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3" r:id="rId5"/>
  </p:sldMasterIdLst>
  <p:notesMasterIdLst>
    <p:notesMasterId r:id="rId51"/>
  </p:notesMasterIdLst>
  <p:sldIdLst>
    <p:sldId id="256" r:id="rId6"/>
    <p:sldId id="257" r:id="rId7"/>
    <p:sldId id="258" r:id="rId8"/>
    <p:sldId id="292" r:id="rId9"/>
    <p:sldId id="261" r:id="rId10"/>
    <p:sldId id="291" r:id="rId11"/>
    <p:sldId id="2849" r:id="rId12"/>
    <p:sldId id="260" r:id="rId13"/>
    <p:sldId id="270" r:id="rId14"/>
    <p:sldId id="274" r:id="rId15"/>
    <p:sldId id="2740" r:id="rId16"/>
    <p:sldId id="2831" r:id="rId17"/>
    <p:sldId id="2834" r:id="rId18"/>
    <p:sldId id="2832" r:id="rId19"/>
    <p:sldId id="2835" r:id="rId20"/>
    <p:sldId id="2836" r:id="rId21"/>
    <p:sldId id="2792" r:id="rId22"/>
    <p:sldId id="2846" r:id="rId23"/>
    <p:sldId id="2847" r:id="rId24"/>
    <p:sldId id="2848" r:id="rId25"/>
    <p:sldId id="312" r:id="rId26"/>
    <p:sldId id="309" r:id="rId27"/>
    <p:sldId id="2803" r:id="rId28"/>
    <p:sldId id="2804" r:id="rId29"/>
    <p:sldId id="2751" r:id="rId30"/>
    <p:sldId id="275" r:id="rId31"/>
    <p:sldId id="284" r:id="rId32"/>
    <p:sldId id="278" r:id="rId33"/>
    <p:sldId id="283" r:id="rId34"/>
    <p:sldId id="289" r:id="rId35"/>
    <p:sldId id="285" r:id="rId36"/>
    <p:sldId id="287" r:id="rId37"/>
    <p:sldId id="288" r:id="rId38"/>
    <p:sldId id="290" r:id="rId39"/>
    <p:sldId id="293" r:id="rId40"/>
    <p:sldId id="294" r:id="rId41"/>
    <p:sldId id="295" r:id="rId42"/>
    <p:sldId id="286" r:id="rId43"/>
    <p:sldId id="277" r:id="rId44"/>
    <p:sldId id="280" r:id="rId45"/>
    <p:sldId id="282" r:id="rId46"/>
    <p:sldId id="263" r:id="rId47"/>
    <p:sldId id="281" r:id="rId48"/>
    <p:sldId id="2850" r:id="rId49"/>
    <p:sldId id="26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A72D90-5E0A-F710-A4B6-533CC9DDEAEC}" name="White, Lisa D." initials="WL" userId="S::lisawhite_ufl.edu#ext#@msair.onmicrosoft.com::11228c34-2088-4337-9179-1da7019e2f75" providerId="AD"/>
  <p188:author id="{F71C67BB-2F7C-12DC-9602-9352068C99D4}" name="White, Lisa D." initials="WLD" userId="S::lisawhite@ufl.edu::10651e63-8ceb-4394-85b4-422a494256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262"/>
    <a:srgbClr val="C2D6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4A961B-8912-23FE-D296-A53B70D1C9F4}" v="8" dt="2026-09-23T16:01:59.138"/>
    <p1510:client id="{3CE29F6B-5982-9E3C-0638-2E553E86E8AF}" v="20" dt="2026-09-23T16:09:29.232"/>
    <p1510:client id="{4429977B-6877-484E-8BBE-7F11D3BCF34F}" v="10" dt="2026-09-23T16:09:45.7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10" autoAdjust="0"/>
    <p:restoredTop sz="95033" autoAdjust="0"/>
  </p:normalViewPr>
  <p:slideViewPr>
    <p:cSldViewPr snapToGrid="0">
      <p:cViewPr varScale="1">
        <p:scale>
          <a:sx n="75" d="100"/>
          <a:sy n="75" d="100"/>
        </p:scale>
        <p:origin x="77" y="206"/>
      </p:cViewPr>
      <p:guideLst/>
    </p:cSldViewPr>
  </p:slideViewPr>
  <p:outlineViewPr>
    <p:cViewPr>
      <p:scale>
        <a:sx n="33" d="100"/>
        <a:sy n="33" d="100"/>
      </p:scale>
      <p:origin x="0" y="-38947"/>
    </p:cViewPr>
  </p:outlineViewPr>
  <p:notesTextViewPr>
    <p:cViewPr>
      <p:scale>
        <a:sx n="1" d="1"/>
        <a:sy n="1" d="1"/>
      </p:scale>
      <p:origin x="0" y="0"/>
    </p:cViewPr>
  </p:notesTextViewPr>
  <p:sorterViewPr>
    <p:cViewPr>
      <p:scale>
        <a:sx n="100" d="100"/>
        <a:sy n="100" d="100"/>
      </p:scale>
      <p:origin x="0" y="-341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washingtonea-my.sharepoint.com/personal/mjohnson_washingtonea_org/Documents/New%20Cohort%204%20Admissions%20Repo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en-US" sz="2800" dirty="0">
                <a:solidFill>
                  <a:schemeClr val="tx1"/>
                </a:solidFill>
              </a:rPr>
              <a:t>WEA-ART and Washington State</a:t>
            </a:r>
          </a:p>
        </c:rich>
      </c:tx>
      <c:layout>
        <c:manualLayout>
          <c:xMode val="edge"/>
          <c:yMode val="edge"/>
          <c:x val="2.216232176128909E-2"/>
          <c:y val="5.8183182036698469E-3"/>
        </c:manualLayout>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Sheet1!$B$3</c:f>
              <c:strCache>
                <c:ptCount val="1"/>
                <c:pt idx="0">
                  <c:v>People of Color and/or Hispanic/Latinx</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Sheet1!$A$4:$A$9</c:f>
              <c:strCache>
                <c:ptCount val="6"/>
                <c:pt idx="0">
                  <c:v>Cohort 1</c:v>
                </c:pt>
                <c:pt idx="1">
                  <c:v>Cohort 2</c:v>
                </c:pt>
                <c:pt idx="2">
                  <c:v>Cohort 3</c:v>
                </c:pt>
                <c:pt idx="3">
                  <c:v>Cohort 4</c:v>
                </c:pt>
                <c:pt idx="4">
                  <c:v>Washington Students</c:v>
                </c:pt>
                <c:pt idx="5">
                  <c:v>Washington Teachers</c:v>
                </c:pt>
              </c:strCache>
            </c:strRef>
          </c:cat>
          <c:val>
            <c:numRef>
              <c:f>Sheet1!$B$4:$B$9</c:f>
              <c:numCache>
                <c:formatCode>0%</c:formatCode>
                <c:ptCount val="6"/>
                <c:pt idx="0">
                  <c:v>0.38</c:v>
                </c:pt>
                <c:pt idx="1">
                  <c:v>0.52</c:v>
                </c:pt>
                <c:pt idx="2">
                  <c:v>0.43</c:v>
                </c:pt>
                <c:pt idx="3">
                  <c:v>0.42</c:v>
                </c:pt>
                <c:pt idx="4">
                  <c:v>0.53</c:v>
                </c:pt>
                <c:pt idx="5">
                  <c:v>0.15</c:v>
                </c:pt>
              </c:numCache>
            </c:numRef>
          </c:val>
          <c:extLst>
            <c:ext xmlns:c16="http://schemas.microsoft.com/office/drawing/2014/chart" uri="{C3380CC4-5D6E-409C-BE32-E72D297353CC}">
              <c16:uniqueId val="{00000000-F9E3-4067-B890-3221BCE488A7}"/>
            </c:ext>
          </c:extLst>
        </c:ser>
        <c:ser>
          <c:idx val="1"/>
          <c:order val="1"/>
          <c:tx>
            <c:strRef>
              <c:f>Sheet1!$C$3</c:f>
              <c:strCache>
                <c:ptCount val="1"/>
                <c:pt idx="0">
                  <c:v>White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Sheet1!$A$4:$A$9</c:f>
              <c:strCache>
                <c:ptCount val="6"/>
                <c:pt idx="0">
                  <c:v>Cohort 1</c:v>
                </c:pt>
                <c:pt idx="1">
                  <c:v>Cohort 2</c:v>
                </c:pt>
                <c:pt idx="2">
                  <c:v>Cohort 3</c:v>
                </c:pt>
                <c:pt idx="3">
                  <c:v>Cohort 4</c:v>
                </c:pt>
                <c:pt idx="4">
                  <c:v>Washington Students</c:v>
                </c:pt>
                <c:pt idx="5">
                  <c:v>Washington Teachers</c:v>
                </c:pt>
              </c:strCache>
            </c:strRef>
          </c:cat>
          <c:val>
            <c:numRef>
              <c:f>Sheet1!$C$4:$C$9</c:f>
              <c:numCache>
                <c:formatCode>0%</c:formatCode>
                <c:ptCount val="6"/>
                <c:pt idx="0">
                  <c:v>0.62</c:v>
                </c:pt>
                <c:pt idx="1">
                  <c:v>0.45</c:v>
                </c:pt>
                <c:pt idx="2">
                  <c:v>0.52</c:v>
                </c:pt>
                <c:pt idx="3">
                  <c:v>0.55000000000000004</c:v>
                </c:pt>
                <c:pt idx="4">
                  <c:v>0.47</c:v>
                </c:pt>
                <c:pt idx="5">
                  <c:v>0.81</c:v>
                </c:pt>
              </c:numCache>
            </c:numRef>
          </c:val>
          <c:extLst>
            <c:ext xmlns:c16="http://schemas.microsoft.com/office/drawing/2014/chart" uri="{C3380CC4-5D6E-409C-BE32-E72D297353CC}">
              <c16:uniqueId val="{00000001-F9E3-4067-B890-3221BCE488A7}"/>
            </c:ext>
          </c:extLst>
        </c:ser>
        <c:ser>
          <c:idx val="2"/>
          <c:order val="2"/>
          <c:tx>
            <c:strRef>
              <c:f>Sheet1!$D$3</c:f>
              <c:strCache>
                <c:ptCount val="1"/>
                <c:pt idx="0">
                  <c:v>Not provided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Sheet1!$A$4:$A$9</c:f>
              <c:strCache>
                <c:ptCount val="6"/>
                <c:pt idx="0">
                  <c:v>Cohort 1</c:v>
                </c:pt>
                <c:pt idx="1">
                  <c:v>Cohort 2</c:v>
                </c:pt>
                <c:pt idx="2">
                  <c:v>Cohort 3</c:v>
                </c:pt>
                <c:pt idx="3">
                  <c:v>Cohort 4</c:v>
                </c:pt>
                <c:pt idx="4">
                  <c:v>Washington Students</c:v>
                </c:pt>
                <c:pt idx="5">
                  <c:v>Washington Teachers</c:v>
                </c:pt>
              </c:strCache>
            </c:strRef>
          </c:cat>
          <c:val>
            <c:numRef>
              <c:f>Sheet1!$D$4:$D$9</c:f>
              <c:numCache>
                <c:formatCode>0%</c:formatCode>
                <c:ptCount val="6"/>
                <c:pt idx="0">
                  <c:v>0</c:v>
                </c:pt>
                <c:pt idx="1">
                  <c:v>0.03</c:v>
                </c:pt>
                <c:pt idx="2">
                  <c:v>0.05</c:v>
                </c:pt>
                <c:pt idx="3">
                  <c:v>0.03</c:v>
                </c:pt>
                <c:pt idx="4">
                  <c:v>0</c:v>
                </c:pt>
                <c:pt idx="5">
                  <c:v>0.05</c:v>
                </c:pt>
              </c:numCache>
            </c:numRef>
          </c:val>
          <c:extLst>
            <c:ext xmlns:c16="http://schemas.microsoft.com/office/drawing/2014/chart" uri="{C3380CC4-5D6E-409C-BE32-E72D297353CC}">
              <c16:uniqueId val="{00000002-F9E3-4067-B890-3221BCE488A7}"/>
            </c:ext>
          </c:extLst>
        </c:ser>
        <c:dLbls>
          <c:dLblPos val="ctr"/>
          <c:showLegendKey val="0"/>
          <c:showVal val="1"/>
          <c:showCatName val="0"/>
          <c:showSerName val="0"/>
          <c:showPercent val="0"/>
          <c:showBubbleSize val="0"/>
        </c:dLbls>
        <c:gapWidth val="79"/>
        <c:overlap val="100"/>
        <c:axId val="1680813631"/>
        <c:axId val="1680804991"/>
      </c:barChart>
      <c:catAx>
        <c:axId val="16808136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all" spc="120" normalizeH="0" baseline="0">
                <a:solidFill>
                  <a:schemeClr val="tx1"/>
                </a:solidFill>
                <a:latin typeface="+mn-lt"/>
                <a:ea typeface="+mn-ea"/>
                <a:cs typeface="+mn-cs"/>
              </a:defRPr>
            </a:pPr>
            <a:endParaRPr lang="en-US"/>
          </a:p>
        </c:txPr>
        <c:crossAx val="1680804991"/>
        <c:crosses val="autoZero"/>
        <c:auto val="1"/>
        <c:lblAlgn val="ctr"/>
        <c:lblOffset val="100"/>
        <c:noMultiLvlLbl val="0"/>
      </c:catAx>
      <c:valAx>
        <c:axId val="1680804991"/>
        <c:scaling>
          <c:orientation val="minMax"/>
        </c:scaling>
        <c:delete val="1"/>
        <c:axPos val="b"/>
        <c:numFmt formatCode="0%" sourceLinked="1"/>
        <c:majorTickMark val="none"/>
        <c:minorTickMark val="none"/>
        <c:tickLblPos val="nextTo"/>
        <c:crossAx val="168081363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36C70C-6687-4CD7-81A8-8C580E40BEB9}"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74486-363C-442E-93F7-272F8D16F444}" type="slidenum">
              <a:rPr lang="en-US" smtClean="0"/>
              <a:t>‹#›</a:t>
            </a:fld>
            <a:endParaRPr lang="en-US"/>
          </a:p>
        </p:txBody>
      </p:sp>
    </p:spTree>
    <p:extLst>
      <p:ext uri="{BB962C8B-B14F-4D97-AF65-F5344CB8AC3E}">
        <p14:creationId xmlns:p14="http://schemas.microsoft.com/office/powerpoint/2010/main" val="2292019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ceedar.education.ufl.edu/teacher-apprenticeship-resource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eedar.education.ufl.edu/gtl-landing/"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222222"/>
                </a:solidFill>
                <a:highlight>
                  <a:srgbClr val="FFFFFF"/>
                </a:highlight>
              </a:rPr>
              <a:t>James (Jim) Meadows, Ph.D. is the founding Dean and Director of the Washington Education Association Apprenticeship Residency in Teaching Program (WEA-ART), a union-run, educator-led preparation program credentialing special education teachers in Washington state. WEA-ART is built for aspiring, diverse educators who have a passion for equity and find joy in working with students with disabilities. WEA-ART is Washington state’s only teaching apprenticeship, run in partnership with school district and local association partners to address the state’s persistent shortage of special educators. Most of Jim's career has focused on educator quality and elevating the education professions. He led WEA's National Board Certification efforts over two decades, contributing to significant growth in the state's National Board Certification movement. In 2026 he received the prestigious James Kelly Award from the National Board for Professional Teaching Standards (NBPTS) for his national leadership. Jim is a first-generation college student and earned Ph.D. work at the University of Washington focused on the intersection of policy and practice, which remains at the forefront of his work today.</a:t>
            </a:r>
            <a:endParaRPr lang="en-US">
              <a:solidFill>
                <a:srgbClr val="222222"/>
              </a:solidFill>
              <a:highlight>
                <a:srgbClr val="C6C6C6"/>
              </a:highlight>
            </a:endParaRPr>
          </a:p>
          <a:p>
            <a:endParaRPr lang="en-US">
              <a:solidFill>
                <a:srgbClr val="222222"/>
              </a:solidFill>
              <a:highlight>
                <a:srgbClr val="FFFFFF"/>
              </a:highlight>
            </a:endParaRPr>
          </a:p>
          <a:p>
            <a:r>
              <a:rPr lang="en-US">
                <a:solidFill>
                  <a:srgbClr val="222222"/>
                </a:solidFill>
                <a:highlight>
                  <a:srgbClr val="FFFFFF"/>
                </a:highlight>
              </a:rPr>
              <a:t>Roddy Theobald is a Senior Policy Researcher at RAND and director of the SPARC Center. His ongoing projects investigate teacher education and licensing, career and technical education, and special education in Hawaii, Massachusetts, Pennsylvania, and Washington. Roddy received his PhD in Statistics from the University of Washington in 2015, and he previously worked as a Managing Researcher at American Institutes for Research, as a Research Assistant at the Center for Education Data and Research at the University of Washington, and as a 7th-grade math teacher at Westlake Middle School in the Oakland (CA) Unified School District as a Teach For America corps member.</a:t>
            </a:r>
            <a:endParaRPr lang="en-US">
              <a:solidFill>
                <a:srgbClr val="222222"/>
              </a:solidFill>
              <a:highlight>
                <a:srgbClr val="C6C6C6"/>
              </a:highlight>
            </a:endParaRPr>
          </a:p>
          <a:p>
            <a:endParaRPr lang="en-US">
              <a:solidFill>
                <a:srgbClr val="222222"/>
              </a:solidFill>
              <a:highlight>
                <a:srgbClr val="C6C6C6"/>
              </a:highlight>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C9874486-363C-442E-93F7-272F8D16F444}" type="slidenum">
              <a:rPr lang="en-US" smtClean="0"/>
              <a:t>4</a:t>
            </a:fld>
            <a:endParaRPr lang="en-US"/>
          </a:p>
        </p:txBody>
      </p:sp>
    </p:spTree>
    <p:extLst>
      <p:ext uri="{BB962C8B-B14F-4D97-AF65-F5344CB8AC3E}">
        <p14:creationId xmlns:p14="http://schemas.microsoft.com/office/powerpoint/2010/main" val="2851072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a:xfrm>
            <a:off x="6732207" y="9095677"/>
            <a:ext cx="65605" cy="200732"/>
          </a:xfrm>
        </p:spPr>
        <p:txBody>
          <a:bodyPr/>
          <a:lstStyle/>
          <a:p>
            <a:fld id="{B54DC83E-89B8-4806-9A94-7D2BAA520DC6}" type="slidenum">
              <a:rPr lang="en-US" smtClean="0"/>
              <a:pPr/>
              <a:t>6</a:t>
            </a:fld>
            <a:endParaRPr lang="en-US"/>
          </a:p>
        </p:txBody>
      </p:sp>
    </p:spTree>
    <p:extLst>
      <p:ext uri="{BB962C8B-B14F-4D97-AF65-F5344CB8AC3E}">
        <p14:creationId xmlns:p14="http://schemas.microsoft.com/office/powerpoint/2010/main" val="1380085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9BB33A-6095-4059-9EDE-161ED436AB4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9315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5000"/>
              </a:lnSpc>
              <a:buClr>
                <a:srgbClr val="C00000"/>
              </a:buClr>
              <a:buSzPts val="2500"/>
              <a:buNone/>
            </a:pPr>
            <a:r>
              <a:rPr lang="en-US" sz="1600" b="1" dirty="0">
                <a:solidFill>
                  <a:schemeClr val="tx2">
                    <a:lumMod val="50000"/>
                  </a:schemeClr>
                </a:solidFill>
              </a:rPr>
              <a:t>WEA-ART</a:t>
            </a:r>
          </a:p>
          <a:p>
            <a:pPr>
              <a:lnSpc>
                <a:spcPct val="115000"/>
              </a:lnSpc>
              <a:buClr>
                <a:srgbClr val="C00000"/>
              </a:buClr>
              <a:buSzPts val="2500"/>
            </a:pPr>
            <a:r>
              <a:rPr lang="en-US" dirty="0"/>
              <a:t>Aligns program recruitment efforts with state workforce initiatives	   </a:t>
            </a:r>
          </a:p>
          <a:p>
            <a:pPr>
              <a:lnSpc>
                <a:spcPct val="115000"/>
              </a:lnSpc>
              <a:buClr>
                <a:srgbClr val="C00000"/>
              </a:buClr>
              <a:buSzPts val="2500"/>
            </a:pPr>
            <a:r>
              <a:rPr lang="en-US" dirty="0"/>
              <a:t>Creates a certification pathway</a:t>
            </a:r>
          </a:p>
          <a:p>
            <a:pPr>
              <a:lnSpc>
                <a:spcPct val="115000"/>
              </a:lnSpc>
              <a:buClr>
                <a:srgbClr val="C00000"/>
              </a:buClr>
              <a:buSzPts val="2500"/>
            </a:pPr>
            <a:r>
              <a:rPr lang="en-US" dirty="0"/>
              <a:t>Recruits educators who more closely represent their communities</a:t>
            </a:r>
          </a:p>
          <a:p>
            <a:pPr>
              <a:lnSpc>
                <a:spcPct val="115000"/>
              </a:lnSpc>
              <a:buClr>
                <a:srgbClr val="C00000"/>
              </a:buClr>
              <a:buSzPts val="2500"/>
            </a:pPr>
            <a:r>
              <a:rPr lang="en-US" dirty="0"/>
              <a:t>Reduces financial barriers.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AF3F8A-6AF7-4426-84BF-C041B77995A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5553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1fd8c8f64e_0_897: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1fd8c8f64e_0_897:notes"/>
          <p:cNvSpPr txBox="1">
            <a:spLocks noGrp="1"/>
          </p:cNvSpPr>
          <p:nvPr>
            <p:ph type="body" idx="1"/>
          </p:nvPr>
        </p:nvSpPr>
        <p:spPr>
          <a:xfrm>
            <a:off x="695008" y="4444861"/>
            <a:ext cx="5560060" cy="3636856"/>
          </a:xfrm>
          <a:prstGeom prst="rect">
            <a:avLst/>
          </a:prstGeom>
        </p:spPr>
        <p:txBody>
          <a:bodyPr spcFirstLastPara="1" wrap="square" lIns="92476" tIns="46226" rIns="92476" bIns="46226" anchor="t" anchorCtr="0">
            <a:noAutofit/>
          </a:bodyPr>
          <a:lstStyle/>
          <a:p>
            <a:endParaRPr dirty="0"/>
          </a:p>
        </p:txBody>
      </p:sp>
      <p:sp>
        <p:nvSpPr>
          <p:cNvPr id="1031" name="Google Shape;1031;g31fd8c8f64e_0_897:notes"/>
          <p:cNvSpPr txBox="1">
            <a:spLocks noGrp="1"/>
          </p:cNvSpPr>
          <p:nvPr>
            <p:ph type="sldNum" idx="12"/>
          </p:nvPr>
        </p:nvSpPr>
        <p:spPr>
          <a:xfrm>
            <a:off x="3936768" y="8772668"/>
            <a:ext cx="3011699" cy="463319"/>
          </a:xfrm>
          <a:prstGeom prst="rect">
            <a:avLst/>
          </a:prstGeom>
        </p:spPr>
        <p:txBody>
          <a:bodyPr spcFirstLastPara="1" wrap="square" lIns="92476" tIns="46226" rIns="92476" bIns="46226"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20</a:t>
            </a:fld>
            <a:endParaRPr kumimoji="0"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E6A67B-F42A-4661-AB6B-B3E6135F2DC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5795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This is most likely not new information to anyone here... So just briefly, we will introduce Registered Apprenticeship with the 5 main components of an RA:  It is a paid job with an on-the-job learning or training component, mentorship, related coursework we sometimes call supplemental education or related technical instruction, and an industry-recognized and US. DOL-endorsed credential. These requirements apply to RA in general, including educator RAs.</a:t>
            </a:r>
          </a:p>
        </p:txBody>
      </p:sp>
      <p:sp>
        <p:nvSpPr>
          <p:cNvPr id="4" name="Slide Number Placeholder 3"/>
          <p:cNvSpPr>
            <a:spLocks noGrp="1"/>
          </p:cNvSpPr>
          <p:nvPr>
            <p:ph type="sldNum" sz="quarter" idx="5"/>
          </p:nvPr>
        </p:nvSpPr>
        <p:spPr/>
        <p:txBody>
          <a:bodyPr/>
          <a:lstStyle/>
          <a:p>
            <a:fld id="{C9874486-363C-442E-93F7-272F8D16F444}" type="slidenum">
              <a:rPr lang="en-US" smtClean="0"/>
              <a:t>27</a:t>
            </a:fld>
            <a:endParaRPr lang="en-US" dirty="0"/>
          </a:p>
        </p:txBody>
      </p:sp>
    </p:spTree>
    <p:extLst>
      <p:ext uri="{BB962C8B-B14F-4D97-AF65-F5344CB8AC3E}">
        <p14:creationId xmlns:p14="http://schemas.microsoft.com/office/powerpoint/2010/main" val="3956822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Local context is key—What do the data show related to needs and available recruits? The inherent flexibility of the model allows RTAP developers to design programs to meet local needs. Sometimes we see models recruiting paraprofessionals or other non-certified staff.</a:t>
            </a:r>
          </a:p>
        </p:txBody>
      </p:sp>
      <p:sp>
        <p:nvSpPr>
          <p:cNvPr id="4" name="Slide Number Placeholder 3"/>
          <p:cNvSpPr>
            <a:spLocks noGrp="1"/>
          </p:cNvSpPr>
          <p:nvPr>
            <p:ph type="sldNum" sz="quarter" idx="5"/>
          </p:nvPr>
        </p:nvSpPr>
        <p:spPr/>
        <p:txBody>
          <a:bodyPr/>
          <a:lstStyle/>
          <a:p>
            <a:fld id="{C9874486-363C-442E-93F7-272F8D16F444}" type="slidenum">
              <a:rPr lang="en-US" smtClean="0"/>
              <a:t>29</a:t>
            </a:fld>
            <a:endParaRPr lang="en-US"/>
          </a:p>
        </p:txBody>
      </p:sp>
    </p:spTree>
    <p:extLst>
      <p:ext uri="{BB962C8B-B14F-4D97-AF65-F5344CB8AC3E}">
        <p14:creationId xmlns:p14="http://schemas.microsoft.com/office/powerpoint/2010/main" val="978787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ceedar.education.ufl.edu</a:t>
            </a:r>
            <a:r>
              <a:rPr lang="en-US"/>
              <a:t>/teacher-apprenticeship-resources/#toggle-id-1</a:t>
            </a:r>
          </a:p>
          <a:p>
            <a:endParaRPr lang="en-US"/>
          </a:p>
        </p:txBody>
      </p:sp>
      <p:sp>
        <p:nvSpPr>
          <p:cNvPr id="4" name="Slide Number Placeholder 3"/>
          <p:cNvSpPr>
            <a:spLocks noGrp="1"/>
          </p:cNvSpPr>
          <p:nvPr>
            <p:ph type="sldNum" sz="quarter" idx="5"/>
          </p:nvPr>
        </p:nvSpPr>
        <p:spPr/>
        <p:txBody>
          <a:bodyPr/>
          <a:lstStyle/>
          <a:p>
            <a:fld id="{C9874486-363C-442E-93F7-272F8D16F444}" type="slidenum">
              <a:rPr lang="en-US" smtClean="0"/>
              <a:t>31</a:t>
            </a:fld>
            <a:endParaRPr lang="en-US"/>
          </a:p>
        </p:txBody>
      </p:sp>
    </p:spTree>
    <p:extLst>
      <p:ext uri="{BB962C8B-B14F-4D97-AF65-F5344CB8AC3E}">
        <p14:creationId xmlns:p14="http://schemas.microsoft.com/office/powerpoint/2010/main" val="4184875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Although GYO, teacher residencies, and Registered Teacher Apprenticeship can be separate models, they are not mutually exclusive.</a:t>
            </a:r>
          </a:p>
        </p:txBody>
      </p:sp>
      <p:sp>
        <p:nvSpPr>
          <p:cNvPr id="4" name="Slide Number Placeholder 3"/>
          <p:cNvSpPr>
            <a:spLocks noGrp="1"/>
          </p:cNvSpPr>
          <p:nvPr>
            <p:ph type="sldNum" sz="quarter" idx="5"/>
          </p:nvPr>
        </p:nvSpPr>
        <p:spPr/>
        <p:txBody>
          <a:bodyPr/>
          <a:lstStyle/>
          <a:p>
            <a:fld id="{C9874486-363C-442E-93F7-272F8D16F444}" type="slidenum">
              <a:rPr lang="en-US" smtClean="0"/>
              <a:t>32</a:t>
            </a:fld>
            <a:endParaRPr lang="en-US"/>
          </a:p>
        </p:txBody>
      </p:sp>
    </p:spTree>
    <p:extLst>
      <p:ext uri="{BB962C8B-B14F-4D97-AF65-F5344CB8AC3E}">
        <p14:creationId xmlns:p14="http://schemas.microsoft.com/office/powerpoint/2010/main" val="4214009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874486-363C-442E-93F7-272F8D16F444}" type="slidenum">
              <a:rPr lang="en-US" smtClean="0"/>
              <a:t>33</a:t>
            </a:fld>
            <a:endParaRPr lang="en-US"/>
          </a:p>
        </p:txBody>
      </p:sp>
    </p:spTree>
    <p:extLst>
      <p:ext uri="{BB962C8B-B14F-4D97-AF65-F5344CB8AC3E}">
        <p14:creationId xmlns:p14="http://schemas.microsoft.com/office/powerpoint/2010/main" val="893973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While teacher residencies have a stronger proven track record in positively impacting retention and student achievement (in some studies), both models rely on strong clinical practice, mentoring, and local partnerships to succeed.</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C9874486-363C-442E-93F7-272F8D16F444}" type="slidenum">
              <a:rPr lang="en-US" smtClean="0"/>
              <a:t>34</a:t>
            </a:fld>
            <a:endParaRPr lang="en-US"/>
          </a:p>
        </p:txBody>
      </p:sp>
    </p:spTree>
    <p:extLst>
      <p:ext uri="{BB962C8B-B14F-4D97-AF65-F5344CB8AC3E}">
        <p14:creationId xmlns:p14="http://schemas.microsoft.com/office/powerpoint/2010/main" val="885270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CEEDAR RTAP Resources: </a:t>
            </a:r>
            <a:r>
              <a:rPr lang="en-US">
                <a:hlinkClick r:id="rId3"/>
              </a:rPr>
              <a:t>https://ceedar.education.ufl.edu/teacher-apprenticeship-resources/</a:t>
            </a:r>
            <a:endParaRPr lang="en-US">
              <a:latin typeface="Calibri"/>
              <a:ea typeface="Calibri"/>
              <a:cs typeface="Calibri"/>
            </a:endParaRPr>
          </a:p>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C9874486-363C-442E-93F7-272F8D16F444}" type="slidenum">
              <a:rPr lang="en-US" smtClean="0"/>
              <a:t>38</a:t>
            </a:fld>
            <a:endParaRPr lang="en-US"/>
          </a:p>
        </p:txBody>
      </p:sp>
    </p:spTree>
    <p:extLst>
      <p:ext uri="{BB962C8B-B14F-4D97-AF65-F5344CB8AC3E}">
        <p14:creationId xmlns:p14="http://schemas.microsoft.com/office/powerpoint/2010/main" val="4231236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https://ceedar.education.ufl.edu/gtl-landing/</a:t>
            </a:r>
            <a:endParaRPr lang="en-US"/>
          </a:p>
          <a:p>
            <a:endParaRPr lang="en-US"/>
          </a:p>
          <a:p>
            <a:r>
              <a:rPr lang="en-US">
                <a:solidFill>
                  <a:srgbClr val="525252"/>
                </a:solidFill>
                <a:highlight>
                  <a:srgbClr val="FFFFFF"/>
                </a:highlight>
              </a:rPr>
              <a:t>The </a:t>
            </a:r>
            <a:r>
              <a:rPr lang="en-US" i="1">
                <a:solidFill>
                  <a:srgbClr val="525252"/>
                </a:solidFill>
                <a:highlight>
                  <a:srgbClr val="FFFFFF"/>
                </a:highlight>
              </a:rPr>
              <a:t>Educator Shortages in Special Education Toolkit</a:t>
            </a:r>
            <a:r>
              <a:rPr lang="en-US">
                <a:solidFill>
                  <a:srgbClr val="525252"/>
                </a:solidFill>
                <a:highlight>
                  <a:srgbClr val="FFFFFF"/>
                </a:highlight>
              </a:rPr>
              <a:t> is organized around the guiding principle that short-term strategies to meet immediate demand must be intentionally paired with long-term, systemic strategies to attract, prepare, and retain effective special education teachers to create comprehensive shortage solutions.</a:t>
            </a:r>
            <a:endParaRPr lang="en-US"/>
          </a:p>
          <a:p>
            <a:r>
              <a:rPr lang="en-US">
                <a:solidFill>
                  <a:srgbClr val="525252"/>
                </a:solidFill>
                <a:highlight>
                  <a:srgbClr val="FFFFFF"/>
                </a:highlight>
              </a:rPr>
              <a:t>The Toolkit is organized around a Facilitator’s Guide and three supporting sets of tools. If this is your first visit, we recommend starting with the Facilitator’s Guide.</a:t>
            </a:r>
            <a:endParaRPr lang="en-US"/>
          </a:p>
          <a:p>
            <a:br>
              <a:rPr lang="en-US"/>
            </a:br>
            <a:endParaRPr lang="en-US"/>
          </a:p>
        </p:txBody>
      </p:sp>
      <p:sp>
        <p:nvSpPr>
          <p:cNvPr id="4" name="Slide Number Placeholder 3"/>
          <p:cNvSpPr>
            <a:spLocks noGrp="1"/>
          </p:cNvSpPr>
          <p:nvPr>
            <p:ph type="sldNum" sz="quarter" idx="5"/>
          </p:nvPr>
        </p:nvSpPr>
        <p:spPr/>
        <p:txBody>
          <a:bodyPr/>
          <a:lstStyle/>
          <a:p>
            <a:fld id="{C9874486-363C-442E-93F7-272F8D16F444}" type="slidenum">
              <a:rPr lang="en-US" smtClean="0"/>
              <a:t>39</a:t>
            </a:fld>
            <a:endParaRPr lang="en-US"/>
          </a:p>
        </p:txBody>
      </p:sp>
    </p:spTree>
    <p:extLst>
      <p:ext uri="{BB962C8B-B14F-4D97-AF65-F5344CB8AC3E}">
        <p14:creationId xmlns:p14="http://schemas.microsoft.com/office/powerpoint/2010/main" val="1565992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EF6DE-DA38-DEEB-20DC-DE0726FAE51D}"/>
              </a:ext>
            </a:extLst>
          </p:cNvPr>
          <p:cNvSpPr>
            <a:spLocks noGrp="1"/>
          </p:cNvSpPr>
          <p:nvPr>
            <p:ph type="ctrTitle"/>
          </p:nvPr>
        </p:nvSpPr>
        <p:spPr>
          <a:xfrm>
            <a:off x="1524000" y="1122362"/>
            <a:ext cx="9144000" cy="2710727"/>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BA39753-03CD-F8C5-C661-A856490EECAD}"/>
              </a:ext>
            </a:extLst>
          </p:cNvPr>
          <p:cNvSpPr>
            <a:spLocks noGrp="1"/>
          </p:cNvSpPr>
          <p:nvPr>
            <p:ph type="subTitle" idx="1"/>
          </p:nvPr>
        </p:nvSpPr>
        <p:spPr>
          <a:xfrm>
            <a:off x="1524000" y="4229798"/>
            <a:ext cx="9144000" cy="102800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399BD3-196E-30E2-585E-D8063803ACDA}"/>
              </a:ext>
            </a:extLst>
          </p:cNvPr>
          <p:cNvSpPr>
            <a:spLocks noGrp="1"/>
          </p:cNvSpPr>
          <p:nvPr>
            <p:ph type="sldNum" sz="quarter" idx="12"/>
          </p:nvPr>
        </p:nvSpPr>
        <p:spPr/>
        <p:txBody>
          <a:bodyPr/>
          <a:lstStyle/>
          <a:p>
            <a:fld id="{B76BC98D-BB94-4A9D-8C7C-BB9C5A743A33}" type="slidenum">
              <a:rPr lang="en-US" smtClean="0"/>
              <a:t>‹#›</a:t>
            </a:fld>
            <a:endParaRPr lang="en-US"/>
          </a:p>
        </p:txBody>
      </p:sp>
      <p:cxnSp>
        <p:nvCxnSpPr>
          <p:cNvPr id="7" name="Straight Connector 6">
            <a:extLst>
              <a:ext uri="{FF2B5EF4-FFF2-40B4-BE49-F238E27FC236}">
                <a16:creationId xmlns:a16="http://schemas.microsoft.com/office/drawing/2014/main" id="{4155C136-CD65-83B6-FB89-4BEFE52DE539}"/>
              </a:ext>
            </a:extLst>
          </p:cNvPr>
          <p:cNvCxnSpPr/>
          <p:nvPr userDrawn="1"/>
        </p:nvCxnSpPr>
        <p:spPr>
          <a:xfrm>
            <a:off x="433388" y="4031443"/>
            <a:ext cx="11219636" cy="0"/>
          </a:xfrm>
          <a:prstGeom prst="line">
            <a:avLst/>
          </a:prstGeom>
          <a:ln w="76200">
            <a:solidFill>
              <a:schemeClr val="accent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4463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E3168-0CCD-7621-7CB1-92E21FA1C5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37262-6FAA-654A-DBCF-36F3C882D2A9}"/>
              </a:ext>
            </a:extLst>
          </p:cNvPr>
          <p:cNvSpPr>
            <a:spLocks noGrp="1"/>
          </p:cNvSpPr>
          <p:nvPr>
            <p:ph idx="1"/>
          </p:nvPr>
        </p:nvSpPr>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1476118-3751-1644-8A66-76A92B191443}"/>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4194930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12BD5-25A4-9105-8C92-9620AD7596F8}"/>
              </a:ext>
            </a:extLst>
          </p:cNvPr>
          <p:cNvSpPr>
            <a:spLocks noGrp="1"/>
          </p:cNvSpPr>
          <p:nvPr>
            <p:ph type="title"/>
          </p:nvPr>
        </p:nvSpPr>
        <p:spPr>
          <a:xfrm>
            <a:off x="2887212" y="1334210"/>
            <a:ext cx="6917459"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26BDF3-CCAC-8389-BD42-097E42D2F842}"/>
              </a:ext>
            </a:extLst>
          </p:cNvPr>
          <p:cNvSpPr>
            <a:spLocks noGrp="1"/>
          </p:cNvSpPr>
          <p:nvPr>
            <p:ph type="body" idx="1"/>
          </p:nvPr>
        </p:nvSpPr>
        <p:spPr>
          <a:xfrm>
            <a:off x="2887212" y="4213935"/>
            <a:ext cx="6917459" cy="1500187"/>
          </a:xfrm>
        </p:spPr>
        <p:txBody>
          <a:bodyPr/>
          <a:lstStyle>
            <a:lvl1pPr marL="0" indent="0" algn="ctr">
              <a:buNone/>
              <a:defRPr sz="2400">
                <a:solidFill>
                  <a:schemeClr val="tx1">
                    <a:lumMod val="65000"/>
                    <a:lumOff val="35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89F53982-1019-74A1-8503-F31E3C909AE8}"/>
              </a:ext>
            </a:extLst>
          </p:cNvPr>
          <p:cNvSpPr>
            <a:spLocks noGrp="1"/>
          </p:cNvSpPr>
          <p:nvPr>
            <p:ph type="sldNum" sz="quarter" idx="12"/>
          </p:nvPr>
        </p:nvSpPr>
        <p:spPr/>
        <p:txBody>
          <a:bodyPr/>
          <a:lstStyle/>
          <a:p>
            <a:fld id="{B76BC98D-BB94-4A9D-8C7C-BB9C5A743A33}" type="slidenum">
              <a:rPr lang="en-US" smtClean="0"/>
              <a:t>‹#›</a:t>
            </a:fld>
            <a:endParaRPr lang="en-US"/>
          </a:p>
        </p:txBody>
      </p:sp>
      <p:pic>
        <p:nvPicPr>
          <p:cNvPr id="5" name="Picture 4">
            <a:extLst>
              <a:ext uri="{FF2B5EF4-FFF2-40B4-BE49-F238E27FC236}">
                <a16:creationId xmlns:a16="http://schemas.microsoft.com/office/drawing/2014/main" id="{75A76751-2D1D-D1C5-E989-970FAB38B86E}"/>
              </a:ext>
            </a:extLst>
          </p:cNvPr>
          <p:cNvPicPr>
            <a:picLocks noChangeAspect="1"/>
          </p:cNvPicPr>
          <p:nvPr userDrawn="1"/>
        </p:nvPicPr>
        <p:blipFill>
          <a:blip r:embed="rId2">
            <a:extLst>
              <a:ext uri="{28A0092B-C50C-407E-A947-70E740481C1C}">
                <a14:useLocalDpi xmlns:a14="http://schemas.microsoft.com/office/drawing/2010/main" val="0"/>
              </a:ext>
            </a:extLst>
          </a:blip>
          <a:srcRect l="11270" r="67484"/>
          <a:stretch>
            <a:fillRect/>
          </a:stretch>
        </p:blipFill>
        <p:spPr>
          <a:xfrm>
            <a:off x="0" y="1657527"/>
            <a:ext cx="2532235" cy="3542945"/>
          </a:xfrm>
          <a:prstGeom prst="rect">
            <a:avLst/>
          </a:prstGeom>
        </p:spPr>
      </p:pic>
      <p:pic>
        <p:nvPicPr>
          <p:cNvPr id="9" name="Picture 8">
            <a:extLst>
              <a:ext uri="{FF2B5EF4-FFF2-40B4-BE49-F238E27FC236}">
                <a16:creationId xmlns:a16="http://schemas.microsoft.com/office/drawing/2014/main" id="{60F6D1DE-546A-EEDA-F18E-249DE7448024}"/>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rcRect l="28827" r="59891"/>
          <a:stretch>
            <a:fillRect/>
          </a:stretch>
        </p:blipFill>
        <p:spPr>
          <a:xfrm>
            <a:off x="10206759" y="1642862"/>
            <a:ext cx="1985241" cy="3655739"/>
          </a:xfrm>
          <a:prstGeom prst="rect">
            <a:avLst/>
          </a:prstGeom>
        </p:spPr>
      </p:pic>
    </p:spTree>
    <p:extLst>
      <p:ext uri="{BB962C8B-B14F-4D97-AF65-F5344CB8AC3E}">
        <p14:creationId xmlns:p14="http://schemas.microsoft.com/office/powerpoint/2010/main" val="3555599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s-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4881-169F-D5C6-9CE4-CF4EBDFBEE05}"/>
              </a:ext>
            </a:extLst>
          </p:cNvPr>
          <p:cNvSpPr>
            <a:spLocks noGrp="1"/>
          </p:cNvSpPr>
          <p:nvPr>
            <p:ph type="title"/>
          </p:nvPr>
        </p:nvSpPr>
        <p:spPr>
          <a:xfrm>
            <a:off x="674255" y="581154"/>
            <a:ext cx="10926618" cy="1081392"/>
          </a:xfrm>
        </p:spPr>
        <p:txBody>
          <a:bodyPr/>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AFD9F177-E067-E8D7-AEDC-F75DADFA298E}"/>
              </a:ext>
            </a:extLst>
          </p:cNvPr>
          <p:cNvSpPr>
            <a:spLocks noGrp="1"/>
          </p:cNvSpPr>
          <p:nvPr>
            <p:ph type="sldNum" sz="quarter" idx="10"/>
          </p:nvPr>
        </p:nvSpPr>
        <p:spPr/>
        <p:txBody>
          <a:bodyPr/>
          <a:lstStyle/>
          <a:p>
            <a:fld id="{B76BC98D-BB94-4A9D-8C7C-BB9C5A743A33}" type="slidenum">
              <a:rPr lang="en-US" smtClean="0"/>
              <a:pPr/>
              <a:t>‹#›</a:t>
            </a:fld>
            <a:endParaRPr lang="en-US"/>
          </a:p>
        </p:txBody>
      </p:sp>
      <p:sp>
        <p:nvSpPr>
          <p:cNvPr id="9" name="Text Placeholder 8">
            <a:extLst>
              <a:ext uri="{FF2B5EF4-FFF2-40B4-BE49-F238E27FC236}">
                <a16:creationId xmlns:a16="http://schemas.microsoft.com/office/drawing/2014/main" id="{4D1C7B86-0383-5F5F-D6DE-D5C215B417C8}"/>
              </a:ext>
            </a:extLst>
          </p:cNvPr>
          <p:cNvSpPr>
            <a:spLocks noGrp="1"/>
          </p:cNvSpPr>
          <p:nvPr>
            <p:ph type="body" sz="quarter" idx="11" hasCustomPrompt="1"/>
          </p:nvPr>
        </p:nvSpPr>
        <p:spPr>
          <a:xfrm>
            <a:off x="966440" y="3555358"/>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10" name="Text Placeholder 8">
            <a:extLst>
              <a:ext uri="{FF2B5EF4-FFF2-40B4-BE49-F238E27FC236}">
                <a16:creationId xmlns:a16="http://schemas.microsoft.com/office/drawing/2014/main" id="{D2EB14AD-F6DB-8590-13A2-909305B3C950}"/>
              </a:ext>
            </a:extLst>
          </p:cNvPr>
          <p:cNvSpPr>
            <a:spLocks noGrp="1"/>
          </p:cNvSpPr>
          <p:nvPr>
            <p:ph type="body" sz="quarter" idx="12" hasCustomPrompt="1"/>
          </p:nvPr>
        </p:nvSpPr>
        <p:spPr>
          <a:xfrm>
            <a:off x="966440" y="4016090"/>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13" name="Picture Placeholder 12">
            <a:extLst>
              <a:ext uri="{FF2B5EF4-FFF2-40B4-BE49-F238E27FC236}">
                <a16:creationId xmlns:a16="http://schemas.microsoft.com/office/drawing/2014/main" id="{5048D60C-2450-3054-8E0E-9F14590AF45F}"/>
              </a:ext>
            </a:extLst>
          </p:cNvPr>
          <p:cNvSpPr>
            <a:spLocks noGrp="1"/>
          </p:cNvSpPr>
          <p:nvPr>
            <p:ph type="pic" sz="quarter" idx="13"/>
          </p:nvPr>
        </p:nvSpPr>
        <p:spPr>
          <a:xfrm>
            <a:off x="1258827" y="1870490"/>
            <a:ext cx="1554480" cy="1554480"/>
          </a:xfrm>
          <a:prstGeom prst="roundRect">
            <a:avLst/>
          </a:prstGeom>
        </p:spPr>
        <p:txBody>
          <a:bodyPr/>
          <a:lstStyle/>
          <a:p>
            <a:endParaRPr lang="en-US"/>
          </a:p>
        </p:txBody>
      </p:sp>
      <p:sp>
        <p:nvSpPr>
          <p:cNvPr id="15" name="Text Placeholder 8">
            <a:extLst>
              <a:ext uri="{FF2B5EF4-FFF2-40B4-BE49-F238E27FC236}">
                <a16:creationId xmlns:a16="http://schemas.microsoft.com/office/drawing/2014/main" id="{145CDCDB-6DFE-8DE9-7892-8F4E4CE4AF30}"/>
              </a:ext>
            </a:extLst>
          </p:cNvPr>
          <p:cNvSpPr>
            <a:spLocks noGrp="1"/>
          </p:cNvSpPr>
          <p:nvPr>
            <p:ph type="body" sz="quarter" idx="14" hasCustomPrompt="1"/>
          </p:nvPr>
        </p:nvSpPr>
        <p:spPr>
          <a:xfrm>
            <a:off x="3637439" y="3559962"/>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16" name="Text Placeholder 8">
            <a:extLst>
              <a:ext uri="{FF2B5EF4-FFF2-40B4-BE49-F238E27FC236}">
                <a16:creationId xmlns:a16="http://schemas.microsoft.com/office/drawing/2014/main" id="{565F5E12-ABD4-8E2E-5714-3902B5C62E4E}"/>
              </a:ext>
            </a:extLst>
          </p:cNvPr>
          <p:cNvSpPr>
            <a:spLocks noGrp="1"/>
          </p:cNvSpPr>
          <p:nvPr>
            <p:ph type="body" sz="quarter" idx="15" hasCustomPrompt="1"/>
          </p:nvPr>
        </p:nvSpPr>
        <p:spPr>
          <a:xfrm>
            <a:off x="3637439" y="4020694"/>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17" name="Picture Placeholder 12">
            <a:extLst>
              <a:ext uri="{FF2B5EF4-FFF2-40B4-BE49-F238E27FC236}">
                <a16:creationId xmlns:a16="http://schemas.microsoft.com/office/drawing/2014/main" id="{8790B6B0-E6FB-2750-DF71-6F28051C9D32}"/>
              </a:ext>
            </a:extLst>
          </p:cNvPr>
          <p:cNvSpPr>
            <a:spLocks noGrp="1"/>
          </p:cNvSpPr>
          <p:nvPr>
            <p:ph type="pic" sz="quarter" idx="16"/>
          </p:nvPr>
        </p:nvSpPr>
        <p:spPr>
          <a:xfrm>
            <a:off x="3929826" y="1875094"/>
            <a:ext cx="1554480" cy="1554480"/>
          </a:xfrm>
          <a:prstGeom prst="roundRect">
            <a:avLst/>
          </a:prstGeom>
        </p:spPr>
        <p:txBody>
          <a:bodyPr/>
          <a:lstStyle/>
          <a:p>
            <a:endParaRPr lang="en-US"/>
          </a:p>
        </p:txBody>
      </p:sp>
      <p:sp>
        <p:nvSpPr>
          <p:cNvPr id="19" name="Text Placeholder 8">
            <a:extLst>
              <a:ext uri="{FF2B5EF4-FFF2-40B4-BE49-F238E27FC236}">
                <a16:creationId xmlns:a16="http://schemas.microsoft.com/office/drawing/2014/main" id="{57EFC5A7-D91B-1328-A9AA-B78AB126202E}"/>
              </a:ext>
            </a:extLst>
          </p:cNvPr>
          <p:cNvSpPr>
            <a:spLocks noGrp="1"/>
          </p:cNvSpPr>
          <p:nvPr>
            <p:ph type="body" sz="quarter" idx="17" hasCustomPrompt="1"/>
          </p:nvPr>
        </p:nvSpPr>
        <p:spPr>
          <a:xfrm>
            <a:off x="6549529" y="3555358"/>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20" name="Text Placeholder 8">
            <a:extLst>
              <a:ext uri="{FF2B5EF4-FFF2-40B4-BE49-F238E27FC236}">
                <a16:creationId xmlns:a16="http://schemas.microsoft.com/office/drawing/2014/main" id="{F99E4192-7DB5-EC6D-CF56-E7C3F5CB54EC}"/>
              </a:ext>
            </a:extLst>
          </p:cNvPr>
          <p:cNvSpPr>
            <a:spLocks noGrp="1"/>
          </p:cNvSpPr>
          <p:nvPr>
            <p:ph type="body" sz="quarter" idx="18" hasCustomPrompt="1"/>
          </p:nvPr>
        </p:nvSpPr>
        <p:spPr>
          <a:xfrm>
            <a:off x="6549529" y="4016090"/>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21" name="Picture Placeholder 12">
            <a:extLst>
              <a:ext uri="{FF2B5EF4-FFF2-40B4-BE49-F238E27FC236}">
                <a16:creationId xmlns:a16="http://schemas.microsoft.com/office/drawing/2014/main" id="{2E46917A-7B09-21ED-B3B5-28319BB0577F}"/>
              </a:ext>
            </a:extLst>
          </p:cNvPr>
          <p:cNvSpPr>
            <a:spLocks noGrp="1"/>
          </p:cNvSpPr>
          <p:nvPr>
            <p:ph type="pic" sz="quarter" idx="19"/>
          </p:nvPr>
        </p:nvSpPr>
        <p:spPr>
          <a:xfrm>
            <a:off x="6841916" y="1870490"/>
            <a:ext cx="1554480" cy="1554480"/>
          </a:xfrm>
          <a:prstGeom prst="roundRect">
            <a:avLst/>
          </a:prstGeom>
        </p:spPr>
        <p:txBody>
          <a:bodyPr/>
          <a:lstStyle/>
          <a:p>
            <a:endParaRPr lang="en-US"/>
          </a:p>
        </p:txBody>
      </p:sp>
      <p:sp>
        <p:nvSpPr>
          <p:cNvPr id="23" name="Text Placeholder 8">
            <a:extLst>
              <a:ext uri="{FF2B5EF4-FFF2-40B4-BE49-F238E27FC236}">
                <a16:creationId xmlns:a16="http://schemas.microsoft.com/office/drawing/2014/main" id="{5C78E889-3F9D-702B-4777-C4ED3DC3066B}"/>
              </a:ext>
            </a:extLst>
          </p:cNvPr>
          <p:cNvSpPr>
            <a:spLocks noGrp="1"/>
          </p:cNvSpPr>
          <p:nvPr>
            <p:ph type="body" sz="quarter" idx="20" hasCustomPrompt="1"/>
          </p:nvPr>
        </p:nvSpPr>
        <p:spPr>
          <a:xfrm>
            <a:off x="9340272" y="3555358"/>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24" name="Text Placeholder 8">
            <a:extLst>
              <a:ext uri="{FF2B5EF4-FFF2-40B4-BE49-F238E27FC236}">
                <a16:creationId xmlns:a16="http://schemas.microsoft.com/office/drawing/2014/main" id="{E84C4AC6-8C18-8721-C46D-B8E3CF13E391}"/>
              </a:ext>
            </a:extLst>
          </p:cNvPr>
          <p:cNvSpPr>
            <a:spLocks noGrp="1"/>
          </p:cNvSpPr>
          <p:nvPr>
            <p:ph type="body" sz="quarter" idx="21" hasCustomPrompt="1"/>
          </p:nvPr>
        </p:nvSpPr>
        <p:spPr>
          <a:xfrm>
            <a:off x="9340272" y="4016090"/>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25" name="Picture Placeholder 12">
            <a:extLst>
              <a:ext uri="{FF2B5EF4-FFF2-40B4-BE49-F238E27FC236}">
                <a16:creationId xmlns:a16="http://schemas.microsoft.com/office/drawing/2014/main" id="{36A1B8B9-5D99-5F0D-46DF-2EB5BD19E6E8}"/>
              </a:ext>
            </a:extLst>
          </p:cNvPr>
          <p:cNvSpPr>
            <a:spLocks noGrp="1"/>
          </p:cNvSpPr>
          <p:nvPr>
            <p:ph type="pic" sz="quarter" idx="22"/>
          </p:nvPr>
        </p:nvSpPr>
        <p:spPr>
          <a:xfrm>
            <a:off x="9632659" y="1870490"/>
            <a:ext cx="1554480" cy="1554480"/>
          </a:xfrm>
          <a:prstGeom prst="roundRect">
            <a:avLst/>
          </a:prstGeom>
        </p:spPr>
        <p:txBody>
          <a:bodyPr/>
          <a:lstStyle/>
          <a:p>
            <a:endParaRPr lang="en-US"/>
          </a:p>
        </p:txBody>
      </p:sp>
    </p:spTree>
    <p:extLst>
      <p:ext uri="{BB962C8B-B14F-4D97-AF65-F5344CB8AC3E}">
        <p14:creationId xmlns:p14="http://schemas.microsoft.com/office/powerpoint/2010/main" val="3551910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4881-169F-D5C6-9CE4-CF4EBDFBEE05}"/>
              </a:ext>
            </a:extLst>
          </p:cNvPr>
          <p:cNvSpPr>
            <a:spLocks noGrp="1"/>
          </p:cNvSpPr>
          <p:nvPr>
            <p:ph type="title"/>
          </p:nvPr>
        </p:nvSpPr>
        <p:spPr/>
        <p:txBody>
          <a:bodyPr/>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AFD9F177-E067-E8D7-AEDC-F75DADFA298E}"/>
              </a:ext>
            </a:extLst>
          </p:cNvPr>
          <p:cNvSpPr>
            <a:spLocks noGrp="1"/>
          </p:cNvSpPr>
          <p:nvPr>
            <p:ph type="sldNum" sz="quarter" idx="10"/>
          </p:nvPr>
        </p:nvSpPr>
        <p:spPr/>
        <p:txBody>
          <a:bodyPr/>
          <a:lstStyle/>
          <a:p>
            <a:fld id="{B76BC98D-BB94-4A9D-8C7C-BB9C5A743A33}" type="slidenum">
              <a:rPr lang="en-US" smtClean="0"/>
              <a:pPr/>
              <a:t>‹#›</a:t>
            </a:fld>
            <a:endParaRPr lang="en-US"/>
          </a:p>
        </p:txBody>
      </p:sp>
      <p:sp>
        <p:nvSpPr>
          <p:cNvPr id="15" name="Text Placeholder 8">
            <a:extLst>
              <a:ext uri="{FF2B5EF4-FFF2-40B4-BE49-F238E27FC236}">
                <a16:creationId xmlns:a16="http://schemas.microsoft.com/office/drawing/2014/main" id="{145CDCDB-6DFE-8DE9-7892-8F4E4CE4AF30}"/>
              </a:ext>
            </a:extLst>
          </p:cNvPr>
          <p:cNvSpPr>
            <a:spLocks noGrp="1"/>
          </p:cNvSpPr>
          <p:nvPr>
            <p:ph type="body" sz="quarter" idx="14" hasCustomPrompt="1"/>
          </p:nvPr>
        </p:nvSpPr>
        <p:spPr>
          <a:xfrm>
            <a:off x="3304929" y="3555357"/>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16" name="Text Placeholder 8">
            <a:extLst>
              <a:ext uri="{FF2B5EF4-FFF2-40B4-BE49-F238E27FC236}">
                <a16:creationId xmlns:a16="http://schemas.microsoft.com/office/drawing/2014/main" id="{565F5E12-ABD4-8E2E-5714-3902B5C62E4E}"/>
              </a:ext>
            </a:extLst>
          </p:cNvPr>
          <p:cNvSpPr>
            <a:spLocks noGrp="1"/>
          </p:cNvSpPr>
          <p:nvPr>
            <p:ph type="body" sz="quarter" idx="15" hasCustomPrompt="1"/>
          </p:nvPr>
        </p:nvSpPr>
        <p:spPr>
          <a:xfrm>
            <a:off x="3304929" y="4016089"/>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17" name="Picture Placeholder 12">
            <a:extLst>
              <a:ext uri="{FF2B5EF4-FFF2-40B4-BE49-F238E27FC236}">
                <a16:creationId xmlns:a16="http://schemas.microsoft.com/office/drawing/2014/main" id="{8790B6B0-E6FB-2750-DF71-6F28051C9D32}"/>
              </a:ext>
            </a:extLst>
          </p:cNvPr>
          <p:cNvSpPr>
            <a:spLocks noGrp="1"/>
          </p:cNvSpPr>
          <p:nvPr>
            <p:ph type="pic" sz="quarter" idx="16"/>
          </p:nvPr>
        </p:nvSpPr>
        <p:spPr>
          <a:xfrm>
            <a:off x="3597316" y="1870489"/>
            <a:ext cx="1554480" cy="1554480"/>
          </a:xfrm>
          <a:prstGeom prst="roundRect">
            <a:avLst/>
          </a:prstGeom>
        </p:spPr>
        <p:txBody>
          <a:bodyPr/>
          <a:lstStyle/>
          <a:p>
            <a:endParaRPr lang="en-US"/>
          </a:p>
        </p:txBody>
      </p:sp>
      <p:sp>
        <p:nvSpPr>
          <p:cNvPr id="19" name="Text Placeholder 8">
            <a:extLst>
              <a:ext uri="{FF2B5EF4-FFF2-40B4-BE49-F238E27FC236}">
                <a16:creationId xmlns:a16="http://schemas.microsoft.com/office/drawing/2014/main" id="{57EFC5A7-D91B-1328-A9AA-B78AB126202E}"/>
              </a:ext>
            </a:extLst>
          </p:cNvPr>
          <p:cNvSpPr>
            <a:spLocks noGrp="1"/>
          </p:cNvSpPr>
          <p:nvPr>
            <p:ph type="body" sz="quarter" idx="17" hasCustomPrompt="1"/>
          </p:nvPr>
        </p:nvSpPr>
        <p:spPr>
          <a:xfrm>
            <a:off x="6747819" y="3555357"/>
            <a:ext cx="2139254" cy="369743"/>
          </a:xfrm>
        </p:spPr>
        <p:txBody>
          <a:bodyPr anchor="ctr"/>
          <a:lstStyle>
            <a:lvl1pPr algn="ctr">
              <a:buFont typeface="Arial" panose="020B0604020202020204" pitchFamily="34" charset="0"/>
              <a:buNone/>
              <a:defRPr sz="1800" b="1"/>
            </a:lvl1pPr>
            <a:lvl2pPr>
              <a:buNone/>
              <a:defRPr/>
            </a:lvl2pPr>
            <a:lvl3pPr>
              <a:buNone/>
              <a:defRPr/>
            </a:lvl3pPr>
            <a:lvl4pPr>
              <a:buNone/>
              <a:defRPr/>
            </a:lvl4pPr>
            <a:lvl5pPr>
              <a:buNone/>
              <a:defRPr/>
            </a:lvl5pPr>
          </a:lstStyle>
          <a:p>
            <a:pPr lvl="0"/>
            <a:r>
              <a:rPr lang="en-US"/>
              <a:t>Click to edit Name</a:t>
            </a:r>
          </a:p>
        </p:txBody>
      </p:sp>
      <p:sp>
        <p:nvSpPr>
          <p:cNvPr id="20" name="Text Placeholder 8">
            <a:extLst>
              <a:ext uri="{FF2B5EF4-FFF2-40B4-BE49-F238E27FC236}">
                <a16:creationId xmlns:a16="http://schemas.microsoft.com/office/drawing/2014/main" id="{F99E4192-7DB5-EC6D-CF56-E7C3F5CB54EC}"/>
              </a:ext>
            </a:extLst>
          </p:cNvPr>
          <p:cNvSpPr>
            <a:spLocks noGrp="1"/>
          </p:cNvSpPr>
          <p:nvPr>
            <p:ph type="body" sz="quarter" idx="18" hasCustomPrompt="1"/>
          </p:nvPr>
        </p:nvSpPr>
        <p:spPr>
          <a:xfrm>
            <a:off x="6747819" y="4016089"/>
            <a:ext cx="2139254" cy="1391956"/>
          </a:xfrm>
        </p:spPr>
        <p:txBody>
          <a:bodyPr anchor="t">
            <a:normAutofit/>
          </a:bodyPr>
          <a:lstStyle>
            <a:lvl1pPr algn="ctr">
              <a:buFont typeface="Arial" panose="020B0604020202020204" pitchFamily="34" charset="0"/>
              <a:buNone/>
              <a:defRPr sz="1600" b="0"/>
            </a:lvl1pPr>
            <a:lvl2pPr>
              <a:buNone/>
              <a:defRPr/>
            </a:lvl2pPr>
            <a:lvl3pPr>
              <a:buNone/>
              <a:defRPr/>
            </a:lvl3pPr>
            <a:lvl4pPr>
              <a:buNone/>
              <a:defRPr/>
            </a:lvl4pPr>
            <a:lvl5pPr>
              <a:buNone/>
              <a:defRPr/>
            </a:lvl5pPr>
          </a:lstStyle>
          <a:p>
            <a:pPr lvl="0"/>
            <a:r>
              <a:rPr lang="en-US"/>
              <a:t>Click to edit Title and Organization</a:t>
            </a:r>
          </a:p>
        </p:txBody>
      </p:sp>
      <p:sp>
        <p:nvSpPr>
          <p:cNvPr id="21" name="Picture Placeholder 12">
            <a:extLst>
              <a:ext uri="{FF2B5EF4-FFF2-40B4-BE49-F238E27FC236}">
                <a16:creationId xmlns:a16="http://schemas.microsoft.com/office/drawing/2014/main" id="{2E46917A-7B09-21ED-B3B5-28319BB0577F}"/>
              </a:ext>
            </a:extLst>
          </p:cNvPr>
          <p:cNvSpPr>
            <a:spLocks noGrp="1"/>
          </p:cNvSpPr>
          <p:nvPr>
            <p:ph type="pic" sz="quarter" idx="19"/>
          </p:nvPr>
        </p:nvSpPr>
        <p:spPr>
          <a:xfrm>
            <a:off x="7040206" y="1870489"/>
            <a:ext cx="1554480" cy="1554480"/>
          </a:xfrm>
          <a:prstGeom prst="roundRect">
            <a:avLst/>
          </a:prstGeom>
        </p:spPr>
        <p:txBody>
          <a:bodyPr/>
          <a:lstStyle/>
          <a:p>
            <a:endParaRPr lang="en-US"/>
          </a:p>
        </p:txBody>
      </p:sp>
    </p:spTree>
    <p:extLst>
      <p:ext uri="{BB962C8B-B14F-4D97-AF65-F5344CB8AC3E}">
        <p14:creationId xmlns:p14="http://schemas.microsoft.com/office/powerpoint/2010/main" val="11305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3EBD-5376-C7EE-C70B-42428264FC37}"/>
              </a:ext>
            </a:extLst>
          </p:cNvPr>
          <p:cNvSpPr>
            <a:spLocks noGrp="1"/>
          </p:cNvSpPr>
          <p:nvPr>
            <p:ph type="title" hasCustomPrompt="1"/>
          </p:nvPr>
        </p:nvSpPr>
        <p:spPr>
          <a:xfrm>
            <a:off x="674255" y="581153"/>
            <a:ext cx="5993966" cy="1109535"/>
          </a:xfrm>
        </p:spPr>
        <p:txBody>
          <a:bodyPr/>
          <a:lstStyle>
            <a:lvl1pPr>
              <a:defRPr/>
            </a:lvl1pPr>
          </a:lstStyle>
          <a:p>
            <a:r>
              <a:rPr lang="en-US"/>
              <a:t>Agenda</a:t>
            </a:r>
          </a:p>
        </p:txBody>
      </p:sp>
      <p:sp>
        <p:nvSpPr>
          <p:cNvPr id="3" name="Slide Number Placeholder 2">
            <a:extLst>
              <a:ext uri="{FF2B5EF4-FFF2-40B4-BE49-F238E27FC236}">
                <a16:creationId xmlns:a16="http://schemas.microsoft.com/office/drawing/2014/main" id="{FFF0A8B7-DABB-6A6E-864C-8744224D7AD0}"/>
              </a:ext>
            </a:extLst>
          </p:cNvPr>
          <p:cNvSpPr>
            <a:spLocks noGrp="1"/>
          </p:cNvSpPr>
          <p:nvPr>
            <p:ph type="sldNum" sz="quarter" idx="10"/>
          </p:nvPr>
        </p:nvSpPr>
        <p:spPr/>
        <p:txBody>
          <a:bodyPr/>
          <a:lstStyle/>
          <a:p>
            <a:fld id="{B76BC98D-BB94-4A9D-8C7C-BB9C5A743A33}" type="slidenum">
              <a:rPr lang="en-US" smtClean="0"/>
              <a:pPr/>
              <a:t>‹#›</a:t>
            </a:fld>
            <a:endParaRPr lang="en-US"/>
          </a:p>
        </p:txBody>
      </p:sp>
      <p:sp>
        <p:nvSpPr>
          <p:cNvPr id="5" name="Text Placeholder 4">
            <a:extLst>
              <a:ext uri="{FF2B5EF4-FFF2-40B4-BE49-F238E27FC236}">
                <a16:creationId xmlns:a16="http://schemas.microsoft.com/office/drawing/2014/main" id="{59CEC1DC-F594-B592-7CC1-88C4697A4C69}"/>
              </a:ext>
            </a:extLst>
          </p:cNvPr>
          <p:cNvSpPr>
            <a:spLocks noGrp="1"/>
          </p:cNvSpPr>
          <p:nvPr>
            <p:ph type="body" sz="quarter" idx="11"/>
          </p:nvPr>
        </p:nvSpPr>
        <p:spPr>
          <a:xfrm>
            <a:off x="674689" y="1874838"/>
            <a:ext cx="5993966" cy="3759200"/>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teacher and a child looking at a tablet&#10;">
            <a:extLst>
              <a:ext uri="{FF2B5EF4-FFF2-40B4-BE49-F238E27FC236}">
                <a16:creationId xmlns:a16="http://schemas.microsoft.com/office/drawing/2014/main" id="{84A14881-36AA-A9FF-B573-7B013B1485A1}"/>
              </a:ext>
            </a:extLst>
          </p:cNvPr>
          <p:cNvPicPr>
            <a:picLocks noChangeAspect="1"/>
          </p:cNvPicPr>
          <p:nvPr userDrawn="1"/>
        </p:nvPicPr>
        <p:blipFill>
          <a:blip r:embed="rId2"/>
          <a:stretch>
            <a:fillRect/>
          </a:stretch>
        </p:blipFill>
        <p:spPr>
          <a:xfrm>
            <a:off x="6899744" y="1223962"/>
            <a:ext cx="4881055" cy="4297598"/>
          </a:xfrm>
          <a:prstGeom prst="rect">
            <a:avLst/>
          </a:prstGeom>
        </p:spPr>
      </p:pic>
    </p:spTree>
    <p:extLst>
      <p:ext uri="{BB962C8B-B14F-4D97-AF65-F5344CB8AC3E}">
        <p14:creationId xmlns:p14="http://schemas.microsoft.com/office/powerpoint/2010/main" val="1281628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iss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9D18EA-1AD2-6F50-CE64-8E93C763D560}"/>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descr="A teacher high diving a student in a classroom">
            <a:extLst>
              <a:ext uri="{FF2B5EF4-FFF2-40B4-BE49-F238E27FC236}">
                <a16:creationId xmlns:a16="http://schemas.microsoft.com/office/drawing/2014/main" id="{8AC0AA1B-DED0-C133-6DC6-04D48D1466C4}"/>
              </a:ext>
            </a:extLst>
          </p:cNvPr>
          <p:cNvPicPr>
            <a:picLocks noChangeAspect="1"/>
          </p:cNvPicPr>
          <p:nvPr userDrawn="1"/>
        </p:nvPicPr>
        <p:blipFill>
          <a:blip r:embed="rId2"/>
          <a:srcRect r="39304"/>
          <a:stretch>
            <a:fillRect/>
          </a:stretch>
        </p:blipFill>
        <p:spPr>
          <a:xfrm>
            <a:off x="445272" y="807050"/>
            <a:ext cx="4446677" cy="4874398"/>
          </a:xfrm>
          <a:prstGeom prst="rect">
            <a:avLst/>
          </a:prstGeom>
          <a:effectLst/>
        </p:spPr>
      </p:pic>
      <p:sp>
        <p:nvSpPr>
          <p:cNvPr id="6" name="Google Shape;259;g351cf96ced8_1_713">
            <a:extLst>
              <a:ext uri="{FF2B5EF4-FFF2-40B4-BE49-F238E27FC236}">
                <a16:creationId xmlns:a16="http://schemas.microsoft.com/office/drawing/2014/main" id="{F5FA6626-D5D0-E863-EA06-6B8E75E1B615}"/>
              </a:ext>
            </a:extLst>
          </p:cNvPr>
          <p:cNvSpPr txBox="1"/>
          <p:nvPr userDrawn="1"/>
        </p:nvSpPr>
        <p:spPr>
          <a:xfrm>
            <a:off x="6376986" y="4772914"/>
            <a:ext cx="4638676" cy="800219"/>
          </a:xfrm>
          <a:prstGeom prst="rect">
            <a:avLst/>
          </a:prstGeom>
          <a:solidFill>
            <a:schemeClr val="accent1">
              <a:lumMod val="40000"/>
              <a:lumOff val="60000"/>
            </a:schemeClr>
          </a:solidFill>
          <a:ln>
            <a:noFill/>
          </a:ln>
        </p:spPr>
        <p:txBody>
          <a:bodyPr spcFirstLastPara="1" wrap="square" lIns="91440" tIns="91440" rIns="91440" bIns="91440" anchor="t" anchorCtr="0">
            <a:spAutoFit/>
          </a:bodyPr>
          <a:lstStyle/>
          <a:p>
            <a:pPr marL="0" marR="0" lvl="0" indent="0" algn="ctr" rtl="0">
              <a:lnSpc>
                <a:spcPct val="100000"/>
              </a:lnSpc>
              <a:spcBef>
                <a:spcPts val="0"/>
              </a:spcBef>
              <a:spcAft>
                <a:spcPts val="0"/>
              </a:spcAft>
              <a:buClr>
                <a:srgbClr val="2075BC"/>
              </a:buClr>
              <a:buSzPts val="2600"/>
              <a:buFont typeface="Arial"/>
              <a:buNone/>
            </a:pPr>
            <a:r>
              <a:rPr lang="en-US" sz="2000" b="1" i="1">
                <a:latin typeface="Gentona Book"/>
                <a:ea typeface="Arial"/>
                <a:cs typeface="Arial"/>
                <a:sym typeface="Arial"/>
              </a:rPr>
              <a:t>“Every student with a disability </a:t>
            </a:r>
            <a:br>
              <a:rPr lang="en-US" sz="2000" b="1" i="1">
                <a:latin typeface="Gentona Book"/>
                <a:ea typeface="Arial"/>
                <a:cs typeface="Arial"/>
                <a:sym typeface="Arial"/>
              </a:rPr>
            </a:br>
            <a:r>
              <a:rPr lang="en-US" sz="2000" b="1" i="1">
                <a:latin typeface="Gentona Book"/>
                <a:ea typeface="Arial"/>
                <a:cs typeface="Arial"/>
                <a:sym typeface="Arial"/>
              </a:rPr>
              <a:t>has an opportunity to achieve.”</a:t>
            </a:r>
            <a:endParaRPr sz="2000" b="1" i="1">
              <a:latin typeface="Gentona Book"/>
              <a:ea typeface="Calibri"/>
              <a:cs typeface="Calibri"/>
              <a:sym typeface="Calibri"/>
            </a:endParaRPr>
          </a:p>
        </p:txBody>
      </p:sp>
      <p:sp>
        <p:nvSpPr>
          <p:cNvPr id="8" name="TextBox 7">
            <a:extLst>
              <a:ext uri="{FF2B5EF4-FFF2-40B4-BE49-F238E27FC236}">
                <a16:creationId xmlns:a16="http://schemas.microsoft.com/office/drawing/2014/main" id="{1C6A40F7-1A61-FE61-295E-ECF6732EA51D}"/>
              </a:ext>
            </a:extLst>
          </p:cNvPr>
          <p:cNvSpPr txBox="1"/>
          <p:nvPr userDrawn="1"/>
        </p:nvSpPr>
        <p:spPr>
          <a:xfrm>
            <a:off x="5225855" y="1874981"/>
            <a:ext cx="667058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solidFill>
                  <a:schemeClr val="dk1"/>
                </a:solidFill>
                <a:latin typeface="+mn-lt"/>
                <a:ea typeface="Arial"/>
                <a:cs typeface="Arial"/>
                <a:sym typeface="Arial"/>
              </a:rPr>
              <a:t>To support students with disabilities (SWDs) in achieving college- and career-ready standards by building the capacity of state personnel preparation systems to prepare teachers and leaders to implement evidence-based practices (EBPs) within multi-tiered systems of support (MTSS).</a:t>
            </a:r>
            <a:endParaRPr lang="en-US" sz="2400">
              <a:latin typeface="+mn-lt"/>
            </a:endParaRPr>
          </a:p>
        </p:txBody>
      </p:sp>
      <p:sp>
        <p:nvSpPr>
          <p:cNvPr id="10" name="TextBox 9">
            <a:extLst>
              <a:ext uri="{FF2B5EF4-FFF2-40B4-BE49-F238E27FC236}">
                <a16:creationId xmlns:a16="http://schemas.microsoft.com/office/drawing/2014/main" id="{EF44B30F-C4E0-2BE7-1206-091B92CC63CC}"/>
              </a:ext>
            </a:extLst>
          </p:cNvPr>
          <p:cNvSpPr txBox="1"/>
          <p:nvPr userDrawn="1"/>
        </p:nvSpPr>
        <p:spPr>
          <a:xfrm>
            <a:off x="5292436" y="877592"/>
            <a:ext cx="6454292" cy="769441"/>
          </a:xfrm>
          <a:prstGeom prst="rect">
            <a:avLst/>
          </a:prstGeom>
          <a:noFill/>
        </p:spPr>
        <p:txBody>
          <a:bodyPr wrap="square" rtlCol="0">
            <a:spAutoFit/>
          </a:bodyPr>
          <a:lstStyle/>
          <a:p>
            <a:r>
              <a:rPr lang="en-US" sz="4400" b="1"/>
              <a:t>CEEDAR’s Mission</a:t>
            </a:r>
          </a:p>
        </p:txBody>
      </p:sp>
    </p:spTree>
    <p:extLst>
      <p:ext uri="{BB962C8B-B14F-4D97-AF65-F5344CB8AC3E}">
        <p14:creationId xmlns:p14="http://schemas.microsoft.com/office/powerpoint/2010/main" val="3514903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A82F2-5874-159B-FFFD-F0B88C82FB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120F75-8A06-D18F-F3CE-B7B929FE81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022363-12E7-D708-E718-29F26B114C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F1C0112B-150F-BC34-7938-F13FF3402164}"/>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3627704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A872F-42D5-1E1A-4964-EAC6A0EF33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47D6E2-C60F-6D80-41DC-D892CB572E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1CCBA1-055F-A12C-8A21-D16CEA104C56}"/>
              </a:ext>
            </a:extLst>
          </p:cNvPr>
          <p:cNvSpPr>
            <a:spLocks noGrp="1"/>
          </p:cNvSpPr>
          <p:nvPr>
            <p:ph sz="half" idx="2"/>
          </p:nvPr>
        </p:nvSpPr>
        <p:spPr>
          <a:xfrm>
            <a:off x="839788" y="2505075"/>
            <a:ext cx="5157787" cy="3684588"/>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743CA2-F354-8B9D-927C-FCE6BA464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0E15FD-C6DE-4F98-B3ED-996876DC727F}"/>
              </a:ext>
            </a:extLst>
          </p:cNvPr>
          <p:cNvSpPr>
            <a:spLocks noGrp="1"/>
          </p:cNvSpPr>
          <p:nvPr>
            <p:ph sz="quarter" idx="4"/>
          </p:nvPr>
        </p:nvSpPr>
        <p:spPr>
          <a:xfrm>
            <a:off x="6172200" y="2505075"/>
            <a:ext cx="5183188" cy="3684588"/>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F0ACACE-A486-54EE-B76C-F319DEF8D92D}"/>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3951071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82612-C693-729A-DA19-84818F092EDF}"/>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BCBAF9EC-F7E2-5552-BC3A-D7E24F5DD23E}"/>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1080287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9EF5C04-C3BA-39FB-D00B-6E5B3B14BB3B}"/>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2867204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0F58-FBD7-815D-15D9-2B7D0BD66337}"/>
              </a:ext>
            </a:extLst>
          </p:cNvPr>
          <p:cNvSpPr>
            <a:spLocks noGrp="1"/>
          </p:cNvSpPr>
          <p:nvPr>
            <p:ph type="title" hasCustomPrompt="1"/>
          </p:nvPr>
        </p:nvSpPr>
        <p:spPr>
          <a:xfrm>
            <a:off x="674255" y="2770172"/>
            <a:ext cx="4839855" cy="1109535"/>
          </a:xfrm>
        </p:spPr>
        <p:txBody>
          <a:bodyPr/>
          <a:lstStyle>
            <a:lvl1pPr algn="ctr">
              <a:defRPr/>
            </a:lvl1pPr>
          </a:lstStyle>
          <a:p>
            <a:r>
              <a:rPr lang="en-US"/>
              <a:t>Questions and Discussion</a:t>
            </a:r>
          </a:p>
        </p:txBody>
      </p:sp>
      <p:sp>
        <p:nvSpPr>
          <p:cNvPr id="3" name="Slide Number Placeholder 2">
            <a:extLst>
              <a:ext uri="{FF2B5EF4-FFF2-40B4-BE49-F238E27FC236}">
                <a16:creationId xmlns:a16="http://schemas.microsoft.com/office/drawing/2014/main" id="{7E515520-835A-CD9D-3EAE-EC43A38D75A7}"/>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descr="A group of children raising their hands in a classroom&#10;">
            <a:extLst>
              <a:ext uri="{FF2B5EF4-FFF2-40B4-BE49-F238E27FC236}">
                <a16:creationId xmlns:a16="http://schemas.microsoft.com/office/drawing/2014/main" id="{7B8E7350-43EF-DC46-5314-6360B3E37024}"/>
              </a:ext>
            </a:extLst>
          </p:cNvPr>
          <p:cNvPicPr>
            <a:picLocks noChangeAspect="1"/>
          </p:cNvPicPr>
          <p:nvPr userDrawn="1"/>
        </p:nvPicPr>
        <p:blipFill>
          <a:blip r:embed="rId2"/>
          <a:stretch>
            <a:fillRect/>
          </a:stretch>
        </p:blipFill>
        <p:spPr>
          <a:xfrm>
            <a:off x="5841887" y="1690688"/>
            <a:ext cx="5675858" cy="369924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94016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and Tex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E42F4-4BDC-5799-C88B-E120F9C6DCC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A9B2E92-6457-982D-7BC7-06ADCB185E19}"/>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descr="A teacher sits and helps a student in a classroom ">
            <a:extLst>
              <a:ext uri="{FF2B5EF4-FFF2-40B4-BE49-F238E27FC236}">
                <a16:creationId xmlns:a16="http://schemas.microsoft.com/office/drawing/2014/main" id="{832BD43E-FB01-C58B-F601-F23E6821D1E5}"/>
              </a:ext>
            </a:extLst>
          </p:cNvPr>
          <p:cNvPicPr>
            <a:picLocks noChangeAspect="1"/>
          </p:cNvPicPr>
          <p:nvPr userDrawn="1"/>
        </p:nvPicPr>
        <p:blipFill>
          <a:blip r:embed="rId2"/>
          <a:stretch>
            <a:fillRect/>
          </a:stretch>
        </p:blipFill>
        <p:spPr>
          <a:xfrm>
            <a:off x="430163" y="1913921"/>
            <a:ext cx="4868737" cy="3267777"/>
          </a:xfrm>
          <a:prstGeom prst="rect">
            <a:avLst/>
          </a:prstGeom>
          <a:effectLst>
            <a:outerShdw blurRad="50800" dist="38100" dir="2700000" algn="tl" rotWithShape="0">
              <a:prstClr val="black">
                <a:alpha val="40000"/>
              </a:prstClr>
            </a:outerShdw>
          </a:effectLst>
        </p:spPr>
      </p:pic>
      <p:sp>
        <p:nvSpPr>
          <p:cNvPr id="6" name="Text Placeholder 6">
            <a:extLst>
              <a:ext uri="{FF2B5EF4-FFF2-40B4-BE49-F238E27FC236}">
                <a16:creationId xmlns:a16="http://schemas.microsoft.com/office/drawing/2014/main" id="{90EEB3B9-241A-E5B1-FEF3-E927ADB337F5}"/>
              </a:ext>
            </a:extLst>
          </p:cNvPr>
          <p:cNvSpPr>
            <a:spLocks noGrp="1"/>
          </p:cNvSpPr>
          <p:nvPr>
            <p:ph type="body" sz="quarter" idx="11"/>
          </p:nvPr>
        </p:nvSpPr>
        <p:spPr>
          <a:xfrm>
            <a:off x="5569961" y="1800802"/>
            <a:ext cx="6030912" cy="3732213"/>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2024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 and Tex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E42F4-4BDC-5799-C88B-E120F9C6DCC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4A9B2E92-6457-982D-7BC7-06ADCB185E19}"/>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a:extLst>
              <a:ext uri="{FF2B5EF4-FFF2-40B4-BE49-F238E27FC236}">
                <a16:creationId xmlns:a16="http://schemas.microsoft.com/office/drawing/2014/main" id="{832BD43E-FB01-C58B-F601-F23E6821D1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30163" y="1924076"/>
            <a:ext cx="4868737" cy="3247467"/>
          </a:xfrm>
          <a:prstGeom prst="rect">
            <a:avLst/>
          </a:prstGeom>
          <a:effectLst>
            <a:outerShdw blurRad="50800" dist="38100" dir="2700000" algn="tl" rotWithShape="0">
              <a:prstClr val="black">
                <a:alpha val="40000"/>
              </a:prstClr>
            </a:outerShdw>
          </a:effectLst>
        </p:spPr>
      </p:pic>
      <p:sp>
        <p:nvSpPr>
          <p:cNvPr id="6" name="Text Placeholder 6">
            <a:extLst>
              <a:ext uri="{FF2B5EF4-FFF2-40B4-BE49-F238E27FC236}">
                <a16:creationId xmlns:a16="http://schemas.microsoft.com/office/drawing/2014/main" id="{90EEB3B9-241A-E5B1-FEF3-E927ADB337F5}"/>
              </a:ext>
            </a:extLst>
          </p:cNvPr>
          <p:cNvSpPr>
            <a:spLocks noGrp="1"/>
          </p:cNvSpPr>
          <p:nvPr>
            <p:ph type="body" sz="quarter" idx="11"/>
          </p:nvPr>
        </p:nvSpPr>
        <p:spPr>
          <a:xfrm>
            <a:off x="5569961" y="1800802"/>
            <a:ext cx="6030912" cy="3732213"/>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4825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718A-D560-4310-F5EE-625DD436B27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109990-4825-D14A-7BBA-DABE932B6826}"/>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descr="Teacher working with student at desk">
            <a:extLst>
              <a:ext uri="{FF2B5EF4-FFF2-40B4-BE49-F238E27FC236}">
                <a16:creationId xmlns:a16="http://schemas.microsoft.com/office/drawing/2014/main" id="{749BF66C-1C83-945E-1CA8-1FBCD6BE5C6B}"/>
              </a:ext>
            </a:extLst>
          </p:cNvPr>
          <p:cNvPicPr>
            <a:picLocks noChangeAspect="1"/>
          </p:cNvPicPr>
          <p:nvPr userDrawn="1"/>
        </p:nvPicPr>
        <p:blipFill>
          <a:blip r:embed="rId2"/>
          <a:srcRect r="22315"/>
          <a:stretch>
            <a:fillRect/>
          </a:stretch>
        </p:blipFill>
        <p:spPr>
          <a:xfrm>
            <a:off x="7000858" y="1802384"/>
            <a:ext cx="5191142" cy="3749104"/>
          </a:xfrm>
          <a:prstGeom prst="rect">
            <a:avLst/>
          </a:prstGeom>
        </p:spPr>
      </p:pic>
      <p:sp>
        <p:nvSpPr>
          <p:cNvPr id="7" name="Text Placeholder 6">
            <a:extLst>
              <a:ext uri="{FF2B5EF4-FFF2-40B4-BE49-F238E27FC236}">
                <a16:creationId xmlns:a16="http://schemas.microsoft.com/office/drawing/2014/main" id="{00A4A6F3-66A8-C917-056C-758D250A1A5F}"/>
              </a:ext>
            </a:extLst>
          </p:cNvPr>
          <p:cNvSpPr>
            <a:spLocks noGrp="1"/>
          </p:cNvSpPr>
          <p:nvPr>
            <p:ph type="body" sz="quarter" idx="11"/>
          </p:nvPr>
        </p:nvSpPr>
        <p:spPr>
          <a:xfrm>
            <a:off x="674688" y="1819275"/>
            <a:ext cx="6030912" cy="3732213"/>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127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718A-D560-4310-F5EE-625DD436B27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109990-4825-D14A-7BBA-DABE932B6826}"/>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a:extLst>
              <a:ext uri="{FF2B5EF4-FFF2-40B4-BE49-F238E27FC236}">
                <a16:creationId xmlns:a16="http://schemas.microsoft.com/office/drawing/2014/main" id="{749BF66C-1C83-945E-1CA8-1FBCD6BE5C6B}"/>
              </a:ext>
            </a:extLst>
          </p:cNvPr>
          <p:cNvPicPr>
            <a:picLocks noChangeAspect="1"/>
          </p:cNvPicPr>
          <p:nvPr userDrawn="1"/>
        </p:nvPicPr>
        <p:blipFill>
          <a:blip r:embed="rId2">
            <a:extLst>
              <a:ext uri="{28A0092B-C50C-407E-A947-70E740481C1C}">
                <a14:useLocalDpi xmlns:a14="http://schemas.microsoft.com/office/drawing/2010/main" val="0"/>
              </a:ext>
            </a:extLst>
          </a:blip>
          <a:srcRect l="1107" r="1107"/>
          <a:stretch/>
        </p:blipFill>
        <p:spPr>
          <a:xfrm>
            <a:off x="7000858" y="1802384"/>
            <a:ext cx="5191142" cy="3749104"/>
          </a:xfrm>
          <a:prstGeom prst="rect">
            <a:avLst/>
          </a:prstGeom>
        </p:spPr>
      </p:pic>
      <p:sp>
        <p:nvSpPr>
          <p:cNvPr id="7" name="Text Placeholder 6">
            <a:extLst>
              <a:ext uri="{FF2B5EF4-FFF2-40B4-BE49-F238E27FC236}">
                <a16:creationId xmlns:a16="http://schemas.microsoft.com/office/drawing/2014/main" id="{00A4A6F3-66A8-C917-056C-758D250A1A5F}"/>
              </a:ext>
            </a:extLst>
          </p:cNvPr>
          <p:cNvSpPr>
            <a:spLocks noGrp="1"/>
          </p:cNvSpPr>
          <p:nvPr>
            <p:ph type="body" sz="quarter" idx="11"/>
          </p:nvPr>
        </p:nvSpPr>
        <p:spPr>
          <a:xfrm>
            <a:off x="674688" y="1819275"/>
            <a:ext cx="6030912" cy="3732213"/>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6105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4718A-D560-4310-F5EE-625DD436B27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4109990-4825-D14A-7BBA-DABE932B6826}"/>
              </a:ext>
            </a:extLst>
          </p:cNvPr>
          <p:cNvSpPr>
            <a:spLocks noGrp="1"/>
          </p:cNvSpPr>
          <p:nvPr>
            <p:ph type="sldNum" sz="quarter" idx="10"/>
          </p:nvPr>
        </p:nvSpPr>
        <p:spPr/>
        <p:txBody>
          <a:bodyPr/>
          <a:lstStyle/>
          <a:p>
            <a:fld id="{B76BC98D-BB94-4A9D-8C7C-BB9C5A743A33}" type="slidenum">
              <a:rPr lang="en-US" smtClean="0"/>
              <a:pPr/>
              <a:t>‹#›</a:t>
            </a:fld>
            <a:endParaRPr lang="en-US"/>
          </a:p>
        </p:txBody>
      </p:sp>
      <p:pic>
        <p:nvPicPr>
          <p:cNvPr id="5" name="Picture 4">
            <a:extLst>
              <a:ext uri="{FF2B5EF4-FFF2-40B4-BE49-F238E27FC236}">
                <a16:creationId xmlns:a16="http://schemas.microsoft.com/office/drawing/2014/main" id="{749BF66C-1C83-945E-1CA8-1FBCD6BE5C6B}"/>
              </a:ext>
            </a:extLst>
          </p:cNvPr>
          <p:cNvPicPr>
            <a:picLocks noChangeAspect="1"/>
          </p:cNvPicPr>
          <p:nvPr userDrawn="1"/>
        </p:nvPicPr>
        <p:blipFill>
          <a:blip r:embed="rId2">
            <a:extLst>
              <a:ext uri="{28A0092B-C50C-407E-A947-70E740481C1C}">
                <a14:useLocalDpi xmlns:a14="http://schemas.microsoft.com/office/drawing/2010/main" val="0"/>
              </a:ext>
            </a:extLst>
          </a:blip>
          <a:srcRect l="13080" r="13080"/>
          <a:stretch/>
        </p:blipFill>
        <p:spPr>
          <a:xfrm>
            <a:off x="7000858" y="1802384"/>
            <a:ext cx="5191142" cy="3749104"/>
          </a:xfrm>
          <a:prstGeom prst="rect">
            <a:avLst/>
          </a:prstGeom>
        </p:spPr>
      </p:pic>
      <p:sp>
        <p:nvSpPr>
          <p:cNvPr id="7" name="Text Placeholder 6">
            <a:extLst>
              <a:ext uri="{FF2B5EF4-FFF2-40B4-BE49-F238E27FC236}">
                <a16:creationId xmlns:a16="http://schemas.microsoft.com/office/drawing/2014/main" id="{00A4A6F3-66A8-C917-056C-758D250A1A5F}"/>
              </a:ext>
            </a:extLst>
          </p:cNvPr>
          <p:cNvSpPr>
            <a:spLocks noGrp="1"/>
          </p:cNvSpPr>
          <p:nvPr>
            <p:ph type="body" sz="quarter" idx="11"/>
          </p:nvPr>
        </p:nvSpPr>
        <p:spPr>
          <a:xfrm>
            <a:off x="674688" y="1819275"/>
            <a:ext cx="6030912" cy="3732213"/>
          </a:xfrm>
        </p:spPr>
        <p:txBody>
          <a:bodyPr/>
          <a:lstStyle>
            <a:lvl2pPr>
              <a:buFont typeface="Courier New" panose="02070309020205020404" pitchFamily="49" charset="0"/>
              <a:buChar char="o"/>
              <a:defRPr/>
            </a:lvl2pPr>
            <a:lvl3pPr>
              <a:buFont typeface="Wingdings" panose="05000000000000000000" pitchFamily="2" charset="2"/>
              <a:buChar char="§"/>
              <a:defRPr/>
            </a:lvl3pPr>
            <a:lvl4pPr>
              <a:buFont typeface="Arial" panose="020B0604020202020204" pitchFamily="34" charset="0"/>
              <a:buChar char="•"/>
              <a:defRPr/>
            </a:lvl4pPr>
            <a:lvl5pPr>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2353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52DA53-3DE8-08F2-C340-3AAB17D11A51}"/>
              </a:ext>
            </a:extLst>
          </p:cNvPr>
          <p:cNvSpPr>
            <a:spLocks noGrp="1"/>
          </p:cNvSpPr>
          <p:nvPr>
            <p:ph type="sldNum" sz="quarter" idx="10"/>
          </p:nvPr>
        </p:nvSpPr>
        <p:spPr/>
        <p:txBody>
          <a:bodyPr/>
          <a:lstStyle/>
          <a:p>
            <a:fld id="{B76BC98D-BB94-4A9D-8C7C-BB9C5A743A33}" type="slidenum">
              <a:rPr lang="en-US" smtClean="0"/>
              <a:pPr/>
              <a:t>‹#›</a:t>
            </a:fld>
            <a:endParaRPr lang="en-US"/>
          </a:p>
        </p:txBody>
      </p:sp>
      <p:sp>
        <p:nvSpPr>
          <p:cNvPr id="5" name="Title 1">
            <a:extLst>
              <a:ext uri="{FF2B5EF4-FFF2-40B4-BE49-F238E27FC236}">
                <a16:creationId xmlns:a16="http://schemas.microsoft.com/office/drawing/2014/main" id="{97810EFE-7BBA-262E-955A-5019AEC6CB10}"/>
              </a:ext>
            </a:extLst>
          </p:cNvPr>
          <p:cNvSpPr txBox="1">
            <a:spLocks/>
          </p:cNvSpPr>
          <p:nvPr userDrawn="1"/>
        </p:nvSpPr>
        <p:spPr>
          <a:xfrm>
            <a:off x="576943" y="1032783"/>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a:latin typeface="Gentona Book" pitchFamily="2" charset="77"/>
                <a:ea typeface="Gotham Bold" charset="0"/>
                <a:cs typeface="Gotham Bold" charset="0"/>
              </a:rPr>
              <a:t>Disclaimer</a:t>
            </a:r>
          </a:p>
        </p:txBody>
      </p:sp>
      <p:sp>
        <p:nvSpPr>
          <p:cNvPr id="7" name="TextBox 6">
            <a:extLst>
              <a:ext uri="{FF2B5EF4-FFF2-40B4-BE49-F238E27FC236}">
                <a16:creationId xmlns:a16="http://schemas.microsoft.com/office/drawing/2014/main" id="{A2C5794C-059A-B81B-1594-E574A3DE45AB}"/>
              </a:ext>
            </a:extLst>
          </p:cNvPr>
          <p:cNvSpPr txBox="1"/>
          <p:nvPr userDrawn="1"/>
        </p:nvSpPr>
        <p:spPr>
          <a:xfrm>
            <a:off x="2597258" y="2364271"/>
            <a:ext cx="8756542" cy="2532103"/>
          </a:xfrm>
          <a:prstGeom prst="rect">
            <a:avLst/>
          </a:prstGeom>
          <a:noFill/>
        </p:spPr>
        <p:txBody>
          <a:bodyPr wrap="square" rtlCol="0">
            <a:spAutoFit/>
          </a:bodyPr>
          <a:lstStyle/>
          <a:p>
            <a:pPr>
              <a:lnSpc>
                <a:spcPct val="150000"/>
              </a:lnSpc>
            </a:pPr>
            <a:r>
              <a:rPr lang="en-US">
                <a:latin typeface="Helvetica Neue" charset="0"/>
                <a:ea typeface="Helvetica Neue" charset="0"/>
                <a:cs typeface="Helvetica Neue" charset="0"/>
              </a:rPr>
              <a:t>This content was produced under U.S. Department of Education, Office of Special Education Programs, Award No. H325A220002. David Guardino serves as the project officer. The views expressed herein do not necessarily represent the positions or policies of the U.S. Department of Education. No official endorsement by the U.S. Department of Education of any product, commodity, service, or enterprise mentioned in this website is intended or should be inferred.</a:t>
            </a:r>
          </a:p>
        </p:txBody>
      </p:sp>
      <p:pic>
        <p:nvPicPr>
          <p:cNvPr id="9" name="Picture 8">
            <a:extLst>
              <a:ext uri="{FF2B5EF4-FFF2-40B4-BE49-F238E27FC236}">
                <a16:creationId xmlns:a16="http://schemas.microsoft.com/office/drawing/2014/main" id="{7DAF5E2B-B8A3-9DBE-460F-E68E639408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309" y="2426263"/>
            <a:ext cx="1587715" cy="1325459"/>
          </a:xfrm>
          <a:prstGeom prst="rect">
            <a:avLst/>
          </a:prstGeom>
        </p:spPr>
      </p:pic>
    </p:spTree>
    <p:extLst>
      <p:ext uri="{BB962C8B-B14F-4D97-AF65-F5344CB8AC3E}">
        <p14:creationId xmlns:p14="http://schemas.microsoft.com/office/powerpoint/2010/main" val="2910858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665A-4B5F-B235-B2E7-D8ED570F5C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8A9ACD-9CE4-413D-AB1F-494BC74600FB}"/>
              </a:ext>
            </a:extLst>
          </p:cNvPr>
          <p:cNvSpPr>
            <a:spLocks noGrp="1"/>
          </p:cNvSpPr>
          <p:nvPr>
            <p:ph idx="1"/>
          </p:nvPr>
        </p:nvSpPr>
        <p:spPr>
          <a:xfrm>
            <a:off x="5183188" y="987425"/>
            <a:ext cx="6172200" cy="4873625"/>
          </a:xfrm>
        </p:spPr>
        <p:txBody>
          <a:bodyPr/>
          <a:lstStyle>
            <a:lvl1pPr>
              <a:defRPr sz="3200"/>
            </a:lvl1pPr>
            <a:lvl2pPr>
              <a:buFont typeface="Courier New" panose="02070309020205020404" pitchFamily="49" charset="0"/>
              <a:buChar char="o"/>
              <a:defRPr sz="2800"/>
            </a:lvl2pPr>
            <a:lvl3pPr>
              <a:buFont typeface="Wingdings" panose="05000000000000000000" pitchFamily="2" charset="2"/>
              <a:buChar char="§"/>
              <a:defRPr sz="2400"/>
            </a:lvl3pPr>
            <a:lvl4pPr>
              <a:buFont typeface="Arial" panose="020B0604020202020204" pitchFamily="34" charset="0"/>
              <a:buChar char="•"/>
              <a:defRPr sz="2000"/>
            </a:lvl4pPr>
            <a:lvl5pPr>
              <a:buFont typeface="Courier New" panose="02070309020205020404" pitchFamily="49" charset="0"/>
              <a:buChar char="o"/>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5349BD-4C25-E4C1-1A7C-E154F148B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1297ECD-369D-0F9A-997B-665A8FCA16C1}"/>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3901041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21232-6A96-890B-A8D4-92312675C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3FD746-8BBB-7AA8-3DD1-66924FF684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475BA8-50C5-21C4-28CF-EF1490186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547BABA4-E0DC-2A42-0B12-9469E7175DE8}"/>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3278165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709EF-C217-C4FA-6D75-BDA47A5F87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CA7B7A7-7657-55F5-FD25-79F3F71739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00160D-23EE-12DE-4C5B-E02F4D0DCD4F}"/>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3450927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464C0B-3A89-F101-B939-BB323DA62C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76390D-280E-CFF2-ADE4-6D3C879898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2FDF0FE-3B1A-7536-6CD7-446EAB6C8708}"/>
              </a:ext>
            </a:extLst>
          </p:cNvPr>
          <p:cNvSpPr>
            <a:spLocks noGrp="1"/>
          </p:cNvSpPr>
          <p:nvPr>
            <p:ph type="sldNum" sz="quarter" idx="12"/>
          </p:nvPr>
        </p:nvSpPr>
        <p:spPr/>
        <p:txBody>
          <a:bodyPr/>
          <a:lstStyle/>
          <a:p>
            <a:fld id="{B76BC98D-BB94-4A9D-8C7C-BB9C5A743A33}" type="slidenum">
              <a:rPr lang="en-US" smtClean="0"/>
              <a:t>‹#›</a:t>
            </a:fld>
            <a:endParaRPr lang="en-US"/>
          </a:p>
        </p:txBody>
      </p:sp>
    </p:spTree>
    <p:extLst>
      <p:ext uri="{BB962C8B-B14F-4D97-AF65-F5344CB8AC3E}">
        <p14:creationId xmlns:p14="http://schemas.microsoft.com/office/powerpoint/2010/main" val="26799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First Level No Bullet Dark">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458724" y="0"/>
            <a:ext cx="11274552" cy="1051560"/>
          </a:xfrm>
          <a:prstGeom prst="rect">
            <a:avLst/>
          </a:prstGeom>
        </p:spPr>
        <p:txBody>
          <a:bodyPr/>
          <a:lstStyle>
            <a:lvl1pPr>
              <a:defRPr baseline="0"/>
            </a:lvl1pPr>
          </a:lstStyle>
          <a:p>
            <a:r>
              <a:rPr lang="en-US"/>
              <a:t>First-Level No Bullet Layout</a:t>
            </a:r>
          </a:p>
        </p:txBody>
      </p:sp>
      <p:sp>
        <p:nvSpPr>
          <p:cNvPr id="4" name="Content Placeholder 3"/>
          <p:cNvSpPr>
            <a:spLocks noGrp="1"/>
          </p:cNvSpPr>
          <p:nvPr>
            <p:ph sz="quarter" idx="14" hasCustomPrompt="1"/>
          </p:nvPr>
        </p:nvSpPr>
        <p:spPr>
          <a:xfrm>
            <a:off x="457200" y="1307592"/>
            <a:ext cx="11274552" cy="4498848"/>
          </a:xfrm>
          <a:prstGeom prst="rect">
            <a:avLst/>
          </a:prstGeom>
        </p:spPr>
        <p:txBody>
          <a:bodyPr>
            <a:noAutofit/>
          </a:bodyPr>
          <a:lstStyle>
            <a:lvl1pPr marL="0" indent="0">
              <a:lnSpc>
                <a:spcPct val="125000"/>
              </a:lnSpc>
              <a:spcBef>
                <a:spcPts val="1350"/>
              </a:spcBef>
              <a:buClr>
                <a:schemeClr val="tx1"/>
              </a:buClr>
              <a:buNone/>
              <a:defRPr sz="22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22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22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22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22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a:prstGeom prst="rect">
            <a:avLst/>
          </a:prstGeom>
        </p:spPr>
        <p:txBody>
          <a:bodyPr anchor="b" anchorCtr="0">
            <a:noAutofit/>
          </a:bodyPr>
          <a:lstStyle>
            <a:lvl1pPr marL="0" indent="0">
              <a:buNone/>
              <a:defRPr sz="1000"/>
            </a:lvl1pPr>
          </a:lstStyle>
          <a:p>
            <a:r>
              <a:rPr lang="en-US" i="1"/>
              <a:t>Note.</a:t>
            </a:r>
            <a:r>
              <a:rPr lang="en-US"/>
              <a:t> Placeholder for notes, sources, and permissions (if needed). “</a:t>
            </a:r>
            <a:r>
              <a:rPr lang="en-US" i="1"/>
              <a:t>Note.</a:t>
            </a:r>
            <a:r>
              <a:rPr lang="en-US"/>
              <a:t>” (including a period) is italicized.</a:t>
            </a:r>
          </a:p>
        </p:txBody>
      </p:sp>
      <p:sp>
        <p:nvSpPr>
          <p:cNvPr id="3" name="Slide Number Placeholder 2">
            <a:extLst>
              <a:ext uri="{FF2B5EF4-FFF2-40B4-BE49-F238E27FC236}">
                <a16:creationId xmlns:a16="http://schemas.microsoft.com/office/drawing/2014/main" id="{5CF645E4-EBAA-4B11-8E73-B2683E7923CD}"/>
              </a:ext>
            </a:extLst>
          </p:cNvPr>
          <p:cNvSpPr>
            <a:spLocks noGrp="1"/>
          </p:cNvSpPr>
          <p:nvPr>
            <p:ph type="sldNum" sz="quarter" idx="18"/>
          </p:nvPr>
        </p:nvSpPr>
        <p:spPr>
          <a:xfrm>
            <a:off x="457203" y="6422601"/>
            <a:ext cx="243015" cy="246221"/>
          </a:xfrm>
          <a:prstGeom prst="rect">
            <a:avLst/>
          </a:prstGeom>
        </p:spPr>
        <p:txBody>
          <a:bodyPr/>
          <a:lstStyle/>
          <a:p>
            <a:fld id="{4B92C542-2E6A-4127-B73C-B88CCF8CB051}" type="slidenum">
              <a:rPr lang="en-US" smtClean="0"/>
              <a:t>‹#›</a:t>
            </a:fld>
            <a:endParaRPr lang="en-US"/>
          </a:p>
        </p:txBody>
      </p:sp>
    </p:spTree>
    <p:extLst>
      <p:ext uri="{BB962C8B-B14F-4D97-AF65-F5344CB8AC3E}">
        <p14:creationId xmlns:p14="http://schemas.microsoft.com/office/powerpoint/2010/main" val="25318151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578B82-F567-4311-A00A-DA0DFAA3D1BD}"/>
              </a:ext>
            </a:extLst>
          </p:cNvPr>
          <p:cNvSpPr/>
          <p:nvPr/>
        </p:nvSpPr>
        <p:spPr>
          <a:xfrm>
            <a:off x="0" y="0"/>
            <a:ext cx="8153400" cy="6858000"/>
          </a:xfrm>
          <a:prstGeom prst="rect">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262396-DA59-4182-8EEF-7F8440E5A57B}"/>
              </a:ext>
            </a:extLst>
          </p:cNvPr>
          <p:cNvSpPr>
            <a:spLocks noGrp="1"/>
          </p:cNvSpPr>
          <p:nvPr>
            <p:ph type="ctrTitle" hasCustomPrompt="1"/>
          </p:nvPr>
        </p:nvSpPr>
        <p:spPr>
          <a:xfrm>
            <a:off x="1313688" y="1077913"/>
            <a:ext cx="6629400" cy="2387600"/>
          </a:xfrm>
        </p:spPr>
        <p:txBody>
          <a:bodyPr anchor="b"/>
          <a:lstStyle>
            <a:lvl1pPr algn="r">
              <a:defRPr sz="6000">
                <a:solidFill>
                  <a:schemeClr val="bg1"/>
                </a:solidFill>
              </a:defRPr>
            </a:lvl1pPr>
          </a:lstStyle>
          <a:p>
            <a:r>
              <a:rPr lang="en-US"/>
              <a:t>WEA Teacher Residency Update</a:t>
            </a:r>
          </a:p>
        </p:txBody>
      </p:sp>
      <p:sp>
        <p:nvSpPr>
          <p:cNvPr id="3" name="Subtitle 2">
            <a:extLst>
              <a:ext uri="{FF2B5EF4-FFF2-40B4-BE49-F238E27FC236}">
                <a16:creationId xmlns:a16="http://schemas.microsoft.com/office/drawing/2014/main" id="{FE5D6A86-A7B2-484C-B474-EFCB0D44D84F}"/>
              </a:ext>
            </a:extLst>
          </p:cNvPr>
          <p:cNvSpPr>
            <a:spLocks noGrp="1"/>
          </p:cNvSpPr>
          <p:nvPr>
            <p:ph type="subTitle" idx="1"/>
          </p:nvPr>
        </p:nvSpPr>
        <p:spPr>
          <a:xfrm>
            <a:off x="1313688" y="3611182"/>
            <a:ext cx="6629400" cy="1655762"/>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7487D2-3CBC-4410-8220-B5EE614A6936}"/>
              </a:ext>
            </a:extLst>
          </p:cNvPr>
          <p:cNvSpPr>
            <a:spLocks noGrp="1"/>
          </p:cNvSpPr>
          <p:nvPr>
            <p:ph type="dt" sz="half" idx="10"/>
          </p:nvPr>
        </p:nvSpPr>
        <p:spPr>
          <a:xfrm>
            <a:off x="838200" y="6356350"/>
            <a:ext cx="2743200" cy="365125"/>
          </a:xfrm>
          <a:prstGeom prst="rect">
            <a:avLst/>
          </a:prstGeom>
        </p:spPr>
        <p:txBody>
          <a:bodyPr/>
          <a:lstStyle/>
          <a:p>
            <a:fld id="{4553B367-5660-4FFD-B25D-134EC6C49E97}" type="datetimeFigureOut">
              <a:rPr lang="en-US" smtClean="0"/>
              <a:t>9/24/2026</a:t>
            </a:fld>
            <a:endParaRPr lang="en-US"/>
          </a:p>
        </p:txBody>
      </p:sp>
      <p:sp>
        <p:nvSpPr>
          <p:cNvPr id="5" name="Footer Placeholder 4">
            <a:extLst>
              <a:ext uri="{FF2B5EF4-FFF2-40B4-BE49-F238E27FC236}">
                <a16:creationId xmlns:a16="http://schemas.microsoft.com/office/drawing/2014/main" id="{FA51CFD6-D8E7-4D66-8029-2B5C8593E79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E90FAA-134A-4DBE-90F9-D3C99D05FB64}"/>
              </a:ext>
            </a:extLst>
          </p:cNvPr>
          <p:cNvSpPr>
            <a:spLocks noGrp="1"/>
          </p:cNvSpPr>
          <p:nvPr>
            <p:ph type="sldNum" sz="quarter" idx="12"/>
          </p:nvPr>
        </p:nvSpPr>
        <p:spPr>
          <a:xfrm>
            <a:off x="8610600" y="6356350"/>
            <a:ext cx="2743200" cy="365125"/>
          </a:xfrm>
          <a:prstGeom prst="rect">
            <a:avLst/>
          </a:prstGeom>
        </p:spPr>
        <p:txBody>
          <a:bodyPr/>
          <a:lstStyle/>
          <a:p>
            <a:fld id="{CF2E8BBE-245F-4992-83E0-E613C56606B1}" type="slidenum">
              <a:rPr lang="en-US" smtClean="0"/>
              <a:t>‹#›</a:t>
            </a:fld>
            <a:endParaRPr lang="en-US"/>
          </a:p>
        </p:txBody>
      </p:sp>
      <p:sp>
        <p:nvSpPr>
          <p:cNvPr id="7" name="Rectangle 6">
            <a:extLst>
              <a:ext uri="{FF2B5EF4-FFF2-40B4-BE49-F238E27FC236}">
                <a16:creationId xmlns:a16="http://schemas.microsoft.com/office/drawing/2014/main" id="{4019DA23-5CEC-4CD6-A7E5-99878A632F04}"/>
              </a:ext>
            </a:extLst>
          </p:cNvPr>
          <p:cNvSpPr/>
          <p:nvPr/>
        </p:nvSpPr>
        <p:spPr>
          <a:xfrm>
            <a:off x="0" y="0"/>
            <a:ext cx="81534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6BC9EFD-811A-4015-9FB2-ADEFE52BB8F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46177" y="1077913"/>
            <a:ext cx="4407978" cy="4407978"/>
          </a:xfrm>
          <a:prstGeom prst="rect">
            <a:avLst/>
          </a:prstGeom>
        </p:spPr>
      </p:pic>
      <p:sp>
        <p:nvSpPr>
          <p:cNvPr id="11" name="Rectangle 10">
            <a:extLst>
              <a:ext uri="{FF2B5EF4-FFF2-40B4-BE49-F238E27FC236}">
                <a16:creationId xmlns:a16="http://schemas.microsoft.com/office/drawing/2014/main" id="{BC299D4A-C67D-430E-B418-89DB2397D86A}"/>
              </a:ext>
            </a:extLst>
          </p:cNvPr>
          <p:cNvSpPr/>
          <p:nvPr/>
        </p:nvSpPr>
        <p:spPr>
          <a:xfrm>
            <a:off x="5257800" y="3465513"/>
            <a:ext cx="2685288" cy="732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61656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DE03D-BA77-4E26-BCEE-B946FB836D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4FCBC2-CC21-4F9A-BEFE-CF152898D0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ight Triangle 7">
            <a:extLst>
              <a:ext uri="{FF2B5EF4-FFF2-40B4-BE49-F238E27FC236}">
                <a16:creationId xmlns:a16="http://schemas.microsoft.com/office/drawing/2014/main" id="{0A0044FC-D644-4662-B09E-EC5BF6698E4B}"/>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B273A59-1B79-28C3-FCDB-71389DB4E75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5" name="Rectangle 4">
            <a:extLst>
              <a:ext uri="{FF2B5EF4-FFF2-40B4-BE49-F238E27FC236}">
                <a16:creationId xmlns:a16="http://schemas.microsoft.com/office/drawing/2014/main" id="{C2CA0ADA-DFD2-4799-2984-021CD2DF819C}"/>
              </a:ext>
            </a:extLst>
          </p:cNvPr>
          <p:cNvSpPr/>
          <p:nvPr/>
        </p:nvSpPr>
        <p:spPr>
          <a:xfrm>
            <a:off x="391038" y="6409554"/>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8578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4C419F-4A38-E6F6-09AB-3F8103E5EFCC}"/>
              </a:ext>
            </a:extLst>
          </p:cNvPr>
          <p:cNvSpPr/>
          <p:nvPr/>
        </p:nvSpPr>
        <p:spPr>
          <a:xfrm>
            <a:off x="0" y="0"/>
            <a:ext cx="12192000" cy="6858000"/>
          </a:xfrm>
          <a:prstGeom prst="rect">
            <a:avLst/>
          </a:prstGeom>
          <a:solidFill>
            <a:srgbClr val="BF1E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E6120E-BB00-4088-8819-46418E4650DD}"/>
              </a:ext>
            </a:extLst>
          </p:cNvPr>
          <p:cNvSpPr>
            <a:spLocks noGrp="1"/>
          </p:cNvSpPr>
          <p:nvPr>
            <p:ph type="title"/>
          </p:nvPr>
        </p:nvSpPr>
        <p:spPr>
          <a:xfrm>
            <a:off x="831850" y="1709738"/>
            <a:ext cx="10515600" cy="2852737"/>
          </a:xfrm>
        </p:spPr>
        <p:txBody>
          <a:bodyPr anchor="b"/>
          <a:lstStyle>
            <a:lvl1pPr>
              <a:defRPr sz="6000">
                <a:solidFill>
                  <a:srgbClr val="FFFFFF"/>
                </a:solidFill>
              </a:defRPr>
            </a:lvl1pPr>
          </a:lstStyle>
          <a:p>
            <a:r>
              <a:rPr lang="en-US"/>
              <a:t>Click to edit Master title style</a:t>
            </a:r>
          </a:p>
        </p:txBody>
      </p:sp>
      <p:sp>
        <p:nvSpPr>
          <p:cNvPr id="3" name="Text Placeholder 2">
            <a:extLst>
              <a:ext uri="{FF2B5EF4-FFF2-40B4-BE49-F238E27FC236}">
                <a16:creationId xmlns:a16="http://schemas.microsoft.com/office/drawing/2014/main" id="{7DD5A51D-BC80-43B3-B200-5E4E020291F4}"/>
              </a:ext>
            </a:extLst>
          </p:cNvPr>
          <p:cNvSpPr>
            <a:spLocks noGrp="1"/>
          </p:cNvSpPr>
          <p:nvPr>
            <p:ph type="body" idx="1"/>
          </p:nvPr>
        </p:nvSpPr>
        <p:spPr>
          <a:xfrm>
            <a:off x="831850" y="4589463"/>
            <a:ext cx="1051560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a:extLst>
              <a:ext uri="{FF2B5EF4-FFF2-40B4-BE49-F238E27FC236}">
                <a16:creationId xmlns:a16="http://schemas.microsoft.com/office/drawing/2014/main" id="{19A3241C-3875-4AEE-9BAA-90A33A16DF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92656" y="5227455"/>
            <a:ext cx="1551599" cy="1551599"/>
          </a:xfrm>
          <a:prstGeom prst="rect">
            <a:avLst/>
          </a:prstGeom>
        </p:spPr>
      </p:pic>
      <p:sp>
        <p:nvSpPr>
          <p:cNvPr id="9" name="Rectangle 8">
            <a:extLst>
              <a:ext uri="{FF2B5EF4-FFF2-40B4-BE49-F238E27FC236}">
                <a16:creationId xmlns:a16="http://schemas.microsoft.com/office/drawing/2014/main" id="{650887BE-B817-4705-A475-518419B44430}"/>
              </a:ext>
            </a:extLst>
          </p:cNvPr>
          <p:cNvSpPr/>
          <p:nvPr/>
        </p:nvSpPr>
        <p:spPr>
          <a:xfrm>
            <a:off x="307010" y="6453187"/>
            <a:ext cx="10285646" cy="111999"/>
          </a:xfrm>
          <a:prstGeom prst="rect">
            <a:avLst/>
          </a:prstGeom>
          <a:solidFill>
            <a:srgbClr val="FFFFFF"/>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5851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4473-1C36-436D-845E-4A02D49C90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11F07F-3AD5-4B4A-A2AA-A39BE88D6A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079BA7-C349-4157-8CD3-EC42BD263C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ight Triangle 7">
            <a:extLst>
              <a:ext uri="{FF2B5EF4-FFF2-40B4-BE49-F238E27FC236}">
                <a16:creationId xmlns:a16="http://schemas.microsoft.com/office/drawing/2014/main" id="{18544E4A-A378-4F61-812C-01777AE31331}"/>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745F08E-5AFC-027D-E8D3-17AEE24C17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6" name="Rectangle 5">
            <a:extLst>
              <a:ext uri="{FF2B5EF4-FFF2-40B4-BE49-F238E27FC236}">
                <a16:creationId xmlns:a16="http://schemas.microsoft.com/office/drawing/2014/main" id="{45847782-DF8E-0786-8336-42C3E3B0CB09}"/>
              </a:ext>
            </a:extLst>
          </p:cNvPr>
          <p:cNvSpPr/>
          <p:nvPr/>
        </p:nvSpPr>
        <p:spPr>
          <a:xfrm>
            <a:off x="307010" y="6453187"/>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1179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3B5E-9A1E-4382-A879-20765F1193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6643CA-E6CC-48AC-987D-DCDDA58829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0745EA-6C24-487B-BA02-D7354CEDBA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E146BB-0433-42CF-BC43-4EDADC8351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201ED3-2B3F-4C25-A821-E6BC8F90C3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ight Triangle 9">
            <a:extLst>
              <a:ext uri="{FF2B5EF4-FFF2-40B4-BE49-F238E27FC236}">
                <a16:creationId xmlns:a16="http://schemas.microsoft.com/office/drawing/2014/main" id="{37DF239D-24A9-4C2B-9512-07A24C93C9A0}"/>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FFC72E3-49C2-B5DB-2C79-ACF48E48790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8" name="Rectangle 7">
            <a:extLst>
              <a:ext uri="{FF2B5EF4-FFF2-40B4-BE49-F238E27FC236}">
                <a16:creationId xmlns:a16="http://schemas.microsoft.com/office/drawing/2014/main" id="{AE48303C-EFD9-5456-D829-8C5B3EDBC607}"/>
              </a:ext>
            </a:extLst>
          </p:cNvPr>
          <p:cNvSpPr/>
          <p:nvPr/>
        </p:nvSpPr>
        <p:spPr>
          <a:xfrm>
            <a:off x="307010" y="6453187"/>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8175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14C3BE-E0A0-4140-9C66-B9158AA0AE53}"/>
              </a:ext>
            </a:extLst>
          </p:cNvPr>
          <p:cNvSpPr/>
          <p:nvPr/>
        </p:nvSpPr>
        <p:spPr>
          <a:xfrm>
            <a:off x="0" y="0"/>
            <a:ext cx="12191999" cy="6858000"/>
          </a:xfrm>
          <a:prstGeom prst="rect">
            <a:avLst/>
          </a:prstGeom>
          <a:solidFill>
            <a:srgbClr val="BF1E2D"/>
          </a:solidFill>
          <a:ln>
            <a:solidFill>
              <a:srgbClr val="005E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E71849-A10B-4D63-9353-4C47380B59A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AECB6F4F-1DCC-4401-9A3F-4BF5C1BA566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354662" y="4728246"/>
            <a:ext cx="1837337" cy="1837337"/>
          </a:xfrm>
          <a:prstGeom prst="rect">
            <a:avLst/>
          </a:prstGeom>
        </p:spPr>
      </p:pic>
    </p:spTree>
    <p:extLst>
      <p:ext uri="{BB962C8B-B14F-4D97-AF65-F5344CB8AC3E}">
        <p14:creationId xmlns:p14="http://schemas.microsoft.com/office/powerpoint/2010/main" val="3966369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4B5F1F79-0C2E-4D14-96A4-DBF78F81A448}"/>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483EC0F-8169-0869-6B26-0378AD4CA63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3" name="Rectangle 2">
            <a:extLst>
              <a:ext uri="{FF2B5EF4-FFF2-40B4-BE49-F238E27FC236}">
                <a16:creationId xmlns:a16="http://schemas.microsoft.com/office/drawing/2014/main" id="{B30A8024-4887-F137-E455-5DB733843B28}"/>
              </a:ext>
            </a:extLst>
          </p:cNvPr>
          <p:cNvSpPr/>
          <p:nvPr/>
        </p:nvSpPr>
        <p:spPr>
          <a:xfrm>
            <a:off x="307010" y="6453187"/>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4360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8004B-73D8-41DE-90FF-6C8ACCC575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58E73F-0DFF-4DE9-BCE1-92C3CC037A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29BF70-CDF5-4647-9EF1-9016B5A878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ight Triangle 7">
            <a:extLst>
              <a:ext uri="{FF2B5EF4-FFF2-40B4-BE49-F238E27FC236}">
                <a16:creationId xmlns:a16="http://schemas.microsoft.com/office/drawing/2014/main" id="{13F73119-736C-468E-97FE-37E2C74DF435}"/>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BE0E7DF-5DB3-36FC-71D7-5476E236D3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6" name="Rectangle 5">
            <a:extLst>
              <a:ext uri="{FF2B5EF4-FFF2-40B4-BE49-F238E27FC236}">
                <a16:creationId xmlns:a16="http://schemas.microsoft.com/office/drawing/2014/main" id="{DE38654C-6EED-2625-38A1-C23BE52B3FB5}"/>
              </a:ext>
            </a:extLst>
          </p:cNvPr>
          <p:cNvSpPr/>
          <p:nvPr/>
        </p:nvSpPr>
        <p:spPr>
          <a:xfrm>
            <a:off x="307010" y="6453187"/>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89918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D4B35-AD30-4E1F-BED1-96085DF556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2AC6B6-9DFE-4404-BE65-AB04EBAEC5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C17A423-F892-456C-A051-5920971055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ight Triangle 7">
            <a:extLst>
              <a:ext uri="{FF2B5EF4-FFF2-40B4-BE49-F238E27FC236}">
                <a16:creationId xmlns:a16="http://schemas.microsoft.com/office/drawing/2014/main" id="{C60D5E9E-5FC6-4A9F-8AAF-5A038A486002}"/>
              </a:ext>
            </a:extLst>
          </p:cNvPr>
          <p:cNvSpPr/>
          <p:nvPr/>
        </p:nvSpPr>
        <p:spPr>
          <a:xfrm rot="10800000">
            <a:off x="9818078" y="0"/>
            <a:ext cx="2373922" cy="1993392"/>
          </a:xfrm>
          <a:prstGeom prst="rtTriangle">
            <a:avLst/>
          </a:prstGeom>
          <a:solidFill>
            <a:srgbClr val="BF1E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4E03229-69A8-5E55-124F-51D1FD98002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519862" y="5683722"/>
            <a:ext cx="1672138" cy="1182423"/>
          </a:xfrm>
          <a:prstGeom prst="rect">
            <a:avLst/>
          </a:prstGeom>
        </p:spPr>
      </p:pic>
      <p:sp>
        <p:nvSpPr>
          <p:cNvPr id="6" name="Rectangle 5">
            <a:extLst>
              <a:ext uri="{FF2B5EF4-FFF2-40B4-BE49-F238E27FC236}">
                <a16:creationId xmlns:a16="http://schemas.microsoft.com/office/drawing/2014/main" id="{A5FB0A8B-2473-654F-4C18-CB0B20622FA8}"/>
              </a:ext>
            </a:extLst>
          </p:cNvPr>
          <p:cNvSpPr/>
          <p:nvPr/>
        </p:nvSpPr>
        <p:spPr>
          <a:xfrm>
            <a:off x="307010" y="6453187"/>
            <a:ext cx="10285646" cy="111999"/>
          </a:xfrm>
          <a:prstGeom prst="rect">
            <a:avLst/>
          </a:prstGeom>
          <a:solidFill>
            <a:srgbClr val="BF1E2D"/>
          </a:solidFill>
          <a:ln>
            <a:solidFill>
              <a:srgbClr val="BF1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38377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2"/>
            <a:ext cx="10515600" cy="1325563"/>
          </a:xfrm>
        </p:spPr>
        <p:txBody>
          <a:bodyPr anchor="b">
            <a:normAutofit/>
          </a:bodyPr>
          <a:lstStyle>
            <a:lvl1pPr algn="ctr">
              <a:defRPr lang="en-US" sz="2100" kern="1200" spc="113"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3"/>
            <a:ext cx="10515600" cy="3570963"/>
          </a:xfrm>
        </p:spPr>
        <p:txBody>
          <a:bodyPr>
            <a:normAutofit/>
          </a:bodyPr>
          <a:lstStyle>
            <a:lvl1pPr marL="0" indent="0" algn="ctr">
              <a:buNone/>
              <a:defRPr sz="15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1" y="6356351"/>
            <a:ext cx="3819228" cy="365125"/>
          </a:xfrm>
        </p:spPr>
        <p:txBody>
          <a:bodyPr/>
          <a:lstStyle>
            <a:lvl1pPr algn="l">
              <a:defRPr sz="675"/>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1" y="6356351"/>
            <a:ext cx="987552" cy="365125"/>
          </a:xfrm>
        </p:spPr>
        <p:txBody>
          <a:bodyPr/>
          <a:lstStyle>
            <a:lvl1pPr>
              <a:defRPr sz="675"/>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166367479"/>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ubtitle, and Content">
  <p:cSld name="Title, Subtitle, and Content">
    <p:spTree>
      <p:nvGrpSpPr>
        <p:cNvPr id="1" name="Shape 596"/>
        <p:cNvGrpSpPr/>
        <p:nvPr/>
      </p:nvGrpSpPr>
      <p:grpSpPr>
        <a:xfrm>
          <a:off x="0" y="0"/>
          <a:ext cx="0" cy="0"/>
          <a:chOff x="0" y="0"/>
          <a:chExt cx="0" cy="0"/>
        </a:xfrm>
      </p:grpSpPr>
      <p:sp>
        <p:nvSpPr>
          <p:cNvPr id="597" name="Google Shape;597;g2e0a302fdc0_0_375"/>
          <p:cNvSpPr/>
          <p:nvPr/>
        </p:nvSpPr>
        <p:spPr>
          <a:xfrm>
            <a:off x="9782242" y="6318912"/>
            <a:ext cx="1730100" cy="432000"/>
          </a:xfrm>
          <a:prstGeom prst="rect">
            <a:avLst/>
          </a:prstGeom>
          <a:solidFill>
            <a:schemeClr val="lt1"/>
          </a:solidFill>
          <a:ln>
            <a:noFill/>
          </a:ln>
        </p:spPr>
        <p:txBody>
          <a:bodyPr spcFirstLastPara="1" wrap="square" lIns="68569" tIns="34275" rIns="68569" bIns="34275" anchor="ctr" anchorCtr="0">
            <a:noAutofit/>
          </a:bodyPr>
          <a:lstStyle/>
          <a:p>
            <a:pPr marL="0" marR="0" lvl="0" indent="0" algn="ctr" rtl="0">
              <a:spcBef>
                <a:spcPts val="0"/>
              </a:spcBef>
              <a:spcAft>
                <a:spcPts val="0"/>
              </a:spcAft>
              <a:buNone/>
            </a:pPr>
            <a:endParaRPr sz="1350">
              <a:solidFill>
                <a:schemeClr val="lt1"/>
              </a:solidFill>
              <a:latin typeface="Candara"/>
              <a:ea typeface="Candara"/>
              <a:cs typeface="Candara"/>
              <a:sym typeface="Candara"/>
            </a:endParaRPr>
          </a:p>
        </p:txBody>
      </p:sp>
      <p:sp>
        <p:nvSpPr>
          <p:cNvPr id="598" name="Google Shape;598;g2e0a302fdc0_0_375"/>
          <p:cNvSpPr txBox="1">
            <a:spLocks noGrp="1"/>
          </p:cNvSpPr>
          <p:nvPr>
            <p:ph type="title"/>
          </p:nvPr>
        </p:nvSpPr>
        <p:spPr>
          <a:xfrm>
            <a:off x="432000" y="432000"/>
            <a:ext cx="11328000" cy="8004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accent5"/>
              </a:buClr>
              <a:buSzPts val="4400"/>
              <a:buFont typeface="Arial Black"/>
              <a:buNone/>
              <a:defRPr>
                <a:solidFill>
                  <a:schemeClr val="accent5"/>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9" name="Google Shape;599;g2e0a302fdc0_0_375"/>
          <p:cNvSpPr txBox="1">
            <a:spLocks noGrp="1"/>
          </p:cNvSpPr>
          <p:nvPr>
            <p:ph type="body" idx="1"/>
          </p:nvPr>
        </p:nvSpPr>
        <p:spPr>
          <a:xfrm>
            <a:off x="432000" y="1400478"/>
            <a:ext cx="11339400" cy="360000"/>
          </a:xfrm>
          <a:prstGeom prst="rect">
            <a:avLst/>
          </a:prstGeom>
          <a:noFill/>
          <a:ln>
            <a:noFill/>
          </a:ln>
        </p:spPr>
        <p:txBody>
          <a:bodyPr spcFirstLastPara="1" wrap="square" lIns="0" tIns="0" rIns="0" bIns="0" anchor="t" anchorCtr="0">
            <a:noAutofit/>
          </a:bodyPr>
          <a:lstStyle>
            <a:lvl1pPr marL="342900" lvl="0" indent="-171450" algn="l" rtl="0">
              <a:lnSpc>
                <a:spcPct val="90000"/>
              </a:lnSpc>
              <a:spcBef>
                <a:spcPts val="750"/>
              </a:spcBef>
              <a:spcAft>
                <a:spcPts val="0"/>
              </a:spcAft>
              <a:buClr>
                <a:schemeClr val="accent4"/>
              </a:buClr>
              <a:buSzPts val="2400"/>
              <a:buNone/>
              <a:defRPr sz="1800">
                <a:solidFill>
                  <a:schemeClr val="accent4"/>
                </a:solidFill>
              </a:defRPr>
            </a:lvl1pPr>
            <a:lvl2pPr marL="685800" lvl="1" indent="-171450" algn="l" rtl="0">
              <a:lnSpc>
                <a:spcPct val="90000"/>
              </a:lnSpc>
              <a:spcBef>
                <a:spcPts val="375"/>
              </a:spcBef>
              <a:spcAft>
                <a:spcPts val="0"/>
              </a:spcAft>
              <a:buClr>
                <a:srgbClr val="3F3F3F"/>
              </a:buClr>
              <a:buSzPts val="1600"/>
              <a:buNone/>
              <a:defRPr/>
            </a:lvl2pPr>
            <a:lvl3pPr marL="1028700" lvl="2" indent="-171450" algn="l" rtl="0">
              <a:lnSpc>
                <a:spcPct val="90000"/>
              </a:lnSpc>
              <a:spcBef>
                <a:spcPts val="375"/>
              </a:spcBef>
              <a:spcAft>
                <a:spcPts val="0"/>
              </a:spcAft>
              <a:buClr>
                <a:srgbClr val="3F3F3F"/>
              </a:buClr>
              <a:buSzPts val="1400"/>
              <a:buNone/>
              <a:defRPr/>
            </a:lvl3pPr>
            <a:lvl4pPr marL="1371600" lvl="3" indent="-171450" algn="l" rtl="0">
              <a:lnSpc>
                <a:spcPct val="90000"/>
              </a:lnSpc>
              <a:spcBef>
                <a:spcPts val="375"/>
              </a:spcBef>
              <a:spcAft>
                <a:spcPts val="0"/>
              </a:spcAft>
              <a:buClr>
                <a:srgbClr val="3F3F3F"/>
              </a:buClr>
              <a:buSzPts val="1400"/>
              <a:buNone/>
              <a:defRPr/>
            </a:lvl4pPr>
            <a:lvl5pPr marL="1714500" lvl="4" indent="-171450" algn="l" rtl="0">
              <a:lnSpc>
                <a:spcPct val="90000"/>
              </a:lnSpc>
              <a:spcBef>
                <a:spcPts val="375"/>
              </a:spcBef>
              <a:spcAft>
                <a:spcPts val="0"/>
              </a:spcAft>
              <a:buClr>
                <a:srgbClr val="3F3F3F"/>
              </a:buClr>
              <a:buSzPts val="1400"/>
              <a:buNone/>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600" name="Google Shape;600;g2e0a302fdc0_0_375"/>
          <p:cNvSpPr txBox="1">
            <a:spLocks noGrp="1"/>
          </p:cNvSpPr>
          <p:nvPr>
            <p:ph type="body" idx="2"/>
          </p:nvPr>
        </p:nvSpPr>
        <p:spPr>
          <a:xfrm>
            <a:off x="432000" y="1928504"/>
            <a:ext cx="11328000" cy="4262700"/>
          </a:xfrm>
          <a:prstGeom prst="rect">
            <a:avLst/>
          </a:prstGeom>
          <a:noFill/>
          <a:ln>
            <a:noFill/>
          </a:ln>
        </p:spPr>
        <p:txBody>
          <a:bodyPr spcFirstLastPara="1" wrap="square" lIns="0" tIns="0" rIns="0" bIns="0" anchor="t" anchorCtr="0">
            <a:noAutofit/>
          </a:bodyPr>
          <a:lstStyle>
            <a:lvl1pPr marL="342900" lvl="0" indent="-266700" algn="l" rtl="0">
              <a:lnSpc>
                <a:spcPct val="90000"/>
              </a:lnSpc>
              <a:spcBef>
                <a:spcPts val="750"/>
              </a:spcBef>
              <a:spcAft>
                <a:spcPts val="0"/>
              </a:spcAft>
              <a:buClr>
                <a:srgbClr val="3F3F3F"/>
              </a:buClr>
              <a:buSzPts val="2000"/>
              <a:buChar char="•"/>
              <a:defRPr sz="1500">
                <a:solidFill>
                  <a:srgbClr val="3F3F3F"/>
                </a:solidFill>
              </a:defRPr>
            </a:lvl1pPr>
            <a:lvl2pPr marL="685800" lvl="1" indent="-247650" algn="l" rtl="0">
              <a:lnSpc>
                <a:spcPct val="90000"/>
              </a:lnSpc>
              <a:spcBef>
                <a:spcPts val="375"/>
              </a:spcBef>
              <a:spcAft>
                <a:spcPts val="0"/>
              </a:spcAft>
              <a:buClr>
                <a:srgbClr val="3F3F3F"/>
              </a:buClr>
              <a:buSzPts val="1600"/>
              <a:buChar char="•"/>
              <a:defRPr>
                <a:solidFill>
                  <a:srgbClr val="3F3F3F"/>
                </a:solidFill>
              </a:defRPr>
            </a:lvl2pPr>
            <a:lvl3pPr marL="1028700" lvl="2" indent="-238125" algn="l" rtl="0">
              <a:lnSpc>
                <a:spcPct val="90000"/>
              </a:lnSpc>
              <a:spcBef>
                <a:spcPts val="375"/>
              </a:spcBef>
              <a:spcAft>
                <a:spcPts val="0"/>
              </a:spcAft>
              <a:buClr>
                <a:srgbClr val="3F3F3F"/>
              </a:buClr>
              <a:buSzPts val="1400"/>
              <a:buChar char="•"/>
              <a:defRPr>
                <a:solidFill>
                  <a:srgbClr val="3F3F3F"/>
                </a:solidFill>
              </a:defRPr>
            </a:lvl3pPr>
            <a:lvl4pPr marL="1371600" lvl="3" indent="-238125" algn="l" rtl="0">
              <a:lnSpc>
                <a:spcPct val="90000"/>
              </a:lnSpc>
              <a:spcBef>
                <a:spcPts val="375"/>
              </a:spcBef>
              <a:spcAft>
                <a:spcPts val="0"/>
              </a:spcAft>
              <a:buClr>
                <a:srgbClr val="3F3F3F"/>
              </a:buClr>
              <a:buSzPts val="1400"/>
              <a:buChar char="•"/>
              <a:defRPr>
                <a:solidFill>
                  <a:srgbClr val="3F3F3F"/>
                </a:solidFill>
              </a:defRPr>
            </a:lvl4pPr>
            <a:lvl5pPr marL="1714500" lvl="4" indent="-238125" algn="l" rtl="0">
              <a:lnSpc>
                <a:spcPct val="90000"/>
              </a:lnSpc>
              <a:spcBef>
                <a:spcPts val="375"/>
              </a:spcBef>
              <a:spcAft>
                <a:spcPts val="0"/>
              </a:spcAft>
              <a:buClr>
                <a:srgbClr val="3F3F3F"/>
              </a:buClr>
              <a:buSzPts val="1400"/>
              <a:buChar char="•"/>
              <a:defRPr>
                <a:solidFill>
                  <a:srgbClr val="3F3F3F"/>
                </a:solidFill>
              </a:defRPr>
            </a:lvl5pPr>
            <a:lvl6pPr marL="2057400" lvl="5" indent="-257175" algn="l" rtl="0">
              <a:lnSpc>
                <a:spcPct val="90000"/>
              </a:lnSpc>
              <a:spcBef>
                <a:spcPts val="375"/>
              </a:spcBef>
              <a:spcAft>
                <a:spcPts val="0"/>
              </a:spcAft>
              <a:buClr>
                <a:schemeClr val="dk1"/>
              </a:buClr>
              <a:buSzPts val="1800"/>
              <a:buChar char="•"/>
              <a:defRPr/>
            </a:lvl6pPr>
            <a:lvl7pPr marL="2400300" lvl="6" indent="-257175" algn="l" rtl="0">
              <a:lnSpc>
                <a:spcPct val="90000"/>
              </a:lnSpc>
              <a:spcBef>
                <a:spcPts val="375"/>
              </a:spcBef>
              <a:spcAft>
                <a:spcPts val="0"/>
              </a:spcAft>
              <a:buClr>
                <a:schemeClr val="dk1"/>
              </a:buClr>
              <a:buSzPts val="1800"/>
              <a:buChar char="•"/>
              <a:defRPr/>
            </a:lvl7pPr>
            <a:lvl8pPr marL="2743200" lvl="7" indent="-257175" algn="l" rtl="0">
              <a:lnSpc>
                <a:spcPct val="90000"/>
              </a:lnSpc>
              <a:spcBef>
                <a:spcPts val="375"/>
              </a:spcBef>
              <a:spcAft>
                <a:spcPts val="0"/>
              </a:spcAft>
              <a:buClr>
                <a:schemeClr val="dk1"/>
              </a:buClr>
              <a:buSzPts val="1800"/>
              <a:buChar char="•"/>
              <a:defRPr/>
            </a:lvl8pPr>
            <a:lvl9pPr marL="3086100" lvl="8" indent="-257175" algn="l" rtl="0">
              <a:lnSpc>
                <a:spcPct val="90000"/>
              </a:lnSpc>
              <a:spcBef>
                <a:spcPts val="375"/>
              </a:spcBef>
              <a:spcAft>
                <a:spcPts val="0"/>
              </a:spcAft>
              <a:buClr>
                <a:schemeClr val="dk1"/>
              </a:buClr>
              <a:buSzPts val="1800"/>
              <a:buChar char="•"/>
              <a:defRPr/>
            </a:lvl9pPr>
          </a:lstStyle>
          <a:p>
            <a:endParaRPr/>
          </a:p>
        </p:txBody>
      </p:sp>
      <p:sp>
        <p:nvSpPr>
          <p:cNvPr id="601" name="Google Shape;601;g2e0a302fdc0_0_375"/>
          <p:cNvSpPr txBox="1">
            <a:spLocks noGrp="1"/>
          </p:cNvSpPr>
          <p:nvPr>
            <p:ph type="ftr" idx="11"/>
          </p:nvPr>
        </p:nvSpPr>
        <p:spPr>
          <a:xfrm>
            <a:off x="432000" y="6439820"/>
            <a:ext cx="5664000" cy="2952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02" name="Google Shape;602;g2e0a302fdc0_0_375"/>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fld id="{00000000-1234-1234-1234-123412341234}" type="slidenum">
              <a:rPr lang="en-US" smtClean="0"/>
              <a:pPr/>
              <a:t>‹#›</a:t>
            </a:fld>
            <a:endParaRPr lang="en-US"/>
          </a:p>
        </p:txBody>
      </p:sp>
      <p:pic>
        <p:nvPicPr>
          <p:cNvPr id="603" name="Google Shape;603;g2e0a302fdc0_0_375" descr="Logo&#10;&#10;Description automatically generated"/>
          <p:cNvPicPr preferRelativeResize="0"/>
          <p:nvPr/>
        </p:nvPicPr>
        <p:blipFill rotWithShape="1">
          <a:blip r:embed="rId2">
            <a:alphaModFix/>
          </a:blip>
          <a:srcRect/>
          <a:stretch/>
        </p:blipFill>
        <p:spPr>
          <a:xfrm>
            <a:off x="9011278" y="6113376"/>
            <a:ext cx="2079941" cy="843073"/>
          </a:xfrm>
          <a:prstGeom prst="rect">
            <a:avLst/>
          </a:prstGeom>
          <a:noFill/>
          <a:ln>
            <a:noFill/>
          </a:ln>
        </p:spPr>
      </p:pic>
    </p:spTree>
    <p:extLst>
      <p:ext uri="{BB962C8B-B14F-4D97-AF65-F5344CB8AC3E}">
        <p14:creationId xmlns:p14="http://schemas.microsoft.com/office/powerpoint/2010/main" val="35316253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Subtitle">
  <p:cSld name="Title and Subtitle">
    <p:spTree>
      <p:nvGrpSpPr>
        <p:cNvPr id="1" name="Shape 260"/>
        <p:cNvGrpSpPr/>
        <p:nvPr/>
      </p:nvGrpSpPr>
      <p:grpSpPr>
        <a:xfrm>
          <a:off x="0" y="0"/>
          <a:ext cx="0" cy="0"/>
          <a:chOff x="0" y="0"/>
          <a:chExt cx="0" cy="0"/>
        </a:xfrm>
      </p:grpSpPr>
      <p:sp>
        <p:nvSpPr>
          <p:cNvPr id="261" name="Google Shape;261;p33"/>
          <p:cNvSpPr/>
          <p:nvPr/>
        </p:nvSpPr>
        <p:spPr>
          <a:xfrm>
            <a:off x="9849026" y="6371350"/>
            <a:ext cx="1730100" cy="43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ndara"/>
              <a:ea typeface="Candara"/>
              <a:cs typeface="Candara"/>
              <a:sym typeface="Candara"/>
            </a:endParaRPr>
          </a:p>
        </p:txBody>
      </p:sp>
      <p:sp>
        <p:nvSpPr>
          <p:cNvPr id="262" name="Google Shape;262;p33"/>
          <p:cNvSpPr txBox="1">
            <a:spLocks noGrp="1"/>
          </p:cNvSpPr>
          <p:nvPr>
            <p:ph type="title"/>
          </p:nvPr>
        </p:nvSpPr>
        <p:spPr>
          <a:xfrm>
            <a:off x="420687" y="207548"/>
            <a:ext cx="11328000" cy="800400"/>
          </a:xfrm>
          <a:prstGeom prst="rect">
            <a:avLst/>
          </a:prstGeom>
          <a:noFill/>
          <a:ln>
            <a:noFill/>
          </a:ln>
        </p:spPr>
        <p:txBody>
          <a:bodyPr spcFirstLastPara="1" wrap="square" lIns="0" tIns="0" rIns="0" bIns="0" anchor="ctr" anchorCtr="0">
            <a:noAutofit/>
          </a:bodyPr>
          <a:lstStyle>
            <a:lvl1pPr lvl="0" algn="l" rtl="0">
              <a:lnSpc>
                <a:spcPct val="90000"/>
              </a:lnSpc>
              <a:spcBef>
                <a:spcPts val="0"/>
              </a:spcBef>
              <a:spcAft>
                <a:spcPts val="0"/>
              </a:spcAft>
              <a:buClr>
                <a:schemeClr val="accent5"/>
              </a:buClr>
              <a:buSzPts val="4400"/>
              <a:buFont typeface="Arial Black"/>
              <a:buNone/>
              <a:defRPr>
                <a:solidFill>
                  <a:schemeClr val="accent5"/>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63" name="Google Shape;263;p33"/>
          <p:cNvSpPr txBox="1">
            <a:spLocks noGrp="1"/>
          </p:cNvSpPr>
          <p:nvPr>
            <p:ph type="body" idx="1"/>
          </p:nvPr>
        </p:nvSpPr>
        <p:spPr>
          <a:xfrm>
            <a:off x="420487" y="1076968"/>
            <a:ext cx="11339400" cy="360000"/>
          </a:xfrm>
          <a:prstGeom prst="rect">
            <a:avLst/>
          </a:prstGeom>
          <a:noFill/>
          <a:ln>
            <a:noFill/>
          </a:ln>
        </p:spPr>
        <p:txBody>
          <a:bodyPr spcFirstLastPara="1" wrap="square" lIns="0" tIns="0" rIns="0" bIns="0" anchor="t" anchorCtr="0">
            <a:noAutofit/>
          </a:bodyPr>
          <a:lstStyle>
            <a:lvl1pPr marL="457200" lvl="0" indent="-228600" algn="l" rtl="0">
              <a:lnSpc>
                <a:spcPct val="90000"/>
              </a:lnSpc>
              <a:spcBef>
                <a:spcPts val="1000"/>
              </a:spcBef>
              <a:spcAft>
                <a:spcPts val="0"/>
              </a:spcAft>
              <a:buClr>
                <a:schemeClr val="accent4"/>
              </a:buClr>
              <a:buSzPts val="2400"/>
              <a:buNone/>
              <a:defRPr sz="2400">
                <a:solidFill>
                  <a:schemeClr val="accent4"/>
                </a:solidFill>
              </a:defRPr>
            </a:lvl1pPr>
            <a:lvl2pPr marL="914400" lvl="1" indent="-228600" algn="l" rtl="0">
              <a:lnSpc>
                <a:spcPct val="90000"/>
              </a:lnSpc>
              <a:spcBef>
                <a:spcPts val="500"/>
              </a:spcBef>
              <a:spcAft>
                <a:spcPts val="0"/>
              </a:spcAft>
              <a:buClr>
                <a:srgbClr val="3F3F3F"/>
              </a:buClr>
              <a:buSzPts val="1600"/>
              <a:buNone/>
              <a:defRPr/>
            </a:lvl2pPr>
            <a:lvl3pPr marL="1371600" lvl="2" indent="-228600" algn="l" rtl="0">
              <a:lnSpc>
                <a:spcPct val="90000"/>
              </a:lnSpc>
              <a:spcBef>
                <a:spcPts val="500"/>
              </a:spcBef>
              <a:spcAft>
                <a:spcPts val="0"/>
              </a:spcAft>
              <a:buClr>
                <a:srgbClr val="3F3F3F"/>
              </a:buClr>
              <a:buSzPts val="1400"/>
              <a:buNone/>
              <a:defRPr/>
            </a:lvl3pPr>
            <a:lvl4pPr marL="1828800" lvl="3" indent="-228600" algn="l" rtl="0">
              <a:lnSpc>
                <a:spcPct val="90000"/>
              </a:lnSpc>
              <a:spcBef>
                <a:spcPts val="500"/>
              </a:spcBef>
              <a:spcAft>
                <a:spcPts val="0"/>
              </a:spcAft>
              <a:buClr>
                <a:srgbClr val="3F3F3F"/>
              </a:buClr>
              <a:buSzPts val="1400"/>
              <a:buNone/>
              <a:defRPr/>
            </a:lvl4pPr>
            <a:lvl5pPr marL="2286000" lvl="4" indent="-228600" algn="l" rtl="0">
              <a:lnSpc>
                <a:spcPct val="90000"/>
              </a:lnSpc>
              <a:spcBef>
                <a:spcPts val="500"/>
              </a:spcBef>
              <a:spcAft>
                <a:spcPts val="0"/>
              </a:spcAft>
              <a:buClr>
                <a:srgbClr val="3F3F3F"/>
              </a:buClr>
              <a:buSzPts val="1400"/>
              <a:buNone/>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64" name="Google Shape;264;p33"/>
          <p:cNvSpPr txBox="1">
            <a:spLocks noGrp="1"/>
          </p:cNvSpPr>
          <p:nvPr>
            <p:ph type="ftr" idx="11"/>
          </p:nvPr>
        </p:nvSpPr>
        <p:spPr>
          <a:xfrm>
            <a:off x="432000" y="6439820"/>
            <a:ext cx="5664000" cy="295200"/>
          </a:xfrm>
          <a:prstGeom prst="rect">
            <a:avLst/>
          </a:prstGeom>
          <a:noFill/>
          <a:ln>
            <a:noFill/>
          </a:ln>
        </p:spPr>
        <p:txBody>
          <a:bodyPr spcFirstLastPara="1" wrap="square" lIns="0" tIns="0" rIns="0" bIns="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65" name="Google Shape;265;p33"/>
          <p:cNvSpPr txBox="1">
            <a:spLocks noGrp="1"/>
          </p:cNvSpPr>
          <p:nvPr>
            <p:ph type="sldNum" idx="12"/>
          </p:nvPr>
        </p:nvSpPr>
        <p:spPr>
          <a:xfrm>
            <a:off x="11760000" y="6371351"/>
            <a:ext cx="432000" cy="432000"/>
          </a:xfrm>
          <a:prstGeom prst="rect">
            <a:avLst/>
          </a:prstGeom>
          <a:solidFill>
            <a:srgbClr val="3F3F3F"/>
          </a:solidFill>
          <a:ln>
            <a:noFill/>
          </a:ln>
        </p:spPr>
        <p:txBody>
          <a:bodyPr spcFirstLastPara="1" wrap="square" lIns="0" tIns="0" rIns="0" bIns="0" anchor="ctr"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pic>
        <p:nvPicPr>
          <p:cNvPr id="266" name="Google Shape;266;p33" descr="Logo&#10;&#10;Description automatically generated"/>
          <p:cNvPicPr preferRelativeResize="0"/>
          <p:nvPr/>
        </p:nvPicPr>
        <p:blipFill rotWithShape="1">
          <a:blip r:embed="rId2">
            <a:alphaModFix/>
          </a:blip>
          <a:srcRect/>
          <a:stretch/>
        </p:blipFill>
        <p:spPr>
          <a:xfrm>
            <a:off x="9989887" y="6187150"/>
            <a:ext cx="1600776" cy="800399"/>
          </a:xfrm>
          <a:prstGeom prst="rect">
            <a:avLst/>
          </a:prstGeom>
          <a:noFill/>
          <a:ln>
            <a:noFill/>
          </a:ln>
        </p:spPr>
      </p:pic>
    </p:spTree>
    <p:extLst>
      <p:ext uri="{BB962C8B-B14F-4D97-AF65-F5344CB8AC3E}">
        <p14:creationId xmlns:p14="http://schemas.microsoft.com/office/powerpoint/2010/main" val="20228208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hasCustomPrompt="1"/>
          </p:nvPr>
        </p:nvSpPr>
        <p:spPr>
          <a:xfrm>
            <a:off x="420687" y="207548"/>
            <a:ext cx="11328000" cy="800452"/>
          </a:xfrm>
        </p:spPr>
        <p:txBody>
          <a:bodyPr/>
          <a:lstStyle>
            <a:lvl1pPr>
              <a:defRPr>
                <a:solidFill>
                  <a:schemeClr val="accent5"/>
                </a:solidFill>
              </a:defRPr>
            </a:lvl1pPr>
          </a:lstStyle>
          <a:p>
            <a:r>
              <a:rPr lang="en-US" noProof="0"/>
              <a:t>Click to edit page title</a:t>
            </a:r>
          </a:p>
        </p:txBody>
      </p:sp>
      <p:sp>
        <p:nvSpPr>
          <p:cNvPr id="5" name="Subtitle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20487" y="1076968"/>
            <a:ext cx="11339513" cy="360000"/>
          </a:xfrm>
        </p:spPr>
        <p:txBody>
          <a:bodyPr/>
          <a:lstStyle>
            <a:lvl1pPr marL="0" indent="0">
              <a:buNone/>
              <a:defRPr sz="2400">
                <a:solidFill>
                  <a:schemeClr val="accent4"/>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pic>
        <p:nvPicPr>
          <p:cNvPr id="6" name="Picture 5" descr="Logo&#10;&#10;Description automatically generated">
            <a:extLst>
              <a:ext uri="{FF2B5EF4-FFF2-40B4-BE49-F238E27FC236}">
                <a16:creationId xmlns:a16="http://schemas.microsoft.com/office/drawing/2014/main" id="{77A1C668-E79D-ED47-DEE0-DB69558C1532}"/>
              </a:ext>
            </a:extLst>
          </p:cNvPr>
          <p:cNvPicPr>
            <a:picLocks noChangeAspect="1"/>
          </p:cNvPicPr>
          <p:nvPr userDrawn="1"/>
        </p:nvPicPr>
        <p:blipFill>
          <a:blip r:embed="rId2"/>
          <a:stretch>
            <a:fillRect/>
          </a:stretch>
        </p:blipFill>
        <p:spPr>
          <a:xfrm>
            <a:off x="10112059" y="5818029"/>
            <a:ext cx="2079941" cy="1039971"/>
          </a:xfrm>
          <a:prstGeom prst="rect">
            <a:avLst/>
          </a:prstGeom>
        </p:spPr>
      </p:pic>
      <p:cxnSp>
        <p:nvCxnSpPr>
          <p:cNvPr id="3" name="Straight Connector 2">
            <a:extLst>
              <a:ext uri="{FF2B5EF4-FFF2-40B4-BE49-F238E27FC236}">
                <a16:creationId xmlns:a16="http://schemas.microsoft.com/office/drawing/2014/main" id="{AE30C2C3-46F2-AD3B-971F-D8BB853E991F}"/>
              </a:ext>
            </a:extLst>
          </p:cNvPr>
          <p:cNvCxnSpPr>
            <a:cxnSpLocks/>
          </p:cNvCxnSpPr>
          <p:nvPr userDrawn="1"/>
        </p:nvCxnSpPr>
        <p:spPr>
          <a:xfrm>
            <a:off x="431800" y="6322029"/>
            <a:ext cx="9737456" cy="40088"/>
          </a:xfrm>
          <a:prstGeom prst="line">
            <a:avLst/>
          </a:prstGeom>
          <a:ln w="762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63365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36011B-F59C-953E-72D5-DF56C833632C}"/>
              </a:ext>
            </a:extLst>
          </p:cNvPr>
          <p:cNvSpPr>
            <a:spLocks noGrp="1"/>
          </p:cNvSpPr>
          <p:nvPr>
            <p:ph type="title"/>
          </p:nvPr>
        </p:nvSpPr>
        <p:spPr>
          <a:xfrm>
            <a:off x="674255" y="581153"/>
            <a:ext cx="10926618" cy="110953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A56F4D-1B93-46C3-A6D9-B5A0DDE96AFD}"/>
              </a:ext>
            </a:extLst>
          </p:cNvPr>
          <p:cNvSpPr>
            <a:spLocks noGrp="1"/>
          </p:cNvSpPr>
          <p:nvPr>
            <p:ph type="body" idx="1"/>
          </p:nvPr>
        </p:nvSpPr>
        <p:spPr>
          <a:xfrm>
            <a:off x="674255" y="1825625"/>
            <a:ext cx="10926618" cy="41041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AE8FC172-6BCC-18C6-058E-D33A5F4EEB2D}"/>
              </a:ext>
            </a:extLst>
          </p:cNvPr>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6203366" y="6040188"/>
            <a:ext cx="2379524" cy="707368"/>
          </a:xfrm>
          <a:prstGeom prst="rect">
            <a:avLst/>
          </a:prstGeom>
        </p:spPr>
      </p:pic>
      <p:pic>
        <p:nvPicPr>
          <p:cNvPr id="11" name="Picture 10">
            <a:extLst>
              <a:ext uri="{FF2B5EF4-FFF2-40B4-BE49-F238E27FC236}">
                <a16:creationId xmlns:a16="http://schemas.microsoft.com/office/drawing/2014/main" id="{FB0F6E64-2B03-F5A6-0B14-60221E710BCF}"/>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3334326" y="6141888"/>
            <a:ext cx="2616199" cy="543503"/>
          </a:xfrm>
          <a:prstGeom prst="rect">
            <a:avLst/>
          </a:prstGeom>
        </p:spPr>
      </p:pic>
      <p:sp>
        <p:nvSpPr>
          <p:cNvPr id="13" name="Right Triangle 12">
            <a:extLst>
              <a:ext uri="{FF2B5EF4-FFF2-40B4-BE49-F238E27FC236}">
                <a16:creationId xmlns:a16="http://schemas.microsoft.com/office/drawing/2014/main" id="{2D33C232-5085-4EE6-F7D8-C593EF588327}"/>
              </a:ext>
            </a:extLst>
          </p:cNvPr>
          <p:cNvSpPr/>
          <p:nvPr userDrawn="1"/>
        </p:nvSpPr>
        <p:spPr>
          <a:xfrm flipH="1">
            <a:off x="8774547" y="5800436"/>
            <a:ext cx="3419856" cy="1057564"/>
          </a:xfrm>
          <a:prstGeom prst="r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45BAA361-A4F4-B4FD-F69F-26879C609518}"/>
              </a:ext>
            </a:extLst>
          </p:cNvPr>
          <p:cNvSpPr/>
          <p:nvPr userDrawn="1"/>
        </p:nvSpPr>
        <p:spPr>
          <a:xfrm>
            <a:off x="0" y="5800436"/>
            <a:ext cx="3417455" cy="1057564"/>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FC30BD8-9041-33C8-5025-B01EE0F82F02}"/>
              </a:ext>
            </a:extLst>
          </p:cNvPr>
          <p:cNvSpPr/>
          <p:nvPr userDrawn="1"/>
        </p:nvSpPr>
        <p:spPr>
          <a:xfrm>
            <a:off x="0" y="0"/>
            <a:ext cx="12192000" cy="369010"/>
          </a:xfrm>
          <a:prstGeom prst="rect">
            <a:avLst/>
          </a:prstGeom>
          <a:solidFill>
            <a:schemeClr val="accent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667D91FE-DDAA-6436-25F0-3F6C484EE31D}"/>
              </a:ext>
            </a:extLst>
          </p:cNvPr>
          <p:cNvSpPr>
            <a:spLocks noGrp="1"/>
          </p:cNvSpPr>
          <p:nvPr>
            <p:ph type="sldNum" sz="quarter" idx="4"/>
          </p:nvPr>
        </p:nvSpPr>
        <p:spPr>
          <a:xfrm>
            <a:off x="9340272" y="6410256"/>
            <a:ext cx="2743200" cy="365125"/>
          </a:xfrm>
          <a:prstGeom prst="rect">
            <a:avLst/>
          </a:prstGeom>
        </p:spPr>
        <p:txBody>
          <a:bodyPr vert="horz" lIns="91440" tIns="45720" rIns="91440" bIns="45720" rtlCol="0" anchor="ctr"/>
          <a:lstStyle>
            <a:lvl1pPr algn="r">
              <a:defRPr sz="1200">
                <a:solidFill>
                  <a:schemeClr val="bg1"/>
                </a:solidFill>
              </a:defRPr>
            </a:lvl1pPr>
          </a:lstStyle>
          <a:p>
            <a:fld id="{B76BC98D-BB94-4A9D-8C7C-BB9C5A743A33}" type="slidenum">
              <a:rPr lang="en-US" smtClean="0"/>
              <a:pPr/>
              <a:t>‹#›</a:t>
            </a:fld>
            <a:endParaRPr lang="en-US"/>
          </a:p>
        </p:txBody>
      </p:sp>
    </p:spTree>
    <p:extLst>
      <p:ext uri="{BB962C8B-B14F-4D97-AF65-F5344CB8AC3E}">
        <p14:creationId xmlns:p14="http://schemas.microsoft.com/office/powerpoint/2010/main" val="2961146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8" r:id="rId5"/>
    <p:sldLayoutId id="2147483661" r:id="rId6"/>
    <p:sldLayoutId id="2147483662" r:id="rId7"/>
    <p:sldLayoutId id="2147483652" r:id="rId8"/>
    <p:sldLayoutId id="2147483653" r:id="rId9"/>
    <p:sldLayoutId id="2147483654" r:id="rId10"/>
    <p:sldLayoutId id="2147483655" r:id="rId11"/>
    <p:sldLayoutId id="2147483664" r:id="rId12"/>
    <p:sldLayoutId id="2147483665" r:id="rId13"/>
    <p:sldLayoutId id="2147483670" r:id="rId14"/>
    <p:sldLayoutId id="2147483666" r:id="rId15"/>
    <p:sldLayoutId id="2147483669" r:id="rId16"/>
    <p:sldLayoutId id="2147483671" r:id="rId17"/>
    <p:sldLayoutId id="2147483667" r:id="rId18"/>
    <p:sldLayoutId id="2147483656" r:id="rId19"/>
    <p:sldLayoutId id="2147483657" r:id="rId20"/>
    <p:sldLayoutId id="2147483658" r:id="rId21"/>
    <p:sldLayoutId id="2147483659" r:id="rId22"/>
    <p:sldLayoutId id="2147483672" r:id="rId23"/>
  </p:sldLayoutIdLst>
  <p:hf hdr="0" ftr="0" dt="0"/>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A6E5FB-5DF5-4616-BC54-AC8873EF02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659DD0-6F11-4C66-998E-D4E17ADBBB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325220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micaylarkinder@ufl.ed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hyperlink" Target="https://www.pesb.wa.gov/current-educators/educator-shortage/" TargetMode="External"/><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30.xml"/><Relationship Id="rId4" Type="http://schemas.openxmlformats.org/officeDocument/2006/relationships/hyperlink" Target="https://reportcard.ospi.k12.wa.us/ReportCard/ViewSchoolOrDistrict/103300"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s://title2.ed.gov/Public/Home.aspx" TargetMode="Externa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hyperlink" Target="https://d1y8sb8igg2f8e.cloudfront.net/documents/GYO_A_Starter_Guide_to_Programs-FINAL.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nctresidencies.org/our-residency-model/"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s://doi.org/10.54300/956.678" TargetMode="External"/><Relationship Id="rId3" Type="http://schemas.openxmlformats.org/officeDocument/2006/relationships/hyperlink" Target="https://files.eric.ed.gov/fulltext/ED548234.pdf" TargetMode="External"/><Relationship Id="rId7" Type="http://schemas.openxmlformats.org/officeDocument/2006/relationships/hyperlink" Target="https://eric.ed.gov/?id=EJ985263" TargetMode="External"/><Relationship Id="rId2" Type="http://schemas.openxmlformats.org/officeDocument/2006/relationships/hyperlink" Target="https://learningpolicyinstitute.org/media/182/download?inline&amp;file=Teacher_Residency_Innovative_Model_Preparing_Teachers_REPORT.pdf" TargetMode="External"/><Relationship Id="rId1" Type="http://schemas.openxmlformats.org/officeDocument/2006/relationships/slideLayout" Target="../slideLayouts/slideLayout2.xml"/><Relationship Id="rId6" Type="http://schemas.openxmlformats.org/officeDocument/2006/relationships/hyperlink" Target="https://learningpolicyinstitute.org/product/teacher-residencies-california" TargetMode="External"/><Relationship Id="rId11" Type="http://schemas.openxmlformats.org/officeDocument/2006/relationships/hyperlink" Target="https://www.air.org/sites/default/files/Denver-Recruit-and-Retain-Effective-Teachers-Feb2015.pdf" TargetMode="External"/><Relationship Id="rId5" Type="http://schemas.openxmlformats.org/officeDocument/2006/relationships/hyperlink" Target="https://eric.ed.gov/?id=ED674821" TargetMode="External"/><Relationship Id="rId10" Type="http://schemas.openxmlformats.org/officeDocument/2006/relationships/hyperlink" Target="https://doi.org/10.12688/verixiv.1969.1" TargetMode="External"/><Relationship Id="rId4" Type="http://schemas.openxmlformats.org/officeDocument/2006/relationships/hyperlink" Target="https://eric.ed.gov/?id=EJ1375612" TargetMode="External"/><Relationship Id="rId9" Type="http://schemas.openxmlformats.org/officeDocument/2006/relationships/hyperlink" Target="https://learningpolicyinstitute.org/media/180/download?inline&amp;file=Solving_Teacher_Shortage_Attract_Retain_Educators_REPORT.pdf"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ies.ed.gov/sites/default/files/migrated/rel/regions/northwest/pdf/RELNW_ID_Apprenticeship-Programs_BRIEF.pdf" TargetMode="External"/><Relationship Id="rId3" Type="http://schemas.openxmlformats.org/officeDocument/2006/relationships/hyperlink" Target="https://static1.squarespace.com/static/64270cff85ef0f530f03e109/t/6491fd864949b80c6e29abc0/1687289222244/Memphis-Teacher-Residency-2021-22-Evaluation-Report.pdf" TargetMode="External"/><Relationship Id="rId7" Type="http://schemas.openxmlformats.org/officeDocument/2006/relationships/hyperlink" Target="https://nctresidencies.org/wp-content/uploads/2021/01/NCTR-BETR-v2-Final-1.pdf" TargetMode="External"/><Relationship Id="rId12" Type="http://schemas.openxmlformats.org/officeDocument/2006/relationships/hyperlink" Target="https://eric.ed.gov/?id=ED593903" TargetMode="External"/><Relationship Id="rId2" Type="http://schemas.openxmlformats.org/officeDocument/2006/relationships/hyperlink" Target="https://static.chalkbeat.org/uploads/chorus_asset/file/19931453/Lessons_from_DTR.pdf" TargetMode="External"/><Relationship Id="rId1" Type="http://schemas.openxmlformats.org/officeDocument/2006/relationships/slideLayout" Target="../slideLayouts/slideLayout2.xml"/><Relationship Id="rId6" Type="http://schemas.openxmlformats.org/officeDocument/2006/relationships/hyperlink" Target="https://nctresidencies.org/resource/nctr-annual-report-2022-2023/" TargetMode="External"/><Relationship Id="rId11" Type="http://schemas.openxmlformats.org/officeDocument/2006/relationships/hyperlink" Target="https://eric.ed.gov/?id=ED612482" TargetMode="External"/><Relationship Id="rId5" Type="http://schemas.openxmlformats.org/officeDocument/2006/relationships/hyperlink" Target="https://nctresidencies.org/wp-content/uploads/2021/02/Network-Partner-Report-2017.pdf" TargetMode="External"/><Relationship Id="rId10" Type="http://schemas.openxmlformats.org/officeDocument/2006/relationships/hyperlink" Target="https://doi.org/10.55533/2643-9662.1333" TargetMode="External"/><Relationship Id="rId4" Type="http://schemas.openxmlformats.org/officeDocument/2006/relationships/hyperlink" Target="https://memphistr.org/results/" TargetMode="External"/><Relationship Id="rId9" Type="http://schemas.openxmlformats.org/officeDocument/2006/relationships/hyperlink" Target="https://txep.csotte.com/index.php/txep/article/view/2"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eric.ed.gov/?id=ED678645" TargetMode="External"/><Relationship Id="rId2" Type="http://schemas.openxmlformats.org/officeDocument/2006/relationships/hyperlink" Target="https://journals.sagepub.com/doi/10.1177/08912424231196792" TargetMode="External"/><Relationship Id="rId1" Type="http://schemas.openxmlformats.org/officeDocument/2006/relationships/slideLayout" Target="../slideLayouts/slideLayout2.xml"/><Relationship Id="rId4" Type="http://schemas.openxmlformats.org/officeDocument/2006/relationships/hyperlink" Target="https://edtrust.org/wp-content/uploads/2025/10/RTAP-National-Report-Final.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hyperlink" Target="https://nam10.safelinks.protection.outlook.com/?url=https%3A%2F%2Fwww.research.net%2Fr%2FRTAP-Sept26&amp;data=05%7C02%7Cmicaylarkinder%40ufl.edu%7C70125d6b66a7450a5fa308df04629181%7C0d4da0f84a314d76ace60a62331e1b84%7C0%7C0%7C639234493570640072%7CUnknown%7CTWFpbGZsb3d8eyJFbXB0eU1hcGkiOnRydWUsIlYiOiIwLjAuMDAwMCIsIlAiOiJXaW4zMiIsIkFOIjoiTWFpbCIsIldUIjoyfQ%3D%3D%7C0%7C%7C%7C&amp;sdata=sX8dMNzJQMoPEuih0i%2FGhh%2FuBBexQVkibJAGirAsk%2Bg%3D&amp;reserved=0" TargetMode="External"/><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7940A-5B86-6BDE-2295-9F155D0C719D}"/>
              </a:ext>
            </a:extLst>
          </p:cNvPr>
          <p:cNvSpPr>
            <a:spLocks noGrp="1"/>
          </p:cNvSpPr>
          <p:nvPr>
            <p:ph type="ctrTitle"/>
          </p:nvPr>
        </p:nvSpPr>
        <p:spPr/>
        <p:txBody>
          <a:bodyPr>
            <a:normAutofit/>
          </a:bodyPr>
          <a:lstStyle/>
          <a:p>
            <a:r>
              <a:rPr lang="en-US" sz="4400" dirty="0"/>
              <a:t>Leveraging Data and Apprenticeships to Strengthen the Educator Workforce</a:t>
            </a:r>
            <a:endParaRPr lang="en-US" sz="4400" dirty="0">
              <a:ea typeface="Calibri"/>
              <a:cs typeface="Calibri"/>
            </a:endParaRPr>
          </a:p>
        </p:txBody>
      </p:sp>
      <p:sp>
        <p:nvSpPr>
          <p:cNvPr id="3" name="Subtitle 2">
            <a:extLst>
              <a:ext uri="{FF2B5EF4-FFF2-40B4-BE49-F238E27FC236}">
                <a16:creationId xmlns:a16="http://schemas.microsoft.com/office/drawing/2014/main" id="{574B67DC-8090-4D65-2574-C9CAEFD94E12}"/>
              </a:ext>
            </a:extLst>
          </p:cNvPr>
          <p:cNvSpPr>
            <a:spLocks noGrp="1"/>
          </p:cNvSpPr>
          <p:nvPr>
            <p:ph type="subTitle" idx="1"/>
          </p:nvPr>
        </p:nvSpPr>
        <p:spPr/>
        <p:txBody>
          <a:bodyPr/>
          <a:lstStyle/>
          <a:p>
            <a:r>
              <a:rPr lang="en-US" dirty="0"/>
              <a:t>September 24, 2026</a:t>
            </a:r>
          </a:p>
        </p:txBody>
      </p:sp>
      <p:sp>
        <p:nvSpPr>
          <p:cNvPr id="4" name="Slide Number Placeholder 3">
            <a:extLst>
              <a:ext uri="{FF2B5EF4-FFF2-40B4-BE49-F238E27FC236}">
                <a16:creationId xmlns:a16="http://schemas.microsoft.com/office/drawing/2014/main" id="{CEE3715D-2403-329D-52AC-ECF1990912FC}"/>
              </a:ext>
            </a:extLst>
          </p:cNvPr>
          <p:cNvSpPr>
            <a:spLocks noGrp="1"/>
          </p:cNvSpPr>
          <p:nvPr>
            <p:ph type="sldNum" sz="quarter" idx="12"/>
          </p:nvPr>
        </p:nvSpPr>
        <p:spPr/>
        <p:txBody>
          <a:bodyPr/>
          <a:lstStyle/>
          <a:p>
            <a:fld id="{B76BC98D-BB94-4A9D-8C7C-BB9C5A743A33}" type="slidenum">
              <a:rPr lang="en-US" smtClean="0"/>
              <a:t>1</a:t>
            </a:fld>
            <a:endParaRPr lang="en-US" dirty="0"/>
          </a:p>
        </p:txBody>
      </p:sp>
    </p:spTree>
    <p:extLst>
      <p:ext uri="{BB962C8B-B14F-4D97-AF65-F5344CB8AC3E}">
        <p14:creationId xmlns:p14="http://schemas.microsoft.com/office/powerpoint/2010/main" val="2590733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AF4B-49CA-619D-5261-F4A3A641AE4F}"/>
              </a:ext>
            </a:extLst>
          </p:cNvPr>
          <p:cNvSpPr>
            <a:spLocks noGrp="1"/>
          </p:cNvSpPr>
          <p:nvPr>
            <p:ph type="title"/>
          </p:nvPr>
        </p:nvSpPr>
        <p:spPr/>
        <p:txBody>
          <a:bodyPr/>
          <a:lstStyle/>
          <a:p>
            <a:r>
              <a:rPr lang="en-US" dirty="0"/>
              <a:t>Housekeeping</a:t>
            </a:r>
          </a:p>
        </p:txBody>
      </p:sp>
      <p:sp>
        <p:nvSpPr>
          <p:cNvPr id="3" name="Content Placeholder 2">
            <a:extLst>
              <a:ext uri="{FF2B5EF4-FFF2-40B4-BE49-F238E27FC236}">
                <a16:creationId xmlns:a16="http://schemas.microsoft.com/office/drawing/2014/main" id="{49EC89DA-A9BF-C521-C98C-C8AFB4A8B782}"/>
              </a:ext>
            </a:extLst>
          </p:cNvPr>
          <p:cNvSpPr>
            <a:spLocks noGrp="1"/>
          </p:cNvSpPr>
          <p:nvPr>
            <p:ph idx="1"/>
          </p:nvPr>
        </p:nvSpPr>
        <p:spPr>
          <a:xfrm>
            <a:off x="674255" y="1825625"/>
            <a:ext cx="6779168" cy="4104120"/>
          </a:xfrm>
        </p:spPr>
        <p:txBody>
          <a:bodyPr vert="horz" lIns="91440" tIns="45720" rIns="91440" bIns="45720" rtlCol="0" anchor="t">
            <a:normAutofit/>
          </a:bodyPr>
          <a:lstStyle/>
          <a:p>
            <a:r>
              <a:rPr lang="en-US" b="1" dirty="0"/>
              <a:t>Today’s session is being recorded.</a:t>
            </a:r>
          </a:p>
          <a:p>
            <a:r>
              <a:rPr lang="en-US" dirty="0">
                <a:ea typeface="Calibri"/>
                <a:cs typeface="Calibri"/>
              </a:rPr>
              <a:t>Please remain on mute when not speaking to minimize noise.</a:t>
            </a:r>
          </a:p>
          <a:p>
            <a:r>
              <a:rPr lang="en-US" dirty="0">
                <a:ea typeface="Calibri"/>
                <a:cs typeface="Calibri"/>
              </a:rPr>
              <a:t>Share questions and comments in the chat box.</a:t>
            </a:r>
          </a:p>
          <a:p>
            <a:r>
              <a:rPr lang="en-US" dirty="0">
                <a:ea typeface="Calibri"/>
                <a:cs typeface="Calibri"/>
              </a:rPr>
              <a:t>If you have any technical issues, please contact Micayla Tomkins at </a:t>
            </a:r>
            <a:r>
              <a:rPr lang="en-US" dirty="0">
                <a:ea typeface="+mn-lt"/>
                <a:cs typeface="+mn-lt"/>
                <a:hlinkClick r:id="rId2"/>
              </a:rPr>
              <a:t>MicaylaRKinder@ufl.edu</a:t>
            </a:r>
            <a:r>
              <a:rPr lang="en-US" dirty="0">
                <a:ea typeface="Calibri"/>
                <a:cs typeface="Calibri"/>
              </a:rPr>
              <a:t>. </a:t>
            </a:r>
          </a:p>
          <a:p>
            <a:pPr marL="1371600" lvl="3" indent="0">
              <a:buNone/>
            </a:pPr>
            <a:endParaRPr lang="en-US" dirty="0"/>
          </a:p>
        </p:txBody>
      </p:sp>
      <p:sp>
        <p:nvSpPr>
          <p:cNvPr id="4" name="Slide Number Placeholder 3">
            <a:extLst>
              <a:ext uri="{FF2B5EF4-FFF2-40B4-BE49-F238E27FC236}">
                <a16:creationId xmlns:a16="http://schemas.microsoft.com/office/drawing/2014/main" id="{08A4B6AD-1C88-F50C-B5AC-70FD65E611AC}"/>
              </a:ext>
            </a:extLst>
          </p:cNvPr>
          <p:cNvSpPr>
            <a:spLocks noGrp="1"/>
          </p:cNvSpPr>
          <p:nvPr>
            <p:ph type="sldNum" sz="quarter" idx="12"/>
          </p:nvPr>
        </p:nvSpPr>
        <p:spPr/>
        <p:txBody>
          <a:bodyPr/>
          <a:lstStyle/>
          <a:p>
            <a:fld id="{B76BC98D-BB94-4A9D-8C7C-BB9C5A743A33}" type="slidenum">
              <a:rPr lang="en-US" smtClean="0"/>
              <a:t>2</a:t>
            </a:fld>
            <a:endParaRPr lang="en-US" dirty="0"/>
          </a:p>
        </p:txBody>
      </p:sp>
      <p:sp>
        <p:nvSpPr>
          <p:cNvPr id="5" name="TextBox 4">
            <a:extLst>
              <a:ext uri="{FF2B5EF4-FFF2-40B4-BE49-F238E27FC236}">
                <a16:creationId xmlns:a16="http://schemas.microsoft.com/office/drawing/2014/main" id="{C9310992-1324-895D-C47C-EC1F8ADD11CC}"/>
              </a:ext>
            </a:extLst>
          </p:cNvPr>
          <p:cNvSpPr txBox="1"/>
          <p:nvPr/>
        </p:nvSpPr>
        <p:spPr>
          <a:xfrm>
            <a:off x="7816723" y="1533387"/>
            <a:ext cx="4037915" cy="4201150"/>
          </a:xfrm>
          <a:prstGeom prst="rect">
            <a:avLst/>
          </a:prstGeom>
          <a:solidFill>
            <a:schemeClr val="tx2">
              <a:lumMod val="25000"/>
              <a:lumOff val="75000"/>
            </a:schemeClr>
          </a:solidFill>
        </p:spPr>
        <p:txBody>
          <a:bodyPr wrap="square" lIns="182880" tIns="182880" rIns="182880" bIns="182880" rtlCol="0">
            <a:spAutoFit/>
          </a:bodyPr>
          <a:lstStyle/>
          <a:p>
            <a:r>
              <a:rPr lang="en-US" sz="2400" b="1" dirty="0"/>
              <a:t>Please add your organization to your Zoom name:</a:t>
            </a:r>
          </a:p>
          <a:p>
            <a:pPr marL="285750" indent="-285750">
              <a:spcBef>
                <a:spcPts val="600"/>
              </a:spcBef>
              <a:spcAft>
                <a:spcPts val="600"/>
              </a:spcAft>
              <a:buFont typeface="Arial" panose="020B0604020202020204" pitchFamily="34" charset="0"/>
              <a:buChar char="•"/>
            </a:pPr>
            <a:r>
              <a:rPr lang="en-US" sz="2200" dirty="0"/>
              <a:t>In the Participants list, click the </a:t>
            </a:r>
            <a:r>
              <a:rPr lang="en-US" sz="2200" b="1" dirty="0"/>
              <a:t>“More“ </a:t>
            </a:r>
            <a:r>
              <a:rPr lang="en-US" sz="2200" dirty="0"/>
              <a:t>button by your name</a:t>
            </a:r>
          </a:p>
          <a:p>
            <a:pPr marL="285750" indent="-285750">
              <a:spcBef>
                <a:spcPts val="600"/>
              </a:spcBef>
              <a:spcAft>
                <a:spcPts val="600"/>
              </a:spcAft>
              <a:buFont typeface="Arial" panose="020B0604020202020204" pitchFamily="34" charset="0"/>
              <a:buChar char="•"/>
            </a:pPr>
            <a:r>
              <a:rPr lang="en-US" sz="2200" dirty="0"/>
              <a:t>Select </a:t>
            </a:r>
            <a:r>
              <a:rPr lang="en-US" sz="2200" b="1" dirty="0"/>
              <a:t>“Rename” </a:t>
            </a:r>
            <a:r>
              <a:rPr lang="en-US" sz="2200" dirty="0"/>
              <a:t>from the drop-down menu</a:t>
            </a:r>
          </a:p>
          <a:p>
            <a:pPr marL="285750" indent="-285750">
              <a:spcBef>
                <a:spcPts val="600"/>
              </a:spcBef>
              <a:spcAft>
                <a:spcPts val="600"/>
              </a:spcAft>
              <a:buFont typeface="Arial" panose="020B0604020202020204" pitchFamily="34" charset="0"/>
              <a:buChar char="•"/>
            </a:pPr>
            <a:r>
              <a:rPr lang="en-US" sz="2200" dirty="0"/>
              <a:t>Add a short version of your organization name after your name, then click </a:t>
            </a:r>
            <a:r>
              <a:rPr lang="en-US" sz="2200" b="1" dirty="0"/>
              <a:t>“OK”</a:t>
            </a:r>
          </a:p>
        </p:txBody>
      </p:sp>
    </p:spTree>
    <p:extLst>
      <p:ext uri="{BB962C8B-B14F-4D97-AF65-F5344CB8AC3E}">
        <p14:creationId xmlns:p14="http://schemas.microsoft.com/office/powerpoint/2010/main" val="2706706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EB77-1409-027A-2E44-99DBB128805A}"/>
              </a:ext>
            </a:extLst>
          </p:cNvPr>
          <p:cNvSpPr>
            <a:spLocks noGrp="1"/>
          </p:cNvSpPr>
          <p:nvPr>
            <p:ph type="title"/>
          </p:nvPr>
        </p:nvSpPr>
        <p:spPr/>
        <p:txBody>
          <a:bodyPr/>
          <a:lstStyle/>
          <a:p>
            <a:r>
              <a:rPr lang="en-US" dirty="0"/>
              <a:t>CEEDAR Apprenticeship Team</a:t>
            </a:r>
          </a:p>
        </p:txBody>
      </p:sp>
      <p:pic>
        <p:nvPicPr>
          <p:cNvPr id="16" name="Picture Placeholder 15" descr="Lynn Holdheide headshot">
            <a:extLst>
              <a:ext uri="{FF2B5EF4-FFF2-40B4-BE49-F238E27FC236}">
                <a16:creationId xmlns:a16="http://schemas.microsoft.com/office/drawing/2014/main" id="{EB0FFFE5-AEB2-EB0F-268D-179AB63E26D0}"/>
              </a:ext>
            </a:extLst>
          </p:cNvPr>
          <p:cNvPicPr>
            <a:picLocks noGrp="1" noChangeAspect="1"/>
          </p:cNvPicPr>
          <p:nvPr>
            <p:ph type="pic" sz="quarter" idx="13"/>
          </p:nvPr>
        </p:nvPicPr>
        <p:blipFill>
          <a:blip r:embed="rId2"/>
          <a:srcRect t="2273" r="379" b="-259"/>
          <a:stretch>
            <a:fillRect/>
          </a:stretch>
        </p:blipFill>
        <p:spPr>
          <a:xfrm>
            <a:off x="1263243" y="1905818"/>
            <a:ext cx="1539793" cy="1523181"/>
          </a:xfrm>
          <a:prstGeom prst="roundRect">
            <a:avLst/>
          </a:prstGeom>
        </p:spPr>
      </p:pic>
      <p:pic>
        <p:nvPicPr>
          <p:cNvPr id="17" name="Picture Placeholder 16" descr="Cheryl Krohn headshot">
            <a:extLst>
              <a:ext uri="{FF2B5EF4-FFF2-40B4-BE49-F238E27FC236}">
                <a16:creationId xmlns:a16="http://schemas.microsoft.com/office/drawing/2014/main" id="{E9AABD80-5343-B4EA-411D-E8A90AB91CA1}"/>
              </a:ext>
            </a:extLst>
          </p:cNvPr>
          <p:cNvPicPr>
            <a:picLocks noGrp="1" noChangeAspect="1"/>
          </p:cNvPicPr>
          <p:nvPr>
            <p:ph type="pic" sz="quarter" idx="16"/>
          </p:nvPr>
        </p:nvPicPr>
        <p:blipFill>
          <a:blip r:embed="rId3"/>
          <a:srcRect t="1901" b="-2186"/>
          <a:stretch>
            <a:fillRect/>
          </a:stretch>
        </p:blipFill>
        <p:spPr>
          <a:xfrm>
            <a:off x="3934267" y="1903882"/>
            <a:ext cx="1545597" cy="1560487"/>
          </a:xfrm>
          <a:prstGeom prst="roundRect">
            <a:avLst/>
          </a:prstGeom>
        </p:spPr>
      </p:pic>
      <p:pic>
        <p:nvPicPr>
          <p:cNvPr id="18" name="Picture Placeholder 17" descr="Meghan Wills headshot">
            <a:extLst>
              <a:ext uri="{FF2B5EF4-FFF2-40B4-BE49-F238E27FC236}">
                <a16:creationId xmlns:a16="http://schemas.microsoft.com/office/drawing/2014/main" id="{03C2B669-F518-3FF9-41AF-E2DF8A6D0F80}"/>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8685" t="9251" r="8817" b="8825"/>
          <a:stretch>
            <a:fillRect/>
          </a:stretch>
        </p:blipFill>
        <p:spPr>
          <a:xfrm>
            <a:off x="6846357" y="1900042"/>
            <a:ext cx="1545850" cy="1535077"/>
          </a:xfrm>
          <a:prstGeom prst="roundRect">
            <a:avLst/>
          </a:prstGeom>
        </p:spPr>
      </p:pic>
      <p:pic>
        <p:nvPicPr>
          <p:cNvPr id="19" name="Picture Placeholder 18" descr="Lisa White headshot">
            <a:extLst>
              <a:ext uri="{FF2B5EF4-FFF2-40B4-BE49-F238E27FC236}">
                <a16:creationId xmlns:a16="http://schemas.microsoft.com/office/drawing/2014/main" id="{BA944279-2F4D-FB66-73EB-8A6FCA308E0F}"/>
              </a:ext>
            </a:extLst>
          </p:cNvPr>
          <p:cNvPicPr>
            <a:picLocks noGrp="1" noChangeAspect="1"/>
          </p:cNvPicPr>
          <p:nvPr>
            <p:ph type="pic" sz="quarter" idx="22"/>
          </p:nvPr>
        </p:nvPicPr>
        <p:blipFill>
          <a:blip r:embed="rId5"/>
          <a:srcRect l="4895" t="5357" r="1644" b="4643"/>
          <a:stretch>
            <a:fillRect/>
          </a:stretch>
        </p:blipFill>
        <p:spPr>
          <a:xfrm>
            <a:off x="9708751" y="1929292"/>
            <a:ext cx="1539793" cy="1535077"/>
          </a:xfrm>
          <a:prstGeom prst="roundRect">
            <a:avLst/>
          </a:prstGeom>
        </p:spPr>
      </p:pic>
      <p:sp>
        <p:nvSpPr>
          <p:cNvPr id="4" name="Text Placeholder 3">
            <a:extLst>
              <a:ext uri="{FF2B5EF4-FFF2-40B4-BE49-F238E27FC236}">
                <a16:creationId xmlns:a16="http://schemas.microsoft.com/office/drawing/2014/main" id="{1FCA413F-9466-B7DD-5D37-A7B190F02746}"/>
              </a:ext>
            </a:extLst>
          </p:cNvPr>
          <p:cNvSpPr>
            <a:spLocks noGrp="1"/>
          </p:cNvSpPr>
          <p:nvPr>
            <p:ph type="body" sz="quarter" idx="11"/>
          </p:nvPr>
        </p:nvSpPr>
        <p:spPr/>
        <p:txBody>
          <a:bodyPr/>
          <a:lstStyle/>
          <a:p>
            <a:r>
              <a:rPr lang="en-US" dirty="0"/>
              <a:t>Lynn </a:t>
            </a:r>
            <a:r>
              <a:rPr lang="en-US" dirty="0" err="1"/>
              <a:t>Holdheide</a:t>
            </a:r>
            <a:endParaRPr lang="en-US" dirty="0"/>
          </a:p>
        </p:txBody>
      </p:sp>
      <p:sp>
        <p:nvSpPr>
          <p:cNvPr id="7" name="Text Placeholder 6">
            <a:extLst>
              <a:ext uri="{FF2B5EF4-FFF2-40B4-BE49-F238E27FC236}">
                <a16:creationId xmlns:a16="http://schemas.microsoft.com/office/drawing/2014/main" id="{E2706069-E134-9C1E-91C4-B67BF7931F87}"/>
              </a:ext>
            </a:extLst>
          </p:cNvPr>
          <p:cNvSpPr>
            <a:spLocks noGrp="1"/>
          </p:cNvSpPr>
          <p:nvPr>
            <p:ph type="body" sz="quarter" idx="14"/>
          </p:nvPr>
        </p:nvSpPr>
        <p:spPr/>
        <p:txBody>
          <a:bodyPr/>
          <a:lstStyle/>
          <a:p>
            <a:r>
              <a:rPr lang="en-US" dirty="0">
                <a:ea typeface="Calibri"/>
                <a:cs typeface="Calibri"/>
              </a:rPr>
              <a:t>Cheryl Krohn, PhD</a:t>
            </a:r>
            <a:endParaRPr lang="en-US" dirty="0"/>
          </a:p>
        </p:txBody>
      </p:sp>
      <p:sp>
        <p:nvSpPr>
          <p:cNvPr id="10" name="Text Placeholder 9">
            <a:extLst>
              <a:ext uri="{FF2B5EF4-FFF2-40B4-BE49-F238E27FC236}">
                <a16:creationId xmlns:a16="http://schemas.microsoft.com/office/drawing/2014/main" id="{719891C3-377D-4447-EA69-DCAEDCAA810A}"/>
              </a:ext>
            </a:extLst>
          </p:cNvPr>
          <p:cNvSpPr>
            <a:spLocks noGrp="1"/>
          </p:cNvSpPr>
          <p:nvPr>
            <p:ph type="body" sz="quarter" idx="17"/>
          </p:nvPr>
        </p:nvSpPr>
        <p:spPr/>
        <p:txBody>
          <a:bodyPr/>
          <a:lstStyle/>
          <a:p>
            <a:r>
              <a:rPr lang="en-US" dirty="0">
                <a:ea typeface="Calibri"/>
                <a:cs typeface="Calibri"/>
              </a:rPr>
              <a:t>Meghan Wills</a:t>
            </a:r>
            <a:endParaRPr lang="en-US" dirty="0"/>
          </a:p>
        </p:txBody>
      </p:sp>
      <p:sp>
        <p:nvSpPr>
          <p:cNvPr id="13" name="Text Placeholder 12">
            <a:extLst>
              <a:ext uri="{FF2B5EF4-FFF2-40B4-BE49-F238E27FC236}">
                <a16:creationId xmlns:a16="http://schemas.microsoft.com/office/drawing/2014/main" id="{EC872D41-A19F-D39E-0CFE-CD158B351A14}"/>
              </a:ext>
            </a:extLst>
          </p:cNvPr>
          <p:cNvSpPr>
            <a:spLocks noGrp="1"/>
          </p:cNvSpPr>
          <p:nvPr>
            <p:ph type="body" sz="quarter" idx="20"/>
          </p:nvPr>
        </p:nvSpPr>
        <p:spPr/>
        <p:txBody>
          <a:bodyPr/>
          <a:lstStyle/>
          <a:p>
            <a:r>
              <a:rPr lang="en-US" dirty="0">
                <a:ea typeface="Calibri"/>
                <a:cs typeface="Calibri"/>
              </a:rPr>
              <a:t>Lisa White, EdD</a:t>
            </a:r>
            <a:endParaRPr lang="en-US" dirty="0"/>
          </a:p>
        </p:txBody>
      </p:sp>
      <p:sp>
        <p:nvSpPr>
          <p:cNvPr id="5" name="Text Placeholder 4">
            <a:extLst>
              <a:ext uri="{FF2B5EF4-FFF2-40B4-BE49-F238E27FC236}">
                <a16:creationId xmlns:a16="http://schemas.microsoft.com/office/drawing/2014/main" id="{010204EF-1455-87E7-A13E-AD186EF4C0FD}"/>
              </a:ext>
            </a:extLst>
          </p:cNvPr>
          <p:cNvSpPr>
            <a:spLocks noGrp="1"/>
          </p:cNvSpPr>
          <p:nvPr>
            <p:ph type="body" sz="quarter" idx="12"/>
          </p:nvPr>
        </p:nvSpPr>
        <p:spPr/>
        <p:txBody>
          <a:bodyPr>
            <a:normAutofit fontScale="92500"/>
          </a:bodyPr>
          <a:lstStyle/>
          <a:p>
            <a:pPr marL="0" indent="0">
              <a:lnSpc>
                <a:spcPct val="100000"/>
              </a:lnSpc>
              <a:spcBef>
                <a:spcPts val="600"/>
              </a:spcBef>
            </a:pPr>
            <a:r>
              <a:rPr lang="en-US" dirty="0"/>
              <a:t>Content Expert, </a:t>
            </a:r>
            <a:br>
              <a:rPr lang="en-US" dirty="0"/>
            </a:br>
            <a:r>
              <a:rPr lang="en-US" dirty="0"/>
              <a:t>CEEDAR</a:t>
            </a:r>
          </a:p>
          <a:p>
            <a:pPr marL="0" indent="0">
              <a:lnSpc>
                <a:spcPct val="100000"/>
              </a:lnSpc>
              <a:spcBef>
                <a:spcPts val="600"/>
              </a:spcBef>
            </a:pPr>
            <a:r>
              <a:rPr lang="en-US" dirty="0"/>
              <a:t>Managing TA Consultant, American Institutes for </a:t>
            </a:r>
            <a:br>
              <a:rPr lang="en-US" dirty="0"/>
            </a:br>
            <a:r>
              <a:rPr lang="en-US" dirty="0"/>
              <a:t>Research (AIR)</a:t>
            </a:r>
            <a:endParaRPr lang="en-US" dirty="0">
              <a:ea typeface="Calibri"/>
              <a:cs typeface="Calibri"/>
            </a:endParaRPr>
          </a:p>
          <a:p>
            <a:endParaRPr lang="en-US" dirty="0">
              <a:ea typeface="Calibri"/>
              <a:cs typeface="Calibri"/>
            </a:endParaRPr>
          </a:p>
        </p:txBody>
      </p:sp>
      <p:sp>
        <p:nvSpPr>
          <p:cNvPr id="9" name="Text Placeholder 8">
            <a:extLst>
              <a:ext uri="{FF2B5EF4-FFF2-40B4-BE49-F238E27FC236}">
                <a16:creationId xmlns:a16="http://schemas.microsoft.com/office/drawing/2014/main" id="{F44D0E9C-C293-AFE6-8EE4-82160E46AF61}"/>
              </a:ext>
            </a:extLst>
          </p:cNvPr>
          <p:cNvSpPr>
            <a:spLocks noGrp="1"/>
          </p:cNvSpPr>
          <p:nvPr>
            <p:ph type="body" sz="quarter" idx="15"/>
          </p:nvPr>
        </p:nvSpPr>
        <p:spPr/>
        <p:txBody>
          <a:bodyPr>
            <a:normAutofit/>
          </a:bodyPr>
          <a:lstStyle/>
          <a:p>
            <a:pPr marL="0" indent="0">
              <a:lnSpc>
                <a:spcPct val="100000"/>
              </a:lnSpc>
              <a:spcBef>
                <a:spcPts val="600"/>
              </a:spcBef>
            </a:pPr>
            <a:r>
              <a:rPr lang="en-US" dirty="0"/>
              <a:t>Content Expert, </a:t>
            </a:r>
            <a:br>
              <a:rPr lang="en-US" dirty="0"/>
            </a:br>
            <a:r>
              <a:rPr lang="en-US" dirty="0"/>
              <a:t>CEEDAR</a:t>
            </a:r>
          </a:p>
          <a:p>
            <a:pPr marL="0" indent="0">
              <a:lnSpc>
                <a:spcPct val="100000"/>
              </a:lnSpc>
              <a:spcBef>
                <a:spcPts val="600"/>
              </a:spcBef>
            </a:pPr>
            <a:r>
              <a:rPr lang="en-US" dirty="0"/>
              <a:t>Senior TA Consultant, American Institutes for </a:t>
            </a:r>
            <a:br>
              <a:rPr lang="en-US" dirty="0"/>
            </a:br>
            <a:r>
              <a:rPr lang="en-US" dirty="0"/>
              <a:t>Research (AIR)</a:t>
            </a:r>
            <a:endParaRPr lang="en-US" dirty="0">
              <a:ea typeface="Calibri"/>
              <a:cs typeface="Calibri"/>
            </a:endParaRPr>
          </a:p>
          <a:p>
            <a:endParaRPr lang="en-US" dirty="0"/>
          </a:p>
        </p:txBody>
      </p:sp>
      <p:sp>
        <p:nvSpPr>
          <p:cNvPr id="11" name="Text Placeholder 10">
            <a:extLst>
              <a:ext uri="{FF2B5EF4-FFF2-40B4-BE49-F238E27FC236}">
                <a16:creationId xmlns:a16="http://schemas.microsoft.com/office/drawing/2014/main" id="{137034E8-EFEC-0B4F-78D8-DD5877782AC7}"/>
              </a:ext>
            </a:extLst>
          </p:cNvPr>
          <p:cNvSpPr>
            <a:spLocks noGrp="1"/>
          </p:cNvSpPr>
          <p:nvPr>
            <p:ph type="body" sz="quarter" idx="18"/>
          </p:nvPr>
        </p:nvSpPr>
        <p:spPr/>
        <p:txBody>
          <a:bodyPr>
            <a:normAutofit/>
          </a:bodyPr>
          <a:lstStyle/>
          <a:p>
            <a:pPr marL="0" indent="0">
              <a:lnSpc>
                <a:spcPct val="100000"/>
              </a:lnSpc>
              <a:spcBef>
                <a:spcPts val="600"/>
              </a:spcBef>
            </a:pPr>
            <a:r>
              <a:rPr lang="en-US" dirty="0"/>
              <a:t>Content Expert, </a:t>
            </a:r>
            <a:br>
              <a:rPr lang="en-US" dirty="0"/>
            </a:br>
            <a:r>
              <a:rPr lang="en-US" dirty="0"/>
              <a:t>CEEDAR</a:t>
            </a:r>
          </a:p>
          <a:p>
            <a:pPr marL="0" indent="0">
              <a:lnSpc>
                <a:spcPct val="100000"/>
              </a:lnSpc>
              <a:spcBef>
                <a:spcPts val="600"/>
              </a:spcBef>
            </a:pPr>
            <a:r>
              <a:rPr lang="en-US" dirty="0"/>
              <a:t>Senior TA Consultant, American Institutes for </a:t>
            </a:r>
            <a:br>
              <a:rPr lang="en-US" dirty="0"/>
            </a:br>
            <a:r>
              <a:rPr lang="en-US" dirty="0"/>
              <a:t>Research (AIR)</a:t>
            </a:r>
            <a:endParaRPr lang="en-US" dirty="0">
              <a:ea typeface="Calibri"/>
              <a:cs typeface="Calibri"/>
            </a:endParaRPr>
          </a:p>
          <a:p>
            <a:endParaRPr lang="en-US" dirty="0">
              <a:ea typeface="Calibri"/>
              <a:cs typeface="Calibri"/>
            </a:endParaRPr>
          </a:p>
        </p:txBody>
      </p:sp>
      <p:sp>
        <p:nvSpPr>
          <p:cNvPr id="14" name="Text Placeholder 13">
            <a:extLst>
              <a:ext uri="{FF2B5EF4-FFF2-40B4-BE49-F238E27FC236}">
                <a16:creationId xmlns:a16="http://schemas.microsoft.com/office/drawing/2014/main" id="{FEF7FA37-BD32-98D0-B974-F1CC43FB027C}"/>
              </a:ext>
            </a:extLst>
          </p:cNvPr>
          <p:cNvSpPr>
            <a:spLocks noGrp="1"/>
          </p:cNvSpPr>
          <p:nvPr>
            <p:ph type="body" sz="quarter" idx="21"/>
          </p:nvPr>
        </p:nvSpPr>
        <p:spPr/>
        <p:txBody>
          <a:bodyPr>
            <a:normAutofit/>
          </a:bodyPr>
          <a:lstStyle/>
          <a:p>
            <a:pPr>
              <a:lnSpc>
                <a:spcPct val="100000"/>
              </a:lnSpc>
              <a:spcBef>
                <a:spcPts val="0"/>
              </a:spcBef>
            </a:pPr>
            <a:r>
              <a:rPr lang="en-US" sz="1500" dirty="0">
                <a:ea typeface="Calibri"/>
                <a:cs typeface="Calibri"/>
              </a:rPr>
              <a:t>Apprenticeship Team </a:t>
            </a:r>
            <a:endParaRPr lang="en-US" sz="1500" dirty="0"/>
          </a:p>
          <a:p>
            <a:pPr>
              <a:lnSpc>
                <a:spcPct val="100000"/>
              </a:lnSpc>
              <a:spcBef>
                <a:spcPts val="0"/>
              </a:spcBef>
            </a:pPr>
            <a:r>
              <a:rPr lang="en-US" sz="1500" dirty="0">
                <a:ea typeface="Calibri"/>
                <a:cs typeface="Calibri"/>
              </a:rPr>
              <a:t>Coordinator</a:t>
            </a:r>
            <a:endParaRPr lang="en-US" sz="1500" dirty="0"/>
          </a:p>
          <a:p>
            <a:r>
              <a:rPr lang="en-US" sz="1500" dirty="0">
                <a:ea typeface="Calibri"/>
                <a:cs typeface="Calibri"/>
              </a:rPr>
              <a:t>CEEDAR Center</a:t>
            </a:r>
          </a:p>
        </p:txBody>
      </p:sp>
      <p:sp>
        <p:nvSpPr>
          <p:cNvPr id="3" name="Slide Number Placeholder 2">
            <a:extLst>
              <a:ext uri="{FF2B5EF4-FFF2-40B4-BE49-F238E27FC236}">
                <a16:creationId xmlns:a16="http://schemas.microsoft.com/office/drawing/2014/main" id="{85DE2884-107E-A2C6-3243-9A10ACE7E5A8}"/>
              </a:ext>
            </a:extLst>
          </p:cNvPr>
          <p:cNvSpPr>
            <a:spLocks noGrp="1"/>
          </p:cNvSpPr>
          <p:nvPr>
            <p:ph type="sldNum" sz="quarter" idx="10"/>
          </p:nvPr>
        </p:nvSpPr>
        <p:spPr/>
        <p:txBody>
          <a:bodyPr/>
          <a:lstStyle/>
          <a:p>
            <a:fld id="{B76BC98D-BB94-4A9D-8C7C-BB9C5A743A33}" type="slidenum">
              <a:rPr lang="en-US" smtClean="0"/>
              <a:pPr/>
              <a:t>3</a:t>
            </a:fld>
            <a:endParaRPr lang="en-US" dirty="0"/>
          </a:p>
        </p:txBody>
      </p:sp>
    </p:spTree>
    <p:extLst>
      <p:ext uri="{BB962C8B-B14F-4D97-AF65-F5344CB8AC3E}">
        <p14:creationId xmlns:p14="http://schemas.microsoft.com/office/powerpoint/2010/main" val="1191199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76E6E-105E-64D5-090E-B5FCFAEF0DC5}"/>
              </a:ext>
            </a:extLst>
          </p:cNvPr>
          <p:cNvSpPr>
            <a:spLocks noGrp="1"/>
          </p:cNvSpPr>
          <p:nvPr>
            <p:ph type="title"/>
          </p:nvPr>
        </p:nvSpPr>
        <p:spPr/>
        <p:txBody>
          <a:bodyPr/>
          <a:lstStyle/>
          <a:p>
            <a:r>
              <a:rPr lang="en-US" dirty="0">
                <a:ea typeface="Calibri"/>
                <a:cs typeface="Calibri"/>
              </a:rPr>
              <a:t>Presenters</a:t>
            </a:r>
            <a:endParaRPr lang="en-US" dirty="0"/>
          </a:p>
        </p:txBody>
      </p:sp>
      <p:sp>
        <p:nvSpPr>
          <p:cNvPr id="6" name="Picture Placeholder 5">
            <a:extLst>
              <a:ext uri="{FF2B5EF4-FFF2-40B4-BE49-F238E27FC236}">
                <a16:creationId xmlns:a16="http://schemas.microsoft.com/office/drawing/2014/main" id="{E4CBDD3F-0CB1-DF36-40D4-3085BBC6BFB4}"/>
              </a:ext>
            </a:extLst>
          </p:cNvPr>
          <p:cNvSpPr>
            <a:spLocks noGrp="1" noChangeAspect="1"/>
          </p:cNvSpPr>
          <p:nvPr>
            <p:ph type="pic" sz="quarter" idx="16"/>
          </p:nvPr>
        </p:nvSpPr>
        <p:spPr/>
        <p:txBody>
          <a:bodyPr/>
          <a:lstStyle/>
          <a:p>
            <a:endParaRPr lang="en-US"/>
          </a:p>
        </p:txBody>
      </p:sp>
      <p:pic>
        <p:nvPicPr>
          <p:cNvPr id="17" name="Picture Placeholder 19" descr="Roddy Theobald headshot">
            <a:extLst>
              <a:ext uri="{FF2B5EF4-FFF2-40B4-BE49-F238E27FC236}">
                <a16:creationId xmlns:a16="http://schemas.microsoft.com/office/drawing/2014/main" id="{D6E7FC6E-53CC-A876-B987-BA8C1E9A869C}"/>
              </a:ext>
            </a:extLst>
          </p:cNvPr>
          <p:cNvPicPr>
            <a:picLocks noChangeAspect="1"/>
          </p:cNvPicPr>
          <p:nvPr/>
        </p:nvPicPr>
        <p:blipFill>
          <a:blip r:embed="rId3"/>
          <a:srcRect t="12353" b="12353"/>
          <a:stretch/>
        </p:blipFill>
        <p:spPr>
          <a:xfrm>
            <a:off x="3597275" y="1876425"/>
            <a:ext cx="1554163" cy="1554163"/>
          </a:xfrm>
          <a:prstGeom prst="roundRect">
            <a:avLst/>
          </a:prstGeom>
        </p:spPr>
      </p:pic>
      <p:sp>
        <p:nvSpPr>
          <p:cNvPr id="9" name="Picture Placeholder 8">
            <a:extLst>
              <a:ext uri="{FF2B5EF4-FFF2-40B4-BE49-F238E27FC236}">
                <a16:creationId xmlns:a16="http://schemas.microsoft.com/office/drawing/2014/main" id="{BBCA5716-6DF3-83D8-A0C3-B61C293DAB71}"/>
              </a:ext>
            </a:extLst>
          </p:cNvPr>
          <p:cNvSpPr>
            <a:spLocks noGrp="1" noChangeAspect="1"/>
          </p:cNvSpPr>
          <p:nvPr>
            <p:ph type="pic" sz="quarter" idx="19"/>
          </p:nvPr>
        </p:nvSpPr>
        <p:spPr/>
        <p:txBody>
          <a:bodyPr/>
          <a:lstStyle/>
          <a:p>
            <a:endParaRPr lang="en-US"/>
          </a:p>
        </p:txBody>
      </p:sp>
      <p:pic>
        <p:nvPicPr>
          <p:cNvPr id="21" name="Picture Placeholder 20" descr="James (Jim) Meadows headshot">
            <a:extLst>
              <a:ext uri="{FF2B5EF4-FFF2-40B4-BE49-F238E27FC236}">
                <a16:creationId xmlns:a16="http://schemas.microsoft.com/office/drawing/2014/main" id="{B9FBCEDD-093C-8C4A-417B-2341396A1E01}"/>
              </a:ext>
            </a:extLst>
          </p:cNvPr>
          <p:cNvPicPr>
            <a:picLocks noChangeAspect="1"/>
          </p:cNvPicPr>
          <p:nvPr/>
        </p:nvPicPr>
        <p:blipFill>
          <a:blip r:embed="rId4"/>
          <a:srcRect l="16667" r="16667"/>
          <a:stretch/>
        </p:blipFill>
        <p:spPr>
          <a:xfrm>
            <a:off x="7040563" y="1876425"/>
            <a:ext cx="1554162" cy="1554163"/>
          </a:xfrm>
          <a:prstGeom prst="roundRect">
            <a:avLst/>
          </a:prstGeom>
        </p:spPr>
      </p:pic>
      <p:sp>
        <p:nvSpPr>
          <p:cNvPr id="4" name="Text Placeholder 3">
            <a:extLst>
              <a:ext uri="{FF2B5EF4-FFF2-40B4-BE49-F238E27FC236}">
                <a16:creationId xmlns:a16="http://schemas.microsoft.com/office/drawing/2014/main" id="{3187C50F-85B6-67DE-F655-4AE3E2EA7614}"/>
              </a:ext>
            </a:extLst>
          </p:cNvPr>
          <p:cNvSpPr>
            <a:spLocks noGrp="1"/>
          </p:cNvSpPr>
          <p:nvPr>
            <p:ph type="body" sz="quarter" idx="14"/>
          </p:nvPr>
        </p:nvSpPr>
        <p:spPr/>
        <p:txBody>
          <a:bodyPr>
            <a:normAutofit/>
          </a:bodyPr>
          <a:lstStyle/>
          <a:p>
            <a:r>
              <a:rPr lang="en-US" sz="1600">
                <a:ea typeface="Calibri"/>
                <a:cs typeface="Calibri"/>
              </a:rPr>
              <a:t>Roddy Theobald, PhD</a:t>
            </a:r>
            <a:endParaRPr lang="en-US" sz="1600" b="0">
              <a:ea typeface="Calibri"/>
              <a:cs typeface="Calibri"/>
            </a:endParaRPr>
          </a:p>
        </p:txBody>
      </p:sp>
      <p:sp>
        <p:nvSpPr>
          <p:cNvPr id="7" name="Text Placeholder 6">
            <a:extLst>
              <a:ext uri="{FF2B5EF4-FFF2-40B4-BE49-F238E27FC236}">
                <a16:creationId xmlns:a16="http://schemas.microsoft.com/office/drawing/2014/main" id="{76414F50-DFF4-BC4B-3E2C-71DFBE01B411}"/>
              </a:ext>
            </a:extLst>
          </p:cNvPr>
          <p:cNvSpPr>
            <a:spLocks noGrp="1"/>
          </p:cNvSpPr>
          <p:nvPr>
            <p:ph type="body" sz="quarter" idx="17"/>
          </p:nvPr>
        </p:nvSpPr>
        <p:spPr>
          <a:xfrm>
            <a:off x="6506519" y="3491857"/>
            <a:ext cx="2634554" cy="496743"/>
          </a:xfrm>
        </p:spPr>
        <p:txBody>
          <a:bodyPr>
            <a:noAutofit/>
          </a:bodyPr>
          <a:lstStyle/>
          <a:p>
            <a:r>
              <a:rPr lang="en-US" sz="1600">
                <a:ea typeface="Calibri"/>
                <a:cs typeface="Calibri"/>
              </a:rPr>
              <a:t>James (Jim) Meadows, PhD</a:t>
            </a:r>
            <a:endParaRPr lang="en-US" sz="1600" b="0">
              <a:ea typeface="Calibri"/>
              <a:cs typeface="Calibri"/>
            </a:endParaRPr>
          </a:p>
        </p:txBody>
      </p:sp>
      <p:sp>
        <p:nvSpPr>
          <p:cNvPr id="5" name="Text Placeholder 4">
            <a:extLst>
              <a:ext uri="{FF2B5EF4-FFF2-40B4-BE49-F238E27FC236}">
                <a16:creationId xmlns:a16="http://schemas.microsoft.com/office/drawing/2014/main" id="{515A826B-FE13-F470-EF17-07C289178D4A}"/>
              </a:ext>
            </a:extLst>
          </p:cNvPr>
          <p:cNvSpPr>
            <a:spLocks noGrp="1"/>
          </p:cNvSpPr>
          <p:nvPr>
            <p:ph type="body" sz="quarter" idx="15"/>
          </p:nvPr>
        </p:nvSpPr>
        <p:spPr>
          <a:xfrm>
            <a:off x="3304729" y="4022886"/>
            <a:ext cx="2139254" cy="1391956"/>
          </a:xfrm>
        </p:spPr>
        <p:txBody>
          <a:bodyPr/>
          <a:lstStyle/>
          <a:p>
            <a:pPr marL="0" indent="0"/>
            <a:r>
              <a:rPr lang="en-US">
                <a:ea typeface="Calibri"/>
                <a:cs typeface="Calibri"/>
              </a:rPr>
              <a:t>Co-Director, SPARC Center</a:t>
            </a:r>
          </a:p>
          <a:p>
            <a:pPr marL="0" indent="0"/>
            <a:r>
              <a:rPr lang="en-US">
                <a:ea typeface="Calibri"/>
                <a:cs typeface="Calibri"/>
              </a:rPr>
              <a:t>Senior Policy Researcher, RAND</a:t>
            </a:r>
            <a:endParaRPr lang="en-US"/>
          </a:p>
        </p:txBody>
      </p:sp>
      <p:sp>
        <p:nvSpPr>
          <p:cNvPr id="8" name="Text Placeholder 7">
            <a:extLst>
              <a:ext uri="{FF2B5EF4-FFF2-40B4-BE49-F238E27FC236}">
                <a16:creationId xmlns:a16="http://schemas.microsoft.com/office/drawing/2014/main" id="{6BCA8538-C3CF-3B03-43B4-38C5C89CFDBA}"/>
              </a:ext>
            </a:extLst>
          </p:cNvPr>
          <p:cNvSpPr>
            <a:spLocks noGrp="1"/>
          </p:cNvSpPr>
          <p:nvPr>
            <p:ph type="body" sz="quarter" idx="18"/>
          </p:nvPr>
        </p:nvSpPr>
        <p:spPr>
          <a:xfrm>
            <a:off x="6703604" y="3989991"/>
            <a:ext cx="2240384" cy="1868896"/>
          </a:xfrm>
        </p:spPr>
        <p:txBody>
          <a:bodyPr>
            <a:normAutofit/>
          </a:bodyPr>
          <a:lstStyle/>
          <a:p>
            <a:pPr marL="0" indent="0"/>
            <a:r>
              <a:rPr lang="en-US">
                <a:ea typeface="Calibri"/>
                <a:cs typeface="Calibri"/>
              </a:rPr>
              <a:t>Founding Dean and Director</a:t>
            </a:r>
          </a:p>
          <a:p>
            <a:pPr marL="0" indent="0"/>
            <a:r>
              <a:rPr lang="en-US">
                <a:ea typeface="Calibri"/>
                <a:cs typeface="Calibri"/>
              </a:rPr>
              <a:t>Washington Education Association Apprenticeship Residency in Teaching</a:t>
            </a:r>
          </a:p>
        </p:txBody>
      </p:sp>
      <p:sp>
        <p:nvSpPr>
          <p:cNvPr id="3" name="Slide Number Placeholder 2">
            <a:extLst>
              <a:ext uri="{FF2B5EF4-FFF2-40B4-BE49-F238E27FC236}">
                <a16:creationId xmlns:a16="http://schemas.microsoft.com/office/drawing/2014/main" id="{FDC06D83-23AA-EEEF-2406-9CDDCD448EAB}"/>
              </a:ext>
            </a:extLst>
          </p:cNvPr>
          <p:cNvSpPr>
            <a:spLocks noGrp="1"/>
          </p:cNvSpPr>
          <p:nvPr>
            <p:ph type="sldNum" sz="quarter" idx="10"/>
          </p:nvPr>
        </p:nvSpPr>
        <p:spPr/>
        <p:txBody>
          <a:bodyPr/>
          <a:lstStyle/>
          <a:p>
            <a:fld id="{B76BC98D-BB94-4A9D-8C7C-BB9C5A743A33}" type="slidenum">
              <a:rPr lang="en-US" smtClean="0"/>
              <a:pPr/>
              <a:t>4</a:t>
            </a:fld>
            <a:endParaRPr lang="en-US"/>
          </a:p>
        </p:txBody>
      </p:sp>
    </p:spTree>
    <p:extLst>
      <p:ext uri="{BB962C8B-B14F-4D97-AF65-F5344CB8AC3E}">
        <p14:creationId xmlns:p14="http://schemas.microsoft.com/office/powerpoint/2010/main" val="1357204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949F98-BB83-1071-B3BB-6EDF5D9A1939}"/>
              </a:ext>
            </a:extLst>
          </p:cNvPr>
          <p:cNvSpPr>
            <a:spLocks noGrp="1"/>
          </p:cNvSpPr>
          <p:nvPr>
            <p:ph type="title" idx="4294967295"/>
          </p:nvPr>
        </p:nvSpPr>
        <p:spPr>
          <a:xfrm>
            <a:off x="674255" y="-1109535"/>
            <a:ext cx="10926618" cy="1109535"/>
          </a:xfrm>
        </p:spPr>
        <p:txBody>
          <a:bodyPr vert="horz" lIns="91440" tIns="45720" rIns="91440" bIns="45720" rtlCol="0" anchor="b">
            <a:normAutofit/>
          </a:bodyPr>
          <a:lstStyle/>
          <a:p>
            <a:r>
              <a:rPr lang="en-US" dirty="0"/>
              <a:t>CEEDAR’s Mission</a:t>
            </a:r>
          </a:p>
        </p:txBody>
      </p:sp>
      <p:sp>
        <p:nvSpPr>
          <p:cNvPr id="2" name="Slide Number Placeholder 1">
            <a:extLst>
              <a:ext uri="{FF2B5EF4-FFF2-40B4-BE49-F238E27FC236}">
                <a16:creationId xmlns:a16="http://schemas.microsoft.com/office/drawing/2014/main" id="{0D45F068-CF6A-A254-3E76-F68ADB3E1C67}"/>
              </a:ext>
            </a:extLst>
          </p:cNvPr>
          <p:cNvSpPr>
            <a:spLocks noGrp="1"/>
          </p:cNvSpPr>
          <p:nvPr>
            <p:ph type="sldNum" sz="quarter" idx="10"/>
          </p:nvPr>
        </p:nvSpPr>
        <p:spPr/>
        <p:txBody>
          <a:bodyPr/>
          <a:lstStyle/>
          <a:p>
            <a:fld id="{B76BC98D-BB94-4A9D-8C7C-BB9C5A743A33}" type="slidenum">
              <a:rPr lang="en-US" smtClean="0"/>
              <a:pPr/>
              <a:t>5</a:t>
            </a:fld>
            <a:endParaRPr lang="en-US"/>
          </a:p>
        </p:txBody>
      </p:sp>
    </p:spTree>
    <p:extLst>
      <p:ext uri="{BB962C8B-B14F-4D97-AF65-F5344CB8AC3E}">
        <p14:creationId xmlns:p14="http://schemas.microsoft.com/office/powerpoint/2010/main" val="1262322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AE87-1785-C3F7-0883-E7AAEF451A37}"/>
              </a:ext>
            </a:extLst>
          </p:cNvPr>
          <p:cNvSpPr>
            <a:spLocks noGrp="1"/>
          </p:cNvSpPr>
          <p:nvPr>
            <p:ph type="title"/>
          </p:nvPr>
        </p:nvSpPr>
        <p:spPr>
          <a:xfrm>
            <a:off x="341493" y="351692"/>
            <a:ext cx="11733276" cy="1051560"/>
          </a:xfrm>
        </p:spPr>
        <p:txBody>
          <a:bodyPr>
            <a:normAutofit/>
          </a:bodyPr>
          <a:lstStyle/>
          <a:p>
            <a:r>
              <a:rPr lang="en-US" sz="2900">
                <a:solidFill>
                  <a:srgbClr val="111111"/>
                </a:solidFill>
                <a:latin typeface="-apple-system"/>
                <a:cs typeface="Arial"/>
              </a:rPr>
              <a:t>The Special Educator Workforce: A Research Collaborative </a:t>
            </a:r>
            <a:br>
              <a:rPr lang="en-US" sz="2900">
                <a:solidFill>
                  <a:srgbClr val="111111"/>
                </a:solidFill>
                <a:latin typeface="-apple-system"/>
                <a:cs typeface="Arial"/>
              </a:rPr>
            </a:br>
            <a:r>
              <a:rPr lang="en-US" sz="2000">
                <a:solidFill>
                  <a:srgbClr val="111111"/>
                </a:solidFill>
                <a:ea typeface="+mj-lt"/>
                <a:cs typeface="+mj-lt"/>
              </a:rPr>
              <a:t>IES NCSER-Funded National Research Center</a:t>
            </a:r>
            <a:endParaRPr lang="en-US" sz="2000">
              <a:ea typeface="+mj-lt"/>
              <a:cs typeface="+mj-lt"/>
            </a:endParaRPr>
          </a:p>
        </p:txBody>
      </p:sp>
      <p:sp>
        <p:nvSpPr>
          <p:cNvPr id="3" name="Content Placeholder 2">
            <a:extLst>
              <a:ext uri="{FF2B5EF4-FFF2-40B4-BE49-F238E27FC236}">
                <a16:creationId xmlns:a16="http://schemas.microsoft.com/office/drawing/2014/main" id="{7BAD13CB-12CB-0AE3-4130-071B89BB9B9B}"/>
              </a:ext>
            </a:extLst>
          </p:cNvPr>
          <p:cNvSpPr>
            <a:spLocks noGrp="1"/>
          </p:cNvSpPr>
          <p:nvPr>
            <p:ph sz="quarter" idx="14"/>
          </p:nvPr>
        </p:nvSpPr>
        <p:spPr>
          <a:xfrm>
            <a:off x="340659" y="1541889"/>
            <a:ext cx="5165875" cy="4264387"/>
          </a:xfrm>
        </p:spPr>
        <p:txBody>
          <a:bodyPr vert="horz" lIns="91440" tIns="45720" rIns="91440" bIns="45720" rtlCol="0" anchor="t">
            <a:noAutofit/>
          </a:bodyPr>
          <a:lstStyle/>
          <a:p>
            <a:pPr algn="l">
              <a:lnSpc>
                <a:spcPct val="100000"/>
              </a:lnSpc>
            </a:pPr>
            <a:r>
              <a:rPr lang="en-US" sz="2400" b="0" i="0">
                <a:solidFill>
                  <a:srgbClr val="111111"/>
                </a:solidFill>
                <a:effectLst/>
                <a:latin typeface="-apple-system"/>
              </a:rPr>
              <a:t>The SPARC Center aims to address challenges related to the special education teacher (SET) workforce, including composition, distribution, stability, and effectiveness. It is a five-year $5 million IES NCSER </a:t>
            </a:r>
            <a:r>
              <a:rPr lang="en-US" sz="2400">
                <a:solidFill>
                  <a:srgbClr val="111111"/>
                </a:solidFill>
                <a:latin typeface="-apple-system"/>
              </a:rPr>
              <a:t>grant covering research in partnership with seven states (Hawai`i, Indiana, Massachusetts, Pennsylvania, Texas, Virginia, and Washington). </a:t>
            </a:r>
            <a:endParaRPr lang="en-US"/>
          </a:p>
          <a:p>
            <a:endParaRPr lang="en-US" sz="2400" b="1" i="0">
              <a:solidFill>
                <a:srgbClr val="111111"/>
              </a:solidFill>
              <a:effectLst/>
              <a:latin typeface="-apple-system"/>
            </a:endParaRPr>
          </a:p>
          <a:p>
            <a:pPr algn="l"/>
            <a:endParaRPr lang="en-US" sz="2400" b="0" i="0">
              <a:solidFill>
                <a:srgbClr val="111111"/>
              </a:solidFill>
              <a:effectLst/>
              <a:latin typeface="-apple-system"/>
            </a:endParaRPr>
          </a:p>
          <a:p>
            <a:pPr algn="l"/>
            <a:endParaRPr lang="en-US" sz="1600" b="0" i="0">
              <a:solidFill>
                <a:srgbClr val="111111"/>
              </a:solidFill>
              <a:effectLst/>
              <a:latin typeface="-apple-system"/>
            </a:endParaRPr>
          </a:p>
          <a:p>
            <a:endParaRPr lang="en-US"/>
          </a:p>
        </p:txBody>
      </p:sp>
      <p:sp>
        <p:nvSpPr>
          <p:cNvPr id="5" name="Slide Number Placeholder 4">
            <a:extLst>
              <a:ext uri="{FF2B5EF4-FFF2-40B4-BE49-F238E27FC236}">
                <a16:creationId xmlns:a16="http://schemas.microsoft.com/office/drawing/2014/main" id="{828E5AB2-8540-1D55-3061-C7A23905ED49}"/>
              </a:ext>
            </a:extLst>
          </p:cNvPr>
          <p:cNvSpPr>
            <a:spLocks noGrp="1"/>
          </p:cNvSpPr>
          <p:nvPr>
            <p:ph type="sldNum" sz="quarter" idx="18"/>
          </p:nvPr>
        </p:nvSpPr>
        <p:spPr/>
        <p:txBody>
          <a:bodyPr/>
          <a:lstStyle/>
          <a:p>
            <a:fld id="{4B92C542-2E6A-4127-B73C-B88CCF8CB051}" type="slidenum">
              <a:rPr lang="en-US" smtClean="0"/>
              <a:t>6</a:t>
            </a:fld>
            <a:endParaRPr lang="en-US"/>
          </a:p>
        </p:txBody>
      </p:sp>
      <p:pic>
        <p:nvPicPr>
          <p:cNvPr id="64" name="Picture 63" descr="Map of the United States with states in partnership circled. The regions West, Midwest, Northeast, and West South Central are color coded.">
            <a:extLst>
              <a:ext uri="{FF2B5EF4-FFF2-40B4-BE49-F238E27FC236}">
                <a16:creationId xmlns:a16="http://schemas.microsoft.com/office/drawing/2014/main" id="{2AF89947-9DB7-AC1D-6013-92E633CCC163}"/>
              </a:ext>
            </a:extLst>
          </p:cNvPr>
          <p:cNvPicPr>
            <a:picLocks noChangeAspect="1"/>
          </p:cNvPicPr>
          <p:nvPr/>
        </p:nvPicPr>
        <p:blipFill>
          <a:blip r:embed="rId3"/>
          <a:srcRect l="5725" r="4743"/>
          <a:stretch/>
        </p:blipFill>
        <p:spPr>
          <a:xfrm>
            <a:off x="5506507" y="1544451"/>
            <a:ext cx="6238064" cy="4354396"/>
          </a:xfrm>
          <a:prstGeom prst="rect">
            <a:avLst/>
          </a:prstGeom>
        </p:spPr>
      </p:pic>
    </p:spTree>
    <p:extLst>
      <p:ext uri="{BB962C8B-B14F-4D97-AF65-F5344CB8AC3E}">
        <p14:creationId xmlns:p14="http://schemas.microsoft.com/office/powerpoint/2010/main" val="210104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34AE8-DECE-3DEF-F641-67934830B3A5}"/>
              </a:ext>
            </a:extLst>
          </p:cNvPr>
          <p:cNvSpPr>
            <a:spLocks noGrp="1"/>
          </p:cNvSpPr>
          <p:nvPr>
            <p:ph type="title"/>
          </p:nvPr>
        </p:nvSpPr>
        <p:spPr>
          <a:xfrm>
            <a:off x="458724" y="2624138"/>
            <a:ext cx="11274552" cy="1051560"/>
          </a:xfrm>
        </p:spPr>
        <p:txBody>
          <a:bodyPr vert="horz" lIns="91440" tIns="45720" rIns="91440" bIns="45720" rtlCol="0" anchor="ctr">
            <a:noAutofit/>
          </a:bodyPr>
          <a:lstStyle/>
          <a:p>
            <a:r>
              <a:rPr lang="en-US" sz="6600">
                <a:ea typeface="Calibri"/>
                <a:cs typeface="Calibri"/>
              </a:rPr>
              <a:t>Poll – </a:t>
            </a:r>
            <a:r>
              <a:rPr lang="en-US" sz="6600" b="0">
                <a:ea typeface="+mj-lt"/>
                <a:cs typeface="+mj-lt"/>
              </a:rPr>
              <a:t>What is your role in RTAPs?</a:t>
            </a:r>
          </a:p>
        </p:txBody>
      </p:sp>
      <p:sp>
        <p:nvSpPr>
          <p:cNvPr id="4" name="Text Placeholder 3">
            <a:extLst>
              <a:ext uri="{FF2B5EF4-FFF2-40B4-BE49-F238E27FC236}">
                <a16:creationId xmlns:a16="http://schemas.microsoft.com/office/drawing/2014/main" id="{49CC3740-8C79-7CAB-05F2-C4ED3D43A563}"/>
              </a:ext>
            </a:extLst>
          </p:cNvPr>
          <p:cNvSpPr>
            <a:spLocks noGrp="1"/>
          </p:cNvSpPr>
          <p:nvPr>
            <p:ph type="body" sz="quarter" idx="17"/>
          </p:nvPr>
        </p:nvSpPr>
        <p:spPr/>
        <p:txBody>
          <a:bodyPr/>
          <a:lstStyle/>
          <a:p>
            <a:endParaRPr lang="en-US"/>
          </a:p>
        </p:txBody>
      </p:sp>
      <p:sp>
        <p:nvSpPr>
          <p:cNvPr id="5" name="Slide Number Placeholder 4">
            <a:extLst>
              <a:ext uri="{FF2B5EF4-FFF2-40B4-BE49-F238E27FC236}">
                <a16:creationId xmlns:a16="http://schemas.microsoft.com/office/drawing/2014/main" id="{7ADF1BCC-9F26-DA63-12C3-EF76CEE9BF94}"/>
              </a:ext>
            </a:extLst>
          </p:cNvPr>
          <p:cNvSpPr>
            <a:spLocks noGrp="1"/>
          </p:cNvSpPr>
          <p:nvPr>
            <p:ph type="sldNum" sz="quarter" idx="18"/>
          </p:nvPr>
        </p:nvSpPr>
        <p:spPr/>
        <p:txBody>
          <a:bodyPr/>
          <a:lstStyle/>
          <a:p>
            <a:fld id="{4B92C542-2E6A-4127-B73C-B88CCF8CB051}" type="slidenum">
              <a:rPr lang="en-US" smtClean="0"/>
              <a:t>7</a:t>
            </a:fld>
            <a:endParaRPr lang="en-US"/>
          </a:p>
        </p:txBody>
      </p:sp>
    </p:spTree>
    <p:extLst>
      <p:ext uri="{BB962C8B-B14F-4D97-AF65-F5344CB8AC3E}">
        <p14:creationId xmlns:p14="http://schemas.microsoft.com/office/powerpoint/2010/main" val="4126521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A2D3-E72B-E051-C369-B2C27A7D205E}"/>
              </a:ext>
            </a:extLst>
          </p:cNvPr>
          <p:cNvSpPr>
            <a:spLocks noGrp="1"/>
          </p:cNvSpPr>
          <p:nvPr>
            <p:ph type="title"/>
          </p:nvPr>
        </p:nvSpPr>
        <p:spPr/>
        <p:txBody>
          <a:bodyPr/>
          <a:lstStyle/>
          <a:p>
            <a:r>
              <a:rPr lang="en-US" dirty="0"/>
              <a:t>Agenda</a:t>
            </a:r>
          </a:p>
        </p:txBody>
      </p:sp>
      <p:sp>
        <p:nvSpPr>
          <p:cNvPr id="4" name="Text Placeholder 3">
            <a:extLst>
              <a:ext uri="{FF2B5EF4-FFF2-40B4-BE49-F238E27FC236}">
                <a16:creationId xmlns:a16="http://schemas.microsoft.com/office/drawing/2014/main" id="{28CFD8D4-6E11-83F8-8B83-DF55DFA4A202}"/>
              </a:ext>
            </a:extLst>
          </p:cNvPr>
          <p:cNvSpPr>
            <a:spLocks noGrp="1"/>
          </p:cNvSpPr>
          <p:nvPr>
            <p:ph type="body" sz="quarter" idx="11"/>
          </p:nvPr>
        </p:nvSpPr>
        <p:spPr/>
        <p:txBody>
          <a:bodyPr vert="horz" lIns="91440" tIns="45720" rIns="91440" bIns="45720" rtlCol="0" anchor="t">
            <a:normAutofit/>
          </a:bodyPr>
          <a:lstStyle/>
          <a:p>
            <a:r>
              <a:rPr lang="en-US" sz="2000">
                <a:ea typeface="+mn-lt"/>
                <a:cs typeface="+mn-lt"/>
              </a:rPr>
              <a:t>Welcome &amp; Introductions</a:t>
            </a:r>
          </a:p>
          <a:p>
            <a:r>
              <a:rPr lang="en-US" sz="2000">
                <a:ea typeface="+mn-lt"/>
                <a:cs typeface="+mn-lt"/>
              </a:rPr>
              <a:t>Using Data to Understand Workforce Needs: Washington State Spotlight</a:t>
            </a:r>
          </a:p>
          <a:p>
            <a:r>
              <a:rPr lang="en-US" sz="2000">
                <a:ea typeface="Calibri"/>
                <a:cs typeface="Calibri"/>
              </a:rPr>
              <a:t>Washington's Approach to Addressing Teacher Shortages</a:t>
            </a:r>
          </a:p>
          <a:p>
            <a:r>
              <a:rPr lang="en-US" sz="2000">
                <a:ea typeface="Calibri"/>
                <a:cs typeface="Calibri"/>
              </a:rPr>
              <a:t>Registered Teacher Apprenticeship as a Strategy for Strengthening the Special Education Teacher Workforce</a:t>
            </a:r>
          </a:p>
          <a:p>
            <a:r>
              <a:rPr lang="en-US" sz="2000">
                <a:ea typeface="Calibri"/>
                <a:cs typeface="Calibri"/>
              </a:rPr>
              <a:t>Helpful Registered Teacher Apprenticeship Program Resources</a:t>
            </a:r>
          </a:p>
          <a:p>
            <a:r>
              <a:rPr lang="en-US" sz="2000">
                <a:ea typeface="+mn-lt"/>
                <a:cs typeface="+mn-lt"/>
              </a:rPr>
              <a:t>Looking Ahead: Building the Evidence Base</a:t>
            </a:r>
          </a:p>
        </p:txBody>
      </p:sp>
      <p:sp>
        <p:nvSpPr>
          <p:cNvPr id="3" name="Slide Number Placeholder 2">
            <a:extLst>
              <a:ext uri="{FF2B5EF4-FFF2-40B4-BE49-F238E27FC236}">
                <a16:creationId xmlns:a16="http://schemas.microsoft.com/office/drawing/2014/main" id="{DAAF807A-9BB1-2E61-201B-AB7857E99C2A}"/>
              </a:ext>
            </a:extLst>
          </p:cNvPr>
          <p:cNvSpPr>
            <a:spLocks noGrp="1"/>
          </p:cNvSpPr>
          <p:nvPr>
            <p:ph type="sldNum" sz="quarter" idx="10"/>
          </p:nvPr>
        </p:nvSpPr>
        <p:spPr/>
        <p:txBody>
          <a:bodyPr/>
          <a:lstStyle/>
          <a:p>
            <a:fld id="{B76BC98D-BB94-4A9D-8C7C-BB9C5A743A33}" type="slidenum">
              <a:rPr lang="en-US" smtClean="0"/>
              <a:pPr/>
              <a:t>8</a:t>
            </a:fld>
            <a:endParaRPr lang="en-US"/>
          </a:p>
        </p:txBody>
      </p:sp>
    </p:spTree>
    <p:extLst>
      <p:ext uri="{BB962C8B-B14F-4D97-AF65-F5344CB8AC3E}">
        <p14:creationId xmlns:p14="http://schemas.microsoft.com/office/powerpoint/2010/main" val="1738090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69A4-BD89-A4A8-0C9B-65BEB166E622}"/>
              </a:ext>
            </a:extLst>
          </p:cNvPr>
          <p:cNvSpPr>
            <a:spLocks noGrp="1"/>
          </p:cNvSpPr>
          <p:nvPr>
            <p:ph type="title"/>
          </p:nvPr>
        </p:nvSpPr>
        <p:spPr>
          <a:xfrm>
            <a:off x="2635311" y="1359400"/>
            <a:ext cx="6917459" cy="2852737"/>
          </a:xfrm>
        </p:spPr>
        <p:txBody>
          <a:bodyPr/>
          <a:lstStyle/>
          <a:p>
            <a:r>
              <a:rPr lang="en-US"/>
              <a:t>Using Data to Understand Workforce Needs</a:t>
            </a:r>
          </a:p>
        </p:txBody>
      </p:sp>
      <p:sp>
        <p:nvSpPr>
          <p:cNvPr id="3" name="Text Placeholder 2">
            <a:extLst>
              <a:ext uri="{FF2B5EF4-FFF2-40B4-BE49-F238E27FC236}">
                <a16:creationId xmlns:a16="http://schemas.microsoft.com/office/drawing/2014/main" id="{B3C49CB5-F658-36BF-6E7B-B0AA5EB5FC84}"/>
              </a:ext>
            </a:extLst>
          </p:cNvPr>
          <p:cNvSpPr>
            <a:spLocks noGrp="1"/>
          </p:cNvSpPr>
          <p:nvPr>
            <p:ph type="body" idx="1"/>
          </p:nvPr>
        </p:nvSpPr>
        <p:spPr>
          <a:xfrm>
            <a:off x="2635311" y="4213935"/>
            <a:ext cx="6917459" cy="1500187"/>
          </a:xfrm>
        </p:spPr>
        <p:txBody>
          <a:bodyPr vert="horz" lIns="91440" tIns="45720" rIns="91440" bIns="45720" rtlCol="0" anchor="t">
            <a:normAutofit/>
          </a:bodyPr>
          <a:lstStyle/>
          <a:p>
            <a:r>
              <a:rPr lang="en-US"/>
              <a:t>SPARC Data Explorer: Washington State Spotlight</a:t>
            </a:r>
          </a:p>
          <a:p>
            <a:endParaRPr lang="en-US">
              <a:ea typeface="Calibri"/>
              <a:cs typeface="Calibri"/>
            </a:endParaRPr>
          </a:p>
        </p:txBody>
      </p:sp>
      <p:sp>
        <p:nvSpPr>
          <p:cNvPr id="4" name="Slide Number Placeholder 3">
            <a:extLst>
              <a:ext uri="{FF2B5EF4-FFF2-40B4-BE49-F238E27FC236}">
                <a16:creationId xmlns:a16="http://schemas.microsoft.com/office/drawing/2014/main" id="{0A2DF765-094C-DF0E-A7DD-7B4D524AAD95}"/>
              </a:ext>
            </a:extLst>
          </p:cNvPr>
          <p:cNvSpPr>
            <a:spLocks noGrp="1"/>
          </p:cNvSpPr>
          <p:nvPr>
            <p:ph type="sldNum" sz="quarter" idx="12"/>
          </p:nvPr>
        </p:nvSpPr>
        <p:spPr/>
        <p:txBody>
          <a:bodyPr/>
          <a:lstStyle/>
          <a:p>
            <a:fld id="{B76BC98D-BB94-4A9D-8C7C-BB9C5A743A33}" type="slidenum">
              <a:rPr lang="en-US" smtClean="0"/>
              <a:t>9</a:t>
            </a:fld>
            <a:endParaRPr lang="en-US"/>
          </a:p>
        </p:txBody>
      </p:sp>
    </p:spTree>
    <p:extLst>
      <p:ext uri="{BB962C8B-B14F-4D97-AF65-F5344CB8AC3E}">
        <p14:creationId xmlns:p14="http://schemas.microsoft.com/office/powerpoint/2010/main" val="343789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C53F1-9838-77C8-0F78-12435B790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9EDA0-2713-4866-7FCC-806C47448C95}"/>
              </a:ext>
            </a:extLst>
          </p:cNvPr>
          <p:cNvSpPr>
            <a:spLocks noGrp="1"/>
          </p:cNvSpPr>
          <p:nvPr>
            <p:ph type="title"/>
          </p:nvPr>
        </p:nvSpPr>
        <p:spPr>
          <a:xfrm>
            <a:off x="2475895" y="1370157"/>
            <a:ext cx="7240209" cy="2852737"/>
          </a:xfrm>
        </p:spPr>
        <p:txBody>
          <a:bodyPr>
            <a:normAutofit fontScale="90000"/>
          </a:bodyPr>
          <a:lstStyle/>
          <a:p>
            <a:r>
              <a:rPr lang="en-US" dirty="0"/>
              <a:t>Washington's Approach to Addressing Teacher Shortages</a:t>
            </a:r>
          </a:p>
        </p:txBody>
      </p:sp>
      <p:sp>
        <p:nvSpPr>
          <p:cNvPr id="4" name="Slide Number Placeholder 3">
            <a:extLst>
              <a:ext uri="{FF2B5EF4-FFF2-40B4-BE49-F238E27FC236}">
                <a16:creationId xmlns:a16="http://schemas.microsoft.com/office/drawing/2014/main" id="{B667970F-849A-F1FA-2E3A-B3F48540462D}"/>
              </a:ext>
            </a:extLst>
          </p:cNvPr>
          <p:cNvSpPr>
            <a:spLocks noGrp="1"/>
          </p:cNvSpPr>
          <p:nvPr>
            <p:ph type="sldNum" sz="quarter" idx="12"/>
          </p:nvPr>
        </p:nvSpPr>
        <p:spPr/>
        <p:txBody>
          <a:bodyPr/>
          <a:lstStyle/>
          <a:p>
            <a:fld id="{B76BC98D-BB94-4A9D-8C7C-BB9C5A743A33}" type="slidenum">
              <a:rPr lang="en-US" smtClean="0"/>
              <a:t>10</a:t>
            </a:fld>
            <a:endParaRPr lang="en-US"/>
          </a:p>
        </p:txBody>
      </p:sp>
    </p:spTree>
    <p:extLst>
      <p:ext uri="{BB962C8B-B14F-4D97-AF65-F5344CB8AC3E}">
        <p14:creationId xmlns:p14="http://schemas.microsoft.com/office/powerpoint/2010/main" val="1846814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B72A7A3-3D21-4DEF-ACB5-54B2071323A2}"/>
              </a:ext>
            </a:extLst>
          </p:cNvPr>
          <p:cNvSpPr>
            <a:spLocks noGrp="1"/>
          </p:cNvSpPr>
          <p:nvPr>
            <p:ph type="title" idx="4294967295"/>
          </p:nvPr>
        </p:nvSpPr>
        <p:spPr>
          <a:xfrm>
            <a:off x="393700" y="3756025"/>
            <a:ext cx="7440613" cy="22828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Washington Education Association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Apprenticeship Residency in Teaching (WEA-ART)</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September 24, 2026</a:t>
            </a:r>
          </a:p>
        </p:txBody>
      </p:sp>
    </p:spTree>
    <p:extLst>
      <p:ext uri="{BB962C8B-B14F-4D97-AF65-F5344CB8AC3E}">
        <p14:creationId xmlns:p14="http://schemas.microsoft.com/office/powerpoint/2010/main" val="4278129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C583E6-CEE5-9E10-470D-D835431888FB}"/>
              </a:ext>
            </a:extLst>
          </p:cNvPr>
          <p:cNvSpPr>
            <a:spLocks noGrp="1"/>
          </p:cNvSpPr>
          <p:nvPr>
            <p:ph type="title"/>
          </p:nvPr>
        </p:nvSpPr>
        <p:spPr/>
        <p:txBody>
          <a:bodyPr/>
          <a:lstStyle/>
          <a:p>
            <a:r>
              <a:rPr lang="en-US" b="1" dirty="0">
                <a:latin typeface="+mn-lt"/>
              </a:rPr>
              <a:t>Initial Design Framework</a:t>
            </a:r>
          </a:p>
        </p:txBody>
      </p:sp>
      <p:sp>
        <p:nvSpPr>
          <p:cNvPr id="5" name="Content Placeholder 4">
            <a:extLst>
              <a:ext uri="{FF2B5EF4-FFF2-40B4-BE49-F238E27FC236}">
                <a16:creationId xmlns:a16="http://schemas.microsoft.com/office/drawing/2014/main" id="{37B8B040-49F9-3FAC-BE39-AF0F1C476811}"/>
              </a:ext>
            </a:extLst>
          </p:cNvPr>
          <p:cNvSpPr>
            <a:spLocks noGrp="1"/>
          </p:cNvSpPr>
          <p:nvPr>
            <p:ph idx="1"/>
          </p:nvPr>
        </p:nvSpPr>
        <p:spPr>
          <a:xfrm>
            <a:off x="838200" y="1556657"/>
            <a:ext cx="10515600" cy="4936218"/>
          </a:xfrm>
        </p:spPr>
        <p:txBody>
          <a:bodyPr>
            <a:normAutofit lnSpcReduction="10000"/>
          </a:bodyPr>
          <a:lstStyle/>
          <a:p>
            <a:r>
              <a:rPr lang="en-US">
                <a:latin typeface="+mn-lt"/>
              </a:rPr>
              <a:t>Designed, developed and run by practicing educators: “By educators, for educators”</a:t>
            </a:r>
          </a:p>
          <a:p>
            <a:r>
              <a:rPr lang="en-US" u="sng">
                <a:latin typeface="+mn-lt"/>
              </a:rPr>
              <a:t>Innovation Question</a:t>
            </a:r>
            <a:r>
              <a:rPr lang="en-US">
                <a:latin typeface="+mn-lt"/>
              </a:rPr>
              <a:t>: “If you could design the special education preparation program you wish you would have had, what would it look like?”</a:t>
            </a:r>
          </a:p>
          <a:p>
            <a:r>
              <a:rPr lang="en-US" u="sng">
                <a:latin typeface="+mn-lt"/>
              </a:rPr>
              <a:t>Intent</a:t>
            </a:r>
            <a:r>
              <a:rPr lang="en-US">
                <a:latin typeface="+mn-lt"/>
              </a:rPr>
              <a:t>: Build a program model different from other Washington EPPs; encourage innovation</a:t>
            </a:r>
          </a:p>
          <a:p>
            <a:r>
              <a:rPr lang="en-US">
                <a:latin typeface="+mn-lt"/>
              </a:rPr>
              <a:t>How do we build a program that has a shot at sustainability post ESSER grant?</a:t>
            </a:r>
          </a:p>
          <a:p>
            <a:pPr lvl="1"/>
            <a:r>
              <a:rPr lang="en-US" u="sng">
                <a:latin typeface="+mn-lt"/>
              </a:rPr>
              <a:t>WEA</a:t>
            </a:r>
            <a:r>
              <a:rPr lang="en-US">
                <a:latin typeface="+mn-lt"/>
              </a:rPr>
              <a:t>: Provides high-quality preparation program</a:t>
            </a:r>
          </a:p>
          <a:p>
            <a:pPr lvl="1"/>
            <a:r>
              <a:rPr lang="en-US" u="sng">
                <a:latin typeface="+mn-lt"/>
              </a:rPr>
              <a:t>School Districts</a:t>
            </a:r>
            <a:r>
              <a:rPr lang="en-US">
                <a:latin typeface="+mn-lt"/>
              </a:rPr>
              <a:t>: Fund apprentice salary/benefits; create bridge to employment</a:t>
            </a:r>
          </a:p>
        </p:txBody>
      </p:sp>
    </p:spTree>
    <p:extLst>
      <p:ext uri="{BB962C8B-B14F-4D97-AF65-F5344CB8AC3E}">
        <p14:creationId xmlns:p14="http://schemas.microsoft.com/office/powerpoint/2010/main" val="2705048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F8201-7D71-D0B5-3ECB-E947AC7ED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4DBFB9-40BB-85F0-6360-169CAA8E15E1}"/>
              </a:ext>
            </a:extLst>
          </p:cNvPr>
          <p:cNvSpPr>
            <a:spLocks noGrp="1"/>
          </p:cNvSpPr>
          <p:nvPr>
            <p:ph type="title"/>
          </p:nvPr>
        </p:nvSpPr>
        <p:spPr/>
        <p:txBody>
          <a:bodyPr/>
          <a:lstStyle/>
          <a:p>
            <a:r>
              <a:rPr lang="en-US" b="1" dirty="0">
                <a:latin typeface="+mn-lt"/>
              </a:rPr>
              <a:t>WEA-ART Innovations</a:t>
            </a:r>
          </a:p>
        </p:txBody>
      </p:sp>
      <p:sp>
        <p:nvSpPr>
          <p:cNvPr id="4" name="Text Placeholder 3">
            <a:extLst>
              <a:ext uri="{FF2B5EF4-FFF2-40B4-BE49-F238E27FC236}">
                <a16:creationId xmlns:a16="http://schemas.microsoft.com/office/drawing/2014/main" id="{88B68CEC-A835-5B9A-D9F3-DA87FD5352A5}"/>
              </a:ext>
            </a:extLst>
          </p:cNvPr>
          <p:cNvSpPr>
            <a:spLocks noGrp="1"/>
          </p:cNvSpPr>
          <p:nvPr>
            <p:ph type="body" idx="1"/>
          </p:nvPr>
        </p:nvSpPr>
        <p:spPr>
          <a:xfrm>
            <a:off x="839788" y="1681163"/>
            <a:ext cx="5157787" cy="452437"/>
          </a:xfrm>
        </p:spPr>
        <p:txBody>
          <a:bodyPr>
            <a:normAutofit fontScale="92500" lnSpcReduction="20000"/>
          </a:bodyPr>
          <a:lstStyle/>
          <a:p>
            <a:r>
              <a:rPr lang="en-US" sz="3200">
                <a:latin typeface="+mn-lt"/>
              </a:rPr>
              <a:t>Educator Led</a:t>
            </a:r>
          </a:p>
        </p:txBody>
      </p:sp>
      <p:sp>
        <p:nvSpPr>
          <p:cNvPr id="5" name="Content Placeholder 4">
            <a:extLst>
              <a:ext uri="{FF2B5EF4-FFF2-40B4-BE49-F238E27FC236}">
                <a16:creationId xmlns:a16="http://schemas.microsoft.com/office/drawing/2014/main" id="{D3364CD2-9C99-D9E5-2257-D9E06ED2567C}"/>
              </a:ext>
            </a:extLst>
          </p:cNvPr>
          <p:cNvSpPr>
            <a:spLocks noGrp="1"/>
          </p:cNvSpPr>
          <p:nvPr>
            <p:ph sz="half" idx="2"/>
          </p:nvPr>
        </p:nvSpPr>
        <p:spPr>
          <a:xfrm>
            <a:off x="839788" y="2024743"/>
            <a:ext cx="5157787" cy="4164920"/>
          </a:xfrm>
        </p:spPr>
        <p:txBody>
          <a:bodyPr>
            <a:normAutofit/>
          </a:bodyPr>
          <a:lstStyle/>
          <a:p>
            <a:r>
              <a:rPr lang="en-US">
                <a:latin typeface="+mn-lt"/>
              </a:rPr>
              <a:t>300+ educators have shaped the program (curriculum designers, course faculty, graders, mentors, coaches, field supervisors, etc.)</a:t>
            </a:r>
          </a:p>
        </p:txBody>
      </p:sp>
      <p:sp>
        <p:nvSpPr>
          <p:cNvPr id="6" name="Text Placeholder 5">
            <a:extLst>
              <a:ext uri="{FF2B5EF4-FFF2-40B4-BE49-F238E27FC236}">
                <a16:creationId xmlns:a16="http://schemas.microsoft.com/office/drawing/2014/main" id="{CD49C42B-3AED-7302-D70C-662D7FDBAD6B}"/>
              </a:ext>
            </a:extLst>
          </p:cNvPr>
          <p:cNvSpPr>
            <a:spLocks noGrp="1"/>
          </p:cNvSpPr>
          <p:nvPr>
            <p:ph type="body" sz="quarter" idx="3"/>
          </p:nvPr>
        </p:nvSpPr>
        <p:spPr>
          <a:xfrm>
            <a:off x="6172200" y="1681163"/>
            <a:ext cx="5183188" cy="452437"/>
          </a:xfrm>
        </p:spPr>
        <p:txBody>
          <a:bodyPr>
            <a:normAutofit fontScale="92500" lnSpcReduction="20000"/>
          </a:bodyPr>
          <a:lstStyle/>
          <a:p>
            <a:r>
              <a:rPr lang="en-US" sz="3200">
                <a:latin typeface="+mn-lt"/>
              </a:rPr>
              <a:t>Union Run</a:t>
            </a:r>
          </a:p>
        </p:txBody>
      </p:sp>
      <p:sp>
        <p:nvSpPr>
          <p:cNvPr id="7" name="Content Placeholder 6">
            <a:extLst>
              <a:ext uri="{FF2B5EF4-FFF2-40B4-BE49-F238E27FC236}">
                <a16:creationId xmlns:a16="http://schemas.microsoft.com/office/drawing/2014/main" id="{DF3001F3-367C-121D-D610-31A9CBB4AC66}"/>
              </a:ext>
            </a:extLst>
          </p:cNvPr>
          <p:cNvSpPr>
            <a:spLocks noGrp="1"/>
          </p:cNvSpPr>
          <p:nvPr>
            <p:ph sz="quarter" idx="4"/>
          </p:nvPr>
        </p:nvSpPr>
        <p:spPr>
          <a:xfrm>
            <a:off x="6172200" y="2024743"/>
            <a:ext cx="5183188" cy="4164920"/>
          </a:xfrm>
        </p:spPr>
        <p:txBody>
          <a:bodyPr>
            <a:normAutofit/>
          </a:bodyPr>
          <a:lstStyle/>
          <a:p>
            <a:r>
              <a:rPr lang="en-US">
                <a:latin typeface="+mn-lt"/>
              </a:rPr>
              <a:t>Brings the power of collective bargaining and labor/ management collaboration to workforce development</a:t>
            </a:r>
          </a:p>
          <a:p>
            <a:r>
              <a:rPr lang="en-US">
                <a:latin typeface="+mn-lt"/>
              </a:rPr>
              <a:t>All apprentices are under collective bargaining agreements</a:t>
            </a:r>
          </a:p>
          <a:p>
            <a:pPr lvl="1"/>
            <a:r>
              <a:rPr lang="en-US">
                <a:latin typeface="+mn-lt"/>
              </a:rPr>
              <a:t>Barrier removal</a:t>
            </a:r>
          </a:p>
          <a:p>
            <a:pPr lvl="1"/>
            <a:r>
              <a:rPr lang="en-US">
                <a:latin typeface="+mn-lt"/>
              </a:rPr>
              <a:t>Rights, workplace supports</a:t>
            </a:r>
          </a:p>
        </p:txBody>
      </p:sp>
    </p:spTree>
    <p:extLst>
      <p:ext uri="{BB962C8B-B14F-4D97-AF65-F5344CB8AC3E}">
        <p14:creationId xmlns:p14="http://schemas.microsoft.com/office/powerpoint/2010/main" val="3463911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BE029-863C-8FE8-0861-6A30F6A58FAC}"/>
              </a:ext>
            </a:extLst>
          </p:cNvPr>
          <p:cNvSpPr>
            <a:spLocks noGrp="1"/>
          </p:cNvSpPr>
          <p:nvPr>
            <p:ph type="title"/>
          </p:nvPr>
        </p:nvSpPr>
        <p:spPr>
          <a:xfrm>
            <a:off x="604657" y="-1110978"/>
            <a:ext cx="10515600" cy="1325563"/>
          </a:xfrm>
        </p:spPr>
        <p:txBody>
          <a:bodyPr/>
          <a:lstStyle/>
          <a:p>
            <a:r>
              <a:rPr lang="en-US" b="1" dirty="0">
                <a:latin typeface="+mn-lt"/>
              </a:rPr>
              <a:t>WEA-ART Innovations (2)</a:t>
            </a:r>
          </a:p>
        </p:txBody>
      </p:sp>
      <p:sp>
        <p:nvSpPr>
          <p:cNvPr id="8" name="Title 1">
            <a:extLst>
              <a:ext uri="{FF2B5EF4-FFF2-40B4-BE49-F238E27FC236}">
                <a16:creationId xmlns:a16="http://schemas.microsoft.com/office/drawing/2014/main" id="{A5B1830C-FA92-70C5-C099-CFDEE57AD43E}"/>
              </a:ext>
            </a:extLst>
          </p:cNvPr>
          <p:cNvSpPr txBox="1">
            <a:spLocks/>
          </p:cNvSpPr>
          <p:nvPr/>
        </p:nvSpPr>
        <p:spPr>
          <a:xfrm>
            <a:off x="839788"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mn-lt"/>
              </a:rPr>
              <a:t>WEA-ART Innovations</a:t>
            </a:r>
            <a:endParaRPr lang="en-US" b="1" dirty="0">
              <a:latin typeface="+mn-lt"/>
            </a:endParaRPr>
          </a:p>
        </p:txBody>
      </p:sp>
      <p:sp>
        <p:nvSpPr>
          <p:cNvPr id="4" name="Text Placeholder 3">
            <a:extLst>
              <a:ext uri="{FF2B5EF4-FFF2-40B4-BE49-F238E27FC236}">
                <a16:creationId xmlns:a16="http://schemas.microsoft.com/office/drawing/2014/main" id="{D50712E0-8B03-CFE4-344E-D628E8F6DAE1}"/>
              </a:ext>
            </a:extLst>
          </p:cNvPr>
          <p:cNvSpPr>
            <a:spLocks noGrp="1"/>
          </p:cNvSpPr>
          <p:nvPr>
            <p:ph type="body" idx="1"/>
          </p:nvPr>
        </p:nvSpPr>
        <p:spPr>
          <a:xfrm>
            <a:off x="839788" y="1681163"/>
            <a:ext cx="5157787" cy="441551"/>
          </a:xfrm>
        </p:spPr>
        <p:txBody>
          <a:bodyPr>
            <a:normAutofit fontScale="92500" lnSpcReduction="20000"/>
          </a:bodyPr>
          <a:lstStyle/>
          <a:p>
            <a:r>
              <a:rPr lang="en-US" sz="3200">
                <a:latin typeface="+mn-lt"/>
              </a:rPr>
              <a:t>Artificial Intelligence (AI)</a:t>
            </a:r>
          </a:p>
        </p:txBody>
      </p:sp>
      <p:sp>
        <p:nvSpPr>
          <p:cNvPr id="5" name="Content Placeholder 4">
            <a:extLst>
              <a:ext uri="{FF2B5EF4-FFF2-40B4-BE49-F238E27FC236}">
                <a16:creationId xmlns:a16="http://schemas.microsoft.com/office/drawing/2014/main" id="{190EF6BA-1F6A-DBBA-58FD-556AB10AF7FE}"/>
              </a:ext>
            </a:extLst>
          </p:cNvPr>
          <p:cNvSpPr>
            <a:spLocks noGrp="1"/>
          </p:cNvSpPr>
          <p:nvPr>
            <p:ph sz="half" idx="2"/>
          </p:nvPr>
        </p:nvSpPr>
        <p:spPr>
          <a:xfrm>
            <a:off x="927100" y="2122714"/>
            <a:ext cx="5070476" cy="3684588"/>
          </a:xfrm>
        </p:spPr>
        <p:txBody>
          <a:bodyPr>
            <a:normAutofit fontScale="92500" lnSpcReduction="10000"/>
          </a:bodyPr>
          <a:lstStyle/>
          <a:p>
            <a:r>
              <a:rPr lang="en-US">
                <a:latin typeface="+mn-lt"/>
              </a:rPr>
              <a:t>WEA-ART build parallelled emergence of AI</a:t>
            </a:r>
          </a:p>
          <a:p>
            <a:r>
              <a:rPr lang="en-US">
                <a:latin typeface="+mn-lt"/>
              </a:rPr>
              <a:t>Strong integration of AI throughout the program</a:t>
            </a:r>
          </a:p>
          <a:p>
            <a:pPr lvl="1"/>
            <a:r>
              <a:rPr lang="en-US">
                <a:latin typeface="+mn-lt"/>
              </a:rPr>
              <a:t>AI-based products (</a:t>
            </a:r>
            <a:r>
              <a:rPr lang="en-US" err="1">
                <a:latin typeface="+mn-lt"/>
              </a:rPr>
              <a:t>ColleagueAI</a:t>
            </a:r>
            <a:r>
              <a:rPr lang="en-US">
                <a:latin typeface="+mn-lt"/>
              </a:rPr>
              <a:t>, </a:t>
            </a:r>
            <a:r>
              <a:rPr lang="en-US" err="1">
                <a:latin typeface="+mn-lt"/>
              </a:rPr>
              <a:t>Mursion</a:t>
            </a:r>
            <a:r>
              <a:rPr lang="en-US">
                <a:latin typeface="+mn-lt"/>
              </a:rPr>
              <a:t>, Iris Connect)</a:t>
            </a:r>
          </a:p>
          <a:p>
            <a:pPr lvl="1"/>
            <a:r>
              <a:rPr lang="en-US">
                <a:latin typeface="+mn-lt"/>
              </a:rPr>
              <a:t>Curriculum redesign integrating AI</a:t>
            </a:r>
          </a:p>
        </p:txBody>
      </p:sp>
      <p:sp>
        <p:nvSpPr>
          <p:cNvPr id="6" name="Text Placeholder 5">
            <a:extLst>
              <a:ext uri="{FF2B5EF4-FFF2-40B4-BE49-F238E27FC236}">
                <a16:creationId xmlns:a16="http://schemas.microsoft.com/office/drawing/2014/main" id="{497E5A88-A1AB-FCEA-9637-575DE0C26F0A}"/>
              </a:ext>
            </a:extLst>
          </p:cNvPr>
          <p:cNvSpPr>
            <a:spLocks noGrp="1"/>
          </p:cNvSpPr>
          <p:nvPr>
            <p:ph type="body" sz="quarter" idx="3"/>
          </p:nvPr>
        </p:nvSpPr>
        <p:spPr>
          <a:xfrm>
            <a:off x="6172200" y="1681163"/>
            <a:ext cx="5497286" cy="441551"/>
          </a:xfrm>
        </p:spPr>
        <p:txBody>
          <a:bodyPr>
            <a:normAutofit fontScale="92500" lnSpcReduction="20000"/>
          </a:bodyPr>
          <a:lstStyle/>
          <a:p>
            <a:r>
              <a:rPr lang="en-US" sz="3200">
                <a:latin typeface="+mn-lt"/>
              </a:rPr>
              <a:t>Competency-Based Transition</a:t>
            </a:r>
          </a:p>
        </p:txBody>
      </p:sp>
      <p:sp>
        <p:nvSpPr>
          <p:cNvPr id="7" name="Content Placeholder 6">
            <a:extLst>
              <a:ext uri="{FF2B5EF4-FFF2-40B4-BE49-F238E27FC236}">
                <a16:creationId xmlns:a16="http://schemas.microsoft.com/office/drawing/2014/main" id="{EAD5991D-9F99-CCD4-D030-C01290600D56}"/>
              </a:ext>
            </a:extLst>
          </p:cNvPr>
          <p:cNvSpPr>
            <a:spLocks noGrp="1"/>
          </p:cNvSpPr>
          <p:nvPr>
            <p:ph sz="quarter" idx="4"/>
          </p:nvPr>
        </p:nvSpPr>
        <p:spPr>
          <a:xfrm>
            <a:off x="6096000" y="2122714"/>
            <a:ext cx="5823857" cy="3684588"/>
          </a:xfrm>
        </p:spPr>
        <p:txBody>
          <a:bodyPr>
            <a:normAutofit fontScale="92500" lnSpcReduction="10000"/>
          </a:bodyPr>
          <a:lstStyle/>
          <a:p>
            <a:r>
              <a:rPr lang="en-US">
                <a:latin typeface="+mn-lt"/>
              </a:rPr>
              <a:t>Rebuilding 351 program standards into 14 competencies</a:t>
            </a:r>
          </a:p>
          <a:p>
            <a:pPr lvl="1"/>
            <a:r>
              <a:rPr lang="en-US">
                <a:latin typeface="+mn-lt"/>
              </a:rPr>
              <a:t>Formative assessments</a:t>
            </a:r>
          </a:p>
          <a:p>
            <a:pPr lvl="1"/>
            <a:r>
              <a:rPr lang="en-US">
                <a:latin typeface="+mn-lt"/>
              </a:rPr>
              <a:t>Summative assessments</a:t>
            </a:r>
          </a:p>
          <a:p>
            <a:r>
              <a:rPr lang="en-US">
                <a:latin typeface="+mn-lt"/>
              </a:rPr>
              <a:t>Will allow apprentices to “show what they know” and have some coursework and field requirements waived</a:t>
            </a:r>
          </a:p>
          <a:p>
            <a:r>
              <a:rPr lang="en-US">
                <a:latin typeface="+mn-lt"/>
              </a:rPr>
              <a:t>Could become a pathway for an endorsement-only program for existing WA certified teachers (retooling)</a:t>
            </a:r>
          </a:p>
        </p:txBody>
      </p:sp>
    </p:spTree>
    <p:extLst>
      <p:ext uri="{BB962C8B-B14F-4D97-AF65-F5344CB8AC3E}">
        <p14:creationId xmlns:p14="http://schemas.microsoft.com/office/powerpoint/2010/main" val="641592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D7B2-7950-B96B-E9C2-874AD5D24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F7256-14B4-50F1-0780-B9AC6A8F3441}"/>
              </a:ext>
            </a:extLst>
          </p:cNvPr>
          <p:cNvSpPr>
            <a:spLocks noGrp="1"/>
          </p:cNvSpPr>
          <p:nvPr>
            <p:ph type="title"/>
          </p:nvPr>
        </p:nvSpPr>
        <p:spPr>
          <a:xfrm>
            <a:off x="160519" y="-906084"/>
            <a:ext cx="10515600" cy="1325563"/>
          </a:xfrm>
        </p:spPr>
        <p:txBody>
          <a:bodyPr/>
          <a:lstStyle/>
          <a:p>
            <a:r>
              <a:rPr lang="en-US" b="1" dirty="0">
                <a:latin typeface="+mn-lt"/>
              </a:rPr>
              <a:t>WEA-ART Innovations (3)</a:t>
            </a:r>
          </a:p>
        </p:txBody>
      </p:sp>
      <p:sp>
        <p:nvSpPr>
          <p:cNvPr id="3" name="Title 1">
            <a:extLst>
              <a:ext uri="{FF2B5EF4-FFF2-40B4-BE49-F238E27FC236}">
                <a16:creationId xmlns:a16="http://schemas.microsoft.com/office/drawing/2014/main" id="{4FE4649A-FEEF-AA3F-8B26-B0C1086D7BC6}"/>
              </a:ext>
            </a:extLst>
          </p:cNvPr>
          <p:cNvSpPr txBox="1">
            <a:spLocks/>
          </p:cNvSpPr>
          <p:nvPr/>
        </p:nvSpPr>
        <p:spPr>
          <a:xfrm>
            <a:off x="839788"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mn-lt"/>
              </a:rPr>
              <a:t>WEA-ART Innovations</a:t>
            </a:r>
            <a:endParaRPr lang="en-US" b="1" dirty="0">
              <a:latin typeface="+mn-lt"/>
            </a:endParaRPr>
          </a:p>
        </p:txBody>
      </p:sp>
      <p:sp>
        <p:nvSpPr>
          <p:cNvPr id="10" name="Text Placeholder 3">
            <a:extLst>
              <a:ext uri="{FF2B5EF4-FFF2-40B4-BE49-F238E27FC236}">
                <a16:creationId xmlns:a16="http://schemas.microsoft.com/office/drawing/2014/main" id="{E866AAC7-122D-7680-DC4A-32A99C0C01EF}"/>
              </a:ext>
            </a:extLst>
          </p:cNvPr>
          <p:cNvSpPr>
            <a:spLocks noGrp="1"/>
          </p:cNvSpPr>
          <p:nvPr>
            <p:ph type="body" idx="1"/>
          </p:nvPr>
        </p:nvSpPr>
        <p:spPr>
          <a:xfrm>
            <a:off x="839788" y="1681163"/>
            <a:ext cx="5157787" cy="823912"/>
          </a:xfrm>
        </p:spPr>
        <p:txBody>
          <a:bodyPr>
            <a:normAutofit/>
          </a:bodyPr>
          <a:lstStyle/>
          <a:p>
            <a:r>
              <a:rPr lang="en-US" sz="3200">
                <a:latin typeface="+mn-lt"/>
              </a:rPr>
              <a:t>2,000 Hour Model</a:t>
            </a:r>
          </a:p>
        </p:txBody>
      </p:sp>
      <p:sp>
        <p:nvSpPr>
          <p:cNvPr id="13" name="Text Placeholder 5">
            <a:extLst>
              <a:ext uri="{FF2B5EF4-FFF2-40B4-BE49-F238E27FC236}">
                <a16:creationId xmlns:a16="http://schemas.microsoft.com/office/drawing/2014/main" id="{EE40DFCE-A41A-2C5C-20E9-467D7AC68A0E}"/>
              </a:ext>
            </a:extLst>
          </p:cNvPr>
          <p:cNvSpPr>
            <a:spLocks noGrp="1"/>
          </p:cNvSpPr>
          <p:nvPr>
            <p:ph type="body" sz="quarter" idx="3"/>
          </p:nvPr>
        </p:nvSpPr>
        <p:spPr>
          <a:xfrm>
            <a:off x="6172200" y="1681163"/>
            <a:ext cx="5497286" cy="823912"/>
          </a:xfrm>
        </p:spPr>
        <p:txBody>
          <a:bodyPr>
            <a:normAutofit/>
          </a:bodyPr>
          <a:lstStyle/>
          <a:p>
            <a:r>
              <a:rPr lang="en-US" sz="3200">
                <a:latin typeface="+mn-lt"/>
              </a:rPr>
              <a:t>Medical Rounds Model</a:t>
            </a:r>
          </a:p>
        </p:txBody>
      </p:sp>
      <p:pic>
        <p:nvPicPr>
          <p:cNvPr id="14" name="Picture 13" descr="Timeline showing an 18‑month, 2,000‑hour program with School Year 1 paraeducator rotation, a summer period, and School Year 2 co‑teaching rotations, ending with a final one‑week segment.">
            <a:extLst>
              <a:ext uri="{FF2B5EF4-FFF2-40B4-BE49-F238E27FC236}">
                <a16:creationId xmlns:a16="http://schemas.microsoft.com/office/drawing/2014/main" id="{EEC02363-327C-D481-63D6-D106B520B237}"/>
              </a:ext>
            </a:extLst>
          </p:cNvPr>
          <p:cNvPicPr>
            <a:picLocks noChangeAspect="1"/>
          </p:cNvPicPr>
          <p:nvPr/>
        </p:nvPicPr>
        <p:blipFill>
          <a:blip r:embed="rId2"/>
          <a:stretch>
            <a:fillRect/>
          </a:stretch>
        </p:blipFill>
        <p:spPr>
          <a:xfrm>
            <a:off x="282742" y="3429000"/>
            <a:ext cx="5926979" cy="2220860"/>
          </a:xfrm>
          <a:prstGeom prst="rect">
            <a:avLst/>
          </a:prstGeom>
        </p:spPr>
      </p:pic>
      <p:sp>
        <p:nvSpPr>
          <p:cNvPr id="8" name="Content Placeholder 4">
            <a:extLst>
              <a:ext uri="{FF2B5EF4-FFF2-40B4-BE49-F238E27FC236}">
                <a16:creationId xmlns:a16="http://schemas.microsoft.com/office/drawing/2014/main" id="{A5D6D732-6BCD-C8D6-EDD2-4FA6F850401C}"/>
              </a:ext>
            </a:extLst>
          </p:cNvPr>
          <p:cNvSpPr>
            <a:spLocks noGrp="1"/>
          </p:cNvSpPr>
          <p:nvPr>
            <p:ph sz="half" idx="2"/>
          </p:nvPr>
        </p:nvSpPr>
        <p:spPr>
          <a:xfrm>
            <a:off x="839788" y="2505075"/>
            <a:ext cx="5157787" cy="3684588"/>
          </a:xfrm>
        </p:spPr>
        <p:txBody>
          <a:bodyPr>
            <a:normAutofit/>
          </a:bodyPr>
          <a:lstStyle/>
          <a:p>
            <a:r>
              <a:rPr lang="en-US" dirty="0">
                <a:latin typeface="+mn-lt"/>
              </a:rPr>
              <a:t>WA EPPs required to have 540 student teaching hours</a:t>
            </a:r>
          </a:p>
        </p:txBody>
      </p:sp>
      <p:pic>
        <p:nvPicPr>
          <p:cNvPr id="12" name="Picture 11" descr="Four overlapping circles labeled Resource Supports, Behavior Supports, Intensive Supports, and General Ed with Inclusion, showing connected levels of educational support.">
            <a:extLst>
              <a:ext uri="{FF2B5EF4-FFF2-40B4-BE49-F238E27FC236}">
                <a16:creationId xmlns:a16="http://schemas.microsoft.com/office/drawing/2014/main" id="{6A369016-81E6-FBDD-25F6-C4ABA6202FD3}"/>
              </a:ext>
            </a:extLst>
          </p:cNvPr>
          <p:cNvPicPr>
            <a:picLocks noChangeAspect="1"/>
          </p:cNvPicPr>
          <p:nvPr/>
        </p:nvPicPr>
        <p:blipFill>
          <a:blip r:embed="rId3"/>
          <a:stretch>
            <a:fillRect/>
          </a:stretch>
        </p:blipFill>
        <p:spPr>
          <a:xfrm>
            <a:off x="6523819" y="4191221"/>
            <a:ext cx="4968751" cy="1404579"/>
          </a:xfrm>
          <a:prstGeom prst="rect">
            <a:avLst/>
          </a:prstGeom>
        </p:spPr>
      </p:pic>
      <p:sp>
        <p:nvSpPr>
          <p:cNvPr id="16" name="Content Placeholder 6">
            <a:extLst>
              <a:ext uri="{FF2B5EF4-FFF2-40B4-BE49-F238E27FC236}">
                <a16:creationId xmlns:a16="http://schemas.microsoft.com/office/drawing/2014/main" id="{6ACEF84D-DE05-307D-35CD-ECFD66B85175}"/>
              </a:ext>
            </a:extLst>
          </p:cNvPr>
          <p:cNvSpPr>
            <a:spLocks noGrp="1"/>
          </p:cNvSpPr>
          <p:nvPr>
            <p:ph sz="quarter" idx="4"/>
          </p:nvPr>
        </p:nvSpPr>
        <p:spPr>
          <a:xfrm>
            <a:off x="6172200" y="2505075"/>
            <a:ext cx="5497286" cy="3684588"/>
          </a:xfrm>
        </p:spPr>
        <p:txBody>
          <a:bodyPr>
            <a:normAutofit/>
          </a:bodyPr>
          <a:lstStyle/>
          <a:p>
            <a:r>
              <a:rPr lang="en-US" dirty="0">
                <a:latin typeface="+mn-lt"/>
              </a:rPr>
              <a:t>Embraces a clinical rounds rotation model to ensure in-depth, multi-level training experience</a:t>
            </a:r>
          </a:p>
        </p:txBody>
      </p:sp>
    </p:spTree>
    <p:extLst>
      <p:ext uri="{BB962C8B-B14F-4D97-AF65-F5344CB8AC3E}">
        <p14:creationId xmlns:p14="http://schemas.microsoft.com/office/powerpoint/2010/main" val="661354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F6A17-B673-CB8B-20DA-B63799099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EEC8E-786B-EC44-CA7D-59C1E91B3935}"/>
              </a:ext>
            </a:extLst>
          </p:cNvPr>
          <p:cNvSpPr>
            <a:spLocks noGrp="1"/>
          </p:cNvSpPr>
          <p:nvPr>
            <p:ph type="title"/>
          </p:nvPr>
        </p:nvSpPr>
        <p:spPr>
          <a:xfrm>
            <a:off x="230188" y="-1123333"/>
            <a:ext cx="10515600" cy="1325563"/>
          </a:xfrm>
        </p:spPr>
        <p:txBody>
          <a:bodyPr/>
          <a:lstStyle/>
          <a:p>
            <a:r>
              <a:rPr lang="en-US" b="1" dirty="0">
                <a:latin typeface="+mn-lt"/>
              </a:rPr>
              <a:t>WEA-ART Innovations (4)</a:t>
            </a:r>
          </a:p>
        </p:txBody>
      </p:sp>
      <p:sp>
        <p:nvSpPr>
          <p:cNvPr id="3" name="Title 1">
            <a:extLst>
              <a:ext uri="{FF2B5EF4-FFF2-40B4-BE49-F238E27FC236}">
                <a16:creationId xmlns:a16="http://schemas.microsoft.com/office/drawing/2014/main" id="{51EBDC78-2F62-CFA6-BCCA-33F57FCFFDC9}"/>
              </a:ext>
            </a:extLst>
          </p:cNvPr>
          <p:cNvSpPr txBox="1">
            <a:spLocks/>
          </p:cNvSpPr>
          <p:nvPr/>
        </p:nvSpPr>
        <p:spPr>
          <a:xfrm>
            <a:off x="491445" y="24076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atin typeface="+mn-lt"/>
              </a:rPr>
              <a:t>WEA-ART Innovations</a:t>
            </a:r>
            <a:endParaRPr lang="en-US" b="1" dirty="0">
              <a:latin typeface="+mn-lt"/>
            </a:endParaRPr>
          </a:p>
        </p:txBody>
      </p:sp>
      <p:sp>
        <p:nvSpPr>
          <p:cNvPr id="11" name="Text Placeholder 3">
            <a:extLst>
              <a:ext uri="{FF2B5EF4-FFF2-40B4-BE49-F238E27FC236}">
                <a16:creationId xmlns:a16="http://schemas.microsoft.com/office/drawing/2014/main" id="{3408FCEA-9C91-CF52-8E1A-6F5F6263286F}"/>
              </a:ext>
            </a:extLst>
          </p:cNvPr>
          <p:cNvSpPr>
            <a:spLocks noGrp="1"/>
          </p:cNvSpPr>
          <p:nvPr>
            <p:ph type="body" idx="1"/>
          </p:nvPr>
        </p:nvSpPr>
        <p:spPr>
          <a:xfrm>
            <a:off x="491445" y="1653065"/>
            <a:ext cx="5157787" cy="430665"/>
          </a:xfrm>
        </p:spPr>
        <p:txBody>
          <a:bodyPr>
            <a:normAutofit fontScale="85000" lnSpcReduction="10000"/>
          </a:bodyPr>
          <a:lstStyle/>
          <a:p>
            <a:r>
              <a:rPr lang="en-US" sz="3200" dirty="0">
                <a:latin typeface="+mn-lt"/>
              </a:rPr>
              <a:t>Collective Bargaining</a:t>
            </a:r>
          </a:p>
        </p:txBody>
      </p:sp>
      <p:sp>
        <p:nvSpPr>
          <p:cNvPr id="5" name="Content Placeholder 8">
            <a:extLst>
              <a:ext uri="{FF2B5EF4-FFF2-40B4-BE49-F238E27FC236}">
                <a16:creationId xmlns:a16="http://schemas.microsoft.com/office/drawing/2014/main" id="{5606321E-B043-D909-0077-CCA2D40D3F81}"/>
              </a:ext>
            </a:extLst>
          </p:cNvPr>
          <p:cNvSpPr txBox="1">
            <a:spLocks/>
          </p:cNvSpPr>
          <p:nvPr/>
        </p:nvSpPr>
        <p:spPr>
          <a:xfrm>
            <a:off x="491445" y="2111828"/>
            <a:ext cx="5494460" cy="36845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Apprentices under collective bargaining agreements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Labor/management collaboration ensures: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1-1 preparation: vacancy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staffing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Effective, intentional school/job placements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Shared responsibility for apprentice success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Higher starting salaries</a:t>
            </a:r>
          </a:p>
        </p:txBody>
      </p:sp>
      <p:sp>
        <p:nvSpPr>
          <p:cNvPr id="15" name="Text Placeholder 5">
            <a:extLst>
              <a:ext uri="{FF2B5EF4-FFF2-40B4-BE49-F238E27FC236}">
                <a16:creationId xmlns:a16="http://schemas.microsoft.com/office/drawing/2014/main" id="{24A9E9B8-0D57-E3CA-07BB-7869F5E7A53F}"/>
              </a:ext>
            </a:extLst>
          </p:cNvPr>
          <p:cNvSpPr>
            <a:spLocks noGrp="1"/>
          </p:cNvSpPr>
          <p:nvPr>
            <p:ph type="body" sz="quarter" idx="3"/>
          </p:nvPr>
        </p:nvSpPr>
        <p:spPr>
          <a:xfrm>
            <a:off x="6379028" y="605040"/>
            <a:ext cx="5812972" cy="820987"/>
          </a:xfrm>
        </p:spPr>
        <p:txBody>
          <a:bodyPr>
            <a:normAutofit fontScale="85000" lnSpcReduction="10000"/>
          </a:bodyPr>
          <a:lstStyle/>
          <a:p>
            <a:r>
              <a:rPr lang="en-US" sz="3200" dirty="0">
                <a:latin typeface="+mn-lt"/>
              </a:rPr>
              <a:t>ESP Career Pathway via Wage Progression</a:t>
            </a:r>
          </a:p>
        </p:txBody>
      </p:sp>
      <p:sp>
        <p:nvSpPr>
          <p:cNvPr id="13" name="Content Placeholder 8">
            <a:extLst>
              <a:ext uri="{FF2B5EF4-FFF2-40B4-BE49-F238E27FC236}">
                <a16:creationId xmlns:a16="http://schemas.microsoft.com/office/drawing/2014/main" id="{61119124-D0D7-F423-8D9C-411FA0C79353}"/>
              </a:ext>
            </a:extLst>
          </p:cNvPr>
          <p:cNvSpPr>
            <a:spLocks noGrp="1"/>
          </p:cNvSpPr>
          <p:nvPr>
            <p:ph sz="quarter" idx="4"/>
          </p:nvPr>
        </p:nvSpPr>
        <p:spPr>
          <a:xfrm>
            <a:off x="6379028" y="1469483"/>
            <a:ext cx="5562599" cy="4060371"/>
          </a:xfrm>
        </p:spPr>
        <p:txBody>
          <a:bodyPr/>
          <a:lstStyle/>
          <a:p>
            <a:r>
              <a:rPr lang="en-US">
                <a:latin typeface="+mn-lt"/>
              </a:rPr>
              <a:t>80-90% are/were ESP</a:t>
            </a:r>
          </a:p>
          <a:p>
            <a:r>
              <a:rPr lang="en-US">
                <a:latin typeface="+mn-lt"/>
              </a:rPr>
              <a:t>Intense barrier removal shatters glass ceilings. Economic justice.</a:t>
            </a:r>
          </a:p>
        </p:txBody>
      </p:sp>
      <p:pic>
        <p:nvPicPr>
          <p:cNvPr id="8" name="Content Placeholder 7" descr="Line chart showing salary progression over 18 months for paraeducator, resident, and teacher roles. Salary begins at $24,670, increases to $40,000 at month 7, then rises sharply to $74,370 and $84,840 at month 18, with arrows marking large percentage increases.">
            <a:extLst>
              <a:ext uri="{FF2B5EF4-FFF2-40B4-BE49-F238E27FC236}">
                <a16:creationId xmlns:a16="http://schemas.microsoft.com/office/drawing/2014/main" id="{452BBBBC-59AB-066A-17CC-C908CB06177D}"/>
              </a:ext>
            </a:extLst>
          </p:cNvPr>
          <p:cNvPicPr>
            <a:picLocks noGrp="1" noChangeAspect="1"/>
          </p:cNvPicPr>
          <p:nvPr>
            <p:ph sz="half" idx="2"/>
          </p:nvPr>
        </p:nvPicPr>
        <p:blipFill>
          <a:blip r:embed="rId2"/>
          <a:stretch>
            <a:fillRect/>
          </a:stretch>
        </p:blipFill>
        <p:spPr>
          <a:xfrm>
            <a:off x="6379028" y="2678427"/>
            <a:ext cx="5812972" cy="4179573"/>
          </a:xfrm>
          <a:prstGeom prst="rect">
            <a:avLst/>
          </a:prstGeom>
        </p:spPr>
      </p:pic>
    </p:spTree>
    <p:extLst>
      <p:ext uri="{BB962C8B-B14F-4D97-AF65-F5344CB8AC3E}">
        <p14:creationId xmlns:p14="http://schemas.microsoft.com/office/powerpoint/2010/main" val="3445311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74;p12">
            <a:extLst>
              <a:ext uri="{FF2B5EF4-FFF2-40B4-BE49-F238E27FC236}">
                <a16:creationId xmlns:a16="http://schemas.microsoft.com/office/drawing/2014/main" id="{5EAA2515-EBF9-821C-B3CA-FDEA006D0445}"/>
              </a:ext>
            </a:extLst>
          </p:cNvPr>
          <p:cNvSpPr txBox="1">
            <a:spLocks noGrp="1"/>
          </p:cNvSpPr>
          <p:nvPr>
            <p:ph type="title" idx="4294967295"/>
          </p:nvPr>
        </p:nvSpPr>
        <p:spPr>
          <a:xfrm>
            <a:off x="335309" y="319085"/>
            <a:ext cx="6681152" cy="725852"/>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0"/>
              </a:spcAft>
              <a:buClr>
                <a:prstClr val="black"/>
              </a:buClr>
              <a:buSzPts val="4400"/>
              <a:buFont typeface="Calibri"/>
              <a:buNone/>
              <a:tabLst/>
              <a:defRPr/>
            </a:pPr>
            <a:r>
              <a:rPr kumimoji="0" lang="en-US" sz="4400" b="1" i="0" u="none" strike="noStrike" kern="1200" cap="none" spc="0" normalizeH="0" baseline="0" noProof="0" dirty="0">
                <a:ln>
                  <a:noFill/>
                </a:ln>
                <a:solidFill>
                  <a:prstClr val="black"/>
                </a:solidFill>
                <a:effectLst/>
                <a:uLnTx/>
                <a:uFillTx/>
                <a:latin typeface="Calibri Light" panose="020F0302020204030204"/>
                <a:ea typeface="+mj-ea"/>
                <a:cs typeface="+mj-cs"/>
              </a:rPr>
              <a:t>Partner School Districts</a:t>
            </a:r>
            <a:endPar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6" name="Picture 5" descr="A map of Washington showing the color-coded districts of each cohort.">
            <a:extLst>
              <a:ext uri="{FF2B5EF4-FFF2-40B4-BE49-F238E27FC236}">
                <a16:creationId xmlns:a16="http://schemas.microsoft.com/office/drawing/2014/main" id="{1424D232-4F7A-6AEC-C2DA-FCA24C777778}"/>
              </a:ext>
            </a:extLst>
          </p:cNvPr>
          <p:cNvPicPr>
            <a:picLocks noChangeAspect="1"/>
          </p:cNvPicPr>
          <p:nvPr/>
        </p:nvPicPr>
        <p:blipFill>
          <a:blip r:embed="rId3"/>
          <a:srcRect t="11617"/>
          <a:stretch>
            <a:fillRect/>
          </a:stretch>
        </p:blipFill>
        <p:spPr>
          <a:xfrm>
            <a:off x="335309" y="1044937"/>
            <a:ext cx="8574059" cy="5377725"/>
          </a:xfrm>
          <a:prstGeom prst="rect">
            <a:avLst/>
          </a:prstGeom>
        </p:spPr>
      </p:pic>
      <p:sp>
        <p:nvSpPr>
          <p:cNvPr id="5" name="Google Shape;476;p12">
            <a:extLst>
              <a:ext uri="{FF2B5EF4-FFF2-40B4-BE49-F238E27FC236}">
                <a16:creationId xmlns:a16="http://schemas.microsoft.com/office/drawing/2014/main" id="{5AE6E076-5DBE-3146-5560-CAF6FE4BE316}"/>
              </a:ext>
            </a:extLst>
          </p:cNvPr>
          <p:cNvSpPr txBox="1">
            <a:spLocks/>
          </p:cNvSpPr>
          <p:nvPr/>
        </p:nvSpPr>
        <p:spPr>
          <a:xfrm>
            <a:off x="8909368" y="435338"/>
            <a:ext cx="2391092" cy="5645422"/>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C00000"/>
                </a:solidFill>
                <a:effectLst/>
                <a:uLnTx/>
                <a:uFillTx/>
                <a:latin typeface="Calibri" panose="020F0502020204030204"/>
                <a:ea typeface="+mn-ea"/>
                <a:cs typeface="+mn-cs"/>
              </a:rPr>
              <a:t>Cohort 1:</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Federal Way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Mukilteo</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Walla Walla</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C00000"/>
                </a:solidFill>
                <a:effectLst/>
                <a:uLnTx/>
                <a:uFillTx/>
                <a:latin typeface="Calibri" panose="020F0502020204030204"/>
                <a:ea typeface="+mn-ea"/>
                <a:cs typeface="+mn-cs"/>
              </a:rPr>
              <a:t>Cohort 2 added:</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Auburn</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Sumner/Bonney Lake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Peninsula</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Pasco</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College Place</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Sedro-Woolley</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C00000"/>
                </a:solidFill>
                <a:effectLst/>
                <a:uLnTx/>
                <a:uFillTx/>
                <a:latin typeface="Calibri" panose="020F0502020204030204"/>
                <a:ea typeface="+mn-ea"/>
                <a:cs typeface="+mn-cs"/>
              </a:rPr>
              <a:t>Cohort 3 added:</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Issaquah</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C00000"/>
                </a:solidFill>
                <a:effectLst/>
                <a:uLnTx/>
                <a:uFillTx/>
                <a:latin typeface="Calibri" panose="020F0502020204030204"/>
                <a:ea typeface="+mn-ea"/>
                <a:cs typeface="+mn-cs"/>
              </a:rPr>
              <a:t>Cohort 4 added:</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Kennewick</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Kent</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Olympia </a:t>
            </a:r>
          </a:p>
          <a:p>
            <a:pPr marL="228600" marR="0" lvl="0"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North Thurston</a:t>
            </a:r>
          </a:p>
        </p:txBody>
      </p:sp>
    </p:spTree>
    <p:extLst>
      <p:ext uri="{BB962C8B-B14F-4D97-AF65-F5344CB8AC3E}">
        <p14:creationId xmlns:p14="http://schemas.microsoft.com/office/powerpoint/2010/main" val="2985878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42A29-E607-5260-E326-3E72293A9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3A973-8131-8A97-96BD-36AB3491419A}"/>
              </a:ext>
            </a:extLst>
          </p:cNvPr>
          <p:cNvSpPr>
            <a:spLocks noGrp="1"/>
          </p:cNvSpPr>
          <p:nvPr>
            <p:ph type="title"/>
          </p:nvPr>
        </p:nvSpPr>
        <p:spPr/>
        <p:txBody>
          <a:bodyPr>
            <a:normAutofit/>
          </a:bodyPr>
          <a:lstStyle/>
          <a:p>
            <a:r>
              <a:rPr lang="en-US" dirty="0">
                <a:latin typeface="+mn-lt"/>
                <a:ea typeface="Calibri Light" panose="020F0302020204030204" pitchFamily="34" charset="0"/>
                <a:cs typeface="Calibri Light" panose="020F0302020204030204" pitchFamily="34" charset="0"/>
                <a:sym typeface="Arial"/>
              </a:rPr>
              <a:t>Supply and Demand: Special Educators</a:t>
            </a:r>
            <a:endParaRPr lang="en-US" dirty="0">
              <a:latin typeface="+mn-lt"/>
              <a:ea typeface="Calibri Light" panose="020F0302020204030204" pitchFamily="34" charset="0"/>
              <a:cs typeface="Calibri Light" panose="020F0302020204030204" pitchFamily="34" charset="0"/>
            </a:endParaRPr>
          </a:p>
        </p:txBody>
      </p:sp>
      <p:sp>
        <p:nvSpPr>
          <p:cNvPr id="7" name="Google Shape;374;g31fd1a67f59_1_326">
            <a:extLst>
              <a:ext uri="{FF2B5EF4-FFF2-40B4-BE49-F238E27FC236}">
                <a16:creationId xmlns:a16="http://schemas.microsoft.com/office/drawing/2014/main" id="{8F067726-4388-2DF8-6DDA-471930200516}"/>
              </a:ext>
            </a:extLst>
          </p:cNvPr>
          <p:cNvSpPr txBox="1">
            <a:spLocks noGrp="1"/>
          </p:cNvSpPr>
          <p:nvPr>
            <p:ph sz="half" idx="1"/>
          </p:nvPr>
        </p:nvSpPr>
        <p:spPr>
          <a:xfrm>
            <a:off x="678711" y="1562985"/>
            <a:ext cx="5817781" cy="4625164"/>
          </a:xfrm>
          <a:prstGeom prst="rect">
            <a:avLst/>
          </a:prstGeom>
        </p:spPr>
        <p:txBody>
          <a:bodyPr spcFirstLastPara="1" wrap="square" lIns="0" tIns="0" rIns="0" bIns="0" anchor="t" anchorCtr="0">
            <a:noAutofit/>
          </a:bodyPr>
          <a:lstStyle/>
          <a:p>
            <a:pPr>
              <a:lnSpc>
                <a:spcPct val="115000"/>
              </a:lnSpc>
              <a:buClr>
                <a:srgbClr val="C00000"/>
              </a:buClr>
              <a:buSzPts val="2500"/>
              <a:buFont typeface="Wingdings" panose="05000000000000000000" pitchFamily="2" charset="2"/>
              <a:buChar char="§"/>
            </a:pPr>
            <a:r>
              <a:rPr lang="en-US" dirty="0">
                <a:latin typeface="+mn-lt"/>
                <a:hlinkClick r:id="rId3">
                  <a:extLst>
                    <a:ext uri="{A12FA001-AC4F-418D-AE19-62706E023703}">
                      <ahyp:hlinkClr xmlns:ahyp="http://schemas.microsoft.com/office/drawing/2018/hyperlinkcolor" val="tx"/>
                    </a:ext>
                  </a:extLst>
                </a:hlinkClick>
              </a:rPr>
              <a:t>2024 Professional Educator Standards Board (PESB) Shortage Report</a:t>
            </a:r>
            <a:r>
              <a:rPr lang="en-US" dirty="0">
                <a:latin typeface="+mn-lt"/>
              </a:rPr>
              <a:t>: Special Education is the #1 shortage area - persistent shortage for years.</a:t>
            </a:r>
          </a:p>
          <a:p>
            <a:pPr>
              <a:lnSpc>
                <a:spcPct val="115000"/>
              </a:lnSpc>
              <a:buClr>
                <a:srgbClr val="C00000"/>
              </a:buClr>
              <a:buSzPts val="2500"/>
              <a:buFont typeface="Wingdings" panose="05000000000000000000" pitchFamily="2" charset="2"/>
              <a:buChar char="§"/>
            </a:pPr>
            <a:r>
              <a:rPr lang="en-US" dirty="0">
                <a:latin typeface="+mn-lt"/>
              </a:rPr>
              <a:t>WA teacher preparation programs only produce 10 new candidates for every 16 new special education job postings: 62% of job market needs (Calder/AIR, 2025)</a:t>
            </a:r>
          </a:p>
          <a:p>
            <a:pPr marL="69850" lvl="0" indent="0" algn="l" rtl="0">
              <a:lnSpc>
                <a:spcPct val="115000"/>
              </a:lnSpc>
              <a:spcBef>
                <a:spcPts val="1000"/>
              </a:spcBef>
              <a:spcAft>
                <a:spcPts val="0"/>
              </a:spcAft>
              <a:buClr>
                <a:schemeClr val="dk1"/>
              </a:buClr>
              <a:buSzPts val="2500"/>
              <a:buNone/>
            </a:pPr>
            <a:endParaRPr lang="en-US" sz="1600" b="1" dirty="0">
              <a:solidFill>
                <a:schemeClr val="dk1"/>
              </a:solidFill>
              <a:latin typeface="+mn-lt"/>
            </a:endParaRPr>
          </a:p>
        </p:txBody>
      </p:sp>
      <p:pic>
        <p:nvPicPr>
          <p:cNvPr id="8" name="Picture 7" descr="Cover page of a paper titled “Supply and Demand in the Postpandemic Teacher Labor Market,” authored by Dan Goldhaber, Grace Falken, and Roddy Theobald, published March 2025, with CALDER and AIR logos.">
            <a:extLst>
              <a:ext uri="{FF2B5EF4-FFF2-40B4-BE49-F238E27FC236}">
                <a16:creationId xmlns:a16="http://schemas.microsoft.com/office/drawing/2014/main" id="{384E13E0-7523-A812-DE93-3DA7A960F070}"/>
              </a:ext>
            </a:extLst>
          </p:cNvPr>
          <p:cNvPicPr>
            <a:picLocks noChangeAspect="1"/>
          </p:cNvPicPr>
          <p:nvPr/>
        </p:nvPicPr>
        <p:blipFill>
          <a:blip r:embed="rId4"/>
          <a:stretch>
            <a:fillRect/>
          </a:stretch>
        </p:blipFill>
        <p:spPr>
          <a:xfrm>
            <a:off x="7034047" y="1690688"/>
            <a:ext cx="3396140" cy="4350858"/>
          </a:xfrm>
          <a:prstGeom prst="rect">
            <a:avLst/>
          </a:prstGeom>
        </p:spPr>
      </p:pic>
    </p:spTree>
    <p:extLst>
      <p:ext uri="{BB962C8B-B14F-4D97-AF65-F5344CB8AC3E}">
        <p14:creationId xmlns:p14="http://schemas.microsoft.com/office/powerpoint/2010/main" val="4180249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67129-D582-495A-8F4B-6B9075899DD6}"/>
              </a:ext>
            </a:extLst>
          </p:cNvPr>
          <p:cNvSpPr>
            <a:spLocks noGrp="1"/>
          </p:cNvSpPr>
          <p:nvPr>
            <p:ph type="title"/>
          </p:nvPr>
        </p:nvSpPr>
        <p:spPr/>
        <p:txBody>
          <a:bodyPr/>
          <a:lstStyle/>
          <a:p>
            <a:r>
              <a:rPr lang="en-US" b="1" dirty="0">
                <a:solidFill>
                  <a:schemeClr val="tx1"/>
                </a:solidFill>
                <a:latin typeface="+mn-lt"/>
              </a:rPr>
              <a:t>Our WEA-ART Resident Apprentices</a:t>
            </a:r>
          </a:p>
        </p:txBody>
      </p:sp>
      <p:graphicFrame>
        <p:nvGraphicFramePr>
          <p:cNvPr id="6" name="Table 5">
            <a:extLst>
              <a:ext uri="{FF2B5EF4-FFF2-40B4-BE49-F238E27FC236}">
                <a16:creationId xmlns:a16="http://schemas.microsoft.com/office/drawing/2014/main" id="{75F6E7FA-AB65-DD87-C335-5BAC7C85DCE6}"/>
              </a:ext>
            </a:extLst>
          </p:cNvPr>
          <p:cNvGraphicFramePr>
            <a:graphicFrameLocks noGrp="1"/>
          </p:cNvGraphicFramePr>
          <p:nvPr/>
        </p:nvGraphicFramePr>
        <p:xfrm>
          <a:off x="658738" y="3635121"/>
          <a:ext cx="4559807" cy="2438400"/>
        </p:xfrm>
        <a:graphic>
          <a:graphicData uri="http://schemas.openxmlformats.org/drawingml/2006/table">
            <a:tbl>
              <a:tblPr firstRow="1" bandRow="1">
                <a:tableStyleId>{5C22544A-7EE6-4342-B048-85BDC9FD1C3A}</a:tableStyleId>
              </a:tblPr>
              <a:tblGrid>
                <a:gridCol w="3349844">
                  <a:extLst>
                    <a:ext uri="{9D8B030D-6E8A-4147-A177-3AD203B41FA5}">
                      <a16:colId xmlns:a16="http://schemas.microsoft.com/office/drawing/2014/main" val="3776049582"/>
                    </a:ext>
                  </a:extLst>
                </a:gridCol>
                <a:gridCol w="1209963">
                  <a:extLst>
                    <a:ext uri="{9D8B030D-6E8A-4147-A177-3AD203B41FA5}">
                      <a16:colId xmlns:a16="http://schemas.microsoft.com/office/drawing/2014/main" val="923472986"/>
                    </a:ext>
                  </a:extLst>
                </a:gridCol>
              </a:tblGrid>
              <a:tr h="370840">
                <a:tc gridSpan="2">
                  <a:txBody>
                    <a:bodyPr/>
                    <a:lstStyle/>
                    <a:p>
                      <a:pPr algn="ctr"/>
                      <a:r>
                        <a:rPr lang="en-US" sz="2600" b="1" dirty="0">
                          <a:solidFill>
                            <a:schemeClr val="tx1"/>
                          </a:solidFill>
                          <a:latin typeface="Arial" panose="020B0604020202020204" pitchFamily="34" charset="0"/>
                          <a:ea typeface="Tahoma" panose="020B0604030504040204" pitchFamily="34" charset="0"/>
                          <a:cs typeface="Arial" panose="020B0604020202020204" pitchFamily="34" charset="0"/>
                        </a:rPr>
                        <a:t>Cohort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50000"/>
                      </a:schemeClr>
                    </a:solidFill>
                  </a:tcPr>
                </a:tc>
                <a:tc hMerge="1">
                  <a:txBody>
                    <a:bodyPr/>
                    <a:lstStyle/>
                    <a:p>
                      <a:endParaRPr lang="en-US" sz="2600" b="0">
                        <a:solidFill>
                          <a:schemeClr val="tx1"/>
                        </a:solidFill>
                        <a:latin typeface="Arial" panose="020B0604020202020204" pitchFamily="34" charset="0"/>
                        <a:ea typeface="Tahoma" panose="020B060403050404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57000"/>
                      </a:schemeClr>
                    </a:solidFill>
                  </a:tcPr>
                </a:tc>
                <a:extLst>
                  <a:ext uri="{0D108BD9-81ED-4DB2-BD59-A6C34878D82A}">
                    <a16:rowId xmlns:a16="http://schemas.microsoft.com/office/drawing/2014/main" val="3968393988"/>
                  </a:ext>
                </a:extLst>
              </a:tr>
              <a:tr h="370840">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All applicants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35000"/>
                      </a:schemeClr>
                    </a:solidFill>
                  </a:tcPr>
                </a:tc>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35000"/>
                      </a:schemeClr>
                    </a:solidFill>
                  </a:tcPr>
                </a:tc>
                <a:extLst>
                  <a:ext uri="{0D108BD9-81ED-4DB2-BD59-A6C34878D82A}">
                    <a16:rowId xmlns:a16="http://schemas.microsoft.com/office/drawing/2014/main" val="695438110"/>
                  </a:ext>
                </a:extLst>
              </a:tr>
              <a:tr h="370840">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Eligible, complete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1000"/>
                      </a:schemeClr>
                    </a:solidFill>
                  </a:tcPr>
                </a:tc>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alpha val="21000"/>
                      </a:schemeClr>
                    </a:solidFill>
                  </a:tcPr>
                </a:tc>
                <a:extLst>
                  <a:ext uri="{0D108BD9-81ED-4DB2-BD59-A6C34878D82A}">
                    <a16:rowId xmlns:a16="http://schemas.microsoft.com/office/drawing/2014/main" val="2430589348"/>
                  </a:ext>
                </a:extLst>
              </a:tr>
              <a:tr h="239815">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Offered admission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23811935"/>
                  </a:ext>
                </a:extLst>
              </a:tr>
              <a:tr h="239815">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Currently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600" b="0" dirty="0">
                          <a:solidFill>
                            <a:schemeClr val="tx1"/>
                          </a:solidFill>
                          <a:latin typeface="Arial" panose="020B0604020202020204" pitchFamily="34" charset="0"/>
                          <a:ea typeface="Tahoma" panose="020B0604030504040204" pitchFamily="34" charset="0"/>
                          <a:cs typeface="Arial" panose="020B0604020202020204" pitchFamily="3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02232925"/>
                  </a:ext>
                </a:extLst>
              </a:tr>
            </a:tbl>
          </a:graphicData>
        </a:graphic>
      </p:graphicFrame>
      <p:graphicFrame>
        <p:nvGraphicFramePr>
          <p:cNvPr id="12" name="Table 11">
            <a:extLst>
              <a:ext uri="{FF2B5EF4-FFF2-40B4-BE49-F238E27FC236}">
                <a16:creationId xmlns:a16="http://schemas.microsoft.com/office/drawing/2014/main" id="{EBBFEB58-774E-A6F5-C75A-D1A74D01531A}"/>
              </a:ext>
            </a:extLst>
          </p:cNvPr>
          <p:cNvGraphicFramePr>
            <a:graphicFrameLocks noGrp="1"/>
          </p:cNvGraphicFramePr>
          <p:nvPr/>
        </p:nvGraphicFramePr>
        <p:xfrm>
          <a:off x="658738" y="1375825"/>
          <a:ext cx="4559807" cy="1554480"/>
        </p:xfrm>
        <a:graphic>
          <a:graphicData uri="http://schemas.openxmlformats.org/drawingml/2006/table">
            <a:tbl>
              <a:tblPr firstRow="1" bandRow="1">
                <a:tableStyleId>{5C22544A-7EE6-4342-B048-85BDC9FD1C3A}</a:tableStyleId>
              </a:tblPr>
              <a:tblGrid>
                <a:gridCol w="1890498">
                  <a:extLst>
                    <a:ext uri="{9D8B030D-6E8A-4147-A177-3AD203B41FA5}">
                      <a16:colId xmlns:a16="http://schemas.microsoft.com/office/drawing/2014/main" val="3776049582"/>
                    </a:ext>
                  </a:extLst>
                </a:gridCol>
                <a:gridCol w="2669309">
                  <a:extLst>
                    <a:ext uri="{9D8B030D-6E8A-4147-A177-3AD203B41FA5}">
                      <a16:colId xmlns:a16="http://schemas.microsoft.com/office/drawing/2014/main" val="923472986"/>
                    </a:ext>
                  </a:extLst>
                </a:gridCol>
              </a:tblGrid>
              <a:tr h="370840">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Cohort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13 Completers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695438110"/>
                  </a:ext>
                </a:extLst>
              </a:tr>
              <a:tr h="370840">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Cohort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29 Completers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430589348"/>
                  </a:ext>
                </a:extLst>
              </a:tr>
              <a:tr h="239815">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Cohort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2800" b="0" dirty="0">
                          <a:solidFill>
                            <a:schemeClr val="tx1"/>
                          </a:solidFill>
                          <a:latin typeface="Arial" panose="020B0604020202020204" pitchFamily="34" charset="0"/>
                          <a:ea typeface="Tahoma" panose="020B0604030504040204" pitchFamily="34" charset="0"/>
                          <a:cs typeface="Arial" panose="020B0604020202020204" pitchFamily="34" charset="0"/>
                        </a:rPr>
                        <a:t>19 Completers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4202232925"/>
                  </a:ext>
                </a:extLst>
              </a:tr>
            </a:tbl>
          </a:graphicData>
        </a:graphic>
      </p:graphicFrame>
      <p:pic>
        <p:nvPicPr>
          <p:cNvPr id="14" name="Picture 13" descr="Photo of Tori Castro">
            <a:extLst>
              <a:ext uri="{FF2B5EF4-FFF2-40B4-BE49-F238E27FC236}">
                <a16:creationId xmlns:a16="http://schemas.microsoft.com/office/drawing/2014/main" id="{C761812A-1F20-98F2-5FD7-07BA331CE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9057" y="1311817"/>
            <a:ext cx="2920351" cy="4374650"/>
          </a:xfrm>
          <a:prstGeom prst="rect">
            <a:avLst/>
          </a:prstGeom>
        </p:spPr>
      </p:pic>
      <p:sp>
        <p:nvSpPr>
          <p:cNvPr id="15" name="TextBox 14">
            <a:extLst>
              <a:ext uri="{FF2B5EF4-FFF2-40B4-BE49-F238E27FC236}">
                <a16:creationId xmlns:a16="http://schemas.microsoft.com/office/drawing/2014/main" id="{90BE1B04-2061-67AC-37F1-7461AE913CE4}"/>
              </a:ext>
            </a:extLst>
          </p:cNvPr>
          <p:cNvSpPr txBox="1"/>
          <p:nvPr/>
        </p:nvSpPr>
        <p:spPr>
          <a:xfrm>
            <a:off x="8979408" y="4763137"/>
            <a:ext cx="222577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Tori Castro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Cohort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Mark Twain Elementary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Federal Way  </a:t>
            </a:r>
          </a:p>
        </p:txBody>
      </p:sp>
    </p:spTree>
    <p:extLst>
      <p:ext uri="{BB962C8B-B14F-4D97-AF65-F5344CB8AC3E}">
        <p14:creationId xmlns:p14="http://schemas.microsoft.com/office/powerpoint/2010/main" val="2575421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32"/>
        <p:cNvGrpSpPr/>
        <p:nvPr/>
      </p:nvGrpSpPr>
      <p:grpSpPr>
        <a:xfrm>
          <a:off x="0" y="0"/>
          <a:ext cx="0" cy="0"/>
          <a:chOff x="0" y="0"/>
          <a:chExt cx="0" cy="0"/>
        </a:xfrm>
      </p:grpSpPr>
      <p:sp>
        <p:nvSpPr>
          <p:cNvPr id="1035" name="Google Shape;1035;p131"/>
          <p:cNvSpPr txBox="1">
            <a:spLocks noGrp="1"/>
          </p:cNvSpPr>
          <p:nvPr>
            <p:ph type="title" idx="4294967295"/>
          </p:nvPr>
        </p:nvSpPr>
        <p:spPr>
          <a:xfrm>
            <a:off x="704368" y="217544"/>
            <a:ext cx="8401050" cy="779771"/>
          </a:xfrm>
          <a:prstGeom prst="rect">
            <a:avLst/>
          </a:prstGeom>
        </p:spPr>
        <p:txBody>
          <a:bodyPr spcFirstLastPara="1" wrap="square" lIns="0" tIns="0" rIns="0" bIns="0" anchor="ctr" anchorCtr="0">
            <a:noAutofit/>
          </a:bodyPr>
          <a:lstStyle/>
          <a:p>
            <a:pPr marL="0" lvl="0" indent="0" rtl="0">
              <a:spcBef>
                <a:spcPts val="0"/>
              </a:spcBef>
              <a:spcAft>
                <a:spcPts val="0"/>
              </a:spcAft>
              <a:buNone/>
            </a:pPr>
            <a:r>
              <a:rPr lang="en-US" sz="4000" b="1" dirty="0">
                <a:solidFill>
                  <a:schemeClr val="tx1"/>
                </a:solidFill>
                <a:latin typeface="+mn-lt"/>
              </a:rPr>
              <a:t>Cohort 4: Disability</a:t>
            </a:r>
            <a:endParaRPr sz="4000" b="1" dirty="0">
              <a:solidFill>
                <a:schemeClr val="tx1"/>
              </a:solidFill>
              <a:latin typeface="+mn-lt"/>
            </a:endParaRPr>
          </a:p>
        </p:txBody>
      </p:sp>
      <p:pic>
        <p:nvPicPr>
          <p:cNvPr id="3" name="Google Shape;1046;p132" descr="Photo of the cohort 4 team representatives with a poster.">
            <a:extLst>
              <a:ext uri="{FF2B5EF4-FFF2-40B4-BE49-F238E27FC236}">
                <a16:creationId xmlns:a16="http://schemas.microsoft.com/office/drawing/2014/main" id="{CC249171-2491-EA98-B9DD-450984022557}"/>
              </a:ext>
            </a:extLst>
          </p:cNvPr>
          <p:cNvPicPr preferRelativeResize="0"/>
          <p:nvPr/>
        </p:nvPicPr>
        <p:blipFill rotWithShape="1">
          <a:blip r:embed="rId3">
            <a:alphaModFix/>
          </a:blip>
          <a:srcRect b="21636"/>
          <a:stretch/>
        </p:blipFill>
        <p:spPr>
          <a:xfrm>
            <a:off x="704368" y="1496566"/>
            <a:ext cx="2487440" cy="2598901"/>
          </a:xfrm>
          <a:prstGeom prst="rect">
            <a:avLst/>
          </a:prstGeom>
          <a:noFill/>
          <a:ln>
            <a:noFill/>
          </a:ln>
        </p:spPr>
      </p:pic>
      <p:graphicFrame>
        <p:nvGraphicFramePr>
          <p:cNvPr id="1034" name="Google Shape;1034;p131"/>
          <p:cNvGraphicFramePr/>
          <p:nvPr>
            <p:extLst>
              <p:ext uri="{D42A27DB-BD31-4B8C-83A1-F6EECF244321}">
                <p14:modId xmlns:p14="http://schemas.microsoft.com/office/powerpoint/2010/main" val="635920737"/>
              </p:ext>
            </p:extLst>
          </p:nvPr>
        </p:nvGraphicFramePr>
        <p:xfrm>
          <a:off x="3380928" y="1246194"/>
          <a:ext cx="7744271" cy="4021835"/>
        </p:xfrm>
        <a:graphic>
          <a:graphicData uri="http://schemas.openxmlformats.org/drawingml/2006/table">
            <a:tbl>
              <a:tblPr firstRow="1">
                <a:noFill/>
              </a:tblPr>
              <a:tblGrid>
                <a:gridCol w="3822264">
                  <a:extLst>
                    <a:ext uri="{9D8B030D-6E8A-4147-A177-3AD203B41FA5}">
                      <a16:colId xmlns:a16="http://schemas.microsoft.com/office/drawing/2014/main" val="20000"/>
                    </a:ext>
                  </a:extLst>
                </a:gridCol>
                <a:gridCol w="1256413">
                  <a:extLst>
                    <a:ext uri="{9D8B030D-6E8A-4147-A177-3AD203B41FA5}">
                      <a16:colId xmlns:a16="http://schemas.microsoft.com/office/drawing/2014/main" val="20001"/>
                    </a:ext>
                  </a:extLst>
                </a:gridCol>
                <a:gridCol w="1213385">
                  <a:extLst>
                    <a:ext uri="{9D8B030D-6E8A-4147-A177-3AD203B41FA5}">
                      <a16:colId xmlns:a16="http://schemas.microsoft.com/office/drawing/2014/main" val="544537935"/>
                    </a:ext>
                  </a:extLst>
                </a:gridCol>
                <a:gridCol w="1452209">
                  <a:extLst>
                    <a:ext uri="{9D8B030D-6E8A-4147-A177-3AD203B41FA5}">
                      <a16:colId xmlns:a16="http://schemas.microsoft.com/office/drawing/2014/main" val="3058288567"/>
                    </a:ext>
                  </a:extLst>
                </a:gridCol>
              </a:tblGrid>
              <a:tr h="852296">
                <a:tc>
                  <a:txBody>
                    <a:bodyPr/>
                    <a:lstStyle/>
                    <a:p>
                      <a:pPr marL="0" lvl="0" indent="0" algn="ctr" rtl="0">
                        <a:spcBef>
                          <a:spcPts val="0"/>
                        </a:spcBef>
                        <a:spcAft>
                          <a:spcPts val="0"/>
                        </a:spcAft>
                        <a:buNone/>
                      </a:pPr>
                      <a:r>
                        <a:rPr lang="en-US" sz="2400" b="1" dirty="0">
                          <a:solidFill>
                            <a:schemeClr val="tx1"/>
                          </a:solidFill>
                          <a:latin typeface="Arial" panose="020B0604020202020204" pitchFamily="34" charset="0"/>
                          <a:cs typeface="Arial" panose="020B0604020202020204" pitchFamily="34" charset="0"/>
                        </a:rPr>
                        <a:t>Voluntary Disability Disclosure</a:t>
                      </a:r>
                    </a:p>
                  </a:txBody>
                  <a:tcPr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46000"/>
                      </a:srgbClr>
                    </a:solidFill>
                  </a:tcPr>
                </a:tc>
                <a:tc>
                  <a:txBody>
                    <a:bodyPr/>
                    <a:lstStyle/>
                    <a:p>
                      <a:pPr marL="0" lvl="0" indent="0" algn="r" rtl="0">
                        <a:lnSpc>
                          <a:spcPct val="115000"/>
                        </a:lnSpc>
                        <a:spcBef>
                          <a:spcPts val="0"/>
                        </a:spcBef>
                        <a:spcAft>
                          <a:spcPts val="0"/>
                        </a:spcAft>
                        <a:buNone/>
                      </a:pPr>
                      <a:r>
                        <a:rPr lang="en-US" sz="2000" b="1" dirty="0">
                          <a:latin typeface="Arial" panose="020B0604020202020204" pitchFamily="34" charset="0"/>
                          <a:ea typeface="Calibri"/>
                          <a:cs typeface="Arial" panose="020B0604020202020204" pitchFamily="34" charset="0"/>
                          <a:sym typeface="Calibri"/>
                        </a:rPr>
                        <a:t>Applied</a:t>
                      </a:r>
                      <a:endParaRPr sz="2000" b="1" dirty="0">
                        <a:latin typeface="Arial" panose="020B0604020202020204" pitchFamily="34" charset="0"/>
                        <a:ea typeface="Calibri"/>
                        <a:cs typeface="Arial" panose="020B0604020202020204" pitchFamily="34" charset="0"/>
                        <a:sym typeface="Calibri"/>
                      </a:endParaRPr>
                    </a:p>
                  </a:txBody>
                  <a:tcPr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31000"/>
                      </a:srgbClr>
                    </a:solidFill>
                  </a:tcPr>
                </a:tc>
                <a:tc>
                  <a:txBody>
                    <a:bodyPr/>
                    <a:lstStyle/>
                    <a:p>
                      <a:pPr marL="0" lvl="0" indent="0" algn="r" rtl="0">
                        <a:lnSpc>
                          <a:spcPct val="115000"/>
                        </a:lnSpc>
                        <a:spcBef>
                          <a:spcPts val="0"/>
                        </a:spcBef>
                        <a:spcAft>
                          <a:spcPts val="0"/>
                        </a:spcAft>
                        <a:buNone/>
                      </a:pPr>
                      <a:r>
                        <a:rPr lang="en-US" sz="2000" b="1" dirty="0">
                          <a:latin typeface="Arial" panose="020B0604020202020204" pitchFamily="34" charset="0"/>
                          <a:ea typeface="Calibri"/>
                          <a:cs typeface="Arial" panose="020B0604020202020204" pitchFamily="34" charset="0"/>
                          <a:sym typeface="Calibri"/>
                        </a:rPr>
                        <a:t>Eligible</a:t>
                      </a:r>
                      <a:endParaRPr sz="2000" b="1" dirty="0">
                        <a:latin typeface="Arial" panose="020B0604020202020204" pitchFamily="34" charset="0"/>
                        <a:ea typeface="Calibri"/>
                        <a:cs typeface="Arial" panose="020B0604020202020204" pitchFamily="34" charset="0"/>
                        <a:sym typeface="Calibri"/>
                      </a:endParaRPr>
                    </a:p>
                  </a:txBody>
                  <a:tcPr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18000"/>
                      </a:srgbClr>
                    </a:solidFill>
                  </a:tcPr>
                </a:tc>
                <a:tc>
                  <a:txBody>
                    <a:bodyPr/>
                    <a:lstStyle/>
                    <a:p>
                      <a:pPr marL="0" lvl="0" indent="0" algn="r" rtl="0">
                        <a:lnSpc>
                          <a:spcPct val="115000"/>
                        </a:lnSpc>
                        <a:spcBef>
                          <a:spcPts val="0"/>
                        </a:spcBef>
                        <a:spcAft>
                          <a:spcPts val="0"/>
                        </a:spcAft>
                        <a:buNone/>
                      </a:pPr>
                      <a:r>
                        <a:rPr lang="en-US" sz="2000" b="1" dirty="0">
                          <a:latin typeface="Arial" panose="020B0604020202020204" pitchFamily="34" charset="0"/>
                          <a:ea typeface="Calibri"/>
                          <a:cs typeface="Arial" panose="020B0604020202020204" pitchFamily="34" charset="0"/>
                          <a:sym typeface="Calibri"/>
                        </a:rPr>
                        <a:t>Admitted</a:t>
                      </a:r>
                      <a:endParaRPr sz="2000" b="1" dirty="0">
                        <a:latin typeface="Arial" panose="020B0604020202020204" pitchFamily="34" charset="0"/>
                        <a:ea typeface="Calibri"/>
                        <a:cs typeface="Arial" panose="020B0604020202020204" pitchFamily="34" charset="0"/>
                        <a:sym typeface="Calibri"/>
                      </a:endParaRPr>
                    </a:p>
                  </a:txBody>
                  <a:tcPr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6000"/>
                      </a:srgbClr>
                    </a:solidFill>
                  </a:tcPr>
                </a:tc>
                <a:extLst>
                  <a:ext uri="{0D108BD9-81ED-4DB2-BD59-A6C34878D82A}">
                    <a16:rowId xmlns:a16="http://schemas.microsoft.com/office/drawing/2014/main" val="10000"/>
                  </a:ext>
                </a:extLst>
              </a:tr>
              <a:tr h="1159480">
                <a:tc>
                  <a:txBody>
                    <a:bodyPr/>
                    <a:lstStyle/>
                    <a:p>
                      <a:pPr marL="0" lvl="0" indent="0" algn="l" rtl="0">
                        <a:lnSpc>
                          <a:spcPct val="115000"/>
                        </a:lnSpc>
                        <a:spcBef>
                          <a:spcPts val="0"/>
                        </a:spcBef>
                        <a:spcAft>
                          <a:spcPts val="0"/>
                        </a:spcAft>
                        <a:buNone/>
                      </a:pPr>
                      <a:r>
                        <a:rPr lang="en-US" sz="2400" b="0" dirty="0">
                          <a:solidFill>
                            <a:schemeClr val="tx1"/>
                          </a:solidFill>
                          <a:latin typeface="Arial" panose="020B0604020202020204" pitchFamily="34" charset="0"/>
                          <a:ea typeface="Calibri"/>
                          <a:cs typeface="Arial" panose="020B0604020202020204" pitchFamily="34" charset="0"/>
                          <a:sym typeface="Calibri"/>
                        </a:rPr>
                        <a:t>Yes, I have or previously had a disability</a:t>
                      </a:r>
                      <a:endParaRPr sz="2400" b="0" dirty="0">
                        <a:solidFill>
                          <a:schemeClr val="tx1"/>
                        </a:solidFill>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46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21%</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31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22%</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18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28%</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6000"/>
                      </a:srgbClr>
                    </a:solidFill>
                  </a:tcPr>
                </a:tc>
                <a:extLst>
                  <a:ext uri="{0D108BD9-81ED-4DB2-BD59-A6C34878D82A}">
                    <a16:rowId xmlns:a16="http://schemas.microsoft.com/office/drawing/2014/main" val="10002"/>
                  </a:ext>
                </a:extLst>
              </a:tr>
              <a:tr h="757790">
                <a:tc>
                  <a:txBody>
                    <a:bodyPr/>
                    <a:lstStyle/>
                    <a:p>
                      <a:pPr marL="0" lvl="0" indent="0" algn="l" rtl="0">
                        <a:lnSpc>
                          <a:spcPct val="115000"/>
                        </a:lnSpc>
                        <a:spcBef>
                          <a:spcPts val="0"/>
                        </a:spcBef>
                        <a:spcAft>
                          <a:spcPts val="0"/>
                        </a:spcAft>
                        <a:buNone/>
                      </a:pPr>
                      <a:r>
                        <a:rPr lang="en-US" sz="2400" b="0" dirty="0">
                          <a:solidFill>
                            <a:schemeClr val="tx1"/>
                          </a:solidFill>
                          <a:latin typeface="Arial" panose="020B0604020202020204" pitchFamily="34" charset="0"/>
                          <a:ea typeface="Calibri"/>
                          <a:cs typeface="Arial" panose="020B0604020202020204" pitchFamily="34" charset="0"/>
                          <a:sym typeface="Calibri"/>
                        </a:rPr>
                        <a:t>No, I do not have a disability</a:t>
                      </a:r>
                      <a:endParaRPr sz="2400" b="0" dirty="0">
                        <a:solidFill>
                          <a:schemeClr val="tx1"/>
                        </a:solidFill>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46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70%</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31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73%</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18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63%</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6000"/>
                      </a:srgbClr>
                    </a:solidFill>
                  </a:tcPr>
                </a:tc>
                <a:extLst>
                  <a:ext uri="{0D108BD9-81ED-4DB2-BD59-A6C34878D82A}">
                    <a16:rowId xmlns:a16="http://schemas.microsoft.com/office/drawing/2014/main" val="10003"/>
                  </a:ext>
                </a:extLst>
              </a:tr>
              <a:tr h="1113185">
                <a:tc>
                  <a:txBody>
                    <a:bodyPr/>
                    <a:lstStyle/>
                    <a:p>
                      <a:pPr marL="0" lvl="0" indent="0" algn="l" rtl="0">
                        <a:lnSpc>
                          <a:spcPct val="115000"/>
                        </a:lnSpc>
                        <a:spcBef>
                          <a:spcPts val="0"/>
                        </a:spcBef>
                        <a:spcAft>
                          <a:spcPts val="0"/>
                        </a:spcAft>
                        <a:buNone/>
                      </a:pPr>
                      <a:r>
                        <a:rPr lang="en-US" sz="2400" b="0" dirty="0">
                          <a:solidFill>
                            <a:schemeClr val="tx1"/>
                          </a:solidFill>
                          <a:latin typeface="Arial" panose="020B0604020202020204" pitchFamily="34" charset="0"/>
                          <a:ea typeface="Calibri"/>
                          <a:cs typeface="Arial" panose="020B0604020202020204" pitchFamily="34" charset="0"/>
                          <a:sym typeface="Calibri"/>
                        </a:rPr>
                        <a:t>Prefer not to answer</a:t>
                      </a:r>
                      <a:endParaRPr sz="2400" b="0" dirty="0">
                        <a:solidFill>
                          <a:schemeClr val="tx1"/>
                        </a:solidFill>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46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8%</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31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5%</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18000"/>
                      </a:srgbClr>
                    </a:solidFill>
                  </a:tcPr>
                </a:tc>
                <a:tc>
                  <a:txBody>
                    <a:bodyPr/>
                    <a:lstStyle/>
                    <a:p>
                      <a:pPr marL="0" lvl="0" indent="0" algn="r" rtl="0">
                        <a:lnSpc>
                          <a:spcPct val="115000"/>
                        </a:lnSpc>
                        <a:spcBef>
                          <a:spcPts val="0"/>
                        </a:spcBef>
                        <a:spcAft>
                          <a:spcPts val="0"/>
                        </a:spcAft>
                        <a:buNone/>
                      </a:pPr>
                      <a:r>
                        <a:rPr lang="en-US" sz="2400" b="0" dirty="0">
                          <a:latin typeface="Arial" panose="020B0604020202020204" pitchFamily="34" charset="0"/>
                          <a:ea typeface="Calibri"/>
                          <a:cs typeface="Arial" panose="020B0604020202020204" pitchFamily="34" charset="0"/>
                          <a:sym typeface="Calibri"/>
                        </a:rPr>
                        <a:t>9%</a:t>
                      </a:r>
                      <a:endParaRPr sz="2400" b="0" dirty="0">
                        <a:latin typeface="Arial" panose="020B0604020202020204" pitchFamily="34" charset="0"/>
                        <a:ea typeface="Calibri"/>
                        <a:cs typeface="Arial" panose="020B0604020202020204" pitchFamily="34" charset="0"/>
                        <a:sym typeface="Calibri"/>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51F84">
                        <a:alpha val="6000"/>
                      </a:srgbClr>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489AD421-8AD3-2D52-32B1-65500678234D}"/>
              </a:ext>
            </a:extLst>
          </p:cNvPr>
          <p:cNvSpPr txBox="1"/>
          <p:nvPr/>
        </p:nvSpPr>
        <p:spPr>
          <a:xfrm>
            <a:off x="3746416" y="5516907"/>
            <a:ext cx="808365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Washington state, </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16%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students are identified as having disabilities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4"/>
              </a:rPr>
              <a:t>OSPI Report Card, 2025</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ABF1A-91E5-C793-DD7F-50E5B630E0E9}"/>
              </a:ext>
            </a:extLst>
          </p:cNvPr>
          <p:cNvSpPr>
            <a:spLocks noGrp="1"/>
          </p:cNvSpPr>
          <p:nvPr>
            <p:ph type="title"/>
          </p:nvPr>
        </p:nvSpPr>
        <p:spPr>
          <a:xfrm>
            <a:off x="420687" y="9428"/>
            <a:ext cx="11328000" cy="1910812"/>
          </a:xfrm>
        </p:spPr>
        <p:txBody>
          <a:bodyPr/>
          <a:lstStyle/>
          <a:p>
            <a:r>
              <a:rPr lang="en-US" sz="4000" b="1" dirty="0">
                <a:solidFill>
                  <a:schemeClr val="tx1"/>
                </a:solidFill>
                <a:latin typeface="+mn-lt"/>
                <a:cs typeface="Arial Black" panose="020B0604020202020204" pitchFamily="34" charset="0"/>
              </a:rPr>
              <a:t>Enrollment and Completion in Washington State Teacher Preparation Programs (TPPs)</a:t>
            </a:r>
          </a:p>
        </p:txBody>
      </p:sp>
      <p:graphicFrame>
        <p:nvGraphicFramePr>
          <p:cNvPr id="4" name="Table 3">
            <a:extLst>
              <a:ext uri="{FF2B5EF4-FFF2-40B4-BE49-F238E27FC236}">
                <a16:creationId xmlns:a16="http://schemas.microsoft.com/office/drawing/2014/main" id="{17AEFF4F-97D1-0BFB-E491-FEFBBA91D11D}"/>
              </a:ext>
            </a:extLst>
          </p:cNvPr>
          <p:cNvGraphicFramePr>
            <a:graphicFrameLocks noGrp="1"/>
          </p:cNvGraphicFramePr>
          <p:nvPr>
            <p:extLst>
              <p:ext uri="{D42A27DB-BD31-4B8C-83A1-F6EECF244321}">
                <p14:modId xmlns:p14="http://schemas.microsoft.com/office/powerpoint/2010/main" val="529459516"/>
              </p:ext>
            </p:extLst>
          </p:nvPr>
        </p:nvGraphicFramePr>
        <p:xfrm>
          <a:off x="515143" y="1920240"/>
          <a:ext cx="10683239" cy="1920240"/>
        </p:xfrm>
        <a:graphic>
          <a:graphicData uri="http://schemas.openxmlformats.org/drawingml/2006/table">
            <a:tbl>
              <a:tblPr firstRow="1" bandRow="1">
                <a:tableStyleId>{073A0DAA-6AF3-43AB-8588-CEC1D06C72B9}</a:tableStyleId>
              </a:tblPr>
              <a:tblGrid>
                <a:gridCol w="1728153">
                  <a:extLst>
                    <a:ext uri="{9D8B030D-6E8A-4147-A177-3AD203B41FA5}">
                      <a16:colId xmlns:a16="http://schemas.microsoft.com/office/drawing/2014/main" val="2391588980"/>
                    </a:ext>
                  </a:extLst>
                </a:gridCol>
                <a:gridCol w="1324201">
                  <a:extLst>
                    <a:ext uri="{9D8B030D-6E8A-4147-A177-3AD203B41FA5}">
                      <a16:colId xmlns:a16="http://schemas.microsoft.com/office/drawing/2014/main" val="3061298062"/>
                    </a:ext>
                  </a:extLst>
                </a:gridCol>
                <a:gridCol w="1526177">
                  <a:extLst>
                    <a:ext uri="{9D8B030D-6E8A-4147-A177-3AD203B41FA5}">
                      <a16:colId xmlns:a16="http://schemas.microsoft.com/office/drawing/2014/main" val="3086135939"/>
                    </a:ext>
                  </a:extLst>
                </a:gridCol>
                <a:gridCol w="1526177">
                  <a:extLst>
                    <a:ext uri="{9D8B030D-6E8A-4147-A177-3AD203B41FA5}">
                      <a16:colId xmlns:a16="http://schemas.microsoft.com/office/drawing/2014/main" val="3111097154"/>
                    </a:ext>
                  </a:extLst>
                </a:gridCol>
                <a:gridCol w="1526177">
                  <a:extLst>
                    <a:ext uri="{9D8B030D-6E8A-4147-A177-3AD203B41FA5}">
                      <a16:colId xmlns:a16="http://schemas.microsoft.com/office/drawing/2014/main" val="3758241926"/>
                    </a:ext>
                  </a:extLst>
                </a:gridCol>
                <a:gridCol w="1526177">
                  <a:extLst>
                    <a:ext uri="{9D8B030D-6E8A-4147-A177-3AD203B41FA5}">
                      <a16:colId xmlns:a16="http://schemas.microsoft.com/office/drawing/2014/main" val="4049245329"/>
                    </a:ext>
                  </a:extLst>
                </a:gridCol>
                <a:gridCol w="1526177">
                  <a:extLst>
                    <a:ext uri="{9D8B030D-6E8A-4147-A177-3AD203B41FA5}">
                      <a16:colId xmlns:a16="http://schemas.microsoft.com/office/drawing/2014/main" val="1410245025"/>
                    </a:ext>
                  </a:extLst>
                </a:gridCol>
              </a:tblGrid>
              <a:tr h="640080">
                <a:tc>
                  <a:txBody>
                    <a:bodyPr/>
                    <a:lstStyle/>
                    <a:p>
                      <a:pPr algn="r" rtl="0" fontAlgn="b">
                        <a:buNone/>
                      </a:pPr>
                      <a:endParaRPr lang="en-US" sz="2400" dirty="0">
                        <a:effectLst/>
                      </a:endParaRPr>
                    </a:p>
                  </a:txBody>
                  <a:tcPr marL="28575" marR="28575" marT="19050" marB="19050" anchor="b"/>
                </a:tc>
                <a:tc>
                  <a:txBody>
                    <a:bodyPr/>
                    <a:lstStyle/>
                    <a:p>
                      <a:pPr algn="r" rtl="0" fontAlgn="b">
                        <a:buNone/>
                      </a:pPr>
                      <a:r>
                        <a:rPr lang="en-US" sz="2400" dirty="0">
                          <a:effectLst/>
                        </a:rPr>
                        <a:t>2023-24</a:t>
                      </a:r>
                    </a:p>
                  </a:txBody>
                  <a:tcPr marL="28575" marR="28575" marT="19050" marB="19050" anchor="b"/>
                </a:tc>
                <a:tc>
                  <a:txBody>
                    <a:bodyPr/>
                    <a:lstStyle/>
                    <a:p>
                      <a:pPr algn="r" rtl="0" fontAlgn="b">
                        <a:buNone/>
                      </a:pPr>
                      <a:r>
                        <a:rPr lang="en-US" sz="2400" dirty="0">
                          <a:effectLst/>
                        </a:rPr>
                        <a:t>2022-23</a:t>
                      </a:r>
                    </a:p>
                  </a:txBody>
                  <a:tcPr marL="28575" marR="28575" marT="19050" marB="19050" anchor="b"/>
                </a:tc>
                <a:tc>
                  <a:txBody>
                    <a:bodyPr/>
                    <a:lstStyle/>
                    <a:p>
                      <a:pPr algn="r" rtl="0" fontAlgn="b">
                        <a:buNone/>
                      </a:pPr>
                      <a:r>
                        <a:rPr lang="en-US" sz="2400" dirty="0">
                          <a:effectLst/>
                        </a:rPr>
                        <a:t>2021-22</a:t>
                      </a:r>
                    </a:p>
                  </a:txBody>
                  <a:tcPr marL="28575" marR="28575" marT="19050" marB="19050" anchor="b"/>
                </a:tc>
                <a:tc>
                  <a:txBody>
                    <a:bodyPr/>
                    <a:lstStyle/>
                    <a:p>
                      <a:pPr algn="r" rtl="0" fontAlgn="b">
                        <a:buNone/>
                      </a:pPr>
                      <a:r>
                        <a:rPr lang="en-US" sz="2400" dirty="0">
                          <a:effectLst/>
                        </a:rPr>
                        <a:t>2020-21</a:t>
                      </a:r>
                    </a:p>
                  </a:txBody>
                  <a:tcPr marL="28575" marR="28575" marT="19050" marB="19050" anchor="b"/>
                </a:tc>
                <a:tc>
                  <a:txBody>
                    <a:bodyPr/>
                    <a:lstStyle/>
                    <a:p>
                      <a:pPr algn="r" rtl="0" fontAlgn="b">
                        <a:buNone/>
                      </a:pPr>
                      <a:r>
                        <a:rPr lang="en-US" sz="2400" dirty="0">
                          <a:effectLst/>
                        </a:rPr>
                        <a:t>2019-20</a:t>
                      </a:r>
                    </a:p>
                  </a:txBody>
                  <a:tcPr marL="28575" marR="28575" marT="19050" marB="19050" anchor="b"/>
                </a:tc>
                <a:tc>
                  <a:txBody>
                    <a:bodyPr/>
                    <a:lstStyle/>
                    <a:p>
                      <a:pPr algn="r" rtl="0" fontAlgn="b">
                        <a:buNone/>
                      </a:pPr>
                      <a:r>
                        <a:rPr lang="en-US" sz="2400" dirty="0">
                          <a:effectLst/>
                        </a:rPr>
                        <a:t>2018-19</a:t>
                      </a:r>
                    </a:p>
                  </a:txBody>
                  <a:tcPr marL="28575" marR="28575" marT="19050" marB="19050" anchor="b"/>
                </a:tc>
                <a:extLst>
                  <a:ext uri="{0D108BD9-81ED-4DB2-BD59-A6C34878D82A}">
                    <a16:rowId xmlns:a16="http://schemas.microsoft.com/office/drawing/2014/main" val="3600223035"/>
                  </a:ext>
                </a:extLst>
              </a:tr>
              <a:tr h="640080">
                <a:tc>
                  <a:txBody>
                    <a:bodyPr/>
                    <a:lstStyle/>
                    <a:p>
                      <a:pPr algn="r" rtl="0" fontAlgn="b">
                        <a:buNone/>
                      </a:pPr>
                      <a:r>
                        <a:rPr lang="en-US" sz="2400" dirty="0">
                          <a:effectLst/>
                        </a:rPr>
                        <a:t>Enrollees</a:t>
                      </a:r>
                    </a:p>
                  </a:txBody>
                  <a:tcPr marL="28575" marR="28575" marT="19050" marB="19050" anchor="b"/>
                </a:tc>
                <a:tc>
                  <a:txBody>
                    <a:bodyPr/>
                    <a:lstStyle/>
                    <a:p>
                      <a:pPr algn="r" rtl="0" fontAlgn="b">
                        <a:buNone/>
                      </a:pPr>
                      <a:r>
                        <a:rPr lang="en-US" sz="2400" dirty="0">
                          <a:effectLst/>
                        </a:rPr>
                        <a:t>7,062</a:t>
                      </a:r>
                    </a:p>
                  </a:txBody>
                  <a:tcPr marL="28575" marR="28575" marT="19050" marB="19050" anchor="b"/>
                </a:tc>
                <a:tc>
                  <a:txBody>
                    <a:bodyPr/>
                    <a:lstStyle/>
                    <a:p>
                      <a:pPr algn="r" rtl="0" fontAlgn="b">
                        <a:buNone/>
                      </a:pPr>
                      <a:r>
                        <a:rPr lang="en-US" sz="2400" dirty="0">
                          <a:effectLst/>
                        </a:rPr>
                        <a:t>7,079</a:t>
                      </a:r>
                    </a:p>
                  </a:txBody>
                  <a:tcPr marL="28575" marR="28575" marT="19050" marB="19050" anchor="b"/>
                </a:tc>
                <a:tc>
                  <a:txBody>
                    <a:bodyPr/>
                    <a:lstStyle/>
                    <a:p>
                      <a:pPr algn="r" rtl="0" fontAlgn="b">
                        <a:buNone/>
                      </a:pPr>
                      <a:r>
                        <a:rPr lang="en-US" sz="2400" dirty="0">
                          <a:effectLst/>
                        </a:rPr>
                        <a:t>8,358</a:t>
                      </a:r>
                    </a:p>
                  </a:txBody>
                  <a:tcPr marL="28575" marR="28575" marT="19050" marB="19050" anchor="b"/>
                </a:tc>
                <a:tc>
                  <a:txBody>
                    <a:bodyPr/>
                    <a:lstStyle/>
                    <a:p>
                      <a:pPr algn="r" rtl="0" fontAlgn="b">
                        <a:buNone/>
                      </a:pPr>
                      <a:r>
                        <a:rPr lang="en-US" sz="2400" dirty="0">
                          <a:effectLst/>
                        </a:rPr>
                        <a:t>10,654</a:t>
                      </a:r>
                    </a:p>
                  </a:txBody>
                  <a:tcPr marL="28575" marR="28575" marT="19050" marB="19050" anchor="b"/>
                </a:tc>
                <a:tc>
                  <a:txBody>
                    <a:bodyPr/>
                    <a:lstStyle/>
                    <a:p>
                      <a:pPr algn="r" rtl="0" fontAlgn="b">
                        <a:buNone/>
                      </a:pPr>
                      <a:r>
                        <a:rPr lang="en-US" sz="2400" dirty="0">
                          <a:effectLst/>
                        </a:rPr>
                        <a:t>11,275</a:t>
                      </a:r>
                    </a:p>
                  </a:txBody>
                  <a:tcPr marL="28575" marR="28575" marT="19050" marB="19050" anchor="b"/>
                </a:tc>
                <a:tc>
                  <a:txBody>
                    <a:bodyPr/>
                    <a:lstStyle/>
                    <a:p>
                      <a:pPr algn="r" rtl="0" fontAlgn="b">
                        <a:buNone/>
                      </a:pPr>
                      <a:r>
                        <a:rPr lang="en-US" sz="2400" dirty="0">
                          <a:effectLst/>
                        </a:rPr>
                        <a:t>10,059</a:t>
                      </a:r>
                    </a:p>
                  </a:txBody>
                  <a:tcPr marL="28575" marR="28575" marT="19050" marB="19050" anchor="b"/>
                </a:tc>
                <a:extLst>
                  <a:ext uri="{0D108BD9-81ED-4DB2-BD59-A6C34878D82A}">
                    <a16:rowId xmlns:a16="http://schemas.microsoft.com/office/drawing/2014/main" val="3908276407"/>
                  </a:ext>
                </a:extLst>
              </a:tr>
              <a:tr h="640080">
                <a:tc>
                  <a:txBody>
                    <a:bodyPr/>
                    <a:lstStyle/>
                    <a:p>
                      <a:pPr algn="r" rtl="0" fontAlgn="b">
                        <a:buNone/>
                      </a:pPr>
                      <a:r>
                        <a:rPr lang="en-US" sz="2400" dirty="0">
                          <a:effectLst/>
                        </a:rPr>
                        <a:t>Completers</a:t>
                      </a:r>
                    </a:p>
                  </a:txBody>
                  <a:tcPr marL="28575" marR="28575" marT="19050" marB="19050" anchor="b"/>
                </a:tc>
                <a:tc>
                  <a:txBody>
                    <a:bodyPr/>
                    <a:lstStyle/>
                    <a:p>
                      <a:pPr algn="r" rtl="0" fontAlgn="b">
                        <a:buNone/>
                      </a:pPr>
                      <a:r>
                        <a:rPr lang="en-US" sz="2400" dirty="0">
                          <a:effectLst/>
                        </a:rPr>
                        <a:t>2,828</a:t>
                      </a:r>
                    </a:p>
                  </a:txBody>
                  <a:tcPr marL="28575" marR="28575" marT="19050" marB="19050" anchor="b"/>
                </a:tc>
                <a:tc>
                  <a:txBody>
                    <a:bodyPr/>
                    <a:lstStyle/>
                    <a:p>
                      <a:pPr algn="r" rtl="0" fontAlgn="b">
                        <a:buNone/>
                      </a:pPr>
                      <a:r>
                        <a:rPr lang="en-US" sz="2400" dirty="0">
                          <a:effectLst/>
                        </a:rPr>
                        <a:t>2,949</a:t>
                      </a:r>
                    </a:p>
                  </a:txBody>
                  <a:tcPr marL="28575" marR="28575" marT="19050" marB="19050" anchor="b"/>
                </a:tc>
                <a:tc>
                  <a:txBody>
                    <a:bodyPr/>
                    <a:lstStyle/>
                    <a:p>
                      <a:pPr algn="r" rtl="0" fontAlgn="b">
                        <a:buNone/>
                      </a:pPr>
                      <a:r>
                        <a:rPr lang="en-US" sz="2400" dirty="0">
                          <a:effectLst/>
                        </a:rPr>
                        <a:t>3,106</a:t>
                      </a:r>
                    </a:p>
                  </a:txBody>
                  <a:tcPr marL="28575" marR="28575" marT="19050" marB="19050" anchor="b"/>
                </a:tc>
                <a:tc>
                  <a:txBody>
                    <a:bodyPr/>
                    <a:lstStyle/>
                    <a:p>
                      <a:pPr algn="r" rtl="0" fontAlgn="b">
                        <a:buNone/>
                      </a:pPr>
                      <a:r>
                        <a:rPr lang="en-US" sz="2400" dirty="0">
                          <a:effectLst/>
                        </a:rPr>
                        <a:t>3,320</a:t>
                      </a:r>
                    </a:p>
                  </a:txBody>
                  <a:tcPr marL="28575" marR="28575" marT="19050" marB="19050" anchor="b"/>
                </a:tc>
                <a:tc>
                  <a:txBody>
                    <a:bodyPr/>
                    <a:lstStyle/>
                    <a:p>
                      <a:pPr algn="r" rtl="0" fontAlgn="b">
                        <a:buNone/>
                      </a:pPr>
                      <a:r>
                        <a:rPr lang="en-US" sz="2400" dirty="0">
                          <a:effectLst/>
                        </a:rPr>
                        <a:t>3,057</a:t>
                      </a:r>
                    </a:p>
                  </a:txBody>
                  <a:tcPr marL="28575" marR="28575" marT="19050" marB="19050" anchor="b"/>
                </a:tc>
                <a:tc>
                  <a:txBody>
                    <a:bodyPr/>
                    <a:lstStyle/>
                    <a:p>
                      <a:pPr algn="r" rtl="0" fontAlgn="b">
                        <a:buNone/>
                      </a:pPr>
                      <a:r>
                        <a:rPr lang="en-US" sz="2400" dirty="0">
                          <a:effectLst/>
                        </a:rPr>
                        <a:t>2,994</a:t>
                      </a:r>
                    </a:p>
                  </a:txBody>
                  <a:tcPr marL="28575" marR="28575" marT="19050" marB="19050" anchor="b"/>
                </a:tc>
                <a:extLst>
                  <a:ext uri="{0D108BD9-81ED-4DB2-BD59-A6C34878D82A}">
                    <a16:rowId xmlns:a16="http://schemas.microsoft.com/office/drawing/2014/main" val="745105170"/>
                  </a:ext>
                </a:extLst>
              </a:tr>
            </a:tbl>
          </a:graphicData>
        </a:graphic>
      </p:graphicFrame>
      <p:sp>
        <p:nvSpPr>
          <p:cNvPr id="7" name="TextBox 6">
            <a:extLst>
              <a:ext uri="{FF2B5EF4-FFF2-40B4-BE49-F238E27FC236}">
                <a16:creationId xmlns:a16="http://schemas.microsoft.com/office/drawing/2014/main" id="{5E5C2B3E-9901-0455-747B-9FC12B48577C}"/>
              </a:ext>
            </a:extLst>
          </p:cNvPr>
          <p:cNvSpPr txBox="1"/>
          <p:nvPr/>
        </p:nvSpPr>
        <p:spPr>
          <a:xfrm>
            <a:off x="609599" y="4048591"/>
            <a:ext cx="10494326" cy="193899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Number of completers is relatively steady with slight declines, while the number of enrollees has declined more significantly.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Note: Many programs last more than one year, which is why the number of enrollees is so much greater than the number of completers. A person is a completer only one year, but may be enrolled several years.</a:t>
            </a:r>
          </a:p>
        </p:txBody>
      </p:sp>
      <p:sp>
        <p:nvSpPr>
          <p:cNvPr id="5" name="TextBox 4">
            <a:extLst>
              <a:ext uri="{FF2B5EF4-FFF2-40B4-BE49-F238E27FC236}">
                <a16:creationId xmlns:a16="http://schemas.microsoft.com/office/drawing/2014/main" id="{1B108E3C-F8DE-FAC2-9513-34EBCAE86F00}"/>
              </a:ext>
            </a:extLst>
          </p:cNvPr>
          <p:cNvSpPr txBox="1"/>
          <p:nvPr/>
        </p:nvSpPr>
        <p:spPr>
          <a:xfrm>
            <a:off x="213360" y="6393815"/>
            <a:ext cx="116148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Source: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rPr>
              <a:t>Title II Reports</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accessed 3/29/26. Numbers may not total 100% due to rounding. </a:t>
            </a:r>
          </a:p>
        </p:txBody>
      </p:sp>
      <p:sp>
        <p:nvSpPr>
          <p:cNvPr id="6" name="Google Shape;274;p39">
            <a:extLst>
              <a:ext uri="{FF2B5EF4-FFF2-40B4-BE49-F238E27FC236}">
                <a16:creationId xmlns:a16="http://schemas.microsoft.com/office/drawing/2014/main" id="{A0A732F5-EDBD-7787-4F07-BB91669A7173}"/>
              </a:ext>
            </a:extLst>
          </p:cNvPr>
          <p:cNvSpPr txBox="1">
            <a:spLocks noGrp="1"/>
          </p:cNvSpPr>
          <p:nvPr>
            <p:ph type="sldNum" idx="12"/>
          </p:nvPr>
        </p:nvSpPr>
        <p:spPr>
          <a:xfrm>
            <a:off x="11760000" y="6371351"/>
            <a:ext cx="432000" cy="432000"/>
          </a:xfrm>
          <a:prstGeom prst="rect">
            <a:avLst/>
          </a:prstGeom>
          <a:solidFill>
            <a:srgbClr val="0C0C0C"/>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2933" b="0" i="0" u="none" strike="noStrike" kern="1200" cap="none" spc="0" normalizeH="0" baseline="0" noProof="0">
                <a:ln>
                  <a:noFill/>
                </a:ln>
                <a:solidFill>
                  <a:srgbClr val="626262"/>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
                  <a:srgbClr val="000000"/>
                </a:buClr>
                <a:buSzTx/>
                <a:buFontTx/>
                <a:buNone/>
                <a:tabLst/>
                <a:defRPr/>
              </a:pPr>
              <a:t>21</a:t>
            </a:fld>
            <a:endParaRPr kumimoji="0" sz="3467" b="0" i="0" u="none" strike="noStrike" kern="1200" cap="none" spc="0" normalizeH="0" baseline="0" noProof="0" dirty="0">
              <a:ln>
                <a:noFill/>
              </a:ln>
              <a:solidFill>
                <a:srgbClr val="62626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7299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0AC4-FE54-CEB6-D9F6-1604307291A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WEA-ART and Washington State</a:t>
            </a:r>
          </a:p>
        </p:txBody>
      </p:sp>
      <p:graphicFrame>
        <p:nvGraphicFramePr>
          <p:cNvPr id="3" name="Chart 2" descr="Horizontal bar chart comparing racial and ethnic representation in Washington teachers, Washington students, and four WEA‑ART cohorts, showing proportions of People of Color/Hispanic/Latinx, White, and Not Provided.">
            <a:extLst>
              <a:ext uri="{FF2B5EF4-FFF2-40B4-BE49-F238E27FC236}">
                <a16:creationId xmlns:a16="http://schemas.microsoft.com/office/drawing/2014/main" id="{57796A37-FF54-7A7C-5141-72AC9387799A}"/>
              </a:ext>
            </a:extLst>
          </p:cNvPr>
          <p:cNvGraphicFramePr>
            <a:graphicFrameLocks/>
          </p:cNvGraphicFramePr>
          <p:nvPr>
            <p:extLst>
              <p:ext uri="{D42A27DB-BD31-4B8C-83A1-F6EECF244321}">
                <p14:modId xmlns:p14="http://schemas.microsoft.com/office/powerpoint/2010/main" val="2407107551"/>
              </p:ext>
            </p:extLst>
          </p:nvPr>
        </p:nvGraphicFramePr>
        <p:xfrm>
          <a:off x="393290" y="0"/>
          <a:ext cx="11257936" cy="6548284"/>
        </p:xfrm>
        <a:graphic>
          <a:graphicData uri="http://schemas.openxmlformats.org/drawingml/2006/chart">
            <c:chart xmlns:c="http://schemas.openxmlformats.org/drawingml/2006/chart" xmlns:r="http://schemas.openxmlformats.org/officeDocument/2006/relationships" r:id="rId3"/>
          </a:graphicData>
        </a:graphic>
      </p:graphicFrame>
      <p:sp>
        <p:nvSpPr>
          <p:cNvPr id="7" name="Right Brace 6">
            <a:extLst>
              <a:ext uri="{FF2B5EF4-FFF2-40B4-BE49-F238E27FC236}">
                <a16:creationId xmlns:a16="http://schemas.microsoft.com/office/drawing/2014/main" id="{CF0D4350-9ACA-730F-0A2B-9D290D85C919}"/>
              </a:ext>
              <a:ext uri="{C183D7F6-B498-43B3-948B-1728B52AA6E4}">
                <adec:decorative xmlns:adec="http://schemas.microsoft.com/office/drawing/2017/decorative" val="1"/>
              </a:ext>
            </a:extLst>
          </p:cNvPr>
          <p:cNvSpPr/>
          <p:nvPr/>
        </p:nvSpPr>
        <p:spPr>
          <a:xfrm>
            <a:off x="10177272" y="1115568"/>
            <a:ext cx="347472" cy="162763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AB8CCF4-38B9-E3C7-53AD-D2B118974245}"/>
              </a:ext>
            </a:extLst>
          </p:cNvPr>
          <p:cNvSpPr txBox="1"/>
          <p:nvPr/>
        </p:nvSpPr>
        <p:spPr>
          <a:xfrm>
            <a:off x="10524744" y="1563623"/>
            <a:ext cx="14447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Washington state Data</a:t>
            </a:r>
          </a:p>
        </p:txBody>
      </p:sp>
      <p:sp>
        <p:nvSpPr>
          <p:cNvPr id="8" name="Right Brace 7">
            <a:extLst>
              <a:ext uri="{FF2B5EF4-FFF2-40B4-BE49-F238E27FC236}">
                <a16:creationId xmlns:a16="http://schemas.microsoft.com/office/drawing/2014/main" id="{BCAB1863-5F6A-DE08-38DD-4F428FD29B31}"/>
              </a:ext>
              <a:ext uri="{C183D7F6-B498-43B3-948B-1728B52AA6E4}">
                <adec:decorative xmlns:adec="http://schemas.microsoft.com/office/drawing/2017/decorative" val="1"/>
              </a:ext>
            </a:extLst>
          </p:cNvPr>
          <p:cNvSpPr/>
          <p:nvPr/>
        </p:nvSpPr>
        <p:spPr>
          <a:xfrm>
            <a:off x="10177272" y="2907328"/>
            <a:ext cx="347472" cy="335631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7745114F-6D9B-B914-5282-A4EDC31A96C0}"/>
              </a:ext>
            </a:extLst>
          </p:cNvPr>
          <p:cNvSpPr txBox="1"/>
          <p:nvPr/>
        </p:nvSpPr>
        <p:spPr>
          <a:xfrm>
            <a:off x="10524744" y="4306823"/>
            <a:ext cx="144475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WEA-ART Data</a:t>
            </a:r>
          </a:p>
        </p:txBody>
      </p:sp>
      <p:sp>
        <p:nvSpPr>
          <p:cNvPr id="6" name="TextBox 5">
            <a:extLst>
              <a:ext uri="{FF2B5EF4-FFF2-40B4-BE49-F238E27FC236}">
                <a16:creationId xmlns:a16="http://schemas.microsoft.com/office/drawing/2014/main" id="{CB224003-933E-5D4E-BB5E-9BFE1260C51C}"/>
              </a:ext>
            </a:extLst>
          </p:cNvPr>
          <p:cNvSpPr txBox="1"/>
          <p:nvPr/>
        </p:nvSpPr>
        <p:spPr>
          <a:xfrm>
            <a:off x="393290" y="6548284"/>
            <a:ext cx="972305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Washington state data from OSPI Report Card (Feb. 2026). Cohorts 1 and 2 is </a:t>
            </a:r>
            <a:r>
              <a:rPr kumimoji="0" lang="en-US"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completer</a:t>
            </a:r>
            <a:r>
              <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data. Cohorts 3 and 4 is </a:t>
            </a:r>
            <a:r>
              <a:rPr kumimoji="0" lang="en-US"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current</a:t>
            </a:r>
            <a:r>
              <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2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enrollee</a:t>
            </a:r>
            <a:r>
              <a:rPr kumimoji="0" lang="en-US"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data. </a:t>
            </a:r>
          </a:p>
        </p:txBody>
      </p:sp>
    </p:spTree>
    <p:extLst>
      <p:ext uri="{BB962C8B-B14F-4D97-AF65-F5344CB8AC3E}">
        <p14:creationId xmlns:p14="http://schemas.microsoft.com/office/powerpoint/2010/main" val="819909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5B25380-ACF7-8A2C-83F5-EAB2438F0A15}"/>
              </a:ext>
            </a:extLst>
          </p:cNvPr>
          <p:cNvSpPr>
            <a:spLocks noGrp="1"/>
          </p:cNvSpPr>
          <p:nvPr>
            <p:ph type="title"/>
          </p:nvPr>
        </p:nvSpPr>
        <p:spPr>
          <a:xfrm>
            <a:off x="838200" y="365125"/>
            <a:ext cx="10515600" cy="1325563"/>
          </a:xfrm>
        </p:spPr>
        <p:txBody>
          <a:bodyPr/>
          <a:lstStyle/>
          <a:p>
            <a:r>
              <a:rPr lang="en-US" sz="4000" dirty="0">
                <a:latin typeface="+mn-lt"/>
              </a:rPr>
              <a:t>Teacher Residency retention rates surpass traditional programs.</a:t>
            </a:r>
          </a:p>
        </p:txBody>
      </p:sp>
      <p:sp>
        <p:nvSpPr>
          <p:cNvPr id="3" name="Text Placeholder 2">
            <a:extLst>
              <a:ext uri="{FF2B5EF4-FFF2-40B4-BE49-F238E27FC236}">
                <a16:creationId xmlns:a16="http://schemas.microsoft.com/office/drawing/2014/main" id="{1CE5A675-3D5B-B9B7-AD72-7AC6CC49E467}"/>
              </a:ext>
            </a:extLst>
          </p:cNvPr>
          <p:cNvSpPr>
            <a:spLocks noGrp="1"/>
          </p:cNvSpPr>
          <p:nvPr>
            <p:ph idx="1"/>
          </p:nvPr>
        </p:nvSpPr>
        <p:spPr>
          <a:xfrm>
            <a:off x="838200" y="1825625"/>
            <a:ext cx="10515600" cy="4351338"/>
          </a:xfrm>
        </p:spPr>
        <p:txBody>
          <a:bodyPr/>
          <a:lstStyle/>
          <a:p>
            <a:r>
              <a:rPr lang="en-US" sz="2400" dirty="0">
                <a:latin typeface="+mn-lt"/>
              </a:rPr>
              <a:t>Prepared to Teach finds that, “Studies show </a:t>
            </a:r>
            <a:r>
              <a:rPr lang="en-US" sz="2400" b="1" dirty="0">
                <a:solidFill>
                  <a:srgbClr val="C00000"/>
                </a:solidFill>
                <a:latin typeface="+mn-lt"/>
              </a:rPr>
              <a:t>new teachers who complete high-quality teacher residency programs</a:t>
            </a:r>
            <a:r>
              <a:rPr lang="en-US" sz="2400" dirty="0">
                <a:latin typeface="+mn-lt"/>
              </a:rPr>
              <a:t>, where they spend a </a:t>
            </a:r>
            <a:r>
              <a:rPr lang="en-US" sz="2400" b="1" dirty="0">
                <a:solidFill>
                  <a:srgbClr val="C00000"/>
                </a:solidFill>
                <a:latin typeface="+mn-lt"/>
              </a:rPr>
              <a:t>full year in clinical placements</a:t>
            </a:r>
            <a:r>
              <a:rPr lang="en-US" sz="2400" dirty="0">
                <a:latin typeface="+mn-lt"/>
              </a:rPr>
              <a:t> alongside accomplished teachers before being hired as teachers of record, </a:t>
            </a:r>
            <a:r>
              <a:rPr lang="en-US" sz="2400" b="1" dirty="0">
                <a:solidFill>
                  <a:srgbClr val="C00000"/>
                </a:solidFill>
                <a:latin typeface="+mn-lt"/>
              </a:rPr>
              <a:t>have retention rates after four years as high as 93%</a:t>
            </a:r>
            <a:r>
              <a:rPr lang="en-US" sz="2400" dirty="0">
                <a:latin typeface="+mn-lt"/>
              </a:rPr>
              <a:t> in programs that were specifically designed to recruit, prepare, and support new teachers for district hiring needs.” (2023)</a:t>
            </a:r>
          </a:p>
          <a:p>
            <a:endParaRPr lang="en-US" sz="2400" dirty="0">
              <a:latin typeface="+mn-lt"/>
            </a:endParaRPr>
          </a:p>
          <a:p>
            <a:r>
              <a:rPr lang="en-US" sz="2400" dirty="0">
                <a:latin typeface="+mn-lt"/>
              </a:rPr>
              <a:t>Multiple research reports collected by the Learning Policy Institute show that </a:t>
            </a:r>
            <a:r>
              <a:rPr lang="en-US" sz="2400" b="1" dirty="0">
                <a:solidFill>
                  <a:srgbClr val="C00000"/>
                </a:solidFill>
                <a:latin typeface="+mn-lt"/>
              </a:rPr>
              <a:t>teachers inducted using a teacher residency model stay in the profession between 75% and 90% </a:t>
            </a:r>
            <a:r>
              <a:rPr lang="en-US" sz="2400" dirty="0">
                <a:latin typeface="+mn-lt"/>
              </a:rPr>
              <a:t>past their commitment period and five years. (2024)</a:t>
            </a:r>
          </a:p>
        </p:txBody>
      </p:sp>
    </p:spTree>
    <p:extLst>
      <p:ext uri="{BB962C8B-B14F-4D97-AF65-F5344CB8AC3E}">
        <p14:creationId xmlns:p14="http://schemas.microsoft.com/office/powerpoint/2010/main" val="561384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D0082-D6A3-2CF6-4FBE-A7E565FEB277}"/>
              </a:ext>
            </a:extLst>
          </p:cNvPr>
          <p:cNvSpPr>
            <a:spLocks noGrp="1"/>
          </p:cNvSpPr>
          <p:nvPr>
            <p:ph type="title"/>
          </p:nvPr>
        </p:nvSpPr>
        <p:spPr/>
        <p:txBody>
          <a:bodyPr/>
          <a:lstStyle/>
          <a:p>
            <a:r>
              <a:rPr lang="en-US" dirty="0">
                <a:latin typeface="+mn-lt"/>
              </a:rPr>
              <a:t>Dynamic Cost Impacts of Residency Apprenticeship</a:t>
            </a:r>
          </a:p>
        </p:txBody>
      </p:sp>
      <p:sp>
        <p:nvSpPr>
          <p:cNvPr id="5" name="Content Placeholder 2">
            <a:extLst>
              <a:ext uri="{FF2B5EF4-FFF2-40B4-BE49-F238E27FC236}">
                <a16:creationId xmlns:a16="http://schemas.microsoft.com/office/drawing/2014/main" id="{0AAAC4C7-D798-2771-F7A9-43B38A2605EF}"/>
              </a:ext>
            </a:extLst>
          </p:cNvPr>
          <p:cNvSpPr>
            <a:spLocks noGrp="1"/>
          </p:cNvSpPr>
          <p:nvPr>
            <p:ph idx="1"/>
          </p:nvPr>
        </p:nvSpPr>
        <p:spPr>
          <a:xfrm>
            <a:off x="838200" y="1825625"/>
            <a:ext cx="10515600" cy="4351338"/>
          </a:xfrm>
        </p:spPr>
        <p:txBody>
          <a:bodyPr>
            <a:normAutofit fontScale="92500" lnSpcReduction="20000"/>
          </a:bodyPr>
          <a:lstStyle/>
          <a:p>
            <a:pPr marL="101600" indent="0">
              <a:buNone/>
            </a:pPr>
            <a:r>
              <a:rPr lang="en-US" b="1" dirty="0">
                <a:latin typeface="+mn-lt"/>
              </a:rPr>
              <a:t>Potential cost savings by hiring and retaining highly qualified special education teachers:</a:t>
            </a:r>
          </a:p>
          <a:p>
            <a:pPr lvl="0"/>
            <a:endParaRPr lang="en-US" sz="600" b="1" i="1" dirty="0">
              <a:solidFill>
                <a:srgbClr val="C00000"/>
              </a:solidFill>
              <a:latin typeface="+mn-lt"/>
            </a:endParaRPr>
          </a:p>
          <a:p>
            <a:pPr marL="0" lvl="0" indent="0">
              <a:buNone/>
            </a:pPr>
            <a:r>
              <a:rPr lang="en-US" b="1" i="1" dirty="0">
                <a:solidFill>
                  <a:srgbClr val="C00000"/>
                </a:solidFill>
                <a:latin typeface="+mn-lt"/>
              </a:rPr>
              <a:t>Lower costs related to recruitment and retention </a:t>
            </a:r>
            <a:endParaRPr lang="en-US" dirty="0">
              <a:latin typeface="+mn-lt"/>
            </a:endParaRPr>
          </a:p>
          <a:p>
            <a:pPr lvl="1"/>
            <a:r>
              <a:rPr lang="en-US" sz="2000" dirty="0">
                <a:latin typeface="+mn-lt"/>
              </a:rPr>
              <a:t>Teacher resident candidates joining this program have already worked in schools and shown a passion for educating children and a desire to create a career from this work.  Keeping teachers in the profession reduces teacher churn on schools saving money.  </a:t>
            </a:r>
          </a:p>
          <a:p>
            <a:pPr lvl="1"/>
            <a:r>
              <a:rPr lang="en-US" sz="2000" dirty="0">
                <a:latin typeface="+mn-lt"/>
              </a:rPr>
              <a:t>The cost of hiring a new teacher to a district ranges from $7K in remote/rural schools to $30K in urban districts. </a:t>
            </a:r>
          </a:p>
          <a:p>
            <a:pPr marL="0" indent="0">
              <a:buNone/>
            </a:pPr>
            <a:r>
              <a:rPr lang="en-US" b="1" i="1" dirty="0">
                <a:solidFill>
                  <a:srgbClr val="C00000"/>
                </a:solidFill>
                <a:latin typeface="+mn-lt"/>
              </a:rPr>
              <a:t>Potential for lower costs related to compliance requirements</a:t>
            </a:r>
            <a:r>
              <a:rPr lang="en-US" b="1" dirty="0">
                <a:solidFill>
                  <a:srgbClr val="C00000"/>
                </a:solidFill>
                <a:latin typeface="+mn-lt"/>
              </a:rPr>
              <a:t> </a:t>
            </a:r>
            <a:r>
              <a:rPr lang="en-US" dirty="0">
                <a:latin typeface="+mn-lt"/>
              </a:rPr>
              <a:t>– </a:t>
            </a:r>
          </a:p>
          <a:p>
            <a:pPr lvl="1"/>
            <a:r>
              <a:rPr lang="en-US" sz="2000" dirty="0">
                <a:latin typeface="+mn-lt"/>
              </a:rPr>
              <a:t>Well-prepared special education teachers better understand federal and state compliance requirements for special education which will lead to less founded complaints and lost due process hearings.  </a:t>
            </a:r>
          </a:p>
          <a:p>
            <a:pPr lvl="1"/>
            <a:r>
              <a:rPr lang="en-US" sz="2000" dirty="0">
                <a:latin typeface="+mn-lt"/>
              </a:rPr>
              <a:t>The cost avoidance of staff time related to complaints, legal fees for the district and awarded by the courts, awarded compensatory services, public disclosure requests and the broken trust of families should be considered. </a:t>
            </a:r>
            <a:endParaRPr lang="en-US" dirty="0">
              <a:latin typeface="+mn-lt"/>
            </a:endParaRPr>
          </a:p>
          <a:p>
            <a:endParaRPr lang="en-US" dirty="0">
              <a:latin typeface="+mn-lt"/>
            </a:endParaRPr>
          </a:p>
        </p:txBody>
      </p:sp>
    </p:spTree>
    <p:extLst>
      <p:ext uri="{BB962C8B-B14F-4D97-AF65-F5344CB8AC3E}">
        <p14:creationId xmlns:p14="http://schemas.microsoft.com/office/powerpoint/2010/main" val="4011725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4D288E-EB95-024C-A2BC-D0F9F0ADF327}"/>
              </a:ext>
            </a:extLst>
          </p:cNvPr>
          <p:cNvSpPr>
            <a:spLocks noGrp="1"/>
          </p:cNvSpPr>
          <p:nvPr>
            <p:ph type="title"/>
          </p:nvPr>
        </p:nvSpPr>
        <p:spPr>
          <a:xfrm>
            <a:off x="627184" y="-983029"/>
            <a:ext cx="10515600" cy="1325563"/>
          </a:xfrm>
        </p:spPr>
        <p:txBody>
          <a:bodyPr/>
          <a:lstStyle/>
          <a:p>
            <a:r>
              <a:rPr lang="en-US" dirty="0"/>
              <a:t>Jim Meadows contact</a:t>
            </a:r>
          </a:p>
        </p:txBody>
      </p:sp>
      <p:sp>
        <p:nvSpPr>
          <p:cNvPr id="6" name="TextBox 5">
            <a:extLst>
              <a:ext uri="{FF2B5EF4-FFF2-40B4-BE49-F238E27FC236}">
                <a16:creationId xmlns:a16="http://schemas.microsoft.com/office/drawing/2014/main" id="{A3133BDB-7125-46DA-95C4-8B5B1865385D}"/>
              </a:ext>
            </a:extLst>
          </p:cNvPr>
          <p:cNvSpPr txBox="1"/>
          <p:nvPr/>
        </p:nvSpPr>
        <p:spPr>
          <a:xfrm>
            <a:off x="2806263" y="2305615"/>
            <a:ext cx="8440857"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Jim Meadows,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Dean &amp; Director, Educator Career Pathways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WEA Apprenticeship Residency in Teaching (WEA-ART)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WEA Phone: 253-765-7102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CELL: 253-508-9810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EMAIL: jmeadows@washingtonea.org</a:t>
            </a:r>
          </a:p>
        </p:txBody>
      </p:sp>
    </p:spTree>
    <p:extLst>
      <p:ext uri="{BB962C8B-B14F-4D97-AF65-F5344CB8AC3E}">
        <p14:creationId xmlns:p14="http://schemas.microsoft.com/office/powerpoint/2010/main" val="701242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29BE-EF31-9F88-96F4-65CC3DA53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D4E79-95E3-E414-3678-83AD87CF9CDB}"/>
              </a:ext>
            </a:extLst>
          </p:cNvPr>
          <p:cNvSpPr>
            <a:spLocks noGrp="1"/>
          </p:cNvSpPr>
          <p:nvPr>
            <p:ph type="title"/>
          </p:nvPr>
        </p:nvSpPr>
        <p:spPr>
          <a:xfrm>
            <a:off x="2637270" y="2304597"/>
            <a:ext cx="6917459" cy="2852737"/>
          </a:xfrm>
        </p:spPr>
        <p:txBody>
          <a:bodyPr>
            <a:normAutofit fontScale="90000"/>
          </a:bodyPr>
          <a:lstStyle/>
          <a:p>
            <a:r>
              <a:rPr lang="en-US" dirty="0"/>
              <a:t>Registered Teacher Apprenticeship as a Strategy to Strengthen the Special Education Teacher Workforce</a:t>
            </a:r>
            <a:endParaRPr lang="en-US" dirty="0">
              <a:ea typeface="Calibri"/>
              <a:cs typeface="Calibri"/>
            </a:endParaRPr>
          </a:p>
        </p:txBody>
      </p:sp>
      <p:sp>
        <p:nvSpPr>
          <p:cNvPr id="4" name="Slide Number Placeholder 3">
            <a:extLst>
              <a:ext uri="{FF2B5EF4-FFF2-40B4-BE49-F238E27FC236}">
                <a16:creationId xmlns:a16="http://schemas.microsoft.com/office/drawing/2014/main" id="{12B5FC99-00D2-E247-B9F4-DCE8246324A7}"/>
              </a:ext>
            </a:extLst>
          </p:cNvPr>
          <p:cNvSpPr>
            <a:spLocks noGrp="1"/>
          </p:cNvSpPr>
          <p:nvPr>
            <p:ph type="sldNum" sz="quarter" idx="12"/>
          </p:nvPr>
        </p:nvSpPr>
        <p:spPr/>
        <p:txBody>
          <a:bodyPr/>
          <a:lstStyle/>
          <a:p>
            <a:fld id="{B76BC98D-BB94-4A9D-8C7C-BB9C5A743A33}" type="slidenum">
              <a:rPr lang="en-US" smtClean="0"/>
              <a:t>26</a:t>
            </a:fld>
            <a:endParaRPr lang="en-US" dirty="0"/>
          </a:p>
        </p:txBody>
      </p:sp>
    </p:spTree>
    <p:extLst>
      <p:ext uri="{BB962C8B-B14F-4D97-AF65-F5344CB8AC3E}">
        <p14:creationId xmlns:p14="http://schemas.microsoft.com/office/powerpoint/2010/main" val="42537732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41FE-5BB0-F51B-875F-EDE1C52F1D7F}"/>
              </a:ext>
            </a:extLst>
          </p:cNvPr>
          <p:cNvSpPr>
            <a:spLocks noGrp="1"/>
          </p:cNvSpPr>
          <p:nvPr>
            <p:ph type="title"/>
          </p:nvPr>
        </p:nvSpPr>
        <p:spPr/>
        <p:txBody>
          <a:bodyPr/>
          <a:lstStyle/>
          <a:p>
            <a:r>
              <a:rPr lang="en-US" dirty="0">
                <a:ea typeface="Calibri"/>
                <a:cs typeface="Calibri"/>
              </a:rPr>
              <a:t>Registered Apprenticeship – Earn and Learn</a:t>
            </a:r>
            <a:endParaRPr lang="en-US" dirty="0"/>
          </a:p>
        </p:txBody>
      </p:sp>
      <p:sp>
        <p:nvSpPr>
          <p:cNvPr id="7" name="Rectangle: Rounded Corners 6">
            <a:extLst>
              <a:ext uri="{FF2B5EF4-FFF2-40B4-BE49-F238E27FC236}">
                <a16:creationId xmlns:a16="http://schemas.microsoft.com/office/drawing/2014/main" id="{C1F9D6A4-D36C-7E75-4574-EC4BBA7D7C37}"/>
              </a:ext>
            </a:extLst>
          </p:cNvPr>
          <p:cNvSpPr/>
          <p:nvPr/>
        </p:nvSpPr>
        <p:spPr>
          <a:xfrm>
            <a:off x="407806" y="2097150"/>
            <a:ext cx="1920240" cy="3017520"/>
          </a:xfrm>
          <a:prstGeom prst="round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dirty="0">
              <a:solidFill>
                <a:srgbClr val="000000"/>
              </a:solidFill>
              <a:latin typeface="Calibri"/>
              <a:ea typeface="Calibri"/>
              <a:cs typeface="Calibri"/>
            </a:endParaRPr>
          </a:p>
          <a:p>
            <a:pPr algn="ctr"/>
            <a:endParaRPr lang="en-US" sz="2400" b="1" dirty="0">
              <a:solidFill>
                <a:srgbClr val="000000"/>
              </a:solidFill>
              <a:latin typeface="Calibri"/>
              <a:ea typeface="Calibri"/>
              <a:cs typeface="Calibri"/>
            </a:endParaRPr>
          </a:p>
          <a:p>
            <a:pPr algn="ctr"/>
            <a:r>
              <a:rPr lang="en-US" sz="2400" b="1" dirty="0">
                <a:solidFill>
                  <a:srgbClr val="000000"/>
                </a:solidFill>
                <a:latin typeface="Calibri"/>
                <a:ea typeface="Calibri"/>
                <a:cs typeface="Calibri"/>
              </a:rPr>
              <a:t>Paid Job</a:t>
            </a:r>
            <a:r>
              <a:rPr lang="en-US" sz="2400" dirty="0">
                <a:solidFill>
                  <a:srgbClr val="000000"/>
                </a:solidFill>
                <a:latin typeface="Calibri"/>
                <a:ea typeface="Calibri"/>
                <a:cs typeface="Calibri"/>
              </a:rPr>
              <a:t>​</a:t>
            </a:r>
            <a:endParaRPr lang="en-US" dirty="0">
              <a:solidFill>
                <a:srgbClr val="FFFFFF"/>
              </a:solidFill>
              <a:ea typeface="Calibri"/>
              <a:cs typeface="Calibri"/>
            </a:endParaRPr>
          </a:p>
        </p:txBody>
      </p:sp>
      <p:pic>
        <p:nvPicPr>
          <p:cNvPr id="13" name="Graphic 12" descr="Money outline">
            <a:extLst>
              <a:ext uri="{FF2B5EF4-FFF2-40B4-BE49-F238E27FC236}">
                <a16:creationId xmlns:a16="http://schemas.microsoft.com/office/drawing/2014/main" id="{279C2C77-949F-BD61-42E4-F15C162365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0726" y="2678872"/>
            <a:ext cx="914400" cy="914400"/>
          </a:xfrm>
          <a:prstGeom prst="rect">
            <a:avLst/>
          </a:prstGeom>
        </p:spPr>
      </p:pic>
      <p:sp>
        <p:nvSpPr>
          <p:cNvPr id="8" name="Rectangle: Rounded Corners 7">
            <a:extLst>
              <a:ext uri="{FF2B5EF4-FFF2-40B4-BE49-F238E27FC236}">
                <a16:creationId xmlns:a16="http://schemas.microsoft.com/office/drawing/2014/main" id="{4698AE3C-2E5A-0846-7136-7F38349BDF47}"/>
              </a:ext>
            </a:extLst>
          </p:cNvPr>
          <p:cNvSpPr/>
          <p:nvPr/>
        </p:nvSpPr>
        <p:spPr>
          <a:xfrm>
            <a:off x="2701649" y="2097150"/>
            <a:ext cx="1920240" cy="3017520"/>
          </a:xfrm>
          <a:prstGeom prst="roundRect">
            <a:avLst/>
          </a:prstGeom>
          <a:solidFill>
            <a:srgbClr val="54C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i="0" u="none" strike="noStrike" baseline="0" dirty="0">
              <a:solidFill>
                <a:srgbClr val="000000"/>
              </a:solidFill>
              <a:latin typeface="Calibri"/>
              <a:ea typeface="Segoe UI"/>
              <a:cs typeface="Segoe UI"/>
            </a:endParaRPr>
          </a:p>
          <a:p>
            <a:pPr algn="ctr"/>
            <a:endParaRPr lang="en-US" sz="2400" b="1" dirty="0">
              <a:solidFill>
                <a:srgbClr val="000000"/>
              </a:solidFill>
              <a:latin typeface="Calibri"/>
              <a:ea typeface="Segoe UI"/>
              <a:cs typeface="Segoe UI"/>
            </a:endParaRPr>
          </a:p>
          <a:p>
            <a:pPr algn="ctr"/>
            <a:endParaRPr lang="en-US" sz="2400" b="1" i="0" u="none" strike="noStrike" baseline="0" dirty="0">
              <a:solidFill>
                <a:srgbClr val="000000"/>
              </a:solidFill>
              <a:latin typeface="Calibri"/>
              <a:ea typeface="Segoe UI"/>
              <a:cs typeface="Segoe UI"/>
            </a:endParaRPr>
          </a:p>
          <a:p>
            <a:pPr algn="ctr"/>
            <a:r>
              <a:rPr lang="en-US" sz="2400" b="1" i="0" u="none" strike="noStrike" baseline="0" dirty="0">
                <a:solidFill>
                  <a:srgbClr val="000000"/>
                </a:solidFill>
                <a:latin typeface="Calibri"/>
                <a:ea typeface="Segoe UI"/>
                <a:cs typeface="Segoe UI"/>
              </a:rPr>
              <a:t>On-The-Job Learning</a:t>
            </a:r>
            <a:r>
              <a:rPr lang="en-US" sz="2400" b="0" i="0" dirty="0">
                <a:solidFill>
                  <a:srgbClr val="000000"/>
                </a:solidFill>
                <a:latin typeface="Calibri"/>
                <a:ea typeface="Calibri"/>
                <a:cs typeface="Calibri"/>
              </a:rPr>
              <a:t>​</a:t>
            </a:r>
            <a:endParaRPr lang="en-US" dirty="0"/>
          </a:p>
        </p:txBody>
      </p:sp>
      <p:pic>
        <p:nvPicPr>
          <p:cNvPr id="19" name="Graphic 18" descr="Programmer female with solid fill">
            <a:extLst>
              <a:ext uri="{FF2B5EF4-FFF2-40B4-BE49-F238E27FC236}">
                <a16:creationId xmlns:a16="http://schemas.microsoft.com/office/drawing/2014/main" id="{AD2521CF-9CDE-6507-74DE-5792F6F064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204569" y="2678872"/>
            <a:ext cx="914400" cy="914400"/>
          </a:xfrm>
          <a:prstGeom prst="rect">
            <a:avLst/>
          </a:prstGeom>
        </p:spPr>
      </p:pic>
      <p:sp>
        <p:nvSpPr>
          <p:cNvPr id="9" name="Rectangle: Rounded Corners 8">
            <a:extLst>
              <a:ext uri="{FF2B5EF4-FFF2-40B4-BE49-F238E27FC236}">
                <a16:creationId xmlns:a16="http://schemas.microsoft.com/office/drawing/2014/main" id="{18B0BC05-56F9-4E0D-B067-2A714BD4A769}"/>
              </a:ext>
            </a:extLst>
          </p:cNvPr>
          <p:cNvSpPr/>
          <p:nvPr/>
        </p:nvSpPr>
        <p:spPr>
          <a:xfrm>
            <a:off x="4965817" y="2097150"/>
            <a:ext cx="1920240" cy="3017520"/>
          </a:xfrm>
          <a:prstGeom prst="roundRect">
            <a:avLst/>
          </a:prstGeom>
          <a:solidFill>
            <a:srgbClr val="4DC5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i="0" u="none" strike="noStrike" baseline="0" dirty="0">
              <a:solidFill>
                <a:srgbClr val="000000"/>
              </a:solidFill>
              <a:latin typeface="Calibri"/>
            </a:endParaRPr>
          </a:p>
          <a:p>
            <a:pPr algn="ctr"/>
            <a:endParaRPr lang="en-US" sz="2400" b="1" dirty="0">
              <a:solidFill>
                <a:srgbClr val="000000"/>
              </a:solidFill>
              <a:latin typeface="Calibri"/>
            </a:endParaRPr>
          </a:p>
          <a:p>
            <a:pPr algn="ctr"/>
            <a:r>
              <a:rPr lang="en-US" sz="2400" b="1" i="0" u="none" strike="noStrike" baseline="0" dirty="0">
                <a:solidFill>
                  <a:srgbClr val="000000"/>
                </a:solidFill>
                <a:latin typeface="Calibri"/>
              </a:rPr>
              <a:t>Mentorship</a:t>
            </a:r>
            <a:r>
              <a:rPr lang="en-US" sz="2400" b="0" i="0" dirty="0">
                <a:solidFill>
                  <a:srgbClr val="000000"/>
                </a:solidFill>
                <a:latin typeface="Calibri"/>
                <a:ea typeface="Calibri"/>
                <a:cs typeface="Calibri"/>
              </a:rPr>
              <a:t>​</a:t>
            </a:r>
            <a:endParaRPr lang="en-US" dirty="0"/>
          </a:p>
        </p:txBody>
      </p:sp>
      <p:pic>
        <p:nvPicPr>
          <p:cNvPr id="17" name="Graphic 16" descr="Teacher with solid fill">
            <a:extLst>
              <a:ext uri="{FF2B5EF4-FFF2-40B4-BE49-F238E27FC236}">
                <a16:creationId xmlns:a16="http://schemas.microsoft.com/office/drawing/2014/main" id="{372677EC-7FCA-6A85-8EF6-A5214ECCABA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48515" y="2691510"/>
            <a:ext cx="914400" cy="914400"/>
          </a:xfrm>
          <a:prstGeom prst="rect">
            <a:avLst/>
          </a:prstGeom>
        </p:spPr>
      </p:pic>
      <p:sp>
        <p:nvSpPr>
          <p:cNvPr id="10" name="Rectangle: Rounded Corners 9">
            <a:extLst>
              <a:ext uri="{FF2B5EF4-FFF2-40B4-BE49-F238E27FC236}">
                <a16:creationId xmlns:a16="http://schemas.microsoft.com/office/drawing/2014/main" id="{9B315442-7CB7-B278-A2F7-65CFE6714547}"/>
              </a:ext>
            </a:extLst>
          </p:cNvPr>
          <p:cNvSpPr/>
          <p:nvPr/>
        </p:nvSpPr>
        <p:spPr>
          <a:xfrm>
            <a:off x="7229985" y="2097150"/>
            <a:ext cx="1920240" cy="3017520"/>
          </a:xfrm>
          <a:prstGeom prst="roundRect">
            <a:avLst/>
          </a:prstGeom>
          <a:solidFill>
            <a:srgbClr val="48BB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b="1" i="0" u="none" strike="noStrike" baseline="0" dirty="0">
              <a:solidFill>
                <a:srgbClr val="000000"/>
              </a:solidFill>
              <a:latin typeface="Calibri"/>
              <a:ea typeface="Segoe UI"/>
              <a:cs typeface="Segoe UI"/>
            </a:endParaRPr>
          </a:p>
          <a:p>
            <a:pPr algn="ctr"/>
            <a:endParaRPr lang="en-US" sz="2400" b="1" dirty="0">
              <a:solidFill>
                <a:srgbClr val="000000"/>
              </a:solidFill>
              <a:latin typeface="Calibri"/>
              <a:ea typeface="Segoe UI"/>
              <a:cs typeface="Segoe UI"/>
            </a:endParaRPr>
          </a:p>
          <a:p>
            <a:pPr algn="ctr"/>
            <a:endParaRPr lang="en-US" sz="2400" b="1" i="0" u="none" strike="noStrike" baseline="0" dirty="0">
              <a:solidFill>
                <a:srgbClr val="000000"/>
              </a:solidFill>
              <a:latin typeface="Calibri"/>
              <a:ea typeface="Segoe UI"/>
              <a:cs typeface="Segoe UI"/>
            </a:endParaRPr>
          </a:p>
          <a:p>
            <a:pPr algn="ctr"/>
            <a:r>
              <a:rPr lang="en-US" sz="2400" b="1" i="0" u="none" strike="noStrike" baseline="0" dirty="0">
                <a:solidFill>
                  <a:srgbClr val="000000"/>
                </a:solidFill>
                <a:latin typeface="Calibri"/>
                <a:ea typeface="Segoe UI"/>
                <a:cs typeface="Segoe UI"/>
              </a:rPr>
              <a:t>Related Coursework</a:t>
            </a:r>
            <a:r>
              <a:rPr lang="en-US" sz="2400" b="0" i="0" dirty="0">
                <a:solidFill>
                  <a:srgbClr val="000000"/>
                </a:solidFill>
                <a:latin typeface="Calibri"/>
                <a:ea typeface="Calibri"/>
                <a:cs typeface="Calibri"/>
              </a:rPr>
              <a:t>​</a:t>
            </a:r>
            <a:endParaRPr lang="en-US" dirty="0"/>
          </a:p>
        </p:txBody>
      </p:sp>
      <p:pic>
        <p:nvPicPr>
          <p:cNvPr id="15" name="Graphic 14" descr="Books with solid fill">
            <a:extLst>
              <a:ext uri="{FF2B5EF4-FFF2-40B4-BE49-F238E27FC236}">
                <a16:creationId xmlns:a16="http://schemas.microsoft.com/office/drawing/2014/main" id="{C193EF73-1AF0-6990-2D91-D8DB0465D5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32905" y="2691510"/>
            <a:ext cx="914400" cy="914400"/>
          </a:xfrm>
          <a:prstGeom prst="rect">
            <a:avLst/>
          </a:prstGeom>
        </p:spPr>
      </p:pic>
      <p:sp>
        <p:nvSpPr>
          <p:cNvPr id="11" name="Rectangle: Rounded Corners 10">
            <a:extLst>
              <a:ext uri="{FF2B5EF4-FFF2-40B4-BE49-F238E27FC236}">
                <a16:creationId xmlns:a16="http://schemas.microsoft.com/office/drawing/2014/main" id="{C68A1632-975F-FF3F-F7D5-9FD79E3070F8}"/>
              </a:ext>
            </a:extLst>
          </p:cNvPr>
          <p:cNvSpPr/>
          <p:nvPr/>
        </p:nvSpPr>
        <p:spPr>
          <a:xfrm>
            <a:off x="9494153" y="2097150"/>
            <a:ext cx="1920240" cy="3017520"/>
          </a:xfrm>
          <a:prstGeom prst="roundRect">
            <a:avLst/>
          </a:prstGeom>
          <a:solidFill>
            <a:srgbClr val="70A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b="1" i="0" u="none" strike="noStrike" baseline="0" dirty="0">
              <a:solidFill>
                <a:srgbClr val="000000"/>
              </a:solidFill>
              <a:latin typeface="Calibri"/>
            </a:endParaRPr>
          </a:p>
          <a:p>
            <a:pPr algn="ctr"/>
            <a:endParaRPr lang="en-US" sz="2000" b="1" dirty="0">
              <a:solidFill>
                <a:srgbClr val="000000"/>
              </a:solidFill>
              <a:latin typeface="Calibri"/>
            </a:endParaRPr>
          </a:p>
          <a:p>
            <a:pPr algn="ctr"/>
            <a:endParaRPr lang="en-US" sz="2000" b="1" i="0" u="none" strike="noStrike" baseline="0" dirty="0">
              <a:solidFill>
                <a:srgbClr val="000000"/>
              </a:solidFill>
              <a:latin typeface="Calibri"/>
            </a:endParaRPr>
          </a:p>
          <a:p>
            <a:pPr algn="ctr"/>
            <a:endParaRPr lang="en-US" sz="2000" b="1" dirty="0">
              <a:solidFill>
                <a:srgbClr val="000000"/>
              </a:solidFill>
              <a:latin typeface="Calibri"/>
            </a:endParaRPr>
          </a:p>
          <a:p>
            <a:pPr algn="ctr"/>
            <a:r>
              <a:rPr lang="en-US" sz="2000" b="1" i="0" u="none" strike="noStrike" baseline="0" dirty="0">
                <a:solidFill>
                  <a:srgbClr val="000000"/>
                </a:solidFill>
                <a:latin typeface="Calibri"/>
              </a:rPr>
              <a:t>Industry-</a:t>
            </a:r>
            <a:r>
              <a:rPr lang="en-US" sz="2000" b="0" i="0" dirty="0">
                <a:solidFill>
                  <a:srgbClr val="000000"/>
                </a:solidFill>
                <a:latin typeface="Calibri"/>
                <a:ea typeface="Calibri"/>
                <a:cs typeface="Calibri"/>
              </a:rPr>
              <a:t>​</a:t>
            </a:r>
            <a:br>
              <a:rPr lang="en-US" sz="2000" b="0" i="0" dirty="0">
                <a:solidFill>
                  <a:srgbClr val="000000"/>
                </a:solidFill>
                <a:latin typeface="Calibri"/>
                <a:ea typeface="Calibri"/>
                <a:cs typeface="Calibri"/>
              </a:rPr>
            </a:br>
            <a:r>
              <a:rPr lang="en-US" sz="2000" b="1" i="0" u="none" strike="noStrike" baseline="0" dirty="0">
                <a:solidFill>
                  <a:srgbClr val="000000"/>
                </a:solidFill>
                <a:latin typeface="Calibri"/>
              </a:rPr>
              <a:t>Recognized and U.S. DOL- Endorsed Credentials</a:t>
            </a:r>
            <a:endParaRPr lang="en-US" dirty="0"/>
          </a:p>
        </p:txBody>
      </p:sp>
      <p:pic>
        <p:nvPicPr>
          <p:cNvPr id="21" name="Graphic 20" descr="Diploma with solid fill">
            <a:extLst>
              <a:ext uri="{FF2B5EF4-FFF2-40B4-BE49-F238E27FC236}">
                <a16:creationId xmlns:a16="http://schemas.microsoft.com/office/drawing/2014/main" id="{01E59CB6-FB23-BE8A-3DEE-007B8417E5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997073" y="2672601"/>
            <a:ext cx="914400" cy="914400"/>
          </a:xfrm>
          <a:prstGeom prst="rect">
            <a:avLst/>
          </a:prstGeom>
        </p:spPr>
      </p:pic>
      <p:sp>
        <p:nvSpPr>
          <p:cNvPr id="4" name="Slide Number Placeholder 3">
            <a:extLst>
              <a:ext uri="{FF2B5EF4-FFF2-40B4-BE49-F238E27FC236}">
                <a16:creationId xmlns:a16="http://schemas.microsoft.com/office/drawing/2014/main" id="{76DACDBA-5DAD-AE95-7925-BEDF8F3F3C4E}"/>
              </a:ext>
            </a:extLst>
          </p:cNvPr>
          <p:cNvSpPr>
            <a:spLocks noGrp="1"/>
          </p:cNvSpPr>
          <p:nvPr>
            <p:ph type="sldNum" sz="quarter" idx="12"/>
          </p:nvPr>
        </p:nvSpPr>
        <p:spPr/>
        <p:txBody>
          <a:bodyPr/>
          <a:lstStyle/>
          <a:p>
            <a:fld id="{B76BC98D-BB94-4A9D-8C7C-BB9C5A743A33}" type="slidenum">
              <a:rPr lang="en-US" smtClean="0"/>
              <a:t>27</a:t>
            </a:fld>
            <a:endParaRPr lang="en-US" dirty="0"/>
          </a:p>
        </p:txBody>
      </p:sp>
    </p:spTree>
    <p:extLst>
      <p:ext uri="{BB962C8B-B14F-4D97-AF65-F5344CB8AC3E}">
        <p14:creationId xmlns:p14="http://schemas.microsoft.com/office/powerpoint/2010/main" val="1286933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ACCD2-0F84-C24D-E979-A5F73150641B}"/>
              </a:ext>
            </a:extLst>
          </p:cNvPr>
          <p:cNvSpPr>
            <a:spLocks noGrp="1"/>
          </p:cNvSpPr>
          <p:nvPr>
            <p:ph type="title"/>
          </p:nvPr>
        </p:nvSpPr>
        <p:spPr/>
        <p:txBody>
          <a:bodyPr>
            <a:normAutofit fontScale="90000"/>
          </a:bodyPr>
          <a:lstStyle/>
          <a:p>
            <a:r>
              <a:rPr lang="en-US" dirty="0">
                <a:ea typeface="Calibri"/>
                <a:cs typeface="Calibri"/>
              </a:rPr>
              <a:t>National Registered Teacher Apprenticeship Landscape</a:t>
            </a:r>
            <a:endParaRPr lang="en-US" dirty="0"/>
          </a:p>
        </p:txBody>
      </p:sp>
      <p:sp>
        <p:nvSpPr>
          <p:cNvPr id="4" name="Slide Number Placeholder 3">
            <a:extLst>
              <a:ext uri="{FF2B5EF4-FFF2-40B4-BE49-F238E27FC236}">
                <a16:creationId xmlns:a16="http://schemas.microsoft.com/office/drawing/2014/main" id="{E2DB7616-EFAB-D308-6CEA-40BAC0476F6F}"/>
              </a:ext>
            </a:extLst>
          </p:cNvPr>
          <p:cNvSpPr>
            <a:spLocks noGrp="1"/>
          </p:cNvSpPr>
          <p:nvPr>
            <p:ph type="sldNum" sz="quarter" idx="12"/>
          </p:nvPr>
        </p:nvSpPr>
        <p:spPr/>
        <p:txBody>
          <a:bodyPr/>
          <a:lstStyle/>
          <a:p>
            <a:fld id="{B76BC98D-BB94-4A9D-8C7C-BB9C5A743A33}" type="slidenum">
              <a:rPr lang="en-US" smtClean="0"/>
              <a:t>28</a:t>
            </a:fld>
            <a:endParaRPr lang="en-US" dirty="0"/>
          </a:p>
        </p:txBody>
      </p:sp>
      <p:sp>
        <p:nvSpPr>
          <p:cNvPr id="6" name="Content Placeholder 2">
            <a:extLst>
              <a:ext uri="{FF2B5EF4-FFF2-40B4-BE49-F238E27FC236}">
                <a16:creationId xmlns:a16="http://schemas.microsoft.com/office/drawing/2014/main" id="{CB693639-5293-CB11-E305-0BE6F6A047FF}"/>
              </a:ext>
            </a:extLst>
          </p:cNvPr>
          <p:cNvSpPr>
            <a:spLocks noGrp="1"/>
          </p:cNvSpPr>
          <p:nvPr>
            <p:ph idx="1"/>
          </p:nvPr>
        </p:nvSpPr>
        <p:spPr>
          <a:xfrm>
            <a:off x="674255" y="1825625"/>
            <a:ext cx="10926618" cy="4104120"/>
          </a:xfrm>
        </p:spPr>
        <p:txBody>
          <a:bodyPr vert="horz" lIns="91440" tIns="45720" rIns="91440" bIns="45720" rtlCol="0" anchor="t">
            <a:normAutofit/>
          </a:bodyPr>
          <a:lstStyle/>
          <a:p>
            <a:r>
              <a:rPr lang="en-US" dirty="0"/>
              <a:t>All 50 states in the U.S., the District of Columbia, and several U.S. territories have approved Registered Teacher Apprenticeship Programs (RTAPs)</a:t>
            </a:r>
          </a:p>
          <a:p>
            <a:pPr lvl="1"/>
            <a:r>
              <a:rPr lang="en-US" dirty="0"/>
              <a:t>In 2021, New York became the first state to recognize “teacher” as an </a:t>
            </a:r>
            <a:r>
              <a:rPr lang="en-US" dirty="0" err="1"/>
              <a:t>apprenticeable</a:t>
            </a:r>
            <a:r>
              <a:rPr lang="en-US" dirty="0"/>
              <a:t> occupation. Later that year, the U.S. Department of Labor’s Office of Apprenticeship similarly approved “K-12 teacher” as an </a:t>
            </a:r>
            <a:r>
              <a:rPr lang="en-US" dirty="0" err="1"/>
              <a:t>apprenticeable</a:t>
            </a:r>
            <a:r>
              <a:rPr lang="en-US" dirty="0"/>
              <a:t> occupation as well as the first federally approved RTAP in Tennessee.</a:t>
            </a:r>
            <a:endParaRPr lang="en-US" dirty="0">
              <a:ea typeface="Calibri"/>
              <a:cs typeface="Calibri"/>
            </a:endParaRPr>
          </a:p>
          <a:p>
            <a:pPr>
              <a:buClr>
                <a:srgbClr val="0F75BC"/>
              </a:buClr>
              <a:defRPr/>
            </a:pPr>
            <a:r>
              <a:rPr lang="en-US" dirty="0">
                <a:solidFill>
                  <a:prstClr val="black"/>
                </a:solidFill>
                <a:latin typeface="Calibri" panose="020F0502020204030204"/>
              </a:rPr>
              <a:t>Over half of the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states in the U.S. have RTAPs preparing special education teachers</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457200" lvl="1" indent="0">
              <a:buNone/>
            </a:pPr>
            <a:endParaRPr lang="en-US" dirty="0"/>
          </a:p>
        </p:txBody>
      </p:sp>
    </p:spTree>
    <p:extLst>
      <p:ext uri="{BB962C8B-B14F-4D97-AF65-F5344CB8AC3E}">
        <p14:creationId xmlns:p14="http://schemas.microsoft.com/office/powerpoint/2010/main" val="2867675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5C74-DD7A-B892-E424-66E03FD4B587}"/>
              </a:ext>
            </a:extLst>
          </p:cNvPr>
          <p:cNvSpPr>
            <a:spLocks noGrp="1"/>
          </p:cNvSpPr>
          <p:nvPr>
            <p:ph type="title"/>
          </p:nvPr>
        </p:nvSpPr>
        <p:spPr/>
        <p:txBody>
          <a:bodyPr/>
          <a:lstStyle/>
          <a:p>
            <a:r>
              <a:rPr lang="en-US" dirty="0">
                <a:ea typeface="Calibri"/>
                <a:cs typeface="Calibri"/>
              </a:rPr>
              <a:t>Special Education RTAPs</a:t>
            </a:r>
            <a:endParaRPr lang="en-US" dirty="0"/>
          </a:p>
        </p:txBody>
      </p:sp>
      <p:sp>
        <p:nvSpPr>
          <p:cNvPr id="4" name="Slide Number Placeholder 3">
            <a:extLst>
              <a:ext uri="{FF2B5EF4-FFF2-40B4-BE49-F238E27FC236}">
                <a16:creationId xmlns:a16="http://schemas.microsoft.com/office/drawing/2014/main" id="{48022A6D-9A38-FAD7-BA4B-78B3D919E2E7}"/>
              </a:ext>
            </a:extLst>
          </p:cNvPr>
          <p:cNvSpPr>
            <a:spLocks noGrp="1"/>
          </p:cNvSpPr>
          <p:nvPr>
            <p:ph type="sldNum" sz="quarter" idx="12"/>
          </p:nvPr>
        </p:nvSpPr>
        <p:spPr/>
        <p:txBody>
          <a:bodyPr/>
          <a:lstStyle/>
          <a:p>
            <a:fld id="{B76BC98D-BB94-4A9D-8C7C-BB9C5A743A33}" type="slidenum">
              <a:rPr lang="en-US" smtClean="0"/>
              <a:t>29</a:t>
            </a:fld>
            <a:endParaRPr lang="en-US"/>
          </a:p>
        </p:txBody>
      </p:sp>
      <p:sp>
        <p:nvSpPr>
          <p:cNvPr id="6" name="Content Placeholder 2">
            <a:extLst>
              <a:ext uri="{FF2B5EF4-FFF2-40B4-BE49-F238E27FC236}">
                <a16:creationId xmlns:a16="http://schemas.microsoft.com/office/drawing/2014/main" id="{A54BDB2D-C6F5-69C2-E046-D23A7D99A0A6}"/>
              </a:ext>
            </a:extLst>
          </p:cNvPr>
          <p:cNvSpPr>
            <a:spLocks noGrp="1"/>
          </p:cNvSpPr>
          <p:nvPr>
            <p:ph idx="1"/>
          </p:nvPr>
        </p:nvSpPr>
        <p:spPr>
          <a:xfrm>
            <a:off x="674255" y="1825625"/>
            <a:ext cx="10926618" cy="4104120"/>
          </a:xfrm>
        </p:spPr>
        <p:txBody>
          <a:bodyPr vert="horz" lIns="91440" tIns="45720" rIns="91440" bIns="45720" rtlCol="0" anchor="t">
            <a:normAutofit/>
          </a:bodyPr>
          <a:lstStyle/>
          <a:p>
            <a:pPr marL="0" indent="0">
              <a:buNone/>
            </a:pPr>
            <a:r>
              <a:rPr lang="en-US" dirty="0">
                <a:ea typeface="Calibri"/>
                <a:cs typeface="Calibri"/>
              </a:rPr>
              <a:t>Variety of Program Models (listed by recruit type)</a:t>
            </a:r>
          </a:p>
          <a:p>
            <a:pPr lvl="1"/>
            <a:r>
              <a:rPr lang="en-US" dirty="0">
                <a:ea typeface="Calibri"/>
                <a:cs typeface="Calibri"/>
              </a:rPr>
              <a:t>Paraprofessionals/Noncertified staff </a:t>
            </a:r>
          </a:p>
          <a:p>
            <a:pPr lvl="2"/>
            <a:r>
              <a:rPr lang="en-US" dirty="0">
                <a:ea typeface="Calibri"/>
                <a:cs typeface="Calibri"/>
              </a:rPr>
              <a:t>Usually resulting in bachelor's degree and full licensure</a:t>
            </a:r>
            <a:endParaRPr lang="en-US" dirty="0"/>
          </a:p>
          <a:p>
            <a:pPr lvl="2"/>
            <a:r>
              <a:rPr lang="en-US" dirty="0">
                <a:ea typeface="Calibri"/>
                <a:cs typeface="Calibri"/>
              </a:rPr>
              <a:t>Sometimes certification-only (if para already has earned a bachelor's degree)</a:t>
            </a:r>
          </a:p>
          <a:p>
            <a:pPr lvl="2"/>
            <a:r>
              <a:rPr lang="en-US" dirty="0">
                <a:ea typeface="Calibri"/>
                <a:cs typeface="Calibri"/>
              </a:rPr>
              <a:t>Several dual-certification programs</a:t>
            </a:r>
          </a:p>
          <a:p>
            <a:pPr lvl="3"/>
            <a:r>
              <a:rPr lang="en-US" dirty="0">
                <a:ea typeface="Calibri"/>
                <a:cs typeface="Calibri"/>
              </a:rPr>
              <a:t>Often elementary education and special education</a:t>
            </a:r>
          </a:p>
          <a:p>
            <a:pPr lvl="3"/>
            <a:r>
              <a:rPr lang="en-US" dirty="0">
                <a:ea typeface="Calibri"/>
                <a:cs typeface="Calibri"/>
              </a:rPr>
              <a:t>Sometimes a combination of licensure areas within the field of special education (e.g., ASD/EBD)</a:t>
            </a:r>
          </a:p>
          <a:p>
            <a:pPr lvl="1"/>
            <a:r>
              <a:rPr lang="en-US" dirty="0">
                <a:ea typeface="Calibri"/>
                <a:cs typeface="Calibri"/>
              </a:rPr>
              <a:t>Career changers </a:t>
            </a:r>
          </a:p>
          <a:p>
            <a:pPr lvl="2"/>
            <a:r>
              <a:rPr lang="en-US" dirty="0">
                <a:ea typeface="Calibri"/>
                <a:cs typeface="Calibri"/>
              </a:rPr>
              <a:t>Typically post-baccalaureate programs, either resulting in certification only or full licensure and a graduate degree</a:t>
            </a:r>
          </a:p>
          <a:p>
            <a:pPr lvl="1"/>
            <a:r>
              <a:rPr lang="en-US" dirty="0">
                <a:ea typeface="Calibri"/>
                <a:cs typeface="Calibri"/>
              </a:rPr>
              <a:t>High school students</a:t>
            </a:r>
          </a:p>
        </p:txBody>
      </p:sp>
    </p:spTree>
    <p:extLst>
      <p:ext uri="{BB962C8B-B14F-4D97-AF65-F5344CB8AC3E}">
        <p14:creationId xmlns:p14="http://schemas.microsoft.com/office/powerpoint/2010/main" val="2199167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4B5CD-8018-1CCA-2E6C-004C224A8195}"/>
              </a:ext>
            </a:extLst>
          </p:cNvPr>
          <p:cNvSpPr>
            <a:spLocks noGrp="1"/>
          </p:cNvSpPr>
          <p:nvPr>
            <p:ph type="title"/>
          </p:nvPr>
        </p:nvSpPr>
        <p:spPr/>
        <p:txBody>
          <a:bodyPr>
            <a:normAutofit fontScale="90000"/>
          </a:bodyPr>
          <a:lstStyle/>
          <a:p>
            <a:r>
              <a:rPr lang="en-US">
                <a:ea typeface="Calibri"/>
                <a:cs typeface="Calibri"/>
              </a:rPr>
              <a:t>Special Education RTAPs – Variety of Sponsor Types</a:t>
            </a:r>
            <a:endParaRPr lang="en-US"/>
          </a:p>
        </p:txBody>
      </p:sp>
      <p:sp>
        <p:nvSpPr>
          <p:cNvPr id="4" name="Slide Number Placeholder 3">
            <a:extLst>
              <a:ext uri="{FF2B5EF4-FFF2-40B4-BE49-F238E27FC236}">
                <a16:creationId xmlns:a16="http://schemas.microsoft.com/office/drawing/2014/main" id="{7F365F73-7F1E-6CE3-C486-8A7F75E1CB83}"/>
              </a:ext>
            </a:extLst>
          </p:cNvPr>
          <p:cNvSpPr>
            <a:spLocks noGrp="1"/>
          </p:cNvSpPr>
          <p:nvPr>
            <p:ph type="sldNum" sz="quarter" idx="12"/>
          </p:nvPr>
        </p:nvSpPr>
        <p:spPr/>
        <p:txBody>
          <a:bodyPr/>
          <a:lstStyle/>
          <a:p>
            <a:fld id="{B76BC98D-BB94-4A9D-8C7C-BB9C5A743A33}" type="slidenum">
              <a:rPr lang="en-US" smtClean="0"/>
              <a:t>30</a:t>
            </a:fld>
            <a:endParaRPr lang="en-US"/>
          </a:p>
        </p:txBody>
      </p:sp>
      <p:graphicFrame>
        <p:nvGraphicFramePr>
          <p:cNvPr id="7" name="Content Placeholder 6">
            <a:extLst>
              <a:ext uri="{FF2B5EF4-FFF2-40B4-BE49-F238E27FC236}">
                <a16:creationId xmlns:a16="http://schemas.microsoft.com/office/drawing/2014/main" id="{49450A32-196B-DC74-A665-ED985183158A}"/>
              </a:ext>
            </a:extLst>
          </p:cNvPr>
          <p:cNvGraphicFramePr>
            <a:graphicFrameLocks noGrp="1"/>
          </p:cNvGraphicFramePr>
          <p:nvPr>
            <p:ph idx="1"/>
            <p:extLst>
              <p:ext uri="{D42A27DB-BD31-4B8C-83A1-F6EECF244321}">
                <p14:modId xmlns:p14="http://schemas.microsoft.com/office/powerpoint/2010/main" val="2031527336"/>
              </p:ext>
            </p:extLst>
          </p:nvPr>
        </p:nvGraphicFramePr>
        <p:xfrm>
          <a:off x="674688" y="1825625"/>
          <a:ext cx="10926760" cy="3302000"/>
        </p:xfrm>
        <a:graphic>
          <a:graphicData uri="http://schemas.openxmlformats.org/drawingml/2006/table">
            <a:tbl>
              <a:tblPr firstRow="1" bandRow="1">
                <a:tableStyleId>{5C22544A-7EE6-4342-B048-85BDC9FD1C3A}</a:tableStyleId>
              </a:tblPr>
              <a:tblGrid>
                <a:gridCol w="3355878">
                  <a:extLst>
                    <a:ext uri="{9D8B030D-6E8A-4147-A177-3AD203B41FA5}">
                      <a16:colId xmlns:a16="http://schemas.microsoft.com/office/drawing/2014/main" val="2648511798"/>
                    </a:ext>
                  </a:extLst>
                </a:gridCol>
                <a:gridCol w="7570882">
                  <a:extLst>
                    <a:ext uri="{9D8B030D-6E8A-4147-A177-3AD203B41FA5}">
                      <a16:colId xmlns:a16="http://schemas.microsoft.com/office/drawing/2014/main" val="3820159932"/>
                    </a:ext>
                  </a:extLst>
                </a:gridCol>
              </a:tblGrid>
              <a:tr h="370840">
                <a:tc>
                  <a:txBody>
                    <a:bodyPr/>
                    <a:lstStyle/>
                    <a:p>
                      <a:r>
                        <a:rPr lang="en-US"/>
                        <a:t>Sponsor Type</a:t>
                      </a:r>
                    </a:p>
                  </a:txBody>
                  <a:tcPr/>
                </a:tc>
                <a:tc>
                  <a:txBody>
                    <a:bodyPr/>
                    <a:lstStyle/>
                    <a:p>
                      <a:r>
                        <a:rPr lang="en-US"/>
                        <a:t>Examples</a:t>
                      </a:r>
                    </a:p>
                  </a:txBody>
                  <a:tcPr/>
                </a:tc>
                <a:extLst>
                  <a:ext uri="{0D108BD9-81ED-4DB2-BD59-A6C34878D82A}">
                    <a16:rowId xmlns:a16="http://schemas.microsoft.com/office/drawing/2014/main" val="876656810"/>
                  </a:ext>
                </a:extLst>
              </a:tr>
              <a:tr h="370840">
                <a:tc>
                  <a:txBody>
                    <a:bodyPr/>
                    <a:lstStyle/>
                    <a:p>
                      <a:r>
                        <a:rPr lang="en-US"/>
                        <a:t>State Education Agency</a:t>
                      </a:r>
                    </a:p>
                  </a:txBody>
                  <a:tcPr/>
                </a:tc>
                <a:tc>
                  <a:txBody>
                    <a:bodyPr/>
                    <a:lstStyle/>
                    <a:p>
                      <a:pPr lvl="0">
                        <a:buNone/>
                      </a:pPr>
                      <a:r>
                        <a:rPr lang="en-US" sz="1800" b="0" i="0" u="none" strike="noStrike" noProof="0">
                          <a:latin typeface="Calibri"/>
                          <a:ea typeface="Calibri"/>
                          <a:cs typeface="Calibri"/>
                        </a:rPr>
                        <a:t>Georgia, Idaho, Kansas, North Dakota, Florida</a:t>
                      </a:r>
                      <a:endParaRPr lang="en-US"/>
                    </a:p>
                  </a:txBody>
                  <a:tcPr/>
                </a:tc>
                <a:extLst>
                  <a:ext uri="{0D108BD9-81ED-4DB2-BD59-A6C34878D82A}">
                    <a16:rowId xmlns:a16="http://schemas.microsoft.com/office/drawing/2014/main" val="2197102971"/>
                  </a:ext>
                </a:extLst>
              </a:tr>
              <a:tr h="370840">
                <a:tc>
                  <a:txBody>
                    <a:bodyPr/>
                    <a:lstStyle/>
                    <a:p>
                      <a:pPr lvl="0">
                        <a:buNone/>
                      </a:pPr>
                      <a:r>
                        <a:rPr lang="en-US" sz="1800" b="0" i="0" u="none" strike="noStrike" noProof="0">
                          <a:latin typeface="Calibri"/>
                          <a:ea typeface="Calibri"/>
                          <a:cs typeface="Calibri"/>
                        </a:rPr>
                        <a:t>Education Preparation Program (EPP)</a:t>
                      </a:r>
                      <a:endParaRPr lang="en-US"/>
                    </a:p>
                  </a:txBody>
                  <a:tcPr/>
                </a:tc>
                <a:tc>
                  <a:txBody>
                    <a:bodyPr/>
                    <a:lstStyle/>
                    <a:p>
                      <a:pPr lvl="0">
                        <a:buNone/>
                      </a:pPr>
                      <a:r>
                        <a:rPr lang="en-US" sz="1800" b="0" i="0" u="none" strike="noStrike" noProof="0">
                          <a:latin typeface="Calibri"/>
                          <a:ea typeface="Calibri"/>
                          <a:cs typeface="Calibri"/>
                        </a:rPr>
                        <a:t>Missouri State University, UNLV, Dakota State University, University of South Carolina</a:t>
                      </a:r>
                      <a:endParaRPr lang="en-US"/>
                    </a:p>
                  </a:txBody>
                  <a:tcPr/>
                </a:tc>
                <a:extLst>
                  <a:ext uri="{0D108BD9-81ED-4DB2-BD59-A6C34878D82A}">
                    <a16:rowId xmlns:a16="http://schemas.microsoft.com/office/drawing/2014/main" val="1377489068"/>
                  </a:ext>
                </a:extLst>
              </a:tr>
              <a:tr h="370840">
                <a:tc>
                  <a:txBody>
                    <a:bodyPr/>
                    <a:lstStyle/>
                    <a:p>
                      <a:r>
                        <a:rPr lang="en-US"/>
                        <a:t>Local Education Agency/School District</a:t>
                      </a:r>
                    </a:p>
                  </a:txBody>
                  <a:tcPr/>
                </a:tc>
                <a:tc>
                  <a:txBody>
                    <a:bodyPr/>
                    <a:lstStyle/>
                    <a:p>
                      <a:r>
                        <a:rPr lang="en-US"/>
                        <a:t>Dougherty County School System (GA), Minneapolis Public Schools (MN), Bucks County Intermediate Unit (PA), Laramie County School District #1(WY)</a:t>
                      </a:r>
                    </a:p>
                  </a:txBody>
                  <a:tcPr/>
                </a:tc>
                <a:extLst>
                  <a:ext uri="{0D108BD9-81ED-4DB2-BD59-A6C34878D82A}">
                    <a16:rowId xmlns:a16="http://schemas.microsoft.com/office/drawing/2014/main" val="192614955"/>
                  </a:ext>
                </a:extLst>
              </a:tr>
              <a:tr h="370840">
                <a:tc>
                  <a:txBody>
                    <a:bodyPr/>
                    <a:lstStyle/>
                    <a:p>
                      <a:r>
                        <a:rPr lang="en-US"/>
                        <a:t>Cooperative/Education Service Center</a:t>
                      </a:r>
                    </a:p>
                  </a:txBody>
                  <a:tcPr/>
                </a:tc>
                <a:tc>
                  <a:txBody>
                    <a:bodyPr/>
                    <a:lstStyle/>
                    <a:p>
                      <a:r>
                        <a:rPr lang="en-US"/>
                        <a:t>Brightworks (MN), Educational Service Center of Central Ohio, Region 4 Inspire Texas,</a:t>
                      </a:r>
                    </a:p>
                  </a:txBody>
                  <a:tcPr/>
                </a:tc>
                <a:extLst>
                  <a:ext uri="{0D108BD9-81ED-4DB2-BD59-A6C34878D82A}">
                    <a16:rowId xmlns:a16="http://schemas.microsoft.com/office/drawing/2014/main" val="3746379465"/>
                  </a:ext>
                </a:extLst>
              </a:tr>
              <a:tr h="370840">
                <a:tc>
                  <a:txBody>
                    <a:bodyPr/>
                    <a:lstStyle/>
                    <a:p>
                      <a:r>
                        <a:rPr lang="en-US"/>
                        <a:t>Other</a:t>
                      </a:r>
                    </a:p>
                  </a:txBody>
                  <a:tcPr/>
                </a:tc>
                <a:tc>
                  <a:txBody>
                    <a:bodyPr/>
                    <a:lstStyle/>
                    <a:p>
                      <a:r>
                        <a:rPr lang="en-US"/>
                        <a:t>NCDE (NH), Teacher Apprenticeship Network (NJ), Washington Education Association Apprenticeship Residency in Teaching (WEA-ART)</a:t>
                      </a:r>
                    </a:p>
                  </a:txBody>
                  <a:tcPr/>
                </a:tc>
                <a:extLst>
                  <a:ext uri="{0D108BD9-81ED-4DB2-BD59-A6C34878D82A}">
                    <a16:rowId xmlns:a16="http://schemas.microsoft.com/office/drawing/2014/main" val="4091183972"/>
                  </a:ext>
                </a:extLst>
              </a:tr>
            </a:tbl>
          </a:graphicData>
        </a:graphic>
      </p:graphicFrame>
    </p:spTree>
    <p:extLst>
      <p:ext uri="{BB962C8B-B14F-4D97-AF65-F5344CB8AC3E}">
        <p14:creationId xmlns:p14="http://schemas.microsoft.com/office/powerpoint/2010/main" val="34467328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C8FD-86FA-C474-F216-33C1029E822A}"/>
              </a:ext>
            </a:extLst>
          </p:cNvPr>
          <p:cNvSpPr>
            <a:spLocks noGrp="1"/>
          </p:cNvSpPr>
          <p:nvPr>
            <p:ph type="title"/>
          </p:nvPr>
        </p:nvSpPr>
        <p:spPr>
          <a:xfrm>
            <a:off x="674255" y="581153"/>
            <a:ext cx="10926618" cy="1109535"/>
          </a:xfrm>
        </p:spPr>
        <p:txBody>
          <a:bodyPr anchor="ctr">
            <a:normAutofit/>
          </a:bodyPr>
          <a:lstStyle/>
          <a:p>
            <a:r>
              <a:rPr lang="en-US" dirty="0"/>
              <a:t>CEEDAR Special Education RTAP Database</a:t>
            </a:r>
          </a:p>
        </p:txBody>
      </p:sp>
      <p:pic>
        <p:nvPicPr>
          <p:cNvPr id="3" name="Picture 2" descr="QR Code">
            <a:extLst>
              <a:ext uri="{FF2B5EF4-FFF2-40B4-BE49-F238E27FC236}">
                <a16:creationId xmlns:a16="http://schemas.microsoft.com/office/drawing/2014/main" id="{F476A5A7-E46A-7090-4491-76C80A0C5CF6}"/>
              </a:ext>
            </a:extLst>
          </p:cNvPr>
          <p:cNvPicPr>
            <a:picLocks noChangeAspect="1"/>
          </p:cNvPicPr>
          <p:nvPr/>
        </p:nvPicPr>
        <p:blipFill>
          <a:blip r:embed="rId3"/>
          <a:srcRect r="437"/>
          <a:stretch>
            <a:fillRect/>
          </a:stretch>
        </p:blipFill>
        <p:spPr>
          <a:xfrm>
            <a:off x="2121880" y="3833056"/>
            <a:ext cx="1849419" cy="1886528"/>
          </a:xfrm>
          <a:prstGeom prst="rect">
            <a:avLst/>
          </a:prstGeom>
        </p:spPr>
      </p:pic>
      <p:sp>
        <p:nvSpPr>
          <p:cNvPr id="7" name="Content Placeholder 3">
            <a:extLst>
              <a:ext uri="{FF2B5EF4-FFF2-40B4-BE49-F238E27FC236}">
                <a16:creationId xmlns:a16="http://schemas.microsoft.com/office/drawing/2014/main" id="{19D52A26-D9E7-84C5-E0F9-7A7BB59AB36E}"/>
              </a:ext>
            </a:extLst>
          </p:cNvPr>
          <p:cNvSpPr>
            <a:spLocks noGrp="1"/>
          </p:cNvSpPr>
          <p:nvPr>
            <p:ph sz="half" idx="1"/>
          </p:nvPr>
        </p:nvSpPr>
        <p:spPr>
          <a:xfrm>
            <a:off x="838200" y="1825625"/>
            <a:ext cx="5181600" cy="4351338"/>
          </a:xfrm>
        </p:spPr>
        <p:txBody>
          <a:bodyPr>
            <a:normAutofit/>
          </a:bodyPr>
          <a:lstStyle/>
          <a:p>
            <a:pPr marL="0" indent="0">
              <a:buNone/>
            </a:pPr>
            <a:r>
              <a:rPr lang="en-US" dirty="0"/>
              <a:t>The CEEDAR Apprenticeship Team is actively searching for RTAPs leading to special education licensure to add to the database.</a:t>
            </a:r>
          </a:p>
        </p:txBody>
      </p:sp>
      <p:pic>
        <p:nvPicPr>
          <p:cNvPr id="6" name="Content Placeholder 5" descr="Infographic summarizing registered teacher apprenticeship programs leading to special education licensure, showing counts of programs and participant groups including high school students, paraprofessionals, career changers, and degree or certification levels.">
            <a:extLst>
              <a:ext uri="{FF2B5EF4-FFF2-40B4-BE49-F238E27FC236}">
                <a16:creationId xmlns:a16="http://schemas.microsoft.com/office/drawing/2014/main" id="{D3A45E75-784F-895A-1396-0031A39D38A8}"/>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602262"/>
            <a:ext cx="5181600" cy="2798063"/>
          </a:xfrm>
          <a:prstGeom prst="rect">
            <a:avLst/>
          </a:prstGeom>
          <a:noFill/>
        </p:spPr>
      </p:pic>
      <p:sp>
        <p:nvSpPr>
          <p:cNvPr id="4" name="Slide Number Placeholder 3">
            <a:extLst>
              <a:ext uri="{FF2B5EF4-FFF2-40B4-BE49-F238E27FC236}">
                <a16:creationId xmlns:a16="http://schemas.microsoft.com/office/drawing/2014/main" id="{6E6D6FA6-22B4-8B00-F116-9D080E077A1E}"/>
              </a:ext>
            </a:extLst>
          </p:cNvPr>
          <p:cNvSpPr>
            <a:spLocks noGrp="1"/>
          </p:cNvSpPr>
          <p:nvPr>
            <p:ph type="sldNum" sz="quarter" idx="12"/>
          </p:nvPr>
        </p:nvSpPr>
        <p:spPr>
          <a:xfrm>
            <a:off x="9340272" y="6410256"/>
            <a:ext cx="2743200" cy="365125"/>
          </a:xfrm>
        </p:spPr>
        <p:txBody>
          <a:bodyPr anchor="ctr">
            <a:normAutofit/>
          </a:bodyPr>
          <a:lstStyle/>
          <a:p>
            <a:pPr>
              <a:spcAft>
                <a:spcPts val="600"/>
              </a:spcAft>
            </a:pPr>
            <a:fld id="{B76BC98D-BB94-4A9D-8C7C-BB9C5A743A33}" type="slidenum">
              <a:rPr lang="en-US" smtClean="0"/>
              <a:pPr>
                <a:spcAft>
                  <a:spcPts val="600"/>
                </a:spcAft>
              </a:pPr>
              <a:t>31</a:t>
            </a:fld>
            <a:endParaRPr lang="en-US"/>
          </a:p>
        </p:txBody>
      </p:sp>
    </p:spTree>
    <p:extLst>
      <p:ext uri="{BB962C8B-B14F-4D97-AF65-F5344CB8AC3E}">
        <p14:creationId xmlns:p14="http://schemas.microsoft.com/office/powerpoint/2010/main" val="3065666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36508-8414-1009-78E0-E03D7D816E69}"/>
              </a:ext>
            </a:extLst>
          </p:cNvPr>
          <p:cNvSpPr>
            <a:spLocks noGrp="1"/>
          </p:cNvSpPr>
          <p:nvPr>
            <p:ph type="title"/>
          </p:nvPr>
        </p:nvSpPr>
        <p:spPr>
          <a:xfrm>
            <a:off x="720437" y="365638"/>
            <a:ext cx="10926618" cy="1109535"/>
          </a:xfrm>
        </p:spPr>
        <p:txBody>
          <a:bodyPr/>
          <a:lstStyle/>
          <a:p>
            <a:r>
              <a:rPr lang="en-US" dirty="0"/>
              <a:t>Comparison of Teacher Prep Models</a:t>
            </a:r>
          </a:p>
        </p:txBody>
      </p:sp>
      <p:graphicFrame>
        <p:nvGraphicFramePr>
          <p:cNvPr id="6" name="Content Placeholder 5">
            <a:extLst>
              <a:ext uri="{FF2B5EF4-FFF2-40B4-BE49-F238E27FC236}">
                <a16:creationId xmlns:a16="http://schemas.microsoft.com/office/drawing/2014/main" id="{17B0975F-E739-5ED6-3E8E-66D89BF80830}"/>
              </a:ext>
            </a:extLst>
          </p:cNvPr>
          <p:cNvGraphicFramePr>
            <a:graphicFrameLocks noGrp="1"/>
          </p:cNvGraphicFramePr>
          <p:nvPr>
            <p:ph idx="1"/>
            <p:extLst>
              <p:ext uri="{D42A27DB-BD31-4B8C-83A1-F6EECF244321}">
                <p14:modId xmlns:p14="http://schemas.microsoft.com/office/powerpoint/2010/main" val="1835355427"/>
              </p:ext>
            </p:extLst>
          </p:nvPr>
        </p:nvGraphicFramePr>
        <p:xfrm>
          <a:off x="1169939" y="1246909"/>
          <a:ext cx="10018493" cy="4328160"/>
        </p:xfrm>
        <a:graphic>
          <a:graphicData uri="http://schemas.openxmlformats.org/drawingml/2006/table">
            <a:tbl>
              <a:tblPr firstRow="1" bandRow="1">
                <a:tableStyleId>{5C22544A-7EE6-4342-B048-85BDC9FD1C3A}</a:tableStyleId>
              </a:tblPr>
              <a:tblGrid>
                <a:gridCol w="5048079">
                  <a:extLst>
                    <a:ext uri="{9D8B030D-6E8A-4147-A177-3AD203B41FA5}">
                      <a16:colId xmlns:a16="http://schemas.microsoft.com/office/drawing/2014/main" val="2855898120"/>
                    </a:ext>
                  </a:extLst>
                </a:gridCol>
                <a:gridCol w="1691321">
                  <a:extLst>
                    <a:ext uri="{9D8B030D-6E8A-4147-A177-3AD203B41FA5}">
                      <a16:colId xmlns:a16="http://schemas.microsoft.com/office/drawing/2014/main" val="3512492678"/>
                    </a:ext>
                  </a:extLst>
                </a:gridCol>
                <a:gridCol w="1630917">
                  <a:extLst>
                    <a:ext uri="{9D8B030D-6E8A-4147-A177-3AD203B41FA5}">
                      <a16:colId xmlns:a16="http://schemas.microsoft.com/office/drawing/2014/main" val="3584981706"/>
                    </a:ext>
                  </a:extLst>
                </a:gridCol>
                <a:gridCol w="1648176">
                  <a:extLst>
                    <a:ext uri="{9D8B030D-6E8A-4147-A177-3AD203B41FA5}">
                      <a16:colId xmlns:a16="http://schemas.microsoft.com/office/drawing/2014/main" val="3927870902"/>
                    </a:ext>
                  </a:extLst>
                </a:gridCol>
              </a:tblGrid>
              <a:tr h="594116">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28813" cap="flat" cmpd="sng" algn="ctr">
                      <a:solidFill>
                        <a:srgbClr val="FFFFFF"/>
                      </a:solidFill>
                      <a:prstDash val="solid"/>
                      <a:round/>
                      <a:headEnd type="none" w="med" len="med"/>
                      <a:tailEnd type="none" w="med" len="med"/>
                    </a:lnB>
                    <a:solidFill>
                      <a:srgbClr val="1F75B3"/>
                    </a:solidFill>
                  </a:tcPr>
                </a:tc>
                <a:tc>
                  <a:txBody>
                    <a:bodyPr/>
                    <a:lstStyle/>
                    <a:p>
                      <a:pPr marL="0" indent="0" algn="ctr" fontAlgn="base">
                        <a:buNone/>
                      </a:pPr>
                      <a:r>
                        <a:rPr lang="en-US" sz="1800" b="1" i="0">
                          <a:solidFill>
                            <a:srgbClr val="FFFFFF"/>
                          </a:solidFill>
                          <a:effectLst/>
                          <a:latin typeface="Calibri"/>
                        </a:rPr>
                        <a:t>Grow Your Own</a:t>
                      </a:r>
                      <a:endParaRPr lang="en-US" b="1" i="0">
                        <a:solidFill>
                          <a:srgbClr val="FFFFFF"/>
                        </a:solidFill>
                        <a:effectLst/>
                        <a:latin typeface="Calibri"/>
                      </a:endParaRPr>
                    </a:p>
                  </a:txBody>
                  <a:tcPr anchor="b">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28813" cap="flat" cmpd="sng" algn="ctr">
                      <a:solidFill>
                        <a:srgbClr val="FFFFFF"/>
                      </a:solidFill>
                      <a:prstDash val="solid"/>
                      <a:round/>
                      <a:headEnd type="none" w="med" len="med"/>
                      <a:tailEnd type="none" w="med" len="med"/>
                    </a:lnB>
                    <a:solidFill>
                      <a:srgbClr val="1F75B3"/>
                    </a:solidFill>
                  </a:tcPr>
                </a:tc>
                <a:tc>
                  <a:txBody>
                    <a:bodyPr/>
                    <a:lstStyle/>
                    <a:p>
                      <a:pPr marL="0" indent="0" algn="ctr" fontAlgn="base">
                        <a:buNone/>
                      </a:pPr>
                      <a:r>
                        <a:rPr lang="en-US" sz="1800" b="1" i="0">
                          <a:solidFill>
                            <a:srgbClr val="FFFFFF"/>
                          </a:solidFill>
                          <a:effectLst/>
                          <a:latin typeface="Calibri"/>
                        </a:rPr>
                        <a:t>NCTR Teacher Residency</a:t>
                      </a:r>
                      <a:endParaRPr lang="en-US" b="1" i="0">
                        <a:solidFill>
                          <a:srgbClr val="FFFFFF"/>
                        </a:solidFill>
                        <a:effectLst/>
                        <a:latin typeface="Calibri"/>
                      </a:endParaRPr>
                    </a:p>
                  </a:txBody>
                  <a:tcPr anchor="b">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28813" cap="flat" cmpd="sng" algn="ctr">
                      <a:solidFill>
                        <a:srgbClr val="FFFFFF"/>
                      </a:solidFill>
                      <a:prstDash val="solid"/>
                      <a:round/>
                      <a:headEnd type="none" w="med" len="med"/>
                      <a:tailEnd type="none" w="med" len="med"/>
                    </a:lnB>
                    <a:solidFill>
                      <a:srgbClr val="1F75B3"/>
                    </a:solidFill>
                  </a:tcPr>
                </a:tc>
                <a:tc>
                  <a:txBody>
                    <a:bodyPr/>
                    <a:lstStyle/>
                    <a:p>
                      <a:pPr marL="0" indent="0" algn="ctr" fontAlgn="base">
                        <a:buNone/>
                      </a:pPr>
                      <a:r>
                        <a:rPr lang="en-US" sz="1800" b="1" i="0">
                          <a:solidFill>
                            <a:srgbClr val="FFFFFF"/>
                          </a:solidFill>
                          <a:effectLst/>
                          <a:latin typeface="Calibri"/>
                        </a:rPr>
                        <a:t>Registered Apprenticeship</a:t>
                      </a:r>
                      <a:endParaRPr lang="en-US" b="1" i="0">
                        <a:solidFill>
                          <a:srgbClr val="FFFFFF"/>
                        </a:solidFill>
                        <a:effectLst/>
                        <a:latin typeface="Calibri"/>
                      </a:endParaRPr>
                    </a:p>
                  </a:txBody>
                  <a:tcPr anchor="b">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28813" cap="flat" cmpd="sng" algn="ctr">
                      <a:solidFill>
                        <a:srgbClr val="FFFFFF"/>
                      </a:solidFill>
                      <a:prstDash val="solid"/>
                      <a:round/>
                      <a:headEnd type="none" w="med" len="med"/>
                      <a:tailEnd type="none" w="med" len="med"/>
                    </a:lnB>
                    <a:solidFill>
                      <a:srgbClr val="1F75B3"/>
                    </a:solidFill>
                  </a:tcPr>
                </a:tc>
                <a:extLst>
                  <a:ext uri="{0D108BD9-81ED-4DB2-BD59-A6C34878D82A}">
                    <a16:rowId xmlns:a16="http://schemas.microsoft.com/office/drawing/2014/main" val="1178119234"/>
                  </a:ext>
                </a:extLst>
              </a:tr>
              <a:tr h="311203">
                <a:tc>
                  <a:txBody>
                    <a:bodyPr/>
                    <a:lstStyle/>
                    <a:p>
                      <a:pPr marL="0" indent="0" algn="l" fontAlgn="base">
                        <a:buNone/>
                      </a:pPr>
                      <a:r>
                        <a:rPr lang="en-US" sz="1600" b="0" i="0">
                          <a:solidFill>
                            <a:srgbClr val="000000"/>
                          </a:solidFill>
                          <a:effectLst/>
                          <a:latin typeface="Calibri"/>
                        </a:rPr>
                        <a:t>Year-long mentored experience</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28813"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28813"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28813"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28813"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1594278133"/>
                  </a:ext>
                </a:extLst>
              </a:tr>
              <a:tr h="311203">
                <a:tc>
                  <a:txBody>
                    <a:bodyPr/>
                    <a:lstStyle/>
                    <a:p>
                      <a:pPr marL="0" indent="0" algn="l" fontAlgn="base">
                        <a:buNone/>
                      </a:pPr>
                      <a:r>
                        <a:rPr lang="en-US" sz="1600" b="0" i="0">
                          <a:solidFill>
                            <a:srgbClr val="000000"/>
                          </a:solidFill>
                          <a:effectLst/>
                          <a:latin typeface="Calibri"/>
                        </a:rPr>
                        <a:t>Includes financial supports</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59285498"/>
                  </a:ext>
                </a:extLst>
              </a:tr>
              <a:tr h="311203">
                <a:tc>
                  <a:txBody>
                    <a:bodyPr/>
                    <a:lstStyle/>
                    <a:p>
                      <a:pPr marL="0" indent="0" algn="l" fontAlgn="base">
                        <a:buNone/>
                      </a:pPr>
                      <a:r>
                        <a:rPr lang="en-US" sz="1600" b="0" i="0">
                          <a:solidFill>
                            <a:srgbClr val="000000"/>
                          </a:solidFill>
                          <a:effectLst/>
                          <a:latin typeface="Calibri"/>
                        </a:rPr>
                        <a:t>Students earn a wage or stipend</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2807631465"/>
                  </a:ext>
                </a:extLst>
              </a:tr>
              <a:tr h="311203">
                <a:tc>
                  <a:txBody>
                    <a:bodyPr/>
                    <a:lstStyle/>
                    <a:p>
                      <a:pPr marL="0" indent="0" algn="l" fontAlgn="base">
                        <a:buNone/>
                      </a:pPr>
                      <a:r>
                        <a:rPr lang="en-US" sz="1600" b="0" i="0">
                          <a:solidFill>
                            <a:srgbClr val="000000"/>
                          </a:solidFill>
                          <a:effectLst/>
                          <a:latin typeface="Calibri"/>
                        </a:rPr>
                        <a:t>Targeted recruitment</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543008213"/>
                  </a:ext>
                </a:extLst>
              </a:tr>
              <a:tr h="311203">
                <a:tc>
                  <a:txBody>
                    <a:bodyPr/>
                    <a:lstStyle/>
                    <a:p>
                      <a:pPr marL="0" indent="0" algn="l" fontAlgn="base">
                        <a:buNone/>
                      </a:pPr>
                      <a:r>
                        <a:rPr lang="en-US" sz="1600" b="0" i="0">
                          <a:solidFill>
                            <a:srgbClr val="000000"/>
                          </a:solidFill>
                          <a:effectLst/>
                          <a:latin typeface="Calibri"/>
                        </a:rPr>
                        <a:t>Requires strong partnerships with multiple partners</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659121732"/>
                  </a:ext>
                </a:extLst>
              </a:tr>
              <a:tr h="339494">
                <a:tc>
                  <a:txBody>
                    <a:bodyPr/>
                    <a:lstStyle/>
                    <a:p>
                      <a:pPr marL="0" indent="0" algn="l" fontAlgn="base">
                        <a:buNone/>
                      </a:pPr>
                      <a:r>
                        <a:rPr lang="en-US" sz="1600" b="0" i="0">
                          <a:solidFill>
                            <a:srgbClr val="000000"/>
                          </a:solidFill>
                          <a:effectLst/>
                          <a:latin typeface="Calibri"/>
                        </a:rPr>
                        <a:t>Must adhere to Equal Employment Opportunity law</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650378752"/>
                  </a:ext>
                </a:extLst>
              </a:tr>
              <a:tr h="339494">
                <a:tc>
                  <a:txBody>
                    <a:bodyPr/>
                    <a:lstStyle/>
                    <a:p>
                      <a:pPr marL="0" indent="0" algn="l" fontAlgn="base">
                        <a:buNone/>
                      </a:pPr>
                      <a:r>
                        <a:rPr lang="en-US" sz="1600" b="0" i="0">
                          <a:solidFill>
                            <a:srgbClr val="000000"/>
                          </a:solidFill>
                          <a:effectLst/>
                          <a:latin typeface="Calibri"/>
                        </a:rPr>
                        <a:t>Registered with USDOL or appropriate state agency</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41091739"/>
                  </a:ext>
                </a:extLst>
              </a:tr>
              <a:tr h="339494">
                <a:tc>
                  <a:txBody>
                    <a:bodyPr/>
                    <a:lstStyle/>
                    <a:p>
                      <a:pPr marL="0" indent="0" algn="l" fontAlgn="base">
                        <a:buNone/>
                      </a:pPr>
                      <a:r>
                        <a:rPr lang="en-US" sz="1600" b="0" i="0">
                          <a:solidFill>
                            <a:srgbClr val="000000"/>
                          </a:solidFill>
                          <a:effectLst/>
                          <a:latin typeface="Calibri"/>
                        </a:rPr>
                        <a:t>Participants complete college degree prior to entry</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varies</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algn="ctr" fontAlgn="t">
                        <a:buNone/>
                      </a:pPr>
                      <a:r>
                        <a:rPr lang="en-US">
                          <a:effectLst/>
                        </a:rPr>
                        <a:t>varies</a:t>
                      </a: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784725398"/>
                  </a:ext>
                </a:extLst>
              </a:tr>
              <a:tr h="311203">
                <a:tc>
                  <a:txBody>
                    <a:bodyPr/>
                    <a:lstStyle/>
                    <a:p>
                      <a:pPr marL="0" indent="0" algn="l" fontAlgn="base">
                        <a:buNone/>
                      </a:pPr>
                      <a:r>
                        <a:rPr lang="en-US" sz="1600" b="0" i="0">
                          <a:solidFill>
                            <a:srgbClr val="000000"/>
                          </a:solidFill>
                          <a:effectLst/>
                          <a:latin typeface="Calibri"/>
                        </a:rPr>
                        <a:t>Participants complete coursework while in the program</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D2DEEF"/>
                    </a:solidFill>
                  </a:tcPr>
                </a:tc>
                <a:extLst>
                  <a:ext uri="{0D108BD9-81ED-4DB2-BD59-A6C34878D82A}">
                    <a16:rowId xmlns:a16="http://schemas.microsoft.com/office/drawing/2014/main" val="3503978183"/>
                  </a:ext>
                </a:extLst>
              </a:tr>
              <a:tr h="537533">
                <a:tc>
                  <a:txBody>
                    <a:bodyPr/>
                    <a:lstStyle/>
                    <a:p>
                      <a:pPr marL="0" indent="0" algn="l" fontAlgn="base">
                        <a:buNone/>
                      </a:pPr>
                      <a:r>
                        <a:rPr lang="en-US" sz="1600" b="0" i="0">
                          <a:solidFill>
                            <a:srgbClr val="000000"/>
                          </a:solidFill>
                          <a:effectLst/>
                          <a:latin typeface="Calibri"/>
                        </a:rPr>
                        <a:t>Commitment to stay at the school district post-program for a specified time period</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fontAlgn="t">
                        <a:buNone/>
                      </a:pPr>
                      <a:endParaRPr lang="en-US">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marL="0" indent="0" algn="ctr" fontAlgn="base">
                        <a:buNone/>
                      </a:pPr>
                      <a:r>
                        <a:rPr lang="en-US" sz="1600" b="0" i="0">
                          <a:solidFill>
                            <a:srgbClr val="000000"/>
                          </a:solidFill>
                          <a:effectLst/>
                          <a:latin typeface="Calibri"/>
                        </a:rPr>
                        <a:t>X</a:t>
                      </a:r>
                      <a:endParaRPr lang="en-US" b="0" i="0">
                        <a:solidFill>
                          <a:srgbClr val="000000"/>
                        </a:solidFill>
                        <a:effectLst/>
                        <a:latin typeface="Calibri"/>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tc>
                  <a:txBody>
                    <a:bodyPr/>
                    <a:lstStyle/>
                    <a:p>
                      <a:pPr algn="ctr" fontAlgn="t">
                        <a:buNone/>
                      </a:pPr>
                      <a:endParaRPr lang="en-US" dirty="0">
                        <a:effectLst/>
                      </a:endParaRPr>
                    </a:p>
                  </a:txBody>
                  <a:tcPr>
                    <a:lnL w="9601" cap="flat" cmpd="sng" algn="ctr">
                      <a:solidFill>
                        <a:srgbClr val="FFFFFF"/>
                      </a:solidFill>
                      <a:prstDash val="solid"/>
                      <a:round/>
                      <a:headEnd type="none" w="med" len="med"/>
                      <a:tailEnd type="none" w="med" len="med"/>
                    </a:lnL>
                    <a:lnR w="9601" cap="flat" cmpd="sng" algn="ctr">
                      <a:solidFill>
                        <a:srgbClr val="FFFFFF"/>
                      </a:solidFill>
                      <a:prstDash val="solid"/>
                      <a:round/>
                      <a:headEnd type="none" w="med" len="med"/>
                      <a:tailEnd type="none" w="med" len="med"/>
                    </a:lnR>
                    <a:lnT w="9601" cap="flat" cmpd="sng" algn="ctr">
                      <a:solidFill>
                        <a:srgbClr val="FFFFFF"/>
                      </a:solidFill>
                      <a:prstDash val="solid"/>
                      <a:round/>
                      <a:headEnd type="none" w="med" len="med"/>
                      <a:tailEnd type="none" w="med" len="med"/>
                    </a:lnT>
                    <a:lnB w="9601"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745823436"/>
                  </a:ext>
                </a:extLst>
              </a:tr>
            </a:tbl>
          </a:graphicData>
        </a:graphic>
      </p:graphicFrame>
      <p:sp>
        <p:nvSpPr>
          <p:cNvPr id="7" name="TextBox 6">
            <a:extLst>
              <a:ext uri="{FF2B5EF4-FFF2-40B4-BE49-F238E27FC236}">
                <a16:creationId xmlns:a16="http://schemas.microsoft.com/office/drawing/2014/main" id="{86FB418C-BAF9-08E0-B20E-5B8FB7D33E37}"/>
              </a:ext>
            </a:extLst>
          </p:cNvPr>
          <p:cNvSpPr txBox="1"/>
          <p:nvPr/>
        </p:nvSpPr>
        <p:spPr>
          <a:xfrm>
            <a:off x="1165042" y="5551264"/>
            <a:ext cx="10013056" cy="8603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0" i="0" u="none" strike="noStrike" baseline="0">
                <a:solidFill>
                  <a:srgbClr val="000000"/>
                </a:solidFill>
                <a:latin typeface="Calibri"/>
              </a:rPr>
              <a:t>Source: New America and GYO Educators National Network, A Starter Guide to Grow Your Own Educator Programs, </a:t>
            </a:r>
            <a:r>
              <a:rPr lang="en-US" sz="1050" b="0" i="0" u="sng" strike="noStrike" baseline="0">
                <a:solidFill>
                  <a:srgbClr val="0563C1"/>
                </a:solidFill>
                <a:latin typeface="Calibri"/>
                <a:ea typeface="Segoe UI"/>
                <a:cs typeface="Segoe UI"/>
                <a:hlinkClick r:id="rId3"/>
              </a:rPr>
              <a:t>https://d1y8sb8igg2f8e.cloudfront.net/documents/GYO_A_Starter_Guide_to_Programs-FINAL.pdf</a:t>
            </a:r>
            <a:r>
              <a:rPr lang="en-US" sz="1050" b="0" i="0" u="none" strike="noStrike" baseline="0">
                <a:solidFill>
                  <a:srgbClr val="000000"/>
                </a:solidFill>
                <a:latin typeface="Calibri"/>
              </a:rPr>
              <a:t>; National Center for Teacher Residencies, Our Residency Model, </a:t>
            </a:r>
            <a:r>
              <a:rPr lang="en-US" sz="1050" b="0" i="0" u="sng" strike="noStrike" baseline="0">
                <a:solidFill>
                  <a:srgbClr val="0563C1"/>
                </a:solidFill>
                <a:latin typeface="Calibri"/>
                <a:ea typeface="Segoe UI"/>
                <a:cs typeface="Segoe UI"/>
                <a:hlinkClick r:id="rId4"/>
              </a:rPr>
              <a:t>https://nctresidencies.org/our-residency-model/</a:t>
            </a:r>
            <a:r>
              <a:rPr lang="en-US" sz="1050" b="0" i="0" u="none" strike="noStrike" baseline="0">
                <a:solidFill>
                  <a:srgbClr val="000000"/>
                </a:solidFill>
                <a:latin typeface="Calibri"/>
              </a:rPr>
              <a:t> </a:t>
            </a:r>
            <a:r>
              <a:rPr sz="1050" b="0" i="0">
                <a:solidFill>
                  <a:srgbClr val="000000"/>
                </a:solidFill>
                <a:latin typeface="Calibri"/>
                <a:ea typeface="Calibri"/>
                <a:cs typeface="Calibri"/>
              </a:rPr>
              <a:t>​</a:t>
            </a:r>
            <a:endParaRPr lang="en-US"/>
          </a:p>
          <a:p>
            <a:pPr algn="ctr"/>
            <a:endParaRPr lang="en-US"/>
          </a:p>
        </p:txBody>
      </p:sp>
      <p:sp>
        <p:nvSpPr>
          <p:cNvPr id="4" name="Slide Number Placeholder 3">
            <a:extLst>
              <a:ext uri="{FF2B5EF4-FFF2-40B4-BE49-F238E27FC236}">
                <a16:creationId xmlns:a16="http://schemas.microsoft.com/office/drawing/2014/main" id="{C8B7BDB0-D0BF-3202-6498-F959CB08D6F8}"/>
              </a:ext>
            </a:extLst>
          </p:cNvPr>
          <p:cNvSpPr>
            <a:spLocks noGrp="1"/>
          </p:cNvSpPr>
          <p:nvPr>
            <p:ph type="sldNum" sz="quarter" idx="12"/>
          </p:nvPr>
        </p:nvSpPr>
        <p:spPr/>
        <p:txBody>
          <a:bodyPr/>
          <a:lstStyle/>
          <a:p>
            <a:fld id="{B76BC98D-BB94-4A9D-8C7C-BB9C5A743A33}" type="slidenum">
              <a:rPr lang="en-US" smtClean="0"/>
              <a:t>32</a:t>
            </a:fld>
            <a:endParaRPr lang="en-US"/>
          </a:p>
        </p:txBody>
      </p:sp>
    </p:spTree>
    <p:extLst>
      <p:ext uri="{BB962C8B-B14F-4D97-AF65-F5344CB8AC3E}">
        <p14:creationId xmlns:p14="http://schemas.microsoft.com/office/powerpoint/2010/main" val="1528428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8BB6C-E53E-E64D-2BC3-1626D482B348}"/>
              </a:ext>
            </a:extLst>
          </p:cNvPr>
          <p:cNvSpPr>
            <a:spLocks noGrp="1"/>
          </p:cNvSpPr>
          <p:nvPr>
            <p:ph type="title"/>
          </p:nvPr>
        </p:nvSpPr>
        <p:spPr>
          <a:xfrm>
            <a:off x="674255" y="383929"/>
            <a:ext cx="10926618" cy="1109535"/>
          </a:xfrm>
        </p:spPr>
        <p:txBody>
          <a:bodyPr>
            <a:normAutofit/>
          </a:bodyPr>
          <a:lstStyle/>
          <a:p>
            <a:r>
              <a:rPr lang="en-US" sz="3200" dirty="0">
                <a:ea typeface="Calibri"/>
                <a:cs typeface="Calibri"/>
              </a:rPr>
              <a:t>Teacher Residency and RTAP Evidence of Effectiveness</a:t>
            </a:r>
          </a:p>
        </p:txBody>
      </p:sp>
      <p:sp>
        <p:nvSpPr>
          <p:cNvPr id="3" name="Content Placeholder 2" descr="Two‑column table comparing teacher residencies and registered teacher apprenticeship programs, summarizing evidence on recruitment, preparedness, retention, student outcomes, and key strengths such as accessibility, affordability, and mentorship">
            <a:extLst>
              <a:ext uri="{FF2B5EF4-FFF2-40B4-BE49-F238E27FC236}">
                <a16:creationId xmlns:a16="http://schemas.microsoft.com/office/drawing/2014/main" id="{AA0D89AB-A7DA-55E3-081D-00EB69CD4799}"/>
              </a:ext>
            </a:extLst>
          </p:cNvPr>
          <p:cNvSpPr>
            <a:spLocks noGrp="1"/>
          </p:cNvSpPr>
          <p:nvPr>
            <p:ph idx="1"/>
          </p:nvPr>
        </p:nvSpPr>
        <p:spPr>
          <a:xfrm>
            <a:off x="674255" y="1493931"/>
            <a:ext cx="10926618" cy="4104120"/>
          </a:xfrm>
        </p:spPr>
        <p:txBody>
          <a:bodyPr vert="horz" lIns="91440" tIns="45720" rIns="91440" bIns="45720" rtlCol="0" anchor="t">
            <a:normAutofit/>
          </a:bodyPr>
          <a:lstStyle/>
          <a:p>
            <a:pPr marL="0" indent="0">
              <a:buNone/>
            </a:pPr>
            <a:endParaRPr lang="en-US">
              <a:ea typeface="Calibri"/>
              <a:cs typeface="Calibri"/>
            </a:endParaRPr>
          </a:p>
          <a:p>
            <a:pPr marL="0" indent="0">
              <a:buNone/>
            </a:pPr>
            <a:endParaRPr lang="en-US">
              <a:ea typeface="Calibri"/>
              <a:cs typeface="Calibri"/>
            </a:endParaRPr>
          </a:p>
        </p:txBody>
      </p:sp>
      <p:graphicFrame>
        <p:nvGraphicFramePr>
          <p:cNvPr id="5" name="Table 4">
            <a:extLst>
              <a:ext uri="{FF2B5EF4-FFF2-40B4-BE49-F238E27FC236}">
                <a16:creationId xmlns:a16="http://schemas.microsoft.com/office/drawing/2014/main" id="{388B4AAF-86DB-E92C-9496-D388722A8AED}"/>
              </a:ext>
            </a:extLst>
          </p:cNvPr>
          <p:cNvGraphicFramePr>
            <a:graphicFrameLocks noGrp="1"/>
          </p:cNvGraphicFramePr>
          <p:nvPr>
            <p:extLst>
              <p:ext uri="{D42A27DB-BD31-4B8C-83A1-F6EECF244321}">
                <p14:modId xmlns:p14="http://schemas.microsoft.com/office/powerpoint/2010/main" val="2765395331"/>
              </p:ext>
            </p:extLst>
          </p:nvPr>
        </p:nvGraphicFramePr>
        <p:xfrm>
          <a:off x="1170641" y="1917699"/>
          <a:ext cx="9925740" cy="3012439"/>
        </p:xfrm>
        <a:graphic>
          <a:graphicData uri="http://schemas.openxmlformats.org/drawingml/2006/table">
            <a:tbl>
              <a:tblPr firstRow="1" bandRow="1">
                <a:tableStyleId>{5C22544A-7EE6-4342-B048-85BDC9FD1C3A}</a:tableStyleId>
              </a:tblPr>
              <a:tblGrid>
                <a:gridCol w="4962870">
                  <a:extLst>
                    <a:ext uri="{9D8B030D-6E8A-4147-A177-3AD203B41FA5}">
                      <a16:colId xmlns:a16="http://schemas.microsoft.com/office/drawing/2014/main" val="3264058019"/>
                    </a:ext>
                  </a:extLst>
                </a:gridCol>
                <a:gridCol w="4962870">
                  <a:extLst>
                    <a:ext uri="{9D8B030D-6E8A-4147-A177-3AD203B41FA5}">
                      <a16:colId xmlns:a16="http://schemas.microsoft.com/office/drawing/2014/main" val="193304041"/>
                    </a:ext>
                  </a:extLst>
                </a:gridCol>
              </a:tblGrid>
              <a:tr h="244203">
                <a:tc>
                  <a:txBody>
                    <a:bodyPr/>
                    <a:lstStyle/>
                    <a:p>
                      <a:r>
                        <a:rPr lang="en-US" sz="1400"/>
                        <a:t>Teacher Residencies (Established Evidence Base)</a:t>
                      </a:r>
                    </a:p>
                  </a:txBody>
                  <a:tcPr/>
                </a:tc>
                <a:tc>
                  <a:txBody>
                    <a:bodyPr/>
                    <a:lstStyle/>
                    <a:p>
                      <a:r>
                        <a:rPr lang="en-US" sz="1400"/>
                        <a:t>RTAPs (Emerging Evidence Base) *</a:t>
                      </a:r>
                    </a:p>
                  </a:txBody>
                  <a:tcPr/>
                </a:tc>
                <a:extLst>
                  <a:ext uri="{0D108BD9-81ED-4DB2-BD59-A6C34878D82A}">
                    <a16:rowId xmlns:a16="http://schemas.microsoft.com/office/drawing/2014/main" val="1055617077"/>
                  </a:ext>
                </a:extLst>
              </a:tr>
              <a:tr h="1244599">
                <a:tc>
                  <a:txBody>
                    <a:bodyPr/>
                    <a:lstStyle/>
                    <a:p>
                      <a:r>
                        <a:rPr lang="en-US" sz="1400"/>
                        <a:t>Strong positive impact on</a:t>
                      </a:r>
                    </a:p>
                    <a:p>
                      <a:pPr marL="285750" lvl="0" indent="-285750">
                        <a:buFont typeface="Arial"/>
                        <a:buChar char="•"/>
                      </a:pPr>
                      <a:r>
                        <a:rPr lang="en-US" sz="1400"/>
                        <a:t>Recruitment </a:t>
                      </a:r>
                      <a:r>
                        <a:rPr lang="en-US" sz="1400" baseline="30000"/>
                        <a:t>1,2</a:t>
                      </a:r>
                      <a:endParaRPr lang="en-US" sz="1400"/>
                    </a:p>
                    <a:p>
                      <a:pPr marL="285750" lvl="0" indent="-285750">
                        <a:buFont typeface="Arial"/>
                        <a:buChar char="•"/>
                      </a:pPr>
                      <a:r>
                        <a:rPr lang="en-US" sz="1400"/>
                        <a:t>Composition of the workforce </a:t>
                      </a:r>
                      <a:r>
                        <a:rPr lang="en-US" sz="1400" baseline="30000"/>
                        <a:t>1,2, 3, 4, 5, 6, 7, 8</a:t>
                      </a:r>
                      <a:endParaRPr lang="en-US" sz="1400"/>
                    </a:p>
                    <a:p>
                      <a:pPr marL="285750" lvl="0" indent="-285750">
                        <a:buFont typeface="Arial"/>
                        <a:buChar char="•"/>
                      </a:pPr>
                      <a:r>
                        <a:rPr lang="en-US" sz="1400"/>
                        <a:t>Teacher preparedness</a:t>
                      </a:r>
                      <a:r>
                        <a:rPr lang="en-US" sz="1400" baseline="30000"/>
                        <a:t> 4, 5, 9, 10, 11, 12, 13, 14, 15, 16, 17</a:t>
                      </a:r>
                      <a:endParaRPr lang="en-US" sz="1400"/>
                    </a:p>
                    <a:p>
                      <a:pPr marL="285750" lvl="0" indent="-285750">
                        <a:buFont typeface="Arial"/>
                        <a:buChar char="•"/>
                      </a:pPr>
                      <a:r>
                        <a:rPr lang="en-US" sz="1400"/>
                        <a:t>Teacher retention </a:t>
                      </a:r>
                      <a:r>
                        <a:rPr lang="en-US" sz="1400" baseline="30000"/>
                        <a:t>1, 15, 17, 18, 19, 20</a:t>
                      </a:r>
                      <a:endParaRPr lang="en-US" sz="1400"/>
                    </a:p>
                  </a:txBody>
                  <a:tcPr/>
                </a:tc>
                <a:tc>
                  <a:txBody>
                    <a:bodyPr/>
                    <a:lstStyle/>
                    <a:p>
                      <a:r>
                        <a:rPr lang="en-US" sz="1400"/>
                        <a:t>Key strengths</a:t>
                      </a:r>
                    </a:p>
                    <a:p>
                      <a:pPr marL="285750" lvl="0" indent="-285750">
                        <a:buFont typeface="Arial"/>
                        <a:buChar char="•"/>
                      </a:pPr>
                      <a:r>
                        <a:rPr lang="en-US" sz="1400"/>
                        <a:t>Accessibility and affordability </a:t>
                      </a:r>
                      <a:r>
                        <a:rPr lang="en-US" sz="1400" baseline="30000"/>
                        <a:t>22, 23, 24</a:t>
                      </a:r>
                      <a:endParaRPr lang="en-US" sz="1400"/>
                    </a:p>
                    <a:p>
                      <a:pPr marL="285750" lvl="0" indent="-285750">
                        <a:buFont typeface="Arial"/>
                        <a:buChar char="•"/>
                      </a:pPr>
                      <a:r>
                        <a:rPr lang="en-US" sz="1400"/>
                        <a:t>Addresses immediate workforce shortages</a:t>
                      </a:r>
                    </a:p>
                  </a:txBody>
                  <a:tcPr/>
                </a:tc>
                <a:extLst>
                  <a:ext uri="{0D108BD9-81ED-4DB2-BD59-A6C34878D82A}">
                    <a16:rowId xmlns:a16="http://schemas.microsoft.com/office/drawing/2014/main" val="1091706255"/>
                  </a:ext>
                </a:extLst>
              </a:tr>
              <a:tr h="793663">
                <a:tc>
                  <a:txBody>
                    <a:bodyPr/>
                    <a:lstStyle/>
                    <a:p>
                      <a:r>
                        <a:rPr lang="en-US" sz="1400"/>
                        <a:t>Mixed impact on student achievement; some studies report positive effects found in high-need schools and student populations </a:t>
                      </a:r>
                      <a:r>
                        <a:rPr lang="en-US" sz="1400" baseline="30000"/>
                        <a:t>10, 21</a:t>
                      </a:r>
                      <a:endParaRPr lang="en-US" sz="1400"/>
                    </a:p>
                  </a:txBody>
                  <a:tcPr/>
                </a:tc>
                <a:tc>
                  <a:txBody>
                    <a:bodyPr/>
                    <a:lstStyle/>
                    <a:p>
                      <a:r>
                        <a:rPr lang="en-US" sz="1400" dirty="0"/>
                        <a:t>Apprentices value</a:t>
                      </a:r>
                    </a:p>
                    <a:p>
                      <a:pPr marL="285750" lvl="0" indent="-285750">
                        <a:buFont typeface="Arial"/>
                        <a:buChar char="•"/>
                      </a:pPr>
                      <a:r>
                        <a:rPr lang="en-US" sz="1400" dirty="0"/>
                        <a:t>Earn-while-you learn wages</a:t>
                      </a:r>
                    </a:p>
                    <a:p>
                      <a:pPr marL="285750" lvl="0" indent="-285750">
                        <a:buFont typeface="Arial"/>
                        <a:buChar char="•"/>
                      </a:pPr>
                      <a:r>
                        <a:rPr lang="en-US" sz="1400" dirty="0"/>
                        <a:t>Mentorship</a:t>
                      </a:r>
                    </a:p>
                    <a:p>
                      <a:pPr marL="285750" lvl="0" indent="-285750">
                        <a:buFont typeface="Arial"/>
                        <a:buChar char="•"/>
                      </a:pPr>
                      <a:r>
                        <a:rPr lang="en-US" sz="1400" dirty="0"/>
                        <a:t>Extensive early classroom experience</a:t>
                      </a:r>
                    </a:p>
                  </a:txBody>
                  <a:tcPr/>
                </a:tc>
                <a:extLst>
                  <a:ext uri="{0D108BD9-81ED-4DB2-BD59-A6C34878D82A}">
                    <a16:rowId xmlns:a16="http://schemas.microsoft.com/office/drawing/2014/main" val="1404103838"/>
                  </a:ext>
                </a:extLst>
              </a:tr>
              <a:tr h="427358">
                <a:tc>
                  <a:txBody>
                    <a:bodyPr/>
                    <a:lstStyle/>
                    <a:p>
                      <a:endParaRPr lang="en-US" sz="1400"/>
                    </a:p>
                  </a:txBody>
                  <a:tcPr/>
                </a:tc>
                <a:tc>
                  <a:txBody>
                    <a:bodyPr/>
                    <a:lstStyle/>
                    <a:p>
                      <a:r>
                        <a:rPr lang="en-US" sz="1400" dirty="0"/>
                        <a:t>*mainly informed by perception data, as limited long-term data exist</a:t>
                      </a:r>
                    </a:p>
                  </a:txBody>
                  <a:tcPr/>
                </a:tc>
                <a:extLst>
                  <a:ext uri="{0D108BD9-81ED-4DB2-BD59-A6C34878D82A}">
                    <a16:rowId xmlns:a16="http://schemas.microsoft.com/office/drawing/2014/main" val="3238430729"/>
                  </a:ext>
                </a:extLst>
              </a:tr>
            </a:tbl>
          </a:graphicData>
        </a:graphic>
      </p:graphicFrame>
      <p:sp>
        <p:nvSpPr>
          <p:cNvPr id="4" name="Slide Number Placeholder 3">
            <a:extLst>
              <a:ext uri="{FF2B5EF4-FFF2-40B4-BE49-F238E27FC236}">
                <a16:creationId xmlns:a16="http://schemas.microsoft.com/office/drawing/2014/main" id="{C705492C-82F7-6671-B892-A59F31D37F3B}"/>
              </a:ext>
            </a:extLst>
          </p:cNvPr>
          <p:cNvSpPr>
            <a:spLocks noGrp="1"/>
          </p:cNvSpPr>
          <p:nvPr>
            <p:ph type="sldNum" sz="quarter" idx="12"/>
          </p:nvPr>
        </p:nvSpPr>
        <p:spPr/>
        <p:txBody>
          <a:bodyPr/>
          <a:lstStyle/>
          <a:p>
            <a:fld id="{B76BC98D-BB94-4A9D-8C7C-BB9C5A743A33}" type="slidenum">
              <a:rPr lang="en-US" smtClean="0"/>
              <a:t>33</a:t>
            </a:fld>
            <a:endParaRPr lang="en-US"/>
          </a:p>
        </p:txBody>
      </p:sp>
    </p:spTree>
    <p:extLst>
      <p:ext uri="{BB962C8B-B14F-4D97-AF65-F5344CB8AC3E}">
        <p14:creationId xmlns:p14="http://schemas.microsoft.com/office/powerpoint/2010/main" val="3967204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8DB4-412D-B2CC-AF33-AD04F041C56B}"/>
              </a:ext>
            </a:extLst>
          </p:cNvPr>
          <p:cNvSpPr>
            <a:spLocks noGrp="1"/>
          </p:cNvSpPr>
          <p:nvPr>
            <p:ph type="title"/>
          </p:nvPr>
        </p:nvSpPr>
        <p:spPr/>
        <p:txBody>
          <a:bodyPr/>
          <a:lstStyle/>
          <a:p>
            <a:r>
              <a:rPr lang="en-US" sz="3200" dirty="0">
                <a:ea typeface="Calibri"/>
                <a:cs typeface="Calibri"/>
              </a:rPr>
              <a:t>Teacher Residency and RTAP Evidence of Effectiveness</a:t>
            </a:r>
            <a:endParaRPr lang="en-US" sz="3200" b="0"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8BAFDE3D-0015-F955-D2C9-14EEDC0758A0}"/>
              </a:ext>
            </a:extLst>
          </p:cNvPr>
          <p:cNvSpPr>
            <a:spLocks noGrp="1"/>
          </p:cNvSpPr>
          <p:nvPr>
            <p:ph type="sldNum" sz="quarter" idx="12"/>
          </p:nvPr>
        </p:nvSpPr>
        <p:spPr/>
        <p:txBody>
          <a:bodyPr/>
          <a:lstStyle/>
          <a:p>
            <a:fld id="{B76BC98D-BB94-4A9D-8C7C-BB9C5A743A33}" type="slidenum">
              <a:rPr lang="en-US" smtClean="0"/>
              <a:t>34</a:t>
            </a:fld>
            <a:endParaRPr lang="en-US"/>
          </a:p>
        </p:txBody>
      </p:sp>
      <p:sp>
        <p:nvSpPr>
          <p:cNvPr id="6" name="Content Placeholder 2">
            <a:extLst>
              <a:ext uri="{FF2B5EF4-FFF2-40B4-BE49-F238E27FC236}">
                <a16:creationId xmlns:a16="http://schemas.microsoft.com/office/drawing/2014/main" id="{86ECAE86-2904-065C-EC5A-F444FF6CB180}"/>
              </a:ext>
            </a:extLst>
          </p:cNvPr>
          <p:cNvSpPr>
            <a:spLocks noGrp="1"/>
          </p:cNvSpPr>
          <p:nvPr>
            <p:ph idx="1"/>
          </p:nvPr>
        </p:nvSpPr>
        <p:spPr>
          <a:xfrm>
            <a:off x="674255" y="1825625"/>
            <a:ext cx="10926618" cy="4104120"/>
          </a:xfrm>
        </p:spPr>
        <p:txBody>
          <a:bodyPr vert="horz" lIns="91440" tIns="45720" rIns="91440" bIns="45720" rtlCol="0" anchor="t">
            <a:normAutofit/>
          </a:bodyPr>
          <a:lstStyle/>
          <a:p>
            <a:pPr marL="0" indent="0">
              <a:buNone/>
            </a:pPr>
            <a:r>
              <a:rPr lang="en-US" dirty="0">
                <a:ea typeface="Calibri" panose="020F0502020204030204"/>
                <a:cs typeface="Calibri" panose="020F0502020204030204"/>
              </a:rPr>
              <a:t>Shared success factors of Teacher Residencies and RTAPs </a:t>
            </a:r>
          </a:p>
          <a:p>
            <a:pPr marL="0" indent="0">
              <a:buNone/>
            </a:pPr>
            <a:endParaRPr lang="en-US" dirty="0">
              <a:ea typeface="Calibri" panose="020F0502020204030204"/>
              <a:cs typeface="Calibri" panose="020F0502020204030204"/>
            </a:endParaRPr>
          </a:p>
          <a:p>
            <a:r>
              <a:rPr lang="en-US" dirty="0">
                <a:ea typeface="Calibri" panose="020F0502020204030204"/>
                <a:cs typeface="Calibri" panose="020F0502020204030204"/>
              </a:rPr>
              <a:t>High-quality mentoring</a:t>
            </a:r>
          </a:p>
          <a:p>
            <a:r>
              <a:rPr lang="en-US" dirty="0">
                <a:ea typeface="Calibri" panose="020F0502020204030204"/>
                <a:cs typeface="Calibri" panose="020F0502020204030204"/>
              </a:rPr>
              <a:t>Extended immersive clinical practice</a:t>
            </a:r>
          </a:p>
          <a:p>
            <a:r>
              <a:rPr lang="en-US" dirty="0">
                <a:ea typeface="Calibri" panose="020F0502020204030204"/>
                <a:cs typeface="Calibri" panose="020F0502020204030204"/>
              </a:rPr>
              <a:t>Strong, collaborative district-EPP partnerships</a:t>
            </a:r>
          </a:p>
        </p:txBody>
      </p:sp>
    </p:spTree>
    <p:extLst>
      <p:ext uri="{BB962C8B-B14F-4D97-AF65-F5344CB8AC3E}">
        <p14:creationId xmlns:p14="http://schemas.microsoft.com/office/powerpoint/2010/main" val="3420414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0B15-CF34-3056-3733-7CAC8CE24F33}"/>
              </a:ext>
            </a:extLst>
          </p:cNvPr>
          <p:cNvSpPr>
            <a:spLocks noGrp="1"/>
          </p:cNvSpPr>
          <p:nvPr>
            <p:ph type="title"/>
          </p:nvPr>
        </p:nvSpPr>
        <p:spPr/>
        <p:txBody>
          <a:bodyPr/>
          <a:lstStyle/>
          <a:p>
            <a:r>
              <a:rPr lang="en-US" dirty="0">
                <a:ea typeface="Calibri"/>
                <a:cs typeface="Calibri"/>
              </a:rPr>
              <a:t>References</a:t>
            </a:r>
            <a:endParaRPr lang="en-US" dirty="0"/>
          </a:p>
        </p:txBody>
      </p:sp>
      <p:sp>
        <p:nvSpPr>
          <p:cNvPr id="4" name="Slide Number Placeholder 3">
            <a:extLst>
              <a:ext uri="{FF2B5EF4-FFF2-40B4-BE49-F238E27FC236}">
                <a16:creationId xmlns:a16="http://schemas.microsoft.com/office/drawing/2014/main" id="{BC64119D-6EDE-3AF1-3000-31245556A8B2}"/>
              </a:ext>
            </a:extLst>
          </p:cNvPr>
          <p:cNvSpPr>
            <a:spLocks noGrp="1"/>
          </p:cNvSpPr>
          <p:nvPr>
            <p:ph type="sldNum" sz="quarter" idx="12"/>
          </p:nvPr>
        </p:nvSpPr>
        <p:spPr/>
        <p:txBody>
          <a:bodyPr/>
          <a:lstStyle/>
          <a:p>
            <a:fld id="{B76BC98D-BB94-4A9D-8C7C-BB9C5A743A33}" type="slidenum">
              <a:rPr lang="en-US" smtClean="0"/>
              <a:t>35</a:t>
            </a:fld>
            <a:endParaRPr lang="en-US"/>
          </a:p>
        </p:txBody>
      </p:sp>
      <p:sp>
        <p:nvSpPr>
          <p:cNvPr id="6" name="Content Placeholder 2">
            <a:extLst>
              <a:ext uri="{FF2B5EF4-FFF2-40B4-BE49-F238E27FC236}">
                <a16:creationId xmlns:a16="http://schemas.microsoft.com/office/drawing/2014/main" id="{1045BC9A-7367-622D-F746-CFD97CA974E9}"/>
              </a:ext>
            </a:extLst>
          </p:cNvPr>
          <p:cNvSpPr>
            <a:spLocks noGrp="1"/>
          </p:cNvSpPr>
          <p:nvPr>
            <p:ph idx="1"/>
          </p:nvPr>
        </p:nvSpPr>
        <p:spPr>
          <a:xfrm>
            <a:off x="632691" y="1479937"/>
            <a:ext cx="10926618" cy="4104120"/>
          </a:xfrm>
        </p:spPr>
        <p:txBody>
          <a:bodyPr>
            <a:normAutofit fontScale="92500"/>
          </a:bodyPr>
          <a:lstStyle/>
          <a:p>
            <a:pPr>
              <a:buAutoNum type="arabicPeriod"/>
            </a:pPr>
            <a:r>
              <a:rPr lang="en-US" sz="1200" dirty="0"/>
              <a:t>Guha, R., Hyler, M. E., &amp; Darling-Hammond, L. (2016). </a:t>
            </a:r>
            <a:r>
              <a:rPr lang="en-US" sz="1200" i="1" dirty="0"/>
              <a:t>The teacher residency: An innovative model for preparing teachers.</a:t>
            </a:r>
            <a:r>
              <a:rPr lang="en-US" sz="1200" dirty="0"/>
              <a:t> Learning Policy Institute. </a:t>
            </a:r>
            <a:r>
              <a:rPr lang="en-US" sz="1200" u="sng" dirty="0">
                <a:hlinkClick r:id="rId2"/>
              </a:rPr>
              <a:t>https://learningpolicyinstitute.org/media/182/download?inline&amp;file=Teacher_Residency_Innovative_Model_Preparing_Teachers_REPORT.pdf</a:t>
            </a:r>
            <a:r>
              <a:rPr lang="en-US" sz="1200" dirty="0"/>
              <a:t> </a:t>
            </a:r>
          </a:p>
          <a:p>
            <a:pPr>
              <a:buAutoNum type="arabicPeriod"/>
            </a:pPr>
            <a:r>
              <a:rPr lang="en-US" sz="1200" dirty="0"/>
              <a:t>Silva, T., McKie, A., Knechtel, V., Gleason, P., &amp; Makowsky, L. (2014). Teaching residency programs: A multisite look at a new model to prepare teachers for high-need schools (NCEE 2015-4002). U.S. Department of Education, Institute of Education Sciences, National Center for Education Evaluation and Regional Assistance. </a:t>
            </a:r>
            <a:r>
              <a:rPr lang="en-US" sz="1200" dirty="0">
                <a:hlinkClick r:id="rId3"/>
              </a:rPr>
              <a:t>https://files.eric.ed.gov/fulltext/ED548234.pdf</a:t>
            </a:r>
            <a:endParaRPr lang="en-US" sz="1200" dirty="0"/>
          </a:p>
          <a:p>
            <a:pPr>
              <a:buAutoNum type="arabicPeriod"/>
            </a:pPr>
            <a:r>
              <a:rPr lang="en-US" sz="1200" dirty="0"/>
              <a:t>Burstein, N., Sears, S., &amp; Wilcoxen, A. (2023). Examining the effectiveness of a special education residency program in increasing the recruitment and retention of teachers in urban schools. Teacher Education Quarterly, 50(1), 28–52. </a:t>
            </a:r>
            <a:r>
              <a:rPr lang="en-US" sz="1200" dirty="0">
                <a:hlinkClick r:id="rId4"/>
              </a:rPr>
              <a:t>https://eric.ed.gov/?id=EJ1375612</a:t>
            </a:r>
            <a:endParaRPr lang="en-US" sz="1200" dirty="0"/>
          </a:p>
          <a:p>
            <a:pPr>
              <a:buFont typeface="Arial" panose="020B0604020202020204" pitchFamily="34" charset="0"/>
              <a:buAutoNum type="arabicPeriod"/>
            </a:pPr>
            <a:r>
              <a:rPr lang="en-US" sz="1200" dirty="0"/>
              <a:t>Fitz, J., &amp; Yun, C. (2025, March). Successful teacher residencies: What matters and what works. Learning Policy Institute. </a:t>
            </a:r>
            <a:r>
              <a:rPr lang="en-US" sz="1200" dirty="0">
                <a:hlinkClick r:id="rId5"/>
              </a:rPr>
              <a:t>https://eric.ed.gov/?id=ED674821</a:t>
            </a:r>
            <a:endParaRPr lang="en-US" sz="1200" dirty="0"/>
          </a:p>
          <a:p>
            <a:pPr>
              <a:buFont typeface="Arial" panose="020B0604020202020204" pitchFamily="34" charset="0"/>
              <a:buAutoNum type="arabicPeriod"/>
            </a:pPr>
            <a:r>
              <a:rPr lang="en-US" sz="1200" dirty="0"/>
              <a:t>Learning Policy Institute. (2016, January 19). Teacher residencies in California. Learning Policy Institute. </a:t>
            </a:r>
            <a:r>
              <a:rPr lang="en-US" sz="1200" dirty="0">
                <a:hlinkClick r:id="rId6"/>
              </a:rPr>
              <a:t>https://learningpolicyinstitute.org/product/teacher-residencies-california</a:t>
            </a:r>
            <a:endParaRPr lang="en-US" sz="1200" dirty="0"/>
          </a:p>
          <a:p>
            <a:pPr>
              <a:buFont typeface="Arial" panose="020B0604020202020204" pitchFamily="34" charset="0"/>
              <a:buAutoNum type="arabicPeriod"/>
            </a:pPr>
            <a:r>
              <a:rPr lang="en-US" sz="1200" dirty="0"/>
              <a:t>Papay, J. P., West, M. R., Fullerton, J. B., &amp; Kane, T. J. (2012). Does an urban teacher residency increase student achievement? Early evidence from Boston. Educational Evaluation and Policy Analysis, 34(4), 413–434. </a:t>
            </a:r>
            <a:r>
              <a:rPr lang="en-US" sz="1200" dirty="0">
                <a:hlinkClick r:id="rId7"/>
              </a:rPr>
              <a:t>https://eric.ed.gov/?id=EJ985263</a:t>
            </a:r>
            <a:endParaRPr lang="en-US" sz="1200" dirty="0"/>
          </a:p>
          <a:p>
            <a:pPr>
              <a:buFont typeface="Arial" panose="020B0604020202020204" pitchFamily="34" charset="0"/>
              <a:buAutoNum type="arabicPeriod"/>
            </a:pPr>
            <a:r>
              <a:rPr lang="en-US" sz="1200" dirty="0"/>
              <a:t>Patrick, S. K., Darling-Hammond, L., &amp; Kini, T. (2023, May 9). Educating teachers in California: What matters for teacher preparedness? Learning Policy Institute. </a:t>
            </a:r>
            <a:r>
              <a:rPr lang="en-US" sz="1200" dirty="0">
                <a:hlinkClick r:id="rId8"/>
              </a:rPr>
              <a:t>https://doi.org/10.54300/956.678 </a:t>
            </a:r>
            <a:endParaRPr lang="en-US" sz="1200" dirty="0"/>
          </a:p>
          <a:p>
            <a:pPr>
              <a:buFont typeface="Arial" panose="020B0604020202020204" pitchFamily="34" charset="0"/>
              <a:buAutoNum type="arabicPeriod"/>
            </a:pPr>
            <a:r>
              <a:rPr lang="en-US" sz="1200" dirty="0"/>
              <a:t>Podolsky, A., Kini, T., Bishop, J., &amp; Darling-Hammond, L. (2016, September). Solving the teacher shortage: How to attract and retain excellent educators. </a:t>
            </a:r>
            <a:r>
              <a:rPr lang="en-US" sz="1200" dirty="0">
                <a:hlinkClick r:id="rId9"/>
              </a:rPr>
              <a:t>https://learningpolicyinstitute.org/media/180/download?inline&amp;file=Solving_Teacher_Shortage_Attract_Retain_Educators_REPORT.pdf </a:t>
            </a:r>
            <a:endParaRPr lang="en-US" sz="1200" dirty="0"/>
          </a:p>
          <a:p>
            <a:pPr>
              <a:buFont typeface="Arial" panose="020B0604020202020204" pitchFamily="34" charset="0"/>
              <a:buAutoNum type="arabicPeriod"/>
            </a:pPr>
            <a:r>
              <a:rPr lang="en-US" sz="1200" dirty="0"/>
              <a:t>Abrego, M., Diaz, Z., Chamberlain, S., Rodriguez, A., Cavazos, J., Garcia, T., &amp; Gonzalez, K. (2025). Crafting a sustainable teacher residency program (version 1). </a:t>
            </a:r>
            <a:r>
              <a:rPr lang="en-US" sz="1200" dirty="0" err="1"/>
              <a:t>VeriXiv</a:t>
            </a:r>
            <a:r>
              <a:rPr lang="en-US" sz="1200" dirty="0"/>
              <a:t>, 2, Article 266. </a:t>
            </a:r>
            <a:r>
              <a:rPr lang="en-US" sz="1200" dirty="0">
                <a:hlinkClick r:id="rId10"/>
              </a:rPr>
              <a:t>https://doi.org/10.12688/verixiv.1969.1</a:t>
            </a:r>
            <a:endParaRPr lang="en-US" sz="1200" dirty="0"/>
          </a:p>
          <a:p>
            <a:pPr>
              <a:buFont typeface="Arial" panose="020B0604020202020204" pitchFamily="34" charset="0"/>
              <a:buAutoNum type="arabicPeriod"/>
            </a:pPr>
            <a:r>
              <a:rPr lang="en-US" sz="1200" dirty="0"/>
              <a:t>American Institutes for Research. (2015, February). Beyond evaluation: Improving a teacher residency program to increase student achievement. </a:t>
            </a:r>
            <a:r>
              <a:rPr lang="en-US" sz="1200" dirty="0">
                <a:hlinkClick r:id="rId11"/>
              </a:rPr>
              <a:t>https://www.air.org/sites/default/files/Denver-Recruit-and-Retain-Effective-Teachers-Feb2015.pdf </a:t>
            </a:r>
            <a:endParaRPr lang="en-US" sz="1200" dirty="0"/>
          </a:p>
          <a:p>
            <a:pPr>
              <a:buFont typeface="Arial" panose="020B0604020202020204" pitchFamily="34" charset="0"/>
              <a:buAutoNum type="arabicPeriod"/>
            </a:pPr>
            <a:endParaRPr lang="en-US" sz="1200" dirty="0"/>
          </a:p>
          <a:p>
            <a:pPr>
              <a:buAutoNum type="arabicPeriod"/>
            </a:pPr>
            <a:endParaRPr lang="en-US" sz="1200" dirty="0"/>
          </a:p>
          <a:p>
            <a:pPr>
              <a:buAutoNum type="arabicPeriod"/>
            </a:pPr>
            <a:endParaRPr lang="en-US" sz="1200" dirty="0"/>
          </a:p>
        </p:txBody>
      </p:sp>
    </p:spTree>
    <p:extLst>
      <p:ext uri="{BB962C8B-B14F-4D97-AF65-F5344CB8AC3E}">
        <p14:creationId xmlns:p14="http://schemas.microsoft.com/office/powerpoint/2010/main" val="247623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DD98C-6A4E-C361-099F-4624B5104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CF970-3E47-9774-585F-CF9436201A1C}"/>
              </a:ext>
            </a:extLst>
          </p:cNvPr>
          <p:cNvSpPr>
            <a:spLocks noGrp="1"/>
          </p:cNvSpPr>
          <p:nvPr>
            <p:ph type="title"/>
          </p:nvPr>
        </p:nvSpPr>
        <p:spPr>
          <a:xfrm>
            <a:off x="517501" y="-908012"/>
            <a:ext cx="10926618" cy="1109535"/>
          </a:xfrm>
        </p:spPr>
        <p:txBody>
          <a:bodyPr/>
          <a:lstStyle/>
          <a:p>
            <a:r>
              <a:rPr lang="en-US" dirty="0">
                <a:ea typeface="Calibri"/>
                <a:cs typeface="Calibri"/>
              </a:rPr>
              <a:t>References (2)</a:t>
            </a:r>
            <a:endParaRPr lang="en-US" dirty="0"/>
          </a:p>
        </p:txBody>
      </p:sp>
      <p:sp>
        <p:nvSpPr>
          <p:cNvPr id="4" name="Slide Number Placeholder 3">
            <a:extLst>
              <a:ext uri="{FF2B5EF4-FFF2-40B4-BE49-F238E27FC236}">
                <a16:creationId xmlns:a16="http://schemas.microsoft.com/office/drawing/2014/main" id="{9481E882-4ED1-63B1-3AE8-053FDC0BBBA6}"/>
              </a:ext>
            </a:extLst>
          </p:cNvPr>
          <p:cNvSpPr>
            <a:spLocks noGrp="1"/>
          </p:cNvSpPr>
          <p:nvPr>
            <p:ph type="sldNum" sz="quarter" idx="12"/>
          </p:nvPr>
        </p:nvSpPr>
        <p:spPr/>
        <p:txBody>
          <a:bodyPr/>
          <a:lstStyle/>
          <a:p>
            <a:fld id="{B76BC98D-BB94-4A9D-8C7C-BB9C5A743A33}" type="slidenum">
              <a:rPr lang="en-US" smtClean="0"/>
              <a:t>36</a:t>
            </a:fld>
            <a:endParaRPr lang="en-US"/>
          </a:p>
        </p:txBody>
      </p:sp>
      <p:sp>
        <p:nvSpPr>
          <p:cNvPr id="6" name="Content Placeholder 2">
            <a:extLst>
              <a:ext uri="{FF2B5EF4-FFF2-40B4-BE49-F238E27FC236}">
                <a16:creationId xmlns:a16="http://schemas.microsoft.com/office/drawing/2014/main" id="{6C790F17-87F7-99E9-DE20-75D5606798D8}"/>
              </a:ext>
            </a:extLst>
          </p:cNvPr>
          <p:cNvSpPr>
            <a:spLocks noGrp="1"/>
          </p:cNvSpPr>
          <p:nvPr>
            <p:ph idx="1"/>
          </p:nvPr>
        </p:nvSpPr>
        <p:spPr>
          <a:xfrm>
            <a:off x="674255" y="1591450"/>
            <a:ext cx="10926618" cy="4104120"/>
          </a:xfrm>
        </p:spPr>
        <p:txBody>
          <a:bodyPr>
            <a:normAutofit fontScale="92500" lnSpcReduction="10000"/>
          </a:bodyPr>
          <a:lstStyle/>
          <a:p>
            <a:pPr marL="0" indent="0">
              <a:buNone/>
            </a:pPr>
            <a:r>
              <a:rPr lang="en-US" sz="1200" dirty="0"/>
              <a:t>11. Eisner, R., </a:t>
            </a:r>
            <a:r>
              <a:rPr lang="en-US" sz="1200" dirty="0" err="1"/>
              <a:t>Fulbeck</a:t>
            </a:r>
            <a:r>
              <a:rPr lang="en-US" sz="1200" dirty="0"/>
              <a:t>, E., Green, G., Hallberg, K., </a:t>
            </a:r>
            <a:r>
              <a:rPr lang="en-US" sz="1200" dirty="0" err="1"/>
              <a:t>Manzeske</a:t>
            </a:r>
            <a:r>
              <a:rPr lang="en-US" sz="1200" dirty="0"/>
              <a:t>, D., Zhu, B., &amp; </a:t>
            </a:r>
            <a:r>
              <a:rPr lang="en-US" sz="1200" dirty="0" err="1"/>
              <a:t>Citkowicz</a:t>
            </a:r>
            <a:r>
              <a:rPr lang="en-US" sz="1200" dirty="0"/>
              <a:t>, M. (2017). Lessons from AIR’s ongoing evaluation of the Denver Teacher Residency.        American Institutes for Research. </a:t>
            </a:r>
            <a:r>
              <a:rPr lang="en-US" sz="1200" dirty="0">
                <a:hlinkClick r:id="rId2"/>
              </a:rPr>
              <a:t>https://static.chalkbeat.org/uploads/chorus_asset/file/19931453/Lessons_from_DTR.pdf </a:t>
            </a:r>
            <a:endParaRPr lang="en-US" sz="1200" dirty="0"/>
          </a:p>
          <a:p>
            <a:pPr marL="0" indent="0">
              <a:buNone/>
            </a:pPr>
            <a:r>
              <a:rPr lang="en-US" sz="1200" dirty="0"/>
              <a:t>12. Garrison, A. W. (2022). Memphis Teacher Residency: Teacher effectiveness in 2021–2022. Memphis-Shelby County Schools. </a:t>
            </a:r>
            <a:r>
              <a:rPr lang="en-US" sz="1200" dirty="0">
                <a:hlinkClick r:id="rId3"/>
              </a:rPr>
              <a:t>https://static1.squarespace.com/static/64270cff85ef0f530f03e109/t/6491fd864949b80c6e29abc0/1687289222244/Memphis-Teacher-Residency-2021-22-Evaluation-Report.pdf </a:t>
            </a:r>
            <a:endParaRPr lang="en-US" sz="1200" dirty="0"/>
          </a:p>
          <a:p>
            <a:pPr marL="0" indent="0">
              <a:buNone/>
            </a:pPr>
            <a:r>
              <a:rPr lang="en-US" sz="1200" dirty="0"/>
              <a:t>13. Memphis Teacher Residency. (n.d.). Results. </a:t>
            </a:r>
            <a:r>
              <a:rPr lang="en-US" sz="1200" dirty="0">
                <a:hlinkClick r:id="rId4"/>
              </a:rPr>
              <a:t>https://memphistr.org/results/</a:t>
            </a:r>
            <a:endParaRPr lang="en-US" sz="1200" dirty="0"/>
          </a:p>
          <a:p>
            <a:pPr marL="0" indent="0">
              <a:buNone/>
            </a:pPr>
            <a:r>
              <a:rPr lang="en-US" sz="1200" dirty="0"/>
              <a:t>14, National Center for Teacher Residencies. (2017). 2016–17 network partner report. </a:t>
            </a:r>
            <a:r>
              <a:rPr lang="en-US" sz="1200" dirty="0">
                <a:hlinkClick r:id="rId5"/>
              </a:rPr>
              <a:t>https://nctresidencies.org/wp-content/uploads/2021/02/Network-Partner-Report-2017.pdf </a:t>
            </a:r>
            <a:endParaRPr lang="en-US" sz="1200" dirty="0"/>
          </a:p>
          <a:p>
            <a:pPr marL="0" indent="0">
              <a:buNone/>
            </a:pPr>
            <a:r>
              <a:rPr lang="en-US" sz="1200" dirty="0"/>
              <a:t>15. National Center for Teacher Residencies. (2023). NCTR annual report 2022–2023. </a:t>
            </a:r>
            <a:r>
              <a:rPr lang="en-US" sz="1200" dirty="0">
                <a:hlinkClick r:id="rId6"/>
              </a:rPr>
              <a:t>https://nctresidencies.org/resource/nctr-annual-report-2022-2023/ </a:t>
            </a:r>
            <a:endParaRPr lang="en-US" sz="1200" dirty="0"/>
          </a:p>
          <a:p>
            <a:pPr marL="0" indent="0">
              <a:buNone/>
            </a:pPr>
            <a:r>
              <a:rPr lang="en-US" sz="1200" dirty="0"/>
              <a:t>16. Perlstein, L., Jerald, C., &amp; Duffrin, E. (2014, November). Building effective teacher residencies. National Center for Teacher Residencies. </a:t>
            </a:r>
            <a:r>
              <a:rPr lang="en-US" sz="1200" dirty="0">
                <a:hlinkClick r:id="rId7"/>
              </a:rPr>
              <a:t>https://nctresidencies.org/wp-content/uploads/2021/01/NCTR-BETR-v2-Final-1.pdf </a:t>
            </a:r>
            <a:endParaRPr lang="en-US" sz="1200" dirty="0"/>
          </a:p>
          <a:p>
            <a:pPr marL="0" indent="0">
              <a:buNone/>
            </a:pPr>
            <a:r>
              <a:rPr lang="en-US" sz="1200" dirty="0"/>
              <a:t>17. Regional Educational Laboratory Northwest. (2024). Characteristics of teacher apprenticeship programs and outcomes of teacher residency programs. U.S. Department of Education, Institute of Education Sciences. </a:t>
            </a:r>
            <a:r>
              <a:rPr lang="en-US" sz="1200" dirty="0">
                <a:hlinkClick r:id="rId8"/>
              </a:rPr>
              <a:t>https://ies.ed.gov/sites/default/files/migrated/rel/regions/northwest/pdf/RELNW_ID_Apprenticeship-Programs_BRIEF.pdf </a:t>
            </a:r>
            <a:endParaRPr lang="en-US" sz="1200" dirty="0"/>
          </a:p>
          <a:p>
            <a:pPr marL="0" indent="0">
              <a:buNone/>
            </a:pPr>
            <a:r>
              <a:rPr lang="en-US" sz="1200" dirty="0"/>
              <a:t>18. Ray, T. (2023). Teacher preparation matters: Long-term outcomes outpacing teacher retention and career trends through a year-long teacher residency design. Texas Educator Preparation, 7(1). </a:t>
            </a:r>
            <a:r>
              <a:rPr lang="en-US" sz="1200" dirty="0">
                <a:hlinkClick r:id="rId9"/>
              </a:rPr>
              <a:t>https://txep.csotte.com/index.php/txep/article/view/2</a:t>
            </a:r>
            <a:endParaRPr lang="en-US" sz="1200" dirty="0"/>
          </a:p>
          <a:p>
            <a:pPr marL="0" indent="0">
              <a:buNone/>
            </a:pPr>
            <a:r>
              <a:rPr lang="en-US" sz="1200" dirty="0"/>
              <a:t>19. Valente, R., Tejwani, J., Pedroza, V., &amp; </a:t>
            </a:r>
            <a:r>
              <a:rPr lang="en-US" sz="1200" dirty="0" err="1"/>
              <a:t>Cartznes</a:t>
            </a:r>
            <a:r>
              <a:rPr lang="en-US" sz="1200" dirty="0"/>
              <a:t>, S. (2022). Increasing rural teacher preparedness through a teacher residency. The Rural Educator, 43(4), 58–61. </a:t>
            </a:r>
            <a:r>
              <a:rPr lang="en-US" sz="1200" dirty="0">
                <a:hlinkClick r:id="rId10"/>
              </a:rPr>
              <a:t>https://doi.org/10.55533/2643-9662.1333 </a:t>
            </a:r>
            <a:endParaRPr lang="en-US" sz="1200" dirty="0"/>
          </a:p>
          <a:p>
            <a:pPr marL="0" indent="0">
              <a:buNone/>
            </a:pPr>
            <a:r>
              <a:rPr lang="en-US" sz="1200" dirty="0"/>
              <a:t>20. Wan, Y., Nguyen, T., Lazarev, V., </a:t>
            </a:r>
            <a:r>
              <a:rPr lang="en-US" sz="1200" dirty="0" err="1"/>
              <a:t>Zacamy</a:t>
            </a:r>
            <a:r>
              <a:rPr lang="en-US" sz="1200" dirty="0"/>
              <a:t>, J., &amp; Gerdeman, D. (2021, May). Outcomes for early career teachers prepared through a pilot residency program in Louisiana (REL 2021–079). U.S. Department of Education, Institute of Education Sciences, National Center for Education Evaluation and Regional Assistance, Regional Educational Laboratory Southwest. </a:t>
            </a:r>
            <a:r>
              <a:rPr lang="en-US" sz="1200" dirty="0">
                <a:hlinkClick r:id="rId11"/>
              </a:rPr>
              <a:t>https://eric.ed.gov/?id=ED612482</a:t>
            </a:r>
            <a:endParaRPr lang="en-US" sz="1200" dirty="0"/>
          </a:p>
          <a:p>
            <a:pPr marL="0" indent="0">
              <a:buNone/>
            </a:pPr>
            <a:r>
              <a:rPr lang="en-US" sz="1200" dirty="0"/>
              <a:t>21. Sloan, K., Allen, A., </a:t>
            </a:r>
            <a:r>
              <a:rPr lang="en-US" sz="1200" dirty="0" err="1"/>
              <a:t>Blazevski</a:t>
            </a:r>
            <a:r>
              <a:rPr lang="en-US" sz="1200" dirty="0"/>
              <a:t>, J., Carson, F., &amp; Rockman, S. (2018). New visions for public schools: Hunter College Urban Teacher Residency Project: A different, more durable model. </a:t>
            </a:r>
            <a:r>
              <a:rPr lang="en-US" sz="1200" dirty="0">
                <a:hlinkClick r:id="rId12"/>
              </a:rPr>
              <a:t>https://eric.ed.gov/?id=ED593903 </a:t>
            </a:r>
            <a:endParaRPr lang="en-US" sz="1200" dirty="0"/>
          </a:p>
          <a:p>
            <a:pPr marL="0" indent="0">
              <a:buNone/>
            </a:pPr>
            <a:endParaRPr lang="en-US" sz="1200" dirty="0"/>
          </a:p>
          <a:p>
            <a:pPr marL="0" indent="0">
              <a:buNone/>
            </a:pPr>
            <a:endParaRPr lang="en-US" sz="1200" dirty="0"/>
          </a:p>
          <a:p>
            <a:pPr marL="0" indent="0">
              <a:buNone/>
            </a:pPr>
            <a:endParaRPr lang="en-US" sz="1200" dirty="0"/>
          </a:p>
          <a:p>
            <a:pPr>
              <a:buAutoNum type="arabicPeriod"/>
            </a:pPr>
            <a:endParaRPr lang="en-US" sz="1200" dirty="0"/>
          </a:p>
        </p:txBody>
      </p:sp>
      <p:sp>
        <p:nvSpPr>
          <p:cNvPr id="3" name="Title 1">
            <a:extLst>
              <a:ext uri="{FF2B5EF4-FFF2-40B4-BE49-F238E27FC236}">
                <a16:creationId xmlns:a16="http://schemas.microsoft.com/office/drawing/2014/main" id="{8471394C-B646-348B-5EDA-C336BB35C93B}"/>
              </a:ext>
            </a:extLst>
          </p:cNvPr>
          <p:cNvSpPr txBox="1">
            <a:spLocks/>
          </p:cNvSpPr>
          <p:nvPr/>
        </p:nvSpPr>
        <p:spPr>
          <a:xfrm>
            <a:off x="674255" y="581153"/>
            <a:ext cx="10926618" cy="110953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ea typeface="Calibri"/>
                <a:cs typeface="Calibri"/>
              </a:rPr>
              <a:t>References</a:t>
            </a:r>
            <a:endParaRPr lang="en-US" dirty="0"/>
          </a:p>
        </p:txBody>
      </p:sp>
    </p:spTree>
    <p:extLst>
      <p:ext uri="{BB962C8B-B14F-4D97-AF65-F5344CB8AC3E}">
        <p14:creationId xmlns:p14="http://schemas.microsoft.com/office/powerpoint/2010/main" val="1001561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7D081-5BF5-B7D1-DA19-F388DFD6D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26418-26AE-1191-3E79-4C31CB366DA8}"/>
              </a:ext>
            </a:extLst>
          </p:cNvPr>
          <p:cNvSpPr>
            <a:spLocks noGrp="1"/>
          </p:cNvSpPr>
          <p:nvPr>
            <p:ph type="title"/>
          </p:nvPr>
        </p:nvSpPr>
        <p:spPr>
          <a:xfrm>
            <a:off x="632691" y="-868825"/>
            <a:ext cx="10926618" cy="1109535"/>
          </a:xfrm>
        </p:spPr>
        <p:txBody>
          <a:bodyPr/>
          <a:lstStyle/>
          <a:p>
            <a:r>
              <a:rPr lang="en-US" dirty="0">
                <a:ea typeface="Calibri"/>
                <a:cs typeface="Calibri"/>
              </a:rPr>
              <a:t>References (3)</a:t>
            </a:r>
            <a:endParaRPr lang="en-US" dirty="0"/>
          </a:p>
        </p:txBody>
      </p:sp>
      <p:sp>
        <p:nvSpPr>
          <p:cNvPr id="4" name="Slide Number Placeholder 3">
            <a:extLst>
              <a:ext uri="{FF2B5EF4-FFF2-40B4-BE49-F238E27FC236}">
                <a16:creationId xmlns:a16="http://schemas.microsoft.com/office/drawing/2014/main" id="{519BA4D3-86E2-E6D9-C774-0CE064A24043}"/>
              </a:ext>
            </a:extLst>
          </p:cNvPr>
          <p:cNvSpPr>
            <a:spLocks noGrp="1"/>
          </p:cNvSpPr>
          <p:nvPr>
            <p:ph type="sldNum" sz="quarter" idx="12"/>
          </p:nvPr>
        </p:nvSpPr>
        <p:spPr/>
        <p:txBody>
          <a:bodyPr/>
          <a:lstStyle/>
          <a:p>
            <a:fld id="{B76BC98D-BB94-4A9D-8C7C-BB9C5A743A33}" type="slidenum">
              <a:rPr lang="en-US" smtClean="0"/>
              <a:t>37</a:t>
            </a:fld>
            <a:endParaRPr lang="en-US"/>
          </a:p>
        </p:txBody>
      </p:sp>
      <p:sp>
        <p:nvSpPr>
          <p:cNvPr id="6" name="Content Placeholder 2">
            <a:extLst>
              <a:ext uri="{FF2B5EF4-FFF2-40B4-BE49-F238E27FC236}">
                <a16:creationId xmlns:a16="http://schemas.microsoft.com/office/drawing/2014/main" id="{CFF2667A-112C-C55D-53C2-946C5DAD80F4}"/>
              </a:ext>
            </a:extLst>
          </p:cNvPr>
          <p:cNvSpPr>
            <a:spLocks noGrp="1"/>
          </p:cNvSpPr>
          <p:nvPr>
            <p:ph idx="1"/>
          </p:nvPr>
        </p:nvSpPr>
        <p:spPr>
          <a:xfrm>
            <a:off x="632691" y="1479937"/>
            <a:ext cx="10926618" cy="4104120"/>
          </a:xfrm>
        </p:spPr>
        <p:txBody>
          <a:bodyPr>
            <a:normAutofit/>
          </a:bodyPr>
          <a:lstStyle/>
          <a:p>
            <a:pPr marL="0" indent="0">
              <a:buNone/>
            </a:pPr>
            <a:r>
              <a:rPr lang="en-US" sz="1200" dirty="0"/>
              <a:t>22. Gallup, A. (2024). What we know about registered apprenticeship: A systematic review and synthesis of 30 years of empirical research. Economic Development Quarterly, 38(1), 25–39. </a:t>
            </a:r>
            <a:r>
              <a:rPr lang="en-US" sz="1200" dirty="0">
                <a:hlinkClick r:id="rId2"/>
              </a:rPr>
              <a:t>https://journals.sagepub.com/doi/10.1177/08912424231196792</a:t>
            </a:r>
            <a:endParaRPr lang="en-US" sz="1200" dirty="0"/>
          </a:p>
          <a:p>
            <a:pPr marL="0" indent="0">
              <a:buNone/>
            </a:pPr>
            <a:r>
              <a:rPr lang="en-US" sz="1200" dirty="0"/>
              <a:t>23. Pufall Jones, E., Knight, J., Hess, H., &amp; Copeman </a:t>
            </a:r>
            <a:r>
              <a:rPr lang="en-US" sz="1200" dirty="0" err="1"/>
              <a:t>Petig</a:t>
            </a:r>
            <a:r>
              <a:rPr lang="en-US" sz="1200" dirty="0"/>
              <a:t>, A. (2025). Empowering early educators: An evaluation of the Alameda County Early Educator Apprentice Program. </a:t>
            </a:r>
            <a:r>
              <a:rPr lang="en-US" sz="1200" dirty="0">
                <a:hlinkClick r:id="rId3"/>
              </a:rPr>
              <a:t>https://eric.ed.gov/?id=ED678645</a:t>
            </a:r>
            <a:endParaRPr lang="en-US" sz="1200" dirty="0"/>
          </a:p>
          <a:p>
            <a:pPr marL="0" indent="0">
              <a:buNone/>
            </a:pPr>
            <a:r>
              <a:rPr lang="en-US" sz="1200" dirty="0"/>
              <a:t>24. Kriha, N., George, D., Feinstein, J., &amp; </a:t>
            </a:r>
            <a:r>
              <a:rPr lang="en-US" sz="1200" dirty="0" err="1"/>
              <a:t>Skubel</a:t>
            </a:r>
            <a:r>
              <a:rPr lang="en-US" sz="1200" dirty="0"/>
              <a:t>, A. (2025, October). Building futures: Strengthening the educator workforce through teacher apprenticeships. Education Trust. </a:t>
            </a:r>
            <a:r>
              <a:rPr lang="en-US" sz="1200" dirty="0">
                <a:hlinkClick r:id="rId4"/>
              </a:rPr>
              <a:t>https://edtrust.org/wp-content/uploads/2025/10/RTAP-National-Report-Final.pdf</a:t>
            </a:r>
            <a:endParaRPr lang="en-US" sz="1200" dirty="0"/>
          </a:p>
          <a:p>
            <a:pPr marL="0" indent="0">
              <a:buNone/>
            </a:pPr>
            <a:endParaRPr lang="en-US" sz="1200" dirty="0"/>
          </a:p>
          <a:p>
            <a:pPr marL="0" indent="0">
              <a:buNone/>
            </a:pPr>
            <a:endParaRPr lang="en-US" sz="1200" dirty="0"/>
          </a:p>
        </p:txBody>
      </p:sp>
      <p:sp>
        <p:nvSpPr>
          <p:cNvPr id="3" name="Title 1">
            <a:extLst>
              <a:ext uri="{FF2B5EF4-FFF2-40B4-BE49-F238E27FC236}">
                <a16:creationId xmlns:a16="http://schemas.microsoft.com/office/drawing/2014/main" id="{8AAF7036-E2FA-0F82-2F7C-65C6F41A676D}"/>
              </a:ext>
            </a:extLst>
          </p:cNvPr>
          <p:cNvSpPr txBox="1">
            <a:spLocks/>
          </p:cNvSpPr>
          <p:nvPr/>
        </p:nvSpPr>
        <p:spPr>
          <a:xfrm>
            <a:off x="674255" y="581153"/>
            <a:ext cx="10926618" cy="110953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ea typeface="Calibri"/>
                <a:cs typeface="Calibri"/>
              </a:rPr>
              <a:t>References</a:t>
            </a:r>
            <a:endParaRPr lang="en-US" dirty="0"/>
          </a:p>
        </p:txBody>
      </p:sp>
    </p:spTree>
    <p:extLst>
      <p:ext uri="{BB962C8B-B14F-4D97-AF65-F5344CB8AC3E}">
        <p14:creationId xmlns:p14="http://schemas.microsoft.com/office/powerpoint/2010/main" val="2873729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A795E-2154-CB16-55BC-6393B972086A}"/>
              </a:ext>
            </a:extLst>
          </p:cNvPr>
          <p:cNvSpPr>
            <a:spLocks noGrp="1"/>
          </p:cNvSpPr>
          <p:nvPr>
            <p:ph type="title"/>
          </p:nvPr>
        </p:nvSpPr>
        <p:spPr/>
        <p:txBody>
          <a:bodyPr/>
          <a:lstStyle/>
          <a:p>
            <a:r>
              <a:rPr lang="en-US" dirty="0"/>
              <a:t>Helpful RTAP Resources</a:t>
            </a:r>
          </a:p>
        </p:txBody>
      </p:sp>
      <p:pic>
        <p:nvPicPr>
          <p:cNvPr id="6" name="Picture 5" descr="CEEDAR Center webpage: Teacher Apprenticeship Database and Resources.">
            <a:extLst>
              <a:ext uri="{FF2B5EF4-FFF2-40B4-BE49-F238E27FC236}">
                <a16:creationId xmlns:a16="http://schemas.microsoft.com/office/drawing/2014/main" id="{3E000585-C076-3A55-E719-0827D954DB51}"/>
              </a:ext>
            </a:extLst>
          </p:cNvPr>
          <p:cNvPicPr>
            <a:picLocks noChangeAspect="1"/>
          </p:cNvPicPr>
          <p:nvPr/>
        </p:nvPicPr>
        <p:blipFill>
          <a:blip r:embed="rId3"/>
          <a:stretch>
            <a:fillRect/>
          </a:stretch>
        </p:blipFill>
        <p:spPr>
          <a:xfrm>
            <a:off x="207818" y="1553252"/>
            <a:ext cx="5176563" cy="2309362"/>
          </a:xfrm>
          <a:prstGeom prst="rect">
            <a:avLst/>
          </a:prstGeom>
        </p:spPr>
      </p:pic>
      <p:pic>
        <p:nvPicPr>
          <p:cNvPr id="7" name="Picture 6" descr="Webpage article titled “Preparing Special Education Teachers through Registered Teacher Apprenticeship,” published by Ed Prep Matters, with authors Lisa White and Nicole Reddig, discussing shortages in special education teachers and apprenticeship approaches.">
            <a:extLst>
              <a:ext uri="{FF2B5EF4-FFF2-40B4-BE49-F238E27FC236}">
                <a16:creationId xmlns:a16="http://schemas.microsoft.com/office/drawing/2014/main" id="{06384CDA-6EA3-DF00-117C-B4658674E0A1}"/>
              </a:ext>
            </a:extLst>
          </p:cNvPr>
          <p:cNvPicPr>
            <a:picLocks noChangeAspect="1"/>
          </p:cNvPicPr>
          <p:nvPr/>
        </p:nvPicPr>
        <p:blipFill>
          <a:blip r:embed="rId4"/>
          <a:stretch>
            <a:fillRect/>
          </a:stretch>
        </p:blipFill>
        <p:spPr>
          <a:xfrm>
            <a:off x="5531978" y="2234203"/>
            <a:ext cx="3470721" cy="1973958"/>
          </a:xfrm>
          <a:prstGeom prst="rect">
            <a:avLst/>
          </a:prstGeom>
        </p:spPr>
      </p:pic>
      <p:pic>
        <p:nvPicPr>
          <p:cNvPr id="5" name="Content Placeholder 4" descr="Awarding Credit for Prior Learning in Teacher Apprenticeships: Considerations for Sponsors and Partners logo">
            <a:extLst>
              <a:ext uri="{FF2B5EF4-FFF2-40B4-BE49-F238E27FC236}">
                <a16:creationId xmlns:a16="http://schemas.microsoft.com/office/drawing/2014/main" id="{FAA9AE95-EC6D-4B7B-4543-6D95E867D896}"/>
              </a:ext>
            </a:extLst>
          </p:cNvPr>
          <p:cNvPicPr>
            <a:picLocks noGrp="1" noChangeAspect="1"/>
          </p:cNvPicPr>
          <p:nvPr>
            <p:ph idx="1"/>
          </p:nvPr>
        </p:nvPicPr>
        <p:blipFill>
          <a:blip r:embed="rId5"/>
          <a:stretch>
            <a:fillRect/>
          </a:stretch>
        </p:blipFill>
        <p:spPr>
          <a:xfrm>
            <a:off x="983674" y="4476580"/>
            <a:ext cx="5131219" cy="1314923"/>
          </a:xfrm>
          <a:prstGeom prst="rect">
            <a:avLst/>
          </a:prstGeom>
        </p:spPr>
      </p:pic>
      <p:pic>
        <p:nvPicPr>
          <p:cNvPr id="3" name="Picture 2" descr="Cover page of A Funding Guide fore Supporting a Registered Teacher Apprenticeship Program With Federal and State Funds. CEEDAR Center logo, AIR logo, and Center on Great Teachers and Leaders logo.">
            <a:extLst>
              <a:ext uri="{FF2B5EF4-FFF2-40B4-BE49-F238E27FC236}">
                <a16:creationId xmlns:a16="http://schemas.microsoft.com/office/drawing/2014/main" id="{5FDD8403-70C6-5432-06A1-436003E9F8B3}"/>
              </a:ext>
            </a:extLst>
          </p:cNvPr>
          <p:cNvPicPr>
            <a:picLocks noChangeAspect="1"/>
          </p:cNvPicPr>
          <p:nvPr/>
        </p:nvPicPr>
        <p:blipFill>
          <a:blip r:embed="rId6"/>
          <a:stretch>
            <a:fillRect/>
          </a:stretch>
        </p:blipFill>
        <p:spPr>
          <a:xfrm>
            <a:off x="9151688" y="1691120"/>
            <a:ext cx="2791219" cy="3706406"/>
          </a:xfrm>
          <a:prstGeom prst="rect">
            <a:avLst/>
          </a:prstGeom>
        </p:spPr>
      </p:pic>
      <p:sp>
        <p:nvSpPr>
          <p:cNvPr id="4" name="Slide Number Placeholder 3">
            <a:extLst>
              <a:ext uri="{FF2B5EF4-FFF2-40B4-BE49-F238E27FC236}">
                <a16:creationId xmlns:a16="http://schemas.microsoft.com/office/drawing/2014/main" id="{BC2C2012-D2DD-FA7E-9AC9-BA9DBEA311C5}"/>
              </a:ext>
            </a:extLst>
          </p:cNvPr>
          <p:cNvSpPr>
            <a:spLocks noGrp="1"/>
          </p:cNvSpPr>
          <p:nvPr>
            <p:ph type="sldNum" sz="quarter" idx="12"/>
          </p:nvPr>
        </p:nvSpPr>
        <p:spPr/>
        <p:txBody>
          <a:bodyPr/>
          <a:lstStyle/>
          <a:p>
            <a:fld id="{B76BC98D-BB94-4A9D-8C7C-BB9C5A743A33}" type="slidenum">
              <a:rPr lang="en-US" smtClean="0"/>
              <a:t>38</a:t>
            </a:fld>
            <a:endParaRPr lang="en-US"/>
          </a:p>
        </p:txBody>
      </p:sp>
    </p:spTree>
    <p:extLst>
      <p:ext uri="{BB962C8B-B14F-4D97-AF65-F5344CB8AC3E}">
        <p14:creationId xmlns:p14="http://schemas.microsoft.com/office/powerpoint/2010/main" val="4275486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A7AD-0E41-4CF1-CA49-A74E5E160646}"/>
              </a:ext>
            </a:extLst>
          </p:cNvPr>
          <p:cNvSpPr>
            <a:spLocks noGrp="1"/>
          </p:cNvSpPr>
          <p:nvPr>
            <p:ph type="title"/>
          </p:nvPr>
        </p:nvSpPr>
        <p:spPr>
          <a:xfrm>
            <a:off x="674255" y="-1109535"/>
            <a:ext cx="10926618" cy="1109535"/>
          </a:xfrm>
        </p:spPr>
        <p:txBody>
          <a:bodyPr vert="horz" lIns="91440" tIns="45720" rIns="91440" bIns="45720" rtlCol="0" anchor="b">
            <a:normAutofit/>
          </a:bodyPr>
          <a:lstStyle/>
          <a:p>
            <a:r>
              <a:rPr lang="en-US" dirty="0"/>
              <a:t>Educator Shortages In Special Education</a:t>
            </a:r>
          </a:p>
        </p:txBody>
      </p:sp>
      <p:pic>
        <p:nvPicPr>
          <p:cNvPr id="6" name="Content Placeholder 5" descr="Educator Shortages In Special Education: Toolkit for Developing Local Strategies logo">
            <a:extLst>
              <a:ext uri="{FF2B5EF4-FFF2-40B4-BE49-F238E27FC236}">
                <a16:creationId xmlns:a16="http://schemas.microsoft.com/office/drawing/2014/main" id="{E6D1BFB4-CD65-B5D3-571C-BE101D7BB509}"/>
              </a:ext>
            </a:extLst>
          </p:cNvPr>
          <p:cNvPicPr>
            <a:picLocks noGrp="1" noChangeAspect="1"/>
          </p:cNvPicPr>
          <p:nvPr>
            <p:ph idx="1"/>
          </p:nvPr>
        </p:nvPicPr>
        <p:blipFill>
          <a:blip r:embed="rId3"/>
          <a:stretch>
            <a:fillRect/>
          </a:stretch>
        </p:blipFill>
        <p:spPr>
          <a:xfrm>
            <a:off x="643467" y="2174917"/>
            <a:ext cx="10905066" cy="2508164"/>
          </a:xfrm>
          <a:prstGeom prst="rect">
            <a:avLst/>
          </a:prstGeom>
        </p:spPr>
      </p:pic>
      <p:sp>
        <p:nvSpPr>
          <p:cNvPr id="4" name="Slide Number Placeholder 3">
            <a:extLst>
              <a:ext uri="{FF2B5EF4-FFF2-40B4-BE49-F238E27FC236}">
                <a16:creationId xmlns:a16="http://schemas.microsoft.com/office/drawing/2014/main" id="{283D0F05-33FD-A552-D68A-2701BC40208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76BC98D-BB94-4A9D-8C7C-BB9C5A743A33}" type="slidenum">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39</a:t>
            </a:fld>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extLst>
      <p:ext uri="{BB962C8B-B14F-4D97-AF65-F5344CB8AC3E}">
        <p14:creationId xmlns:p14="http://schemas.microsoft.com/office/powerpoint/2010/main" val="39696340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02326-D6A1-B133-C90C-AFCF6D430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491F94-D638-E161-765E-8C8EEF6F7143}"/>
              </a:ext>
            </a:extLst>
          </p:cNvPr>
          <p:cNvSpPr>
            <a:spLocks noGrp="1"/>
          </p:cNvSpPr>
          <p:nvPr>
            <p:ph type="title"/>
          </p:nvPr>
        </p:nvSpPr>
        <p:spPr>
          <a:xfrm>
            <a:off x="2635311" y="1712061"/>
            <a:ext cx="6917459" cy="2852737"/>
          </a:xfrm>
        </p:spPr>
        <p:txBody>
          <a:bodyPr>
            <a:normAutofit/>
          </a:bodyPr>
          <a:lstStyle/>
          <a:p>
            <a:r>
              <a:rPr lang="en-US"/>
              <a:t>Looking Ahead: Building the Evidence Base</a:t>
            </a:r>
            <a:endParaRPr lang="en-US">
              <a:ea typeface="Calibri"/>
              <a:cs typeface="Calibri"/>
            </a:endParaRPr>
          </a:p>
        </p:txBody>
      </p:sp>
      <p:sp>
        <p:nvSpPr>
          <p:cNvPr id="4" name="Slide Number Placeholder 3">
            <a:extLst>
              <a:ext uri="{FF2B5EF4-FFF2-40B4-BE49-F238E27FC236}">
                <a16:creationId xmlns:a16="http://schemas.microsoft.com/office/drawing/2014/main" id="{C81EB569-D19D-B1F4-D8D8-4EA469F555A2}"/>
              </a:ext>
            </a:extLst>
          </p:cNvPr>
          <p:cNvSpPr>
            <a:spLocks noGrp="1"/>
          </p:cNvSpPr>
          <p:nvPr>
            <p:ph type="sldNum" sz="quarter" idx="12"/>
          </p:nvPr>
        </p:nvSpPr>
        <p:spPr/>
        <p:txBody>
          <a:bodyPr/>
          <a:lstStyle/>
          <a:p>
            <a:fld id="{B76BC98D-BB94-4A9D-8C7C-BB9C5A743A33}" type="slidenum">
              <a:rPr lang="en-US" smtClean="0"/>
              <a:t>40</a:t>
            </a:fld>
            <a:endParaRPr lang="en-US"/>
          </a:p>
        </p:txBody>
      </p:sp>
    </p:spTree>
    <p:extLst>
      <p:ext uri="{BB962C8B-B14F-4D97-AF65-F5344CB8AC3E}">
        <p14:creationId xmlns:p14="http://schemas.microsoft.com/office/powerpoint/2010/main" val="20378694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D7A8-9FEC-6BBD-6D4D-C25B04FD90D3}"/>
              </a:ext>
            </a:extLst>
          </p:cNvPr>
          <p:cNvSpPr>
            <a:spLocks noGrp="1"/>
          </p:cNvSpPr>
          <p:nvPr>
            <p:ph type="title"/>
          </p:nvPr>
        </p:nvSpPr>
        <p:spPr/>
        <p:txBody>
          <a:bodyPr/>
          <a:lstStyle/>
          <a:p>
            <a:r>
              <a:rPr lang="en-US" dirty="0">
                <a:ea typeface="Calibri"/>
                <a:cs typeface="Calibri"/>
              </a:rPr>
              <a:t>Key Considerations</a:t>
            </a:r>
            <a:endParaRPr lang="en-US" dirty="0"/>
          </a:p>
        </p:txBody>
      </p:sp>
      <p:sp>
        <p:nvSpPr>
          <p:cNvPr id="4" name="Slide Number Placeholder 3">
            <a:extLst>
              <a:ext uri="{FF2B5EF4-FFF2-40B4-BE49-F238E27FC236}">
                <a16:creationId xmlns:a16="http://schemas.microsoft.com/office/drawing/2014/main" id="{71CF9F9F-D406-142D-1835-14668CABD729}"/>
              </a:ext>
            </a:extLst>
          </p:cNvPr>
          <p:cNvSpPr>
            <a:spLocks noGrp="1"/>
          </p:cNvSpPr>
          <p:nvPr>
            <p:ph type="sldNum" sz="quarter" idx="12"/>
          </p:nvPr>
        </p:nvSpPr>
        <p:spPr/>
        <p:txBody>
          <a:bodyPr/>
          <a:lstStyle/>
          <a:p>
            <a:fld id="{B76BC98D-BB94-4A9D-8C7C-BB9C5A743A33}" type="slidenum">
              <a:rPr lang="en-US" smtClean="0"/>
              <a:t>41</a:t>
            </a:fld>
            <a:endParaRPr lang="en-US"/>
          </a:p>
        </p:txBody>
      </p:sp>
      <p:sp>
        <p:nvSpPr>
          <p:cNvPr id="6" name="Content Placeholder 2">
            <a:extLst>
              <a:ext uri="{FF2B5EF4-FFF2-40B4-BE49-F238E27FC236}">
                <a16:creationId xmlns:a16="http://schemas.microsoft.com/office/drawing/2014/main" id="{DC2C5CE3-F268-1F58-6348-A30E0B8361F4}"/>
              </a:ext>
            </a:extLst>
          </p:cNvPr>
          <p:cNvSpPr>
            <a:spLocks noGrp="1"/>
          </p:cNvSpPr>
          <p:nvPr>
            <p:ph idx="1"/>
          </p:nvPr>
        </p:nvSpPr>
        <p:spPr>
          <a:xfrm>
            <a:off x="674255" y="1825625"/>
            <a:ext cx="10926618" cy="4104120"/>
          </a:xfrm>
        </p:spPr>
        <p:txBody>
          <a:bodyPr vert="horz" lIns="91440" tIns="45720" rIns="91440" bIns="45720" rtlCol="0" anchor="t">
            <a:normAutofit/>
          </a:bodyPr>
          <a:lstStyle/>
          <a:p>
            <a:pPr marL="0" indent="0">
              <a:buNone/>
            </a:pPr>
            <a:r>
              <a:rPr lang="en-US" dirty="0">
                <a:ea typeface="Calibri" panose="020F0502020204030204"/>
                <a:cs typeface="Calibri" panose="020F0502020204030204"/>
              </a:rPr>
              <a:t>As you design/implement/refine/scale your RTAP, consider</a:t>
            </a:r>
          </a:p>
          <a:p>
            <a:pPr marL="457200" indent="-457200"/>
            <a:r>
              <a:rPr lang="en-US" dirty="0">
                <a:ea typeface="Calibri" panose="020F0502020204030204"/>
                <a:cs typeface="Calibri" panose="020F0502020204030204"/>
              </a:rPr>
              <a:t>Why implementation, evaluation, and continuous improvement matter</a:t>
            </a:r>
          </a:p>
          <a:p>
            <a:pPr marL="457200" indent="-457200"/>
            <a:r>
              <a:rPr lang="en-US" dirty="0">
                <a:ea typeface="Calibri" panose="020F0502020204030204"/>
                <a:cs typeface="Calibri" panose="020F0502020204030204"/>
              </a:rPr>
              <a:t>Emerging questions for states, education preparation providers, and researchers</a:t>
            </a:r>
          </a:p>
          <a:p>
            <a:pPr marL="457200" indent="-457200"/>
            <a:r>
              <a:rPr lang="en-US" dirty="0">
                <a:ea typeface="Calibri" panose="020F0502020204030204"/>
                <a:cs typeface="Calibri" panose="020F0502020204030204"/>
              </a:rPr>
              <a:t>Opportunities to learn from and contribute to the growing RTAP knowledge base</a:t>
            </a:r>
          </a:p>
          <a:p>
            <a:pPr marL="457200" indent="-457200"/>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247570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CE54-0C92-1809-0B47-C204C512BB09}"/>
              </a:ext>
            </a:extLst>
          </p:cNvPr>
          <p:cNvSpPr>
            <a:spLocks noGrp="1"/>
          </p:cNvSpPr>
          <p:nvPr>
            <p:ph type="title"/>
          </p:nvPr>
        </p:nvSpPr>
        <p:spPr/>
        <p:txBody>
          <a:bodyPr>
            <a:normAutofit fontScale="90000"/>
          </a:bodyPr>
          <a:lstStyle/>
          <a:p>
            <a:r>
              <a:rPr lang="en-US"/>
              <a:t>Questions and Discussion</a:t>
            </a:r>
          </a:p>
        </p:txBody>
      </p:sp>
      <p:sp>
        <p:nvSpPr>
          <p:cNvPr id="3" name="Slide Number Placeholder 2">
            <a:extLst>
              <a:ext uri="{FF2B5EF4-FFF2-40B4-BE49-F238E27FC236}">
                <a16:creationId xmlns:a16="http://schemas.microsoft.com/office/drawing/2014/main" id="{F07C6E19-BBF6-A403-52C6-BF22CEAFAFDE}"/>
              </a:ext>
            </a:extLst>
          </p:cNvPr>
          <p:cNvSpPr>
            <a:spLocks noGrp="1"/>
          </p:cNvSpPr>
          <p:nvPr>
            <p:ph type="sldNum" sz="quarter" idx="10"/>
          </p:nvPr>
        </p:nvSpPr>
        <p:spPr/>
        <p:txBody>
          <a:bodyPr/>
          <a:lstStyle/>
          <a:p>
            <a:fld id="{B76BC98D-BB94-4A9D-8C7C-BB9C5A743A33}" type="slidenum">
              <a:rPr lang="en-US" smtClean="0"/>
              <a:pPr/>
              <a:t>42</a:t>
            </a:fld>
            <a:endParaRPr lang="en-US"/>
          </a:p>
        </p:txBody>
      </p:sp>
    </p:spTree>
    <p:extLst>
      <p:ext uri="{BB962C8B-B14F-4D97-AF65-F5344CB8AC3E}">
        <p14:creationId xmlns:p14="http://schemas.microsoft.com/office/powerpoint/2010/main" val="1524861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AE395-6531-47AA-B7F8-87E470F6E9FD}"/>
              </a:ext>
            </a:extLst>
          </p:cNvPr>
          <p:cNvSpPr>
            <a:spLocks noGrp="1"/>
          </p:cNvSpPr>
          <p:nvPr>
            <p:ph type="title"/>
          </p:nvPr>
        </p:nvSpPr>
        <p:spPr>
          <a:xfrm>
            <a:off x="2074536" y="2312491"/>
            <a:ext cx="8032732" cy="1109535"/>
          </a:xfrm>
        </p:spPr>
        <p:txBody>
          <a:bodyPr>
            <a:normAutofit fontScale="90000"/>
          </a:bodyPr>
          <a:lstStyle/>
          <a:p>
            <a:r>
              <a:rPr lang="en-US">
                <a:ea typeface="Calibri"/>
                <a:cs typeface="Calibri"/>
              </a:rPr>
              <a:t>Thank you for your attendance and participation!</a:t>
            </a:r>
            <a:endParaRPr lang="en-US"/>
          </a:p>
        </p:txBody>
      </p:sp>
      <p:sp>
        <p:nvSpPr>
          <p:cNvPr id="3" name="Slide Number Placeholder 2">
            <a:extLst>
              <a:ext uri="{FF2B5EF4-FFF2-40B4-BE49-F238E27FC236}">
                <a16:creationId xmlns:a16="http://schemas.microsoft.com/office/drawing/2014/main" id="{6FA10076-3228-F99C-9479-0CBBA3215BEC}"/>
              </a:ext>
            </a:extLst>
          </p:cNvPr>
          <p:cNvSpPr>
            <a:spLocks noGrp="1"/>
          </p:cNvSpPr>
          <p:nvPr>
            <p:ph type="sldNum" sz="quarter" idx="12"/>
          </p:nvPr>
        </p:nvSpPr>
        <p:spPr/>
        <p:txBody>
          <a:bodyPr/>
          <a:lstStyle/>
          <a:p>
            <a:fld id="{B76BC98D-BB94-4A9D-8C7C-BB9C5A743A33}" type="slidenum">
              <a:rPr lang="en-US" smtClean="0"/>
              <a:pPr/>
              <a:t>43</a:t>
            </a:fld>
            <a:endParaRPr lang="en-US"/>
          </a:p>
        </p:txBody>
      </p:sp>
    </p:spTree>
    <p:extLst>
      <p:ext uri="{BB962C8B-B14F-4D97-AF65-F5344CB8AC3E}">
        <p14:creationId xmlns:p14="http://schemas.microsoft.com/office/powerpoint/2010/main" val="1169445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7888F-DA85-CD7C-BC3A-B98498D77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2D70E-7F09-BE4A-7062-A5923B83B686}"/>
              </a:ext>
            </a:extLst>
          </p:cNvPr>
          <p:cNvSpPr>
            <a:spLocks noGrp="1"/>
          </p:cNvSpPr>
          <p:nvPr>
            <p:ph type="title"/>
          </p:nvPr>
        </p:nvSpPr>
        <p:spPr>
          <a:xfrm>
            <a:off x="2074536" y="607218"/>
            <a:ext cx="8032732" cy="1109535"/>
          </a:xfrm>
        </p:spPr>
        <p:txBody>
          <a:bodyPr>
            <a:normAutofit/>
          </a:bodyPr>
          <a:lstStyle/>
          <a:p>
            <a:r>
              <a:rPr lang="en-US" sz="5400" dirty="0">
                <a:ea typeface="Calibri"/>
                <a:cs typeface="Calibri"/>
              </a:rPr>
              <a:t>We value your feedback!</a:t>
            </a:r>
          </a:p>
        </p:txBody>
      </p:sp>
      <p:pic>
        <p:nvPicPr>
          <p:cNvPr id="4" name="Picture 3" descr="QR code for feedback">
            <a:extLst>
              <a:ext uri="{FF2B5EF4-FFF2-40B4-BE49-F238E27FC236}">
                <a16:creationId xmlns:a16="http://schemas.microsoft.com/office/drawing/2014/main" id="{B03FDCD7-B424-8469-633B-8369F515CA0A}"/>
              </a:ext>
            </a:extLst>
          </p:cNvPr>
          <p:cNvPicPr>
            <a:picLocks noChangeAspect="1"/>
          </p:cNvPicPr>
          <p:nvPr/>
        </p:nvPicPr>
        <p:blipFill>
          <a:blip r:embed="rId2"/>
          <a:stretch>
            <a:fillRect/>
          </a:stretch>
        </p:blipFill>
        <p:spPr>
          <a:xfrm>
            <a:off x="4675517" y="2006720"/>
            <a:ext cx="2840967" cy="2840967"/>
          </a:xfrm>
          <a:prstGeom prst="rect">
            <a:avLst/>
          </a:prstGeom>
        </p:spPr>
      </p:pic>
      <p:sp>
        <p:nvSpPr>
          <p:cNvPr id="5" name="TextBox 4">
            <a:extLst>
              <a:ext uri="{FF2B5EF4-FFF2-40B4-BE49-F238E27FC236}">
                <a16:creationId xmlns:a16="http://schemas.microsoft.com/office/drawing/2014/main" id="{1B7C4734-71C3-D568-FAE3-1DD7FE9FAA5F}"/>
              </a:ext>
            </a:extLst>
          </p:cNvPr>
          <p:cNvSpPr txBox="1"/>
          <p:nvPr/>
        </p:nvSpPr>
        <p:spPr>
          <a:xfrm>
            <a:off x="3679032" y="5417343"/>
            <a:ext cx="483393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0078D7"/>
                </a:solidFill>
                <a:latin typeface="Aptos"/>
                <a:hlinkClick r:id="rId3"/>
              </a:rPr>
              <a:t>https://www.research.net/r/RTAP-Sept26</a:t>
            </a:r>
            <a:endParaRPr lang="en-US">
              <a:ea typeface="Calibri" panose="020F0502020204030204"/>
              <a:cs typeface="Calibri" panose="020F0502020204030204"/>
            </a:endParaRPr>
          </a:p>
        </p:txBody>
      </p:sp>
      <p:sp>
        <p:nvSpPr>
          <p:cNvPr id="3" name="Slide Number Placeholder 2">
            <a:extLst>
              <a:ext uri="{FF2B5EF4-FFF2-40B4-BE49-F238E27FC236}">
                <a16:creationId xmlns:a16="http://schemas.microsoft.com/office/drawing/2014/main" id="{60AC6FF5-52AD-886B-AFAA-B7DB8C37E2E3}"/>
              </a:ext>
            </a:extLst>
          </p:cNvPr>
          <p:cNvSpPr>
            <a:spLocks noGrp="1"/>
          </p:cNvSpPr>
          <p:nvPr>
            <p:ph type="sldNum" sz="quarter" idx="12"/>
          </p:nvPr>
        </p:nvSpPr>
        <p:spPr/>
        <p:txBody>
          <a:bodyPr/>
          <a:lstStyle/>
          <a:p>
            <a:fld id="{B76BC98D-BB94-4A9D-8C7C-BB9C5A743A33}" type="slidenum">
              <a:rPr lang="en-US" smtClean="0"/>
              <a:pPr/>
              <a:t>44</a:t>
            </a:fld>
            <a:endParaRPr lang="en-US"/>
          </a:p>
        </p:txBody>
      </p:sp>
    </p:spTree>
    <p:extLst>
      <p:ext uri="{BB962C8B-B14F-4D97-AF65-F5344CB8AC3E}">
        <p14:creationId xmlns:p14="http://schemas.microsoft.com/office/powerpoint/2010/main" val="10167733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69D67F-6E2B-289B-E2DB-B9A32CD6D001}"/>
              </a:ext>
            </a:extLst>
          </p:cNvPr>
          <p:cNvSpPr>
            <a:spLocks noGrp="1"/>
          </p:cNvSpPr>
          <p:nvPr>
            <p:ph type="title" idx="4294967295"/>
          </p:nvPr>
        </p:nvSpPr>
        <p:spPr>
          <a:xfrm>
            <a:off x="674255" y="-1109535"/>
            <a:ext cx="10926618" cy="1109535"/>
          </a:xfrm>
        </p:spPr>
        <p:txBody>
          <a:bodyPr vert="horz" lIns="91440" tIns="45720" rIns="91440" bIns="45720" rtlCol="0" anchor="b">
            <a:normAutofit/>
          </a:bodyPr>
          <a:lstStyle/>
          <a:p>
            <a:r>
              <a:rPr lang="en-US" dirty="0"/>
              <a:t>Disclaimer</a:t>
            </a:r>
          </a:p>
        </p:txBody>
      </p:sp>
      <p:sp>
        <p:nvSpPr>
          <p:cNvPr id="2" name="Slide Number Placeholder 1">
            <a:extLst>
              <a:ext uri="{FF2B5EF4-FFF2-40B4-BE49-F238E27FC236}">
                <a16:creationId xmlns:a16="http://schemas.microsoft.com/office/drawing/2014/main" id="{FC3E6C94-8C7D-72CB-2929-F370A4A06597}"/>
              </a:ext>
            </a:extLst>
          </p:cNvPr>
          <p:cNvSpPr>
            <a:spLocks noGrp="1"/>
          </p:cNvSpPr>
          <p:nvPr>
            <p:ph type="sldNum" sz="quarter" idx="10"/>
          </p:nvPr>
        </p:nvSpPr>
        <p:spPr/>
        <p:txBody>
          <a:bodyPr/>
          <a:lstStyle/>
          <a:p>
            <a:fld id="{B76BC98D-BB94-4A9D-8C7C-BB9C5A743A33}" type="slidenum">
              <a:rPr lang="en-US" smtClean="0"/>
              <a:pPr/>
              <a:t>45</a:t>
            </a:fld>
            <a:endParaRPr lang="en-US"/>
          </a:p>
        </p:txBody>
      </p:sp>
    </p:spTree>
    <p:extLst>
      <p:ext uri="{BB962C8B-B14F-4D97-AF65-F5344CB8AC3E}">
        <p14:creationId xmlns:p14="http://schemas.microsoft.com/office/powerpoint/2010/main" val="1766123461"/>
      </p:ext>
    </p:extLst>
  </p:cSld>
  <p:clrMapOvr>
    <a:masterClrMapping/>
  </p:clrMapOvr>
</p:sld>
</file>

<file path=ppt/theme/theme1.xml><?xml version="1.0" encoding="utf-8"?>
<a:theme xmlns:a="http://schemas.openxmlformats.org/drawingml/2006/main" name="Office Theme">
  <a:themeElements>
    <a:clrScheme name="CEEDAR-SPARC">
      <a:dk1>
        <a:sysClr val="windowText" lastClr="000000"/>
      </a:dk1>
      <a:lt1>
        <a:sysClr val="window" lastClr="FFFFFF"/>
      </a:lt1>
      <a:dk2>
        <a:srgbClr val="0E2841"/>
      </a:dk2>
      <a:lt2>
        <a:srgbClr val="E8E8E8"/>
      </a:lt2>
      <a:accent1>
        <a:srgbClr val="0F75BC"/>
      </a:accent1>
      <a:accent2>
        <a:srgbClr val="292A68"/>
      </a:accent2>
      <a:accent3>
        <a:srgbClr val="F1592A"/>
      </a:accent3>
      <a:accent4>
        <a:srgbClr val="FCB040"/>
      </a:accent4>
      <a:accent5>
        <a:srgbClr val="5C5BA7"/>
      </a:accent5>
      <a:accent6>
        <a:srgbClr val="8A8C8F"/>
      </a:accent6>
      <a:hlink>
        <a:srgbClr val="1C476E"/>
      </a:hlink>
      <a:folHlink>
        <a:srgbClr val="57014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A ppt template - new logo" id="{948D1DC6-4B6D-422A-A99E-5A3E93B9B869}" vid="{66FB6BA8-F284-40FC-A678-EEC479422B3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8759a14-0f36-467b-89bb-6221a083b0fc" xsi:nil="true"/>
    <lcf76f155ced4ddcb4097134ff3c332f xmlns="403a0aa0-f2e7-4715-9810-9d4ec1ec74a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1BD265CB142B44188910B3155DDB9CA" ma:contentTypeVersion="" ma:contentTypeDescription="Create a new document." ma:contentTypeScope="" ma:versionID="6d6fd3d146598af9dab5202696cdb1cc">
  <xsd:schema xmlns:xsd="http://www.w3.org/2001/XMLSchema" xmlns:xs="http://www.w3.org/2001/XMLSchema" xmlns:p="http://schemas.microsoft.com/office/2006/metadata/properties" xmlns:ns2="403a0aa0-f2e7-4715-9810-9d4ec1ec74af" xmlns:ns3="b8759a14-0f36-467b-89bb-6221a083b0fc" xmlns:ns4="2b4eeef4-3c69-480e-93eb-41971a7be05b" targetNamespace="http://schemas.microsoft.com/office/2006/metadata/properties" ma:root="true" ma:fieldsID="3c848365e7a651783e100d3b991b0d49" ns2:_="" ns3:_="" ns4:_="">
    <xsd:import namespace="403a0aa0-f2e7-4715-9810-9d4ec1ec74af"/>
    <xsd:import namespace="b8759a14-0f36-467b-89bb-6221a083b0fc"/>
    <xsd:import namespace="2b4eeef4-3c69-480e-93eb-41971a7be05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4:SharedWithUsers" minOccurs="0"/>
                <xsd:element ref="ns4: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3a0aa0-f2e7-4715-9810-9d4ec1ec74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759a14-0f36-467b-89bb-6221a083b0f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0a7f5ae-f627-4195-acdb-56615c0bbd96}" ma:internalName="TaxCatchAll" ma:showField="CatchAllData" ma:web="b8759a14-0f36-467b-89bb-6221a083b0f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b4eeef4-3c69-480e-93eb-41971a7be05b"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B9A1B5-BC9A-4A89-9CB8-A475D51E321A}">
  <ds:schemaRefs>
    <ds:schemaRef ds:uri="2b4eeef4-3c69-480e-93eb-41971a7be05b"/>
    <ds:schemaRef ds:uri="403a0aa0-f2e7-4715-9810-9d4ec1ec74af"/>
    <ds:schemaRef ds:uri="b8759a14-0f36-467b-89bb-6221a083b0f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ACE311-B559-4884-9E38-1D7564FF59A4}">
  <ds:schemaRefs>
    <ds:schemaRef ds:uri="http://schemas.microsoft.com/sharepoint/v3/contenttype/forms"/>
  </ds:schemaRefs>
</ds:datastoreItem>
</file>

<file path=customXml/itemProps3.xml><?xml version="1.0" encoding="utf-8"?>
<ds:datastoreItem xmlns:ds="http://schemas.openxmlformats.org/officeDocument/2006/customXml" ds:itemID="{473035A0-8AC6-4E11-A7F4-C57A531A5F67}">
  <ds:schemaRefs>
    <ds:schemaRef ds:uri="2b4eeef4-3c69-480e-93eb-41971a7be05b"/>
    <ds:schemaRef ds:uri="403a0aa0-f2e7-4715-9810-9d4ec1ec74af"/>
    <ds:schemaRef ds:uri="b8759a14-0f36-467b-89bb-6221a083b0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34</TotalTime>
  <Words>4136</Words>
  <Application>Microsoft Office PowerPoint</Application>
  <PresentationFormat>Widescreen</PresentationFormat>
  <Paragraphs>432</Paragraphs>
  <Slides>45</Slides>
  <Notes>14</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45</vt:i4>
      </vt:variant>
    </vt:vector>
  </HeadingPairs>
  <TitlesOfParts>
    <vt:vector size="61" baseType="lpstr">
      <vt:lpstr>-apple-system</vt:lpstr>
      <vt:lpstr>Aptos</vt:lpstr>
      <vt:lpstr>Arial</vt:lpstr>
      <vt:lpstr>Arial Black</vt:lpstr>
      <vt:lpstr>Arial Narrow</vt:lpstr>
      <vt:lpstr>Calibri</vt:lpstr>
      <vt:lpstr>Calibri Light</vt:lpstr>
      <vt:lpstr>Candara</vt:lpstr>
      <vt:lpstr>Courier New</vt:lpstr>
      <vt:lpstr>Gentona Book</vt:lpstr>
      <vt:lpstr>Helvetica Neue</vt:lpstr>
      <vt:lpstr>Tahoma</vt:lpstr>
      <vt:lpstr>Times New Roman</vt:lpstr>
      <vt:lpstr>Wingdings</vt:lpstr>
      <vt:lpstr>Office Theme</vt:lpstr>
      <vt:lpstr>1_Office Theme</vt:lpstr>
      <vt:lpstr>Leveraging Data and Apprenticeships to Strengthen the Educator Workforce</vt:lpstr>
      <vt:lpstr>Housekeeping</vt:lpstr>
      <vt:lpstr>CEEDAR Apprenticeship Team</vt:lpstr>
      <vt:lpstr>Presenters</vt:lpstr>
      <vt:lpstr>CEEDAR’s Mission</vt:lpstr>
      <vt:lpstr>The Special Educator Workforce: A Research Collaborative  IES NCSER-Funded National Research Center</vt:lpstr>
      <vt:lpstr>Poll – What is your role in RTAPs?</vt:lpstr>
      <vt:lpstr>Agenda</vt:lpstr>
      <vt:lpstr>Using Data to Understand Workforce Needs</vt:lpstr>
      <vt:lpstr>Washington's Approach to Addressing Teacher Shortages</vt:lpstr>
      <vt:lpstr>Washington Education Association  Apprenticeship Residency in Teaching (WEA-ART) September 24, 2026</vt:lpstr>
      <vt:lpstr>Initial Design Framework</vt:lpstr>
      <vt:lpstr>WEA-ART Innovations</vt:lpstr>
      <vt:lpstr>WEA-ART Innovations (2)</vt:lpstr>
      <vt:lpstr>WEA-ART Innovations (3)</vt:lpstr>
      <vt:lpstr>WEA-ART Innovations (4)</vt:lpstr>
      <vt:lpstr>Partner School Districts</vt:lpstr>
      <vt:lpstr>Supply and Demand: Special Educators</vt:lpstr>
      <vt:lpstr>Our WEA-ART Resident Apprentices</vt:lpstr>
      <vt:lpstr>Cohort 4: Disability</vt:lpstr>
      <vt:lpstr>Enrollment and Completion in Washington State Teacher Preparation Programs (TPPs)</vt:lpstr>
      <vt:lpstr>WEA-ART and Washington State</vt:lpstr>
      <vt:lpstr>Teacher Residency retention rates surpass traditional programs.</vt:lpstr>
      <vt:lpstr>Dynamic Cost Impacts of Residency Apprenticeship</vt:lpstr>
      <vt:lpstr>Jim Meadows contact</vt:lpstr>
      <vt:lpstr>Registered Teacher Apprenticeship as a Strategy to Strengthen the Special Education Teacher Workforce</vt:lpstr>
      <vt:lpstr>Registered Apprenticeship – Earn and Learn</vt:lpstr>
      <vt:lpstr>National Registered Teacher Apprenticeship Landscape</vt:lpstr>
      <vt:lpstr>Special Education RTAPs</vt:lpstr>
      <vt:lpstr>Special Education RTAPs – Variety of Sponsor Types</vt:lpstr>
      <vt:lpstr>CEEDAR Special Education RTAP Database</vt:lpstr>
      <vt:lpstr>Comparison of Teacher Prep Models</vt:lpstr>
      <vt:lpstr>Teacher Residency and RTAP Evidence of Effectiveness</vt:lpstr>
      <vt:lpstr>Teacher Residency and RTAP Evidence of Effectiveness </vt:lpstr>
      <vt:lpstr>References</vt:lpstr>
      <vt:lpstr>References (2)</vt:lpstr>
      <vt:lpstr>References (3)</vt:lpstr>
      <vt:lpstr>Helpful RTAP Resources</vt:lpstr>
      <vt:lpstr>Educator Shortages In Special Education</vt:lpstr>
      <vt:lpstr>Looking Ahead: Building the Evidence Base</vt:lpstr>
      <vt:lpstr>Key Considerations</vt:lpstr>
      <vt:lpstr>Questions and Discussion</vt:lpstr>
      <vt:lpstr>Thank you for your attendance and participation!</vt:lpstr>
      <vt:lpstr>We value your feedback!</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Wills, Meghan</dc:creator>
  <cp:lastModifiedBy>Wuthrich, Mathilde</cp:lastModifiedBy>
  <cp:revision>6</cp:revision>
  <dcterms:created xsi:type="dcterms:W3CDTF">2026-07-22T21:50:10Z</dcterms:created>
  <dcterms:modified xsi:type="dcterms:W3CDTF">2026-09-24T16:52:41Z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0x01010051BD265CB142B44188910B3155DDB9CA</vt:lpwstr>
  </property>
  <property fmtid="{D5CDD505-2E9C-101B-9397-08002B2CF9AE}" pid="3" name="MediaServiceImageTags">
    <vt:lpwstr/>
  </property>
</Properties>
</file>