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7" r:id="rId1"/>
    <p:sldMasterId id="2147483688" r:id="rId2"/>
    <p:sldMasterId id="2147483689" r:id="rId3"/>
    <p:sldMasterId id="2147483690" r:id="rId4"/>
  </p:sldMasterIdLst>
  <p:notesMasterIdLst>
    <p:notesMasterId r:id="rId40"/>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Lst>
  <p:sldSz cx="12192000" cy="6858000"/>
  <p:notesSz cx="6858000" cy="9144000"/>
  <p:embeddedFontLst>
    <p:embeddedFont>
      <p:font typeface="Aharoni" panose="02010803020104030203" pitchFamily="2" charset="-79"/>
      <p:bold r:id="rId41"/>
    </p:embeddedFont>
    <p:embeddedFont>
      <p:font typeface="Candara" panose="020E0502030303020204" pitchFamily="34" charset="0"/>
      <p:regular r:id="rId42"/>
      <p:bold r:id="rId43"/>
      <p:italic r:id="rId44"/>
      <p:boldItalic r:id="rId45"/>
    </p:embeddedFont>
    <p:embeddedFont>
      <p:font typeface="Play" pitchFamily="2" charset="0"/>
      <p:regular r:id="rId46"/>
      <p:bold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6331B1D-4C93-4680-AFF2-DB3EA81CC864}">
  <a:tblStyle styleId="{56331B1D-4C93-4680-AFF2-DB3EA81CC864}"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7C623D48-89A8-4E93-BBFE-638A0C1C7C99}" styleName="Table_1">
    <a:wholeTbl>
      <a:tcTxStyle b="off" i="off">
        <a:font>
          <a:latin typeface="Aptos"/>
          <a:ea typeface="Aptos"/>
          <a:cs typeface="Apto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9EC"/>
          </a:solidFill>
        </a:fill>
      </a:tcStyle>
    </a:wholeTbl>
    <a:band1H>
      <a:tcTxStyle/>
      <a:tcStyle>
        <a:tcBdr/>
        <a:fill>
          <a:solidFill>
            <a:srgbClr val="CAD1D8"/>
          </a:solidFill>
        </a:fill>
      </a:tcStyle>
    </a:band1H>
    <a:band2H>
      <a:tcTxStyle/>
      <a:tcStyle>
        <a:tcBdr/>
      </a:tcStyle>
    </a:band2H>
    <a:band1V>
      <a:tcTxStyle/>
      <a:tcStyle>
        <a:tcBdr/>
        <a:fill>
          <a:solidFill>
            <a:srgbClr val="CAD1D8"/>
          </a:solidFill>
        </a:fill>
      </a:tcStyle>
    </a:band1V>
    <a:band2V>
      <a:tcTxStyle/>
      <a:tcStyle>
        <a:tcBdr/>
      </a:tcStyle>
    </a:band2V>
    <a:lastCol>
      <a:tcTxStyle b="on" i="off">
        <a:font>
          <a:latin typeface="Aptos"/>
          <a:ea typeface="Aptos"/>
          <a:cs typeface="Aptos"/>
        </a:font>
        <a:schemeClr val="lt1"/>
      </a:tcTxStyle>
      <a:tcStyle>
        <a:tcBdr/>
        <a:fill>
          <a:solidFill>
            <a:schemeClr val="accent1"/>
          </a:solidFill>
        </a:fill>
      </a:tcStyle>
    </a:lastCol>
    <a:firstCol>
      <a:tcTxStyle b="on" i="off">
        <a:font>
          <a:latin typeface="Aptos"/>
          <a:ea typeface="Aptos"/>
          <a:cs typeface="Aptos"/>
        </a:font>
        <a:schemeClr val="lt1"/>
      </a:tcTxStyle>
      <a:tcStyle>
        <a:tcBdr/>
        <a:fill>
          <a:solidFill>
            <a:schemeClr val="accent1"/>
          </a:solidFill>
        </a:fill>
      </a:tcStyle>
    </a:firstCol>
    <a:lastRow>
      <a:tcTxStyle b="on" i="off">
        <a:font>
          <a:latin typeface="Aptos"/>
          <a:ea typeface="Aptos"/>
          <a:cs typeface="Apto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ptos"/>
          <a:ea typeface="Aptos"/>
          <a:cs typeface="Apto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p:restoredTop sz="94684"/>
  </p:normalViewPr>
  <p:slideViewPr>
    <p:cSldViewPr snapToGrid="0">
      <p:cViewPr varScale="1">
        <p:scale>
          <a:sx n="68" d="100"/>
          <a:sy n="68" d="100"/>
        </p:scale>
        <p:origin x="216" y="10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4.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3.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6.fntdata"/><Relationship Id="rId20" Type="http://schemas.openxmlformats.org/officeDocument/2006/relationships/slide" Target="slides/slide16.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lead-idea.org/idea-essentia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padlet.com/aberner2424/9-24-26-tag-cross-state-notes-s023vr01blv7ifjbswfw"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mailto:jessica.apgar@maine.edu"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docs.google.com/forms/d/e/1FAIpQLSdMFYUHSfGdE-ED6YvObvUCKy4rZjfvibQGjo-rR9JrvAWI8w/viewform"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Abby: Make everyone co-hosts</a:t>
            </a:r>
            <a:endParaRPr/>
          </a:p>
          <a:p>
            <a:pPr marL="0" lvl="0" indent="0" algn="l" rtl="0">
              <a:lnSpc>
                <a:spcPct val="100000"/>
              </a:lnSpc>
              <a:spcBef>
                <a:spcPts val="0"/>
              </a:spcBef>
              <a:spcAft>
                <a:spcPts val="0"/>
              </a:spcAft>
              <a:buSzPts val="1400"/>
              <a:buNone/>
            </a:pPr>
            <a:r>
              <a:rPr lang="en-US"/>
              <a:t>Speaker: Abby</a:t>
            </a:r>
            <a:endParaRPr/>
          </a:p>
          <a:p>
            <a:pPr marL="0" lvl="0" indent="0" algn="l" rtl="0">
              <a:lnSpc>
                <a:spcPct val="100000"/>
              </a:lnSpc>
              <a:spcBef>
                <a:spcPts val="0"/>
              </a:spcBef>
              <a:spcAft>
                <a:spcPts val="0"/>
              </a:spcAft>
              <a:buSzPts val="1400"/>
              <a:buNone/>
            </a:pPr>
            <a:r>
              <a:rPr lang="en-US"/>
              <a:t>3:00-3:02</a:t>
            </a:r>
            <a:endParaRPr/>
          </a:p>
        </p:txBody>
      </p:sp>
      <p:sp>
        <p:nvSpPr>
          <p:cNvPr id="252" name="Google Shape;25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Speaker: Abby Please change your name to Your state abbreviation and your first and last name</a:t>
            </a:r>
            <a:endParaRPr/>
          </a:p>
          <a:p>
            <a:pPr marL="0" lvl="0" indent="0" algn="l" rtl="0">
              <a:lnSpc>
                <a:spcPct val="100000"/>
              </a:lnSpc>
              <a:spcBef>
                <a:spcPts val="0"/>
              </a:spcBef>
              <a:spcAft>
                <a:spcPts val="0"/>
              </a:spcAft>
              <a:buClr>
                <a:schemeClr val="dk1"/>
              </a:buClr>
              <a:buSzPts val="1400"/>
              <a:buFont typeface="Arial"/>
              <a:buNone/>
            </a:pPr>
            <a:r>
              <a:rPr lang="en-US"/>
              <a:t>3:00-3:02</a:t>
            </a:r>
            <a:endParaRPr/>
          </a:p>
          <a:p>
            <a:pPr marL="0" lvl="0" indent="0" algn="l" rtl="0">
              <a:lnSpc>
                <a:spcPct val="100000"/>
              </a:lnSpc>
              <a:spcBef>
                <a:spcPts val="0"/>
              </a:spcBef>
              <a:spcAft>
                <a:spcPts val="0"/>
              </a:spcAft>
              <a:buSzPts val="1400"/>
              <a:buNone/>
            </a:pPr>
            <a:endParaRPr/>
          </a:p>
        </p:txBody>
      </p:sp>
      <p:sp>
        <p:nvSpPr>
          <p:cNvPr id="261" name="Google Shape;26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fbf7caa9a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g3fbf7caa9a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Speaker: Abby</a:t>
            </a:r>
            <a:endParaRPr/>
          </a:p>
          <a:p>
            <a:pPr marL="0" lvl="0" indent="0" algn="l" rtl="0">
              <a:lnSpc>
                <a:spcPct val="100000"/>
              </a:lnSpc>
              <a:spcBef>
                <a:spcPts val="0"/>
              </a:spcBef>
              <a:spcAft>
                <a:spcPts val="0"/>
              </a:spcAft>
              <a:buSzPts val="1400"/>
              <a:buNone/>
            </a:pPr>
            <a:r>
              <a:rPr lang="en-US"/>
              <a:t>3:02-303</a:t>
            </a:r>
            <a:endParaRPr/>
          </a:p>
        </p:txBody>
      </p:sp>
      <p:sp>
        <p:nvSpPr>
          <p:cNvPr id="268" name="Google Shape;268;g3fbf7caa9a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fae3174470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4" name="Google Shape;274;g3fae3174470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Speaker: Abby</a:t>
            </a:r>
            <a:endParaRPr/>
          </a:p>
          <a:p>
            <a:pPr marL="0" lvl="0" indent="0" algn="l" rtl="0">
              <a:spcBef>
                <a:spcPts val="0"/>
              </a:spcBef>
              <a:spcAft>
                <a:spcPts val="0"/>
              </a:spcAft>
              <a:buClr>
                <a:schemeClr val="dk1"/>
              </a:buClr>
              <a:buSzPts val="1400"/>
              <a:buFont typeface="Arial"/>
              <a:buNone/>
            </a:pPr>
            <a:r>
              <a:rPr lang="en-US"/>
              <a:t>3:02-3:03</a:t>
            </a:r>
            <a:endParaRPr/>
          </a:p>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Clr>
                <a:schemeClr val="dk1"/>
              </a:buClr>
              <a:buSzPts val="1400"/>
              <a:buFont typeface="Arial"/>
              <a:buNone/>
            </a:pPr>
            <a:r>
              <a:rPr lang="en-US"/>
              <a:t>If you have joined us for the Leadership TAG before welcome back, and if this is your first time welcome, we’re glad to have you with us</a:t>
            </a:r>
            <a:endParaRPr/>
          </a:p>
          <a:p>
            <a:pPr marL="0" lvl="0" indent="0" algn="l" rtl="0">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SzPts val="1400"/>
              <a:buNone/>
            </a:pPr>
            <a:endParaRPr/>
          </a:p>
        </p:txBody>
      </p:sp>
      <p:sp>
        <p:nvSpPr>
          <p:cNvPr id="275" name="Google Shape;275;g3fae3174470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302140f0954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g302140f0954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Speaker: Abby</a:t>
            </a:r>
            <a:endParaRPr/>
          </a:p>
          <a:p>
            <a:pPr marL="0" lvl="0" indent="0" algn="l" rtl="0">
              <a:lnSpc>
                <a:spcPct val="100000"/>
              </a:lnSpc>
              <a:spcBef>
                <a:spcPts val="0"/>
              </a:spcBef>
              <a:spcAft>
                <a:spcPts val="0"/>
              </a:spcAft>
              <a:buSzPts val="1400"/>
              <a:buNone/>
            </a:pPr>
            <a:r>
              <a:rPr lang="en-US"/>
              <a:t>A warm thank you to our partners, they are our liaisons and will share resources, they can provide additional perspectives. If you are here from one of these partner organizations, thank you for joining us.</a:t>
            </a:r>
            <a:endParaRPr/>
          </a:p>
          <a:p>
            <a:pPr marL="0" lvl="0" indent="0" algn="l" rtl="0">
              <a:lnSpc>
                <a:spcPct val="100000"/>
              </a:lnSpc>
              <a:spcBef>
                <a:spcPts val="0"/>
              </a:spcBef>
              <a:spcAft>
                <a:spcPts val="0"/>
              </a:spcAft>
              <a:buClr>
                <a:schemeClr val="dk1"/>
              </a:buClr>
              <a:buSzPts val="1400"/>
              <a:buFont typeface="Arial"/>
              <a:buNone/>
            </a:pPr>
            <a:r>
              <a:rPr lang="en-US"/>
              <a:t>3:03-05</a:t>
            </a:r>
            <a:endParaRPr/>
          </a:p>
          <a:p>
            <a:pPr marL="0" lvl="0" indent="0" algn="l" rtl="0">
              <a:lnSpc>
                <a:spcPct val="100000"/>
              </a:lnSpc>
              <a:spcBef>
                <a:spcPts val="0"/>
              </a:spcBef>
              <a:spcAft>
                <a:spcPts val="0"/>
              </a:spcAft>
              <a:buSzPts val="1400"/>
              <a:buNone/>
            </a:pPr>
            <a:endParaRPr/>
          </a:p>
        </p:txBody>
      </p:sp>
      <p:sp>
        <p:nvSpPr>
          <p:cNvPr id="287" name="Google Shape;287;g302140f0954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h58ef9dc30e957a67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h58ef9dc30e957a67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Speaker: Shelby</a:t>
            </a:r>
            <a:endParaRPr/>
          </a:p>
          <a:p>
            <a:pPr marL="0" lvl="0" indent="0" algn="l" rtl="0">
              <a:spcBef>
                <a:spcPts val="0"/>
              </a:spcBef>
              <a:spcAft>
                <a:spcPts val="0"/>
              </a:spcAft>
              <a:buClr>
                <a:schemeClr val="dk1"/>
              </a:buClr>
              <a:buSzPts val="1400"/>
              <a:buFont typeface="Arial"/>
              <a:buNone/>
            </a:pPr>
            <a:r>
              <a:rPr lang="en-US"/>
              <a:t>3:03-05</a:t>
            </a:r>
            <a:endParaRPr/>
          </a:p>
          <a:p>
            <a:pPr marL="0" lvl="0" indent="0" algn="l" rtl="0">
              <a:spcBef>
                <a:spcPts val="0"/>
              </a:spcBef>
              <a:spcAft>
                <a:spcPts val="0"/>
              </a:spcAft>
              <a:buNone/>
            </a:pPr>
            <a:endParaRPr/>
          </a:p>
          <a:p>
            <a:pPr marL="0" lvl="0" indent="0" algn="l" rtl="0">
              <a:lnSpc>
                <a:spcPct val="90000"/>
              </a:lnSpc>
              <a:spcBef>
                <a:spcPts val="1000"/>
              </a:spcBef>
              <a:spcAft>
                <a:spcPts val="0"/>
              </a:spcAft>
              <a:buNone/>
            </a:pPr>
            <a:r>
              <a:rPr lang="en-US" sz="2800" u="sng">
                <a:solidFill>
                  <a:schemeClr val="hlink"/>
                </a:solidFill>
                <a:latin typeface="Arial"/>
                <a:ea typeface="Arial"/>
                <a:cs typeface="Arial"/>
                <a:sym typeface="Arial"/>
                <a:hlinkClick r:id="rId3"/>
              </a:rPr>
              <a:t>https://lead-idea.org/idea-essential</a:t>
            </a:r>
            <a:r>
              <a:rPr lang="en-US" sz="2800">
                <a:latin typeface="Arial"/>
                <a:ea typeface="Arial"/>
                <a:cs typeface="Arial"/>
                <a:sym typeface="Arial"/>
              </a:rPr>
              <a:t> </a:t>
            </a:r>
            <a:endParaRPr/>
          </a:p>
        </p:txBody>
      </p:sp>
      <p:sp>
        <p:nvSpPr>
          <p:cNvPr id="298" name="Google Shape;298;h58ef9dc30e957a67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30c30ae9e2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g30c30ae9e22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Speaker: Abby</a:t>
            </a:r>
            <a:endParaRPr/>
          </a:p>
          <a:p>
            <a:pPr marL="0" lvl="0" indent="0" algn="l" rtl="0">
              <a:lnSpc>
                <a:spcPct val="100000"/>
              </a:lnSpc>
              <a:spcBef>
                <a:spcPts val="0"/>
              </a:spcBef>
              <a:spcAft>
                <a:spcPts val="0"/>
              </a:spcAft>
              <a:buSzPts val="1400"/>
              <a:buNone/>
            </a:pPr>
            <a:r>
              <a:rPr lang="en-US"/>
              <a:t>Recognize that we have different roles as members of our TAG (SEA, IHE, professional associations,school district) but we are all here to learn more about practices of effective leaders and how to support students with disabilities </a:t>
            </a:r>
            <a:endParaRPr/>
          </a:p>
          <a:p>
            <a:pPr marL="0" lvl="0" indent="0" algn="l" rtl="0">
              <a:lnSpc>
                <a:spcPct val="100000"/>
              </a:lnSpc>
              <a:spcBef>
                <a:spcPts val="0"/>
              </a:spcBef>
              <a:spcAft>
                <a:spcPts val="0"/>
              </a:spcAft>
              <a:buClr>
                <a:schemeClr val="dk1"/>
              </a:buClr>
              <a:buSzPts val="1400"/>
              <a:buFont typeface="Arial"/>
              <a:buNone/>
            </a:pPr>
            <a:r>
              <a:rPr lang="en-US"/>
              <a:t>3:05-07</a:t>
            </a:r>
            <a:endParaRPr/>
          </a:p>
          <a:p>
            <a:pPr marL="0" lvl="0" indent="0" algn="l" rtl="0">
              <a:lnSpc>
                <a:spcPct val="100000"/>
              </a:lnSpc>
              <a:spcBef>
                <a:spcPts val="0"/>
              </a:spcBef>
              <a:spcAft>
                <a:spcPts val="0"/>
              </a:spcAft>
              <a:buSzPts val="1400"/>
              <a:buNone/>
            </a:pPr>
            <a:endParaRPr/>
          </a:p>
        </p:txBody>
      </p:sp>
      <p:sp>
        <p:nvSpPr>
          <p:cNvPr id="305" name="Google Shape;305;g30c30ae9e22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302e7852b85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g302e7852b85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speaker: Abby</a:t>
            </a:r>
            <a:endParaRPr/>
          </a:p>
          <a:p>
            <a:pPr marL="0" lvl="0" indent="0" algn="l" rtl="0">
              <a:spcBef>
                <a:spcPts val="0"/>
              </a:spcBef>
              <a:spcAft>
                <a:spcPts val="0"/>
              </a:spcAft>
              <a:buClr>
                <a:schemeClr val="dk1"/>
              </a:buClr>
              <a:buSzPts val="1400"/>
              <a:buFont typeface="Arial"/>
              <a:buNone/>
            </a:pPr>
            <a:r>
              <a:rPr lang="en-US"/>
              <a:t>3:05-07</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If you have a connection to one of these topics, let us know! we are still looking for presenters.</a:t>
            </a:r>
            <a:endParaRPr/>
          </a:p>
        </p:txBody>
      </p:sp>
      <p:sp>
        <p:nvSpPr>
          <p:cNvPr id="312" name="Google Shape;312;g302e7852b85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Font typeface="Arial"/>
              <a:buNone/>
            </a:pPr>
            <a:r>
              <a:rPr lang="en-US"/>
              <a:t>Speaker: Abby</a:t>
            </a:r>
            <a:endParaRPr/>
          </a:p>
          <a:p>
            <a:pPr marL="0" lvl="0" indent="0" algn="l" rtl="0">
              <a:spcBef>
                <a:spcPts val="0"/>
              </a:spcBef>
              <a:spcAft>
                <a:spcPts val="0"/>
              </a:spcAft>
              <a:buClr>
                <a:schemeClr val="dk1"/>
              </a:buClr>
              <a:buSzPts val="1400"/>
              <a:buFont typeface="Arial"/>
              <a:buNone/>
            </a:pPr>
            <a:r>
              <a:rPr lang="en-US"/>
              <a:t>3:05-07</a:t>
            </a:r>
            <a:endParaRPr/>
          </a:p>
          <a:p>
            <a:pPr marL="0" lvl="0" indent="0" algn="l" rtl="0">
              <a:lnSpc>
                <a:spcPct val="90000"/>
              </a:lnSpc>
              <a:spcBef>
                <a:spcPts val="1000"/>
              </a:spcBef>
              <a:spcAft>
                <a:spcPts val="0"/>
              </a:spcAft>
              <a:buClr>
                <a:schemeClr val="dk1"/>
              </a:buClr>
              <a:buSzPts val="2800"/>
              <a:buFont typeface="Arial"/>
              <a:buNone/>
            </a:pPr>
            <a:endParaRPr/>
          </a:p>
        </p:txBody>
      </p:sp>
      <p:sp>
        <p:nvSpPr>
          <p:cNvPr id="319" name="Google Shape;31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h58ef9dc30e957a67_1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h58ef9dc30e957a67_1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0" i="0" u="none" strike="noStrike">
                <a:solidFill>
                  <a:schemeClr val="dk1"/>
                </a:solidFill>
                <a:latin typeface="Arial"/>
                <a:ea typeface="Arial"/>
                <a:cs typeface="Arial"/>
                <a:sym typeface="Arial"/>
              </a:rPr>
              <a:t>Educational leadership programs often prepare principals to manage schools but less frequently to lead systems of prevention, intervention, and continuous improvement.</a:t>
            </a:r>
            <a:endParaRPr sz="1200" b="0" i="0" u="none" strike="noStrik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a:latin typeface="Arial"/>
                <a:ea typeface="Arial"/>
                <a:cs typeface="Arial"/>
                <a:sym typeface="Arial"/>
              </a:rPr>
              <a:t>Speaker: David</a:t>
            </a:r>
            <a:endParaRPr>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a:latin typeface="Arial"/>
                <a:ea typeface="Arial"/>
                <a:cs typeface="Arial"/>
                <a:sym typeface="Arial"/>
              </a:rPr>
              <a:t>3:07-12</a:t>
            </a:r>
            <a:endParaRPr>
              <a:latin typeface="Arial"/>
              <a:ea typeface="Arial"/>
              <a:cs typeface="Arial"/>
              <a:sym typeface="Arial"/>
            </a:endParaRPr>
          </a:p>
          <a:p>
            <a:pPr marL="0" lvl="0" indent="0" algn="l" rtl="0">
              <a:spcBef>
                <a:spcPts val="0"/>
              </a:spcBef>
              <a:spcAft>
                <a:spcPts val="0"/>
              </a:spcAft>
              <a:buNone/>
            </a:pPr>
            <a:endParaRPr/>
          </a:p>
        </p:txBody>
      </p:sp>
      <p:sp>
        <p:nvSpPr>
          <p:cNvPr id="326" name="Google Shape;326;h58ef9dc30e957a67_1_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40a18b4e030_1_1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 name="Google Shape;333;g40a18b4e030_1_1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0" i="0" u="none" strike="noStrike">
                <a:solidFill>
                  <a:schemeClr val="dk1"/>
                </a:solidFill>
                <a:latin typeface="Arial"/>
                <a:ea typeface="Arial"/>
                <a:cs typeface="Arial"/>
                <a:sym typeface="Arial"/>
              </a:rPr>
              <a:t>Educational leadership programs often prepare principals to manage schools but less frequently to lead systems of prevention, intervention, and continuous improvement.</a:t>
            </a:r>
            <a:endParaRPr sz="1200" b="0" i="0" u="none" strike="noStrik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a:latin typeface="Arial"/>
                <a:ea typeface="Arial"/>
                <a:cs typeface="Arial"/>
                <a:sym typeface="Arial"/>
              </a:rPr>
              <a:t>Speaker: David</a:t>
            </a:r>
            <a:endParaRPr>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a:latin typeface="Arial"/>
                <a:ea typeface="Arial"/>
                <a:cs typeface="Arial"/>
                <a:sym typeface="Arial"/>
              </a:rPr>
              <a:t>3:07-12</a:t>
            </a:r>
            <a:endParaRPr>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p:txBody>
      </p:sp>
      <p:sp>
        <p:nvSpPr>
          <p:cNvPr id="334" name="Google Shape;334;g40a18b4e030_1_1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40a18b4e030_1_1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g40a18b4e030_1_1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is fundamentally principal leadership work</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200"/>
              <a:buFont typeface="Arial"/>
              <a:buNone/>
            </a:pPr>
            <a:r>
              <a:rPr lang="en-US">
                <a:latin typeface="Arial"/>
                <a:ea typeface="Arial"/>
                <a:cs typeface="Arial"/>
                <a:sym typeface="Arial"/>
              </a:rPr>
              <a:t>Speaker: David</a:t>
            </a:r>
            <a:endParaRPr>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en-US">
                <a:latin typeface="Arial"/>
                <a:ea typeface="Arial"/>
                <a:cs typeface="Arial"/>
                <a:sym typeface="Arial"/>
              </a:rPr>
              <a:t>3:07-12</a:t>
            </a:r>
            <a:endParaRPr>
              <a:latin typeface="Arial"/>
              <a:ea typeface="Arial"/>
              <a:cs typeface="Arial"/>
              <a:sym typeface="Arial"/>
            </a:endParaRPr>
          </a:p>
        </p:txBody>
      </p:sp>
      <p:sp>
        <p:nvSpPr>
          <p:cNvPr id="347" name="Google Shape;347;g40a18b4e030_1_15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40a18b4e030_1_1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US">
                <a:latin typeface="Arial"/>
                <a:ea typeface="Arial"/>
                <a:cs typeface="Arial"/>
                <a:sym typeface="Arial"/>
              </a:rPr>
              <a:t>Speaker: David</a:t>
            </a:r>
            <a:endParaRPr>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en-US">
                <a:latin typeface="Arial"/>
                <a:ea typeface="Arial"/>
                <a:cs typeface="Arial"/>
                <a:sym typeface="Arial"/>
              </a:rPr>
              <a:t>3:07-12</a:t>
            </a:r>
            <a:endParaRPr>
              <a:latin typeface="Arial"/>
              <a:ea typeface="Arial"/>
              <a:cs typeface="Arial"/>
              <a:sym typeface="Arial"/>
            </a:endParaRPr>
          </a:p>
        </p:txBody>
      </p:sp>
      <p:sp>
        <p:nvSpPr>
          <p:cNvPr id="357" name="Google Shape;357;g40a18b4e030_1_1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40a18b4e030_1_17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US">
                <a:latin typeface="Arial"/>
                <a:ea typeface="Arial"/>
                <a:cs typeface="Arial"/>
                <a:sym typeface="Arial"/>
              </a:rPr>
              <a:t>Speaker: David</a:t>
            </a:r>
            <a:endParaRPr>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en-US">
                <a:latin typeface="Arial"/>
                <a:ea typeface="Arial"/>
                <a:cs typeface="Arial"/>
                <a:sym typeface="Arial"/>
              </a:rPr>
              <a:t>3:07-12</a:t>
            </a:r>
            <a:endParaRPr>
              <a:latin typeface="Arial"/>
              <a:ea typeface="Arial"/>
              <a:cs typeface="Arial"/>
              <a:sym typeface="Arial"/>
            </a:endParaRPr>
          </a:p>
        </p:txBody>
      </p:sp>
      <p:sp>
        <p:nvSpPr>
          <p:cNvPr id="367" name="Google Shape;367;g40a18b4e030_1_1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40a18b4e030_1_18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US">
                <a:latin typeface="Arial"/>
                <a:ea typeface="Arial"/>
                <a:cs typeface="Arial"/>
                <a:sym typeface="Arial"/>
              </a:rPr>
              <a:t>Speaker: David</a:t>
            </a:r>
            <a:endParaRPr>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en-US">
                <a:latin typeface="Arial"/>
                <a:ea typeface="Arial"/>
                <a:cs typeface="Arial"/>
                <a:sym typeface="Arial"/>
              </a:rPr>
              <a:t>3:07-12</a:t>
            </a:r>
            <a:endParaRPr>
              <a:latin typeface="Arial"/>
              <a:ea typeface="Arial"/>
              <a:cs typeface="Arial"/>
              <a:sym typeface="Arial"/>
            </a:endParaRPr>
          </a:p>
        </p:txBody>
      </p:sp>
      <p:sp>
        <p:nvSpPr>
          <p:cNvPr id="377" name="Google Shape;377;g40a18b4e030_1_1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40a18b4e030_1_1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US">
                <a:latin typeface="Arial"/>
                <a:ea typeface="Arial"/>
                <a:cs typeface="Arial"/>
                <a:sym typeface="Arial"/>
              </a:rPr>
              <a:t>Speaker: David</a:t>
            </a:r>
            <a:endParaRPr>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en-US">
                <a:latin typeface="Arial"/>
                <a:ea typeface="Arial"/>
                <a:cs typeface="Arial"/>
                <a:sym typeface="Arial"/>
              </a:rPr>
              <a:t>3:07-12</a:t>
            </a:r>
            <a:endParaRPr>
              <a:latin typeface="Arial"/>
              <a:ea typeface="Arial"/>
              <a:cs typeface="Arial"/>
              <a:sym typeface="Arial"/>
            </a:endParaRPr>
          </a:p>
        </p:txBody>
      </p:sp>
      <p:sp>
        <p:nvSpPr>
          <p:cNvPr id="387" name="Google Shape;387;g40a18b4e030_1_1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04989e97e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g304989e97e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Clr>
                <a:schemeClr val="dk1"/>
              </a:buClr>
              <a:buSzPts val="2800"/>
              <a:buFont typeface="Arial"/>
              <a:buNone/>
            </a:pPr>
            <a:r>
              <a:rPr lang="en-US" u="sng">
                <a:solidFill>
                  <a:schemeClr val="hlink"/>
                </a:solidFill>
                <a:hlinkClick r:id="rId3"/>
              </a:rPr>
              <a:t>https://padlet.com/aberner2424/9-24-26-tag-cross-state-notes-s023vr01blv7ifjbswfw</a:t>
            </a:r>
            <a:r>
              <a:rPr lang="en-US"/>
              <a:t> </a:t>
            </a:r>
            <a:endParaRPr/>
          </a:p>
          <a:p>
            <a:pPr marL="0" lvl="0" indent="0" algn="l" rtl="0">
              <a:lnSpc>
                <a:spcPct val="115000"/>
              </a:lnSpc>
              <a:spcBef>
                <a:spcPts val="1000"/>
              </a:spcBef>
              <a:spcAft>
                <a:spcPts val="0"/>
              </a:spcAft>
              <a:buClr>
                <a:schemeClr val="dk1"/>
              </a:buClr>
              <a:buSzPts val="2800"/>
              <a:buFont typeface="Arial"/>
              <a:buNone/>
            </a:pPr>
            <a:r>
              <a:rPr lang="en-US"/>
              <a:t>Speaker: Abby</a:t>
            </a:r>
            <a:endParaRPr/>
          </a:p>
          <a:p>
            <a:pPr marL="0" lvl="0" indent="0" algn="l" rtl="0">
              <a:lnSpc>
                <a:spcPct val="115000"/>
              </a:lnSpc>
              <a:spcBef>
                <a:spcPts val="1000"/>
              </a:spcBef>
              <a:spcAft>
                <a:spcPts val="0"/>
              </a:spcAft>
              <a:buClr>
                <a:schemeClr val="dk1"/>
              </a:buClr>
              <a:buSzPts val="2800"/>
              <a:buFont typeface="Arial"/>
              <a:buNone/>
            </a:pPr>
            <a:r>
              <a:rPr lang="en-US"/>
              <a:t>3:12-17</a:t>
            </a:r>
            <a:endParaRPr/>
          </a:p>
          <a:p>
            <a:pPr marL="0" lvl="0" indent="0" algn="l" rtl="0">
              <a:lnSpc>
                <a:spcPct val="115000"/>
              </a:lnSpc>
              <a:spcBef>
                <a:spcPts val="1000"/>
              </a:spcBef>
              <a:spcAft>
                <a:spcPts val="0"/>
              </a:spcAft>
              <a:buClr>
                <a:schemeClr val="dk1"/>
              </a:buClr>
              <a:buSzPts val="2800"/>
              <a:buFont typeface="Arial"/>
              <a:buNone/>
            </a:pPr>
            <a:r>
              <a:rPr lang="en-US"/>
              <a:t>reflect on what David just shared and your knowledge related to preparing teachers and leaders to implement MTSS and add a post under any question you’d like to reply to. We will do this for 5 minutes.</a:t>
            </a:r>
            <a:endParaRPr/>
          </a:p>
        </p:txBody>
      </p:sp>
      <p:sp>
        <p:nvSpPr>
          <p:cNvPr id="398" name="Google Shape;398;g304989e97e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3fbf7caa9af_0_2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3fbf7caa9af_0_28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Speaker: Jessica</a:t>
            </a:r>
            <a:endParaRPr/>
          </a:p>
          <a:p>
            <a:pPr marL="0" lvl="0" indent="0" algn="l" rtl="0">
              <a:spcBef>
                <a:spcPts val="0"/>
              </a:spcBef>
              <a:spcAft>
                <a:spcPts val="0"/>
              </a:spcAft>
              <a:buNone/>
            </a:pPr>
            <a:r>
              <a:rPr lang="en-US"/>
              <a:t>3:17-32</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3fbf7caa9af_0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3fbf7caa9af_0_29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Speaker: Jessica</a:t>
            </a:r>
            <a:endParaRPr/>
          </a:p>
          <a:p>
            <a:pPr marL="0" lvl="0" indent="0" algn="l" rtl="0">
              <a:spcBef>
                <a:spcPts val="0"/>
              </a:spcBef>
              <a:spcAft>
                <a:spcPts val="0"/>
              </a:spcAft>
              <a:buClr>
                <a:schemeClr val="dk1"/>
              </a:buClr>
              <a:buSzPts val="1100"/>
              <a:buFont typeface="Arial"/>
              <a:buNone/>
            </a:pPr>
            <a:r>
              <a:rPr lang="en-US"/>
              <a:t>3:17-32</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3fbf7caa9af_0_2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3fbf7caa9af_0_29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Speaker: Jessica</a:t>
            </a:r>
            <a:endParaRPr/>
          </a:p>
          <a:p>
            <a:pPr marL="0" lvl="0" indent="0" algn="l" rtl="0">
              <a:spcBef>
                <a:spcPts val="0"/>
              </a:spcBef>
              <a:spcAft>
                <a:spcPts val="0"/>
              </a:spcAft>
              <a:buClr>
                <a:schemeClr val="dk1"/>
              </a:buClr>
              <a:buSzPts val="1100"/>
              <a:buFont typeface="Arial"/>
              <a:buNone/>
            </a:pPr>
            <a:r>
              <a:rPr lang="en-US"/>
              <a:t>3:17-32</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3fbf7caa9af_0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3fbf7caa9af_0_30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Speaker: Jessica</a:t>
            </a:r>
            <a:endParaRPr/>
          </a:p>
          <a:p>
            <a:pPr marL="0" lvl="0" indent="0" algn="l" rtl="0">
              <a:spcBef>
                <a:spcPts val="0"/>
              </a:spcBef>
              <a:spcAft>
                <a:spcPts val="0"/>
              </a:spcAft>
              <a:buClr>
                <a:schemeClr val="dk1"/>
              </a:buClr>
              <a:buSzPts val="1100"/>
              <a:buFont typeface="Arial"/>
              <a:buNone/>
            </a:pPr>
            <a:r>
              <a:rPr lang="en-US"/>
              <a:t>3:17-32</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3fbf7caa9af_0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3fbf7caa9af_0_30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Speaker: Jessica</a:t>
            </a:r>
            <a:endParaRPr/>
          </a:p>
          <a:p>
            <a:pPr marL="0" lvl="0" indent="0" algn="l" rtl="0">
              <a:spcBef>
                <a:spcPts val="0"/>
              </a:spcBef>
              <a:spcAft>
                <a:spcPts val="0"/>
              </a:spcAft>
              <a:buClr>
                <a:schemeClr val="dk1"/>
              </a:buClr>
              <a:buSzPts val="1100"/>
              <a:buFont typeface="Arial"/>
              <a:buNone/>
            </a:pPr>
            <a:r>
              <a:rPr lang="en-US"/>
              <a:t>3:17-32</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3fbf7caa9af_0_3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3fbf7caa9af_0_3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Speaker: Jessica</a:t>
            </a:r>
            <a:endParaRPr/>
          </a:p>
          <a:p>
            <a:pPr marL="0" lvl="0" indent="0" algn="l" rtl="0">
              <a:spcBef>
                <a:spcPts val="0"/>
              </a:spcBef>
              <a:spcAft>
                <a:spcPts val="0"/>
              </a:spcAft>
              <a:buClr>
                <a:schemeClr val="dk1"/>
              </a:buClr>
              <a:buSzPts val="1100"/>
              <a:buFont typeface="Arial"/>
              <a:buNone/>
            </a:pPr>
            <a:r>
              <a:rPr lang="en-US"/>
              <a:t>3:17-32</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3fbf7caa9af_0_3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3fbf7caa9af_0_3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Speaker: Jessica</a:t>
            </a:r>
            <a:endParaRPr/>
          </a:p>
          <a:p>
            <a:pPr marL="0" lvl="0" indent="0" algn="l" rtl="0">
              <a:spcBef>
                <a:spcPts val="0"/>
              </a:spcBef>
              <a:spcAft>
                <a:spcPts val="0"/>
              </a:spcAft>
              <a:buClr>
                <a:schemeClr val="dk1"/>
              </a:buClr>
              <a:buSzPts val="1100"/>
              <a:buFont typeface="Arial"/>
              <a:buNone/>
            </a:pPr>
            <a:r>
              <a:rPr lang="en-US"/>
              <a:t>3:17-32</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3fbf7caa9af_0_3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3fbf7caa9af_0_3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Speaker: Jessica</a:t>
            </a:r>
            <a:endParaRPr/>
          </a:p>
          <a:p>
            <a:pPr marL="0" lvl="0" indent="0" algn="l" rtl="0">
              <a:spcBef>
                <a:spcPts val="0"/>
              </a:spcBef>
              <a:spcAft>
                <a:spcPts val="0"/>
              </a:spcAft>
              <a:buClr>
                <a:schemeClr val="dk1"/>
              </a:buClr>
              <a:buSzPts val="1100"/>
              <a:buFont typeface="Arial"/>
              <a:buNone/>
            </a:pPr>
            <a:r>
              <a:rPr lang="en-US"/>
              <a:t>3:17-32</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3fbf7caa9af_0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3fbf7caa9af_0_3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Speaker: Jessica</a:t>
            </a:r>
            <a:endParaRPr/>
          </a:p>
          <a:p>
            <a:pPr marL="0" lvl="0" indent="0" algn="l" rtl="0">
              <a:spcBef>
                <a:spcPts val="0"/>
              </a:spcBef>
              <a:spcAft>
                <a:spcPts val="0"/>
              </a:spcAft>
              <a:buClr>
                <a:schemeClr val="dk1"/>
              </a:buClr>
              <a:buSzPts val="1100"/>
              <a:buFont typeface="Arial"/>
              <a:buNone/>
            </a:pPr>
            <a:r>
              <a:rPr lang="en-US"/>
              <a:t>3:17-32</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3fbf7caa9af_0_3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3fbf7caa9af_0_3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Speaker: Jessica</a:t>
            </a:r>
            <a:endParaRPr/>
          </a:p>
          <a:p>
            <a:pPr marL="0" lvl="0" indent="0" algn="l" rtl="0">
              <a:spcBef>
                <a:spcPts val="0"/>
              </a:spcBef>
              <a:spcAft>
                <a:spcPts val="0"/>
              </a:spcAft>
              <a:buClr>
                <a:schemeClr val="dk1"/>
              </a:buClr>
              <a:buSzPts val="1100"/>
              <a:buFont typeface="Arial"/>
              <a:buNone/>
            </a:pPr>
            <a:r>
              <a:rPr lang="en-US"/>
              <a:t>3:17-32</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3fbf7caa9af_0_3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3fbf7caa9af_0_3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Speaker: Jessica</a:t>
            </a:r>
            <a:endParaRPr/>
          </a:p>
          <a:p>
            <a:pPr marL="0" lvl="0" indent="0" algn="l" rtl="0">
              <a:spcBef>
                <a:spcPts val="0"/>
              </a:spcBef>
              <a:spcAft>
                <a:spcPts val="0"/>
              </a:spcAft>
              <a:buClr>
                <a:schemeClr val="dk1"/>
              </a:buClr>
              <a:buSzPts val="1100"/>
              <a:buFont typeface="Arial"/>
              <a:buNone/>
            </a:pPr>
            <a:r>
              <a:rPr lang="en-US"/>
              <a:t>3:17-32</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3fbf7caa9af_0_3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3fbf7caa9af_0_3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Speaker: Jessica</a:t>
            </a:r>
            <a:endParaRPr/>
          </a:p>
          <a:p>
            <a:pPr marL="0" lvl="0" indent="0" algn="l" rtl="0">
              <a:spcBef>
                <a:spcPts val="0"/>
              </a:spcBef>
              <a:spcAft>
                <a:spcPts val="0"/>
              </a:spcAft>
              <a:buClr>
                <a:schemeClr val="dk1"/>
              </a:buClr>
              <a:buSzPts val="1100"/>
              <a:buFont typeface="Arial"/>
              <a:buNone/>
            </a:pPr>
            <a:r>
              <a:rPr lang="en-US"/>
              <a:t>3:17-32</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3fbf7caa9af_0_3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3fbf7caa9af_0_36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Speaker: Jessica</a:t>
            </a:r>
            <a:endParaRPr/>
          </a:p>
          <a:p>
            <a:pPr marL="0" lvl="0" indent="0" algn="l" rtl="0">
              <a:spcBef>
                <a:spcPts val="0"/>
              </a:spcBef>
              <a:spcAft>
                <a:spcPts val="0"/>
              </a:spcAft>
              <a:buClr>
                <a:schemeClr val="dk1"/>
              </a:buClr>
              <a:buSzPts val="1100"/>
              <a:buFont typeface="Arial"/>
              <a:buNone/>
            </a:pPr>
            <a:r>
              <a:rPr lang="en-US"/>
              <a:t>3:17-32</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g3fbf7caa9af_0_3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7" name="Google Shape;497;g3fbf7caa9af_0_36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Speaker: Jessica</a:t>
            </a:r>
            <a:endParaRPr/>
          </a:p>
          <a:p>
            <a:pPr marL="0" lvl="0" indent="0" algn="l" rtl="0">
              <a:spcBef>
                <a:spcPts val="0"/>
              </a:spcBef>
              <a:spcAft>
                <a:spcPts val="0"/>
              </a:spcAft>
              <a:buClr>
                <a:schemeClr val="dk1"/>
              </a:buClr>
              <a:buSzPts val="1100"/>
              <a:buFont typeface="Arial"/>
              <a:buNone/>
            </a:pPr>
            <a:r>
              <a:rPr lang="en-US"/>
              <a:t>3:17-32</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3fbf7caa9af_0_3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 name="Google Shape;503;g3fbf7caa9af_0_37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Speaker: Jessica</a:t>
            </a:r>
            <a:endParaRPr/>
          </a:p>
          <a:p>
            <a:pPr marL="0" lvl="0" indent="0" algn="l" rtl="0">
              <a:spcBef>
                <a:spcPts val="0"/>
              </a:spcBef>
              <a:spcAft>
                <a:spcPts val="0"/>
              </a:spcAft>
              <a:buNone/>
            </a:pPr>
            <a:r>
              <a:rPr lang="en-US"/>
              <a:t>3:17-32</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US" sz="2400" u="sng">
                <a:solidFill>
                  <a:srgbClr val="0097A7"/>
                </a:solidFill>
                <a:latin typeface="Arial"/>
                <a:ea typeface="Arial"/>
                <a:cs typeface="Arial"/>
                <a:sym typeface="Arial"/>
                <a:hlinkClick r:id="rId3">
                  <a:extLst>
                    <a:ext uri="{A12FA001-AC4F-418D-AE19-62706E023703}">
                      <ahyp:hlinkClr xmlns:ahyp="http://schemas.microsoft.com/office/drawing/2018/hyperlinkcolor" val="tx"/>
                    </a:ext>
                  </a:extLst>
                </a:hlinkClick>
              </a:rPr>
              <a:t>jessica.apgar@maine.edu</a:t>
            </a:r>
            <a:r>
              <a:rPr lang="en-US" sz="2400">
                <a:solidFill>
                  <a:srgbClr val="595959"/>
                </a:solidFill>
                <a:latin typeface="Arial"/>
                <a:ea typeface="Arial"/>
                <a:cs typeface="Arial"/>
                <a:sym typeface="Arial"/>
              </a:rPr>
              <a:t>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40a18b4e030_1_2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40a18b4e030_1_27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Speaker: Jessica and Chris</a:t>
            </a:r>
            <a:endParaRPr/>
          </a:p>
          <a:p>
            <a:pPr marL="0" lvl="0" indent="0" algn="l" rtl="0">
              <a:spcBef>
                <a:spcPts val="0"/>
              </a:spcBef>
              <a:spcAft>
                <a:spcPts val="0"/>
              </a:spcAft>
              <a:buNone/>
            </a:pPr>
            <a:r>
              <a:rPr lang="en-US"/>
              <a:t>3:32-40</a:t>
            </a:r>
            <a:endParaRPr/>
          </a:p>
          <a:p>
            <a:pPr marL="0" lvl="0" indent="0" algn="l" rtl="0">
              <a:spcBef>
                <a:spcPts val="0"/>
              </a:spcBef>
              <a:spcAft>
                <a:spcPts val="0"/>
              </a:spcAft>
              <a:buNone/>
            </a:pPr>
            <a:endParaRPr/>
          </a:p>
          <a:p>
            <a:pPr marL="0" lvl="0" indent="0" algn="l" rtl="0">
              <a:spcBef>
                <a:spcPts val="0"/>
              </a:spcBef>
              <a:spcAft>
                <a:spcPts val="0"/>
              </a:spcAft>
              <a:buNone/>
            </a:pPr>
            <a:r>
              <a:rPr lang="en-US"/>
              <a:t>thank you for sharing about your work in Maine to create and use structures for integrated MTSS</a:t>
            </a:r>
            <a:endParaRPr/>
          </a:p>
        </p:txBody>
      </p:sp>
      <p:sp>
        <p:nvSpPr>
          <p:cNvPr id="510" name="Google Shape;510;g40a18b4e030_1_27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30bcb4af422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g30bcb4af422_0_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speaker: Abby</a:t>
            </a:r>
            <a:endParaRPr/>
          </a:p>
          <a:p>
            <a:pPr marL="0" lvl="0" indent="0" algn="l" rtl="0">
              <a:lnSpc>
                <a:spcPct val="100000"/>
              </a:lnSpc>
              <a:spcBef>
                <a:spcPts val="0"/>
              </a:spcBef>
              <a:spcAft>
                <a:spcPts val="0"/>
              </a:spcAft>
              <a:buClr>
                <a:schemeClr val="dk1"/>
              </a:buClr>
              <a:buSzPts val="1100"/>
              <a:buFont typeface="Arial"/>
              <a:buNone/>
            </a:pPr>
            <a:r>
              <a:rPr lang="en-US"/>
              <a:t>Now with your state team in breakout rooms, please reflect on presentation and how it relates to your state’s work. </a:t>
            </a:r>
            <a:endParaRPr/>
          </a:p>
          <a:p>
            <a:pPr marL="0" lvl="0" indent="0" algn="l" rtl="0">
              <a:lnSpc>
                <a:spcPct val="100000"/>
              </a:lnSpc>
              <a:spcBef>
                <a:spcPts val="0"/>
              </a:spcBef>
              <a:spcAft>
                <a:spcPts val="0"/>
              </a:spcAft>
              <a:buClr>
                <a:schemeClr val="dk1"/>
              </a:buClr>
              <a:buSzPts val="1100"/>
              <a:buFont typeface="Arial"/>
              <a:buNone/>
            </a:pPr>
            <a:r>
              <a:rPr lang="en-US"/>
              <a:t>3:40-55</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Clr>
                <a:schemeClr val="dk1"/>
              </a:buClr>
              <a:buSzPts val="1100"/>
              <a:buFont typeface="Arial"/>
              <a:buNone/>
            </a:pPr>
            <a:r>
              <a:rPr lang="en-US"/>
              <a:t>Questions to Consider:</a:t>
            </a:r>
            <a:endParaRPr/>
          </a:p>
          <a:p>
            <a:pPr marL="0" lvl="0" indent="0" algn="l" rtl="0">
              <a:spcBef>
                <a:spcPts val="1000"/>
              </a:spcBef>
              <a:spcAft>
                <a:spcPts val="0"/>
              </a:spcAft>
              <a:buClr>
                <a:schemeClr val="dk1"/>
              </a:buClr>
              <a:buSzPts val="2400"/>
              <a:buFont typeface="Arial"/>
              <a:buNone/>
            </a:pPr>
            <a:endParaRPr sz="2400">
              <a:latin typeface="Arial"/>
              <a:ea typeface="Arial"/>
              <a:cs typeface="Arial"/>
              <a:sym typeface="Arial"/>
            </a:endParaRPr>
          </a:p>
          <a:p>
            <a:pPr marL="914400" lvl="1" indent="-381000" algn="l" rtl="0">
              <a:spcBef>
                <a:spcPts val="0"/>
              </a:spcBef>
              <a:spcAft>
                <a:spcPts val="0"/>
              </a:spcAft>
              <a:buClr>
                <a:schemeClr val="dk1"/>
              </a:buClr>
              <a:buSzPts val="2400"/>
              <a:buChar char="●"/>
            </a:pPr>
            <a:r>
              <a:rPr lang="en-US" sz="2400">
                <a:latin typeface="Arial"/>
                <a:ea typeface="Arial"/>
                <a:cs typeface="Arial"/>
                <a:sym typeface="Arial"/>
              </a:rPr>
              <a:t>What ideas did you hear today that resonated with you?</a:t>
            </a:r>
            <a:endParaRPr sz="2400">
              <a:latin typeface="Arial"/>
              <a:ea typeface="Arial"/>
              <a:cs typeface="Arial"/>
              <a:sym typeface="Arial"/>
            </a:endParaRPr>
          </a:p>
          <a:p>
            <a:pPr marL="914400" lvl="1" indent="-381000" algn="l" rtl="0">
              <a:spcBef>
                <a:spcPts val="0"/>
              </a:spcBef>
              <a:spcAft>
                <a:spcPts val="0"/>
              </a:spcAft>
              <a:buClr>
                <a:schemeClr val="dk1"/>
              </a:buClr>
              <a:buSzPts val="2400"/>
              <a:buChar char="●"/>
            </a:pPr>
            <a:r>
              <a:rPr lang="en-US" sz="2400">
                <a:latin typeface="Arial"/>
                <a:ea typeface="Arial"/>
                <a:cs typeface="Arial"/>
                <a:sym typeface="Arial"/>
              </a:rPr>
              <a:t>How might what you learned today impact your state plan or the work in your organization?</a:t>
            </a:r>
            <a:endParaRPr sz="240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15000"/>
              </a:lnSpc>
              <a:spcBef>
                <a:spcPts val="1200"/>
              </a:spcBef>
              <a:spcAft>
                <a:spcPts val="1200"/>
              </a:spcAft>
              <a:buNone/>
            </a:pPr>
            <a:endParaRPr sz="1600">
              <a:latin typeface="Arial"/>
              <a:ea typeface="Arial"/>
              <a:cs typeface="Arial"/>
              <a:sym typeface="Arial"/>
            </a:endParaRPr>
          </a:p>
        </p:txBody>
      </p:sp>
      <p:sp>
        <p:nvSpPr>
          <p:cNvPr id="516" name="Google Shape;516;g30bcb4af422_0_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31273cfbd1f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2" name="Google Shape;522;g31273cfbd1f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speaker: Abby</a:t>
            </a:r>
            <a:endParaRPr/>
          </a:p>
          <a:p>
            <a:pPr marL="0" lvl="0" indent="0" algn="l" rtl="0">
              <a:lnSpc>
                <a:spcPct val="100000"/>
              </a:lnSpc>
              <a:spcBef>
                <a:spcPts val="0"/>
              </a:spcBef>
              <a:spcAft>
                <a:spcPts val="0"/>
              </a:spcAft>
              <a:buSzPts val="1400"/>
              <a:buNone/>
            </a:pPr>
            <a:r>
              <a:rPr lang="en-US"/>
              <a:t>3:55-4:00</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SzPts val="1400"/>
              <a:buNone/>
            </a:pPr>
            <a:r>
              <a:rPr lang="en-US" u="sng">
                <a:solidFill>
                  <a:schemeClr val="hlink"/>
                </a:solidFill>
                <a:latin typeface="Times New Roman"/>
                <a:ea typeface="Times New Roman"/>
                <a:cs typeface="Times New Roman"/>
                <a:sym typeface="Times New Roman"/>
                <a:hlinkClick r:id="rId3"/>
              </a:rPr>
              <a:t>https://docs.google.com/forms/d/e/1FAIpQLSdMFYUHSfGdE-ED6YvObvUCKy4rZjfvibQGjo-rR9JrvAWI8w/viewform</a:t>
            </a:r>
            <a:r>
              <a:rPr lang="en-US" sz="1100">
                <a:latin typeface="Arial"/>
                <a:ea typeface="Arial"/>
                <a:cs typeface="Arial"/>
                <a:sym typeface="Arial"/>
              </a:rPr>
              <a:t> </a:t>
            </a:r>
            <a:endParaRPr/>
          </a:p>
        </p:txBody>
      </p:sp>
      <p:sp>
        <p:nvSpPr>
          <p:cNvPr id="523" name="Google Shape;523;g31273cfbd1f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2_Title and Content Gray">
  <p:cSld name="2_Title and Content Gray">
    <p:spTree>
      <p:nvGrpSpPr>
        <p:cNvPr id="1" name="Shape 15"/>
        <p:cNvGrpSpPr/>
        <p:nvPr/>
      </p:nvGrpSpPr>
      <p:grpSpPr>
        <a:xfrm>
          <a:off x="0" y="0"/>
          <a:ext cx="0" cy="0"/>
          <a:chOff x="0" y="0"/>
          <a:chExt cx="0" cy="0"/>
        </a:xfrm>
      </p:grpSpPr>
      <p:pic>
        <p:nvPicPr>
          <p:cNvPr id="16" name="Google Shape;16;p2" descr="A group of people sitting at a table looking at a computer&#10;&#10;Description automatically generated with low confidence"/>
          <p:cNvPicPr preferRelativeResize="0"/>
          <p:nvPr/>
        </p:nvPicPr>
        <p:blipFill rotWithShape="1">
          <a:blip r:embed="rId2">
            <a:alphaModFix/>
          </a:blip>
          <a:srcRect/>
          <a:stretch/>
        </p:blipFill>
        <p:spPr>
          <a:xfrm>
            <a:off x="-389802" y="-147048"/>
            <a:ext cx="12721045" cy="7152095"/>
          </a:xfrm>
          <a:prstGeom prst="rect">
            <a:avLst/>
          </a:prstGeom>
          <a:noFill/>
          <a:ln>
            <a:noFill/>
          </a:ln>
        </p:spPr>
      </p:pic>
      <p:sp>
        <p:nvSpPr>
          <p:cNvPr id="17" name="Google Shape;17;p2"/>
          <p:cNvSpPr txBox="1">
            <a:spLocks noGrp="1"/>
          </p:cNvSpPr>
          <p:nvPr>
            <p:ph type="body" idx="1"/>
          </p:nvPr>
        </p:nvSpPr>
        <p:spPr>
          <a:xfrm>
            <a:off x="3701014" y="3130826"/>
            <a:ext cx="4789971" cy="1162878"/>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4400"/>
              <a:buNone/>
              <a:defRPr sz="4400" b="1">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8" name="Google Shape;18;p2" descr="Text&#10;&#10;Description automatically generated with medium confidence"/>
          <p:cNvPicPr preferRelativeResize="0"/>
          <p:nvPr/>
        </p:nvPicPr>
        <p:blipFill rotWithShape="1">
          <a:blip r:embed="rId3">
            <a:alphaModFix/>
          </a:blip>
          <a:srcRect/>
          <a:stretch/>
        </p:blipFill>
        <p:spPr>
          <a:xfrm>
            <a:off x="69573" y="6332785"/>
            <a:ext cx="2269445" cy="47146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9"/>
        <p:cNvGrpSpPr/>
        <p:nvPr/>
      </p:nvGrpSpPr>
      <p:grpSpPr>
        <a:xfrm>
          <a:off x="0" y="0"/>
          <a:ext cx="0" cy="0"/>
          <a:chOff x="0" y="0"/>
          <a:chExt cx="0" cy="0"/>
        </a:xfrm>
      </p:grpSpPr>
      <p:pic>
        <p:nvPicPr>
          <p:cNvPr id="20" name="Google Shape;20;p3" descr="Icon&#10;&#10;Description automatically generated with low confidence"/>
          <p:cNvPicPr preferRelativeResize="0"/>
          <p:nvPr/>
        </p:nvPicPr>
        <p:blipFill rotWithShape="1">
          <a:blip r:embed="rId2">
            <a:alphaModFix/>
          </a:blip>
          <a:srcRect t="-4477" b="4477"/>
          <a:stretch/>
        </p:blipFill>
        <p:spPr>
          <a:xfrm>
            <a:off x="0" y="-314709"/>
            <a:ext cx="12192000" cy="7179443"/>
          </a:xfrm>
          <a:prstGeom prst="rect">
            <a:avLst/>
          </a:prstGeom>
          <a:noFill/>
          <a:ln>
            <a:noFill/>
          </a:ln>
        </p:spPr>
      </p:pic>
      <p:sp>
        <p:nvSpPr>
          <p:cNvPr id="21" name="Google Shape;21;p3"/>
          <p:cNvSpPr txBox="1">
            <a:spLocks noGrp="1"/>
          </p:cNvSpPr>
          <p:nvPr>
            <p:ph type="body" idx="1"/>
          </p:nvPr>
        </p:nvSpPr>
        <p:spPr>
          <a:xfrm>
            <a:off x="1731351" y="1832073"/>
            <a:ext cx="3471862" cy="1019175"/>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3"/>
          <p:cNvSpPr txBox="1">
            <a:spLocks noGrp="1"/>
          </p:cNvSpPr>
          <p:nvPr>
            <p:ph type="body" idx="2"/>
          </p:nvPr>
        </p:nvSpPr>
        <p:spPr>
          <a:xfrm>
            <a:off x="4262689" y="3592674"/>
            <a:ext cx="3471862" cy="10191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3"/>
          <p:cNvSpPr txBox="1">
            <a:spLocks noGrp="1"/>
          </p:cNvSpPr>
          <p:nvPr>
            <p:ph type="body" idx="3"/>
          </p:nvPr>
        </p:nvSpPr>
        <p:spPr>
          <a:xfrm>
            <a:off x="4262689" y="3592674"/>
            <a:ext cx="3471862" cy="1019175"/>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8000"/>
              <a:buNone/>
              <a:defRPr sz="8000" b="1" i="0">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body" idx="4"/>
          </p:nvPr>
        </p:nvSpPr>
        <p:spPr>
          <a:xfrm>
            <a:off x="1731351" y="1832072"/>
            <a:ext cx="3471862" cy="1019175"/>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8000"/>
              <a:buNone/>
              <a:defRPr sz="8000" b="1" i="0">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Gray">
  <p:cSld name="Title and Content Gray">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433206" y="594159"/>
            <a:ext cx="11219818"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800"/>
              <a:buFont typeface="Arial"/>
              <a:buNone/>
              <a:defRPr sz="4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body" idx="1"/>
          </p:nvPr>
        </p:nvSpPr>
        <p:spPr>
          <a:xfrm>
            <a:off x="433388" y="2187574"/>
            <a:ext cx="11219636" cy="3639485"/>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Font typeface="Arial"/>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Font typeface="Arial"/>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Font typeface="Arial"/>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4"/>
          <p:cNvSpPr/>
          <p:nvPr/>
        </p:nvSpPr>
        <p:spPr>
          <a:xfrm>
            <a:off x="-197225" y="6094911"/>
            <a:ext cx="12532659" cy="258417"/>
          </a:xfrm>
          <a:prstGeom prst="rect">
            <a:avLst/>
          </a:prstGeom>
          <a:solidFill>
            <a:srgbClr val="2995C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 name="Google Shape;29;p4"/>
          <p:cNvSpPr/>
          <p:nvPr/>
        </p:nvSpPr>
        <p:spPr>
          <a:xfrm>
            <a:off x="-197225" y="6291468"/>
            <a:ext cx="12532659" cy="684008"/>
          </a:xfrm>
          <a:prstGeom prst="rect">
            <a:avLst/>
          </a:prstGeom>
          <a:solidFill>
            <a:srgbClr val="1F75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0" name="Google Shape;30;p4"/>
          <p:cNvSpPr txBox="1"/>
          <p:nvPr/>
        </p:nvSpPr>
        <p:spPr>
          <a:xfrm>
            <a:off x="9852982" y="6374979"/>
            <a:ext cx="2269445" cy="516986"/>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2900"/>
              <a:buFont typeface="Arial"/>
              <a:buNone/>
            </a:pPr>
            <a:r>
              <a:rPr lang="en-US" sz="2900" b="0" i="0" u="none" strike="noStrike" cap="none">
                <a:solidFill>
                  <a:schemeClr val="lt1"/>
                </a:solidFill>
                <a:latin typeface="Arial"/>
                <a:ea typeface="Arial"/>
                <a:cs typeface="Arial"/>
                <a:sym typeface="Arial"/>
              </a:rPr>
              <a:t>ceedar.org</a:t>
            </a:r>
            <a:endParaRPr sz="1400" b="0" i="0" u="none" strike="noStrike" cap="none">
              <a:solidFill>
                <a:srgbClr val="000000"/>
              </a:solidFill>
              <a:latin typeface="Arial"/>
              <a:ea typeface="Arial"/>
              <a:cs typeface="Arial"/>
              <a:sym typeface="Arial"/>
            </a:endParaRPr>
          </a:p>
        </p:txBody>
      </p:sp>
      <p:sp>
        <p:nvSpPr>
          <p:cNvPr id="31" name="Google Shape;31;p4"/>
          <p:cNvSpPr/>
          <p:nvPr/>
        </p:nvSpPr>
        <p:spPr>
          <a:xfrm>
            <a:off x="-232792" y="-75459"/>
            <a:ext cx="12603791" cy="401766"/>
          </a:xfrm>
          <a:prstGeom prst="rect">
            <a:avLst/>
          </a:prstGeom>
          <a:solidFill>
            <a:srgbClr val="2995C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2" name="Google Shape;32;p4" descr="Text&#10;&#10;Description automatically generated with medium confidence"/>
          <p:cNvPicPr preferRelativeResize="0"/>
          <p:nvPr/>
        </p:nvPicPr>
        <p:blipFill rotWithShape="1">
          <a:blip r:embed="rId2">
            <a:alphaModFix/>
          </a:blip>
          <a:srcRect/>
          <a:stretch/>
        </p:blipFill>
        <p:spPr>
          <a:xfrm>
            <a:off x="69573" y="6332785"/>
            <a:ext cx="2269445" cy="471465"/>
          </a:xfrm>
          <a:prstGeom prst="rect">
            <a:avLst/>
          </a:prstGeom>
          <a:noFill/>
          <a:ln>
            <a:noFill/>
          </a:ln>
        </p:spPr>
      </p:pic>
      <p:sp>
        <p:nvSpPr>
          <p:cNvPr id="33" name="Google Shape;33;p4"/>
          <p:cNvSpPr/>
          <p:nvPr/>
        </p:nvSpPr>
        <p:spPr>
          <a:xfrm>
            <a:off x="-232792" y="326307"/>
            <a:ext cx="12603791" cy="5758666"/>
          </a:xfrm>
          <a:prstGeom prst="rect">
            <a:avLst/>
          </a:prstGeom>
          <a:solidFill>
            <a:srgbClr val="E4E4E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4"/>
        <p:cNvGrpSpPr/>
        <p:nvPr/>
      </p:nvGrpSpPr>
      <p:grpSpPr>
        <a:xfrm>
          <a:off x="0" y="0"/>
          <a:ext cx="0" cy="0"/>
          <a:chOff x="0" y="0"/>
          <a:chExt cx="0" cy="0"/>
        </a:xfrm>
      </p:grpSpPr>
      <p:sp>
        <p:nvSpPr>
          <p:cNvPr id="35" name="Google Shape;35;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0"/>
        <p:cNvGrpSpPr/>
        <p:nvPr/>
      </p:nvGrpSpPr>
      <p:grpSpPr>
        <a:xfrm>
          <a:off x="0" y="0"/>
          <a:ext cx="0" cy="0"/>
          <a:chOff x="0" y="0"/>
          <a:chExt cx="0" cy="0"/>
        </a:xfrm>
      </p:grpSpPr>
      <p:sp>
        <p:nvSpPr>
          <p:cNvPr id="41" name="Google Shape;41;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9"/>
        <p:cNvGrpSpPr/>
        <p:nvPr/>
      </p:nvGrpSpPr>
      <p:grpSpPr>
        <a:xfrm>
          <a:off x="0" y="0"/>
          <a:ext cx="0" cy="0"/>
          <a:chOff x="0" y="0"/>
          <a:chExt cx="0" cy="0"/>
        </a:xfrm>
      </p:grpSpPr>
      <p:sp>
        <p:nvSpPr>
          <p:cNvPr id="50" name="Google Shape;50;p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2" name="Google Shape;52;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5"/>
        <p:cNvGrpSpPr/>
        <p:nvPr/>
      </p:nvGrpSpPr>
      <p:grpSpPr>
        <a:xfrm>
          <a:off x="0" y="0"/>
          <a:ext cx="0" cy="0"/>
          <a:chOff x="0" y="0"/>
          <a:chExt cx="0" cy="0"/>
        </a:xfrm>
      </p:grpSpPr>
      <p:sp>
        <p:nvSpPr>
          <p:cNvPr id="56" name="Google Shape;56;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1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68" name="Google Shape;68;p10" descr="Shape, rectangle&#10;&#10;Description automatically generated"/>
          <p:cNvPicPr preferRelativeResize="0"/>
          <p:nvPr/>
        </p:nvPicPr>
        <p:blipFill rotWithShape="1">
          <a:blip r:embed="rId2">
            <a:alphaModFix/>
          </a:blip>
          <a:srcRect/>
          <a:stretch/>
        </p:blipFill>
        <p:spPr>
          <a:xfrm>
            <a:off x="0" y="8229"/>
            <a:ext cx="12192000" cy="6854653"/>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9"/>
        <p:cNvGrpSpPr/>
        <p:nvPr/>
      </p:nvGrpSpPr>
      <p:grpSpPr>
        <a:xfrm>
          <a:off x="0" y="0"/>
          <a:ext cx="0" cy="0"/>
          <a:chOff x="0" y="0"/>
          <a:chExt cx="0" cy="0"/>
        </a:xfrm>
      </p:grpSpPr>
      <p:sp>
        <p:nvSpPr>
          <p:cNvPr id="70" name="Google Shape;70;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2" name="Google Shape;72;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4" name="Google Shape;74;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1" name="Google Shape;81;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2" name="Google Shape;8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5"/>
        <p:cNvGrpSpPr/>
        <p:nvPr/>
      </p:nvGrpSpPr>
      <p:grpSpPr>
        <a:xfrm>
          <a:off x="0" y="0"/>
          <a:ext cx="0" cy="0"/>
          <a:chOff x="0" y="0"/>
          <a:chExt cx="0" cy="0"/>
        </a:xfrm>
      </p:grpSpPr>
      <p:sp>
        <p:nvSpPr>
          <p:cNvPr id="86" name="Google Shape;86;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3"/>
          <p:cNvSpPr>
            <a:spLocks noGrp="1"/>
          </p:cNvSpPr>
          <p:nvPr>
            <p:ph type="pic" idx="2"/>
          </p:nvPr>
        </p:nvSpPr>
        <p:spPr>
          <a:xfrm>
            <a:off x="5183188" y="987425"/>
            <a:ext cx="6172200" cy="4873625"/>
          </a:xfrm>
          <a:prstGeom prst="rect">
            <a:avLst/>
          </a:prstGeom>
          <a:noFill/>
          <a:ln>
            <a:noFill/>
          </a:ln>
        </p:spPr>
      </p:sp>
      <p:sp>
        <p:nvSpPr>
          <p:cNvPr id="88" name="Google Shape;88;p1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9" name="Google Shape;89;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2"/>
        <p:cNvGrpSpPr/>
        <p:nvPr/>
      </p:nvGrpSpPr>
      <p:grpSpPr>
        <a:xfrm>
          <a:off x="0" y="0"/>
          <a:ext cx="0" cy="0"/>
          <a:chOff x="0" y="0"/>
          <a:chExt cx="0" cy="0"/>
        </a:xfrm>
      </p:grpSpPr>
      <p:sp>
        <p:nvSpPr>
          <p:cNvPr id="93" name="Google Shape;93;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8"/>
        <p:cNvGrpSpPr/>
        <p:nvPr/>
      </p:nvGrpSpPr>
      <p:grpSpPr>
        <a:xfrm>
          <a:off x="0" y="0"/>
          <a:ext cx="0" cy="0"/>
          <a:chOff x="0" y="0"/>
          <a:chExt cx="0" cy="0"/>
        </a:xfrm>
      </p:grpSpPr>
      <p:sp>
        <p:nvSpPr>
          <p:cNvPr id="99" name="Google Shape;99;p1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0"/>
        <p:cNvGrpSpPr/>
        <p:nvPr/>
      </p:nvGrpSpPr>
      <p:grpSpPr>
        <a:xfrm>
          <a:off x="0" y="0"/>
          <a:ext cx="0" cy="0"/>
          <a:chOff x="0" y="0"/>
          <a:chExt cx="0" cy="0"/>
        </a:xfrm>
      </p:grpSpPr>
      <p:sp>
        <p:nvSpPr>
          <p:cNvPr id="111" name="Google Shape;11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14"/>
        <p:cNvGrpSpPr/>
        <p:nvPr/>
      </p:nvGrpSpPr>
      <p:grpSpPr>
        <a:xfrm>
          <a:off x="0" y="0"/>
          <a:ext cx="0" cy="0"/>
          <a:chOff x="0" y="0"/>
          <a:chExt cx="0" cy="0"/>
        </a:xfrm>
      </p:grpSpPr>
      <p:pic>
        <p:nvPicPr>
          <p:cNvPr id="115" name="Google Shape;115;p18" descr="Icon&#10;&#10;Description automatically generated with low confidence"/>
          <p:cNvPicPr preferRelativeResize="0"/>
          <p:nvPr/>
        </p:nvPicPr>
        <p:blipFill rotWithShape="1">
          <a:blip r:embed="rId2">
            <a:alphaModFix/>
          </a:blip>
          <a:srcRect t="-4480" b="4480"/>
          <a:stretch/>
        </p:blipFill>
        <p:spPr>
          <a:xfrm>
            <a:off x="0" y="-314709"/>
            <a:ext cx="12192000" cy="7179444"/>
          </a:xfrm>
          <a:prstGeom prst="rect">
            <a:avLst/>
          </a:prstGeom>
          <a:noFill/>
          <a:ln>
            <a:noFill/>
          </a:ln>
        </p:spPr>
      </p:pic>
      <p:sp>
        <p:nvSpPr>
          <p:cNvPr id="116" name="Google Shape;116;p18"/>
          <p:cNvSpPr txBox="1">
            <a:spLocks noGrp="1"/>
          </p:cNvSpPr>
          <p:nvPr>
            <p:ph type="body" idx="1"/>
          </p:nvPr>
        </p:nvSpPr>
        <p:spPr>
          <a:xfrm>
            <a:off x="1731351" y="1832073"/>
            <a:ext cx="3471900" cy="10191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18"/>
          <p:cNvSpPr txBox="1">
            <a:spLocks noGrp="1"/>
          </p:cNvSpPr>
          <p:nvPr>
            <p:ph type="body" idx="2"/>
          </p:nvPr>
        </p:nvSpPr>
        <p:spPr>
          <a:xfrm>
            <a:off x="4262689" y="3592674"/>
            <a:ext cx="3471900" cy="10191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18"/>
          <p:cNvSpPr txBox="1">
            <a:spLocks noGrp="1"/>
          </p:cNvSpPr>
          <p:nvPr>
            <p:ph type="body" idx="3"/>
          </p:nvPr>
        </p:nvSpPr>
        <p:spPr>
          <a:xfrm>
            <a:off x="4262689" y="3592674"/>
            <a:ext cx="3471900" cy="10191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8000"/>
              <a:buNone/>
              <a:defRPr sz="8000" b="1" i="0">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18"/>
          <p:cNvSpPr txBox="1">
            <a:spLocks noGrp="1"/>
          </p:cNvSpPr>
          <p:nvPr>
            <p:ph type="body" idx="4"/>
          </p:nvPr>
        </p:nvSpPr>
        <p:spPr>
          <a:xfrm>
            <a:off x="1731351" y="1832072"/>
            <a:ext cx="3471900" cy="10191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8000"/>
              <a:buNone/>
              <a:defRPr sz="8000" b="1" i="0">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Gray">
  <p:cSld name="Title and Content Gray">
    <p:spTree>
      <p:nvGrpSpPr>
        <p:cNvPr id="1" name="Shape 120"/>
        <p:cNvGrpSpPr/>
        <p:nvPr/>
      </p:nvGrpSpPr>
      <p:grpSpPr>
        <a:xfrm>
          <a:off x="0" y="0"/>
          <a:ext cx="0" cy="0"/>
          <a:chOff x="0" y="0"/>
          <a:chExt cx="0" cy="0"/>
        </a:xfrm>
      </p:grpSpPr>
      <p:sp>
        <p:nvSpPr>
          <p:cNvPr id="121" name="Google Shape;121;p19"/>
          <p:cNvSpPr txBox="1">
            <a:spLocks noGrp="1"/>
          </p:cNvSpPr>
          <p:nvPr>
            <p:ph type="title"/>
          </p:nvPr>
        </p:nvSpPr>
        <p:spPr>
          <a:xfrm>
            <a:off x="433206" y="594159"/>
            <a:ext cx="112197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800"/>
              <a:buFont typeface="Arial"/>
              <a:buNone/>
              <a:defRPr sz="4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19"/>
          <p:cNvSpPr txBox="1">
            <a:spLocks noGrp="1"/>
          </p:cNvSpPr>
          <p:nvPr>
            <p:ph type="body" idx="1"/>
          </p:nvPr>
        </p:nvSpPr>
        <p:spPr>
          <a:xfrm>
            <a:off x="433388" y="2187574"/>
            <a:ext cx="11219700" cy="36396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Font typeface="Arial"/>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Font typeface="Arial"/>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Font typeface="Arial"/>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19"/>
          <p:cNvSpPr/>
          <p:nvPr/>
        </p:nvSpPr>
        <p:spPr>
          <a:xfrm>
            <a:off x="-197225" y="6094911"/>
            <a:ext cx="12532800" cy="258300"/>
          </a:xfrm>
          <a:prstGeom prst="rect">
            <a:avLst/>
          </a:prstGeom>
          <a:solidFill>
            <a:srgbClr val="2995C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4" name="Google Shape;124;p19"/>
          <p:cNvSpPr/>
          <p:nvPr/>
        </p:nvSpPr>
        <p:spPr>
          <a:xfrm>
            <a:off x="-197225" y="6291468"/>
            <a:ext cx="12532800" cy="684000"/>
          </a:xfrm>
          <a:prstGeom prst="rect">
            <a:avLst/>
          </a:prstGeom>
          <a:solidFill>
            <a:srgbClr val="1F75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5" name="Google Shape;125;p19"/>
          <p:cNvSpPr txBox="1"/>
          <p:nvPr/>
        </p:nvSpPr>
        <p:spPr>
          <a:xfrm>
            <a:off x="9852982" y="6374979"/>
            <a:ext cx="2269500" cy="5169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2900"/>
              <a:buFont typeface="Arial"/>
              <a:buNone/>
            </a:pPr>
            <a:r>
              <a:rPr lang="en-US" sz="2900" b="0" i="0" u="none" strike="noStrike" cap="none">
                <a:solidFill>
                  <a:schemeClr val="lt1"/>
                </a:solidFill>
                <a:latin typeface="Arial"/>
                <a:ea typeface="Arial"/>
                <a:cs typeface="Arial"/>
                <a:sym typeface="Arial"/>
              </a:rPr>
              <a:t>ceedar.org</a:t>
            </a:r>
            <a:endParaRPr sz="1400" b="0" i="0" u="none" strike="noStrike" cap="none">
              <a:solidFill>
                <a:srgbClr val="000000"/>
              </a:solidFill>
              <a:latin typeface="Arial"/>
              <a:ea typeface="Arial"/>
              <a:cs typeface="Arial"/>
              <a:sym typeface="Arial"/>
            </a:endParaRPr>
          </a:p>
        </p:txBody>
      </p:sp>
      <p:sp>
        <p:nvSpPr>
          <p:cNvPr id="126" name="Google Shape;126;p19"/>
          <p:cNvSpPr/>
          <p:nvPr/>
        </p:nvSpPr>
        <p:spPr>
          <a:xfrm>
            <a:off x="-232792" y="-75459"/>
            <a:ext cx="12603900" cy="401700"/>
          </a:xfrm>
          <a:prstGeom prst="rect">
            <a:avLst/>
          </a:prstGeom>
          <a:solidFill>
            <a:srgbClr val="2995C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7" name="Google Shape;127;p19" descr="Text&#10;&#10;Description automatically generated with medium confidence"/>
          <p:cNvPicPr preferRelativeResize="0"/>
          <p:nvPr/>
        </p:nvPicPr>
        <p:blipFill rotWithShape="1">
          <a:blip r:embed="rId2">
            <a:alphaModFix/>
          </a:blip>
          <a:srcRect/>
          <a:stretch/>
        </p:blipFill>
        <p:spPr>
          <a:xfrm>
            <a:off x="69573" y="6332785"/>
            <a:ext cx="2269444" cy="471465"/>
          </a:xfrm>
          <a:prstGeom prst="rect">
            <a:avLst/>
          </a:prstGeom>
          <a:noFill/>
          <a:ln>
            <a:noFill/>
          </a:ln>
        </p:spPr>
      </p:pic>
      <p:sp>
        <p:nvSpPr>
          <p:cNvPr id="128" name="Google Shape;128;p19"/>
          <p:cNvSpPr/>
          <p:nvPr/>
        </p:nvSpPr>
        <p:spPr>
          <a:xfrm>
            <a:off x="-232792" y="326307"/>
            <a:ext cx="12603900" cy="5758800"/>
          </a:xfrm>
          <a:prstGeom prst="rect">
            <a:avLst/>
          </a:prstGeom>
          <a:solidFill>
            <a:srgbClr val="E4E4E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5"/>
        <p:cNvGrpSpPr/>
        <p:nvPr/>
      </p:nvGrpSpPr>
      <p:grpSpPr>
        <a:xfrm>
          <a:off x="0" y="0"/>
          <a:ext cx="0" cy="0"/>
          <a:chOff x="0" y="0"/>
          <a:chExt cx="0" cy="0"/>
        </a:xfrm>
      </p:grpSpPr>
      <p:sp>
        <p:nvSpPr>
          <p:cNvPr id="136" name="Google Shape;136;p21"/>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7" name="Google Shape;137;p2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38" name="Google Shape;138;p2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1"/>
        <p:cNvGrpSpPr/>
        <p:nvPr/>
      </p:nvGrpSpPr>
      <p:grpSpPr>
        <a:xfrm>
          <a:off x="0" y="0"/>
          <a:ext cx="0" cy="0"/>
          <a:chOff x="0" y="0"/>
          <a:chExt cx="0" cy="0"/>
        </a:xfrm>
      </p:grpSpPr>
      <p:sp>
        <p:nvSpPr>
          <p:cNvPr id="142" name="Google Shape;142;p2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2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4" name="Google Shape;144;p2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2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7"/>
        <p:cNvGrpSpPr/>
        <p:nvPr/>
      </p:nvGrpSpPr>
      <p:grpSpPr>
        <a:xfrm>
          <a:off x="0" y="0"/>
          <a:ext cx="0" cy="0"/>
          <a:chOff x="0" y="0"/>
          <a:chExt cx="0" cy="0"/>
        </a:xfrm>
      </p:grpSpPr>
      <p:sp>
        <p:nvSpPr>
          <p:cNvPr id="148" name="Google Shape;148;p23"/>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23"/>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150" name="Google Shape;150;p2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53"/>
        <p:cNvGrpSpPr/>
        <p:nvPr/>
      </p:nvGrpSpPr>
      <p:grpSpPr>
        <a:xfrm>
          <a:off x="0" y="0"/>
          <a:ext cx="0" cy="0"/>
          <a:chOff x="0" y="0"/>
          <a:chExt cx="0" cy="0"/>
        </a:xfrm>
      </p:grpSpPr>
      <p:sp>
        <p:nvSpPr>
          <p:cNvPr id="154" name="Google Shape;154;p2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24"/>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24"/>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2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2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p2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60"/>
        <p:cNvGrpSpPr/>
        <p:nvPr/>
      </p:nvGrpSpPr>
      <p:grpSpPr>
        <a:xfrm>
          <a:off x="0" y="0"/>
          <a:ext cx="0" cy="0"/>
          <a:chOff x="0" y="0"/>
          <a:chExt cx="0" cy="0"/>
        </a:xfrm>
      </p:grpSpPr>
      <p:sp>
        <p:nvSpPr>
          <p:cNvPr id="161" name="Google Shape;161;p25"/>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2" name="Google Shape;162;p25"/>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3" name="Google Shape;163;p25"/>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25"/>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5" name="Google Shape;165;p25"/>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6" name="Google Shape;166;p2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2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8" name="Google Shape;168;p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9"/>
        <p:cNvGrpSpPr/>
        <p:nvPr/>
      </p:nvGrpSpPr>
      <p:grpSpPr>
        <a:xfrm>
          <a:off x="0" y="0"/>
          <a:ext cx="0" cy="0"/>
          <a:chOff x="0" y="0"/>
          <a:chExt cx="0" cy="0"/>
        </a:xfrm>
      </p:grpSpPr>
      <p:sp>
        <p:nvSpPr>
          <p:cNvPr id="170" name="Google Shape;170;p2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1" name="Google Shape;171;p2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2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4"/>
        <p:cNvGrpSpPr/>
        <p:nvPr/>
      </p:nvGrpSpPr>
      <p:grpSpPr>
        <a:xfrm>
          <a:off x="0" y="0"/>
          <a:ext cx="0" cy="0"/>
          <a:chOff x="0" y="0"/>
          <a:chExt cx="0" cy="0"/>
        </a:xfrm>
      </p:grpSpPr>
      <p:sp>
        <p:nvSpPr>
          <p:cNvPr id="175" name="Google Shape;175;p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6" name="Google Shape;176;p2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7" name="Google Shape;177;p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78"/>
        <p:cNvGrpSpPr/>
        <p:nvPr/>
      </p:nvGrpSpPr>
      <p:grpSpPr>
        <a:xfrm>
          <a:off x="0" y="0"/>
          <a:ext cx="0" cy="0"/>
          <a:chOff x="0" y="0"/>
          <a:chExt cx="0" cy="0"/>
        </a:xfrm>
      </p:grpSpPr>
      <p:sp>
        <p:nvSpPr>
          <p:cNvPr id="179" name="Google Shape;179;p28"/>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0" name="Google Shape;180;p28"/>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81" name="Google Shape;181;p28"/>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82" name="Google Shape;182;p2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3" name="Google Shape;183;p2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85"/>
        <p:cNvGrpSpPr/>
        <p:nvPr/>
      </p:nvGrpSpPr>
      <p:grpSpPr>
        <a:xfrm>
          <a:off x="0" y="0"/>
          <a:ext cx="0" cy="0"/>
          <a:chOff x="0" y="0"/>
          <a:chExt cx="0" cy="0"/>
        </a:xfrm>
      </p:grpSpPr>
      <p:sp>
        <p:nvSpPr>
          <p:cNvPr id="186" name="Google Shape;186;p2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7" name="Google Shape;187;p29"/>
          <p:cNvSpPr>
            <a:spLocks noGrp="1"/>
          </p:cNvSpPr>
          <p:nvPr>
            <p:ph type="pic" idx="2"/>
          </p:nvPr>
        </p:nvSpPr>
        <p:spPr>
          <a:xfrm>
            <a:off x="5183188" y="987425"/>
            <a:ext cx="6172200" cy="4873500"/>
          </a:xfrm>
          <a:prstGeom prst="rect">
            <a:avLst/>
          </a:prstGeom>
          <a:noFill/>
          <a:ln>
            <a:noFill/>
          </a:ln>
        </p:spPr>
      </p:sp>
      <p:sp>
        <p:nvSpPr>
          <p:cNvPr id="188" name="Google Shape;188;p29"/>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89" name="Google Shape;189;p2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2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92"/>
        <p:cNvGrpSpPr/>
        <p:nvPr/>
      </p:nvGrpSpPr>
      <p:grpSpPr>
        <a:xfrm>
          <a:off x="0" y="0"/>
          <a:ext cx="0" cy="0"/>
          <a:chOff x="0" y="0"/>
          <a:chExt cx="0" cy="0"/>
        </a:xfrm>
      </p:grpSpPr>
      <p:sp>
        <p:nvSpPr>
          <p:cNvPr id="193" name="Google Shape;193;p3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4" name="Google Shape;194;p30"/>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5" name="Google Shape;195;p3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6" name="Google Shape;196;p3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3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8"/>
        <p:cNvGrpSpPr/>
        <p:nvPr/>
      </p:nvGrpSpPr>
      <p:grpSpPr>
        <a:xfrm>
          <a:off x="0" y="0"/>
          <a:ext cx="0" cy="0"/>
          <a:chOff x="0" y="0"/>
          <a:chExt cx="0" cy="0"/>
        </a:xfrm>
      </p:grpSpPr>
      <p:sp>
        <p:nvSpPr>
          <p:cNvPr id="199" name="Google Shape;199;p31"/>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0" name="Google Shape;200;p31"/>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1" name="Google Shape;201;p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3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08"/>
        <p:cNvGrpSpPr/>
        <p:nvPr/>
      </p:nvGrpSpPr>
      <p:grpSpPr>
        <a:xfrm>
          <a:off x="0" y="0"/>
          <a:ext cx="0" cy="0"/>
          <a:chOff x="0" y="0"/>
          <a:chExt cx="0" cy="0"/>
        </a:xfrm>
      </p:grpSpPr>
      <p:sp>
        <p:nvSpPr>
          <p:cNvPr id="209" name="Google Shape;209;p33"/>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210" name="Google Shape;210;p33"/>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211" name="Google Shape;211;p3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2"/>
        <p:cNvGrpSpPr/>
        <p:nvPr/>
      </p:nvGrpSpPr>
      <p:grpSpPr>
        <a:xfrm>
          <a:off x="0" y="0"/>
          <a:ext cx="0" cy="0"/>
          <a:chOff x="0" y="0"/>
          <a:chExt cx="0" cy="0"/>
        </a:xfrm>
      </p:grpSpPr>
      <p:sp>
        <p:nvSpPr>
          <p:cNvPr id="213" name="Google Shape;213;p34"/>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214" name="Google Shape;214;p3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5"/>
        <p:cNvGrpSpPr/>
        <p:nvPr/>
      </p:nvGrpSpPr>
      <p:grpSpPr>
        <a:xfrm>
          <a:off x="0" y="0"/>
          <a:ext cx="0" cy="0"/>
          <a:chOff x="0" y="0"/>
          <a:chExt cx="0" cy="0"/>
        </a:xfrm>
      </p:grpSpPr>
      <p:sp>
        <p:nvSpPr>
          <p:cNvPr id="216" name="Google Shape;216;p35"/>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17" name="Google Shape;217;p35"/>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218" name="Google Shape;218;p3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9"/>
        <p:cNvGrpSpPr/>
        <p:nvPr/>
      </p:nvGrpSpPr>
      <p:grpSpPr>
        <a:xfrm>
          <a:off x="0" y="0"/>
          <a:ext cx="0" cy="0"/>
          <a:chOff x="0" y="0"/>
          <a:chExt cx="0" cy="0"/>
        </a:xfrm>
      </p:grpSpPr>
      <p:sp>
        <p:nvSpPr>
          <p:cNvPr id="220" name="Google Shape;220;p36"/>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1" name="Google Shape;221;p36"/>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22" name="Google Shape;222;p36"/>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23" name="Google Shape;223;p3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24"/>
        <p:cNvGrpSpPr/>
        <p:nvPr/>
      </p:nvGrpSpPr>
      <p:grpSpPr>
        <a:xfrm>
          <a:off x="0" y="0"/>
          <a:ext cx="0" cy="0"/>
          <a:chOff x="0" y="0"/>
          <a:chExt cx="0" cy="0"/>
        </a:xfrm>
      </p:grpSpPr>
      <p:sp>
        <p:nvSpPr>
          <p:cNvPr id="225" name="Google Shape;225;p37"/>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6" name="Google Shape;226;p3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27"/>
        <p:cNvGrpSpPr/>
        <p:nvPr/>
      </p:nvGrpSpPr>
      <p:grpSpPr>
        <a:xfrm>
          <a:off x="0" y="0"/>
          <a:ext cx="0" cy="0"/>
          <a:chOff x="0" y="0"/>
          <a:chExt cx="0" cy="0"/>
        </a:xfrm>
      </p:grpSpPr>
      <p:sp>
        <p:nvSpPr>
          <p:cNvPr id="228" name="Google Shape;228;p38"/>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229" name="Google Shape;229;p38"/>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rmAutofit/>
          </a:bodyPr>
          <a:lstStyle>
            <a:lvl1pPr marL="457200" lvl="0" indent="-330200">
              <a:spcBef>
                <a:spcPts val="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30" name="Google Shape;230;p3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31"/>
        <p:cNvGrpSpPr/>
        <p:nvPr/>
      </p:nvGrpSpPr>
      <p:grpSpPr>
        <a:xfrm>
          <a:off x="0" y="0"/>
          <a:ext cx="0" cy="0"/>
          <a:chOff x="0" y="0"/>
          <a:chExt cx="0" cy="0"/>
        </a:xfrm>
      </p:grpSpPr>
      <p:sp>
        <p:nvSpPr>
          <p:cNvPr id="232" name="Google Shape;232;p39"/>
          <p:cNvSpPr txBox="1">
            <a:spLocks noGrp="1"/>
          </p:cNvSpPr>
          <p:nvPr>
            <p:ph type="title"/>
          </p:nvPr>
        </p:nvSpPr>
        <p:spPr>
          <a:xfrm>
            <a:off x="653667" y="600200"/>
            <a:ext cx="8490300" cy="5454300"/>
          </a:xfrm>
          <a:prstGeom prst="rect">
            <a:avLst/>
          </a:prstGeom>
        </p:spPr>
        <p:txBody>
          <a:bodyPr spcFirstLastPara="1" wrap="square" lIns="121900" tIns="121900" rIns="121900" bIns="121900" anchor="ctr" anchorCtr="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a:endParaRPr/>
          </a:p>
        </p:txBody>
      </p:sp>
      <p:sp>
        <p:nvSpPr>
          <p:cNvPr id="233" name="Google Shape;233;p3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34"/>
        <p:cNvGrpSpPr/>
        <p:nvPr/>
      </p:nvGrpSpPr>
      <p:grpSpPr>
        <a:xfrm>
          <a:off x="0" y="0"/>
          <a:ext cx="0" cy="0"/>
          <a:chOff x="0" y="0"/>
          <a:chExt cx="0" cy="0"/>
        </a:xfrm>
      </p:grpSpPr>
      <p:sp>
        <p:nvSpPr>
          <p:cNvPr id="235" name="Google Shape;235;p40"/>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36" name="Google Shape;236;p40"/>
          <p:cNvSpPr txBox="1">
            <a:spLocks noGrp="1"/>
          </p:cNvSpPr>
          <p:nvPr>
            <p:ph type="title"/>
          </p:nvPr>
        </p:nvSpPr>
        <p:spPr>
          <a:xfrm>
            <a:off x="354000" y="1644233"/>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237" name="Google Shape;237;p40"/>
          <p:cNvSpPr txBox="1">
            <a:spLocks noGrp="1"/>
          </p:cNvSpPr>
          <p:nvPr>
            <p:ph type="subTitle" idx="1"/>
          </p:nvPr>
        </p:nvSpPr>
        <p:spPr>
          <a:xfrm>
            <a:off x="354000" y="37374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38" name="Google Shape;238;p40"/>
          <p:cNvSpPr txBox="1">
            <a:spLocks noGrp="1"/>
          </p:cNvSpPr>
          <p:nvPr>
            <p:ph type="body" idx="2"/>
          </p:nvPr>
        </p:nvSpPr>
        <p:spPr>
          <a:xfrm>
            <a:off x="6586000" y="965433"/>
            <a:ext cx="5115900" cy="49269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239" name="Google Shape;239;p4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40"/>
        <p:cNvGrpSpPr/>
        <p:nvPr/>
      </p:nvGrpSpPr>
      <p:grpSpPr>
        <a:xfrm>
          <a:off x="0" y="0"/>
          <a:ext cx="0" cy="0"/>
          <a:chOff x="0" y="0"/>
          <a:chExt cx="0" cy="0"/>
        </a:xfrm>
      </p:grpSpPr>
      <p:sp>
        <p:nvSpPr>
          <p:cNvPr id="241" name="Google Shape;241;p41"/>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242" name="Google Shape;242;p4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43"/>
        <p:cNvGrpSpPr/>
        <p:nvPr/>
      </p:nvGrpSpPr>
      <p:grpSpPr>
        <a:xfrm>
          <a:off x="0" y="0"/>
          <a:ext cx="0" cy="0"/>
          <a:chOff x="0" y="0"/>
          <a:chExt cx="0" cy="0"/>
        </a:xfrm>
      </p:grpSpPr>
      <p:sp>
        <p:nvSpPr>
          <p:cNvPr id="244" name="Google Shape;244;p42"/>
          <p:cNvSpPr txBox="1">
            <a:spLocks noGrp="1"/>
          </p:cNvSpPr>
          <p:nvPr>
            <p:ph type="title" hasCustomPrompt="1"/>
          </p:nvPr>
        </p:nvSpPr>
        <p:spPr>
          <a:xfrm>
            <a:off x="415600" y="1474833"/>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245" name="Google Shape;245;p42"/>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246" name="Google Shape;246;p4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47"/>
        <p:cNvGrpSpPr/>
        <p:nvPr/>
      </p:nvGrpSpPr>
      <p:grpSpPr>
        <a:xfrm>
          <a:off x="0" y="0"/>
          <a:ext cx="0" cy="0"/>
          <a:chOff x="0" y="0"/>
          <a:chExt cx="0" cy="0"/>
        </a:xfrm>
      </p:grpSpPr>
      <p:sp>
        <p:nvSpPr>
          <p:cNvPr id="248" name="Google Shape;248;p4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4.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04"/>
        <p:cNvGrpSpPr/>
        <p:nvPr/>
      </p:nvGrpSpPr>
      <p:grpSpPr>
        <a:xfrm>
          <a:off x="0" y="0"/>
          <a:ext cx="0" cy="0"/>
          <a:chOff x="0" y="0"/>
          <a:chExt cx="0" cy="0"/>
        </a:xfrm>
      </p:grpSpPr>
      <p:sp>
        <p:nvSpPr>
          <p:cNvPr id="105" name="Google Shape;105;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6" name="Google Shape;106;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107" name="Google Shape;10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108" name="Google Shape;10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109" name="Google Shape;10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9"/>
        <p:cNvGrpSpPr/>
        <p:nvPr/>
      </p:nvGrpSpPr>
      <p:grpSpPr>
        <a:xfrm>
          <a:off x="0" y="0"/>
          <a:ext cx="0" cy="0"/>
          <a:chOff x="0" y="0"/>
          <a:chExt cx="0" cy="0"/>
        </a:xfrm>
      </p:grpSpPr>
      <p:sp>
        <p:nvSpPr>
          <p:cNvPr id="130" name="Google Shape;130;p2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1" name="Google Shape;131;p2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2" name="Google Shape;132;p2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3" name="Google Shape;133;p2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4" name="Google Shape;134;p2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b="0" i="0" u="none" strike="noStrike" cap="none">
                <a:solidFill>
                  <a:srgbClr val="757575"/>
                </a:solidFill>
                <a:latin typeface="Arial"/>
                <a:ea typeface="Arial"/>
                <a:cs typeface="Arial"/>
                <a:sym typeface="Arial"/>
              </a:defRPr>
            </a:lvl1pPr>
            <a:lvl2pPr marL="0" marR="0" lvl="1" indent="0" algn="r">
              <a:spcBef>
                <a:spcPts val="0"/>
              </a:spcBef>
              <a:buNone/>
              <a:defRPr sz="1200" b="0" i="0" u="none" strike="noStrike" cap="none">
                <a:solidFill>
                  <a:srgbClr val="757575"/>
                </a:solidFill>
                <a:latin typeface="Arial"/>
                <a:ea typeface="Arial"/>
                <a:cs typeface="Arial"/>
                <a:sym typeface="Arial"/>
              </a:defRPr>
            </a:lvl2pPr>
            <a:lvl3pPr marL="0" marR="0" lvl="2" indent="0" algn="r">
              <a:spcBef>
                <a:spcPts val="0"/>
              </a:spcBef>
              <a:buNone/>
              <a:defRPr sz="1200" b="0" i="0" u="none" strike="noStrike" cap="none">
                <a:solidFill>
                  <a:srgbClr val="757575"/>
                </a:solidFill>
                <a:latin typeface="Arial"/>
                <a:ea typeface="Arial"/>
                <a:cs typeface="Arial"/>
                <a:sym typeface="Arial"/>
              </a:defRPr>
            </a:lvl3pPr>
            <a:lvl4pPr marL="0" marR="0" lvl="3" indent="0" algn="r">
              <a:spcBef>
                <a:spcPts val="0"/>
              </a:spcBef>
              <a:buNone/>
              <a:defRPr sz="1200" b="0" i="0" u="none" strike="noStrike" cap="none">
                <a:solidFill>
                  <a:srgbClr val="757575"/>
                </a:solidFill>
                <a:latin typeface="Arial"/>
                <a:ea typeface="Arial"/>
                <a:cs typeface="Arial"/>
                <a:sym typeface="Arial"/>
              </a:defRPr>
            </a:lvl4pPr>
            <a:lvl5pPr marL="0" marR="0" lvl="4" indent="0" algn="r">
              <a:spcBef>
                <a:spcPts val="0"/>
              </a:spcBef>
              <a:buNone/>
              <a:defRPr sz="1200" b="0" i="0" u="none" strike="noStrike" cap="none">
                <a:solidFill>
                  <a:srgbClr val="757575"/>
                </a:solidFill>
                <a:latin typeface="Arial"/>
                <a:ea typeface="Arial"/>
                <a:cs typeface="Arial"/>
                <a:sym typeface="Arial"/>
              </a:defRPr>
            </a:lvl5pPr>
            <a:lvl6pPr marL="0" marR="0" lvl="5" indent="0" algn="r">
              <a:spcBef>
                <a:spcPts val="0"/>
              </a:spcBef>
              <a:buNone/>
              <a:defRPr sz="1200" b="0" i="0" u="none" strike="noStrike" cap="none">
                <a:solidFill>
                  <a:srgbClr val="757575"/>
                </a:solidFill>
                <a:latin typeface="Arial"/>
                <a:ea typeface="Arial"/>
                <a:cs typeface="Arial"/>
                <a:sym typeface="Arial"/>
              </a:defRPr>
            </a:lvl6pPr>
            <a:lvl7pPr marL="0" marR="0" lvl="6" indent="0" algn="r">
              <a:spcBef>
                <a:spcPts val="0"/>
              </a:spcBef>
              <a:buNone/>
              <a:defRPr sz="1200" b="0" i="0" u="none" strike="noStrike" cap="none">
                <a:solidFill>
                  <a:srgbClr val="757575"/>
                </a:solidFill>
                <a:latin typeface="Arial"/>
                <a:ea typeface="Arial"/>
                <a:cs typeface="Arial"/>
                <a:sym typeface="Arial"/>
              </a:defRPr>
            </a:lvl7pPr>
            <a:lvl8pPr marL="0" marR="0" lvl="7" indent="0" algn="r">
              <a:spcBef>
                <a:spcPts val="0"/>
              </a:spcBef>
              <a:buNone/>
              <a:defRPr sz="1200" b="0" i="0" u="none" strike="noStrike" cap="none">
                <a:solidFill>
                  <a:srgbClr val="757575"/>
                </a:solidFill>
                <a:latin typeface="Arial"/>
                <a:ea typeface="Arial"/>
                <a:cs typeface="Arial"/>
                <a:sym typeface="Arial"/>
              </a:defRPr>
            </a:lvl8pPr>
            <a:lvl9pPr marL="0" marR="0" lvl="8" indent="0" algn="r">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204"/>
        <p:cNvGrpSpPr/>
        <p:nvPr/>
      </p:nvGrpSpPr>
      <p:grpSpPr>
        <a:xfrm>
          <a:off x="0" y="0"/>
          <a:ext cx="0" cy="0"/>
          <a:chOff x="0" y="0"/>
          <a:chExt cx="0" cy="0"/>
        </a:xfrm>
      </p:grpSpPr>
      <p:sp>
        <p:nvSpPr>
          <p:cNvPr id="205" name="Google Shape;205;p32"/>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206" name="Google Shape;206;p32"/>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Char char="●"/>
              <a:defRPr sz="2400">
                <a:solidFill>
                  <a:schemeClr val="dk2"/>
                </a:solidFill>
              </a:defRPr>
            </a:lvl1pPr>
            <a:lvl2pPr marL="914400" lvl="1" indent="-349250">
              <a:lnSpc>
                <a:spcPct val="115000"/>
              </a:lnSpc>
              <a:spcBef>
                <a:spcPts val="0"/>
              </a:spcBef>
              <a:spcAft>
                <a:spcPts val="0"/>
              </a:spcAft>
              <a:buClr>
                <a:schemeClr val="dk2"/>
              </a:buClr>
              <a:buSzPts val="1900"/>
              <a:buChar char="○"/>
              <a:defRPr sz="1900">
                <a:solidFill>
                  <a:schemeClr val="dk2"/>
                </a:solidFill>
              </a:defRPr>
            </a:lvl2pPr>
            <a:lvl3pPr marL="1371600" lvl="2" indent="-349250">
              <a:lnSpc>
                <a:spcPct val="115000"/>
              </a:lnSpc>
              <a:spcBef>
                <a:spcPts val="0"/>
              </a:spcBef>
              <a:spcAft>
                <a:spcPts val="0"/>
              </a:spcAft>
              <a:buClr>
                <a:schemeClr val="dk2"/>
              </a:buClr>
              <a:buSzPts val="1900"/>
              <a:buChar char="■"/>
              <a:defRPr sz="1900">
                <a:solidFill>
                  <a:schemeClr val="dk2"/>
                </a:solidFill>
              </a:defRPr>
            </a:lvl3pPr>
            <a:lvl4pPr marL="1828800" lvl="3" indent="-349250">
              <a:lnSpc>
                <a:spcPct val="115000"/>
              </a:lnSpc>
              <a:spcBef>
                <a:spcPts val="0"/>
              </a:spcBef>
              <a:spcAft>
                <a:spcPts val="0"/>
              </a:spcAft>
              <a:buClr>
                <a:schemeClr val="dk2"/>
              </a:buClr>
              <a:buSzPts val="1900"/>
              <a:buChar char="●"/>
              <a:defRPr sz="1900">
                <a:solidFill>
                  <a:schemeClr val="dk2"/>
                </a:solidFill>
              </a:defRPr>
            </a:lvl4pPr>
            <a:lvl5pPr marL="2286000" lvl="4" indent="-349250">
              <a:lnSpc>
                <a:spcPct val="115000"/>
              </a:lnSpc>
              <a:spcBef>
                <a:spcPts val="0"/>
              </a:spcBef>
              <a:spcAft>
                <a:spcPts val="0"/>
              </a:spcAft>
              <a:buClr>
                <a:schemeClr val="dk2"/>
              </a:buClr>
              <a:buSzPts val="1900"/>
              <a:buChar char="○"/>
              <a:defRPr sz="1900">
                <a:solidFill>
                  <a:schemeClr val="dk2"/>
                </a:solidFill>
              </a:defRPr>
            </a:lvl5pPr>
            <a:lvl6pPr marL="2743200" lvl="5" indent="-349250">
              <a:lnSpc>
                <a:spcPct val="115000"/>
              </a:lnSpc>
              <a:spcBef>
                <a:spcPts val="0"/>
              </a:spcBef>
              <a:spcAft>
                <a:spcPts val="0"/>
              </a:spcAft>
              <a:buClr>
                <a:schemeClr val="dk2"/>
              </a:buClr>
              <a:buSzPts val="1900"/>
              <a:buChar char="■"/>
              <a:defRPr sz="1900">
                <a:solidFill>
                  <a:schemeClr val="dk2"/>
                </a:solidFill>
              </a:defRPr>
            </a:lvl6pPr>
            <a:lvl7pPr marL="3200400" lvl="6" indent="-349250">
              <a:lnSpc>
                <a:spcPct val="115000"/>
              </a:lnSpc>
              <a:spcBef>
                <a:spcPts val="0"/>
              </a:spcBef>
              <a:spcAft>
                <a:spcPts val="0"/>
              </a:spcAft>
              <a:buClr>
                <a:schemeClr val="dk2"/>
              </a:buClr>
              <a:buSzPts val="1900"/>
              <a:buChar char="●"/>
              <a:defRPr sz="1900">
                <a:solidFill>
                  <a:schemeClr val="dk2"/>
                </a:solidFill>
              </a:defRPr>
            </a:lvl7pPr>
            <a:lvl8pPr marL="3657600" lvl="7" indent="-349250">
              <a:lnSpc>
                <a:spcPct val="115000"/>
              </a:lnSpc>
              <a:spcBef>
                <a:spcPts val="0"/>
              </a:spcBef>
              <a:spcAft>
                <a:spcPts val="0"/>
              </a:spcAft>
              <a:buClr>
                <a:schemeClr val="dk2"/>
              </a:buClr>
              <a:buSzPts val="1900"/>
              <a:buChar char="○"/>
              <a:defRPr sz="1900">
                <a:solidFill>
                  <a:schemeClr val="dk2"/>
                </a:solidFill>
              </a:defRPr>
            </a:lvl8pPr>
            <a:lvl9pPr marL="4114800" lvl="8" indent="-349250">
              <a:lnSpc>
                <a:spcPct val="115000"/>
              </a:lnSpc>
              <a:spcBef>
                <a:spcPts val="0"/>
              </a:spcBef>
              <a:spcAft>
                <a:spcPts val="0"/>
              </a:spcAft>
              <a:buClr>
                <a:schemeClr val="dk2"/>
              </a:buClr>
              <a:buSzPts val="1900"/>
              <a:buChar char="■"/>
              <a:defRPr sz="1900">
                <a:solidFill>
                  <a:schemeClr val="dk2"/>
                </a:solidFill>
              </a:defRPr>
            </a:lvl9pPr>
          </a:lstStyle>
          <a:p>
            <a:endParaRPr/>
          </a:p>
        </p:txBody>
      </p:sp>
      <p:sp>
        <p:nvSpPr>
          <p:cNvPr id="207" name="Google Shape;207;p3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8.pn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s://lead-idea.org/idea-essential"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hyperlink" Target="https://www.evolveandeffect.com/_files/ugd/d5d0d3_8077b8d920a24cf18a230ad0eadd5e6a.pdf" TargetMode="External"/><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3" Type="http://schemas.openxmlformats.org/officeDocument/2006/relationships/hyperlink" Target="https://drive.google.com/file/d/1KA_I-WVMEG_gSW2wlkuGgDIIMuBSt4AZ/view?usp=drive_link" TargetMode="External"/><Relationship Id="rId2" Type="http://schemas.openxmlformats.org/officeDocument/2006/relationships/notesSlide" Target="../notesSlides/notesSlide24.xml"/><Relationship Id="rId1" Type="http://schemas.openxmlformats.org/officeDocument/2006/relationships/slideLayout" Target="../slideLayouts/slideLayout31.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31.xml"/><Relationship Id="rId5" Type="http://schemas.openxmlformats.org/officeDocument/2006/relationships/image" Target="../media/image22.pn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31.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8" Type="http://schemas.openxmlformats.org/officeDocument/2006/relationships/hyperlink" Target="https://implementation.fpg.unc.edu/wp-content/uploads/DCA-7.7-10-18-19.pdf" TargetMode="External"/><Relationship Id="rId3" Type="http://schemas.openxmlformats.org/officeDocument/2006/relationships/hyperlink" Target="https://drive.google.com/file/d/1X4eOWEikX-QzYO69R77um8iUnHVFrp22/view?usp=drive_link" TargetMode="External"/><Relationship Id="rId7" Type="http://schemas.openxmlformats.org/officeDocument/2006/relationships/hyperlink" Target="https://ospi.k12.wa.us/student-success/support-programs/multi-tiered-system-supports-mtss/mtss-components-and-resources" TargetMode="External"/><Relationship Id="rId2" Type="http://schemas.openxmlformats.org/officeDocument/2006/relationships/notesSlide" Target="../notesSlides/notesSlide31.xml"/><Relationship Id="rId1" Type="http://schemas.openxmlformats.org/officeDocument/2006/relationships/slideLayout" Target="../slideLayouts/slideLayout31.xml"/><Relationship Id="rId6" Type="http://schemas.openxmlformats.org/officeDocument/2006/relationships/hyperlink" Target="https://fin-network.org/wp-content/uploads/2015/02/FIN-SCHOOL-BPIE-1-27-15.pdf" TargetMode="External"/><Relationship Id="rId5" Type="http://schemas.openxmlformats.org/officeDocument/2006/relationships/hyperlink" Target="https://www.doe.mass.edu/sfss/mtss/blueprint.pdf" TargetMode="External"/><Relationship Id="rId10" Type="http://schemas.openxmlformats.org/officeDocument/2006/relationships/hyperlink" Target="https://www.evolveandeffect.com/_files/ugd/d5d0d3_8077b8d920a24cf18a230ad0eadd5e6a.pdf" TargetMode="External"/><Relationship Id="rId4" Type="http://schemas.openxmlformats.org/officeDocument/2006/relationships/hyperlink" Target="https://publications.ici.umn.edu/ties/ties-ier-rise/introduction" TargetMode="External"/><Relationship Id="rId9" Type="http://schemas.openxmlformats.org/officeDocument/2006/relationships/hyperlink" Target="https://docs.google.com/document/d/1waW6XJ9Nq1HSUZC5NFzLPoZHrqlSA74NvbpSlNhK100/edit?tab=t.0"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mailto:jessica.apgar@maine.edu" TargetMode="External"/><Relationship Id="rId2" Type="http://schemas.openxmlformats.org/officeDocument/2006/relationships/notesSlide" Target="../notesSlides/notesSlide32.xml"/><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mailto:aberner@air.org"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hyperlink" Target="https://docs.google.com/forms/d/e/1FAIpQLSdMFYUHSfGdE-ED6YvObvUCKy4rZjfvibQGjo-rR9JrvAWI8w/viewfor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5" name="Google Shape;255;p44">
            <a:extLst>
              <a:ext uri="{C183D7F6-B498-43B3-948B-1728B52AA6E4}">
                <adec:decorative xmlns:adec="http://schemas.microsoft.com/office/drawing/2017/decorative" val="0"/>
              </a:ext>
            </a:extLst>
          </p:cNvPr>
          <p:cNvSpPr/>
          <p:nvPr/>
        </p:nvSpPr>
        <p:spPr>
          <a:xfrm>
            <a:off x="3048775" y="532475"/>
            <a:ext cx="5981700" cy="3696000"/>
          </a:xfrm>
          <a:prstGeom prst="rect">
            <a:avLst/>
          </a:prstGeom>
          <a:noFill/>
          <a:ln w="920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6" name="Google Shape;256;p44"/>
          <p:cNvSpPr txBox="1">
            <a:spLocks noGrp="1"/>
          </p:cNvSpPr>
          <p:nvPr>
            <p:ph type="title" idx="4294967295"/>
          </p:nvPr>
        </p:nvSpPr>
        <p:spPr>
          <a:xfrm>
            <a:off x="4524762" y="3141585"/>
            <a:ext cx="3142500" cy="10158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US" sz="2000" b="1" i="0" u="none" strike="noStrike" kern="0" cap="none" spc="0" normalizeH="0" baseline="0" noProof="0" dirty="0">
                <a:ln>
                  <a:noFill/>
                </a:ln>
                <a:solidFill>
                  <a:schemeClr val="lt1"/>
                </a:solidFill>
                <a:effectLst/>
                <a:uLnTx/>
                <a:uFillTx/>
                <a:latin typeface="Calibri"/>
                <a:ea typeface="Calibri"/>
                <a:cs typeface="Calibri"/>
                <a:sym typeface="Calibri"/>
              </a:rPr>
              <a:t>Thursday, September 24th, 2026</a:t>
            </a:r>
          </a:p>
          <a:p>
            <a:pPr marL="0" marR="0" lvl="0" indent="0" algn="ctr"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US" sz="2000" b="1" i="0" u="none" strike="noStrike" kern="0" cap="none" spc="0" normalizeH="0" baseline="0" noProof="0" dirty="0">
                <a:ln>
                  <a:noFill/>
                </a:ln>
                <a:solidFill>
                  <a:schemeClr val="lt1"/>
                </a:solidFill>
                <a:effectLst/>
                <a:uLnTx/>
                <a:uFillTx/>
                <a:latin typeface="Calibri"/>
                <a:ea typeface="Calibri"/>
                <a:cs typeface="Calibri"/>
                <a:sym typeface="Calibri"/>
              </a:rPr>
              <a:t>3:00-4:00 Eastern Time</a:t>
            </a:r>
          </a:p>
        </p:txBody>
      </p:sp>
      <p:sp>
        <p:nvSpPr>
          <p:cNvPr id="254" name="Google Shape;254;p44"/>
          <p:cNvSpPr txBox="1">
            <a:spLocks noGrp="1"/>
          </p:cNvSpPr>
          <p:nvPr>
            <p:ph type="body" idx="1"/>
          </p:nvPr>
        </p:nvSpPr>
        <p:spPr>
          <a:xfrm>
            <a:off x="3688875" y="785075"/>
            <a:ext cx="4828800" cy="16971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3200"/>
              <a:buNone/>
            </a:pPr>
            <a:r>
              <a:rPr lang="en-US" sz="3200"/>
              <a:t>Welcome to</a:t>
            </a:r>
            <a:endParaRPr/>
          </a:p>
          <a:p>
            <a:pPr marL="0" lvl="0" indent="0" algn="ctr" rtl="0">
              <a:lnSpc>
                <a:spcPct val="90000"/>
              </a:lnSpc>
              <a:spcBef>
                <a:spcPts val="1000"/>
              </a:spcBef>
              <a:spcAft>
                <a:spcPts val="0"/>
              </a:spcAft>
              <a:buClr>
                <a:schemeClr val="lt1"/>
              </a:buClr>
              <a:buSzPts val="3200"/>
              <a:buNone/>
            </a:pPr>
            <a:r>
              <a:rPr lang="en-US" sz="3200"/>
              <a:t>CEEDAR’s Leadership</a:t>
            </a:r>
            <a:endParaRPr/>
          </a:p>
          <a:p>
            <a:pPr marL="0" lvl="0" indent="0" algn="ctr" rtl="0">
              <a:lnSpc>
                <a:spcPct val="90000"/>
              </a:lnSpc>
              <a:spcBef>
                <a:spcPts val="1000"/>
              </a:spcBef>
              <a:spcAft>
                <a:spcPts val="0"/>
              </a:spcAft>
              <a:buClr>
                <a:schemeClr val="lt1"/>
              </a:buClr>
              <a:buSzPts val="3200"/>
              <a:buNone/>
            </a:pPr>
            <a:r>
              <a:rPr lang="en-US" sz="3200"/>
              <a:t>Topical Action Group (TAG)</a:t>
            </a:r>
            <a:endParaRPr/>
          </a:p>
        </p:txBody>
      </p:sp>
      <p:sp>
        <p:nvSpPr>
          <p:cNvPr id="257" name="Google Shape;257;p44"/>
          <p:cNvSpPr/>
          <p:nvPr/>
        </p:nvSpPr>
        <p:spPr>
          <a:xfrm>
            <a:off x="3201875" y="4380875"/>
            <a:ext cx="5684400" cy="1781700"/>
          </a:xfrm>
          <a:prstGeom prst="rect">
            <a:avLst/>
          </a:prstGeom>
          <a:solidFill>
            <a:srgbClr val="FF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Welcome to our TAG! </a:t>
            </a:r>
            <a:endParaRPr sz="1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Participants</a:t>
            </a:r>
            <a:r>
              <a:rPr lang="en-US" sz="1800" b="0" i="0" u="none" strike="noStrike" cap="none">
                <a:solidFill>
                  <a:srgbClr val="000000"/>
                </a:solidFill>
                <a:latin typeface="Arial"/>
                <a:ea typeface="Arial"/>
                <a:cs typeface="Arial"/>
                <a:sym typeface="Arial"/>
              </a:rPr>
              <a:t>: please change your Zoom name to </a:t>
            </a:r>
            <a:endParaRPr sz="1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your state and name</a:t>
            </a:r>
            <a:endParaRPr sz="1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Ex: Florida, Agatha Trunchbull</a:t>
            </a:r>
            <a:endParaRPr sz="18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CEEDAR staff: please change your Zoom name to </a:t>
            </a:r>
            <a:endParaRPr sz="1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CEEDAR, Your name</a:t>
            </a:r>
            <a:endParaRPr sz="1800" b="1"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1076D2"/>
            </a:gs>
            <a:gs pos="100000">
              <a:srgbClr val="093053"/>
            </a:gs>
          </a:gsLst>
          <a:path path="circle">
            <a:fillToRect l="50000" t="50000" r="50000" b="50000"/>
          </a:path>
          <a:tileRect/>
        </a:gradFill>
        <a:effectLst/>
      </p:bgPr>
    </p:bg>
    <p:spTree>
      <p:nvGrpSpPr>
        <p:cNvPr id="1" name="Shape 262"/>
        <p:cNvGrpSpPr/>
        <p:nvPr/>
      </p:nvGrpSpPr>
      <p:grpSpPr>
        <a:xfrm>
          <a:off x="0" y="0"/>
          <a:ext cx="0" cy="0"/>
          <a:chOff x="0" y="0"/>
          <a:chExt cx="0" cy="0"/>
        </a:xfrm>
      </p:grpSpPr>
      <p:sp>
        <p:nvSpPr>
          <p:cNvPr id="263" name="Google Shape;263;p45"/>
          <p:cNvSpPr txBox="1">
            <a:spLocks noGrp="1"/>
          </p:cNvSpPr>
          <p:nvPr>
            <p:ph type="title" idx="4294967295"/>
          </p:nvPr>
        </p:nvSpPr>
        <p:spPr>
          <a:xfrm>
            <a:off x="466275" y="1284575"/>
            <a:ext cx="2826900" cy="40863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
                <a:srgbClr val="000000"/>
              </a:buClr>
              <a:buSzPts val="6000"/>
              <a:buFont typeface="Arial"/>
              <a:buNone/>
              <a:tabLst/>
              <a:defRPr/>
            </a:pPr>
            <a:r>
              <a:rPr kumimoji="0" lang="en-US" sz="3900" b="1" i="0" u="none" strike="noStrike" kern="0" cap="none" spc="0" normalizeH="0" baseline="0" noProof="0" dirty="0">
                <a:ln>
                  <a:noFill/>
                </a:ln>
                <a:solidFill>
                  <a:srgbClr val="FFFFFF"/>
                </a:solidFill>
                <a:effectLst/>
                <a:uLnTx/>
                <a:uFillTx/>
                <a:latin typeface="Aharoni"/>
                <a:ea typeface="Aharoni"/>
                <a:cs typeface="Aharoni"/>
                <a:sym typeface="Aharoni"/>
              </a:rPr>
              <a:t>Check in: </a:t>
            </a:r>
          </a:p>
          <a:p>
            <a:pPr marL="0" marR="0" lvl="0" indent="0" algn="l" defTabSz="914400" rtl="0" eaLnBrk="1" fontAlgn="auto" latinLnBrk="0" hangingPunct="1">
              <a:lnSpc>
                <a:spcPct val="90000"/>
              </a:lnSpc>
              <a:spcBef>
                <a:spcPts val="600"/>
              </a:spcBef>
              <a:spcAft>
                <a:spcPts val="0"/>
              </a:spcAft>
              <a:buClr>
                <a:srgbClr val="000000"/>
              </a:buClr>
              <a:buSzPts val="6000"/>
              <a:buFont typeface="Arial"/>
              <a:buNone/>
              <a:tabLst/>
              <a:defRPr/>
            </a:pPr>
            <a:endParaRPr kumimoji="0" lang="en-US" sz="5500" b="1" i="0" u="none" strike="noStrike" kern="0" cap="none" spc="0" normalizeH="0" baseline="0" noProof="0" dirty="0">
              <a:ln>
                <a:noFill/>
              </a:ln>
              <a:solidFill>
                <a:srgbClr val="FFFFFF"/>
              </a:solidFill>
              <a:effectLst/>
              <a:uLnTx/>
              <a:uFillTx/>
              <a:latin typeface="Aharoni"/>
              <a:ea typeface="Aharoni"/>
              <a:cs typeface="Aharoni"/>
              <a:sym typeface="Aharoni"/>
            </a:endParaRPr>
          </a:p>
        </p:txBody>
      </p:sp>
      <p:pic>
        <p:nvPicPr>
          <p:cNvPr id="264" name="Google Shape;264;p4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445575" y="152400"/>
            <a:ext cx="6553200" cy="6553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46"/>
          <p:cNvSpPr txBox="1">
            <a:spLocks noGrp="1"/>
          </p:cNvSpPr>
          <p:nvPr>
            <p:ph type="title"/>
          </p:nvPr>
        </p:nvSpPr>
        <p:spPr>
          <a:xfrm>
            <a:off x="433206" y="594159"/>
            <a:ext cx="112197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800"/>
              <a:buNone/>
            </a:pPr>
            <a:r>
              <a:rPr lang="en-US">
                <a:solidFill>
                  <a:schemeClr val="dk1"/>
                </a:solidFill>
              </a:rPr>
              <a:t>Virtual Meeting Recording Notice</a:t>
            </a:r>
            <a:endParaRPr>
              <a:solidFill>
                <a:schemeClr val="dk1"/>
              </a:solidFill>
            </a:endParaRPr>
          </a:p>
        </p:txBody>
      </p:sp>
      <p:sp>
        <p:nvSpPr>
          <p:cNvPr id="271" name="Google Shape;271;p46"/>
          <p:cNvSpPr txBox="1">
            <a:spLocks noGrp="1"/>
          </p:cNvSpPr>
          <p:nvPr>
            <p:ph type="body" idx="1"/>
          </p:nvPr>
        </p:nvSpPr>
        <p:spPr>
          <a:xfrm>
            <a:off x="433388" y="2187574"/>
            <a:ext cx="11219700" cy="3639600"/>
          </a:xfrm>
          <a:prstGeom prst="rect">
            <a:avLst/>
          </a:prstGeom>
          <a:noFill/>
          <a:ln>
            <a:noFill/>
          </a:ln>
        </p:spPr>
        <p:txBody>
          <a:bodyPr spcFirstLastPara="1" wrap="square" lIns="91425" tIns="45700" rIns="91425" bIns="45700" anchor="t" anchorCtr="0">
            <a:noAutofit/>
          </a:bodyPr>
          <a:lstStyle/>
          <a:p>
            <a:pPr marL="0" lvl="0" indent="0" algn="l" rtl="0">
              <a:lnSpc>
                <a:spcPct val="125000"/>
              </a:lnSpc>
              <a:spcBef>
                <a:spcPts val="1400"/>
              </a:spcBef>
              <a:spcAft>
                <a:spcPts val="0"/>
              </a:spcAft>
              <a:buClr>
                <a:schemeClr val="dk1"/>
              </a:buClr>
              <a:buSzPts val="1100"/>
              <a:buFont typeface="Arial"/>
              <a:buNone/>
            </a:pPr>
            <a:r>
              <a:rPr lang="en-US" sz="2200">
                <a:solidFill>
                  <a:srgbClr val="1C252D"/>
                </a:solidFill>
              </a:rPr>
              <a:t>This meeting is scheduled to be recorded by CEEDAR. Your consent to the recording is requested. Participation in the meeting without expressing an objection to recording will be treated as consent. Any participant who prefers to participate via audio only should disable their video camera so only their audio will be captured. External AI bots are prohibited unless specifically authorized.</a:t>
            </a:r>
            <a:endParaRPr sz="2200">
              <a:solidFill>
                <a:srgbClr val="1C252D"/>
              </a:solidFill>
            </a:endParaRPr>
          </a:p>
          <a:p>
            <a:pPr marL="0" lvl="0" indent="0" algn="l" rtl="0">
              <a:lnSpc>
                <a:spcPct val="115000"/>
              </a:lnSpc>
              <a:spcBef>
                <a:spcPts val="0"/>
              </a:spcBef>
              <a:spcAft>
                <a:spcPts val="0"/>
              </a:spcAft>
              <a:buNone/>
            </a:pPr>
            <a:endParaRPr sz="27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7"/>
          <p:cNvSpPr txBox="1">
            <a:spLocks noGrp="1"/>
          </p:cNvSpPr>
          <p:nvPr>
            <p:ph type="title" idx="4294967295"/>
          </p:nvPr>
        </p:nvSpPr>
        <p:spPr>
          <a:xfrm>
            <a:off x="1827213" y="342900"/>
            <a:ext cx="9320212" cy="101917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70000"/>
              </a:lnSpc>
              <a:spcBef>
                <a:spcPts val="0"/>
              </a:spcBef>
              <a:spcAft>
                <a:spcPts val="0"/>
              </a:spcAft>
              <a:buClr>
                <a:schemeClr val="lt1"/>
              </a:buClr>
              <a:buSzPts val="6200"/>
              <a:buFont typeface="Arial"/>
              <a:buNone/>
              <a:tabLst/>
              <a:defRPr/>
            </a:pPr>
            <a:r>
              <a:rPr kumimoji="0" lang="en-US" sz="5800" b="1" i="0" u="none" strike="noStrike" kern="0" cap="none" spc="0" normalizeH="0" baseline="0" noProof="0" dirty="0">
                <a:ln>
                  <a:noFill/>
                </a:ln>
                <a:solidFill>
                  <a:schemeClr val="lt1"/>
                </a:solidFill>
                <a:effectLst/>
                <a:uLnTx/>
                <a:uFillTx/>
                <a:latin typeface="Arial"/>
                <a:ea typeface="Arial"/>
                <a:cs typeface="Arial"/>
                <a:sym typeface="Arial"/>
              </a:rPr>
              <a:t>Welcome &amp; Introductions </a:t>
            </a:r>
          </a:p>
        </p:txBody>
      </p:sp>
      <p:sp>
        <p:nvSpPr>
          <p:cNvPr id="278" name="Google Shape;278;p47"/>
          <p:cNvSpPr txBox="1">
            <a:spLocks noGrp="1"/>
          </p:cNvSpPr>
          <p:nvPr>
            <p:ph type="body" idx="2"/>
          </p:nvPr>
        </p:nvSpPr>
        <p:spPr>
          <a:xfrm>
            <a:off x="2551163" y="1572150"/>
            <a:ext cx="3470400" cy="1291200"/>
          </a:xfrm>
          <a:prstGeom prst="rect">
            <a:avLst/>
          </a:prstGeom>
          <a:solidFill>
            <a:srgbClr val="E4E4E4"/>
          </a:solid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en-US" sz="1800" b="1">
                <a:solidFill>
                  <a:schemeClr val="dk1"/>
                </a:solidFill>
                <a:latin typeface="Arial"/>
                <a:ea typeface="Arial"/>
                <a:cs typeface="Arial"/>
                <a:sym typeface="Arial"/>
              </a:rPr>
              <a:t>Dr. David DeMatthews</a:t>
            </a:r>
            <a:endParaRPr sz="1800">
              <a:solidFill>
                <a:schemeClr val="dk1"/>
              </a:solidFill>
              <a:latin typeface="Arial"/>
              <a:ea typeface="Arial"/>
              <a:cs typeface="Arial"/>
              <a:sym typeface="Arial"/>
            </a:endParaRPr>
          </a:p>
          <a:p>
            <a:pPr marL="0" lvl="0" indent="0" algn="l" rtl="0">
              <a:lnSpc>
                <a:spcPct val="90000"/>
              </a:lnSpc>
              <a:spcBef>
                <a:spcPts val="0"/>
              </a:spcBef>
              <a:spcAft>
                <a:spcPts val="0"/>
              </a:spcAft>
              <a:buClr>
                <a:schemeClr val="dk1"/>
              </a:buClr>
              <a:buSzPts val="2400"/>
              <a:buNone/>
            </a:pPr>
            <a:r>
              <a:rPr lang="en-US" sz="1600">
                <a:solidFill>
                  <a:schemeClr val="dk1"/>
                </a:solidFill>
                <a:latin typeface="Arial"/>
                <a:ea typeface="Arial"/>
                <a:cs typeface="Arial"/>
                <a:sym typeface="Arial"/>
              </a:rPr>
              <a:t>Professor, Department of Education Leadership and Policy,</a:t>
            </a:r>
            <a:endParaRPr sz="1600">
              <a:solidFill>
                <a:schemeClr val="dk1"/>
              </a:solidFill>
              <a:latin typeface="Arial"/>
              <a:ea typeface="Arial"/>
              <a:cs typeface="Arial"/>
              <a:sym typeface="Arial"/>
            </a:endParaRPr>
          </a:p>
          <a:p>
            <a:pPr marL="0" lvl="0" indent="0" algn="l" rtl="0">
              <a:lnSpc>
                <a:spcPct val="90000"/>
              </a:lnSpc>
              <a:spcBef>
                <a:spcPts val="0"/>
              </a:spcBef>
              <a:spcAft>
                <a:spcPts val="0"/>
              </a:spcAft>
              <a:buClr>
                <a:schemeClr val="dk1"/>
              </a:buClr>
              <a:buSzPts val="2400"/>
              <a:buNone/>
            </a:pPr>
            <a:r>
              <a:rPr lang="en-US" sz="1600">
                <a:solidFill>
                  <a:schemeClr val="dk1"/>
                </a:solidFill>
                <a:latin typeface="Arial"/>
                <a:ea typeface="Arial"/>
                <a:cs typeface="Arial"/>
                <a:sym typeface="Arial"/>
              </a:rPr>
              <a:t>The University of Texas at Austin</a:t>
            </a:r>
            <a:endParaRPr sz="1600">
              <a:solidFill>
                <a:schemeClr val="dk1"/>
              </a:solidFill>
              <a:latin typeface="Arial"/>
              <a:ea typeface="Arial"/>
              <a:cs typeface="Arial"/>
              <a:sym typeface="Arial"/>
            </a:endParaRPr>
          </a:p>
          <a:p>
            <a:pPr marL="0" lvl="0" indent="0" algn="l" rtl="0">
              <a:lnSpc>
                <a:spcPct val="90000"/>
              </a:lnSpc>
              <a:spcBef>
                <a:spcPts val="1000"/>
              </a:spcBef>
              <a:spcAft>
                <a:spcPts val="0"/>
              </a:spcAft>
              <a:buClr>
                <a:schemeClr val="dk1"/>
              </a:buClr>
              <a:buSzPts val="2800"/>
              <a:buNone/>
            </a:pPr>
            <a:endParaRPr sz="2200">
              <a:solidFill>
                <a:schemeClr val="dk1"/>
              </a:solidFill>
            </a:endParaRPr>
          </a:p>
        </p:txBody>
      </p:sp>
      <p:pic>
        <p:nvPicPr>
          <p:cNvPr id="279" name="Google Shape;279;p4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69500" y="1361775"/>
            <a:ext cx="1609575" cy="2011975"/>
          </a:xfrm>
          <a:prstGeom prst="rect">
            <a:avLst/>
          </a:prstGeom>
          <a:noFill/>
          <a:ln>
            <a:noFill/>
          </a:ln>
        </p:spPr>
      </p:pic>
      <p:sp>
        <p:nvSpPr>
          <p:cNvPr id="280" name="Google Shape;280;p47"/>
          <p:cNvSpPr txBox="1">
            <a:spLocks noGrp="1"/>
          </p:cNvSpPr>
          <p:nvPr>
            <p:ph type="body" idx="2"/>
          </p:nvPr>
        </p:nvSpPr>
        <p:spPr>
          <a:xfrm>
            <a:off x="2378875" y="5152650"/>
            <a:ext cx="3470400" cy="1291200"/>
          </a:xfrm>
          <a:prstGeom prst="rect">
            <a:avLst/>
          </a:prstGeom>
          <a:solidFill>
            <a:srgbClr val="E4E4E4"/>
          </a:solid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100"/>
              <a:buNone/>
            </a:pPr>
            <a:r>
              <a:rPr lang="en-US" sz="1800" b="1">
                <a:solidFill>
                  <a:schemeClr val="dk1"/>
                </a:solidFill>
                <a:latin typeface="Arial"/>
                <a:ea typeface="Arial"/>
                <a:cs typeface="Arial"/>
                <a:sym typeface="Arial"/>
              </a:rPr>
              <a:t>Dr. Chris Redding </a:t>
            </a:r>
            <a:endParaRPr sz="1800" b="1">
              <a:solidFill>
                <a:schemeClr val="dk1"/>
              </a:solidFill>
              <a:latin typeface="Arial"/>
              <a:ea typeface="Arial"/>
              <a:cs typeface="Arial"/>
              <a:sym typeface="Arial"/>
            </a:endParaRPr>
          </a:p>
          <a:p>
            <a:pPr marL="0" lvl="0" indent="0" algn="l" rtl="0">
              <a:lnSpc>
                <a:spcPct val="90000"/>
              </a:lnSpc>
              <a:spcBef>
                <a:spcPts val="0"/>
              </a:spcBef>
              <a:spcAft>
                <a:spcPts val="0"/>
              </a:spcAft>
              <a:buClr>
                <a:schemeClr val="dk1"/>
              </a:buClr>
              <a:buSzPts val="2400"/>
              <a:buNone/>
            </a:pPr>
            <a:r>
              <a:rPr lang="en-US" sz="1600">
                <a:solidFill>
                  <a:schemeClr val="dk1"/>
                </a:solidFill>
                <a:latin typeface="Arial"/>
                <a:ea typeface="Arial"/>
                <a:cs typeface="Arial"/>
                <a:sym typeface="Arial"/>
              </a:rPr>
              <a:t>Associate Professor, Department of Educational Leadership and Policy, University of Florida</a:t>
            </a:r>
            <a:endParaRPr sz="2300">
              <a:solidFill>
                <a:schemeClr val="dk1"/>
              </a:solidFill>
              <a:latin typeface="Arial"/>
              <a:ea typeface="Arial"/>
              <a:cs typeface="Arial"/>
              <a:sym typeface="Arial"/>
            </a:endParaRPr>
          </a:p>
        </p:txBody>
      </p:sp>
      <p:pic>
        <p:nvPicPr>
          <p:cNvPr id="281" name="Google Shape;281;p47">
            <a:extLst>
              <a:ext uri="{C183D7F6-B498-43B3-948B-1728B52AA6E4}">
                <adec:decorative xmlns:adec="http://schemas.microsoft.com/office/drawing/2017/decorative" val="1"/>
              </a:ext>
            </a:extLst>
          </p:cNvPr>
          <p:cNvPicPr preferRelativeResize="0"/>
          <p:nvPr/>
        </p:nvPicPr>
        <p:blipFill rotWithShape="1">
          <a:blip r:embed="rId4">
            <a:alphaModFix/>
          </a:blip>
          <a:srcRect l="-2670" t="25737" r="2670" b="1435"/>
          <a:stretch/>
        </p:blipFill>
        <p:spPr>
          <a:xfrm>
            <a:off x="6225387" y="3226988"/>
            <a:ext cx="1609344" cy="1562010"/>
          </a:xfrm>
          <a:prstGeom prst="rect">
            <a:avLst/>
          </a:prstGeom>
          <a:noFill/>
          <a:ln>
            <a:noFill/>
          </a:ln>
        </p:spPr>
      </p:pic>
      <p:sp>
        <p:nvSpPr>
          <p:cNvPr id="282" name="Google Shape;282;p47"/>
          <p:cNvSpPr txBox="1">
            <a:spLocks noGrp="1"/>
          </p:cNvSpPr>
          <p:nvPr>
            <p:ph type="body" idx="2"/>
          </p:nvPr>
        </p:nvSpPr>
        <p:spPr>
          <a:xfrm>
            <a:off x="8105700" y="3362400"/>
            <a:ext cx="3470400" cy="1291200"/>
          </a:xfrm>
          <a:prstGeom prst="rect">
            <a:avLst/>
          </a:prstGeom>
          <a:solidFill>
            <a:srgbClr val="E4E4E4"/>
          </a:solid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100"/>
              <a:buNone/>
            </a:pPr>
            <a:r>
              <a:rPr lang="en-US" sz="1800" b="1">
                <a:solidFill>
                  <a:schemeClr val="dk1"/>
                </a:solidFill>
                <a:latin typeface="Arial"/>
                <a:ea typeface="Arial"/>
                <a:cs typeface="Arial"/>
                <a:sym typeface="Arial"/>
              </a:rPr>
              <a:t>Abby Berner</a:t>
            </a:r>
            <a:endParaRPr sz="1800" b="1">
              <a:solidFill>
                <a:schemeClr val="dk1"/>
              </a:solidFill>
              <a:latin typeface="Arial"/>
              <a:ea typeface="Arial"/>
              <a:cs typeface="Arial"/>
              <a:sym typeface="Arial"/>
            </a:endParaRPr>
          </a:p>
          <a:p>
            <a:pPr marL="0" lvl="0" indent="0" algn="l" rtl="0">
              <a:lnSpc>
                <a:spcPct val="90000"/>
              </a:lnSpc>
              <a:spcBef>
                <a:spcPts val="0"/>
              </a:spcBef>
              <a:spcAft>
                <a:spcPts val="0"/>
              </a:spcAft>
              <a:buClr>
                <a:schemeClr val="dk1"/>
              </a:buClr>
              <a:buSzPts val="2800"/>
              <a:buNone/>
            </a:pPr>
            <a:r>
              <a:rPr lang="en-US" sz="1600">
                <a:solidFill>
                  <a:schemeClr val="dk1"/>
                </a:solidFill>
                <a:latin typeface="Arial"/>
                <a:ea typeface="Arial"/>
                <a:cs typeface="Arial"/>
                <a:sym typeface="Arial"/>
              </a:rPr>
              <a:t>Engagement Specialist, CEEDAR, Research Assistant, American Institute for Research (AIR)</a:t>
            </a:r>
            <a:endParaRPr sz="1600">
              <a:solidFill>
                <a:schemeClr val="dk1"/>
              </a:solidFill>
              <a:latin typeface="Arial"/>
              <a:ea typeface="Arial"/>
              <a:cs typeface="Arial"/>
              <a:sym typeface="Arial"/>
            </a:endParaRPr>
          </a:p>
        </p:txBody>
      </p:sp>
      <p:pic>
        <p:nvPicPr>
          <p:cNvPr id="283" name="Google Shape;283;p47">
            <a:extLst>
              <a:ext uri="{C183D7F6-B498-43B3-948B-1728B52AA6E4}">
                <adec:decorative xmlns:adec="http://schemas.microsoft.com/office/drawing/2017/decorative" val="1"/>
              </a:ext>
            </a:extLst>
          </p:cNvPr>
          <p:cNvPicPr preferRelativeResize="0"/>
          <p:nvPr/>
        </p:nvPicPr>
        <p:blipFill rotWithShape="1">
          <a:blip r:embed="rId5">
            <a:alphaModFix/>
          </a:blip>
          <a:srcRect b="15290"/>
          <a:stretch/>
        </p:blipFill>
        <p:spPr>
          <a:xfrm>
            <a:off x="669500" y="4837938"/>
            <a:ext cx="1492351" cy="19206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8"/>
          <p:cNvSpPr txBox="1">
            <a:spLocks noGrp="1"/>
          </p:cNvSpPr>
          <p:nvPr>
            <p:ph type="title"/>
          </p:nvPr>
        </p:nvSpPr>
        <p:spPr>
          <a:xfrm>
            <a:off x="433206" y="594159"/>
            <a:ext cx="11219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800"/>
              <a:buNone/>
            </a:pPr>
            <a:r>
              <a:rPr lang="en-US"/>
              <a:t>Our Partners</a:t>
            </a:r>
            <a:endParaRPr/>
          </a:p>
        </p:txBody>
      </p:sp>
      <p:pic>
        <p:nvPicPr>
          <p:cNvPr id="290" name="Google Shape;290;p4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74425" y="3948725"/>
            <a:ext cx="4286250" cy="1619250"/>
          </a:xfrm>
          <a:prstGeom prst="rect">
            <a:avLst/>
          </a:prstGeom>
          <a:noFill/>
          <a:ln>
            <a:noFill/>
          </a:ln>
        </p:spPr>
      </p:pic>
      <p:pic>
        <p:nvPicPr>
          <p:cNvPr id="291" name="Google Shape;291;p48">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507725" y="448725"/>
            <a:ext cx="4407950" cy="2347725"/>
          </a:xfrm>
          <a:prstGeom prst="rect">
            <a:avLst/>
          </a:prstGeom>
          <a:noFill/>
          <a:ln>
            <a:noFill/>
          </a:ln>
        </p:spPr>
      </p:pic>
      <p:pic>
        <p:nvPicPr>
          <p:cNvPr id="292" name="Google Shape;292;p48">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6141271" y="3486725"/>
            <a:ext cx="3763051" cy="1974801"/>
          </a:xfrm>
          <a:prstGeom prst="rect">
            <a:avLst/>
          </a:prstGeom>
          <a:noFill/>
          <a:ln>
            <a:noFill/>
          </a:ln>
        </p:spPr>
      </p:pic>
      <p:pic>
        <p:nvPicPr>
          <p:cNvPr id="293" name="Google Shape;293;p48">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9739521" y="594159"/>
            <a:ext cx="1982878" cy="2236502"/>
          </a:xfrm>
          <a:prstGeom prst="rect">
            <a:avLst/>
          </a:prstGeom>
          <a:noFill/>
          <a:ln>
            <a:noFill/>
          </a:ln>
        </p:spPr>
      </p:pic>
      <p:pic>
        <p:nvPicPr>
          <p:cNvPr id="294" name="Google Shape;294;p48">
            <a:extLst>
              <a:ext uri="{C183D7F6-B498-43B3-948B-1728B52AA6E4}">
                <adec:decorative xmlns:adec="http://schemas.microsoft.com/office/drawing/2017/decorative" val="1"/>
              </a:ext>
            </a:extLst>
          </p:cNvPr>
          <p:cNvPicPr preferRelativeResize="0"/>
          <p:nvPr/>
        </p:nvPicPr>
        <p:blipFill rotWithShape="1">
          <a:blip r:embed="rId7">
            <a:alphaModFix/>
          </a:blip>
          <a:srcRect/>
          <a:stretch/>
        </p:blipFill>
        <p:spPr>
          <a:xfrm>
            <a:off x="574425" y="1762659"/>
            <a:ext cx="3302962" cy="172406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9"/>
          <p:cNvSpPr txBox="1">
            <a:spLocks noGrp="1"/>
          </p:cNvSpPr>
          <p:nvPr>
            <p:ph type="title"/>
          </p:nvPr>
        </p:nvSpPr>
        <p:spPr>
          <a:xfrm>
            <a:off x="433206" y="594159"/>
            <a:ext cx="112197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Lead IDEA Resource Share</a:t>
            </a:r>
            <a:endParaRPr/>
          </a:p>
        </p:txBody>
      </p:sp>
      <p:sp>
        <p:nvSpPr>
          <p:cNvPr id="301" name="Google Shape;301;p49"/>
          <p:cNvSpPr txBox="1">
            <a:spLocks noGrp="1"/>
          </p:cNvSpPr>
          <p:nvPr>
            <p:ph type="body" idx="1"/>
          </p:nvPr>
        </p:nvSpPr>
        <p:spPr>
          <a:xfrm>
            <a:off x="433388" y="2187574"/>
            <a:ext cx="11219700" cy="3639600"/>
          </a:xfrm>
          <a:prstGeom prst="rect">
            <a:avLst/>
          </a:prstGeom>
        </p:spPr>
        <p:txBody>
          <a:bodyPr spcFirstLastPara="1" wrap="square" lIns="91425" tIns="45700" rIns="91425" bIns="45700" anchor="t" anchorCtr="0">
            <a:normAutofit/>
          </a:bodyPr>
          <a:lstStyle/>
          <a:p>
            <a:pPr marL="457200" lvl="0" indent="-406400" algn="l" rtl="0">
              <a:spcBef>
                <a:spcPts val="1000"/>
              </a:spcBef>
              <a:spcAft>
                <a:spcPts val="0"/>
              </a:spcAft>
              <a:buSzPts val="2800"/>
              <a:buChar char="•"/>
            </a:pPr>
            <a:r>
              <a:rPr lang="en-US"/>
              <a:t>Some resources have been shared with your work groups related to MTSS, scheduling, budgeting.</a:t>
            </a:r>
            <a:endParaRPr/>
          </a:p>
          <a:p>
            <a:pPr marL="457200" lvl="0" indent="-406400" algn="l" rtl="0">
              <a:spcBef>
                <a:spcPts val="0"/>
              </a:spcBef>
              <a:spcAft>
                <a:spcPts val="0"/>
              </a:spcAft>
              <a:buSzPts val="2800"/>
              <a:buChar char="•"/>
            </a:pPr>
            <a:r>
              <a:rPr lang="en-US"/>
              <a:t>Lead IDEA has curated a wide assortment of resources (relevant for preparation programs, school districts, leaders) that could support your TAG work this year.</a:t>
            </a:r>
            <a:endParaRPr/>
          </a:p>
          <a:p>
            <a:pPr marL="457200" lvl="0" indent="-406400" algn="l" rtl="0">
              <a:spcBef>
                <a:spcPts val="0"/>
              </a:spcBef>
              <a:spcAft>
                <a:spcPts val="0"/>
              </a:spcAft>
              <a:buSzPts val="2800"/>
              <a:buChar char="•"/>
            </a:pPr>
            <a:r>
              <a:rPr lang="en-US"/>
              <a:t>Leader Assessment, IDEA Leadership Essentials: </a:t>
            </a:r>
            <a:r>
              <a:rPr lang="en-US" u="sng">
                <a:solidFill>
                  <a:schemeClr val="hlink"/>
                </a:solidFill>
                <a:hlinkClick r:id="rId3"/>
              </a:rPr>
              <a:t>https://lead-idea.org/idea-essential</a:t>
            </a:r>
            <a:r>
              <a:rPr lang="en-US"/>
              <a:t> </a:t>
            </a:r>
            <a:endParaRPr/>
          </a:p>
          <a:p>
            <a:pPr marL="0" lvl="0" indent="0" algn="l" rtl="0">
              <a:spcBef>
                <a:spcPts val="1000"/>
              </a:spcBef>
              <a:spcAft>
                <a:spcPts val="0"/>
              </a:spcAft>
              <a:buNone/>
            </a:pPr>
            <a:r>
              <a:rPr lang="en-US"/>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50"/>
          <p:cNvSpPr txBox="1">
            <a:spLocks noGrp="1"/>
          </p:cNvSpPr>
          <p:nvPr>
            <p:ph type="title"/>
          </p:nvPr>
        </p:nvSpPr>
        <p:spPr>
          <a:xfrm>
            <a:off x="433206" y="594159"/>
            <a:ext cx="11219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800"/>
              <a:buNone/>
            </a:pPr>
            <a:r>
              <a:rPr lang="en-US"/>
              <a:t>The purpose of the TAG is to…</a:t>
            </a:r>
            <a:endParaRPr/>
          </a:p>
        </p:txBody>
      </p:sp>
      <p:sp>
        <p:nvSpPr>
          <p:cNvPr id="308" name="Google Shape;308;p50"/>
          <p:cNvSpPr txBox="1">
            <a:spLocks noGrp="1"/>
          </p:cNvSpPr>
          <p:nvPr>
            <p:ph type="body" idx="1"/>
          </p:nvPr>
        </p:nvSpPr>
        <p:spPr>
          <a:xfrm>
            <a:off x="433388" y="2187574"/>
            <a:ext cx="11219700" cy="3639600"/>
          </a:xfrm>
          <a:prstGeom prst="rect">
            <a:avLst/>
          </a:prstGeom>
          <a:noFill/>
          <a:ln>
            <a:noFill/>
          </a:ln>
        </p:spPr>
        <p:txBody>
          <a:bodyPr spcFirstLastPara="1" wrap="square" lIns="91425" tIns="45700" rIns="91425" bIns="45700" anchor="t" anchorCtr="0">
            <a:noAutofit/>
          </a:bodyPr>
          <a:lstStyle/>
          <a:p>
            <a:pPr marL="457200" lvl="0" indent="-400050" algn="l" rtl="0">
              <a:lnSpc>
                <a:spcPct val="115000"/>
              </a:lnSpc>
              <a:spcBef>
                <a:spcPts val="0"/>
              </a:spcBef>
              <a:spcAft>
                <a:spcPts val="0"/>
              </a:spcAft>
              <a:buSzPts val="2700"/>
              <a:buChar char="•"/>
            </a:pPr>
            <a:r>
              <a:rPr lang="en-US" sz="2700"/>
              <a:t>elevate the importance of </a:t>
            </a:r>
            <a:r>
              <a:rPr lang="en-US" sz="2700" b="1"/>
              <a:t>effective leadership</a:t>
            </a:r>
            <a:r>
              <a:rPr lang="en-US" sz="2700"/>
              <a:t> in our work,</a:t>
            </a:r>
            <a:endParaRPr sz="2700"/>
          </a:p>
          <a:p>
            <a:pPr marL="457200" lvl="0" indent="-400050" algn="l" rtl="0">
              <a:lnSpc>
                <a:spcPct val="115000"/>
              </a:lnSpc>
              <a:spcBef>
                <a:spcPts val="0"/>
              </a:spcBef>
              <a:spcAft>
                <a:spcPts val="0"/>
              </a:spcAft>
              <a:buSzPts val="2700"/>
              <a:buChar char="•"/>
            </a:pPr>
            <a:r>
              <a:rPr lang="en-US" sz="2700" b="1"/>
              <a:t>focus on effective practices</a:t>
            </a:r>
            <a:r>
              <a:rPr lang="en-US" sz="2700"/>
              <a:t> in our programs, coursework, clinical experiences, and policies,</a:t>
            </a:r>
            <a:endParaRPr sz="2700"/>
          </a:p>
          <a:p>
            <a:pPr marL="457200" lvl="0" indent="-400050" algn="l" rtl="0">
              <a:lnSpc>
                <a:spcPct val="115000"/>
              </a:lnSpc>
              <a:spcBef>
                <a:spcPts val="0"/>
              </a:spcBef>
              <a:spcAft>
                <a:spcPts val="0"/>
              </a:spcAft>
              <a:buSzPts val="2700"/>
              <a:buChar char="•"/>
            </a:pPr>
            <a:r>
              <a:rPr lang="en-US" sz="2700"/>
              <a:t>engage in </a:t>
            </a:r>
            <a:r>
              <a:rPr lang="en-US" sz="2700" b="1"/>
              <a:t>authentic conversations</a:t>
            </a:r>
            <a:r>
              <a:rPr lang="en-US" sz="2700"/>
              <a:t> on effective leadership efforts, </a:t>
            </a:r>
            <a:endParaRPr sz="2700"/>
          </a:p>
          <a:p>
            <a:pPr marL="457200" lvl="0" indent="-400050" algn="l" rtl="0">
              <a:lnSpc>
                <a:spcPct val="115000"/>
              </a:lnSpc>
              <a:spcBef>
                <a:spcPts val="0"/>
              </a:spcBef>
              <a:spcAft>
                <a:spcPts val="0"/>
              </a:spcAft>
              <a:buSzPts val="2700"/>
              <a:buChar char="•"/>
            </a:pPr>
            <a:r>
              <a:rPr lang="en-US" sz="2700"/>
              <a:t>and </a:t>
            </a:r>
            <a:r>
              <a:rPr lang="en-US" sz="2700" b="1"/>
              <a:t>share expertise, successes and challenges</a:t>
            </a:r>
            <a:r>
              <a:rPr lang="en-US" sz="2700"/>
              <a:t>, and discuss how to use resources to support scaling and sustainability. </a:t>
            </a:r>
            <a:endParaRPr sz="3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51"/>
          <p:cNvSpPr txBox="1">
            <a:spLocks noGrp="1"/>
          </p:cNvSpPr>
          <p:nvPr>
            <p:ph type="title"/>
          </p:nvPr>
        </p:nvSpPr>
        <p:spPr>
          <a:xfrm>
            <a:off x="357006" y="289359"/>
            <a:ext cx="11219700" cy="13257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002060"/>
              </a:buClr>
              <a:buSzPct val="91666"/>
              <a:buFont typeface="Candara"/>
              <a:buNone/>
            </a:pPr>
            <a:r>
              <a:rPr lang="en-US">
                <a:solidFill>
                  <a:srgbClr val="002060"/>
                </a:solidFill>
              </a:rPr>
              <a:t>Leadership TAG</a:t>
            </a:r>
            <a:br>
              <a:rPr lang="en-US" sz="4400">
                <a:solidFill>
                  <a:srgbClr val="002060"/>
                </a:solidFill>
              </a:rPr>
            </a:br>
            <a:r>
              <a:rPr lang="en-US">
                <a:solidFill>
                  <a:srgbClr val="002060"/>
                </a:solidFill>
              </a:rPr>
              <a:t>Potential Topics for Discussion</a:t>
            </a:r>
            <a:endParaRPr/>
          </a:p>
        </p:txBody>
      </p:sp>
      <p:sp>
        <p:nvSpPr>
          <p:cNvPr id="315" name="Google Shape;315;p51">
            <a:extLst>
              <a:ext uri="{C183D7F6-B498-43B3-948B-1728B52AA6E4}">
                <adec:decorative xmlns:adec="http://schemas.microsoft.com/office/drawing/2017/decorative" val="1"/>
              </a:ext>
            </a:extLst>
          </p:cNvPr>
          <p:cNvSpPr/>
          <p:nvPr/>
        </p:nvSpPr>
        <p:spPr>
          <a:xfrm>
            <a:off x="743677" y="2012975"/>
            <a:ext cx="1206600" cy="723900"/>
          </a:xfrm>
          <a:prstGeom prst="rightArrow">
            <a:avLst>
              <a:gd name="adj1" fmla="val 26415"/>
              <a:gd name="adj2" fmla="val 50000"/>
            </a:avLst>
          </a:prstGeom>
          <a:solidFill>
            <a:schemeClr val="accent2"/>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aphicFrame>
        <p:nvGraphicFramePr>
          <p:cNvPr id="316" name="Google Shape;316;p51"/>
          <p:cNvGraphicFramePr/>
          <p:nvPr/>
        </p:nvGraphicFramePr>
        <p:xfrm>
          <a:off x="1950287" y="1756793"/>
          <a:ext cx="8651225" cy="3608035"/>
        </p:xfrm>
        <a:graphic>
          <a:graphicData uri="http://schemas.openxmlformats.org/drawingml/2006/table">
            <a:tbl>
              <a:tblPr firstRow="1" bandRow="1">
                <a:noFill/>
                <a:tableStyleId>{56331B1D-4C93-4680-AFF2-DB3EA81CC864}</a:tableStyleId>
              </a:tblPr>
              <a:tblGrid>
                <a:gridCol w="1758650">
                  <a:extLst>
                    <a:ext uri="{9D8B030D-6E8A-4147-A177-3AD203B41FA5}">
                      <a16:colId xmlns:a16="http://schemas.microsoft.com/office/drawing/2014/main" val="20000"/>
                    </a:ext>
                  </a:extLst>
                </a:gridCol>
                <a:gridCol w="6892575">
                  <a:extLst>
                    <a:ext uri="{9D8B030D-6E8A-4147-A177-3AD203B41FA5}">
                      <a16:colId xmlns:a16="http://schemas.microsoft.com/office/drawing/2014/main" val="20001"/>
                    </a:ext>
                  </a:extLst>
                </a:gridCol>
              </a:tblGrid>
              <a:tr h="397475">
                <a:tc>
                  <a:txBody>
                    <a:bodyPr/>
                    <a:lstStyle/>
                    <a:p>
                      <a:pPr marL="0" marR="0" lvl="0" indent="0" algn="ctr" rtl="0">
                        <a:lnSpc>
                          <a:spcPct val="100000"/>
                        </a:lnSpc>
                        <a:spcBef>
                          <a:spcPts val="0"/>
                        </a:spcBef>
                        <a:spcAft>
                          <a:spcPts val="0"/>
                        </a:spcAft>
                        <a:buClr>
                          <a:srgbClr val="000000"/>
                        </a:buClr>
                        <a:buSzPts val="2100"/>
                        <a:buFont typeface="Arial"/>
                        <a:buNone/>
                      </a:pPr>
                      <a:r>
                        <a:rPr lang="en-US" sz="1800" u="none" strike="noStrike" cap="none">
                          <a:solidFill>
                            <a:srgbClr val="000000"/>
                          </a:solidFill>
                        </a:rPr>
                        <a:t>Date</a:t>
                      </a:r>
                      <a:endParaRPr sz="1800" u="none" strike="noStrike" cap="none"/>
                    </a:p>
                  </a:txBody>
                  <a:tcPr marL="68600" marR="68600" marT="34300" marB="343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100"/>
                        <a:buFont typeface="Arial"/>
                        <a:buNone/>
                      </a:pPr>
                      <a:r>
                        <a:rPr lang="en-US" sz="1800" u="none" strike="noStrike" cap="none">
                          <a:solidFill>
                            <a:srgbClr val="000000"/>
                          </a:solidFill>
                        </a:rPr>
                        <a:t>Topic</a:t>
                      </a:r>
                      <a:endParaRPr sz="1800" u="none" strike="noStrike" cap="none"/>
                    </a:p>
                  </a:txBody>
                  <a:tcPr marL="68600" marR="68600" marT="34300" marB="34300">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97475">
                <a:tc>
                  <a:txBody>
                    <a:bodyPr/>
                    <a:lstStyle/>
                    <a:p>
                      <a:pPr marL="0" marR="0" lvl="0" indent="0" algn="ctr" rtl="0">
                        <a:lnSpc>
                          <a:spcPct val="100000"/>
                        </a:lnSpc>
                        <a:spcBef>
                          <a:spcPts val="0"/>
                        </a:spcBef>
                        <a:spcAft>
                          <a:spcPts val="0"/>
                        </a:spcAft>
                        <a:buNone/>
                      </a:pPr>
                      <a:r>
                        <a:rPr lang="en-US" sz="1800"/>
                        <a:t>Sept 24th</a:t>
                      </a:r>
                      <a:endParaRPr sz="1800" u="none" strike="noStrike" cap="none">
                        <a:solidFill>
                          <a:srgbClr val="000000"/>
                        </a:solidFill>
                      </a:endParaRPr>
                    </a:p>
                  </a:txBody>
                  <a:tcPr marL="68600" marR="68600" marT="34300" marB="34300">
                    <a:lnL w="95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a:t>MTSS</a:t>
                      </a:r>
                      <a:endParaRPr sz="1800" u="none" strike="noStrike" cap="none">
                        <a:solidFill>
                          <a:srgbClr val="000000"/>
                        </a:solidFill>
                      </a:endParaRPr>
                    </a:p>
                  </a:txBody>
                  <a:tcPr marL="63500" marR="63500" marT="63500" marB="63500">
                    <a:lnL w="762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97475">
                <a:tc>
                  <a:txBody>
                    <a:bodyPr/>
                    <a:lstStyle/>
                    <a:p>
                      <a:pPr marL="0" marR="0" lvl="0" indent="0" algn="ctr" rtl="0">
                        <a:lnSpc>
                          <a:spcPct val="100000"/>
                        </a:lnSpc>
                        <a:spcBef>
                          <a:spcPts val="0"/>
                        </a:spcBef>
                        <a:spcAft>
                          <a:spcPts val="0"/>
                        </a:spcAft>
                        <a:buNone/>
                      </a:pPr>
                      <a:r>
                        <a:rPr lang="en-US" sz="1800"/>
                        <a:t>Oct 22nd</a:t>
                      </a:r>
                      <a:endParaRPr sz="1800" u="none" strike="noStrike" cap="none">
                        <a:solidFill>
                          <a:srgbClr val="000000"/>
                        </a:solidFill>
                      </a:endParaRPr>
                    </a:p>
                  </a:txBody>
                  <a:tcPr marL="68600" marR="68600" marT="34300" marB="34300">
                    <a:lnL w="95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a:t>Budgeting</a:t>
                      </a:r>
                      <a:endParaRPr sz="1800" u="none" strike="noStrike" cap="none">
                        <a:solidFill>
                          <a:srgbClr val="000000"/>
                        </a:solidFill>
                      </a:endParaRPr>
                    </a:p>
                  </a:txBody>
                  <a:tcPr marL="63500" marR="63500" marT="63500" marB="63500">
                    <a:lnL w="762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97475">
                <a:tc>
                  <a:txBody>
                    <a:bodyPr/>
                    <a:lstStyle/>
                    <a:p>
                      <a:pPr marL="0" marR="0" lvl="0" indent="0" algn="ctr" rtl="0">
                        <a:lnSpc>
                          <a:spcPct val="100000"/>
                        </a:lnSpc>
                        <a:spcBef>
                          <a:spcPts val="0"/>
                        </a:spcBef>
                        <a:spcAft>
                          <a:spcPts val="0"/>
                        </a:spcAft>
                        <a:buNone/>
                      </a:pPr>
                      <a:r>
                        <a:rPr lang="en-US" sz="1800"/>
                        <a:t>Dec 3rd</a:t>
                      </a:r>
                      <a:endParaRPr sz="1800" u="none" strike="noStrike" cap="none">
                        <a:solidFill>
                          <a:srgbClr val="000000"/>
                        </a:solidFill>
                      </a:endParaRPr>
                    </a:p>
                  </a:txBody>
                  <a:tcPr marL="68600" marR="68600" marT="34300" marB="34300">
                    <a:lnL w="95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a:t>Science of Reading</a:t>
                      </a:r>
                      <a:endParaRPr sz="1800" u="none" strike="noStrike" cap="none">
                        <a:solidFill>
                          <a:srgbClr val="000000"/>
                        </a:solidFill>
                      </a:endParaRPr>
                    </a:p>
                  </a:txBody>
                  <a:tcPr marL="63500" marR="63500" marT="63500" marB="63500">
                    <a:lnL w="762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97475">
                <a:tc>
                  <a:txBody>
                    <a:bodyPr/>
                    <a:lstStyle/>
                    <a:p>
                      <a:pPr marL="0" marR="0" lvl="0" indent="0" algn="ctr" rtl="0">
                        <a:lnSpc>
                          <a:spcPct val="100000"/>
                        </a:lnSpc>
                        <a:spcBef>
                          <a:spcPts val="0"/>
                        </a:spcBef>
                        <a:spcAft>
                          <a:spcPts val="0"/>
                        </a:spcAft>
                        <a:buNone/>
                      </a:pPr>
                      <a:r>
                        <a:rPr lang="en-US" sz="1800"/>
                        <a:t>January 28th</a:t>
                      </a:r>
                      <a:endParaRPr sz="1800" u="none" strike="noStrike" cap="none">
                        <a:solidFill>
                          <a:srgbClr val="000000"/>
                        </a:solidFill>
                      </a:endParaRPr>
                    </a:p>
                  </a:txBody>
                  <a:tcPr marL="68600" marR="68600" marT="34300" marB="34300">
                    <a:lnL w="95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a:t>HLP</a:t>
                      </a:r>
                      <a:endParaRPr sz="1800" u="none" strike="noStrike" cap="none">
                        <a:solidFill>
                          <a:srgbClr val="000000"/>
                        </a:solidFill>
                      </a:endParaRPr>
                    </a:p>
                  </a:txBody>
                  <a:tcPr marL="63500" marR="63500" marT="63500" marB="63500">
                    <a:lnL w="762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97475">
                <a:tc>
                  <a:txBody>
                    <a:bodyPr/>
                    <a:lstStyle/>
                    <a:p>
                      <a:pPr marL="0" marR="0" lvl="0" indent="0" algn="ctr" rtl="0">
                        <a:lnSpc>
                          <a:spcPct val="100000"/>
                        </a:lnSpc>
                        <a:spcBef>
                          <a:spcPts val="0"/>
                        </a:spcBef>
                        <a:spcAft>
                          <a:spcPts val="0"/>
                        </a:spcAft>
                        <a:buNone/>
                      </a:pPr>
                      <a:r>
                        <a:rPr lang="en-US" sz="1800"/>
                        <a:t>February 25th</a:t>
                      </a:r>
                      <a:endParaRPr sz="1800" u="none" strike="noStrike" cap="none">
                        <a:solidFill>
                          <a:srgbClr val="000000"/>
                        </a:solidFill>
                      </a:endParaRPr>
                    </a:p>
                  </a:txBody>
                  <a:tcPr marL="68600" marR="68600" marT="34300" marB="34300">
                    <a:lnL w="95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a:t>SDI</a:t>
                      </a:r>
                      <a:endParaRPr sz="1800" u="none" strike="noStrike" cap="none">
                        <a:solidFill>
                          <a:srgbClr val="000000"/>
                        </a:solidFill>
                      </a:endParaRPr>
                    </a:p>
                  </a:txBody>
                  <a:tcPr marL="63500" marR="63500" marT="63500" marB="63500">
                    <a:lnL w="762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97475">
                <a:tc>
                  <a:txBody>
                    <a:bodyPr/>
                    <a:lstStyle/>
                    <a:p>
                      <a:pPr marL="0" marR="0" lvl="0" indent="0" algn="ctr" rtl="0">
                        <a:lnSpc>
                          <a:spcPct val="100000"/>
                        </a:lnSpc>
                        <a:spcBef>
                          <a:spcPts val="0"/>
                        </a:spcBef>
                        <a:spcAft>
                          <a:spcPts val="0"/>
                        </a:spcAft>
                        <a:buNone/>
                      </a:pPr>
                      <a:r>
                        <a:rPr lang="en-US" sz="1800"/>
                        <a:t>March 25th</a:t>
                      </a:r>
                      <a:endParaRPr sz="1800" u="none" strike="noStrike" cap="none">
                        <a:solidFill>
                          <a:srgbClr val="000000"/>
                        </a:solidFill>
                      </a:endParaRPr>
                    </a:p>
                  </a:txBody>
                  <a:tcPr marL="68600" marR="68600" marT="34300" marB="34300">
                    <a:lnL w="95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a:t>IEP Meetings</a:t>
                      </a:r>
                      <a:endParaRPr sz="1800" u="none" strike="noStrike" cap="none">
                        <a:solidFill>
                          <a:srgbClr val="000000"/>
                        </a:solidFill>
                      </a:endParaRPr>
                    </a:p>
                  </a:txBody>
                  <a:tcPr marL="63500" marR="63500" marT="63500" marB="63500">
                    <a:lnL w="762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97475">
                <a:tc>
                  <a:txBody>
                    <a:bodyPr/>
                    <a:lstStyle/>
                    <a:p>
                      <a:pPr marL="0" marR="0" lvl="0" indent="0" algn="ctr" rtl="0">
                        <a:lnSpc>
                          <a:spcPct val="100000"/>
                        </a:lnSpc>
                        <a:spcBef>
                          <a:spcPts val="0"/>
                        </a:spcBef>
                        <a:spcAft>
                          <a:spcPts val="0"/>
                        </a:spcAft>
                        <a:buNone/>
                      </a:pPr>
                      <a:r>
                        <a:rPr lang="en-US" sz="1800"/>
                        <a:t>April 22nd</a:t>
                      </a:r>
                      <a:endParaRPr sz="1800"/>
                    </a:p>
                  </a:txBody>
                  <a:tcPr marL="68600" marR="68600" marT="34300" marB="34300">
                    <a:lnL w="95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a:t>School Discipline </a:t>
                      </a:r>
                      <a:endParaRPr sz="1800" u="none" strike="noStrike" cap="none">
                        <a:solidFill>
                          <a:srgbClr val="000000"/>
                        </a:solidFill>
                      </a:endParaRPr>
                    </a:p>
                  </a:txBody>
                  <a:tcPr marL="63500" marR="63500" marT="63500" marB="63500">
                    <a:lnL w="762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397475">
                <a:tc>
                  <a:txBody>
                    <a:bodyPr/>
                    <a:lstStyle/>
                    <a:p>
                      <a:pPr marL="0" marR="0" lvl="0" indent="0" algn="ctr" rtl="0">
                        <a:lnSpc>
                          <a:spcPct val="100000"/>
                        </a:lnSpc>
                        <a:spcBef>
                          <a:spcPts val="0"/>
                        </a:spcBef>
                        <a:spcAft>
                          <a:spcPts val="0"/>
                        </a:spcAft>
                        <a:buNone/>
                      </a:pPr>
                      <a:r>
                        <a:rPr lang="en-US" sz="1800"/>
                        <a:t>May 27th</a:t>
                      </a:r>
                      <a:endParaRPr sz="1800"/>
                    </a:p>
                  </a:txBody>
                  <a:tcPr marL="68600" marR="68600" marT="34300" marB="34300">
                    <a:lnL w="95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a:t>Hiring, Induction, and Retention</a:t>
                      </a:r>
                      <a:endParaRPr sz="1800" u="none" strike="noStrike" cap="none">
                        <a:solidFill>
                          <a:srgbClr val="000000"/>
                        </a:solidFill>
                      </a:endParaRPr>
                    </a:p>
                  </a:txBody>
                  <a:tcPr marL="63500" marR="63500" marT="63500" marB="63500">
                    <a:lnL w="762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2" name="Google Shape;322;p52"/>
          <p:cNvSpPr txBox="1">
            <a:spLocks noGrp="1"/>
          </p:cNvSpPr>
          <p:nvPr>
            <p:ph type="title" idx="4294967295"/>
          </p:nvPr>
        </p:nvSpPr>
        <p:spPr>
          <a:xfrm>
            <a:off x="2049843" y="517525"/>
            <a:ext cx="5707063" cy="101917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rmAutofit fontScale="90000"/>
          </a:bodyPr>
          <a:lstStyle/>
          <a:p>
            <a:pPr marL="0" marR="0" lvl="0" indent="0" algn="ctr" defTabSz="914400" rtl="0" eaLnBrk="1" fontAlgn="auto" latinLnBrk="0" hangingPunct="1">
              <a:lnSpc>
                <a:spcPct val="90000"/>
              </a:lnSpc>
              <a:spcBef>
                <a:spcPts val="0"/>
              </a:spcBef>
              <a:spcAft>
                <a:spcPts val="0"/>
              </a:spcAft>
              <a:buClr>
                <a:schemeClr val="lt1"/>
              </a:buClr>
              <a:buSzPct val="100000"/>
              <a:buFont typeface="Arial"/>
              <a:buNone/>
              <a:tabLst/>
              <a:defRPr/>
            </a:pPr>
            <a:r>
              <a:rPr kumimoji="0" lang="en-US" sz="8000" b="1" i="0" u="none" strike="noStrike" kern="0" cap="none" spc="0" normalizeH="0" baseline="0" noProof="0" dirty="0">
                <a:ln>
                  <a:noFill/>
                </a:ln>
                <a:solidFill>
                  <a:schemeClr val="lt1"/>
                </a:solidFill>
                <a:effectLst/>
                <a:uLnTx/>
                <a:uFillTx/>
                <a:latin typeface="Arial"/>
                <a:ea typeface="Arial"/>
                <a:cs typeface="Arial"/>
                <a:sym typeface="Arial"/>
              </a:rPr>
              <a:t>Today’s Agenda</a:t>
            </a:r>
          </a:p>
          <a:p>
            <a:pPr marL="0" marR="0" lvl="0" indent="0" algn="ctr" defTabSz="914400" rtl="0" eaLnBrk="1" fontAlgn="auto" latinLnBrk="0" hangingPunct="1">
              <a:lnSpc>
                <a:spcPct val="90000"/>
              </a:lnSpc>
              <a:spcBef>
                <a:spcPts val="1000"/>
              </a:spcBef>
              <a:spcAft>
                <a:spcPts val="0"/>
              </a:spcAft>
              <a:buClr>
                <a:schemeClr val="lt1"/>
              </a:buClr>
              <a:buSzPct val="100000"/>
              <a:buFont typeface="Arial"/>
              <a:buNone/>
              <a:tabLst/>
              <a:defRPr/>
            </a:pPr>
            <a:endParaRPr kumimoji="0" lang="en-US" sz="8000" b="1" i="0" u="none" strike="noStrike" kern="0" cap="none" spc="0" normalizeH="0" baseline="0" noProof="0" dirty="0">
              <a:ln>
                <a:noFill/>
              </a:ln>
              <a:solidFill>
                <a:schemeClr val="lt1"/>
              </a:solidFill>
              <a:effectLst/>
              <a:uLnTx/>
              <a:uFillTx/>
              <a:latin typeface="Arial"/>
              <a:ea typeface="Arial"/>
              <a:cs typeface="Arial"/>
              <a:sym typeface="Arial"/>
            </a:endParaRPr>
          </a:p>
        </p:txBody>
      </p:sp>
      <p:sp>
        <p:nvSpPr>
          <p:cNvPr id="321" name="Google Shape;321;p52"/>
          <p:cNvSpPr txBox="1">
            <a:spLocks noGrp="1"/>
          </p:cNvSpPr>
          <p:nvPr>
            <p:ph type="body" idx="1"/>
          </p:nvPr>
        </p:nvSpPr>
        <p:spPr>
          <a:xfrm>
            <a:off x="808675" y="2652993"/>
            <a:ext cx="8189400" cy="3972300"/>
          </a:xfrm>
          <a:prstGeom prst="rect">
            <a:avLst/>
          </a:prstGeom>
          <a:noFill/>
          <a:ln>
            <a:noFill/>
          </a:ln>
        </p:spPr>
        <p:txBody>
          <a:bodyPr spcFirstLastPara="1" wrap="square" lIns="91425" tIns="45700" rIns="91425" bIns="45700" anchor="t" anchorCtr="0">
            <a:normAutofit/>
          </a:bodyPr>
          <a:lstStyle/>
          <a:p>
            <a:pPr marL="457200" lvl="0" indent="-457200" algn="l" rtl="0">
              <a:lnSpc>
                <a:spcPct val="90000"/>
              </a:lnSpc>
              <a:spcBef>
                <a:spcPts val="0"/>
              </a:spcBef>
              <a:spcAft>
                <a:spcPts val="0"/>
              </a:spcAft>
              <a:buSzPts val="3600"/>
              <a:buChar char="●"/>
            </a:pPr>
            <a:r>
              <a:rPr lang="en-US" sz="3600">
                <a:latin typeface="Arial"/>
                <a:ea typeface="Arial"/>
                <a:cs typeface="Arial"/>
                <a:sym typeface="Arial"/>
              </a:rPr>
              <a:t>Welcome and Introductions</a:t>
            </a:r>
            <a:endParaRPr sz="3600">
              <a:latin typeface="Arial"/>
              <a:ea typeface="Arial"/>
              <a:cs typeface="Arial"/>
              <a:sym typeface="Arial"/>
            </a:endParaRPr>
          </a:p>
          <a:p>
            <a:pPr marL="457200" lvl="0" indent="-457200" algn="l" rtl="0">
              <a:lnSpc>
                <a:spcPct val="90000"/>
              </a:lnSpc>
              <a:spcBef>
                <a:spcPts val="0"/>
              </a:spcBef>
              <a:spcAft>
                <a:spcPts val="0"/>
              </a:spcAft>
              <a:buSzPts val="3600"/>
              <a:buChar char="●"/>
            </a:pPr>
            <a:r>
              <a:rPr lang="en-US" sz="3600">
                <a:latin typeface="Arial"/>
                <a:ea typeface="Arial"/>
                <a:cs typeface="Arial"/>
                <a:sym typeface="Arial"/>
              </a:rPr>
              <a:t>Leadership Standards Overview</a:t>
            </a:r>
            <a:endParaRPr sz="3600">
              <a:latin typeface="Arial"/>
              <a:ea typeface="Arial"/>
              <a:cs typeface="Arial"/>
              <a:sym typeface="Arial"/>
            </a:endParaRPr>
          </a:p>
          <a:p>
            <a:pPr marL="457200" lvl="0" indent="-457200" algn="l" rtl="0">
              <a:lnSpc>
                <a:spcPct val="90000"/>
              </a:lnSpc>
              <a:spcBef>
                <a:spcPts val="0"/>
              </a:spcBef>
              <a:spcAft>
                <a:spcPts val="0"/>
              </a:spcAft>
              <a:buSzPts val="3600"/>
              <a:buChar char="●"/>
            </a:pPr>
            <a:r>
              <a:rPr lang="en-US" sz="3600" b="1">
                <a:latin typeface="Arial"/>
                <a:ea typeface="Arial"/>
                <a:cs typeface="Arial"/>
                <a:sym typeface="Arial"/>
              </a:rPr>
              <a:t>Cross State </a:t>
            </a:r>
            <a:r>
              <a:rPr lang="en-US" sz="3600">
                <a:latin typeface="Arial"/>
                <a:ea typeface="Arial"/>
                <a:cs typeface="Arial"/>
                <a:sym typeface="Arial"/>
              </a:rPr>
              <a:t>Padlet</a:t>
            </a:r>
            <a:endParaRPr sz="3600">
              <a:latin typeface="Arial"/>
              <a:ea typeface="Arial"/>
              <a:cs typeface="Arial"/>
              <a:sym typeface="Arial"/>
            </a:endParaRPr>
          </a:p>
          <a:p>
            <a:pPr marL="457200" lvl="0" indent="-457200" algn="l" rtl="0">
              <a:lnSpc>
                <a:spcPct val="90000"/>
              </a:lnSpc>
              <a:spcBef>
                <a:spcPts val="0"/>
              </a:spcBef>
              <a:spcAft>
                <a:spcPts val="0"/>
              </a:spcAft>
              <a:buSzPts val="3600"/>
              <a:buChar char="●"/>
            </a:pPr>
            <a:r>
              <a:rPr lang="en-US" sz="3600">
                <a:latin typeface="Arial"/>
                <a:ea typeface="Arial"/>
                <a:cs typeface="Arial"/>
                <a:sym typeface="Arial"/>
              </a:rPr>
              <a:t>Spotlight on UM: Farmington</a:t>
            </a:r>
            <a:endParaRPr sz="3600">
              <a:latin typeface="Arial"/>
              <a:ea typeface="Arial"/>
              <a:cs typeface="Arial"/>
              <a:sym typeface="Arial"/>
            </a:endParaRPr>
          </a:p>
          <a:p>
            <a:pPr marL="457200" lvl="0" indent="-457200" algn="l" rtl="0">
              <a:lnSpc>
                <a:spcPct val="90000"/>
              </a:lnSpc>
              <a:spcBef>
                <a:spcPts val="0"/>
              </a:spcBef>
              <a:spcAft>
                <a:spcPts val="0"/>
              </a:spcAft>
              <a:buSzPts val="3600"/>
              <a:buFont typeface="Arial"/>
              <a:buChar char="●"/>
            </a:pPr>
            <a:r>
              <a:rPr lang="en-US" sz="3600">
                <a:latin typeface="Arial"/>
                <a:ea typeface="Arial"/>
                <a:cs typeface="Arial"/>
                <a:sym typeface="Arial"/>
              </a:rPr>
              <a:t>Post Presentation Q&amp;A</a:t>
            </a:r>
            <a:endParaRPr sz="3600">
              <a:latin typeface="Arial"/>
              <a:ea typeface="Arial"/>
              <a:cs typeface="Arial"/>
              <a:sym typeface="Arial"/>
            </a:endParaRPr>
          </a:p>
          <a:p>
            <a:pPr marL="457200" lvl="0" indent="-457200" algn="l" rtl="0">
              <a:spcBef>
                <a:spcPts val="0"/>
              </a:spcBef>
              <a:spcAft>
                <a:spcPts val="0"/>
              </a:spcAft>
              <a:buSzPts val="3600"/>
              <a:buChar char="●"/>
            </a:pPr>
            <a:r>
              <a:rPr lang="en-US" sz="3600" b="1">
                <a:latin typeface="Arial"/>
                <a:ea typeface="Arial"/>
                <a:cs typeface="Arial"/>
                <a:sym typeface="Arial"/>
              </a:rPr>
              <a:t>State Team </a:t>
            </a:r>
            <a:r>
              <a:rPr lang="en-US" sz="3600">
                <a:latin typeface="Arial"/>
                <a:ea typeface="Arial"/>
                <a:cs typeface="Arial"/>
                <a:sym typeface="Arial"/>
              </a:rPr>
              <a:t>Breakout time</a:t>
            </a:r>
            <a:endParaRPr sz="3600">
              <a:latin typeface="Arial"/>
              <a:ea typeface="Arial"/>
              <a:cs typeface="Arial"/>
              <a:sym typeface="Arial"/>
            </a:endParaRPr>
          </a:p>
          <a:p>
            <a:pPr marL="457200" lvl="0" indent="-457200" algn="l" rtl="0">
              <a:spcBef>
                <a:spcPts val="0"/>
              </a:spcBef>
              <a:spcAft>
                <a:spcPts val="0"/>
              </a:spcAft>
              <a:buSzPts val="3600"/>
              <a:buChar char="●"/>
            </a:pPr>
            <a:r>
              <a:rPr lang="en-US" sz="3600">
                <a:latin typeface="Arial"/>
                <a:ea typeface="Arial"/>
                <a:cs typeface="Arial"/>
                <a:sym typeface="Arial"/>
              </a:rPr>
              <a:t>Final Thoughts and Invitations</a:t>
            </a:r>
            <a:endParaRPr sz="3600">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27"/>
        <p:cNvGrpSpPr/>
        <p:nvPr/>
      </p:nvGrpSpPr>
      <p:grpSpPr>
        <a:xfrm>
          <a:off x="0" y="0"/>
          <a:ext cx="0" cy="0"/>
          <a:chOff x="0" y="0"/>
          <a:chExt cx="0" cy="0"/>
        </a:xfrm>
      </p:grpSpPr>
      <p:sp>
        <p:nvSpPr>
          <p:cNvPr id="328" name="Google Shape;328;p53"/>
          <p:cNvSpPr txBox="1">
            <a:spLocks noGrp="1"/>
          </p:cNvSpPr>
          <p:nvPr>
            <p:ph type="title" idx="4294967295"/>
          </p:nvPr>
        </p:nvSpPr>
        <p:spPr>
          <a:xfrm>
            <a:off x="838200" y="365125"/>
            <a:ext cx="10515600" cy="13257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0"/>
              </a:spcBef>
              <a:spcAft>
                <a:spcPts val="0"/>
              </a:spcAft>
              <a:buClr>
                <a:srgbClr val="000000"/>
              </a:buClr>
              <a:buSzTx/>
              <a:buFont typeface="Arial"/>
              <a:buNone/>
              <a:tabLst/>
              <a:defRPr/>
            </a:pPr>
            <a:r>
              <a:rPr kumimoji="0" lang="en-US" sz="4400" b="0" i="0" u="none" strike="noStrike" kern="0" cap="none" spc="0" normalizeH="0" baseline="0" noProof="0" dirty="0">
                <a:ln>
                  <a:noFill/>
                </a:ln>
                <a:solidFill>
                  <a:srgbClr val="000000"/>
                </a:solidFill>
                <a:effectLst/>
                <a:uLnTx/>
                <a:uFillTx/>
                <a:latin typeface="Play"/>
                <a:ea typeface="Play"/>
                <a:cs typeface="Play"/>
                <a:sym typeface="Play"/>
              </a:rPr>
              <a:t>Effective Principal Leadership and PSEL</a:t>
            </a:r>
          </a:p>
        </p:txBody>
      </p:sp>
      <p:pic>
        <p:nvPicPr>
          <p:cNvPr id="329" name="Google Shape;329;p5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39346" y="1559247"/>
            <a:ext cx="5194293" cy="5032376"/>
          </a:xfrm>
          <a:prstGeom prst="rect">
            <a:avLst/>
          </a:prstGeom>
          <a:noFill/>
          <a:ln>
            <a:noFill/>
          </a:ln>
        </p:spPr>
      </p:pic>
      <p:pic>
        <p:nvPicPr>
          <p:cNvPr id="330" name="Google Shape;330;p53">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7090649" y="1559247"/>
            <a:ext cx="3684443" cy="485778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35"/>
        <p:cNvGrpSpPr/>
        <p:nvPr/>
      </p:nvGrpSpPr>
      <p:grpSpPr>
        <a:xfrm>
          <a:off x="0" y="0"/>
          <a:ext cx="0" cy="0"/>
          <a:chOff x="0" y="0"/>
          <a:chExt cx="0" cy="0"/>
        </a:xfrm>
      </p:grpSpPr>
      <p:grpSp>
        <p:nvGrpSpPr>
          <p:cNvPr id="336" name="Google Shape;336;p54">
            <a:extLst>
              <a:ext uri="{C183D7F6-B498-43B3-948B-1728B52AA6E4}">
                <adec:decorative xmlns:adec="http://schemas.microsoft.com/office/drawing/2017/decorative" val="1"/>
              </a:ext>
            </a:extLst>
          </p:cNvPr>
          <p:cNvGrpSpPr/>
          <p:nvPr/>
        </p:nvGrpSpPr>
        <p:grpSpPr>
          <a:xfrm>
            <a:off x="82" y="1216597"/>
            <a:ext cx="731548" cy="673456"/>
            <a:chOff x="3940602" y="308034"/>
            <a:chExt cx="2116748" cy="3429000"/>
          </a:xfrm>
        </p:grpSpPr>
        <p:sp>
          <p:nvSpPr>
            <p:cNvPr id="337" name="Google Shape;337;p54"/>
            <p:cNvSpPr/>
            <p:nvPr/>
          </p:nvSpPr>
          <p:spPr>
            <a:xfrm>
              <a:off x="3940602"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38" name="Google Shape;338;p54"/>
            <p:cNvSpPr/>
            <p:nvPr/>
          </p:nvSpPr>
          <p:spPr>
            <a:xfrm>
              <a:off x="4715626"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39" name="Google Shape;339;p54"/>
            <p:cNvSpPr/>
            <p:nvPr/>
          </p:nvSpPr>
          <p:spPr>
            <a:xfrm>
              <a:off x="5490650" y="308034"/>
              <a:ext cx="566700" cy="342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340" name="Google Shape;340;p54">
            <a:extLst>
              <a:ext uri="{C183D7F6-B498-43B3-948B-1728B52AA6E4}">
                <adec:decorative xmlns:adec="http://schemas.microsoft.com/office/drawing/2017/decorative" val="1"/>
              </a:ext>
            </a:extLst>
          </p:cNvPr>
          <p:cNvSpPr/>
          <p:nvPr/>
        </p:nvSpPr>
        <p:spPr>
          <a:xfrm>
            <a:off x="640079" y="613954"/>
            <a:ext cx="10907400" cy="1894200"/>
          </a:xfrm>
          <a:prstGeom prst="rect">
            <a:avLst/>
          </a:prstGeom>
          <a:solidFill>
            <a:schemeClr val="lt1"/>
          </a:solidFill>
          <a:ln>
            <a:noFill/>
          </a:ln>
          <a:effectLst>
            <a:outerShdw blurRad="139700" dist="127000" dir="5400000" algn="t" rotWithShape="0">
              <a:srgbClr val="000000">
                <a:alpha val="1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41" name="Google Shape;341;p54"/>
          <p:cNvSpPr txBox="1">
            <a:spLocks noGrp="1"/>
          </p:cNvSpPr>
          <p:nvPr>
            <p:ph type="title"/>
          </p:nvPr>
        </p:nvSpPr>
        <p:spPr>
          <a:xfrm>
            <a:off x="1043631" y="809898"/>
            <a:ext cx="9942600" cy="1554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800"/>
              <a:buFont typeface="Play"/>
              <a:buNone/>
            </a:pPr>
            <a:r>
              <a:rPr lang="en-US" sz="4800"/>
              <a:t>MTSS as a Leadership Framework</a:t>
            </a:r>
            <a:endParaRPr/>
          </a:p>
        </p:txBody>
      </p:sp>
      <p:sp>
        <p:nvSpPr>
          <p:cNvPr id="342" name="Google Shape;342;p54"/>
          <p:cNvSpPr txBox="1">
            <a:spLocks noGrp="1"/>
          </p:cNvSpPr>
          <p:nvPr>
            <p:ph type="body" idx="1"/>
          </p:nvPr>
        </p:nvSpPr>
        <p:spPr>
          <a:xfrm>
            <a:off x="1045028" y="3017522"/>
            <a:ext cx="9941400" cy="3124800"/>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dk1"/>
              </a:buClr>
              <a:buSzPts val="1700"/>
              <a:buChar char="•"/>
            </a:pPr>
            <a:r>
              <a:rPr lang="en-US" sz="1700"/>
              <a:t>MTSS is a prevention-oriented framework integrating data and instruction to support ALL students. With four core components:</a:t>
            </a:r>
            <a:endParaRPr/>
          </a:p>
          <a:p>
            <a:pPr marL="685800" lvl="1" indent="-228600" algn="l" rtl="0">
              <a:lnSpc>
                <a:spcPct val="90000"/>
              </a:lnSpc>
              <a:spcBef>
                <a:spcPts val="500"/>
              </a:spcBef>
              <a:spcAft>
                <a:spcPts val="0"/>
              </a:spcAft>
              <a:buClr>
                <a:schemeClr val="dk1"/>
              </a:buClr>
              <a:buSzPts val="1700"/>
              <a:buChar char="•"/>
            </a:pPr>
            <a:r>
              <a:rPr lang="en-US" sz="1700"/>
              <a:t>Screening</a:t>
            </a:r>
            <a:endParaRPr/>
          </a:p>
          <a:p>
            <a:pPr marL="685800" lvl="1" indent="-228600" algn="l" rtl="0">
              <a:lnSpc>
                <a:spcPct val="90000"/>
              </a:lnSpc>
              <a:spcBef>
                <a:spcPts val="500"/>
              </a:spcBef>
              <a:spcAft>
                <a:spcPts val="0"/>
              </a:spcAft>
              <a:buClr>
                <a:schemeClr val="dk1"/>
              </a:buClr>
              <a:buSzPts val="1700"/>
              <a:buChar char="•"/>
            </a:pPr>
            <a:r>
              <a:rPr lang="en-US" sz="1700"/>
              <a:t>Multi-level prevention system</a:t>
            </a:r>
            <a:endParaRPr/>
          </a:p>
          <a:p>
            <a:pPr marL="685800" lvl="1" indent="-228600" algn="l" rtl="0">
              <a:lnSpc>
                <a:spcPct val="90000"/>
              </a:lnSpc>
              <a:spcBef>
                <a:spcPts val="500"/>
              </a:spcBef>
              <a:spcAft>
                <a:spcPts val="0"/>
              </a:spcAft>
              <a:buClr>
                <a:schemeClr val="dk1"/>
              </a:buClr>
              <a:buSzPts val="1700"/>
              <a:buChar char="•"/>
            </a:pPr>
            <a:r>
              <a:rPr lang="en-US" sz="1700"/>
              <a:t>Progress monitoring</a:t>
            </a:r>
            <a:endParaRPr/>
          </a:p>
          <a:p>
            <a:pPr marL="685800" lvl="1" indent="-228600" algn="l" rtl="0">
              <a:lnSpc>
                <a:spcPct val="90000"/>
              </a:lnSpc>
              <a:spcBef>
                <a:spcPts val="500"/>
              </a:spcBef>
              <a:spcAft>
                <a:spcPts val="0"/>
              </a:spcAft>
              <a:buClr>
                <a:schemeClr val="dk1"/>
              </a:buClr>
              <a:buSzPts val="1700"/>
              <a:buChar char="•"/>
            </a:pPr>
            <a:r>
              <a:rPr lang="en-US" sz="1700"/>
              <a:t>Data-informed decision-making</a:t>
            </a:r>
            <a:endParaRPr/>
          </a:p>
          <a:p>
            <a:pPr marL="228600" lvl="0" indent="-228600" algn="l" rtl="0">
              <a:lnSpc>
                <a:spcPct val="90000"/>
              </a:lnSpc>
              <a:spcBef>
                <a:spcPts val="1000"/>
              </a:spcBef>
              <a:spcAft>
                <a:spcPts val="0"/>
              </a:spcAft>
              <a:buClr>
                <a:schemeClr val="dk1"/>
              </a:buClr>
              <a:buSzPts val="1700"/>
              <a:buChar char="•"/>
            </a:pPr>
            <a:r>
              <a:rPr lang="en-US" sz="1700"/>
              <a:t>Implementation depends on leadership – communication, organizational structures, collaboration, and professional capacity.</a:t>
            </a:r>
            <a:endParaRPr/>
          </a:p>
          <a:p>
            <a:pPr marL="228600" lvl="0" indent="-228600" algn="l" rtl="0">
              <a:lnSpc>
                <a:spcPct val="90000"/>
              </a:lnSpc>
              <a:spcBef>
                <a:spcPts val="1000"/>
              </a:spcBef>
              <a:spcAft>
                <a:spcPts val="0"/>
              </a:spcAft>
              <a:buClr>
                <a:schemeClr val="dk1"/>
              </a:buClr>
              <a:buSzPts val="1700"/>
              <a:buChar char="•"/>
            </a:pPr>
            <a:r>
              <a:rPr lang="en-US" sz="1700"/>
              <a:t>Research suggests that MTSS </a:t>
            </a:r>
            <a:r>
              <a:rPr lang="en-US" sz="1700" i="1"/>
              <a:t>can</a:t>
            </a:r>
            <a:r>
              <a:rPr lang="en-US" sz="1700"/>
              <a:t> improve achievement, reduce exclusionary discipline, and other issues </a:t>
            </a:r>
            <a:r>
              <a:rPr lang="en-US" sz="1700" i="1"/>
              <a:t>when</a:t>
            </a:r>
            <a:r>
              <a:rPr lang="en-US" sz="1700"/>
              <a:t> implementing effectively.</a:t>
            </a:r>
            <a:endParaRPr/>
          </a:p>
        </p:txBody>
      </p:sp>
      <p:cxnSp>
        <p:nvCxnSpPr>
          <p:cNvPr id="343" name="Google Shape;343;p54">
            <a:extLst>
              <a:ext uri="{C183D7F6-B498-43B3-948B-1728B52AA6E4}">
                <adec:decorative xmlns:adec="http://schemas.microsoft.com/office/drawing/2017/decorative" val="1"/>
              </a:ext>
            </a:extLst>
          </p:cNvPr>
          <p:cNvCxnSpPr/>
          <p:nvPr/>
        </p:nvCxnSpPr>
        <p:spPr>
          <a:xfrm rot="10800000">
            <a:off x="838200" y="6485313"/>
            <a:ext cx="10515600" cy="0"/>
          </a:xfrm>
          <a:prstGeom prst="straightConnector1">
            <a:avLst/>
          </a:prstGeom>
          <a:noFill/>
          <a:ln w="57150" cap="flat" cmpd="sng">
            <a:solidFill>
              <a:schemeClr val="accent4"/>
            </a:solidFill>
            <a:prstDash val="solid"/>
            <a:miter lim="8000"/>
            <a:headEnd type="none" w="sm" len="sm"/>
            <a:tailEnd type="none" w="sm" len="sm"/>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48"/>
        <p:cNvGrpSpPr/>
        <p:nvPr/>
      </p:nvGrpSpPr>
      <p:grpSpPr>
        <a:xfrm>
          <a:off x="0" y="0"/>
          <a:ext cx="0" cy="0"/>
          <a:chOff x="0" y="0"/>
          <a:chExt cx="0" cy="0"/>
        </a:xfrm>
      </p:grpSpPr>
      <p:sp>
        <p:nvSpPr>
          <p:cNvPr id="349" name="Google Shape;349;p55"/>
          <p:cNvSpPr txBox="1">
            <a:spLocks noGrp="1"/>
          </p:cNvSpPr>
          <p:nvPr>
            <p:ph type="title"/>
          </p:nvPr>
        </p:nvSpPr>
        <p:spPr>
          <a:xfrm>
            <a:off x="808638" y="386930"/>
            <a:ext cx="9236700" cy="11889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Play"/>
              <a:buNone/>
            </a:pPr>
            <a:r>
              <a:rPr lang="en-US" sz="5400"/>
              <a:t>Leadership Beyond Compliance</a:t>
            </a:r>
            <a:endParaRPr/>
          </a:p>
        </p:txBody>
      </p:sp>
      <p:grpSp>
        <p:nvGrpSpPr>
          <p:cNvPr id="350" name="Google Shape;350;p55">
            <a:extLst>
              <a:ext uri="{C183D7F6-B498-43B3-948B-1728B52AA6E4}">
                <adec:decorative xmlns:adec="http://schemas.microsoft.com/office/drawing/2017/decorative" val="1"/>
              </a:ext>
            </a:extLst>
          </p:cNvPr>
          <p:cNvGrpSpPr/>
          <p:nvPr/>
        </p:nvGrpSpPr>
        <p:grpSpPr>
          <a:xfrm>
            <a:off x="-7" y="1998368"/>
            <a:ext cx="11695088" cy="782176"/>
            <a:chOff x="-7" y="1998368"/>
            <a:chExt cx="11695088" cy="782176"/>
          </a:xfrm>
        </p:grpSpPr>
        <p:sp>
          <p:nvSpPr>
            <p:cNvPr id="351" name="Google Shape;351;p55"/>
            <p:cNvSpPr/>
            <p:nvPr/>
          </p:nvSpPr>
          <p:spPr>
            <a:xfrm rot="5400000">
              <a:off x="11227981" y="2313068"/>
              <a:ext cx="781800" cy="152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52" name="Google Shape;352;p55"/>
            <p:cNvSpPr/>
            <p:nvPr/>
          </p:nvSpPr>
          <p:spPr>
            <a:xfrm rot="10800000">
              <a:off x="-7" y="1998744"/>
              <a:ext cx="11454600" cy="7818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353" name="Google Shape;353;p55">
            <a:extLst>
              <a:ext uri="{C183D7F6-B498-43B3-948B-1728B52AA6E4}">
                <adec:decorative xmlns:adec="http://schemas.microsoft.com/office/drawing/2017/decorative" val="1"/>
              </a:ext>
            </a:extLst>
          </p:cNvPr>
          <p:cNvSpPr/>
          <p:nvPr/>
        </p:nvSpPr>
        <p:spPr>
          <a:xfrm>
            <a:off x="0" y="2203079"/>
            <a:ext cx="11383500" cy="4147800"/>
          </a:xfrm>
          <a:prstGeom prst="rect">
            <a:avLst/>
          </a:prstGeom>
          <a:solidFill>
            <a:schemeClr val="lt1"/>
          </a:solidFill>
          <a:ln>
            <a:noFill/>
          </a:ln>
          <a:effectLst>
            <a:outerShdw blurRad="139700" dist="127000" dir="5400000" algn="t" rotWithShape="0">
              <a:srgbClr val="000000">
                <a:alpha val="1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54" name="Google Shape;354;p55"/>
          <p:cNvSpPr txBox="1">
            <a:spLocks noGrp="1"/>
          </p:cNvSpPr>
          <p:nvPr>
            <p:ph type="body" idx="1"/>
          </p:nvPr>
        </p:nvSpPr>
        <p:spPr>
          <a:xfrm>
            <a:off x="793660" y="2599509"/>
            <a:ext cx="10143600" cy="3435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200"/>
              <a:buNone/>
            </a:pPr>
            <a:r>
              <a:rPr lang="en-US" sz="2200"/>
              <a:t>Leadership Responsibilities:</a:t>
            </a:r>
            <a:endParaRPr/>
          </a:p>
          <a:p>
            <a:pPr marL="228600" lvl="0" indent="-228600" algn="l" rtl="0">
              <a:lnSpc>
                <a:spcPct val="90000"/>
              </a:lnSpc>
              <a:spcBef>
                <a:spcPts val="1000"/>
              </a:spcBef>
              <a:spcAft>
                <a:spcPts val="0"/>
              </a:spcAft>
              <a:buClr>
                <a:schemeClr val="dk1"/>
              </a:buClr>
              <a:buSzPts val="2200"/>
              <a:buChar char="•"/>
            </a:pPr>
            <a:r>
              <a:rPr lang="en-US" sz="2200"/>
              <a:t>Establish a vision that all students can learn with appropriate supports.</a:t>
            </a:r>
            <a:endParaRPr/>
          </a:p>
          <a:p>
            <a:pPr marL="228600" lvl="0" indent="-228600" algn="l" rtl="0">
              <a:lnSpc>
                <a:spcPct val="90000"/>
              </a:lnSpc>
              <a:spcBef>
                <a:spcPts val="1000"/>
              </a:spcBef>
              <a:spcAft>
                <a:spcPts val="0"/>
              </a:spcAft>
              <a:buClr>
                <a:schemeClr val="dk1"/>
              </a:buClr>
              <a:buSzPts val="2200"/>
              <a:buChar char="•"/>
            </a:pPr>
            <a:r>
              <a:rPr lang="en-US" sz="2200"/>
              <a:t>Build collaborative teams and share responsibility.</a:t>
            </a:r>
            <a:endParaRPr/>
          </a:p>
          <a:p>
            <a:pPr marL="228600" lvl="0" indent="-228600" algn="l" rtl="0">
              <a:lnSpc>
                <a:spcPct val="90000"/>
              </a:lnSpc>
              <a:spcBef>
                <a:spcPts val="1000"/>
              </a:spcBef>
              <a:spcAft>
                <a:spcPts val="0"/>
              </a:spcAft>
              <a:buClr>
                <a:schemeClr val="dk1"/>
              </a:buClr>
              <a:buSzPts val="2200"/>
              <a:buChar char="•"/>
            </a:pPr>
            <a:r>
              <a:rPr lang="en-US" sz="2200"/>
              <a:t>Use data to inform all important organizational and instructional decisions.</a:t>
            </a:r>
            <a:endParaRPr/>
          </a:p>
          <a:p>
            <a:pPr marL="228600" lvl="0" indent="-228600" algn="l" rtl="0">
              <a:lnSpc>
                <a:spcPct val="90000"/>
              </a:lnSpc>
              <a:spcBef>
                <a:spcPts val="1000"/>
              </a:spcBef>
              <a:spcAft>
                <a:spcPts val="0"/>
              </a:spcAft>
              <a:buClr>
                <a:schemeClr val="dk1"/>
              </a:buClr>
              <a:buSzPts val="2200"/>
              <a:buChar char="•"/>
            </a:pPr>
            <a:r>
              <a:rPr lang="en-US" sz="2200"/>
              <a:t>Align staffing, schedules, and resources to student needs.</a:t>
            </a:r>
            <a:endParaRPr/>
          </a:p>
          <a:p>
            <a:pPr marL="228600" lvl="0" indent="-228600" algn="l" rtl="0">
              <a:lnSpc>
                <a:spcPct val="90000"/>
              </a:lnSpc>
              <a:spcBef>
                <a:spcPts val="1000"/>
              </a:spcBef>
              <a:spcAft>
                <a:spcPts val="0"/>
              </a:spcAft>
              <a:buClr>
                <a:schemeClr val="dk1"/>
              </a:buClr>
              <a:buSzPts val="2200"/>
              <a:buChar char="•"/>
            </a:pPr>
            <a:r>
              <a:rPr lang="en-US" sz="2200"/>
              <a:t>Support implementation of EVPs and HLPs.</a:t>
            </a:r>
            <a:endParaRPr/>
          </a:p>
          <a:p>
            <a:pPr marL="228600" lvl="0" indent="-228600" algn="l" rtl="0">
              <a:lnSpc>
                <a:spcPct val="90000"/>
              </a:lnSpc>
              <a:spcBef>
                <a:spcPts val="1000"/>
              </a:spcBef>
              <a:spcAft>
                <a:spcPts val="0"/>
              </a:spcAft>
              <a:buClr>
                <a:schemeClr val="dk1"/>
              </a:buClr>
              <a:buSzPts val="2200"/>
              <a:buChar char="•"/>
            </a:pPr>
            <a:r>
              <a:rPr lang="en-US" sz="2200"/>
              <a:t>Monitor implementation fidelity AND outcomes.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58"/>
        <p:cNvGrpSpPr/>
        <p:nvPr/>
      </p:nvGrpSpPr>
      <p:grpSpPr>
        <a:xfrm>
          <a:off x="0" y="0"/>
          <a:ext cx="0" cy="0"/>
          <a:chOff x="0" y="0"/>
          <a:chExt cx="0" cy="0"/>
        </a:xfrm>
      </p:grpSpPr>
      <p:sp>
        <p:nvSpPr>
          <p:cNvPr id="359" name="Google Shape;359;p56"/>
          <p:cNvSpPr txBox="1">
            <a:spLocks noGrp="1"/>
          </p:cNvSpPr>
          <p:nvPr>
            <p:ph type="title"/>
          </p:nvPr>
        </p:nvSpPr>
        <p:spPr>
          <a:xfrm>
            <a:off x="793662" y="386930"/>
            <a:ext cx="10066200" cy="12984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Play"/>
              <a:buNone/>
            </a:pPr>
            <a:r>
              <a:rPr lang="en-US"/>
              <a:t>Takeaways from the Principal Leadership IC</a:t>
            </a:r>
            <a:endParaRPr/>
          </a:p>
        </p:txBody>
      </p:sp>
      <p:sp>
        <p:nvSpPr>
          <p:cNvPr id="360" name="Google Shape;360;p56">
            <a:extLst>
              <a:ext uri="{C183D7F6-B498-43B3-948B-1728B52AA6E4}">
                <adec:decorative xmlns:adec="http://schemas.microsoft.com/office/drawing/2017/decorative" val="1"/>
              </a:ext>
            </a:extLst>
          </p:cNvPr>
          <p:cNvSpPr/>
          <p:nvPr/>
        </p:nvSpPr>
        <p:spPr>
          <a:xfrm rot="10800000">
            <a:off x="-7" y="1998744"/>
            <a:ext cx="11454600" cy="7818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61" name="Google Shape;361;p56">
            <a:extLst>
              <a:ext uri="{C183D7F6-B498-43B3-948B-1728B52AA6E4}">
                <adec:decorative xmlns:adec="http://schemas.microsoft.com/office/drawing/2017/decorative" val="1"/>
              </a:ext>
            </a:extLst>
          </p:cNvPr>
          <p:cNvSpPr/>
          <p:nvPr/>
        </p:nvSpPr>
        <p:spPr>
          <a:xfrm>
            <a:off x="0" y="2203079"/>
            <a:ext cx="11383500" cy="4268100"/>
          </a:xfrm>
          <a:prstGeom prst="rect">
            <a:avLst/>
          </a:prstGeom>
          <a:solidFill>
            <a:schemeClr val="lt1"/>
          </a:solidFill>
          <a:ln>
            <a:noFill/>
          </a:ln>
          <a:effectLst>
            <a:outerShdw blurRad="139700" dist="127000" dir="5400000" algn="t" rotWithShape="0">
              <a:srgbClr val="000000">
                <a:alpha val="1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62" name="Google Shape;362;p56"/>
          <p:cNvSpPr txBox="1">
            <a:spLocks noGrp="1"/>
          </p:cNvSpPr>
          <p:nvPr>
            <p:ph type="body" idx="1"/>
          </p:nvPr>
        </p:nvSpPr>
        <p:spPr>
          <a:xfrm>
            <a:off x="793661" y="2599509"/>
            <a:ext cx="4530900" cy="3639600"/>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dk1"/>
              </a:buClr>
              <a:buSzPts val="1400"/>
              <a:buChar char="•"/>
            </a:pPr>
            <a:r>
              <a:rPr lang="en-US" sz="1400"/>
              <a:t>Vision and Values: Develops a shared mission supporting all learners.</a:t>
            </a:r>
            <a:endParaRPr/>
          </a:p>
          <a:p>
            <a:pPr marL="228600" lvl="0" indent="-228600" algn="l" rtl="0">
              <a:lnSpc>
                <a:spcPct val="90000"/>
              </a:lnSpc>
              <a:spcBef>
                <a:spcPts val="1000"/>
              </a:spcBef>
              <a:spcAft>
                <a:spcPts val="0"/>
              </a:spcAft>
              <a:buClr>
                <a:schemeClr val="dk1"/>
              </a:buClr>
              <a:buSzPts val="1400"/>
              <a:buChar char="•"/>
            </a:pPr>
            <a:r>
              <a:rPr lang="en-US" sz="1400"/>
              <a:t>Curriculum, Instruction, and Assessment: (a) promote high expectations; (b) ensure MTSS, HLPs, and EBPs are implemented; (c) support progress monitoring systems.</a:t>
            </a:r>
            <a:endParaRPr/>
          </a:p>
          <a:p>
            <a:pPr marL="228600" lvl="0" indent="-228600" algn="l" rtl="0">
              <a:lnSpc>
                <a:spcPct val="90000"/>
              </a:lnSpc>
              <a:spcBef>
                <a:spcPts val="1000"/>
              </a:spcBef>
              <a:spcAft>
                <a:spcPts val="0"/>
              </a:spcAft>
              <a:buClr>
                <a:schemeClr val="dk1"/>
              </a:buClr>
              <a:buSzPts val="1400"/>
              <a:buChar char="•"/>
            </a:pPr>
            <a:r>
              <a:rPr lang="en-US" sz="1400"/>
              <a:t>Professional Capacity: (a) build teacher expertise; (b) providing ongoing professional development.</a:t>
            </a:r>
            <a:endParaRPr/>
          </a:p>
          <a:p>
            <a:pPr marL="228600" lvl="0" indent="-228600" algn="l" rtl="0">
              <a:lnSpc>
                <a:spcPct val="90000"/>
              </a:lnSpc>
              <a:spcBef>
                <a:spcPts val="1000"/>
              </a:spcBef>
              <a:spcAft>
                <a:spcPts val="0"/>
              </a:spcAft>
              <a:buClr>
                <a:schemeClr val="dk1"/>
              </a:buClr>
              <a:buSzPts val="1400"/>
              <a:buChar char="•"/>
            </a:pPr>
            <a:r>
              <a:rPr lang="en-US" sz="1400"/>
              <a:t>Professional community: Create collaborative problem-solving cultures.</a:t>
            </a:r>
            <a:endParaRPr/>
          </a:p>
          <a:p>
            <a:pPr marL="228600" lvl="0" indent="-228600" algn="l" rtl="0">
              <a:lnSpc>
                <a:spcPct val="90000"/>
              </a:lnSpc>
              <a:spcBef>
                <a:spcPts val="1000"/>
              </a:spcBef>
              <a:spcAft>
                <a:spcPts val="0"/>
              </a:spcAft>
              <a:buClr>
                <a:schemeClr val="dk1"/>
              </a:buClr>
              <a:buSzPts val="1400"/>
              <a:buChar char="•"/>
            </a:pPr>
            <a:r>
              <a:rPr lang="en-US" sz="1400"/>
              <a:t>School Improvement: Use regular improvement cycles focus on student needs, outcomes, and other credible information.</a:t>
            </a:r>
            <a:endParaRPr/>
          </a:p>
        </p:txBody>
      </p:sp>
      <p:sp>
        <p:nvSpPr>
          <p:cNvPr id="363" name="Google Shape;363;p56">
            <a:extLst>
              <a:ext uri="{C183D7F6-B498-43B3-948B-1728B52AA6E4}">
                <adec:decorative xmlns:adec="http://schemas.microsoft.com/office/drawing/2017/decorative" val="1"/>
              </a:ext>
            </a:extLst>
          </p:cNvPr>
          <p:cNvSpPr/>
          <p:nvPr/>
        </p:nvSpPr>
        <p:spPr>
          <a:xfrm rot="5400000">
            <a:off x="11227981" y="2313068"/>
            <a:ext cx="781800" cy="152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aphicFrame>
        <p:nvGraphicFramePr>
          <p:cNvPr id="364" name="Google Shape;364;p56"/>
          <p:cNvGraphicFramePr/>
          <p:nvPr/>
        </p:nvGraphicFramePr>
        <p:xfrm>
          <a:off x="5911532" y="2959288"/>
          <a:ext cx="5150300" cy="2469390"/>
        </p:xfrm>
        <a:graphic>
          <a:graphicData uri="http://schemas.openxmlformats.org/drawingml/2006/table">
            <a:tbl>
              <a:tblPr firstRow="1" bandRow="1">
                <a:solidFill>
                  <a:schemeClr val="lt1"/>
                </a:solidFill>
                <a:tableStyleId>{7C623D48-89A8-4E93-BBFE-638A0C1C7C99}</a:tableStyleId>
              </a:tblPr>
              <a:tblGrid>
                <a:gridCol w="2683125">
                  <a:extLst>
                    <a:ext uri="{9D8B030D-6E8A-4147-A177-3AD203B41FA5}">
                      <a16:colId xmlns:a16="http://schemas.microsoft.com/office/drawing/2014/main" val="20000"/>
                    </a:ext>
                  </a:extLst>
                </a:gridCol>
                <a:gridCol w="2467175">
                  <a:extLst>
                    <a:ext uri="{9D8B030D-6E8A-4147-A177-3AD203B41FA5}">
                      <a16:colId xmlns:a16="http://schemas.microsoft.com/office/drawing/2014/main" val="20001"/>
                    </a:ext>
                  </a:extLst>
                </a:gridCol>
              </a:tblGrid>
              <a:tr h="503225">
                <a:tc>
                  <a:txBody>
                    <a:bodyPr/>
                    <a:lstStyle/>
                    <a:p>
                      <a:pPr marL="0" marR="0" lvl="0" indent="0" algn="l" rtl="0">
                        <a:spcBef>
                          <a:spcPts val="0"/>
                        </a:spcBef>
                        <a:spcAft>
                          <a:spcPts val="0"/>
                        </a:spcAft>
                        <a:buNone/>
                      </a:pPr>
                      <a:r>
                        <a:rPr lang="en-US" sz="1600" b="0" u="none" strike="noStrike" cap="none">
                          <a:solidFill>
                            <a:schemeClr val="lt1"/>
                          </a:solidFill>
                        </a:rPr>
                        <a:t>MTSS</a:t>
                      </a:r>
                      <a:endParaRPr/>
                    </a:p>
                  </a:txBody>
                  <a:tcPr marL="138200" marR="106325" marT="106325" marB="106325" anchor="ctr">
                    <a:lnL w="19050" cap="flat" cmpd="sng">
                      <a:solidFill>
                        <a:schemeClr val="dk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1"/>
                    </a:solidFill>
                  </a:tcPr>
                </a:tc>
                <a:tc>
                  <a:txBody>
                    <a:bodyPr/>
                    <a:lstStyle/>
                    <a:p>
                      <a:pPr marL="0" marR="0" lvl="0" indent="0" algn="l" rtl="0">
                        <a:spcBef>
                          <a:spcPts val="0"/>
                        </a:spcBef>
                        <a:spcAft>
                          <a:spcPts val="0"/>
                        </a:spcAft>
                        <a:buNone/>
                      </a:pPr>
                      <a:r>
                        <a:rPr lang="en-US" sz="1600" b="0" cap="none">
                          <a:solidFill>
                            <a:schemeClr val="lt1"/>
                          </a:solidFill>
                        </a:rPr>
                        <a:t>IC Leadership Practice</a:t>
                      </a:r>
                      <a:endParaRPr/>
                    </a:p>
                  </a:txBody>
                  <a:tcPr marL="138200" marR="106325" marT="106325" marB="1063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905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305350">
                <a:tc>
                  <a:txBody>
                    <a:bodyPr/>
                    <a:lstStyle/>
                    <a:p>
                      <a:pPr marL="0" marR="0" lvl="0" indent="0" algn="l" rtl="0">
                        <a:spcBef>
                          <a:spcPts val="0"/>
                        </a:spcBef>
                        <a:spcAft>
                          <a:spcPts val="0"/>
                        </a:spcAft>
                        <a:buNone/>
                      </a:pPr>
                      <a:r>
                        <a:rPr lang="en-US" sz="1600" cap="none">
                          <a:solidFill>
                            <a:schemeClr val="dk1"/>
                          </a:solidFill>
                        </a:rPr>
                        <a:t>Data Teams</a:t>
                      </a:r>
                      <a:endParaRPr/>
                    </a:p>
                  </a:txBody>
                  <a:tcPr marL="138200" marR="106325" marT="106325" marB="106325">
                    <a:lnL w="19050" cap="flat" cmpd="sng">
                      <a:solidFill>
                        <a:schemeClr val="dk1"/>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solid"/>
                      <a:round/>
                      <a:headEnd type="none" w="sm" len="sm"/>
                      <a:tailEnd type="none" w="sm" len="sm"/>
                    </a:lnB>
                  </a:tcPr>
                </a:tc>
                <a:tc>
                  <a:txBody>
                    <a:bodyPr/>
                    <a:lstStyle/>
                    <a:p>
                      <a:pPr marL="0" marR="0" lvl="0" indent="0" algn="l" rtl="0">
                        <a:spcBef>
                          <a:spcPts val="0"/>
                        </a:spcBef>
                        <a:spcAft>
                          <a:spcPts val="0"/>
                        </a:spcAft>
                        <a:buNone/>
                      </a:pPr>
                      <a:r>
                        <a:rPr lang="en-US" sz="1600" cap="none">
                          <a:solidFill>
                            <a:schemeClr val="dk1"/>
                          </a:solidFill>
                        </a:rPr>
                        <a:t>PSEL 4&amp;7</a:t>
                      </a:r>
                      <a:endParaRPr/>
                    </a:p>
                  </a:txBody>
                  <a:tcPr marL="138200" marR="106325" marT="106325" marB="106325">
                    <a:lnL w="9525" cap="flat" cmpd="sng">
                      <a:solidFill>
                        <a:srgbClr val="7F7F7F"/>
                      </a:solidFill>
                      <a:prstDash val="solid"/>
                      <a:round/>
                      <a:headEnd type="none" w="sm" len="sm"/>
                      <a:tailEnd type="none" w="sm" len="sm"/>
                    </a:lnL>
                    <a:lnR w="19050" cap="flat" cmpd="sng">
                      <a:solidFill>
                        <a:schemeClr val="dk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solid"/>
                      <a:round/>
                      <a:headEnd type="none" w="sm" len="sm"/>
                      <a:tailEnd type="none" w="sm" len="sm"/>
                    </a:lnB>
                  </a:tcPr>
                </a:tc>
                <a:extLst>
                  <a:ext uri="{0D108BD9-81ED-4DB2-BD59-A6C34878D82A}">
                    <a16:rowId xmlns:a16="http://schemas.microsoft.com/office/drawing/2014/main" val="10001"/>
                  </a:ext>
                </a:extLst>
              </a:tr>
              <a:tr h="503225">
                <a:tc>
                  <a:txBody>
                    <a:bodyPr/>
                    <a:lstStyle/>
                    <a:p>
                      <a:pPr marL="0" marR="0" lvl="0" indent="0" algn="l" rtl="0">
                        <a:spcBef>
                          <a:spcPts val="0"/>
                        </a:spcBef>
                        <a:spcAft>
                          <a:spcPts val="0"/>
                        </a:spcAft>
                        <a:buNone/>
                      </a:pPr>
                      <a:r>
                        <a:rPr lang="en-US" sz="1600" cap="none">
                          <a:solidFill>
                            <a:schemeClr val="dk1"/>
                          </a:solidFill>
                        </a:rPr>
                        <a:t>Tiered Supports</a:t>
                      </a:r>
                      <a:endParaRPr/>
                    </a:p>
                  </a:txBody>
                  <a:tcPr marL="138200" marR="106325" marT="106325" marB="106325">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8D8D8"/>
                    </a:solidFill>
                  </a:tcPr>
                </a:tc>
                <a:tc>
                  <a:txBody>
                    <a:bodyPr/>
                    <a:lstStyle/>
                    <a:p>
                      <a:pPr marL="0" marR="0" lvl="0" indent="0" algn="l" rtl="0">
                        <a:spcBef>
                          <a:spcPts val="0"/>
                        </a:spcBef>
                        <a:spcAft>
                          <a:spcPts val="0"/>
                        </a:spcAft>
                        <a:buNone/>
                      </a:pPr>
                      <a:r>
                        <a:rPr lang="en-US" sz="1600" cap="none">
                          <a:solidFill>
                            <a:schemeClr val="dk1"/>
                          </a:solidFill>
                        </a:rPr>
                        <a:t>PSEL 4</a:t>
                      </a:r>
                      <a:endParaRPr/>
                    </a:p>
                  </a:txBody>
                  <a:tcPr marL="138200" marR="106325" marT="106325" marB="106325">
                    <a:lnL w="9525" cap="flat" cmpd="sng">
                      <a:solidFill>
                        <a:srgbClr val="7F7F7F"/>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8D8D8"/>
                    </a:solidFill>
                  </a:tcPr>
                </a:tc>
                <a:extLst>
                  <a:ext uri="{0D108BD9-81ED-4DB2-BD59-A6C34878D82A}">
                    <a16:rowId xmlns:a16="http://schemas.microsoft.com/office/drawing/2014/main" val="10002"/>
                  </a:ext>
                </a:extLst>
              </a:tr>
              <a:tr h="503225">
                <a:tc>
                  <a:txBody>
                    <a:bodyPr/>
                    <a:lstStyle/>
                    <a:p>
                      <a:pPr marL="0" marR="0" lvl="0" indent="0" algn="l" rtl="0">
                        <a:spcBef>
                          <a:spcPts val="0"/>
                        </a:spcBef>
                        <a:spcAft>
                          <a:spcPts val="0"/>
                        </a:spcAft>
                        <a:buNone/>
                      </a:pPr>
                      <a:r>
                        <a:rPr lang="en-US" sz="1600" cap="none">
                          <a:solidFill>
                            <a:schemeClr val="dk1"/>
                          </a:solidFill>
                        </a:rPr>
                        <a:t>Professional Learning</a:t>
                      </a:r>
                      <a:endParaRPr/>
                    </a:p>
                  </a:txBody>
                  <a:tcPr marL="138200" marR="106325" marT="106325" marB="106325">
                    <a:lnL w="19050" cap="flat" cmpd="sng">
                      <a:solidFill>
                        <a:schemeClr val="dk1"/>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solid"/>
                      <a:round/>
                      <a:headEnd type="none" w="sm" len="sm"/>
                      <a:tailEnd type="none" w="sm" len="sm"/>
                    </a:lnB>
                  </a:tcPr>
                </a:tc>
                <a:tc>
                  <a:txBody>
                    <a:bodyPr/>
                    <a:lstStyle/>
                    <a:p>
                      <a:pPr marL="0" marR="0" lvl="0" indent="0" algn="l" rtl="0">
                        <a:spcBef>
                          <a:spcPts val="0"/>
                        </a:spcBef>
                        <a:spcAft>
                          <a:spcPts val="0"/>
                        </a:spcAft>
                        <a:buNone/>
                      </a:pPr>
                      <a:r>
                        <a:rPr lang="en-US" sz="1600" cap="none">
                          <a:solidFill>
                            <a:schemeClr val="dk1"/>
                          </a:solidFill>
                        </a:rPr>
                        <a:t>PSEL 6</a:t>
                      </a:r>
                      <a:endParaRPr/>
                    </a:p>
                  </a:txBody>
                  <a:tcPr marL="138200" marR="106325" marT="106325" marB="106325">
                    <a:lnL w="9525" cap="flat" cmpd="sng">
                      <a:solidFill>
                        <a:srgbClr val="7F7F7F"/>
                      </a:solidFill>
                      <a:prstDash val="solid"/>
                      <a:round/>
                      <a:headEnd type="none" w="sm" len="sm"/>
                      <a:tailEnd type="none" w="sm" len="sm"/>
                    </a:lnL>
                    <a:lnR w="19050" cap="flat" cmpd="sng">
                      <a:solidFill>
                        <a:schemeClr val="dk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7F7F7F"/>
                      </a:solidFill>
                      <a:prstDash val="solid"/>
                      <a:round/>
                      <a:headEnd type="none" w="sm" len="sm"/>
                      <a:tailEnd type="none" w="sm" len="sm"/>
                    </a:lnB>
                  </a:tcPr>
                </a:tc>
                <a:extLst>
                  <a:ext uri="{0D108BD9-81ED-4DB2-BD59-A6C34878D82A}">
                    <a16:rowId xmlns:a16="http://schemas.microsoft.com/office/drawing/2014/main" val="10003"/>
                  </a:ext>
                </a:extLst>
              </a:tr>
              <a:tr h="503225">
                <a:tc>
                  <a:txBody>
                    <a:bodyPr/>
                    <a:lstStyle/>
                    <a:p>
                      <a:pPr marL="0" marR="0" lvl="0" indent="0" algn="l" rtl="0">
                        <a:spcBef>
                          <a:spcPts val="0"/>
                        </a:spcBef>
                        <a:spcAft>
                          <a:spcPts val="0"/>
                        </a:spcAft>
                        <a:buNone/>
                      </a:pPr>
                      <a:r>
                        <a:rPr lang="en-US" sz="1600" cap="none">
                          <a:solidFill>
                            <a:schemeClr val="dk1"/>
                          </a:solidFill>
                        </a:rPr>
                        <a:t>Continuous Improvement</a:t>
                      </a:r>
                      <a:endParaRPr/>
                    </a:p>
                  </a:txBody>
                  <a:tcPr marL="138200" marR="106325" marT="106325" marB="106325">
                    <a:lnL w="9525" cap="flat" cmpd="sng">
                      <a:solidFill>
                        <a:srgbClr val="7F7F7F"/>
                      </a:solidFill>
                      <a:prstDash val="solid"/>
                      <a:round/>
                      <a:headEnd type="none" w="sm" len="sm"/>
                      <a:tailEnd type="none" w="sm" len="sm"/>
                    </a:lnL>
                    <a:lnR w="9525" cap="flat" cmpd="sng">
                      <a:solidFill>
                        <a:srgbClr val="7F7F7F"/>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8D8D8"/>
                    </a:solidFill>
                  </a:tcPr>
                </a:tc>
                <a:tc>
                  <a:txBody>
                    <a:bodyPr/>
                    <a:lstStyle/>
                    <a:p>
                      <a:pPr marL="0" marR="0" lvl="0" indent="0" algn="l" rtl="0">
                        <a:spcBef>
                          <a:spcPts val="0"/>
                        </a:spcBef>
                        <a:spcAft>
                          <a:spcPts val="0"/>
                        </a:spcAft>
                        <a:buNone/>
                      </a:pPr>
                      <a:r>
                        <a:rPr lang="en-US" sz="1600" cap="none">
                          <a:solidFill>
                            <a:schemeClr val="dk1"/>
                          </a:solidFill>
                        </a:rPr>
                        <a:t>PSEL 10</a:t>
                      </a:r>
                      <a:endParaRPr/>
                    </a:p>
                  </a:txBody>
                  <a:tcPr marL="138200" marR="106325" marT="106325" marB="106325">
                    <a:lnL w="9525" cap="flat" cmpd="sng">
                      <a:solidFill>
                        <a:srgbClr val="7F7F7F"/>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7F7F7F"/>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D8D8D8"/>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68"/>
        <p:cNvGrpSpPr/>
        <p:nvPr/>
      </p:nvGrpSpPr>
      <p:grpSpPr>
        <a:xfrm>
          <a:off x="0" y="0"/>
          <a:ext cx="0" cy="0"/>
          <a:chOff x="0" y="0"/>
          <a:chExt cx="0" cy="0"/>
        </a:xfrm>
      </p:grpSpPr>
      <p:sp>
        <p:nvSpPr>
          <p:cNvPr id="369" name="Google Shape;369;p57"/>
          <p:cNvSpPr txBox="1">
            <a:spLocks noGrp="1"/>
          </p:cNvSpPr>
          <p:nvPr>
            <p:ph type="title"/>
          </p:nvPr>
        </p:nvSpPr>
        <p:spPr>
          <a:xfrm>
            <a:off x="808638" y="386930"/>
            <a:ext cx="9236700" cy="1188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Play"/>
              <a:buNone/>
            </a:pPr>
            <a:r>
              <a:rPr lang="en-US" sz="5400"/>
              <a:t>Implications for Preparation</a:t>
            </a:r>
            <a:endParaRPr/>
          </a:p>
        </p:txBody>
      </p:sp>
      <p:grpSp>
        <p:nvGrpSpPr>
          <p:cNvPr id="370" name="Google Shape;370;p57">
            <a:extLst>
              <a:ext uri="{C183D7F6-B498-43B3-948B-1728B52AA6E4}">
                <adec:decorative xmlns:adec="http://schemas.microsoft.com/office/drawing/2017/decorative" val="1"/>
              </a:ext>
            </a:extLst>
          </p:cNvPr>
          <p:cNvGrpSpPr/>
          <p:nvPr/>
        </p:nvGrpSpPr>
        <p:grpSpPr>
          <a:xfrm>
            <a:off x="-7" y="1998368"/>
            <a:ext cx="11695088" cy="782176"/>
            <a:chOff x="-7" y="1998368"/>
            <a:chExt cx="11695088" cy="782176"/>
          </a:xfrm>
        </p:grpSpPr>
        <p:sp>
          <p:nvSpPr>
            <p:cNvPr id="371" name="Google Shape;371;p57"/>
            <p:cNvSpPr/>
            <p:nvPr/>
          </p:nvSpPr>
          <p:spPr>
            <a:xfrm rot="5400000">
              <a:off x="11227981" y="2313068"/>
              <a:ext cx="781800" cy="152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72" name="Google Shape;372;p57"/>
            <p:cNvSpPr/>
            <p:nvPr/>
          </p:nvSpPr>
          <p:spPr>
            <a:xfrm rot="10800000">
              <a:off x="-7" y="1998744"/>
              <a:ext cx="11454600" cy="7818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373" name="Google Shape;373;p57">
            <a:extLst>
              <a:ext uri="{C183D7F6-B498-43B3-948B-1728B52AA6E4}">
                <adec:decorative xmlns:adec="http://schemas.microsoft.com/office/drawing/2017/decorative" val="1"/>
              </a:ext>
            </a:extLst>
          </p:cNvPr>
          <p:cNvSpPr/>
          <p:nvPr/>
        </p:nvSpPr>
        <p:spPr>
          <a:xfrm>
            <a:off x="0" y="2203079"/>
            <a:ext cx="11383500" cy="4147800"/>
          </a:xfrm>
          <a:prstGeom prst="rect">
            <a:avLst/>
          </a:prstGeom>
          <a:solidFill>
            <a:schemeClr val="lt1"/>
          </a:solidFill>
          <a:ln>
            <a:noFill/>
          </a:ln>
          <a:effectLst>
            <a:outerShdw blurRad="139700" dist="127000" dir="5400000" algn="t" rotWithShape="0">
              <a:srgbClr val="000000">
                <a:alpha val="1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74" name="Google Shape;374;p57"/>
          <p:cNvSpPr txBox="1">
            <a:spLocks noGrp="1"/>
          </p:cNvSpPr>
          <p:nvPr>
            <p:ph type="body" idx="1"/>
          </p:nvPr>
        </p:nvSpPr>
        <p:spPr>
          <a:xfrm>
            <a:off x="793660" y="2599509"/>
            <a:ext cx="10143600" cy="3435600"/>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dk1"/>
              </a:buClr>
              <a:buSzPts val="2200"/>
              <a:buChar char="•"/>
            </a:pPr>
            <a:r>
              <a:rPr lang="en-US" sz="2200"/>
              <a:t>Current Challenge: If MTSS is taught, it is likely addressed either indirectly in several classes or only part of special education law.</a:t>
            </a:r>
            <a:endParaRPr/>
          </a:p>
          <a:p>
            <a:pPr marL="228600" lvl="0" indent="-228600" algn="l" rtl="0">
              <a:lnSpc>
                <a:spcPct val="90000"/>
              </a:lnSpc>
              <a:spcBef>
                <a:spcPts val="1000"/>
              </a:spcBef>
              <a:spcAft>
                <a:spcPts val="0"/>
              </a:spcAft>
              <a:buClr>
                <a:schemeClr val="dk1"/>
              </a:buClr>
              <a:buSzPts val="2200"/>
              <a:buChar char="•"/>
            </a:pPr>
            <a:r>
              <a:rPr lang="en-US" sz="2200"/>
              <a:t>Potential Revisions:</a:t>
            </a:r>
            <a:endParaRPr/>
          </a:p>
          <a:p>
            <a:pPr marL="685800" lvl="1" indent="-228600" algn="l" rtl="0">
              <a:lnSpc>
                <a:spcPct val="90000"/>
              </a:lnSpc>
              <a:spcBef>
                <a:spcPts val="500"/>
              </a:spcBef>
              <a:spcAft>
                <a:spcPts val="0"/>
              </a:spcAft>
              <a:buClr>
                <a:schemeClr val="dk1"/>
              </a:buClr>
              <a:buSzPts val="2200"/>
              <a:buChar char="•"/>
            </a:pPr>
            <a:r>
              <a:rPr lang="en-US" sz="2200"/>
              <a:t>Target Class Revisions: Data-Based Decision-Making; School Improvement; Instructional Leadership; Finance/Budgeting/HR</a:t>
            </a:r>
            <a:endParaRPr/>
          </a:p>
          <a:p>
            <a:pPr marL="685800" lvl="1" indent="-228600" algn="l" rtl="0">
              <a:lnSpc>
                <a:spcPct val="90000"/>
              </a:lnSpc>
              <a:spcBef>
                <a:spcPts val="500"/>
              </a:spcBef>
              <a:spcAft>
                <a:spcPts val="0"/>
              </a:spcAft>
              <a:buClr>
                <a:schemeClr val="dk1"/>
              </a:buClr>
              <a:buSzPts val="2200"/>
              <a:buChar char="•"/>
            </a:pPr>
            <a:r>
              <a:rPr lang="en-US" sz="2200"/>
              <a:t>Clinical Experiences: Participate in MTSS meetings; Conduct intervention audits; Analyze screening and progress monitoring data; Facilitate improvement cycles</a:t>
            </a:r>
            <a:endParaRPr/>
          </a:p>
          <a:p>
            <a:pPr marL="685800" lvl="1" indent="-228600" algn="l" rtl="0">
              <a:lnSpc>
                <a:spcPct val="90000"/>
              </a:lnSpc>
              <a:spcBef>
                <a:spcPts val="500"/>
              </a:spcBef>
              <a:spcAft>
                <a:spcPts val="0"/>
              </a:spcAft>
              <a:buClr>
                <a:schemeClr val="dk1"/>
              </a:buClr>
              <a:buSzPts val="2200"/>
              <a:buChar char="•"/>
            </a:pPr>
            <a:r>
              <a:rPr lang="en-US" sz="2200"/>
              <a:t>Performance Assessments: Resource mapping; MTSS implementation plans; Fidelity reviews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78"/>
        <p:cNvGrpSpPr/>
        <p:nvPr/>
      </p:nvGrpSpPr>
      <p:grpSpPr>
        <a:xfrm>
          <a:off x="0" y="0"/>
          <a:ext cx="0" cy="0"/>
          <a:chOff x="0" y="0"/>
          <a:chExt cx="0" cy="0"/>
        </a:xfrm>
      </p:grpSpPr>
      <p:sp>
        <p:nvSpPr>
          <p:cNvPr id="379" name="Google Shape;379;p58"/>
          <p:cNvSpPr txBox="1">
            <a:spLocks noGrp="1"/>
          </p:cNvSpPr>
          <p:nvPr>
            <p:ph type="title"/>
          </p:nvPr>
        </p:nvSpPr>
        <p:spPr>
          <a:xfrm>
            <a:off x="808638" y="386930"/>
            <a:ext cx="9236700" cy="1188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Play"/>
              <a:buNone/>
            </a:pPr>
            <a:r>
              <a:rPr lang="en-US" sz="5400"/>
              <a:t>Moving Forward</a:t>
            </a:r>
            <a:endParaRPr/>
          </a:p>
        </p:txBody>
      </p:sp>
      <p:grpSp>
        <p:nvGrpSpPr>
          <p:cNvPr id="380" name="Google Shape;380;p58">
            <a:extLst>
              <a:ext uri="{C183D7F6-B498-43B3-948B-1728B52AA6E4}">
                <adec:decorative xmlns:adec="http://schemas.microsoft.com/office/drawing/2017/decorative" val="1"/>
              </a:ext>
            </a:extLst>
          </p:cNvPr>
          <p:cNvGrpSpPr/>
          <p:nvPr/>
        </p:nvGrpSpPr>
        <p:grpSpPr>
          <a:xfrm>
            <a:off x="-7" y="1998368"/>
            <a:ext cx="11695088" cy="782176"/>
            <a:chOff x="-7" y="1998368"/>
            <a:chExt cx="11695088" cy="782176"/>
          </a:xfrm>
        </p:grpSpPr>
        <p:sp>
          <p:nvSpPr>
            <p:cNvPr id="381" name="Google Shape;381;p58"/>
            <p:cNvSpPr/>
            <p:nvPr/>
          </p:nvSpPr>
          <p:spPr>
            <a:xfrm rot="5400000">
              <a:off x="11227981" y="2313068"/>
              <a:ext cx="781800" cy="152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82" name="Google Shape;382;p58"/>
            <p:cNvSpPr/>
            <p:nvPr/>
          </p:nvSpPr>
          <p:spPr>
            <a:xfrm rot="10800000">
              <a:off x="-7" y="1998744"/>
              <a:ext cx="11454600" cy="7818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383" name="Google Shape;383;p58">
            <a:extLst>
              <a:ext uri="{C183D7F6-B498-43B3-948B-1728B52AA6E4}">
                <adec:decorative xmlns:adec="http://schemas.microsoft.com/office/drawing/2017/decorative" val="1"/>
              </a:ext>
            </a:extLst>
          </p:cNvPr>
          <p:cNvSpPr/>
          <p:nvPr/>
        </p:nvSpPr>
        <p:spPr>
          <a:xfrm>
            <a:off x="0" y="2203079"/>
            <a:ext cx="11383500" cy="4147800"/>
          </a:xfrm>
          <a:prstGeom prst="rect">
            <a:avLst/>
          </a:prstGeom>
          <a:solidFill>
            <a:schemeClr val="lt1"/>
          </a:solidFill>
          <a:ln>
            <a:noFill/>
          </a:ln>
          <a:effectLst>
            <a:outerShdw blurRad="139700" dist="127000" dir="5400000" algn="t" rotWithShape="0">
              <a:srgbClr val="000000">
                <a:alpha val="1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84" name="Google Shape;384;p58"/>
          <p:cNvSpPr txBox="1">
            <a:spLocks noGrp="1"/>
          </p:cNvSpPr>
          <p:nvPr>
            <p:ph type="body" idx="1"/>
          </p:nvPr>
        </p:nvSpPr>
        <p:spPr>
          <a:xfrm>
            <a:off x="793660" y="2599509"/>
            <a:ext cx="10143600" cy="3435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400"/>
              <a:buNone/>
            </a:pPr>
            <a:r>
              <a:rPr lang="en-US" sz="2400"/>
              <a:t>Faculty can start by doing the following:</a:t>
            </a:r>
            <a:endParaRPr/>
          </a:p>
          <a:p>
            <a:pPr marL="228600" lvl="0" indent="-228600" algn="l" rtl="0">
              <a:lnSpc>
                <a:spcPct val="90000"/>
              </a:lnSpc>
              <a:spcBef>
                <a:spcPts val="1000"/>
              </a:spcBef>
              <a:spcAft>
                <a:spcPts val="0"/>
              </a:spcAft>
              <a:buClr>
                <a:schemeClr val="dk1"/>
              </a:buClr>
              <a:buSzPts val="2400"/>
              <a:buChar char="•"/>
            </a:pPr>
            <a:r>
              <a:rPr lang="en-US" sz="2400"/>
              <a:t>Partnering with special education faculty and/or with districts/schools effectively implementing MTSS.</a:t>
            </a:r>
            <a:endParaRPr/>
          </a:p>
          <a:p>
            <a:pPr marL="228600" lvl="0" indent="-228600" algn="l" rtl="0">
              <a:lnSpc>
                <a:spcPct val="90000"/>
              </a:lnSpc>
              <a:spcBef>
                <a:spcPts val="1000"/>
              </a:spcBef>
              <a:spcAft>
                <a:spcPts val="0"/>
              </a:spcAft>
              <a:buClr>
                <a:schemeClr val="dk1"/>
              </a:buClr>
              <a:buSzPts val="2400"/>
              <a:buChar char="•"/>
            </a:pPr>
            <a:r>
              <a:rPr lang="en-US" sz="2400"/>
              <a:t>Recruit mentor principals with MTSS expertise</a:t>
            </a:r>
            <a:endParaRPr/>
          </a:p>
          <a:p>
            <a:pPr marL="228600" lvl="0" indent="-228600" algn="l" rtl="0">
              <a:lnSpc>
                <a:spcPct val="90000"/>
              </a:lnSpc>
              <a:spcBef>
                <a:spcPts val="1000"/>
              </a:spcBef>
              <a:spcAft>
                <a:spcPts val="0"/>
              </a:spcAft>
              <a:buClr>
                <a:schemeClr val="dk1"/>
              </a:buClr>
              <a:buSzPts val="2400"/>
              <a:buChar char="•"/>
            </a:pPr>
            <a:r>
              <a:rPr lang="en-US" sz="2400"/>
              <a:t>Embed IC competencies across courses</a:t>
            </a:r>
            <a:endParaRPr/>
          </a:p>
          <a:p>
            <a:pPr marL="228600" lvl="0" indent="-228600" algn="l" rtl="0">
              <a:lnSpc>
                <a:spcPct val="90000"/>
              </a:lnSpc>
              <a:spcBef>
                <a:spcPts val="1000"/>
              </a:spcBef>
              <a:spcAft>
                <a:spcPts val="0"/>
              </a:spcAft>
              <a:buClr>
                <a:schemeClr val="dk1"/>
              </a:buClr>
              <a:buSzPts val="2400"/>
              <a:buChar char="•"/>
            </a:pPr>
            <a:r>
              <a:rPr lang="en-US" sz="2400"/>
              <a:t>Align internships with district efforts to implement MTSS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88"/>
        <p:cNvGrpSpPr/>
        <p:nvPr/>
      </p:nvGrpSpPr>
      <p:grpSpPr>
        <a:xfrm>
          <a:off x="0" y="0"/>
          <a:ext cx="0" cy="0"/>
          <a:chOff x="0" y="0"/>
          <a:chExt cx="0" cy="0"/>
        </a:xfrm>
      </p:grpSpPr>
      <p:sp>
        <p:nvSpPr>
          <p:cNvPr id="389" name="Google Shape;389;p59"/>
          <p:cNvSpPr txBox="1">
            <a:spLocks noGrp="1"/>
          </p:cNvSpPr>
          <p:nvPr>
            <p:ph type="title"/>
          </p:nvPr>
        </p:nvSpPr>
        <p:spPr>
          <a:xfrm>
            <a:off x="808638" y="386930"/>
            <a:ext cx="9236700" cy="1188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Play"/>
              <a:buNone/>
            </a:pPr>
            <a:r>
              <a:rPr lang="en-US" sz="5400"/>
              <a:t>Final Point of Emphasis</a:t>
            </a:r>
            <a:endParaRPr/>
          </a:p>
        </p:txBody>
      </p:sp>
      <p:grpSp>
        <p:nvGrpSpPr>
          <p:cNvPr id="390" name="Google Shape;390;p59">
            <a:extLst>
              <a:ext uri="{C183D7F6-B498-43B3-948B-1728B52AA6E4}">
                <adec:decorative xmlns:adec="http://schemas.microsoft.com/office/drawing/2017/decorative" val="1"/>
              </a:ext>
            </a:extLst>
          </p:cNvPr>
          <p:cNvGrpSpPr/>
          <p:nvPr/>
        </p:nvGrpSpPr>
        <p:grpSpPr>
          <a:xfrm>
            <a:off x="-7" y="1998368"/>
            <a:ext cx="11695088" cy="782176"/>
            <a:chOff x="-7" y="1998368"/>
            <a:chExt cx="11695088" cy="782176"/>
          </a:xfrm>
        </p:grpSpPr>
        <p:sp>
          <p:nvSpPr>
            <p:cNvPr id="391" name="Google Shape;391;p59"/>
            <p:cNvSpPr/>
            <p:nvPr/>
          </p:nvSpPr>
          <p:spPr>
            <a:xfrm rot="5400000">
              <a:off x="11227981" y="2313068"/>
              <a:ext cx="781800" cy="1524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92" name="Google Shape;392;p59"/>
            <p:cNvSpPr/>
            <p:nvPr/>
          </p:nvSpPr>
          <p:spPr>
            <a:xfrm rot="10800000">
              <a:off x="-7" y="1998744"/>
              <a:ext cx="11454600" cy="7818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393" name="Google Shape;393;p59">
            <a:extLst>
              <a:ext uri="{C183D7F6-B498-43B3-948B-1728B52AA6E4}">
                <adec:decorative xmlns:adec="http://schemas.microsoft.com/office/drawing/2017/decorative" val="1"/>
              </a:ext>
            </a:extLst>
          </p:cNvPr>
          <p:cNvSpPr/>
          <p:nvPr/>
        </p:nvSpPr>
        <p:spPr>
          <a:xfrm>
            <a:off x="0" y="2203079"/>
            <a:ext cx="11383500" cy="4147800"/>
          </a:xfrm>
          <a:prstGeom prst="rect">
            <a:avLst/>
          </a:prstGeom>
          <a:solidFill>
            <a:schemeClr val="lt1"/>
          </a:solidFill>
          <a:ln>
            <a:noFill/>
          </a:ln>
          <a:effectLst>
            <a:outerShdw blurRad="139700" dist="127000" dir="5400000" algn="t" rotWithShape="0">
              <a:srgbClr val="000000">
                <a:alpha val="1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94" name="Google Shape;394;p59"/>
          <p:cNvSpPr txBox="1">
            <a:spLocks noGrp="1"/>
          </p:cNvSpPr>
          <p:nvPr>
            <p:ph type="body" idx="1"/>
          </p:nvPr>
        </p:nvSpPr>
        <p:spPr>
          <a:xfrm>
            <a:off x="793660" y="2599509"/>
            <a:ext cx="10143600" cy="34356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400"/>
              <a:buNone/>
            </a:pPr>
            <a:r>
              <a:rPr lang="en-US" sz="2400"/>
              <a:t>MTSS is not another topical area to insert into leadership preparation, but rather a model through which all aspiring principals can learn about key concepts and practices in the field, such as:</a:t>
            </a:r>
            <a:endParaRPr/>
          </a:p>
          <a:p>
            <a:pPr marL="228600" lvl="0" indent="-228600" algn="l" rtl="0">
              <a:lnSpc>
                <a:spcPct val="90000"/>
              </a:lnSpc>
              <a:spcBef>
                <a:spcPts val="1000"/>
              </a:spcBef>
              <a:spcAft>
                <a:spcPts val="0"/>
              </a:spcAft>
              <a:buClr>
                <a:schemeClr val="dk1"/>
              </a:buClr>
              <a:buSzPts val="2400"/>
              <a:buChar char="•"/>
            </a:pPr>
            <a:r>
              <a:rPr lang="en-US" sz="2400"/>
              <a:t>Instructional leadership</a:t>
            </a:r>
            <a:endParaRPr/>
          </a:p>
          <a:p>
            <a:pPr marL="228600" lvl="0" indent="-228600" algn="l" rtl="0">
              <a:lnSpc>
                <a:spcPct val="90000"/>
              </a:lnSpc>
              <a:spcBef>
                <a:spcPts val="1000"/>
              </a:spcBef>
              <a:spcAft>
                <a:spcPts val="0"/>
              </a:spcAft>
              <a:buClr>
                <a:schemeClr val="dk1"/>
              </a:buClr>
              <a:buSzPts val="2400"/>
              <a:buChar char="•"/>
            </a:pPr>
            <a:r>
              <a:rPr lang="en-US" sz="2400"/>
              <a:t>Data use</a:t>
            </a:r>
            <a:endParaRPr/>
          </a:p>
          <a:p>
            <a:pPr marL="228600" lvl="0" indent="-228600" algn="l" rtl="0">
              <a:lnSpc>
                <a:spcPct val="90000"/>
              </a:lnSpc>
              <a:spcBef>
                <a:spcPts val="1000"/>
              </a:spcBef>
              <a:spcAft>
                <a:spcPts val="0"/>
              </a:spcAft>
              <a:buClr>
                <a:schemeClr val="dk1"/>
              </a:buClr>
              <a:buSzPts val="2400"/>
              <a:buChar char="•"/>
            </a:pPr>
            <a:r>
              <a:rPr lang="en-US" sz="2400"/>
              <a:t>Collaboration</a:t>
            </a:r>
            <a:endParaRPr/>
          </a:p>
          <a:p>
            <a:pPr marL="228600" lvl="0" indent="-228600" algn="l" rtl="0">
              <a:lnSpc>
                <a:spcPct val="90000"/>
              </a:lnSpc>
              <a:spcBef>
                <a:spcPts val="1000"/>
              </a:spcBef>
              <a:spcAft>
                <a:spcPts val="0"/>
              </a:spcAft>
              <a:buClr>
                <a:schemeClr val="dk1"/>
              </a:buClr>
              <a:buSzPts val="2400"/>
              <a:buChar char="•"/>
            </a:pPr>
            <a:r>
              <a:rPr lang="en-US" sz="2400"/>
              <a:t>School improvement</a:t>
            </a:r>
            <a:endParaRPr/>
          </a:p>
          <a:p>
            <a:pPr marL="228600" lvl="0" indent="-228600" algn="l" rtl="0">
              <a:lnSpc>
                <a:spcPct val="90000"/>
              </a:lnSpc>
              <a:spcBef>
                <a:spcPts val="1000"/>
              </a:spcBef>
              <a:spcAft>
                <a:spcPts val="0"/>
              </a:spcAft>
              <a:buClr>
                <a:schemeClr val="dk1"/>
              </a:buClr>
              <a:buSzPts val="2400"/>
              <a:buChar char="•"/>
            </a:pPr>
            <a:r>
              <a:rPr lang="en-US" sz="2400"/>
              <a:t>Supporting struggling learners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60"/>
          <p:cNvSpPr txBox="1">
            <a:spLocks noGrp="1"/>
          </p:cNvSpPr>
          <p:nvPr>
            <p:ph type="title"/>
          </p:nvPr>
        </p:nvSpPr>
        <p:spPr>
          <a:xfrm>
            <a:off x="486156" y="153559"/>
            <a:ext cx="112197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320"/>
              <a:buNone/>
            </a:pPr>
            <a:r>
              <a:rPr lang="en-US" sz="3520"/>
              <a:t>Cross State Padlet</a:t>
            </a:r>
            <a:endParaRPr sz="3520"/>
          </a:p>
        </p:txBody>
      </p:sp>
      <p:sp>
        <p:nvSpPr>
          <p:cNvPr id="401" name="Google Shape;401;p60"/>
          <p:cNvSpPr txBox="1">
            <a:spLocks noGrp="1"/>
          </p:cNvSpPr>
          <p:nvPr>
            <p:ph type="body" idx="1"/>
          </p:nvPr>
        </p:nvSpPr>
        <p:spPr>
          <a:xfrm>
            <a:off x="397800" y="1244250"/>
            <a:ext cx="11794200" cy="40365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15000"/>
              </a:lnSpc>
              <a:spcBef>
                <a:spcPts val="1000"/>
              </a:spcBef>
              <a:spcAft>
                <a:spcPts val="0"/>
              </a:spcAft>
              <a:buSzPts val="2800"/>
              <a:buNone/>
            </a:pPr>
            <a:r>
              <a:rPr lang="en-US" sz="2900"/>
              <a:t>Share an example on Padlet of how your SEA/EPP is strengthening program implementation of MTSS for aspiring and current school leaders. </a:t>
            </a:r>
            <a:endParaRPr sz="2900"/>
          </a:p>
          <a:p>
            <a:pPr marL="457200" lvl="0" indent="-412750" algn="l" rtl="0">
              <a:lnSpc>
                <a:spcPct val="115000"/>
              </a:lnSpc>
              <a:spcBef>
                <a:spcPts val="1000"/>
              </a:spcBef>
              <a:spcAft>
                <a:spcPts val="0"/>
              </a:spcAft>
              <a:buSzPts val="2900"/>
              <a:buChar char="•"/>
            </a:pPr>
            <a:r>
              <a:rPr lang="en-US" sz="2900"/>
              <a:t>How are you teaching this topic in your program or context? </a:t>
            </a:r>
            <a:endParaRPr sz="2900"/>
          </a:p>
          <a:p>
            <a:pPr marL="457200" lvl="0" indent="-412750" algn="l" rtl="0">
              <a:lnSpc>
                <a:spcPct val="115000"/>
              </a:lnSpc>
              <a:spcBef>
                <a:spcPts val="0"/>
              </a:spcBef>
              <a:spcAft>
                <a:spcPts val="0"/>
              </a:spcAft>
              <a:buSzPts val="2900"/>
              <a:buChar char="•"/>
            </a:pPr>
            <a:r>
              <a:rPr lang="en-US" sz="2900"/>
              <a:t>Where does MTSS show up in coursework or clinical experience? </a:t>
            </a:r>
            <a:endParaRPr sz="2900"/>
          </a:p>
          <a:p>
            <a:pPr marL="457200" lvl="0" indent="-412750" algn="l" rtl="0">
              <a:lnSpc>
                <a:spcPct val="115000"/>
              </a:lnSpc>
              <a:spcBef>
                <a:spcPts val="0"/>
              </a:spcBef>
              <a:spcAft>
                <a:spcPts val="0"/>
              </a:spcAft>
              <a:buSzPts val="2900"/>
              <a:buChar char="•"/>
            </a:pPr>
            <a:r>
              <a:rPr lang="en-US" sz="2900"/>
              <a:t>What partnerships do you utilize to build the content knowledge of this topic?</a:t>
            </a:r>
            <a:endParaRPr sz="2900"/>
          </a:p>
          <a:p>
            <a:pPr marL="0" lvl="0" indent="0" algn="l" rtl="0">
              <a:lnSpc>
                <a:spcPct val="115000"/>
              </a:lnSpc>
              <a:spcBef>
                <a:spcPts val="1000"/>
              </a:spcBef>
              <a:spcAft>
                <a:spcPts val="0"/>
              </a:spcAft>
              <a:buSzPts val="2800"/>
              <a:buNone/>
            </a:pPr>
            <a:endParaRPr sz="2900" b="1"/>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61"/>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rmAutofit/>
          </a:bodyPr>
          <a:lstStyle/>
          <a:p>
            <a:pPr marL="0" lvl="0" indent="0" algn="ctr" rtl="0">
              <a:spcBef>
                <a:spcPts val="0"/>
              </a:spcBef>
              <a:spcAft>
                <a:spcPts val="0"/>
              </a:spcAft>
              <a:buNone/>
            </a:pPr>
            <a:r>
              <a:rPr lang="en-US"/>
              <a:t>CEEDAR </a:t>
            </a:r>
            <a:endParaRPr/>
          </a:p>
          <a:p>
            <a:pPr marL="0" lvl="0" indent="0" algn="ctr" rtl="0">
              <a:spcBef>
                <a:spcPts val="0"/>
              </a:spcBef>
              <a:spcAft>
                <a:spcPts val="0"/>
              </a:spcAft>
              <a:buNone/>
            </a:pPr>
            <a:r>
              <a:rPr lang="en-US"/>
              <a:t>Effective Leadership TAG</a:t>
            </a:r>
            <a:endParaRPr/>
          </a:p>
        </p:txBody>
      </p:sp>
      <p:sp>
        <p:nvSpPr>
          <p:cNvPr id="407" name="Google Shape;407;p61"/>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rmAutofit/>
          </a:bodyPr>
          <a:lstStyle/>
          <a:p>
            <a:pPr marL="0" lvl="0" indent="0" algn="ctr" rtl="0">
              <a:spcBef>
                <a:spcPts val="0"/>
              </a:spcBef>
              <a:spcAft>
                <a:spcPts val="0"/>
              </a:spcAft>
              <a:buNone/>
            </a:pPr>
            <a:r>
              <a:rPr lang="en-US"/>
              <a:t>Structures &amp; Resources for Integrated MTSS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62"/>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u="sng">
                <a:solidFill>
                  <a:schemeClr val="hlink"/>
                </a:solidFill>
                <a:hlinkClick r:id="rId3"/>
              </a:rPr>
              <a:t>The Upstream Parable &amp; MTSS</a:t>
            </a:r>
            <a:endParaRPr/>
          </a:p>
        </p:txBody>
      </p:sp>
      <p:sp>
        <p:nvSpPr>
          <p:cNvPr id="414" name="Google Shape;414;p62"/>
          <p:cNvSpPr txBox="1">
            <a:spLocks noGrp="1"/>
          </p:cNvSpPr>
          <p:nvPr>
            <p:ph type="body" idx="2"/>
          </p:nvPr>
        </p:nvSpPr>
        <p:spPr>
          <a:xfrm>
            <a:off x="4261600" y="1481767"/>
            <a:ext cx="7470900" cy="5321100"/>
          </a:xfrm>
          <a:prstGeom prst="rect">
            <a:avLst/>
          </a:prstGeom>
        </p:spPr>
        <p:txBody>
          <a:bodyPr spcFirstLastPara="1" wrap="square" lIns="121900" tIns="121900" rIns="121900" bIns="121900" anchor="t" anchorCtr="0">
            <a:normAutofit fontScale="92500" lnSpcReduction="20000"/>
          </a:bodyPr>
          <a:lstStyle/>
          <a:p>
            <a:pPr marL="0" lvl="0" indent="0" algn="ctr" rtl="0">
              <a:spcBef>
                <a:spcPts val="0"/>
              </a:spcBef>
              <a:spcAft>
                <a:spcPts val="0"/>
              </a:spcAft>
              <a:buNone/>
            </a:pPr>
            <a:r>
              <a:rPr lang="en-US" i="1"/>
              <a:t>A group of teachers and their principal gather for a picnic-retreat by a river. </a:t>
            </a:r>
            <a:endParaRPr i="1"/>
          </a:p>
          <a:p>
            <a:pPr marL="0" lvl="0" indent="0" algn="ctr" rtl="0">
              <a:spcBef>
                <a:spcPts val="1600"/>
              </a:spcBef>
              <a:spcAft>
                <a:spcPts val="0"/>
              </a:spcAft>
              <a:buNone/>
            </a:pPr>
            <a:r>
              <a:rPr lang="en-US" i="1"/>
              <a:t>Not long after they arrive, a child comes floating downstream calling for help. One teacher dives in and pulls the child out. </a:t>
            </a:r>
            <a:endParaRPr i="1"/>
          </a:p>
          <a:p>
            <a:pPr marL="0" lvl="0" indent="0" algn="ctr" rtl="0">
              <a:spcBef>
                <a:spcPts val="1600"/>
              </a:spcBef>
              <a:spcAft>
                <a:spcPts val="0"/>
              </a:spcAft>
              <a:buNone/>
            </a:pPr>
            <a:r>
              <a:rPr lang="en-US" i="1"/>
              <a:t>Minutes later, another child appears, then another, and soon more are coming. The teachers and principal leap into action - diving in, dragging children to shore and jumping back in to save more. </a:t>
            </a:r>
            <a:endParaRPr i="1"/>
          </a:p>
          <a:p>
            <a:pPr marL="0" lvl="0" indent="0" algn="ctr" rtl="0">
              <a:spcBef>
                <a:spcPts val="1600"/>
              </a:spcBef>
              <a:spcAft>
                <a:spcPts val="0"/>
              </a:spcAft>
              <a:buNone/>
            </a:pPr>
            <a:r>
              <a:rPr lang="en-US" i="1"/>
              <a:t>In the midst of this life-saving effort, the principal starts walking away. Her colleagues call out “where are you going? We have so many children to save!”</a:t>
            </a:r>
            <a:endParaRPr i="1"/>
          </a:p>
          <a:p>
            <a:pPr marL="0" lvl="0" indent="0" algn="ctr" rtl="0">
              <a:spcBef>
                <a:spcPts val="1600"/>
              </a:spcBef>
              <a:spcAft>
                <a:spcPts val="0"/>
              </a:spcAft>
              <a:buNone/>
            </a:pPr>
            <a:r>
              <a:rPr lang="en-US" i="1"/>
              <a:t>She replies, “I’m going upstream to find out why kids are falling into the river” </a:t>
            </a:r>
            <a:endParaRPr i="1"/>
          </a:p>
          <a:p>
            <a:pPr marL="0" lvl="0" indent="0" algn="ctr" rtl="0">
              <a:spcBef>
                <a:spcPts val="1600"/>
              </a:spcBef>
              <a:spcAft>
                <a:spcPts val="1600"/>
              </a:spcAft>
              <a:buNone/>
            </a:pPr>
            <a:r>
              <a:rPr lang="en-US" i="1"/>
              <a:t>She finds out that the children had been crossing a rotted wooden bridge with missing boards. Unable to jump across the gaps, they fell into the river. </a:t>
            </a:r>
            <a:endParaRPr i="1"/>
          </a:p>
        </p:txBody>
      </p:sp>
      <p:sp>
        <p:nvSpPr>
          <p:cNvPr id="415" name="Google Shape;415;p62"/>
          <p:cNvSpPr txBox="1"/>
          <p:nvPr/>
        </p:nvSpPr>
        <p:spPr>
          <a:xfrm>
            <a:off x="307267" y="6328800"/>
            <a:ext cx="4389300" cy="4167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US" sz="2000">
                <a:solidFill>
                  <a:schemeClr val="dk2"/>
                </a:solidFill>
              </a:rPr>
              <a:t>McSheehan (2025)</a:t>
            </a:r>
            <a:endParaRPr sz="2000">
              <a:solidFill>
                <a:schemeClr val="dk2"/>
              </a:solidFill>
            </a:endParaRPr>
          </a:p>
        </p:txBody>
      </p:sp>
      <p:sp>
        <p:nvSpPr>
          <p:cNvPr id="413" name="Google Shape;413;p62"/>
          <p:cNvSpPr txBox="1">
            <a:spLocks noGrp="1"/>
          </p:cNvSpPr>
          <p:nvPr>
            <p:ph type="body" idx="1"/>
          </p:nvPr>
        </p:nvSpPr>
        <p:spPr>
          <a:xfrm>
            <a:off x="415600" y="1536633"/>
            <a:ext cx="3714300" cy="45552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endParaRPr sz="2900"/>
          </a:p>
          <a:p>
            <a:pPr marL="0" lvl="0" indent="0" algn="l" rtl="0">
              <a:spcBef>
                <a:spcPts val="1600"/>
              </a:spcBef>
              <a:spcAft>
                <a:spcPts val="0"/>
              </a:spcAft>
              <a:buNone/>
            </a:pPr>
            <a:r>
              <a:rPr lang="en-US" sz="2900"/>
              <a:t>MTSS = </a:t>
            </a:r>
            <a:endParaRPr sz="2900"/>
          </a:p>
          <a:p>
            <a:pPr marL="609600" lvl="0" indent="-488950" algn="l" rtl="0">
              <a:spcBef>
                <a:spcPts val="1600"/>
              </a:spcBef>
              <a:spcAft>
                <a:spcPts val="0"/>
              </a:spcAft>
              <a:buSzPts val="2900"/>
              <a:buChar char="●"/>
            </a:pPr>
            <a:r>
              <a:rPr lang="en-US" sz="2900"/>
              <a:t>Prevention</a:t>
            </a:r>
            <a:endParaRPr sz="2900"/>
          </a:p>
          <a:p>
            <a:pPr marL="609600" lvl="0" indent="-488950" algn="l" rtl="0">
              <a:spcBef>
                <a:spcPts val="0"/>
              </a:spcBef>
              <a:spcAft>
                <a:spcPts val="0"/>
              </a:spcAft>
              <a:buSzPts val="2900"/>
              <a:buChar char="●"/>
            </a:pPr>
            <a:r>
              <a:rPr lang="en-US" sz="2900"/>
              <a:t>Mindset &amp; Action</a:t>
            </a:r>
            <a:endParaRPr sz="29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63"/>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b="1"/>
              <a:t>Fix the Bridge! Leading an Effective MTSS</a:t>
            </a:r>
            <a:r>
              <a:rPr lang="en-US"/>
              <a:t> </a:t>
            </a:r>
            <a:endParaRPr/>
          </a:p>
        </p:txBody>
      </p:sp>
      <p:sp>
        <p:nvSpPr>
          <p:cNvPr id="421" name="Google Shape;421;p63"/>
          <p:cNvSpPr txBox="1">
            <a:spLocks noGrp="1"/>
          </p:cNvSpPr>
          <p:nvPr>
            <p:ph type="body" idx="1"/>
          </p:nvPr>
        </p:nvSpPr>
        <p:spPr>
          <a:xfrm>
            <a:off x="415600" y="1536633"/>
            <a:ext cx="11360700" cy="5132100"/>
          </a:xfrm>
          <a:prstGeom prst="rect">
            <a:avLst/>
          </a:prstGeom>
        </p:spPr>
        <p:txBody>
          <a:bodyPr spcFirstLastPara="1" wrap="square" lIns="121900" tIns="121900" rIns="121900" bIns="121900" anchor="t" anchorCtr="0">
            <a:normAutofit lnSpcReduction="10000"/>
          </a:bodyPr>
          <a:lstStyle/>
          <a:p>
            <a:pPr marL="609600" lvl="0" indent="-457200" algn="l" rtl="0">
              <a:spcBef>
                <a:spcPts val="0"/>
              </a:spcBef>
              <a:spcAft>
                <a:spcPts val="0"/>
              </a:spcAft>
              <a:buSzPts val="2400"/>
              <a:buChar char="●"/>
            </a:pPr>
            <a:r>
              <a:rPr lang="en-US" b="1">
                <a:solidFill>
                  <a:srgbClr val="38761D"/>
                </a:solidFill>
              </a:rPr>
              <a:t>Commit to a vision</a:t>
            </a:r>
            <a:r>
              <a:rPr lang="en-US"/>
              <a:t> that centers meaningful opportunities for all students to learn and belong</a:t>
            </a:r>
            <a:endParaRPr/>
          </a:p>
          <a:p>
            <a:pPr marL="609600" lvl="0" indent="-457200" algn="l" rtl="0">
              <a:spcBef>
                <a:spcPts val="0"/>
              </a:spcBef>
              <a:spcAft>
                <a:spcPts val="0"/>
              </a:spcAft>
              <a:buSzPts val="2400"/>
              <a:buChar char="●"/>
            </a:pPr>
            <a:r>
              <a:rPr lang="en-US"/>
              <a:t>Use systems-thinking and data literacy</a:t>
            </a:r>
            <a:endParaRPr/>
          </a:p>
          <a:p>
            <a:pPr marL="609600" lvl="0" indent="-457200" algn="l" rtl="0">
              <a:spcBef>
                <a:spcPts val="0"/>
              </a:spcBef>
              <a:spcAft>
                <a:spcPts val="0"/>
              </a:spcAft>
              <a:buSzPts val="2400"/>
              <a:buChar char="●"/>
            </a:pPr>
            <a:r>
              <a:rPr lang="en-US"/>
              <a:t>Provide support for educators and staff to:</a:t>
            </a:r>
            <a:endParaRPr/>
          </a:p>
          <a:p>
            <a:pPr marL="1219200" lvl="1" indent="-450850" algn="l" rtl="0">
              <a:spcBef>
                <a:spcPts val="0"/>
              </a:spcBef>
              <a:spcAft>
                <a:spcPts val="0"/>
              </a:spcAft>
              <a:buSzPts val="2300"/>
              <a:buChar char="○"/>
            </a:pPr>
            <a:r>
              <a:rPr lang="en-US" sz="2300"/>
              <a:t>ensure clear </a:t>
            </a:r>
            <a:r>
              <a:rPr lang="en-US" sz="2300" b="1">
                <a:solidFill>
                  <a:srgbClr val="45818E"/>
                </a:solidFill>
              </a:rPr>
              <a:t>system processes</a:t>
            </a:r>
            <a:r>
              <a:rPr lang="en-US" sz="2300"/>
              <a:t> and protocols</a:t>
            </a:r>
            <a:endParaRPr sz="2300"/>
          </a:p>
          <a:p>
            <a:pPr marL="1219200" lvl="1" indent="-450850" algn="l" rtl="0">
              <a:spcBef>
                <a:spcPts val="0"/>
              </a:spcBef>
              <a:spcAft>
                <a:spcPts val="0"/>
              </a:spcAft>
              <a:buSzPts val="2300"/>
              <a:buChar char="○"/>
            </a:pPr>
            <a:r>
              <a:rPr lang="en-US" sz="2300" b="1">
                <a:solidFill>
                  <a:srgbClr val="3C78D8"/>
                </a:solidFill>
              </a:rPr>
              <a:t>prioritize schedules</a:t>
            </a:r>
            <a:r>
              <a:rPr lang="en-US" sz="2300" b="1"/>
              <a:t> </a:t>
            </a:r>
            <a:r>
              <a:rPr lang="en-US" sz="2300"/>
              <a:t>that protect core instruction, provide intentional planning time and allow for aligned, embedded and supplemental interventions and supports</a:t>
            </a:r>
            <a:endParaRPr sz="2300"/>
          </a:p>
          <a:p>
            <a:pPr marL="1219200" lvl="1" indent="-450850" algn="l" rtl="0">
              <a:spcBef>
                <a:spcPts val="0"/>
              </a:spcBef>
              <a:spcAft>
                <a:spcPts val="0"/>
              </a:spcAft>
              <a:buSzPts val="2300"/>
              <a:buChar char="○"/>
            </a:pPr>
            <a:r>
              <a:rPr lang="en-US" sz="2300" b="1">
                <a:solidFill>
                  <a:srgbClr val="A64D79"/>
                </a:solidFill>
              </a:rPr>
              <a:t>set clear expectations for instructional practices</a:t>
            </a:r>
            <a:r>
              <a:rPr lang="en-US" sz="2300">
                <a:solidFill>
                  <a:srgbClr val="674EA7"/>
                </a:solidFill>
              </a:rPr>
              <a:t> </a:t>
            </a:r>
            <a:r>
              <a:rPr lang="en-US" sz="2300"/>
              <a:t>that are universally designed and accessible for a wide range of learners</a:t>
            </a:r>
            <a:endParaRPr sz="2300"/>
          </a:p>
          <a:p>
            <a:pPr marL="1219200" lvl="1" indent="-450850" algn="l" rtl="0">
              <a:spcBef>
                <a:spcPts val="0"/>
              </a:spcBef>
              <a:spcAft>
                <a:spcPts val="0"/>
              </a:spcAft>
              <a:buSzPts val="2300"/>
              <a:buChar char="○"/>
            </a:pPr>
            <a:r>
              <a:rPr lang="en-US" sz="2300" b="1">
                <a:solidFill>
                  <a:srgbClr val="E69138"/>
                </a:solidFill>
              </a:rPr>
              <a:t>create a culture that values feedback</a:t>
            </a:r>
            <a:r>
              <a:rPr lang="en-US" sz="2300"/>
              <a:t> and responding to staff professional development needs in authentic ways</a:t>
            </a:r>
            <a:endParaRPr sz="2300"/>
          </a:p>
          <a:p>
            <a:pPr marL="1219200" lvl="1" indent="-450850" algn="l" rtl="0">
              <a:spcBef>
                <a:spcPts val="0"/>
              </a:spcBef>
              <a:spcAft>
                <a:spcPts val="0"/>
              </a:spcAft>
              <a:buSzPts val="2300"/>
              <a:buChar char="○"/>
            </a:pPr>
            <a:r>
              <a:rPr lang="en-US" sz="2300" b="1">
                <a:solidFill>
                  <a:srgbClr val="674EA7"/>
                </a:solidFill>
              </a:rPr>
              <a:t>communicate and collaborate with families and community members</a:t>
            </a:r>
            <a:r>
              <a:rPr lang="en-US" sz="2300"/>
              <a:t> </a:t>
            </a:r>
            <a:endParaRPr sz="23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pic>
        <p:nvPicPr>
          <p:cNvPr id="426" name="Google Shape;426;p64">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153567" y="27600"/>
            <a:ext cx="10479034" cy="6802801"/>
          </a:xfrm>
          <a:prstGeom prst="rect">
            <a:avLst/>
          </a:prstGeom>
          <a:noFill/>
          <a:ln>
            <a:noFill/>
          </a:ln>
        </p:spPr>
      </p:pic>
      <p:sp>
        <p:nvSpPr>
          <p:cNvPr id="427" name="Google Shape;427;p64"/>
          <p:cNvSpPr txBox="1">
            <a:spLocks noGrp="1"/>
          </p:cNvSpPr>
          <p:nvPr>
            <p:ph type="title" idx="4294967295"/>
          </p:nvPr>
        </p:nvSpPr>
        <p:spPr>
          <a:xfrm>
            <a:off x="3563767" y="6241867"/>
            <a:ext cx="8490900" cy="532800"/>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chemeClr val="dk2"/>
                </a:solidFill>
                <a:effectLst/>
                <a:uLnTx/>
                <a:uFillTx/>
                <a:latin typeface="Arial"/>
                <a:ea typeface="Arial"/>
                <a:cs typeface="Arial"/>
                <a:sym typeface="Arial"/>
              </a:rPr>
              <a:t>Original graphic created by Apgar &amp; MacLeod (2025) - graphic design updated by ChatGPT</a:t>
            </a:r>
            <a:endParaRPr kumimoji="0" lang="en-US" sz="2100" b="0" i="0" u="none" strike="noStrike" kern="0" cap="none" spc="0" normalizeH="0" baseline="0" noProof="0" dirty="0">
              <a:ln>
                <a:noFill/>
              </a:ln>
              <a:solidFill>
                <a:schemeClr val="dk2"/>
              </a:solidFill>
              <a:effectLst/>
              <a:uLnTx/>
              <a:uFillTx/>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pic>
        <p:nvPicPr>
          <p:cNvPr id="432" name="Google Shape;432;p6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4832200" y="1532100"/>
            <a:ext cx="7251565" cy="4230835"/>
          </a:xfrm>
          <a:prstGeom prst="rect">
            <a:avLst/>
          </a:prstGeom>
          <a:noFill/>
          <a:ln>
            <a:noFill/>
          </a:ln>
        </p:spPr>
      </p:pic>
      <p:sp>
        <p:nvSpPr>
          <p:cNvPr id="433" name="Google Shape;433;p65"/>
          <p:cNvSpPr txBox="1">
            <a:spLocks noGrp="1"/>
          </p:cNvSpPr>
          <p:nvPr>
            <p:ph type="title" idx="4294967295"/>
          </p:nvPr>
        </p:nvSpPr>
        <p:spPr>
          <a:xfrm>
            <a:off x="113800" y="2704967"/>
            <a:ext cx="4488000" cy="899700"/>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chemeClr val="dk2"/>
                </a:solidFill>
                <a:effectLst/>
                <a:uLnTx/>
                <a:uFillTx/>
                <a:latin typeface="Arial"/>
                <a:ea typeface="Arial"/>
                <a:cs typeface="Arial"/>
                <a:sym typeface="Arial"/>
              </a:rPr>
              <a:t>Leaders build relationships and leverage expertise and resources across the system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38" name="Google Shape;438;p66">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758033" y="1380067"/>
            <a:ext cx="9445899" cy="5431102"/>
          </a:xfrm>
          <a:prstGeom prst="rect">
            <a:avLst/>
          </a:prstGeom>
          <a:noFill/>
          <a:ln>
            <a:noFill/>
          </a:ln>
        </p:spPr>
      </p:pic>
      <p:sp>
        <p:nvSpPr>
          <p:cNvPr id="439" name="Google Shape;439;p66"/>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An Example from Maine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67"/>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b="1"/>
              <a:t>Align </a:t>
            </a:r>
            <a:r>
              <a:rPr lang="en-US" b="1" i="1"/>
              <a:t>Everything</a:t>
            </a:r>
            <a:r>
              <a:rPr lang="en-US" b="1"/>
              <a:t> with Vision &amp; Shared Understandings</a:t>
            </a:r>
            <a:endParaRPr b="1"/>
          </a:p>
        </p:txBody>
      </p:sp>
      <p:sp>
        <p:nvSpPr>
          <p:cNvPr id="445" name="Google Shape;445;p67"/>
          <p:cNvSpPr txBox="1">
            <a:spLocks noGrp="1"/>
          </p:cNvSpPr>
          <p:nvPr>
            <p:ph type="body" idx="1"/>
          </p:nvPr>
        </p:nvSpPr>
        <p:spPr>
          <a:xfrm>
            <a:off x="415600" y="1536633"/>
            <a:ext cx="11360700" cy="4934100"/>
          </a:xfrm>
          <a:prstGeom prst="rect">
            <a:avLst/>
          </a:prstGeom>
        </p:spPr>
        <p:txBody>
          <a:bodyPr spcFirstLastPara="1" wrap="square" lIns="121900" tIns="121900" rIns="121900" bIns="121900" anchor="t" anchorCtr="0">
            <a:normAutofit/>
          </a:bodyPr>
          <a:lstStyle/>
          <a:p>
            <a:pPr marL="609600" lvl="0" indent="-482600" algn="l" rtl="0">
              <a:spcBef>
                <a:spcPts val="0"/>
              </a:spcBef>
              <a:spcAft>
                <a:spcPts val="0"/>
              </a:spcAft>
              <a:buSzPts val="2800"/>
              <a:buChar char="●"/>
            </a:pPr>
            <a:r>
              <a:rPr lang="en-US" sz="2800"/>
              <a:t>Common language &amp; definitions provide clarity</a:t>
            </a:r>
            <a:endParaRPr sz="2800"/>
          </a:p>
          <a:p>
            <a:pPr marL="609600" lvl="0" indent="-482600" algn="l" rtl="0">
              <a:spcBef>
                <a:spcPts val="0"/>
              </a:spcBef>
              <a:spcAft>
                <a:spcPts val="0"/>
              </a:spcAft>
              <a:buSzPts val="2800"/>
              <a:buChar char="●"/>
            </a:pPr>
            <a:r>
              <a:rPr lang="en-US" sz="2800" u="sng">
                <a:solidFill>
                  <a:schemeClr val="hlink"/>
                </a:solidFill>
                <a:hlinkClick r:id="rId3"/>
              </a:rPr>
              <a:t>MSIE Framework &amp; Tools</a:t>
            </a:r>
            <a:r>
              <a:rPr lang="en-US" sz="2800"/>
              <a:t> include indicators and “look-fors”</a:t>
            </a:r>
            <a:endParaRPr sz="2800"/>
          </a:p>
          <a:p>
            <a:pPr marL="1219200" lvl="1" indent="-450850" algn="l" rtl="0">
              <a:spcBef>
                <a:spcPts val="0"/>
              </a:spcBef>
              <a:spcAft>
                <a:spcPts val="0"/>
              </a:spcAft>
              <a:buSzPts val="2300"/>
              <a:buChar char="○"/>
            </a:pPr>
            <a:r>
              <a:rPr lang="en-US" sz="2300"/>
              <a:t>Used to assess systems, schools and classrooms</a:t>
            </a:r>
            <a:endParaRPr sz="2300"/>
          </a:p>
          <a:p>
            <a:pPr marL="1219200" lvl="1" indent="-450850" algn="l" rtl="0">
              <a:spcBef>
                <a:spcPts val="0"/>
              </a:spcBef>
              <a:spcAft>
                <a:spcPts val="0"/>
              </a:spcAft>
              <a:buSzPts val="2300"/>
              <a:buChar char="○"/>
            </a:pPr>
            <a:r>
              <a:rPr lang="en-US" sz="2300"/>
              <a:t>Provide clear expectations</a:t>
            </a:r>
            <a:endParaRPr sz="2300"/>
          </a:p>
          <a:p>
            <a:pPr marL="1219200" lvl="1" indent="-450850" algn="l" rtl="0">
              <a:spcBef>
                <a:spcPts val="0"/>
              </a:spcBef>
              <a:spcAft>
                <a:spcPts val="0"/>
              </a:spcAft>
              <a:buSzPts val="2300"/>
              <a:buChar char="○"/>
            </a:pPr>
            <a:r>
              <a:rPr lang="en-US" sz="2300"/>
              <a:t>Identify areas of need for restructuring, redesign and professional development</a:t>
            </a:r>
            <a:endParaRPr sz="2300"/>
          </a:p>
          <a:p>
            <a:pPr marL="1219200" lvl="1" indent="-450850" algn="l" rtl="0">
              <a:spcBef>
                <a:spcPts val="0"/>
              </a:spcBef>
              <a:spcAft>
                <a:spcPts val="0"/>
              </a:spcAft>
              <a:buSzPts val="2300"/>
              <a:buChar char="○"/>
            </a:pPr>
            <a:r>
              <a:rPr lang="en-US" sz="2300"/>
              <a:t>Built into syllabi, field experience handbooks, applied assignments in coursework</a:t>
            </a:r>
            <a:endParaRPr/>
          </a:p>
        </p:txBody>
      </p:sp>
      <p:pic>
        <p:nvPicPr>
          <p:cNvPr id="446" name="Google Shape;446;p67">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339233" y="5066233"/>
            <a:ext cx="9692099" cy="170166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68"/>
          <p:cNvSpPr txBox="1">
            <a:spLocks noGrp="1"/>
          </p:cNvSpPr>
          <p:nvPr>
            <p:ph type="title"/>
          </p:nvPr>
        </p:nvSpPr>
        <p:spPr>
          <a:xfrm>
            <a:off x="229067" y="282667"/>
            <a:ext cx="11360700" cy="1225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b="1"/>
              <a:t>Prepare Future Leaders by Creating Cohesive Learning Experiences</a:t>
            </a:r>
            <a:endParaRPr b="1"/>
          </a:p>
        </p:txBody>
      </p:sp>
      <p:sp>
        <p:nvSpPr>
          <p:cNvPr id="452" name="Google Shape;452;p68"/>
          <p:cNvSpPr txBox="1">
            <a:spLocks noGrp="1"/>
          </p:cNvSpPr>
          <p:nvPr>
            <p:ph type="body" idx="1"/>
          </p:nvPr>
        </p:nvSpPr>
        <p:spPr>
          <a:xfrm>
            <a:off x="283933" y="2239467"/>
            <a:ext cx="2238300" cy="2981100"/>
          </a:xfrm>
          <a:prstGeom prst="rect">
            <a:avLst/>
          </a:prstGeom>
          <a:ln w="25400" cap="flat" cmpd="sng">
            <a:solidFill>
              <a:schemeClr val="dk1"/>
            </a:solidFill>
            <a:prstDash val="solid"/>
            <a:round/>
            <a:headEnd type="none" w="sm" len="sm"/>
            <a:tailEnd type="none" w="sm" len="sm"/>
          </a:ln>
        </p:spPr>
        <p:txBody>
          <a:bodyPr spcFirstLastPara="1" wrap="square" lIns="121900" tIns="121900" rIns="121900" bIns="121900" anchor="t" anchorCtr="0">
            <a:normAutofit fontScale="40000" lnSpcReduction="10000"/>
          </a:bodyPr>
          <a:lstStyle/>
          <a:p>
            <a:pPr marL="0" lvl="0" indent="0" algn="ctr" rtl="0">
              <a:spcBef>
                <a:spcPts val="0"/>
              </a:spcBef>
              <a:spcAft>
                <a:spcPts val="0"/>
              </a:spcAft>
              <a:buNone/>
            </a:pPr>
            <a:r>
              <a:rPr lang="en-US" b="1"/>
              <a:t>UMF SED 598 - Inclusive Education Reform (for Students with Disabilities)</a:t>
            </a:r>
            <a:endParaRPr b="1"/>
          </a:p>
          <a:p>
            <a:pPr marL="0" lvl="0" indent="0" algn="l" rtl="0">
              <a:spcBef>
                <a:spcPts val="1600"/>
              </a:spcBef>
              <a:spcAft>
                <a:spcPts val="0"/>
              </a:spcAft>
              <a:buNone/>
            </a:pPr>
            <a:r>
              <a:rPr lang="en-US"/>
              <a:t>MSIE Pillars:</a:t>
            </a:r>
            <a:endParaRPr/>
          </a:p>
          <a:p>
            <a:pPr marL="609600" lvl="0" indent="-365760" algn="l" rtl="0">
              <a:spcBef>
                <a:spcPts val="1600"/>
              </a:spcBef>
              <a:spcAft>
                <a:spcPts val="0"/>
              </a:spcAft>
              <a:buSzPct val="100000"/>
              <a:buChar char="●"/>
            </a:pPr>
            <a:r>
              <a:rPr lang="en-US"/>
              <a:t>Vision &amp; Climate, </a:t>
            </a:r>
            <a:endParaRPr/>
          </a:p>
          <a:p>
            <a:pPr marL="609600" lvl="0" indent="-365760" algn="l" rtl="0">
              <a:spcBef>
                <a:spcPts val="0"/>
              </a:spcBef>
              <a:spcAft>
                <a:spcPts val="0"/>
              </a:spcAft>
              <a:buSzPct val="100000"/>
              <a:buChar char="●"/>
            </a:pPr>
            <a:r>
              <a:rPr lang="en-US"/>
              <a:t>Schedules &amp; Structures, </a:t>
            </a:r>
            <a:endParaRPr/>
          </a:p>
          <a:p>
            <a:pPr marL="609600" lvl="0" indent="-365760" algn="l" rtl="0">
              <a:spcBef>
                <a:spcPts val="0"/>
              </a:spcBef>
              <a:spcAft>
                <a:spcPts val="0"/>
              </a:spcAft>
              <a:buSzPct val="100000"/>
              <a:buChar char="●"/>
            </a:pPr>
            <a:r>
              <a:rPr lang="en-US"/>
              <a:t>Accountability &amp; Support </a:t>
            </a:r>
            <a:endParaRPr/>
          </a:p>
          <a:p>
            <a:pPr marL="0" lvl="0" indent="0" algn="l" rtl="0">
              <a:spcBef>
                <a:spcPts val="1600"/>
              </a:spcBef>
              <a:spcAft>
                <a:spcPts val="1600"/>
              </a:spcAft>
              <a:buNone/>
            </a:pPr>
            <a:r>
              <a:rPr lang="en-US"/>
              <a:t>Students develop an understanding of systems change by examining their school (or a case study), analyzing data and developing a data-driven action plan for school improvement. </a:t>
            </a:r>
            <a:endParaRPr/>
          </a:p>
        </p:txBody>
      </p:sp>
      <p:sp>
        <p:nvSpPr>
          <p:cNvPr id="454" name="Google Shape;454;p68"/>
          <p:cNvSpPr txBox="1">
            <a:spLocks noGrp="1"/>
          </p:cNvSpPr>
          <p:nvPr>
            <p:ph type="body" idx="1"/>
          </p:nvPr>
        </p:nvSpPr>
        <p:spPr>
          <a:xfrm>
            <a:off x="1705000" y="2886867"/>
            <a:ext cx="2315100" cy="2981100"/>
          </a:xfrm>
          <a:prstGeom prst="rect">
            <a:avLst/>
          </a:prstGeom>
          <a:solidFill>
            <a:schemeClr val="lt1"/>
          </a:solidFill>
          <a:ln w="25400" cap="flat" cmpd="sng">
            <a:solidFill>
              <a:srgbClr val="000000"/>
            </a:solidFill>
            <a:prstDash val="solid"/>
            <a:round/>
            <a:headEnd type="none" w="sm" len="sm"/>
            <a:tailEnd type="none" w="sm" len="sm"/>
          </a:ln>
        </p:spPr>
        <p:txBody>
          <a:bodyPr spcFirstLastPara="1" wrap="square" lIns="121900" tIns="121900" rIns="121900" bIns="121900" anchor="t" anchorCtr="0">
            <a:normAutofit fontScale="32500"/>
          </a:bodyPr>
          <a:lstStyle/>
          <a:p>
            <a:pPr marL="0" lvl="0" indent="0" algn="ctr" rtl="0">
              <a:spcBef>
                <a:spcPts val="0"/>
              </a:spcBef>
              <a:spcAft>
                <a:spcPts val="0"/>
              </a:spcAft>
              <a:buNone/>
            </a:pPr>
            <a:r>
              <a:rPr lang="en-US" b="1"/>
              <a:t>UMF SED 551 - Advanced Intervention Methods</a:t>
            </a:r>
            <a:endParaRPr b="1"/>
          </a:p>
          <a:p>
            <a:pPr marL="0" lvl="0" indent="0" algn="l" rtl="0">
              <a:spcBef>
                <a:spcPts val="1600"/>
              </a:spcBef>
              <a:spcAft>
                <a:spcPts val="0"/>
              </a:spcAft>
              <a:buNone/>
            </a:pPr>
            <a:r>
              <a:rPr lang="en-US"/>
              <a:t>MSIE Pillars </a:t>
            </a:r>
            <a:endParaRPr/>
          </a:p>
          <a:p>
            <a:pPr marL="609600" lvl="0" indent="-354330" algn="l" rtl="0">
              <a:spcBef>
                <a:spcPts val="1600"/>
              </a:spcBef>
              <a:spcAft>
                <a:spcPts val="0"/>
              </a:spcAft>
              <a:buSzPct val="100000"/>
              <a:buChar char="●"/>
            </a:pPr>
            <a:r>
              <a:rPr lang="en-US"/>
              <a:t>Vision &amp; Climate, </a:t>
            </a:r>
            <a:endParaRPr/>
          </a:p>
          <a:p>
            <a:pPr marL="609600" lvl="0" indent="-354330" algn="l" rtl="0">
              <a:spcBef>
                <a:spcPts val="0"/>
              </a:spcBef>
              <a:spcAft>
                <a:spcPts val="0"/>
              </a:spcAft>
              <a:buSzPct val="100000"/>
              <a:buChar char="●"/>
            </a:pPr>
            <a:r>
              <a:rPr lang="en-US"/>
              <a:t>System Processes, </a:t>
            </a:r>
            <a:endParaRPr/>
          </a:p>
          <a:p>
            <a:pPr marL="609600" lvl="0" indent="-354330" algn="l" rtl="0">
              <a:spcBef>
                <a:spcPts val="0"/>
              </a:spcBef>
              <a:spcAft>
                <a:spcPts val="0"/>
              </a:spcAft>
              <a:buSzPct val="100000"/>
              <a:buChar char="●"/>
            </a:pPr>
            <a:r>
              <a:rPr lang="en-US"/>
              <a:t>Instructional Practices for Academics and Social-Emotional Behavioral Domains, </a:t>
            </a:r>
            <a:endParaRPr/>
          </a:p>
          <a:p>
            <a:pPr marL="609600" lvl="0" indent="-354330" algn="l" rtl="0">
              <a:spcBef>
                <a:spcPts val="0"/>
              </a:spcBef>
              <a:spcAft>
                <a:spcPts val="0"/>
              </a:spcAft>
              <a:buSzPct val="100000"/>
              <a:buChar char="●"/>
            </a:pPr>
            <a:r>
              <a:rPr lang="en-US"/>
              <a:t>Family &amp; Community Engagement</a:t>
            </a:r>
            <a:endParaRPr/>
          </a:p>
          <a:p>
            <a:pPr marL="0" lvl="0" indent="0" algn="l" rtl="0">
              <a:spcBef>
                <a:spcPts val="1600"/>
              </a:spcBef>
              <a:spcAft>
                <a:spcPts val="1600"/>
              </a:spcAft>
              <a:buNone/>
            </a:pPr>
            <a:r>
              <a:rPr lang="en-US"/>
              <a:t>Students develop the skills needed to design strong, grade-aligned core instruction, embedded supports and accommodations, integrated specially designed instruction and relevant, aligned interventions</a:t>
            </a:r>
            <a:endParaRPr/>
          </a:p>
        </p:txBody>
      </p:sp>
      <p:sp>
        <p:nvSpPr>
          <p:cNvPr id="455" name="Google Shape;455;p68"/>
          <p:cNvSpPr txBox="1"/>
          <p:nvPr/>
        </p:nvSpPr>
        <p:spPr>
          <a:xfrm>
            <a:off x="3010800" y="3687867"/>
            <a:ext cx="2523600" cy="3090900"/>
          </a:xfrm>
          <a:prstGeom prst="rect">
            <a:avLst/>
          </a:prstGeom>
          <a:solidFill>
            <a:schemeClr val="lt1"/>
          </a:solidFill>
          <a:ln w="2540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US" sz="900" b="1">
                <a:solidFill>
                  <a:schemeClr val="dk2"/>
                </a:solidFill>
              </a:rPr>
              <a:t>UMF SED 599 - Coaching for Inclusion</a:t>
            </a:r>
            <a:r>
              <a:rPr lang="en-US" sz="900">
                <a:solidFill>
                  <a:schemeClr val="dk2"/>
                </a:solidFill>
              </a:rPr>
              <a:t> </a:t>
            </a:r>
            <a:endParaRPr sz="900">
              <a:solidFill>
                <a:schemeClr val="dk2"/>
              </a:solidFill>
            </a:endParaRPr>
          </a:p>
          <a:p>
            <a:pPr marL="0" lvl="0" indent="0" algn="l" rtl="0">
              <a:spcBef>
                <a:spcPts val="0"/>
              </a:spcBef>
              <a:spcAft>
                <a:spcPts val="0"/>
              </a:spcAft>
              <a:buNone/>
            </a:pPr>
            <a:endParaRPr sz="900">
              <a:solidFill>
                <a:schemeClr val="dk2"/>
              </a:solidFill>
            </a:endParaRPr>
          </a:p>
          <a:p>
            <a:pPr marL="0" lvl="0" indent="0" algn="l" rtl="0">
              <a:spcBef>
                <a:spcPts val="0"/>
              </a:spcBef>
              <a:spcAft>
                <a:spcPts val="0"/>
              </a:spcAft>
              <a:buNone/>
            </a:pPr>
            <a:r>
              <a:rPr lang="en-US" sz="900">
                <a:solidFill>
                  <a:schemeClr val="dk2"/>
                </a:solidFill>
              </a:rPr>
              <a:t>MSIE Pillars:</a:t>
            </a:r>
            <a:endParaRPr sz="900">
              <a:solidFill>
                <a:schemeClr val="dk2"/>
              </a:solidFill>
            </a:endParaRPr>
          </a:p>
          <a:p>
            <a:pPr marL="609600" lvl="0" indent="-361950" algn="l" rtl="0">
              <a:spcBef>
                <a:spcPts val="0"/>
              </a:spcBef>
              <a:spcAft>
                <a:spcPts val="0"/>
              </a:spcAft>
              <a:buClr>
                <a:schemeClr val="dk2"/>
              </a:buClr>
              <a:buSzPts val="900"/>
              <a:buChar char="●"/>
            </a:pPr>
            <a:r>
              <a:rPr lang="en-US" sz="900">
                <a:solidFill>
                  <a:schemeClr val="dk2"/>
                </a:solidFill>
              </a:rPr>
              <a:t>Vision &amp; Climate, </a:t>
            </a:r>
            <a:endParaRPr sz="900">
              <a:solidFill>
                <a:schemeClr val="dk2"/>
              </a:solidFill>
            </a:endParaRPr>
          </a:p>
          <a:p>
            <a:pPr marL="609600" lvl="0" indent="-361950" algn="l" rtl="0">
              <a:spcBef>
                <a:spcPts val="0"/>
              </a:spcBef>
              <a:spcAft>
                <a:spcPts val="0"/>
              </a:spcAft>
              <a:buClr>
                <a:schemeClr val="dk2"/>
              </a:buClr>
              <a:buSzPts val="900"/>
              <a:buChar char="●"/>
            </a:pPr>
            <a:r>
              <a:rPr lang="en-US" sz="900">
                <a:solidFill>
                  <a:schemeClr val="dk2"/>
                </a:solidFill>
              </a:rPr>
              <a:t>Schedule &amp; Structure, Instructional Practices, </a:t>
            </a:r>
            <a:endParaRPr sz="900">
              <a:solidFill>
                <a:schemeClr val="dk2"/>
              </a:solidFill>
            </a:endParaRPr>
          </a:p>
          <a:p>
            <a:pPr marL="609600" lvl="0" indent="-361950" algn="l" rtl="0">
              <a:spcBef>
                <a:spcPts val="0"/>
              </a:spcBef>
              <a:spcAft>
                <a:spcPts val="0"/>
              </a:spcAft>
              <a:buClr>
                <a:schemeClr val="dk2"/>
              </a:buClr>
              <a:buSzPts val="900"/>
              <a:buChar char="●"/>
            </a:pPr>
            <a:r>
              <a:rPr lang="en-US" sz="900">
                <a:solidFill>
                  <a:schemeClr val="dk2"/>
                </a:solidFill>
              </a:rPr>
              <a:t>Accountability &amp; Support</a:t>
            </a:r>
            <a:endParaRPr sz="900">
              <a:solidFill>
                <a:schemeClr val="dk2"/>
              </a:solidFill>
            </a:endParaRPr>
          </a:p>
          <a:p>
            <a:pPr marL="0" lvl="0" indent="0" algn="l" rtl="0">
              <a:spcBef>
                <a:spcPts val="0"/>
              </a:spcBef>
              <a:spcAft>
                <a:spcPts val="0"/>
              </a:spcAft>
              <a:buNone/>
            </a:pPr>
            <a:endParaRPr sz="900">
              <a:solidFill>
                <a:schemeClr val="dk2"/>
              </a:solidFill>
            </a:endParaRPr>
          </a:p>
          <a:p>
            <a:pPr marL="0" lvl="0" indent="0" algn="l" rtl="0">
              <a:spcBef>
                <a:spcPts val="0"/>
              </a:spcBef>
              <a:spcAft>
                <a:spcPts val="0"/>
              </a:spcAft>
              <a:buNone/>
            </a:pPr>
            <a:r>
              <a:rPr lang="en-US" sz="900">
                <a:solidFill>
                  <a:schemeClr val="dk2"/>
                </a:solidFill>
              </a:rPr>
              <a:t>Students engage in assessing the needs of educators who work with all students and develop plans for supporting their development of knowledge and skills that create sustainable improvements in instructional practices. </a:t>
            </a:r>
            <a:endParaRPr sz="900">
              <a:solidFill>
                <a:schemeClr val="dk2"/>
              </a:solidFill>
            </a:endParaRPr>
          </a:p>
        </p:txBody>
      </p:sp>
      <p:sp>
        <p:nvSpPr>
          <p:cNvPr id="453" name="Google Shape;453;p68"/>
          <p:cNvSpPr txBox="1">
            <a:spLocks noGrp="1"/>
          </p:cNvSpPr>
          <p:nvPr>
            <p:ph type="body" idx="1"/>
          </p:nvPr>
        </p:nvSpPr>
        <p:spPr>
          <a:xfrm>
            <a:off x="6423233" y="1508267"/>
            <a:ext cx="4696500" cy="5029200"/>
          </a:xfrm>
          <a:prstGeom prst="rect">
            <a:avLst/>
          </a:prstGeom>
          <a:ln w="25400" cap="flat" cmpd="sng">
            <a:solidFill>
              <a:srgbClr val="000000"/>
            </a:solidFill>
            <a:prstDash val="solid"/>
            <a:round/>
            <a:headEnd type="none" w="sm" len="sm"/>
            <a:tailEnd type="none" w="sm" len="sm"/>
          </a:ln>
        </p:spPr>
        <p:txBody>
          <a:bodyPr spcFirstLastPara="1" wrap="square" lIns="121900" tIns="121900" rIns="121900" bIns="121900" anchor="t" anchorCtr="0">
            <a:normAutofit fontScale="85000" lnSpcReduction="20000"/>
          </a:bodyPr>
          <a:lstStyle/>
          <a:p>
            <a:pPr marL="0" lvl="0" indent="0" algn="ctr" rtl="0">
              <a:spcBef>
                <a:spcPts val="0"/>
              </a:spcBef>
              <a:spcAft>
                <a:spcPts val="0"/>
              </a:spcAft>
              <a:buNone/>
            </a:pPr>
            <a:r>
              <a:rPr lang="en-US" b="1"/>
              <a:t>UMF EDU 579 - Implementing an Integrated MTSS</a:t>
            </a:r>
            <a:endParaRPr b="1"/>
          </a:p>
          <a:p>
            <a:pPr marL="0" lvl="0" indent="0" algn="l" rtl="0">
              <a:spcBef>
                <a:spcPts val="1600"/>
              </a:spcBef>
              <a:spcAft>
                <a:spcPts val="0"/>
              </a:spcAft>
              <a:buNone/>
            </a:pPr>
            <a:r>
              <a:rPr lang="en-US"/>
              <a:t>MSIE Pillars:</a:t>
            </a:r>
            <a:endParaRPr/>
          </a:p>
          <a:p>
            <a:pPr marL="609600" lvl="0" indent="-434340" algn="l" rtl="0">
              <a:spcBef>
                <a:spcPts val="1600"/>
              </a:spcBef>
              <a:spcAft>
                <a:spcPts val="0"/>
              </a:spcAft>
              <a:buSzPct val="100000"/>
              <a:buChar char="●"/>
            </a:pPr>
            <a:r>
              <a:rPr lang="en-US"/>
              <a:t>Vision &amp; Climate, </a:t>
            </a:r>
            <a:endParaRPr/>
          </a:p>
          <a:p>
            <a:pPr marL="609600" lvl="0" indent="-434340" algn="l" rtl="0">
              <a:spcBef>
                <a:spcPts val="0"/>
              </a:spcBef>
              <a:spcAft>
                <a:spcPts val="0"/>
              </a:spcAft>
              <a:buSzPct val="100000"/>
              <a:buChar char="●"/>
            </a:pPr>
            <a:r>
              <a:rPr lang="en-US"/>
              <a:t>System Processes, </a:t>
            </a:r>
            <a:endParaRPr/>
          </a:p>
          <a:p>
            <a:pPr marL="609600" lvl="0" indent="-434340" algn="l" rtl="0">
              <a:spcBef>
                <a:spcPts val="0"/>
              </a:spcBef>
              <a:spcAft>
                <a:spcPts val="0"/>
              </a:spcAft>
              <a:buSzPct val="100000"/>
              <a:buChar char="●"/>
            </a:pPr>
            <a:r>
              <a:rPr lang="en-US"/>
              <a:t>Scheduling &amp; Structure, </a:t>
            </a:r>
            <a:endParaRPr/>
          </a:p>
          <a:p>
            <a:pPr marL="609600" lvl="0" indent="-434340" algn="l" rtl="0">
              <a:spcBef>
                <a:spcPts val="0"/>
              </a:spcBef>
              <a:spcAft>
                <a:spcPts val="0"/>
              </a:spcAft>
              <a:buSzPct val="100000"/>
              <a:buChar char="●"/>
            </a:pPr>
            <a:r>
              <a:rPr lang="en-US"/>
              <a:t>Family &amp; Community Engagement and </a:t>
            </a:r>
            <a:endParaRPr/>
          </a:p>
          <a:p>
            <a:pPr marL="609600" lvl="0" indent="-434340" algn="l" rtl="0">
              <a:spcBef>
                <a:spcPts val="0"/>
              </a:spcBef>
              <a:spcAft>
                <a:spcPts val="0"/>
              </a:spcAft>
              <a:buSzPct val="100000"/>
              <a:buChar char="●"/>
            </a:pPr>
            <a:r>
              <a:rPr lang="en-US"/>
              <a:t>Accountability &amp; Support </a:t>
            </a:r>
            <a:endParaRPr/>
          </a:p>
          <a:p>
            <a:pPr marL="0" lvl="0" indent="0" algn="l" rtl="0">
              <a:spcBef>
                <a:spcPts val="1600"/>
              </a:spcBef>
              <a:spcAft>
                <a:spcPts val="1600"/>
              </a:spcAft>
              <a:buNone/>
            </a:pPr>
            <a:r>
              <a:rPr lang="en-US"/>
              <a:t>Students develop an understanding of systems change by examining their school (or a case study), analyzing data and developing a data-driven action plan for school improvement.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69"/>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b="1"/>
              <a:t>Key Assignments for the Integrating MTSS Course</a:t>
            </a:r>
            <a:endParaRPr b="1"/>
          </a:p>
        </p:txBody>
      </p:sp>
      <p:sp>
        <p:nvSpPr>
          <p:cNvPr id="461" name="Google Shape;461;p69"/>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Autofit/>
          </a:bodyPr>
          <a:lstStyle/>
          <a:p>
            <a:pPr marL="0" lvl="0" indent="0" algn="l" rtl="0">
              <a:lnSpc>
                <a:spcPct val="100000"/>
              </a:lnSpc>
              <a:spcBef>
                <a:spcPts val="0"/>
              </a:spcBef>
              <a:spcAft>
                <a:spcPts val="0"/>
              </a:spcAft>
              <a:buClr>
                <a:schemeClr val="dk1"/>
              </a:buClr>
              <a:buSzPts val="1500"/>
              <a:buFont typeface="Arial"/>
              <a:buNone/>
            </a:pPr>
            <a:r>
              <a:rPr lang="en-US" sz="1700" b="1" u="sng">
                <a:solidFill>
                  <a:schemeClr val="dk1"/>
                </a:solidFill>
                <a:latin typeface="Times New Roman"/>
                <a:ea typeface="Times New Roman"/>
                <a:cs typeface="Times New Roman"/>
                <a:sym typeface="Times New Roman"/>
              </a:rPr>
              <a:t>iMTSS System Review (100 points) - </a:t>
            </a:r>
            <a:r>
              <a:rPr lang="en-US" sz="1700">
                <a:solidFill>
                  <a:schemeClr val="dk1"/>
                </a:solidFill>
                <a:latin typeface="Times New Roman"/>
                <a:ea typeface="Times New Roman"/>
                <a:cs typeface="Times New Roman"/>
                <a:sym typeface="Times New Roman"/>
              </a:rPr>
              <a:t>For this assignment, you will create a plan for collecting information about a district or school (ideally, yours) that will help inform you of the status in relation to the implementation of an iMTSS.  This system review will include a snapshot of the district or school (</a:t>
            </a:r>
            <a:r>
              <a:rPr lang="en-US" sz="1700" i="1">
                <a:solidFill>
                  <a:schemeClr val="dk1"/>
                </a:solidFill>
                <a:latin typeface="Times New Roman"/>
                <a:ea typeface="Times New Roman"/>
                <a:cs typeface="Times New Roman"/>
                <a:sym typeface="Times New Roman"/>
              </a:rPr>
              <a:t>choices of templates will be provided - if you have taken SED 598, you may use or update/expand the review you completed for that course)</a:t>
            </a:r>
            <a:r>
              <a:rPr lang="en-US" sz="1700">
                <a:solidFill>
                  <a:schemeClr val="dk1"/>
                </a:solidFill>
                <a:latin typeface="Times New Roman"/>
                <a:ea typeface="Times New Roman"/>
                <a:cs typeface="Times New Roman"/>
                <a:sym typeface="Times New Roman"/>
              </a:rPr>
              <a:t>, an overview of key structures, processes, and practices, and a summary of findings with key recommendations for becoming an iMTSS.  Specific assignment guidelines and a rubric will be provided, and you will have a chance to submit drafts for feedback (to me and your peers). </a:t>
            </a:r>
            <a:endParaRPr sz="170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None/>
            </a:pPr>
            <a:endParaRPr sz="170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None/>
            </a:pPr>
            <a:endParaRPr sz="170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Clr>
                <a:schemeClr val="dk1"/>
              </a:buClr>
              <a:buSzPts val="1500"/>
              <a:buFont typeface="Arial"/>
              <a:buNone/>
            </a:pPr>
            <a:endParaRPr sz="1700">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None/>
            </a:pPr>
            <a:r>
              <a:rPr lang="en-US" sz="1700" b="1" u="sng">
                <a:solidFill>
                  <a:schemeClr val="dk1"/>
                </a:solidFill>
                <a:latin typeface="Times New Roman"/>
                <a:ea typeface="Times New Roman"/>
                <a:cs typeface="Times New Roman"/>
                <a:sym typeface="Times New Roman"/>
              </a:rPr>
              <a:t>UDL Action Plan (100 points) </a:t>
            </a:r>
            <a:r>
              <a:rPr lang="en-US" sz="1700">
                <a:solidFill>
                  <a:schemeClr val="dk1"/>
                </a:solidFill>
                <a:latin typeface="Times New Roman"/>
                <a:ea typeface="Times New Roman"/>
                <a:cs typeface="Times New Roman"/>
                <a:sym typeface="Times New Roman"/>
              </a:rPr>
              <a:t>- A robust, well-implemented iMTSS requires the creation of a system that prioritizes high expectations and learning for all students while also centering a strong sense of belonging in the school community.  Using the system review as justification, you will identify key areas of needed improvement (ideally from your recommendations) that you can build out into a plan for strengthening the accessibility of structures, supports, and practices through the use of Universal Design for Learning. Without strong core instruction and supports for academics, behavior, and social-emotional learning, tiered interventions are not effective. This plan will help you to focus on that Tier 1 core so you can build or improve a responsive system from that foundation. </a:t>
            </a:r>
            <a:endParaRPr sz="2500"/>
          </a:p>
        </p:txBody>
      </p:sp>
      <p:sp>
        <p:nvSpPr>
          <p:cNvPr id="462" name="Google Shape;462;p69">
            <a:extLst>
              <a:ext uri="{C183D7F6-B498-43B3-948B-1728B52AA6E4}">
                <adec:decorative xmlns:adec="http://schemas.microsoft.com/office/drawing/2017/decorative" val="1"/>
              </a:ext>
            </a:extLst>
          </p:cNvPr>
          <p:cNvSpPr/>
          <p:nvPr/>
        </p:nvSpPr>
        <p:spPr>
          <a:xfrm>
            <a:off x="11415867" y="1356967"/>
            <a:ext cx="545700" cy="507600"/>
          </a:xfrm>
          <a:prstGeom prst="star5">
            <a:avLst>
              <a:gd name="adj" fmla="val 19098"/>
              <a:gd name="hf" fmla="val 105146"/>
              <a:gd name="vf" fmla="val 110557"/>
            </a:avLst>
          </a:prstGeom>
          <a:solidFill>
            <a:srgbClr val="FFFF00"/>
          </a:solidFill>
          <a:ln w="1270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p>
        </p:txBody>
      </p:sp>
      <p:sp>
        <p:nvSpPr>
          <p:cNvPr id="463" name="Google Shape;463;p69">
            <a:extLst>
              <a:ext uri="{C183D7F6-B498-43B3-948B-1728B52AA6E4}">
                <adec:decorative xmlns:adec="http://schemas.microsoft.com/office/drawing/2017/decorative" val="1"/>
              </a:ext>
            </a:extLst>
          </p:cNvPr>
          <p:cNvSpPr/>
          <p:nvPr/>
        </p:nvSpPr>
        <p:spPr>
          <a:xfrm>
            <a:off x="788933" y="6091833"/>
            <a:ext cx="545700" cy="507600"/>
          </a:xfrm>
          <a:prstGeom prst="star5">
            <a:avLst>
              <a:gd name="adj" fmla="val 19098"/>
              <a:gd name="hf" fmla="val 105146"/>
              <a:gd name="vf" fmla="val 110557"/>
            </a:avLst>
          </a:prstGeom>
          <a:solidFill>
            <a:srgbClr val="FFFF00"/>
          </a:solidFill>
          <a:ln w="1270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p>
        </p:txBody>
      </p:sp>
      <p:sp>
        <p:nvSpPr>
          <p:cNvPr id="464" name="Google Shape;464;p69"/>
          <p:cNvSpPr txBox="1"/>
          <p:nvPr/>
        </p:nvSpPr>
        <p:spPr>
          <a:xfrm>
            <a:off x="1277000" y="6219067"/>
            <a:ext cx="10753200" cy="5076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US" sz="1600">
                <a:solidFill>
                  <a:srgbClr val="0000FF"/>
                </a:solidFill>
              </a:rPr>
              <a:t>A similar process is used for the Annual Leadership Symposium and with Model School Leadership Teams</a:t>
            </a:r>
            <a:endParaRPr sz="1600">
              <a:solidFill>
                <a:srgbClr val="0000F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7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b="1"/>
              <a:t>Application of the MSIE Framework &amp; Indicators</a:t>
            </a:r>
            <a:endParaRPr b="1"/>
          </a:p>
        </p:txBody>
      </p:sp>
      <p:pic>
        <p:nvPicPr>
          <p:cNvPr id="470" name="Google Shape;470;p7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415599" y="1461569"/>
            <a:ext cx="8458200" cy="2032100"/>
          </a:xfrm>
          <a:prstGeom prst="rect">
            <a:avLst/>
          </a:prstGeom>
          <a:noFill/>
          <a:ln>
            <a:noFill/>
          </a:ln>
        </p:spPr>
      </p:pic>
      <p:pic>
        <p:nvPicPr>
          <p:cNvPr id="471" name="Google Shape;471;p70">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637767" y="1988367"/>
            <a:ext cx="8916470" cy="3651733"/>
          </a:xfrm>
          <a:prstGeom prst="rect">
            <a:avLst/>
          </a:prstGeom>
          <a:noFill/>
          <a:ln>
            <a:noFill/>
          </a:ln>
        </p:spPr>
      </p:pic>
      <p:pic>
        <p:nvPicPr>
          <p:cNvPr id="472" name="Google Shape;472;p70">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3046933" y="3208028"/>
            <a:ext cx="8916465" cy="312130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71"/>
          <p:cNvSpPr txBox="1">
            <a:spLocks noGrp="1"/>
          </p:cNvSpPr>
          <p:nvPr>
            <p:ph type="title"/>
          </p:nvPr>
        </p:nvSpPr>
        <p:spPr>
          <a:xfrm>
            <a:off x="208767"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b="1"/>
              <a:t>Look-Fors Provide Additional Context</a:t>
            </a:r>
            <a:endParaRPr b="1"/>
          </a:p>
        </p:txBody>
      </p:sp>
      <p:pic>
        <p:nvPicPr>
          <p:cNvPr id="478" name="Google Shape;478;p7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208767" y="1963833"/>
            <a:ext cx="5645103" cy="4027668"/>
          </a:xfrm>
          <a:prstGeom prst="rect">
            <a:avLst/>
          </a:prstGeom>
          <a:noFill/>
          <a:ln w="25400" cap="flat" cmpd="sng">
            <a:solidFill>
              <a:schemeClr val="dk2"/>
            </a:solidFill>
            <a:prstDash val="solid"/>
            <a:round/>
            <a:headEnd type="none" w="sm" len="sm"/>
            <a:tailEnd type="none" w="sm" len="sm"/>
          </a:ln>
        </p:spPr>
      </p:pic>
      <p:pic>
        <p:nvPicPr>
          <p:cNvPr id="479" name="Google Shape;479;p71">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6005565" y="1972100"/>
            <a:ext cx="5522336" cy="4027666"/>
          </a:xfrm>
          <a:prstGeom prst="rect">
            <a:avLst/>
          </a:prstGeom>
          <a:noFill/>
          <a:ln w="25400" cap="flat" cmpd="sng">
            <a:solidFill>
              <a:schemeClr val="dk2"/>
            </a:solidFill>
            <a:prstDash val="solid"/>
            <a:round/>
            <a:headEnd type="none" w="sm" len="sm"/>
            <a:tailEnd type="none" w="sm" len="sm"/>
          </a:ln>
        </p:spPr>
      </p:pic>
      <p:sp>
        <p:nvSpPr>
          <p:cNvPr id="480" name="Google Shape;480;p71"/>
          <p:cNvSpPr txBox="1"/>
          <p:nvPr/>
        </p:nvSpPr>
        <p:spPr>
          <a:xfrm>
            <a:off x="1680500" y="1469800"/>
            <a:ext cx="3385500" cy="3813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US" sz="2400">
                <a:solidFill>
                  <a:schemeClr val="dk2"/>
                </a:solidFill>
              </a:rPr>
              <a:t>System Level</a:t>
            </a:r>
            <a:endParaRPr sz="2400">
              <a:solidFill>
                <a:schemeClr val="dk2"/>
              </a:solidFill>
            </a:endParaRPr>
          </a:p>
        </p:txBody>
      </p:sp>
      <p:sp>
        <p:nvSpPr>
          <p:cNvPr id="481" name="Google Shape;481;p71"/>
          <p:cNvSpPr txBox="1"/>
          <p:nvPr/>
        </p:nvSpPr>
        <p:spPr>
          <a:xfrm>
            <a:off x="7504400" y="1441333"/>
            <a:ext cx="2296800" cy="446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US" sz="2400">
                <a:solidFill>
                  <a:schemeClr val="dk2"/>
                </a:solidFill>
              </a:rPr>
              <a:t>School Level</a:t>
            </a:r>
            <a:endParaRPr sz="2400">
              <a:solidFill>
                <a:schemeClr val="dk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72"/>
          <p:cNvSpPr txBox="1">
            <a:spLocks noGrp="1"/>
          </p:cNvSpPr>
          <p:nvPr>
            <p:ph type="title"/>
          </p:nvPr>
        </p:nvSpPr>
        <p:spPr>
          <a:xfrm>
            <a:off x="415600" y="549800"/>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b="1"/>
              <a:t>District &amp; School Leadership Applications</a:t>
            </a:r>
            <a:endParaRPr b="1"/>
          </a:p>
        </p:txBody>
      </p:sp>
      <p:sp>
        <p:nvSpPr>
          <p:cNvPr id="487" name="Google Shape;487;p72"/>
          <p:cNvSpPr txBox="1">
            <a:spLocks noGrp="1"/>
          </p:cNvSpPr>
          <p:nvPr>
            <p:ph type="body" idx="1"/>
          </p:nvPr>
        </p:nvSpPr>
        <p:spPr>
          <a:xfrm>
            <a:off x="415600" y="1536633"/>
            <a:ext cx="11360700" cy="5097300"/>
          </a:xfrm>
          <a:prstGeom prst="rect">
            <a:avLst/>
          </a:prstGeom>
        </p:spPr>
        <p:txBody>
          <a:bodyPr spcFirstLastPara="1" wrap="square" lIns="121900" tIns="121900" rIns="121900" bIns="121900" anchor="t" anchorCtr="0">
            <a:normAutofit fontScale="92500" lnSpcReduction="10000"/>
          </a:bodyPr>
          <a:lstStyle/>
          <a:p>
            <a:pPr marL="609600" lvl="0" indent="-445770" algn="l" rtl="0">
              <a:spcBef>
                <a:spcPts val="0"/>
              </a:spcBef>
              <a:spcAft>
                <a:spcPts val="0"/>
              </a:spcAft>
              <a:buSzPct val="100000"/>
              <a:buChar char="●"/>
            </a:pPr>
            <a:r>
              <a:rPr lang="en-US"/>
              <a:t>Use a framework and shared definitions to communicate a clear vision and set expectations and goals for school improvement. </a:t>
            </a:r>
            <a:endParaRPr/>
          </a:p>
          <a:p>
            <a:pPr marL="609600" lvl="0" indent="-445770" algn="l" rtl="0">
              <a:spcBef>
                <a:spcPts val="0"/>
              </a:spcBef>
              <a:spcAft>
                <a:spcPts val="0"/>
              </a:spcAft>
              <a:buSzPct val="100000"/>
              <a:buChar char="●"/>
            </a:pPr>
            <a:r>
              <a:rPr lang="en-US"/>
              <a:t>Build leadership teams with all roles represented (General educators, special educators, family representatives, related service providers, interventionists, coaches, district and building administrators)</a:t>
            </a:r>
            <a:endParaRPr/>
          </a:p>
          <a:p>
            <a:pPr marL="609600" lvl="0" indent="-445770" algn="l" rtl="0">
              <a:spcBef>
                <a:spcPts val="0"/>
              </a:spcBef>
              <a:spcAft>
                <a:spcPts val="0"/>
              </a:spcAft>
              <a:buSzPct val="100000"/>
              <a:buChar char="●"/>
            </a:pPr>
            <a:r>
              <a:rPr lang="en-US"/>
              <a:t>“See the system” by collecting, reviewing and analyzing data (district/school)</a:t>
            </a:r>
            <a:endParaRPr/>
          </a:p>
          <a:p>
            <a:pPr marL="609600" lvl="0" indent="0" algn="l" rtl="0">
              <a:spcBef>
                <a:spcPts val="1600"/>
              </a:spcBef>
              <a:spcAft>
                <a:spcPts val="0"/>
              </a:spcAft>
              <a:buNone/>
            </a:pPr>
            <a:endParaRPr/>
          </a:p>
          <a:p>
            <a:pPr marL="609600" lvl="0" indent="0" algn="l" rtl="0">
              <a:spcBef>
                <a:spcPts val="1600"/>
              </a:spcBef>
              <a:spcAft>
                <a:spcPts val="0"/>
              </a:spcAft>
              <a:buNone/>
            </a:pPr>
            <a:endParaRPr/>
          </a:p>
          <a:p>
            <a:pPr marL="609600" lvl="0" indent="0" algn="l" rtl="0">
              <a:spcBef>
                <a:spcPts val="1600"/>
              </a:spcBef>
              <a:spcAft>
                <a:spcPts val="0"/>
              </a:spcAft>
              <a:buNone/>
            </a:pPr>
            <a:endParaRPr/>
          </a:p>
          <a:p>
            <a:pPr marL="609600" lvl="0" indent="-445770" algn="l" rtl="0">
              <a:spcBef>
                <a:spcPts val="1600"/>
              </a:spcBef>
              <a:spcAft>
                <a:spcPts val="0"/>
              </a:spcAft>
              <a:buSzPct val="100000"/>
              <a:buChar char="●"/>
            </a:pPr>
            <a:r>
              <a:rPr lang="en-US"/>
              <a:t>Use the framework indicators &amp; look-fors to create action plans </a:t>
            </a:r>
            <a:endParaRPr/>
          </a:p>
          <a:p>
            <a:pPr marL="609600" lvl="0" indent="-445770" algn="l" rtl="0">
              <a:spcBef>
                <a:spcPts val="0"/>
              </a:spcBef>
              <a:spcAft>
                <a:spcPts val="0"/>
              </a:spcAft>
              <a:buSzPct val="100000"/>
              <a:buChar char="●"/>
            </a:pPr>
            <a:r>
              <a:rPr lang="en-US"/>
              <a:t>Connect all work in the district/school to the shared goal of an integrated MTSS. </a:t>
            </a:r>
            <a:endParaRPr/>
          </a:p>
        </p:txBody>
      </p:sp>
      <p:pic>
        <p:nvPicPr>
          <p:cNvPr id="488" name="Google Shape;488;p72">
            <a:extLst>
              <a:ext uri="{C183D7F6-B498-43B3-948B-1728B52AA6E4}">
                <adec:decorative xmlns:adec="http://schemas.microsoft.com/office/drawing/2017/decorative" val="1"/>
              </a:ext>
            </a:extLst>
          </p:cNvPr>
          <p:cNvPicPr preferRelativeResize="0"/>
          <p:nvPr/>
        </p:nvPicPr>
        <p:blipFill rotWithShape="1">
          <a:blip r:embed="rId3">
            <a:alphaModFix/>
          </a:blip>
          <a:srcRect b="26074"/>
          <a:stretch/>
        </p:blipFill>
        <p:spPr>
          <a:xfrm>
            <a:off x="2879300" y="3872700"/>
            <a:ext cx="6583701" cy="151450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73"/>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b="1"/>
              <a:t>Next Steps to Consider for Systems Change</a:t>
            </a:r>
            <a:endParaRPr b="1"/>
          </a:p>
        </p:txBody>
      </p:sp>
      <p:sp>
        <p:nvSpPr>
          <p:cNvPr id="494" name="Google Shape;494;p73"/>
          <p:cNvSpPr txBox="1">
            <a:spLocks noGrp="1"/>
          </p:cNvSpPr>
          <p:nvPr>
            <p:ph type="body" idx="1"/>
          </p:nvPr>
        </p:nvSpPr>
        <p:spPr>
          <a:xfrm>
            <a:off x="415600" y="2270133"/>
            <a:ext cx="11360700" cy="3122700"/>
          </a:xfrm>
          <a:prstGeom prst="rect">
            <a:avLst/>
          </a:prstGeom>
        </p:spPr>
        <p:txBody>
          <a:bodyPr spcFirstLastPara="1" wrap="square" lIns="121900" tIns="121900" rIns="121900" bIns="121900" anchor="t" anchorCtr="0">
            <a:normAutofit lnSpcReduction="10000"/>
          </a:bodyPr>
          <a:lstStyle/>
          <a:p>
            <a:pPr marL="609600" lvl="0" indent="-457200" algn="l" rtl="0">
              <a:spcBef>
                <a:spcPts val="0"/>
              </a:spcBef>
              <a:spcAft>
                <a:spcPts val="0"/>
              </a:spcAft>
              <a:buSzPts val="2400"/>
              <a:buChar char="●"/>
            </a:pPr>
            <a:r>
              <a:rPr lang="en-US"/>
              <a:t>Connect with people across levels of your state’s education system</a:t>
            </a:r>
            <a:endParaRPr/>
          </a:p>
          <a:p>
            <a:pPr marL="609600" lvl="0" indent="-457200" algn="l" rtl="0">
              <a:spcBef>
                <a:spcPts val="0"/>
              </a:spcBef>
              <a:spcAft>
                <a:spcPts val="0"/>
              </a:spcAft>
              <a:buSzPts val="2400"/>
              <a:buChar char="●"/>
            </a:pPr>
            <a:r>
              <a:rPr lang="en-US"/>
              <a:t>Identify tools and resources to anchor shared vision and goals</a:t>
            </a:r>
            <a:endParaRPr/>
          </a:p>
          <a:p>
            <a:pPr marL="609600" lvl="0" indent="-457200" algn="l" rtl="0">
              <a:spcBef>
                <a:spcPts val="0"/>
              </a:spcBef>
              <a:spcAft>
                <a:spcPts val="0"/>
              </a:spcAft>
              <a:buSzPts val="2400"/>
              <a:buChar char="●"/>
            </a:pPr>
            <a:r>
              <a:rPr lang="en-US"/>
              <a:t>Use those tools and resources in courses, in your districts &amp; schools</a:t>
            </a:r>
            <a:endParaRPr/>
          </a:p>
          <a:p>
            <a:pPr marL="609600" lvl="0" indent="-457200" algn="l" rtl="0">
              <a:spcBef>
                <a:spcPts val="0"/>
              </a:spcBef>
              <a:spcAft>
                <a:spcPts val="0"/>
              </a:spcAft>
              <a:buSzPts val="2400"/>
              <a:buChar char="●"/>
            </a:pPr>
            <a:r>
              <a:rPr lang="en-US"/>
              <a:t>Lean on your networks (like this) to sustain the work! </a:t>
            </a:r>
            <a:endParaRPr/>
          </a:p>
          <a:p>
            <a:pPr marL="609600" lvl="0" indent="-457200" algn="l" rtl="0">
              <a:spcBef>
                <a:spcPts val="0"/>
              </a:spcBef>
              <a:spcAft>
                <a:spcPts val="0"/>
              </a:spcAft>
              <a:buSzPts val="2400"/>
              <a:buChar char="●"/>
            </a:pPr>
            <a:r>
              <a:rPr lang="en-US"/>
              <a:t>Use CEEDAR’s Innovation Configurations to support</a:t>
            </a:r>
            <a:endParaRPr/>
          </a:p>
          <a:p>
            <a:pPr marL="609600" lvl="0" indent="-457200" algn="l" rtl="0">
              <a:spcBef>
                <a:spcPts val="0"/>
              </a:spcBef>
              <a:spcAft>
                <a:spcPts val="0"/>
              </a:spcAft>
              <a:buSzPts val="2400"/>
              <a:buChar char="●"/>
            </a:pPr>
            <a:r>
              <a:rPr lang="en-US"/>
              <a:t>Partner across the system to develop responsive resources and supports (e.g., webinars, microcredentials, coaching structures, etc.)</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74"/>
          <p:cNvSpPr txBox="1">
            <a:spLocks noGrp="1"/>
          </p:cNvSpPr>
          <p:nvPr>
            <p:ph type="title"/>
          </p:nvPr>
        </p:nvSpPr>
        <p:spPr>
          <a:xfrm>
            <a:off x="415600" y="615133"/>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b="1"/>
              <a:t>MTSS Resources &amp; Frameworks</a:t>
            </a:r>
            <a:endParaRPr b="1"/>
          </a:p>
        </p:txBody>
      </p:sp>
      <p:sp>
        <p:nvSpPr>
          <p:cNvPr id="500" name="Google Shape;500;p74"/>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lnSpcReduction="20000"/>
          </a:bodyPr>
          <a:lstStyle/>
          <a:p>
            <a:pPr marL="0" lvl="0" indent="0" algn="l" rtl="0">
              <a:spcBef>
                <a:spcPts val="0"/>
              </a:spcBef>
              <a:spcAft>
                <a:spcPts val="0"/>
              </a:spcAft>
              <a:buNone/>
            </a:pPr>
            <a:r>
              <a:rPr lang="en-US" u="sng">
                <a:solidFill>
                  <a:schemeClr val="hlink"/>
                </a:solidFill>
                <a:hlinkClick r:id="rId3"/>
              </a:rPr>
              <a:t>MSIE Framework</a:t>
            </a:r>
            <a:endParaRPr/>
          </a:p>
          <a:p>
            <a:pPr marL="0" lvl="0" indent="0" algn="l" rtl="0">
              <a:spcBef>
                <a:spcPts val="1600"/>
              </a:spcBef>
              <a:spcAft>
                <a:spcPts val="0"/>
              </a:spcAft>
              <a:buNone/>
            </a:pPr>
            <a:r>
              <a:rPr lang="en-US" u="sng">
                <a:solidFill>
                  <a:schemeClr val="hlink"/>
                </a:solidFill>
                <a:hlinkClick r:id="rId4"/>
              </a:rPr>
              <a:t>TIES Center - RISE</a:t>
            </a:r>
            <a:endParaRPr/>
          </a:p>
          <a:p>
            <a:pPr marL="0" lvl="0" indent="0" algn="l" rtl="0">
              <a:spcBef>
                <a:spcPts val="1600"/>
              </a:spcBef>
              <a:spcAft>
                <a:spcPts val="0"/>
              </a:spcAft>
              <a:buNone/>
            </a:pPr>
            <a:r>
              <a:rPr lang="en-US" u="sng">
                <a:solidFill>
                  <a:schemeClr val="hlink"/>
                </a:solidFill>
                <a:hlinkClick r:id="rId5"/>
              </a:rPr>
              <a:t>MA MTSS Blueprint</a:t>
            </a:r>
            <a:endParaRPr/>
          </a:p>
          <a:p>
            <a:pPr marL="0" lvl="0" indent="0" algn="l" rtl="0">
              <a:spcBef>
                <a:spcPts val="1600"/>
              </a:spcBef>
              <a:spcAft>
                <a:spcPts val="0"/>
              </a:spcAft>
              <a:buNone/>
            </a:pPr>
            <a:r>
              <a:rPr lang="en-US" u="sng">
                <a:solidFill>
                  <a:schemeClr val="hlink"/>
                </a:solidFill>
                <a:hlinkClick r:id="rId6"/>
              </a:rPr>
              <a:t>Florida State Resources (BPIE) </a:t>
            </a:r>
            <a:endParaRPr/>
          </a:p>
          <a:p>
            <a:pPr marL="0" lvl="0" indent="0" algn="l" rtl="0">
              <a:spcBef>
                <a:spcPts val="1600"/>
              </a:spcBef>
              <a:spcAft>
                <a:spcPts val="0"/>
              </a:spcAft>
              <a:buNone/>
            </a:pPr>
            <a:r>
              <a:rPr lang="en-US" u="sng">
                <a:solidFill>
                  <a:schemeClr val="hlink"/>
                </a:solidFill>
                <a:hlinkClick r:id="rId7"/>
              </a:rPr>
              <a:t>Washington MTSS Resources</a:t>
            </a:r>
            <a:endParaRPr/>
          </a:p>
          <a:p>
            <a:pPr marL="0" lvl="0" indent="0" algn="l" rtl="0">
              <a:spcBef>
                <a:spcPts val="1600"/>
              </a:spcBef>
              <a:spcAft>
                <a:spcPts val="0"/>
              </a:spcAft>
              <a:buNone/>
            </a:pPr>
            <a:r>
              <a:rPr lang="en-US"/>
              <a:t>NIRN-SISEP </a:t>
            </a:r>
            <a:r>
              <a:rPr lang="en-US" u="sng">
                <a:solidFill>
                  <a:schemeClr val="hlink"/>
                </a:solidFill>
                <a:hlinkClick r:id="rId8"/>
              </a:rPr>
              <a:t>District Capacity Assessment</a:t>
            </a:r>
            <a:endParaRPr/>
          </a:p>
          <a:p>
            <a:pPr marL="0" lvl="0" indent="0" algn="l" rtl="0">
              <a:spcBef>
                <a:spcPts val="1600"/>
              </a:spcBef>
              <a:spcAft>
                <a:spcPts val="0"/>
              </a:spcAft>
              <a:buNone/>
            </a:pPr>
            <a:r>
              <a:rPr lang="en-US" u="sng">
                <a:solidFill>
                  <a:schemeClr val="hlink"/>
                </a:solidFill>
                <a:hlinkClick r:id="rId9"/>
              </a:rPr>
              <a:t>Reimagining MTSS through UDL</a:t>
            </a:r>
            <a:endParaRPr/>
          </a:p>
          <a:p>
            <a:pPr marL="0" lvl="0" indent="0" algn="l" rtl="0">
              <a:spcBef>
                <a:spcPts val="1600"/>
              </a:spcBef>
              <a:spcAft>
                <a:spcPts val="1600"/>
              </a:spcAft>
              <a:buNone/>
            </a:pPr>
            <a:r>
              <a:rPr lang="en-US" u="sng">
                <a:solidFill>
                  <a:schemeClr val="hlink"/>
                </a:solidFill>
                <a:hlinkClick r:id="rId10"/>
              </a:rPr>
              <a:t>MTSS Brief</a:t>
            </a:r>
            <a:r>
              <a:rPr lang="en-US"/>
              <a:t> - Emphasizing Prevention</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75"/>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b="1"/>
              <a:t>Thank you! </a:t>
            </a:r>
            <a:endParaRPr b="1"/>
          </a:p>
        </p:txBody>
      </p:sp>
      <p:sp>
        <p:nvSpPr>
          <p:cNvPr id="506" name="Google Shape;506;p75"/>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r>
              <a:rPr lang="en-US"/>
              <a:t>Feel free to reach out with questions or to chat and brainstorm! </a:t>
            </a:r>
            <a:endParaRPr/>
          </a:p>
          <a:p>
            <a:pPr marL="0" lvl="0" indent="0" algn="l" rtl="0">
              <a:lnSpc>
                <a:spcPct val="100000"/>
              </a:lnSpc>
              <a:spcBef>
                <a:spcPts val="1600"/>
              </a:spcBef>
              <a:spcAft>
                <a:spcPts val="0"/>
              </a:spcAft>
              <a:buNone/>
            </a:pPr>
            <a:endParaRPr/>
          </a:p>
          <a:p>
            <a:pPr marL="0" lvl="0" indent="0" algn="l" rtl="0">
              <a:lnSpc>
                <a:spcPct val="100000"/>
              </a:lnSpc>
              <a:spcBef>
                <a:spcPts val="0"/>
              </a:spcBef>
              <a:spcAft>
                <a:spcPts val="0"/>
              </a:spcAft>
              <a:buNone/>
            </a:pPr>
            <a:r>
              <a:rPr lang="en-US"/>
              <a:t>Jessica Apgar, PhD</a:t>
            </a:r>
            <a:endParaRPr/>
          </a:p>
          <a:p>
            <a:pPr marL="0" lvl="0" indent="0" algn="l" rtl="0">
              <a:lnSpc>
                <a:spcPct val="100000"/>
              </a:lnSpc>
              <a:spcBef>
                <a:spcPts val="0"/>
              </a:spcBef>
              <a:spcAft>
                <a:spcPts val="0"/>
              </a:spcAft>
              <a:buNone/>
            </a:pPr>
            <a:r>
              <a:rPr lang="en-US"/>
              <a:t>Assistant Professor of Special Education</a:t>
            </a:r>
            <a:endParaRPr/>
          </a:p>
          <a:p>
            <a:pPr marL="0" lvl="0" indent="0" algn="l" rtl="0">
              <a:lnSpc>
                <a:spcPct val="100000"/>
              </a:lnSpc>
              <a:spcBef>
                <a:spcPts val="0"/>
              </a:spcBef>
              <a:spcAft>
                <a:spcPts val="0"/>
              </a:spcAft>
              <a:buNone/>
            </a:pPr>
            <a:r>
              <a:rPr lang="en-US"/>
              <a:t>Associate Director - UMF/Maine DOE Inclusive Education Project</a:t>
            </a:r>
            <a:endParaRPr/>
          </a:p>
          <a:p>
            <a:pPr marL="0" lvl="0" indent="0" algn="l" rtl="0">
              <a:lnSpc>
                <a:spcPct val="100000"/>
              </a:lnSpc>
              <a:spcBef>
                <a:spcPts val="0"/>
              </a:spcBef>
              <a:spcAft>
                <a:spcPts val="0"/>
              </a:spcAft>
              <a:buNone/>
            </a:pPr>
            <a:r>
              <a:rPr lang="en-US"/>
              <a:t>University of Maine at Farmington</a:t>
            </a:r>
            <a:endParaRPr/>
          </a:p>
          <a:p>
            <a:pPr marL="0" lvl="0" indent="0" algn="l" rtl="0">
              <a:lnSpc>
                <a:spcPct val="100000"/>
              </a:lnSpc>
              <a:spcBef>
                <a:spcPts val="0"/>
              </a:spcBef>
              <a:spcAft>
                <a:spcPts val="0"/>
              </a:spcAft>
              <a:buNone/>
            </a:pPr>
            <a:r>
              <a:rPr lang="en-US" u="sng">
                <a:solidFill>
                  <a:schemeClr val="hlink"/>
                </a:solidFill>
                <a:hlinkClick r:id="rId3"/>
              </a:rPr>
              <a:t>jessica.apgar@maine.edu</a:t>
            </a:r>
            <a:r>
              <a:rPr lang="en-US"/>
              <a:t>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76"/>
          <p:cNvSpPr txBox="1">
            <a:spLocks noGrp="1"/>
          </p:cNvSpPr>
          <p:nvPr>
            <p:ph type="title"/>
          </p:nvPr>
        </p:nvSpPr>
        <p:spPr>
          <a:xfrm>
            <a:off x="486156" y="2613003"/>
            <a:ext cx="11219700" cy="1325700"/>
          </a:xfrm>
          <a:prstGeom prst="rect">
            <a:avLst/>
          </a:prstGeom>
          <a:solidFill>
            <a:srgbClr val="2995CF"/>
          </a:solidFill>
          <a:ln w="19050" cap="flat" cmpd="sng">
            <a:solidFill>
              <a:schemeClr val="dk1"/>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spcBef>
                <a:spcPts val="0"/>
              </a:spcBef>
              <a:spcAft>
                <a:spcPts val="0"/>
              </a:spcAft>
              <a:buNone/>
            </a:pPr>
            <a:r>
              <a:rPr lang="en-US" b="1"/>
              <a:t>Q and A with our Presenter</a:t>
            </a:r>
            <a:endParaRPr b="1"/>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77"/>
          <p:cNvSpPr txBox="1">
            <a:spLocks noGrp="1"/>
          </p:cNvSpPr>
          <p:nvPr>
            <p:ph type="title"/>
          </p:nvPr>
        </p:nvSpPr>
        <p:spPr>
          <a:xfrm>
            <a:off x="433206" y="365559"/>
            <a:ext cx="112197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800"/>
              <a:buNone/>
            </a:pPr>
            <a:r>
              <a:rPr lang="en-US"/>
              <a:t>State Team Reflection</a:t>
            </a:r>
            <a:endParaRPr/>
          </a:p>
        </p:txBody>
      </p:sp>
      <p:sp>
        <p:nvSpPr>
          <p:cNvPr id="519" name="Google Shape;519;p77"/>
          <p:cNvSpPr txBox="1"/>
          <p:nvPr/>
        </p:nvSpPr>
        <p:spPr>
          <a:xfrm>
            <a:off x="109800" y="1542175"/>
            <a:ext cx="12060600" cy="4538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100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914400" lvl="1" indent="-381000" algn="l" rtl="0">
              <a:spcBef>
                <a:spcPts val="0"/>
              </a:spcBef>
              <a:spcAft>
                <a:spcPts val="0"/>
              </a:spcAft>
              <a:buSzPts val="2400"/>
              <a:buChar char="●"/>
            </a:pPr>
            <a:r>
              <a:rPr lang="en-US" sz="2400"/>
              <a:t>What ideas did you hear today that resonated with you?</a:t>
            </a:r>
            <a:endParaRPr sz="2400"/>
          </a:p>
          <a:p>
            <a:pPr marL="914400" lvl="1" indent="-381000" algn="l" rtl="0">
              <a:spcBef>
                <a:spcPts val="0"/>
              </a:spcBef>
              <a:spcAft>
                <a:spcPts val="0"/>
              </a:spcAft>
              <a:buSzPts val="2400"/>
              <a:buChar char="●"/>
            </a:pPr>
            <a:r>
              <a:rPr lang="en-US" sz="2400"/>
              <a:t>How might what you learned today impact your state plan or the work in your organization?</a:t>
            </a:r>
            <a:endParaRPr sz="2400"/>
          </a:p>
          <a:p>
            <a:pPr marL="0" marR="0" lvl="0" indent="0" algn="l" rtl="0">
              <a:lnSpc>
                <a:spcPct val="100000"/>
              </a:lnSpc>
              <a:spcBef>
                <a:spcPts val="0"/>
              </a:spcBef>
              <a:spcAft>
                <a:spcPts val="0"/>
              </a:spcAft>
              <a:buNone/>
            </a:pPr>
            <a:endParaRPr sz="2800">
              <a:solidFill>
                <a:schemeClr val="dk1"/>
              </a:solidFill>
            </a:endParaRPr>
          </a:p>
          <a:p>
            <a:pPr marL="0" lvl="0" indent="0" algn="l" rtl="0">
              <a:spcBef>
                <a:spcPts val="0"/>
              </a:spcBef>
              <a:spcAft>
                <a:spcPts val="0"/>
              </a:spcAft>
              <a:buClr>
                <a:schemeClr val="dk1"/>
              </a:buClr>
              <a:buSzPts val="1100"/>
              <a:buFont typeface="Arial"/>
              <a:buNone/>
            </a:pPr>
            <a:endParaRPr sz="4800" b="1" i="0" u="none" strike="noStrike" cap="none">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78"/>
          <p:cNvSpPr txBox="1">
            <a:spLocks noGrp="1"/>
          </p:cNvSpPr>
          <p:nvPr>
            <p:ph type="title"/>
          </p:nvPr>
        </p:nvSpPr>
        <p:spPr>
          <a:xfrm>
            <a:off x="433206" y="136959"/>
            <a:ext cx="112197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800"/>
              <a:buNone/>
            </a:pPr>
            <a:r>
              <a:rPr lang="en-US"/>
              <a:t>Invitations</a:t>
            </a:r>
            <a:endParaRPr/>
          </a:p>
        </p:txBody>
      </p:sp>
      <p:sp>
        <p:nvSpPr>
          <p:cNvPr id="526" name="Google Shape;526;p78"/>
          <p:cNvSpPr txBox="1">
            <a:spLocks noGrp="1"/>
          </p:cNvSpPr>
          <p:nvPr>
            <p:ph type="body" idx="1"/>
          </p:nvPr>
        </p:nvSpPr>
        <p:spPr>
          <a:xfrm>
            <a:off x="433400" y="1687525"/>
            <a:ext cx="11219700" cy="4269300"/>
          </a:xfrm>
          <a:prstGeom prst="rect">
            <a:avLst/>
          </a:prstGeom>
          <a:noFill/>
          <a:ln>
            <a:noFill/>
          </a:ln>
        </p:spPr>
        <p:txBody>
          <a:bodyPr spcFirstLastPara="1" wrap="square" lIns="91425" tIns="45700" rIns="91425" bIns="45700" anchor="t" anchorCtr="0">
            <a:noAutofit/>
          </a:bodyPr>
          <a:lstStyle/>
          <a:p>
            <a:pPr marL="457200" lvl="0" indent="-381000" algn="l" rtl="0">
              <a:lnSpc>
                <a:spcPct val="100000"/>
              </a:lnSpc>
              <a:spcBef>
                <a:spcPts val="1100"/>
              </a:spcBef>
              <a:spcAft>
                <a:spcPts val="0"/>
              </a:spcAft>
              <a:buSzPts val="2400"/>
              <a:buChar char="•"/>
            </a:pPr>
            <a:r>
              <a:rPr lang="en-US" sz="2400"/>
              <a:t>Join us on October 22nd for a discussion on budgeting. An Assistant Superintendent from Illinois will share how her understanding of budgeting evolved from her leadership preparation program to campus leadership and now her role as a district-level decision-maker.</a:t>
            </a:r>
            <a:endParaRPr sz="2400"/>
          </a:p>
          <a:p>
            <a:pPr marL="457200" lvl="0" indent="-381000" algn="l" rtl="0">
              <a:lnSpc>
                <a:spcPct val="100000"/>
              </a:lnSpc>
              <a:spcBef>
                <a:spcPts val="1000"/>
              </a:spcBef>
              <a:spcAft>
                <a:spcPts val="0"/>
              </a:spcAft>
              <a:buSzPts val="2400"/>
              <a:buChar char="•"/>
            </a:pPr>
            <a:r>
              <a:rPr lang="en-US" sz="2400" b="1"/>
              <a:t>We are looking for state to highlight in upcoming meetings.</a:t>
            </a:r>
            <a:r>
              <a:rPr lang="en-US" sz="2400"/>
              <a:t> </a:t>
            </a:r>
            <a:endParaRPr sz="2400"/>
          </a:p>
          <a:p>
            <a:pPr marL="914400" lvl="1" indent="-381000" algn="l" rtl="0">
              <a:lnSpc>
                <a:spcPct val="100000"/>
              </a:lnSpc>
              <a:spcBef>
                <a:spcPts val="1000"/>
              </a:spcBef>
              <a:spcAft>
                <a:spcPts val="0"/>
              </a:spcAft>
              <a:buSzPts val="2400"/>
              <a:buChar char="•"/>
            </a:pPr>
            <a:r>
              <a:rPr lang="en-US"/>
              <a:t>If you have a connection within your state work that connects to the topics we shared at the beginning, please reach out to </a:t>
            </a:r>
            <a:r>
              <a:rPr lang="en-US" u="sng">
                <a:solidFill>
                  <a:schemeClr val="hlink"/>
                </a:solidFill>
                <a:hlinkClick r:id="rId3"/>
              </a:rPr>
              <a:t>aberner@air.org</a:t>
            </a:r>
            <a:r>
              <a:rPr lang="en-US"/>
              <a:t> </a:t>
            </a:r>
            <a:endParaRPr sz="2400"/>
          </a:p>
          <a:p>
            <a:pPr marL="457200" lvl="0" indent="-381000" algn="l" rtl="0">
              <a:lnSpc>
                <a:spcPct val="100000"/>
              </a:lnSpc>
              <a:spcBef>
                <a:spcPts val="1000"/>
              </a:spcBef>
              <a:spcAft>
                <a:spcPts val="0"/>
              </a:spcAft>
              <a:buSzPts val="2400"/>
              <a:buChar char="•"/>
            </a:pPr>
            <a:r>
              <a:rPr lang="en-US" sz="2400"/>
              <a:t>Next IC training: </a:t>
            </a:r>
            <a:r>
              <a:rPr lang="en-US" sz="2400">
                <a:solidFill>
                  <a:srgbClr val="202124"/>
                </a:solidFill>
              </a:rPr>
              <a:t>tomorrow, September 25th, 1-2:30 pm ET, </a:t>
            </a:r>
            <a:r>
              <a:rPr lang="en-US" sz="2400"/>
              <a:t>sign up </a:t>
            </a:r>
            <a:r>
              <a:rPr lang="en-US" sz="2400" u="sng">
                <a:solidFill>
                  <a:schemeClr val="hlink"/>
                </a:solidFill>
                <a:hlinkClick r:id="rId4"/>
              </a:rPr>
              <a:t>here</a:t>
            </a:r>
            <a:endParaRPr sz="2400"/>
          </a:p>
          <a:p>
            <a:pPr marL="0" lvl="0" indent="0" algn="l" rtl="0">
              <a:lnSpc>
                <a:spcPct val="100000"/>
              </a:lnSpc>
              <a:spcBef>
                <a:spcPts val="1000"/>
              </a:spcBef>
              <a:spcAft>
                <a:spcPts val="0"/>
              </a:spcAft>
              <a:buNone/>
            </a:pPr>
            <a:endParaRPr sz="2600" b="1"/>
          </a:p>
          <a:p>
            <a:pPr marL="0" lvl="0" indent="0" algn="l" rtl="0">
              <a:lnSpc>
                <a:spcPct val="100000"/>
              </a:lnSpc>
              <a:spcBef>
                <a:spcPts val="0"/>
              </a:spcBef>
              <a:spcAft>
                <a:spcPts val="0"/>
              </a:spcAft>
              <a:buNone/>
            </a:pPr>
            <a:endParaRPr sz="2600"/>
          </a:p>
          <a:p>
            <a:pPr marL="0" lvl="0" indent="0" algn="l" rtl="0">
              <a:lnSpc>
                <a:spcPct val="100000"/>
              </a:lnSpc>
              <a:spcBef>
                <a:spcPts val="0"/>
              </a:spcBef>
              <a:spcAft>
                <a:spcPts val="0"/>
              </a:spcAft>
              <a:buNone/>
            </a:pPr>
            <a:endParaRPr sz="260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2713</Words>
  <Application>Microsoft Macintosh PowerPoint</Application>
  <PresentationFormat>Widescreen</PresentationFormat>
  <Paragraphs>352</Paragraphs>
  <Slides>35</Slides>
  <Notes>35</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35</vt:i4>
      </vt:variant>
    </vt:vector>
  </HeadingPairs>
  <TitlesOfParts>
    <vt:vector size="45" baseType="lpstr">
      <vt:lpstr>Calibri</vt:lpstr>
      <vt:lpstr>Candara</vt:lpstr>
      <vt:lpstr>Play</vt:lpstr>
      <vt:lpstr>Arial</vt:lpstr>
      <vt:lpstr>Aharoni</vt:lpstr>
      <vt:lpstr>Times New Roman</vt:lpstr>
      <vt:lpstr>Office Theme</vt:lpstr>
      <vt:lpstr>Office Theme</vt:lpstr>
      <vt:lpstr>Office Theme</vt:lpstr>
      <vt:lpstr>Simple Light</vt:lpstr>
      <vt:lpstr>Thursday, September 24th, 2026 3:00-4:00 Eastern Time</vt:lpstr>
      <vt:lpstr>Check in:  </vt:lpstr>
      <vt:lpstr>Virtual Meeting Recording Notice</vt:lpstr>
      <vt:lpstr>Welcome &amp; Introductions </vt:lpstr>
      <vt:lpstr>Our Partners</vt:lpstr>
      <vt:lpstr>Lead IDEA Resource Share</vt:lpstr>
      <vt:lpstr>The purpose of the TAG is to…</vt:lpstr>
      <vt:lpstr>Leadership TAG Potential Topics for Discussion</vt:lpstr>
      <vt:lpstr>Today’s Agenda </vt:lpstr>
      <vt:lpstr>Effective Principal Leadership and PSEL</vt:lpstr>
      <vt:lpstr>MTSS as a Leadership Framework</vt:lpstr>
      <vt:lpstr>Leadership Beyond Compliance</vt:lpstr>
      <vt:lpstr>Takeaways from the Principal Leadership IC</vt:lpstr>
      <vt:lpstr>Implications for Preparation</vt:lpstr>
      <vt:lpstr>Moving Forward</vt:lpstr>
      <vt:lpstr>Final Point of Emphasis</vt:lpstr>
      <vt:lpstr>Cross State Padlet</vt:lpstr>
      <vt:lpstr>CEEDAR  Effective Leadership TAG</vt:lpstr>
      <vt:lpstr>The Upstream Parable &amp; MTSS</vt:lpstr>
      <vt:lpstr>Fix the Bridge! Leading an Effective MTSS </vt:lpstr>
      <vt:lpstr>Original graphic created by Apgar &amp; MacLeod (2025) - graphic design updated by ChatGPT</vt:lpstr>
      <vt:lpstr>Leaders build relationships and leverage expertise and resources across the system </vt:lpstr>
      <vt:lpstr>An Example from Maine</vt:lpstr>
      <vt:lpstr>Align Everything with Vision &amp; Shared Understandings</vt:lpstr>
      <vt:lpstr>Prepare Future Leaders by Creating Cohesive Learning Experiences</vt:lpstr>
      <vt:lpstr>Key Assignments for the Integrating MTSS Course</vt:lpstr>
      <vt:lpstr>Application of the MSIE Framework &amp; Indicators</vt:lpstr>
      <vt:lpstr>Look-Fors Provide Additional Context</vt:lpstr>
      <vt:lpstr>District &amp; School Leadership Applications</vt:lpstr>
      <vt:lpstr>Next Steps to Consider for Systems Change</vt:lpstr>
      <vt:lpstr>MTSS Resources &amp; Frameworks</vt:lpstr>
      <vt:lpstr>Thank you! </vt:lpstr>
      <vt:lpstr>Q and A with our Presenter</vt:lpstr>
      <vt:lpstr>State Team Reflection</vt:lpstr>
      <vt:lpstr>Invitations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Kinder,Micayla R</cp:lastModifiedBy>
  <cp:revision>1</cp:revision>
  <dcterms:modified xsi:type="dcterms:W3CDTF">2026-10-13T14:53:01Z</dcterms:modified>
</cp:coreProperties>
</file>