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4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Lst>
  <p:sldSz cx="9144000" cy="5143500" type="screen16x9"/>
  <p:notesSz cx="6858000" cy="9144000"/>
  <p:embeddedFontLst>
    <p:embeddedFont>
      <p:font typeface="Poppins" panose="00000500000000000000" pitchFamily="2" charset="0"/>
      <p:regular r:id="rId42"/>
      <p:bold r:id="rId43"/>
      <p:italic r:id="rId44"/>
      <p:boldItalic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610" autoAdjust="0"/>
    <p:restoredTop sz="86405" autoAdjust="0"/>
  </p:normalViewPr>
  <p:slideViewPr>
    <p:cSldViewPr snapToGrid="0">
      <p:cViewPr varScale="1">
        <p:scale>
          <a:sx n="79" d="100"/>
          <a:sy n="79" d="100"/>
        </p:scale>
        <p:origin x="72" y="317"/>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1.fntdata"/><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2.fntdata"/><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3f5fa6ddebb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3f5fa6ddebb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Title Card</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3f6fbc4f94c_0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3f6fbc4f94c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Quote Card</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3f6fbc4f94c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3f6fbc4f94c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Quote Card</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f6fbc4f94c_0_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f6fbc4f94c_0_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Quote Card</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3f6fbc4f94c_0_1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3f6fbc4f94c_0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Quote Card</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3f6fbc4f94c_0_1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3f6fbc4f94c_0_1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Quote Card</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3f6fbc4f94c_0_1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3f6fbc4f94c_0_1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Quote Card</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3f6fbc4f94c_0_1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3f6fbc4f94c_0_1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Quote Card</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3f6fbc4f94c_0_1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3f6fbc4f94c_0_1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Quote Card</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3f6fbc4f94c_0_3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3f6fbc4f94c_0_3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Quote Card</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3f6fbc4f94c_0_1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3f6fbc4f94c_0_1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Quote Card</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f6ef2dd949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f6ef2dd949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Quote Card</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3f8532feded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3f8532feded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Biggest gap: 10% for 10+ years</a:t>
            </a:r>
            <a:endParaRPr>
              <a:solidFill>
                <a:schemeClr val="dk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3f8532feded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3f8532feded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Biggest gap: 6% at 0-3 years</a:t>
            </a:r>
            <a:endParaRPr>
              <a:solidFill>
                <a:schemeClr val="dk1"/>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3f6fbc4f94c_0_3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3f6fbc4f94c_0_3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rPr>
              <a:t>Biggest gap: 6% for 0-3 and 4-9</a:t>
            </a:r>
            <a:endParaRPr>
              <a:solidFill>
                <a:schemeClr val="dk1"/>
              </a:solidFill>
            </a:endParaRPr>
          </a:p>
          <a:p>
            <a:pPr marL="0" lvl="0" indent="0" algn="l" rtl="0">
              <a:spcBef>
                <a:spcPts val="1200"/>
              </a:spcBef>
              <a:spcAft>
                <a:spcPts val="0"/>
              </a:spcAft>
              <a:buNone/>
            </a:pPr>
            <a:endParaRPr>
              <a:solidFill>
                <a:schemeClr val="dk1"/>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3f6fbc4f94c_0_3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3f6fbc4f94c_0_3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Biggest gap: 12% at 0-3 years</a:t>
            </a:r>
            <a:endParaRPr>
              <a:solidFill>
                <a:schemeClr val="dk1"/>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3f6fbc4f94c_0_3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3f6fbc4f94c_0_3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Biggest gap: 8% at 10+ years</a:t>
            </a:r>
            <a:endParaRPr>
              <a:solidFill>
                <a:schemeClr val="dk1"/>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3f6fbc4f94c_0_1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 name="Google Shape;242;g3f6fbc4f94c_0_1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rPr>
              <a:t>Here's our framework again, and now we're moving into the Collaborative Foundation — starting with Collegial Expertise. This is where we shift from "how confident am I in my own instruction" to "how much do I trust and lean on my colleagues."</a:t>
            </a:r>
            <a:endParaRPr>
              <a:solidFill>
                <a:schemeClr val="dk1"/>
              </a:solidFill>
            </a:endParaRPr>
          </a:p>
          <a:p>
            <a:pPr marL="0" lvl="0" indent="0" algn="l" rtl="0">
              <a:spcBef>
                <a:spcPts val="1200"/>
              </a:spcBef>
              <a:spcAft>
                <a:spcPts val="0"/>
              </a:spcAft>
              <a:buNone/>
            </a:pPr>
            <a:endParaRPr>
              <a:solidFill>
                <a:schemeClr val="dk1"/>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3f6fbc4f94c_0_2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3f6fbc4f94c_0_2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rPr>
              <a:t>Educators reported limited confidence in their colleagues' ability to address the full range of learning and behavioral needs in their classrooms. And notably, it's the most experienced educators — 10+ years — who reported the greatest concern about their colleagues' consistency, particularly around academic and behavioral needs.</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That's a bit counterintuitive — you'd expect veteran teachers to be the most reassured about their colleagues. Instead, they're the most skeptical.</a:t>
            </a:r>
            <a:endParaRPr>
              <a:solidFill>
                <a:schemeClr val="dk1"/>
              </a:solidFill>
            </a:endParaRPr>
          </a:p>
          <a:p>
            <a:pPr marL="0" lvl="0" indent="0" algn="l" rtl="0">
              <a:spcBef>
                <a:spcPts val="1200"/>
              </a:spcBef>
              <a:spcAft>
                <a:spcPts val="0"/>
              </a:spcAft>
              <a:buNone/>
            </a:pPr>
            <a:endParaRPr>
              <a:solidFill>
                <a:schemeClr val="dk1"/>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3f6fbc4f94c_0_2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3f6fbc4f94c_0_2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rPr>
              <a:t>Let's put some numbers on that. When general educators talk about their special education colleagues, 71% report high consistency in working with students with learning disabilities, and 77% report high consistency making instructional decisions aligned with IEP goals.</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Flip it around — when special educators talk about their general education colleagues — those numbers drop to 55% and 56%. So general educators are actually somewhat more confident in their special ed colleagues than the reverse.</a:t>
            </a:r>
            <a:endParaRPr>
              <a:solidFill>
                <a:schemeClr val="dk1"/>
              </a:solidFill>
            </a:endParaRPr>
          </a:p>
          <a:p>
            <a:pPr marL="0" lvl="0" indent="0" algn="l" rtl="0">
              <a:spcBef>
                <a:spcPts val="1200"/>
              </a:spcBef>
              <a:spcAft>
                <a:spcPts val="0"/>
              </a:spcAft>
              <a:buNone/>
            </a:pPr>
            <a:endParaRPr>
              <a:solidFill>
                <a:schemeClr val="dk1"/>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3f6fbc4f94c_0_1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3f6fbc4f94c_0_1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rPr>
              <a:t>That takes us to Collaboration itself — the node that connects Collegial Expertise to Student Support Dialogue.</a:t>
            </a:r>
            <a:endParaRPr>
              <a:solidFill>
                <a:schemeClr val="dk1"/>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3f6fbc4f94c_0_2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g3f6fbc4f94c_0_2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rPr>
              <a:t>Here's where it gets personal — not just "are my colleagues consistent," but "does that consistency actually make my job feel manageable." General educators: 58% high consistency. Special educators: 63%. Both meaningful majorities, but that still leaves a lot of teachers — roughly 1 in 3 to 2 in 5 — who aren't feeling that support.</a:t>
            </a:r>
            <a:endParaRPr>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f6fbc4f94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3f6fbc4f94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Quote Card</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3f6fbc4f94c_0_2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 name="Google Shape;282;g3f6fbc4f94c_0_2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rPr>
              <a:t>And again, experience matters — but not the way we'd hope. Teachers with 10+ years report the lowest sense of consistency helping their job feel manageable, at 55%, compared to 65–68% for less experienced teachers. Low-consistency responses also climb from under 7% among newer teachers to nearly 15% among veterans.</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This is the same pattern we saw in slides 20–22 — veteran educators are not automatically the most confident or the most reassured. If anything, experience seems to sharpen their awareness of where the gaps are.</a:t>
            </a:r>
            <a:endParaRPr>
              <a:solidFill>
                <a:schemeClr val="dk1"/>
              </a:solidFill>
            </a:endParaRPr>
          </a:p>
          <a:p>
            <a:pPr marL="0" lvl="0" indent="0" algn="l" rtl="0">
              <a:spcBef>
                <a:spcPts val="1200"/>
              </a:spcBef>
              <a:spcAft>
                <a:spcPts val="0"/>
              </a:spcAft>
              <a:buNone/>
            </a:pPr>
            <a:endParaRPr>
              <a:solidFill>
                <a:schemeClr val="dk1"/>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3f6fbc4f94c_0_1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9" name="Google Shape;289;g3f6fbc4f94c_0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rPr>
              <a:t>Which brings us to the last node before Teacher Confidence: Student Support Dialogue — actually talking with colleagues about individual students.</a:t>
            </a:r>
            <a:endParaRPr>
              <a:solidFill>
                <a:schemeClr val="dk1"/>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3f740b3ddbb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7" name="Google Shape;297;g3f740b3ddbb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rPr>
              <a:t>Good news here. When a student's IEP isn't being implemented correctly, 75% of general educators say they'd talk to their colleague about it — and 87% of special educators say the same. This is the strongest collaborative behavior we've seen in this section.</a:t>
            </a:r>
            <a:endParaRPr>
              <a:solidFill>
                <a:schemeClr val="dk1"/>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3f740b3ddbb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3f740b3ddbb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rPr>
              <a:t>And unlike the earlier dips, knowing </a:t>
            </a:r>
            <a:r>
              <a:rPr lang="en" i="1">
                <a:solidFill>
                  <a:schemeClr val="dk1"/>
                </a:solidFill>
              </a:rPr>
              <a:t>how</a:t>
            </a:r>
            <a:r>
              <a:rPr lang="en">
                <a:solidFill>
                  <a:schemeClr val="dk1"/>
                </a:solidFill>
              </a:rPr>
              <a:t> to have these conversations does grow steadily with experience — from 72% for newer teachers up to 85% for veterans. So the skill is there and it builds over time; the confidence and consistency around colleagues just doesn't always keep pace with it.</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So that's the full walk through both foundations — Instructional and Collaborative. Let's zoom out and pull this together.</a:t>
            </a:r>
            <a:endParaRPr>
              <a:solidFill>
                <a:schemeClr val="dk1"/>
              </a:solidFill>
            </a:endParaRPr>
          </a:p>
          <a:p>
            <a:pPr marL="0" lvl="0" indent="0" algn="l" rtl="0">
              <a:spcBef>
                <a:spcPts val="1200"/>
              </a:spcBef>
              <a:spcAft>
                <a:spcPts val="0"/>
              </a:spcAft>
              <a:buNone/>
            </a:pPr>
            <a:endParaRPr>
              <a:solidFill>
                <a:schemeClr val="dk1"/>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3f6fbc4f94c_0_3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3f6fbc4f94c_0_3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rPr>
              <a:t>Let's wrap up what we've found."</a:t>
            </a:r>
            <a:endParaRPr>
              <a:solidFill>
                <a:schemeClr val="dk1"/>
              </a:solidFil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3f6fbc4f94c_0_3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9" name="Google Shape;319;g3f6fbc4f94c_0_3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rPr>
              <a:t>Three things to leave with:</a:t>
            </a:r>
            <a:endParaRPr>
              <a:solidFill>
                <a:schemeClr val="dk1"/>
              </a:solidFill>
            </a:endParaRPr>
          </a:p>
          <a:p>
            <a:pPr marL="457200" lvl="0" indent="-298450" algn="l" rtl="0">
              <a:lnSpc>
                <a:spcPct val="115000"/>
              </a:lnSpc>
              <a:spcBef>
                <a:spcPts val="1200"/>
              </a:spcBef>
              <a:spcAft>
                <a:spcPts val="0"/>
              </a:spcAft>
              <a:buClr>
                <a:schemeClr val="dk1"/>
              </a:buClr>
              <a:buSzPts val="1100"/>
              <a:buChar char="●"/>
            </a:pPr>
            <a:r>
              <a:rPr lang="en">
                <a:solidFill>
                  <a:schemeClr val="dk1"/>
                </a:solidFill>
              </a:rPr>
              <a:t>Teacher confidence in meeting the needs of students with LD rests on two foundations — instructional and collaborative — and we just walked through the data behind both.</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Leadership support is the hinge. It's the one factor connecting both foundations, and it can make or break whether any of this translates into real classroom practice.</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And despite spending a lot of this presentation on special educators' confidence, it's worth restating: general educators in particular feel less prepared to meet the needs of students with LD. The instructional comfort we saw in slides 20–22 is about general teaching skills — differentiation, data use, interventions — not necessarily about LD-specific need. Confidence in a skill isn't the same as confidence in applying it to this population.</a:t>
            </a:r>
            <a:endParaRPr>
              <a:solidFill>
                <a:schemeClr val="dk1"/>
              </a:solidFill>
            </a:endParaRPr>
          </a:p>
          <a:p>
            <a:pPr marL="0" lvl="0" indent="0" algn="l" rtl="0">
              <a:spcBef>
                <a:spcPts val="1200"/>
              </a:spcBef>
              <a:spcAft>
                <a:spcPts val="0"/>
              </a:spcAft>
              <a:buNone/>
            </a:pPr>
            <a:endParaRPr>
              <a:solidFill>
                <a:schemeClr val="dk1"/>
              </a:solidFil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3f6fbc4f94c_0_3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8" name="Google Shape;328;g3f6fbc4f94c_0_3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rPr>
              <a:t>Here's what that looks like concretely at each level:</a:t>
            </a:r>
            <a:endParaRPr>
              <a:solidFill>
                <a:schemeClr val="dk1"/>
              </a:solidFill>
            </a:endParaRPr>
          </a:p>
          <a:p>
            <a:pPr marL="457200" lvl="0" indent="-298450" algn="l" rtl="0">
              <a:lnSpc>
                <a:spcPct val="115000"/>
              </a:lnSpc>
              <a:spcBef>
                <a:spcPts val="1200"/>
              </a:spcBef>
              <a:spcAft>
                <a:spcPts val="0"/>
              </a:spcAft>
              <a:buClr>
                <a:schemeClr val="dk1"/>
              </a:buClr>
              <a:buSzPts val="1100"/>
              <a:buChar char="●"/>
            </a:pPr>
            <a:r>
              <a:rPr lang="en" b="1">
                <a:solidFill>
                  <a:schemeClr val="dk1"/>
                </a:solidFill>
              </a:rPr>
              <a:t>SEAs</a:t>
            </a:r>
            <a:r>
              <a:rPr lang="en">
                <a:solidFill>
                  <a:schemeClr val="dk1"/>
                </a:solidFill>
              </a:rPr>
              <a:t> — embed High-Leverage Practices and collaboration standards directly into certification and licensure requirements, so this isn't optional professional development, it's baked into how teachers get credentialed in the first place.</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b="1">
                <a:solidFill>
                  <a:schemeClr val="dk1"/>
                </a:solidFill>
              </a:rPr>
              <a:t>EPPs</a:t>
            </a:r>
            <a:r>
              <a:rPr lang="en">
                <a:solidFill>
                  <a:schemeClr val="dk1"/>
                </a:solidFill>
              </a:rPr>
              <a:t> — build instructional decision-making and student support dialogue into coursework and clinical placements, so new teachers are practicing these collaborative conversations before they ever have their own classroom.</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b="1">
                <a:solidFill>
                  <a:schemeClr val="dk1"/>
                </a:solidFill>
              </a:rPr>
              <a:t>Districts and school leaders</a:t>
            </a:r>
            <a:r>
              <a:rPr lang="en">
                <a:solidFill>
                  <a:schemeClr val="dk1"/>
                </a:solidFill>
              </a:rPr>
              <a:t> — protect time for collaborative planning, and follow through consistently when teachers ask for support. That second part matters as much as the first — the data we just saw shows consistency, not just presence, is what teachers are responding to.</a:t>
            </a:r>
            <a:endParaRPr>
              <a:solidFill>
                <a:schemeClr val="dk1"/>
              </a:solidFill>
            </a:endParaRPr>
          </a:p>
          <a:p>
            <a:pPr marL="0" lvl="0" indent="0" algn="l" rtl="0">
              <a:spcBef>
                <a:spcPts val="1200"/>
              </a:spcBef>
              <a:spcAft>
                <a:spcPts val="0"/>
              </a:spcAft>
              <a:buNone/>
            </a:pPr>
            <a:endParaRPr sz="1200">
              <a:solidFill>
                <a:schemeClr val="dk1"/>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3f6fbc4f94c_0_3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3f6fbc4f94c_0_3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Quote Card</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3f84e38337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7" name="Google Shape;347;g3f84e38337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g3f84e38337f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4" name="Google Shape;354;g3f84e38337f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3f6fbc4f94c_0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3f6fbc4f94c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Quote Card</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3f6fbc4f94c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3f6fbc4f94c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Quote Card</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3f6fbc4f94c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3f6fbc4f94c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Quote Card</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3f6fbc4f94c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3f6fbc4f94c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Quote Card</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3f6fbc4f94c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3f6fbc4f94c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Quote Card</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3f6fbc4f94c_0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3f6fbc4f94c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Quote Card</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4F4F5"/>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transition spd="med">
    <p:push/>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7.xml"/><Relationship Id="rId1" Type="http://schemas.openxmlformats.org/officeDocument/2006/relationships/slideLayout" Target="../slideLayouts/slideLayout3.xml"/><Relationship Id="rId5" Type="http://schemas.openxmlformats.org/officeDocument/2006/relationships/image" Target="../media/image22.png"/><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26.png"/></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7.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27.png"/></Relationships>
</file>

<file path=ppt/slides/_rels/slide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9.xml"/><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
        <p:cNvGrpSpPr/>
        <p:nvPr/>
      </p:nvGrpSpPr>
      <p:grpSpPr>
        <a:xfrm>
          <a:off x="0" y="0"/>
          <a:ext cx="0" cy="0"/>
          <a:chOff x="0" y="0"/>
          <a:chExt cx="0" cy="0"/>
        </a:xfrm>
      </p:grpSpPr>
      <p:pic>
        <p:nvPicPr>
          <p:cNvPr id="54" name="Google Shape;54;p13">
            <a:extLst>
              <a:ext uri="{C183D7F6-B498-43B3-948B-1728B52AA6E4}">
                <adec:decorative xmlns:adec="http://schemas.microsoft.com/office/drawing/2017/decorative" val="1"/>
              </a:ext>
            </a:extLst>
          </p:cNvPr>
          <p:cNvPicPr preferRelativeResize="0"/>
          <p:nvPr/>
        </p:nvPicPr>
        <p:blipFill rotWithShape="1">
          <a:blip r:embed="rId3">
            <a:alphaModFix/>
          </a:blip>
          <a:srcRect l="50159" b="8475"/>
          <a:stretch/>
        </p:blipFill>
        <p:spPr>
          <a:xfrm>
            <a:off x="6045091" y="0"/>
            <a:ext cx="3171060" cy="4893401"/>
          </a:xfrm>
          <a:prstGeom prst="rect">
            <a:avLst/>
          </a:prstGeom>
          <a:noFill/>
          <a:ln>
            <a:noFill/>
          </a:ln>
        </p:spPr>
      </p:pic>
      <p:sp>
        <p:nvSpPr>
          <p:cNvPr id="55" name="Google Shape;55;p13"/>
          <p:cNvSpPr txBox="1">
            <a:spLocks noGrp="1"/>
          </p:cNvSpPr>
          <p:nvPr>
            <p:ph type="ctrTitle"/>
          </p:nvPr>
        </p:nvSpPr>
        <p:spPr>
          <a:xfrm>
            <a:off x="571275" y="824850"/>
            <a:ext cx="5669400" cy="2954100"/>
          </a:xfrm>
          <a:prstGeom prst="rect">
            <a:avLst/>
          </a:prstGeom>
        </p:spPr>
        <p:txBody>
          <a:bodyPr spcFirstLastPara="1" wrap="square" lIns="91425" tIns="91425" rIns="91425" bIns="91425" anchor="b" anchorCtr="0">
            <a:normAutofit fontScale="90000"/>
          </a:bodyPr>
          <a:lstStyle/>
          <a:p>
            <a:pPr marL="0" lvl="0" indent="0" algn="l" rtl="0">
              <a:spcBef>
                <a:spcPts val="0"/>
              </a:spcBef>
              <a:spcAft>
                <a:spcPts val="0"/>
              </a:spcAft>
              <a:buClr>
                <a:schemeClr val="dk1"/>
              </a:buClr>
              <a:buSzPts val="990"/>
              <a:buFont typeface="Arial"/>
              <a:buNone/>
            </a:pPr>
            <a:r>
              <a:rPr lang="en" sz="4756" b="1" dirty="0">
                <a:solidFill>
                  <a:srgbClr val="242D3F"/>
                </a:solidFill>
                <a:latin typeface="Poppins"/>
                <a:ea typeface="Poppins"/>
                <a:cs typeface="Poppins"/>
                <a:sym typeface="Poppins"/>
              </a:rPr>
              <a:t>Supporting Educators, Strengthening Leaders</a:t>
            </a:r>
            <a:endParaRPr sz="3956" b="1" dirty="0">
              <a:solidFill>
                <a:srgbClr val="242D3F"/>
              </a:solidFill>
              <a:latin typeface="Poppins"/>
              <a:ea typeface="Poppins"/>
              <a:cs typeface="Poppins"/>
              <a:sym typeface="Poppins"/>
            </a:endParaRPr>
          </a:p>
          <a:p>
            <a:pPr marL="0" lvl="0" indent="0" algn="l" rtl="0">
              <a:spcBef>
                <a:spcPts val="0"/>
              </a:spcBef>
              <a:spcAft>
                <a:spcPts val="0"/>
              </a:spcAft>
              <a:buNone/>
            </a:pPr>
            <a:r>
              <a:rPr lang="en" sz="2200" b="1" dirty="0">
                <a:solidFill>
                  <a:srgbClr val="242D3F"/>
                </a:solidFill>
                <a:latin typeface="Poppins"/>
                <a:ea typeface="Poppins"/>
                <a:cs typeface="Poppins"/>
                <a:sym typeface="Poppins"/>
              </a:rPr>
              <a:t>Insights from NCLD’s National Survey</a:t>
            </a:r>
            <a:endParaRPr b="1" dirty="0">
              <a:solidFill>
                <a:srgbClr val="242D3F"/>
              </a:solidFill>
              <a:latin typeface="Poppins"/>
              <a:ea typeface="Poppins"/>
              <a:cs typeface="Poppins"/>
              <a:sym typeface="Poppins"/>
            </a:endParaRPr>
          </a:p>
        </p:txBody>
      </p:sp>
      <p:pic>
        <p:nvPicPr>
          <p:cNvPr id="56" name="Google Shape;56;p13" descr="National Center for Learning Disabilities logo"/>
          <p:cNvPicPr preferRelativeResize="0"/>
          <p:nvPr/>
        </p:nvPicPr>
        <p:blipFill>
          <a:blip r:embed="rId4">
            <a:alphaModFix/>
          </a:blip>
          <a:stretch>
            <a:fillRect/>
          </a:stretch>
        </p:blipFill>
        <p:spPr>
          <a:xfrm>
            <a:off x="669975" y="4134175"/>
            <a:ext cx="1460524" cy="68417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500">
        <p:push/>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9"/>
        <p:cNvGrpSpPr/>
        <p:nvPr/>
      </p:nvGrpSpPr>
      <p:grpSpPr>
        <a:xfrm>
          <a:off x="0" y="0"/>
          <a:ext cx="0" cy="0"/>
          <a:chOff x="0" y="0"/>
          <a:chExt cx="0" cy="0"/>
        </a:xfrm>
      </p:grpSpPr>
      <p:sp>
        <p:nvSpPr>
          <p:cNvPr id="134" name="Google Shape;134;p22"/>
          <p:cNvSpPr txBox="1">
            <a:spLocks noGrp="1"/>
          </p:cNvSpPr>
          <p:nvPr>
            <p:ph type="ctrTitle" idx="4294967295"/>
          </p:nvPr>
        </p:nvSpPr>
        <p:spPr>
          <a:xfrm>
            <a:off x="342875" y="401000"/>
            <a:ext cx="7268100" cy="7722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700" b="1" dirty="0">
                <a:latin typeface="Poppins"/>
                <a:ea typeface="Poppins"/>
                <a:cs typeface="Poppins"/>
                <a:sym typeface="Poppins"/>
              </a:rPr>
              <a:t>RQ 2: What school-level factors support or hinder educator confidence in adapting instruction for students with LD?</a:t>
            </a:r>
            <a:endParaRPr sz="2700" b="1" dirty="0">
              <a:solidFill>
                <a:srgbClr val="242D3F"/>
              </a:solidFill>
              <a:latin typeface="Poppins"/>
              <a:ea typeface="Poppins"/>
              <a:cs typeface="Poppins"/>
              <a:sym typeface="Poppins"/>
            </a:endParaRPr>
          </a:p>
          <a:p>
            <a:pPr marL="0" lvl="0" indent="0" algn="l" rtl="0">
              <a:spcBef>
                <a:spcPts val="0"/>
              </a:spcBef>
              <a:spcAft>
                <a:spcPts val="0"/>
              </a:spcAft>
              <a:buNone/>
            </a:pPr>
            <a:endParaRPr sz="2700" b="1" dirty="0">
              <a:solidFill>
                <a:srgbClr val="242D3F"/>
              </a:solidFill>
              <a:latin typeface="Poppins"/>
              <a:ea typeface="Poppins"/>
              <a:cs typeface="Poppins"/>
              <a:sym typeface="Poppins"/>
            </a:endParaRPr>
          </a:p>
        </p:txBody>
      </p:sp>
      <p:pic>
        <p:nvPicPr>
          <p:cNvPr id="130" name="Google Shape;130;p22">
            <a:extLst>
              <a:ext uri="{C183D7F6-B498-43B3-948B-1728B52AA6E4}">
                <adec:decorative xmlns:adec="http://schemas.microsoft.com/office/drawing/2017/decorative" val="1"/>
              </a:ext>
            </a:extLst>
          </p:cNvPr>
          <p:cNvPicPr preferRelativeResize="0"/>
          <p:nvPr/>
        </p:nvPicPr>
        <p:blipFill rotWithShape="1">
          <a:blip r:embed="rId3">
            <a:alphaModFix/>
          </a:blip>
          <a:srcRect l="51474" r="3306"/>
          <a:stretch/>
        </p:blipFill>
        <p:spPr>
          <a:xfrm>
            <a:off x="7611100" y="0"/>
            <a:ext cx="1483449" cy="2756601"/>
          </a:xfrm>
          <a:prstGeom prst="rect">
            <a:avLst/>
          </a:prstGeom>
          <a:noFill/>
          <a:ln>
            <a:noFill/>
          </a:ln>
        </p:spPr>
      </p:pic>
      <p:sp>
        <p:nvSpPr>
          <p:cNvPr id="132" name="Google Shape;132;p22">
            <a:extLst>
              <a:ext uri="{C183D7F6-B498-43B3-948B-1728B52AA6E4}">
                <adec:decorative xmlns:adec="http://schemas.microsoft.com/office/drawing/2017/decorative" val="1"/>
              </a:ext>
            </a:extLst>
          </p:cNvPr>
          <p:cNvSpPr/>
          <p:nvPr/>
        </p:nvSpPr>
        <p:spPr>
          <a:xfrm>
            <a:off x="7877800" y="1773950"/>
            <a:ext cx="361800" cy="361800"/>
          </a:xfrm>
          <a:prstGeom prst="ellipse">
            <a:avLst/>
          </a:prstGeom>
          <a:solidFill>
            <a:srgbClr val="003A6B"/>
          </a:solidFill>
          <a:ln w="8525" cap="flat" cmpd="sng">
            <a:solidFill>
              <a:schemeClr val="dk2"/>
            </a:solidFill>
            <a:prstDash val="solid"/>
            <a:round/>
            <a:headEnd type="none" w="sm" len="sm"/>
            <a:tailEnd type="none" w="sm" len="sm"/>
          </a:ln>
        </p:spPr>
        <p:txBody>
          <a:bodyPr spcFirstLastPara="1" wrap="square" lIns="81900" tIns="81900" rIns="81900" bIns="81900" anchor="ctr" anchorCtr="0">
            <a:noAutofit/>
          </a:bodyPr>
          <a:lstStyle/>
          <a:p>
            <a:pPr marL="0" lvl="0" indent="0" algn="ctr" rtl="0">
              <a:spcBef>
                <a:spcPts val="0"/>
              </a:spcBef>
              <a:spcAft>
                <a:spcPts val="0"/>
              </a:spcAft>
              <a:buNone/>
            </a:pPr>
            <a:endParaRPr sz="1254"/>
          </a:p>
        </p:txBody>
      </p:sp>
      <p:sp>
        <p:nvSpPr>
          <p:cNvPr id="133" name="Google Shape;133;p22"/>
          <p:cNvSpPr txBox="1"/>
          <p:nvPr/>
        </p:nvSpPr>
        <p:spPr>
          <a:xfrm>
            <a:off x="1953575" y="2314925"/>
            <a:ext cx="4363500" cy="1957500"/>
          </a:xfrm>
          <a:prstGeom prst="rect">
            <a:avLst/>
          </a:prstGeom>
          <a:noFill/>
          <a:ln>
            <a:noFill/>
          </a:ln>
        </p:spPr>
        <p:txBody>
          <a:bodyPr spcFirstLastPara="1" wrap="square" lIns="91425" tIns="91425" rIns="91425" bIns="91425" anchor="t" anchorCtr="0">
            <a:noAutofit/>
          </a:bodyPr>
          <a:lstStyle/>
          <a:p>
            <a:pPr marL="457200" lvl="0" indent="-336550" algn="l" rtl="0">
              <a:lnSpc>
                <a:spcPct val="115000"/>
              </a:lnSpc>
              <a:spcBef>
                <a:spcPts val="0"/>
              </a:spcBef>
              <a:spcAft>
                <a:spcPts val="0"/>
              </a:spcAft>
              <a:buClr>
                <a:schemeClr val="dk1"/>
              </a:buClr>
              <a:buSzPts val="1700"/>
              <a:buFont typeface="Poppins"/>
              <a:buChar char="●"/>
            </a:pPr>
            <a:r>
              <a:rPr lang="en" sz="1700">
                <a:solidFill>
                  <a:schemeClr val="dk1"/>
                </a:solidFill>
                <a:latin typeface="Poppins"/>
                <a:ea typeface="Poppins"/>
                <a:cs typeface="Poppins"/>
                <a:sym typeface="Poppins"/>
              </a:rPr>
              <a:t>Leadership Support</a:t>
            </a:r>
            <a:endParaRPr sz="1700">
              <a:solidFill>
                <a:schemeClr val="dk1"/>
              </a:solidFill>
              <a:latin typeface="Poppins"/>
              <a:ea typeface="Poppins"/>
              <a:cs typeface="Poppins"/>
              <a:sym typeface="Poppins"/>
            </a:endParaRPr>
          </a:p>
          <a:p>
            <a:pPr marL="457200" lvl="0" indent="-336550" algn="l" rtl="0">
              <a:lnSpc>
                <a:spcPct val="115000"/>
              </a:lnSpc>
              <a:spcBef>
                <a:spcPts val="0"/>
              </a:spcBef>
              <a:spcAft>
                <a:spcPts val="0"/>
              </a:spcAft>
              <a:buClr>
                <a:schemeClr val="dk1"/>
              </a:buClr>
              <a:buSzPts val="1700"/>
              <a:buFont typeface="Poppins"/>
              <a:buChar char="●"/>
            </a:pPr>
            <a:r>
              <a:rPr lang="en" sz="1700">
                <a:solidFill>
                  <a:schemeClr val="dk1"/>
                </a:solidFill>
                <a:latin typeface="Poppins"/>
                <a:ea typeface="Poppins"/>
                <a:cs typeface="Poppins"/>
                <a:sym typeface="Poppins"/>
              </a:rPr>
              <a:t>Time &amp; Resources</a:t>
            </a:r>
            <a:endParaRPr sz="1700">
              <a:solidFill>
                <a:schemeClr val="dk1"/>
              </a:solidFill>
              <a:latin typeface="Poppins"/>
              <a:ea typeface="Poppins"/>
              <a:cs typeface="Poppins"/>
              <a:sym typeface="Poppins"/>
            </a:endParaRPr>
          </a:p>
          <a:p>
            <a:pPr marL="457200" lvl="0" indent="-336550" algn="l" rtl="0">
              <a:lnSpc>
                <a:spcPct val="115000"/>
              </a:lnSpc>
              <a:spcBef>
                <a:spcPts val="0"/>
              </a:spcBef>
              <a:spcAft>
                <a:spcPts val="0"/>
              </a:spcAft>
              <a:buClr>
                <a:schemeClr val="dk1"/>
              </a:buClr>
              <a:buSzPts val="1700"/>
              <a:buFont typeface="Poppins"/>
              <a:buChar char="●"/>
            </a:pPr>
            <a:r>
              <a:rPr lang="en" sz="1700">
                <a:solidFill>
                  <a:schemeClr val="dk1"/>
                </a:solidFill>
                <a:latin typeface="Poppins"/>
                <a:ea typeface="Poppins"/>
                <a:cs typeface="Poppins"/>
                <a:sym typeface="Poppins"/>
              </a:rPr>
              <a:t>Instructional Decision-Making</a:t>
            </a:r>
            <a:endParaRPr sz="1700">
              <a:solidFill>
                <a:schemeClr val="dk1"/>
              </a:solidFill>
              <a:latin typeface="Poppins"/>
              <a:ea typeface="Poppins"/>
              <a:cs typeface="Poppins"/>
              <a:sym typeface="Poppins"/>
            </a:endParaRPr>
          </a:p>
          <a:p>
            <a:pPr marL="457200" lvl="0" indent="-336550" algn="l" rtl="0">
              <a:lnSpc>
                <a:spcPct val="115000"/>
              </a:lnSpc>
              <a:spcBef>
                <a:spcPts val="0"/>
              </a:spcBef>
              <a:spcAft>
                <a:spcPts val="0"/>
              </a:spcAft>
              <a:buClr>
                <a:schemeClr val="dk1"/>
              </a:buClr>
              <a:buSzPts val="1700"/>
              <a:buFont typeface="Poppins"/>
              <a:buChar char="●"/>
            </a:pPr>
            <a:r>
              <a:rPr lang="en" sz="1700">
                <a:solidFill>
                  <a:schemeClr val="dk1"/>
                </a:solidFill>
                <a:latin typeface="Poppins"/>
                <a:ea typeface="Poppins"/>
                <a:cs typeface="Poppins"/>
                <a:sym typeface="Poppins"/>
              </a:rPr>
              <a:t>Collegial Expertise</a:t>
            </a:r>
            <a:endParaRPr sz="1700">
              <a:solidFill>
                <a:schemeClr val="dk1"/>
              </a:solidFill>
              <a:latin typeface="Poppins"/>
              <a:ea typeface="Poppins"/>
              <a:cs typeface="Poppins"/>
              <a:sym typeface="Poppins"/>
            </a:endParaRPr>
          </a:p>
          <a:p>
            <a:pPr marL="457200" lvl="0" indent="-336550" algn="l" rtl="0">
              <a:lnSpc>
                <a:spcPct val="115000"/>
              </a:lnSpc>
              <a:spcBef>
                <a:spcPts val="0"/>
              </a:spcBef>
              <a:spcAft>
                <a:spcPts val="0"/>
              </a:spcAft>
              <a:buClr>
                <a:schemeClr val="dk1"/>
              </a:buClr>
              <a:buSzPts val="1700"/>
              <a:buFont typeface="Poppins"/>
              <a:buChar char="●"/>
            </a:pPr>
            <a:r>
              <a:rPr lang="en" sz="1700">
                <a:solidFill>
                  <a:schemeClr val="dk1"/>
                </a:solidFill>
                <a:latin typeface="Poppins"/>
                <a:ea typeface="Poppins"/>
                <a:cs typeface="Poppins"/>
                <a:sym typeface="Poppins"/>
              </a:rPr>
              <a:t>Collaboration</a:t>
            </a:r>
            <a:endParaRPr sz="1700">
              <a:solidFill>
                <a:schemeClr val="dk1"/>
              </a:solidFill>
              <a:latin typeface="Poppins"/>
              <a:ea typeface="Poppins"/>
              <a:cs typeface="Poppins"/>
              <a:sym typeface="Poppins"/>
            </a:endParaRPr>
          </a:p>
          <a:p>
            <a:pPr marL="457200" lvl="0" indent="-336550" algn="l" rtl="0">
              <a:lnSpc>
                <a:spcPct val="115000"/>
              </a:lnSpc>
              <a:spcBef>
                <a:spcPts val="0"/>
              </a:spcBef>
              <a:spcAft>
                <a:spcPts val="0"/>
              </a:spcAft>
              <a:buClr>
                <a:schemeClr val="dk1"/>
              </a:buClr>
              <a:buSzPts val="1700"/>
              <a:buFont typeface="Poppins"/>
              <a:buChar char="●"/>
            </a:pPr>
            <a:r>
              <a:rPr lang="en" sz="1700">
                <a:solidFill>
                  <a:schemeClr val="dk1"/>
                </a:solidFill>
                <a:latin typeface="Poppins"/>
                <a:ea typeface="Poppins"/>
                <a:cs typeface="Poppins"/>
                <a:sym typeface="Poppins"/>
              </a:rPr>
              <a:t>Student Support Dialogue</a:t>
            </a:r>
            <a:endParaRPr sz="1600">
              <a:solidFill>
                <a:schemeClr val="dk1"/>
              </a:solidFill>
              <a:latin typeface="Poppins"/>
              <a:ea typeface="Poppins"/>
              <a:cs typeface="Poppins"/>
              <a:sym typeface="Poppins"/>
            </a:endParaRPr>
          </a:p>
        </p:txBody>
      </p:sp>
      <p:pic>
        <p:nvPicPr>
          <p:cNvPr id="131" name="Google Shape;131;p22">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176226" y="3954150"/>
            <a:ext cx="1219300" cy="1022125"/>
          </a:xfrm>
          <a:prstGeom prst="rect">
            <a:avLst/>
          </a:prstGeom>
          <a:noFill/>
          <a:ln>
            <a:noFill/>
          </a:ln>
        </p:spPr>
      </p:pic>
    </p:spTree>
  </p:cSld>
  <p:clrMapOvr>
    <a:masterClrMapping/>
  </p:clrMapOvr>
  <p:transition spd="med">
    <p:push/>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8"/>
        <p:cNvGrpSpPr/>
        <p:nvPr/>
      </p:nvGrpSpPr>
      <p:grpSpPr>
        <a:xfrm>
          <a:off x="0" y="0"/>
          <a:ext cx="0" cy="0"/>
          <a:chOff x="0" y="0"/>
          <a:chExt cx="0" cy="0"/>
        </a:xfrm>
      </p:grpSpPr>
      <p:sp>
        <p:nvSpPr>
          <p:cNvPr id="2" name="Title 1">
            <a:extLst>
              <a:ext uri="{FF2B5EF4-FFF2-40B4-BE49-F238E27FC236}">
                <a16:creationId xmlns:a16="http://schemas.microsoft.com/office/drawing/2014/main" id="{0A199B42-C672-833C-1A3B-315518CF7E61}"/>
              </a:ext>
            </a:extLst>
          </p:cNvPr>
          <p:cNvSpPr>
            <a:spLocks noGrp="1"/>
          </p:cNvSpPr>
          <p:nvPr>
            <p:ph type="title"/>
          </p:nvPr>
        </p:nvSpPr>
        <p:spPr>
          <a:xfrm>
            <a:off x="311700" y="-572700"/>
            <a:ext cx="8520600" cy="572700"/>
          </a:xfrm>
        </p:spPr>
        <p:txBody>
          <a:bodyPr spcFirstLastPara="1" wrap="square" lIns="91425" tIns="91425" rIns="91425" bIns="91425" anchor="b" anchorCtr="0">
            <a:normAutofit fontScale="90000"/>
          </a:bodyPr>
          <a:lstStyle/>
          <a:p>
            <a:r>
              <a:rPr lang="en-US" dirty="0"/>
              <a:t>HLP Pillars</a:t>
            </a:r>
          </a:p>
        </p:txBody>
      </p:sp>
      <p:pic>
        <p:nvPicPr>
          <p:cNvPr id="139" name="Google Shape;139;p23" descr="An infographic of the HLP pillars: Collaboration, Data‑Driven Planning, Instruction in Behavior and Academics, and Intensify and Intervene as Needed. Below the pillars, six High‑Leverage Practices are listed: HLP 1 (collaborate with professionals), HLP 3 (collaborate with families), HLP 6 (use assessment data to adjust instruction), HLP 7 (establish organized and responsive learning environments), HLP 16 (use explicit instruction), and HLP 20 (provide intensive academic and behavior intervention)."/>
          <p:cNvPicPr preferRelativeResize="0"/>
          <p:nvPr/>
        </p:nvPicPr>
        <p:blipFill rotWithShape="1">
          <a:blip r:embed="rId3">
            <a:alphaModFix/>
          </a:blip>
          <a:srcRect b="41613"/>
          <a:stretch/>
        </p:blipFill>
        <p:spPr>
          <a:xfrm>
            <a:off x="0" y="1323213"/>
            <a:ext cx="6109676" cy="2497076"/>
          </a:xfrm>
          <a:prstGeom prst="rect">
            <a:avLst/>
          </a:prstGeom>
          <a:noFill/>
          <a:ln>
            <a:noFill/>
          </a:ln>
          <a:effectLst>
            <a:outerShdw blurRad="57150" dist="19050" dir="5400000" algn="bl" rotWithShape="0">
              <a:srgbClr val="000000">
                <a:alpha val="50000"/>
              </a:srgbClr>
            </a:outerShdw>
          </a:effectLst>
        </p:spPr>
      </p:pic>
      <p:sp>
        <p:nvSpPr>
          <p:cNvPr id="140" name="Google Shape;140;p23"/>
          <p:cNvSpPr txBox="1"/>
          <p:nvPr/>
        </p:nvSpPr>
        <p:spPr>
          <a:xfrm>
            <a:off x="6253450" y="1114050"/>
            <a:ext cx="2848200" cy="2915400"/>
          </a:xfrm>
          <a:prstGeom prst="rect">
            <a:avLst/>
          </a:prstGeom>
          <a:noFill/>
          <a:ln>
            <a:noFill/>
          </a:ln>
        </p:spPr>
        <p:txBody>
          <a:bodyPr spcFirstLastPara="1" wrap="square" lIns="91425" tIns="91425" rIns="91425" bIns="91425" anchor="t" anchorCtr="0">
            <a:spAutoFit/>
          </a:bodyPr>
          <a:lstStyle/>
          <a:p>
            <a:pPr marL="457200" lvl="0" indent="-323850" algn="l" rtl="0">
              <a:lnSpc>
                <a:spcPct val="115000"/>
              </a:lnSpc>
              <a:spcBef>
                <a:spcPts val="0"/>
              </a:spcBef>
              <a:spcAft>
                <a:spcPts val="0"/>
              </a:spcAft>
              <a:buClr>
                <a:srgbClr val="000000"/>
              </a:buClr>
              <a:buSzPts val="1500"/>
              <a:buFont typeface="Poppins"/>
              <a:buChar char="●"/>
            </a:pPr>
            <a:r>
              <a:rPr lang="en" sz="1500">
                <a:solidFill>
                  <a:srgbClr val="000000"/>
                </a:solidFill>
                <a:latin typeface="Poppins"/>
                <a:ea typeface="Poppins"/>
                <a:cs typeface="Poppins"/>
                <a:sym typeface="Poppins"/>
              </a:rPr>
              <a:t>Leadership Support</a:t>
            </a:r>
            <a:endParaRPr sz="1500">
              <a:solidFill>
                <a:srgbClr val="000000"/>
              </a:solidFill>
              <a:latin typeface="Poppins"/>
              <a:ea typeface="Poppins"/>
              <a:cs typeface="Poppins"/>
              <a:sym typeface="Poppins"/>
            </a:endParaRPr>
          </a:p>
          <a:p>
            <a:pPr marL="457200" lvl="0" indent="-323850" algn="l" rtl="0">
              <a:lnSpc>
                <a:spcPct val="115000"/>
              </a:lnSpc>
              <a:spcBef>
                <a:spcPts val="1000"/>
              </a:spcBef>
              <a:spcAft>
                <a:spcPts val="0"/>
              </a:spcAft>
              <a:buClr>
                <a:srgbClr val="000000"/>
              </a:buClr>
              <a:buSzPts val="1500"/>
              <a:buFont typeface="Poppins"/>
              <a:buChar char="●"/>
            </a:pPr>
            <a:r>
              <a:rPr lang="en" sz="1500">
                <a:solidFill>
                  <a:srgbClr val="000000"/>
                </a:solidFill>
                <a:latin typeface="Poppins"/>
                <a:ea typeface="Poppins"/>
                <a:cs typeface="Poppins"/>
                <a:sym typeface="Poppins"/>
              </a:rPr>
              <a:t>Time &amp; Resources</a:t>
            </a:r>
            <a:endParaRPr sz="1500">
              <a:solidFill>
                <a:srgbClr val="000000"/>
              </a:solidFill>
              <a:latin typeface="Poppins"/>
              <a:ea typeface="Poppins"/>
              <a:cs typeface="Poppins"/>
              <a:sym typeface="Poppins"/>
            </a:endParaRPr>
          </a:p>
          <a:p>
            <a:pPr marL="457200" lvl="0" indent="-323850" algn="l" rtl="0">
              <a:lnSpc>
                <a:spcPct val="115000"/>
              </a:lnSpc>
              <a:spcBef>
                <a:spcPts val="1000"/>
              </a:spcBef>
              <a:spcAft>
                <a:spcPts val="0"/>
              </a:spcAft>
              <a:buClr>
                <a:srgbClr val="000000"/>
              </a:buClr>
              <a:buSzPts val="1500"/>
              <a:buFont typeface="Poppins"/>
              <a:buChar char="●"/>
            </a:pPr>
            <a:r>
              <a:rPr lang="en" sz="1500">
                <a:solidFill>
                  <a:srgbClr val="000000"/>
                </a:solidFill>
                <a:latin typeface="Poppins"/>
                <a:ea typeface="Poppins"/>
                <a:cs typeface="Poppins"/>
                <a:sym typeface="Poppins"/>
              </a:rPr>
              <a:t>Instructional Decision-Making</a:t>
            </a:r>
            <a:endParaRPr sz="1500">
              <a:solidFill>
                <a:srgbClr val="000000"/>
              </a:solidFill>
              <a:latin typeface="Poppins"/>
              <a:ea typeface="Poppins"/>
              <a:cs typeface="Poppins"/>
              <a:sym typeface="Poppins"/>
            </a:endParaRPr>
          </a:p>
          <a:p>
            <a:pPr marL="457200" lvl="0" indent="-323850" algn="l" rtl="0">
              <a:lnSpc>
                <a:spcPct val="115000"/>
              </a:lnSpc>
              <a:spcBef>
                <a:spcPts val="1000"/>
              </a:spcBef>
              <a:spcAft>
                <a:spcPts val="0"/>
              </a:spcAft>
              <a:buClr>
                <a:srgbClr val="000000"/>
              </a:buClr>
              <a:buSzPts val="1500"/>
              <a:buFont typeface="Poppins"/>
              <a:buChar char="●"/>
            </a:pPr>
            <a:r>
              <a:rPr lang="en" sz="1500">
                <a:solidFill>
                  <a:srgbClr val="000000"/>
                </a:solidFill>
                <a:latin typeface="Poppins"/>
                <a:ea typeface="Poppins"/>
                <a:cs typeface="Poppins"/>
                <a:sym typeface="Poppins"/>
              </a:rPr>
              <a:t>Collegial Expertise</a:t>
            </a:r>
            <a:endParaRPr sz="1500">
              <a:solidFill>
                <a:srgbClr val="000000"/>
              </a:solidFill>
              <a:latin typeface="Poppins"/>
              <a:ea typeface="Poppins"/>
              <a:cs typeface="Poppins"/>
              <a:sym typeface="Poppins"/>
            </a:endParaRPr>
          </a:p>
          <a:p>
            <a:pPr marL="457200" lvl="0" indent="-323850" algn="l" rtl="0">
              <a:lnSpc>
                <a:spcPct val="115000"/>
              </a:lnSpc>
              <a:spcBef>
                <a:spcPts val="1000"/>
              </a:spcBef>
              <a:spcAft>
                <a:spcPts val="0"/>
              </a:spcAft>
              <a:buClr>
                <a:srgbClr val="000000"/>
              </a:buClr>
              <a:buSzPts val="1500"/>
              <a:buFont typeface="Poppins"/>
              <a:buChar char="●"/>
            </a:pPr>
            <a:r>
              <a:rPr lang="en" sz="1500">
                <a:solidFill>
                  <a:srgbClr val="000000"/>
                </a:solidFill>
                <a:latin typeface="Poppins"/>
                <a:ea typeface="Poppins"/>
                <a:cs typeface="Poppins"/>
                <a:sym typeface="Poppins"/>
              </a:rPr>
              <a:t>Collaboration</a:t>
            </a:r>
            <a:endParaRPr sz="1500">
              <a:solidFill>
                <a:srgbClr val="000000"/>
              </a:solidFill>
              <a:latin typeface="Poppins"/>
              <a:ea typeface="Poppins"/>
              <a:cs typeface="Poppins"/>
              <a:sym typeface="Poppins"/>
            </a:endParaRPr>
          </a:p>
          <a:p>
            <a:pPr marL="457200" lvl="0" indent="-323850" algn="l" rtl="0">
              <a:lnSpc>
                <a:spcPct val="115000"/>
              </a:lnSpc>
              <a:spcBef>
                <a:spcPts val="1000"/>
              </a:spcBef>
              <a:spcAft>
                <a:spcPts val="1000"/>
              </a:spcAft>
              <a:buClr>
                <a:srgbClr val="000000"/>
              </a:buClr>
              <a:buSzPts val="1500"/>
              <a:buFont typeface="Poppins"/>
              <a:buChar char="●"/>
            </a:pPr>
            <a:r>
              <a:rPr lang="en" sz="1500">
                <a:solidFill>
                  <a:srgbClr val="000000"/>
                </a:solidFill>
                <a:latin typeface="Poppins"/>
                <a:ea typeface="Poppins"/>
                <a:cs typeface="Poppins"/>
                <a:sym typeface="Poppins"/>
              </a:rPr>
              <a:t>Student Support Dialogue</a:t>
            </a:r>
            <a:endParaRPr sz="2300" b="1">
              <a:solidFill>
                <a:srgbClr val="3B6DAE"/>
              </a:solidFill>
              <a:latin typeface="Poppins"/>
              <a:ea typeface="Poppins"/>
              <a:cs typeface="Poppins"/>
              <a:sym typeface="Poppins"/>
            </a:endParaRPr>
          </a:p>
        </p:txBody>
      </p:sp>
      <p:pic>
        <p:nvPicPr>
          <p:cNvPr id="141" name="Google Shape;141;p23">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176225" y="4172100"/>
            <a:ext cx="959301" cy="804176"/>
          </a:xfrm>
          <a:prstGeom prst="rect">
            <a:avLst/>
          </a:prstGeom>
          <a:noFill/>
          <a:ln>
            <a:noFill/>
          </a:ln>
        </p:spPr>
      </p:pic>
    </p:spTree>
  </p:cSld>
  <p:clrMapOvr>
    <a:masterClrMapping/>
  </p:clrMapOvr>
  <p:transition spd="med">
    <p:push/>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5"/>
        <p:cNvGrpSpPr/>
        <p:nvPr/>
      </p:nvGrpSpPr>
      <p:grpSpPr>
        <a:xfrm>
          <a:off x="0" y="0"/>
          <a:ext cx="0" cy="0"/>
          <a:chOff x="0" y="0"/>
          <a:chExt cx="0" cy="0"/>
        </a:xfrm>
      </p:grpSpPr>
      <p:pic>
        <p:nvPicPr>
          <p:cNvPr id="146" name="Google Shape;146;p24">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76226" y="3954150"/>
            <a:ext cx="1219300" cy="1022125"/>
          </a:xfrm>
          <a:prstGeom prst="rect">
            <a:avLst/>
          </a:prstGeom>
          <a:noFill/>
          <a:ln>
            <a:noFill/>
          </a:ln>
        </p:spPr>
      </p:pic>
      <p:sp>
        <p:nvSpPr>
          <p:cNvPr id="147" name="Google Shape;147;p24"/>
          <p:cNvSpPr txBox="1">
            <a:spLocks noGrp="1"/>
          </p:cNvSpPr>
          <p:nvPr>
            <p:ph type="ctrTitle" idx="4294967295"/>
          </p:nvPr>
        </p:nvSpPr>
        <p:spPr>
          <a:xfrm>
            <a:off x="313692" y="-1048421"/>
            <a:ext cx="6569700" cy="7722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700" b="1" dirty="0">
                <a:latin typeface="Poppins"/>
                <a:ea typeface="Poppins"/>
                <a:cs typeface="Poppins"/>
                <a:sym typeface="Poppins"/>
              </a:rPr>
              <a:t>Framework for Supporting Teachers of Students with LD 1</a:t>
            </a:r>
            <a:endParaRPr sz="2700" b="1" dirty="0">
              <a:solidFill>
                <a:srgbClr val="242D3F"/>
              </a:solidFill>
              <a:latin typeface="Poppins"/>
              <a:ea typeface="Poppins"/>
              <a:cs typeface="Poppins"/>
              <a:sym typeface="Poppins"/>
            </a:endParaRPr>
          </a:p>
          <a:p>
            <a:pPr marL="0" lvl="0" indent="0" algn="l" rtl="0">
              <a:spcBef>
                <a:spcPts val="0"/>
              </a:spcBef>
              <a:spcAft>
                <a:spcPts val="0"/>
              </a:spcAft>
              <a:buNone/>
            </a:pPr>
            <a:endParaRPr sz="2700" b="1" dirty="0">
              <a:solidFill>
                <a:srgbClr val="242D3F"/>
              </a:solidFill>
              <a:latin typeface="Poppins"/>
              <a:ea typeface="Poppins"/>
              <a:cs typeface="Poppins"/>
              <a:sym typeface="Poppins"/>
            </a:endParaRPr>
          </a:p>
        </p:txBody>
      </p:sp>
      <p:pic>
        <p:nvPicPr>
          <p:cNvPr id="148" name="Google Shape;148;p24" descr="Diagram showing instructional and collaborative factors that build teacher confidence in meeting learning‑disability needs. The instructional section links Leadership Support to Time and Resources to Instructional Decision‑Making to teacher Confidence. The collaborative section links Collegial Expertise to Collaboration to Student Support Dialogue, which also connects to teacher confidence. A legend notes that colored arrows indicate statistically significant relationships."/>
          <p:cNvPicPr preferRelativeResize="0"/>
          <p:nvPr/>
        </p:nvPicPr>
        <p:blipFill>
          <a:blip r:embed="rId4">
            <a:alphaModFix/>
          </a:blip>
          <a:stretch>
            <a:fillRect/>
          </a:stretch>
        </p:blipFill>
        <p:spPr>
          <a:xfrm>
            <a:off x="1651875" y="1484900"/>
            <a:ext cx="6332258" cy="3491375"/>
          </a:xfrm>
          <a:prstGeom prst="rect">
            <a:avLst/>
          </a:prstGeom>
          <a:noFill/>
          <a:ln>
            <a:noFill/>
          </a:ln>
        </p:spPr>
      </p:pic>
      <p:sp>
        <p:nvSpPr>
          <p:cNvPr id="2" name="Google Shape;147;p24">
            <a:extLst>
              <a:ext uri="{FF2B5EF4-FFF2-40B4-BE49-F238E27FC236}">
                <a16:creationId xmlns:a16="http://schemas.microsoft.com/office/drawing/2014/main" id="{60371A12-DBCB-5F09-AD70-F194EDF112BC}"/>
              </a:ext>
            </a:extLst>
          </p:cNvPr>
          <p:cNvSpPr txBox="1">
            <a:spLocks/>
          </p:cNvSpPr>
          <p:nvPr/>
        </p:nvSpPr>
        <p:spPr>
          <a:xfrm>
            <a:off x="342875" y="401000"/>
            <a:ext cx="6569700" cy="772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9pPr>
          </a:lstStyle>
          <a:p>
            <a:pPr>
              <a:lnSpc>
                <a:spcPct val="115000"/>
              </a:lnSpc>
            </a:pPr>
            <a:r>
              <a:rPr lang="en-US" sz="2700" b="1">
                <a:latin typeface="Poppins"/>
                <a:ea typeface="Poppins"/>
                <a:cs typeface="Poppins"/>
                <a:sym typeface="Poppins"/>
              </a:rPr>
              <a:t>Framework for Supporting Teachers of Students with LD</a:t>
            </a:r>
            <a:endParaRPr lang="en-US" sz="2700" b="1">
              <a:solidFill>
                <a:srgbClr val="242D3F"/>
              </a:solidFill>
              <a:latin typeface="Poppins"/>
              <a:ea typeface="Poppins"/>
              <a:cs typeface="Poppins"/>
              <a:sym typeface="Poppins"/>
            </a:endParaRPr>
          </a:p>
          <a:p>
            <a:endParaRPr lang="en-US" sz="2700" b="1" dirty="0">
              <a:solidFill>
                <a:srgbClr val="242D3F"/>
              </a:solidFill>
              <a:latin typeface="Poppins"/>
              <a:ea typeface="Poppins"/>
              <a:cs typeface="Poppins"/>
              <a:sym typeface="Poppins"/>
            </a:endParaRPr>
          </a:p>
        </p:txBody>
      </p:sp>
    </p:spTree>
  </p:cSld>
  <p:clrMapOvr>
    <a:masterClrMapping/>
  </p:clrMapOvr>
  <p:transition spd="med">
    <p:push/>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2"/>
        <p:cNvGrpSpPr/>
        <p:nvPr/>
      </p:nvGrpSpPr>
      <p:grpSpPr>
        <a:xfrm>
          <a:off x="0" y="0"/>
          <a:ext cx="0" cy="0"/>
          <a:chOff x="0" y="0"/>
          <a:chExt cx="0" cy="0"/>
        </a:xfrm>
      </p:grpSpPr>
      <p:sp>
        <p:nvSpPr>
          <p:cNvPr id="153" name="Google Shape;153;p25">
            <a:extLst>
              <a:ext uri="{C183D7F6-B498-43B3-948B-1728B52AA6E4}">
                <adec:decorative xmlns:adec="http://schemas.microsoft.com/office/drawing/2017/decorative" val="1"/>
              </a:ext>
            </a:extLst>
          </p:cNvPr>
          <p:cNvSpPr txBox="1"/>
          <p:nvPr/>
        </p:nvSpPr>
        <p:spPr>
          <a:xfrm>
            <a:off x="1467625" y="1767700"/>
            <a:ext cx="68007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chemeClr val="dk2"/>
              </a:solidFill>
            </a:endParaRPr>
          </a:p>
        </p:txBody>
      </p:sp>
      <p:pic>
        <p:nvPicPr>
          <p:cNvPr id="154" name="Google Shape;154;p25">
            <a:extLst>
              <a:ext uri="{C183D7F6-B498-43B3-948B-1728B52AA6E4}">
                <adec:decorative xmlns:adec="http://schemas.microsoft.com/office/drawing/2017/decorative" val="1"/>
              </a:ext>
            </a:extLst>
          </p:cNvPr>
          <p:cNvPicPr preferRelativeResize="0"/>
          <p:nvPr/>
        </p:nvPicPr>
        <p:blipFill rotWithShape="1">
          <a:blip r:embed="rId3">
            <a:alphaModFix/>
          </a:blip>
          <a:srcRect l="51469" t="6549" r="4214" b="8503"/>
          <a:stretch/>
        </p:blipFill>
        <p:spPr>
          <a:xfrm rot="-5400000">
            <a:off x="490088" y="-462412"/>
            <a:ext cx="1605174" cy="2585350"/>
          </a:xfrm>
          <a:prstGeom prst="rect">
            <a:avLst/>
          </a:prstGeom>
          <a:noFill/>
          <a:ln>
            <a:noFill/>
          </a:ln>
        </p:spPr>
      </p:pic>
      <p:sp>
        <p:nvSpPr>
          <p:cNvPr id="155" name="Google Shape;155;p25"/>
          <p:cNvSpPr txBox="1">
            <a:spLocks noGrp="1"/>
          </p:cNvSpPr>
          <p:nvPr>
            <p:ph type="ctrTitle" idx="4294967295"/>
          </p:nvPr>
        </p:nvSpPr>
        <p:spPr>
          <a:xfrm>
            <a:off x="1954300" y="1632850"/>
            <a:ext cx="5046600" cy="1078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990"/>
              <a:buFont typeface="Arial"/>
              <a:buNone/>
            </a:pPr>
            <a:r>
              <a:rPr lang="en" sz="4100" b="1">
                <a:solidFill>
                  <a:srgbClr val="242D3F"/>
                </a:solidFill>
                <a:latin typeface="Poppins"/>
                <a:ea typeface="Poppins"/>
                <a:cs typeface="Poppins"/>
                <a:sym typeface="Poppins"/>
              </a:rPr>
              <a:t>Deep Dive into Findings</a:t>
            </a:r>
            <a:endParaRPr sz="4100" b="1">
              <a:solidFill>
                <a:srgbClr val="242D3F"/>
              </a:solidFill>
              <a:latin typeface="Poppins"/>
              <a:ea typeface="Poppins"/>
              <a:cs typeface="Poppins"/>
              <a:sym typeface="Poppins"/>
            </a:endParaRPr>
          </a:p>
          <a:p>
            <a:pPr marL="0" lvl="0" indent="0" algn="l" rtl="0">
              <a:spcBef>
                <a:spcPts val="0"/>
              </a:spcBef>
              <a:spcAft>
                <a:spcPts val="0"/>
              </a:spcAft>
              <a:buSzPts val="990"/>
              <a:buNone/>
            </a:pPr>
            <a:endParaRPr sz="3020" b="1">
              <a:solidFill>
                <a:srgbClr val="242D3F"/>
              </a:solidFill>
              <a:latin typeface="Poppins"/>
              <a:ea typeface="Poppins"/>
              <a:cs typeface="Poppins"/>
              <a:sym typeface="Poppins"/>
            </a:endParaRPr>
          </a:p>
        </p:txBody>
      </p:sp>
      <p:pic>
        <p:nvPicPr>
          <p:cNvPr id="156" name="Google Shape;156;p25">
            <a:extLst>
              <a:ext uri="{C183D7F6-B498-43B3-948B-1728B52AA6E4}">
                <adec:decorative xmlns:adec="http://schemas.microsoft.com/office/drawing/2017/decorative" val="1"/>
              </a:ext>
            </a:extLst>
          </p:cNvPr>
          <p:cNvPicPr preferRelativeResize="0"/>
          <p:nvPr/>
        </p:nvPicPr>
        <p:blipFill rotWithShape="1">
          <a:blip r:embed="rId4">
            <a:alphaModFix/>
          </a:blip>
          <a:srcRect l="21061" b="19133"/>
          <a:stretch/>
        </p:blipFill>
        <p:spPr>
          <a:xfrm>
            <a:off x="5360250" y="2480575"/>
            <a:ext cx="3783750" cy="2662925"/>
          </a:xfrm>
          <a:prstGeom prst="rect">
            <a:avLst/>
          </a:prstGeom>
          <a:noFill/>
          <a:ln>
            <a:noFill/>
          </a:ln>
        </p:spPr>
      </p:pic>
    </p:spTree>
  </p:cSld>
  <p:clrMapOvr>
    <a:masterClrMapping/>
  </p:clrMapOvr>
  <p:transition spd="med">
    <p:push/>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0"/>
        <p:cNvGrpSpPr/>
        <p:nvPr/>
      </p:nvGrpSpPr>
      <p:grpSpPr>
        <a:xfrm>
          <a:off x="0" y="0"/>
          <a:ext cx="0" cy="0"/>
          <a:chOff x="0" y="0"/>
          <a:chExt cx="0" cy="0"/>
        </a:xfrm>
      </p:grpSpPr>
      <p:pic>
        <p:nvPicPr>
          <p:cNvPr id="161" name="Google Shape;161;p26">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76226" y="3954150"/>
            <a:ext cx="1219300" cy="1022125"/>
          </a:xfrm>
          <a:prstGeom prst="rect">
            <a:avLst/>
          </a:prstGeom>
          <a:noFill/>
          <a:ln>
            <a:noFill/>
          </a:ln>
        </p:spPr>
      </p:pic>
      <p:sp>
        <p:nvSpPr>
          <p:cNvPr id="162" name="Google Shape;162;p26"/>
          <p:cNvSpPr txBox="1">
            <a:spLocks noGrp="1"/>
          </p:cNvSpPr>
          <p:nvPr>
            <p:ph type="ctrTitle" idx="4294967295"/>
          </p:nvPr>
        </p:nvSpPr>
        <p:spPr>
          <a:xfrm>
            <a:off x="255326" y="-846225"/>
            <a:ext cx="8176200" cy="7722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200" b="1" dirty="0">
                <a:latin typeface="Poppins"/>
                <a:ea typeface="Poppins"/>
                <a:cs typeface="Poppins"/>
                <a:sym typeface="Poppins"/>
              </a:rPr>
              <a:t>Framework for Supporting Teachers of Students with LD 2</a:t>
            </a:r>
            <a:endParaRPr sz="2200" b="1" dirty="0">
              <a:solidFill>
                <a:srgbClr val="242D3F"/>
              </a:solidFill>
              <a:latin typeface="Poppins"/>
              <a:ea typeface="Poppins"/>
              <a:cs typeface="Poppins"/>
              <a:sym typeface="Poppins"/>
            </a:endParaRPr>
          </a:p>
          <a:p>
            <a:pPr marL="0" lvl="0" indent="0" algn="l" rtl="0">
              <a:spcBef>
                <a:spcPts val="0"/>
              </a:spcBef>
              <a:spcAft>
                <a:spcPts val="0"/>
              </a:spcAft>
              <a:buNone/>
            </a:pPr>
            <a:endParaRPr sz="2200" b="1" dirty="0">
              <a:solidFill>
                <a:srgbClr val="242D3F"/>
              </a:solidFill>
              <a:latin typeface="Poppins"/>
              <a:ea typeface="Poppins"/>
              <a:cs typeface="Poppins"/>
              <a:sym typeface="Poppins"/>
            </a:endParaRPr>
          </a:p>
        </p:txBody>
      </p:sp>
      <p:pic>
        <p:nvPicPr>
          <p:cNvPr id="163" name="Google Shape;163;p26" descr="The Collaborative Foundation flow chart with the first item &quot;Leadership Support&quot; circled."/>
          <p:cNvPicPr preferRelativeResize="0"/>
          <p:nvPr/>
        </p:nvPicPr>
        <p:blipFill>
          <a:blip r:embed="rId4">
            <a:alphaModFix/>
          </a:blip>
          <a:stretch>
            <a:fillRect/>
          </a:stretch>
        </p:blipFill>
        <p:spPr>
          <a:xfrm>
            <a:off x="1184450" y="950000"/>
            <a:ext cx="7334650" cy="4044050"/>
          </a:xfrm>
          <a:prstGeom prst="rect">
            <a:avLst/>
          </a:prstGeom>
          <a:noFill/>
          <a:ln>
            <a:noFill/>
          </a:ln>
        </p:spPr>
      </p:pic>
      <p:sp>
        <p:nvSpPr>
          <p:cNvPr id="164" name="Google Shape;164;p26">
            <a:extLst>
              <a:ext uri="{C183D7F6-B498-43B3-948B-1728B52AA6E4}">
                <adec:decorative xmlns:adec="http://schemas.microsoft.com/office/drawing/2017/decorative" val="1"/>
              </a:ext>
            </a:extLst>
          </p:cNvPr>
          <p:cNvSpPr/>
          <p:nvPr/>
        </p:nvSpPr>
        <p:spPr>
          <a:xfrm>
            <a:off x="1348400" y="1428050"/>
            <a:ext cx="1206300" cy="1213200"/>
          </a:xfrm>
          <a:prstGeom prst="ellipse">
            <a:avLst/>
          </a:prstGeom>
          <a:noFill/>
          <a:ln w="76200" cap="flat" cmpd="sng">
            <a:solidFill>
              <a:srgbClr val="00828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 name="Google Shape;162;p26">
            <a:extLst>
              <a:ext uri="{FF2B5EF4-FFF2-40B4-BE49-F238E27FC236}">
                <a16:creationId xmlns:a16="http://schemas.microsoft.com/office/drawing/2014/main" id="{3775A50D-DD30-1F55-1B90-5A8A9FEDF4F8}"/>
              </a:ext>
            </a:extLst>
          </p:cNvPr>
          <p:cNvSpPr txBox="1">
            <a:spLocks/>
          </p:cNvSpPr>
          <p:nvPr/>
        </p:nvSpPr>
        <p:spPr>
          <a:xfrm>
            <a:off x="342875" y="401000"/>
            <a:ext cx="8176200" cy="772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9pPr>
          </a:lstStyle>
          <a:p>
            <a:pPr>
              <a:lnSpc>
                <a:spcPct val="115000"/>
              </a:lnSpc>
            </a:pPr>
            <a:r>
              <a:rPr lang="en-US" sz="2200" b="1">
                <a:latin typeface="Poppins"/>
                <a:ea typeface="Poppins"/>
                <a:cs typeface="Poppins"/>
                <a:sym typeface="Poppins"/>
              </a:rPr>
              <a:t>Framework for Supporting Teachers of Students with LD</a:t>
            </a:r>
            <a:endParaRPr lang="en-US" sz="2200" b="1">
              <a:solidFill>
                <a:srgbClr val="242D3F"/>
              </a:solidFill>
              <a:latin typeface="Poppins"/>
              <a:ea typeface="Poppins"/>
              <a:cs typeface="Poppins"/>
              <a:sym typeface="Poppins"/>
            </a:endParaRPr>
          </a:p>
          <a:p>
            <a:endParaRPr lang="en-US" sz="2200" b="1" dirty="0">
              <a:solidFill>
                <a:srgbClr val="242D3F"/>
              </a:solidFill>
              <a:latin typeface="Poppins"/>
              <a:ea typeface="Poppins"/>
              <a:cs typeface="Poppins"/>
              <a:sym typeface="Poppins"/>
            </a:endParaRPr>
          </a:p>
        </p:txBody>
      </p:sp>
    </p:spTree>
  </p:cSld>
  <p:clrMapOvr>
    <a:masterClrMapping/>
  </p:clrMapOvr>
  <p:transition spd="med">
    <p:push/>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8"/>
        <p:cNvGrpSpPr/>
        <p:nvPr/>
      </p:nvGrpSpPr>
      <p:grpSpPr>
        <a:xfrm>
          <a:off x="0" y="0"/>
          <a:ext cx="0" cy="0"/>
          <a:chOff x="0" y="0"/>
          <a:chExt cx="0" cy="0"/>
        </a:xfrm>
      </p:grpSpPr>
      <p:sp>
        <p:nvSpPr>
          <p:cNvPr id="173" name="Google Shape;173;p27"/>
          <p:cNvSpPr txBox="1">
            <a:spLocks noGrp="1"/>
          </p:cNvSpPr>
          <p:nvPr>
            <p:ph type="ctrTitle" idx="4294967295"/>
          </p:nvPr>
        </p:nvSpPr>
        <p:spPr>
          <a:xfrm>
            <a:off x="342875" y="401000"/>
            <a:ext cx="7268100" cy="7722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700" b="1" dirty="0">
                <a:latin typeface="Poppins"/>
                <a:ea typeface="Poppins"/>
                <a:cs typeface="Poppins"/>
                <a:sym typeface="Poppins"/>
              </a:rPr>
              <a:t>Leadership Support</a:t>
            </a:r>
            <a:endParaRPr sz="2700" b="1" dirty="0">
              <a:solidFill>
                <a:srgbClr val="242D3F"/>
              </a:solidFill>
              <a:latin typeface="Poppins"/>
              <a:ea typeface="Poppins"/>
              <a:cs typeface="Poppins"/>
              <a:sym typeface="Poppins"/>
            </a:endParaRPr>
          </a:p>
          <a:p>
            <a:pPr marL="0" lvl="0" indent="0" algn="l" rtl="0">
              <a:spcBef>
                <a:spcPts val="0"/>
              </a:spcBef>
              <a:spcAft>
                <a:spcPts val="0"/>
              </a:spcAft>
              <a:buNone/>
            </a:pPr>
            <a:endParaRPr sz="2700" b="1" dirty="0">
              <a:solidFill>
                <a:srgbClr val="242D3F"/>
              </a:solidFill>
              <a:latin typeface="Poppins"/>
              <a:ea typeface="Poppins"/>
              <a:cs typeface="Poppins"/>
              <a:sym typeface="Poppins"/>
            </a:endParaRPr>
          </a:p>
        </p:txBody>
      </p:sp>
      <p:pic>
        <p:nvPicPr>
          <p:cNvPr id="169" name="Google Shape;169;p27">
            <a:extLst>
              <a:ext uri="{C183D7F6-B498-43B3-948B-1728B52AA6E4}">
                <adec:decorative xmlns:adec="http://schemas.microsoft.com/office/drawing/2017/decorative" val="1"/>
              </a:ext>
            </a:extLst>
          </p:cNvPr>
          <p:cNvPicPr preferRelativeResize="0"/>
          <p:nvPr/>
        </p:nvPicPr>
        <p:blipFill rotWithShape="1">
          <a:blip r:embed="rId3">
            <a:alphaModFix/>
          </a:blip>
          <a:srcRect l="51474" r="3306"/>
          <a:stretch/>
        </p:blipFill>
        <p:spPr>
          <a:xfrm>
            <a:off x="7611100" y="0"/>
            <a:ext cx="1483449" cy="2756601"/>
          </a:xfrm>
          <a:prstGeom prst="rect">
            <a:avLst/>
          </a:prstGeom>
          <a:noFill/>
          <a:ln>
            <a:noFill/>
          </a:ln>
        </p:spPr>
      </p:pic>
      <p:sp>
        <p:nvSpPr>
          <p:cNvPr id="171" name="Google Shape;171;p27">
            <a:extLst>
              <a:ext uri="{C183D7F6-B498-43B3-948B-1728B52AA6E4}">
                <adec:decorative xmlns:adec="http://schemas.microsoft.com/office/drawing/2017/decorative" val="1"/>
              </a:ext>
            </a:extLst>
          </p:cNvPr>
          <p:cNvSpPr/>
          <p:nvPr/>
        </p:nvSpPr>
        <p:spPr>
          <a:xfrm>
            <a:off x="7877800" y="1773950"/>
            <a:ext cx="361800" cy="361800"/>
          </a:xfrm>
          <a:prstGeom prst="ellipse">
            <a:avLst/>
          </a:prstGeom>
          <a:solidFill>
            <a:srgbClr val="003A6B"/>
          </a:solidFill>
          <a:ln w="8525" cap="flat" cmpd="sng">
            <a:solidFill>
              <a:schemeClr val="dk2"/>
            </a:solidFill>
            <a:prstDash val="solid"/>
            <a:round/>
            <a:headEnd type="none" w="sm" len="sm"/>
            <a:tailEnd type="none" w="sm" len="sm"/>
          </a:ln>
        </p:spPr>
        <p:txBody>
          <a:bodyPr spcFirstLastPara="1" wrap="square" lIns="81900" tIns="81900" rIns="81900" bIns="81900" anchor="ctr" anchorCtr="0">
            <a:noAutofit/>
          </a:bodyPr>
          <a:lstStyle/>
          <a:p>
            <a:pPr marL="0" lvl="0" indent="0" algn="ctr" rtl="0">
              <a:spcBef>
                <a:spcPts val="0"/>
              </a:spcBef>
              <a:spcAft>
                <a:spcPts val="0"/>
              </a:spcAft>
              <a:buNone/>
            </a:pPr>
            <a:endParaRPr sz="1254"/>
          </a:p>
        </p:txBody>
      </p:sp>
      <p:sp>
        <p:nvSpPr>
          <p:cNvPr id="172" name="Google Shape;172;p27"/>
          <p:cNvSpPr txBox="1"/>
          <p:nvPr/>
        </p:nvSpPr>
        <p:spPr>
          <a:xfrm>
            <a:off x="769175" y="1327900"/>
            <a:ext cx="6224700" cy="1957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700">
                <a:solidFill>
                  <a:schemeClr val="dk1"/>
                </a:solidFill>
                <a:latin typeface="Poppins"/>
                <a:ea typeface="Poppins"/>
                <a:cs typeface="Poppins"/>
                <a:sym typeface="Poppins"/>
              </a:rPr>
              <a:t>Educators identified three key areas of leadership growth:</a:t>
            </a:r>
            <a:endParaRPr sz="1700">
              <a:solidFill>
                <a:schemeClr val="dk1"/>
              </a:solidFill>
              <a:latin typeface="Poppins"/>
              <a:ea typeface="Poppins"/>
              <a:cs typeface="Poppins"/>
              <a:sym typeface="Poppins"/>
            </a:endParaRPr>
          </a:p>
          <a:p>
            <a:pPr marL="457200" lvl="0" indent="-336550" algn="l" rtl="0">
              <a:lnSpc>
                <a:spcPct val="115000"/>
              </a:lnSpc>
              <a:spcBef>
                <a:spcPts val="0"/>
              </a:spcBef>
              <a:spcAft>
                <a:spcPts val="0"/>
              </a:spcAft>
              <a:buClr>
                <a:schemeClr val="dk1"/>
              </a:buClr>
              <a:buSzPts val="1700"/>
              <a:buFont typeface="Poppins"/>
              <a:buChar char="●"/>
            </a:pPr>
            <a:r>
              <a:rPr lang="en" sz="1700">
                <a:solidFill>
                  <a:schemeClr val="dk1"/>
                </a:solidFill>
                <a:latin typeface="Poppins"/>
                <a:ea typeface="Poppins"/>
                <a:cs typeface="Poppins"/>
                <a:sym typeface="Poppins"/>
              </a:rPr>
              <a:t>Strengthen </a:t>
            </a:r>
            <a:r>
              <a:rPr lang="en" sz="1700" b="1">
                <a:solidFill>
                  <a:schemeClr val="dk1"/>
                </a:solidFill>
                <a:latin typeface="Poppins"/>
                <a:ea typeface="Poppins"/>
                <a:cs typeface="Poppins"/>
                <a:sym typeface="Poppins"/>
              </a:rPr>
              <a:t>knowledge and training </a:t>
            </a:r>
            <a:r>
              <a:rPr lang="en" sz="1700">
                <a:solidFill>
                  <a:schemeClr val="dk1"/>
                </a:solidFill>
                <a:latin typeface="Poppins"/>
                <a:ea typeface="Poppins"/>
                <a:cs typeface="Poppins"/>
                <a:sym typeface="Poppins"/>
              </a:rPr>
              <a:t>on LD</a:t>
            </a:r>
            <a:endParaRPr sz="1700">
              <a:solidFill>
                <a:schemeClr val="dk1"/>
              </a:solidFill>
              <a:latin typeface="Poppins"/>
              <a:ea typeface="Poppins"/>
              <a:cs typeface="Poppins"/>
              <a:sym typeface="Poppins"/>
            </a:endParaRPr>
          </a:p>
          <a:p>
            <a:pPr marL="457200" lvl="0" indent="-336550" algn="l" rtl="0">
              <a:lnSpc>
                <a:spcPct val="115000"/>
              </a:lnSpc>
              <a:spcBef>
                <a:spcPts val="0"/>
              </a:spcBef>
              <a:spcAft>
                <a:spcPts val="0"/>
              </a:spcAft>
              <a:buClr>
                <a:schemeClr val="dk1"/>
              </a:buClr>
              <a:buSzPts val="1700"/>
              <a:buFont typeface="Poppins"/>
              <a:buChar char="●"/>
            </a:pPr>
            <a:r>
              <a:rPr lang="en" sz="1700">
                <a:solidFill>
                  <a:schemeClr val="dk1"/>
                </a:solidFill>
                <a:latin typeface="Poppins"/>
                <a:ea typeface="Poppins"/>
                <a:cs typeface="Poppins"/>
                <a:sym typeface="Poppins"/>
              </a:rPr>
              <a:t>Consistently </a:t>
            </a:r>
            <a:r>
              <a:rPr lang="en" sz="1700" b="1">
                <a:solidFill>
                  <a:schemeClr val="dk1"/>
                </a:solidFill>
                <a:latin typeface="Poppins"/>
                <a:ea typeface="Poppins"/>
                <a:cs typeface="Poppins"/>
                <a:sym typeface="Poppins"/>
              </a:rPr>
              <a:t>follow through</a:t>
            </a:r>
            <a:r>
              <a:rPr lang="en" sz="1700">
                <a:solidFill>
                  <a:schemeClr val="dk1"/>
                </a:solidFill>
                <a:latin typeface="Poppins"/>
                <a:ea typeface="Poppins"/>
                <a:cs typeface="Poppins"/>
                <a:sym typeface="Poppins"/>
              </a:rPr>
              <a:t> supports for students with LD</a:t>
            </a:r>
            <a:endParaRPr sz="1700">
              <a:solidFill>
                <a:schemeClr val="dk1"/>
              </a:solidFill>
              <a:latin typeface="Poppins"/>
              <a:ea typeface="Poppins"/>
              <a:cs typeface="Poppins"/>
              <a:sym typeface="Poppins"/>
            </a:endParaRPr>
          </a:p>
          <a:p>
            <a:pPr marL="457200" lvl="0" indent="-336550" algn="l" rtl="0">
              <a:lnSpc>
                <a:spcPct val="115000"/>
              </a:lnSpc>
              <a:spcBef>
                <a:spcPts val="0"/>
              </a:spcBef>
              <a:spcAft>
                <a:spcPts val="0"/>
              </a:spcAft>
              <a:buClr>
                <a:schemeClr val="dk1"/>
              </a:buClr>
              <a:buSzPts val="1700"/>
              <a:buFont typeface="Poppins"/>
              <a:buChar char="●"/>
            </a:pPr>
            <a:r>
              <a:rPr lang="en" sz="1700" b="1">
                <a:solidFill>
                  <a:schemeClr val="dk1"/>
                </a:solidFill>
                <a:latin typeface="Poppins"/>
                <a:ea typeface="Poppins"/>
                <a:cs typeface="Poppins"/>
                <a:sym typeface="Poppins"/>
              </a:rPr>
              <a:t>Respond effectively</a:t>
            </a:r>
            <a:r>
              <a:rPr lang="en" sz="1700">
                <a:solidFill>
                  <a:schemeClr val="dk1"/>
                </a:solidFill>
                <a:latin typeface="Poppins"/>
                <a:ea typeface="Poppins"/>
                <a:cs typeface="Poppins"/>
                <a:sym typeface="Poppins"/>
              </a:rPr>
              <a:t> when teachers ask for support</a:t>
            </a:r>
            <a:endParaRPr sz="1700">
              <a:solidFill>
                <a:schemeClr val="dk1"/>
              </a:solidFill>
              <a:latin typeface="Poppins"/>
              <a:ea typeface="Poppins"/>
              <a:cs typeface="Poppins"/>
              <a:sym typeface="Poppins"/>
            </a:endParaRPr>
          </a:p>
        </p:txBody>
      </p:sp>
      <p:pic>
        <p:nvPicPr>
          <p:cNvPr id="170" name="Google Shape;170;p27">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176226" y="3954150"/>
            <a:ext cx="1219300" cy="1022125"/>
          </a:xfrm>
          <a:prstGeom prst="rect">
            <a:avLst/>
          </a:prstGeom>
          <a:noFill/>
          <a:ln>
            <a:noFill/>
          </a:ln>
        </p:spPr>
      </p:pic>
    </p:spTree>
  </p:cSld>
  <p:clrMapOvr>
    <a:masterClrMapping/>
  </p:clrMapOvr>
  <p:transition spd="med">
    <p:push/>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7"/>
        <p:cNvGrpSpPr/>
        <p:nvPr/>
      </p:nvGrpSpPr>
      <p:grpSpPr>
        <a:xfrm>
          <a:off x="0" y="0"/>
          <a:ext cx="0" cy="0"/>
          <a:chOff x="0" y="0"/>
          <a:chExt cx="0" cy="0"/>
        </a:xfrm>
      </p:grpSpPr>
      <p:pic>
        <p:nvPicPr>
          <p:cNvPr id="178" name="Google Shape;178;p28">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76226" y="3954150"/>
            <a:ext cx="1219300" cy="1022125"/>
          </a:xfrm>
          <a:prstGeom prst="rect">
            <a:avLst/>
          </a:prstGeom>
          <a:noFill/>
          <a:ln>
            <a:noFill/>
          </a:ln>
        </p:spPr>
      </p:pic>
      <p:sp>
        <p:nvSpPr>
          <p:cNvPr id="179" name="Google Shape;179;p28"/>
          <p:cNvSpPr txBox="1">
            <a:spLocks noGrp="1"/>
          </p:cNvSpPr>
          <p:nvPr>
            <p:ph type="ctrTitle" idx="4294967295"/>
          </p:nvPr>
        </p:nvSpPr>
        <p:spPr>
          <a:xfrm>
            <a:off x="342900" y="-938600"/>
            <a:ext cx="8176200" cy="7722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200" b="1" dirty="0">
                <a:latin typeface="Poppins"/>
                <a:ea typeface="Poppins"/>
                <a:cs typeface="Poppins"/>
                <a:sym typeface="Poppins"/>
              </a:rPr>
              <a:t>Framework for Supporting Teachers of Students with LD 3</a:t>
            </a:r>
            <a:endParaRPr sz="2200" b="1" dirty="0">
              <a:solidFill>
                <a:srgbClr val="242D3F"/>
              </a:solidFill>
              <a:latin typeface="Poppins"/>
              <a:ea typeface="Poppins"/>
              <a:cs typeface="Poppins"/>
              <a:sym typeface="Poppins"/>
            </a:endParaRPr>
          </a:p>
          <a:p>
            <a:pPr marL="0" lvl="0" indent="0" algn="l" rtl="0">
              <a:spcBef>
                <a:spcPts val="0"/>
              </a:spcBef>
              <a:spcAft>
                <a:spcPts val="0"/>
              </a:spcAft>
              <a:buNone/>
            </a:pPr>
            <a:endParaRPr sz="2200" b="1" dirty="0">
              <a:solidFill>
                <a:srgbClr val="242D3F"/>
              </a:solidFill>
              <a:latin typeface="Poppins"/>
              <a:ea typeface="Poppins"/>
              <a:cs typeface="Poppins"/>
              <a:sym typeface="Poppins"/>
            </a:endParaRPr>
          </a:p>
        </p:txBody>
      </p:sp>
      <p:pic>
        <p:nvPicPr>
          <p:cNvPr id="180" name="Google Shape;180;p28" descr="The Collaborative Foundation flowchart with Time &amp; Resources circled."/>
          <p:cNvPicPr preferRelativeResize="0"/>
          <p:nvPr/>
        </p:nvPicPr>
        <p:blipFill>
          <a:blip r:embed="rId4">
            <a:alphaModFix/>
          </a:blip>
          <a:stretch>
            <a:fillRect/>
          </a:stretch>
        </p:blipFill>
        <p:spPr>
          <a:xfrm>
            <a:off x="1184450" y="950000"/>
            <a:ext cx="7334650" cy="4044050"/>
          </a:xfrm>
          <a:prstGeom prst="rect">
            <a:avLst/>
          </a:prstGeom>
          <a:noFill/>
          <a:ln>
            <a:noFill/>
          </a:ln>
        </p:spPr>
      </p:pic>
      <p:sp>
        <p:nvSpPr>
          <p:cNvPr id="181" name="Google Shape;181;p28">
            <a:extLst>
              <a:ext uri="{C183D7F6-B498-43B3-948B-1728B52AA6E4}">
                <adec:decorative xmlns:adec="http://schemas.microsoft.com/office/drawing/2017/decorative" val="1"/>
              </a:ext>
            </a:extLst>
          </p:cNvPr>
          <p:cNvSpPr/>
          <p:nvPr/>
        </p:nvSpPr>
        <p:spPr>
          <a:xfrm>
            <a:off x="3455900" y="1421125"/>
            <a:ext cx="1206300" cy="1213200"/>
          </a:xfrm>
          <a:prstGeom prst="ellipse">
            <a:avLst/>
          </a:prstGeom>
          <a:noFill/>
          <a:ln w="76200" cap="flat" cmpd="sng">
            <a:solidFill>
              <a:srgbClr val="00828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 name="Google Shape;162;p26">
            <a:extLst>
              <a:ext uri="{FF2B5EF4-FFF2-40B4-BE49-F238E27FC236}">
                <a16:creationId xmlns:a16="http://schemas.microsoft.com/office/drawing/2014/main" id="{01E4BFFB-3B03-96DC-BAAC-0706A2249B72}"/>
              </a:ext>
            </a:extLst>
          </p:cNvPr>
          <p:cNvSpPr txBox="1">
            <a:spLocks/>
          </p:cNvSpPr>
          <p:nvPr/>
        </p:nvSpPr>
        <p:spPr>
          <a:xfrm>
            <a:off x="342875" y="401000"/>
            <a:ext cx="8176200" cy="772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9pPr>
          </a:lstStyle>
          <a:p>
            <a:pPr>
              <a:lnSpc>
                <a:spcPct val="115000"/>
              </a:lnSpc>
            </a:pPr>
            <a:r>
              <a:rPr lang="en-US" sz="2200" b="1">
                <a:latin typeface="Poppins"/>
                <a:ea typeface="Poppins"/>
                <a:cs typeface="Poppins"/>
                <a:sym typeface="Poppins"/>
              </a:rPr>
              <a:t>Framework for Supporting Teachers of Students with LD</a:t>
            </a:r>
            <a:endParaRPr lang="en-US" sz="2200" b="1">
              <a:solidFill>
                <a:srgbClr val="242D3F"/>
              </a:solidFill>
              <a:latin typeface="Poppins"/>
              <a:ea typeface="Poppins"/>
              <a:cs typeface="Poppins"/>
              <a:sym typeface="Poppins"/>
            </a:endParaRPr>
          </a:p>
          <a:p>
            <a:endParaRPr lang="en-US" sz="2200" b="1" dirty="0">
              <a:solidFill>
                <a:srgbClr val="242D3F"/>
              </a:solidFill>
              <a:latin typeface="Poppins"/>
              <a:ea typeface="Poppins"/>
              <a:cs typeface="Poppins"/>
              <a:sym typeface="Poppins"/>
            </a:endParaRPr>
          </a:p>
        </p:txBody>
      </p:sp>
    </p:spTree>
  </p:cSld>
  <p:clrMapOvr>
    <a:masterClrMapping/>
  </p:clrMapOvr>
  <p:transition spd="med">
    <p:push/>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5"/>
        <p:cNvGrpSpPr/>
        <p:nvPr/>
      </p:nvGrpSpPr>
      <p:grpSpPr>
        <a:xfrm>
          <a:off x="0" y="0"/>
          <a:ext cx="0" cy="0"/>
          <a:chOff x="0" y="0"/>
          <a:chExt cx="0" cy="0"/>
        </a:xfrm>
      </p:grpSpPr>
      <p:sp>
        <p:nvSpPr>
          <p:cNvPr id="2" name="Title 1">
            <a:extLst>
              <a:ext uri="{FF2B5EF4-FFF2-40B4-BE49-F238E27FC236}">
                <a16:creationId xmlns:a16="http://schemas.microsoft.com/office/drawing/2014/main" id="{B51AF522-9807-05C0-1DC3-2E361031368E}"/>
              </a:ext>
            </a:extLst>
          </p:cNvPr>
          <p:cNvSpPr>
            <a:spLocks noGrp="1"/>
          </p:cNvSpPr>
          <p:nvPr>
            <p:ph type="title"/>
          </p:nvPr>
        </p:nvSpPr>
        <p:spPr>
          <a:xfrm>
            <a:off x="311700" y="-572700"/>
            <a:ext cx="8520600" cy="572700"/>
          </a:xfrm>
        </p:spPr>
        <p:txBody>
          <a:bodyPr spcFirstLastPara="1" wrap="square" lIns="91425" tIns="91425" rIns="91425" bIns="91425" anchor="b" anchorCtr="0">
            <a:normAutofit fontScale="90000"/>
          </a:bodyPr>
          <a:lstStyle/>
          <a:p>
            <a:r>
              <a:rPr lang="en-US" dirty="0"/>
              <a:t>“What do you need to be better equipped to teach students with learning disabilities?”</a:t>
            </a:r>
          </a:p>
        </p:txBody>
      </p:sp>
      <p:pic>
        <p:nvPicPr>
          <p:cNvPr id="186" name="Google Shape;186;p29">
            <a:extLst>
              <a:ext uri="{C183D7F6-B498-43B3-948B-1728B52AA6E4}">
                <adec:decorative xmlns:adec="http://schemas.microsoft.com/office/drawing/2017/decorative" val="1"/>
              </a:ext>
            </a:extLst>
          </p:cNvPr>
          <p:cNvPicPr preferRelativeResize="0"/>
          <p:nvPr/>
        </p:nvPicPr>
        <p:blipFill rotWithShape="1">
          <a:blip r:embed="rId3">
            <a:alphaModFix/>
          </a:blip>
          <a:srcRect l="51474" r="3306"/>
          <a:stretch/>
        </p:blipFill>
        <p:spPr>
          <a:xfrm>
            <a:off x="7611100" y="0"/>
            <a:ext cx="1483449" cy="2756601"/>
          </a:xfrm>
          <a:prstGeom prst="rect">
            <a:avLst/>
          </a:prstGeom>
          <a:noFill/>
          <a:ln>
            <a:noFill/>
          </a:ln>
        </p:spPr>
      </p:pic>
      <p:sp>
        <p:nvSpPr>
          <p:cNvPr id="188" name="Google Shape;188;p29">
            <a:extLst>
              <a:ext uri="{C183D7F6-B498-43B3-948B-1728B52AA6E4}">
                <adec:decorative xmlns:adec="http://schemas.microsoft.com/office/drawing/2017/decorative" val="1"/>
              </a:ext>
            </a:extLst>
          </p:cNvPr>
          <p:cNvSpPr/>
          <p:nvPr/>
        </p:nvSpPr>
        <p:spPr>
          <a:xfrm>
            <a:off x="7877800" y="1773950"/>
            <a:ext cx="361800" cy="361800"/>
          </a:xfrm>
          <a:prstGeom prst="ellipse">
            <a:avLst/>
          </a:prstGeom>
          <a:solidFill>
            <a:srgbClr val="003A6B"/>
          </a:solidFill>
          <a:ln w="8525" cap="flat" cmpd="sng">
            <a:solidFill>
              <a:schemeClr val="dk2"/>
            </a:solidFill>
            <a:prstDash val="solid"/>
            <a:round/>
            <a:headEnd type="none" w="sm" len="sm"/>
            <a:tailEnd type="none" w="sm" len="sm"/>
          </a:ln>
        </p:spPr>
        <p:txBody>
          <a:bodyPr spcFirstLastPara="1" wrap="square" lIns="81900" tIns="81900" rIns="81900" bIns="81900" anchor="ctr" anchorCtr="0">
            <a:noAutofit/>
          </a:bodyPr>
          <a:lstStyle/>
          <a:p>
            <a:pPr marL="0" lvl="0" indent="0" algn="ctr" rtl="0">
              <a:spcBef>
                <a:spcPts val="0"/>
              </a:spcBef>
              <a:spcAft>
                <a:spcPts val="0"/>
              </a:spcAft>
              <a:buNone/>
            </a:pPr>
            <a:endParaRPr sz="1254"/>
          </a:p>
        </p:txBody>
      </p:sp>
      <p:pic>
        <p:nvPicPr>
          <p:cNvPr id="189" name="Google Shape;189;p29" descr="Image with two educator quotes about what they need to better teach students with learning disabilities. One quote from a general educator emphasizes needing more time to collaborate with specialists and families. The other quote from a special educator highlights needing time for accessible lesson planning, attending trainings, and collaborating with related service providers."/>
          <p:cNvPicPr preferRelativeResize="0"/>
          <p:nvPr/>
        </p:nvPicPr>
        <p:blipFill>
          <a:blip r:embed="rId4">
            <a:alphaModFix/>
          </a:blip>
          <a:stretch>
            <a:fillRect/>
          </a:stretch>
        </p:blipFill>
        <p:spPr>
          <a:xfrm>
            <a:off x="1163729" y="0"/>
            <a:ext cx="7987443" cy="5143501"/>
          </a:xfrm>
          <a:prstGeom prst="rect">
            <a:avLst/>
          </a:prstGeom>
          <a:noFill/>
          <a:ln>
            <a:noFill/>
          </a:ln>
        </p:spPr>
      </p:pic>
      <p:pic>
        <p:nvPicPr>
          <p:cNvPr id="187" name="Google Shape;187;p29">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176226" y="3954150"/>
            <a:ext cx="1219300" cy="1022125"/>
          </a:xfrm>
          <a:prstGeom prst="rect">
            <a:avLst/>
          </a:prstGeom>
          <a:noFill/>
          <a:ln>
            <a:noFill/>
          </a:ln>
        </p:spPr>
      </p:pic>
    </p:spTree>
  </p:cSld>
  <p:clrMapOvr>
    <a:masterClrMapping/>
  </p:clrMapOvr>
  <p:transition spd="med">
    <p:push/>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3"/>
        <p:cNvGrpSpPr/>
        <p:nvPr/>
      </p:nvGrpSpPr>
      <p:grpSpPr>
        <a:xfrm>
          <a:off x="0" y="0"/>
          <a:ext cx="0" cy="0"/>
          <a:chOff x="0" y="0"/>
          <a:chExt cx="0" cy="0"/>
        </a:xfrm>
      </p:grpSpPr>
      <p:pic>
        <p:nvPicPr>
          <p:cNvPr id="194" name="Google Shape;194;p30">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76226" y="3954150"/>
            <a:ext cx="1219300" cy="1022125"/>
          </a:xfrm>
          <a:prstGeom prst="rect">
            <a:avLst/>
          </a:prstGeom>
          <a:noFill/>
          <a:ln>
            <a:noFill/>
          </a:ln>
        </p:spPr>
      </p:pic>
      <p:sp>
        <p:nvSpPr>
          <p:cNvPr id="195" name="Google Shape;195;p30"/>
          <p:cNvSpPr txBox="1">
            <a:spLocks noGrp="1"/>
          </p:cNvSpPr>
          <p:nvPr>
            <p:ph type="ctrTitle" idx="4294967295"/>
          </p:nvPr>
        </p:nvSpPr>
        <p:spPr>
          <a:xfrm>
            <a:off x="342875" y="401000"/>
            <a:ext cx="8126100" cy="7722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500" b="1">
                <a:latin typeface="Poppins"/>
                <a:ea typeface="Poppins"/>
                <a:cs typeface="Poppins"/>
                <a:sym typeface="Poppins"/>
              </a:rPr>
              <a:t>Percentage of teachers who reported having adequate time by role &amp; experience</a:t>
            </a:r>
            <a:endParaRPr sz="2500" b="1">
              <a:solidFill>
                <a:srgbClr val="242D3F"/>
              </a:solidFill>
              <a:latin typeface="Poppins"/>
              <a:ea typeface="Poppins"/>
              <a:cs typeface="Poppins"/>
              <a:sym typeface="Poppins"/>
            </a:endParaRPr>
          </a:p>
          <a:p>
            <a:pPr marL="0" lvl="0" indent="0" algn="l" rtl="0">
              <a:spcBef>
                <a:spcPts val="0"/>
              </a:spcBef>
              <a:spcAft>
                <a:spcPts val="0"/>
              </a:spcAft>
              <a:buNone/>
            </a:pPr>
            <a:endParaRPr sz="2500" b="1">
              <a:solidFill>
                <a:srgbClr val="242D3F"/>
              </a:solidFill>
              <a:latin typeface="Poppins"/>
              <a:ea typeface="Poppins"/>
              <a:cs typeface="Poppins"/>
              <a:sym typeface="Poppins"/>
            </a:endParaRPr>
          </a:p>
        </p:txBody>
      </p:sp>
      <p:pic>
        <p:nvPicPr>
          <p:cNvPr id="196" name="Google Shape;196;p30" title="Chart"/>
          <p:cNvPicPr preferRelativeResize="0"/>
          <p:nvPr/>
        </p:nvPicPr>
        <p:blipFill>
          <a:blip r:embed="rId4">
            <a:alphaModFix/>
          </a:blip>
          <a:stretch>
            <a:fillRect/>
          </a:stretch>
        </p:blipFill>
        <p:spPr>
          <a:xfrm>
            <a:off x="1607976" y="1405700"/>
            <a:ext cx="5928033" cy="3665500"/>
          </a:xfrm>
          <a:prstGeom prst="rect">
            <a:avLst/>
          </a:prstGeom>
          <a:noFill/>
          <a:ln>
            <a:noFill/>
          </a:ln>
          <a:effectLst>
            <a:outerShdw blurRad="57150" dist="19050" dir="5400000" algn="bl" rotWithShape="0">
              <a:srgbClr val="000000">
                <a:alpha val="50000"/>
              </a:srgbClr>
            </a:outerShdw>
          </a:effectLst>
        </p:spPr>
      </p:pic>
    </p:spTree>
  </p:cSld>
  <p:clrMapOvr>
    <a:masterClrMapping/>
  </p:clrMapOvr>
  <p:transition spd="med">
    <p:push/>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0"/>
        <p:cNvGrpSpPr/>
        <p:nvPr/>
      </p:nvGrpSpPr>
      <p:grpSpPr>
        <a:xfrm>
          <a:off x="0" y="0"/>
          <a:ext cx="0" cy="0"/>
          <a:chOff x="0" y="0"/>
          <a:chExt cx="0" cy="0"/>
        </a:xfrm>
      </p:grpSpPr>
      <p:pic>
        <p:nvPicPr>
          <p:cNvPr id="201" name="Google Shape;201;p31">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76226" y="3954150"/>
            <a:ext cx="1219300" cy="1022125"/>
          </a:xfrm>
          <a:prstGeom prst="rect">
            <a:avLst/>
          </a:prstGeom>
          <a:noFill/>
          <a:ln>
            <a:noFill/>
          </a:ln>
        </p:spPr>
      </p:pic>
      <p:sp>
        <p:nvSpPr>
          <p:cNvPr id="202" name="Google Shape;202;p31"/>
          <p:cNvSpPr txBox="1">
            <a:spLocks noGrp="1"/>
          </p:cNvSpPr>
          <p:nvPr>
            <p:ph type="ctrTitle" idx="4294967295"/>
          </p:nvPr>
        </p:nvSpPr>
        <p:spPr>
          <a:xfrm>
            <a:off x="176226" y="-846225"/>
            <a:ext cx="8176200" cy="7722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200" b="1" dirty="0">
                <a:latin typeface="Poppins"/>
                <a:ea typeface="Poppins"/>
                <a:cs typeface="Poppins"/>
                <a:sym typeface="Poppins"/>
              </a:rPr>
              <a:t>Framework for Supporting Teachers of Students with LD 4</a:t>
            </a:r>
            <a:endParaRPr sz="2200" b="1" dirty="0">
              <a:solidFill>
                <a:srgbClr val="242D3F"/>
              </a:solidFill>
              <a:latin typeface="Poppins"/>
              <a:ea typeface="Poppins"/>
              <a:cs typeface="Poppins"/>
              <a:sym typeface="Poppins"/>
            </a:endParaRPr>
          </a:p>
          <a:p>
            <a:pPr marL="0" lvl="0" indent="0" algn="l" rtl="0">
              <a:spcBef>
                <a:spcPts val="0"/>
              </a:spcBef>
              <a:spcAft>
                <a:spcPts val="0"/>
              </a:spcAft>
              <a:buNone/>
            </a:pPr>
            <a:endParaRPr sz="2200" b="1" dirty="0">
              <a:solidFill>
                <a:srgbClr val="242D3F"/>
              </a:solidFill>
              <a:latin typeface="Poppins"/>
              <a:ea typeface="Poppins"/>
              <a:cs typeface="Poppins"/>
              <a:sym typeface="Poppins"/>
            </a:endParaRPr>
          </a:p>
        </p:txBody>
      </p:sp>
      <p:pic>
        <p:nvPicPr>
          <p:cNvPr id="203" name="Google Shape;203;p31" descr="The Collaborative Foundation flowchart with Instructional Decision-Making circled."/>
          <p:cNvPicPr preferRelativeResize="0"/>
          <p:nvPr/>
        </p:nvPicPr>
        <p:blipFill>
          <a:blip r:embed="rId4">
            <a:alphaModFix/>
          </a:blip>
          <a:stretch>
            <a:fillRect/>
          </a:stretch>
        </p:blipFill>
        <p:spPr>
          <a:xfrm>
            <a:off x="1184450" y="950000"/>
            <a:ext cx="7334650" cy="4044050"/>
          </a:xfrm>
          <a:prstGeom prst="rect">
            <a:avLst/>
          </a:prstGeom>
          <a:noFill/>
          <a:ln>
            <a:noFill/>
          </a:ln>
        </p:spPr>
      </p:pic>
      <p:sp>
        <p:nvSpPr>
          <p:cNvPr id="204" name="Google Shape;204;p31">
            <a:extLst>
              <a:ext uri="{C183D7F6-B498-43B3-948B-1728B52AA6E4}">
                <adec:decorative xmlns:adec="http://schemas.microsoft.com/office/drawing/2017/decorative" val="1"/>
              </a:ext>
            </a:extLst>
          </p:cNvPr>
          <p:cNvSpPr/>
          <p:nvPr/>
        </p:nvSpPr>
        <p:spPr>
          <a:xfrm>
            <a:off x="5584175" y="1428050"/>
            <a:ext cx="1206300" cy="1213200"/>
          </a:xfrm>
          <a:prstGeom prst="ellipse">
            <a:avLst/>
          </a:prstGeom>
          <a:noFill/>
          <a:ln w="76200" cap="flat" cmpd="sng">
            <a:solidFill>
              <a:srgbClr val="00828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 name="Google Shape;162;p26">
            <a:extLst>
              <a:ext uri="{FF2B5EF4-FFF2-40B4-BE49-F238E27FC236}">
                <a16:creationId xmlns:a16="http://schemas.microsoft.com/office/drawing/2014/main" id="{01C50D4E-0926-71D5-5541-75DE345A26C5}"/>
              </a:ext>
            </a:extLst>
          </p:cNvPr>
          <p:cNvSpPr txBox="1">
            <a:spLocks/>
          </p:cNvSpPr>
          <p:nvPr/>
        </p:nvSpPr>
        <p:spPr>
          <a:xfrm>
            <a:off x="342875" y="401000"/>
            <a:ext cx="8176200" cy="772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9pPr>
          </a:lstStyle>
          <a:p>
            <a:pPr>
              <a:lnSpc>
                <a:spcPct val="115000"/>
              </a:lnSpc>
            </a:pPr>
            <a:r>
              <a:rPr lang="en-US" sz="2200" b="1">
                <a:latin typeface="Poppins"/>
                <a:ea typeface="Poppins"/>
                <a:cs typeface="Poppins"/>
                <a:sym typeface="Poppins"/>
              </a:rPr>
              <a:t>Framework for Supporting Teachers of Students with LD</a:t>
            </a:r>
            <a:endParaRPr lang="en-US" sz="2200" b="1">
              <a:solidFill>
                <a:srgbClr val="242D3F"/>
              </a:solidFill>
              <a:latin typeface="Poppins"/>
              <a:ea typeface="Poppins"/>
              <a:cs typeface="Poppins"/>
              <a:sym typeface="Poppins"/>
            </a:endParaRPr>
          </a:p>
          <a:p>
            <a:endParaRPr lang="en-US" sz="2200" b="1" dirty="0">
              <a:solidFill>
                <a:srgbClr val="242D3F"/>
              </a:solidFill>
              <a:latin typeface="Poppins"/>
              <a:ea typeface="Poppins"/>
              <a:cs typeface="Poppins"/>
              <a:sym typeface="Poppins"/>
            </a:endParaRPr>
          </a:p>
        </p:txBody>
      </p:sp>
    </p:spTree>
  </p:cSld>
  <p:clrMapOvr>
    <a:masterClrMapping/>
  </p:clrMapOvr>
  <p:transition spd="med">
    <p:push/>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0"/>
        <p:cNvGrpSpPr/>
        <p:nvPr/>
      </p:nvGrpSpPr>
      <p:grpSpPr>
        <a:xfrm>
          <a:off x="0" y="0"/>
          <a:ext cx="0" cy="0"/>
          <a:chOff x="0" y="0"/>
          <a:chExt cx="0" cy="0"/>
        </a:xfrm>
      </p:grpSpPr>
      <p:pic>
        <p:nvPicPr>
          <p:cNvPr id="61" name="Google Shape;61;p14">
            <a:extLst>
              <a:ext uri="{C183D7F6-B498-43B3-948B-1728B52AA6E4}">
                <adec:decorative xmlns:adec="http://schemas.microsoft.com/office/drawing/2017/decorative" val="1"/>
              </a:ext>
            </a:extLst>
          </p:cNvPr>
          <p:cNvPicPr preferRelativeResize="0"/>
          <p:nvPr/>
        </p:nvPicPr>
        <p:blipFill rotWithShape="1">
          <a:blip r:embed="rId3">
            <a:alphaModFix/>
          </a:blip>
          <a:srcRect l="51474" r="3306"/>
          <a:stretch/>
        </p:blipFill>
        <p:spPr>
          <a:xfrm>
            <a:off x="7611100" y="0"/>
            <a:ext cx="1483449" cy="2756601"/>
          </a:xfrm>
          <a:prstGeom prst="rect">
            <a:avLst/>
          </a:prstGeom>
          <a:noFill/>
          <a:ln>
            <a:noFill/>
          </a:ln>
        </p:spPr>
      </p:pic>
      <p:sp>
        <p:nvSpPr>
          <p:cNvPr id="64" name="Google Shape;64;p14"/>
          <p:cNvSpPr txBox="1">
            <a:spLocks noGrp="1"/>
          </p:cNvSpPr>
          <p:nvPr>
            <p:ph type="ctrTitle" idx="4294967295"/>
          </p:nvPr>
        </p:nvSpPr>
        <p:spPr>
          <a:xfrm>
            <a:off x="335825" y="252950"/>
            <a:ext cx="8544900" cy="772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3600" b="1" dirty="0">
                <a:solidFill>
                  <a:srgbClr val="242D3F"/>
                </a:solidFill>
                <a:latin typeface="Poppins"/>
                <a:ea typeface="Poppins"/>
                <a:cs typeface="Poppins"/>
                <a:sym typeface="Poppins"/>
              </a:rPr>
              <a:t>Welcome!</a:t>
            </a:r>
            <a:endParaRPr sz="3600" b="1" dirty="0">
              <a:solidFill>
                <a:srgbClr val="242D3F"/>
              </a:solidFill>
              <a:latin typeface="Poppins"/>
              <a:ea typeface="Poppins"/>
              <a:cs typeface="Poppins"/>
              <a:sym typeface="Poppins"/>
            </a:endParaRPr>
          </a:p>
          <a:p>
            <a:pPr marL="0" lvl="0" indent="0" algn="l" rtl="0">
              <a:spcBef>
                <a:spcPts val="0"/>
              </a:spcBef>
              <a:spcAft>
                <a:spcPts val="0"/>
              </a:spcAft>
              <a:buNone/>
            </a:pPr>
            <a:endParaRPr b="1" dirty="0">
              <a:solidFill>
                <a:srgbClr val="242D3F"/>
              </a:solidFill>
              <a:latin typeface="Poppins"/>
              <a:ea typeface="Poppins"/>
              <a:cs typeface="Poppins"/>
              <a:sym typeface="Poppins"/>
            </a:endParaRPr>
          </a:p>
        </p:txBody>
      </p:sp>
      <p:pic>
        <p:nvPicPr>
          <p:cNvPr id="67" name="Google Shape;67;p14" descr="Saashya Rodrigo Headshot"/>
          <p:cNvPicPr preferRelativeResize="0"/>
          <p:nvPr/>
        </p:nvPicPr>
        <p:blipFill rotWithShape="1">
          <a:blip r:embed="rId4">
            <a:alphaModFix/>
          </a:blip>
          <a:srcRect l="6427" t="7120" r="4303" b="13237"/>
          <a:stretch/>
        </p:blipFill>
        <p:spPr>
          <a:xfrm>
            <a:off x="1741075" y="1179675"/>
            <a:ext cx="2264100" cy="3030900"/>
          </a:xfrm>
          <a:prstGeom prst="ellipse">
            <a:avLst/>
          </a:prstGeom>
          <a:noFill/>
          <a:ln>
            <a:noFill/>
          </a:ln>
        </p:spPr>
      </p:pic>
      <p:pic>
        <p:nvPicPr>
          <p:cNvPr id="66" name="Google Shape;66;p14" descr="Alexis McCoy-Pickett headshot"/>
          <p:cNvPicPr preferRelativeResize="0"/>
          <p:nvPr/>
        </p:nvPicPr>
        <p:blipFill>
          <a:blip r:embed="rId5">
            <a:alphaModFix/>
          </a:blip>
          <a:stretch>
            <a:fillRect/>
          </a:stretch>
        </p:blipFill>
        <p:spPr>
          <a:xfrm>
            <a:off x="4891025" y="1113925"/>
            <a:ext cx="2317800" cy="3102300"/>
          </a:xfrm>
          <a:prstGeom prst="ellipse">
            <a:avLst/>
          </a:prstGeom>
          <a:noFill/>
          <a:ln>
            <a:noFill/>
          </a:ln>
        </p:spPr>
      </p:pic>
      <p:sp>
        <p:nvSpPr>
          <p:cNvPr id="65" name="Google Shape;65;p14">
            <a:extLst>
              <a:ext uri="{C183D7F6-B498-43B3-948B-1728B52AA6E4}">
                <adec:decorative xmlns:adec="http://schemas.microsoft.com/office/drawing/2017/decorative" val="1"/>
              </a:ext>
            </a:extLst>
          </p:cNvPr>
          <p:cNvSpPr/>
          <p:nvPr/>
        </p:nvSpPr>
        <p:spPr>
          <a:xfrm>
            <a:off x="7877800" y="1773950"/>
            <a:ext cx="361800" cy="361800"/>
          </a:xfrm>
          <a:prstGeom prst="ellipse">
            <a:avLst/>
          </a:prstGeom>
          <a:solidFill>
            <a:srgbClr val="003A6B"/>
          </a:solidFill>
          <a:ln w="8525" cap="flat" cmpd="sng">
            <a:solidFill>
              <a:schemeClr val="dk2"/>
            </a:solidFill>
            <a:prstDash val="solid"/>
            <a:round/>
            <a:headEnd type="none" w="sm" len="sm"/>
            <a:tailEnd type="none" w="sm" len="sm"/>
          </a:ln>
        </p:spPr>
        <p:txBody>
          <a:bodyPr spcFirstLastPara="1" wrap="square" lIns="81900" tIns="81900" rIns="81900" bIns="81900" anchor="ctr" anchorCtr="0">
            <a:noAutofit/>
          </a:bodyPr>
          <a:lstStyle/>
          <a:p>
            <a:pPr marL="0" lvl="0" indent="0" algn="ctr" rtl="0">
              <a:spcBef>
                <a:spcPts val="0"/>
              </a:spcBef>
              <a:spcAft>
                <a:spcPts val="0"/>
              </a:spcAft>
              <a:buNone/>
            </a:pPr>
            <a:endParaRPr sz="1254"/>
          </a:p>
        </p:txBody>
      </p:sp>
      <p:pic>
        <p:nvPicPr>
          <p:cNvPr id="63" name="Google Shape;63;p14" descr="NCLD logo"/>
          <p:cNvPicPr preferRelativeResize="0"/>
          <p:nvPr/>
        </p:nvPicPr>
        <p:blipFill>
          <a:blip r:embed="rId6">
            <a:alphaModFix/>
          </a:blip>
          <a:stretch>
            <a:fillRect/>
          </a:stretch>
        </p:blipFill>
        <p:spPr>
          <a:xfrm>
            <a:off x="176226" y="3954150"/>
            <a:ext cx="1219300" cy="1022125"/>
          </a:xfrm>
          <a:prstGeom prst="rect">
            <a:avLst/>
          </a:prstGeom>
          <a:noFill/>
          <a:ln>
            <a:noFill/>
          </a:ln>
        </p:spPr>
      </p:pic>
      <p:sp>
        <p:nvSpPr>
          <p:cNvPr id="62" name="Google Shape;62;p14"/>
          <p:cNvSpPr txBox="1"/>
          <p:nvPr/>
        </p:nvSpPr>
        <p:spPr>
          <a:xfrm>
            <a:off x="1755475" y="4305000"/>
            <a:ext cx="22353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solidFill>
                  <a:schemeClr val="dk2"/>
                </a:solidFill>
              </a:rPr>
              <a:t>Saashya Rodrigo, Ph.D.</a:t>
            </a:r>
            <a:endParaRPr>
              <a:solidFill>
                <a:schemeClr val="dk2"/>
              </a:solidFill>
            </a:endParaRPr>
          </a:p>
        </p:txBody>
      </p:sp>
      <p:sp>
        <p:nvSpPr>
          <p:cNvPr id="68" name="Google Shape;68;p14"/>
          <p:cNvSpPr txBox="1"/>
          <p:nvPr/>
        </p:nvSpPr>
        <p:spPr>
          <a:xfrm>
            <a:off x="4696925" y="4305000"/>
            <a:ext cx="27060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solidFill>
                  <a:schemeClr val="dk2"/>
                </a:solidFill>
              </a:rPr>
              <a:t>Alexis McCoy-Pickett, Ph.D.</a:t>
            </a:r>
            <a:endParaRPr>
              <a:solidFill>
                <a:schemeClr val="dk2"/>
              </a:solidFill>
            </a:endParaRPr>
          </a:p>
        </p:txBody>
      </p:sp>
    </p:spTree>
  </p:cSld>
  <p:clrMapOvr>
    <a:masterClrMapping/>
  </p:clrMapOvr>
  <p:transition spd="med">
    <p:push/>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8"/>
        <p:cNvGrpSpPr/>
        <p:nvPr/>
      </p:nvGrpSpPr>
      <p:grpSpPr>
        <a:xfrm>
          <a:off x="0" y="0"/>
          <a:ext cx="0" cy="0"/>
          <a:chOff x="0" y="0"/>
          <a:chExt cx="0" cy="0"/>
        </a:xfrm>
      </p:grpSpPr>
      <p:pic>
        <p:nvPicPr>
          <p:cNvPr id="209" name="Google Shape;209;p32">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76226" y="3954150"/>
            <a:ext cx="1219300" cy="1022125"/>
          </a:xfrm>
          <a:prstGeom prst="rect">
            <a:avLst/>
          </a:prstGeom>
          <a:noFill/>
          <a:ln>
            <a:noFill/>
          </a:ln>
        </p:spPr>
      </p:pic>
      <p:sp>
        <p:nvSpPr>
          <p:cNvPr id="210" name="Google Shape;210;p32"/>
          <p:cNvSpPr txBox="1">
            <a:spLocks noGrp="1"/>
          </p:cNvSpPr>
          <p:nvPr>
            <p:ph type="ctrTitle" idx="4294967295"/>
          </p:nvPr>
        </p:nvSpPr>
        <p:spPr>
          <a:xfrm>
            <a:off x="342875" y="401000"/>
            <a:ext cx="8126100" cy="7722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500" b="1">
                <a:latin typeface="Poppins"/>
                <a:ea typeface="Poppins"/>
                <a:cs typeface="Poppins"/>
                <a:sym typeface="Poppins"/>
              </a:rPr>
              <a:t>Percentage of teachers comfortable </a:t>
            </a:r>
            <a:r>
              <a:rPr lang="en" sz="2500" b="1">
                <a:solidFill>
                  <a:srgbClr val="C69358"/>
                </a:solidFill>
                <a:latin typeface="Poppins"/>
                <a:ea typeface="Poppins"/>
                <a:cs typeface="Poppins"/>
                <a:sym typeface="Poppins"/>
              </a:rPr>
              <a:t>choosing academic interventions to address skill gaps</a:t>
            </a:r>
            <a:endParaRPr sz="2500" b="1">
              <a:solidFill>
                <a:srgbClr val="C69358"/>
              </a:solidFill>
              <a:latin typeface="Poppins"/>
              <a:ea typeface="Poppins"/>
              <a:cs typeface="Poppins"/>
              <a:sym typeface="Poppins"/>
            </a:endParaRPr>
          </a:p>
          <a:p>
            <a:pPr marL="0" lvl="0" indent="0" algn="l" rtl="0">
              <a:spcBef>
                <a:spcPts val="0"/>
              </a:spcBef>
              <a:spcAft>
                <a:spcPts val="0"/>
              </a:spcAft>
              <a:buNone/>
            </a:pPr>
            <a:endParaRPr sz="2500" b="1">
              <a:solidFill>
                <a:srgbClr val="242D3F"/>
              </a:solidFill>
              <a:latin typeface="Poppins"/>
              <a:ea typeface="Poppins"/>
              <a:cs typeface="Poppins"/>
              <a:sym typeface="Poppins"/>
            </a:endParaRPr>
          </a:p>
        </p:txBody>
      </p:sp>
      <p:pic>
        <p:nvPicPr>
          <p:cNvPr id="211" name="Google Shape;211;p32" title="Chart"/>
          <p:cNvPicPr preferRelativeResize="0"/>
          <p:nvPr/>
        </p:nvPicPr>
        <p:blipFill>
          <a:blip r:embed="rId4">
            <a:alphaModFix/>
          </a:blip>
          <a:stretch>
            <a:fillRect/>
          </a:stretch>
        </p:blipFill>
        <p:spPr>
          <a:xfrm>
            <a:off x="1547926" y="1325600"/>
            <a:ext cx="5690912" cy="3665500"/>
          </a:xfrm>
          <a:prstGeom prst="rect">
            <a:avLst/>
          </a:prstGeom>
          <a:noFill/>
          <a:ln>
            <a:noFill/>
          </a:ln>
          <a:effectLst>
            <a:outerShdw blurRad="57150" dist="19050" dir="5400000" algn="bl" rotWithShape="0">
              <a:srgbClr val="000000">
                <a:alpha val="50000"/>
              </a:srgbClr>
            </a:outerShdw>
          </a:effectLst>
        </p:spPr>
      </p:pic>
    </p:spTree>
  </p:cSld>
  <p:clrMapOvr>
    <a:masterClrMapping/>
  </p:clrMapOvr>
  <p:transition spd="med">
    <p:push/>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5"/>
        <p:cNvGrpSpPr/>
        <p:nvPr/>
      </p:nvGrpSpPr>
      <p:grpSpPr>
        <a:xfrm>
          <a:off x="0" y="0"/>
          <a:ext cx="0" cy="0"/>
          <a:chOff x="0" y="0"/>
          <a:chExt cx="0" cy="0"/>
        </a:xfrm>
      </p:grpSpPr>
      <p:pic>
        <p:nvPicPr>
          <p:cNvPr id="216" name="Google Shape;216;p33">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76226" y="3954150"/>
            <a:ext cx="1219300" cy="1022125"/>
          </a:xfrm>
          <a:prstGeom prst="rect">
            <a:avLst/>
          </a:prstGeom>
          <a:noFill/>
          <a:ln>
            <a:noFill/>
          </a:ln>
        </p:spPr>
      </p:pic>
      <p:sp>
        <p:nvSpPr>
          <p:cNvPr id="217" name="Google Shape;217;p33"/>
          <p:cNvSpPr txBox="1">
            <a:spLocks noGrp="1"/>
          </p:cNvSpPr>
          <p:nvPr>
            <p:ph type="ctrTitle" idx="4294967295"/>
          </p:nvPr>
        </p:nvSpPr>
        <p:spPr>
          <a:xfrm>
            <a:off x="342875" y="401000"/>
            <a:ext cx="8424300" cy="7722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500" b="1">
                <a:latin typeface="Poppins"/>
                <a:ea typeface="Poppins"/>
                <a:cs typeface="Poppins"/>
                <a:sym typeface="Poppins"/>
              </a:rPr>
              <a:t>Percentage of teachers comfortable </a:t>
            </a:r>
            <a:r>
              <a:rPr lang="en" sz="2500" b="1">
                <a:solidFill>
                  <a:srgbClr val="C69358"/>
                </a:solidFill>
                <a:latin typeface="Poppins"/>
                <a:ea typeface="Poppins"/>
                <a:cs typeface="Poppins"/>
                <a:sym typeface="Poppins"/>
              </a:rPr>
              <a:t>implementing accommodations &amp; modifications</a:t>
            </a:r>
            <a:endParaRPr sz="2500" b="1">
              <a:solidFill>
                <a:srgbClr val="C69358"/>
              </a:solidFill>
              <a:latin typeface="Poppins"/>
              <a:ea typeface="Poppins"/>
              <a:cs typeface="Poppins"/>
              <a:sym typeface="Poppins"/>
            </a:endParaRPr>
          </a:p>
          <a:p>
            <a:pPr marL="0" lvl="0" indent="0" algn="l" rtl="0">
              <a:spcBef>
                <a:spcPts val="0"/>
              </a:spcBef>
              <a:spcAft>
                <a:spcPts val="0"/>
              </a:spcAft>
              <a:buNone/>
            </a:pPr>
            <a:endParaRPr sz="2500" b="1">
              <a:solidFill>
                <a:srgbClr val="242D3F"/>
              </a:solidFill>
              <a:latin typeface="Poppins"/>
              <a:ea typeface="Poppins"/>
              <a:cs typeface="Poppins"/>
              <a:sym typeface="Poppins"/>
            </a:endParaRPr>
          </a:p>
        </p:txBody>
      </p:sp>
      <p:pic>
        <p:nvPicPr>
          <p:cNvPr id="218" name="Google Shape;218;p33" title="Chart"/>
          <p:cNvPicPr preferRelativeResize="0"/>
          <p:nvPr/>
        </p:nvPicPr>
        <p:blipFill>
          <a:blip r:embed="rId4">
            <a:alphaModFix/>
          </a:blip>
          <a:stretch>
            <a:fillRect/>
          </a:stretch>
        </p:blipFill>
        <p:spPr>
          <a:xfrm>
            <a:off x="1547926" y="1325600"/>
            <a:ext cx="5690912" cy="3665500"/>
          </a:xfrm>
          <a:prstGeom prst="rect">
            <a:avLst/>
          </a:prstGeom>
          <a:noFill/>
          <a:ln>
            <a:noFill/>
          </a:ln>
          <a:effectLst>
            <a:outerShdw blurRad="57150" dist="19050" dir="5400000" algn="bl" rotWithShape="0">
              <a:srgbClr val="000000">
                <a:alpha val="50000"/>
              </a:srgbClr>
            </a:outerShdw>
          </a:effectLst>
        </p:spPr>
      </p:pic>
    </p:spTree>
  </p:cSld>
  <p:clrMapOvr>
    <a:masterClrMapping/>
  </p:clrMapOvr>
  <p:transition spd="med">
    <p:push/>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2"/>
        <p:cNvGrpSpPr/>
        <p:nvPr/>
      </p:nvGrpSpPr>
      <p:grpSpPr>
        <a:xfrm>
          <a:off x="0" y="0"/>
          <a:ext cx="0" cy="0"/>
          <a:chOff x="0" y="0"/>
          <a:chExt cx="0" cy="0"/>
        </a:xfrm>
      </p:grpSpPr>
      <p:pic>
        <p:nvPicPr>
          <p:cNvPr id="223" name="Google Shape;223;p34">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76226" y="3954150"/>
            <a:ext cx="1219300" cy="1022125"/>
          </a:xfrm>
          <a:prstGeom prst="rect">
            <a:avLst/>
          </a:prstGeom>
          <a:noFill/>
          <a:ln>
            <a:noFill/>
          </a:ln>
        </p:spPr>
      </p:pic>
      <p:sp>
        <p:nvSpPr>
          <p:cNvPr id="224" name="Google Shape;224;p34"/>
          <p:cNvSpPr txBox="1">
            <a:spLocks noGrp="1"/>
          </p:cNvSpPr>
          <p:nvPr>
            <p:ph type="ctrTitle" idx="4294967295"/>
          </p:nvPr>
        </p:nvSpPr>
        <p:spPr>
          <a:xfrm>
            <a:off x="342875" y="401000"/>
            <a:ext cx="8126100" cy="7722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500" b="1">
                <a:latin typeface="Poppins"/>
                <a:ea typeface="Poppins"/>
                <a:cs typeface="Poppins"/>
                <a:sym typeface="Poppins"/>
              </a:rPr>
              <a:t>Percentage of teachers comfortable </a:t>
            </a:r>
            <a:r>
              <a:rPr lang="en" sz="2500" b="1">
                <a:solidFill>
                  <a:srgbClr val="C69358"/>
                </a:solidFill>
                <a:latin typeface="Poppins"/>
                <a:ea typeface="Poppins"/>
                <a:cs typeface="Poppins"/>
                <a:sym typeface="Poppins"/>
              </a:rPr>
              <a:t>differentiating instruction</a:t>
            </a:r>
            <a:endParaRPr sz="2500" b="1">
              <a:solidFill>
                <a:srgbClr val="C69358"/>
              </a:solidFill>
              <a:latin typeface="Poppins"/>
              <a:ea typeface="Poppins"/>
              <a:cs typeface="Poppins"/>
              <a:sym typeface="Poppins"/>
            </a:endParaRPr>
          </a:p>
          <a:p>
            <a:pPr marL="0" lvl="0" indent="0" algn="l" rtl="0">
              <a:spcBef>
                <a:spcPts val="0"/>
              </a:spcBef>
              <a:spcAft>
                <a:spcPts val="0"/>
              </a:spcAft>
              <a:buNone/>
            </a:pPr>
            <a:endParaRPr sz="2500" b="1">
              <a:solidFill>
                <a:srgbClr val="242D3F"/>
              </a:solidFill>
              <a:latin typeface="Poppins"/>
              <a:ea typeface="Poppins"/>
              <a:cs typeface="Poppins"/>
              <a:sym typeface="Poppins"/>
            </a:endParaRPr>
          </a:p>
        </p:txBody>
      </p:sp>
      <p:pic>
        <p:nvPicPr>
          <p:cNvPr id="225" name="Google Shape;225;p34" title="Chart"/>
          <p:cNvPicPr preferRelativeResize="0"/>
          <p:nvPr/>
        </p:nvPicPr>
        <p:blipFill>
          <a:blip r:embed="rId4">
            <a:alphaModFix/>
          </a:blip>
          <a:stretch>
            <a:fillRect/>
          </a:stretch>
        </p:blipFill>
        <p:spPr>
          <a:xfrm>
            <a:off x="1547926" y="1325600"/>
            <a:ext cx="5661272" cy="3665500"/>
          </a:xfrm>
          <a:prstGeom prst="rect">
            <a:avLst/>
          </a:prstGeom>
          <a:noFill/>
          <a:ln>
            <a:noFill/>
          </a:ln>
          <a:effectLst>
            <a:outerShdw blurRad="57150" dist="19050" dir="5400000" algn="bl" rotWithShape="0">
              <a:srgbClr val="000000">
                <a:alpha val="50000"/>
              </a:srgbClr>
            </a:outerShdw>
          </a:effectLst>
        </p:spPr>
      </p:pic>
    </p:spTree>
  </p:cSld>
  <p:clrMapOvr>
    <a:masterClrMapping/>
  </p:clrMapOvr>
  <p:transition spd="med">
    <p:push/>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9"/>
        <p:cNvGrpSpPr/>
        <p:nvPr/>
      </p:nvGrpSpPr>
      <p:grpSpPr>
        <a:xfrm>
          <a:off x="0" y="0"/>
          <a:ext cx="0" cy="0"/>
          <a:chOff x="0" y="0"/>
          <a:chExt cx="0" cy="0"/>
        </a:xfrm>
      </p:grpSpPr>
      <p:pic>
        <p:nvPicPr>
          <p:cNvPr id="230" name="Google Shape;230;p35">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76226" y="3954150"/>
            <a:ext cx="1219300" cy="1022125"/>
          </a:xfrm>
          <a:prstGeom prst="rect">
            <a:avLst/>
          </a:prstGeom>
          <a:noFill/>
          <a:ln>
            <a:noFill/>
          </a:ln>
        </p:spPr>
      </p:pic>
      <p:sp>
        <p:nvSpPr>
          <p:cNvPr id="231" name="Google Shape;231;p35"/>
          <p:cNvSpPr txBox="1">
            <a:spLocks noGrp="1"/>
          </p:cNvSpPr>
          <p:nvPr>
            <p:ph type="ctrTitle" idx="4294967295"/>
          </p:nvPr>
        </p:nvSpPr>
        <p:spPr>
          <a:xfrm>
            <a:off x="342875" y="401000"/>
            <a:ext cx="8126100" cy="7722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500" b="1">
                <a:latin typeface="Poppins"/>
                <a:ea typeface="Poppins"/>
                <a:cs typeface="Poppins"/>
                <a:sym typeface="Poppins"/>
              </a:rPr>
              <a:t>Percentage of teachers comfortable </a:t>
            </a:r>
            <a:r>
              <a:rPr lang="en" sz="2500" b="1">
                <a:solidFill>
                  <a:srgbClr val="C69358"/>
                </a:solidFill>
                <a:latin typeface="Poppins"/>
                <a:ea typeface="Poppins"/>
                <a:cs typeface="Poppins"/>
                <a:sym typeface="Poppins"/>
              </a:rPr>
              <a:t>using student data to identify skill gaps</a:t>
            </a:r>
            <a:endParaRPr sz="2500" b="1">
              <a:solidFill>
                <a:srgbClr val="C69358"/>
              </a:solidFill>
              <a:latin typeface="Poppins"/>
              <a:ea typeface="Poppins"/>
              <a:cs typeface="Poppins"/>
              <a:sym typeface="Poppins"/>
            </a:endParaRPr>
          </a:p>
          <a:p>
            <a:pPr marL="0" lvl="0" indent="0" algn="l" rtl="0">
              <a:spcBef>
                <a:spcPts val="0"/>
              </a:spcBef>
              <a:spcAft>
                <a:spcPts val="0"/>
              </a:spcAft>
              <a:buNone/>
            </a:pPr>
            <a:endParaRPr sz="2500" b="1">
              <a:solidFill>
                <a:srgbClr val="242D3F"/>
              </a:solidFill>
              <a:latin typeface="Poppins"/>
              <a:ea typeface="Poppins"/>
              <a:cs typeface="Poppins"/>
              <a:sym typeface="Poppins"/>
            </a:endParaRPr>
          </a:p>
        </p:txBody>
      </p:sp>
      <p:pic>
        <p:nvPicPr>
          <p:cNvPr id="232" name="Google Shape;232;p35" title="Chart"/>
          <p:cNvPicPr preferRelativeResize="0"/>
          <p:nvPr/>
        </p:nvPicPr>
        <p:blipFill>
          <a:blip r:embed="rId4">
            <a:alphaModFix/>
          </a:blip>
          <a:stretch>
            <a:fillRect/>
          </a:stretch>
        </p:blipFill>
        <p:spPr>
          <a:xfrm>
            <a:off x="1547926" y="1325600"/>
            <a:ext cx="5661272" cy="3665500"/>
          </a:xfrm>
          <a:prstGeom prst="rect">
            <a:avLst/>
          </a:prstGeom>
          <a:noFill/>
          <a:ln>
            <a:noFill/>
          </a:ln>
          <a:effectLst>
            <a:outerShdw blurRad="57150" dist="19050" dir="5400000" algn="bl" rotWithShape="0">
              <a:srgbClr val="000000">
                <a:alpha val="50000"/>
              </a:srgbClr>
            </a:outerShdw>
          </a:effectLst>
        </p:spPr>
      </p:pic>
    </p:spTree>
  </p:cSld>
  <p:clrMapOvr>
    <a:masterClrMapping/>
  </p:clrMapOvr>
  <p:transition spd="med">
    <p:push/>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6"/>
        <p:cNvGrpSpPr/>
        <p:nvPr/>
      </p:nvGrpSpPr>
      <p:grpSpPr>
        <a:xfrm>
          <a:off x="0" y="0"/>
          <a:ext cx="0" cy="0"/>
          <a:chOff x="0" y="0"/>
          <a:chExt cx="0" cy="0"/>
        </a:xfrm>
      </p:grpSpPr>
      <p:pic>
        <p:nvPicPr>
          <p:cNvPr id="237" name="Google Shape;237;p36">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76226" y="3954150"/>
            <a:ext cx="1219300" cy="1022125"/>
          </a:xfrm>
          <a:prstGeom prst="rect">
            <a:avLst/>
          </a:prstGeom>
          <a:noFill/>
          <a:ln>
            <a:noFill/>
          </a:ln>
        </p:spPr>
      </p:pic>
      <p:sp>
        <p:nvSpPr>
          <p:cNvPr id="238" name="Google Shape;238;p36"/>
          <p:cNvSpPr txBox="1">
            <a:spLocks noGrp="1"/>
          </p:cNvSpPr>
          <p:nvPr>
            <p:ph type="ctrTitle" idx="4294967295"/>
          </p:nvPr>
        </p:nvSpPr>
        <p:spPr>
          <a:xfrm>
            <a:off x="342875" y="401000"/>
            <a:ext cx="8126100" cy="7722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500" b="1">
                <a:latin typeface="Poppins"/>
                <a:ea typeface="Poppins"/>
                <a:cs typeface="Poppins"/>
                <a:sym typeface="Poppins"/>
              </a:rPr>
              <a:t>Percentage of teachers comfortable </a:t>
            </a:r>
            <a:r>
              <a:rPr lang="en" sz="2500" b="1">
                <a:solidFill>
                  <a:srgbClr val="C69358"/>
                </a:solidFill>
                <a:latin typeface="Poppins"/>
                <a:ea typeface="Poppins"/>
                <a:cs typeface="Poppins"/>
                <a:sym typeface="Poppins"/>
              </a:rPr>
              <a:t>implementing academic interventions</a:t>
            </a:r>
            <a:endParaRPr sz="2500" b="1">
              <a:solidFill>
                <a:srgbClr val="C69358"/>
              </a:solidFill>
              <a:latin typeface="Poppins"/>
              <a:ea typeface="Poppins"/>
              <a:cs typeface="Poppins"/>
              <a:sym typeface="Poppins"/>
            </a:endParaRPr>
          </a:p>
        </p:txBody>
      </p:sp>
      <p:pic>
        <p:nvPicPr>
          <p:cNvPr id="239" name="Google Shape;239;p36" title="Chart"/>
          <p:cNvPicPr preferRelativeResize="0"/>
          <p:nvPr/>
        </p:nvPicPr>
        <p:blipFill>
          <a:blip r:embed="rId4">
            <a:alphaModFix/>
          </a:blip>
          <a:stretch>
            <a:fillRect/>
          </a:stretch>
        </p:blipFill>
        <p:spPr>
          <a:xfrm>
            <a:off x="1547926" y="1325600"/>
            <a:ext cx="5661272" cy="3665500"/>
          </a:xfrm>
          <a:prstGeom prst="rect">
            <a:avLst/>
          </a:prstGeom>
          <a:noFill/>
          <a:ln>
            <a:noFill/>
          </a:ln>
          <a:effectLst>
            <a:outerShdw blurRad="57150" dist="19050" dir="5400000" algn="bl" rotWithShape="0">
              <a:srgbClr val="000000">
                <a:alpha val="50000"/>
              </a:srgbClr>
            </a:outerShdw>
          </a:effectLst>
        </p:spPr>
      </p:pic>
    </p:spTree>
  </p:cSld>
  <p:clrMapOvr>
    <a:masterClrMapping/>
  </p:clrMapOvr>
  <p:transition spd="med">
    <p:push/>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3"/>
        <p:cNvGrpSpPr/>
        <p:nvPr/>
      </p:nvGrpSpPr>
      <p:grpSpPr>
        <a:xfrm>
          <a:off x="0" y="0"/>
          <a:ext cx="0" cy="0"/>
          <a:chOff x="0" y="0"/>
          <a:chExt cx="0" cy="0"/>
        </a:xfrm>
      </p:grpSpPr>
      <p:pic>
        <p:nvPicPr>
          <p:cNvPr id="244" name="Google Shape;244;p37">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76226" y="3954150"/>
            <a:ext cx="1219300" cy="1022125"/>
          </a:xfrm>
          <a:prstGeom prst="rect">
            <a:avLst/>
          </a:prstGeom>
          <a:noFill/>
          <a:ln>
            <a:noFill/>
          </a:ln>
        </p:spPr>
      </p:pic>
      <p:sp>
        <p:nvSpPr>
          <p:cNvPr id="245" name="Google Shape;245;p37"/>
          <p:cNvSpPr txBox="1">
            <a:spLocks noGrp="1"/>
          </p:cNvSpPr>
          <p:nvPr>
            <p:ph type="ctrTitle" idx="4294967295"/>
          </p:nvPr>
        </p:nvSpPr>
        <p:spPr>
          <a:xfrm>
            <a:off x="342900" y="-772200"/>
            <a:ext cx="8176200" cy="7722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200" b="1" dirty="0">
                <a:latin typeface="Poppins"/>
                <a:ea typeface="Poppins"/>
                <a:cs typeface="Poppins"/>
                <a:sym typeface="Poppins"/>
              </a:rPr>
              <a:t>Framework for Supporting Teachers of Students with LD 5</a:t>
            </a:r>
            <a:endParaRPr sz="2200" b="1" dirty="0">
              <a:solidFill>
                <a:srgbClr val="242D3F"/>
              </a:solidFill>
              <a:latin typeface="Poppins"/>
              <a:ea typeface="Poppins"/>
              <a:cs typeface="Poppins"/>
              <a:sym typeface="Poppins"/>
            </a:endParaRPr>
          </a:p>
          <a:p>
            <a:pPr marL="0" lvl="0" indent="0" algn="l" rtl="0">
              <a:spcBef>
                <a:spcPts val="0"/>
              </a:spcBef>
              <a:spcAft>
                <a:spcPts val="0"/>
              </a:spcAft>
              <a:buNone/>
            </a:pPr>
            <a:endParaRPr sz="2200" b="1" dirty="0">
              <a:solidFill>
                <a:srgbClr val="242D3F"/>
              </a:solidFill>
              <a:latin typeface="Poppins"/>
              <a:ea typeface="Poppins"/>
              <a:cs typeface="Poppins"/>
              <a:sym typeface="Poppins"/>
            </a:endParaRPr>
          </a:p>
        </p:txBody>
      </p:sp>
      <p:pic>
        <p:nvPicPr>
          <p:cNvPr id="246" name="Google Shape;246;p37" descr="The Collaborative Foundation flowchart with Collegial Expertise circled."/>
          <p:cNvPicPr preferRelativeResize="0"/>
          <p:nvPr/>
        </p:nvPicPr>
        <p:blipFill>
          <a:blip r:embed="rId4">
            <a:alphaModFix/>
          </a:blip>
          <a:stretch>
            <a:fillRect/>
          </a:stretch>
        </p:blipFill>
        <p:spPr>
          <a:xfrm>
            <a:off x="1184450" y="950000"/>
            <a:ext cx="7334650" cy="4044050"/>
          </a:xfrm>
          <a:prstGeom prst="rect">
            <a:avLst/>
          </a:prstGeom>
          <a:noFill/>
          <a:ln>
            <a:noFill/>
          </a:ln>
        </p:spPr>
      </p:pic>
      <p:sp>
        <p:nvSpPr>
          <p:cNvPr id="247" name="Google Shape;247;p37">
            <a:extLst>
              <a:ext uri="{C183D7F6-B498-43B3-948B-1728B52AA6E4}">
                <adec:decorative xmlns:adec="http://schemas.microsoft.com/office/drawing/2017/decorative" val="1"/>
              </a:ext>
            </a:extLst>
          </p:cNvPr>
          <p:cNvSpPr/>
          <p:nvPr/>
        </p:nvSpPr>
        <p:spPr>
          <a:xfrm>
            <a:off x="1327600" y="3265150"/>
            <a:ext cx="1206300" cy="1213200"/>
          </a:xfrm>
          <a:prstGeom prst="ellipse">
            <a:avLst/>
          </a:prstGeom>
          <a:noFill/>
          <a:ln w="76200" cap="flat" cmpd="sng">
            <a:solidFill>
              <a:srgbClr val="00828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 name="Google Shape;162;p26">
            <a:extLst>
              <a:ext uri="{FF2B5EF4-FFF2-40B4-BE49-F238E27FC236}">
                <a16:creationId xmlns:a16="http://schemas.microsoft.com/office/drawing/2014/main" id="{3416D5B7-1221-6EC5-9E21-618CE6E1E647}"/>
              </a:ext>
            </a:extLst>
          </p:cNvPr>
          <p:cNvSpPr txBox="1">
            <a:spLocks/>
          </p:cNvSpPr>
          <p:nvPr/>
        </p:nvSpPr>
        <p:spPr>
          <a:xfrm>
            <a:off x="342875" y="401000"/>
            <a:ext cx="8176200" cy="772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9pPr>
          </a:lstStyle>
          <a:p>
            <a:pPr>
              <a:lnSpc>
                <a:spcPct val="115000"/>
              </a:lnSpc>
            </a:pPr>
            <a:r>
              <a:rPr lang="en-US" sz="2200" b="1">
                <a:latin typeface="Poppins"/>
                <a:ea typeface="Poppins"/>
                <a:cs typeface="Poppins"/>
                <a:sym typeface="Poppins"/>
              </a:rPr>
              <a:t>Framework for Supporting Teachers of Students with LD</a:t>
            </a:r>
            <a:endParaRPr lang="en-US" sz="2200" b="1">
              <a:solidFill>
                <a:srgbClr val="242D3F"/>
              </a:solidFill>
              <a:latin typeface="Poppins"/>
              <a:ea typeface="Poppins"/>
              <a:cs typeface="Poppins"/>
              <a:sym typeface="Poppins"/>
            </a:endParaRPr>
          </a:p>
          <a:p>
            <a:endParaRPr lang="en-US" sz="2200" b="1" dirty="0">
              <a:solidFill>
                <a:srgbClr val="242D3F"/>
              </a:solidFill>
              <a:latin typeface="Poppins"/>
              <a:ea typeface="Poppins"/>
              <a:cs typeface="Poppins"/>
              <a:sym typeface="Poppins"/>
            </a:endParaRPr>
          </a:p>
        </p:txBody>
      </p:sp>
    </p:spTree>
  </p:cSld>
  <p:clrMapOvr>
    <a:masterClrMapping/>
  </p:clrMapOvr>
  <p:transition spd="med">
    <p:push/>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1"/>
        <p:cNvGrpSpPr/>
        <p:nvPr/>
      </p:nvGrpSpPr>
      <p:grpSpPr>
        <a:xfrm>
          <a:off x="0" y="0"/>
          <a:ext cx="0" cy="0"/>
          <a:chOff x="0" y="0"/>
          <a:chExt cx="0" cy="0"/>
        </a:xfrm>
      </p:grpSpPr>
      <p:sp>
        <p:nvSpPr>
          <p:cNvPr id="256" name="Google Shape;256;p38"/>
          <p:cNvSpPr txBox="1">
            <a:spLocks noGrp="1"/>
          </p:cNvSpPr>
          <p:nvPr>
            <p:ph type="ctrTitle" idx="4294967295"/>
          </p:nvPr>
        </p:nvSpPr>
        <p:spPr>
          <a:xfrm>
            <a:off x="342875" y="401000"/>
            <a:ext cx="7268100" cy="7722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700" b="1" dirty="0">
                <a:latin typeface="Poppins"/>
                <a:ea typeface="Poppins"/>
                <a:cs typeface="Poppins"/>
                <a:sym typeface="Poppins"/>
              </a:rPr>
              <a:t>Collegial Expertise</a:t>
            </a:r>
            <a:endParaRPr sz="2700" b="1" dirty="0">
              <a:solidFill>
                <a:srgbClr val="242D3F"/>
              </a:solidFill>
              <a:latin typeface="Poppins"/>
              <a:ea typeface="Poppins"/>
              <a:cs typeface="Poppins"/>
              <a:sym typeface="Poppins"/>
            </a:endParaRPr>
          </a:p>
          <a:p>
            <a:pPr marL="0" lvl="0" indent="0" algn="l" rtl="0">
              <a:spcBef>
                <a:spcPts val="0"/>
              </a:spcBef>
              <a:spcAft>
                <a:spcPts val="0"/>
              </a:spcAft>
              <a:buNone/>
            </a:pPr>
            <a:endParaRPr sz="2700" b="1" dirty="0">
              <a:solidFill>
                <a:srgbClr val="242D3F"/>
              </a:solidFill>
              <a:latin typeface="Poppins"/>
              <a:ea typeface="Poppins"/>
              <a:cs typeface="Poppins"/>
              <a:sym typeface="Poppins"/>
            </a:endParaRPr>
          </a:p>
        </p:txBody>
      </p:sp>
      <p:pic>
        <p:nvPicPr>
          <p:cNvPr id="252" name="Google Shape;252;p38">
            <a:extLst>
              <a:ext uri="{C183D7F6-B498-43B3-948B-1728B52AA6E4}">
                <adec:decorative xmlns:adec="http://schemas.microsoft.com/office/drawing/2017/decorative" val="1"/>
              </a:ext>
            </a:extLst>
          </p:cNvPr>
          <p:cNvPicPr preferRelativeResize="0"/>
          <p:nvPr/>
        </p:nvPicPr>
        <p:blipFill rotWithShape="1">
          <a:blip r:embed="rId3">
            <a:alphaModFix/>
          </a:blip>
          <a:srcRect l="51474" r="3306"/>
          <a:stretch/>
        </p:blipFill>
        <p:spPr>
          <a:xfrm>
            <a:off x="7611100" y="0"/>
            <a:ext cx="1483449" cy="2756601"/>
          </a:xfrm>
          <a:prstGeom prst="rect">
            <a:avLst/>
          </a:prstGeom>
          <a:noFill/>
          <a:ln>
            <a:noFill/>
          </a:ln>
        </p:spPr>
      </p:pic>
      <p:sp>
        <p:nvSpPr>
          <p:cNvPr id="254" name="Google Shape;254;p38">
            <a:extLst>
              <a:ext uri="{C183D7F6-B498-43B3-948B-1728B52AA6E4}">
                <adec:decorative xmlns:adec="http://schemas.microsoft.com/office/drawing/2017/decorative" val="1"/>
              </a:ext>
            </a:extLst>
          </p:cNvPr>
          <p:cNvSpPr/>
          <p:nvPr/>
        </p:nvSpPr>
        <p:spPr>
          <a:xfrm>
            <a:off x="7877800" y="1773950"/>
            <a:ext cx="361800" cy="361800"/>
          </a:xfrm>
          <a:prstGeom prst="ellipse">
            <a:avLst/>
          </a:prstGeom>
          <a:solidFill>
            <a:srgbClr val="003A6B"/>
          </a:solidFill>
          <a:ln w="8525" cap="flat" cmpd="sng">
            <a:solidFill>
              <a:schemeClr val="dk2"/>
            </a:solidFill>
            <a:prstDash val="solid"/>
            <a:round/>
            <a:headEnd type="none" w="sm" len="sm"/>
            <a:tailEnd type="none" w="sm" len="sm"/>
          </a:ln>
        </p:spPr>
        <p:txBody>
          <a:bodyPr spcFirstLastPara="1" wrap="square" lIns="81900" tIns="81900" rIns="81900" bIns="81900" anchor="ctr" anchorCtr="0">
            <a:noAutofit/>
          </a:bodyPr>
          <a:lstStyle/>
          <a:p>
            <a:pPr marL="0" lvl="0" indent="0" algn="ctr" rtl="0">
              <a:spcBef>
                <a:spcPts val="0"/>
              </a:spcBef>
              <a:spcAft>
                <a:spcPts val="0"/>
              </a:spcAft>
              <a:buNone/>
            </a:pPr>
            <a:endParaRPr sz="1254"/>
          </a:p>
        </p:txBody>
      </p:sp>
      <p:sp>
        <p:nvSpPr>
          <p:cNvPr id="255" name="Google Shape;255;p38"/>
          <p:cNvSpPr txBox="1"/>
          <p:nvPr/>
        </p:nvSpPr>
        <p:spPr>
          <a:xfrm>
            <a:off x="769175" y="1327900"/>
            <a:ext cx="6224700" cy="1957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700">
                <a:solidFill>
                  <a:schemeClr val="dk1"/>
                </a:solidFill>
                <a:latin typeface="Poppins"/>
                <a:ea typeface="Poppins"/>
                <a:cs typeface="Poppins"/>
                <a:sym typeface="Poppins"/>
              </a:rPr>
              <a:t>Educators reported limited confidence in their colleagues’ ability to address the learning and behavioral needs of all students.</a:t>
            </a:r>
            <a:endParaRPr sz="1700">
              <a:solidFill>
                <a:schemeClr val="dk1"/>
              </a:solidFill>
              <a:latin typeface="Poppins"/>
              <a:ea typeface="Poppins"/>
              <a:cs typeface="Poppins"/>
              <a:sym typeface="Poppins"/>
            </a:endParaRPr>
          </a:p>
          <a:p>
            <a:pPr marL="457200" lvl="0" indent="-336550" algn="l" rtl="0">
              <a:lnSpc>
                <a:spcPct val="115000"/>
              </a:lnSpc>
              <a:spcBef>
                <a:spcPts val="0"/>
              </a:spcBef>
              <a:spcAft>
                <a:spcPts val="0"/>
              </a:spcAft>
              <a:buClr>
                <a:schemeClr val="dk1"/>
              </a:buClr>
              <a:buSzPts val="1700"/>
              <a:buFont typeface="Poppins"/>
              <a:buChar char="●"/>
            </a:pPr>
            <a:r>
              <a:rPr lang="en" sz="1700">
                <a:solidFill>
                  <a:schemeClr val="dk1"/>
                </a:solidFill>
                <a:latin typeface="Poppins"/>
                <a:ea typeface="Poppins"/>
                <a:cs typeface="Poppins"/>
                <a:sym typeface="Poppins"/>
              </a:rPr>
              <a:t>Educators with 10+ years of experience reported greater concerns with their colleagues’ consistency of practice– particularly in meeting academic and behavioral needs.</a:t>
            </a:r>
            <a:endParaRPr sz="1700">
              <a:solidFill>
                <a:schemeClr val="dk1"/>
              </a:solidFill>
              <a:latin typeface="Poppins"/>
              <a:ea typeface="Poppins"/>
              <a:cs typeface="Poppins"/>
              <a:sym typeface="Poppins"/>
            </a:endParaRPr>
          </a:p>
        </p:txBody>
      </p:sp>
      <p:pic>
        <p:nvPicPr>
          <p:cNvPr id="253" name="Google Shape;253;p38">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176226" y="3954150"/>
            <a:ext cx="1219300" cy="1022125"/>
          </a:xfrm>
          <a:prstGeom prst="rect">
            <a:avLst/>
          </a:prstGeom>
          <a:noFill/>
          <a:ln>
            <a:noFill/>
          </a:ln>
        </p:spPr>
      </p:pic>
    </p:spTree>
  </p:cSld>
  <p:clrMapOvr>
    <a:masterClrMapping/>
  </p:clrMapOvr>
  <p:transition spd="med">
    <p:push/>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0"/>
        <p:cNvGrpSpPr/>
        <p:nvPr/>
      </p:nvGrpSpPr>
      <p:grpSpPr>
        <a:xfrm>
          <a:off x="0" y="0"/>
          <a:ext cx="0" cy="0"/>
          <a:chOff x="0" y="0"/>
          <a:chExt cx="0" cy="0"/>
        </a:xfrm>
      </p:grpSpPr>
      <p:sp>
        <p:nvSpPr>
          <p:cNvPr id="261" name="Google Shape;261;p39"/>
          <p:cNvSpPr txBox="1">
            <a:spLocks noGrp="1"/>
          </p:cNvSpPr>
          <p:nvPr>
            <p:ph type="title" idx="4294967295"/>
          </p:nvPr>
        </p:nvSpPr>
        <p:spPr>
          <a:xfrm>
            <a:off x="790050" y="238425"/>
            <a:ext cx="7563900" cy="11544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25000"/>
              </a:lnSpc>
              <a:spcBef>
                <a:spcPts val="0"/>
              </a:spcBef>
              <a:spcAft>
                <a:spcPts val="0"/>
              </a:spcAft>
              <a:buClr>
                <a:srgbClr val="000000"/>
              </a:buClr>
              <a:buSzTx/>
              <a:buFont typeface="Arial"/>
              <a:buNone/>
              <a:tabLst/>
              <a:defRPr/>
            </a:pPr>
            <a:r>
              <a:rPr kumimoji="0" lang="en-US" sz="1800" b="1" i="0" u="none" strike="noStrike" kern="0" cap="none" spc="0" normalizeH="0" baseline="0" noProof="0" dirty="0">
                <a:ln>
                  <a:noFill/>
                </a:ln>
                <a:solidFill>
                  <a:schemeClr val="dk1"/>
                </a:solidFill>
                <a:effectLst/>
                <a:uLnTx/>
                <a:uFillTx/>
                <a:latin typeface="Poppins"/>
                <a:ea typeface="Poppins"/>
                <a:cs typeface="Poppins"/>
                <a:sym typeface="Poppins"/>
              </a:rPr>
              <a:t>When asked about their general educator colleagues, special educators reported somewhat lower consistency in two specific areas.</a:t>
            </a:r>
            <a:endParaRPr kumimoji="0" lang="en-US" sz="1100" b="0" i="0" u="none" strike="noStrike" kern="0" cap="none" spc="0" normalizeH="0" baseline="0" noProof="0" dirty="0">
              <a:ln>
                <a:noFill/>
              </a:ln>
              <a:solidFill>
                <a:schemeClr val="dk1"/>
              </a:solidFill>
              <a:effectLst/>
              <a:uLnTx/>
              <a:uFillTx/>
              <a:latin typeface="Arial"/>
              <a:ea typeface="Arial"/>
              <a:cs typeface="Arial"/>
              <a:sym typeface="Arial"/>
            </a:endParaRPr>
          </a:p>
        </p:txBody>
      </p:sp>
      <p:pic>
        <p:nvPicPr>
          <p:cNvPr id="264" name="Google Shape;264;p39" title="Chart"/>
          <p:cNvPicPr preferRelativeResize="0"/>
          <p:nvPr/>
        </p:nvPicPr>
        <p:blipFill>
          <a:blip r:embed="rId3">
            <a:alphaModFix/>
          </a:blip>
          <a:stretch>
            <a:fillRect/>
          </a:stretch>
        </p:blipFill>
        <p:spPr>
          <a:xfrm>
            <a:off x="160175" y="1786575"/>
            <a:ext cx="4344938" cy="2575705"/>
          </a:xfrm>
          <a:prstGeom prst="rect">
            <a:avLst/>
          </a:prstGeom>
          <a:noFill/>
          <a:ln>
            <a:noFill/>
          </a:ln>
          <a:effectLst>
            <a:outerShdw blurRad="57150" dist="19050" dir="5400000" algn="bl" rotWithShape="0">
              <a:srgbClr val="000000">
                <a:alpha val="50000"/>
              </a:srgbClr>
            </a:outerShdw>
          </a:effectLst>
        </p:spPr>
      </p:pic>
      <p:pic>
        <p:nvPicPr>
          <p:cNvPr id="262" name="Google Shape;262;p39" title="Chart"/>
          <p:cNvPicPr preferRelativeResize="0"/>
          <p:nvPr/>
        </p:nvPicPr>
        <p:blipFill>
          <a:blip r:embed="rId4">
            <a:alphaModFix/>
          </a:blip>
          <a:stretch>
            <a:fillRect/>
          </a:stretch>
        </p:blipFill>
        <p:spPr>
          <a:xfrm>
            <a:off x="4649739" y="1780563"/>
            <a:ext cx="4365187" cy="2587708"/>
          </a:xfrm>
          <a:prstGeom prst="rect">
            <a:avLst/>
          </a:prstGeom>
          <a:noFill/>
          <a:ln>
            <a:noFill/>
          </a:ln>
          <a:effectLst>
            <a:outerShdw blurRad="57150" dist="19050" dir="5400000" algn="bl" rotWithShape="0">
              <a:srgbClr val="000000">
                <a:alpha val="50000"/>
              </a:srgbClr>
            </a:outerShdw>
          </a:effectLst>
        </p:spPr>
      </p:pic>
      <p:pic>
        <p:nvPicPr>
          <p:cNvPr id="263" name="Google Shape;263;p39" descr="A legend that denotes high consistency in dark blue, Moderate in light blue, and low in light purple."/>
          <p:cNvPicPr preferRelativeResize="0"/>
          <p:nvPr/>
        </p:nvPicPr>
        <p:blipFill>
          <a:blip r:embed="rId5">
            <a:alphaModFix/>
          </a:blip>
          <a:stretch>
            <a:fillRect/>
          </a:stretch>
        </p:blipFill>
        <p:spPr>
          <a:xfrm>
            <a:off x="2572138" y="4453100"/>
            <a:ext cx="3999724" cy="304325"/>
          </a:xfrm>
          <a:prstGeom prst="rect">
            <a:avLst/>
          </a:prstGeom>
          <a:noFill/>
          <a:ln>
            <a:noFill/>
          </a:ln>
        </p:spPr>
      </p:pic>
    </p:spTree>
  </p:cSld>
  <p:clrMapOvr>
    <a:masterClrMapping/>
  </p:clrMapOvr>
  <p:transition spd="med">
    <p:push/>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8"/>
        <p:cNvGrpSpPr/>
        <p:nvPr/>
      </p:nvGrpSpPr>
      <p:grpSpPr>
        <a:xfrm>
          <a:off x="0" y="0"/>
          <a:ext cx="0" cy="0"/>
          <a:chOff x="0" y="0"/>
          <a:chExt cx="0" cy="0"/>
        </a:xfrm>
      </p:grpSpPr>
      <p:pic>
        <p:nvPicPr>
          <p:cNvPr id="269" name="Google Shape;269;p40">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76226" y="3954150"/>
            <a:ext cx="1219300" cy="1022125"/>
          </a:xfrm>
          <a:prstGeom prst="rect">
            <a:avLst/>
          </a:prstGeom>
          <a:noFill/>
          <a:ln>
            <a:noFill/>
          </a:ln>
        </p:spPr>
      </p:pic>
      <p:sp>
        <p:nvSpPr>
          <p:cNvPr id="270" name="Google Shape;270;p40"/>
          <p:cNvSpPr txBox="1">
            <a:spLocks noGrp="1"/>
          </p:cNvSpPr>
          <p:nvPr>
            <p:ph type="ctrTitle" idx="4294967295"/>
          </p:nvPr>
        </p:nvSpPr>
        <p:spPr>
          <a:xfrm>
            <a:off x="274782" y="-853868"/>
            <a:ext cx="8176200" cy="7722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200" b="1" dirty="0">
                <a:latin typeface="Poppins"/>
                <a:ea typeface="Poppins"/>
                <a:cs typeface="Poppins"/>
                <a:sym typeface="Poppins"/>
              </a:rPr>
              <a:t>Framework for Supporting Teachers of Students with LD 6</a:t>
            </a:r>
            <a:endParaRPr sz="2200" b="1" dirty="0">
              <a:solidFill>
                <a:srgbClr val="242D3F"/>
              </a:solidFill>
              <a:latin typeface="Poppins"/>
              <a:ea typeface="Poppins"/>
              <a:cs typeface="Poppins"/>
              <a:sym typeface="Poppins"/>
            </a:endParaRPr>
          </a:p>
          <a:p>
            <a:pPr marL="0" lvl="0" indent="0" algn="l" rtl="0">
              <a:spcBef>
                <a:spcPts val="0"/>
              </a:spcBef>
              <a:spcAft>
                <a:spcPts val="0"/>
              </a:spcAft>
              <a:buNone/>
            </a:pPr>
            <a:endParaRPr sz="2200" b="1" dirty="0">
              <a:solidFill>
                <a:srgbClr val="242D3F"/>
              </a:solidFill>
              <a:latin typeface="Poppins"/>
              <a:ea typeface="Poppins"/>
              <a:cs typeface="Poppins"/>
              <a:sym typeface="Poppins"/>
            </a:endParaRPr>
          </a:p>
        </p:txBody>
      </p:sp>
      <p:pic>
        <p:nvPicPr>
          <p:cNvPr id="271" name="Google Shape;271;p40" descr="The Collaborative Foundation flowchart with Collaboration circled."/>
          <p:cNvPicPr preferRelativeResize="0"/>
          <p:nvPr/>
        </p:nvPicPr>
        <p:blipFill>
          <a:blip r:embed="rId4">
            <a:alphaModFix/>
          </a:blip>
          <a:stretch>
            <a:fillRect/>
          </a:stretch>
        </p:blipFill>
        <p:spPr>
          <a:xfrm>
            <a:off x="1184450" y="950000"/>
            <a:ext cx="7334650" cy="4044050"/>
          </a:xfrm>
          <a:prstGeom prst="rect">
            <a:avLst/>
          </a:prstGeom>
          <a:noFill/>
          <a:ln>
            <a:noFill/>
          </a:ln>
        </p:spPr>
      </p:pic>
      <p:sp>
        <p:nvSpPr>
          <p:cNvPr id="272" name="Google Shape;272;p40">
            <a:extLst>
              <a:ext uri="{C183D7F6-B498-43B3-948B-1728B52AA6E4}">
                <adec:decorative xmlns:adec="http://schemas.microsoft.com/office/drawing/2017/decorative" val="1"/>
              </a:ext>
            </a:extLst>
          </p:cNvPr>
          <p:cNvSpPr/>
          <p:nvPr/>
        </p:nvSpPr>
        <p:spPr>
          <a:xfrm>
            <a:off x="3455875" y="3265150"/>
            <a:ext cx="1206300" cy="1213200"/>
          </a:xfrm>
          <a:prstGeom prst="ellipse">
            <a:avLst/>
          </a:prstGeom>
          <a:noFill/>
          <a:ln w="76200" cap="flat" cmpd="sng">
            <a:solidFill>
              <a:srgbClr val="00828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 name="Google Shape;162;p26">
            <a:extLst>
              <a:ext uri="{FF2B5EF4-FFF2-40B4-BE49-F238E27FC236}">
                <a16:creationId xmlns:a16="http://schemas.microsoft.com/office/drawing/2014/main" id="{8B207980-50AE-CFF4-E1A5-E47BC7DF0D2F}"/>
              </a:ext>
            </a:extLst>
          </p:cNvPr>
          <p:cNvSpPr txBox="1">
            <a:spLocks/>
          </p:cNvSpPr>
          <p:nvPr/>
        </p:nvSpPr>
        <p:spPr>
          <a:xfrm>
            <a:off x="342875" y="401000"/>
            <a:ext cx="8176200" cy="772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9pPr>
          </a:lstStyle>
          <a:p>
            <a:pPr>
              <a:lnSpc>
                <a:spcPct val="115000"/>
              </a:lnSpc>
            </a:pPr>
            <a:r>
              <a:rPr lang="en-US" sz="2200" b="1">
                <a:latin typeface="Poppins"/>
                <a:ea typeface="Poppins"/>
                <a:cs typeface="Poppins"/>
                <a:sym typeface="Poppins"/>
              </a:rPr>
              <a:t>Framework for Supporting Teachers of Students with LD</a:t>
            </a:r>
            <a:endParaRPr lang="en-US" sz="2200" b="1">
              <a:solidFill>
                <a:srgbClr val="242D3F"/>
              </a:solidFill>
              <a:latin typeface="Poppins"/>
              <a:ea typeface="Poppins"/>
              <a:cs typeface="Poppins"/>
              <a:sym typeface="Poppins"/>
            </a:endParaRPr>
          </a:p>
          <a:p>
            <a:endParaRPr lang="en-US" sz="2200" b="1" dirty="0">
              <a:solidFill>
                <a:srgbClr val="242D3F"/>
              </a:solidFill>
              <a:latin typeface="Poppins"/>
              <a:ea typeface="Poppins"/>
              <a:cs typeface="Poppins"/>
              <a:sym typeface="Poppins"/>
            </a:endParaRPr>
          </a:p>
        </p:txBody>
      </p:sp>
    </p:spTree>
  </p:cSld>
  <p:clrMapOvr>
    <a:masterClrMapping/>
  </p:clrMapOvr>
  <p:transition spd="med">
    <p:push/>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6"/>
        <p:cNvGrpSpPr/>
        <p:nvPr/>
      </p:nvGrpSpPr>
      <p:grpSpPr>
        <a:xfrm>
          <a:off x="0" y="0"/>
          <a:ext cx="0" cy="0"/>
          <a:chOff x="0" y="0"/>
          <a:chExt cx="0" cy="0"/>
        </a:xfrm>
      </p:grpSpPr>
      <p:pic>
        <p:nvPicPr>
          <p:cNvPr id="277" name="Google Shape;277;p41">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76226" y="3954150"/>
            <a:ext cx="1219300" cy="1022125"/>
          </a:xfrm>
          <a:prstGeom prst="rect">
            <a:avLst/>
          </a:prstGeom>
          <a:noFill/>
          <a:ln>
            <a:noFill/>
          </a:ln>
        </p:spPr>
      </p:pic>
      <p:sp>
        <p:nvSpPr>
          <p:cNvPr id="278" name="Google Shape;278;p41"/>
          <p:cNvSpPr txBox="1">
            <a:spLocks noGrp="1"/>
          </p:cNvSpPr>
          <p:nvPr>
            <p:ph type="title" idx="4294967295"/>
          </p:nvPr>
        </p:nvSpPr>
        <p:spPr>
          <a:xfrm>
            <a:off x="1368450" y="214250"/>
            <a:ext cx="6407100" cy="10221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25000"/>
              </a:lnSpc>
              <a:spcBef>
                <a:spcPts val="0"/>
              </a:spcBef>
              <a:spcAft>
                <a:spcPts val="0"/>
              </a:spcAft>
              <a:buClr>
                <a:srgbClr val="000000"/>
              </a:buClr>
              <a:buSzTx/>
              <a:buFont typeface="Arial"/>
              <a:buNone/>
              <a:tabLst/>
              <a:defRPr/>
            </a:pPr>
            <a:r>
              <a:rPr kumimoji="0" lang="en-US" sz="1800" b="1" i="0" u="none" strike="noStrike" kern="0" cap="none" spc="0" normalizeH="0" baseline="0" noProof="0" dirty="0">
                <a:ln>
                  <a:noFill/>
                </a:ln>
                <a:solidFill>
                  <a:schemeClr val="dk1"/>
                </a:solidFill>
                <a:effectLst/>
                <a:uLnTx/>
                <a:uFillTx/>
                <a:latin typeface="Poppins"/>
                <a:ea typeface="Poppins"/>
                <a:cs typeface="Poppins"/>
                <a:sym typeface="Poppins"/>
              </a:rPr>
              <a:t>Educators reported the greatest concerns about their colleagues’ consistency in making their job feel more manageable.</a:t>
            </a:r>
            <a:endParaRPr kumimoji="0" lang="en-US" sz="1500" b="0" i="0" u="none" strike="noStrike" kern="0" cap="none" spc="0" normalizeH="0" baseline="0" noProof="0" dirty="0">
              <a:ln>
                <a:noFill/>
              </a:ln>
              <a:solidFill>
                <a:schemeClr val="dk1"/>
              </a:solidFill>
              <a:effectLst/>
              <a:highlight>
                <a:srgbClr val="FFFFFF"/>
              </a:highlight>
              <a:uLnTx/>
              <a:uFillTx/>
              <a:latin typeface="Poppins"/>
              <a:ea typeface="Poppins"/>
              <a:cs typeface="Poppins"/>
              <a:sym typeface="Poppins"/>
            </a:endParaRPr>
          </a:p>
        </p:txBody>
      </p:sp>
      <p:pic>
        <p:nvPicPr>
          <p:cNvPr id="279" name="Google Shape;279;p41" title="Chart"/>
          <p:cNvPicPr preferRelativeResize="0"/>
          <p:nvPr/>
        </p:nvPicPr>
        <p:blipFill>
          <a:blip r:embed="rId4">
            <a:alphaModFix/>
          </a:blip>
          <a:stretch>
            <a:fillRect/>
          </a:stretch>
        </p:blipFill>
        <p:spPr>
          <a:xfrm>
            <a:off x="1716101" y="1359225"/>
            <a:ext cx="5711805" cy="3531799"/>
          </a:xfrm>
          <a:prstGeom prst="rect">
            <a:avLst/>
          </a:prstGeom>
          <a:noFill/>
          <a:ln>
            <a:noFill/>
          </a:ln>
          <a:effectLst>
            <a:outerShdw blurRad="57150" dist="19050" dir="5400000" algn="bl" rotWithShape="0">
              <a:srgbClr val="000000">
                <a:alpha val="50000"/>
              </a:srgbClr>
            </a:outerShdw>
          </a:effectLst>
        </p:spPr>
      </p:pic>
    </p:spTree>
  </p:cSld>
  <p:clrMapOvr>
    <a:masterClrMapping/>
  </p:clrMapOvr>
  <p:transition spd="med">
    <p:push/>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2"/>
        <p:cNvGrpSpPr/>
        <p:nvPr/>
      </p:nvGrpSpPr>
      <p:grpSpPr>
        <a:xfrm>
          <a:off x="0" y="0"/>
          <a:ext cx="0" cy="0"/>
          <a:chOff x="0" y="0"/>
          <a:chExt cx="0" cy="0"/>
        </a:xfrm>
      </p:grpSpPr>
      <p:pic>
        <p:nvPicPr>
          <p:cNvPr id="75" name="Google Shape;75;p15">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76226" y="3954150"/>
            <a:ext cx="1219300" cy="1022125"/>
          </a:xfrm>
          <a:prstGeom prst="rect">
            <a:avLst/>
          </a:prstGeom>
          <a:noFill/>
          <a:ln>
            <a:noFill/>
          </a:ln>
        </p:spPr>
      </p:pic>
      <p:pic>
        <p:nvPicPr>
          <p:cNvPr id="73" name="Google Shape;73;p15">
            <a:extLst>
              <a:ext uri="{C183D7F6-B498-43B3-948B-1728B52AA6E4}">
                <adec:decorative xmlns:adec="http://schemas.microsoft.com/office/drawing/2017/decorative" val="1"/>
              </a:ext>
            </a:extLst>
          </p:cNvPr>
          <p:cNvPicPr preferRelativeResize="0"/>
          <p:nvPr/>
        </p:nvPicPr>
        <p:blipFill rotWithShape="1">
          <a:blip r:embed="rId4">
            <a:alphaModFix/>
          </a:blip>
          <a:srcRect l="51474" r="3306"/>
          <a:stretch/>
        </p:blipFill>
        <p:spPr>
          <a:xfrm>
            <a:off x="6912424" y="0"/>
            <a:ext cx="2182126" cy="4054925"/>
          </a:xfrm>
          <a:prstGeom prst="rect">
            <a:avLst/>
          </a:prstGeom>
          <a:noFill/>
          <a:ln>
            <a:noFill/>
          </a:ln>
        </p:spPr>
      </p:pic>
      <p:sp>
        <p:nvSpPr>
          <p:cNvPr id="76" name="Google Shape;76;p15"/>
          <p:cNvSpPr txBox="1">
            <a:spLocks noGrp="1"/>
          </p:cNvSpPr>
          <p:nvPr>
            <p:ph type="ctrTitle" idx="4294967295"/>
          </p:nvPr>
        </p:nvSpPr>
        <p:spPr>
          <a:xfrm>
            <a:off x="299550" y="-604975"/>
            <a:ext cx="8544900" cy="772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3600" b="1" dirty="0">
                <a:solidFill>
                  <a:srgbClr val="242D3F"/>
                </a:solidFill>
                <a:latin typeface="Poppins"/>
                <a:ea typeface="Poppins"/>
                <a:cs typeface="Poppins"/>
                <a:sym typeface="Poppins"/>
              </a:rPr>
              <a:t>Welcome! 1</a:t>
            </a:r>
            <a:endParaRPr sz="3600" b="1" dirty="0">
              <a:solidFill>
                <a:srgbClr val="242D3F"/>
              </a:solidFill>
              <a:latin typeface="Poppins"/>
              <a:ea typeface="Poppins"/>
              <a:cs typeface="Poppins"/>
              <a:sym typeface="Poppins"/>
            </a:endParaRPr>
          </a:p>
          <a:p>
            <a:pPr marL="0" lvl="0" indent="0" algn="l" rtl="0">
              <a:spcBef>
                <a:spcPts val="0"/>
              </a:spcBef>
              <a:spcAft>
                <a:spcPts val="0"/>
              </a:spcAft>
              <a:buNone/>
            </a:pPr>
            <a:endParaRPr b="1" dirty="0">
              <a:solidFill>
                <a:srgbClr val="242D3F"/>
              </a:solidFill>
              <a:latin typeface="Poppins"/>
              <a:ea typeface="Poppins"/>
              <a:cs typeface="Poppins"/>
              <a:sym typeface="Poppins"/>
            </a:endParaRPr>
          </a:p>
        </p:txBody>
      </p:sp>
      <p:sp>
        <p:nvSpPr>
          <p:cNvPr id="3" name="Google Shape;76;p15">
            <a:extLst>
              <a:ext uri="{FF2B5EF4-FFF2-40B4-BE49-F238E27FC236}">
                <a16:creationId xmlns:a16="http://schemas.microsoft.com/office/drawing/2014/main" id="{18D175C1-5089-5AD7-532B-29A772669E10}"/>
              </a:ext>
            </a:extLst>
          </p:cNvPr>
          <p:cNvSpPr txBox="1">
            <a:spLocks/>
          </p:cNvSpPr>
          <p:nvPr/>
        </p:nvSpPr>
        <p:spPr>
          <a:xfrm>
            <a:off x="335825" y="252950"/>
            <a:ext cx="8544900" cy="772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spc="0">
                <a:solidFill>
                  <a:schemeClr val="dk1"/>
                </a:solidFill>
                <a:latin typeface="Arial"/>
                <a:ea typeface="Arial"/>
                <a:cs typeface="Arial"/>
                <a:sym typeface="Arial"/>
              </a:defRPr>
            </a:lvl9pPr>
          </a:lstStyle>
          <a:p>
            <a:pPr>
              <a:buSzPts val="1100"/>
            </a:pPr>
            <a:r>
              <a:rPr lang="en-US" sz="3600" b="1">
                <a:solidFill>
                  <a:srgbClr val="242D3F"/>
                </a:solidFill>
                <a:latin typeface="Poppins"/>
                <a:ea typeface="Poppins"/>
                <a:cs typeface="Poppins"/>
                <a:sym typeface="Poppins"/>
              </a:rPr>
              <a:t>Welcome!</a:t>
            </a:r>
          </a:p>
          <a:p>
            <a:endParaRPr lang="en-US" b="1" dirty="0">
              <a:solidFill>
                <a:srgbClr val="242D3F"/>
              </a:solidFill>
              <a:latin typeface="Poppins"/>
              <a:ea typeface="Poppins"/>
              <a:cs typeface="Poppins"/>
              <a:sym typeface="Poppins"/>
            </a:endParaRPr>
          </a:p>
        </p:txBody>
      </p:sp>
      <p:sp>
        <p:nvSpPr>
          <p:cNvPr id="74" name="Google Shape;74;p15"/>
          <p:cNvSpPr txBox="1"/>
          <p:nvPr/>
        </p:nvSpPr>
        <p:spPr>
          <a:xfrm>
            <a:off x="1474675" y="1584400"/>
            <a:ext cx="5646000" cy="1246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300">
                <a:solidFill>
                  <a:schemeClr val="dk1"/>
                </a:solidFill>
              </a:rPr>
              <a:t>Who’s in the room? Put in the chat:</a:t>
            </a:r>
            <a:endParaRPr sz="2300">
              <a:solidFill>
                <a:schemeClr val="dk1"/>
              </a:solidFill>
            </a:endParaRPr>
          </a:p>
          <a:p>
            <a:pPr marL="914400" lvl="0" indent="-374650" algn="l" rtl="0">
              <a:spcBef>
                <a:spcPts val="0"/>
              </a:spcBef>
              <a:spcAft>
                <a:spcPts val="0"/>
              </a:spcAft>
              <a:buClr>
                <a:schemeClr val="dk1"/>
              </a:buClr>
              <a:buSzPts val="2300"/>
              <a:buChar char="●"/>
            </a:pPr>
            <a:r>
              <a:rPr lang="en" sz="2300">
                <a:solidFill>
                  <a:schemeClr val="dk1"/>
                </a:solidFill>
              </a:rPr>
              <a:t>Your organization/affiliation</a:t>
            </a:r>
            <a:endParaRPr sz="2300">
              <a:solidFill>
                <a:schemeClr val="dk1"/>
              </a:solidFill>
            </a:endParaRPr>
          </a:p>
          <a:p>
            <a:pPr marL="914400" lvl="0" indent="-374650" algn="l" rtl="0">
              <a:spcBef>
                <a:spcPts val="0"/>
              </a:spcBef>
              <a:spcAft>
                <a:spcPts val="0"/>
              </a:spcAft>
              <a:buClr>
                <a:schemeClr val="dk1"/>
              </a:buClr>
              <a:buSzPts val="2300"/>
              <a:buChar char="●"/>
            </a:pPr>
            <a:r>
              <a:rPr lang="en" sz="2300">
                <a:solidFill>
                  <a:schemeClr val="dk1"/>
                </a:solidFill>
              </a:rPr>
              <a:t>Where you’re based</a:t>
            </a:r>
            <a:endParaRPr sz="2300">
              <a:solidFill>
                <a:schemeClr val="dk1"/>
              </a:solidFill>
            </a:endParaRPr>
          </a:p>
        </p:txBody>
      </p:sp>
      <p:pic>
        <p:nvPicPr>
          <p:cNvPr id="77" name="Google Shape;77;p15">
            <a:extLst>
              <a:ext uri="{C183D7F6-B498-43B3-948B-1728B52AA6E4}">
                <adec:decorative xmlns:adec="http://schemas.microsoft.com/office/drawing/2017/decorative" val="1"/>
              </a:ext>
            </a:extLst>
          </p:cNvPr>
          <p:cNvPicPr preferRelativeResize="0"/>
          <p:nvPr/>
        </p:nvPicPr>
        <p:blipFill rotWithShape="1">
          <a:blip r:embed="rId5">
            <a:alphaModFix/>
          </a:blip>
          <a:srcRect l="43908"/>
          <a:stretch/>
        </p:blipFill>
        <p:spPr>
          <a:xfrm>
            <a:off x="7278100" y="2630725"/>
            <a:ext cx="2051575" cy="2512775"/>
          </a:xfrm>
          <a:prstGeom prst="rect">
            <a:avLst/>
          </a:prstGeom>
          <a:noFill/>
          <a:ln>
            <a:noFill/>
          </a:ln>
        </p:spPr>
      </p:pic>
      <p:sp>
        <p:nvSpPr>
          <p:cNvPr id="78" name="Google Shape;78;p15">
            <a:extLst>
              <a:ext uri="{C183D7F6-B498-43B3-948B-1728B52AA6E4}">
                <adec:decorative xmlns:adec="http://schemas.microsoft.com/office/drawing/2017/decorative" val="1"/>
              </a:ext>
            </a:extLst>
          </p:cNvPr>
          <p:cNvSpPr/>
          <p:nvPr/>
        </p:nvSpPr>
        <p:spPr>
          <a:xfrm>
            <a:off x="7574650" y="2486025"/>
            <a:ext cx="361800" cy="361800"/>
          </a:xfrm>
          <a:prstGeom prst="ellipse">
            <a:avLst/>
          </a:prstGeom>
          <a:solidFill>
            <a:srgbClr val="003A6B"/>
          </a:solidFill>
          <a:ln w="8525" cap="flat" cmpd="sng">
            <a:solidFill>
              <a:schemeClr val="dk2"/>
            </a:solidFill>
            <a:prstDash val="solid"/>
            <a:round/>
            <a:headEnd type="none" w="sm" len="sm"/>
            <a:tailEnd type="none" w="sm" len="sm"/>
          </a:ln>
        </p:spPr>
        <p:txBody>
          <a:bodyPr spcFirstLastPara="1" wrap="square" lIns="81900" tIns="81900" rIns="81900" bIns="81900" anchor="ctr" anchorCtr="0">
            <a:noAutofit/>
          </a:bodyPr>
          <a:lstStyle/>
          <a:p>
            <a:pPr marL="0" lvl="0" indent="0" algn="ctr" rtl="0">
              <a:spcBef>
                <a:spcPts val="0"/>
              </a:spcBef>
              <a:spcAft>
                <a:spcPts val="0"/>
              </a:spcAft>
              <a:buNone/>
            </a:pPr>
            <a:endParaRPr sz="1254"/>
          </a:p>
        </p:txBody>
      </p:sp>
    </p:spTree>
  </p:cSld>
  <p:clrMapOvr>
    <a:masterClrMapping/>
  </p:clrMapOvr>
  <p:transition spd="med">
    <p:push/>
  </p:transition>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83"/>
        <p:cNvGrpSpPr/>
        <p:nvPr/>
      </p:nvGrpSpPr>
      <p:grpSpPr>
        <a:xfrm>
          <a:off x="0" y="0"/>
          <a:ext cx="0" cy="0"/>
          <a:chOff x="0" y="0"/>
          <a:chExt cx="0" cy="0"/>
        </a:xfrm>
      </p:grpSpPr>
      <p:pic>
        <p:nvPicPr>
          <p:cNvPr id="284" name="Google Shape;284;p42">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76226" y="3954150"/>
            <a:ext cx="1219300" cy="1022125"/>
          </a:xfrm>
          <a:prstGeom prst="rect">
            <a:avLst/>
          </a:prstGeom>
          <a:noFill/>
          <a:ln>
            <a:noFill/>
          </a:ln>
        </p:spPr>
      </p:pic>
      <p:sp>
        <p:nvSpPr>
          <p:cNvPr id="285" name="Google Shape;285;p42"/>
          <p:cNvSpPr txBox="1">
            <a:spLocks noGrp="1"/>
          </p:cNvSpPr>
          <p:nvPr>
            <p:ph type="title" idx="4294967295"/>
          </p:nvPr>
        </p:nvSpPr>
        <p:spPr>
          <a:xfrm>
            <a:off x="903600" y="275450"/>
            <a:ext cx="7336800" cy="10467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25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chemeClr val="dk1"/>
                </a:solidFill>
                <a:effectLst/>
                <a:uLnTx/>
                <a:uFillTx/>
                <a:latin typeface="Poppins"/>
                <a:ea typeface="Poppins"/>
                <a:cs typeface="Poppins"/>
                <a:sym typeface="Poppins"/>
              </a:rPr>
              <a:t>These concerns were particularly heightened among educators with 10+ years of experience, and were evident across all collaborative items, compared to that of those who were less experienced.</a:t>
            </a:r>
            <a:endParaRPr kumimoji="0" lang="en-US" sz="800" b="0" i="0" u="none" strike="noStrike" kern="0" cap="none" spc="0" normalizeH="0" baseline="0" noProof="0" dirty="0">
              <a:ln>
                <a:noFill/>
              </a:ln>
              <a:solidFill>
                <a:schemeClr val="dk1"/>
              </a:solidFill>
              <a:effectLst/>
              <a:highlight>
                <a:srgbClr val="FFFFFF"/>
              </a:highlight>
              <a:uLnTx/>
              <a:uFillTx/>
              <a:latin typeface="Poppins"/>
              <a:ea typeface="Poppins"/>
              <a:cs typeface="Poppins"/>
              <a:sym typeface="Poppins"/>
            </a:endParaRPr>
          </a:p>
        </p:txBody>
      </p:sp>
      <p:pic>
        <p:nvPicPr>
          <p:cNvPr id="286" name="Google Shape;286;p42" title="Chart"/>
          <p:cNvPicPr preferRelativeResize="0"/>
          <p:nvPr/>
        </p:nvPicPr>
        <p:blipFill>
          <a:blip r:embed="rId4">
            <a:alphaModFix/>
          </a:blip>
          <a:stretch>
            <a:fillRect/>
          </a:stretch>
        </p:blipFill>
        <p:spPr>
          <a:xfrm>
            <a:off x="1637900" y="1322150"/>
            <a:ext cx="5868201" cy="3628501"/>
          </a:xfrm>
          <a:prstGeom prst="rect">
            <a:avLst/>
          </a:prstGeom>
          <a:noFill/>
          <a:ln>
            <a:noFill/>
          </a:ln>
          <a:effectLst>
            <a:outerShdw blurRad="57150" dist="19050" dir="5400000" algn="bl" rotWithShape="0">
              <a:srgbClr val="000000">
                <a:alpha val="50000"/>
              </a:srgbClr>
            </a:outerShdw>
          </a:effectLst>
        </p:spPr>
      </p:pic>
    </p:spTree>
  </p:cSld>
  <p:clrMapOvr>
    <a:masterClrMapping/>
  </p:clrMapOvr>
  <p:transition spd="med">
    <p:push/>
  </p:transition>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0"/>
        <p:cNvGrpSpPr/>
        <p:nvPr/>
      </p:nvGrpSpPr>
      <p:grpSpPr>
        <a:xfrm>
          <a:off x="0" y="0"/>
          <a:ext cx="0" cy="0"/>
          <a:chOff x="0" y="0"/>
          <a:chExt cx="0" cy="0"/>
        </a:xfrm>
      </p:grpSpPr>
      <p:pic>
        <p:nvPicPr>
          <p:cNvPr id="291" name="Google Shape;291;p43">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76226" y="3954150"/>
            <a:ext cx="1219300" cy="1022125"/>
          </a:xfrm>
          <a:prstGeom prst="rect">
            <a:avLst/>
          </a:prstGeom>
          <a:noFill/>
          <a:ln>
            <a:noFill/>
          </a:ln>
        </p:spPr>
      </p:pic>
      <p:sp>
        <p:nvSpPr>
          <p:cNvPr id="292" name="Google Shape;292;p43"/>
          <p:cNvSpPr txBox="1">
            <a:spLocks noGrp="1"/>
          </p:cNvSpPr>
          <p:nvPr>
            <p:ph type="ctrTitle" idx="4294967295"/>
          </p:nvPr>
        </p:nvSpPr>
        <p:spPr>
          <a:xfrm>
            <a:off x="342875" y="401000"/>
            <a:ext cx="8176200" cy="7722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200" b="1">
                <a:latin typeface="Poppins"/>
                <a:ea typeface="Poppins"/>
                <a:cs typeface="Poppins"/>
                <a:sym typeface="Poppins"/>
              </a:rPr>
              <a:t>Framework for Supporting Teachers of Students with LD</a:t>
            </a:r>
            <a:endParaRPr sz="2200" b="1">
              <a:solidFill>
                <a:srgbClr val="242D3F"/>
              </a:solidFill>
              <a:latin typeface="Poppins"/>
              <a:ea typeface="Poppins"/>
              <a:cs typeface="Poppins"/>
              <a:sym typeface="Poppins"/>
            </a:endParaRPr>
          </a:p>
          <a:p>
            <a:pPr marL="0" lvl="0" indent="0" algn="l" rtl="0">
              <a:spcBef>
                <a:spcPts val="0"/>
              </a:spcBef>
              <a:spcAft>
                <a:spcPts val="0"/>
              </a:spcAft>
              <a:buNone/>
            </a:pPr>
            <a:endParaRPr sz="2200" b="1">
              <a:solidFill>
                <a:srgbClr val="242D3F"/>
              </a:solidFill>
              <a:latin typeface="Poppins"/>
              <a:ea typeface="Poppins"/>
              <a:cs typeface="Poppins"/>
              <a:sym typeface="Poppins"/>
            </a:endParaRPr>
          </a:p>
        </p:txBody>
      </p:sp>
      <p:pic>
        <p:nvPicPr>
          <p:cNvPr id="293" name="Google Shape;293;p43">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1184450" y="950000"/>
            <a:ext cx="7334650" cy="4044050"/>
          </a:xfrm>
          <a:prstGeom prst="rect">
            <a:avLst/>
          </a:prstGeom>
          <a:noFill/>
          <a:ln>
            <a:noFill/>
          </a:ln>
        </p:spPr>
      </p:pic>
      <p:sp>
        <p:nvSpPr>
          <p:cNvPr id="294" name="Google Shape;294;p43" descr="The Collaborative Foundation flowchart with Student Support Dialogue circled."/>
          <p:cNvSpPr/>
          <p:nvPr/>
        </p:nvSpPr>
        <p:spPr>
          <a:xfrm>
            <a:off x="5591075" y="3265150"/>
            <a:ext cx="1206300" cy="1213200"/>
          </a:xfrm>
          <a:prstGeom prst="ellipse">
            <a:avLst/>
          </a:prstGeom>
          <a:noFill/>
          <a:ln w="76200" cap="flat" cmpd="sng">
            <a:solidFill>
              <a:srgbClr val="00828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transition spd="med">
    <p:push/>
  </p:transition>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8"/>
        <p:cNvGrpSpPr/>
        <p:nvPr/>
      </p:nvGrpSpPr>
      <p:grpSpPr>
        <a:xfrm>
          <a:off x="0" y="0"/>
          <a:ext cx="0" cy="0"/>
          <a:chOff x="0" y="0"/>
          <a:chExt cx="0" cy="0"/>
        </a:xfrm>
      </p:grpSpPr>
      <p:pic>
        <p:nvPicPr>
          <p:cNvPr id="299" name="Google Shape;299;p44">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76226" y="3954150"/>
            <a:ext cx="1219300" cy="1022125"/>
          </a:xfrm>
          <a:prstGeom prst="rect">
            <a:avLst/>
          </a:prstGeom>
          <a:noFill/>
          <a:ln>
            <a:noFill/>
          </a:ln>
        </p:spPr>
      </p:pic>
      <p:sp>
        <p:nvSpPr>
          <p:cNvPr id="300" name="Google Shape;300;p44"/>
          <p:cNvSpPr txBox="1">
            <a:spLocks noGrp="1"/>
          </p:cNvSpPr>
          <p:nvPr>
            <p:ph type="ctrTitle" idx="4294967295"/>
          </p:nvPr>
        </p:nvSpPr>
        <p:spPr>
          <a:xfrm>
            <a:off x="342875" y="401000"/>
            <a:ext cx="8126100" cy="772200"/>
          </a:xfrm>
          <a:prstGeom prst="rect">
            <a:avLst/>
          </a:prstGeom>
        </p:spPr>
        <p:txBody>
          <a:bodyPr spcFirstLastPara="1" wrap="square" lIns="91425" tIns="91425" rIns="91425" bIns="91425" anchor="t" anchorCtr="0">
            <a:noAutofit/>
          </a:bodyPr>
          <a:lstStyle/>
          <a:p>
            <a:pPr marL="0" lvl="0" indent="0" algn="ctr" rtl="0">
              <a:lnSpc>
                <a:spcPct val="125000"/>
              </a:lnSpc>
              <a:spcBef>
                <a:spcPts val="0"/>
              </a:spcBef>
              <a:spcAft>
                <a:spcPts val="0"/>
              </a:spcAft>
              <a:buNone/>
            </a:pPr>
            <a:r>
              <a:rPr lang="en" sz="1900" b="1">
                <a:latin typeface="Poppins"/>
                <a:ea typeface="Poppins"/>
                <a:cs typeface="Poppins"/>
                <a:sym typeface="Poppins"/>
              </a:rPr>
              <a:t>Special educators reported greater engagement with general educator colleagues around topics related to special education and IEP implementation.</a:t>
            </a:r>
            <a:endParaRPr sz="1900" b="1">
              <a:latin typeface="Poppins"/>
              <a:ea typeface="Poppins"/>
              <a:cs typeface="Poppins"/>
              <a:sym typeface="Poppins"/>
            </a:endParaRPr>
          </a:p>
          <a:p>
            <a:pPr marL="0" lvl="0" indent="0" algn="ctr" rtl="0">
              <a:lnSpc>
                <a:spcPct val="115000"/>
              </a:lnSpc>
              <a:spcBef>
                <a:spcPts val="0"/>
              </a:spcBef>
              <a:spcAft>
                <a:spcPts val="0"/>
              </a:spcAft>
              <a:buNone/>
            </a:pPr>
            <a:endParaRPr sz="1900" b="1">
              <a:solidFill>
                <a:srgbClr val="3B6DAE"/>
              </a:solidFill>
              <a:latin typeface="Poppins"/>
              <a:ea typeface="Poppins"/>
              <a:cs typeface="Poppins"/>
              <a:sym typeface="Poppins"/>
            </a:endParaRPr>
          </a:p>
          <a:p>
            <a:pPr marL="0" lvl="0" indent="0" algn="ctr" rtl="0">
              <a:lnSpc>
                <a:spcPct val="125000"/>
              </a:lnSpc>
              <a:spcBef>
                <a:spcPts val="0"/>
              </a:spcBef>
              <a:spcAft>
                <a:spcPts val="0"/>
              </a:spcAft>
              <a:buNone/>
            </a:pPr>
            <a:endParaRPr sz="1600">
              <a:solidFill>
                <a:srgbClr val="242D3F"/>
              </a:solidFill>
              <a:highlight>
                <a:srgbClr val="FFFFFF"/>
              </a:highlight>
              <a:latin typeface="Poppins"/>
              <a:ea typeface="Poppins"/>
              <a:cs typeface="Poppins"/>
              <a:sym typeface="Poppins"/>
            </a:endParaRPr>
          </a:p>
          <a:p>
            <a:pPr marL="0" lvl="0" indent="0" algn="l" rtl="0">
              <a:lnSpc>
                <a:spcPct val="115000"/>
              </a:lnSpc>
              <a:spcBef>
                <a:spcPts val="0"/>
              </a:spcBef>
              <a:spcAft>
                <a:spcPts val="0"/>
              </a:spcAft>
              <a:buNone/>
            </a:pPr>
            <a:endParaRPr sz="2500" b="1">
              <a:latin typeface="Poppins"/>
              <a:ea typeface="Poppins"/>
              <a:cs typeface="Poppins"/>
              <a:sym typeface="Poppins"/>
            </a:endParaRPr>
          </a:p>
          <a:p>
            <a:pPr marL="0" lvl="0" indent="0" algn="l" rtl="0">
              <a:spcBef>
                <a:spcPts val="0"/>
              </a:spcBef>
              <a:spcAft>
                <a:spcPts val="0"/>
              </a:spcAft>
              <a:buNone/>
            </a:pPr>
            <a:endParaRPr sz="2500" b="1">
              <a:solidFill>
                <a:srgbClr val="242D3F"/>
              </a:solidFill>
              <a:latin typeface="Poppins"/>
              <a:ea typeface="Poppins"/>
              <a:cs typeface="Poppins"/>
              <a:sym typeface="Poppins"/>
            </a:endParaRPr>
          </a:p>
        </p:txBody>
      </p:sp>
      <p:pic>
        <p:nvPicPr>
          <p:cNvPr id="301" name="Google Shape;301;p44" title="Chart"/>
          <p:cNvPicPr preferRelativeResize="0"/>
          <p:nvPr/>
        </p:nvPicPr>
        <p:blipFill>
          <a:blip r:embed="rId4">
            <a:alphaModFix/>
          </a:blip>
          <a:stretch>
            <a:fillRect/>
          </a:stretch>
        </p:blipFill>
        <p:spPr>
          <a:xfrm>
            <a:off x="1767801" y="1638800"/>
            <a:ext cx="5838147" cy="3337476"/>
          </a:xfrm>
          <a:prstGeom prst="rect">
            <a:avLst/>
          </a:prstGeom>
          <a:noFill/>
          <a:ln>
            <a:noFill/>
          </a:ln>
          <a:effectLst>
            <a:outerShdw blurRad="57150" dist="19050" dir="5400000" algn="bl" rotWithShape="0">
              <a:srgbClr val="000000">
                <a:alpha val="50000"/>
              </a:srgbClr>
            </a:outerShdw>
          </a:effectLst>
        </p:spPr>
      </p:pic>
    </p:spTree>
  </p:cSld>
  <p:clrMapOvr>
    <a:masterClrMapping/>
  </p:clrMapOvr>
  <p:transition spd="med">
    <p:push/>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5"/>
        <p:cNvGrpSpPr/>
        <p:nvPr/>
      </p:nvGrpSpPr>
      <p:grpSpPr>
        <a:xfrm>
          <a:off x="0" y="0"/>
          <a:ext cx="0" cy="0"/>
          <a:chOff x="0" y="0"/>
          <a:chExt cx="0" cy="0"/>
        </a:xfrm>
      </p:grpSpPr>
      <p:pic>
        <p:nvPicPr>
          <p:cNvPr id="306" name="Google Shape;306;p45">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76226" y="3954150"/>
            <a:ext cx="1219300" cy="1022125"/>
          </a:xfrm>
          <a:prstGeom prst="rect">
            <a:avLst/>
          </a:prstGeom>
          <a:noFill/>
          <a:ln>
            <a:noFill/>
          </a:ln>
        </p:spPr>
      </p:pic>
      <p:sp>
        <p:nvSpPr>
          <p:cNvPr id="307" name="Google Shape;307;p45"/>
          <p:cNvSpPr txBox="1">
            <a:spLocks noGrp="1"/>
          </p:cNvSpPr>
          <p:nvPr>
            <p:ph type="ctrTitle" idx="4294967295"/>
          </p:nvPr>
        </p:nvSpPr>
        <p:spPr>
          <a:xfrm>
            <a:off x="342875" y="401000"/>
            <a:ext cx="8126100" cy="7722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1900" b="1">
                <a:latin typeface="Poppins"/>
                <a:ea typeface="Poppins"/>
                <a:cs typeface="Poppins"/>
                <a:sym typeface="Poppins"/>
              </a:rPr>
              <a:t>Knowledge around how to engage in student support dialogue with colleagues may grow with teaching experience.</a:t>
            </a:r>
            <a:endParaRPr sz="1900" b="1">
              <a:latin typeface="Poppins"/>
              <a:ea typeface="Poppins"/>
              <a:cs typeface="Poppins"/>
              <a:sym typeface="Poppins"/>
            </a:endParaRPr>
          </a:p>
          <a:p>
            <a:pPr marL="0" lvl="0" indent="0" algn="ctr" rtl="0">
              <a:lnSpc>
                <a:spcPct val="125000"/>
              </a:lnSpc>
              <a:spcBef>
                <a:spcPts val="0"/>
              </a:spcBef>
              <a:spcAft>
                <a:spcPts val="0"/>
              </a:spcAft>
              <a:buNone/>
            </a:pPr>
            <a:endParaRPr sz="1900" b="1">
              <a:latin typeface="Poppins"/>
              <a:ea typeface="Poppins"/>
              <a:cs typeface="Poppins"/>
              <a:sym typeface="Poppins"/>
            </a:endParaRPr>
          </a:p>
          <a:p>
            <a:pPr marL="0" lvl="0" indent="0" algn="ctr" rtl="0">
              <a:lnSpc>
                <a:spcPct val="115000"/>
              </a:lnSpc>
              <a:spcBef>
                <a:spcPts val="0"/>
              </a:spcBef>
              <a:spcAft>
                <a:spcPts val="0"/>
              </a:spcAft>
              <a:buNone/>
            </a:pPr>
            <a:endParaRPr sz="1900" b="1">
              <a:solidFill>
                <a:srgbClr val="3B6DAE"/>
              </a:solidFill>
              <a:latin typeface="Poppins"/>
              <a:ea typeface="Poppins"/>
              <a:cs typeface="Poppins"/>
              <a:sym typeface="Poppins"/>
            </a:endParaRPr>
          </a:p>
          <a:p>
            <a:pPr marL="0" lvl="0" indent="0" algn="ctr" rtl="0">
              <a:lnSpc>
                <a:spcPct val="125000"/>
              </a:lnSpc>
              <a:spcBef>
                <a:spcPts val="0"/>
              </a:spcBef>
              <a:spcAft>
                <a:spcPts val="0"/>
              </a:spcAft>
              <a:buNone/>
            </a:pPr>
            <a:endParaRPr sz="1600">
              <a:solidFill>
                <a:srgbClr val="242D3F"/>
              </a:solidFill>
              <a:highlight>
                <a:srgbClr val="FFFFFF"/>
              </a:highlight>
              <a:latin typeface="Poppins"/>
              <a:ea typeface="Poppins"/>
              <a:cs typeface="Poppins"/>
              <a:sym typeface="Poppins"/>
            </a:endParaRPr>
          </a:p>
          <a:p>
            <a:pPr marL="0" lvl="0" indent="0" algn="l" rtl="0">
              <a:lnSpc>
                <a:spcPct val="115000"/>
              </a:lnSpc>
              <a:spcBef>
                <a:spcPts val="0"/>
              </a:spcBef>
              <a:spcAft>
                <a:spcPts val="0"/>
              </a:spcAft>
              <a:buNone/>
            </a:pPr>
            <a:endParaRPr sz="2500" b="1">
              <a:latin typeface="Poppins"/>
              <a:ea typeface="Poppins"/>
              <a:cs typeface="Poppins"/>
              <a:sym typeface="Poppins"/>
            </a:endParaRPr>
          </a:p>
          <a:p>
            <a:pPr marL="0" lvl="0" indent="0" algn="l" rtl="0">
              <a:spcBef>
                <a:spcPts val="0"/>
              </a:spcBef>
              <a:spcAft>
                <a:spcPts val="0"/>
              </a:spcAft>
              <a:buNone/>
            </a:pPr>
            <a:endParaRPr sz="2500" b="1">
              <a:solidFill>
                <a:srgbClr val="242D3F"/>
              </a:solidFill>
              <a:latin typeface="Poppins"/>
              <a:ea typeface="Poppins"/>
              <a:cs typeface="Poppins"/>
              <a:sym typeface="Poppins"/>
            </a:endParaRPr>
          </a:p>
        </p:txBody>
      </p:sp>
      <p:pic>
        <p:nvPicPr>
          <p:cNvPr id="308" name="Google Shape;308;p45" title="Chart"/>
          <p:cNvPicPr preferRelativeResize="0"/>
          <p:nvPr/>
        </p:nvPicPr>
        <p:blipFill>
          <a:blip r:embed="rId4">
            <a:alphaModFix/>
          </a:blip>
          <a:stretch>
            <a:fillRect/>
          </a:stretch>
        </p:blipFill>
        <p:spPr>
          <a:xfrm>
            <a:off x="1547925" y="1223625"/>
            <a:ext cx="6092949" cy="3767475"/>
          </a:xfrm>
          <a:prstGeom prst="rect">
            <a:avLst/>
          </a:prstGeom>
          <a:noFill/>
          <a:ln>
            <a:noFill/>
          </a:ln>
          <a:effectLst>
            <a:outerShdw blurRad="57150" dist="19050" dir="5400000" algn="bl" rotWithShape="0">
              <a:srgbClr val="000000">
                <a:alpha val="50000"/>
              </a:srgbClr>
            </a:outerShdw>
          </a:effectLst>
        </p:spPr>
      </p:pic>
    </p:spTree>
  </p:cSld>
  <p:clrMapOvr>
    <a:masterClrMapping/>
  </p:clrMapOvr>
  <p:transition spd="med">
    <p:push/>
  </p:transition>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2"/>
        <p:cNvGrpSpPr/>
        <p:nvPr/>
      </p:nvGrpSpPr>
      <p:grpSpPr>
        <a:xfrm>
          <a:off x="0" y="0"/>
          <a:ext cx="0" cy="0"/>
          <a:chOff x="0" y="0"/>
          <a:chExt cx="0" cy="0"/>
        </a:xfrm>
      </p:grpSpPr>
      <p:sp>
        <p:nvSpPr>
          <p:cNvPr id="313" name="Google Shape;313;p46">
            <a:extLst>
              <a:ext uri="{C183D7F6-B498-43B3-948B-1728B52AA6E4}">
                <adec:decorative xmlns:adec="http://schemas.microsoft.com/office/drawing/2017/decorative" val="1"/>
              </a:ext>
            </a:extLst>
          </p:cNvPr>
          <p:cNvSpPr txBox="1"/>
          <p:nvPr/>
        </p:nvSpPr>
        <p:spPr>
          <a:xfrm>
            <a:off x="1467625" y="1767700"/>
            <a:ext cx="68007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chemeClr val="dk2"/>
              </a:solidFill>
            </a:endParaRPr>
          </a:p>
        </p:txBody>
      </p:sp>
      <p:pic>
        <p:nvPicPr>
          <p:cNvPr id="314" name="Google Shape;314;p46">
            <a:extLst>
              <a:ext uri="{C183D7F6-B498-43B3-948B-1728B52AA6E4}">
                <adec:decorative xmlns:adec="http://schemas.microsoft.com/office/drawing/2017/decorative" val="1"/>
              </a:ext>
            </a:extLst>
          </p:cNvPr>
          <p:cNvPicPr preferRelativeResize="0"/>
          <p:nvPr/>
        </p:nvPicPr>
        <p:blipFill rotWithShape="1">
          <a:blip r:embed="rId3">
            <a:alphaModFix/>
          </a:blip>
          <a:srcRect l="51469" t="6549" r="4214" b="8503"/>
          <a:stretch/>
        </p:blipFill>
        <p:spPr>
          <a:xfrm rot="-5400000">
            <a:off x="490088" y="-462412"/>
            <a:ext cx="1605174" cy="2585350"/>
          </a:xfrm>
          <a:prstGeom prst="rect">
            <a:avLst/>
          </a:prstGeom>
          <a:noFill/>
          <a:ln>
            <a:noFill/>
          </a:ln>
        </p:spPr>
      </p:pic>
      <p:sp>
        <p:nvSpPr>
          <p:cNvPr id="315" name="Google Shape;315;p46"/>
          <p:cNvSpPr txBox="1">
            <a:spLocks noGrp="1"/>
          </p:cNvSpPr>
          <p:nvPr>
            <p:ph type="ctrTitle" idx="4294967295"/>
          </p:nvPr>
        </p:nvSpPr>
        <p:spPr>
          <a:xfrm>
            <a:off x="1954300" y="1632850"/>
            <a:ext cx="5046600" cy="1078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990"/>
              <a:buFont typeface="Arial"/>
              <a:buNone/>
            </a:pPr>
            <a:r>
              <a:rPr lang="en" sz="4100" b="1">
                <a:solidFill>
                  <a:srgbClr val="242D3F"/>
                </a:solidFill>
                <a:latin typeface="Poppins"/>
                <a:ea typeface="Poppins"/>
                <a:cs typeface="Poppins"/>
                <a:sym typeface="Poppins"/>
              </a:rPr>
              <a:t>Wrapping Up</a:t>
            </a:r>
            <a:endParaRPr sz="4100" b="1">
              <a:solidFill>
                <a:srgbClr val="242D3F"/>
              </a:solidFill>
              <a:latin typeface="Poppins"/>
              <a:ea typeface="Poppins"/>
              <a:cs typeface="Poppins"/>
              <a:sym typeface="Poppins"/>
            </a:endParaRPr>
          </a:p>
          <a:p>
            <a:pPr marL="0" lvl="0" indent="0" algn="l" rtl="0">
              <a:spcBef>
                <a:spcPts val="0"/>
              </a:spcBef>
              <a:spcAft>
                <a:spcPts val="0"/>
              </a:spcAft>
              <a:buSzPts val="990"/>
              <a:buNone/>
            </a:pPr>
            <a:endParaRPr sz="3020" b="1">
              <a:solidFill>
                <a:srgbClr val="242D3F"/>
              </a:solidFill>
              <a:latin typeface="Poppins"/>
              <a:ea typeface="Poppins"/>
              <a:cs typeface="Poppins"/>
              <a:sym typeface="Poppins"/>
            </a:endParaRPr>
          </a:p>
        </p:txBody>
      </p:sp>
      <p:pic>
        <p:nvPicPr>
          <p:cNvPr id="316" name="Google Shape;316;p46">
            <a:extLst>
              <a:ext uri="{C183D7F6-B498-43B3-948B-1728B52AA6E4}">
                <adec:decorative xmlns:adec="http://schemas.microsoft.com/office/drawing/2017/decorative" val="1"/>
              </a:ext>
            </a:extLst>
          </p:cNvPr>
          <p:cNvPicPr preferRelativeResize="0"/>
          <p:nvPr/>
        </p:nvPicPr>
        <p:blipFill rotWithShape="1">
          <a:blip r:embed="rId4">
            <a:alphaModFix/>
          </a:blip>
          <a:srcRect l="21061" b="19133"/>
          <a:stretch/>
        </p:blipFill>
        <p:spPr>
          <a:xfrm>
            <a:off x="5360250" y="2480575"/>
            <a:ext cx="3783750" cy="2662925"/>
          </a:xfrm>
          <a:prstGeom prst="rect">
            <a:avLst/>
          </a:prstGeom>
          <a:noFill/>
          <a:ln>
            <a:noFill/>
          </a:ln>
        </p:spPr>
      </p:pic>
    </p:spTree>
  </p:cSld>
  <p:clrMapOvr>
    <a:masterClrMapping/>
  </p:clrMapOvr>
  <p:transition spd="med">
    <p:push/>
  </p:transition>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0"/>
        <p:cNvGrpSpPr/>
        <p:nvPr/>
      </p:nvGrpSpPr>
      <p:grpSpPr>
        <a:xfrm>
          <a:off x="0" y="0"/>
          <a:ext cx="0" cy="0"/>
          <a:chOff x="0" y="0"/>
          <a:chExt cx="0" cy="0"/>
        </a:xfrm>
      </p:grpSpPr>
      <p:sp>
        <p:nvSpPr>
          <p:cNvPr id="325" name="Google Shape;325;p47"/>
          <p:cNvSpPr txBox="1">
            <a:spLocks noGrp="1"/>
          </p:cNvSpPr>
          <p:nvPr>
            <p:ph type="ctrTitle" idx="4294967295"/>
          </p:nvPr>
        </p:nvSpPr>
        <p:spPr>
          <a:xfrm>
            <a:off x="342875" y="252950"/>
            <a:ext cx="6569700" cy="772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3600" b="1" dirty="0">
                <a:solidFill>
                  <a:srgbClr val="242D3F"/>
                </a:solidFill>
                <a:latin typeface="Poppins"/>
                <a:ea typeface="Poppins"/>
                <a:cs typeface="Poppins"/>
                <a:sym typeface="Poppins"/>
              </a:rPr>
              <a:t>Key Takeaways</a:t>
            </a:r>
            <a:endParaRPr sz="3600" b="1" dirty="0">
              <a:solidFill>
                <a:srgbClr val="242D3F"/>
              </a:solidFill>
              <a:latin typeface="Poppins"/>
              <a:ea typeface="Poppins"/>
              <a:cs typeface="Poppins"/>
              <a:sym typeface="Poppins"/>
            </a:endParaRPr>
          </a:p>
          <a:p>
            <a:pPr marL="0" lvl="0" indent="0" algn="l" rtl="0">
              <a:spcBef>
                <a:spcPts val="0"/>
              </a:spcBef>
              <a:spcAft>
                <a:spcPts val="0"/>
              </a:spcAft>
              <a:buNone/>
            </a:pPr>
            <a:endParaRPr b="1" dirty="0">
              <a:solidFill>
                <a:srgbClr val="242D3F"/>
              </a:solidFill>
              <a:latin typeface="Poppins"/>
              <a:ea typeface="Poppins"/>
              <a:cs typeface="Poppins"/>
              <a:sym typeface="Poppins"/>
            </a:endParaRPr>
          </a:p>
        </p:txBody>
      </p:sp>
      <p:pic>
        <p:nvPicPr>
          <p:cNvPr id="321" name="Google Shape;321;p47">
            <a:extLst>
              <a:ext uri="{C183D7F6-B498-43B3-948B-1728B52AA6E4}">
                <adec:decorative xmlns:adec="http://schemas.microsoft.com/office/drawing/2017/decorative" val="1"/>
              </a:ext>
            </a:extLst>
          </p:cNvPr>
          <p:cNvPicPr preferRelativeResize="0"/>
          <p:nvPr/>
        </p:nvPicPr>
        <p:blipFill rotWithShape="1">
          <a:blip r:embed="rId3">
            <a:alphaModFix/>
          </a:blip>
          <a:srcRect l="51474" r="3306"/>
          <a:stretch/>
        </p:blipFill>
        <p:spPr>
          <a:xfrm>
            <a:off x="7611100" y="0"/>
            <a:ext cx="1483449" cy="2756601"/>
          </a:xfrm>
          <a:prstGeom prst="rect">
            <a:avLst/>
          </a:prstGeom>
          <a:noFill/>
          <a:ln>
            <a:noFill/>
          </a:ln>
        </p:spPr>
      </p:pic>
      <p:sp>
        <p:nvSpPr>
          <p:cNvPr id="323" name="Google Shape;323;p47">
            <a:extLst>
              <a:ext uri="{C183D7F6-B498-43B3-948B-1728B52AA6E4}">
                <adec:decorative xmlns:adec="http://schemas.microsoft.com/office/drawing/2017/decorative" val="1"/>
              </a:ext>
            </a:extLst>
          </p:cNvPr>
          <p:cNvSpPr/>
          <p:nvPr/>
        </p:nvSpPr>
        <p:spPr>
          <a:xfrm>
            <a:off x="7877800" y="1773950"/>
            <a:ext cx="361800" cy="361800"/>
          </a:xfrm>
          <a:prstGeom prst="ellipse">
            <a:avLst/>
          </a:prstGeom>
          <a:solidFill>
            <a:srgbClr val="003A6B"/>
          </a:solidFill>
          <a:ln w="8525" cap="flat" cmpd="sng">
            <a:solidFill>
              <a:schemeClr val="dk2"/>
            </a:solidFill>
            <a:prstDash val="solid"/>
            <a:round/>
            <a:headEnd type="none" w="sm" len="sm"/>
            <a:tailEnd type="none" w="sm" len="sm"/>
          </a:ln>
        </p:spPr>
        <p:txBody>
          <a:bodyPr spcFirstLastPara="1" wrap="square" lIns="81900" tIns="81900" rIns="81900" bIns="81900" anchor="ctr" anchorCtr="0">
            <a:noAutofit/>
          </a:bodyPr>
          <a:lstStyle/>
          <a:p>
            <a:pPr marL="0" lvl="0" indent="0" algn="ctr" rtl="0">
              <a:spcBef>
                <a:spcPts val="0"/>
              </a:spcBef>
              <a:spcAft>
                <a:spcPts val="0"/>
              </a:spcAft>
              <a:buNone/>
            </a:pPr>
            <a:endParaRPr sz="1254"/>
          </a:p>
        </p:txBody>
      </p:sp>
      <p:sp>
        <p:nvSpPr>
          <p:cNvPr id="324" name="Google Shape;324;p47"/>
          <p:cNvSpPr txBox="1"/>
          <p:nvPr/>
        </p:nvSpPr>
        <p:spPr>
          <a:xfrm>
            <a:off x="451625" y="1306725"/>
            <a:ext cx="6352200" cy="1541100"/>
          </a:xfrm>
          <a:prstGeom prst="rect">
            <a:avLst/>
          </a:prstGeom>
          <a:noFill/>
          <a:ln>
            <a:noFill/>
          </a:ln>
        </p:spPr>
        <p:txBody>
          <a:bodyPr spcFirstLastPara="1" wrap="square" lIns="91425" tIns="91425" rIns="91425" bIns="91425" anchor="t" anchorCtr="0">
            <a:noAutofit/>
          </a:bodyPr>
          <a:lstStyle/>
          <a:p>
            <a:pPr marL="457200" lvl="0" indent="-336550" algn="l" rtl="0">
              <a:lnSpc>
                <a:spcPct val="115000"/>
              </a:lnSpc>
              <a:spcBef>
                <a:spcPts val="0"/>
              </a:spcBef>
              <a:spcAft>
                <a:spcPts val="0"/>
              </a:spcAft>
              <a:buClr>
                <a:schemeClr val="dk1"/>
              </a:buClr>
              <a:buSzPts val="1700"/>
              <a:buFont typeface="Poppins"/>
              <a:buChar char="●"/>
            </a:pPr>
            <a:r>
              <a:rPr lang="en" sz="1700">
                <a:solidFill>
                  <a:schemeClr val="dk1"/>
                </a:solidFill>
                <a:latin typeface="Poppins"/>
                <a:ea typeface="Poppins"/>
                <a:cs typeface="Poppins"/>
                <a:sym typeface="Poppins"/>
              </a:rPr>
              <a:t>Educator confidence in meeting LD needs is reliant on two foundations:</a:t>
            </a:r>
            <a:endParaRPr sz="1700">
              <a:solidFill>
                <a:schemeClr val="dk1"/>
              </a:solidFill>
              <a:latin typeface="Poppins"/>
              <a:ea typeface="Poppins"/>
              <a:cs typeface="Poppins"/>
              <a:sym typeface="Poppins"/>
            </a:endParaRPr>
          </a:p>
          <a:p>
            <a:pPr marL="914400" lvl="1" indent="-336550" algn="l" rtl="0">
              <a:lnSpc>
                <a:spcPct val="115000"/>
              </a:lnSpc>
              <a:spcBef>
                <a:spcPts val="0"/>
              </a:spcBef>
              <a:spcAft>
                <a:spcPts val="0"/>
              </a:spcAft>
              <a:buClr>
                <a:schemeClr val="dk1"/>
              </a:buClr>
              <a:buSzPts val="1700"/>
              <a:buFont typeface="Poppins"/>
              <a:buChar char="○"/>
            </a:pPr>
            <a:r>
              <a:rPr lang="en" sz="1700">
                <a:solidFill>
                  <a:schemeClr val="dk1"/>
                </a:solidFill>
                <a:latin typeface="Poppins"/>
                <a:ea typeface="Poppins"/>
                <a:cs typeface="Poppins"/>
                <a:sym typeface="Poppins"/>
              </a:rPr>
              <a:t>Instructional</a:t>
            </a:r>
            <a:endParaRPr sz="1700">
              <a:solidFill>
                <a:schemeClr val="dk1"/>
              </a:solidFill>
              <a:latin typeface="Poppins"/>
              <a:ea typeface="Poppins"/>
              <a:cs typeface="Poppins"/>
              <a:sym typeface="Poppins"/>
            </a:endParaRPr>
          </a:p>
          <a:p>
            <a:pPr marL="914400" lvl="1" indent="-336550" algn="l" rtl="0">
              <a:lnSpc>
                <a:spcPct val="115000"/>
              </a:lnSpc>
              <a:spcBef>
                <a:spcPts val="0"/>
              </a:spcBef>
              <a:spcAft>
                <a:spcPts val="0"/>
              </a:spcAft>
              <a:buClr>
                <a:schemeClr val="dk1"/>
              </a:buClr>
              <a:buSzPts val="1700"/>
              <a:buFont typeface="Poppins"/>
              <a:buChar char="○"/>
            </a:pPr>
            <a:r>
              <a:rPr lang="en" sz="1700">
                <a:solidFill>
                  <a:schemeClr val="dk1"/>
                </a:solidFill>
                <a:latin typeface="Poppins"/>
                <a:ea typeface="Poppins"/>
                <a:cs typeface="Poppins"/>
                <a:sym typeface="Poppins"/>
              </a:rPr>
              <a:t>Collaborative</a:t>
            </a:r>
            <a:endParaRPr sz="1700">
              <a:solidFill>
                <a:schemeClr val="dk1"/>
              </a:solidFill>
              <a:latin typeface="Poppins"/>
              <a:ea typeface="Poppins"/>
              <a:cs typeface="Poppins"/>
              <a:sym typeface="Poppins"/>
            </a:endParaRPr>
          </a:p>
          <a:p>
            <a:pPr marL="457200" lvl="0" indent="-336550" algn="l" rtl="0">
              <a:lnSpc>
                <a:spcPct val="115000"/>
              </a:lnSpc>
              <a:spcBef>
                <a:spcPts val="0"/>
              </a:spcBef>
              <a:spcAft>
                <a:spcPts val="0"/>
              </a:spcAft>
              <a:buClr>
                <a:schemeClr val="dk1"/>
              </a:buClr>
              <a:buSzPts val="1700"/>
              <a:buFont typeface="Poppins"/>
              <a:buChar char="●"/>
            </a:pPr>
            <a:r>
              <a:rPr lang="en" sz="1700">
                <a:solidFill>
                  <a:schemeClr val="dk1"/>
                </a:solidFill>
                <a:latin typeface="Poppins"/>
                <a:ea typeface="Poppins"/>
                <a:cs typeface="Poppins"/>
                <a:sym typeface="Poppins"/>
              </a:rPr>
              <a:t>Leadership support can either make or break these foundations.</a:t>
            </a:r>
            <a:endParaRPr sz="1700">
              <a:solidFill>
                <a:schemeClr val="dk1"/>
              </a:solidFill>
              <a:latin typeface="Poppins"/>
              <a:ea typeface="Poppins"/>
              <a:cs typeface="Poppins"/>
              <a:sym typeface="Poppins"/>
            </a:endParaRPr>
          </a:p>
          <a:p>
            <a:pPr marL="457200" lvl="0" indent="-336550" algn="l" rtl="0">
              <a:lnSpc>
                <a:spcPct val="115000"/>
              </a:lnSpc>
              <a:spcBef>
                <a:spcPts val="0"/>
              </a:spcBef>
              <a:spcAft>
                <a:spcPts val="0"/>
              </a:spcAft>
              <a:buClr>
                <a:schemeClr val="dk1"/>
              </a:buClr>
              <a:buSzPts val="1700"/>
              <a:buFont typeface="Poppins"/>
              <a:buChar char="●"/>
            </a:pPr>
            <a:r>
              <a:rPr lang="en" sz="1700">
                <a:solidFill>
                  <a:schemeClr val="dk1"/>
                </a:solidFill>
                <a:latin typeface="Poppins"/>
                <a:ea typeface="Poppins"/>
                <a:cs typeface="Poppins"/>
                <a:sym typeface="Poppins"/>
              </a:rPr>
              <a:t>General educators in particular feel less prepared to meet the needs of students with LD.</a:t>
            </a:r>
            <a:endParaRPr sz="1700">
              <a:solidFill>
                <a:schemeClr val="dk1"/>
              </a:solidFill>
              <a:latin typeface="Poppins"/>
              <a:ea typeface="Poppins"/>
              <a:cs typeface="Poppins"/>
              <a:sym typeface="Poppins"/>
            </a:endParaRPr>
          </a:p>
          <a:p>
            <a:pPr marL="0" lvl="0" indent="0" algn="l" rtl="0">
              <a:lnSpc>
                <a:spcPct val="115000"/>
              </a:lnSpc>
              <a:spcBef>
                <a:spcPts val="0"/>
              </a:spcBef>
              <a:spcAft>
                <a:spcPts val="0"/>
              </a:spcAft>
              <a:buNone/>
            </a:pPr>
            <a:endParaRPr sz="1700">
              <a:solidFill>
                <a:schemeClr val="dk1"/>
              </a:solidFill>
              <a:latin typeface="Poppins"/>
              <a:ea typeface="Poppins"/>
              <a:cs typeface="Poppins"/>
              <a:sym typeface="Poppins"/>
            </a:endParaRPr>
          </a:p>
          <a:p>
            <a:pPr marL="0" lvl="0" indent="0" algn="l" rtl="0">
              <a:lnSpc>
                <a:spcPct val="115000"/>
              </a:lnSpc>
              <a:spcBef>
                <a:spcPts val="0"/>
              </a:spcBef>
              <a:spcAft>
                <a:spcPts val="0"/>
              </a:spcAft>
              <a:buNone/>
            </a:pPr>
            <a:endParaRPr sz="1600">
              <a:solidFill>
                <a:schemeClr val="dk1"/>
              </a:solidFill>
              <a:latin typeface="Poppins"/>
              <a:ea typeface="Poppins"/>
              <a:cs typeface="Poppins"/>
              <a:sym typeface="Poppins"/>
            </a:endParaRPr>
          </a:p>
        </p:txBody>
      </p:sp>
      <p:pic>
        <p:nvPicPr>
          <p:cNvPr id="322" name="Google Shape;322;p47">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176226" y="3954150"/>
            <a:ext cx="1219300" cy="1022125"/>
          </a:xfrm>
          <a:prstGeom prst="rect">
            <a:avLst/>
          </a:prstGeom>
          <a:noFill/>
          <a:ln>
            <a:noFill/>
          </a:ln>
        </p:spPr>
      </p:pic>
    </p:spTree>
  </p:cSld>
  <p:clrMapOvr>
    <a:masterClrMapping/>
  </p:clrMapOvr>
  <p:transition spd="med">
    <p:push/>
  </p:transition>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9"/>
        <p:cNvGrpSpPr/>
        <p:nvPr/>
      </p:nvGrpSpPr>
      <p:grpSpPr>
        <a:xfrm>
          <a:off x="0" y="0"/>
          <a:ext cx="0" cy="0"/>
          <a:chOff x="0" y="0"/>
          <a:chExt cx="0" cy="0"/>
        </a:xfrm>
      </p:grpSpPr>
      <p:sp>
        <p:nvSpPr>
          <p:cNvPr id="334" name="Google Shape;334;p48"/>
          <p:cNvSpPr txBox="1">
            <a:spLocks noGrp="1"/>
          </p:cNvSpPr>
          <p:nvPr>
            <p:ph type="ctrTitle" idx="4294967295"/>
          </p:nvPr>
        </p:nvSpPr>
        <p:spPr>
          <a:xfrm>
            <a:off x="342875" y="252950"/>
            <a:ext cx="6569700" cy="772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3600" b="1" dirty="0">
                <a:solidFill>
                  <a:srgbClr val="242D3F"/>
                </a:solidFill>
                <a:latin typeface="Poppins"/>
                <a:ea typeface="Poppins"/>
                <a:cs typeface="Poppins"/>
                <a:sym typeface="Poppins"/>
              </a:rPr>
              <a:t>Call to Action </a:t>
            </a:r>
            <a:endParaRPr sz="3600" b="1" dirty="0">
              <a:solidFill>
                <a:srgbClr val="242D3F"/>
              </a:solidFill>
              <a:latin typeface="Poppins"/>
              <a:ea typeface="Poppins"/>
              <a:cs typeface="Poppins"/>
              <a:sym typeface="Poppins"/>
            </a:endParaRPr>
          </a:p>
          <a:p>
            <a:pPr marL="0" lvl="0" indent="0" algn="l" rtl="0">
              <a:spcBef>
                <a:spcPts val="0"/>
              </a:spcBef>
              <a:spcAft>
                <a:spcPts val="0"/>
              </a:spcAft>
              <a:buNone/>
            </a:pPr>
            <a:endParaRPr b="1" dirty="0">
              <a:solidFill>
                <a:srgbClr val="242D3F"/>
              </a:solidFill>
              <a:latin typeface="Poppins"/>
              <a:ea typeface="Poppins"/>
              <a:cs typeface="Poppins"/>
              <a:sym typeface="Poppins"/>
            </a:endParaRPr>
          </a:p>
        </p:txBody>
      </p:sp>
      <p:pic>
        <p:nvPicPr>
          <p:cNvPr id="330" name="Google Shape;330;p48">
            <a:extLst>
              <a:ext uri="{C183D7F6-B498-43B3-948B-1728B52AA6E4}">
                <adec:decorative xmlns:adec="http://schemas.microsoft.com/office/drawing/2017/decorative" val="1"/>
              </a:ext>
            </a:extLst>
          </p:cNvPr>
          <p:cNvPicPr preferRelativeResize="0"/>
          <p:nvPr/>
        </p:nvPicPr>
        <p:blipFill rotWithShape="1">
          <a:blip r:embed="rId3">
            <a:alphaModFix/>
          </a:blip>
          <a:srcRect l="51474" r="3306"/>
          <a:stretch/>
        </p:blipFill>
        <p:spPr>
          <a:xfrm>
            <a:off x="7611100" y="0"/>
            <a:ext cx="1483449" cy="2756601"/>
          </a:xfrm>
          <a:prstGeom prst="rect">
            <a:avLst/>
          </a:prstGeom>
          <a:noFill/>
          <a:ln>
            <a:noFill/>
          </a:ln>
        </p:spPr>
      </p:pic>
      <p:sp>
        <p:nvSpPr>
          <p:cNvPr id="332" name="Google Shape;332;p48">
            <a:extLst>
              <a:ext uri="{C183D7F6-B498-43B3-948B-1728B52AA6E4}">
                <adec:decorative xmlns:adec="http://schemas.microsoft.com/office/drawing/2017/decorative" val="1"/>
              </a:ext>
            </a:extLst>
          </p:cNvPr>
          <p:cNvSpPr/>
          <p:nvPr/>
        </p:nvSpPr>
        <p:spPr>
          <a:xfrm>
            <a:off x="7877800" y="1773950"/>
            <a:ext cx="361800" cy="361800"/>
          </a:xfrm>
          <a:prstGeom prst="ellipse">
            <a:avLst/>
          </a:prstGeom>
          <a:solidFill>
            <a:srgbClr val="003A6B"/>
          </a:solidFill>
          <a:ln w="8525" cap="flat" cmpd="sng">
            <a:solidFill>
              <a:schemeClr val="dk2"/>
            </a:solidFill>
            <a:prstDash val="solid"/>
            <a:round/>
            <a:headEnd type="none" w="sm" len="sm"/>
            <a:tailEnd type="none" w="sm" len="sm"/>
          </a:ln>
        </p:spPr>
        <p:txBody>
          <a:bodyPr spcFirstLastPara="1" wrap="square" lIns="81900" tIns="81900" rIns="81900" bIns="81900" anchor="ctr" anchorCtr="0">
            <a:noAutofit/>
          </a:bodyPr>
          <a:lstStyle/>
          <a:p>
            <a:pPr marL="0" lvl="0" indent="0" algn="ctr" rtl="0">
              <a:spcBef>
                <a:spcPts val="0"/>
              </a:spcBef>
              <a:spcAft>
                <a:spcPts val="0"/>
              </a:spcAft>
              <a:buNone/>
            </a:pPr>
            <a:endParaRPr sz="1254"/>
          </a:p>
        </p:txBody>
      </p:sp>
      <p:sp>
        <p:nvSpPr>
          <p:cNvPr id="333" name="Google Shape;333;p48"/>
          <p:cNvSpPr txBox="1"/>
          <p:nvPr/>
        </p:nvSpPr>
        <p:spPr>
          <a:xfrm>
            <a:off x="451625" y="1306725"/>
            <a:ext cx="6352200" cy="1541100"/>
          </a:xfrm>
          <a:prstGeom prst="rect">
            <a:avLst/>
          </a:prstGeom>
          <a:noFill/>
          <a:ln>
            <a:noFill/>
          </a:ln>
        </p:spPr>
        <p:txBody>
          <a:bodyPr spcFirstLastPara="1" wrap="square" lIns="91425" tIns="91425" rIns="91425" bIns="91425" anchor="t" anchorCtr="0">
            <a:noAutofit/>
          </a:bodyPr>
          <a:lstStyle/>
          <a:p>
            <a:pPr marL="457200" lvl="0" indent="-336550" algn="l" rtl="0">
              <a:lnSpc>
                <a:spcPct val="115000"/>
              </a:lnSpc>
              <a:spcBef>
                <a:spcPts val="0"/>
              </a:spcBef>
              <a:spcAft>
                <a:spcPts val="0"/>
              </a:spcAft>
              <a:buClr>
                <a:schemeClr val="dk1"/>
              </a:buClr>
              <a:buSzPts val="1700"/>
              <a:buFont typeface="Poppins"/>
              <a:buChar char="●"/>
            </a:pPr>
            <a:r>
              <a:rPr lang="en" sz="1700">
                <a:solidFill>
                  <a:schemeClr val="dk1"/>
                </a:solidFill>
                <a:latin typeface="Poppins"/>
                <a:ea typeface="Poppins"/>
                <a:cs typeface="Poppins"/>
                <a:sym typeface="Poppins"/>
              </a:rPr>
              <a:t>State Education Agencies: Embed high-leverage practices and collaboration standards into certification and licensure requirements.</a:t>
            </a:r>
            <a:endParaRPr sz="1700">
              <a:solidFill>
                <a:schemeClr val="dk1"/>
              </a:solidFill>
              <a:latin typeface="Poppins"/>
              <a:ea typeface="Poppins"/>
              <a:cs typeface="Poppins"/>
              <a:sym typeface="Poppins"/>
            </a:endParaRPr>
          </a:p>
          <a:p>
            <a:pPr marL="457200" lvl="0" indent="-336550" algn="l" rtl="0">
              <a:lnSpc>
                <a:spcPct val="115000"/>
              </a:lnSpc>
              <a:spcBef>
                <a:spcPts val="0"/>
              </a:spcBef>
              <a:spcAft>
                <a:spcPts val="0"/>
              </a:spcAft>
              <a:buClr>
                <a:schemeClr val="dk1"/>
              </a:buClr>
              <a:buSzPts val="1700"/>
              <a:buFont typeface="Poppins"/>
              <a:buChar char="●"/>
            </a:pPr>
            <a:r>
              <a:rPr lang="en" sz="1700">
                <a:solidFill>
                  <a:schemeClr val="dk1"/>
                </a:solidFill>
                <a:latin typeface="Poppins"/>
                <a:ea typeface="Poppins"/>
                <a:cs typeface="Poppins"/>
                <a:sym typeface="Poppins"/>
              </a:rPr>
              <a:t>Educator Preparation Programs: Build instructional decision-making and student support dialogue into coursework and clinical placements.</a:t>
            </a:r>
            <a:endParaRPr sz="1700">
              <a:solidFill>
                <a:schemeClr val="dk1"/>
              </a:solidFill>
              <a:latin typeface="Poppins"/>
              <a:ea typeface="Poppins"/>
              <a:cs typeface="Poppins"/>
              <a:sym typeface="Poppins"/>
            </a:endParaRPr>
          </a:p>
          <a:p>
            <a:pPr marL="457200" lvl="0" indent="-336550" algn="l" rtl="0">
              <a:lnSpc>
                <a:spcPct val="115000"/>
              </a:lnSpc>
              <a:spcBef>
                <a:spcPts val="0"/>
              </a:spcBef>
              <a:spcAft>
                <a:spcPts val="0"/>
              </a:spcAft>
              <a:buClr>
                <a:schemeClr val="dk1"/>
              </a:buClr>
              <a:buSzPts val="1700"/>
              <a:buFont typeface="Poppins"/>
              <a:buChar char="●"/>
            </a:pPr>
            <a:r>
              <a:rPr lang="en" sz="1700">
                <a:solidFill>
                  <a:schemeClr val="dk1"/>
                </a:solidFill>
                <a:latin typeface="Poppins"/>
                <a:ea typeface="Poppins"/>
                <a:cs typeface="Poppins"/>
                <a:sym typeface="Poppins"/>
              </a:rPr>
              <a:t>Districts and School Leaders: Protect time for collaborative planning and follow through consistently when teachers ask for support.</a:t>
            </a:r>
            <a:endParaRPr sz="1700">
              <a:solidFill>
                <a:schemeClr val="dk1"/>
              </a:solidFill>
              <a:latin typeface="Poppins"/>
              <a:ea typeface="Poppins"/>
              <a:cs typeface="Poppins"/>
              <a:sym typeface="Poppins"/>
            </a:endParaRPr>
          </a:p>
          <a:p>
            <a:pPr marL="0" lvl="0" indent="0" algn="l" rtl="0">
              <a:lnSpc>
                <a:spcPct val="115000"/>
              </a:lnSpc>
              <a:spcBef>
                <a:spcPts val="0"/>
              </a:spcBef>
              <a:spcAft>
                <a:spcPts val="0"/>
              </a:spcAft>
              <a:buNone/>
            </a:pPr>
            <a:endParaRPr sz="1700">
              <a:solidFill>
                <a:schemeClr val="dk1"/>
              </a:solidFill>
              <a:latin typeface="Poppins"/>
              <a:ea typeface="Poppins"/>
              <a:cs typeface="Poppins"/>
              <a:sym typeface="Poppins"/>
            </a:endParaRPr>
          </a:p>
          <a:p>
            <a:pPr marL="0" lvl="0" indent="0" algn="l" rtl="0">
              <a:lnSpc>
                <a:spcPct val="115000"/>
              </a:lnSpc>
              <a:spcBef>
                <a:spcPts val="0"/>
              </a:spcBef>
              <a:spcAft>
                <a:spcPts val="0"/>
              </a:spcAft>
              <a:buNone/>
            </a:pPr>
            <a:endParaRPr sz="1600">
              <a:solidFill>
                <a:schemeClr val="dk1"/>
              </a:solidFill>
              <a:latin typeface="Poppins"/>
              <a:ea typeface="Poppins"/>
              <a:cs typeface="Poppins"/>
              <a:sym typeface="Poppins"/>
            </a:endParaRPr>
          </a:p>
        </p:txBody>
      </p:sp>
      <p:pic>
        <p:nvPicPr>
          <p:cNvPr id="331" name="Google Shape;331;p48">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176225" y="4124450"/>
            <a:ext cx="1016149" cy="851824"/>
          </a:xfrm>
          <a:prstGeom prst="rect">
            <a:avLst/>
          </a:prstGeom>
          <a:noFill/>
          <a:ln>
            <a:noFill/>
          </a:ln>
        </p:spPr>
      </p:pic>
    </p:spTree>
  </p:cSld>
  <p:clrMapOvr>
    <a:masterClrMapping/>
  </p:clrMapOvr>
  <p:transition spd="med">
    <p:push/>
  </p:transition>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8"/>
        <p:cNvGrpSpPr/>
        <p:nvPr/>
      </p:nvGrpSpPr>
      <p:grpSpPr>
        <a:xfrm>
          <a:off x="0" y="0"/>
          <a:ext cx="0" cy="0"/>
          <a:chOff x="0" y="0"/>
          <a:chExt cx="0" cy="0"/>
        </a:xfrm>
      </p:grpSpPr>
      <p:sp>
        <p:nvSpPr>
          <p:cNvPr id="343" name="Google Shape;343;p49"/>
          <p:cNvSpPr txBox="1">
            <a:spLocks noGrp="1"/>
          </p:cNvSpPr>
          <p:nvPr>
            <p:ph type="ctrTitle" idx="4294967295"/>
          </p:nvPr>
        </p:nvSpPr>
        <p:spPr>
          <a:xfrm>
            <a:off x="984425" y="995500"/>
            <a:ext cx="5332500" cy="772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3600" b="1" dirty="0">
                <a:solidFill>
                  <a:srgbClr val="242D3F"/>
                </a:solidFill>
                <a:latin typeface="Poppins"/>
                <a:ea typeface="Poppins"/>
                <a:cs typeface="Poppins"/>
                <a:sym typeface="Poppins"/>
              </a:rPr>
              <a:t>Q&amp;A Time!</a:t>
            </a:r>
            <a:endParaRPr sz="3600" b="1" dirty="0">
              <a:solidFill>
                <a:srgbClr val="242D3F"/>
              </a:solidFill>
              <a:latin typeface="Poppins"/>
              <a:ea typeface="Poppins"/>
              <a:cs typeface="Poppins"/>
              <a:sym typeface="Poppins"/>
            </a:endParaRPr>
          </a:p>
          <a:p>
            <a:pPr marL="0" lvl="0" indent="0" algn="l" rtl="0">
              <a:spcBef>
                <a:spcPts val="0"/>
              </a:spcBef>
              <a:spcAft>
                <a:spcPts val="0"/>
              </a:spcAft>
              <a:buNone/>
            </a:pPr>
            <a:endParaRPr b="1" dirty="0">
              <a:solidFill>
                <a:srgbClr val="242D3F"/>
              </a:solidFill>
              <a:latin typeface="Poppins"/>
              <a:ea typeface="Poppins"/>
              <a:cs typeface="Poppins"/>
              <a:sym typeface="Poppins"/>
            </a:endParaRPr>
          </a:p>
        </p:txBody>
      </p:sp>
      <p:pic>
        <p:nvPicPr>
          <p:cNvPr id="339" name="Google Shape;339;p49">
            <a:extLst>
              <a:ext uri="{C183D7F6-B498-43B3-948B-1728B52AA6E4}">
                <adec:decorative xmlns:adec="http://schemas.microsoft.com/office/drawing/2017/decorative" val="1"/>
              </a:ext>
            </a:extLst>
          </p:cNvPr>
          <p:cNvPicPr preferRelativeResize="0"/>
          <p:nvPr/>
        </p:nvPicPr>
        <p:blipFill rotWithShape="1">
          <a:blip r:embed="rId3">
            <a:alphaModFix/>
          </a:blip>
          <a:srcRect l="51474" r="3306"/>
          <a:stretch/>
        </p:blipFill>
        <p:spPr>
          <a:xfrm>
            <a:off x="6912424" y="0"/>
            <a:ext cx="2182126" cy="4054925"/>
          </a:xfrm>
          <a:prstGeom prst="rect">
            <a:avLst/>
          </a:prstGeom>
          <a:noFill/>
          <a:ln>
            <a:noFill/>
          </a:ln>
        </p:spPr>
      </p:pic>
      <p:sp>
        <p:nvSpPr>
          <p:cNvPr id="341" name="Google Shape;341;p49">
            <a:extLst>
              <a:ext uri="{C183D7F6-B498-43B3-948B-1728B52AA6E4}">
                <adec:decorative xmlns:adec="http://schemas.microsoft.com/office/drawing/2017/decorative" val="1"/>
              </a:ext>
            </a:extLst>
          </p:cNvPr>
          <p:cNvSpPr txBox="1"/>
          <p:nvPr/>
        </p:nvSpPr>
        <p:spPr>
          <a:xfrm>
            <a:off x="1467625" y="1767700"/>
            <a:ext cx="68007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chemeClr val="dk2"/>
              </a:solidFill>
            </a:endParaRPr>
          </a:p>
        </p:txBody>
      </p:sp>
      <p:pic>
        <p:nvPicPr>
          <p:cNvPr id="340" name="Google Shape;340;p49" descr="Image of students walking in a line with their backpacks."/>
          <p:cNvPicPr preferRelativeResize="0"/>
          <p:nvPr/>
        </p:nvPicPr>
        <p:blipFill rotWithShape="1">
          <a:blip r:embed="rId4">
            <a:alphaModFix/>
          </a:blip>
          <a:srcRect/>
          <a:stretch/>
        </p:blipFill>
        <p:spPr>
          <a:xfrm>
            <a:off x="4796421" y="2331350"/>
            <a:ext cx="4093373" cy="2812150"/>
          </a:xfrm>
          <a:prstGeom prst="rect">
            <a:avLst/>
          </a:prstGeom>
          <a:noFill/>
          <a:ln>
            <a:noFill/>
          </a:ln>
        </p:spPr>
      </p:pic>
      <p:sp>
        <p:nvSpPr>
          <p:cNvPr id="344" name="Google Shape;344;p49">
            <a:extLst>
              <a:ext uri="{C183D7F6-B498-43B3-948B-1728B52AA6E4}">
                <adec:decorative xmlns:adec="http://schemas.microsoft.com/office/drawing/2017/decorative" val="1"/>
              </a:ext>
            </a:extLst>
          </p:cNvPr>
          <p:cNvSpPr/>
          <p:nvPr/>
        </p:nvSpPr>
        <p:spPr>
          <a:xfrm>
            <a:off x="7574650" y="2489175"/>
            <a:ext cx="361800" cy="361800"/>
          </a:xfrm>
          <a:prstGeom prst="ellipse">
            <a:avLst/>
          </a:prstGeom>
          <a:solidFill>
            <a:srgbClr val="003A6B"/>
          </a:solidFill>
          <a:ln w="8525" cap="flat" cmpd="sng">
            <a:solidFill>
              <a:schemeClr val="dk2"/>
            </a:solidFill>
            <a:prstDash val="solid"/>
            <a:round/>
            <a:headEnd type="none" w="sm" len="sm"/>
            <a:tailEnd type="none" w="sm" len="sm"/>
          </a:ln>
        </p:spPr>
        <p:txBody>
          <a:bodyPr spcFirstLastPara="1" wrap="square" lIns="81900" tIns="81900" rIns="81900" bIns="81900" anchor="ctr" anchorCtr="0">
            <a:noAutofit/>
          </a:bodyPr>
          <a:lstStyle/>
          <a:p>
            <a:pPr marL="0" lvl="0" indent="0" algn="ctr" rtl="0">
              <a:spcBef>
                <a:spcPts val="0"/>
              </a:spcBef>
              <a:spcAft>
                <a:spcPts val="0"/>
              </a:spcAft>
              <a:buNone/>
            </a:pPr>
            <a:endParaRPr sz="1254"/>
          </a:p>
        </p:txBody>
      </p:sp>
      <p:pic>
        <p:nvPicPr>
          <p:cNvPr id="342" name="Google Shape;342;p49">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176226" y="3954150"/>
            <a:ext cx="1219300" cy="1022125"/>
          </a:xfrm>
          <a:prstGeom prst="rect">
            <a:avLst/>
          </a:prstGeom>
          <a:noFill/>
          <a:ln>
            <a:noFill/>
          </a:ln>
        </p:spPr>
      </p:pic>
    </p:spTree>
  </p:cSld>
  <p:clrMapOvr>
    <a:masterClrMapping/>
  </p:clrMapOvr>
  <p:transition spd="med">
    <p:push/>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50"/>
          <p:cNvSpPr txBox="1">
            <a:spLocks noGrp="1"/>
          </p:cNvSpPr>
          <p:nvPr>
            <p:ph type="title"/>
          </p:nvPr>
        </p:nvSpPr>
        <p:spPr>
          <a:xfrm>
            <a:off x="194968" y="-498558"/>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US" dirty="0"/>
              <a:t>Disclaimer</a:t>
            </a:r>
            <a:endParaRPr dirty="0"/>
          </a:p>
        </p:txBody>
      </p:sp>
      <p:sp>
        <p:nvSpPr>
          <p:cNvPr id="350" name="Google Shape;350;p5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351" name="Google Shape;351;p50" descr="Image displaying a disclaimer from the U.S. Department of Education’s Office of Special Education Programs and the CEEDAR Center. It states that the content was produced under a specific federal award, that the views do not represent official Department of Education policy, and that no endorsement of products or services is intended. Logos for “IDEAs that Work” and “CEEDAR Center” appear above the text.">
            <a:extLst>
              <a:ext uri="{C183D7F6-B498-43B3-948B-1728B52AA6E4}">
                <adec:decorative xmlns:adec="http://schemas.microsoft.com/office/drawing/2017/decorative" val="0"/>
              </a:ext>
            </a:extLst>
          </p:cNvPr>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51"/>
          <p:cNvSpPr txBox="1">
            <a:spLocks noGrp="1"/>
          </p:cNvSpPr>
          <p:nvPr>
            <p:ph type="title"/>
          </p:nvPr>
        </p:nvSpPr>
        <p:spPr>
          <a:xfrm>
            <a:off x="185240" y="-654201"/>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US" dirty="0"/>
              <a:t>Feedback</a:t>
            </a:r>
            <a:endParaRPr dirty="0"/>
          </a:p>
        </p:txBody>
      </p:sp>
      <p:sp>
        <p:nvSpPr>
          <p:cNvPr id="357" name="Google Shape;357;p5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358" name="Google Shape;358;p51">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0" y="0"/>
            <a:ext cx="9144000" cy="5143500"/>
          </a:xfrm>
          <a:prstGeom prst="rect">
            <a:avLst/>
          </a:prstGeom>
          <a:noFill/>
          <a:ln>
            <a:noFill/>
          </a:ln>
        </p:spPr>
      </p:pic>
      <p:sp>
        <p:nvSpPr>
          <p:cNvPr id="359" name="Google Shape;359;p51"/>
          <p:cNvSpPr txBox="1">
            <a:spLocks noGrp="1"/>
          </p:cNvSpPr>
          <p:nvPr>
            <p:ph type="title"/>
          </p:nvPr>
        </p:nvSpPr>
        <p:spPr>
          <a:xfrm>
            <a:off x="494375" y="1364525"/>
            <a:ext cx="80403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3620" b="1" dirty="0">
                <a:latin typeface="Poppins"/>
                <a:ea typeface="Poppins"/>
                <a:cs typeface="Poppins"/>
                <a:sym typeface="Poppins"/>
              </a:rPr>
              <a:t>We Value Your Feedback!</a:t>
            </a:r>
            <a:endParaRPr sz="3620" b="1" dirty="0">
              <a:latin typeface="Poppins"/>
              <a:ea typeface="Poppins"/>
              <a:cs typeface="Poppins"/>
              <a:sym typeface="Poppins"/>
            </a:endParaRPr>
          </a:p>
        </p:txBody>
      </p:sp>
      <p:pic>
        <p:nvPicPr>
          <p:cNvPr id="360" name="Google Shape;360;p51" descr="A QR code link to submit feedback"/>
          <p:cNvPicPr preferRelativeResize="0"/>
          <p:nvPr/>
        </p:nvPicPr>
        <p:blipFill>
          <a:blip r:embed="rId4">
            <a:alphaModFix/>
          </a:blip>
          <a:stretch>
            <a:fillRect/>
          </a:stretch>
        </p:blipFill>
        <p:spPr>
          <a:xfrm>
            <a:off x="3658513" y="2145575"/>
            <a:ext cx="1712025" cy="1712025"/>
          </a:xfrm>
          <a:prstGeom prst="rect">
            <a:avLst/>
          </a:prstGeom>
          <a:noFill/>
          <a:ln>
            <a:noFill/>
          </a:ln>
        </p:spPr>
      </p:pic>
      <p:sp>
        <p:nvSpPr>
          <p:cNvPr id="361" name="Google Shape;361;p51"/>
          <p:cNvSpPr txBox="1"/>
          <p:nvPr/>
        </p:nvSpPr>
        <p:spPr>
          <a:xfrm>
            <a:off x="2399525" y="4065950"/>
            <a:ext cx="4230000" cy="3018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1500">
                <a:solidFill>
                  <a:schemeClr val="dk1"/>
                </a:solidFill>
                <a:latin typeface="Poppins"/>
                <a:ea typeface="Poppins"/>
                <a:cs typeface="Poppins"/>
                <a:sym typeface="Poppins"/>
              </a:rPr>
              <a:t>www.research.net/r/CEEDAR-NCLD-Aug26</a:t>
            </a:r>
            <a:endParaRPr sz="1500">
              <a:solidFill>
                <a:schemeClr val="dk1"/>
              </a:solidFill>
              <a:latin typeface="Poppins"/>
              <a:ea typeface="Poppins"/>
              <a:cs typeface="Poppins"/>
              <a:sym typeface="Poppins"/>
            </a:endParaRPr>
          </a:p>
          <a:p>
            <a:pPr marL="0" lvl="0" indent="0" algn="ctr" rtl="0">
              <a:spcBef>
                <a:spcPts val="0"/>
              </a:spcBef>
              <a:spcAft>
                <a:spcPts val="0"/>
              </a:spcAft>
              <a:buNone/>
            </a:pPr>
            <a:endParaRPr sz="1800">
              <a:solidFill>
                <a:schemeClr val="dk2"/>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2"/>
        <p:cNvGrpSpPr/>
        <p:nvPr/>
      </p:nvGrpSpPr>
      <p:grpSpPr>
        <a:xfrm>
          <a:off x="0" y="0"/>
          <a:ext cx="0" cy="0"/>
          <a:chOff x="0" y="0"/>
          <a:chExt cx="0" cy="0"/>
        </a:xfrm>
      </p:grpSpPr>
      <p:sp>
        <p:nvSpPr>
          <p:cNvPr id="83" name="Google Shape;83;p16">
            <a:extLst>
              <a:ext uri="{C183D7F6-B498-43B3-948B-1728B52AA6E4}">
                <adec:decorative xmlns:adec="http://schemas.microsoft.com/office/drawing/2017/decorative" val="1"/>
              </a:ext>
            </a:extLst>
          </p:cNvPr>
          <p:cNvSpPr txBox="1"/>
          <p:nvPr/>
        </p:nvSpPr>
        <p:spPr>
          <a:xfrm>
            <a:off x="1467625" y="1767700"/>
            <a:ext cx="68007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chemeClr val="dk2"/>
              </a:solidFill>
            </a:endParaRPr>
          </a:p>
        </p:txBody>
      </p:sp>
      <p:pic>
        <p:nvPicPr>
          <p:cNvPr id="84" name="Google Shape;84;p16">
            <a:extLst>
              <a:ext uri="{C183D7F6-B498-43B3-948B-1728B52AA6E4}">
                <adec:decorative xmlns:adec="http://schemas.microsoft.com/office/drawing/2017/decorative" val="1"/>
              </a:ext>
            </a:extLst>
          </p:cNvPr>
          <p:cNvPicPr preferRelativeResize="0"/>
          <p:nvPr/>
        </p:nvPicPr>
        <p:blipFill rotWithShape="1">
          <a:blip r:embed="rId3">
            <a:alphaModFix/>
          </a:blip>
          <a:srcRect l="51469" t="6549" r="4214" b="8503"/>
          <a:stretch/>
        </p:blipFill>
        <p:spPr>
          <a:xfrm rot="-5400000">
            <a:off x="490088" y="-462412"/>
            <a:ext cx="1605174" cy="2585350"/>
          </a:xfrm>
          <a:prstGeom prst="rect">
            <a:avLst/>
          </a:prstGeom>
          <a:noFill/>
          <a:ln>
            <a:noFill/>
          </a:ln>
        </p:spPr>
      </p:pic>
      <p:sp>
        <p:nvSpPr>
          <p:cNvPr id="85" name="Google Shape;85;p16"/>
          <p:cNvSpPr txBox="1">
            <a:spLocks noGrp="1"/>
          </p:cNvSpPr>
          <p:nvPr>
            <p:ph type="ctrTitle" idx="4294967295"/>
          </p:nvPr>
        </p:nvSpPr>
        <p:spPr>
          <a:xfrm>
            <a:off x="1855600" y="1266250"/>
            <a:ext cx="4362600" cy="1078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4100" b="1">
                <a:solidFill>
                  <a:srgbClr val="242D3F"/>
                </a:solidFill>
                <a:latin typeface="Poppins"/>
                <a:ea typeface="Poppins"/>
                <a:cs typeface="Poppins"/>
                <a:sym typeface="Poppins"/>
              </a:rPr>
              <a:t>Overview of the </a:t>
            </a:r>
            <a:r>
              <a:rPr lang="en" sz="4100" b="1" i="1">
                <a:solidFill>
                  <a:srgbClr val="242D3F"/>
                </a:solidFill>
                <a:latin typeface="Poppins"/>
                <a:ea typeface="Poppins"/>
                <a:cs typeface="Poppins"/>
                <a:sym typeface="Poppins"/>
              </a:rPr>
              <a:t>State of LD</a:t>
            </a:r>
            <a:endParaRPr sz="4100" b="1">
              <a:solidFill>
                <a:srgbClr val="242D3F"/>
              </a:solidFill>
              <a:latin typeface="Poppins"/>
              <a:ea typeface="Poppins"/>
              <a:cs typeface="Poppins"/>
              <a:sym typeface="Poppins"/>
            </a:endParaRPr>
          </a:p>
          <a:p>
            <a:pPr marL="0" lvl="0" indent="0" algn="l" rtl="0">
              <a:spcBef>
                <a:spcPts val="0"/>
              </a:spcBef>
              <a:spcAft>
                <a:spcPts val="0"/>
              </a:spcAft>
              <a:buClr>
                <a:schemeClr val="dk1"/>
              </a:buClr>
              <a:buSzPts val="1100"/>
              <a:buFont typeface="Arial"/>
              <a:buNone/>
            </a:pPr>
            <a:r>
              <a:rPr lang="en" sz="4100" b="1">
                <a:solidFill>
                  <a:srgbClr val="242D3F"/>
                </a:solidFill>
                <a:latin typeface="Poppins"/>
                <a:ea typeface="Poppins"/>
                <a:cs typeface="Poppins"/>
                <a:sym typeface="Poppins"/>
              </a:rPr>
              <a:t>Educator Survey</a:t>
            </a:r>
            <a:endParaRPr sz="4200" b="1">
              <a:solidFill>
                <a:srgbClr val="242D3F"/>
              </a:solidFill>
              <a:latin typeface="Poppins"/>
              <a:ea typeface="Poppins"/>
              <a:cs typeface="Poppins"/>
              <a:sym typeface="Poppins"/>
            </a:endParaRPr>
          </a:p>
          <a:p>
            <a:pPr marL="0" lvl="0" indent="0" algn="l" rtl="0">
              <a:spcBef>
                <a:spcPts val="0"/>
              </a:spcBef>
              <a:spcAft>
                <a:spcPts val="0"/>
              </a:spcAft>
              <a:buSzPts val="990"/>
              <a:buNone/>
            </a:pPr>
            <a:endParaRPr sz="3120" b="1">
              <a:solidFill>
                <a:srgbClr val="242D3F"/>
              </a:solidFill>
              <a:latin typeface="Poppins"/>
              <a:ea typeface="Poppins"/>
              <a:cs typeface="Poppins"/>
              <a:sym typeface="Poppins"/>
            </a:endParaRPr>
          </a:p>
        </p:txBody>
      </p:sp>
      <p:pic>
        <p:nvPicPr>
          <p:cNvPr id="86" name="Google Shape;86;p16">
            <a:extLst>
              <a:ext uri="{C183D7F6-B498-43B3-948B-1728B52AA6E4}">
                <adec:decorative xmlns:adec="http://schemas.microsoft.com/office/drawing/2017/decorative" val="1"/>
              </a:ext>
            </a:extLst>
          </p:cNvPr>
          <p:cNvPicPr preferRelativeResize="0"/>
          <p:nvPr/>
        </p:nvPicPr>
        <p:blipFill rotWithShape="1">
          <a:blip r:embed="rId4">
            <a:alphaModFix/>
          </a:blip>
          <a:srcRect l="21061" b="19133"/>
          <a:stretch/>
        </p:blipFill>
        <p:spPr>
          <a:xfrm>
            <a:off x="5360250" y="2480575"/>
            <a:ext cx="3783750" cy="2662925"/>
          </a:xfrm>
          <a:prstGeom prst="rect">
            <a:avLst/>
          </a:prstGeom>
          <a:noFill/>
          <a:ln>
            <a:noFill/>
          </a:ln>
        </p:spPr>
      </p:pic>
    </p:spTree>
  </p:cSld>
  <p:clrMapOvr>
    <a:masterClrMapping/>
  </p:clrMapOvr>
  <p:transition spd="med">
    <p:push/>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0"/>
        <p:cNvGrpSpPr/>
        <p:nvPr/>
      </p:nvGrpSpPr>
      <p:grpSpPr>
        <a:xfrm>
          <a:off x="0" y="0"/>
          <a:ext cx="0" cy="0"/>
          <a:chOff x="0" y="0"/>
          <a:chExt cx="0" cy="0"/>
        </a:xfrm>
      </p:grpSpPr>
      <p:sp>
        <p:nvSpPr>
          <p:cNvPr id="95" name="Google Shape;95;p17"/>
          <p:cNvSpPr txBox="1">
            <a:spLocks noGrp="1"/>
          </p:cNvSpPr>
          <p:nvPr>
            <p:ph type="ctrTitle" idx="4294967295"/>
          </p:nvPr>
        </p:nvSpPr>
        <p:spPr>
          <a:xfrm>
            <a:off x="342875" y="252950"/>
            <a:ext cx="6569700" cy="772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3600" b="1" dirty="0">
                <a:solidFill>
                  <a:srgbClr val="242D3F"/>
                </a:solidFill>
                <a:latin typeface="Poppins"/>
                <a:ea typeface="Poppins"/>
                <a:cs typeface="Poppins"/>
                <a:sym typeface="Poppins"/>
              </a:rPr>
              <a:t>Overview</a:t>
            </a:r>
            <a:endParaRPr sz="3600" b="1" dirty="0">
              <a:solidFill>
                <a:srgbClr val="242D3F"/>
              </a:solidFill>
              <a:latin typeface="Poppins"/>
              <a:ea typeface="Poppins"/>
              <a:cs typeface="Poppins"/>
              <a:sym typeface="Poppins"/>
            </a:endParaRPr>
          </a:p>
          <a:p>
            <a:pPr marL="0" lvl="0" indent="0" algn="l" rtl="0">
              <a:spcBef>
                <a:spcPts val="0"/>
              </a:spcBef>
              <a:spcAft>
                <a:spcPts val="0"/>
              </a:spcAft>
              <a:buNone/>
            </a:pPr>
            <a:endParaRPr b="1" dirty="0">
              <a:solidFill>
                <a:srgbClr val="242D3F"/>
              </a:solidFill>
              <a:latin typeface="Poppins"/>
              <a:ea typeface="Poppins"/>
              <a:cs typeface="Poppins"/>
              <a:sym typeface="Poppins"/>
            </a:endParaRPr>
          </a:p>
        </p:txBody>
      </p:sp>
      <p:pic>
        <p:nvPicPr>
          <p:cNvPr id="91" name="Google Shape;91;p17">
            <a:extLst>
              <a:ext uri="{C183D7F6-B498-43B3-948B-1728B52AA6E4}">
                <adec:decorative xmlns:adec="http://schemas.microsoft.com/office/drawing/2017/decorative" val="1"/>
              </a:ext>
            </a:extLst>
          </p:cNvPr>
          <p:cNvPicPr preferRelativeResize="0"/>
          <p:nvPr/>
        </p:nvPicPr>
        <p:blipFill rotWithShape="1">
          <a:blip r:embed="rId3">
            <a:alphaModFix/>
          </a:blip>
          <a:srcRect l="51474" r="3306"/>
          <a:stretch/>
        </p:blipFill>
        <p:spPr>
          <a:xfrm>
            <a:off x="7611100" y="0"/>
            <a:ext cx="1483449" cy="2756601"/>
          </a:xfrm>
          <a:prstGeom prst="rect">
            <a:avLst/>
          </a:prstGeom>
          <a:noFill/>
          <a:ln>
            <a:noFill/>
          </a:ln>
        </p:spPr>
      </p:pic>
      <p:sp>
        <p:nvSpPr>
          <p:cNvPr id="93" name="Google Shape;93;p17">
            <a:extLst>
              <a:ext uri="{C183D7F6-B498-43B3-948B-1728B52AA6E4}">
                <adec:decorative xmlns:adec="http://schemas.microsoft.com/office/drawing/2017/decorative" val="1"/>
              </a:ext>
            </a:extLst>
          </p:cNvPr>
          <p:cNvSpPr/>
          <p:nvPr/>
        </p:nvSpPr>
        <p:spPr>
          <a:xfrm>
            <a:off x="7877800" y="1773950"/>
            <a:ext cx="361800" cy="361800"/>
          </a:xfrm>
          <a:prstGeom prst="ellipse">
            <a:avLst/>
          </a:prstGeom>
          <a:solidFill>
            <a:srgbClr val="003A6B"/>
          </a:solidFill>
          <a:ln w="8525" cap="flat" cmpd="sng">
            <a:solidFill>
              <a:schemeClr val="dk2"/>
            </a:solidFill>
            <a:prstDash val="solid"/>
            <a:round/>
            <a:headEnd type="none" w="sm" len="sm"/>
            <a:tailEnd type="none" w="sm" len="sm"/>
          </a:ln>
        </p:spPr>
        <p:txBody>
          <a:bodyPr spcFirstLastPara="1" wrap="square" lIns="81900" tIns="81900" rIns="81900" bIns="81900" anchor="ctr" anchorCtr="0">
            <a:noAutofit/>
          </a:bodyPr>
          <a:lstStyle/>
          <a:p>
            <a:pPr marL="0" lvl="0" indent="0" algn="ctr" rtl="0">
              <a:spcBef>
                <a:spcPts val="0"/>
              </a:spcBef>
              <a:spcAft>
                <a:spcPts val="0"/>
              </a:spcAft>
              <a:buNone/>
            </a:pPr>
            <a:endParaRPr sz="1254"/>
          </a:p>
        </p:txBody>
      </p:sp>
      <p:sp>
        <p:nvSpPr>
          <p:cNvPr id="94" name="Google Shape;94;p17"/>
          <p:cNvSpPr txBox="1"/>
          <p:nvPr/>
        </p:nvSpPr>
        <p:spPr>
          <a:xfrm>
            <a:off x="451625" y="1306725"/>
            <a:ext cx="6352200" cy="1541100"/>
          </a:xfrm>
          <a:prstGeom prst="rect">
            <a:avLst/>
          </a:prstGeom>
          <a:noFill/>
          <a:ln>
            <a:noFill/>
          </a:ln>
        </p:spPr>
        <p:txBody>
          <a:bodyPr spcFirstLastPara="1" wrap="square" lIns="91425" tIns="91425" rIns="91425" bIns="91425" anchor="t" anchorCtr="0">
            <a:noAutofit/>
          </a:bodyPr>
          <a:lstStyle/>
          <a:p>
            <a:pPr marL="457200" lvl="0" indent="-336550" algn="l" rtl="0">
              <a:lnSpc>
                <a:spcPct val="115000"/>
              </a:lnSpc>
              <a:spcBef>
                <a:spcPts val="0"/>
              </a:spcBef>
              <a:spcAft>
                <a:spcPts val="0"/>
              </a:spcAft>
              <a:buClr>
                <a:schemeClr val="dk1"/>
              </a:buClr>
              <a:buSzPts val="1700"/>
              <a:buFont typeface="Poppins"/>
              <a:buChar char="●"/>
            </a:pPr>
            <a:r>
              <a:rPr lang="en" sz="1700">
                <a:solidFill>
                  <a:schemeClr val="dk1"/>
                </a:solidFill>
                <a:latin typeface="Poppins"/>
                <a:ea typeface="Poppins"/>
                <a:cs typeface="Poppins"/>
                <a:sym typeface="Poppins"/>
              </a:rPr>
              <a:t>A national survey of general and special educators</a:t>
            </a:r>
            <a:endParaRPr sz="1700">
              <a:solidFill>
                <a:schemeClr val="dk1"/>
              </a:solidFill>
              <a:latin typeface="Poppins"/>
              <a:ea typeface="Poppins"/>
              <a:cs typeface="Poppins"/>
              <a:sym typeface="Poppins"/>
            </a:endParaRPr>
          </a:p>
          <a:p>
            <a:pPr marL="457200" lvl="0" indent="-336550" algn="l" rtl="0">
              <a:lnSpc>
                <a:spcPct val="115000"/>
              </a:lnSpc>
              <a:spcBef>
                <a:spcPts val="0"/>
              </a:spcBef>
              <a:spcAft>
                <a:spcPts val="0"/>
              </a:spcAft>
              <a:buClr>
                <a:schemeClr val="dk1"/>
              </a:buClr>
              <a:buSzPts val="1700"/>
              <a:buFont typeface="Poppins"/>
              <a:buChar char="●"/>
            </a:pPr>
            <a:r>
              <a:rPr lang="en" sz="1700">
                <a:solidFill>
                  <a:schemeClr val="dk1"/>
                </a:solidFill>
                <a:latin typeface="Poppins"/>
                <a:ea typeface="Poppins"/>
                <a:cs typeface="Poppins"/>
                <a:sym typeface="Poppins"/>
              </a:rPr>
              <a:t>Explored school-level factors that shape educators’ experiences in supporting students with LD</a:t>
            </a:r>
            <a:endParaRPr sz="1700">
              <a:solidFill>
                <a:schemeClr val="dk1"/>
              </a:solidFill>
              <a:latin typeface="Poppins"/>
              <a:ea typeface="Poppins"/>
              <a:cs typeface="Poppins"/>
              <a:sym typeface="Poppins"/>
            </a:endParaRPr>
          </a:p>
          <a:p>
            <a:pPr marL="0" lvl="0" indent="0" algn="l" rtl="0">
              <a:lnSpc>
                <a:spcPct val="115000"/>
              </a:lnSpc>
              <a:spcBef>
                <a:spcPts val="0"/>
              </a:spcBef>
              <a:spcAft>
                <a:spcPts val="0"/>
              </a:spcAft>
              <a:buNone/>
            </a:pPr>
            <a:endParaRPr sz="1600">
              <a:solidFill>
                <a:schemeClr val="dk1"/>
              </a:solidFill>
              <a:latin typeface="Poppins"/>
              <a:ea typeface="Poppins"/>
              <a:cs typeface="Poppins"/>
              <a:sym typeface="Poppins"/>
            </a:endParaRPr>
          </a:p>
        </p:txBody>
      </p:sp>
      <p:pic>
        <p:nvPicPr>
          <p:cNvPr id="92" name="Google Shape;92;p17">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176226" y="3954150"/>
            <a:ext cx="1219300" cy="1022125"/>
          </a:xfrm>
          <a:prstGeom prst="rect">
            <a:avLst/>
          </a:prstGeom>
          <a:noFill/>
          <a:ln>
            <a:noFill/>
          </a:ln>
        </p:spPr>
      </p:pic>
    </p:spTree>
  </p:cSld>
  <p:clrMapOvr>
    <a:masterClrMapping/>
  </p:clrMapOvr>
  <p:transition spd="med">
    <p:push/>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9"/>
        <p:cNvGrpSpPr/>
        <p:nvPr/>
      </p:nvGrpSpPr>
      <p:grpSpPr>
        <a:xfrm>
          <a:off x="0" y="0"/>
          <a:ext cx="0" cy="0"/>
          <a:chOff x="0" y="0"/>
          <a:chExt cx="0" cy="0"/>
        </a:xfrm>
      </p:grpSpPr>
      <p:sp>
        <p:nvSpPr>
          <p:cNvPr id="2" name="Title 1">
            <a:extLst>
              <a:ext uri="{FF2B5EF4-FFF2-40B4-BE49-F238E27FC236}">
                <a16:creationId xmlns:a16="http://schemas.microsoft.com/office/drawing/2014/main" id="{031EBFCA-1FD9-A889-0E7F-7AC0BCAF3AFC}"/>
              </a:ext>
            </a:extLst>
          </p:cNvPr>
          <p:cNvSpPr>
            <a:spLocks noGrp="1"/>
          </p:cNvSpPr>
          <p:nvPr>
            <p:ph type="title"/>
          </p:nvPr>
        </p:nvSpPr>
        <p:spPr>
          <a:xfrm>
            <a:off x="311700" y="-572700"/>
            <a:ext cx="8520600" cy="572700"/>
          </a:xfrm>
        </p:spPr>
        <p:txBody>
          <a:bodyPr spcFirstLastPara="1" wrap="square" lIns="91425" tIns="91425" rIns="91425" bIns="91425" anchor="b" anchorCtr="0">
            <a:normAutofit fontScale="90000"/>
          </a:bodyPr>
          <a:lstStyle/>
          <a:p>
            <a:r>
              <a:rPr lang="en-US" dirty="0"/>
              <a:t>Educator Demographics</a:t>
            </a:r>
          </a:p>
        </p:txBody>
      </p:sp>
      <p:pic>
        <p:nvPicPr>
          <p:cNvPr id="100" name="Google Shape;100;p18">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76226" y="3954150"/>
            <a:ext cx="1219300" cy="1022125"/>
          </a:xfrm>
          <a:prstGeom prst="rect">
            <a:avLst/>
          </a:prstGeom>
          <a:noFill/>
          <a:ln>
            <a:noFill/>
          </a:ln>
        </p:spPr>
      </p:pic>
      <p:pic>
        <p:nvPicPr>
          <p:cNvPr id="101" name="Google Shape;101;p18" descr="Image with two tables showing educator and school demographics. Educator data includes role, experience, certification, gender, and race percentages. School data includes Title I status, urbanicity, school type, and grade levels served."/>
          <p:cNvPicPr preferRelativeResize="0"/>
          <p:nvPr/>
        </p:nvPicPr>
        <p:blipFill>
          <a:blip r:embed="rId4">
            <a:alphaModFix/>
          </a:blip>
          <a:stretch>
            <a:fillRect/>
          </a:stretch>
        </p:blipFill>
        <p:spPr>
          <a:xfrm>
            <a:off x="1859650" y="115080"/>
            <a:ext cx="5813549" cy="4913344"/>
          </a:xfrm>
          <a:prstGeom prst="rect">
            <a:avLst/>
          </a:prstGeom>
          <a:noFill/>
          <a:ln>
            <a:noFill/>
          </a:ln>
          <a:effectLst>
            <a:outerShdw blurRad="57150" dist="19050" dir="5400000" algn="bl" rotWithShape="0">
              <a:srgbClr val="000000">
                <a:alpha val="50000"/>
              </a:srgbClr>
            </a:outerShdw>
          </a:effectLst>
        </p:spPr>
      </p:pic>
    </p:spTree>
  </p:cSld>
  <p:clrMapOvr>
    <a:masterClrMapping/>
  </p:clrMapOvr>
  <p:transition spd="med">
    <p:push/>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5"/>
        <p:cNvGrpSpPr/>
        <p:nvPr/>
      </p:nvGrpSpPr>
      <p:grpSpPr>
        <a:xfrm>
          <a:off x="0" y="0"/>
          <a:ext cx="0" cy="0"/>
          <a:chOff x="0" y="0"/>
          <a:chExt cx="0" cy="0"/>
        </a:xfrm>
      </p:grpSpPr>
      <p:sp>
        <p:nvSpPr>
          <p:cNvPr id="106" name="Google Shape;106;p19">
            <a:extLst>
              <a:ext uri="{C183D7F6-B498-43B3-948B-1728B52AA6E4}">
                <adec:decorative xmlns:adec="http://schemas.microsoft.com/office/drawing/2017/decorative" val="1"/>
              </a:ext>
            </a:extLst>
          </p:cNvPr>
          <p:cNvSpPr txBox="1"/>
          <p:nvPr/>
        </p:nvSpPr>
        <p:spPr>
          <a:xfrm>
            <a:off x="1467625" y="1767700"/>
            <a:ext cx="68007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chemeClr val="dk2"/>
              </a:solidFill>
            </a:endParaRPr>
          </a:p>
        </p:txBody>
      </p:sp>
      <p:pic>
        <p:nvPicPr>
          <p:cNvPr id="107" name="Google Shape;107;p19">
            <a:extLst>
              <a:ext uri="{C183D7F6-B498-43B3-948B-1728B52AA6E4}">
                <adec:decorative xmlns:adec="http://schemas.microsoft.com/office/drawing/2017/decorative" val="1"/>
              </a:ext>
            </a:extLst>
          </p:cNvPr>
          <p:cNvPicPr preferRelativeResize="0"/>
          <p:nvPr/>
        </p:nvPicPr>
        <p:blipFill rotWithShape="1">
          <a:blip r:embed="rId3">
            <a:alphaModFix/>
          </a:blip>
          <a:srcRect l="51469" t="6549" r="4214" b="8503"/>
          <a:stretch/>
        </p:blipFill>
        <p:spPr>
          <a:xfrm rot="-5400000">
            <a:off x="490088" y="-462412"/>
            <a:ext cx="1605174" cy="2585350"/>
          </a:xfrm>
          <a:prstGeom prst="rect">
            <a:avLst/>
          </a:prstGeom>
          <a:noFill/>
          <a:ln>
            <a:noFill/>
          </a:ln>
        </p:spPr>
      </p:pic>
      <p:sp>
        <p:nvSpPr>
          <p:cNvPr id="108" name="Google Shape;108;p19"/>
          <p:cNvSpPr txBox="1">
            <a:spLocks noGrp="1"/>
          </p:cNvSpPr>
          <p:nvPr>
            <p:ph type="ctrTitle" idx="4294967295"/>
          </p:nvPr>
        </p:nvSpPr>
        <p:spPr>
          <a:xfrm>
            <a:off x="1954300" y="1632850"/>
            <a:ext cx="5046600" cy="1078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990"/>
              <a:buFont typeface="Arial"/>
              <a:buNone/>
            </a:pPr>
            <a:r>
              <a:rPr lang="en" sz="4100" b="1">
                <a:solidFill>
                  <a:srgbClr val="242D3F"/>
                </a:solidFill>
                <a:latin typeface="Poppins"/>
                <a:ea typeface="Poppins"/>
                <a:cs typeface="Poppins"/>
                <a:sym typeface="Poppins"/>
              </a:rPr>
              <a:t>Key Findings</a:t>
            </a:r>
            <a:endParaRPr sz="4100" b="1">
              <a:solidFill>
                <a:srgbClr val="242D3F"/>
              </a:solidFill>
              <a:latin typeface="Poppins"/>
              <a:ea typeface="Poppins"/>
              <a:cs typeface="Poppins"/>
              <a:sym typeface="Poppins"/>
            </a:endParaRPr>
          </a:p>
          <a:p>
            <a:pPr marL="0" lvl="0" indent="0" algn="l" rtl="0">
              <a:spcBef>
                <a:spcPts val="0"/>
              </a:spcBef>
              <a:spcAft>
                <a:spcPts val="0"/>
              </a:spcAft>
              <a:buSzPts val="990"/>
              <a:buNone/>
            </a:pPr>
            <a:endParaRPr sz="3020" b="1">
              <a:solidFill>
                <a:srgbClr val="242D3F"/>
              </a:solidFill>
              <a:latin typeface="Poppins"/>
              <a:ea typeface="Poppins"/>
              <a:cs typeface="Poppins"/>
              <a:sym typeface="Poppins"/>
            </a:endParaRPr>
          </a:p>
        </p:txBody>
      </p:sp>
      <p:pic>
        <p:nvPicPr>
          <p:cNvPr id="109" name="Google Shape;109;p19">
            <a:extLst>
              <a:ext uri="{C183D7F6-B498-43B3-948B-1728B52AA6E4}">
                <adec:decorative xmlns:adec="http://schemas.microsoft.com/office/drawing/2017/decorative" val="1"/>
              </a:ext>
            </a:extLst>
          </p:cNvPr>
          <p:cNvPicPr preferRelativeResize="0"/>
          <p:nvPr/>
        </p:nvPicPr>
        <p:blipFill rotWithShape="1">
          <a:blip r:embed="rId4">
            <a:alphaModFix/>
          </a:blip>
          <a:srcRect l="21061" b="19133"/>
          <a:stretch/>
        </p:blipFill>
        <p:spPr>
          <a:xfrm>
            <a:off x="5360250" y="2480575"/>
            <a:ext cx="3783750" cy="2662925"/>
          </a:xfrm>
          <a:prstGeom prst="rect">
            <a:avLst/>
          </a:prstGeom>
          <a:noFill/>
          <a:ln>
            <a:noFill/>
          </a:ln>
        </p:spPr>
      </p:pic>
    </p:spTree>
  </p:cSld>
  <p:clrMapOvr>
    <a:masterClrMapping/>
  </p:clrMapOvr>
  <p:transition spd="med">
    <p:push/>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3"/>
        <p:cNvGrpSpPr/>
        <p:nvPr/>
      </p:nvGrpSpPr>
      <p:grpSpPr>
        <a:xfrm>
          <a:off x="0" y="0"/>
          <a:ext cx="0" cy="0"/>
          <a:chOff x="0" y="0"/>
          <a:chExt cx="0" cy="0"/>
        </a:xfrm>
      </p:grpSpPr>
      <p:sp>
        <p:nvSpPr>
          <p:cNvPr id="118" name="Google Shape;118;p20"/>
          <p:cNvSpPr txBox="1">
            <a:spLocks noGrp="1"/>
          </p:cNvSpPr>
          <p:nvPr>
            <p:ph type="ctrTitle" idx="4294967295"/>
          </p:nvPr>
        </p:nvSpPr>
        <p:spPr>
          <a:xfrm>
            <a:off x="342875" y="401000"/>
            <a:ext cx="6569700" cy="7722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700" b="1" dirty="0">
                <a:latin typeface="Poppins"/>
                <a:ea typeface="Poppins"/>
                <a:cs typeface="Poppins"/>
                <a:sym typeface="Poppins"/>
              </a:rPr>
              <a:t>RQ 1: To what extent do educators feel confident adapting instruction for students with LD?</a:t>
            </a:r>
            <a:endParaRPr sz="2700" b="1" dirty="0">
              <a:solidFill>
                <a:srgbClr val="242D3F"/>
              </a:solidFill>
              <a:latin typeface="Poppins"/>
              <a:ea typeface="Poppins"/>
              <a:cs typeface="Poppins"/>
              <a:sym typeface="Poppins"/>
            </a:endParaRPr>
          </a:p>
          <a:p>
            <a:pPr marL="0" lvl="0" indent="0" algn="l" rtl="0">
              <a:spcBef>
                <a:spcPts val="0"/>
              </a:spcBef>
              <a:spcAft>
                <a:spcPts val="0"/>
              </a:spcAft>
              <a:buNone/>
            </a:pPr>
            <a:endParaRPr sz="2700" b="1" dirty="0">
              <a:solidFill>
                <a:srgbClr val="242D3F"/>
              </a:solidFill>
              <a:latin typeface="Poppins"/>
              <a:ea typeface="Poppins"/>
              <a:cs typeface="Poppins"/>
              <a:sym typeface="Poppins"/>
            </a:endParaRPr>
          </a:p>
        </p:txBody>
      </p:sp>
      <p:pic>
        <p:nvPicPr>
          <p:cNvPr id="114" name="Google Shape;114;p20">
            <a:extLst>
              <a:ext uri="{C183D7F6-B498-43B3-948B-1728B52AA6E4}">
                <adec:decorative xmlns:adec="http://schemas.microsoft.com/office/drawing/2017/decorative" val="1"/>
              </a:ext>
            </a:extLst>
          </p:cNvPr>
          <p:cNvPicPr preferRelativeResize="0"/>
          <p:nvPr/>
        </p:nvPicPr>
        <p:blipFill rotWithShape="1">
          <a:blip r:embed="rId3">
            <a:alphaModFix/>
          </a:blip>
          <a:srcRect l="51474" r="3306"/>
          <a:stretch/>
        </p:blipFill>
        <p:spPr>
          <a:xfrm>
            <a:off x="7611100" y="0"/>
            <a:ext cx="1483449" cy="2756601"/>
          </a:xfrm>
          <a:prstGeom prst="rect">
            <a:avLst/>
          </a:prstGeom>
          <a:noFill/>
          <a:ln>
            <a:noFill/>
          </a:ln>
        </p:spPr>
      </p:pic>
      <p:sp>
        <p:nvSpPr>
          <p:cNvPr id="116" name="Google Shape;116;p20">
            <a:extLst>
              <a:ext uri="{C183D7F6-B498-43B3-948B-1728B52AA6E4}">
                <adec:decorative xmlns:adec="http://schemas.microsoft.com/office/drawing/2017/decorative" val="1"/>
              </a:ext>
            </a:extLst>
          </p:cNvPr>
          <p:cNvSpPr/>
          <p:nvPr/>
        </p:nvSpPr>
        <p:spPr>
          <a:xfrm>
            <a:off x="7877800" y="1773950"/>
            <a:ext cx="361800" cy="361800"/>
          </a:xfrm>
          <a:prstGeom prst="ellipse">
            <a:avLst/>
          </a:prstGeom>
          <a:solidFill>
            <a:srgbClr val="003A6B"/>
          </a:solidFill>
          <a:ln w="8525" cap="flat" cmpd="sng">
            <a:solidFill>
              <a:schemeClr val="dk2"/>
            </a:solidFill>
            <a:prstDash val="solid"/>
            <a:round/>
            <a:headEnd type="none" w="sm" len="sm"/>
            <a:tailEnd type="none" w="sm" len="sm"/>
          </a:ln>
        </p:spPr>
        <p:txBody>
          <a:bodyPr spcFirstLastPara="1" wrap="square" lIns="81900" tIns="81900" rIns="81900" bIns="81900" anchor="ctr" anchorCtr="0">
            <a:noAutofit/>
          </a:bodyPr>
          <a:lstStyle/>
          <a:p>
            <a:pPr marL="0" lvl="0" indent="0" algn="ctr" rtl="0">
              <a:spcBef>
                <a:spcPts val="0"/>
              </a:spcBef>
              <a:spcAft>
                <a:spcPts val="0"/>
              </a:spcAft>
              <a:buNone/>
            </a:pPr>
            <a:endParaRPr sz="1254"/>
          </a:p>
        </p:txBody>
      </p:sp>
      <p:sp>
        <p:nvSpPr>
          <p:cNvPr id="117" name="Google Shape;117;p20"/>
          <p:cNvSpPr txBox="1"/>
          <p:nvPr/>
        </p:nvSpPr>
        <p:spPr>
          <a:xfrm>
            <a:off x="451625" y="2054050"/>
            <a:ext cx="6352200" cy="1541100"/>
          </a:xfrm>
          <a:prstGeom prst="rect">
            <a:avLst/>
          </a:prstGeom>
          <a:noFill/>
          <a:ln>
            <a:noFill/>
          </a:ln>
        </p:spPr>
        <p:txBody>
          <a:bodyPr spcFirstLastPara="1" wrap="square" lIns="91425" tIns="91425" rIns="91425" bIns="91425" anchor="t" anchorCtr="0">
            <a:noAutofit/>
          </a:bodyPr>
          <a:lstStyle/>
          <a:p>
            <a:pPr marL="457200" lvl="0" indent="-336550" algn="l" rtl="0">
              <a:lnSpc>
                <a:spcPct val="115000"/>
              </a:lnSpc>
              <a:spcBef>
                <a:spcPts val="0"/>
              </a:spcBef>
              <a:spcAft>
                <a:spcPts val="0"/>
              </a:spcAft>
              <a:buClr>
                <a:schemeClr val="dk1"/>
              </a:buClr>
              <a:buSzPts val="1700"/>
              <a:buFont typeface="Poppins"/>
              <a:buChar char="●"/>
            </a:pPr>
            <a:r>
              <a:rPr lang="en" sz="1700">
                <a:solidFill>
                  <a:schemeClr val="dk1"/>
                </a:solidFill>
                <a:latin typeface="Poppins"/>
                <a:ea typeface="Poppins"/>
                <a:cs typeface="Poppins"/>
                <a:sym typeface="Poppins"/>
              </a:rPr>
              <a:t>Most general educators are not fully confident in their ability to teach students with LD.</a:t>
            </a:r>
            <a:endParaRPr sz="1700">
              <a:solidFill>
                <a:schemeClr val="dk1"/>
              </a:solidFill>
              <a:latin typeface="Poppins"/>
              <a:ea typeface="Poppins"/>
              <a:cs typeface="Poppins"/>
              <a:sym typeface="Poppins"/>
            </a:endParaRPr>
          </a:p>
          <a:p>
            <a:pPr marL="457200" lvl="0" indent="-336550" algn="l" rtl="0">
              <a:lnSpc>
                <a:spcPct val="115000"/>
              </a:lnSpc>
              <a:spcBef>
                <a:spcPts val="0"/>
              </a:spcBef>
              <a:spcAft>
                <a:spcPts val="0"/>
              </a:spcAft>
              <a:buClr>
                <a:schemeClr val="dk1"/>
              </a:buClr>
              <a:buSzPts val="1700"/>
              <a:buFont typeface="Poppins"/>
              <a:buChar char="●"/>
            </a:pPr>
            <a:r>
              <a:rPr lang="en" sz="1700">
                <a:solidFill>
                  <a:schemeClr val="dk1"/>
                </a:solidFill>
                <a:latin typeface="Poppins"/>
                <a:ea typeface="Poppins"/>
                <a:cs typeface="Poppins"/>
                <a:sym typeface="Poppins"/>
              </a:rPr>
              <a:t>Only 17% of novice general educators are completely confident in adapting instruction for students with LD, compared to 60% of special educators.</a:t>
            </a:r>
            <a:endParaRPr sz="1700">
              <a:solidFill>
                <a:schemeClr val="dk1"/>
              </a:solidFill>
              <a:latin typeface="Poppins"/>
              <a:ea typeface="Poppins"/>
              <a:cs typeface="Poppins"/>
              <a:sym typeface="Poppins"/>
            </a:endParaRPr>
          </a:p>
          <a:p>
            <a:pPr marL="0" lvl="0" indent="0" algn="l" rtl="0">
              <a:lnSpc>
                <a:spcPct val="115000"/>
              </a:lnSpc>
              <a:spcBef>
                <a:spcPts val="0"/>
              </a:spcBef>
              <a:spcAft>
                <a:spcPts val="0"/>
              </a:spcAft>
              <a:buNone/>
            </a:pPr>
            <a:endParaRPr sz="1700">
              <a:solidFill>
                <a:schemeClr val="dk1"/>
              </a:solidFill>
              <a:latin typeface="Poppins"/>
              <a:ea typeface="Poppins"/>
              <a:cs typeface="Poppins"/>
              <a:sym typeface="Poppins"/>
            </a:endParaRPr>
          </a:p>
          <a:p>
            <a:pPr marL="0" lvl="0" indent="0" algn="l" rtl="0">
              <a:lnSpc>
                <a:spcPct val="115000"/>
              </a:lnSpc>
              <a:spcBef>
                <a:spcPts val="0"/>
              </a:spcBef>
              <a:spcAft>
                <a:spcPts val="0"/>
              </a:spcAft>
              <a:buNone/>
            </a:pPr>
            <a:endParaRPr sz="1600">
              <a:solidFill>
                <a:schemeClr val="dk1"/>
              </a:solidFill>
              <a:latin typeface="Poppins"/>
              <a:ea typeface="Poppins"/>
              <a:cs typeface="Poppins"/>
              <a:sym typeface="Poppins"/>
            </a:endParaRPr>
          </a:p>
        </p:txBody>
      </p:sp>
      <p:pic>
        <p:nvPicPr>
          <p:cNvPr id="115" name="Google Shape;115;p20">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176226" y="3954150"/>
            <a:ext cx="1219300" cy="1022125"/>
          </a:xfrm>
          <a:prstGeom prst="rect">
            <a:avLst/>
          </a:prstGeom>
          <a:noFill/>
          <a:ln>
            <a:noFill/>
          </a:ln>
        </p:spPr>
      </p:pic>
    </p:spTree>
  </p:cSld>
  <p:clrMapOvr>
    <a:masterClrMapping/>
  </p:clrMapOvr>
  <p:transition spd="med">
    <p:push/>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2"/>
        <p:cNvGrpSpPr/>
        <p:nvPr/>
      </p:nvGrpSpPr>
      <p:grpSpPr>
        <a:xfrm>
          <a:off x="0" y="0"/>
          <a:ext cx="0" cy="0"/>
          <a:chOff x="0" y="0"/>
          <a:chExt cx="0" cy="0"/>
        </a:xfrm>
      </p:grpSpPr>
      <p:sp>
        <p:nvSpPr>
          <p:cNvPr id="125" name="Google Shape;125;p21"/>
          <p:cNvSpPr txBox="1">
            <a:spLocks noGrp="1"/>
          </p:cNvSpPr>
          <p:nvPr>
            <p:ph type="ctrTitle" idx="4294967295"/>
          </p:nvPr>
        </p:nvSpPr>
        <p:spPr>
          <a:xfrm>
            <a:off x="342875" y="401000"/>
            <a:ext cx="8242200" cy="7722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300" b="1" dirty="0">
                <a:latin typeface="Poppins"/>
                <a:ea typeface="Poppins"/>
                <a:cs typeface="Poppins"/>
                <a:sym typeface="Poppins"/>
              </a:rPr>
              <a:t>Percentage of teachers who feel completely confident adapting instruction for students with LD</a:t>
            </a:r>
            <a:endParaRPr sz="2300" b="1" dirty="0">
              <a:solidFill>
                <a:srgbClr val="242D3F"/>
              </a:solidFill>
              <a:latin typeface="Poppins"/>
              <a:ea typeface="Poppins"/>
              <a:cs typeface="Poppins"/>
              <a:sym typeface="Poppins"/>
            </a:endParaRPr>
          </a:p>
          <a:p>
            <a:pPr marL="0" lvl="0" indent="0" algn="l" rtl="0">
              <a:spcBef>
                <a:spcPts val="0"/>
              </a:spcBef>
              <a:spcAft>
                <a:spcPts val="0"/>
              </a:spcAft>
              <a:buNone/>
            </a:pPr>
            <a:endParaRPr sz="2300" b="1" dirty="0">
              <a:solidFill>
                <a:srgbClr val="242D3F"/>
              </a:solidFill>
              <a:latin typeface="Poppins"/>
              <a:ea typeface="Poppins"/>
              <a:cs typeface="Poppins"/>
              <a:sym typeface="Poppins"/>
            </a:endParaRPr>
          </a:p>
        </p:txBody>
      </p:sp>
      <p:pic>
        <p:nvPicPr>
          <p:cNvPr id="124" name="Google Shape;124;p21">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76226" y="3954150"/>
            <a:ext cx="1219300" cy="1022125"/>
          </a:xfrm>
          <a:prstGeom prst="rect">
            <a:avLst/>
          </a:prstGeom>
          <a:noFill/>
          <a:ln>
            <a:noFill/>
          </a:ln>
        </p:spPr>
      </p:pic>
      <p:pic>
        <p:nvPicPr>
          <p:cNvPr id="123" name="Google Shape;123;p21" title="Chart"/>
          <p:cNvPicPr preferRelativeResize="0"/>
          <p:nvPr/>
        </p:nvPicPr>
        <p:blipFill>
          <a:blip r:embed="rId4">
            <a:alphaModFix/>
          </a:blip>
          <a:stretch>
            <a:fillRect/>
          </a:stretch>
        </p:blipFill>
        <p:spPr>
          <a:xfrm>
            <a:off x="1521275" y="1370800"/>
            <a:ext cx="5831004" cy="3605474"/>
          </a:xfrm>
          <a:prstGeom prst="rect">
            <a:avLst/>
          </a:prstGeom>
          <a:noFill/>
          <a:ln>
            <a:noFill/>
          </a:ln>
          <a:effectLst>
            <a:outerShdw blurRad="57150" dist="19050" dir="5400000" algn="bl" rotWithShape="0">
              <a:srgbClr val="000000">
                <a:alpha val="50000"/>
              </a:srgbClr>
            </a:outerShdw>
          </a:effectLst>
        </p:spPr>
      </p:pic>
    </p:spTree>
  </p:cSld>
  <p:clrMapOvr>
    <a:masterClrMapping/>
  </p:clrMapOvr>
  <p:transition spd="med">
    <p:push/>
  </p:transition>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1593</Words>
  <Application>Microsoft Office PowerPoint</Application>
  <PresentationFormat>On-screen Show (16:9)</PresentationFormat>
  <Paragraphs>137</Paragraphs>
  <Slides>39</Slides>
  <Notes>39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39</vt:i4>
      </vt:variant>
    </vt:vector>
  </HeadingPairs>
  <TitlesOfParts>
    <vt:vector size="42" baseType="lpstr">
      <vt:lpstr>Poppins</vt:lpstr>
      <vt:lpstr>Arial</vt:lpstr>
      <vt:lpstr>Simple Light</vt:lpstr>
      <vt:lpstr>Supporting Educators, Strengthening Leaders Insights from NCLD’s National Survey</vt:lpstr>
      <vt:lpstr>Welcome! </vt:lpstr>
      <vt:lpstr>Welcome! 1 </vt:lpstr>
      <vt:lpstr>Overview of the State of LD Educator Survey </vt:lpstr>
      <vt:lpstr>Overview </vt:lpstr>
      <vt:lpstr>Educator Demographics</vt:lpstr>
      <vt:lpstr>Key Findings </vt:lpstr>
      <vt:lpstr>RQ 1: To what extent do educators feel confident adapting instruction for students with LD? </vt:lpstr>
      <vt:lpstr>Percentage of teachers who feel completely confident adapting instruction for students with LD </vt:lpstr>
      <vt:lpstr>RQ 2: What school-level factors support or hinder educator confidence in adapting instruction for students with LD? </vt:lpstr>
      <vt:lpstr>HLP Pillars</vt:lpstr>
      <vt:lpstr>Framework for Supporting Teachers of Students with LD 1 </vt:lpstr>
      <vt:lpstr>Deep Dive into Findings </vt:lpstr>
      <vt:lpstr>Framework for Supporting Teachers of Students with LD 2 </vt:lpstr>
      <vt:lpstr>Leadership Support </vt:lpstr>
      <vt:lpstr>Framework for Supporting Teachers of Students with LD 3 </vt:lpstr>
      <vt:lpstr>“What do you need to be better equipped to teach students with learning disabilities?”</vt:lpstr>
      <vt:lpstr>Percentage of teachers who reported having adequate time by role &amp; experience </vt:lpstr>
      <vt:lpstr>Framework for Supporting Teachers of Students with LD 4 </vt:lpstr>
      <vt:lpstr>Percentage of teachers comfortable choosing academic interventions to address skill gaps </vt:lpstr>
      <vt:lpstr>Percentage of teachers comfortable implementing accommodations &amp; modifications </vt:lpstr>
      <vt:lpstr>Percentage of teachers comfortable differentiating instruction </vt:lpstr>
      <vt:lpstr>Percentage of teachers comfortable using student data to identify skill gaps </vt:lpstr>
      <vt:lpstr>Percentage of teachers comfortable implementing academic interventions</vt:lpstr>
      <vt:lpstr>Framework for Supporting Teachers of Students with LD 5 </vt:lpstr>
      <vt:lpstr>Collegial Expertise </vt:lpstr>
      <vt:lpstr>When asked about their general educator colleagues, special educators reported somewhat lower consistency in two specific areas.</vt:lpstr>
      <vt:lpstr>Framework for Supporting Teachers of Students with LD 6 </vt:lpstr>
      <vt:lpstr>Educators reported the greatest concerns about their colleagues’ consistency in making their job feel more manageable.</vt:lpstr>
      <vt:lpstr>These concerns were particularly heightened among educators with 10+ years of experience, and were evident across all collaborative items, compared to that of those who were less experienced.</vt:lpstr>
      <vt:lpstr>Framework for Supporting Teachers of Students with LD </vt:lpstr>
      <vt:lpstr>Special educators reported greater engagement with general educator colleagues around topics related to special education and IEP implementation.    </vt:lpstr>
      <vt:lpstr>Knowledge around how to engage in student support dialogue with colleagues may grow with teaching experience.     </vt:lpstr>
      <vt:lpstr>Wrapping Up </vt:lpstr>
      <vt:lpstr>Key Takeaways </vt:lpstr>
      <vt:lpstr>Call to Action  </vt:lpstr>
      <vt:lpstr>Q&amp;A Time! </vt:lpstr>
      <vt:lpstr>Disclaimer</vt:lpstr>
      <vt:lpstr>Feedback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Wuthrich, Mathilde</cp:lastModifiedBy>
  <cp:revision>1</cp:revision>
  <dcterms:modified xsi:type="dcterms:W3CDTF">2026-08-27T16:31:22Z</dcterms:modified>
</cp:coreProperties>
</file>