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anose="020E0502030303020204" pitchFamily="34" charset="0"/>
      <p:regular r:id="rId13"/>
      <p:bold r:id="rId14"/>
      <p:italic r:id="rId15"/>
      <p:boldItalic r:id="rId16"/>
    </p:embeddedFont>
    <p:embeddedFont>
      <p:font typeface="Instrument Sans" pitchFamily="2"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Poppins"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87762B-8177-4DB6-81EF-4F6E67D40732}">
  <a:tblStyle styleId="{B187762B-8177-4DB6-81EF-4F6E67D4073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E8FFB42-BE23-415C-8B30-EA21C4D23E0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3350"/>
  </p:normalViewPr>
  <p:slideViewPr>
    <p:cSldViewPr snapToGrid="0">
      <p:cViewPr varScale="1">
        <p:scale>
          <a:sx n="44" d="100"/>
          <a:sy n="44" d="100"/>
        </p:scale>
        <p:origin x="224"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forms/d/e/1FAIpQLSdMFYUHSfGdE-ED6YvObvUCKy4rZjfvibQGjo-rR9JrvAWI8w/viewfor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spreadsheets/d/1M85glqovKfYqqT8lh4Wci5iqV5N9eIWynt_l-rHxHWw/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forms/d/e/1FAIpQLSdMFYUHSfGdE-ED6YvObvUCKy4rZjfvibQGjo-rR9JrvAWI8w/viewfor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Abby: Make everyone co-hosts</a:t>
            </a:r>
            <a:endParaRPr/>
          </a:p>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3:00</a:t>
            </a:r>
            <a:endParaRPr/>
          </a:p>
          <a:p>
            <a:pPr marL="0" lvl="0" indent="0" algn="l" rtl="0">
              <a:lnSpc>
                <a:spcPct val="100000"/>
              </a:lnSpc>
              <a:spcBef>
                <a:spcPts val="0"/>
              </a:spcBef>
              <a:spcAft>
                <a:spcPts val="0"/>
              </a:spcAft>
              <a:buSzPts val="1400"/>
              <a:buNone/>
            </a:pPr>
            <a:endParaRPr/>
          </a:p>
        </p:txBody>
      </p:sp>
      <p:sp>
        <p:nvSpPr>
          <p:cNvPr id="139" name="Google Shape;1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eb036277d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eb036277d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Abby/David</a:t>
            </a:r>
            <a:endParaRPr/>
          </a:p>
          <a:p>
            <a:pPr marL="0" lvl="0" indent="0" algn="l" rtl="0">
              <a:spcBef>
                <a:spcPts val="0"/>
              </a:spcBef>
              <a:spcAft>
                <a:spcPts val="0"/>
              </a:spcAft>
              <a:buSzPts val="1400"/>
              <a:buNone/>
            </a:pPr>
            <a:r>
              <a:rPr lang="en-US" sz="1000">
                <a:solidFill>
                  <a:srgbClr val="1A1924"/>
                </a:solidFill>
                <a:latin typeface="Arial"/>
                <a:ea typeface="Arial"/>
                <a:cs typeface="Arial"/>
                <a:sym typeface="Arial"/>
              </a:rPr>
              <a:t>3:52-4:00</a:t>
            </a:r>
            <a:endParaRPr sz="1000">
              <a:solidFill>
                <a:srgbClr val="1A192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000">
              <a:solidFill>
                <a:srgbClr val="1A19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u="sng">
                <a:solidFill>
                  <a:schemeClr val="hlink"/>
                </a:solidFill>
                <a:hlinkClick r:id="rId3"/>
              </a:rPr>
              <a:t>IC Training Sign-Up</a:t>
            </a:r>
            <a:endParaRPr/>
          </a:p>
        </p:txBody>
      </p:sp>
      <p:sp>
        <p:nvSpPr>
          <p:cNvPr id="203" name="Google Shape;203;g3eb036277d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601e5e179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3601e5e179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3:00-07</a:t>
            </a:r>
            <a:endParaRPr/>
          </a:p>
        </p:txBody>
      </p:sp>
      <p:sp>
        <p:nvSpPr>
          <p:cNvPr id="148" name="Google Shape;148;g3601e5e179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02e7852b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02e7852b8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spcBef>
                <a:spcPts val="0"/>
              </a:spcBef>
              <a:spcAft>
                <a:spcPts val="0"/>
              </a:spcAft>
              <a:buClr>
                <a:schemeClr val="dk1"/>
              </a:buClr>
              <a:buSzPts val="1400"/>
              <a:buFont typeface="Arial"/>
              <a:buNone/>
            </a:pPr>
            <a:r>
              <a:rPr lang="en-US"/>
              <a:t>3:00-07</a:t>
            </a:r>
            <a:endParaRPr/>
          </a:p>
          <a:p>
            <a:pPr marL="0" lvl="0" indent="0" algn="l" rtl="0">
              <a:lnSpc>
                <a:spcPct val="100000"/>
              </a:lnSpc>
              <a:spcBef>
                <a:spcPts val="0"/>
              </a:spcBef>
              <a:spcAft>
                <a:spcPts val="0"/>
              </a:spcAft>
              <a:buSzPts val="1400"/>
              <a:buNone/>
            </a:pPr>
            <a:endParaRPr/>
          </a:p>
        </p:txBody>
      </p:sp>
      <p:sp>
        <p:nvSpPr>
          <p:cNvPr id="155" name="Google Shape;155;g302e7852b8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Speaker: Abby</a:t>
            </a:r>
            <a:endParaRPr/>
          </a:p>
          <a:p>
            <a:pPr marL="0" lvl="0" indent="0" algn="l" rtl="0">
              <a:spcBef>
                <a:spcPts val="0"/>
              </a:spcBef>
              <a:spcAft>
                <a:spcPts val="0"/>
              </a:spcAft>
              <a:buClr>
                <a:schemeClr val="dk1"/>
              </a:buClr>
              <a:buSzPts val="1400"/>
              <a:buFont typeface="Arial"/>
              <a:buNone/>
            </a:pPr>
            <a:r>
              <a:rPr lang="en-US"/>
              <a:t>3:00-07</a:t>
            </a:r>
            <a:endParaRPr/>
          </a:p>
          <a:p>
            <a:pPr marL="0" lvl="0" indent="0" algn="l" rtl="0">
              <a:lnSpc>
                <a:spcPct val="90000"/>
              </a:lnSpc>
              <a:spcBef>
                <a:spcPts val="0"/>
              </a:spcBef>
              <a:spcAft>
                <a:spcPts val="0"/>
              </a:spcAft>
              <a:buNone/>
            </a:pPr>
            <a:endParaRPr/>
          </a:p>
          <a:p>
            <a:pPr marL="457200" lvl="0" indent="0" algn="l" rtl="0">
              <a:lnSpc>
                <a:spcPct val="90000"/>
              </a:lnSpc>
              <a:spcBef>
                <a:spcPts val="0"/>
              </a:spcBef>
              <a:spcAft>
                <a:spcPts val="0"/>
              </a:spcAft>
              <a:buSzPts val="1400"/>
              <a:buNone/>
            </a:pPr>
            <a:endParaRPr/>
          </a:p>
          <a:p>
            <a:pPr marL="0" lvl="0" indent="0" algn="l" rtl="0">
              <a:lnSpc>
                <a:spcPct val="90000"/>
              </a:lnSpc>
              <a:spcBef>
                <a:spcPts val="1000"/>
              </a:spcBef>
              <a:spcAft>
                <a:spcPts val="0"/>
              </a:spcAft>
              <a:buClr>
                <a:schemeClr val="dk1"/>
              </a:buClr>
              <a:buSzPts val="2800"/>
              <a:buFont typeface="Arial"/>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ad22e41c3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ad22e41c38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Chris</a:t>
            </a:r>
            <a:endParaRPr/>
          </a:p>
          <a:p>
            <a:pPr marL="0" lvl="0" indent="0" algn="l" rtl="0">
              <a:spcBef>
                <a:spcPts val="0"/>
              </a:spcBef>
              <a:spcAft>
                <a:spcPts val="0"/>
              </a:spcAft>
              <a:buClr>
                <a:schemeClr val="dk1"/>
              </a:buClr>
              <a:buSzPts val="1400"/>
              <a:buFont typeface="Arial"/>
              <a:buNone/>
            </a:pPr>
            <a:r>
              <a:rPr lang="en-US"/>
              <a:t>3:05-07</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ea4891bd97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ea4891bd97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Chris</a:t>
            </a:r>
            <a:endParaRPr/>
          </a:p>
          <a:p>
            <a:pPr marL="0" lvl="0" indent="0" algn="l" rtl="0">
              <a:spcBef>
                <a:spcPts val="0"/>
              </a:spcBef>
              <a:spcAft>
                <a:spcPts val="0"/>
              </a:spcAft>
              <a:buClr>
                <a:schemeClr val="dk1"/>
              </a:buClr>
              <a:buSzPts val="1100"/>
              <a:buFont typeface="Arial"/>
              <a:buNone/>
            </a:pPr>
            <a:r>
              <a:rPr lang="en-US"/>
              <a:t>3:05-07</a:t>
            </a:r>
            <a:endParaRPr/>
          </a:p>
          <a:p>
            <a:pPr marL="0" lvl="0" indent="0" algn="l" rtl="0">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2000" b="1">
                <a:latin typeface="Arial"/>
                <a:ea typeface="Arial"/>
                <a:cs typeface="Arial"/>
                <a:sym typeface="Arial"/>
              </a:rPr>
              <a:t>Guiding Questions:</a:t>
            </a:r>
            <a:endParaRPr sz="2000" b="1">
              <a:latin typeface="Arial"/>
              <a:ea typeface="Arial"/>
              <a:cs typeface="Arial"/>
              <a:sym typeface="Arial"/>
            </a:endParaRPr>
          </a:p>
          <a:p>
            <a:pPr marL="457200" lvl="0" indent="-355600" algn="l" rtl="0">
              <a:lnSpc>
                <a:spcPct val="142857"/>
              </a:lnSpc>
              <a:spcBef>
                <a:spcPts val="1500"/>
              </a:spcBef>
              <a:spcAft>
                <a:spcPts val="0"/>
              </a:spcAft>
              <a:buClr>
                <a:schemeClr val="dk1"/>
              </a:buClr>
              <a:buSzPts val="2000"/>
              <a:buChar char="•"/>
            </a:pPr>
            <a:r>
              <a:rPr lang="en-US" sz="2000" b="1">
                <a:latin typeface="Arial"/>
                <a:ea typeface="Arial"/>
                <a:cs typeface="Arial"/>
                <a:sym typeface="Arial"/>
              </a:rPr>
              <a:t>What is the resource? </a:t>
            </a:r>
            <a:r>
              <a:rPr lang="en-US" sz="2000">
                <a:latin typeface="Arial"/>
                <a:ea typeface="Arial"/>
                <a:cs typeface="Arial"/>
                <a:sym typeface="Arial"/>
              </a:rPr>
              <a:t>(Brief purpose + target audience)</a:t>
            </a:r>
            <a:endParaRPr sz="2000">
              <a:latin typeface="Arial"/>
              <a:ea typeface="Arial"/>
              <a:cs typeface="Arial"/>
              <a:sym typeface="Arial"/>
            </a:endParaRPr>
          </a:p>
          <a:p>
            <a:pPr marL="457200" lvl="0" indent="-355600" algn="l" rtl="0">
              <a:lnSpc>
                <a:spcPct val="142857"/>
              </a:lnSpc>
              <a:spcBef>
                <a:spcPts val="0"/>
              </a:spcBef>
              <a:spcAft>
                <a:spcPts val="0"/>
              </a:spcAft>
              <a:buClr>
                <a:schemeClr val="dk1"/>
              </a:buClr>
              <a:buSzPts val="2000"/>
              <a:buChar char="•"/>
            </a:pPr>
            <a:r>
              <a:rPr lang="en-US" sz="2000" b="1">
                <a:latin typeface="Arial"/>
                <a:ea typeface="Arial"/>
                <a:cs typeface="Arial"/>
                <a:sym typeface="Arial"/>
              </a:rPr>
              <a:t>What have you completed so far? </a:t>
            </a:r>
            <a:r>
              <a:rPr lang="en-US" sz="2000">
                <a:latin typeface="Arial"/>
                <a:ea typeface="Arial"/>
                <a:cs typeface="Arial"/>
                <a:sym typeface="Arial"/>
              </a:rPr>
              <a:t>(Key components, progress, or milestones)</a:t>
            </a:r>
            <a:endParaRPr sz="2000">
              <a:latin typeface="Arial"/>
              <a:ea typeface="Arial"/>
              <a:cs typeface="Arial"/>
              <a:sym typeface="Arial"/>
            </a:endParaRPr>
          </a:p>
          <a:p>
            <a:pPr marL="457200" lvl="0" indent="-355600" algn="l" rtl="0">
              <a:lnSpc>
                <a:spcPct val="142857"/>
              </a:lnSpc>
              <a:spcBef>
                <a:spcPts val="0"/>
              </a:spcBef>
              <a:spcAft>
                <a:spcPts val="0"/>
              </a:spcAft>
              <a:buClr>
                <a:schemeClr val="dk1"/>
              </a:buClr>
              <a:buSzPts val="2000"/>
              <a:buChar char="•"/>
            </a:pPr>
            <a:r>
              <a:rPr lang="en-US" sz="2000" b="1">
                <a:latin typeface="Arial"/>
                <a:ea typeface="Arial"/>
                <a:cs typeface="Arial"/>
                <a:sym typeface="Arial"/>
              </a:rPr>
              <a:t>What is still in progress? </a:t>
            </a:r>
            <a:r>
              <a:rPr lang="en-US" sz="2000">
                <a:latin typeface="Arial"/>
                <a:ea typeface="Arial"/>
                <a:cs typeface="Arial"/>
                <a:sym typeface="Arial"/>
              </a:rPr>
              <a:t>(What remains unfinished or needs refinement)</a:t>
            </a:r>
            <a:endParaRPr sz="2000">
              <a:latin typeface="Arial"/>
              <a:ea typeface="Arial"/>
              <a:cs typeface="Arial"/>
              <a:sym typeface="Arial"/>
            </a:endParaRPr>
          </a:p>
          <a:p>
            <a:pPr marL="457200" lvl="0" indent="-355600" algn="l" rtl="0">
              <a:lnSpc>
                <a:spcPct val="142857"/>
              </a:lnSpc>
              <a:spcBef>
                <a:spcPts val="0"/>
              </a:spcBef>
              <a:spcAft>
                <a:spcPts val="0"/>
              </a:spcAft>
              <a:buClr>
                <a:schemeClr val="dk1"/>
              </a:buClr>
              <a:buSzPts val="2000"/>
              <a:buChar char="•"/>
            </a:pPr>
            <a:r>
              <a:rPr lang="en-US" sz="2000" b="1">
                <a:latin typeface="Arial"/>
                <a:ea typeface="Arial"/>
                <a:cs typeface="Arial"/>
                <a:sym typeface="Arial"/>
              </a:rPr>
              <a:t>What feedback or input do you need right now? </a:t>
            </a:r>
            <a:r>
              <a:rPr lang="en-US" sz="2000">
                <a:latin typeface="Arial"/>
                <a:ea typeface="Arial"/>
                <a:cs typeface="Arial"/>
                <a:sym typeface="Arial"/>
              </a:rPr>
              <a:t>(Specific asks from the team)</a:t>
            </a:r>
            <a:endParaRPr/>
          </a:p>
          <a:p>
            <a:pPr marL="0" lvl="0" indent="0" algn="l" rtl="0">
              <a:spcBef>
                <a:spcPts val="150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4fc7902f7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b4fc7902f7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Abby</a:t>
            </a:r>
            <a:endParaRPr/>
          </a:p>
          <a:p>
            <a:pPr marL="0" lvl="0" indent="0" algn="l" rtl="0">
              <a:spcBef>
                <a:spcPts val="0"/>
              </a:spcBef>
              <a:spcAft>
                <a:spcPts val="0"/>
              </a:spcAft>
              <a:buNone/>
            </a:pPr>
            <a:r>
              <a:rPr lang="en-US"/>
              <a:t>3:07-22</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CEEDAR TAG Workgroup Roster</a:t>
            </a:r>
            <a:r>
              <a:rPr lang="en-US"/>
              <a:t> </a:t>
            </a:r>
            <a:endParaRPr/>
          </a:p>
          <a:p>
            <a:pPr marL="0" lvl="0" indent="0" algn="l" rtl="0">
              <a:spcBef>
                <a:spcPts val="0"/>
              </a:spcBef>
              <a:spcAft>
                <a:spcPts val="0"/>
              </a:spcAft>
              <a:buNone/>
            </a:pPr>
            <a:endParaRPr/>
          </a:p>
        </p:txBody>
      </p:sp>
      <p:sp>
        <p:nvSpPr>
          <p:cNvPr id="181" name="Google Shape;181;g3b4fc7902f7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eb036277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eb036277d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3:22-52</a:t>
            </a:r>
            <a:endParaRPr/>
          </a:p>
        </p:txBody>
      </p:sp>
      <p:sp>
        <p:nvSpPr>
          <p:cNvPr id="189" name="Google Shape;189;g3eb036277d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1c37bb06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a1c37bb068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Abby/David</a:t>
            </a:r>
            <a:endParaRPr/>
          </a:p>
          <a:p>
            <a:pPr marL="0" lvl="0" indent="0" algn="l" rtl="0">
              <a:lnSpc>
                <a:spcPct val="100000"/>
              </a:lnSpc>
              <a:spcBef>
                <a:spcPts val="0"/>
              </a:spcBef>
              <a:spcAft>
                <a:spcPts val="0"/>
              </a:spcAft>
              <a:buSzPts val="1400"/>
              <a:buNone/>
            </a:pPr>
            <a:r>
              <a:rPr lang="en-US" sz="1000">
                <a:solidFill>
                  <a:srgbClr val="1A1924"/>
                </a:solidFill>
                <a:latin typeface="Arial"/>
                <a:ea typeface="Arial"/>
                <a:cs typeface="Arial"/>
                <a:sym typeface="Arial"/>
              </a:rPr>
              <a:t>3:52-4:00</a:t>
            </a:r>
            <a:endParaRPr sz="1000">
              <a:solidFill>
                <a:srgbClr val="1A19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u="sng">
                <a:solidFill>
                  <a:schemeClr val="hlink"/>
                </a:solidFill>
                <a:hlinkClick r:id="rId3"/>
              </a:rPr>
              <a:t>IC Training Sign-Up</a:t>
            </a:r>
            <a:endParaRPr/>
          </a:p>
        </p:txBody>
      </p:sp>
      <p:sp>
        <p:nvSpPr>
          <p:cNvPr id="196" name="Google Shape;196;g3a1c37bb068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5"/>
        <p:cNvGrpSpPr/>
        <p:nvPr/>
      </p:nvGrpSpPr>
      <p:grpSpPr>
        <a:xfrm>
          <a:off x="0" y="0"/>
          <a:ext cx="0" cy="0"/>
          <a:chOff x="0" y="0"/>
          <a:chExt cx="0" cy="0"/>
        </a:xfrm>
      </p:grpSpPr>
      <p:pic>
        <p:nvPicPr>
          <p:cNvPr id="16" name="Google Shape;16;p2"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5" cy="7152095"/>
          </a:xfrm>
          <a:prstGeom prst="rect">
            <a:avLst/>
          </a:prstGeom>
          <a:noFill/>
          <a:ln>
            <a:noFill/>
          </a:ln>
        </p:spPr>
      </p:pic>
      <p:sp>
        <p:nvSpPr>
          <p:cNvPr id="17" name="Google Shape;17;p2"/>
          <p:cNvSpPr txBox="1">
            <a:spLocks noGrp="1"/>
          </p:cNvSpPr>
          <p:nvPr>
            <p:ph type="body" idx="1"/>
          </p:nvPr>
        </p:nvSpPr>
        <p:spPr>
          <a:xfrm>
            <a:off x="3701014" y="3130826"/>
            <a:ext cx="4789971" cy="11628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 descr="Text&#10;&#10;Description automatically generated with medium confidence"/>
          <p:cNvPicPr preferRelativeResize="0"/>
          <p:nvPr/>
        </p:nvPicPr>
        <p:blipFill rotWithShape="1">
          <a:blip r:embed="rId3">
            <a:alphaModFix/>
          </a:blip>
          <a:srcRect/>
          <a:stretch/>
        </p:blipFill>
        <p:spPr>
          <a:xfrm>
            <a:off x="69573" y="6332785"/>
            <a:ext cx="2269445" cy="471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6" name="Google Shape;106;p1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7" name="Google Shape;107;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0" name="Google Shape;110;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11" name="Google Shape;111;p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 - Single Light Blue 1">
  <p:cSld name="TITLE_1_4">
    <p:spTree>
      <p:nvGrpSpPr>
        <p:cNvPr id="1" name="Shape 112"/>
        <p:cNvGrpSpPr/>
        <p:nvPr/>
      </p:nvGrpSpPr>
      <p:grpSpPr>
        <a:xfrm>
          <a:off x="0" y="0"/>
          <a:ext cx="0" cy="0"/>
          <a:chOff x="0" y="0"/>
          <a:chExt cx="0" cy="0"/>
        </a:xfrm>
      </p:grpSpPr>
      <p:sp>
        <p:nvSpPr>
          <p:cNvPr id="113" name="Google Shape;113;p18"/>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8"/>
          <p:cNvSpPr txBox="1">
            <a:spLocks noGrp="1"/>
          </p:cNvSpPr>
          <p:nvPr>
            <p:ph type="sldNum" idx="12"/>
          </p:nvPr>
        </p:nvSpPr>
        <p:spPr>
          <a:xfrm>
            <a:off x="11703000" y="6319233"/>
            <a:ext cx="489300" cy="524700"/>
          </a:xfrm>
          <a:prstGeom prst="rect">
            <a:avLst/>
          </a:prstGeom>
        </p:spPr>
        <p:txBody>
          <a:bodyPr spcFirstLastPara="1" wrap="square" lIns="91425" tIns="45700" rIns="91425" bIns="45700" anchor="ctr" anchorCtr="0">
            <a:noAutofit/>
          </a:bodyPr>
          <a:lstStyle>
            <a:lvl1pPr lvl="0" algn="ctr">
              <a:buNone/>
              <a:defRPr>
                <a:latin typeface="Poppins"/>
                <a:ea typeface="Poppins"/>
                <a:cs typeface="Poppins"/>
                <a:sym typeface="Poppins"/>
              </a:defRPr>
            </a:lvl1pPr>
            <a:lvl2pPr lvl="1" algn="ctr">
              <a:buNone/>
              <a:defRPr>
                <a:latin typeface="Poppins"/>
                <a:ea typeface="Poppins"/>
                <a:cs typeface="Poppins"/>
                <a:sym typeface="Poppins"/>
              </a:defRPr>
            </a:lvl2pPr>
            <a:lvl3pPr lvl="2" algn="ctr">
              <a:buNone/>
              <a:defRPr>
                <a:latin typeface="Poppins"/>
                <a:ea typeface="Poppins"/>
                <a:cs typeface="Poppins"/>
                <a:sym typeface="Poppins"/>
              </a:defRPr>
            </a:lvl3pPr>
            <a:lvl4pPr lvl="3" algn="ctr">
              <a:buNone/>
              <a:defRPr>
                <a:latin typeface="Poppins"/>
                <a:ea typeface="Poppins"/>
                <a:cs typeface="Poppins"/>
                <a:sym typeface="Poppins"/>
              </a:defRPr>
            </a:lvl4pPr>
            <a:lvl5pPr lvl="4" algn="ctr">
              <a:buNone/>
              <a:defRPr>
                <a:latin typeface="Poppins"/>
                <a:ea typeface="Poppins"/>
                <a:cs typeface="Poppins"/>
                <a:sym typeface="Poppins"/>
              </a:defRPr>
            </a:lvl5pPr>
            <a:lvl6pPr lvl="5" algn="ctr">
              <a:buNone/>
              <a:defRPr>
                <a:latin typeface="Poppins"/>
                <a:ea typeface="Poppins"/>
                <a:cs typeface="Poppins"/>
                <a:sym typeface="Poppins"/>
              </a:defRPr>
            </a:lvl6pPr>
            <a:lvl7pPr lvl="6" algn="ctr">
              <a:buNone/>
              <a:defRPr>
                <a:latin typeface="Poppins"/>
                <a:ea typeface="Poppins"/>
                <a:cs typeface="Poppins"/>
                <a:sym typeface="Poppins"/>
              </a:defRPr>
            </a:lvl7pPr>
            <a:lvl8pPr lvl="7" algn="ctr">
              <a:buNone/>
              <a:defRPr>
                <a:latin typeface="Poppins"/>
                <a:ea typeface="Poppins"/>
                <a:cs typeface="Poppins"/>
                <a:sym typeface="Poppins"/>
              </a:defRPr>
            </a:lvl8pPr>
            <a:lvl9pPr lvl="8" algn="ctr">
              <a:buNone/>
              <a:defRPr>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116" name="Google Shape;116;p18"/>
          <p:cNvSpPr txBox="1">
            <a:spLocks noGrp="1"/>
          </p:cNvSpPr>
          <p:nvPr>
            <p:ph type="title"/>
          </p:nvPr>
        </p:nvSpPr>
        <p:spPr>
          <a:xfrm>
            <a:off x="55167" y="200"/>
            <a:ext cx="11516400" cy="1031100"/>
          </a:xfrm>
          <a:prstGeom prst="rect">
            <a:avLst/>
          </a:prstGeom>
        </p:spPr>
        <p:txBody>
          <a:bodyPr spcFirstLastPara="1" wrap="square" lIns="91425" tIns="45700" rIns="91425" bIns="45700" anchor="ctr" anchorCtr="0">
            <a:normAutofit/>
          </a:bodyPr>
          <a:lstStyle>
            <a:lvl1pPr lvl="0">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17"/>
        <p:cNvGrpSpPr/>
        <p:nvPr/>
      </p:nvGrpSpPr>
      <p:grpSpPr>
        <a:xfrm>
          <a:off x="0" y="0"/>
          <a:ext cx="0" cy="0"/>
          <a:chOff x="0" y="0"/>
          <a:chExt cx="0" cy="0"/>
        </a:xfrm>
      </p:grpSpPr>
      <p:grpSp>
        <p:nvGrpSpPr>
          <p:cNvPr id="118" name="Google Shape;118;p19"/>
          <p:cNvGrpSpPr/>
          <p:nvPr/>
        </p:nvGrpSpPr>
        <p:grpSpPr>
          <a:xfrm>
            <a:off x="8207171" y="-10973"/>
            <a:ext cx="3984945" cy="5443073"/>
            <a:chOff x="8207171" y="-10973"/>
            <a:chExt cx="3984945" cy="5443073"/>
          </a:xfrm>
        </p:grpSpPr>
        <p:sp>
          <p:nvSpPr>
            <p:cNvPr id="119" name="Google Shape;119;p19"/>
            <p:cNvSpPr/>
            <p:nvPr/>
          </p:nvSpPr>
          <p:spPr>
            <a:xfrm>
              <a:off x="8894516" y="0"/>
              <a:ext cx="3297600" cy="5432100"/>
            </a:xfrm>
            <a:prstGeom prst="rect">
              <a:avLst/>
            </a:pr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sp>
          <p:nvSpPr>
            <p:cNvPr id="120" name="Google Shape;120;p19"/>
            <p:cNvSpPr/>
            <p:nvPr/>
          </p:nvSpPr>
          <p:spPr>
            <a:xfrm>
              <a:off x="8207171" y="-10973"/>
              <a:ext cx="687345" cy="5433619"/>
            </a:xfrm>
            <a:custGeom>
              <a:avLst/>
              <a:gdLst/>
              <a:ahLst/>
              <a:cxnLst/>
              <a:rect l="l" t="t" r="r" b="b"/>
              <a:pathLst>
                <a:path w="687345" h="5460924" extrusionOk="0">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grpSp>
      <p:grpSp>
        <p:nvGrpSpPr>
          <p:cNvPr id="121" name="Google Shape;121;p19"/>
          <p:cNvGrpSpPr/>
          <p:nvPr/>
        </p:nvGrpSpPr>
        <p:grpSpPr>
          <a:xfrm>
            <a:off x="8494529" y="-92252"/>
            <a:ext cx="3832530" cy="5762782"/>
            <a:chOff x="9704153" y="0"/>
            <a:chExt cx="3832530" cy="5762782"/>
          </a:xfrm>
        </p:grpSpPr>
        <p:pic>
          <p:nvPicPr>
            <p:cNvPr id="122" name="Google Shape;122;p19" descr="A white logo with a black background&#10;&#10;Description automatically generated"/>
            <p:cNvPicPr preferRelativeResize="0"/>
            <p:nvPr/>
          </p:nvPicPr>
          <p:blipFill rotWithShape="1">
            <a:blip r:embed="rId2">
              <a:alphaModFix amt="25000"/>
            </a:blip>
            <a:srcRect/>
            <a:stretch/>
          </p:blipFill>
          <p:spPr>
            <a:xfrm>
              <a:off x="9704153" y="0"/>
              <a:ext cx="3832530" cy="5762782"/>
            </a:xfrm>
            <a:prstGeom prst="rect">
              <a:avLst/>
            </a:prstGeom>
            <a:noFill/>
            <a:ln>
              <a:noFill/>
            </a:ln>
          </p:spPr>
        </p:pic>
        <p:sp>
          <p:nvSpPr>
            <p:cNvPr id="123" name="Google Shape;123;p19"/>
            <p:cNvSpPr/>
            <p:nvPr/>
          </p:nvSpPr>
          <p:spPr>
            <a:xfrm>
              <a:off x="11685645" y="2361203"/>
              <a:ext cx="1131393" cy="603306"/>
            </a:xfrm>
            <a:custGeom>
              <a:avLst/>
              <a:gdLst/>
              <a:ahLst/>
              <a:cxnLst/>
              <a:rect l="l" t="t" r="r" b="b"/>
              <a:pathLst>
                <a:path w="623357" h="332400" extrusionOk="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lt1">
                <a:alpha val="149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124" name="Google Shape;124;p19"/>
          <p:cNvSpPr txBox="1">
            <a:spLocks noGrp="1"/>
          </p:cNvSpPr>
          <p:nvPr>
            <p:ph type="ctrTitle"/>
          </p:nvPr>
        </p:nvSpPr>
        <p:spPr>
          <a:xfrm>
            <a:off x="396238" y="1251373"/>
            <a:ext cx="7614900" cy="14394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4400"/>
              <a:buFont typeface="Open Sans"/>
              <a:buNone/>
              <a:defRPr sz="4400">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subTitle" idx="1"/>
          </p:nvPr>
        </p:nvSpPr>
        <p:spPr>
          <a:xfrm>
            <a:off x="396238" y="2817704"/>
            <a:ext cx="7614900" cy="533400"/>
          </a:xfrm>
          <a:prstGeom prst="rect">
            <a:avLst/>
          </a:prstGeom>
          <a:noFill/>
          <a:ln>
            <a:noFill/>
          </a:ln>
        </p:spPr>
        <p:txBody>
          <a:bodyPr spcFirstLastPara="1" wrap="square" lIns="0" tIns="0" rIns="0" bIns="0" anchor="t" anchorCtr="0">
            <a:normAutofit/>
          </a:bodyPr>
          <a:lstStyle>
            <a:lvl1pPr lvl="0" algn="l">
              <a:lnSpc>
                <a:spcPct val="100000"/>
              </a:lnSpc>
              <a:spcBef>
                <a:spcPts val="1800"/>
              </a:spcBef>
              <a:spcAft>
                <a:spcPts val="0"/>
              </a:spcAft>
              <a:buSzPts val="2800"/>
              <a:buNone/>
              <a:defRPr sz="2800">
                <a:solidFill>
                  <a:schemeClr val="accent2"/>
                </a:solidFill>
                <a:latin typeface="Open Sans"/>
                <a:ea typeface="Open Sans"/>
                <a:cs typeface="Open Sans"/>
                <a:sym typeface="Open Sans"/>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760"/>
              <a:buNone/>
              <a:defRPr sz="1600"/>
            </a:lvl4pPr>
            <a:lvl5pPr lvl="4" algn="ctr">
              <a:lnSpc>
                <a:spcPct val="100000"/>
              </a:lnSpc>
              <a:spcBef>
                <a:spcPts val="600"/>
              </a:spcBef>
              <a:spcAft>
                <a:spcPts val="0"/>
              </a:spcAft>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126" name="Google Shape;126;p19"/>
          <p:cNvSpPr txBox="1">
            <a:spLocks noGrp="1"/>
          </p:cNvSpPr>
          <p:nvPr>
            <p:ph type="body" idx="2"/>
          </p:nvPr>
        </p:nvSpPr>
        <p:spPr>
          <a:xfrm>
            <a:off x="396238" y="3706748"/>
            <a:ext cx="7614900" cy="822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SzPts val="1800"/>
              <a:buNone/>
              <a:defRPr sz="1800">
                <a:solidFill>
                  <a:srgbClr val="59565A"/>
                </a:solidFill>
                <a:latin typeface="Open Sans"/>
                <a:ea typeface="Open Sans"/>
                <a:cs typeface="Open Sans"/>
                <a:sym typeface="Open Sans"/>
              </a:defRPr>
            </a:lvl1pPr>
            <a:lvl2pPr marL="914400" lvl="1" indent="-228600" algn="l">
              <a:lnSpc>
                <a:spcPct val="100000"/>
              </a:lnSpc>
              <a:spcBef>
                <a:spcPts val="600"/>
              </a:spcBef>
              <a:spcAft>
                <a:spcPts val="0"/>
              </a:spcAft>
              <a:buSzPts val="2000"/>
              <a:buFont typeface="Arial"/>
              <a:buNone/>
              <a:defRPr sz="2000">
                <a:solidFill>
                  <a:srgbClr val="0088B1"/>
                </a:solidFill>
                <a:latin typeface="Open Sans"/>
                <a:ea typeface="Open Sans"/>
                <a:cs typeface="Open Sans"/>
                <a:sym typeface="Open Sans"/>
              </a:defRPr>
            </a:lvl2pPr>
            <a:lvl3pPr marL="1371600" lvl="2" indent="-228600" algn="l">
              <a:lnSpc>
                <a:spcPct val="100000"/>
              </a:lnSpc>
              <a:spcBef>
                <a:spcPts val="600"/>
              </a:spcBef>
              <a:spcAft>
                <a:spcPts val="0"/>
              </a:spcAft>
              <a:buSzPts val="1800"/>
              <a:buFont typeface="Arial"/>
              <a:buNone/>
              <a:defRPr sz="1800">
                <a:solidFill>
                  <a:srgbClr val="0088B1"/>
                </a:solidFill>
                <a:latin typeface="Open Sans"/>
                <a:ea typeface="Open Sans"/>
                <a:cs typeface="Open Sans"/>
                <a:sym typeface="Open Sans"/>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9"/>
          <p:cNvSpPr txBox="1">
            <a:spLocks noGrp="1"/>
          </p:cNvSpPr>
          <p:nvPr>
            <p:ph type="body" idx="3"/>
          </p:nvPr>
        </p:nvSpPr>
        <p:spPr>
          <a:xfrm>
            <a:off x="396237" y="4723852"/>
            <a:ext cx="1446000" cy="2769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800"/>
              </a:spcBef>
              <a:spcAft>
                <a:spcPts val="0"/>
              </a:spcAft>
              <a:buSzPts val="1800"/>
              <a:buNone/>
              <a:defRPr sz="1800" cap="none">
                <a:solidFill>
                  <a:schemeClr val="dk1"/>
                </a:solidFill>
                <a:latin typeface="Open Sans"/>
                <a:ea typeface="Open Sans"/>
                <a:cs typeface="Open Sans"/>
                <a:sym typeface="Open Sans"/>
              </a:defRPr>
            </a:lvl1pPr>
            <a:lvl2pPr marL="914400" lvl="1" indent="-292100" algn="r">
              <a:lnSpc>
                <a:spcPct val="100000"/>
              </a:lnSpc>
              <a:spcBef>
                <a:spcPts val="600"/>
              </a:spcBef>
              <a:spcAft>
                <a:spcPts val="0"/>
              </a:spcAft>
              <a:buSzPts val="1000"/>
              <a:buChar char="•"/>
              <a:defRPr sz="1000"/>
            </a:lvl2pPr>
            <a:lvl3pPr marL="1371600" lvl="2" indent="-292100" algn="r">
              <a:lnSpc>
                <a:spcPct val="100000"/>
              </a:lnSpc>
              <a:spcBef>
                <a:spcPts val="600"/>
              </a:spcBef>
              <a:spcAft>
                <a:spcPts val="0"/>
              </a:spcAft>
              <a:buSzPts val="1000"/>
              <a:buChar char="•"/>
              <a:defRPr sz="1000"/>
            </a:lvl3pPr>
            <a:lvl4pPr marL="1828800" lvl="3" indent="-298450" algn="r">
              <a:lnSpc>
                <a:spcPct val="100000"/>
              </a:lnSpc>
              <a:spcBef>
                <a:spcPts val="600"/>
              </a:spcBef>
              <a:spcAft>
                <a:spcPts val="0"/>
              </a:spcAft>
              <a:buSzPts val="1100"/>
              <a:buChar char="•"/>
              <a:defRPr sz="1000"/>
            </a:lvl4pPr>
            <a:lvl5pPr marL="2286000" lvl="4" indent="-292100" algn="r">
              <a:lnSpc>
                <a:spcPct val="10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28" name="Google Shape;128;p19"/>
          <p:cNvCxnSpPr/>
          <p:nvPr/>
        </p:nvCxnSpPr>
        <p:spPr>
          <a:xfrm>
            <a:off x="0" y="5432142"/>
            <a:ext cx="12189000" cy="0"/>
          </a:xfrm>
          <a:prstGeom prst="straightConnector1">
            <a:avLst/>
          </a:prstGeom>
          <a:noFill/>
          <a:ln w="38100" cap="flat" cmpd="sng">
            <a:solidFill>
              <a:schemeClr val="accent2"/>
            </a:solidFill>
            <a:prstDash val="solid"/>
            <a:miter lim="800000"/>
            <a:headEnd type="none" w="sm" len="sm"/>
            <a:tailEnd type="none" w="sm" len="sm"/>
          </a:ln>
        </p:spPr>
      </p:cxnSp>
      <p:pic>
        <p:nvPicPr>
          <p:cNvPr id="129" name="Google Shape;129;p19"/>
          <p:cNvPicPr preferRelativeResize="0"/>
          <p:nvPr/>
        </p:nvPicPr>
        <p:blipFill rotWithShape="1">
          <a:blip r:embed="rId3">
            <a:alphaModFix/>
          </a:blip>
          <a:srcRect/>
          <a:stretch/>
        </p:blipFill>
        <p:spPr>
          <a:xfrm>
            <a:off x="301745" y="5487704"/>
            <a:ext cx="2314575" cy="1209675"/>
          </a:xfrm>
          <a:prstGeom prst="rect">
            <a:avLst/>
          </a:prstGeom>
          <a:noFill/>
          <a:ln>
            <a:noFill/>
          </a:ln>
        </p:spPr>
      </p:pic>
      <p:sp>
        <p:nvSpPr>
          <p:cNvPr id="130" name="Google Shape;130;p19"/>
          <p:cNvSpPr txBox="1">
            <a:spLocks noGrp="1"/>
          </p:cNvSpPr>
          <p:nvPr>
            <p:ph type="body" idx="4"/>
          </p:nvPr>
        </p:nvSpPr>
        <p:spPr>
          <a:xfrm>
            <a:off x="3395765" y="5983978"/>
            <a:ext cx="8407500" cy="5865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1800"/>
              </a:spcBef>
              <a:spcAft>
                <a:spcPts val="0"/>
              </a:spcAft>
              <a:buSzPts val="900"/>
              <a:buNone/>
              <a:defRPr sz="9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96240" y="0"/>
            <a:ext cx="11399400" cy="1107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6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0"/>
          <p:cNvSpPr txBox="1">
            <a:spLocks noGrp="1"/>
          </p:cNvSpPr>
          <p:nvPr>
            <p:ph type="body" idx="1"/>
          </p:nvPr>
        </p:nvSpPr>
        <p:spPr>
          <a:xfrm>
            <a:off x="381000" y="1280160"/>
            <a:ext cx="11414700" cy="4563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20"/>
          <p:cNvSpPr txBox="1">
            <a:spLocks noGrp="1"/>
          </p:cNvSpPr>
          <p:nvPr>
            <p:ph type="body" idx="2"/>
          </p:nvPr>
        </p:nvSpPr>
        <p:spPr>
          <a:xfrm>
            <a:off x="566057" y="5921828"/>
            <a:ext cx="11229600" cy="322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None/>
              <a:defRPr sz="900"/>
            </a:lvl1pPr>
            <a:lvl2pPr marL="914400" lvl="1" indent="-228600" algn="l">
              <a:lnSpc>
                <a:spcPct val="100000"/>
              </a:lnSpc>
              <a:spcBef>
                <a:spcPts val="0"/>
              </a:spcBef>
              <a:spcAft>
                <a:spcPts val="0"/>
              </a:spcAft>
              <a:buSzPts val="1000"/>
              <a:buNone/>
              <a:defRPr sz="1000"/>
            </a:lvl2pPr>
            <a:lvl3pPr marL="1371600" lvl="2" indent="-228600" algn="l">
              <a:lnSpc>
                <a:spcPct val="100000"/>
              </a:lnSpc>
              <a:spcBef>
                <a:spcPts val="0"/>
              </a:spcBef>
              <a:spcAft>
                <a:spcPts val="0"/>
              </a:spcAft>
              <a:buSzPts val="1000"/>
              <a:buNone/>
              <a:defRPr sz="1000"/>
            </a:lvl3pPr>
            <a:lvl4pPr marL="1828800" lvl="3" indent="-228600" algn="l">
              <a:lnSpc>
                <a:spcPct val="100000"/>
              </a:lnSpc>
              <a:spcBef>
                <a:spcPts val="0"/>
              </a:spcBef>
              <a:spcAft>
                <a:spcPts val="0"/>
              </a:spcAft>
              <a:buSzPts val="1100"/>
              <a:buNone/>
              <a:defRPr sz="1000"/>
            </a:lvl4pPr>
            <a:lvl5pPr marL="2286000" lvl="4" indent="-228600" algn="l">
              <a:lnSpc>
                <a:spcPct val="100000"/>
              </a:lnSpc>
              <a:spcBef>
                <a:spcPts val="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11643561" y="6585203"/>
            <a:ext cx="153900" cy="184800"/>
          </a:xfrm>
          <a:prstGeom prst="rect">
            <a:avLst/>
          </a:prstGeom>
          <a:noFill/>
          <a:ln>
            <a:noFill/>
          </a:ln>
        </p:spPr>
        <p:txBody>
          <a:bodyPr spcFirstLastPara="1" wrap="square" lIns="0" tIns="0" rIns="0" bIns="0" anchor="b"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3" descr="Icon&#10;&#10;Description automatically generated with low confidence"/>
          <p:cNvPicPr preferRelativeResize="0"/>
          <p:nvPr/>
        </p:nvPicPr>
        <p:blipFill rotWithShape="1">
          <a:blip r:embed="rId2">
            <a:alphaModFix/>
          </a:blip>
          <a:srcRect t="-4477" b="4477"/>
          <a:stretch/>
        </p:blipFill>
        <p:spPr>
          <a:xfrm>
            <a:off x="0" y="-314709"/>
            <a:ext cx="12192000" cy="7179443"/>
          </a:xfrm>
          <a:prstGeom prst="rect">
            <a:avLst/>
          </a:prstGeom>
          <a:noFill/>
          <a:ln>
            <a:noFill/>
          </a:ln>
        </p:spPr>
      </p:pic>
      <p:sp>
        <p:nvSpPr>
          <p:cNvPr id="21" name="Google Shape;21;p3"/>
          <p:cNvSpPr txBox="1">
            <a:spLocks noGrp="1"/>
          </p:cNvSpPr>
          <p:nvPr>
            <p:ph type="body" idx="1"/>
          </p:nvPr>
        </p:nvSpPr>
        <p:spPr>
          <a:xfrm>
            <a:off x="1731351" y="1832073"/>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731351" y="1832072"/>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3206" y="594159"/>
            <a:ext cx="112198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3388" y="2187574"/>
            <a:ext cx="11219636" cy="363948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p:nvPr/>
        </p:nvSpPr>
        <p:spPr>
          <a:xfrm>
            <a:off x="-197225" y="6094911"/>
            <a:ext cx="12532659" cy="258417"/>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a:off x="-197225" y="6291468"/>
            <a:ext cx="12532659" cy="684008"/>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a:off x="9852982" y="6374979"/>
            <a:ext cx="2269445" cy="516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232792" y="-75459"/>
            <a:ext cx="12603791" cy="401766"/>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4" descr="Text&#10;&#10;Description automatically generated with medium confidence"/>
          <p:cNvPicPr preferRelativeResize="0"/>
          <p:nvPr/>
        </p:nvPicPr>
        <p:blipFill rotWithShape="1">
          <a:blip r:embed="rId2">
            <a:alphaModFix/>
          </a:blip>
          <a:srcRect/>
          <a:stretch/>
        </p:blipFill>
        <p:spPr>
          <a:xfrm>
            <a:off x="69573" y="6332785"/>
            <a:ext cx="2269445" cy="471465"/>
          </a:xfrm>
          <a:prstGeom prst="rect">
            <a:avLst/>
          </a:prstGeom>
          <a:noFill/>
          <a:ln>
            <a:noFill/>
          </a:ln>
        </p:spPr>
      </p:pic>
      <p:sp>
        <p:nvSpPr>
          <p:cNvPr id="33" name="Google Shape;33;p4"/>
          <p:cNvSpPr/>
          <p:nvPr/>
        </p:nvSpPr>
        <p:spPr>
          <a:xfrm>
            <a:off x="-232792" y="326307"/>
            <a:ext cx="12603791" cy="5758666"/>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0" descr="Shape, rectangle&#10;&#10;Description automatically generated"/>
          <p:cNvPicPr preferRelativeResize="0"/>
          <p:nvPr/>
        </p:nvPicPr>
        <p:blipFill rotWithShape="1">
          <a:blip r:embed="rId2">
            <a:alphaModFix/>
          </a:blip>
          <a:srcRect/>
          <a:stretch/>
        </p:blipFill>
        <p:spPr>
          <a:xfrm>
            <a:off x="0" y="8229"/>
            <a:ext cx="12192000" cy="68546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95C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1">
            <a:extLst>
              <a:ext uri="{C183D7F6-B498-43B3-948B-1728B52AA6E4}">
                <adec:decorative xmlns:adec="http://schemas.microsoft.com/office/drawing/2017/decorative" val="1"/>
              </a:ext>
            </a:extLst>
          </p:cNvPr>
          <p:cNvSpPr/>
          <p:nvPr/>
        </p:nvSpPr>
        <p:spPr>
          <a:xfrm>
            <a:off x="3048775" y="532475"/>
            <a:ext cx="5981700" cy="3696000"/>
          </a:xfrm>
          <a:prstGeom prst="rect">
            <a:avLst/>
          </a:prstGeom>
          <a:noFill/>
          <a:ln w="920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 </a:t>
            </a:r>
            <a:endParaRPr sz="1800" b="0" i="0" u="none" strike="noStrike" cap="none">
              <a:solidFill>
                <a:schemeClr val="lt1"/>
              </a:solidFill>
              <a:latin typeface="Arial"/>
              <a:ea typeface="Arial"/>
              <a:cs typeface="Arial"/>
              <a:sym typeface="Arial"/>
            </a:endParaRPr>
          </a:p>
        </p:txBody>
      </p:sp>
      <p:sp>
        <p:nvSpPr>
          <p:cNvPr id="141" name="Google Shape;141;p21"/>
          <p:cNvSpPr txBox="1">
            <a:spLocks noGrp="1"/>
          </p:cNvSpPr>
          <p:nvPr>
            <p:ph type="body" idx="1"/>
          </p:nvPr>
        </p:nvSpPr>
        <p:spPr>
          <a:xfrm>
            <a:off x="3688875" y="785075"/>
            <a:ext cx="4828800" cy="16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a:t>Welcome to</a:t>
            </a:r>
            <a:endParaRPr/>
          </a:p>
          <a:p>
            <a:pPr marL="0" lvl="0" indent="0" algn="ctr" rtl="0">
              <a:lnSpc>
                <a:spcPct val="90000"/>
              </a:lnSpc>
              <a:spcBef>
                <a:spcPts val="1000"/>
              </a:spcBef>
              <a:spcAft>
                <a:spcPts val="0"/>
              </a:spcAft>
              <a:buClr>
                <a:schemeClr val="lt1"/>
              </a:buClr>
              <a:buSzPts val="3200"/>
              <a:buNone/>
            </a:pPr>
            <a:r>
              <a:rPr lang="en-US" sz="3200"/>
              <a:t>CEEDAR’s Leadership</a:t>
            </a:r>
            <a:endParaRPr/>
          </a:p>
          <a:p>
            <a:pPr marL="0" lvl="0" indent="0" algn="ctr" rtl="0">
              <a:lnSpc>
                <a:spcPct val="90000"/>
              </a:lnSpc>
              <a:spcBef>
                <a:spcPts val="1000"/>
              </a:spcBef>
              <a:spcAft>
                <a:spcPts val="0"/>
              </a:spcAft>
              <a:buClr>
                <a:schemeClr val="lt1"/>
              </a:buClr>
              <a:buSzPts val="3200"/>
              <a:buNone/>
            </a:pPr>
            <a:r>
              <a:rPr lang="en-US" sz="3200"/>
              <a:t>Topical Action Group (TAG)</a:t>
            </a:r>
            <a:endParaRPr/>
          </a:p>
        </p:txBody>
      </p:sp>
      <p:sp>
        <p:nvSpPr>
          <p:cNvPr id="143" name="Google Shape;143;p21"/>
          <p:cNvSpPr txBox="1">
            <a:spLocks noGrp="1"/>
          </p:cNvSpPr>
          <p:nvPr>
            <p:ph type="title" idx="4294967295"/>
          </p:nvPr>
        </p:nvSpPr>
        <p:spPr>
          <a:xfrm>
            <a:off x="4524762" y="3141585"/>
            <a:ext cx="3142500" cy="70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chemeClr val="lt1"/>
                </a:solidFill>
                <a:effectLst/>
                <a:uLnTx/>
                <a:uFillTx/>
                <a:latin typeface="Calibri"/>
                <a:ea typeface="Calibri"/>
                <a:cs typeface="Calibri"/>
                <a:sym typeface="Calibri"/>
              </a:rPr>
              <a:t>Thursday, June 11th, 2026</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chemeClr val="lt1"/>
                </a:solidFill>
                <a:effectLst/>
                <a:uLnTx/>
                <a:uFillTx/>
                <a:latin typeface="Calibri"/>
                <a:ea typeface="Calibri"/>
                <a:cs typeface="Calibri"/>
                <a:sym typeface="Calibri"/>
              </a:rPr>
              <a:t>3:00-4:00 Eastern Time</a:t>
            </a:r>
          </a:p>
        </p:txBody>
      </p:sp>
      <p:sp>
        <p:nvSpPr>
          <p:cNvPr id="144" name="Google Shape;144;p21"/>
          <p:cNvSpPr/>
          <p:nvPr/>
        </p:nvSpPr>
        <p:spPr>
          <a:xfrm>
            <a:off x="3201875" y="4380875"/>
            <a:ext cx="5684400" cy="1781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Welcome to our TAG!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Participants</a:t>
            </a:r>
            <a:r>
              <a:rPr lang="en-US" sz="1800" b="0" i="0" u="none" strike="noStrike" cap="none">
                <a:solidFill>
                  <a:srgbClr val="000000"/>
                </a:solidFill>
                <a:latin typeface="Arial"/>
                <a:ea typeface="Arial"/>
                <a:cs typeface="Arial"/>
                <a:sym typeface="Arial"/>
              </a:rPr>
              <a:t>: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your state and name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Ex: Florida, Agatha Trunchbull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CEEDAR staff: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CEEDAR, Your name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26-27 TAG Scope and Sequence</a:t>
            </a:r>
            <a:endParaRPr/>
          </a:p>
        </p:txBody>
      </p:sp>
      <p:sp>
        <p:nvSpPr>
          <p:cNvPr id="206" name="Google Shape;206;p30"/>
          <p:cNvSpPr txBox="1">
            <a:spLocks noGrp="1"/>
          </p:cNvSpPr>
          <p:nvPr>
            <p:ph type="body" idx="1"/>
          </p:nvPr>
        </p:nvSpPr>
        <p:spPr>
          <a:xfrm>
            <a:off x="580500" y="1515403"/>
            <a:ext cx="10925100" cy="336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b="1"/>
              <a:t>Fall 2026 (September-December): Targeted Resource Development</a:t>
            </a:r>
            <a:endParaRPr sz="2500" b="1"/>
          </a:p>
          <a:p>
            <a:pPr marL="457200" lvl="0" indent="-387350" algn="l" rtl="0">
              <a:lnSpc>
                <a:spcPct val="100000"/>
              </a:lnSpc>
              <a:spcBef>
                <a:spcPts val="1100"/>
              </a:spcBef>
              <a:spcAft>
                <a:spcPts val="0"/>
              </a:spcAft>
              <a:buSzPts val="2500"/>
              <a:buChar char="•"/>
            </a:pPr>
            <a:r>
              <a:rPr lang="en-US" sz="2500"/>
              <a:t>Finalize and share high-quality, ready-to-use resources</a:t>
            </a:r>
            <a:endParaRPr sz="2500"/>
          </a:p>
          <a:p>
            <a:pPr marL="457200" lvl="0" indent="-387350" algn="l" rtl="0">
              <a:lnSpc>
                <a:spcPct val="100000"/>
              </a:lnSpc>
              <a:spcBef>
                <a:spcPts val="0"/>
              </a:spcBef>
              <a:spcAft>
                <a:spcPts val="0"/>
              </a:spcAft>
              <a:buSzPts val="2500"/>
              <a:buChar char="•"/>
            </a:pPr>
            <a:r>
              <a:rPr lang="en-US" sz="2500"/>
              <a:t>Develop additional resources aligned to priority focus areas</a:t>
            </a:r>
            <a:endParaRPr sz="2500"/>
          </a:p>
          <a:p>
            <a:pPr marL="457200" lvl="0" indent="-387350" algn="l" rtl="0">
              <a:lnSpc>
                <a:spcPct val="100000"/>
              </a:lnSpc>
              <a:spcBef>
                <a:spcPts val="0"/>
              </a:spcBef>
              <a:spcAft>
                <a:spcPts val="0"/>
              </a:spcAft>
              <a:buSzPts val="2500"/>
              <a:buChar char="•"/>
            </a:pPr>
            <a:r>
              <a:rPr lang="en-US" sz="2500"/>
              <a:t>Engage in a structured development process informed by lessons learned from 2025–2026</a:t>
            </a:r>
            <a:endParaRPr sz="2500"/>
          </a:p>
          <a:p>
            <a:pPr marL="0" lvl="0" indent="0" algn="l" rtl="0">
              <a:lnSpc>
                <a:spcPct val="100000"/>
              </a:lnSpc>
              <a:spcBef>
                <a:spcPts val="1100"/>
              </a:spcBef>
              <a:spcAft>
                <a:spcPts val="0"/>
              </a:spcAft>
              <a:buNone/>
            </a:pPr>
            <a:r>
              <a:rPr lang="en-US" sz="2500" b="1"/>
              <a:t>Spring 2027 (January-May): Implementation &amp; Sharing</a:t>
            </a:r>
            <a:endParaRPr sz="2500" b="1"/>
          </a:p>
          <a:p>
            <a:pPr marL="457200" lvl="0" indent="-387350" algn="l" rtl="0">
              <a:lnSpc>
                <a:spcPct val="100000"/>
              </a:lnSpc>
              <a:spcBef>
                <a:spcPts val="1100"/>
              </a:spcBef>
              <a:spcAft>
                <a:spcPts val="0"/>
              </a:spcAft>
              <a:buSzPts val="2500"/>
              <a:buChar char="•"/>
            </a:pPr>
            <a:r>
              <a:rPr lang="en-US" sz="2500"/>
              <a:t>Facilitate presentations to showcase all completed resources</a:t>
            </a:r>
            <a:endParaRPr sz="2500"/>
          </a:p>
          <a:p>
            <a:pPr marL="457200" lvl="0" indent="-387350" algn="l" rtl="0">
              <a:lnSpc>
                <a:spcPct val="100000"/>
              </a:lnSpc>
              <a:spcBef>
                <a:spcPts val="0"/>
              </a:spcBef>
              <a:spcAft>
                <a:spcPts val="0"/>
              </a:spcAft>
              <a:buSzPts val="2500"/>
              <a:buChar char="•"/>
            </a:pPr>
            <a:r>
              <a:rPr lang="en-US" sz="2500"/>
              <a:t>Support participants in understanding how to implement the resources in their local contexts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Virtual Meeting Recording Notice</a:t>
            </a:r>
            <a:endParaRPr/>
          </a:p>
        </p:txBody>
      </p:sp>
      <p:sp>
        <p:nvSpPr>
          <p:cNvPr id="151" name="Google Shape;151;p22"/>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400"/>
              </a:spcBef>
              <a:spcAft>
                <a:spcPts val="0"/>
              </a:spcAft>
              <a:buClr>
                <a:schemeClr val="dk1"/>
              </a:buClr>
              <a:buSzPts val="1100"/>
              <a:buFont typeface="Arial"/>
              <a:buNone/>
            </a:pPr>
            <a:r>
              <a:rPr lang="en-US" sz="2200">
                <a:solidFill>
                  <a:srgbClr val="1C252D"/>
                </a:solidFill>
              </a:rPr>
              <a:t>This meeting is scheduled to be recorded by CEEDAR. Your consent to the recording is requested. Participation in the meeting without expressing an objection to recording will be treated as consent. Any participant who prefers to participate via audio only should disable their video camera so only their audio will be captured. External AI bots are prohibited unless specifically authorized.</a:t>
            </a:r>
            <a:endParaRPr sz="2200">
              <a:solidFill>
                <a:srgbClr val="1C252D"/>
              </a:solidFill>
            </a:endParaRPr>
          </a:p>
          <a:p>
            <a:pPr marL="0" lvl="0" indent="0" algn="l" rtl="0">
              <a:lnSpc>
                <a:spcPct val="115000"/>
              </a:lnSpc>
              <a:spcBef>
                <a:spcPts val="0"/>
              </a:spcBef>
              <a:spcAft>
                <a:spcPts val="0"/>
              </a:spcAft>
              <a:buNone/>
            </a:pP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57006" y="18461"/>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ndara"/>
              <a:buNone/>
            </a:pPr>
            <a:r>
              <a:rPr lang="en-US">
                <a:solidFill>
                  <a:srgbClr val="212529"/>
                </a:solidFill>
              </a:rPr>
              <a:t>Leadership TAG</a:t>
            </a:r>
            <a:r>
              <a:rPr lang="en-US" sz="4400">
                <a:solidFill>
                  <a:srgbClr val="212529"/>
                </a:solidFill>
              </a:rPr>
              <a:t> </a:t>
            </a:r>
            <a:r>
              <a:rPr lang="en-US">
                <a:solidFill>
                  <a:srgbClr val="212529"/>
                </a:solidFill>
              </a:rPr>
              <a:t>Topics for Discussion</a:t>
            </a:r>
            <a:endParaRPr>
              <a:solidFill>
                <a:srgbClr val="212529"/>
              </a:solidFill>
            </a:endParaRPr>
          </a:p>
        </p:txBody>
      </p:sp>
      <p:sp>
        <p:nvSpPr>
          <p:cNvPr id="158" name="Google Shape;158;p23">
            <a:extLst>
              <a:ext uri="{C183D7F6-B498-43B3-948B-1728B52AA6E4}">
                <adec:decorative xmlns:adec="http://schemas.microsoft.com/office/drawing/2017/decorative" val="1"/>
              </a:ext>
            </a:extLst>
          </p:cNvPr>
          <p:cNvSpPr/>
          <p:nvPr/>
        </p:nvSpPr>
        <p:spPr>
          <a:xfrm>
            <a:off x="-41953" y="5253600"/>
            <a:ext cx="888000" cy="646200"/>
          </a:xfrm>
          <a:prstGeom prst="rightArrow">
            <a:avLst>
              <a:gd name="adj1" fmla="val 26415"/>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159" name="Google Shape;159;p23"/>
          <p:cNvGraphicFramePr/>
          <p:nvPr/>
        </p:nvGraphicFramePr>
        <p:xfrm>
          <a:off x="845937" y="1081178"/>
          <a:ext cx="11219700" cy="4652620"/>
        </p:xfrm>
        <a:graphic>
          <a:graphicData uri="http://schemas.openxmlformats.org/drawingml/2006/table">
            <a:tbl>
              <a:tblPr firstRow="1" bandRow="1">
                <a:noFill/>
                <a:tableStyleId>{B187762B-8177-4DB6-81EF-4F6E67D40732}</a:tableStyleId>
              </a:tblPr>
              <a:tblGrid>
                <a:gridCol w="2741300">
                  <a:extLst>
                    <a:ext uri="{9D8B030D-6E8A-4147-A177-3AD203B41FA5}">
                      <a16:colId xmlns:a16="http://schemas.microsoft.com/office/drawing/2014/main" val="20000"/>
                    </a:ext>
                  </a:extLst>
                </a:gridCol>
                <a:gridCol w="8478400">
                  <a:extLst>
                    <a:ext uri="{9D8B030D-6E8A-4147-A177-3AD203B41FA5}">
                      <a16:colId xmlns:a16="http://schemas.microsoft.com/office/drawing/2014/main" val="20001"/>
                    </a:ext>
                  </a:extLst>
                </a:gridCol>
              </a:tblGrid>
              <a:tr h="442400">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Date</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Topic</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0"/>
                  </a:ext>
                </a:extLst>
              </a:tr>
              <a:tr h="735300">
                <a:tc>
                  <a:txBody>
                    <a:bodyPr/>
                    <a:lstStyle/>
                    <a:p>
                      <a:pPr marL="0" lvl="0" indent="0" algn="l" rtl="0">
                        <a:lnSpc>
                          <a:spcPct val="115000"/>
                        </a:lnSpc>
                        <a:spcBef>
                          <a:spcPts val="1200"/>
                        </a:spcBef>
                        <a:spcAft>
                          <a:spcPts val="1200"/>
                        </a:spcAft>
                        <a:buClr>
                          <a:schemeClr val="dk1"/>
                        </a:buClr>
                        <a:buSzPts val="1100"/>
                        <a:buFont typeface="Arial"/>
                        <a:buNone/>
                      </a:pPr>
                      <a:r>
                        <a:rPr lang="en-US"/>
                        <a:t>October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lnSpc>
                          <a:spcPct val="115000"/>
                        </a:lnSpc>
                        <a:spcBef>
                          <a:spcPts val="1200"/>
                        </a:spcBef>
                        <a:spcAft>
                          <a:spcPts val="0"/>
                        </a:spcAft>
                        <a:buClr>
                          <a:schemeClr val="dk1"/>
                        </a:buClr>
                        <a:buSzPts val="1700"/>
                        <a:buChar char="●"/>
                      </a:pPr>
                      <a:r>
                        <a:rPr lang="en-US" sz="1700">
                          <a:solidFill>
                            <a:schemeClr val="dk1"/>
                          </a:solidFill>
                        </a:rPr>
                        <a:t>Professional Community for Teachers and Staff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Meaningful Engagement of Families and Community</a:t>
                      </a:r>
                      <a:endParaRPr sz="1700">
                        <a:solidFill>
                          <a:schemeClr val="dk1"/>
                        </a:solidFill>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1"/>
                  </a:ext>
                </a:extLst>
              </a:tr>
              <a:tr h="651150">
                <a:tc>
                  <a:txBody>
                    <a:bodyPr/>
                    <a:lstStyle/>
                    <a:p>
                      <a:pPr marL="0" lvl="0" indent="0" algn="l" rtl="0">
                        <a:lnSpc>
                          <a:spcPct val="115000"/>
                        </a:lnSpc>
                        <a:spcBef>
                          <a:spcPts val="1200"/>
                        </a:spcBef>
                        <a:spcAft>
                          <a:spcPts val="1200"/>
                        </a:spcAft>
                        <a:buClr>
                          <a:schemeClr val="dk1"/>
                        </a:buClr>
                        <a:buSzPts val="1100"/>
                        <a:buFont typeface="Arial"/>
                        <a:buNone/>
                      </a:pPr>
                      <a:r>
                        <a:rPr lang="en-US"/>
                        <a:t>November 13th,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spcBef>
                          <a:spcPts val="0"/>
                        </a:spcBef>
                        <a:spcAft>
                          <a:spcPts val="0"/>
                        </a:spcAft>
                        <a:buSzPts val="1700"/>
                        <a:buChar char="●"/>
                      </a:pPr>
                      <a:r>
                        <a:rPr lang="en-US" sz="1700"/>
                        <a:t>Operations and Management</a:t>
                      </a:r>
                      <a:endParaRPr sz="1700"/>
                    </a:p>
                    <a:p>
                      <a:pPr marL="457200" lvl="0" indent="-336550" algn="l" rtl="0">
                        <a:spcBef>
                          <a:spcPts val="0"/>
                        </a:spcBef>
                        <a:spcAft>
                          <a:spcPts val="0"/>
                        </a:spcAft>
                        <a:buSzPts val="1700"/>
                        <a:buChar char="●"/>
                      </a:pPr>
                      <a:r>
                        <a:rPr lang="en-US" sz="1700"/>
                        <a:t>School Improvement</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2"/>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December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t>TAG Workgroups Session 0</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3"/>
                  </a:ext>
                </a:extLst>
              </a:tr>
              <a:tr h="392850">
                <a:tc>
                  <a:txBody>
                    <a:bodyPr/>
                    <a:lstStyle/>
                    <a:p>
                      <a:pPr marL="0" lvl="0" indent="0" algn="l" rtl="0">
                        <a:lnSpc>
                          <a:spcPct val="115000"/>
                        </a:lnSpc>
                        <a:spcBef>
                          <a:spcPts val="1200"/>
                        </a:spcBef>
                        <a:spcAft>
                          <a:spcPts val="1200"/>
                        </a:spcAft>
                        <a:buNone/>
                      </a:pPr>
                      <a:r>
                        <a:rPr lang="en-US"/>
                        <a:t>January 8th,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1</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4"/>
                  </a:ext>
                </a:extLst>
              </a:tr>
              <a:tr h="392850">
                <a:tc>
                  <a:txBody>
                    <a:bodyPr/>
                    <a:lstStyle/>
                    <a:p>
                      <a:pPr marL="0" lvl="0" indent="0" algn="l" rtl="0">
                        <a:lnSpc>
                          <a:spcPct val="115000"/>
                        </a:lnSpc>
                        <a:spcBef>
                          <a:spcPts val="1200"/>
                        </a:spcBef>
                        <a:spcAft>
                          <a:spcPts val="1200"/>
                        </a:spcAft>
                        <a:buNone/>
                      </a:pPr>
                      <a:r>
                        <a:rPr lang="en-US" strike="sngStrike"/>
                        <a:t>February 12th, 3-4 EST</a:t>
                      </a:r>
                      <a:endParaRPr strike="sngStrike"/>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No meeting due to CEEDAR Convening</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5"/>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March 12th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2</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6"/>
                  </a:ext>
                </a:extLst>
              </a:tr>
              <a:tr h="392850">
                <a:tc>
                  <a:txBody>
                    <a:bodyPr/>
                    <a:lstStyle/>
                    <a:p>
                      <a:pPr marL="0" lvl="0" indent="0" algn="l" rtl="0">
                        <a:lnSpc>
                          <a:spcPct val="115000"/>
                        </a:lnSpc>
                        <a:spcBef>
                          <a:spcPts val="1200"/>
                        </a:spcBef>
                        <a:spcAft>
                          <a:spcPts val="1200"/>
                        </a:spcAft>
                        <a:buNone/>
                      </a:pPr>
                      <a:r>
                        <a:rPr lang="en-US"/>
                        <a:t>April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solidFill>
                            <a:schemeClr val="dk1"/>
                          </a:solidFill>
                        </a:rPr>
                        <a:t>TAG Workgroups Session 3</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7"/>
                  </a:ext>
                </a:extLst>
              </a:tr>
              <a:tr h="392850">
                <a:tc>
                  <a:txBody>
                    <a:bodyPr/>
                    <a:lstStyle/>
                    <a:p>
                      <a:pPr marL="0" lvl="0" indent="0" algn="l" rtl="0">
                        <a:lnSpc>
                          <a:spcPct val="115000"/>
                        </a:lnSpc>
                        <a:spcBef>
                          <a:spcPts val="1200"/>
                        </a:spcBef>
                        <a:spcAft>
                          <a:spcPts val="1200"/>
                        </a:spcAft>
                        <a:buNone/>
                      </a:pPr>
                      <a:r>
                        <a:rPr lang="en-US"/>
                        <a:t>May 14th,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4</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8"/>
                  </a:ext>
                </a:extLst>
              </a:tr>
              <a:tr h="392850">
                <a:tc>
                  <a:txBody>
                    <a:bodyPr/>
                    <a:lstStyle/>
                    <a:p>
                      <a:pPr marL="0" lvl="0" indent="0" algn="l" rtl="0">
                        <a:lnSpc>
                          <a:spcPct val="115000"/>
                        </a:lnSpc>
                        <a:spcBef>
                          <a:spcPts val="1200"/>
                        </a:spcBef>
                        <a:spcAft>
                          <a:spcPts val="1200"/>
                        </a:spcAft>
                        <a:buNone/>
                      </a:pPr>
                      <a:r>
                        <a:rPr lang="en-US"/>
                        <a:t>June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5</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4"/>
          <p:cNvSpPr txBox="1">
            <a:spLocks noGrp="1"/>
          </p:cNvSpPr>
          <p:nvPr>
            <p:ph type="title" idx="4294967295"/>
          </p:nvPr>
        </p:nvSpPr>
        <p:spPr>
          <a:xfrm>
            <a:off x="294968" y="879475"/>
            <a:ext cx="7342495"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000" b="1" i="0" u="none" strike="noStrike" kern="0" cap="none" spc="0" normalizeH="0" baseline="0" noProof="0" dirty="0">
                <a:ln>
                  <a:noFill/>
                </a:ln>
                <a:solidFill>
                  <a:schemeClr val="lt1"/>
                </a:solidFill>
                <a:effectLst/>
                <a:uLnTx/>
                <a:uFillTx/>
                <a:latin typeface="Arial"/>
                <a:ea typeface="Arial"/>
                <a:cs typeface="Arial"/>
                <a:sym typeface="Arial"/>
              </a:rPr>
              <a:t>Today’s Agenda</a:t>
            </a:r>
          </a:p>
          <a:p>
            <a:pPr marL="0" marR="0" lvl="0" indent="0" algn="ctr" defTabSz="914400" rtl="0" eaLnBrk="1" fontAlgn="auto" latinLnBrk="0" hangingPunct="1">
              <a:lnSpc>
                <a:spcPct val="90000"/>
              </a:lnSpc>
              <a:spcBef>
                <a:spcPts val="1000"/>
              </a:spcBef>
              <a:spcAft>
                <a:spcPts val="0"/>
              </a:spcAft>
              <a:buClr>
                <a:schemeClr val="lt1"/>
              </a:buClr>
              <a:buSzPct val="100000"/>
              <a:buFont typeface="Arial"/>
              <a:buNone/>
              <a:tabLst/>
              <a:defRPr/>
            </a:pPr>
            <a:endParaRPr kumimoji="0" lang="en-US" sz="8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164" name="Google Shape;164;p24"/>
          <p:cNvSpPr txBox="1">
            <a:spLocks noGrp="1"/>
          </p:cNvSpPr>
          <p:nvPr>
            <p:ph type="body" idx="1"/>
          </p:nvPr>
        </p:nvSpPr>
        <p:spPr>
          <a:xfrm>
            <a:off x="808675" y="2459290"/>
            <a:ext cx="8189400" cy="39723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rgbClr val="000000"/>
              </a:buClr>
              <a:buSzPts val="2400"/>
              <a:buFont typeface="Instrument Sans"/>
              <a:buChar char="●"/>
            </a:pPr>
            <a:r>
              <a:rPr lang="en-US" sz="2400">
                <a:solidFill>
                  <a:srgbClr val="000000"/>
                </a:solidFill>
                <a:latin typeface="Instrument Sans"/>
                <a:ea typeface="Instrument Sans"/>
                <a:cs typeface="Instrument Sans"/>
                <a:sym typeface="Instrument Sans"/>
              </a:rPr>
              <a:t>Welcome and Introductions</a:t>
            </a:r>
            <a:endParaRPr sz="240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a:solidFill>
                  <a:srgbClr val="000000"/>
                </a:solidFill>
                <a:latin typeface="Instrument Sans"/>
                <a:ea typeface="Instrument Sans"/>
                <a:cs typeface="Instrument Sans"/>
                <a:sym typeface="Instrument Sans"/>
              </a:rPr>
              <a:t>Project Timeline</a:t>
            </a:r>
            <a:endParaRPr sz="2400">
              <a:solidFill>
                <a:srgbClr val="000000"/>
              </a:solidFill>
              <a:latin typeface="Instrument Sans"/>
              <a:ea typeface="Instrument Sans"/>
              <a:cs typeface="Instrument Sans"/>
              <a:sym typeface="Instrument Sans"/>
            </a:endParaRPr>
          </a:p>
          <a:p>
            <a:pPr marL="914400" lvl="1" indent="-381000" algn="l" rtl="0">
              <a:spcBef>
                <a:spcPts val="0"/>
              </a:spcBef>
              <a:spcAft>
                <a:spcPts val="0"/>
              </a:spcAft>
              <a:buClr>
                <a:srgbClr val="000000"/>
              </a:buClr>
              <a:buSzPts val="2400"/>
              <a:buFont typeface="Instrument Sans"/>
              <a:buChar char="○"/>
            </a:pPr>
            <a:r>
              <a:rPr lang="en-US" sz="2400">
                <a:solidFill>
                  <a:srgbClr val="000000"/>
                </a:solidFill>
                <a:latin typeface="Instrument Sans"/>
                <a:ea typeface="Instrument Sans"/>
                <a:cs typeface="Instrument Sans"/>
                <a:sym typeface="Instrument Sans"/>
              </a:rPr>
              <a:t>Session </a:t>
            </a:r>
            <a:r>
              <a:rPr lang="en-US">
                <a:solidFill>
                  <a:srgbClr val="000000"/>
                </a:solidFill>
                <a:latin typeface="Instrument Sans"/>
                <a:ea typeface="Instrument Sans"/>
                <a:cs typeface="Instrument Sans"/>
                <a:sym typeface="Instrument Sans"/>
              </a:rPr>
              <a:t>5</a:t>
            </a:r>
            <a:r>
              <a:rPr lang="en-US" sz="2400">
                <a:solidFill>
                  <a:srgbClr val="000000"/>
                </a:solidFill>
                <a:latin typeface="Instrument Sans"/>
                <a:ea typeface="Instrument Sans"/>
                <a:cs typeface="Instrument Sans"/>
                <a:sym typeface="Instrument Sans"/>
              </a:rPr>
              <a:t>: </a:t>
            </a:r>
            <a:r>
              <a:rPr lang="en-US">
                <a:solidFill>
                  <a:srgbClr val="000000"/>
                </a:solidFill>
                <a:latin typeface="Instrument Sans"/>
                <a:ea typeface="Instrument Sans"/>
                <a:cs typeface="Instrument Sans"/>
                <a:sym typeface="Instrument Sans"/>
              </a:rPr>
              <a:t>Resource Completion and Next Steps</a:t>
            </a:r>
            <a:endParaRPr sz="240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a:solidFill>
                  <a:srgbClr val="000000"/>
                </a:solidFill>
                <a:latin typeface="Instrument Sans"/>
                <a:ea typeface="Instrument Sans"/>
                <a:cs typeface="Instrument Sans"/>
                <a:sym typeface="Instrument Sans"/>
              </a:rPr>
              <a:t>Workgroup Meeting Time (15 minutes)</a:t>
            </a:r>
            <a:endParaRPr sz="240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a:solidFill>
                  <a:srgbClr val="000000"/>
                </a:solidFill>
                <a:latin typeface="Instrument Sans"/>
                <a:ea typeface="Instrument Sans"/>
                <a:cs typeface="Instrument Sans"/>
                <a:sym typeface="Instrument Sans"/>
              </a:rPr>
              <a:t>Whole Group Resource Updates (30 minutes)</a:t>
            </a:r>
            <a:endParaRPr sz="2400">
              <a:solidFill>
                <a:srgbClr val="000000"/>
              </a:solidFill>
              <a:latin typeface="Instrument Sans"/>
              <a:ea typeface="Instrument Sans"/>
              <a:cs typeface="Instrument Sans"/>
              <a:sym typeface="Instrument Sans"/>
            </a:endParaRPr>
          </a:p>
          <a:p>
            <a:pPr marL="457200" lvl="0" indent="-381000" algn="l" rtl="0">
              <a:lnSpc>
                <a:spcPct val="100000"/>
              </a:lnSpc>
              <a:spcBef>
                <a:spcPts val="0"/>
              </a:spcBef>
              <a:spcAft>
                <a:spcPts val="0"/>
              </a:spcAft>
              <a:buSzPts val="2400"/>
              <a:buFont typeface="Instrument Sans"/>
              <a:buChar char="●"/>
            </a:pPr>
            <a:r>
              <a:rPr lang="en-US" sz="2400">
                <a:latin typeface="Instrument Sans"/>
                <a:ea typeface="Instrument Sans"/>
                <a:cs typeface="Instrument Sans"/>
                <a:sym typeface="Instrument Sans"/>
              </a:rPr>
              <a:t>Final Thoughts and Action Items</a:t>
            </a:r>
            <a:endParaRPr sz="2400">
              <a:solidFill>
                <a:srgbClr val="000000"/>
              </a:solidFill>
              <a:latin typeface="Instrument Sans"/>
              <a:ea typeface="Instrument Sans"/>
              <a:cs typeface="Instrument Sans"/>
              <a:sym typeface="Instrument Sans"/>
            </a:endParaRPr>
          </a:p>
          <a:p>
            <a:pPr marL="0" lvl="0" indent="0" algn="l" rtl="0">
              <a:lnSpc>
                <a:spcPct val="115000"/>
              </a:lnSpc>
              <a:spcBef>
                <a:spcPts val="0"/>
              </a:spcBef>
              <a:spcAft>
                <a:spcPts val="0"/>
              </a:spcAft>
              <a:buNone/>
            </a:pPr>
            <a:endParaRPr sz="2000">
              <a:latin typeface="Instrument Sans"/>
              <a:ea typeface="Instrument Sans"/>
              <a:cs typeface="Instrument Sans"/>
              <a:sym typeface="Instrumen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9"/>
        <p:cNvGrpSpPr/>
        <p:nvPr/>
      </p:nvGrpSpPr>
      <p:grpSpPr>
        <a:xfrm>
          <a:off x="0" y="0"/>
          <a:ext cx="0" cy="0"/>
          <a:chOff x="0" y="0"/>
          <a:chExt cx="0" cy="0"/>
        </a:xfrm>
      </p:grpSpPr>
      <p:sp>
        <p:nvSpPr>
          <p:cNvPr id="170" name="Google Shape;170;p25"/>
          <p:cNvSpPr txBox="1">
            <a:spLocks noGrp="1"/>
          </p:cNvSpPr>
          <p:nvPr>
            <p:ph type="title" idx="4294967295"/>
          </p:nvPr>
        </p:nvSpPr>
        <p:spPr>
          <a:xfrm>
            <a:off x="433206" y="12973"/>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Arial"/>
                <a:ea typeface="Arial"/>
                <a:cs typeface="Arial"/>
                <a:sym typeface="Arial"/>
              </a:rPr>
              <a:t>Project Timeline</a:t>
            </a:r>
            <a:endParaRPr>
              <a:latin typeface="Arial"/>
              <a:ea typeface="Arial"/>
              <a:cs typeface="Arial"/>
              <a:sym typeface="Arial"/>
            </a:endParaRPr>
          </a:p>
        </p:txBody>
      </p:sp>
      <p:graphicFrame>
        <p:nvGraphicFramePr>
          <p:cNvPr id="171" name="Google Shape;171;p25"/>
          <p:cNvGraphicFramePr/>
          <p:nvPr>
            <p:extLst>
              <p:ext uri="{D42A27DB-BD31-4B8C-83A1-F6EECF244321}">
                <p14:modId xmlns:p14="http://schemas.microsoft.com/office/powerpoint/2010/main" val="3513678685"/>
              </p:ext>
            </p:extLst>
          </p:nvPr>
        </p:nvGraphicFramePr>
        <p:xfrm>
          <a:off x="353482" y="1177668"/>
          <a:ext cx="11407150" cy="5348165"/>
        </p:xfrm>
        <a:graphic>
          <a:graphicData uri="http://schemas.openxmlformats.org/drawingml/2006/table">
            <a:tbl>
              <a:tblPr firstRow="1">
                <a:noFill/>
                <a:tableStyleId>{AE8FFB42-BE23-415C-8B30-EA21C4D23E03}</a:tableStyleId>
              </a:tblPr>
              <a:tblGrid>
                <a:gridCol w="1362300">
                  <a:extLst>
                    <a:ext uri="{9D8B030D-6E8A-4147-A177-3AD203B41FA5}">
                      <a16:colId xmlns:a16="http://schemas.microsoft.com/office/drawing/2014/main" val="20000"/>
                    </a:ext>
                  </a:extLst>
                </a:gridCol>
                <a:gridCol w="2567650">
                  <a:extLst>
                    <a:ext uri="{9D8B030D-6E8A-4147-A177-3AD203B41FA5}">
                      <a16:colId xmlns:a16="http://schemas.microsoft.com/office/drawing/2014/main" val="20001"/>
                    </a:ext>
                  </a:extLst>
                </a:gridCol>
                <a:gridCol w="7477200">
                  <a:extLst>
                    <a:ext uri="{9D8B030D-6E8A-4147-A177-3AD203B41FA5}">
                      <a16:colId xmlns:a16="http://schemas.microsoft.com/office/drawing/2014/main" val="20002"/>
                    </a:ext>
                  </a:extLst>
                </a:gridCol>
              </a:tblGrid>
              <a:tr h="424800">
                <a:tc>
                  <a:txBody>
                    <a:bodyPr/>
                    <a:lstStyle/>
                    <a:p>
                      <a:pPr marL="0" lvl="0" indent="0" algn="l" rtl="0">
                        <a:spcBef>
                          <a:spcPts val="0"/>
                        </a:spcBef>
                        <a:spcAft>
                          <a:spcPts val="0"/>
                        </a:spcAft>
                        <a:buNone/>
                      </a:pPr>
                      <a:r>
                        <a:rPr lang="en-US" sz="1200">
                          <a:solidFill>
                            <a:srgbClr val="000000"/>
                          </a:solidFill>
                          <a:latin typeface="Instrument Sans"/>
                          <a:ea typeface="Instrument Sans"/>
                          <a:cs typeface="Instrument Sans"/>
                          <a:sym typeface="Instrument Sans"/>
                        </a:rPr>
                        <a:t>Month</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200">
                          <a:solidFill>
                            <a:srgbClr val="000000"/>
                          </a:solidFill>
                          <a:latin typeface="Instrument Sans"/>
                          <a:ea typeface="Instrument Sans"/>
                          <a:cs typeface="Instrument Sans"/>
                          <a:sym typeface="Instrument Sans"/>
                        </a:rPr>
                        <a:t>Objective</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200">
                          <a:latin typeface="Instrument Sans"/>
                          <a:ea typeface="Instrument Sans"/>
                          <a:cs typeface="Instrument Sans"/>
                          <a:sym typeface="Instrument Sans"/>
                        </a:rPr>
                        <a:t>Milestone/Deliverable</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831200">
                <a:tc>
                  <a:txBody>
                    <a:bodyPr/>
                    <a:lstStyle/>
                    <a:p>
                      <a:pPr marL="0" lvl="0" indent="0" algn="l" rtl="0">
                        <a:spcBef>
                          <a:spcPts val="0"/>
                        </a:spcBef>
                        <a:spcAft>
                          <a:spcPts val="0"/>
                        </a:spcAft>
                        <a:buNone/>
                      </a:pPr>
                      <a:r>
                        <a:rPr lang="en-US" sz="1200">
                          <a:solidFill>
                            <a:srgbClr val="000000"/>
                          </a:solidFill>
                        </a:rPr>
                        <a:t>January 8th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solidFill>
                            <a:srgbClr val="000000"/>
                          </a:solidFill>
                        </a:rPr>
                        <a:t>Defining Topic and Overview</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457200" lvl="0" indent="-304800" algn="l" rtl="0">
                        <a:spcBef>
                          <a:spcPts val="0"/>
                        </a:spcBef>
                        <a:spcAft>
                          <a:spcPts val="0"/>
                        </a:spcAft>
                        <a:buSzPts val="1200"/>
                        <a:buChar char="●"/>
                      </a:pPr>
                      <a:r>
                        <a:rPr lang="en-US" sz="1200"/>
                        <a:t> Identify 2–3 key challenges school leaders face in the selected topic area.</a:t>
                      </a:r>
                      <a:endParaRPr sz="1200"/>
                    </a:p>
                    <a:p>
                      <a:pPr marL="457200" lvl="0" indent="-304800" algn="l" rtl="0">
                        <a:spcBef>
                          <a:spcPts val="0"/>
                        </a:spcBef>
                        <a:spcAft>
                          <a:spcPts val="0"/>
                        </a:spcAft>
                        <a:buSzPts val="1200"/>
                        <a:buChar char="●"/>
                      </a:pPr>
                      <a:r>
                        <a:rPr lang="en-US" sz="1200"/>
                        <a:t>Collect examples of assignments, practice/learning opportunities, or resources you currently use that relate to the topic.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1282925">
                <a:tc>
                  <a:txBody>
                    <a:bodyPr/>
                    <a:lstStyle/>
                    <a:p>
                      <a:pPr marL="0" lvl="0" indent="0" algn="l" rtl="0">
                        <a:spcBef>
                          <a:spcPts val="0"/>
                        </a:spcBef>
                        <a:spcAft>
                          <a:spcPts val="0"/>
                        </a:spcAft>
                        <a:buNone/>
                      </a:pPr>
                      <a:r>
                        <a:rPr lang="en-US" sz="1200">
                          <a:solidFill>
                            <a:srgbClr val="000000"/>
                          </a:solidFill>
                        </a:rPr>
                        <a:t>February</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US" sz="1200">
                          <a:solidFill>
                            <a:srgbClr val="000000"/>
                          </a:solidFill>
                        </a:rPr>
                        <a:t>Asynchronous work and Office Hours</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457200" lvl="0" indent="-304800" algn="l" rtl="0">
                        <a:spcBef>
                          <a:spcPts val="0"/>
                        </a:spcBef>
                        <a:spcAft>
                          <a:spcPts val="0"/>
                        </a:spcAft>
                        <a:buSzPts val="1200"/>
                        <a:buChar char="●"/>
                      </a:pPr>
                      <a:r>
                        <a:rPr lang="en-US" sz="1200"/>
                        <a:t>Meet asynchronously during February to complete the work outline.</a:t>
                      </a:r>
                      <a:endParaRPr sz="1200"/>
                    </a:p>
                    <a:p>
                      <a:pPr marL="457200" lvl="0" indent="-304800" algn="l" rtl="0">
                        <a:spcBef>
                          <a:spcPts val="0"/>
                        </a:spcBef>
                        <a:spcAft>
                          <a:spcPts val="0"/>
                        </a:spcAft>
                        <a:buSzPts val="1200"/>
                        <a:buChar char="●"/>
                      </a:pPr>
                      <a:r>
                        <a:rPr lang="en-US" sz="1200"/>
                        <a:t>Facilitate email check-ins to confirm progress and deadlines.</a:t>
                      </a:r>
                      <a:endParaRPr sz="1200"/>
                    </a:p>
                    <a:p>
                      <a:pPr marL="457200" lvl="0" indent="-304800" algn="l" rtl="0">
                        <a:spcBef>
                          <a:spcPts val="0"/>
                        </a:spcBef>
                        <a:spcAft>
                          <a:spcPts val="0"/>
                        </a:spcAft>
                        <a:buSzPts val="1200"/>
                        <a:buChar char="●"/>
                      </a:pPr>
                      <a:r>
                        <a:rPr lang="en-US" sz="1200"/>
                        <a:t>Attend optional office hours (date TBD) for TAG participants or CEEDAR staff to share updates.</a:t>
                      </a:r>
                      <a:endParaRPr sz="1200"/>
                    </a:p>
                    <a:p>
                      <a:pPr marL="457200" lvl="0" indent="-304800" algn="l" rtl="0">
                        <a:spcBef>
                          <a:spcPts val="0"/>
                        </a:spcBef>
                        <a:spcAft>
                          <a:spcPts val="0"/>
                        </a:spcAft>
                        <a:buSzPts val="1200"/>
                        <a:buChar char="●"/>
                      </a:pPr>
                      <a:r>
                        <a:rPr lang="en-US" sz="1200"/>
                        <a:t>Outline and collect examples of assignments, practice/learning opportunities, or resources, as well as key challenges and upload into shared Google Drive.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2"/>
                  </a:ext>
                </a:extLst>
              </a:tr>
              <a:tr h="926525">
                <a:tc>
                  <a:txBody>
                    <a:bodyPr/>
                    <a:lstStyle/>
                    <a:p>
                      <a:pPr marL="0" lvl="0" indent="0" algn="l" rtl="0">
                        <a:spcBef>
                          <a:spcPts val="0"/>
                        </a:spcBef>
                        <a:spcAft>
                          <a:spcPts val="0"/>
                        </a:spcAft>
                        <a:buNone/>
                      </a:pPr>
                      <a:r>
                        <a:rPr lang="en-US" sz="1200">
                          <a:solidFill>
                            <a:srgbClr val="000000"/>
                          </a:solidFill>
                        </a:rPr>
                        <a:t>March 12th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t>Review Resources</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457200" lvl="0" indent="-304800" algn="l" rtl="0">
                        <a:spcBef>
                          <a:spcPts val="0"/>
                        </a:spcBef>
                        <a:spcAft>
                          <a:spcPts val="0"/>
                        </a:spcAft>
                        <a:buSzPts val="1200"/>
                        <a:buChar char="●"/>
                      </a:pPr>
                      <a:r>
                        <a:rPr lang="en-US" sz="1200"/>
                        <a:t>Examine resources gathered by team members from January–March.</a:t>
                      </a:r>
                      <a:endParaRPr sz="1200"/>
                    </a:p>
                    <a:p>
                      <a:pPr marL="457200" lvl="0" indent="-304800" algn="l" rtl="0">
                        <a:spcBef>
                          <a:spcPts val="0"/>
                        </a:spcBef>
                        <a:spcAft>
                          <a:spcPts val="0"/>
                        </a:spcAft>
                        <a:buSzPts val="1200"/>
                        <a:buChar char="●"/>
                      </a:pPr>
                      <a:r>
                        <a:rPr lang="en-US" sz="1200"/>
                        <a:t>Determine gaps in the collected assignments, practice/learning opportunities, and resources</a:t>
                      </a:r>
                      <a:endParaRPr sz="1200"/>
                    </a:p>
                    <a:p>
                      <a:pPr marL="0" lvl="0" indent="0" algn="l" rtl="0">
                        <a:spcBef>
                          <a:spcPts val="0"/>
                        </a:spcBef>
                        <a:spcAft>
                          <a:spcPts val="0"/>
                        </a:spcAft>
                        <a:buNone/>
                      </a:pP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748325">
                <a:tc>
                  <a:txBody>
                    <a:bodyPr/>
                    <a:lstStyle/>
                    <a:p>
                      <a:pPr marL="0" lvl="0" indent="0" algn="l" rtl="0">
                        <a:spcBef>
                          <a:spcPts val="0"/>
                        </a:spcBef>
                        <a:spcAft>
                          <a:spcPts val="0"/>
                        </a:spcAft>
                        <a:buNone/>
                      </a:pPr>
                      <a:r>
                        <a:rPr lang="en-US" sz="1200">
                          <a:solidFill>
                            <a:srgbClr val="000000"/>
                          </a:solidFill>
                        </a:rPr>
                        <a:t>April 9th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t>Plan</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Review resources collected January–March</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Identify gaps in assignments and learning opportunities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Align on priorities based on March learnings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Decide what to create/revise and assign owners with timelines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587375">
                <a:tc>
                  <a:txBody>
                    <a:bodyPr/>
                    <a:lstStyle/>
                    <a:p>
                      <a:pPr marL="0" lvl="0" indent="0" algn="l" rtl="0">
                        <a:spcBef>
                          <a:spcPts val="0"/>
                        </a:spcBef>
                        <a:spcAft>
                          <a:spcPts val="0"/>
                        </a:spcAft>
                        <a:buNone/>
                      </a:pPr>
                      <a:r>
                        <a:rPr lang="en-US" sz="1200">
                          <a:solidFill>
                            <a:srgbClr val="000000"/>
                          </a:solidFill>
                        </a:rPr>
                        <a:t>May 14th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200"/>
                        <a:t>Draft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Review progress of creation of resources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Prepare to create an outlined draft packet that includes resources for each essential component.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200">
                          <a:solidFill>
                            <a:srgbClr val="000000"/>
                          </a:solidFill>
                        </a:rPr>
                        <a:t>June 11th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90000"/>
                        </a:lnSpc>
                        <a:spcBef>
                          <a:spcPts val="0"/>
                        </a:spcBef>
                        <a:spcAft>
                          <a:spcPts val="0"/>
                        </a:spcAft>
                        <a:buClr>
                          <a:srgbClr val="000000"/>
                        </a:buClr>
                        <a:buSzPts val="4400"/>
                        <a:buFont typeface="Play"/>
                        <a:buNone/>
                      </a:pPr>
                      <a:r>
                        <a:rPr lang="en-US" sz="1200"/>
                        <a:t>Draft Completion</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457200" lvl="0" indent="-304800" algn="l" rtl="0">
                        <a:spcBef>
                          <a:spcPts val="0"/>
                        </a:spcBef>
                        <a:spcAft>
                          <a:spcPts val="0"/>
                        </a:spcAft>
                        <a:buClr>
                          <a:schemeClr val="dk1"/>
                        </a:buClr>
                        <a:buSzPts val="1200"/>
                        <a:buChar char="●"/>
                      </a:pPr>
                      <a:r>
                        <a:rPr lang="en-US" sz="1200" dirty="0">
                          <a:solidFill>
                            <a:schemeClr val="dk1"/>
                          </a:solidFill>
                        </a:rPr>
                        <a:t>Review progress of creation of resources and provide an update to the whole group</a:t>
                      </a:r>
                      <a:endParaRPr sz="1200" dirty="0">
                        <a:solidFill>
                          <a:schemeClr val="dk1"/>
                        </a:solidFill>
                      </a:endParaRPr>
                    </a:p>
                    <a:p>
                      <a:pPr marL="457200" lvl="0" indent="0" algn="l" rtl="0">
                        <a:spcBef>
                          <a:spcPts val="0"/>
                        </a:spcBef>
                        <a:spcAft>
                          <a:spcPts val="0"/>
                        </a:spcAft>
                        <a:buNone/>
                      </a:pPr>
                      <a:endParaRPr sz="1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Draft Completion: June 11th</a:t>
            </a:r>
            <a:endParaRPr/>
          </a:p>
        </p:txBody>
      </p:sp>
      <p:sp>
        <p:nvSpPr>
          <p:cNvPr id="177" name="Google Shape;177;p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b="1">
                <a:latin typeface="Arial"/>
                <a:ea typeface="Arial"/>
                <a:cs typeface="Arial"/>
                <a:sym typeface="Arial"/>
              </a:rPr>
              <a:t>Objective: </a:t>
            </a:r>
            <a:r>
              <a:rPr lang="en-US" sz="2000">
                <a:latin typeface="Arial"/>
                <a:ea typeface="Arial"/>
                <a:cs typeface="Arial"/>
                <a:sym typeface="Arial"/>
              </a:rPr>
              <a:t>Share an update on progress towards completing a draft of practical resources</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0" lvl="0" indent="0" algn="l" rtl="0">
              <a:spcBef>
                <a:spcPts val="1000"/>
              </a:spcBef>
              <a:spcAft>
                <a:spcPts val="0"/>
              </a:spcAft>
              <a:buNone/>
            </a:pPr>
            <a:r>
              <a:rPr lang="en-US" sz="2000" b="1">
                <a:latin typeface="Arial"/>
                <a:ea typeface="Arial"/>
                <a:cs typeface="Arial"/>
                <a:sym typeface="Arial"/>
              </a:rPr>
              <a:t>In Meeting Tasks:</a:t>
            </a:r>
            <a:endParaRPr sz="2000" b="1">
              <a:latin typeface="Arial"/>
              <a:ea typeface="Arial"/>
              <a:cs typeface="Arial"/>
              <a:sym typeface="Arial"/>
            </a:endParaRPr>
          </a:p>
          <a:p>
            <a:pPr marL="0" lvl="0" indent="0" algn="l" rtl="0">
              <a:lnSpc>
                <a:spcPct val="115000"/>
              </a:lnSpc>
              <a:spcBef>
                <a:spcPts val="0"/>
              </a:spcBef>
              <a:spcAft>
                <a:spcPts val="0"/>
              </a:spcAft>
              <a:buNone/>
            </a:pPr>
            <a:r>
              <a:rPr lang="en-US" sz="2000">
                <a:latin typeface="Arial"/>
                <a:ea typeface="Arial"/>
                <a:cs typeface="Arial"/>
                <a:sym typeface="Arial"/>
              </a:rPr>
              <a:t>Review progress of creation of resources and prepare to share with the whole group</a:t>
            </a:r>
            <a:endParaRPr sz="2000">
              <a:latin typeface="Arial"/>
              <a:ea typeface="Arial"/>
              <a:cs typeface="Arial"/>
              <a:sym typeface="Arial"/>
            </a:endParaRPr>
          </a:p>
          <a:p>
            <a:pPr marL="0" lvl="0" indent="0" algn="l" rtl="0">
              <a:lnSpc>
                <a:spcPct val="115000"/>
              </a:lnSpc>
              <a:spcBef>
                <a:spcPts val="1500"/>
              </a:spcBef>
              <a:spcAft>
                <a:spcPts val="0"/>
              </a:spcAft>
              <a:buNone/>
            </a:pPr>
            <a:r>
              <a:rPr lang="en-US" sz="2000" b="1">
                <a:latin typeface="Arial"/>
                <a:ea typeface="Arial"/>
                <a:cs typeface="Arial"/>
                <a:sym typeface="Arial"/>
              </a:rPr>
              <a:t>Guiding Questions:</a:t>
            </a:r>
            <a:endParaRPr sz="2000" b="1">
              <a:latin typeface="Arial"/>
              <a:ea typeface="Arial"/>
              <a:cs typeface="Arial"/>
              <a:sym typeface="Arial"/>
            </a:endParaRPr>
          </a:p>
          <a:p>
            <a:pPr marL="457200" lvl="0" indent="-355600" algn="l" rtl="0">
              <a:lnSpc>
                <a:spcPct val="142857"/>
              </a:lnSpc>
              <a:spcBef>
                <a:spcPts val="1500"/>
              </a:spcBef>
              <a:spcAft>
                <a:spcPts val="0"/>
              </a:spcAft>
              <a:buSzPts val="2000"/>
              <a:buFont typeface="Arial"/>
              <a:buChar char="•"/>
            </a:pPr>
            <a:r>
              <a:rPr lang="en-US" sz="2000" b="1">
                <a:latin typeface="Arial"/>
                <a:ea typeface="Arial"/>
                <a:cs typeface="Arial"/>
                <a:sym typeface="Arial"/>
              </a:rPr>
              <a:t>What is the resource? </a:t>
            </a:r>
            <a:r>
              <a:rPr lang="en-US" sz="2000">
                <a:latin typeface="Arial"/>
                <a:ea typeface="Arial"/>
                <a:cs typeface="Arial"/>
                <a:sym typeface="Arial"/>
              </a:rPr>
              <a:t>(Brief purpose + target audience)</a:t>
            </a:r>
            <a:endParaRPr sz="2000">
              <a:latin typeface="Arial"/>
              <a:ea typeface="Arial"/>
              <a:cs typeface="Arial"/>
              <a:sym typeface="Arial"/>
            </a:endParaRPr>
          </a:p>
          <a:p>
            <a:pPr marL="457200" lvl="0" indent="-355600" algn="l" rtl="0">
              <a:lnSpc>
                <a:spcPct val="142857"/>
              </a:lnSpc>
              <a:spcBef>
                <a:spcPts val="0"/>
              </a:spcBef>
              <a:spcAft>
                <a:spcPts val="0"/>
              </a:spcAft>
              <a:buSzPts val="2000"/>
              <a:buFont typeface="Arial"/>
              <a:buChar char="•"/>
            </a:pPr>
            <a:r>
              <a:rPr lang="en-US" sz="2000" b="1">
                <a:latin typeface="Arial"/>
                <a:ea typeface="Arial"/>
                <a:cs typeface="Arial"/>
                <a:sym typeface="Arial"/>
              </a:rPr>
              <a:t>What have you completed so far? </a:t>
            </a:r>
            <a:r>
              <a:rPr lang="en-US" sz="2000">
                <a:latin typeface="Arial"/>
                <a:ea typeface="Arial"/>
                <a:cs typeface="Arial"/>
                <a:sym typeface="Arial"/>
              </a:rPr>
              <a:t>(Key components, progress, or milestones)</a:t>
            </a:r>
            <a:endParaRPr sz="2000">
              <a:latin typeface="Arial"/>
              <a:ea typeface="Arial"/>
              <a:cs typeface="Arial"/>
              <a:sym typeface="Arial"/>
            </a:endParaRPr>
          </a:p>
          <a:p>
            <a:pPr marL="457200" lvl="0" indent="-355600" algn="l" rtl="0">
              <a:lnSpc>
                <a:spcPct val="142857"/>
              </a:lnSpc>
              <a:spcBef>
                <a:spcPts val="0"/>
              </a:spcBef>
              <a:spcAft>
                <a:spcPts val="0"/>
              </a:spcAft>
              <a:buSzPts val="2000"/>
              <a:buFont typeface="Arial"/>
              <a:buChar char="•"/>
            </a:pPr>
            <a:r>
              <a:rPr lang="en-US" sz="2000" b="1">
                <a:latin typeface="Arial"/>
                <a:ea typeface="Arial"/>
                <a:cs typeface="Arial"/>
                <a:sym typeface="Arial"/>
              </a:rPr>
              <a:t>What is still in progress? </a:t>
            </a:r>
            <a:r>
              <a:rPr lang="en-US" sz="2000">
                <a:latin typeface="Arial"/>
                <a:ea typeface="Arial"/>
                <a:cs typeface="Arial"/>
                <a:sym typeface="Arial"/>
              </a:rPr>
              <a:t>(What remains unfinished or needs refinement)</a:t>
            </a:r>
            <a:endParaRPr sz="2000">
              <a:latin typeface="Arial"/>
              <a:ea typeface="Arial"/>
              <a:cs typeface="Arial"/>
              <a:sym typeface="Arial"/>
            </a:endParaRPr>
          </a:p>
          <a:p>
            <a:pPr marL="457200" lvl="0" indent="-355600" algn="l" rtl="0">
              <a:lnSpc>
                <a:spcPct val="142857"/>
              </a:lnSpc>
              <a:spcBef>
                <a:spcPts val="0"/>
              </a:spcBef>
              <a:spcAft>
                <a:spcPts val="0"/>
              </a:spcAft>
              <a:buSzPts val="2000"/>
              <a:buFont typeface="Arial"/>
              <a:buChar char="•"/>
            </a:pPr>
            <a:r>
              <a:rPr lang="en-US" sz="2000" b="1">
                <a:latin typeface="Arial"/>
                <a:ea typeface="Arial"/>
                <a:cs typeface="Arial"/>
                <a:sym typeface="Arial"/>
              </a:rPr>
              <a:t>What feedback or input do you need right now? </a:t>
            </a:r>
            <a:r>
              <a:rPr lang="en-US" sz="2000">
                <a:latin typeface="Arial"/>
                <a:ea typeface="Arial"/>
                <a:cs typeface="Arial"/>
                <a:sym typeface="Arial"/>
              </a:rPr>
              <a:t>(Specific asks from the team)</a:t>
            </a:r>
            <a:endParaRPr sz="2000">
              <a:latin typeface="Arial"/>
              <a:ea typeface="Arial"/>
              <a:cs typeface="Arial"/>
              <a:sym typeface="Arial"/>
            </a:endParaRPr>
          </a:p>
          <a:p>
            <a:pPr marL="0" lvl="0" indent="0" algn="l" rtl="0">
              <a:lnSpc>
                <a:spcPct val="142857"/>
              </a:lnSpc>
              <a:spcBef>
                <a:spcPts val="1500"/>
              </a:spcBef>
              <a:spcAft>
                <a:spcPts val="1500"/>
              </a:spcAft>
              <a:buNone/>
            </a:pPr>
            <a:endParaRPr sz="16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437481" y="376209"/>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Workgroup Time!</a:t>
            </a:r>
            <a:endParaRPr/>
          </a:p>
        </p:txBody>
      </p:sp>
      <p:sp>
        <p:nvSpPr>
          <p:cNvPr id="184" name="Google Shape;184;p27"/>
          <p:cNvSpPr txBox="1"/>
          <p:nvPr/>
        </p:nvSpPr>
        <p:spPr>
          <a:xfrm>
            <a:off x="845625" y="1429714"/>
            <a:ext cx="10403400" cy="8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solidFill>
                  <a:schemeClr val="dk1"/>
                </a:solidFill>
                <a:latin typeface="Calibri"/>
                <a:ea typeface="Calibri"/>
                <a:cs typeface="Calibri"/>
                <a:sym typeface="Calibri"/>
              </a:rPr>
              <a:t>In a moment, please select your workgroup breakout room. You will see multiple breakout rooms, but the ones I have </a:t>
            </a:r>
            <a:r>
              <a:rPr lang="en-US" sz="2500">
                <a:solidFill>
                  <a:schemeClr val="dk1"/>
                </a:solidFill>
                <a:highlight>
                  <a:srgbClr val="FFFF00"/>
                </a:highlight>
                <a:latin typeface="Calibri"/>
                <a:ea typeface="Calibri"/>
                <a:cs typeface="Calibri"/>
                <a:sym typeface="Calibri"/>
              </a:rPr>
              <a:t>highlighted </a:t>
            </a:r>
            <a:r>
              <a:rPr lang="en-US" sz="2500">
                <a:solidFill>
                  <a:schemeClr val="dk1"/>
                </a:solidFill>
                <a:latin typeface="Calibri"/>
                <a:ea typeface="Calibri"/>
                <a:cs typeface="Calibri"/>
                <a:sym typeface="Calibri"/>
              </a:rPr>
              <a:t>below is where you should start today’s workgroup time. </a:t>
            </a:r>
            <a:endParaRPr sz="2500">
              <a:solidFill>
                <a:schemeClr val="dk1"/>
              </a:solidFill>
              <a:latin typeface="Calibri"/>
              <a:ea typeface="Calibri"/>
              <a:cs typeface="Calibri"/>
              <a:sym typeface="Calibri"/>
            </a:endParaRPr>
          </a:p>
        </p:txBody>
      </p:sp>
      <p:pic>
        <p:nvPicPr>
          <p:cNvPr id="185" name="Google Shape;185;p27">
            <a:extLst>
              <a:ext uri="{C183D7F6-B498-43B3-948B-1728B52AA6E4}">
                <adec:decorative xmlns:adec="http://schemas.microsoft.com/office/drawing/2017/decorative" val="1"/>
              </a:ext>
            </a:extLst>
          </p:cNvPr>
          <p:cNvPicPr preferRelativeResize="0"/>
          <p:nvPr/>
        </p:nvPicPr>
        <p:blipFill rotWithShape="1">
          <a:blip r:embed="rId3">
            <a:alphaModFix/>
          </a:blip>
          <a:srcRect b="42502"/>
          <a:stretch/>
        </p:blipFill>
        <p:spPr>
          <a:xfrm>
            <a:off x="3336700" y="3245450"/>
            <a:ext cx="5184925" cy="1813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433206" y="594159"/>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Whole Group Resource Sharing</a:t>
            </a:r>
            <a:endParaRPr/>
          </a:p>
        </p:txBody>
      </p:sp>
      <p:sp>
        <p:nvSpPr>
          <p:cNvPr id="192" name="Google Shape;192;p28"/>
          <p:cNvSpPr txBox="1">
            <a:spLocks noGrp="1"/>
          </p:cNvSpPr>
          <p:nvPr>
            <p:ph type="body" idx="1"/>
          </p:nvPr>
        </p:nvSpPr>
        <p:spPr>
          <a:xfrm>
            <a:off x="433388" y="2187574"/>
            <a:ext cx="11219700" cy="3639600"/>
          </a:xfrm>
          <a:prstGeom prst="rect">
            <a:avLst/>
          </a:prstGeom>
        </p:spPr>
        <p:txBody>
          <a:bodyPr spcFirstLastPara="1" wrap="square" lIns="91425" tIns="45700" rIns="91425" bIns="45700" anchor="t" anchorCtr="0">
            <a:normAutofit lnSpcReduction="20000"/>
          </a:bodyPr>
          <a:lstStyle/>
          <a:p>
            <a:pPr marL="0" lvl="0" indent="0" algn="l" rtl="0">
              <a:lnSpc>
                <a:spcPct val="115000"/>
              </a:lnSpc>
              <a:spcBef>
                <a:spcPts val="1000"/>
              </a:spcBef>
              <a:spcAft>
                <a:spcPts val="0"/>
              </a:spcAft>
              <a:buNone/>
            </a:pPr>
            <a:r>
              <a:rPr lang="en-US"/>
              <a:t>Welcome back! We will spend the next 30 minutes hearing from each subgroup about the resource they are working on. </a:t>
            </a:r>
            <a:endParaRPr/>
          </a:p>
          <a:p>
            <a:pPr marL="0" lvl="0" indent="0" algn="l" rtl="0">
              <a:lnSpc>
                <a:spcPct val="115000"/>
              </a:lnSpc>
              <a:spcBef>
                <a:spcPts val="0"/>
              </a:spcBef>
              <a:spcAft>
                <a:spcPts val="0"/>
              </a:spcAft>
              <a:buNone/>
            </a:pPr>
            <a:endParaRPr sz="2000" b="1"/>
          </a:p>
          <a:p>
            <a:pPr marL="0" lvl="0" indent="0" algn="l" rtl="0">
              <a:lnSpc>
                <a:spcPct val="115000"/>
              </a:lnSpc>
              <a:spcBef>
                <a:spcPts val="1500"/>
              </a:spcBef>
              <a:spcAft>
                <a:spcPts val="0"/>
              </a:spcAft>
              <a:buClr>
                <a:schemeClr val="dk1"/>
              </a:buClr>
              <a:buSzPts val="1100"/>
              <a:buFont typeface="Arial"/>
              <a:buNone/>
            </a:pPr>
            <a:r>
              <a:rPr lang="en-US" sz="2000" b="1"/>
              <a:t>Guiding Questions:</a:t>
            </a:r>
            <a:endParaRPr sz="2000" b="1"/>
          </a:p>
          <a:p>
            <a:pPr marL="457200" lvl="0" indent="-355600" algn="l" rtl="0">
              <a:lnSpc>
                <a:spcPct val="115000"/>
              </a:lnSpc>
              <a:spcBef>
                <a:spcPts val="1500"/>
              </a:spcBef>
              <a:spcAft>
                <a:spcPts val="0"/>
              </a:spcAft>
              <a:buSzPts val="2000"/>
              <a:buChar char="•"/>
            </a:pPr>
            <a:r>
              <a:rPr lang="en-US" sz="2000" b="1"/>
              <a:t>What is the resource? </a:t>
            </a:r>
            <a:r>
              <a:rPr lang="en-US" sz="2000"/>
              <a:t>(Brief purpose + target audience)</a:t>
            </a:r>
            <a:endParaRPr sz="2000"/>
          </a:p>
          <a:p>
            <a:pPr marL="457200" lvl="0" indent="-355600" algn="l" rtl="0">
              <a:lnSpc>
                <a:spcPct val="115000"/>
              </a:lnSpc>
              <a:spcBef>
                <a:spcPts val="0"/>
              </a:spcBef>
              <a:spcAft>
                <a:spcPts val="0"/>
              </a:spcAft>
              <a:buSzPts val="2000"/>
              <a:buChar char="•"/>
            </a:pPr>
            <a:r>
              <a:rPr lang="en-US" sz="2000" b="1"/>
              <a:t>What have you completed so far? </a:t>
            </a:r>
            <a:r>
              <a:rPr lang="en-US" sz="2000"/>
              <a:t>(Key components, progress, or milestones)</a:t>
            </a:r>
            <a:endParaRPr sz="2000"/>
          </a:p>
          <a:p>
            <a:pPr marL="457200" lvl="0" indent="-355600" algn="l" rtl="0">
              <a:lnSpc>
                <a:spcPct val="115000"/>
              </a:lnSpc>
              <a:spcBef>
                <a:spcPts val="0"/>
              </a:spcBef>
              <a:spcAft>
                <a:spcPts val="0"/>
              </a:spcAft>
              <a:buSzPts val="2000"/>
              <a:buChar char="•"/>
            </a:pPr>
            <a:r>
              <a:rPr lang="en-US" sz="2000" b="1"/>
              <a:t>What is still in progress? </a:t>
            </a:r>
            <a:r>
              <a:rPr lang="en-US" sz="2000"/>
              <a:t>(What remains unfinished or needs refinement)</a:t>
            </a:r>
            <a:endParaRPr sz="2000"/>
          </a:p>
          <a:p>
            <a:pPr marL="457200" lvl="0" indent="-355600" algn="l" rtl="0">
              <a:lnSpc>
                <a:spcPct val="115000"/>
              </a:lnSpc>
              <a:spcBef>
                <a:spcPts val="0"/>
              </a:spcBef>
              <a:spcAft>
                <a:spcPts val="0"/>
              </a:spcAft>
              <a:buSzPts val="2000"/>
              <a:buChar char="•"/>
            </a:pPr>
            <a:r>
              <a:rPr lang="en-US" sz="2000" b="1"/>
              <a:t>What feedback or input do you need right now? </a:t>
            </a:r>
            <a:r>
              <a:rPr lang="en-US" sz="2000"/>
              <a:t>(Specific asks from the team)</a:t>
            </a:r>
            <a:endParaRPr/>
          </a:p>
          <a:p>
            <a:pPr marL="0" lvl="0" indent="0" algn="l" rtl="0">
              <a:spcBef>
                <a:spcPts val="15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TAG Next Steps</a:t>
            </a:r>
            <a:endParaRPr/>
          </a:p>
        </p:txBody>
      </p:sp>
      <p:sp>
        <p:nvSpPr>
          <p:cNvPr id="199" name="Google Shape;199;p29"/>
          <p:cNvSpPr txBox="1">
            <a:spLocks noGrp="1"/>
          </p:cNvSpPr>
          <p:nvPr>
            <p:ph type="body" idx="1"/>
          </p:nvPr>
        </p:nvSpPr>
        <p:spPr>
          <a:xfrm>
            <a:off x="580500" y="1344322"/>
            <a:ext cx="10925100" cy="434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t>Thank you for your participation and contribution to the CEEDAR Effective Leadership TAG. We look forward to seeing you in September 2026. </a:t>
            </a:r>
            <a:endParaRPr sz="2400"/>
          </a:p>
          <a:p>
            <a:pPr marL="0" lvl="0" indent="0" algn="l" rtl="0">
              <a:lnSpc>
                <a:spcPct val="100000"/>
              </a:lnSpc>
              <a:spcBef>
                <a:spcPts val="0"/>
              </a:spcBef>
              <a:spcAft>
                <a:spcPts val="0"/>
              </a:spcAft>
              <a:buNone/>
            </a:pPr>
            <a:endParaRPr sz="2400"/>
          </a:p>
          <a:p>
            <a:pPr marL="0" lvl="0" indent="0" algn="l" rtl="0">
              <a:lnSpc>
                <a:spcPct val="100000"/>
              </a:lnSpc>
              <a:spcBef>
                <a:spcPts val="1000"/>
              </a:spcBef>
              <a:spcAft>
                <a:spcPts val="0"/>
              </a:spcAft>
              <a:buNone/>
            </a:pPr>
            <a:r>
              <a:rPr lang="en-US" sz="2400"/>
              <a:t>By the end of June, drafted resources should be ready for review and feedback. Your workgroup leaders should communicate with you via email about any outstanding requests before the end of the month. </a:t>
            </a:r>
            <a:endParaRPr sz="2400"/>
          </a:p>
          <a:p>
            <a:pPr marL="0" lvl="0" indent="0" algn="l" rtl="0">
              <a:lnSpc>
                <a:spcPct val="100000"/>
              </a:lnSpc>
              <a:spcBef>
                <a:spcPts val="1000"/>
              </a:spcBef>
              <a:spcAft>
                <a:spcPts val="0"/>
              </a:spcAft>
              <a:buNone/>
            </a:pPr>
            <a:endParaRPr sz="2400"/>
          </a:p>
          <a:p>
            <a:pPr marL="0" lvl="0" indent="0" algn="l" rtl="0">
              <a:lnSpc>
                <a:spcPct val="100000"/>
              </a:lnSpc>
              <a:spcBef>
                <a:spcPts val="1000"/>
              </a:spcBef>
              <a:spcAft>
                <a:spcPts val="0"/>
              </a:spcAft>
              <a:buNone/>
            </a:pPr>
            <a:r>
              <a:rPr lang="en-US" sz="2400"/>
              <a:t>Our partner, Lead IDEA, will support us in providing targeted feedback and then CEEDAR Central will complete a final review by August with completed resources ready by September. </a:t>
            </a:r>
            <a:endParaRPr sz="2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Macintosh PowerPoint</Application>
  <PresentationFormat>Widescreen</PresentationFormat>
  <Paragraphs>148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Play</vt:lpstr>
      <vt:lpstr>Calibri</vt:lpstr>
      <vt:lpstr>Instrument Sans</vt:lpstr>
      <vt:lpstr>Candara</vt:lpstr>
      <vt:lpstr>Open Sans</vt:lpstr>
      <vt:lpstr>Poppins</vt:lpstr>
      <vt:lpstr>Office Theme</vt:lpstr>
      <vt:lpstr>Thursday, June 11th, 2026 3:00-4:00 Eastern Time</vt:lpstr>
      <vt:lpstr>Virtual Meeting Recording Notice</vt:lpstr>
      <vt:lpstr>Leadership TAG Topics for Discussion</vt:lpstr>
      <vt:lpstr>Today’s Agenda </vt:lpstr>
      <vt:lpstr>Project Timeline</vt:lpstr>
      <vt:lpstr>Draft Completion: June 11th</vt:lpstr>
      <vt:lpstr>Workgroup Time!</vt:lpstr>
      <vt:lpstr>Whole Group Resource Sharing</vt:lpstr>
      <vt:lpstr>TAG Next Steps</vt:lpstr>
      <vt:lpstr>26-27 TAG Scope and Sequence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Kinder,Micayla R</cp:lastModifiedBy>
  <cp:revision>1</cp:revision>
  <dcterms:modified xsi:type="dcterms:W3CDTF">2026-06-26T20:10:34Z</dcterms:modified>
</cp:coreProperties>
</file>