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1"/>
    <p:sldMasterId id="2147483729" r:id="rId2"/>
  </p:sldMasterIdLst>
  <p:notesMasterIdLst>
    <p:notesMasterId r:id="rId31"/>
  </p:notesMasterIdLst>
  <p:sldIdLst>
    <p:sldId id="403" r:id="rId3"/>
    <p:sldId id="430" r:id="rId4"/>
    <p:sldId id="431" r:id="rId5"/>
    <p:sldId id="432" r:id="rId6"/>
    <p:sldId id="433" r:id="rId7"/>
    <p:sldId id="434" r:id="rId8"/>
    <p:sldId id="435" r:id="rId9"/>
    <p:sldId id="436" r:id="rId10"/>
    <p:sldId id="437" r:id="rId11"/>
    <p:sldId id="438" r:id="rId12"/>
    <p:sldId id="421" r:id="rId13"/>
    <p:sldId id="422" r:id="rId14"/>
    <p:sldId id="423" r:id="rId15"/>
    <p:sldId id="425" r:id="rId16"/>
    <p:sldId id="426" r:id="rId17"/>
    <p:sldId id="427" r:id="rId18"/>
    <p:sldId id="428" r:id="rId19"/>
    <p:sldId id="429" r:id="rId20"/>
    <p:sldId id="439" r:id="rId21"/>
    <p:sldId id="288" r:id="rId22"/>
    <p:sldId id="296" r:id="rId23"/>
    <p:sldId id="287" r:id="rId24"/>
    <p:sldId id="418" r:id="rId25"/>
    <p:sldId id="295" r:id="rId26"/>
    <p:sldId id="419" r:id="rId27"/>
    <p:sldId id="417" r:id="rId28"/>
    <p:sldId id="420"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FC8DD"/>
    <a:srgbClr val="2995CF"/>
    <a:srgbClr val="2075BC"/>
    <a:srgbClr val="E4E4E4"/>
    <a:srgbClr val="002060"/>
    <a:srgbClr val="1F75B3"/>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6706BD-9C52-4C93-B015-CAE7721FE23F}" v="1" dt="2026-05-11T15:00:03.4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0"/>
    <p:restoredTop sz="86410"/>
  </p:normalViewPr>
  <p:slideViewPr>
    <p:cSldViewPr snapToGrid="0">
      <p:cViewPr varScale="1">
        <p:scale>
          <a:sx n="72" d="100"/>
          <a:sy n="72" d="100"/>
        </p:scale>
        <p:origin x="224" y="7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Ostovar" userId="fOaCSqBr6g6kmelNwtuBwKQSrnMvAzGofH7G5b7exXU=" providerId="None" clId="Web-{226706BD-9C52-4C93-B015-CAE7721FE23F}"/>
    <pc:docChg chg="delSld">
      <pc:chgData name="Emma Ostovar" userId="fOaCSqBr6g6kmelNwtuBwKQSrnMvAzGofH7G5b7exXU=" providerId="None" clId="Web-{226706BD-9C52-4C93-B015-CAE7721FE23F}" dt="2026-05-11T15:00:03.496" v="0"/>
      <pc:docMkLst>
        <pc:docMk/>
      </pc:docMkLst>
      <pc:sldChg chg="del">
        <pc:chgData name="Emma Ostovar" userId="fOaCSqBr6g6kmelNwtuBwKQSrnMvAzGofH7G5b7exXU=" providerId="None" clId="Web-{226706BD-9C52-4C93-B015-CAE7721FE23F}" dt="2026-05-11T15:00:03.496" v="0"/>
        <pc:sldMkLst>
          <pc:docMk/>
          <pc:sldMk cId="1994520372" sldId="28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FB4DF6-B054-AE43-BB3A-943B0EC671C2}" type="datetimeFigureOut">
              <a:rPr lang="en-US" smtClean="0"/>
              <a:t>5/28/26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8818B-C005-C845-A1B2-1FAE362D3034}" type="slidenum">
              <a:rPr lang="en-US" smtClean="0"/>
              <a:t>‹#›</a:t>
            </a:fld>
            <a:endParaRPr lang="en-US"/>
          </a:p>
        </p:txBody>
      </p:sp>
    </p:spTree>
    <p:extLst>
      <p:ext uri="{BB962C8B-B14F-4D97-AF65-F5344CB8AC3E}">
        <p14:creationId xmlns:p14="http://schemas.microsoft.com/office/powerpoint/2010/main" val="3670623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18818B-C005-C845-A1B2-1FAE362D3034}" type="slidenum">
              <a:rPr lang="en-US" smtClean="0"/>
              <a:t>1</a:t>
            </a:fld>
            <a:endParaRPr lang="en-US"/>
          </a:p>
        </p:txBody>
      </p:sp>
    </p:spTree>
    <p:extLst>
      <p:ext uri="{BB962C8B-B14F-4D97-AF65-F5344CB8AC3E}">
        <p14:creationId xmlns:p14="http://schemas.microsoft.com/office/powerpoint/2010/main" val="2808586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71545-FA2B-E018-7513-60CD66D35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B7E1C9-8D50-F34C-F179-9EBADA3119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C6A906-6E6F-BFFB-4E4A-AEDE6F5777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63B255-D0D6-4139-A2B7-44834081AE2F}"/>
              </a:ext>
            </a:extLst>
          </p:cNvPr>
          <p:cNvSpPr>
            <a:spLocks noGrp="1"/>
          </p:cNvSpPr>
          <p:nvPr>
            <p:ph type="sldNum" sz="quarter" idx="5"/>
          </p:nvPr>
        </p:nvSpPr>
        <p:spPr/>
        <p:txBody>
          <a:bodyPr/>
          <a:lstStyle/>
          <a:p>
            <a:fld id="{9F18818B-C005-C845-A1B2-1FAE362D3034}" type="slidenum">
              <a:rPr lang="en-US" smtClean="0"/>
              <a:t>14</a:t>
            </a:fld>
            <a:endParaRPr lang="en-US"/>
          </a:p>
        </p:txBody>
      </p:sp>
    </p:spTree>
    <p:extLst>
      <p:ext uri="{BB962C8B-B14F-4D97-AF65-F5344CB8AC3E}">
        <p14:creationId xmlns:p14="http://schemas.microsoft.com/office/powerpoint/2010/main" val="1140659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D451B-4536-38DA-CCDF-B5B42482B6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12DD75-00A2-A55B-67DB-5EF1ACD24F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E32835-EF4D-5C71-8326-BC4E4CC57B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DF007E-6659-8D97-45BC-8BF4C17BE66E}"/>
              </a:ext>
            </a:extLst>
          </p:cNvPr>
          <p:cNvSpPr>
            <a:spLocks noGrp="1"/>
          </p:cNvSpPr>
          <p:nvPr>
            <p:ph type="sldNum" sz="quarter" idx="5"/>
          </p:nvPr>
        </p:nvSpPr>
        <p:spPr/>
        <p:txBody>
          <a:bodyPr/>
          <a:lstStyle/>
          <a:p>
            <a:fld id="{9F18818B-C005-C845-A1B2-1FAE362D3034}" type="slidenum">
              <a:rPr lang="en-US" smtClean="0"/>
              <a:t>15</a:t>
            </a:fld>
            <a:endParaRPr lang="en-US"/>
          </a:p>
        </p:txBody>
      </p:sp>
    </p:spTree>
    <p:extLst>
      <p:ext uri="{BB962C8B-B14F-4D97-AF65-F5344CB8AC3E}">
        <p14:creationId xmlns:p14="http://schemas.microsoft.com/office/powerpoint/2010/main" val="4006728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6248A-4D45-267F-88CB-4D0178ADAF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9145CC-48E5-2F47-255D-3792406742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56B65F-134A-C538-616F-A2CB793DD0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A1566B-090E-8A0D-2C64-E392206BE2AE}"/>
              </a:ext>
            </a:extLst>
          </p:cNvPr>
          <p:cNvSpPr>
            <a:spLocks noGrp="1"/>
          </p:cNvSpPr>
          <p:nvPr>
            <p:ph type="sldNum" sz="quarter" idx="5"/>
          </p:nvPr>
        </p:nvSpPr>
        <p:spPr/>
        <p:txBody>
          <a:bodyPr/>
          <a:lstStyle/>
          <a:p>
            <a:fld id="{9F18818B-C005-C845-A1B2-1FAE362D3034}" type="slidenum">
              <a:rPr lang="en-US" smtClean="0"/>
              <a:t>16</a:t>
            </a:fld>
            <a:endParaRPr lang="en-US"/>
          </a:p>
        </p:txBody>
      </p:sp>
    </p:spTree>
    <p:extLst>
      <p:ext uri="{BB962C8B-B14F-4D97-AF65-F5344CB8AC3E}">
        <p14:creationId xmlns:p14="http://schemas.microsoft.com/office/powerpoint/2010/main" val="4213836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14DDE-BC5F-21F3-4821-D225074B82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7E46B7-A52F-3A78-57B4-7D10CD3240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D68CEF-BC18-B3FB-D330-578417AC25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2716BE-BC68-F9FF-38EC-6F14245B8779}"/>
              </a:ext>
            </a:extLst>
          </p:cNvPr>
          <p:cNvSpPr>
            <a:spLocks noGrp="1"/>
          </p:cNvSpPr>
          <p:nvPr>
            <p:ph type="sldNum" sz="quarter" idx="5"/>
          </p:nvPr>
        </p:nvSpPr>
        <p:spPr/>
        <p:txBody>
          <a:bodyPr/>
          <a:lstStyle/>
          <a:p>
            <a:fld id="{9F18818B-C005-C845-A1B2-1FAE362D3034}" type="slidenum">
              <a:rPr lang="en-US" smtClean="0"/>
              <a:t>17</a:t>
            </a:fld>
            <a:endParaRPr lang="en-US"/>
          </a:p>
        </p:txBody>
      </p:sp>
    </p:spTree>
    <p:extLst>
      <p:ext uri="{BB962C8B-B14F-4D97-AF65-F5344CB8AC3E}">
        <p14:creationId xmlns:p14="http://schemas.microsoft.com/office/powerpoint/2010/main" val="3795203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B9BC7-5201-8247-183B-F90162BBC6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EDE51-7757-9E20-91E0-72B15AED47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A85948-29F2-E592-B397-A795DA0127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 Meghan and Meagan</a:t>
            </a:r>
          </a:p>
          <a:p>
            <a:endParaRPr lang="en-US" dirty="0"/>
          </a:p>
        </p:txBody>
      </p:sp>
      <p:sp>
        <p:nvSpPr>
          <p:cNvPr id="4" name="Slide Number Placeholder 3">
            <a:extLst>
              <a:ext uri="{FF2B5EF4-FFF2-40B4-BE49-F238E27FC236}">
                <a16:creationId xmlns:a16="http://schemas.microsoft.com/office/drawing/2014/main" id="{9CDE375A-1664-0ED7-9A5C-B3C7ACB4ACFA}"/>
              </a:ext>
            </a:extLst>
          </p:cNvPr>
          <p:cNvSpPr>
            <a:spLocks noGrp="1"/>
          </p:cNvSpPr>
          <p:nvPr>
            <p:ph type="sldNum" sz="quarter" idx="5"/>
          </p:nvPr>
        </p:nvSpPr>
        <p:spPr/>
        <p:txBody>
          <a:bodyPr/>
          <a:lstStyle/>
          <a:p>
            <a:fld id="{9F18818B-C005-C845-A1B2-1FAE362D3034}" type="slidenum">
              <a:rPr lang="en-US" smtClean="0"/>
              <a:t>18</a:t>
            </a:fld>
            <a:endParaRPr lang="en-US"/>
          </a:p>
        </p:txBody>
      </p:sp>
    </p:spTree>
    <p:extLst>
      <p:ext uri="{BB962C8B-B14F-4D97-AF65-F5344CB8AC3E}">
        <p14:creationId xmlns:p14="http://schemas.microsoft.com/office/powerpoint/2010/main" val="326689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5CC5D-1185-67B3-BF58-88738AB01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7EC45-C72C-C7F9-D835-AAB2A957E3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4EA894-7717-A8CE-1C07-DF15606B53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05AE88-243C-D2B1-D5BF-1ABE07F2A467}"/>
              </a:ext>
            </a:extLst>
          </p:cNvPr>
          <p:cNvSpPr>
            <a:spLocks noGrp="1"/>
          </p:cNvSpPr>
          <p:nvPr>
            <p:ph type="sldNum" sz="quarter" idx="5"/>
          </p:nvPr>
        </p:nvSpPr>
        <p:spPr/>
        <p:txBody>
          <a:bodyPr/>
          <a:lstStyle/>
          <a:p>
            <a:fld id="{9F18818B-C005-C845-A1B2-1FAE362D3034}" type="slidenum">
              <a:rPr lang="en-US" smtClean="0"/>
              <a:t>19</a:t>
            </a:fld>
            <a:endParaRPr lang="en-US"/>
          </a:p>
        </p:txBody>
      </p:sp>
    </p:spTree>
    <p:extLst>
      <p:ext uri="{BB962C8B-B14F-4D97-AF65-F5344CB8AC3E}">
        <p14:creationId xmlns:p14="http://schemas.microsoft.com/office/powerpoint/2010/main" val="1184149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18818B-C005-C845-A1B2-1FAE362D3034}" type="slidenum">
              <a:rPr lang="en-US" smtClean="0"/>
              <a:t>20</a:t>
            </a:fld>
            <a:endParaRPr lang="en-US"/>
          </a:p>
        </p:txBody>
      </p:sp>
    </p:spTree>
    <p:extLst>
      <p:ext uri="{BB962C8B-B14F-4D97-AF65-F5344CB8AC3E}">
        <p14:creationId xmlns:p14="http://schemas.microsoft.com/office/powerpoint/2010/main" val="1474719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18818B-C005-C845-A1B2-1FAE362D3034}" type="slidenum">
              <a:rPr lang="en-US" smtClean="0"/>
              <a:t>22</a:t>
            </a:fld>
            <a:endParaRPr lang="en-US"/>
          </a:p>
        </p:txBody>
      </p:sp>
    </p:spTree>
    <p:extLst>
      <p:ext uri="{BB962C8B-B14F-4D97-AF65-F5344CB8AC3E}">
        <p14:creationId xmlns:p14="http://schemas.microsoft.com/office/powerpoint/2010/main" val="2406213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18818B-C005-C845-A1B2-1FAE362D3034}" type="slidenum">
              <a:rPr lang="en-US" smtClean="0"/>
              <a:t>23</a:t>
            </a:fld>
            <a:endParaRPr lang="en-US"/>
          </a:p>
        </p:txBody>
      </p:sp>
    </p:spTree>
    <p:extLst>
      <p:ext uri="{BB962C8B-B14F-4D97-AF65-F5344CB8AC3E}">
        <p14:creationId xmlns:p14="http://schemas.microsoft.com/office/powerpoint/2010/main" val="1336869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45608-882D-22D4-0E09-8F1A8D77EE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8D4545-83D6-A3DB-4785-959C90CCEF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EE778B-0D3E-645C-2944-275B001A03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EE4A9E-FE86-B806-2661-80455AB0ABBB}"/>
              </a:ext>
            </a:extLst>
          </p:cNvPr>
          <p:cNvSpPr>
            <a:spLocks noGrp="1"/>
          </p:cNvSpPr>
          <p:nvPr>
            <p:ph type="sldNum" sz="quarter" idx="5"/>
          </p:nvPr>
        </p:nvSpPr>
        <p:spPr/>
        <p:txBody>
          <a:bodyPr/>
          <a:lstStyle/>
          <a:p>
            <a:fld id="{9F18818B-C005-C845-A1B2-1FAE362D3034}" type="slidenum">
              <a:rPr lang="en-US" smtClean="0"/>
              <a:t>25</a:t>
            </a:fld>
            <a:endParaRPr lang="en-US"/>
          </a:p>
        </p:txBody>
      </p:sp>
    </p:spTree>
    <p:extLst>
      <p:ext uri="{BB962C8B-B14F-4D97-AF65-F5344CB8AC3E}">
        <p14:creationId xmlns:p14="http://schemas.microsoft.com/office/powerpoint/2010/main" val="4231878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1A025-6A26-29D0-09A4-DE3716DBA2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45EB4E-267D-7445-9165-66C625847F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0223D1-1019-49C4-D93E-282B48339C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A4D88E-FBB1-309B-BFE5-3946B4AD086C}"/>
              </a:ext>
            </a:extLst>
          </p:cNvPr>
          <p:cNvSpPr>
            <a:spLocks noGrp="1"/>
          </p:cNvSpPr>
          <p:nvPr>
            <p:ph type="sldNum" sz="quarter" idx="5"/>
          </p:nvPr>
        </p:nvSpPr>
        <p:spPr/>
        <p:txBody>
          <a:bodyPr/>
          <a:lstStyle/>
          <a:p>
            <a:fld id="{9F18818B-C005-C845-A1B2-1FAE362D3034}" type="slidenum">
              <a:rPr lang="en-US" smtClean="0"/>
              <a:t>2</a:t>
            </a:fld>
            <a:endParaRPr lang="en-US"/>
          </a:p>
        </p:txBody>
      </p:sp>
    </p:spTree>
    <p:extLst>
      <p:ext uri="{BB962C8B-B14F-4D97-AF65-F5344CB8AC3E}">
        <p14:creationId xmlns:p14="http://schemas.microsoft.com/office/powerpoint/2010/main" val="2200104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 While staffing has improved, high-need areas remain persistent:</a:t>
            </a:r>
          </a:p>
          <a:p>
            <a:r>
              <a:rPr lang="en-US" b="0" dirty="0"/>
              <a:t>	- Special Education</a:t>
            </a:r>
          </a:p>
          <a:p>
            <a:r>
              <a:rPr lang="en-US" b="0" dirty="0"/>
              <a:t>	- ESL</a:t>
            </a:r>
          </a:p>
          <a:p>
            <a:r>
              <a:rPr lang="en-US" b="0" dirty="0"/>
              <a:t>	- Secondary Math</a:t>
            </a:r>
          </a:p>
          <a:p>
            <a:r>
              <a:rPr lang="en-US" b="0" dirty="0"/>
              <a:t>- RTAP has been successful in building new educator pipelines, but we continue to hear from districts that apprenticeships alone do not solve every human capital challenge.</a:t>
            </a:r>
          </a:p>
          <a:p>
            <a:r>
              <a:rPr lang="en-US" b="0" dirty="0"/>
              <a:t>	- Many LEAs still need support with:</a:t>
            </a:r>
          </a:p>
          <a:p>
            <a:r>
              <a:rPr lang="en-US" b="0" dirty="0"/>
              <a:t>	- Recruitment in hard-to-staff areas</a:t>
            </a:r>
          </a:p>
          <a:p>
            <a:r>
              <a:rPr lang="en-US" b="0" dirty="0"/>
              <a:t>	- Retention of current educators</a:t>
            </a:r>
          </a:p>
          <a:p>
            <a:r>
              <a:rPr lang="en-US" b="0" dirty="0"/>
              <a:t>	- Mentorship and induction systems</a:t>
            </a:r>
          </a:p>
          <a:p>
            <a:r>
              <a:rPr lang="en-US" b="0" dirty="0"/>
              <a:t>- This is what drove the evolution from RTAP alone to the broader </a:t>
            </a:r>
            <a:r>
              <a:rPr lang="en-US" b="0" dirty="0" err="1"/>
              <a:t>TEACHReadyTN</a:t>
            </a:r>
            <a:r>
              <a:rPr lang="en-US" b="0" dirty="0"/>
              <a:t> human capital strategy—so districts have tools and support beyond just one pathway.</a:t>
            </a:r>
          </a:p>
          <a:p>
            <a:endParaRPr lang="en-US" b="0" dirty="0"/>
          </a:p>
          <a:p>
            <a:endParaRPr lang="en-US" dirty="0"/>
          </a:p>
          <a:p>
            <a:endParaRPr lang="en-US" dirty="0"/>
          </a:p>
        </p:txBody>
      </p:sp>
      <p:sp>
        <p:nvSpPr>
          <p:cNvPr id="4" name="Slide Number Placeholder 3"/>
          <p:cNvSpPr>
            <a:spLocks noGrp="1"/>
          </p:cNvSpPr>
          <p:nvPr>
            <p:ph type="sldNum" sz="quarter" idx="5"/>
          </p:nvPr>
        </p:nvSpPr>
        <p:spPr/>
        <p:txBody>
          <a:bodyPr/>
          <a:lstStyle/>
          <a:p>
            <a:fld id="{9F18818B-C005-C845-A1B2-1FAE362D3034}" type="slidenum">
              <a:rPr lang="en-US" smtClean="0"/>
              <a:t>3</a:t>
            </a:fld>
            <a:endParaRPr lang="en-US"/>
          </a:p>
        </p:txBody>
      </p:sp>
    </p:spTree>
    <p:extLst>
      <p:ext uri="{BB962C8B-B14F-4D97-AF65-F5344CB8AC3E}">
        <p14:creationId xmlns:p14="http://schemas.microsoft.com/office/powerpoint/2010/main" val="3676254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dirty="0"/>
              <a:t>Tennessee’s Registered Teacher Apprenticeship Program operates through a shared partnership model with clearly defined roles.</a:t>
            </a:r>
          </a:p>
          <a:p>
            <a:pPr marL="171450" indent="-171450">
              <a:buFontTx/>
              <a:buChar char="-"/>
            </a:pPr>
            <a:r>
              <a:rPr lang="en-US" b="0" dirty="0"/>
              <a:t>This structure ensures compliance, quality, and scalability, while keeping district workforce needs at the center.</a:t>
            </a:r>
          </a:p>
          <a:p>
            <a:endParaRPr lang="en-US" dirty="0"/>
          </a:p>
        </p:txBody>
      </p:sp>
      <p:sp>
        <p:nvSpPr>
          <p:cNvPr id="4" name="Slide Number Placeholder 3"/>
          <p:cNvSpPr>
            <a:spLocks noGrp="1"/>
          </p:cNvSpPr>
          <p:nvPr>
            <p:ph type="sldNum" sz="quarter" idx="5"/>
          </p:nvPr>
        </p:nvSpPr>
        <p:spPr/>
        <p:txBody>
          <a:bodyPr/>
          <a:lstStyle/>
          <a:p>
            <a:fld id="{9F18818B-C005-C845-A1B2-1FAE362D3034}" type="slidenum">
              <a:rPr lang="en-US" smtClean="0"/>
              <a:t>7</a:t>
            </a:fld>
            <a:endParaRPr lang="en-US"/>
          </a:p>
        </p:txBody>
      </p:sp>
    </p:spTree>
    <p:extLst>
      <p:ext uri="{BB962C8B-B14F-4D97-AF65-F5344CB8AC3E}">
        <p14:creationId xmlns:p14="http://schemas.microsoft.com/office/powerpoint/2010/main" val="1035799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evolution of our RTAP program led us to where we are today with the NCGYO and their involvement in our Human Capital pursuits as our intermediary in this work. </a:t>
            </a:r>
          </a:p>
          <a:p>
            <a:endParaRPr lang="en-US" dirty="0"/>
          </a:p>
        </p:txBody>
      </p:sp>
      <p:sp>
        <p:nvSpPr>
          <p:cNvPr id="4" name="Slide Number Placeholder 3"/>
          <p:cNvSpPr>
            <a:spLocks noGrp="1"/>
          </p:cNvSpPr>
          <p:nvPr>
            <p:ph type="sldNum" sz="quarter" idx="5"/>
          </p:nvPr>
        </p:nvSpPr>
        <p:spPr/>
        <p:txBody>
          <a:bodyPr/>
          <a:lstStyle/>
          <a:p>
            <a:fld id="{9F18818B-C005-C845-A1B2-1FAE362D3034}" type="slidenum">
              <a:rPr lang="en-US" smtClean="0"/>
              <a:t>8</a:t>
            </a:fld>
            <a:endParaRPr lang="en-US"/>
          </a:p>
        </p:txBody>
      </p:sp>
    </p:spTree>
    <p:extLst>
      <p:ext uri="{BB962C8B-B14F-4D97-AF65-F5344CB8AC3E}">
        <p14:creationId xmlns:p14="http://schemas.microsoft.com/office/powerpoint/2010/main" val="1381939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ea typeface="Arial"/>
                <a:cs typeface="Arial"/>
                <a:sym typeface="Arial"/>
              </a:rPr>
              <a:t>Learning Policy Institute. (2024, September 18). </a:t>
            </a:r>
            <a:r>
              <a:rPr lang="en-US" sz="1200" i="1" dirty="0">
                <a:latin typeface="Arial"/>
                <a:ea typeface="Arial"/>
                <a:cs typeface="Arial"/>
                <a:sym typeface="Arial"/>
              </a:rPr>
              <a:t>2024 update: What’s the cost of teacher turnover?</a:t>
            </a:r>
            <a:r>
              <a:rPr lang="en-US" sz="1200" dirty="0">
                <a:latin typeface="Arial"/>
                <a:ea typeface="Arial"/>
                <a:cs typeface="Arial"/>
                <a:sym typeface="Arial"/>
              </a:rPr>
              <a:t> [Fact sheet]. Learning Policy Institute.</a:t>
            </a:r>
            <a:endParaRPr lang="en-US" dirty="0"/>
          </a:p>
          <a:p>
            <a:endParaRPr lang="en-US" dirty="0"/>
          </a:p>
        </p:txBody>
      </p:sp>
      <p:sp>
        <p:nvSpPr>
          <p:cNvPr id="4" name="Slide Number Placeholder 3"/>
          <p:cNvSpPr>
            <a:spLocks noGrp="1"/>
          </p:cNvSpPr>
          <p:nvPr>
            <p:ph type="sldNum" sz="quarter" idx="5"/>
          </p:nvPr>
        </p:nvSpPr>
        <p:spPr/>
        <p:txBody>
          <a:bodyPr/>
          <a:lstStyle/>
          <a:p>
            <a:fld id="{9F18818B-C005-C845-A1B2-1FAE362D3034}" type="slidenum">
              <a:rPr lang="en-US" smtClean="0"/>
              <a:t>10</a:t>
            </a:fld>
            <a:endParaRPr lang="en-US"/>
          </a:p>
        </p:txBody>
      </p:sp>
    </p:spTree>
    <p:extLst>
      <p:ext uri="{BB962C8B-B14F-4D97-AF65-F5344CB8AC3E}">
        <p14:creationId xmlns:p14="http://schemas.microsoft.com/office/powerpoint/2010/main" val="3116333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AB6F0-C567-6315-4596-9D343BCB16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9DE548-2A10-C3A8-19A3-53B9793BFE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4D0A4E-319C-177A-F527-DA837C667E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905935-79C6-6846-F5C0-2BA7E78B1D21}"/>
              </a:ext>
            </a:extLst>
          </p:cNvPr>
          <p:cNvSpPr>
            <a:spLocks noGrp="1"/>
          </p:cNvSpPr>
          <p:nvPr>
            <p:ph type="sldNum" sz="quarter" idx="5"/>
          </p:nvPr>
        </p:nvSpPr>
        <p:spPr/>
        <p:txBody>
          <a:bodyPr/>
          <a:lstStyle/>
          <a:p>
            <a:fld id="{9F18818B-C005-C845-A1B2-1FAE362D3034}" type="slidenum">
              <a:rPr lang="en-US" smtClean="0"/>
              <a:t>11</a:t>
            </a:fld>
            <a:endParaRPr lang="en-US"/>
          </a:p>
        </p:txBody>
      </p:sp>
    </p:spTree>
    <p:extLst>
      <p:ext uri="{BB962C8B-B14F-4D97-AF65-F5344CB8AC3E}">
        <p14:creationId xmlns:p14="http://schemas.microsoft.com/office/powerpoint/2010/main" val="691471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18818B-C005-C845-A1B2-1FAE362D3034}" type="slidenum">
              <a:rPr lang="en-US" smtClean="0"/>
              <a:t>12</a:t>
            </a:fld>
            <a:endParaRPr lang="en-US"/>
          </a:p>
        </p:txBody>
      </p:sp>
    </p:spTree>
    <p:extLst>
      <p:ext uri="{BB962C8B-B14F-4D97-AF65-F5344CB8AC3E}">
        <p14:creationId xmlns:p14="http://schemas.microsoft.com/office/powerpoint/2010/main" val="1779537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AD8BD-09E1-DC6A-2D5C-AF47FA5C3E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7288F1-8A7D-42E7-9A5F-73C19FCD85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5A2ECA-BE1F-E721-C035-2B834079A4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9A076D-9F89-80BB-3DD4-A8ACFE043811}"/>
              </a:ext>
            </a:extLst>
          </p:cNvPr>
          <p:cNvSpPr>
            <a:spLocks noGrp="1"/>
          </p:cNvSpPr>
          <p:nvPr>
            <p:ph type="sldNum" sz="quarter" idx="5"/>
          </p:nvPr>
        </p:nvSpPr>
        <p:spPr/>
        <p:txBody>
          <a:bodyPr/>
          <a:lstStyle/>
          <a:p>
            <a:fld id="{9F18818B-C005-C845-A1B2-1FAE362D3034}" type="slidenum">
              <a:rPr lang="en-US" smtClean="0"/>
              <a:t>13</a:t>
            </a:fld>
            <a:endParaRPr lang="en-US"/>
          </a:p>
        </p:txBody>
      </p:sp>
    </p:spTree>
    <p:extLst>
      <p:ext uri="{BB962C8B-B14F-4D97-AF65-F5344CB8AC3E}">
        <p14:creationId xmlns:p14="http://schemas.microsoft.com/office/powerpoint/2010/main" val="727899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055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Gray">
    <p:spTree>
      <p:nvGrpSpPr>
        <p:cNvPr id="1" name=""/>
        <p:cNvGrpSpPr/>
        <p:nvPr/>
      </p:nvGrpSpPr>
      <p:grpSpPr>
        <a:xfrm>
          <a:off x="0" y="0"/>
          <a:ext cx="0" cy="0"/>
          <a:chOff x="0" y="0"/>
          <a:chExt cx="0" cy="0"/>
        </a:xfrm>
      </p:grpSpPr>
      <p:pic>
        <p:nvPicPr>
          <p:cNvPr id="12" name="Picture 11" descr="A teacher teaching her students&#10;&#10;Description automatically generated with medium confidence">
            <a:extLst>
              <a:ext uri="{FF2B5EF4-FFF2-40B4-BE49-F238E27FC236}">
                <a16:creationId xmlns:a16="http://schemas.microsoft.com/office/drawing/2014/main" id="{AEEDA0C8-DEDA-2CEE-CF10-6252644E6060}"/>
              </a:ext>
            </a:extLst>
          </p:cNvPr>
          <p:cNvPicPr>
            <a:picLocks noChangeAspect="1"/>
          </p:cNvPicPr>
          <p:nvPr userDrawn="1"/>
        </p:nvPicPr>
        <p:blipFill>
          <a:blip r:embed="rId2"/>
          <a:stretch>
            <a:fillRect/>
          </a:stretch>
        </p:blipFill>
        <p:spPr>
          <a:xfrm>
            <a:off x="-286309" y="-119133"/>
            <a:ext cx="12621743" cy="7096265"/>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3440085" y="3130658"/>
            <a:ext cx="5206057" cy="1043904"/>
          </a:xfrm>
          <a:prstGeom prst="rect">
            <a:avLst/>
          </a:prstGeom>
        </p:spPr>
        <p:txBody>
          <a:bodyPr>
            <a:normAutofit/>
          </a:bodyPr>
          <a:lstStyle>
            <a:lvl1pPr algn="ctr">
              <a:defRPr sz="4800" b="1">
                <a:solidFill>
                  <a:schemeClr val="bg1"/>
                </a:solidFill>
                <a:latin typeface="Gentona Book" pitchFamily="2" charset="77"/>
              </a:defRPr>
            </a:lvl1pPr>
          </a:lstStyle>
          <a:p>
            <a:r>
              <a:rPr lang="en-US" sz="4400" dirty="0">
                <a:latin typeface="Gentona Book" pitchFamily="2" charset="77"/>
                <a:ea typeface="Gotham Bold" charset="0"/>
                <a:cs typeface="Gotham Bold" charset="0"/>
              </a:rPr>
              <a:t>Click to add title</a:t>
            </a:r>
          </a:p>
        </p:txBody>
      </p:sp>
      <p:pic>
        <p:nvPicPr>
          <p:cNvPr id="6" name="Picture 5" descr="Text&#10;&#10;Description automatically generated with medium confidence">
            <a:extLst>
              <a:ext uri="{FF2B5EF4-FFF2-40B4-BE49-F238E27FC236}">
                <a16:creationId xmlns:a16="http://schemas.microsoft.com/office/drawing/2014/main" id="{53F92EED-628C-B3B5-433E-1C4CD4DDFD1A}"/>
              </a:ext>
            </a:extLst>
          </p:cNvPr>
          <p:cNvPicPr>
            <a:picLocks noChangeAspect="1"/>
          </p:cNvPicPr>
          <p:nvPr userDrawn="1"/>
        </p:nvPicPr>
        <p:blipFill>
          <a:blip r:embed="rId3"/>
          <a:stretch>
            <a:fillRect/>
          </a:stretch>
        </p:blipFill>
        <p:spPr>
          <a:xfrm>
            <a:off x="69573" y="6332785"/>
            <a:ext cx="2269445" cy="471465"/>
          </a:xfrm>
          <a:prstGeom prst="rect">
            <a:avLst/>
          </a:prstGeom>
        </p:spPr>
      </p:pic>
    </p:spTree>
    <p:extLst>
      <p:ext uri="{BB962C8B-B14F-4D97-AF65-F5344CB8AC3E}">
        <p14:creationId xmlns:p14="http://schemas.microsoft.com/office/powerpoint/2010/main" val="1705106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Gray">
    <p:spTree>
      <p:nvGrpSpPr>
        <p:cNvPr id="1" name=""/>
        <p:cNvGrpSpPr/>
        <p:nvPr/>
      </p:nvGrpSpPr>
      <p:grpSpPr>
        <a:xfrm>
          <a:off x="0" y="0"/>
          <a:ext cx="0" cy="0"/>
          <a:chOff x="0" y="0"/>
          <a:chExt cx="0" cy="0"/>
        </a:xfrm>
      </p:grpSpPr>
      <p:pic>
        <p:nvPicPr>
          <p:cNvPr id="13" name="Picture 12" descr="A picture containing sky, outdoor, day&#10;&#10;Description automatically generated">
            <a:extLst>
              <a:ext uri="{FF2B5EF4-FFF2-40B4-BE49-F238E27FC236}">
                <a16:creationId xmlns:a16="http://schemas.microsoft.com/office/drawing/2014/main" id="{AFB39E48-860A-D422-83AF-E830804561FA}"/>
              </a:ext>
            </a:extLst>
          </p:cNvPr>
          <p:cNvPicPr>
            <a:picLocks noChangeAspect="1"/>
          </p:cNvPicPr>
          <p:nvPr userDrawn="1"/>
        </p:nvPicPr>
        <p:blipFill>
          <a:blip r:embed="rId2"/>
          <a:stretch>
            <a:fillRect/>
          </a:stretch>
        </p:blipFill>
        <p:spPr>
          <a:xfrm>
            <a:off x="-252785" y="-140449"/>
            <a:ext cx="12697570" cy="7138897"/>
          </a:xfrm>
          <a:prstGeom prst="rect">
            <a:avLst/>
          </a:prstGeom>
        </p:spPr>
      </p:pic>
      <p:sp>
        <p:nvSpPr>
          <p:cNvPr id="17" name="Title 12">
            <a:extLst>
              <a:ext uri="{FF2B5EF4-FFF2-40B4-BE49-F238E27FC236}">
                <a16:creationId xmlns:a16="http://schemas.microsoft.com/office/drawing/2014/main" id="{7BBB4D7C-6EF8-2E03-282B-81F399E0F5A5}"/>
              </a:ext>
            </a:extLst>
          </p:cNvPr>
          <p:cNvSpPr>
            <a:spLocks noGrp="1"/>
          </p:cNvSpPr>
          <p:nvPr>
            <p:ph type="title" hasCustomPrompt="1"/>
          </p:nvPr>
        </p:nvSpPr>
        <p:spPr>
          <a:xfrm>
            <a:off x="3492971" y="3105615"/>
            <a:ext cx="5153171" cy="1043904"/>
          </a:xfrm>
          <a:prstGeom prst="rect">
            <a:avLst/>
          </a:prstGeom>
        </p:spPr>
        <p:txBody>
          <a:bodyPr>
            <a:normAutofit/>
          </a:bodyPr>
          <a:lstStyle>
            <a:lvl1pPr algn="ctr">
              <a:defRPr sz="4800" b="1">
                <a:solidFill>
                  <a:schemeClr val="bg1"/>
                </a:solidFill>
                <a:latin typeface="Gentona Book" pitchFamily="2" charset="77"/>
              </a:defRPr>
            </a:lvl1pPr>
          </a:lstStyle>
          <a:p>
            <a:r>
              <a:rPr lang="en-US" sz="4400" dirty="0">
                <a:latin typeface="Gentona Book" pitchFamily="2" charset="77"/>
                <a:ea typeface="Gotham Bold" charset="0"/>
                <a:cs typeface="Gotham Bold" charset="0"/>
              </a:rPr>
              <a:t>Click to add title</a:t>
            </a:r>
          </a:p>
        </p:txBody>
      </p:sp>
      <p:pic>
        <p:nvPicPr>
          <p:cNvPr id="2" name="Picture 1" descr="Text&#10;&#10;Description automatically generated with medium confidence">
            <a:extLst>
              <a:ext uri="{FF2B5EF4-FFF2-40B4-BE49-F238E27FC236}">
                <a16:creationId xmlns:a16="http://schemas.microsoft.com/office/drawing/2014/main" id="{B780B269-46A7-C6AC-50C9-D5BB5C589A02}"/>
              </a:ext>
            </a:extLst>
          </p:cNvPr>
          <p:cNvPicPr>
            <a:picLocks noChangeAspect="1"/>
          </p:cNvPicPr>
          <p:nvPr userDrawn="1"/>
        </p:nvPicPr>
        <p:blipFill>
          <a:blip r:embed="rId3"/>
          <a:stretch>
            <a:fillRect/>
          </a:stretch>
        </p:blipFill>
        <p:spPr>
          <a:xfrm>
            <a:off x="69573" y="6332785"/>
            <a:ext cx="2269445" cy="471465"/>
          </a:xfrm>
          <a:prstGeom prst="rect">
            <a:avLst/>
          </a:prstGeom>
        </p:spPr>
      </p:pic>
    </p:spTree>
    <p:extLst>
      <p:ext uri="{BB962C8B-B14F-4D97-AF65-F5344CB8AC3E}">
        <p14:creationId xmlns:p14="http://schemas.microsoft.com/office/powerpoint/2010/main" val="850545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and Content Gray">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a:stretch>
            <a:fillRect/>
          </a:stretch>
        </p:blipFill>
        <p:spPr>
          <a:xfrm>
            <a:off x="-197225" y="-80642"/>
            <a:ext cx="12532659" cy="704618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latin typeface="Gentona Book" pitchFamily="2" charset="77"/>
              </a:defRPr>
            </a:lvl1pPr>
            <a:lvl2pPr marL="685800" indent="-228600">
              <a:buFont typeface="Arial" panose="020B0604020202020204" pitchFamily="34" charset="0"/>
              <a:buChar char="•"/>
              <a:defRPr>
                <a:latin typeface="Gentona Book" pitchFamily="2" charset="77"/>
              </a:defRPr>
            </a:lvl2pPr>
            <a:lvl3pPr marL="1143000" indent="-228600">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dirty="0"/>
              <a:t>Click to edit Master text styles</a:t>
            </a:r>
          </a:p>
          <a:p>
            <a:pPr lvl="1"/>
            <a:r>
              <a:rPr lang="en-US" dirty="0"/>
              <a:t>Second level</a:t>
            </a:r>
          </a:p>
          <a:p>
            <a:pPr lvl="2"/>
            <a:r>
              <a:rPr lang="en-US" dirty="0"/>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197225" y="6094911"/>
            <a:ext cx="12532659"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A3366E-893B-D0F1-8D69-AE5888E0086B}"/>
              </a:ext>
            </a:extLst>
          </p:cNvPr>
          <p:cNvSpPr/>
          <p:nvPr userDrawn="1"/>
        </p:nvSpPr>
        <p:spPr>
          <a:xfrm>
            <a:off x="-197225" y="6291468"/>
            <a:ext cx="12532659"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232792" y="326307"/>
            <a:ext cx="12603791" cy="575866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oup of children raising their hands&#10;&#10;Description automatically generated with medium confidence">
            <a:extLst>
              <a:ext uri="{FF2B5EF4-FFF2-40B4-BE49-F238E27FC236}">
                <a16:creationId xmlns:a16="http://schemas.microsoft.com/office/drawing/2014/main" id="{A632F461-3BEE-7A9C-3553-C9A556599B8C}"/>
              </a:ext>
            </a:extLst>
          </p:cNvPr>
          <p:cNvPicPr>
            <a:picLocks noChangeAspect="1"/>
          </p:cNvPicPr>
          <p:nvPr userDrawn="1"/>
        </p:nvPicPr>
        <p:blipFill>
          <a:blip r:embed="rId5"/>
          <a:stretch>
            <a:fillRect/>
          </a:stretch>
        </p:blipFill>
        <p:spPr>
          <a:xfrm>
            <a:off x="-375074" y="-80642"/>
            <a:ext cx="12836378" cy="7216938"/>
          </a:xfrm>
          <a:prstGeom prst="rect">
            <a:avLst/>
          </a:prstGeom>
        </p:spPr>
      </p:pic>
      <p:sp>
        <p:nvSpPr>
          <p:cNvPr id="15" name="TextBox 14">
            <a:extLst>
              <a:ext uri="{FF2B5EF4-FFF2-40B4-BE49-F238E27FC236}">
                <a16:creationId xmlns:a16="http://schemas.microsoft.com/office/drawing/2014/main" id="{69A81C53-06CA-E18A-0322-404AD350C34E}"/>
              </a:ext>
            </a:extLst>
          </p:cNvPr>
          <p:cNvSpPr txBox="1"/>
          <p:nvPr userDrawn="1"/>
        </p:nvSpPr>
        <p:spPr>
          <a:xfrm>
            <a:off x="4561145" y="2986605"/>
            <a:ext cx="3015916" cy="1323439"/>
          </a:xfrm>
          <a:prstGeom prst="rect">
            <a:avLst/>
          </a:prstGeom>
          <a:noFill/>
        </p:spPr>
        <p:txBody>
          <a:bodyPr wrap="square" rtlCol="0">
            <a:spAutoFit/>
          </a:bodyPr>
          <a:lstStyle/>
          <a:p>
            <a:pPr algn="ctr"/>
            <a:r>
              <a:rPr lang="en-US" sz="8000" b="0" i="0" dirty="0">
                <a:solidFill>
                  <a:schemeClr val="bg1"/>
                </a:solidFill>
                <a:latin typeface="Gentona Medium" pitchFamily="2" charset="77"/>
              </a:rPr>
              <a:t>Q &amp; A</a:t>
            </a:r>
          </a:p>
        </p:txBody>
      </p:sp>
      <p:sp>
        <p:nvSpPr>
          <p:cNvPr id="16" name="Rectangle 15">
            <a:extLst>
              <a:ext uri="{FF2B5EF4-FFF2-40B4-BE49-F238E27FC236}">
                <a16:creationId xmlns:a16="http://schemas.microsoft.com/office/drawing/2014/main" id="{7623B0F8-D20F-25E7-E1BE-7BAA0740FF5B}"/>
              </a:ext>
            </a:extLst>
          </p:cNvPr>
          <p:cNvSpPr/>
          <p:nvPr userDrawn="1"/>
        </p:nvSpPr>
        <p:spPr>
          <a:xfrm>
            <a:off x="4444839" y="3051313"/>
            <a:ext cx="3248527" cy="1308229"/>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8640" rIns="640080" rtlCol="0" anchor="ctr"/>
          <a:lstStyle/>
          <a:p>
            <a:pPr algn="ctr"/>
            <a:endParaRPr lang="en-US"/>
          </a:p>
        </p:txBody>
      </p:sp>
      <p:pic>
        <p:nvPicPr>
          <p:cNvPr id="11" name="Picture 10" descr="Text&#10;&#10;Description automatically generated with medium confidence">
            <a:extLst>
              <a:ext uri="{FF2B5EF4-FFF2-40B4-BE49-F238E27FC236}">
                <a16:creationId xmlns:a16="http://schemas.microsoft.com/office/drawing/2014/main" id="{6F5A2358-88B0-590C-480D-A48040F926F7}"/>
              </a:ext>
            </a:extLst>
          </p:cNvPr>
          <p:cNvPicPr>
            <a:picLocks noChangeAspect="1"/>
          </p:cNvPicPr>
          <p:nvPr userDrawn="1"/>
        </p:nvPicPr>
        <p:blipFill>
          <a:blip r:embed="rId4"/>
          <a:stretch>
            <a:fillRect/>
          </a:stretch>
        </p:blipFill>
        <p:spPr>
          <a:xfrm>
            <a:off x="221973" y="6485185"/>
            <a:ext cx="2269445" cy="471465"/>
          </a:xfrm>
          <a:prstGeom prst="rect">
            <a:avLst/>
          </a:prstGeom>
        </p:spPr>
      </p:pic>
    </p:spTree>
    <p:extLst>
      <p:ext uri="{BB962C8B-B14F-4D97-AF65-F5344CB8AC3E}">
        <p14:creationId xmlns:p14="http://schemas.microsoft.com/office/powerpoint/2010/main" val="1500841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with Image 3">
    <p:spTree>
      <p:nvGrpSpPr>
        <p:cNvPr id="1" name=""/>
        <p:cNvGrpSpPr/>
        <p:nvPr/>
      </p:nvGrpSpPr>
      <p:grpSpPr>
        <a:xfrm>
          <a:off x="0" y="0"/>
          <a:ext cx="0" cy="0"/>
          <a:chOff x="0" y="0"/>
          <a:chExt cx="0" cy="0"/>
        </a:xfrm>
      </p:grpSpPr>
      <p:pic>
        <p:nvPicPr>
          <p:cNvPr id="4" name="Picture 3" descr="A group of children smiling&#10;&#10;Description automatically generated with low confidence">
            <a:extLst>
              <a:ext uri="{FF2B5EF4-FFF2-40B4-BE49-F238E27FC236}">
                <a16:creationId xmlns:a16="http://schemas.microsoft.com/office/drawing/2014/main" id="{A000DF83-F316-0181-2124-1A5C77055D46}"/>
              </a:ext>
            </a:extLst>
          </p:cNvPr>
          <p:cNvPicPr>
            <a:picLocks noChangeAspect="1"/>
          </p:cNvPicPr>
          <p:nvPr userDrawn="1"/>
        </p:nvPicPr>
        <p:blipFill rotWithShape="1">
          <a:blip r:embed="rId2"/>
          <a:srcRect b="11742"/>
          <a:stretch/>
        </p:blipFill>
        <p:spPr>
          <a:xfrm>
            <a:off x="0" y="1673"/>
            <a:ext cx="12194978" cy="6051257"/>
          </a:xfrm>
          <a:prstGeom prst="rect">
            <a:avLst/>
          </a:prstGeom>
        </p:spPr>
      </p:pic>
      <p:sp>
        <p:nvSpPr>
          <p:cNvPr id="2" name="Rectangle 1">
            <a:extLst>
              <a:ext uri="{FF2B5EF4-FFF2-40B4-BE49-F238E27FC236}">
                <a16:creationId xmlns:a16="http://schemas.microsoft.com/office/drawing/2014/main" id="{951419CD-11C8-4DF1-5D7B-5ADA2255C980}"/>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D836EFB-E296-F691-27E1-E70DF37011C0}"/>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3DB57844-6D15-DE8C-50B3-5E7B2B07B637}"/>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8" name="Rectangle 7">
            <a:extLst>
              <a:ext uri="{FF2B5EF4-FFF2-40B4-BE49-F238E27FC236}">
                <a16:creationId xmlns:a16="http://schemas.microsoft.com/office/drawing/2014/main" id="{F90BB144-00BD-BC2F-87D4-C4687919C386}"/>
              </a:ext>
            </a:extLst>
          </p:cNvPr>
          <p:cNvSpPr/>
          <p:nvPr userDrawn="1"/>
        </p:nvSpPr>
        <p:spPr>
          <a:xfrm>
            <a:off x="598407" y="1692218"/>
            <a:ext cx="10870261" cy="434064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FAF6F358-A670-E1EB-0A49-4510AA7F5878}"/>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
        <p:nvSpPr>
          <p:cNvPr id="10" name="Rectangle 9">
            <a:extLst>
              <a:ext uri="{FF2B5EF4-FFF2-40B4-BE49-F238E27FC236}">
                <a16:creationId xmlns:a16="http://schemas.microsoft.com/office/drawing/2014/main" id="{C7204A37-88DE-78A7-C0DD-69A8DE63AC4A}"/>
              </a:ext>
            </a:extLst>
          </p:cNvPr>
          <p:cNvSpPr/>
          <p:nvPr userDrawn="1"/>
        </p:nvSpPr>
        <p:spPr>
          <a:xfrm>
            <a:off x="0" y="2903838"/>
            <a:ext cx="12192000" cy="312902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2">
            <a:extLst>
              <a:ext uri="{FF2B5EF4-FFF2-40B4-BE49-F238E27FC236}">
                <a16:creationId xmlns:a16="http://schemas.microsoft.com/office/drawing/2014/main" id="{34C3204B-ED93-483A-281F-A1046E97BA00}"/>
              </a:ext>
            </a:extLst>
          </p:cNvPr>
          <p:cNvSpPr>
            <a:spLocks noGrp="1"/>
          </p:cNvSpPr>
          <p:nvPr>
            <p:ph type="title" hasCustomPrompt="1"/>
          </p:nvPr>
        </p:nvSpPr>
        <p:spPr>
          <a:xfrm>
            <a:off x="1006947" y="1932630"/>
            <a:ext cx="4371876" cy="1325563"/>
          </a:xfrm>
          <a:prstGeom prst="rect">
            <a:avLst/>
          </a:prstGeom>
        </p:spPr>
        <p:txBody>
          <a:bodyPr>
            <a:normAutofit/>
          </a:bodyPr>
          <a:lstStyle>
            <a:lvl1pP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152CF0E6-F5F3-A41E-BCEB-24DC27C80409}"/>
              </a:ext>
            </a:extLst>
          </p:cNvPr>
          <p:cNvSpPr>
            <a:spLocks noGrp="1"/>
          </p:cNvSpPr>
          <p:nvPr>
            <p:ph sz="quarter" idx="10"/>
          </p:nvPr>
        </p:nvSpPr>
        <p:spPr>
          <a:xfrm>
            <a:off x="5691006" y="1932630"/>
            <a:ext cx="5257800" cy="3859817"/>
          </a:xfrm>
          <a:prstGeom prst="rect">
            <a:avLst/>
          </a:prstGeom>
        </p:spPr>
        <p:txBody>
          <a:bodyPr/>
          <a:lstStyle>
            <a:lvl1pPr marL="228600" indent="-228600">
              <a:buFontTx/>
              <a:buBlip>
                <a:blip r:embed="rId4"/>
              </a:buBlip>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95685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with Image 1">
    <p:spTree>
      <p:nvGrpSpPr>
        <p:cNvPr id="1" name=""/>
        <p:cNvGrpSpPr/>
        <p:nvPr/>
      </p:nvGrpSpPr>
      <p:grpSpPr>
        <a:xfrm>
          <a:off x="0" y="0"/>
          <a:ext cx="0" cy="0"/>
          <a:chOff x="0" y="0"/>
          <a:chExt cx="0" cy="0"/>
        </a:xfrm>
      </p:grpSpPr>
      <p:sp>
        <p:nvSpPr>
          <p:cNvPr id="5" name="Title 12">
            <a:extLst>
              <a:ext uri="{FF2B5EF4-FFF2-40B4-BE49-F238E27FC236}">
                <a16:creationId xmlns:a16="http://schemas.microsoft.com/office/drawing/2014/main" id="{F517857D-861E-D121-F93E-E5E668C88494}"/>
              </a:ext>
            </a:extLst>
          </p:cNvPr>
          <p:cNvSpPr>
            <a:spLocks noGrp="1"/>
          </p:cNvSpPr>
          <p:nvPr>
            <p:ph type="title" hasCustomPrompt="1"/>
          </p:nvPr>
        </p:nvSpPr>
        <p:spPr>
          <a:xfrm>
            <a:off x="433206" y="701733"/>
            <a:ext cx="5662794" cy="1325563"/>
          </a:xfrm>
          <a:prstGeom prst="rect">
            <a:avLst/>
          </a:prstGeom>
        </p:spPr>
        <p:txBody>
          <a:bodyPr>
            <a:normAutofit/>
          </a:bodyPr>
          <a:lstStyle>
            <a:lvl1pP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36A9B913-5775-B7C1-8AA0-0BA62076D80B}"/>
              </a:ext>
            </a:extLst>
          </p:cNvPr>
          <p:cNvSpPr>
            <a:spLocks noGrp="1"/>
          </p:cNvSpPr>
          <p:nvPr>
            <p:ph sz="quarter" idx="10"/>
          </p:nvPr>
        </p:nvSpPr>
        <p:spPr>
          <a:xfrm>
            <a:off x="433388" y="2295149"/>
            <a:ext cx="7670706" cy="4284945"/>
          </a:xfrm>
          <a:prstGeom prst="rect">
            <a:avLst/>
          </a:prstGeom>
        </p:spPr>
        <p:txBody>
          <a:bodyPr/>
          <a:lstStyle>
            <a:lvl1pPr marL="228600" indent="-228600">
              <a:buFontTx/>
              <a:buBlip>
                <a:blip r:embed="rId2"/>
              </a:buBlip>
              <a:defRPr>
                <a:latin typeface="Gentona Book" pitchFamily="2" charset="77"/>
              </a:defRPr>
            </a:lvl1pPr>
            <a:lvl2pPr marL="685800" indent="-228600">
              <a:buFontTx/>
              <a:buBlip>
                <a:blip r:embed="rId2"/>
              </a:buBlip>
              <a:defRPr>
                <a:latin typeface="Gentona Book" pitchFamily="2" charset="77"/>
              </a:defRPr>
            </a:lvl2pPr>
            <a:lvl3pPr marL="1143000" indent="-228600">
              <a:buFontTx/>
              <a:buBlip>
                <a:blip r:embed="rId2"/>
              </a:buBlip>
              <a:defRPr>
                <a:latin typeface="Gentona Book" pitchFamily="2" charset="77"/>
              </a:defRPr>
            </a:lvl3pPr>
            <a:lvl4pPr marL="1600200" indent="-228600">
              <a:buFontTx/>
              <a:buBlip>
                <a:blip r:embed="rId2"/>
              </a:buBlip>
              <a:defRPr>
                <a:latin typeface="Gentona Book" pitchFamily="2" charset="77"/>
              </a:defRPr>
            </a:lvl4pPr>
            <a:lvl5pPr>
              <a:defRPr>
                <a:latin typeface="Gentona Book"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1">
            <a:extLst>
              <a:ext uri="{FF2B5EF4-FFF2-40B4-BE49-F238E27FC236}">
                <a16:creationId xmlns:a16="http://schemas.microsoft.com/office/drawing/2014/main" id="{B5780126-E5DF-5486-2F0C-0C3DFCBB471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179D5E-0B31-4219-6BEB-3E100641C10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38EA955F-6F01-9848-987F-6A411C54FA82}"/>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9" name="Title 12">
            <a:extLst>
              <a:ext uri="{FF2B5EF4-FFF2-40B4-BE49-F238E27FC236}">
                <a16:creationId xmlns:a16="http://schemas.microsoft.com/office/drawing/2014/main" id="{6F3AA12A-0CDA-9EE5-0E5E-E19FCB07ADD5}"/>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1125449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with Imag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780126-E5DF-5486-2F0C-0C3DFCBB471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179D5E-0B31-4219-6BEB-3E100641C10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38EA955F-6F01-9848-987F-6A411C54FA82}"/>
              </a:ext>
            </a:extLst>
          </p:cNvPr>
          <p:cNvPicPr>
            <a:picLocks noChangeAspect="1"/>
          </p:cNvPicPr>
          <p:nvPr userDrawn="1"/>
        </p:nvPicPr>
        <p:blipFill>
          <a:blip r:embed="rId2"/>
          <a:stretch>
            <a:fillRect/>
          </a:stretch>
        </p:blipFill>
        <p:spPr>
          <a:xfrm>
            <a:off x="69573" y="6332785"/>
            <a:ext cx="2269445" cy="471465"/>
          </a:xfrm>
          <a:prstGeom prst="rect">
            <a:avLst/>
          </a:prstGeom>
        </p:spPr>
      </p:pic>
      <p:sp>
        <p:nvSpPr>
          <p:cNvPr id="9" name="Title 12">
            <a:extLst>
              <a:ext uri="{FF2B5EF4-FFF2-40B4-BE49-F238E27FC236}">
                <a16:creationId xmlns:a16="http://schemas.microsoft.com/office/drawing/2014/main" id="{6F3AA12A-0CDA-9EE5-0E5E-E19FCB07ADD5}"/>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
        <p:nvSpPr>
          <p:cNvPr id="10" name="Title 1">
            <a:extLst>
              <a:ext uri="{FF2B5EF4-FFF2-40B4-BE49-F238E27FC236}">
                <a16:creationId xmlns:a16="http://schemas.microsoft.com/office/drawing/2014/main" id="{72D807D5-11C9-858A-0A15-883E78BE08A5}"/>
              </a:ext>
            </a:extLst>
          </p:cNvPr>
          <p:cNvSpPr txBox="1">
            <a:spLocks/>
          </p:cNvSpPr>
          <p:nvPr userDrawn="1"/>
        </p:nvSpPr>
        <p:spPr>
          <a:xfrm>
            <a:off x="838200" y="103278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atin typeface="Gentona Book" pitchFamily="2" charset="77"/>
                <a:ea typeface="Gotham Bold" charset="0"/>
                <a:cs typeface="Gotham Bold" charset="0"/>
              </a:rPr>
              <a:t>CEEDAR 3.0 Priorities</a:t>
            </a:r>
          </a:p>
        </p:txBody>
      </p:sp>
      <p:sp>
        <p:nvSpPr>
          <p:cNvPr id="11" name="Content Placeholder 2">
            <a:extLst>
              <a:ext uri="{FF2B5EF4-FFF2-40B4-BE49-F238E27FC236}">
                <a16:creationId xmlns:a16="http://schemas.microsoft.com/office/drawing/2014/main" id="{0CACD6B5-9D3A-F23E-A7F9-0A95BC19C8AA}"/>
              </a:ext>
            </a:extLst>
          </p:cNvPr>
          <p:cNvSpPr txBox="1">
            <a:spLocks/>
          </p:cNvSpPr>
          <p:nvPr userDrawn="1"/>
        </p:nvSpPr>
        <p:spPr>
          <a:xfrm>
            <a:off x="838200" y="2358347"/>
            <a:ext cx="10279566" cy="22498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Font typeface="+mj-lt"/>
              <a:buAutoNum type="arabicPeriod"/>
              <a:defRPr/>
            </a:pPr>
            <a:r>
              <a:rPr lang="en-US" sz="1800" dirty="0">
                <a:latin typeface="Gentona Book" pitchFamily="2" charset="77"/>
              </a:rPr>
              <a:t>Increased IHE capacity, in collaboration with SEA and LEAs, to off­er high-quality instruction for teacher and leader candidates</a:t>
            </a:r>
          </a:p>
          <a:p>
            <a:pPr marL="342900" indent="-342900">
              <a:lnSpc>
                <a:spcPct val="100000"/>
              </a:lnSpc>
              <a:spcBef>
                <a:spcPts val="0"/>
              </a:spcBef>
              <a:buFont typeface="+mj-lt"/>
              <a:buAutoNum type="arabicPeriod"/>
              <a:defRPr/>
            </a:pPr>
            <a:endParaRPr lang="en-US" sz="1800" dirty="0">
              <a:latin typeface="Gentona Book" pitchFamily="2" charset="77"/>
            </a:endParaRPr>
          </a:p>
          <a:p>
            <a:pPr marL="342900" indent="-342900">
              <a:lnSpc>
                <a:spcPct val="100000"/>
              </a:lnSpc>
              <a:spcBef>
                <a:spcPts val="0"/>
              </a:spcBef>
              <a:buFont typeface="+mj-lt"/>
              <a:buAutoNum type="arabicPeriod"/>
              <a:defRPr/>
            </a:pPr>
            <a:r>
              <a:rPr lang="en-US" sz="1800" dirty="0">
                <a:latin typeface="Gentona Book" pitchFamily="2" charset="77"/>
              </a:rPr>
              <a:t>Improved SEA capacity to track and evaluate the impact of policy on the ability to attract, prepare and sustain teachers and leaders, and change policy when appropriate </a:t>
            </a:r>
          </a:p>
          <a:p>
            <a:pPr marL="342900" indent="-342900">
              <a:lnSpc>
                <a:spcPct val="100000"/>
              </a:lnSpc>
              <a:spcBef>
                <a:spcPts val="0"/>
              </a:spcBef>
              <a:buFont typeface="+mj-lt"/>
              <a:buAutoNum type="arabicPeriod"/>
              <a:defRPr/>
            </a:pPr>
            <a:endParaRPr lang="en-US" sz="1800" dirty="0">
              <a:latin typeface="Gentona Book" pitchFamily="2" charset="77"/>
            </a:endParaRPr>
          </a:p>
          <a:p>
            <a:pPr marL="342900" indent="-342900">
              <a:lnSpc>
                <a:spcPct val="100000"/>
              </a:lnSpc>
              <a:spcBef>
                <a:spcPts val="0"/>
              </a:spcBef>
              <a:buFont typeface="+mj-lt"/>
              <a:buAutoNum type="arabicPeriod"/>
              <a:defRPr/>
            </a:pPr>
            <a:r>
              <a:rPr lang="en-US" sz="1800" dirty="0">
                <a:latin typeface="Gentona Book" pitchFamily="2" charset="77"/>
              </a:rPr>
              <a:t>Increased SEA, IHE, and LEA capacity to identify data systems and use data to monitor impact of eff­orts</a:t>
            </a:r>
          </a:p>
          <a:p>
            <a:pPr marL="342900" indent="-342900">
              <a:lnSpc>
                <a:spcPct val="100000"/>
              </a:lnSpc>
              <a:spcBef>
                <a:spcPts val="0"/>
              </a:spcBef>
              <a:buFont typeface="+mj-lt"/>
              <a:buAutoNum type="arabicPeriod"/>
              <a:defRPr/>
            </a:pPr>
            <a:endParaRPr lang="en-US" sz="1800" dirty="0">
              <a:latin typeface="Gentona Book" pitchFamily="2" charset="77"/>
            </a:endParaRPr>
          </a:p>
          <a:p>
            <a:pPr marL="342900" indent="-342900">
              <a:lnSpc>
                <a:spcPct val="100000"/>
              </a:lnSpc>
              <a:spcBef>
                <a:spcPts val="0"/>
              </a:spcBef>
              <a:buFont typeface="+mj-lt"/>
              <a:buAutoNum type="arabicPeriod"/>
              <a:defRPr/>
            </a:pPr>
            <a:r>
              <a:rPr lang="en-US" sz="1800" dirty="0">
                <a:latin typeface="Gentona Book" pitchFamily="2" charset="77"/>
              </a:rPr>
              <a:t>Increased capacity of SEAs, IHEs, and LEAs, and other state organizations to collaborate and implement plans that sustain and scale up reform efforts</a:t>
            </a:r>
          </a:p>
        </p:txBody>
      </p:sp>
      <p:sp>
        <p:nvSpPr>
          <p:cNvPr id="12" name="Rectangle 11">
            <a:extLst>
              <a:ext uri="{FF2B5EF4-FFF2-40B4-BE49-F238E27FC236}">
                <a16:creationId xmlns:a16="http://schemas.microsoft.com/office/drawing/2014/main" id="{A9754E72-2923-7E84-8364-824E2EA1BC85}"/>
              </a:ext>
            </a:extLst>
          </p:cNvPr>
          <p:cNvSpPr/>
          <p:nvPr userDrawn="1"/>
        </p:nvSpPr>
        <p:spPr>
          <a:xfrm>
            <a:off x="-205896" y="0"/>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2848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4 Sections with Imag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72A59C-DC31-C82D-F0C3-8B490A8F43A0}"/>
              </a:ext>
            </a:extLst>
          </p:cNvPr>
          <p:cNvPicPr>
            <a:picLocks noChangeAspect="1"/>
          </p:cNvPicPr>
          <p:nvPr/>
        </p:nvPicPr>
        <p:blipFill rotWithShape="1">
          <a:blip r:embed="rId2"/>
          <a:srcRect t="32794" b="21627"/>
          <a:stretch/>
        </p:blipFill>
        <p:spPr>
          <a:xfrm>
            <a:off x="-199572" y="2230330"/>
            <a:ext cx="12391572" cy="3175388"/>
          </a:xfrm>
          <a:prstGeom prst="rect">
            <a:avLst/>
          </a:prstGeom>
        </p:spPr>
      </p:pic>
      <p:sp>
        <p:nvSpPr>
          <p:cNvPr id="19" name="Title 12">
            <a:extLst>
              <a:ext uri="{FF2B5EF4-FFF2-40B4-BE49-F238E27FC236}">
                <a16:creationId xmlns:a16="http://schemas.microsoft.com/office/drawing/2014/main" id="{D8E8DB18-2724-001E-87F9-F36EC7970D99}"/>
              </a:ext>
            </a:extLst>
          </p:cNvPr>
          <p:cNvSpPr>
            <a:spLocks noGrp="1"/>
          </p:cNvSpPr>
          <p:nvPr>
            <p:ph type="title" hasCustomPrompt="1"/>
          </p:nvPr>
        </p:nvSpPr>
        <p:spPr>
          <a:xfrm>
            <a:off x="782033" y="615854"/>
            <a:ext cx="10515600" cy="1325563"/>
          </a:xfrm>
          <a:prstGeom prst="rect">
            <a:avLst/>
          </a:prstGeom>
        </p:spPr>
        <p:txBody>
          <a:bodyPr>
            <a:normAutofit/>
          </a:bodyPr>
          <a:lstStyle>
            <a:lvl1pPr algn="ctr">
              <a:defRPr sz="4800" b="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21" name="Picture Placeholder 20">
            <a:extLst>
              <a:ext uri="{FF2B5EF4-FFF2-40B4-BE49-F238E27FC236}">
                <a16:creationId xmlns:a16="http://schemas.microsoft.com/office/drawing/2014/main" id="{966E1427-8B07-C4F6-133D-4E601D87F0EA}"/>
              </a:ext>
            </a:extLst>
          </p:cNvPr>
          <p:cNvSpPr>
            <a:spLocks noGrp="1"/>
          </p:cNvSpPr>
          <p:nvPr>
            <p:ph type="pic" sz="quarter" idx="10"/>
          </p:nvPr>
        </p:nvSpPr>
        <p:spPr>
          <a:xfrm>
            <a:off x="782638" y="2654300"/>
            <a:ext cx="2106612" cy="1558925"/>
          </a:xfrm>
          <a:prstGeom prst="rect">
            <a:avLst/>
          </a:prstGeom>
        </p:spPr>
        <p:txBody>
          <a:bodyPr/>
          <a:lstStyle/>
          <a:p>
            <a:r>
              <a:rPr lang="en-US"/>
              <a:t>Click icon to add picture</a:t>
            </a:r>
            <a:endParaRPr lang="en-US" dirty="0"/>
          </a:p>
        </p:txBody>
      </p:sp>
      <p:sp>
        <p:nvSpPr>
          <p:cNvPr id="22" name="Picture Placeholder 20">
            <a:extLst>
              <a:ext uri="{FF2B5EF4-FFF2-40B4-BE49-F238E27FC236}">
                <a16:creationId xmlns:a16="http://schemas.microsoft.com/office/drawing/2014/main" id="{8A6108C0-D180-82A2-93E2-0A286BF44565}"/>
              </a:ext>
            </a:extLst>
          </p:cNvPr>
          <p:cNvSpPr>
            <a:spLocks noGrp="1"/>
          </p:cNvSpPr>
          <p:nvPr>
            <p:ph type="pic" sz="quarter" idx="11"/>
          </p:nvPr>
        </p:nvSpPr>
        <p:spPr>
          <a:xfrm>
            <a:off x="3568765" y="2654300"/>
            <a:ext cx="2106612" cy="1558925"/>
          </a:xfrm>
          <a:prstGeom prst="rect">
            <a:avLst/>
          </a:prstGeom>
        </p:spPr>
        <p:txBody>
          <a:bodyPr/>
          <a:lstStyle/>
          <a:p>
            <a:r>
              <a:rPr lang="en-US"/>
              <a:t>Click icon to add picture</a:t>
            </a:r>
            <a:endParaRPr lang="en-US" dirty="0"/>
          </a:p>
        </p:txBody>
      </p:sp>
      <p:sp>
        <p:nvSpPr>
          <p:cNvPr id="23" name="Picture Placeholder 20">
            <a:extLst>
              <a:ext uri="{FF2B5EF4-FFF2-40B4-BE49-F238E27FC236}">
                <a16:creationId xmlns:a16="http://schemas.microsoft.com/office/drawing/2014/main" id="{97B865B6-0ECF-AB30-9287-5503E42FA992}"/>
              </a:ext>
            </a:extLst>
          </p:cNvPr>
          <p:cNvSpPr>
            <a:spLocks noGrp="1"/>
          </p:cNvSpPr>
          <p:nvPr>
            <p:ph type="pic" sz="quarter" idx="12"/>
          </p:nvPr>
        </p:nvSpPr>
        <p:spPr>
          <a:xfrm>
            <a:off x="6354892" y="2649537"/>
            <a:ext cx="2106612" cy="1558925"/>
          </a:xfrm>
          <a:prstGeom prst="rect">
            <a:avLst/>
          </a:prstGeom>
        </p:spPr>
        <p:txBody>
          <a:bodyPr/>
          <a:lstStyle/>
          <a:p>
            <a:r>
              <a:rPr lang="en-US"/>
              <a:t>Click icon to add picture</a:t>
            </a:r>
          </a:p>
        </p:txBody>
      </p:sp>
      <p:sp>
        <p:nvSpPr>
          <p:cNvPr id="24" name="Picture Placeholder 20">
            <a:extLst>
              <a:ext uri="{FF2B5EF4-FFF2-40B4-BE49-F238E27FC236}">
                <a16:creationId xmlns:a16="http://schemas.microsoft.com/office/drawing/2014/main" id="{B429E467-BAA2-5EBC-1A3A-B0BA52FDE71A}"/>
              </a:ext>
            </a:extLst>
          </p:cNvPr>
          <p:cNvSpPr>
            <a:spLocks noGrp="1"/>
          </p:cNvSpPr>
          <p:nvPr>
            <p:ph type="pic" sz="quarter" idx="13"/>
          </p:nvPr>
        </p:nvSpPr>
        <p:spPr>
          <a:xfrm>
            <a:off x="9105161" y="2649536"/>
            <a:ext cx="2106612" cy="1558925"/>
          </a:xfrm>
          <a:prstGeom prst="rect">
            <a:avLst/>
          </a:prstGeom>
        </p:spPr>
        <p:txBody>
          <a:bodyPr/>
          <a:lstStyle/>
          <a:p>
            <a:r>
              <a:rPr lang="en-US"/>
              <a:t>Click icon to add picture</a:t>
            </a:r>
          </a:p>
        </p:txBody>
      </p:sp>
      <p:sp>
        <p:nvSpPr>
          <p:cNvPr id="28" name="Text Placeholder 27">
            <a:extLst>
              <a:ext uri="{FF2B5EF4-FFF2-40B4-BE49-F238E27FC236}">
                <a16:creationId xmlns:a16="http://schemas.microsoft.com/office/drawing/2014/main" id="{DDE7B85C-DC49-BDE4-6D14-BFCAEA8DC145}"/>
              </a:ext>
            </a:extLst>
          </p:cNvPr>
          <p:cNvSpPr>
            <a:spLocks noGrp="1"/>
          </p:cNvSpPr>
          <p:nvPr>
            <p:ph type="body" sz="quarter" idx="14" hasCustomPrompt="1"/>
          </p:nvPr>
        </p:nvSpPr>
        <p:spPr>
          <a:xfrm>
            <a:off x="3567177" y="4406165"/>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picture caption</a:t>
            </a:r>
          </a:p>
        </p:txBody>
      </p:sp>
      <p:sp>
        <p:nvSpPr>
          <p:cNvPr id="29" name="Text Placeholder 27">
            <a:extLst>
              <a:ext uri="{FF2B5EF4-FFF2-40B4-BE49-F238E27FC236}">
                <a16:creationId xmlns:a16="http://schemas.microsoft.com/office/drawing/2014/main" id="{EDFC3808-8FBC-4C23-4694-6A4E8B0563D1}"/>
              </a:ext>
            </a:extLst>
          </p:cNvPr>
          <p:cNvSpPr>
            <a:spLocks noGrp="1"/>
          </p:cNvSpPr>
          <p:nvPr>
            <p:ph type="body" sz="quarter" idx="15" hasCustomPrompt="1"/>
          </p:nvPr>
        </p:nvSpPr>
        <p:spPr>
          <a:xfrm>
            <a:off x="779159" y="4415133"/>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picture caption</a:t>
            </a:r>
          </a:p>
        </p:txBody>
      </p:sp>
      <p:sp>
        <p:nvSpPr>
          <p:cNvPr id="30" name="Text Placeholder 27">
            <a:extLst>
              <a:ext uri="{FF2B5EF4-FFF2-40B4-BE49-F238E27FC236}">
                <a16:creationId xmlns:a16="http://schemas.microsoft.com/office/drawing/2014/main" id="{C06E2040-A5BE-5981-38D3-6C323E276842}"/>
              </a:ext>
            </a:extLst>
          </p:cNvPr>
          <p:cNvSpPr>
            <a:spLocks noGrp="1"/>
          </p:cNvSpPr>
          <p:nvPr>
            <p:ph type="body" sz="quarter" idx="16" hasCustomPrompt="1"/>
          </p:nvPr>
        </p:nvSpPr>
        <p:spPr>
          <a:xfrm>
            <a:off x="6355190" y="4415132"/>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picture caption</a:t>
            </a:r>
          </a:p>
        </p:txBody>
      </p:sp>
      <p:sp>
        <p:nvSpPr>
          <p:cNvPr id="31" name="Text Placeholder 27">
            <a:extLst>
              <a:ext uri="{FF2B5EF4-FFF2-40B4-BE49-F238E27FC236}">
                <a16:creationId xmlns:a16="http://schemas.microsoft.com/office/drawing/2014/main" id="{2869FB13-1A4F-324B-BD17-E4C36B6FE718}"/>
              </a:ext>
            </a:extLst>
          </p:cNvPr>
          <p:cNvSpPr>
            <a:spLocks noGrp="1"/>
          </p:cNvSpPr>
          <p:nvPr>
            <p:ph type="body" sz="quarter" idx="17" hasCustomPrompt="1"/>
          </p:nvPr>
        </p:nvSpPr>
        <p:spPr>
          <a:xfrm>
            <a:off x="9098387" y="4415130"/>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picture caption</a:t>
            </a:r>
          </a:p>
        </p:txBody>
      </p:sp>
      <p:sp>
        <p:nvSpPr>
          <p:cNvPr id="2" name="Rectangle 1">
            <a:extLst>
              <a:ext uri="{FF2B5EF4-FFF2-40B4-BE49-F238E27FC236}">
                <a16:creationId xmlns:a16="http://schemas.microsoft.com/office/drawing/2014/main" id="{7FB7CCE3-613B-2492-CD24-FDA904AEE79B}"/>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5FF2CF5-864D-1C36-6B46-1DD75F0AD050}"/>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081404A0-8AA3-F03A-B0E9-90F9D2C292E3}"/>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B68F4C0D-F62D-AFBD-03C6-42BCC92B5C03}"/>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2">
            <a:extLst>
              <a:ext uri="{FF2B5EF4-FFF2-40B4-BE49-F238E27FC236}">
                <a16:creationId xmlns:a16="http://schemas.microsoft.com/office/drawing/2014/main" id="{E3DE9BC7-A78D-54C1-225D-9078144B3C22}"/>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1885228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4 Sections with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88965E-2602-A42B-FB18-61DEEDFD7D1C}"/>
              </a:ext>
            </a:extLst>
          </p:cNvPr>
          <p:cNvPicPr>
            <a:picLocks noChangeAspect="1"/>
          </p:cNvPicPr>
          <p:nvPr/>
        </p:nvPicPr>
        <p:blipFill rotWithShape="1">
          <a:blip r:embed="rId2"/>
          <a:srcRect t="27629" b="27850"/>
          <a:stretch/>
        </p:blipFill>
        <p:spPr>
          <a:xfrm>
            <a:off x="0" y="1896035"/>
            <a:ext cx="12194978" cy="3052483"/>
          </a:xfrm>
          <a:prstGeom prst="rect">
            <a:avLst/>
          </a:prstGeom>
        </p:spPr>
      </p:pic>
      <p:sp>
        <p:nvSpPr>
          <p:cNvPr id="16" name="Title 12">
            <a:extLst>
              <a:ext uri="{FF2B5EF4-FFF2-40B4-BE49-F238E27FC236}">
                <a16:creationId xmlns:a16="http://schemas.microsoft.com/office/drawing/2014/main" id="{E80C173D-A3AA-C55A-54F3-3228174C098D}"/>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b="1">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17" name="Text Placeholder 27">
            <a:extLst>
              <a:ext uri="{FF2B5EF4-FFF2-40B4-BE49-F238E27FC236}">
                <a16:creationId xmlns:a16="http://schemas.microsoft.com/office/drawing/2014/main" id="{2569B890-7400-8FE3-4C6D-C2CAB20B1ECA}"/>
              </a:ext>
            </a:extLst>
          </p:cNvPr>
          <p:cNvSpPr>
            <a:spLocks noGrp="1"/>
          </p:cNvSpPr>
          <p:nvPr>
            <p:ph type="body" sz="quarter" idx="14" hasCustomPrompt="1"/>
          </p:nvPr>
        </p:nvSpPr>
        <p:spPr>
          <a:xfrm>
            <a:off x="3674751" y="2258435"/>
            <a:ext cx="2108200" cy="236735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18" name="Text Placeholder 27">
            <a:extLst>
              <a:ext uri="{FF2B5EF4-FFF2-40B4-BE49-F238E27FC236}">
                <a16:creationId xmlns:a16="http://schemas.microsoft.com/office/drawing/2014/main" id="{B1F2333D-231F-7744-E7E2-12DBD589BA87}"/>
              </a:ext>
            </a:extLst>
          </p:cNvPr>
          <p:cNvSpPr>
            <a:spLocks noGrp="1"/>
          </p:cNvSpPr>
          <p:nvPr>
            <p:ph type="body" sz="quarter" idx="15" hasCustomPrompt="1"/>
          </p:nvPr>
        </p:nvSpPr>
        <p:spPr>
          <a:xfrm>
            <a:off x="958449" y="2267403"/>
            <a:ext cx="2108200" cy="2358385"/>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19" name="Text Placeholder 27">
            <a:extLst>
              <a:ext uri="{FF2B5EF4-FFF2-40B4-BE49-F238E27FC236}">
                <a16:creationId xmlns:a16="http://schemas.microsoft.com/office/drawing/2014/main" id="{0F36846D-274A-CA8A-EA9B-A6A52D9C390F}"/>
              </a:ext>
            </a:extLst>
          </p:cNvPr>
          <p:cNvSpPr>
            <a:spLocks noGrp="1"/>
          </p:cNvSpPr>
          <p:nvPr>
            <p:ph type="body" sz="quarter" idx="16" hasCustomPrompt="1"/>
          </p:nvPr>
        </p:nvSpPr>
        <p:spPr>
          <a:xfrm>
            <a:off x="6408977" y="2267402"/>
            <a:ext cx="2108200" cy="2358386"/>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20" name="Text Placeholder 27">
            <a:extLst>
              <a:ext uri="{FF2B5EF4-FFF2-40B4-BE49-F238E27FC236}">
                <a16:creationId xmlns:a16="http://schemas.microsoft.com/office/drawing/2014/main" id="{FF50D949-66D0-693C-B30A-1DA006C6C8EC}"/>
              </a:ext>
            </a:extLst>
          </p:cNvPr>
          <p:cNvSpPr>
            <a:spLocks noGrp="1"/>
          </p:cNvSpPr>
          <p:nvPr>
            <p:ph type="body" sz="quarter" idx="17" hasCustomPrompt="1"/>
          </p:nvPr>
        </p:nvSpPr>
        <p:spPr>
          <a:xfrm>
            <a:off x="9134245" y="2267400"/>
            <a:ext cx="2108200" cy="236735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2" name="Rectangle 1">
            <a:extLst>
              <a:ext uri="{FF2B5EF4-FFF2-40B4-BE49-F238E27FC236}">
                <a16:creationId xmlns:a16="http://schemas.microsoft.com/office/drawing/2014/main" id="{355AB3C4-2BE1-0CAB-8FB8-9E8E0E243B18}"/>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A6E0116-627E-825E-DF6D-CB0999159FD7}"/>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DE895D1A-5917-9CE1-E35D-6C14DFD2587D}"/>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8C091A8D-56B1-BE22-AC02-342788F51300}"/>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3DBD52EA-0196-7624-5316-76D44B92D7C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2742598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3 Sections with Image">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3632F3F5-0B3D-4AEC-A254-6A9FDB895B0C}"/>
              </a:ext>
            </a:extLst>
          </p:cNvPr>
          <p:cNvPicPr>
            <a:picLocks noChangeAspect="1"/>
          </p:cNvPicPr>
          <p:nvPr/>
        </p:nvPicPr>
        <p:blipFill rotWithShape="1">
          <a:blip r:embed="rId2"/>
          <a:srcRect t="32505" b="13196"/>
          <a:stretch/>
        </p:blipFill>
        <p:spPr>
          <a:xfrm>
            <a:off x="0" y="2230330"/>
            <a:ext cx="12194978" cy="3722904"/>
          </a:xfrm>
          <a:prstGeom prst="rect">
            <a:avLst/>
          </a:prstGeom>
        </p:spPr>
      </p:pic>
      <p:pic>
        <p:nvPicPr>
          <p:cNvPr id="12" name="Picture 11" descr="Two people talking&#10;&#10;Description automatically generated with low confidence">
            <a:extLst>
              <a:ext uri="{FF2B5EF4-FFF2-40B4-BE49-F238E27FC236}">
                <a16:creationId xmlns:a16="http://schemas.microsoft.com/office/drawing/2014/main" id="{2DFE88F4-5077-FDD1-9D15-CAF916F249C5}"/>
              </a:ext>
            </a:extLst>
          </p:cNvPr>
          <p:cNvPicPr>
            <a:picLocks noChangeAspect="1"/>
          </p:cNvPicPr>
          <p:nvPr/>
        </p:nvPicPr>
        <p:blipFill rotWithShape="1">
          <a:blip r:embed="rId3"/>
          <a:srcRect l="9874" t="6051" r="37976" b="3452"/>
          <a:stretch/>
        </p:blipFill>
        <p:spPr>
          <a:xfrm>
            <a:off x="4619498" y="2391515"/>
            <a:ext cx="3006598" cy="3429422"/>
          </a:xfrm>
          <a:prstGeom prst="rect">
            <a:avLst/>
          </a:prstGeom>
        </p:spPr>
      </p:pic>
      <p:sp>
        <p:nvSpPr>
          <p:cNvPr id="13" name="Rectangle 12">
            <a:extLst>
              <a:ext uri="{FF2B5EF4-FFF2-40B4-BE49-F238E27FC236}">
                <a16:creationId xmlns:a16="http://schemas.microsoft.com/office/drawing/2014/main" id="{49C86F76-E39B-17DD-C55A-05E2905DC392}"/>
              </a:ext>
            </a:extLst>
          </p:cNvPr>
          <p:cNvSpPr/>
          <p:nvPr userDrawn="1"/>
        </p:nvSpPr>
        <p:spPr>
          <a:xfrm>
            <a:off x="4619498" y="2391515"/>
            <a:ext cx="3006598" cy="3429422"/>
          </a:xfrm>
          <a:prstGeom prst="rect">
            <a:avLst/>
          </a:prstGeom>
          <a:solidFill>
            <a:srgbClr val="1384C6">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2">
            <a:extLst>
              <a:ext uri="{FF2B5EF4-FFF2-40B4-BE49-F238E27FC236}">
                <a16:creationId xmlns:a16="http://schemas.microsoft.com/office/drawing/2014/main" id="{327E1CF4-52E2-899E-9109-EF2441AF61FA}"/>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16" name="Text Placeholder 27">
            <a:extLst>
              <a:ext uri="{FF2B5EF4-FFF2-40B4-BE49-F238E27FC236}">
                <a16:creationId xmlns:a16="http://schemas.microsoft.com/office/drawing/2014/main" id="{939801AF-DC29-C8F9-7852-054C34589DF4}"/>
              </a:ext>
            </a:extLst>
          </p:cNvPr>
          <p:cNvSpPr>
            <a:spLocks noGrp="1"/>
          </p:cNvSpPr>
          <p:nvPr>
            <p:ph type="body" sz="quarter" idx="15" hasCustomPrompt="1"/>
          </p:nvPr>
        </p:nvSpPr>
        <p:spPr>
          <a:xfrm>
            <a:off x="1039906" y="2608060"/>
            <a:ext cx="2510118" cy="2914199"/>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17" name="Text Placeholder 27">
            <a:extLst>
              <a:ext uri="{FF2B5EF4-FFF2-40B4-BE49-F238E27FC236}">
                <a16:creationId xmlns:a16="http://schemas.microsoft.com/office/drawing/2014/main" id="{74026FE3-6A32-D706-D219-2838DAF9B323}"/>
              </a:ext>
            </a:extLst>
          </p:cNvPr>
          <p:cNvSpPr>
            <a:spLocks noGrp="1"/>
          </p:cNvSpPr>
          <p:nvPr>
            <p:ph type="body" sz="quarter" idx="17" hasCustomPrompt="1"/>
          </p:nvPr>
        </p:nvSpPr>
        <p:spPr>
          <a:xfrm>
            <a:off x="8695570" y="2608056"/>
            <a:ext cx="2456524" cy="291420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2" name="Rectangle 1">
            <a:extLst>
              <a:ext uri="{FF2B5EF4-FFF2-40B4-BE49-F238E27FC236}">
                <a16:creationId xmlns:a16="http://schemas.microsoft.com/office/drawing/2014/main" id="{6595FB77-B33F-8180-114B-AC523C652F5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577731E-3BEA-7364-FDDA-9F95393E79C8}"/>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B48C10DF-4F5E-17A1-B10D-0604B19AE37B}"/>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7FB89901-CD42-3F52-6FBF-F8CE8E11601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CFEEFA41-7621-0050-720A-5F93FE8EC886}"/>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3282728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with Image 4">
    <p:spTree>
      <p:nvGrpSpPr>
        <p:cNvPr id="1" name=""/>
        <p:cNvGrpSpPr/>
        <p:nvPr/>
      </p:nvGrpSpPr>
      <p:grpSpPr>
        <a:xfrm>
          <a:off x="0" y="0"/>
          <a:ext cx="0" cy="0"/>
          <a:chOff x="0" y="0"/>
          <a:chExt cx="0" cy="0"/>
        </a:xfrm>
      </p:grpSpPr>
      <p:pic>
        <p:nvPicPr>
          <p:cNvPr id="4" name="Picture 3" descr="A person writing on a whiteboard&#10;&#10;Description automatically generated with low confidence">
            <a:extLst>
              <a:ext uri="{FF2B5EF4-FFF2-40B4-BE49-F238E27FC236}">
                <a16:creationId xmlns:a16="http://schemas.microsoft.com/office/drawing/2014/main" id="{E133433C-D5B2-274F-4188-FEAD61272C00}"/>
              </a:ext>
            </a:extLst>
          </p:cNvPr>
          <p:cNvPicPr>
            <a:picLocks noChangeAspect="1"/>
          </p:cNvPicPr>
          <p:nvPr/>
        </p:nvPicPr>
        <p:blipFill>
          <a:blip r:embed="rId2"/>
          <a:stretch>
            <a:fillRect/>
          </a:stretch>
        </p:blipFill>
        <p:spPr>
          <a:xfrm>
            <a:off x="-2976" y="1"/>
            <a:ext cx="12197954" cy="6858000"/>
          </a:xfrm>
          <a:prstGeom prst="rect">
            <a:avLst/>
          </a:prstGeom>
        </p:spPr>
      </p:pic>
      <p:sp>
        <p:nvSpPr>
          <p:cNvPr id="2" name="Rectangle 1">
            <a:extLst>
              <a:ext uri="{FF2B5EF4-FFF2-40B4-BE49-F238E27FC236}">
                <a16:creationId xmlns:a16="http://schemas.microsoft.com/office/drawing/2014/main" id="{C1D1555D-CBEF-136E-A3F8-A9E3B069FF8C}"/>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CFC91F8-2CD2-B1B4-E1A3-A6AE144AB2ED}"/>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DDD68F88-00B5-C3B7-2CF9-3F93A037342F}"/>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9" name="Rectangle 8">
            <a:extLst>
              <a:ext uri="{FF2B5EF4-FFF2-40B4-BE49-F238E27FC236}">
                <a16:creationId xmlns:a16="http://schemas.microsoft.com/office/drawing/2014/main" id="{1CA01D3A-C985-338B-4178-2ED0F94856D7}"/>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E28E05F-B1C8-5240-4BB8-CE6866C697FF}"/>
              </a:ext>
            </a:extLst>
          </p:cNvPr>
          <p:cNvSpPr/>
          <p:nvPr userDrawn="1"/>
        </p:nvSpPr>
        <p:spPr>
          <a:xfrm>
            <a:off x="6202255" y="326500"/>
            <a:ext cx="5999922" cy="570655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2">
            <a:extLst>
              <a:ext uri="{FF2B5EF4-FFF2-40B4-BE49-F238E27FC236}">
                <a16:creationId xmlns:a16="http://schemas.microsoft.com/office/drawing/2014/main" id="{58DCE994-B670-4C8F-5BFD-FCA691500B4F}"/>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
        <p:nvSpPr>
          <p:cNvPr id="11" name="Rectangle 10">
            <a:extLst>
              <a:ext uri="{FF2B5EF4-FFF2-40B4-BE49-F238E27FC236}">
                <a16:creationId xmlns:a16="http://schemas.microsoft.com/office/drawing/2014/main" id="{FA1CAA17-E86B-0C80-3ADC-B4330AF7C513}"/>
              </a:ext>
            </a:extLst>
          </p:cNvPr>
          <p:cNvSpPr/>
          <p:nvPr userDrawn="1"/>
        </p:nvSpPr>
        <p:spPr>
          <a:xfrm>
            <a:off x="-2977" y="326307"/>
            <a:ext cx="6212431" cy="609483"/>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2">
            <a:extLst>
              <a:ext uri="{FF2B5EF4-FFF2-40B4-BE49-F238E27FC236}">
                <a16:creationId xmlns:a16="http://schemas.microsoft.com/office/drawing/2014/main" id="{D91FB2A2-A127-A920-5C4B-231BA5491E82}"/>
              </a:ext>
            </a:extLst>
          </p:cNvPr>
          <p:cNvSpPr>
            <a:spLocks noGrp="1"/>
          </p:cNvSpPr>
          <p:nvPr>
            <p:ph type="title" hasCustomPrompt="1"/>
          </p:nvPr>
        </p:nvSpPr>
        <p:spPr>
          <a:xfrm>
            <a:off x="6349911" y="925851"/>
            <a:ext cx="4192583" cy="1325563"/>
          </a:xfrm>
          <a:prstGeom prst="rect">
            <a:avLst/>
          </a:prstGeom>
        </p:spPr>
        <p:txBody>
          <a:bodyPr>
            <a:normAutofit/>
          </a:bodyPr>
          <a:lstStyle>
            <a:lvl1pP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134176E4-8570-1810-7CA7-9A18323AC96F}"/>
              </a:ext>
            </a:extLst>
          </p:cNvPr>
          <p:cNvSpPr>
            <a:spLocks noGrp="1"/>
          </p:cNvSpPr>
          <p:nvPr>
            <p:ph sz="quarter" idx="10"/>
          </p:nvPr>
        </p:nvSpPr>
        <p:spPr>
          <a:xfrm>
            <a:off x="6350093" y="2519268"/>
            <a:ext cx="5257800" cy="3558804"/>
          </a:xfrm>
          <a:prstGeom prst="rect">
            <a:avLst/>
          </a:prstGeom>
        </p:spPr>
        <p:txBody>
          <a:bodyPr/>
          <a:lstStyle>
            <a:lvl1pPr>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01927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Gray">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a:stretch>
            <a:fillRect/>
          </a:stretch>
        </p:blipFill>
        <p:spPr>
          <a:xfrm>
            <a:off x="-197225" y="-80642"/>
            <a:ext cx="12532659" cy="704618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latin typeface="Gentona Book" pitchFamily="2" charset="77"/>
              </a:defRPr>
            </a:lvl1pPr>
            <a:lvl2pPr marL="685800" indent="-228600">
              <a:buFont typeface="Arial" panose="020B0604020202020204" pitchFamily="34" charset="0"/>
              <a:buChar char="•"/>
              <a:defRPr>
                <a:latin typeface="Gentona Book" pitchFamily="2" charset="77"/>
              </a:defRPr>
            </a:lvl2pPr>
            <a:lvl3pPr marL="1143000" indent="-228600">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dirty="0"/>
              <a:t>Click to edit Master text styles</a:t>
            </a:r>
          </a:p>
          <a:p>
            <a:pPr lvl="1"/>
            <a:r>
              <a:rPr lang="en-US" dirty="0"/>
              <a:t>Second level</a:t>
            </a:r>
          </a:p>
          <a:p>
            <a:pPr lvl="2"/>
            <a:r>
              <a:rPr lang="en-US" dirty="0"/>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197225" y="6094911"/>
            <a:ext cx="12532659"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A3366E-893B-D0F1-8D69-AE5888E0086B}"/>
              </a:ext>
            </a:extLst>
          </p:cNvPr>
          <p:cNvSpPr/>
          <p:nvPr userDrawn="1"/>
        </p:nvSpPr>
        <p:spPr>
          <a:xfrm>
            <a:off x="-197225" y="6291468"/>
            <a:ext cx="12532659"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232792" y="326307"/>
            <a:ext cx="12603791" cy="575866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8866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with Image 5">
    <p:spTree>
      <p:nvGrpSpPr>
        <p:cNvPr id="1" name=""/>
        <p:cNvGrpSpPr/>
        <p:nvPr/>
      </p:nvGrpSpPr>
      <p:grpSpPr>
        <a:xfrm>
          <a:off x="0" y="0"/>
          <a:ext cx="0" cy="0"/>
          <a:chOff x="0" y="0"/>
          <a:chExt cx="0" cy="0"/>
        </a:xfrm>
      </p:grpSpPr>
      <p:pic>
        <p:nvPicPr>
          <p:cNvPr id="4" name="Picture 3" descr="A group of people looking at a computer screen&#10;&#10;Description automatically generated with low confidence">
            <a:extLst>
              <a:ext uri="{FF2B5EF4-FFF2-40B4-BE49-F238E27FC236}">
                <a16:creationId xmlns:a16="http://schemas.microsoft.com/office/drawing/2014/main" id="{92188BA6-69E3-6C1D-5129-EA72B080F203}"/>
              </a:ext>
            </a:extLst>
          </p:cNvPr>
          <p:cNvPicPr>
            <a:picLocks noChangeAspect="1"/>
          </p:cNvPicPr>
          <p:nvPr/>
        </p:nvPicPr>
        <p:blipFill>
          <a:blip r:embed="rId2"/>
          <a:stretch>
            <a:fillRect/>
          </a:stretch>
        </p:blipFill>
        <p:spPr>
          <a:xfrm>
            <a:off x="0" y="1673"/>
            <a:ext cx="12194978" cy="6856327"/>
          </a:xfrm>
          <a:prstGeom prst="rect">
            <a:avLst/>
          </a:prstGeom>
        </p:spPr>
      </p:pic>
      <p:sp>
        <p:nvSpPr>
          <p:cNvPr id="9" name="Rectangle 8">
            <a:extLst>
              <a:ext uri="{FF2B5EF4-FFF2-40B4-BE49-F238E27FC236}">
                <a16:creationId xmlns:a16="http://schemas.microsoft.com/office/drawing/2014/main" id="{E8571DDB-F1A0-B542-3C9A-77E809C60A73}"/>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5D71441-47A4-7CC8-D5F5-4057FCE6E559}"/>
              </a:ext>
            </a:extLst>
          </p:cNvPr>
          <p:cNvSpPr/>
          <p:nvPr userDrawn="1"/>
        </p:nvSpPr>
        <p:spPr>
          <a:xfrm>
            <a:off x="318289" y="332618"/>
            <a:ext cx="4899754" cy="570655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55E60E88-20B0-D574-6DB5-731D44D8D7AD}"/>
              </a:ext>
            </a:extLst>
          </p:cNvPr>
          <p:cNvSpPr>
            <a:spLocks noGrp="1"/>
          </p:cNvSpPr>
          <p:nvPr>
            <p:ph type="title" hasCustomPrompt="1"/>
          </p:nvPr>
        </p:nvSpPr>
        <p:spPr>
          <a:xfrm>
            <a:off x="433388" y="1506071"/>
            <a:ext cx="4712353" cy="1039905"/>
          </a:xfrm>
          <a:prstGeom prst="rect">
            <a:avLst/>
          </a:prstGeom>
        </p:spPr>
        <p:txBody>
          <a:bodyPr>
            <a:normAutofit/>
          </a:bodyPr>
          <a:lstStyle>
            <a:lvl1pP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8" name="Content Placeholder 14">
            <a:extLst>
              <a:ext uri="{FF2B5EF4-FFF2-40B4-BE49-F238E27FC236}">
                <a16:creationId xmlns:a16="http://schemas.microsoft.com/office/drawing/2014/main" id="{13AACB55-193E-405B-4485-B407719A9E6D}"/>
              </a:ext>
            </a:extLst>
          </p:cNvPr>
          <p:cNvSpPr>
            <a:spLocks noGrp="1"/>
          </p:cNvSpPr>
          <p:nvPr>
            <p:ph sz="quarter" idx="10"/>
          </p:nvPr>
        </p:nvSpPr>
        <p:spPr>
          <a:xfrm>
            <a:off x="433388" y="2814918"/>
            <a:ext cx="4712353" cy="3101789"/>
          </a:xfrm>
          <a:prstGeom prst="rect">
            <a:avLst/>
          </a:prstGeom>
        </p:spPr>
        <p:txBody>
          <a:bodyPr/>
          <a:lstStyle>
            <a:lvl1pPr marL="228600" indent="-228600">
              <a:buFontTx/>
              <a:buBlip>
                <a:blip r:embed="rId3"/>
              </a:buBlip>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dirty="0"/>
              <a:t>Click to edit Master text styles</a:t>
            </a:r>
          </a:p>
          <a:p>
            <a:pPr lvl="1"/>
            <a:r>
              <a:rPr lang="en-US" dirty="0"/>
              <a:t>Second level</a:t>
            </a:r>
          </a:p>
          <a:p>
            <a:pPr lvl="2"/>
            <a:r>
              <a:rPr lang="en-US" dirty="0"/>
              <a:t>Third level</a:t>
            </a:r>
          </a:p>
        </p:txBody>
      </p:sp>
      <p:sp>
        <p:nvSpPr>
          <p:cNvPr id="11" name="Rectangle 10">
            <a:extLst>
              <a:ext uri="{FF2B5EF4-FFF2-40B4-BE49-F238E27FC236}">
                <a16:creationId xmlns:a16="http://schemas.microsoft.com/office/drawing/2014/main" id="{66337408-8317-2DBB-372A-2A9DABD0AF75}"/>
              </a:ext>
            </a:extLst>
          </p:cNvPr>
          <p:cNvSpPr/>
          <p:nvPr userDrawn="1"/>
        </p:nvSpPr>
        <p:spPr>
          <a:xfrm>
            <a:off x="0" y="326307"/>
            <a:ext cx="12192000" cy="1173454"/>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01DACD6-D696-1D26-4CF2-66627B32A337}"/>
              </a:ext>
            </a:extLst>
          </p:cNvPr>
          <p:cNvSpPr/>
          <p:nvPr userDrawn="1"/>
        </p:nvSpPr>
        <p:spPr>
          <a:xfrm>
            <a:off x="0" y="459059"/>
            <a:ext cx="315311" cy="1173454"/>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13129D-0198-50D1-340B-A992CAB61898}"/>
              </a:ext>
            </a:extLst>
          </p:cNvPr>
          <p:cNvSpPr/>
          <p:nvPr userDrawn="1"/>
        </p:nvSpPr>
        <p:spPr>
          <a:xfrm>
            <a:off x="0" y="3419061"/>
            <a:ext cx="315311" cy="50689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C708E4-748B-0204-8AED-7696103FCD25}"/>
              </a:ext>
            </a:extLst>
          </p:cNvPr>
          <p:cNvSpPr/>
          <p:nvPr userDrawn="1"/>
        </p:nvSpPr>
        <p:spPr>
          <a:xfrm>
            <a:off x="-1" y="5714997"/>
            <a:ext cx="315311" cy="316293"/>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4EA55E-2B4E-D467-F9BE-AEA3AB9AC8FC}"/>
              </a:ext>
            </a:extLst>
          </p:cNvPr>
          <p:cNvSpPr/>
          <p:nvPr userDrawn="1"/>
        </p:nvSpPr>
        <p:spPr>
          <a:xfrm>
            <a:off x="7974495" y="1494792"/>
            <a:ext cx="315311" cy="453826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265DCCD-9002-3541-CCC3-D7EB1C338DDB}"/>
              </a:ext>
            </a:extLst>
          </p:cNvPr>
          <p:cNvSpPr/>
          <p:nvPr userDrawn="1"/>
        </p:nvSpPr>
        <p:spPr>
          <a:xfrm>
            <a:off x="11046829" y="1497281"/>
            <a:ext cx="1145171" cy="453826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3B02983-934C-3EE7-D503-87914CA967EC}"/>
              </a:ext>
            </a:extLst>
          </p:cNvPr>
          <p:cNvSpPr/>
          <p:nvPr userDrawn="1"/>
        </p:nvSpPr>
        <p:spPr>
          <a:xfrm>
            <a:off x="5217472" y="5920963"/>
            <a:ext cx="6974528" cy="119967"/>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8A2A988-AF83-7C8E-6C59-199F748028EF}"/>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95A80A1-12BC-6482-00DF-56325CCFE84F}"/>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with medium confidence">
            <a:extLst>
              <a:ext uri="{FF2B5EF4-FFF2-40B4-BE49-F238E27FC236}">
                <a16:creationId xmlns:a16="http://schemas.microsoft.com/office/drawing/2014/main" id="{94D4A2F3-B902-1460-F069-F53DFF83FE5F}"/>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Title 12">
            <a:extLst>
              <a:ext uri="{FF2B5EF4-FFF2-40B4-BE49-F238E27FC236}">
                <a16:creationId xmlns:a16="http://schemas.microsoft.com/office/drawing/2014/main" id="{097D103B-8C8A-8F6C-CFE2-28399415D74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842597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and 4 Connected Point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EC346B8-9A46-ECC6-EEFC-A1B774A47E8B}"/>
              </a:ext>
            </a:extLst>
          </p:cNvPr>
          <p:cNvPicPr>
            <a:picLocks noChangeAspect="1"/>
          </p:cNvPicPr>
          <p:nvPr userDrawn="1"/>
        </p:nvPicPr>
        <p:blipFill>
          <a:blip r:embed="rId2"/>
          <a:stretch>
            <a:fillRect/>
          </a:stretch>
        </p:blipFill>
        <p:spPr>
          <a:xfrm>
            <a:off x="-268357" y="-279465"/>
            <a:ext cx="12649669" cy="7290560"/>
          </a:xfrm>
          <a:prstGeom prst="rect">
            <a:avLst/>
          </a:prstGeom>
        </p:spPr>
      </p:pic>
      <p:sp>
        <p:nvSpPr>
          <p:cNvPr id="5" name="Text Placeholder 27">
            <a:extLst>
              <a:ext uri="{FF2B5EF4-FFF2-40B4-BE49-F238E27FC236}">
                <a16:creationId xmlns:a16="http://schemas.microsoft.com/office/drawing/2014/main" id="{4D1873F8-0DA9-5753-C091-59FE39A0C7BD}"/>
              </a:ext>
            </a:extLst>
          </p:cNvPr>
          <p:cNvSpPr>
            <a:spLocks noGrp="1"/>
          </p:cNvSpPr>
          <p:nvPr>
            <p:ph type="body" sz="quarter" idx="15" hasCustomPrompt="1"/>
          </p:nvPr>
        </p:nvSpPr>
        <p:spPr>
          <a:xfrm>
            <a:off x="277904" y="2787650"/>
            <a:ext cx="4425664" cy="641350"/>
          </a:xfrm>
          <a:prstGeom prst="rect">
            <a:avLst/>
          </a:prstGeom>
        </p:spPr>
        <p:txBody>
          <a:bodyPr/>
          <a:lstStyle>
            <a:lvl1pPr marL="0" indent="0" algn="r">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1</a:t>
            </a:r>
          </a:p>
        </p:txBody>
      </p:sp>
      <p:sp>
        <p:nvSpPr>
          <p:cNvPr id="7" name="Text Placeholder 27">
            <a:extLst>
              <a:ext uri="{FF2B5EF4-FFF2-40B4-BE49-F238E27FC236}">
                <a16:creationId xmlns:a16="http://schemas.microsoft.com/office/drawing/2014/main" id="{4FF09384-B041-0332-DEB1-F1BD94E2909B}"/>
              </a:ext>
            </a:extLst>
          </p:cNvPr>
          <p:cNvSpPr>
            <a:spLocks noGrp="1"/>
          </p:cNvSpPr>
          <p:nvPr>
            <p:ph type="body" sz="quarter" idx="16" hasCustomPrompt="1"/>
          </p:nvPr>
        </p:nvSpPr>
        <p:spPr>
          <a:xfrm>
            <a:off x="277904" y="3769000"/>
            <a:ext cx="4425664" cy="641350"/>
          </a:xfrm>
          <a:prstGeom prst="rect">
            <a:avLst/>
          </a:prstGeom>
        </p:spPr>
        <p:txBody>
          <a:bodyPr/>
          <a:lstStyle>
            <a:lvl1pPr marL="0" indent="0" algn="r">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3</a:t>
            </a:r>
          </a:p>
        </p:txBody>
      </p:sp>
      <p:sp>
        <p:nvSpPr>
          <p:cNvPr id="8" name="Text Placeholder 27">
            <a:extLst>
              <a:ext uri="{FF2B5EF4-FFF2-40B4-BE49-F238E27FC236}">
                <a16:creationId xmlns:a16="http://schemas.microsoft.com/office/drawing/2014/main" id="{84A53D3D-837B-86AB-1F42-817574492BD7}"/>
              </a:ext>
            </a:extLst>
          </p:cNvPr>
          <p:cNvSpPr>
            <a:spLocks noGrp="1"/>
          </p:cNvSpPr>
          <p:nvPr>
            <p:ph type="body" sz="quarter" idx="17" hasCustomPrompt="1"/>
          </p:nvPr>
        </p:nvSpPr>
        <p:spPr>
          <a:xfrm>
            <a:off x="7488432" y="2787650"/>
            <a:ext cx="4425664" cy="641350"/>
          </a:xfrm>
          <a:prstGeom prst="rect">
            <a:avLst/>
          </a:prstGeom>
        </p:spPr>
        <p:txBody>
          <a:bodyPr/>
          <a:lstStyle>
            <a:lvl1pPr marL="0" indent="0" algn="l">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2</a:t>
            </a:r>
          </a:p>
        </p:txBody>
      </p:sp>
      <p:sp>
        <p:nvSpPr>
          <p:cNvPr id="9" name="Text Placeholder 27">
            <a:extLst>
              <a:ext uri="{FF2B5EF4-FFF2-40B4-BE49-F238E27FC236}">
                <a16:creationId xmlns:a16="http://schemas.microsoft.com/office/drawing/2014/main" id="{7245F063-34CA-41FC-99BF-F5D98AE34D7D}"/>
              </a:ext>
            </a:extLst>
          </p:cNvPr>
          <p:cNvSpPr>
            <a:spLocks noGrp="1"/>
          </p:cNvSpPr>
          <p:nvPr>
            <p:ph type="body" sz="quarter" idx="18" hasCustomPrompt="1"/>
          </p:nvPr>
        </p:nvSpPr>
        <p:spPr>
          <a:xfrm>
            <a:off x="7488432" y="3746874"/>
            <a:ext cx="4425664" cy="641350"/>
          </a:xfrm>
          <a:prstGeom prst="rect">
            <a:avLst/>
          </a:prstGeom>
        </p:spPr>
        <p:txBody>
          <a:bodyPr/>
          <a:lstStyle>
            <a:lvl1pPr marL="0" indent="0" algn="l">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4</a:t>
            </a:r>
          </a:p>
        </p:txBody>
      </p:sp>
      <p:sp>
        <p:nvSpPr>
          <p:cNvPr id="10" name="Title 12">
            <a:extLst>
              <a:ext uri="{FF2B5EF4-FFF2-40B4-BE49-F238E27FC236}">
                <a16:creationId xmlns:a16="http://schemas.microsoft.com/office/drawing/2014/main" id="{5FE356D9-E1BC-036B-474F-A791535C8469}"/>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11" name="TextBox 10">
            <a:extLst>
              <a:ext uri="{FF2B5EF4-FFF2-40B4-BE49-F238E27FC236}">
                <a16:creationId xmlns:a16="http://schemas.microsoft.com/office/drawing/2014/main" id="{23C7673D-F511-8C78-5DFB-B651BFA60D80}"/>
              </a:ext>
            </a:extLst>
          </p:cNvPr>
          <p:cNvSpPr txBox="1"/>
          <p:nvPr/>
        </p:nvSpPr>
        <p:spPr>
          <a:xfrm>
            <a:off x="5159527" y="2548529"/>
            <a:ext cx="663388" cy="923330"/>
          </a:xfrm>
          <a:prstGeom prst="rect">
            <a:avLst/>
          </a:prstGeom>
          <a:noFill/>
        </p:spPr>
        <p:txBody>
          <a:bodyPr wrap="square" rtlCol="0">
            <a:spAutoFit/>
          </a:bodyPr>
          <a:lstStyle/>
          <a:p>
            <a:pPr algn="ctr"/>
            <a:r>
              <a:rPr lang="en-US" sz="5400" b="1" dirty="0">
                <a:solidFill>
                  <a:schemeClr val="bg1"/>
                </a:solidFill>
                <a:latin typeface="Gentona Book" pitchFamily="2" charset="77"/>
              </a:rPr>
              <a:t>1</a:t>
            </a:r>
          </a:p>
        </p:txBody>
      </p:sp>
      <p:sp>
        <p:nvSpPr>
          <p:cNvPr id="12" name="TextBox 11">
            <a:extLst>
              <a:ext uri="{FF2B5EF4-FFF2-40B4-BE49-F238E27FC236}">
                <a16:creationId xmlns:a16="http://schemas.microsoft.com/office/drawing/2014/main" id="{B355AE8E-8592-B3C4-2944-F388616964B3}"/>
              </a:ext>
            </a:extLst>
          </p:cNvPr>
          <p:cNvSpPr txBox="1"/>
          <p:nvPr/>
        </p:nvSpPr>
        <p:spPr>
          <a:xfrm>
            <a:off x="6348860" y="2535488"/>
            <a:ext cx="663388" cy="923330"/>
          </a:xfrm>
          <a:prstGeom prst="rect">
            <a:avLst/>
          </a:prstGeom>
          <a:noFill/>
        </p:spPr>
        <p:txBody>
          <a:bodyPr wrap="square" rtlCol="0">
            <a:spAutoFit/>
          </a:bodyPr>
          <a:lstStyle/>
          <a:p>
            <a:pPr algn="ctr"/>
            <a:r>
              <a:rPr lang="en-US" sz="5400" b="1" dirty="0">
                <a:solidFill>
                  <a:schemeClr val="bg1"/>
                </a:solidFill>
                <a:latin typeface="Gentona Book" pitchFamily="2" charset="77"/>
              </a:rPr>
              <a:t>2</a:t>
            </a:r>
          </a:p>
        </p:txBody>
      </p:sp>
      <p:sp>
        <p:nvSpPr>
          <p:cNvPr id="13" name="TextBox 12">
            <a:extLst>
              <a:ext uri="{FF2B5EF4-FFF2-40B4-BE49-F238E27FC236}">
                <a16:creationId xmlns:a16="http://schemas.microsoft.com/office/drawing/2014/main" id="{C903D349-FC74-0F33-BC58-550104214DD1}"/>
              </a:ext>
            </a:extLst>
          </p:cNvPr>
          <p:cNvSpPr txBox="1"/>
          <p:nvPr/>
        </p:nvSpPr>
        <p:spPr>
          <a:xfrm>
            <a:off x="5168495" y="3543608"/>
            <a:ext cx="663388" cy="923330"/>
          </a:xfrm>
          <a:prstGeom prst="rect">
            <a:avLst/>
          </a:prstGeom>
          <a:noFill/>
        </p:spPr>
        <p:txBody>
          <a:bodyPr wrap="square" rtlCol="0">
            <a:spAutoFit/>
          </a:bodyPr>
          <a:lstStyle/>
          <a:p>
            <a:pPr algn="ctr"/>
            <a:r>
              <a:rPr lang="en-US" sz="5400" b="1" dirty="0">
                <a:solidFill>
                  <a:schemeClr val="bg1"/>
                </a:solidFill>
                <a:latin typeface="Gentona Book" pitchFamily="2" charset="77"/>
              </a:rPr>
              <a:t>3</a:t>
            </a:r>
          </a:p>
        </p:txBody>
      </p:sp>
      <p:sp>
        <p:nvSpPr>
          <p:cNvPr id="14" name="TextBox 13">
            <a:extLst>
              <a:ext uri="{FF2B5EF4-FFF2-40B4-BE49-F238E27FC236}">
                <a16:creationId xmlns:a16="http://schemas.microsoft.com/office/drawing/2014/main" id="{D0A58C75-F46C-2B20-6BF5-C2BF016370AA}"/>
              </a:ext>
            </a:extLst>
          </p:cNvPr>
          <p:cNvSpPr txBox="1"/>
          <p:nvPr/>
        </p:nvSpPr>
        <p:spPr>
          <a:xfrm>
            <a:off x="6357828" y="3530567"/>
            <a:ext cx="663388" cy="923330"/>
          </a:xfrm>
          <a:prstGeom prst="rect">
            <a:avLst/>
          </a:prstGeom>
          <a:noFill/>
        </p:spPr>
        <p:txBody>
          <a:bodyPr wrap="square" rtlCol="0">
            <a:spAutoFit/>
          </a:bodyPr>
          <a:lstStyle/>
          <a:p>
            <a:pPr algn="ctr"/>
            <a:r>
              <a:rPr lang="en-US" sz="5400" b="1" dirty="0">
                <a:solidFill>
                  <a:schemeClr val="bg1"/>
                </a:solidFill>
                <a:latin typeface="Gentona Book" pitchFamily="2" charset="77"/>
              </a:rPr>
              <a:t>4</a:t>
            </a:r>
          </a:p>
        </p:txBody>
      </p:sp>
      <p:sp>
        <p:nvSpPr>
          <p:cNvPr id="2" name="Rectangle 1">
            <a:extLst>
              <a:ext uri="{FF2B5EF4-FFF2-40B4-BE49-F238E27FC236}">
                <a16:creationId xmlns:a16="http://schemas.microsoft.com/office/drawing/2014/main" id="{CBB3A8F1-D67C-6E3B-3F57-091B44494A7C}"/>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D252103-AC0D-EF2F-FAFB-3E2B30E2E67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ext&#10;&#10;Description automatically generated with medium confidence">
            <a:extLst>
              <a:ext uri="{FF2B5EF4-FFF2-40B4-BE49-F238E27FC236}">
                <a16:creationId xmlns:a16="http://schemas.microsoft.com/office/drawing/2014/main" id="{C1D8A174-3CBB-6311-7FDF-C678333FEDD5}"/>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16" name="Rectangle 15">
            <a:extLst>
              <a:ext uri="{FF2B5EF4-FFF2-40B4-BE49-F238E27FC236}">
                <a16:creationId xmlns:a16="http://schemas.microsoft.com/office/drawing/2014/main" id="{12E8C174-BBFE-0202-49CE-FF3CDE56D293}"/>
              </a:ext>
            </a:extLst>
          </p:cNvPr>
          <p:cNvSpPr/>
          <p:nvPr userDrawn="1"/>
        </p:nvSpPr>
        <p:spPr>
          <a:xfrm>
            <a:off x="-268358" y="-25909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2">
            <a:extLst>
              <a:ext uri="{FF2B5EF4-FFF2-40B4-BE49-F238E27FC236}">
                <a16:creationId xmlns:a16="http://schemas.microsoft.com/office/drawing/2014/main" id="{48BA42E2-0A4C-71D7-8896-569BF23105C6}"/>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3575579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443BB4-8B9F-854A-01E6-DE7DA15D32E4}"/>
              </a:ext>
            </a:extLst>
          </p:cNvPr>
          <p:cNvSpPr txBox="1">
            <a:spLocks/>
          </p:cNvSpPr>
          <p:nvPr userDrawn="1"/>
        </p:nvSpPr>
        <p:spPr>
          <a:xfrm>
            <a:off x="838200" y="24223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atin typeface="Gentona Book" pitchFamily="2" charset="77"/>
                <a:ea typeface="Gotham Bold" charset="0"/>
                <a:cs typeface="Gotham Bold" charset="0"/>
              </a:rPr>
              <a:t>CEEDAR States</a:t>
            </a:r>
          </a:p>
        </p:txBody>
      </p:sp>
      <p:sp>
        <p:nvSpPr>
          <p:cNvPr id="5" name="Rectangle 4">
            <a:extLst>
              <a:ext uri="{FF2B5EF4-FFF2-40B4-BE49-F238E27FC236}">
                <a16:creationId xmlns:a16="http://schemas.microsoft.com/office/drawing/2014/main" id="{56F78CC8-C26E-3F58-6923-FE4DE2220DB3}"/>
              </a:ext>
            </a:extLst>
          </p:cNvPr>
          <p:cNvSpPr/>
          <p:nvPr userDrawn="1"/>
        </p:nvSpPr>
        <p:spPr>
          <a:xfrm>
            <a:off x="7113" y="6173183"/>
            <a:ext cx="12184888" cy="661274"/>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99BCE18-572A-BEC9-F4F3-82A5CE3BAD2B}"/>
              </a:ext>
            </a:extLst>
          </p:cNvPr>
          <p:cNvSpPr/>
          <p:nvPr userDrawn="1"/>
        </p:nvSpPr>
        <p:spPr>
          <a:xfrm>
            <a:off x="7113" y="5910559"/>
            <a:ext cx="12184888" cy="249828"/>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with medium confidence">
            <a:extLst>
              <a:ext uri="{FF2B5EF4-FFF2-40B4-BE49-F238E27FC236}">
                <a16:creationId xmlns:a16="http://schemas.microsoft.com/office/drawing/2014/main" id="{5D366B5D-7716-2906-1F02-D05E47F26F15}"/>
              </a:ext>
            </a:extLst>
          </p:cNvPr>
          <p:cNvPicPr>
            <a:picLocks noChangeAspect="1"/>
          </p:cNvPicPr>
          <p:nvPr userDrawn="1"/>
        </p:nvPicPr>
        <p:blipFill>
          <a:blip r:embed="rId2"/>
          <a:stretch>
            <a:fillRect/>
          </a:stretch>
        </p:blipFill>
        <p:spPr>
          <a:xfrm>
            <a:off x="82540" y="6275922"/>
            <a:ext cx="2194017" cy="455795"/>
          </a:xfrm>
          <a:prstGeom prst="rect">
            <a:avLst/>
          </a:prstGeom>
        </p:spPr>
      </p:pic>
      <p:sp>
        <p:nvSpPr>
          <p:cNvPr id="8" name="Title 12">
            <a:extLst>
              <a:ext uri="{FF2B5EF4-FFF2-40B4-BE49-F238E27FC236}">
                <a16:creationId xmlns:a16="http://schemas.microsoft.com/office/drawing/2014/main" id="{D5EFDA3E-3693-7429-9BB1-AE8B98807F86}"/>
              </a:ext>
            </a:extLst>
          </p:cNvPr>
          <p:cNvSpPr txBox="1">
            <a:spLocks/>
          </p:cNvSpPr>
          <p:nvPr userDrawn="1"/>
        </p:nvSpPr>
        <p:spPr>
          <a:xfrm>
            <a:off x="9915443" y="6334653"/>
            <a:ext cx="2194017" cy="499803"/>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pic>
        <p:nvPicPr>
          <p:cNvPr id="2" name="Picture 1" descr="A map of the united states&#10;&#10;Description automatically generated">
            <a:extLst>
              <a:ext uri="{FF2B5EF4-FFF2-40B4-BE49-F238E27FC236}">
                <a16:creationId xmlns:a16="http://schemas.microsoft.com/office/drawing/2014/main" id="{F71B8803-A915-C19F-42EB-7A39C6DD96FE}"/>
              </a:ext>
            </a:extLst>
          </p:cNvPr>
          <p:cNvPicPr>
            <a:picLocks noChangeAspect="1"/>
          </p:cNvPicPr>
          <p:nvPr userDrawn="1"/>
        </p:nvPicPr>
        <p:blipFill>
          <a:blip r:embed="rId3"/>
          <a:stretch>
            <a:fillRect/>
          </a:stretch>
        </p:blipFill>
        <p:spPr>
          <a:xfrm>
            <a:off x="2406339" y="868375"/>
            <a:ext cx="7379322" cy="5121249"/>
          </a:xfrm>
          <a:prstGeom prst="rect">
            <a:avLst/>
          </a:prstGeom>
        </p:spPr>
      </p:pic>
    </p:spTree>
    <p:extLst>
      <p:ext uri="{BB962C8B-B14F-4D97-AF65-F5344CB8AC3E}">
        <p14:creationId xmlns:p14="http://schemas.microsoft.com/office/powerpoint/2010/main" val="282053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AutoShape 6" descr="Image preview">
            <a:extLst>
              <a:ext uri="{FF2B5EF4-FFF2-40B4-BE49-F238E27FC236}">
                <a16:creationId xmlns:a16="http://schemas.microsoft.com/office/drawing/2014/main" id="{C9D57BD6-38F1-37C5-4EC9-885D97B6CA86}"/>
              </a:ext>
            </a:extLst>
          </p:cNvPr>
          <p:cNvSpPr>
            <a:spLocks noChangeAspect="1" noChangeArrowheads="1"/>
          </p:cNvSpPr>
          <p:nvPr userDrawn="1"/>
        </p:nvSpPr>
        <p:spPr bwMode="auto">
          <a:xfrm>
            <a:off x="5968474" y="29223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Image preview">
            <a:extLst>
              <a:ext uri="{FF2B5EF4-FFF2-40B4-BE49-F238E27FC236}">
                <a16:creationId xmlns:a16="http://schemas.microsoft.com/office/drawing/2014/main" id="{C85A6DF5-8105-B7D6-7340-063DCAD61803}"/>
              </a:ext>
            </a:extLst>
          </p:cNvPr>
          <p:cNvSpPr>
            <a:spLocks noChangeAspect="1" noChangeArrowheads="1"/>
          </p:cNvSpPr>
          <p:nvPr userDrawn="1"/>
        </p:nvSpPr>
        <p:spPr bwMode="auto">
          <a:xfrm>
            <a:off x="6120874" y="30747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Image preview">
            <a:extLst>
              <a:ext uri="{FF2B5EF4-FFF2-40B4-BE49-F238E27FC236}">
                <a16:creationId xmlns:a16="http://schemas.microsoft.com/office/drawing/2014/main" id="{1271D83F-95B6-F6DA-E57B-166C56C9B15F}"/>
              </a:ext>
            </a:extLst>
          </p:cNvPr>
          <p:cNvSpPr>
            <a:spLocks noChangeAspect="1" noChangeArrowheads="1"/>
          </p:cNvSpPr>
          <p:nvPr userDrawn="1"/>
        </p:nvSpPr>
        <p:spPr bwMode="auto">
          <a:xfrm>
            <a:off x="6273274" y="32271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1D404A7E-AD0E-A343-03B6-087C3435ED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9557" y="443586"/>
            <a:ext cx="5031402" cy="5017150"/>
          </a:xfrm>
          <a:prstGeom prst="rect">
            <a:avLst/>
          </a:prstGeom>
        </p:spPr>
      </p:pic>
      <p:sp>
        <p:nvSpPr>
          <p:cNvPr id="7" name="TextBox 6">
            <a:extLst>
              <a:ext uri="{FF2B5EF4-FFF2-40B4-BE49-F238E27FC236}">
                <a16:creationId xmlns:a16="http://schemas.microsoft.com/office/drawing/2014/main" id="{24A3A870-E821-79AF-F566-C8756131E9C7}"/>
              </a:ext>
            </a:extLst>
          </p:cNvPr>
          <p:cNvSpPr txBox="1"/>
          <p:nvPr userDrawn="1"/>
        </p:nvSpPr>
        <p:spPr>
          <a:xfrm>
            <a:off x="3647423" y="2889930"/>
            <a:ext cx="2012089" cy="369332"/>
          </a:xfrm>
          <a:prstGeom prst="rect">
            <a:avLst/>
          </a:prstGeom>
          <a:noFill/>
        </p:spPr>
        <p:txBody>
          <a:bodyPr wrap="square" rtlCol="0">
            <a:spAutoFit/>
          </a:bodyPr>
          <a:lstStyle/>
          <a:p>
            <a:r>
              <a:rPr lang="en-US" b="1" dirty="0">
                <a:solidFill>
                  <a:schemeClr val="tx1">
                    <a:lumMod val="85000"/>
                    <a:lumOff val="15000"/>
                  </a:schemeClr>
                </a:solidFill>
                <a:latin typeface="Gentona Book" pitchFamily="2" charset="77"/>
              </a:rPr>
              <a:t>Melinda </a:t>
            </a:r>
            <a:r>
              <a:rPr lang="en-US" b="1" dirty="0" err="1">
                <a:solidFill>
                  <a:schemeClr val="tx1">
                    <a:lumMod val="85000"/>
                    <a:lumOff val="15000"/>
                  </a:schemeClr>
                </a:solidFill>
                <a:latin typeface="Gentona Book" pitchFamily="2" charset="77"/>
              </a:rPr>
              <a:t>Leko</a:t>
            </a:r>
            <a:endParaRPr lang="en-US" b="1" dirty="0">
              <a:solidFill>
                <a:schemeClr val="tx1">
                  <a:lumMod val="85000"/>
                  <a:lumOff val="15000"/>
                </a:schemeClr>
              </a:solidFill>
              <a:latin typeface="Gentona Book" pitchFamily="2" charset="77"/>
            </a:endParaRPr>
          </a:p>
        </p:txBody>
      </p:sp>
      <p:sp>
        <p:nvSpPr>
          <p:cNvPr id="8" name="Rectangle 7">
            <a:extLst>
              <a:ext uri="{FF2B5EF4-FFF2-40B4-BE49-F238E27FC236}">
                <a16:creationId xmlns:a16="http://schemas.microsoft.com/office/drawing/2014/main" id="{01C9A7C9-3E0F-CD5F-61D5-2259749A36DA}"/>
              </a:ext>
            </a:extLst>
          </p:cNvPr>
          <p:cNvSpPr/>
          <p:nvPr userDrawn="1"/>
        </p:nvSpPr>
        <p:spPr>
          <a:xfrm>
            <a:off x="3870730" y="3193852"/>
            <a:ext cx="1796534" cy="276999"/>
          </a:xfrm>
          <a:prstGeom prst="rect">
            <a:avLst/>
          </a:prstGeom>
        </p:spPr>
        <p:txBody>
          <a:bodyPr wrap="square">
            <a:spAutoFit/>
          </a:bodyPr>
          <a:lstStyle/>
          <a:p>
            <a:r>
              <a:rPr lang="en-US" sz="1200" dirty="0">
                <a:effectLst>
                  <a:outerShdw blurRad="38100" dist="38100" dir="2700000" algn="tl">
                    <a:srgbClr val="000000">
                      <a:alpha val="43137"/>
                    </a:srgbClr>
                  </a:outerShdw>
                </a:effectLst>
                <a:latin typeface="+mj-lt"/>
              </a:rPr>
              <a:t>Co-Director (UF)</a:t>
            </a:r>
          </a:p>
        </p:txBody>
      </p:sp>
      <p:sp>
        <p:nvSpPr>
          <p:cNvPr id="9" name="Rectangle 8">
            <a:extLst>
              <a:ext uri="{FF2B5EF4-FFF2-40B4-BE49-F238E27FC236}">
                <a16:creationId xmlns:a16="http://schemas.microsoft.com/office/drawing/2014/main" id="{24940B8C-B8ED-A0C8-C927-56046BAB8581}"/>
              </a:ext>
            </a:extLst>
          </p:cNvPr>
          <p:cNvSpPr/>
          <p:nvPr userDrawn="1"/>
        </p:nvSpPr>
        <p:spPr>
          <a:xfrm>
            <a:off x="3367502" y="3470673"/>
            <a:ext cx="2211887" cy="415498"/>
          </a:xfrm>
          <a:prstGeom prst="rect">
            <a:avLst/>
          </a:prstGeom>
        </p:spPr>
        <p:txBody>
          <a:bodyPr wrap="square">
            <a:spAutoFit/>
          </a:bodyPr>
          <a:lstStyle/>
          <a:p>
            <a:pPr algn="ctr"/>
            <a:r>
              <a:rPr lang="en-US" sz="1050" dirty="0">
                <a:effectLst>
                  <a:outerShdw blurRad="38100" dist="38100" dir="2700000" algn="tl">
                    <a:srgbClr val="000000">
                      <a:alpha val="43137"/>
                    </a:srgbClr>
                  </a:outerShdw>
                </a:effectLst>
                <a:latin typeface="+mj-lt"/>
              </a:rPr>
              <a:t>Activity 2: Universal TA</a:t>
            </a:r>
          </a:p>
          <a:p>
            <a:pPr algn="ctr"/>
            <a:r>
              <a:rPr lang="en-US" sz="1050" dirty="0">
                <a:effectLst>
                  <a:outerShdw blurRad="38100" dist="38100" dir="2700000" algn="tl">
                    <a:srgbClr val="000000">
                      <a:alpha val="43137"/>
                    </a:srgbClr>
                  </a:outerShdw>
                </a:effectLst>
                <a:latin typeface="+mj-lt"/>
              </a:rPr>
              <a:t>  Evaluation </a:t>
            </a:r>
          </a:p>
        </p:txBody>
      </p:sp>
      <p:sp>
        <p:nvSpPr>
          <p:cNvPr id="10" name="Freeform 9">
            <a:extLst>
              <a:ext uri="{FF2B5EF4-FFF2-40B4-BE49-F238E27FC236}">
                <a16:creationId xmlns:a16="http://schemas.microsoft.com/office/drawing/2014/main" id="{1CD440F4-4D5A-1694-5CAF-4B676BDF6A5D}"/>
              </a:ext>
            </a:extLst>
          </p:cNvPr>
          <p:cNvSpPr>
            <a:spLocks/>
          </p:cNvSpPr>
          <p:nvPr userDrawn="1"/>
        </p:nvSpPr>
        <p:spPr bwMode="auto">
          <a:xfrm>
            <a:off x="3783844" y="446971"/>
            <a:ext cx="2316095" cy="2131120"/>
          </a:xfrm>
          <a:custGeom>
            <a:avLst/>
            <a:gdLst>
              <a:gd name="connsiteX0" fmla="*/ 2068513 w 2068513"/>
              <a:gd name="connsiteY0" fmla="*/ 0 h 1903311"/>
              <a:gd name="connsiteX1" fmla="*/ 2068513 w 2068513"/>
              <a:gd name="connsiteY1" fmla="*/ 1291861 h 1903311"/>
              <a:gd name="connsiteX2" fmla="*/ 1228094 w 2068513"/>
              <a:gd name="connsiteY2" fmla="*/ 1903311 h 1903311"/>
              <a:gd name="connsiteX3" fmla="*/ 0 w 2068513"/>
              <a:gd name="connsiteY3" fmla="*/ 1504157 h 1903311"/>
              <a:gd name="connsiteX4" fmla="*/ 29369 w 2068513"/>
              <a:gd name="connsiteY4" fmla="*/ 1420019 h 1903311"/>
              <a:gd name="connsiteX5" fmla="*/ 61119 w 2068513"/>
              <a:gd name="connsiteY5" fmla="*/ 1339850 h 1903311"/>
              <a:gd name="connsiteX6" fmla="*/ 96044 w 2068513"/>
              <a:gd name="connsiteY6" fmla="*/ 1258888 h 1903311"/>
              <a:gd name="connsiteX7" fmla="*/ 132556 w 2068513"/>
              <a:gd name="connsiteY7" fmla="*/ 1181100 h 1903311"/>
              <a:gd name="connsiteX8" fmla="*/ 173831 w 2068513"/>
              <a:gd name="connsiteY8" fmla="*/ 1106488 h 1903311"/>
              <a:gd name="connsiteX9" fmla="*/ 218281 w 2068513"/>
              <a:gd name="connsiteY9" fmla="*/ 1031875 h 1903311"/>
              <a:gd name="connsiteX10" fmla="*/ 264319 w 2068513"/>
              <a:gd name="connsiteY10" fmla="*/ 960438 h 1903311"/>
              <a:gd name="connsiteX11" fmla="*/ 312738 w 2068513"/>
              <a:gd name="connsiteY11" fmla="*/ 889794 h 1903311"/>
              <a:gd name="connsiteX12" fmla="*/ 364331 w 2068513"/>
              <a:gd name="connsiteY12" fmla="*/ 823119 h 1903311"/>
              <a:gd name="connsiteX13" fmla="*/ 419100 w 2068513"/>
              <a:gd name="connsiteY13" fmla="*/ 757238 h 1903311"/>
              <a:gd name="connsiteX14" fmla="*/ 475457 w 2068513"/>
              <a:gd name="connsiteY14" fmla="*/ 695325 h 1903311"/>
              <a:gd name="connsiteX15" fmla="*/ 533400 w 2068513"/>
              <a:gd name="connsiteY15" fmla="*/ 634206 h 1903311"/>
              <a:gd name="connsiteX16" fmla="*/ 594519 w 2068513"/>
              <a:gd name="connsiteY16" fmla="*/ 576263 h 1903311"/>
              <a:gd name="connsiteX17" fmla="*/ 657225 w 2068513"/>
              <a:gd name="connsiteY17" fmla="*/ 519906 h 1903311"/>
              <a:gd name="connsiteX18" fmla="*/ 722313 w 2068513"/>
              <a:gd name="connsiteY18" fmla="*/ 466725 h 1903311"/>
              <a:gd name="connsiteX19" fmla="*/ 789782 w 2068513"/>
              <a:gd name="connsiteY19" fmla="*/ 415925 h 1903311"/>
              <a:gd name="connsiteX20" fmla="*/ 859632 w 2068513"/>
              <a:gd name="connsiteY20" fmla="*/ 367506 h 1903311"/>
              <a:gd name="connsiteX21" fmla="*/ 930275 w 2068513"/>
              <a:gd name="connsiteY21" fmla="*/ 321469 h 1903311"/>
              <a:gd name="connsiteX22" fmla="*/ 1003300 w 2068513"/>
              <a:gd name="connsiteY22" fmla="*/ 278606 h 1903311"/>
              <a:gd name="connsiteX23" fmla="*/ 1076325 w 2068513"/>
              <a:gd name="connsiteY23" fmla="*/ 238919 h 1903311"/>
              <a:gd name="connsiteX24" fmla="*/ 1152525 w 2068513"/>
              <a:gd name="connsiteY24" fmla="*/ 202406 h 1903311"/>
              <a:gd name="connsiteX25" fmla="*/ 1230313 w 2068513"/>
              <a:gd name="connsiteY25" fmla="*/ 167481 h 1903311"/>
              <a:gd name="connsiteX26" fmla="*/ 1309688 w 2068513"/>
              <a:gd name="connsiteY26" fmla="*/ 137319 h 1903311"/>
              <a:gd name="connsiteX27" fmla="*/ 1389063 w 2068513"/>
              <a:gd name="connsiteY27" fmla="*/ 109538 h 1903311"/>
              <a:gd name="connsiteX28" fmla="*/ 1470819 w 2068513"/>
              <a:gd name="connsiteY28" fmla="*/ 84138 h 1903311"/>
              <a:gd name="connsiteX29" fmla="*/ 1553369 w 2068513"/>
              <a:gd name="connsiteY29" fmla="*/ 62706 h 1903311"/>
              <a:gd name="connsiteX30" fmla="*/ 1637507 w 2068513"/>
              <a:gd name="connsiteY30" fmla="*/ 42863 h 1903311"/>
              <a:gd name="connsiteX31" fmla="*/ 1720851 w 2068513"/>
              <a:gd name="connsiteY31" fmla="*/ 27781 h 1903311"/>
              <a:gd name="connsiteX32" fmla="*/ 1808163 w 2068513"/>
              <a:gd name="connsiteY32" fmla="*/ 15081 h 1903311"/>
              <a:gd name="connsiteX33" fmla="*/ 1893094 w 2068513"/>
              <a:gd name="connsiteY33" fmla="*/ 7938 h 1903311"/>
              <a:gd name="connsiteX34" fmla="*/ 1981994 w 2068513"/>
              <a:gd name="connsiteY34" fmla="*/ 1588 h 190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68513" h="1903311">
                <a:moveTo>
                  <a:pt x="2068513" y="0"/>
                </a:moveTo>
                <a:lnTo>
                  <a:pt x="2068513" y="1291861"/>
                </a:lnTo>
                <a:lnTo>
                  <a:pt x="1228094" y="1903311"/>
                </a:lnTo>
                <a:lnTo>
                  <a:pt x="0" y="1504157"/>
                </a:lnTo>
                <a:lnTo>
                  <a:pt x="29369" y="1420019"/>
                </a:lnTo>
                <a:lnTo>
                  <a:pt x="61119" y="1339850"/>
                </a:lnTo>
                <a:lnTo>
                  <a:pt x="96044" y="1258888"/>
                </a:lnTo>
                <a:lnTo>
                  <a:pt x="132556" y="1181100"/>
                </a:lnTo>
                <a:lnTo>
                  <a:pt x="173831" y="1106488"/>
                </a:lnTo>
                <a:lnTo>
                  <a:pt x="218281" y="1031875"/>
                </a:lnTo>
                <a:lnTo>
                  <a:pt x="264319" y="960438"/>
                </a:lnTo>
                <a:lnTo>
                  <a:pt x="312738" y="889794"/>
                </a:lnTo>
                <a:lnTo>
                  <a:pt x="364331" y="823119"/>
                </a:lnTo>
                <a:lnTo>
                  <a:pt x="419100" y="757238"/>
                </a:lnTo>
                <a:lnTo>
                  <a:pt x="475457" y="695325"/>
                </a:lnTo>
                <a:lnTo>
                  <a:pt x="533400" y="634206"/>
                </a:lnTo>
                <a:lnTo>
                  <a:pt x="594519" y="576263"/>
                </a:lnTo>
                <a:lnTo>
                  <a:pt x="657225" y="519906"/>
                </a:lnTo>
                <a:lnTo>
                  <a:pt x="722313" y="466725"/>
                </a:lnTo>
                <a:lnTo>
                  <a:pt x="789782" y="415925"/>
                </a:lnTo>
                <a:lnTo>
                  <a:pt x="859632" y="367506"/>
                </a:lnTo>
                <a:lnTo>
                  <a:pt x="930275" y="321469"/>
                </a:lnTo>
                <a:lnTo>
                  <a:pt x="1003300" y="278606"/>
                </a:lnTo>
                <a:lnTo>
                  <a:pt x="1076325" y="238919"/>
                </a:lnTo>
                <a:lnTo>
                  <a:pt x="1152525" y="202406"/>
                </a:lnTo>
                <a:lnTo>
                  <a:pt x="1230313" y="167481"/>
                </a:lnTo>
                <a:lnTo>
                  <a:pt x="1309688" y="137319"/>
                </a:lnTo>
                <a:lnTo>
                  <a:pt x="1389063" y="109538"/>
                </a:lnTo>
                <a:lnTo>
                  <a:pt x="1470819" y="84138"/>
                </a:lnTo>
                <a:lnTo>
                  <a:pt x="1553369" y="62706"/>
                </a:lnTo>
                <a:lnTo>
                  <a:pt x="1637507" y="42863"/>
                </a:lnTo>
                <a:lnTo>
                  <a:pt x="1720851" y="27781"/>
                </a:lnTo>
                <a:lnTo>
                  <a:pt x="1808163" y="15081"/>
                </a:lnTo>
                <a:lnTo>
                  <a:pt x="1893094" y="7938"/>
                </a:lnTo>
                <a:lnTo>
                  <a:pt x="1981994" y="1588"/>
                </a:lnTo>
                <a:close/>
              </a:path>
            </a:pathLst>
          </a:custGeom>
          <a:solidFill>
            <a:srgbClr val="8BB2D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TextBox 10">
            <a:extLst>
              <a:ext uri="{FF2B5EF4-FFF2-40B4-BE49-F238E27FC236}">
                <a16:creationId xmlns:a16="http://schemas.microsoft.com/office/drawing/2014/main" id="{82A04028-9F8A-C5C7-3E8E-E3E20FD7E433}"/>
              </a:ext>
            </a:extLst>
          </p:cNvPr>
          <p:cNvSpPr txBox="1"/>
          <p:nvPr userDrawn="1"/>
        </p:nvSpPr>
        <p:spPr>
          <a:xfrm>
            <a:off x="4344901" y="1096809"/>
            <a:ext cx="1994457" cy="369332"/>
          </a:xfrm>
          <a:prstGeom prst="rect">
            <a:avLst/>
          </a:prstGeom>
          <a:noFill/>
        </p:spPr>
        <p:txBody>
          <a:bodyPr wrap="square" rtlCol="0">
            <a:spAutoFit/>
          </a:bodyPr>
          <a:lstStyle/>
          <a:p>
            <a:r>
              <a:rPr lang="en-US" b="1" dirty="0">
                <a:solidFill>
                  <a:schemeClr val="tx1">
                    <a:lumMod val="85000"/>
                    <a:lumOff val="15000"/>
                  </a:schemeClr>
                </a:solidFill>
                <a:latin typeface="Gentona Book" pitchFamily="2" charset="77"/>
              </a:rPr>
              <a:t>Erica McCray</a:t>
            </a:r>
          </a:p>
        </p:txBody>
      </p:sp>
      <p:sp>
        <p:nvSpPr>
          <p:cNvPr id="12" name="Rectangle 11">
            <a:extLst>
              <a:ext uri="{FF2B5EF4-FFF2-40B4-BE49-F238E27FC236}">
                <a16:creationId xmlns:a16="http://schemas.microsoft.com/office/drawing/2014/main" id="{E9803119-9EEA-45CC-E50C-6BE00763E918}"/>
              </a:ext>
            </a:extLst>
          </p:cNvPr>
          <p:cNvSpPr/>
          <p:nvPr userDrawn="1"/>
        </p:nvSpPr>
        <p:spPr>
          <a:xfrm>
            <a:off x="4325878" y="1398387"/>
            <a:ext cx="2081750" cy="276999"/>
          </a:xfrm>
          <a:prstGeom prst="rect">
            <a:avLst/>
          </a:prstGeom>
        </p:spPr>
        <p:txBody>
          <a:bodyPr wrap="square">
            <a:spAutoFit/>
          </a:bodyPr>
          <a:lstStyle/>
          <a:p>
            <a:r>
              <a:rPr lang="en-US" sz="1200" dirty="0">
                <a:effectLst>
                  <a:outerShdw blurRad="38100" dist="38100" dir="2700000" algn="tl">
                    <a:srgbClr val="000000">
                      <a:alpha val="43137"/>
                    </a:srgbClr>
                  </a:outerShdw>
                </a:effectLst>
                <a:latin typeface="+mj-lt"/>
              </a:rPr>
              <a:t>Executive-Director (UF)</a:t>
            </a:r>
          </a:p>
        </p:txBody>
      </p:sp>
      <p:sp>
        <p:nvSpPr>
          <p:cNvPr id="13" name="Rectangle 12">
            <a:extLst>
              <a:ext uri="{FF2B5EF4-FFF2-40B4-BE49-F238E27FC236}">
                <a16:creationId xmlns:a16="http://schemas.microsoft.com/office/drawing/2014/main" id="{E945A6ED-2C35-515E-9BF5-EAD43D05F7CC}"/>
              </a:ext>
            </a:extLst>
          </p:cNvPr>
          <p:cNvSpPr/>
          <p:nvPr userDrawn="1"/>
        </p:nvSpPr>
        <p:spPr>
          <a:xfrm>
            <a:off x="4303690" y="1686561"/>
            <a:ext cx="1615833" cy="415498"/>
          </a:xfrm>
          <a:prstGeom prst="rect">
            <a:avLst/>
          </a:prstGeom>
        </p:spPr>
        <p:txBody>
          <a:bodyPr wrap="square">
            <a:spAutoFit/>
          </a:bodyPr>
          <a:lstStyle/>
          <a:p>
            <a:pPr algn="ctr"/>
            <a:r>
              <a:rPr lang="en-US" sz="1050" dirty="0">
                <a:effectLst>
                  <a:outerShdw blurRad="38100" dist="38100" dir="2700000" algn="tl">
                    <a:srgbClr val="000000">
                      <a:alpha val="43137"/>
                    </a:srgbClr>
                  </a:outerShdw>
                </a:effectLst>
                <a:latin typeface="+mj-lt"/>
              </a:rPr>
              <a:t>Activity 5:  Coordination and Alignment</a:t>
            </a:r>
          </a:p>
        </p:txBody>
      </p:sp>
      <p:sp>
        <p:nvSpPr>
          <p:cNvPr id="14" name="Freeform 13">
            <a:extLst>
              <a:ext uri="{FF2B5EF4-FFF2-40B4-BE49-F238E27FC236}">
                <a16:creationId xmlns:a16="http://schemas.microsoft.com/office/drawing/2014/main" id="{C80C22E1-F4FB-2C84-0B3F-888429626994}"/>
              </a:ext>
            </a:extLst>
          </p:cNvPr>
          <p:cNvSpPr>
            <a:spLocks/>
          </p:cNvSpPr>
          <p:nvPr userDrawn="1"/>
        </p:nvSpPr>
        <p:spPr bwMode="auto">
          <a:xfrm>
            <a:off x="6178656" y="450212"/>
            <a:ext cx="2316095" cy="2130132"/>
          </a:xfrm>
          <a:custGeom>
            <a:avLst/>
            <a:gdLst>
              <a:gd name="connsiteX0" fmla="*/ 0 w 2070100"/>
              <a:gd name="connsiteY0" fmla="*/ 0 h 1903889"/>
              <a:gd name="connsiteX1" fmla="*/ 88106 w 2070100"/>
              <a:gd name="connsiteY1" fmla="*/ 1588 h 1903889"/>
              <a:gd name="connsiteX2" fmla="*/ 175419 w 2070100"/>
              <a:gd name="connsiteY2" fmla="*/ 7938 h 1903889"/>
              <a:gd name="connsiteX3" fmla="*/ 261938 w 2070100"/>
              <a:gd name="connsiteY3" fmla="*/ 15081 h 1903889"/>
              <a:gd name="connsiteX4" fmla="*/ 347663 w 2070100"/>
              <a:gd name="connsiteY4" fmla="*/ 27781 h 1903889"/>
              <a:gd name="connsiteX5" fmla="*/ 432594 w 2070100"/>
              <a:gd name="connsiteY5" fmla="*/ 42863 h 1903889"/>
              <a:gd name="connsiteX6" fmla="*/ 515144 w 2070100"/>
              <a:gd name="connsiteY6" fmla="*/ 62706 h 1903889"/>
              <a:gd name="connsiteX7" fmla="*/ 599281 w 2070100"/>
              <a:gd name="connsiteY7" fmla="*/ 84138 h 1903889"/>
              <a:gd name="connsiteX8" fmla="*/ 679450 w 2070100"/>
              <a:gd name="connsiteY8" fmla="*/ 109538 h 1903889"/>
              <a:gd name="connsiteX9" fmla="*/ 760413 w 2070100"/>
              <a:gd name="connsiteY9" fmla="*/ 137319 h 1903889"/>
              <a:gd name="connsiteX10" fmla="*/ 838200 w 2070100"/>
              <a:gd name="connsiteY10" fmla="*/ 167481 h 1903889"/>
              <a:gd name="connsiteX11" fmla="*/ 915988 w 2070100"/>
              <a:gd name="connsiteY11" fmla="*/ 202406 h 1903889"/>
              <a:gd name="connsiteX12" fmla="*/ 992188 w 2070100"/>
              <a:gd name="connsiteY12" fmla="*/ 238919 h 1903889"/>
              <a:gd name="connsiteX13" fmla="*/ 1066800 w 2070100"/>
              <a:gd name="connsiteY13" fmla="*/ 278606 h 1903889"/>
              <a:gd name="connsiteX14" fmla="*/ 1138238 w 2070100"/>
              <a:gd name="connsiteY14" fmla="*/ 321469 h 1903889"/>
              <a:gd name="connsiteX15" fmla="*/ 1210469 w 2070100"/>
              <a:gd name="connsiteY15" fmla="*/ 367506 h 1903889"/>
              <a:gd name="connsiteX16" fmla="*/ 1278731 w 2070100"/>
              <a:gd name="connsiteY16" fmla="*/ 415925 h 1903889"/>
              <a:gd name="connsiteX17" fmla="*/ 1346200 w 2070100"/>
              <a:gd name="connsiteY17" fmla="*/ 466725 h 1903889"/>
              <a:gd name="connsiteX18" fmla="*/ 1411288 w 2070100"/>
              <a:gd name="connsiteY18" fmla="*/ 519906 h 1903889"/>
              <a:gd name="connsiteX19" fmla="*/ 1473994 w 2070100"/>
              <a:gd name="connsiteY19" fmla="*/ 576263 h 1903889"/>
              <a:gd name="connsiteX20" fmla="*/ 1535113 w 2070100"/>
              <a:gd name="connsiteY20" fmla="*/ 634206 h 1903889"/>
              <a:gd name="connsiteX21" fmla="*/ 1593850 w 2070100"/>
              <a:gd name="connsiteY21" fmla="*/ 695325 h 1903889"/>
              <a:gd name="connsiteX22" fmla="*/ 1651000 w 2070100"/>
              <a:gd name="connsiteY22" fmla="*/ 757238 h 1903889"/>
              <a:gd name="connsiteX23" fmla="*/ 1704181 w 2070100"/>
              <a:gd name="connsiteY23" fmla="*/ 823119 h 1903889"/>
              <a:gd name="connsiteX24" fmla="*/ 1755775 w 2070100"/>
              <a:gd name="connsiteY24" fmla="*/ 889794 h 1903889"/>
              <a:gd name="connsiteX25" fmla="*/ 1804194 w 2070100"/>
              <a:gd name="connsiteY25" fmla="*/ 960438 h 1903889"/>
              <a:gd name="connsiteX26" fmla="*/ 1850231 w 2070100"/>
              <a:gd name="connsiteY26" fmla="*/ 1031875 h 1903889"/>
              <a:gd name="connsiteX27" fmla="*/ 1894681 w 2070100"/>
              <a:gd name="connsiteY27" fmla="*/ 1106488 h 1903889"/>
              <a:gd name="connsiteX28" fmla="*/ 1935956 w 2070100"/>
              <a:gd name="connsiteY28" fmla="*/ 1181100 h 1903889"/>
              <a:gd name="connsiteX29" fmla="*/ 1974056 w 2070100"/>
              <a:gd name="connsiteY29" fmla="*/ 1258888 h 1903889"/>
              <a:gd name="connsiteX30" fmla="*/ 2008981 w 2070100"/>
              <a:gd name="connsiteY30" fmla="*/ 1339850 h 1903889"/>
              <a:gd name="connsiteX31" fmla="*/ 2040731 w 2070100"/>
              <a:gd name="connsiteY31" fmla="*/ 1420019 h 1903889"/>
              <a:gd name="connsiteX32" fmla="*/ 2070100 w 2070100"/>
              <a:gd name="connsiteY32" fmla="*/ 1504157 h 1903889"/>
              <a:gd name="connsiteX33" fmla="*/ 839284 w 2070100"/>
              <a:gd name="connsiteY33" fmla="*/ 1903889 h 1903889"/>
              <a:gd name="connsiteX34" fmla="*/ 0 w 2070100"/>
              <a:gd name="connsiteY34" fmla="*/ 1293264 h 190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70100" h="1903889">
                <a:moveTo>
                  <a:pt x="0" y="0"/>
                </a:moveTo>
                <a:lnTo>
                  <a:pt x="88106" y="1588"/>
                </a:lnTo>
                <a:lnTo>
                  <a:pt x="175419" y="7938"/>
                </a:lnTo>
                <a:lnTo>
                  <a:pt x="261938" y="15081"/>
                </a:lnTo>
                <a:lnTo>
                  <a:pt x="347663" y="27781"/>
                </a:lnTo>
                <a:lnTo>
                  <a:pt x="432594" y="42863"/>
                </a:lnTo>
                <a:lnTo>
                  <a:pt x="515144" y="62706"/>
                </a:lnTo>
                <a:lnTo>
                  <a:pt x="599281" y="84138"/>
                </a:lnTo>
                <a:lnTo>
                  <a:pt x="679450" y="109538"/>
                </a:lnTo>
                <a:lnTo>
                  <a:pt x="760413" y="137319"/>
                </a:lnTo>
                <a:lnTo>
                  <a:pt x="838200" y="167481"/>
                </a:lnTo>
                <a:lnTo>
                  <a:pt x="915988" y="202406"/>
                </a:lnTo>
                <a:lnTo>
                  <a:pt x="992188" y="238919"/>
                </a:lnTo>
                <a:lnTo>
                  <a:pt x="1066800" y="278606"/>
                </a:lnTo>
                <a:lnTo>
                  <a:pt x="1138238" y="321469"/>
                </a:lnTo>
                <a:lnTo>
                  <a:pt x="1210469" y="367506"/>
                </a:lnTo>
                <a:lnTo>
                  <a:pt x="1278731" y="415925"/>
                </a:lnTo>
                <a:lnTo>
                  <a:pt x="1346200" y="466725"/>
                </a:lnTo>
                <a:lnTo>
                  <a:pt x="1411288" y="519906"/>
                </a:lnTo>
                <a:lnTo>
                  <a:pt x="1473994" y="576263"/>
                </a:lnTo>
                <a:lnTo>
                  <a:pt x="1535113" y="634206"/>
                </a:lnTo>
                <a:lnTo>
                  <a:pt x="1593850" y="695325"/>
                </a:lnTo>
                <a:lnTo>
                  <a:pt x="1651000" y="757238"/>
                </a:lnTo>
                <a:lnTo>
                  <a:pt x="1704181" y="823119"/>
                </a:lnTo>
                <a:lnTo>
                  <a:pt x="1755775" y="889794"/>
                </a:lnTo>
                <a:lnTo>
                  <a:pt x="1804194" y="960438"/>
                </a:lnTo>
                <a:lnTo>
                  <a:pt x="1850231" y="1031875"/>
                </a:lnTo>
                <a:lnTo>
                  <a:pt x="1894681" y="1106488"/>
                </a:lnTo>
                <a:lnTo>
                  <a:pt x="1935956" y="1181100"/>
                </a:lnTo>
                <a:lnTo>
                  <a:pt x="1974056" y="1258888"/>
                </a:lnTo>
                <a:lnTo>
                  <a:pt x="2008981" y="1339850"/>
                </a:lnTo>
                <a:lnTo>
                  <a:pt x="2040731" y="1420019"/>
                </a:lnTo>
                <a:lnTo>
                  <a:pt x="2070100" y="1504157"/>
                </a:lnTo>
                <a:lnTo>
                  <a:pt x="839284" y="1903889"/>
                </a:lnTo>
                <a:lnTo>
                  <a:pt x="0" y="1293264"/>
                </a:lnTo>
                <a:close/>
              </a:path>
            </a:pathLst>
          </a:custGeom>
          <a:solidFill>
            <a:srgbClr val="BFBCC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5" name="TextBox 14">
            <a:extLst>
              <a:ext uri="{FF2B5EF4-FFF2-40B4-BE49-F238E27FC236}">
                <a16:creationId xmlns:a16="http://schemas.microsoft.com/office/drawing/2014/main" id="{CAD0D292-3DDE-1AFD-A8AC-02EAC28AC477}"/>
              </a:ext>
            </a:extLst>
          </p:cNvPr>
          <p:cNvSpPr txBox="1"/>
          <p:nvPr userDrawn="1"/>
        </p:nvSpPr>
        <p:spPr>
          <a:xfrm>
            <a:off x="6232327" y="953018"/>
            <a:ext cx="2058577" cy="369332"/>
          </a:xfrm>
          <a:prstGeom prst="rect">
            <a:avLst/>
          </a:prstGeom>
          <a:noFill/>
        </p:spPr>
        <p:txBody>
          <a:bodyPr wrap="square" rtlCol="0">
            <a:spAutoFit/>
          </a:bodyPr>
          <a:lstStyle/>
          <a:p>
            <a:r>
              <a:rPr lang="en-US" b="1" dirty="0">
                <a:solidFill>
                  <a:schemeClr val="tx1">
                    <a:lumMod val="85000"/>
                    <a:lumOff val="15000"/>
                  </a:schemeClr>
                </a:solidFill>
                <a:latin typeface="Gentona Book" pitchFamily="2" charset="77"/>
                <a:cs typeface="Times New Roman"/>
              </a:rPr>
              <a:t>Meg Kamman</a:t>
            </a:r>
            <a:endParaRPr lang="en-US" b="1" dirty="0">
              <a:solidFill>
                <a:schemeClr val="tx1">
                  <a:lumMod val="85000"/>
                  <a:lumOff val="15000"/>
                </a:schemeClr>
              </a:solidFill>
              <a:latin typeface="Gentona Book" pitchFamily="2" charset="77"/>
            </a:endParaRPr>
          </a:p>
        </p:txBody>
      </p:sp>
      <p:sp>
        <p:nvSpPr>
          <p:cNvPr id="16" name="Rectangle 15">
            <a:extLst>
              <a:ext uri="{FF2B5EF4-FFF2-40B4-BE49-F238E27FC236}">
                <a16:creationId xmlns:a16="http://schemas.microsoft.com/office/drawing/2014/main" id="{4CC1F883-EFFE-44B8-AC7A-FE6E4458EA2F}"/>
              </a:ext>
            </a:extLst>
          </p:cNvPr>
          <p:cNvSpPr/>
          <p:nvPr userDrawn="1"/>
        </p:nvSpPr>
        <p:spPr>
          <a:xfrm>
            <a:off x="6423932" y="1241707"/>
            <a:ext cx="1917192" cy="276999"/>
          </a:xfrm>
          <a:prstGeom prst="rect">
            <a:avLst/>
          </a:prstGeom>
        </p:spPr>
        <p:txBody>
          <a:bodyPr wrap="square">
            <a:spAutoFit/>
          </a:bodyPr>
          <a:lstStyle/>
          <a:p>
            <a:r>
              <a:rPr lang="en-US" sz="1200" dirty="0">
                <a:effectLst>
                  <a:outerShdw blurRad="38100" dist="38100" dir="2700000" algn="tl">
                    <a:srgbClr val="000000">
                      <a:alpha val="43137"/>
                    </a:srgbClr>
                  </a:outerShdw>
                </a:effectLst>
                <a:latin typeface="+mj-lt"/>
              </a:rPr>
              <a:t>Co-Director (UF)</a:t>
            </a:r>
            <a:endParaRPr lang="en-US" sz="1200" dirty="0">
              <a:solidFill>
                <a:schemeClr val="bg1"/>
              </a:solidFill>
              <a:effectLst>
                <a:outerShdw blurRad="38100" dist="38100" dir="2700000" algn="tl">
                  <a:srgbClr val="000000">
                    <a:alpha val="43137"/>
                  </a:srgbClr>
                </a:outerShdw>
              </a:effectLst>
              <a:latin typeface="+mj-lt"/>
            </a:endParaRPr>
          </a:p>
        </p:txBody>
      </p:sp>
      <p:sp>
        <p:nvSpPr>
          <p:cNvPr id="17" name="Rectangle 16">
            <a:extLst>
              <a:ext uri="{FF2B5EF4-FFF2-40B4-BE49-F238E27FC236}">
                <a16:creationId xmlns:a16="http://schemas.microsoft.com/office/drawing/2014/main" id="{449C4EA4-A340-5D15-ED43-BF0C982F56D3}"/>
              </a:ext>
            </a:extLst>
          </p:cNvPr>
          <p:cNvSpPr/>
          <p:nvPr userDrawn="1"/>
        </p:nvSpPr>
        <p:spPr>
          <a:xfrm>
            <a:off x="6260115" y="1505447"/>
            <a:ext cx="1917192" cy="707886"/>
          </a:xfrm>
          <a:prstGeom prst="rect">
            <a:avLst/>
          </a:prstGeom>
        </p:spPr>
        <p:txBody>
          <a:bodyPr wrap="square">
            <a:spAutoFit/>
          </a:bodyPr>
          <a:lstStyle/>
          <a:p>
            <a:pPr algn="ctr"/>
            <a:r>
              <a:rPr lang="en-US" sz="1000" dirty="0">
                <a:effectLst>
                  <a:outerShdw blurRad="38100" dist="38100" dir="2700000" algn="tl">
                    <a:srgbClr val="000000">
                      <a:alpha val="43137"/>
                    </a:srgbClr>
                  </a:outerShdw>
                </a:effectLst>
                <a:latin typeface="+mj-lt"/>
              </a:rPr>
              <a:t>Activity 1: TA Incubator</a:t>
            </a:r>
          </a:p>
          <a:p>
            <a:pPr algn="ctr"/>
            <a:r>
              <a:rPr lang="en-US" sz="1000" dirty="0">
                <a:effectLst>
                  <a:outerShdw blurRad="38100" dist="38100" dir="2700000" algn="tl">
                    <a:srgbClr val="000000">
                      <a:alpha val="43137"/>
                    </a:srgbClr>
                  </a:outerShdw>
                </a:effectLst>
                <a:latin typeface="+mj-lt"/>
              </a:rPr>
              <a:t>Activity 3: Targeted Prep</a:t>
            </a:r>
          </a:p>
          <a:p>
            <a:pPr algn="ctr"/>
            <a:r>
              <a:rPr lang="en-US" sz="1000" dirty="0">
                <a:effectLst>
                  <a:outerShdw blurRad="38100" dist="38100" dir="2700000" algn="tl">
                    <a:srgbClr val="000000">
                      <a:alpha val="43137"/>
                    </a:srgbClr>
                  </a:outerShdw>
                </a:effectLst>
                <a:latin typeface="+mj-lt"/>
              </a:rPr>
              <a:t>Activity 6: Cross-State Collaboration  </a:t>
            </a:r>
          </a:p>
        </p:txBody>
      </p:sp>
      <p:sp>
        <p:nvSpPr>
          <p:cNvPr id="18" name="Freeform 17">
            <a:extLst>
              <a:ext uri="{FF2B5EF4-FFF2-40B4-BE49-F238E27FC236}">
                <a16:creationId xmlns:a16="http://schemas.microsoft.com/office/drawing/2014/main" id="{4CB756AE-0FC9-47EE-5BDB-91690263532A}"/>
              </a:ext>
            </a:extLst>
          </p:cNvPr>
          <p:cNvSpPr>
            <a:spLocks/>
          </p:cNvSpPr>
          <p:nvPr userDrawn="1"/>
        </p:nvSpPr>
        <p:spPr bwMode="auto">
          <a:xfrm>
            <a:off x="6769329" y="2205320"/>
            <a:ext cx="1897134" cy="2792846"/>
          </a:xfrm>
          <a:custGeom>
            <a:avLst/>
            <a:gdLst>
              <a:gd name="connsiteX0" fmla="*/ 1545974 w 1653130"/>
              <a:gd name="connsiteY0" fmla="*/ 0 h 2433638"/>
              <a:gd name="connsiteX1" fmla="*/ 1572168 w 1653130"/>
              <a:gd name="connsiteY1" fmla="*/ 85697 h 2433638"/>
              <a:gd name="connsiteX2" fmla="*/ 1593599 w 1653130"/>
              <a:gd name="connsiteY2" fmla="*/ 169014 h 2433638"/>
              <a:gd name="connsiteX3" fmla="*/ 1613443 w 1653130"/>
              <a:gd name="connsiteY3" fmla="*/ 254711 h 2433638"/>
              <a:gd name="connsiteX4" fmla="*/ 1626936 w 1653130"/>
              <a:gd name="connsiteY4" fmla="*/ 339614 h 2433638"/>
              <a:gd name="connsiteX5" fmla="*/ 1639636 w 1653130"/>
              <a:gd name="connsiteY5" fmla="*/ 425312 h 2433638"/>
              <a:gd name="connsiteX6" fmla="*/ 1646780 w 1653130"/>
              <a:gd name="connsiteY6" fmla="*/ 510215 h 2433638"/>
              <a:gd name="connsiteX7" fmla="*/ 1651543 w 1653130"/>
              <a:gd name="connsiteY7" fmla="*/ 595912 h 2433638"/>
              <a:gd name="connsiteX8" fmla="*/ 1653130 w 1653130"/>
              <a:gd name="connsiteY8" fmla="*/ 681609 h 2433638"/>
              <a:gd name="connsiteX9" fmla="*/ 1651543 w 1653130"/>
              <a:gd name="connsiteY9" fmla="*/ 766513 h 2433638"/>
              <a:gd name="connsiteX10" fmla="*/ 1645193 w 1653130"/>
              <a:gd name="connsiteY10" fmla="*/ 850623 h 2433638"/>
              <a:gd name="connsiteX11" fmla="*/ 1638049 w 1653130"/>
              <a:gd name="connsiteY11" fmla="*/ 933939 h 2433638"/>
              <a:gd name="connsiteX12" fmla="*/ 1625349 w 1653130"/>
              <a:gd name="connsiteY12" fmla="*/ 1018050 h 2433638"/>
              <a:gd name="connsiteX13" fmla="*/ 1610268 w 1653130"/>
              <a:gd name="connsiteY13" fmla="*/ 1101366 h 2433638"/>
              <a:gd name="connsiteX14" fmla="*/ 1592011 w 1653130"/>
              <a:gd name="connsiteY14" fmla="*/ 1183889 h 2433638"/>
              <a:gd name="connsiteX15" fmla="*/ 1570580 w 1653130"/>
              <a:gd name="connsiteY15" fmla="*/ 1264825 h 2433638"/>
              <a:gd name="connsiteX16" fmla="*/ 1545974 w 1653130"/>
              <a:gd name="connsiteY16" fmla="*/ 1345762 h 2433638"/>
              <a:gd name="connsiteX17" fmla="*/ 1518986 w 1653130"/>
              <a:gd name="connsiteY17" fmla="*/ 1424317 h 2433638"/>
              <a:gd name="connsiteX18" fmla="*/ 1488030 w 1653130"/>
              <a:gd name="connsiteY18" fmla="*/ 1503666 h 2433638"/>
              <a:gd name="connsiteX19" fmla="*/ 1454693 w 1653130"/>
              <a:gd name="connsiteY19" fmla="*/ 1579841 h 2433638"/>
              <a:gd name="connsiteX20" fmla="*/ 1418180 w 1653130"/>
              <a:gd name="connsiteY20" fmla="*/ 1656017 h 2433638"/>
              <a:gd name="connsiteX21" fmla="*/ 1378493 w 1653130"/>
              <a:gd name="connsiteY21" fmla="*/ 1730605 h 2433638"/>
              <a:gd name="connsiteX22" fmla="*/ 1335630 w 1653130"/>
              <a:gd name="connsiteY22" fmla="*/ 1804400 h 2433638"/>
              <a:gd name="connsiteX23" fmla="*/ 1290386 w 1653130"/>
              <a:gd name="connsiteY23" fmla="*/ 1875814 h 2433638"/>
              <a:gd name="connsiteX24" fmla="*/ 1242761 w 1653130"/>
              <a:gd name="connsiteY24" fmla="*/ 1945641 h 2433638"/>
              <a:gd name="connsiteX25" fmla="*/ 1191168 w 1653130"/>
              <a:gd name="connsiteY25" fmla="*/ 2013088 h 2433638"/>
              <a:gd name="connsiteX26" fmla="*/ 1137986 w 1653130"/>
              <a:gd name="connsiteY26" fmla="*/ 2079741 h 2433638"/>
              <a:gd name="connsiteX27" fmla="*/ 1080043 w 1653130"/>
              <a:gd name="connsiteY27" fmla="*/ 2144014 h 2433638"/>
              <a:gd name="connsiteX28" fmla="*/ 1020511 w 1653130"/>
              <a:gd name="connsiteY28" fmla="*/ 2205906 h 2433638"/>
              <a:gd name="connsiteX29" fmla="*/ 959393 w 1653130"/>
              <a:gd name="connsiteY29" fmla="*/ 2265418 h 2433638"/>
              <a:gd name="connsiteX30" fmla="*/ 894305 w 1653130"/>
              <a:gd name="connsiteY30" fmla="*/ 2323343 h 2433638"/>
              <a:gd name="connsiteX31" fmla="*/ 826836 w 1653130"/>
              <a:gd name="connsiteY31" fmla="*/ 2379681 h 2433638"/>
              <a:gd name="connsiteX32" fmla="*/ 756986 w 1653130"/>
              <a:gd name="connsiteY32" fmla="*/ 2433638 h 2433638"/>
              <a:gd name="connsiteX33" fmla="*/ 0 w 1653130"/>
              <a:gd name="connsiteY33" fmla="*/ 1393063 h 2433638"/>
              <a:gd name="connsiteX34" fmla="*/ 322797 w 1653130"/>
              <a:gd name="connsiteY34" fmla="*/ 398212 h 24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53130" h="2433638">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9" name="TextBox 18">
            <a:extLst>
              <a:ext uri="{FF2B5EF4-FFF2-40B4-BE49-F238E27FC236}">
                <a16:creationId xmlns:a16="http://schemas.microsoft.com/office/drawing/2014/main" id="{3D2FD964-083E-E5A8-3D80-40625A066153}"/>
              </a:ext>
            </a:extLst>
          </p:cNvPr>
          <p:cNvSpPr txBox="1"/>
          <p:nvPr userDrawn="1"/>
        </p:nvSpPr>
        <p:spPr>
          <a:xfrm>
            <a:off x="7014796" y="2899947"/>
            <a:ext cx="2170787" cy="369332"/>
          </a:xfrm>
          <a:prstGeom prst="rect">
            <a:avLst/>
          </a:prstGeom>
          <a:noFill/>
        </p:spPr>
        <p:txBody>
          <a:bodyPr wrap="square" rtlCol="0">
            <a:spAutoFit/>
          </a:bodyPr>
          <a:lstStyle/>
          <a:p>
            <a:r>
              <a:rPr lang="en-US" b="1" dirty="0">
                <a:solidFill>
                  <a:schemeClr val="tx1">
                    <a:lumMod val="85000"/>
                    <a:lumOff val="15000"/>
                  </a:schemeClr>
                </a:solidFill>
                <a:latin typeface="Gentona Book" pitchFamily="2" charset="77"/>
              </a:rPr>
              <a:t>Lindsey Hayes</a:t>
            </a:r>
          </a:p>
        </p:txBody>
      </p:sp>
      <p:sp>
        <p:nvSpPr>
          <p:cNvPr id="20" name="Rectangle 19">
            <a:extLst>
              <a:ext uri="{FF2B5EF4-FFF2-40B4-BE49-F238E27FC236}">
                <a16:creationId xmlns:a16="http://schemas.microsoft.com/office/drawing/2014/main" id="{EA7E9530-5056-1CFC-9029-480AAC26DA79}"/>
              </a:ext>
            </a:extLst>
          </p:cNvPr>
          <p:cNvSpPr/>
          <p:nvPr userDrawn="1"/>
        </p:nvSpPr>
        <p:spPr>
          <a:xfrm>
            <a:off x="7191545" y="3187094"/>
            <a:ext cx="1796533" cy="276999"/>
          </a:xfrm>
          <a:prstGeom prst="rect">
            <a:avLst/>
          </a:prstGeom>
        </p:spPr>
        <p:txBody>
          <a:bodyPr wrap="square">
            <a:spAutoFit/>
          </a:bodyPr>
          <a:lstStyle/>
          <a:p>
            <a:r>
              <a:rPr lang="en-US" sz="1200" dirty="0">
                <a:effectLst>
                  <a:outerShdw blurRad="38100" dist="38100" dir="2700000" algn="tl">
                    <a:srgbClr val="000000">
                      <a:alpha val="43137"/>
                    </a:srgbClr>
                  </a:outerShdw>
                </a:effectLst>
                <a:latin typeface="+mj-lt"/>
              </a:rPr>
              <a:t>Co-Director (AIR)</a:t>
            </a:r>
          </a:p>
        </p:txBody>
      </p:sp>
      <p:sp>
        <p:nvSpPr>
          <p:cNvPr id="21" name="Rectangle 20">
            <a:extLst>
              <a:ext uri="{FF2B5EF4-FFF2-40B4-BE49-F238E27FC236}">
                <a16:creationId xmlns:a16="http://schemas.microsoft.com/office/drawing/2014/main" id="{27F1DDDE-EAF8-256C-EBBD-104075DDF3D8}"/>
              </a:ext>
            </a:extLst>
          </p:cNvPr>
          <p:cNvSpPr/>
          <p:nvPr userDrawn="1"/>
        </p:nvSpPr>
        <p:spPr>
          <a:xfrm>
            <a:off x="7101771" y="3469218"/>
            <a:ext cx="2211887" cy="253916"/>
          </a:xfrm>
          <a:prstGeom prst="rect">
            <a:avLst/>
          </a:prstGeom>
        </p:spPr>
        <p:txBody>
          <a:bodyPr wrap="square">
            <a:spAutoFit/>
          </a:bodyPr>
          <a:lstStyle/>
          <a:p>
            <a:r>
              <a:rPr lang="en-US" sz="1050" dirty="0">
                <a:effectLst>
                  <a:outerShdw blurRad="38100" dist="38100" dir="2700000" algn="tl">
                    <a:srgbClr val="000000">
                      <a:alpha val="43137"/>
                    </a:srgbClr>
                  </a:outerShdw>
                </a:effectLst>
                <a:latin typeface="+mj-lt"/>
              </a:rPr>
              <a:t>Activity 4: Intensive TA</a:t>
            </a:r>
          </a:p>
        </p:txBody>
      </p:sp>
      <p:pic>
        <p:nvPicPr>
          <p:cNvPr id="22" name="Picture 21" descr="A child smiling for the camera&#10;&#10;Description automatically generated with low confidence">
            <a:extLst>
              <a:ext uri="{FF2B5EF4-FFF2-40B4-BE49-F238E27FC236}">
                <a16:creationId xmlns:a16="http://schemas.microsoft.com/office/drawing/2014/main" id="{5E14E053-424A-2FBE-0F82-98378B23F1CB}"/>
              </a:ext>
            </a:extLst>
          </p:cNvPr>
          <p:cNvPicPr>
            <a:picLocks noChangeAspect="1"/>
          </p:cNvPicPr>
          <p:nvPr userDrawn="1"/>
        </p:nvPicPr>
        <p:blipFill rotWithShape="1">
          <a:blip r:embed="rId3"/>
          <a:srcRect l="1178" r="3510" b="-1"/>
          <a:stretch/>
        </p:blipFill>
        <p:spPr>
          <a:xfrm>
            <a:off x="2552166" y="4764996"/>
            <a:ext cx="988673" cy="1383083"/>
          </a:xfrm>
          <a:prstGeom prst="rect">
            <a:avLst/>
          </a:prstGeom>
          <a:ln w="57150">
            <a:solidFill>
              <a:srgbClr val="1F4D79"/>
            </a:solidFill>
          </a:ln>
        </p:spPr>
      </p:pic>
      <p:sp>
        <p:nvSpPr>
          <p:cNvPr id="23" name="Freeform 22">
            <a:extLst>
              <a:ext uri="{FF2B5EF4-FFF2-40B4-BE49-F238E27FC236}">
                <a16:creationId xmlns:a16="http://schemas.microsoft.com/office/drawing/2014/main" id="{23C418FA-42CC-9425-8C28-D65FA2A3291F}"/>
              </a:ext>
            </a:extLst>
          </p:cNvPr>
          <p:cNvSpPr>
            <a:spLocks/>
          </p:cNvSpPr>
          <p:nvPr userDrawn="1"/>
        </p:nvSpPr>
        <p:spPr bwMode="auto">
          <a:xfrm rot="4326134">
            <a:off x="5073390" y="3291801"/>
            <a:ext cx="1880467" cy="2768310"/>
          </a:xfrm>
          <a:custGeom>
            <a:avLst/>
            <a:gdLst>
              <a:gd name="connsiteX0" fmla="*/ 1545974 w 1653130"/>
              <a:gd name="connsiteY0" fmla="*/ 0 h 2433638"/>
              <a:gd name="connsiteX1" fmla="*/ 1572168 w 1653130"/>
              <a:gd name="connsiteY1" fmla="*/ 85697 h 2433638"/>
              <a:gd name="connsiteX2" fmla="*/ 1593599 w 1653130"/>
              <a:gd name="connsiteY2" fmla="*/ 169014 h 2433638"/>
              <a:gd name="connsiteX3" fmla="*/ 1613443 w 1653130"/>
              <a:gd name="connsiteY3" fmla="*/ 254711 h 2433638"/>
              <a:gd name="connsiteX4" fmla="*/ 1626936 w 1653130"/>
              <a:gd name="connsiteY4" fmla="*/ 339614 h 2433638"/>
              <a:gd name="connsiteX5" fmla="*/ 1639636 w 1653130"/>
              <a:gd name="connsiteY5" fmla="*/ 425312 h 2433638"/>
              <a:gd name="connsiteX6" fmla="*/ 1646780 w 1653130"/>
              <a:gd name="connsiteY6" fmla="*/ 510215 h 2433638"/>
              <a:gd name="connsiteX7" fmla="*/ 1651543 w 1653130"/>
              <a:gd name="connsiteY7" fmla="*/ 595912 h 2433638"/>
              <a:gd name="connsiteX8" fmla="*/ 1653130 w 1653130"/>
              <a:gd name="connsiteY8" fmla="*/ 681609 h 2433638"/>
              <a:gd name="connsiteX9" fmla="*/ 1651543 w 1653130"/>
              <a:gd name="connsiteY9" fmla="*/ 766513 h 2433638"/>
              <a:gd name="connsiteX10" fmla="*/ 1645193 w 1653130"/>
              <a:gd name="connsiteY10" fmla="*/ 850623 h 2433638"/>
              <a:gd name="connsiteX11" fmla="*/ 1638049 w 1653130"/>
              <a:gd name="connsiteY11" fmla="*/ 933939 h 2433638"/>
              <a:gd name="connsiteX12" fmla="*/ 1625349 w 1653130"/>
              <a:gd name="connsiteY12" fmla="*/ 1018050 h 2433638"/>
              <a:gd name="connsiteX13" fmla="*/ 1610268 w 1653130"/>
              <a:gd name="connsiteY13" fmla="*/ 1101366 h 2433638"/>
              <a:gd name="connsiteX14" fmla="*/ 1592011 w 1653130"/>
              <a:gd name="connsiteY14" fmla="*/ 1183889 h 2433638"/>
              <a:gd name="connsiteX15" fmla="*/ 1570580 w 1653130"/>
              <a:gd name="connsiteY15" fmla="*/ 1264825 h 2433638"/>
              <a:gd name="connsiteX16" fmla="*/ 1545974 w 1653130"/>
              <a:gd name="connsiteY16" fmla="*/ 1345762 h 2433638"/>
              <a:gd name="connsiteX17" fmla="*/ 1518986 w 1653130"/>
              <a:gd name="connsiteY17" fmla="*/ 1424317 h 2433638"/>
              <a:gd name="connsiteX18" fmla="*/ 1488030 w 1653130"/>
              <a:gd name="connsiteY18" fmla="*/ 1503666 h 2433638"/>
              <a:gd name="connsiteX19" fmla="*/ 1454693 w 1653130"/>
              <a:gd name="connsiteY19" fmla="*/ 1579841 h 2433638"/>
              <a:gd name="connsiteX20" fmla="*/ 1418180 w 1653130"/>
              <a:gd name="connsiteY20" fmla="*/ 1656017 h 2433638"/>
              <a:gd name="connsiteX21" fmla="*/ 1378493 w 1653130"/>
              <a:gd name="connsiteY21" fmla="*/ 1730605 h 2433638"/>
              <a:gd name="connsiteX22" fmla="*/ 1335630 w 1653130"/>
              <a:gd name="connsiteY22" fmla="*/ 1804400 h 2433638"/>
              <a:gd name="connsiteX23" fmla="*/ 1290386 w 1653130"/>
              <a:gd name="connsiteY23" fmla="*/ 1875814 h 2433638"/>
              <a:gd name="connsiteX24" fmla="*/ 1242761 w 1653130"/>
              <a:gd name="connsiteY24" fmla="*/ 1945641 h 2433638"/>
              <a:gd name="connsiteX25" fmla="*/ 1191168 w 1653130"/>
              <a:gd name="connsiteY25" fmla="*/ 2013088 h 2433638"/>
              <a:gd name="connsiteX26" fmla="*/ 1137986 w 1653130"/>
              <a:gd name="connsiteY26" fmla="*/ 2079741 h 2433638"/>
              <a:gd name="connsiteX27" fmla="*/ 1080043 w 1653130"/>
              <a:gd name="connsiteY27" fmla="*/ 2144014 h 2433638"/>
              <a:gd name="connsiteX28" fmla="*/ 1020511 w 1653130"/>
              <a:gd name="connsiteY28" fmla="*/ 2205906 h 2433638"/>
              <a:gd name="connsiteX29" fmla="*/ 959393 w 1653130"/>
              <a:gd name="connsiteY29" fmla="*/ 2265418 h 2433638"/>
              <a:gd name="connsiteX30" fmla="*/ 894305 w 1653130"/>
              <a:gd name="connsiteY30" fmla="*/ 2323343 h 2433638"/>
              <a:gd name="connsiteX31" fmla="*/ 826836 w 1653130"/>
              <a:gd name="connsiteY31" fmla="*/ 2379681 h 2433638"/>
              <a:gd name="connsiteX32" fmla="*/ 756986 w 1653130"/>
              <a:gd name="connsiteY32" fmla="*/ 2433638 h 2433638"/>
              <a:gd name="connsiteX33" fmla="*/ 0 w 1653130"/>
              <a:gd name="connsiteY33" fmla="*/ 1393063 h 2433638"/>
              <a:gd name="connsiteX34" fmla="*/ 322797 w 1653130"/>
              <a:gd name="connsiteY34" fmla="*/ 398212 h 24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53130" h="2433638">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rgbClr val="3A97F2"/>
          </a:solidFill>
          <a:ln>
            <a:noFill/>
          </a:ln>
        </p:spPr>
        <p:txBody>
          <a:bodyPr vert="horz" wrap="square" lIns="91440" tIns="45720" rIns="91440" bIns="45720" numCol="1" anchor="t" anchorCtr="0" compatLnSpc="1">
            <a:prstTxWarp prst="textNoShape">
              <a:avLst/>
            </a:prstTxWarp>
            <a:noAutofit/>
          </a:bodyPr>
          <a:lstStyle/>
          <a:p>
            <a:endParaRPr lang="en-US">
              <a:solidFill>
                <a:srgbClr val="002C4C"/>
              </a:solidFill>
            </a:endParaRPr>
          </a:p>
        </p:txBody>
      </p:sp>
      <p:sp>
        <p:nvSpPr>
          <p:cNvPr id="24" name="TextBox 23">
            <a:extLst>
              <a:ext uri="{FF2B5EF4-FFF2-40B4-BE49-F238E27FC236}">
                <a16:creationId xmlns:a16="http://schemas.microsoft.com/office/drawing/2014/main" id="{FCEABDB0-6F2E-48D6-26EB-0C2A46F7FC88}"/>
              </a:ext>
            </a:extLst>
          </p:cNvPr>
          <p:cNvSpPr txBox="1"/>
          <p:nvPr userDrawn="1"/>
        </p:nvSpPr>
        <p:spPr>
          <a:xfrm>
            <a:off x="3589842" y="5168970"/>
            <a:ext cx="1771470" cy="1092607"/>
          </a:xfrm>
          <a:prstGeom prst="rect">
            <a:avLst/>
          </a:prstGeom>
          <a:noFill/>
        </p:spPr>
        <p:txBody>
          <a:bodyPr wrap="square" rtlCol="0">
            <a:spAutoFit/>
          </a:bodyPr>
          <a:lstStyle/>
          <a:p>
            <a:pPr>
              <a:spcAft>
                <a:spcPts val="600"/>
              </a:spcAft>
            </a:pPr>
            <a:r>
              <a:rPr lang="en-US" b="1" dirty="0">
                <a:latin typeface="Gentona Book" pitchFamily="2" charset="77"/>
              </a:rPr>
              <a:t>Dr. Jocelyn </a:t>
            </a:r>
            <a:r>
              <a:rPr lang="en-US" b="1" dirty="0" err="1">
                <a:latin typeface="Gentona Book" pitchFamily="2" charset="77"/>
              </a:rPr>
              <a:t>Cooledge</a:t>
            </a:r>
            <a:endParaRPr lang="en-US" b="1" dirty="0">
              <a:latin typeface="Gentona Book" pitchFamily="2" charset="77"/>
            </a:endParaRPr>
          </a:p>
          <a:p>
            <a:pPr>
              <a:spcAft>
                <a:spcPts val="600"/>
              </a:spcAft>
            </a:pPr>
            <a:r>
              <a:rPr lang="en-US" sz="1200" dirty="0">
                <a:latin typeface="+mj-lt"/>
              </a:rPr>
              <a:t>External Evaluator (Center Street Consulting) </a:t>
            </a:r>
          </a:p>
        </p:txBody>
      </p:sp>
      <p:sp>
        <p:nvSpPr>
          <p:cNvPr id="25" name="Rectangle 24">
            <a:extLst>
              <a:ext uri="{FF2B5EF4-FFF2-40B4-BE49-F238E27FC236}">
                <a16:creationId xmlns:a16="http://schemas.microsoft.com/office/drawing/2014/main" id="{1D4B659F-2EAA-668E-26AB-EB8C399268AC}"/>
              </a:ext>
            </a:extLst>
          </p:cNvPr>
          <p:cNvSpPr/>
          <p:nvPr userDrawn="1"/>
        </p:nvSpPr>
        <p:spPr>
          <a:xfrm>
            <a:off x="5361312" y="4660742"/>
            <a:ext cx="1824258" cy="276999"/>
          </a:xfrm>
          <a:prstGeom prst="rect">
            <a:avLst/>
          </a:prstGeom>
        </p:spPr>
        <p:txBody>
          <a:bodyPr wrap="square">
            <a:spAutoFit/>
          </a:bodyPr>
          <a:lstStyle/>
          <a:p>
            <a:r>
              <a:rPr lang="en-US" sz="1200" dirty="0">
                <a:effectLst>
                  <a:outerShdw blurRad="38100" dist="38100" dir="2700000" algn="tl">
                    <a:srgbClr val="000000">
                      <a:alpha val="43137"/>
                    </a:srgbClr>
                  </a:outerShdw>
                </a:effectLst>
                <a:latin typeface="+mj-lt"/>
              </a:rPr>
              <a:t>Project Coordinator (UF)</a:t>
            </a:r>
          </a:p>
        </p:txBody>
      </p:sp>
      <p:sp>
        <p:nvSpPr>
          <p:cNvPr id="26" name="TextBox 25">
            <a:extLst>
              <a:ext uri="{FF2B5EF4-FFF2-40B4-BE49-F238E27FC236}">
                <a16:creationId xmlns:a16="http://schemas.microsoft.com/office/drawing/2014/main" id="{872D027F-B0A4-5C54-778C-3A9C4B2206A3}"/>
              </a:ext>
            </a:extLst>
          </p:cNvPr>
          <p:cNvSpPr txBox="1"/>
          <p:nvPr userDrawn="1"/>
        </p:nvSpPr>
        <p:spPr>
          <a:xfrm>
            <a:off x="5366753" y="4288280"/>
            <a:ext cx="2082621" cy="369332"/>
          </a:xfrm>
          <a:prstGeom prst="rect">
            <a:avLst/>
          </a:prstGeom>
          <a:noFill/>
        </p:spPr>
        <p:txBody>
          <a:bodyPr wrap="square" rtlCol="0">
            <a:spAutoFit/>
          </a:bodyPr>
          <a:lstStyle/>
          <a:p>
            <a:r>
              <a:rPr lang="en-US" b="1" dirty="0">
                <a:solidFill>
                  <a:schemeClr val="tx1">
                    <a:lumMod val="85000"/>
                    <a:lumOff val="15000"/>
                  </a:schemeClr>
                </a:solidFill>
                <a:latin typeface="Gentona Book" pitchFamily="2" charset="77"/>
              </a:rPr>
              <a:t>Shari </a:t>
            </a:r>
            <a:r>
              <a:rPr lang="en-US" b="1" dirty="0" err="1">
                <a:solidFill>
                  <a:schemeClr val="tx1">
                    <a:lumMod val="85000"/>
                    <a:lumOff val="15000"/>
                  </a:schemeClr>
                </a:solidFill>
                <a:latin typeface="Gentona Book" pitchFamily="2" charset="77"/>
              </a:rPr>
              <a:t>Ostovar</a:t>
            </a:r>
            <a:endParaRPr lang="en-US" b="1" dirty="0">
              <a:solidFill>
                <a:schemeClr val="tx1">
                  <a:lumMod val="85000"/>
                  <a:lumOff val="15000"/>
                </a:schemeClr>
              </a:solidFill>
              <a:latin typeface="Gentona Book" pitchFamily="2" charset="77"/>
            </a:endParaRPr>
          </a:p>
        </p:txBody>
      </p:sp>
      <p:pic>
        <p:nvPicPr>
          <p:cNvPr id="27" name="Picture 2" descr="A picture containing person, outdoor, smiling&#10;&#10;Description automatically generated">
            <a:extLst>
              <a:ext uri="{FF2B5EF4-FFF2-40B4-BE49-F238E27FC236}">
                <a16:creationId xmlns:a16="http://schemas.microsoft.com/office/drawing/2014/main" id="{22CC7D6A-2D13-8F18-E6D9-FE209ADEA370}"/>
              </a:ext>
            </a:extLst>
          </p:cNvPr>
          <p:cNvPicPr>
            <a:picLocks noChangeAspect="1" noChangeArrowheads="1"/>
          </p:cNvPicPr>
          <p:nvPr userDrawn="1"/>
        </p:nvPicPr>
        <p:blipFill rotWithShape="1">
          <a:blip r:embed="rId4"/>
          <a:srcRect l="14258" r="14258"/>
          <a:stretch/>
        </p:blipFill>
        <p:spPr bwMode="auto">
          <a:xfrm>
            <a:off x="2552166" y="168086"/>
            <a:ext cx="988673" cy="1383088"/>
          </a:xfrm>
          <a:prstGeom prst="rect">
            <a:avLst/>
          </a:prstGeom>
          <a:noFill/>
          <a:ln w="57150">
            <a:solidFill>
              <a:srgbClr val="8BB2D3"/>
            </a:solidFill>
          </a:ln>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15AE3FE3-BFCD-C71C-9C5E-7E7D65E1A9E9}"/>
              </a:ext>
            </a:extLst>
          </p:cNvPr>
          <p:cNvCxnSpPr>
            <a:cxnSpLocks/>
            <a:stCxn id="27" idx="3"/>
          </p:cNvCxnSpPr>
          <p:nvPr userDrawn="1"/>
        </p:nvCxnSpPr>
        <p:spPr>
          <a:xfrm flipV="1">
            <a:off x="3540839" y="849089"/>
            <a:ext cx="1648257" cy="10541"/>
          </a:xfrm>
          <a:prstGeom prst="line">
            <a:avLst/>
          </a:prstGeom>
          <a:ln w="57150">
            <a:solidFill>
              <a:srgbClr val="8BB2D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74F4BA-4C1D-0BDE-8745-9C884A6AB5B0}"/>
              </a:ext>
            </a:extLst>
          </p:cNvPr>
          <p:cNvCxnSpPr>
            <a:cxnSpLocks/>
          </p:cNvCxnSpPr>
          <p:nvPr userDrawn="1"/>
        </p:nvCxnSpPr>
        <p:spPr>
          <a:xfrm flipV="1">
            <a:off x="3320632" y="3450565"/>
            <a:ext cx="1648257" cy="10541"/>
          </a:xfrm>
          <a:prstGeom prst="line">
            <a:avLst/>
          </a:prstGeom>
          <a:ln w="57150">
            <a:solidFill>
              <a:srgbClr val="AAB5B7"/>
            </a:solidFill>
          </a:ln>
        </p:spPr>
        <p:style>
          <a:lnRef idx="1">
            <a:schemeClr val="accent1"/>
          </a:lnRef>
          <a:fillRef idx="0">
            <a:schemeClr val="accent1"/>
          </a:fillRef>
          <a:effectRef idx="0">
            <a:schemeClr val="accent1"/>
          </a:effectRef>
          <a:fontRef idx="minor">
            <a:schemeClr val="tx1"/>
          </a:fontRef>
        </p:style>
      </p:cxnSp>
      <p:pic>
        <p:nvPicPr>
          <p:cNvPr id="30" name="Picture 18" descr="Melinda Leko">
            <a:extLst>
              <a:ext uri="{FF2B5EF4-FFF2-40B4-BE49-F238E27FC236}">
                <a16:creationId xmlns:a16="http://schemas.microsoft.com/office/drawing/2014/main" id="{03E640BB-FB1A-4BD6-2E06-8E7354F66934}"/>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0009" r="18507" b="-1"/>
          <a:stretch/>
        </p:blipFill>
        <p:spPr bwMode="auto">
          <a:xfrm>
            <a:off x="2322131" y="2769562"/>
            <a:ext cx="988677" cy="1383088"/>
          </a:xfrm>
          <a:prstGeom prst="rect">
            <a:avLst/>
          </a:prstGeom>
          <a:noFill/>
          <a:ln w="57150">
            <a:solidFill>
              <a:srgbClr val="AAB5B7"/>
            </a:solidFill>
          </a:ln>
          <a:extLst>
            <a:ext uri="{909E8E84-426E-40DD-AFC4-6F175D3DCCD1}">
              <a14:hiddenFill xmlns:a14="http://schemas.microsoft.com/office/drawing/2010/main">
                <a:solidFill>
                  <a:srgbClr val="FFFFFF"/>
                </a:solidFill>
              </a14:hiddenFill>
            </a:ext>
          </a:extLst>
        </p:spPr>
      </p:pic>
      <p:cxnSp>
        <p:nvCxnSpPr>
          <p:cNvPr id="31" name="Straight Connector 30">
            <a:extLst>
              <a:ext uri="{FF2B5EF4-FFF2-40B4-BE49-F238E27FC236}">
                <a16:creationId xmlns:a16="http://schemas.microsoft.com/office/drawing/2014/main" id="{6A3625C1-6C93-5F99-1FF9-375155B5AF85}"/>
              </a:ext>
            </a:extLst>
          </p:cNvPr>
          <p:cNvCxnSpPr>
            <a:cxnSpLocks/>
          </p:cNvCxnSpPr>
          <p:nvPr userDrawn="1"/>
        </p:nvCxnSpPr>
        <p:spPr>
          <a:xfrm>
            <a:off x="7449374" y="914707"/>
            <a:ext cx="1470108" cy="0"/>
          </a:xfrm>
          <a:prstGeom prst="line">
            <a:avLst/>
          </a:prstGeom>
          <a:ln w="57150">
            <a:solidFill>
              <a:srgbClr val="BFBCC1"/>
            </a:solidFill>
          </a:ln>
        </p:spPr>
        <p:style>
          <a:lnRef idx="1">
            <a:schemeClr val="accent1"/>
          </a:lnRef>
          <a:fillRef idx="0">
            <a:schemeClr val="accent1"/>
          </a:fillRef>
          <a:effectRef idx="0">
            <a:schemeClr val="accent1"/>
          </a:effectRef>
          <a:fontRef idx="minor">
            <a:schemeClr val="tx1"/>
          </a:fontRef>
        </p:style>
      </p:cxnSp>
      <p:pic>
        <p:nvPicPr>
          <p:cNvPr id="32" name="Picture 4" descr="meg kamman">
            <a:extLst>
              <a:ext uri="{FF2B5EF4-FFF2-40B4-BE49-F238E27FC236}">
                <a16:creationId xmlns:a16="http://schemas.microsoft.com/office/drawing/2014/main" id="{44EF546B-1725-1C0C-8E9A-8479717F1048}"/>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22571" r="28820" b="-1"/>
          <a:stretch/>
        </p:blipFill>
        <p:spPr bwMode="auto">
          <a:xfrm>
            <a:off x="8788395" y="191486"/>
            <a:ext cx="986705" cy="1380336"/>
          </a:xfrm>
          <a:prstGeom prst="rect">
            <a:avLst/>
          </a:prstGeom>
          <a:noFill/>
          <a:ln w="57150">
            <a:solidFill>
              <a:srgbClr val="BFBCC1"/>
            </a:solidFill>
          </a:ln>
          <a:extLst>
            <a:ext uri="{909E8E84-426E-40DD-AFC4-6F175D3DCCD1}">
              <a14:hiddenFill xmlns:a14="http://schemas.microsoft.com/office/drawing/2010/main">
                <a:solidFill>
                  <a:srgbClr val="FFFFFF"/>
                </a:solidFill>
              </a14:hiddenFill>
            </a:ext>
          </a:extLst>
        </p:spPr>
      </p:pic>
      <p:cxnSp>
        <p:nvCxnSpPr>
          <p:cNvPr id="33" name="Straight Connector 32">
            <a:extLst>
              <a:ext uri="{FF2B5EF4-FFF2-40B4-BE49-F238E27FC236}">
                <a16:creationId xmlns:a16="http://schemas.microsoft.com/office/drawing/2014/main" id="{05EB488F-0D0E-61AF-8945-C5A5939CDF95}"/>
              </a:ext>
            </a:extLst>
          </p:cNvPr>
          <p:cNvCxnSpPr>
            <a:cxnSpLocks/>
          </p:cNvCxnSpPr>
          <p:nvPr userDrawn="1"/>
        </p:nvCxnSpPr>
        <p:spPr>
          <a:xfrm>
            <a:off x="7784845" y="3492783"/>
            <a:ext cx="1470108" cy="0"/>
          </a:xfrm>
          <a:prstGeom prst="line">
            <a:avLst/>
          </a:prstGeom>
          <a:ln w="57150">
            <a:solidFill>
              <a:srgbClr val="9DC3E6"/>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A56DD692-BFB3-BEF0-4792-21F9B83826A3}"/>
              </a:ext>
            </a:extLst>
          </p:cNvPr>
          <p:cNvPicPr>
            <a:picLocks noChangeAspect="1"/>
          </p:cNvPicPr>
          <p:nvPr userDrawn="1"/>
        </p:nvPicPr>
        <p:blipFill rotWithShape="1">
          <a:blip r:embed="rId7"/>
          <a:srcRect r="-5" b="6617"/>
          <a:stretch/>
        </p:blipFill>
        <p:spPr>
          <a:xfrm>
            <a:off x="8983991" y="2769562"/>
            <a:ext cx="986711" cy="1380336"/>
          </a:xfrm>
          <a:prstGeom prst="rect">
            <a:avLst/>
          </a:prstGeom>
          <a:ln w="57150">
            <a:solidFill>
              <a:srgbClr val="9DC3E6"/>
            </a:solidFill>
          </a:ln>
        </p:spPr>
      </p:pic>
      <p:cxnSp>
        <p:nvCxnSpPr>
          <p:cNvPr id="35" name="Straight Connector 34">
            <a:extLst>
              <a:ext uri="{FF2B5EF4-FFF2-40B4-BE49-F238E27FC236}">
                <a16:creationId xmlns:a16="http://schemas.microsoft.com/office/drawing/2014/main" id="{E46A7EB4-495B-A8F4-0EDB-28EB38DA79CB}"/>
              </a:ext>
            </a:extLst>
          </p:cNvPr>
          <p:cNvCxnSpPr>
            <a:cxnSpLocks/>
          </p:cNvCxnSpPr>
          <p:nvPr userDrawn="1"/>
        </p:nvCxnSpPr>
        <p:spPr>
          <a:xfrm>
            <a:off x="6085668" y="5028677"/>
            <a:ext cx="0" cy="792842"/>
          </a:xfrm>
          <a:prstGeom prst="line">
            <a:avLst/>
          </a:prstGeom>
          <a:ln w="57150">
            <a:solidFill>
              <a:srgbClr val="3A97F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C189F61-8DFF-FAF3-668A-6EE3DFFC01E4}"/>
              </a:ext>
            </a:extLst>
          </p:cNvPr>
          <p:cNvCxnSpPr>
            <a:cxnSpLocks/>
          </p:cNvCxnSpPr>
          <p:nvPr userDrawn="1"/>
        </p:nvCxnSpPr>
        <p:spPr>
          <a:xfrm flipH="1">
            <a:off x="6070170" y="5791039"/>
            <a:ext cx="2898323" cy="30480"/>
          </a:xfrm>
          <a:prstGeom prst="line">
            <a:avLst/>
          </a:prstGeom>
          <a:ln w="57150">
            <a:solidFill>
              <a:srgbClr val="3A97F2"/>
            </a:solidFill>
          </a:ln>
        </p:spPr>
        <p:style>
          <a:lnRef idx="1">
            <a:schemeClr val="accent1"/>
          </a:lnRef>
          <a:fillRef idx="0">
            <a:schemeClr val="accent1"/>
          </a:fillRef>
          <a:effectRef idx="0">
            <a:schemeClr val="accent1"/>
          </a:effectRef>
          <a:fontRef idx="minor">
            <a:schemeClr val="tx1"/>
          </a:fontRef>
        </p:style>
      </p:cxnSp>
      <p:pic>
        <p:nvPicPr>
          <p:cNvPr id="37" name="Picture 20">
            <a:extLst>
              <a:ext uri="{FF2B5EF4-FFF2-40B4-BE49-F238E27FC236}">
                <a16:creationId xmlns:a16="http://schemas.microsoft.com/office/drawing/2014/main" id="{B63A0726-63B7-F352-0721-B0F23E701348}"/>
              </a:ext>
            </a:extLst>
          </p:cNvPr>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l="22452" r="23811"/>
          <a:stretch/>
        </p:blipFill>
        <p:spPr bwMode="auto">
          <a:xfrm>
            <a:off x="8761597" y="4914848"/>
            <a:ext cx="986711" cy="1248625"/>
          </a:xfrm>
          <a:prstGeom prst="rect">
            <a:avLst/>
          </a:prstGeom>
          <a:noFill/>
          <a:ln w="57150">
            <a:solidFill>
              <a:srgbClr val="3A97F2"/>
            </a:solidFill>
          </a:ln>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E470A719-48B3-0218-D43C-5189D3506517}"/>
              </a:ext>
            </a:extLst>
          </p:cNvPr>
          <p:cNvSpPr txBox="1"/>
          <p:nvPr userDrawn="1"/>
        </p:nvSpPr>
        <p:spPr>
          <a:xfrm>
            <a:off x="5264894" y="2553351"/>
            <a:ext cx="1738751" cy="830997"/>
          </a:xfrm>
          <a:prstGeom prst="rect">
            <a:avLst/>
          </a:prstGeom>
          <a:noFill/>
        </p:spPr>
        <p:txBody>
          <a:bodyPr wrap="square" rtlCol="0">
            <a:spAutoFit/>
          </a:bodyPr>
          <a:lstStyle/>
          <a:p>
            <a:pPr algn="ctr"/>
            <a:r>
              <a:rPr lang="en-US" sz="2400" dirty="0">
                <a:solidFill>
                  <a:schemeClr val="tx1">
                    <a:lumMod val="85000"/>
                    <a:lumOff val="15000"/>
                  </a:schemeClr>
                </a:solidFill>
                <a:latin typeface="Gentona Medium" pitchFamily="2" charset="77"/>
              </a:rPr>
              <a:t>Leadership Team</a:t>
            </a:r>
          </a:p>
        </p:txBody>
      </p:sp>
      <p:sp>
        <p:nvSpPr>
          <p:cNvPr id="40" name="Rectangle 39">
            <a:extLst>
              <a:ext uri="{FF2B5EF4-FFF2-40B4-BE49-F238E27FC236}">
                <a16:creationId xmlns:a16="http://schemas.microsoft.com/office/drawing/2014/main" id="{233AE28A-015E-464B-40B7-F64D2FB9713B}"/>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Text&#10;&#10;Description automatically generated with medium confidence">
            <a:extLst>
              <a:ext uri="{FF2B5EF4-FFF2-40B4-BE49-F238E27FC236}">
                <a16:creationId xmlns:a16="http://schemas.microsoft.com/office/drawing/2014/main" id="{AB45B973-7FF9-C38F-D60A-A9E5ACB15A76}"/>
              </a:ext>
            </a:extLst>
          </p:cNvPr>
          <p:cNvPicPr>
            <a:picLocks noChangeAspect="1"/>
          </p:cNvPicPr>
          <p:nvPr userDrawn="1"/>
        </p:nvPicPr>
        <p:blipFill>
          <a:blip r:embed="rId9"/>
          <a:stretch>
            <a:fillRect/>
          </a:stretch>
        </p:blipFill>
        <p:spPr>
          <a:xfrm>
            <a:off x="69573" y="6332785"/>
            <a:ext cx="2269445" cy="471465"/>
          </a:xfrm>
          <a:prstGeom prst="rect">
            <a:avLst/>
          </a:prstGeom>
        </p:spPr>
      </p:pic>
      <p:sp>
        <p:nvSpPr>
          <p:cNvPr id="43" name="Title 12">
            <a:extLst>
              <a:ext uri="{FF2B5EF4-FFF2-40B4-BE49-F238E27FC236}">
                <a16:creationId xmlns:a16="http://schemas.microsoft.com/office/drawing/2014/main" id="{135ECC69-E12F-2450-EDE5-5D75305BFAA1}"/>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1989532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25FAD-6F84-513D-F795-E3A60FE294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1D1B5F-155C-6BF8-5CF9-2AFA4C0B09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024E48-AF5E-B5D8-087D-AFE45E96CE24}"/>
              </a:ext>
            </a:extLst>
          </p:cNvPr>
          <p:cNvSpPr>
            <a:spLocks noGrp="1"/>
          </p:cNvSpPr>
          <p:nvPr>
            <p:ph type="dt" sz="half" idx="10"/>
          </p:nvPr>
        </p:nvSpPr>
        <p:spPr/>
        <p:txBody>
          <a:bodyPr/>
          <a:lstStyle/>
          <a:p>
            <a:fld id="{579A099E-6C36-A644-8291-D5730EFDDBDA}" type="datetimeFigureOut">
              <a:rPr lang="en-US" smtClean="0"/>
              <a:t>5/28/26</a:t>
            </a:fld>
            <a:endParaRPr lang="en-US"/>
          </a:p>
        </p:txBody>
      </p:sp>
      <p:sp>
        <p:nvSpPr>
          <p:cNvPr id="5" name="Footer Placeholder 4">
            <a:extLst>
              <a:ext uri="{FF2B5EF4-FFF2-40B4-BE49-F238E27FC236}">
                <a16:creationId xmlns:a16="http://schemas.microsoft.com/office/drawing/2014/main" id="{28485DD4-0122-37E7-4712-DA8D1F5BB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429C3-7749-7EB3-1B8C-3D7AD7AFD6D8}"/>
              </a:ext>
            </a:extLst>
          </p:cNvPr>
          <p:cNvSpPr>
            <a:spLocks noGrp="1"/>
          </p:cNvSpPr>
          <p:nvPr>
            <p:ph type="sldNum" sz="quarter" idx="12"/>
          </p:nvPr>
        </p:nvSpPr>
        <p:spPr/>
        <p:txBody>
          <a:bodyPr/>
          <a:lstStyle/>
          <a:p>
            <a:fld id="{6CE82B07-AA10-C440-BC38-1CF47E89C733}" type="slidenum">
              <a:rPr lang="en-US" smtClean="0"/>
              <a:t>‹#›</a:t>
            </a:fld>
            <a:endParaRPr lang="en-US"/>
          </a:p>
        </p:txBody>
      </p:sp>
    </p:spTree>
    <p:extLst>
      <p:ext uri="{BB962C8B-B14F-4D97-AF65-F5344CB8AC3E}">
        <p14:creationId xmlns:p14="http://schemas.microsoft.com/office/powerpoint/2010/main" val="1049220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11" name="Picture 10" descr="Shape, rectangle&#10;&#10;Description automatically generated">
            <a:extLst>
              <a:ext uri="{FF2B5EF4-FFF2-40B4-BE49-F238E27FC236}">
                <a16:creationId xmlns:a16="http://schemas.microsoft.com/office/drawing/2014/main" id="{C1238DE5-F7D6-46A4-499F-BDE57270EA18}"/>
              </a:ext>
            </a:extLst>
          </p:cNvPr>
          <p:cNvPicPr>
            <a:picLocks noChangeAspect="1"/>
          </p:cNvPicPr>
          <p:nvPr userDrawn="1"/>
        </p:nvPicPr>
        <p:blipFill>
          <a:blip r:embed="rId2"/>
          <a:stretch>
            <a:fillRect/>
          </a:stretch>
        </p:blipFill>
        <p:spPr>
          <a:xfrm>
            <a:off x="0" y="8229"/>
            <a:ext cx="12192000" cy="6854653"/>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solidFill>
                  <a:schemeClr val="bg1"/>
                </a:solidFill>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solidFill>
                  <a:schemeClr val="bg1"/>
                </a:solidFill>
                <a:latin typeface="Gentona Book" pitchFamily="2" charset="77"/>
              </a:defRPr>
            </a:lvl1pPr>
            <a:lvl2pPr>
              <a:defRPr>
                <a:solidFill>
                  <a:schemeClr val="bg1"/>
                </a:solidFill>
                <a:latin typeface="Gentona Book" pitchFamily="2" charset="77"/>
              </a:defRPr>
            </a:lvl2pPr>
            <a:lvl3pPr>
              <a:defRPr>
                <a:solidFill>
                  <a:schemeClr val="bg1"/>
                </a:solidFill>
                <a:latin typeface="Gentona Book" pitchFamily="2" charset="77"/>
              </a:defRPr>
            </a:lvl3pPr>
            <a:lvl4pPr>
              <a:defRPr>
                <a:latin typeface="Gentona Book" pitchFamily="2" charset="77"/>
              </a:defRPr>
            </a:lvl4pPr>
            <a:lvl5pPr>
              <a:defRPr>
                <a:latin typeface="Gentona Book" pitchFamily="2" charset="77"/>
              </a:defRPr>
            </a:lvl5pPr>
          </a:lstStyle>
          <a:p>
            <a:pPr lvl="0"/>
            <a:r>
              <a:rPr lang="en-US" dirty="0"/>
              <a:t>Click to edit Master text styles</a:t>
            </a:r>
          </a:p>
          <a:p>
            <a:pPr lvl="1"/>
            <a:r>
              <a:rPr lang="en-US" dirty="0"/>
              <a:t>Second level</a:t>
            </a:r>
          </a:p>
          <a:p>
            <a:pPr lvl="2"/>
            <a:r>
              <a:rPr lang="en-US" dirty="0"/>
              <a:t>Third level</a:t>
            </a:r>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10945289" y="6528761"/>
            <a:ext cx="1176933" cy="321010"/>
          </a:xfrm>
          <a:prstGeom prst="rect">
            <a:avLst/>
          </a:prstGeom>
        </p:spPr>
        <p:txBody>
          <a:bodyPr>
            <a:norm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endParaRPr lang="en-US" sz="1600" b="0" i="0" dirty="0">
              <a:solidFill>
                <a:schemeClr val="bg1"/>
              </a:solidFill>
              <a:latin typeface="Gentona Light" pitchFamily="2" charset="77"/>
              <a:ea typeface="Gotham Bold" charset="0"/>
              <a:cs typeface="Gotham Bold" charset="0"/>
            </a:endParaRPr>
          </a:p>
        </p:txBody>
      </p:sp>
    </p:spTree>
    <p:extLst>
      <p:ext uri="{BB962C8B-B14F-4D97-AF65-F5344CB8AC3E}">
        <p14:creationId xmlns:p14="http://schemas.microsoft.com/office/powerpoint/2010/main" val="934365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BC9A4934-E3C3-F91A-DBE7-9003289CB1BA}"/>
              </a:ext>
            </a:extLst>
          </p:cNvPr>
          <p:cNvPicPr>
            <a:picLocks noChangeAspect="1"/>
          </p:cNvPicPr>
          <p:nvPr userDrawn="1"/>
        </p:nvPicPr>
        <p:blipFill>
          <a:blip r:embed="rId2"/>
          <a:stretch>
            <a:fillRect/>
          </a:stretch>
        </p:blipFill>
        <p:spPr>
          <a:xfrm>
            <a:off x="0" y="1673"/>
            <a:ext cx="12192000" cy="6854653"/>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solidFill>
                  <a:schemeClr val="bg1"/>
                </a:solidFill>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solidFill>
                  <a:schemeClr val="bg1"/>
                </a:solidFill>
                <a:latin typeface="Gentona Book" pitchFamily="2" charset="77"/>
              </a:defRPr>
            </a:lvl1pPr>
            <a:lvl2pPr marL="685800" indent="-228600">
              <a:buFont typeface="Arial" panose="020B0604020202020204" pitchFamily="34" charset="0"/>
              <a:buChar char="•"/>
              <a:defRPr>
                <a:solidFill>
                  <a:schemeClr val="bg1"/>
                </a:solidFill>
                <a:latin typeface="Gentona Book" pitchFamily="2" charset="77"/>
              </a:defRPr>
            </a:lvl2pPr>
            <a:lvl3pPr marL="1143000" indent="-228600">
              <a:buFont typeface="Arial" panose="020B0604020202020204" pitchFamily="34" charset="0"/>
              <a:buChar char="•"/>
              <a:defRPr>
                <a:solidFill>
                  <a:schemeClr val="bg1"/>
                </a:solidFill>
                <a:latin typeface="Gentona Book" pitchFamily="2" charset="77"/>
              </a:defRPr>
            </a:lvl3pPr>
            <a:lvl4pPr>
              <a:defRPr>
                <a:latin typeface="Gentona Book" pitchFamily="2" charset="77"/>
              </a:defRPr>
            </a:lvl4pPr>
            <a:lvl5pPr>
              <a:defRPr>
                <a:latin typeface="Gentona Book" pitchFamily="2" charset="77"/>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123774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CFBE3635-F228-2914-C29A-BBECF77E0699}"/>
              </a:ext>
            </a:extLst>
          </p:cNvPr>
          <p:cNvPicPr>
            <a:picLocks noChangeAspect="1"/>
          </p:cNvPicPr>
          <p:nvPr userDrawn="1"/>
        </p:nvPicPr>
        <p:blipFill>
          <a:blip r:embed="rId2"/>
          <a:stretch>
            <a:fillRect/>
          </a:stretch>
        </p:blipFill>
        <p:spPr>
          <a:xfrm>
            <a:off x="0" y="8229"/>
            <a:ext cx="12192000" cy="6854653"/>
          </a:xfrm>
          <a:prstGeom prst="rect">
            <a:avLst/>
          </a:prstGeom>
        </p:spPr>
      </p:pic>
      <p:sp>
        <p:nvSpPr>
          <p:cNvPr id="2" name="Title 1">
            <a:extLst>
              <a:ext uri="{FF2B5EF4-FFF2-40B4-BE49-F238E27FC236}">
                <a16:creationId xmlns:a16="http://schemas.microsoft.com/office/drawing/2014/main" id="{A38857C6-1977-E640-309C-5ADAD4D5A1DD}"/>
              </a:ext>
            </a:extLst>
          </p:cNvPr>
          <p:cNvSpPr>
            <a:spLocks noGrp="1"/>
          </p:cNvSpPr>
          <p:nvPr>
            <p:ph type="title"/>
          </p:nvPr>
        </p:nvSpPr>
        <p:spPr/>
        <p:txBody>
          <a:bodyPr/>
          <a:lstStyle>
            <a:lvl1pPr>
              <a:defRPr>
                <a:solidFill>
                  <a:schemeClr val="bg1"/>
                </a:solidFill>
                <a:latin typeface="Gentona Book"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9B70BBCA-5CC9-F689-CCC4-BF352395AA9C}"/>
              </a:ext>
            </a:extLst>
          </p:cNvPr>
          <p:cNvSpPr>
            <a:spLocks noGrp="1"/>
          </p:cNvSpPr>
          <p:nvPr>
            <p:ph sz="half" idx="1"/>
          </p:nvPr>
        </p:nvSpPr>
        <p:spPr>
          <a:xfrm>
            <a:off x="838200" y="1825625"/>
            <a:ext cx="5181600" cy="4351338"/>
          </a:xfrm>
        </p:spPr>
        <p:txBody>
          <a:bodyPr/>
          <a:lstStyle>
            <a:lvl1pPr marL="228600" indent="-228600">
              <a:buFontTx/>
              <a:buBlip>
                <a:blip r:embed="rId3"/>
              </a:buBlip>
              <a:defRPr>
                <a:solidFill>
                  <a:schemeClr val="bg1"/>
                </a:solidFill>
                <a:latin typeface="Gentona Book" pitchFamily="2" charset="77"/>
              </a:defRPr>
            </a:lvl1pPr>
            <a:lvl2pPr>
              <a:defRPr>
                <a:solidFill>
                  <a:schemeClr val="bg1"/>
                </a:solidFill>
                <a:latin typeface="Gentona Book" pitchFamily="2" charset="77"/>
              </a:defRPr>
            </a:lvl2pPr>
            <a:lvl3pPr>
              <a:defRPr>
                <a:solidFill>
                  <a:schemeClr val="bg1"/>
                </a:solidFill>
                <a:latin typeface="Gentona Book" pitchFamily="2" charset="77"/>
              </a:defRPr>
            </a:lvl3pPr>
            <a:lvl4pPr>
              <a:defRPr>
                <a:solidFill>
                  <a:schemeClr val="bg1"/>
                </a:solidFill>
                <a:latin typeface="Gentona Book" pitchFamily="2" charset="77"/>
              </a:defRPr>
            </a:lvl4pPr>
            <a:lvl5pPr>
              <a:defRPr>
                <a:solidFill>
                  <a:schemeClr val="bg1"/>
                </a:solidFill>
                <a:latin typeface="Gentona Book"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97B0D8F-89ED-77DA-64DA-BE5BEA00D383}"/>
              </a:ext>
            </a:extLst>
          </p:cNvPr>
          <p:cNvSpPr>
            <a:spLocks noGrp="1"/>
          </p:cNvSpPr>
          <p:nvPr>
            <p:ph sz="half" idx="2"/>
          </p:nvPr>
        </p:nvSpPr>
        <p:spPr>
          <a:xfrm>
            <a:off x="6172200" y="1825625"/>
            <a:ext cx="5181600" cy="4351338"/>
          </a:xfrm>
        </p:spPr>
        <p:txBody>
          <a:bodyPr/>
          <a:lstStyle>
            <a:lvl1pPr marL="228600" indent="-228600">
              <a:buFontTx/>
              <a:buBlip>
                <a:blip r:embed="rId3"/>
              </a:buBlip>
              <a:defRPr>
                <a:solidFill>
                  <a:schemeClr val="bg1"/>
                </a:solidFill>
                <a:latin typeface="Gentona Book" pitchFamily="2" charset="77"/>
              </a:defRPr>
            </a:lvl1pPr>
            <a:lvl2pPr>
              <a:defRPr>
                <a:solidFill>
                  <a:schemeClr val="bg1"/>
                </a:solidFill>
                <a:latin typeface="Gentona Book" pitchFamily="2" charset="77"/>
              </a:defRPr>
            </a:lvl2pPr>
            <a:lvl3pPr>
              <a:defRPr>
                <a:solidFill>
                  <a:schemeClr val="bg1"/>
                </a:solidFill>
                <a:latin typeface="Gentona Book" pitchFamily="2" charset="77"/>
              </a:defRPr>
            </a:lvl3pPr>
            <a:lvl4pPr>
              <a:defRPr>
                <a:solidFill>
                  <a:schemeClr val="bg1"/>
                </a:solidFill>
                <a:latin typeface="Gentona Book" pitchFamily="2" charset="77"/>
              </a:defRPr>
            </a:lvl4pPr>
            <a:lvl5pPr>
              <a:defRPr>
                <a:solidFill>
                  <a:schemeClr val="bg1"/>
                </a:solidFill>
                <a:latin typeface="Gentona Book"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5710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RY STUDENT">
    <p:spTree>
      <p:nvGrpSpPr>
        <p:cNvPr id="1" name=""/>
        <p:cNvGrpSpPr/>
        <p:nvPr/>
      </p:nvGrpSpPr>
      <p:grpSpPr>
        <a:xfrm>
          <a:off x="0" y="0"/>
          <a:ext cx="0" cy="0"/>
          <a:chOff x="0" y="0"/>
          <a:chExt cx="0" cy="0"/>
        </a:xfrm>
      </p:grpSpPr>
      <p:pic>
        <p:nvPicPr>
          <p:cNvPr id="4" name="Picture 3" descr="A room with tables and chairs&#10;&#10;Description automatically generated with medium confidence">
            <a:extLst>
              <a:ext uri="{FF2B5EF4-FFF2-40B4-BE49-F238E27FC236}">
                <a16:creationId xmlns:a16="http://schemas.microsoft.com/office/drawing/2014/main" id="{E8ACCD16-4B05-1547-3241-B6673D0CFE5B}"/>
              </a:ext>
            </a:extLst>
          </p:cNvPr>
          <p:cNvPicPr>
            <a:picLocks noChangeAspect="1"/>
          </p:cNvPicPr>
          <p:nvPr userDrawn="1"/>
        </p:nvPicPr>
        <p:blipFill rotWithShape="1">
          <a:blip r:embed="rId2">
            <a:duotone>
              <a:prstClr val="black"/>
              <a:schemeClr val="accent1">
                <a:tint val="45000"/>
                <a:satMod val="400000"/>
              </a:schemeClr>
            </a:duotone>
          </a:blip>
          <a:srcRect t="11533" b="400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B2307C8-C969-8871-8C1B-035298D29FF6}"/>
              </a:ext>
            </a:extLst>
          </p:cNvPr>
          <p:cNvSpPr/>
          <p:nvPr userDrawn="1"/>
        </p:nvSpPr>
        <p:spPr>
          <a:xfrm>
            <a:off x="0" y="0"/>
            <a:ext cx="12240127" cy="6858000"/>
          </a:xfrm>
          <a:prstGeom prst="rect">
            <a:avLst/>
          </a:prstGeom>
          <a:solidFill>
            <a:srgbClr val="2995CF">
              <a:alpha val="2627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3B61C17-0D08-D63C-C3D4-C3EC5FF849B8}"/>
              </a:ext>
            </a:extLst>
          </p:cNvPr>
          <p:cNvSpPr txBox="1"/>
          <p:nvPr userDrawn="1"/>
        </p:nvSpPr>
        <p:spPr>
          <a:xfrm>
            <a:off x="3986464" y="2480518"/>
            <a:ext cx="1989221" cy="769441"/>
          </a:xfrm>
          <a:prstGeom prst="rect">
            <a:avLst/>
          </a:prstGeom>
          <a:noFill/>
          <a:ln>
            <a:noFill/>
          </a:ln>
        </p:spPr>
        <p:txBody>
          <a:bodyPr wrap="square" rtlCol="0">
            <a:spAutoFit/>
          </a:bodyPr>
          <a:lstStyle/>
          <a:p>
            <a:pPr algn="ctr"/>
            <a:r>
              <a:rPr lang="en-US" sz="4400" b="0" i="0" dirty="0">
                <a:solidFill>
                  <a:schemeClr val="bg1"/>
                </a:solidFill>
                <a:latin typeface="Gentona Medium" pitchFamily="2" charset="77"/>
              </a:rPr>
              <a:t>EVERY</a:t>
            </a:r>
          </a:p>
        </p:txBody>
      </p:sp>
      <p:sp>
        <p:nvSpPr>
          <p:cNvPr id="7" name="TextBox 6">
            <a:extLst>
              <a:ext uri="{FF2B5EF4-FFF2-40B4-BE49-F238E27FC236}">
                <a16:creationId xmlns:a16="http://schemas.microsoft.com/office/drawing/2014/main" id="{16CAD3C8-2FA6-33D6-28A7-786D5F3F60B3}"/>
              </a:ext>
            </a:extLst>
          </p:cNvPr>
          <p:cNvSpPr txBox="1"/>
          <p:nvPr userDrawn="1"/>
        </p:nvSpPr>
        <p:spPr>
          <a:xfrm>
            <a:off x="5133474" y="3685396"/>
            <a:ext cx="3015916" cy="769441"/>
          </a:xfrm>
          <a:prstGeom prst="rect">
            <a:avLst/>
          </a:prstGeom>
          <a:noFill/>
        </p:spPr>
        <p:txBody>
          <a:bodyPr wrap="square" rtlCol="0">
            <a:spAutoFit/>
          </a:bodyPr>
          <a:lstStyle/>
          <a:p>
            <a:pPr algn="ctr"/>
            <a:r>
              <a:rPr lang="en-US" sz="4400" b="0" i="0" dirty="0">
                <a:solidFill>
                  <a:schemeClr val="bg1"/>
                </a:solidFill>
                <a:latin typeface="Gentona Medium" pitchFamily="2" charset="77"/>
              </a:rPr>
              <a:t>STUDENT</a:t>
            </a:r>
          </a:p>
        </p:txBody>
      </p:sp>
      <p:sp>
        <p:nvSpPr>
          <p:cNvPr id="8" name="Rectangle 7">
            <a:extLst>
              <a:ext uri="{FF2B5EF4-FFF2-40B4-BE49-F238E27FC236}">
                <a16:creationId xmlns:a16="http://schemas.microsoft.com/office/drawing/2014/main" id="{C53DDA82-9B08-5B60-E03A-77D341B4AB05}"/>
              </a:ext>
            </a:extLst>
          </p:cNvPr>
          <p:cNvSpPr/>
          <p:nvPr userDrawn="1"/>
        </p:nvSpPr>
        <p:spPr>
          <a:xfrm>
            <a:off x="3737811" y="2370571"/>
            <a:ext cx="2486526"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EA4294-6185-0872-264E-D3161966C5AD}"/>
              </a:ext>
            </a:extLst>
          </p:cNvPr>
          <p:cNvSpPr/>
          <p:nvPr userDrawn="1"/>
        </p:nvSpPr>
        <p:spPr>
          <a:xfrm>
            <a:off x="5181600" y="3567254"/>
            <a:ext cx="2911642"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22B874F6-FF14-CD2B-0EBC-7BC7894EE598}"/>
              </a:ext>
            </a:extLst>
          </p:cNvPr>
          <p:cNvPicPr>
            <a:picLocks noChangeAspect="1"/>
          </p:cNvPicPr>
          <p:nvPr userDrawn="1"/>
        </p:nvPicPr>
        <p:blipFill>
          <a:blip r:embed="rId3"/>
          <a:stretch>
            <a:fillRect/>
          </a:stretch>
        </p:blipFill>
        <p:spPr>
          <a:xfrm>
            <a:off x="3986465" y="5121159"/>
            <a:ext cx="3737810" cy="776511"/>
          </a:xfrm>
          <a:prstGeom prst="rect">
            <a:avLst/>
          </a:prstGeom>
        </p:spPr>
      </p:pic>
    </p:spTree>
    <p:extLst>
      <p:ext uri="{BB962C8B-B14F-4D97-AF65-F5344CB8AC3E}">
        <p14:creationId xmlns:p14="http://schemas.microsoft.com/office/powerpoint/2010/main" val="2039181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ETTER TOGETHER">
    <p:spTree>
      <p:nvGrpSpPr>
        <p:cNvPr id="1" name=""/>
        <p:cNvGrpSpPr/>
        <p:nvPr/>
      </p:nvGrpSpPr>
      <p:grpSpPr>
        <a:xfrm>
          <a:off x="0" y="0"/>
          <a:ext cx="0" cy="0"/>
          <a:chOff x="0" y="0"/>
          <a:chExt cx="0" cy="0"/>
        </a:xfrm>
      </p:grpSpPr>
      <p:pic>
        <p:nvPicPr>
          <p:cNvPr id="11" name="Picture 10" descr="A picture containing sky, person, outdoor&#10;&#10;Description automatically generated">
            <a:extLst>
              <a:ext uri="{FF2B5EF4-FFF2-40B4-BE49-F238E27FC236}">
                <a16:creationId xmlns:a16="http://schemas.microsoft.com/office/drawing/2014/main" id="{57D9E912-212F-2C63-DCD0-7086FD69EA50}"/>
              </a:ext>
            </a:extLst>
          </p:cNvPr>
          <p:cNvPicPr>
            <a:picLocks noChangeAspect="1"/>
          </p:cNvPicPr>
          <p:nvPr userDrawn="1"/>
        </p:nvPicPr>
        <p:blipFill rotWithShape="1">
          <a:blip r:embed="rId2">
            <a:duotone>
              <a:prstClr val="black"/>
              <a:schemeClr val="accent1">
                <a:tint val="45000"/>
                <a:satMod val="400000"/>
              </a:schemeClr>
            </a:duotone>
          </a:blip>
          <a:srcRect l="3519" r="32542"/>
          <a:stretch/>
        </p:blipFill>
        <p:spPr>
          <a:xfrm>
            <a:off x="-1" y="0"/>
            <a:ext cx="12240127" cy="6885632"/>
          </a:xfrm>
          <a:prstGeom prst="rect">
            <a:avLst/>
          </a:prstGeom>
        </p:spPr>
      </p:pic>
      <p:sp>
        <p:nvSpPr>
          <p:cNvPr id="5" name="Rectangle 4">
            <a:extLst>
              <a:ext uri="{FF2B5EF4-FFF2-40B4-BE49-F238E27FC236}">
                <a16:creationId xmlns:a16="http://schemas.microsoft.com/office/drawing/2014/main" id="{4B2307C8-C969-8871-8C1B-035298D29FF6}"/>
              </a:ext>
            </a:extLst>
          </p:cNvPr>
          <p:cNvSpPr/>
          <p:nvPr userDrawn="1"/>
        </p:nvSpPr>
        <p:spPr>
          <a:xfrm>
            <a:off x="-1" y="0"/>
            <a:ext cx="12240128" cy="6858000"/>
          </a:xfrm>
          <a:prstGeom prst="rect">
            <a:avLst/>
          </a:prstGeom>
          <a:solidFill>
            <a:srgbClr val="2995CF">
              <a:alpha val="2627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3B61C17-0D08-D63C-C3D4-C3EC5FF849B8}"/>
              </a:ext>
            </a:extLst>
          </p:cNvPr>
          <p:cNvSpPr txBox="1"/>
          <p:nvPr userDrawn="1"/>
        </p:nvSpPr>
        <p:spPr>
          <a:xfrm>
            <a:off x="3922296" y="2480518"/>
            <a:ext cx="2109536" cy="769441"/>
          </a:xfrm>
          <a:prstGeom prst="rect">
            <a:avLst/>
          </a:prstGeom>
          <a:noFill/>
          <a:ln>
            <a:noFill/>
          </a:ln>
        </p:spPr>
        <p:txBody>
          <a:bodyPr wrap="square" rtlCol="0">
            <a:spAutoFit/>
          </a:bodyPr>
          <a:lstStyle/>
          <a:p>
            <a:pPr algn="ctr"/>
            <a:r>
              <a:rPr lang="en-US" sz="4400" b="0" i="0" dirty="0">
                <a:solidFill>
                  <a:schemeClr val="bg1"/>
                </a:solidFill>
                <a:latin typeface="Gentona Medium" pitchFamily="2" charset="77"/>
              </a:rPr>
              <a:t>BETTER</a:t>
            </a:r>
          </a:p>
        </p:txBody>
      </p:sp>
      <p:sp>
        <p:nvSpPr>
          <p:cNvPr id="7" name="TextBox 6">
            <a:extLst>
              <a:ext uri="{FF2B5EF4-FFF2-40B4-BE49-F238E27FC236}">
                <a16:creationId xmlns:a16="http://schemas.microsoft.com/office/drawing/2014/main" id="{16CAD3C8-2FA6-33D6-28A7-786D5F3F60B3}"/>
              </a:ext>
            </a:extLst>
          </p:cNvPr>
          <p:cNvSpPr txBox="1"/>
          <p:nvPr userDrawn="1"/>
        </p:nvSpPr>
        <p:spPr>
          <a:xfrm>
            <a:off x="5181600" y="3701438"/>
            <a:ext cx="3015916" cy="769441"/>
          </a:xfrm>
          <a:prstGeom prst="rect">
            <a:avLst/>
          </a:prstGeom>
          <a:noFill/>
        </p:spPr>
        <p:txBody>
          <a:bodyPr wrap="square" rtlCol="0">
            <a:spAutoFit/>
          </a:bodyPr>
          <a:lstStyle/>
          <a:p>
            <a:pPr algn="ctr"/>
            <a:r>
              <a:rPr lang="en-US" sz="4400" b="0" i="0" dirty="0">
                <a:solidFill>
                  <a:schemeClr val="bg1"/>
                </a:solidFill>
                <a:latin typeface="Gentona Medium" pitchFamily="2" charset="77"/>
              </a:rPr>
              <a:t>TOGETHER</a:t>
            </a:r>
          </a:p>
        </p:txBody>
      </p:sp>
      <p:sp>
        <p:nvSpPr>
          <p:cNvPr id="8" name="Rectangle 7">
            <a:extLst>
              <a:ext uri="{FF2B5EF4-FFF2-40B4-BE49-F238E27FC236}">
                <a16:creationId xmlns:a16="http://schemas.microsoft.com/office/drawing/2014/main" id="{C53DDA82-9B08-5B60-E03A-77D341B4AB05}"/>
              </a:ext>
            </a:extLst>
          </p:cNvPr>
          <p:cNvSpPr/>
          <p:nvPr userDrawn="1"/>
        </p:nvSpPr>
        <p:spPr>
          <a:xfrm>
            <a:off x="3737811" y="2370571"/>
            <a:ext cx="2486526"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EA4294-6185-0872-264E-D3161966C5AD}"/>
              </a:ext>
            </a:extLst>
          </p:cNvPr>
          <p:cNvSpPr/>
          <p:nvPr userDrawn="1"/>
        </p:nvSpPr>
        <p:spPr>
          <a:xfrm>
            <a:off x="5077325" y="3567254"/>
            <a:ext cx="3248527"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22B874F6-FF14-CD2B-0EBC-7BC7894EE598}"/>
              </a:ext>
            </a:extLst>
          </p:cNvPr>
          <p:cNvPicPr>
            <a:picLocks noChangeAspect="1"/>
          </p:cNvPicPr>
          <p:nvPr userDrawn="1"/>
        </p:nvPicPr>
        <p:blipFill>
          <a:blip r:embed="rId3"/>
          <a:stretch>
            <a:fillRect/>
          </a:stretch>
        </p:blipFill>
        <p:spPr>
          <a:xfrm>
            <a:off x="3986465" y="5121159"/>
            <a:ext cx="3737810" cy="776511"/>
          </a:xfrm>
          <a:prstGeom prst="rect">
            <a:avLst/>
          </a:prstGeom>
        </p:spPr>
      </p:pic>
    </p:spTree>
    <p:extLst>
      <p:ext uri="{BB962C8B-B14F-4D97-AF65-F5344CB8AC3E}">
        <p14:creationId xmlns:p14="http://schemas.microsoft.com/office/powerpoint/2010/main" val="3763290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Icon&#10;&#10;Description automatically generated with low confidence">
            <a:extLst>
              <a:ext uri="{FF2B5EF4-FFF2-40B4-BE49-F238E27FC236}">
                <a16:creationId xmlns:a16="http://schemas.microsoft.com/office/drawing/2014/main" id="{82330E19-0E60-BD47-26AD-0EB10208A309}"/>
              </a:ext>
            </a:extLst>
          </p:cNvPr>
          <p:cNvPicPr>
            <a:picLocks noChangeAspect="1"/>
          </p:cNvPicPr>
          <p:nvPr userDrawn="1"/>
        </p:nvPicPr>
        <p:blipFill rotWithShape="1">
          <a:blip r:embed="rId2"/>
          <a:srcRect t="-4477" b="4477"/>
          <a:stretch/>
        </p:blipFill>
        <p:spPr>
          <a:xfrm>
            <a:off x="0" y="-314709"/>
            <a:ext cx="12192000" cy="7179443"/>
          </a:xfrm>
          <a:prstGeom prst="rect">
            <a:avLst/>
          </a:prstGeom>
        </p:spPr>
      </p:pic>
      <p:sp>
        <p:nvSpPr>
          <p:cNvPr id="15" name="Text Placeholder 1">
            <a:extLst>
              <a:ext uri="{FF2B5EF4-FFF2-40B4-BE49-F238E27FC236}">
                <a16:creationId xmlns:a16="http://schemas.microsoft.com/office/drawing/2014/main" id="{AEE7A76A-6B7D-A929-EC4D-FB57AB3EEC8C}"/>
              </a:ext>
            </a:extLst>
          </p:cNvPr>
          <p:cNvSpPr>
            <a:spLocks noGrp="1"/>
          </p:cNvSpPr>
          <p:nvPr>
            <p:ph type="body" sz="quarter" idx="13"/>
          </p:nvPr>
        </p:nvSpPr>
        <p:spPr>
          <a:xfrm>
            <a:off x="1731351" y="1832073"/>
            <a:ext cx="3471862" cy="1019175"/>
          </a:xfrm>
          <a:prstGeom prst="rect">
            <a:avLst/>
          </a:prstGeom>
        </p:spPr>
        <p:txBody>
          <a:bodyPr/>
          <a:lstStyle>
            <a:lvl1pPr marL="0" indent="0" algn="ctr">
              <a:buNone/>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endParaRPr lang="en-US" dirty="0"/>
          </a:p>
        </p:txBody>
      </p:sp>
      <p:sp>
        <p:nvSpPr>
          <p:cNvPr id="16" name="Text Placeholder 2">
            <a:extLst>
              <a:ext uri="{FF2B5EF4-FFF2-40B4-BE49-F238E27FC236}">
                <a16:creationId xmlns:a16="http://schemas.microsoft.com/office/drawing/2014/main" id="{50303C8A-952A-5729-2A09-92D08C801FC6}"/>
              </a:ext>
            </a:extLst>
          </p:cNvPr>
          <p:cNvSpPr>
            <a:spLocks noGrp="1"/>
          </p:cNvSpPr>
          <p:nvPr>
            <p:ph type="body" sz="quarter" idx="14"/>
          </p:nvPr>
        </p:nvSpPr>
        <p:spPr>
          <a:xfrm>
            <a:off x="4262689" y="3592674"/>
            <a:ext cx="3471862" cy="1019175"/>
          </a:xfrm>
          <a:prstGeom prst="rect">
            <a:avLst/>
          </a:prstGeom>
        </p:spPr>
        <p:txBody>
          <a:bodyPr/>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endParaRPr lang="en-US" dirty="0"/>
          </a:p>
        </p:txBody>
      </p:sp>
      <p:sp>
        <p:nvSpPr>
          <p:cNvPr id="18" name="Text Placeholder 1">
            <a:extLst>
              <a:ext uri="{FF2B5EF4-FFF2-40B4-BE49-F238E27FC236}">
                <a16:creationId xmlns:a16="http://schemas.microsoft.com/office/drawing/2014/main" id="{770DD903-3151-4209-15B9-FCFC221178AD}"/>
              </a:ext>
            </a:extLst>
          </p:cNvPr>
          <p:cNvSpPr>
            <a:spLocks noGrp="1"/>
          </p:cNvSpPr>
          <p:nvPr>
            <p:ph type="body" sz="quarter" idx="15" hasCustomPrompt="1"/>
          </p:nvPr>
        </p:nvSpPr>
        <p:spPr>
          <a:xfrm>
            <a:off x="4262689" y="3592674"/>
            <a:ext cx="3471862" cy="1019175"/>
          </a:xfrm>
          <a:prstGeom prst="rect">
            <a:avLst/>
          </a:prstGeom>
        </p:spPr>
        <p:txBody>
          <a:bodyPr/>
          <a:lstStyle>
            <a:lvl1pPr marL="0" indent="0" algn="ctr">
              <a:buNone/>
              <a:defRPr sz="8000" b="1" i="0">
                <a:solidFill>
                  <a:schemeClr val="bg1"/>
                </a:solidFill>
                <a:latin typeface="Gentona Book"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   Slide</a:t>
            </a:r>
          </a:p>
        </p:txBody>
      </p:sp>
      <p:sp>
        <p:nvSpPr>
          <p:cNvPr id="19" name="Text Placeholder 1">
            <a:extLst>
              <a:ext uri="{FF2B5EF4-FFF2-40B4-BE49-F238E27FC236}">
                <a16:creationId xmlns:a16="http://schemas.microsoft.com/office/drawing/2014/main" id="{8FE167FA-6EC0-4C19-E9C9-167A5238294B}"/>
              </a:ext>
            </a:extLst>
          </p:cNvPr>
          <p:cNvSpPr>
            <a:spLocks noGrp="1"/>
          </p:cNvSpPr>
          <p:nvPr>
            <p:ph type="body" sz="quarter" idx="16" hasCustomPrompt="1"/>
          </p:nvPr>
        </p:nvSpPr>
        <p:spPr>
          <a:xfrm>
            <a:off x="1731351" y="1832072"/>
            <a:ext cx="3471862" cy="1019175"/>
          </a:xfrm>
          <a:prstGeom prst="rect">
            <a:avLst/>
          </a:prstGeom>
        </p:spPr>
        <p:txBody>
          <a:bodyPr/>
          <a:lstStyle>
            <a:lvl1pPr marL="0" indent="0" algn="ctr">
              <a:buNone/>
              <a:defRPr sz="8000" b="1" i="0">
                <a:solidFill>
                  <a:schemeClr val="bg1"/>
                </a:solidFill>
                <a:latin typeface="Gentona Book"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   Title</a:t>
            </a:r>
          </a:p>
        </p:txBody>
      </p:sp>
    </p:spTree>
    <p:extLst>
      <p:ext uri="{BB962C8B-B14F-4D97-AF65-F5344CB8AC3E}">
        <p14:creationId xmlns:p14="http://schemas.microsoft.com/office/powerpoint/2010/main" val="401056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6417B5-9C74-6396-C20B-37901DE48969}"/>
              </a:ext>
            </a:extLst>
          </p:cNvPr>
          <p:cNvSpPr/>
          <p:nvPr userDrawn="1"/>
        </p:nvSpPr>
        <p:spPr>
          <a:xfrm>
            <a:off x="-160421" y="-112295"/>
            <a:ext cx="12560968" cy="7186863"/>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
            <a:extLst>
              <a:ext uri="{FF2B5EF4-FFF2-40B4-BE49-F238E27FC236}">
                <a16:creationId xmlns:a16="http://schemas.microsoft.com/office/drawing/2014/main" id="{AEE7A76A-6B7D-A929-EC4D-FB57AB3EEC8C}"/>
              </a:ext>
            </a:extLst>
          </p:cNvPr>
          <p:cNvSpPr>
            <a:spLocks noGrp="1"/>
          </p:cNvSpPr>
          <p:nvPr>
            <p:ph type="body" sz="quarter" idx="13"/>
          </p:nvPr>
        </p:nvSpPr>
        <p:spPr>
          <a:xfrm>
            <a:off x="1731351" y="1832073"/>
            <a:ext cx="3471862" cy="1019175"/>
          </a:xfrm>
          <a:prstGeom prst="rect">
            <a:avLst/>
          </a:prstGeom>
        </p:spPr>
        <p:txBody>
          <a:bodyPr/>
          <a:lstStyle>
            <a:lvl1pPr marL="0" indent="0" algn="ctr">
              <a:buNone/>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endParaRPr lang="en-US" dirty="0"/>
          </a:p>
        </p:txBody>
      </p:sp>
      <p:sp>
        <p:nvSpPr>
          <p:cNvPr id="16" name="Text Placeholder 2">
            <a:extLst>
              <a:ext uri="{FF2B5EF4-FFF2-40B4-BE49-F238E27FC236}">
                <a16:creationId xmlns:a16="http://schemas.microsoft.com/office/drawing/2014/main" id="{50303C8A-952A-5729-2A09-92D08C801FC6}"/>
              </a:ext>
            </a:extLst>
          </p:cNvPr>
          <p:cNvSpPr>
            <a:spLocks noGrp="1"/>
          </p:cNvSpPr>
          <p:nvPr>
            <p:ph type="body" sz="quarter" idx="14"/>
          </p:nvPr>
        </p:nvSpPr>
        <p:spPr>
          <a:xfrm>
            <a:off x="4262689" y="3592674"/>
            <a:ext cx="3471862" cy="1019175"/>
          </a:xfrm>
          <a:prstGeom prst="rect">
            <a:avLst/>
          </a:prstGeom>
        </p:spPr>
        <p:txBody>
          <a:bodyPr/>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endParaRPr lang="en-US" dirty="0"/>
          </a:p>
        </p:txBody>
      </p:sp>
      <p:sp>
        <p:nvSpPr>
          <p:cNvPr id="18" name="Text Placeholder 1">
            <a:extLst>
              <a:ext uri="{FF2B5EF4-FFF2-40B4-BE49-F238E27FC236}">
                <a16:creationId xmlns:a16="http://schemas.microsoft.com/office/drawing/2014/main" id="{770DD903-3151-4209-15B9-FCFC221178AD}"/>
              </a:ext>
            </a:extLst>
          </p:cNvPr>
          <p:cNvSpPr>
            <a:spLocks noGrp="1"/>
          </p:cNvSpPr>
          <p:nvPr>
            <p:ph type="body" sz="quarter" idx="15" hasCustomPrompt="1"/>
          </p:nvPr>
        </p:nvSpPr>
        <p:spPr>
          <a:xfrm>
            <a:off x="4262689" y="3592674"/>
            <a:ext cx="3471862" cy="1019175"/>
          </a:xfrm>
          <a:prstGeom prst="rect">
            <a:avLst/>
          </a:prstGeom>
        </p:spPr>
        <p:txBody>
          <a:bodyPr/>
          <a:lstStyle>
            <a:lvl1pPr marL="0" indent="0" algn="ctr">
              <a:buNone/>
              <a:defRPr sz="8000" b="1" i="0">
                <a:solidFill>
                  <a:schemeClr val="bg1"/>
                </a:solidFill>
                <a:latin typeface="Gentona Book"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   Slide</a:t>
            </a:r>
          </a:p>
        </p:txBody>
      </p:sp>
      <p:sp>
        <p:nvSpPr>
          <p:cNvPr id="19" name="Text Placeholder 1">
            <a:extLst>
              <a:ext uri="{FF2B5EF4-FFF2-40B4-BE49-F238E27FC236}">
                <a16:creationId xmlns:a16="http://schemas.microsoft.com/office/drawing/2014/main" id="{8FE167FA-6EC0-4C19-E9C9-167A5238294B}"/>
              </a:ext>
            </a:extLst>
          </p:cNvPr>
          <p:cNvSpPr>
            <a:spLocks noGrp="1"/>
          </p:cNvSpPr>
          <p:nvPr>
            <p:ph type="body" sz="quarter" idx="16" hasCustomPrompt="1"/>
          </p:nvPr>
        </p:nvSpPr>
        <p:spPr>
          <a:xfrm>
            <a:off x="1731351" y="1832072"/>
            <a:ext cx="3471862" cy="1019175"/>
          </a:xfrm>
          <a:prstGeom prst="rect">
            <a:avLst/>
          </a:prstGeom>
        </p:spPr>
        <p:txBody>
          <a:bodyPr/>
          <a:lstStyle>
            <a:lvl1pPr marL="0" indent="0" algn="ctr">
              <a:buNone/>
              <a:defRPr sz="8000" b="1" i="0">
                <a:solidFill>
                  <a:schemeClr val="bg1"/>
                </a:solidFill>
                <a:latin typeface="Gentona Book"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   Title</a:t>
            </a:r>
          </a:p>
        </p:txBody>
      </p:sp>
      <p:pic>
        <p:nvPicPr>
          <p:cNvPr id="5" name="Picture 4" descr="A blue stick figure with arms up&#10;&#10;AI-generated content may be incorrect.">
            <a:extLst>
              <a:ext uri="{FF2B5EF4-FFF2-40B4-BE49-F238E27FC236}">
                <a16:creationId xmlns:a16="http://schemas.microsoft.com/office/drawing/2014/main" id="{8680329A-1F74-3AF2-3F0D-10B82FE15337}"/>
              </a:ext>
            </a:extLst>
          </p:cNvPr>
          <p:cNvPicPr>
            <a:picLocks noChangeAspect="1"/>
          </p:cNvPicPr>
          <p:nvPr userDrawn="1"/>
        </p:nvPicPr>
        <p:blipFill>
          <a:blip r:embed="rId2">
            <a:biLevel thresh="25000"/>
          </a:blip>
          <a:stretch>
            <a:fillRect/>
          </a:stretch>
        </p:blipFill>
        <p:spPr>
          <a:xfrm>
            <a:off x="8183413" y="318836"/>
            <a:ext cx="4169007" cy="6220327"/>
          </a:xfrm>
          <a:prstGeom prst="rect">
            <a:avLst/>
          </a:prstGeom>
        </p:spPr>
      </p:pic>
    </p:spTree>
    <p:extLst>
      <p:ext uri="{BB962C8B-B14F-4D97-AF65-F5344CB8AC3E}">
        <p14:creationId xmlns:p14="http://schemas.microsoft.com/office/powerpoint/2010/main" val="1630741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Gray">
    <p:spTree>
      <p:nvGrpSpPr>
        <p:cNvPr id="1" name=""/>
        <p:cNvGrpSpPr/>
        <p:nvPr/>
      </p:nvGrpSpPr>
      <p:grpSpPr>
        <a:xfrm>
          <a:off x="0" y="0"/>
          <a:ext cx="0" cy="0"/>
          <a:chOff x="0" y="0"/>
          <a:chExt cx="0" cy="0"/>
        </a:xfrm>
      </p:grpSpPr>
      <p:pic>
        <p:nvPicPr>
          <p:cNvPr id="17" name="Picture 16" descr="A group of people looking at a paper&#10;&#10;Description automatically generated with medium confidence">
            <a:extLst>
              <a:ext uri="{FF2B5EF4-FFF2-40B4-BE49-F238E27FC236}">
                <a16:creationId xmlns:a16="http://schemas.microsoft.com/office/drawing/2014/main" id="{0143B107-3F3A-B71D-AD72-C70408739150}"/>
              </a:ext>
            </a:extLst>
          </p:cNvPr>
          <p:cNvPicPr>
            <a:picLocks noChangeAspect="1"/>
          </p:cNvPicPr>
          <p:nvPr userDrawn="1"/>
        </p:nvPicPr>
        <p:blipFill>
          <a:blip r:embed="rId2"/>
          <a:stretch>
            <a:fillRect/>
          </a:stretch>
        </p:blipFill>
        <p:spPr>
          <a:xfrm>
            <a:off x="-334982" y="0"/>
            <a:ext cx="12861961" cy="7231322"/>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20" name="Text Placeholder 19">
            <a:extLst>
              <a:ext uri="{FF2B5EF4-FFF2-40B4-BE49-F238E27FC236}">
                <a16:creationId xmlns:a16="http://schemas.microsoft.com/office/drawing/2014/main" id="{EEA0850C-C781-0586-0C13-C90841B89497}"/>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Gentona Book" pitchFamily="2" charset="77"/>
              </a:defRPr>
            </a:lvl1pPr>
          </a:lstStyle>
          <a:p>
            <a:pPr lvl="0"/>
            <a:r>
              <a:rPr lang="en-US" dirty="0"/>
              <a:t>Click to add title</a:t>
            </a:r>
          </a:p>
        </p:txBody>
      </p:sp>
    </p:spTree>
    <p:extLst>
      <p:ext uri="{BB962C8B-B14F-4D97-AF65-F5344CB8AC3E}">
        <p14:creationId xmlns:p14="http://schemas.microsoft.com/office/powerpoint/2010/main" val="1964777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Gray">
    <p:spTree>
      <p:nvGrpSpPr>
        <p:cNvPr id="1" name=""/>
        <p:cNvGrpSpPr/>
        <p:nvPr/>
      </p:nvGrpSpPr>
      <p:grpSpPr>
        <a:xfrm>
          <a:off x="0" y="0"/>
          <a:ext cx="0" cy="0"/>
          <a:chOff x="0" y="0"/>
          <a:chExt cx="0" cy="0"/>
        </a:xfrm>
      </p:grpSpPr>
      <p:pic>
        <p:nvPicPr>
          <p:cNvPr id="17" name="Picture 16" descr="A person writing on a piece of paper&#10;&#10;Description automatically generated with low confidence">
            <a:extLst>
              <a:ext uri="{FF2B5EF4-FFF2-40B4-BE49-F238E27FC236}">
                <a16:creationId xmlns:a16="http://schemas.microsoft.com/office/drawing/2014/main" id="{6007C0F2-3935-D898-A238-A2A00F73F1D2}"/>
              </a:ext>
            </a:extLst>
          </p:cNvPr>
          <p:cNvPicPr>
            <a:picLocks noChangeAspect="1"/>
          </p:cNvPicPr>
          <p:nvPr userDrawn="1"/>
        </p:nvPicPr>
        <p:blipFill>
          <a:blip r:embed="rId2"/>
          <a:stretch>
            <a:fillRect/>
          </a:stretch>
        </p:blipFill>
        <p:spPr>
          <a:xfrm>
            <a:off x="-348310" y="218484"/>
            <a:ext cx="12888620" cy="7246311"/>
          </a:xfrm>
          <a:prstGeom prst="rect">
            <a:avLst/>
          </a:prstGeom>
        </p:spPr>
      </p:pic>
      <p:sp>
        <p:nvSpPr>
          <p:cNvPr id="12" name="Text Placeholder 19">
            <a:extLst>
              <a:ext uri="{FF2B5EF4-FFF2-40B4-BE49-F238E27FC236}">
                <a16:creationId xmlns:a16="http://schemas.microsoft.com/office/drawing/2014/main" id="{AB0FDAA3-55CC-D743-72FD-3DEF7D121659}"/>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Gentona Book" pitchFamily="2" charset="77"/>
              </a:defRPr>
            </a:lvl1pPr>
          </a:lstStyle>
          <a:p>
            <a:pPr lvl="0"/>
            <a:r>
              <a:rPr lang="en-US" dirty="0"/>
              <a:t>Click to add title</a:t>
            </a:r>
          </a:p>
        </p:txBody>
      </p:sp>
      <p:pic>
        <p:nvPicPr>
          <p:cNvPr id="13" name="Picture 12" descr="Text&#10;&#10;Description automatically generated with medium confidence">
            <a:extLst>
              <a:ext uri="{FF2B5EF4-FFF2-40B4-BE49-F238E27FC236}">
                <a16:creationId xmlns:a16="http://schemas.microsoft.com/office/drawing/2014/main" id="{730428DA-6E06-994E-7E23-3542B6989447}"/>
              </a:ext>
            </a:extLst>
          </p:cNvPr>
          <p:cNvPicPr>
            <a:picLocks noChangeAspect="1"/>
          </p:cNvPicPr>
          <p:nvPr userDrawn="1"/>
        </p:nvPicPr>
        <p:blipFill>
          <a:blip r:embed="rId3"/>
          <a:stretch>
            <a:fillRect/>
          </a:stretch>
        </p:blipFill>
        <p:spPr>
          <a:xfrm>
            <a:off x="221973" y="6485185"/>
            <a:ext cx="2269445" cy="471465"/>
          </a:xfrm>
          <a:prstGeom prst="rect">
            <a:avLst/>
          </a:prstGeom>
        </p:spPr>
      </p:pic>
    </p:spTree>
    <p:extLst>
      <p:ext uri="{BB962C8B-B14F-4D97-AF65-F5344CB8AC3E}">
        <p14:creationId xmlns:p14="http://schemas.microsoft.com/office/powerpoint/2010/main" val="111874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Gray">
    <p:spTree>
      <p:nvGrpSpPr>
        <p:cNvPr id="1" name=""/>
        <p:cNvGrpSpPr/>
        <p:nvPr/>
      </p:nvGrpSpPr>
      <p:grpSpPr>
        <a:xfrm>
          <a:off x="0" y="0"/>
          <a:ext cx="0" cy="0"/>
          <a:chOff x="0" y="0"/>
          <a:chExt cx="0" cy="0"/>
        </a:xfrm>
      </p:grpSpPr>
      <p:pic>
        <p:nvPicPr>
          <p:cNvPr id="12" name="Picture 11" descr="A group of people sitting at a table looking at a computer&#10;&#10;Description automatically generated with low confidence">
            <a:extLst>
              <a:ext uri="{FF2B5EF4-FFF2-40B4-BE49-F238E27FC236}">
                <a16:creationId xmlns:a16="http://schemas.microsoft.com/office/drawing/2014/main" id="{F8635A5D-F284-E801-48A7-8FBF94DC6334}"/>
              </a:ext>
            </a:extLst>
          </p:cNvPr>
          <p:cNvPicPr>
            <a:picLocks noChangeAspect="1"/>
          </p:cNvPicPr>
          <p:nvPr userDrawn="1"/>
        </p:nvPicPr>
        <p:blipFill>
          <a:blip r:embed="rId2"/>
          <a:stretch>
            <a:fillRect/>
          </a:stretch>
        </p:blipFill>
        <p:spPr>
          <a:xfrm>
            <a:off x="-389802" y="-147048"/>
            <a:ext cx="12721045" cy="7152095"/>
          </a:xfrm>
          <a:prstGeom prst="rect">
            <a:avLst/>
          </a:prstGeom>
        </p:spPr>
      </p:pic>
      <p:sp>
        <p:nvSpPr>
          <p:cNvPr id="15" name="Text Placeholder 19">
            <a:extLst>
              <a:ext uri="{FF2B5EF4-FFF2-40B4-BE49-F238E27FC236}">
                <a16:creationId xmlns:a16="http://schemas.microsoft.com/office/drawing/2014/main" id="{01011986-62C2-1275-087E-D16E08EC5C5E}"/>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Gentona Book" pitchFamily="2" charset="77"/>
              </a:defRPr>
            </a:lvl1pPr>
          </a:lstStyle>
          <a:p>
            <a:pPr lvl="0"/>
            <a:r>
              <a:rPr lang="en-US" dirty="0"/>
              <a:t>Click to add title</a:t>
            </a:r>
          </a:p>
        </p:txBody>
      </p:sp>
      <p:pic>
        <p:nvPicPr>
          <p:cNvPr id="17" name="Picture 16" descr="Text&#10;&#10;Description automatically generated with medium confidence">
            <a:extLst>
              <a:ext uri="{FF2B5EF4-FFF2-40B4-BE49-F238E27FC236}">
                <a16:creationId xmlns:a16="http://schemas.microsoft.com/office/drawing/2014/main" id="{7F9FD6F0-5271-8C8C-6A4C-EBAC9A130661}"/>
              </a:ext>
            </a:extLst>
          </p:cNvPr>
          <p:cNvPicPr>
            <a:picLocks noChangeAspect="1"/>
          </p:cNvPicPr>
          <p:nvPr userDrawn="1"/>
        </p:nvPicPr>
        <p:blipFill>
          <a:blip r:embed="rId3"/>
          <a:stretch>
            <a:fillRect/>
          </a:stretch>
        </p:blipFill>
        <p:spPr>
          <a:xfrm>
            <a:off x="69573" y="6332785"/>
            <a:ext cx="2269445" cy="471465"/>
          </a:xfrm>
          <a:prstGeom prst="rect">
            <a:avLst/>
          </a:prstGeom>
        </p:spPr>
      </p:pic>
    </p:spTree>
    <p:extLst>
      <p:ext uri="{BB962C8B-B14F-4D97-AF65-F5344CB8AC3E}">
        <p14:creationId xmlns:p14="http://schemas.microsoft.com/office/powerpoint/2010/main" val="2737521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2.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4E4E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490420"/>
      </p:ext>
    </p:extLst>
  </p:cSld>
  <p:clrMap bg1="lt1" tx1="dk1" bg2="lt2" tx2="dk2" accent1="accent1" accent2="accent2" accent3="accent3" accent4="accent4" accent5="accent5" accent6="accent6" hlink="hlink" folHlink="folHlink"/>
  <p:sldLayoutIdLst>
    <p:sldLayoutId id="2147483698" r:id="rId1"/>
    <p:sldLayoutId id="2147483723" r:id="rId2"/>
    <p:sldLayoutId id="2147483724" r:id="rId3"/>
    <p:sldLayoutId id="2147483725" r:id="rId4"/>
    <p:sldLayoutId id="2147483734" r:id="rId5"/>
    <p:sldLayoutId id="2147483745" r:id="rId6"/>
    <p:sldLayoutId id="2147483737" r:id="rId7"/>
    <p:sldLayoutId id="2147483739" r:id="rId8"/>
    <p:sldLayoutId id="2147483736" r:id="rId9"/>
    <p:sldLayoutId id="2147483738" r:id="rId10"/>
    <p:sldLayoutId id="2147483741" r:id="rId11"/>
    <p:sldLayoutId id="2147483735" r:id="rId12"/>
    <p:sldLayoutId id="2147483712" r:id="rId13"/>
    <p:sldLayoutId id="2147483710" r:id="rId14"/>
    <p:sldLayoutId id="2147483744" r:id="rId15"/>
    <p:sldLayoutId id="2147483706" r:id="rId16"/>
    <p:sldLayoutId id="2147483707" r:id="rId17"/>
    <p:sldLayoutId id="2147483708" r:id="rId18"/>
    <p:sldLayoutId id="2147483713" r:id="rId19"/>
    <p:sldLayoutId id="2147483715" r:id="rId20"/>
    <p:sldLayoutId id="2147483740" r:id="rId21"/>
    <p:sldLayoutId id="2147483742" r:id="rId22"/>
    <p:sldLayoutId id="2147483743"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A4821C-4674-2CAC-FF2F-09C1DED165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EB25C0-F5B0-1F23-3C33-EE40CACD7B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25DF0-2F86-F306-C42A-78C6EE622E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9A099E-6C36-A644-8291-D5730EFDDBDA}" type="datetimeFigureOut">
              <a:rPr lang="en-US" smtClean="0"/>
              <a:t>5/28/26</a:t>
            </a:fld>
            <a:endParaRPr lang="en-US"/>
          </a:p>
        </p:txBody>
      </p:sp>
      <p:sp>
        <p:nvSpPr>
          <p:cNvPr id="5" name="Footer Placeholder 4">
            <a:extLst>
              <a:ext uri="{FF2B5EF4-FFF2-40B4-BE49-F238E27FC236}">
                <a16:creationId xmlns:a16="http://schemas.microsoft.com/office/drawing/2014/main" id="{EE95680B-4852-79DC-1C09-8F75150F2C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D1AF84-BC3B-D96D-636E-39796605B6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82B07-AA10-C440-BC38-1CF47E89C733}" type="slidenum">
              <a:rPr lang="en-US" smtClean="0"/>
              <a:t>‹#›</a:t>
            </a:fld>
            <a:endParaRPr lang="en-US"/>
          </a:p>
        </p:txBody>
      </p:sp>
    </p:spTree>
    <p:extLst>
      <p:ext uri="{BB962C8B-B14F-4D97-AF65-F5344CB8AC3E}">
        <p14:creationId xmlns:p14="http://schemas.microsoft.com/office/powerpoint/2010/main" val="757877788"/>
      </p:ext>
    </p:extLst>
  </p:cSld>
  <p:clrMap bg1="lt1" tx1="dk1" bg2="lt2" tx2="dk2" accent1="accent1" accent2="accent2" accent3="accent3" accent4="accent4" accent5="accent5" accent6="accent6" hlink="hlink" folHlink="folHlink"/>
  <p:sldLayoutIdLst>
    <p:sldLayoutId id="2147483730" r:id="rId1"/>
    <p:sldLayoutId id="2147483727" r:id="rId2"/>
    <p:sldLayoutId id="2147483728" r:id="rId3"/>
    <p:sldLayoutId id="214748373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3.jpg"/><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 Id="rId9" Type="http://schemas.openxmlformats.org/officeDocument/2006/relationships/image" Target="../media/image59.jp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ceedar.education.ufl.edu/rtap-cslg/" TargetMode="External"/><Relationship Id="rId7" Type="http://schemas.openxmlformats.org/officeDocument/2006/relationships/image" Target="../media/image67.jpg"/><Relationship Id="rId2" Type="http://schemas.openxmlformats.org/officeDocument/2006/relationships/hyperlink" Target="https://ceedar.education.ufl.edu/teacher-apprenticeship-resources/#toggle-id-1" TargetMode="External"/><Relationship Id="rId1" Type="http://schemas.openxmlformats.org/officeDocument/2006/relationships/slideLayout" Target="../slideLayouts/slideLayout2.xml"/><Relationship Id="rId6" Type="http://schemas.openxmlformats.org/officeDocument/2006/relationships/hyperlink" Target="https://ceedar.education.ufl.edu/teacher-apprenticeship-resources/" TargetMode="External"/><Relationship Id="rId5" Type="http://schemas.openxmlformats.org/officeDocument/2006/relationships/hyperlink" Target="https://ceedar.education.ufl.edu/portfolio/credit-for-prior-learning-webinar/" TargetMode="External"/><Relationship Id="rId4" Type="http://schemas.openxmlformats.org/officeDocument/2006/relationships/hyperlink" Target="https://ceedar.education.ufl.edu/cpl-resource/"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3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433D8A-EA0D-C8C9-2D88-CEEB6AB9928F}"/>
              </a:ext>
              <a:ext uri="{C183D7F6-B498-43B3-948B-1728B52AA6E4}">
                <adec:decorative xmlns:adec="http://schemas.microsoft.com/office/drawing/2017/decorative" val="1"/>
              </a:ext>
            </a:extLst>
          </p:cNvPr>
          <p:cNvSpPr/>
          <p:nvPr/>
        </p:nvSpPr>
        <p:spPr>
          <a:xfrm>
            <a:off x="765966" y="1760428"/>
            <a:ext cx="7505197" cy="3337144"/>
          </a:xfrm>
          <a:prstGeom prst="rect">
            <a:avLst/>
          </a:prstGeom>
          <a:noFill/>
          <a:ln w="92075">
            <a:solidFill>
              <a:srgbClr val="9FC8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95CF"/>
              </a:solidFill>
              <a:latin typeface="Gentona Book" pitchFamily="2" charset="77"/>
            </a:endParaRPr>
          </a:p>
        </p:txBody>
      </p:sp>
      <p:sp>
        <p:nvSpPr>
          <p:cNvPr id="6" name="Title 5">
            <a:extLst>
              <a:ext uri="{FF2B5EF4-FFF2-40B4-BE49-F238E27FC236}">
                <a16:creationId xmlns:a16="http://schemas.microsoft.com/office/drawing/2014/main" id="{910144E7-A7BB-C454-4B3D-5EBACA006836}"/>
              </a:ext>
            </a:extLst>
          </p:cNvPr>
          <p:cNvSpPr txBox="1">
            <a:spLocks noGrp="1"/>
          </p:cNvSpPr>
          <p:nvPr>
            <p:ph type="title" idx="4294967295"/>
          </p:nvPr>
        </p:nvSpPr>
        <p:spPr>
          <a:xfrm>
            <a:off x="612223" y="2028616"/>
            <a:ext cx="7812681" cy="28007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Gentona Book" pitchFamily="2" charset="77"/>
                <a:ea typeface="+mn-ea"/>
                <a:cs typeface="+mn-cs"/>
              </a:rPr>
              <a:t>Innovative Models for Strengthening Educator Preparation: State Initiatives to Meet Local Needs</a:t>
            </a:r>
          </a:p>
        </p:txBody>
      </p:sp>
      <p:pic>
        <p:nvPicPr>
          <p:cNvPr id="7" name="Picture 6" descr="AACTE logo">
            <a:extLst>
              <a:ext uri="{FF2B5EF4-FFF2-40B4-BE49-F238E27FC236}">
                <a16:creationId xmlns:a16="http://schemas.microsoft.com/office/drawing/2014/main" id="{17F30B7F-478F-191C-8A80-95CDFC9A7F25}"/>
              </a:ext>
            </a:extLst>
          </p:cNvPr>
          <p:cNvPicPr>
            <a:picLocks noChangeAspect="1"/>
          </p:cNvPicPr>
          <p:nvPr/>
        </p:nvPicPr>
        <p:blipFill>
          <a:blip r:embed="rId3"/>
          <a:stretch>
            <a:fillRect/>
          </a:stretch>
        </p:blipFill>
        <p:spPr>
          <a:xfrm>
            <a:off x="2989216" y="5237424"/>
            <a:ext cx="3292670" cy="1772976"/>
          </a:xfrm>
          <a:prstGeom prst="rect">
            <a:avLst/>
          </a:prstGeom>
        </p:spPr>
      </p:pic>
    </p:spTree>
    <p:extLst>
      <p:ext uri="{BB962C8B-B14F-4D97-AF65-F5344CB8AC3E}">
        <p14:creationId xmlns:p14="http://schemas.microsoft.com/office/powerpoint/2010/main" val="1248733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B9C05-B848-7C72-D531-9011CFB8E05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E4E67D0-E0E6-22DF-B2DA-39A7FFDE1CE6}"/>
              </a:ext>
            </a:extLst>
          </p:cNvPr>
          <p:cNvSpPr txBox="1">
            <a:spLocks noGrp="1"/>
          </p:cNvSpPr>
          <p:nvPr>
            <p:ph type="title" idx="4294967295"/>
          </p:nvPr>
        </p:nvSpPr>
        <p:spPr>
          <a:xfrm>
            <a:off x="838200" y="644650"/>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Gentona Book" pitchFamily="2" charset="77"/>
                <a:ea typeface="Gotham Bold" charset="0"/>
                <a:cs typeface="Gotham Bold" charset="0"/>
              </a:rPr>
              <a:t>Tennessee’s Needs &amp; Opportunities</a:t>
            </a:r>
          </a:p>
        </p:txBody>
      </p:sp>
      <p:sp>
        <p:nvSpPr>
          <p:cNvPr id="2" name="Content Placeholder 2">
            <a:extLst>
              <a:ext uri="{FF2B5EF4-FFF2-40B4-BE49-F238E27FC236}">
                <a16:creationId xmlns:a16="http://schemas.microsoft.com/office/drawing/2014/main" id="{646E298C-A0E5-91C5-7779-881CE4D5C514}"/>
              </a:ext>
            </a:extLst>
          </p:cNvPr>
          <p:cNvSpPr txBox="1">
            <a:spLocks/>
          </p:cNvSpPr>
          <p:nvPr/>
        </p:nvSpPr>
        <p:spPr>
          <a:xfrm>
            <a:off x="838200" y="1777865"/>
            <a:ext cx="7276685" cy="36311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a:buChar char="§"/>
            </a:pPr>
            <a:r>
              <a:rPr lang="en-US" sz="2400" dirty="0">
                <a:latin typeface="Gentona Book" pitchFamily="2" charset="77"/>
              </a:rPr>
              <a:t>Build on existing momentum and best practices at the local level in Tennessee</a:t>
            </a:r>
            <a:endParaRPr lang="en-US" sz="2400" dirty="0">
              <a:latin typeface="Gentona Book" pitchFamily="2" charset="77"/>
              <a:ea typeface="Open Sans" panose="020B0606030504020204" pitchFamily="34" charset="0"/>
              <a:cs typeface="Open Sans" panose="020B0606030504020204" pitchFamily="34" charset="0"/>
            </a:endParaRPr>
          </a:p>
          <a:p>
            <a:pPr>
              <a:buFont typeface="Wingdings"/>
              <a:buChar char="§"/>
            </a:pPr>
            <a:r>
              <a:rPr lang="en-US" sz="2400" b="1" dirty="0">
                <a:latin typeface="Gentona Book" pitchFamily="2" charset="77"/>
                <a:ea typeface="Open Sans" panose="020B0606030504020204" pitchFamily="34" charset="0"/>
                <a:cs typeface="Open Sans" panose="020B0606030504020204" pitchFamily="34" charset="0"/>
              </a:rPr>
              <a:t>Expansion of high-quality, low-cost, state-sponsored RTAP models co-designed by LEAs to meet regional needs and support quality preparation outcomes</a:t>
            </a:r>
          </a:p>
          <a:p>
            <a:pPr lvl="1">
              <a:buFont typeface="Wingdings"/>
              <a:buChar char="§"/>
            </a:pPr>
            <a:r>
              <a:rPr lang="en-US" b="1" dirty="0">
                <a:solidFill>
                  <a:srgbClr val="000000"/>
                </a:solidFill>
                <a:latin typeface="Gentona Book" pitchFamily="2" charset="77"/>
                <a:ea typeface="Open Sans" panose="020B0606030504020204" pitchFamily="34" charset="0"/>
                <a:cs typeface="Open Sans" panose="020B0606030504020204" pitchFamily="34" charset="0"/>
              </a:rPr>
              <a:t>Emphasis on high-need regions and endorsements</a:t>
            </a:r>
            <a:endParaRPr lang="en-US" sz="2400" dirty="0">
              <a:solidFill>
                <a:srgbClr val="000000"/>
              </a:solidFill>
              <a:latin typeface="Gentona Book" pitchFamily="2" charset="77"/>
              <a:ea typeface="Open Sans" panose="020B0606030504020204" pitchFamily="34" charset="0"/>
              <a:cs typeface="Open Sans" panose="020B0606030504020204" pitchFamily="34" charset="0"/>
            </a:endParaRPr>
          </a:p>
          <a:p>
            <a:pPr>
              <a:buFont typeface="Wingdings"/>
              <a:buChar char="§"/>
            </a:pPr>
            <a:r>
              <a:rPr lang="en-US" sz="2400" dirty="0">
                <a:solidFill>
                  <a:srgbClr val="000000"/>
                </a:solidFill>
                <a:latin typeface="Gentona Book" pitchFamily="2" charset="77"/>
                <a:ea typeface="Open Sans" panose="020B0606030504020204" pitchFamily="34" charset="0"/>
                <a:cs typeface="Open Sans" panose="020B0606030504020204" pitchFamily="34" charset="0"/>
              </a:rPr>
              <a:t>Increase access to high-quality preparation statewide by leveraging scalable and flexible preparation models</a:t>
            </a:r>
            <a:endParaRPr lang="en-US" sz="2400" dirty="0">
              <a:solidFill>
                <a:srgbClr val="3C3E40"/>
              </a:solidFill>
              <a:latin typeface="Gentona Book" pitchFamily="2" charset="77"/>
              <a:ea typeface="Open Sans" panose="020B0606030504020204" pitchFamily="34" charset="0"/>
              <a:cs typeface="Open Sans" panose="020B0606030504020204" pitchFamily="34" charset="0"/>
            </a:endParaRPr>
          </a:p>
          <a:p>
            <a:pPr>
              <a:buFont typeface="Wingdings"/>
              <a:buChar char="§"/>
            </a:pPr>
            <a:endParaRPr lang="en-US" sz="1800" dirty="0">
              <a:solidFill>
                <a:srgbClr val="000000"/>
              </a:solidFill>
              <a:latin typeface="Gentona Book" pitchFamily="2" charset="77"/>
              <a:ea typeface="Open Sans" panose="020B0606030504020204" pitchFamily="34" charset="0"/>
              <a:cs typeface="Open Sans" panose="020B0606030504020204" pitchFamily="34" charset="0"/>
            </a:endParaRPr>
          </a:p>
        </p:txBody>
      </p:sp>
      <p:pic>
        <p:nvPicPr>
          <p:cNvPr id="3" name="Picture 2" descr="Contact Information">
            <a:extLst>
              <a:ext uri="{FF2B5EF4-FFF2-40B4-BE49-F238E27FC236}">
                <a16:creationId xmlns:a16="http://schemas.microsoft.com/office/drawing/2014/main" id="{4AF688A2-9B4E-9E49-A9DE-AC0110031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6848" y="6238528"/>
            <a:ext cx="1388484" cy="7544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Placeholder 3">
            <a:extLst>
              <a:ext uri="{FF2B5EF4-FFF2-40B4-BE49-F238E27FC236}">
                <a16:creationId xmlns:a16="http://schemas.microsoft.com/office/drawing/2014/main" id="{F4F4581B-E382-FBAA-EB8F-AF91422D2C8F}"/>
              </a:ext>
              <a:ext uri="{C183D7F6-B498-43B3-948B-1728B52AA6E4}">
                <adec:decorative xmlns:adec="http://schemas.microsoft.com/office/drawing/2017/decorative" val="1"/>
              </a:ext>
            </a:extLst>
          </p:cNvPr>
          <p:cNvPicPr>
            <a:picLocks noChangeAspect="1"/>
          </p:cNvPicPr>
          <p:nvPr/>
        </p:nvPicPr>
        <p:blipFill>
          <a:blip r:embed="rId4"/>
          <a:srcRect t="12539" b="12539"/>
          <a:stretch/>
        </p:blipFill>
        <p:spPr>
          <a:xfrm>
            <a:off x="8066759" y="1858075"/>
            <a:ext cx="3707167" cy="3659082"/>
          </a:xfrm>
          <a:prstGeom prst="ellipse">
            <a:avLst/>
          </a:prstGeom>
          <a:noFill/>
          <a:ln>
            <a:noFill/>
          </a:ln>
        </p:spPr>
      </p:pic>
    </p:spTree>
    <p:extLst>
      <p:ext uri="{BB962C8B-B14F-4D97-AF65-F5344CB8AC3E}">
        <p14:creationId xmlns:p14="http://schemas.microsoft.com/office/powerpoint/2010/main" val="300657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C00DA-5015-66B9-142C-5B71C306768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1F4D6BD-A2A8-E82F-168A-EDAC41700B55}"/>
              </a:ext>
              <a:ext uri="{C183D7F6-B498-43B3-948B-1728B52AA6E4}">
                <adec:decorative xmlns:adec="http://schemas.microsoft.com/office/drawing/2017/decorative" val="1"/>
              </a:ext>
            </a:extLst>
          </p:cNvPr>
          <p:cNvSpPr/>
          <p:nvPr/>
        </p:nvSpPr>
        <p:spPr>
          <a:xfrm>
            <a:off x="573461" y="846028"/>
            <a:ext cx="7505197" cy="3337144"/>
          </a:xfrm>
          <a:prstGeom prst="rect">
            <a:avLst/>
          </a:prstGeom>
          <a:noFill/>
          <a:ln w="92075">
            <a:solidFill>
              <a:srgbClr val="2075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ntona Book" pitchFamily="2" charset="77"/>
            </a:endParaRPr>
          </a:p>
        </p:txBody>
      </p:sp>
      <p:sp>
        <p:nvSpPr>
          <p:cNvPr id="6" name="Title 5">
            <a:extLst>
              <a:ext uri="{FF2B5EF4-FFF2-40B4-BE49-F238E27FC236}">
                <a16:creationId xmlns:a16="http://schemas.microsoft.com/office/drawing/2014/main" id="{305A2AF5-161E-C379-A573-A98D81DF8595}"/>
              </a:ext>
            </a:extLst>
          </p:cNvPr>
          <p:cNvSpPr txBox="1">
            <a:spLocks noGrp="1"/>
          </p:cNvSpPr>
          <p:nvPr>
            <p:ph type="title" idx="4294967295"/>
          </p:nvPr>
        </p:nvSpPr>
        <p:spPr>
          <a:xfrm>
            <a:off x="419718" y="1114216"/>
            <a:ext cx="7812681" cy="28007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Gentona Book" pitchFamily="2" charset="77"/>
                <a:ea typeface="+mn-ea"/>
                <a:cs typeface="+mn-cs"/>
              </a:rPr>
              <a:t>Do Grow your Own Programs 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Gentona Book" pitchFamily="2" charset="77"/>
                <a:ea typeface="+mn-ea"/>
                <a:cs typeface="+mn-cs"/>
              </a:rPr>
              <a:t>Data analysis from our first five years</a:t>
            </a:r>
          </a:p>
        </p:txBody>
      </p:sp>
      <p:sp>
        <p:nvSpPr>
          <p:cNvPr id="2" name="TextBox 1">
            <a:extLst>
              <a:ext uri="{FF2B5EF4-FFF2-40B4-BE49-F238E27FC236}">
                <a16:creationId xmlns:a16="http://schemas.microsoft.com/office/drawing/2014/main" id="{5D2DB347-5B2A-83C5-53A3-CEB55118B238}"/>
              </a:ext>
            </a:extLst>
          </p:cNvPr>
          <p:cNvSpPr txBox="1"/>
          <p:nvPr/>
        </p:nvSpPr>
        <p:spPr>
          <a:xfrm>
            <a:off x="419717" y="4351290"/>
            <a:ext cx="7812681" cy="954107"/>
          </a:xfrm>
          <a:prstGeom prst="rect">
            <a:avLst/>
          </a:prstGeom>
          <a:noFill/>
        </p:spPr>
        <p:txBody>
          <a:bodyPr wrap="square">
            <a:spAutoFit/>
          </a:bodyPr>
          <a:lstStyle/>
          <a:p>
            <a:pPr algn="ctr"/>
            <a:r>
              <a:rPr lang="en-US" sz="2800" dirty="0">
                <a:latin typeface="Gentona Medium" pitchFamily="2" charset="77"/>
              </a:rPr>
              <a:t>Amelia Brown, PhD</a:t>
            </a:r>
          </a:p>
          <a:p>
            <a:pPr algn="ctr"/>
            <a:r>
              <a:rPr lang="en-US" sz="2800" dirty="0">
                <a:latin typeface="Gentona Medium" pitchFamily="2" charset="77"/>
              </a:rPr>
              <a:t>David Cihak, PhD</a:t>
            </a:r>
          </a:p>
        </p:txBody>
      </p:sp>
      <p:pic>
        <p:nvPicPr>
          <p:cNvPr id="2050" name="Picture 2" descr="UT Education, Health, and Human Sciences Office of Professional Licensure logo">
            <a:extLst>
              <a:ext uri="{FF2B5EF4-FFF2-40B4-BE49-F238E27FC236}">
                <a16:creationId xmlns:a16="http://schemas.microsoft.com/office/drawing/2014/main" id="{75541ED4-D258-C6F5-8A6F-564277407C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836" y="5742743"/>
            <a:ext cx="3868818" cy="9541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mokey dog, UT mascot character">
            <a:extLst>
              <a:ext uri="{FF2B5EF4-FFF2-40B4-BE49-F238E27FC236}">
                <a16:creationId xmlns:a16="http://schemas.microsoft.com/office/drawing/2014/main" id="{81A0B9F6-85A2-60A9-5EFB-9B25EAD775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8416" y="4330708"/>
            <a:ext cx="1753220" cy="2192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032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80E0E-CA37-436F-5F1E-B8FB970369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6FE680-8B57-F7D1-8075-82A03EFF52BD}"/>
              </a:ext>
            </a:extLst>
          </p:cNvPr>
          <p:cNvSpPr>
            <a:spLocks noGrp="1"/>
          </p:cNvSpPr>
          <p:nvPr>
            <p:ph type="title"/>
          </p:nvPr>
        </p:nvSpPr>
        <p:spPr>
          <a:xfrm>
            <a:off x="433206" y="-1325563"/>
            <a:ext cx="11219818" cy="1325563"/>
          </a:xfrm>
        </p:spPr>
        <p:txBody>
          <a:bodyPr anchor="b">
            <a:normAutofit/>
          </a:bodyPr>
          <a:lstStyle/>
          <a:p>
            <a:r>
              <a:rPr lang="en-US" dirty="0"/>
              <a:t>UT timeline</a:t>
            </a:r>
          </a:p>
        </p:txBody>
      </p:sp>
      <p:grpSp>
        <p:nvGrpSpPr>
          <p:cNvPr id="65" name="Group 64" descr="A horizontal timeline from 2020 through 2024+ shows the evolution of Tennessee’s “Grow Your Own” teacher‑preparation programs. Each year appears in a colored box with a short description.&#10;&#10;2020: Launch of the second approved Grow Your Own program with graduate students serving as teaching assistants.&#10;&#10;2021: Expansion to recruit existing teaching assistants into graduate licensure programs and creation of non‑degree additional‑endorsement options.&#10;&#10;2022: Shift to a sustainable funding model in response to the end of ESSER funding, with review of successes and challenges.&#10;&#10;2023: Data‑driven decision to separate degree programs from licensure and align Grow Your Own with non‑degree endorsement pathways.&#10;&#10;2024+: Launch of non‑credit, competency‑based apprenticeship/Grow Your Own programs and continuation of additional‑endorsement offerings.">
            <a:extLst>
              <a:ext uri="{FF2B5EF4-FFF2-40B4-BE49-F238E27FC236}">
                <a16:creationId xmlns:a16="http://schemas.microsoft.com/office/drawing/2014/main" id="{215FB02B-9868-3848-D1D2-A39B49364D27}"/>
              </a:ext>
            </a:extLst>
          </p:cNvPr>
          <p:cNvGrpSpPr/>
          <p:nvPr/>
        </p:nvGrpSpPr>
        <p:grpSpPr>
          <a:xfrm>
            <a:off x="641684" y="440659"/>
            <a:ext cx="10908632" cy="5521470"/>
            <a:chOff x="1745862" y="1499438"/>
            <a:chExt cx="8448439" cy="4276229"/>
          </a:xfrm>
        </p:grpSpPr>
        <p:sp>
          <p:nvSpPr>
            <p:cNvPr id="50" name="Google Shape;63;g37fec15203a_0_0">
              <a:extLst>
                <a:ext uri="{FF2B5EF4-FFF2-40B4-BE49-F238E27FC236}">
                  <a16:creationId xmlns:a16="http://schemas.microsoft.com/office/drawing/2014/main" id="{80535B68-98FE-E155-9D26-95C192C2B9AA}"/>
                </a:ext>
              </a:extLst>
            </p:cNvPr>
            <p:cNvSpPr txBox="1"/>
            <p:nvPr/>
          </p:nvSpPr>
          <p:spPr>
            <a:xfrm>
              <a:off x="1745862" y="1570442"/>
              <a:ext cx="6780600" cy="336071"/>
            </a:xfrm>
            <a:prstGeom prst="rect">
              <a:avLst/>
            </a:prstGeom>
            <a:noFill/>
            <a:ln>
              <a:noFill/>
            </a:ln>
          </p:spPr>
          <p:txBody>
            <a:bodyPr spcFirstLastPara="1" wrap="square" lIns="91425" tIns="91425" rIns="91425" bIns="91425" anchor="t" anchorCtr="0">
              <a:spAutoFit/>
            </a:bodyPr>
            <a:lstStyle/>
            <a:p>
              <a:pPr algn="ctr">
                <a:lnSpc>
                  <a:spcPct val="90000"/>
                </a:lnSpc>
                <a:buClr>
                  <a:srgbClr val="000000"/>
                </a:buClr>
                <a:buSzPts val="5100"/>
                <a:buFont typeface="Arial"/>
                <a:buNone/>
              </a:pPr>
              <a:endParaRPr b="1" kern="0">
                <a:solidFill>
                  <a:srgbClr val="58595B"/>
                </a:solidFill>
                <a:latin typeface="Gentona SemiBold" pitchFamily="2" charset="77"/>
                <a:ea typeface="Arial"/>
                <a:cs typeface="Arial"/>
                <a:sym typeface="Arial"/>
              </a:endParaRPr>
            </a:p>
          </p:txBody>
        </p:sp>
        <p:sp>
          <p:nvSpPr>
            <p:cNvPr id="52" name="Google Shape;65;g37fec15203a_0_0">
              <a:extLst>
                <a:ext uri="{FF2B5EF4-FFF2-40B4-BE49-F238E27FC236}">
                  <a16:creationId xmlns:a16="http://schemas.microsoft.com/office/drawing/2014/main" id="{F56E1D1B-3010-5070-6D35-07CFD1EE50AF}"/>
                </a:ext>
              </a:extLst>
            </p:cNvPr>
            <p:cNvSpPr/>
            <p:nvPr/>
          </p:nvSpPr>
          <p:spPr>
            <a:xfrm>
              <a:off x="1915026" y="1499438"/>
              <a:ext cx="1586700" cy="702900"/>
            </a:xfrm>
            <a:prstGeom prst="roundRect">
              <a:avLst>
                <a:gd name="adj" fmla="val 16667"/>
              </a:avLst>
            </a:prstGeom>
            <a:solidFill>
              <a:schemeClr val="accent4">
                <a:lumMod val="75000"/>
              </a:schemeClr>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900"/>
                </a:spcBef>
                <a:spcAft>
                  <a:spcPts val="0"/>
                </a:spcAft>
                <a:buClr>
                  <a:srgbClr val="000000"/>
                </a:buClr>
                <a:buSzPts val="1800"/>
                <a:buFont typeface="Arial"/>
                <a:buNone/>
                <a:tabLst/>
                <a:defRPr/>
              </a:pPr>
              <a:r>
                <a:rPr kumimoji="0" lang="en" sz="2400" b="1" u="none" strike="noStrike" kern="0" cap="none" spc="0" normalizeH="0" baseline="0" noProof="0" dirty="0">
                  <a:ln>
                    <a:noFill/>
                  </a:ln>
                  <a:solidFill>
                    <a:srgbClr val="000000"/>
                  </a:solidFill>
                  <a:effectLst/>
                  <a:uLnTx/>
                  <a:uFillTx/>
                  <a:latin typeface="Gentona SemiBold" pitchFamily="2" charset="77"/>
                  <a:ea typeface="Sora"/>
                  <a:cs typeface="Sora"/>
                  <a:sym typeface="Sora"/>
                </a:rPr>
                <a:t>2020</a:t>
              </a:r>
              <a:endParaRPr kumimoji="0" b="1" u="none" strike="noStrike" kern="0" cap="none" spc="0" normalizeH="0" baseline="0" noProof="0" dirty="0">
                <a:ln>
                  <a:noFill/>
                </a:ln>
                <a:solidFill>
                  <a:srgbClr val="000000"/>
                </a:solidFill>
                <a:effectLst/>
                <a:uLnTx/>
                <a:uFillTx/>
                <a:latin typeface="Gentona SemiBold" pitchFamily="2" charset="77"/>
                <a:ea typeface="Arial"/>
                <a:cs typeface="Arial"/>
                <a:sym typeface="Arial"/>
              </a:endParaRPr>
            </a:p>
          </p:txBody>
        </p:sp>
        <p:sp>
          <p:nvSpPr>
            <p:cNvPr id="53" name="Google Shape;66;g37fec15203a_0_0">
              <a:extLst>
                <a:ext uri="{FF2B5EF4-FFF2-40B4-BE49-F238E27FC236}">
                  <a16:creationId xmlns:a16="http://schemas.microsoft.com/office/drawing/2014/main" id="{D29789B5-ECF5-3C4F-79EA-70C3EE1C37E7}"/>
                </a:ext>
              </a:extLst>
            </p:cNvPr>
            <p:cNvSpPr/>
            <p:nvPr/>
          </p:nvSpPr>
          <p:spPr>
            <a:xfrm>
              <a:off x="3581701" y="1499438"/>
              <a:ext cx="6612600" cy="702900"/>
            </a:xfrm>
            <a:prstGeom prst="roundRect">
              <a:avLst>
                <a:gd name="adj" fmla="val 16667"/>
              </a:avLst>
            </a:prstGeom>
            <a:solidFill>
              <a:schemeClr val="accent4">
                <a:lumMod val="75000"/>
              </a:schemeClr>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r>
                <a:rPr kumimoji="0" lang="en" sz="2000" b="1" u="none" strike="noStrike" kern="0" cap="none" spc="0" normalizeH="0" baseline="0" noProof="0" dirty="0">
                  <a:ln>
                    <a:noFill/>
                  </a:ln>
                  <a:solidFill>
                    <a:srgbClr val="000000"/>
                  </a:solidFill>
                  <a:effectLst/>
                  <a:uLnTx/>
                  <a:uFillTx/>
                  <a:latin typeface="Gentona SemiBold" pitchFamily="2" charset="77"/>
                  <a:ea typeface="Sora"/>
                  <a:cs typeface="Sora"/>
                  <a:sym typeface="Sora"/>
                </a:rPr>
                <a:t>Launch of second approved “Grow Your Own” program in Tennessee - graduate students serving as TAs</a:t>
              </a:r>
              <a:endParaRPr kumimoji="0" sz="1600" b="1" u="none" strike="noStrike" kern="0" cap="none" spc="0" normalizeH="0" baseline="0" noProof="0" dirty="0">
                <a:ln>
                  <a:noFill/>
                </a:ln>
                <a:solidFill>
                  <a:srgbClr val="000000"/>
                </a:solidFill>
                <a:effectLst/>
                <a:uLnTx/>
                <a:uFillTx/>
                <a:latin typeface="Gentona SemiBold" pitchFamily="2" charset="77"/>
                <a:ea typeface="Arial"/>
                <a:cs typeface="Arial"/>
                <a:sym typeface="Arial"/>
              </a:endParaRPr>
            </a:p>
          </p:txBody>
        </p:sp>
        <p:sp>
          <p:nvSpPr>
            <p:cNvPr id="54" name="Google Shape;67;g37fec15203a_0_0">
              <a:extLst>
                <a:ext uri="{FF2B5EF4-FFF2-40B4-BE49-F238E27FC236}">
                  <a16:creationId xmlns:a16="http://schemas.microsoft.com/office/drawing/2014/main" id="{29A4DC0E-F575-7E7F-49F9-E9F76B75DC00}"/>
                </a:ext>
              </a:extLst>
            </p:cNvPr>
            <p:cNvSpPr/>
            <p:nvPr/>
          </p:nvSpPr>
          <p:spPr>
            <a:xfrm>
              <a:off x="1915026" y="2274838"/>
              <a:ext cx="1586700" cy="954600"/>
            </a:xfrm>
            <a:prstGeom prst="roundRect">
              <a:avLst>
                <a:gd name="adj" fmla="val 16667"/>
              </a:avLst>
            </a:prstGeom>
            <a:solidFill>
              <a:schemeClr val="accent2">
                <a:lumMod val="75000"/>
              </a:schemeClr>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900"/>
                </a:spcBef>
                <a:spcAft>
                  <a:spcPts val="0"/>
                </a:spcAft>
                <a:buClr>
                  <a:srgbClr val="000000"/>
                </a:buClr>
                <a:buSzPts val="1100"/>
                <a:buFont typeface="Arial"/>
                <a:buNone/>
                <a:tabLst/>
                <a:defRPr/>
              </a:pPr>
              <a:r>
                <a:rPr kumimoji="0" lang="en" sz="2400" b="1" u="none" strike="noStrike" kern="0" cap="none" spc="0" normalizeH="0" baseline="0" noProof="0">
                  <a:ln>
                    <a:noFill/>
                  </a:ln>
                  <a:solidFill>
                    <a:srgbClr val="FFFFFF"/>
                  </a:solidFill>
                  <a:effectLst/>
                  <a:uLnTx/>
                  <a:uFillTx/>
                  <a:latin typeface="Gentona SemiBold" pitchFamily="2" charset="77"/>
                  <a:ea typeface="Sora"/>
                  <a:cs typeface="Sora"/>
                  <a:sym typeface="Sora"/>
                </a:rPr>
                <a:t>2021</a:t>
              </a:r>
              <a:endParaRPr kumimoji="0" b="1" u="none" strike="noStrike" kern="0" cap="none" spc="0" normalizeH="0" baseline="0" noProof="0">
                <a:ln>
                  <a:noFill/>
                </a:ln>
                <a:solidFill>
                  <a:srgbClr val="000000"/>
                </a:solidFill>
                <a:effectLst/>
                <a:uLnTx/>
                <a:uFillTx/>
                <a:latin typeface="Gentona SemiBold" pitchFamily="2" charset="77"/>
                <a:ea typeface="Arial"/>
                <a:cs typeface="Arial"/>
                <a:sym typeface="Arial"/>
              </a:endParaRPr>
            </a:p>
          </p:txBody>
        </p:sp>
        <p:sp>
          <p:nvSpPr>
            <p:cNvPr id="55" name="Google Shape;68;g37fec15203a_0_0">
              <a:extLst>
                <a:ext uri="{FF2B5EF4-FFF2-40B4-BE49-F238E27FC236}">
                  <a16:creationId xmlns:a16="http://schemas.microsoft.com/office/drawing/2014/main" id="{631A030D-67F4-80F5-A566-7409C30DC860}"/>
                </a:ext>
              </a:extLst>
            </p:cNvPr>
            <p:cNvSpPr/>
            <p:nvPr/>
          </p:nvSpPr>
          <p:spPr>
            <a:xfrm>
              <a:off x="1915026" y="3294213"/>
              <a:ext cx="1586700" cy="821400"/>
            </a:xfrm>
            <a:prstGeom prst="roundRect">
              <a:avLst>
                <a:gd name="adj" fmla="val 16667"/>
              </a:avLst>
            </a:prstGeom>
            <a:solidFill>
              <a:schemeClr val="bg2">
                <a:lumMod val="50000"/>
              </a:schemeClr>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900"/>
                </a:spcBef>
                <a:spcAft>
                  <a:spcPts val="0"/>
                </a:spcAft>
                <a:buClr>
                  <a:srgbClr val="000000"/>
                </a:buClr>
                <a:buSzPts val="1100"/>
                <a:buFont typeface="Arial"/>
                <a:buNone/>
                <a:tabLst/>
                <a:defRPr/>
              </a:pPr>
              <a:r>
                <a:rPr kumimoji="0" lang="en" sz="2400" b="1" u="none" strike="noStrike" kern="0" cap="none" spc="0" normalizeH="0" baseline="0" noProof="0">
                  <a:ln>
                    <a:noFill/>
                  </a:ln>
                  <a:solidFill>
                    <a:srgbClr val="FFFFFF"/>
                  </a:solidFill>
                  <a:effectLst/>
                  <a:uLnTx/>
                  <a:uFillTx/>
                  <a:latin typeface="Gentona SemiBold" pitchFamily="2" charset="77"/>
                  <a:ea typeface="Sora"/>
                  <a:cs typeface="Sora"/>
                  <a:sym typeface="Sora"/>
                </a:rPr>
                <a:t>2022</a:t>
              </a:r>
              <a:endParaRPr kumimoji="0" b="1" u="none" strike="noStrike" kern="0" cap="none" spc="0" normalizeH="0" baseline="0" noProof="0">
                <a:ln>
                  <a:noFill/>
                </a:ln>
                <a:solidFill>
                  <a:srgbClr val="000000"/>
                </a:solidFill>
                <a:effectLst/>
                <a:uLnTx/>
                <a:uFillTx/>
                <a:latin typeface="Gentona SemiBold" pitchFamily="2" charset="77"/>
                <a:ea typeface="Arial"/>
                <a:cs typeface="Arial"/>
                <a:sym typeface="Arial"/>
              </a:endParaRPr>
            </a:p>
          </p:txBody>
        </p:sp>
        <p:sp>
          <p:nvSpPr>
            <p:cNvPr id="56" name="Google Shape;69;g37fec15203a_0_0">
              <a:extLst>
                <a:ext uri="{FF2B5EF4-FFF2-40B4-BE49-F238E27FC236}">
                  <a16:creationId xmlns:a16="http://schemas.microsoft.com/office/drawing/2014/main" id="{EED5E68F-B20A-D92E-B8DC-35E80D5274B8}"/>
                </a:ext>
              </a:extLst>
            </p:cNvPr>
            <p:cNvSpPr/>
            <p:nvPr/>
          </p:nvSpPr>
          <p:spPr>
            <a:xfrm>
              <a:off x="1915026" y="4171815"/>
              <a:ext cx="1586700" cy="821400"/>
            </a:xfrm>
            <a:prstGeom prst="roundRect">
              <a:avLst>
                <a:gd name="adj" fmla="val 16667"/>
              </a:avLst>
            </a:prstGeom>
            <a:solidFill>
              <a:srgbClr val="58595B"/>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900"/>
                </a:spcBef>
                <a:spcAft>
                  <a:spcPts val="0"/>
                </a:spcAft>
                <a:buClr>
                  <a:srgbClr val="000000"/>
                </a:buClr>
                <a:buSzPts val="1100"/>
                <a:buFont typeface="Arial"/>
                <a:buNone/>
                <a:tabLst/>
                <a:defRPr/>
              </a:pPr>
              <a:r>
                <a:rPr kumimoji="0" lang="en" sz="2400" b="1" u="none" strike="noStrike" kern="0" cap="none" spc="0" normalizeH="0" baseline="0" noProof="0">
                  <a:ln>
                    <a:noFill/>
                  </a:ln>
                  <a:solidFill>
                    <a:srgbClr val="FFFFFF"/>
                  </a:solidFill>
                  <a:effectLst/>
                  <a:uLnTx/>
                  <a:uFillTx/>
                  <a:latin typeface="Gentona SemiBold" pitchFamily="2" charset="77"/>
                  <a:ea typeface="Sora"/>
                  <a:cs typeface="Sora"/>
                  <a:sym typeface="Sora"/>
                </a:rPr>
                <a:t>2023</a:t>
              </a:r>
              <a:endParaRPr kumimoji="0" b="1" u="none" strike="noStrike" kern="0" cap="none" spc="0" normalizeH="0" baseline="0" noProof="0">
                <a:ln>
                  <a:noFill/>
                </a:ln>
                <a:solidFill>
                  <a:srgbClr val="000000"/>
                </a:solidFill>
                <a:effectLst/>
                <a:uLnTx/>
                <a:uFillTx/>
                <a:latin typeface="Gentona SemiBold" pitchFamily="2" charset="77"/>
                <a:ea typeface="Arial"/>
                <a:cs typeface="Arial"/>
                <a:sym typeface="Arial"/>
              </a:endParaRPr>
            </a:p>
          </p:txBody>
        </p:sp>
        <p:sp>
          <p:nvSpPr>
            <p:cNvPr id="57" name="Google Shape;70;g37fec15203a_0_0">
              <a:extLst>
                <a:ext uri="{FF2B5EF4-FFF2-40B4-BE49-F238E27FC236}">
                  <a16:creationId xmlns:a16="http://schemas.microsoft.com/office/drawing/2014/main" id="{1A5C6DA4-7B45-72A9-69F3-EBDFA727789E}"/>
                </a:ext>
              </a:extLst>
            </p:cNvPr>
            <p:cNvSpPr/>
            <p:nvPr/>
          </p:nvSpPr>
          <p:spPr>
            <a:xfrm>
              <a:off x="1915026" y="5049413"/>
              <a:ext cx="1586700" cy="726229"/>
            </a:xfrm>
            <a:prstGeom prst="roundRect">
              <a:avLst>
                <a:gd name="adj" fmla="val 16667"/>
              </a:avLst>
            </a:prstGeom>
            <a:solidFill>
              <a:srgbClr val="2197A9"/>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900"/>
                </a:spcBef>
                <a:spcAft>
                  <a:spcPts val="0"/>
                </a:spcAft>
                <a:buClr>
                  <a:srgbClr val="000000"/>
                </a:buClr>
                <a:buSzPts val="1100"/>
                <a:buFont typeface="Arial"/>
                <a:buNone/>
                <a:tabLst/>
                <a:defRPr/>
              </a:pPr>
              <a:r>
                <a:rPr kumimoji="0" lang="en" sz="2400" b="1" u="none" strike="noStrike" kern="0" cap="none" spc="0" normalizeH="0" baseline="0" noProof="0">
                  <a:ln>
                    <a:noFill/>
                  </a:ln>
                  <a:solidFill>
                    <a:srgbClr val="FFFFFF"/>
                  </a:solidFill>
                  <a:effectLst/>
                  <a:uLnTx/>
                  <a:uFillTx/>
                  <a:latin typeface="Gentona SemiBold" pitchFamily="2" charset="77"/>
                  <a:ea typeface="Sora"/>
                  <a:cs typeface="Sora"/>
                  <a:sym typeface="Sora"/>
                </a:rPr>
                <a:t>2024+</a:t>
              </a:r>
              <a:endParaRPr kumimoji="0" b="1" u="none" strike="noStrike" kern="0" cap="none" spc="0" normalizeH="0" baseline="0" noProof="0">
                <a:ln>
                  <a:noFill/>
                </a:ln>
                <a:solidFill>
                  <a:srgbClr val="000000"/>
                </a:solidFill>
                <a:effectLst/>
                <a:uLnTx/>
                <a:uFillTx/>
                <a:latin typeface="Gentona SemiBold" pitchFamily="2" charset="77"/>
                <a:ea typeface="Arial"/>
                <a:cs typeface="Arial"/>
                <a:sym typeface="Arial"/>
              </a:endParaRPr>
            </a:p>
          </p:txBody>
        </p:sp>
        <p:sp>
          <p:nvSpPr>
            <p:cNvPr id="58" name="Google Shape;71;g37fec15203a_0_0">
              <a:extLst>
                <a:ext uri="{FF2B5EF4-FFF2-40B4-BE49-F238E27FC236}">
                  <a16:creationId xmlns:a16="http://schemas.microsoft.com/office/drawing/2014/main" id="{56BBA13D-DD4D-E290-0CFB-0D1E75AABE63}"/>
                </a:ext>
              </a:extLst>
            </p:cNvPr>
            <p:cNvSpPr/>
            <p:nvPr/>
          </p:nvSpPr>
          <p:spPr>
            <a:xfrm>
              <a:off x="3581701" y="2274838"/>
              <a:ext cx="6612600" cy="954600"/>
            </a:xfrm>
            <a:prstGeom prst="roundRect">
              <a:avLst>
                <a:gd name="adj" fmla="val 16667"/>
              </a:avLst>
            </a:prstGeom>
            <a:solidFill>
              <a:schemeClr val="accent2">
                <a:lumMod val="75000"/>
              </a:schemeClr>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r>
                <a:rPr kumimoji="0" lang="en" sz="2000" b="1" u="none" strike="noStrike" kern="0" cap="none" spc="0" normalizeH="0" baseline="0" noProof="0" dirty="0">
                  <a:ln>
                    <a:noFill/>
                  </a:ln>
                  <a:solidFill>
                    <a:srgbClr val="FFFFFF"/>
                  </a:solidFill>
                  <a:effectLst/>
                  <a:uLnTx/>
                  <a:uFillTx/>
                  <a:latin typeface="Gentona SemiBold" pitchFamily="2" charset="77"/>
                  <a:ea typeface="Sora"/>
                  <a:cs typeface="Sora"/>
                  <a:sym typeface="Sora"/>
                </a:rPr>
                <a:t>Expansion of this program to recruit existing TAs into graduate programs to earn teacher licensure and degree. Launch of non-degree additional endorsement programs for teachers. </a:t>
              </a:r>
              <a:endParaRPr kumimoji="0" b="1" u="none" strike="noStrike" kern="0" cap="none" spc="0" normalizeH="0" baseline="0" noProof="0" dirty="0">
                <a:ln>
                  <a:noFill/>
                </a:ln>
                <a:solidFill>
                  <a:srgbClr val="000000"/>
                </a:solidFill>
                <a:effectLst/>
                <a:uLnTx/>
                <a:uFillTx/>
                <a:latin typeface="Gentona SemiBold" pitchFamily="2" charset="77"/>
                <a:ea typeface="Arial"/>
                <a:cs typeface="Arial"/>
                <a:sym typeface="Arial"/>
              </a:endParaRPr>
            </a:p>
          </p:txBody>
        </p:sp>
        <p:sp>
          <p:nvSpPr>
            <p:cNvPr id="59" name="Google Shape;72;g37fec15203a_0_0">
              <a:extLst>
                <a:ext uri="{FF2B5EF4-FFF2-40B4-BE49-F238E27FC236}">
                  <a16:creationId xmlns:a16="http://schemas.microsoft.com/office/drawing/2014/main" id="{6079B81D-854F-9173-35A3-11652EE85C35}"/>
                </a:ext>
              </a:extLst>
            </p:cNvPr>
            <p:cNvSpPr/>
            <p:nvPr/>
          </p:nvSpPr>
          <p:spPr>
            <a:xfrm>
              <a:off x="3552976" y="3304388"/>
              <a:ext cx="6612600" cy="821400"/>
            </a:xfrm>
            <a:prstGeom prst="roundRect">
              <a:avLst>
                <a:gd name="adj" fmla="val 16667"/>
              </a:avLst>
            </a:prstGeom>
            <a:solidFill>
              <a:schemeClr val="bg2">
                <a:lumMod val="50000"/>
              </a:schemeClr>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r>
                <a:rPr kumimoji="0" lang="en" sz="2000" b="1" u="none" strike="noStrike" kern="0" cap="none" spc="0" normalizeH="0" baseline="0" noProof="0" dirty="0">
                  <a:ln>
                    <a:noFill/>
                  </a:ln>
                  <a:solidFill>
                    <a:srgbClr val="FFFFFF"/>
                  </a:solidFill>
                  <a:effectLst/>
                  <a:uLnTx/>
                  <a:uFillTx/>
                  <a:latin typeface="Gentona SemiBold" pitchFamily="2" charset="77"/>
                  <a:ea typeface="Sora"/>
                  <a:cs typeface="Sora"/>
                  <a:sym typeface="Sora"/>
                </a:rPr>
                <a:t>Transition to “Sustainable Funding Model” prompted by impending end of ESSER, examinations of success and challenge</a:t>
              </a:r>
              <a:endParaRPr kumimoji="0" sz="1600" b="1" u="none" strike="noStrike" kern="0" cap="none" spc="0" normalizeH="0" baseline="0" noProof="0" dirty="0">
                <a:ln>
                  <a:noFill/>
                </a:ln>
                <a:solidFill>
                  <a:srgbClr val="000000"/>
                </a:solidFill>
                <a:effectLst/>
                <a:uLnTx/>
                <a:uFillTx/>
                <a:latin typeface="Gentona SemiBold" pitchFamily="2" charset="77"/>
                <a:ea typeface="Arial"/>
                <a:cs typeface="Arial"/>
                <a:sym typeface="Arial"/>
              </a:endParaRPr>
            </a:p>
          </p:txBody>
        </p:sp>
        <p:sp>
          <p:nvSpPr>
            <p:cNvPr id="60" name="Google Shape;73;g37fec15203a_0_0">
              <a:extLst>
                <a:ext uri="{FF2B5EF4-FFF2-40B4-BE49-F238E27FC236}">
                  <a16:creationId xmlns:a16="http://schemas.microsoft.com/office/drawing/2014/main" id="{92A637A9-E824-C9A3-9B6B-8B3A364DE116}"/>
                </a:ext>
              </a:extLst>
            </p:cNvPr>
            <p:cNvSpPr/>
            <p:nvPr/>
          </p:nvSpPr>
          <p:spPr>
            <a:xfrm>
              <a:off x="3581701" y="4176903"/>
              <a:ext cx="6612600" cy="821400"/>
            </a:xfrm>
            <a:prstGeom prst="roundRect">
              <a:avLst>
                <a:gd name="adj" fmla="val 16667"/>
              </a:avLst>
            </a:prstGeom>
            <a:solidFill>
              <a:srgbClr val="58595B"/>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r>
                <a:rPr kumimoji="0" lang="en" sz="2000" b="1" u="none" strike="noStrike" kern="0" cap="none" spc="0" normalizeH="0" baseline="0" noProof="0" dirty="0">
                  <a:ln>
                    <a:noFill/>
                  </a:ln>
                  <a:solidFill>
                    <a:srgbClr val="FFFFFF"/>
                  </a:solidFill>
                  <a:effectLst/>
                  <a:uLnTx/>
                  <a:uFillTx/>
                  <a:latin typeface="Gentona SemiBold" pitchFamily="2" charset="77"/>
                  <a:ea typeface="Sora"/>
                  <a:cs typeface="Sora"/>
                  <a:sym typeface="Sora"/>
                </a:rPr>
                <a:t>Data-based decision to decouple degree from licensure and marry Apprenticeship/ “Grow Your Own” programs with non-degree additional endorsement program</a:t>
              </a:r>
              <a:endParaRPr kumimoji="0" sz="1600" b="1" u="none" strike="noStrike" kern="0" cap="none" spc="0" normalizeH="0" baseline="0" noProof="0" dirty="0">
                <a:ln>
                  <a:noFill/>
                </a:ln>
                <a:solidFill>
                  <a:srgbClr val="000000"/>
                </a:solidFill>
                <a:effectLst/>
                <a:uLnTx/>
                <a:uFillTx/>
                <a:latin typeface="Gentona SemiBold" pitchFamily="2" charset="77"/>
                <a:ea typeface="Arial"/>
                <a:cs typeface="Arial"/>
                <a:sym typeface="Arial"/>
              </a:endParaRPr>
            </a:p>
          </p:txBody>
        </p:sp>
        <p:sp>
          <p:nvSpPr>
            <p:cNvPr id="61" name="Google Shape;74;g37fec15203a_0_0">
              <a:extLst>
                <a:ext uri="{FF2B5EF4-FFF2-40B4-BE49-F238E27FC236}">
                  <a16:creationId xmlns:a16="http://schemas.microsoft.com/office/drawing/2014/main" id="{376B176C-2B88-E36D-9B50-480A2B918EA7}"/>
                </a:ext>
              </a:extLst>
            </p:cNvPr>
            <p:cNvSpPr/>
            <p:nvPr/>
          </p:nvSpPr>
          <p:spPr>
            <a:xfrm>
              <a:off x="3581701" y="5049438"/>
              <a:ext cx="6612600" cy="726229"/>
            </a:xfrm>
            <a:prstGeom prst="roundRect">
              <a:avLst>
                <a:gd name="adj" fmla="val 16667"/>
              </a:avLst>
            </a:prstGeom>
            <a:solidFill>
              <a:srgbClr val="2197A9"/>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r>
                <a:rPr kumimoji="0" lang="en" sz="2000" b="1" u="none" strike="noStrike" kern="0" cap="none" spc="0" normalizeH="0" baseline="0" noProof="0" dirty="0">
                  <a:ln>
                    <a:noFill/>
                  </a:ln>
                  <a:solidFill>
                    <a:srgbClr val="FFFFFF"/>
                  </a:solidFill>
                  <a:effectLst/>
                  <a:uLnTx/>
                  <a:uFillTx/>
                  <a:latin typeface="Gentona SemiBold" pitchFamily="2" charset="77"/>
                  <a:ea typeface="Sora"/>
                  <a:cs typeface="Sora"/>
                  <a:sym typeface="Sora"/>
                </a:rPr>
                <a:t>Launch of Apprenticeship/ “Grow Your Own” programs in non-credit, competency-based format &amp; continuation of additional endorsement programs. </a:t>
              </a:r>
              <a:endParaRPr kumimoji="0" sz="1600" b="1" u="none" strike="noStrike" kern="0" cap="none" spc="0" normalizeH="0" baseline="0" noProof="0" dirty="0">
                <a:ln>
                  <a:noFill/>
                </a:ln>
                <a:solidFill>
                  <a:srgbClr val="000000"/>
                </a:solidFill>
                <a:effectLst/>
                <a:uLnTx/>
                <a:uFillTx/>
                <a:latin typeface="Gentona SemiBold" pitchFamily="2" charset="77"/>
                <a:ea typeface="Arial"/>
                <a:cs typeface="Arial"/>
                <a:sym typeface="Arial"/>
              </a:endParaRPr>
            </a:p>
          </p:txBody>
        </p:sp>
      </p:grpSp>
      <p:pic>
        <p:nvPicPr>
          <p:cNvPr id="51" name="Google Shape;64;g37fec15203a_0_0">
            <a:extLst>
              <a:ext uri="{FF2B5EF4-FFF2-40B4-BE49-F238E27FC236}">
                <a16:creationId xmlns:a16="http://schemas.microsoft.com/office/drawing/2014/main" id="{DFA05603-39E3-C294-3FDF-1F72FB5ED8C3}"/>
              </a:ext>
              <a:ext uri="{C183D7F6-B498-43B3-948B-1728B52AA6E4}">
                <adec:decorative xmlns:adec="http://schemas.microsoft.com/office/drawing/2017/decorative" val="1"/>
              </a:ext>
            </a:extLst>
          </p:cNvPr>
          <p:cNvPicPr preferRelativeResize="0"/>
          <p:nvPr/>
        </p:nvPicPr>
        <p:blipFill rotWithShape="1">
          <a:blip r:embed="rId3">
            <a:alphaModFix/>
          </a:blip>
          <a:srcRect r="83016" b="23323"/>
          <a:stretch>
            <a:fillRect/>
          </a:stretch>
        </p:blipFill>
        <p:spPr>
          <a:xfrm>
            <a:off x="2547956" y="6344100"/>
            <a:ext cx="626245" cy="702900"/>
          </a:xfrm>
          <a:prstGeom prst="rect">
            <a:avLst/>
          </a:prstGeom>
          <a:noFill/>
          <a:ln>
            <a:noFill/>
          </a:ln>
        </p:spPr>
      </p:pic>
    </p:spTree>
    <p:extLst>
      <p:ext uri="{BB962C8B-B14F-4D97-AF65-F5344CB8AC3E}">
        <p14:creationId xmlns:p14="http://schemas.microsoft.com/office/powerpoint/2010/main" val="618831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E51DA-4B9F-B73C-B14F-3878B5DF38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35428E-6A71-F939-736E-CC8D472429A6}"/>
              </a:ext>
            </a:extLst>
          </p:cNvPr>
          <p:cNvSpPr>
            <a:spLocks noGrp="1"/>
          </p:cNvSpPr>
          <p:nvPr>
            <p:ph type="title"/>
          </p:nvPr>
        </p:nvSpPr>
        <p:spPr>
          <a:xfrm>
            <a:off x="433206" y="-1325563"/>
            <a:ext cx="11219818" cy="1325563"/>
          </a:xfrm>
        </p:spPr>
        <p:txBody>
          <a:bodyPr anchor="b">
            <a:normAutofit/>
          </a:bodyPr>
          <a:lstStyle/>
          <a:p>
            <a:r>
              <a:rPr lang="en-US" dirty="0"/>
              <a:t>2020</a:t>
            </a:r>
          </a:p>
        </p:txBody>
      </p:sp>
      <p:grpSp>
        <p:nvGrpSpPr>
          <p:cNvPr id="65" name="Group 64" descr="2020 Launch of second approved Grow your Own program in TN - graduate students serving as TAs">
            <a:extLst>
              <a:ext uri="{FF2B5EF4-FFF2-40B4-BE49-F238E27FC236}">
                <a16:creationId xmlns:a16="http://schemas.microsoft.com/office/drawing/2014/main" id="{09F8C857-2331-F30E-4EDB-679E2251EA82}"/>
              </a:ext>
            </a:extLst>
          </p:cNvPr>
          <p:cNvGrpSpPr/>
          <p:nvPr/>
        </p:nvGrpSpPr>
        <p:grpSpPr>
          <a:xfrm>
            <a:off x="641684" y="440659"/>
            <a:ext cx="10908632" cy="907585"/>
            <a:chOff x="1745862" y="1499438"/>
            <a:chExt cx="8448439" cy="702900"/>
          </a:xfrm>
        </p:grpSpPr>
        <p:sp>
          <p:nvSpPr>
            <p:cNvPr id="50" name="Google Shape;63;g37fec15203a_0_0">
              <a:extLst>
                <a:ext uri="{FF2B5EF4-FFF2-40B4-BE49-F238E27FC236}">
                  <a16:creationId xmlns:a16="http://schemas.microsoft.com/office/drawing/2014/main" id="{ED9D6E82-777B-7382-4B98-248B3A2A77F1}"/>
                </a:ext>
              </a:extLst>
            </p:cNvPr>
            <p:cNvSpPr txBox="1"/>
            <p:nvPr/>
          </p:nvSpPr>
          <p:spPr>
            <a:xfrm>
              <a:off x="1745862" y="1570442"/>
              <a:ext cx="6780600" cy="336071"/>
            </a:xfrm>
            <a:prstGeom prst="rect">
              <a:avLst/>
            </a:prstGeom>
            <a:noFill/>
            <a:ln>
              <a:noFill/>
            </a:ln>
          </p:spPr>
          <p:txBody>
            <a:bodyPr spcFirstLastPara="1" wrap="square" lIns="91425" tIns="91425" rIns="91425" bIns="91425" anchor="t" anchorCtr="0">
              <a:spAutoFit/>
            </a:bodyPr>
            <a:lstStyle/>
            <a:p>
              <a:pPr algn="ctr">
                <a:lnSpc>
                  <a:spcPct val="90000"/>
                </a:lnSpc>
                <a:buClr>
                  <a:srgbClr val="000000"/>
                </a:buClr>
                <a:buSzPts val="5100"/>
                <a:buFont typeface="Arial"/>
                <a:buNone/>
              </a:pPr>
              <a:endParaRPr b="1" kern="0">
                <a:solidFill>
                  <a:srgbClr val="58595B"/>
                </a:solidFill>
                <a:latin typeface="Gentona SemiBold" pitchFamily="2" charset="77"/>
                <a:ea typeface="Arial"/>
                <a:cs typeface="Arial"/>
                <a:sym typeface="Arial"/>
              </a:endParaRPr>
            </a:p>
          </p:txBody>
        </p:sp>
        <p:sp>
          <p:nvSpPr>
            <p:cNvPr id="52" name="Google Shape;65;g37fec15203a_0_0">
              <a:extLst>
                <a:ext uri="{FF2B5EF4-FFF2-40B4-BE49-F238E27FC236}">
                  <a16:creationId xmlns:a16="http://schemas.microsoft.com/office/drawing/2014/main" id="{E1A388BB-60CB-AB46-1977-F6D1050D991F}"/>
                </a:ext>
              </a:extLst>
            </p:cNvPr>
            <p:cNvSpPr/>
            <p:nvPr/>
          </p:nvSpPr>
          <p:spPr>
            <a:xfrm>
              <a:off x="1915026" y="1499438"/>
              <a:ext cx="1586700" cy="702900"/>
            </a:xfrm>
            <a:prstGeom prst="roundRect">
              <a:avLst>
                <a:gd name="adj" fmla="val 16667"/>
              </a:avLst>
            </a:prstGeom>
            <a:solidFill>
              <a:schemeClr val="accent4">
                <a:lumMod val="75000"/>
              </a:schemeClr>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900"/>
                </a:spcBef>
                <a:spcAft>
                  <a:spcPts val="0"/>
                </a:spcAft>
                <a:buClr>
                  <a:srgbClr val="000000"/>
                </a:buClr>
                <a:buSzPts val="1800"/>
                <a:buFont typeface="Arial"/>
                <a:buNone/>
                <a:tabLst/>
                <a:defRPr/>
              </a:pPr>
              <a:r>
                <a:rPr kumimoji="0" lang="en" sz="2400" b="1" u="none" strike="noStrike" kern="0" cap="none" spc="0" normalizeH="0" baseline="0" noProof="0" dirty="0">
                  <a:ln>
                    <a:noFill/>
                  </a:ln>
                  <a:solidFill>
                    <a:srgbClr val="000000"/>
                  </a:solidFill>
                  <a:effectLst/>
                  <a:uLnTx/>
                  <a:uFillTx/>
                  <a:latin typeface="Gentona SemiBold" pitchFamily="2" charset="77"/>
                  <a:ea typeface="Sora"/>
                  <a:cs typeface="Sora"/>
                  <a:sym typeface="Sora"/>
                </a:rPr>
                <a:t>2020</a:t>
              </a:r>
              <a:endParaRPr kumimoji="0" b="1" u="none" strike="noStrike" kern="0" cap="none" spc="0" normalizeH="0" baseline="0" noProof="0" dirty="0">
                <a:ln>
                  <a:noFill/>
                </a:ln>
                <a:solidFill>
                  <a:srgbClr val="000000"/>
                </a:solidFill>
                <a:effectLst/>
                <a:uLnTx/>
                <a:uFillTx/>
                <a:latin typeface="Gentona SemiBold" pitchFamily="2" charset="77"/>
                <a:ea typeface="Arial"/>
                <a:cs typeface="Arial"/>
                <a:sym typeface="Arial"/>
              </a:endParaRPr>
            </a:p>
          </p:txBody>
        </p:sp>
        <p:sp>
          <p:nvSpPr>
            <p:cNvPr id="53" name="Google Shape;66;g37fec15203a_0_0">
              <a:extLst>
                <a:ext uri="{FF2B5EF4-FFF2-40B4-BE49-F238E27FC236}">
                  <a16:creationId xmlns:a16="http://schemas.microsoft.com/office/drawing/2014/main" id="{FFCD81EA-8321-FD27-B849-F1E3DFB2844D}"/>
                </a:ext>
              </a:extLst>
            </p:cNvPr>
            <p:cNvSpPr/>
            <p:nvPr/>
          </p:nvSpPr>
          <p:spPr>
            <a:xfrm>
              <a:off x="3581701" y="1499438"/>
              <a:ext cx="6612600" cy="702900"/>
            </a:xfrm>
            <a:prstGeom prst="roundRect">
              <a:avLst>
                <a:gd name="adj" fmla="val 16667"/>
              </a:avLst>
            </a:prstGeom>
            <a:solidFill>
              <a:schemeClr val="accent4">
                <a:lumMod val="75000"/>
              </a:schemeClr>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r>
                <a:rPr kumimoji="0" lang="en" sz="2000" b="1" u="none" strike="noStrike" kern="0" cap="none" spc="0" normalizeH="0" baseline="0" noProof="0" dirty="0">
                  <a:ln>
                    <a:noFill/>
                  </a:ln>
                  <a:solidFill>
                    <a:srgbClr val="000000"/>
                  </a:solidFill>
                  <a:effectLst/>
                  <a:uLnTx/>
                  <a:uFillTx/>
                  <a:latin typeface="Gentona SemiBold" pitchFamily="2" charset="77"/>
                  <a:ea typeface="Sora"/>
                  <a:cs typeface="Sora"/>
                  <a:sym typeface="Sora"/>
                </a:rPr>
                <a:t>Launch of second approved “Grow Your Own” program in Tennessee - graduate students serving as TAs</a:t>
              </a:r>
              <a:endParaRPr kumimoji="0" sz="1600" b="1" u="none" strike="noStrike" kern="0" cap="none" spc="0" normalizeH="0" baseline="0" noProof="0" dirty="0">
                <a:ln>
                  <a:noFill/>
                </a:ln>
                <a:solidFill>
                  <a:srgbClr val="000000"/>
                </a:solidFill>
                <a:effectLst/>
                <a:uLnTx/>
                <a:uFillTx/>
                <a:latin typeface="Gentona SemiBold" pitchFamily="2" charset="77"/>
                <a:ea typeface="Arial"/>
                <a:cs typeface="Arial"/>
                <a:sym typeface="Arial"/>
              </a:endParaRPr>
            </a:p>
          </p:txBody>
        </p:sp>
      </p:grpSp>
      <p:graphicFrame>
        <p:nvGraphicFramePr>
          <p:cNvPr id="4" name="Google Shape;86;g3ba1e636c3b_0_14">
            <a:extLst>
              <a:ext uri="{FF2B5EF4-FFF2-40B4-BE49-F238E27FC236}">
                <a16:creationId xmlns:a16="http://schemas.microsoft.com/office/drawing/2014/main" id="{8FABA10E-D1F2-84D1-BAC9-A6CCCE0BC47A}"/>
              </a:ext>
            </a:extLst>
          </p:cNvPr>
          <p:cNvGraphicFramePr/>
          <p:nvPr>
            <p:extLst>
              <p:ext uri="{D42A27DB-BD31-4B8C-83A1-F6EECF244321}">
                <p14:modId xmlns:p14="http://schemas.microsoft.com/office/powerpoint/2010/main" val="1479245007"/>
              </p:ext>
            </p:extLst>
          </p:nvPr>
        </p:nvGraphicFramePr>
        <p:xfrm>
          <a:off x="0" y="1613925"/>
          <a:ext cx="12112104" cy="4284037"/>
        </p:xfrm>
        <a:graphic>
          <a:graphicData uri="http://schemas.openxmlformats.org/drawingml/2006/table">
            <a:tbl>
              <a:tblPr firstRow="1">
                <a:noFill/>
              </a:tblPr>
              <a:tblGrid>
                <a:gridCol w="2018684">
                  <a:extLst>
                    <a:ext uri="{9D8B030D-6E8A-4147-A177-3AD203B41FA5}">
                      <a16:colId xmlns:a16="http://schemas.microsoft.com/office/drawing/2014/main" val="20000"/>
                    </a:ext>
                  </a:extLst>
                </a:gridCol>
                <a:gridCol w="2018684">
                  <a:extLst>
                    <a:ext uri="{9D8B030D-6E8A-4147-A177-3AD203B41FA5}">
                      <a16:colId xmlns:a16="http://schemas.microsoft.com/office/drawing/2014/main" val="20001"/>
                    </a:ext>
                  </a:extLst>
                </a:gridCol>
                <a:gridCol w="2018684">
                  <a:extLst>
                    <a:ext uri="{9D8B030D-6E8A-4147-A177-3AD203B41FA5}">
                      <a16:colId xmlns:a16="http://schemas.microsoft.com/office/drawing/2014/main" val="20002"/>
                    </a:ext>
                  </a:extLst>
                </a:gridCol>
                <a:gridCol w="2018684">
                  <a:extLst>
                    <a:ext uri="{9D8B030D-6E8A-4147-A177-3AD203B41FA5}">
                      <a16:colId xmlns:a16="http://schemas.microsoft.com/office/drawing/2014/main" val="20003"/>
                    </a:ext>
                  </a:extLst>
                </a:gridCol>
                <a:gridCol w="2018684">
                  <a:extLst>
                    <a:ext uri="{9D8B030D-6E8A-4147-A177-3AD203B41FA5}">
                      <a16:colId xmlns:a16="http://schemas.microsoft.com/office/drawing/2014/main" val="20004"/>
                    </a:ext>
                  </a:extLst>
                </a:gridCol>
                <a:gridCol w="2018684">
                  <a:extLst>
                    <a:ext uri="{9D8B030D-6E8A-4147-A177-3AD203B41FA5}">
                      <a16:colId xmlns:a16="http://schemas.microsoft.com/office/drawing/2014/main" val="20005"/>
                    </a:ext>
                  </a:extLst>
                </a:gridCol>
              </a:tblGrid>
              <a:tr h="85625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endParaRPr sz="2000" b="1" u="none" strike="noStrike" cap="none" dirty="0">
                        <a:latin typeface="Sora"/>
                        <a:ea typeface="Sora"/>
                        <a:cs typeface="Sora"/>
                        <a:sym typeface="Sora"/>
                      </a:endParaRPr>
                    </a:p>
                  </a:txBody>
                  <a:tcPr marL="109484" marR="109484" marT="109484" marB="109484">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dirty="0" err="1">
                          <a:latin typeface="Sora"/>
                          <a:ea typeface="Sora"/>
                          <a:cs typeface="Sora"/>
                          <a:sym typeface="Sora"/>
                        </a:rPr>
                        <a:t>edTPA</a:t>
                      </a:r>
                      <a:r>
                        <a:rPr lang="en" sz="2000" b="1" u="none" strike="noStrike" cap="none" dirty="0">
                          <a:latin typeface="Sora"/>
                          <a:ea typeface="Sora"/>
                          <a:cs typeface="Sora"/>
                          <a:sym typeface="Sora"/>
                        </a:rPr>
                        <a:t> Average</a:t>
                      </a:r>
                      <a:endParaRPr sz="2000" b="1" u="none" strike="noStrike" cap="none" dirty="0">
                        <a:latin typeface="Sora"/>
                        <a:ea typeface="Sora"/>
                        <a:cs typeface="Sora"/>
                        <a:sym typeface="Sora"/>
                      </a:endParaRPr>
                    </a:p>
                  </a:txBody>
                  <a:tcPr marL="109484" marR="109484" marT="109484" marB="109484" anchor="ctr">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GPA</a:t>
                      </a:r>
                      <a:endParaRPr sz="2000" b="1" u="none" strike="noStrike" cap="none">
                        <a:latin typeface="Sora"/>
                        <a:ea typeface="Sora"/>
                        <a:cs typeface="Sora"/>
                        <a:sym typeface="Sora"/>
                      </a:endParaRPr>
                    </a:p>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Average</a:t>
                      </a:r>
                      <a:endParaRPr sz="2000" b="1" u="none" strike="noStrike" cap="none">
                        <a:latin typeface="Sora"/>
                        <a:ea typeface="Sora"/>
                        <a:cs typeface="Sora"/>
                        <a:sym typeface="Sora"/>
                      </a:endParaRPr>
                    </a:p>
                  </a:txBody>
                  <a:tcPr marL="109484" marR="109484" marT="109484" marB="109484" anchor="ctr">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Graduation Rate</a:t>
                      </a:r>
                      <a:endParaRPr sz="2000" b="1" u="none" strike="noStrike" cap="none">
                        <a:latin typeface="Sora"/>
                        <a:ea typeface="Sora"/>
                        <a:cs typeface="Sora"/>
                        <a:sym typeface="Sora"/>
                      </a:endParaRPr>
                    </a:p>
                  </a:txBody>
                  <a:tcPr marL="109484" marR="109484" marT="109484" marB="109484" anchor="ctr">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Licensure Rate</a:t>
                      </a:r>
                      <a:endParaRPr sz="2000" b="1" u="none" strike="noStrike" cap="none">
                        <a:latin typeface="Sora"/>
                        <a:ea typeface="Sora"/>
                        <a:cs typeface="Sora"/>
                        <a:sym typeface="Sora"/>
                      </a:endParaRPr>
                    </a:p>
                  </a:txBody>
                  <a:tcPr marL="109484" marR="109484" marT="109484" marB="109484" anchor="ctr">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Active Educators</a:t>
                      </a:r>
                      <a:endParaRPr sz="2000" b="1" u="none" strike="noStrike" cap="none">
                        <a:latin typeface="Sora"/>
                        <a:ea typeface="Sora"/>
                        <a:cs typeface="Sora"/>
                        <a:sym typeface="Sora"/>
                      </a:endParaRPr>
                    </a:p>
                  </a:txBody>
                  <a:tcPr marL="109484" marR="109484" marT="109484" marB="109484" anchor="ctr">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8555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dirty="0">
                          <a:latin typeface="Sora"/>
                          <a:ea typeface="Sora"/>
                          <a:cs typeface="Sora"/>
                          <a:sym typeface="Sora"/>
                        </a:rPr>
                        <a:t>2020-2021</a:t>
                      </a:r>
                      <a:endParaRPr sz="2000" b="1" u="none" strike="noStrike" cap="none" dirty="0">
                        <a:latin typeface="Sora"/>
                        <a:ea typeface="Sora"/>
                        <a:cs typeface="Sora"/>
                        <a:sym typeface="Sora"/>
                      </a:endParaRPr>
                    </a:p>
                  </a:txBody>
                  <a:tcPr marL="109484" marR="109484" marT="109484" marB="109484">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dirty="0">
                          <a:latin typeface="Sora"/>
                          <a:ea typeface="Sora"/>
                          <a:cs typeface="Sora"/>
                          <a:sym typeface="Sora"/>
                        </a:rPr>
                        <a:t>44</a:t>
                      </a:r>
                      <a:endParaRPr sz="2000" b="1" u="none" strike="noStrike" cap="none" dirty="0">
                        <a:latin typeface="Sora"/>
                        <a:ea typeface="Sora"/>
                        <a:cs typeface="Sora"/>
                        <a:sym typeface="Sora"/>
                      </a:endParaRPr>
                    </a:p>
                  </a:txBody>
                  <a:tcPr marL="109484" marR="109484" marT="109484" marB="109484">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3.85</a:t>
                      </a:r>
                      <a:endParaRPr sz="2000" b="1" u="none" strike="noStrike" cap="none">
                        <a:latin typeface="Sora"/>
                        <a:ea typeface="Sora"/>
                        <a:cs typeface="Sora"/>
                        <a:sym typeface="Sora"/>
                      </a:endParaRPr>
                    </a:p>
                  </a:txBody>
                  <a:tcPr marL="109484" marR="109484" marT="109484" marB="109484">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100%</a:t>
                      </a:r>
                      <a:endParaRPr sz="2000" b="1" u="none" strike="noStrike" cap="none">
                        <a:latin typeface="Sora"/>
                        <a:ea typeface="Sora"/>
                        <a:cs typeface="Sora"/>
                        <a:sym typeface="Sora"/>
                      </a:endParaRPr>
                    </a:p>
                  </a:txBody>
                  <a:tcPr marL="109484" marR="109484" marT="109484" marB="109484">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100%</a:t>
                      </a:r>
                      <a:endParaRPr sz="2000" b="1" u="none" strike="noStrike" cap="none">
                        <a:latin typeface="Sora"/>
                        <a:ea typeface="Sora"/>
                        <a:cs typeface="Sora"/>
                        <a:sym typeface="Sora"/>
                      </a:endParaRPr>
                    </a:p>
                  </a:txBody>
                  <a:tcPr marL="109484" marR="109484" marT="109484" marB="109484">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80%</a:t>
                      </a:r>
                      <a:endParaRPr sz="2000" b="1" u="none" strike="noStrike" cap="none">
                        <a:latin typeface="Sora"/>
                        <a:ea typeface="Sora"/>
                        <a:cs typeface="Sora"/>
                        <a:sym typeface="Sora"/>
                      </a:endParaRPr>
                    </a:p>
                  </a:txBody>
                  <a:tcPr marL="109484" marR="109484" marT="109484" marB="109484">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8555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2021-2022</a:t>
                      </a:r>
                      <a:endParaRPr sz="2000" b="1" u="none" strike="noStrike" cap="none">
                        <a:latin typeface="Sora"/>
                        <a:ea typeface="Sora"/>
                        <a:cs typeface="Sora"/>
                        <a:sym typeface="Sora"/>
                      </a:endParaRPr>
                    </a:p>
                  </a:txBody>
                  <a:tcPr marL="109484" marR="109484" marT="109484" marB="109484">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47</a:t>
                      </a:r>
                      <a:endParaRPr sz="2000" b="1" u="none" strike="noStrike" cap="none">
                        <a:latin typeface="Sora"/>
                        <a:ea typeface="Sora"/>
                        <a:cs typeface="Sora"/>
                        <a:sym typeface="Sora"/>
                      </a:endParaRPr>
                    </a:p>
                  </a:txBody>
                  <a:tcPr marL="109484" marR="109484" marT="109484" marB="109484">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dirty="0">
                          <a:latin typeface="Sora"/>
                          <a:ea typeface="Sora"/>
                          <a:cs typeface="Sora"/>
                          <a:sym typeface="Sora"/>
                        </a:rPr>
                        <a:t>3.98</a:t>
                      </a:r>
                      <a:endParaRPr sz="2000" b="1" u="none" strike="noStrike" cap="none" dirty="0">
                        <a:latin typeface="Sora"/>
                        <a:ea typeface="Sora"/>
                        <a:cs typeface="Sora"/>
                        <a:sym typeface="Sora"/>
                      </a:endParaRPr>
                    </a:p>
                  </a:txBody>
                  <a:tcPr marL="109484" marR="109484" marT="109484" marB="109484">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100%</a:t>
                      </a:r>
                      <a:endParaRPr sz="2000" b="1" u="none" strike="noStrike" cap="none">
                        <a:latin typeface="Sora"/>
                        <a:ea typeface="Sora"/>
                        <a:cs typeface="Sora"/>
                        <a:sym typeface="Sora"/>
                      </a:endParaRPr>
                    </a:p>
                  </a:txBody>
                  <a:tcPr marL="109484" marR="109484" marT="109484" marB="109484">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100%</a:t>
                      </a:r>
                      <a:endParaRPr sz="2000" b="1" u="none" strike="noStrike" cap="none">
                        <a:latin typeface="Sora"/>
                        <a:ea typeface="Sora"/>
                        <a:cs typeface="Sora"/>
                        <a:sym typeface="Sora"/>
                      </a:endParaRPr>
                    </a:p>
                  </a:txBody>
                  <a:tcPr marL="109484" marR="109484" marT="109484" marB="109484">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71%</a:t>
                      </a:r>
                      <a:endParaRPr sz="2000" b="1" u="none" strike="noStrike" cap="none">
                        <a:latin typeface="Sora"/>
                        <a:ea typeface="Sora"/>
                        <a:cs typeface="Sora"/>
                        <a:sym typeface="Sora"/>
                      </a:endParaRPr>
                    </a:p>
                  </a:txBody>
                  <a:tcPr marL="109484" marR="109484" marT="109484" marB="109484">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8555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2022-2023</a:t>
                      </a:r>
                      <a:endParaRPr sz="2000" b="1" u="none" strike="noStrike" cap="none">
                        <a:latin typeface="Sora"/>
                        <a:ea typeface="Sora"/>
                        <a:cs typeface="Sora"/>
                        <a:sym typeface="Sora"/>
                      </a:endParaRPr>
                    </a:p>
                  </a:txBody>
                  <a:tcPr marL="109484" marR="109484" marT="109484" marB="109484">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45</a:t>
                      </a:r>
                      <a:endParaRPr sz="2000" b="1" u="none" strike="noStrike" cap="none">
                        <a:latin typeface="Sora"/>
                        <a:ea typeface="Sora"/>
                        <a:cs typeface="Sora"/>
                        <a:sym typeface="Sora"/>
                      </a:endParaRPr>
                    </a:p>
                  </a:txBody>
                  <a:tcPr marL="109484" marR="109484" marT="109484" marB="109484">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dirty="0">
                          <a:latin typeface="Sora"/>
                          <a:ea typeface="Sora"/>
                          <a:cs typeface="Sora"/>
                          <a:sym typeface="Sora"/>
                        </a:rPr>
                        <a:t>3.77</a:t>
                      </a:r>
                      <a:endParaRPr sz="2000" b="1" u="none" strike="noStrike" cap="none" dirty="0">
                        <a:latin typeface="Sora"/>
                        <a:ea typeface="Sora"/>
                        <a:cs typeface="Sora"/>
                        <a:sym typeface="Sora"/>
                      </a:endParaRPr>
                    </a:p>
                  </a:txBody>
                  <a:tcPr marL="109484" marR="109484" marT="109484" marB="109484">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dirty="0">
                          <a:latin typeface="Sora"/>
                          <a:ea typeface="Sora"/>
                          <a:cs typeface="Sora"/>
                          <a:sym typeface="Sora"/>
                        </a:rPr>
                        <a:t>100%</a:t>
                      </a:r>
                      <a:endParaRPr sz="2000" b="1" u="none" strike="noStrike" cap="none" dirty="0">
                        <a:latin typeface="Sora"/>
                        <a:ea typeface="Sora"/>
                        <a:cs typeface="Sora"/>
                        <a:sym typeface="Sora"/>
                      </a:endParaRPr>
                    </a:p>
                  </a:txBody>
                  <a:tcPr marL="109484" marR="109484" marT="109484" marB="109484">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100%</a:t>
                      </a:r>
                      <a:endParaRPr sz="2000" b="1" u="none" strike="noStrike" cap="none">
                        <a:latin typeface="Sora"/>
                        <a:ea typeface="Sora"/>
                        <a:cs typeface="Sora"/>
                        <a:sym typeface="Sora"/>
                      </a:endParaRPr>
                    </a:p>
                  </a:txBody>
                  <a:tcPr marL="109484" marR="109484" marT="109484" marB="109484">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50%</a:t>
                      </a:r>
                      <a:endParaRPr sz="2000" b="1" u="none" strike="noStrike" cap="none">
                        <a:latin typeface="Sora"/>
                        <a:ea typeface="Sora"/>
                        <a:cs typeface="Sora"/>
                        <a:sym typeface="Sora"/>
                      </a:endParaRPr>
                    </a:p>
                  </a:txBody>
                  <a:tcPr marL="109484" marR="109484" marT="109484" marB="109484">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8555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2023-2024</a:t>
                      </a:r>
                      <a:endParaRPr sz="2000" b="1" u="none" strike="noStrike" cap="none">
                        <a:latin typeface="Sora"/>
                        <a:ea typeface="Sora"/>
                        <a:cs typeface="Sora"/>
                        <a:sym typeface="Sora"/>
                      </a:endParaRPr>
                    </a:p>
                  </a:txBody>
                  <a:tcPr marL="109484" marR="109484" marT="109484" marB="109484">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44.25</a:t>
                      </a:r>
                      <a:endParaRPr sz="2000" b="1" u="none" strike="noStrike" cap="none">
                        <a:latin typeface="Sora"/>
                        <a:ea typeface="Sora"/>
                        <a:cs typeface="Sora"/>
                        <a:sym typeface="Sora"/>
                      </a:endParaRPr>
                    </a:p>
                  </a:txBody>
                  <a:tcPr marL="109484" marR="109484" marT="109484" marB="109484">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3.88</a:t>
                      </a:r>
                      <a:endParaRPr sz="2000" b="1" u="none" strike="noStrike" cap="none">
                        <a:latin typeface="Sora"/>
                        <a:ea typeface="Sora"/>
                        <a:cs typeface="Sora"/>
                        <a:sym typeface="Sora"/>
                      </a:endParaRPr>
                    </a:p>
                  </a:txBody>
                  <a:tcPr marL="109484" marR="109484" marT="109484" marB="109484">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dirty="0">
                          <a:latin typeface="Sora"/>
                          <a:ea typeface="Sora"/>
                          <a:cs typeface="Sora"/>
                          <a:sym typeface="Sora"/>
                        </a:rPr>
                        <a:t>100%</a:t>
                      </a:r>
                      <a:endParaRPr sz="2000" b="1" u="none" strike="noStrike" cap="none" dirty="0">
                        <a:latin typeface="Sora"/>
                        <a:ea typeface="Sora"/>
                        <a:cs typeface="Sora"/>
                        <a:sym typeface="Sora"/>
                      </a:endParaRPr>
                    </a:p>
                  </a:txBody>
                  <a:tcPr marL="109484" marR="109484" marT="109484" marB="109484">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dirty="0">
                          <a:latin typeface="Sora"/>
                          <a:ea typeface="Sora"/>
                          <a:cs typeface="Sora"/>
                          <a:sym typeface="Sora"/>
                        </a:rPr>
                        <a:t>100%</a:t>
                      </a:r>
                      <a:endParaRPr sz="2000" b="1" u="none" strike="noStrike" cap="none" dirty="0">
                        <a:latin typeface="Sora"/>
                        <a:ea typeface="Sora"/>
                        <a:cs typeface="Sora"/>
                        <a:sym typeface="Sora"/>
                      </a:endParaRPr>
                    </a:p>
                  </a:txBody>
                  <a:tcPr marL="109484" marR="109484" marT="109484" marB="109484">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67%</a:t>
                      </a:r>
                      <a:endParaRPr sz="2000" b="1" u="none" strike="noStrike" cap="none">
                        <a:latin typeface="Sora"/>
                        <a:ea typeface="Sora"/>
                        <a:cs typeface="Sora"/>
                        <a:sym typeface="Sora"/>
                      </a:endParaRPr>
                    </a:p>
                  </a:txBody>
                  <a:tcPr marL="109484" marR="109484" marT="109484" marB="109484">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8555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dirty="0">
                          <a:latin typeface="Sora"/>
                          <a:ea typeface="Sora"/>
                          <a:cs typeface="Sora"/>
                          <a:sym typeface="Sora"/>
                        </a:rPr>
                        <a:t>2024-2025</a:t>
                      </a:r>
                      <a:endParaRPr sz="2000" b="1" u="none" strike="noStrike" cap="none" dirty="0">
                        <a:latin typeface="Sora"/>
                        <a:ea typeface="Sora"/>
                        <a:cs typeface="Sora"/>
                        <a:sym typeface="Sora"/>
                      </a:endParaRPr>
                    </a:p>
                  </a:txBody>
                  <a:tcPr marL="109484" marR="109484" marT="109484" marB="109484">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N/A</a:t>
                      </a:r>
                      <a:endParaRPr sz="2000" b="1" u="none" strike="noStrike" cap="none">
                        <a:latin typeface="Sora"/>
                        <a:ea typeface="Sora"/>
                        <a:cs typeface="Sora"/>
                        <a:sym typeface="Sora"/>
                      </a:endParaRPr>
                    </a:p>
                  </a:txBody>
                  <a:tcPr marL="109484" marR="109484" marT="109484" marB="109484">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3.37</a:t>
                      </a:r>
                      <a:endParaRPr sz="2000" b="1" u="none" strike="noStrike" cap="none">
                        <a:latin typeface="Sora"/>
                        <a:ea typeface="Sora"/>
                        <a:cs typeface="Sora"/>
                        <a:sym typeface="Sora"/>
                      </a:endParaRPr>
                    </a:p>
                  </a:txBody>
                  <a:tcPr marL="109484" marR="109484" marT="109484" marB="109484">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100% </a:t>
                      </a:r>
                      <a:endParaRPr sz="2000" b="1" u="none" strike="noStrike" cap="none">
                        <a:latin typeface="Sora"/>
                        <a:ea typeface="Sora"/>
                        <a:cs typeface="Sora"/>
                        <a:sym typeface="Sora"/>
                      </a:endParaRPr>
                    </a:p>
                  </a:txBody>
                  <a:tcPr marL="109484" marR="109484" marT="109484" marB="109484">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dirty="0">
                          <a:latin typeface="Sora"/>
                          <a:ea typeface="Sora"/>
                          <a:cs typeface="Sora"/>
                          <a:sym typeface="Sora"/>
                        </a:rPr>
                        <a:t>67%</a:t>
                      </a:r>
                      <a:endParaRPr sz="2000" b="1" u="none" strike="noStrike" cap="none" dirty="0">
                        <a:latin typeface="Sora"/>
                        <a:ea typeface="Sora"/>
                        <a:cs typeface="Sora"/>
                        <a:sym typeface="Sora"/>
                      </a:endParaRPr>
                    </a:p>
                  </a:txBody>
                  <a:tcPr marL="109484" marR="109484" marT="109484" marB="109484">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dirty="0">
                          <a:latin typeface="Sora"/>
                          <a:ea typeface="Sora"/>
                          <a:cs typeface="Sora"/>
                          <a:sym typeface="Sora"/>
                        </a:rPr>
                        <a:t>N/A</a:t>
                      </a:r>
                      <a:endParaRPr sz="2000" b="1" u="none" strike="noStrike" cap="none" dirty="0">
                        <a:latin typeface="Sora"/>
                        <a:ea typeface="Sora"/>
                        <a:cs typeface="Sora"/>
                        <a:sym typeface="Sora"/>
                      </a:endParaRPr>
                    </a:p>
                  </a:txBody>
                  <a:tcPr marL="109484" marR="109484" marT="109484" marB="109484">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pic>
        <p:nvPicPr>
          <p:cNvPr id="51" name="Google Shape;64;g37fec15203a_0_0">
            <a:extLst>
              <a:ext uri="{FF2B5EF4-FFF2-40B4-BE49-F238E27FC236}">
                <a16:creationId xmlns:a16="http://schemas.microsoft.com/office/drawing/2014/main" id="{E66E1A71-BF59-7DBC-C969-86BA34262AD3}"/>
              </a:ext>
              <a:ext uri="{C183D7F6-B498-43B3-948B-1728B52AA6E4}">
                <adec:decorative xmlns:adec="http://schemas.microsoft.com/office/drawing/2017/decorative" val="1"/>
              </a:ext>
            </a:extLst>
          </p:cNvPr>
          <p:cNvPicPr preferRelativeResize="0"/>
          <p:nvPr/>
        </p:nvPicPr>
        <p:blipFill rotWithShape="1">
          <a:blip r:embed="rId3">
            <a:alphaModFix/>
          </a:blip>
          <a:srcRect r="83016" b="23323"/>
          <a:stretch>
            <a:fillRect/>
          </a:stretch>
        </p:blipFill>
        <p:spPr>
          <a:xfrm>
            <a:off x="2547956" y="6344100"/>
            <a:ext cx="626245" cy="702900"/>
          </a:xfrm>
          <a:prstGeom prst="rect">
            <a:avLst/>
          </a:prstGeom>
          <a:noFill/>
          <a:ln>
            <a:noFill/>
          </a:ln>
        </p:spPr>
      </p:pic>
    </p:spTree>
    <p:extLst>
      <p:ext uri="{BB962C8B-B14F-4D97-AF65-F5344CB8AC3E}">
        <p14:creationId xmlns:p14="http://schemas.microsoft.com/office/powerpoint/2010/main" val="3762008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B8C1F-53A2-1140-40F3-5D68A4B8EDA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066AA68-BC61-6DFE-7230-C3957A8AAFC9}"/>
              </a:ext>
            </a:extLst>
          </p:cNvPr>
          <p:cNvSpPr>
            <a:spLocks noGrp="1"/>
          </p:cNvSpPr>
          <p:nvPr>
            <p:ph type="title"/>
          </p:nvPr>
        </p:nvSpPr>
        <p:spPr>
          <a:xfrm>
            <a:off x="433206" y="-1325563"/>
            <a:ext cx="11219818" cy="1325563"/>
          </a:xfrm>
        </p:spPr>
        <p:txBody>
          <a:bodyPr anchor="b">
            <a:normAutofit/>
          </a:bodyPr>
          <a:lstStyle/>
          <a:p>
            <a:r>
              <a:rPr lang="en-US" dirty="0"/>
              <a:t>2021</a:t>
            </a:r>
          </a:p>
        </p:txBody>
      </p:sp>
      <p:grpSp>
        <p:nvGrpSpPr>
          <p:cNvPr id="65" name="Group 64" descr="2021 - Expansion of this program to recruit existing TAs into graduate programs to earn teacher licensure and degree. Launch of non-degree additional endorsement programs for teachers.">
            <a:extLst>
              <a:ext uri="{FF2B5EF4-FFF2-40B4-BE49-F238E27FC236}">
                <a16:creationId xmlns:a16="http://schemas.microsoft.com/office/drawing/2014/main" id="{1A90B530-08BA-84B0-8009-D496C82B3BA6}"/>
              </a:ext>
            </a:extLst>
          </p:cNvPr>
          <p:cNvGrpSpPr/>
          <p:nvPr/>
        </p:nvGrpSpPr>
        <p:grpSpPr>
          <a:xfrm>
            <a:off x="641684" y="-398102"/>
            <a:ext cx="10908632" cy="2142097"/>
            <a:chOff x="1745862" y="1570442"/>
            <a:chExt cx="8448439" cy="1658996"/>
          </a:xfrm>
        </p:grpSpPr>
        <p:sp>
          <p:nvSpPr>
            <p:cNvPr id="50" name="Google Shape;63;g37fec15203a_0_0">
              <a:extLst>
                <a:ext uri="{FF2B5EF4-FFF2-40B4-BE49-F238E27FC236}">
                  <a16:creationId xmlns:a16="http://schemas.microsoft.com/office/drawing/2014/main" id="{792A0143-99CF-B85A-34F1-290C95B60300}"/>
                </a:ext>
              </a:extLst>
            </p:cNvPr>
            <p:cNvSpPr txBox="1"/>
            <p:nvPr/>
          </p:nvSpPr>
          <p:spPr>
            <a:xfrm>
              <a:off x="1745862" y="1570442"/>
              <a:ext cx="6780600" cy="336071"/>
            </a:xfrm>
            <a:prstGeom prst="rect">
              <a:avLst/>
            </a:prstGeom>
            <a:noFill/>
            <a:ln>
              <a:noFill/>
            </a:ln>
          </p:spPr>
          <p:txBody>
            <a:bodyPr spcFirstLastPara="1" wrap="square" lIns="91425" tIns="91425" rIns="91425" bIns="91425" anchor="t" anchorCtr="0">
              <a:spAutoFit/>
            </a:bodyPr>
            <a:lstStyle/>
            <a:p>
              <a:pPr algn="ctr">
                <a:lnSpc>
                  <a:spcPct val="90000"/>
                </a:lnSpc>
                <a:buClr>
                  <a:srgbClr val="000000"/>
                </a:buClr>
                <a:buSzPts val="5100"/>
                <a:buFont typeface="Arial"/>
                <a:buNone/>
              </a:pPr>
              <a:endParaRPr b="1" kern="0">
                <a:solidFill>
                  <a:srgbClr val="58595B"/>
                </a:solidFill>
                <a:latin typeface="Gentona SemiBold" pitchFamily="2" charset="77"/>
                <a:ea typeface="Arial"/>
                <a:cs typeface="Arial"/>
                <a:sym typeface="Arial"/>
              </a:endParaRPr>
            </a:p>
          </p:txBody>
        </p:sp>
        <p:sp>
          <p:nvSpPr>
            <p:cNvPr id="54" name="Google Shape;67;g37fec15203a_0_0">
              <a:extLst>
                <a:ext uri="{FF2B5EF4-FFF2-40B4-BE49-F238E27FC236}">
                  <a16:creationId xmlns:a16="http://schemas.microsoft.com/office/drawing/2014/main" id="{9ECCBDD6-B2D1-E980-7C36-EF7C9265BA3B}"/>
                </a:ext>
              </a:extLst>
            </p:cNvPr>
            <p:cNvSpPr/>
            <p:nvPr/>
          </p:nvSpPr>
          <p:spPr>
            <a:xfrm>
              <a:off x="1915026" y="2274838"/>
              <a:ext cx="1586700" cy="954600"/>
            </a:xfrm>
            <a:prstGeom prst="roundRect">
              <a:avLst>
                <a:gd name="adj" fmla="val 16667"/>
              </a:avLst>
            </a:prstGeom>
            <a:solidFill>
              <a:schemeClr val="accent2">
                <a:lumMod val="75000"/>
              </a:schemeClr>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900"/>
                </a:spcBef>
                <a:spcAft>
                  <a:spcPts val="0"/>
                </a:spcAft>
                <a:buClr>
                  <a:srgbClr val="000000"/>
                </a:buClr>
                <a:buSzPts val="1100"/>
                <a:buFont typeface="Arial"/>
                <a:buNone/>
                <a:tabLst/>
                <a:defRPr/>
              </a:pPr>
              <a:r>
                <a:rPr kumimoji="0" lang="en" sz="2400" b="1" u="none" strike="noStrike" kern="0" cap="none" spc="0" normalizeH="0" baseline="0" noProof="0">
                  <a:ln>
                    <a:noFill/>
                  </a:ln>
                  <a:solidFill>
                    <a:srgbClr val="FFFFFF"/>
                  </a:solidFill>
                  <a:effectLst/>
                  <a:uLnTx/>
                  <a:uFillTx/>
                  <a:latin typeface="Gentona SemiBold" pitchFamily="2" charset="77"/>
                  <a:ea typeface="Sora"/>
                  <a:cs typeface="Sora"/>
                  <a:sym typeface="Sora"/>
                </a:rPr>
                <a:t>2021</a:t>
              </a:r>
              <a:endParaRPr kumimoji="0" b="1" u="none" strike="noStrike" kern="0" cap="none" spc="0" normalizeH="0" baseline="0" noProof="0">
                <a:ln>
                  <a:noFill/>
                </a:ln>
                <a:solidFill>
                  <a:srgbClr val="000000"/>
                </a:solidFill>
                <a:effectLst/>
                <a:uLnTx/>
                <a:uFillTx/>
                <a:latin typeface="Gentona SemiBold" pitchFamily="2" charset="77"/>
                <a:ea typeface="Arial"/>
                <a:cs typeface="Arial"/>
                <a:sym typeface="Arial"/>
              </a:endParaRPr>
            </a:p>
          </p:txBody>
        </p:sp>
        <p:sp>
          <p:nvSpPr>
            <p:cNvPr id="58" name="Google Shape;71;g37fec15203a_0_0">
              <a:extLst>
                <a:ext uri="{FF2B5EF4-FFF2-40B4-BE49-F238E27FC236}">
                  <a16:creationId xmlns:a16="http://schemas.microsoft.com/office/drawing/2014/main" id="{3651E473-18A3-1EB6-5E60-986820BC1D1E}"/>
                </a:ext>
              </a:extLst>
            </p:cNvPr>
            <p:cNvSpPr/>
            <p:nvPr/>
          </p:nvSpPr>
          <p:spPr>
            <a:xfrm>
              <a:off x="3581701" y="2274838"/>
              <a:ext cx="6612600" cy="954600"/>
            </a:xfrm>
            <a:prstGeom prst="roundRect">
              <a:avLst>
                <a:gd name="adj" fmla="val 16667"/>
              </a:avLst>
            </a:prstGeom>
            <a:solidFill>
              <a:schemeClr val="accent2">
                <a:lumMod val="75000"/>
              </a:schemeClr>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r>
                <a:rPr kumimoji="0" lang="en" sz="2000" b="1" u="none" strike="noStrike" kern="0" cap="none" spc="0" normalizeH="0" baseline="0" noProof="0" dirty="0">
                  <a:ln>
                    <a:noFill/>
                  </a:ln>
                  <a:solidFill>
                    <a:srgbClr val="FFFFFF"/>
                  </a:solidFill>
                  <a:effectLst/>
                  <a:uLnTx/>
                  <a:uFillTx/>
                  <a:latin typeface="Gentona SemiBold" pitchFamily="2" charset="77"/>
                  <a:ea typeface="Sora"/>
                  <a:cs typeface="Sora"/>
                  <a:sym typeface="Sora"/>
                </a:rPr>
                <a:t>Expansion of this program to recruit existing TAs into graduate programs to earn teacher licensure and degree. Launch of non-degree additional endorsement programs for teachers. </a:t>
              </a:r>
              <a:endParaRPr kumimoji="0" b="1" u="none" strike="noStrike" kern="0" cap="none" spc="0" normalizeH="0" baseline="0" noProof="0" dirty="0">
                <a:ln>
                  <a:noFill/>
                </a:ln>
                <a:solidFill>
                  <a:srgbClr val="000000"/>
                </a:solidFill>
                <a:effectLst/>
                <a:uLnTx/>
                <a:uFillTx/>
                <a:latin typeface="Gentona SemiBold" pitchFamily="2" charset="77"/>
                <a:ea typeface="Arial"/>
                <a:cs typeface="Arial"/>
                <a:sym typeface="Arial"/>
              </a:endParaRPr>
            </a:p>
          </p:txBody>
        </p:sp>
      </p:grpSp>
      <p:graphicFrame>
        <p:nvGraphicFramePr>
          <p:cNvPr id="2" name="Google Shape;97;g3ba1e636c3b_0_32">
            <a:extLst>
              <a:ext uri="{FF2B5EF4-FFF2-40B4-BE49-F238E27FC236}">
                <a16:creationId xmlns:a16="http://schemas.microsoft.com/office/drawing/2014/main" id="{A98DB8F9-509D-A086-9900-A1405239E4F7}"/>
              </a:ext>
            </a:extLst>
          </p:cNvPr>
          <p:cNvGraphicFramePr/>
          <p:nvPr>
            <p:extLst>
              <p:ext uri="{D42A27DB-BD31-4B8C-83A1-F6EECF244321}">
                <p14:modId xmlns:p14="http://schemas.microsoft.com/office/powerpoint/2010/main" val="3923984777"/>
              </p:ext>
            </p:extLst>
          </p:nvPr>
        </p:nvGraphicFramePr>
        <p:xfrm>
          <a:off x="176463" y="1879483"/>
          <a:ext cx="11576184" cy="4082766"/>
        </p:xfrm>
        <a:graphic>
          <a:graphicData uri="http://schemas.openxmlformats.org/drawingml/2006/table">
            <a:tbl>
              <a:tblPr firstRow="1">
                <a:noFill/>
              </a:tblPr>
              <a:tblGrid>
                <a:gridCol w="1929364">
                  <a:extLst>
                    <a:ext uri="{9D8B030D-6E8A-4147-A177-3AD203B41FA5}">
                      <a16:colId xmlns:a16="http://schemas.microsoft.com/office/drawing/2014/main" val="20000"/>
                    </a:ext>
                  </a:extLst>
                </a:gridCol>
                <a:gridCol w="1929364">
                  <a:extLst>
                    <a:ext uri="{9D8B030D-6E8A-4147-A177-3AD203B41FA5}">
                      <a16:colId xmlns:a16="http://schemas.microsoft.com/office/drawing/2014/main" val="20001"/>
                    </a:ext>
                  </a:extLst>
                </a:gridCol>
                <a:gridCol w="1929364">
                  <a:extLst>
                    <a:ext uri="{9D8B030D-6E8A-4147-A177-3AD203B41FA5}">
                      <a16:colId xmlns:a16="http://schemas.microsoft.com/office/drawing/2014/main" val="20002"/>
                    </a:ext>
                  </a:extLst>
                </a:gridCol>
                <a:gridCol w="1929364">
                  <a:extLst>
                    <a:ext uri="{9D8B030D-6E8A-4147-A177-3AD203B41FA5}">
                      <a16:colId xmlns:a16="http://schemas.microsoft.com/office/drawing/2014/main" val="20003"/>
                    </a:ext>
                  </a:extLst>
                </a:gridCol>
                <a:gridCol w="1929364">
                  <a:extLst>
                    <a:ext uri="{9D8B030D-6E8A-4147-A177-3AD203B41FA5}">
                      <a16:colId xmlns:a16="http://schemas.microsoft.com/office/drawing/2014/main" val="20004"/>
                    </a:ext>
                  </a:extLst>
                </a:gridCol>
                <a:gridCol w="1929364">
                  <a:extLst>
                    <a:ext uri="{9D8B030D-6E8A-4147-A177-3AD203B41FA5}">
                      <a16:colId xmlns:a16="http://schemas.microsoft.com/office/drawing/2014/main" val="20005"/>
                    </a:ext>
                  </a:extLst>
                </a:gridCol>
              </a:tblGrid>
              <a:tr h="865753">
                <a:tc>
                  <a:txBody>
                    <a:bodyPr/>
                    <a:lstStyle/>
                    <a:p>
                      <a:pPr marL="0" marR="0" lvl="0" indent="0" algn="ctr" rtl="0">
                        <a:lnSpc>
                          <a:spcPct val="100000"/>
                        </a:lnSpc>
                        <a:spcBef>
                          <a:spcPts val="0"/>
                        </a:spcBef>
                        <a:spcAft>
                          <a:spcPts val="0"/>
                        </a:spcAft>
                        <a:buClr>
                          <a:srgbClr val="000000"/>
                        </a:buClr>
                        <a:buSzPts val="1400"/>
                        <a:buFont typeface="Arial"/>
                        <a:buNone/>
                      </a:pPr>
                      <a:endParaRPr sz="2000" u="none" strike="noStrike" cap="none">
                        <a:latin typeface="Sora"/>
                        <a:ea typeface="Sora"/>
                        <a:cs typeface="Sora"/>
                        <a:sym typeface="Sora"/>
                      </a:endParaRPr>
                    </a:p>
                  </a:txBody>
                  <a:tcPr marL="129848" marR="129848" marT="129848" marB="129848">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dirty="0" err="1">
                          <a:latin typeface="Sora"/>
                          <a:ea typeface="Sora"/>
                          <a:cs typeface="Sora"/>
                          <a:sym typeface="Sora"/>
                        </a:rPr>
                        <a:t>edTPA</a:t>
                      </a:r>
                      <a:r>
                        <a:rPr lang="en" sz="2000" b="1" u="none" strike="noStrike" cap="none" dirty="0">
                          <a:latin typeface="Sora"/>
                          <a:ea typeface="Sora"/>
                          <a:cs typeface="Sora"/>
                          <a:sym typeface="Sora"/>
                        </a:rPr>
                        <a:t> Average</a:t>
                      </a:r>
                      <a:endParaRPr sz="2000" b="1" u="none" strike="noStrike" cap="none" dirty="0">
                        <a:latin typeface="Sora"/>
                        <a:ea typeface="Sora"/>
                        <a:cs typeface="Sora"/>
                        <a:sym typeface="Sora"/>
                      </a:endParaRPr>
                    </a:p>
                  </a:txBody>
                  <a:tcPr marL="129848" marR="129848" marT="129848" marB="129848" anchor="ctr">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GPA</a:t>
                      </a:r>
                      <a:endParaRPr sz="2000" b="1" u="none" strike="noStrike" cap="none">
                        <a:latin typeface="Sora"/>
                        <a:ea typeface="Sora"/>
                        <a:cs typeface="Sora"/>
                        <a:sym typeface="Sora"/>
                      </a:endParaRPr>
                    </a:p>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Average</a:t>
                      </a:r>
                      <a:endParaRPr sz="2000" b="1" u="none" strike="noStrike" cap="none">
                        <a:latin typeface="Sora"/>
                        <a:ea typeface="Sora"/>
                        <a:cs typeface="Sora"/>
                        <a:sym typeface="Sora"/>
                      </a:endParaRPr>
                    </a:p>
                  </a:txBody>
                  <a:tcPr marL="129848" marR="129848" marT="129848" marB="129848" anchor="ctr">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Graduation Rate</a:t>
                      </a:r>
                      <a:endParaRPr sz="2000" b="1" u="none" strike="noStrike" cap="none">
                        <a:latin typeface="Sora"/>
                        <a:ea typeface="Sora"/>
                        <a:cs typeface="Sora"/>
                        <a:sym typeface="Sora"/>
                      </a:endParaRPr>
                    </a:p>
                  </a:txBody>
                  <a:tcPr marL="129848" marR="129848" marT="129848" marB="129848" anchor="ctr">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Licensure Rate</a:t>
                      </a:r>
                      <a:endParaRPr sz="2000" b="1" u="none" strike="noStrike" cap="none">
                        <a:latin typeface="Sora"/>
                        <a:ea typeface="Sora"/>
                        <a:cs typeface="Sora"/>
                        <a:sym typeface="Sora"/>
                      </a:endParaRPr>
                    </a:p>
                  </a:txBody>
                  <a:tcPr marL="129848" marR="129848" marT="129848" marB="129848" anchor="ctr">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Active Educators</a:t>
                      </a:r>
                      <a:endParaRPr sz="2000" b="1" u="none" strike="noStrike" cap="none">
                        <a:latin typeface="Sora"/>
                        <a:ea typeface="Sora"/>
                        <a:cs typeface="Sora"/>
                        <a:sym typeface="Sora"/>
                      </a:endParaRPr>
                    </a:p>
                  </a:txBody>
                  <a:tcPr marL="129848" marR="129848" marT="129848" marB="129848" anchor="ctr">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737439">
                <a:tc>
                  <a:txBody>
                    <a:body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dirty="0">
                          <a:latin typeface="Sora"/>
                          <a:ea typeface="Sora"/>
                          <a:cs typeface="Sora"/>
                          <a:sym typeface="Sora"/>
                        </a:rPr>
                        <a:t>2022-2023</a:t>
                      </a:r>
                      <a:endParaRPr sz="2000" b="1" u="none" strike="noStrike" cap="none" dirty="0">
                        <a:latin typeface="Sora"/>
                        <a:ea typeface="Sora"/>
                        <a:cs typeface="Sora"/>
                        <a:sym typeface="Sora"/>
                      </a:endParaRPr>
                    </a:p>
                  </a:txBody>
                  <a:tcPr marL="129848" marR="129848" marT="129848" marB="129848">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dirty="0">
                          <a:latin typeface="Sora"/>
                          <a:ea typeface="Sora"/>
                          <a:cs typeface="Sora"/>
                          <a:sym typeface="Sora"/>
                        </a:rPr>
                        <a:t>44</a:t>
                      </a:r>
                      <a:endParaRPr sz="2000" b="1" u="none" strike="noStrike" cap="none" dirty="0">
                        <a:latin typeface="Sora"/>
                        <a:ea typeface="Sora"/>
                        <a:cs typeface="Sora"/>
                        <a:sym typeface="Sora"/>
                      </a:endParaRPr>
                    </a:p>
                  </a:txBody>
                  <a:tcPr marL="129848" marR="129848" marT="129848" marB="129848">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dirty="0">
                          <a:latin typeface="Sora"/>
                          <a:ea typeface="Sora"/>
                          <a:cs typeface="Sora"/>
                          <a:sym typeface="Sora"/>
                        </a:rPr>
                        <a:t>3.97</a:t>
                      </a:r>
                      <a:endParaRPr sz="2000" b="1" u="none" strike="noStrike" cap="none" dirty="0">
                        <a:latin typeface="Sora"/>
                        <a:ea typeface="Sora"/>
                        <a:cs typeface="Sora"/>
                        <a:sym typeface="Sora"/>
                      </a:endParaRPr>
                    </a:p>
                  </a:txBody>
                  <a:tcPr marL="129848" marR="129848" marT="129848" marB="129848">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dirty="0">
                          <a:latin typeface="Sora"/>
                          <a:ea typeface="Sora"/>
                          <a:cs typeface="Sora"/>
                          <a:sym typeface="Sora"/>
                        </a:rPr>
                        <a:t>50%</a:t>
                      </a:r>
                      <a:endParaRPr sz="2000" b="1" u="none" strike="noStrike" cap="none" dirty="0">
                        <a:latin typeface="Sora"/>
                        <a:ea typeface="Sora"/>
                        <a:cs typeface="Sora"/>
                        <a:sym typeface="Sora"/>
                      </a:endParaRPr>
                    </a:p>
                  </a:txBody>
                  <a:tcPr marL="129848" marR="129848" marT="129848" marB="129848">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10%</a:t>
                      </a:r>
                      <a:endParaRPr sz="2000" b="1" u="none" strike="noStrike" cap="none">
                        <a:latin typeface="Sora"/>
                        <a:ea typeface="Sora"/>
                        <a:cs typeface="Sora"/>
                        <a:sym typeface="Sora"/>
                      </a:endParaRPr>
                    </a:p>
                  </a:txBody>
                  <a:tcPr marL="129848" marR="129848" marT="129848" marB="129848">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0</a:t>
                      </a:r>
                      <a:endParaRPr sz="2000" b="1" u="none" strike="noStrike" cap="none">
                        <a:latin typeface="Sora"/>
                        <a:ea typeface="Sora"/>
                        <a:cs typeface="Sora"/>
                        <a:sym typeface="Sora"/>
                      </a:endParaRPr>
                    </a:p>
                  </a:txBody>
                  <a:tcPr marL="129848" marR="129848" marT="129848" marB="129848">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737439">
                <a:tc>
                  <a:txBody>
                    <a:body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2023-2024</a:t>
                      </a:r>
                      <a:endParaRPr sz="2000" b="1" u="none" strike="noStrike" cap="none">
                        <a:latin typeface="Sora"/>
                        <a:ea typeface="Sora"/>
                        <a:cs typeface="Sora"/>
                        <a:sym typeface="Sora"/>
                      </a:endParaRPr>
                    </a:p>
                  </a:txBody>
                  <a:tcPr marL="129848" marR="129848" marT="129848" marB="129848">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43.5</a:t>
                      </a:r>
                      <a:endParaRPr sz="2000" b="1" u="none" strike="noStrike" cap="none">
                        <a:latin typeface="Sora"/>
                        <a:ea typeface="Sora"/>
                        <a:cs typeface="Sora"/>
                        <a:sym typeface="Sora"/>
                      </a:endParaRPr>
                    </a:p>
                  </a:txBody>
                  <a:tcPr marL="129848" marR="129848" marT="129848" marB="129848">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3.87</a:t>
                      </a:r>
                      <a:endParaRPr sz="2000" b="1" u="none" strike="noStrike" cap="none">
                        <a:latin typeface="Sora"/>
                        <a:ea typeface="Sora"/>
                        <a:cs typeface="Sora"/>
                        <a:sym typeface="Sora"/>
                      </a:endParaRPr>
                    </a:p>
                  </a:txBody>
                  <a:tcPr marL="129848" marR="129848" marT="129848" marB="129848">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dirty="0">
                          <a:latin typeface="Sora"/>
                          <a:ea typeface="Sora"/>
                          <a:cs typeface="Sora"/>
                          <a:sym typeface="Sora"/>
                        </a:rPr>
                        <a:t>75%</a:t>
                      </a:r>
                      <a:endParaRPr sz="2000" b="1" u="none" strike="noStrike" cap="none" dirty="0">
                        <a:latin typeface="Sora"/>
                        <a:ea typeface="Sora"/>
                        <a:cs typeface="Sora"/>
                        <a:sym typeface="Sora"/>
                      </a:endParaRPr>
                    </a:p>
                  </a:txBody>
                  <a:tcPr marL="129848" marR="129848" marT="129848" marB="129848">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dirty="0">
                          <a:latin typeface="Sora"/>
                          <a:ea typeface="Sora"/>
                          <a:cs typeface="Sora"/>
                          <a:sym typeface="Sora"/>
                        </a:rPr>
                        <a:t>58%</a:t>
                      </a:r>
                      <a:endParaRPr sz="2000" b="1" u="none" strike="noStrike" cap="none" dirty="0">
                        <a:latin typeface="Sora"/>
                        <a:ea typeface="Sora"/>
                        <a:cs typeface="Sora"/>
                        <a:sym typeface="Sora"/>
                      </a:endParaRPr>
                    </a:p>
                  </a:txBody>
                  <a:tcPr marL="129848" marR="129848" marT="129848" marB="129848">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48%</a:t>
                      </a:r>
                      <a:endParaRPr sz="2000" b="1" u="none" strike="noStrike" cap="none">
                        <a:latin typeface="Sora"/>
                        <a:ea typeface="Sora"/>
                        <a:cs typeface="Sora"/>
                        <a:sym typeface="Sora"/>
                      </a:endParaRPr>
                    </a:p>
                  </a:txBody>
                  <a:tcPr marL="129848" marR="129848" marT="129848" marB="129848">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865753">
                <a:tc>
                  <a:txBody>
                    <a:bodyPr/>
                    <a:lstStyle/>
                    <a:p>
                      <a:pPr marL="0" marR="0" lvl="0" indent="0" algn="ctr" rtl="0">
                        <a:lnSpc>
                          <a:spcPct val="100000"/>
                        </a:lnSpc>
                        <a:spcBef>
                          <a:spcPts val="0"/>
                        </a:spcBef>
                        <a:spcAft>
                          <a:spcPts val="0"/>
                        </a:spcAft>
                        <a:buClr>
                          <a:schemeClr val="dk2"/>
                        </a:buClr>
                        <a:buSzPts val="1100"/>
                        <a:buFont typeface="Arial"/>
                        <a:buNone/>
                      </a:pPr>
                      <a:r>
                        <a:rPr lang="en" sz="2000" b="1" u="none" strike="noStrike" cap="none">
                          <a:solidFill>
                            <a:schemeClr val="dk2"/>
                          </a:solidFill>
                          <a:latin typeface="Sora"/>
                          <a:ea typeface="Sora"/>
                          <a:cs typeface="Sora"/>
                          <a:sym typeface="Sora"/>
                        </a:rPr>
                        <a:t>2024-2025</a:t>
                      </a:r>
                      <a:endParaRPr sz="2000" b="1" u="none" strike="noStrike" cap="none">
                        <a:solidFill>
                          <a:schemeClr val="dk2"/>
                        </a:solidFill>
                        <a:latin typeface="Sora"/>
                        <a:ea typeface="Sora"/>
                        <a:cs typeface="Sora"/>
                        <a:sym typeface="Sora"/>
                      </a:endParaRPr>
                    </a:p>
                    <a:p>
                      <a:pPr marL="0" marR="0" lvl="0" indent="0" algn="ctr" rtl="0">
                        <a:lnSpc>
                          <a:spcPct val="100000"/>
                        </a:lnSpc>
                        <a:spcBef>
                          <a:spcPts val="0"/>
                        </a:spcBef>
                        <a:spcAft>
                          <a:spcPts val="0"/>
                        </a:spcAft>
                        <a:buClr>
                          <a:srgbClr val="000000"/>
                        </a:buClr>
                        <a:buSzPts val="1400"/>
                        <a:buFont typeface="Arial"/>
                        <a:buNone/>
                      </a:pPr>
                      <a:endParaRPr sz="2000" b="1" u="none" strike="noStrike" cap="none">
                        <a:latin typeface="Sora"/>
                        <a:ea typeface="Sora"/>
                        <a:cs typeface="Sora"/>
                        <a:sym typeface="Sora"/>
                      </a:endParaRPr>
                    </a:p>
                  </a:txBody>
                  <a:tcPr marL="129848" marR="129848" marT="129848" marB="129848">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44</a:t>
                      </a:r>
                      <a:endParaRPr sz="2000" b="1" u="none" strike="noStrike" cap="none">
                        <a:latin typeface="Sora"/>
                        <a:ea typeface="Sora"/>
                        <a:cs typeface="Sora"/>
                        <a:sym typeface="Sora"/>
                      </a:endParaRPr>
                    </a:p>
                  </a:txBody>
                  <a:tcPr marL="129848" marR="129848" marT="129848" marB="129848">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3.94</a:t>
                      </a:r>
                      <a:endParaRPr sz="2000" b="1" u="none" strike="noStrike" cap="none">
                        <a:latin typeface="Sora"/>
                        <a:ea typeface="Sora"/>
                        <a:cs typeface="Sora"/>
                        <a:sym typeface="Sora"/>
                      </a:endParaRPr>
                    </a:p>
                  </a:txBody>
                  <a:tcPr marL="129848" marR="129848" marT="129848" marB="129848">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93%</a:t>
                      </a:r>
                      <a:endParaRPr sz="2000" b="1" u="none" strike="noStrike" cap="none">
                        <a:latin typeface="Sora"/>
                        <a:ea typeface="Sora"/>
                        <a:cs typeface="Sora"/>
                        <a:sym typeface="Sora"/>
                      </a:endParaRPr>
                    </a:p>
                  </a:txBody>
                  <a:tcPr marL="129848" marR="129848" marT="129848" marB="129848">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dirty="0">
                          <a:latin typeface="Sora"/>
                          <a:ea typeface="Sora"/>
                          <a:cs typeface="Sora"/>
                          <a:sym typeface="Sora"/>
                        </a:rPr>
                        <a:t>56%</a:t>
                      </a:r>
                      <a:endParaRPr sz="2000" b="1" u="none" strike="noStrike" cap="none" dirty="0">
                        <a:latin typeface="Sora"/>
                        <a:ea typeface="Sora"/>
                        <a:cs typeface="Sora"/>
                        <a:sym typeface="Sora"/>
                      </a:endParaRPr>
                    </a:p>
                  </a:txBody>
                  <a:tcPr marL="129848" marR="129848" marT="129848" marB="129848">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dirty="0">
                          <a:latin typeface="Sora"/>
                          <a:ea typeface="Sora"/>
                          <a:cs typeface="Sora"/>
                          <a:sym typeface="Sora"/>
                        </a:rPr>
                        <a:t>75%</a:t>
                      </a:r>
                      <a:endParaRPr sz="2000" b="1" u="none" strike="noStrike" cap="none" dirty="0">
                        <a:latin typeface="Sora"/>
                        <a:ea typeface="Sora"/>
                        <a:cs typeface="Sora"/>
                        <a:sym typeface="Sora"/>
                      </a:endParaRPr>
                    </a:p>
                  </a:txBody>
                  <a:tcPr marL="129848" marR="129848" marT="129848" marB="129848">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865753">
                <a:tc>
                  <a:txBody>
                    <a:bodyPr/>
                    <a:lstStyle/>
                    <a:p>
                      <a:pPr marL="0" marR="0" lvl="0" indent="0" algn="ctr" rtl="0">
                        <a:lnSpc>
                          <a:spcPct val="100000"/>
                        </a:lnSpc>
                        <a:spcBef>
                          <a:spcPts val="0"/>
                        </a:spcBef>
                        <a:spcAft>
                          <a:spcPts val="0"/>
                        </a:spcAft>
                        <a:buClr>
                          <a:schemeClr val="dk2"/>
                        </a:buClr>
                        <a:buSzPts val="1100"/>
                        <a:buFont typeface="Arial"/>
                        <a:buNone/>
                      </a:pPr>
                      <a:r>
                        <a:rPr lang="en" sz="2000" b="1" u="none" strike="noStrike" cap="none">
                          <a:solidFill>
                            <a:schemeClr val="dk2"/>
                          </a:solidFill>
                          <a:latin typeface="Sora"/>
                          <a:ea typeface="Sora"/>
                          <a:cs typeface="Sora"/>
                          <a:sym typeface="Sora"/>
                        </a:rPr>
                        <a:t>2025-2026</a:t>
                      </a:r>
                      <a:endParaRPr sz="2000" b="1" u="none" strike="noStrike" cap="none">
                        <a:solidFill>
                          <a:schemeClr val="dk2"/>
                        </a:solidFill>
                        <a:latin typeface="Sora"/>
                        <a:ea typeface="Sora"/>
                        <a:cs typeface="Sora"/>
                        <a:sym typeface="Sora"/>
                      </a:endParaRPr>
                    </a:p>
                    <a:p>
                      <a:pPr marL="0" marR="0" lvl="0" indent="0" algn="ctr" rtl="0">
                        <a:lnSpc>
                          <a:spcPct val="100000"/>
                        </a:lnSpc>
                        <a:spcBef>
                          <a:spcPts val="0"/>
                        </a:spcBef>
                        <a:spcAft>
                          <a:spcPts val="0"/>
                        </a:spcAft>
                        <a:buClr>
                          <a:srgbClr val="000000"/>
                        </a:buClr>
                        <a:buSzPts val="1400"/>
                        <a:buFont typeface="Arial"/>
                        <a:buNone/>
                      </a:pPr>
                      <a:endParaRPr sz="2000" u="none" strike="noStrike" cap="none">
                        <a:latin typeface="Sora"/>
                        <a:ea typeface="Sora"/>
                        <a:cs typeface="Sora"/>
                        <a:sym typeface="Sora"/>
                      </a:endParaRPr>
                    </a:p>
                  </a:txBody>
                  <a:tcPr marL="129848" marR="129848" marT="129848" marB="129848">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45</a:t>
                      </a:r>
                      <a:endParaRPr sz="2000" b="1" u="none" strike="noStrike" cap="none">
                        <a:latin typeface="Sora"/>
                        <a:ea typeface="Sora"/>
                        <a:cs typeface="Sora"/>
                        <a:sym typeface="Sora"/>
                      </a:endParaRPr>
                    </a:p>
                  </a:txBody>
                  <a:tcPr marL="129848" marR="129848" marT="129848" marB="129848">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N/A</a:t>
                      </a:r>
                      <a:endParaRPr sz="2000" b="1" u="none" strike="noStrike" cap="none">
                        <a:latin typeface="Sora"/>
                        <a:ea typeface="Sora"/>
                        <a:cs typeface="Sora"/>
                        <a:sym typeface="Sora"/>
                      </a:endParaRPr>
                    </a:p>
                  </a:txBody>
                  <a:tcPr marL="129848" marR="129848" marT="129848" marB="129848">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latin typeface="Sora"/>
                          <a:ea typeface="Sora"/>
                          <a:cs typeface="Sora"/>
                          <a:sym typeface="Sora"/>
                        </a:rPr>
                        <a:t>0%</a:t>
                      </a:r>
                      <a:endParaRPr sz="2000" b="1" u="none" strike="noStrike" cap="none">
                        <a:latin typeface="Sora"/>
                        <a:ea typeface="Sora"/>
                        <a:cs typeface="Sora"/>
                        <a:sym typeface="Sora"/>
                      </a:endParaRPr>
                    </a:p>
                  </a:txBody>
                  <a:tcPr marL="129848" marR="129848" marT="129848" marB="129848">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dirty="0">
                          <a:latin typeface="Sora"/>
                          <a:ea typeface="Sora"/>
                          <a:cs typeface="Sora"/>
                          <a:sym typeface="Sora"/>
                        </a:rPr>
                        <a:t>0%</a:t>
                      </a:r>
                      <a:endParaRPr sz="2000" b="1" u="none" strike="noStrike" cap="none" dirty="0">
                        <a:latin typeface="Sora"/>
                        <a:ea typeface="Sora"/>
                        <a:cs typeface="Sora"/>
                        <a:sym typeface="Sora"/>
                      </a:endParaRPr>
                    </a:p>
                  </a:txBody>
                  <a:tcPr marL="129848" marR="129848" marT="129848" marB="129848">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dirty="0">
                          <a:latin typeface="Sora"/>
                          <a:ea typeface="Sora"/>
                          <a:cs typeface="Sora"/>
                          <a:sym typeface="Sora"/>
                        </a:rPr>
                        <a:t>50%</a:t>
                      </a:r>
                      <a:endParaRPr sz="2000" b="1" u="none" strike="noStrike" cap="none" dirty="0">
                        <a:latin typeface="Sora"/>
                        <a:ea typeface="Sora"/>
                        <a:cs typeface="Sora"/>
                        <a:sym typeface="Sora"/>
                      </a:endParaRPr>
                    </a:p>
                  </a:txBody>
                  <a:tcPr marL="129848" marR="129848" marT="129848" marB="129848">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51" name="Google Shape;64;g37fec15203a_0_0">
            <a:extLst>
              <a:ext uri="{FF2B5EF4-FFF2-40B4-BE49-F238E27FC236}">
                <a16:creationId xmlns:a16="http://schemas.microsoft.com/office/drawing/2014/main" id="{99D49618-A09F-5C23-D486-04EB8C80E67C}"/>
              </a:ext>
              <a:ext uri="{C183D7F6-B498-43B3-948B-1728B52AA6E4}">
                <adec:decorative xmlns:adec="http://schemas.microsoft.com/office/drawing/2017/decorative" val="1"/>
              </a:ext>
            </a:extLst>
          </p:cNvPr>
          <p:cNvPicPr preferRelativeResize="0"/>
          <p:nvPr/>
        </p:nvPicPr>
        <p:blipFill rotWithShape="1">
          <a:blip r:embed="rId3">
            <a:alphaModFix/>
          </a:blip>
          <a:srcRect r="83016" b="23323"/>
          <a:stretch>
            <a:fillRect/>
          </a:stretch>
        </p:blipFill>
        <p:spPr>
          <a:xfrm>
            <a:off x="2547956" y="6344100"/>
            <a:ext cx="626245" cy="702900"/>
          </a:xfrm>
          <a:prstGeom prst="rect">
            <a:avLst/>
          </a:prstGeom>
          <a:noFill/>
          <a:ln>
            <a:noFill/>
          </a:ln>
        </p:spPr>
      </p:pic>
    </p:spTree>
    <p:extLst>
      <p:ext uri="{BB962C8B-B14F-4D97-AF65-F5344CB8AC3E}">
        <p14:creationId xmlns:p14="http://schemas.microsoft.com/office/powerpoint/2010/main" val="829953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E7545-4886-0E2E-446D-6C55D5519E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018B7A-D04A-3E80-883B-C27C97B2F693}"/>
              </a:ext>
            </a:extLst>
          </p:cNvPr>
          <p:cNvSpPr>
            <a:spLocks noGrp="1"/>
          </p:cNvSpPr>
          <p:nvPr>
            <p:ph type="title"/>
          </p:nvPr>
        </p:nvSpPr>
        <p:spPr>
          <a:xfrm>
            <a:off x="433206" y="-1325563"/>
            <a:ext cx="11219818" cy="1325563"/>
          </a:xfrm>
        </p:spPr>
        <p:txBody>
          <a:bodyPr anchor="b">
            <a:normAutofit/>
          </a:bodyPr>
          <a:lstStyle/>
          <a:p>
            <a:r>
              <a:rPr lang="en-US" dirty="0"/>
              <a:t>2021 graph</a:t>
            </a:r>
          </a:p>
        </p:txBody>
      </p:sp>
      <p:grpSp>
        <p:nvGrpSpPr>
          <p:cNvPr id="65" name="Group 64" descr="2021- Expansion of this program to recruit existing TAs into graduate programs to earn teacher licensure and degree. Launch of non-degree additional endorsement programs for teachers.">
            <a:extLst>
              <a:ext uri="{FF2B5EF4-FFF2-40B4-BE49-F238E27FC236}">
                <a16:creationId xmlns:a16="http://schemas.microsoft.com/office/drawing/2014/main" id="{AF9493A2-DF14-EDE9-6CA8-07AEBE28C5BB}"/>
              </a:ext>
            </a:extLst>
          </p:cNvPr>
          <p:cNvGrpSpPr/>
          <p:nvPr/>
        </p:nvGrpSpPr>
        <p:grpSpPr>
          <a:xfrm>
            <a:off x="641684" y="-398102"/>
            <a:ext cx="10908632" cy="2142097"/>
            <a:chOff x="1745862" y="1570442"/>
            <a:chExt cx="8448439" cy="1658996"/>
          </a:xfrm>
        </p:grpSpPr>
        <p:sp>
          <p:nvSpPr>
            <p:cNvPr id="50" name="Google Shape;63;g37fec15203a_0_0">
              <a:extLst>
                <a:ext uri="{FF2B5EF4-FFF2-40B4-BE49-F238E27FC236}">
                  <a16:creationId xmlns:a16="http://schemas.microsoft.com/office/drawing/2014/main" id="{9667D3AB-FF0B-F55C-903B-1EBDD550E511}"/>
                </a:ext>
              </a:extLst>
            </p:cNvPr>
            <p:cNvSpPr txBox="1"/>
            <p:nvPr/>
          </p:nvSpPr>
          <p:spPr>
            <a:xfrm>
              <a:off x="1745862" y="1570442"/>
              <a:ext cx="6780600" cy="336071"/>
            </a:xfrm>
            <a:prstGeom prst="rect">
              <a:avLst/>
            </a:prstGeom>
            <a:noFill/>
            <a:ln>
              <a:noFill/>
            </a:ln>
          </p:spPr>
          <p:txBody>
            <a:bodyPr spcFirstLastPara="1" wrap="square" lIns="91425" tIns="91425" rIns="91425" bIns="91425" anchor="t" anchorCtr="0">
              <a:spAutoFit/>
            </a:bodyPr>
            <a:lstStyle/>
            <a:p>
              <a:pPr algn="ctr">
                <a:lnSpc>
                  <a:spcPct val="90000"/>
                </a:lnSpc>
                <a:buClr>
                  <a:srgbClr val="000000"/>
                </a:buClr>
                <a:buSzPts val="5100"/>
                <a:buFont typeface="Arial"/>
                <a:buNone/>
              </a:pPr>
              <a:endParaRPr b="1" kern="0">
                <a:solidFill>
                  <a:srgbClr val="58595B"/>
                </a:solidFill>
                <a:latin typeface="Gentona SemiBold" pitchFamily="2" charset="77"/>
                <a:ea typeface="Arial"/>
                <a:cs typeface="Arial"/>
                <a:sym typeface="Arial"/>
              </a:endParaRPr>
            </a:p>
          </p:txBody>
        </p:sp>
        <p:sp>
          <p:nvSpPr>
            <p:cNvPr id="54" name="Google Shape;67;g37fec15203a_0_0">
              <a:extLst>
                <a:ext uri="{FF2B5EF4-FFF2-40B4-BE49-F238E27FC236}">
                  <a16:creationId xmlns:a16="http://schemas.microsoft.com/office/drawing/2014/main" id="{775F71FB-3741-452A-FF47-E0EDC48316DF}"/>
                </a:ext>
              </a:extLst>
            </p:cNvPr>
            <p:cNvSpPr/>
            <p:nvPr/>
          </p:nvSpPr>
          <p:spPr>
            <a:xfrm>
              <a:off x="1915026" y="2274838"/>
              <a:ext cx="1586700" cy="954600"/>
            </a:xfrm>
            <a:prstGeom prst="roundRect">
              <a:avLst>
                <a:gd name="adj" fmla="val 16667"/>
              </a:avLst>
            </a:prstGeom>
            <a:solidFill>
              <a:schemeClr val="accent2">
                <a:lumMod val="75000"/>
              </a:schemeClr>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900"/>
                </a:spcBef>
                <a:spcAft>
                  <a:spcPts val="0"/>
                </a:spcAft>
                <a:buClr>
                  <a:srgbClr val="000000"/>
                </a:buClr>
                <a:buSzPts val="1100"/>
                <a:buFont typeface="Arial"/>
                <a:buNone/>
                <a:tabLst/>
                <a:defRPr/>
              </a:pPr>
              <a:r>
                <a:rPr kumimoji="0" lang="en" sz="2400" b="1" u="none" strike="noStrike" kern="0" cap="none" spc="0" normalizeH="0" baseline="0" noProof="0">
                  <a:ln>
                    <a:noFill/>
                  </a:ln>
                  <a:solidFill>
                    <a:srgbClr val="FFFFFF"/>
                  </a:solidFill>
                  <a:effectLst/>
                  <a:uLnTx/>
                  <a:uFillTx/>
                  <a:latin typeface="Gentona SemiBold" pitchFamily="2" charset="77"/>
                  <a:ea typeface="Sora"/>
                  <a:cs typeface="Sora"/>
                  <a:sym typeface="Sora"/>
                </a:rPr>
                <a:t>2021</a:t>
              </a:r>
              <a:endParaRPr kumimoji="0" b="1" u="none" strike="noStrike" kern="0" cap="none" spc="0" normalizeH="0" baseline="0" noProof="0">
                <a:ln>
                  <a:noFill/>
                </a:ln>
                <a:solidFill>
                  <a:srgbClr val="000000"/>
                </a:solidFill>
                <a:effectLst/>
                <a:uLnTx/>
                <a:uFillTx/>
                <a:latin typeface="Gentona SemiBold" pitchFamily="2" charset="77"/>
                <a:ea typeface="Arial"/>
                <a:cs typeface="Arial"/>
                <a:sym typeface="Arial"/>
              </a:endParaRPr>
            </a:p>
          </p:txBody>
        </p:sp>
        <p:sp>
          <p:nvSpPr>
            <p:cNvPr id="58" name="Google Shape;71;g37fec15203a_0_0">
              <a:extLst>
                <a:ext uri="{FF2B5EF4-FFF2-40B4-BE49-F238E27FC236}">
                  <a16:creationId xmlns:a16="http://schemas.microsoft.com/office/drawing/2014/main" id="{106286F7-529E-DFFF-88D7-4503918926ED}"/>
                </a:ext>
              </a:extLst>
            </p:cNvPr>
            <p:cNvSpPr/>
            <p:nvPr/>
          </p:nvSpPr>
          <p:spPr>
            <a:xfrm>
              <a:off x="3581701" y="2274838"/>
              <a:ext cx="6612600" cy="954600"/>
            </a:xfrm>
            <a:prstGeom prst="roundRect">
              <a:avLst>
                <a:gd name="adj" fmla="val 16667"/>
              </a:avLst>
            </a:prstGeom>
            <a:solidFill>
              <a:schemeClr val="accent2">
                <a:lumMod val="75000"/>
              </a:schemeClr>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r>
                <a:rPr kumimoji="0" lang="en" sz="2000" b="1" u="none" strike="noStrike" kern="0" cap="none" spc="0" normalizeH="0" baseline="0" noProof="0" dirty="0">
                  <a:ln>
                    <a:noFill/>
                  </a:ln>
                  <a:solidFill>
                    <a:srgbClr val="FFFFFF"/>
                  </a:solidFill>
                  <a:effectLst/>
                  <a:uLnTx/>
                  <a:uFillTx/>
                  <a:latin typeface="Gentona SemiBold" pitchFamily="2" charset="77"/>
                  <a:ea typeface="Sora"/>
                  <a:cs typeface="Sora"/>
                  <a:sym typeface="Sora"/>
                </a:rPr>
                <a:t>Expansion of this program to recruit existing TAs into graduate programs to earn teacher licensure and degree. Launch of non-degree additional endorsement programs for teachers. </a:t>
              </a:r>
              <a:endParaRPr kumimoji="0" b="1" u="none" strike="noStrike" kern="0" cap="none" spc="0" normalizeH="0" baseline="0" noProof="0" dirty="0">
                <a:ln>
                  <a:noFill/>
                </a:ln>
                <a:solidFill>
                  <a:srgbClr val="000000"/>
                </a:solidFill>
                <a:effectLst/>
                <a:uLnTx/>
                <a:uFillTx/>
                <a:latin typeface="Gentona SemiBold" pitchFamily="2" charset="77"/>
                <a:ea typeface="Arial"/>
                <a:cs typeface="Arial"/>
                <a:sym typeface="Arial"/>
              </a:endParaRPr>
            </a:p>
          </p:txBody>
        </p:sp>
      </p:grpSp>
      <p:pic>
        <p:nvPicPr>
          <p:cNvPr id="3" name="Google Shape;108;g3ba1e636c3b_0_101" title="Chart">
            <a:extLst>
              <a:ext uri="{FF2B5EF4-FFF2-40B4-BE49-F238E27FC236}">
                <a16:creationId xmlns:a16="http://schemas.microsoft.com/office/drawing/2014/main" id="{A4025340-31ED-0CCD-92C0-117ECD0E68FB}"/>
              </a:ext>
            </a:extLst>
          </p:cNvPr>
          <p:cNvPicPr preferRelativeResize="0"/>
          <p:nvPr/>
        </p:nvPicPr>
        <p:blipFill rotWithShape="1">
          <a:blip r:embed="rId3">
            <a:alphaModFix/>
          </a:blip>
          <a:srcRect/>
          <a:stretch/>
        </p:blipFill>
        <p:spPr>
          <a:xfrm>
            <a:off x="1942858" y="1877357"/>
            <a:ext cx="8306284" cy="4333380"/>
          </a:xfrm>
          <a:prstGeom prst="roundRect">
            <a:avLst>
              <a:gd name="adj" fmla="val 16667"/>
            </a:avLst>
          </a:prstGeom>
          <a:noFill/>
          <a:ln>
            <a:noFill/>
          </a:ln>
        </p:spPr>
      </p:pic>
      <p:pic>
        <p:nvPicPr>
          <p:cNvPr id="51" name="Google Shape;64;g37fec15203a_0_0">
            <a:extLst>
              <a:ext uri="{FF2B5EF4-FFF2-40B4-BE49-F238E27FC236}">
                <a16:creationId xmlns:a16="http://schemas.microsoft.com/office/drawing/2014/main" id="{45CC1639-F656-8CD5-9289-670473620F6A}"/>
              </a:ext>
              <a:ext uri="{C183D7F6-B498-43B3-948B-1728B52AA6E4}">
                <adec:decorative xmlns:adec="http://schemas.microsoft.com/office/drawing/2017/decorative" val="1"/>
              </a:ext>
            </a:extLst>
          </p:cNvPr>
          <p:cNvPicPr preferRelativeResize="0"/>
          <p:nvPr/>
        </p:nvPicPr>
        <p:blipFill rotWithShape="1">
          <a:blip r:embed="rId4">
            <a:alphaModFix/>
          </a:blip>
          <a:srcRect r="83016" b="23323"/>
          <a:stretch>
            <a:fillRect/>
          </a:stretch>
        </p:blipFill>
        <p:spPr>
          <a:xfrm>
            <a:off x="2547956" y="6344100"/>
            <a:ext cx="626245" cy="702900"/>
          </a:xfrm>
          <a:prstGeom prst="rect">
            <a:avLst/>
          </a:prstGeom>
          <a:noFill/>
          <a:ln>
            <a:noFill/>
          </a:ln>
        </p:spPr>
      </p:pic>
    </p:spTree>
    <p:extLst>
      <p:ext uri="{BB962C8B-B14F-4D97-AF65-F5344CB8AC3E}">
        <p14:creationId xmlns:p14="http://schemas.microsoft.com/office/powerpoint/2010/main" val="2286753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5D656-F6D7-B6E5-9973-6CE4C313AFB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E631E00-532C-51CC-8365-82591E3BD68D}"/>
              </a:ext>
            </a:extLst>
          </p:cNvPr>
          <p:cNvSpPr>
            <a:spLocks noGrp="1"/>
          </p:cNvSpPr>
          <p:nvPr>
            <p:ph type="title"/>
          </p:nvPr>
        </p:nvSpPr>
        <p:spPr>
          <a:xfrm>
            <a:off x="433206" y="-1325563"/>
            <a:ext cx="11219818" cy="1325563"/>
          </a:xfrm>
        </p:spPr>
        <p:txBody>
          <a:bodyPr anchor="b">
            <a:normAutofit/>
          </a:bodyPr>
          <a:lstStyle/>
          <a:p>
            <a:r>
              <a:rPr lang="en-US" dirty="0"/>
              <a:t>2022-2023</a:t>
            </a:r>
          </a:p>
        </p:txBody>
      </p:sp>
      <p:grpSp>
        <p:nvGrpSpPr>
          <p:cNvPr id="65" name="Group 64" descr="2022 - Transition to Sustainable Funding Model prompted by impending end of ESSER, examinations of success and challenge. 2023 - Data-based decision to decouple degree from licensure and marry Apprenticeship/Grow Your Own programs with non-degree additional endorsement program.">
            <a:extLst>
              <a:ext uri="{FF2B5EF4-FFF2-40B4-BE49-F238E27FC236}">
                <a16:creationId xmlns:a16="http://schemas.microsoft.com/office/drawing/2014/main" id="{F455E7A2-2387-872F-5F91-79714689919D}"/>
              </a:ext>
            </a:extLst>
          </p:cNvPr>
          <p:cNvGrpSpPr/>
          <p:nvPr/>
        </p:nvGrpSpPr>
        <p:grpSpPr>
          <a:xfrm>
            <a:off x="641684" y="-1761682"/>
            <a:ext cx="10908632" cy="4426057"/>
            <a:chOff x="1745862" y="1570442"/>
            <a:chExt cx="8448439" cy="3427861"/>
          </a:xfrm>
        </p:grpSpPr>
        <p:sp>
          <p:nvSpPr>
            <p:cNvPr id="50" name="Google Shape;63;g37fec15203a_0_0">
              <a:extLst>
                <a:ext uri="{FF2B5EF4-FFF2-40B4-BE49-F238E27FC236}">
                  <a16:creationId xmlns:a16="http://schemas.microsoft.com/office/drawing/2014/main" id="{920AF57F-856C-7CE5-F524-EB3EF7A72959}"/>
                </a:ext>
              </a:extLst>
            </p:cNvPr>
            <p:cNvSpPr txBox="1"/>
            <p:nvPr/>
          </p:nvSpPr>
          <p:spPr>
            <a:xfrm>
              <a:off x="1745862" y="1570442"/>
              <a:ext cx="6780600" cy="336071"/>
            </a:xfrm>
            <a:prstGeom prst="rect">
              <a:avLst/>
            </a:prstGeom>
            <a:noFill/>
            <a:ln>
              <a:noFill/>
            </a:ln>
          </p:spPr>
          <p:txBody>
            <a:bodyPr spcFirstLastPara="1" wrap="square" lIns="91425" tIns="91425" rIns="91425" bIns="91425" anchor="t" anchorCtr="0">
              <a:spAutoFit/>
            </a:bodyPr>
            <a:lstStyle/>
            <a:p>
              <a:pPr algn="ctr">
                <a:lnSpc>
                  <a:spcPct val="90000"/>
                </a:lnSpc>
                <a:buClr>
                  <a:srgbClr val="000000"/>
                </a:buClr>
                <a:buSzPts val="5100"/>
                <a:buFont typeface="Arial"/>
                <a:buNone/>
              </a:pPr>
              <a:endParaRPr b="1" kern="0">
                <a:solidFill>
                  <a:srgbClr val="58595B"/>
                </a:solidFill>
                <a:latin typeface="Gentona SemiBold" pitchFamily="2" charset="77"/>
                <a:ea typeface="Arial"/>
                <a:cs typeface="Arial"/>
                <a:sym typeface="Arial"/>
              </a:endParaRPr>
            </a:p>
          </p:txBody>
        </p:sp>
        <p:sp>
          <p:nvSpPr>
            <p:cNvPr id="55" name="Google Shape;68;g37fec15203a_0_0">
              <a:extLst>
                <a:ext uri="{FF2B5EF4-FFF2-40B4-BE49-F238E27FC236}">
                  <a16:creationId xmlns:a16="http://schemas.microsoft.com/office/drawing/2014/main" id="{976D6F5A-36AC-0D46-86D2-55D58A627292}"/>
                </a:ext>
              </a:extLst>
            </p:cNvPr>
            <p:cNvSpPr/>
            <p:nvPr/>
          </p:nvSpPr>
          <p:spPr>
            <a:xfrm>
              <a:off x="1915026" y="3294213"/>
              <a:ext cx="1586700" cy="821400"/>
            </a:xfrm>
            <a:prstGeom prst="roundRect">
              <a:avLst>
                <a:gd name="adj" fmla="val 16667"/>
              </a:avLst>
            </a:prstGeom>
            <a:solidFill>
              <a:schemeClr val="bg2">
                <a:lumMod val="50000"/>
              </a:schemeClr>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900"/>
                </a:spcBef>
                <a:spcAft>
                  <a:spcPts val="0"/>
                </a:spcAft>
                <a:buClr>
                  <a:srgbClr val="000000"/>
                </a:buClr>
                <a:buSzPts val="1100"/>
                <a:buFont typeface="Arial"/>
                <a:buNone/>
                <a:tabLst/>
                <a:defRPr/>
              </a:pPr>
              <a:r>
                <a:rPr kumimoji="0" lang="en" sz="2400" b="1" u="none" strike="noStrike" kern="0" cap="none" spc="0" normalizeH="0" baseline="0" noProof="0">
                  <a:ln>
                    <a:noFill/>
                  </a:ln>
                  <a:solidFill>
                    <a:srgbClr val="FFFFFF"/>
                  </a:solidFill>
                  <a:effectLst/>
                  <a:uLnTx/>
                  <a:uFillTx/>
                  <a:latin typeface="Gentona SemiBold" pitchFamily="2" charset="77"/>
                  <a:ea typeface="Sora"/>
                  <a:cs typeface="Sora"/>
                  <a:sym typeface="Sora"/>
                </a:rPr>
                <a:t>2022</a:t>
              </a:r>
              <a:endParaRPr kumimoji="0" b="1" u="none" strike="noStrike" kern="0" cap="none" spc="0" normalizeH="0" baseline="0" noProof="0">
                <a:ln>
                  <a:noFill/>
                </a:ln>
                <a:solidFill>
                  <a:srgbClr val="000000"/>
                </a:solidFill>
                <a:effectLst/>
                <a:uLnTx/>
                <a:uFillTx/>
                <a:latin typeface="Gentona SemiBold" pitchFamily="2" charset="77"/>
                <a:ea typeface="Arial"/>
                <a:cs typeface="Arial"/>
                <a:sym typeface="Arial"/>
              </a:endParaRPr>
            </a:p>
          </p:txBody>
        </p:sp>
        <p:sp>
          <p:nvSpPr>
            <p:cNvPr id="56" name="Google Shape;69;g37fec15203a_0_0">
              <a:extLst>
                <a:ext uri="{FF2B5EF4-FFF2-40B4-BE49-F238E27FC236}">
                  <a16:creationId xmlns:a16="http://schemas.microsoft.com/office/drawing/2014/main" id="{7547B9F0-57CD-C88E-631F-F29EF64788ED}"/>
                </a:ext>
              </a:extLst>
            </p:cNvPr>
            <p:cNvSpPr/>
            <p:nvPr/>
          </p:nvSpPr>
          <p:spPr>
            <a:xfrm>
              <a:off x="1915026" y="4171815"/>
              <a:ext cx="1586700" cy="821400"/>
            </a:xfrm>
            <a:prstGeom prst="roundRect">
              <a:avLst>
                <a:gd name="adj" fmla="val 16667"/>
              </a:avLst>
            </a:prstGeom>
            <a:solidFill>
              <a:srgbClr val="58595B"/>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900"/>
                </a:spcBef>
                <a:spcAft>
                  <a:spcPts val="0"/>
                </a:spcAft>
                <a:buClr>
                  <a:srgbClr val="000000"/>
                </a:buClr>
                <a:buSzPts val="1100"/>
                <a:buFont typeface="Arial"/>
                <a:buNone/>
                <a:tabLst/>
                <a:defRPr/>
              </a:pPr>
              <a:r>
                <a:rPr kumimoji="0" lang="en" sz="2400" b="1" u="none" strike="noStrike" kern="0" cap="none" spc="0" normalizeH="0" baseline="0" noProof="0">
                  <a:ln>
                    <a:noFill/>
                  </a:ln>
                  <a:solidFill>
                    <a:srgbClr val="FFFFFF"/>
                  </a:solidFill>
                  <a:effectLst/>
                  <a:uLnTx/>
                  <a:uFillTx/>
                  <a:latin typeface="Gentona SemiBold" pitchFamily="2" charset="77"/>
                  <a:ea typeface="Sora"/>
                  <a:cs typeface="Sora"/>
                  <a:sym typeface="Sora"/>
                </a:rPr>
                <a:t>2023</a:t>
              </a:r>
              <a:endParaRPr kumimoji="0" b="1" u="none" strike="noStrike" kern="0" cap="none" spc="0" normalizeH="0" baseline="0" noProof="0">
                <a:ln>
                  <a:noFill/>
                </a:ln>
                <a:solidFill>
                  <a:srgbClr val="000000"/>
                </a:solidFill>
                <a:effectLst/>
                <a:uLnTx/>
                <a:uFillTx/>
                <a:latin typeface="Gentona SemiBold" pitchFamily="2" charset="77"/>
                <a:ea typeface="Arial"/>
                <a:cs typeface="Arial"/>
                <a:sym typeface="Arial"/>
              </a:endParaRPr>
            </a:p>
          </p:txBody>
        </p:sp>
        <p:sp>
          <p:nvSpPr>
            <p:cNvPr id="59" name="Google Shape;72;g37fec15203a_0_0">
              <a:extLst>
                <a:ext uri="{FF2B5EF4-FFF2-40B4-BE49-F238E27FC236}">
                  <a16:creationId xmlns:a16="http://schemas.microsoft.com/office/drawing/2014/main" id="{1EAF296E-84B3-8187-5FDE-D6CB011F9049}"/>
                </a:ext>
              </a:extLst>
            </p:cNvPr>
            <p:cNvSpPr/>
            <p:nvPr/>
          </p:nvSpPr>
          <p:spPr>
            <a:xfrm>
              <a:off x="3552976" y="3304388"/>
              <a:ext cx="6612600" cy="821400"/>
            </a:xfrm>
            <a:prstGeom prst="roundRect">
              <a:avLst>
                <a:gd name="adj" fmla="val 16667"/>
              </a:avLst>
            </a:prstGeom>
            <a:solidFill>
              <a:schemeClr val="bg2">
                <a:lumMod val="50000"/>
              </a:schemeClr>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r>
                <a:rPr kumimoji="0" lang="en" sz="2000" b="1" u="none" strike="noStrike" kern="0" cap="none" spc="0" normalizeH="0" baseline="0" noProof="0" dirty="0">
                  <a:ln>
                    <a:noFill/>
                  </a:ln>
                  <a:solidFill>
                    <a:srgbClr val="FFFFFF"/>
                  </a:solidFill>
                  <a:effectLst/>
                  <a:uLnTx/>
                  <a:uFillTx/>
                  <a:latin typeface="Gentona SemiBold" pitchFamily="2" charset="77"/>
                  <a:ea typeface="Sora"/>
                  <a:cs typeface="Sora"/>
                  <a:sym typeface="Sora"/>
                </a:rPr>
                <a:t>Transition to “Sustainable Funding Model” prompted by impending end of ESSER, examinations of success and challenge</a:t>
              </a:r>
              <a:endParaRPr kumimoji="0" sz="1600" b="1" u="none" strike="noStrike" kern="0" cap="none" spc="0" normalizeH="0" baseline="0" noProof="0" dirty="0">
                <a:ln>
                  <a:noFill/>
                </a:ln>
                <a:solidFill>
                  <a:srgbClr val="000000"/>
                </a:solidFill>
                <a:effectLst/>
                <a:uLnTx/>
                <a:uFillTx/>
                <a:latin typeface="Gentona SemiBold" pitchFamily="2" charset="77"/>
                <a:ea typeface="Arial"/>
                <a:cs typeface="Arial"/>
                <a:sym typeface="Arial"/>
              </a:endParaRPr>
            </a:p>
          </p:txBody>
        </p:sp>
        <p:sp>
          <p:nvSpPr>
            <p:cNvPr id="60" name="Google Shape;73;g37fec15203a_0_0">
              <a:extLst>
                <a:ext uri="{FF2B5EF4-FFF2-40B4-BE49-F238E27FC236}">
                  <a16:creationId xmlns:a16="http://schemas.microsoft.com/office/drawing/2014/main" id="{96E256C7-3375-80F3-61A5-8672CA57957D}"/>
                </a:ext>
              </a:extLst>
            </p:cNvPr>
            <p:cNvSpPr/>
            <p:nvPr/>
          </p:nvSpPr>
          <p:spPr>
            <a:xfrm>
              <a:off x="3581701" y="4176903"/>
              <a:ext cx="6612600" cy="821400"/>
            </a:xfrm>
            <a:prstGeom prst="roundRect">
              <a:avLst>
                <a:gd name="adj" fmla="val 16667"/>
              </a:avLst>
            </a:prstGeom>
            <a:solidFill>
              <a:srgbClr val="58595B"/>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r>
                <a:rPr kumimoji="0" lang="en" sz="2000" b="1" u="none" strike="noStrike" kern="0" cap="none" spc="0" normalizeH="0" baseline="0" noProof="0" dirty="0">
                  <a:ln>
                    <a:noFill/>
                  </a:ln>
                  <a:solidFill>
                    <a:srgbClr val="FFFFFF"/>
                  </a:solidFill>
                  <a:effectLst/>
                  <a:uLnTx/>
                  <a:uFillTx/>
                  <a:latin typeface="Gentona SemiBold" pitchFamily="2" charset="77"/>
                  <a:ea typeface="Sora"/>
                  <a:cs typeface="Sora"/>
                  <a:sym typeface="Sora"/>
                </a:rPr>
                <a:t>Data-based decision to decouple degree from licensure and marry Apprenticeship/ “Grow Your Own” programs with non-degree additional endorsement program</a:t>
              </a:r>
              <a:endParaRPr kumimoji="0" sz="1600" b="1" u="none" strike="noStrike" kern="0" cap="none" spc="0" normalizeH="0" baseline="0" noProof="0" dirty="0">
                <a:ln>
                  <a:noFill/>
                </a:ln>
                <a:solidFill>
                  <a:srgbClr val="000000"/>
                </a:solidFill>
                <a:effectLst/>
                <a:uLnTx/>
                <a:uFillTx/>
                <a:latin typeface="Gentona SemiBold" pitchFamily="2" charset="77"/>
                <a:ea typeface="Arial"/>
                <a:cs typeface="Arial"/>
                <a:sym typeface="Arial"/>
              </a:endParaRPr>
            </a:p>
          </p:txBody>
        </p:sp>
      </p:grpSp>
      <p:sp>
        <p:nvSpPr>
          <p:cNvPr id="8" name="Google Shape;122;g3ba1e636c3b_0_112">
            <a:extLst>
              <a:ext uri="{FF2B5EF4-FFF2-40B4-BE49-F238E27FC236}">
                <a16:creationId xmlns:a16="http://schemas.microsoft.com/office/drawing/2014/main" id="{5957722E-3A50-76CB-6D80-EB95E6C9B455}"/>
              </a:ext>
            </a:extLst>
          </p:cNvPr>
          <p:cNvSpPr/>
          <p:nvPr/>
        </p:nvSpPr>
        <p:spPr>
          <a:xfrm>
            <a:off x="1526418" y="3824661"/>
            <a:ext cx="2146800" cy="1901400"/>
          </a:xfrm>
          <a:prstGeom prst="wedgeRoundRectCallout">
            <a:avLst>
              <a:gd name="adj1" fmla="val 133737"/>
              <a:gd name="adj2" fmla="val 7136"/>
              <a:gd name="adj3" fmla="val 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r>
              <a:rPr kumimoji="0" lang="en" sz="1800" b="1" i="0" u="none" strike="noStrike" kern="0" cap="none" spc="0" normalizeH="0" baseline="0" noProof="0" dirty="0">
                <a:ln>
                  <a:noFill/>
                </a:ln>
                <a:effectLst/>
                <a:uLnTx/>
                <a:uFillTx/>
                <a:latin typeface="Sora"/>
                <a:ea typeface="Sora"/>
                <a:cs typeface="Sora"/>
                <a:sym typeface="Sora"/>
              </a:rPr>
              <a:t>Student to TA programs highly successful - keep and expand. </a:t>
            </a:r>
            <a:endParaRPr kumimoji="0" sz="1800" b="1" i="0" u="none" strike="noStrike" kern="0" cap="none" spc="0" normalizeH="0" baseline="0" noProof="0" dirty="0">
              <a:ln>
                <a:noFill/>
              </a:ln>
              <a:effectLst/>
              <a:uLnTx/>
              <a:uFillTx/>
              <a:latin typeface="Sora"/>
              <a:ea typeface="Sora"/>
              <a:cs typeface="Sora"/>
              <a:sym typeface="Sora"/>
            </a:endParaRPr>
          </a:p>
        </p:txBody>
      </p:sp>
      <p:sp>
        <p:nvSpPr>
          <p:cNvPr id="7" name="Google Shape;121;g3ba1e636c3b_0_112">
            <a:extLst>
              <a:ext uri="{FF2B5EF4-FFF2-40B4-BE49-F238E27FC236}">
                <a16:creationId xmlns:a16="http://schemas.microsoft.com/office/drawing/2014/main" id="{63CABBB6-85D6-5407-191E-BF010FD0CA09}"/>
              </a:ext>
            </a:extLst>
          </p:cNvPr>
          <p:cNvSpPr/>
          <p:nvPr/>
        </p:nvSpPr>
        <p:spPr>
          <a:xfrm>
            <a:off x="3869094" y="2747066"/>
            <a:ext cx="3244800" cy="1556400"/>
          </a:xfrm>
          <a:prstGeom prst="wedgeRoundRectCallout">
            <a:avLst>
              <a:gd name="adj1" fmla="val 17845"/>
              <a:gd name="adj2" fmla="val 60120"/>
              <a:gd name="adj3" fmla="val 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Arial"/>
              <a:buNone/>
              <a:tabLst/>
              <a:defRPr/>
            </a:pPr>
            <a:r>
              <a:rPr kumimoji="0" lang="en" sz="1800" b="1" i="0" u="none" strike="noStrike" kern="0" cap="none" spc="0" normalizeH="0" baseline="0" noProof="0" dirty="0">
                <a:ln>
                  <a:noFill/>
                </a:ln>
                <a:effectLst/>
                <a:uLnTx/>
                <a:uFillTx/>
                <a:latin typeface="Sora"/>
                <a:ea typeface="Sora"/>
                <a:cs typeface="Sora"/>
                <a:sym typeface="Sora"/>
              </a:rPr>
              <a:t>TA to Teacher programs successful when students complete them, but low completion rates</a:t>
            </a:r>
            <a:endParaRPr kumimoji="0" sz="1800" b="1" i="0" u="none" strike="noStrike" kern="0" cap="none" spc="0" normalizeH="0" baseline="0" noProof="0" dirty="0">
              <a:ln>
                <a:noFill/>
              </a:ln>
              <a:effectLst/>
              <a:uLnTx/>
              <a:uFillTx/>
              <a:latin typeface="Sora"/>
              <a:ea typeface="Sora"/>
              <a:cs typeface="Sora"/>
              <a:sym typeface="Sora"/>
            </a:endParaRPr>
          </a:p>
        </p:txBody>
      </p:sp>
      <p:pic>
        <p:nvPicPr>
          <p:cNvPr id="2" name="Google Shape;120;g3ba1e636c3b_0_112" descr="UT mascot, Smokey dog">
            <a:extLst>
              <a:ext uri="{FF2B5EF4-FFF2-40B4-BE49-F238E27FC236}">
                <a16:creationId xmlns:a16="http://schemas.microsoft.com/office/drawing/2014/main" id="{9503ACAD-AE87-2339-60ED-27A7980FCD6C}"/>
              </a:ext>
            </a:extLst>
          </p:cNvPr>
          <p:cNvPicPr preferRelativeResize="0"/>
          <p:nvPr/>
        </p:nvPicPr>
        <p:blipFill rotWithShape="1">
          <a:blip r:embed="rId3">
            <a:alphaModFix/>
          </a:blip>
          <a:srcRect/>
          <a:stretch/>
        </p:blipFill>
        <p:spPr>
          <a:xfrm>
            <a:off x="5337225" y="4303466"/>
            <a:ext cx="1517550" cy="1901501"/>
          </a:xfrm>
          <a:prstGeom prst="rect">
            <a:avLst/>
          </a:prstGeom>
          <a:noFill/>
          <a:ln>
            <a:noFill/>
          </a:ln>
        </p:spPr>
      </p:pic>
      <p:sp>
        <p:nvSpPr>
          <p:cNvPr id="9" name="Google Shape;123;g3ba1e636c3b_0_112">
            <a:extLst>
              <a:ext uri="{FF2B5EF4-FFF2-40B4-BE49-F238E27FC236}">
                <a16:creationId xmlns:a16="http://schemas.microsoft.com/office/drawing/2014/main" id="{9D81A25E-0C83-937E-D47B-C985431B84D8}"/>
              </a:ext>
            </a:extLst>
          </p:cNvPr>
          <p:cNvSpPr/>
          <p:nvPr/>
        </p:nvSpPr>
        <p:spPr>
          <a:xfrm>
            <a:off x="7705515" y="2871536"/>
            <a:ext cx="3475832" cy="1775999"/>
          </a:xfrm>
          <a:prstGeom prst="wedgeRoundRectCallout">
            <a:avLst>
              <a:gd name="adj1" fmla="val -80322"/>
              <a:gd name="adj2" fmla="val 57522"/>
              <a:gd name="adj3" fmla="val 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r>
              <a:rPr kumimoji="0" lang="en" b="1" i="0" u="none" strike="noStrike" kern="0" cap="none" spc="0" normalizeH="0" baseline="0" noProof="0" dirty="0">
                <a:ln>
                  <a:noFill/>
                </a:ln>
                <a:effectLst/>
                <a:uLnTx/>
                <a:uFillTx/>
                <a:latin typeface="Sora"/>
                <a:ea typeface="Sora"/>
                <a:cs typeface="Sora"/>
                <a:sym typeface="Sora"/>
              </a:rPr>
              <a:t>Challenges in TA to Teacher programs centered around programs not designed for adult, working learners with valuable experience including durable and transferable skills</a:t>
            </a:r>
            <a:endParaRPr kumimoji="0" sz="1000" b="1" i="0" u="none" strike="noStrike" kern="0" cap="none" spc="0" normalizeH="0" baseline="0" noProof="0" dirty="0">
              <a:ln>
                <a:noFill/>
              </a:ln>
              <a:effectLst/>
              <a:uLnTx/>
              <a:uFillTx/>
              <a:latin typeface="Sora"/>
              <a:ea typeface="Sora"/>
              <a:cs typeface="Sora"/>
              <a:sym typeface="Sora"/>
            </a:endParaRPr>
          </a:p>
        </p:txBody>
      </p:sp>
      <p:sp>
        <p:nvSpPr>
          <p:cNvPr id="10" name="Google Shape;124;g3ba1e636c3b_0_112">
            <a:extLst>
              <a:ext uri="{FF2B5EF4-FFF2-40B4-BE49-F238E27FC236}">
                <a16:creationId xmlns:a16="http://schemas.microsoft.com/office/drawing/2014/main" id="{A8C19414-1277-88BA-55C3-B2A2E0A68DF5}"/>
              </a:ext>
            </a:extLst>
          </p:cNvPr>
          <p:cNvSpPr/>
          <p:nvPr/>
        </p:nvSpPr>
        <p:spPr>
          <a:xfrm>
            <a:off x="8446239" y="4775361"/>
            <a:ext cx="2735107" cy="1188600"/>
          </a:xfrm>
          <a:prstGeom prst="wedgeRoundRectCallout">
            <a:avLst>
              <a:gd name="adj1" fmla="val -114750"/>
              <a:gd name="adj2" fmla="val -37193"/>
              <a:gd name="adj3" fmla="val 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r>
              <a:rPr kumimoji="0" lang="en" b="1" i="0" u="none" strike="noStrike" kern="0" cap="none" spc="0" normalizeH="0" baseline="0" noProof="0" dirty="0">
                <a:ln>
                  <a:noFill/>
                </a:ln>
                <a:effectLst/>
                <a:uLnTx/>
                <a:uFillTx/>
                <a:latin typeface="Sora"/>
                <a:ea typeface="Sora"/>
                <a:cs typeface="Sora"/>
                <a:sym typeface="Sora"/>
              </a:rPr>
              <a:t>Loss of ESSER means funding becomes a real, pressing barrier for TAs to become teachers</a:t>
            </a:r>
            <a:endParaRPr kumimoji="0" b="1" i="0" u="none" strike="noStrike" kern="0" cap="none" spc="0" normalizeH="0" baseline="0" noProof="0" dirty="0">
              <a:ln>
                <a:noFill/>
              </a:ln>
              <a:effectLst/>
              <a:uLnTx/>
              <a:uFillTx/>
              <a:latin typeface="Sora"/>
              <a:ea typeface="Sora"/>
              <a:cs typeface="Sora"/>
              <a:sym typeface="Sora"/>
            </a:endParaRPr>
          </a:p>
        </p:txBody>
      </p:sp>
      <p:pic>
        <p:nvPicPr>
          <p:cNvPr id="51" name="Google Shape;64;g37fec15203a_0_0">
            <a:extLst>
              <a:ext uri="{FF2B5EF4-FFF2-40B4-BE49-F238E27FC236}">
                <a16:creationId xmlns:a16="http://schemas.microsoft.com/office/drawing/2014/main" id="{4052FA68-7E44-7CDD-9067-0B45E8EA7347}"/>
              </a:ext>
              <a:ext uri="{C183D7F6-B498-43B3-948B-1728B52AA6E4}">
                <adec:decorative xmlns:adec="http://schemas.microsoft.com/office/drawing/2017/decorative" val="1"/>
              </a:ext>
            </a:extLst>
          </p:cNvPr>
          <p:cNvPicPr preferRelativeResize="0"/>
          <p:nvPr/>
        </p:nvPicPr>
        <p:blipFill rotWithShape="1">
          <a:blip r:embed="rId4">
            <a:alphaModFix/>
          </a:blip>
          <a:srcRect r="83016" b="23323"/>
          <a:stretch>
            <a:fillRect/>
          </a:stretch>
        </p:blipFill>
        <p:spPr>
          <a:xfrm>
            <a:off x="2547956" y="6344100"/>
            <a:ext cx="626245" cy="702900"/>
          </a:xfrm>
          <a:prstGeom prst="rect">
            <a:avLst/>
          </a:prstGeom>
          <a:noFill/>
          <a:ln>
            <a:noFill/>
          </a:ln>
        </p:spPr>
      </p:pic>
    </p:spTree>
    <p:extLst>
      <p:ext uri="{BB962C8B-B14F-4D97-AF65-F5344CB8AC3E}">
        <p14:creationId xmlns:p14="http://schemas.microsoft.com/office/powerpoint/2010/main" val="3693193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25950-DD1C-13D0-712D-99F8430041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BB9EEA-9F76-8C15-FB7D-A78E9D95D4E6}"/>
              </a:ext>
            </a:extLst>
          </p:cNvPr>
          <p:cNvSpPr>
            <a:spLocks noGrp="1"/>
          </p:cNvSpPr>
          <p:nvPr>
            <p:ph type="title"/>
          </p:nvPr>
        </p:nvSpPr>
        <p:spPr>
          <a:xfrm>
            <a:off x="433206" y="-1325563"/>
            <a:ext cx="11219818" cy="1325563"/>
          </a:xfrm>
        </p:spPr>
        <p:txBody>
          <a:bodyPr anchor="b">
            <a:normAutofit/>
          </a:bodyPr>
          <a:lstStyle/>
          <a:p>
            <a:r>
              <a:rPr lang="en-US" dirty="0"/>
              <a:t>2024+</a:t>
            </a:r>
          </a:p>
        </p:txBody>
      </p:sp>
      <p:grpSp>
        <p:nvGrpSpPr>
          <p:cNvPr id="65" name="Group 64" descr="2024+ Launch of Apprenticeship/Grow your own programs in non-credit compentency-based format and continiation of additional endorsement programs.">
            <a:extLst>
              <a:ext uri="{FF2B5EF4-FFF2-40B4-BE49-F238E27FC236}">
                <a16:creationId xmlns:a16="http://schemas.microsoft.com/office/drawing/2014/main" id="{411ACDFE-9D27-E108-8ED2-4118BDD6D661}"/>
              </a:ext>
            </a:extLst>
          </p:cNvPr>
          <p:cNvGrpSpPr/>
          <p:nvPr/>
        </p:nvGrpSpPr>
        <p:grpSpPr>
          <a:xfrm>
            <a:off x="641684" y="-3959449"/>
            <a:ext cx="10908632" cy="5429790"/>
            <a:chOff x="1745862" y="1570442"/>
            <a:chExt cx="8448439" cy="4205225"/>
          </a:xfrm>
        </p:grpSpPr>
        <p:sp>
          <p:nvSpPr>
            <p:cNvPr id="50" name="Google Shape;63;g37fec15203a_0_0">
              <a:extLst>
                <a:ext uri="{FF2B5EF4-FFF2-40B4-BE49-F238E27FC236}">
                  <a16:creationId xmlns:a16="http://schemas.microsoft.com/office/drawing/2014/main" id="{3B036A71-2285-88CF-E408-18E29C1BA966}"/>
                </a:ext>
              </a:extLst>
            </p:cNvPr>
            <p:cNvSpPr txBox="1"/>
            <p:nvPr/>
          </p:nvSpPr>
          <p:spPr>
            <a:xfrm>
              <a:off x="1745862" y="1570442"/>
              <a:ext cx="6780600" cy="336071"/>
            </a:xfrm>
            <a:prstGeom prst="rect">
              <a:avLst/>
            </a:prstGeom>
            <a:noFill/>
            <a:ln>
              <a:noFill/>
            </a:ln>
          </p:spPr>
          <p:txBody>
            <a:bodyPr spcFirstLastPara="1" wrap="square" lIns="91425" tIns="91425" rIns="91425" bIns="91425" anchor="t" anchorCtr="0">
              <a:spAutoFit/>
            </a:bodyPr>
            <a:lstStyle/>
            <a:p>
              <a:pPr algn="ctr">
                <a:lnSpc>
                  <a:spcPct val="90000"/>
                </a:lnSpc>
                <a:buClr>
                  <a:srgbClr val="000000"/>
                </a:buClr>
                <a:buSzPts val="5100"/>
                <a:buFont typeface="Arial"/>
                <a:buNone/>
              </a:pPr>
              <a:endParaRPr b="1" kern="0">
                <a:solidFill>
                  <a:srgbClr val="58595B"/>
                </a:solidFill>
                <a:latin typeface="Gentona SemiBold" pitchFamily="2" charset="77"/>
                <a:ea typeface="Arial"/>
                <a:cs typeface="Arial"/>
                <a:sym typeface="Arial"/>
              </a:endParaRPr>
            </a:p>
          </p:txBody>
        </p:sp>
        <p:sp>
          <p:nvSpPr>
            <p:cNvPr id="57" name="Google Shape;70;g37fec15203a_0_0">
              <a:extLst>
                <a:ext uri="{FF2B5EF4-FFF2-40B4-BE49-F238E27FC236}">
                  <a16:creationId xmlns:a16="http://schemas.microsoft.com/office/drawing/2014/main" id="{3DB0C454-9C40-50CA-22A0-76E5CE8921BB}"/>
                </a:ext>
              </a:extLst>
            </p:cNvPr>
            <p:cNvSpPr/>
            <p:nvPr/>
          </p:nvSpPr>
          <p:spPr>
            <a:xfrm>
              <a:off x="1915026" y="5049413"/>
              <a:ext cx="1586700" cy="726229"/>
            </a:xfrm>
            <a:prstGeom prst="roundRect">
              <a:avLst>
                <a:gd name="adj" fmla="val 16667"/>
              </a:avLst>
            </a:prstGeom>
            <a:solidFill>
              <a:srgbClr val="2197A9"/>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900"/>
                </a:spcBef>
                <a:spcAft>
                  <a:spcPts val="0"/>
                </a:spcAft>
                <a:buClr>
                  <a:srgbClr val="000000"/>
                </a:buClr>
                <a:buSzPts val="1100"/>
                <a:buFont typeface="Arial"/>
                <a:buNone/>
                <a:tabLst/>
                <a:defRPr/>
              </a:pPr>
              <a:r>
                <a:rPr kumimoji="0" lang="en" sz="2400" b="1" u="none" strike="noStrike" kern="0" cap="none" spc="0" normalizeH="0" baseline="0" noProof="0">
                  <a:ln>
                    <a:noFill/>
                  </a:ln>
                  <a:solidFill>
                    <a:srgbClr val="FFFFFF"/>
                  </a:solidFill>
                  <a:effectLst/>
                  <a:uLnTx/>
                  <a:uFillTx/>
                  <a:latin typeface="Gentona SemiBold" pitchFamily="2" charset="77"/>
                  <a:ea typeface="Sora"/>
                  <a:cs typeface="Sora"/>
                  <a:sym typeface="Sora"/>
                </a:rPr>
                <a:t>2024+</a:t>
              </a:r>
              <a:endParaRPr kumimoji="0" b="1" u="none" strike="noStrike" kern="0" cap="none" spc="0" normalizeH="0" baseline="0" noProof="0">
                <a:ln>
                  <a:noFill/>
                </a:ln>
                <a:solidFill>
                  <a:srgbClr val="000000"/>
                </a:solidFill>
                <a:effectLst/>
                <a:uLnTx/>
                <a:uFillTx/>
                <a:latin typeface="Gentona SemiBold" pitchFamily="2" charset="77"/>
                <a:ea typeface="Arial"/>
                <a:cs typeface="Arial"/>
                <a:sym typeface="Arial"/>
              </a:endParaRPr>
            </a:p>
          </p:txBody>
        </p:sp>
        <p:sp>
          <p:nvSpPr>
            <p:cNvPr id="61" name="Google Shape;74;g37fec15203a_0_0">
              <a:extLst>
                <a:ext uri="{FF2B5EF4-FFF2-40B4-BE49-F238E27FC236}">
                  <a16:creationId xmlns:a16="http://schemas.microsoft.com/office/drawing/2014/main" id="{6373B13A-C88E-EA93-C4FE-89FF1D46C5C8}"/>
                </a:ext>
              </a:extLst>
            </p:cNvPr>
            <p:cNvSpPr/>
            <p:nvPr/>
          </p:nvSpPr>
          <p:spPr>
            <a:xfrm>
              <a:off x="3581701" y="5049438"/>
              <a:ext cx="6612600" cy="726229"/>
            </a:xfrm>
            <a:prstGeom prst="roundRect">
              <a:avLst>
                <a:gd name="adj" fmla="val 16667"/>
              </a:avLst>
            </a:prstGeom>
            <a:solidFill>
              <a:srgbClr val="2197A9"/>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r>
                <a:rPr kumimoji="0" lang="en" sz="2000" b="1" u="none" strike="noStrike" kern="0" cap="none" spc="0" normalizeH="0" baseline="0" noProof="0" dirty="0">
                  <a:ln>
                    <a:noFill/>
                  </a:ln>
                  <a:solidFill>
                    <a:srgbClr val="FFFFFF"/>
                  </a:solidFill>
                  <a:effectLst/>
                  <a:uLnTx/>
                  <a:uFillTx/>
                  <a:latin typeface="Gentona SemiBold" pitchFamily="2" charset="77"/>
                  <a:ea typeface="Sora"/>
                  <a:cs typeface="Sora"/>
                  <a:sym typeface="Sora"/>
                </a:rPr>
                <a:t>Launch of Apprenticeship/ “Grow Your Own” programs in non-credit, competency-based format &amp; continuation of additional endorsement programs. </a:t>
              </a:r>
              <a:endParaRPr kumimoji="0" sz="1600" b="1" u="none" strike="noStrike" kern="0" cap="none" spc="0" normalizeH="0" baseline="0" noProof="0" dirty="0">
                <a:ln>
                  <a:noFill/>
                </a:ln>
                <a:solidFill>
                  <a:srgbClr val="000000"/>
                </a:solidFill>
                <a:effectLst/>
                <a:uLnTx/>
                <a:uFillTx/>
                <a:latin typeface="Gentona SemiBold" pitchFamily="2" charset="77"/>
                <a:ea typeface="Arial"/>
                <a:cs typeface="Arial"/>
                <a:sym typeface="Arial"/>
              </a:endParaRPr>
            </a:p>
          </p:txBody>
        </p:sp>
      </p:grpSp>
      <p:graphicFrame>
        <p:nvGraphicFramePr>
          <p:cNvPr id="3" name="Google Shape;135;g3ba1e636c3b_0_84">
            <a:extLst>
              <a:ext uri="{FF2B5EF4-FFF2-40B4-BE49-F238E27FC236}">
                <a16:creationId xmlns:a16="http://schemas.microsoft.com/office/drawing/2014/main" id="{B6FD7B20-F067-7B16-4BC4-6B1FBD4804E3}"/>
              </a:ext>
            </a:extLst>
          </p:cNvPr>
          <p:cNvGraphicFramePr/>
          <p:nvPr>
            <p:extLst>
              <p:ext uri="{D42A27DB-BD31-4B8C-83A1-F6EECF244321}">
                <p14:modId xmlns:p14="http://schemas.microsoft.com/office/powerpoint/2010/main" val="3791139704"/>
              </p:ext>
            </p:extLst>
          </p:nvPr>
        </p:nvGraphicFramePr>
        <p:xfrm>
          <a:off x="147923" y="1714652"/>
          <a:ext cx="11626982" cy="4327950"/>
        </p:xfrm>
        <a:graphic>
          <a:graphicData uri="http://schemas.openxmlformats.org/drawingml/2006/table">
            <a:tbl>
              <a:tblPr firstRow="1">
                <a:noFill/>
              </a:tblPr>
              <a:tblGrid>
                <a:gridCol w="4265449">
                  <a:extLst>
                    <a:ext uri="{9D8B030D-6E8A-4147-A177-3AD203B41FA5}">
                      <a16:colId xmlns:a16="http://schemas.microsoft.com/office/drawing/2014/main" val="20000"/>
                    </a:ext>
                  </a:extLst>
                </a:gridCol>
                <a:gridCol w="3003256">
                  <a:extLst>
                    <a:ext uri="{9D8B030D-6E8A-4147-A177-3AD203B41FA5}">
                      <a16:colId xmlns:a16="http://schemas.microsoft.com/office/drawing/2014/main" val="20001"/>
                    </a:ext>
                  </a:extLst>
                </a:gridCol>
                <a:gridCol w="2371174">
                  <a:extLst>
                    <a:ext uri="{9D8B030D-6E8A-4147-A177-3AD203B41FA5}">
                      <a16:colId xmlns:a16="http://schemas.microsoft.com/office/drawing/2014/main" val="20002"/>
                    </a:ext>
                  </a:extLst>
                </a:gridCol>
                <a:gridCol w="1987103">
                  <a:extLst>
                    <a:ext uri="{9D8B030D-6E8A-4147-A177-3AD203B41FA5}">
                      <a16:colId xmlns:a16="http://schemas.microsoft.com/office/drawing/2014/main" val="20003"/>
                    </a:ext>
                  </a:extLst>
                </a:gridCol>
              </a:tblGrid>
              <a:tr h="47906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dirty="0">
                          <a:solidFill>
                            <a:schemeClr val="tx1"/>
                          </a:solidFill>
                        </a:rPr>
                        <a:t>UT-PLAYS</a:t>
                      </a:r>
                      <a:endParaRPr sz="2000" b="1" u="none" strike="noStrike" cap="none" dirty="0">
                        <a:solidFill>
                          <a:schemeClr val="tx1"/>
                        </a:solidFill>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solidFill>
                            <a:schemeClr val="tx1"/>
                          </a:solidFill>
                        </a:rPr>
                        <a:t>Special Education</a:t>
                      </a:r>
                      <a:endParaRPr sz="2000" b="1" u="none" strike="noStrike" cap="none">
                        <a:solidFill>
                          <a:schemeClr val="tx1"/>
                        </a:solidFill>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solidFill>
                            <a:schemeClr val="tx1"/>
                          </a:solidFill>
                        </a:rPr>
                        <a:t>Mathematics</a:t>
                      </a:r>
                      <a:endParaRPr sz="2000" b="1" u="none" strike="noStrike" cap="none">
                        <a:solidFill>
                          <a:schemeClr val="tx1"/>
                        </a:solidFill>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solidFill>
                            <a:schemeClr val="tx1"/>
                          </a:solidFill>
                        </a:rPr>
                        <a:t>Total</a:t>
                      </a:r>
                      <a:endParaRPr sz="2000" b="1" u="none" strike="noStrike" cap="none">
                        <a:solidFill>
                          <a:schemeClr val="tx1"/>
                        </a:solidFill>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7906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200"/>
                        <a:buFont typeface="Arial"/>
                        <a:buNone/>
                      </a:pPr>
                      <a:r>
                        <a:rPr lang="en" sz="2000" b="1" u="none" strike="noStrike" cap="none" dirty="0">
                          <a:solidFill>
                            <a:schemeClr val="tx1"/>
                          </a:solidFill>
                        </a:rPr>
                        <a:t>Current Apprentice Teachers</a:t>
                      </a:r>
                      <a:endParaRPr sz="2000" b="1" u="none" strike="noStrike" cap="none" dirty="0">
                        <a:solidFill>
                          <a:schemeClr val="tx1"/>
                        </a:solidFill>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solidFill>
                            <a:schemeClr val="tx1"/>
                          </a:solidFill>
                        </a:rPr>
                        <a:t>79</a:t>
                      </a:r>
                      <a:endParaRPr sz="2000" b="1" u="none" strike="noStrike" cap="none">
                        <a:solidFill>
                          <a:schemeClr val="tx1"/>
                        </a:solidFill>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solidFill>
                            <a:schemeClr val="tx1"/>
                          </a:solidFill>
                        </a:rPr>
                        <a:t>7</a:t>
                      </a:r>
                      <a:endParaRPr sz="2000" b="1" u="none" strike="noStrike" cap="none">
                        <a:solidFill>
                          <a:schemeClr val="tx1"/>
                        </a:solidFill>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solidFill>
                            <a:schemeClr val="tx1"/>
                          </a:solidFill>
                        </a:rPr>
                        <a:t>86</a:t>
                      </a:r>
                      <a:endParaRPr sz="2000" b="1" u="none" strike="noStrike" cap="none">
                        <a:solidFill>
                          <a:schemeClr val="tx1"/>
                        </a:solidFill>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7906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200"/>
                        <a:buFont typeface="Arial"/>
                        <a:buNone/>
                      </a:pPr>
                      <a:r>
                        <a:rPr lang="en" sz="2000" b="1" u="none" strike="noStrike" cap="none" dirty="0">
                          <a:solidFill>
                            <a:schemeClr val="tx1"/>
                          </a:solidFill>
                        </a:rPr>
                        <a:t>Current Job-Embedded Teachers</a:t>
                      </a:r>
                      <a:endParaRPr sz="2000" b="1" u="none" strike="noStrike" cap="none" dirty="0">
                        <a:solidFill>
                          <a:schemeClr val="tx1"/>
                        </a:solidFill>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dirty="0">
                          <a:solidFill>
                            <a:schemeClr val="tx1"/>
                          </a:solidFill>
                        </a:rPr>
                        <a:t>76</a:t>
                      </a:r>
                      <a:endParaRPr sz="2000" b="1" u="none" strike="noStrike" cap="none" dirty="0">
                        <a:solidFill>
                          <a:schemeClr val="tx1"/>
                        </a:solidFill>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solidFill>
                            <a:schemeClr val="tx1"/>
                          </a:solidFill>
                        </a:rPr>
                        <a:t>16</a:t>
                      </a:r>
                      <a:endParaRPr sz="2000" b="1" u="none" strike="noStrike" cap="none">
                        <a:solidFill>
                          <a:schemeClr val="tx1"/>
                        </a:solidFill>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solidFill>
                            <a:schemeClr val="tx1"/>
                          </a:solidFill>
                        </a:rPr>
                        <a:t>92</a:t>
                      </a:r>
                      <a:endParaRPr sz="2000" b="1" u="none" strike="noStrike" cap="none">
                        <a:solidFill>
                          <a:schemeClr val="tx1"/>
                        </a:solidFill>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7906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200"/>
                        <a:buFont typeface="Arial"/>
                        <a:buNone/>
                      </a:pPr>
                      <a:r>
                        <a:rPr lang="en" sz="2000" b="1" u="none" strike="noStrike" cap="none">
                          <a:solidFill>
                            <a:schemeClr val="tx1"/>
                          </a:solidFill>
                        </a:rPr>
                        <a:t>Current/pending Applicants</a:t>
                      </a:r>
                      <a:endParaRPr sz="2000" b="1" u="none" strike="noStrike" cap="none">
                        <a:solidFill>
                          <a:schemeClr val="tx1"/>
                        </a:solidFill>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dirty="0">
                          <a:solidFill>
                            <a:schemeClr val="tx1"/>
                          </a:solidFill>
                        </a:rPr>
                        <a:t>71</a:t>
                      </a:r>
                      <a:endParaRPr sz="2000" b="1" u="none" strike="noStrike" cap="none" dirty="0">
                        <a:solidFill>
                          <a:schemeClr val="tx1"/>
                        </a:solidFill>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solidFill>
                            <a:schemeClr val="tx1"/>
                          </a:solidFill>
                        </a:rPr>
                        <a:t>36</a:t>
                      </a:r>
                      <a:endParaRPr sz="2000" b="1" u="none" strike="noStrike" cap="none">
                        <a:solidFill>
                          <a:schemeClr val="tx1"/>
                        </a:solidFill>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solidFill>
                            <a:schemeClr val="tx1"/>
                          </a:solidFill>
                        </a:rPr>
                        <a:t>107</a:t>
                      </a:r>
                      <a:endParaRPr sz="2000" b="1" u="none" strike="noStrike" cap="none">
                        <a:solidFill>
                          <a:schemeClr val="tx1"/>
                        </a:solidFill>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6287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200"/>
                        <a:buFont typeface="Arial"/>
                        <a:buNone/>
                      </a:pPr>
                      <a:r>
                        <a:rPr lang="en" sz="2000" b="1" u="none" strike="noStrike" cap="none">
                          <a:solidFill>
                            <a:schemeClr val="tx1"/>
                          </a:solidFill>
                        </a:rPr>
                        <a:t>Current Teachers getting additional credentials</a:t>
                      </a:r>
                      <a:endParaRPr sz="2000" b="1" u="none" strike="noStrike" cap="none">
                        <a:solidFill>
                          <a:schemeClr val="tx1"/>
                        </a:solidFill>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dirty="0">
                          <a:solidFill>
                            <a:schemeClr val="tx1"/>
                          </a:solidFill>
                        </a:rPr>
                        <a:t>224</a:t>
                      </a:r>
                      <a:endParaRPr sz="2000" b="1" u="none" strike="noStrike" cap="none" dirty="0">
                        <a:solidFill>
                          <a:schemeClr val="tx1"/>
                        </a:solidFill>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dirty="0">
                          <a:solidFill>
                            <a:schemeClr val="tx1"/>
                          </a:solidFill>
                        </a:rPr>
                        <a:t>25</a:t>
                      </a:r>
                      <a:endParaRPr sz="2000" b="1" u="none" strike="noStrike" cap="none" dirty="0">
                        <a:solidFill>
                          <a:schemeClr val="tx1"/>
                        </a:solidFill>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solidFill>
                            <a:schemeClr val="tx1"/>
                          </a:solidFill>
                        </a:rPr>
                        <a:t>251</a:t>
                      </a:r>
                      <a:endParaRPr sz="2000" b="1" u="none" strike="noStrike" cap="none">
                        <a:solidFill>
                          <a:schemeClr val="tx1"/>
                        </a:solidFill>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6287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200"/>
                        <a:buFont typeface="Arial"/>
                        <a:buNone/>
                      </a:pPr>
                      <a:r>
                        <a:rPr lang="en" sz="2000" b="1" u="none" strike="noStrike" cap="none">
                          <a:solidFill>
                            <a:schemeClr val="tx1"/>
                          </a:solidFill>
                        </a:rPr>
                        <a:t>Total initial teacher licensure issued to date</a:t>
                      </a:r>
                      <a:endParaRPr sz="2000" b="1" u="none" strike="noStrike" cap="none">
                        <a:solidFill>
                          <a:schemeClr val="tx1"/>
                        </a:solidFill>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solidFill>
                            <a:schemeClr val="tx1"/>
                          </a:solidFill>
                        </a:rPr>
                        <a:t>63</a:t>
                      </a:r>
                      <a:endParaRPr sz="2000" b="1" u="none" strike="noStrike" cap="none">
                        <a:solidFill>
                          <a:schemeClr val="tx1"/>
                        </a:solidFill>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dirty="0">
                          <a:solidFill>
                            <a:schemeClr val="tx1"/>
                          </a:solidFill>
                        </a:rPr>
                        <a:t>12</a:t>
                      </a:r>
                      <a:endParaRPr sz="2000" b="1" u="none" strike="noStrike" cap="none" dirty="0">
                        <a:solidFill>
                          <a:schemeClr val="tx1"/>
                        </a:solidFill>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solidFill>
                            <a:schemeClr val="tx1"/>
                          </a:solidFill>
                        </a:rPr>
                        <a:t>75</a:t>
                      </a:r>
                      <a:endParaRPr sz="2000" b="1" u="none" strike="noStrike" cap="none">
                        <a:solidFill>
                          <a:schemeClr val="tx1"/>
                        </a:solidFill>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6287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200"/>
                        <a:buFont typeface="Arial"/>
                        <a:buNone/>
                      </a:pPr>
                      <a:r>
                        <a:rPr lang="en" sz="2000" b="1" u="none" strike="noStrike" cap="none">
                          <a:solidFill>
                            <a:schemeClr val="tx1"/>
                          </a:solidFill>
                        </a:rPr>
                        <a:t>Current Additional Endorsements issued to date</a:t>
                      </a:r>
                      <a:endParaRPr sz="2000" b="1" u="none" strike="noStrike" cap="none">
                        <a:solidFill>
                          <a:schemeClr val="tx1"/>
                        </a:solidFill>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a:solidFill>
                            <a:schemeClr val="tx1"/>
                          </a:solidFill>
                        </a:rPr>
                        <a:t>1123</a:t>
                      </a:r>
                      <a:endParaRPr sz="2000" b="1" u="none" strike="noStrike" cap="none">
                        <a:solidFill>
                          <a:schemeClr val="tx1"/>
                        </a:solidFill>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dirty="0">
                          <a:solidFill>
                            <a:schemeClr val="tx1"/>
                          </a:solidFill>
                        </a:rPr>
                        <a:t>72</a:t>
                      </a:r>
                      <a:endParaRPr sz="2000" b="1" u="none" strike="noStrike" cap="none" dirty="0">
                        <a:solidFill>
                          <a:schemeClr val="tx1"/>
                        </a:solidFill>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400"/>
                        <a:buFont typeface="Arial"/>
                        <a:buNone/>
                      </a:pPr>
                      <a:r>
                        <a:rPr lang="en" sz="2000" b="1" u="none" strike="noStrike" cap="none" dirty="0">
                          <a:solidFill>
                            <a:schemeClr val="tx1"/>
                          </a:solidFill>
                        </a:rPr>
                        <a:t>1195</a:t>
                      </a:r>
                      <a:endParaRPr sz="2000" b="1" u="none" strike="noStrike" cap="none" dirty="0">
                        <a:solidFill>
                          <a:schemeClr val="tx1"/>
                        </a:solidFill>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51" name="Google Shape;64;g37fec15203a_0_0">
            <a:extLst>
              <a:ext uri="{FF2B5EF4-FFF2-40B4-BE49-F238E27FC236}">
                <a16:creationId xmlns:a16="http://schemas.microsoft.com/office/drawing/2014/main" id="{DFCE96C4-72CF-AFC2-CE02-DC94130B3898}"/>
              </a:ext>
              <a:ext uri="{C183D7F6-B498-43B3-948B-1728B52AA6E4}">
                <adec:decorative xmlns:adec="http://schemas.microsoft.com/office/drawing/2017/decorative" val="1"/>
              </a:ext>
            </a:extLst>
          </p:cNvPr>
          <p:cNvPicPr preferRelativeResize="0"/>
          <p:nvPr/>
        </p:nvPicPr>
        <p:blipFill rotWithShape="1">
          <a:blip r:embed="rId3">
            <a:alphaModFix/>
          </a:blip>
          <a:srcRect r="83016" b="23323"/>
          <a:stretch>
            <a:fillRect/>
          </a:stretch>
        </p:blipFill>
        <p:spPr>
          <a:xfrm>
            <a:off x="2547956" y="6344100"/>
            <a:ext cx="626245" cy="702900"/>
          </a:xfrm>
          <a:prstGeom prst="rect">
            <a:avLst/>
          </a:prstGeom>
          <a:noFill/>
          <a:ln>
            <a:noFill/>
          </a:ln>
        </p:spPr>
      </p:pic>
    </p:spTree>
    <p:extLst>
      <p:ext uri="{BB962C8B-B14F-4D97-AF65-F5344CB8AC3E}">
        <p14:creationId xmlns:p14="http://schemas.microsoft.com/office/powerpoint/2010/main" val="656037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9DCC9-3748-D948-7337-E86E9AED48C2}"/>
            </a:ext>
          </a:extLst>
        </p:cNvPr>
        <p:cNvGrpSpPr/>
        <p:nvPr/>
      </p:nvGrpSpPr>
      <p:grpSpPr>
        <a:xfrm>
          <a:off x="0" y="0"/>
          <a:ext cx="0" cy="0"/>
          <a:chOff x="0" y="0"/>
          <a:chExt cx="0" cy="0"/>
        </a:xfrm>
      </p:grpSpPr>
      <p:sp>
        <p:nvSpPr>
          <p:cNvPr id="2" name="Google Shape;140;g380fc1f5226_0_8">
            <a:extLst>
              <a:ext uri="{FF2B5EF4-FFF2-40B4-BE49-F238E27FC236}">
                <a16:creationId xmlns:a16="http://schemas.microsoft.com/office/drawing/2014/main" id="{C816177F-E3DA-6F81-4C90-D50EA5FC5F78}"/>
              </a:ext>
            </a:extLst>
          </p:cNvPr>
          <p:cNvSpPr txBox="1">
            <a:spLocks noGrp="1"/>
          </p:cNvSpPr>
          <p:nvPr>
            <p:ph type="title"/>
          </p:nvPr>
        </p:nvSpPr>
        <p:spPr>
          <a:xfrm>
            <a:off x="1496900" y="1675250"/>
            <a:ext cx="7112100" cy="3088800"/>
          </a:xfrm>
          <a:prstGeom prst="rect">
            <a:avLst/>
          </a:prstGeom>
          <a:noFill/>
          <a:ln>
            <a:noFill/>
          </a:ln>
        </p:spPr>
        <p:txBody>
          <a:bodyPr spcFirstLastPara="1" wrap="square" lIns="0" tIns="0" rIns="0" bIns="0" anchor="b" anchorCtr="0">
            <a:normAutofit/>
          </a:bodyPr>
          <a:lstStyle/>
          <a:p>
            <a:pPr marL="0" lvl="0" indent="0" algn="ctr" rtl="0">
              <a:lnSpc>
                <a:spcPct val="90000"/>
              </a:lnSpc>
              <a:spcBef>
                <a:spcPts val="0"/>
              </a:spcBef>
              <a:spcAft>
                <a:spcPts val="0"/>
              </a:spcAft>
              <a:buSzPts val="3300"/>
              <a:buNone/>
            </a:pPr>
            <a:r>
              <a:rPr lang="en-US" sz="3100" dirty="0"/>
              <a:t>Examples</a:t>
            </a:r>
            <a:endParaRPr sz="3100" dirty="0"/>
          </a:p>
        </p:txBody>
      </p:sp>
      <p:sp>
        <p:nvSpPr>
          <p:cNvPr id="4" name="Google Shape;141;g380fc1f5226_0_8">
            <a:extLst>
              <a:ext uri="{FF2B5EF4-FFF2-40B4-BE49-F238E27FC236}">
                <a16:creationId xmlns:a16="http://schemas.microsoft.com/office/drawing/2014/main" id="{828084CB-E65F-E007-75F5-7A528696A143}"/>
              </a:ext>
              <a:ext uri="{C183D7F6-B498-43B3-948B-1728B52AA6E4}">
                <adec:decorative xmlns:adec="http://schemas.microsoft.com/office/drawing/2017/decorative" val="1"/>
              </a:ext>
            </a:extLst>
          </p:cNvPr>
          <p:cNvSpPr txBox="1"/>
          <p:nvPr/>
        </p:nvSpPr>
        <p:spPr>
          <a:xfrm>
            <a:off x="1147436" y="649138"/>
            <a:ext cx="6780600" cy="3786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5100"/>
              <a:buFont typeface="Arial"/>
              <a:buNone/>
            </a:pPr>
            <a:endParaRPr sz="1400" b="0" i="0" u="none" strike="noStrike" cap="none">
              <a:solidFill>
                <a:schemeClr val="dk1"/>
              </a:solidFill>
              <a:latin typeface="Arial"/>
              <a:ea typeface="Arial"/>
              <a:cs typeface="Arial"/>
              <a:sym typeface="Arial"/>
            </a:endParaRPr>
          </a:p>
        </p:txBody>
      </p:sp>
      <p:pic>
        <p:nvPicPr>
          <p:cNvPr id="6" name="Google Shape;143;g380fc1f5226_0_8" descr="KCS UT billboard">
            <a:extLst>
              <a:ext uri="{FF2B5EF4-FFF2-40B4-BE49-F238E27FC236}">
                <a16:creationId xmlns:a16="http://schemas.microsoft.com/office/drawing/2014/main" id="{773B63EC-F818-C80D-6731-3711AC84807B}"/>
              </a:ext>
            </a:extLst>
          </p:cNvPr>
          <p:cNvPicPr preferRelativeResize="0"/>
          <p:nvPr/>
        </p:nvPicPr>
        <p:blipFill rotWithShape="1">
          <a:blip r:embed="rId3">
            <a:alphaModFix/>
          </a:blip>
          <a:srcRect/>
          <a:stretch/>
        </p:blipFill>
        <p:spPr>
          <a:xfrm>
            <a:off x="1057651" y="419259"/>
            <a:ext cx="5463900" cy="3125700"/>
          </a:xfrm>
          <a:prstGeom prst="roundRect">
            <a:avLst>
              <a:gd name="adj" fmla="val 16667"/>
            </a:avLst>
          </a:prstGeom>
          <a:noFill/>
          <a:ln>
            <a:noFill/>
          </a:ln>
        </p:spPr>
      </p:pic>
      <p:pic>
        <p:nvPicPr>
          <p:cNvPr id="10" name="Google Shape;147;g380fc1f5226_0_8" descr="david and alex with 91% reduction vacancies sign">
            <a:extLst>
              <a:ext uri="{FF2B5EF4-FFF2-40B4-BE49-F238E27FC236}">
                <a16:creationId xmlns:a16="http://schemas.microsoft.com/office/drawing/2014/main" id="{BB7E0BE5-4381-3A97-582E-AEA92C79AF82}"/>
              </a:ext>
            </a:extLst>
          </p:cNvPr>
          <p:cNvPicPr preferRelativeResize="0"/>
          <p:nvPr/>
        </p:nvPicPr>
        <p:blipFill rotWithShape="1">
          <a:blip r:embed="rId4">
            <a:alphaModFix/>
          </a:blip>
          <a:srcRect/>
          <a:stretch/>
        </p:blipFill>
        <p:spPr>
          <a:xfrm>
            <a:off x="6611625" y="659384"/>
            <a:ext cx="3436800" cy="2209200"/>
          </a:xfrm>
          <a:prstGeom prst="roundRect">
            <a:avLst>
              <a:gd name="adj" fmla="val 16667"/>
            </a:avLst>
          </a:prstGeom>
          <a:noFill/>
          <a:ln>
            <a:noFill/>
          </a:ln>
        </p:spPr>
      </p:pic>
      <p:pic>
        <p:nvPicPr>
          <p:cNvPr id="9" name="Google Shape;146;g380fc1f5226_0_8" descr="News article: how this district lowered its teacher vacancy rate to almost zero.">
            <a:extLst>
              <a:ext uri="{FF2B5EF4-FFF2-40B4-BE49-F238E27FC236}">
                <a16:creationId xmlns:a16="http://schemas.microsoft.com/office/drawing/2014/main" id="{DC499628-D119-4855-10C3-E60C2CC189BC}"/>
              </a:ext>
            </a:extLst>
          </p:cNvPr>
          <p:cNvPicPr preferRelativeResize="0"/>
          <p:nvPr/>
        </p:nvPicPr>
        <p:blipFill rotWithShape="1">
          <a:blip r:embed="rId5">
            <a:alphaModFix/>
          </a:blip>
          <a:srcRect/>
          <a:stretch/>
        </p:blipFill>
        <p:spPr>
          <a:xfrm>
            <a:off x="1145150" y="2433509"/>
            <a:ext cx="3907800" cy="1746600"/>
          </a:xfrm>
          <a:prstGeom prst="roundRect">
            <a:avLst>
              <a:gd name="adj" fmla="val 16667"/>
            </a:avLst>
          </a:prstGeom>
          <a:noFill/>
          <a:ln>
            <a:noFill/>
          </a:ln>
        </p:spPr>
      </p:pic>
      <p:pic>
        <p:nvPicPr>
          <p:cNvPr id="5" name="Google Shape;142;g380fc1f5226_0_8" descr="UT mascot, Smokey dog">
            <a:extLst>
              <a:ext uri="{FF2B5EF4-FFF2-40B4-BE49-F238E27FC236}">
                <a16:creationId xmlns:a16="http://schemas.microsoft.com/office/drawing/2014/main" id="{9E4DF5E4-8D54-AE95-9358-55CA8B1DB16A}"/>
              </a:ext>
            </a:extLst>
          </p:cNvPr>
          <p:cNvPicPr preferRelativeResize="0"/>
          <p:nvPr/>
        </p:nvPicPr>
        <p:blipFill rotWithShape="1">
          <a:blip r:embed="rId6">
            <a:alphaModFix/>
          </a:blip>
          <a:srcRect/>
          <a:stretch/>
        </p:blipFill>
        <p:spPr>
          <a:xfrm flipH="1">
            <a:off x="1316600" y="4406665"/>
            <a:ext cx="1116387" cy="1398837"/>
          </a:xfrm>
          <a:prstGeom prst="rect">
            <a:avLst/>
          </a:prstGeom>
          <a:noFill/>
          <a:ln>
            <a:noFill/>
          </a:ln>
        </p:spPr>
      </p:pic>
      <p:pic>
        <p:nvPicPr>
          <p:cNvPr id="8" name="Google Shape;145;g380fc1f5226_0_8" descr="News article: how an innovative UT-Knox county school program gets teachers into classrooms.">
            <a:extLst>
              <a:ext uri="{FF2B5EF4-FFF2-40B4-BE49-F238E27FC236}">
                <a16:creationId xmlns:a16="http://schemas.microsoft.com/office/drawing/2014/main" id="{17A316D7-9CB9-7ADB-CBE4-557DD1DADE59}"/>
              </a:ext>
            </a:extLst>
          </p:cNvPr>
          <p:cNvPicPr preferRelativeResize="0"/>
          <p:nvPr/>
        </p:nvPicPr>
        <p:blipFill rotWithShape="1">
          <a:blip r:embed="rId7">
            <a:alphaModFix/>
          </a:blip>
          <a:srcRect/>
          <a:stretch/>
        </p:blipFill>
        <p:spPr>
          <a:xfrm>
            <a:off x="2624675" y="4076859"/>
            <a:ext cx="3356400" cy="1827000"/>
          </a:xfrm>
          <a:prstGeom prst="roundRect">
            <a:avLst>
              <a:gd name="adj" fmla="val 16667"/>
            </a:avLst>
          </a:prstGeom>
          <a:noFill/>
          <a:ln>
            <a:noFill/>
          </a:ln>
        </p:spPr>
      </p:pic>
      <p:pic>
        <p:nvPicPr>
          <p:cNvPr id="7" name="Google Shape;144;g380fc1f5226_0_8" descr="UT team at event">
            <a:extLst>
              <a:ext uri="{FF2B5EF4-FFF2-40B4-BE49-F238E27FC236}">
                <a16:creationId xmlns:a16="http://schemas.microsoft.com/office/drawing/2014/main" id="{DBFC5CE8-F9AC-1D9C-78FD-2FE2CDD766D2}"/>
              </a:ext>
            </a:extLst>
          </p:cNvPr>
          <p:cNvPicPr preferRelativeResize="0"/>
          <p:nvPr/>
        </p:nvPicPr>
        <p:blipFill rotWithShape="1">
          <a:blip r:embed="rId8">
            <a:alphaModFix/>
          </a:blip>
          <a:srcRect/>
          <a:stretch/>
        </p:blipFill>
        <p:spPr>
          <a:xfrm>
            <a:off x="6180725" y="2878830"/>
            <a:ext cx="3907800" cy="2931000"/>
          </a:xfrm>
          <a:prstGeom prst="roundRect">
            <a:avLst>
              <a:gd name="adj" fmla="val 16667"/>
            </a:avLst>
          </a:prstGeom>
          <a:noFill/>
          <a:ln>
            <a:noFill/>
          </a:ln>
        </p:spPr>
      </p:pic>
      <p:pic>
        <p:nvPicPr>
          <p:cNvPr id="51" name="Google Shape;64;g37fec15203a_0_0">
            <a:extLst>
              <a:ext uri="{FF2B5EF4-FFF2-40B4-BE49-F238E27FC236}">
                <a16:creationId xmlns:a16="http://schemas.microsoft.com/office/drawing/2014/main" id="{74E2FDC3-99B2-1470-6E71-A5A314607639}"/>
              </a:ext>
              <a:ext uri="{C183D7F6-B498-43B3-948B-1728B52AA6E4}">
                <adec:decorative xmlns:adec="http://schemas.microsoft.com/office/drawing/2017/decorative" val="1"/>
              </a:ext>
            </a:extLst>
          </p:cNvPr>
          <p:cNvPicPr preferRelativeResize="0"/>
          <p:nvPr/>
        </p:nvPicPr>
        <p:blipFill rotWithShape="1">
          <a:blip r:embed="rId9">
            <a:alphaModFix/>
          </a:blip>
          <a:srcRect r="83016" b="23323"/>
          <a:stretch>
            <a:fillRect/>
          </a:stretch>
        </p:blipFill>
        <p:spPr>
          <a:xfrm>
            <a:off x="2547956" y="6344100"/>
            <a:ext cx="626245" cy="702900"/>
          </a:xfrm>
          <a:prstGeom prst="rect">
            <a:avLst/>
          </a:prstGeom>
          <a:noFill/>
          <a:ln>
            <a:noFill/>
          </a:ln>
        </p:spPr>
      </p:pic>
    </p:spTree>
    <p:extLst>
      <p:ext uri="{BB962C8B-B14F-4D97-AF65-F5344CB8AC3E}">
        <p14:creationId xmlns:p14="http://schemas.microsoft.com/office/powerpoint/2010/main" val="1369042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4B3F7-8ECC-4E20-BDD6-82CA48CEFEB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7B995F3-8334-967F-B52E-3A8E6CC9B43C}"/>
              </a:ext>
              <a:ext uri="{C183D7F6-B498-43B3-948B-1728B52AA6E4}">
                <adec:decorative xmlns:adec="http://schemas.microsoft.com/office/drawing/2017/decorative" val="1"/>
              </a:ext>
            </a:extLst>
          </p:cNvPr>
          <p:cNvSpPr/>
          <p:nvPr/>
        </p:nvSpPr>
        <p:spPr>
          <a:xfrm>
            <a:off x="765964" y="2063799"/>
            <a:ext cx="7505197" cy="2730401"/>
          </a:xfrm>
          <a:prstGeom prst="rect">
            <a:avLst/>
          </a:prstGeom>
          <a:noFill/>
          <a:ln w="92075">
            <a:solidFill>
              <a:srgbClr val="2075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ntona Book" pitchFamily="2" charset="77"/>
            </a:endParaRPr>
          </a:p>
        </p:txBody>
      </p:sp>
      <p:sp>
        <p:nvSpPr>
          <p:cNvPr id="6" name="Title 5">
            <a:extLst>
              <a:ext uri="{FF2B5EF4-FFF2-40B4-BE49-F238E27FC236}">
                <a16:creationId xmlns:a16="http://schemas.microsoft.com/office/drawing/2014/main" id="{48B741AF-F6E0-F489-E752-5309A0CEC1DC}"/>
              </a:ext>
            </a:extLst>
          </p:cNvPr>
          <p:cNvSpPr txBox="1">
            <a:spLocks noGrp="1"/>
          </p:cNvSpPr>
          <p:nvPr>
            <p:ph type="title" idx="4294967295"/>
          </p:nvPr>
        </p:nvSpPr>
        <p:spPr>
          <a:xfrm>
            <a:off x="612221" y="3044278"/>
            <a:ext cx="7812681"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Gentona Book" pitchFamily="2" charset="77"/>
                <a:ea typeface="+mn-ea"/>
                <a:cs typeface="+mn-cs"/>
              </a:rPr>
              <a:t>CEEDAR Center</a:t>
            </a:r>
          </a:p>
        </p:txBody>
      </p:sp>
      <p:pic>
        <p:nvPicPr>
          <p:cNvPr id="2" name="Picture 1">
            <a:extLst>
              <a:ext uri="{FF2B5EF4-FFF2-40B4-BE49-F238E27FC236}">
                <a16:creationId xmlns:a16="http://schemas.microsoft.com/office/drawing/2014/main" id="{1B7E0F19-8CAC-D262-870A-6DD673E2733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5999189"/>
            <a:ext cx="2261937" cy="1035464"/>
          </a:xfrm>
          <a:prstGeom prst="rect">
            <a:avLst/>
          </a:prstGeom>
        </p:spPr>
      </p:pic>
    </p:spTree>
    <p:extLst>
      <p:ext uri="{BB962C8B-B14F-4D97-AF65-F5344CB8AC3E}">
        <p14:creationId xmlns:p14="http://schemas.microsoft.com/office/powerpoint/2010/main" val="2973733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AA892-8BD9-3D75-5F58-E1F21BAE3D8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9E0BFD6-7FC2-2860-828F-A1B2D8ED6488}"/>
              </a:ext>
              <a:ext uri="{C183D7F6-B498-43B3-948B-1728B52AA6E4}">
                <adec:decorative xmlns:adec="http://schemas.microsoft.com/office/drawing/2017/decorative" val="1"/>
              </a:ext>
            </a:extLst>
          </p:cNvPr>
          <p:cNvSpPr/>
          <p:nvPr/>
        </p:nvSpPr>
        <p:spPr>
          <a:xfrm>
            <a:off x="765964" y="2063799"/>
            <a:ext cx="7505197" cy="2730401"/>
          </a:xfrm>
          <a:prstGeom prst="rect">
            <a:avLst/>
          </a:prstGeom>
          <a:noFill/>
          <a:ln w="92075">
            <a:solidFill>
              <a:srgbClr val="2075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ntona Book" pitchFamily="2" charset="77"/>
            </a:endParaRPr>
          </a:p>
        </p:txBody>
      </p:sp>
      <p:sp>
        <p:nvSpPr>
          <p:cNvPr id="6" name="Title 5">
            <a:extLst>
              <a:ext uri="{FF2B5EF4-FFF2-40B4-BE49-F238E27FC236}">
                <a16:creationId xmlns:a16="http://schemas.microsoft.com/office/drawing/2014/main" id="{1B0B45B8-7FB6-52C8-AE37-916182E01B7B}"/>
              </a:ext>
            </a:extLst>
          </p:cNvPr>
          <p:cNvSpPr txBox="1">
            <a:spLocks noGrp="1"/>
          </p:cNvSpPr>
          <p:nvPr>
            <p:ph type="title" idx="4294967295"/>
          </p:nvPr>
        </p:nvSpPr>
        <p:spPr>
          <a:xfrm>
            <a:off x="612223" y="2367171"/>
            <a:ext cx="7812681"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Gentona Book" pitchFamily="2" charset="77"/>
                <a:ea typeface="+mn-ea"/>
                <a:cs typeface="+mn-cs"/>
              </a:rPr>
              <a:t>Tennessee Registered Teacher Apprenticeship Programs (RTAP)</a:t>
            </a:r>
          </a:p>
        </p:txBody>
      </p:sp>
      <p:pic>
        <p:nvPicPr>
          <p:cNvPr id="6146" name="Picture 2" descr="Contact Information">
            <a:extLst>
              <a:ext uri="{FF2B5EF4-FFF2-40B4-BE49-F238E27FC236}">
                <a16:creationId xmlns:a16="http://schemas.microsoft.com/office/drawing/2014/main" id="{3E4D7588-0976-4D58-9534-A48EC9407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73665"/>
            <a:ext cx="2342147" cy="127256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EACH Ready TN logo">
            <a:extLst>
              <a:ext uri="{FF2B5EF4-FFF2-40B4-BE49-F238E27FC236}">
                <a16:creationId xmlns:a16="http://schemas.microsoft.com/office/drawing/2014/main" id="{07EA8F97-4BE6-EF06-8A95-EDD3281758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82" y="113676"/>
            <a:ext cx="1459465" cy="1798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504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088C7BD0-A910-6974-7C84-778B9032D33A}"/>
              </a:ext>
              <a:ext uri="{C183D7F6-B498-43B3-948B-1728B52AA6E4}">
                <adec:decorative xmlns:adec="http://schemas.microsoft.com/office/drawing/2017/decorative" val="1"/>
              </a:ext>
            </a:extLst>
          </p:cNvPr>
          <p:cNvSpPr/>
          <p:nvPr/>
        </p:nvSpPr>
        <p:spPr>
          <a:xfrm>
            <a:off x="-286025" y="5739909"/>
            <a:ext cx="12712390" cy="546409"/>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itle 97">
            <a:extLst>
              <a:ext uri="{FF2B5EF4-FFF2-40B4-BE49-F238E27FC236}">
                <a16:creationId xmlns:a16="http://schemas.microsoft.com/office/drawing/2014/main" id="{568C7EDF-E758-7B85-8BB6-A1B5387CB964}"/>
              </a:ext>
            </a:extLst>
          </p:cNvPr>
          <p:cNvSpPr txBox="1">
            <a:spLocks noGrp="1"/>
          </p:cNvSpPr>
          <p:nvPr>
            <p:ph type="title" idx="4294967295"/>
          </p:nvPr>
        </p:nvSpPr>
        <p:spPr>
          <a:xfrm>
            <a:off x="5264894" y="2553351"/>
            <a:ext cx="1738751"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lumMod val="85000"/>
                    <a:lumOff val="15000"/>
                  </a:schemeClr>
                </a:solidFill>
                <a:effectLst/>
                <a:uLnTx/>
                <a:uFillTx/>
                <a:latin typeface="Gentona Medium" pitchFamily="2" charset="77"/>
                <a:ea typeface="+mn-ea"/>
                <a:cs typeface="+mn-cs"/>
              </a:rPr>
              <a:t>Leadership Team</a:t>
            </a:r>
          </a:p>
        </p:txBody>
      </p:sp>
      <p:sp>
        <p:nvSpPr>
          <p:cNvPr id="95" name="Rectangle 94">
            <a:extLst>
              <a:ext uri="{FF2B5EF4-FFF2-40B4-BE49-F238E27FC236}">
                <a16:creationId xmlns:a16="http://schemas.microsoft.com/office/drawing/2014/main" id="{21248D6E-FF2E-D3B0-FD1A-1DD8ED3B76A7}"/>
              </a:ext>
              <a:ext uri="{C183D7F6-B498-43B3-948B-1728B52AA6E4}">
                <adec:decorative xmlns:adec="http://schemas.microsoft.com/office/drawing/2017/decorative" val="1"/>
              </a:ext>
            </a:extLst>
          </p:cNvPr>
          <p:cNvSpPr/>
          <p:nvPr/>
        </p:nvSpPr>
        <p:spPr>
          <a:xfrm>
            <a:off x="-245327" y="-79409"/>
            <a:ext cx="12712390" cy="45855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utoShape 8">
            <a:extLst>
              <a:ext uri="{FF2B5EF4-FFF2-40B4-BE49-F238E27FC236}">
                <a16:creationId xmlns:a16="http://schemas.microsoft.com/office/drawing/2014/main" id="{29B2F2B1-EEB6-7382-24A6-185256E2158E}"/>
              </a:ext>
              <a:ext uri="{C183D7F6-B498-43B3-948B-1728B52AA6E4}">
                <adec:decorative xmlns:adec="http://schemas.microsoft.com/office/drawing/2017/decorative" val="1"/>
              </a:ext>
            </a:extLst>
          </p:cNvPr>
          <p:cNvSpPr>
            <a:spLocks noChangeAspect="1" noChangeArrowheads="1"/>
          </p:cNvSpPr>
          <p:nvPr/>
        </p:nvSpPr>
        <p:spPr bwMode="auto">
          <a:xfrm>
            <a:off x="6120874" y="30747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9" name="Picture 58">
            <a:extLst>
              <a:ext uri="{FF2B5EF4-FFF2-40B4-BE49-F238E27FC236}">
                <a16:creationId xmlns:a16="http://schemas.microsoft.com/office/drawing/2014/main" id="{1E6DBD50-15FA-304D-0F68-F5F64511871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557" y="443586"/>
            <a:ext cx="5031402" cy="5017150"/>
          </a:xfrm>
          <a:prstGeom prst="rect">
            <a:avLst/>
          </a:prstGeom>
        </p:spPr>
      </p:pic>
      <p:sp>
        <p:nvSpPr>
          <p:cNvPr id="60" name="TextBox 59">
            <a:extLst>
              <a:ext uri="{FF2B5EF4-FFF2-40B4-BE49-F238E27FC236}">
                <a16:creationId xmlns:a16="http://schemas.microsoft.com/office/drawing/2014/main" id="{D61ED10F-260F-3F40-9315-321F733F6B5A}"/>
              </a:ext>
            </a:extLst>
          </p:cNvPr>
          <p:cNvSpPr txBox="1"/>
          <p:nvPr/>
        </p:nvSpPr>
        <p:spPr>
          <a:xfrm>
            <a:off x="3647423" y="2889930"/>
            <a:ext cx="2012089" cy="369332"/>
          </a:xfrm>
          <a:prstGeom prst="rect">
            <a:avLst/>
          </a:prstGeom>
          <a:noFill/>
        </p:spPr>
        <p:txBody>
          <a:bodyPr wrap="square" rtlCol="0">
            <a:spAutoFit/>
          </a:bodyPr>
          <a:lstStyle/>
          <a:p>
            <a:r>
              <a:rPr lang="en-US" b="1" dirty="0">
                <a:solidFill>
                  <a:schemeClr val="tx1">
                    <a:lumMod val="85000"/>
                    <a:lumOff val="15000"/>
                  </a:schemeClr>
                </a:solidFill>
                <a:latin typeface="Gentona Book" pitchFamily="2" charset="77"/>
              </a:rPr>
              <a:t>Melinda </a:t>
            </a:r>
            <a:r>
              <a:rPr lang="en-US" b="1" dirty="0" err="1">
                <a:solidFill>
                  <a:schemeClr val="tx1">
                    <a:lumMod val="85000"/>
                    <a:lumOff val="15000"/>
                  </a:schemeClr>
                </a:solidFill>
                <a:latin typeface="Gentona Book" pitchFamily="2" charset="77"/>
              </a:rPr>
              <a:t>Leko</a:t>
            </a:r>
            <a:endParaRPr lang="en-US" b="1" dirty="0">
              <a:solidFill>
                <a:schemeClr val="tx1">
                  <a:lumMod val="85000"/>
                  <a:lumOff val="15000"/>
                </a:schemeClr>
              </a:solidFill>
              <a:latin typeface="Gentona Book" pitchFamily="2" charset="77"/>
            </a:endParaRPr>
          </a:p>
        </p:txBody>
      </p:sp>
      <p:sp>
        <p:nvSpPr>
          <p:cNvPr id="61" name="Rectangle 60">
            <a:extLst>
              <a:ext uri="{FF2B5EF4-FFF2-40B4-BE49-F238E27FC236}">
                <a16:creationId xmlns:a16="http://schemas.microsoft.com/office/drawing/2014/main" id="{1CC7F312-4590-2E37-71F1-14A6681A757F}"/>
              </a:ext>
            </a:extLst>
          </p:cNvPr>
          <p:cNvSpPr/>
          <p:nvPr/>
        </p:nvSpPr>
        <p:spPr>
          <a:xfrm>
            <a:off x="3870730" y="3193852"/>
            <a:ext cx="1796534" cy="276999"/>
          </a:xfrm>
          <a:prstGeom prst="rect">
            <a:avLst/>
          </a:prstGeom>
        </p:spPr>
        <p:txBody>
          <a:bodyPr wrap="square">
            <a:spAutoFit/>
          </a:bodyPr>
          <a:lstStyle/>
          <a:p>
            <a:r>
              <a:rPr lang="en-US" sz="1200" dirty="0">
                <a:effectLst>
                  <a:outerShdw blurRad="38100" dist="38100" dir="2700000" algn="tl">
                    <a:srgbClr val="000000">
                      <a:alpha val="43137"/>
                    </a:srgbClr>
                  </a:outerShdw>
                </a:effectLst>
                <a:latin typeface="+mj-lt"/>
              </a:rPr>
              <a:t>Co-Director (UF)</a:t>
            </a:r>
          </a:p>
        </p:txBody>
      </p:sp>
      <p:sp>
        <p:nvSpPr>
          <p:cNvPr id="65" name="Rectangle 64">
            <a:extLst>
              <a:ext uri="{FF2B5EF4-FFF2-40B4-BE49-F238E27FC236}">
                <a16:creationId xmlns:a16="http://schemas.microsoft.com/office/drawing/2014/main" id="{976171AE-4CA5-96A5-1F64-5EFFC44918BB}"/>
              </a:ext>
            </a:extLst>
          </p:cNvPr>
          <p:cNvSpPr/>
          <p:nvPr/>
        </p:nvSpPr>
        <p:spPr>
          <a:xfrm>
            <a:off x="3367502" y="3470673"/>
            <a:ext cx="2211887" cy="415498"/>
          </a:xfrm>
          <a:prstGeom prst="rect">
            <a:avLst/>
          </a:prstGeom>
        </p:spPr>
        <p:txBody>
          <a:bodyPr wrap="square">
            <a:spAutoFit/>
          </a:bodyPr>
          <a:lstStyle/>
          <a:p>
            <a:pPr algn="ctr"/>
            <a:r>
              <a:rPr lang="en-US" sz="1050" dirty="0">
                <a:effectLst>
                  <a:outerShdw blurRad="38100" dist="38100" dir="2700000" algn="tl">
                    <a:srgbClr val="000000">
                      <a:alpha val="43137"/>
                    </a:srgbClr>
                  </a:outerShdw>
                </a:effectLst>
                <a:latin typeface="+mj-lt"/>
              </a:rPr>
              <a:t>Activity 2: Universal TA</a:t>
            </a:r>
          </a:p>
          <a:p>
            <a:pPr algn="ctr"/>
            <a:r>
              <a:rPr lang="en-US" sz="1050" dirty="0">
                <a:effectLst>
                  <a:outerShdw blurRad="38100" dist="38100" dir="2700000" algn="tl">
                    <a:srgbClr val="000000">
                      <a:alpha val="43137"/>
                    </a:srgbClr>
                  </a:outerShdw>
                </a:effectLst>
                <a:latin typeface="+mj-lt"/>
              </a:rPr>
              <a:t>  Evaluation </a:t>
            </a:r>
          </a:p>
        </p:txBody>
      </p:sp>
      <p:sp>
        <p:nvSpPr>
          <p:cNvPr id="66" name="Freeform 65">
            <a:extLst>
              <a:ext uri="{FF2B5EF4-FFF2-40B4-BE49-F238E27FC236}">
                <a16:creationId xmlns:a16="http://schemas.microsoft.com/office/drawing/2014/main" id="{05347B78-DB76-077E-2D0A-2163EC1C7257}"/>
              </a:ext>
              <a:ext uri="{C183D7F6-B498-43B3-948B-1728B52AA6E4}">
                <adec:decorative xmlns:adec="http://schemas.microsoft.com/office/drawing/2017/decorative" val="1"/>
              </a:ext>
            </a:extLst>
          </p:cNvPr>
          <p:cNvSpPr>
            <a:spLocks/>
          </p:cNvSpPr>
          <p:nvPr/>
        </p:nvSpPr>
        <p:spPr bwMode="auto">
          <a:xfrm>
            <a:off x="3783844" y="446971"/>
            <a:ext cx="2316095" cy="2131120"/>
          </a:xfrm>
          <a:custGeom>
            <a:avLst/>
            <a:gdLst>
              <a:gd name="connsiteX0" fmla="*/ 2068513 w 2068513"/>
              <a:gd name="connsiteY0" fmla="*/ 0 h 1903311"/>
              <a:gd name="connsiteX1" fmla="*/ 2068513 w 2068513"/>
              <a:gd name="connsiteY1" fmla="*/ 1291861 h 1903311"/>
              <a:gd name="connsiteX2" fmla="*/ 1228094 w 2068513"/>
              <a:gd name="connsiteY2" fmla="*/ 1903311 h 1903311"/>
              <a:gd name="connsiteX3" fmla="*/ 0 w 2068513"/>
              <a:gd name="connsiteY3" fmla="*/ 1504157 h 1903311"/>
              <a:gd name="connsiteX4" fmla="*/ 29369 w 2068513"/>
              <a:gd name="connsiteY4" fmla="*/ 1420019 h 1903311"/>
              <a:gd name="connsiteX5" fmla="*/ 61119 w 2068513"/>
              <a:gd name="connsiteY5" fmla="*/ 1339850 h 1903311"/>
              <a:gd name="connsiteX6" fmla="*/ 96044 w 2068513"/>
              <a:gd name="connsiteY6" fmla="*/ 1258888 h 1903311"/>
              <a:gd name="connsiteX7" fmla="*/ 132556 w 2068513"/>
              <a:gd name="connsiteY7" fmla="*/ 1181100 h 1903311"/>
              <a:gd name="connsiteX8" fmla="*/ 173831 w 2068513"/>
              <a:gd name="connsiteY8" fmla="*/ 1106488 h 1903311"/>
              <a:gd name="connsiteX9" fmla="*/ 218281 w 2068513"/>
              <a:gd name="connsiteY9" fmla="*/ 1031875 h 1903311"/>
              <a:gd name="connsiteX10" fmla="*/ 264319 w 2068513"/>
              <a:gd name="connsiteY10" fmla="*/ 960438 h 1903311"/>
              <a:gd name="connsiteX11" fmla="*/ 312738 w 2068513"/>
              <a:gd name="connsiteY11" fmla="*/ 889794 h 1903311"/>
              <a:gd name="connsiteX12" fmla="*/ 364331 w 2068513"/>
              <a:gd name="connsiteY12" fmla="*/ 823119 h 1903311"/>
              <a:gd name="connsiteX13" fmla="*/ 419100 w 2068513"/>
              <a:gd name="connsiteY13" fmla="*/ 757238 h 1903311"/>
              <a:gd name="connsiteX14" fmla="*/ 475457 w 2068513"/>
              <a:gd name="connsiteY14" fmla="*/ 695325 h 1903311"/>
              <a:gd name="connsiteX15" fmla="*/ 533400 w 2068513"/>
              <a:gd name="connsiteY15" fmla="*/ 634206 h 1903311"/>
              <a:gd name="connsiteX16" fmla="*/ 594519 w 2068513"/>
              <a:gd name="connsiteY16" fmla="*/ 576263 h 1903311"/>
              <a:gd name="connsiteX17" fmla="*/ 657225 w 2068513"/>
              <a:gd name="connsiteY17" fmla="*/ 519906 h 1903311"/>
              <a:gd name="connsiteX18" fmla="*/ 722313 w 2068513"/>
              <a:gd name="connsiteY18" fmla="*/ 466725 h 1903311"/>
              <a:gd name="connsiteX19" fmla="*/ 789782 w 2068513"/>
              <a:gd name="connsiteY19" fmla="*/ 415925 h 1903311"/>
              <a:gd name="connsiteX20" fmla="*/ 859632 w 2068513"/>
              <a:gd name="connsiteY20" fmla="*/ 367506 h 1903311"/>
              <a:gd name="connsiteX21" fmla="*/ 930275 w 2068513"/>
              <a:gd name="connsiteY21" fmla="*/ 321469 h 1903311"/>
              <a:gd name="connsiteX22" fmla="*/ 1003300 w 2068513"/>
              <a:gd name="connsiteY22" fmla="*/ 278606 h 1903311"/>
              <a:gd name="connsiteX23" fmla="*/ 1076325 w 2068513"/>
              <a:gd name="connsiteY23" fmla="*/ 238919 h 1903311"/>
              <a:gd name="connsiteX24" fmla="*/ 1152525 w 2068513"/>
              <a:gd name="connsiteY24" fmla="*/ 202406 h 1903311"/>
              <a:gd name="connsiteX25" fmla="*/ 1230313 w 2068513"/>
              <a:gd name="connsiteY25" fmla="*/ 167481 h 1903311"/>
              <a:gd name="connsiteX26" fmla="*/ 1309688 w 2068513"/>
              <a:gd name="connsiteY26" fmla="*/ 137319 h 1903311"/>
              <a:gd name="connsiteX27" fmla="*/ 1389063 w 2068513"/>
              <a:gd name="connsiteY27" fmla="*/ 109538 h 1903311"/>
              <a:gd name="connsiteX28" fmla="*/ 1470819 w 2068513"/>
              <a:gd name="connsiteY28" fmla="*/ 84138 h 1903311"/>
              <a:gd name="connsiteX29" fmla="*/ 1553369 w 2068513"/>
              <a:gd name="connsiteY29" fmla="*/ 62706 h 1903311"/>
              <a:gd name="connsiteX30" fmla="*/ 1637507 w 2068513"/>
              <a:gd name="connsiteY30" fmla="*/ 42863 h 1903311"/>
              <a:gd name="connsiteX31" fmla="*/ 1720851 w 2068513"/>
              <a:gd name="connsiteY31" fmla="*/ 27781 h 1903311"/>
              <a:gd name="connsiteX32" fmla="*/ 1808163 w 2068513"/>
              <a:gd name="connsiteY32" fmla="*/ 15081 h 1903311"/>
              <a:gd name="connsiteX33" fmla="*/ 1893094 w 2068513"/>
              <a:gd name="connsiteY33" fmla="*/ 7938 h 1903311"/>
              <a:gd name="connsiteX34" fmla="*/ 1981994 w 2068513"/>
              <a:gd name="connsiteY34" fmla="*/ 1588 h 190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68513" h="1903311">
                <a:moveTo>
                  <a:pt x="2068513" y="0"/>
                </a:moveTo>
                <a:lnTo>
                  <a:pt x="2068513" y="1291861"/>
                </a:lnTo>
                <a:lnTo>
                  <a:pt x="1228094" y="1903311"/>
                </a:lnTo>
                <a:lnTo>
                  <a:pt x="0" y="1504157"/>
                </a:lnTo>
                <a:lnTo>
                  <a:pt x="29369" y="1420019"/>
                </a:lnTo>
                <a:lnTo>
                  <a:pt x="61119" y="1339850"/>
                </a:lnTo>
                <a:lnTo>
                  <a:pt x="96044" y="1258888"/>
                </a:lnTo>
                <a:lnTo>
                  <a:pt x="132556" y="1181100"/>
                </a:lnTo>
                <a:lnTo>
                  <a:pt x="173831" y="1106488"/>
                </a:lnTo>
                <a:lnTo>
                  <a:pt x="218281" y="1031875"/>
                </a:lnTo>
                <a:lnTo>
                  <a:pt x="264319" y="960438"/>
                </a:lnTo>
                <a:lnTo>
                  <a:pt x="312738" y="889794"/>
                </a:lnTo>
                <a:lnTo>
                  <a:pt x="364331" y="823119"/>
                </a:lnTo>
                <a:lnTo>
                  <a:pt x="419100" y="757238"/>
                </a:lnTo>
                <a:lnTo>
                  <a:pt x="475457" y="695325"/>
                </a:lnTo>
                <a:lnTo>
                  <a:pt x="533400" y="634206"/>
                </a:lnTo>
                <a:lnTo>
                  <a:pt x="594519" y="576263"/>
                </a:lnTo>
                <a:lnTo>
                  <a:pt x="657225" y="519906"/>
                </a:lnTo>
                <a:lnTo>
                  <a:pt x="722313" y="466725"/>
                </a:lnTo>
                <a:lnTo>
                  <a:pt x="789782" y="415925"/>
                </a:lnTo>
                <a:lnTo>
                  <a:pt x="859632" y="367506"/>
                </a:lnTo>
                <a:lnTo>
                  <a:pt x="930275" y="321469"/>
                </a:lnTo>
                <a:lnTo>
                  <a:pt x="1003300" y="278606"/>
                </a:lnTo>
                <a:lnTo>
                  <a:pt x="1076325" y="238919"/>
                </a:lnTo>
                <a:lnTo>
                  <a:pt x="1152525" y="202406"/>
                </a:lnTo>
                <a:lnTo>
                  <a:pt x="1230313" y="167481"/>
                </a:lnTo>
                <a:lnTo>
                  <a:pt x="1309688" y="137319"/>
                </a:lnTo>
                <a:lnTo>
                  <a:pt x="1389063" y="109538"/>
                </a:lnTo>
                <a:lnTo>
                  <a:pt x="1470819" y="84138"/>
                </a:lnTo>
                <a:lnTo>
                  <a:pt x="1553369" y="62706"/>
                </a:lnTo>
                <a:lnTo>
                  <a:pt x="1637507" y="42863"/>
                </a:lnTo>
                <a:lnTo>
                  <a:pt x="1720851" y="27781"/>
                </a:lnTo>
                <a:lnTo>
                  <a:pt x="1808163" y="15081"/>
                </a:lnTo>
                <a:lnTo>
                  <a:pt x="1893094" y="7938"/>
                </a:lnTo>
                <a:lnTo>
                  <a:pt x="1981994" y="1588"/>
                </a:lnTo>
                <a:close/>
              </a:path>
            </a:pathLst>
          </a:custGeom>
          <a:solidFill>
            <a:srgbClr val="8BB2D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67" name="TextBox 66">
            <a:extLst>
              <a:ext uri="{FF2B5EF4-FFF2-40B4-BE49-F238E27FC236}">
                <a16:creationId xmlns:a16="http://schemas.microsoft.com/office/drawing/2014/main" id="{824CEA6D-065B-8579-2D69-3125BA985EF7}"/>
              </a:ext>
            </a:extLst>
          </p:cNvPr>
          <p:cNvSpPr txBox="1"/>
          <p:nvPr/>
        </p:nvSpPr>
        <p:spPr>
          <a:xfrm>
            <a:off x="4344901" y="1096809"/>
            <a:ext cx="1994457" cy="369332"/>
          </a:xfrm>
          <a:prstGeom prst="rect">
            <a:avLst/>
          </a:prstGeom>
          <a:noFill/>
        </p:spPr>
        <p:txBody>
          <a:bodyPr wrap="square" rtlCol="0">
            <a:spAutoFit/>
          </a:bodyPr>
          <a:lstStyle/>
          <a:p>
            <a:r>
              <a:rPr lang="en-US" b="1" dirty="0">
                <a:solidFill>
                  <a:schemeClr val="tx1">
                    <a:lumMod val="85000"/>
                    <a:lumOff val="15000"/>
                  </a:schemeClr>
                </a:solidFill>
                <a:latin typeface="Gentona Book" pitchFamily="2" charset="77"/>
              </a:rPr>
              <a:t>Erica McCray</a:t>
            </a:r>
          </a:p>
        </p:txBody>
      </p:sp>
      <p:sp>
        <p:nvSpPr>
          <p:cNvPr id="68" name="Rectangle 67">
            <a:extLst>
              <a:ext uri="{FF2B5EF4-FFF2-40B4-BE49-F238E27FC236}">
                <a16:creationId xmlns:a16="http://schemas.microsoft.com/office/drawing/2014/main" id="{861B8B72-E188-FD37-C5D2-5273B2053487}"/>
              </a:ext>
            </a:extLst>
          </p:cNvPr>
          <p:cNvSpPr/>
          <p:nvPr/>
        </p:nvSpPr>
        <p:spPr>
          <a:xfrm>
            <a:off x="4325878" y="1398387"/>
            <a:ext cx="2081750" cy="276999"/>
          </a:xfrm>
          <a:prstGeom prst="rect">
            <a:avLst/>
          </a:prstGeom>
        </p:spPr>
        <p:txBody>
          <a:bodyPr wrap="square">
            <a:spAutoFit/>
          </a:bodyPr>
          <a:lstStyle/>
          <a:p>
            <a:r>
              <a:rPr lang="en-US" sz="1200" dirty="0">
                <a:effectLst>
                  <a:outerShdw blurRad="38100" dist="38100" dir="2700000" algn="tl">
                    <a:srgbClr val="000000">
                      <a:alpha val="43137"/>
                    </a:srgbClr>
                  </a:outerShdw>
                </a:effectLst>
                <a:latin typeface="+mj-lt"/>
              </a:rPr>
              <a:t>Executive-Director (UF)</a:t>
            </a:r>
          </a:p>
        </p:txBody>
      </p:sp>
      <p:sp>
        <p:nvSpPr>
          <p:cNvPr id="69" name="Rectangle 68">
            <a:extLst>
              <a:ext uri="{FF2B5EF4-FFF2-40B4-BE49-F238E27FC236}">
                <a16:creationId xmlns:a16="http://schemas.microsoft.com/office/drawing/2014/main" id="{175CE940-68A6-0B97-7F0F-5E8DDE808F67}"/>
              </a:ext>
            </a:extLst>
          </p:cNvPr>
          <p:cNvSpPr/>
          <p:nvPr/>
        </p:nvSpPr>
        <p:spPr>
          <a:xfrm>
            <a:off x="4303690" y="1686561"/>
            <a:ext cx="1615833" cy="415498"/>
          </a:xfrm>
          <a:prstGeom prst="rect">
            <a:avLst/>
          </a:prstGeom>
        </p:spPr>
        <p:txBody>
          <a:bodyPr wrap="square">
            <a:spAutoFit/>
          </a:bodyPr>
          <a:lstStyle/>
          <a:p>
            <a:pPr algn="ctr"/>
            <a:r>
              <a:rPr lang="en-US" sz="1050" dirty="0">
                <a:effectLst>
                  <a:outerShdw blurRad="38100" dist="38100" dir="2700000" algn="tl">
                    <a:srgbClr val="000000">
                      <a:alpha val="43137"/>
                    </a:srgbClr>
                  </a:outerShdw>
                </a:effectLst>
                <a:latin typeface="+mj-lt"/>
              </a:rPr>
              <a:t>Activity 5:  Coordination and Alignment</a:t>
            </a:r>
          </a:p>
        </p:txBody>
      </p:sp>
      <p:sp>
        <p:nvSpPr>
          <p:cNvPr id="70" name="Freeform 69">
            <a:extLst>
              <a:ext uri="{FF2B5EF4-FFF2-40B4-BE49-F238E27FC236}">
                <a16:creationId xmlns:a16="http://schemas.microsoft.com/office/drawing/2014/main" id="{F5BAE2DB-2F7A-F945-C641-E4A1ED6F8FBD}"/>
              </a:ext>
              <a:ext uri="{C183D7F6-B498-43B3-948B-1728B52AA6E4}">
                <adec:decorative xmlns:adec="http://schemas.microsoft.com/office/drawing/2017/decorative" val="1"/>
              </a:ext>
            </a:extLst>
          </p:cNvPr>
          <p:cNvSpPr>
            <a:spLocks/>
          </p:cNvSpPr>
          <p:nvPr/>
        </p:nvSpPr>
        <p:spPr bwMode="auto">
          <a:xfrm>
            <a:off x="6178656" y="450212"/>
            <a:ext cx="2316095" cy="2130132"/>
          </a:xfrm>
          <a:custGeom>
            <a:avLst/>
            <a:gdLst>
              <a:gd name="connsiteX0" fmla="*/ 0 w 2070100"/>
              <a:gd name="connsiteY0" fmla="*/ 0 h 1903889"/>
              <a:gd name="connsiteX1" fmla="*/ 88106 w 2070100"/>
              <a:gd name="connsiteY1" fmla="*/ 1588 h 1903889"/>
              <a:gd name="connsiteX2" fmla="*/ 175419 w 2070100"/>
              <a:gd name="connsiteY2" fmla="*/ 7938 h 1903889"/>
              <a:gd name="connsiteX3" fmla="*/ 261938 w 2070100"/>
              <a:gd name="connsiteY3" fmla="*/ 15081 h 1903889"/>
              <a:gd name="connsiteX4" fmla="*/ 347663 w 2070100"/>
              <a:gd name="connsiteY4" fmla="*/ 27781 h 1903889"/>
              <a:gd name="connsiteX5" fmla="*/ 432594 w 2070100"/>
              <a:gd name="connsiteY5" fmla="*/ 42863 h 1903889"/>
              <a:gd name="connsiteX6" fmla="*/ 515144 w 2070100"/>
              <a:gd name="connsiteY6" fmla="*/ 62706 h 1903889"/>
              <a:gd name="connsiteX7" fmla="*/ 599281 w 2070100"/>
              <a:gd name="connsiteY7" fmla="*/ 84138 h 1903889"/>
              <a:gd name="connsiteX8" fmla="*/ 679450 w 2070100"/>
              <a:gd name="connsiteY8" fmla="*/ 109538 h 1903889"/>
              <a:gd name="connsiteX9" fmla="*/ 760413 w 2070100"/>
              <a:gd name="connsiteY9" fmla="*/ 137319 h 1903889"/>
              <a:gd name="connsiteX10" fmla="*/ 838200 w 2070100"/>
              <a:gd name="connsiteY10" fmla="*/ 167481 h 1903889"/>
              <a:gd name="connsiteX11" fmla="*/ 915988 w 2070100"/>
              <a:gd name="connsiteY11" fmla="*/ 202406 h 1903889"/>
              <a:gd name="connsiteX12" fmla="*/ 992188 w 2070100"/>
              <a:gd name="connsiteY12" fmla="*/ 238919 h 1903889"/>
              <a:gd name="connsiteX13" fmla="*/ 1066800 w 2070100"/>
              <a:gd name="connsiteY13" fmla="*/ 278606 h 1903889"/>
              <a:gd name="connsiteX14" fmla="*/ 1138238 w 2070100"/>
              <a:gd name="connsiteY14" fmla="*/ 321469 h 1903889"/>
              <a:gd name="connsiteX15" fmla="*/ 1210469 w 2070100"/>
              <a:gd name="connsiteY15" fmla="*/ 367506 h 1903889"/>
              <a:gd name="connsiteX16" fmla="*/ 1278731 w 2070100"/>
              <a:gd name="connsiteY16" fmla="*/ 415925 h 1903889"/>
              <a:gd name="connsiteX17" fmla="*/ 1346200 w 2070100"/>
              <a:gd name="connsiteY17" fmla="*/ 466725 h 1903889"/>
              <a:gd name="connsiteX18" fmla="*/ 1411288 w 2070100"/>
              <a:gd name="connsiteY18" fmla="*/ 519906 h 1903889"/>
              <a:gd name="connsiteX19" fmla="*/ 1473994 w 2070100"/>
              <a:gd name="connsiteY19" fmla="*/ 576263 h 1903889"/>
              <a:gd name="connsiteX20" fmla="*/ 1535113 w 2070100"/>
              <a:gd name="connsiteY20" fmla="*/ 634206 h 1903889"/>
              <a:gd name="connsiteX21" fmla="*/ 1593850 w 2070100"/>
              <a:gd name="connsiteY21" fmla="*/ 695325 h 1903889"/>
              <a:gd name="connsiteX22" fmla="*/ 1651000 w 2070100"/>
              <a:gd name="connsiteY22" fmla="*/ 757238 h 1903889"/>
              <a:gd name="connsiteX23" fmla="*/ 1704181 w 2070100"/>
              <a:gd name="connsiteY23" fmla="*/ 823119 h 1903889"/>
              <a:gd name="connsiteX24" fmla="*/ 1755775 w 2070100"/>
              <a:gd name="connsiteY24" fmla="*/ 889794 h 1903889"/>
              <a:gd name="connsiteX25" fmla="*/ 1804194 w 2070100"/>
              <a:gd name="connsiteY25" fmla="*/ 960438 h 1903889"/>
              <a:gd name="connsiteX26" fmla="*/ 1850231 w 2070100"/>
              <a:gd name="connsiteY26" fmla="*/ 1031875 h 1903889"/>
              <a:gd name="connsiteX27" fmla="*/ 1894681 w 2070100"/>
              <a:gd name="connsiteY27" fmla="*/ 1106488 h 1903889"/>
              <a:gd name="connsiteX28" fmla="*/ 1935956 w 2070100"/>
              <a:gd name="connsiteY28" fmla="*/ 1181100 h 1903889"/>
              <a:gd name="connsiteX29" fmla="*/ 1974056 w 2070100"/>
              <a:gd name="connsiteY29" fmla="*/ 1258888 h 1903889"/>
              <a:gd name="connsiteX30" fmla="*/ 2008981 w 2070100"/>
              <a:gd name="connsiteY30" fmla="*/ 1339850 h 1903889"/>
              <a:gd name="connsiteX31" fmla="*/ 2040731 w 2070100"/>
              <a:gd name="connsiteY31" fmla="*/ 1420019 h 1903889"/>
              <a:gd name="connsiteX32" fmla="*/ 2070100 w 2070100"/>
              <a:gd name="connsiteY32" fmla="*/ 1504157 h 1903889"/>
              <a:gd name="connsiteX33" fmla="*/ 839284 w 2070100"/>
              <a:gd name="connsiteY33" fmla="*/ 1903889 h 1903889"/>
              <a:gd name="connsiteX34" fmla="*/ 0 w 2070100"/>
              <a:gd name="connsiteY34" fmla="*/ 1293264 h 190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70100" h="1903889">
                <a:moveTo>
                  <a:pt x="0" y="0"/>
                </a:moveTo>
                <a:lnTo>
                  <a:pt x="88106" y="1588"/>
                </a:lnTo>
                <a:lnTo>
                  <a:pt x="175419" y="7938"/>
                </a:lnTo>
                <a:lnTo>
                  <a:pt x="261938" y="15081"/>
                </a:lnTo>
                <a:lnTo>
                  <a:pt x="347663" y="27781"/>
                </a:lnTo>
                <a:lnTo>
                  <a:pt x="432594" y="42863"/>
                </a:lnTo>
                <a:lnTo>
                  <a:pt x="515144" y="62706"/>
                </a:lnTo>
                <a:lnTo>
                  <a:pt x="599281" y="84138"/>
                </a:lnTo>
                <a:lnTo>
                  <a:pt x="679450" y="109538"/>
                </a:lnTo>
                <a:lnTo>
                  <a:pt x="760413" y="137319"/>
                </a:lnTo>
                <a:lnTo>
                  <a:pt x="838200" y="167481"/>
                </a:lnTo>
                <a:lnTo>
                  <a:pt x="915988" y="202406"/>
                </a:lnTo>
                <a:lnTo>
                  <a:pt x="992188" y="238919"/>
                </a:lnTo>
                <a:lnTo>
                  <a:pt x="1066800" y="278606"/>
                </a:lnTo>
                <a:lnTo>
                  <a:pt x="1138238" y="321469"/>
                </a:lnTo>
                <a:lnTo>
                  <a:pt x="1210469" y="367506"/>
                </a:lnTo>
                <a:lnTo>
                  <a:pt x="1278731" y="415925"/>
                </a:lnTo>
                <a:lnTo>
                  <a:pt x="1346200" y="466725"/>
                </a:lnTo>
                <a:lnTo>
                  <a:pt x="1411288" y="519906"/>
                </a:lnTo>
                <a:lnTo>
                  <a:pt x="1473994" y="576263"/>
                </a:lnTo>
                <a:lnTo>
                  <a:pt x="1535113" y="634206"/>
                </a:lnTo>
                <a:lnTo>
                  <a:pt x="1593850" y="695325"/>
                </a:lnTo>
                <a:lnTo>
                  <a:pt x="1651000" y="757238"/>
                </a:lnTo>
                <a:lnTo>
                  <a:pt x="1704181" y="823119"/>
                </a:lnTo>
                <a:lnTo>
                  <a:pt x="1755775" y="889794"/>
                </a:lnTo>
                <a:lnTo>
                  <a:pt x="1804194" y="960438"/>
                </a:lnTo>
                <a:lnTo>
                  <a:pt x="1850231" y="1031875"/>
                </a:lnTo>
                <a:lnTo>
                  <a:pt x="1894681" y="1106488"/>
                </a:lnTo>
                <a:lnTo>
                  <a:pt x="1935956" y="1181100"/>
                </a:lnTo>
                <a:lnTo>
                  <a:pt x="1974056" y="1258888"/>
                </a:lnTo>
                <a:lnTo>
                  <a:pt x="2008981" y="1339850"/>
                </a:lnTo>
                <a:lnTo>
                  <a:pt x="2040731" y="1420019"/>
                </a:lnTo>
                <a:lnTo>
                  <a:pt x="2070100" y="1504157"/>
                </a:lnTo>
                <a:lnTo>
                  <a:pt x="839284" y="1903889"/>
                </a:lnTo>
                <a:lnTo>
                  <a:pt x="0" y="1293264"/>
                </a:lnTo>
                <a:close/>
              </a:path>
            </a:pathLst>
          </a:custGeom>
          <a:solidFill>
            <a:srgbClr val="BFBCC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71" name="TextBox 70">
            <a:extLst>
              <a:ext uri="{FF2B5EF4-FFF2-40B4-BE49-F238E27FC236}">
                <a16:creationId xmlns:a16="http://schemas.microsoft.com/office/drawing/2014/main" id="{AD4B1660-6E24-7D98-0C94-3AFECEB9E907}"/>
              </a:ext>
            </a:extLst>
          </p:cNvPr>
          <p:cNvSpPr txBox="1"/>
          <p:nvPr/>
        </p:nvSpPr>
        <p:spPr>
          <a:xfrm>
            <a:off x="6232327" y="953018"/>
            <a:ext cx="2058577" cy="369332"/>
          </a:xfrm>
          <a:prstGeom prst="rect">
            <a:avLst/>
          </a:prstGeom>
          <a:noFill/>
        </p:spPr>
        <p:txBody>
          <a:bodyPr wrap="square" rtlCol="0">
            <a:spAutoFit/>
          </a:bodyPr>
          <a:lstStyle/>
          <a:p>
            <a:r>
              <a:rPr lang="en-US" b="1" dirty="0">
                <a:solidFill>
                  <a:schemeClr val="tx1">
                    <a:lumMod val="85000"/>
                    <a:lumOff val="15000"/>
                  </a:schemeClr>
                </a:solidFill>
                <a:latin typeface="Gentona Book" pitchFamily="2" charset="77"/>
                <a:cs typeface="Times New Roman"/>
              </a:rPr>
              <a:t>Meg Kamman</a:t>
            </a:r>
            <a:endParaRPr lang="en-US" b="1" dirty="0">
              <a:solidFill>
                <a:schemeClr val="tx1">
                  <a:lumMod val="85000"/>
                  <a:lumOff val="15000"/>
                </a:schemeClr>
              </a:solidFill>
              <a:latin typeface="Gentona Book" pitchFamily="2" charset="77"/>
            </a:endParaRPr>
          </a:p>
        </p:txBody>
      </p:sp>
      <p:sp>
        <p:nvSpPr>
          <p:cNvPr id="72" name="Rectangle 71">
            <a:extLst>
              <a:ext uri="{FF2B5EF4-FFF2-40B4-BE49-F238E27FC236}">
                <a16:creationId xmlns:a16="http://schemas.microsoft.com/office/drawing/2014/main" id="{AE17DB5A-3E6E-AF31-011B-5A908EDD9FA5}"/>
              </a:ext>
            </a:extLst>
          </p:cNvPr>
          <p:cNvSpPr/>
          <p:nvPr/>
        </p:nvSpPr>
        <p:spPr>
          <a:xfrm>
            <a:off x="6423932" y="1241707"/>
            <a:ext cx="1917192" cy="276999"/>
          </a:xfrm>
          <a:prstGeom prst="rect">
            <a:avLst/>
          </a:prstGeom>
        </p:spPr>
        <p:txBody>
          <a:bodyPr wrap="square">
            <a:spAutoFit/>
          </a:bodyPr>
          <a:lstStyle/>
          <a:p>
            <a:r>
              <a:rPr lang="en-US" sz="1200" dirty="0">
                <a:effectLst>
                  <a:outerShdw blurRad="38100" dist="38100" dir="2700000" algn="tl">
                    <a:srgbClr val="000000">
                      <a:alpha val="43137"/>
                    </a:srgbClr>
                  </a:outerShdw>
                </a:effectLst>
                <a:latin typeface="+mj-lt"/>
              </a:rPr>
              <a:t>Co-Director (UF)</a:t>
            </a:r>
            <a:endParaRPr lang="en-US" sz="1200" dirty="0">
              <a:solidFill>
                <a:schemeClr val="bg1"/>
              </a:solidFill>
              <a:effectLst>
                <a:outerShdw blurRad="38100" dist="38100" dir="2700000" algn="tl">
                  <a:srgbClr val="000000">
                    <a:alpha val="43137"/>
                  </a:srgbClr>
                </a:outerShdw>
              </a:effectLst>
              <a:latin typeface="+mj-lt"/>
            </a:endParaRPr>
          </a:p>
        </p:txBody>
      </p:sp>
      <p:sp>
        <p:nvSpPr>
          <p:cNvPr id="73" name="Rectangle 72">
            <a:extLst>
              <a:ext uri="{FF2B5EF4-FFF2-40B4-BE49-F238E27FC236}">
                <a16:creationId xmlns:a16="http://schemas.microsoft.com/office/drawing/2014/main" id="{90D7D7B0-64A0-46AD-BB92-93D83F9B54DD}"/>
              </a:ext>
            </a:extLst>
          </p:cNvPr>
          <p:cNvSpPr/>
          <p:nvPr/>
        </p:nvSpPr>
        <p:spPr>
          <a:xfrm>
            <a:off x="6260115" y="1505447"/>
            <a:ext cx="1917192" cy="707886"/>
          </a:xfrm>
          <a:prstGeom prst="rect">
            <a:avLst/>
          </a:prstGeom>
        </p:spPr>
        <p:txBody>
          <a:bodyPr wrap="square">
            <a:spAutoFit/>
          </a:bodyPr>
          <a:lstStyle/>
          <a:p>
            <a:pPr algn="ctr"/>
            <a:r>
              <a:rPr lang="en-US" sz="1000" dirty="0">
                <a:effectLst>
                  <a:outerShdw blurRad="38100" dist="38100" dir="2700000" algn="tl">
                    <a:srgbClr val="000000">
                      <a:alpha val="43137"/>
                    </a:srgbClr>
                  </a:outerShdw>
                </a:effectLst>
                <a:latin typeface="+mj-lt"/>
              </a:rPr>
              <a:t>Activity 1: TA Incubator</a:t>
            </a:r>
          </a:p>
          <a:p>
            <a:pPr algn="ctr"/>
            <a:r>
              <a:rPr lang="en-US" sz="1000" dirty="0">
                <a:effectLst>
                  <a:outerShdw blurRad="38100" dist="38100" dir="2700000" algn="tl">
                    <a:srgbClr val="000000">
                      <a:alpha val="43137"/>
                    </a:srgbClr>
                  </a:outerShdw>
                </a:effectLst>
                <a:latin typeface="+mj-lt"/>
              </a:rPr>
              <a:t>Activity 3: Targeted Prep</a:t>
            </a:r>
          </a:p>
          <a:p>
            <a:pPr algn="ctr"/>
            <a:r>
              <a:rPr lang="en-US" sz="1000" dirty="0">
                <a:effectLst>
                  <a:outerShdw blurRad="38100" dist="38100" dir="2700000" algn="tl">
                    <a:srgbClr val="000000">
                      <a:alpha val="43137"/>
                    </a:srgbClr>
                  </a:outerShdw>
                </a:effectLst>
                <a:latin typeface="+mj-lt"/>
              </a:rPr>
              <a:t>Activity 6: Cross-State Collaboration  </a:t>
            </a:r>
          </a:p>
        </p:txBody>
      </p:sp>
      <p:sp>
        <p:nvSpPr>
          <p:cNvPr id="74" name="Freeform 73">
            <a:extLst>
              <a:ext uri="{FF2B5EF4-FFF2-40B4-BE49-F238E27FC236}">
                <a16:creationId xmlns:a16="http://schemas.microsoft.com/office/drawing/2014/main" id="{D5022E5D-E064-4429-D84A-9F7668CF63E7}"/>
              </a:ext>
              <a:ext uri="{C183D7F6-B498-43B3-948B-1728B52AA6E4}">
                <adec:decorative xmlns:adec="http://schemas.microsoft.com/office/drawing/2017/decorative" val="1"/>
              </a:ext>
            </a:extLst>
          </p:cNvPr>
          <p:cNvSpPr>
            <a:spLocks/>
          </p:cNvSpPr>
          <p:nvPr/>
        </p:nvSpPr>
        <p:spPr bwMode="auto">
          <a:xfrm>
            <a:off x="6769329" y="2205320"/>
            <a:ext cx="1897134" cy="2792846"/>
          </a:xfrm>
          <a:custGeom>
            <a:avLst/>
            <a:gdLst>
              <a:gd name="connsiteX0" fmla="*/ 1545974 w 1653130"/>
              <a:gd name="connsiteY0" fmla="*/ 0 h 2433638"/>
              <a:gd name="connsiteX1" fmla="*/ 1572168 w 1653130"/>
              <a:gd name="connsiteY1" fmla="*/ 85697 h 2433638"/>
              <a:gd name="connsiteX2" fmla="*/ 1593599 w 1653130"/>
              <a:gd name="connsiteY2" fmla="*/ 169014 h 2433638"/>
              <a:gd name="connsiteX3" fmla="*/ 1613443 w 1653130"/>
              <a:gd name="connsiteY3" fmla="*/ 254711 h 2433638"/>
              <a:gd name="connsiteX4" fmla="*/ 1626936 w 1653130"/>
              <a:gd name="connsiteY4" fmla="*/ 339614 h 2433638"/>
              <a:gd name="connsiteX5" fmla="*/ 1639636 w 1653130"/>
              <a:gd name="connsiteY5" fmla="*/ 425312 h 2433638"/>
              <a:gd name="connsiteX6" fmla="*/ 1646780 w 1653130"/>
              <a:gd name="connsiteY6" fmla="*/ 510215 h 2433638"/>
              <a:gd name="connsiteX7" fmla="*/ 1651543 w 1653130"/>
              <a:gd name="connsiteY7" fmla="*/ 595912 h 2433638"/>
              <a:gd name="connsiteX8" fmla="*/ 1653130 w 1653130"/>
              <a:gd name="connsiteY8" fmla="*/ 681609 h 2433638"/>
              <a:gd name="connsiteX9" fmla="*/ 1651543 w 1653130"/>
              <a:gd name="connsiteY9" fmla="*/ 766513 h 2433638"/>
              <a:gd name="connsiteX10" fmla="*/ 1645193 w 1653130"/>
              <a:gd name="connsiteY10" fmla="*/ 850623 h 2433638"/>
              <a:gd name="connsiteX11" fmla="*/ 1638049 w 1653130"/>
              <a:gd name="connsiteY11" fmla="*/ 933939 h 2433638"/>
              <a:gd name="connsiteX12" fmla="*/ 1625349 w 1653130"/>
              <a:gd name="connsiteY12" fmla="*/ 1018050 h 2433638"/>
              <a:gd name="connsiteX13" fmla="*/ 1610268 w 1653130"/>
              <a:gd name="connsiteY13" fmla="*/ 1101366 h 2433638"/>
              <a:gd name="connsiteX14" fmla="*/ 1592011 w 1653130"/>
              <a:gd name="connsiteY14" fmla="*/ 1183889 h 2433638"/>
              <a:gd name="connsiteX15" fmla="*/ 1570580 w 1653130"/>
              <a:gd name="connsiteY15" fmla="*/ 1264825 h 2433638"/>
              <a:gd name="connsiteX16" fmla="*/ 1545974 w 1653130"/>
              <a:gd name="connsiteY16" fmla="*/ 1345762 h 2433638"/>
              <a:gd name="connsiteX17" fmla="*/ 1518986 w 1653130"/>
              <a:gd name="connsiteY17" fmla="*/ 1424317 h 2433638"/>
              <a:gd name="connsiteX18" fmla="*/ 1488030 w 1653130"/>
              <a:gd name="connsiteY18" fmla="*/ 1503666 h 2433638"/>
              <a:gd name="connsiteX19" fmla="*/ 1454693 w 1653130"/>
              <a:gd name="connsiteY19" fmla="*/ 1579841 h 2433638"/>
              <a:gd name="connsiteX20" fmla="*/ 1418180 w 1653130"/>
              <a:gd name="connsiteY20" fmla="*/ 1656017 h 2433638"/>
              <a:gd name="connsiteX21" fmla="*/ 1378493 w 1653130"/>
              <a:gd name="connsiteY21" fmla="*/ 1730605 h 2433638"/>
              <a:gd name="connsiteX22" fmla="*/ 1335630 w 1653130"/>
              <a:gd name="connsiteY22" fmla="*/ 1804400 h 2433638"/>
              <a:gd name="connsiteX23" fmla="*/ 1290386 w 1653130"/>
              <a:gd name="connsiteY23" fmla="*/ 1875814 h 2433638"/>
              <a:gd name="connsiteX24" fmla="*/ 1242761 w 1653130"/>
              <a:gd name="connsiteY24" fmla="*/ 1945641 h 2433638"/>
              <a:gd name="connsiteX25" fmla="*/ 1191168 w 1653130"/>
              <a:gd name="connsiteY25" fmla="*/ 2013088 h 2433638"/>
              <a:gd name="connsiteX26" fmla="*/ 1137986 w 1653130"/>
              <a:gd name="connsiteY26" fmla="*/ 2079741 h 2433638"/>
              <a:gd name="connsiteX27" fmla="*/ 1080043 w 1653130"/>
              <a:gd name="connsiteY27" fmla="*/ 2144014 h 2433638"/>
              <a:gd name="connsiteX28" fmla="*/ 1020511 w 1653130"/>
              <a:gd name="connsiteY28" fmla="*/ 2205906 h 2433638"/>
              <a:gd name="connsiteX29" fmla="*/ 959393 w 1653130"/>
              <a:gd name="connsiteY29" fmla="*/ 2265418 h 2433638"/>
              <a:gd name="connsiteX30" fmla="*/ 894305 w 1653130"/>
              <a:gd name="connsiteY30" fmla="*/ 2323343 h 2433638"/>
              <a:gd name="connsiteX31" fmla="*/ 826836 w 1653130"/>
              <a:gd name="connsiteY31" fmla="*/ 2379681 h 2433638"/>
              <a:gd name="connsiteX32" fmla="*/ 756986 w 1653130"/>
              <a:gd name="connsiteY32" fmla="*/ 2433638 h 2433638"/>
              <a:gd name="connsiteX33" fmla="*/ 0 w 1653130"/>
              <a:gd name="connsiteY33" fmla="*/ 1393063 h 2433638"/>
              <a:gd name="connsiteX34" fmla="*/ 322797 w 1653130"/>
              <a:gd name="connsiteY34" fmla="*/ 398212 h 24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53130" h="2433638">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75" name="TextBox 74">
            <a:extLst>
              <a:ext uri="{FF2B5EF4-FFF2-40B4-BE49-F238E27FC236}">
                <a16:creationId xmlns:a16="http://schemas.microsoft.com/office/drawing/2014/main" id="{64F2E7EF-935B-B015-89BC-30C60E4322BC}"/>
              </a:ext>
            </a:extLst>
          </p:cNvPr>
          <p:cNvSpPr txBox="1"/>
          <p:nvPr/>
        </p:nvSpPr>
        <p:spPr>
          <a:xfrm>
            <a:off x="7014796" y="2899947"/>
            <a:ext cx="2170787" cy="369332"/>
          </a:xfrm>
          <a:prstGeom prst="rect">
            <a:avLst/>
          </a:prstGeom>
          <a:noFill/>
        </p:spPr>
        <p:txBody>
          <a:bodyPr wrap="square" rtlCol="0">
            <a:spAutoFit/>
          </a:bodyPr>
          <a:lstStyle/>
          <a:p>
            <a:r>
              <a:rPr lang="en-US" b="1" dirty="0">
                <a:solidFill>
                  <a:schemeClr val="tx1">
                    <a:lumMod val="85000"/>
                    <a:lumOff val="15000"/>
                  </a:schemeClr>
                </a:solidFill>
                <a:latin typeface="Gentona Book" pitchFamily="2" charset="77"/>
              </a:rPr>
              <a:t>Lindsey Hayes</a:t>
            </a:r>
          </a:p>
        </p:txBody>
      </p:sp>
      <p:sp>
        <p:nvSpPr>
          <p:cNvPr id="76" name="Rectangle 75">
            <a:extLst>
              <a:ext uri="{FF2B5EF4-FFF2-40B4-BE49-F238E27FC236}">
                <a16:creationId xmlns:a16="http://schemas.microsoft.com/office/drawing/2014/main" id="{6F0EDE74-35DF-83C2-7A81-E6677E82DACA}"/>
              </a:ext>
            </a:extLst>
          </p:cNvPr>
          <p:cNvSpPr/>
          <p:nvPr/>
        </p:nvSpPr>
        <p:spPr>
          <a:xfrm>
            <a:off x="7191545" y="3187094"/>
            <a:ext cx="1796533" cy="276999"/>
          </a:xfrm>
          <a:prstGeom prst="rect">
            <a:avLst/>
          </a:prstGeom>
        </p:spPr>
        <p:txBody>
          <a:bodyPr wrap="square">
            <a:spAutoFit/>
          </a:bodyPr>
          <a:lstStyle/>
          <a:p>
            <a:r>
              <a:rPr lang="en-US" sz="1200" dirty="0">
                <a:effectLst>
                  <a:outerShdw blurRad="38100" dist="38100" dir="2700000" algn="tl">
                    <a:srgbClr val="000000">
                      <a:alpha val="43137"/>
                    </a:srgbClr>
                  </a:outerShdw>
                </a:effectLst>
                <a:latin typeface="+mj-lt"/>
              </a:rPr>
              <a:t>Co-Director (AIR)</a:t>
            </a:r>
          </a:p>
        </p:txBody>
      </p:sp>
      <p:sp>
        <p:nvSpPr>
          <p:cNvPr id="77" name="Rectangle 76">
            <a:extLst>
              <a:ext uri="{FF2B5EF4-FFF2-40B4-BE49-F238E27FC236}">
                <a16:creationId xmlns:a16="http://schemas.microsoft.com/office/drawing/2014/main" id="{CA17D888-E8E8-E9A3-13C2-2541436CA0CB}"/>
              </a:ext>
            </a:extLst>
          </p:cNvPr>
          <p:cNvSpPr/>
          <p:nvPr/>
        </p:nvSpPr>
        <p:spPr>
          <a:xfrm>
            <a:off x="7101771" y="3469218"/>
            <a:ext cx="2211887" cy="253916"/>
          </a:xfrm>
          <a:prstGeom prst="rect">
            <a:avLst/>
          </a:prstGeom>
        </p:spPr>
        <p:txBody>
          <a:bodyPr wrap="square">
            <a:spAutoFit/>
          </a:bodyPr>
          <a:lstStyle/>
          <a:p>
            <a:r>
              <a:rPr lang="en-US" sz="1050" dirty="0">
                <a:effectLst>
                  <a:outerShdw blurRad="38100" dist="38100" dir="2700000" algn="tl">
                    <a:srgbClr val="000000">
                      <a:alpha val="43137"/>
                    </a:srgbClr>
                  </a:outerShdw>
                </a:effectLst>
                <a:latin typeface="+mj-lt"/>
              </a:rPr>
              <a:t>Activity 4: Intensive TA</a:t>
            </a:r>
          </a:p>
        </p:txBody>
      </p:sp>
      <p:pic>
        <p:nvPicPr>
          <p:cNvPr id="78" name="Picture 77" descr="Dr. Jocelyn Cooledge">
            <a:extLst>
              <a:ext uri="{FF2B5EF4-FFF2-40B4-BE49-F238E27FC236}">
                <a16:creationId xmlns:a16="http://schemas.microsoft.com/office/drawing/2014/main" id="{A2973604-0021-F75A-3D11-FCA3C409A409}"/>
              </a:ext>
            </a:extLst>
          </p:cNvPr>
          <p:cNvPicPr>
            <a:picLocks noChangeAspect="1"/>
          </p:cNvPicPr>
          <p:nvPr/>
        </p:nvPicPr>
        <p:blipFill rotWithShape="1">
          <a:blip r:embed="rId4"/>
          <a:srcRect l="1178" r="3510" b="-1"/>
          <a:stretch/>
        </p:blipFill>
        <p:spPr>
          <a:xfrm>
            <a:off x="2552166" y="4764996"/>
            <a:ext cx="988673" cy="1383083"/>
          </a:xfrm>
          <a:prstGeom prst="rect">
            <a:avLst/>
          </a:prstGeom>
          <a:ln w="57150">
            <a:solidFill>
              <a:srgbClr val="1F4D79"/>
            </a:solidFill>
          </a:ln>
        </p:spPr>
      </p:pic>
      <p:sp>
        <p:nvSpPr>
          <p:cNvPr id="79" name="Freeform 78">
            <a:extLst>
              <a:ext uri="{FF2B5EF4-FFF2-40B4-BE49-F238E27FC236}">
                <a16:creationId xmlns:a16="http://schemas.microsoft.com/office/drawing/2014/main" id="{3A27BDC7-5E59-574D-A8E1-1C26FE418793}"/>
              </a:ext>
              <a:ext uri="{C183D7F6-B498-43B3-948B-1728B52AA6E4}">
                <adec:decorative xmlns:adec="http://schemas.microsoft.com/office/drawing/2017/decorative" val="1"/>
              </a:ext>
            </a:extLst>
          </p:cNvPr>
          <p:cNvSpPr>
            <a:spLocks/>
          </p:cNvSpPr>
          <p:nvPr/>
        </p:nvSpPr>
        <p:spPr bwMode="auto">
          <a:xfrm rot="4326134">
            <a:off x="5073390" y="3291801"/>
            <a:ext cx="1880467" cy="2768310"/>
          </a:xfrm>
          <a:custGeom>
            <a:avLst/>
            <a:gdLst>
              <a:gd name="connsiteX0" fmla="*/ 1545974 w 1653130"/>
              <a:gd name="connsiteY0" fmla="*/ 0 h 2433638"/>
              <a:gd name="connsiteX1" fmla="*/ 1572168 w 1653130"/>
              <a:gd name="connsiteY1" fmla="*/ 85697 h 2433638"/>
              <a:gd name="connsiteX2" fmla="*/ 1593599 w 1653130"/>
              <a:gd name="connsiteY2" fmla="*/ 169014 h 2433638"/>
              <a:gd name="connsiteX3" fmla="*/ 1613443 w 1653130"/>
              <a:gd name="connsiteY3" fmla="*/ 254711 h 2433638"/>
              <a:gd name="connsiteX4" fmla="*/ 1626936 w 1653130"/>
              <a:gd name="connsiteY4" fmla="*/ 339614 h 2433638"/>
              <a:gd name="connsiteX5" fmla="*/ 1639636 w 1653130"/>
              <a:gd name="connsiteY5" fmla="*/ 425312 h 2433638"/>
              <a:gd name="connsiteX6" fmla="*/ 1646780 w 1653130"/>
              <a:gd name="connsiteY6" fmla="*/ 510215 h 2433638"/>
              <a:gd name="connsiteX7" fmla="*/ 1651543 w 1653130"/>
              <a:gd name="connsiteY7" fmla="*/ 595912 h 2433638"/>
              <a:gd name="connsiteX8" fmla="*/ 1653130 w 1653130"/>
              <a:gd name="connsiteY8" fmla="*/ 681609 h 2433638"/>
              <a:gd name="connsiteX9" fmla="*/ 1651543 w 1653130"/>
              <a:gd name="connsiteY9" fmla="*/ 766513 h 2433638"/>
              <a:gd name="connsiteX10" fmla="*/ 1645193 w 1653130"/>
              <a:gd name="connsiteY10" fmla="*/ 850623 h 2433638"/>
              <a:gd name="connsiteX11" fmla="*/ 1638049 w 1653130"/>
              <a:gd name="connsiteY11" fmla="*/ 933939 h 2433638"/>
              <a:gd name="connsiteX12" fmla="*/ 1625349 w 1653130"/>
              <a:gd name="connsiteY12" fmla="*/ 1018050 h 2433638"/>
              <a:gd name="connsiteX13" fmla="*/ 1610268 w 1653130"/>
              <a:gd name="connsiteY13" fmla="*/ 1101366 h 2433638"/>
              <a:gd name="connsiteX14" fmla="*/ 1592011 w 1653130"/>
              <a:gd name="connsiteY14" fmla="*/ 1183889 h 2433638"/>
              <a:gd name="connsiteX15" fmla="*/ 1570580 w 1653130"/>
              <a:gd name="connsiteY15" fmla="*/ 1264825 h 2433638"/>
              <a:gd name="connsiteX16" fmla="*/ 1545974 w 1653130"/>
              <a:gd name="connsiteY16" fmla="*/ 1345762 h 2433638"/>
              <a:gd name="connsiteX17" fmla="*/ 1518986 w 1653130"/>
              <a:gd name="connsiteY17" fmla="*/ 1424317 h 2433638"/>
              <a:gd name="connsiteX18" fmla="*/ 1488030 w 1653130"/>
              <a:gd name="connsiteY18" fmla="*/ 1503666 h 2433638"/>
              <a:gd name="connsiteX19" fmla="*/ 1454693 w 1653130"/>
              <a:gd name="connsiteY19" fmla="*/ 1579841 h 2433638"/>
              <a:gd name="connsiteX20" fmla="*/ 1418180 w 1653130"/>
              <a:gd name="connsiteY20" fmla="*/ 1656017 h 2433638"/>
              <a:gd name="connsiteX21" fmla="*/ 1378493 w 1653130"/>
              <a:gd name="connsiteY21" fmla="*/ 1730605 h 2433638"/>
              <a:gd name="connsiteX22" fmla="*/ 1335630 w 1653130"/>
              <a:gd name="connsiteY22" fmla="*/ 1804400 h 2433638"/>
              <a:gd name="connsiteX23" fmla="*/ 1290386 w 1653130"/>
              <a:gd name="connsiteY23" fmla="*/ 1875814 h 2433638"/>
              <a:gd name="connsiteX24" fmla="*/ 1242761 w 1653130"/>
              <a:gd name="connsiteY24" fmla="*/ 1945641 h 2433638"/>
              <a:gd name="connsiteX25" fmla="*/ 1191168 w 1653130"/>
              <a:gd name="connsiteY25" fmla="*/ 2013088 h 2433638"/>
              <a:gd name="connsiteX26" fmla="*/ 1137986 w 1653130"/>
              <a:gd name="connsiteY26" fmla="*/ 2079741 h 2433638"/>
              <a:gd name="connsiteX27" fmla="*/ 1080043 w 1653130"/>
              <a:gd name="connsiteY27" fmla="*/ 2144014 h 2433638"/>
              <a:gd name="connsiteX28" fmla="*/ 1020511 w 1653130"/>
              <a:gd name="connsiteY28" fmla="*/ 2205906 h 2433638"/>
              <a:gd name="connsiteX29" fmla="*/ 959393 w 1653130"/>
              <a:gd name="connsiteY29" fmla="*/ 2265418 h 2433638"/>
              <a:gd name="connsiteX30" fmla="*/ 894305 w 1653130"/>
              <a:gd name="connsiteY30" fmla="*/ 2323343 h 2433638"/>
              <a:gd name="connsiteX31" fmla="*/ 826836 w 1653130"/>
              <a:gd name="connsiteY31" fmla="*/ 2379681 h 2433638"/>
              <a:gd name="connsiteX32" fmla="*/ 756986 w 1653130"/>
              <a:gd name="connsiteY32" fmla="*/ 2433638 h 2433638"/>
              <a:gd name="connsiteX33" fmla="*/ 0 w 1653130"/>
              <a:gd name="connsiteY33" fmla="*/ 1393063 h 2433638"/>
              <a:gd name="connsiteX34" fmla="*/ 322797 w 1653130"/>
              <a:gd name="connsiteY34" fmla="*/ 398212 h 24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53130" h="2433638">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rgbClr val="3A97F2"/>
          </a:solidFill>
          <a:ln>
            <a:noFill/>
          </a:ln>
        </p:spPr>
        <p:txBody>
          <a:bodyPr vert="horz" wrap="square" lIns="91440" tIns="45720" rIns="91440" bIns="45720" numCol="1" anchor="t" anchorCtr="0" compatLnSpc="1">
            <a:prstTxWarp prst="textNoShape">
              <a:avLst/>
            </a:prstTxWarp>
            <a:noAutofit/>
          </a:bodyPr>
          <a:lstStyle/>
          <a:p>
            <a:endParaRPr lang="en-US">
              <a:solidFill>
                <a:srgbClr val="002C4C"/>
              </a:solidFill>
            </a:endParaRPr>
          </a:p>
        </p:txBody>
      </p:sp>
      <p:sp>
        <p:nvSpPr>
          <p:cNvPr id="80" name="TextBox 79">
            <a:extLst>
              <a:ext uri="{FF2B5EF4-FFF2-40B4-BE49-F238E27FC236}">
                <a16:creationId xmlns:a16="http://schemas.microsoft.com/office/drawing/2014/main" id="{68BA5A01-6844-8634-AD23-83B49E1ADEDB}"/>
              </a:ext>
            </a:extLst>
          </p:cNvPr>
          <p:cNvSpPr txBox="1"/>
          <p:nvPr/>
        </p:nvSpPr>
        <p:spPr>
          <a:xfrm>
            <a:off x="3589842" y="5168970"/>
            <a:ext cx="1771470" cy="1092607"/>
          </a:xfrm>
          <a:prstGeom prst="rect">
            <a:avLst/>
          </a:prstGeom>
          <a:noFill/>
        </p:spPr>
        <p:txBody>
          <a:bodyPr wrap="square" rtlCol="0">
            <a:spAutoFit/>
          </a:bodyPr>
          <a:lstStyle/>
          <a:p>
            <a:pPr>
              <a:spcAft>
                <a:spcPts val="600"/>
              </a:spcAft>
            </a:pPr>
            <a:r>
              <a:rPr lang="en-US" b="1" dirty="0">
                <a:latin typeface="Gentona Book" pitchFamily="2" charset="77"/>
              </a:rPr>
              <a:t>Dr. Jocelyn </a:t>
            </a:r>
            <a:r>
              <a:rPr lang="en-US" b="1" dirty="0" err="1">
                <a:latin typeface="Gentona Book" pitchFamily="2" charset="77"/>
              </a:rPr>
              <a:t>Cooledge</a:t>
            </a:r>
            <a:endParaRPr lang="en-US" b="1" dirty="0">
              <a:latin typeface="Gentona Book" pitchFamily="2" charset="77"/>
            </a:endParaRPr>
          </a:p>
          <a:p>
            <a:pPr>
              <a:spcAft>
                <a:spcPts val="600"/>
              </a:spcAft>
            </a:pPr>
            <a:r>
              <a:rPr lang="en-US" sz="1200" dirty="0">
                <a:latin typeface="+mj-lt"/>
              </a:rPr>
              <a:t>External Evaluator (Center Street Consulting) </a:t>
            </a:r>
          </a:p>
        </p:txBody>
      </p:sp>
      <p:sp>
        <p:nvSpPr>
          <p:cNvPr id="81" name="Rectangle 80">
            <a:extLst>
              <a:ext uri="{FF2B5EF4-FFF2-40B4-BE49-F238E27FC236}">
                <a16:creationId xmlns:a16="http://schemas.microsoft.com/office/drawing/2014/main" id="{9098B3D7-44E3-9E4F-7D0C-31449DBA7286}"/>
              </a:ext>
            </a:extLst>
          </p:cNvPr>
          <p:cNvSpPr/>
          <p:nvPr/>
        </p:nvSpPr>
        <p:spPr>
          <a:xfrm>
            <a:off x="5361312" y="4660742"/>
            <a:ext cx="1824258" cy="276999"/>
          </a:xfrm>
          <a:prstGeom prst="rect">
            <a:avLst/>
          </a:prstGeom>
        </p:spPr>
        <p:txBody>
          <a:bodyPr wrap="square">
            <a:spAutoFit/>
          </a:bodyPr>
          <a:lstStyle/>
          <a:p>
            <a:r>
              <a:rPr lang="en-US" sz="1200" dirty="0">
                <a:effectLst>
                  <a:outerShdw blurRad="38100" dist="38100" dir="2700000" algn="tl">
                    <a:srgbClr val="000000">
                      <a:alpha val="43137"/>
                    </a:srgbClr>
                  </a:outerShdw>
                </a:effectLst>
                <a:latin typeface="+mj-lt"/>
              </a:rPr>
              <a:t>Project Coordinator (UF)</a:t>
            </a:r>
          </a:p>
        </p:txBody>
      </p:sp>
      <p:sp>
        <p:nvSpPr>
          <p:cNvPr id="82" name="TextBox 81">
            <a:extLst>
              <a:ext uri="{FF2B5EF4-FFF2-40B4-BE49-F238E27FC236}">
                <a16:creationId xmlns:a16="http://schemas.microsoft.com/office/drawing/2014/main" id="{0AC3E6AD-8038-2F3F-2773-EC4FACE23DB9}"/>
              </a:ext>
            </a:extLst>
          </p:cNvPr>
          <p:cNvSpPr txBox="1"/>
          <p:nvPr/>
        </p:nvSpPr>
        <p:spPr>
          <a:xfrm>
            <a:off x="5366753" y="4288280"/>
            <a:ext cx="2082621" cy="369332"/>
          </a:xfrm>
          <a:prstGeom prst="rect">
            <a:avLst/>
          </a:prstGeom>
          <a:noFill/>
        </p:spPr>
        <p:txBody>
          <a:bodyPr wrap="square" rtlCol="0">
            <a:spAutoFit/>
          </a:bodyPr>
          <a:lstStyle/>
          <a:p>
            <a:r>
              <a:rPr lang="en-US" b="1" dirty="0">
                <a:solidFill>
                  <a:schemeClr val="tx1">
                    <a:lumMod val="85000"/>
                    <a:lumOff val="15000"/>
                  </a:schemeClr>
                </a:solidFill>
                <a:latin typeface="Gentona Book" pitchFamily="2" charset="77"/>
              </a:rPr>
              <a:t>Shari </a:t>
            </a:r>
            <a:r>
              <a:rPr lang="en-US" b="1" dirty="0" err="1">
                <a:solidFill>
                  <a:schemeClr val="tx1">
                    <a:lumMod val="85000"/>
                    <a:lumOff val="15000"/>
                  </a:schemeClr>
                </a:solidFill>
                <a:latin typeface="Gentona Book" pitchFamily="2" charset="77"/>
              </a:rPr>
              <a:t>Ostovar</a:t>
            </a:r>
            <a:endParaRPr lang="en-US" b="1" dirty="0">
              <a:solidFill>
                <a:schemeClr val="tx1">
                  <a:lumMod val="85000"/>
                  <a:lumOff val="15000"/>
                </a:schemeClr>
              </a:solidFill>
              <a:latin typeface="Gentona Book" pitchFamily="2" charset="77"/>
            </a:endParaRPr>
          </a:p>
        </p:txBody>
      </p:sp>
      <p:pic>
        <p:nvPicPr>
          <p:cNvPr id="83" name="Picture 2" descr="Erica McCray">
            <a:extLst>
              <a:ext uri="{FF2B5EF4-FFF2-40B4-BE49-F238E27FC236}">
                <a16:creationId xmlns:a16="http://schemas.microsoft.com/office/drawing/2014/main" id="{3FCC5FDB-4521-A21D-C16F-21D870C7A822}"/>
              </a:ext>
            </a:extLst>
          </p:cNvPr>
          <p:cNvPicPr>
            <a:picLocks noChangeAspect="1" noChangeArrowheads="1"/>
          </p:cNvPicPr>
          <p:nvPr/>
        </p:nvPicPr>
        <p:blipFill rotWithShape="1">
          <a:blip r:embed="rId5"/>
          <a:srcRect l="14258" r="14258"/>
          <a:stretch/>
        </p:blipFill>
        <p:spPr bwMode="auto">
          <a:xfrm>
            <a:off x="2552166" y="168086"/>
            <a:ext cx="988673" cy="1383088"/>
          </a:xfrm>
          <a:prstGeom prst="rect">
            <a:avLst/>
          </a:prstGeom>
          <a:noFill/>
          <a:ln w="57150">
            <a:solidFill>
              <a:srgbClr val="8BB2D3"/>
            </a:solidFill>
          </a:ln>
          <a:extLst>
            <a:ext uri="{909E8E84-426E-40DD-AFC4-6F175D3DCCD1}">
              <a14:hiddenFill xmlns:a14="http://schemas.microsoft.com/office/drawing/2010/main">
                <a:solidFill>
                  <a:srgbClr val="FFFFFF"/>
                </a:solidFill>
              </a14:hiddenFill>
            </a:ext>
          </a:extLst>
        </p:spPr>
      </p:pic>
      <p:cxnSp>
        <p:nvCxnSpPr>
          <p:cNvPr id="84" name="Straight Connector 83">
            <a:extLst>
              <a:ext uri="{FF2B5EF4-FFF2-40B4-BE49-F238E27FC236}">
                <a16:creationId xmlns:a16="http://schemas.microsoft.com/office/drawing/2014/main" id="{F253B8D2-BF9D-FD07-42CC-B417F312E8BF}"/>
              </a:ext>
              <a:ext uri="{C183D7F6-B498-43B3-948B-1728B52AA6E4}">
                <adec:decorative xmlns:adec="http://schemas.microsoft.com/office/drawing/2017/decorative" val="1"/>
              </a:ext>
            </a:extLst>
          </p:cNvPr>
          <p:cNvCxnSpPr>
            <a:cxnSpLocks/>
            <a:stCxn id="83" idx="3"/>
          </p:cNvCxnSpPr>
          <p:nvPr/>
        </p:nvCxnSpPr>
        <p:spPr>
          <a:xfrm flipV="1">
            <a:off x="3540839" y="849089"/>
            <a:ext cx="1648257" cy="10541"/>
          </a:xfrm>
          <a:prstGeom prst="line">
            <a:avLst/>
          </a:prstGeom>
          <a:ln w="57150">
            <a:solidFill>
              <a:srgbClr val="8BB2D3"/>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5C6CBBC-2CFC-0A1F-61E7-099FA363DEBB}"/>
              </a:ext>
              <a:ext uri="{C183D7F6-B498-43B3-948B-1728B52AA6E4}">
                <adec:decorative xmlns:adec="http://schemas.microsoft.com/office/drawing/2017/decorative" val="1"/>
              </a:ext>
            </a:extLst>
          </p:cNvPr>
          <p:cNvCxnSpPr>
            <a:cxnSpLocks/>
          </p:cNvCxnSpPr>
          <p:nvPr/>
        </p:nvCxnSpPr>
        <p:spPr>
          <a:xfrm flipV="1">
            <a:off x="3320632" y="3450565"/>
            <a:ext cx="1648257" cy="10541"/>
          </a:xfrm>
          <a:prstGeom prst="line">
            <a:avLst/>
          </a:prstGeom>
          <a:ln w="57150">
            <a:solidFill>
              <a:srgbClr val="AAB5B7"/>
            </a:solidFill>
          </a:ln>
        </p:spPr>
        <p:style>
          <a:lnRef idx="1">
            <a:schemeClr val="accent1"/>
          </a:lnRef>
          <a:fillRef idx="0">
            <a:schemeClr val="accent1"/>
          </a:fillRef>
          <a:effectRef idx="0">
            <a:schemeClr val="accent1"/>
          </a:effectRef>
          <a:fontRef idx="minor">
            <a:schemeClr val="tx1"/>
          </a:fontRef>
        </p:style>
      </p:cxnSp>
      <p:pic>
        <p:nvPicPr>
          <p:cNvPr id="86" name="Picture 18" descr="Melinda Leko">
            <a:extLst>
              <a:ext uri="{FF2B5EF4-FFF2-40B4-BE49-F238E27FC236}">
                <a16:creationId xmlns:a16="http://schemas.microsoft.com/office/drawing/2014/main" id="{57A56C93-636C-ED1E-73E4-BE21A091404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009" r="18507" b="-1"/>
          <a:stretch/>
        </p:blipFill>
        <p:spPr bwMode="auto">
          <a:xfrm>
            <a:off x="2322131" y="2769562"/>
            <a:ext cx="988677" cy="1383088"/>
          </a:xfrm>
          <a:prstGeom prst="rect">
            <a:avLst/>
          </a:prstGeom>
          <a:noFill/>
          <a:ln w="57150">
            <a:solidFill>
              <a:srgbClr val="AAB5B7"/>
            </a:solidFill>
          </a:ln>
          <a:extLst>
            <a:ext uri="{909E8E84-426E-40DD-AFC4-6F175D3DCCD1}">
              <a14:hiddenFill xmlns:a14="http://schemas.microsoft.com/office/drawing/2010/main">
                <a:solidFill>
                  <a:srgbClr val="FFFFFF"/>
                </a:solidFill>
              </a14:hiddenFill>
            </a:ext>
          </a:extLst>
        </p:spPr>
      </p:pic>
      <p:cxnSp>
        <p:nvCxnSpPr>
          <p:cNvPr id="87" name="Straight Connector 86">
            <a:extLst>
              <a:ext uri="{FF2B5EF4-FFF2-40B4-BE49-F238E27FC236}">
                <a16:creationId xmlns:a16="http://schemas.microsoft.com/office/drawing/2014/main" id="{D93F1556-0440-2413-4CF6-34875585D6BE}"/>
              </a:ext>
              <a:ext uri="{C183D7F6-B498-43B3-948B-1728B52AA6E4}">
                <adec:decorative xmlns:adec="http://schemas.microsoft.com/office/drawing/2017/decorative" val="1"/>
              </a:ext>
            </a:extLst>
          </p:cNvPr>
          <p:cNvCxnSpPr>
            <a:cxnSpLocks/>
          </p:cNvCxnSpPr>
          <p:nvPr/>
        </p:nvCxnSpPr>
        <p:spPr>
          <a:xfrm>
            <a:off x="7449374" y="914707"/>
            <a:ext cx="1470108" cy="0"/>
          </a:xfrm>
          <a:prstGeom prst="line">
            <a:avLst/>
          </a:prstGeom>
          <a:ln w="57150">
            <a:solidFill>
              <a:srgbClr val="BFBCC1"/>
            </a:solidFill>
          </a:ln>
        </p:spPr>
        <p:style>
          <a:lnRef idx="1">
            <a:schemeClr val="accent1"/>
          </a:lnRef>
          <a:fillRef idx="0">
            <a:schemeClr val="accent1"/>
          </a:fillRef>
          <a:effectRef idx="0">
            <a:schemeClr val="accent1"/>
          </a:effectRef>
          <a:fontRef idx="minor">
            <a:schemeClr val="tx1"/>
          </a:fontRef>
        </p:style>
      </p:cxnSp>
      <p:pic>
        <p:nvPicPr>
          <p:cNvPr id="88" name="Picture 4" descr="Meg Kamman">
            <a:extLst>
              <a:ext uri="{FF2B5EF4-FFF2-40B4-BE49-F238E27FC236}">
                <a16:creationId xmlns:a16="http://schemas.microsoft.com/office/drawing/2014/main" id="{AD2927A1-CC5E-127A-9694-1682E0617F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571" r="28820" b="-1"/>
          <a:stretch/>
        </p:blipFill>
        <p:spPr bwMode="auto">
          <a:xfrm>
            <a:off x="8764772" y="262850"/>
            <a:ext cx="986705" cy="1380336"/>
          </a:xfrm>
          <a:prstGeom prst="rect">
            <a:avLst/>
          </a:prstGeom>
          <a:noFill/>
          <a:ln w="57150">
            <a:solidFill>
              <a:srgbClr val="BFBCC1"/>
            </a:solidFill>
          </a:ln>
          <a:extLst>
            <a:ext uri="{909E8E84-426E-40DD-AFC4-6F175D3DCCD1}">
              <a14:hiddenFill xmlns:a14="http://schemas.microsoft.com/office/drawing/2010/main">
                <a:solidFill>
                  <a:srgbClr val="FFFFFF"/>
                </a:solidFill>
              </a14:hiddenFill>
            </a:ext>
          </a:extLst>
        </p:spPr>
      </p:pic>
      <p:cxnSp>
        <p:nvCxnSpPr>
          <p:cNvPr id="89" name="Straight Connector 88">
            <a:extLst>
              <a:ext uri="{FF2B5EF4-FFF2-40B4-BE49-F238E27FC236}">
                <a16:creationId xmlns:a16="http://schemas.microsoft.com/office/drawing/2014/main" id="{F930B700-C5E7-D414-70FD-E301F229CF53}"/>
              </a:ext>
              <a:ext uri="{C183D7F6-B498-43B3-948B-1728B52AA6E4}">
                <adec:decorative xmlns:adec="http://schemas.microsoft.com/office/drawing/2017/decorative" val="1"/>
              </a:ext>
            </a:extLst>
          </p:cNvPr>
          <p:cNvCxnSpPr>
            <a:cxnSpLocks/>
          </p:cNvCxnSpPr>
          <p:nvPr/>
        </p:nvCxnSpPr>
        <p:spPr>
          <a:xfrm>
            <a:off x="7784845" y="3492783"/>
            <a:ext cx="1470108" cy="0"/>
          </a:xfrm>
          <a:prstGeom prst="line">
            <a:avLst/>
          </a:prstGeom>
          <a:ln w="57150">
            <a:solidFill>
              <a:srgbClr val="9DC3E6"/>
            </a:solidFill>
          </a:ln>
        </p:spPr>
        <p:style>
          <a:lnRef idx="1">
            <a:schemeClr val="accent1"/>
          </a:lnRef>
          <a:fillRef idx="0">
            <a:schemeClr val="accent1"/>
          </a:fillRef>
          <a:effectRef idx="0">
            <a:schemeClr val="accent1"/>
          </a:effectRef>
          <a:fontRef idx="minor">
            <a:schemeClr val="tx1"/>
          </a:fontRef>
        </p:style>
      </p:cxnSp>
      <p:pic>
        <p:nvPicPr>
          <p:cNvPr id="90" name="Picture 89" descr="Lindsey Hayes">
            <a:extLst>
              <a:ext uri="{FF2B5EF4-FFF2-40B4-BE49-F238E27FC236}">
                <a16:creationId xmlns:a16="http://schemas.microsoft.com/office/drawing/2014/main" id="{8AF30FB1-29DA-E94F-81A8-3437D9A85763}"/>
              </a:ext>
              <a:ext uri="{C183D7F6-B498-43B3-948B-1728B52AA6E4}">
                <adec:decorative xmlns:adec="http://schemas.microsoft.com/office/drawing/2017/decorative" val="0"/>
              </a:ext>
            </a:extLst>
          </p:cNvPr>
          <p:cNvPicPr>
            <a:picLocks noChangeAspect="1"/>
          </p:cNvPicPr>
          <p:nvPr/>
        </p:nvPicPr>
        <p:blipFill rotWithShape="1">
          <a:blip r:embed="rId8"/>
          <a:srcRect r="-5" b="6617"/>
          <a:stretch/>
        </p:blipFill>
        <p:spPr>
          <a:xfrm>
            <a:off x="8983991" y="2769562"/>
            <a:ext cx="986711" cy="1380336"/>
          </a:xfrm>
          <a:prstGeom prst="rect">
            <a:avLst/>
          </a:prstGeom>
          <a:ln w="57150">
            <a:solidFill>
              <a:srgbClr val="9DC3E6"/>
            </a:solidFill>
          </a:ln>
        </p:spPr>
      </p:pic>
      <p:cxnSp>
        <p:nvCxnSpPr>
          <p:cNvPr id="91" name="Straight Connector 90">
            <a:extLst>
              <a:ext uri="{FF2B5EF4-FFF2-40B4-BE49-F238E27FC236}">
                <a16:creationId xmlns:a16="http://schemas.microsoft.com/office/drawing/2014/main" id="{B9E02A20-313A-DB12-2DB6-8C3CC1CCAC71}"/>
              </a:ext>
              <a:ext uri="{C183D7F6-B498-43B3-948B-1728B52AA6E4}">
                <adec:decorative xmlns:adec="http://schemas.microsoft.com/office/drawing/2017/decorative" val="1"/>
              </a:ext>
            </a:extLst>
          </p:cNvPr>
          <p:cNvCxnSpPr>
            <a:cxnSpLocks/>
          </p:cNvCxnSpPr>
          <p:nvPr/>
        </p:nvCxnSpPr>
        <p:spPr>
          <a:xfrm>
            <a:off x="6085668" y="5028677"/>
            <a:ext cx="0" cy="792842"/>
          </a:xfrm>
          <a:prstGeom prst="line">
            <a:avLst/>
          </a:prstGeom>
          <a:ln w="57150">
            <a:solidFill>
              <a:srgbClr val="3A97F2"/>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9399911-551E-C59E-E9B5-F3808738366F}"/>
              </a:ext>
              <a:ext uri="{C183D7F6-B498-43B3-948B-1728B52AA6E4}">
                <adec:decorative xmlns:adec="http://schemas.microsoft.com/office/drawing/2017/decorative" val="1"/>
              </a:ext>
            </a:extLst>
          </p:cNvPr>
          <p:cNvCxnSpPr>
            <a:cxnSpLocks/>
          </p:cNvCxnSpPr>
          <p:nvPr/>
        </p:nvCxnSpPr>
        <p:spPr>
          <a:xfrm flipH="1">
            <a:off x="6070170" y="5791039"/>
            <a:ext cx="2898323" cy="30480"/>
          </a:xfrm>
          <a:prstGeom prst="line">
            <a:avLst/>
          </a:prstGeom>
          <a:ln w="57150">
            <a:solidFill>
              <a:srgbClr val="3A97F2"/>
            </a:solidFill>
          </a:ln>
        </p:spPr>
        <p:style>
          <a:lnRef idx="1">
            <a:schemeClr val="accent1"/>
          </a:lnRef>
          <a:fillRef idx="0">
            <a:schemeClr val="accent1"/>
          </a:fillRef>
          <a:effectRef idx="0">
            <a:schemeClr val="accent1"/>
          </a:effectRef>
          <a:fontRef idx="minor">
            <a:schemeClr val="tx1"/>
          </a:fontRef>
        </p:style>
      </p:cxnSp>
      <p:pic>
        <p:nvPicPr>
          <p:cNvPr id="93" name="Picture 20" descr="Shari headshot">
            <a:extLst>
              <a:ext uri="{FF2B5EF4-FFF2-40B4-BE49-F238E27FC236}">
                <a16:creationId xmlns:a16="http://schemas.microsoft.com/office/drawing/2014/main" id="{7CC09154-C392-049C-3797-C2FFE8E94999}"/>
              </a:ext>
              <a:ext uri="{C183D7F6-B498-43B3-948B-1728B52AA6E4}">
                <adec:decorative xmlns:adec="http://schemas.microsoft.com/office/drawing/2017/decorative" val="0"/>
              </a:ext>
            </a:extLst>
          </p:cNvPr>
          <p:cNvPicPr>
            <a:picLocks noChangeAspect="1" noChangeArrowheads="1"/>
          </p:cNvPicPr>
          <p:nvPr/>
        </p:nvPicPr>
        <p:blipFill rotWithShape="1">
          <a:blip r:embed="rId9"/>
          <a:srcRect l="16163" t="-1520" r="25529" b="1520"/>
          <a:stretch>
            <a:fillRect/>
          </a:stretch>
        </p:blipFill>
        <p:spPr bwMode="auto">
          <a:xfrm>
            <a:off x="8761597" y="4914848"/>
            <a:ext cx="986711" cy="1248625"/>
          </a:xfrm>
          <a:prstGeom prst="rect">
            <a:avLst/>
          </a:prstGeom>
          <a:noFill/>
          <a:ln w="57150">
            <a:solidFill>
              <a:srgbClr val="3A97F2"/>
            </a:solidFill>
          </a:ln>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160AC8EE-442F-DE5E-295E-9CAA6F754727}"/>
              </a:ext>
              <a:ext uri="{C183D7F6-B498-43B3-948B-1728B52AA6E4}">
                <adec:decorative xmlns:adec="http://schemas.microsoft.com/office/drawing/2017/decorative" val="1"/>
              </a:ext>
            </a:extLst>
          </p:cNvPr>
          <p:cNvSpPr txBox="1"/>
          <p:nvPr/>
        </p:nvSpPr>
        <p:spPr>
          <a:xfrm>
            <a:off x="1416205" y="634504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63721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A304724-C306-9712-21BC-8B5059E1D643}"/>
              </a:ext>
              <a:ext uri="{C183D7F6-B498-43B3-948B-1728B52AA6E4}">
                <adec:decorative xmlns:adec="http://schemas.microsoft.com/office/drawing/2017/decorative" val="1"/>
              </a:ext>
            </a:extLst>
          </p:cNvPr>
          <p:cNvSpPr/>
          <p:nvPr/>
        </p:nvSpPr>
        <p:spPr>
          <a:xfrm>
            <a:off x="8915581" y="1695565"/>
            <a:ext cx="3015368" cy="4109842"/>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2846721-FC42-18E4-76B1-E7A41C97FF99}"/>
              </a:ext>
            </a:extLst>
          </p:cNvPr>
          <p:cNvSpPr txBox="1">
            <a:spLocks noGrp="1"/>
          </p:cNvSpPr>
          <p:nvPr>
            <p:ph type="title" idx="4294967295"/>
          </p:nvPr>
        </p:nvSpPr>
        <p:spPr>
          <a:xfrm>
            <a:off x="838200" y="655429"/>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Gentona Book" pitchFamily="2" charset="77"/>
                <a:ea typeface="Gotham Bold" charset="0"/>
                <a:cs typeface="Gotham Bold" charset="0"/>
              </a:rPr>
              <a:t>CEEDAR Overview</a:t>
            </a:r>
          </a:p>
        </p:txBody>
      </p:sp>
      <p:sp>
        <p:nvSpPr>
          <p:cNvPr id="2" name="Content Placeholder 2">
            <a:extLst>
              <a:ext uri="{FF2B5EF4-FFF2-40B4-BE49-F238E27FC236}">
                <a16:creationId xmlns:a16="http://schemas.microsoft.com/office/drawing/2014/main" id="{2B2C5A55-3490-8424-9043-441044A7A9A0}"/>
              </a:ext>
            </a:extLst>
          </p:cNvPr>
          <p:cNvSpPr txBox="1">
            <a:spLocks/>
          </p:cNvSpPr>
          <p:nvPr/>
        </p:nvSpPr>
        <p:spPr>
          <a:xfrm>
            <a:off x="513079" y="1695565"/>
            <a:ext cx="8267700" cy="34668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Blip>
                <a:blip r:embed="rId2"/>
              </a:buBlip>
              <a:defRPr/>
            </a:pPr>
            <a:r>
              <a:rPr lang="en-US" sz="2400" b="1" dirty="0">
                <a:latin typeface="Gentona SemiBold" pitchFamily="2" charset="77"/>
              </a:rPr>
              <a:t>Collaborative for Effective Educator Development, Accountability, and Reform (CEEDAR) Center </a:t>
            </a:r>
            <a:r>
              <a:rPr lang="en-US" sz="2400" dirty="0">
                <a:latin typeface="Gentona Book" pitchFamily="2" charset="77"/>
              </a:rPr>
              <a:t>at the University of Florida, with American Institutes for Research (AIR) as a partner</a:t>
            </a:r>
          </a:p>
          <a:p>
            <a:pPr marL="0" indent="0">
              <a:lnSpc>
                <a:spcPct val="100000"/>
              </a:lnSpc>
              <a:spcBef>
                <a:spcPts val="0"/>
              </a:spcBef>
              <a:buNone/>
              <a:defRPr/>
            </a:pPr>
            <a:r>
              <a:rPr lang="en-US" sz="1600" b="1" dirty="0">
                <a:latin typeface="Gentona SemiBold" pitchFamily="2" charset="77"/>
              </a:rPr>
              <a:t> </a:t>
            </a:r>
          </a:p>
          <a:p>
            <a:pPr>
              <a:lnSpc>
                <a:spcPct val="100000"/>
              </a:lnSpc>
              <a:spcBef>
                <a:spcPts val="0"/>
              </a:spcBef>
              <a:buBlip>
                <a:blip r:embed="rId2"/>
              </a:buBlip>
              <a:defRPr/>
            </a:pPr>
            <a:r>
              <a:rPr lang="en-US" sz="2400" dirty="0">
                <a:latin typeface="Gentona Book" pitchFamily="2" charset="77"/>
              </a:rPr>
              <a:t>National Technical Assistance Center, currently partnering with </a:t>
            </a:r>
            <a:r>
              <a:rPr lang="en-US" sz="2400" b="1" dirty="0">
                <a:latin typeface="Gentona SemiBold" pitchFamily="2" charset="77"/>
              </a:rPr>
              <a:t>21 states</a:t>
            </a:r>
          </a:p>
          <a:p>
            <a:pPr marL="0" indent="0">
              <a:lnSpc>
                <a:spcPct val="100000"/>
              </a:lnSpc>
              <a:spcBef>
                <a:spcPts val="0"/>
              </a:spcBef>
              <a:buNone/>
              <a:defRPr/>
            </a:pPr>
            <a:r>
              <a:rPr lang="en-US" sz="1600" b="1" dirty="0">
                <a:latin typeface="Gentona SemiBold" pitchFamily="2" charset="77"/>
              </a:rPr>
              <a:t> </a:t>
            </a:r>
          </a:p>
          <a:p>
            <a:pPr>
              <a:lnSpc>
                <a:spcPct val="100000"/>
              </a:lnSpc>
              <a:spcBef>
                <a:spcPts val="0"/>
              </a:spcBef>
              <a:buBlip>
                <a:blip r:embed="rId2"/>
              </a:buBlip>
              <a:defRPr/>
            </a:pPr>
            <a:r>
              <a:rPr lang="en-US" sz="2400" dirty="0">
                <a:latin typeface="Gentona Book" pitchFamily="2" charset="77"/>
              </a:rPr>
              <a:t>Provides assistance to collaborating teams of state departments of education, institutes of higher education, and local education agencies to ensure effective teachers and leaders for each student</a:t>
            </a:r>
          </a:p>
        </p:txBody>
      </p:sp>
      <p:pic>
        <p:nvPicPr>
          <p:cNvPr id="3" name="Picture 2" descr="QR code to ceedar website">
            <a:extLst>
              <a:ext uri="{FF2B5EF4-FFF2-40B4-BE49-F238E27FC236}">
                <a16:creationId xmlns:a16="http://schemas.microsoft.com/office/drawing/2014/main" id="{6FD1EBBD-AB3F-87B7-0686-00AEF9546F10}"/>
              </a:ext>
            </a:extLst>
          </p:cNvPr>
          <p:cNvPicPr>
            <a:picLocks noChangeAspect="1"/>
          </p:cNvPicPr>
          <p:nvPr/>
        </p:nvPicPr>
        <p:blipFill>
          <a:blip r:embed="rId3"/>
          <a:stretch>
            <a:fillRect/>
          </a:stretch>
        </p:blipFill>
        <p:spPr>
          <a:xfrm>
            <a:off x="9050385" y="2718900"/>
            <a:ext cx="2745763" cy="2745763"/>
          </a:xfrm>
          <a:prstGeom prst="rect">
            <a:avLst/>
          </a:prstGeom>
        </p:spPr>
      </p:pic>
      <p:sp>
        <p:nvSpPr>
          <p:cNvPr id="5" name="Title 1">
            <a:extLst>
              <a:ext uri="{FF2B5EF4-FFF2-40B4-BE49-F238E27FC236}">
                <a16:creationId xmlns:a16="http://schemas.microsoft.com/office/drawing/2014/main" id="{BB74AA99-CBE6-1A66-2DF1-DAA9EAB41119}"/>
              </a:ext>
            </a:extLst>
          </p:cNvPr>
          <p:cNvSpPr txBox="1">
            <a:spLocks/>
          </p:cNvSpPr>
          <p:nvPr/>
        </p:nvSpPr>
        <p:spPr>
          <a:xfrm>
            <a:off x="8915581" y="1866046"/>
            <a:ext cx="301536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Gentona SemiBold" pitchFamily="2" charset="77"/>
                <a:ea typeface="Gotham Bold" charset="0"/>
                <a:cs typeface="Gotham Bold" charset="0"/>
              </a:rPr>
              <a:t>Resources available at </a:t>
            </a:r>
            <a:r>
              <a:rPr lang="en-US" sz="2400" b="1" dirty="0" err="1">
                <a:latin typeface="Gentona SemiBold" pitchFamily="2" charset="77"/>
                <a:ea typeface="Gotham Bold" charset="0"/>
                <a:cs typeface="Gotham Bold" charset="0"/>
              </a:rPr>
              <a:t>CEEDAR.org</a:t>
            </a:r>
            <a:endParaRPr lang="en-US" sz="2400" b="1" dirty="0">
              <a:latin typeface="Gentona SemiBold" pitchFamily="2" charset="77"/>
              <a:ea typeface="Gotham Bold" charset="0"/>
              <a:cs typeface="Gotham Bold" charset="0"/>
            </a:endParaRPr>
          </a:p>
        </p:txBody>
      </p:sp>
    </p:spTree>
    <p:extLst>
      <p:ext uri="{BB962C8B-B14F-4D97-AF65-F5344CB8AC3E}">
        <p14:creationId xmlns:p14="http://schemas.microsoft.com/office/powerpoint/2010/main" val="1567005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Visual of CEEDAR states on map. Direct TA states are Washington, California, Utah, Colorado, Arizona, North Dakota, Minnesota, Wisconsin, Mississippi, Tennessee, Ohio, New York, Vermont, New Hampshire, Maine, Connecticut, Rhode Island, Virginia, North Carolina, South Carolina, Georgia.">
            <a:extLst>
              <a:ext uri="{FF2B5EF4-FFF2-40B4-BE49-F238E27FC236}">
                <a16:creationId xmlns:a16="http://schemas.microsoft.com/office/drawing/2014/main" id="{4EE87095-751D-0A13-347D-D5EDE0419F58}"/>
              </a:ext>
            </a:extLst>
          </p:cNvPr>
          <p:cNvGrpSpPr/>
          <p:nvPr/>
        </p:nvGrpSpPr>
        <p:grpSpPr>
          <a:xfrm>
            <a:off x="1239133" y="995237"/>
            <a:ext cx="9713734" cy="4934715"/>
            <a:chOff x="1239133" y="995237"/>
            <a:chExt cx="9713734" cy="4934715"/>
          </a:xfrm>
        </p:grpSpPr>
        <p:pic>
          <p:nvPicPr>
            <p:cNvPr id="5" name="Picture 4" descr="A map of the united states&#10;&#10;AI-generated content may be incorrect.">
              <a:extLst>
                <a:ext uri="{FF2B5EF4-FFF2-40B4-BE49-F238E27FC236}">
                  <a16:creationId xmlns:a16="http://schemas.microsoft.com/office/drawing/2014/main" id="{8F5BDB4C-7745-3E9F-01B9-E348A566C987}"/>
                </a:ext>
              </a:extLst>
            </p:cNvPr>
            <p:cNvPicPr>
              <a:picLocks noChangeAspect="1"/>
            </p:cNvPicPr>
            <p:nvPr/>
          </p:nvPicPr>
          <p:blipFill>
            <a:blip r:embed="rId3"/>
            <a:stretch>
              <a:fillRect/>
            </a:stretch>
          </p:blipFill>
          <p:spPr>
            <a:xfrm>
              <a:off x="1239133" y="995237"/>
              <a:ext cx="9713734" cy="4867525"/>
            </a:xfrm>
            <a:prstGeom prst="rect">
              <a:avLst/>
            </a:prstGeom>
          </p:spPr>
        </p:pic>
        <p:sp>
          <p:nvSpPr>
            <p:cNvPr id="6" name="Rectangle 5">
              <a:extLst>
                <a:ext uri="{FF2B5EF4-FFF2-40B4-BE49-F238E27FC236}">
                  <a16:creationId xmlns:a16="http://schemas.microsoft.com/office/drawing/2014/main" id="{2B54387A-CAD9-4930-6B99-FC2E2540F437}"/>
                </a:ext>
              </a:extLst>
            </p:cNvPr>
            <p:cNvSpPr/>
            <p:nvPr/>
          </p:nvSpPr>
          <p:spPr>
            <a:xfrm>
              <a:off x="6530454" y="5704764"/>
              <a:ext cx="1337480" cy="225188"/>
            </a:xfrm>
            <a:prstGeom prst="rect">
              <a:avLst/>
            </a:prstGeom>
            <a:solidFill>
              <a:srgbClr val="E4E4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1">
            <a:extLst>
              <a:ext uri="{FF2B5EF4-FFF2-40B4-BE49-F238E27FC236}">
                <a16:creationId xmlns:a16="http://schemas.microsoft.com/office/drawing/2014/main" id="{C2846721-FC42-18E4-76B1-E7A41C97FF99}"/>
              </a:ext>
            </a:extLst>
          </p:cNvPr>
          <p:cNvSpPr txBox="1">
            <a:spLocks noGrp="1"/>
          </p:cNvSpPr>
          <p:nvPr>
            <p:ph type="title" idx="4294967295"/>
          </p:nvPr>
        </p:nvSpPr>
        <p:spPr>
          <a:xfrm>
            <a:off x="838199" y="54658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Gentona Book" pitchFamily="2" charset="77"/>
                <a:ea typeface="Gotham Bold" charset="0"/>
                <a:cs typeface="Gotham Bold" charset="0"/>
              </a:rPr>
              <a:t>CEEDAR States</a:t>
            </a:r>
          </a:p>
        </p:txBody>
      </p:sp>
    </p:spTree>
    <p:extLst>
      <p:ext uri="{BB962C8B-B14F-4D97-AF65-F5344CB8AC3E}">
        <p14:creationId xmlns:p14="http://schemas.microsoft.com/office/powerpoint/2010/main" val="664297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51068-F67D-AB09-A612-A958F4D37C8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D074E6F-CC0E-F47C-333F-CF26A4EDB619}"/>
              </a:ext>
            </a:extLst>
          </p:cNvPr>
          <p:cNvSpPr txBox="1">
            <a:spLocks noGrp="1"/>
          </p:cNvSpPr>
          <p:nvPr>
            <p:ph type="title" idx="4294967295"/>
          </p:nvPr>
        </p:nvSpPr>
        <p:spPr>
          <a:xfrm>
            <a:off x="838200" y="655429"/>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Gentona Book" pitchFamily="2" charset="77"/>
                <a:ea typeface="Gotham Bold" charset="0"/>
                <a:cs typeface="Gotham Bold" charset="0"/>
              </a:rPr>
              <a:t>CEEDAR’s Mission</a:t>
            </a:r>
          </a:p>
        </p:txBody>
      </p:sp>
      <p:sp>
        <p:nvSpPr>
          <p:cNvPr id="2" name="Content Placeholder 2">
            <a:extLst>
              <a:ext uri="{FF2B5EF4-FFF2-40B4-BE49-F238E27FC236}">
                <a16:creationId xmlns:a16="http://schemas.microsoft.com/office/drawing/2014/main" id="{8202245C-058A-A060-E830-5E117E58252D}"/>
              </a:ext>
            </a:extLst>
          </p:cNvPr>
          <p:cNvSpPr txBox="1">
            <a:spLocks/>
          </p:cNvSpPr>
          <p:nvPr/>
        </p:nvSpPr>
        <p:spPr>
          <a:xfrm>
            <a:off x="513079" y="1823902"/>
            <a:ext cx="6753995" cy="34668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Blip>
                <a:blip r:embed="rId3"/>
              </a:buBlip>
              <a:defRPr/>
            </a:pPr>
            <a:r>
              <a:rPr lang="en-US" sz="2400" dirty="0">
                <a:latin typeface="Gentona Medium" pitchFamily="2" charset="77"/>
              </a:rPr>
              <a:t>To support students with disabilities (SWDs) in achieving college- and career-ready standards by building the capacity of state personnel preparation systems to prepare teachers and leaders to implement evidence-based practices (EBPs) within multi-tiered systems of support (MTSS).​</a:t>
            </a:r>
          </a:p>
        </p:txBody>
      </p:sp>
      <p:sp>
        <p:nvSpPr>
          <p:cNvPr id="6" name="Rectangle 5">
            <a:extLst>
              <a:ext uri="{FF2B5EF4-FFF2-40B4-BE49-F238E27FC236}">
                <a16:creationId xmlns:a16="http://schemas.microsoft.com/office/drawing/2014/main" id="{0E311310-D69C-AC02-1C74-E9223D13B236}"/>
              </a:ext>
              <a:ext uri="{C183D7F6-B498-43B3-948B-1728B52AA6E4}">
                <adec:decorative xmlns:adec="http://schemas.microsoft.com/office/drawing/2017/decorative" val="1"/>
              </a:ext>
            </a:extLst>
          </p:cNvPr>
          <p:cNvSpPr/>
          <p:nvPr/>
        </p:nvSpPr>
        <p:spPr>
          <a:xfrm>
            <a:off x="1570076" y="4674441"/>
            <a:ext cx="5057094" cy="1116458"/>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3ACE4FD-6593-C32E-CBAA-996E79BFEA6A}"/>
              </a:ext>
            </a:extLst>
          </p:cNvPr>
          <p:cNvSpPr txBox="1">
            <a:spLocks/>
          </p:cNvSpPr>
          <p:nvPr/>
        </p:nvSpPr>
        <p:spPr>
          <a:xfrm>
            <a:off x="1810707" y="4877007"/>
            <a:ext cx="457583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Gentona SemiBold" pitchFamily="2" charset="77"/>
                <a:ea typeface="Gotham Bold" charset="0"/>
                <a:cs typeface="Gotham Bold" charset="0"/>
              </a:rPr>
              <a:t>“</a:t>
            </a:r>
            <a:r>
              <a:rPr lang="en-US" sz="2400" i="1" dirty="0">
                <a:latin typeface="Gentona Medium Italic" pitchFamily="2" charset="77"/>
                <a:ea typeface="Gotham Bold" charset="0"/>
                <a:cs typeface="Gotham Bold" charset="0"/>
              </a:rPr>
              <a:t>Every student deserves an opportunity to achieve.”</a:t>
            </a:r>
          </a:p>
        </p:txBody>
      </p:sp>
      <p:pic>
        <p:nvPicPr>
          <p:cNvPr id="7" name="Picture 6" descr="A group of children raising their hands in a classroom&#10;">
            <a:extLst>
              <a:ext uri="{FF2B5EF4-FFF2-40B4-BE49-F238E27FC236}">
                <a16:creationId xmlns:a16="http://schemas.microsoft.com/office/drawing/2014/main" id="{608C75EB-DEB0-8BAA-B095-8480A4DF1E95}"/>
              </a:ext>
            </a:extLst>
          </p:cNvPr>
          <p:cNvPicPr>
            <a:picLocks noChangeAspect="1"/>
          </p:cNvPicPr>
          <p:nvPr/>
        </p:nvPicPr>
        <p:blipFill>
          <a:blip r:embed="rId4"/>
          <a:stretch>
            <a:fillRect/>
          </a:stretch>
        </p:blipFill>
        <p:spPr>
          <a:xfrm>
            <a:off x="7427325" y="2094951"/>
            <a:ext cx="4684465" cy="3053105"/>
          </a:xfrm>
          <a:prstGeom prst="rect">
            <a:avLst/>
          </a:prstGeom>
        </p:spPr>
      </p:pic>
    </p:spTree>
    <p:extLst>
      <p:ext uri="{BB962C8B-B14F-4D97-AF65-F5344CB8AC3E}">
        <p14:creationId xmlns:p14="http://schemas.microsoft.com/office/powerpoint/2010/main" val="3297544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846721-FC42-18E4-76B1-E7A41C97FF99}"/>
              </a:ext>
            </a:extLst>
          </p:cNvPr>
          <p:cNvSpPr txBox="1">
            <a:spLocks noGrp="1"/>
          </p:cNvSpPr>
          <p:nvPr>
            <p:ph type="title" idx="4294967295"/>
          </p:nvPr>
        </p:nvSpPr>
        <p:spPr>
          <a:xfrm>
            <a:off x="838200" y="8723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Gentona Book" pitchFamily="2" charset="77"/>
                <a:ea typeface="Gotham Bold" charset="0"/>
                <a:cs typeface="Gotham Bold" charset="0"/>
              </a:rPr>
              <a:t>CEEDAR 3.0 Priorities/Goals </a:t>
            </a:r>
          </a:p>
        </p:txBody>
      </p:sp>
      <p:sp>
        <p:nvSpPr>
          <p:cNvPr id="2" name="Content Placeholder 2">
            <a:extLst>
              <a:ext uri="{FF2B5EF4-FFF2-40B4-BE49-F238E27FC236}">
                <a16:creationId xmlns:a16="http://schemas.microsoft.com/office/drawing/2014/main" id="{2B2C5A55-3490-8424-9043-441044A7A9A0}"/>
              </a:ext>
            </a:extLst>
          </p:cNvPr>
          <p:cNvSpPr txBox="1">
            <a:spLocks/>
          </p:cNvSpPr>
          <p:nvPr/>
        </p:nvSpPr>
        <p:spPr>
          <a:xfrm>
            <a:off x="838200" y="2063750"/>
            <a:ext cx="10279566" cy="36311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Font typeface="+mj-lt"/>
              <a:buAutoNum type="arabicPeriod"/>
              <a:defRPr/>
            </a:pPr>
            <a:r>
              <a:rPr lang="en-US" sz="1800" dirty="0">
                <a:latin typeface="Gentona Book" pitchFamily="2" charset="77"/>
              </a:rPr>
              <a:t>Increased </a:t>
            </a:r>
            <a:r>
              <a:rPr lang="en-US" sz="1800" b="1" dirty="0">
                <a:latin typeface="Gentona Book" pitchFamily="2" charset="77"/>
              </a:rPr>
              <a:t>EPP</a:t>
            </a:r>
            <a:r>
              <a:rPr lang="en-US" sz="1800" dirty="0">
                <a:latin typeface="Gentona Book" pitchFamily="2" charset="77"/>
              </a:rPr>
              <a:t> </a:t>
            </a:r>
            <a:r>
              <a:rPr lang="en-US" sz="1800" b="1" dirty="0">
                <a:latin typeface="Gentona Book" pitchFamily="2" charset="77"/>
              </a:rPr>
              <a:t>capacity</a:t>
            </a:r>
            <a:r>
              <a:rPr lang="en-US" sz="1800" dirty="0">
                <a:latin typeface="Gentona Book" pitchFamily="2" charset="77"/>
              </a:rPr>
              <a:t>, in collaboration with SEA and LEAs, to off­er high-quality instruction for teacher and leader candidates.</a:t>
            </a:r>
          </a:p>
          <a:p>
            <a:pPr marL="342900" indent="-342900">
              <a:lnSpc>
                <a:spcPct val="100000"/>
              </a:lnSpc>
              <a:spcBef>
                <a:spcPts val="0"/>
              </a:spcBef>
              <a:buFont typeface="+mj-lt"/>
              <a:buAutoNum type="arabicPeriod"/>
              <a:defRPr/>
            </a:pPr>
            <a:endParaRPr lang="en-US" sz="1800" dirty="0">
              <a:latin typeface="Gentona Book" pitchFamily="2" charset="77"/>
            </a:endParaRPr>
          </a:p>
          <a:p>
            <a:pPr marL="342900" indent="-342900">
              <a:lnSpc>
                <a:spcPct val="100000"/>
              </a:lnSpc>
              <a:spcBef>
                <a:spcPts val="0"/>
              </a:spcBef>
              <a:buFont typeface="+mj-lt"/>
              <a:buAutoNum type="arabicPeriod"/>
              <a:defRPr/>
            </a:pPr>
            <a:r>
              <a:rPr lang="en-US" sz="1800" dirty="0">
                <a:latin typeface="Gentona Book" pitchFamily="2" charset="77"/>
              </a:rPr>
              <a:t>Improved SEA capacity, in collaboration with EPPs and LEAs, </a:t>
            </a:r>
            <a:r>
              <a:rPr lang="en-US" sz="1800" b="1" dirty="0">
                <a:latin typeface="Gentona Book" pitchFamily="2" charset="77"/>
              </a:rPr>
              <a:t>to track and evaluate the impact of policy</a:t>
            </a:r>
            <a:r>
              <a:rPr lang="en-US" sz="1800" dirty="0">
                <a:latin typeface="Gentona Book" pitchFamily="2" charset="77"/>
              </a:rPr>
              <a:t> on the ability to attract, prepare and sustain teachers and leaders, and change policy when appropriate.</a:t>
            </a:r>
          </a:p>
          <a:p>
            <a:pPr marL="342900" indent="-342900">
              <a:lnSpc>
                <a:spcPct val="100000"/>
              </a:lnSpc>
              <a:spcBef>
                <a:spcPts val="0"/>
              </a:spcBef>
              <a:buFont typeface="+mj-lt"/>
              <a:buAutoNum type="arabicPeriod"/>
              <a:defRPr/>
            </a:pPr>
            <a:endParaRPr lang="en-US" sz="1800" dirty="0">
              <a:latin typeface="Gentona Book" pitchFamily="2" charset="77"/>
            </a:endParaRPr>
          </a:p>
          <a:p>
            <a:pPr marL="342900" indent="-342900">
              <a:lnSpc>
                <a:spcPct val="100000"/>
              </a:lnSpc>
              <a:spcBef>
                <a:spcPts val="0"/>
              </a:spcBef>
              <a:buFont typeface="+mj-lt"/>
              <a:buAutoNum type="arabicPeriod"/>
              <a:defRPr/>
            </a:pPr>
            <a:r>
              <a:rPr lang="en-US" sz="1800" dirty="0">
                <a:latin typeface="Gentona Book" pitchFamily="2" charset="77"/>
              </a:rPr>
              <a:t>Increased SEA, EPP, and LEA capacity to </a:t>
            </a:r>
            <a:r>
              <a:rPr lang="en-US" sz="1800" b="1" dirty="0">
                <a:latin typeface="Gentona Book" pitchFamily="2" charset="77"/>
              </a:rPr>
              <a:t>use multiple data sources </a:t>
            </a:r>
            <a:r>
              <a:rPr lang="en-US" sz="1800" dirty="0">
                <a:latin typeface="Gentona Book" pitchFamily="2" charset="77"/>
              </a:rPr>
              <a:t>to inform continuous improvement of personnel preparation systems to attract, prepare, and retain teachers and leaders.</a:t>
            </a:r>
          </a:p>
          <a:p>
            <a:pPr marL="342900" indent="-342900">
              <a:lnSpc>
                <a:spcPct val="100000"/>
              </a:lnSpc>
              <a:spcBef>
                <a:spcPts val="0"/>
              </a:spcBef>
              <a:buFont typeface="+mj-lt"/>
              <a:buAutoNum type="arabicPeriod"/>
              <a:defRPr/>
            </a:pPr>
            <a:endParaRPr lang="en-US" sz="1800" dirty="0">
              <a:latin typeface="Gentona Book" pitchFamily="2" charset="77"/>
            </a:endParaRPr>
          </a:p>
          <a:p>
            <a:pPr marL="342900" indent="-342900">
              <a:lnSpc>
                <a:spcPct val="100000"/>
              </a:lnSpc>
              <a:spcBef>
                <a:spcPts val="0"/>
              </a:spcBef>
              <a:buFont typeface="+mj-lt"/>
              <a:buAutoNum type="arabicPeriod"/>
              <a:defRPr/>
            </a:pPr>
            <a:r>
              <a:rPr lang="en-US" sz="1800" dirty="0">
                <a:latin typeface="Gentona Book" pitchFamily="2" charset="77"/>
              </a:rPr>
              <a:t>Increased capacity of SEAs, EPPs, and LEAs, and other state organizations to collaborate and implement plans that </a:t>
            </a:r>
            <a:r>
              <a:rPr lang="en-US" sz="1800" b="1" dirty="0">
                <a:latin typeface="Gentona Book" pitchFamily="2" charset="77"/>
              </a:rPr>
              <a:t>sustain and scale up reform efforts.</a:t>
            </a:r>
          </a:p>
        </p:txBody>
      </p:sp>
    </p:spTree>
    <p:extLst>
      <p:ext uri="{BB962C8B-B14F-4D97-AF65-F5344CB8AC3E}">
        <p14:creationId xmlns:p14="http://schemas.microsoft.com/office/powerpoint/2010/main" val="1914388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1B092-083E-AE24-80C4-9FC0EFF493A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E3883C1-514E-CF8B-24D9-2FBA95B43C19}"/>
              </a:ext>
            </a:extLst>
          </p:cNvPr>
          <p:cNvSpPr txBox="1">
            <a:spLocks noGrp="1"/>
          </p:cNvSpPr>
          <p:nvPr>
            <p:ph type="title" idx="4294967295"/>
          </p:nvPr>
        </p:nvSpPr>
        <p:spPr>
          <a:xfrm>
            <a:off x="838200" y="655429"/>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Gentona Book" pitchFamily="2" charset="77"/>
                <a:ea typeface="Gotham Bold" charset="0"/>
                <a:cs typeface="Gotham Bold" charset="0"/>
              </a:rPr>
              <a:t>CEEDAR Apprenticeship Team</a:t>
            </a:r>
          </a:p>
        </p:txBody>
      </p:sp>
      <p:sp>
        <p:nvSpPr>
          <p:cNvPr id="6" name="Rectangle 5">
            <a:extLst>
              <a:ext uri="{FF2B5EF4-FFF2-40B4-BE49-F238E27FC236}">
                <a16:creationId xmlns:a16="http://schemas.microsoft.com/office/drawing/2014/main" id="{74C914AA-7BB4-A7B3-78D8-44BB8B28BE2B}"/>
              </a:ext>
              <a:ext uri="{C183D7F6-B498-43B3-948B-1728B52AA6E4}">
                <adec:decorative xmlns:adec="http://schemas.microsoft.com/office/drawing/2017/decorative" val="1"/>
              </a:ext>
            </a:extLst>
          </p:cNvPr>
          <p:cNvSpPr/>
          <p:nvPr/>
        </p:nvSpPr>
        <p:spPr>
          <a:xfrm>
            <a:off x="319259" y="1980990"/>
            <a:ext cx="2360240" cy="3697915"/>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06BF55E-9587-EE21-ACAE-0A395CA5FF28}"/>
              </a:ext>
            </a:extLst>
          </p:cNvPr>
          <p:cNvSpPr txBox="1">
            <a:spLocks/>
          </p:cNvSpPr>
          <p:nvPr/>
        </p:nvSpPr>
        <p:spPr>
          <a:xfrm>
            <a:off x="302750" y="3429000"/>
            <a:ext cx="2360240" cy="23550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latin typeface="Gentona SemiBold" pitchFamily="2" charset="77"/>
                <a:ea typeface="Gotham Bold" charset="0"/>
                <a:cs typeface="Gotham Bold" charset="0"/>
              </a:rPr>
              <a:t>Lynn </a:t>
            </a:r>
            <a:r>
              <a:rPr lang="en-US" sz="2000" b="1" dirty="0" err="1">
                <a:latin typeface="Gentona SemiBold" pitchFamily="2" charset="77"/>
                <a:ea typeface="Gotham Bold" charset="0"/>
                <a:cs typeface="Gotham Bold" charset="0"/>
              </a:rPr>
              <a:t>Holdheide</a:t>
            </a:r>
            <a:endParaRPr lang="en-US" sz="2000" b="1" dirty="0">
              <a:latin typeface="Gentona SemiBold" pitchFamily="2" charset="77"/>
              <a:ea typeface="Gotham Bold" charset="0"/>
              <a:cs typeface="Gotham Bold" charset="0"/>
            </a:endParaRPr>
          </a:p>
          <a:p>
            <a:pPr algn="ctr"/>
            <a:r>
              <a:rPr lang="en-US" sz="1750" dirty="0">
                <a:latin typeface="Gentona Book" pitchFamily="2" charset="77"/>
                <a:ea typeface="Gotham Bold" charset="0"/>
                <a:cs typeface="Gotham Bold" charset="0"/>
              </a:rPr>
              <a:t>Content Expert, CEEDAR</a:t>
            </a:r>
          </a:p>
          <a:p>
            <a:pPr algn="ctr"/>
            <a:endParaRPr lang="en-US" sz="1750" dirty="0">
              <a:latin typeface="Gentona Book" pitchFamily="2" charset="77"/>
              <a:ea typeface="Gotham Bold" charset="0"/>
              <a:cs typeface="Gotham Bold" charset="0"/>
            </a:endParaRPr>
          </a:p>
          <a:p>
            <a:pPr algn="ctr"/>
            <a:r>
              <a:rPr lang="en-US" sz="1750" dirty="0">
                <a:latin typeface="Gentona Book" pitchFamily="2" charset="77"/>
                <a:ea typeface="Gotham Bold" charset="0"/>
                <a:cs typeface="Gotham Bold" charset="0"/>
              </a:rPr>
              <a:t>Managing TA Consultant, American Institutes for Research (AIR)</a:t>
            </a:r>
          </a:p>
        </p:txBody>
      </p:sp>
      <p:sp>
        <p:nvSpPr>
          <p:cNvPr id="3" name="Rectangle 2">
            <a:extLst>
              <a:ext uri="{FF2B5EF4-FFF2-40B4-BE49-F238E27FC236}">
                <a16:creationId xmlns:a16="http://schemas.microsoft.com/office/drawing/2014/main" id="{BB903E17-E023-A8A8-DE3C-E76EE32B4897}"/>
              </a:ext>
              <a:ext uri="{C183D7F6-B498-43B3-948B-1728B52AA6E4}">
                <adec:decorative xmlns:adec="http://schemas.microsoft.com/office/drawing/2017/decorative" val="1"/>
              </a:ext>
            </a:extLst>
          </p:cNvPr>
          <p:cNvSpPr/>
          <p:nvPr/>
        </p:nvSpPr>
        <p:spPr>
          <a:xfrm>
            <a:off x="3285647" y="1980990"/>
            <a:ext cx="2360240" cy="3697915"/>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8303252-47A3-82F3-DBE9-DE408D632EE2}"/>
              </a:ext>
              <a:ext uri="{C183D7F6-B498-43B3-948B-1728B52AA6E4}">
                <adec:decorative xmlns:adec="http://schemas.microsoft.com/office/drawing/2017/decorative" val="1"/>
              </a:ext>
            </a:extLst>
          </p:cNvPr>
          <p:cNvSpPr/>
          <p:nvPr/>
        </p:nvSpPr>
        <p:spPr>
          <a:xfrm>
            <a:off x="6268544" y="1980991"/>
            <a:ext cx="2360240" cy="3697914"/>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 name="Rectangle 8">
            <a:extLst>
              <a:ext uri="{FF2B5EF4-FFF2-40B4-BE49-F238E27FC236}">
                <a16:creationId xmlns:a16="http://schemas.microsoft.com/office/drawing/2014/main" id="{23328A6B-8F3C-3826-C76B-83BEC441F377}"/>
              </a:ext>
              <a:ext uri="{C183D7F6-B498-43B3-948B-1728B52AA6E4}">
                <adec:decorative xmlns:adec="http://schemas.microsoft.com/office/drawing/2017/decorative" val="1"/>
              </a:ext>
            </a:extLst>
          </p:cNvPr>
          <p:cNvSpPr/>
          <p:nvPr/>
        </p:nvSpPr>
        <p:spPr>
          <a:xfrm>
            <a:off x="9251441" y="1980990"/>
            <a:ext cx="2360240" cy="3697914"/>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 name="Title 1">
            <a:extLst>
              <a:ext uri="{FF2B5EF4-FFF2-40B4-BE49-F238E27FC236}">
                <a16:creationId xmlns:a16="http://schemas.microsoft.com/office/drawing/2014/main" id="{B8416954-E45A-C4B7-E1C5-B37887CFE37C}"/>
              </a:ext>
            </a:extLst>
          </p:cNvPr>
          <p:cNvSpPr txBox="1">
            <a:spLocks/>
          </p:cNvSpPr>
          <p:nvPr/>
        </p:nvSpPr>
        <p:spPr>
          <a:xfrm>
            <a:off x="3268671" y="3429000"/>
            <a:ext cx="2360240" cy="23550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latin typeface="Gentona SemiBold" pitchFamily="2" charset="77"/>
                <a:ea typeface="Gotham Bold" charset="0"/>
                <a:cs typeface="Gotham Bold" charset="0"/>
              </a:rPr>
              <a:t>Cheryl Krohn</a:t>
            </a:r>
          </a:p>
          <a:p>
            <a:pPr algn="ctr"/>
            <a:r>
              <a:rPr lang="en-US" sz="1750" dirty="0">
                <a:latin typeface="Gentona Book" pitchFamily="2" charset="77"/>
                <a:ea typeface="Gotham Bold" charset="0"/>
                <a:cs typeface="Gotham Bold" charset="0"/>
              </a:rPr>
              <a:t>Content Expert, CEEDAR</a:t>
            </a:r>
          </a:p>
          <a:p>
            <a:pPr algn="ctr"/>
            <a:endParaRPr lang="en-US" sz="1750" dirty="0">
              <a:latin typeface="Gentona Book" pitchFamily="2" charset="77"/>
              <a:ea typeface="Gotham Bold" charset="0"/>
              <a:cs typeface="Gotham Bold" charset="0"/>
            </a:endParaRPr>
          </a:p>
          <a:p>
            <a:pPr algn="ctr"/>
            <a:r>
              <a:rPr lang="en-US" sz="1750" dirty="0">
                <a:latin typeface="Gentona Book" pitchFamily="2" charset="77"/>
                <a:ea typeface="Gotham Bold" charset="0"/>
                <a:cs typeface="Gotham Bold" charset="0"/>
              </a:rPr>
              <a:t>Senior TA Consultant, American Institutes for Research (AIR)</a:t>
            </a:r>
          </a:p>
        </p:txBody>
      </p:sp>
      <p:sp>
        <p:nvSpPr>
          <p:cNvPr id="12" name="Title 1">
            <a:extLst>
              <a:ext uri="{FF2B5EF4-FFF2-40B4-BE49-F238E27FC236}">
                <a16:creationId xmlns:a16="http://schemas.microsoft.com/office/drawing/2014/main" id="{5115C8E7-1920-720C-CC8C-EDBE97363A59}"/>
              </a:ext>
            </a:extLst>
          </p:cNvPr>
          <p:cNvSpPr txBox="1">
            <a:spLocks/>
          </p:cNvSpPr>
          <p:nvPr/>
        </p:nvSpPr>
        <p:spPr>
          <a:xfrm>
            <a:off x="6252035" y="3441032"/>
            <a:ext cx="2360240" cy="23550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latin typeface="Gentona SemiBold" pitchFamily="2" charset="77"/>
                <a:ea typeface="Gotham Bold" charset="0"/>
                <a:cs typeface="Gotham Bold" charset="0"/>
              </a:rPr>
              <a:t>Meghan Wills</a:t>
            </a:r>
          </a:p>
          <a:p>
            <a:pPr algn="ctr"/>
            <a:r>
              <a:rPr lang="en-US" sz="1750" dirty="0">
                <a:latin typeface="Gentona Book" pitchFamily="2" charset="77"/>
                <a:ea typeface="Gotham Bold" charset="0"/>
                <a:cs typeface="Gotham Bold" charset="0"/>
              </a:rPr>
              <a:t>Content Expert, CEEDAR</a:t>
            </a:r>
          </a:p>
          <a:p>
            <a:pPr algn="ctr"/>
            <a:endParaRPr lang="en-US" sz="1750" dirty="0">
              <a:latin typeface="Gentona Book" pitchFamily="2" charset="77"/>
              <a:ea typeface="Gotham Bold" charset="0"/>
              <a:cs typeface="Gotham Bold" charset="0"/>
            </a:endParaRPr>
          </a:p>
          <a:p>
            <a:pPr algn="ctr"/>
            <a:r>
              <a:rPr lang="en-US" sz="1750" dirty="0">
                <a:latin typeface="Gentona Book" pitchFamily="2" charset="77"/>
                <a:ea typeface="Gotham Bold" charset="0"/>
                <a:cs typeface="Gotham Bold" charset="0"/>
              </a:rPr>
              <a:t>Senior TA Consultant, American Institutes for Research (AIR)</a:t>
            </a:r>
          </a:p>
        </p:txBody>
      </p:sp>
      <p:sp>
        <p:nvSpPr>
          <p:cNvPr id="13" name="Title 1">
            <a:extLst>
              <a:ext uri="{FF2B5EF4-FFF2-40B4-BE49-F238E27FC236}">
                <a16:creationId xmlns:a16="http://schemas.microsoft.com/office/drawing/2014/main" id="{650E5352-9065-4560-7646-960191384528}"/>
              </a:ext>
            </a:extLst>
          </p:cNvPr>
          <p:cNvSpPr txBox="1">
            <a:spLocks/>
          </p:cNvSpPr>
          <p:nvPr/>
        </p:nvSpPr>
        <p:spPr>
          <a:xfrm>
            <a:off x="9251441" y="3429000"/>
            <a:ext cx="2360240" cy="23550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latin typeface="Gentona SemiBold" pitchFamily="2" charset="77"/>
                <a:ea typeface="Gotham Bold" charset="0"/>
                <a:cs typeface="Gotham Bold" charset="0"/>
              </a:rPr>
              <a:t>Lisa White</a:t>
            </a:r>
          </a:p>
          <a:p>
            <a:pPr algn="ctr"/>
            <a:r>
              <a:rPr lang="en-US" sz="1750" dirty="0">
                <a:latin typeface="Gentona Book" pitchFamily="2" charset="77"/>
                <a:ea typeface="Gotham Bold" charset="0"/>
                <a:cs typeface="Gotham Bold" charset="0"/>
              </a:rPr>
              <a:t>Facilitator and RTAP Coordinator, </a:t>
            </a:r>
          </a:p>
          <a:p>
            <a:pPr algn="ctr"/>
            <a:r>
              <a:rPr lang="en-US" sz="1750" dirty="0">
                <a:latin typeface="Gentona Book" pitchFamily="2" charset="77"/>
                <a:ea typeface="Gotham Bold" charset="0"/>
                <a:cs typeface="Gotham Bold" charset="0"/>
              </a:rPr>
              <a:t>CEEDAR</a:t>
            </a:r>
          </a:p>
        </p:txBody>
      </p:sp>
      <p:pic>
        <p:nvPicPr>
          <p:cNvPr id="1026" name="Picture 2">
            <a:extLst>
              <a:ext uri="{FF2B5EF4-FFF2-40B4-BE49-F238E27FC236}">
                <a16:creationId xmlns:a16="http://schemas.microsoft.com/office/drawing/2014/main" id="{5065C1AB-CAF4-3DF8-BFF8-AC98E892540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716" y="2083409"/>
            <a:ext cx="1404308" cy="13455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782904E-8C92-6472-9064-93B8683EAC40}"/>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7664" y="2083409"/>
            <a:ext cx="1388846" cy="13307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20FE3A3-023C-A73A-B988-82EB4C6ED2D9}"/>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0624" y="2083408"/>
            <a:ext cx="1404309" cy="13455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7E720A9-356D-6119-A13F-D645E5C5E5EA}"/>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54137" y="2103437"/>
            <a:ext cx="1330383"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456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5A2C4-0EBE-0891-FADD-A5929D41F2E6}"/>
              </a:ext>
            </a:extLst>
          </p:cNvPr>
          <p:cNvSpPr>
            <a:spLocks noGrp="1"/>
          </p:cNvSpPr>
          <p:nvPr>
            <p:ph type="title"/>
          </p:nvPr>
        </p:nvSpPr>
        <p:spPr/>
        <p:txBody>
          <a:bodyPr>
            <a:normAutofit fontScale="90000"/>
          </a:bodyPr>
          <a:lstStyle/>
          <a:p>
            <a:r>
              <a:rPr lang="en-US" b="1" dirty="0"/>
              <a:t>Technical Assistance (TA) Provided to States</a:t>
            </a:r>
          </a:p>
        </p:txBody>
      </p:sp>
      <p:sp>
        <p:nvSpPr>
          <p:cNvPr id="3" name="Content Placeholder 2">
            <a:extLst>
              <a:ext uri="{FF2B5EF4-FFF2-40B4-BE49-F238E27FC236}">
                <a16:creationId xmlns:a16="http://schemas.microsoft.com/office/drawing/2014/main" id="{B79646B9-C7DD-8703-B7E4-4FF05385F85B}"/>
              </a:ext>
            </a:extLst>
          </p:cNvPr>
          <p:cNvSpPr>
            <a:spLocks noGrp="1"/>
          </p:cNvSpPr>
          <p:nvPr>
            <p:ph sz="quarter" idx="10"/>
          </p:nvPr>
        </p:nvSpPr>
        <p:spPr>
          <a:xfrm>
            <a:off x="215254" y="1427747"/>
            <a:ext cx="11543540" cy="4270975"/>
          </a:xfrm>
        </p:spPr>
        <p:txBody>
          <a:bodyPr/>
          <a:lstStyle/>
          <a:p>
            <a:r>
              <a:rPr lang="en-US" dirty="0"/>
              <a:t>Universal TA</a:t>
            </a:r>
          </a:p>
          <a:p>
            <a:pPr lvl="1"/>
            <a:r>
              <a:rPr lang="en-US" dirty="0"/>
              <a:t>Free resources to support development, implementation, and scaling of Registered Teacher Apprenticeship Programs (RTAPs) that are available to everyone</a:t>
            </a:r>
          </a:p>
          <a:p>
            <a:r>
              <a:rPr lang="en-US" dirty="0"/>
              <a:t>Targeted and Intensive TA</a:t>
            </a:r>
          </a:p>
          <a:p>
            <a:pPr lvl="1"/>
            <a:r>
              <a:rPr lang="en-US" dirty="0"/>
              <a:t>TA tailored to meet the specific needs of state agencies, educator preparation programs, and/or local school districts, including support developing and navigating partnerships, designing and implementing RTAPs, and scaling RTAPs​</a:t>
            </a:r>
          </a:p>
          <a:p>
            <a:r>
              <a:rPr lang="en-US" dirty="0"/>
              <a:t>Cross-State Collaboration</a:t>
            </a:r>
          </a:p>
          <a:p>
            <a:pPr lvl="1"/>
            <a:r>
              <a:rPr lang="en-US" dirty="0"/>
              <a:t>Knowledge-sharing between comparable states, educator preparation programs, and/or local school districts related to development, implementation, and scaling of RTAPs</a:t>
            </a:r>
          </a:p>
        </p:txBody>
      </p:sp>
    </p:spTree>
    <p:extLst>
      <p:ext uri="{BB962C8B-B14F-4D97-AF65-F5344CB8AC3E}">
        <p14:creationId xmlns:p14="http://schemas.microsoft.com/office/powerpoint/2010/main" val="1454527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4CEF3-85D2-28B6-B090-91B904DA21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0BC12F-6565-F5B0-70FF-0CF9E7EA3B6E}"/>
              </a:ext>
            </a:extLst>
          </p:cNvPr>
          <p:cNvSpPr>
            <a:spLocks noGrp="1"/>
          </p:cNvSpPr>
          <p:nvPr>
            <p:ph type="title"/>
          </p:nvPr>
        </p:nvSpPr>
        <p:spPr/>
        <p:txBody>
          <a:bodyPr>
            <a:normAutofit/>
          </a:bodyPr>
          <a:lstStyle/>
          <a:p>
            <a:pPr algn="ctr"/>
            <a:r>
              <a:rPr lang="en-US" b="1" dirty="0"/>
              <a:t>Helpful Resources</a:t>
            </a:r>
          </a:p>
        </p:txBody>
      </p:sp>
      <p:sp>
        <p:nvSpPr>
          <p:cNvPr id="3" name="Content Placeholder 2">
            <a:extLst>
              <a:ext uri="{FF2B5EF4-FFF2-40B4-BE49-F238E27FC236}">
                <a16:creationId xmlns:a16="http://schemas.microsoft.com/office/drawing/2014/main" id="{08BFD691-0698-F709-677F-FAFFEB676D45}"/>
              </a:ext>
            </a:extLst>
          </p:cNvPr>
          <p:cNvSpPr>
            <a:spLocks noGrp="1"/>
          </p:cNvSpPr>
          <p:nvPr>
            <p:ph sz="quarter" idx="10"/>
          </p:nvPr>
        </p:nvSpPr>
        <p:spPr>
          <a:xfrm>
            <a:off x="215254" y="1700463"/>
            <a:ext cx="7333200" cy="4270975"/>
          </a:xfrm>
        </p:spPr>
        <p:txBody>
          <a:bodyPr/>
          <a:lstStyle/>
          <a:p>
            <a:pPr fontAlgn="base"/>
            <a:r>
              <a:rPr lang="en-US" u="sng" dirty="0">
                <a:hlinkClick r:id="rId2"/>
              </a:rPr>
              <a:t>Special Education RTAP Database</a:t>
            </a:r>
            <a:r>
              <a:rPr lang="en-US" dirty="0"/>
              <a:t>​</a:t>
            </a:r>
          </a:p>
          <a:p>
            <a:pPr fontAlgn="base"/>
            <a:r>
              <a:rPr lang="en-US" u="sng" dirty="0">
                <a:hlinkClick r:id="rId3"/>
              </a:rPr>
              <a:t>CEEDAR RTAP Affinity Group</a:t>
            </a:r>
            <a:r>
              <a:rPr lang="en-US" dirty="0"/>
              <a:t>​</a:t>
            </a:r>
          </a:p>
          <a:p>
            <a:pPr fontAlgn="base"/>
            <a:r>
              <a:rPr lang="en-US" dirty="0"/>
              <a:t>Online Resource--</a:t>
            </a:r>
            <a:r>
              <a:rPr lang="en-US" u="sng" dirty="0">
                <a:hlinkClick r:id="rId4"/>
              </a:rPr>
              <a:t>Credit for Prior Learning in Teacher Apprenticeships: Considerations for Sponsors and Partners</a:t>
            </a:r>
            <a:r>
              <a:rPr lang="en-US" dirty="0"/>
              <a:t>​</a:t>
            </a:r>
          </a:p>
          <a:p>
            <a:pPr fontAlgn="base"/>
            <a:r>
              <a:rPr lang="en-US" dirty="0"/>
              <a:t>Webinar--</a:t>
            </a:r>
            <a:r>
              <a:rPr lang="en-US" u="sng" dirty="0">
                <a:hlinkClick r:id="rId5"/>
              </a:rPr>
              <a:t>Credit for Prior Learning in Teacher Apprenticeships </a:t>
            </a:r>
            <a:r>
              <a:rPr lang="en-US" dirty="0"/>
              <a:t>​</a:t>
            </a:r>
          </a:p>
          <a:p>
            <a:pPr fontAlgn="base"/>
            <a:r>
              <a:rPr lang="en-US" u="sng" dirty="0">
                <a:hlinkClick r:id="rId6"/>
              </a:rPr>
              <a:t>Other Resources</a:t>
            </a:r>
            <a:endParaRPr lang="en-US" dirty="0"/>
          </a:p>
        </p:txBody>
      </p:sp>
      <p:pic>
        <p:nvPicPr>
          <p:cNvPr id="4" name="Picture 3" descr="A teacher sits and helps a student in a classroom ">
            <a:extLst>
              <a:ext uri="{FF2B5EF4-FFF2-40B4-BE49-F238E27FC236}">
                <a16:creationId xmlns:a16="http://schemas.microsoft.com/office/drawing/2014/main" id="{92C2AD51-D155-FAB8-7C04-4F6CC5F739AA}"/>
              </a:ext>
            </a:extLst>
          </p:cNvPr>
          <p:cNvPicPr>
            <a:picLocks noChangeAspect="1"/>
          </p:cNvPicPr>
          <p:nvPr/>
        </p:nvPicPr>
        <p:blipFill>
          <a:blip r:embed="rId7"/>
          <a:srcRect r="11087"/>
          <a:stretch>
            <a:fillRect/>
          </a:stretch>
        </p:blipFill>
        <p:spPr>
          <a:xfrm>
            <a:off x="7548454" y="1919722"/>
            <a:ext cx="4322522" cy="3237815"/>
          </a:xfrm>
          <a:prstGeom prst="rect">
            <a:avLst/>
          </a:prstGeom>
        </p:spPr>
      </p:pic>
    </p:spTree>
    <p:extLst>
      <p:ext uri="{BB962C8B-B14F-4D97-AF65-F5344CB8AC3E}">
        <p14:creationId xmlns:p14="http://schemas.microsoft.com/office/powerpoint/2010/main" val="4294504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22987A-23FC-6878-72F8-FBD1FA3B62E3}"/>
              </a:ext>
            </a:extLst>
          </p:cNvPr>
          <p:cNvSpPr txBox="1">
            <a:spLocks noGrp="1"/>
          </p:cNvSpPr>
          <p:nvPr>
            <p:ph type="title" idx="4294967295"/>
          </p:nvPr>
        </p:nvSpPr>
        <p:spPr>
          <a:xfrm>
            <a:off x="576943" y="103278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Gentona Book" pitchFamily="2" charset="77"/>
                <a:ea typeface="Gotham Bold" charset="0"/>
                <a:cs typeface="Gotham Bold" charset="0"/>
              </a:rPr>
              <a:t>Disclaimer</a:t>
            </a:r>
          </a:p>
        </p:txBody>
      </p:sp>
      <p:pic>
        <p:nvPicPr>
          <p:cNvPr id="5" name="Picture 4">
            <a:extLst>
              <a:ext uri="{FF2B5EF4-FFF2-40B4-BE49-F238E27FC236}">
                <a16:creationId xmlns:a16="http://schemas.microsoft.com/office/drawing/2014/main" id="{D8B32A82-5971-8DE4-8EAE-3C704951EBF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309" y="2426263"/>
            <a:ext cx="1587715" cy="1325459"/>
          </a:xfrm>
          <a:prstGeom prst="rect">
            <a:avLst/>
          </a:prstGeom>
        </p:spPr>
      </p:pic>
      <p:sp>
        <p:nvSpPr>
          <p:cNvPr id="2" name="TextBox 1">
            <a:extLst>
              <a:ext uri="{FF2B5EF4-FFF2-40B4-BE49-F238E27FC236}">
                <a16:creationId xmlns:a16="http://schemas.microsoft.com/office/drawing/2014/main" id="{4CE921F0-C9DD-5942-45D1-DF697ED10CDB}"/>
              </a:ext>
            </a:extLst>
          </p:cNvPr>
          <p:cNvSpPr txBox="1"/>
          <p:nvPr/>
        </p:nvSpPr>
        <p:spPr>
          <a:xfrm>
            <a:off x="2597258" y="2364271"/>
            <a:ext cx="8756542" cy="2532103"/>
          </a:xfrm>
          <a:prstGeom prst="rect">
            <a:avLst/>
          </a:prstGeom>
          <a:noFill/>
        </p:spPr>
        <p:txBody>
          <a:bodyPr wrap="square" rtlCol="0">
            <a:spAutoFit/>
          </a:bodyPr>
          <a:lstStyle/>
          <a:p>
            <a:pPr>
              <a:lnSpc>
                <a:spcPct val="150000"/>
              </a:lnSpc>
            </a:pPr>
            <a:r>
              <a:rPr lang="en-US" dirty="0">
                <a:latin typeface="Helvetica Neue" charset="0"/>
                <a:ea typeface="Helvetica Neue" charset="0"/>
                <a:cs typeface="Helvetica Neue" charset="0"/>
              </a:rPr>
              <a:t>This content was produced under U.S. Department of Education, Office of Special Education Programs, Award No. H325A220002. David Guardino serves as the project officer. The views expressed herein do not necessarily represent the positions or policies of the U.S. Department of Education. No official endorsement by the U.S. Department of Education of any product, commodity, service, or enterprise mentioned in this website is intended or should be inferred.</a:t>
            </a:r>
          </a:p>
        </p:txBody>
      </p:sp>
    </p:spTree>
    <p:extLst>
      <p:ext uri="{BB962C8B-B14F-4D97-AF65-F5344CB8AC3E}">
        <p14:creationId xmlns:p14="http://schemas.microsoft.com/office/powerpoint/2010/main" val="3149796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CC6C9-DB03-E345-00E7-6E62A39B59F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A2B0275-F087-F011-91B7-A8CCC12DCB71}"/>
              </a:ext>
            </a:extLst>
          </p:cNvPr>
          <p:cNvSpPr txBox="1">
            <a:spLocks noGrp="1"/>
          </p:cNvSpPr>
          <p:nvPr>
            <p:ph type="title" idx="4294967295"/>
          </p:nvPr>
        </p:nvSpPr>
        <p:spPr>
          <a:xfrm>
            <a:off x="838200" y="655429"/>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Gentona Book" pitchFamily="2" charset="77"/>
                <a:ea typeface="Gotham Bold" charset="0"/>
                <a:cs typeface="Gotham Bold" charset="0"/>
              </a:rPr>
              <a:t>Teacher Shortage</a:t>
            </a:r>
          </a:p>
        </p:txBody>
      </p:sp>
      <p:sp>
        <p:nvSpPr>
          <p:cNvPr id="7" name="Title 1">
            <a:extLst>
              <a:ext uri="{FF2B5EF4-FFF2-40B4-BE49-F238E27FC236}">
                <a16:creationId xmlns:a16="http://schemas.microsoft.com/office/drawing/2014/main" id="{9C674067-D4D7-E377-3677-4C04EDEB9A81}"/>
              </a:ext>
            </a:extLst>
          </p:cNvPr>
          <p:cNvSpPr txBox="1">
            <a:spLocks/>
          </p:cNvSpPr>
          <p:nvPr/>
        </p:nvSpPr>
        <p:spPr>
          <a:xfrm>
            <a:off x="838200" y="1494674"/>
            <a:ext cx="10515600" cy="6627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latin typeface="Gentona Book" pitchFamily="2" charset="77"/>
                <a:ea typeface="Gotham Bold" charset="0"/>
                <a:cs typeface="Gotham Bold" charset="0"/>
              </a:rPr>
              <a:t>A challenge in Tennessee &amp; across the nation</a:t>
            </a:r>
          </a:p>
        </p:txBody>
      </p:sp>
      <p:sp>
        <p:nvSpPr>
          <p:cNvPr id="8" name="Title 1">
            <a:extLst>
              <a:ext uri="{FF2B5EF4-FFF2-40B4-BE49-F238E27FC236}">
                <a16:creationId xmlns:a16="http://schemas.microsoft.com/office/drawing/2014/main" id="{45535F47-3CCB-7A1A-A707-2DD2CBC12718}"/>
              </a:ext>
            </a:extLst>
          </p:cNvPr>
          <p:cNvSpPr txBox="1">
            <a:spLocks/>
          </p:cNvSpPr>
          <p:nvPr/>
        </p:nvSpPr>
        <p:spPr>
          <a:xfrm>
            <a:off x="838200" y="2069016"/>
            <a:ext cx="10515600" cy="6627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latin typeface="Gentona Book" pitchFamily="2" charset="77"/>
                <a:ea typeface="Gotham Bold" charset="0"/>
                <a:cs typeface="Gotham Bold" charset="0"/>
              </a:rPr>
              <a:t>Certain academic areas are more affected:</a:t>
            </a:r>
          </a:p>
        </p:txBody>
      </p:sp>
      <p:grpSp>
        <p:nvGrpSpPr>
          <p:cNvPr id="13" name="Group 12">
            <a:extLst>
              <a:ext uri="{FF2B5EF4-FFF2-40B4-BE49-F238E27FC236}">
                <a16:creationId xmlns:a16="http://schemas.microsoft.com/office/drawing/2014/main" id="{11BA8120-C2B3-AC86-C3A2-DA82DF63F444}"/>
              </a:ext>
              <a:ext uri="{C183D7F6-B498-43B3-948B-1728B52AA6E4}">
                <adec:decorative xmlns:adec="http://schemas.microsoft.com/office/drawing/2017/decorative" val="1"/>
              </a:ext>
            </a:extLst>
          </p:cNvPr>
          <p:cNvGrpSpPr/>
          <p:nvPr/>
        </p:nvGrpSpPr>
        <p:grpSpPr>
          <a:xfrm>
            <a:off x="2142073" y="2819822"/>
            <a:ext cx="7907853" cy="635890"/>
            <a:chOff x="3306763" y="2584587"/>
            <a:chExt cx="7907853" cy="635890"/>
          </a:xfrm>
        </p:grpSpPr>
        <p:grpSp>
          <p:nvGrpSpPr>
            <p:cNvPr id="14" name="Group 13">
              <a:extLst>
                <a:ext uri="{FF2B5EF4-FFF2-40B4-BE49-F238E27FC236}">
                  <a16:creationId xmlns:a16="http://schemas.microsoft.com/office/drawing/2014/main" id="{3D944972-D134-1756-BCB5-943DFAB896A5}"/>
                </a:ext>
              </a:extLst>
            </p:cNvPr>
            <p:cNvGrpSpPr/>
            <p:nvPr/>
          </p:nvGrpSpPr>
          <p:grpSpPr>
            <a:xfrm>
              <a:off x="3306763" y="2600082"/>
              <a:ext cx="1430031" cy="620395"/>
              <a:chOff x="2057406" y="2790473"/>
              <a:chExt cx="1430031" cy="620395"/>
            </a:xfrm>
          </p:grpSpPr>
          <p:sp>
            <p:nvSpPr>
              <p:cNvPr id="46" name="object 5">
                <a:extLst>
                  <a:ext uri="{FF2B5EF4-FFF2-40B4-BE49-F238E27FC236}">
                    <a16:creationId xmlns:a16="http://schemas.microsoft.com/office/drawing/2014/main" id="{A2863AE3-C72A-A9EC-A76D-8E7B0DF0BC13}"/>
                  </a:ext>
                </a:extLst>
              </p:cNvPr>
              <p:cNvSpPr txBox="1"/>
              <p:nvPr/>
            </p:nvSpPr>
            <p:spPr>
              <a:xfrm>
                <a:off x="2841642" y="2957183"/>
                <a:ext cx="645795" cy="269240"/>
              </a:xfrm>
              <a:prstGeom prst="rect">
                <a:avLst/>
              </a:prstGeom>
            </p:spPr>
            <p:txBody>
              <a:bodyPr vert="horz" wrap="square" lIns="0" tIns="12700" rIns="0" bIns="0" rtlCol="0">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12700">
                  <a:spcBef>
                    <a:spcPts val="100"/>
                  </a:spcBef>
                </a:pPr>
                <a:r>
                  <a:rPr lang="en-US" sz="1600" b="1" spc="-5">
                    <a:solidFill>
                      <a:srgbClr val="143353"/>
                    </a:solidFill>
                    <a:latin typeface="Open Sans Extrabold"/>
                    <a:cs typeface="Open Sans Extrabold"/>
                  </a:rPr>
                  <a:t>ESL</a:t>
                </a:r>
                <a:endParaRPr sz="1600">
                  <a:latin typeface="Open Sans Light"/>
                  <a:cs typeface="Open Sans Light"/>
                </a:endParaRPr>
              </a:p>
            </p:txBody>
          </p:sp>
          <p:grpSp>
            <p:nvGrpSpPr>
              <p:cNvPr id="47" name="object 9">
                <a:extLst>
                  <a:ext uri="{FF2B5EF4-FFF2-40B4-BE49-F238E27FC236}">
                    <a16:creationId xmlns:a16="http://schemas.microsoft.com/office/drawing/2014/main" id="{81DC89AB-138F-3DAC-7162-B14CA071741B}"/>
                  </a:ext>
                </a:extLst>
              </p:cNvPr>
              <p:cNvGrpSpPr/>
              <p:nvPr/>
            </p:nvGrpSpPr>
            <p:grpSpPr>
              <a:xfrm>
                <a:off x="2057406" y="2790473"/>
                <a:ext cx="620395" cy="620395"/>
                <a:chOff x="2057406" y="2790473"/>
                <a:chExt cx="620395" cy="620395"/>
              </a:xfrm>
            </p:grpSpPr>
            <p:sp>
              <p:nvSpPr>
                <p:cNvPr id="48" name="object 10">
                  <a:extLst>
                    <a:ext uri="{FF2B5EF4-FFF2-40B4-BE49-F238E27FC236}">
                      <a16:creationId xmlns:a16="http://schemas.microsoft.com/office/drawing/2014/main" id="{FC668611-C287-03B5-B658-E435395A0DA6}"/>
                    </a:ext>
                  </a:extLst>
                </p:cNvPr>
                <p:cNvSpPr/>
                <p:nvPr/>
              </p:nvSpPr>
              <p:spPr>
                <a:xfrm>
                  <a:off x="2212238" y="2928518"/>
                  <a:ext cx="206375" cy="344170"/>
                </a:xfrm>
                <a:custGeom>
                  <a:avLst/>
                  <a:gdLst/>
                  <a:ahLst/>
                  <a:cxnLst/>
                  <a:rect l="l" t="t" r="r" b="b"/>
                  <a:pathLst>
                    <a:path w="206375" h="344170">
                      <a:moveTo>
                        <a:pt x="91871" y="332270"/>
                      </a:moveTo>
                      <a:lnTo>
                        <a:pt x="83540" y="313905"/>
                      </a:lnTo>
                      <a:lnTo>
                        <a:pt x="76415" y="293585"/>
                      </a:lnTo>
                      <a:lnTo>
                        <a:pt x="70510" y="271678"/>
                      </a:lnTo>
                      <a:lnTo>
                        <a:pt x="65874" y="248500"/>
                      </a:lnTo>
                      <a:lnTo>
                        <a:pt x="0" y="248500"/>
                      </a:lnTo>
                      <a:lnTo>
                        <a:pt x="16776" y="275539"/>
                      </a:lnTo>
                      <a:lnTo>
                        <a:pt x="38049" y="298919"/>
                      </a:lnTo>
                      <a:lnTo>
                        <a:pt x="63258" y="318033"/>
                      </a:lnTo>
                      <a:lnTo>
                        <a:pt x="91871" y="332270"/>
                      </a:lnTo>
                      <a:close/>
                    </a:path>
                    <a:path w="206375" h="344170">
                      <a:moveTo>
                        <a:pt x="91871" y="11709"/>
                      </a:moveTo>
                      <a:lnTo>
                        <a:pt x="63258" y="25958"/>
                      </a:lnTo>
                      <a:lnTo>
                        <a:pt x="38049" y="45072"/>
                      </a:lnTo>
                      <a:lnTo>
                        <a:pt x="16776" y="68453"/>
                      </a:lnTo>
                      <a:lnTo>
                        <a:pt x="0" y="95478"/>
                      </a:lnTo>
                      <a:lnTo>
                        <a:pt x="65874" y="95478"/>
                      </a:lnTo>
                      <a:lnTo>
                        <a:pt x="70510" y="72313"/>
                      </a:lnTo>
                      <a:lnTo>
                        <a:pt x="76415" y="50393"/>
                      </a:lnTo>
                      <a:lnTo>
                        <a:pt x="83540" y="30086"/>
                      </a:lnTo>
                      <a:lnTo>
                        <a:pt x="91871" y="11709"/>
                      </a:lnTo>
                      <a:close/>
                    </a:path>
                    <a:path w="206375" h="344170">
                      <a:moveTo>
                        <a:pt x="205752" y="95491"/>
                      </a:moveTo>
                      <a:lnTo>
                        <a:pt x="195757" y="55854"/>
                      </a:lnTo>
                      <a:lnTo>
                        <a:pt x="169354" y="7150"/>
                      </a:lnTo>
                      <a:lnTo>
                        <a:pt x="154774" y="0"/>
                      </a:lnTo>
                      <a:lnTo>
                        <a:pt x="141312" y="6794"/>
                      </a:lnTo>
                      <a:lnTo>
                        <a:pt x="127431" y="25679"/>
                      </a:lnTo>
                      <a:lnTo>
                        <a:pt x="114693" y="55600"/>
                      </a:lnTo>
                      <a:lnTo>
                        <a:pt x="104609" y="95491"/>
                      </a:lnTo>
                      <a:lnTo>
                        <a:pt x="205752" y="95491"/>
                      </a:lnTo>
                      <a:close/>
                    </a:path>
                    <a:path w="206375" h="344170">
                      <a:moveTo>
                        <a:pt x="205765" y="248500"/>
                      </a:moveTo>
                      <a:lnTo>
                        <a:pt x="104609" y="248500"/>
                      </a:lnTo>
                      <a:lnTo>
                        <a:pt x="114693" y="288391"/>
                      </a:lnTo>
                      <a:lnTo>
                        <a:pt x="127444" y="318300"/>
                      </a:lnTo>
                      <a:lnTo>
                        <a:pt x="141312" y="337197"/>
                      </a:lnTo>
                      <a:lnTo>
                        <a:pt x="154774" y="343992"/>
                      </a:lnTo>
                      <a:lnTo>
                        <a:pt x="155956" y="343877"/>
                      </a:lnTo>
                      <a:lnTo>
                        <a:pt x="169341" y="336842"/>
                      </a:lnTo>
                      <a:lnTo>
                        <a:pt x="183121" y="317919"/>
                      </a:lnTo>
                      <a:lnTo>
                        <a:pt x="195757" y="288137"/>
                      </a:lnTo>
                      <a:lnTo>
                        <a:pt x="205765" y="248500"/>
                      </a:lnTo>
                      <a:close/>
                    </a:path>
                  </a:pathLst>
                </a:custGeom>
                <a:solidFill>
                  <a:srgbClr val="2DCCD3"/>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pic>
              <p:nvPicPr>
                <p:cNvPr id="49" name="object 11">
                  <a:extLst>
                    <a:ext uri="{FF2B5EF4-FFF2-40B4-BE49-F238E27FC236}">
                      <a16:creationId xmlns:a16="http://schemas.microsoft.com/office/drawing/2014/main" id="{F18538CC-7F9E-8C05-161D-39D4C8A6B9A1}"/>
                    </a:ext>
                  </a:extLst>
                </p:cNvPr>
                <p:cNvPicPr/>
                <p:nvPr/>
              </p:nvPicPr>
              <p:blipFill>
                <a:blip r:embed="rId3" cstate="print"/>
                <a:stretch>
                  <a:fillRect/>
                </a:stretch>
              </p:blipFill>
              <p:spPr>
                <a:xfrm>
                  <a:off x="2193498" y="3062253"/>
                  <a:ext cx="79857" cy="76504"/>
                </a:xfrm>
                <a:prstGeom prst="rect">
                  <a:avLst/>
                </a:prstGeom>
              </p:spPr>
            </p:pic>
            <p:sp>
              <p:nvSpPr>
                <p:cNvPr id="50" name="object 12">
                  <a:extLst>
                    <a:ext uri="{FF2B5EF4-FFF2-40B4-BE49-F238E27FC236}">
                      <a16:creationId xmlns:a16="http://schemas.microsoft.com/office/drawing/2014/main" id="{4AC27A68-5618-5410-B6BE-370178CED0FB}"/>
                    </a:ext>
                  </a:extLst>
                </p:cNvPr>
                <p:cNvSpPr/>
                <p:nvPr/>
              </p:nvSpPr>
              <p:spPr>
                <a:xfrm>
                  <a:off x="2431483" y="2941571"/>
                  <a:ext cx="87630" cy="82550"/>
                </a:xfrm>
                <a:custGeom>
                  <a:avLst/>
                  <a:gdLst/>
                  <a:ahLst/>
                  <a:cxnLst/>
                  <a:rect l="l" t="t" r="r" b="b"/>
                  <a:pathLst>
                    <a:path w="87630" h="82550">
                      <a:moveTo>
                        <a:pt x="0" y="0"/>
                      </a:moveTo>
                      <a:lnTo>
                        <a:pt x="8074" y="18154"/>
                      </a:lnTo>
                      <a:lnTo>
                        <a:pt x="14987" y="38163"/>
                      </a:lnTo>
                      <a:lnTo>
                        <a:pt x="20722" y="59696"/>
                      </a:lnTo>
                      <a:lnTo>
                        <a:pt x="25260" y="82423"/>
                      </a:lnTo>
                      <a:lnTo>
                        <a:pt x="87541" y="82423"/>
                      </a:lnTo>
                      <a:lnTo>
                        <a:pt x="71451" y="56224"/>
                      </a:lnTo>
                      <a:lnTo>
                        <a:pt x="51200" y="33353"/>
                      </a:lnTo>
                      <a:lnTo>
                        <a:pt x="27233" y="14410"/>
                      </a:lnTo>
                      <a:lnTo>
                        <a:pt x="0" y="0"/>
                      </a:lnTo>
                      <a:close/>
                    </a:path>
                  </a:pathLst>
                </a:custGeom>
                <a:solidFill>
                  <a:srgbClr val="2DCCD3"/>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pic>
              <p:nvPicPr>
                <p:cNvPr id="51" name="object 13">
                  <a:extLst>
                    <a:ext uri="{FF2B5EF4-FFF2-40B4-BE49-F238E27FC236}">
                      <a16:creationId xmlns:a16="http://schemas.microsoft.com/office/drawing/2014/main" id="{E11600D9-9FC4-ADEB-A7DD-7F13EF36D64C}"/>
                    </a:ext>
                  </a:extLst>
                </p:cNvPr>
                <p:cNvPicPr/>
                <p:nvPr/>
              </p:nvPicPr>
              <p:blipFill>
                <a:blip r:embed="rId4" cstate="print"/>
                <a:stretch>
                  <a:fillRect/>
                </a:stretch>
              </p:blipFill>
              <p:spPr>
                <a:xfrm>
                  <a:off x="2461501" y="3062253"/>
                  <a:ext cx="76276" cy="76504"/>
                </a:xfrm>
                <a:prstGeom prst="rect">
                  <a:avLst/>
                </a:prstGeom>
              </p:spPr>
            </p:pic>
            <p:sp>
              <p:nvSpPr>
                <p:cNvPr id="52" name="object 14">
                  <a:extLst>
                    <a:ext uri="{FF2B5EF4-FFF2-40B4-BE49-F238E27FC236}">
                      <a16:creationId xmlns:a16="http://schemas.microsoft.com/office/drawing/2014/main" id="{F469337E-E5AF-BCEA-02F5-7F5138ABA362}"/>
                    </a:ext>
                  </a:extLst>
                </p:cNvPr>
                <p:cNvSpPr/>
                <p:nvPr/>
              </p:nvSpPr>
              <p:spPr>
                <a:xfrm>
                  <a:off x="2057406" y="2790473"/>
                  <a:ext cx="620395" cy="620395"/>
                </a:xfrm>
                <a:custGeom>
                  <a:avLst/>
                  <a:gdLst/>
                  <a:ahLst/>
                  <a:cxnLst/>
                  <a:rect l="l" t="t" r="r" b="b"/>
                  <a:pathLst>
                    <a:path w="620394" h="620395">
                      <a:moveTo>
                        <a:pt x="310019" y="0"/>
                      </a:moveTo>
                      <a:lnTo>
                        <a:pt x="264418" y="3382"/>
                      </a:lnTo>
                      <a:lnTo>
                        <a:pt x="220824" y="13203"/>
                      </a:lnTo>
                      <a:lnTo>
                        <a:pt x="179728" y="28968"/>
                      </a:lnTo>
                      <a:lnTo>
                        <a:pt x="141624" y="50186"/>
                      </a:lnTo>
                      <a:lnTo>
                        <a:pt x="107004" y="76365"/>
                      </a:lnTo>
                      <a:lnTo>
                        <a:pt x="76359" y="107011"/>
                      </a:lnTo>
                      <a:lnTo>
                        <a:pt x="50182" y="141633"/>
                      </a:lnTo>
                      <a:lnTo>
                        <a:pt x="28966" y="179739"/>
                      </a:lnTo>
                      <a:lnTo>
                        <a:pt x="13202" y="220835"/>
                      </a:lnTo>
                      <a:lnTo>
                        <a:pt x="3418" y="264269"/>
                      </a:lnTo>
                      <a:lnTo>
                        <a:pt x="0" y="310032"/>
                      </a:lnTo>
                      <a:lnTo>
                        <a:pt x="3362" y="355360"/>
                      </a:lnTo>
                      <a:lnTo>
                        <a:pt x="13202" y="399228"/>
                      </a:lnTo>
                      <a:lnTo>
                        <a:pt x="28966" y="440325"/>
                      </a:lnTo>
                      <a:lnTo>
                        <a:pt x="50182" y="478431"/>
                      </a:lnTo>
                      <a:lnTo>
                        <a:pt x="76359" y="513053"/>
                      </a:lnTo>
                      <a:lnTo>
                        <a:pt x="107004" y="543699"/>
                      </a:lnTo>
                      <a:lnTo>
                        <a:pt x="141624" y="569878"/>
                      </a:lnTo>
                      <a:lnTo>
                        <a:pt x="179728" y="591096"/>
                      </a:lnTo>
                      <a:lnTo>
                        <a:pt x="220824" y="606861"/>
                      </a:lnTo>
                      <a:lnTo>
                        <a:pt x="264418" y="616681"/>
                      </a:lnTo>
                      <a:lnTo>
                        <a:pt x="310019" y="620064"/>
                      </a:lnTo>
                      <a:lnTo>
                        <a:pt x="352371" y="616986"/>
                      </a:lnTo>
                      <a:lnTo>
                        <a:pt x="393609" y="608001"/>
                      </a:lnTo>
                      <a:lnTo>
                        <a:pt x="433226" y="593484"/>
                      </a:lnTo>
                      <a:lnTo>
                        <a:pt x="470712" y="573811"/>
                      </a:lnTo>
                      <a:lnTo>
                        <a:pt x="607375" y="573811"/>
                      </a:lnTo>
                      <a:lnTo>
                        <a:pt x="589845" y="509854"/>
                      </a:lnTo>
                      <a:lnTo>
                        <a:pt x="308317" y="509854"/>
                      </a:lnTo>
                      <a:lnTo>
                        <a:pt x="262555" y="504567"/>
                      </a:lnTo>
                      <a:lnTo>
                        <a:pt x="220517" y="489513"/>
                      </a:lnTo>
                      <a:lnTo>
                        <a:pt x="183412" y="465901"/>
                      </a:lnTo>
                      <a:lnTo>
                        <a:pt x="152449" y="434937"/>
                      </a:lnTo>
                      <a:lnTo>
                        <a:pt x="128836" y="397833"/>
                      </a:lnTo>
                      <a:lnTo>
                        <a:pt x="113782" y="355795"/>
                      </a:lnTo>
                      <a:lnTo>
                        <a:pt x="108496" y="310032"/>
                      </a:lnTo>
                      <a:lnTo>
                        <a:pt x="113782" y="264269"/>
                      </a:lnTo>
                      <a:lnTo>
                        <a:pt x="128836" y="222231"/>
                      </a:lnTo>
                      <a:lnTo>
                        <a:pt x="152449" y="185126"/>
                      </a:lnTo>
                      <a:lnTo>
                        <a:pt x="183412" y="154163"/>
                      </a:lnTo>
                      <a:lnTo>
                        <a:pt x="220517" y="130551"/>
                      </a:lnTo>
                      <a:lnTo>
                        <a:pt x="262555" y="115497"/>
                      </a:lnTo>
                      <a:lnTo>
                        <a:pt x="308317" y="110210"/>
                      </a:lnTo>
                      <a:lnTo>
                        <a:pt x="546110" y="110210"/>
                      </a:lnTo>
                      <a:lnTo>
                        <a:pt x="543691" y="107011"/>
                      </a:lnTo>
                      <a:lnTo>
                        <a:pt x="513045" y="76365"/>
                      </a:lnTo>
                      <a:lnTo>
                        <a:pt x="478423" y="50186"/>
                      </a:lnTo>
                      <a:lnTo>
                        <a:pt x="440318" y="28968"/>
                      </a:lnTo>
                      <a:lnTo>
                        <a:pt x="399220" y="13203"/>
                      </a:lnTo>
                      <a:lnTo>
                        <a:pt x="355623" y="3382"/>
                      </a:lnTo>
                      <a:lnTo>
                        <a:pt x="310019" y="0"/>
                      </a:lnTo>
                      <a:close/>
                    </a:path>
                    <a:path w="620394" h="620395">
                      <a:moveTo>
                        <a:pt x="607375" y="573811"/>
                      </a:moveTo>
                      <a:lnTo>
                        <a:pt x="470712" y="573811"/>
                      </a:lnTo>
                      <a:lnTo>
                        <a:pt x="620052" y="620064"/>
                      </a:lnTo>
                      <a:lnTo>
                        <a:pt x="607375" y="573811"/>
                      </a:lnTo>
                      <a:close/>
                    </a:path>
                    <a:path w="620394" h="620395">
                      <a:moveTo>
                        <a:pt x="309486" y="509790"/>
                      </a:moveTo>
                      <a:lnTo>
                        <a:pt x="309092" y="509803"/>
                      </a:lnTo>
                      <a:lnTo>
                        <a:pt x="308711" y="509854"/>
                      </a:lnTo>
                      <a:lnTo>
                        <a:pt x="309841" y="509854"/>
                      </a:lnTo>
                      <a:lnTo>
                        <a:pt x="309676" y="509803"/>
                      </a:lnTo>
                      <a:lnTo>
                        <a:pt x="309486" y="509790"/>
                      </a:lnTo>
                      <a:close/>
                    </a:path>
                    <a:path w="620394" h="620395">
                      <a:moveTo>
                        <a:pt x="546110" y="110210"/>
                      </a:moveTo>
                      <a:lnTo>
                        <a:pt x="310527" y="110210"/>
                      </a:lnTo>
                      <a:lnTo>
                        <a:pt x="310984" y="110350"/>
                      </a:lnTo>
                      <a:lnTo>
                        <a:pt x="311480" y="110375"/>
                      </a:lnTo>
                      <a:lnTo>
                        <a:pt x="356607" y="116244"/>
                      </a:lnTo>
                      <a:lnTo>
                        <a:pt x="398015" y="131614"/>
                      </a:lnTo>
                      <a:lnTo>
                        <a:pt x="434527" y="155314"/>
                      </a:lnTo>
                      <a:lnTo>
                        <a:pt x="464971" y="186175"/>
                      </a:lnTo>
                      <a:lnTo>
                        <a:pt x="488170" y="223028"/>
                      </a:lnTo>
                      <a:lnTo>
                        <a:pt x="502951" y="264704"/>
                      </a:lnTo>
                      <a:lnTo>
                        <a:pt x="508139" y="310032"/>
                      </a:lnTo>
                      <a:lnTo>
                        <a:pt x="502951" y="355360"/>
                      </a:lnTo>
                      <a:lnTo>
                        <a:pt x="488170" y="397036"/>
                      </a:lnTo>
                      <a:lnTo>
                        <a:pt x="464971" y="433889"/>
                      </a:lnTo>
                      <a:lnTo>
                        <a:pt x="434527" y="464750"/>
                      </a:lnTo>
                      <a:lnTo>
                        <a:pt x="398015" y="488450"/>
                      </a:lnTo>
                      <a:lnTo>
                        <a:pt x="356607" y="503819"/>
                      </a:lnTo>
                      <a:lnTo>
                        <a:pt x="311480" y="509689"/>
                      </a:lnTo>
                      <a:lnTo>
                        <a:pt x="310984" y="509714"/>
                      </a:lnTo>
                      <a:lnTo>
                        <a:pt x="310527" y="509854"/>
                      </a:lnTo>
                      <a:lnTo>
                        <a:pt x="589845" y="509854"/>
                      </a:lnTo>
                      <a:lnTo>
                        <a:pt x="577443" y="464604"/>
                      </a:lnTo>
                      <a:lnTo>
                        <a:pt x="595534" y="428354"/>
                      </a:lnTo>
                      <a:lnTo>
                        <a:pt x="608911" y="390185"/>
                      </a:lnTo>
                      <a:lnTo>
                        <a:pt x="617205" y="350582"/>
                      </a:lnTo>
                      <a:lnTo>
                        <a:pt x="620052" y="310032"/>
                      </a:lnTo>
                      <a:lnTo>
                        <a:pt x="616689" y="264704"/>
                      </a:lnTo>
                      <a:lnTo>
                        <a:pt x="616633" y="264269"/>
                      </a:lnTo>
                      <a:lnTo>
                        <a:pt x="606850" y="220835"/>
                      </a:lnTo>
                      <a:lnTo>
                        <a:pt x="591085" y="179739"/>
                      </a:lnTo>
                      <a:lnTo>
                        <a:pt x="569868" y="141633"/>
                      </a:lnTo>
                      <a:lnTo>
                        <a:pt x="546110" y="110210"/>
                      </a:lnTo>
                      <a:close/>
                    </a:path>
                    <a:path w="620394" h="620395">
                      <a:moveTo>
                        <a:pt x="309841" y="110210"/>
                      </a:moveTo>
                      <a:lnTo>
                        <a:pt x="308711" y="110210"/>
                      </a:lnTo>
                      <a:lnTo>
                        <a:pt x="309092" y="110261"/>
                      </a:lnTo>
                      <a:lnTo>
                        <a:pt x="309486" y="110274"/>
                      </a:lnTo>
                      <a:lnTo>
                        <a:pt x="309676" y="110261"/>
                      </a:lnTo>
                      <a:lnTo>
                        <a:pt x="309841" y="110210"/>
                      </a:lnTo>
                      <a:close/>
                    </a:path>
                  </a:pathLst>
                </a:custGeom>
                <a:solidFill>
                  <a:srgbClr val="D1D654"/>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53" name="object 15">
                  <a:extLst>
                    <a:ext uri="{FF2B5EF4-FFF2-40B4-BE49-F238E27FC236}">
                      <a16:creationId xmlns:a16="http://schemas.microsoft.com/office/drawing/2014/main" id="{D5A03CBF-1E99-8A00-2625-E7E3F518D112}"/>
                    </a:ext>
                  </a:extLst>
                </p:cNvPr>
                <p:cNvSpPr/>
                <p:nvPr/>
              </p:nvSpPr>
              <p:spPr>
                <a:xfrm>
                  <a:off x="2310244" y="3062261"/>
                  <a:ext cx="114935" cy="76200"/>
                </a:xfrm>
                <a:custGeom>
                  <a:avLst/>
                  <a:gdLst/>
                  <a:ahLst/>
                  <a:cxnLst/>
                  <a:rect l="l" t="t" r="r" b="b"/>
                  <a:pathLst>
                    <a:path w="114935" h="76200">
                      <a:moveTo>
                        <a:pt x="114350" y="19050"/>
                      </a:moveTo>
                      <a:lnTo>
                        <a:pt x="113563" y="19050"/>
                      </a:lnTo>
                      <a:lnTo>
                        <a:pt x="113563" y="0"/>
                      </a:lnTo>
                      <a:lnTo>
                        <a:pt x="787" y="0"/>
                      </a:lnTo>
                      <a:lnTo>
                        <a:pt x="787" y="19050"/>
                      </a:lnTo>
                      <a:lnTo>
                        <a:pt x="0" y="19050"/>
                      </a:lnTo>
                      <a:lnTo>
                        <a:pt x="0" y="38100"/>
                      </a:lnTo>
                      <a:lnTo>
                        <a:pt x="12" y="58420"/>
                      </a:lnTo>
                      <a:lnTo>
                        <a:pt x="800" y="58420"/>
                      </a:lnTo>
                      <a:lnTo>
                        <a:pt x="800" y="76200"/>
                      </a:lnTo>
                      <a:lnTo>
                        <a:pt x="113550" y="76200"/>
                      </a:lnTo>
                      <a:lnTo>
                        <a:pt x="113550" y="58420"/>
                      </a:lnTo>
                      <a:lnTo>
                        <a:pt x="114350" y="58420"/>
                      </a:lnTo>
                      <a:lnTo>
                        <a:pt x="114350" y="38100"/>
                      </a:lnTo>
                      <a:lnTo>
                        <a:pt x="114350" y="19050"/>
                      </a:lnTo>
                      <a:close/>
                    </a:path>
                  </a:pathLst>
                </a:custGeom>
                <a:solidFill>
                  <a:srgbClr val="2DCCD3"/>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pic>
              <p:nvPicPr>
                <p:cNvPr id="54" name="object 16">
                  <a:extLst>
                    <a:ext uri="{FF2B5EF4-FFF2-40B4-BE49-F238E27FC236}">
                      <a16:creationId xmlns:a16="http://schemas.microsoft.com/office/drawing/2014/main" id="{E55D13E6-873E-326F-2DFC-F741B4F1D663}"/>
                    </a:ext>
                  </a:extLst>
                </p:cNvPr>
                <p:cNvPicPr/>
                <p:nvPr/>
              </p:nvPicPr>
              <p:blipFill>
                <a:blip r:embed="rId5" cstate="print"/>
                <a:stretch>
                  <a:fillRect/>
                </a:stretch>
              </p:blipFill>
              <p:spPr>
                <a:xfrm>
                  <a:off x="2431483" y="3177016"/>
                  <a:ext cx="87541" cy="82423"/>
                </a:xfrm>
                <a:prstGeom prst="rect">
                  <a:avLst/>
                </a:prstGeom>
              </p:spPr>
            </p:pic>
          </p:grpSp>
        </p:grpSp>
        <p:grpSp>
          <p:nvGrpSpPr>
            <p:cNvPr id="15" name="Group 14">
              <a:extLst>
                <a:ext uri="{FF2B5EF4-FFF2-40B4-BE49-F238E27FC236}">
                  <a16:creationId xmlns:a16="http://schemas.microsoft.com/office/drawing/2014/main" id="{8107AD32-A123-0CD6-05A4-30C0D24A56FA}"/>
                </a:ext>
              </a:extLst>
            </p:cNvPr>
            <p:cNvGrpSpPr/>
            <p:nvPr/>
          </p:nvGrpSpPr>
          <p:grpSpPr>
            <a:xfrm>
              <a:off x="5023328" y="2584587"/>
              <a:ext cx="1670880" cy="633920"/>
              <a:chOff x="4234950" y="2783612"/>
              <a:chExt cx="1670880" cy="633920"/>
            </a:xfrm>
          </p:grpSpPr>
          <p:sp>
            <p:nvSpPr>
              <p:cNvPr id="44" name="object 6">
                <a:extLst>
                  <a:ext uri="{FF2B5EF4-FFF2-40B4-BE49-F238E27FC236}">
                    <a16:creationId xmlns:a16="http://schemas.microsoft.com/office/drawing/2014/main" id="{1362D0AF-A388-5C3F-9CF8-92B735F7021F}"/>
                  </a:ext>
                </a:extLst>
              </p:cNvPr>
              <p:cNvSpPr txBox="1"/>
              <p:nvPr/>
            </p:nvSpPr>
            <p:spPr>
              <a:xfrm>
                <a:off x="4965590" y="2957183"/>
                <a:ext cx="940240" cy="266080"/>
              </a:xfrm>
              <a:prstGeom prst="rect">
                <a:avLst/>
              </a:prstGeom>
            </p:spPr>
            <p:txBody>
              <a:bodyPr vert="horz" wrap="square" lIns="0" tIns="12700" rIns="0" bIns="0" rtlCol="0">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12700">
                  <a:spcBef>
                    <a:spcPts val="100"/>
                  </a:spcBef>
                </a:pPr>
                <a:r>
                  <a:rPr lang="en-US" sz="1600" b="1" dirty="0">
                    <a:solidFill>
                      <a:srgbClr val="143353"/>
                    </a:solidFill>
                    <a:latin typeface="Open Sans Extrabold"/>
                    <a:cs typeface="Open Sans Extrabold"/>
                  </a:rPr>
                  <a:t>Science</a:t>
                </a:r>
                <a:endParaRPr sz="1600" dirty="0">
                  <a:latin typeface="Open Sans Light"/>
                  <a:cs typeface="Open Sans Light"/>
                </a:endParaRPr>
              </a:p>
            </p:txBody>
          </p:sp>
          <p:pic>
            <p:nvPicPr>
              <p:cNvPr id="45" name="object 33">
                <a:extLst>
                  <a:ext uri="{FF2B5EF4-FFF2-40B4-BE49-F238E27FC236}">
                    <a16:creationId xmlns:a16="http://schemas.microsoft.com/office/drawing/2014/main" id="{E0D19475-943B-E14A-0B20-B7144D577122}"/>
                  </a:ext>
                </a:extLst>
              </p:cNvPr>
              <p:cNvPicPr/>
              <p:nvPr/>
            </p:nvPicPr>
            <p:blipFill>
              <a:blip r:embed="rId6" cstate="print"/>
              <a:stretch>
                <a:fillRect/>
              </a:stretch>
            </p:blipFill>
            <p:spPr>
              <a:xfrm>
                <a:off x="4234950" y="2783612"/>
                <a:ext cx="591718" cy="633920"/>
              </a:xfrm>
              <a:prstGeom prst="rect">
                <a:avLst/>
              </a:prstGeom>
            </p:spPr>
          </p:pic>
        </p:grpSp>
        <p:grpSp>
          <p:nvGrpSpPr>
            <p:cNvPr id="16" name="Group 15">
              <a:extLst>
                <a:ext uri="{FF2B5EF4-FFF2-40B4-BE49-F238E27FC236}">
                  <a16:creationId xmlns:a16="http://schemas.microsoft.com/office/drawing/2014/main" id="{F8E7CE69-4E27-BF64-6DF6-EEAC938FC057}"/>
                </a:ext>
              </a:extLst>
            </p:cNvPr>
            <p:cNvGrpSpPr/>
            <p:nvPr/>
          </p:nvGrpSpPr>
          <p:grpSpPr>
            <a:xfrm>
              <a:off x="7066652" y="2603139"/>
              <a:ext cx="1631194" cy="596545"/>
              <a:chOff x="7066652" y="2603139"/>
              <a:chExt cx="1631194" cy="596545"/>
            </a:xfrm>
          </p:grpSpPr>
          <p:sp>
            <p:nvSpPr>
              <p:cNvPr id="27" name="object 7">
                <a:extLst>
                  <a:ext uri="{FF2B5EF4-FFF2-40B4-BE49-F238E27FC236}">
                    <a16:creationId xmlns:a16="http://schemas.microsoft.com/office/drawing/2014/main" id="{5013BDA4-FA1B-722B-005F-4377CC01DCB8}"/>
                  </a:ext>
                </a:extLst>
              </p:cNvPr>
              <p:cNvSpPr txBox="1"/>
              <p:nvPr/>
            </p:nvSpPr>
            <p:spPr>
              <a:xfrm>
                <a:off x="7861041" y="2742339"/>
                <a:ext cx="836805" cy="259045"/>
              </a:xfrm>
              <a:prstGeom prst="rect">
                <a:avLst/>
              </a:prstGeom>
            </p:spPr>
            <p:txBody>
              <a:bodyPr vert="horz" wrap="square" lIns="0" tIns="12700" rIns="0" bIns="0" rtlCol="0">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12700">
                  <a:spcBef>
                    <a:spcPts val="100"/>
                  </a:spcBef>
                </a:pPr>
                <a:r>
                  <a:rPr lang="en-US" sz="1600" b="1">
                    <a:solidFill>
                      <a:srgbClr val="143353"/>
                    </a:solidFill>
                    <a:latin typeface="Open Sans Extrabold"/>
                    <a:cs typeface="Open Sans Extrabold"/>
                  </a:rPr>
                  <a:t>Math</a:t>
                </a:r>
                <a:endParaRPr sz="1600">
                  <a:latin typeface="Open Sans Light"/>
                  <a:cs typeface="Open Sans Light"/>
                </a:endParaRPr>
              </a:p>
            </p:txBody>
          </p:sp>
          <p:grpSp>
            <p:nvGrpSpPr>
              <p:cNvPr id="28" name="object 17">
                <a:extLst>
                  <a:ext uri="{FF2B5EF4-FFF2-40B4-BE49-F238E27FC236}">
                    <a16:creationId xmlns:a16="http://schemas.microsoft.com/office/drawing/2014/main" id="{A72A89D8-F107-BA2D-7E47-35516BD90375}"/>
                  </a:ext>
                </a:extLst>
              </p:cNvPr>
              <p:cNvGrpSpPr/>
              <p:nvPr/>
            </p:nvGrpSpPr>
            <p:grpSpPr>
              <a:xfrm>
                <a:off x="7066652" y="2603139"/>
                <a:ext cx="596544" cy="596545"/>
                <a:chOff x="6383007" y="2783610"/>
                <a:chExt cx="596544" cy="596545"/>
              </a:xfrm>
            </p:grpSpPr>
            <p:sp>
              <p:nvSpPr>
                <p:cNvPr id="29" name="object 18">
                  <a:extLst>
                    <a:ext uri="{FF2B5EF4-FFF2-40B4-BE49-F238E27FC236}">
                      <a16:creationId xmlns:a16="http://schemas.microsoft.com/office/drawing/2014/main" id="{7DAF9857-9096-022B-9B87-20692031BE0E}"/>
                    </a:ext>
                  </a:extLst>
                </p:cNvPr>
                <p:cNvSpPr/>
                <p:nvPr/>
              </p:nvSpPr>
              <p:spPr>
                <a:xfrm>
                  <a:off x="6383007" y="2783623"/>
                  <a:ext cx="596265" cy="596265"/>
                </a:xfrm>
                <a:custGeom>
                  <a:avLst/>
                  <a:gdLst/>
                  <a:ahLst/>
                  <a:cxnLst/>
                  <a:rect l="l" t="t" r="r" b="b"/>
                  <a:pathLst>
                    <a:path w="596265" h="596264">
                      <a:moveTo>
                        <a:pt x="370039" y="226136"/>
                      </a:moveTo>
                      <a:lnTo>
                        <a:pt x="308368" y="287807"/>
                      </a:lnTo>
                      <a:lnTo>
                        <a:pt x="308368" y="393776"/>
                      </a:lnTo>
                      <a:lnTo>
                        <a:pt x="370039" y="332105"/>
                      </a:lnTo>
                      <a:lnTo>
                        <a:pt x="370039" y="226136"/>
                      </a:lnTo>
                      <a:close/>
                    </a:path>
                    <a:path w="596265" h="596264">
                      <a:moveTo>
                        <a:pt x="596176" y="0"/>
                      </a:moveTo>
                      <a:lnTo>
                        <a:pt x="452272" y="143903"/>
                      </a:lnTo>
                      <a:lnTo>
                        <a:pt x="452272" y="260159"/>
                      </a:lnTo>
                      <a:lnTo>
                        <a:pt x="513943" y="198488"/>
                      </a:lnTo>
                      <a:lnTo>
                        <a:pt x="513943" y="513943"/>
                      </a:lnTo>
                      <a:lnTo>
                        <a:pt x="198488" y="513943"/>
                      </a:lnTo>
                      <a:lnTo>
                        <a:pt x="239598" y="472833"/>
                      </a:lnTo>
                      <a:lnTo>
                        <a:pt x="123342" y="472833"/>
                      </a:lnTo>
                      <a:lnTo>
                        <a:pt x="0" y="596176"/>
                      </a:lnTo>
                      <a:lnTo>
                        <a:pt x="596176" y="596176"/>
                      </a:lnTo>
                      <a:lnTo>
                        <a:pt x="596176" y="0"/>
                      </a:lnTo>
                      <a:close/>
                    </a:path>
                  </a:pathLst>
                </a:custGeom>
                <a:solidFill>
                  <a:srgbClr val="FFCC00"/>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30" name="object 19">
                  <a:extLst>
                    <a:ext uri="{FF2B5EF4-FFF2-40B4-BE49-F238E27FC236}">
                      <a16:creationId xmlns:a16="http://schemas.microsoft.com/office/drawing/2014/main" id="{F23FDC86-85A5-4294-0C98-6AEA644F1164}"/>
                    </a:ext>
                  </a:extLst>
                </p:cNvPr>
                <p:cNvSpPr/>
                <p:nvPr/>
              </p:nvSpPr>
              <p:spPr>
                <a:xfrm>
                  <a:off x="6948356" y="2783611"/>
                  <a:ext cx="31115" cy="596265"/>
                </a:xfrm>
                <a:custGeom>
                  <a:avLst/>
                  <a:gdLst/>
                  <a:ahLst/>
                  <a:cxnLst/>
                  <a:rect l="l" t="t" r="r" b="b"/>
                  <a:pathLst>
                    <a:path w="31115" h="596264">
                      <a:moveTo>
                        <a:pt x="30835" y="0"/>
                      </a:moveTo>
                      <a:lnTo>
                        <a:pt x="0" y="30835"/>
                      </a:lnTo>
                      <a:lnTo>
                        <a:pt x="0" y="596176"/>
                      </a:lnTo>
                      <a:lnTo>
                        <a:pt x="30835" y="596176"/>
                      </a:lnTo>
                      <a:lnTo>
                        <a:pt x="30835" y="0"/>
                      </a:lnTo>
                      <a:close/>
                    </a:path>
                  </a:pathLst>
                </a:custGeom>
                <a:solidFill>
                  <a:srgbClr val="EABF00"/>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31" name="object 20">
                  <a:extLst>
                    <a:ext uri="{FF2B5EF4-FFF2-40B4-BE49-F238E27FC236}">
                      <a16:creationId xmlns:a16="http://schemas.microsoft.com/office/drawing/2014/main" id="{FA1F477C-D72F-42D9-CA84-0E57D6F12F4B}"/>
                    </a:ext>
                  </a:extLst>
                </p:cNvPr>
                <p:cNvSpPr/>
                <p:nvPr/>
              </p:nvSpPr>
              <p:spPr>
                <a:xfrm>
                  <a:off x="6771191" y="3205046"/>
                  <a:ext cx="46355" cy="51435"/>
                </a:xfrm>
                <a:custGeom>
                  <a:avLst/>
                  <a:gdLst/>
                  <a:ahLst/>
                  <a:cxnLst/>
                  <a:rect l="l" t="t" r="r" b="b"/>
                  <a:pathLst>
                    <a:path w="46354" h="51435">
                      <a:moveTo>
                        <a:pt x="22980" y="0"/>
                      </a:moveTo>
                      <a:lnTo>
                        <a:pt x="11249" y="1357"/>
                      </a:lnTo>
                      <a:lnTo>
                        <a:pt x="0" y="5429"/>
                      </a:lnTo>
                      <a:lnTo>
                        <a:pt x="22987" y="51403"/>
                      </a:lnTo>
                      <a:lnTo>
                        <a:pt x="45961" y="5429"/>
                      </a:lnTo>
                      <a:lnTo>
                        <a:pt x="34711" y="1357"/>
                      </a:lnTo>
                      <a:lnTo>
                        <a:pt x="22980" y="0"/>
                      </a:lnTo>
                      <a:close/>
                    </a:path>
                  </a:pathLst>
                </a:custGeom>
                <a:solidFill>
                  <a:srgbClr val="754C28"/>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32" name="object 21">
                  <a:extLst>
                    <a:ext uri="{FF2B5EF4-FFF2-40B4-BE49-F238E27FC236}">
                      <a16:creationId xmlns:a16="http://schemas.microsoft.com/office/drawing/2014/main" id="{B4C1ACD0-47A3-9511-5926-22596A782EBE}"/>
                    </a:ext>
                  </a:extLst>
                </p:cNvPr>
                <p:cNvSpPr/>
                <p:nvPr/>
              </p:nvSpPr>
              <p:spPr>
                <a:xfrm>
                  <a:off x="6794172" y="2886403"/>
                  <a:ext cx="41275" cy="288290"/>
                </a:xfrm>
                <a:custGeom>
                  <a:avLst/>
                  <a:gdLst/>
                  <a:ahLst/>
                  <a:cxnLst/>
                  <a:rect l="l" t="t" r="r" b="b"/>
                  <a:pathLst>
                    <a:path w="41275" h="288289">
                      <a:moveTo>
                        <a:pt x="41109" y="0"/>
                      </a:moveTo>
                      <a:lnTo>
                        <a:pt x="0" y="0"/>
                      </a:lnTo>
                      <a:lnTo>
                        <a:pt x="0" y="256971"/>
                      </a:lnTo>
                      <a:lnTo>
                        <a:pt x="41109" y="287807"/>
                      </a:lnTo>
                      <a:lnTo>
                        <a:pt x="41109" y="0"/>
                      </a:lnTo>
                      <a:close/>
                    </a:path>
                  </a:pathLst>
                </a:custGeom>
                <a:solidFill>
                  <a:srgbClr val="D80026"/>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33" name="object 22">
                  <a:extLst>
                    <a:ext uri="{FF2B5EF4-FFF2-40B4-BE49-F238E27FC236}">
                      <a16:creationId xmlns:a16="http://schemas.microsoft.com/office/drawing/2014/main" id="{D65A83BA-0084-7440-8CE9-0246DBF35F9A}"/>
                    </a:ext>
                  </a:extLst>
                </p:cNvPr>
                <p:cNvSpPr/>
                <p:nvPr/>
              </p:nvSpPr>
              <p:spPr>
                <a:xfrm>
                  <a:off x="6753055" y="2886405"/>
                  <a:ext cx="41275" cy="288290"/>
                </a:xfrm>
                <a:custGeom>
                  <a:avLst/>
                  <a:gdLst/>
                  <a:ahLst/>
                  <a:cxnLst/>
                  <a:rect l="l" t="t" r="r" b="b"/>
                  <a:pathLst>
                    <a:path w="41275" h="288289">
                      <a:moveTo>
                        <a:pt x="41109" y="0"/>
                      </a:moveTo>
                      <a:lnTo>
                        <a:pt x="0" y="0"/>
                      </a:lnTo>
                      <a:lnTo>
                        <a:pt x="0" y="287807"/>
                      </a:lnTo>
                      <a:lnTo>
                        <a:pt x="41109" y="256971"/>
                      </a:lnTo>
                      <a:lnTo>
                        <a:pt x="41109" y="0"/>
                      </a:lnTo>
                      <a:close/>
                    </a:path>
                  </a:pathLst>
                </a:custGeom>
                <a:solidFill>
                  <a:srgbClr val="F7931C"/>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pic>
              <p:nvPicPr>
                <p:cNvPr id="34" name="object 23">
                  <a:extLst>
                    <a:ext uri="{FF2B5EF4-FFF2-40B4-BE49-F238E27FC236}">
                      <a16:creationId xmlns:a16="http://schemas.microsoft.com/office/drawing/2014/main" id="{22B4225D-FD46-7749-F938-0B85AC0499FF}"/>
                    </a:ext>
                  </a:extLst>
                </p:cNvPr>
                <p:cNvPicPr/>
                <p:nvPr/>
              </p:nvPicPr>
              <p:blipFill>
                <a:blip r:embed="rId7" cstate="print"/>
                <a:stretch>
                  <a:fillRect/>
                </a:stretch>
              </p:blipFill>
              <p:spPr>
                <a:xfrm>
                  <a:off x="6753062" y="3143378"/>
                  <a:ext cx="82219" cy="67094"/>
                </a:xfrm>
                <a:prstGeom prst="rect">
                  <a:avLst/>
                </a:prstGeom>
              </p:spPr>
            </p:pic>
            <p:sp>
              <p:nvSpPr>
                <p:cNvPr id="35" name="object 24">
                  <a:extLst>
                    <a:ext uri="{FF2B5EF4-FFF2-40B4-BE49-F238E27FC236}">
                      <a16:creationId xmlns:a16="http://schemas.microsoft.com/office/drawing/2014/main" id="{9021AE05-242E-50A8-66A9-26AEEAFFEB16}"/>
                    </a:ext>
                  </a:extLst>
                </p:cNvPr>
                <p:cNvSpPr/>
                <p:nvPr/>
              </p:nvSpPr>
              <p:spPr>
                <a:xfrm>
                  <a:off x="6753059" y="2845282"/>
                  <a:ext cx="82550" cy="41275"/>
                </a:xfrm>
                <a:custGeom>
                  <a:avLst/>
                  <a:gdLst/>
                  <a:ahLst/>
                  <a:cxnLst/>
                  <a:rect l="l" t="t" r="r" b="b"/>
                  <a:pathLst>
                    <a:path w="82550" h="41275">
                      <a:moveTo>
                        <a:pt x="82232" y="0"/>
                      </a:moveTo>
                      <a:lnTo>
                        <a:pt x="0" y="0"/>
                      </a:lnTo>
                      <a:lnTo>
                        <a:pt x="0" y="41109"/>
                      </a:lnTo>
                      <a:lnTo>
                        <a:pt x="82232" y="41109"/>
                      </a:lnTo>
                      <a:lnTo>
                        <a:pt x="82232" y="0"/>
                      </a:lnTo>
                      <a:close/>
                    </a:path>
                  </a:pathLst>
                </a:custGeom>
                <a:solidFill>
                  <a:srgbClr val="2387FF"/>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36" name="object 25">
                  <a:extLst>
                    <a:ext uri="{FF2B5EF4-FFF2-40B4-BE49-F238E27FC236}">
                      <a16:creationId xmlns:a16="http://schemas.microsoft.com/office/drawing/2014/main" id="{A9213DAD-DADC-806F-94AE-8A708C103296}"/>
                    </a:ext>
                  </a:extLst>
                </p:cNvPr>
                <p:cNvSpPr/>
                <p:nvPr/>
              </p:nvSpPr>
              <p:spPr>
                <a:xfrm>
                  <a:off x="6753055" y="2783616"/>
                  <a:ext cx="82550" cy="62230"/>
                </a:xfrm>
                <a:custGeom>
                  <a:avLst/>
                  <a:gdLst/>
                  <a:ahLst/>
                  <a:cxnLst/>
                  <a:rect l="l" t="t" r="r" b="b"/>
                  <a:pathLst>
                    <a:path w="82550" h="62230">
                      <a:moveTo>
                        <a:pt x="41122" y="0"/>
                      </a:moveTo>
                      <a:lnTo>
                        <a:pt x="25117" y="3230"/>
                      </a:lnTo>
                      <a:lnTo>
                        <a:pt x="12045" y="12039"/>
                      </a:lnTo>
                      <a:lnTo>
                        <a:pt x="3232" y="25106"/>
                      </a:lnTo>
                      <a:lnTo>
                        <a:pt x="0" y="41109"/>
                      </a:lnTo>
                      <a:lnTo>
                        <a:pt x="0" y="61671"/>
                      </a:lnTo>
                      <a:lnTo>
                        <a:pt x="82232" y="61671"/>
                      </a:lnTo>
                      <a:lnTo>
                        <a:pt x="82232" y="41109"/>
                      </a:lnTo>
                      <a:lnTo>
                        <a:pt x="79000" y="25106"/>
                      </a:lnTo>
                      <a:lnTo>
                        <a:pt x="70188" y="12039"/>
                      </a:lnTo>
                      <a:lnTo>
                        <a:pt x="57120" y="3230"/>
                      </a:lnTo>
                      <a:lnTo>
                        <a:pt x="41122" y="0"/>
                      </a:lnTo>
                      <a:close/>
                    </a:path>
                  </a:pathLst>
                </a:custGeom>
                <a:solidFill>
                  <a:srgbClr val="F2F2F2"/>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37" name="object 26">
                  <a:extLst>
                    <a:ext uri="{FF2B5EF4-FFF2-40B4-BE49-F238E27FC236}">
                      <a16:creationId xmlns:a16="http://schemas.microsoft.com/office/drawing/2014/main" id="{F25F8CD1-A146-8E4D-0F50-7144A7A3C7DC}"/>
                    </a:ext>
                  </a:extLst>
                </p:cNvPr>
                <p:cNvSpPr/>
                <p:nvPr/>
              </p:nvSpPr>
              <p:spPr>
                <a:xfrm>
                  <a:off x="6814729" y="2886400"/>
                  <a:ext cx="20955" cy="288290"/>
                </a:xfrm>
                <a:custGeom>
                  <a:avLst/>
                  <a:gdLst/>
                  <a:ahLst/>
                  <a:cxnLst/>
                  <a:rect l="l" t="t" r="r" b="b"/>
                  <a:pathLst>
                    <a:path w="20954" h="288289">
                      <a:moveTo>
                        <a:pt x="20561" y="0"/>
                      </a:moveTo>
                      <a:lnTo>
                        <a:pt x="0" y="0"/>
                      </a:lnTo>
                      <a:lnTo>
                        <a:pt x="0" y="272389"/>
                      </a:lnTo>
                      <a:lnTo>
                        <a:pt x="20561" y="287807"/>
                      </a:lnTo>
                      <a:lnTo>
                        <a:pt x="20561" y="0"/>
                      </a:lnTo>
                      <a:close/>
                    </a:path>
                  </a:pathLst>
                </a:custGeom>
                <a:solidFill>
                  <a:srgbClr val="BC0021"/>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38" name="object 27">
                  <a:extLst>
                    <a:ext uri="{FF2B5EF4-FFF2-40B4-BE49-F238E27FC236}">
                      <a16:creationId xmlns:a16="http://schemas.microsoft.com/office/drawing/2014/main" id="{F4AF407F-2E97-4E7A-18F9-797AB18FB5C2}"/>
                    </a:ext>
                  </a:extLst>
                </p:cNvPr>
                <p:cNvSpPr/>
                <p:nvPr/>
              </p:nvSpPr>
              <p:spPr>
                <a:xfrm>
                  <a:off x="6814730" y="2845282"/>
                  <a:ext cx="20955" cy="41275"/>
                </a:xfrm>
                <a:custGeom>
                  <a:avLst/>
                  <a:gdLst/>
                  <a:ahLst/>
                  <a:cxnLst/>
                  <a:rect l="l" t="t" r="r" b="b"/>
                  <a:pathLst>
                    <a:path w="20954" h="41275">
                      <a:moveTo>
                        <a:pt x="20561" y="0"/>
                      </a:moveTo>
                      <a:lnTo>
                        <a:pt x="0" y="0"/>
                      </a:lnTo>
                      <a:lnTo>
                        <a:pt x="0" y="41109"/>
                      </a:lnTo>
                      <a:lnTo>
                        <a:pt x="20561" y="41109"/>
                      </a:lnTo>
                      <a:lnTo>
                        <a:pt x="20561" y="0"/>
                      </a:lnTo>
                      <a:close/>
                    </a:path>
                  </a:pathLst>
                </a:custGeom>
                <a:solidFill>
                  <a:srgbClr val="006DEF"/>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39" name="object 28">
                  <a:extLst>
                    <a:ext uri="{FF2B5EF4-FFF2-40B4-BE49-F238E27FC236}">
                      <a16:creationId xmlns:a16="http://schemas.microsoft.com/office/drawing/2014/main" id="{4523F1F8-06FB-E969-B97A-ED30D55456FA}"/>
                    </a:ext>
                  </a:extLst>
                </p:cNvPr>
                <p:cNvSpPr/>
                <p:nvPr/>
              </p:nvSpPr>
              <p:spPr>
                <a:xfrm>
                  <a:off x="6783897" y="2783610"/>
                  <a:ext cx="51435" cy="62230"/>
                </a:xfrm>
                <a:custGeom>
                  <a:avLst/>
                  <a:gdLst/>
                  <a:ahLst/>
                  <a:cxnLst/>
                  <a:rect l="l" t="t" r="r" b="b"/>
                  <a:pathLst>
                    <a:path w="51434" h="62230">
                      <a:moveTo>
                        <a:pt x="10274" y="0"/>
                      </a:moveTo>
                      <a:lnTo>
                        <a:pt x="6807" y="50"/>
                      </a:lnTo>
                      <a:lnTo>
                        <a:pt x="3352" y="533"/>
                      </a:lnTo>
                      <a:lnTo>
                        <a:pt x="0" y="1447"/>
                      </a:lnTo>
                      <a:lnTo>
                        <a:pt x="12458" y="6977"/>
                      </a:lnTo>
                      <a:lnTo>
                        <a:pt x="22199" y="16011"/>
                      </a:lnTo>
                      <a:lnTo>
                        <a:pt x="28549" y="27679"/>
                      </a:lnTo>
                      <a:lnTo>
                        <a:pt x="30835" y="41109"/>
                      </a:lnTo>
                      <a:lnTo>
                        <a:pt x="30835" y="61671"/>
                      </a:lnTo>
                      <a:lnTo>
                        <a:pt x="51384" y="61671"/>
                      </a:lnTo>
                      <a:lnTo>
                        <a:pt x="51384" y="41109"/>
                      </a:lnTo>
                      <a:lnTo>
                        <a:pt x="48154" y="25112"/>
                      </a:lnTo>
                      <a:lnTo>
                        <a:pt x="39344" y="12044"/>
                      </a:lnTo>
                      <a:lnTo>
                        <a:pt x="26277" y="3231"/>
                      </a:lnTo>
                      <a:lnTo>
                        <a:pt x="10274" y="0"/>
                      </a:lnTo>
                      <a:close/>
                    </a:path>
                  </a:pathLst>
                </a:custGeom>
                <a:solidFill>
                  <a:srgbClr val="D1D3D3"/>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40" name="object 29">
                  <a:extLst>
                    <a:ext uri="{FF2B5EF4-FFF2-40B4-BE49-F238E27FC236}">
                      <a16:creationId xmlns:a16="http://schemas.microsoft.com/office/drawing/2014/main" id="{1ABB17A9-620A-6159-59AF-9AD5507ABDDE}"/>
                    </a:ext>
                  </a:extLst>
                </p:cNvPr>
                <p:cNvSpPr/>
                <p:nvPr/>
              </p:nvSpPr>
              <p:spPr>
                <a:xfrm>
                  <a:off x="6383008" y="2783610"/>
                  <a:ext cx="308610" cy="473075"/>
                </a:xfrm>
                <a:custGeom>
                  <a:avLst/>
                  <a:gdLst/>
                  <a:ahLst/>
                  <a:cxnLst/>
                  <a:rect l="l" t="t" r="r" b="b"/>
                  <a:pathLst>
                    <a:path w="308609" h="473075">
                      <a:moveTo>
                        <a:pt x="287820" y="0"/>
                      </a:moveTo>
                      <a:lnTo>
                        <a:pt x="20561" y="0"/>
                      </a:lnTo>
                      <a:lnTo>
                        <a:pt x="12542" y="1610"/>
                      </a:lnTo>
                      <a:lnTo>
                        <a:pt x="6008" y="6008"/>
                      </a:lnTo>
                      <a:lnTo>
                        <a:pt x="1610" y="12542"/>
                      </a:lnTo>
                      <a:lnTo>
                        <a:pt x="0" y="20561"/>
                      </a:lnTo>
                      <a:lnTo>
                        <a:pt x="0" y="452272"/>
                      </a:lnTo>
                      <a:lnTo>
                        <a:pt x="1610" y="460291"/>
                      </a:lnTo>
                      <a:lnTo>
                        <a:pt x="6008" y="466825"/>
                      </a:lnTo>
                      <a:lnTo>
                        <a:pt x="12542" y="471222"/>
                      </a:lnTo>
                      <a:lnTo>
                        <a:pt x="20561" y="472833"/>
                      </a:lnTo>
                      <a:lnTo>
                        <a:pt x="287820" y="472833"/>
                      </a:lnTo>
                      <a:lnTo>
                        <a:pt x="295831" y="471222"/>
                      </a:lnTo>
                      <a:lnTo>
                        <a:pt x="302361" y="466825"/>
                      </a:lnTo>
                      <a:lnTo>
                        <a:pt x="306758" y="460291"/>
                      </a:lnTo>
                      <a:lnTo>
                        <a:pt x="308368" y="452272"/>
                      </a:lnTo>
                      <a:lnTo>
                        <a:pt x="308368" y="20561"/>
                      </a:lnTo>
                      <a:lnTo>
                        <a:pt x="306758" y="12542"/>
                      </a:lnTo>
                      <a:lnTo>
                        <a:pt x="302361" y="6008"/>
                      </a:lnTo>
                      <a:lnTo>
                        <a:pt x="295831" y="1610"/>
                      </a:lnTo>
                      <a:lnTo>
                        <a:pt x="287820" y="0"/>
                      </a:lnTo>
                      <a:close/>
                    </a:path>
                  </a:pathLst>
                </a:custGeom>
                <a:solidFill>
                  <a:srgbClr val="006DEF"/>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41" name="object 30">
                  <a:extLst>
                    <a:ext uri="{FF2B5EF4-FFF2-40B4-BE49-F238E27FC236}">
                      <a16:creationId xmlns:a16="http://schemas.microsoft.com/office/drawing/2014/main" id="{FB961A2E-E938-A021-CE3D-D54EC16F169F}"/>
                    </a:ext>
                  </a:extLst>
                </p:cNvPr>
                <p:cNvSpPr/>
                <p:nvPr/>
              </p:nvSpPr>
              <p:spPr>
                <a:xfrm>
                  <a:off x="6660549" y="2783610"/>
                  <a:ext cx="31115" cy="473075"/>
                </a:xfrm>
                <a:custGeom>
                  <a:avLst/>
                  <a:gdLst/>
                  <a:ahLst/>
                  <a:cxnLst/>
                  <a:rect l="l" t="t" r="r" b="b"/>
                  <a:pathLst>
                    <a:path w="31115" h="473075">
                      <a:moveTo>
                        <a:pt x="10274" y="0"/>
                      </a:moveTo>
                      <a:lnTo>
                        <a:pt x="0" y="0"/>
                      </a:lnTo>
                      <a:lnTo>
                        <a:pt x="7991" y="1633"/>
                      </a:lnTo>
                      <a:lnTo>
                        <a:pt x="14517" y="6042"/>
                      </a:lnTo>
                      <a:lnTo>
                        <a:pt x="18922" y="12569"/>
                      </a:lnTo>
                      <a:lnTo>
                        <a:pt x="20548" y="20561"/>
                      </a:lnTo>
                      <a:lnTo>
                        <a:pt x="20548" y="452272"/>
                      </a:lnTo>
                      <a:lnTo>
                        <a:pt x="18922" y="460264"/>
                      </a:lnTo>
                      <a:lnTo>
                        <a:pt x="14517" y="466791"/>
                      </a:lnTo>
                      <a:lnTo>
                        <a:pt x="7991" y="471199"/>
                      </a:lnTo>
                      <a:lnTo>
                        <a:pt x="0" y="472833"/>
                      </a:lnTo>
                      <a:lnTo>
                        <a:pt x="10274" y="472833"/>
                      </a:lnTo>
                      <a:lnTo>
                        <a:pt x="18266" y="471199"/>
                      </a:lnTo>
                      <a:lnTo>
                        <a:pt x="24793" y="466791"/>
                      </a:lnTo>
                      <a:lnTo>
                        <a:pt x="29201" y="460264"/>
                      </a:lnTo>
                      <a:lnTo>
                        <a:pt x="30835" y="452272"/>
                      </a:lnTo>
                      <a:lnTo>
                        <a:pt x="30835" y="20561"/>
                      </a:lnTo>
                      <a:lnTo>
                        <a:pt x="29201" y="12569"/>
                      </a:lnTo>
                      <a:lnTo>
                        <a:pt x="24793" y="6042"/>
                      </a:lnTo>
                      <a:lnTo>
                        <a:pt x="18266" y="1633"/>
                      </a:lnTo>
                      <a:lnTo>
                        <a:pt x="10274" y="0"/>
                      </a:lnTo>
                      <a:close/>
                    </a:path>
                  </a:pathLst>
                </a:custGeom>
                <a:solidFill>
                  <a:srgbClr val="005ECE"/>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pic>
              <p:nvPicPr>
                <p:cNvPr id="42" name="object 31">
                  <a:extLst>
                    <a:ext uri="{FF2B5EF4-FFF2-40B4-BE49-F238E27FC236}">
                      <a16:creationId xmlns:a16="http://schemas.microsoft.com/office/drawing/2014/main" id="{5465B7A7-39B6-B89E-C380-E1CEF26B8CD7}"/>
                    </a:ext>
                  </a:extLst>
                </p:cNvPr>
                <p:cNvPicPr/>
                <p:nvPr/>
              </p:nvPicPr>
              <p:blipFill>
                <a:blip r:embed="rId8" cstate="print"/>
                <a:stretch>
                  <a:fillRect/>
                </a:stretch>
              </p:blipFill>
              <p:spPr>
                <a:xfrm>
                  <a:off x="6413842" y="2814447"/>
                  <a:ext cx="246697" cy="411156"/>
                </a:xfrm>
                <a:prstGeom prst="rect">
                  <a:avLst/>
                </a:prstGeom>
              </p:spPr>
            </p:pic>
            <p:sp>
              <p:nvSpPr>
                <p:cNvPr id="43" name="object 32">
                  <a:extLst>
                    <a:ext uri="{FF2B5EF4-FFF2-40B4-BE49-F238E27FC236}">
                      <a16:creationId xmlns:a16="http://schemas.microsoft.com/office/drawing/2014/main" id="{C2960621-ADD1-CFA6-D1E9-105B6573CD9F}"/>
                    </a:ext>
                  </a:extLst>
                </p:cNvPr>
                <p:cNvSpPr/>
                <p:nvPr/>
              </p:nvSpPr>
              <p:spPr>
                <a:xfrm>
                  <a:off x="6516636" y="2917240"/>
                  <a:ext cx="462915" cy="462915"/>
                </a:xfrm>
                <a:custGeom>
                  <a:avLst/>
                  <a:gdLst/>
                  <a:ahLst/>
                  <a:cxnLst/>
                  <a:rect l="l" t="t" r="r" b="b"/>
                  <a:pathLst>
                    <a:path w="462915" h="462914">
                      <a:moveTo>
                        <a:pt x="20561" y="421436"/>
                      </a:moveTo>
                      <a:lnTo>
                        <a:pt x="0" y="421436"/>
                      </a:lnTo>
                      <a:lnTo>
                        <a:pt x="0" y="462546"/>
                      </a:lnTo>
                      <a:lnTo>
                        <a:pt x="20561" y="462546"/>
                      </a:lnTo>
                      <a:lnTo>
                        <a:pt x="20561" y="421436"/>
                      </a:lnTo>
                      <a:close/>
                    </a:path>
                    <a:path w="462915" h="462914">
                      <a:moveTo>
                        <a:pt x="82232" y="421436"/>
                      </a:moveTo>
                      <a:lnTo>
                        <a:pt x="61671" y="421436"/>
                      </a:lnTo>
                      <a:lnTo>
                        <a:pt x="61671" y="462546"/>
                      </a:lnTo>
                      <a:lnTo>
                        <a:pt x="82232" y="462546"/>
                      </a:lnTo>
                      <a:lnTo>
                        <a:pt x="82232" y="421436"/>
                      </a:lnTo>
                      <a:close/>
                    </a:path>
                    <a:path w="462915" h="462914">
                      <a:moveTo>
                        <a:pt x="143916" y="421436"/>
                      </a:moveTo>
                      <a:lnTo>
                        <a:pt x="123342" y="421436"/>
                      </a:lnTo>
                      <a:lnTo>
                        <a:pt x="123342" y="462546"/>
                      </a:lnTo>
                      <a:lnTo>
                        <a:pt x="143916" y="462546"/>
                      </a:lnTo>
                      <a:lnTo>
                        <a:pt x="143916" y="421436"/>
                      </a:lnTo>
                      <a:close/>
                    </a:path>
                    <a:path w="462915" h="462914">
                      <a:moveTo>
                        <a:pt x="205587" y="421436"/>
                      </a:moveTo>
                      <a:lnTo>
                        <a:pt x="185026" y="421436"/>
                      </a:lnTo>
                      <a:lnTo>
                        <a:pt x="185026" y="462546"/>
                      </a:lnTo>
                      <a:lnTo>
                        <a:pt x="205587" y="462546"/>
                      </a:lnTo>
                      <a:lnTo>
                        <a:pt x="205587" y="421436"/>
                      </a:lnTo>
                      <a:close/>
                    </a:path>
                    <a:path w="462915" h="462914">
                      <a:moveTo>
                        <a:pt x="267258" y="421436"/>
                      </a:moveTo>
                      <a:lnTo>
                        <a:pt x="246697" y="421436"/>
                      </a:lnTo>
                      <a:lnTo>
                        <a:pt x="246697" y="462546"/>
                      </a:lnTo>
                      <a:lnTo>
                        <a:pt x="267258" y="462546"/>
                      </a:lnTo>
                      <a:lnTo>
                        <a:pt x="267258" y="421436"/>
                      </a:lnTo>
                      <a:close/>
                    </a:path>
                    <a:path w="462915" h="462914">
                      <a:moveTo>
                        <a:pt x="328930" y="421436"/>
                      </a:moveTo>
                      <a:lnTo>
                        <a:pt x="308368" y="421436"/>
                      </a:lnTo>
                      <a:lnTo>
                        <a:pt x="308368" y="462546"/>
                      </a:lnTo>
                      <a:lnTo>
                        <a:pt x="328930" y="462546"/>
                      </a:lnTo>
                      <a:lnTo>
                        <a:pt x="328930" y="421436"/>
                      </a:lnTo>
                      <a:close/>
                    </a:path>
                    <a:path w="462915" h="462914">
                      <a:moveTo>
                        <a:pt x="390601" y="421436"/>
                      </a:moveTo>
                      <a:lnTo>
                        <a:pt x="370039" y="421436"/>
                      </a:lnTo>
                      <a:lnTo>
                        <a:pt x="370039" y="462546"/>
                      </a:lnTo>
                      <a:lnTo>
                        <a:pt x="390601" y="462546"/>
                      </a:lnTo>
                      <a:lnTo>
                        <a:pt x="390601" y="421436"/>
                      </a:lnTo>
                      <a:close/>
                    </a:path>
                    <a:path w="462915" h="462914">
                      <a:moveTo>
                        <a:pt x="462534" y="370039"/>
                      </a:moveTo>
                      <a:lnTo>
                        <a:pt x="421436" y="370039"/>
                      </a:lnTo>
                      <a:lnTo>
                        <a:pt x="421436" y="390613"/>
                      </a:lnTo>
                      <a:lnTo>
                        <a:pt x="462534" y="390613"/>
                      </a:lnTo>
                      <a:lnTo>
                        <a:pt x="462534" y="370039"/>
                      </a:lnTo>
                      <a:close/>
                    </a:path>
                    <a:path w="462915" h="462914">
                      <a:moveTo>
                        <a:pt x="462534" y="308368"/>
                      </a:moveTo>
                      <a:lnTo>
                        <a:pt x="421436" y="308368"/>
                      </a:lnTo>
                      <a:lnTo>
                        <a:pt x="421436" y="328942"/>
                      </a:lnTo>
                      <a:lnTo>
                        <a:pt x="462534" y="328942"/>
                      </a:lnTo>
                      <a:lnTo>
                        <a:pt x="462534" y="308368"/>
                      </a:lnTo>
                      <a:close/>
                    </a:path>
                    <a:path w="462915" h="462914">
                      <a:moveTo>
                        <a:pt x="462534" y="246697"/>
                      </a:moveTo>
                      <a:lnTo>
                        <a:pt x="421436" y="246697"/>
                      </a:lnTo>
                      <a:lnTo>
                        <a:pt x="421436" y="267271"/>
                      </a:lnTo>
                      <a:lnTo>
                        <a:pt x="462534" y="267271"/>
                      </a:lnTo>
                      <a:lnTo>
                        <a:pt x="462534" y="246697"/>
                      </a:lnTo>
                      <a:close/>
                    </a:path>
                    <a:path w="462915" h="462914">
                      <a:moveTo>
                        <a:pt x="462534" y="185013"/>
                      </a:moveTo>
                      <a:lnTo>
                        <a:pt x="421436" y="185013"/>
                      </a:lnTo>
                      <a:lnTo>
                        <a:pt x="421436" y="205574"/>
                      </a:lnTo>
                      <a:lnTo>
                        <a:pt x="462534" y="205574"/>
                      </a:lnTo>
                      <a:lnTo>
                        <a:pt x="462534" y="185013"/>
                      </a:lnTo>
                      <a:close/>
                    </a:path>
                    <a:path w="462915" h="462914">
                      <a:moveTo>
                        <a:pt x="462534" y="123342"/>
                      </a:moveTo>
                      <a:lnTo>
                        <a:pt x="421436" y="123342"/>
                      </a:lnTo>
                      <a:lnTo>
                        <a:pt x="421436" y="143903"/>
                      </a:lnTo>
                      <a:lnTo>
                        <a:pt x="462534" y="143903"/>
                      </a:lnTo>
                      <a:lnTo>
                        <a:pt x="462534" y="123342"/>
                      </a:lnTo>
                      <a:close/>
                    </a:path>
                    <a:path w="462915" h="462914">
                      <a:moveTo>
                        <a:pt x="462534" y="61671"/>
                      </a:moveTo>
                      <a:lnTo>
                        <a:pt x="421436" y="61671"/>
                      </a:lnTo>
                      <a:lnTo>
                        <a:pt x="421436" y="82245"/>
                      </a:lnTo>
                      <a:lnTo>
                        <a:pt x="462534" y="82245"/>
                      </a:lnTo>
                      <a:lnTo>
                        <a:pt x="462534" y="61671"/>
                      </a:lnTo>
                      <a:close/>
                    </a:path>
                    <a:path w="462915" h="462914">
                      <a:moveTo>
                        <a:pt x="462534" y="0"/>
                      </a:moveTo>
                      <a:lnTo>
                        <a:pt x="421436" y="0"/>
                      </a:lnTo>
                      <a:lnTo>
                        <a:pt x="421436" y="20574"/>
                      </a:lnTo>
                      <a:lnTo>
                        <a:pt x="462534" y="20574"/>
                      </a:lnTo>
                      <a:lnTo>
                        <a:pt x="462534" y="0"/>
                      </a:lnTo>
                      <a:close/>
                    </a:path>
                  </a:pathLst>
                </a:custGeom>
                <a:solidFill>
                  <a:srgbClr val="CCA300"/>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grpSp>
        </p:grpSp>
        <p:grpSp>
          <p:nvGrpSpPr>
            <p:cNvPr id="17" name="Group 16">
              <a:extLst>
                <a:ext uri="{FF2B5EF4-FFF2-40B4-BE49-F238E27FC236}">
                  <a16:creationId xmlns:a16="http://schemas.microsoft.com/office/drawing/2014/main" id="{6B0CA049-7512-8597-E349-E7F45A74C3BF}"/>
                </a:ext>
              </a:extLst>
            </p:cNvPr>
            <p:cNvGrpSpPr/>
            <p:nvPr/>
          </p:nvGrpSpPr>
          <p:grpSpPr>
            <a:xfrm>
              <a:off x="9042415" y="2585145"/>
              <a:ext cx="2172201" cy="612107"/>
              <a:chOff x="9042415" y="2585145"/>
              <a:chExt cx="2172201" cy="612107"/>
            </a:xfrm>
          </p:grpSpPr>
          <p:sp>
            <p:nvSpPr>
              <p:cNvPr id="18" name="object 8">
                <a:extLst>
                  <a:ext uri="{FF2B5EF4-FFF2-40B4-BE49-F238E27FC236}">
                    <a16:creationId xmlns:a16="http://schemas.microsoft.com/office/drawing/2014/main" id="{2056B684-D8C2-87C4-610A-FCF163C09CBB}"/>
                  </a:ext>
                </a:extLst>
              </p:cNvPr>
              <p:cNvSpPr txBox="1"/>
              <p:nvPr/>
            </p:nvSpPr>
            <p:spPr>
              <a:xfrm>
                <a:off x="9818313" y="2611418"/>
                <a:ext cx="1396303" cy="535596"/>
              </a:xfrm>
              <a:prstGeom prst="rect">
                <a:avLst/>
              </a:prstGeom>
            </p:spPr>
            <p:txBody>
              <a:bodyPr vert="horz" wrap="square" lIns="0" tIns="12700" rIns="0" bIns="0" rtlCol="0">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12700" marR="5080">
                  <a:lnSpc>
                    <a:spcPct val="109400"/>
                  </a:lnSpc>
                  <a:spcBef>
                    <a:spcPts val="100"/>
                  </a:spcBef>
                </a:pPr>
                <a:r>
                  <a:rPr lang="en-US" sz="1600" b="1">
                    <a:solidFill>
                      <a:srgbClr val="143353"/>
                    </a:solidFill>
                    <a:latin typeface="Open Sans Extrabold"/>
                    <a:cs typeface="Open Sans Extrabold"/>
                  </a:rPr>
                  <a:t>Special </a:t>
                </a:r>
                <a:r>
                  <a:rPr lang="en-US" sz="1600" b="1" spc="5">
                    <a:solidFill>
                      <a:srgbClr val="143353"/>
                    </a:solidFill>
                    <a:latin typeface="Open Sans Extrabold"/>
                    <a:cs typeface="Open Sans Extrabold"/>
                  </a:rPr>
                  <a:t> </a:t>
                </a:r>
                <a:r>
                  <a:rPr lang="en-US" sz="1600" b="1">
                    <a:solidFill>
                      <a:srgbClr val="143353"/>
                    </a:solidFill>
                    <a:latin typeface="Open Sans Extrabold"/>
                    <a:cs typeface="Open Sans Extrabold"/>
                  </a:rPr>
                  <a:t>Populations</a:t>
                </a:r>
                <a:endParaRPr sz="1600">
                  <a:latin typeface="Open Sans Light"/>
                  <a:cs typeface="Open Sans Light"/>
                </a:endParaRPr>
              </a:p>
            </p:txBody>
          </p:sp>
          <p:grpSp>
            <p:nvGrpSpPr>
              <p:cNvPr id="19" name="object 34">
                <a:extLst>
                  <a:ext uri="{FF2B5EF4-FFF2-40B4-BE49-F238E27FC236}">
                    <a16:creationId xmlns:a16="http://schemas.microsoft.com/office/drawing/2014/main" id="{34BD024F-CFAD-AB0C-C653-810363056068}"/>
                  </a:ext>
                </a:extLst>
              </p:cNvPr>
              <p:cNvGrpSpPr/>
              <p:nvPr/>
            </p:nvGrpSpPr>
            <p:grpSpPr>
              <a:xfrm>
                <a:off x="9042415" y="2585145"/>
                <a:ext cx="612355" cy="612107"/>
                <a:chOff x="8380478" y="2767939"/>
                <a:chExt cx="612355" cy="612107"/>
              </a:xfrm>
            </p:grpSpPr>
            <p:sp>
              <p:nvSpPr>
                <p:cNvPr id="20" name="object 35">
                  <a:extLst>
                    <a:ext uri="{FF2B5EF4-FFF2-40B4-BE49-F238E27FC236}">
                      <a16:creationId xmlns:a16="http://schemas.microsoft.com/office/drawing/2014/main" id="{8511A51F-44E7-578E-E710-563F1BD12E05}"/>
                    </a:ext>
                  </a:extLst>
                </p:cNvPr>
                <p:cNvSpPr/>
                <p:nvPr/>
              </p:nvSpPr>
              <p:spPr>
                <a:xfrm>
                  <a:off x="8380478" y="2969201"/>
                  <a:ext cx="612140" cy="410845"/>
                </a:xfrm>
                <a:custGeom>
                  <a:avLst/>
                  <a:gdLst/>
                  <a:ahLst/>
                  <a:cxnLst/>
                  <a:rect l="l" t="t" r="r" b="b"/>
                  <a:pathLst>
                    <a:path w="612140" h="410845">
                      <a:moveTo>
                        <a:pt x="606348" y="0"/>
                      </a:moveTo>
                      <a:lnTo>
                        <a:pt x="599554" y="0"/>
                      </a:lnTo>
                      <a:lnTo>
                        <a:pt x="5511" y="0"/>
                      </a:lnTo>
                      <a:lnTo>
                        <a:pt x="0" y="5511"/>
                      </a:lnTo>
                      <a:lnTo>
                        <a:pt x="0" y="405079"/>
                      </a:lnTo>
                      <a:lnTo>
                        <a:pt x="5511" y="410591"/>
                      </a:lnTo>
                      <a:lnTo>
                        <a:pt x="282397" y="410591"/>
                      </a:lnTo>
                      <a:lnTo>
                        <a:pt x="286994" y="405768"/>
                      </a:lnTo>
                      <a:lnTo>
                        <a:pt x="292577" y="402080"/>
                      </a:lnTo>
                      <a:lnTo>
                        <a:pt x="298954" y="399723"/>
                      </a:lnTo>
                      <a:lnTo>
                        <a:pt x="305930" y="398894"/>
                      </a:lnTo>
                      <a:lnTo>
                        <a:pt x="312906" y="399723"/>
                      </a:lnTo>
                      <a:lnTo>
                        <a:pt x="319284" y="402080"/>
                      </a:lnTo>
                      <a:lnTo>
                        <a:pt x="324871" y="405768"/>
                      </a:lnTo>
                      <a:lnTo>
                        <a:pt x="329476" y="410591"/>
                      </a:lnTo>
                      <a:lnTo>
                        <a:pt x="606348" y="410591"/>
                      </a:lnTo>
                      <a:lnTo>
                        <a:pt x="611860" y="405079"/>
                      </a:lnTo>
                      <a:lnTo>
                        <a:pt x="611860" y="5511"/>
                      </a:lnTo>
                      <a:lnTo>
                        <a:pt x="606348" y="0"/>
                      </a:lnTo>
                      <a:close/>
                    </a:path>
                  </a:pathLst>
                </a:custGeom>
                <a:solidFill>
                  <a:srgbClr val="2DCCD3"/>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21" name="object 36">
                  <a:extLst>
                    <a:ext uri="{FF2B5EF4-FFF2-40B4-BE49-F238E27FC236}">
                      <a16:creationId xmlns:a16="http://schemas.microsoft.com/office/drawing/2014/main" id="{F933D0FA-DF25-3F9C-AE93-5C905E33CE76}"/>
                    </a:ext>
                  </a:extLst>
                </p:cNvPr>
                <p:cNvSpPr/>
                <p:nvPr/>
              </p:nvSpPr>
              <p:spPr>
                <a:xfrm>
                  <a:off x="8937589" y="2969201"/>
                  <a:ext cx="55244" cy="410845"/>
                </a:xfrm>
                <a:custGeom>
                  <a:avLst/>
                  <a:gdLst/>
                  <a:ahLst/>
                  <a:cxnLst/>
                  <a:rect l="l" t="t" r="r" b="b"/>
                  <a:pathLst>
                    <a:path w="55245" h="410845">
                      <a:moveTo>
                        <a:pt x="49237" y="0"/>
                      </a:moveTo>
                      <a:lnTo>
                        <a:pt x="0" y="0"/>
                      </a:lnTo>
                      <a:lnTo>
                        <a:pt x="5511" y="5511"/>
                      </a:lnTo>
                      <a:lnTo>
                        <a:pt x="5511" y="405079"/>
                      </a:lnTo>
                      <a:lnTo>
                        <a:pt x="0" y="410591"/>
                      </a:lnTo>
                      <a:lnTo>
                        <a:pt x="49237" y="410591"/>
                      </a:lnTo>
                      <a:lnTo>
                        <a:pt x="54749" y="405079"/>
                      </a:lnTo>
                      <a:lnTo>
                        <a:pt x="54749" y="5511"/>
                      </a:lnTo>
                      <a:lnTo>
                        <a:pt x="49237" y="0"/>
                      </a:lnTo>
                      <a:close/>
                    </a:path>
                  </a:pathLst>
                </a:custGeom>
                <a:solidFill>
                  <a:srgbClr val="57D6DC"/>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22" name="object 37">
                  <a:extLst>
                    <a:ext uri="{FF2B5EF4-FFF2-40B4-BE49-F238E27FC236}">
                      <a16:creationId xmlns:a16="http://schemas.microsoft.com/office/drawing/2014/main" id="{C16F0E57-5CF1-8F3C-D177-04EDD4EF5C94}"/>
                    </a:ext>
                  </a:extLst>
                </p:cNvPr>
                <p:cNvSpPr/>
                <p:nvPr/>
              </p:nvSpPr>
              <p:spPr>
                <a:xfrm>
                  <a:off x="8420671" y="3027070"/>
                  <a:ext cx="531495" cy="314960"/>
                </a:xfrm>
                <a:custGeom>
                  <a:avLst/>
                  <a:gdLst/>
                  <a:ahLst/>
                  <a:cxnLst/>
                  <a:rect l="l" t="t" r="r" b="b"/>
                  <a:pathLst>
                    <a:path w="531495" h="314960">
                      <a:moveTo>
                        <a:pt x="531482" y="0"/>
                      </a:moveTo>
                      <a:lnTo>
                        <a:pt x="0" y="0"/>
                      </a:lnTo>
                      <a:lnTo>
                        <a:pt x="0" y="314451"/>
                      </a:lnTo>
                      <a:lnTo>
                        <a:pt x="531482" y="314451"/>
                      </a:lnTo>
                      <a:lnTo>
                        <a:pt x="531482" y="0"/>
                      </a:lnTo>
                      <a:close/>
                    </a:path>
                  </a:pathLst>
                </a:custGeom>
                <a:solidFill>
                  <a:srgbClr val="C4D6E5"/>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23" name="object 38">
                  <a:extLst>
                    <a:ext uri="{FF2B5EF4-FFF2-40B4-BE49-F238E27FC236}">
                      <a16:creationId xmlns:a16="http://schemas.microsoft.com/office/drawing/2014/main" id="{0CF212F4-0852-A4A2-5BEB-59F2BBE9C22E}"/>
                    </a:ext>
                  </a:extLst>
                </p:cNvPr>
                <p:cNvSpPr/>
                <p:nvPr/>
              </p:nvSpPr>
              <p:spPr>
                <a:xfrm>
                  <a:off x="8420676" y="2910680"/>
                  <a:ext cx="266065" cy="427355"/>
                </a:xfrm>
                <a:custGeom>
                  <a:avLst/>
                  <a:gdLst/>
                  <a:ahLst/>
                  <a:cxnLst/>
                  <a:rect l="l" t="t" r="r" b="b"/>
                  <a:pathLst>
                    <a:path w="266065" h="427354">
                      <a:moveTo>
                        <a:pt x="133362" y="0"/>
                      </a:moveTo>
                      <a:lnTo>
                        <a:pt x="79261" y="11770"/>
                      </a:lnTo>
                      <a:lnTo>
                        <a:pt x="0" y="47082"/>
                      </a:lnTo>
                      <a:lnTo>
                        <a:pt x="0" y="402224"/>
                      </a:lnTo>
                      <a:lnTo>
                        <a:pt x="97292" y="369841"/>
                      </a:lnTo>
                      <a:lnTo>
                        <a:pt x="157403" y="361610"/>
                      </a:lnTo>
                      <a:lnTo>
                        <a:pt x="205247" y="379839"/>
                      </a:lnTo>
                      <a:lnTo>
                        <a:pt x="265734" y="426837"/>
                      </a:lnTo>
                      <a:lnTo>
                        <a:pt x="265734" y="47082"/>
                      </a:lnTo>
                      <a:lnTo>
                        <a:pt x="187216" y="11770"/>
                      </a:lnTo>
                      <a:lnTo>
                        <a:pt x="133362" y="0"/>
                      </a:lnTo>
                      <a:close/>
                    </a:path>
                  </a:pathLst>
                </a:custGeom>
                <a:solidFill>
                  <a:srgbClr val="E2EDF2"/>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24" name="object 39">
                  <a:extLst>
                    <a:ext uri="{FF2B5EF4-FFF2-40B4-BE49-F238E27FC236}">
                      <a16:creationId xmlns:a16="http://schemas.microsoft.com/office/drawing/2014/main" id="{72F0AE8C-0F5C-C991-25D2-66A5D8FC903D}"/>
                    </a:ext>
                  </a:extLst>
                </p:cNvPr>
                <p:cNvSpPr/>
                <p:nvPr/>
              </p:nvSpPr>
              <p:spPr>
                <a:xfrm>
                  <a:off x="8482220" y="2803767"/>
                  <a:ext cx="204470" cy="534035"/>
                </a:xfrm>
                <a:custGeom>
                  <a:avLst/>
                  <a:gdLst/>
                  <a:ahLst/>
                  <a:cxnLst/>
                  <a:rect l="l" t="t" r="r" b="b"/>
                  <a:pathLst>
                    <a:path w="204470" h="534035">
                      <a:moveTo>
                        <a:pt x="0" y="0"/>
                      </a:moveTo>
                      <a:lnTo>
                        <a:pt x="0" y="373710"/>
                      </a:lnTo>
                      <a:lnTo>
                        <a:pt x="93712" y="411667"/>
                      </a:lnTo>
                      <a:lnTo>
                        <a:pt x="157035" y="465243"/>
                      </a:lnTo>
                      <a:lnTo>
                        <a:pt x="192888" y="513065"/>
                      </a:lnTo>
                      <a:lnTo>
                        <a:pt x="204190" y="533755"/>
                      </a:lnTo>
                      <a:lnTo>
                        <a:pt x="204190" y="160045"/>
                      </a:lnTo>
                      <a:lnTo>
                        <a:pt x="168553" y="84785"/>
                      </a:lnTo>
                      <a:lnTo>
                        <a:pt x="135404" y="43027"/>
                      </a:lnTo>
                      <a:lnTo>
                        <a:pt x="85600" y="19767"/>
                      </a:lnTo>
                      <a:lnTo>
                        <a:pt x="0" y="0"/>
                      </a:lnTo>
                      <a:close/>
                    </a:path>
                  </a:pathLst>
                </a:custGeom>
                <a:solidFill>
                  <a:srgbClr val="EFF4F9"/>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25" name="object 40">
                  <a:extLst>
                    <a:ext uri="{FF2B5EF4-FFF2-40B4-BE49-F238E27FC236}">
                      <a16:creationId xmlns:a16="http://schemas.microsoft.com/office/drawing/2014/main" id="{EB13E599-FD91-1E13-E3E4-D9F3A9877E08}"/>
                    </a:ext>
                  </a:extLst>
                </p:cNvPr>
                <p:cNvSpPr/>
                <p:nvPr/>
              </p:nvSpPr>
              <p:spPr>
                <a:xfrm>
                  <a:off x="8543772" y="2767939"/>
                  <a:ext cx="408940" cy="569595"/>
                </a:xfrm>
                <a:custGeom>
                  <a:avLst/>
                  <a:gdLst/>
                  <a:ahLst/>
                  <a:cxnLst/>
                  <a:rect l="l" t="t" r="r" b="b"/>
                  <a:pathLst>
                    <a:path w="408940" h="569595">
                      <a:moveTo>
                        <a:pt x="408368" y="189826"/>
                      </a:moveTo>
                      <a:lnTo>
                        <a:pt x="329107" y="154520"/>
                      </a:lnTo>
                      <a:lnTo>
                        <a:pt x="275005" y="142748"/>
                      </a:lnTo>
                      <a:lnTo>
                        <a:pt x="221145" y="154520"/>
                      </a:lnTo>
                      <a:lnTo>
                        <a:pt x="142633" y="189826"/>
                      </a:lnTo>
                      <a:lnTo>
                        <a:pt x="142582" y="99898"/>
                      </a:lnTo>
                      <a:lnTo>
                        <a:pt x="127711" y="47498"/>
                      </a:lnTo>
                      <a:lnTo>
                        <a:pt x="84632" y="20320"/>
                      </a:lnTo>
                      <a:lnTo>
                        <a:pt x="0" y="0"/>
                      </a:lnTo>
                      <a:lnTo>
                        <a:pt x="0" y="373710"/>
                      </a:lnTo>
                      <a:lnTo>
                        <a:pt x="84099" y="417258"/>
                      </a:lnTo>
                      <a:lnTo>
                        <a:pt x="126263" y="483158"/>
                      </a:lnTo>
                      <a:lnTo>
                        <a:pt x="140957" y="543293"/>
                      </a:lnTo>
                      <a:lnTo>
                        <a:pt x="142633" y="569404"/>
                      </a:lnTo>
                      <a:lnTo>
                        <a:pt x="142633" y="569582"/>
                      </a:lnTo>
                      <a:lnTo>
                        <a:pt x="203123" y="522592"/>
                      </a:lnTo>
                      <a:lnTo>
                        <a:pt x="250964" y="504355"/>
                      </a:lnTo>
                      <a:lnTo>
                        <a:pt x="311073" y="512584"/>
                      </a:lnTo>
                      <a:lnTo>
                        <a:pt x="408368" y="544969"/>
                      </a:lnTo>
                      <a:lnTo>
                        <a:pt x="408368" y="189826"/>
                      </a:lnTo>
                      <a:close/>
                    </a:path>
                  </a:pathLst>
                </a:custGeom>
                <a:solidFill>
                  <a:srgbClr val="E2EDF2"/>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26" name="object 41">
                  <a:extLst>
                    <a:ext uri="{FF2B5EF4-FFF2-40B4-BE49-F238E27FC236}">
                      <a16:creationId xmlns:a16="http://schemas.microsoft.com/office/drawing/2014/main" id="{094DA795-CA9E-2EF6-9D27-3B33A514A392}"/>
                    </a:ext>
                  </a:extLst>
                </p:cNvPr>
                <p:cNvSpPr/>
                <p:nvPr/>
              </p:nvSpPr>
              <p:spPr>
                <a:xfrm>
                  <a:off x="8686430" y="2877630"/>
                  <a:ext cx="229235" cy="460375"/>
                </a:xfrm>
                <a:custGeom>
                  <a:avLst/>
                  <a:gdLst/>
                  <a:ahLst/>
                  <a:cxnLst/>
                  <a:rect l="l" t="t" r="r" b="b"/>
                  <a:pathLst>
                    <a:path w="229234" h="460375">
                      <a:moveTo>
                        <a:pt x="228803" y="0"/>
                      </a:moveTo>
                      <a:lnTo>
                        <a:pt x="141760" y="1346"/>
                      </a:lnTo>
                      <a:lnTo>
                        <a:pt x="88912" y="10772"/>
                      </a:lnTo>
                      <a:lnTo>
                        <a:pt x="48809" y="36358"/>
                      </a:lnTo>
                      <a:lnTo>
                        <a:pt x="0" y="86182"/>
                      </a:lnTo>
                      <a:lnTo>
                        <a:pt x="0" y="459892"/>
                      </a:lnTo>
                      <a:lnTo>
                        <a:pt x="14883" y="446428"/>
                      </a:lnTo>
                      <a:lnTo>
                        <a:pt x="58756" y="416807"/>
                      </a:lnTo>
                      <a:lnTo>
                        <a:pt x="130452" y="387186"/>
                      </a:lnTo>
                      <a:lnTo>
                        <a:pt x="228803" y="373722"/>
                      </a:lnTo>
                      <a:lnTo>
                        <a:pt x="228803" y="0"/>
                      </a:lnTo>
                      <a:close/>
                    </a:path>
                  </a:pathLst>
                </a:custGeom>
                <a:solidFill>
                  <a:srgbClr val="EFF4F9"/>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grpSp>
        </p:grpSp>
      </p:grpSp>
      <p:grpSp>
        <p:nvGrpSpPr>
          <p:cNvPr id="55" name="object 44">
            <a:extLst>
              <a:ext uri="{FF2B5EF4-FFF2-40B4-BE49-F238E27FC236}">
                <a16:creationId xmlns:a16="http://schemas.microsoft.com/office/drawing/2014/main" id="{8E59CB5F-31D1-9540-ABB8-3C5ABA2B9571}"/>
              </a:ext>
              <a:ext uri="{C183D7F6-B498-43B3-948B-1728B52AA6E4}">
                <adec:decorative xmlns:adec="http://schemas.microsoft.com/office/drawing/2017/decorative" val="1"/>
              </a:ext>
            </a:extLst>
          </p:cNvPr>
          <p:cNvGrpSpPr/>
          <p:nvPr/>
        </p:nvGrpSpPr>
        <p:grpSpPr>
          <a:xfrm>
            <a:off x="2740166" y="3693948"/>
            <a:ext cx="7053764" cy="2210239"/>
            <a:chOff x="2024380" y="4182097"/>
            <a:chExt cx="8541385" cy="2676373"/>
          </a:xfrm>
        </p:grpSpPr>
        <p:sp>
          <p:nvSpPr>
            <p:cNvPr id="56" name="object 45">
              <a:extLst>
                <a:ext uri="{FF2B5EF4-FFF2-40B4-BE49-F238E27FC236}">
                  <a16:creationId xmlns:a16="http://schemas.microsoft.com/office/drawing/2014/main" id="{AC907845-9EA6-09A4-0AE4-CA2B49B060CC}"/>
                </a:ext>
              </a:extLst>
            </p:cNvPr>
            <p:cNvSpPr/>
            <p:nvPr/>
          </p:nvSpPr>
          <p:spPr>
            <a:xfrm>
              <a:off x="2256447" y="4308767"/>
              <a:ext cx="8057515" cy="2503170"/>
            </a:xfrm>
            <a:custGeom>
              <a:avLst/>
              <a:gdLst/>
              <a:ahLst/>
              <a:cxnLst/>
              <a:rect l="l" t="t" r="r" b="b"/>
              <a:pathLst>
                <a:path w="8057515" h="2503170">
                  <a:moveTo>
                    <a:pt x="8057261" y="288302"/>
                  </a:moveTo>
                  <a:lnTo>
                    <a:pt x="5945581" y="288302"/>
                  </a:lnTo>
                  <a:lnTo>
                    <a:pt x="5945581" y="241122"/>
                  </a:lnTo>
                  <a:lnTo>
                    <a:pt x="5945581" y="0"/>
                  </a:lnTo>
                  <a:lnTo>
                    <a:pt x="2133650" y="0"/>
                  </a:lnTo>
                  <a:lnTo>
                    <a:pt x="2133650" y="241122"/>
                  </a:lnTo>
                  <a:lnTo>
                    <a:pt x="0" y="241122"/>
                  </a:lnTo>
                  <a:lnTo>
                    <a:pt x="0" y="288302"/>
                  </a:lnTo>
                  <a:lnTo>
                    <a:pt x="0" y="2502547"/>
                  </a:lnTo>
                  <a:lnTo>
                    <a:pt x="2133650" y="2502547"/>
                  </a:lnTo>
                  <a:lnTo>
                    <a:pt x="5945581" y="2502547"/>
                  </a:lnTo>
                  <a:lnTo>
                    <a:pt x="8057261" y="2502547"/>
                  </a:lnTo>
                  <a:lnTo>
                    <a:pt x="8057261" y="288302"/>
                  </a:lnTo>
                  <a:close/>
                </a:path>
              </a:pathLst>
            </a:custGeom>
            <a:solidFill>
              <a:schemeClr val="tx2"/>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57" name="object 46">
              <a:extLst>
                <a:ext uri="{FF2B5EF4-FFF2-40B4-BE49-F238E27FC236}">
                  <a16:creationId xmlns:a16="http://schemas.microsoft.com/office/drawing/2014/main" id="{C4B0F27C-C4D4-47FC-6406-3B1020C054AD}"/>
                </a:ext>
              </a:extLst>
            </p:cNvPr>
            <p:cNvSpPr/>
            <p:nvPr/>
          </p:nvSpPr>
          <p:spPr>
            <a:xfrm>
              <a:off x="2256447" y="6140246"/>
              <a:ext cx="8057515" cy="225425"/>
            </a:xfrm>
            <a:custGeom>
              <a:avLst/>
              <a:gdLst/>
              <a:ahLst/>
              <a:cxnLst/>
              <a:rect l="l" t="t" r="r" b="b"/>
              <a:pathLst>
                <a:path w="8057515" h="225425">
                  <a:moveTo>
                    <a:pt x="2538196" y="0"/>
                  </a:moveTo>
                  <a:lnTo>
                    <a:pt x="0" y="0"/>
                  </a:lnTo>
                  <a:lnTo>
                    <a:pt x="0" y="225272"/>
                  </a:lnTo>
                  <a:lnTo>
                    <a:pt x="2538196" y="225272"/>
                  </a:lnTo>
                  <a:lnTo>
                    <a:pt x="2538196" y="0"/>
                  </a:lnTo>
                  <a:close/>
                </a:path>
                <a:path w="8057515" h="225425">
                  <a:moveTo>
                    <a:pt x="8057261" y="0"/>
                  </a:moveTo>
                  <a:lnTo>
                    <a:pt x="5540019" y="0"/>
                  </a:lnTo>
                  <a:lnTo>
                    <a:pt x="5540019" y="225272"/>
                  </a:lnTo>
                  <a:lnTo>
                    <a:pt x="8057261" y="225272"/>
                  </a:lnTo>
                  <a:lnTo>
                    <a:pt x="8057261" y="0"/>
                  </a:lnTo>
                  <a:close/>
                </a:path>
              </a:pathLst>
            </a:custGeom>
            <a:solidFill>
              <a:srgbClr val="EDEDED"/>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58" name="object 47">
              <a:extLst>
                <a:ext uri="{FF2B5EF4-FFF2-40B4-BE49-F238E27FC236}">
                  <a16:creationId xmlns:a16="http://schemas.microsoft.com/office/drawing/2014/main" id="{229062EB-0028-A761-9621-AE33A12FC853}"/>
                </a:ext>
              </a:extLst>
            </p:cNvPr>
            <p:cNvSpPr/>
            <p:nvPr/>
          </p:nvSpPr>
          <p:spPr>
            <a:xfrm>
              <a:off x="4794631" y="5278983"/>
              <a:ext cx="3002280" cy="1532890"/>
            </a:xfrm>
            <a:custGeom>
              <a:avLst/>
              <a:gdLst/>
              <a:ahLst/>
              <a:cxnLst/>
              <a:rect l="l" t="t" r="r" b="b"/>
              <a:pathLst>
                <a:path w="3002279" h="1532890">
                  <a:moveTo>
                    <a:pt x="187515" y="1086548"/>
                  </a:moveTo>
                  <a:lnTo>
                    <a:pt x="0" y="1086548"/>
                  </a:lnTo>
                  <a:lnTo>
                    <a:pt x="0" y="1532331"/>
                  </a:lnTo>
                  <a:lnTo>
                    <a:pt x="187515" y="1532331"/>
                  </a:lnTo>
                  <a:lnTo>
                    <a:pt x="187515" y="1086548"/>
                  </a:lnTo>
                  <a:close/>
                </a:path>
                <a:path w="3002279" h="1532890">
                  <a:moveTo>
                    <a:pt x="749515" y="0"/>
                  </a:moveTo>
                  <a:lnTo>
                    <a:pt x="0" y="0"/>
                  </a:lnTo>
                  <a:lnTo>
                    <a:pt x="0" y="143510"/>
                  </a:lnTo>
                  <a:lnTo>
                    <a:pt x="0" y="861060"/>
                  </a:lnTo>
                  <a:lnTo>
                    <a:pt x="187515" y="861060"/>
                  </a:lnTo>
                  <a:lnTo>
                    <a:pt x="187515" y="143510"/>
                  </a:lnTo>
                  <a:lnTo>
                    <a:pt x="749515" y="143510"/>
                  </a:lnTo>
                  <a:lnTo>
                    <a:pt x="749515" y="0"/>
                  </a:lnTo>
                  <a:close/>
                </a:path>
                <a:path w="3002279" h="1532890">
                  <a:moveTo>
                    <a:pt x="3001822" y="1086548"/>
                  </a:moveTo>
                  <a:lnTo>
                    <a:pt x="2851785" y="1086548"/>
                  </a:lnTo>
                  <a:lnTo>
                    <a:pt x="2851785" y="1532331"/>
                  </a:lnTo>
                  <a:lnTo>
                    <a:pt x="3001822" y="1532331"/>
                  </a:lnTo>
                  <a:lnTo>
                    <a:pt x="3001822" y="1086548"/>
                  </a:lnTo>
                  <a:close/>
                </a:path>
                <a:path w="3002279" h="1532890">
                  <a:moveTo>
                    <a:pt x="3001822" y="143751"/>
                  </a:moveTo>
                  <a:lnTo>
                    <a:pt x="2851785" y="143751"/>
                  </a:lnTo>
                  <a:lnTo>
                    <a:pt x="2851785" y="861263"/>
                  </a:lnTo>
                  <a:lnTo>
                    <a:pt x="3001822" y="861263"/>
                  </a:lnTo>
                  <a:lnTo>
                    <a:pt x="3001822" y="143751"/>
                  </a:lnTo>
                  <a:close/>
                </a:path>
                <a:path w="3002279" h="1532890">
                  <a:moveTo>
                    <a:pt x="3001822" y="0"/>
                  </a:moveTo>
                  <a:lnTo>
                    <a:pt x="2104186" y="0"/>
                  </a:lnTo>
                  <a:lnTo>
                    <a:pt x="2104186" y="143510"/>
                  </a:lnTo>
                  <a:lnTo>
                    <a:pt x="3001822" y="143510"/>
                  </a:lnTo>
                  <a:lnTo>
                    <a:pt x="3001822" y="0"/>
                  </a:lnTo>
                  <a:close/>
                </a:path>
              </a:pathLst>
            </a:custGeom>
            <a:solidFill>
              <a:schemeClr val="tx1"/>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59" name="object 48">
              <a:extLst>
                <a:ext uri="{FF2B5EF4-FFF2-40B4-BE49-F238E27FC236}">
                  <a16:creationId xmlns:a16="http://schemas.microsoft.com/office/drawing/2014/main" id="{9A679F30-7E28-6F47-7585-3598EC1497AF}"/>
                </a:ext>
              </a:extLst>
            </p:cNvPr>
            <p:cNvSpPr/>
            <p:nvPr/>
          </p:nvSpPr>
          <p:spPr>
            <a:xfrm>
              <a:off x="4794643" y="6140246"/>
              <a:ext cx="3002280" cy="225425"/>
            </a:xfrm>
            <a:custGeom>
              <a:avLst/>
              <a:gdLst/>
              <a:ahLst/>
              <a:cxnLst/>
              <a:rect l="l" t="t" r="r" b="b"/>
              <a:pathLst>
                <a:path w="3002279" h="225425">
                  <a:moveTo>
                    <a:pt x="187515" y="0"/>
                  </a:moveTo>
                  <a:lnTo>
                    <a:pt x="0" y="0"/>
                  </a:lnTo>
                  <a:lnTo>
                    <a:pt x="0" y="225272"/>
                  </a:lnTo>
                  <a:lnTo>
                    <a:pt x="187515" y="225272"/>
                  </a:lnTo>
                  <a:lnTo>
                    <a:pt x="187515" y="0"/>
                  </a:lnTo>
                  <a:close/>
                </a:path>
                <a:path w="3002279" h="225425">
                  <a:moveTo>
                    <a:pt x="3001822" y="0"/>
                  </a:moveTo>
                  <a:lnTo>
                    <a:pt x="2851785" y="0"/>
                  </a:lnTo>
                  <a:lnTo>
                    <a:pt x="2851785" y="225272"/>
                  </a:lnTo>
                  <a:lnTo>
                    <a:pt x="3001822" y="225272"/>
                  </a:lnTo>
                  <a:lnTo>
                    <a:pt x="3001822" y="0"/>
                  </a:lnTo>
                  <a:close/>
                </a:path>
              </a:pathLst>
            </a:custGeom>
            <a:solidFill>
              <a:srgbClr val="A5A5A5"/>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60" name="object 49">
              <a:extLst>
                <a:ext uri="{FF2B5EF4-FFF2-40B4-BE49-F238E27FC236}">
                  <a16:creationId xmlns:a16="http://schemas.microsoft.com/office/drawing/2014/main" id="{99C9AA33-7489-39F4-083F-65EBA5DC41DD}"/>
                </a:ext>
              </a:extLst>
            </p:cNvPr>
            <p:cNvSpPr/>
            <p:nvPr/>
          </p:nvSpPr>
          <p:spPr>
            <a:xfrm>
              <a:off x="4260595" y="4182097"/>
              <a:ext cx="4021454" cy="127000"/>
            </a:xfrm>
            <a:custGeom>
              <a:avLst/>
              <a:gdLst/>
              <a:ahLst/>
              <a:cxnLst/>
              <a:rect l="l" t="t" r="r" b="b"/>
              <a:pathLst>
                <a:path w="4021454" h="127000">
                  <a:moveTo>
                    <a:pt x="4021010" y="0"/>
                  </a:moveTo>
                  <a:lnTo>
                    <a:pt x="0" y="0"/>
                  </a:lnTo>
                  <a:lnTo>
                    <a:pt x="0" y="126657"/>
                  </a:lnTo>
                  <a:lnTo>
                    <a:pt x="4021010" y="126657"/>
                  </a:lnTo>
                  <a:lnTo>
                    <a:pt x="4021010" y="0"/>
                  </a:lnTo>
                  <a:close/>
                </a:path>
              </a:pathLst>
            </a:custGeom>
            <a:solidFill>
              <a:srgbClr val="E0E0E0"/>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61" name="object 50">
              <a:extLst>
                <a:ext uri="{FF2B5EF4-FFF2-40B4-BE49-F238E27FC236}">
                  <a16:creationId xmlns:a16="http://schemas.microsoft.com/office/drawing/2014/main" id="{45035A78-9315-F6ED-3E13-C97B95D1BA96}"/>
                </a:ext>
              </a:extLst>
            </p:cNvPr>
            <p:cNvSpPr/>
            <p:nvPr/>
          </p:nvSpPr>
          <p:spPr>
            <a:xfrm>
              <a:off x="4982159" y="5422734"/>
              <a:ext cx="2664460" cy="1388745"/>
            </a:xfrm>
            <a:custGeom>
              <a:avLst/>
              <a:gdLst/>
              <a:ahLst/>
              <a:cxnLst/>
              <a:rect l="l" t="t" r="r" b="b"/>
              <a:pathLst>
                <a:path w="2664459" h="1388745">
                  <a:moveTo>
                    <a:pt x="2664256" y="0"/>
                  </a:moveTo>
                  <a:lnTo>
                    <a:pt x="0" y="0"/>
                  </a:lnTo>
                  <a:lnTo>
                    <a:pt x="0" y="110515"/>
                  </a:lnTo>
                  <a:lnTo>
                    <a:pt x="0" y="1388579"/>
                  </a:lnTo>
                  <a:lnTo>
                    <a:pt x="2664256" y="1388579"/>
                  </a:lnTo>
                  <a:lnTo>
                    <a:pt x="2664256" y="110515"/>
                  </a:lnTo>
                  <a:lnTo>
                    <a:pt x="2664256" y="0"/>
                  </a:lnTo>
                  <a:close/>
                </a:path>
              </a:pathLst>
            </a:custGeom>
            <a:solidFill>
              <a:srgbClr val="6D7072"/>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62" name="object 51">
              <a:extLst>
                <a:ext uri="{FF2B5EF4-FFF2-40B4-BE49-F238E27FC236}">
                  <a16:creationId xmlns:a16="http://schemas.microsoft.com/office/drawing/2014/main" id="{80C34804-25E7-5688-C3D6-67E3740623BD}"/>
                </a:ext>
              </a:extLst>
            </p:cNvPr>
            <p:cNvSpPr/>
            <p:nvPr/>
          </p:nvSpPr>
          <p:spPr>
            <a:xfrm>
              <a:off x="6781939" y="5816600"/>
              <a:ext cx="821055" cy="960755"/>
            </a:xfrm>
            <a:custGeom>
              <a:avLst/>
              <a:gdLst/>
              <a:ahLst/>
              <a:cxnLst/>
              <a:rect l="l" t="t" r="r" b="b"/>
              <a:pathLst>
                <a:path w="821054" h="960754">
                  <a:moveTo>
                    <a:pt x="820686" y="0"/>
                  </a:moveTo>
                  <a:lnTo>
                    <a:pt x="0" y="0"/>
                  </a:lnTo>
                  <a:lnTo>
                    <a:pt x="0" y="960653"/>
                  </a:lnTo>
                  <a:lnTo>
                    <a:pt x="820686" y="960653"/>
                  </a:lnTo>
                  <a:lnTo>
                    <a:pt x="820686" y="0"/>
                  </a:lnTo>
                  <a:close/>
                </a:path>
              </a:pathLst>
            </a:custGeom>
            <a:solidFill>
              <a:srgbClr val="EDEDED"/>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63" name="object 52">
              <a:extLst>
                <a:ext uri="{FF2B5EF4-FFF2-40B4-BE49-F238E27FC236}">
                  <a16:creationId xmlns:a16="http://schemas.microsoft.com/office/drawing/2014/main" id="{99E49D0D-241B-D7E5-A56B-E3CF6693FADC}"/>
                </a:ext>
              </a:extLst>
            </p:cNvPr>
            <p:cNvSpPr/>
            <p:nvPr/>
          </p:nvSpPr>
          <p:spPr>
            <a:xfrm>
              <a:off x="7188530" y="5800877"/>
              <a:ext cx="6350" cy="996950"/>
            </a:xfrm>
            <a:custGeom>
              <a:avLst/>
              <a:gdLst/>
              <a:ahLst/>
              <a:cxnLst/>
              <a:rect l="l" t="t" r="r" b="b"/>
              <a:pathLst>
                <a:path w="6350" h="996950">
                  <a:moveTo>
                    <a:pt x="5740" y="204470"/>
                  </a:moveTo>
                  <a:lnTo>
                    <a:pt x="4889" y="204470"/>
                  </a:lnTo>
                  <a:lnTo>
                    <a:pt x="4889" y="55880"/>
                  </a:lnTo>
                  <a:lnTo>
                    <a:pt x="3860" y="55880"/>
                  </a:lnTo>
                  <a:lnTo>
                    <a:pt x="3860" y="6350"/>
                  </a:lnTo>
                  <a:lnTo>
                    <a:pt x="3136" y="6350"/>
                  </a:lnTo>
                  <a:lnTo>
                    <a:pt x="3136" y="0"/>
                  </a:lnTo>
                  <a:lnTo>
                    <a:pt x="2603" y="0"/>
                  </a:lnTo>
                  <a:lnTo>
                    <a:pt x="2603" y="6350"/>
                  </a:lnTo>
                  <a:lnTo>
                    <a:pt x="1879" y="6350"/>
                  </a:lnTo>
                  <a:lnTo>
                    <a:pt x="1879" y="55880"/>
                  </a:lnTo>
                  <a:lnTo>
                    <a:pt x="850" y="55880"/>
                  </a:lnTo>
                  <a:lnTo>
                    <a:pt x="850" y="204470"/>
                  </a:lnTo>
                  <a:lnTo>
                    <a:pt x="0" y="204470"/>
                  </a:lnTo>
                  <a:lnTo>
                    <a:pt x="0" y="497840"/>
                  </a:lnTo>
                  <a:lnTo>
                    <a:pt x="0" y="792480"/>
                  </a:lnTo>
                  <a:lnTo>
                    <a:pt x="863" y="792480"/>
                  </a:lnTo>
                  <a:lnTo>
                    <a:pt x="863" y="941070"/>
                  </a:lnTo>
                  <a:lnTo>
                    <a:pt x="1879" y="941070"/>
                  </a:lnTo>
                  <a:lnTo>
                    <a:pt x="1879" y="990600"/>
                  </a:lnTo>
                  <a:lnTo>
                    <a:pt x="2616" y="990600"/>
                  </a:lnTo>
                  <a:lnTo>
                    <a:pt x="2616" y="996950"/>
                  </a:lnTo>
                  <a:lnTo>
                    <a:pt x="3124" y="996950"/>
                  </a:lnTo>
                  <a:lnTo>
                    <a:pt x="3124" y="990600"/>
                  </a:lnTo>
                  <a:lnTo>
                    <a:pt x="3860" y="990600"/>
                  </a:lnTo>
                  <a:lnTo>
                    <a:pt x="3860" y="941070"/>
                  </a:lnTo>
                  <a:lnTo>
                    <a:pt x="4889" y="941070"/>
                  </a:lnTo>
                  <a:lnTo>
                    <a:pt x="4889" y="792480"/>
                  </a:lnTo>
                  <a:lnTo>
                    <a:pt x="5740" y="792480"/>
                  </a:lnTo>
                  <a:lnTo>
                    <a:pt x="5740" y="497840"/>
                  </a:lnTo>
                  <a:lnTo>
                    <a:pt x="5740" y="204470"/>
                  </a:lnTo>
                  <a:close/>
                </a:path>
              </a:pathLst>
            </a:custGeom>
            <a:solidFill>
              <a:srgbClr val="6D7072"/>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64" name="object 53">
              <a:extLst>
                <a:ext uri="{FF2B5EF4-FFF2-40B4-BE49-F238E27FC236}">
                  <a16:creationId xmlns:a16="http://schemas.microsoft.com/office/drawing/2014/main" id="{6AE660B4-7C41-B519-1EE6-1746894ED3BB}"/>
                </a:ext>
              </a:extLst>
            </p:cNvPr>
            <p:cNvSpPr/>
            <p:nvPr/>
          </p:nvSpPr>
          <p:spPr>
            <a:xfrm>
              <a:off x="5029504" y="5816600"/>
              <a:ext cx="821055" cy="960755"/>
            </a:xfrm>
            <a:custGeom>
              <a:avLst/>
              <a:gdLst/>
              <a:ahLst/>
              <a:cxnLst/>
              <a:rect l="l" t="t" r="r" b="b"/>
              <a:pathLst>
                <a:path w="821054" h="960754">
                  <a:moveTo>
                    <a:pt x="820674" y="0"/>
                  </a:moveTo>
                  <a:lnTo>
                    <a:pt x="0" y="0"/>
                  </a:lnTo>
                  <a:lnTo>
                    <a:pt x="0" y="960653"/>
                  </a:lnTo>
                  <a:lnTo>
                    <a:pt x="820674" y="960653"/>
                  </a:lnTo>
                  <a:lnTo>
                    <a:pt x="820674" y="0"/>
                  </a:lnTo>
                  <a:close/>
                </a:path>
              </a:pathLst>
            </a:custGeom>
            <a:solidFill>
              <a:srgbClr val="EDEDED"/>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65" name="object 54">
              <a:extLst>
                <a:ext uri="{FF2B5EF4-FFF2-40B4-BE49-F238E27FC236}">
                  <a16:creationId xmlns:a16="http://schemas.microsoft.com/office/drawing/2014/main" id="{80AEED04-6C3B-3759-CE01-8B049FA3DDE6}"/>
                </a:ext>
              </a:extLst>
            </p:cNvPr>
            <p:cNvSpPr/>
            <p:nvPr/>
          </p:nvSpPr>
          <p:spPr>
            <a:xfrm>
              <a:off x="5369687" y="5800877"/>
              <a:ext cx="146685" cy="996950"/>
            </a:xfrm>
            <a:custGeom>
              <a:avLst/>
              <a:gdLst/>
              <a:ahLst/>
              <a:cxnLst/>
              <a:rect l="l" t="t" r="r" b="b"/>
              <a:pathLst>
                <a:path w="146685" h="996950">
                  <a:moveTo>
                    <a:pt x="48742" y="405676"/>
                  </a:moveTo>
                  <a:lnTo>
                    <a:pt x="0" y="405676"/>
                  </a:lnTo>
                  <a:lnTo>
                    <a:pt x="0" y="586422"/>
                  </a:lnTo>
                  <a:lnTo>
                    <a:pt x="48742" y="586422"/>
                  </a:lnTo>
                  <a:lnTo>
                    <a:pt x="48742" y="405676"/>
                  </a:lnTo>
                  <a:close/>
                </a:path>
                <a:path w="146685" h="996950">
                  <a:moveTo>
                    <a:pt x="72136" y="204470"/>
                  </a:moveTo>
                  <a:lnTo>
                    <a:pt x="71272" y="204470"/>
                  </a:lnTo>
                  <a:lnTo>
                    <a:pt x="71272" y="55880"/>
                  </a:lnTo>
                  <a:lnTo>
                    <a:pt x="70256" y="55880"/>
                  </a:lnTo>
                  <a:lnTo>
                    <a:pt x="70256" y="6350"/>
                  </a:lnTo>
                  <a:lnTo>
                    <a:pt x="69532" y="6350"/>
                  </a:lnTo>
                  <a:lnTo>
                    <a:pt x="69532" y="0"/>
                  </a:lnTo>
                  <a:lnTo>
                    <a:pt x="68986" y="0"/>
                  </a:lnTo>
                  <a:lnTo>
                    <a:pt x="68986" y="6350"/>
                  </a:lnTo>
                  <a:lnTo>
                    <a:pt x="68275" y="6350"/>
                  </a:lnTo>
                  <a:lnTo>
                    <a:pt x="68275" y="55880"/>
                  </a:lnTo>
                  <a:lnTo>
                    <a:pt x="67246" y="55880"/>
                  </a:lnTo>
                  <a:lnTo>
                    <a:pt x="67246" y="204470"/>
                  </a:lnTo>
                  <a:lnTo>
                    <a:pt x="66395" y="204470"/>
                  </a:lnTo>
                  <a:lnTo>
                    <a:pt x="66395" y="497840"/>
                  </a:lnTo>
                  <a:lnTo>
                    <a:pt x="66395" y="792480"/>
                  </a:lnTo>
                  <a:lnTo>
                    <a:pt x="67246" y="792480"/>
                  </a:lnTo>
                  <a:lnTo>
                    <a:pt x="67246" y="941070"/>
                  </a:lnTo>
                  <a:lnTo>
                    <a:pt x="68275" y="941070"/>
                  </a:lnTo>
                  <a:lnTo>
                    <a:pt x="68275" y="990600"/>
                  </a:lnTo>
                  <a:lnTo>
                    <a:pt x="69011" y="990600"/>
                  </a:lnTo>
                  <a:lnTo>
                    <a:pt x="69011" y="996950"/>
                  </a:lnTo>
                  <a:lnTo>
                    <a:pt x="69507" y="996950"/>
                  </a:lnTo>
                  <a:lnTo>
                    <a:pt x="69507" y="990600"/>
                  </a:lnTo>
                  <a:lnTo>
                    <a:pt x="70243" y="990600"/>
                  </a:lnTo>
                  <a:lnTo>
                    <a:pt x="70243" y="941070"/>
                  </a:lnTo>
                  <a:lnTo>
                    <a:pt x="71272" y="941070"/>
                  </a:lnTo>
                  <a:lnTo>
                    <a:pt x="71272" y="792480"/>
                  </a:lnTo>
                  <a:lnTo>
                    <a:pt x="72136" y="792480"/>
                  </a:lnTo>
                  <a:lnTo>
                    <a:pt x="72136" y="497840"/>
                  </a:lnTo>
                  <a:lnTo>
                    <a:pt x="72136" y="204470"/>
                  </a:lnTo>
                  <a:close/>
                </a:path>
                <a:path w="146685" h="996950">
                  <a:moveTo>
                    <a:pt x="146443" y="405676"/>
                  </a:moveTo>
                  <a:lnTo>
                    <a:pt x="97701" y="405676"/>
                  </a:lnTo>
                  <a:lnTo>
                    <a:pt x="97701" y="586422"/>
                  </a:lnTo>
                  <a:lnTo>
                    <a:pt x="146443" y="586422"/>
                  </a:lnTo>
                  <a:lnTo>
                    <a:pt x="146443" y="405676"/>
                  </a:lnTo>
                  <a:close/>
                </a:path>
              </a:pathLst>
            </a:custGeom>
            <a:solidFill>
              <a:srgbClr val="6D7072"/>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66" name="object 55">
              <a:extLst>
                <a:ext uri="{FF2B5EF4-FFF2-40B4-BE49-F238E27FC236}">
                  <a16:creationId xmlns:a16="http://schemas.microsoft.com/office/drawing/2014/main" id="{3FF233C2-794A-0091-481F-694B70C814DC}"/>
                </a:ext>
              </a:extLst>
            </p:cNvPr>
            <p:cNvSpPr/>
            <p:nvPr/>
          </p:nvSpPr>
          <p:spPr>
            <a:xfrm>
              <a:off x="5034991" y="5485168"/>
              <a:ext cx="2562860" cy="274320"/>
            </a:xfrm>
            <a:custGeom>
              <a:avLst/>
              <a:gdLst/>
              <a:ahLst/>
              <a:cxnLst/>
              <a:rect l="l" t="t" r="r" b="b"/>
              <a:pathLst>
                <a:path w="2562859" h="274320">
                  <a:moveTo>
                    <a:pt x="820686" y="0"/>
                  </a:moveTo>
                  <a:lnTo>
                    <a:pt x="0" y="0"/>
                  </a:lnTo>
                  <a:lnTo>
                    <a:pt x="0" y="48082"/>
                  </a:lnTo>
                  <a:lnTo>
                    <a:pt x="0" y="273786"/>
                  </a:lnTo>
                  <a:lnTo>
                    <a:pt x="820686" y="273786"/>
                  </a:lnTo>
                  <a:lnTo>
                    <a:pt x="820686" y="48082"/>
                  </a:lnTo>
                  <a:lnTo>
                    <a:pt x="820686" y="0"/>
                  </a:lnTo>
                  <a:close/>
                </a:path>
                <a:path w="2562859" h="274320">
                  <a:moveTo>
                    <a:pt x="1691538" y="48082"/>
                  </a:moveTo>
                  <a:lnTo>
                    <a:pt x="870851" y="48082"/>
                  </a:lnTo>
                  <a:lnTo>
                    <a:pt x="870851" y="273786"/>
                  </a:lnTo>
                  <a:lnTo>
                    <a:pt x="1691538" y="273786"/>
                  </a:lnTo>
                  <a:lnTo>
                    <a:pt x="1691538" y="48082"/>
                  </a:lnTo>
                  <a:close/>
                </a:path>
                <a:path w="2562859" h="274320">
                  <a:moveTo>
                    <a:pt x="2562390" y="0"/>
                  </a:moveTo>
                  <a:lnTo>
                    <a:pt x="1741703" y="0"/>
                  </a:lnTo>
                  <a:lnTo>
                    <a:pt x="1741703" y="48082"/>
                  </a:lnTo>
                  <a:lnTo>
                    <a:pt x="1741703" y="273786"/>
                  </a:lnTo>
                  <a:lnTo>
                    <a:pt x="2562390" y="273786"/>
                  </a:lnTo>
                  <a:lnTo>
                    <a:pt x="2562390" y="48082"/>
                  </a:lnTo>
                  <a:lnTo>
                    <a:pt x="2562390" y="0"/>
                  </a:lnTo>
                  <a:close/>
                </a:path>
              </a:pathLst>
            </a:custGeom>
            <a:solidFill>
              <a:srgbClr val="EDEDED"/>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67" name="object 56">
              <a:extLst>
                <a:ext uri="{FF2B5EF4-FFF2-40B4-BE49-F238E27FC236}">
                  <a16:creationId xmlns:a16="http://schemas.microsoft.com/office/drawing/2014/main" id="{94BCE1B6-FCF6-2541-982F-DCCC7C1922FA}"/>
                </a:ext>
              </a:extLst>
            </p:cNvPr>
            <p:cNvSpPr/>
            <p:nvPr/>
          </p:nvSpPr>
          <p:spPr>
            <a:xfrm>
              <a:off x="7602630" y="6070855"/>
              <a:ext cx="635" cy="72390"/>
            </a:xfrm>
            <a:custGeom>
              <a:avLst/>
              <a:gdLst/>
              <a:ahLst/>
              <a:cxnLst/>
              <a:rect l="l" t="t" r="r" b="b"/>
              <a:pathLst>
                <a:path w="634" h="72389">
                  <a:moveTo>
                    <a:pt x="393" y="0"/>
                  </a:moveTo>
                  <a:lnTo>
                    <a:pt x="0" y="177"/>
                  </a:lnTo>
                  <a:lnTo>
                    <a:pt x="0" y="71805"/>
                  </a:lnTo>
                  <a:lnTo>
                    <a:pt x="393" y="71615"/>
                  </a:lnTo>
                  <a:lnTo>
                    <a:pt x="393" y="0"/>
                  </a:lnTo>
                  <a:close/>
                </a:path>
              </a:pathLst>
            </a:custGeom>
            <a:solidFill>
              <a:srgbClr val="8C8C8E"/>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68" name="object 57">
              <a:extLst>
                <a:ext uri="{FF2B5EF4-FFF2-40B4-BE49-F238E27FC236}">
                  <a16:creationId xmlns:a16="http://schemas.microsoft.com/office/drawing/2014/main" id="{F41BDD04-0300-DC43-CE31-EDC27BE333A6}"/>
                </a:ext>
              </a:extLst>
            </p:cNvPr>
            <p:cNvSpPr/>
            <p:nvPr/>
          </p:nvSpPr>
          <p:spPr>
            <a:xfrm>
              <a:off x="6782344" y="6071042"/>
              <a:ext cx="820419" cy="461645"/>
            </a:xfrm>
            <a:custGeom>
              <a:avLst/>
              <a:gdLst/>
              <a:ahLst/>
              <a:cxnLst/>
              <a:rect l="l" t="t" r="r" b="b"/>
              <a:pathLst>
                <a:path w="820420" h="461645">
                  <a:moveTo>
                    <a:pt x="405892" y="188036"/>
                  </a:moveTo>
                  <a:lnTo>
                    <a:pt x="0" y="372211"/>
                  </a:lnTo>
                  <a:lnTo>
                    <a:pt x="0" y="461606"/>
                  </a:lnTo>
                  <a:lnTo>
                    <a:pt x="405892" y="268630"/>
                  </a:lnTo>
                  <a:lnTo>
                    <a:pt x="405892" y="188036"/>
                  </a:lnTo>
                  <a:close/>
                </a:path>
                <a:path w="820420" h="461645">
                  <a:moveTo>
                    <a:pt x="820280" y="0"/>
                  </a:moveTo>
                  <a:lnTo>
                    <a:pt x="412229" y="185153"/>
                  </a:lnTo>
                  <a:lnTo>
                    <a:pt x="412229" y="265620"/>
                  </a:lnTo>
                  <a:lnTo>
                    <a:pt x="820280" y="71615"/>
                  </a:lnTo>
                  <a:lnTo>
                    <a:pt x="820280" y="0"/>
                  </a:lnTo>
                  <a:close/>
                </a:path>
              </a:pathLst>
            </a:custGeom>
            <a:solidFill>
              <a:srgbClr val="F2F2F2"/>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69" name="object 58">
              <a:extLst>
                <a:ext uri="{FF2B5EF4-FFF2-40B4-BE49-F238E27FC236}">
                  <a16:creationId xmlns:a16="http://schemas.microsoft.com/office/drawing/2014/main" id="{BD143ECB-9836-BCDA-28ED-60F2E28DCC2D}"/>
                </a:ext>
              </a:extLst>
            </p:cNvPr>
            <p:cNvSpPr/>
            <p:nvPr/>
          </p:nvSpPr>
          <p:spPr>
            <a:xfrm>
              <a:off x="6775970" y="6256210"/>
              <a:ext cx="419100" cy="382270"/>
            </a:xfrm>
            <a:custGeom>
              <a:avLst/>
              <a:gdLst/>
              <a:ahLst/>
              <a:cxnLst/>
              <a:rect l="l" t="t" r="r" b="b"/>
              <a:pathLst>
                <a:path w="419100" h="382270">
                  <a:moveTo>
                    <a:pt x="5969" y="325043"/>
                  </a:moveTo>
                  <a:lnTo>
                    <a:pt x="0" y="327748"/>
                  </a:lnTo>
                  <a:lnTo>
                    <a:pt x="0" y="381825"/>
                  </a:lnTo>
                  <a:lnTo>
                    <a:pt x="5969" y="379095"/>
                  </a:lnTo>
                  <a:lnTo>
                    <a:pt x="5969" y="325043"/>
                  </a:lnTo>
                  <a:close/>
                </a:path>
                <a:path w="419100" h="382270">
                  <a:moveTo>
                    <a:pt x="418604" y="0"/>
                  </a:moveTo>
                  <a:lnTo>
                    <a:pt x="412267" y="2882"/>
                  </a:lnTo>
                  <a:lnTo>
                    <a:pt x="412267" y="83477"/>
                  </a:lnTo>
                  <a:lnTo>
                    <a:pt x="418604" y="80467"/>
                  </a:lnTo>
                  <a:lnTo>
                    <a:pt x="418604" y="0"/>
                  </a:lnTo>
                  <a:close/>
                </a:path>
              </a:pathLst>
            </a:custGeom>
            <a:solidFill>
              <a:srgbClr val="8C8C8E"/>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70" name="object 59">
              <a:extLst>
                <a:ext uri="{FF2B5EF4-FFF2-40B4-BE49-F238E27FC236}">
                  <a16:creationId xmlns:a16="http://schemas.microsoft.com/office/drawing/2014/main" id="{797C2189-4696-6BFF-E18E-CA790AE58F86}"/>
                </a:ext>
              </a:extLst>
            </p:cNvPr>
            <p:cNvSpPr/>
            <p:nvPr/>
          </p:nvSpPr>
          <p:spPr>
            <a:xfrm>
              <a:off x="6781951" y="6211554"/>
              <a:ext cx="814705" cy="424180"/>
            </a:xfrm>
            <a:custGeom>
              <a:avLst/>
              <a:gdLst/>
              <a:ahLst/>
              <a:cxnLst/>
              <a:rect l="l" t="t" r="r" b="b"/>
              <a:pathLst>
                <a:path w="814704" h="424179">
                  <a:moveTo>
                    <a:pt x="406336" y="185305"/>
                  </a:moveTo>
                  <a:lnTo>
                    <a:pt x="0" y="369684"/>
                  </a:lnTo>
                  <a:lnTo>
                    <a:pt x="0" y="423735"/>
                  </a:lnTo>
                  <a:lnTo>
                    <a:pt x="406425" y="237426"/>
                  </a:lnTo>
                  <a:lnTo>
                    <a:pt x="406336" y="185305"/>
                  </a:lnTo>
                  <a:close/>
                </a:path>
                <a:path w="814704" h="424179">
                  <a:moveTo>
                    <a:pt x="814705" y="0"/>
                  </a:moveTo>
                  <a:lnTo>
                    <a:pt x="412572" y="182473"/>
                  </a:lnTo>
                  <a:lnTo>
                    <a:pt x="412496" y="234645"/>
                  </a:lnTo>
                  <a:lnTo>
                    <a:pt x="814705" y="50266"/>
                  </a:lnTo>
                  <a:lnTo>
                    <a:pt x="814705" y="0"/>
                  </a:lnTo>
                  <a:close/>
                </a:path>
              </a:pathLst>
            </a:custGeom>
            <a:solidFill>
              <a:srgbClr val="F2F2F2"/>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71" name="object 60">
              <a:extLst>
                <a:ext uri="{FF2B5EF4-FFF2-40B4-BE49-F238E27FC236}">
                  <a16:creationId xmlns:a16="http://schemas.microsoft.com/office/drawing/2014/main" id="{9C2A0860-07C0-B1E5-795D-753A7C33E249}"/>
                </a:ext>
              </a:extLst>
            </p:cNvPr>
            <p:cNvSpPr/>
            <p:nvPr/>
          </p:nvSpPr>
          <p:spPr>
            <a:xfrm>
              <a:off x="7188292" y="6394028"/>
              <a:ext cx="6350" cy="55244"/>
            </a:xfrm>
            <a:custGeom>
              <a:avLst/>
              <a:gdLst/>
              <a:ahLst/>
              <a:cxnLst/>
              <a:rect l="l" t="t" r="r" b="b"/>
              <a:pathLst>
                <a:path w="6350" h="55245">
                  <a:moveTo>
                    <a:pt x="6235" y="0"/>
                  </a:moveTo>
                  <a:lnTo>
                    <a:pt x="0" y="2832"/>
                  </a:lnTo>
                  <a:lnTo>
                    <a:pt x="76" y="54952"/>
                  </a:lnTo>
                  <a:lnTo>
                    <a:pt x="6146" y="52171"/>
                  </a:lnTo>
                  <a:lnTo>
                    <a:pt x="6235" y="0"/>
                  </a:lnTo>
                  <a:close/>
                </a:path>
              </a:pathLst>
            </a:custGeom>
            <a:solidFill>
              <a:srgbClr val="8C8C8E"/>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72" name="object 61">
              <a:extLst>
                <a:ext uri="{FF2B5EF4-FFF2-40B4-BE49-F238E27FC236}">
                  <a16:creationId xmlns:a16="http://schemas.microsoft.com/office/drawing/2014/main" id="{76A3013A-8091-3579-A521-F00E52F3853F}"/>
                </a:ext>
              </a:extLst>
            </p:cNvPr>
            <p:cNvSpPr/>
            <p:nvPr/>
          </p:nvSpPr>
          <p:spPr>
            <a:xfrm>
              <a:off x="5905843" y="5816600"/>
              <a:ext cx="821055" cy="960755"/>
            </a:xfrm>
            <a:custGeom>
              <a:avLst/>
              <a:gdLst/>
              <a:ahLst/>
              <a:cxnLst/>
              <a:rect l="l" t="t" r="r" b="b"/>
              <a:pathLst>
                <a:path w="821054" h="960754">
                  <a:moveTo>
                    <a:pt x="820686" y="0"/>
                  </a:moveTo>
                  <a:lnTo>
                    <a:pt x="0" y="0"/>
                  </a:lnTo>
                  <a:lnTo>
                    <a:pt x="0" y="960653"/>
                  </a:lnTo>
                  <a:lnTo>
                    <a:pt x="820686" y="960653"/>
                  </a:lnTo>
                  <a:lnTo>
                    <a:pt x="820686" y="0"/>
                  </a:lnTo>
                  <a:close/>
                </a:path>
              </a:pathLst>
            </a:custGeom>
            <a:solidFill>
              <a:srgbClr val="EDEDED"/>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73" name="object 62">
              <a:extLst>
                <a:ext uri="{FF2B5EF4-FFF2-40B4-BE49-F238E27FC236}">
                  <a16:creationId xmlns:a16="http://schemas.microsoft.com/office/drawing/2014/main" id="{BC1FBA02-21C2-37F2-84F5-D36F2BFBC892}"/>
                </a:ext>
              </a:extLst>
            </p:cNvPr>
            <p:cNvSpPr/>
            <p:nvPr/>
          </p:nvSpPr>
          <p:spPr>
            <a:xfrm>
              <a:off x="5905830" y="5816600"/>
              <a:ext cx="821055" cy="635635"/>
            </a:xfrm>
            <a:custGeom>
              <a:avLst/>
              <a:gdLst/>
              <a:ahLst/>
              <a:cxnLst/>
              <a:rect l="l" t="t" r="r" b="b"/>
              <a:pathLst>
                <a:path w="821054" h="635635">
                  <a:moveTo>
                    <a:pt x="820686" y="209003"/>
                  </a:moveTo>
                  <a:lnTo>
                    <a:pt x="0" y="581406"/>
                  </a:lnTo>
                  <a:lnTo>
                    <a:pt x="0" y="635482"/>
                  </a:lnTo>
                  <a:lnTo>
                    <a:pt x="820686" y="259270"/>
                  </a:lnTo>
                  <a:lnTo>
                    <a:pt x="820686" y="209003"/>
                  </a:lnTo>
                  <a:close/>
                </a:path>
                <a:path w="821054" h="635635">
                  <a:moveTo>
                    <a:pt x="820686" y="0"/>
                  </a:moveTo>
                  <a:lnTo>
                    <a:pt x="0" y="372402"/>
                  </a:lnTo>
                  <a:lnTo>
                    <a:pt x="0" y="548919"/>
                  </a:lnTo>
                  <a:lnTo>
                    <a:pt x="820686" y="149263"/>
                  </a:lnTo>
                  <a:lnTo>
                    <a:pt x="820686" y="0"/>
                  </a:lnTo>
                  <a:close/>
                </a:path>
              </a:pathLst>
            </a:custGeom>
            <a:solidFill>
              <a:srgbClr val="F2F2F2"/>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74" name="object 63">
              <a:extLst>
                <a:ext uri="{FF2B5EF4-FFF2-40B4-BE49-F238E27FC236}">
                  <a16:creationId xmlns:a16="http://schemas.microsoft.com/office/drawing/2014/main" id="{8D0C5BC4-F1D2-CDC6-C101-58DE5AFE45F7}"/>
                </a:ext>
              </a:extLst>
            </p:cNvPr>
            <p:cNvSpPr/>
            <p:nvPr/>
          </p:nvSpPr>
          <p:spPr>
            <a:xfrm>
              <a:off x="6246025" y="5800877"/>
              <a:ext cx="146685" cy="996950"/>
            </a:xfrm>
            <a:custGeom>
              <a:avLst/>
              <a:gdLst/>
              <a:ahLst/>
              <a:cxnLst/>
              <a:rect l="l" t="t" r="r" b="b"/>
              <a:pathLst>
                <a:path w="146685" h="996950">
                  <a:moveTo>
                    <a:pt x="48755" y="405676"/>
                  </a:moveTo>
                  <a:lnTo>
                    <a:pt x="0" y="405676"/>
                  </a:lnTo>
                  <a:lnTo>
                    <a:pt x="0" y="586422"/>
                  </a:lnTo>
                  <a:lnTo>
                    <a:pt x="48755" y="586422"/>
                  </a:lnTo>
                  <a:lnTo>
                    <a:pt x="48755" y="405676"/>
                  </a:lnTo>
                  <a:close/>
                </a:path>
                <a:path w="146685" h="996950">
                  <a:moveTo>
                    <a:pt x="72148" y="497840"/>
                  </a:moveTo>
                  <a:lnTo>
                    <a:pt x="72136" y="204470"/>
                  </a:lnTo>
                  <a:lnTo>
                    <a:pt x="71285" y="204470"/>
                  </a:lnTo>
                  <a:lnTo>
                    <a:pt x="71285" y="55880"/>
                  </a:lnTo>
                  <a:lnTo>
                    <a:pt x="70269" y="55880"/>
                  </a:lnTo>
                  <a:lnTo>
                    <a:pt x="70269" y="6350"/>
                  </a:lnTo>
                  <a:lnTo>
                    <a:pt x="69545" y="6350"/>
                  </a:lnTo>
                  <a:lnTo>
                    <a:pt x="69545" y="0"/>
                  </a:lnTo>
                  <a:lnTo>
                    <a:pt x="68999" y="0"/>
                  </a:lnTo>
                  <a:lnTo>
                    <a:pt x="68999" y="6350"/>
                  </a:lnTo>
                  <a:lnTo>
                    <a:pt x="68275" y="6350"/>
                  </a:lnTo>
                  <a:lnTo>
                    <a:pt x="68275" y="55880"/>
                  </a:lnTo>
                  <a:lnTo>
                    <a:pt x="67259" y="55880"/>
                  </a:lnTo>
                  <a:lnTo>
                    <a:pt x="67259" y="204470"/>
                  </a:lnTo>
                  <a:lnTo>
                    <a:pt x="66408" y="204470"/>
                  </a:lnTo>
                  <a:lnTo>
                    <a:pt x="66408" y="497840"/>
                  </a:lnTo>
                  <a:lnTo>
                    <a:pt x="66408" y="792480"/>
                  </a:lnTo>
                  <a:lnTo>
                    <a:pt x="67259" y="792480"/>
                  </a:lnTo>
                  <a:lnTo>
                    <a:pt x="67259" y="941070"/>
                  </a:lnTo>
                  <a:lnTo>
                    <a:pt x="68287" y="941070"/>
                  </a:lnTo>
                  <a:lnTo>
                    <a:pt x="68287" y="990600"/>
                  </a:lnTo>
                  <a:lnTo>
                    <a:pt x="69024" y="990600"/>
                  </a:lnTo>
                  <a:lnTo>
                    <a:pt x="69024" y="996950"/>
                  </a:lnTo>
                  <a:lnTo>
                    <a:pt x="69519" y="996950"/>
                  </a:lnTo>
                  <a:lnTo>
                    <a:pt x="69519" y="990600"/>
                  </a:lnTo>
                  <a:lnTo>
                    <a:pt x="70256" y="990600"/>
                  </a:lnTo>
                  <a:lnTo>
                    <a:pt x="70256" y="941070"/>
                  </a:lnTo>
                  <a:lnTo>
                    <a:pt x="71285" y="941070"/>
                  </a:lnTo>
                  <a:lnTo>
                    <a:pt x="71285" y="792480"/>
                  </a:lnTo>
                  <a:lnTo>
                    <a:pt x="72148" y="792480"/>
                  </a:lnTo>
                  <a:lnTo>
                    <a:pt x="72148" y="497840"/>
                  </a:lnTo>
                  <a:close/>
                </a:path>
                <a:path w="146685" h="996950">
                  <a:moveTo>
                    <a:pt x="146456" y="405676"/>
                  </a:moveTo>
                  <a:lnTo>
                    <a:pt x="97713" y="405676"/>
                  </a:lnTo>
                  <a:lnTo>
                    <a:pt x="97713" y="586422"/>
                  </a:lnTo>
                  <a:lnTo>
                    <a:pt x="146456" y="586422"/>
                  </a:lnTo>
                  <a:lnTo>
                    <a:pt x="146456" y="405676"/>
                  </a:lnTo>
                  <a:close/>
                </a:path>
              </a:pathLst>
            </a:custGeom>
            <a:solidFill>
              <a:srgbClr val="6D7072"/>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75" name="object 64">
              <a:extLst>
                <a:ext uri="{FF2B5EF4-FFF2-40B4-BE49-F238E27FC236}">
                  <a16:creationId xmlns:a16="http://schemas.microsoft.com/office/drawing/2014/main" id="{B1DCDBA1-FF83-AF45-82A9-B6A109F63E5E}"/>
                </a:ext>
              </a:extLst>
            </p:cNvPr>
            <p:cNvSpPr/>
            <p:nvPr/>
          </p:nvSpPr>
          <p:spPr>
            <a:xfrm>
              <a:off x="5034991" y="5816595"/>
              <a:ext cx="708660" cy="323850"/>
            </a:xfrm>
            <a:custGeom>
              <a:avLst/>
              <a:gdLst/>
              <a:ahLst/>
              <a:cxnLst/>
              <a:rect l="l" t="t" r="r" b="b"/>
              <a:pathLst>
                <a:path w="708660" h="323850">
                  <a:moveTo>
                    <a:pt x="403161" y="0"/>
                  </a:moveTo>
                  <a:lnTo>
                    <a:pt x="381800" y="0"/>
                  </a:lnTo>
                  <a:lnTo>
                    <a:pt x="0" y="168440"/>
                  </a:lnTo>
                  <a:lnTo>
                    <a:pt x="0" y="323646"/>
                  </a:lnTo>
                  <a:lnTo>
                    <a:pt x="401650" y="140131"/>
                  </a:lnTo>
                  <a:lnTo>
                    <a:pt x="401975" y="93372"/>
                  </a:lnTo>
                  <a:lnTo>
                    <a:pt x="402339" y="53930"/>
                  </a:lnTo>
                  <a:lnTo>
                    <a:pt x="402736" y="22556"/>
                  </a:lnTo>
                  <a:lnTo>
                    <a:pt x="403161" y="0"/>
                  </a:lnTo>
                  <a:close/>
                </a:path>
                <a:path w="708660" h="323850">
                  <a:moveTo>
                    <a:pt x="708367" y="0"/>
                  </a:moveTo>
                  <a:lnTo>
                    <a:pt x="404761" y="0"/>
                  </a:lnTo>
                  <a:lnTo>
                    <a:pt x="405185" y="22273"/>
                  </a:lnTo>
                  <a:lnTo>
                    <a:pt x="405577" y="53192"/>
                  </a:lnTo>
                  <a:lnTo>
                    <a:pt x="405936" y="92024"/>
                  </a:lnTo>
                  <a:lnTo>
                    <a:pt x="406260" y="138036"/>
                  </a:lnTo>
                  <a:lnTo>
                    <a:pt x="708367" y="0"/>
                  </a:lnTo>
                  <a:close/>
                </a:path>
              </a:pathLst>
            </a:custGeom>
            <a:solidFill>
              <a:srgbClr val="F2F2F2"/>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76" name="object 65">
              <a:extLst>
                <a:ext uri="{FF2B5EF4-FFF2-40B4-BE49-F238E27FC236}">
                  <a16:creationId xmlns:a16="http://schemas.microsoft.com/office/drawing/2014/main" id="{E24A7A09-02FD-60C6-E041-8091D48D3038}"/>
                </a:ext>
              </a:extLst>
            </p:cNvPr>
            <p:cNvSpPr/>
            <p:nvPr/>
          </p:nvSpPr>
          <p:spPr>
            <a:xfrm>
              <a:off x="5436641" y="5816600"/>
              <a:ext cx="419100" cy="140335"/>
            </a:xfrm>
            <a:custGeom>
              <a:avLst/>
              <a:gdLst/>
              <a:ahLst/>
              <a:cxnLst/>
              <a:rect l="l" t="t" r="r" b="b"/>
              <a:pathLst>
                <a:path w="419100" h="140335">
                  <a:moveTo>
                    <a:pt x="4610" y="138036"/>
                  </a:moveTo>
                  <a:lnTo>
                    <a:pt x="3530" y="22275"/>
                  </a:lnTo>
                  <a:lnTo>
                    <a:pt x="3111" y="0"/>
                  </a:lnTo>
                  <a:lnTo>
                    <a:pt x="1511" y="0"/>
                  </a:lnTo>
                  <a:lnTo>
                    <a:pt x="685" y="53936"/>
                  </a:lnTo>
                  <a:lnTo>
                    <a:pt x="0" y="140131"/>
                  </a:lnTo>
                  <a:lnTo>
                    <a:pt x="4610" y="138036"/>
                  </a:lnTo>
                  <a:close/>
                </a:path>
                <a:path w="419100" h="140335">
                  <a:moveTo>
                    <a:pt x="419036" y="5054"/>
                  </a:moveTo>
                  <a:lnTo>
                    <a:pt x="413524" y="7556"/>
                  </a:lnTo>
                  <a:lnTo>
                    <a:pt x="413524" y="57848"/>
                  </a:lnTo>
                  <a:lnTo>
                    <a:pt x="419036" y="55321"/>
                  </a:lnTo>
                  <a:lnTo>
                    <a:pt x="419036" y="5054"/>
                  </a:lnTo>
                  <a:close/>
                </a:path>
              </a:pathLst>
            </a:custGeom>
            <a:solidFill>
              <a:srgbClr val="8C8C8E"/>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77" name="object 66">
              <a:extLst>
                <a:ext uri="{FF2B5EF4-FFF2-40B4-BE49-F238E27FC236}">
                  <a16:creationId xmlns:a16="http://schemas.microsoft.com/office/drawing/2014/main" id="{89EF394C-C89E-AC1E-A1D5-C370BE5049B2}"/>
                </a:ext>
              </a:extLst>
            </p:cNvPr>
            <p:cNvSpPr/>
            <p:nvPr/>
          </p:nvSpPr>
          <p:spPr>
            <a:xfrm>
              <a:off x="5034998" y="5824137"/>
              <a:ext cx="815340" cy="424180"/>
            </a:xfrm>
            <a:custGeom>
              <a:avLst/>
              <a:gdLst/>
              <a:ahLst/>
              <a:cxnLst/>
              <a:rect l="l" t="t" r="r" b="b"/>
              <a:pathLst>
                <a:path w="815339" h="424179">
                  <a:moveTo>
                    <a:pt x="401358" y="187782"/>
                  </a:moveTo>
                  <a:lnTo>
                    <a:pt x="0" y="369912"/>
                  </a:lnTo>
                  <a:lnTo>
                    <a:pt x="0" y="423976"/>
                  </a:lnTo>
                  <a:lnTo>
                    <a:pt x="401154" y="240093"/>
                  </a:lnTo>
                  <a:lnTo>
                    <a:pt x="401358" y="187782"/>
                  </a:lnTo>
                  <a:close/>
                </a:path>
                <a:path w="815339" h="424179">
                  <a:moveTo>
                    <a:pt x="815174" y="0"/>
                  </a:moveTo>
                  <a:lnTo>
                    <a:pt x="406539" y="185432"/>
                  </a:lnTo>
                  <a:lnTo>
                    <a:pt x="406755" y="237528"/>
                  </a:lnTo>
                  <a:lnTo>
                    <a:pt x="815174" y="50291"/>
                  </a:lnTo>
                  <a:lnTo>
                    <a:pt x="815174" y="0"/>
                  </a:lnTo>
                  <a:close/>
                </a:path>
              </a:pathLst>
            </a:custGeom>
            <a:solidFill>
              <a:srgbClr val="F2F2F2"/>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78" name="object 67">
              <a:extLst>
                <a:ext uri="{FF2B5EF4-FFF2-40B4-BE49-F238E27FC236}">
                  <a16:creationId xmlns:a16="http://schemas.microsoft.com/office/drawing/2014/main" id="{492885CB-9967-9372-AE0A-34DFB3533435}"/>
                </a:ext>
              </a:extLst>
            </p:cNvPr>
            <p:cNvSpPr/>
            <p:nvPr/>
          </p:nvSpPr>
          <p:spPr>
            <a:xfrm>
              <a:off x="5436144" y="6009567"/>
              <a:ext cx="5715" cy="55244"/>
            </a:xfrm>
            <a:custGeom>
              <a:avLst/>
              <a:gdLst/>
              <a:ahLst/>
              <a:cxnLst/>
              <a:rect l="l" t="t" r="r" b="b"/>
              <a:pathLst>
                <a:path w="5714" h="55245">
                  <a:moveTo>
                    <a:pt x="5397" y="0"/>
                  </a:moveTo>
                  <a:lnTo>
                    <a:pt x="215" y="2349"/>
                  </a:lnTo>
                  <a:lnTo>
                    <a:pt x="0" y="54660"/>
                  </a:lnTo>
                  <a:lnTo>
                    <a:pt x="5600" y="52095"/>
                  </a:lnTo>
                  <a:lnTo>
                    <a:pt x="5397" y="0"/>
                  </a:lnTo>
                  <a:close/>
                </a:path>
              </a:pathLst>
            </a:custGeom>
            <a:solidFill>
              <a:srgbClr val="8C8C8E"/>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79" name="object 68">
              <a:extLst>
                <a:ext uri="{FF2B5EF4-FFF2-40B4-BE49-F238E27FC236}">
                  <a16:creationId xmlns:a16="http://schemas.microsoft.com/office/drawing/2014/main" id="{2F9C14A1-E3DA-9DB5-C461-2C2B63AB66B5}"/>
                </a:ext>
              </a:extLst>
            </p:cNvPr>
            <p:cNvSpPr/>
            <p:nvPr/>
          </p:nvSpPr>
          <p:spPr>
            <a:xfrm>
              <a:off x="4566602" y="5676265"/>
              <a:ext cx="228600" cy="94615"/>
            </a:xfrm>
            <a:custGeom>
              <a:avLst/>
              <a:gdLst/>
              <a:ahLst/>
              <a:cxnLst/>
              <a:rect l="l" t="t" r="r" b="b"/>
              <a:pathLst>
                <a:path w="228600" h="94614">
                  <a:moveTo>
                    <a:pt x="228041" y="0"/>
                  </a:moveTo>
                  <a:lnTo>
                    <a:pt x="0" y="0"/>
                  </a:lnTo>
                  <a:lnTo>
                    <a:pt x="0" y="94373"/>
                  </a:lnTo>
                  <a:lnTo>
                    <a:pt x="228041" y="94373"/>
                  </a:lnTo>
                  <a:lnTo>
                    <a:pt x="228041" y="0"/>
                  </a:lnTo>
                  <a:close/>
                </a:path>
              </a:pathLst>
            </a:custGeom>
            <a:solidFill>
              <a:schemeClr val="tx1"/>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80" name="object 69">
              <a:extLst>
                <a:ext uri="{FF2B5EF4-FFF2-40B4-BE49-F238E27FC236}">
                  <a16:creationId xmlns:a16="http://schemas.microsoft.com/office/drawing/2014/main" id="{B5722949-E9BE-46A2-A3F7-98E40422E2F3}"/>
                </a:ext>
              </a:extLst>
            </p:cNvPr>
            <p:cNvSpPr/>
            <p:nvPr/>
          </p:nvSpPr>
          <p:spPr>
            <a:xfrm>
              <a:off x="4456823" y="5566499"/>
              <a:ext cx="228600" cy="94615"/>
            </a:xfrm>
            <a:custGeom>
              <a:avLst/>
              <a:gdLst/>
              <a:ahLst/>
              <a:cxnLst/>
              <a:rect l="l" t="t" r="r" b="b"/>
              <a:pathLst>
                <a:path w="228600" h="94614">
                  <a:moveTo>
                    <a:pt x="228041" y="0"/>
                  </a:moveTo>
                  <a:lnTo>
                    <a:pt x="0" y="0"/>
                  </a:lnTo>
                  <a:lnTo>
                    <a:pt x="0" y="94373"/>
                  </a:lnTo>
                  <a:lnTo>
                    <a:pt x="228041" y="94373"/>
                  </a:lnTo>
                  <a:lnTo>
                    <a:pt x="228041" y="0"/>
                  </a:lnTo>
                  <a:close/>
                </a:path>
              </a:pathLst>
            </a:custGeom>
            <a:solidFill>
              <a:schemeClr val="tx1"/>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81" name="object 70">
              <a:extLst>
                <a:ext uri="{FF2B5EF4-FFF2-40B4-BE49-F238E27FC236}">
                  <a16:creationId xmlns:a16="http://schemas.microsoft.com/office/drawing/2014/main" id="{5C78385F-2F6F-2500-3ACD-187196EF994B}"/>
                </a:ext>
              </a:extLst>
            </p:cNvPr>
            <p:cNvSpPr/>
            <p:nvPr/>
          </p:nvSpPr>
          <p:spPr>
            <a:xfrm>
              <a:off x="4775200" y="5053800"/>
              <a:ext cx="228600" cy="94615"/>
            </a:xfrm>
            <a:custGeom>
              <a:avLst/>
              <a:gdLst/>
              <a:ahLst/>
              <a:cxnLst/>
              <a:rect l="l" t="t" r="r" b="b"/>
              <a:pathLst>
                <a:path w="228600" h="94614">
                  <a:moveTo>
                    <a:pt x="228041" y="0"/>
                  </a:moveTo>
                  <a:lnTo>
                    <a:pt x="0" y="0"/>
                  </a:lnTo>
                  <a:lnTo>
                    <a:pt x="0" y="94373"/>
                  </a:lnTo>
                  <a:lnTo>
                    <a:pt x="228041" y="94373"/>
                  </a:lnTo>
                  <a:lnTo>
                    <a:pt x="228041" y="0"/>
                  </a:lnTo>
                  <a:close/>
                </a:path>
              </a:pathLst>
            </a:custGeom>
            <a:solidFill>
              <a:schemeClr val="tx1"/>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82" name="object 71">
              <a:extLst>
                <a:ext uri="{FF2B5EF4-FFF2-40B4-BE49-F238E27FC236}">
                  <a16:creationId xmlns:a16="http://schemas.microsoft.com/office/drawing/2014/main" id="{97AD192D-A9E2-7098-3DEE-88EE0909B213}"/>
                </a:ext>
              </a:extLst>
            </p:cNvPr>
            <p:cNvSpPr/>
            <p:nvPr/>
          </p:nvSpPr>
          <p:spPr>
            <a:xfrm>
              <a:off x="4896078" y="4921516"/>
              <a:ext cx="228600" cy="94615"/>
            </a:xfrm>
            <a:custGeom>
              <a:avLst/>
              <a:gdLst/>
              <a:ahLst/>
              <a:cxnLst/>
              <a:rect l="l" t="t" r="r" b="b"/>
              <a:pathLst>
                <a:path w="228600" h="94614">
                  <a:moveTo>
                    <a:pt x="228041" y="0"/>
                  </a:moveTo>
                  <a:lnTo>
                    <a:pt x="0" y="0"/>
                  </a:lnTo>
                  <a:lnTo>
                    <a:pt x="0" y="94373"/>
                  </a:lnTo>
                  <a:lnTo>
                    <a:pt x="228041" y="94373"/>
                  </a:lnTo>
                  <a:lnTo>
                    <a:pt x="228041" y="0"/>
                  </a:lnTo>
                  <a:close/>
                </a:path>
              </a:pathLst>
            </a:custGeom>
            <a:solidFill>
              <a:schemeClr val="tx1"/>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83" name="object 72">
              <a:extLst>
                <a:ext uri="{FF2B5EF4-FFF2-40B4-BE49-F238E27FC236}">
                  <a16:creationId xmlns:a16="http://schemas.microsoft.com/office/drawing/2014/main" id="{62DBB3AC-1D38-D175-F4D9-266E65899653}"/>
                </a:ext>
              </a:extLst>
            </p:cNvPr>
            <p:cNvSpPr/>
            <p:nvPr/>
          </p:nvSpPr>
          <p:spPr>
            <a:xfrm>
              <a:off x="4041177" y="4847628"/>
              <a:ext cx="228600" cy="94615"/>
            </a:xfrm>
            <a:custGeom>
              <a:avLst/>
              <a:gdLst/>
              <a:ahLst/>
              <a:cxnLst/>
              <a:rect l="l" t="t" r="r" b="b"/>
              <a:pathLst>
                <a:path w="228600" h="94614">
                  <a:moveTo>
                    <a:pt x="228041" y="0"/>
                  </a:moveTo>
                  <a:lnTo>
                    <a:pt x="0" y="0"/>
                  </a:lnTo>
                  <a:lnTo>
                    <a:pt x="0" y="94373"/>
                  </a:lnTo>
                  <a:lnTo>
                    <a:pt x="228041" y="94373"/>
                  </a:lnTo>
                  <a:lnTo>
                    <a:pt x="228041" y="0"/>
                  </a:lnTo>
                  <a:close/>
                </a:path>
              </a:pathLst>
            </a:custGeom>
            <a:solidFill>
              <a:schemeClr val="tx1"/>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84" name="object 73">
              <a:extLst>
                <a:ext uri="{FF2B5EF4-FFF2-40B4-BE49-F238E27FC236}">
                  <a16:creationId xmlns:a16="http://schemas.microsoft.com/office/drawing/2014/main" id="{CC34CB36-5FCA-9DC5-0CA1-E5280BC96197}"/>
                </a:ext>
              </a:extLst>
            </p:cNvPr>
            <p:cNvSpPr/>
            <p:nvPr/>
          </p:nvSpPr>
          <p:spPr>
            <a:xfrm>
              <a:off x="4162069" y="4715345"/>
              <a:ext cx="228600" cy="94615"/>
            </a:xfrm>
            <a:custGeom>
              <a:avLst/>
              <a:gdLst/>
              <a:ahLst/>
              <a:cxnLst/>
              <a:rect l="l" t="t" r="r" b="b"/>
              <a:pathLst>
                <a:path w="228600" h="94614">
                  <a:moveTo>
                    <a:pt x="228041" y="0"/>
                  </a:moveTo>
                  <a:lnTo>
                    <a:pt x="0" y="0"/>
                  </a:lnTo>
                  <a:lnTo>
                    <a:pt x="0" y="94373"/>
                  </a:lnTo>
                  <a:lnTo>
                    <a:pt x="228041" y="94373"/>
                  </a:lnTo>
                  <a:lnTo>
                    <a:pt x="228041" y="0"/>
                  </a:lnTo>
                  <a:close/>
                </a:path>
              </a:pathLst>
            </a:custGeom>
            <a:solidFill>
              <a:schemeClr val="tx1"/>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85" name="object 74">
              <a:extLst>
                <a:ext uri="{FF2B5EF4-FFF2-40B4-BE49-F238E27FC236}">
                  <a16:creationId xmlns:a16="http://schemas.microsoft.com/office/drawing/2014/main" id="{57948567-A841-CDD2-8C10-3FADE1C3781B}"/>
                </a:ext>
              </a:extLst>
            </p:cNvPr>
            <p:cNvSpPr/>
            <p:nvPr/>
          </p:nvSpPr>
          <p:spPr>
            <a:xfrm>
              <a:off x="2625369" y="4819027"/>
              <a:ext cx="516890" cy="454025"/>
            </a:xfrm>
            <a:custGeom>
              <a:avLst/>
              <a:gdLst/>
              <a:ahLst/>
              <a:cxnLst/>
              <a:rect l="l" t="t" r="r" b="b"/>
              <a:pathLst>
                <a:path w="516889" h="454025">
                  <a:moveTo>
                    <a:pt x="228041" y="0"/>
                  </a:moveTo>
                  <a:lnTo>
                    <a:pt x="0" y="0"/>
                  </a:lnTo>
                  <a:lnTo>
                    <a:pt x="0" y="94373"/>
                  </a:lnTo>
                  <a:lnTo>
                    <a:pt x="228041" y="94373"/>
                  </a:lnTo>
                  <a:lnTo>
                    <a:pt x="228041" y="0"/>
                  </a:lnTo>
                  <a:close/>
                </a:path>
                <a:path w="516889" h="454025">
                  <a:moveTo>
                    <a:pt x="516674" y="359600"/>
                  </a:moveTo>
                  <a:lnTo>
                    <a:pt x="288632" y="359600"/>
                  </a:lnTo>
                  <a:lnTo>
                    <a:pt x="288632" y="453974"/>
                  </a:lnTo>
                  <a:lnTo>
                    <a:pt x="516674" y="453974"/>
                  </a:lnTo>
                  <a:lnTo>
                    <a:pt x="516674" y="359600"/>
                  </a:lnTo>
                  <a:close/>
                </a:path>
              </a:pathLst>
            </a:custGeom>
            <a:solidFill>
              <a:schemeClr val="tx1"/>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86" name="object 75">
              <a:extLst>
                <a:ext uri="{FF2B5EF4-FFF2-40B4-BE49-F238E27FC236}">
                  <a16:creationId xmlns:a16="http://schemas.microsoft.com/office/drawing/2014/main" id="{C9E45A17-71E8-2F5A-4B4C-BEA13ADB9839}"/>
                </a:ext>
              </a:extLst>
            </p:cNvPr>
            <p:cNvSpPr/>
            <p:nvPr/>
          </p:nvSpPr>
          <p:spPr>
            <a:xfrm>
              <a:off x="3034893" y="4978463"/>
              <a:ext cx="1113790" cy="1691005"/>
            </a:xfrm>
            <a:custGeom>
              <a:avLst/>
              <a:gdLst/>
              <a:ahLst/>
              <a:cxnLst/>
              <a:rect l="l" t="t" r="r" b="b"/>
              <a:pathLst>
                <a:path w="1113789" h="1691004">
                  <a:moveTo>
                    <a:pt x="228028" y="67894"/>
                  </a:moveTo>
                  <a:lnTo>
                    <a:pt x="0" y="67894"/>
                  </a:lnTo>
                  <a:lnTo>
                    <a:pt x="0" y="162267"/>
                  </a:lnTo>
                  <a:lnTo>
                    <a:pt x="228028" y="162267"/>
                  </a:lnTo>
                  <a:lnTo>
                    <a:pt x="228028" y="67894"/>
                  </a:lnTo>
                  <a:close/>
                </a:path>
                <a:path w="1113789" h="1691004">
                  <a:moveTo>
                    <a:pt x="289788" y="1596517"/>
                  </a:moveTo>
                  <a:lnTo>
                    <a:pt x="61747" y="1596517"/>
                  </a:lnTo>
                  <a:lnTo>
                    <a:pt x="61747" y="1690890"/>
                  </a:lnTo>
                  <a:lnTo>
                    <a:pt x="289788" y="1690890"/>
                  </a:lnTo>
                  <a:lnTo>
                    <a:pt x="289788" y="1596517"/>
                  </a:lnTo>
                  <a:close/>
                </a:path>
                <a:path w="1113789" h="1691004">
                  <a:moveTo>
                    <a:pt x="1113421" y="0"/>
                  </a:moveTo>
                  <a:lnTo>
                    <a:pt x="885380" y="0"/>
                  </a:lnTo>
                  <a:lnTo>
                    <a:pt x="885380" y="94373"/>
                  </a:lnTo>
                  <a:lnTo>
                    <a:pt x="1113421" y="94373"/>
                  </a:lnTo>
                  <a:lnTo>
                    <a:pt x="1113421" y="0"/>
                  </a:lnTo>
                  <a:close/>
                </a:path>
              </a:pathLst>
            </a:custGeom>
            <a:solidFill>
              <a:schemeClr val="tx1"/>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87" name="object 76">
              <a:extLst>
                <a:ext uri="{FF2B5EF4-FFF2-40B4-BE49-F238E27FC236}">
                  <a16:creationId xmlns:a16="http://schemas.microsoft.com/office/drawing/2014/main" id="{966EDFC5-20DE-7D73-3FA9-AF4A22E84965}"/>
                </a:ext>
              </a:extLst>
            </p:cNvPr>
            <p:cNvSpPr/>
            <p:nvPr/>
          </p:nvSpPr>
          <p:spPr>
            <a:xfrm>
              <a:off x="9805225" y="4800447"/>
              <a:ext cx="228600" cy="94615"/>
            </a:xfrm>
            <a:custGeom>
              <a:avLst/>
              <a:gdLst/>
              <a:ahLst/>
              <a:cxnLst/>
              <a:rect l="l" t="t" r="r" b="b"/>
              <a:pathLst>
                <a:path w="228600" h="94614">
                  <a:moveTo>
                    <a:pt x="228041" y="0"/>
                  </a:moveTo>
                  <a:lnTo>
                    <a:pt x="0" y="0"/>
                  </a:lnTo>
                  <a:lnTo>
                    <a:pt x="0" y="94373"/>
                  </a:lnTo>
                  <a:lnTo>
                    <a:pt x="228041" y="94373"/>
                  </a:lnTo>
                  <a:lnTo>
                    <a:pt x="228041" y="0"/>
                  </a:lnTo>
                  <a:close/>
                </a:path>
              </a:pathLst>
            </a:custGeom>
            <a:solidFill>
              <a:schemeClr val="tx1"/>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88" name="object 77">
              <a:extLst>
                <a:ext uri="{FF2B5EF4-FFF2-40B4-BE49-F238E27FC236}">
                  <a16:creationId xmlns:a16="http://schemas.microsoft.com/office/drawing/2014/main" id="{334711A1-F7FE-D41E-7877-FD0BA6D0E5FE}"/>
                </a:ext>
              </a:extLst>
            </p:cNvPr>
            <p:cNvSpPr/>
            <p:nvPr/>
          </p:nvSpPr>
          <p:spPr>
            <a:xfrm>
              <a:off x="9926116" y="4668164"/>
              <a:ext cx="228600" cy="94615"/>
            </a:xfrm>
            <a:custGeom>
              <a:avLst/>
              <a:gdLst/>
              <a:ahLst/>
              <a:cxnLst/>
              <a:rect l="l" t="t" r="r" b="b"/>
              <a:pathLst>
                <a:path w="228600" h="94614">
                  <a:moveTo>
                    <a:pt x="228041" y="0"/>
                  </a:moveTo>
                  <a:lnTo>
                    <a:pt x="0" y="0"/>
                  </a:lnTo>
                  <a:lnTo>
                    <a:pt x="0" y="94373"/>
                  </a:lnTo>
                  <a:lnTo>
                    <a:pt x="228041" y="94373"/>
                  </a:lnTo>
                  <a:lnTo>
                    <a:pt x="228041" y="0"/>
                  </a:lnTo>
                  <a:close/>
                </a:path>
              </a:pathLst>
            </a:custGeom>
            <a:solidFill>
              <a:schemeClr val="tx1"/>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89" name="object 78">
              <a:extLst>
                <a:ext uri="{FF2B5EF4-FFF2-40B4-BE49-F238E27FC236}">
                  <a16:creationId xmlns:a16="http://schemas.microsoft.com/office/drawing/2014/main" id="{0D00B502-E041-13B0-321F-4D7CA66F0E8C}"/>
                </a:ext>
              </a:extLst>
            </p:cNvPr>
            <p:cNvSpPr/>
            <p:nvPr/>
          </p:nvSpPr>
          <p:spPr>
            <a:xfrm>
              <a:off x="8389416" y="4771847"/>
              <a:ext cx="516890" cy="454025"/>
            </a:xfrm>
            <a:custGeom>
              <a:avLst/>
              <a:gdLst/>
              <a:ahLst/>
              <a:cxnLst/>
              <a:rect l="l" t="t" r="r" b="b"/>
              <a:pathLst>
                <a:path w="516890" h="454025">
                  <a:moveTo>
                    <a:pt x="228041" y="0"/>
                  </a:moveTo>
                  <a:lnTo>
                    <a:pt x="0" y="0"/>
                  </a:lnTo>
                  <a:lnTo>
                    <a:pt x="0" y="94373"/>
                  </a:lnTo>
                  <a:lnTo>
                    <a:pt x="228041" y="94373"/>
                  </a:lnTo>
                  <a:lnTo>
                    <a:pt x="228041" y="0"/>
                  </a:lnTo>
                  <a:close/>
                </a:path>
                <a:path w="516890" h="454025">
                  <a:moveTo>
                    <a:pt x="516674" y="359600"/>
                  </a:moveTo>
                  <a:lnTo>
                    <a:pt x="288632" y="359600"/>
                  </a:lnTo>
                  <a:lnTo>
                    <a:pt x="288632" y="453974"/>
                  </a:lnTo>
                  <a:lnTo>
                    <a:pt x="516674" y="453974"/>
                  </a:lnTo>
                  <a:lnTo>
                    <a:pt x="516674" y="359600"/>
                  </a:lnTo>
                  <a:close/>
                </a:path>
              </a:pathLst>
            </a:custGeom>
            <a:solidFill>
              <a:schemeClr val="tx1"/>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90" name="object 79">
              <a:extLst>
                <a:ext uri="{FF2B5EF4-FFF2-40B4-BE49-F238E27FC236}">
                  <a16:creationId xmlns:a16="http://schemas.microsoft.com/office/drawing/2014/main" id="{7AF876C3-979B-FD1C-9C37-0464D3E8785F}"/>
                </a:ext>
              </a:extLst>
            </p:cNvPr>
            <p:cNvSpPr/>
            <p:nvPr/>
          </p:nvSpPr>
          <p:spPr>
            <a:xfrm>
              <a:off x="6214669" y="4549876"/>
              <a:ext cx="3657600" cy="710565"/>
            </a:xfrm>
            <a:custGeom>
              <a:avLst/>
              <a:gdLst/>
              <a:ahLst/>
              <a:cxnLst/>
              <a:rect l="l" t="t" r="r" b="b"/>
              <a:pathLst>
                <a:path w="3657600" h="710564">
                  <a:moveTo>
                    <a:pt x="228053" y="0"/>
                  </a:moveTo>
                  <a:lnTo>
                    <a:pt x="0" y="0"/>
                  </a:lnTo>
                  <a:lnTo>
                    <a:pt x="0" y="94386"/>
                  </a:lnTo>
                  <a:lnTo>
                    <a:pt x="228053" y="94386"/>
                  </a:lnTo>
                  <a:lnTo>
                    <a:pt x="228053" y="0"/>
                  </a:lnTo>
                  <a:close/>
                </a:path>
                <a:path w="3657600" h="710564">
                  <a:moveTo>
                    <a:pt x="2812313" y="449287"/>
                  </a:moveTo>
                  <a:lnTo>
                    <a:pt x="2584259" y="449287"/>
                  </a:lnTo>
                  <a:lnTo>
                    <a:pt x="2584259" y="543661"/>
                  </a:lnTo>
                  <a:lnTo>
                    <a:pt x="2812313" y="543661"/>
                  </a:lnTo>
                  <a:lnTo>
                    <a:pt x="2812313" y="449287"/>
                  </a:lnTo>
                  <a:close/>
                </a:path>
                <a:path w="3657600" h="710564">
                  <a:moveTo>
                    <a:pt x="3657511" y="615772"/>
                  </a:moveTo>
                  <a:lnTo>
                    <a:pt x="3429470" y="615772"/>
                  </a:lnTo>
                  <a:lnTo>
                    <a:pt x="3429470" y="710145"/>
                  </a:lnTo>
                  <a:lnTo>
                    <a:pt x="3657511" y="710145"/>
                  </a:lnTo>
                  <a:lnTo>
                    <a:pt x="3657511" y="615772"/>
                  </a:lnTo>
                  <a:close/>
                </a:path>
              </a:pathLst>
            </a:custGeom>
            <a:solidFill>
              <a:schemeClr val="tx1"/>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91" name="object 80">
              <a:extLst>
                <a:ext uri="{FF2B5EF4-FFF2-40B4-BE49-F238E27FC236}">
                  <a16:creationId xmlns:a16="http://schemas.microsoft.com/office/drawing/2014/main" id="{2642C185-3DE1-B62F-FA79-D298CFC0D641}"/>
                </a:ext>
              </a:extLst>
            </p:cNvPr>
            <p:cNvSpPr/>
            <p:nvPr/>
          </p:nvSpPr>
          <p:spPr>
            <a:xfrm>
              <a:off x="6328702" y="4408817"/>
              <a:ext cx="228600" cy="94615"/>
            </a:xfrm>
            <a:custGeom>
              <a:avLst/>
              <a:gdLst/>
              <a:ahLst/>
              <a:cxnLst/>
              <a:rect l="l" t="t" r="r" b="b"/>
              <a:pathLst>
                <a:path w="228600" h="94614">
                  <a:moveTo>
                    <a:pt x="228041" y="0"/>
                  </a:moveTo>
                  <a:lnTo>
                    <a:pt x="0" y="0"/>
                  </a:lnTo>
                  <a:lnTo>
                    <a:pt x="0" y="94373"/>
                  </a:lnTo>
                  <a:lnTo>
                    <a:pt x="228041" y="94373"/>
                  </a:lnTo>
                  <a:lnTo>
                    <a:pt x="228041" y="0"/>
                  </a:lnTo>
                  <a:close/>
                </a:path>
              </a:pathLst>
            </a:custGeom>
            <a:solidFill>
              <a:schemeClr val="tx1"/>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92" name="object 81">
              <a:extLst>
                <a:ext uri="{FF2B5EF4-FFF2-40B4-BE49-F238E27FC236}">
                  <a16:creationId xmlns:a16="http://schemas.microsoft.com/office/drawing/2014/main" id="{599A6207-7F31-0F85-1899-7D3BDEE82E88}"/>
                </a:ext>
              </a:extLst>
            </p:cNvPr>
            <p:cNvSpPr/>
            <p:nvPr/>
          </p:nvSpPr>
          <p:spPr>
            <a:xfrm>
              <a:off x="7980184" y="5234597"/>
              <a:ext cx="222250" cy="94615"/>
            </a:xfrm>
            <a:custGeom>
              <a:avLst/>
              <a:gdLst/>
              <a:ahLst/>
              <a:cxnLst/>
              <a:rect l="l" t="t" r="r" b="b"/>
              <a:pathLst>
                <a:path w="222250" h="94614">
                  <a:moveTo>
                    <a:pt x="221843" y="0"/>
                  </a:moveTo>
                  <a:lnTo>
                    <a:pt x="0" y="0"/>
                  </a:lnTo>
                  <a:lnTo>
                    <a:pt x="0" y="94373"/>
                  </a:lnTo>
                  <a:lnTo>
                    <a:pt x="221843" y="94373"/>
                  </a:lnTo>
                  <a:lnTo>
                    <a:pt x="221843" y="0"/>
                  </a:lnTo>
                  <a:close/>
                </a:path>
              </a:pathLst>
            </a:custGeom>
            <a:solidFill>
              <a:schemeClr val="tx1"/>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93" name="object 82">
              <a:extLst>
                <a:ext uri="{FF2B5EF4-FFF2-40B4-BE49-F238E27FC236}">
                  <a16:creationId xmlns:a16="http://schemas.microsoft.com/office/drawing/2014/main" id="{0CA2DB24-EB9D-C777-B911-E92F95C5D133}"/>
                </a:ext>
              </a:extLst>
            </p:cNvPr>
            <p:cNvSpPr/>
            <p:nvPr/>
          </p:nvSpPr>
          <p:spPr>
            <a:xfrm>
              <a:off x="8094205" y="5093538"/>
              <a:ext cx="107950" cy="94615"/>
            </a:xfrm>
            <a:custGeom>
              <a:avLst/>
              <a:gdLst/>
              <a:ahLst/>
              <a:cxnLst/>
              <a:rect l="l" t="t" r="r" b="b"/>
              <a:pathLst>
                <a:path w="107950" h="94614">
                  <a:moveTo>
                    <a:pt x="107823" y="0"/>
                  </a:moveTo>
                  <a:lnTo>
                    <a:pt x="0" y="0"/>
                  </a:lnTo>
                  <a:lnTo>
                    <a:pt x="0" y="94373"/>
                  </a:lnTo>
                  <a:lnTo>
                    <a:pt x="107823" y="94373"/>
                  </a:lnTo>
                  <a:lnTo>
                    <a:pt x="107823" y="0"/>
                  </a:lnTo>
                  <a:close/>
                </a:path>
              </a:pathLst>
            </a:custGeom>
            <a:solidFill>
              <a:schemeClr val="tx1"/>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94" name="object 83">
              <a:extLst>
                <a:ext uri="{FF2B5EF4-FFF2-40B4-BE49-F238E27FC236}">
                  <a16:creationId xmlns:a16="http://schemas.microsoft.com/office/drawing/2014/main" id="{A1553D49-AF83-B0E1-7740-919A07529B8B}"/>
                </a:ext>
              </a:extLst>
            </p:cNvPr>
            <p:cNvSpPr/>
            <p:nvPr/>
          </p:nvSpPr>
          <p:spPr>
            <a:xfrm>
              <a:off x="7238022" y="5006606"/>
              <a:ext cx="228600" cy="94615"/>
            </a:xfrm>
            <a:custGeom>
              <a:avLst/>
              <a:gdLst/>
              <a:ahLst/>
              <a:cxnLst/>
              <a:rect l="l" t="t" r="r" b="b"/>
              <a:pathLst>
                <a:path w="228600" h="94614">
                  <a:moveTo>
                    <a:pt x="228041" y="0"/>
                  </a:moveTo>
                  <a:lnTo>
                    <a:pt x="0" y="0"/>
                  </a:lnTo>
                  <a:lnTo>
                    <a:pt x="0" y="94373"/>
                  </a:lnTo>
                  <a:lnTo>
                    <a:pt x="228041" y="94373"/>
                  </a:lnTo>
                  <a:lnTo>
                    <a:pt x="228041" y="0"/>
                  </a:lnTo>
                  <a:close/>
                </a:path>
              </a:pathLst>
            </a:custGeom>
            <a:solidFill>
              <a:schemeClr val="tx1"/>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95" name="object 84">
              <a:extLst>
                <a:ext uri="{FF2B5EF4-FFF2-40B4-BE49-F238E27FC236}">
                  <a16:creationId xmlns:a16="http://schemas.microsoft.com/office/drawing/2014/main" id="{CEA8C78A-DFB7-47CF-CC06-18BBD8EEE693}"/>
                </a:ext>
              </a:extLst>
            </p:cNvPr>
            <p:cNvSpPr/>
            <p:nvPr/>
          </p:nvSpPr>
          <p:spPr>
            <a:xfrm>
              <a:off x="7358913" y="4865547"/>
              <a:ext cx="228600" cy="94615"/>
            </a:xfrm>
            <a:custGeom>
              <a:avLst/>
              <a:gdLst/>
              <a:ahLst/>
              <a:cxnLst/>
              <a:rect l="l" t="t" r="r" b="b"/>
              <a:pathLst>
                <a:path w="228600" h="94614">
                  <a:moveTo>
                    <a:pt x="228041" y="0"/>
                  </a:moveTo>
                  <a:lnTo>
                    <a:pt x="0" y="0"/>
                  </a:lnTo>
                  <a:lnTo>
                    <a:pt x="0" y="94373"/>
                  </a:lnTo>
                  <a:lnTo>
                    <a:pt x="228041" y="94373"/>
                  </a:lnTo>
                  <a:lnTo>
                    <a:pt x="228041" y="0"/>
                  </a:lnTo>
                  <a:close/>
                </a:path>
              </a:pathLst>
            </a:custGeom>
            <a:solidFill>
              <a:schemeClr val="tx1"/>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96" name="object 85">
              <a:extLst>
                <a:ext uri="{FF2B5EF4-FFF2-40B4-BE49-F238E27FC236}">
                  <a16:creationId xmlns:a16="http://schemas.microsoft.com/office/drawing/2014/main" id="{505EB66B-6AF4-223B-CFFA-58D0B0B6C80B}"/>
                </a:ext>
              </a:extLst>
            </p:cNvPr>
            <p:cNvSpPr/>
            <p:nvPr/>
          </p:nvSpPr>
          <p:spPr>
            <a:xfrm>
              <a:off x="4387545" y="4311688"/>
              <a:ext cx="2881630" cy="2496820"/>
            </a:xfrm>
            <a:custGeom>
              <a:avLst/>
              <a:gdLst/>
              <a:ahLst/>
              <a:cxnLst/>
              <a:rect l="l" t="t" r="r" b="b"/>
              <a:pathLst>
                <a:path w="2881629" h="2496820">
                  <a:moveTo>
                    <a:pt x="5118" y="1985594"/>
                  </a:moveTo>
                  <a:lnTo>
                    <a:pt x="4737" y="338924"/>
                  </a:lnTo>
                  <a:lnTo>
                    <a:pt x="2971" y="10515"/>
                  </a:lnTo>
                  <a:lnTo>
                    <a:pt x="2565" y="0"/>
                  </a:lnTo>
                  <a:lnTo>
                    <a:pt x="2349" y="2667"/>
                  </a:lnTo>
                  <a:lnTo>
                    <a:pt x="1943" y="23406"/>
                  </a:lnTo>
                  <a:lnTo>
                    <a:pt x="0" y="511073"/>
                  </a:lnTo>
                  <a:lnTo>
                    <a:pt x="381" y="2157742"/>
                  </a:lnTo>
                  <a:lnTo>
                    <a:pt x="2146" y="2486190"/>
                  </a:lnTo>
                  <a:lnTo>
                    <a:pt x="2565" y="2496693"/>
                  </a:lnTo>
                  <a:lnTo>
                    <a:pt x="2768" y="2494038"/>
                  </a:lnTo>
                  <a:lnTo>
                    <a:pt x="3175" y="2473287"/>
                  </a:lnTo>
                  <a:lnTo>
                    <a:pt x="5118" y="1985594"/>
                  </a:lnTo>
                  <a:close/>
                </a:path>
                <a:path w="2881629" h="2496820">
                  <a:moveTo>
                    <a:pt x="2783344" y="1894865"/>
                  </a:moveTo>
                  <a:lnTo>
                    <a:pt x="2734602" y="1894865"/>
                  </a:lnTo>
                  <a:lnTo>
                    <a:pt x="2734602" y="2075611"/>
                  </a:lnTo>
                  <a:lnTo>
                    <a:pt x="2783344" y="2075611"/>
                  </a:lnTo>
                  <a:lnTo>
                    <a:pt x="2783344" y="1894865"/>
                  </a:lnTo>
                  <a:close/>
                </a:path>
                <a:path w="2881629" h="2496820">
                  <a:moveTo>
                    <a:pt x="2881045" y="1894865"/>
                  </a:moveTo>
                  <a:lnTo>
                    <a:pt x="2832303" y="1894865"/>
                  </a:lnTo>
                  <a:lnTo>
                    <a:pt x="2832303" y="2075611"/>
                  </a:lnTo>
                  <a:lnTo>
                    <a:pt x="2881045" y="2075611"/>
                  </a:lnTo>
                  <a:lnTo>
                    <a:pt x="2881045" y="1894865"/>
                  </a:lnTo>
                  <a:close/>
                </a:path>
              </a:pathLst>
            </a:custGeom>
            <a:solidFill>
              <a:srgbClr val="6D7072"/>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97" name="object 86">
              <a:extLst>
                <a:ext uri="{FF2B5EF4-FFF2-40B4-BE49-F238E27FC236}">
                  <a16:creationId xmlns:a16="http://schemas.microsoft.com/office/drawing/2014/main" id="{92CCE0ED-7871-E470-A9BA-D8C7040F12AB}"/>
                </a:ext>
              </a:extLst>
            </p:cNvPr>
            <p:cNvSpPr/>
            <p:nvPr/>
          </p:nvSpPr>
          <p:spPr>
            <a:xfrm>
              <a:off x="3395548" y="5334025"/>
              <a:ext cx="890269" cy="1235710"/>
            </a:xfrm>
            <a:custGeom>
              <a:avLst/>
              <a:gdLst/>
              <a:ahLst/>
              <a:cxnLst/>
              <a:rect l="l" t="t" r="r" b="b"/>
              <a:pathLst>
                <a:path w="890270" h="1235709">
                  <a:moveTo>
                    <a:pt x="889914" y="0"/>
                  </a:moveTo>
                  <a:lnTo>
                    <a:pt x="0" y="0"/>
                  </a:lnTo>
                  <a:lnTo>
                    <a:pt x="0" y="1235316"/>
                  </a:lnTo>
                  <a:lnTo>
                    <a:pt x="889914" y="1235316"/>
                  </a:lnTo>
                  <a:lnTo>
                    <a:pt x="889914" y="0"/>
                  </a:lnTo>
                  <a:close/>
                </a:path>
              </a:pathLst>
            </a:custGeom>
            <a:solidFill>
              <a:srgbClr val="EDEDED"/>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98" name="object 87">
              <a:extLst>
                <a:ext uri="{FF2B5EF4-FFF2-40B4-BE49-F238E27FC236}">
                  <a16:creationId xmlns:a16="http://schemas.microsoft.com/office/drawing/2014/main" id="{FE327A49-629B-308E-3B5C-E5265F54F1E7}"/>
                </a:ext>
              </a:extLst>
            </p:cNvPr>
            <p:cNvSpPr/>
            <p:nvPr/>
          </p:nvSpPr>
          <p:spPr>
            <a:xfrm>
              <a:off x="3481679" y="5422735"/>
              <a:ext cx="718185" cy="1057910"/>
            </a:xfrm>
            <a:custGeom>
              <a:avLst/>
              <a:gdLst/>
              <a:ahLst/>
              <a:cxnLst/>
              <a:rect l="l" t="t" r="r" b="b"/>
              <a:pathLst>
                <a:path w="718185" h="1057910">
                  <a:moveTo>
                    <a:pt x="717651" y="0"/>
                  </a:moveTo>
                  <a:lnTo>
                    <a:pt x="0" y="0"/>
                  </a:lnTo>
                  <a:lnTo>
                    <a:pt x="0" y="1057910"/>
                  </a:lnTo>
                  <a:lnTo>
                    <a:pt x="717651" y="1057910"/>
                  </a:lnTo>
                  <a:lnTo>
                    <a:pt x="717651" y="0"/>
                  </a:lnTo>
                  <a:close/>
                </a:path>
              </a:pathLst>
            </a:custGeom>
            <a:solidFill>
              <a:srgbClr val="6D7072"/>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99" name="object 88">
              <a:extLst>
                <a:ext uri="{FF2B5EF4-FFF2-40B4-BE49-F238E27FC236}">
                  <a16:creationId xmlns:a16="http://schemas.microsoft.com/office/drawing/2014/main" id="{ADA60608-503A-C655-1A49-74B339308311}"/>
                </a:ext>
              </a:extLst>
            </p:cNvPr>
            <p:cNvSpPr/>
            <p:nvPr/>
          </p:nvSpPr>
          <p:spPr>
            <a:xfrm>
              <a:off x="3543427" y="5485180"/>
              <a:ext cx="594360" cy="931544"/>
            </a:xfrm>
            <a:custGeom>
              <a:avLst/>
              <a:gdLst/>
              <a:ahLst/>
              <a:cxnLst/>
              <a:rect l="l" t="t" r="r" b="b"/>
              <a:pathLst>
                <a:path w="594360" h="931545">
                  <a:moveTo>
                    <a:pt x="594156" y="234238"/>
                  </a:moveTo>
                  <a:lnTo>
                    <a:pt x="0" y="234238"/>
                  </a:lnTo>
                  <a:lnTo>
                    <a:pt x="0" y="931164"/>
                  </a:lnTo>
                  <a:lnTo>
                    <a:pt x="594156" y="931164"/>
                  </a:lnTo>
                  <a:lnTo>
                    <a:pt x="594156" y="234238"/>
                  </a:lnTo>
                  <a:close/>
                </a:path>
                <a:path w="594360" h="931545">
                  <a:moveTo>
                    <a:pt x="594156" y="0"/>
                  </a:moveTo>
                  <a:lnTo>
                    <a:pt x="0" y="0"/>
                  </a:lnTo>
                  <a:lnTo>
                    <a:pt x="0" y="195427"/>
                  </a:lnTo>
                  <a:lnTo>
                    <a:pt x="594156" y="195427"/>
                  </a:lnTo>
                  <a:lnTo>
                    <a:pt x="594156" y="0"/>
                  </a:lnTo>
                  <a:close/>
                </a:path>
              </a:pathLst>
            </a:custGeom>
            <a:solidFill>
              <a:srgbClr val="EDEDED"/>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100" name="object 89">
              <a:extLst>
                <a:ext uri="{FF2B5EF4-FFF2-40B4-BE49-F238E27FC236}">
                  <a16:creationId xmlns:a16="http://schemas.microsoft.com/office/drawing/2014/main" id="{7D5121DD-DDEA-E851-CD02-CC0871E89C3C}"/>
                </a:ext>
              </a:extLst>
            </p:cNvPr>
            <p:cNvSpPr/>
            <p:nvPr/>
          </p:nvSpPr>
          <p:spPr>
            <a:xfrm>
              <a:off x="3837406" y="5730367"/>
              <a:ext cx="6350" cy="704850"/>
            </a:xfrm>
            <a:custGeom>
              <a:avLst/>
              <a:gdLst/>
              <a:ahLst/>
              <a:cxnLst/>
              <a:rect l="l" t="t" r="r" b="b"/>
              <a:pathLst>
                <a:path w="6350" h="704850">
                  <a:moveTo>
                    <a:pt x="6184" y="271780"/>
                  </a:moveTo>
                  <a:lnTo>
                    <a:pt x="5880" y="271780"/>
                  </a:lnTo>
                  <a:lnTo>
                    <a:pt x="5880" y="132080"/>
                  </a:lnTo>
                  <a:lnTo>
                    <a:pt x="5029" y="132080"/>
                  </a:lnTo>
                  <a:lnTo>
                    <a:pt x="5029" y="35560"/>
                  </a:lnTo>
                  <a:lnTo>
                    <a:pt x="4152" y="35560"/>
                  </a:lnTo>
                  <a:lnTo>
                    <a:pt x="4152" y="10160"/>
                  </a:lnTo>
                  <a:lnTo>
                    <a:pt x="3479" y="10160"/>
                  </a:lnTo>
                  <a:lnTo>
                    <a:pt x="3479" y="0"/>
                  </a:lnTo>
                  <a:lnTo>
                    <a:pt x="2717" y="0"/>
                  </a:lnTo>
                  <a:lnTo>
                    <a:pt x="2717" y="10160"/>
                  </a:lnTo>
                  <a:lnTo>
                    <a:pt x="2032" y="10160"/>
                  </a:lnTo>
                  <a:lnTo>
                    <a:pt x="2032" y="35560"/>
                  </a:lnTo>
                  <a:lnTo>
                    <a:pt x="1155" y="35560"/>
                  </a:lnTo>
                  <a:lnTo>
                    <a:pt x="1155" y="132080"/>
                  </a:lnTo>
                  <a:lnTo>
                    <a:pt x="304" y="132080"/>
                  </a:lnTo>
                  <a:lnTo>
                    <a:pt x="304" y="271780"/>
                  </a:lnTo>
                  <a:lnTo>
                    <a:pt x="0" y="271780"/>
                  </a:lnTo>
                  <a:lnTo>
                    <a:pt x="0" y="433070"/>
                  </a:lnTo>
                  <a:lnTo>
                    <a:pt x="304" y="433070"/>
                  </a:lnTo>
                  <a:lnTo>
                    <a:pt x="304" y="572770"/>
                  </a:lnTo>
                  <a:lnTo>
                    <a:pt x="1155" y="572770"/>
                  </a:lnTo>
                  <a:lnTo>
                    <a:pt x="1155" y="669290"/>
                  </a:lnTo>
                  <a:lnTo>
                    <a:pt x="2044" y="669290"/>
                  </a:lnTo>
                  <a:lnTo>
                    <a:pt x="2044" y="695960"/>
                  </a:lnTo>
                  <a:lnTo>
                    <a:pt x="2743" y="695960"/>
                  </a:lnTo>
                  <a:lnTo>
                    <a:pt x="2743" y="704850"/>
                  </a:lnTo>
                  <a:lnTo>
                    <a:pt x="3441" y="704850"/>
                  </a:lnTo>
                  <a:lnTo>
                    <a:pt x="3441" y="695960"/>
                  </a:lnTo>
                  <a:lnTo>
                    <a:pt x="4152" y="695960"/>
                  </a:lnTo>
                  <a:lnTo>
                    <a:pt x="4152" y="669290"/>
                  </a:lnTo>
                  <a:lnTo>
                    <a:pt x="5029" y="669290"/>
                  </a:lnTo>
                  <a:lnTo>
                    <a:pt x="5029" y="572770"/>
                  </a:lnTo>
                  <a:lnTo>
                    <a:pt x="5880" y="572770"/>
                  </a:lnTo>
                  <a:lnTo>
                    <a:pt x="5880" y="433070"/>
                  </a:lnTo>
                  <a:lnTo>
                    <a:pt x="6184" y="433070"/>
                  </a:lnTo>
                  <a:lnTo>
                    <a:pt x="6184" y="271780"/>
                  </a:lnTo>
                  <a:close/>
                </a:path>
              </a:pathLst>
            </a:custGeom>
            <a:solidFill>
              <a:srgbClr val="6D7072"/>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101" name="object 90">
              <a:extLst>
                <a:ext uri="{FF2B5EF4-FFF2-40B4-BE49-F238E27FC236}">
                  <a16:creationId xmlns:a16="http://schemas.microsoft.com/office/drawing/2014/main" id="{AA6FE5E6-CFD7-223C-8C36-4E01B74DDBC4}"/>
                </a:ext>
              </a:extLst>
            </p:cNvPr>
            <p:cNvSpPr/>
            <p:nvPr/>
          </p:nvSpPr>
          <p:spPr>
            <a:xfrm>
              <a:off x="2406865" y="5334025"/>
              <a:ext cx="890269" cy="1235710"/>
            </a:xfrm>
            <a:custGeom>
              <a:avLst/>
              <a:gdLst/>
              <a:ahLst/>
              <a:cxnLst/>
              <a:rect l="l" t="t" r="r" b="b"/>
              <a:pathLst>
                <a:path w="890270" h="1235709">
                  <a:moveTo>
                    <a:pt x="889914" y="0"/>
                  </a:moveTo>
                  <a:lnTo>
                    <a:pt x="0" y="0"/>
                  </a:lnTo>
                  <a:lnTo>
                    <a:pt x="0" y="1235316"/>
                  </a:lnTo>
                  <a:lnTo>
                    <a:pt x="889914" y="1235316"/>
                  </a:lnTo>
                  <a:lnTo>
                    <a:pt x="889914" y="0"/>
                  </a:lnTo>
                  <a:close/>
                </a:path>
              </a:pathLst>
            </a:custGeom>
            <a:solidFill>
              <a:srgbClr val="EDEDED"/>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102" name="object 91">
              <a:extLst>
                <a:ext uri="{FF2B5EF4-FFF2-40B4-BE49-F238E27FC236}">
                  <a16:creationId xmlns:a16="http://schemas.microsoft.com/office/drawing/2014/main" id="{67E86C11-CC7D-1116-144C-5468778E707F}"/>
                </a:ext>
              </a:extLst>
            </p:cNvPr>
            <p:cNvSpPr/>
            <p:nvPr/>
          </p:nvSpPr>
          <p:spPr>
            <a:xfrm>
              <a:off x="2493009" y="5422735"/>
              <a:ext cx="718185" cy="1057910"/>
            </a:xfrm>
            <a:custGeom>
              <a:avLst/>
              <a:gdLst/>
              <a:ahLst/>
              <a:cxnLst/>
              <a:rect l="l" t="t" r="r" b="b"/>
              <a:pathLst>
                <a:path w="718185" h="1057910">
                  <a:moveTo>
                    <a:pt x="717651" y="0"/>
                  </a:moveTo>
                  <a:lnTo>
                    <a:pt x="0" y="0"/>
                  </a:lnTo>
                  <a:lnTo>
                    <a:pt x="0" y="1057910"/>
                  </a:lnTo>
                  <a:lnTo>
                    <a:pt x="717651" y="1057910"/>
                  </a:lnTo>
                  <a:lnTo>
                    <a:pt x="717651" y="0"/>
                  </a:lnTo>
                  <a:close/>
                </a:path>
              </a:pathLst>
            </a:custGeom>
            <a:solidFill>
              <a:srgbClr val="6D7072"/>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103" name="object 92">
              <a:extLst>
                <a:ext uri="{FF2B5EF4-FFF2-40B4-BE49-F238E27FC236}">
                  <a16:creationId xmlns:a16="http://schemas.microsoft.com/office/drawing/2014/main" id="{E50F9239-9E53-F2AC-E91E-1D7A9AEAB94A}"/>
                </a:ext>
              </a:extLst>
            </p:cNvPr>
            <p:cNvSpPr/>
            <p:nvPr/>
          </p:nvSpPr>
          <p:spPr>
            <a:xfrm>
              <a:off x="2554757" y="5485180"/>
              <a:ext cx="594360" cy="931544"/>
            </a:xfrm>
            <a:custGeom>
              <a:avLst/>
              <a:gdLst/>
              <a:ahLst/>
              <a:cxnLst/>
              <a:rect l="l" t="t" r="r" b="b"/>
              <a:pathLst>
                <a:path w="594360" h="931545">
                  <a:moveTo>
                    <a:pt x="594156" y="234238"/>
                  </a:moveTo>
                  <a:lnTo>
                    <a:pt x="0" y="234238"/>
                  </a:lnTo>
                  <a:lnTo>
                    <a:pt x="0" y="931164"/>
                  </a:lnTo>
                  <a:lnTo>
                    <a:pt x="594156" y="931164"/>
                  </a:lnTo>
                  <a:lnTo>
                    <a:pt x="594156" y="234238"/>
                  </a:lnTo>
                  <a:close/>
                </a:path>
                <a:path w="594360" h="931545">
                  <a:moveTo>
                    <a:pt x="594156" y="0"/>
                  </a:moveTo>
                  <a:lnTo>
                    <a:pt x="0" y="0"/>
                  </a:lnTo>
                  <a:lnTo>
                    <a:pt x="0" y="195427"/>
                  </a:lnTo>
                  <a:lnTo>
                    <a:pt x="594156" y="195427"/>
                  </a:lnTo>
                  <a:lnTo>
                    <a:pt x="594156" y="0"/>
                  </a:lnTo>
                  <a:close/>
                </a:path>
              </a:pathLst>
            </a:custGeom>
            <a:solidFill>
              <a:srgbClr val="EDEDED"/>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104" name="object 93">
              <a:extLst>
                <a:ext uri="{FF2B5EF4-FFF2-40B4-BE49-F238E27FC236}">
                  <a16:creationId xmlns:a16="http://schemas.microsoft.com/office/drawing/2014/main" id="{5692025B-69D7-5B87-4E9E-7DCD7B83FF82}"/>
                </a:ext>
              </a:extLst>
            </p:cNvPr>
            <p:cNvSpPr/>
            <p:nvPr/>
          </p:nvSpPr>
          <p:spPr>
            <a:xfrm>
              <a:off x="2848737" y="5730367"/>
              <a:ext cx="6350" cy="704850"/>
            </a:xfrm>
            <a:custGeom>
              <a:avLst/>
              <a:gdLst/>
              <a:ahLst/>
              <a:cxnLst/>
              <a:rect l="l" t="t" r="r" b="b"/>
              <a:pathLst>
                <a:path w="6350" h="704850">
                  <a:moveTo>
                    <a:pt x="6172" y="271780"/>
                  </a:moveTo>
                  <a:lnTo>
                    <a:pt x="5867" y="271780"/>
                  </a:lnTo>
                  <a:lnTo>
                    <a:pt x="5867" y="132080"/>
                  </a:lnTo>
                  <a:lnTo>
                    <a:pt x="5016" y="132080"/>
                  </a:lnTo>
                  <a:lnTo>
                    <a:pt x="5016" y="35560"/>
                  </a:lnTo>
                  <a:lnTo>
                    <a:pt x="4152" y="35560"/>
                  </a:lnTo>
                  <a:lnTo>
                    <a:pt x="4152" y="10160"/>
                  </a:lnTo>
                  <a:lnTo>
                    <a:pt x="3467" y="10160"/>
                  </a:lnTo>
                  <a:lnTo>
                    <a:pt x="3467" y="0"/>
                  </a:lnTo>
                  <a:lnTo>
                    <a:pt x="2705" y="0"/>
                  </a:lnTo>
                  <a:lnTo>
                    <a:pt x="2705" y="10160"/>
                  </a:lnTo>
                  <a:lnTo>
                    <a:pt x="2019" y="10160"/>
                  </a:lnTo>
                  <a:lnTo>
                    <a:pt x="2019" y="35560"/>
                  </a:lnTo>
                  <a:lnTo>
                    <a:pt x="1155" y="35560"/>
                  </a:lnTo>
                  <a:lnTo>
                    <a:pt x="1155" y="132080"/>
                  </a:lnTo>
                  <a:lnTo>
                    <a:pt x="304" y="132080"/>
                  </a:lnTo>
                  <a:lnTo>
                    <a:pt x="304" y="271780"/>
                  </a:lnTo>
                  <a:lnTo>
                    <a:pt x="0" y="271780"/>
                  </a:lnTo>
                  <a:lnTo>
                    <a:pt x="0" y="433070"/>
                  </a:lnTo>
                  <a:lnTo>
                    <a:pt x="304" y="433070"/>
                  </a:lnTo>
                  <a:lnTo>
                    <a:pt x="304" y="572770"/>
                  </a:lnTo>
                  <a:lnTo>
                    <a:pt x="1155" y="572770"/>
                  </a:lnTo>
                  <a:lnTo>
                    <a:pt x="1155" y="669290"/>
                  </a:lnTo>
                  <a:lnTo>
                    <a:pt x="2032" y="669290"/>
                  </a:lnTo>
                  <a:lnTo>
                    <a:pt x="2032" y="695960"/>
                  </a:lnTo>
                  <a:lnTo>
                    <a:pt x="2743" y="695960"/>
                  </a:lnTo>
                  <a:lnTo>
                    <a:pt x="2743" y="704850"/>
                  </a:lnTo>
                  <a:lnTo>
                    <a:pt x="3429" y="704850"/>
                  </a:lnTo>
                  <a:lnTo>
                    <a:pt x="3429" y="695960"/>
                  </a:lnTo>
                  <a:lnTo>
                    <a:pt x="4140" y="695960"/>
                  </a:lnTo>
                  <a:lnTo>
                    <a:pt x="4140" y="669290"/>
                  </a:lnTo>
                  <a:lnTo>
                    <a:pt x="5029" y="669290"/>
                  </a:lnTo>
                  <a:lnTo>
                    <a:pt x="5029" y="572770"/>
                  </a:lnTo>
                  <a:lnTo>
                    <a:pt x="5867" y="572770"/>
                  </a:lnTo>
                  <a:lnTo>
                    <a:pt x="5867" y="433070"/>
                  </a:lnTo>
                  <a:lnTo>
                    <a:pt x="6172" y="433070"/>
                  </a:lnTo>
                  <a:lnTo>
                    <a:pt x="6172" y="271780"/>
                  </a:lnTo>
                  <a:close/>
                </a:path>
              </a:pathLst>
            </a:custGeom>
            <a:solidFill>
              <a:srgbClr val="6D7072"/>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105" name="object 94">
              <a:extLst>
                <a:ext uri="{FF2B5EF4-FFF2-40B4-BE49-F238E27FC236}">
                  <a16:creationId xmlns:a16="http://schemas.microsoft.com/office/drawing/2014/main" id="{2C415D11-54EF-D08E-D1CB-26E60C77D932}"/>
                </a:ext>
              </a:extLst>
            </p:cNvPr>
            <p:cNvSpPr/>
            <p:nvPr/>
          </p:nvSpPr>
          <p:spPr>
            <a:xfrm>
              <a:off x="9313201" y="5334025"/>
              <a:ext cx="890269" cy="1235710"/>
            </a:xfrm>
            <a:custGeom>
              <a:avLst/>
              <a:gdLst/>
              <a:ahLst/>
              <a:cxnLst/>
              <a:rect l="l" t="t" r="r" b="b"/>
              <a:pathLst>
                <a:path w="890270" h="1235709">
                  <a:moveTo>
                    <a:pt x="889914" y="0"/>
                  </a:moveTo>
                  <a:lnTo>
                    <a:pt x="0" y="0"/>
                  </a:lnTo>
                  <a:lnTo>
                    <a:pt x="0" y="1235316"/>
                  </a:lnTo>
                  <a:lnTo>
                    <a:pt x="889914" y="1235316"/>
                  </a:lnTo>
                  <a:lnTo>
                    <a:pt x="889914" y="0"/>
                  </a:lnTo>
                  <a:close/>
                </a:path>
              </a:pathLst>
            </a:custGeom>
            <a:solidFill>
              <a:srgbClr val="EDEDED"/>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106" name="object 95">
              <a:extLst>
                <a:ext uri="{FF2B5EF4-FFF2-40B4-BE49-F238E27FC236}">
                  <a16:creationId xmlns:a16="http://schemas.microsoft.com/office/drawing/2014/main" id="{7D20AAA2-D800-2BED-AACF-16A9D7863645}"/>
                </a:ext>
              </a:extLst>
            </p:cNvPr>
            <p:cNvSpPr/>
            <p:nvPr/>
          </p:nvSpPr>
          <p:spPr>
            <a:xfrm>
              <a:off x="9399333" y="5422735"/>
              <a:ext cx="718185" cy="1057910"/>
            </a:xfrm>
            <a:custGeom>
              <a:avLst/>
              <a:gdLst/>
              <a:ahLst/>
              <a:cxnLst/>
              <a:rect l="l" t="t" r="r" b="b"/>
              <a:pathLst>
                <a:path w="718184" h="1057910">
                  <a:moveTo>
                    <a:pt x="717651" y="0"/>
                  </a:moveTo>
                  <a:lnTo>
                    <a:pt x="0" y="0"/>
                  </a:lnTo>
                  <a:lnTo>
                    <a:pt x="0" y="1057910"/>
                  </a:lnTo>
                  <a:lnTo>
                    <a:pt x="717651" y="1057910"/>
                  </a:lnTo>
                  <a:lnTo>
                    <a:pt x="717651" y="0"/>
                  </a:lnTo>
                  <a:close/>
                </a:path>
              </a:pathLst>
            </a:custGeom>
            <a:solidFill>
              <a:srgbClr val="6D7072"/>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107" name="object 96">
              <a:extLst>
                <a:ext uri="{FF2B5EF4-FFF2-40B4-BE49-F238E27FC236}">
                  <a16:creationId xmlns:a16="http://schemas.microsoft.com/office/drawing/2014/main" id="{2EB3B20E-3AB7-87FE-4886-A9DC84934BFD}"/>
                </a:ext>
              </a:extLst>
            </p:cNvPr>
            <p:cNvSpPr/>
            <p:nvPr/>
          </p:nvSpPr>
          <p:spPr>
            <a:xfrm>
              <a:off x="9461081" y="5485180"/>
              <a:ext cx="594360" cy="931544"/>
            </a:xfrm>
            <a:custGeom>
              <a:avLst/>
              <a:gdLst/>
              <a:ahLst/>
              <a:cxnLst/>
              <a:rect l="l" t="t" r="r" b="b"/>
              <a:pathLst>
                <a:path w="594359" h="931545">
                  <a:moveTo>
                    <a:pt x="594156" y="234238"/>
                  </a:moveTo>
                  <a:lnTo>
                    <a:pt x="0" y="234238"/>
                  </a:lnTo>
                  <a:lnTo>
                    <a:pt x="0" y="931164"/>
                  </a:lnTo>
                  <a:lnTo>
                    <a:pt x="594156" y="931164"/>
                  </a:lnTo>
                  <a:lnTo>
                    <a:pt x="594156" y="234238"/>
                  </a:lnTo>
                  <a:close/>
                </a:path>
                <a:path w="594359" h="931545">
                  <a:moveTo>
                    <a:pt x="594156" y="0"/>
                  </a:moveTo>
                  <a:lnTo>
                    <a:pt x="0" y="0"/>
                  </a:lnTo>
                  <a:lnTo>
                    <a:pt x="0" y="195427"/>
                  </a:lnTo>
                  <a:lnTo>
                    <a:pt x="594156" y="195427"/>
                  </a:lnTo>
                  <a:lnTo>
                    <a:pt x="594156" y="0"/>
                  </a:lnTo>
                  <a:close/>
                </a:path>
              </a:pathLst>
            </a:custGeom>
            <a:solidFill>
              <a:srgbClr val="EDEDED"/>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108" name="object 97">
              <a:extLst>
                <a:ext uri="{FF2B5EF4-FFF2-40B4-BE49-F238E27FC236}">
                  <a16:creationId xmlns:a16="http://schemas.microsoft.com/office/drawing/2014/main" id="{FC74967E-AA46-6EEF-2965-A9014ABB2B95}"/>
                </a:ext>
              </a:extLst>
            </p:cNvPr>
            <p:cNvSpPr/>
            <p:nvPr/>
          </p:nvSpPr>
          <p:spPr>
            <a:xfrm>
              <a:off x="9755060" y="5730367"/>
              <a:ext cx="6350" cy="704850"/>
            </a:xfrm>
            <a:custGeom>
              <a:avLst/>
              <a:gdLst/>
              <a:ahLst/>
              <a:cxnLst/>
              <a:rect l="l" t="t" r="r" b="b"/>
              <a:pathLst>
                <a:path w="6350" h="704850">
                  <a:moveTo>
                    <a:pt x="6184" y="271780"/>
                  </a:moveTo>
                  <a:lnTo>
                    <a:pt x="5880" y="271780"/>
                  </a:lnTo>
                  <a:lnTo>
                    <a:pt x="5880" y="132080"/>
                  </a:lnTo>
                  <a:lnTo>
                    <a:pt x="5029" y="132080"/>
                  </a:lnTo>
                  <a:lnTo>
                    <a:pt x="5029" y="35560"/>
                  </a:lnTo>
                  <a:lnTo>
                    <a:pt x="4152" y="35560"/>
                  </a:lnTo>
                  <a:lnTo>
                    <a:pt x="4152" y="10160"/>
                  </a:lnTo>
                  <a:lnTo>
                    <a:pt x="3479" y="10160"/>
                  </a:lnTo>
                  <a:lnTo>
                    <a:pt x="3479" y="0"/>
                  </a:lnTo>
                  <a:lnTo>
                    <a:pt x="2717" y="0"/>
                  </a:lnTo>
                  <a:lnTo>
                    <a:pt x="2717" y="10160"/>
                  </a:lnTo>
                  <a:lnTo>
                    <a:pt x="2032" y="10160"/>
                  </a:lnTo>
                  <a:lnTo>
                    <a:pt x="2032" y="35560"/>
                  </a:lnTo>
                  <a:lnTo>
                    <a:pt x="1155" y="35560"/>
                  </a:lnTo>
                  <a:lnTo>
                    <a:pt x="1155" y="132080"/>
                  </a:lnTo>
                  <a:lnTo>
                    <a:pt x="304" y="132080"/>
                  </a:lnTo>
                  <a:lnTo>
                    <a:pt x="304" y="271780"/>
                  </a:lnTo>
                  <a:lnTo>
                    <a:pt x="0" y="271780"/>
                  </a:lnTo>
                  <a:lnTo>
                    <a:pt x="0" y="433070"/>
                  </a:lnTo>
                  <a:lnTo>
                    <a:pt x="304" y="433070"/>
                  </a:lnTo>
                  <a:lnTo>
                    <a:pt x="304" y="572770"/>
                  </a:lnTo>
                  <a:lnTo>
                    <a:pt x="1155" y="572770"/>
                  </a:lnTo>
                  <a:lnTo>
                    <a:pt x="1155" y="669290"/>
                  </a:lnTo>
                  <a:lnTo>
                    <a:pt x="2044" y="669290"/>
                  </a:lnTo>
                  <a:lnTo>
                    <a:pt x="2044" y="695960"/>
                  </a:lnTo>
                  <a:lnTo>
                    <a:pt x="2743" y="695960"/>
                  </a:lnTo>
                  <a:lnTo>
                    <a:pt x="2743" y="704850"/>
                  </a:lnTo>
                  <a:lnTo>
                    <a:pt x="3441" y="704850"/>
                  </a:lnTo>
                  <a:lnTo>
                    <a:pt x="3441" y="695960"/>
                  </a:lnTo>
                  <a:lnTo>
                    <a:pt x="4152" y="695960"/>
                  </a:lnTo>
                  <a:lnTo>
                    <a:pt x="4152" y="669290"/>
                  </a:lnTo>
                  <a:lnTo>
                    <a:pt x="5029" y="669290"/>
                  </a:lnTo>
                  <a:lnTo>
                    <a:pt x="5029" y="572770"/>
                  </a:lnTo>
                  <a:lnTo>
                    <a:pt x="5880" y="572770"/>
                  </a:lnTo>
                  <a:lnTo>
                    <a:pt x="5880" y="433070"/>
                  </a:lnTo>
                  <a:lnTo>
                    <a:pt x="6184" y="433070"/>
                  </a:lnTo>
                  <a:lnTo>
                    <a:pt x="6184" y="271780"/>
                  </a:lnTo>
                  <a:close/>
                </a:path>
              </a:pathLst>
            </a:custGeom>
            <a:solidFill>
              <a:srgbClr val="6D7072"/>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109" name="object 98">
              <a:extLst>
                <a:ext uri="{FF2B5EF4-FFF2-40B4-BE49-F238E27FC236}">
                  <a16:creationId xmlns:a16="http://schemas.microsoft.com/office/drawing/2014/main" id="{49FB9157-AAAA-5D44-87C6-49D240468B2A}"/>
                </a:ext>
              </a:extLst>
            </p:cNvPr>
            <p:cNvSpPr/>
            <p:nvPr/>
          </p:nvSpPr>
          <p:spPr>
            <a:xfrm>
              <a:off x="8324532" y="5334025"/>
              <a:ext cx="890269" cy="1235710"/>
            </a:xfrm>
            <a:custGeom>
              <a:avLst/>
              <a:gdLst/>
              <a:ahLst/>
              <a:cxnLst/>
              <a:rect l="l" t="t" r="r" b="b"/>
              <a:pathLst>
                <a:path w="890270" h="1235709">
                  <a:moveTo>
                    <a:pt x="889914" y="0"/>
                  </a:moveTo>
                  <a:lnTo>
                    <a:pt x="0" y="0"/>
                  </a:lnTo>
                  <a:lnTo>
                    <a:pt x="0" y="1235316"/>
                  </a:lnTo>
                  <a:lnTo>
                    <a:pt x="889914" y="1235316"/>
                  </a:lnTo>
                  <a:lnTo>
                    <a:pt x="889914" y="0"/>
                  </a:lnTo>
                  <a:close/>
                </a:path>
              </a:pathLst>
            </a:custGeom>
            <a:solidFill>
              <a:srgbClr val="EDEDED"/>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110" name="object 99">
              <a:extLst>
                <a:ext uri="{FF2B5EF4-FFF2-40B4-BE49-F238E27FC236}">
                  <a16:creationId xmlns:a16="http://schemas.microsoft.com/office/drawing/2014/main" id="{5D674A95-5C6F-AE8F-ED06-E1B9BD19B3BD}"/>
                </a:ext>
              </a:extLst>
            </p:cNvPr>
            <p:cNvSpPr/>
            <p:nvPr/>
          </p:nvSpPr>
          <p:spPr>
            <a:xfrm>
              <a:off x="8410663" y="5422735"/>
              <a:ext cx="718185" cy="1057910"/>
            </a:xfrm>
            <a:custGeom>
              <a:avLst/>
              <a:gdLst/>
              <a:ahLst/>
              <a:cxnLst/>
              <a:rect l="l" t="t" r="r" b="b"/>
              <a:pathLst>
                <a:path w="718184" h="1057910">
                  <a:moveTo>
                    <a:pt x="717651" y="0"/>
                  </a:moveTo>
                  <a:lnTo>
                    <a:pt x="0" y="0"/>
                  </a:lnTo>
                  <a:lnTo>
                    <a:pt x="0" y="1057910"/>
                  </a:lnTo>
                  <a:lnTo>
                    <a:pt x="717651" y="1057910"/>
                  </a:lnTo>
                  <a:lnTo>
                    <a:pt x="717651" y="0"/>
                  </a:lnTo>
                  <a:close/>
                </a:path>
              </a:pathLst>
            </a:custGeom>
            <a:solidFill>
              <a:srgbClr val="6D7072"/>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111" name="object 100">
              <a:extLst>
                <a:ext uri="{FF2B5EF4-FFF2-40B4-BE49-F238E27FC236}">
                  <a16:creationId xmlns:a16="http://schemas.microsoft.com/office/drawing/2014/main" id="{4CA41A87-58C9-2079-FAD9-5678ADE40037}"/>
                </a:ext>
              </a:extLst>
            </p:cNvPr>
            <p:cNvSpPr/>
            <p:nvPr/>
          </p:nvSpPr>
          <p:spPr>
            <a:xfrm>
              <a:off x="8472411" y="5485180"/>
              <a:ext cx="594360" cy="931544"/>
            </a:xfrm>
            <a:custGeom>
              <a:avLst/>
              <a:gdLst/>
              <a:ahLst/>
              <a:cxnLst/>
              <a:rect l="l" t="t" r="r" b="b"/>
              <a:pathLst>
                <a:path w="594359" h="931545">
                  <a:moveTo>
                    <a:pt x="594156" y="234238"/>
                  </a:moveTo>
                  <a:lnTo>
                    <a:pt x="0" y="234238"/>
                  </a:lnTo>
                  <a:lnTo>
                    <a:pt x="0" y="931164"/>
                  </a:lnTo>
                  <a:lnTo>
                    <a:pt x="594156" y="931164"/>
                  </a:lnTo>
                  <a:lnTo>
                    <a:pt x="594156" y="234238"/>
                  </a:lnTo>
                  <a:close/>
                </a:path>
                <a:path w="594359" h="931545">
                  <a:moveTo>
                    <a:pt x="594156" y="0"/>
                  </a:moveTo>
                  <a:lnTo>
                    <a:pt x="0" y="0"/>
                  </a:lnTo>
                  <a:lnTo>
                    <a:pt x="0" y="195427"/>
                  </a:lnTo>
                  <a:lnTo>
                    <a:pt x="594156" y="195427"/>
                  </a:lnTo>
                  <a:lnTo>
                    <a:pt x="594156" y="0"/>
                  </a:lnTo>
                  <a:close/>
                </a:path>
              </a:pathLst>
            </a:custGeom>
            <a:solidFill>
              <a:srgbClr val="EDEDED"/>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112" name="object 101">
              <a:extLst>
                <a:ext uri="{FF2B5EF4-FFF2-40B4-BE49-F238E27FC236}">
                  <a16:creationId xmlns:a16="http://schemas.microsoft.com/office/drawing/2014/main" id="{F054E407-0B3A-A827-6B10-F0A76D62895F}"/>
                </a:ext>
              </a:extLst>
            </p:cNvPr>
            <p:cNvSpPr/>
            <p:nvPr/>
          </p:nvSpPr>
          <p:spPr>
            <a:xfrm>
              <a:off x="8766390" y="5730367"/>
              <a:ext cx="6350" cy="704850"/>
            </a:xfrm>
            <a:custGeom>
              <a:avLst/>
              <a:gdLst/>
              <a:ahLst/>
              <a:cxnLst/>
              <a:rect l="l" t="t" r="r" b="b"/>
              <a:pathLst>
                <a:path w="6350" h="704850">
                  <a:moveTo>
                    <a:pt x="6184" y="271780"/>
                  </a:moveTo>
                  <a:lnTo>
                    <a:pt x="5867" y="271780"/>
                  </a:lnTo>
                  <a:lnTo>
                    <a:pt x="5867" y="132080"/>
                  </a:lnTo>
                  <a:lnTo>
                    <a:pt x="5016" y="132080"/>
                  </a:lnTo>
                  <a:lnTo>
                    <a:pt x="5016" y="35560"/>
                  </a:lnTo>
                  <a:lnTo>
                    <a:pt x="4152" y="35560"/>
                  </a:lnTo>
                  <a:lnTo>
                    <a:pt x="4152" y="10160"/>
                  </a:lnTo>
                  <a:lnTo>
                    <a:pt x="3467" y="10160"/>
                  </a:lnTo>
                  <a:lnTo>
                    <a:pt x="3467" y="0"/>
                  </a:lnTo>
                  <a:lnTo>
                    <a:pt x="2705" y="0"/>
                  </a:lnTo>
                  <a:lnTo>
                    <a:pt x="2705" y="10160"/>
                  </a:lnTo>
                  <a:lnTo>
                    <a:pt x="2019" y="10160"/>
                  </a:lnTo>
                  <a:lnTo>
                    <a:pt x="2019" y="35560"/>
                  </a:lnTo>
                  <a:lnTo>
                    <a:pt x="1155" y="35560"/>
                  </a:lnTo>
                  <a:lnTo>
                    <a:pt x="1155" y="132080"/>
                  </a:lnTo>
                  <a:lnTo>
                    <a:pt x="304" y="132080"/>
                  </a:lnTo>
                  <a:lnTo>
                    <a:pt x="304" y="271780"/>
                  </a:lnTo>
                  <a:lnTo>
                    <a:pt x="0" y="271780"/>
                  </a:lnTo>
                  <a:lnTo>
                    <a:pt x="0" y="433070"/>
                  </a:lnTo>
                  <a:lnTo>
                    <a:pt x="304" y="433070"/>
                  </a:lnTo>
                  <a:lnTo>
                    <a:pt x="304" y="572770"/>
                  </a:lnTo>
                  <a:lnTo>
                    <a:pt x="1155" y="572770"/>
                  </a:lnTo>
                  <a:lnTo>
                    <a:pt x="1155" y="669290"/>
                  </a:lnTo>
                  <a:lnTo>
                    <a:pt x="2032" y="669290"/>
                  </a:lnTo>
                  <a:lnTo>
                    <a:pt x="2032" y="695960"/>
                  </a:lnTo>
                  <a:lnTo>
                    <a:pt x="2743" y="695960"/>
                  </a:lnTo>
                  <a:lnTo>
                    <a:pt x="2743" y="704850"/>
                  </a:lnTo>
                  <a:lnTo>
                    <a:pt x="3441" y="704850"/>
                  </a:lnTo>
                  <a:lnTo>
                    <a:pt x="3441" y="695960"/>
                  </a:lnTo>
                  <a:lnTo>
                    <a:pt x="4140" y="695960"/>
                  </a:lnTo>
                  <a:lnTo>
                    <a:pt x="4140" y="669290"/>
                  </a:lnTo>
                  <a:lnTo>
                    <a:pt x="5029" y="669290"/>
                  </a:lnTo>
                  <a:lnTo>
                    <a:pt x="5029" y="572770"/>
                  </a:lnTo>
                  <a:lnTo>
                    <a:pt x="5867" y="572770"/>
                  </a:lnTo>
                  <a:lnTo>
                    <a:pt x="5867" y="433070"/>
                  </a:lnTo>
                  <a:lnTo>
                    <a:pt x="6184" y="433070"/>
                  </a:lnTo>
                  <a:lnTo>
                    <a:pt x="6184" y="271780"/>
                  </a:lnTo>
                  <a:close/>
                </a:path>
              </a:pathLst>
            </a:custGeom>
            <a:solidFill>
              <a:srgbClr val="6D7072"/>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113" name="object 102">
              <a:extLst>
                <a:ext uri="{FF2B5EF4-FFF2-40B4-BE49-F238E27FC236}">
                  <a16:creationId xmlns:a16="http://schemas.microsoft.com/office/drawing/2014/main" id="{6DF59254-ED25-4DDF-323F-0F679F75D093}"/>
                </a:ext>
              </a:extLst>
            </p:cNvPr>
            <p:cNvSpPr/>
            <p:nvPr/>
          </p:nvSpPr>
          <p:spPr>
            <a:xfrm>
              <a:off x="2256447" y="6639242"/>
              <a:ext cx="8130540" cy="194945"/>
            </a:xfrm>
            <a:custGeom>
              <a:avLst/>
              <a:gdLst/>
              <a:ahLst/>
              <a:cxnLst/>
              <a:rect l="l" t="t" r="r" b="b"/>
              <a:pathLst>
                <a:path w="8130540" h="194945">
                  <a:moveTo>
                    <a:pt x="2142604" y="194589"/>
                  </a:moveTo>
                  <a:lnTo>
                    <a:pt x="2114842" y="155625"/>
                  </a:lnTo>
                  <a:lnTo>
                    <a:pt x="2066963" y="137947"/>
                  </a:lnTo>
                  <a:lnTo>
                    <a:pt x="2018042" y="129768"/>
                  </a:lnTo>
                  <a:lnTo>
                    <a:pt x="1993569" y="127254"/>
                  </a:lnTo>
                  <a:lnTo>
                    <a:pt x="1983536" y="110820"/>
                  </a:lnTo>
                  <a:lnTo>
                    <a:pt x="1948027" y="89992"/>
                  </a:lnTo>
                  <a:lnTo>
                    <a:pt x="1915350" y="86423"/>
                  </a:lnTo>
                  <a:lnTo>
                    <a:pt x="1898167" y="88798"/>
                  </a:lnTo>
                  <a:lnTo>
                    <a:pt x="1884997" y="94881"/>
                  </a:lnTo>
                  <a:lnTo>
                    <a:pt x="1869694" y="56261"/>
                  </a:lnTo>
                  <a:lnTo>
                    <a:pt x="1841627" y="25412"/>
                  </a:lnTo>
                  <a:lnTo>
                    <a:pt x="1804936" y="5575"/>
                  </a:lnTo>
                  <a:lnTo>
                    <a:pt x="1763788" y="0"/>
                  </a:lnTo>
                  <a:lnTo>
                    <a:pt x="1723656" y="10680"/>
                  </a:lnTo>
                  <a:lnTo>
                    <a:pt x="1689735" y="34950"/>
                  </a:lnTo>
                  <a:lnTo>
                    <a:pt x="1665757" y="69075"/>
                  </a:lnTo>
                  <a:lnTo>
                    <a:pt x="1655406" y="109296"/>
                  </a:lnTo>
                  <a:lnTo>
                    <a:pt x="1635569" y="95097"/>
                  </a:lnTo>
                  <a:lnTo>
                    <a:pt x="1612849" y="86156"/>
                  </a:lnTo>
                  <a:lnTo>
                    <a:pt x="1588655" y="82842"/>
                  </a:lnTo>
                  <a:lnTo>
                    <a:pt x="1564411" y="85521"/>
                  </a:lnTo>
                  <a:lnTo>
                    <a:pt x="1541653" y="94297"/>
                  </a:lnTo>
                  <a:lnTo>
                    <a:pt x="1521701" y="108369"/>
                  </a:lnTo>
                  <a:lnTo>
                    <a:pt x="1505648" y="126771"/>
                  </a:lnTo>
                  <a:lnTo>
                    <a:pt x="1494574" y="148513"/>
                  </a:lnTo>
                  <a:lnTo>
                    <a:pt x="1459014" y="138950"/>
                  </a:lnTo>
                  <a:lnTo>
                    <a:pt x="1421815" y="144894"/>
                  </a:lnTo>
                  <a:lnTo>
                    <a:pt x="1388097" y="163537"/>
                  </a:lnTo>
                  <a:lnTo>
                    <a:pt x="1370431" y="183565"/>
                  </a:lnTo>
                  <a:lnTo>
                    <a:pt x="1351445" y="161378"/>
                  </a:lnTo>
                  <a:lnTo>
                    <a:pt x="1312113" y="144208"/>
                  </a:lnTo>
                  <a:lnTo>
                    <a:pt x="1268704" y="142138"/>
                  </a:lnTo>
                  <a:lnTo>
                    <a:pt x="1230223" y="156730"/>
                  </a:lnTo>
                  <a:lnTo>
                    <a:pt x="1200124" y="119595"/>
                  </a:lnTo>
                  <a:lnTo>
                    <a:pt x="1160716" y="92417"/>
                  </a:lnTo>
                  <a:lnTo>
                    <a:pt x="1115415" y="76428"/>
                  </a:lnTo>
                  <a:lnTo>
                    <a:pt x="1067689" y="72847"/>
                  </a:lnTo>
                  <a:lnTo>
                    <a:pt x="1020940" y="82854"/>
                  </a:lnTo>
                  <a:lnTo>
                    <a:pt x="1000315" y="50901"/>
                  </a:lnTo>
                  <a:lnTo>
                    <a:pt x="971448" y="26009"/>
                  </a:lnTo>
                  <a:lnTo>
                    <a:pt x="936929" y="9855"/>
                  </a:lnTo>
                  <a:lnTo>
                    <a:pt x="899325" y="4114"/>
                  </a:lnTo>
                  <a:lnTo>
                    <a:pt x="861720" y="9893"/>
                  </a:lnTo>
                  <a:lnTo>
                    <a:pt x="827214" y="26060"/>
                  </a:lnTo>
                  <a:lnTo>
                    <a:pt x="798372" y="50965"/>
                  </a:lnTo>
                  <a:lnTo>
                    <a:pt x="777773" y="82931"/>
                  </a:lnTo>
                  <a:lnTo>
                    <a:pt x="732320" y="70053"/>
                  </a:lnTo>
                  <a:lnTo>
                    <a:pt x="685038" y="73723"/>
                  </a:lnTo>
                  <a:lnTo>
                    <a:pt x="641515" y="92557"/>
                  </a:lnTo>
                  <a:lnTo>
                    <a:pt x="607339" y="125171"/>
                  </a:lnTo>
                  <a:lnTo>
                    <a:pt x="567016" y="93027"/>
                  </a:lnTo>
                  <a:lnTo>
                    <a:pt x="517906" y="76644"/>
                  </a:lnTo>
                  <a:lnTo>
                    <a:pt x="466140" y="77000"/>
                  </a:lnTo>
                  <a:lnTo>
                    <a:pt x="417842" y="95084"/>
                  </a:lnTo>
                  <a:lnTo>
                    <a:pt x="401929" y="67881"/>
                  </a:lnTo>
                  <a:lnTo>
                    <a:pt x="378510" y="46685"/>
                  </a:lnTo>
                  <a:lnTo>
                    <a:pt x="349986" y="33121"/>
                  </a:lnTo>
                  <a:lnTo>
                    <a:pt x="318757" y="28790"/>
                  </a:lnTo>
                  <a:lnTo>
                    <a:pt x="287807" y="34747"/>
                  </a:lnTo>
                  <a:lnTo>
                    <a:pt x="260032" y="49796"/>
                  </a:lnTo>
                  <a:lnTo>
                    <a:pt x="237744" y="72199"/>
                  </a:lnTo>
                  <a:lnTo>
                    <a:pt x="223291" y="100203"/>
                  </a:lnTo>
                  <a:lnTo>
                    <a:pt x="182626" y="86055"/>
                  </a:lnTo>
                  <a:lnTo>
                    <a:pt x="139255" y="86398"/>
                  </a:lnTo>
                  <a:lnTo>
                    <a:pt x="96227" y="99212"/>
                  </a:lnTo>
                  <a:lnTo>
                    <a:pt x="56629" y="122453"/>
                  </a:lnTo>
                  <a:lnTo>
                    <a:pt x="23533" y="154076"/>
                  </a:lnTo>
                  <a:lnTo>
                    <a:pt x="0" y="192049"/>
                  </a:lnTo>
                  <a:lnTo>
                    <a:pt x="1362951" y="192049"/>
                  </a:lnTo>
                  <a:lnTo>
                    <a:pt x="2142604" y="194589"/>
                  </a:lnTo>
                  <a:close/>
                </a:path>
                <a:path w="8130540" h="194945">
                  <a:moveTo>
                    <a:pt x="8130235" y="194589"/>
                  </a:moveTo>
                  <a:lnTo>
                    <a:pt x="8102486" y="155625"/>
                  </a:lnTo>
                  <a:lnTo>
                    <a:pt x="8054594" y="137947"/>
                  </a:lnTo>
                  <a:lnTo>
                    <a:pt x="8005673" y="129768"/>
                  </a:lnTo>
                  <a:lnTo>
                    <a:pt x="7981201" y="127254"/>
                  </a:lnTo>
                  <a:lnTo>
                    <a:pt x="7971168" y="110820"/>
                  </a:lnTo>
                  <a:lnTo>
                    <a:pt x="7935658" y="89992"/>
                  </a:lnTo>
                  <a:lnTo>
                    <a:pt x="7902994" y="86423"/>
                  </a:lnTo>
                  <a:lnTo>
                    <a:pt x="7885798" y="88798"/>
                  </a:lnTo>
                  <a:lnTo>
                    <a:pt x="7872628" y="94881"/>
                  </a:lnTo>
                  <a:lnTo>
                    <a:pt x="7857325" y="56261"/>
                  </a:lnTo>
                  <a:lnTo>
                    <a:pt x="7829258" y="25412"/>
                  </a:lnTo>
                  <a:lnTo>
                    <a:pt x="7792567" y="5575"/>
                  </a:lnTo>
                  <a:lnTo>
                    <a:pt x="7751419" y="0"/>
                  </a:lnTo>
                  <a:lnTo>
                    <a:pt x="7711287" y="10680"/>
                  </a:lnTo>
                  <a:lnTo>
                    <a:pt x="7677366" y="34950"/>
                  </a:lnTo>
                  <a:lnTo>
                    <a:pt x="7653388" y="69075"/>
                  </a:lnTo>
                  <a:lnTo>
                    <a:pt x="7643038" y="109296"/>
                  </a:lnTo>
                  <a:lnTo>
                    <a:pt x="7623200" y="95097"/>
                  </a:lnTo>
                  <a:lnTo>
                    <a:pt x="7600480" y="86156"/>
                  </a:lnTo>
                  <a:lnTo>
                    <a:pt x="7576286" y="82842"/>
                  </a:lnTo>
                  <a:lnTo>
                    <a:pt x="7552042" y="85521"/>
                  </a:lnTo>
                  <a:lnTo>
                    <a:pt x="7529284" y="94297"/>
                  </a:lnTo>
                  <a:lnTo>
                    <a:pt x="7509332" y="108369"/>
                  </a:lnTo>
                  <a:lnTo>
                    <a:pt x="7493279" y="126771"/>
                  </a:lnTo>
                  <a:lnTo>
                    <a:pt x="7482205" y="148513"/>
                  </a:lnTo>
                  <a:lnTo>
                    <a:pt x="7446645" y="138950"/>
                  </a:lnTo>
                  <a:lnTo>
                    <a:pt x="7409459" y="144894"/>
                  </a:lnTo>
                  <a:lnTo>
                    <a:pt x="7375728" y="163537"/>
                  </a:lnTo>
                  <a:lnTo>
                    <a:pt x="7358062" y="183565"/>
                  </a:lnTo>
                  <a:lnTo>
                    <a:pt x="7339076" y="161378"/>
                  </a:lnTo>
                  <a:lnTo>
                    <a:pt x="7299744" y="144208"/>
                  </a:lnTo>
                  <a:lnTo>
                    <a:pt x="7256335" y="142138"/>
                  </a:lnTo>
                  <a:lnTo>
                    <a:pt x="7217854" y="156730"/>
                  </a:lnTo>
                  <a:lnTo>
                    <a:pt x="7187755" y="119595"/>
                  </a:lnTo>
                  <a:lnTo>
                    <a:pt x="7148347" y="92417"/>
                  </a:lnTo>
                  <a:lnTo>
                    <a:pt x="7103059" y="76428"/>
                  </a:lnTo>
                  <a:lnTo>
                    <a:pt x="7055320" y="72847"/>
                  </a:lnTo>
                  <a:lnTo>
                    <a:pt x="7008571" y="82854"/>
                  </a:lnTo>
                  <a:lnTo>
                    <a:pt x="6987946" y="50901"/>
                  </a:lnTo>
                  <a:lnTo>
                    <a:pt x="6959079" y="26009"/>
                  </a:lnTo>
                  <a:lnTo>
                    <a:pt x="6924573" y="9855"/>
                  </a:lnTo>
                  <a:lnTo>
                    <a:pt x="6886956" y="4114"/>
                  </a:lnTo>
                  <a:lnTo>
                    <a:pt x="6849351" y="9893"/>
                  </a:lnTo>
                  <a:lnTo>
                    <a:pt x="6814845" y="26060"/>
                  </a:lnTo>
                  <a:lnTo>
                    <a:pt x="6786004" y="50965"/>
                  </a:lnTo>
                  <a:lnTo>
                    <a:pt x="6765404" y="82931"/>
                  </a:lnTo>
                  <a:lnTo>
                    <a:pt x="6719951" y="70053"/>
                  </a:lnTo>
                  <a:lnTo>
                    <a:pt x="6672669" y="73723"/>
                  </a:lnTo>
                  <a:lnTo>
                    <a:pt x="6629146" y="92557"/>
                  </a:lnTo>
                  <a:lnTo>
                    <a:pt x="6594970" y="125171"/>
                  </a:lnTo>
                  <a:lnTo>
                    <a:pt x="6554648" y="93027"/>
                  </a:lnTo>
                  <a:lnTo>
                    <a:pt x="6505537" y="76644"/>
                  </a:lnTo>
                  <a:lnTo>
                    <a:pt x="6453772" y="77000"/>
                  </a:lnTo>
                  <a:lnTo>
                    <a:pt x="6405473" y="95084"/>
                  </a:lnTo>
                  <a:lnTo>
                    <a:pt x="6389573" y="67881"/>
                  </a:lnTo>
                  <a:lnTo>
                    <a:pt x="6366142" y="46685"/>
                  </a:lnTo>
                  <a:lnTo>
                    <a:pt x="6337617" y="33121"/>
                  </a:lnTo>
                  <a:lnTo>
                    <a:pt x="6306388" y="28790"/>
                  </a:lnTo>
                  <a:lnTo>
                    <a:pt x="6275438" y="34747"/>
                  </a:lnTo>
                  <a:lnTo>
                    <a:pt x="6247663" y="49796"/>
                  </a:lnTo>
                  <a:lnTo>
                    <a:pt x="6225375" y="72199"/>
                  </a:lnTo>
                  <a:lnTo>
                    <a:pt x="6210922" y="100203"/>
                  </a:lnTo>
                  <a:lnTo>
                    <a:pt x="6170257" y="86055"/>
                  </a:lnTo>
                  <a:lnTo>
                    <a:pt x="6126886" y="86398"/>
                  </a:lnTo>
                  <a:lnTo>
                    <a:pt x="6083859" y="99212"/>
                  </a:lnTo>
                  <a:lnTo>
                    <a:pt x="6044273" y="122453"/>
                  </a:lnTo>
                  <a:lnTo>
                    <a:pt x="6011164" y="154076"/>
                  </a:lnTo>
                  <a:lnTo>
                    <a:pt x="5987631" y="192049"/>
                  </a:lnTo>
                  <a:lnTo>
                    <a:pt x="7350582" y="192049"/>
                  </a:lnTo>
                  <a:lnTo>
                    <a:pt x="8130235" y="194589"/>
                  </a:lnTo>
                  <a:close/>
                </a:path>
              </a:pathLst>
            </a:custGeom>
            <a:solidFill>
              <a:srgbClr val="D1D654"/>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114" name="object 103">
              <a:extLst>
                <a:ext uri="{FF2B5EF4-FFF2-40B4-BE49-F238E27FC236}">
                  <a16:creationId xmlns:a16="http://schemas.microsoft.com/office/drawing/2014/main" id="{A194CFDE-085C-6AFA-5218-090114FE7213}"/>
                </a:ext>
              </a:extLst>
            </p:cNvPr>
            <p:cNvSpPr/>
            <p:nvPr/>
          </p:nvSpPr>
          <p:spPr>
            <a:xfrm>
              <a:off x="2024380" y="4502962"/>
              <a:ext cx="8541385" cy="2355215"/>
            </a:xfrm>
            <a:custGeom>
              <a:avLst/>
              <a:gdLst/>
              <a:ahLst/>
              <a:cxnLst/>
              <a:rect l="l" t="t" r="r" b="b"/>
              <a:pathLst>
                <a:path w="8541385" h="2355215">
                  <a:moveTo>
                    <a:pt x="2365730" y="228"/>
                  </a:moveTo>
                  <a:lnTo>
                    <a:pt x="149745" y="228"/>
                  </a:lnTo>
                  <a:lnTo>
                    <a:pt x="149745" y="94107"/>
                  </a:lnTo>
                  <a:lnTo>
                    <a:pt x="2365730" y="94107"/>
                  </a:lnTo>
                  <a:lnTo>
                    <a:pt x="2365730" y="228"/>
                  </a:lnTo>
                  <a:close/>
                </a:path>
                <a:path w="8541385" h="2355215">
                  <a:moveTo>
                    <a:pt x="8332775" y="0"/>
                  </a:moveTo>
                  <a:lnTo>
                    <a:pt x="6177648" y="0"/>
                  </a:lnTo>
                  <a:lnTo>
                    <a:pt x="6177648" y="93865"/>
                  </a:lnTo>
                  <a:lnTo>
                    <a:pt x="8332775" y="93865"/>
                  </a:lnTo>
                  <a:lnTo>
                    <a:pt x="8332775" y="0"/>
                  </a:lnTo>
                  <a:close/>
                </a:path>
                <a:path w="8541385" h="2355215">
                  <a:moveTo>
                    <a:pt x="8540801" y="2314498"/>
                  </a:moveTo>
                  <a:lnTo>
                    <a:pt x="0" y="2314498"/>
                  </a:lnTo>
                  <a:lnTo>
                    <a:pt x="0" y="2355037"/>
                  </a:lnTo>
                  <a:lnTo>
                    <a:pt x="8540801" y="2355037"/>
                  </a:lnTo>
                  <a:lnTo>
                    <a:pt x="8540801" y="2314498"/>
                  </a:lnTo>
                  <a:close/>
                </a:path>
              </a:pathLst>
            </a:custGeom>
            <a:solidFill>
              <a:srgbClr val="E0E0E0"/>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115" name="object 104">
              <a:extLst>
                <a:ext uri="{FF2B5EF4-FFF2-40B4-BE49-F238E27FC236}">
                  <a16:creationId xmlns:a16="http://schemas.microsoft.com/office/drawing/2014/main" id="{BA4CC773-B328-7246-11D0-F2872C524924}"/>
                </a:ext>
              </a:extLst>
            </p:cNvPr>
            <p:cNvSpPr/>
            <p:nvPr/>
          </p:nvSpPr>
          <p:spPr>
            <a:xfrm>
              <a:off x="8199466" y="4313368"/>
              <a:ext cx="5715" cy="2496820"/>
            </a:xfrm>
            <a:custGeom>
              <a:avLst/>
              <a:gdLst/>
              <a:ahLst/>
              <a:cxnLst/>
              <a:rect l="l" t="t" r="r" b="b"/>
              <a:pathLst>
                <a:path w="5715" h="2496820">
                  <a:moveTo>
                    <a:pt x="2562" y="0"/>
                  </a:moveTo>
                  <a:lnTo>
                    <a:pt x="2353" y="2654"/>
                  </a:lnTo>
                  <a:lnTo>
                    <a:pt x="1947" y="23401"/>
                  </a:lnTo>
                  <a:lnTo>
                    <a:pt x="0" y="511069"/>
                  </a:lnTo>
                  <a:lnTo>
                    <a:pt x="387" y="2157741"/>
                  </a:lnTo>
                  <a:lnTo>
                    <a:pt x="2148" y="2486180"/>
                  </a:lnTo>
                  <a:lnTo>
                    <a:pt x="2562" y="2496692"/>
                  </a:lnTo>
                  <a:lnTo>
                    <a:pt x="2770" y="2494037"/>
                  </a:lnTo>
                  <a:lnTo>
                    <a:pt x="3176" y="2473286"/>
                  </a:lnTo>
                  <a:lnTo>
                    <a:pt x="5124" y="1985596"/>
                  </a:lnTo>
                  <a:lnTo>
                    <a:pt x="4736" y="338919"/>
                  </a:lnTo>
                  <a:lnTo>
                    <a:pt x="2975" y="10510"/>
                  </a:lnTo>
                  <a:lnTo>
                    <a:pt x="2562" y="0"/>
                  </a:lnTo>
                  <a:close/>
                </a:path>
              </a:pathLst>
            </a:custGeom>
            <a:solidFill>
              <a:srgbClr val="6D7072"/>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116" name="object 105">
              <a:extLst>
                <a:ext uri="{FF2B5EF4-FFF2-40B4-BE49-F238E27FC236}">
                  <a16:creationId xmlns:a16="http://schemas.microsoft.com/office/drawing/2014/main" id="{35C46D02-7460-B081-C09F-1ECE4544B022}"/>
                </a:ext>
              </a:extLst>
            </p:cNvPr>
            <p:cNvSpPr/>
            <p:nvPr/>
          </p:nvSpPr>
          <p:spPr>
            <a:xfrm>
              <a:off x="5544146" y="5257800"/>
              <a:ext cx="1355090" cy="275590"/>
            </a:xfrm>
            <a:custGeom>
              <a:avLst/>
              <a:gdLst/>
              <a:ahLst/>
              <a:cxnLst/>
              <a:rect l="l" t="t" r="r" b="b"/>
              <a:pathLst>
                <a:path w="1355090" h="275589">
                  <a:moveTo>
                    <a:pt x="1354670" y="0"/>
                  </a:moveTo>
                  <a:lnTo>
                    <a:pt x="0" y="0"/>
                  </a:lnTo>
                  <a:lnTo>
                    <a:pt x="0" y="275450"/>
                  </a:lnTo>
                  <a:lnTo>
                    <a:pt x="1354670" y="275450"/>
                  </a:lnTo>
                  <a:lnTo>
                    <a:pt x="1354670" y="0"/>
                  </a:lnTo>
                  <a:close/>
                </a:path>
              </a:pathLst>
            </a:custGeom>
            <a:solidFill>
              <a:srgbClr val="E0E0E0"/>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pic>
          <p:nvPicPr>
            <p:cNvPr id="117" name="object 106">
              <a:extLst>
                <a:ext uri="{FF2B5EF4-FFF2-40B4-BE49-F238E27FC236}">
                  <a16:creationId xmlns:a16="http://schemas.microsoft.com/office/drawing/2014/main" id="{F3E64FC4-95FB-653B-A294-8FF05CE28CF9}"/>
                </a:ext>
              </a:extLst>
            </p:cNvPr>
            <p:cNvPicPr/>
            <p:nvPr/>
          </p:nvPicPr>
          <p:blipFill>
            <a:blip r:embed="rId9" cstate="print"/>
            <a:stretch>
              <a:fillRect/>
            </a:stretch>
          </p:blipFill>
          <p:spPr>
            <a:xfrm>
              <a:off x="5713618" y="5315500"/>
              <a:ext cx="317023" cy="171475"/>
            </a:xfrm>
            <a:prstGeom prst="rect">
              <a:avLst/>
            </a:prstGeom>
          </p:spPr>
        </p:pic>
        <p:sp>
          <p:nvSpPr>
            <p:cNvPr id="118" name="object 107">
              <a:extLst>
                <a:ext uri="{FF2B5EF4-FFF2-40B4-BE49-F238E27FC236}">
                  <a16:creationId xmlns:a16="http://schemas.microsoft.com/office/drawing/2014/main" id="{FB88812C-6E46-F4FD-0641-E0F455AD2B69}"/>
                </a:ext>
              </a:extLst>
            </p:cNvPr>
            <p:cNvSpPr/>
            <p:nvPr/>
          </p:nvSpPr>
          <p:spPr>
            <a:xfrm>
              <a:off x="6051359" y="5318798"/>
              <a:ext cx="157480" cy="165100"/>
            </a:xfrm>
            <a:custGeom>
              <a:avLst/>
              <a:gdLst/>
              <a:ahLst/>
              <a:cxnLst/>
              <a:rect l="l" t="t" r="r" b="b"/>
              <a:pathLst>
                <a:path w="157479" h="165100">
                  <a:moveTo>
                    <a:pt x="156870" y="0"/>
                  </a:moveTo>
                  <a:lnTo>
                    <a:pt x="110236" y="0"/>
                  </a:lnTo>
                  <a:lnTo>
                    <a:pt x="110236" y="62230"/>
                  </a:lnTo>
                  <a:lnTo>
                    <a:pt x="46634" y="62230"/>
                  </a:lnTo>
                  <a:lnTo>
                    <a:pt x="46634" y="0"/>
                  </a:lnTo>
                  <a:lnTo>
                    <a:pt x="0" y="0"/>
                  </a:lnTo>
                  <a:lnTo>
                    <a:pt x="0" y="62230"/>
                  </a:lnTo>
                  <a:lnTo>
                    <a:pt x="0" y="100330"/>
                  </a:lnTo>
                  <a:lnTo>
                    <a:pt x="0" y="165100"/>
                  </a:lnTo>
                  <a:lnTo>
                    <a:pt x="46634" y="165100"/>
                  </a:lnTo>
                  <a:lnTo>
                    <a:pt x="46634" y="100330"/>
                  </a:lnTo>
                  <a:lnTo>
                    <a:pt x="110236" y="100330"/>
                  </a:lnTo>
                  <a:lnTo>
                    <a:pt x="110236" y="165100"/>
                  </a:lnTo>
                  <a:lnTo>
                    <a:pt x="156870" y="165100"/>
                  </a:lnTo>
                  <a:lnTo>
                    <a:pt x="156870" y="100330"/>
                  </a:lnTo>
                  <a:lnTo>
                    <a:pt x="156870" y="62230"/>
                  </a:lnTo>
                  <a:lnTo>
                    <a:pt x="156870" y="0"/>
                  </a:lnTo>
                  <a:close/>
                </a:path>
              </a:pathLst>
            </a:custGeom>
            <a:solidFill>
              <a:srgbClr val="6D7072"/>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pic>
          <p:nvPicPr>
            <p:cNvPr id="119" name="object 108">
              <a:extLst>
                <a:ext uri="{FF2B5EF4-FFF2-40B4-BE49-F238E27FC236}">
                  <a16:creationId xmlns:a16="http://schemas.microsoft.com/office/drawing/2014/main" id="{FF43EED6-4C71-BF5C-4DA1-AF64AABA5CEE}"/>
                </a:ext>
              </a:extLst>
            </p:cNvPr>
            <p:cNvPicPr/>
            <p:nvPr/>
          </p:nvPicPr>
          <p:blipFill>
            <a:blip r:embed="rId10" cstate="print"/>
            <a:stretch>
              <a:fillRect/>
            </a:stretch>
          </p:blipFill>
          <p:spPr>
            <a:xfrm>
              <a:off x="6232730" y="5315500"/>
              <a:ext cx="382502" cy="171462"/>
            </a:xfrm>
            <a:prstGeom prst="rect">
              <a:avLst/>
            </a:prstGeom>
          </p:spPr>
        </p:pic>
        <p:sp>
          <p:nvSpPr>
            <p:cNvPr id="120" name="object 109">
              <a:extLst>
                <a:ext uri="{FF2B5EF4-FFF2-40B4-BE49-F238E27FC236}">
                  <a16:creationId xmlns:a16="http://schemas.microsoft.com/office/drawing/2014/main" id="{EC9C5060-CF99-4C86-E0A9-8F3C446B9E2F}"/>
                </a:ext>
              </a:extLst>
            </p:cNvPr>
            <p:cNvSpPr/>
            <p:nvPr/>
          </p:nvSpPr>
          <p:spPr>
            <a:xfrm>
              <a:off x="6639712" y="5318798"/>
              <a:ext cx="125730" cy="165100"/>
            </a:xfrm>
            <a:custGeom>
              <a:avLst/>
              <a:gdLst/>
              <a:ahLst/>
              <a:cxnLst/>
              <a:rect l="l" t="t" r="r" b="b"/>
              <a:pathLst>
                <a:path w="125729" h="165100">
                  <a:moveTo>
                    <a:pt x="125310" y="128270"/>
                  </a:moveTo>
                  <a:lnTo>
                    <a:pt x="46634" y="128270"/>
                  </a:lnTo>
                  <a:lnTo>
                    <a:pt x="46634" y="0"/>
                  </a:lnTo>
                  <a:lnTo>
                    <a:pt x="0" y="0"/>
                  </a:lnTo>
                  <a:lnTo>
                    <a:pt x="0" y="128270"/>
                  </a:lnTo>
                  <a:lnTo>
                    <a:pt x="0" y="165100"/>
                  </a:lnTo>
                  <a:lnTo>
                    <a:pt x="125310" y="165100"/>
                  </a:lnTo>
                  <a:lnTo>
                    <a:pt x="125310" y="128270"/>
                  </a:lnTo>
                  <a:close/>
                </a:path>
              </a:pathLst>
            </a:custGeom>
            <a:solidFill>
              <a:srgbClr val="6D7072"/>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sp>
          <p:nvSpPr>
            <p:cNvPr id="121" name="object 110">
              <a:extLst>
                <a:ext uri="{FF2B5EF4-FFF2-40B4-BE49-F238E27FC236}">
                  <a16:creationId xmlns:a16="http://schemas.microsoft.com/office/drawing/2014/main" id="{CDABCCB7-1339-2342-382E-D19BDAEA53B0}"/>
                </a:ext>
              </a:extLst>
            </p:cNvPr>
            <p:cNvSpPr/>
            <p:nvPr/>
          </p:nvSpPr>
          <p:spPr>
            <a:xfrm>
              <a:off x="2246439" y="6628600"/>
              <a:ext cx="8013700" cy="229870"/>
            </a:xfrm>
            <a:custGeom>
              <a:avLst/>
              <a:gdLst/>
              <a:ahLst/>
              <a:cxnLst/>
              <a:rect l="l" t="t" r="r" b="b"/>
              <a:pathLst>
                <a:path w="8013700" h="229870">
                  <a:moveTo>
                    <a:pt x="1992223" y="229400"/>
                  </a:moveTo>
                  <a:lnTo>
                    <a:pt x="1954441" y="188709"/>
                  </a:lnTo>
                  <a:lnTo>
                    <a:pt x="1918246" y="162140"/>
                  </a:lnTo>
                  <a:lnTo>
                    <a:pt x="1878393" y="141173"/>
                  </a:lnTo>
                  <a:lnTo>
                    <a:pt x="1835886" y="126161"/>
                  </a:lnTo>
                  <a:lnTo>
                    <a:pt x="1791703" y="117462"/>
                  </a:lnTo>
                  <a:lnTo>
                    <a:pt x="1746846" y="115430"/>
                  </a:lnTo>
                  <a:lnTo>
                    <a:pt x="1702308" y="120408"/>
                  </a:lnTo>
                  <a:lnTo>
                    <a:pt x="1659077" y="132740"/>
                  </a:lnTo>
                  <a:lnTo>
                    <a:pt x="1632508" y="88773"/>
                  </a:lnTo>
                  <a:lnTo>
                    <a:pt x="1596491" y="52070"/>
                  </a:lnTo>
                  <a:lnTo>
                    <a:pt x="1553273" y="24091"/>
                  </a:lnTo>
                  <a:lnTo>
                    <a:pt x="1505051" y="6248"/>
                  </a:lnTo>
                  <a:lnTo>
                    <a:pt x="1454048" y="0"/>
                  </a:lnTo>
                  <a:lnTo>
                    <a:pt x="1403057" y="6286"/>
                  </a:lnTo>
                  <a:lnTo>
                    <a:pt x="1354848" y="24155"/>
                  </a:lnTo>
                  <a:lnTo>
                    <a:pt x="1311643" y="52171"/>
                  </a:lnTo>
                  <a:lnTo>
                    <a:pt x="1275664" y="88887"/>
                  </a:lnTo>
                  <a:lnTo>
                    <a:pt x="1249121" y="132880"/>
                  </a:lnTo>
                  <a:lnTo>
                    <a:pt x="1206271" y="116916"/>
                  </a:lnTo>
                  <a:lnTo>
                    <a:pt x="1161084" y="110388"/>
                  </a:lnTo>
                  <a:lnTo>
                    <a:pt x="1115339" y="112852"/>
                  </a:lnTo>
                  <a:lnTo>
                    <a:pt x="1070775" y="123901"/>
                  </a:lnTo>
                  <a:lnTo>
                    <a:pt x="1029157" y="143078"/>
                  </a:lnTo>
                  <a:lnTo>
                    <a:pt x="992251" y="169951"/>
                  </a:lnTo>
                  <a:lnTo>
                    <a:pt x="961809" y="204089"/>
                  </a:lnTo>
                  <a:lnTo>
                    <a:pt x="925385" y="169951"/>
                  </a:lnTo>
                  <a:lnTo>
                    <a:pt x="882675" y="144272"/>
                  </a:lnTo>
                  <a:lnTo>
                    <a:pt x="835621" y="127342"/>
                  </a:lnTo>
                  <a:lnTo>
                    <a:pt x="786130" y="119494"/>
                  </a:lnTo>
                  <a:lnTo>
                    <a:pt x="736130" y="121005"/>
                  </a:lnTo>
                  <a:lnTo>
                    <a:pt x="687565" y="132194"/>
                  </a:lnTo>
                  <a:lnTo>
                    <a:pt x="642353" y="153377"/>
                  </a:lnTo>
                  <a:lnTo>
                    <a:pt x="615543" y="107492"/>
                  </a:lnTo>
                  <a:lnTo>
                    <a:pt x="576059" y="71755"/>
                  </a:lnTo>
                  <a:lnTo>
                    <a:pt x="527964" y="48882"/>
                  </a:lnTo>
                  <a:lnTo>
                    <a:pt x="475322" y="41592"/>
                  </a:lnTo>
                  <a:lnTo>
                    <a:pt x="423138" y="51638"/>
                  </a:lnTo>
                  <a:lnTo>
                    <a:pt x="376313" y="77012"/>
                  </a:lnTo>
                  <a:lnTo>
                    <a:pt x="338759" y="114782"/>
                  </a:lnTo>
                  <a:lnTo>
                    <a:pt x="314388" y="162001"/>
                  </a:lnTo>
                  <a:lnTo>
                    <a:pt x="274104" y="144564"/>
                  </a:lnTo>
                  <a:lnTo>
                    <a:pt x="231419" y="136410"/>
                  </a:lnTo>
                  <a:lnTo>
                    <a:pt x="187452" y="136817"/>
                  </a:lnTo>
                  <a:lnTo>
                    <a:pt x="143344" y="145034"/>
                  </a:lnTo>
                  <a:lnTo>
                    <a:pt x="100190" y="160312"/>
                  </a:lnTo>
                  <a:lnTo>
                    <a:pt x="59118" y="181927"/>
                  </a:lnTo>
                  <a:lnTo>
                    <a:pt x="21234" y="209130"/>
                  </a:lnTo>
                  <a:lnTo>
                    <a:pt x="0" y="229400"/>
                  </a:lnTo>
                  <a:lnTo>
                    <a:pt x="1992223" y="229400"/>
                  </a:lnTo>
                  <a:close/>
                </a:path>
                <a:path w="8013700" h="229870">
                  <a:moveTo>
                    <a:pt x="8013547" y="229400"/>
                  </a:moveTo>
                  <a:lnTo>
                    <a:pt x="7975765" y="188709"/>
                  </a:lnTo>
                  <a:lnTo>
                    <a:pt x="7939570" y="162140"/>
                  </a:lnTo>
                  <a:lnTo>
                    <a:pt x="7899717" y="141173"/>
                  </a:lnTo>
                  <a:lnTo>
                    <a:pt x="7857210" y="126161"/>
                  </a:lnTo>
                  <a:lnTo>
                    <a:pt x="7813027" y="117462"/>
                  </a:lnTo>
                  <a:lnTo>
                    <a:pt x="7768171" y="115430"/>
                  </a:lnTo>
                  <a:lnTo>
                    <a:pt x="7723632" y="120408"/>
                  </a:lnTo>
                  <a:lnTo>
                    <a:pt x="7680401" y="132740"/>
                  </a:lnTo>
                  <a:lnTo>
                    <a:pt x="7653833" y="88773"/>
                  </a:lnTo>
                  <a:lnTo>
                    <a:pt x="7617815" y="52070"/>
                  </a:lnTo>
                  <a:lnTo>
                    <a:pt x="7574597" y="24091"/>
                  </a:lnTo>
                  <a:lnTo>
                    <a:pt x="7526375" y="6248"/>
                  </a:lnTo>
                  <a:lnTo>
                    <a:pt x="7475372" y="0"/>
                  </a:lnTo>
                  <a:lnTo>
                    <a:pt x="7424382" y="6286"/>
                  </a:lnTo>
                  <a:lnTo>
                    <a:pt x="7376173" y="24155"/>
                  </a:lnTo>
                  <a:lnTo>
                    <a:pt x="7332967" y="52171"/>
                  </a:lnTo>
                  <a:lnTo>
                    <a:pt x="7296988" y="88887"/>
                  </a:lnTo>
                  <a:lnTo>
                    <a:pt x="7270445" y="132880"/>
                  </a:lnTo>
                  <a:lnTo>
                    <a:pt x="7227595" y="116916"/>
                  </a:lnTo>
                  <a:lnTo>
                    <a:pt x="7182409" y="110388"/>
                  </a:lnTo>
                  <a:lnTo>
                    <a:pt x="7136663" y="112852"/>
                  </a:lnTo>
                  <a:lnTo>
                    <a:pt x="7092099" y="123901"/>
                  </a:lnTo>
                  <a:lnTo>
                    <a:pt x="7050481" y="143078"/>
                  </a:lnTo>
                  <a:lnTo>
                    <a:pt x="7013575" y="169951"/>
                  </a:lnTo>
                  <a:lnTo>
                    <a:pt x="6983133" y="204089"/>
                  </a:lnTo>
                  <a:lnTo>
                    <a:pt x="6946709" y="169951"/>
                  </a:lnTo>
                  <a:lnTo>
                    <a:pt x="6903999" y="144272"/>
                  </a:lnTo>
                  <a:lnTo>
                    <a:pt x="6856946" y="127342"/>
                  </a:lnTo>
                  <a:lnTo>
                    <a:pt x="6807454" y="119494"/>
                  </a:lnTo>
                  <a:lnTo>
                    <a:pt x="6757454" y="121005"/>
                  </a:lnTo>
                  <a:lnTo>
                    <a:pt x="6708889" y="132194"/>
                  </a:lnTo>
                  <a:lnTo>
                    <a:pt x="6663677" y="153377"/>
                  </a:lnTo>
                  <a:lnTo>
                    <a:pt x="6636867" y="107492"/>
                  </a:lnTo>
                  <a:lnTo>
                    <a:pt x="6597383" y="71755"/>
                  </a:lnTo>
                  <a:lnTo>
                    <a:pt x="6549288" y="48882"/>
                  </a:lnTo>
                  <a:lnTo>
                    <a:pt x="6496647" y="41592"/>
                  </a:lnTo>
                  <a:lnTo>
                    <a:pt x="6444462" y="51638"/>
                  </a:lnTo>
                  <a:lnTo>
                    <a:pt x="6397638" y="77012"/>
                  </a:lnTo>
                  <a:lnTo>
                    <a:pt x="6360084" y="114782"/>
                  </a:lnTo>
                  <a:lnTo>
                    <a:pt x="6335712" y="162001"/>
                  </a:lnTo>
                  <a:lnTo>
                    <a:pt x="6295428" y="144564"/>
                  </a:lnTo>
                  <a:lnTo>
                    <a:pt x="6252743" y="136410"/>
                  </a:lnTo>
                  <a:lnTo>
                    <a:pt x="6208776" y="136817"/>
                  </a:lnTo>
                  <a:lnTo>
                    <a:pt x="6164669" y="145034"/>
                  </a:lnTo>
                  <a:lnTo>
                    <a:pt x="6121514" y="160312"/>
                  </a:lnTo>
                  <a:lnTo>
                    <a:pt x="6080442" y="181927"/>
                  </a:lnTo>
                  <a:lnTo>
                    <a:pt x="6042558" y="209130"/>
                  </a:lnTo>
                  <a:lnTo>
                    <a:pt x="6021324" y="229400"/>
                  </a:lnTo>
                  <a:lnTo>
                    <a:pt x="8013547" y="229400"/>
                  </a:lnTo>
                  <a:close/>
                </a:path>
              </a:pathLst>
            </a:custGeom>
            <a:solidFill>
              <a:srgbClr val="D1D654"/>
            </a:solidFill>
          </p:spPr>
          <p:txBody>
            <a:bodyPr wrap="square" lIns="0" tIns="0" rIns="0" bIns="0" rtlCol="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a:p>
          </p:txBody>
        </p:sp>
      </p:grpSp>
      <p:pic>
        <p:nvPicPr>
          <p:cNvPr id="122" name="Picture 2" descr="Contact Information">
            <a:extLst>
              <a:ext uri="{FF2B5EF4-FFF2-40B4-BE49-F238E27FC236}">
                <a16:creationId xmlns:a16="http://schemas.microsoft.com/office/drawing/2014/main" id="{8177E9C0-710B-9E53-739D-8FB383DCE5D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6848" y="6238528"/>
            <a:ext cx="1388484" cy="754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631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EF980-080A-375E-111B-0349E7F1D06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FFCE436-009B-D2C4-D40A-33ECD920303D}"/>
              </a:ext>
            </a:extLst>
          </p:cNvPr>
          <p:cNvSpPr txBox="1">
            <a:spLocks noGrp="1"/>
          </p:cNvSpPr>
          <p:nvPr>
            <p:ph type="title" idx="4294967295"/>
          </p:nvPr>
        </p:nvSpPr>
        <p:spPr>
          <a:xfrm>
            <a:off x="838200" y="644650"/>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Gentona Book" pitchFamily="2" charset="77"/>
                <a:ea typeface="Gotham Bold" charset="0"/>
                <a:cs typeface="Gotham Bold" charset="0"/>
              </a:rPr>
              <a:t>Utilizing Teacher Apprenticeships in Tennessee</a:t>
            </a:r>
          </a:p>
        </p:txBody>
      </p:sp>
      <p:sp>
        <p:nvSpPr>
          <p:cNvPr id="2" name="Content Placeholder 2">
            <a:extLst>
              <a:ext uri="{FF2B5EF4-FFF2-40B4-BE49-F238E27FC236}">
                <a16:creationId xmlns:a16="http://schemas.microsoft.com/office/drawing/2014/main" id="{C5B3F9EF-A214-90FB-401D-27DBBD7FB5B1}"/>
              </a:ext>
            </a:extLst>
          </p:cNvPr>
          <p:cNvSpPr txBox="1">
            <a:spLocks/>
          </p:cNvSpPr>
          <p:nvPr/>
        </p:nvSpPr>
        <p:spPr>
          <a:xfrm>
            <a:off x="838200" y="2192087"/>
            <a:ext cx="10279566" cy="36311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b="1" dirty="0">
                <a:latin typeface="Gentona Book" pitchFamily="2" charset="77"/>
              </a:rPr>
              <a:t>Addressing three core principles:</a:t>
            </a:r>
          </a:p>
          <a:p>
            <a:pPr marL="457200" indent="-457200">
              <a:lnSpc>
                <a:spcPct val="100000"/>
              </a:lnSpc>
              <a:spcBef>
                <a:spcPts val="0"/>
              </a:spcBef>
              <a:buFont typeface="+mj-lt"/>
              <a:buAutoNum type="arabicPeriod"/>
              <a:defRPr/>
            </a:pPr>
            <a:r>
              <a:rPr lang="en-US" dirty="0">
                <a:latin typeface="Gentona Book" pitchFamily="2" charset="77"/>
              </a:rPr>
              <a:t>Establish sustainable talent pipelines to address vacancies</a:t>
            </a:r>
          </a:p>
          <a:p>
            <a:pPr marL="457200" indent="-457200">
              <a:lnSpc>
                <a:spcPct val="100000"/>
              </a:lnSpc>
              <a:spcBef>
                <a:spcPts val="0"/>
              </a:spcBef>
              <a:buFont typeface="+mj-lt"/>
              <a:buAutoNum type="arabicPeriod"/>
              <a:defRPr/>
            </a:pPr>
            <a:r>
              <a:rPr lang="en-US" dirty="0">
                <a:latin typeface="Open Sans" panose="020B0606030504020204" pitchFamily="34" charset="0"/>
                <a:ea typeface="Open Sans" panose="020B0606030504020204" pitchFamily="34" charset="0"/>
                <a:cs typeface="Open Sans" panose="020B0606030504020204" pitchFamily="34" charset="0"/>
              </a:rPr>
              <a:t>Support districts in navigating and responding to local workforce needs</a:t>
            </a:r>
          </a:p>
          <a:p>
            <a:pPr marL="457200" indent="-457200">
              <a:lnSpc>
                <a:spcPct val="100000"/>
              </a:lnSpc>
              <a:spcBef>
                <a:spcPts val="0"/>
              </a:spcBef>
              <a:buFont typeface="+mj-lt"/>
              <a:buAutoNum type="arabicPeriod"/>
              <a:defRPr/>
            </a:pPr>
            <a:r>
              <a:rPr lang="en-US" dirty="0">
                <a:latin typeface="Gentona Book" pitchFamily="2" charset="77"/>
              </a:rPr>
              <a:t>Design a program model that intentionally blends a strong high-quality preparation with meaningful, practical experience</a:t>
            </a:r>
          </a:p>
          <a:p>
            <a:pPr marL="457200" indent="-457200">
              <a:lnSpc>
                <a:spcPct val="100000"/>
              </a:lnSpc>
              <a:spcBef>
                <a:spcPts val="0"/>
              </a:spcBef>
              <a:buFont typeface="+mj-lt"/>
              <a:buAutoNum type="arabicPeriod"/>
              <a:defRPr/>
            </a:pPr>
            <a:endParaRPr lang="en-US" dirty="0">
              <a:latin typeface="Gentona Book" pitchFamily="2" charset="77"/>
            </a:endParaRPr>
          </a:p>
          <a:p>
            <a:pPr marL="457200" indent="-457200">
              <a:lnSpc>
                <a:spcPct val="100000"/>
              </a:lnSpc>
              <a:spcBef>
                <a:spcPts val="0"/>
              </a:spcBef>
              <a:buFont typeface="+mj-lt"/>
              <a:buAutoNum type="arabicPeriod"/>
              <a:defRPr/>
            </a:pPr>
            <a:endParaRPr lang="en-US" dirty="0">
              <a:latin typeface="Gentona Book" pitchFamily="2" charset="77"/>
            </a:endParaRPr>
          </a:p>
        </p:txBody>
      </p:sp>
      <p:pic>
        <p:nvPicPr>
          <p:cNvPr id="5" name="Picture 2" descr="Contact Information">
            <a:extLst>
              <a:ext uri="{FF2B5EF4-FFF2-40B4-BE49-F238E27FC236}">
                <a16:creationId xmlns:a16="http://schemas.microsoft.com/office/drawing/2014/main" id="{0AA6E65B-7D68-3B33-3CC5-480133C28A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6848" y="6238528"/>
            <a:ext cx="1388484" cy="754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115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15DB1-7969-B1B6-7116-EBDDB2511C2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135B31A-57F2-643D-4021-E3CF2DBF42A3}"/>
              </a:ext>
            </a:extLst>
          </p:cNvPr>
          <p:cNvSpPr txBox="1">
            <a:spLocks noGrp="1"/>
          </p:cNvSpPr>
          <p:nvPr>
            <p:ph type="title" idx="4294967295"/>
          </p:nvPr>
        </p:nvSpPr>
        <p:spPr>
          <a:xfrm>
            <a:off x="838200" y="644650"/>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Gentona Book" pitchFamily="2" charset="77"/>
                <a:ea typeface="Gotham Bold" charset="0"/>
                <a:cs typeface="Gotham Bold" charset="0"/>
              </a:rPr>
              <a:t>Why Apprenticeship?</a:t>
            </a:r>
          </a:p>
        </p:txBody>
      </p:sp>
      <p:sp>
        <p:nvSpPr>
          <p:cNvPr id="2" name="Content Placeholder 2">
            <a:extLst>
              <a:ext uri="{FF2B5EF4-FFF2-40B4-BE49-F238E27FC236}">
                <a16:creationId xmlns:a16="http://schemas.microsoft.com/office/drawing/2014/main" id="{BCF7D4E1-F486-FED2-8D5A-5ABCCA824C31}"/>
              </a:ext>
            </a:extLst>
          </p:cNvPr>
          <p:cNvSpPr txBox="1">
            <a:spLocks/>
          </p:cNvSpPr>
          <p:nvPr/>
        </p:nvSpPr>
        <p:spPr>
          <a:xfrm>
            <a:off x="838200" y="1613401"/>
            <a:ext cx="10279566" cy="36311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defRPr/>
            </a:pPr>
            <a:r>
              <a:rPr lang="en-US" dirty="0">
                <a:latin typeface="Gentona Book" pitchFamily="2" charset="77"/>
              </a:rPr>
              <a:t>A pathway into the profession, not a clinical experience.</a:t>
            </a:r>
          </a:p>
          <a:p>
            <a:pPr>
              <a:lnSpc>
                <a:spcPct val="100000"/>
              </a:lnSpc>
              <a:spcBef>
                <a:spcPts val="0"/>
              </a:spcBef>
              <a:defRPr/>
            </a:pPr>
            <a:r>
              <a:rPr lang="en-US" dirty="0">
                <a:latin typeface="Gentona Book" pitchFamily="2" charset="77"/>
              </a:rPr>
              <a:t>Provides structure and a second phase of high-quality “grow your own“ programs. </a:t>
            </a:r>
          </a:p>
          <a:p>
            <a:pPr>
              <a:lnSpc>
                <a:spcPct val="100000"/>
              </a:lnSpc>
              <a:spcBef>
                <a:spcPts val="0"/>
              </a:spcBef>
              <a:defRPr/>
            </a:pPr>
            <a:r>
              <a:rPr lang="en-US" dirty="0">
                <a:latin typeface="Gentona Book" pitchFamily="2" charset="77"/>
              </a:rPr>
              <a:t>Customizations based on local needs.</a:t>
            </a:r>
          </a:p>
          <a:p>
            <a:pPr>
              <a:lnSpc>
                <a:spcPct val="100000"/>
              </a:lnSpc>
              <a:spcBef>
                <a:spcPts val="0"/>
              </a:spcBef>
              <a:defRPr/>
            </a:pPr>
            <a:r>
              <a:rPr lang="en-US" dirty="0">
                <a:latin typeface="Gentona Book" pitchFamily="2" charset="77"/>
              </a:rPr>
              <a:t>Support for non-teachers to move into careers as a teacher. </a:t>
            </a:r>
          </a:p>
          <a:p>
            <a:pPr>
              <a:lnSpc>
                <a:spcPct val="100000"/>
              </a:lnSpc>
              <a:spcBef>
                <a:spcPts val="0"/>
              </a:spcBef>
              <a:defRPr/>
            </a:pPr>
            <a:r>
              <a:rPr lang="en-US" dirty="0">
                <a:latin typeface="Gentona Book" pitchFamily="2" charset="77"/>
              </a:rPr>
              <a:t>Financial sustainability or expansion of what already works or could be working in your local context.</a:t>
            </a:r>
          </a:p>
          <a:p>
            <a:pPr>
              <a:lnSpc>
                <a:spcPct val="100000"/>
              </a:lnSpc>
              <a:spcBef>
                <a:spcPts val="0"/>
              </a:spcBef>
              <a:defRPr/>
            </a:pPr>
            <a:r>
              <a:rPr lang="en-US" dirty="0">
                <a:latin typeface="Gentona Book" pitchFamily="2" charset="77"/>
              </a:rPr>
              <a:t>Built to reflect the dynamic, evolving partnership between EPPs (RTI Providers) and LEAs (Employers).</a:t>
            </a:r>
          </a:p>
          <a:p>
            <a:pPr>
              <a:lnSpc>
                <a:spcPct val="100000"/>
              </a:lnSpc>
              <a:spcBef>
                <a:spcPts val="0"/>
              </a:spcBef>
              <a:defRPr/>
            </a:pPr>
            <a:endParaRPr lang="en-US" dirty="0">
              <a:latin typeface="Gentona Book" pitchFamily="2" charset="77"/>
            </a:endParaRPr>
          </a:p>
          <a:p>
            <a:pPr>
              <a:lnSpc>
                <a:spcPct val="100000"/>
              </a:lnSpc>
              <a:spcBef>
                <a:spcPts val="0"/>
              </a:spcBef>
              <a:defRPr/>
            </a:pPr>
            <a:endParaRPr lang="en-US" dirty="0">
              <a:latin typeface="Gentona Book" pitchFamily="2" charset="77"/>
            </a:endParaRPr>
          </a:p>
        </p:txBody>
      </p:sp>
      <p:pic>
        <p:nvPicPr>
          <p:cNvPr id="3" name="Picture 2" descr="Contact Information">
            <a:extLst>
              <a:ext uri="{FF2B5EF4-FFF2-40B4-BE49-F238E27FC236}">
                <a16:creationId xmlns:a16="http://schemas.microsoft.com/office/drawing/2014/main" id="{0C7AE637-AD16-D95F-5F58-94EFFFB832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6848" y="6238528"/>
            <a:ext cx="1388484" cy="754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146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73E6D-644B-5878-4349-84003FC6D50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A61673B-0911-6928-3FCD-1BECD1A755C1}"/>
              </a:ext>
            </a:extLst>
          </p:cNvPr>
          <p:cNvSpPr txBox="1">
            <a:spLocks noGrp="1"/>
          </p:cNvSpPr>
          <p:nvPr>
            <p:ph type="title" idx="4294967295"/>
          </p:nvPr>
        </p:nvSpPr>
        <p:spPr>
          <a:xfrm>
            <a:off x="838199" y="517771"/>
            <a:ext cx="8771021"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Gentona Book" pitchFamily="2" charset="77"/>
                <a:ea typeface="Gotham Bold" charset="0"/>
                <a:cs typeface="Gotham Bold" charset="0"/>
              </a:rPr>
              <a:t>Tennessee’s Educator Registered Apprenticeship Pathways</a:t>
            </a:r>
          </a:p>
        </p:txBody>
      </p:sp>
      <p:sp>
        <p:nvSpPr>
          <p:cNvPr id="2" name="Content Placeholder 2">
            <a:extLst>
              <a:ext uri="{FF2B5EF4-FFF2-40B4-BE49-F238E27FC236}">
                <a16:creationId xmlns:a16="http://schemas.microsoft.com/office/drawing/2014/main" id="{C10C558B-6FC4-9B84-2217-C1FB5E26F99E}"/>
              </a:ext>
            </a:extLst>
          </p:cNvPr>
          <p:cNvSpPr txBox="1">
            <a:spLocks/>
          </p:cNvSpPr>
          <p:nvPr/>
        </p:nvSpPr>
        <p:spPr>
          <a:xfrm>
            <a:off x="838199" y="2062292"/>
            <a:ext cx="8626643" cy="36311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b="1" dirty="0">
                <a:latin typeface="Gentona Book" pitchFamily="2" charset="77"/>
              </a:rPr>
              <a:t>Occupation: Teacher Aide I</a:t>
            </a:r>
          </a:p>
          <a:p>
            <a:pPr marL="0" indent="0">
              <a:lnSpc>
                <a:spcPct val="100000"/>
              </a:lnSpc>
              <a:spcBef>
                <a:spcPts val="0"/>
              </a:spcBef>
              <a:buNone/>
              <a:defRPr/>
            </a:pPr>
            <a:r>
              <a:rPr lang="en-US" dirty="0">
                <a:latin typeface="Gentona Book" pitchFamily="2" charset="77"/>
              </a:rPr>
              <a:t>Sponsor: Nashville State Community College, Volunteer State Community College, Northeast State Community College</a:t>
            </a:r>
          </a:p>
          <a:p>
            <a:pPr>
              <a:lnSpc>
                <a:spcPct val="100000"/>
              </a:lnSpc>
              <a:spcBef>
                <a:spcPts val="0"/>
              </a:spcBef>
              <a:defRPr/>
            </a:pPr>
            <a:endParaRPr lang="en-US" dirty="0">
              <a:latin typeface="Gentona Book" pitchFamily="2" charset="77"/>
            </a:endParaRPr>
          </a:p>
          <a:p>
            <a:pPr marL="0" indent="0">
              <a:lnSpc>
                <a:spcPct val="100000"/>
              </a:lnSpc>
              <a:spcBef>
                <a:spcPts val="0"/>
              </a:spcBef>
              <a:buNone/>
              <a:defRPr/>
            </a:pPr>
            <a:r>
              <a:rPr lang="en-US" b="1" dirty="0">
                <a:latin typeface="Gentona Book" pitchFamily="2" charset="77"/>
              </a:rPr>
              <a:t>Occupation: K-12 Teacher</a:t>
            </a:r>
          </a:p>
          <a:p>
            <a:pPr marL="0" indent="0">
              <a:lnSpc>
                <a:spcPct val="100000"/>
              </a:lnSpc>
              <a:spcBef>
                <a:spcPts val="0"/>
              </a:spcBef>
              <a:buNone/>
              <a:defRPr/>
            </a:pPr>
            <a:r>
              <a:rPr lang="en-US" dirty="0">
                <a:latin typeface="Gentona Book" pitchFamily="2" charset="77"/>
              </a:rPr>
              <a:t>Sponsor: Tennessee Department of Education</a:t>
            </a:r>
          </a:p>
          <a:p>
            <a:pPr marL="0" indent="0">
              <a:lnSpc>
                <a:spcPct val="100000"/>
              </a:lnSpc>
              <a:spcBef>
                <a:spcPts val="0"/>
              </a:spcBef>
              <a:buNone/>
              <a:defRPr/>
            </a:pPr>
            <a:r>
              <a:rPr lang="en-US" dirty="0">
                <a:latin typeface="Gentona Book" pitchFamily="2" charset="77"/>
              </a:rPr>
              <a:t>State Apprenticeship Agency: Department of Labor &amp; Workforce Development</a:t>
            </a:r>
          </a:p>
          <a:p>
            <a:pPr>
              <a:lnSpc>
                <a:spcPct val="100000"/>
              </a:lnSpc>
              <a:spcBef>
                <a:spcPts val="0"/>
              </a:spcBef>
              <a:defRPr/>
            </a:pPr>
            <a:endParaRPr lang="en-US" dirty="0">
              <a:latin typeface="Gentona Book" pitchFamily="2" charset="77"/>
            </a:endParaRPr>
          </a:p>
        </p:txBody>
      </p:sp>
      <p:pic>
        <p:nvPicPr>
          <p:cNvPr id="3" name="Picture 2" descr="Contact Information">
            <a:extLst>
              <a:ext uri="{FF2B5EF4-FFF2-40B4-BE49-F238E27FC236}">
                <a16:creationId xmlns:a16="http://schemas.microsoft.com/office/drawing/2014/main" id="{F0A8EE46-5653-B381-0F70-9E234D3149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6848" y="6238528"/>
            <a:ext cx="1388484" cy="7544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creenshot of TN pathways infographic">
            <a:extLst>
              <a:ext uri="{FF2B5EF4-FFF2-40B4-BE49-F238E27FC236}">
                <a16:creationId xmlns:a16="http://schemas.microsoft.com/office/drawing/2014/main" id="{A6FDE671-02E9-4F6E-8AEC-1F256B69F551}"/>
              </a:ext>
            </a:extLst>
          </p:cNvPr>
          <p:cNvPicPr>
            <a:picLocks noChangeAspect="1"/>
          </p:cNvPicPr>
          <p:nvPr/>
        </p:nvPicPr>
        <p:blipFill>
          <a:blip r:embed="rId3"/>
          <a:stretch>
            <a:fillRect/>
          </a:stretch>
        </p:blipFill>
        <p:spPr>
          <a:xfrm>
            <a:off x="9561094" y="451060"/>
            <a:ext cx="2603670" cy="5787468"/>
          </a:xfrm>
          <a:prstGeom prst="rect">
            <a:avLst/>
          </a:prstGeom>
        </p:spPr>
      </p:pic>
    </p:spTree>
    <p:extLst>
      <p:ext uri="{BB962C8B-B14F-4D97-AF65-F5344CB8AC3E}">
        <p14:creationId xmlns:p14="http://schemas.microsoft.com/office/powerpoint/2010/main" val="1404002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AAB2D-738F-370D-C962-8176C2F89C2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A1C4C92-D6A8-82E4-85BD-7FEA0C433254}"/>
              </a:ext>
            </a:extLst>
          </p:cNvPr>
          <p:cNvSpPr txBox="1">
            <a:spLocks noGrp="1"/>
          </p:cNvSpPr>
          <p:nvPr>
            <p:ph type="title" idx="4294967295"/>
          </p:nvPr>
        </p:nvSpPr>
        <p:spPr>
          <a:xfrm>
            <a:off x="838200" y="644650"/>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Gentona Book" pitchFamily="2" charset="77"/>
                <a:ea typeface="Gotham Bold" charset="0"/>
                <a:cs typeface="Gotham Bold" charset="0"/>
              </a:rPr>
              <a:t>Key Stakeholders for RTAP</a:t>
            </a:r>
          </a:p>
        </p:txBody>
      </p:sp>
      <p:pic>
        <p:nvPicPr>
          <p:cNvPr id="3" name="Picture 2" descr="Contact Information">
            <a:extLst>
              <a:ext uri="{FF2B5EF4-FFF2-40B4-BE49-F238E27FC236}">
                <a16:creationId xmlns:a16="http://schemas.microsoft.com/office/drawing/2014/main" id="{7D1BF21F-3327-897F-B270-F3F7DC3A3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6848" y="6238528"/>
            <a:ext cx="1388484" cy="754410"/>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220" descr="List of key stakeholders: apprentices, mentors, TN Department of Education, intermediary, labor and workforce, local education agencies, and educator preparation programs">
            <a:extLst>
              <a:ext uri="{FF2B5EF4-FFF2-40B4-BE49-F238E27FC236}">
                <a16:creationId xmlns:a16="http://schemas.microsoft.com/office/drawing/2014/main" id="{06EF9719-091B-7F39-56E5-286D696B7670}"/>
              </a:ext>
            </a:extLst>
          </p:cNvPr>
          <p:cNvPicPr>
            <a:picLocks noChangeAspect="1"/>
          </p:cNvPicPr>
          <p:nvPr/>
        </p:nvPicPr>
        <p:blipFill>
          <a:blip r:embed="rId4"/>
          <a:stretch>
            <a:fillRect/>
          </a:stretch>
        </p:blipFill>
        <p:spPr>
          <a:xfrm>
            <a:off x="838200" y="1500882"/>
            <a:ext cx="10515600" cy="4369470"/>
          </a:xfrm>
          <a:prstGeom prst="rect">
            <a:avLst/>
          </a:prstGeom>
        </p:spPr>
      </p:pic>
    </p:spTree>
    <p:extLst>
      <p:ext uri="{BB962C8B-B14F-4D97-AF65-F5344CB8AC3E}">
        <p14:creationId xmlns:p14="http://schemas.microsoft.com/office/powerpoint/2010/main" val="1295809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1311B-4950-06AA-A7A5-8104DDC1C3D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76527FE-9D13-2716-04D5-C1D9C0FE49A5}"/>
              </a:ext>
            </a:extLst>
          </p:cNvPr>
          <p:cNvSpPr txBox="1">
            <a:spLocks noGrp="1"/>
          </p:cNvSpPr>
          <p:nvPr>
            <p:ph type="title" idx="4294967295"/>
          </p:nvPr>
        </p:nvSpPr>
        <p:spPr>
          <a:xfrm>
            <a:off x="838200" y="468187"/>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Gentona Book" pitchFamily="2" charset="77"/>
                <a:ea typeface="Gotham Bold" charset="0"/>
                <a:cs typeface="Gotham Bold" charset="0"/>
              </a:rPr>
              <a:t>Partnerships</a:t>
            </a:r>
          </a:p>
        </p:txBody>
      </p:sp>
      <p:sp>
        <p:nvSpPr>
          <p:cNvPr id="2" name="Content Placeholder 2">
            <a:extLst>
              <a:ext uri="{FF2B5EF4-FFF2-40B4-BE49-F238E27FC236}">
                <a16:creationId xmlns:a16="http://schemas.microsoft.com/office/drawing/2014/main" id="{FBB942ED-06F9-3B82-9E5C-A2AD98B6CE3C}"/>
              </a:ext>
            </a:extLst>
          </p:cNvPr>
          <p:cNvSpPr txBox="1">
            <a:spLocks/>
          </p:cNvSpPr>
          <p:nvPr/>
        </p:nvSpPr>
        <p:spPr>
          <a:xfrm>
            <a:off x="-192504" y="1259305"/>
            <a:ext cx="12250964" cy="36311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6895" lvl="1" indent="-213995">
              <a:lnSpc>
                <a:spcPct val="120000"/>
              </a:lnSpc>
            </a:pPr>
            <a:r>
              <a:rPr lang="en-US" sz="1600" b="1" dirty="0">
                <a:latin typeface="Gentona Book" pitchFamily="2" charset="77"/>
              </a:rPr>
              <a:t>Sponsor (Tennessee Department of Education/TDOE):</a:t>
            </a:r>
            <a:r>
              <a:rPr lang="en-US" sz="1600" dirty="0">
                <a:latin typeface="Gentona Book" pitchFamily="2" charset="77"/>
              </a:rPr>
              <a:t> Oversees the administration </a:t>
            </a:r>
          </a:p>
          <a:p>
            <a:pPr marL="342900" lvl="1" indent="0">
              <a:lnSpc>
                <a:spcPct val="120000"/>
              </a:lnSpc>
              <a:buNone/>
            </a:pPr>
            <a:r>
              <a:rPr lang="en-US" sz="1600" dirty="0">
                <a:latin typeface="Gentona Book" pitchFamily="2" charset="77"/>
              </a:rPr>
              <a:t>and management of the Teacher Registered Apprenticeship Program, including </a:t>
            </a:r>
          </a:p>
          <a:p>
            <a:pPr marL="342900" lvl="1" indent="0">
              <a:lnSpc>
                <a:spcPct val="120000"/>
              </a:lnSpc>
              <a:buNone/>
            </a:pPr>
            <a:r>
              <a:rPr lang="en-US" sz="1600" dirty="0">
                <a:latin typeface="Gentona Book" pitchFamily="2" charset="77"/>
              </a:rPr>
              <a:t>registering apprenticeships in RAPIDS, ensuring the program complies with federal </a:t>
            </a:r>
          </a:p>
          <a:p>
            <a:pPr marL="342900" lvl="1" indent="0">
              <a:lnSpc>
                <a:spcPct val="120000"/>
              </a:lnSpc>
              <a:buNone/>
            </a:pPr>
            <a:r>
              <a:rPr lang="en-US" sz="1600" dirty="0">
                <a:latin typeface="Gentona Book" pitchFamily="2" charset="77"/>
              </a:rPr>
              <a:t>apprenticeship regulations according to national and Tennessee standards of </a:t>
            </a:r>
          </a:p>
          <a:p>
            <a:pPr marL="342900" lvl="1" indent="0">
              <a:lnSpc>
                <a:spcPct val="120000"/>
              </a:lnSpc>
              <a:buNone/>
            </a:pPr>
            <a:r>
              <a:rPr lang="en-US" sz="1600" dirty="0">
                <a:latin typeface="Gentona Book" pitchFamily="2" charset="77"/>
              </a:rPr>
              <a:t>apprenticeship, aligning strategy with intermediary, and supporting the work of the </a:t>
            </a:r>
          </a:p>
          <a:p>
            <a:pPr marL="342900" lvl="1" indent="0">
              <a:lnSpc>
                <a:spcPct val="120000"/>
              </a:lnSpc>
              <a:buNone/>
            </a:pPr>
            <a:r>
              <a:rPr lang="en-US" sz="1600" dirty="0">
                <a:latin typeface="Gentona Book" pitchFamily="2" charset="77"/>
              </a:rPr>
              <a:t>intermediary.</a:t>
            </a:r>
          </a:p>
          <a:p>
            <a:pPr marL="556895" lvl="1" indent="-213995">
              <a:lnSpc>
                <a:spcPct val="120000"/>
              </a:lnSpc>
            </a:pPr>
            <a:r>
              <a:rPr lang="en-US" sz="1600" b="1" dirty="0">
                <a:latin typeface="Gentona Book" pitchFamily="2" charset="77"/>
              </a:rPr>
              <a:t>State Apprenticeship Agency (Tennessee Department of Labor and Workforce </a:t>
            </a:r>
          </a:p>
          <a:p>
            <a:pPr marL="342900" lvl="1" indent="0">
              <a:lnSpc>
                <a:spcPct val="120000"/>
              </a:lnSpc>
              <a:buNone/>
            </a:pPr>
            <a:r>
              <a:rPr lang="en-US" sz="1600" b="1" dirty="0">
                <a:latin typeface="Gentona Book" pitchFamily="2" charset="77"/>
              </a:rPr>
              <a:t>Development/TDLWD): </a:t>
            </a:r>
            <a:r>
              <a:rPr lang="en-US" sz="1600" dirty="0">
                <a:latin typeface="Gentona Book" pitchFamily="2" charset="77"/>
              </a:rPr>
              <a:t>Recognized by Office of Apprenticeship to act on behalf of the </a:t>
            </a:r>
          </a:p>
          <a:p>
            <a:pPr marL="342900" lvl="1" indent="0">
              <a:lnSpc>
                <a:spcPct val="120000"/>
              </a:lnSpc>
              <a:buNone/>
            </a:pPr>
            <a:r>
              <a:rPr lang="en-US" sz="1600" dirty="0">
                <a:latin typeface="Gentona Book" pitchFamily="2" charset="77"/>
              </a:rPr>
              <a:t>federal U.S. Department of Labor to register and oversee apprenticeship programs in the state, including responsibility for ensuring compliance with the Code of Federal Regulations. </a:t>
            </a:r>
          </a:p>
          <a:p>
            <a:pPr marL="556895" lvl="1" indent="-213995">
              <a:lnSpc>
                <a:spcPct val="120000"/>
              </a:lnSpc>
            </a:pPr>
            <a:r>
              <a:rPr lang="en-US" sz="1600" b="1" dirty="0">
                <a:latin typeface="Gentona Book" pitchFamily="2" charset="77"/>
              </a:rPr>
              <a:t>Intermediary (National Center for Grow Your Own Center/NCGYO): </a:t>
            </a:r>
            <a:r>
              <a:rPr lang="en-US" sz="1600" dirty="0">
                <a:latin typeface="Gentona Book" pitchFamily="2" charset="77"/>
              </a:rPr>
              <a:t>Supports TDOE (as sponsor) in developing a resource hub</a:t>
            </a:r>
          </a:p>
          <a:p>
            <a:pPr marL="342900" lvl="1" indent="0">
              <a:lnSpc>
                <a:spcPct val="120000"/>
              </a:lnSpc>
              <a:buNone/>
            </a:pPr>
            <a:r>
              <a:rPr lang="en-US" sz="1600" dirty="0">
                <a:latin typeface="Gentona Book" pitchFamily="2" charset="77"/>
              </a:rPr>
              <a:t>with regional focus comprised of various entities (e.g., no affiliation with one individual EPP or LEA). Intermediary carries out mission of sponsor while working to resolve local needs via partnerships with LEAs.</a:t>
            </a:r>
          </a:p>
          <a:p>
            <a:pPr marL="556895" lvl="1" indent="-213995">
              <a:lnSpc>
                <a:spcPct val="120000"/>
              </a:lnSpc>
            </a:pPr>
            <a:endParaRPr lang="en-US" sz="1600" dirty="0">
              <a:latin typeface="Gentona Book" pitchFamily="2" charset="77"/>
            </a:endParaRPr>
          </a:p>
          <a:p>
            <a:pPr marL="556895" lvl="1" indent="-213995">
              <a:lnSpc>
                <a:spcPct val="120000"/>
              </a:lnSpc>
            </a:pPr>
            <a:endParaRPr lang="en-US" sz="1600" dirty="0">
              <a:latin typeface="Gentona Book" pitchFamily="2" charset="77"/>
            </a:endParaRPr>
          </a:p>
          <a:p>
            <a:pPr marL="556895" lvl="1" indent="-213995">
              <a:lnSpc>
                <a:spcPct val="120000"/>
              </a:lnSpc>
            </a:pPr>
            <a:endParaRPr lang="en-US" sz="1600" dirty="0">
              <a:latin typeface="Gentona Book" pitchFamily="2" charset="77"/>
            </a:endParaRPr>
          </a:p>
        </p:txBody>
      </p:sp>
      <p:pic>
        <p:nvPicPr>
          <p:cNvPr id="3" name="Picture 2" descr="Contact Information">
            <a:extLst>
              <a:ext uri="{FF2B5EF4-FFF2-40B4-BE49-F238E27FC236}">
                <a16:creationId xmlns:a16="http://schemas.microsoft.com/office/drawing/2014/main" id="{1620E9A6-0109-777E-0EA7-A21C35FBD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6848" y="6238528"/>
            <a:ext cx="1388484" cy="7544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ightbulb with three sections: TDOE, TDLWD, and NCGYO">
            <a:extLst>
              <a:ext uri="{FF2B5EF4-FFF2-40B4-BE49-F238E27FC236}">
                <a16:creationId xmlns:a16="http://schemas.microsoft.com/office/drawing/2014/main" id="{46186403-8F42-938A-4D84-54B57BF8AEFB}"/>
              </a:ext>
            </a:extLst>
          </p:cNvPr>
          <p:cNvPicPr>
            <a:picLocks noChangeAspect="1"/>
          </p:cNvPicPr>
          <p:nvPr/>
        </p:nvPicPr>
        <p:blipFill>
          <a:blip r:embed="rId4"/>
          <a:stretch>
            <a:fillRect/>
          </a:stretch>
        </p:blipFill>
        <p:spPr>
          <a:xfrm>
            <a:off x="7951043" y="1291389"/>
            <a:ext cx="4155543" cy="2664817"/>
          </a:xfrm>
          <a:prstGeom prst="rect">
            <a:avLst/>
          </a:prstGeom>
        </p:spPr>
      </p:pic>
    </p:spTree>
    <p:extLst>
      <p:ext uri="{BB962C8B-B14F-4D97-AF65-F5344CB8AC3E}">
        <p14:creationId xmlns:p14="http://schemas.microsoft.com/office/powerpoint/2010/main" val="1389287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7532B-944E-07AF-A39F-2C3CFA7D2DD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69013EB-9572-10CD-2660-5CE4D6F4E1E1}"/>
              </a:ext>
            </a:extLst>
          </p:cNvPr>
          <p:cNvSpPr txBox="1">
            <a:spLocks noGrp="1"/>
          </p:cNvSpPr>
          <p:nvPr>
            <p:ph type="title" idx="4294967295"/>
          </p:nvPr>
        </p:nvSpPr>
        <p:spPr>
          <a:xfrm>
            <a:off x="838200" y="644650"/>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Gentona Book" pitchFamily="2" charset="77"/>
                <a:ea typeface="Gotham Bold" charset="0"/>
                <a:cs typeface="Gotham Bold" charset="0"/>
              </a:rPr>
              <a:t>Current State of Apprenticeships</a:t>
            </a:r>
          </a:p>
        </p:txBody>
      </p:sp>
      <p:sp>
        <p:nvSpPr>
          <p:cNvPr id="2" name="Rectangle: Rounded Corners 5">
            <a:extLst>
              <a:ext uri="{FF2B5EF4-FFF2-40B4-BE49-F238E27FC236}">
                <a16:creationId xmlns:a16="http://schemas.microsoft.com/office/drawing/2014/main" id="{8DD4EA7D-1D87-79F6-8E8C-384B313CF38F}"/>
              </a:ext>
              <a:ext uri="{C183D7F6-B498-43B3-948B-1728B52AA6E4}">
                <adec:decorative xmlns:adec="http://schemas.microsoft.com/office/drawing/2017/decorative" val="1"/>
              </a:ext>
            </a:extLst>
          </p:cNvPr>
          <p:cNvSpPr/>
          <p:nvPr/>
        </p:nvSpPr>
        <p:spPr>
          <a:xfrm>
            <a:off x="1780662" y="1544794"/>
            <a:ext cx="2705840" cy="2036614"/>
          </a:xfrm>
          <a:prstGeom prst="roundRect">
            <a:avLst/>
          </a:prstGeom>
          <a:solidFill>
            <a:srgbClr val="0E2B5A"/>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p>
        </p:txBody>
      </p:sp>
      <p:sp>
        <p:nvSpPr>
          <p:cNvPr id="5" name="Rectangle: Rounded Corners 7">
            <a:extLst>
              <a:ext uri="{FF2B5EF4-FFF2-40B4-BE49-F238E27FC236}">
                <a16:creationId xmlns:a16="http://schemas.microsoft.com/office/drawing/2014/main" id="{26E09441-F5EE-1C1A-03BB-6147F69F7621}"/>
              </a:ext>
              <a:ext uri="{C183D7F6-B498-43B3-948B-1728B52AA6E4}">
                <adec:decorative xmlns:adec="http://schemas.microsoft.com/office/drawing/2017/decorative" val="1"/>
              </a:ext>
            </a:extLst>
          </p:cNvPr>
          <p:cNvSpPr/>
          <p:nvPr/>
        </p:nvSpPr>
        <p:spPr>
          <a:xfrm>
            <a:off x="4699133" y="1544794"/>
            <a:ext cx="2705840" cy="2036614"/>
          </a:xfrm>
          <a:prstGeom prst="roundRect">
            <a:avLst/>
          </a:prstGeom>
          <a:solidFill>
            <a:srgbClr val="EE3424"/>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p>
        </p:txBody>
      </p:sp>
      <p:sp>
        <p:nvSpPr>
          <p:cNvPr id="6" name="Rectangle: Rounded Corners 9">
            <a:extLst>
              <a:ext uri="{FF2B5EF4-FFF2-40B4-BE49-F238E27FC236}">
                <a16:creationId xmlns:a16="http://schemas.microsoft.com/office/drawing/2014/main" id="{4433B07D-E20D-8023-0273-F41FFE7B8497}"/>
              </a:ext>
              <a:ext uri="{C183D7F6-B498-43B3-948B-1728B52AA6E4}">
                <adec:decorative xmlns:adec="http://schemas.microsoft.com/office/drawing/2017/decorative" val="1"/>
              </a:ext>
            </a:extLst>
          </p:cNvPr>
          <p:cNvSpPr/>
          <p:nvPr/>
        </p:nvSpPr>
        <p:spPr>
          <a:xfrm>
            <a:off x="7633998" y="1544794"/>
            <a:ext cx="2705840" cy="2036614"/>
          </a:xfrm>
          <a:prstGeom prst="roundRect">
            <a:avLst/>
          </a:prstGeom>
          <a:solidFill>
            <a:srgbClr val="6E7073"/>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p>
        </p:txBody>
      </p:sp>
      <p:sp>
        <p:nvSpPr>
          <p:cNvPr id="7" name="Rectangle: Rounded Corners 10">
            <a:extLst>
              <a:ext uri="{FF2B5EF4-FFF2-40B4-BE49-F238E27FC236}">
                <a16:creationId xmlns:a16="http://schemas.microsoft.com/office/drawing/2014/main" id="{53EF9C2F-028C-A75F-3BDD-C87E753061CB}"/>
              </a:ext>
              <a:ext uri="{C183D7F6-B498-43B3-948B-1728B52AA6E4}">
                <adec:decorative xmlns:adec="http://schemas.microsoft.com/office/drawing/2017/decorative" val="1"/>
              </a:ext>
            </a:extLst>
          </p:cNvPr>
          <p:cNvSpPr/>
          <p:nvPr/>
        </p:nvSpPr>
        <p:spPr>
          <a:xfrm>
            <a:off x="1780661" y="3854963"/>
            <a:ext cx="2705840" cy="2036614"/>
          </a:xfrm>
          <a:prstGeom prst="roundRect">
            <a:avLst/>
          </a:prstGeom>
          <a:solidFill>
            <a:srgbClr val="0E2B5A"/>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p>
        </p:txBody>
      </p:sp>
      <p:sp>
        <p:nvSpPr>
          <p:cNvPr id="8" name="Rectangle: Rounded Corners 13">
            <a:extLst>
              <a:ext uri="{FF2B5EF4-FFF2-40B4-BE49-F238E27FC236}">
                <a16:creationId xmlns:a16="http://schemas.microsoft.com/office/drawing/2014/main" id="{6C54B6EE-0912-C9F3-F1E1-500A0ABFB70B}"/>
              </a:ext>
              <a:ext uri="{C183D7F6-B498-43B3-948B-1728B52AA6E4}">
                <adec:decorative xmlns:adec="http://schemas.microsoft.com/office/drawing/2017/decorative" val="1"/>
              </a:ext>
            </a:extLst>
          </p:cNvPr>
          <p:cNvSpPr/>
          <p:nvPr/>
        </p:nvSpPr>
        <p:spPr>
          <a:xfrm>
            <a:off x="7633998" y="3854963"/>
            <a:ext cx="2705840" cy="2036614"/>
          </a:xfrm>
          <a:prstGeom prst="roundRect">
            <a:avLst/>
          </a:prstGeom>
          <a:solidFill>
            <a:srgbClr val="6E7073"/>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p>
        </p:txBody>
      </p:sp>
      <p:sp>
        <p:nvSpPr>
          <p:cNvPr id="9" name="Rectangle: Rounded Corners 15">
            <a:extLst>
              <a:ext uri="{FF2B5EF4-FFF2-40B4-BE49-F238E27FC236}">
                <a16:creationId xmlns:a16="http://schemas.microsoft.com/office/drawing/2014/main" id="{61BA5313-C256-25CC-AEC8-12227CF39819}"/>
              </a:ext>
              <a:ext uri="{C183D7F6-B498-43B3-948B-1728B52AA6E4}">
                <adec:decorative xmlns:adec="http://schemas.microsoft.com/office/drawing/2017/decorative" val="1"/>
              </a:ext>
            </a:extLst>
          </p:cNvPr>
          <p:cNvSpPr/>
          <p:nvPr/>
        </p:nvSpPr>
        <p:spPr>
          <a:xfrm>
            <a:off x="4707330" y="3854963"/>
            <a:ext cx="2705840" cy="2036614"/>
          </a:xfrm>
          <a:prstGeom prst="roundRect">
            <a:avLst/>
          </a:prstGeom>
          <a:solidFill>
            <a:srgbClr val="EE3424"/>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p>
        </p:txBody>
      </p:sp>
      <p:sp>
        <p:nvSpPr>
          <p:cNvPr id="16" name="TextBox 15">
            <a:extLst>
              <a:ext uri="{FF2B5EF4-FFF2-40B4-BE49-F238E27FC236}">
                <a16:creationId xmlns:a16="http://schemas.microsoft.com/office/drawing/2014/main" id="{2319DEFC-B73B-962C-1FF2-CAE5D1E03E54}"/>
              </a:ext>
            </a:extLst>
          </p:cNvPr>
          <p:cNvSpPr txBox="1"/>
          <p:nvPr/>
        </p:nvSpPr>
        <p:spPr>
          <a:xfrm>
            <a:off x="2307545" y="2007673"/>
            <a:ext cx="1654976" cy="1107707"/>
          </a:xfrm>
          <a:prstGeom prst="rect">
            <a:avLst/>
          </a:prstGeom>
          <a:noFill/>
        </p:spPr>
        <p:txBody>
          <a:bodyPr wrap="square" rtlCol="0">
            <a:spAutoFit/>
          </a:bodyPr>
          <a:lstStyle/>
          <a:p>
            <a:pPr algn="ctr"/>
            <a:r>
              <a:rPr lang="en-US" sz="6598" b="1" dirty="0">
                <a:solidFill>
                  <a:schemeClr val="bg1"/>
                </a:solidFill>
              </a:rPr>
              <a:t>434</a:t>
            </a:r>
          </a:p>
        </p:txBody>
      </p:sp>
      <p:sp>
        <p:nvSpPr>
          <p:cNvPr id="10" name="TextBox 9">
            <a:extLst>
              <a:ext uri="{FF2B5EF4-FFF2-40B4-BE49-F238E27FC236}">
                <a16:creationId xmlns:a16="http://schemas.microsoft.com/office/drawing/2014/main" id="{51AFD328-B331-ED1C-0F99-1FCE6318FDBF}"/>
              </a:ext>
            </a:extLst>
          </p:cNvPr>
          <p:cNvSpPr txBox="1"/>
          <p:nvPr/>
        </p:nvSpPr>
        <p:spPr>
          <a:xfrm>
            <a:off x="1896287" y="3185082"/>
            <a:ext cx="2474588" cy="338554"/>
          </a:xfrm>
          <a:prstGeom prst="rect">
            <a:avLst/>
          </a:prstGeom>
          <a:noFill/>
        </p:spPr>
        <p:txBody>
          <a:bodyPr wrap="none" rtlCol="0">
            <a:spAutoFit/>
          </a:bodyPr>
          <a:lstStyle/>
          <a:p>
            <a:pPr algn="ctr"/>
            <a:r>
              <a:rPr lang="en-US" sz="1600">
                <a:solidFill>
                  <a:schemeClr val="bg1"/>
                </a:solidFill>
              </a:rPr>
              <a:t>Active RTAP Apprentices</a:t>
            </a:r>
          </a:p>
        </p:txBody>
      </p:sp>
      <p:sp>
        <p:nvSpPr>
          <p:cNvPr id="17" name="TextBox 16">
            <a:extLst>
              <a:ext uri="{FF2B5EF4-FFF2-40B4-BE49-F238E27FC236}">
                <a16:creationId xmlns:a16="http://schemas.microsoft.com/office/drawing/2014/main" id="{D139A15C-4700-BCB5-4788-3CE2414E02C6}"/>
              </a:ext>
            </a:extLst>
          </p:cNvPr>
          <p:cNvSpPr txBox="1"/>
          <p:nvPr/>
        </p:nvSpPr>
        <p:spPr>
          <a:xfrm>
            <a:off x="5232760" y="2007673"/>
            <a:ext cx="1654976" cy="1107707"/>
          </a:xfrm>
          <a:prstGeom prst="rect">
            <a:avLst/>
          </a:prstGeom>
          <a:noFill/>
        </p:spPr>
        <p:txBody>
          <a:bodyPr wrap="square" rtlCol="0">
            <a:spAutoFit/>
          </a:bodyPr>
          <a:lstStyle/>
          <a:p>
            <a:pPr algn="ctr"/>
            <a:r>
              <a:rPr lang="en-US" sz="6598" b="1">
                <a:solidFill>
                  <a:schemeClr val="bg1"/>
                </a:solidFill>
              </a:rPr>
              <a:t>124</a:t>
            </a:r>
          </a:p>
        </p:txBody>
      </p:sp>
      <p:sp>
        <p:nvSpPr>
          <p:cNvPr id="12" name="TextBox 11">
            <a:extLst>
              <a:ext uri="{FF2B5EF4-FFF2-40B4-BE49-F238E27FC236}">
                <a16:creationId xmlns:a16="http://schemas.microsoft.com/office/drawing/2014/main" id="{7A8934C9-C72B-43AD-FD96-FD607706EB61}"/>
              </a:ext>
            </a:extLst>
          </p:cNvPr>
          <p:cNvSpPr txBox="1"/>
          <p:nvPr/>
        </p:nvSpPr>
        <p:spPr>
          <a:xfrm>
            <a:off x="4802801" y="3185082"/>
            <a:ext cx="2498505" cy="338554"/>
          </a:xfrm>
          <a:prstGeom prst="rect">
            <a:avLst/>
          </a:prstGeom>
          <a:noFill/>
        </p:spPr>
        <p:txBody>
          <a:bodyPr wrap="none" rtlCol="0">
            <a:spAutoFit/>
          </a:bodyPr>
          <a:lstStyle/>
          <a:p>
            <a:pPr algn="ctr"/>
            <a:r>
              <a:rPr lang="en-US" sz="1600">
                <a:solidFill>
                  <a:schemeClr val="bg1"/>
                </a:solidFill>
              </a:rPr>
              <a:t>Active PRAP Apprentices</a:t>
            </a:r>
          </a:p>
        </p:txBody>
      </p:sp>
      <p:sp>
        <p:nvSpPr>
          <p:cNvPr id="18" name="TextBox 17">
            <a:extLst>
              <a:ext uri="{FF2B5EF4-FFF2-40B4-BE49-F238E27FC236}">
                <a16:creationId xmlns:a16="http://schemas.microsoft.com/office/drawing/2014/main" id="{FA3164BA-9484-26EE-1739-6C6B5B70CBB7}"/>
              </a:ext>
            </a:extLst>
          </p:cNvPr>
          <p:cNvSpPr txBox="1"/>
          <p:nvPr/>
        </p:nvSpPr>
        <p:spPr>
          <a:xfrm>
            <a:off x="8154237" y="2007673"/>
            <a:ext cx="1654976" cy="1107707"/>
          </a:xfrm>
          <a:prstGeom prst="rect">
            <a:avLst/>
          </a:prstGeom>
          <a:noFill/>
        </p:spPr>
        <p:txBody>
          <a:bodyPr wrap="square" rtlCol="0">
            <a:spAutoFit/>
          </a:bodyPr>
          <a:lstStyle/>
          <a:p>
            <a:pPr algn="ctr"/>
            <a:r>
              <a:rPr lang="en-US" sz="6598" b="1">
                <a:solidFill>
                  <a:schemeClr val="bg1"/>
                </a:solidFill>
              </a:rPr>
              <a:t>14</a:t>
            </a:r>
          </a:p>
        </p:txBody>
      </p:sp>
      <p:sp>
        <p:nvSpPr>
          <p:cNvPr id="14" name="TextBox 13">
            <a:extLst>
              <a:ext uri="{FF2B5EF4-FFF2-40B4-BE49-F238E27FC236}">
                <a16:creationId xmlns:a16="http://schemas.microsoft.com/office/drawing/2014/main" id="{9EF1DF37-FA23-7DE0-81F9-99F36F89CDDB}"/>
              </a:ext>
            </a:extLst>
          </p:cNvPr>
          <p:cNvSpPr txBox="1"/>
          <p:nvPr/>
        </p:nvSpPr>
        <p:spPr>
          <a:xfrm>
            <a:off x="7845425" y="3185082"/>
            <a:ext cx="2282997" cy="338554"/>
          </a:xfrm>
          <a:prstGeom prst="rect">
            <a:avLst/>
          </a:prstGeom>
          <a:noFill/>
        </p:spPr>
        <p:txBody>
          <a:bodyPr wrap="none" rtlCol="0">
            <a:spAutoFit/>
          </a:bodyPr>
          <a:lstStyle/>
          <a:p>
            <a:pPr algn="ctr"/>
            <a:r>
              <a:rPr lang="en-US" sz="1600" dirty="0">
                <a:solidFill>
                  <a:schemeClr val="bg1"/>
                </a:solidFill>
              </a:rPr>
              <a:t>Approved RTI Partners</a:t>
            </a:r>
          </a:p>
        </p:txBody>
      </p:sp>
      <p:sp>
        <p:nvSpPr>
          <p:cNvPr id="19" name="TextBox 18">
            <a:extLst>
              <a:ext uri="{FF2B5EF4-FFF2-40B4-BE49-F238E27FC236}">
                <a16:creationId xmlns:a16="http://schemas.microsoft.com/office/drawing/2014/main" id="{93521EDF-D615-384A-F283-C266BC3B5FF2}"/>
              </a:ext>
            </a:extLst>
          </p:cNvPr>
          <p:cNvSpPr txBox="1"/>
          <p:nvPr/>
        </p:nvSpPr>
        <p:spPr>
          <a:xfrm>
            <a:off x="2269351" y="4203696"/>
            <a:ext cx="1654976" cy="1107707"/>
          </a:xfrm>
          <a:prstGeom prst="rect">
            <a:avLst/>
          </a:prstGeom>
          <a:noFill/>
        </p:spPr>
        <p:txBody>
          <a:bodyPr wrap="square" rtlCol="0">
            <a:spAutoFit/>
          </a:bodyPr>
          <a:lstStyle/>
          <a:p>
            <a:pPr algn="ctr"/>
            <a:r>
              <a:rPr lang="en-US" sz="6598" b="1">
                <a:solidFill>
                  <a:schemeClr val="bg1"/>
                </a:solidFill>
              </a:rPr>
              <a:t>24</a:t>
            </a:r>
          </a:p>
        </p:txBody>
      </p:sp>
      <p:sp>
        <p:nvSpPr>
          <p:cNvPr id="11" name="TextBox 10">
            <a:extLst>
              <a:ext uri="{FF2B5EF4-FFF2-40B4-BE49-F238E27FC236}">
                <a16:creationId xmlns:a16="http://schemas.microsoft.com/office/drawing/2014/main" id="{92F565DA-4985-EA0D-8801-7291C3CFDAB8}"/>
              </a:ext>
            </a:extLst>
          </p:cNvPr>
          <p:cNvSpPr txBox="1"/>
          <p:nvPr/>
        </p:nvSpPr>
        <p:spPr>
          <a:xfrm>
            <a:off x="2107766" y="5249095"/>
            <a:ext cx="2051631" cy="584623"/>
          </a:xfrm>
          <a:prstGeom prst="rect">
            <a:avLst/>
          </a:prstGeom>
          <a:noFill/>
        </p:spPr>
        <p:txBody>
          <a:bodyPr wrap="none" rtlCol="0">
            <a:spAutoFit/>
          </a:bodyPr>
          <a:lstStyle/>
          <a:p>
            <a:pPr algn="ctr"/>
            <a:r>
              <a:rPr lang="en-US" sz="1600">
                <a:solidFill>
                  <a:schemeClr val="bg1"/>
                </a:solidFill>
              </a:rPr>
              <a:t>Community College</a:t>
            </a:r>
          </a:p>
          <a:p>
            <a:pPr algn="ctr"/>
            <a:r>
              <a:rPr lang="en-US" sz="1600">
                <a:solidFill>
                  <a:schemeClr val="bg1"/>
                </a:solidFill>
              </a:rPr>
              <a:t>Pipeline</a:t>
            </a:r>
          </a:p>
        </p:txBody>
      </p:sp>
      <p:sp>
        <p:nvSpPr>
          <p:cNvPr id="20" name="TextBox 19">
            <a:extLst>
              <a:ext uri="{FF2B5EF4-FFF2-40B4-BE49-F238E27FC236}">
                <a16:creationId xmlns:a16="http://schemas.microsoft.com/office/drawing/2014/main" id="{9A9A566D-35DD-F2C0-3558-77BD83F6479E}"/>
              </a:ext>
            </a:extLst>
          </p:cNvPr>
          <p:cNvSpPr txBox="1"/>
          <p:nvPr/>
        </p:nvSpPr>
        <p:spPr>
          <a:xfrm>
            <a:off x="5232760" y="4203696"/>
            <a:ext cx="1654976" cy="1107707"/>
          </a:xfrm>
          <a:prstGeom prst="rect">
            <a:avLst/>
          </a:prstGeom>
          <a:noFill/>
        </p:spPr>
        <p:txBody>
          <a:bodyPr wrap="square" rtlCol="0">
            <a:spAutoFit/>
          </a:bodyPr>
          <a:lstStyle/>
          <a:p>
            <a:pPr algn="ctr"/>
            <a:r>
              <a:rPr lang="en-US" sz="6598" b="1">
                <a:solidFill>
                  <a:schemeClr val="bg1"/>
                </a:solidFill>
              </a:rPr>
              <a:t>310</a:t>
            </a:r>
          </a:p>
        </p:txBody>
      </p:sp>
      <p:sp>
        <p:nvSpPr>
          <p:cNvPr id="13" name="TextBox 12">
            <a:extLst>
              <a:ext uri="{FF2B5EF4-FFF2-40B4-BE49-F238E27FC236}">
                <a16:creationId xmlns:a16="http://schemas.microsoft.com/office/drawing/2014/main" id="{D6360536-89F7-58EC-A709-FCF58EC4701A}"/>
              </a:ext>
            </a:extLst>
          </p:cNvPr>
          <p:cNvSpPr txBox="1"/>
          <p:nvPr/>
        </p:nvSpPr>
        <p:spPr>
          <a:xfrm>
            <a:off x="5149519" y="5279863"/>
            <a:ext cx="1821461" cy="338554"/>
          </a:xfrm>
          <a:prstGeom prst="rect">
            <a:avLst/>
          </a:prstGeom>
          <a:noFill/>
        </p:spPr>
        <p:txBody>
          <a:bodyPr wrap="none" rtlCol="0">
            <a:spAutoFit/>
          </a:bodyPr>
          <a:lstStyle/>
          <a:p>
            <a:pPr algn="ctr"/>
            <a:r>
              <a:rPr lang="en-US" sz="1600">
                <a:solidFill>
                  <a:schemeClr val="bg1"/>
                </a:solidFill>
              </a:rPr>
              <a:t>RTAP Completers</a:t>
            </a:r>
          </a:p>
        </p:txBody>
      </p:sp>
      <p:sp>
        <p:nvSpPr>
          <p:cNvPr id="21" name="TextBox 20">
            <a:extLst>
              <a:ext uri="{FF2B5EF4-FFF2-40B4-BE49-F238E27FC236}">
                <a16:creationId xmlns:a16="http://schemas.microsoft.com/office/drawing/2014/main" id="{57E5428F-7613-EF93-04A4-DA4EC48BEBDA}"/>
              </a:ext>
            </a:extLst>
          </p:cNvPr>
          <p:cNvSpPr txBox="1"/>
          <p:nvPr/>
        </p:nvSpPr>
        <p:spPr>
          <a:xfrm>
            <a:off x="8183878" y="4203696"/>
            <a:ext cx="1654976" cy="1107707"/>
          </a:xfrm>
          <a:prstGeom prst="rect">
            <a:avLst/>
          </a:prstGeom>
          <a:noFill/>
        </p:spPr>
        <p:txBody>
          <a:bodyPr wrap="square" rtlCol="0">
            <a:spAutoFit/>
          </a:bodyPr>
          <a:lstStyle/>
          <a:p>
            <a:pPr algn="ctr"/>
            <a:r>
              <a:rPr lang="en-US" sz="6598" b="1">
                <a:solidFill>
                  <a:schemeClr val="bg1"/>
                </a:solidFill>
              </a:rPr>
              <a:t>105</a:t>
            </a:r>
          </a:p>
        </p:txBody>
      </p:sp>
      <p:sp>
        <p:nvSpPr>
          <p:cNvPr id="15" name="TextBox 14">
            <a:extLst>
              <a:ext uri="{FF2B5EF4-FFF2-40B4-BE49-F238E27FC236}">
                <a16:creationId xmlns:a16="http://schemas.microsoft.com/office/drawing/2014/main" id="{F9E0071E-8BA4-81C8-8D60-8BB0E3CFCC64}"/>
              </a:ext>
            </a:extLst>
          </p:cNvPr>
          <p:cNvSpPr txBox="1"/>
          <p:nvPr/>
        </p:nvSpPr>
        <p:spPr>
          <a:xfrm>
            <a:off x="7680352" y="5249095"/>
            <a:ext cx="2613152" cy="584775"/>
          </a:xfrm>
          <a:prstGeom prst="rect">
            <a:avLst/>
          </a:prstGeom>
          <a:noFill/>
        </p:spPr>
        <p:txBody>
          <a:bodyPr wrap="none" rtlCol="0">
            <a:spAutoFit/>
          </a:bodyPr>
          <a:lstStyle/>
          <a:p>
            <a:pPr algn="ctr"/>
            <a:r>
              <a:rPr lang="en-US" sz="1600">
                <a:solidFill>
                  <a:schemeClr val="bg1"/>
                </a:solidFill>
              </a:rPr>
              <a:t>Approved RTAP and PRAP</a:t>
            </a:r>
          </a:p>
          <a:p>
            <a:pPr algn="ctr"/>
            <a:r>
              <a:rPr lang="en-US" sz="1600">
                <a:solidFill>
                  <a:schemeClr val="bg1"/>
                </a:solidFill>
              </a:rPr>
              <a:t>School District Partners</a:t>
            </a:r>
          </a:p>
        </p:txBody>
      </p:sp>
      <p:pic>
        <p:nvPicPr>
          <p:cNvPr id="3" name="Picture 2" descr="Contact Information">
            <a:extLst>
              <a:ext uri="{FF2B5EF4-FFF2-40B4-BE49-F238E27FC236}">
                <a16:creationId xmlns:a16="http://schemas.microsoft.com/office/drawing/2014/main" id="{338CE338-577D-A0CD-18A0-E10819BFD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6848" y="6238528"/>
            <a:ext cx="1388484" cy="754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180864"/>
      </p:ext>
    </p:extLst>
  </p:cSld>
  <p:clrMapOvr>
    <a:masterClrMapping/>
  </p:clrMapOvr>
</p:sld>
</file>

<file path=ppt/theme/theme1.xml><?xml version="1.0" encoding="utf-8"?>
<a:theme xmlns:a="http://schemas.openxmlformats.org/drawingml/2006/main" name="CEEDAR3.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EDAR 3.0 PPT Template-draft" id="{CB20C49E-3770-344F-8E6A-0B6F8050405F}" vid="{ECC815A1-B489-714A-A34E-3F09F1A9DD0E}"/>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CEEDAR 3.0 PPT Template-draft2</Template>
  <TotalTime>5621</TotalTime>
  <Words>1841</Words>
  <Application>Microsoft Macintosh PowerPoint</Application>
  <PresentationFormat>Widescreen</PresentationFormat>
  <Paragraphs>299</Paragraphs>
  <Slides>28</Slides>
  <Notes>19</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28</vt:i4>
      </vt:variant>
    </vt:vector>
  </HeadingPairs>
  <TitlesOfParts>
    <vt:vector size="44" baseType="lpstr">
      <vt:lpstr>Arial</vt:lpstr>
      <vt:lpstr>Calibri</vt:lpstr>
      <vt:lpstr>Calibri Light</vt:lpstr>
      <vt:lpstr>Gentona Book</vt:lpstr>
      <vt:lpstr>Gentona Light</vt:lpstr>
      <vt:lpstr>Gentona Medium</vt:lpstr>
      <vt:lpstr>Gentona Medium Italic</vt:lpstr>
      <vt:lpstr>Gentona SemiBold</vt:lpstr>
      <vt:lpstr>Helvetica Neue</vt:lpstr>
      <vt:lpstr>Open Sans</vt:lpstr>
      <vt:lpstr>Open Sans Extrabold</vt:lpstr>
      <vt:lpstr>Open Sans Light</vt:lpstr>
      <vt:lpstr>Sora</vt:lpstr>
      <vt:lpstr>Wingdings</vt:lpstr>
      <vt:lpstr>CEEDAR3.0</vt:lpstr>
      <vt:lpstr>Custom Design</vt:lpstr>
      <vt:lpstr>Innovative Models for Strengthening Educator Preparation: State Initiatives to Meet Local Needs</vt:lpstr>
      <vt:lpstr>Tennessee Registered Teacher Apprenticeship Programs (RTAP)</vt:lpstr>
      <vt:lpstr>Teacher Shortage</vt:lpstr>
      <vt:lpstr>Utilizing Teacher Apprenticeships in Tennessee</vt:lpstr>
      <vt:lpstr>Why Apprenticeship?</vt:lpstr>
      <vt:lpstr>Tennessee’s Educator Registered Apprenticeship Pathways</vt:lpstr>
      <vt:lpstr>Key Stakeholders for RTAP</vt:lpstr>
      <vt:lpstr>Partnerships</vt:lpstr>
      <vt:lpstr>Current State of Apprenticeships</vt:lpstr>
      <vt:lpstr>Tennessee’s Needs &amp; Opportunities</vt:lpstr>
      <vt:lpstr>Do Grow your Own Programs Work? Data analysis from our first five years</vt:lpstr>
      <vt:lpstr>UT timeline</vt:lpstr>
      <vt:lpstr>2020</vt:lpstr>
      <vt:lpstr>2021</vt:lpstr>
      <vt:lpstr>2021 graph</vt:lpstr>
      <vt:lpstr>2022-2023</vt:lpstr>
      <vt:lpstr>2024+</vt:lpstr>
      <vt:lpstr>Examples</vt:lpstr>
      <vt:lpstr>CEEDAR Center</vt:lpstr>
      <vt:lpstr>Leadership Team</vt:lpstr>
      <vt:lpstr>CEEDAR Overview</vt:lpstr>
      <vt:lpstr>CEEDAR States</vt:lpstr>
      <vt:lpstr>CEEDAR’s Mission</vt:lpstr>
      <vt:lpstr>CEEDAR 3.0 Priorities/Goals </vt:lpstr>
      <vt:lpstr>CEEDAR Apprenticeship Team</vt:lpstr>
      <vt:lpstr>Technical Assistance (TA) Provided to States</vt:lpstr>
      <vt:lpstr>Helpful Resources</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Ostovar, Emma R.</dc:creator>
  <cp:lastModifiedBy>Emma R Ostovar</cp:lastModifiedBy>
  <cp:revision>319</cp:revision>
  <dcterms:created xsi:type="dcterms:W3CDTF">2022-10-11T18:33:53Z</dcterms:created>
  <dcterms:modified xsi:type="dcterms:W3CDTF">2026-05-28T13:42:53Z</dcterms:modified>
</cp:coreProperties>
</file>