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Lst>
  <p:sldSz cx="12192000" cy="6858000"/>
  <p:notesSz cx="6858000" cy="9144000"/>
  <p:embeddedFontLst>
    <p:embeddedFont>
      <p:font typeface="Helvetica Neue" panose="02000503000000020004" pitchFamily="2" charset="0"/>
      <p:regular r:id="rId28"/>
      <p:bold r:id="rId29"/>
      <p:italic r:id="rId30"/>
      <p:boldItalic r:id="rId3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5" roundtripDataSignature="AMtx7mhb8RTqZ48lZ8iilW8WTiSMsHzZtw=="/>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A50D80C9-84AC-4D30-9B12-80FFCDFD168F}">
  <a:tblStyle styleId="{A50D80C9-84AC-4D30-9B12-80FFCDFD168F}"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34580"/>
    <p:restoredTop sz="86410"/>
  </p:normalViewPr>
  <p:slideViewPr>
    <p:cSldViewPr snapToGrid="0">
      <p:cViewPr varScale="1">
        <p:scale>
          <a:sx n="72" d="100"/>
          <a:sy n="72" d="100"/>
        </p:scale>
        <p:origin x="224" y="784"/>
      </p:cViewPr>
      <p:guideLst/>
    </p:cSldViewPr>
  </p:slideViewPr>
  <p:outlineViewPr>
    <p:cViewPr>
      <p:scale>
        <a:sx n="33" d="100"/>
        <a:sy n="33" d="100"/>
      </p:scale>
      <p:origin x="0" y="-8984"/>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font" Target="fonts/font3.fntdata"/><Relationship Id="rId35" Type="http://customschemas.google.com/relationships/presentationmetadata" Target="metadata"/><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5" name="Google Shape;235;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100">
                <a:latin typeface="Times New Roman"/>
                <a:ea typeface="Times New Roman"/>
                <a:cs typeface="Times New Roman"/>
                <a:sym typeface="Times New Roman"/>
              </a:rPr>
              <a:t>“Today I’ll discuss how states are using alternative certification pathways to address shortages in special education—and what’s changed since 2018.”</a:t>
            </a:r>
            <a:endParaRPr sz="1100">
              <a:latin typeface="Times New Roman"/>
              <a:ea typeface="Times New Roman"/>
              <a:cs typeface="Times New Roman"/>
              <a:sym typeface="Times New Roman"/>
            </a:endParaRPr>
          </a:p>
          <a:p>
            <a:pPr marL="0" lvl="0" indent="0" algn="l" rtl="0">
              <a:lnSpc>
                <a:spcPct val="100000"/>
              </a:lnSpc>
              <a:spcBef>
                <a:spcPts val="0"/>
              </a:spcBef>
              <a:spcAft>
                <a:spcPts val="0"/>
              </a:spcAft>
              <a:buSzPts val="1400"/>
              <a:buNone/>
            </a:pPr>
            <a:endParaRPr/>
          </a:p>
        </p:txBody>
      </p:sp>
      <p:sp>
        <p:nvSpPr>
          <p:cNvPr id="236" name="Google Shape;236;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g3cfce45d724_0_77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1" name="Google Shape;301;g3cfce45d724_0_77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2" name="Google Shape;302;g3cfce45d724_0_77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g3cfce45d724_0_76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7" name="Google Shape;307;g3cfce45d724_0_76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8" name="Google Shape;308;g3cfce45d724_0_76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g30e3fac2d3a_0_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we also labeled the type of pathway </a:t>
            </a:r>
            <a:endParaRPr/>
          </a:p>
        </p:txBody>
      </p:sp>
      <p:sp>
        <p:nvSpPr>
          <p:cNvPr id="314" name="Google Shape;314;g30e3fac2d3a_0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1" name="Google Shape;321;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22" name="Google Shape;322;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3cfce45d724_0_7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 name="Google Shape;328;g3cfce45d724_0_77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9" name="Google Shape;329;g3cfce45d724_0_77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g3cfce45d724_0_79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 name="Google Shape;335;g3cfce45d724_0_79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6" name="Google Shape;336;g3cfce45d724_0_79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1" name="Google Shape;341;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7" name="Google Shape;347;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g3cfce45d724_0_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3" name="Google Shape;353;g3cfce45d724_0_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4" name="Google Shape;354;g3cfce45d724_0_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g3cfce45d724_0_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0" name="Google Shape;360;g3cfce45d724_0_1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1" name="Google Shape;361;g3cfce45d724_0_1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g311d9ef0ff6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2" name="Google Shape;242;g311d9ef0ff6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3" name="Google Shape;243;g311d9ef0ff6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g3cfce45d724_0_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7" name="Google Shape;367;g3cfce45d724_0_1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8" name="Google Shape;368;g3cfce45d724_0_1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4" name="Google Shape;374;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While there are benefits to reducing barriers, turnover rates become an equity issue, especially in low SES schools where alternatively prepared teachers are more likely to teach</a:t>
            </a:r>
            <a:endParaRPr/>
          </a:p>
          <a:p>
            <a:pPr marL="0" lvl="0" indent="0" algn="l" rtl="0">
              <a:lnSpc>
                <a:spcPct val="100000"/>
              </a:lnSpc>
              <a:spcBef>
                <a:spcPts val="0"/>
              </a:spcBef>
              <a:spcAft>
                <a:spcPts val="0"/>
              </a:spcAft>
              <a:buSzPts val="1400"/>
              <a:buNone/>
            </a:pPr>
            <a:endParaRPr/>
          </a:p>
        </p:txBody>
      </p:sp>
      <p:sp>
        <p:nvSpPr>
          <p:cNvPr id="375" name="Google Shape;375;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81" name="Google Shape;381;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Google Shape;386;g3cfce45d724_0_79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7" name="Google Shape;387;g3cfce45d724_0_79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8" name="Google Shape;388;g3cfce45d724_0_79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94" name="Google Shape;394;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Google Shape;399;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00" name="Google Shape;400;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9" name="Google Shape;249;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5" name="Google Shape;255;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g3cfce45d724_0_30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90000"/>
              </a:lnSpc>
              <a:spcBef>
                <a:spcPts val="1000"/>
              </a:spcBef>
              <a:spcAft>
                <a:spcPts val="0"/>
              </a:spcAft>
              <a:buNone/>
            </a:pPr>
            <a:endParaRPr/>
          </a:p>
        </p:txBody>
      </p:sp>
      <p:sp>
        <p:nvSpPr>
          <p:cNvPr id="261" name="Google Shape;261;g3cfce45d724_0_30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28600" lvl="0" indent="-127000" algn="l" rtl="0">
              <a:lnSpc>
                <a:spcPct val="90000"/>
              </a:lnSpc>
              <a:spcBef>
                <a:spcPts val="0"/>
              </a:spcBef>
              <a:spcAft>
                <a:spcPts val="0"/>
              </a:spcAft>
              <a:buClr>
                <a:schemeClr val="dk1"/>
              </a:buClr>
              <a:buSzPts val="1200"/>
              <a:buChar char="•"/>
            </a:pPr>
            <a:r>
              <a:rPr lang="en-US" b="1">
                <a:latin typeface="Arial"/>
                <a:ea typeface="Arial"/>
                <a:cs typeface="Arial"/>
                <a:sym typeface="Arial"/>
              </a:rPr>
              <a:t>Alternative Route Pathway</a:t>
            </a:r>
            <a:r>
              <a:rPr lang="en-US">
                <a:latin typeface="Arial"/>
                <a:ea typeface="Arial"/>
                <a:cs typeface="Arial"/>
                <a:sym typeface="Arial"/>
              </a:rPr>
              <a:t> – established and governed by </a:t>
            </a:r>
            <a:r>
              <a:rPr lang="en-US" b="1">
                <a:latin typeface="Arial"/>
                <a:ea typeface="Arial"/>
                <a:cs typeface="Arial"/>
                <a:sym typeface="Arial"/>
              </a:rPr>
              <a:t>state’s educational policies</a:t>
            </a:r>
            <a:r>
              <a:rPr lang="en-US">
                <a:latin typeface="Arial"/>
                <a:ea typeface="Arial"/>
                <a:cs typeface="Arial"/>
                <a:sym typeface="Arial"/>
              </a:rPr>
              <a:t>, which outline specific program requirements that individuals must meet to be credentialed.</a:t>
            </a:r>
            <a:endParaRPr>
              <a:latin typeface="Arial"/>
              <a:ea typeface="Arial"/>
              <a:cs typeface="Arial"/>
              <a:sym typeface="Arial"/>
            </a:endParaRPr>
          </a:p>
          <a:p>
            <a:pPr marL="228600" lvl="0" indent="-127000" algn="l" rtl="0">
              <a:lnSpc>
                <a:spcPct val="90000"/>
              </a:lnSpc>
              <a:spcBef>
                <a:spcPts val="1000"/>
              </a:spcBef>
              <a:spcAft>
                <a:spcPts val="0"/>
              </a:spcAft>
              <a:buClr>
                <a:schemeClr val="dk1"/>
              </a:buClr>
              <a:buSzPts val="1200"/>
              <a:buChar char="•"/>
            </a:pPr>
            <a:r>
              <a:rPr lang="en-US" b="1">
                <a:latin typeface="Arial"/>
                <a:ea typeface="Arial"/>
                <a:cs typeface="Arial"/>
                <a:sym typeface="Arial"/>
              </a:rPr>
              <a:t>Alternative Route Program (AR)</a:t>
            </a:r>
            <a:r>
              <a:rPr lang="en-US">
                <a:latin typeface="Arial"/>
                <a:ea typeface="Arial"/>
                <a:cs typeface="Arial"/>
                <a:sym typeface="Arial"/>
              </a:rPr>
              <a:t> – nontraditional and accelerated </a:t>
            </a:r>
            <a:r>
              <a:rPr lang="en-US" b="1">
                <a:latin typeface="Arial"/>
                <a:ea typeface="Arial"/>
                <a:cs typeface="Arial"/>
                <a:sym typeface="Arial"/>
              </a:rPr>
              <a:t>preparation routes</a:t>
            </a:r>
            <a:r>
              <a:rPr lang="en-US">
                <a:latin typeface="Arial"/>
                <a:ea typeface="Arial"/>
                <a:cs typeface="Arial"/>
                <a:sym typeface="Arial"/>
              </a:rPr>
              <a:t> to obtain a teaching license (Day et al., 2023) </a:t>
            </a:r>
            <a:r>
              <a:rPr lang="en-US" b="1">
                <a:latin typeface="Arial"/>
                <a:ea typeface="Arial"/>
                <a:cs typeface="Arial"/>
                <a:sym typeface="Arial"/>
              </a:rPr>
              <a:t>housed within pathways</a:t>
            </a:r>
            <a:r>
              <a:rPr lang="en-US">
                <a:latin typeface="Arial"/>
                <a:ea typeface="Arial"/>
                <a:cs typeface="Arial"/>
                <a:sym typeface="Arial"/>
              </a:rPr>
              <a:t>.</a:t>
            </a:r>
            <a:endParaRPr/>
          </a:p>
        </p:txBody>
      </p:sp>
      <p:sp>
        <p:nvSpPr>
          <p:cNvPr id="267" name="Google Shape;267;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g3cfce45d724_0_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4" name="Google Shape;274;g3cfce45d724_0_3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NY has over 37 different alternative programs within each of these pathways</a:t>
            </a:r>
            <a:endParaRPr/>
          </a:p>
        </p:txBody>
      </p:sp>
      <p:sp>
        <p:nvSpPr>
          <p:cNvPr id="275" name="Google Shape;275;g3cfce45d724_0_3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3cfce45d724_0_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3" name="Google Shape;283;g3cfce45d724_0_3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457200" lvl="0" indent="-304800" algn="l" rtl="0">
              <a:lnSpc>
                <a:spcPct val="115000"/>
              </a:lnSpc>
              <a:spcBef>
                <a:spcPts val="0"/>
              </a:spcBef>
              <a:spcAft>
                <a:spcPts val="0"/>
              </a:spcAft>
              <a:buClr>
                <a:schemeClr val="dk1"/>
              </a:buClr>
              <a:buSzPts val="1200"/>
              <a:buFont typeface="Calibri"/>
              <a:buChar char="•"/>
            </a:pPr>
            <a:r>
              <a:rPr lang="en-US" sz="1100">
                <a:latin typeface="Times New Roman"/>
                <a:ea typeface="Times New Roman"/>
                <a:cs typeface="Times New Roman"/>
                <a:sym typeface="Times New Roman"/>
              </a:rPr>
              <a:t>“Special education teacher shortages remain persistent across the country, with high turnover and unfilled positions.”</a:t>
            </a:r>
            <a:endParaRPr sz="1100">
              <a:latin typeface="Times New Roman"/>
              <a:ea typeface="Times New Roman"/>
              <a:cs typeface="Times New Roman"/>
              <a:sym typeface="Times New Roman"/>
            </a:endParaRPr>
          </a:p>
          <a:p>
            <a:pPr marL="457200" lvl="0" indent="-298450" algn="l" rtl="0">
              <a:lnSpc>
                <a:spcPct val="115000"/>
              </a:lnSpc>
              <a:spcBef>
                <a:spcPts val="0"/>
              </a:spcBef>
              <a:spcAft>
                <a:spcPts val="0"/>
              </a:spcAft>
              <a:buClr>
                <a:schemeClr val="dk1"/>
              </a:buClr>
              <a:buSzPts val="1100"/>
              <a:buFont typeface="Times New Roman"/>
              <a:buChar char="•"/>
            </a:pPr>
            <a:r>
              <a:rPr lang="en-US">
                <a:latin typeface="Times New Roman"/>
                <a:ea typeface="Times New Roman"/>
                <a:cs typeface="Times New Roman"/>
                <a:sym typeface="Times New Roman"/>
              </a:rPr>
              <a:t>“Alternative pathways are designed to increase supply, particularly in high needs areas like special education—but the question is whether they actually reduce barriers to entry and if they do reduce barriers, does it lower the quality of teacher preparation? </a:t>
            </a:r>
            <a:r>
              <a:rPr lang="en-US"/>
              <a:t>(Darling-Hammond, 2010; King &amp; Yin, 2022).</a:t>
            </a:r>
            <a:endParaRPr/>
          </a:p>
          <a:p>
            <a:pPr marL="457200" lvl="0" indent="-298450" algn="l" rtl="0">
              <a:lnSpc>
                <a:spcPct val="115000"/>
              </a:lnSpc>
              <a:spcBef>
                <a:spcPts val="0"/>
              </a:spcBef>
              <a:spcAft>
                <a:spcPts val="0"/>
              </a:spcAft>
              <a:buClr>
                <a:schemeClr val="dk1"/>
              </a:buClr>
              <a:buSzPts val="1100"/>
              <a:buFont typeface="Times New Roman"/>
              <a:buChar char="•"/>
            </a:pPr>
            <a:r>
              <a:rPr lang="en-US"/>
              <a:t>Additionally, while there is research out there on the quality of alternative route programs, teacher preparation, and links to student achievement, there is little research on the specific state policy pathways with specific elements, such as entry or training requirements, within these pathways </a:t>
            </a:r>
            <a:endParaRPr/>
          </a:p>
        </p:txBody>
      </p:sp>
      <p:sp>
        <p:nvSpPr>
          <p:cNvPr id="284" name="Google Shape;284;g3cfce45d724_0_3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g310aa36e249_0_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2" name="Google Shape;292;g310aa36e249_0_2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None/>
            </a:pPr>
            <a:endParaRPr>
              <a:latin typeface="Arial"/>
              <a:ea typeface="Arial"/>
              <a:cs typeface="Arial"/>
              <a:sym typeface="Arial"/>
            </a:endParaRPr>
          </a:p>
          <a:p>
            <a:pPr marL="457200" lvl="0" indent="-304800" algn="l" rtl="0">
              <a:lnSpc>
                <a:spcPct val="90000"/>
              </a:lnSpc>
              <a:spcBef>
                <a:spcPts val="0"/>
              </a:spcBef>
              <a:spcAft>
                <a:spcPts val="0"/>
              </a:spcAft>
              <a:buClr>
                <a:schemeClr val="dk1"/>
              </a:buClr>
              <a:buSzPts val="1200"/>
              <a:buChar char="•"/>
            </a:pPr>
            <a:r>
              <a:rPr lang="en-US">
                <a:latin typeface="Arial"/>
                <a:ea typeface="Arial"/>
                <a:cs typeface="Arial"/>
                <a:sym typeface="Arial"/>
              </a:rPr>
              <a:t>To conduct our study we used The framework we used to support our research was a national database, developed by staff at the CEEDAR Center, to track the individual pathways to teacher certification in general and special education </a:t>
            </a:r>
            <a:endParaRPr>
              <a:latin typeface="Arial"/>
              <a:ea typeface="Arial"/>
              <a:cs typeface="Arial"/>
              <a:sym typeface="Arial"/>
            </a:endParaRPr>
          </a:p>
          <a:p>
            <a:pPr marL="457200" lvl="0" indent="-317500" algn="l" rtl="0">
              <a:lnSpc>
                <a:spcPct val="90000"/>
              </a:lnSpc>
              <a:spcBef>
                <a:spcPts val="0"/>
              </a:spcBef>
              <a:spcAft>
                <a:spcPts val="0"/>
              </a:spcAft>
              <a:buSzPts val="1400"/>
              <a:buFont typeface="Arial"/>
              <a:buChar char="•"/>
            </a:pPr>
            <a:r>
              <a:rPr lang="en-US">
                <a:latin typeface="Arial"/>
                <a:ea typeface="Arial"/>
                <a:cs typeface="Arial"/>
                <a:sym typeface="Arial"/>
              </a:rPr>
              <a:t>We used the information from this database and extended previous research conducted by Sindelar and Myers and colleagues, and examined any changes in SPED AP pathways up through 2023</a:t>
            </a:r>
            <a:endParaRPr>
              <a:latin typeface="Arial"/>
              <a:ea typeface="Arial"/>
              <a:cs typeface="Arial"/>
              <a:sym typeface="Arial"/>
            </a:endParaRPr>
          </a:p>
          <a:p>
            <a:pPr marL="457200" lvl="0" indent="0" algn="l" rtl="0">
              <a:lnSpc>
                <a:spcPct val="90000"/>
              </a:lnSpc>
              <a:spcBef>
                <a:spcPts val="0"/>
              </a:spcBef>
              <a:spcAft>
                <a:spcPts val="0"/>
              </a:spcAft>
              <a:buNone/>
            </a:pPr>
            <a:endParaRPr sz="1400">
              <a:latin typeface="Arial"/>
              <a:ea typeface="Arial"/>
              <a:cs typeface="Arial"/>
              <a:sym typeface="Arial"/>
            </a:endParaRPr>
          </a:p>
        </p:txBody>
      </p:sp>
      <p:sp>
        <p:nvSpPr>
          <p:cNvPr id="293" name="Google Shape;293;g310aa36e249_0_2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Master" Target="../slideMasters/slideMaster1.xml"/><Relationship Id="rId6" Type="http://schemas.openxmlformats.org/officeDocument/2006/relationships/image" Target="../media/image25.png"/><Relationship Id="rId5" Type="http://schemas.openxmlformats.org/officeDocument/2006/relationships/image" Target="../media/image24.jpg"/><Relationship Id="rId4" Type="http://schemas.openxmlformats.org/officeDocument/2006/relationships/image" Target="../media/image23.jpg"/><Relationship Id="rId9"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5_Title and Content Gray">
  <p:cSld name="5_Title and Content Gray">
    <p:spTree>
      <p:nvGrpSpPr>
        <p:cNvPr id="1" name="Shape 10"/>
        <p:cNvGrpSpPr/>
        <p:nvPr/>
      </p:nvGrpSpPr>
      <p:grpSpPr>
        <a:xfrm>
          <a:off x="0" y="0"/>
          <a:ext cx="0" cy="0"/>
          <a:chOff x="0" y="0"/>
          <a:chExt cx="0" cy="0"/>
        </a:xfrm>
      </p:grpSpPr>
      <p:pic>
        <p:nvPicPr>
          <p:cNvPr id="11" name="Google Shape;11;p21" descr="A person writing on a piece of paper&#10;&#10;Description automatically generated with low confidence"/>
          <p:cNvPicPr preferRelativeResize="0"/>
          <p:nvPr/>
        </p:nvPicPr>
        <p:blipFill rotWithShape="1">
          <a:blip r:embed="rId2">
            <a:alphaModFix/>
          </a:blip>
          <a:srcRect/>
          <a:stretch/>
        </p:blipFill>
        <p:spPr>
          <a:xfrm>
            <a:off x="-348310" y="218484"/>
            <a:ext cx="12888620" cy="7246311"/>
          </a:xfrm>
          <a:prstGeom prst="rect">
            <a:avLst/>
          </a:prstGeom>
          <a:noFill/>
          <a:ln>
            <a:noFill/>
          </a:ln>
        </p:spPr>
      </p:pic>
      <p:sp>
        <p:nvSpPr>
          <p:cNvPr id="12" name="Google Shape;12;p21"/>
          <p:cNvSpPr txBox="1">
            <a:spLocks noGrp="1"/>
          </p:cNvSpPr>
          <p:nvPr>
            <p:ph type="body" idx="1"/>
          </p:nvPr>
        </p:nvSpPr>
        <p:spPr>
          <a:xfrm>
            <a:off x="3701014" y="3130826"/>
            <a:ext cx="4789971" cy="1162878"/>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chemeClr val="lt1"/>
              </a:buClr>
              <a:buSzPts val="4400"/>
              <a:buFont typeface="Arial"/>
              <a:buNone/>
              <a:defRPr sz="4400" b="1" i="0" u="none" strike="noStrike" cap="none">
                <a:solidFill>
                  <a:schemeClr val="lt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13" name="Google Shape;13;p21" descr="Text&#10;&#10;Description automatically generated with medium confidence"/>
          <p:cNvPicPr preferRelativeResize="0"/>
          <p:nvPr/>
        </p:nvPicPr>
        <p:blipFill rotWithShape="1">
          <a:blip r:embed="rId3">
            <a:alphaModFix/>
          </a:blip>
          <a:srcRect/>
          <a:stretch/>
        </p:blipFill>
        <p:spPr>
          <a:xfrm>
            <a:off x="221973" y="6485185"/>
            <a:ext cx="2269445" cy="471465"/>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4_Title and Content Gray">
  <p:cSld name="4_Title and Content Gray">
    <p:spTree>
      <p:nvGrpSpPr>
        <p:cNvPr id="1" name="Shape 67"/>
        <p:cNvGrpSpPr/>
        <p:nvPr/>
      </p:nvGrpSpPr>
      <p:grpSpPr>
        <a:xfrm>
          <a:off x="0" y="0"/>
          <a:ext cx="0" cy="0"/>
          <a:chOff x="0" y="0"/>
          <a:chExt cx="0" cy="0"/>
        </a:xfrm>
      </p:grpSpPr>
      <p:pic>
        <p:nvPicPr>
          <p:cNvPr id="68" name="Google Shape;68;p29" descr="A teacher teaching her students&#10;&#10;Description automatically generated with medium confidence"/>
          <p:cNvPicPr preferRelativeResize="0"/>
          <p:nvPr/>
        </p:nvPicPr>
        <p:blipFill rotWithShape="1">
          <a:blip r:embed="rId2">
            <a:alphaModFix/>
          </a:blip>
          <a:srcRect/>
          <a:stretch/>
        </p:blipFill>
        <p:spPr>
          <a:xfrm>
            <a:off x="-286309" y="-119133"/>
            <a:ext cx="12621743" cy="7096265"/>
          </a:xfrm>
          <a:prstGeom prst="rect">
            <a:avLst/>
          </a:prstGeom>
          <a:noFill/>
          <a:ln>
            <a:noFill/>
          </a:ln>
        </p:spPr>
      </p:pic>
      <p:sp>
        <p:nvSpPr>
          <p:cNvPr id="69" name="Google Shape;69;p29"/>
          <p:cNvSpPr txBox="1">
            <a:spLocks noGrp="1"/>
          </p:cNvSpPr>
          <p:nvPr>
            <p:ph type="title"/>
          </p:nvPr>
        </p:nvSpPr>
        <p:spPr>
          <a:xfrm>
            <a:off x="3440085" y="3130658"/>
            <a:ext cx="5206057" cy="1043904"/>
          </a:xfrm>
          <a:prstGeom prst="rect">
            <a:avLst/>
          </a:prstGeom>
          <a:noFill/>
          <a:ln>
            <a:noFill/>
          </a:ln>
        </p:spPr>
        <p:txBody>
          <a:bodyPr spcFirstLastPara="1" wrap="square" lIns="91425" tIns="45700" rIns="91425" bIns="45700" anchor="t" anchorCtr="0">
            <a:normAutofit/>
          </a:bodyPr>
          <a:lstStyle>
            <a:lvl1pPr marR="0" lvl="0" algn="ctr" rtl="0">
              <a:lnSpc>
                <a:spcPct val="90000"/>
              </a:lnSpc>
              <a:spcBef>
                <a:spcPts val="0"/>
              </a:spcBef>
              <a:spcAft>
                <a:spcPts val="0"/>
              </a:spcAft>
              <a:buClr>
                <a:schemeClr val="lt1"/>
              </a:buClr>
              <a:buSzPts val="4800"/>
              <a:buFont typeface="Arial"/>
              <a:buNone/>
              <a:defRPr sz="4800" b="1"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pic>
        <p:nvPicPr>
          <p:cNvPr id="70" name="Google Shape;70;p29" descr="Text&#10;&#10;Description automatically generated with medium confidence"/>
          <p:cNvPicPr preferRelativeResize="0"/>
          <p:nvPr/>
        </p:nvPicPr>
        <p:blipFill rotWithShape="1">
          <a:blip r:embed="rId3">
            <a:alphaModFix/>
          </a:blip>
          <a:srcRect/>
          <a:stretch/>
        </p:blipFill>
        <p:spPr>
          <a:xfrm>
            <a:off x="69573" y="6332785"/>
            <a:ext cx="2269445" cy="471465"/>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6_Title and Content Gray">
  <p:cSld name="6_Title and Content Gray">
    <p:spTree>
      <p:nvGrpSpPr>
        <p:cNvPr id="1" name="Shape 71"/>
        <p:cNvGrpSpPr/>
        <p:nvPr/>
      </p:nvGrpSpPr>
      <p:grpSpPr>
        <a:xfrm>
          <a:off x="0" y="0"/>
          <a:ext cx="0" cy="0"/>
          <a:chOff x="0" y="0"/>
          <a:chExt cx="0" cy="0"/>
        </a:xfrm>
      </p:grpSpPr>
      <p:pic>
        <p:nvPicPr>
          <p:cNvPr id="72" name="Google Shape;72;p30" descr="A picture containing sky, outdoor, day&#10;&#10;Description automatically generated"/>
          <p:cNvPicPr preferRelativeResize="0"/>
          <p:nvPr/>
        </p:nvPicPr>
        <p:blipFill rotWithShape="1">
          <a:blip r:embed="rId2">
            <a:alphaModFix/>
          </a:blip>
          <a:srcRect/>
          <a:stretch/>
        </p:blipFill>
        <p:spPr>
          <a:xfrm>
            <a:off x="-252785" y="-140449"/>
            <a:ext cx="12697570" cy="7138897"/>
          </a:xfrm>
          <a:prstGeom prst="rect">
            <a:avLst/>
          </a:prstGeom>
          <a:noFill/>
          <a:ln>
            <a:noFill/>
          </a:ln>
        </p:spPr>
      </p:pic>
      <p:sp>
        <p:nvSpPr>
          <p:cNvPr id="73" name="Google Shape;73;p30"/>
          <p:cNvSpPr txBox="1">
            <a:spLocks noGrp="1"/>
          </p:cNvSpPr>
          <p:nvPr>
            <p:ph type="title"/>
          </p:nvPr>
        </p:nvSpPr>
        <p:spPr>
          <a:xfrm>
            <a:off x="3492971" y="3105615"/>
            <a:ext cx="5153171" cy="1043904"/>
          </a:xfrm>
          <a:prstGeom prst="rect">
            <a:avLst/>
          </a:prstGeom>
          <a:noFill/>
          <a:ln>
            <a:noFill/>
          </a:ln>
        </p:spPr>
        <p:txBody>
          <a:bodyPr spcFirstLastPara="1" wrap="square" lIns="91425" tIns="45700" rIns="91425" bIns="45700" anchor="t" anchorCtr="0">
            <a:normAutofit/>
          </a:bodyPr>
          <a:lstStyle>
            <a:lvl1pPr marR="0" lvl="0" algn="ctr" rtl="0">
              <a:lnSpc>
                <a:spcPct val="90000"/>
              </a:lnSpc>
              <a:spcBef>
                <a:spcPts val="0"/>
              </a:spcBef>
              <a:spcAft>
                <a:spcPts val="0"/>
              </a:spcAft>
              <a:buClr>
                <a:schemeClr val="lt1"/>
              </a:buClr>
              <a:buSzPts val="4800"/>
              <a:buFont typeface="Arial"/>
              <a:buNone/>
              <a:defRPr sz="4800" b="1"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pic>
        <p:nvPicPr>
          <p:cNvPr id="74" name="Google Shape;74;p30" descr="Text&#10;&#10;Description automatically generated with medium confidence"/>
          <p:cNvPicPr preferRelativeResize="0"/>
          <p:nvPr/>
        </p:nvPicPr>
        <p:blipFill rotWithShape="1">
          <a:blip r:embed="rId3">
            <a:alphaModFix/>
          </a:blip>
          <a:srcRect/>
          <a:stretch/>
        </p:blipFill>
        <p:spPr>
          <a:xfrm>
            <a:off x="69573" y="6332785"/>
            <a:ext cx="2269445" cy="471465"/>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1_Title and Content Gray">
  <p:cSld name="1_Title and Content Gray">
    <p:spTree>
      <p:nvGrpSpPr>
        <p:cNvPr id="1" name="Shape 75"/>
        <p:cNvGrpSpPr/>
        <p:nvPr/>
      </p:nvGrpSpPr>
      <p:grpSpPr>
        <a:xfrm>
          <a:off x="0" y="0"/>
          <a:ext cx="0" cy="0"/>
          <a:chOff x="0" y="0"/>
          <a:chExt cx="0" cy="0"/>
        </a:xfrm>
      </p:grpSpPr>
      <p:pic>
        <p:nvPicPr>
          <p:cNvPr id="76" name="Google Shape;76;p31" descr="A picture containing table&#10;&#10;Description automatically generated"/>
          <p:cNvPicPr preferRelativeResize="0"/>
          <p:nvPr/>
        </p:nvPicPr>
        <p:blipFill rotWithShape="1">
          <a:blip r:embed="rId2">
            <a:alphaModFix/>
          </a:blip>
          <a:srcRect/>
          <a:stretch/>
        </p:blipFill>
        <p:spPr>
          <a:xfrm>
            <a:off x="-197225" y="-80642"/>
            <a:ext cx="12532659" cy="7046180"/>
          </a:xfrm>
          <a:prstGeom prst="rect">
            <a:avLst/>
          </a:prstGeom>
          <a:noFill/>
          <a:ln>
            <a:noFill/>
          </a:ln>
        </p:spPr>
      </p:pic>
      <p:sp>
        <p:nvSpPr>
          <p:cNvPr id="77" name="Google Shape;77;p31"/>
          <p:cNvSpPr txBox="1">
            <a:spLocks noGrp="1"/>
          </p:cNvSpPr>
          <p:nvPr>
            <p:ph type="title"/>
          </p:nvPr>
        </p:nvSpPr>
        <p:spPr>
          <a:xfrm>
            <a:off x="433206" y="594159"/>
            <a:ext cx="11219818" cy="1325563"/>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8" name="Google Shape;78;p31"/>
          <p:cNvSpPr txBox="1">
            <a:spLocks noGrp="1"/>
          </p:cNvSpPr>
          <p:nvPr>
            <p:ph type="body" idx="1"/>
          </p:nvPr>
        </p:nvSpPr>
        <p:spPr>
          <a:xfrm>
            <a:off x="433388" y="2187574"/>
            <a:ext cx="11219636" cy="3639485"/>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9" name="Google Shape;79;p31"/>
          <p:cNvSpPr/>
          <p:nvPr/>
        </p:nvSpPr>
        <p:spPr>
          <a:xfrm>
            <a:off x="-197225" y="6094911"/>
            <a:ext cx="12532659" cy="258417"/>
          </a:xfrm>
          <a:prstGeom prst="rect">
            <a:avLst/>
          </a:prstGeom>
          <a:solidFill>
            <a:srgbClr val="2995C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0" name="Google Shape;80;p31"/>
          <p:cNvSpPr/>
          <p:nvPr/>
        </p:nvSpPr>
        <p:spPr>
          <a:xfrm>
            <a:off x="-197225" y="6291468"/>
            <a:ext cx="12532659" cy="684008"/>
          </a:xfrm>
          <a:prstGeom prst="rect">
            <a:avLst/>
          </a:prstGeom>
          <a:solidFill>
            <a:srgbClr val="1F75B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1" name="Google Shape;81;p31"/>
          <p:cNvSpPr txBox="1"/>
          <p:nvPr/>
        </p:nvSpPr>
        <p:spPr>
          <a:xfrm>
            <a:off x="9852982" y="6374979"/>
            <a:ext cx="2269445" cy="516986"/>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lt1"/>
              </a:buClr>
              <a:buSzPts val="2900"/>
              <a:buFont typeface="Arial"/>
              <a:buNone/>
            </a:pPr>
            <a:r>
              <a:rPr lang="en-US" sz="2900" b="0" i="0" u="none" strike="noStrike" cap="none">
                <a:solidFill>
                  <a:schemeClr val="lt1"/>
                </a:solidFill>
                <a:latin typeface="Arial"/>
                <a:ea typeface="Arial"/>
                <a:cs typeface="Arial"/>
                <a:sym typeface="Arial"/>
              </a:rPr>
              <a:t>ceedar.org</a:t>
            </a:r>
            <a:endParaRPr sz="1400" b="0" i="0" u="none" strike="noStrike" cap="none">
              <a:solidFill>
                <a:srgbClr val="000000"/>
              </a:solidFill>
              <a:latin typeface="Arial"/>
              <a:ea typeface="Arial"/>
              <a:cs typeface="Arial"/>
              <a:sym typeface="Arial"/>
            </a:endParaRPr>
          </a:p>
        </p:txBody>
      </p:sp>
      <p:sp>
        <p:nvSpPr>
          <p:cNvPr id="82" name="Google Shape;82;p31"/>
          <p:cNvSpPr/>
          <p:nvPr/>
        </p:nvSpPr>
        <p:spPr>
          <a:xfrm>
            <a:off x="-232792" y="-75459"/>
            <a:ext cx="12603791" cy="401766"/>
          </a:xfrm>
          <a:prstGeom prst="rect">
            <a:avLst/>
          </a:prstGeom>
          <a:solidFill>
            <a:srgbClr val="2995C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83" name="Google Shape;83;p31" descr="Text&#10;&#10;Description automatically generated with medium confidence"/>
          <p:cNvPicPr preferRelativeResize="0"/>
          <p:nvPr/>
        </p:nvPicPr>
        <p:blipFill rotWithShape="1">
          <a:blip r:embed="rId3">
            <a:alphaModFix/>
          </a:blip>
          <a:srcRect/>
          <a:stretch/>
        </p:blipFill>
        <p:spPr>
          <a:xfrm>
            <a:off x="69573" y="6332785"/>
            <a:ext cx="2269445" cy="471465"/>
          </a:xfrm>
          <a:prstGeom prst="rect">
            <a:avLst/>
          </a:prstGeom>
          <a:noFill/>
          <a:ln>
            <a:noFill/>
          </a:ln>
        </p:spPr>
      </p:pic>
      <p:sp>
        <p:nvSpPr>
          <p:cNvPr id="84" name="Google Shape;84;p31"/>
          <p:cNvSpPr/>
          <p:nvPr/>
        </p:nvSpPr>
        <p:spPr>
          <a:xfrm>
            <a:off x="-232792" y="326307"/>
            <a:ext cx="12603791" cy="5758666"/>
          </a:xfrm>
          <a:prstGeom prst="rect">
            <a:avLst/>
          </a:prstGeom>
          <a:solidFill>
            <a:srgbClr val="E4E4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85" name="Google Shape;85;p31" descr="A group of children raising their hands&#10;&#10;Description automatically generated with medium confidence"/>
          <p:cNvPicPr preferRelativeResize="0"/>
          <p:nvPr/>
        </p:nvPicPr>
        <p:blipFill rotWithShape="1">
          <a:blip r:embed="rId4">
            <a:alphaModFix/>
          </a:blip>
          <a:srcRect/>
          <a:stretch/>
        </p:blipFill>
        <p:spPr>
          <a:xfrm>
            <a:off x="-375074" y="-80642"/>
            <a:ext cx="12836378" cy="7216938"/>
          </a:xfrm>
          <a:prstGeom prst="rect">
            <a:avLst/>
          </a:prstGeom>
          <a:noFill/>
          <a:ln>
            <a:noFill/>
          </a:ln>
        </p:spPr>
      </p:pic>
      <p:sp>
        <p:nvSpPr>
          <p:cNvPr id="86" name="Google Shape;86;p31"/>
          <p:cNvSpPr txBox="1"/>
          <p:nvPr/>
        </p:nvSpPr>
        <p:spPr>
          <a:xfrm>
            <a:off x="4561145" y="2986605"/>
            <a:ext cx="3015916" cy="132343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8000"/>
              <a:buFont typeface="Arial"/>
              <a:buNone/>
            </a:pPr>
            <a:r>
              <a:rPr lang="en-US" sz="8000" b="0" i="0" u="none" strike="noStrike" cap="none">
                <a:solidFill>
                  <a:schemeClr val="lt1"/>
                </a:solidFill>
                <a:latin typeface="Arial"/>
                <a:ea typeface="Arial"/>
                <a:cs typeface="Arial"/>
                <a:sym typeface="Arial"/>
              </a:rPr>
              <a:t>Q &amp; A</a:t>
            </a:r>
            <a:endParaRPr sz="1400" b="0" i="0" u="none" strike="noStrike" cap="none">
              <a:solidFill>
                <a:srgbClr val="000000"/>
              </a:solidFill>
              <a:latin typeface="Arial"/>
              <a:ea typeface="Arial"/>
              <a:cs typeface="Arial"/>
              <a:sym typeface="Arial"/>
            </a:endParaRPr>
          </a:p>
        </p:txBody>
      </p:sp>
      <p:sp>
        <p:nvSpPr>
          <p:cNvPr id="87" name="Google Shape;87;p31"/>
          <p:cNvSpPr/>
          <p:nvPr/>
        </p:nvSpPr>
        <p:spPr>
          <a:xfrm>
            <a:off x="4444839" y="3051313"/>
            <a:ext cx="3248527" cy="1308229"/>
          </a:xfrm>
          <a:prstGeom prst="rect">
            <a:avLst/>
          </a:prstGeom>
          <a:noFill/>
          <a:ln w="101600" cap="flat" cmpd="sng">
            <a:solidFill>
              <a:schemeClr val="lt1"/>
            </a:solidFill>
            <a:prstDash val="solid"/>
            <a:miter lim="800000"/>
            <a:headEnd type="none" w="sm" len="sm"/>
            <a:tailEnd type="none" w="sm" len="sm"/>
          </a:ln>
        </p:spPr>
        <p:txBody>
          <a:bodyPr spcFirstLastPara="1" wrap="square" lIns="548625" tIns="45700" rIns="64007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88" name="Google Shape;88;p31" descr="Text&#10;&#10;Description automatically generated with medium confidence"/>
          <p:cNvPicPr preferRelativeResize="0"/>
          <p:nvPr/>
        </p:nvPicPr>
        <p:blipFill rotWithShape="1">
          <a:blip r:embed="rId3">
            <a:alphaModFix/>
          </a:blip>
          <a:srcRect/>
          <a:stretch/>
        </p:blipFill>
        <p:spPr>
          <a:xfrm>
            <a:off x="221973" y="6485185"/>
            <a:ext cx="2269445" cy="471465"/>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with Image 3">
  <p:cSld name="Title and Content with Image 3">
    <p:spTree>
      <p:nvGrpSpPr>
        <p:cNvPr id="1" name="Shape 89"/>
        <p:cNvGrpSpPr/>
        <p:nvPr/>
      </p:nvGrpSpPr>
      <p:grpSpPr>
        <a:xfrm>
          <a:off x="0" y="0"/>
          <a:ext cx="0" cy="0"/>
          <a:chOff x="0" y="0"/>
          <a:chExt cx="0" cy="0"/>
        </a:xfrm>
      </p:grpSpPr>
      <p:pic>
        <p:nvPicPr>
          <p:cNvPr id="90" name="Google Shape;90;p32" descr="A group of children smiling&#10;&#10;Description automatically generated with low confidence"/>
          <p:cNvPicPr preferRelativeResize="0"/>
          <p:nvPr/>
        </p:nvPicPr>
        <p:blipFill rotWithShape="1">
          <a:blip r:embed="rId2">
            <a:alphaModFix/>
          </a:blip>
          <a:srcRect b="11741"/>
          <a:stretch/>
        </p:blipFill>
        <p:spPr>
          <a:xfrm>
            <a:off x="0" y="1673"/>
            <a:ext cx="12194978" cy="6051257"/>
          </a:xfrm>
          <a:prstGeom prst="rect">
            <a:avLst/>
          </a:prstGeom>
          <a:noFill/>
          <a:ln>
            <a:noFill/>
          </a:ln>
        </p:spPr>
      </p:pic>
      <p:sp>
        <p:nvSpPr>
          <p:cNvPr id="91" name="Google Shape;91;p32"/>
          <p:cNvSpPr/>
          <p:nvPr/>
        </p:nvSpPr>
        <p:spPr>
          <a:xfrm>
            <a:off x="-268357" y="6281530"/>
            <a:ext cx="12603791" cy="684008"/>
          </a:xfrm>
          <a:prstGeom prst="rect">
            <a:avLst/>
          </a:prstGeom>
          <a:solidFill>
            <a:srgbClr val="1F75B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2" name="Google Shape;92;p32"/>
          <p:cNvSpPr/>
          <p:nvPr/>
        </p:nvSpPr>
        <p:spPr>
          <a:xfrm>
            <a:off x="-268357" y="6033051"/>
            <a:ext cx="12603791" cy="258417"/>
          </a:xfrm>
          <a:prstGeom prst="rect">
            <a:avLst/>
          </a:prstGeom>
          <a:solidFill>
            <a:srgbClr val="2995C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93" name="Google Shape;93;p32" descr="Text&#10;&#10;Description automatically generated with medium confidence"/>
          <p:cNvPicPr preferRelativeResize="0"/>
          <p:nvPr/>
        </p:nvPicPr>
        <p:blipFill rotWithShape="1">
          <a:blip r:embed="rId3">
            <a:alphaModFix/>
          </a:blip>
          <a:srcRect/>
          <a:stretch/>
        </p:blipFill>
        <p:spPr>
          <a:xfrm>
            <a:off x="69573" y="6332785"/>
            <a:ext cx="2269445" cy="471465"/>
          </a:xfrm>
          <a:prstGeom prst="rect">
            <a:avLst/>
          </a:prstGeom>
          <a:noFill/>
          <a:ln>
            <a:noFill/>
          </a:ln>
        </p:spPr>
      </p:pic>
      <p:sp>
        <p:nvSpPr>
          <p:cNvPr id="94" name="Google Shape;94;p32"/>
          <p:cNvSpPr/>
          <p:nvPr/>
        </p:nvSpPr>
        <p:spPr>
          <a:xfrm>
            <a:off x="598407" y="1692218"/>
            <a:ext cx="10870261" cy="4340640"/>
          </a:xfrm>
          <a:prstGeom prst="rect">
            <a:avLst/>
          </a:prstGeom>
          <a:solidFill>
            <a:srgbClr val="E4E4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5" name="Google Shape;95;p32"/>
          <p:cNvSpPr txBox="1"/>
          <p:nvPr/>
        </p:nvSpPr>
        <p:spPr>
          <a:xfrm>
            <a:off x="9852982" y="6374979"/>
            <a:ext cx="2269445" cy="516986"/>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lt1"/>
              </a:buClr>
              <a:buSzPts val="2900"/>
              <a:buFont typeface="Arial"/>
              <a:buNone/>
            </a:pPr>
            <a:r>
              <a:rPr lang="en-US" sz="2900" b="0" i="0" u="none" strike="noStrike" cap="none">
                <a:solidFill>
                  <a:schemeClr val="lt1"/>
                </a:solidFill>
                <a:latin typeface="Arial"/>
                <a:ea typeface="Arial"/>
                <a:cs typeface="Arial"/>
                <a:sym typeface="Arial"/>
              </a:rPr>
              <a:t>ceedar.org</a:t>
            </a:r>
            <a:endParaRPr sz="1400" b="0" i="0" u="none" strike="noStrike" cap="none">
              <a:solidFill>
                <a:srgbClr val="000000"/>
              </a:solidFill>
              <a:latin typeface="Arial"/>
              <a:ea typeface="Arial"/>
              <a:cs typeface="Arial"/>
              <a:sym typeface="Arial"/>
            </a:endParaRPr>
          </a:p>
        </p:txBody>
      </p:sp>
      <p:sp>
        <p:nvSpPr>
          <p:cNvPr id="96" name="Google Shape;96;p32"/>
          <p:cNvSpPr/>
          <p:nvPr/>
        </p:nvSpPr>
        <p:spPr>
          <a:xfrm>
            <a:off x="0" y="2903838"/>
            <a:ext cx="12192000" cy="3129020"/>
          </a:xfrm>
          <a:prstGeom prst="rect">
            <a:avLst/>
          </a:prstGeom>
          <a:solidFill>
            <a:srgbClr val="E4E4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7" name="Google Shape;97;p32"/>
          <p:cNvSpPr txBox="1">
            <a:spLocks noGrp="1"/>
          </p:cNvSpPr>
          <p:nvPr>
            <p:ph type="title"/>
          </p:nvPr>
        </p:nvSpPr>
        <p:spPr>
          <a:xfrm>
            <a:off x="1006947" y="1932630"/>
            <a:ext cx="4371876" cy="1325563"/>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98" name="Google Shape;98;p32"/>
          <p:cNvSpPr txBox="1">
            <a:spLocks noGrp="1"/>
          </p:cNvSpPr>
          <p:nvPr>
            <p:ph type="body" idx="1"/>
          </p:nvPr>
        </p:nvSpPr>
        <p:spPr>
          <a:xfrm>
            <a:off x="5691006" y="1932630"/>
            <a:ext cx="5257800" cy="3859817"/>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with Image 1">
  <p:cSld name="Title and Content with Image 1">
    <p:spTree>
      <p:nvGrpSpPr>
        <p:cNvPr id="1" name="Shape 99"/>
        <p:cNvGrpSpPr/>
        <p:nvPr/>
      </p:nvGrpSpPr>
      <p:grpSpPr>
        <a:xfrm>
          <a:off x="0" y="0"/>
          <a:ext cx="0" cy="0"/>
          <a:chOff x="0" y="0"/>
          <a:chExt cx="0" cy="0"/>
        </a:xfrm>
      </p:grpSpPr>
      <p:sp>
        <p:nvSpPr>
          <p:cNvPr id="100" name="Google Shape;100;p33"/>
          <p:cNvSpPr txBox="1">
            <a:spLocks noGrp="1"/>
          </p:cNvSpPr>
          <p:nvPr>
            <p:ph type="title"/>
          </p:nvPr>
        </p:nvSpPr>
        <p:spPr>
          <a:xfrm>
            <a:off x="433206" y="701733"/>
            <a:ext cx="5662794" cy="1325563"/>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01" name="Google Shape;101;p33"/>
          <p:cNvSpPr txBox="1">
            <a:spLocks noGrp="1"/>
          </p:cNvSpPr>
          <p:nvPr>
            <p:ph type="body" idx="1"/>
          </p:nvPr>
        </p:nvSpPr>
        <p:spPr>
          <a:xfrm>
            <a:off x="433388" y="2295149"/>
            <a:ext cx="7670706" cy="4284945"/>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2" name="Google Shape;102;p33"/>
          <p:cNvSpPr/>
          <p:nvPr/>
        </p:nvSpPr>
        <p:spPr>
          <a:xfrm>
            <a:off x="-268357" y="6281530"/>
            <a:ext cx="12603791" cy="684008"/>
          </a:xfrm>
          <a:prstGeom prst="rect">
            <a:avLst/>
          </a:prstGeom>
          <a:solidFill>
            <a:srgbClr val="1F75B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3" name="Google Shape;103;p33"/>
          <p:cNvSpPr/>
          <p:nvPr/>
        </p:nvSpPr>
        <p:spPr>
          <a:xfrm>
            <a:off x="-268357" y="6033051"/>
            <a:ext cx="12603791" cy="258417"/>
          </a:xfrm>
          <a:prstGeom prst="rect">
            <a:avLst/>
          </a:prstGeom>
          <a:solidFill>
            <a:srgbClr val="2995C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04" name="Google Shape;104;p33" descr="Text&#10;&#10;Description automatically generated with medium confidence"/>
          <p:cNvPicPr preferRelativeResize="0"/>
          <p:nvPr/>
        </p:nvPicPr>
        <p:blipFill rotWithShape="1">
          <a:blip r:embed="rId2">
            <a:alphaModFix/>
          </a:blip>
          <a:srcRect/>
          <a:stretch/>
        </p:blipFill>
        <p:spPr>
          <a:xfrm>
            <a:off x="69573" y="6332785"/>
            <a:ext cx="2269445" cy="471465"/>
          </a:xfrm>
          <a:prstGeom prst="rect">
            <a:avLst/>
          </a:prstGeom>
          <a:noFill/>
          <a:ln>
            <a:noFill/>
          </a:ln>
        </p:spPr>
      </p:pic>
      <p:sp>
        <p:nvSpPr>
          <p:cNvPr id="105" name="Google Shape;105;p33"/>
          <p:cNvSpPr txBox="1"/>
          <p:nvPr/>
        </p:nvSpPr>
        <p:spPr>
          <a:xfrm>
            <a:off x="9852982" y="6374979"/>
            <a:ext cx="2269445" cy="516986"/>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lt1"/>
              </a:buClr>
              <a:buSzPts val="2900"/>
              <a:buFont typeface="Arial"/>
              <a:buNone/>
            </a:pPr>
            <a:r>
              <a:rPr lang="en-US" sz="2900" b="0" i="0" u="none" strike="noStrike" cap="none">
                <a:solidFill>
                  <a:schemeClr val="lt1"/>
                </a:solidFill>
                <a:latin typeface="Arial"/>
                <a:ea typeface="Arial"/>
                <a:cs typeface="Arial"/>
                <a:sym typeface="Arial"/>
              </a:rPr>
              <a:t>ceedar.org</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1_Title and Content with Image 1">
  <p:cSld name="1_Title and Content with Image 1">
    <p:spTree>
      <p:nvGrpSpPr>
        <p:cNvPr id="1" name="Shape 106"/>
        <p:cNvGrpSpPr/>
        <p:nvPr/>
      </p:nvGrpSpPr>
      <p:grpSpPr>
        <a:xfrm>
          <a:off x="0" y="0"/>
          <a:ext cx="0" cy="0"/>
          <a:chOff x="0" y="0"/>
          <a:chExt cx="0" cy="0"/>
        </a:xfrm>
      </p:grpSpPr>
      <p:sp>
        <p:nvSpPr>
          <p:cNvPr id="107" name="Google Shape;107;p34"/>
          <p:cNvSpPr/>
          <p:nvPr/>
        </p:nvSpPr>
        <p:spPr>
          <a:xfrm>
            <a:off x="-268357" y="6281530"/>
            <a:ext cx="12603791" cy="684008"/>
          </a:xfrm>
          <a:prstGeom prst="rect">
            <a:avLst/>
          </a:prstGeom>
          <a:solidFill>
            <a:srgbClr val="1F75B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8" name="Google Shape;108;p34"/>
          <p:cNvSpPr/>
          <p:nvPr/>
        </p:nvSpPr>
        <p:spPr>
          <a:xfrm>
            <a:off x="-268357" y="6033051"/>
            <a:ext cx="12603791" cy="258417"/>
          </a:xfrm>
          <a:prstGeom prst="rect">
            <a:avLst/>
          </a:prstGeom>
          <a:solidFill>
            <a:srgbClr val="2995C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09" name="Google Shape;109;p34" descr="Text&#10;&#10;Description automatically generated with medium confidence"/>
          <p:cNvPicPr preferRelativeResize="0"/>
          <p:nvPr/>
        </p:nvPicPr>
        <p:blipFill rotWithShape="1">
          <a:blip r:embed="rId2">
            <a:alphaModFix/>
          </a:blip>
          <a:srcRect/>
          <a:stretch/>
        </p:blipFill>
        <p:spPr>
          <a:xfrm>
            <a:off x="69573" y="6332785"/>
            <a:ext cx="2269445" cy="471465"/>
          </a:xfrm>
          <a:prstGeom prst="rect">
            <a:avLst/>
          </a:prstGeom>
          <a:noFill/>
          <a:ln>
            <a:noFill/>
          </a:ln>
        </p:spPr>
      </p:pic>
      <p:sp>
        <p:nvSpPr>
          <p:cNvPr id="110" name="Google Shape;110;p34"/>
          <p:cNvSpPr txBox="1"/>
          <p:nvPr/>
        </p:nvSpPr>
        <p:spPr>
          <a:xfrm>
            <a:off x="9852982" y="6374979"/>
            <a:ext cx="2269445" cy="516986"/>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lt1"/>
              </a:buClr>
              <a:buSzPts val="2900"/>
              <a:buFont typeface="Arial"/>
              <a:buNone/>
            </a:pPr>
            <a:r>
              <a:rPr lang="en-US" sz="2900" b="0" i="0" u="none" strike="noStrike" cap="none">
                <a:solidFill>
                  <a:schemeClr val="lt1"/>
                </a:solidFill>
                <a:latin typeface="Arial"/>
                <a:ea typeface="Arial"/>
                <a:cs typeface="Arial"/>
                <a:sym typeface="Arial"/>
              </a:rPr>
              <a:t>ceedar.org</a:t>
            </a:r>
            <a:endParaRPr sz="1400" b="0" i="0" u="none" strike="noStrike" cap="none">
              <a:solidFill>
                <a:srgbClr val="000000"/>
              </a:solidFill>
              <a:latin typeface="Arial"/>
              <a:ea typeface="Arial"/>
              <a:cs typeface="Arial"/>
              <a:sym typeface="Arial"/>
            </a:endParaRPr>
          </a:p>
        </p:txBody>
      </p:sp>
      <p:sp>
        <p:nvSpPr>
          <p:cNvPr id="111" name="Google Shape;111;p34"/>
          <p:cNvSpPr txBox="1"/>
          <p:nvPr/>
        </p:nvSpPr>
        <p:spPr>
          <a:xfrm>
            <a:off x="838200" y="1032784"/>
            <a:ext cx="10515600" cy="1325563"/>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dk1"/>
              </a:buClr>
              <a:buSzPts val="5400"/>
              <a:buFont typeface="Arial"/>
              <a:buNone/>
            </a:pPr>
            <a:r>
              <a:rPr lang="en-US" sz="5400" b="1" i="0" u="none" strike="noStrike" cap="none">
                <a:solidFill>
                  <a:schemeClr val="dk1"/>
                </a:solidFill>
                <a:latin typeface="Arial"/>
                <a:ea typeface="Arial"/>
                <a:cs typeface="Arial"/>
                <a:sym typeface="Arial"/>
              </a:rPr>
              <a:t>CEEDAR 3.0 Priorities</a:t>
            </a:r>
            <a:endParaRPr sz="1400" b="0" i="0" u="none" strike="noStrike" cap="none">
              <a:solidFill>
                <a:srgbClr val="000000"/>
              </a:solidFill>
              <a:latin typeface="Arial"/>
              <a:ea typeface="Arial"/>
              <a:cs typeface="Arial"/>
              <a:sym typeface="Arial"/>
            </a:endParaRPr>
          </a:p>
        </p:txBody>
      </p:sp>
      <p:sp>
        <p:nvSpPr>
          <p:cNvPr id="112" name="Google Shape;112;p34"/>
          <p:cNvSpPr txBox="1"/>
          <p:nvPr/>
        </p:nvSpPr>
        <p:spPr>
          <a:xfrm>
            <a:off x="838200" y="2358347"/>
            <a:ext cx="10279566" cy="2249895"/>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chemeClr val="dk1"/>
              </a:buClr>
              <a:buSzPts val="1800"/>
              <a:buFont typeface="Calibri"/>
              <a:buAutoNum type="arabicPeriod"/>
            </a:pPr>
            <a:r>
              <a:rPr lang="en-US" sz="1800" b="0" i="0" u="none" strike="noStrike" cap="none">
                <a:solidFill>
                  <a:schemeClr val="dk1"/>
                </a:solidFill>
                <a:latin typeface="Arial"/>
                <a:ea typeface="Arial"/>
                <a:cs typeface="Arial"/>
                <a:sym typeface="Arial"/>
              </a:rPr>
              <a:t>Increased IHE capacity, in collaboration with SEA and LEAs, to off­er high-quality instruction for teacher and leader candidates</a:t>
            </a:r>
            <a:endParaRPr sz="1400" b="0" i="0" u="none" strike="noStrike" cap="none">
              <a:solidFill>
                <a:srgbClr val="000000"/>
              </a:solidFill>
              <a:latin typeface="Arial"/>
              <a:ea typeface="Arial"/>
              <a:cs typeface="Arial"/>
              <a:sym typeface="Arial"/>
            </a:endParaRPr>
          </a:p>
          <a:p>
            <a:pPr marL="342900" marR="0" lvl="0" indent="-22860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Arial"/>
              <a:ea typeface="Arial"/>
              <a:cs typeface="Arial"/>
              <a:sym typeface="Arial"/>
            </a:endParaRPr>
          </a:p>
          <a:p>
            <a:pPr marL="342900" marR="0" lvl="0" indent="-342900" algn="l" rtl="0">
              <a:lnSpc>
                <a:spcPct val="100000"/>
              </a:lnSpc>
              <a:spcBef>
                <a:spcPts val="0"/>
              </a:spcBef>
              <a:spcAft>
                <a:spcPts val="0"/>
              </a:spcAft>
              <a:buClr>
                <a:schemeClr val="dk1"/>
              </a:buClr>
              <a:buSzPts val="1800"/>
              <a:buFont typeface="Calibri"/>
              <a:buAutoNum type="arabicPeriod"/>
            </a:pPr>
            <a:r>
              <a:rPr lang="en-US" sz="1800" b="0" i="0" u="none" strike="noStrike" cap="none">
                <a:solidFill>
                  <a:schemeClr val="dk1"/>
                </a:solidFill>
                <a:latin typeface="Arial"/>
                <a:ea typeface="Arial"/>
                <a:cs typeface="Arial"/>
                <a:sym typeface="Arial"/>
              </a:rPr>
              <a:t>Improved SEA capacity to track and evaluate the impact of policy on the ability to attract, prepare and sustain teachers and leaders, and change policy when appropriate </a:t>
            </a:r>
            <a:endParaRPr sz="1400" b="0" i="0" u="none" strike="noStrike" cap="none">
              <a:solidFill>
                <a:srgbClr val="000000"/>
              </a:solidFill>
              <a:latin typeface="Arial"/>
              <a:ea typeface="Arial"/>
              <a:cs typeface="Arial"/>
              <a:sym typeface="Arial"/>
            </a:endParaRPr>
          </a:p>
          <a:p>
            <a:pPr marL="342900" marR="0" lvl="0" indent="-22860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Arial"/>
              <a:ea typeface="Arial"/>
              <a:cs typeface="Arial"/>
              <a:sym typeface="Arial"/>
            </a:endParaRPr>
          </a:p>
          <a:p>
            <a:pPr marL="342900" marR="0" lvl="0" indent="-342900" algn="l" rtl="0">
              <a:lnSpc>
                <a:spcPct val="100000"/>
              </a:lnSpc>
              <a:spcBef>
                <a:spcPts val="0"/>
              </a:spcBef>
              <a:spcAft>
                <a:spcPts val="0"/>
              </a:spcAft>
              <a:buClr>
                <a:schemeClr val="dk1"/>
              </a:buClr>
              <a:buSzPts val="1800"/>
              <a:buFont typeface="Calibri"/>
              <a:buAutoNum type="arabicPeriod"/>
            </a:pPr>
            <a:r>
              <a:rPr lang="en-US" sz="1800" b="0" i="0" u="none" strike="noStrike" cap="none">
                <a:solidFill>
                  <a:schemeClr val="dk1"/>
                </a:solidFill>
                <a:latin typeface="Arial"/>
                <a:ea typeface="Arial"/>
                <a:cs typeface="Arial"/>
                <a:sym typeface="Arial"/>
              </a:rPr>
              <a:t>Increased SEA, IHE, and LEA capacity to identify data systems and use data to monitor impact of eff­orts</a:t>
            </a:r>
            <a:endParaRPr sz="1400" b="0" i="0" u="none" strike="noStrike" cap="none">
              <a:solidFill>
                <a:srgbClr val="000000"/>
              </a:solidFill>
              <a:latin typeface="Arial"/>
              <a:ea typeface="Arial"/>
              <a:cs typeface="Arial"/>
              <a:sym typeface="Arial"/>
            </a:endParaRPr>
          </a:p>
          <a:p>
            <a:pPr marL="342900" marR="0" lvl="0" indent="-22860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Arial"/>
              <a:ea typeface="Arial"/>
              <a:cs typeface="Arial"/>
              <a:sym typeface="Arial"/>
            </a:endParaRPr>
          </a:p>
          <a:p>
            <a:pPr marL="342900" marR="0" lvl="0" indent="-342900" algn="l" rtl="0">
              <a:lnSpc>
                <a:spcPct val="100000"/>
              </a:lnSpc>
              <a:spcBef>
                <a:spcPts val="0"/>
              </a:spcBef>
              <a:spcAft>
                <a:spcPts val="0"/>
              </a:spcAft>
              <a:buClr>
                <a:schemeClr val="dk1"/>
              </a:buClr>
              <a:buSzPts val="1800"/>
              <a:buFont typeface="Calibri"/>
              <a:buAutoNum type="arabicPeriod"/>
            </a:pPr>
            <a:r>
              <a:rPr lang="en-US" sz="1800" b="0" i="0" u="none" strike="noStrike" cap="none">
                <a:solidFill>
                  <a:schemeClr val="dk1"/>
                </a:solidFill>
                <a:latin typeface="Arial"/>
                <a:ea typeface="Arial"/>
                <a:cs typeface="Arial"/>
                <a:sym typeface="Arial"/>
              </a:rPr>
              <a:t>Increased capacity of SEAs, IHEs, and LEAs, and other state organizations to collaborate and implement plans that sustain and scale up reform efforts</a:t>
            </a:r>
            <a:endParaRPr sz="1400" b="0" i="0" u="none" strike="noStrike" cap="none">
              <a:solidFill>
                <a:srgbClr val="000000"/>
              </a:solidFill>
              <a:latin typeface="Arial"/>
              <a:ea typeface="Arial"/>
              <a:cs typeface="Arial"/>
              <a:sym typeface="Arial"/>
            </a:endParaRPr>
          </a:p>
        </p:txBody>
      </p:sp>
      <p:sp>
        <p:nvSpPr>
          <p:cNvPr id="113" name="Google Shape;113;p34"/>
          <p:cNvSpPr/>
          <p:nvPr/>
        </p:nvSpPr>
        <p:spPr>
          <a:xfrm>
            <a:off x="-205896" y="0"/>
            <a:ext cx="12603791" cy="401766"/>
          </a:xfrm>
          <a:prstGeom prst="rect">
            <a:avLst/>
          </a:prstGeom>
          <a:solidFill>
            <a:srgbClr val="2995C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4 Sections with Images">
  <p:cSld name="Title and 4 Sections with Images">
    <p:spTree>
      <p:nvGrpSpPr>
        <p:cNvPr id="1" name="Shape 114"/>
        <p:cNvGrpSpPr/>
        <p:nvPr/>
      </p:nvGrpSpPr>
      <p:grpSpPr>
        <a:xfrm>
          <a:off x="0" y="0"/>
          <a:ext cx="0" cy="0"/>
          <a:chOff x="0" y="0"/>
          <a:chExt cx="0" cy="0"/>
        </a:xfrm>
      </p:grpSpPr>
      <p:pic>
        <p:nvPicPr>
          <p:cNvPr id="115" name="Google Shape;115;p35"/>
          <p:cNvPicPr preferRelativeResize="0"/>
          <p:nvPr/>
        </p:nvPicPr>
        <p:blipFill rotWithShape="1">
          <a:blip r:embed="rId2">
            <a:alphaModFix/>
          </a:blip>
          <a:srcRect t="32794" b="21626"/>
          <a:stretch/>
        </p:blipFill>
        <p:spPr>
          <a:xfrm>
            <a:off x="-199572" y="2230330"/>
            <a:ext cx="12391572" cy="3175388"/>
          </a:xfrm>
          <a:prstGeom prst="rect">
            <a:avLst/>
          </a:prstGeom>
          <a:noFill/>
          <a:ln>
            <a:noFill/>
          </a:ln>
        </p:spPr>
      </p:pic>
      <p:sp>
        <p:nvSpPr>
          <p:cNvPr id="116" name="Google Shape;116;p35"/>
          <p:cNvSpPr txBox="1">
            <a:spLocks noGrp="1"/>
          </p:cNvSpPr>
          <p:nvPr>
            <p:ph type="title"/>
          </p:nvPr>
        </p:nvSpPr>
        <p:spPr>
          <a:xfrm>
            <a:off x="782033" y="615854"/>
            <a:ext cx="10515600" cy="1325563"/>
          </a:xfrm>
          <a:prstGeom prst="rect">
            <a:avLst/>
          </a:prstGeom>
          <a:noFill/>
          <a:ln>
            <a:noFill/>
          </a:ln>
        </p:spPr>
        <p:txBody>
          <a:bodyPr spcFirstLastPara="1" wrap="square" lIns="91425" tIns="45700" rIns="91425" bIns="45700" anchor="t" anchorCtr="0">
            <a:normAutofit/>
          </a:bodyPr>
          <a:lstStyle>
            <a:lvl1pPr marR="0" lvl="0" algn="ctr" rtl="0">
              <a:lnSpc>
                <a:spcPct val="9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7" name="Google Shape;117;p35"/>
          <p:cNvSpPr>
            <a:spLocks noGrp="1"/>
          </p:cNvSpPr>
          <p:nvPr>
            <p:ph type="pic" idx="2"/>
          </p:nvPr>
        </p:nvSpPr>
        <p:spPr>
          <a:xfrm>
            <a:off x="782638" y="2654300"/>
            <a:ext cx="2106612" cy="1558925"/>
          </a:xfrm>
          <a:prstGeom prst="rect">
            <a:avLst/>
          </a:prstGeom>
          <a:noFill/>
          <a:ln>
            <a:noFill/>
          </a:ln>
        </p:spPr>
      </p:sp>
      <p:sp>
        <p:nvSpPr>
          <p:cNvPr id="118" name="Google Shape;118;p35"/>
          <p:cNvSpPr>
            <a:spLocks noGrp="1"/>
          </p:cNvSpPr>
          <p:nvPr>
            <p:ph type="pic" idx="3"/>
          </p:nvPr>
        </p:nvSpPr>
        <p:spPr>
          <a:xfrm>
            <a:off x="3568765" y="2654300"/>
            <a:ext cx="2106612" cy="1558925"/>
          </a:xfrm>
          <a:prstGeom prst="rect">
            <a:avLst/>
          </a:prstGeom>
          <a:noFill/>
          <a:ln>
            <a:noFill/>
          </a:ln>
        </p:spPr>
      </p:sp>
      <p:sp>
        <p:nvSpPr>
          <p:cNvPr id="119" name="Google Shape;119;p35"/>
          <p:cNvSpPr>
            <a:spLocks noGrp="1"/>
          </p:cNvSpPr>
          <p:nvPr>
            <p:ph type="pic" idx="4"/>
          </p:nvPr>
        </p:nvSpPr>
        <p:spPr>
          <a:xfrm>
            <a:off x="6354892" y="2649537"/>
            <a:ext cx="2106612" cy="1558925"/>
          </a:xfrm>
          <a:prstGeom prst="rect">
            <a:avLst/>
          </a:prstGeom>
          <a:noFill/>
          <a:ln>
            <a:noFill/>
          </a:ln>
        </p:spPr>
      </p:sp>
      <p:sp>
        <p:nvSpPr>
          <p:cNvPr id="120" name="Google Shape;120;p35"/>
          <p:cNvSpPr>
            <a:spLocks noGrp="1"/>
          </p:cNvSpPr>
          <p:nvPr>
            <p:ph type="pic" idx="5"/>
          </p:nvPr>
        </p:nvSpPr>
        <p:spPr>
          <a:xfrm>
            <a:off x="9105161" y="2649536"/>
            <a:ext cx="2106612" cy="1558925"/>
          </a:xfrm>
          <a:prstGeom prst="rect">
            <a:avLst/>
          </a:prstGeom>
          <a:noFill/>
          <a:ln>
            <a:noFill/>
          </a:ln>
        </p:spPr>
      </p:sp>
      <p:sp>
        <p:nvSpPr>
          <p:cNvPr id="121" name="Google Shape;121;p35"/>
          <p:cNvSpPr txBox="1">
            <a:spLocks noGrp="1"/>
          </p:cNvSpPr>
          <p:nvPr>
            <p:ph type="body" idx="1"/>
          </p:nvPr>
        </p:nvSpPr>
        <p:spPr>
          <a:xfrm>
            <a:off x="3567177" y="4406165"/>
            <a:ext cx="2108200" cy="64135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2" name="Google Shape;122;p35"/>
          <p:cNvSpPr txBox="1">
            <a:spLocks noGrp="1"/>
          </p:cNvSpPr>
          <p:nvPr>
            <p:ph type="body" idx="6"/>
          </p:nvPr>
        </p:nvSpPr>
        <p:spPr>
          <a:xfrm>
            <a:off x="779159" y="4415133"/>
            <a:ext cx="2108200" cy="64135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3" name="Google Shape;123;p35"/>
          <p:cNvSpPr txBox="1">
            <a:spLocks noGrp="1"/>
          </p:cNvSpPr>
          <p:nvPr>
            <p:ph type="body" idx="7"/>
          </p:nvPr>
        </p:nvSpPr>
        <p:spPr>
          <a:xfrm>
            <a:off x="6355190" y="4415132"/>
            <a:ext cx="2108200" cy="64135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4" name="Google Shape;124;p35"/>
          <p:cNvSpPr txBox="1">
            <a:spLocks noGrp="1"/>
          </p:cNvSpPr>
          <p:nvPr>
            <p:ph type="body" idx="8"/>
          </p:nvPr>
        </p:nvSpPr>
        <p:spPr>
          <a:xfrm>
            <a:off x="9098387" y="4415130"/>
            <a:ext cx="2108200" cy="64135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5" name="Google Shape;125;p35"/>
          <p:cNvSpPr/>
          <p:nvPr/>
        </p:nvSpPr>
        <p:spPr>
          <a:xfrm>
            <a:off x="-268357" y="6281530"/>
            <a:ext cx="12603791" cy="684008"/>
          </a:xfrm>
          <a:prstGeom prst="rect">
            <a:avLst/>
          </a:prstGeom>
          <a:solidFill>
            <a:srgbClr val="1F75B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6" name="Google Shape;126;p35"/>
          <p:cNvSpPr/>
          <p:nvPr/>
        </p:nvSpPr>
        <p:spPr>
          <a:xfrm>
            <a:off x="-268357" y="6033051"/>
            <a:ext cx="12603791" cy="258417"/>
          </a:xfrm>
          <a:prstGeom prst="rect">
            <a:avLst/>
          </a:prstGeom>
          <a:solidFill>
            <a:srgbClr val="2995C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27" name="Google Shape;127;p35" descr="Text&#10;&#10;Description automatically generated with medium confidence"/>
          <p:cNvPicPr preferRelativeResize="0"/>
          <p:nvPr/>
        </p:nvPicPr>
        <p:blipFill rotWithShape="1">
          <a:blip r:embed="rId3">
            <a:alphaModFix/>
          </a:blip>
          <a:srcRect/>
          <a:stretch/>
        </p:blipFill>
        <p:spPr>
          <a:xfrm>
            <a:off x="69573" y="6332785"/>
            <a:ext cx="2269445" cy="471465"/>
          </a:xfrm>
          <a:prstGeom prst="rect">
            <a:avLst/>
          </a:prstGeom>
          <a:noFill/>
          <a:ln>
            <a:noFill/>
          </a:ln>
        </p:spPr>
      </p:pic>
      <p:sp>
        <p:nvSpPr>
          <p:cNvPr id="128" name="Google Shape;128;p35"/>
          <p:cNvSpPr/>
          <p:nvPr/>
        </p:nvSpPr>
        <p:spPr>
          <a:xfrm>
            <a:off x="-232792" y="-75459"/>
            <a:ext cx="12603791" cy="401766"/>
          </a:xfrm>
          <a:prstGeom prst="rect">
            <a:avLst/>
          </a:prstGeom>
          <a:solidFill>
            <a:srgbClr val="2995C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9" name="Google Shape;129;p35"/>
          <p:cNvSpPr txBox="1"/>
          <p:nvPr/>
        </p:nvSpPr>
        <p:spPr>
          <a:xfrm>
            <a:off x="9852982" y="6374979"/>
            <a:ext cx="2269445" cy="516986"/>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lt1"/>
              </a:buClr>
              <a:buSzPts val="2900"/>
              <a:buFont typeface="Arial"/>
              <a:buNone/>
            </a:pPr>
            <a:r>
              <a:rPr lang="en-US" sz="2900" b="0" i="0" u="none" strike="noStrike" cap="none">
                <a:solidFill>
                  <a:schemeClr val="lt1"/>
                </a:solidFill>
                <a:latin typeface="Arial"/>
                <a:ea typeface="Arial"/>
                <a:cs typeface="Arial"/>
                <a:sym typeface="Arial"/>
              </a:rPr>
              <a:t>ceedar.org</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4 Sections with Text">
  <p:cSld name="Title and 4 Sections with Text">
    <p:spTree>
      <p:nvGrpSpPr>
        <p:cNvPr id="1" name="Shape 130"/>
        <p:cNvGrpSpPr/>
        <p:nvPr/>
      </p:nvGrpSpPr>
      <p:grpSpPr>
        <a:xfrm>
          <a:off x="0" y="0"/>
          <a:ext cx="0" cy="0"/>
          <a:chOff x="0" y="0"/>
          <a:chExt cx="0" cy="0"/>
        </a:xfrm>
      </p:grpSpPr>
      <p:pic>
        <p:nvPicPr>
          <p:cNvPr id="131" name="Google Shape;131;p36"/>
          <p:cNvPicPr preferRelativeResize="0"/>
          <p:nvPr/>
        </p:nvPicPr>
        <p:blipFill rotWithShape="1">
          <a:blip r:embed="rId2">
            <a:alphaModFix/>
          </a:blip>
          <a:srcRect t="27628" b="27849"/>
          <a:stretch/>
        </p:blipFill>
        <p:spPr>
          <a:xfrm>
            <a:off x="0" y="1896035"/>
            <a:ext cx="12194978" cy="3052483"/>
          </a:xfrm>
          <a:prstGeom prst="rect">
            <a:avLst/>
          </a:prstGeom>
          <a:noFill/>
          <a:ln>
            <a:noFill/>
          </a:ln>
        </p:spPr>
      </p:pic>
      <p:sp>
        <p:nvSpPr>
          <p:cNvPr id="132" name="Google Shape;132;p36"/>
          <p:cNvSpPr txBox="1">
            <a:spLocks noGrp="1"/>
          </p:cNvSpPr>
          <p:nvPr>
            <p:ph type="title"/>
          </p:nvPr>
        </p:nvSpPr>
        <p:spPr>
          <a:xfrm>
            <a:off x="782033" y="615854"/>
            <a:ext cx="10515600" cy="1123299"/>
          </a:xfrm>
          <a:prstGeom prst="rect">
            <a:avLst/>
          </a:prstGeom>
          <a:noFill/>
          <a:ln>
            <a:noFill/>
          </a:ln>
        </p:spPr>
        <p:txBody>
          <a:bodyPr spcFirstLastPara="1" wrap="square" lIns="91425" tIns="45700" rIns="91425" bIns="45700" anchor="t" anchorCtr="0">
            <a:normAutofit/>
          </a:bodyPr>
          <a:lstStyle>
            <a:lvl1pPr marR="0" lvl="0" algn="ctr" rtl="0">
              <a:lnSpc>
                <a:spcPct val="90000"/>
              </a:lnSpc>
              <a:spcBef>
                <a:spcPts val="0"/>
              </a:spcBef>
              <a:spcAft>
                <a:spcPts val="0"/>
              </a:spcAft>
              <a:buClr>
                <a:schemeClr val="dk1"/>
              </a:buClr>
              <a:buSzPts val="4800"/>
              <a:buFont typeface="Arial"/>
              <a:buNone/>
              <a:defRPr sz="48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33" name="Google Shape;133;p36"/>
          <p:cNvSpPr txBox="1">
            <a:spLocks noGrp="1"/>
          </p:cNvSpPr>
          <p:nvPr>
            <p:ph type="body" idx="1"/>
          </p:nvPr>
        </p:nvSpPr>
        <p:spPr>
          <a:xfrm>
            <a:off x="3674751" y="2258435"/>
            <a:ext cx="2108200" cy="2367353"/>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4" name="Google Shape;134;p36"/>
          <p:cNvSpPr txBox="1">
            <a:spLocks noGrp="1"/>
          </p:cNvSpPr>
          <p:nvPr>
            <p:ph type="body" idx="2"/>
          </p:nvPr>
        </p:nvSpPr>
        <p:spPr>
          <a:xfrm>
            <a:off x="958449" y="2267403"/>
            <a:ext cx="2108200" cy="2358385"/>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5" name="Google Shape;135;p36"/>
          <p:cNvSpPr txBox="1">
            <a:spLocks noGrp="1"/>
          </p:cNvSpPr>
          <p:nvPr>
            <p:ph type="body" idx="3"/>
          </p:nvPr>
        </p:nvSpPr>
        <p:spPr>
          <a:xfrm>
            <a:off x="6408977" y="2267402"/>
            <a:ext cx="2108200" cy="2358386"/>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6" name="Google Shape;136;p36"/>
          <p:cNvSpPr txBox="1">
            <a:spLocks noGrp="1"/>
          </p:cNvSpPr>
          <p:nvPr>
            <p:ph type="body" idx="4"/>
          </p:nvPr>
        </p:nvSpPr>
        <p:spPr>
          <a:xfrm>
            <a:off x="9134245" y="2267400"/>
            <a:ext cx="2108200" cy="2367353"/>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7" name="Google Shape;137;p36"/>
          <p:cNvSpPr/>
          <p:nvPr/>
        </p:nvSpPr>
        <p:spPr>
          <a:xfrm>
            <a:off x="-268357" y="6281530"/>
            <a:ext cx="12603791" cy="684008"/>
          </a:xfrm>
          <a:prstGeom prst="rect">
            <a:avLst/>
          </a:prstGeom>
          <a:solidFill>
            <a:srgbClr val="1F75B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8" name="Google Shape;138;p36"/>
          <p:cNvSpPr/>
          <p:nvPr/>
        </p:nvSpPr>
        <p:spPr>
          <a:xfrm>
            <a:off x="-268357" y="6033051"/>
            <a:ext cx="12603791" cy="258417"/>
          </a:xfrm>
          <a:prstGeom prst="rect">
            <a:avLst/>
          </a:prstGeom>
          <a:solidFill>
            <a:srgbClr val="2995C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39" name="Google Shape;139;p36" descr="Text&#10;&#10;Description automatically generated with medium confidence"/>
          <p:cNvPicPr preferRelativeResize="0"/>
          <p:nvPr/>
        </p:nvPicPr>
        <p:blipFill rotWithShape="1">
          <a:blip r:embed="rId3">
            <a:alphaModFix/>
          </a:blip>
          <a:srcRect/>
          <a:stretch/>
        </p:blipFill>
        <p:spPr>
          <a:xfrm>
            <a:off x="69573" y="6332785"/>
            <a:ext cx="2269445" cy="471465"/>
          </a:xfrm>
          <a:prstGeom prst="rect">
            <a:avLst/>
          </a:prstGeom>
          <a:noFill/>
          <a:ln>
            <a:noFill/>
          </a:ln>
        </p:spPr>
      </p:pic>
      <p:sp>
        <p:nvSpPr>
          <p:cNvPr id="140" name="Google Shape;140;p36"/>
          <p:cNvSpPr/>
          <p:nvPr/>
        </p:nvSpPr>
        <p:spPr>
          <a:xfrm>
            <a:off x="-232792" y="-75459"/>
            <a:ext cx="12603791" cy="401766"/>
          </a:xfrm>
          <a:prstGeom prst="rect">
            <a:avLst/>
          </a:prstGeom>
          <a:solidFill>
            <a:srgbClr val="2995C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1" name="Google Shape;141;p36"/>
          <p:cNvSpPr txBox="1"/>
          <p:nvPr/>
        </p:nvSpPr>
        <p:spPr>
          <a:xfrm>
            <a:off x="9852982" y="6374979"/>
            <a:ext cx="2269445" cy="516986"/>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lt1"/>
              </a:buClr>
              <a:buSzPts val="2900"/>
              <a:buFont typeface="Arial"/>
              <a:buNone/>
            </a:pPr>
            <a:r>
              <a:rPr lang="en-US" sz="2900" b="0" i="0" u="none" strike="noStrike" cap="none">
                <a:solidFill>
                  <a:schemeClr val="lt1"/>
                </a:solidFill>
                <a:latin typeface="Arial"/>
                <a:ea typeface="Arial"/>
                <a:cs typeface="Arial"/>
                <a:sym typeface="Arial"/>
              </a:rPr>
              <a:t>ceedar.org</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Content with Image 4">
  <p:cSld name="Title and Content with Image 4">
    <p:spTree>
      <p:nvGrpSpPr>
        <p:cNvPr id="1" name="Shape 142"/>
        <p:cNvGrpSpPr/>
        <p:nvPr/>
      </p:nvGrpSpPr>
      <p:grpSpPr>
        <a:xfrm>
          <a:off x="0" y="0"/>
          <a:ext cx="0" cy="0"/>
          <a:chOff x="0" y="0"/>
          <a:chExt cx="0" cy="0"/>
        </a:xfrm>
      </p:grpSpPr>
      <p:pic>
        <p:nvPicPr>
          <p:cNvPr id="143" name="Google Shape;143;p38" descr="A person writing on a whiteboard&#10;&#10;Description automatically generated with low confidence"/>
          <p:cNvPicPr preferRelativeResize="0"/>
          <p:nvPr/>
        </p:nvPicPr>
        <p:blipFill rotWithShape="1">
          <a:blip r:embed="rId2">
            <a:alphaModFix/>
          </a:blip>
          <a:srcRect/>
          <a:stretch/>
        </p:blipFill>
        <p:spPr>
          <a:xfrm>
            <a:off x="-2976" y="1"/>
            <a:ext cx="12197954" cy="6858000"/>
          </a:xfrm>
          <a:prstGeom prst="rect">
            <a:avLst/>
          </a:prstGeom>
          <a:noFill/>
          <a:ln>
            <a:noFill/>
          </a:ln>
        </p:spPr>
      </p:pic>
      <p:sp>
        <p:nvSpPr>
          <p:cNvPr id="144" name="Google Shape;144;p38"/>
          <p:cNvSpPr/>
          <p:nvPr/>
        </p:nvSpPr>
        <p:spPr>
          <a:xfrm>
            <a:off x="-268357" y="6281530"/>
            <a:ext cx="12603791" cy="684008"/>
          </a:xfrm>
          <a:prstGeom prst="rect">
            <a:avLst/>
          </a:prstGeom>
          <a:solidFill>
            <a:srgbClr val="1F75B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5" name="Google Shape;145;p38"/>
          <p:cNvSpPr/>
          <p:nvPr/>
        </p:nvSpPr>
        <p:spPr>
          <a:xfrm>
            <a:off x="-268357" y="6033051"/>
            <a:ext cx="12603791" cy="258417"/>
          </a:xfrm>
          <a:prstGeom prst="rect">
            <a:avLst/>
          </a:prstGeom>
          <a:solidFill>
            <a:srgbClr val="2995C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46" name="Google Shape;146;p38" descr="Text&#10;&#10;Description automatically generated with medium confidence"/>
          <p:cNvPicPr preferRelativeResize="0"/>
          <p:nvPr/>
        </p:nvPicPr>
        <p:blipFill rotWithShape="1">
          <a:blip r:embed="rId3">
            <a:alphaModFix/>
          </a:blip>
          <a:srcRect/>
          <a:stretch/>
        </p:blipFill>
        <p:spPr>
          <a:xfrm>
            <a:off x="69573" y="6332785"/>
            <a:ext cx="2269445" cy="471465"/>
          </a:xfrm>
          <a:prstGeom prst="rect">
            <a:avLst/>
          </a:prstGeom>
          <a:noFill/>
          <a:ln>
            <a:noFill/>
          </a:ln>
        </p:spPr>
      </p:pic>
      <p:sp>
        <p:nvSpPr>
          <p:cNvPr id="147" name="Google Shape;147;p38"/>
          <p:cNvSpPr/>
          <p:nvPr/>
        </p:nvSpPr>
        <p:spPr>
          <a:xfrm>
            <a:off x="-232792" y="-75459"/>
            <a:ext cx="12603791" cy="401766"/>
          </a:xfrm>
          <a:prstGeom prst="rect">
            <a:avLst/>
          </a:prstGeom>
          <a:solidFill>
            <a:srgbClr val="2995C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8" name="Google Shape;148;p38"/>
          <p:cNvSpPr/>
          <p:nvPr/>
        </p:nvSpPr>
        <p:spPr>
          <a:xfrm>
            <a:off x="6202255" y="326500"/>
            <a:ext cx="5999922" cy="5706551"/>
          </a:xfrm>
          <a:prstGeom prst="rect">
            <a:avLst/>
          </a:prstGeom>
          <a:solidFill>
            <a:srgbClr val="E4E4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9" name="Google Shape;149;p38"/>
          <p:cNvSpPr txBox="1"/>
          <p:nvPr/>
        </p:nvSpPr>
        <p:spPr>
          <a:xfrm>
            <a:off x="9852982" y="6374979"/>
            <a:ext cx="2269445" cy="516986"/>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lt1"/>
              </a:buClr>
              <a:buSzPts val="2900"/>
              <a:buFont typeface="Arial"/>
              <a:buNone/>
            </a:pPr>
            <a:r>
              <a:rPr lang="en-US" sz="2900" b="0" i="0" u="none" strike="noStrike" cap="none">
                <a:solidFill>
                  <a:schemeClr val="lt1"/>
                </a:solidFill>
                <a:latin typeface="Arial"/>
                <a:ea typeface="Arial"/>
                <a:cs typeface="Arial"/>
                <a:sym typeface="Arial"/>
              </a:rPr>
              <a:t>ceedar.org</a:t>
            </a:r>
            <a:endParaRPr sz="1400" b="0" i="0" u="none" strike="noStrike" cap="none">
              <a:solidFill>
                <a:srgbClr val="000000"/>
              </a:solidFill>
              <a:latin typeface="Arial"/>
              <a:ea typeface="Arial"/>
              <a:cs typeface="Arial"/>
              <a:sym typeface="Arial"/>
            </a:endParaRPr>
          </a:p>
        </p:txBody>
      </p:sp>
      <p:sp>
        <p:nvSpPr>
          <p:cNvPr id="150" name="Google Shape;150;p38"/>
          <p:cNvSpPr/>
          <p:nvPr/>
        </p:nvSpPr>
        <p:spPr>
          <a:xfrm>
            <a:off x="-2977" y="326307"/>
            <a:ext cx="6212431" cy="609483"/>
          </a:xfrm>
          <a:prstGeom prst="rect">
            <a:avLst/>
          </a:prstGeom>
          <a:solidFill>
            <a:srgbClr val="E4E4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1" name="Google Shape;151;p38"/>
          <p:cNvSpPr txBox="1">
            <a:spLocks noGrp="1"/>
          </p:cNvSpPr>
          <p:nvPr>
            <p:ph type="title"/>
          </p:nvPr>
        </p:nvSpPr>
        <p:spPr>
          <a:xfrm>
            <a:off x="6349911" y="925851"/>
            <a:ext cx="4192583" cy="1325563"/>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52" name="Google Shape;152;p38"/>
          <p:cNvSpPr txBox="1">
            <a:spLocks noGrp="1"/>
          </p:cNvSpPr>
          <p:nvPr>
            <p:ph type="body" idx="1"/>
          </p:nvPr>
        </p:nvSpPr>
        <p:spPr>
          <a:xfrm>
            <a:off x="6350093" y="2519268"/>
            <a:ext cx="5257800" cy="3558804"/>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Content with Image 5">
  <p:cSld name="Title and Content with Image 5">
    <p:spTree>
      <p:nvGrpSpPr>
        <p:cNvPr id="1" name="Shape 153"/>
        <p:cNvGrpSpPr/>
        <p:nvPr/>
      </p:nvGrpSpPr>
      <p:grpSpPr>
        <a:xfrm>
          <a:off x="0" y="0"/>
          <a:ext cx="0" cy="0"/>
          <a:chOff x="0" y="0"/>
          <a:chExt cx="0" cy="0"/>
        </a:xfrm>
      </p:grpSpPr>
      <p:pic>
        <p:nvPicPr>
          <p:cNvPr id="154" name="Google Shape;154;p39" descr="A group of people looking at a computer screen&#10;&#10;Description automatically generated with low confidence"/>
          <p:cNvPicPr preferRelativeResize="0"/>
          <p:nvPr/>
        </p:nvPicPr>
        <p:blipFill rotWithShape="1">
          <a:blip r:embed="rId2">
            <a:alphaModFix/>
          </a:blip>
          <a:srcRect/>
          <a:stretch/>
        </p:blipFill>
        <p:spPr>
          <a:xfrm>
            <a:off x="0" y="1673"/>
            <a:ext cx="12194978" cy="6856327"/>
          </a:xfrm>
          <a:prstGeom prst="rect">
            <a:avLst/>
          </a:prstGeom>
          <a:noFill/>
          <a:ln>
            <a:noFill/>
          </a:ln>
        </p:spPr>
      </p:pic>
      <p:sp>
        <p:nvSpPr>
          <p:cNvPr id="155" name="Google Shape;155;p39"/>
          <p:cNvSpPr/>
          <p:nvPr/>
        </p:nvSpPr>
        <p:spPr>
          <a:xfrm>
            <a:off x="-232792" y="-75459"/>
            <a:ext cx="12603791" cy="401766"/>
          </a:xfrm>
          <a:prstGeom prst="rect">
            <a:avLst/>
          </a:prstGeom>
          <a:solidFill>
            <a:srgbClr val="2995C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6" name="Google Shape;156;p39"/>
          <p:cNvSpPr/>
          <p:nvPr/>
        </p:nvSpPr>
        <p:spPr>
          <a:xfrm>
            <a:off x="318289" y="332618"/>
            <a:ext cx="4899754" cy="5706551"/>
          </a:xfrm>
          <a:prstGeom prst="rect">
            <a:avLst/>
          </a:prstGeom>
          <a:solidFill>
            <a:srgbClr val="E4E4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7" name="Google Shape;157;p39"/>
          <p:cNvSpPr txBox="1">
            <a:spLocks noGrp="1"/>
          </p:cNvSpPr>
          <p:nvPr>
            <p:ph type="title"/>
          </p:nvPr>
        </p:nvSpPr>
        <p:spPr>
          <a:xfrm>
            <a:off x="433388" y="1506071"/>
            <a:ext cx="4712353" cy="103990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58" name="Google Shape;158;p39"/>
          <p:cNvSpPr txBox="1">
            <a:spLocks noGrp="1"/>
          </p:cNvSpPr>
          <p:nvPr>
            <p:ph type="body" idx="1"/>
          </p:nvPr>
        </p:nvSpPr>
        <p:spPr>
          <a:xfrm>
            <a:off x="433388" y="2814918"/>
            <a:ext cx="4712353" cy="3101789"/>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9" name="Google Shape;159;p39"/>
          <p:cNvSpPr/>
          <p:nvPr/>
        </p:nvSpPr>
        <p:spPr>
          <a:xfrm>
            <a:off x="0" y="326307"/>
            <a:ext cx="12192000" cy="1173454"/>
          </a:xfrm>
          <a:prstGeom prst="rect">
            <a:avLst/>
          </a:prstGeom>
          <a:solidFill>
            <a:srgbClr val="E4E4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0" name="Google Shape;160;p39"/>
          <p:cNvSpPr/>
          <p:nvPr/>
        </p:nvSpPr>
        <p:spPr>
          <a:xfrm>
            <a:off x="0" y="459059"/>
            <a:ext cx="315311" cy="1173454"/>
          </a:xfrm>
          <a:prstGeom prst="rect">
            <a:avLst/>
          </a:prstGeom>
          <a:solidFill>
            <a:srgbClr val="E4E4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1" name="Google Shape;161;p39"/>
          <p:cNvSpPr/>
          <p:nvPr/>
        </p:nvSpPr>
        <p:spPr>
          <a:xfrm>
            <a:off x="0" y="3419061"/>
            <a:ext cx="315311" cy="506896"/>
          </a:xfrm>
          <a:prstGeom prst="rect">
            <a:avLst/>
          </a:prstGeom>
          <a:solidFill>
            <a:srgbClr val="E4E4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2" name="Google Shape;162;p39"/>
          <p:cNvSpPr/>
          <p:nvPr/>
        </p:nvSpPr>
        <p:spPr>
          <a:xfrm>
            <a:off x="-1" y="5714997"/>
            <a:ext cx="315311" cy="316293"/>
          </a:xfrm>
          <a:prstGeom prst="rect">
            <a:avLst/>
          </a:prstGeom>
          <a:solidFill>
            <a:srgbClr val="E4E4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3" name="Google Shape;163;p39"/>
          <p:cNvSpPr/>
          <p:nvPr/>
        </p:nvSpPr>
        <p:spPr>
          <a:xfrm>
            <a:off x="7974495" y="1494792"/>
            <a:ext cx="315311" cy="4538260"/>
          </a:xfrm>
          <a:prstGeom prst="rect">
            <a:avLst/>
          </a:prstGeom>
          <a:solidFill>
            <a:srgbClr val="E4E4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4" name="Google Shape;164;p39"/>
          <p:cNvSpPr/>
          <p:nvPr/>
        </p:nvSpPr>
        <p:spPr>
          <a:xfrm>
            <a:off x="11046829" y="1497281"/>
            <a:ext cx="1145171" cy="4538260"/>
          </a:xfrm>
          <a:prstGeom prst="rect">
            <a:avLst/>
          </a:prstGeom>
          <a:solidFill>
            <a:srgbClr val="E4E4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5" name="Google Shape;165;p39"/>
          <p:cNvSpPr/>
          <p:nvPr/>
        </p:nvSpPr>
        <p:spPr>
          <a:xfrm>
            <a:off x="5217472" y="5920963"/>
            <a:ext cx="6974528" cy="119967"/>
          </a:xfrm>
          <a:prstGeom prst="rect">
            <a:avLst/>
          </a:prstGeom>
          <a:solidFill>
            <a:srgbClr val="E4E4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6" name="Google Shape;166;p39"/>
          <p:cNvSpPr/>
          <p:nvPr/>
        </p:nvSpPr>
        <p:spPr>
          <a:xfrm>
            <a:off x="-268357" y="6281530"/>
            <a:ext cx="12603791" cy="684008"/>
          </a:xfrm>
          <a:prstGeom prst="rect">
            <a:avLst/>
          </a:prstGeom>
          <a:solidFill>
            <a:srgbClr val="1F75B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7" name="Google Shape;167;p39"/>
          <p:cNvSpPr/>
          <p:nvPr/>
        </p:nvSpPr>
        <p:spPr>
          <a:xfrm>
            <a:off x="-268357" y="6033051"/>
            <a:ext cx="12603791" cy="258417"/>
          </a:xfrm>
          <a:prstGeom prst="rect">
            <a:avLst/>
          </a:prstGeom>
          <a:solidFill>
            <a:srgbClr val="2995C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68" name="Google Shape;168;p39" descr="Text&#10;&#10;Description automatically generated with medium confidence"/>
          <p:cNvPicPr preferRelativeResize="0"/>
          <p:nvPr/>
        </p:nvPicPr>
        <p:blipFill rotWithShape="1">
          <a:blip r:embed="rId3">
            <a:alphaModFix/>
          </a:blip>
          <a:srcRect/>
          <a:stretch/>
        </p:blipFill>
        <p:spPr>
          <a:xfrm>
            <a:off x="69573" y="6332785"/>
            <a:ext cx="2269445" cy="471465"/>
          </a:xfrm>
          <a:prstGeom prst="rect">
            <a:avLst/>
          </a:prstGeom>
          <a:noFill/>
          <a:ln>
            <a:noFill/>
          </a:ln>
        </p:spPr>
      </p:pic>
      <p:sp>
        <p:nvSpPr>
          <p:cNvPr id="169" name="Google Shape;169;p39"/>
          <p:cNvSpPr txBox="1"/>
          <p:nvPr/>
        </p:nvSpPr>
        <p:spPr>
          <a:xfrm>
            <a:off x="9852982" y="6374979"/>
            <a:ext cx="2269445" cy="516986"/>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lt1"/>
              </a:buClr>
              <a:buSzPts val="2900"/>
              <a:buFont typeface="Arial"/>
              <a:buNone/>
            </a:pPr>
            <a:r>
              <a:rPr lang="en-US" sz="2900" b="0" i="0" u="none" strike="noStrike" cap="none">
                <a:solidFill>
                  <a:schemeClr val="lt1"/>
                </a:solidFill>
                <a:latin typeface="Arial"/>
                <a:ea typeface="Arial"/>
                <a:cs typeface="Arial"/>
                <a:sym typeface="Arial"/>
              </a:rPr>
              <a:t>ceedar.org</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Gray">
  <p:cSld name="Title and Content Gray">
    <p:spTree>
      <p:nvGrpSpPr>
        <p:cNvPr id="1" name="Shape 14"/>
        <p:cNvGrpSpPr/>
        <p:nvPr/>
      </p:nvGrpSpPr>
      <p:grpSpPr>
        <a:xfrm>
          <a:off x="0" y="0"/>
          <a:ext cx="0" cy="0"/>
          <a:chOff x="0" y="0"/>
          <a:chExt cx="0" cy="0"/>
        </a:xfrm>
      </p:grpSpPr>
      <p:pic>
        <p:nvPicPr>
          <p:cNvPr id="15" name="Google Shape;15;p22" descr="A picture containing table&#10;&#10;Description automatically generated"/>
          <p:cNvPicPr preferRelativeResize="0"/>
          <p:nvPr/>
        </p:nvPicPr>
        <p:blipFill rotWithShape="1">
          <a:blip r:embed="rId2">
            <a:alphaModFix/>
          </a:blip>
          <a:srcRect/>
          <a:stretch/>
        </p:blipFill>
        <p:spPr>
          <a:xfrm>
            <a:off x="-197225" y="-80642"/>
            <a:ext cx="12532659" cy="7046180"/>
          </a:xfrm>
          <a:prstGeom prst="rect">
            <a:avLst/>
          </a:prstGeom>
          <a:noFill/>
          <a:ln>
            <a:noFill/>
          </a:ln>
        </p:spPr>
      </p:pic>
      <p:sp>
        <p:nvSpPr>
          <p:cNvPr id="16" name="Google Shape;16;p22"/>
          <p:cNvSpPr txBox="1">
            <a:spLocks noGrp="1"/>
          </p:cNvSpPr>
          <p:nvPr>
            <p:ph type="title"/>
          </p:nvPr>
        </p:nvSpPr>
        <p:spPr>
          <a:xfrm>
            <a:off x="433206" y="594159"/>
            <a:ext cx="11219818" cy="1325563"/>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7" name="Google Shape;17;p22"/>
          <p:cNvSpPr txBox="1">
            <a:spLocks noGrp="1"/>
          </p:cNvSpPr>
          <p:nvPr>
            <p:ph type="body" idx="1"/>
          </p:nvPr>
        </p:nvSpPr>
        <p:spPr>
          <a:xfrm>
            <a:off x="433388" y="2187574"/>
            <a:ext cx="11219636" cy="3639485"/>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8" name="Google Shape;18;p22"/>
          <p:cNvSpPr/>
          <p:nvPr/>
        </p:nvSpPr>
        <p:spPr>
          <a:xfrm>
            <a:off x="-197225" y="6094911"/>
            <a:ext cx="12532659" cy="258417"/>
          </a:xfrm>
          <a:prstGeom prst="rect">
            <a:avLst/>
          </a:prstGeom>
          <a:solidFill>
            <a:srgbClr val="2995C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9" name="Google Shape;19;p22"/>
          <p:cNvSpPr/>
          <p:nvPr/>
        </p:nvSpPr>
        <p:spPr>
          <a:xfrm>
            <a:off x="-197225" y="6291468"/>
            <a:ext cx="12532659" cy="684008"/>
          </a:xfrm>
          <a:prstGeom prst="rect">
            <a:avLst/>
          </a:prstGeom>
          <a:solidFill>
            <a:srgbClr val="1F75B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0" name="Google Shape;20;p22"/>
          <p:cNvSpPr txBox="1"/>
          <p:nvPr/>
        </p:nvSpPr>
        <p:spPr>
          <a:xfrm>
            <a:off x="9852982" y="6374979"/>
            <a:ext cx="2269445" cy="516986"/>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lt1"/>
              </a:buClr>
              <a:buSzPts val="2900"/>
              <a:buFont typeface="Arial"/>
              <a:buNone/>
            </a:pPr>
            <a:r>
              <a:rPr lang="en-US" sz="2900" b="0" i="0" u="none" strike="noStrike" cap="none">
                <a:solidFill>
                  <a:schemeClr val="lt1"/>
                </a:solidFill>
                <a:latin typeface="Arial"/>
                <a:ea typeface="Arial"/>
                <a:cs typeface="Arial"/>
                <a:sym typeface="Arial"/>
              </a:rPr>
              <a:t>ceedar.org</a:t>
            </a:r>
            <a:endParaRPr sz="1400" b="0" i="0" u="none" strike="noStrike" cap="none">
              <a:solidFill>
                <a:srgbClr val="000000"/>
              </a:solidFill>
              <a:latin typeface="Arial"/>
              <a:ea typeface="Arial"/>
              <a:cs typeface="Arial"/>
              <a:sym typeface="Arial"/>
            </a:endParaRPr>
          </a:p>
        </p:txBody>
      </p:sp>
      <p:sp>
        <p:nvSpPr>
          <p:cNvPr id="21" name="Google Shape;21;p22"/>
          <p:cNvSpPr/>
          <p:nvPr/>
        </p:nvSpPr>
        <p:spPr>
          <a:xfrm>
            <a:off x="-232792" y="-75459"/>
            <a:ext cx="12603791" cy="401766"/>
          </a:xfrm>
          <a:prstGeom prst="rect">
            <a:avLst/>
          </a:prstGeom>
          <a:solidFill>
            <a:srgbClr val="2995C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2" name="Google Shape;22;p22" descr="Text&#10;&#10;Description automatically generated with medium confidence"/>
          <p:cNvPicPr preferRelativeResize="0"/>
          <p:nvPr/>
        </p:nvPicPr>
        <p:blipFill rotWithShape="1">
          <a:blip r:embed="rId3">
            <a:alphaModFix/>
          </a:blip>
          <a:srcRect/>
          <a:stretch/>
        </p:blipFill>
        <p:spPr>
          <a:xfrm>
            <a:off x="69573" y="6332785"/>
            <a:ext cx="2269445" cy="471465"/>
          </a:xfrm>
          <a:prstGeom prst="rect">
            <a:avLst/>
          </a:prstGeom>
          <a:noFill/>
          <a:ln>
            <a:noFill/>
          </a:ln>
        </p:spPr>
      </p:pic>
      <p:sp>
        <p:nvSpPr>
          <p:cNvPr id="23" name="Google Shape;23;p22"/>
          <p:cNvSpPr/>
          <p:nvPr/>
        </p:nvSpPr>
        <p:spPr>
          <a:xfrm>
            <a:off x="-232792" y="326307"/>
            <a:ext cx="12603791" cy="5758666"/>
          </a:xfrm>
          <a:prstGeom prst="rect">
            <a:avLst/>
          </a:prstGeom>
          <a:solidFill>
            <a:srgbClr val="E4E4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1_Title and 4 Connected Points">
  <p:cSld name="1_Title and 4 Connected Points">
    <p:spTree>
      <p:nvGrpSpPr>
        <p:cNvPr id="1" name="Shape 170"/>
        <p:cNvGrpSpPr/>
        <p:nvPr/>
      </p:nvGrpSpPr>
      <p:grpSpPr>
        <a:xfrm>
          <a:off x="0" y="0"/>
          <a:ext cx="0" cy="0"/>
          <a:chOff x="0" y="0"/>
          <a:chExt cx="0" cy="0"/>
        </a:xfrm>
      </p:grpSpPr>
      <p:pic>
        <p:nvPicPr>
          <p:cNvPr id="171" name="Google Shape;171;p40"/>
          <p:cNvPicPr preferRelativeResize="0"/>
          <p:nvPr/>
        </p:nvPicPr>
        <p:blipFill rotWithShape="1">
          <a:blip r:embed="rId2">
            <a:alphaModFix/>
          </a:blip>
          <a:srcRect/>
          <a:stretch/>
        </p:blipFill>
        <p:spPr>
          <a:xfrm>
            <a:off x="-268357" y="-279465"/>
            <a:ext cx="12649669" cy="7290560"/>
          </a:xfrm>
          <a:prstGeom prst="rect">
            <a:avLst/>
          </a:prstGeom>
          <a:noFill/>
          <a:ln>
            <a:noFill/>
          </a:ln>
        </p:spPr>
      </p:pic>
      <p:sp>
        <p:nvSpPr>
          <p:cNvPr id="172" name="Google Shape;172;p40"/>
          <p:cNvSpPr txBox="1">
            <a:spLocks noGrp="1"/>
          </p:cNvSpPr>
          <p:nvPr>
            <p:ph type="body" idx="1"/>
          </p:nvPr>
        </p:nvSpPr>
        <p:spPr>
          <a:xfrm>
            <a:off x="277904" y="2787650"/>
            <a:ext cx="4425664" cy="641350"/>
          </a:xfrm>
          <a:prstGeom prst="rect">
            <a:avLst/>
          </a:prstGeom>
          <a:noFill/>
          <a:ln>
            <a:noFill/>
          </a:ln>
        </p:spPr>
        <p:txBody>
          <a:bodyPr spcFirstLastPara="1" wrap="square" lIns="91425" tIns="45700" rIns="91425" bIns="45700" anchor="t" anchorCtr="0">
            <a:noAutofit/>
          </a:bodyPr>
          <a:lstStyle>
            <a:lvl1pPr marL="457200" marR="0" lvl="0" indent="-228600" algn="r" rtl="0">
              <a:lnSpc>
                <a:spcPct val="90000"/>
              </a:lnSpc>
              <a:spcBef>
                <a:spcPts val="10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73" name="Google Shape;173;p40"/>
          <p:cNvSpPr txBox="1">
            <a:spLocks noGrp="1"/>
          </p:cNvSpPr>
          <p:nvPr>
            <p:ph type="body" idx="2"/>
          </p:nvPr>
        </p:nvSpPr>
        <p:spPr>
          <a:xfrm>
            <a:off x="277904" y="3769000"/>
            <a:ext cx="4425664" cy="641350"/>
          </a:xfrm>
          <a:prstGeom prst="rect">
            <a:avLst/>
          </a:prstGeom>
          <a:noFill/>
          <a:ln>
            <a:noFill/>
          </a:ln>
        </p:spPr>
        <p:txBody>
          <a:bodyPr spcFirstLastPara="1" wrap="square" lIns="91425" tIns="45700" rIns="91425" bIns="45700" anchor="t" anchorCtr="0">
            <a:noAutofit/>
          </a:bodyPr>
          <a:lstStyle>
            <a:lvl1pPr marL="457200" marR="0" lvl="0" indent="-228600" algn="r" rtl="0">
              <a:lnSpc>
                <a:spcPct val="90000"/>
              </a:lnSpc>
              <a:spcBef>
                <a:spcPts val="10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74" name="Google Shape;174;p40"/>
          <p:cNvSpPr txBox="1">
            <a:spLocks noGrp="1"/>
          </p:cNvSpPr>
          <p:nvPr>
            <p:ph type="body" idx="3"/>
          </p:nvPr>
        </p:nvSpPr>
        <p:spPr>
          <a:xfrm>
            <a:off x="7488432" y="2787650"/>
            <a:ext cx="4425664" cy="6413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75" name="Google Shape;175;p40"/>
          <p:cNvSpPr txBox="1">
            <a:spLocks noGrp="1"/>
          </p:cNvSpPr>
          <p:nvPr>
            <p:ph type="body" idx="4"/>
          </p:nvPr>
        </p:nvSpPr>
        <p:spPr>
          <a:xfrm>
            <a:off x="7488432" y="3746874"/>
            <a:ext cx="4425664" cy="6413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76" name="Google Shape;176;p40"/>
          <p:cNvSpPr txBox="1">
            <a:spLocks noGrp="1"/>
          </p:cNvSpPr>
          <p:nvPr>
            <p:ph type="title"/>
          </p:nvPr>
        </p:nvSpPr>
        <p:spPr>
          <a:xfrm>
            <a:off x="782033" y="615854"/>
            <a:ext cx="10515600" cy="1123299"/>
          </a:xfrm>
          <a:prstGeom prst="rect">
            <a:avLst/>
          </a:prstGeom>
          <a:noFill/>
          <a:ln>
            <a:noFill/>
          </a:ln>
        </p:spPr>
        <p:txBody>
          <a:bodyPr spcFirstLastPara="1" wrap="square" lIns="91425" tIns="45700" rIns="91425" bIns="45700" anchor="t" anchorCtr="0">
            <a:normAutofit/>
          </a:bodyPr>
          <a:lstStyle>
            <a:lvl1pPr marR="0" lvl="0" algn="ctr" rtl="0">
              <a:lnSpc>
                <a:spcPct val="9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77" name="Google Shape;177;p40"/>
          <p:cNvSpPr txBox="1"/>
          <p:nvPr/>
        </p:nvSpPr>
        <p:spPr>
          <a:xfrm>
            <a:off x="5159527" y="2548529"/>
            <a:ext cx="663388" cy="92333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5400" b="1" i="0" u="none" strike="noStrike" cap="none">
                <a:solidFill>
                  <a:schemeClr val="lt1"/>
                </a:solidFill>
                <a:latin typeface="Arial"/>
                <a:ea typeface="Arial"/>
                <a:cs typeface="Arial"/>
                <a:sym typeface="Arial"/>
              </a:rPr>
              <a:t>1</a:t>
            </a:r>
            <a:endParaRPr sz="1400" b="0" i="0" u="none" strike="noStrike" cap="none">
              <a:solidFill>
                <a:srgbClr val="000000"/>
              </a:solidFill>
              <a:latin typeface="Arial"/>
              <a:ea typeface="Arial"/>
              <a:cs typeface="Arial"/>
              <a:sym typeface="Arial"/>
            </a:endParaRPr>
          </a:p>
        </p:txBody>
      </p:sp>
      <p:sp>
        <p:nvSpPr>
          <p:cNvPr id="178" name="Google Shape;178;p40"/>
          <p:cNvSpPr txBox="1"/>
          <p:nvPr/>
        </p:nvSpPr>
        <p:spPr>
          <a:xfrm>
            <a:off x="6348860" y="2535488"/>
            <a:ext cx="663388" cy="92333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5400" b="1" i="0" u="none" strike="noStrike" cap="none">
                <a:solidFill>
                  <a:schemeClr val="lt1"/>
                </a:solidFill>
                <a:latin typeface="Arial"/>
                <a:ea typeface="Arial"/>
                <a:cs typeface="Arial"/>
                <a:sym typeface="Arial"/>
              </a:rPr>
              <a:t>2</a:t>
            </a:r>
            <a:endParaRPr sz="1400" b="0" i="0" u="none" strike="noStrike" cap="none">
              <a:solidFill>
                <a:srgbClr val="000000"/>
              </a:solidFill>
              <a:latin typeface="Arial"/>
              <a:ea typeface="Arial"/>
              <a:cs typeface="Arial"/>
              <a:sym typeface="Arial"/>
            </a:endParaRPr>
          </a:p>
        </p:txBody>
      </p:sp>
      <p:sp>
        <p:nvSpPr>
          <p:cNvPr id="179" name="Google Shape;179;p40"/>
          <p:cNvSpPr txBox="1"/>
          <p:nvPr/>
        </p:nvSpPr>
        <p:spPr>
          <a:xfrm>
            <a:off x="5168495" y="3543608"/>
            <a:ext cx="663388" cy="92333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5400" b="1" i="0" u="none" strike="noStrike" cap="none">
                <a:solidFill>
                  <a:schemeClr val="lt1"/>
                </a:solidFill>
                <a:latin typeface="Arial"/>
                <a:ea typeface="Arial"/>
                <a:cs typeface="Arial"/>
                <a:sym typeface="Arial"/>
              </a:rPr>
              <a:t>3</a:t>
            </a:r>
            <a:endParaRPr sz="1400" b="0" i="0" u="none" strike="noStrike" cap="none">
              <a:solidFill>
                <a:srgbClr val="000000"/>
              </a:solidFill>
              <a:latin typeface="Arial"/>
              <a:ea typeface="Arial"/>
              <a:cs typeface="Arial"/>
              <a:sym typeface="Arial"/>
            </a:endParaRPr>
          </a:p>
        </p:txBody>
      </p:sp>
      <p:sp>
        <p:nvSpPr>
          <p:cNvPr id="180" name="Google Shape;180;p40"/>
          <p:cNvSpPr txBox="1"/>
          <p:nvPr/>
        </p:nvSpPr>
        <p:spPr>
          <a:xfrm>
            <a:off x="6357828" y="3530567"/>
            <a:ext cx="663388" cy="92333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5400" b="1" i="0" u="none" strike="noStrike" cap="none">
                <a:solidFill>
                  <a:schemeClr val="lt1"/>
                </a:solidFill>
                <a:latin typeface="Arial"/>
                <a:ea typeface="Arial"/>
                <a:cs typeface="Arial"/>
                <a:sym typeface="Arial"/>
              </a:rPr>
              <a:t>4</a:t>
            </a:r>
            <a:endParaRPr sz="1400" b="0" i="0" u="none" strike="noStrike" cap="none">
              <a:solidFill>
                <a:srgbClr val="000000"/>
              </a:solidFill>
              <a:latin typeface="Arial"/>
              <a:ea typeface="Arial"/>
              <a:cs typeface="Arial"/>
              <a:sym typeface="Arial"/>
            </a:endParaRPr>
          </a:p>
        </p:txBody>
      </p:sp>
      <p:sp>
        <p:nvSpPr>
          <p:cNvPr id="181" name="Google Shape;181;p40"/>
          <p:cNvSpPr/>
          <p:nvPr/>
        </p:nvSpPr>
        <p:spPr>
          <a:xfrm>
            <a:off x="-268357" y="6281530"/>
            <a:ext cx="12603791" cy="684008"/>
          </a:xfrm>
          <a:prstGeom prst="rect">
            <a:avLst/>
          </a:prstGeom>
          <a:solidFill>
            <a:srgbClr val="1F75B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82" name="Google Shape;182;p40"/>
          <p:cNvSpPr/>
          <p:nvPr/>
        </p:nvSpPr>
        <p:spPr>
          <a:xfrm>
            <a:off x="-268357" y="6033051"/>
            <a:ext cx="12603791" cy="258417"/>
          </a:xfrm>
          <a:prstGeom prst="rect">
            <a:avLst/>
          </a:prstGeom>
          <a:solidFill>
            <a:srgbClr val="2995C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83" name="Google Shape;183;p40" descr="Text&#10;&#10;Description automatically generated with medium confidence"/>
          <p:cNvPicPr preferRelativeResize="0"/>
          <p:nvPr/>
        </p:nvPicPr>
        <p:blipFill rotWithShape="1">
          <a:blip r:embed="rId3">
            <a:alphaModFix/>
          </a:blip>
          <a:srcRect/>
          <a:stretch/>
        </p:blipFill>
        <p:spPr>
          <a:xfrm>
            <a:off x="69573" y="6332785"/>
            <a:ext cx="2269445" cy="471465"/>
          </a:xfrm>
          <a:prstGeom prst="rect">
            <a:avLst/>
          </a:prstGeom>
          <a:noFill/>
          <a:ln>
            <a:noFill/>
          </a:ln>
        </p:spPr>
      </p:pic>
      <p:sp>
        <p:nvSpPr>
          <p:cNvPr id="184" name="Google Shape;184;p40"/>
          <p:cNvSpPr/>
          <p:nvPr/>
        </p:nvSpPr>
        <p:spPr>
          <a:xfrm>
            <a:off x="-268358" y="-259099"/>
            <a:ext cx="12603791" cy="401766"/>
          </a:xfrm>
          <a:prstGeom prst="rect">
            <a:avLst/>
          </a:prstGeom>
          <a:solidFill>
            <a:srgbClr val="2995C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85" name="Google Shape;185;p40"/>
          <p:cNvSpPr txBox="1"/>
          <p:nvPr/>
        </p:nvSpPr>
        <p:spPr>
          <a:xfrm>
            <a:off x="9852982" y="6374979"/>
            <a:ext cx="2269445" cy="516986"/>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lt1"/>
              </a:buClr>
              <a:buSzPts val="2900"/>
              <a:buFont typeface="Arial"/>
              <a:buNone/>
            </a:pPr>
            <a:r>
              <a:rPr lang="en-US" sz="2900" b="0" i="0" u="none" strike="noStrike" cap="none">
                <a:solidFill>
                  <a:schemeClr val="lt1"/>
                </a:solidFill>
                <a:latin typeface="Arial"/>
                <a:ea typeface="Arial"/>
                <a:cs typeface="Arial"/>
                <a:sym typeface="Arial"/>
              </a:rPr>
              <a:t>ceedar.org</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186"/>
        <p:cNvGrpSpPr/>
        <p:nvPr/>
      </p:nvGrpSpPr>
      <p:grpSpPr>
        <a:xfrm>
          <a:off x="0" y="0"/>
          <a:ext cx="0" cy="0"/>
          <a:chOff x="0" y="0"/>
          <a:chExt cx="0" cy="0"/>
        </a:xfrm>
      </p:grpSpPr>
      <p:sp>
        <p:nvSpPr>
          <p:cNvPr id="187" name="Google Shape;187;p41"/>
          <p:cNvSpPr txBox="1"/>
          <p:nvPr/>
        </p:nvSpPr>
        <p:spPr>
          <a:xfrm>
            <a:off x="838200" y="242236"/>
            <a:ext cx="10515600" cy="1325563"/>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dk1"/>
              </a:buClr>
              <a:buSzPts val="5400"/>
              <a:buFont typeface="Arial"/>
              <a:buNone/>
            </a:pPr>
            <a:r>
              <a:rPr lang="en-US" sz="5400" b="1" i="0" u="none" strike="noStrike" cap="none">
                <a:solidFill>
                  <a:schemeClr val="dk1"/>
                </a:solidFill>
                <a:latin typeface="Arial"/>
                <a:ea typeface="Arial"/>
                <a:cs typeface="Arial"/>
                <a:sym typeface="Arial"/>
              </a:rPr>
              <a:t>CEEDAR States</a:t>
            </a:r>
            <a:endParaRPr sz="1400" b="0" i="0" u="none" strike="noStrike" cap="none">
              <a:solidFill>
                <a:srgbClr val="000000"/>
              </a:solidFill>
              <a:latin typeface="Arial"/>
              <a:ea typeface="Arial"/>
              <a:cs typeface="Arial"/>
              <a:sym typeface="Arial"/>
            </a:endParaRPr>
          </a:p>
        </p:txBody>
      </p:sp>
      <p:sp>
        <p:nvSpPr>
          <p:cNvPr id="188" name="Google Shape;188;p41"/>
          <p:cNvSpPr/>
          <p:nvPr/>
        </p:nvSpPr>
        <p:spPr>
          <a:xfrm>
            <a:off x="7113" y="6173183"/>
            <a:ext cx="12184888" cy="661274"/>
          </a:xfrm>
          <a:prstGeom prst="rect">
            <a:avLst/>
          </a:prstGeom>
          <a:solidFill>
            <a:srgbClr val="1F75B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89" name="Google Shape;189;p41"/>
          <p:cNvSpPr/>
          <p:nvPr/>
        </p:nvSpPr>
        <p:spPr>
          <a:xfrm>
            <a:off x="7113" y="5910559"/>
            <a:ext cx="12184888" cy="249828"/>
          </a:xfrm>
          <a:prstGeom prst="rect">
            <a:avLst/>
          </a:prstGeom>
          <a:solidFill>
            <a:srgbClr val="2995C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90" name="Google Shape;190;p41" descr="Text&#10;&#10;Description automatically generated with medium confidence"/>
          <p:cNvPicPr preferRelativeResize="0"/>
          <p:nvPr/>
        </p:nvPicPr>
        <p:blipFill rotWithShape="1">
          <a:blip r:embed="rId2">
            <a:alphaModFix/>
          </a:blip>
          <a:srcRect/>
          <a:stretch/>
        </p:blipFill>
        <p:spPr>
          <a:xfrm>
            <a:off x="82540" y="6275922"/>
            <a:ext cx="2194017" cy="455795"/>
          </a:xfrm>
          <a:prstGeom prst="rect">
            <a:avLst/>
          </a:prstGeom>
          <a:noFill/>
          <a:ln>
            <a:noFill/>
          </a:ln>
        </p:spPr>
      </p:pic>
      <p:sp>
        <p:nvSpPr>
          <p:cNvPr id="191" name="Google Shape;191;p41"/>
          <p:cNvSpPr txBox="1"/>
          <p:nvPr/>
        </p:nvSpPr>
        <p:spPr>
          <a:xfrm>
            <a:off x="9915443" y="6334653"/>
            <a:ext cx="2194017" cy="499803"/>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lt1"/>
              </a:buClr>
              <a:buSzPts val="2900"/>
              <a:buFont typeface="Arial"/>
              <a:buNone/>
            </a:pPr>
            <a:r>
              <a:rPr lang="en-US" sz="2900" b="0" i="0" u="none" strike="noStrike" cap="none">
                <a:solidFill>
                  <a:schemeClr val="lt1"/>
                </a:solidFill>
                <a:latin typeface="Arial"/>
                <a:ea typeface="Arial"/>
                <a:cs typeface="Arial"/>
                <a:sym typeface="Arial"/>
              </a:rPr>
              <a:t>ceedar.org</a:t>
            </a:r>
            <a:endParaRPr sz="1400" b="0" i="0" u="none" strike="noStrike" cap="none">
              <a:solidFill>
                <a:srgbClr val="000000"/>
              </a:solidFill>
              <a:latin typeface="Arial"/>
              <a:ea typeface="Arial"/>
              <a:cs typeface="Arial"/>
              <a:sym typeface="Arial"/>
            </a:endParaRPr>
          </a:p>
        </p:txBody>
      </p:sp>
      <p:pic>
        <p:nvPicPr>
          <p:cNvPr id="192" name="Google Shape;192;p41" descr="Map&#10;&#10;Description automatically generated"/>
          <p:cNvPicPr preferRelativeResize="0"/>
          <p:nvPr/>
        </p:nvPicPr>
        <p:blipFill rotWithShape="1">
          <a:blip r:embed="rId3">
            <a:alphaModFix/>
          </a:blip>
          <a:srcRect/>
          <a:stretch/>
        </p:blipFill>
        <p:spPr>
          <a:xfrm>
            <a:off x="2209800" y="674022"/>
            <a:ext cx="7772400" cy="5396421"/>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2_Custom Layout">
  <p:cSld name="2_Custom Layout">
    <p:spTree>
      <p:nvGrpSpPr>
        <p:cNvPr id="1" name="Shape 193"/>
        <p:cNvGrpSpPr/>
        <p:nvPr/>
      </p:nvGrpSpPr>
      <p:grpSpPr>
        <a:xfrm>
          <a:off x="0" y="0"/>
          <a:ext cx="0" cy="0"/>
          <a:chOff x="0" y="0"/>
          <a:chExt cx="0" cy="0"/>
        </a:xfrm>
      </p:grpSpPr>
      <p:sp>
        <p:nvSpPr>
          <p:cNvPr id="194" name="Google Shape;194;p42" descr="Image preview"/>
          <p:cNvSpPr/>
          <p:nvPr/>
        </p:nvSpPr>
        <p:spPr>
          <a:xfrm>
            <a:off x="5968474" y="2922340"/>
            <a:ext cx="279925" cy="27992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5" name="Google Shape;195;p42" descr="Image preview"/>
          <p:cNvSpPr/>
          <p:nvPr/>
        </p:nvSpPr>
        <p:spPr>
          <a:xfrm>
            <a:off x="6120874" y="3074740"/>
            <a:ext cx="279925" cy="27992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6" name="Google Shape;196;p42" descr="Image preview"/>
          <p:cNvSpPr/>
          <p:nvPr/>
        </p:nvSpPr>
        <p:spPr>
          <a:xfrm>
            <a:off x="6273274" y="3227140"/>
            <a:ext cx="279925" cy="27992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197" name="Google Shape;197;p42"/>
          <p:cNvPicPr preferRelativeResize="0"/>
          <p:nvPr/>
        </p:nvPicPr>
        <p:blipFill rotWithShape="1">
          <a:blip r:embed="rId2">
            <a:alphaModFix/>
          </a:blip>
          <a:srcRect/>
          <a:stretch/>
        </p:blipFill>
        <p:spPr>
          <a:xfrm>
            <a:off x="3619557" y="443586"/>
            <a:ext cx="5031402" cy="5017150"/>
          </a:xfrm>
          <a:prstGeom prst="rect">
            <a:avLst/>
          </a:prstGeom>
          <a:noFill/>
          <a:ln>
            <a:noFill/>
          </a:ln>
        </p:spPr>
      </p:pic>
      <p:sp>
        <p:nvSpPr>
          <p:cNvPr id="198" name="Google Shape;198;p42"/>
          <p:cNvSpPr txBox="1"/>
          <p:nvPr/>
        </p:nvSpPr>
        <p:spPr>
          <a:xfrm>
            <a:off x="3647423" y="2889930"/>
            <a:ext cx="2012089"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262626"/>
                </a:solidFill>
                <a:latin typeface="Arial"/>
                <a:ea typeface="Arial"/>
                <a:cs typeface="Arial"/>
                <a:sym typeface="Arial"/>
              </a:rPr>
              <a:t>Melinda Leko</a:t>
            </a:r>
            <a:endParaRPr sz="1800" b="1" i="0" u="none" strike="noStrike" cap="none">
              <a:solidFill>
                <a:srgbClr val="262626"/>
              </a:solidFill>
              <a:latin typeface="Arial"/>
              <a:ea typeface="Arial"/>
              <a:cs typeface="Arial"/>
              <a:sym typeface="Arial"/>
            </a:endParaRPr>
          </a:p>
        </p:txBody>
      </p:sp>
      <p:sp>
        <p:nvSpPr>
          <p:cNvPr id="199" name="Google Shape;199;p42"/>
          <p:cNvSpPr/>
          <p:nvPr/>
        </p:nvSpPr>
        <p:spPr>
          <a:xfrm>
            <a:off x="3870730" y="3193852"/>
            <a:ext cx="1796534"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Calibri"/>
                <a:ea typeface="Calibri"/>
                <a:cs typeface="Calibri"/>
                <a:sym typeface="Calibri"/>
              </a:rPr>
              <a:t>Co-Director (UF)</a:t>
            </a:r>
            <a:endParaRPr sz="1400" b="0" i="0" u="none" strike="noStrike" cap="none">
              <a:solidFill>
                <a:srgbClr val="000000"/>
              </a:solidFill>
              <a:latin typeface="Arial"/>
              <a:ea typeface="Arial"/>
              <a:cs typeface="Arial"/>
              <a:sym typeface="Arial"/>
            </a:endParaRPr>
          </a:p>
        </p:txBody>
      </p:sp>
      <p:sp>
        <p:nvSpPr>
          <p:cNvPr id="200" name="Google Shape;200;p42"/>
          <p:cNvSpPr/>
          <p:nvPr/>
        </p:nvSpPr>
        <p:spPr>
          <a:xfrm>
            <a:off x="3367502" y="3470673"/>
            <a:ext cx="2211887" cy="41549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050"/>
              <a:buFont typeface="Arial"/>
              <a:buNone/>
            </a:pPr>
            <a:r>
              <a:rPr lang="en-US" sz="1050" b="0" i="0" u="none" strike="noStrike" cap="none">
                <a:solidFill>
                  <a:schemeClr val="dk1"/>
                </a:solidFill>
                <a:latin typeface="Calibri"/>
                <a:ea typeface="Calibri"/>
                <a:cs typeface="Calibri"/>
                <a:sym typeface="Calibri"/>
              </a:rPr>
              <a:t>Activity 2: Universal TA</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050"/>
              <a:buFont typeface="Arial"/>
              <a:buNone/>
            </a:pPr>
            <a:r>
              <a:rPr lang="en-US" sz="1050" b="0" i="0" u="none" strike="noStrike" cap="none">
                <a:solidFill>
                  <a:schemeClr val="dk1"/>
                </a:solidFill>
                <a:latin typeface="Calibri"/>
                <a:ea typeface="Calibri"/>
                <a:cs typeface="Calibri"/>
                <a:sym typeface="Calibri"/>
              </a:rPr>
              <a:t>  Evaluation </a:t>
            </a:r>
            <a:endParaRPr sz="1400" b="0" i="0" u="none" strike="noStrike" cap="none">
              <a:solidFill>
                <a:srgbClr val="000000"/>
              </a:solidFill>
              <a:latin typeface="Arial"/>
              <a:ea typeface="Arial"/>
              <a:cs typeface="Arial"/>
              <a:sym typeface="Arial"/>
            </a:endParaRPr>
          </a:p>
        </p:txBody>
      </p:sp>
      <p:sp>
        <p:nvSpPr>
          <p:cNvPr id="201" name="Google Shape;201;p42"/>
          <p:cNvSpPr/>
          <p:nvPr/>
        </p:nvSpPr>
        <p:spPr>
          <a:xfrm>
            <a:off x="3783844" y="446971"/>
            <a:ext cx="2316095" cy="2131120"/>
          </a:xfrm>
          <a:custGeom>
            <a:avLst/>
            <a:gdLst/>
            <a:ahLst/>
            <a:cxnLst/>
            <a:rect l="l" t="t" r="r" b="b"/>
            <a:pathLst>
              <a:path w="2068513" h="1903311" extrusionOk="0">
                <a:moveTo>
                  <a:pt x="2068513" y="0"/>
                </a:moveTo>
                <a:lnTo>
                  <a:pt x="2068513" y="1291861"/>
                </a:lnTo>
                <a:lnTo>
                  <a:pt x="1228094" y="1903311"/>
                </a:lnTo>
                <a:lnTo>
                  <a:pt x="0" y="1504157"/>
                </a:lnTo>
                <a:lnTo>
                  <a:pt x="29369" y="1420019"/>
                </a:lnTo>
                <a:lnTo>
                  <a:pt x="61119" y="1339850"/>
                </a:lnTo>
                <a:lnTo>
                  <a:pt x="96044" y="1258888"/>
                </a:lnTo>
                <a:lnTo>
                  <a:pt x="132556" y="1181100"/>
                </a:lnTo>
                <a:lnTo>
                  <a:pt x="173831" y="1106488"/>
                </a:lnTo>
                <a:lnTo>
                  <a:pt x="218281" y="1031875"/>
                </a:lnTo>
                <a:lnTo>
                  <a:pt x="264319" y="960438"/>
                </a:lnTo>
                <a:lnTo>
                  <a:pt x="312738" y="889794"/>
                </a:lnTo>
                <a:lnTo>
                  <a:pt x="364331" y="823119"/>
                </a:lnTo>
                <a:lnTo>
                  <a:pt x="419100" y="757238"/>
                </a:lnTo>
                <a:lnTo>
                  <a:pt x="475457" y="695325"/>
                </a:lnTo>
                <a:lnTo>
                  <a:pt x="533400" y="634206"/>
                </a:lnTo>
                <a:lnTo>
                  <a:pt x="594519" y="576263"/>
                </a:lnTo>
                <a:lnTo>
                  <a:pt x="657225" y="519906"/>
                </a:lnTo>
                <a:lnTo>
                  <a:pt x="722313" y="466725"/>
                </a:lnTo>
                <a:lnTo>
                  <a:pt x="789782" y="415925"/>
                </a:lnTo>
                <a:lnTo>
                  <a:pt x="859632" y="367506"/>
                </a:lnTo>
                <a:lnTo>
                  <a:pt x="930275" y="321469"/>
                </a:lnTo>
                <a:lnTo>
                  <a:pt x="1003300" y="278606"/>
                </a:lnTo>
                <a:lnTo>
                  <a:pt x="1076325" y="238919"/>
                </a:lnTo>
                <a:lnTo>
                  <a:pt x="1152525" y="202406"/>
                </a:lnTo>
                <a:lnTo>
                  <a:pt x="1230313" y="167481"/>
                </a:lnTo>
                <a:lnTo>
                  <a:pt x="1309688" y="137319"/>
                </a:lnTo>
                <a:lnTo>
                  <a:pt x="1389063" y="109538"/>
                </a:lnTo>
                <a:lnTo>
                  <a:pt x="1470819" y="84138"/>
                </a:lnTo>
                <a:lnTo>
                  <a:pt x="1553369" y="62706"/>
                </a:lnTo>
                <a:lnTo>
                  <a:pt x="1637507" y="42863"/>
                </a:lnTo>
                <a:lnTo>
                  <a:pt x="1720851" y="27781"/>
                </a:lnTo>
                <a:lnTo>
                  <a:pt x="1808163" y="15081"/>
                </a:lnTo>
                <a:lnTo>
                  <a:pt x="1893094" y="7938"/>
                </a:lnTo>
                <a:lnTo>
                  <a:pt x="1981994" y="1588"/>
                </a:lnTo>
                <a:close/>
              </a:path>
            </a:pathLst>
          </a:custGeom>
          <a:solidFill>
            <a:srgbClr val="8BB2D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2" name="Google Shape;202;p42"/>
          <p:cNvSpPr txBox="1"/>
          <p:nvPr/>
        </p:nvSpPr>
        <p:spPr>
          <a:xfrm>
            <a:off x="4344901" y="1096809"/>
            <a:ext cx="1994457"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262626"/>
                </a:solidFill>
                <a:latin typeface="Arial"/>
                <a:ea typeface="Arial"/>
                <a:cs typeface="Arial"/>
                <a:sym typeface="Arial"/>
              </a:rPr>
              <a:t>Erica McCray</a:t>
            </a:r>
            <a:endParaRPr sz="1400" b="0" i="0" u="none" strike="noStrike" cap="none">
              <a:solidFill>
                <a:srgbClr val="000000"/>
              </a:solidFill>
              <a:latin typeface="Arial"/>
              <a:ea typeface="Arial"/>
              <a:cs typeface="Arial"/>
              <a:sym typeface="Arial"/>
            </a:endParaRPr>
          </a:p>
        </p:txBody>
      </p:sp>
      <p:sp>
        <p:nvSpPr>
          <p:cNvPr id="203" name="Google Shape;203;p42"/>
          <p:cNvSpPr/>
          <p:nvPr/>
        </p:nvSpPr>
        <p:spPr>
          <a:xfrm>
            <a:off x="4325878" y="1398387"/>
            <a:ext cx="2081750"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Calibri"/>
                <a:ea typeface="Calibri"/>
                <a:cs typeface="Calibri"/>
                <a:sym typeface="Calibri"/>
              </a:rPr>
              <a:t>Executive-Director (UF)</a:t>
            </a:r>
            <a:endParaRPr sz="1400" b="0" i="0" u="none" strike="noStrike" cap="none">
              <a:solidFill>
                <a:srgbClr val="000000"/>
              </a:solidFill>
              <a:latin typeface="Arial"/>
              <a:ea typeface="Arial"/>
              <a:cs typeface="Arial"/>
              <a:sym typeface="Arial"/>
            </a:endParaRPr>
          </a:p>
        </p:txBody>
      </p:sp>
      <p:sp>
        <p:nvSpPr>
          <p:cNvPr id="204" name="Google Shape;204;p42"/>
          <p:cNvSpPr/>
          <p:nvPr/>
        </p:nvSpPr>
        <p:spPr>
          <a:xfrm>
            <a:off x="4303690" y="1686561"/>
            <a:ext cx="1615833" cy="41549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050"/>
              <a:buFont typeface="Arial"/>
              <a:buNone/>
            </a:pPr>
            <a:r>
              <a:rPr lang="en-US" sz="1050" b="0" i="0" u="none" strike="noStrike" cap="none">
                <a:solidFill>
                  <a:schemeClr val="dk1"/>
                </a:solidFill>
                <a:latin typeface="Calibri"/>
                <a:ea typeface="Calibri"/>
                <a:cs typeface="Calibri"/>
                <a:sym typeface="Calibri"/>
              </a:rPr>
              <a:t>Activity 5:  Coordination and Alignment</a:t>
            </a:r>
            <a:endParaRPr sz="1400" b="0" i="0" u="none" strike="noStrike" cap="none">
              <a:solidFill>
                <a:srgbClr val="000000"/>
              </a:solidFill>
              <a:latin typeface="Arial"/>
              <a:ea typeface="Arial"/>
              <a:cs typeface="Arial"/>
              <a:sym typeface="Arial"/>
            </a:endParaRPr>
          </a:p>
        </p:txBody>
      </p:sp>
      <p:sp>
        <p:nvSpPr>
          <p:cNvPr id="205" name="Google Shape;205;p42"/>
          <p:cNvSpPr/>
          <p:nvPr/>
        </p:nvSpPr>
        <p:spPr>
          <a:xfrm>
            <a:off x="6178656" y="450212"/>
            <a:ext cx="2316095" cy="2130132"/>
          </a:xfrm>
          <a:custGeom>
            <a:avLst/>
            <a:gdLst/>
            <a:ahLst/>
            <a:cxnLst/>
            <a:rect l="l" t="t" r="r" b="b"/>
            <a:pathLst>
              <a:path w="2070100" h="1903889" extrusionOk="0">
                <a:moveTo>
                  <a:pt x="0" y="0"/>
                </a:moveTo>
                <a:lnTo>
                  <a:pt x="88106" y="1588"/>
                </a:lnTo>
                <a:lnTo>
                  <a:pt x="175419" y="7938"/>
                </a:lnTo>
                <a:lnTo>
                  <a:pt x="261938" y="15081"/>
                </a:lnTo>
                <a:lnTo>
                  <a:pt x="347663" y="27781"/>
                </a:lnTo>
                <a:lnTo>
                  <a:pt x="432594" y="42863"/>
                </a:lnTo>
                <a:lnTo>
                  <a:pt x="515144" y="62706"/>
                </a:lnTo>
                <a:lnTo>
                  <a:pt x="599281" y="84138"/>
                </a:lnTo>
                <a:lnTo>
                  <a:pt x="679450" y="109538"/>
                </a:lnTo>
                <a:lnTo>
                  <a:pt x="760413" y="137319"/>
                </a:lnTo>
                <a:lnTo>
                  <a:pt x="838200" y="167481"/>
                </a:lnTo>
                <a:lnTo>
                  <a:pt x="915988" y="202406"/>
                </a:lnTo>
                <a:lnTo>
                  <a:pt x="992188" y="238919"/>
                </a:lnTo>
                <a:lnTo>
                  <a:pt x="1066800" y="278606"/>
                </a:lnTo>
                <a:lnTo>
                  <a:pt x="1138238" y="321469"/>
                </a:lnTo>
                <a:lnTo>
                  <a:pt x="1210469" y="367506"/>
                </a:lnTo>
                <a:lnTo>
                  <a:pt x="1278731" y="415925"/>
                </a:lnTo>
                <a:lnTo>
                  <a:pt x="1346200" y="466725"/>
                </a:lnTo>
                <a:lnTo>
                  <a:pt x="1411288" y="519906"/>
                </a:lnTo>
                <a:lnTo>
                  <a:pt x="1473994" y="576263"/>
                </a:lnTo>
                <a:lnTo>
                  <a:pt x="1535113" y="634206"/>
                </a:lnTo>
                <a:lnTo>
                  <a:pt x="1593850" y="695325"/>
                </a:lnTo>
                <a:lnTo>
                  <a:pt x="1651000" y="757238"/>
                </a:lnTo>
                <a:lnTo>
                  <a:pt x="1704181" y="823119"/>
                </a:lnTo>
                <a:lnTo>
                  <a:pt x="1755775" y="889794"/>
                </a:lnTo>
                <a:lnTo>
                  <a:pt x="1804194" y="960438"/>
                </a:lnTo>
                <a:lnTo>
                  <a:pt x="1850231" y="1031875"/>
                </a:lnTo>
                <a:lnTo>
                  <a:pt x="1894681" y="1106488"/>
                </a:lnTo>
                <a:lnTo>
                  <a:pt x="1935956" y="1181100"/>
                </a:lnTo>
                <a:lnTo>
                  <a:pt x="1974056" y="1258888"/>
                </a:lnTo>
                <a:lnTo>
                  <a:pt x="2008981" y="1339850"/>
                </a:lnTo>
                <a:lnTo>
                  <a:pt x="2040731" y="1420019"/>
                </a:lnTo>
                <a:lnTo>
                  <a:pt x="2070100" y="1504157"/>
                </a:lnTo>
                <a:lnTo>
                  <a:pt x="839284" y="1903889"/>
                </a:lnTo>
                <a:lnTo>
                  <a:pt x="0" y="1293264"/>
                </a:lnTo>
                <a:close/>
              </a:path>
            </a:pathLst>
          </a:custGeom>
          <a:solidFill>
            <a:srgbClr val="BFBCC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6" name="Google Shape;206;p42"/>
          <p:cNvSpPr txBox="1"/>
          <p:nvPr/>
        </p:nvSpPr>
        <p:spPr>
          <a:xfrm>
            <a:off x="6232327" y="953018"/>
            <a:ext cx="2058577"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262626"/>
                </a:solidFill>
                <a:latin typeface="Arial"/>
                <a:ea typeface="Arial"/>
                <a:cs typeface="Arial"/>
                <a:sym typeface="Arial"/>
              </a:rPr>
              <a:t>Meg Kamman</a:t>
            </a:r>
            <a:endParaRPr sz="1800" b="1" i="0" u="none" strike="noStrike" cap="none">
              <a:solidFill>
                <a:srgbClr val="262626"/>
              </a:solidFill>
              <a:latin typeface="Arial"/>
              <a:ea typeface="Arial"/>
              <a:cs typeface="Arial"/>
              <a:sym typeface="Arial"/>
            </a:endParaRPr>
          </a:p>
        </p:txBody>
      </p:sp>
      <p:sp>
        <p:nvSpPr>
          <p:cNvPr id="207" name="Google Shape;207;p42"/>
          <p:cNvSpPr/>
          <p:nvPr/>
        </p:nvSpPr>
        <p:spPr>
          <a:xfrm>
            <a:off x="6423932" y="1241707"/>
            <a:ext cx="1917192"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Calibri"/>
                <a:ea typeface="Calibri"/>
                <a:cs typeface="Calibri"/>
                <a:sym typeface="Calibri"/>
              </a:rPr>
              <a:t>Co-Director (UF)</a:t>
            </a:r>
            <a:endParaRPr sz="1200" b="0" i="0" u="none" strike="noStrike" cap="none">
              <a:solidFill>
                <a:schemeClr val="lt1"/>
              </a:solidFill>
              <a:latin typeface="Calibri"/>
              <a:ea typeface="Calibri"/>
              <a:cs typeface="Calibri"/>
              <a:sym typeface="Calibri"/>
            </a:endParaRPr>
          </a:p>
        </p:txBody>
      </p:sp>
      <p:sp>
        <p:nvSpPr>
          <p:cNvPr id="208" name="Google Shape;208;p42"/>
          <p:cNvSpPr/>
          <p:nvPr/>
        </p:nvSpPr>
        <p:spPr>
          <a:xfrm>
            <a:off x="6260115" y="1505447"/>
            <a:ext cx="1917192"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chemeClr val="dk1"/>
                </a:solidFill>
                <a:latin typeface="Calibri"/>
                <a:ea typeface="Calibri"/>
                <a:cs typeface="Calibri"/>
                <a:sym typeface="Calibri"/>
              </a:rPr>
              <a:t>Activity 1: TA Incubator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chemeClr val="dk1"/>
                </a:solidFill>
                <a:latin typeface="Calibri"/>
                <a:ea typeface="Calibri"/>
                <a:cs typeface="Calibri"/>
                <a:sym typeface="Calibri"/>
              </a:rPr>
              <a:t>Activity 3: Targeted Prep</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chemeClr val="dk1"/>
                </a:solidFill>
                <a:latin typeface="Calibri"/>
                <a:ea typeface="Calibri"/>
                <a:cs typeface="Calibri"/>
                <a:sym typeface="Calibri"/>
              </a:rPr>
              <a:t>Activity 6: Cross-State Collaboration  </a:t>
            </a:r>
            <a:endParaRPr sz="1400" b="0" i="0" u="none" strike="noStrike" cap="none">
              <a:solidFill>
                <a:srgbClr val="000000"/>
              </a:solidFill>
              <a:latin typeface="Arial"/>
              <a:ea typeface="Arial"/>
              <a:cs typeface="Arial"/>
              <a:sym typeface="Arial"/>
            </a:endParaRPr>
          </a:p>
        </p:txBody>
      </p:sp>
      <p:sp>
        <p:nvSpPr>
          <p:cNvPr id="209" name="Google Shape;209;p42"/>
          <p:cNvSpPr/>
          <p:nvPr/>
        </p:nvSpPr>
        <p:spPr>
          <a:xfrm>
            <a:off x="6769329" y="2205320"/>
            <a:ext cx="1897134" cy="2792846"/>
          </a:xfrm>
          <a:custGeom>
            <a:avLst/>
            <a:gdLst/>
            <a:ahLst/>
            <a:cxnLst/>
            <a:rect l="l" t="t" r="r" b="b"/>
            <a:pathLst>
              <a:path w="1653130" h="2433638" extrusionOk="0">
                <a:moveTo>
                  <a:pt x="1545974" y="0"/>
                </a:moveTo>
                <a:lnTo>
                  <a:pt x="1572168" y="85697"/>
                </a:lnTo>
                <a:lnTo>
                  <a:pt x="1593599" y="169014"/>
                </a:lnTo>
                <a:lnTo>
                  <a:pt x="1613443" y="254711"/>
                </a:lnTo>
                <a:lnTo>
                  <a:pt x="1626936" y="339614"/>
                </a:lnTo>
                <a:lnTo>
                  <a:pt x="1639636" y="425312"/>
                </a:lnTo>
                <a:lnTo>
                  <a:pt x="1646780" y="510215"/>
                </a:lnTo>
                <a:lnTo>
                  <a:pt x="1651543" y="595912"/>
                </a:lnTo>
                <a:lnTo>
                  <a:pt x="1653130" y="681609"/>
                </a:lnTo>
                <a:lnTo>
                  <a:pt x="1651543" y="766513"/>
                </a:lnTo>
                <a:lnTo>
                  <a:pt x="1645193" y="850623"/>
                </a:lnTo>
                <a:lnTo>
                  <a:pt x="1638049" y="933939"/>
                </a:lnTo>
                <a:lnTo>
                  <a:pt x="1625349" y="1018050"/>
                </a:lnTo>
                <a:lnTo>
                  <a:pt x="1610268" y="1101366"/>
                </a:lnTo>
                <a:lnTo>
                  <a:pt x="1592011" y="1183889"/>
                </a:lnTo>
                <a:lnTo>
                  <a:pt x="1570580" y="1264825"/>
                </a:lnTo>
                <a:lnTo>
                  <a:pt x="1545974" y="1345762"/>
                </a:lnTo>
                <a:lnTo>
                  <a:pt x="1518986" y="1424317"/>
                </a:lnTo>
                <a:lnTo>
                  <a:pt x="1488030" y="1503666"/>
                </a:lnTo>
                <a:lnTo>
                  <a:pt x="1454693" y="1579841"/>
                </a:lnTo>
                <a:lnTo>
                  <a:pt x="1418180" y="1656017"/>
                </a:lnTo>
                <a:lnTo>
                  <a:pt x="1378493" y="1730605"/>
                </a:lnTo>
                <a:lnTo>
                  <a:pt x="1335630" y="1804400"/>
                </a:lnTo>
                <a:lnTo>
                  <a:pt x="1290386" y="1875814"/>
                </a:lnTo>
                <a:lnTo>
                  <a:pt x="1242761" y="1945641"/>
                </a:lnTo>
                <a:lnTo>
                  <a:pt x="1191168" y="2013088"/>
                </a:lnTo>
                <a:lnTo>
                  <a:pt x="1137986" y="2079741"/>
                </a:lnTo>
                <a:lnTo>
                  <a:pt x="1080043" y="2144014"/>
                </a:lnTo>
                <a:lnTo>
                  <a:pt x="1020511" y="2205906"/>
                </a:lnTo>
                <a:lnTo>
                  <a:pt x="959393" y="2265418"/>
                </a:lnTo>
                <a:lnTo>
                  <a:pt x="894305" y="2323343"/>
                </a:lnTo>
                <a:lnTo>
                  <a:pt x="826836" y="2379681"/>
                </a:lnTo>
                <a:lnTo>
                  <a:pt x="756986" y="2433638"/>
                </a:lnTo>
                <a:lnTo>
                  <a:pt x="0" y="1393063"/>
                </a:lnTo>
                <a:lnTo>
                  <a:pt x="322797" y="398212"/>
                </a:lnTo>
                <a:close/>
              </a:path>
            </a:pathLst>
          </a:custGeom>
          <a:solidFill>
            <a:srgbClr val="9CC2E5"/>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10" name="Google Shape;210;p42"/>
          <p:cNvSpPr txBox="1"/>
          <p:nvPr/>
        </p:nvSpPr>
        <p:spPr>
          <a:xfrm>
            <a:off x="7014796" y="2899947"/>
            <a:ext cx="2170787"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262626"/>
                </a:solidFill>
                <a:latin typeface="Arial"/>
                <a:ea typeface="Arial"/>
                <a:cs typeface="Arial"/>
                <a:sym typeface="Arial"/>
              </a:rPr>
              <a:t>Lindsey Hayes</a:t>
            </a:r>
            <a:endParaRPr sz="1400" b="0" i="0" u="none" strike="noStrike" cap="none">
              <a:solidFill>
                <a:srgbClr val="000000"/>
              </a:solidFill>
              <a:latin typeface="Arial"/>
              <a:ea typeface="Arial"/>
              <a:cs typeface="Arial"/>
              <a:sym typeface="Arial"/>
            </a:endParaRPr>
          </a:p>
        </p:txBody>
      </p:sp>
      <p:sp>
        <p:nvSpPr>
          <p:cNvPr id="211" name="Google Shape;211;p42"/>
          <p:cNvSpPr/>
          <p:nvPr/>
        </p:nvSpPr>
        <p:spPr>
          <a:xfrm>
            <a:off x="7191545" y="3187094"/>
            <a:ext cx="1796533"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Calibri"/>
                <a:ea typeface="Calibri"/>
                <a:cs typeface="Calibri"/>
                <a:sym typeface="Calibri"/>
              </a:rPr>
              <a:t>Co-Director (AIR)</a:t>
            </a:r>
            <a:endParaRPr sz="1400" b="0" i="0" u="none" strike="noStrike" cap="none">
              <a:solidFill>
                <a:srgbClr val="000000"/>
              </a:solidFill>
              <a:latin typeface="Arial"/>
              <a:ea typeface="Arial"/>
              <a:cs typeface="Arial"/>
              <a:sym typeface="Arial"/>
            </a:endParaRPr>
          </a:p>
        </p:txBody>
      </p:sp>
      <p:sp>
        <p:nvSpPr>
          <p:cNvPr id="212" name="Google Shape;212;p42"/>
          <p:cNvSpPr/>
          <p:nvPr/>
        </p:nvSpPr>
        <p:spPr>
          <a:xfrm>
            <a:off x="7101771" y="3469218"/>
            <a:ext cx="2211887" cy="25391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50"/>
              <a:buFont typeface="Arial"/>
              <a:buNone/>
            </a:pPr>
            <a:r>
              <a:rPr lang="en-US" sz="1050" b="0" i="0" u="none" strike="noStrike" cap="none">
                <a:solidFill>
                  <a:schemeClr val="dk1"/>
                </a:solidFill>
                <a:latin typeface="Calibri"/>
                <a:ea typeface="Calibri"/>
                <a:cs typeface="Calibri"/>
                <a:sym typeface="Calibri"/>
              </a:rPr>
              <a:t>Activity 4: Intensive TA</a:t>
            </a:r>
            <a:endParaRPr sz="1400" b="0" i="0" u="none" strike="noStrike" cap="none">
              <a:solidFill>
                <a:srgbClr val="000000"/>
              </a:solidFill>
              <a:latin typeface="Arial"/>
              <a:ea typeface="Arial"/>
              <a:cs typeface="Arial"/>
              <a:sym typeface="Arial"/>
            </a:endParaRPr>
          </a:p>
        </p:txBody>
      </p:sp>
      <p:pic>
        <p:nvPicPr>
          <p:cNvPr id="213" name="Google Shape;213;p42" descr="A child smiling for the camera&#10;&#10;Description automatically generated with low confidence"/>
          <p:cNvPicPr preferRelativeResize="0"/>
          <p:nvPr/>
        </p:nvPicPr>
        <p:blipFill rotWithShape="1">
          <a:blip r:embed="rId3">
            <a:alphaModFix/>
          </a:blip>
          <a:srcRect l="1178" r="3510" b="-1"/>
          <a:stretch/>
        </p:blipFill>
        <p:spPr>
          <a:xfrm>
            <a:off x="2552166" y="4764996"/>
            <a:ext cx="988673" cy="1383083"/>
          </a:xfrm>
          <a:prstGeom prst="rect">
            <a:avLst/>
          </a:prstGeom>
          <a:noFill/>
          <a:ln w="57150" cap="flat" cmpd="sng">
            <a:solidFill>
              <a:srgbClr val="1F4D79"/>
            </a:solidFill>
            <a:prstDash val="solid"/>
            <a:round/>
            <a:headEnd type="none" w="sm" len="sm"/>
            <a:tailEnd type="none" w="sm" len="sm"/>
          </a:ln>
        </p:spPr>
      </p:pic>
      <p:sp>
        <p:nvSpPr>
          <p:cNvPr id="214" name="Google Shape;214;p42"/>
          <p:cNvSpPr/>
          <p:nvPr/>
        </p:nvSpPr>
        <p:spPr>
          <a:xfrm rot="4326134">
            <a:off x="5073390" y="3291801"/>
            <a:ext cx="1880467" cy="2768310"/>
          </a:xfrm>
          <a:custGeom>
            <a:avLst/>
            <a:gdLst/>
            <a:ahLst/>
            <a:cxnLst/>
            <a:rect l="l" t="t" r="r" b="b"/>
            <a:pathLst>
              <a:path w="1653130" h="2433638" extrusionOk="0">
                <a:moveTo>
                  <a:pt x="1545974" y="0"/>
                </a:moveTo>
                <a:lnTo>
                  <a:pt x="1572168" y="85697"/>
                </a:lnTo>
                <a:lnTo>
                  <a:pt x="1593599" y="169014"/>
                </a:lnTo>
                <a:lnTo>
                  <a:pt x="1613443" y="254711"/>
                </a:lnTo>
                <a:lnTo>
                  <a:pt x="1626936" y="339614"/>
                </a:lnTo>
                <a:lnTo>
                  <a:pt x="1639636" y="425312"/>
                </a:lnTo>
                <a:lnTo>
                  <a:pt x="1646780" y="510215"/>
                </a:lnTo>
                <a:lnTo>
                  <a:pt x="1651543" y="595912"/>
                </a:lnTo>
                <a:lnTo>
                  <a:pt x="1653130" y="681609"/>
                </a:lnTo>
                <a:lnTo>
                  <a:pt x="1651543" y="766513"/>
                </a:lnTo>
                <a:lnTo>
                  <a:pt x="1645193" y="850623"/>
                </a:lnTo>
                <a:lnTo>
                  <a:pt x="1638049" y="933939"/>
                </a:lnTo>
                <a:lnTo>
                  <a:pt x="1625349" y="1018050"/>
                </a:lnTo>
                <a:lnTo>
                  <a:pt x="1610268" y="1101366"/>
                </a:lnTo>
                <a:lnTo>
                  <a:pt x="1592011" y="1183889"/>
                </a:lnTo>
                <a:lnTo>
                  <a:pt x="1570580" y="1264825"/>
                </a:lnTo>
                <a:lnTo>
                  <a:pt x="1545974" y="1345762"/>
                </a:lnTo>
                <a:lnTo>
                  <a:pt x="1518986" y="1424317"/>
                </a:lnTo>
                <a:lnTo>
                  <a:pt x="1488030" y="1503666"/>
                </a:lnTo>
                <a:lnTo>
                  <a:pt x="1454693" y="1579841"/>
                </a:lnTo>
                <a:lnTo>
                  <a:pt x="1418180" y="1656017"/>
                </a:lnTo>
                <a:lnTo>
                  <a:pt x="1378493" y="1730605"/>
                </a:lnTo>
                <a:lnTo>
                  <a:pt x="1335630" y="1804400"/>
                </a:lnTo>
                <a:lnTo>
                  <a:pt x="1290386" y="1875814"/>
                </a:lnTo>
                <a:lnTo>
                  <a:pt x="1242761" y="1945641"/>
                </a:lnTo>
                <a:lnTo>
                  <a:pt x="1191168" y="2013088"/>
                </a:lnTo>
                <a:lnTo>
                  <a:pt x="1137986" y="2079741"/>
                </a:lnTo>
                <a:lnTo>
                  <a:pt x="1080043" y="2144014"/>
                </a:lnTo>
                <a:lnTo>
                  <a:pt x="1020511" y="2205906"/>
                </a:lnTo>
                <a:lnTo>
                  <a:pt x="959393" y="2265418"/>
                </a:lnTo>
                <a:lnTo>
                  <a:pt x="894305" y="2323343"/>
                </a:lnTo>
                <a:lnTo>
                  <a:pt x="826836" y="2379681"/>
                </a:lnTo>
                <a:lnTo>
                  <a:pt x="756986" y="2433638"/>
                </a:lnTo>
                <a:lnTo>
                  <a:pt x="0" y="1393063"/>
                </a:lnTo>
                <a:lnTo>
                  <a:pt x="322797" y="398212"/>
                </a:lnTo>
                <a:close/>
              </a:path>
            </a:pathLst>
          </a:custGeom>
          <a:solidFill>
            <a:srgbClr val="3A97F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2C4C"/>
              </a:solidFill>
              <a:latin typeface="Calibri"/>
              <a:ea typeface="Calibri"/>
              <a:cs typeface="Calibri"/>
              <a:sym typeface="Calibri"/>
            </a:endParaRPr>
          </a:p>
        </p:txBody>
      </p:sp>
      <p:sp>
        <p:nvSpPr>
          <p:cNvPr id="215" name="Google Shape;215;p42"/>
          <p:cNvSpPr txBox="1"/>
          <p:nvPr/>
        </p:nvSpPr>
        <p:spPr>
          <a:xfrm>
            <a:off x="3589842" y="5168970"/>
            <a:ext cx="1771470" cy="109260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Arial"/>
                <a:ea typeface="Arial"/>
                <a:cs typeface="Arial"/>
                <a:sym typeface="Arial"/>
              </a:rPr>
              <a:t>Dr. Jocelyn Cooledge</a:t>
            </a:r>
            <a:endParaRPr sz="1800" b="1" i="0" u="none" strike="noStrike" cap="none">
              <a:solidFill>
                <a:schemeClr val="dk1"/>
              </a:solidFill>
              <a:latin typeface="Arial"/>
              <a:ea typeface="Arial"/>
              <a:cs typeface="Arial"/>
              <a:sym typeface="Arial"/>
            </a:endParaRPr>
          </a:p>
          <a:p>
            <a:pPr marL="0" marR="0" lvl="0" indent="0" algn="l" rtl="0">
              <a:lnSpc>
                <a:spcPct val="100000"/>
              </a:lnSpc>
              <a:spcBef>
                <a:spcPts val="600"/>
              </a:spcBef>
              <a:spcAft>
                <a:spcPts val="0"/>
              </a:spcAft>
              <a:buClr>
                <a:srgbClr val="000000"/>
              </a:buClr>
              <a:buSzPts val="1200"/>
              <a:buFont typeface="Arial"/>
              <a:buNone/>
            </a:pPr>
            <a:r>
              <a:rPr lang="en-US" sz="1200" b="0" i="0" u="none" strike="noStrike" cap="none">
                <a:solidFill>
                  <a:schemeClr val="dk1"/>
                </a:solidFill>
                <a:latin typeface="Calibri"/>
                <a:ea typeface="Calibri"/>
                <a:cs typeface="Calibri"/>
                <a:sym typeface="Calibri"/>
              </a:rPr>
              <a:t>External Evaluator (Center Street Consulting) </a:t>
            </a:r>
            <a:endParaRPr sz="1400" b="0" i="0" u="none" strike="noStrike" cap="none">
              <a:solidFill>
                <a:srgbClr val="000000"/>
              </a:solidFill>
              <a:latin typeface="Arial"/>
              <a:ea typeface="Arial"/>
              <a:cs typeface="Arial"/>
              <a:sym typeface="Arial"/>
            </a:endParaRPr>
          </a:p>
        </p:txBody>
      </p:sp>
      <p:sp>
        <p:nvSpPr>
          <p:cNvPr id="216" name="Google Shape;216;p42"/>
          <p:cNvSpPr/>
          <p:nvPr/>
        </p:nvSpPr>
        <p:spPr>
          <a:xfrm>
            <a:off x="5361312" y="4660742"/>
            <a:ext cx="1824258"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Calibri"/>
                <a:ea typeface="Calibri"/>
                <a:cs typeface="Calibri"/>
                <a:sym typeface="Calibri"/>
              </a:rPr>
              <a:t>Project Coordinator (UF)</a:t>
            </a:r>
            <a:endParaRPr sz="1400" b="0" i="0" u="none" strike="noStrike" cap="none">
              <a:solidFill>
                <a:srgbClr val="000000"/>
              </a:solidFill>
              <a:latin typeface="Arial"/>
              <a:ea typeface="Arial"/>
              <a:cs typeface="Arial"/>
              <a:sym typeface="Arial"/>
            </a:endParaRPr>
          </a:p>
        </p:txBody>
      </p:sp>
      <p:sp>
        <p:nvSpPr>
          <p:cNvPr id="217" name="Google Shape;217;p42"/>
          <p:cNvSpPr txBox="1"/>
          <p:nvPr/>
        </p:nvSpPr>
        <p:spPr>
          <a:xfrm>
            <a:off x="5366753" y="4288280"/>
            <a:ext cx="2082621"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262626"/>
                </a:solidFill>
                <a:latin typeface="Arial"/>
                <a:ea typeface="Arial"/>
                <a:cs typeface="Arial"/>
                <a:sym typeface="Arial"/>
              </a:rPr>
              <a:t>Shari Ostovar</a:t>
            </a:r>
            <a:endParaRPr sz="1800" b="1" i="0" u="none" strike="noStrike" cap="none">
              <a:solidFill>
                <a:srgbClr val="262626"/>
              </a:solidFill>
              <a:latin typeface="Arial"/>
              <a:ea typeface="Arial"/>
              <a:cs typeface="Arial"/>
              <a:sym typeface="Arial"/>
            </a:endParaRPr>
          </a:p>
        </p:txBody>
      </p:sp>
      <p:pic>
        <p:nvPicPr>
          <p:cNvPr id="218" name="Google Shape;218;p42" descr="A picture containing person, outdoor, smiling&#10;&#10;Description automatically generated"/>
          <p:cNvPicPr preferRelativeResize="0"/>
          <p:nvPr/>
        </p:nvPicPr>
        <p:blipFill rotWithShape="1">
          <a:blip r:embed="rId4">
            <a:alphaModFix/>
          </a:blip>
          <a:srcRect l="14258" r="14258"/>
          <a:stretch/>
        </p:blipFill>
        <p:spPr>
          <a:xfrm>
            <a:off x="2552166" y="168086"/>
            <a:ext cx="988673" cy="1383088"/>
          </a:xfrm>
          <a:prstGeom prst="rect">
            <a:avLst/>
          </a:prstGeom>
          <a:noFill/>
          <a:ln w="57150" cap="flat" cmpd="sng">
            <a:solidFill>
              <a:srgbClr val="8BB2D3"/>
            </a:solidFill>
            <a:prstDash val="solid"/>
            <a:round/>
            <a:headEnd type="none" w="sm" len="sm"/>
            <a:tailEnd type="none" w="sm" len="sm"/>
          </a:ln>
        </p:spPr>
      </p:pic>
      <p:cxnSp>
        <p:nvCxnSpPr>
          <p:cNvPr id="219" name="Google Shape;219;p42"/>
          <p:cNvCxnSpPr>
            <a:stCxn id="218" idx="3"/>
          </p:cNvCxnSpPr>
          <p:nvPr/>
        </p:nvCxnSpPr>
        <p:spPr>
          <a:xfrm rot="10800000" flipH="1">
            <a:off x="3540839" y="849130"/>
            <a:ext cx="1648200" cy="10500"/>
          </a:xfrm>
          <a:prstGeom prst="straightConnector1">
            <a:avLst/>
          </a:prstGeom>
          <a:noFill/>
          <a:ln w="57150" cap="flat" cmpd="sng">
            <a:solidFill>
              <a:srgbClr val="8BB2D3"/>
            </a:solidFill>
            <a:prstDash val="solid"/>
            <a:miter lim="800000"/>
            <a:headEnd type="none" w="sm" len="sm"/>
            <a:tailEnd type="none" w="sm" len="sm"/>
          </a:ln>
        </p:spPr>
      </p:cxnSp>
      <p:cxnSp>
        <p:nvCxnSpPr>
          <p:cNvPr id="220" name="Google Shape;220;p42"/>
          <p:cNvCxnSpPr/>
          <p:nvPr/>
        </p:nvCxnSpPr>
        <p:spPr>
          <a:xfrm rot="10800000" flipH="1">
            <a:off x="3320632" y="3450565"/>
            <a:ext cx="1648257" cy="10541"/>
          </a:xfrm>
          <a:prstGeom prst="straightConnector1">
            <a:avLst/>
          </a:prstGeom>
          <a:noFill/>
          <a:ln w="57150" cap="flat" cmpd="sng">
            <a:solidFill>
              <a:srgbClr val="AAB5B7"/>
            </a:solidFill>
            <a:prstDash val="solid"/>
            <a:miter lim="800000"/>
            <a:headEnd type="none" w="sm" len="sm"/>
            <a:tailEnd type="none" w="sm" len="sm"/>
          </a:ln>
        </p:spPr>
      </p:cxnSp>
      <p:pic>
        <p:nvPicPr>
          <p:cNvPr id="221" name="Google Shape;221;p42" descr="Melinda Leko"/>
          <p:cNvPicPr preferRelativeResize="0"/>
          <p:nvPr/>
        </p:nvPicPr>
        <p:blipFill rotWithShape="1">
          <a:blip r:embed="rId5">
            <a:alphaModFix/>
          </a:blip>
          <a:srcRect l="10009" r="18507" b="-1"/>
          <a:stretch/>
        </p:blipFill>
        <p:spPr>
          <a:xfrm>
            <a:off x="2322131" y="2769562"/>
            <a:ext cx="988677" cy="1383088"/>
          </a:xfrm>
          <a:prstGeom prst="rect">
            <a:avLst/>
          </a:prstGeom>
          <a:noFill/>
          <a:ln w="57150" cap="flat" cmpd="sng">
            <a:solidFill>
              <a:srgbClr val="AAB5B7"/>
            </a:solidFill>
            <a:prstDash val="solid"/>
            <a:round/>
            <a:headEnd type="none" w="sm" len="sm"/>
            <a:tailEnd type="none" w="sm" len="sm"/>
          </a:ln>
        </p:spPr>
      </p:pic>
      <p:cxnSp>
        <p:nvCxnSpPr>
          <p:cNvPr id="222" name="Google Shape;222;p42"/>
          <p:cNvCxnSpPr/>
          <p:nvPr/>
        </p:nvCxnSpPr>
        <p:spPr>
          <a:xfrm>
            <a:off x="7449374" y="914707"/>
            <a:ext cx="1470108" cy="0"/>
          </a:xfrm>
          <a:prstGeom prst="straightConnector1">
            <a:avLst/>
          </a:prstGeom>
          <a:noFill/>
          <a:ln w="57150" cap="flat" cmpd="sng">
            <a:solidFill>
              <a:srgbClr val="BFBCC1"/>
            </a:solidFill>
            <a:prstDash val="solid"/>
            <a:miter lim="800000"/>
            <a:headEnd type="none" w="sm" len="sm"/>
            <a:tailEnd type="none" w="sm" len="sm"/>
          </a:ln>
        </p:spPr>
      </p:cxnSp>
      <p:pic>
        <p:nvPicPr>
          <p:cNvPr id="223" name="Google Shape;223;p42" descr="meg kamman"/>
          <p:cNvPicPr preferRelativeResize="0"/>
          <p:nvPr/>
        </p:nvPicPr>
        <p:blipFill rotWithShape="1">
          <a:blip r:embed="rId6">
            <a:alphaModFix/>
          </a:blip>
          <a:srcRect l="22571" r="28820" b="-1"/>
          <a:stretch/>
        </p:blipFill>
        <p:spPr>
          <a:xfrm>
            <a:off x="8788395" y="191486"/>
            <a:ext cx="986705" cy="1380336"/>
          </a:xfrm>
          <a:prstGeom prst="rect">
            <a:avLst/>
          </a:prstGeom>
          <a:noFill/>
          <a:ln w="57150" cap="flat" cmpd="sng">
            <a:solidFill>
              <a:srgbClr val="BFBCC1"/>
            </a:solidFill>
            <a:prstDash val="solid"/>
            <a:round/>
            <a:headEnd type="none" w="sm" len="sm"/>
            <a:tailEnd type="none" w="sm" len="sm"/>
          </a:ln>
        </p:spPr>
      </p:pic>
      <p:cxnSp>
        <p:nvCxnSpPr>
          <p:cNvPr id="224" name="Google Shape;224;p42"/>
          <p:cNvCxnSpPr/>
          <p:nvPr/>
        </p:nvCxnSpPr>
        <p:spPr>
          <a:xfrm>
            <a:off x="7784845" y="3492783"/>
            <a:ext cx="1470108" cy="0"/>
          </a:xfrm>
          <a:prstGeom prst="straightConnector1">
            <a:avLst/>
          </a:prstGeom>
          <a:noFill/>
          <a:ln w="57150" cap="flat" cmpd="sng">
            <a:solidFill>
              <a:srgbClr val="9DC3E6"/>
            </a:solidFill>
            <a:prstDash val="solid"/>
            <a:miter lim="800000"/>
            <a:headEnd type="none" w="sm" len="sm"/>
            <a:tailEnd type="none" w="sm" len="sm"/>
          </a:ln>
        </p:spPr>
      </p:cxnSp>
      <p:pic>
        <p:nvPicPr>
          <p:cNvPr id="225" name="Google Shape;225;p42"/>
          <p:cNvPicPr preferRelativeResize="0"/>
          <p:nvPr/>
        </p:nvPicPr>
        <p:blipFill rotWithShape="1">
          <a:blip r:embed="rId7">
            <a:alphaModFix/>
          </a:blip>
          <a:srcRect r="-4" b="6617"/>
          <a:stretch/>
        </p:blipFill>
        <p:spPr>
          <a:xfrm>
            <a:off x="8983991" y="2769562"/>
            <a:ext cx="986711" cy="1380336"/>
          </a:xfrm>
          <a:prstGeom prst="rect">
            <a:avLst/>
          </a:prstGeom>
          <a:noFill/>
          <a:ln w="57150" cap="flat" cmpd="sng">
            <a:solidFill>
              <a:srgbClr val="9DC3E6"/>
            </a:solidFill>
            <a:prstDash val="solid"/>
            <a:round/>
            <a:headEnd type="none" w="sm" len="sm"/>
            <a:tailEnd type="none" w="sm" len="sm"/>
          </a:ln>
        </p:spPr>
      </p:pic>
      <p:cxnSp>
        <p:nvCxnSpPr>
          <p:cNvPr id="226" name="Google Shape;226;p42"/>
          <p:cNvCxnSpPr/>
          <p:nvPr/>
        </p:nvCxnSpPr>
        <p:spPr>
          <a:xfrm>
            <a:off x="6085668" y="5028677"/>
            <a:ext cx="0" cy="792842"/>
          </a:xfrm>
          <a:prstGeom prst="straightConnector1">
            <a:avLst/>
          </a:prstGeom>
          <a:noFill/>
          <a:ln w="57150" cap="flat" cmpd="sng">
            <a:solidFill>
              <a:srgbClr val="3A97F2"/>
            </a:solidFill>
            <a:prstDash val="solid"/>
            <a:miter lim="800000"/>
            <a:headEnd type="none" w="sm" len="sm"/>
            <a:tailEnd type="none" w="sm" len="sm"/>
          </a:ln>
        </p:spPr>
      </p:cxnSp>
      <p:cxnSp>
        <p:nvCxnSpPr>
          <p:cNvPr id="227" name="Google Shape;227;p42"/>
          <p:cNvCxnSpPr/>
          <p:nvPr/>
        </p:nvCxnSpPr>
        <p:spPr>
          <a:xfrm flipH="1">
            <a:off x="6070170" y="5791039"/>
            <a:ext cx="2898323" cy="30480"/>
          </a:xfrm>
          <a:prstGeom prst="straightConnector1">
            <a:avLst/>
          </a:prstGeom>
          <a:noFill/>
          <a:ln w="57150" cap="flat" cmpd="sng">
            <a:solidFill>
              <a:srgbClr val="3A97F2"/>
            </a:solidFill>
            <a:prstDash val="solid"/>
            <a:miter lim="800000"/>
            <a:headEnd type="none" w="sm" len="sm"/>
            <a:tailEnd type="none" w="sm" len="sm"/>
          </a:ln>
        </p:spPr>
      </p:cxnSp>
      <p:pic>
        <p:nvPicPr>
          <p:cNvPr id="228" name="Google Shape;228;p42"/>
          <p:cNvPicPr preferRelativeResize="0"/>
          <p:nvPr/>
        </p:nvPicPr>
        <p:blipFill rotWithShape="1">
          <a:blip r:embed="rId8">
            <a:alphaModFix/>
          </a:blip>
          <a:srcRect l="22452" r="23811"/>
          <a:stretch/>
        </p:blipFill>
        <p:spPr>
          <a:xfrm>
            <a:off x="8761597" y="4914848"/>
            <a:ext cx="986711" cy="1248625"/>
          </a:xfrm>
          <a:prstGeom prst="rect">
            <a:avLst/>
          </a:prstGeom>
          <a:noFill/>
          <a:ln w="57150" cap="flat" cmpd="sng">
            <a:solidFill>
              <a:srgbClr val="3A97F2"/>
            </a:solidFill>
            <a:prstDash val="solid"/>
            <a:round/>
            <a:headEnd type="none" w="sm" len="sm"/>
            <a:tailEnd type="none" w="sm" len="sm"/>
          </a:ln>
        </p:spPr>
      </p:pic>
      <p:sp>
        <p:nvSpPr>
          <p:cNvPr id="229" name="Google Shape;229;p42"/>
          <p:cNvSpPr txBox="1"/>
          <p:nvPr/>
        </p:nvSpPr>
        <p:spPr>
          <a:xfrm>
            <a:off x="5264894" y="2553351"/>
            <a:ext cx="1738751" cy="83099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rgbClr val="262626"/>
                </a:solidFill>
                <a:latin typeface="Arial"/>
                <a:ea typeface="Arial"/>
                <a:cs typeface="Arial"/>
                <a:sym typeface="Arial"/>
              </a:rPr>
              <a:t>Leadership Team</a:t>
            </a:r>
            <a:endParaRPr sz="1400" b="0" i="0" u="none" strike="noStrike" cap="none">
              <a:solidFill>
                <a:srgbClr val="000000"/>
              </a:solidFill>
              <a:latin typeface="Arial"/>
              <a:ea typeface="Arial"/>
              <a:cs typeface="Arial"/>
              <a:sym typeface="Arial"/>
            </a:endParaRPr>
          </a:p>
        </p:txBody>
      </p:sp>
      <p:sp>
        <p:nvSpPr>
          <p:cNvPr id="230" name="Google Shape;230;p42"/>
          <p:cNvSpPr/>
          <p:nvPr/>
        </p:nvSpPr>
        <p:spPr>
          <a:xfrm>
            <a:off x="-268357" y="6281530"/>
            <a:ext cx="12603791" cy="684008"/>
          </a:xfrm>
          <a:prstGeom prst="rect">
            <a:avLst/>
          </a:prstGeom>
          <a:solidFill>
            <a:srgbClr val="1F75B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31" name="Google Shape;231;p42" descr="Text&#10;&#10;Description automatically generated with medium confidence"/>
          <p:cNvPicPr preferRelativeResize="0"/>
          <p:nvPr/>
        </p:nvPicPr>
        <p:blipFill rotWithShape="1">
          <a:blip r:embed="rId9">
            <a:alphaModFix/>
          </a:blip>
          <a:srcRect/>
          <a:stretch/>
        </p:blipFill>
        <p:spPr>
          <a:xfrm>
            <a:off x="69573" y="6332785"/>
            <a:ext cx="2269445" cy="471465"/>
          </a:xfrm>
          <a:prstGeom prst="rect">
            <a:avLst/>
          </a:prstGeom>
          <a:noFill/>
          <a:ln>
            <a:noFill/>
          </a:ln>
        </p:spPr>
      </p:pic>
      <p:sp>
        <p:nvSpPr>
          <p:cNvPr id="232" name="Google Shape;232;p42"/>
          <p:cNvSpPr txBox="1"/>
          <p:nvPr/>
        </p:nvSpPr>
        <p:spPr>
          <a:xfrm>
            <a:off x="9852982" y="6374979"/>
            <a:ext cx="2269445" cy="516986"/>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lt1"/>
              </a:buClr>
              <a:buSzPts val="2900"/>
              <a:buFont typeface="Arial"/>
              <a:buNone/>
            </a:pPr>
            <a:r>
              <a:rPr lang="en-US" sz="2900" b="0" i="0" u="none" strike="noStrike" cap="none">
                <a:solidFill>
                  <a:schemeClr val="lt1"/>
                </a:solidFill>
                <a:latin typeface="Arial"/>
                <a:ea typeface="Arial"/>
                <a:cs typeface="Arial"/>
                <a:sym typeface="Arial"/>
              </a:rPr>
              <a:t>ceedar.org</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3 Sections with Image">
  <p:cSld name="Title and 3 Sections with Image">
    <p:spTree>
      <p:nvGrpSpPr>
        <p:cNvPr id="1" name="Shape 24"/>
        <p:cNvGrpSpPr/>
        <p:nvPr/>
      </p:nvGrpSpPr>
      <p:grpSpPr>
        <a:xfrm>
          <a:off x="0" y="0"/>
          <a:ext cx="0" cy="0"/>
          <a:chOff x="0" y="0"/>
          <a:chExt cx="0" cy="0"/>
        </a:xfrm>
      </p:grpSpPr>
      <p:pic>
        <p:nvPicPr>
          <p:cNvPr id="25" name="Google Shape;25;p37" descr="Shape&#10;&#10;Description automatically generated"/>
          <p:cNvPicPr preferRelativeResize="0"/>
          <p:nvPr/>
        </p:nvPicPr>
        <p:blipFill rotWithShape="1">
          <a:blip r:embed="rId2">
            <a:alphaModFix/>
          </a:blip>
          <a:srcRect t="32505" b="13196"/>
          <a:stretch/>
        </p:blipFill>
        <p:spPr>
          <a:xfrm>
            <a:off x="0" y="2230330"/>
            <a:ext cx="12194978" cy="3722904"/>
          </a:xfrm>
          <a:prstGeom prst="rect">
            <a:avLst/>
          </a:prstGeom>
          <a:noFill/>
          <a:ln>
            <a:noFill/>
          </a:ln>
        </p:spPr>
      </p:pic>
      <p:pic>
        <p:nvPicPr>
          <p:cNvPr id="26" name="Google Shape;26;p37" descr="Two people talking&#10;&#10;Description automatically generated with low confidence"/>
          <p:cNvPicPr preferRelativeResize="0"/>
          <p:nvPr/>
        </p:nvPicPr>
        <p:blipFill rotWithShape="1">
          <a:blip r:embed="rId3">
            <a:alphaModFix/>
          </a:blip>
          <a:srcRect l="9874" t="6051" r="37975" b="3451"/>
          <a:stretch/>
        </p:blipFill>
        <p:spPr>
          <a:xfrm>
            <a:off x="4619498" y="2391515"/>
            <a:ext cx="3006598" cy="3429422"/>
          </a:xfrm>
          <a:prstGeom prst="rect">
            <a:avLst/>
          </a:prstGeom>
          <a:noFill/>
          <a:ln>
            <a:noFill/>
          </a:ln>
        </p:spPr>
      </p:pic>
      <p:sp>
        <p:nvSpPr>
          <p:cNvPr id="27" name="Google Shape;27;p37"/>
          <p:cNvSpPr/>
          <p:nvPr/>
        </p:nvSpPr>
        <p:spPr>
          <a:xfrm>
            <a:off x="4619498" y="2391515"/>
            <a:ext cx="3006598" cy="3429422"/>
          </a:xfrm>
          <a:prstGeom prst="rect">
            <a:avLst/>
          </a:prstGeom>
          <a:solidFill>
            <a:srgbClr val="1384C6">
              <a:alpha val="2745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8" name="Google Shape;28;p37"/>
          <p:cNvSpPr txBox="1">
            <a:spLocks noGrp="1"/>
          </p:cNvSpPr>
          <p:nvPr>
            <p:ph type="title"/>
          </p:nvPr>
        </p:nvSpPr>
        <p:spPr>
          <a:xfrm>
            <a:off x="782033" y="615854"/>
            <a:ext cx="10515600" cy="1123299"/>
          </a:xfrm>
          <a:prstGeom prst="rect">
            <a:avLst/>
          </a:prstGeom>
          <a:noFill/>
          <a:ln>
            <a:noFill/>
          </a:ln>
        </p:spPr>
        <p:txBody>
          <a:bodyPr spcFirstLastPara="1" wrap="square" lIns="91425" tIns="45700" rIns="91425" bIns="45700" anchor="t" anchorCtr="0">
            <a:normAutofit/>
          </a:bodyPr>
          <a:lstStyle>
            <a:lvl1pPr marR="0" lvl="0" algn="ctr" rtl="0">
              <a:lnSpc>
                <a:spcPct val="9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9" name="Google Shape;29;p37"/>
          <p:cNvSpPr txBox="1">
            <a:spLocks noGrp="1"/>
          </p:cNvSpPr>
          <p:nvPr>
            <p:ph type="body" idx="1"/>
          </p:nvPr>
        </p:nvSpPr>
        <p:spPr>
          <a:xfrm>
            <a:off x="1039906" y="2608060"/>
            <a:ext cx="2510118" cy="291419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0" name="Google Shape;30;p37"/>
          <p:cNvSpPr txBox="1">
            <a:spLocks noGrp="1"/>
          </p:cNvSpPr>
          <p:nvPr>
            <p:ph type="body" idx="2"/>
          </p:nvPr>
        </p:nvSpPr>
        <p:spPr>
          <a:xfrm>
            <a:off x="8695570" y="2608056"/>
            <a:ext cx="2456524" cy="2914203"/>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1" name="Google Shape;31;p37"/>
          <p:cNvSpPr/>
          <p:nvPr/>
        </p:nvSpPr>
        <p:spPr>
          <a:xfrm>
            <a:off x="-268357" y="6281530"/>
            <a:ext cx="12603791" cy="684008"/>
          </a:xfrm>
          <a:prstGeom prst="rect">
            <a:avLst/>
          </a:prstGeom>
          <a:solidFill>
            <a:srgbClr val="1F75B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2" name="Google Shape;32;p37"/>
          <p:cNvSpPr/>
          <p:nvPr/>
        </p:nvSpPr>
        <p:spPr>
          <a:xfrm>
            <a:off x="-268357" y="6033051"/>
            <a:ext cx="12603791" cy="258417"/>
          </a:xfrm>
          <a:prstGeom prst="rect">
            <a:avLst/>
          </a:prstGeom>
          <a:solidFill>
            <a:srgbClr val="2995C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33" name="Google Shape;33;p37" descr="Text&#10;&#10;Description automatically generated with medium confidence"/>
          <p:cNvPicPr preferRelativeResize="0"/>
          <p:nvPr/>
        </p:nvPicPr>
        <p:blipFill rotWithShape="1">
          <a:blip r:embed="rId4">
            <a:alphaModFix/>
          </a:blip>
          <a:srcRect/>
          <a:stretch/>
        </p:blipFill>
        <p:spPr>
          <a:xfrm>
            <a:off x="69573" y="6332785"/>
            <a:ext cx="2269445" cy="471465"/>
          </a:xfrm>
          <a:prstGeom prst="rect">
            <a:avLst/>
          </a:prstGeom>
          <a:noFill/>
          <a:ln>
            <a:noFill/>
          </a:ln>
        </p:spPr>
      </p:pic>
      <p:sp>
        <p:nvSpPr>
          <p:cNvPr id="34" name="Google Shape;34;p37"/>
          <p:cNvSpPr/>
          <p:nvPr/>
        </p:nvSpPr>
        <p:spPr>
          <a:xfrm>
            <a:off x="-232792" y="-75459"/>
            <a:ext cx="12603791" cy="401766"/>
          </a:xfrm>
          <a:prstGeom prst="rect">
            <a:avLst/>
          </a:prstGeom>
          <a:solidFill>
            <a:srgbClr val="2995C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5" name="Google Shape;35;p37"/>
          <p:cNvSpPr txBox="1"/>
          <p:nvPr/>
        </p:nvSpPr>
        <p:spPr>
          <a:xfrm>
            <a:off x="9852982" y="6374979"/>
            <a:ext cx="2269445" cy="516986"/>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lt1"/>
              </a:buClr>
              <a:buSzPts val="2900"/>
              <a:buFont typeface="Arial"/>
              <a:buNone/>
            </a:pPr>
            <a:r>
              <a:rPr lang="en-US" sz="2900" b="0" i="0" u="none" strike="noStrike" cap="none">
                <a:solidFill>
                  <a:schemeClr val="lt1"/>
                </a:solidFill>
                <a:latin typeface="Arial"/>
                <a:ea typeface="Arial"/>
                <a:cs typeface="Arial"/>
                <a:sym typeface="Arial"/>
              </a:rPr>
              <a:t>ceedar.org</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6"/>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EVERY STUDENT">
  <p:cSld name="EVERY STUDENT">
    <p:spTree>
      <p:nvGrpSpPr>
        <p:cNvPr id="1" name="Shape 37"/>
        <p:cNvGrpSpPr/>
        <p:nvPr/>
      </p:nvGrpSpPr>
      <p:grpSpPr>
        <a:xfrm>
          <a:off x="0" y="0"/>
          <a:ext cx="0" cy="0"/>
          <a:chOff x="0" y="0"/>
          <a:chExt cx="0" cy="0"/>
        </a:xfrm>
      </p:grpSpPr>
      <p:pic>
        <p:nvPicPr>
          <p:cNvPr id="38" name="Google Shape;38;p24" descr="A room with tables and chairs&#10;&#10;Description automatically generated with medium confidence"/>
          <p:cNvPicPr preferRelativeResize="0"/>
          <p:nvPr/>
        </p:nvPicPr>
        <p:blipFill rotWithShape="1">
          <a:blip r:embed="rId2">
            <a:alphaModFix/>
          </a:blip>
          <a:srcRect t="11533" b="4009"/>
          <a:stretch/>
        </p:blipFill>
        <p:spPr>
          <a:xfrm>
            <a:off x="0" y="0"/>
            <a:ext cx="12192000" cy="6858000"/>
          </a:xfrm>
          <a:prstGeom prst="rect">
            <a:avLst/>
          </a:prstGeom>
          <a:noFill/>
          <a:ln>
            <a:noFill/>
          </a:ln>
        </p:spPr>
      </p:pic>
      <p:sp>
        <p:nvSpPr>
          <p:cNvPr id="39" name="Google Shape;39;p24"/>
          <p:cNvSpPr/>
          <p:nvPr/>
        </p:nvSpPr>
        <p:spPr>
          <a:xfrm>
            <a:off x="0" y="0"/>
            <a:ext cx="12240127" cy="6858000"/>
          </a:xfrm>
          <a:prstGeom prst="rect">
            <a:avLst/>
          </a:prstGeom>
          <a:solidFill>
            <a:srgbClr val="2995CF">
              <a:alpha val="26274"/>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0" name="Google Shape;40;p24"/>
          <p:cNvSpPr txBox="1"/>
          <p:nvPr/>
        </p:nvSpPr>
        <p:spPr>
          <a:xfrm>
            <a:off x="3986464" y="2480518"/>
            <a:ext cx="1989221" cy="76944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400"/>
              <a:buFont typeface="Arial"/>
              <a:buNone/>
            </a:pPr>
            <a:r>
              <a:rPr lang="en-US" sz="4400" b="0" i="0" u="none" strike="noStrike" cap="none">
                <a:solidFill>
                  <a:schemeClr val="lt1"/>
                </a:solidFill>
                <a:latin typeface="Arial"/>
                <a:ea typeface="Arial"/>
                <a:cs typeface="Arial"/>
                <a:sym typeface="Arial"/>
              </a:rPr>
              <a:t>EVERY</a:t>
            </a:r>
            <a:endParaRPr sz="1400" b="0" i="0" u="none" strike="noStrike" cap="none">
              <a:solidFill>
                <a:srgbClr val="000000"/>
              </a:solidFill>
              <a:latin typeface="Arial"/>
              <a:ea typeface="Arial"/>
              <a:cs typeface="Arial"/>
              <a:sym typeface="Arial"/>
            </a:endParaRPr>
          </a:p>
        </p:txBody>
      </p:sp>
      <p:sp>
        <p:nvSpPr>
          <p:cNvPr id="41" name="Google Shape;41;p24"/>
          <p:cNvSpPr txBox="1"/>
          <p:nvPr/>
        </p:nvSpPr>
        <p:spPr>
          <a:xfrm>
            <a:off x="5133474" y="3685396"/>
            <a:ext cx="3015916" cy="76944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400"/>
              <a:buFont typeface="Arial"/>
              <a:buNone/>
            </a:pPr>
            <a:r>
              <a:rPr lang="en-US" sz="4400" b="0" i="0" u="none" strike="noStrike" cap="none">
                <a:solidFill>
                  <a:schemeClr val="lt1"/>
                </a:solidFill>
                <a:latin typeface="Arial"/>
                <a:ea typeface="Arial"/>
                <a:cs typeface="Arial"/>
                <a:sym typeface="Arial"/>
              </a:rPr>
              <a:t>STUDENT</a:t>
            </a:r>
            <a:endParaRPr sz="1400" b="0" i="0" u="none" strike="noStrike" cap="none">
              <a:solidFill>
                <a:srgbClr val="000000"/>
              </a:solidFill>
              <a:latin typeface="Arial"/>
              <a:ea typeface="Arial"/>
              <a:cs typeface="Arial"/>
              <a:sym typeface="Arial"/>
            </a:endParaRPr>
          </a:p>
        </p:txBody>
      </p:sp>
      <p:sp>
        <p:nvSpPr>
          <p:cNvPr id="42" name="Google Shape;42;p24"/>
          <p:cNvSpPr/>
          <p:nvPr/>
        </p:nvSpPr>
        <p:spPr>
          <a:xfrm>
            <a:off x="3737811" y="2370571"/>
            <a:ext cx="2486526" cy="1005727"/>
          </a:xfrm>
          <a:prstGeom prst="rect">
            <a:avLst/>
          </a:prstGeom>
          <a:noFill/>
          <a:ln w="571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3" name="Google Shape;43;p24"/>
          <p:cNvSpPr/>
          <p:nvPr/>
        </p:nvSpPr>
        <p:spPr>
          <a:xfrm>
            <a:off x="5181600" y="3567254"/>
            <a:ext cx="2911642" cy="1005727"/>
          </a:xfrm>
          <a:prstGeom prst="rect">
            <a:avLst/>
          </a:prstGeom>
          <a:noFill/>
          <a:ln w="571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44" name="Google Shape;44;p24" descr="Text&#10;&#10;Description automatically generated with medium confidence"/>
          <p:cNvPicPr preferRelativeResize="0"/>
          <p:nvPr/>
        </p:nvPicPr>
        <p:blipFill rotWithShape="1">
          <a:blip r:embed="rId3">
            <a:alphaModFix/>
          </a:blip>
          <a:srcRect/>
          <a:stretch/>
        </p:blipFill>
        <p:spPr>
          <a:xfrm>
            <a:off x="3986465" y="5121159"/>
            <a:ext cx="3737810" cy="776511"/>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ETTER TOGETHER">
  <p:cSld name="BETTER TOGETHER">
    <p:spTree>
      <p:nvGrpSpPr>
        <p:cNvPr id="1" name="Shape 45"/>
        <p:cNvGrpSpPr/>
        <p:nvPr/>
      </p:nvGrpSpPr>
      <p:grpSpPr>
        <a:xfrm>
          <a:off x="0" y="0"/>
          <a:ext cx="0" cy="0"/>
          <a:chOff x="0" y="0"/>
          <a:chExt cx="0" cy="0"/>
        </a:xfrm>
      </p:grpSpPr>
      <p:pic>
        <p:nvPicPr>
          <p:cNvPr id="46" name="Google Shape;46;p25" descr="A picture containing sky, person, outdoor&#10;&#10;Description automatically generated"/>
          <p:cNvPicPr preferRelativeResize="0"/>
          <p:nvPr/>
        </p:nvPicPr>
        <p:blipFill rotWithShape="1">
          <a:blip r:embed="rId2">
            <a:alphaModFix/>
          </a:blip>
          <a:srcRect l="3519" r="32542"/>
          <a:stretch/>
        </p:blipFill>
        <p:spPr>
          <a:xfrm>
            <a:off x="-1" y="0"/>
            <a:ext cx="12240127" cy="6885632"/>
          </a:xfrm>
          <a:prstGeom prst="rect">
            <a:avLst/>
          </a:prstGeom>
          <a:noFill/>
          <a:ln>
            <a:noFill/>
          </a:ln>
        </p:spPr>
      </p:pic>
      <p:sp>
        <p:nvSpPr>
          <p:cNvPr id="47" name="Google Shape;47;p25"/>
          <p:cNvSpPr/>
          <p:nvPr/>
        </p:nvSpPr>
        <p:spPr>
          <a:xfrm>
            <a:off x="-1" y="0"/>
            <a:ext cx="12240128" cy="6858000"/>
          </a:xfrm>
          <a:prstGeom prst="rect">
            <a:avLst/>
          </a:prstGeom>
          <a:solidFill>
            <a:srgbClr val="2995CF">
              <a:alpha val="26274"/>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8" name="Google Shape;48;p25"/>
          <p:cNvSpPr txBox="1"/>
          <p:nvPr/>
        </p:nvSpPr>
        <p:spPr>
          <a:xfrm>
            <a:off x="3922296" y="2480518"/>
            <a:ext cx="2109536" cy="76944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400"/>
              <a:buFont typeface="Arial"/>
              <a:buNone/>
            </a:pPr>
            <a:r>
              <a:rPr lang="en-US" sz="4400" b="0" i="0" u="none" strike="noStrike" cap="none">
                <a:solidFill>
                  <a:schemeClr val="lt1"/>
                </a:solidFill>
                <a:latin typeface="Arial"/>
                <a:ea typeface="Arial"/>
                <a:cs typeface="Arial"/>
                <a:sym typeface="Arial"/>
              </a:rPr>
              <a:t>BETTER</a:t>
            </a:r>
            <a:endParaRPr sz="1400" b="0" i="0" u="none" strike="noStrike" cap="none">
              <a:solidFill>
                <a:srgbClr val="000000"/>
              </a:solidFill>
              <a:latin typeface="Arial"/>
              <a:ea typeface="Arial"/>
              <a:cs typeface="Arial"/>
              <a:sym typeface="Arial"/>
            </a:endParaRPr>
          </a:p>
        </p:txBody>
      </p:sp>
      <p:sp>
        <p:nvSpPr>
          <p:cNvPr id="49" name="Google Shape;49;p25"/>
          <p:cNvSpPr txBox="1"/>
          <p:nvPr/>
        </p:nvSpPr>
        <p:spPr>
          <a:xfrm>
            <a:off x="5181600" y="3701438"/>
            <a:ext cx="3015916" cy="76944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400"/>
              <a:buFont typeface="Arial"/>
              <a:buNone/>
            </a:pPr>
            <a:r>
              <a:rPr lang="en-US" sz="4400" b="0" i="0" u="none" strike="noStrike" cap="none">
                <a:solidFill>
                  <a:schemeClr val="lt1"/>
                </a:solidFill>
                <a:latin typeface="Arial"/>
                <a:ea typeface="Arial"/>
                <a:cs typeface="Arial"/>
                <a:sym typeface="Arial"/>
              </a:rPr>
              <a:t>TOGETHER</a:t>
            </a:r>
            <a:endParaRPr sz="1400" b="0" i="0" u="none" strike="noStrike" cap="none">
              <a:solidFill>
                <a:srgbClr val="000000"/>
              </a:solidFill>
              <a:latin typeface="Arial"/>
              <a:ea typeface="Arial"/>
              <a:cs typeface="Arial"/>
              <a:sym typeface="Arial"/>
            </a:endParaRPr>
          </a:p>
        </p:txBody>
      </p:sp>
      <p:sp>
        <p:nvSpPr>
          <p:cNvPr id="50" name="Google Shape;50;p25"/>
          <p:cNvSpPr/>
          <p:nvPr/>
        </p:nvSpPr>
        <p:spPr>
          <a:xfrm>
            <a:off x="3737811" y="2370571"/>
            <a:ext cx="2486526" cy="1005727"/>
          </a:xfrm>
          <a:prstGeom prst="rect">
            <a:avLst/>
          </a:prstGeom>
          <a:noFill/>
          <a:ln w="571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1" name="Google Shape;51;p25"/>
          <p:cNvSpPr/>
          <p:nvPr/>
        </p:nvSpPr>
        <p:spPr>
          <a:xfrm>
            <a:off x="5077325" y="3567254"/>
            <a:ext cx="3248527" cy="1005727"/>
          </a:xfrm>
          <a:prstGeom prst="rect">
            <a:avLst/>
          </a:prstGeom>
          <a:noFill/>
          <a:ln w="571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52" name="Google Shape;52;p25" descr="Text&#10;&#10;Description automatically generated with medium confidence"/>
          <p:cNvPicPr preferRelativeResize="0"/>
          <p:nvPr/>
        </p:nvPicPr>
        <p:blipFill rotWithShape="1">
          <a:blip r:embed="rId3">
            <a:alphaModFix/>
          </a:blip>
          <a:srcRect/>
          <a:stretch/>
        </p:blipFill>
        <p:spPr>
          <a:xfrm>
            <a:off x="3986465" y="5121159"/>
            <a:ext cx="3737810" cy="776511"/>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53"/>
        <p:cNvGrpSpPr/>
        <p:nvPr/>
      </p:nvGrpSpPr>
      <p:grpSpPr>
        <a:xfrm>
          <a:off x="0" y="0"/>
          <a:ext cx="0" cy="0"/>
          <a:chOff x="0" y="0"/>
          <a:chExt cx="0" cy="0"/>
        </a:xfrm>
      </p:grpSpPr>
      <p:pic>
        <p:nvPicPr>
          <p:cNvPr id="54" name="Google Shape;54;p26" descr="Icon&#10;&#10;Description automatically generated with low confidence"/>
          <p:cNvPicPr preferRelativeResize="0"/>
          <p:nvPr/>
        </p:nvPicPr>
        <p:blipFill rotWithShape="1">
          <a:blip r:embed="rId2">
            <a:alphaModFix/>
          </a:blip>
          <a:srcRect t="-4477" b="4477"/>
          <a:stretch/>
        </p:blipFill>
        <p:spPr>
          <a:xfrm>
            <a:off x="0" y="-314709"/>
            <a:ext cx="12192000" cy="7179443"/>
          </a:xfrm>
          <a:prstGeom prst="rect">
            <a:avLst/>
          </a:prstGeom>
          <a:noFill/>
          <a:ln>
            <a:noFill/>
          </a:ln>
        </p:spPr>
      </p:pic>
      <p:sp>
        <p:nvSpPr>
          <p:cNvPr id="55" name="Google Shape;55;p26"/>
          <p:cNvSpPr txBox="1">
            <a:spLocks noGrp="1"/>
          </p:cNvSpPr>
          <p:nvPr>
            <p:ph type="body" idx="1"/>
          </p:nvPr>
        </p:nvSpPr>
        <p:spPr>
          <a:xfrm>
            <a:off x="1731351" y="1832073"/>
            <a:ext cx="3471862" cy="1019175"/>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6" name="Google Shape;56;p26"/>
          <p:cNvSpPr txBox="1">
            <a:spLocks noGrp="1"/>
          </p:cNvSpPr>
          <p:nvPr>
            <p:ph type="body" idx="2"/>
          </p:nvPr>
        </p:nvSpPr>
        <p:spPr>
          <a:xfrm>
            <a:off x="4262689" y="3592674"/>
            <a:ext cx="3471862" cy="101917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7" name="Google Shape;57;p26"/>
          <p:cNvSpPr txBox="1">
            <a:spLocks noGrp="1"/>
          </p:cNvSpPr>
          <p:nvPr>
            <p:ph type="body" idx="3"/>
          </p:nvPr>
        </p:nvSpPr>
        <p:spPr>
          <a:xfrm>
            <a:off x="4262689" y="3592674"/>
            <a:ext cx="3471862" cy="1019175"/>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chemeClr val="lt1"/>
              </a:buClr>
              <a:buSzPts val="8000"/>
              <a:buFont typeface="Arial"/>
              <a:buNone/>
              <a:defRPr sz="8000" b="1" i="0" u="none" strike="noStrike" cap="none">
                <a:solidFill>
                  <a:schemeClr val="lt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8" name="Google Shape;58;p26"/>
          <p:cNvSpPr txBox="1">
            <a:spLocks noGrp="1"/>
          </p:cNvSpPr>
          <p:nvPr>
            <p:ph type="body" idx="4"/>
          </p:nvPr>
        </p:nvSpPr>
        <p:spPr>
          <a:xfrm>
            <a:off x="1731351" y="1832072"/>
            <a:ext cx="3471862" cy="1019175"/>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chemeClr val="lt1"/>
              </a:buClr>
              <a:buSzPts val="8000"/>
              <a:buFont typeface="Arial"/>
              <a:buNone/>
              <a:defRPr sz="8000" b="1" i="0" u="none" strike="noStrike" cap="none">
                <a:solidFill>
                  <a:schemeClr val="lt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3_Title and Content Gray">
  <p:cSld name="3_Title and Content Gray">
    <p:spTree>
      <p:nvGrpSpPr>
        <p:cNvPr id="1" name="Shape 59"/>
        <p:cNvGrpSpPr/>
        <p:nvPr/>
      </p:nvGrpSpPr>
      <p:grpSpPr>
        <a:xfrm>
          <a:off x="0" y="0"/>
          <a:ext cx="0" cy="0"/>
          <a:chOff x="0" y="0"/>
          <a:chExt cx="0" cy="0"/>
        </a:xfrm>
      </p:grpSpPr>
      <p:pic>
        <p:nvPicPr>
          <p:cNvPr id="60" name="Google Shape;60;p27" descr="A group of people looking at a paper&#10;&#10;Description automatically generated with medium confidence"/>
          <p:cNvPicPr preferRelativeResize="0"/>
          <p:nvPr/>
        </p:nvPicPr>
        <p:blipFill rotWithShape="1">
          <a:blip r:embed="rId2">
            <a:alphaModFix/>
          </a:blip>
          <a:srcRect/>
          <a:stretch/>
        </p:blipFill>
        <p:spPr>
          <a:xfrm>
            <a:off x="-334982" y="0"/>
            <a:ext cx="12861961" cy="7231322"/>
          </a:xfrm>
          <a:prstGeom prst="rect">
            <a:avLst/>
          </a:prstGeom>
          <a:noFill/>
          <a:ln>
            <a:noFill/>
          </a:ln>
        </p:spPr>
      </p:pic>
      <p:pic>
        <p:nvPicPr>
          <p:cNvPr id="61" name="Google Shape;61;p27" descr="Text&#10;&#10;Description automatically generated with medium confidence"/>
          <p:cNvPicPr preferRelativeResize="0"/>
          <p:nvPr/>
        </p:nvPicPr>
        <p:blipFill rotWithShape="1">
          <a:blip r:embed="rId3">
            <a:alphaModFix/>
          </a:blip>
          <a:srcRect/>
          <a:stretch/>
        </p:blipFill>
        <p:spPr>
          <a:xfrm>
            <a:off x="69573" y="6332785"/>
            <a:ext cx="2269445" cy="471465"/>
          </a:xfrm>
          <a:prstGeom prst="rect">
            <a:avLst/>
          </a:prstGeom>
          <a:noFill/>
          <a:ln>
            <a:noFill/>
          </a:ln>
        </p:spPr>
      </p:pic>
      <p:sp>
        <p:nvSpPr>
          <p:cNvPr id="62" name="Google Shape;62;p27"/>
          <p:cNvSpPr txBox="1">
            <a:spLocks noGrp="1"/>
          </p:cNvSpPr>
          <p:nvPr>
            <p:ph type="body" idx="1"/>
          </p:nvPr>
        </p:nvSpPr>
        <p:spPr>
          <a:xfrm>
            <a:off x="3701014" y="3130826"/>
            <a:ext cx="4789971" cy="1162878"/>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chemeClr val="lt1"/>
              </a:buClr>
              <a:buSzPts val="4400"/>
              <a:buFont typeface="Arial"/>
              <a:buNone/>
              <a:defRPr sz="4400" b="1" i="0" u="none" strike="noStrike" cap="none">
                <a:solidFill>
                  <a:schemeClr val="lt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2_Title and Content Gray">
  <p:cSld name="2_Title and Content Gray">
    <p:spTree>
      <p:nvGrpSpPr>
        <p:cNvPr id="1" name="Shape 63"/>
        <p:cNvGrpSpPr/>
        <p:nvPr/>
      </p:nvGrpSpPr>
      <p:grpSpPr>
        <a:xfrm>
          <a:off x="0" y="0"/>
          <a:ext cx="0" cy="0"/>
          <a:chOff x="0" y="0"/>
          <a:chExt cx="0" cy="0"/>
        </a:xfrm>
      </p:grpSpPr>
      <p:pic>
        <p:nvPicPr>
          <p:cNvPr id="64" name="Google Shape;64;p28" descr="A group of people sitting at a table looking at a computer&#10;&#10;Description automatically generated with low confidence"/>
          <p:cNvPicPr preferRelativeResize="0"/>
          <p:nvPr/>
        </p:nvPicPr>
        <p:blipFill rotWithShape="1">
          <a:blip r:embed="rId2">
            <a:alphaModFix/>
          </a:blip>
          <a:srcRect/>
          <a:stretch/>
        </p:blipFill>
        <p:spPr>
          <a:xfrm>
            <a:off x="-389802" y="-147048"/>
            <a:ext cx="12721045" cy="7152095"/>
          </a:xfrm>
          <a:prstGeom prst="rect">
            <a:avLst/>
          </a:prstGeom>
          <a:noFill/>
          <a:ln>
            <a:noFill/>
          </a:ln>
        </p:spPr>
      </p:pic>
      <p:sp>
        <p:nvSpPr>
          <p:cNvPr id="65" name="Google Shape;65;p28"/>
          <p:cNvSpPr txBox="1">
            <a:spLocks noGrp="1"/>
          </p:cNvSpPr>
          <p:nvPr>
            <p:ph type="body" idx="1"/>
          </p:nvPr>
        </p:nvSpPr>
        <p:spPr>
          <a:xfrm>
            <a:off x="3701014" y="3130826"/>
            <a:ext cx="4789971" cy="1162878"/>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chemeClr val="lt1"/>
              </a:buClr>
              <a:buSzPts val="4400"/>
              <a:buFont typeface="Arial"/>
              <a:buNone/>
              <a:defRPr sz="4400" b="1" i="0" u="none" strike="noStrike" cap="none">
                <a:solidFill>
                  <a:schemeClr val="lt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66" name="Google Shape;66;p28" descr="Text&#10;&#10;Description automatically generated with medium confidence"/>
          <p:cNvPicPr preferRelativeResize="0"/>
          <p:nvPr/>
        </p:nvPicPr>
        <p:blipFill rotWithShape="1">
          <a:blip r:embed="rId3">
            <a:alphaModFix/>
          </a:blip>
          <a:srcRect/>
          <a:stretch/>
        </p:blipFill>
        <p:spPr>
          <a:xfrm>
            <a:off x="69573" y="6332785"/>
            <a:ext cx="2269445" cy="471465"/>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4E4E4"/>
        </a:solidFill>
        <a:effectLst/>
      </p:bgPr>
    </p:bg>
    <p:spTree>
      <p:nvGrpSpPr>
        <p:cNvPr id="1" name="Shape 9"/>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m.ed"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mailto:tshaheen@binghamton.edu"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hyperlink" Target="mailto:kacosta@ric.edu"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www2.nysed.gov/COMS/RP090/IRPS2C"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hyperlink" Target="https://www.higgasonhomes.com/how-to-choose-a-home-building-company-your-guide/"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1"/>
          <p:cNvSpPr txBox="1">
            <a:spLocks noGrp="1"/>
          </p:cNvSpPr>
          <p:nvPr>
            <p:ph type="title" idx="4294967295"/>
          </p:nvPr>
        </p:nvSpPr>
        <p:spPr>
          <a:xfrm>
            <a:off x="1812130" y="788188"/>
            <a:ext cx="8567737" cy="1867204"/>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
                <a:schemeClr val="lt1"/>
              </a:buClr>
              <a:buSzPts val="4000"/>
              <a:buFont typeface="Arial"/>
              <a:buNone/>
              <a:tabLst/>
              <a:defRPr/>
            </a:pPr>
            <a:r>
              <a:rPr kumimoji="0" lang="en-US" sz="4000" b="1" i="0" u="none" strike="noStrike" kern="0" cap="none" spc="0" normalizeH="0" baseline="0" noProof="0" dirty="0">
                <a:ln>
                  <a:noFill/>
                </a:ln>
                <a:solidFill>
                  <a:schemeClr val="lt1"/>
                </a:solidFill>
                <a:effectLst/>
                <a:uLnTx/>
                <a:uFillTx/>
                <a:latin typeface="Times New Roman"/>
                <a:ea typeface="Times New Roman"/>
                <a:cs typeface="Times New Roman"/>
                <a:sym typeface="Times New Roman"/>
              </a:rPr>
              <a:t>Alternative Pathways for Special Educators: Changes &amp; Developments Nationwide</a:t>
            </a:r>
            <a:endParaRPr kumimoji="0" lang="en-US" sz="4400" b="1" i="0" u="none" strike="noStrike" kern="0" cap="none" spc="0" normalizeH="0" baseline="0" noProof="0" dirty="0">
              <a:ln>
                <a:noFill/>
              </a:ln>
              <a:solidFill>
                <a:schemeClr val="lt1"/>
              </a:solidFill>
              <a:effectLst/>
              <a:uLnTx/>
              <a:uFillTx/>
              <a:latin typeface="Arial"/>
              <a:ea typeface="Arial"/>
              <a:cs typeface="Arial"/>
              <a:sym typeface="Arial"/>
            </a:endParaRPr>
          </a:p>
        </p:txBody>
      </p:sp>
      <p:sp>
        <p:nvSpPr>
          <p:cNvPr id="239" name="Google Shape;239;p1"/>
          <p:cNvSpPr txBox="1"/>
          <p:nvPr/>
        </p:nvSpPr>
        <p:spPr>
          <a:xfrm>
            <a:off x="1979300" y="2741250"/>
            <a:ext cx="8567700" cy="35118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lt1"/>
              </a:buClr>
              <a:buSzPts val="2000"/>
              <a:buFont typeface="Arial"/>
              <a:buNone/>
            </a:pPr>
            <a:r>
              <a:rPr lang="en-US" sz="2300" b="1" i="0" u="none" strike="noStrike" cap="none" dirty="0">
                <a:solidFill>
                  <a:schemeClr val="lt1"/>
                </a:solidFill>
                <a:latin typeface="Times New Roman"/>
                <a:ea typeface="Times New Roman"/>
                <a:cs typeface="Times New Roman"/>
                <a:sym typeface="Times New Roman"/>
              </a:rPr>
              <a:t>Presentation for the </a:t>
            </a:r>
            <a:r>
              <a:rPr lang="en-US" sz="2300" b="1" dirty="0">
                <a:solidFill>
                  <a:schemeClr val="lt1"/>
                </a:solidFill>
                <a:latin typeface="Times New Roman"/>
                <a:ea typeface="Times New Roman"/>
                <a:cs typeface="Times New Roman"/>
                <a:sym typeface="Times New Roman"/>
              </a:rPr>
              <a:t>Association of Education, Finance, &amp; Policy</a:t>
            </a:r>
            <a:r>
              <a:rPr lang="en-US" sz="2300" b="1" i="0" u="none" strike="noStrike" cap="none" dirty="0">
                <a:solidFill>
                  <a:schemeClr val="lt1"/>
                </a:solidFill>
                <a:latin typeface="Times New Roman"/>
                <a:ea typeface="Times New Roman"/>
                <a:cs typeface="Times New Roman"/>
                <a:sym typeface="Times New Roman"/>
              </a:rPr>
              <a:t> Conference</a:t>
            </a:r>
            <a:endParaRPr sz="1700" b="0" i="0" u="none" strike="noStrike" cap="none" dirty="0">
              <a:solidFill>
                <a:srgbClr val="000000"/>
              </a:solidFill>
              <a:latin typeface="Arial"/>
              <a:ea typeface="Arial"/>
              <a:cs typeface="Arial"/>
              <a:sym typeface="Arial"/>
            </a:endParaRPr>
          </a:p>
          <a:p>
            <a:pPr marL="0" marR="0" lvl="0" indent="0" algn="ctr" rtl="0">
              <a:lnSpc>
                <a:spcPct val="90000"/>
              </a:lnSpc>
              <a:spcBef>
                <a:spcPts val="0"/>
              </a:spcBef>
              <a:spcAft>
                <a:spcPts val="0"/>
              </a:spcAft>
              <a:buClr>
                <a:schemeClr val="lt1"/>
              </a:buClr>
              <a:buSzPts val="2000"/>
              <a:buFont typeface="Arial"/>
              <a:buNone/>
            </a:pPr>
            <a:r>
              <a:rPr lang="en-US" sz="2300" b="1" dirty="0">
                <a:solidFill>
                  <a:schemeClr val="lt1"/>
                </a:solidFill>
                <a:latin typeface="Times New Roman"/>
                <a:ea typeface="Times New Roman"/>
                <a:cs typeface="Times New Roman"/>
                <a:sym typeface="Times New Roman"/>
              </a:rPr>
              <a:t>Thursday, March 19th </a:t>
            </a:r>
            <a:endParaRPr sz="1700" b="0" i="0" u="none" strike="noStrike" cap="none" dirty="0">
              <a:solidFill>
                <a:srgbClr val="000000"/>
              </a:solidFill>
              <a:latin typeface="Arial"/>
              <a:ea typeface="Arial"/>
              <a:cs typeface="Arial"/>
              <a:sym typeface="Arial"/>
            </a:endParaRPr>
          </a:p>
          <a:p>
            <a:pPr marL="0" marR="0" lvl="0" indent="0" algn="ctr" rtl="0">
              <a:lnSpc>
                <a:spcPct val="90000"/>
              </a:lnSpc>
              <a:spcBef>
                <a:spcPts val="0"/>
              </a:spcBef>
              <a:spcAft>
                <a:spcPts val="0"/>
              </a:spcAft>
              <a:buClr>
                <a:schemeClr val="lt1"/>
              </a:buClr>
              <a:buSzPts val="2000"/>
              <a:buFont typeface="Arial"/>
              <a:buNone/>
            </a:pPr>
            <a:endParaRPr sz="2300" b="1" i="0" u="none" strike="noStrike" cap="none" dirty="0">
              <a:solidFill>
                <a:schemeClr val="lt1"/>
              </a:solidFill>
              <a:latin typeface="Times New Roman"/>
              <a:ea typeface="Times New Roman"/>
              <a:cs typeface="Times New Roman"/>
              <a:sym typeface="Times New Roman"/>
            </a:endParaRPr>
          </a:p>
          <a:p>
            <a:pPr marL="0" marR="0" lvl="0" indent="0" algn="ctr" rtl="0">
              <a:lnSpc>
                <a:spcPct val="90000"/>
              </a:lnSpc>
              <a:spcBef>
                <a:spcPts val="0"/>
              </a:spcBef>
              <a:spcAft>
                <a:spcPts val="0"/>
              </a:spcAft>
              <a:buClr>
                <a:schemeClr val="lt1"/>
              </a:buClr>
              <a:buSzPts val="2000"/>
              <a:buFont typeface="Arial"/>
              <a:buNone/>
            </a:pPr>
            <a:r>
              <a:rPr lang="en-US" sz="2300" b="1" i="0" u="none" strike="noStrike" cap="none" dirty="0" err="1">
                <a:solidFill>
                  <a:schemeClr val="lt1"/>
                </a:solidFill>
                <a:latin typeface="Times New Roman"/>
                <a:ea typeface="Times New Roman"/>
                <a:cs typeface="Times New Roman"/>
                <a:sym typeface="Times New Roman"/>
              </a:rPr>
              <a:t>Tashnuva</a:t>
            </a:r>
            <a:r>
              <a:rPr lang="en-US" sz="2300" b="1" i="0" u="none" strike="noStrike" cap="none" dirty="0">
                <a:solidFill>
                  <a:schemeClr val="lt1"/>
                </a:solidFill>
                <a:latin typeface="Times New Roman"/>
                <a:ea typeface="Times New Roman"/>
                <a:cs typeface="Times New Roman"/>
                <a:sym typeface="Times New Roman"/>
              </a:rPr>
              <a:t> Shaheen, PhD, </a:t>
            </a:r>
            <a:r>
              <a:rPr lang="en-US" sz="2300" b="1" dirty="0">
                <a:solidFill>
                  <a:schemeClr val="lt1"/>
                </a:solidFill>
                <a:latin typeface="Times New Roman"/>
                <a:ea typeface="Times New Roman"/>
                <a:cs typeface="Times New Roman"/>
                <a:sym typeface="Times New Roman"/>
              </a:rPr>
              <a:t>Binghamton University</a:t>
            </a:r>
            <a:endParaRPr sz="2300" b="1" i="0" u="none" strike="noStrike" cap="none" dirty="0">
              <a:solidFill>
                <a:schemeClr val="lt1"/>
              </a:solidFill>
              <a:latin typeface="Times New Roman"/>
              <a:ea typeface="Times New Roman"/>
              <a:cs typeface="Times New Roman"/>
              <a:sym typeface="Times New Roman"/>
            </a:endParaRPr>
          </a:p>
          <a:p>
            <a:pPr marL="0" lvl="0" indent="0" algn="ctr" rtl="0">
              <a:lnSpc>
                <a:spcPct val="90000"/>
              </a:lnSpc>
              <a:spcBef>
                <a:spcPts val="0"/>
              </a:spcBef>
              <a:spcAft>
                <a:spcPts val="0"/>
              </a:spcAft>
              <a:buClr>
                <a:schemeClr val="lt1"/>
              </a:buClr>
              <a:buSzPts val="2000"/>
              <a:buFont typeface="Arial"/>
              <a:buNone/>
            </a:pPr>
            <a:r>
              <a:rPr lang="en-US" sz="2300" b="1" dirty="0">
                <a:solidFill>
                  <a:schemeClr val="lt1"/>
                </a:solidFill>
                <a:latin typeface="Times New Roman"/>
                <a:ea typeface="Times New Roman"/>
                <a:cs typeface="Times New Roman"/>
                <a:sym typeface="Times New Roman"/>
              </a:rPr>
              <a:t>Kelly Acosta, PhD, Rhode Island College &amp; CEEDAR Center</a:t>
            </a:r>
            <a:endParaRPr sz="2300" b="1" dirty="0">
              <a:solidFill>
                <a:schemeClr val="lt1"/>
              </a:solidFill>
              <a:latin typeface="Times New Roman"/>
              <a:ea typeface="Times New Roman"/>
              <a:cs typeface="Times New Roman"/>
              <a:sym typeface="Times New Roman"/>
            </a:endParaRPr>
          </a:p>
          <a:p>
            <a:pPr marL="0" lvl="0" indent="0" algn="ctr" rtl="0">
              <a:lnSpc>
                <a:spcPct val="90000"/>
              </a:lnSpc>
              <a:spcBef>
                <a:spcPts val="0"/>
              </a:spcBef>
              <a:spcAft>
                <a:spcPts val="0"/>
              </a:spcAft>
              <a:buClr>
                <a:schemeClr val="lt1"/>
              </a:buClr>
              <a:buSzPts val="2000"/>
              <a:buFont typeface="Arial"/>
              <a:buNone/>
            </a:pPr>
            <a:r>
              <a:rPr lang="en-US" sz="2300" b="1" dirty="0" err="1">
                <a:solidFill>
                  <a:schemeClr val="lt1"/>
                </a:solidFill>
                <a:latin typeface="Times New Roman"/>
                <a:ea typeface="Times New Roman"/>
                <a:cs typeface="Times New Roman"/>
                <a:sym typeface="Times New Roman"/>
              </a:rPr>
              <a:t>Cametreus</a:t>
            </a:r>
            <a:r>
              <a:rPr lang="en-US" sz="2300" b="1" dirty="0">
                <a:solidFill>
                  <a:schemeClr val="lt1"/>
                </a:solidFill>
                <a:latin typeface="Times New Roman"/>
                <a:ea typeface="Times New Roman"/>
                <a:cs typeface="Times New Roman"/>
                <a:sym typeface="Times New Roman"/>
              </a:rPr>
              <a:t> Clardy</a:t>
            </a:r>
            <a:r>
              <a:rPr lang="en-US" sz="2300" dirty="0">
                <a:solidFill>
                  <a:schemeClr val="lt1"/>
                </a:solidFill>
                <a:latin typeface="Times New Roman"/>
                <a:ea typeface="Times New Roman"/>
                <a:cs typeface="Times New Roman"/>
                <a:sym typeface="Times New Roman"/>
              </a:rPr>
              <a:t>, </a:t>
            </a:r>
            <a:r>
              <a:rPr lang="en-US" sz="2300" dirty="0">
                <a:solidFill>
                  <a:schemeClr val="lt1"/>
                </a:solidFill>
                <a:uFill>
                  <a:noFill/>
                </a:uFill>
                <a:latin typeface="Times New Roman"/>
                <a:ea typeface="Times New Roman"/>
                <a:cs typeface="Times New Roman"/>
                <a:sym typeface="Times New Roman"/>
                <a:hlinkClick r:id="rId3">
                  <a:extLst>
                    <a:ext uri="{A12FA001-AC4F-418D-AE19-62706E023703}">
                      <ahyp:hlinkClr xmlns:ahyp="http://schemas.microsoft.com/office/drawing/2018/hyperlinkcolor" val="tx"/>
                    </a:ext>
                  </a:extLst>
                </a:hlinkClick>
              </a:rPr>
              <a:t>MEd</a:t>
            </a:r>
            <a:r>
              <a:rPr lang="en-US" sz="2300" b="1" dirty="0">
                <a:solidFill>
                  <a:schemeClr val="lt1"/>
                </a:solidFill>
                <a:latin typeface="Times New Roman"/>
                <a:ea typeface="Times New Roman"/>
                <a:cs typeface="Times New Roman"/>
                <a:sym typeface="Times New Roman"/>
              </a:rPr>
              <a:t>, University of Florida</a:t>
            </a:r>
            <a:endParaRPr sz="2300" b="1" dirty="0">
              <a:solidFill>
                <a:schemeClr val="lt1"/>
              </a:solidFill>
              <a:latin typeface="Times New Roman"/>
              <a:ea typeface="Times New Roman"/>
              <a:cs typeface="Times New Roman"/>
              <a:sym typeface="Times New Roman"/>
            </a:endParaRPr>
          </a:p>
          <a:p>
            <a:pPr marL="0" lvl="0" indent="0" algn="ctr" rtl="0">
              <a:lnSpc>
                <a:spcPct val="90000"/>
              </a:lnSpc>
              <a:spcBef>
                <a:spcPts val="0"/>
              </a:spcBef>
              <a:spcAft>
                <a:spcPts val="0"/>
              </a:spcAft>
              <a:buClr>
                <a:schemeClr val="lt1"/>
              </a:buClr>
              <a:buSzPts val="2000"/>
              <a:buFont typeface="Arial"/>
              <a:buNone/>
            </a:pPr>
            <a:r>
              <a:rPr lang="en-US" sz="2300" b="1" dirty="0">
                <a:solidFill>
                  <a:schemeClr val="lt1"/>
                </a:solidFill>
                <a:latin typeface="Times New Roman"/>
                <a:ea typeface="Times New Roman"/>
                <a:cs typeface="Times New Roman"/>
                <a:sym typeface="Times New Roman"/>
              </a:rPr>
              <a:t>Jamie Day, PhD University of Missouri</a:t>
            </a:r>
            <a:endParaRPr sz="2300" b="1" dirty="0">
              <a:solidFill>
                <a:schemeClr val="lt1"/>
              </a:solidFill>
              <a:latin typeface="Times New Roman"/>
              <a:ea typeface="Times New Roman"/>
              <a:cs typeface="Times New Roman"/>
              <a:sym typeface="Times New Roman"/>
            </a:endParaRPr>
          </a:p>
          <a:p>
            <a:pPr marL="0" lvl="0" indent="0" algn="ctr" rtl="0">
              <a:lnSpc>
                <a:spcPct val="90000"/>
              </a:lnSpc>
              <a:spcBef>
                <a:spcPts val="0"/>
              </a:spcBef>
              <a:spcAft>
                <a:spcPts val="0"/>
              </a:spcAft>
              <a:buClr>
                <a:schemeClr val="lt1"/>
              </a:buClr>
              <a:buSzPts val="2000"/>
              <a:buFont typeface="Arial"/>
              <a:buNone/>
            </a:pPr>
            <a:r>
              <a:rPr lang="en-US" sz="2300" b="1" dirty="0">
                <a:solidFill>
                  <a:schemeClr val="lt1"/>
                </a:solidFill>
                <a:latin typeface="Times New Roman"/>
                <a:ea typeface="Times New Roman"/>
                <a:cs typeface="Times New Roman"/>
                <a:sym typeface="Times New Roman"/>
              </a:rPr>
              <a:t>Kathlyn Kale-</a:t>
            </a:r>
            <a:r>
              <a:rPr lang="en-US" sz="2300" b="1" dirty="0" err="1">
                <a:solidFill>
                  <a:schemeClr val="lt1"/>
                </a:solidFill>
                <a:latin typeface="Times New Roman"/>
                <a:ea typeface="Times New Roman"/>
                <a:cs typeface="Times New Roman"/>
                <a:sym typeface="Times New Roman"/>
              </a:rPr>
              <a:t>Mokake</a:t>
            </a:r>
            <a:r>
              <a:rPr lang="en-US" sz="2300" b="1" dirty="0">
                <a:solidFill>
                  <a:schemeClr val="lt1"/>
                </a:solidFill>
                <a:latin typeface="Times New Roman"/>
                <a:ea typeface="Times New Roman"/>
                <a:cs typeface="Times New Roman"/>
                <a:sym typeface="Times New Roman"/>
              </a:rPr>
              <a:t>, </a:t>
            </a:r>
            <a:r>
              <a:rPr lang="en-US" sz="2300" b="1" dirty="0" err="1">
                <a:solidFill>
                  <a:schemeClr val="lt1"/>
                </a:solidFill>
                <a:latin typeface="Times New Roman"/>
                <a:ea typeface="Times New Roman"/>
                <a:cs typeface="Times New Roman"/>
                <a:sym typeface="Times New Roman"/>
              </a:rPr>
              <a:t>EdS</a:t>
            </a:r>
            <a:r>
              <a:rPr lang="en-US" sz="2300" b="1" dirty="0">
                <a:solidFill>
                  <a:schemeClr val="lt1"/>
                </a:solidFill>
                <a:latin typeface="Times New Roman"/>
                <a:ea typeface="Times New Roman"/>
                <a:cs typeface="Times New Roman"/>
                <a:sym typeface="Times New Roman"/>
              </a:rPr>
              <a:t> Cherokee County Schools, Georgia</a:t>
            </a:r>
            <a:endParaRPr sz="2300" b="1" dirty="0">
              <a:solidFill>
                <a:schemeClr val="lt1"/>
              </a:solidFill>
              <a:latin typeface="Times New Roman"/>
              <a:ea typeface="Times New Roman"/>
              <a:cs typeface="Times New Roman"/>
              <a:sym typeface="Times New Roman"/>
            </a:endParaRPr>
          </a:p>
          <a:p>
            <a:pPr marL="0" lvl="0" indent="0" algn="ctr" rtl="0">
              <a:lnSpc>
                <a:spcPct val="90000"/>
              </a:lnSpc>
              <a:spcBef>
                <a:spcPts val="0"/>
              </a:spcBef>
              <a:spcAft>
                <a:spcPts val="0"/>
              </a:spcAft>
              <a:buClr>
                <a:schemeClr val="lt1"/>
              </a:buClr>
              <a:buSzPts val="2000"/>
              <a:buFont typeface="Arial"/>
              <a:buNone/>
            </a:pPr>
            <a:r>
              <a:rPr lang="en-US" sz="2300" b="1" dirty="0">
                <a:solidFill>
                  <a:schemeClr val="lt1"/>
                </a:solidFill>
                <a:latin typeface="Times New Roman"/>
                <a:ea typeface="Times New Roman"/>
                <a:cs typeface="Times New Roman"/>
                <a:sym typeface="Times New Roman"/>
              </a:rPr>
              <a:t>Garrett Stevens, MEd University of Florida</a:t>
            </a:r>
            <a:endParaRPr sz="2300" b="1" dirty="0">
              <a:solidFill>
                <a:schemeClr val="lt1"/>
              </a:solidFill>
              <a:latin typeface="Times New Roman"/>
              <a:ea typeface="Times New Roman"/>
              <a:cs typeface="Times New Roman"/>
              <a:sym typeface="Times New Roman"/>
            </a:endParaRPr>
          </a:p>
          <a:p>
            <a:pPr marL="0" lvl="0" indent="0" algn="ctr" rtl="0">
              <a:lnSpc>
                <a:spcPct val="90000"/>
              </a:lnSpc>
              <a:spcBef>
                <a:spcPts val="0"/>
              </a:spcBef>
              <a:spcAft>
                <a:spcPts val="0"/>
              </a:spcAft>
              <a:buClr>
                <a:schemeClr val="lt1"/>
              </a:buClr>
              <a:buSzPts val="2000"/>
              <a:buFont typeface="Arial"/>
              <a:buNone/>
            </a:pPr>
            <a:endParaRPr sz="2300" b="1" dirty="0">
              <a:solidFill>
                <a:schemeClr val="lt1"/>
              </a:solidFill>
              <a:latin typeface="Times New Roman"/>
              <a:ea typeface="Times New Roman"/>
              <a:cs typeface="Times New Roman"/>
              <a:sym typeface="Times New Roman"/>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304" name="Google Shape;304;g3cfce45d724_0_779"/>
          <p:cNvSpPr txBox="1">
            <a:spLocks noGrp="1"/>
          </p:cNvSpPr>
          <p:nvPr>
            <p:ph type="title"/>
          </p:nvPr>
        </p:nvSpPr>
        <p:spPr>
          <a:xfrm>
            <a:off x="486156" y="2766159"/>
            <a:ext cx="11219700" cy="1325700"/>
          </a:xfrm>
          <a:prstGeom prst="rect">
            <a:avLst/>
          </a:prstGeom>
        </p:spPr>
        <p:txBody>
          <a:bodyPr spcFirstLastPara="1" wrap="square" lIns="91425" tIns="45700" rIns="91425" bIns="45700" anchor="t" anchorCtr="0">
            <a:normAutofit/>
          </a:bodyPr>
          <a:lstStyle/>
          <a:p>
            <a:pPr marL="0" lvl="0" indent="0" algn="ctr" rtl="0">
              <a:spcBef>
                <a:spcPts val="0"/>
              </a:spcBef>
              <a:spcAft>
                <a:spcPts val="0"/>
              </a:spcAft>
              <a:buNone/>
            </a:pPr>
            <a:r>
              <a:rPr lang="en-US" b="1"/>
              <a:t>Methods</a:t>
            </a:r>
            <a:endParaRPr b="1"/>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310" name="Google Shape;310;g3cfce45d724_0_766"/>
          <p:cNvSpPr txBox="1">
            <a:spLocks noGrp="1"/>
          </p:cNvSpPr>
          <p:nvPr>
            <p:ph type="title"/>
          </p:nvPr>
        </p:nvSpPr>
        <p:spPr>
          <a:xfrm>
            <a:off x="433206" y="594159"/>
            <a:ext cx="11219700" cy="1325700"/>
          </a:xfrm>
          <a:prstGeom prst="rect">
            <a:avLst/>
          </a:prstGeom>
        </p:spPr>
        <p:txBody>
          <a:bodyPr spcFirstLastPara="1" wrap="square" lIns="91425" tIns="45700" rIns="91425" bIns="45700" anchor="t" anchorCtr="0">
            <a:normAutofit/>
          </a:bodyPr>
          <a:lstStyle/>
          <a:p>
            <a:pPr marL="0" lvl="0" indent="0" algn="ctr" rtl="0">
              <a:spcBef>
                <a:spcPts val="0"/>
              </a:spcBef>
              <a:spcAft>
                <a:spcPts val="0"/>
              </a:spcAft>
              <a:buNone/>
            </a:pPr>
            <a:r>
              <a:rPr lang="en-US" b="1"/>
              <a:t>Data Collection</a:t>
            </a:r>
            <a:endParaRPr b="1"/>
          </a:p>
        </p:txBody>
      </p:sp>
      <p:sp>
        <p:nvSpPr>
          <p:cNvPr id="311" name="Google Shape;311;g3cfce45d724_0_766"/>
          <p:cNvSpPr txBox="1">
            <a:spLocks noGrp="1"/>
          </p:cNvSpPr>
          <p:nvPr>
            <p:ph type="body" idx="1"/>
          </p:nvPr>
        </p:nvSpPr>
        <p:spPr>
          <a:xfrm>
            <a:off x="486150" y="1919850"/>
            <a:ext cx="11219700" cy="2443500"/>
          </a:xfrm>
          <a:prstGeom prst="rect">
            <a:avLst/>
          </a:prstGeom>
        </p:spPr>
        <p:txBody>
          <a:bodyPr spcFirstLastPara="1" wrap="square" lIns="91425" tIns="45700" rIns="91425" bIns="45700" anchor="t" anchorCtr="0">
            <a:noAutofit/>
          </a:bodyPr>
          <a:lstStyle/>
          <a:p>
            <a:pPr marL="457200" lvl="0" indent="-406400" algn="l" rtl="0">
              <a:spcBef>
                <a:spcPts val="1000"/>
              </a:spcBef>
              <a:spcAft>
                <a:spcPts val="0"/>
              </a:spcAft>
              <a:buSzPts val="2800"/>
              <a:buChar char="•"/>
            </a:pPr>
            <a:r>
              <a:rPr lang="en-US"/>
              <a:t>Used CEEDAR 2018 Alternative Licensure Database </a:t>
            </a:r>
            <a:endParaRPr/>
          </a:p>
          <a:p>
            <a:pPr marL="457200" lvl="0" indent="-406400" algn="l" rtl="0">
              <a:spcBef>
                <a:spcPts val="0"/>
              </a:spcBef>
              <a:spcAft>
                <a:spcPts val="0"/>
              </a:spcAft>
              <a:buSzPts val="2800"/>
              <a:buChar char="•"/>
            </a:pPr>
            <a:r>
              <a:rPr lang="en-US"/>
              <a:t>SEA websites for all 50 states</a:t>
            </a:r>
            <a:endParaRPr/>
          </a:p>
          <a:p>
            <a:pPr marL="457200" lvl="0" indent="-406400" algn="l" rtl="0">
              <a:spcBef>
                <a:spcPts val="0"/>
              </a:spcBef>
              <a:spcAft>
                <a:spcPts val="0"/>
              </a:spcAft>
              <a:buSzPts val="2800"/>
              <a:buChar char="•"/>
            </a:pPr>
            <a:r>
              <a:rPr lang="en-US"/>
              <a:t>Other websites such as TFA</a:t>
            </a:r>
            <a:endParaRPr/>
          </a:p>
          <a:p>
            <a:pPr marL="457200" lvl="0" indent="-406400" algn="l" rtl="0">
              <a:spcBef>
                <a:spcPts val="0"/>
              </a:spcBef>
              <a:spcAft>
                <a:spcPts val="0"/>
              </a:spcAft>
              <a:buSzPts val="2800"/>
              <a:buChar char="•"/>
            </a:pPr>
            <a:r>
              <a:rPr lang="en-US"/>
              <a:t>Google search (alternative route pathways or programs)</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318" name="Google Shape;318;g30e3fac2d3a_0_1"/>
          <p:cNvSpPr txBox="1">
            <a:spLocks noGrp="1"/>
          </p:cNvSpPr>
          <p:nvPr>
            <p:ph type="title"/>
          </p:nvPr>
        </p:nvSpPr>
        <p:spPr>
          <a:xfrm>
            <a:off x="585550" y="334603"/>
            <a:ext cx="11219700" cy="719700"/>
          </a:xfrm>
          <a:prstGeom prst="rect">
            <a:avLst/>
          </a:prstGeom>
          <a:noFill/>
          <a:ln>
            <a:noFill/>
          </a:ln>
        </p:spPr>
        <p:txBody>
          <a:bodyPr spcFirstLastPara="1" wrap="square" lIns="91425" tIns="45700" rIns="91425" bIns="45700" anchor="t" anchorCtr="0">
            <a:normAutofit fontScale="90000"/>
          </a:bodyPr>
          <a:lstStyle/>
          <a:p>
            <a:pPr marL="0" lvl="0" indent="0" algn="ctr" rtl="0">
              <a:lnSpc>
                <a:spcPct val="90000"/>
              </a:lnSpc>
              <a:spcBef>
                <a:spcPts val="0"/>
              </a:spcBef>
              <a:spcAft>
                <a:spcPts val="0"/>
              </a:spcAft>
              <a:buClr>
                <a:schemeClr val="dk1"/>
              </a:buClr>
              <a:buSzPct val="122727"/>
              <a:buFont typeface="Arial"/>
              <a:buNone/>
            </a:pPr>
            <a:r>
              <a:rPr lang="en-US" sz="3911" b="1" dirty="0"/>
              <a:t>Method: Codes for Pathway Types</a:t>
            </a:r>
            <a:r>
              <a:rPr lang="en-US" b="1" dirty="0">
                <a:solidFill>
                  <a:schemeClr val="lt1"/>
                </a:solidFill>
              </a:rPr>
              <a:t> </a:t>
            </a:r>
            <a:endParaRPr b="1" dirty="0">
              <a:solidFill>
                <a:schemeClr val="lt1"/>
              </a:solidFill>
            </a:endParaRPr>
          </a:p>
        </p:txBody>
      </p:sp>
      <p:graphicFrame>
        <p:nvGraphicFramePr>
          <p:cNvPr id="317" name="Google Shape;317;g30e3fac2d3a_0_1"/>
          <p:cNvGraphicFramePr/>
          <p:nvPr>
            <p:extLst>
              <p:ext uri="{D42A27DB-BD31-4B8C-83A1-F6EECF244321}">
                <p14:modId xmlns:p14="http://schemas.microsoft.com/office/powerpoint/2010/main" val="2131794615"/>
              </p:ext>
            </p:extLst>
          </p:nvPr>
        </p:nvGraphicFramePr>
        <p:xfrm>
          <a:off x="314725" y="1054313"/>
          <a:ext cx="11490525" cy="4928376"/>
        </p:xfrm>
        <a:graphic>
          <a:graphicData uri="http://schemas.openxmlformats.org/drawingml/2006/table">
            <a:tbl>
              <a:tblPr firstRow="1">
                <a:noFill/>
                <a:tableStyleId>{A50D80C9-84AC-4D30-9B12-80FFCDFD168F}</a:tableStyleId>
              </a:tblPr>
              <a:tblGrid>
                <a:gridCol w="3034525">
                  <a:extLst>
                    <a:ext uri="{9D8B030D-6E8A-4147-A177-3AD203B41FA5}">
                      <a16:colId xmlns:a16="http://schemas.microsoft.com/office/drawing/2014/main" val="20000"/>
                    </a:ext>
                  </a:extLst>
                </a:gridCol>
                <a:gridCol w="8456000">
                  <a:extLst>
                    <a:ext uri="{9D8B030D-6E8A-4147-A177-3AD203B41FA5}">
                      <a16:colId xmlns:a16="http://schemas.microsoft.com/office/drawing/2014/main" val="20001"/>
                    </a:ext>
                  </a:extLst>
                </a:gridCol>
              </a:tblGrid>
              <a:tr h="440775">
                <a:tc>
                  <a:txBody>
                    <a:bodyPr/>
                    <a:lstStyle/>
                    <a:p>
                      <a:pPr marL="0" lvl="0" indent="0" algn="ctr" rtl="0">
                        <a:lnSpc>
                          <a:spcPct val="115000"/>
                        </a:lnSpc>
                        <a:spcBef>
                          <a:spcPts val="0"/>
                        </a:spcBef>
                        <a:spcAft>
                          <a:spcPts val="0"/>
                        </a:spcAft>
                        <a:buNone/>
                      </a:pPr>
                      <a:r>
                        <a:rPr lang="en-US" sz="1600">
                          <a:latin typeface="Times New Roman"/>
                          <a:ea typeface="Times New Roman"/>
                          <a:cs typeface="Times New Roman"/>
                          <a:sym typeface="Times New Roman"/>
                        </a:rPr>
                        <a:t>Pathway Type</a:t>
                      </a:r>
                      <a:endParaRPr sz="1600">
                        <a:latin typeface="Times New Roman"/>
                        <a:ea typeface="Times New Roman"/>
                        <a:cs typeface="Times New Roman"/>
                        <a:sym typeface="Times New Roman"/>
                      </a:endParaRPr>
                    </a:p>
                  </a:txBody>
                  <a:tcPr marL="68575" marR="68575" marT="91425" marB="91425">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1600">
                          <a:latin typeface="Times New Roman"/>
                          <a:ea typeface="Times New Roman"/>
                          <a:cs typeface="Times New Roman"/>
                          <a:sym typeface="Times New Roman"/>
                        </a:rPr>
                        <a:t>Definition</a:t>
                      </a:r>
                      <a:endParaRPr sz="1600">
                        <a:latin typeface="Times New Roman"/>
                        <a:ea typeface="Times New Roman"/>
                        <a:cs typeface="Times New Roman"/>
                        <a:sym typeface="Times New Roman"/>
                      </a:endParaRPr>
                    </a:p>
                  </a:txBody>
                  <a:tcPr marL="68575" marR="68575" marT="91425" marB="91425">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440775">
                <a:tc>
                  <a:txBody>
                    <a:bodyPr/>
                    <a:lstStyle/>
                    <a:p>
                      <a:pPr marL="0" lvl="0" indent="0" algn="l" rtl="0">
                        <a:lnSpc>
                          <a:spcPct val="115000"/>
                        </a:lnSpc>
                        <a:spcBef>
                          <a:spcPts val="0"/>
                        </a:spcBef>
                        <a:spcAft>
                          <a:spcPts val="0"/>
                        </a:spcAft>
                        <a:buNone/>
                      </a:pPr>
                      <a:r>
                        <a:rPr lang="en-US" sz="1600">
                          <a:latin typeface="Times New Roman"/>
                          <a:ea typeface="Times New Roman"/>
                          <a:cs typeface="Times New Roman"/>
                          <a:sym typeface="Times New Roman"/>
                        </a:rPr>
                        <a:t>Internship</a:t>
                      </a:r>
                      <a:endParaRPr sz="1600">
                        <a:latin typeface="Times New Roman"/>
                        <a:ea typeface="Times New Roman"/>
                        <a:cs typeface="Times New Roman"/>
                        <a:sym typeface="Times New Roman"/>
                      </a:endParaRPr>
                    </a:p>
                  </a:txBody>
                  <a:tcPr marL="68575" marR="68575" marT="91425" marB="91425">
                    <a:lnT w="12700" cap="flat" cmpd="sng">
                      <a:solidFill>
                        <a:srgbClr val="000000"/>
                      </a:solidFill>
                      <a:prstDash val="solid"/>
                      <a:round/>
                      <a:headEnd type="none" w="sm" len="sm"/>
                      <a:tailEnd type="none" w="sm" len="sm"/>
                    </a:lnT>
                  </a:tcPr>
                </a:tc>
                <a:tc>
                  <a:txBody>
                    <a:bodyPr/>
                    <a:lstStyle/>
                    <a:p>
                      <a:pPr marL="0" lvl="0" indent="0" algn="l" rtl="0">
                        <a:lnSpc>
                          <a:spcPct val="115000"/>
                        </a:lnSpc>
                        <a:spcBef>
                          <a:spcPts val="0"/>
                        </a:spcBef>
                        <a:spcAft>
                          <a:spcPts val="0"/>
                        </a:spcAft>
                        <a:buNone/>
                      </a:pPr>
                      <a:r>
                        <a:rPr lang="en-US" sz="1600">
                          <a:latin typeface="Times New Roman"/>
                          <a:ea typeface="Times New Roman"/>
                          <a:cs typeface="Times New Roman"/>
                          <a:sym typeface="Times New Roman"/>
                        </a:rPr>
                        <a:t>Candidate is hired as teacher of record while pursuing full certification.</a:t>
                      </a:r>
                      <a:endParaRPr sz="1600">
                        <a:latin typeface="Times New Roman"/>
                        <a:ea typeface="Times New Roman"/>
                        <a:cs typeface="Times New Roman"/>
                        <a:sym typeface="Times New Roman"/>
                      </a:endParaRPr>
                    </a:p>
                  </a:txBody>
                  <a:tcPr marL="68575" marR="68575" marT="91425" marB="91425">
                    <a:lnT w="12700" cap="flat" cmpd="sng">
                      <a:solidFill>
                        <a:srgbClr val="000000"/>
                      </a:solidFill>
                      <a:prstDash val="solid"/>
                      <a:round/>
                      <a:headEnd type="none" w="sm" len="sm"/>
                      <a:tailEnd type="none" w="sm" len="sm"/>
                    </a:lnT>
                  </a:tcPr>
                </a:tc>
                <a:extLst>
                  <a:ext uri="{0D108BD9-81ED-4DB2-BD59-A6C34878D82A}">
                    <a16:rowId xmlns:a16="http://schemas.microsoft.com/office/drawing/2014/main" val="10001"/>
                  </a:ext>
                </a:extLst>
              </a:tr>
              <a:tr h="712975">
                <a:tc>
                  <a:txBody>
                    <a:bodyPr/>
                    <a:lstStyle/>
                    <a:p>
                      <a:pPr marL="0" lvl="0" indent="0" algn="l" rtl="0">
                        <a:lnSpc>
                          <a:spcPct val="115000"/>
                        </a:lnSpc>
                        <a:spcBef>
                          <a:spcPts val="0"/>
                        </a:spcBef>
                        <a:spcAft>
                          <a:spcPts val="0"/>
                        </a:spcAft>
                        <a:buNone/>
                      </a:pPr>
                      <a:r>
                        <a:rPr lang="en-US" sz="1600">
                          <a:latin typeface="Times New Roman"/>
                          <a:ea typeface="Times New Roman"/>
                          <a:cs typeface="Times New Roman"/>
                          <a:sym typeface="Times New Roman"/>
                        </a:rPr>
                        <a:t>Residency</a:t>
                      </a:r>
                      <a:endParaRPr sz="1600">
                        <a:latin typeface="Times New Roman"/>
                        <a:ea typeface="Times New Roman"/>
                        <a:cs typeface="Times New Roman"/>
                        <a:sym typeface="Times New Roman"/>
                      </a:endParaRPr>
                    </a:p>
                  </a:txBody>
                  <a:tcPr marL="68575" marR="68575" marT="91425" marB="91425"/>
                </a:tc>
                <a:tc>
                  <a:txBody>
                    <a:bodyPr/>
                    <a:lstStyle/>
                    <a:p>
                      <a:pPr marL="0" lvl="0" indent="0" algn="l" rtl="0">
                        <a:lnSpc>
                          <a:spcPct val="115000"/>
                        </a:lnSpc>
                        <a:spcBef>
                          <a:spcPts val="0"/>
                        </a:spcBef>
                        <a:spcAft>
                          <a:spcPts val="0"/>
                        </a:spcAft>
                        <a:buNone/>
                      </a:pPr>
                      <a:r>
                        <a:rPr lang="en-US" sz="1600">
                          <a:latin typeface="Times New Roman"/>
                          <a:ea typeface="Times New Roman"/>
                          <a:cs typeface="Times New Roman"/>
                          <a:sym typeface="Times New Roman"/>
                        </a:rPr>
                        <a:t>Candidate with at least a bachelor’s degree is immersed in teacher training for a certain amount of time (usually six months to a year) before they enter the classroom as teacher of record.</a:t>
                      </a:r>
                      <a:endParaRPr sz="1600">
                        <a:latin typeface="Times New Roman"/>
                        <a:ea typeface="Times New Roman"/>
                        <a:cs typeface="Times New Roman"/>
                        <a:sym typeface="Times New Roman"/>
                      </a:endParaRPr>
                    </a:p>
                  </a:txBody>
                  <a:tcPr marL="68575" marR="68575" marT="91425" marB="91425"/>
                </a:tc>
                <a:extLst>
                  <a:ext uri="{0D108BD9-81ED-4DB2-BD59-A6C34878D82A}">
                    <a16:rowId xmlns:a16="http://schemas.microsoft.com/office/drawing/2014/main" val="10002"/>
                  </a:ext>
                </a:extLst>
              </a:tr>
              <a:tr h="712975">
                <a:tc>
                  <a:txBody>
                    <a:bodyPr/>
                    <a:lstStyle/>
                    <a:p>
                      <a:pPr marL="0" lvl="0" indent="0" algn="l" rtl="0">
                        <a:lnSpc>
                          <a:spcPct val="115000"/>
                        </a:lnSpc>
                        <a:spcBef>
                          <a:spcPts val="0"/>
                        </a:spcBef>
                        <a:spcAft>
                          <a:spcPts val="0"/>
                        </a:spcAft>
                        <a:buNone/>
                      </a:pPr>
                      <a:r>
                        <a:rPr lang="en-US" sz="1600">
                          <a:latin typeface="Times New Roman"/>
                          <a:ea typeface="Times New Roman"/>
                          <a:cs typeface="Times New Roman"/>
                          <a:sym typeface="Times New Roman"/>
                        </a:rPr>
                        <a:t>Credential/competency review</a:t>
                      </a:r>
                      <a:endParaRPr sz="1600">
                        <a:latin typeface="Times New Roman"/>
                        <a:ea typeface="Times New Roman"/>
                        <a:cs typeface="Times New Roman"/>
                        <a:sym typeface="Times New Roman"/>
                      </a:endParaRPr>
                    </a:p>
                  </a:txBody>
                  <a:tcPr marL="68575" marR="68575" marT="91425" marB="91425"/>
                </a:tc>
                <a:tc>
                  <a:txBody>
                    <a:bodyPr/>
                    <a:lstStyle/>
                    <a:p>
                      <a:pPr marL="0" lvl="0" indent="0" algn="l" rtl="0">
                        <a:lnSpc>
                          <a:spcPct val="115000"/>
                        </a:lnSpc>
                        <a:spcBef>
                          <a:spcPts val="0"/>
                        </a:spcBef>
                        <a:spcAft>
                          <a:spcPts val="0"/>
                        </a:spcAft>
                        <a:buNone/>
                      </a:pPr>
                      <a:r>
                        <a:rPr lang="en-US" sz="1600">
                          <a:latin typeface="Times New Roman"/>
                          <a:ea typeface="Times New Roman"/>
                          <a:cs typeface="Times New Roman"/>
                          <a:sym typeface="Times New Roman"/>
                        </a:rPr>
                        <a:t>Candidates with at least a bachelor’s degree undergo a review of their academic transcript to demonstrate competency in their desired endorsement area.</a:t>
                      </a:r>
                      <a:endParaRPr sz="1600">
                        <a:latin typeface="Times New Roman"/>
                        <a:ea typeface="Times New Roman"/>
                        <a:cs typeface="Times New Roman"/>
                        <a:sym typeface="Times New Roman"/>
                      </a:endParaRPr>
                    </a:p>
                  </a:txBody>
                  <a:tcPr marL="68575" marR="68575" marT="91425" marB="91425"/>
                </a:tc>
                <a:extLst>
                  <a:ext uri="{0D108BD9-81ED-4DB2-BD59-A6C34878D82A}">
                    <a16:rowId xmlns:a16="http://schemas.microsoft.com/office/drawing/2014/main" val="10003"/>
                  </a:ext>
                </a:extLst>
              </a:tr>
              <a:tr h="712975">
                <a:tc>
                  <a:txBody>
                    <a:bodyPr/>
                    <a:lstStyle/>
                    <a:p>
                      <a:pPr marL="0" lvl="0" indent="0" algn="l" rtl="0">
                        <a:lnSpc>
                          <a:spcPct val="115000"/>
                        </a:lnSpc>
                        <a:spcBef>
                          <a:spcPts val="0"/>
                        </a:spcBef>
                        <a:spcAft>
                          <a:spcPts val="0"/>
                        </a:spcAft>
                        <a:buNone/>
                      </a:pPr>
                      <a:r>
                        <a:rPr lang="en-US" sz="1600">
                          <a:latin typeface="Times New Roman"/>
                          <a:ea typeface="Times New Roman"/>
                          <a:cs typeface="Times New Roman"/>
                          <a:sym typeface="Times New Roman"/>
                        </a:rPr>
                        <a:t>IHE faculty/doctoral</a:t>
                      </a:r>
                      <a:endParaRPr sz="1600">
                        <a:latin typeface="Times New Roman"/>
                        <a:ea typeface="Times New Roman"/>
                        <a:cs typeface="Times New Roman"/>
                        <a:sym typeface="Times New Roman"/>
                      </a:endParaRPr>
                    </a:p>
                  </a:txBody>
                  <a:tcPr marL="68575" marR="68575" marT="91425" marB="91425"/>
                </a:tc>
                <a:tc>
                  <a:txBody>
                    <a:bodyPr/>
                    <a:lstStyle/>
                    <a:p>
                      <a:pPr marL="0" lvl="0" indent="0" algn="l" rtl="0">
                        <a:lnSpc>
                          <a:spcPct val="115000"/>
                        </a:lnSpc>
                        <a:spcBef>
                          <a:spcPts val="0"/>
                        </a:spcBef>
                        <a:spcAft>
                          <a:spcPts val="0"/>
                        </a:spcAft>
                        <a:buNone/>
                      </a:pPr>
                      <a:r>
                        <a:rPr lang="en-US" sz="1600">
                          <a:latin typeface="Times New Roman"/>
                          <a:ea typeface="Times New Roman"/>
                          <a:cs typeface="Times New Roman"/>
                          <a:sym typeface="Times New Roman"/>
                        </a:rPr>
                        <a:t>Granting candidates who are former or current university faculty, or doctoral degree holders in the content area of endorsement authorization to be the teacher of record.</a:t>
                      </a:r>
                      <a:endParaRPr sz="1600">
                        <a:latin typeface="Times New Roman"/>
                        <a:ea typeface="Times New Roman"/>
                        <a:cs typeface="Times New Roman"/>
                        <a:sym typeface="Times New Roman"/>
                      </a:endParaRPr>
                    </a:p>
                  </a:txBody>
                  <a:tcPr marL="68575" marR="68575" marT="91425" marB="91425"/>
                </a:tc>
                <a:extLst>
                  <a:ext uri="{0D108BD9-81ED-4DB2-BD59-A6C34878D82A}">
                    <a16:rowId xmlns:a16="http://schemas.microsoft.com/office/drawing/2014/main" val="10004"/>
                  </a:ext>
                </a:extLst>
              </a:tr>
              <a:tr h="712975">
                <a:tc>
                  <a:txBody>
                    <a:bodyPr/>
                    <a:lstStyle/>
                    <a:p>
                      <a:pPr marL="0" lvl="0" indent="0" algn="l" rtl="0">
                        <a:lnSpc>
                          <a:spcPct val="115000"/>
                        </a:lnSpc>
                        <a:spcBef>
                          <a:spcPts val="0"/>
                        </a:spcBef>
                        <a:spcAft>
                          <a:spcPts val="0"/>
                        </a:spcAft>
                        <a:buNone/>
                      </a:pPr>
                      <a:r>
                        <a:rPr lang="en-US" sz="1600">
                          <a:latin typeface="Times New Roman"/>
                          <a:ea typeface="Times New Roman"/>
                          <a:cs typeface="Times New Roman"/>
                          <a:sym typeface="Times New Roman"/>
                        </a:rPr>
                        <a:t>Test only</a:t>
                      </a:r>
                      <a:endParaRPr sz="1600">
                        <a:latin typeface="Times New Roman"/>
                        <a:ea typeface="Times New Roman"/>
                        <a:cs typeface="Times New Roman"/>
                        <a:sym typeface="Times New Roman"/>
                      </a:endParaRPr>
                    </a:p>
                  </a:txBody>
                  <a:tcPr marL="68575" marR="68575" marT="91425" marB="91425"/>
                </a:tc>
                <a:tc>
                  <a:txBody>
                    <a:bodyPr/>
                    <a:lstStyle/>
                    <a:p>
                      <a:pPr marL="0" lvl="0" indent="0" algn="l" rtl="0">
                        <a:lnSpc>
                          <a:spcPct val="115000"/>
                        </a:lnSpc>
                        <a:spcBef>
                          <a:spcPts val="0"/>
                        </a:spcBef>
                        <a:spcAft>
                          <a:spcPts val="0"/>
                        </a:spcAft>
                        <a:buNone/>
                      </a:pPr>
                      <a:r>
                        <a:rPr lang="en-US" sz="1600">
                          <a:latin typeface="Times New Roman"/>
                          <a:ea typeface="Times New Roman"/>
                          <a:cs typeface="Times New Roman"/>
                          <a:sym typeface="Times New Roman"/>
                        </a:rPr>
                        <a:t>Test only programs require candidates to meet state examination requirement or complete the benchmarks to be eligible for the appropriate credential (e.g., ABCTE).</a:t>
                      </a:r>
                      <a:endParaRPr sz="1600">
                        <a:latin typeface="Times New Roman"/>
                        <a:ea typeface="Times New Roman"/>
                        <a:cs typeface="Times New Roman"/>
                        <a:sym typeface="Times New Roman"/>
                      </a:endParaRPr>
                    </a:p>
                  </a:txBody>
                  <a:tcPr marL="68575" marR="68575" marT="91425" marB="91425"/>
                </a:tc>
                <a:extLst>
                  <a:ext uri="{0D108BD9-81ED-4DB2-BD59-A6C34878D82A}">
                    <a16:rowId xmlns:a16="http://schemas.microsoft.com/office/drawing/2014/main" val="10005"/>
                  </a:ext>
                </a:extLst>
              </a:tr>
              <a:tr h="712975">
                <a:tc>
                  <a:txBody>
                    <a:bodyPr/>
                    <a:lstStyle/>
                    <a:p>
                      <a:pPr marL="0" lvl="0" indent="0" algn="l" rtl="0">
                        <a:lnSpc>
                          <a:spcPct val="115000"/>
                        </a:lnSpc>
                        <a:spcBef>
                          <a:spcPts val="0"/>
                        </a:spcBef>
                        <a:spcAft>
                          <a:spcPts val="0"/>
                        </a:spcAft>
                        <a:buNone/>
                      </a:pPr>
                      <a:r>
                        <a:rPr lang="en-US" sz="1600">
                          <a:latin typeface="Times New Roman"/>
                          <a:ea typeface="Times New Roman"/>
                          <a:cs typeface="Times New Roman"/>
                          <a:sym typeface="Times New Roman"/>
                        </a:rPr>
                        <a:t>Emergency</a:t>
                      </a:r>
                      <a:endParaRPr sz="1600">
                        <a:latin typeface="Times New Roman"/>
                        <a:ea typeface="Times New Roman"/>
                        <a:cs typeface="Times New Roman"/>
                        <a:sym typeface="Times New Roman"/>
                      </a:endParaRPr>
                    </a:p>
                  </a:txBody>
                  <a:tcPr marL="68575" marR="68575" marT="91425" marB="91425"/>
                </a:tc>
                <a:tc>
                  <a:txBody>
                    <a:bodyPr/>
                    <a:lstStyle/>
                    <a:p>
                      <a:pPr marL="0" lvl="0" indent="0" algn="l" rtl="0">
                        <a:lnSpc>
                          <a:spcPct val="115000"/>
                        </a:lnSpc>
                        <a:spcBef>
                          <a:spcPts val="0"/>
                        </a:spcBef>
                        <a:spcAft>
                          <a:spcPts val="0"/>
                        </a:spcAft>
                        <a:buNone/>
                      </a:pPr>
                      <a:r>
                        <a:rPr lang="en-US" sz="1600">
                          <a:latin typeface="Times New Roman"/>
                          <a:ea typeface="Times New Roman"/>
                          <a:cs typeface="Times New Roman"/>
                          <a:sym typeface="Times New Roman"/>
                        </a:rPr>
                        <a:t>Programs where candidates are granted limited certification in an area where there is a critical shortage of suitably qualified teachers.</a:t>
                      </a:r>
                      <a:endParaRPr sz="1600">
                        <a:latin typeface="Times New Roman"/>
                        <a:ea typeface="Times New Roman"/>
                        <a:cs typeface="Times New Roman"/>
                        <a:sym typeface="Times New Roman"/>
                      </a:endParaRPr>
                    </a:p>
                  </a:txBody>
                  <a:tcPr marL="68575" marR="68575" marT="91425" marB="91425"/>
                </a:tc>
                <a:extLst>
                  <a:ext uri="{0D108BD9-81ED-4DB2-BD59-A6C34878D82A}">
                    <a16:rowId xmlns:a16="http://schemas.microsoft.com/office/drawing/2014/main" val="10006"/>
                  </a:ext>
                </a:extLst>
              </a:tr>
              <a:tr h="440775">
                <a:tc>
                  <a:txBody>
                    <a:bodyPr/>
                    <a:lstStyle/>
                    <a:p>
                      <a:pPr marL="0" lvl="0" indent="0" algn="l" rtl="0">
                        <a:lnSpc>
                          <a:spcPct val="115000"/>
                        </a:lnSpc>
                        <a:spcBef>
                          <a:spcPts val="0"/>
                        </a:spcBef>
                        <a:spcAft>
                          <a:spcPts val="0"/>
                        </a:spcAft>
                        <a:buNone/>
                      </a:pPr>
                      <a:r>
                        <a:rPr lang="en-US" sz="1600">
                          <a:latin typeface="Times New Roman"/>
                          <a:ea typeface="Times New Roman"/>
                          <a:cs typeface="Times New Roman"/>
                          <a:sym typeface="Times New Roman"/>
                        </a:rPr>
                        <a:t>Other</a:t>
                      </a:r>
                      <a:endParaRPr sz="1600">
                        <a:latin typeface="Times New Roman"/>
                        <a:ea typeface="Times New Roman"/>
                        <a:cs typeface="Times New Roman"/>
                        <a:sym typeface="Times New Roman"/>
                      </a:endParaRPr>
                    </a:p>
                  </a:txBody>
                  <a:tcPr marL="68575" marR="68575" marT="91425" marB="91425"/>
                </a:tc>
                <a:tc>
                  <a:txBody>
                    <a:bodyPr/>
                    <a:lstStyle/>
                    <a:p>
                      <a:pPr marL="0" lvl="0" indent="0" algn="l" rtl="0">
                        <a:lnSpc>
                          <a:spcPct val="115000"/>
                        </a:lnSpc>
                        <a:spcBef>
                          <a:spcPts val="0"/>
                        </a:spcBef>
                        <a:spcAft>
                          <a:spcPts val="0"/>
                        </a:spcAft>
                        <a:buNone/>
                      </a:pPr>
                      <a:r>
                        <a:rPr lang="en-US" sz="1600" dirty="0">
                          <a:latin typeface="Times New Roman"/>
                          <a:ea typeface="Times New Roman"/>
                          <a:cs typeface="Times New Roman"/>
                          <a:sym typeface="Times New Roman"/>
                        </a:rPr>
                        <a:t>Programs that do not fit into the categories previously described.</a:t>
                      </a:r>
                      <a:endParaRPr sz="1600" dirty="0">
                        <a:latin typeface="Times New Roman"/>
                        <a:ea typeface="Times New Roman"/>
                        <a:cs typeface="Times New Roman"/>
                        <a:sym typeface="Times New Roman"/>
                      </a:endParaRPr>
                    </a:p>
                  </a:txBody>
                  <a:tcPr marL="68575" marR="68575" marT="91425" marB="91425"/>
                </a:tc>
                <a:extLst>
                  <a:ext uri="{0D108BD9-81ED-4DB2-BD59-A6C34878D82A}">
                    <a16:rowId xmlns:a16="http://schemas.microsoft.com/office/drawing/2014/main" val="10007"/>
                  </a:ext>
                </a:extLst>
              </a:tr>
            </a:tbl>
          </a:graphicData>
        </a:graphic>
      </p:graphicFrame>
      <p:pic>
        <p:nvPicPr>
          <p:cNvPr id="316" name="Google Shape;316;g30e3fac2d3a_0_1" descr="QR code to Alternate Licensure Database on CEEDAR site"/>
          <p:cNvPicPr preferRelativeResize="0"/>
          <p:nvPr/>
        </p:nvPicPr>
        <p:blipFill>
          <a:blip r:embed="rId3">
            <a:alphaModFix/>
          </a:blip>
          <a:stretch>
            <a:fillRect/>
          </a:stretch>
        </p:blipFill>
        <p:spPr>
          <a:xfrm>
            <a:off x="10622800" y="5393500"/>
            <a:ext cx="862100" cy="831174"/>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324" name="Google Shape;324;p10"/>
          <p:cNvSpPr txBox="1">
            <a:spLocks noGrp="1"/>
          </p:cNvSpPr>
          <p:nvPr>
            <p:ph type="title"/>
          </p:nvPr>
        </p:nvSpPr>
        <p:spPr>
          <a:xfrm>
            <a:off x="486100" y="394128"/>
            <a:ext cx="11219700" cy="719700"/>
          </a:xfrm>
          <a:prstGeom prst="rect">
            <a:avLst/>
          </a:prstGeom>
          <a:noFill/>
          <a:ln>
            <a:noFill/>
          </a:ln>
        </p:spPr>
        <p:txBody>
          <a:bodyPr spcFirstLastPara="1" wrap="square" lIns="91425" tIns="45700" rIns="91425" bIns="45700" anchor="t" anchorCtr="0">
            <a:normAutofit fontScale="90000"/>
          </a:bodyPr>
          <a:lstStyle/>
          <a:p>
            <a:pPr marL="0" lvl="0" indent="0" algn="ctr" rtl="0">
              <a:lnSpc>
                <a:spcPct val="90000"/>
              </a:lnSpc>
              <a:spcBef>
                <a:spcPts val="0"/>
              </a:spcBef>
              <a:spcAft>
                <a:spcPts val="0"/>
              </a:spcAft>
              <a:buClr>
                <a:schemeClr val="dk1"/>
              </a:buClr>
              <a:buSzPct val="100000"/>
              <a:buFont typeface="Arial"/>
              <a:buNone/>
            </a:pPr>
            <a:r>
              <a:rPr lang="en-US" b="1"/>
              <a:t>Codes for Pathway Requirements </a:t>
            </a:r>
            <a:endParaRPr b="1"/>
          </a:p>
        </p:txBody>
      </p:sp>
      <p:sp>
        <p:nvSpPr>
          <p:cNvPr id="325" name="Google Shape;325;p10"/>
          <p:cNvSpPr txBox="1">
            <a:spLocks noGrp="1"/>
          </p:cNvSpPr>
          <p:nvPr>
            <p:ph type="body" idx="1"/>
          </p:nvPr>
        </p:nvSpPr>
        <p:spPr>
          <a:xfrm>
            <a:off x="363425" y="1066800"/>
            <a:ext cx="11423100" cy="49239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None/>
            </a:pPr>
            <a:r>
              <a:rPr lang="en-US" sz="2300"/>
              <a:t>Used same codes from (CEEDAR Center, 2018; Myers et al., 2020; &amp; Sindelar et al., 2019) to identify key variables: </a:t>
            </a:r>
            <a:endParaRPr sz="2300"/>
          </a:p>
          <a:p>
            <a:pPr marL="0" lvl="0" indent="0" algn="l" rtl="0">
              <a:spcBef>
                <a:spcPts val="0"/>
              </a:spcBef>
              <a:spcAft>
                <a:spcPts val="0"/>
              </a:spcAft>
              <a:buNone/>
            </a:pPr>
            <a:endParaRPr sz="2300"/>
          </a:p>
          <a:p>
            <a:pPr marL="0" lvl="0" indent="0" algn="l" rtl="0">
              <a:spcBef>
                <a:spcPts val="0"/>
              </a:spcBef>
              <a:spcAft>
                <a:spcPts val="0"/>
              </a:spcAft>
              <a:buNone/>
            </a:pPr>
            <a:r>
              <a:rPr lang="en-US" sz="2300" b="1"/>
              <a:t>Eligibility:</a:t>
            </a:r>
            <a:endParaRPr sz="2300" b="1"/>
          </a:p>
          <a:p>
            <a:pPr marL="457200" lvl="0" indent="-374650" algn="l" rtl="0">
              <a:spcBef>
                <a:spcPts val="0"/>
              </a:spcBef>
              <a:spcAft>
                <a:spcPts val="0"/>
              </a:spcAft>
              <a:buSzPts val="2300"/>
              <a:buChar char="•"/>
            </a:pPr>
            <a:r>
              <a:rPr lang="en-US" sz="2300"/>
              <a:t>Require BA or BS</a:t>
            </a:r>
            <a:endParaRPr sz="2300"/>
          </a:p>
          <a:p>
            <a:pPr marL="457200" lvl="0" indent="-374650" algn="l" rtl="0">
              <a:spcBef>
                <a:spcPts val="0"/>
              </a:spcBef>
              <a:spcAft>
                <a:spcPts val="0"/>
              </a:spcAft>
              <a:buSzPts val="2300"/>
              <a:buChar char="•"/>
            </a:pPr>
            <a:r>
              <a:rPr lang="en-US" sz="2300"/>
              <a:t>Minimum GPA</a:t>
            </a:r>
            <a:endParaRPr sz="2300"/>
          </a:p>
          <a:p>
            <a:pPr marL="457200" lvl="0" indent="-374650" algn="l" rtl="0">
              <a:spcBef>
                <a:spcPts val="0"/>
              </a:spcBef>
              <a:spcAft>
                <a:spcPts val="0"/>
              </a:spcAft>
              <a:buSzPts val="2300"/>
              <a:buChar char="•"/>
            </a:pPr>
            <a:r>
              <a:rPr lang="en-US" sz="2300"/>
              <a:t>Previous work experience</a:t>
            </a:r>
            <a:endParaRPr sz="2300"/>
          </a:p>
          <a:p>
            <a:pPr marL="457200" lvl="0" indent="-374650" algn="l" rtl="0">
              <a:spcBef>
                <a:spcPts val="0"/>
              </a:spcBef>
              <a:spcAft>
                <a:spcPts val="0"/>
              </a:spcAft>
              <a:buSzPts val="2300"/>
              <a:buChar char="•"/>
            </a:pPr>
            <a:r>
              <a:rPr lang="en-US" sz="2300"/>
              <a:t>Employment offer</a:t>
            </a:r>
            <a:endParaRPr sz="2300"/>
          </a:p>
          <a:p>
            <a:pPr marL="457200" lvl="0" indent="-374650" algn="l" rtl="0">
              <a:spcBef>
                <a:spcPts val="0"/>
              </a:spcBef>
              <a:spcAft>
                <a:spcPts val="0"/>
              </a:spcAft>
              <a:buSzPts val="2300"/>
              <a:buChar char="•"/>
            </a:pPr>
            <a:r>
              <a:rPr lang="en-US" sz="2300"/>
              <a:t>Passing a test</a:t>
            </a:r>
            <a:endParaRPr sz="2300"/>
          </a:p>
          <a:p>
            <a:pPr marL="0" lvl="0" indent="0" algn="l" rtl="0">
              <a:spcBef>
                <a:spcPts val="0"/>
              </a:spcBef>
              <a:spcAft>
                <a:spcPts val="0"/>
              </a:spcAft>
              <a:buNone/>
            </a:pPr>
            <a:r>
              <a:rPr lang="en-US" sz="2300" b="1"/>
              <a:t>Training:</a:t>
            </a:r>
            <a:endParaRPr sz="2300" b="1"/>
          </a:p>
          <a:p>
            <a:pPr marL="457200" lvl="0" indent="-374650" algn="l" rtl="0">
              <a:spcBef>
                <a:spcPts val="0"/>
              </a:spcBef>
              <a:spcAft>
                <a:spcPts val="0"/>
              </a:spcAft>
              <a:buSzPts val="2300"/>
              <a:buChar char="•"/>
            </a:pPr>
            <a:r>
              <a:rPr lang="en-US" sz="2300"/>
              <a:t>Require coursework</a:t>
            </a:r>
            <a:endParaRPr sz="2300"/>
          </a:p>
          <a:p>
            <a:pPr marL="457200" lvl="0" indent="-374650" algn="l" rtl="0">
              <a:spcBef>
                <a:spcPts val="0"/>
              </a:spcBef>
              <a:spcAft>
                <a:spcPts val="0"/>
              </a:spcAft>
              <a:buSzPts val="2300"/>
              <a:buChar char="•"/>
            </a:pPr>
            <a:r>
              <a:rPr lang="en-US" sz="2300"/>
              <a:t>Mentoring required</a:t>
            </a:r>
            <a:endParaRPr sz="2300"/>
          </a:p>
          <a:p>
            <a:pPr marL="0" lvl="0" indent="0" algn="l" rtl="0">
              <a:spcBef>
                <a:spcPts val="0"/>
              </a:spcBef>
              <a:spcAft>
                <a:spcPts val="0"/>
              </a:spcAft>
              <a:buNone/>
            </a:pPr>
            <a:r>
              <a:rPr lang="en-US" sz="2300" b="1"/>
              <a:t>State Examination:</a:t>
            </a:r>
            <a:endParaRPr sz="2300" b="1"/>
          </a:p>
          <a:p>
            <a:pPr marL="457200" lvl="0" indent="-374650" algn="l" rtl="0">
              <a:spcBef>
                <a:spcPts val="0"/>
              </a:spcBef>
              <a:spcAft>
                <a:spcPts val="0"/>
              </a:spcAft>
              <a:buSzPts val="2300"/>
              <a:buChar char="•"/>
            </a:pPr>
            <a:r>
              <a:rPr lang="en-US" sz="2300"/>
              <a:t>State exam required</a:t>
            </a:r>
            <a:endParaRPr sz="2300"/>
          </a:p>
          <a:p>
            <a:pPr marL="457200" lvl="0" indent="-374650" algn="l" rtl="0">
              <a:spcBef>
                <a:spcPts val="0"/>
              </a:spcBef>
              <a:spcAft>
                <a:spcPts val="0"/>
              </a:spcAft>
              <a:buSzPts val="2300"/>
              <a:buChar char="•"/>
            </a:pPr>
            <a:r>
              <a:rPr lang="en-US" sz="2300"/>
              <a:t>Lead to full time licensure</a:t>
            </a:r>
            <a:endParaRPr sz="2300"/>
          </a:p>
          <a:p>
            <a:pPr marL="228600" lvl="0" indent="-50800" algn="l" rtl="0">
              <a:lnSpc>
                <a:spcPct val="90000"/>
              </a:lnSpc>
              <a:spcBef>
                <a:spcPts val="1000"/>
              </a:spcBef>
              <a:spcAft>
                <a:spcPts val="0"/>
              </a:spcAft>
              <a:buClr>
                <a:schemeClr val="dk1"/>
              </a:buClr>
              <a:buSzPts val="2800"/>
              <a:buFont typeface="Arial"/>
              <a:buNone/>
            </a:pPr>
            <a:endParaRPr/>
          </a:p>
          <a:p>
            <a:pPr marL="228600" lvl="0" indent="-50800" algn="l" rtl="0">
              <a:lnSpc>
                <a:spcPct val="90000"/>
              </a:lnSpc>
              <a:spcBef>
                <a:spcPts val="1000"/>
              </a:spcBef>
              <a:spcAft>
                <a:spcPts val="0"/>
              </a:spcAft>
              <a:buClr>
                <a:schemeClr val="dk1"/>
              </a:buClr>
              <a:buSzPts val="2800"/>
              <a:buFont typeface="Arial"/>
              <a:buNone/>
            </a:pP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g3cfce45d724_0_773"/>
          <p:cNvSpPr txBox="1">
            <a:spLocks noGrp="1"/>
          </p:cNvSpPr>
          <p:nvPr>
            <p:ph type="title"/>
          </p:nvPr>
        </p:nvSpPr>
        <p:spPr>
          <a:xfrm>
            <a:off x="433200" y="594153"/>
            <a:ext cx="11219700" cy="913200"/>
          </a:xfrm>
          <a:prstGeom prst="rect">
            <a:avLst/>
          </a:prstGeom>
        </p:spPr>
        <p:txBody>
          <a:bodyPr spcFirstLastPara="1" wrap="square" lIns="91425" tIns="45700" rIns="91425" bIns="45700" anchor="t" anchorCtr="0">
            <a:normAutofit/>
          </a:bodyPr>
          <a:lstStyle/>
          <a:p>
            <a:pPr marL="0" lvl="0" indent="0" algn="ctr" rtl="0">
              <a:spcBef>
                <a:spcPts val="0"/>
              </a:spcBef>
              <a:spcAft>
                <a:spcPts val="0"/>
              </a:spcAft>
              <a:buNone/>
            </a:pPr>
            <a:r>
              <a:rPr lang="en-US" b="1"/>
              <a:t>Coding Procedures</a:t>
            </a:r>
            <a:endParaRPr b="1"/>
          </a:p>
        </p:txBody>
      </p:sp>
      <p:sp>
        <p:nvSpPr>
          <p:cNvPr id="332" name="Google Shape;332;g3cfce45d724_0_773"/>
          <p:cNvSpPr txBox="1">
            <a:spLocks noGrp="1"/>
          </p:cNvSpPr>
          <p:nvPr>
            <p:ph type="body" idx="1"/>
          </p:nvPr>
        </p:nvSpPr>
        <p:spPr>
          <a:xfrm>
            <a:off x="281600" y="1639950"/>
            <a:ext cx="11371500" cy="4187100"/>
          </a:xfrm>
          <a:prstGeom prst="rect">
            <a:avLst/>
          </a:prstGeom>
        </p:spPr>
        <p:txBody>
          <a:bodyPr spcFirstLastPara="1" wrap="square" lIns="91425" tIns="45700" rIns="91425" bIns="45700" anchor="t" anchorCtr="0">
            <a:noAutofit/>
          </a:bodyPr>
          <a:lstStyle/>
          <a:p>
            <a:pPr marL="457200" lvl="0" indent="-381000" algn="l" rtl="0">
              <a:lnSpc>
                <a:spcPct val="100000"/>
              </a:lnSpc>
              <a:spcBef>
                <a:spcPts val="0"/>
              </a:spcBef>
              <a:spcAft>
                <a:spcPts val="0"/>
              </a:spcAft>
              <a:buSzPts val="2400"/>
              <a:buChar char="●"/>
            </a:pPr>
            <a:r>
              <a:rPr lang="en-US" sz="2400"/>
              <a:t>Team collaboratively coded 5 states</a:t>
            </a:r>
            <a:endParaRPr sz="2400"/>
          </a:p>
          <a:p>
            <a:pPr marL="457200" lvl="0" indent="-381000" algn="l" rtl="0">
              <a:lnSpc>
                <a:spcPct val="100000"/>
              </a:lnSpc>
              <a:spcBef>
                <a:spcPts val="0"/>
              </a:spcBef>
              <a:spcAft>
                <a:spcPts val="0"/>
              </a:spcAft>
              <a:buSzPts val="2400"/>
              <a:buChar char="●"/>
            </a:pPr>
            <a:r>
              <a:rPr lang="en-US" sz="2400"/>
              <a:t>Coders split into pairs &amp; coded for eligibility, training, or state exam</a:t>
            </a:r>
            <a:endParaRPr sz="2400"/>
          </a:p>
          <a:p>
            <a:pPr marL="457200" lvl="0" indent="-381000" algn="l" rtl="0">
              <a:lnSpc>
                <a:spcPct val="100000"/>
              </a:lnSpc>
              <a:spcBef>
                <a:spcPts val="0"/>
              </a:spcBef>
              <a:spcAft>
                <a:spcPts val="0"/>
              </a:spcAft>
              <a:buSzPts val="2400"/>
              <a:buChar char="●"/>
            </a:pPr>
            <a:r>
              <a:rPr lang="en-US" sz="2400"/>
              <a:t>Each pair independently coded &amp; reviewed independent codes until consensus</a:t>
            </a:r>
            <a:endParaRPr sz="2400"/>
          </a:p>
          <a:p>
            <a:pPr marL="457200" lvl="0" indent="-381000" algn="l" rtl="0">
              <a:lnSpc>
                <a:spcPct val="100000"/>
              </a:lnSpc>
              <a:spcBef>
                <a:spcPts val="0"/>
              </a:spcBef>
              <a:spcAft>
                <a:spcPts val="0"/>
              </a:spcAft>
              <a:buSzPts val="2400"/>
              <a:buChar char="●"/>
            </a:pPr>
            <a:r>
              <a:rPr lang="en-US" sz="2400"/>
              <a:t>Weekly, pairs reviewed codes with entire team &amp; reviewed questionable data</a:t>
            </a:r>
            <a:endParaRPr sz="2400"/>
          </a:p>
          <a:p>
            <a:pPr marL="457200" lvl="0" indent="-381000" algn="l" rtl="0">
              <a:lnSpc>
                <a:spcPct val="100000"/>
              </a:lnSpc>
              <a:spcBef>
                <a:spcPts val="0"/>
              </a:spcBef>
              <a:spcAft>
                <a:spcPts val="0"/>
              </a:spcAft>
              <a:buSzPts val="2400"/>
              <a:buChar char="●"/>
            </a:pPr>
            <a:r>
              <a:rPr lang="en-US" sz="2400"/>
              <a:t>Pairs switched coding categories &amp; reviewed data</a:t>
            </a:r>
            <a:endParaRPr sz="2400"/>
          </a:p>
          <a:p>
            <a:pPr marL="457200" lvl="0" indent="-381000" algn="l" rtl="0">
              <a:lnSpc>
                <a:spcPct val="100000"/>
              </a:lnSpc>
              <a:spcBef>
                <a:spcPts val="0"/>
              </a:spcBef>
              <a:spcAft>
                <a:spcPts val="0"/>
              </a:spcAft>
              <a:buSzPts val="2400"/>
              <a:buChar char="●"/>
            </a:pPr>
            <a:r>
              <a:rPr lang="en-US" sz="2400"/>
              <a:t>Data was vetted via email to SEA contacts</a:t>
            </a:r>
            <a:endParaRPr sz="2400"/>
          </a:p>
          <a:p>
            <a:pPr marL="914400" lvl="1" indent="-381000" algn="l" rtl="0">
              <a:lnSpc>
                <a:spcPct val="100000"/>
              </a:lnSpc>
              <a:spcBef>
                <a:spcPts val="0"/>
              </a:spcBef>
              <a:spcAft>
                <a:spcPts val="0"/>
              </a:spcAft>
              <a:buSzPts val="2400"/>
              <a:buChar char="○"/>
            </a:pPr>
            <a:r>
              <a:rPr lang="en-US"/>
              <a:t>33 out of 48 respondents</a:t>
            </a:r>
            <a:endParaRPr/>
          </a:p>
          <a:p>
            <a:pPr marL="457200" lvl="0" indent="-381000" algn="l" rtl="0">
              <a:spcBef>
                <a:spcPts val="0"/>
              </a:spcBef>
              <a:spcAft>
                <a:spcPts val="0"/>
              </a:spcAft>
              <a:buSzPts val="2400"/>
              <a:buChar char="●"/>
            </a:pPr>
            <a:r>
              <a:rPr lang="en-US" sz="2400"/>
              <a:t>Created binary codes for categories (1 = yes, 0 = no)</a:t>
            </a:r>
            <a:endParaRPr sz="2400"/>
          </a:p>
          <a:p>
            <a:pPr marL="457200" lvl="0" indent="-381000" algn="l" rtl="0">
              <a:lnSpc>
                <a:spcPct val="100000"/>
              </a:lnSpc>
              <a:spcBef>
                <a:spcPts val="0"/>
              </a:spcBef>
              <a:spcAft>
                <a:spcPts val="0"/>
              </a:spcAft>
              <a:buSzPts val="2400"/>
              <a:buChar char="●"/>
            </a:pPr>
            <a:r>
              <a:rPr lang="en-US" sz="2400"/>
              <a:t>Added codes for each category</a:t>
            </a:r>
            <a:endParaRPr sz="2400"/>
          </a:p>
          <a:p>
            <a:pPr marL="457200" lvl="0" indent="-381000" algn="l" rtl="0">
              <a:lnSpc>
                <a:spcPct val="100000"/>
              </a:lnSpc>
              <a:spcBef>
                <a:spcPts val="0"/>
              </a:spcBef>
              <a:spcAft>
                <a:spcPts val="0"/>
              </a:spcAft>
              <a:buSzPts val="2400"/>
              <a:buChar char="●"/>
            </a:pPr>
            <a:r>
              <a:rPr lang="en-US" sz="2400"/>
              <a:t>Post-hoc IRR (</a:t>
            </a:r>
            <a:r>
              <a:rPr lang="en-US" sz="2400" i="1"/>
              <a:t>k</a:t>
            </a:r>
            <a:r>
              <a:rPr lang="en-US" sz="2400"/>
              <a:t> 0.71)</a:t>
            </a:r>
            <a:endParaRPr sz="240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Google Shape;338;g3cfce45d724_0_791"/>
          <p:cNvSpPr txBox="1">
            <a:spLocks noGrp="1"/>
          </p:cNvSpPr>
          <p:nvPr>
            <p:ph type="title"/>
          </p:nvPr>
        </p:nvSpPr>
        <p:spPr>
          <a:xfrm>
            <a:off x="486156" y="2535459"/>
            <a:ext cx="11219700" cy="1325700"/>
          </a:xfrm>
          <a:prstGeom prst="rect">
            <a:avLst/>
          </a:prstGeom>
        </p:spPr>
        <p:txBody>
          <a:bodyPr spcFirstLastPara="1" wrap="square" lIns="91425" tIns="45700" rIns="91425" bIns="45700" anchor="t" anchorCtr="0">
            <a:normAutofit/>
          </a:bodyPr>
          <a:lstStyle/>
          <a:p>
            <a:pPr marL="0" lvl="0" indent="0" algn="ctr" rtl="0">
              <a:spcBef>
                <a:spcPts val="0"/>
              </a:spcBef>
              <a:spcAft>
                <a:spcPts val="0"/>
              </a:spcAft>
              <a:buNone/>
            </a:pPr>
            <a:r>
              <a:rPr lang="en-US" b="1"/>
              <a:t>Findings</a:t>
            </a:r>
            <a:endParaRPr b="1"/>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12"/>
          <p:cNvSpPr txBox="1">
            <a:spLocks noGrp="1"/>
          </p:cNvSpPr>
          <p:nvPr>
            <p:ph type="title"/>
          </p:nvPr>
        </p:nvSpPr>
        <p:spPr>
          <a:xfrm>
            <a:off x="0" y="475550"/>
            <a:ext cx="12272100" cy="12090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4800"/>
              <a:buFont typeface="Arial"/>
              <a:buNone/>
            </a:pPr>
            <a:r>
              <a:rPr lang="en-US" sz="4000" b="1"/>
              <a:t>Type, Frequency, &amp; Changes in Pathways</a:t>
            </a:r>
            <a:endParaRPr sz="4000" b="1"/>
          </a:p>
        </p:txBody>
      </p:sp>
      <p:pic>
        <p:nvPicPr>
          <p:cNvPr id="344" name="Google Shape;344;p12" descr="A clustered bar chart compares counts from 2018 and 2023 across seven placement categories: internship, residency, credential/competency, IHE, test only, emergency, and other. Each category displays three bars: a blue bar for 2018, an orange bar for 2023, and a gray bar showing the numeric change. Internship has the highest values in both years, with a noticeable decline in 2023. The remaining categories show smaller counts and modest increases or decreases."/>
          <p:cNvPicPr preferRelativeResize="0"/>
          <p:nvPr/>
        </p:nvPicPr>
        <p:blipFill>
          <a:blip r:embed="rId3">
            <a:alphaModFix/>
          </a:blip>
          <a:stretch>
            <a:fillRect/>
          </a:stretch>
        </p:blipFill>
        <p:spPr>
          <a:xfrm>
            <a:off x="3196750" y="1684550"/>
            <a:ext cx="5641700" cy="421412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sp>
        <p:nvSpPr>
          <p:cNvPr id="349" name="Google Shape;349;p13"/>
          <p:cNvSpPr txBox="1">
            <a:spLocks noGrp="1"/>
          </p:cNvSpPr>
          <p:nvPr>
            <p:ph type="title"/>
          </p:nvPr>
        </p:nvSpPr>
        <p:spPr>
          <a:xfrm>
            <a:off x="564150" y="517403"/>
            <a:ext cx="11219700" cy="8952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4800"/>
              <a:buFont typeface="Arial"/>
              <a:buNone/>
            </a:pPr>
            <a:r>
              <a:rPr lang="en-US" b="1"/>
              <a:t>Eligibility Requirements</a:t>
            </a:r>
            <a:endParaRPr b="1"/>
          </a:p>
        </p:txBody>
      </p:sp>
      <p:pic>
        <p:nvPicPr>
          <p:cNvPr id="350" name="Google Shape;350;p13" descr="A bar chart titled “Eligibility Requirements” compares counts from 2018 and 2023 across five categories: BA/BS, GPA, work experience, employment offer, and passing test. Each category includes a blue bar for 2018, an orange bar for 2023, and a gray bar showing the change. BA/BS has the highest values in both years with a small increase. GPA and passing test also rise, while work experience and employment offer decline."/>
          <p:cNvPicPr preferRelativeResize="0"/>
          <p:nvPr/>
        </p:nvPicPr>
        <p:blipFill>
          <a:blip r:embed="rId3">
            <a:alphaModFix/>
          </a:blip>
          <a:stretch>
            <a:fillRect/>
          </a:stretch>
        </p:blipFill>
        <p:spPr>
          <a:xfrm>
            <a:off x="1118050" y="1412603"/>
            <a:ext cx="9658350" cy="432435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sp>
        <p:nvSpPr>
          <p:cNvPr id="356" name="Google Shape;356;g3cfce45d724_0_4"/>
          <p:cNvSpPr txBox="1">
            <a:spLocks noGrp="1"/>
          </p:cNvSpPr>
          <p:nvPr>
            <p:ph type="title"/>
          </p:nvPr>
        </p:nvSpPr>
        <p:spPr>
          <a:xfrm>
            <a:off x="417700" y="375003"/>
            <a:ext cx="11219700" cy="895200"/>
          </a:xfrm>
          <a:prstGeom prst="rect">
            <a:avLst/>
          </a:prstGeom>
        </p:spPr>
        <p:txBody>
          <a:bodyPr spcFirstLastPara="1" wrap="square" lIns="91425" tIns="45700" rIns="91425" bIns="45700" anchor="t" anchorCtr="0">
            <a:normAutofit/>
          </a:bodyPr>
          <a:lstStyle/>
          <a:p>
            <a:pPr marL="0" lvl="0" indent="0" algn="ctr" rtl="0">
              <a:spcBef>
                <a:spcPts val="0"/>
              </a:spcBef>
              <a:spcAft>
                <a:spcPts val="0"/>
              </a:spcAft>
              <a:buNone/>
            </a:pPr>
            <a:r>
              <a:rPr lang="en-US" b="1"/>
              <a:t>Training Requirements</a:t>
            </a:r>
            <a:endParaRPr b="1"/>
          </a:p>
        </p:txBody>
      </p:sp>
      <p:pic>
        <p:nvPicPr>
          <p:cNvPr id="357" name="Google Shape;357;g3cfce45d724_0_4" descr="A bar chart titled “Training Requirements” compares 2018 and 2023 across three categories: coursework, mentoring, and changes. Blue bars represent 2018 and orange bars represent 2023, with gray bars showing the numeric change. Coursework is high in both years but slightly lower in 2023. Mentoring is low in both years but slightly higher in 2023. The changes bar shows a small positive shift overall."/>
          <p:cNvPicPr preferRelativeResize="0"/>
          <p:nvPr/>
        </p:nvPicPr>
        <p:blipFill>
          <a:blip r:embed="rId3">
            <a:alphaModFix/>
          </a:blip>
          <a:stretch>
            <a:fillRect/>
          </a:stretch>
        </p:blipFill>
        <p:spPr>
          <a:xfrm>
            <a:off x="2087500" y="1270203"/>
            <a:ext cx="8477250" cy="47244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sp>
        <p:nvSpPr>
          <p:cNvPr id="363" name="Google Shape;363;g3cfce45d724_0_11"/>
          <p:cNvSpPr txBox="1">
            <a:spLocks noGrp="1"/>
          </p:cNvSpPr>
          <p:nvPr>
            <p:ph type="title"/>
          </p:nvPr>
        </p:nvSpPr>
        <p:spPr>
          <a:xfrm>
            <a:off x="486156" y="495934"/>
            <a:ext cx="11219700" cy="1325700"/>
          </a:xfrm>
          <a:prstGeom prst="rect">
            <a:avLst/>
          </a:prstGeom>
        </p:spPr>
        <p:txBody>
          <a:bodyPr spcFirstLastPara="1" wrap="square" lIns="91425" tIns="45700" rIns="91425" bIns="45700" anchor="t" anchorCtr="0">
            <a:normAutofit/>
          </a:bodyPr>
          <a:lstStyle/>
          <a:p>
            <a:pPr marL="0" lvl="0" indent="0" algn="ctr" rtl="0">
              <a:spcBef>
                <a:spcPts val="0"/>
              </a:spcBef>
              <a:spcAft>
                <a:spcPts val="0"/>
              </a:spcAft>
              <a:buNone/>
            </a:pPr>
            <a:r>
              <a:rPr lang="en-US" b="1"/>
              <a:t>State Exam Requirements</a:t>
            </a:r>
            <a:endParaRPr b="1"/>
          </a:p>
        </p:txBody>
      </p:sp>
      <p:pic>
        <p:nvPicPr>
          <p:cNvPr id="364" name="Google Shape;364;g3cfce45d724_0_11" descr="A bar chart titled “State Exam” compares 2018 and 2023 across three categories: state exam, full licensure, and changes. Blue bars for 2018 show high values for both state exam and full licensure, while orange bars for 2023 show much lower values in both categories. The gray “changes” bar indicates a small negative value for 2018 and a small positive value for 2023."/>
          <p:cNvPicPr preferRelativeResize="0"/>
          <p:nvPr/>
        </p:nvPicPr>
        <p:blipFill>
          <a:blip r:embed="rId3">
            <a:alphaModFix/>
          </a:blip>
          <a:stretch>
            <a:fillRect/>
          </a:stretch>
        </p:blipFill>
        <p:spPr>
          <a:xfrm>
            <a:off x="2644800" y="1556034"/>
            <a:ext cx="7105650" cy="42672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g311d9ef0ff6_0_0"/>
          <p:cNvSpPr txBox="1">
            <a:spLocks noGrp="1"/>
          </p:cNvSpPr>
          <p:nvPr>
            <p:ph type="title"/>
          </p:nvPr>
        </p:nvSpPr>
        <p:spPr>
          <a:xfrm>
            <a:off x="486156" y="299534"/>
            <a:ext cx="11219700" cy="13257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SzPts val="4800"/>
              <a:buNone/>
            </a:pPr>
            <a:r>
              <a:rPr lang="en-US"/>
              <a:t>Agenda</a:t>
            </a:r>
            <a:endParaRPr/>
          </a:p>
        </p:txBody>
      </p:sp>
      <p:sp>
        <p:nvSpPr>
          <p:cNvPr id="246" name="Google Shape;246;g311d9ef0ff6_0_0"/>
          <p:cNvSpPr txBox="1">
            <a:spLocks noGrp="1"/>
          </p:cNvSpPr>
          <p:nvPr>
            <p:ph type="body" idx="1"/>
          </p:nvPr>
        </p:nvSpPr>
        <p:spPr>
          <a:xfrm>
            <a:off x="278850" y="1165275"/>
            <a:ext cx="11604000" cy="4677900"/>
          </a:xfrm>
          <a:prstGeom prst="rect">
            <a:avLst/>
          </a:prstGeom>
          <a:noFill/>
          <a:ln>
            <a:noFill/>
          </a:ln>
        </p:spPr>
        <p:txBody>
          <a:bodyPr spcFirstLastPara="1" wrap="square" lIns="91425" tIns="45700" rIns="91425" bIns="45700" anchor="t" anchorCtr="0">
            <a:noAutofit/>
          </a:bodyPr>
          <a:lstStyle/>
          <a:p>
            <a:pPr marL="457200" lvl="0" indent="-406400" algn="l" rtl="0">
              <a:lnSpc>
                <a:spcPct val="115000"/>
              </a:lnSpc>
              <a:spcBef>
                <a:spcPts val="0"/>
              </a:spcBef>
              <a:spcAft>
                <a:spcPts val="0"/>
              </a:spcAft>
              <a:buSzPts val="2800"/>
              <a:buChar char="•"/>
            </a:pPr>
            <a:r>
              <a:rPr lang="en-US"/>
              <a:t>Purpose </a:t>
            </a:r>
            <a:endParaRPr/>
          </a:p>
          <a:p>
            <a:pPr marL="457200" lvl="0" indent="-406400" algn="l" rtl="0">
              <a:lnSpc>
                <a:spcPct val="115000"/>
              </a:lnSpc>
              <a:spcBef>
                <a:spcPts val="0"/>
              </a:spcBef>
              <a:spcAft>
                <a:spcPts val="0"/>
              </a:spcAft>
              <a:buSzPts val="2800"/>
              <a:buChar char="•"/>
            </a:pPr>
            <a:r>
              <a:rPr lang="en-US"/>
              <a:t>Research Questions</a:t>
            </a:r>
            <a:endParaRPr/>
          </a:p>
          <a:p>
            <a:pPr marL="457200" lvl="0" indent="-406400" algn="l" rtl="0">
              <a:lnSpc>
                <a:spcPct val="115000"/>
              </a:lnSpc>
              <a:spcBef>
                <a:spcPts val="0"/>
              </a:spcBef>
              <a:spcAft>
                <a:spcPts val="0"/>
              </a:spcAft>
              <a:buSzPts val="2800"/>
              <a:buChar char="•"/>
            </a:pPr>
            <a:r>
              <a:rPr lang="en-US"/>
              <a:t>Definitions</a:t>
            </a:r>
            <a:endParaRPr/>
          </a:p>
          <a:p>
            <a:pPr marL="457200" lvl="0" indent="-406400" algn="l" rtl="0">
              <a:lnSpc>
                <a:spcPct val="115000"/>
              </a:lnSpc>
              <a:spcBef>
                <a:spcPts val="0"/>
              </a:spcBef>
              <a:spcAft>
                <a:spcPts val="0"/>
              </a:spcAft>
              <a:buSzPts val="2800"/>
              <a:buChar char="•"/>
            </a:pPr>
            <a:r>
              <a:rPr lang="en-US"/>
              <a:t>Why</a:t>
            </a:r>
            <a:endParaRPr/>
          </a:p>
          <a:p>
            <a:pPr marL="457200" lvl="0" indent="-406400" algn="l" rtl="0">
              <a:lnSpc>
                <a:spcPct val="115000"/>
              </a:lnSpc>
              <a:spcBef>
                <a:spcPts val="0"/>
              </a:spcBef>
              <a:spcAft>
                <a:spcPts val="0"/>
              </a:spcAft>
              <a:buSzPts val="2800"/>
              <a:buChar char="•"/>
            </a:pPr>
            <a:r>
              <a:rPr lang="en-US"/>
              <a:t>Framework</a:t>
            </a:r>
            <a:endParaRPr/>
          </a:p>
          <a:p>
            <a:pPr marL="457200" lvl="0" indent="-406400" algn="l" rtl="0">
              <a:lnSpc>
                <a:spcPct val="115000"/>
              </a:lnSpc>
              <a:spcBef>
                <a:spcPts val="0"/>
              </a:spcBef>
              <a:spcAft>
                <a:spcPts val="0"/>
              </a:spcAft>
              <a:buSzPts val="2800"/>
              <a:buChar char="•"/>
            </a:pPr>
            <a:r>
              <a:rPr lang="en-US"/>
              <a:t>Method</a:t>
            </a:r>
            <a:endParaRPr/>
          </a:p>
          <a:p>
            <a:pPr marL="457200" lvl="0" indent="-406400" algn="l" rtl="0">
              <a:lnSpc>
                <a:spcPct val="115000"/>
              </a:lnSpc>
              <a:spcBef>
                <a:spcPts val="0"/>
              </a:spcBef>
              <a:spcAft>
                <a:spcPts val="0"/>
              </a:spcAft>
              <a:buSzPts val="2800"/>
              <a:buChar char="•"/>
            </a:pPr>
            <a:r>
              <a:rPr lang="en-US"/>
              <a:t>Findings </a:t>
            </a:r>
            <a:endParaRPr/>
          </a:p>
          <a:p>
            <a:pPr marL="457200" lvl="0" indent="-406400" algn="l" rtl="0">
              <a:lnSpc>
                <a:spcPct val="115000"/>
              </a:lnSpc>
              <a:spcBef>
                <a:spcPts val="0"/>
              </a:spcBef>
              <a:spcAft>
                <a:spcPts val="0"/>
              </a:spcAft>
              <a:buSzPts val="2800"/>
              <a:buChar char="•"/>
            </a:pPr>
            <a:r>
              <a:rPr lang="en-US"/>
              <a:t>Implications</a:t>
            </a:r>
            <a:endParaRPr/>
          </a:p>
          <a:p>
            <a:pPr marL="457200" lvl="0" indent="-406400" algn="l" rtl="0">
              <a:lnSpc>
                <a:spcPct val="115000"/>
              </a:lnSpc>
              <a:spcBef>
                <a:spcPts val="0"/>
              </a:spcBef>
              <a:spcAft>
                <a:spcPts val="0"/>
              </a:spcAft>
              <a:buSzPts val="2800"/>
              <a:buChar char="•"/>
            </a:pPr>
            <a:r>
              <a:rPr lang="en-US"/>
              <a:t>Future Research</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sp>
        <p:nvSpPr>
          <p:cNvPr id="370" name="Google Shape;370;g3cfce45d724_0_18"/>
          <p:cNvSpPr txBox="1">
            <a:spLocks noGrp="1"/>
          </p:cNvSpPr>
          <p:nvPr>
            <p:ph type="title"/>
          </p:nvPr>
        </p:nvSpPr>
        <p:spPr>
          <a:xfrm>
            <a:off x="486150" y="430475"/>
            <a:ext cx="11219700" cy="764400"/>
          </a:xfrm>
          <a:prstGeom prst="rect">
            <a:avLst/>
          </a:prstGeom>
        </p:spPr>
        <p:txBody>
          <a:bodyPr spcFirstLastPara="1" wrap="square" lIns="91425" tIns="45700" rIns="91425" bIns="45700" anchor="t" anchorCtr="0">
            <a:normAutofit/>
          </a:bodyPr>
          <a:lstStyle/>
          <a:p>
            <a:pPr marL="0" lvl="0" indent="0" algn="ctr" rtl="0">
              <a:spcBef>
                <a:spcPts val="0"/>
              </a:spcBef>
              <a:spcAft>
                <a:spcPts val="0"/>
              </a:spcAft>
              <a:buNone/>
            </a:pPr>
            <a:r>
              <a:rPr lang="en-US" sz="4000" b="1" dirty="0"/>
              <a:t>Regional Changes</a:t>
            </a:r>
            <a:endParaRPr sz="4000" b="1" dirty="0"/>
          </a:p>
        </p:txBody>
      </p:sp>
      <p:graphicFrame>
        <p:nvGraphicFramePr>
          <p:cNvPr id="371" name="Google Shape;371;g3cfce45d724_0_18"/>
          <p:cNvGraphicFramePr/>
          <p:nvPr>
            <p:extLst>
              <p:ext uri="{D42A27DB-BD31-4B8C-83A1-F6EECF244321}">
                <p14:modId xmlns:p14="http://schemas.microsoft.com/office/powerpoint/2010/main" val="486492575"/>
              </p:ext>
            </p:extLst>
          </p:nvPr>
        </p:nvGraphicFramePr>
        <p:xfrm>
          <a:off x="243088" y="1263188"/>
          <a:ext cx="11705800" cy="4308575"/>
        </p:xfrm>
        <a:graphic>
          <a:graphicData uri="http://schemas.openxmlformats.org/drawingml/2006/table">
            <a:tbl>
              <a:tblPr firstRow="1">
                <a:noFill/>
                <a:tableStyleId>{A50D80C9-84AC-4D30-9B12-80FFCDFD168F}</a:tableStyleId>
              </a:tblPr>
              <a:tblGrid>
                <a:gridCol w="1019925">
                  <a:extLst>
                    <a:ext uri="{9D8B030D-6E8A-4147-A177-3AD203B41FA5}">
                      <a16:colId xmlns:a16="http://schemas.microsoft.com/office/drawing/2014/main" val="20000"/>
                    </a:ext>
                  </a:extLst>
                </a:gridCol>
                <a:gridCol w="674800">
                  <a:extLst>
                    <a:ext uri="{9D8B030D-6E8A-4147-A177-3AD203B41FA5}">
                      <a16:colId xmlns:a16="http://schemas.microsoft.com/office/drawing/2014/main" val="20001"/>
                    </a:ext>
                  </a:extLst>
                </a:gridCol>
                <a:gridCol w="745300">
                  <a:extLst>
                    <a:ext uri="{9D8B030D-6E8A-4147-A177-3AD203B41FA5}">
                      <a16:colId xmlns:a16="http://schemas.microsoft.com/office/drawing/2014/main" val="20002"/>
                    </a:ext>
                  </a:extLst>
                </a:gridCol>
                <a:gridCol w="835950">
                  <a:extLst>
                    <a:ext uri="{9D8B030D-6E8A-4147-A177-3AD203B41FA5}">
                      <a16:colId xmlns:a16="http://schemas.microsoft.com/office/drawing/2014/main" val="20003"/>
                    </a:ext>
                  </a:extLst>
                </a:gridCol>
                <a:gridCol w="835950">
                  <a:extLst>
                    <a:ext uri="{9D8B030D-6E8A-4147-A177-3AD203B41FA5}">
                      <a16:colId xmlns:a16="http://schemas.microsoft.com/office/drawing/2014/main" val="20004"/>
                    </a:ext>
                  </a:extLst>
                </a:gridCol>
                <a:gridCol w="614375">
                  <a:extLst>
                    <a:ext uri="{9D8B030D-6E8A-4147-A177-3AD203B41FA5}">
                      <a16:colId xmlns:a16="http://schemas.microsoft.com/office/drawing/2014/main" val="20005"/>
                    </a:ext>
                  </a:extLst>
                </a:gridCol>
                <a:gridCol w="634500">
                  <a:extLst>
                    <a:ext uri="{9D8B030D-6E8A-4147-A177-3AD203B41FA5}">
                      <a16:colId xmlns:a16="http://schemas.microsoft.com/office/drawing/2014/main" val="20006"/>
                    </a:ext>
                  </a:extLst>
                </a:gridCol>
                <a:gridCol w="634500">
                  <a:extLst>
                    <a:ext uri="{9D8B030D-6E8A-4147-A177-3AD203B41FA5}">
                      <a16:colId xmlns:a16="http://schemas.microsoft.com/office/drawing/2014/main" val="20007"/>
                    </a:ext>
                  </a:extLst>
                </a:gridCol>
                <a:gridCol w="634500">
                  <a:extLst>
                    <a:ext uri="{9D8B030D-6E8A-4147-A177-3AD203B41FA5}">
                      <a16:colId xmlns:a16="http://schemas.microsoft.com/office/drawing/2014/main" val="20008"/>
                    </a:ext>
                  </a:extLst>
                </a:gridCol>
                <a:gridCol w="634500">
                  <a:extLst>
                    <a:ext uri="{9D8B030D-6E8A-4147-A177-3AD203B41FA5}">
                      <a16:colId xmlns:a16="http://schemas.microsoft.com/office/drawing/2014/main" val="20009"/>
                    </a:ext>
                  </a:extLst>
                </a:gridCol>
                <a:gridCol w="634500">
                  <a:extLst>
                    <a:ext uri="{9D8B030D-6E8A-4147-A177-3AD203B41FA5}">
                      <a16:colId xmlns:a16="http://schemas.microsoft.com/office/drawing/2014/main" val="20010"/>
                    </a:ext>
                  </a:extLst>
                </a:gridCol>
                <a:gridCol w="634500">
                  <a:extLst>
                    <a:ext uri="{9D8B030D-6E8A-4147-A177-3AD203B41FA5}">
                      <a16:colId xmlns:a16="http://schemas.microsoft.com/office/drawing/2014/main" val="20011"/>
                    </a:ext>
                  </a:extLst>
                </a:gridCol>
                <a:gridCol w="634500">
                  <a:extLst>
                    <a:ext uri="{9D8B030D-6E8A-4147-A177-3AD203B41FA5}">
                      <a16:colId xmlns:a16="http://schemas.microsoft.com/office/drawing/2014/main" val="20012"/>
                    </a:ext>
                  </a:extLst>
                </a:gridCol>
                <a:gridCol w="634500">
                  <a:extLst>
                    <a:ext uri="{9D8B030D-6E8A-4147-A177-3AD203B41FA5}">
                      <a16:colId xmlns:a16="http://schemas.microsoft.com/office/drawing/2014/main" val="20013"/>
                    </a:ext>
                  </a:extLst>
                </a:gridCol>
                <a:gridCol w="634500">
                  <a:extLst>
                    <a:ext uri="{9D8B030D-6E8A-4147-A177-3AD203B41FA5}">
                      <a16:colId xmlns:a16="http://schemas.microsoft.com/office/drawing/2014/main" val="20014"/>
                    </a:ext>
                  </a:extLst>
                </a:gridCol>
                <a:gridCol w="634500">
                  <a:extLst>
                    <a:ext uri="{9D8B030D-6E8A-4147-A177-3AD203B41FA5}">
                      <a16:colId xmlns:a16="http://schemas.microsoft.com/office/drawing/2014/main" val="20015"/>
                    </a:ext>
                  </a:extLst>
                </a:gridCol>
                <a:gridCol w="634500">
                  <a:extLst>
                    <a:ext uri="{9D8B030D-6E8A-4147-A177-3AD203B41FA5}">
                      <a16:colId xmlns:a16="http://schemas.microsoft.com/office/drawing/2014/main" val="20016"/>
                    </a:ext>
                  </a:extLst>
                </a:gridCol>
              </a:tblGrid>
              <a:tr h="502875">
                <a:tc>
                  <a:txBody>
                    <a:bodyPr/>
                    <a:lstStyle/>
                    <a:p>
                      <a:pPr marL="0" lvl="0" indent="0" algn="l" rtl="0">
                        <a:lnSpc>
                          <a:spcPct val="115000"/>
                        </a:lnSpc>
                        <a:spcBef>
                          <a:spcPts val="0"/>
                        </a:spcBef>
                        <a:spcAft>
                          <a:spcPts val="0"/>
                        </a:spcAft>
                        <a:buNone/>
                      </a:pPr>
                      <a:r>
                        <a:rPr lang="en-US" sz="1200">
                          <a:latin typeface="Times New Roman"/>
                          <a:ea typeface="Times New Roman"/>
                          <a:cs typeface="Times New Roman"/>
                          <a:sym typeface="Times New Roman"/>
                        </a:rPr>
                        <a:t> </a:t>
                      </a:r>
                      <a:endParaRPr sz="1200">
                        <a:latin typeface="Times New Roman"/>
                        <a:ea typeface="Times New Roman"/>
                        <a:cs typeface="Times New Roman"/>
                        <a:sym typeface="Times New Roman"/>
                      </a:endParaRPr>
                    </a:p>
                  </a:txBody>
                  <a:tcPr marL="68575" marR="68575" marT="91425" marB="91425"/>
                </a:tc>
                <a:tc gridSpan="2">
                  <a:txBody>
                    <a:bodyPr/>
                    <a:lstStyle/>
                    <a:p>
                      <a:pPr marL="0" lvl="0" indent="0" algn="ctr" rtl="0">
                        <a:lnSpc>
                          <a:spcPct val="115000"/>
                        </a:lnSpc>
                        <a:spcBef>
                          <a:spcPts val="0"/>
                        </a:spcBef>
                        <a:spcAft>
                          <a:spcPts val="0"/>
                        </a:spcAft>
                        <a:buNone/>
                      </a:pPr>
                      <a:r>
                        <a:rPr lang="en-US" sz="1800">
                          <a:latin typeface="Times New Roman"/>
                          <a:ea typeface="Times New Roman"/>
                          <a:cs typeface="Times New Roman"/>
                          <a:sym typeface="Times New Roman"/>
                        </a:rPr>
                        <a:t>Total Pathways</a:t>
                      </a:r>
                      <a:endParaRPr sz="1800">
                        <a:latin typeface="Times New Roman"/>
                        <a:ea typeface="Times New Roman"/>
                        <a:cs typeface="Times New Roman"/>
                        <a:sym typeface="Times New Roman"/>
                      </a:endParaRPr>
                    </a:p>
                  </a:txBody>
                  <a:tcPr marL="68575" marR="68575" marT="91425" marB="91425">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hMerge="1">
                  <a:txBody>
                    <a:bodyPr/>
                    <a:lstStyle/>
                    <a:p>
                      <a:endParaRPr lang="en-US"/>
                    </a:p>
                  </a:txBody>
                  <a:tcPr/>
                </a:tc>
                <a:tc gridSpan="2">
                  <a:txBody>
                    <a:bodyPr/>
                    <a:lstStyle/>
                    <a:p>
                      <a:pPr marL="0" lvl="0" indent="0" algn="ctr" rtl="0">
                        <a:lnSpc>
                          <a:spcPct val="115000"/>
                        </a:lnSpc>
                        <a:spcBef>
                          <a:spcPts val="0"/>
                        </a:spcBef>
                        <a:spcAft>
                          <a:spcPts val="0"/>
                        </a:spcAft>
                        <a:buNone/>
                      </a:pPr>
                      <a:r>
                        <a:rPr lang="en-US" sz="1800">
                          <a:latin typeface="Times New Roman"/>
                          <a:ea typeface="Times New Roman"/>
                          <a:cs typeface="Times New Roman"/>
                          <a:sym typeface="Times New Roman"/>
                        </a:rPr>
                        <a:t>Credential Review</a:t>
                      </a:r>
                      <a:endParaRPr sz="1800">
                        <a:latin typeface="Times New Roman"/>
                        <a:ea typeface="Times New Roman"/>
                        <a:cs typeface="Times New Roman"/>
                        <a:sym typeface="Times New Roman"/>
                      </a:endParaRPr>
                    </a:p>
                  </a:txBody>
                  <a:tcPr marL="68575" marR="68575" marT="91425" marB="91425">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hMerge="1">
                  <a:txBody>
                    <a:bodyPr/>
                    <a:lstStyle/>
                    <a:p>
                      <a:endParaRPr lang="en-US"/>
                    </a:p>
                  </a:txBody>
                  <a:tcPr/>
                </a:tc>
                <a:tc gridSpan="2">
                  <a:txBody>
                    <a:bodyPr/>
                    <a:lstStyle/>
                    <a:p>
                      <a:pPr marL="0" lvl="0" indent="0" algn="ctr" rtl="0">
                        <a:lnSpc>
                          <a:spcPct val="115000"/>
                        </a:lnSpc>
                        <a:spcBef>
                          <a:spcPts val="0"/>
                        </a:spcBef>
                        <a:spcAft>
                          <a:spcPts val="0"/>
                        </a:spcAft>
                        <a:buNone/>
                      </a:pPr>
                      <a:r>
                        <a:rPr lang="en-US" sz="1800">
                          <a:latin typeface="Times New Roman"/>
                          <a:ea typeface="Times New Roman"/>
                          <a:cs typeface="Times New Roman"/>
                          <a:sym typeface="Times New Roman"/>
                        </a:rPr>
                        <a:t>Emergency</a:t>
                      </a:r>
                      <a:endParaRPr sz="1800">
                        <a:latin typeface="Times New Roman"/>
                        <a:ea typeface="Times New Roman"/>
                        <a:cs typeface="Times New Roman"/>
                        <a:sym typeface="Times New Roman"/>
                      </a:endParaRPr>
                    </a:p>
                  </a:txBody>
                  <a:tcPr marL="68575" marR="68575" marT="91425" marB="91425">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hMerge="1">
                  <a:txBody>
                    <a:bodyPr/>
                    <a:lstStyle/>
                    <a:p>
                      <a:endParaRPr lang="en-US"/>
                    </a:p>
                  </a:txBody>
                  <a:tcPr/>
                </a:tc>
                <a:tc gridSpan="2">
                  <a:txBody>
                    <a:bodyPr/>
                    <a:lstStyle/>
                    <a:p>
                      <a:pPr marL="0" lvl="0" indent="0" algn="ctr" rtl="0">
                        <a:lnSpc>
                          <a:spcPct val="115000"/>
                        </a:lnSpc>
                        <a:spcBef>
                          <a:spcPts val="0"/>
                        </a:spcBef>
                        <a:spcAft>
                          <a:spcPts val="0"/>
                        </a:spcAft>
                        <a:buNone/>
                      </a:pPr>
                      <a:r>
                        <a:rPr lang="en-US" sz="1800">
                          <a:latin typeface="Times New Roman"/>
                          <a:ea typeface="Times New Roman"/>
                          <a:cs typeface="Times New Roman"/>
                          <a:sym typeface="Times New Roman"/>
                        </a:rPr>
                        <a:t>Faculty</a:t>
                      </a:r>
                      <a:endParaRPr sz="1800">
                        <a:latin typeface="Times New Roman"/>
                        <a:ea typeface="Times New Roman"/>
                        <a:cs typeface="Times New Roman"/>
                        <a:sym typeface="Times New Roman"/>
                      </a:endParaRPr>
                    </a:p>
                  </a:txBody>
                  <a:tcPr marL="68575" marR="68575" marT="91425" marB="91425">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hMerge="1">
                  <a:txBody>
                    <a:bodyPr/>
                    <a:lstStyle/>
                    <a:p>
                      <a:endParaRPr lang="en-US"/>
                    </a:p>
                  </a:txBody>
                  <a:tcPr/>
                </a:tc>
                <a:tc gridSpan="2">
                  <a:txBody>
                    <a:bodyPr/>
                    <a:lstStyle/>
                    <a:p>
                      <a:pPr marL="0" lvl="0" indent="0" algn="ctr" rtl="0">
                        <a:lnSpc>
                          <a:spcPct val="115000"/>
                        </a:lnSpc>
                        <a:spcBef>
                          <a:spcPts val="0"/>
                        </a:spcBef>
                        <a:spcAft>
                          <a:spcPts val="0"/>
                        </a:spcAft>
                        <a:buNone/>
                      </a:pPr>
                      <a:r>
                        <a:rPr lang="en-US" sz="1800">
                          <a:latin typeface="Times New Roman"/>
                          <a:ea typeface="Times New Roman"/>
                          <a:cs typeface="Times New Roman"/>
                          <a:sym typeface="Times New Roman"/>
                        </a:rPr>
                        <a:t>Internship</a:t>
                      </a:r>
                      <a:endParaRPr sz="1800">
                        <a:latin typeface="Times New Roman"/>
                        <a:ea typeface="Times New Roman"/>
                        <a:cs typeface="Times New Roman"/>
                        <a:sym typeface="Times New Roman"/>
                      </a:endParaRPr>
                    </a:p>
                  </a:txBody>
                  <a:tcPr marL="68575" marR="68575" marT="91425" marB="91425">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hMerge="1">
                  <a:txBody>
                    <a:bodyPr/>
                    <a:lstStyle/>
                    <a:p>
                      <a:endParaRPr lang="en-US"/>
                    </a:p>
                  </a:txBody>
                  <a:tcPr/>
                </a:tc>
                <a:tc gridSpan="2">
                  <a:txBody>
                    <a:bodyPr/>
                    <a:lstStyle/>
                    <a:p>
                      <a:pPr marL="0" lvl="0" indent="0" algn="ctr" rtl="0">
                        <a:lnSpc>
                          <a:spcPct val="115000"/>
                        </a:lnSpc>
                        <a:spcBef>
                          <a:spcPts val="0"/>
                        </a:spcBef>
                        <a:spcAft>
                          <a:spcPts val="0"/>
                        </a:spcAft>
                        <a:buNone/>
                      </a:pPr>
                      <a:r>
                        <a:rPr lang="en-US" sz="1800">
                          <a:latin typeface="Times New Roman"/>
                          <a:ea typeface="Times New Roman"/>
                          <a:cs typeface="Times New Roman"/>
                          <a:sym typeface="Times New Roman"/>
                        </a:rPr>
                        <a:t>Residency</a:t>
                      </a:r>
                      <a:endParaRPr sz="1800">
                        <a:latin typeface="Times New Roman"/>
                        <a:ea typeface="Times New Roman"/>
                        <a:cs typeface="Times New Roman"/>
                        <a:sym typeface="Times New Roman"/>
                      </a:endParaRPr>
                    </a:p>
                  </a:txBody>
                  <a:tcPr marL="68575" marR="68575" marT="91425" marB="91425">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hMerge="1">
                  <a:txBody>
                    <a:bodyPr/>
                    <a:lstStyle/>
                    <a:p>
                      <a:endParaRPr lang="en-US"/>
                    </a:p>
                  </a:txBody>
                  <a:tcPr/>
                </a:tc>
                <a:tc gridSpan="2">
                  <a:txBody>
                    <a:bodyPr/>
                    <a:lstStyle/>
                    <a:p>
                      <a:pPr marL="0" lvl="0" indent="0" algn="ctr" rtl="0">
                        <a:lnSpc>
                          <a:spcPct val="115000"/>
                        </a:lnSpc>
                        <a:spcBef>
                          <a:spcPts val="0"/>
                        </a:spcBef>
                        <a:spcAft>
                          <a:spcPts val="0"/>
                        </a:spcAft>
                        <a:buNone/>
                      </a:pPr>
                      <a:r>
                        <a:rPr lang="en-US" sz="1800">
                          <a:latin typeface="Times New Roman"/>
                          <a:ea typeface="Times New Roman"/>
                          <a:cs typeface="Times New Roman"/>
                          <a:sym typeface="Times New Roman"/>
                        </a:rPr>
                        <a:t>Test Only</a:t>
                      </a:r>
                      <a:endParaRPr sz="1800">
                        <a:latin typeface="Times New Roman"/>
                        <a:ea typeface="Times New Roman"/>
                        <a:cs typeface="Times New Roman"/>
                        <a:sym typeface="Times New Roman"/>
                      </a:endParaRPr>
                    </a:p>
                  </a:txBody>
                  <a:tcPr marL="68575" marR="68575" marT="91425" marB="91425">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hMerge="1">
                  <a:txBody>
                    <a:bodyPr/>
                    <a:lstStyle/>
                    <a:p>
                      <a:endParaRPr lang="en-US"/>
                    </a:p>
                  </a:txBody>
                  <a:tcPr/>
                </a:tc>
                <a:tc gridSpan="2">
                  <a:txBody>
                    <a:bodyPr/>
                    <a:lstStyle/>
                    <a:p>
                      <a:pPr marL="0" lvl="0" indent="0" algn="ctr" rtl="0">
                        <a:lnSpc>
                          <a:spcPct val="115000"/>
                        </a:lnSpc>
                        <a:spcBef>
                          <a:spcPts val="0"/>
                        </a:spcBef>
                        <a:spcAft>
                          <a:spcPts val="0"/>
                        </a:spcAft>
                        <a:buNone/>
                      </a:pPr>
                      <a:r>
                        <a:rPr lang="en-US" sz="1800">
                          <a:latin typeface="Times New Roman"/>
                          <a:ea typeface="Times New Roman"/>
                          <a:cs typeface="Times New Roman"/>
                          <a:sym typeface="Times New Roman"/>
                        </a:rPr>
                        <a:t>Other</a:t>
                      </a:r>
                      <a:endParaRPr sz="1800">
                        <a:latin typeface="Times New Roman"/>
                        <a:ea typeface="Times New Roman"/>
                        <a:cs typeface="Times New Roman"/>
                        <a:sym typeface="Times New Roman"/>
                      </a:endParaRPr>
                    </a:p>
                  </a:txBody>
                  <a:tcPr marL="68575" marR="68575" marT="91425" marB="91425">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hMerge="1">
                  <a:txBody>
                    <a:bodyPr/>
                    <a:lstStyle/>
                    <a:p>
                      <a:endParaRPr lang="en-US"/>
                    </a:p>
                  </a:txBody>
                  <a:tcPr/>
                </a:tc>
                <a:extLst>
                  <a:ext uri="{0D108BD9-81ED-4DB2-BD59-A6C34878D82A}">
                    <a16:rowId xmlns:a16="http://schemas.microsoft.com/office/drawing/2014/main" val="10000"/>
                  </a:ext>
                </a:extLst>
              </a:tr>
              <a:tr h="502875">
                <a:tc>
                  <a:txBody>
                    <a:bodyPr/>
                    <a:lstStyle/>
                    <a:p>
                      <a:pPr marL="0" lvl="0" indent="0" algn="l" rtl="0">
                        <a:lnSpc>
                          <a:spcPct val="115000"/>
                        </a:lnSpc>
                        <a:spcBef>
                          <a:spcPts val="0"/>
                        </a:spcBef>
                        <a:spcAft>
                          <a:spcPts val="0"/>
                        </a:spcAft>
                        <a:buNone/>
                      </a:pPr>
                      <a:r>
                        <a:rPr lang="en-US" sz="1800">
                          <a:latin typeface="Times New Roman"/>
                          <a:ea typeface="Times New Roman"/>
                          <a:cs typeface="Times New Roman"/>
                          <a:sym typeface="Times New Roman"/>
                        </a:rPr>
                        <a:t>Region</a:t>
                      </a:r>
                      <a:endParaRPr sz="1800">
                        <a:latin typeface="Times New Roman"/>
                        <a:ea typeface="Times New Roman"/>
                        <a:cs typeface="Times New Roman"/>
                        <a:sym typeface="Times New Roman"/>
                      </a:endParaRPr>
                    </a:p>
                  </a:txBody>
                  <a:tcPr marL="68575" marR="68575" marT="91425" marB="91425">
                    <a:lnB w="12700"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US" sz="1800">
                          <a:latin typeface="Times New Roman"/>
                          <a:ea typeface="Times New Roman"/>
                          <a:cs typeface="Times New Roman"/>
                          <a:sym typeface="Times New Roman"/>
                        </a:rPr>
                        <a:t>2018 </a:t>
                      </a:r>
                      <a:endParaRPr sz="1800">
                        <a:latin typeface="Times New Roman"/>
                        <a:ea typeface="Times New Roman"/>
                        <a:cs typeface="Times New Roman"/>
                        <a:sym typeface="Times New Roman"/>
                      </a:endParaRPr>
                    </a:p>
                  </a:txBody>
                  <a:tcPr marL="68575" marR="68575" marT="91425" marB="91425">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US" sz="1800">
                          <a:latin typeface="Times New Roman"/>
                          <a:ea typeface="Times New Roman"/>
                          <a:cs typeface="Times New Roman"/>
                          <a:sym typeface="Times New Roman"/>
                        </a:rPr>
                        <a:t>2023</a:t>
                      </a:r>
                      <a:endParaRPr sz="1800">
                        <a:latin typeface="Times New Roman"/>
                        <a:ea typeface="Times New Roman"/>
                        <a:cs typeface="Times New Roman"/>
                        <a:sym typeface="Times New Roman"/>
                      </a:endParaRPr>
                    </a:p>
                  </a:txBody>
                  <a:tcPr marL="68575" marR="68575" marT="91425" marB="91425">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US" sz="1800">
                          <a:latin typeface="Times New Roman"/>
                          <a:ea typeface="Times New Roman"/>
                          <a:cs typeface="Times New Roman"/>
                          <a:sym typeface="Times New Roman"/>
                        </a:rPr>
                        <a:t>2018 </a:t>
                      </a:r>
                      <a:endParaRPr sz="1800">
                        <a:latin typeface="Times New Roman"/>
                        <a:ea typeface="Times New Roman"/>
                        <a:cs typeface="Times New Roman"/>
                        <a:sym typeface="Times New Roman"/>
                      </a:endParaRPr>
                    </a:p>
                  </a:txBody>
                  <a:tcPr marL="68575" marR="68575" marT="91425" marB="91425">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US" sz="1800">
                          <a:latin typeface="Times New Roman"/>
                          <a:ea typeface="Times New Roman"/>
                          <a:cs typeface="Times New Roman"/>
                          <a:sym typeface="Times New Roman"/>
                        </a:rPr>
                        <a:t>2023</a:t>
                      </a:r>
                      <a:endParaRPr sz="1800">
                        <a:latin typeface="Times New Roman"/>
                        <a:ea typeface="Times New Roman"/>
                        <a:cs typeface="Times New Roman"/>
                        <a:sym typeface="Times New Roman"/>
                      </a:endParaRPr>
                    </a:p>
                  </a:txBody>
                  <a:tcPr marL="68575" marR="68575" marT="91425" marB="91425">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US" sz="1800">
                          <a:latin typeface="Times New Roman"/>
                          <a:ea typeface="Times New Roman"/>
                          <a:cs typeface="Times New Roman"/>
                          <a:sym typeface="Times New Roman"/>
                        </a:rPr>
                        <a:t>2018 </a:t>
                      </a:r>
                      <a:endParaRPr sz="1800">
                        <a:latin typeface="Times New Roman"/>
                        <a:ea typeface="Times New Roman"/>
                        <a:cs typeface="Times New Roman"/>
                        <a:sym typeface="Times New Roman"/>
                      </a:endParaRPr>
                    </a:p>
                  </a:txBody>
                  <a:tcPr marL="68575" marR="68575" marT="91425" marB="91425">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US" sz="1800">
                          <a:latin typeface="Times New Roman"/>
                          <a:ea typeface="Times New Roman"/>
                          <a:cs typeface="Times New Roman"/>
                          <a:sym typeface="Times New Roman"/>
                        </a:rPr>
                        <a:t>2023</a:t>
                      </a:r>
                      <a:endParaRPr sz="1800">
                        <a:latin typeface="Times New Roman"/>
                        <a:ea typeface="Times New Roman"/>
                        <a:cs typeface="Times New Roman"/>
                        <a:sym typeface="Times New Roman"/>
                      </a:endParaRPr>
                    </a:p>
                  </a:txBody>
                  <a:tcPr marL="68575" marR="68575" marT="91425" marB="91425">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US" sz="1800">
                          <a:latin typeface="Times New Roman"/>
                          <a:ea typeface="Times New Roman"/>
                          <a:cs typeface="Times New Roman"/>
                          <a:sym typeface="Times New Roman"/>
                        </a:rPr>
                        <a:t>2018 </a:t>
                      </a:r>
                      <a:endParaRPr sz="1800">
                        <a:latin typeface="Times New Roman"/>
                        <a:ea typeface="Times New Roman"/>
                        <a:cs typeface="Times New Roman"/>
                        <a:sym typeface="Times New Roman"/>
                      </a:endParaRPr>
                    </a:p>
                  </a:txBody>
                  <a:tcPr marL="68575" marR="68575" marT="91425" marB="91425">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US" sz="1800">
                          <a:latin typeface="Times New Roman"/>
                          <a:ea typeface="Times New Roman"/>
                          <a:cs typeface="Times New Roman"/>
                          <a:sym typeface="Times New Roman"/>
                        </a:rPr>
                        <a:t>2023</a:t>
                      </a:r>
                      <a:endParaRPr sz="1800">
                        <a:latin typeface="Times New Roman"/>
                        <a:ea typeface="Times New Roman"/>
                        <a:cs typeface="Times New Roman"/>
                        <a:sym typeface="Times New Roman"/>
                      </a:endParaRPr>
                    </a:p>
                  </a:txBody>
                  <a:tcPr marL="68575" marR="68575" marT="91425" marB="91425">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US" sz="1800">
                          <a:latin typeface="Times New Roman"/>
                          <a:ea typeface="Times New Roman"/>
                          <a:cs typeface="Times New Roman"/>
                          <a:sym typeface="Times New Roman"/>
                        </a:rPr>
                        <a:t>2018 </a:t>
                      </a:r>
                      <a:endParaRPr sz="1800">
                        <a:latin typeface="Times New Roman"/>
                        <a:ea typeface="Times New Roman"/>
                        <a:cs typeface="Times New Roman"/>
                        <a:sym typeface="Times New Roman"/>
                      </a:endParaRPr>
                    </a:p>
                  </a:txBody>
                  <a:tcPr marL="68575" marR="68575" marT="91425" marB="91425">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US" sz="1800">
                          <a:latin typeface="Times New Roman"/>
                          <a:ea typeface="Times New Roman"/>
                          <a:cs typeface="Times New Roman"/>
                          <a:sym typeface="Times New Roman"/>
                        </a:rPr>
                        <a:t>2023</a:t>
                      </a:r>
                      <a:endParaRPr sz="1800">
                        <a:latin typeface="Times New Roman"/>
                        <a:ea typeface="Times New Roman"/>
                        <a:cs typeface="Times New Roman"/>
                        <a:sym typeface="Times New Roman"/>
                      </a:endParaRPr>
                    </a:p>
                  </a:txBody>
                  <a:tcPr marL="68575" marR="68575" marT="91425" marB="91425">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US" sz="1800">
                          <a:latin typeface="Times New Roman"/>
                          <a:ea typeface="Times New Roman"/>
                          <a:cs typeface="Times New Roman"/>
                          <a:sym typeface="Times New Roman"/>
                        </a:rPr>
                        <a:t>2018 </a:t>
                      </a:r>
                      <a:endParaRPr sz="1800">
                        <a:latin typeface="Times New Roman"/>
                        <a:ea typeface="Times New Roman"/>
                        <a:cs typeface="Times New Roman"/>
                        <a:sym typeface="Times New Roman"/>
                      </a:endParaRPr>
                    </a:p>
                  </a:txBody>
                  <a:tcPr marL="68575" marR="68575" marT="91425" marB="91425">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US" sz="1800">
                          <a:latin typeface="Times New Roman"/>
                          <a:ea typeface="Times New Roman"/>
                          <a:cs typeface="Times New Roman"/>
                          <a:sym typeface="Times New Roman"/>
                        </a:rPr>
                        <a:t>2023</a:t>
                      </a:r>
                      <a:endParaRPr sz="1800">
                        <a:latin typeface="Times New Roman"/>
                        <a:ea typeface="Times New Roman"/>
                        <a:cs typeface="Times New Roman"/>
                        <a:sym typeface="Times New Roman"/>
                      </a:endParaRPr>
                    </a:p>
                  </a:txBody>
                  <a:tcPr marL="68575" marR="68575" marT="91425" marB="91425">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US" sz="1800">
                          <a:latin typeface="Times New Roman"/>
                          <a:ea typeface="Times New Roman"/>
                          <a:cs typeface="Times New Roman"/>
                          <a:sym typeface="Times New Roman"/>
                        </a:rPr>
                        <a:t>2018 </a:t>
                      </a:r>
                      <a:endParaRPr sz="1800">
                        <a:latin typeface="Times New Roman"/>
                        <a:ea typeface="Times New Roman"/>
                        <a:cs typeface="Times New Roman"/>
                        <a:sym typeface="Times New Roman"/>
                      </a:endParaRPr>
                    </a:p>
                  </a:txBody>
                  <a:tcPr marL="68575" marR="68575" marT="91425" marB="91425">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US" sz="1800">
                          <a:latin typeface="Times New Roman"/>
                          <a:ea typeface="Times New Roman"/>
                          <a:cs typeface="Times New Roman"/>
                          <a:sym typeface="Times New Roman"/>
                        </a:rPr>
                        <a:t>2023</a:t>
                      </a:r>
                      <a:endParaRPr sz="1800">
                        <a:latin typeface="Times New Roman"/>
                        <a:ea typeface="Times New Roman"/>
                        <a:cs typeface="Times New Roman"/>
                        <a:sym typeface="Times New Roman"/>
                      </a:endParaRPr>
                    </a:p>
                  </a:txBody>
                  <a:tcPr marL="68575" marR="68575" marT="91425" marB="91425">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US" sz="1800">
                          <a:latin typeface="Times New Roman"/>
                          <a:ea typeface="Times New Roman"/>
                          <a:cs typeface="Times New Roman"/>
                          <a:sym typeface="Times New Roman"/>
                        </a:rPr>
                        <a:t>2018 </a:t>
                      </a:r>
                      <a:endParaRPr sz="1800">
                        <a:latin typeface="Times New Roman"/>
                        <a:ea typeface="Times New Roman"/>
                        <a:cs typeface="Times New Roman"/>
                        <a:sym typeface="Times New Roman"/>
                      </a:endParaRPr>
                    </a:p>
                  </a:txBody>
                  <a:tcPr marL="68575" marR="68575" marT="91425" marB="91425">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US" sz="1800">
                          <a:latin typeface="Times New Roman"/>
                          <a:ea typeface="Times New Roman"/>
                          <a:cs typeface="Times New Roman"/>
                          <a:sym typeface="Times New Roman"/>
                        </a:rPr>
                        <a:t>2023</a:t>
                      </a:r>
                      <a:endParaRPr sz="1800">
                        <a:latin typeface="Times New Roman"/>
                        <a:ea typeface="Times New Roman"/>
                        <a:cs typeface="Times New Roman"/>
                        <a:sym typeface="Times New Roman"/>
                      </a:endParaRPr>
                    </a:p>
                  </a:txBody>
                  <a:tcPr marL="68575" marR="68575" marT="91425" marB="91425">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502875">
                <a:tc>
                  <a:txBody>
                    <a:bodyPr/>
                    <a:lstStyle/>
                    <a:p>
                      <a:pPr marL="0" lvl="0" indent="0" algn="l" rtl="0">
                        <a:lnSpc>
                          <a:spcPct val="115000"/>
                        </a:lnSpc>
                        <a:spcBef>
                          <a:spcPts val="0"/>
                        </a:spcBef>
                        <a:spcAft>
                          <a:spcPts val="0"/>
                        </a:spcAft>
                        <a:buNone/>
                      </a:pPr>
                      <a:r>
                        <a:rPr lang="en-US" sz="1800">
                          <a:latin typeface="Times New Roman"/>
                          <a:ea typeface="Times New Roman"/>
                          <a:cs typeface="Times New Roman"/>
                          <a:sym typeface="Times New Roman"/>
                        </a:rPr>
                        <a:t>NE</a:t>
                      </a:r>
                      <a:endParaRPr sz="1800">
                        <a:latin typeface="Times New Roman"/>
                        <a:ea typeface="Times New Roman"/>
                        <a:cs typeface="Times New Roman"/>
                        <a:sym typeface="Times New Roman"/>
                      </a:endParaRPr>
                    </a:p>
                  </a:txBody>
                  <a:tcPr marL="68575" marR="68575" marT="91425" marB="91425">
                    <a:lnT w="12700" cap="flat" cmpd="sng">
                      <a:solidFill>
                        <a:srgbClr val="000000"/>
                      </a:solidFill>
                      <a:prstDash val="solid"/>
                      <a:round/>
                      <a:headEnd type="none" w="sm" len="sm"/>
                      <a:tailEnd type="none" w="sm" len="sm"/>
                    </a:lnT>
                  </a:tcPr>
                </a:tc>
                <a:tc>
                  <a:txBody>
                    <a:bodyPr/>
                    <a:lstStyle/>
                    <a:p>
                      <a:pPr marL="0" lvl="0" indent="0" algn="l" rtl="0">
                        <a:lnSpc>
                          <a:spcPct val="115000"/>
                        </a:lnSpc>
                        <a:spcBef>
                          <a:spcPts val="0"/>
                        </a:spcBef>
                        <a:spcAft>
                          <a:spcPts val="0"/>
                        </a:spcAft>
                        <a:buNone/>
                      </a:pPr>
                      <a:r>
                        <a:rPr lang="en-US" sz="1800">
                          <a:latin typeface="Times New Roman"/>
                          <a:ea typeface="Times New Roman"/>
                          <a:cs typeface="Times New Roman"/>
                          <a:sym typeface="Times New Roman"/>
                        </a:rPr>
                        <a:t>23</a:t>
                      </a:r>
                      <a:endParaRPr sz="1800">
                        <a:latin typeface="Times New Roman"/>
                        <a:ea typeface="Times New Roman"/>
                        <a:cs typeface="Times New Roman"/>
                        <a:sym typeface="Times New Roman"/>
                      </a:endParaRPr>
                    </a:p>
                  </a:txBody>
                  <a:tcPr marL="68575" marR="68575" marT="91425" marB="91425">
                    <a:lnT w="12700" cap="flat" cmpd="sng">
                      <a:solidFill>
                        <a:srgbClr val="000000"/>
                      </a:solidFill>
                      <a:prstDash val="solid"/>
                      <a:round/>
                      <a:headEnd type="none" w="sm" len="sm"/>
                      <a:tailEnd type="none" w="sm" len="sm"/>
                    </a:lnT>
                  </a:tcPr>
                </a:tc>
                <a:tc>
                  <a:txBody>
                    <a:bodyPr/>
                    <a:lstStyle/>
                    <a:p>
                      <a:pPr marL="0" lvl="0" indent="0" algn="l" rtl="0">
                        <a:lnSpc>
                          <a:spcPct val="115000"/>
                        </a:lnSpc>
                        <a:spcBef>
                          <a:spcPts val="0"/>
                        </a:spcBef>
                        <a:spcAft>
                          <a:spcPts val="0"/>
                        </a:spcAft>
                        <a:buNone/>
                      </a:pPr>
                      <a:r>
                        <a:rPr lang="en-US" sz="1800">
                          <a:latin typeface="Times New Roman"/>
                          <a:ea typeface="Times New Roman"/>
                          <a:cs typeface="Times New Roman"/>
                          <a:sym typeface="Times New Roman"/>
                        </a:rPr>
                        <a:t>21</a:t>
                      </a:r>
                      <a:endParaRPr sz="1800">
                        <a:latin typeface="Times New Roman"/>
                        <a:ea typeface="Times New Roman"/>
                        <a:cs typeface="Times New Roman"/>
                        <a:sym typeface="Times New Roman"/>
                      </a:endParaRPr>
                    </a:p>
                  </a:txBody>
                  <a:tcPr marL="68575" marR="68575" marT="91425" marB="91425">
                    <a:lnT w="12700" cap="flat" cmpd="sng">
                      <a:solidFill>
                        <a:srgbClr val="000000"/>
                      </a:solidFill>
                      <a:prstDash val="solid"/>
                      <a:round/>
                      <a:headEnd type="none" w="sm" len="sm"/>
                      <a:tailEnd type="none" w="sm" len="sm"/>
                    </a:lnT>
                  </a:tcPr>
                </a:tc>
                <a:tc>
                  <a:txBody>
                    <a:bodyPr/>
                    <a:lstStyle/>
                    <a:p>
                      <a:pPr marL="0" lvl="0" indent="0" algn="l" rtl="0">
                        <a:lnSpc>
                          <a:spcPct val="115000"/>
                        </a:lnSpc>
                        <a:spcBef>
                          <a:spcPts val="0"/>
                        </a:spcBef>
                        <a:spcAft>
                          <a:spcPts val="0"/>
                        </a:spcAft>
                        <a:buNone/>
                      </a:pPr>
                      <a:r>
                        <a:rPr lang="en-US" sz="1800">
                          <a:latin typeface="Times New Roman"/>
                          <a:ea typeface="Times New Roman"/>
                          <a:cs typeface="Times New Roman"/>
                          <a:sym typeface="Times New Roman"/>
                        </a:rPr>
                        <a:t>3</a:t>
                      </a:r>
                      <a:endParaRPr sz="1800">
                        <a:latin typeface="Times New Roman"/>
                        <a:ea typeface="Times New Roman"/>
                        <a:cs typeface="Times New Roman"/>
                        <a:sym typeface="Times New Roman"/>
                      </a:endParaRPr>
                    </a:p>
                  </a:txBody>
                  <a:tcPr marL="68575" marR="68575" marT="91425" marB="91425">
                    <a:lnT w="12700" cap="flat" cmpd="sng">
                      <a:solidFill>
                        <a:srgbClr val="000000"/>
                      </a:solidFill>
                      <a:prstDash val="solid"/>
                      <a:round/>
                      <a:headEnd type="none" w="sm" len="sm"/>
                      <a:tailEnd type="none" w="sm" len="sm"/>
                    </a:lnT>
                  </a:tcPr>
                </a:tc>
                <a:tc>
                  <a:txBody>
                    <a:bodyPr/>
                    <a:lstStyle/>
                    <a:p>
                      <a:pPr marL="0" lvl="0" indent="0" algn="l" rtl="0">
                        <a:lnSpc>
                          <a:spcPct val="115000"/>
                        </a:lnSpc>
                        <a:spcBef>
                          <a:spcPts val="0"/>
                        </a:spcBef>
                        <a:spcAft>
                          <a:spcPts val="0"/>
                        </a:spcAft>
                        <a:buNone/>
                      </a:pPr>
                      <a:r>
                        <a:rPr lang="en-US" sz="1800">
                          <a:latin typeface="Times New Roman"/>
                          <a:ea typeface="Times New Roman"/>
                          <a:cs typeface="Times New Roman"/>
                          <a:sym typeface="Times New Roman"/>
                        </a:rPr>
                        <a:t>2</a:t>
                      </a:r>
                      <a:endParaRPr sz="1800">
                        <a:latin typeface="Times New Roman"/>
                        <a:ea typeface="Times New Roman"/>
                        <a:cs typeface="Times New Roman"/>
                        <a:sym typeface="Times New Roman"/>
                      </a:endParaRPr>
                    </a:p>
                  </a:txBody>
                  <a:tcPr marL="68575" marR="68575" marT="91425" marB="91425">
                    <a:lnT w="12700" cap="flat" cmpd="sng">
                      <a:solidFill>
                        <a:srgbClr val="000000"/>
                      </a:solidFill>
                      <a:prstDash val="solid"/>
                      <a:round/>
                      <a:headEnd type="none" w="sm" len="sm"/>
                      <a:tailEnd type="none" w="sm" len="sm"/>
                    </a:lnT>
                  </a:tcPr>
                </a:tc>
                <a:tc>
                  <a:txBody>
                    <a:bodyPr/>
                    <a:lstStyle/>
                    <a:p>
                      <a:pPr marL="0" lvl="0" indent="0" algn="l" rtl="0">
                        <a:lnSpc>
                          <a:spcPct val="115000"/>
                        </a:lnSpc>
                        <a:spcBef>
                          <a:spcPts val="0"/>
                        </a:spcBef>
                        <a:spcAft>
                          <a:spcPts val="0"/>
                        </a:spcAft>
                        <a:buNone/>
                      </a:pPr>
                      <a:r>
                        <a:rPr lang="en-US" sz="1800">
                          <a:latin typeface="Times New Roman"/>
                          <a:ea typeface="Times New Roman"/>
                          <a:cs typeface="Times New Roman"/>
                          <a:sym typeface="Times New Roman"/>
                        </a:rPr>
                        <a:t>2</a:t>
                      </a:r>
                      <a:endParaRPr sz="1800">
                        <a:latin typeface="Times New Roman"/>
                        <a:ea typeface="Times New Roman"/>
                        <a:cs typeface="Times New Roman"/>
                        <a:sym typeface="Times New Roman"/>
                      </a:endParaRPr>
                    </a:p>
                  </a:txBody>
                  <a:tcPr marL="68575" marR="68575" marT="91425" marB="91425">
                    <a:lnT w="12700" cap="flat" cmpd="sng">
                      <a:solidFill>
                        <a:srgbClr val="000000"/>
                      </a:solidFill>
                      <a:prstDash val="solid"/>
                      <a:round/>
                      <a:headEnd type="none" w="sm" len="sm"/>
                      <a:tailEnd type="none" w="sm" len="sm"/>
                    </a:lnT>
                  </a:tcPr>
                </a:tc>
                <a:tc>
                  <a:txBody>
                    <a:bodyPr/>
                    <a:lstStyle/>
                    <a:p>
                      <a:pPr marL="0" lvl="0" indent="0" algn="l" rtl="0">
                        <a:lnSpc>
                          <a:spcPct val="115000"/>
                        </a:lnSpc>
                        <a:spcBef>
                          <a:spcPts val="0"/>
                        </a:spcBef>
                        <a:spcAft>
                          <a:spcPts val="0"/>
                        </a:spcAft>
                        <a:buNone/>
                      </a:pPr>
                      <a:r>
                        <a:rPr lang="en-US" sz="1800">
                          <a:latin typeface="Times New Roman"/>
                          <a:ea typeface="Times New Roman"/>
                          <a:cs typeface="Times New Roman"/>
                          <a:sym typeface="Times New Roman"/>
                        </a:rPr>
                        <a:t>1</a:t>
                      </a:r>
                      <a:endParaRPr sz="1800">
                        <a:latin typeface="Times New Roman"/>
                        <a:ea typeface="Times New Roman"/>
                        <a:cs typeface="Times New Roman"/>
                        <a:sym typeface="Times New Roman"/>
                      </a:endParaRPr>
                    </a:p>
                  </a:txBody>
                  <a:tcPr marL="68575" marR="68575" marT="91425" marB="91425">
                    <a:lnT w="12700" cap="flat" cmpd="sng">
                      <a:solidFill>
                        <a:srgbClr val="000000"/>
                      </a:solidFill>
                      <a:prstDash val="solid"/>
                      <a:round/>
                      <a:headEnd type="none" w="sm" len="sm"/>
                      <a:tailEnd type="none" w="sm" len="sm"/>
                    </a:lnT>
                  </a:tcPr>
                </a:tc>
                <a:tc>
                  <a:txBody>
                    <a:bodyPr/>
                    <a:lstStyle/>
                    <a:p>
                      <a:pPr marL="0" lvl="0" indent="0" algn="l" rtl="0">
                        <a:lnSpc>
                          <a:spcPct val="115000"/>
                        </a:lnSpc>
                        <a:spcBef>
                          <a:spcPts val="0"/>
                        </a:spcBef>
                        <a:spcAft>
                          <a:spcPts val="0"/>
                        </a:spcAft>
                        <a:buNone/>
                      </a:pPr>
                      <a:r>
                        <a:rPr lang="en-US" sz="1800">
                          <a:latin typeface="Times New Roman"/>
                          <a:ea typeface="Times New Roman"/>
                          <a:cs typeface="Times New Roman"/>
                          <a:sym typeface="Times New Roman"/>
                        </a:rPr>
                        <a:t>0</a:t>
                      </a:r>
                      <a:endParaRPr sz="1800">
                        <a:latin typeface="Times New Roman"/>
                        <a:ea typeface="Times New Roman"/>
                        <a:cs typeface="Times New Roman"/>
                        <a:sym typeface="Times New Roman"/>
                      </a:endParaRPr>
                    </a:p>
                  </a:txBody>
                  <a:tcPr marL="68575" marR="68575" marT="91425" marB="91425">
                    <a:lnT w="12700" cap="flat" cmpd="sng">
                      <a:solidFill>
                        <a:srgbClr val="000000"/>
                      </a:solidFill>
                      <a:prstDash val="solid"/>
                      <a:round/>
                      <a:headEnd type="none" w="sm" len="sm"/>
                      <a:tailEnd type="none" w="sm" len="sm"/>
                    </a:lnT>
                  </a:tcPr>
                </a:tc>
                <a:tc>
                  <a:txBody>
                    <a:bodyPr/>
                    <a:lstStyle/>
                    <a:p>
                      <a:pPr marL="0" lvl="0" indent="0" algn="l" rtl="0">
                        <a:lnSpc>
                          <a:spcPct val="115000"/>
                        </a:lnSpc>
                        <a:spcBef>
                          <a:spcPts val="0"/>
                        </a:spcBef>
                        <a:spcAft>
                          <a:spcPts val="0"/>
                        </a:spcAft>
                        <a:buNone/>
                      </a:pPr>
                      <a:r>
                        <a:rPr lang="en-US" sz="1800">
                          <a:latin typeface="Times New Roman"/>
                          <a:ea typeface="Times New Roman"/>
                          <a:cs typeface="Times New Roman"/>
                          <a:sym typeface="Times New Roman"/>
                        </a:rPr>
                        <a:t>0</a:t>
                      </a:r>
                      <a:endParaRPr sz="1800">
                        <a:latin typeface="Times New Roman"/>
                        <a:ea typeface="Times New Roman"/>
                        <a:cs typeface="Times New Roman"/>
                        <a:sym typeface="Times New Roman"/>
                      </a:endParaRPr>
                    </a:p>
                  </a:txBody>
                  <a:tcPr marL="68575" marR="68575" marT="91425" marB="91425">
                    <a:lnT w="12700" cap="flat" cmpd="sng">
                      <a:solidFill>
                        <a:srgbClr val="000000"/>
                      </a:solidFill>
                      <a:prstDash val="solid"/>
                      <a:round/>
                      <a:headEnd type="none" w="sm" len="sm"/>
                      <a:tailEnd type="none" w="sm" len="sm"/>
                    </a:lnT>
                  </a:tcPr>
                </a:tc>
                <a:tc>
                  <a:txBody>
                    <a:bodyPr/>
                    <a:lstStyle/>
                    <a:p>
                      <a:pPr marL="0" lvl="0" indent="0" algn="l" rtl="0">
                        <a:lnSpc>
                          <a:spcPct val="115000"/>
                        </a:lnSpc>
                        <a:spcBef>
                          <a:spcPts val="0"/>
                        </a:spcBef>
                        <a:spcAft>
                          <a:spcPts val="0"/>
                        </a:spcAft>
                        <a:buNone/>
                      </a:pPr>
                      <a:r>
                        <a:rPr lang="en-US" sz="1800">
                          <a:latin typeface="Times New Roman"/>
                          <a:ea typeface="Times New Roman"/>
                          <a:cs typeface="Times New Roman"/>
                          <a:sym typeface="Times New Roman"/>
                        </a:rPr>
                        <a:t>17</a:t>
                      </a:r>
                      <a:endParaRPr sz="1800">
                        <a:latin typeface="Times New Roman"/>
                        <a:ea typeface="Times New Roman"/>
                        <a:cs typeface="Times New Roman"/>
                        <a:sym typeface="Times New Roman"/>
                      </a:endParaRPr>
                    </a:p>
                  </a:txBody>
                  <a:tcPr marL="68575" marR="68575" marT="91425" marB="91425">
                    <a:lnT w="12700" cap="flat" cmpd="sng">
                      <a:solidFill>
                        <a:srgbClr val="000000"/>
                      </a:solidFill>
                      <a:prstDash val="solid"/>
                      <a:round/>
                      <a:headEnd type="none" w="sm" len="sm"/>
                      <a:tailEnd type="none" w="sm" len="sm"/>
                    </a:lnT>
                  </a:tcPr>
                </a:tc>
                <a:tc>
                  <a:txBody>
                    <a:bodyPr/>
                    <a:lstStyle/>
                    <a:p>
                      <a:pPr marL="0" lvl="0" indent="0" algn="l" rtl="0">
                        <a:lnSpc>
                          <a:spcPct val="115000"/>
                        </a:lnSpc>
                        <a:spcBef>
                          <a:spcPts val="0"/>
                        </a:spcBef>
                        <a:spcAft>
                          <a:spcPts val="0"/>
                        </a:spcAft>
                        <a:buNone/>
                      </a:pPr>
                      <a:r>
                        <a:rPr lang="en-US" sz="1800">
                          <a:latin typeface="Times New Roman"/>
                          <a:ea typeface="Times New Roman"/>
                          <a:cs typeface="Times New Roman"/>
                          <a:sym typeface="Times New Roman"/>
                        </a:rPr>
                        <a:t>12</a:t>
                      </a:r>
                      <a:endParaRPr sz="1800">
                        <a:latin typeface="Times New Roman"/>
                        <a:ea typeface="Times New Roman"/>
                        <a:cs typeface="Times New Roman"/>
                        <a:sym typeface="Times New Roman"/>
                      </a:endParaRPr>
                    </a:p>
                  </a:txBody>
                  <a:tcPr marL="68575" marR="68575" marT="91425" marB="91425">
                    <a:lnT w="12700" cap="flat" cmpd="sng">
                      <a:solidFill>
                        <a:srgbClr val="000000"/>
                      </a:solidFill>
                      <a:prstDash val="solid"/>
                      <a:round/>
                      <a:headEnd type="none" w="sm" len="sm"/>
                      <a:tailEnd type="none" w="sm" len="sm"/>
                    </a:lnT>
                  </a:tcPr>
                </a:tc>
                <a:tc>
                  <a:txBody>
                    <a:bodyPr/>
                    <a:lstStyle/>
                    <a:p>
                      <a:pPr marL="0" lvl="0" indent="0" algn="l" rtl="0">
                        <a:lnSpc>
                          <a:spcPct val="115000"/>
                        </a:lnSpc>
                        <a:spcBef>
                          <a:spcPts val="0"/>
                        </a:spcBef>
                        <a:spcAft>
                          <a:spcPts val="0"/>
                        </a:spcAft>
                        <a:buNone/>
                      </a:pPr>
                      <a:r>
                        <a:rPr lang="en-US" sz="1800" b="1">
                          <a:solidFill>
                            <a:srgbClr val="FF0000"/>
                          </a:solidFill>
                          <a:latin typeface="Times New Roman"/>
                          <a:ea typeface="Times New Roman"/>
                          <a:cs typeface="Times New Roman"/>
                          <a:sym typeface="Times New Roman"/>
                        </a:rPr>
                        <a:t>0</a:t>
                      </a:r>
                      <a:endParaRPr sz="1800" b="1">
                        <a:solidFill>
                          <a:srgbClr val="FF0000"/>
                        </a:solidFill>
                        <a:latin typeface="Times New Roman"/>
                        <a:ea typeface="Times New Roman"/>
                        <a:cs typeface="Times New Roman"/>
                        <a:sym typeface="Times New Roman"/>
                      </a:endParaRPr>
                    </a:p>
                  </a:txBody>
                  <a:tcPr marL="68575" marR="68575" marT="91425" marB="91425">
                    <a:lnT w="12700" cap="flat" cmpd="sng">
                      <a:solidFill>
                        <a:srgbClr val="000000"/>
                      </a:solidFill>
                      <a:prstDash val="solid"/>
                      <a:round/>
                      <a:headEnd type="none" w="sm" len="sm"/>
                      <a:tailEnd type="none" w="sm" len="sm"/>
                    </a:lnT>
                  </a:tcPr>
                </a:tc>
                <a:tc>
                  <a:txBody>
                    <a:bodyPr/>
                    <a:lstStyle/>
                    <a:p>
                      <a:pPr marL="0" lvl="0" indent="0" algn="l" rtl="0">
                        <a:lnSpc>
                          <a:spcPct val="115000"/>
                        </a:lnSpc>
                        <a:spcBef>
                          <a:spcPts val="0"/>
                        </a:spcBef>
                        <a:spcAft>
                          <a:spcPts val="0"/>
                        </a:spcAft>
                        <a:buNone/>
                      </a:pPr>
                      <a:r>
                        <a:rPr lang="en-US" sz="1800" b="1">
                          <a:solidFill>
                            <a:srgbClr val="FF0000"/>
                          </a:solidFill>
                          <a:latin typeface="Times New Roman"/>
                          <a:ea typeface="Times New Roman"/>
                          <a:cs typeface="Times New Roman"/>
                          <a:sym typeface="Times New Roman"/>
                        </a:rPr>
                        <a:t>4</a:t>
                      </a:r>
                      <a:endParaRPr sz="1800" b="1">
                        <a:solidFill>
                          <a:srgbClr val="FF0000"/>
                        </a:solidFill>
                        <a:latin typeface="Times New Roman"/>
                        <a:ea typeface="Times New Roman"/>
                        <a:cs typeface="Times New Roman"/>
                        <a:sym typeface="Times New Roman"/>
                      </a:endParaRPr>
                    </a:p>
                  </a:txBody>
                  <a:tcPr marL="68575" marR="68575" marT="91425" marB="91425">
                    <a:lnT w="12700" cap="flat" cmpd="sng">
                      <a:solidFill>
                        <a:srgbClr val="000000"/>
                      </a:solidFill>
                      <a:prstDash val="solid"/>
                      <a:round/>
                      <a:headEnd type="none" w="sm" len="sm"/>
                      <a:tailEnd type="none" w="sm" len="sm"/>
                    </a:lnT>
                  </a:tcPr>
                </a:tc>
                <a:tc>
                  <a:txBody>
                    <a:bodyPr/>
                    <a:lstStyle/>
                    <a:p>
                      <a:pPr marL="0" lvl="0" indent="0" algn="l" rtl="0">
                        <a:lnSpc>
                          <a:spcPct val="115000"/>
                        </a:lnSpc>
                        <a:spcBef>
                          <a:spcPts val="0"/>
                        </a:spcBef>
                        <a:spcAft>
                          <a:spcPts val="0"/>
                        </a:spcAft>
                        <a:buNone/>
                      </a:pPr>
                      <a:r>
                        <a:rPr lang="en-US" sz="1800">
                          <a:latin typeface="Times New Roman"/>
                          <a:ea typeface="Times New Roman"/>
                          <a:cs typeface="Times New Roman"/>
                          <a:sym typeface="Times New Roman"/>
                        </a:rPr>
                        <a:t>0</a:t>
                      </a:r>
                      <a:endParaRPr sz="1800">
                        <a:latin typeface="Times New Roman"/>
                        <a:ea typeface="Times New Roman"/>
                        <a:cs typeface="Times New Roman"/>
                        <a:sym typeface="Times New Roman"/>
                      </a:endParaRPr>
                    </a:p>
                  </a:txBody>
                  <a:tcPr marL="68575" marR="68575" marT="91425" marB="91425">
                    <a:lnT w="12700" cap="flat" cmpd="sng">
                      <a:solidFill>
                        <a:srgbClr val="000000"/>
                      </a:solidFill>
                      <a:prstDash val="solid"/>
                      <a:round/>
                      <a:headEnd type="none" w="sm" len="sm"/>
                      <a:tailEnd type="none" w="sm" len="sm"/>
                    </a:lnT>
                  </a:tcPr>
                </a:tc>
                <a:tc>
                  <a:txBody>
                    <a:bodyPr/>
                    <a:lstStyle/>
                    <a:p>
                      <a:pPr marL="0" lvl="0" indent="0" algn="l" rtl="0">
                        <a:lnSpc>
                          <a:spcPct val="115000"/>
                        </a:lnSpc>
                        <a:spcBef>
                          <a:spcPts val="0"/>
                        </a:spcBef>
                        <a:spcAft>
                          <a:spcPts val="0"/>
                        </a:spcAft>
                        <a:buNone/>
                      </a:pPr>
                      <a:r>
                        <a:rPr lang="en-US" sz="1800">
                          <a:latin typeface="Times New Roman"/>
                          <a:ea typeface="Times New Roman"/>
                          <a:cs typeface="Times New Roman"/>
                          <a:sym typeface="Times New Roman"/>
                        </a:rPr>
                        <a:t>0</a:t>
                      </a:r>
                      <a:endParaRPr sz="1800">
                        <a:latin typeface="Times New Roman"/>
                        <a:ea typeface="Times New Roman"/>
                        <a:cs typeface="Times New Roman"/>
                        <a:sym typeface="Times New Roman"/>
                      </a:endParaRPr>
                    </a:p>
                  </a:txBody>
                  <a:tcPr marL="68575" marR="68575" marT="91425" marB="91425">
                    <a:lnT w="12700" cap="flat" cmpd="sng">
                      <a:solidFill>
                        <a:srgbClr val="000000"/>
                      </a:solidFill>
                      <a:prstDash val="solid"/>
                      <a:round/>
                      <a:headEnd type="none" w="sm" len="sm"/>
                      <a:tailEnd type="none" w="sm" len="sm"/>
                    </a:lnT>
                  </a:tcPr>
                </a:tc>
                <a:tc>
                  <a:txBody>
                    <a:bodyPr/>
                    <a:lstStyle/>
                    <a:p>
                      <a:pPr marL="0" lvl="0" indent="0" algn="l" rtl="0">
                        <a:lnSpc>
                          <a:spcPct val="115000"/>
                        </a:lnSpc>
                        <a:spcBef>
                          <a:spcPts val="0"/>
                        </a:spcBef>
                        <a:spcAft>
                          <a:spcPts val="0"/>
                        </a:spcAft>
                        <a:buNone/>
                      </a:pPr>
                      <a:r>
                        <a:rPr lang="en-US" sz="1800">
                          <a:latin typeface="Times New Roman"/>
                          <a:ea typeface="Times New Roman"/>
                          <a:cs typeface="Times New Roman"/>
                          <a:sym typeface="Times New Roman"/>
                        </a:rPr>
                        <a:t>0</a:t>
                      </a:r>
                      <a:endParaRPr sz="1800">
                        <a:latin typeface="Times New Roman"/>
                        <a:ea typeface="Times New Roman"/>
                        <a:cs typeface="Times New Roman"/>
                        <a:sym typeface="Times New Roman"/>
                      </a:endParaRPr>
                    </a:p>
                  </a:txBody>
                  <a:tcPr marL="68575" marR="68575" marT="91425" marB="91425">
                    <a:lnT w="12700" cap="flat" cmpd="sng">
                      <a:solidFill>
                        <a:srgbClr val="000000"/>
                      </a:solidFill>
                      <a:prstDash val="solid"/>
                      <a:round/>
                      <a:headEnd type="none" w="sm" len="sm"/>
                      <a:tailEnd type="none" w="sm" len="sm"/>
                    </a:lnT>
                  </a:tcPr>
                </a:tc>
                <a:tc>
                  <a:txBody>
                    <a:bodyPr/>
                    <a:lstStyle/>
                    <a:p>
                      <a:pPr marL="0" lvl="0" indent="0" algn="l" rtl="0">
                        <a:lnSpc>
                          <a:spcPct val="115000"/>
                        </a:lnSpc>
                        <a:spcBef>
                          <a:spcPts val="0"/>
                        </a:spcBef>
                        <a:spcAft>
                          <a:spcPts val="0"/>
                        </a:spcAft>
                        <a:buNone/>
                      </a:pPr>
                      <a:r>
                        <a:rPr lang="en-US" sz="1800">
                          <a:latin typeface="Times New Roman"/>
                          <a:ea typeface="Times New Roman"/>
                          <a:cs typeface="Times New Roman"/>
                          <a:sym typeface="Times New Roman"/>
                        </a:rPr>
                        <a:t>0</a:t>
                      </a:r>
                      <a:endParaRPr sz="1800">
                        <a:latin typeface="Times New Roman"/>
                        <a:ea typeface="Times New Roman"/>
                        <a:cs typeface="Times New Roman"/>
                        <a:sym typeface="Times New Roman"/>
                      </a:endParaRPr>
                    </a:p>
                  </a:txBody>
                  <a:tcPr marL="68575" marR="68575" marT="91425" marB="91425">
                    <a:lnT w="12700" cap="flat" cmpd="sng">
                      <a:solidFill>
                        <a:srgbClr val="000000"/>
                      </a:solidFill>
                      <a:prstDash val="solid"/>
                      <a:round/>
                      <a:headEnd type="none" w="sm" len="sm"/>
                      <a:tailEnd type="none" w="sm" len="sm"/>
                    </a:lnT>
                  </a:tcPr>
                </a:tc>
                <a:extLst>
                  <a:ext uri="{0D108BD9-81ED-4DB2-BD59-A6C34878D82A}">
                    <a16:rowId xmlns:a16="http://schemas.microsoft.com/office/drawing/2014/main" val="10002"/>
                  </a:ext>
                </a:extLst>
              </a:tr>
              <a:tr h="502875">
                <a:tc>
                  <a:txBody>
                    <a:bodyPr/>
                    <a:lstStyle/>
                    <a:p>
                      <a:pPr marL="0" lvl="0" indent="0" algn="l" rtl="0">
                        <a:lnSpc>
                          <a:spcPct val="115000"/>
                        </a:lnSpc>
                        <a:spcBef>
                          <a:spcPts val="0"/>
                        </a:spcBef>
                        <a:spcAft>
                          <a:spcPts val="0"/>
                        </a:spcAft>
                        <a:buNone/>
                      </a:pPr>
                      <a:r>
                        <a:rPr lang="en-US" sz="1800">
                          <a:latin typeface="Times New Roman"/>
                          <a:ea typeface="Times New Roman"/>
                          <a:cs typeface="Times New Roman"/>
                          <a:sym typeface="Times New Roman"/>
                        </a:rPr>
                        <a:t>SE</a:t>
                      </a:r>
                      <a:endParaRPr sz="1800">
                        <a:latin typeface="Times New Roman"/>
                        <a:ea typeface="Times New Roman"/>
                        <a:cs typeface="Times New Roman"/>
                        <a:sym typeface="Times New Roman"/>
                      </a:endParaRPr>
                    </a:p>
                  </a:txBody>
                  <a:tcPr marL="68575" marR="68575" marT="91425" marB="91425"/>
                </a:tc>
                <a:tc>
                  <a:txBody>
                    <a:bodyPr/>
                    <a:lstStyle/>
                    <a:p>
                      <a:pPr marL="0" lvl="0" indent="0" algn="l" rtl="0">
                        <a:lnSpc>
                          <a:spcPct val="115000"/>
                        </a:lnSpc>
                        <a:spcBef>
                          <a:spcPts val="0"/>
                        </a:spcBef>
                        <a:spcAft>
                          <a:spcPts val="0"/>
                        </a:spcAft>
                        <a:buNone/>
                      </a:pPr>
                      <a:r>
                        <a:rPr lang="en-US" sz="1800">
                          <a:latin typeface="Times New Roman"/>
                          <a:ea typeface="Times New Roman"/>
                          <a:cs typeface="Times New Roman"/>
                          <a:sym typeface="Times New Roman"/>
                        </a:rPr>
                        <a:t>37</a:t>
                      </a:r>
                      <a:endParaRPr sz="1800">
                        <a:latin typeface="Times New Roman"/>
                        <a:ea typeface="Times New Roman"/>
                        <a:cs typeface="Times New Roman"/>
                        <a:sym typeface="Times New Roman"/>
                      </a:endParaRPr>
                    </a:p>
                  </a:txBody>
                  <a:tcPr marL="68575" marR="68575" marT="91425" marB="91425"/>
                </a:tc>
                <a:tc>
                  <a:txBody>
                    <a:bodyPr/>
                    <a:lstStyle/>
                    <a:p>
                      <a:pPr marL="0" lvl="0" indent="0" algn="l" rtl="0">
                        <a:lnSpc>
                          <a:spcPct val="115000"/>
                        </a:lnSpc>
                        <a:spcBef>
                          <a:spcPts val="0"/>
                        </a:spcBef>
                        <a:spcAft>
                          <a:spcPts val="0"/>
                        </a:spcAft>
                        <a:buNone/>
                      </a:pPr>
                      <a:r>
                        <a:rPr lang="en-US" sz="1800">
                          <a:latin typeface="Times New Roman"/>
                          <a:ea typeface="Times New Roman"/>
                          <a:cs typeface="Times New Roman"/>
                          <a:sym typeface="Times New Roman"/>
                        </a:rPr>
                        <a:t>36</a:t>
                      </a:r>
                      <a:endParaRPr sz="1800">
                        <a:latin typeface="Times New Roman"/>
                        <a:ea typeface="Times New Roman"/>
                        <a:cs typeface="Times New Roman"/>
                        <a:sym typeface="Times New Roman"/>
                      </a:endParaRPr>
                    </a:p>
                  </a:txBody>
                  <a:tcPr marL="68575" marR="68575" marT="91425" marB="91425"/>
                </a:tc>
                <a:tc>
                  <a:txBody>
                    <a:bodyPr/>
                    <a:lstStyle/>
                    <a:p>
                      <a:pPr marL="0" lvl="0" indent="0" algn="l" rtl="0">
                        <a:lnSpc>
                          <a:spcPct val="115000"/>
                        </a:lnSpc>
                        <a:spcBef>
                          <a:spcPts val="0"/>
                        </a:spcBef>
                        <a:spcAft>
                          <a:spcPts val="0"/>
                        </a:spcAft>
                        <a:buNone/>
                      </a:pPr>
                      <a:r>
                        <a:rPr lang="en-US" sz="1800">
                          <a:latin typeface="Times New Roman"/>
                          <a:ea typeface="Times New Roman"/>
                          <a:cs typeface="Times New Roman"/>
                          <a:sym typeface="Times New Roman"/>
                        </a:rPr>
                        <a:t>4</a:t>
                      </a:r>
                      <a:endParaRPr sz="1800">
                        <a:latin typeface="Times New Roman"/>
                        <a:ea typeface="Times New Roman"/>
                        <a:cs typeface="Times New Roman"/>
                        <a:sym typeface="Times New Roman"/>
                      </a:endParaRPr>
                    </a:p>
                  </a:txBody>
                  <a:tcPr marL="68575" marR="68575" marT="91425" marB="91425"/>
                </a:tc>
                <a:tc>
                  <a:txBody>
                    <a:bodyPr/>
                    <a:lstStyle/>
                    <a:p>
                      <a:pPr marL="0" lvl="0" indent="0" algn="l" rtl="0">
                        <a:lnSpc>
                          <a:spcPct val="115000"/>
                        </a:lnSpc>
                        <a:spcBef>
                          <a:spcPts val="0"/>
                        </a:spcBef>
                        <a:spcAft>
                          <a:spcPts val="0"/>
                        </a:spcAft>
                        <a:buNone/>
                      </a:pPr>
                      <a:r>
                        <a:rPr lang="en-US" sz="1800">
                          <a:latin typeface="Times New Roman"/>
                          <a:ea typeface="Times New Roman"/>
                          <a:cs typeface="Times New Roman"/>
                          <a:sym typeface="Times New Roman"/>
                        </a:rPr>
                        <a:t>2</a:t>
                      </a:r>
                      <a:endParaRPr sz="1800">
                        <a:latin typeface="Times New Roman"/>
                        <a:ea typeface="Times New Roman"/>
                        <a:cs typeface="Times New Roman"/>
                        <a:sym typeface="Times New Roman"/>
                      </a:endParaRPr>
                    </a:p>
                  </a:txBody>
                  <a:tcPr marL="68575" marR="68575" marT="91425" marB="91425"/>
                </a:tc>
                <a:tc>
                  <a:txBody>
                    <a:bodyPr/>
                    <a:lstStyle/>
                    <a:p>
                      <a:pPr marL="0" lvl="0" indent="0" algn="l" rtl="0">
                        <a:lnSpc>
                          <a:spcPct val="115000"/>
                        </a:lnSpc>
                        <a:spcBef>
                          <a:spcPts val="0"/>
                        </a:spcBef>
                        <a:spcAft>
                          <a:spcPts val="0"/>
                        </a:spcAft>
                        <a:buNone/>
                      </a:pPr>
                      <a:r>
                        <a:rPr lang="en-US" sz="1800">
                          <a:latin typeface="Times New Roman"/>
                          <a:ea typeface="Times New Roman"/>
                          <a:cs typeface="Times New Roman"/>
                          <a:sym typeface="Times New Roman"/>
                        </a:rPr>
                        <a:t>3</a:t>
                      </a:r>
                      <a:endParaRPr sz="1800">
                        <a:latin typeface="Times New Roman"/>
                        <a:ea typeface="Times New Roman"/>
                        <a:cs typeface="Times New Roman"/>
                        <a:sym typeface="Times New Roman"/>
                      </a:endParaRPr>
                    </a:p>
                  </a:txBody>
                  <a:tcPr marL="68575" marR="68575" marT="91425" marB="91425"/>
                </a:tc>
                <a:tc>
                  <a:txBody>
                    <a:bodyPr/>
                    <a:lstStyle/>
                    <a:p>
                      <a:pPr marL="0" lvl="0" indent="0" algn="l" rtl="0">
                        <a:lnSpc>
                          <a:spcPct val="115000"/>
                        </a:lnSpc>
                        <a:spcBef>
                          <a:spcPts val="0"/>
                        </a:spcBef>
                        <a:spcAft>
                          <a:spcPts val="0"/>
                        </a:spcAft>
                        <a:buNone/>
                      </a:pPr>
                      <a:r>
                        <a:rPr lang="en-US" sz="1800">
                          <a:latin typeface="Times New Roman"/>
                          <a:ea typeface="Times New Roman"/>
                          <a:cs typeface="Times New Roman"/>
                          <a:sym typeface="Times New Roman"/>
                        </a:rPr>
                        <a:t>2</a:t>
                      </a:r>
                      <a:endParaRPr sz="1800">
                        <a:latin typeface="Times New Roman"/>
                        <a:ea typeface="Times New Roman"/>
                        <a:cs typeface="Times New Roman"/>
                        <a:sym typeface="Times New Roman"/>
                      </a:endParaRPr>
                    </a:p>
                  </a:txBody>
                  <a:tcPr marL="68575" marR="68575" marT="91425" marB="91425"/>
                </a:tc>
                <a:tc>
                  <a:txBody>
                    <a:bodyPr/>
                    <a:lstStyle/>
                    <a:p>
                      <a:pPr marL="0" lvl="0" indent="0" algn="l" rtl="0">
                        <a:lnSpc>
                          <a:spcPct val="115000"/>
                        </a:lnSpc>
                        <a:spcBef>
                          <a:spcPts val="0"/>
                        </a:spcBef>
                        <a:spcAft>
                          <a:spcPts val="0"/>
                        </a:spcAft>
                        <a:buNone/>
                      </a:pPr>
                      <a:r>
                        <a:rPr lang="en-US" sz="1800">
                          <a:latin typeface="Times New Roman"/>
                          <a:ea typeface="Times New Roman"/>
                          <a:cs typeface="Times New Roman"/>
                          <a:sym typeface="Times New Roman"/>
                        </a:rPr>
                        <a:t>2</a:t>
                      </a:r>
                      <a:endParaRPr sz="1800">
                        <a:latin typeface="Times New Roman"/>
                        <a:ea typeface="Times New Roman"/>
                        <a:cs typeface="Times New Roman"/>
                        <a:sym typeface="Times New Roman"/>
                      </a:endParaRPr>
                    </a:p>
                  </a:txBody>
                  <a:tcPr marL="68575" marR="68575" marT="91425" marB="91425"/>
                </a:tc>
                <a:tc>
                  <a:txBody>
                    <a:bodyPr/>
                    <a:lstStyle/>
                    <a:p>
                      <a:pPr marL="0" lvl="0" indent="0" algn="l" rtl="0">
                        <a:lnSpc>
                          <a:spcPct val="115000"/>
                        </a:lnSpc>
                        <a:spcBef>
                          <a:spcPts val="0"/>
                        </a:spcBef>
                        <a:spcAft>
                          <a:spcPts val="0"/>
                        </a:spcAft>
                        <a:buNone/>
                      </a:pPr>
                      <a:r>
                        <a:rPr lang="en-US" sz="1800">
                          <a:latin typeface="Times New Roman"/>
                          <a:ea typeface="Times New Roman"/>
                          <a:cs typeface="Times New Roman"/>
                          <a:sym typeface="Times New Roman"/>
                        </a:rPr>
                        <a:t>2</a:t>
                      </a:r>
                      <a:endParaRPr sz="1800">
                        <a:latin typeface="Times New Roman"/>
                        <a:ea typeface="Times New Roman"/>
                        <a:cs typeface="Times New Roman"/>
                        <a:sym typeface="Times New Roman"/>
                      </a:endParaRPr>
                    </a:p>
                  </a:txBody>
                  <a:tcPr marL="68575" marR="68575" marT="91425" marB="91425"/>
                </a:tc>
                <a:tc>
                  <a:txBody>
                    <a:bodyPr/>
                    <a:lstStyle/>
                    <a:p>
                      <a:pPr marL="0" lvl="0" indent="0" algn="l" rtl="0">
                        <a:lnSpc>
                          <a:spcPct val="115000"/>
                        </a:lnSpc>
                        <a:spcBef>
                          <a:spcPts val="0"/>
                        </a:spcBef>
                        <a:spcAft>
                          <a:spcPts val="0"/>
                        </a:spcAft>
                        <a:buNone/>
                      </a:pPr>
                      <a:r>
                        <a:rPr lang="en-US" sz="1800">
                          <a:latin typeface="Times New Roman"/>
                          <a:ea typeface="Times New Roman"/>
                          <a:cs typeface="Times New Roman"/>
                          <a:sym typeface="Times New Roman"/>
                        </a:rPr>
                        <a:t>27</a:t>
                      </a:r>
                      <a:endParaRPr sz="1800">
                        <a:latin typeface="Times New Roman"/>
                        <a:ea typeface="Times New Roman"/>
                        <a:cs typeface="Times New Roman"/>
                        <a:sym typeface="Times New Roman"/>
                      </a:endParaRPr>
                    </a:p>
                  </a:txBody>
                  <a:tcPr marL="68575" marR="68575" marT="91425" marB="91425"/>
                </a:tc>
                <a:tc>
                  <a:txBody>
                    <a:bodyPr/>
                    <a:lstStyle/>
                    <a:p>
                      <a:pPr marL="0" lvl="0" indent="0" algn="l" rtl="0">
                        <a:lnSpc>
                          <a:spcPct val="115000"/>
                        </a:lnSpc>
                        <a:spcBef>
                          <a:spcPts val="0"/>
                        </a:spcBef>
                        <a:spcAft>
                          <a:spcPts val="0"/>
                        </a:spcAft>
                        <a:buNone/>
                      </a:pPr>
                      <a:r>
                        <a:rPr lang="en-US" sz="1800">
                          <a:latin typeface="Times New Roman"/>
                          <a:ea typeface="Times New Roman"/>
                          <a:cs typeface="Times New Roman"/>
                          <a:sym typeface="Times New Roman"/>
                        </a:rPr>
                        <a:t>23</a:t>
                      </a:r>
                      <a:endParaRPr sz="1800">
                        <a:latin typeface="Times New Roman"/>
                        <a:ea typeface="Times New Roman"/>
                        <a:cs typeface="Times New Roman"/>
                        <a:sym typeface="Times New Roman"/>
                      </a:endParaRPr>
                    </a:p>
                  </a:txBody>
                  <a:tcPr marL="68575" marR="68575" marT="91425" marB="91425"/>
                </a:tc>
                <a:tc>
                  <a:txBody>
                    <a:bodyPr/>
                    <a:lstStyle/>
                    <a:p>
                      <a:pPr marL="0" lvl="0" indent="0" algn="l" rtl="0">
                        <a:lnSpc>
                          <a:spcPct val="115000"/>
                        </a:lnSpc>
                        <a:spcBef>
                          <a:spcPts val="0"/>
                        </a:spcBef>
                        <a:spcAft>
                          <a:spcPts val="0"/>
                        </a:spcAft>
                        <a:buNone/>
                      </a:pPr>
                      <a:r>
                        <a:rPr lang="en-US" sz="1800" b="1">
                          <a:solidFill>
                            <a:srgbClr val="FF0000"/>
                          </a:solidFill>
                          <a:latin typeface="Times New Roman"/>
                          <a:ea typeface="Times New Roman"/>
                          <a:cs typeface="Times New Roman"/>
                          <a:sym typeface="Times New Roman"/>
                        </a:rPr>
                        <a:t>1</a:t>
                      </a:r>
                      <a:endParaRPr sz="1800" b="1">
                        <a:solidFill>
                          <a:srgbClr val="FF0000"/>
                        </a:solidFill>
                        <a:latin typeface="Times New Roman"/>
                        <a:ea typeface="Times New Roman"/>
                        <a:cs typeface="Times New Roman"/>
                        <a:sym typeface="Times New Roman"/>
                      </a:endParaRPr>
                    </a:p>
                  </a:txBody>
                  <a:tcPr marL="68575" marR="68575" marT="91425" marB="91425"/>
                </a:tc>
                <a:tc>
                  <a:txBody>
                    <a:bodyPr/>
                    <a:lstStyle/>
                    <a:p>
                      <a:pPr marL="0" lvl="0" indent="0" algn="l" rtl="0">
                        <a:lnSpc>
                          <a:spcPct val="115000"/>
                        </a:lnSpc>
                        <a:spcBef>
                          <a:spcPts val="0"/>
                        </a:spcBef>
                        <a:spcAft>
                          <a:spcPts val="0"/>
                        </a:spcAft>
                        <a:buNone/>
                      </a:pPr>
                      <a:r>
                        <a:rPr lang="en-US" sz="1800" b="1">
                          <a:solidFill>
                            <a:srgbClr val="FF0000"/>
                          </a:solidFill>
                          <a:latin typeface="Times New Roman"/>
                          <a:ea typeface="Times New Roman"/>
                          <a:cs typeface="Times New Roman"/>
                          <a:sym typeface="Times New Roman"/>
                        </a:rPr>
                        <a:t>4</a:t>
                      </a:r>
                      <a:endParaRPr sz="1800" b="1">
                        <a:solidFill>
                          <a:srgbClr val="FF0000"/>
                        </a:solidFill>
                        <a:latin typeface="Times New Roman"/>
                        <a:ea typeface="Times New Roman"/>
                        <a:cs typeface="Times New Roman"/>
                        <a:sym typeface="Times New Roman"/>
                      </a:endParaRPr>
                    </a:p>
                  </a:txBody>
                  <a:tcPr marL="68575" marR="68575" marT="91425" marB="91425"/>
                </a:tc>
                <a:tc>
                  <a:txBody>
                    <a:bodyPr/>
                    <a:lstStyle/>
                    <a:p>
                      <a:pPr marL="0" lvl="0" indent="0" algn="l" rtl="0">
                        <a:lnSpc>
                          <a:spcPct val="115000"/>
                        </a:lnSpc>
                        <a:spcBef>
                          <a:spcPts val="0"/>
                        </a:spcBef>
                        <a:spcAft>
                          <a:spcPts val="0"/>
                        </a:spcAft>
                        <a:buNone/>
                      </a:pPr>
                      <a:r>
                        <a:rPr lang="en-US" sz="1800">
                          <a:latin typeface="Times New Roman"/>
                          <a:ea typeface="Times New Roman"/>
                          <a:cs typeface="Times New Roman"/>
                          <a:sym typeface="Times New Roman"/>
                        </a:rPr>
                        <a:t>0</a:t>
                      </a:r>
                      <a:endParaRPr sz="1800">
                        <a:latin typeface="Times New Roman"/>
                        <a:ea typeface="Times New Roman"/>
                        <a:cs typeface="Times New Roman"/>
                        <a:sym typeface="Times New Roman"/>
                      </a:endParaRPr>
                    </a:p>
                  </a:txBody>
                  <a:tcPr marL="68575" marR="68575" marT="91425" marB="91425"/>
                </a:tc>
                <a:tc>
                  <a:txBody>
                    <a:bodyPr/>
                    <a:lstStyle/>
                    <a:p>
                      <a:pPr marL="0" lvl="0" indent="0" algn="l" rtl="0">
                        <a:lnSpc>
                          <a:spcPct val="115000"/>
                        </a:lnSpc>
                        <a:spcBef>
                          <a:spcPts val="0"/>
                        </a:spcBef>
                        <a:spcAft>
                          <a:spcPts val="0"/>
                        </a:spcAft>
                        <a:buNone/>
                      </a:pPr>
                      <a:r>
                        <a:rPr lang="en-US" sz="1800">
                          <a:latin typeface="Times New Roman"/>
                          <a:ea typeface="Times New Roman"/>
                          <a:cs typeface="Times New Roman"/>
                          <a:sym typeface="Times New Roman"/>
                        </a:rPr>
                        <a:t>0</a:t>
                      </a:r>
                      <a:endParaRPr sz="1800">
                        <a:latin typeface="Times New Roman"/>
                        <a:ea typeface="Times New Roman"/>
                        <a:cs typeface="Times New Roman"/>
                        <a:sym typeface="Times New Roman"/>
                      </a:endParaRPr>
                    </a:p>
                  </a:txBody>
                  <a:tcPr marL="68575" marR="68575" marT="91425" marB="91425"/>
                </a:tc>
                <a:tc>
                  <a:txBody>
                    <a:bodyPr/>
                    <a:lstStyle/>
                    <a:p>
                      <a:pPr marL="0" lvl="0" indent="0" algn="l" rtl="0">
                        <a:lnSpc>
                          <a:spcPct val="115000"/>
                        </a:lnSpc>
                        <a:spcBef>
                          <a:spcPts val="0"/>
                        </a:spcBef>
                        <a:spcAft>
                          <a:spcPts val="0"/>
                        </a:spcAft>
                        <a:buNone/>
                      </a:pPr>
                      <a:r>
                        <a:rPr lang="en-US" sz="1800" b="1">
                          <a:solidFill>
                            <a:srgbClr val="FF0000"/>
                          </a:solidFill>
                          <a:latin typeface="Times New Roman"/>
                          <a:ea typeface="Times New Roman"/>
                          <a:cs typeface="Times New Roman"/>
                          <a:sym typeface="Times New Roman"/>
                        </a:rPr>
                        <a:t>0</a:t>
                      </a:r>
                      <a:endParaRPr sz="1800" b="1">
                        <a:solidFill>
                          <a:srgbClr val="FF0000"/>
                        </a:solidFill>
                        <a:latin typeface="Times New Roman"/>
                        <a:ea typeface="Times New Roman"/>
                        <a:cs typeface="Times New Roman"/>
                        <a:sym typeface="Times New Roman"/>
                      </a:endParaRPr>
                    </a:p>
                  </a:txBody>
                  <a:tcPr marL="68575" marR="68575" marT="91425" marB="91425"/>
                </a:tc>
                <a:tc>
                  <a:txBody>
                    <a:bodyPr/>
                    <a:lstStyle/>
                    <a:p>
                      <a:pPr marL="0" lvl="0" indent="0" algn="l" rtl="0">
                        <a:lnSpc>
                          <a:spcPct val="115000"/>
                        </a:lnSpc>
                        <a:spcBef>
                          <a:spcPts val="0"/>
                        </a:spcBef>
                        <a:spcAft>
                          <a:spcPts val="0"/>
                        </a:spcAft>
                        <a:buNone/>
                      </a:pPr>
                      <a:r>
                        <a:rPr lang="en-US" sz="1800" b="1">
                          <a:solidFill>
                            <a:srgbClr val="FF0000"/>
                          </a:solidFill>
                          <a:latin typeface="Times New Roman"/>
                          <a:ea typeface="Times New Roman"/>
                          <a:cs typeface="Times New Roman"/>
                          <a:sym typeface="Times New Roman"/>
                        </a:rPr>
                        <a:t>4</a:t>
                      </a:r>
                      <a:endParaRPr sz="1800" b="1">
                        <a:solidFill>
                          <a:srgbClr val="FF0000"/>
                        </a:solidFill>
                        <a:latin typeface="Times New Roman"/>
                        <a:ea typeface="Times New Roman"/>
                        <a:cs typeface="Times New Roman"/>
                        <a:sym typeface="Times New Roman"/>
                      </a:endParaRPr>
                    </a:p>
                  </a:txBody>
                  <a:tcPr marL="68575" marR="68575" marT="91425" marB="91425"/>
                </a:tc>
                <a:extLst>
                  <a:ext uri="{0D108BD9-81ED-4DB2-BD59-A6C34878D82A}">
                    <a16:rowId xmlns:a16="http://schemas.microsoft.com/office/drawing/2014/main" val="10003"/>
                  </a:ext>
                </a:extLst>
              </a:tr>
              <a:tr h="502875">
                <a:tc>
                  <a:txBody>
                    <a:bodyPr/>
                    <a:lstStyle/>
                    <a:p>
                      <a:pPr marL="0" lvl="0" indent="0" algn="l" rtl="0">
                        <a:lnSpc>
                          <a:spcPct val="115000"/>
                        </a:lnSpc>
                        <a:spcBef>
                          <a:spcPts val="0"/>
                        </a:spcBef>
                        <a:spcAft>
                          <a:spcPts val="0"/>
                        </a:spcAft>
                        <a:buNone/>
                      </a:pPr>
                      <a:r>
                        <a:rPr lang="en-US" sz="1800">
                          <a:latin typeface="Times New Roman"/>
                          <a:ea typeface="Times New Roman"/>
                          <a:cs typeface="Times New Roman"/>
                          <a:sym typeface="Times New Roman"/>
                        </a:rPr>
                        <a:t>MW</a:t>
                      </a:r>
                      <a:endParaRPr sz="1800">
                        <a:latin typeface="Times New Roman"/>
                        <a:ea typeface="Times New Roman"/>
                        <a:cs typeface="Times New Roman"/>
                        <a:sym typeface="Times New Roman"/>
                      </a:endParaRPr>
                    </a:p>
                  </a:txBody>
                  <a:tcPr marL="68575" marR="68575" marT="91425" marB="91425"/>
                </a:tc>
                <a:tc>
                  <a:txBody>
                    <a:bodyPr/>
                    <a:lstStyle/>
                    <a:p>
                      <a:pPr marL="0" lvl="0" indent="0" algn="l" rtl="0">
                        <a:lnSpc>
                          <a:spcPct val="115000"/>
                        </a:lnSpc>
                        <a:spcBef>
                          <a:spcPts val="0"/>
                        </a:spcBef>
                        <a:spcAft>
                          <a:spcPts val="0"/>
                        </a:spcAft>
                        <a:buNone/>
                      </a:pPr>
                      <a:r>
                        <a:rPr lang="en-US" sz="1800">
                          <a:latin typeface="Times New Roman"/>
                          <a:ea typeface="Times New Roman"/>
                          <a:cs typeface="Times New Roman"/>
                          <a:sym typeface="Times New Roman"/>
                        </a:rPr>
                        <a:t>26</a:t>
                      </a:r>
                      <a:endParaRPr sz="1800">
                        <a:latin typeface="Times New Roman"/>
                        <a:ea typeface="Times New Roman"/>
                        <a:cs typeface="Times New Roman"/>
                        <a:sym typeface="Times New Roman"/>
                      </a:endParaRPr>
                    </a:p>
                  </a:txBody>
                  <a:tcPr marL="68575" marR="68575" marT="91425" marB="91425"/>
                </a:tc>
                <a:tc>
                  <a:txBody>
                    <a:bodyPr/>
                    <a:lstStyle/>
                    <a:p>
                      <a:pPr marL="0" lvl="0" indent="0" algn="l" rtl="0">
                        <a:lnSpc>
                          <a:spcPct val="115000"/>
                        </a:lnSpc>
                        <a:spcBef>
                          <a:spcPts val="0"/>
                        </a:spcBef>
                        <a:spcAft>
                          <a:spcPts val="0"/>
                        </a:spcAft>
                        <a:buNone/>
                      </a:pPr>
                      <a:r>
                        <a:rPr lang="en-US" sz="1800">
                          <a:latin typeface="Times New Roman"/>
                          <a:ea typeface="Times New Roman"/>
                          <a:cs typeface="Times New Roman"/>
                          <a:sym typeface="Times New Roman"/>
                        </a:rPr>
                        <a:t>23</a:t>
                      </a:r>
                      <a:endParaRPr sz="1800">
                        <a:latin typeface="Times New Roman"/>
                        <a:ea typeface="Times New Roman"/>
                        <a:cs typeface="Times New Roman"/>
                        <a:sym typeface="Times New Roman"/>
                      </a:endParaRPr>
                    </a:p>
                  </a:txBody>
                  <a:tcPr marL="68575" marR="68575" marT="91425" marB="91425"/>
                </a:tc>
                <a:tc>
                  <a:txBody>
                    <a:bodyPr/>
                    <a:lstStyle/>
                    <a:p>
                      <a:pPr marL="0" lvl="0" indent="0" algn="l" rtl="0">
                        <a:lnSpc>
                          <a:spcPct val="115000"/>
                        </a:lnSpc>
                        <a:spcBef>
                          <a:spcPts val="0"/>
                        </a:spcBef>
                        <a:spcAft>
                          <a:spcPts val="0"/>
                        </a:spcAft>
                        <a:buNone/>
                      </a:pPr>
                      <a:r>
                        <a:rPr lang="en-US" sz="1800">
                          <a:latin typeface="Times New Roman"/>
                          <a:ea typeface="Times New Roman"/>
                          <a:cs typeface="Times New Roman"/>
                          <a:sym typeface="Times New Roman"/>
                        </a:rPr>
                        <a:t>1</a:t>
                      </a:r>
                      <a:endParaRPr sz="1800">
                        <a:latin typeface="Times New Roman"/>
                        <a:ea typeface="Times New Roman"/>
                        <a:cs typeface="Times New Roman"/>
                        <a:sym typeface="Times New Roman"/>
                      </a:endParaRPr>
                    </a:p>
                  </a:txBody>
                  <a:tcPr marL="68575" marR="68575" marT="91425" marB="91425"/>
                </a:tc>
                <a:tc>
                  <a:txBody>
                    <a:bodyPr/>
                    <a:lstStyle/>
                    <a:p>
                      <a:pPr marL="0" lvl="0" indent="0" algn="l" rtl="0">
                        <a:lnSpc>
                          <a:spcPct val="115000"/>
                        </a:lnSpc>
                        <a:spcBef>
                          <a:spcPts val="0"/>
                        </a:spcBef>
                        <a:spcAft>
                          <a:spcPts val="0"/>
                        </a:spcAft>
                        <a:buNone/>
                      </a:pPr>
                      <a:r>
                        <a:rPr lang="en-US" sz="1800">
                          <a:latin typeface="Times New Roman"/>
                          <a:ea typeface="Times New Roman"/>
                          <a:cs typeface="Times New Roman"/>
                          <a:sym typeface="Times New Roman"/>
                        </a:rPr>
                        <a:t>2</a:t>
                      </a:r>
                      <a:endParaRPr sz="1800">
                        <a:latin typeface="Times New Roman"/>
                        <a:ea typeface="Times New Roman"/>
                        <a:cs typeface="Times New Roman"/>
                        <a:sym typeface="Times New Roman"/>
                      </a:endParaRPr>
                    </a:p>
                  </a:txBody>
                  <a:tcPr marL="68575" marR="68575" marT="91425" marB="91425"/>
                </a:tc>
                <a:tc>
                  <a:txBody>
                    <a:bodyPr/>
                    <a:lstStyle/>
                    <a:p>
                      <a:pPr marL="0" lvl="0" indent="0" algn="l" rtl="0">
                        <a:lnSpc>
                          <a:spcPct val="115000"/>
                        </a:lnSpc>
                        <a:spcBef>
                          <a:spcPts val="0"/>
                        </a:spcBef>
                        <a:spcAft>
                          <a:spcPts val="0"/>
                        </a:spcAft>
                        <a:buNone/>
                      </a:pPr>
                      <a:r>
                        <a:rPr lang="en-US" sz="1800">
                          <a:latin typeface="Times New Roman"/>
                          <a:ea typeface="Times New Roman"/>
                          <a:cs typeface="Times New Roman"/>
                          <a:sym typeface="Times New Roman"/>
                        </a:rPr>
                        <a:t>3</a:t>
                      </a:r>
                      <a:endParaRPr sz="1800">
                        <a:latin typeface="Times New Roman"/>
                        <a:ea typeface="Times New Roman"/>
                        <a:cs typeface="Times New Roman"/>
                        <a:sym typeface="Times New Roman"/>
                      </a:endParaRPr>
                    </a:p>
                  </a:txBody>
                  <a:tcPr marL="68575" marR="68575" marT="91425" marB="91425"/>
                </a:tc>
                <a:tc>
                  <a:txBody>
                    <a:bodyPr/>
                    <a:lstStyle/>
                    <a:p>
                      <a:pPr marL="0" lvl="0" indent="0" algn="l" rtl="0">
                        <a:lnSpc>
                          <a:spcPct val="115000"/>
                        </a:lnSpc>
                        <a:spcBef>
                          <a:spcPts val="0"/>
                        </a:spcBef>
                        <a:spcAft>
                          <a:spcPts val="0"/>
                        </a:spcAft>
                        <a:buNone/>
                      </a:pPr>
                      <a:r>
                        <a:rPr lang="en-US" sz="1800">
                          <a:latin typeface="Times New Roman"/>
                          <a:ea typeface="Times New Roman"/>
                          <a:cs typeface="Times New Roman"/>
                          <a:sym typeface="Times New Roman"/>
                        </a:rPr>
                        <a:t>0</a:t>
                      </a:r>
                      <a:endParaRPr sz="1800">
                        <a:latin typeface="Times New Roman"/>
                        <a:ea typeface="Times New Roman"/>
                        <a:cs typeface="Times New Roman"/>
                        <a:sym typeface="Times New Roman"/>
                      </a:endParaRPr>
                    </a:p>
                  </a:txBody>
                  <a:tcPr marL="68575" marR="68575" marT="91425" marB="91425"/>
                </a:tc>
                <a:tc>
                  <a:txBody>
                    <a:bodyPr/>
                    <a:lstStyle/>
                    <a:p>
                      <a:pPr marL="0" lvl="0" indent="0" algn="l" rtl="0">
                        <a:lnSpc>
                          <a:spcPct val="115000"/>
                        </a:lnSpc>
                        <a:spcBef>
                          <a:spcPts val="0"/>
                        </a:spcBef>
                        <a:spcAft>
                          <a:spcPts val="0"/>
                        </a:spcAft>
                        <a:buNone/>
                      </a:pPr>
                      <a:r>
                        <a:rPr lang="en-US" sz="1800">
                          <a:latin typeface="Times New Roman"/>
                          <a:ea typeface="Times New Roman"/>
                          <a:cs typeface="Times New Roman"/>
                          <a:sym typeface="Times New Roman"/>
                        </a:rPr>
                        <a:t>2</a:t>
                      </a:r>
                      <a:endParaRPr sz="1800">
                        <a:latin typeface="Times New Roman"/>
                        <a:ea typeface="Times New Roman"/>
                        <a:cs typeface="Times New Roman"/>
                        <a:sym typeface="Times New Roman"/>
                      </a:endParaRPr>
                    </a:p>
                  </a:txBody>
                  <a:tcPr marL="68575" marR="68575" marT="91425" marB="91425"/>
                </a:tc>
                <a:tc>
                  <a:txBody>
                    <a:bodyPr/>
                    <a:lstStyle/>
                    <a:p>
                      <a:pPr marL="0" lvl="0" indent="0" algn="l" rtl="0">
                        <a:lnSpc>
                          <a:spcPct val="115000"/>
                        </a:lnSpc>
                        <a:spcBef>
                          <a:spcPts val="0"/>
                        </a:spcBef>
                        <a:spcAft>
                          <a:spcPts val="0"/>
                        </a:spcAft>
                        <a:buNone/>
                      </a:pPr>
                      <a:r>
                        <a:rPr lang="en-US" sz="1800">
                          <a:latin typeface="Times New Roman"/>
                          <a:ea typeface="Times New Roman"/>
                          <a:cs typeface="Times New Roman"/>
                          <a:sym typeface="Times New Roman"/>
                        </a:rPr>
                        <a:t>0</a:t>
                      </a:r>
                      <a:endParaRPr sz="1800">
                        <a:latin typeface="Times New Roman"/>
                        <a:ea typeface="Times New Roman"/>
                        <a:cs typeface="Times New Roman"/>
                        <a:sym typeface="Times New Roman"/>
                      </a:endParaRPr>
                    </a:p>
                  </a:txBody>
                  <a:tcPr marL="68575" marR="68575" marT="91425" marB="91425"/>
                </a:tc>
                <a:tc>
                  <a:txBody>
                    <a:bodyPr/>
                    <a:lstStyle/>
                    <a:p>
                      <a:pPr marL="0" lvl="0" indent="0" algn="l" rtl="0">
                        <a:lnSpc>
                          <a:spcPct val="115000"/>
                        </a:lnSpc>
                        <a:spcBef>
                          <a:spcPts val="0"/>
                        </a:spcBef>
                        <a:spcAft>
                          <a:spcPts val="0"/>
                        </a:spcAft>
                        <a:buNone/>
                      </a:pPr>
                      <a:r>
                        <a:rPr lang="en-US" sz="1800">
                          <a:latin typeface="Times New Roman"/>
                          <a:ea typeface="Times New Roman"/>
                          <a:cs typeface="Times New Roman"/>
                          <a:sym typeface="Times New Roman"/>
                        </a:rPr>
                        <a:t>15</a:t>
                      </a:r>
                      <a:endParaRPr sz="1800">
                        <a:latin typeface="Times New Roman"/>
                        <a:ea typeface="Times New Roman"/>
                        <a:cs typeface="Times New Roman"/>
                        <a:sym typeface="Times New Roman"/>
                      </a:endParaRPr>
                    </a:p>
                  </a:txBody>
                  <a:tcPr marL="68575" marR="68575" marT="91425" marB="91425"/>
                </a:tc>
                <a:tc>
                  <a:txBody>
                    <a:bodyPr/>
                    <a:lstStyle/>
                    <a:p>
                      <a:pPr marL="0" lvl="0" indent="0" algn="l" rtl="0">
                        <a:lnSpc>
                          <a:spcPct val="115000"/>
                        </a:lnSpc>
                        <a:spcBef>
                          <a:spcPts val="0"/>
                        </a:spcBef>
                        <a:spcAft>
                          <a:spcPts val="0"/>
                        </a:spcAft>
                        <a:buNone/>
                      </a:pPr>
                      <a:r>
                        <a:rPr lang="en-US" sz="1800">
                          <a:latin typeface="Times New Roman"/>
                          <a:ea typeface="Times New Roman"/>
                          <a:cs typeface="Times New Roman"/>
                          <a:sym typeface="Times New Roman"/>
                        </a:rPr>
                        <a:t>15</a:t>
                      </a:r>
                      <a:endParaRPr sz="1800">
                        <a:latin typeface="Times New Roman"/>
                        <a:ea typeface="Times New Roman"/>
                        <a:cs typeface="Times New Roman"/>
                        <a:sym typeface="Times New Roman"/>
                      </a:endParaRPr>
                    </a:p>
                  </a:txBody>
                  <a:tcPr marL="68575" marR="68575" marT="91425" marB="91425"/>
                </a:tc>
                <a:tc>
                  <a:txBody>
                    <a:bodyPr/>
                    <a:lstStyle/>
                    <a:p>
                      <a:pPr marL="0" lvl="0" indent="0" algn="l" rtl="0">
                        <a:lnSpc>
                          <a:spcPct val="115000"/>
                        </a:lnSpc>
                        <a:spcBef>
                          <a:spcPts val="0"/>
                        </a:spcBef>
                        <a:spcAft>
                          <a:spcPts val="0"/>
                        </a:spcAft>
                        <a:buNone/>
                      </a:pPr>
                      <a:r>
                        <a:rPr lang="en-US" sz="1800">
                          <a:latin typeface="Times New Roman"/>
                          <a:ea typeface="Times New Roman"/>
                          <a:cs typeface="Times New Roman"/>
                          <a:sym typeface="Times New Roman"/>
                        </a:rPr>
                        <a:t>2</a:t>
                      </a:r>
                      <a:endParaRPr sz="1800">
                        <a:latin typeface="Times New Roman"/>
                        <a:ea typeface="Times New Roman"/>
                        <a:cs typeface="Times New Roman"/>
                        <a:sym typeface="Times New Roman"/>
                      </a:endParaRPr>
                    </a:p>
                  </a:txBody>
                  <a:tcPr marL="68575" marR="68575" marT="91425" marB="91425"/>
                </a:tc>
                <a:tc>
                  <a:txBody>
                    <a:bodyPr/>
                    <a:lstStyle/>
                    <a:p>
                      <a:pPr marL="0" lvl="0" indent="0" algn="l" rtl="0">
                        <a:lnSpc>
                          <a:spcPct val="115000"/>
                        </a:lnSpc>
                        <a:spcBef>
                          <a:spcPts val="0"/>
                        </a:spcBef>
                        <a:spcAft>
                          <a:spcPts val="0"/>
                        </a:spcAft>
                        <a:buNone/>
                      </a:pPr>
                      <a:r>
                        <a:rPr lang="en-US" sz="1800">
                          <a:latin typeface="Times New Roman"/>
                          <a:ea typeface="Times New Roman"/>
                          <a:cs typeface="Times New Roman"/>
                          <a:sym typeface="Times New Roman"/>
                        </a:rPr>
                        <a:t>2</a:t>
                      </a:r>
                      <a:endParaRPr sz="1800">
                        <a:latin typeface="Times New Roman"/>
                        <a:ea typeface="Times New Roman"/>
                        <a:cs typeface="Times New Roman"/>
                        <a:sym typeface="Times New Roman"/>
                      </a:endParaRPr>
                    </a:p>
                  </a:txBody>
                  <a:tcPr marL="68575" marR="68575" marT="91425" marB="91425"/>
                </a:tc>
                <a:tc>
                  <a:txBody>
                    <a:bodyPr/>
                    <a:lstStyle/>
                    <a:p>
                      <a:pPr marL="0" lvl="0" indent="0" algn="l" rtl="0">
                        <a:lnSpc>
                          <a:spcPct val="115000"/>
                        </a:lnSpc>
                        <a:spcBef>
                          <a:spcPts val="0"/>
                        </a:spcBef>
                        <a:spcAft>
                          <a:spcPts val="0"/>
                        </a:spcAft>
                        <a:buNone/>
                      </a:pPr>
                      <a:r>
                        <a:rPr lang="en-US" sz="1800" b="1">
                          <a:solidFill>
                            <a:srgbClr val="FF0000"/>
                          </a:solidFill>
                          <a:latin typeface="Times New Roman"/>
                          <a:ea typeface="Times New Roman"/>
                          <a:cs typeface="Times New Roman"/>
                          <a:sym typeface="Times New Roman"/>
                        </a:rPr>
                        <a:t>2</a:t>
                      </a:r>
                      <a:endParaRPr sz="1800" b="1">
                        <a:solidFill>
                          <a:srgbClr val="FF0000"/>
                        </a:solidFill>
                        <a:latin typeface="Times New Roman"/>
                        <a:ea typeface="Times New Roman"/>
                        <a:cs typeface="Times New Roman"/>
                        <a:sym typeface="Times New Roman"/>
                      </a:endParaRPr>
                    </a:p>
                  </a:txBody>
                  <a:tcPr marL="68575" marR="68575" marT="91425" marB="91425"/>
                </a:tc>
                <a:tc>
                  <a:txBody>
                    <a:bodyPr/>
                    <a:lstStyle/>
                    <a:p>
                      <a:pPr marL="0" lvl="0" indent="0" algn="l" rtl="0">
                        <a:lnSpc>
                          <a:spcPct val="115000"/>
                        </a:lnSpc>
                        <a:spcBef>
                          <a:spcPts val="0"/>
                        </a:spcBef>
                        <a:spcAft>
                          <a:spcPts val="0"/>
                        </a:spcAft>
                        <a:buNone/>
                      </a:pPr>
                      <a:r>
                        <a:rPr lang="en-US" sz="1800" b="1">
                          <a:solidFill>
                            <a:srgbClr val="FF0000"/>
                          </a:solidFill>
                          <a:latin typeface="Times New Roman"/>
                          <a:ea typeface="Times New Roman"/>
                          <a:cs typeface="Times New Roman"/>
                          <a:sym typeface="Times New Roman"/>
                        </a:rPr>
                        <a:t>4</a:t>
                      </a:r>
                      <a:endParaRPr sz="1800" b="1">
                        <a:solidFill>
                          <a:srgbClr val="FF0000"/>
                        </a:solidFill>
                        <a:latin typeface="Times New Roman"/>
                        <a:ea typeface="Times New Roman"/>
                        <a:cs typeface="Times New Roman"/>
                        <a:sym typeface="Times New Roman"/>
                      </a:endParaRPr>
                    </a:p>
                  </a:txBody>
                  <a:tcPr marL="68575" marR="68575" marT="91425" marB="91425"/>
                </a:tc>
                <a:tc>
                  <a:txBody>
                    <a:bodyPr/>
                    <a:lstStyle/>
                    <a:p>
                      <a:pPr marL="0" lvl="0" indent="0" algn="l" rtl="0">
                        <a:lnSpc>
                          <a:spcPct val="115000"/>
                        </a:lnSpc>
                        <a:spcBef>
                          <a:spcPts val="0"/>
                        </a:spcBef>
                        <a:spcAft>
                          <a:spcPts val="0"/>
                        </a:spcAft>
                        <a:buNone/>
                      </a:pPr>
                      <a:r>
                        <a:rPr lang="en-US" sz="1800">
                          <a:latin typeface="Times New Roman"/>
                          <a:ea typeface="Times New Roman"/>
                          <a:cs typeface="Times New Roman"/>
                          <a:sym typeface="Times New Roman"/>
                        </a:rPr>
                        <a:t>0</a:t>
                      </a:r>
                      <a:endParaRPr sz="1800">
                        <a:latin typeface="Times New Roman"/>
                        <a:ea typeface="Times New Roman"/>
                        <a:cs typeface="Times New Roman"/>
                        <a:sym typeface="Times New Roman"/>
                      </a:endParaRPr>
                    </a:p>
                  </a:txBody>
                  <a:tcPr marL="68575" marR="68575" marT="91425" marB="91425"/>
                </a:tc>
                <a:tc>
                  <a:txBody>
                    <a:bodyPr/>
                    <a:lstStyle/>
                    <a:p>
                      <a:pPr marL="0" lvl="0" indent="0" algn="l" rtl="0">
                        <a:lnSpc>
                          <a:spcPct val="115000"/>
                        </a:lnSpc>
                        <a:spcBef>
                          <a:spcPts val="0"/>
                        </a:spcBef>
                        <a:spcAft>
                          <a:spcPts val="0"/>
                        </a:spcAft>
                        <a:buNone/>
                      </a:pPr>
                      <a:r>
                        <a:rPr lang="en-US" sz="1800">
                          <a:latin typeface="Times New Roman"/>
                          <a:ea typeface="Times New Roman"/>
                          <a:cs typeface="Times New Roman"/>
                          <a:sym typeface="Times New Roman"/>
                        </a:rPr>
                        <a:t>0</a:t>
                      </a:r>
                      <a:endParaRPr sz="1800">
                        <a:latin typeface="Times New Roman"/>
                        <a:ea typeface="Times New Roman"/>
                        <a:cs typeface="Times New Roman"/>
                        <a:sym typeface="Times New Roman"/>
                      </a:endParaRPr>
                    </a:p>
                  </a:txBody>
                  <a:tcPr marL="68575" marR="68575" marT="91425" marB="91425"/>
                </a:tc>
                <a:extLst>
                  <a:ext uri="{0D108BD9-81ED-4DB2-BD59-A6C34878D82A}">
                    <a16:rowId xmlns:a16="http://schemas.microsoft.com/office/drawing/2014/main" val="10004"/>
                  </a:ext>
                </a:extLst>
              </a:tr>
              <a:tr h="502875">
                <a:tc>
                  <a:txBody>
                    <a:bodyPr/>
                    <a:lstStyle/>
                    <a:p>
                      <a:pPr marL="0" lvl="0" indent="0" algn="l" rtl="0">
                        <a:lnSpc>
                          <a:spcPct val="115000"/>
                        </a:lnSpc>
                        <a:spcBef>
                          <a:spcPts val="0"/>
                        </a:spcBef>
                        <a:spcAft>
                          <a:spcPts val="0"/>
                        </a:spcAft>
                        <a:buNone/>
                      </a:pPr>
                      <a:r>
                        <a:rPr lang="en-US" sz="1800">
                          <a:latin typeface="Times New Roman"/>
                          <a:ea typeface="Times New Roman"/>
                          <a:cs typeface="Times New Roman"/>
                          <a:sym typeface="Times New Roman"/>
                        </a:rPr>
                        <a:t>SW</a:t>
                      </a:r>
                      <a:endParaRPr sz="1800">
                        <a:latin typeface="Times New Roman"/>
                        <a:ea typeface="Times New Roman"/>
                        <a:cs typeface="Times New Roman"/>
                        <a:sym typeface="Times New Roman"/>
                      </a:endParaRPr>
                    </a:p>
                  </a:txBody>
                  <a:tcPr marL="68575" marR="68575" marT="91425" marB="91425"/>
                </a:tc>
                <a:tc>
                  <a:txBody>
                    <a:bodyPr/>
                    <a:lstStyle/>
                    <a:p>
                      <a:pPr marL="0" lvl="0" indent="0" algn="l" rtl="0">
                        <a:lnSpc>
                          <a:spcPct val="115000"/>
                        </a:lnSpc>
                        <a:spcBef>
                          <a:spcPts val="0"/>
                        </a:spcBef>
                        <a:spcAft>
                          <a:spcPts val="0"/>
                        </a:spcAft>
                        <a:buNone/>
                      </a:pPr>
                      <a:r>
                        <a:rPr lang="en-US" sz="1800" b="1">
                          <a:solidFill>
                            <a:srgbClr val="FF0000"/>
                          </a:solidFill>
                          <a:latin typeface="Times New Roman"/>
                          <a:ea typeface="Times New Roman"/>
                          <a:cs typeface="Times New Roman"/>
                          <a:sym typeface="Times New Roman"/>
                        </a:rPr>
                        <a:t>6</a:t>
                      </a:r>
                      <a:endParaRPr sz="1800" b="1">
                        <a:solidFill>
                          <a:srgbClr val="FF0000"/>
                        </a:solidFill>
                        <a:latin typeface="Times New Roman"/>
                        <a:ea typeface="Times New Roman"/>
                        <a:cs typeface="Times New Roman"/>
                        <a:sym typeface="Times New Roman"/>
                      </a:endParaRPr>
                    </a:p>
                  </a:txBody>
                  <a:tcPr marL="68575" marR="68575" marT="91425" marB="91425"/>
                </a:tc>
                <a:tc>
                  <a:txBody>
                    <a:bodyPr/>
                    <a:lstStyle/>
                    <a:p>
                      <a:pPr marL="0" lvl="0" indent="0" algn="l" rtl="0">
                        <a:lnSpc>
                          <a:spcPct val="115000"/>
                        </a:lnSpc>
                        <a:spcBef>
                          <a:spcPts val="0"/>
                        </a:spcBef>
                        <a:spcAft>
                          <a:spcPts val="0"/>
                        </a:spcAft>
                        <a:buNone/>
                      </a:pPr>
                      <a:r>
                        <a:rPr lang="en-US" sz="1800" b="1">
                          <a:solidFill>
                            <a:srgbClr val="FF0000"/>
                          </a:solidFill>
                          <a:latin typeface="Times New Roman"/>
                          <a:ea typeface="Times New Roman"/>
                          <a:cs typeface="Times New Roman"/>
                          <a:sym typeface="Times New Roman"/>
                        </a:rPr>
                        <a:t>8</a:t>
                      </a:r>
                      <a:endParaRPr sz="1800" b="1">
                        <a:solidFill>
                          <a:srgbClr val="FF0000"/>
                        </a:solidFill>
                        <a:latin typeface="Times New Roman"/>
                        <a:ea typeface="Times New Roman"/>
                        <a:cs typeface="Times New Roman"/>
                        <a:sym typeface="Times New Roman"/>
                      </a:endParaRPr>
                    </a:p>
                  </a:txBody>
                  <a:tcPr marL="68575" marR="68575" marT="91425" marB="91425"/>
                </a:tc>
                <a:tc>
                  <a:txBody>
                    <a:bodyPr/>
                    <a:lstStyle/>
                    <a:p>
                      <a:pPr marL="0" lvl="0" indent="0" algn="l" rtl="0">
                        <a:lnSpc>
                          <a:spcPct val="115000"/>
                        </a:lnSpc>
                        <a:spcBef>
                          <a:spcPts val="0"/>
                        </a:spcBef>
                        <a:spcAft>
                          <a:spcPts val="0"/>
                        </a:spcAft>
                        <a:buNone/>
                      </a:pPr>
                      <a:r>
                        <a:rPr lang="en-US" sz="1800">
                          <a:latin typeface="Times New Roman"/>
                          <a:ea typeface="Times New Roman"/>
                          <a:cs typeface="Times New Roman"/>
                          <a:sym typeface="Times New Roman"/>
                        </a:rPr>
                        <a:t>0</a:t>
                      </a:r>
                      <a:endParaRPr sz="1800">
                        <a:latin typeface="Times New Roman"/>
                        <a:ea typeface="Times New Roman"/>
                        <a:cs typeface="Times New Roman"/>
                        <a:sym typeface="Times New Roman"/>
                      </a:endParaRPr>
                    </a:p>
                  </a:txBody>
                  <a:tcPr marL="68575" marR="68575" marT="91425" marB="91425"/>
                </a:tc>
                <a:tc>
                  <a:txBody>
                    <a:bodyPr/>
                    <a:lstStyle/>
                    <a:p>
                      <a:pPr marL="0" lvl="0" indent="0" algn="l" rtl="0">
                        <a:lnSpc>
                          <a:spcPct val="115000"/>
                        </a:lnSpc>
                        <a:spcBef>
                          <a:spcPts val="0"/>
                        </a:spcBef>
                        <a:spcAft>
                          <a:spcPts val="0"/>
                        </a:spcAft>
                        <a:buNone/>
                      </a:pPr>
                      <a:r>
                        <a:rPr lang="en-US" sz="1800">
                          <a:latin typeface="Times New Roman"/>
                          <a:ea typeface="Times New Roman"/>
                          <a:cs typeface="Times New Roman"/>
                          <a:sym typeface="Times New Roman"/>
                        </a:rPr>
                        <a:t>0</a:t>
                      </a:r>
                      <a:endParaRPr sz="1800">
                        <a:latin typeface="Times New Roman"/>
                        <a:ea typeface="Times New Roman"/>
                        <a:cs typeface="Times New Roman"/>
                        <a:sym typeface="Times New Roman"/>
                      </a:endParaRPr>
                    </a:p>
                  </a:txBody>
                  <a:tcPr marL="68575" marR="68575" marT="91425" marB="91425"/>
                </a:tc>
                <a:tc>
                  <a:txBody>
                    <a:bodyPr/>
                    <a:lstStyle/>
                    <a:p>
                      <a:pPr marL="0" lvl="0" indent="0" algn="l" rtl="0">
                        <a:lnSpc>
                          <a:spcPct val="115000"/>
                        </a:lnSpc>
                        <a:spcBef>
                          <a:spcPts val="0"/>
                        </a:spcBef>
                        <a:spcAft>
                          <a:spcPts val="0"/>
                        </a:spcAft>
                        <a:buNone/>
                      </a:pPr>
                      <a:r>
                        <a:rPr lang="en-US" sz="1800">
                          <a:latin typeface="Times New Roman"/>
                          <a:ea typeface="Times New Roman"/>
                          <a:cs typeface="Times New Roman"/>
                          <a:sym typeface="Times New Roman"/>
                        </a:rPr>
                        <a:t>0</a:t>
                      </a:r>
                      <a:endParaRPr sz="1800">
                        <a:latin typeface="Times New Roman"/>
                        <a:ea typeface="Times New Roman"/>
                        <a:cs typeface="Times New Roman"/>
                        <a:sym typeface="Times New Roman"/>
                      </a:endParaRPr>
                    </a:p>
                  </a:txBody>
                  <a:tcPr marL="68575" marR="68575" marT="91425" marB="91425"/>
                </a:tc>
                <a:tc>
                  <a:txBody>
                    <a:bodyPr/>
                    <a:lstStyle/>
                    <a:p>
                      <a:pPr marL="0" lvl="0" indent="0" algn="l" rtl="0">
                        <a:lnSpc>
                          <a:spcPct val="115000"/>
                        </a:lnSpc>
                        <a:spcBef>
                          <a:spcPts val="0"/>
                        </a:spcBef>
                        <a:spcAft>
                          <a:spcPts val="0"/>
                        </a:spcAft>
                        <a:buNone/>
                      </a:pPr>
                      <a:r>
                        <a:rPr lang="en-US" sz="1800">
                          <a:latin typeface="Times New Roman"/>
                          <a:ea typeface="Times New Roman"/>
                          <a:cs typeface="Times New Roman"/>
                          <a:sym typeface="Times New Roman"/>
                        </a:rPr>
                        <a:t>0</a:t>
                      </a:r>
                      <a:endParaRPr sz="1800">
                        <a:latin typeface="Times New Roman"/>
                        <a:ea typeface="Times New Roman"/>
                        <a:cs typeface="Times New Roman"/>
                        <a:sym typeface="Times New Roman"/>
                      </a:endParaRPr>
                    </a:p>
                  </a:txBody>
                  <a:tcPr marL="68575" marR="68575" marT="91425" marB="91425"/>
                </a:tc>
                <a:tc>
                  <a:txBody>
                    <a:bodyPr/>
                    <a:lstStyle/>
                    <a:p>
                      <a:pPr marL="0" lvl="0" indent="0" algn="l" rtl="0">
                        <a:lnSpc>
                          <a:spcPct val="115000"/>
                        </a:lnSpc>
                        <a:spcBef>
                          <a:spcPts val="0"/>
                        </a:spcBef>
                        <a:spcAft>
                          <a:spcPts val="0"/>
                        </a:spcAft>
                        <a:buNone/>
                      </a:pPr>
                      <a:r>
                        <a:rPr lang="en-US" sz="1800">
                          <a:latin typeface="Times New Roman"/>
                          <a:ea typeface="Times New Roman"/>
                          <a:cs typeface="Times New Roman"/>
                          <a:sym typeface="Times New Roman"/>
                        </a:rPr>
                        <a:t>0</a:t>
                      </a:r>
                      <a:endParaRPr sz="1800">
                        <a:latin typeface="Times New Roman"/>
                        <a:ea typeface="Times New Roman"/>
                        <a:cs typeface="Times New Roman"/>
                        <a:sym typeface="Times New Roman"/>
                      </a:endParaRPr>
                    </a:p>
                  </a:txBody>
                  <a:tcPr marL="68575" marR="68575" marT="91425" marB="91425"/>
                </a:tc>
                <a:tc>
                  <a:txBody>
                    <a:bodyPr/>
                    <a:lstStyle/>
                    <a:p>
                      <a:pPr marL="0" lvl="0" indent="0" algn="l" rtl="0">
                        <a:lnSpc>
                          <a:spcPct val="115000"/>
                        </a:lnSpc>
                        <a:spcBef>
                          <a:spcPts val="0"/>
                        </a:spcBef>
                        <a:spcAft>
                          <a:spcPts val="0"/>
                        </a:spcAft>
                        <a:buNone/>
                      </a:pPr>
                      <a:r>
                        <a:rPr lang="en-US" sz="1800">
                          <a:latin typeface="Times New Roman"/>
                          <a:ea typeface="Times New Roman"/>
                          <a:cs typeface="Times New Roman"/>
                          <a:sym typeface="Times New Roman"/>
                        </a:rPr>
                        <a:t>1</a:t>
                      </a:r>
                      <a:endParaRPr sz="1800">
                        <a:latin typeface="Times New Roman"/>
                        <a:ea typeface="Times New Roman"/>
                        <a:cs typeface="Times New Roman"/>
                        <a:sym typeface="Times New Roman"/>
                      </a:endParaRPr>
                    </a:p>
                  </a:txBody>
                  <a:tcPr marL="68575" marR="68575" marT="91425" marB="91425"/>
                </a:tc>
                <a:tc>
                  <a:txBody>
                    <a:bodyPr/>
                    <a:lstStyle/>
                    <a:p>
                      <a:pPr marL="0" lvl="0" indent="0" algn="l" rtl="0">
                        <a:lnSpc>
                          <a:spcPct val="115000"/>
                        </a:lnSpc>
                        <a:spcBef>
                          <a:spcPts val="0"/>
                        </a:spcBef>
                        <a:spcAft>
                          <a:spcPts val="0"/>
                        </a:spcAft>
                        <a:buNone/>
                      </a:pPr>
                      <a:r>
                        <a:rPr lang="en-US" sz="1800" b="1">
                          <a:solidFill>
                            <a:srgbClr val="FF0000"/>
                          </a:solidFill>
                          <a:latin typeface="Times New Roman"/>
                          <a:ea typeface="Times New Roman"/>
                          <a:cs typeface="Times New Roman"/>
                          <a:sym typeface="Times New Roman"/>
                        </a:rPr>
                        <a:t>5</a:t>
                      </a:r>
                      <a:endParaRPr sz="1800" b="1">
                        <a:solidFill>
                          <a:srgbClr val="FF0000"/>
                        </a:solidFill>
                        <a:latin typeface="Times New Roman"/>
                        <a:ea typeface="Times New Roman"/>
                        <a:cs typeface="Times New Roman"/>
                        <a:sym typeface="Times New Roman"/>
                      </a:endParaRPr>
                    </a:p>
                  </a:txBody>
                  <a:tcPr marL="68575" marR="68575" marT="91425" marB="91425"/>
                </a:tc>
                <a:tc>
                  <a:txBody>
                    <a:bodyPr/>
                    <a:lstStyle/>
                    <a:p>
                      <a:pPr marL="0" lvl="0" indent="0" algn="l" rtl="0">
                        <a:lnSpc>
                          <a:spcPct val="115000"/>
                        </a:lnSpc>
                        <a:spcBef>
                          <a:spcPts val="0"/>
                        </a:spcBef>
                        <a:spcAft>
                          <a:spcPts val="0"/>
                        </a:spcAft>
                        <a:buNone/>
                      </a:pPr>
                      <a:r>
                        <a:rPr lang="en-US" sz="1800" b="1">
                          <a:solidFill>
                            <a:srgbClr val="FF0000"/>
                          </a:solidFill>
                          <a:latin typeface="Times New Roman"/>
                          <a:ea typeface="Times New Roman"/>
                          <a:cs typeface="Times New Roman"/>
                          <a:sym typeface="Times New Roman"/>
                        </a:rPr>
                        <a:t>7</a:t>
                      </a:r>
                      <a:endParaRPr sz="1800" b="1">
                        <a:solidFill>
                          <a:srgbClr val="FF0000"/>
                        </a:solidFill>
                        <a:latin typeface="Times New Roman"/>
                        <a:ea typeface="Times New Roman"/>
                        <a:cs typeface="Times New Roman"/>
                        <a:sym typeface="Times New Roman"/>
                      </a:endParaRPr>
                    </a:p>
                  </a:txBody>
                  <a:tcPr marL="68575" marR="68575" marT="91425" marB="91425"/>
                </a:tc>
                <a:tc>
                  <a:txBody>
                    <a:bodyPr/>
                    <a:lstStyle/>
                    <a:p>
                      <a:pPr marL="0" lvl="0" indent="0" algn="l" rtl="0">
                        <a:lnSpc>
                          <a:spcPct val="115000"/>
                        </a:lnSpc>
                        <a:spcBef>
                          <a:spcPts val="0"/>
                        </a:spcBef>
                        <a:spcAft>
                          <a:spcPts val="0"/>
                        </a:spcAft>
                        <a:buNone/>
                      </a:pPr>
                      <a:r>
                        <a:rPr lang="en-US" sz="1800">
                          <a:latin typeface="Times New Roman"/>
                          <a:ea typeface="Times New Roman"/>
                          <a:cs typeface="Times New Roman"/>
                          <a:sym typeface="Times New Roman"/>
                        </a:rPr>
                        <a:t>0</a:t>
                      </a:r>
                      <a:endParaRPr sz="1800">
                        <a:latin typeface="Times New Roman"/>
                        <a:ea typeface="Times New Roman"/>
                        <a:cs typeface="Times New Roman"/>
                        <a:sym typeface="Times New Roman"/>
                      </a:endParaRPr>
                    </a:p>
                  </a:txBody>
                  <a:tcPr marL="68575" marR="68575" marT="91425" marB="91425"/>
                </a:tc>
                <a:tc>
                  <a:txBody>
                    <a:bodyPr/>
                    <a:lstStyle/>
                    <a:p>
                      <a:pPr marL="0" lvl="0" indent="0" algn="l" rtl="0">
                        <a:lnSpc>
                          <a:spcPct val="115000"/>
                        </a:lnSpc>
                        <a:spcBef>
                          <a:spcPts val="0"/>
                        </a:spcBef>
                        <a:spcAft>
                          <a:spcPts val="0"/>
                        </a:spcAft>
                        <a:buNone/>
                      </a:pPr>
                      <a:r>
                        <a:rPr lang="en-US" sz="1800">
                          <a:latin typeface="Times New Roman"/>
                          <a:ea typeface="Times New Roman"/>
                          <a:cs typeface="Times New Roman"/>
                          <a:sym typeface="Times New Roman"/>
                        </a:rPr>
                        <a:t>0</a:t>
                      </a:r>
                      <a:endParaRPr sz="1800">
                        <a:latin typeface="Times New Roman"/>
                        <a:ea typeface="Times New Roman"/>
                        <a:cs typeface="Times New Roman"/>
                        <a:sym typeface="Times New Roman"/>
                      </a:endParaRPr>
                    </a:p>
                  </a:txBody>
                  <a:tcPr marL="68575" marR="68575" marT="91425" marB="91425"/>
                </a:tc>
                <a:tc>
                  <a:txBody>
                    <a:bodyPr/>
                    <a:lstStyle/>
                    <a:p>
                      <a:pPr marL="0" lvl="0" indent="0" algn="l" rtl="0">
                        <a:lnSpc>
                          <a:spcPct val="115000"/>
                        </a:lnSpc>
                        <a:spcBef>
                          <a:spcPts val="0"/>
                        </a:spcBef>
                        <a:spcAft>
                          <a:spcPts val="0"/>
                        </a:spcAft>
                        <a:buNone/>
                      </a:pPr>
                      <a:r>
                        <a:rPr lang="en-US" sz="1800">
                          <a:latin typeface="Times New Roman"/>
                          <a:ea typeface="Times New Roman"/>
                          <a:cs typeface="Times New Roman"/>
                          <a:sym typeface="Times New Roman"/>
                        </a:rPr>
                        <a:t>1</a:t>
                      </a:r>
                      <a:endParaRPr sz="1800">
                        <a:latin typeface="Times New Roman"/>
                        <a:ea typeface="Times New Roman"/>
                        <a:cs typeface="Times New Roman"/>
                        <a:sym typeface="Times New Roman"/>
                      </a:endParaRPr>
                    </a:p>
                  </a:txBody>
                  <a:tcPr marL="68575" marR="68575" marT="91425" marB="91425"/>
                </a:tc>
                <a:tc>
                  <a:txBody>
                    <a:bodyPr/>
                    <a:lstStyle/>
                    <a:p>
                      <a:pPr marL="0" lvl="0" indent="0" algn="l" rtl="0">
                        <a:lnSpc>
                          <a:spcPct val="115000"/>
                        </a:lnSpc>
                        <a:spcBef>
                          <a:spcPts val="0"/>
                        </a:spcBef>
                        <a:spcAft>
                          <a:spcPts val="0"/>
                        </a:spcAft>
                        <a:buNone/>
                      </a:pPr>
                      <a:r>
                        <a:rPr lang="en-US" sz="1800">
                          <a:latin typeface="Times New Roman"/>
                          <a:ea typeface="Times New Roman"/>
                          <a:cs typeface="Times New Roman"/>
                          <a:sym typeface="Times New Roman"/>
                        </a:rPr>
                        <a:t>0</a:t>
                      </a:r>
                      <a:endParaRPr sz="1800">
                        <a:latin typeface="Times New Roman"/>
                        <a:ea typeface="Times New Roman"/>
                        <a:cs typeface="Times New Roman"/>
                        <a:sym typeface="Times New Roman"/>
                      </a:endParaRPr>
                    </a:p>
                  </a:txBody>
                  <a:tcPr marL="68575" marR="68575" marT="91425" marB="91425"/>
                </a:tc>
                <a:tc>
                  <a:txBody>
                    <a:bodyPr/>
                    <a:lstStyle/>
                    <a:p>
                      <a:pPr marL="0" lvl="0" indent="0" algn="l" rtl="0">
                        <a:lnSpc>
                          <a:spcPct val="115000"/>
                        </a:lnSpc>
                        <a:spcBef>
                          <a:spcPts val="0"/>
                        </a:spcBef>
                        <a:spcAft>
                          <a:spcPts val="0"/>
                        </a:spcAft>
                        <a:buNone/>
                      </a:pPr>
                      <a:r>
                        <a:rPr lang="en-US" sz="1800">
                          <a:latin typeface="Times New Roman"/>
                          <a:ea typeface="Times New Roman"/>
                          <a:cs typeface="Times New Roman"/>
                          <a:sym typeface="Times New Roman"/>
                        </a:rPr>
                        <a:t>0</a:t>
                      </a:r>
                      <a:endParaRPr sz="1800">
                        <a:latin typeface="Times New Roman"/>
                        <a:ea typeface="Times New Roman"/>
                        <a:cs typeface="Times New Roman"/>
                        <a:sym typeface="Times New Roman"/>
                      </a:endParaRPr>
                    </a:p>
                  </a:txBody>
                  <a:tcPr marL="68575" marR="68575" marT="91425" marB="91425"/>
                </a:tc>
                <a:tc>
                  <a:txBody>
                    <a:bodyPr/>
                    <a:lstStyle/>
                    <a:p>
                      <a:pPr marL="0" lvl="0" indent="0" algn="l" rtl="0">
                        <a:lnSpc>
                          <a:spcPct val="115000"/>
                        </a:lnSpc>
                        <a:spcBef>
                          <a:spcPts val="0"/>
                        </a:spcBef>
                        <a:spcAft>
                          <a:spcPts val="0"/>
                        </a:spcAft>
                        <a:buNone/>
                      </a:pPr>
                      <a:r>
                        <a:rPr lang="en-US" sz="1800">
                          <a:latin typeface="Times New Roman"/>
                          <a:ea typeface="Times New Roman"/>
                          <a:cs typeface="Times New Roman"/>
                          <a:sym typeface="Times New Roman"/>
                        </a:rPr>
                        <a:t>0</a:t>
                      </a:r>
                      <a:endParaRPr sz="1800">
                        <a:latin typeface="Times New Roman"/>
                        <a:ea typeface="Times New Roman"/>
                        <a:cs typeface="Times New Roman"/>
                        <a:sym typeface="Times New Roman"/>
                      </a:endParaRPr>
                    </a:p>
                  </a:txBody>
                  <a:tcPr marL="68575" marR="68575" marT="91425" marB="91425"/>
                </a:tc>
                <a:extLst>
                  <a:ext uri="{0D108BD9-81ED-4DB2-BD59-A6C34878D82A}">
                    <a16:rowId xmlns:a16="http://schemas.microsoft.com/office/drawing/2014/main" val="10005"/>
                  </a:ext>
                </a:extLst>
              </a:tr>
              <a:tr h="502875">
                <a:tc>
                  <a:txBody>
                    <a:bodyPr/>
                    <a:lstStyle/>
                    <a:p>
                      <a:pPr marL="0" lvl="0" indent="0" algn="l" rtl="0">
                        <a:lnSpc>
                          <a:spcPct val="115000"/>
                        </a:lnSpc>
                        <a:spcBef>
                          <a:spcPts val="0"/>
                        </a:spcBef>
                        <a:spcAft>
                          <a:spcPts val="0"/>
                        </a:spcAft>
                        <a:buNone/>
                      </a:pPr>
                      <a:r>
                        <a:rPr lang="en-US" sz="1800">
                          <a:latin typeface="Times New Roman"/>
                          <a:ea typeface="Times New Roman"/>
                          <a:cs typeface="Times New Roman"/>
                          <a:sym typeface="Times New Roman"/>
                        </a:rPr>
                        <a:t>W</a:t>
                      </a:r>
                      <a:endParaRPr sz="1800">
                        <a:latin typeface="Times New Roman"/>
                        <a:ea typeface="Times New Roman"/>
                        <a:cs typeface="Times New Roman"/>
                        <a:sym typeface="Times New Roman"/>
                      </a:endParaRPr>
                    </a:p>
                  </a:txBody>
                  <a:tcPr marL="68575" marR="68575" marT="91425" marB="91425"/>
                </a:tc>
                <a:tc>
                  <a:txBody>
                    <a:bodyPr/>
                    <a:lstStyle/>
                    <a:p>
                      <a:pPr marL="0" lvl="0" indent="0" algn="l" rtl="0">
                        <a:lnSpc>
                          <a:spcPct val="115000"/>
                        </a:lnSpc>
                        <a:spcBef>
                          <a:spcPts val="0"/>
                        </a:spcBef>
                        <a:spcAft>
                          <a:spcPts val="0"/>
                        </a:spcAft>
                        <a:buNone/>
                      </a:pPr>
                      <a:r>
                        <a:rPr lang="en-US" sz="1800" b="1">
                          <a:solidFill>
                            <a:srgbClr val="FF0000"/>
                          </a:solidFill>
                          <a:latin typeface="Times New Roman"/>
                          <a:ea typeface="Times New Roman"/>
                          <a:cs typeface="Times New Roman"/>
                          <a:sym typeface="Times New Roman"/>
                        </a:rPr>
                        <a:t>17</a:t>
                      </a:r>
                      <a:endParaRPr sz="1800" b="1">
                        <a:solidFill>
                          <a:srgbClr val="FF0000"/>
                        </a:solidFill>
                        <a:latin typeface="Times New Roman"/>
                        <a:ea typeface="Times New Roman"/>
                        <a:cs typeface="Times New Roman"/>
                        <a:sym typeface="Times New Roman"/>
                      </a:endParaRPr>
                    </a:p>
                  </a:txBody>
                  <a:tcPr marL="68575" marR="68575" marT="91425" marB="91425"/>
                </a:tc>
                <a:tc>
                  <a:txBody>
                    <a:bodyPr/>
                    <a:lstStyle/>
                    <a:p>
                      <a:pPr marL="0" lvl="0" indent="0" algn="l" rtl="0">
                        <a:lnSpc>
                          <a:spcPct val="115000"/>
                        </a:lnSpc>
                        <a:spcBef>
                          <a:spcPts val="0"/>
                        </a:spcBef>
                        <a:spcAft>
                          <a:spcPts val="0"/>
                        </a:spcAft>
                        <a:buNone/>
                      </a:pPr>
                      <a:r>
                        <a:rPr lang="en-US" sz="1800" b="1">
                          <a:solidFill>
                            <a:srgbClr val="FF0000"/>
                          </a:solidFill>
                          <a:latin typeface="Times New Roman"/>
                          <a:ea typeface="Times New Roman"/>
                          <a:cs typeface="Times New Roman"/>
                          <a:sym typeface="Times New Roman"/>
                        </a:rPr>
                        <a:t>19</a:t>
                      </a:r>
                      <a:endParaRPr sz="1800" b="1">
                        <a:solidFill>
                          <a:srgbClr val="FF0000"/>
                        </a:solidFill>
                        <a:latin typeface="Times New Roman"/>
                        <a:ea typeface="Times New Roman"/>
                        <a:cs typeface="Times New Roman"/>
                        <a:sym typeface="Times New Roman"/>
                      </a:endParaRPr>
                    </a:p>
                  </a:txBody>
                  <a:tcPr marL="68575" marR="68575" marT="91425" marB="91425"/>
                </a:tc>
                <a:tc>
                  <a:txBody>
                    <a:bodyPr/>
                    <a:lstStyle/>
                    <a:p>
                      <a:pPr marL="0" lvl="0" indent="0" algn="l" rtl="0">
                        <a:lnSpc>
                          <a:spcPct val="115000"/>
                        </a:lnSpc>
                        <a:spcBef>
                          <a:spcPts val="0"/>
                        </a:spcBef>
                        <a:spcAft>
                          <a:spcPts val="0"/>
                        </a:spcAft>
                        <a:buNone/>
                      </a:pPr>
                      <a:r>
                        <a:rPr lang="en-US" sz="1800">
                          <a:latin typeface="Times New Roman"/>
                          <a:ea typeface="Times New Roman"/>
                          <a:cs typeface="Times New Roman"/>
                          <a:sym typeface="Times New Roman"/>
                        </a:rPr>
                        <a:t>0</a:t>
                      </a:r>
                      <a:endParaRPr sz="1800">
                        <a:latin typeface="Times New Roman"/>
                        <a:ea typeface="Times New Roman"/>
                        <a:cs typeface="Times New Roman"/>
                        <a:sym typeface="Times New Roman"/>
                      </a:endParaRPr>
                    </a:p>
                  </a:txBody>
                  <a:tcPr marL="68575" marR="68575" marT="91425" marB="91425"/>
                </a:tc>
                <a:tc>
                  <a:txBody>
                    <a:bodyPr/>
                    <a:lstStyle/>
                    <a:p>
                      <a:pPr marL="0" lvl="0" indent="0" algn="l" rtl="0">
                        <a:lnSpc>
                          <a:spcPct val="115000"/>
                        </a:lnSpc>
                        <a:spcBef>
                          <a:spcPts val="0"/>
                        </a:spcBef>
                        <a:spcAft>
                          <a:spcPts val="0"/>
                        </a:spcAft>
                        <a:buNone/>
                      </a:pPr>
                      <a:r>
                        <a:rPr lang="en-US" sz="1800">
                          <a:latin typeface="Times New Roman"/>
                          <a:ea typeface="Times New Roman"/>
                          <a:cs typeface="Times New Roman"/>
                          <a:sym typeface="Times New Roman"/>
                        </a:rPr>
                        <a:t>0</a:t>
                      </a:r>
                      <a:endParaRPr sz="1800">
                        <a:latin typeface="Times New Roman"/>
                        <a:ea typeface="Times New Roman"/>
                        <a:cs typeface="Times New Roman"/>
                        <a:sym typeface="Times New Roman"/>
                      </a:endParaRPr>
                    </a:p>
                  </a:txBody>
                  <a:tcPr marL="68575" marR="68575" marT="91425" marB="91425"/>
                </a:tc>
                <a:tc>
                  <a:txBody>
                    <a:bodyPr/>
                    <a:lstStyle/>
                    <a:p>
                      <a:pPr marL="0" lvl="0" indent="0" algn="l" rtl="0">
                        <a:lnSpc>
                          <a:spcPct val="115000"/>
                        </a:lnSpc>
                        <a:spcBef>
                          <a:spcPts val="0"/>
                        </a:spcBef>
                        <a:spcAft>
                          <a:spcPts val="0"/>
                        </a:spcAft>
                        <a:buNone/>
                      </a:pPr>
                      <a:r>
                        <a:rPr lang="en-US" sz="1800">
                          <a:latin typeface="Times New Roman"/>
                          <a:ea typeface="Times New Roman"/>
                          <a:cs typeface="Times New Roman"/>
                          <a:sym typeface="Times New Roman"/>
                        </a:rPr>
                        <a:t>0</a:t>
                      </a:r>
                      <a:endParaRPr sz="1800">
                        <a:latin typeface="Times New Roman"/>
                        <a:ea typeface="Times New Roman"/>
                        <a:cs typeface="Times New Roman"/>
                        <a:sym typeface="Times New Roman"/>
                      </a:endParaRPr>
                    </a:p>
                  </a:txBody>
                  <a:tcPr marL="68575" marR="68575" marT="91425" marB="91425"/>
                </a:tc>
                <a:tc>
                  <a:txBody>
                    <a:bodyPr/>
                    <a:lstStyle/>
                    <a:p>
                      <a:pPr marL="0" lvl="0" indent="0" algn="l" rtl="0">
                        <a:lnSpc>
                          <a:spcPct val="115000"/>
                        </a:lnSpc>
                        <a:spcBef>
                          <a:spcPts val="0"/>
                        </a:spcBef>
                        <a:spcAft>
                          <a:spcPts val="0"/>
                        </a:spcAft>
                        <a:buNone/>
                      </a:pPr>
                      <a:r>
                        <a:rPr lang="en-US" sz="1800">
                          <a:latin typeface="Times New Roman"/>
                          <a:ea typeface="Times New Roman"/>
                          <a:cs typeface="Times New Roman"/>
                          <a:sym typeface="Times New Roman"/>
                        </a:rPr>
                        <a:t>0</a:t>
                      </a:r>
                      <a:endParaRPr sz="1800">
                        <a:latin typeface="Times New Roman"/>
                        <a:ea typeface="Times New Roman"/>
                        <a:cs typeface="Times New Roman"/>
                        <a:sym typeface="Times New Roman"/>
                      </a:endParaRPr>
                    </a:p>
                  </a:txBody>
                  <a:tcPr marL="68575" marR="68575" marT="91425" marB="91425"/>
                </a:tc>
                <a:tc>
                  <a:txBody>
                    <a:bodyPr/>
                    <a:lstStyle/>
                    <a:p>
                      <a:pPr marL="0" lvl="0" indent="0" algn="l" rtl="0">
                        <a:lnSpc>
                          <a:spcPct val="115000"/>
                        </a:lnSpc>
                        <a:spcBef>
                          <a:spcPts val="0"/>
                        </a:spcBef>
                        <a:spcAft>
                          <a:spcPts val="0"/>
                        </a:spcAft>
                        <a:buNone/>
                      </a:pPr>
                      <a:r>
                        <a:rPr lang="en-US" sz="1800">
                          <a:latin typeface="Times New Roman"/>
                          <a:ea typeface="Times New Roman"/>
                          <a:cs typeface="Times New Roman"/>
                          <a:sym typeface="Times New Roman"/>
                        </a:rPr>
                        <a:t>0</a:t>
                      </a:r>
                      <a:endParaRPr sz="1800">
                        <a:latin typeface="Times New Roman"/>
                        <a:ea typeface="Times New Roman"/>
                        <a:cs typeface="Times New Roman"/>
                        <a:sym typeface="Times New Roman"/>
                      </a:endParaRPr>
                    </a:p>
                  </a:txBody>
                  <a:tcPr marL="68575" marR="68575" marT="91425" marB="91425"/>
                </a:tc>
                <a:tc>
                  <a:txBody>
                    <a:bodyPr/>
                    <a:lstStyle/>
                    <a:p>
                      <a:pPr marL="0" lvl="0" indent="0" algn="l" rtl="0">
                        <a:lnSpc>
                          <a:spcPct val="115000"/>
                        </a:lnSpc>
                        <a:spcBef>
                          <a:spcPts val="0"/>
                        </a:spcBef>
                        <a:spcAft>
                          <a:spcPts val="0"/>
                        </a:spcAft>
                        <a:buNone/>
                      </a:pPr>
                      <a:r>
                        <a:rPr lang="en-US" sz="1800">
                          <a:latin typeface="Times New Roman"/>
                          <a:ea typeface="Times New Roman"/>
                          <a:cs typeface="Times New Roman"/>
                          <a:sym typeface="Times New Roman"/>
                        </a:rPr>
                        <a:t>0</a:t>
                      </a:r>
                      <a:endParaRPr sz="1800">
                        <a:latin typeface="Times New Roman"/>
                        <a:ea typeface="Times New Roman"/>
                        <a:cs typeface="Times New Roman"/>
                        <a:sym typeface="Times New Roman"/>
                      </a:endParaRPr>
                    </a:p>
                  </a:txBody>
                  <a:tcPr marL="68575" marR="68575" marT="91425" marB="91425"/>
                </a:tc>
                <a:tc>
                  <a:txBody>
                    <a:bodyPr/>
                    <a:lstStyle/>
                    <a:p>
                      <a:pPr marL="0" lvl="0" indent="0" algn="l" rtl="0">
                        <a:lnSpc>
                          <a:spcPct val="115000"/>
                        </a:lnSpc>
                        <a:spcBef>
                          <a:spcPts val="0"/>
                        </a:spcBef>
                        <a:spcAft>
                          <a:spcPts val="0"/>
                        </a:spcAft>
                        <a:buNone/>
                      </a:pPr>
                      <a:r>
                        <a:rPr lang="en-US" sz="1800">
                          <a:latin typeface="Times New Roman"/>
                          <a:ea typeface="Times New Roman"/>
                          <a:cs typeface="Times New Roman"/>
                          <a:sym typeface="Times New Roman"/>
                        </a:rPr>
                        <a:t>15</a:t>
                      </a:r>
                      <a:endParaRPr sz="1800">
                        <a:latin typeface="Times New Roman"/>
                        <a:ea typeface="Times New Roman"/>
                        <a:cs typeface="Times New Roman"/>
                        <a:sym typeface="Times New Roman"/>
                      </a:endParaRPr>
                    </a:p>
                  </a:txBody>
                  <a:tcPr marL="68575" marR="68575" marT="91425" marB="91425"/>
                </a:tc>
                <a:tc>
                  <a:txBody>
                    <a:bodyPr/>
                    <a:lstStyle/>
                    <a:p>
                      <a:pPr marL="0" lvl="0" indent="0" algn="l" rtl="0">
                        <a:lnSpc>
                          <a:spcPct val="115000"/>
                        </a:lnSpc>
                        <a:spcBef>
                          <a:spcPts val="0"/>
                        </a:spcBef>
                        <a:spcAft>
                          <a:spcPts val="0"/>
                        </a:spcAft>
                        <a:buNone/>
                      </a:pPr>
                      <a:r>
                        <a:rPr lang="en-US" sz="1800">
                          <a:latin typeface="Times New Roman"/>
                          <a:ea typeface="Times New Roman"/>
                          <a:cs typeface="Times New Roman"/>
                          <a:sym typeface="Times New Roman"/>
                        </a:rPr>
                        <a:t>14</a:t>
                      </a:r>
                      <a:endParaRPr sz="1800">
                        <a:latin typeface="Times New Roman"/>
                        <a:ea typeface="Times New Roman"/>
                        <a:cs typeface="Times New Roman"/>
                        <a:sym typeface="Times New Roman"/>
                      </a:endParaRPr>
                    </a:p>
                  </a:txBody>
                  <a:tcPr marL="68575" marR="68575" marT="91425" marB="91425"/>
                </a:tc>
                <a:tc>
                  <a:txBody>
                    <a:bodyPr/>
                    <a:lstStyle/>
                    <a:p>
                      <a:pPr marL="0" lvl="0" indent="0" algn="l" rtl="0">
                        <a:lnSpc>
                          <a:spcPct val="115000"/>
                        </a:lnSpc>
                        <a:spcBef>
                          <a:spcPts val="0"/>
                        </a:spcBef>
                        <a:spcAft>
                          <a:spcPts val="0"/>
                        </a:spcAft>
                        <a:buNone/>
                      </a:pPr>
                      <a:r>
                        <a:rPr lang="en-US" sz="1800">
                          <a:latin typeface="Times New Roman"/>
                          <a:ea typeface="Times New Roman"/>
                          <a:cs typeface="Times New Roman"/>
                          <a:sym typeface="Times New Roman"/>
                        </a:rPr>
                        <a:t>1</a:t>
                      </a:r>
                      <a:endParaRPr sz="1800">
                        <a:latin typeface="Times New Roman"/>
                        <a:ea typeface="Times New Roman"/>
                        <a:cs typeface="Times New Roman"/>
                        <a:sym typeface="Times New Roman"/>
                      </a:endParaRPr>
                    </a:p>
                  </a:txBody>
                  <a:tcPr marL="68575" marR="68575" marT="91425" marB="91425"/>
                </a:tc>
                <a:tc>
                  <a:txBody>
                    <a:bodyPr/>
                    <a:lstStyle/>
                    <a:p>
                      <a:pPr marL="0" lvl="0" indent="0" algn="l" rtl="0">
                        <a:lnSpc>
                          <a:spcPct val="115000"/>
                        </a:lnSpc>
                        <a:spcBef>
                          <a:spcPts val="0"/>
                        </a:spcBef>
                        <a:spcAft>
                          <a:spcPts val="0"/>
                        </a:spcAft>
                        <a:buNone/>
                      </a:pPr>
                      <a:r>
                        <a:rPr lang="en-US" sz="1800">
                          <a:latin typeface="Times New Roman"/>
                          <a:ea typeface="Times New Roman"/>
                          <a:cs typeface="Times New Roman"/>
                          <a:sym typeface="Times New Roman"/>
                        </a:rPr>
                        <a:t>1</a:t>
                      </a:r>
                      <a:endParaRPr sz="1800">
                        <a:latin typeface="Times New Roman"/>
                        <a:ea typeface="Times New Roman"/>
                        <a:cs typeface="Times New Roman"/>
                        <a:sym typeface="Times New Roman"/>
                      </a:endParaRPr>
                    </a:p>
                  </a:txBody>
                  <a:tcPr marL="68575" marR="68575" marT="91425" marB="91425"/>
                </a:tc>
                <a:tc>
                  <a:txBody>
                    <a:bodyPr/>
                    <a:lstStyle/>
                    <a:p>
                      <a:pPr marL="0" lvl="0" indent="0" algn="l" rtl="0">
                        <a:lnSpc>
                          <a:spcPct val="115000"/>
                        </a:lnSpc>
                        <a:spcBef>
                          <a:spcPts val="0"/>
                        </a:spcBef>
                        <a:spcAft>
                          <a:spcPts val="0"/>
                        </a:spcAft>
                        <a:buNone/>
                      </a:pPr>
                      <a:r>
                        <a:rPr lang="en-US" sz="1800" b="1">
                          <a:solidFill>
                            <a:srgbClr val="FF0000"/>
                          </a:solidFill>
                          <a:latin typeface="Times New Roman"/>
                          <a:ea typeface="Times New Roman"/>
                          <a:cs typeface="Times New Roman"/>
                          <a:sym typeface="Times New Roman"/>
                        </a:rPr>
                        <a:t>1</a:t>
                      </a:r>
                      <a:endParaRPr sz="1800" b="1">
                        <a:solidFill>
                          <a:srgbClr val="FF0000"/>
                        </a:solidFill>
                        <a:latin typeface="Times New Roman"/>
                        <a:ea typeface="Times New Roman"/>
                        <a:cs typeface="Times New Roman"/>
                        <a:sym typeface="Times New Roman"/>
                      </a:endParaRPr>
                    </a:p>
                  </a:txBody>
                  <a:tcPr marL="68575" marR="68575" marT="91425" marB="91425"/>
                </a:tc>
                <a:tc>
                  <a:txBody>
                    <a:bodyPr/>
                    <a:lstStyle/>
                    <a:p>
                      <a:pPr marL="0" lvl="0" indent="0" algn="l" rtl="0">
                        <a:lnSpc>
                          <a:spcPct val="115000"/>
                        </a:lnSpc>
                        <a:spcBef>
                          <a:spcPts val="0"/>
                        </a:spcBef>
                        <a:spcAft>
                          <a:spcPts val="0"/>
                        </a:spcAft>
                        <a:buNone/>
                      </a:pPr>
                      <a:r>
                        <a:rPr lang="en-US" sz="1800" b="1">
                          <a:solidFill>
                            <a:srgbClr val="FF0000"/>
                          </a:solidFill>
                          <a:latin typeface="Times New Roman"/>
                          <a:ea typeface="Times New Roman"/>
                          <a:cs typeface="Times New Roman"/>
                          <a:sym typeface="Times New Roman"/>
                        </a:rPr>
                        <a:t>4</a:t>
                      </a:r>
                      <a:endParaRPr sz="1800" b="1">
                        <a:solidFill>
                          <a:srgbClr val="FF0000"/>
                        </a:solidFill>
                        <a:latin typeface="Times New Roman"/>
                        <a:ea typeface="Times New Roman"/>
                        <a:cs typeface="Times New Roman"/>
                        <a:sym typeface="Times New Roman"/>
                      </a:endParaRPr>
                    </a:p>
                  </a:txBody>
                  <a:tcPr marL="68575" marR="68575" marT="91425" marB="91425"/>
                </a:tc>
                <a:tc>
                  <a:txBody>
                    <a:bodyPr/>
                    <a:lstStyle/>
                    <a:p>
                      <a:pPr marL="0" lvl="0" indent="0" algn="l" rtl="0">
                        <a:lnSpc>
                          <a:spcPct val="115000"/>
                        </a:lnSpc>
                        <a:spcBef>
                          <a:spcPts val="0"/>
                        </a:spcBef>
                        <a:spcAft>
                          <a:spcPts val="0"/>
                        </a:spcAft>
                        <a:buNone/>
                      </a:pPr>
                      <a:r>
                        <a:rPr lang="en-US" sz="1800">
                          <a:latin typeface="Times New Roman"/>
                          <a:ea typeface="Times New Roman"/>
                          <a:cs typeface="Times New Roman"/>
                          <a:sym typeface="Times New Roman"/>
                        </a:rPr>
                        <a:t>0</a:t>
                      </a:r>
                      <a:endParaRPr sz="1800">
                        <a:latin typeface="Times New Roman"/>
                        <a:ea typeface="Times New Roman"/>
                        <a:cs typeface="Times New Roman"/>
                        <a:sym typeface="Times New Roman"/>
                      </a:endParaRPr>
                    </a:p>
                  </a:txBody>
                  <a:tcPr marL="68575" marR="68575" marT="91425" marB="91425"/>
                </a:tc>
                <a:tc>
                  <a:txBody>
                    <a:bodyPr/>
                    <a:lstStyle/>
                    <a:p>
                      <a:pPr marL="0" lvl="0" indent="0" algn="l" rtl="0">
                        <a:lnSpc>
                          <a:spcPct val="115000"/>
                        </a:lnSpc>
                        <a:spcBef>
                          <a:spcPts val="0"/>
                        </a:spcBef>
                        <a:spcAft>
                          <a:spcPts val="0"/>
                        </a:spcAft>
                        <a:buNone/>
                      </a:pPr>
                      <a:r>
                        <a:rPr lang="en-US" sz="1800">
                          <a:latin typeface="Times New Roman"/>
                          <a:ea typeface="Times New Roman"/>
                          <a:cs typeface="Times New Roman"/>
                          <a:sym typeface="Times New Roman"/>
                        </a:rPr>
                        <a:t>0</a:t>
                      </a:r>
                      <a:endParaRPr sz="1800">
                        <a:latin typeface="Times New Roman"/>
                        <a:ea typeface="Times New Roman"/>
                        <a:cs typeface="Times New Roman"/>
                        <a:sym typeface="Times New Roman"/>
                      </a:endParaRPr>
                    </a:p>
                  </a:txBody>
                  <a:tcPr marL="68575" marR="68575" marT="91425" marB="91425"/>
                </a:tc>
                <a:extLst>
                  <a:ext uri="{0D108BD9-81ED-4DB2-BD59-A6C34878D82A}">
                    <a16:rowId xmlns:a16="http://schemas.microsoft.com/office/drawing/2014/main" val="10006"/>
                  </a:ext>
                </a:extLst>
              </a:tr>
              <a:tr h="502875">
                <a:tc>
                  <a:txBody>
                    <a:bodyPr/>
                    <a:lstStyle/>
                    <a:p>
                      <a:pPr marL="0" lvl="0" indent="0" algn="l" rtl="0">
                        <a:lnSpc>
                          <a:spcPct val="115000"/>
                        </a:lnSpc>
                        <a:spcBef>
                          <a:spcPts val="0"/>
                        </a:spcBef>
                        <a:spcAft>
                          <a:spcPts val="0"/>
                        </a:spcAft>
                        <a:buNone/>
                      </a:pPr>
                      <a:r>
                        <a:rPr lang="en-US" sz="1800">
                          <a:latin typeface="Times New Roman"/>
                          <a:ea typeface="Times New Roman"/>
                          <a:cs typeface="Times New Roman"/>
                          <a:sym typeface="Times New Roman"/>
                        </a:rPr>
                        <a:t>Total</a:t>
                      </a:r>
                      <a:endParaRPr sz="1800">
                        <a:latin typeface="Times New Roman"/>
                        <a:ea typeface="Times New Roman"/>
                        <a:cs typeface="Times New Roman"/>
                        <a:sym typeface="Times New Roman"/>
                      </a:endParaRPr>
                    </a:p>
                  </a:txBody>
                  <a:tcPr marL="68575" marR="68575" marT="91425" marB="91425">
                    <a:lnB w="12700"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US" sz="1800">
                          <a:latin typeface="Times New Roman"/>
                          <a:ea typeface="Times New Roman"/>
                          <a:cs typeface="Times New Roman"/>
                          <a:sym typeface="Times New Roman"/>
                        </a:rPr>
                        <a:t>109</a:t>
                      </a:r>
                      <a:endParaRPr sz="1800">
                        <a:latin typeface="Times New Roman"/>
                        <a:ea typeface="Times New Roman"/>
                        <a:cs typeface="Times New Roman"/>
                        <a:sym typeface="Times New Roman"/>
                      </a:endParaRPr>
                    </a:p>
                  </a:txBody>
                  <a:tcPr marL="68575" marR="68575" marT="91425" marB="91425">
                    <a:lnB w="12700"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US" sz="1800">
                          <a:latin typeface="Times New Roman"/>
                          <a:ea typeface="Times New Roman"/>
                          <a:cs typeface="Times New Roman"/>
                          <a:sym typeface="Times New Roman"/>
                        </a:rPr>
                        <a:t>107</a:t>
                      </a:r>
                      <a:endParaRPr sz="1800">
                        <a:latin typeface="Times New Roman"/>
                        <a:ea typeface="Times New Roman"/>
                        <a:cs typeface="Times New Roman"/>
                        <a:sym typeface="Times New Roman"/>
                      </a:endParaRPr>
                    </a:p>
                  </a:txBody>
                  <a:tcPr marL="68575" marR="68575" marT="91425" marB="91425">
                    <a:lnB w="12700"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US" sz="1800">
                          <a:latin typeface="Times New Roman"/>
                          <a:ea typeface="Times New Roman"/>
                          <a:cs typeface="Times New Roman"/>
                          <a:sym typeface="Times New Roman"/>
                        </a:rPr>
                        <a:t>8</a:t>
                      </a:r>
                      <a:endParaRPr sz="1800">
                        <a:latin typeface="Times New Roman"/>
                        <a:ea typeface="Times New Roman"/>
                        <a:cs typeface="Times New Roman"/>
                        <a:sym typeface="Times New Roman"/>
                      </a:endParaRPr>
                    </a:p>
                  </a:txBody>
                  <a:tcPr marL="68575" marR="68575" marT="91425" marB="91425">
                    <a:lnB w="12700"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US" sz="1800">
                          <a:latin typeface="Times New Roman"/>
                          <a:ea typeface="Times New Roman"/>
                          <a:cs typeface="Times New Roman"/>
                          <a:sym typeface="Times New Roman"/>
                        </a:rPr>
                        <a:t>8</a:t>
                      </a:r>
                      <a:endParaRPr sz="1800">
                        <a:latin typeface="Times New Roman"/>
                        <a:ea typeface="Times New Roman"/>
                        <a:cs typeface="Times New Roman"/>
                        <a:sym typeface="Times New Roman"/>
                      </a:endParaRPr>
                    </a:p>
                  </a:txBody>
                  <a:tcPr marL="68575" marR="68575" marT="91425" marB="91425">
                    <a:lnB w="12700"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US" sz="1800">
                          <a:latin typeface="Times New Roman"/>
                          <a:ea typeface="Times New Roman"/>
                          <a:cs typeface="Times New Roman"/>
                          <a:sym typeface="Times New Roman"/>
                        </a:rPr>
                        <a:t>8</a:t>
                      </a:r>
                      <a:endParaRPr sz="1800">
                        <a:latin typeface="Times New Roman"/>
                        <a:ea typeface="Times New Roman"/>
                        <a:cs typeface="Times New Roman"/>
                        <a:sym typeface="Times New Roman"/>
                      </a:endParaRPr>
                    </a:p>
                  </a:txBody>
                  <a:tcPr marL="68575" marR="68575" marT="91425" marB="91425">
                    <a:lnB w="12700"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US" sz="1800">
                          <a:latin typeface="Times New Roman"/>
                          <a:ea typeface="Times New Roman"/>
                          <a:cs typeface="Times New Roman"/>
                          <a:sym typeface="Times New Roman"/>
                        </a:rPr>
                        <a:t>3</a:t>
                      </a:r>
                      <a:endParaRPr sz="1800">
                        <a:latin typeface="Times New Roman"/>
                        <a:ea typeface="Times New Roman"/>
                        <a:cs typeface="Times New Roman"/>
                        <a:sym typeface="Times New Roman"/>
                      </a:endParaRPr>
                    </a:p>
                  </a:txBody>
                  <a:tcPr marL="68575" marR="68575" marT="91425" marB="91425">
                    <a:lnB w="12700"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US" sz="1800">
                          <a:latin typeface="Times New Roman"/>
                          <a:ea typeface="Times New Roman"/>
                          <a:cs typeface="Times New Roman"/>
                          <a:sym typeface="Times New Roman"/>
                        </a:rPr>
                        <a:t>4</a:t>
                      </a:r>
                      <a:endParaRPr sz="1800">
                        <a:latin typeface="Times New Roman"/>
                        <a:ea typeface="Times New Roman"/>
                        <a:cs typeface="Times New Roman"/>
                        <a:sym typeface="Times New Roman"/>
                      </a:endParaRPr>
                    </a:p>
                  </a:txBody>
                  <a:tcPr marL="68575" marR="68575" marT="91425" marB="91425">
                    <a:lnB w="12700"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US" sz="1800">
                          <a:latin typeface="Times New Roman"/>
                          <a:ea typeface="Times New Roman"/>
                          <a:cs typeface="Times New Roman"/>
                          <a:sym typeface="Times New Roman"/>
                        </a:rPr>
                        <a:t>3</a:t>
                      </a:r>
                      <a:endParaRPr sz="1800">
                        <a:latin typeface="Times New Roman"/>
                        <a:ea typeface="Times New Roman"/>
                        <a:cs typeface="Times New Roman"/>
                        <a:sym typeface="Times New Roman"/>
                      </a:endParaRPr>
                    </a:p>
                  </a:txBody>
                  <a:tcPr marL="68575" marR="68575" marT="91425" marB="91425">
                    <a:lnB w="12700"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US" sz="1800">
                          <a:latin typeface="Times New Roman"/>
                          <a:ea typeface="Times New Roman"/>
                          <a:cs typeface="Times New Roman"/>
                          <a:sym typeface="Times New Roman"/>
                        </a:rPr>
                        <a:t>79</a:t>
                      </a:r>
                      <a:endParaRPr sz="1800">
                        <a:latin typeface="Times New Roman"/>
                        <a:ea typeface="Times New Roman"/>
                        <a:cs typeface="Times New Roman"/>
                        <a:sym typeface="Times New Roman"/>
                      </a:endParaRPr>
                    </a:p>
                  </a:txBody>
                  <a:tcPr marL="68575" marR="68575" marT="91425" marB="91425">
                    <a:lnB w="12700"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US" sz="1800">
                          <a:latin typeface="Times New Roman"/>
                          <a:ea typeface="Times New Roman"/>
                          <a:cs typeface="Times New Roman"/>
                          <a:sym typeface="Times New Roman"/>
                        </a:rPr>
                        <a:t>71</a:t>
                      </a:r>
                      <a:endParaRPr sz="1800">
                        <a:latin typeface="Times New Roman"/>
                        <a:ea typeface="Times New Roman"/>
                        <a:cs typeface="Times New Roman"/>
                        <a:sym typeface="Times New Roman"/>
                      </a:endParaRPr>
                    </a:p>
                  </a:txBody>
                  <a:tcPr marL="68575" marR="68575" marT="91425" marB="91425">
                    <a:lnB w="12700"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US" sz="1800">
                          <a:latin typeface="Times New Roman"/>
                          <a:ea typeface="Times New Roman"/>
                          <a:cs typeface="Times New Roman"/>
                          <a:sym typeface="Times New Roman"/>
                        </a:rPr>
                        <a:t>4</a:t>
                      </a:r>
                      <a:endParaRPr sz="1800">
                        <a:latin typeface="Times New Roman"/>
                        <a:ea typeface="Times New Roman"/>
                        <a:cs typeface="Times New Roman"/>
                        <a:sym typeface="Times New Roman"/>
                      </a:endParaRPr>
                    </a:p>
                  </a:txBody>
                  <a:tcPr marL="68575" marR="68575" marT="91425" marB="91425">
                    <a:lnB w="12700"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US" sz="1800">
                          <a:latin typeface="Times New Roman"/>
                          <a:ea typeface="Times New Roman"/>
                          <a:cs typeface="Times New Roman"/>
                          <a:sym typeface="Times New Roman"/>
                        </a:rPr>
                        <a:t>11</a:t>
                      </a:r>
                      <a:endParaRPr sz="1800">
                        <a:latin typeface="Times New Roman"/>
                        <a:ea typeface="Times New Roman"/>
                        <a:cs typeface="Times New Roman"/>
                        <a:sym typeface="Times New Roman"/>
                      </a:endParaRPr>
                    </a:p>
                  </a:txBody>
                  <a:tcPr marL="68575" marR="68575" marT="91425" marB="91425">
                    <a:lnB w="12700"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US" sz="1800">
                          <a:latin typeface="Times New Roman"/>
                          <a:ea typeface="Times New Roman"/>
                          <a:cs typeface="Times New Roman"/>
                          <a:sym typeface="Times New Roman"/>
                        </a:rPr>
                        <a:t>4</a:t>
                      </a:r>
                      <a:endParaRPr sz="1800">
                        <a:latin typeface="Times New Roman"/>
                        <a:ea typeface="Times New Roman"/>
                        <a:cs typeface="Times New Roman"/>
                        <a:sym typeface="Times New Roman"/>
                      </a:endParaRPr>
                    </a:p>
                  </a:txBody>
                  <a:tcPr marL="68575" marR="68575" marT="91425" marB="91425">
                    <a:lnB w="12700"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US" sz="1800">
                          <a:latin typeface="Times New Roman"/>
                          <a:ea typeface="Times New Roman"/>
                          <a:cs typeface="Times New Roman"/>
                          <a:sym typeface="Times New Roman"/>
                        </a:rPr>
                        <a:t>8</a:t>
                      </a:r>
                      <a:endParaRPr sz="1800">
                        <a:latin typeface="Times New Roman"/>
                        <a:ea typeface="Times New Roman"/>
                        <a:cs typeface="Times New Roman"/>
                        <a:sym typeface="Times New Roman"/>
                      </a:endParaRPr>
                    </a:p>
                  </a:txBody>
                  <a:tcPr marL="68575" marR="68575" marT="91425" marB="91425">
                    <a:lnB w="12700"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US" sz="1800">
                          <a:latin typeface="Times New Roman"/>
                          <a:ea typeface="Times New Roman"/>
                          <a:cs typeface="Times New Roman"/>
                          <a:sym typeface="Times New Roman"/>
                        </a:rPr>
                        <a:t>0</a:t>
                      </a:r>
                      <a:endParaRPr sz="1800">
                        <a:latin typeface="Times New Roman"/>
                        <a:ea typeface="Times New Roman"/>
                        <a:cs typeface="Times New Roman"/>
                        <a:sym typeface="Times New Roman"/>
                      </a:endParaRPr>
                    </a:p>
                  </a:txBody>
                  <a:tcPr marL="68575" marR="68575" marT="91425" marB="91425">
                    <a:lnB w="12700"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US" sz="1800" dirty="0">
                          <a:latin typeface="Times New Roman"/>
                          <a:ea typeface="Times New Roman"/>
                          <a:cs typeface="Times New Roman"/>
                          <a:sym typeface="Times New Roman"/>
                        </a:rPr>
                        <a:t>4</a:t>
                      </a:r>
                      <a:endParaRPr sz="1800" dirty="0">
                        <a:latin typeface="Times New Roman"/>
                        <a:ea typeface="Times New Roman"/>
                        <a:cs typeface="Times New Roman"/>
                        <a:sym typeface="Times New Roman"/>
                      </a:endParaRPr>
                    </a:p>
                  </a:txBody>
                  <a:tcPr marL="68575" marR="68575" marT="91425" marB="91425">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7"/>
                  </a:ext>
                </a:extLst>
              </a:tr>
            </a:tbl>
          </a:graphicData>
        </a:graphic>
      </p:graphicFrame>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sp>
        <p:nvSpPr>
          <p:cNvPr id="377" name="Google Shape;377;p15"/>
          <p:cNvSpPr txBox="1">
            <a:spLocks noGrp="1"/>
          </p:cNvSpPr>
          <p:nvPr>
            <p:ph type="title"/>
          </p:nvPr>
        </p:nvSpPr>
        <p:spPr>
          <a:xfrm>
            <a:off x="433343" y="594159"/>
            <a:ext cx="11219700" cy="13257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4800"/>
              <a:buFont typeface="Arial"/>
              <a:buNone/>
            </a:pPr>
            <a:r>
              <a:rPr lang="en-US" b="1"/>
              <a:t>Implications</a:t>
            </a:r>
            <a:endParaRPr b="1"/>
          </a:p>
        </p:txBody>
      </p:sp>
      <p:sp>
        <p:nvSpPr>
          <p:cNvPr id="378" name="Google Shape;378;p15"/>
          <p:cNvSpPr txBox="1">
            <a:spLocks noGrp="1"/>
          </p:cNvSpPr>
          <p:nvPr>
            <p:ph type="body" idx="1"/>
          </p:nvPr>
        </p:nvSpPr>
        <p:spPr>
          <a:xfrm>
            <a:off x="314750" y="1424600"/>
            <a:ext cx="11338200" cy="4402500"/>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dk1"/>
              </a:buClr>
              <a:buSzPts val="2800"/>
              <a:buFont typeface="Arial"/>
              <a:buChar char="•"/>
            </a:pPr>
            <a:r>
              <a:rPr lang="en-U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
                  </a:ext>
                </a:extLst>
              </a:rPr>
              <a:t>Stability in finding</a:t>
            </a:r>
            <a:r>
              <a:rPr lang="en-US"/>
              <a:t>s</a:t>
            </a:r>
            <a:endParaRPr/>
          </a:p>
          <a:p>
            <a:pPr marL="914400" lvl="1" indent="-381000" algn="l" rtl="0">
              <a:lnSpc>
                <a:spcPct val="90000"/>
              </a:lnSpc>
              <a:spcBef>
                <a:spcPts val="0"/>
              </a:spcBef>
              <a:spcAft>
                <a:spcPts val="0"/>
              </a:spcAft>
              <a:buSzPts val="2400"/>
              <a:buChar char="•"/>
            </a:pPr>
            <a:r>
              <a:rPr lang="en-US"/>
              <a:t>Missed opportunities to redesign teacher pathways</a:t>
            </a:r>
            <a:endParaRPr/>
          </a:p>
          <a:p>
            <a:pPr marL="228600" lvl="0" indent="-228600" algn="l" rtl="0">
              <a:lnSpc>
                <a:spcPct val="90000"/>
              </a:lnSpc>
              <a:spcBef>
                <a:spcPts val="0"/>
              </a:spcBef>
              <a:spcAft>
                <a:spcPts val="0"/>
              </a:spcAft>
              <a:buSzPts val="2800"/>
              <a:buChar char="•"/>
            </a:pPr>
            <a:r>
              <a:rPr lang="en-US"/>
              <a:t>Potentially due to IDEA requirements</a:t>
            </a:r>
            <a:endParaRPr/>
          </a:p>
          <a:p>
            <a:pPr marL="228600" lvl="0" indent="-228600" algn="l" rtl="0">
              <a:lnSpc>
                <a:spcPct val="90000"/>
              </a:lnSpc>
              <a:spcBef>
                <a:spcPts val="0"/>
              </a:spcBef>
              <a:spcAft>
                <a:spcPts val="0"/>
              </a:spcAft>
              <a:buSzPts val="2800"/>
              <a:buChar char="•"/>
            </a:pPr>
            <a:r>
              <a:rPr lang="en-US"/>
              <a:t>Increased testing requirements can pose a problem for access</a:t>
            </a:r>
            <a:endParaRPr/>
          </a:p>
          <a:p>
            <a:pPr marL="228600" lvl="0" indent="-228600" algn="l" rtl="0">
              <a:lnSpc>
                <a:spcPct val="90000"/>
              </a:lnSpc>
              <a:spcBef>
                <a:spcPts val="1000"/>
              </a:spcBef>
              <a:spcAft>
                <a:spcPts val="0"/>
              </a:spcAft>
              <a:buClr>
                <a:schemeClr val="dk1"/>
              </a:buClr>
              <a:buSzPts val="2800"/>
              <a:buFont typeface="Arial"/>
              <a:buChar char="•"/>
            </a:pPr>
            <a:r>
              <a:rPr lang="en-US"/>
              <a:t>There’s research showing that alternatively prepared teachers are more likely to turnover than traditionally prepared teachers (Redding &amp; Smith, 2016)</a:t>
            </a:r>
            <a:endParaRPr/>
          </a:p>
          <a:p>
            <a:pPr marL="228600" lvl="0" indent="-228600" algn="l" rtl="0">
              <a:lnSpc>
                <a:spcPct val="90000"/>
              </a:lnSpc>
              <a:spcBef>
                <a:spcPts val="1000"/>
              </a:spcBef>
              <a:spcAft>
                <a:spcPts val="0"/>
              </a:spcAft>
              <a:buSzPts val="2800"/>
              <a:buChar char="•"/>
            </a:pPr>
            <a:r>
              <a:rPr lang="en-US"/>
              <a:t>BA in content area; what does this mean for special ed</a:t>
            </a:r>
            <a:endParaRPr/>
          </a:p>
          <a:p>
            <a:pPr marL="228600" lvl="0" indent="-228600" algn="l" rtl="0">
              <a:lnSpc>
                <a:spcPct val="90000"/>
              </a:lnSpc>
              <a:spcBef>
                <a:spcPts val="1000"/>
              </a:spcBef>
              <a:spcAft>
                <a:spcPts val="0"/>
              </a:spcAft>
              <a:buSzPts val="2800"/>
              <a:buChar char="•"/>
            </a:pPr>
            <a:r>
              <a:rPr lang="en-US"/>
              <a:t>Increased mentoring requirements could help with retention</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sp>
        <p:nvSpPr>
          <p:cNvPr id="383" name="Google Shape;383;p16"/>
          <p:cNvSpPr txBox="1">
            <a:spLocks noGrp="1"/>
          </p:cNvSpPr>
          <p:nvPr>
            <p:ph type="title"/>
          </p:nvPr>
        </p:nvSpPr>
        <p:spPr>
          <a:xfrm>
            <a:off x="433206" y="594159"/>
            <a:ext cx="11219818" cy="1325563"/>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4800"/>
              <a:buFont typeface="Arial"/>
              <a:buNone/>
            </a:pPr>
            <a:r>
              <a:rPr lang="en-US"/>
              <a:t>Limitations</a:t>
            </a:r>
            <a:endParaRPr/>
          </a:p>
        </p:txBody>
      </p:sp>
      <p:sp>
        <p:nvSpPr>
          <p:cNvPr id="384" name="Google Shape;384;p16"/>
          <p:cNvSpPr txBox="1">
            <a:spLocks noGrp="1"/>
          </p:cNvSpPr>
          <p:nvPr>
            <p:ph type="body" idx="1"/>
          </p:nvPr>
        </p:nvSpPr>
        <p:spPr>
          <a:xfrm>
            <a:off x="165650" y="1606824"/>
            <a:ext cx="11487300" cy="4220100"/>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dk1"/>
              </a:buClr>
              <a:buSzPts val="2800"/>
              <a:buFont typeface="Arial"/>
              <a:buChar char="•"/>
            </a:pPr>
            <a:r>
              <a:rPr lang="en-US"/>
              <a:t>Unclear language and complicated state websites creates an information barrier</a:t>
            </a:r>
            <a:endParaRPr/>
          </a:p>
          <a:p>
            <a:pPr marL="914400" lvl="1" indent="-381000" algn="l" rtl="0">
              <a:lnSpc>
                <a:spcPct val="90000"/>
              </a:lnSpc>
              <a:spcBef>
                <a:spcPts val="0"/>
              </a:spcBef>
              <a:spcAft>
                <a:spcPts val="0"/>
              </a:spcAft>
              <a:buSzPts val="2400"/>
              <a:buChar char="•"/>
            </a:pPr>
            <a:r>
              <a:rPr lang="en-US"/>
              <a:t>“Be of good moral standing &amp; character”</a:t>
            </a:r>
            <a:endParaRPr/>
          </a:p>
          <a:p>
            <a:pPr marL="228600" lvl="0" indent="-228600" algn="l" rtl="0">
              <a:lnSpc>
                <a:spcPct val="90000"/>
              </a:lnSpc>
              <a:spcBef>
                <a:spcPts val="0"/>
              </a:spcBef>
              <a:spcAft>
                <a:spcPts val="0"/>
              </a:spcAft>
              <a:buClr>
                <a:schemeClr val="dk1"/>
              </a:buClr>
              <a:buSzPts val="2800"/>
              <a:buFont typeface="Arial"/>
              <a:buChar char="•"/>
            </a:pPr>
            <a:r>
              <a:rPr lang="en-US"/>
              <a:t>Conflicting information from state certification directors </a:t>
            </a:r>
            <a:endParaRPr/>
          </a:p>
          <a:p>
            <a:pPr marL="228600" lvl="0" indent="-228600" algn="l" rtl="0">
              <a:lnSpc>
                <a:spcPct val="90000"/>
              </a:lnSpc>
              <a:spcBef>
                <a:spcPts val="1000"/>
              </a:spcBef>
              <a:spcAft>
                <a:spcPts val="0"/>
              </a:spcAft>
              <a:buSzPts val="2800"/>
              <a:buChar char="•"/>
            </a:pPr>
            <a:r>
              <a:rPr lang="en-US"/>
              <a:t>2024 updates/changes were not included in this analysis </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390" name="Google Shape;390;g3cfce45d724_0_797"/>
          <p:cNvSpPr txBox="1">
            <a:spLocks noGrp="1"/>
          </p:cNvSpPr>
          <p:nvPr>
            <p:ph type="title"/>
          </p:nvPr>
        </p:nvSpPr>
        <p:spPr>
          <a:xfrm>
            <a:off x="433206" y="594159"/>
            <a:ext cx="11219700" cy="1325700"/>
          </a:xfrm>
          <a:prstGeom prst="rect">
            <a:avLst/>
          </a:prstGeom>
        </p:spPr>
        <p:txBody>
          <a:bodyPr spcFirstLastPara="1" wrap="square" lIns="91425" tIns="45700" rIns="91425" bIns="45700" anchor="t" anchorCtr="0">
            <a:normAutofit/>
          </a:bodyPr>
          <a:lstStyle/>
          <a:p>
            <a:pPr marL="0" lvl="0" indent="0" algn="ctr" rtl="0">
              <a:spcBef>
                <a:spcPts val="0"/>
              </a:spcBef>
              <a:spcAft>
                <a:spcPts val="0"/>
              </a:spcAft>
              <a:buNone/>
            </a:pPr>
            <a:r>
              <a:rPr lang="en-US" b="1"/>
              <a:t>Future Research</a:t>
            </a:r>
            <a:endParaRPr b="1"/>
          </a:p>
        </p:txBody>
      </p:sp>
      <p:sp>
        <p:nvSpPr>
          <p:cNvPr id="391" name="Google Shape;391;g3cfce45d724_0_797"/>
          <p:cNvSpPr txBox="1">
            <a:spLocks noGrp="1"/>
          </p:cNvSpPr>
          <p:nvPr>
            <p:ph type="body" idx="1"/>
          </p:nvPr>
        </p:nvSpPr>
        <p:spPr>
          <a:xfrm>
            <a:off x="447450" y="1548075"/>
            <a:ext cx="11297100" cy="4108800"/>
          </a:xfrm>
          <a:prstGeom prst="rect">
            <a:avLst/>
          </a:prstGeom>
        </p:spPr>
        <p:txBody>
          <a:bodyPr spcFirstLastPara="1" wrap="square" lIns="91425" tIns="45700" rIns="91425" bIns="45700" anchor="t" anchorCtr="0">
            <a:noAutofit/>
          </a:bodyPr>
          <a:lstStyle/>
          <a:p>
            <a:pPr marL="457200" lvl="0" indent="-406400" algn="l" rtl="0">
              <a:spcBef>
                <a:spcPts val="1000"/>
              </a:spcBef>
              <a:spcAft>
                <a:spcPts val="0"/>
              </a:spcAft>
              <a:buSzPts val="2800"/>
              <a:buChar char="•"/>
            </a:pPr>
            <a:r>
              <a:rPr lang="en-US"/>
              <a:t>Examine effectiveness of qualitative features</a:t>
            </a:r>
            <a:endParaRPr/>
          </a:p>
          <a:p>
            <a:pPr marL="914400" lvl="1" indent="-381000" algn="l" rtl="0">
              <a:spcBef>
                <a:spcPts val="0"/>
              </a:spcBef>
              <a:spcAft>
                <a:spcPts val="0"/>
              </a:spcAft>
              <a:buSzPts val="2400"/>
              <a:buChar char="•"/>
            </a:pPr>
            <a:r>
              <a:rPr lang="en-US"/>
              <a:t>length of mentorship</a:t>
            </a:r>
            <a:endParaRPr/>
          </a:p>
          <a:p>
            <a:pPr marL="914400" lvl="1" indent="-381000" algn="l" rtl="0">
              <a:spcBef>
                <a:spcPts val="0"/>
              </a:spcBef>
              <a:spcAft>
                <a:spcPts val="0"/>
              </a:spcAft>
              <a:buSzPts val="2400"/>
              <a:buChar char="•"/>
            </a:pPr>
            <a:r>
              <a:rPr lang="en-US"/>
              <a:t>supports provided in mentorship</a:t>
            </a:r>
            <a:endParaRPr/>
          </a:p>
          <a:p>
            <a:pPr marL="457200" lvl="0" indent="-406400" algn="l" rtl="0">
              <a:spcBef>
                <a:spcPts val="0"/>
              </a:spcBef>
              <a:spcAft>
                <a:spcPts val="0"/>
              </a:spcAft>
              <a:buSzPts val="2800"/>
              <a:buChar char="•"/>
            </a:pPr>
            <a:r>
              <a:rPr lang="en-US"/>
              <a:t>Continue to compare effectiveness in programs related to eligibility, training, and exam requirements between AR and traditional pathways</a:t>
            </a:r>
            <a:endParaRPr/>
          </a:p>
          <a:p>
            <a:pPr marL="457200" lvl="0" indent="-406400" algn="l" rtl="0">
              <a:spcBef>
                <a:spcPts val="0"/>
              </a:spcBef>
              <a:spcAft>
                <a:spcPts val="0"/>
              </a:spcAft>
              <a:buSzPts val="2800"/>
              <a:buChar char="•"/>
            </a:pPr>
            <a:r>
              <a:rPr lang="en-US"/>
              <a:t>Case study analysis of a one state and their policies and changes over time with implications on teacher shortages </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sp>
        <p:nvSpPr>
          <p:cNvPr id="396" name="Google Shape;396;p18"/>
          <p:cNvSpPr txBox="1">
            <a:spLocks noGrp="1"/>
          </p:cNvSpPr>
          <p:nvPr>
            <p:ph type="title"/>
          </p:nvPr>
        </p:nvSpPr>
        <p:spPr>
          <a:xfrm>
            <a:off x="486091" y="570458"/>
            <a:ext cx="11219700" cy="1325700"/>
          </a:xfrm>
          <a:prstGeom prst="rect">
            <a:avLst/>
          </a:prstGeom>
          <a:noFill/>
          <a:ln>
            <a:noFill/>
          </a:ln>
        </p:spPr>
        <p:txBody>
          <a:bodyPr spcFirstLastPara="1" wrap="square" lIns="91425" tIns="45700" rIns="91425" bIns="45700" anchor="t" anchorCtr="0">
            <a:normAutofit fontScale="90000"/>
          </a:bodyPr>
          <a:lstStyle/>
          <a:p>
            <a:pPr marL="0" lvl="0" indent="0" algn="ctr" rtl="0">
              <a:lnSpc>
                <a:spcPct val="90000"/>
              </a:lnSpc>
              <a:spcBef>
                <a:spcPts val="0"/>
              </a:spcBef>
              <a:spcAft>
                <a:spcPts val="0"/>
              </a:spcAft>
              <a:buClr>
                <a:schemeClr val="dk1"/>
              </a:buClr>
              <a:buSzPct val="177777"/>
              <a:buFont typeface="Arial"/>
              <a:buNone/>
            </a:pPr>
            <a:r>
              <a:rPr lang="en-US" b="1"/>
              <a:t>Questions?</a:t>
            </a:r>
            <a:br>
              <a:rPr lang="en-US" sz="1300" b="1"/>
            </a:br>
            <a:br>
              <a:rPr lang="en-US" sz="1300" b="1"/>
            </a:br>
            <a:br>
              <a:rPr lang="en-US" sz="1300" b="1"/>
            </a:br>
            <a:br>
              <a:rPr lang="en-US" sz="1300" b="1"/>
            </a:br>
            <a:br>
              <a:rPr lang="en-US" sz="3600"/>
            </a:br>
            <a:r>
              <a:rPr lang="en-US" sz="3600"/>
              <a:t> </a:t>
            </a:r>
            <a:endParaRPr sz="3600"/>
          </a:p>
          <a:p>
            <a:pPr marL="0" lvl="0" indent="0" algn="ctr" rtl="0">
              <a:lnSpc>
                <a:spcPct val="90000"/>
              </a:lnSpc>
              <a:spcBef>
                <a:spcPts val="0"/>
              </a:spcBef>
              <a:spcAft>
                <a:spcPts val="0"/>
              </a:spcAft>
              <a:buClr>
                <a:schemeClr val="dk1"/>
              </a:buClr>
              <a:buSzPct val="133333"/>
              <a:buFont typeface="Arial"/>
              <a:buNone/>
            </a:pPr>
            <a:r>
              <a:rPr lang="en-US" sz="3600"/>
              <a:t>Tashnuva Shaheen, </a:t>
            </a:r>
            <a:r>
              <a:rPr lang="en-US" sz="3600" u="sng">
                <a:solidFill>
                  <a:schemeClr val="hlink"/>
                </a:solidFill>
                <a:hlinkClick r:id="rId3"/>
              </a:rPr>
              <a:t>tshaheen@binghamton.edu</a:t>
            </a:r>
            <a:endParaRPr sz="3600"/>
          </a:p>
          <a:p>
            <a:pPr marL="0" lvl="0" indent="0" algn="ctr" rtl="0">
              <a:lnSpc>
                <a:spcPct val="90000"/>
              </a:lnSpc>
              <a:spcBef>
                <a:spcPts val="0"/>
              </a:spcBef>
              <a:spcAft>
                <a:spcPts val="0"/>
              </a:spcAft>
              <a:buClr>
                <a:schemeClr val="dk1"/>
              </a:buClr>
              <a:buSzPct val="133333"/>
              <a:buFont typeface="Arial"/>
              <a:buNone/>
            </a:pPr>
            <a:r>
              <a:rPr lang="en-US" sz="3600"/>
              <a:t>Kelly Acosta, </a:t>
            </a:r>
            <a:r>
              <a:rPr lang="en-US" sz="3600" u="sng">
                <a:solidFill>
                  <a:schemeClr val="hlink"/>
                </a:solidFill>
                <a:hlinkClick r:id="rId4"/>
              </a:rPr>
              <a:t>kacosta@ric.edu</a:t>
            </a:r>
            <a:r>
              <a:rPr lang="en-US" sz="3600"/>
              <a:t>  </a:t>
            </a:r>
            <a:br>
              <a:rPr lang="en-US" sz="3600"/>
            </a:br>
            <a:r>
              <a:rPr lang="en-US" sz="3600"/>
              <a:t>  </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sp>
        <p:nvSpPr>
          <p:cNvPr id="402" name="Google Shape;402;p19"/>
          <p:cNvSpPr txBox="1">
            <a:spLocks noGrp="1"/>
          </p:cNvSpPr>
          <p:nvPr>
            <p:ph type="title" idx="4294967295"/>
          </p:nvPr>
        </p:nvSpPr>
        <p:spPr>
          <a:xfrm>
            <a:off x="576943" y="1032783"/>
            <a:ext cx="10515600" cy="1325563"/>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
                <a:schemeClr val="dk1"/>
              </a:buClr>
              <a:buSzPts val="5400"/>
              <a:buFont typeface="Arial"/>
              <a:buNone/>
              <a:tabLst/>
              <a:defRPr/>
            </a:pPr>
            <a:r>
              <a:rPr kumimoji="0" lang="en-US" sz="5400" b="1" i="0" u="none" strike="noStrike" kern="0" cap="none" spc="0" normalizeH="0" baseline="0" noProof="0" dirty="0">
                <a:ln>
                  <a:noFill/>
                </a:ln>
                <a:solidFill>
                  <a:schemeClr val="dk1"/>
                </a:solidFill>
                <a:effectLst/>
                <a:uLnTx/>
                <a:uFillTx/>
                <a:latin typeface="Arial"/>
                <a:ea typeface="Arial"/>
                <a:cs typeface="Arial"/>
                <a:sym typeface="Arial"/>
              </a:rPr>
              <a:t>Disclaimer</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pic>
        <p:nvPicPr>
          <p:cNvPr id="403" name="Google Shape;403;p19" descr="Ideas that work US OSEP logo"/>
          <p:cNvPicPr preferRelativeResize="0"/>
          <p:nvPr/>
        </p:nvPicPr>
        <p:blipFill rotWithShape="1">
          <a:blip r:embed="rId3">
            <a:alphaModFix/>
          </a:blip>
          <a:srcRect/>
          <a:stretch/>
        </p:blipFill>
        <p:spPr>
          <a:xfrm>
            <a:off x="481309" y="2426263"/>
            <a:ext cx="1587715" cy="1325459"/>
          </a:xfrm>
          <a:prstGeom prst="rect">
            <a:avLst/>
          </a:prstGeom>
          <a:noFill/>
          <a:ln>
            <a:noFill/>
          </a:ln>
        </p:spPr>
      </p:pic>
      <p:sp>
        <p:nvSpPr>
          <p:cNvPr id="404" name="Google Shape;404;p19"/>
          <p:cNvSpPr txBox="1"/>
          <p:nvPr/>
        </p:nvSpPr>
        <p:spPr>
          <a:xfrm>
            <a:off x="2597258" y="2364271"/>
            <a:ext cx="8756542" cy="2532103"/>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Clr>
                <a:srgbClr val="000000"/>
              </a:buClr>
              <a:buSzPts val="1800"/>
              <a:buFont typeface="Arial"/>
              <a:buNone/>
            </a:pPr>
            <a:r>
              <a:rPr lang="en-US" sz="1800" b="0" i="0" u="none" strike="noStrike" cap="none">
                <a:solidFill>
                  <a:schemeClr val="dk1"/>
                </a:solidFill>
                <a:latin typeface="Helvetica Neue"/>
                <a:ea typeface="Helvetica Neue"/>
                <a:cs typeface="Helvetica Neue"/>
                <a:sym typeface="Helvetica Neue"/>
              </a:rPr>
              <a:t>This content was produced under U.S. Department of Education, Office of Special Education Programs, Award No. H325A220002. David Guardino serves as the project officer. The views expressed herein do not necessarily represent the positions or policies of the U.S. Department of Education. No official endorsement by the U.S. Department of Education of any product, commodity, service, or enterprise mentioned in this website is intended or should be inferred.</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p7"/>
          <p:cNvSpPr txBox="1">
            <a:spLocks noGrp="1"/>
          </p:cNvSpPr>
          <p:nvPr>
            <p:ph type="title"/>
          </p:nvPr>
        </p:nvSpPr>
        <p:spPr>
          <a:xfrm>
            <a:off x="433206" y="594159"/>
            <a:ext cx="11219818" cy="1325563"/>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4800"/>
              <a:buFont typeface="Arial"/>
              <a:buNone/>
            </a:pPr>
            <a:r>
              <a:rPr lang="en-US" b="1"/>
              <a:t>Purpose</a:t>
            </a:r>
            <a:endParaRPr b="1"/>
          </a:p>
        </p:txBody>
      </p:sp>
      <p:sp>
        <p:nvSpPr>
          <p:cNvPr id="252" name="Google Shape;252;p7"/>
          <p:cNvSpPr txBox="1">
            <a:spLocks noGrp="1"/>
          </p:cNvSpPr>
          <p:nvPr>
            <p:ph type="body" idx="1"/>
          </p:nvPr>
        </p:nvSpPr>
        <p:spPr>
          <a:xfrm>
            <a:off x="433250" y="1609199"/>
            <a:ext cx="11219700" cy="36396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2800"/>
              <a:buNone/>
            </a:pPr>
            <a:endParaRPr/>
          </a:p>
          <a:p>
            <a:pPr marL="228600" lvl="0" indent="0" algn="l" rtl="0">
              <a:lnSpc>
                <a:spcPct val="90000"/>
              </a:lnSpc>
              <a:spcBef>
                <a:spcPts val="0"/>
              </a:spcBef>
              <a:spcAft>
                <a:spcPts val="0"/>
              </a:spcAft>
              <a:buSzPts val="2800"/>
              <a:buNone/>
            </a:pPr>
            <a:r>
              <a:rPr lang="en-US"/>
              <a:t>Expand on prior work (Sindelar et al., 2019; Myers et al., 2020) comparing alternative route (AR) pathways for special education teachers pre- and post-COVID-19 by conducting an analysis of changes in AR pathways.</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57" name="Google Shape;257;p9"/>
          <p:cNvSpPr txBox="1">
            <a:spLocks noGrp="1"/>
          </p:cNvSpPr>
          <p:nvPr>
            <p:ph type="title"/>
          </p:nvPr>
        </p:nvSpPr>
        <p:spPr>
          <a:xfrm>
            <a:off x="433206" y="594159"/>
            <a:ext cx="11219818" cy="1325563"/>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4800"/>
              <a:buFont typeface="Arial"/>
              <a:buNone/>
            </a:pPr>
            <a:r>
              <a:rPr lang="en-US" b="1"/>
              <a:t>Research Questions</a:t>
            </a:r>
            <a:endParaRPr b="1"/>
          </a:p>
        </p:txBody>
      </p:sp>
      <p:sp>
        <p:nvSpPr>
          <p:cNvPr id="258" name="Google Shape;258;p9"/>
          <p:cNvSpPr txBox="1">
            <a:spLocks noGrp="1"/>
          </p:cNvSpPr>
          <p:nvPr>
            <p:ph type="body" idx="1"/>
          </p:nvPr>
        </p:nvSpPr>
        <p:spPr>
          <a:xfrm>
            <a:off x="433288" y="1919724"/>
            <a:ext cx="11219700" cy="36396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None/>
            </a:pPr>
            <a:r>
              <a:rPr lang="en-US">
                <a:solidFill>
                  <a:srgbClr val="000000"/>
                </a:solidFill>
              </a:rPr>
              <a:t>How have alternative certification pathways for special education teachers changed in 2023 compared to 2018?</a:t>
            </a:r>
            <a:endParaRPr>
              <a:solidFill>
                <a:srgbClr val="000000"/>
              </a:solidFill>
            </a:endParaRPr>
          </a:p>
          <a:p>
            <a:pPr marL="457200" lvl="0" indent="0" algn="l" rtl="0">
              <a:lnSpc>
                <a:spcPct val="90000"/>
              </a:lnSpc>
              <a:spcBef>
                <a:spcPts val="0"/>
              </a:spcBef>
              <a:spcAft>
                <a:spcPts val="0"/>
              </a:spcAft>
              <a:buNone/>
            </a:pPr>
            <a:endParaRPr>
              <a:solidFill>
                <a:srgbClr val="000000"/>
              </a:solidFill>
            </a:endParaRPr>
          </a:p>
          <a:p>
            <a:pPr marL="685800" lvl="1" indent="-228600" algn="l" rtl="0">
              <a:lnSpc>
                <a:spcPct val="90000"/>
              </a:lnSpc>
              <a:spcBef>
                <a:spcPts val="0"/>
              </a:spcBef>
              <a:spcAft>
                <a:spcPts val="0"/>
              </a:spcAft>
              <a:buClr>
                <a:srgbClr val="000000"/>
              </a:buClr>
              <a:buSzPts val="2400"/>
              <a:buChar char="•"/>
            </a:pPr>
            <a:r>
              <a:rPr lang="en-US"/>
              <a:t>What are the differences in </a:t>
            </a:r>
            <a:r>
              <a:rPr lang="en-US" b="1"/>
              <a:t>eligibility</a:t>
            </a:r>
            <a:r>
              <a:rPr lang="en-US"/>
              <a:t> criteria?</a:t>
            </a:r>
            <a:endParaRPr/>
          </a:p>
          <a:p>
            <a:pPr marL="685800" lvl="1" indent="-254000" algn="l" rtl="0">
              <a:lnSpc>
                <a:spcPct val="90000"/>
              </a:lnSpc>
              <a:spcBef>
                <a:spcPts val="0"/>
              </a:spcBef>
              <a:spcAft>
                <a:spcPts val="0"/>
              </a:spcAft>
              <a:buClr>
                <a:srgbClr val="000000"/>
              </a:buClr>
              <a:buSzPts val="2800"/>
              <a:buChar char="•"/>
            </a:pPr>
            <a:r>
              <a:rPr lang="en-US"/>
              <a:t>What are the differences in </a:t>
            </a:r>
            <a:r>
              <a:rPr lang="en-US" b="1"/>
              <a:t>training</a:t>
            </a:r>
            <a:r>
              <a:rPr lang="en-US"/>
              <a:t> requirements?</a:t>
            </a:r>
            <a:endParaRPr/>
          </a:p>
          <a:p>
            <a:pPr marL="685800" lvl="1" indent="-254000" algn="l" rtl="0">
              <a:lnSpc>
                <a:spcPct val="90000"/>
              </a:lnSpc>
              <a:spcBef>
                <a:spcPts val="0"/>
              </a:spcBef>
              <a:spcAft>
                <a:spcPts val="0"/>
              </a:spcAft>
              <a:buClr>
                <a:srgbClr val="000000"/>
              </a:buClr>
              <a:buSzPts val="2800"/>
              <a:buChar char="•"/>
            </a:pPr>
            <a:r>
              <a:rPr lang="en-US"/>
              <a:t>What are the differences in </a:t>
            </a:r>
            <a:r>
              <a:rPr lang="en-US" b="1"/>
              <a:t>state exam</a:t>
            </a:r>
            <a:r>
              <a:rPr lang="en-US"/>
              <a:t> requirements?</a:t>
            </a:r>
            <a:br>
              <a:rPr lang="en-US"/>
            </a:b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Google Shape;263;g3cfce45d724_0_301"/>
          <p:cNvSpPr txBox="1">
            <a:spLocks noGrp="1"/>
          </p:cNvSpPr>
          <p:nvPr>
            <p:ph type="title"/>
          </p:nvPr>
        </p:nvSpPr>
        <p:spPr>
          <a:xfrm>
            <a:off x="433200" y="432000"/>
            <a:ext cx="11197800" cy="8385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4800"/>
              <a:buFont typeface="Arial"/>
              <a:buNone/>
            </a:pPr>
            <a:r>
              <a:rPr lang="en-US" b="1"/>
              <a:t>Teacher Shortages Defined</a:t>
            </a:r>
            <a:endParaRPr b="1"/>
          </a:p>
        </p:txBody>
      </p:sp>
      <p:sp>
        <p:nvSpPr>
          <p:cNvPr id="264" name="Google Shape;264;g3cfce45d724_0_301"/>
          <p:cNvSpPr txBox="1">
            <a:spLocks noGrp="1"/>
          </p:cNvSpPr>
          <p:nvPr>
            <p:ph type="body" idx="1"/>
          </p:nvPr>
        </p:nvSpPr>
        <p:spPr>
          <a:xfrm>
            <a:off x="486138" y="1841124"/>
            <a:ext cx="11219700" cy="3639600"/>
          </a:xfrm>
          <a:prstGeom prst="rect">
            <a:avLst/>
          </a:prstGeom>
          <a:noFill/>
          <a:ln>
            <a:noFill/>
          </a:ln>
        </p:spPr>
        <p:txBody>
          <a:bodyPr spcFirstLastPara="1" wrap="square" lIns="91425" tIns="45700" rIns="91425" bIns="45700" anchor="t" anchorCtr="0">
            <a:noAutofit/>
          </a:bodyPr>
          <a:lstStyle/>
          <a:p>
            <a:pPr marL="228600" lvl="0" indent="-228600" algn="l" rtl="0">
              <a:spcBef>
                <a:spcPts val="0"/>
              </a:spcBef>
              <a:spcAft>
                <a:spcPts val="0"/>
              </a:spcAft>
              <a:buSzPts val="2800"/>
              <a:buFont typeface="Calibri"/>
              <a:buChar char="•"/>
            </a:pPr>
            <a:r>
              <a:rPr lang="en-US">
                <a:latin typeface="Calibri"/>
                <a:ea typeface="Calibri"/>
                <a:cs typeface="Calibri"/>
                <a:sym typeface="Calibri"/>
              </a:rPr>
              <a:t>Teacher shortage is defined (USDOE, 2017) whether teaching positions</a:t>
            </a:r>
            <a:endParaRPr/>
          </a:p>
          <a:p>
            <a:pPr marL="685800" lvl="1" indent="-254000" algn="l" rtl="0">
              <a:spcBef>
                <a:spcPts val="500"/>
              </a:spcBef>
              <a:spcAft>
                <a:spcPts val="0"/>
              </a:spcAft>
              <a:buSzPts val="2800"/>
              <a:buChar char="•"/>
            </a:pPr>
            <a:r>
              <a:rPr lang="en-US" sz="2800">
                <a:latin typeface="Calibri"/>
                <a:ea typeface="Calibri"/>
                <a:cs typeface="Calibri"/>
                <a:sym typeface="Calibri"/>
              </a:rPr>
              <a:t>Go unfilled</a:t>
            </a:r>
            <a:endParaRPr sz="2800"/>
          </a:p>
          <a:p>
            <a:pPr marL="685800" lvl="1" indent="-254000" algn="l" rtl="0">
              <a:spcBef>
                <a:spcPts val="500"/>
              </a:spcBef>
              <a:spcAft>
                <a:spcPts val="0"/>
              </a:spcAft>
              <a:buSzPts val="2800"/>
              <a:buChar char="•"/>
            </a:pPr>
            <a:r>
              <a:rPr lang="en-US" sz="2800">
                <a:latin typeface="Calibri"/>
                <a:ea typeface="Calibri"/>
                <a:cs typeface="Calibri"/>
                <a:sym typeface="Calibri"/>
              </a:rPr>
              <a:t>Are filled with teachers who lack credentials</a:t>
            </a:r>
            <a:endParaRPr sz="2800"/>
          </a:p>
          <a:p>
            <a:pPr marL="685800" lvl="1" indent="-254000" algn="l" rtl="0">
              <a:spcBef>
                <a:spcPts val="500"/>
              </a:spcBef>
              <a:spcAft>
                <a:spcPts val="0"/>
              </a:spcAft>
              <a:buSzPts val="2800"/>
              <a:buChar char="•"/>
            </a:pPr>
            <a:r>
              <a:rPr lang="en-US" sz="2800">
                <a:latin typeface="Calibri"/>
                <a:ea typeface="Calibri"/>
                <a:cs typeface="Calibri"/>
                <a:sym typeface="Calibri"/>
              </a:rPr>
              <a:t>Are filled by teachers who have credentials but are teaching outside of their specific credential </a:t>
            </a:r>
            <a:endParaRPr>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p3"/>
          <p:cNvSpPr txBox="1">
            <a:spLocks noGrp="1"/>
          </p:cNvSpPr>
          <p:nvPr>
            <p:ph type="title"/>
          </p:nvPr>
        </p:nvSpPr>
        <p:spPr>
          <a:xfrm>
            <a:off x="433206" y="594159"/>
            <a:ext cx="11219818" cy="1325563"/>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4800"/>
              <a:buFont typeface="Arial"/>
              <a:buNone/>
            </a:pPr>
            <a:r>
              <a:rPr lang="en-US" b="1"/>
              <a:t>AR Pathways &amp; Programs Defined</a:t>
            </a:r>
            <a:endParaRPr b="1"/>
          </a:p>
        </p:txBody>
      </p:sp>
      <p:sp>
        <p:nvSpPr>
          <p:cNvPr id="270" name="Google Shape;270;p3"/>
          <p:cNvSpPr txBox="1">
            <a:spLocks noGrp="1"/>
          </p:cNvSpPr>
          <p:nvPr>
            <p:ph type="body" idx="1"/>
          </p:nvPr>
        </p:nvSpPr>
        <p:spPr>
          <a:xfrm>
            <a:off x="526263" y="1596975"/>
            <a:ext cx="11033700" cy="1395300"/>
          </a:xfrm>
          <a:prstGeom prst="rect">
            <a:avLst/>
          </a:prstGeom>
          <a:noFill/>
          <a:ln>
            <a:noFill/>
          </a:ln>
        </p:spPr>
        <p:txBody>
          <a:bodyPr spcFirstLastPara="1" wrap="square" lIns="91425" tIns="45700" rIns="91425" bIns="45700" anchor="t" anchorCtr="0">
            <a:noAutofit/>
          </a:bodyPr>
          <a:lstStyle/>
          <a:p>
            <a:pPr marL="457200" lvl="0" indent="0" algn="l" rtl="0">
              <a:lnSpc>
                <a:spcPct val="90000"/>
              </a:lnSpc>
              <a:spcBef>
                <a:spcPts val="0"/>
              </a:spcBef>
              <a:spcAft>
                <a:spcPts val="0"/>
              </a:spcAft>
              <a:buNone/>
            </a:pPr>
            <a:endParaRPr/>
          </a:p>
          <a:p>
            <a:pPr marL="0" lvl="0" indent="0" algn="ctr" rtl="0">
              <a:lnSpc>
                <a:spcPct val="90000"/>
              </a:lnSpc>
              <a:spcBef>
                <a:spcPts val="0"/>
              </a:spcBef>
              <a:spcAft>
                <a:spcPts val="0"/>
              </a:spcAft>
              <a:buNone/>
            </a:pPr>
            <a:r>
              <a:rPr lang="en-US" sz="2400"/>
              <a:t>Alternative Route Pathway = State Policy</a:t>
            </a:r>
            <a:endParaRPr sz="2400"/>
          </a:p>
          <a:p>
            <a:pPr marL="0" lvl="0" indent="0" algn="ctr" rtl="0">
              <a:lnSpc>
                <a:spcPct val="90000"/>
              </a:lnSpc>
              <a:spcBef>
                <a:spcPts val="1000"/>
              </a:spcBef>
              <a:spcAft>
                <a:spcPts val="0"/>
              </a:spcAft>
              <a:buNone/>
            </a:pPr>
            <a:r>
              <a:rPr lang="en-US" sz="2400"/>
              <a:t>Alternative Route Program = Plan at Educator </a:t>
            </a:r>
            <a:r>
              <a:rPr lang="en-US" sz="240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Preparation</a:t>
            </a:r>
            <a:r>
              <a:rPr lang="en-US" sz="2400"/>
              <a:t> Program</a:t>
            </a:r>
            <a:endParaRPr sz="2400"/>
          </a:p>
        </p:txBody>
      </p:sp>
      <p:pic>
        <p:nvPicPr>
          <p:cNvPr id="271" name="Google Shape;271;p3">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4109875" y="3315125"/>
            <a:ext cx="3972261" cy="2648174"/>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77" name="Google Shape;277;g3cfce45d724_0_39"/>
          <p:cNvSpPr txBox="1">
            <a:spLocks noGrp="1"/>
          </p:cNvSpPr>
          <p:nvPr>
            <p:ph type="title"/>
          </p:nvPr>
        </p:nvSpPr>
        <p:spPr>
          <a:xfrm>
            <a:off x="421475" y="465204"/>
            <a:ext cx="11219700" cy="753900"/>
          </a:xfrm>
          <a:prstGeom prst="rect">
            <a:avLst/>
          </a:prstGeom>
        </p:spPr>
        <p:txBody>
          <a:bodyPr spcFirstLastPara="1" wrap="square" lIns="91425" tIns="45700" rIns="91425" bIns="45700" anchor="t" anchorCtr="0">
            <a:normAutofit fontScale="90000"/>
          </a:bodyPr>
          <a:lstStyle/>
          <a:p>
            <a:pPr marL="0" lvl="0" indent="0" algn="ctr" rtl="0">
              <a:spcBef>
                <a:spcPts val="0"/>
              </a:spcBef>
              <a:spcAft>
                <a:spcPts val="0"/>
              </a:spcAft>
              <a:buNone/>
            </a:pPr>
            <a:r>
              <a:rPr lang="en-US" sz="4000" b="1"/>
              <a:t>Example: New York State Alternative Pathways</a:t>
            </a:r>
            <a:endParaRPr sz="4000" b="1"/>
          </a:p>
        </p:txBody>
      </p:sp>
      <p:sp>
        <p:nvSpPr>
          <p:cNvPr id="278" name="Google Shape;278;g3cfce45d724_0_39"/>
          <p:cNvSpPr txBox="1"/>
          <p:nvPr/>
        </p:nvSpPr>
        <p:spPr>
          <a:xfrm>
            <a:off x="198775" y="2252875"/>
            <a:ext cx="2203200" cy="1673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500" b="1"/>
              <a:t>2 Pathways with over 37 Programs</a:t>
            </a:r>
            <a:endParaRPr sz="2500" b="1"/>
          </a:p>
        </p:txBody>
      </p:sp>
      <p:sp>
        <p:nvSpPr>
          <p:cNvPr id="279" name="Google Shape;279;g3cfce45d724_0_39"/>
          <p:cNvSpPr txBox="1"/>
          <p:nvPr/>
        </p:nvSpPr>
        <p:spPr>
          <a:xfrm>
            <a:off x="165650" y="5499650"/>
            <a:ext cx="3362700" cy="447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u="sng">
                <a:solidFill>
                  <a:schemeClr val="hlink"/>
                </a:solidFill>
                <a:hlinkClick r:id="rId3"/>
              </a:rPr>
              <a:t>NYS ED, n.d.</a:t>
            </a:r>
            <a:endParaRPr/>
          </a:p>
        </p:txBody>
      </p:sp>
      <p:pic>
        <p:nvPicPr>
          <p:cNvPr id="280" name="Google Shape;280;g3cfce45d724_0_39" descr="A simple flowchart shows a central blue box labeled “Transitional B or C” with four blue boxes branching outward. The connected boxes are labeled Community Colleges, BOCES (LEAs), SUNYs, and NYC Teaching Fellows, indicating four pathways or partner groups linked to the central program."/>
          <p:cNvPicPr preferRelativeResize="0"/>
          <p:nvPr/>
        </p:nvPicPr>
        <p:blipFill>
          <a:blip r:embed="rId4">
            <a:alphaModFix/>
          </a:blip>
          <a:stretch>
            <a:fillRect/>
          </a:stretch>
        </p:blipFill>
        <p:spPr>
          <a:xfrm>
            <a:off x="2791525" y="1075375"/>
            <a:ext cx="7941296" cy="497422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g3cfce45d724_0_32"/>
          <p:cNvSpPr txBox="1">
            <a:spLocks noGrp="1"/>
          </p:cNvSpPr>
          <p:nvPr>
            <p:ph type="title"/>
          </p:nvPr>
        </p:nvSpPr>
        <p:spPr>
          <a:xfrm>
            <a:off x="234900" y="577627"/>
            <a:ext cx="11219700" cy="959100"/>
          </a:xfrm>
          <a:prstGeom prst="rect">
            <a:avLst/>
          </a:prstGeom>
        </p:spPr>
        <p:txBody>
          <a:bodyPr spcFirstLastPara="1" wrap="square" lIns="91425" tIns="45700" rIns="91425" bIns="45700" anchor="t" anchorCtr="0">
            <a:normAutofit/>
          </a:bodyPr>
          <a:lstStyle/>
          <a:p>
            <a:pPr marL="0" lvl="0" indent="0" algn="ctr" rtl="0">
              <a:spcBef>
                <a:spcPts val="0"/>
              </a:spcBef>
              <a:spcAft>
                <a:spcPts val="0"/>
              </a:spcAft>
              <a:buNone/>
            </a:pPr>
            <a:r>
              <a:rPr lang="en-US" b="1"/>
              <a:t>Why </a:t>
            </a:r>
            <a:endParaRPr b="1"/>
          </a:p>
        </p:txBody>
      </p:sp>
      <p:sp>
        <p:nvSpPr>
          <p:cNvPr id="287" name="Google Shape;287;g3cfce45d724_0_32" descr="Alternate Route sign"/>
          <p:cNvSpPr txBox="1">
            <a:spLocks noGrp="1"/>
          </p:cNvSpPr>
          <p:nvPr>
            <p:ph type="body" idx="1"/>
          </p:nvPr>
        </p:nvSpPr>
        <p:spPr>
          <a:xfrm>
            <a:off x="449825" y="1536725"/>
            <a:ext cx="10184100" cy="4345500"/>
          </a:xfrm>
          <a:prstGeom prst="rect">
            <a:avLst/>
          </a:prstGeom>
        </p:spPr>
        <p:txBody>
          <a:bodyPr spcFirstLastPara="1" wrap="square" lIns="91425" tIns="45700" rIns="91425" bIns="45700" anchor="t" anchorCtr="0">
            <a:noAutofit/>
          </a:bodyPr>
          <a:lstStyle/>
          <a:p>
            <a:pPr marL="457200" lvl="0" indent="0" algn="l" rtl="0">
              <a:spcBef>
                <a:spcPts val="1000"/>
              </a:spcBef>
              <a:spcAft>
                <a:spcPts val="0"/>
              </a:spcAft>
              <a:buNone/>
            </a:pPr>
            <a:endParaRPr>
              <a:latin typeface="Calibri"/>
              <a:ea typeface="Calibri"/>
              <a:cs typeface="Calibri"/>
              <a:sym typeface="Calibri"/>
            </a:endParaRPr>
          </a:p>
          <a:p>
            <a:pPr marL="0" lvl="0" indent="0" algn="l" rtl="0">
              <a:spcBef>
                <a:spcPts val="1000"/>
              </a:spcBef>
              <a:spcAft>
                <a:spcPts val="0"/>
              </a:spcAft>
              <a:buNone/>
            </a:pPr>
            <a:endParaRPr>
              <a:latin typeface="Calibri"/>
              <a:ea typeface="Calibri"/>
              <a:cs typeface="Calibri"/>
              <a:sym typeface="Calibri"/>
            </a:endParaRPr>
          </a:p>
        </p:txBody>
      </p:sp>
      <p:pic>
        <p:nvPicPr>
          <p:cNvPr id="288" name="Google Shape;288;g3cfce45d724_0_32">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1100225" y="2050448"/>
            <a:ext cx="3272750" cy="2454524"/>
          </a:xfrm>
          <a:prstGeom prst="rect">
            <a:avLst/>
          </a:prstGeom>
          <a:noFill/>
          <a:ln>
            <a:noFill/>
          </a:ln>
        </p:spPr>
      </p:pic>
      <p:pic>
        <p:nvPicPr>
          <p:cNvPr id="289" name="Google Shape;289;g3cfce45d724_0_32">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5890200" y="1854675"/>
            <a:ext cx="5564402" cy="3709601"/>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295" name="Google Shape;295;g310aa36e249_0_29"/>
          <p:cNvSpPr txBox="1">
            <a:spLocks noGrp="1"/>
          </p:cNvSpPr>
          <p:nvPr>
            <p:ph type="title"/>
          </p:nvPr>
        </p:nvSpPr>
        <p:spPr>
          <a:xfrm>
            <a:off x="433206" y="594159"/>
            <a:ext cx="11219700" cy="13257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SzPts val="4800"/>
              <a:buNone/>
            </a:pPr>
            <a:r>
              <a:rPr lang="en-US"/>
              <a:t>Framework </a:t>
            </a:r>
            <a:endParaRPr/>
          </a:p>
        </p:txBody>
      </p:sp>
      <p:sp>
        <p:nvSpPr>
          <p:cNvPr id="296" name="Google Shape;296;g310aa36e249_0_29"/>
          <p:cNvSpPr txBox="1">
            <a:spLocks noGrp="1"/>
          </p:cNvSpPr>
          <p:nvPr>
            <p:ph type="body" idx="1"/>
          </p:nvPr>
        </p:nvSpPr>
        <p:spPr>
          <a:xfrm>
            <a:off x="299400" y="1453725"/>
            <a:ext cx="11353500" cy="4228200"/>
          </a:xfrm>
          <a:prstGeom prst="rect">
            <a:avLst/>
          </a:prstGeom>
          <a:noFill/>
          <a:ln>
            <a:noFill/>
          </a:ln>
        </p:spPr>
        <p:txBody>
          <a:bodyPr spcFirstLastPara="1" wrap="square" lIns="91425" tIns="45700" rIns="91425" bIns="45700" anchor="t" anchorCtr="0">
            <a:noAutofit/>
          </a:bodyPr>
          <a:lstStyle/>
          <a:p>
            <a:pPr marL="457200" lvl="0" indent="0" algn="l" rtl="0">
              <a:lnSpc>
                <a:spcPct val="90000"/>
              </a:lnSpc>
              <a:spcBef>
                <a:spcPts val="1000"/>
              </a:spcBef>
              <a:spcAft>
                <a:spcPts val="0"/>
              </a:spcAft>
              <a:buNone/>
            </a:pPr>
            <a:endParaRPr/>
          </a:p>
          <a:p>
            <a:pPr marL="457200" lvl="0" indent="-406400" algn="l" rtl="0">
              <a:lnSpc>
                <a:spcPct val="90000"/>
              </a:lnSpc>
              <a:spcBef>
                <a:spcPts val="0"/>
              </a:spcBef>
              <a:spcAft>
                <a:spcPts val="0"/>
              </a:spcAft>
              <a:buSzPts val="2800"/>
              <a:buChar char="•"/>
            </a:pPr>
            <a:r>
              <a:rPr lang="en-US"/>
              <a:t>2018 CEEDAR Alternate Licensure Database </a:t>
            </a:r>
            <a:endParaRPr/>
          </a:p>
          <a:p>
            <a:pPr marL="457200" lvl="0" indent="0" algn="l" rtl="0">
              <a:lnSpc>
                <a:spcPct val="90000"/>
              </a:lnSpc>
              <a:spcBef>
                <a:spcPts val="0"/>
              </a:spcBef>
              <a:spcAft>
                <a:spcPts val="0"/>
              </a:spcAft>
              <a:buNone/>
            </a:pPr>
            <a:endParaRPr/>
          </a:p>
          <a:p>
            <a:pPr marL="457200" lvl="0" indent="-406400" algn="l" rtl="0">
              <a:lnSpc>
                <a:spcPct val="90000"/>
              </a:lnSpc>
              <a:spcBef>
                <a:spcPts val="0"/>
              </a:spcBef>
              <a:spcAft>
                <a:spcPts val="0"/>
              </a:spcAft>
              <a:buSzPts val="2800"/>
              <a:buChar char="•"/>
            </a:pPr>
            <a:r>
              <a:rPr lang="en-US"/>
              <a:t>Sindelar et al. (2019) &amp; Myers et al. (2020) on alternative route special education licensure</a:t>
            </a:r>
            <a:endParaRPr/>
          </a:p>
          <a:p>
            <a:pPr marL="0" lvl="0" indent="0" algn="l" rtl="0">
              <a:lnSpc>
                <a:spcPct val="90000"/>
              </a:lnSpc>
              <a:spcBef>
                <a:spcPts val="0"/>
              </a:spcBef>
              <a:spcAft>
                <a:spcPts val="0"/>
              </a:spcAft>
              <a:buNone/>
            </a:pPr>
            <a:endParaRPr/>
          </a:p>
          <a:p>
            <a:pPr marL="0" lvl="0" indent="0" algn="l" rtl="0">
              <a:lnSpc>
                <a:spcPct val="90000"/>
              </a:lnSpc>
              <a:spcBef>
                <a:spcPts val="0"/>
              </a:spcBef>
              <a:spcAft>
                <a:spcPts val="0"/>
              </a:spcAft>
              <a:buNone/>
            </a:pPr>
            <a:endParaRPr/>
          </a:p>
        </p:txBody>
      </p:sp>
      <p:pic>
        <p:nvPicPr>
          <p:cNvPr id="297" name="Google Shape;297;g310aa36e249_0_29">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7830501" y="3184075"/>
            <a:ext cx="3739800" cy="2566800"/>
          </a:xfrm>
          <a:prstGeom prst="rect">
            <a:avLst/>
          </a:prstGeom>
          <a:noFill/>
          <a:ln>
            <a:noFill/>
          </a:ln>
        </p:spPr>
      </p:pic>
      <p:sp>
        <p:nvSpPr>
          <p:cNvPr id="298" name="Google Shape;298;g310aa36e249_0_29"/>
          <p:cNvSpPr txBox="1"/>
          <p:nvPr/>
        </p:nvSpPr>
        <p:spPr>
          <a:xfrm>
            <a:off x="7989950" y="5750875"/>
            <a:ext cx="3420900" cy="339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u="sng">
                <a:solidFill>
                  <a:schemeClr val="hlink"/>
                </a:solidFill>
                <a:hlinkClick r:id="rId4"/>
              </a:rPr>
              <a:t>Image</a:t>
            </a:r>
            <a:endParaRPr/>
          </a:p>
        </p:txBody>
      </p:sp>
    </p:spTree>
  </p:cSld>
  <p:clrMapOvr>
    <a:masterClrMapping/>
  </p:clrMapOvr>
</p:sld>
</file>

<file path=ppt/theme/theme1.xml><?xml version="1.0" encoding="utf-8"?>
<a:theme xmlns:a="http://schemas.openxmlformats.org/drawingml/2006/main" name="CEEDAR3.0">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1396</Words>
  <Application>Microsoft Macintosh PowerPoint</Application>
  <PresentationFormat>Widescreen</PresentationFormat>
  <Paragraphs>282</Paragraphs>
  <Slides>25</Slides>
  <Notes>25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25</vt:i4>
      </vt:variant>
    </vt:vector>
  </HeadingPairs>
  <TitlesOfParts>
    <vt:vector size="30" baseType="lpstr">
      <vt:lpstr>Arial</vt:lpstr>
      <vt:lpstr>Helvetica Neue</vt:lpstr>
      <vt:lpstr>Calibri</vt:lpstr>
      <vt:lpstr>Times New Roman</vt:lpstr>
      <vt:lpstr>CEEDAR3.0</vt:lpstr>
      <vt:lpstr>Alternative Pathways for Special Educators: Changes &amp; Developments Nationwide</vt:lpstr>
      <vt:lpstr>Agenda</vt:lpstr>
      <vt:lpstr>Purpose</vt:lpstr>
      <vt:lpstr>Research Questions</vt:lpstr>
      <vt:lpstr>Teacher Shortages Defined</vt:lpstr>
      <vt:lpstr>AR Pathways &amp; Programs Defined</vt:lpstr>
      <vt:lpstr>Example: New York State Alternative Pathways</vt:lpstr>
      <vt:lpstr>Why </vt:lpstr>
      <vt:lpstr>Framework </vt:lpstr>
      <vt:lpstr>Methods</vt:lpstr>
      <vt:lpstr>Data Collection</vt:lpstr>
      <vt:lpstr>Method: Codes for Pathway Types </vt:lpstr>
      <vt:lpstr>Codes for Pathway Requirements </vt:lpstr>
      <vt:lpstr>Coding Procedures</vt:lpstr>
      <vt:lpstr>Findings</vt:lpstr>
      <vt:lpstr>Type, Frequency, &amp; Changes in Pathways</vt:lpstr>
      <vt:lpstr>Eligibility Requirements</vt:lpstr>
      <vt:lpstr>Training Requirements</vt:lpstr>
      <vt:lpstr>State Exam Requirements</vt:lpstr>
      <vt:lpstr>Regional Changes</vt:lpstr>
      <vt:lpstr>Implications</vt:lpstr>
      <vt:lpstr>Limitations</vt:lpstr>
      <vt:lpstr>Future Research</vt:lpstr>
      <vt:lpstr>Questions?       Tashnuva Shaheen, tshaheen@binghamton.edu Kelly Acosta, kacosta@ric.edu     </vt:lpstr>
      <vt:lpstr>Disclaimer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Ostovar, Emma R.</dc:creator>
  <cp:lastModifiedBy>Emma R Ostovar</cp:lastModifiedBy>
  <cp:revision>3</cp:revision>
  <dcterms:created xsi:type="dcterms:W3CDTF">2022-10-11T18:33:53Z</dcterms:created>
  <dcterms:modified xsi:type="dcterms:W3CDTF">2026-05-28T13:58:29Z</dcterms:modified>
</cp:coreProperties>
</file>