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 id="2147483686" r:id="rId3"/>
    <p:sldMasterId id="2147483709" r:id="rId4"/>
  </p:sldMasterIdLst>
  <p:notesMasterIdLst>
    <p:notesMasterId r:id="rId4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9" r:id="rId41"/>
    <p:sldId id="300" r:id="rId42"/>
    <p:sldId id="301" r:id="rId43"/>
    <p:sldId id="302" r:id="rId44"/>
    <p:sldId id="303" r:id="rId45"/>
    <p:sldId id="304" r:id="rId46"/>
  </p:sldIdLst>
  <p:sldSz cx="12192000" cy="6858000"/>
  <p:notesSz cx="6858000" cy="9144000"/>
  <p:embeddedFontLst>
    <p:embeddedFont>
      <p:font typeface="Franklin Gothic" panose="020B0604020202020204" charset="0"/>
      <p:bold r:id="rId48"/>
    </p:embeddedFont>
    <p:embeddedFont>
      <p:font typeface="Helvetica Neue" panose="020B0604020202020204" charset="0"/>
      <p:regular r:id="rId49"/>
      <p:bold r:id="rId50"/>
      <p:italic r:id="rId51"/>
      <p:boldItalic r:id="rId52"/>
    </p:embeddedFont>
    <p:embeddedFont>
      <p:font typeface="Play" panose="020B0604020202020204" charset="0"/>
      <p:regular r:id="rId53"/>
      <p:bold r:id="rId54"/>
    </p:embeddedFont>
    <p:embeddedFont>
      <p:font typeface="Quattrocento Sans" panose="020B0502050000020003"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5" roundtripDataSignature="AMtx7midstzMjc88HAqJ8fQNydPEhIMm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41" autoAdjust="0"/>
  </p:normalViewPr>
  <p:slideViewPr>
    <p:cSldViewPr snapToGrid="0">
      <p:cViewPr varScale="1">
        <p:scale>
          <a:sx n="76" d="100"/>
          <a:sy n="76" d="100"/>
        </p:scale>
        <p:origin x="173" y="-29"/>
      </p:cViewPr>
      <p:guideLst/>
    </p:cSldViewPr>
  </p:slideViewPr>
  <p:outlineViewPr>
    <p:cViewPr>
      <p:scale>
        <a:sx n="33" d="100"/>
        <a:sy n="33" d="100"/>
      </p:scale>
      <p:origin x="0" y="-169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79"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7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3c0d3fbfb6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4" name="Google Shape;784;g3c0d3fbfb6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5" name="Google Shape;785;g3c0d3fbfb6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3" name="Google Shape;85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3984a2fdb13_0_33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9" name="Google Shape;859;g3984a2fdb13_0_33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3a214bf1461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5" name="Google Shape;865;g3a214bf1461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3a214bf1461_0_2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g3a214bf1461_0_2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High Leverage Practices for Students with Disabilities (Revised and Updated 2024): https://ceedar.education.ufl.edu/wp-content/uploads/2024/03/High-Leverage-Practices-for-Students-with-Disabilties-updated.pdf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High Leverage Practices Implementation Resources: https://highleveragepractices.org/implementation-resources </a:t>
            </a:r>
            <a:endParaRPr/>
          </a:p>
          <a:p>
            <a:pPr marL="0" lvl="0" indent="0" algn="l" rtl="0">
              <a:lnSpc>
                <a:spcPct val="100000"/>
              </a:lnSpc>
              <a:spcBef>
                <a:spcPts val="0"/>
              </a:spcBef>
              <a:spcAft>
                <a:spcPts val="0"/>
              </a:spcAft>
              <a:buSzPts val="1400"/>
              <a:buNone/>
            </a:pPr>
            <a:endParaRPr/>
          </a:p>
        </p:txBody>
      </p:sp>
      <p:sp>
        <p:nvSpPr>
          <p:cNvPr id="873" name="Google Shape;873;g3a214bf1461_0_2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3a214bf1461_0_47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5" name="Google Shape;885;g3a214bf1461_0_47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1"/>
              <a:t>Explanation of Slide</a:t>
            </a:r>
            <a:endParaRPr b="0"/>
          </a:p>
          <a:p>
            <a:pPr marL="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HLPs are appealing for both general education and special education teachers because these practices are applicable to and can be used in any content area or grade level. Some might consider HLPs to be common-sense practices that are used widely—which is true. </a:t>
            </a:r>
            <a:endParaRPr/>
          </a:p>
          <a:p>
            <a:pPr marL="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That said, it is the intentionality with which HLPs are used to respond to specific learning tasks and student needs that makes them powerful. Although HLPs can enhance all students’ learning with increased intensity and intentionality, students with disabilities (SWDs), English learners (ELs), and students who struggle are provided better access to the curriculum through HLPs.</a:t>
            </a:r>
            <a:endParaRPr/>
          </a:p>
        </p:txBody>
      </p:sp>
      <p:sp>
        <p:nvSpPr>
          <p:cNvPr id="886" name="Google Shape;886;g3a214bf1461_0_47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3a214bf1461_0_7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5" name="Google Shape;905;g3a214bf1461_0_713: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200"/>
              <a:buFont typeface="Franklin Gothic"/>
              <a:buNone/>
            </a:pPr>
            <a:r>
              <a:rPr lang="en-US" sz="1200" b="1">
                <a:solidFill>
                  <a:schemeClr val="dk1"/>
                </a:solidFill>
                <a:latin typeface="Franklin Gothic"/>
                <a:ea typeface="Franklin Gothic"/>
                <a:cs typeface="Franklin Gothic"/>
                <a:sym typeface="Franklin Gothic"/>
              </a:rPr>
              <a:t>Explanation of Slide</a:t>
            </a:r>
            <a:endParaRPr/>
          </a:p>
          <a:p>
            <a:pPr marL="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Focusing on HLPs provides an opportunity to assess and improve specific practices. Understanding what we know about adult learning, teachers need practice with consistent feedback to implement instructional practices with fidelity, and we cannot expect teachers to master all instructional practices at one time. Targeting a consistent set of HLPs increases the likelihood of mastery among novice teachers. </a:t>
            </a:r>
            <a:endParaRPr/>
          </a:p>
        </p:txBody>
      </p:sp>
      <p:sp>
        <p:nvSpPr>
          <p:cNvPr id="906" name="Google Shape;906;g3a214bf1461_0_713: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Franklin Gothic"/>
              <a:buNone/>
            </a:pPr>
            <a:fld id="{00000000-1234-1234-1234-123412341234}" type="slidenum">
              <a:rPr lang="en-US" sz="1200" b="0" i="0" u="none" strike="noStrike" cap="none">
                <a:solidFill>
                  <a:srgbClr val="000000"/>
                </a:solidFill>
                <a:latin typeface="Franklin Gothic"/>
                <a:ea typeface="Franklin Gothic"/>
                <a:cs typeface="Franklin Gothic"/>
                <a:sym typeface="Franklin Gothic"/>
              </a:rPr>
              <a:t>15</a:t>
            </a:fld>
            <a:endParaRPr sz="1200" b="0" i="0" u="none" strike="noStrike" cap="none">
              <a:solidFill>
                <a:srgbClr val="000000"/>
              </a:solidFill>
              <a:latin typeface="Franklin Gothic"/>
              <a:ea typeface="Franklin Gothic"/>
              <a:cs typeface="Franklin Gothic"/>
              <a:sym typeface="Franklin Gothic"/>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3a214bf1461_0_9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8" name="Google Shape;928;g3a214bf1461_0_9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4" name="Google Shape;93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3984a2fdb13_0_72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g3984a2fdb13_0_72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3" name="Google Shape;943;g3984a2fdb13_0_72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9" name="Google Shape;94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3984a2fdb13_0_7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g3984a2fdb13_0_7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2" name="Google Shape;792;g3984a2fdb13_0_7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2" name="Google Shape;9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0" name="Google Shape;97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7" name="Google Shape;97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4" name="Google Shape;98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2" name="Google Shape;99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2" name="Google Shape;100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2" name="Google Shape;101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https://chatgpt.com/g/g-67b53457ec208191b9c82aa7e6bcf1a9-high-leverage-practices-hlp-gpt?utm_source=CEEDAR+Center+Newsletter&amp;utm_campaign=207a51a350-EMAIL_CAMPAIGN_2023_05_23_03_15_COPY_01&amp;utm_medium=email&amp;utm_term=0_-a23a86e187-107663557</a:t>
            </a:r>
            <a:endParaRPr/>
          </a:p>
        </p:txBody>
      </p:sp>
      <p:sp>
        <p:nvSpPr>
          <p:cNvPr id="1022" name="Google Shape;102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2" name="Google Shape;103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9" name="Google Shape;103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3" name="Google Shape;8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6" name="Google Shape;1046;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2" name="Google Shape;105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9" name="Google Shape;105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6" name="Google Shape;106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3" name="Google Shape;107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9" name="Google Shape;1079;p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Let me know who we want on this slide for the recording, we can add/change as needed</a:t>
            </a:r>
            <a:endParaRPr/>
          </a:p>
        </p:txBody>
      </p:sp>
      <p:sp>
        <p:nvSpPr>
          <p:cNvPr id="1080" name="Google Shape;1080;p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0" name="Google Shape;1090;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4" name="Google Shape;1154;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2" name="Google Shape;1162;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1" name="Google Shape;1171;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3984a2fdb13_0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1" name="Google Shape;811;g3984a2fdb13_0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0" name="Google Shape;1180;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3984a2fdb13_0_1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g3984a2fdb13_0_12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Let me know who we want on this slide for the recording, we can add/change as needed</a:t>
            </a:r>
            <a:endParaRPr/>
          </a:p>
        </p:txBody>
      </p:sp>
      <p:sp>
        <p:nvSpPr>
          <p:cNvPr id="1189" name="Google Shape;1189;g3984a2fdb13_0_12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9" name="Google Shape;119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8" name="Google Shape;81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9" name="Google Shape;82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3984a2fdb13_0_16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g3984a2fdb13_0_16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835" name="Google Shape;835;g3984a2fdb13_0_16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1" name="Google Shape;84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7" name="Google Shape;84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 Id="rId9"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jpg"/><Relationship Id="rId9"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35.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jpg"/><Relationship Id="rId9"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Title and Content Gray">
  <p:cSld name="5_Title and Content Gray">
    <p:spTree>
      <p:nvGrpSpPr>
        <p:cNvPr id="1" name="Shape 15"/>
        <p:cNvGrpSpPr/>
        <p:nvPr/>
      </p:nvGrpSpPr>
      <p:grpSpPr>
        <a:xfrm>
          <a:off x="0" y="0"/>
          <a:ext cx="0" cy="0"/>
          <a:chOff x="0" y="0"/>
          <a:chExt cx="0" cy="0"/>
        </a:xfrm>
      </p:grpSpPr>
      <p:pic>
        <p:nvPicPr>
          <p:cNvPr id="16" name="Google Shape;16;g3c0d3fbfb6d_0_95" descr="A person writing on a piece of paper&#10;&#10;Description automatically generated with low confidence"/>
          <p:cNvPicPr preferRelativeResize="0"/>
          <p:nvPr/>
        </p:nvPicPr>
        <p:blipFill rotWithShape="1">
          <a:blip r:embed="rId2">
            <a:alphaModFix/>
          </a:blip>
          <a:srcRect/>
          <a:stretch/>
        </p:blipFill>
        <p:spPr>
          <a:xfrm>
            <a:off x="-348310" y="218484"/>
            <a:ext cx="12888620" cy="7246310"/>
          </a:xfrm>
          <a:prstGeom prst="rect">
            <a:avLst/>
          </a:prstGeom>
          <a:noFill/>
          <a:ln>
            <a:noFill/>
          </a:ln>
        </p:spPr>
      </p:pic>
      <p:sp>
        <p:nvSpPr>
          <p:cNvPr id="17" name="Google Shape;17;g3c0d3fbfb6d_0_95"/>
          <p:cNvSpPr txBox="1">
            <a:spLocks noGrp="1"/>
          </p:cNvSpPr>
          <p:nvPr>
            <p:ph type="body" idx="1"/>
          </p:nvPr>
        </p:nvSpPr>
        <p:spPr>
          <a:xfrm>
            <a:off x="3701014" y="3130826"/>
            <a:ext cx="4790100" cy="11628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8" name="Google Shape;18;g3c0d3fbfb6d_0_95" descr="Text&#10;&#10;Description automatically generated with medium confidence"/>
          <p:cNvPicPr preferRelativeResize="0"/>
          <p:nvPr/>
        </p:nvPicPr>
        <p:blipFill rotWithShape="1">
          <a:blip r:embed="rId3">
            <a:alphaModFix/>
          </a:blip>
          <a:srcRect/>
          <a:stretch/>
        </p:blipFill>
        <p:spPr>
          <a:xfrm>
            <a:off x="221973" y="6485185"/>
            <a:ext cx="2269447" cy="47146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g3984a2fdb13_0_15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g3984a2fdb13_0_158"/>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5" name="Google Shape;75;g3984a2fdb13_0_15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g3984a2fdb13_0_1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g3984a2fdb13_0_1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g3984a2fdb13_0_1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g3984a2fdb13_0_16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g3984a2fdb13_0_165"/>
          <p:cNvSpPr>
            <a:spLocks noGrp="1"/>
          </p:cNvSpPr>
          <p:nvPr>
            <p:ph type="pic" idx="2"/>
          </p:nvPr>
        </p:nvSpPr>
        <p:spPr>
          <a:xfrm>
            <a:off x="5183188" y="987425"/>
            <a:ext cx="6172200" cy="4873500"/>
          </a:xfrm>
          <a:prstGeom prst="rect">
            <a:avLst/>
          </a:prstGeom>
          <a:noFill/>
          <a:ln>
            <a:noFill/>
          </a:ln>
        </p:spPr>
      </p:sp>
      <p:sp>
        <p:nvSpPr>
          <p:cNvPr id="82" name="Google Shape;82;g3984a2fdb13_0_16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g3984a2fdb13_0_16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g3984a2fdb13_0_16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g3984a2fdb13_0_1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g3984a2fdb13_0_17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g3984a2fdb13_0_17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g3984a2fdb13_0_17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g3984a2fdb13_0_17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g3984a2fdb13_0_1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g3984a2fdb13_0_17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g3984a2fdb13_0_17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g3984a2fdb13_0_17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3984a2fdb13_0_17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g3984a2fdb13_0_17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Gray">
  <p:cSld name="Title and Content Gray">
    <p:spTree>
      <p:nvGrpSpPr>
        <p:cNvPr id="1" name="Shape 99"/>
        <p:cNvGrpSpPr/>
        <p:nvPr/>
      </p:nvGrpSpPr>
      <p:grpSpPr>
        <a:xfrm>
          <a:off x="0" y="0"/>
          <a:ext cx="0" cy="0"/>
          <a:chOff x="0" y="0"/>
          <a:chExt cx="0" cy="0"/>
        </a:xfrm>
      </p:grpSpPr>
      <p:pic>
        <p:nvPicPr>
          <p:cNvPr id="100" name="Google Shape;100;p30" descr="A picture containing table&#10;&#10;Description automatically generated"/>
          <p:cNvPicPr preferRelativeResize="0"/>
          <p:nvPr/>
        </p:nvPicPr>
        <p:blipFill rotWithShape="1">
          <a:blip r:embed="rId2">
            <a:alphaModFix/>
          </a:blip>
          <a:srcRect/>
          <a:stretch/>
        </p:blipFill>
        <p:spPr>
          <a:xfrm>
            <a:off x="-197225" y="-80642"/>
            <a:ext cx="12532659" cy="7046180"/>
          </a:xfrm>
          <a:prstGeom prst="rect">
            <a:avLst/>
          </a:prstGeom>
          <a:noFill/>
          <a:ln>
            <a:noFill/>
          </a:ln>
        </p:spPr>
      </p:pic>
      <p:sp>
        <p:nvSpPr>
          <p:cNvPr id="101" name="Google Shape;101;p30"/>
          <p:cNvSpPr txBox="1">
            <a:spLocks noGrp="1"/>
          </p:cNvSpPr>
          <p:nvPr>
            <p:ph type="title"/>
          </p:nvPr>
        </p:nvSpPr>
        <p:spPr>
          <a:xfrm>
            <a:off x="433206" y="594159"/>
            <a:ext cx="11219818"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2" name="Google Shape;102;p30"/>
          <p:cNvSpPr txBox="1">
            <a:spLocks noGrp="1"/>
          </p:cNvSpPr>
          <p:nvPr>
            <p:ph type="body" idx="1"/>
          </p:nvPr>
        </p:nvSpPr>
        <p:spPr>
          <a:xfrm>
            <a:off x="433388" y="2187574"/>
            <a:ext cx="11219636" cy="363948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30"/>
          <p:cNvSpPr/>
          <p:nvPr/>
        </p:nvSpPr>
        <p:spPr>
          <a:xfrm>
            <a:off x="-197225" y="6094911"/>
            <a:ext cx="12532659"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30"/>
          <p:cNvSpPr/>
          <p:nvPr/>
        </p:nvSpPr>
        <p:spPr>
          <a:xfrm>
            <a:off x="-197225" y="6291468"/>
            <a:ext cx="12532659"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30"/>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
        <p:nvSpPr>
          <p:cNvPr id="106" name="Google Shape;106;p30"/>
          <p:cNvSpPr/>
          <p:nvPr/>
        </p:nvSpPr>
        <p:spPr>
          <a:xfrm>
            <a:off x="-232792" y="-7545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7" name="Google Shape;107;p30"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
        <p:nvSpPr>
          <p:cNvPr id="108" name="Google Shape;108;p30"/>
          <p:cNvSpPr/>
          <p:nvPr/>
        </p:nvSpPr>
        <p:spPr>
          <a:xfrm>
            <a:off x="-232792" y="326307"/>
            <a:ext cx="12603791" cy="5758666"/>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0"/>
        <p:cNvGrpSpPr/>
        <p:nvPr/>
      </p:nvGrpSpPr>
      <p:grpSpPr>
        <a:xfrm>
          <a:off x="0" y="0"/>
          <a:ext cx="0" cy="0"/>
          <a:chOff x="0" y="0"/>
          <a:chExt cx="0" cy="0"/>
        </a:xfrm>
      </p:grpSpPr>
      <p:sp>
        <p:nvSpPr>
          <p:cNvPr id="111" name="Google Shape;111;p6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2" name="Google Shape;112;p6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3" name="Google Shape;113;p6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4" name="Google Shape;114;p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5" name="Google Shape;115;p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6" name="Google Shape;116;p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4 Sections with Images">
  <p:cSld name="Title and 4 Sections with Images">
    <p:spTree>
      <p:nvGrpSpPr>
        <p:cNvPr id="1" name="Shape 117"/>
        <p:cNvGrpSpPr/>
        <p:nvPr/>
      </p:nvGrpSpPr>
      <p:grpSpPr>
        <a:xfrm>
          <a:off x="0" y="0"/>
          <a:ext cx="0" cy="0"/>
          <a:chOff x="0" y="0"/>
          <a:chExt cx="0" cy="0"/>
        </a:xfrm>
      </p:grpSpPr>
      <p:pic>
        <p:nvPicPr>
          <p:cNvPr id="118" name="Google Shape;118;p36"/>
          <p:cNvPicPr preferRelativeResize="0"/>
          <p:nvPr/>
        </p:nvPicPr>
        <p:blipFill rotWithShape="1">
          <a:blip r:embed="rId2">
            <a:alphaModFix/>
          </a:blip>
          <a:srcRect t="32794" b="21626"/>
          <a:stretch/>
        </p:blipFill>
        <p:spPr>
          <a:xfrm>
            <a:off x="-199572" y="2230330"/>
            <a:ext cx="12391572" cy="3175388"/>
          </a:xfrm>
          <a:prstGeom prst="rect">
            <a:avLst/>
          </a:prstGeom>
          <a:noFill/>
          <a:ln>
            <a:noFill/>
          </a:ln>
        </p:spPr>
      </p:pic>
      <p:sp>
        <p:nvSpPr>
          <p:cNvPr id="119" name="Google Shape;119;p36"/>
          <p:cNvSpPr txBox="1">
            <a:spLocks noGrp="1"/>
          </p:cNvSpPr>
          <p:nvPr>
            <p:ph type="title"/>
          </p:nvPr>
        </p:nvSpPr>
        <p:spPr>
          <a:xfrm>
            <a:off x="782033" y="615854"/>
            <a:ext cx="10515600" cy="1325563"/>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0" name="Google Shape;120;p36"/>
          <p:cNvSpPr>
            <a:spLocks noGrp="1"/>
          </p:cNvSpPr>
          <p:nvPr>
            <p:ph type="pic" idx="2"/>
          </p:nvPr>
        </p:nvSpPr>
        <p:spPr>
          <a:xfrm>
            <a:off x="782638" y="2654300"/>
            <a:ext cx="2106612" cy="1558925"/>
          </a:xfrm>
          <a:prstGeom prst="rect">
            <a:avLst/>
          </a:prstGeom>
          <a:noFill/>
          <a:ln>
            <a:noFill/>
          </a:ln>
        </p:spPr>
      </p:sp>
      <p:sp>
        <p:nvSpPr>
          <p:cNvPr id="121" name="Google Shape;121;p36"/>
          <p:cNvSpPr>
            <a:spLocks noGrp="1"/>
          </p:cNvSpPr>
          <p:nvPr>
            <p:ph type="pic" idx="3"/>
          </p:nvPr>
        </p:nvSpPr>
        <p:spPr>
          <a:xfrm>
            <a:off x="3568765" y="2654300"/>
            <a:ext cx="2106612" cy="1558925"/>
          </a:xfrm>
          <a:prstGeom prst="rect">
            <a:avLst/>
          </a:prstGeom>
          <a:noFill/>
          <a:ln>
            <a:noFill/>
          </a:ln>
        </p:spPr>
      </p:sp>
      <p:sp>
        <p:nvSpPr>
          <p:cNvPr id="122" name="Google Shape;122;p36"/>
          <p:cNvSpPr>
            <a:spLocks noGrp="1"/>
          </p:cNvSpPr>
          <p:nvPr>
            <p:ph type="pic" idx="4"/>
          </p:nvPr>
        </p:nvSpPr>
        <p:spPr>
          <a:xfrm>
            <a:off x="6354892" y="2649537"/>
            <a:ext cx="2106612" cy="1558925"/>
          </a:xfrm>
          <a:prstGeom prst="rect">
            <a:avLst/>
          </a:prstGeom>
          <a:noFill/>
          <a:ln>
            <a:noFill/>
          </a:ln>
        </p:spPr>
      </p:sp>
      <p:sp>
        <p:nvSpPr>
          <p:cNvPr id="123" name="Google Shape;123;p36"/>
          <p:cNvSpPr>
            <a:spLocks noGrp="1"/>
          </p:cNvSpPr>
          <p:nvPr>
            <p:ph type="pic" idx="5"/>
          </p:nvPr>
        </p:nvSpPr>
        <p:spPr>
          <a:xfrm>
            <a:off x="9105161" y="2649536"/>
            <a:ext cx="2106612" cy="1558925"/>
          </a:xfrm>
          <a:prstGeom prst="rect">
            <a:avLst/>
          </a:prstGeom>
          <a:noFill/>
          <a:ln>
            <a:noFill/>
          </a:ln>
        </p:spPr>
      </p:sp>
      <p:sp>
        <p:nvSpPr>
          <p:cNvPr id="124" name="Google Shape;124;p36"/>
          <p:cNvSpPr txBox="1">
            <a:spLocks noGrp="1"/>
          </p:cNvSpPr>
          <p:nvPr>
            <p:ph type="body" idx="1"/>
          </p:nvPr>
        </p:nvSpPr>
        <p:spPr>
          <a:xfrm>
            <a:off x="3567177" y="4406165"/>
            <a:ext cx="2108200" cy="6413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36"/>
          <p:cNvSpPr txBox="1">
            <a:spLocks noGrp="1"/>
          </p:cNvSpPr>
          <p:nvPr>
            <p:ph type="body" idx="6"/>
          </p:nvPr>
        </p:nvSpPr>
        <p:spPr>
          <a:xfrm>
            <a:off x="779159" y="4415133"/>
            <a:ext cx="2108200" cy="6413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36"/>
          <p:cNvSpPr txBox="1">
            <a:spLocks noGrp="1"/>
          </p:cNvSpPr>
          <p:nvPr>
            <p:ph type="body" idx="7"/>
          </p:nvPr>
        </p:nvSpPr>
        <p:spPr>
          <a:xfrm>
            <a:off x="6355190" y="4415132"/>
            <a:ext cx="2108200" cy="6413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 name="Google Shape;127;p36"/>
          <p:cNvSpPr txBox="1">
            <a:spLocks noGrp="1"/>
          </p:cNvSpPr>
          <p:nvPr>
            <p:ph type="body" idx="8"/>
          </p:nvPr>
        </p:nvSpPr>
        <p:spPr>
          <a:xfrm>
            <a:off x="9098387" y="4415130"/>
            <a:ext cx="2108200" cy="6413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36"/>
          <p:cNvSpPr/>
          <p:nvPr/>
        </p:nvSpPr>
        <p:spPr>
          <a:xfrm>
            <a:off x="-268357" y="6281530"/>
            <a:ext cx="12603791"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36"/>
          <p:cNvSpPr/>
          <p:nvPr/>
        </p:nvSpPr>
        <p:spPr>
          <a:xfrm>
            <a:off x="-268357" y="6033051"/>
            <a:ext cx="12603791"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0" name="Google Shape;130;p36"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
        <p:nvSpPr>
          <p:cNvPr id="131" name="Google Shape;131;p36"/>
          <p:cNvSpPr/>
          <p:nvPr/>
        </p:nvSpPr>
        <p:spPr>
          <a:xfrm>
            <a:off x="-232792" y="-7545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 name="Google Shape;132;p36"/>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3"/>
        <p:cNvGrpSpPr/>
        <p:nvPr/>
      </p:nvGrpSpPr>
      <p:grpSpPr>
        <a:xfrm>
          <a:off x="0" y="0"/>
          <a:ext cx="0" cy="0"/>
          <a:chOff x="0" y="0"/>
          <a:chExt cx="0" cy="0"/>
        </a:xfrm>
      </p:grpSpPr>
      <p:sp>
        <p:nvSpPr>
          <p:cNvPr id="134" name="Google Shape;134;p6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5" name="Google Shape;135;p69"/>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rgbClr val="00000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rgbClr val="000000"/>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rgbClr val="000000"/>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9pPr>
          </a:lstStyle>
          <a:p>
            <a:endParaRPr/>
          </a:p>
        </p:txBody>
      </p:sp>
      <p:sp>
        <p:nvSpPr>
          <p:cNvPr id="136" name="Google Shape;136;p69"/>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37" name="Google Shape;137;p69"/>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rgbClr val="00000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rgbClr val="000000"/>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rgbClr val="000000"/>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9pPr>
          </a:lstStyle>
          <a:p>
            <a:endParaRPr/>
          </a:p>
        </p:txBody>
      </p:sp>
      <p:sp>
        <p:nvSpPr>
          <p:cNvPr id="138" name="Google Shape;138;p69"/>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39" name="Google Shape;139;p6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0" name="Google Shape;140;p6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1" name="Google Shape;141;p6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42"/>
        <p:cNvGrpSpPr/>
        <p:nvPr/>
      </p:nvGrpSpPr>
      <p:grpSpPr>
        <a:xfrm>
          <a:off x="0" y="0"/>
          <a:ext cx="0" cy="0"/>
          <a:chOff x="0" y="0"/>
          <a:chExt cx="0" cy="0"/>
        </a:xfrm>
      </p:grpSpPr>
      <p:pic>
        <p:nvPicPr>
          <p:cNvPr id="143" name="Google Shape;143;p24" descr="Icon&#10;&#10;Description automatically generated with low confidence"/>
          <p:cNvPicPr preferRelativeResize="0"/>
          <p:nvPr/>
        </p:nvPicPr>
        <p:blipFill rotWithShape="1">
          <a:blip r:embed="rId2">
            <a:alphaModFix/>
          </a:blip>
          <a:srcRect t="-4477" b="4477"/>
          <a:stretch/>
        </p:blipFill>
        <p:spPr>
          <a:xfrm>
            <a:off x="0" y="-314709"/>
            <a:ext cx="12192000" cy="7179443"/>
          </a:xfrm>
          <a:prstGeom prst="rect">
            <a:avLst/>
          </a:prstGeom>
          <a:noFill/>
          <a:ln>
            <a:noFill/>
          </a:ln>
        </p:spPr>
      </p:pic>
      <p:sp>
        <p:nvSpPr>
          <p:cNvPr id="144" name="Google Shape;144;p24"/>
          <p:cNvSpPr txBox="1">
            <a:spLocks noGrp="1"/>
          </p:cNvSpPr>
          <p:nvPr>
            <p:ph type="body" idx="1"/>
          </p:nvPr>
        </p:nvSpPr>
        <p:spPr>
          <a:xfrm>
            <a:off x="1731351" y="1832073"/>
            <a:ext cx="3471862" cy="101917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24"/>
          <p:cNvSpPr txBox="1">
            <a:spLocks noGrp="1"/>
          </p:cNvSpPr>
          <p:nvPr>
            <p:ph type="body" idx="2"/>
          </p:nvPr>
        </p:nvSpPr>
        <p:spPr>
          <a:xfrm>
            <a:off x="4262689" y="3592674"/>
            <a:ext cx="3471862" cy="10191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 name="Google Shape;146;p24"/>
          <p:cNvSpPr txBox="1">
            <a:spLocks noGrp="1"/>
          </p:cNvSpPr>
          <p:nvPr>
            <p:ph type="body" idx="3"/>
          </p:nvPr>
        </p:nvSpPr>
        <p:spPr>
          <a:xfrm>
            <a:off x="4262689" y="3592674"/>
            <a:ext cx="3471862" cy="101917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24"/>
          <p:cNvSpPr txBox="1">
            <a:spLocks noGrp="1"/>
          </p:cNvSpPr>
          <p:nvPr>
            <p:ph type="body" idx="4"/>
          </p:nvPr>
        </p:nvSpPr>
        <p:spPr>
          <a:xfrm>
            <a:off x="1731351" y="1832072"/>
            <a:ext cx="3471862" cy="101917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Gray">
  <p:cSld name="Title and Content Gray">
    <p:spTree>
      <p:nvGrpSpPr>
        <p:cNvPr id="1" name="Shape 19"/>
        <p:cNvGrpSpPr/>
        <p:nvPr/>
      </p:nvGrpSpPr>
      <p:grpSpPr>
        <a:xfrm>
          <a:off x="0" y="0"/>
          <a:ext cx="0" cy="0"/>
          <a:chOff x="0" y="0"/>
          <a:chExt cx="0" cy="0"/>
        </a:xfrm>
      </p:grpSpPr>
      <p:pic>
        <p:nvPicPr>
          <p:cNvPr id="20" name="Google Shape;20;g3984a2fdb13_0_111" descr="A picture containing table&#10;&#10;Description automatically generated"/>
          <p:cNvPicPr preferRelativeResize="0"/>
          <p:nvPr/>
        </p:nvPicPr>
        <p:blipFill rotWithShape="1">
          <a:blip r:embed="rId2">
            <a:alphaModFix/>
          </a:blip>
          <a:srcRect/>
          <a:stretch/>
        </p:blipFill>
        <p:spPr>
          <a:xfrm>
            <a:off x="-197225" y="-80642"/>
            <a:ext cx="12532661" cy="7046179"/>
          </a:xfrm>
          <a:prstGeom prst="rect">
            <a:avLst/>
          </a:prstGeom>
          <a:noFill/>
          <a:ln>
            <a:noFill/>
          </a:ln>
        </p:spPr>
      </p:pic>
      <p:sp>
        <p:nvSpPr>
          <p:cNvPr id="21" name="Google Shape;21;g3984a2fdb13_0_111"/>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Arial"/>
              <a:buNone/>
              <a:defRPr sz="4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g3984a2fdb13_0_111"/>
          <p:cNvSpPr txBox="1">
            <a:spLocks noGrp="1"/>
          </p:cNvSpPr>
          <p:nvPr>
            <p:ph type="body" idx="1"/>
          </p:nvPr>
        </p:nvSpPr>
        <p:spPr>
          <a:xfrm>
            <a:off x="433388" y="2187574"/>
            <a:ext cx="11219700" cy="3639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Arial"/>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Font typeface="Arial"/>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Font typeface="Arial"/>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g3984a2fdb13_0_111"/>
          <p:cNvSpPr/>
          <p:nvPr/>
        </p:nvSpPr>
        <p:spPr>
          <a:xfrm>
            <a:off x="-197225" y="6094911"/>
            <a:ext cx="125328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 name="Google Shape;24;g3984a2fdb13_0_111"/>
          <p:cNvSpPr/>
          <p:nvPr/>
        </p:nvSpPr>
        <p:spPr>
          <a:xfrm>
            <a:off x="-197225" y="6291468"/>
            <a:ext cx="125328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 name="Google Shape;25;g3984a2fdb13_0_111"/>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
        <p:nvSpPr>
          <p:cNvPr id="26" name="Google Shape;26;g3984a2fdb13_0_111"/>
          <p:cNvSpPr/>
          <p:nvPr/>
        </p:nvSpPr>
        <p:spPr>
          <a:xfrm>
            <a:off x="-232792" y="-75459"/>
            <a:ext cx="12603900" cy="4017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7" name="Google Shape;27;g3984a2fdb13_0_111"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28" name="Google Shape;28;g3984a2fdb13_0_111"/>
          <p:cNvSpPr/>
          <p:nvPr/>
        </p:nvSpPr>
        <p:spPr>
          <a:xfrm>
            <a:off x="-232792" y="326307"/>
            <a:ext cx="12603900" cy="5758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with Image 1">
  <p:cSld name="Title and Content with Image 1">
    <p:spTree>
      <p:nvGrpSpPr>
        <p:cNvPr id="1" name="Shape 174"/>
        <p:cNvGrpSpPr/>
        <p:nvPr/>
      </p:nvGrpSpPr>
      <p:grpSpPr>
        <a:xfrm>
          <a:off x="0" y="0"/>
          <a:ext cx="0" cy="0"/>
          <a:chOff x="0" y="0"/>
          <a:chExt cx="0" cy="0"/>
        </a:xfrm>
      </p:grpSpPr>
      <p:sp>
        <p:nvSpPr>
          <p:cNvPr id="175" name="Google Shape;175;p34"/>
          <p:cNvSpPr txBox="1">
            <a:spLocks noGrp="1"/>
          </p:cNvSpPr>
          <p:nvPr>
            <p:ph type="title"/>
          </p:nvPr>
        </p:nvSpPr>
        <p:spPr>
          <a:xfrm>
            <a:off x="433206" y="701733"/>
            <a:ext cx="5662794"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6" name="Google Shape;176;p34"/>
          <p:cNvSpPr txBox="1">
            <a:spLocks noGrp="1"/>
          </p:cNvSpPr>
          <p:nvPr>
            <p:ph type="body" idx="1"/>
          </p:nvPr>
        </p:nvSpPr>
        <p:spPr>
          <a:xfrm>
            <a:off x="433388" y="2295149"/>
            <a:ext cx="7670706" cy="428494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 name="Google Shape;177;p34"/>
          <p:cNvSpPr/>
          <p:nvPr/>
        </p:nvSpPr>
        <p:spPr>
          <a:xfrm>
            <a:off x="-268357" y="6281530"/>
            <a:ext cx="12603791"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34"/>
          <p:cNvSpPr/>
          <p:nvPr/>
        </p:nvSpPr>
        <p:spPr>
          <a:xfrm>
            <a:off x="-268357" y="6033051"/>
            <a:ext cx="12603791"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9" name="Google Shape;179;p34" descr="Text&#10;&#10;Description automatically generated with medium confidence"/>
          <p:cNvPicPr preferRelativeResize="0"/>
          <p:nvPr/>
        </p:nvPicPr>
        <p:blipFill rotWithShape="1">
          <a:blip r:embed="rId2">
            <a:alphaModFix/>
          </a:blip>
          <a:srcRect/>
          <a:stretch/>
        </p:blipFill>
        <p:spPr>
          <a:xfrm>
            <a:off x="69573" y="6332785"/>
            <a:ext cx="2269445" cy="471465"/>
          </a:xfrm>
          <a:prstGeom prst="rect">
            <a:avLst/>
          </a:prstGeom>
          <a:noFill/>
          <a:ln>
            <a:noFill/>
          </a:ln>
        </p:spPr>
      </p:pic>
      <p:sp>
        <p:nvSpPr>
          <p:cNvPr id="180" name="Google Shape;180;p34"/>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EVERY STUDENT">
  <p:cSld name="EVERY STUDENT">
    <p:spTree>
      <p:nvGrpSpPr>
        <p:cNvPr id="1" name="Shape 181"/>
        <p:cNvGrpSpPr/>
        <p:nvPr/>
      </p:nvGrpSpPr>
      <p:grpSpPr>
        <a:xfrm>
          <a:off x="0" y="0"/>
          <a:ext cx="0" cy="0"/>
          <a:chOff x="0" y="0"/>
          <a:chExt cx="0" cy="0"/>
        </a:xfrm>
      </p:grpSpPr>
      <p:pic>
        <p:nvPicPr>
          <p:cNvPr id="182" name="Google Shape;182;p22" descr="A room with tables and chairs&#10;&#10;Description automatically generated with medium confidence"/>
          <p:cNvPicPr preferRelativeResize="0"/>
          <p:nvPr/>
        </p:nvPicPr>
        <p:blipFill rotWithShape="1">
          <a:blip r:embed="rId2">
            <a:alphaModFix/>
          </a:blip>
          <a:srcRect t="11533" b="4009"/>
          <a:stretch/>
        </p:blipFill>
        <p:spPr>
          <a:xfrm>
            <a:off x="0" y="0"/>
            <a:ext cx="12192000" cy="6858000"/>
          </a:xfrm>
          <a:prstGeom prst="rect">
            <a:avLst/>
          </a:prstGeom>
          <a:noFill/>
          <a:ln>
            <a:noFill/>
          </a:ln>
        </p:spPr>
      </p:pic>
      <p:sp>
        <p:nvSpPr>
          <p:cNvPr id="183" name="Google Shape;183;p22"/>
          <p:cNvSpPr/>
          <p:nvPr/>
        </p:nvSpPr>
        <p:spPr>
          <a:xfrm>
            <a:off x="0" y="0"/>
            <a:ext cx="12240127" cy="6858000"/>
          </a:xfrm>
          <a:prstGeom prst="rect">
            <a:avLst/>
          </a:prstGeom>
          <a:solidFill>
            <a:srgbClr val="2995CF">
              <a:alpha val="2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 name="Google Shape;184;p22"/>
          <p:cNvSpPr txBox="1"/>
          <p:nvPr/>
        </p:nvSpPr>
        <p:spPr>
          <a:xfrm>
            <a:off x="3986464" y="2480518"/>
            <a:ext cx="1989221"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EVERY</a:t>
            </a:r>
            <a:endParaRPr sz="1400" b="0" i="0" u="none" strike="noStrike" cap="none">
              <a:solidFill>
                <a:srgbClr val="000000"/>
              </a:solidFill>
              <a:latin typeface="Arial"/>
              <a:ea typeface="Arial"/>
              <a:cs typeface="Arial"/>
              <a:sym typeface="Arial"/>
            </a:endParaRPr>
          </a:p>
        </p:txBody>
      </p:sp>
      <p:sp>
        <p:nvSpPr>
          <p:cNvPr id="185" name="Google Shape;185;p22"/>
          <p:cNvSpPr txBox="1"/>
          <p:nvPr/>
        </p:nvSpPr>
        <p:spPr>
          <a:xfrm>
            <a:off x="5133474" y="3685396"/>
            <a:ext cx="3015916"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STUDENT</a:t>
            </a:r>
            <a:endParaRPr sz="1400" b="0" i="0" u="none" strike="noStrike" cap="none">
              <a:solidFill>
                <a:srgbClr val="000000"/>
              </a:solidFill>
              <a:latin typeface="Arial"/>
              <a:ea typeface="Arial"/>
              <a:cs typeface="Arial"/>
              <a:sym typeface="Arial"/>
            </a:endParaRPr>
          </a:p>
        </p:txBody>
      </p:sp>
      <p:sp>
        <p:nvSpPr>
          <p:cNvPr id="186" name="Google Shape;186;p22"/>
          <p:cNvSpPr/>
          <p:nvPr/>
        </p:nvSpPr>
        <p:spPr>
          <a:xfrm>
            <a:off x="3737811" y="2370571"/>
            <a:ext cx="2486526" cy="1005727"/>
          </a:xfrm>
          <a:prstGeom prst="rect">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 name="Google Shape;187;p22"/>
          <p:cNvSpPr/>
          <p:nvPr/>
        </p:nvSpPr>
        <p:spPr>
          <a:xfrm>
            <a:off x="5181600" y="3567254"/>
            <a:ext cx="2911642" cy="1005727"/>
          </a:xfrm>
          <a:prstGeom prst="rect">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8" name="Google Shape;188;p22" descr="Text&#10;&#10;Description automatically generated with medium confidence"/>
          <p:cNvPicPr preferRelativeResize="0"/>
          <p:nvPr/>
        </p:nvPicPr>
        <p:blipFill rotWithShape="1">
          <a:blip r:embed="rId3">
            <a:alphaModFix/>
          </a:blip>
          <a:srcRect/>
          <a:stretch/>
        </p:blipFill>
        <p:spPr>
          <a:xfrm>
            <a:off x="3986465" y="5121159"/>
            <a:ext cx="3737810" cy="77651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ETTER TOGETHER">
  <p:cSld name="BETTER TOGETHER">
    <p:spTree>
      <p:nvGrpSpPr>
        <p:cNvPr id="1" name="Shape 189"/>
        <p:cNvGrpSpPr/>
        <p:nvPr/>
      </p:nvGrpSpPr>
      <p:grpSpPr>
        <a:xfrm>
          <a:off x="0" y="0"/>
          <a:ext cx="0" cy="0"/>
          <a:chOff x="0" y="0"/>
          <a:chExt cx="0" cy="0"/>
        </a:xfrm>
      </p:grpSpPr>
      <p:pic>
        <p:nvPicPr>
          <p:cNvPr id="190" name="Google Shape;190;p23" descr="A picture containing sky, person, outdoor&#10;&#10;Description automatically generated"/>
          <p:cNvPicPr preferRelativeResize="0"/>
          <p:nvPr/>
        </p:nvPicPr>
        <p:blipFill rotWithShape="1">
          <a:blip r:embed="rId2">
            <a:alphaModFix/>
          </a:blip>
          <a:srcRect l="3519" r="32542"/>
          <a:stretch/>
        </p:blipFill>
        <p:spPr>
          <a:xfrm>
            <a:off x="-1" y="0"/>
            <a:ext cx="12240127" cy="6885632"/>
          </a:xfrm>
          <a:prstGeom prst="rect">
            <a:avLst/>
          </a:prstGeom>
          <a:noFill/>
          <a:ln>
            <a:noFill/>
          </a:ln>
        </p:spPr>
      </p:pic>
      <p:sp>
        <p:nvSpPr>
          <p:cNvPr id="191" name="Google Shape;191;p23"/>
          <p:cNvSpPr/>
          <p:nvPr/>
        </p:nvSpPr>
        <p:spPr>
          <a:xfrm>
            <a:off x="-1" y="0"/>
            <a:ext cx="12240128" cy="6858000"/>
          </a:xfrm>
          <a:prstGeom prst="rect">
            <a:avLst/>
          </a:prstGeom>
          <a:solidFill>
            <a:srgbClr val="2995CF">
              <a:alpha val="2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 name="Google Shape;192;p23"/>
          <p:cNvSpPr txBox="1"/>
          <p:nvPr/>
        </p:nvSpPr>
        <p:spPr>
          <a:xfrm>
            <a:off x="3922296" y="2480518"/>
            <a:ext cx="2109536"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BETTER</a:t>
            </a:r>
            <a:endParaRPr sz="1400" b="0" i="0" u="none" strike="noStrike" cap="none">
              <a:solidFill>
                <a:srgbClr val="000000"/>
              </a:solidFill>
              <a:latin typeface="Arial"/>
              <a:ea typeface="Arial"/>
              <a:cs typeface="Arial"/>
              <a:sym typeface="Arial"/>
            </a:endParaRPr>
          </a:p>
        </p:txBody>
      </p:sp>
      <p:sp>
        <p:nvSpPr>
          <p:cNvPr id="193" name="Google Shape;193;p23"/>
          <p:cNvSpPr txBox="1"/>
          <p:nvPr/>
        </p:nvSpPr>
        <p:spPr>
          <a:xfrm>
            <a:off x="5181600" y="3701438"/>
            <a:ext cx="3015916"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TOGETHER</a:t>
            </a:r>
            <a:endParaRPr sz="1400" b="0" i="0" u="none" strike="noStrike" cap="none">
              <a:solidFill>
                <a:srgbClr val="000000"/>
              </a:solidFill>
              <a:latin typeface="Arial"/>
              <a:ea typeface="Arial"/>
              <a:cs typeface="Arial"/>
              <a:sym typeface="Arial"/>
            </a:endParaRPr>
          </a:p>
        </p:txBody>
      </p:sp>
      <p:sp>
        <p:nvSpPr>
          <p:cNvPr id="194" name="Google Shape;194;p23"/>
          <p:cNvSpPr/>
          <p:nvPr/>
        </p:nvSpPr>
        <p:spPr>
          <a:xfrm>
            <a:off x="3737811" y="2370571"/>
            <a:ext cx="2486526" cy="1005727"/>
          </a:xfrm>
          <a:prstGeom prst="rect">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5" name="Google Shape;195;p23"/>
          <p:cNvSpPr/>
          <p:nvPr/>
        </p:nvSpPr>
        <p:spPr>
          <a:xfrm>
            <a:off x="5077325" y="3567254"/>
            <a:ext cx="3248527" cy="1005727"/>
          </a:xfrm>
          <a:prstGeom prst="rect">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6" name="Google Shape;196;p23" descr="Text&#10;&#10;Description automatically generated with medium confidence"/>
          <p:cNvPicPr preferRelativeResize="0"/>
          <p:nvPr/>
        </p:nvPicPr>
        <p:blipFill rotWithShape="1">
          <a:blip r:embed="rId3">
            <a:alphaModFix/>
          </a:blip>
          <a:srcRect/>
          <a:stretch/>
        </p:blipFill>
        <p:spPr>
          <a:xfrm>
            <a:off x="3986465" y="5121159"/>
            <a:ext cx="3737810" cy="77651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and Content Gray">
  <p:cSld name="1_Title and Content Gray">
    <p:spTree>
      <p:nvGrpSpPr>
        <p:cNvPr id="1" name="Shape 197"/>
        <p:cNvGrpSpPr/>
        <p:nvPr/>
      </p:nvGrpSpPr>
      <p:grpSpPr>
        <a:xfrm>
          <a:off x="0" y="0"/>
          <a:ext cx="0" cy="0"/>
          <a:chOff x="0" y="0"/>
          <a:chExt cx="0" cy="0"/>
        </a:xfrm>
      </p:grpSpPr>
      <p:pic>
        <p:nvPicPr>
          <p:cNvPr id="198" name="Google Shape;198;p33" descr="A picture containing table&#10;&#10;Description automatically generated"/>
          <p:cNvPicPr preferRelativeResize="0"/>
          <p:nvPr/>
        </p:nvPicPr>
        <p:blipFill rotWithShape="1">
          <a:blip r:embed="rId2">
            <a:alphaModFix/>
          </a:blip>
          <a:srcRect/>
          <a:stretch/>
        </p:blipFill>
        <p:spPr>
          <a:xfrm>
            <a:off x="-197225" y="-80642"/>
            <a:ext cx="12532659" cy="7046180"/>
          </a:xfrm>
          <a:prstGeom prst="rect">
            <a:avLst/>
          </a:prstGeom>
          <a:noFill/>
          <a:ln>
            <a:noFill/>
          </a:ln>
        </p:spPr>
      </p:pic>
      <p:sp>
        <p:nvSpPr>
          <p:cNvPr id="199" name="Google Shape;199;p33"/>
          <p:cNvSpPr txBox="1">
            <a:spLocks noGrp="1"/>
          </p:cNvSpPr>
          <p:nvPr>
            <p:ph type="title"/>
          </p:nvPr>
        </p:nvSpPr>
        <p:spPr>
          <a:xfrm>
            <a:off x="433206" y="594159"/>
            <a:ext cx="11219818"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0" name="Google Shape;200;p33"/>
          <p:cNvSpPr txBox="1">
            <a:spLocks noGrp="1"/>
          </p:cNvSpPr>
          <p:nvPr>
            <p:ph type="body" idx="1"/>
          </p:nvPr>
        </p:nvSpPr>
        <p:spPr>
          <a:xfrm>
            <a:off x="433388" y="2187574"/>
            <a:ext cx="11219636" cy="363948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1" name="Google Shape;201;p33"/>
          <p:cNvSpPr/>
          <p:nvPr/>
        </p:nvSpPr>
        <p:spPr>
          <a:xfrm>
            <a:off x="-197225" y="6094911"/>
            <a:ext cx="12532659"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2" name="Google Shape;202;p33"/>
          <p:cNvSpPr/>
          <p:nvPr/>
        </p:nvSpPr>
        <p:spPr>
          <a:xfrm>
            <a:off x="-197225" y="6291468"/>
            <a:ext cx="12532659"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3" name="Google Shape;203;p33"/>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
        <p:nvSpPr>
          <p:cNvPr id="204" name="Google Shape;204;p33"/>
          <p:cNvSpPr/>
          <p:nvPr/>
        </p:nvSpPr>
        <p:spPr>
          <a:xfrm>
            <a:off x="-232792" y="-7545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5" name="Google Shape;205;p33"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
        <p:nvSpPr>
          <p:cNvPr id="206" name="Google Shape;206;p33"/>
          <p:cNvSpPr/>
          <p:nvPr/>
        </p:nvSpPr>
        <p:spPr>
          <a:xfrm>
            <a:off x="-232792" y="326307"/>
            <a:ext cx="12603791" cy="5758666"/>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7" name="Google Shape;207;p33" descr="A group of children raising their hands&#10;&#10;Description automatically generated with medium confidence"/>
          <p:cNvPicPr preferRelativeResize="0"/>
          <p:nvPr/>
        </p:nvPicPr>
        <p:blipFill rotWithShape="1">
          <a:blip r:embed="rId4">
            <a:alphaModFix/>
          </a:blip>
          <a:srcRect/>
          <a:stretch/>
        </p:blipFill>
        <p:spPr>
          <a:xfrm>
            <a:off x="-375074" y="-80642"/>
            <a:ext cx="12836378" cy="7216938"/>
          </a:xfrm>
          <a:prstGeom prst="rect">
            <a:avLst/>
          </a:prstGeom>
          <a:noFill/>
          <a:ln>
            <a:noFill/>
          </a:ln>
        </p:spPr>
      </p:pic>
      <p:sp>
        <p:nvSpPr>
          <p:cNvPr id="208" name="Google Shape;208;p33"/>
          <p:cNvSpPr txBox="1"/>
          <p:nvPr/>
        </p:nvSpPr>
        <p:spPr>
          <a:xfrm>
            <a:off x="4561145" y="2986605"/>
            <a:ext cx="3015916"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0" i="0" u="none" strike="noStrike" cap="none">
                <a:solidFill>
                  <a:schemeClr val="lt1"/>
                </a:solidFill>
                <a:latin typeface="Arial"/>
                <a:ea typeface="Arial"/>
                <a:cs typeface="Arial"/>
                <a:sym typeface="Arial"/>
              </a:rPr>
              <a:t>Q &amp; A</a:t>
            </a:r>
            <a:endParaRPr sz="1400" b="0" i="0" u="none" strike="noStrike" cap="none">
              <a:solidFill>
                <a:srgbClr val="000000"/>
              </a:solidFill>
              <a:latin typeface="Arial"/>
              <a:ea typeface="Arial"/>
              <a:cs typeface="Arial"/>
              <a:sym typeface="Arial"/>
            </a:endParaRPr>
          </a:p>
        </p:txBody>
      </p:sp>
      <p:sp>
        <p:nvSpPr>
          <p:cNvPr id="209" name="Google Shape;209;p33"/>
          <p:cNvSpPr/>
          <p:nvPr/>
        </p:nvSpPr>
        <p:spPr>
          <a:xfrm>
            <a:off x="4444839" y="3051313"/>
            <a:ext cx="3248527" cy="1308229"/>
          </a:xfrm>
          <a:prstGeom prst="rect">
            <a:avLst/>
          </a:prstGeom>
          <a:noFill/>
          <a:ln w="101600" cap="flat" cmpd="sng">
            <a:solidFill>
              <a:schemeClr val="lt1"/>
            </a:solidFill>
            <a:prstDash val="solid"/>
            <a:miter lim="800000"/>
            <a:headEnd type="none" w="sm" len="sm"/>
            <a:tailEnd type="none" w="sm" len="sm"/>
          </a:ln>
        </p:spPr>
        <p:txBody>
          <a:bodyPr spcFirstLastPara="1" wrap="square" lIns="548625" tIns="45700" rIns="64007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0" name="Google Shape;210;p33" descr="Text&#10;&#10;Description automatically generated with medium confidence"/>
          <p:cNvPicPr preferRelativeResize="0"/>
          <p:nvPr/>
        </p:nvPicPr>
        <p:blipFill rotWithShape="1">
          <a:blip r:embed="rId3">
            <a:alphaModFix/>
          </a:blip>
          <a:srcRect/>
          <a:stretch/>
        </p:blipFill>
        <p:spPr>
          <a:xfrm>
            <a:off x="221973" y="6485185"/>
            <a:ext cx="2269445" cy="47146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and Content with Image 1">
  <p:cSld name="1_Title and Content with Image 1">
    <p:spTree>
      <p:nvGrpSpPr>
        <p:cNvPr id="1" name="Shape 211"/>
        <p:cNvGrpSpPr/>
        <p:nvPr/>
      </p:nvGrpSpPr>
      <p:grpSpPr>
        <a:xfrm>
          <a:off x="0" y="0"/>
          <a:ext cx="0" cy="0"/>
          <a:chOff x="0" y="0"/>
          <a:chExt cx="0" cy="0"/>
        </a:xfrm>
      </p:grpSpPr>
      <p:sp>
        <p:nvSpPr>
          <p:cNvPr id="212" name="Google Shape;212;p35"/>
          <p:cNvSpPr/>
          <p:nvPr/>
        </p:nvSpPr>
        <p:spPr>
          <a:xfrm>
            <a:off x="-268357" y="6281530"/>
            <a:ext cx="12603791"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3" name="Google Shape;213;p35"/>
          <p:cNvSpPr/>
          <p:nvPr/>
        </p:nvSpPr>
        <p:spPr>
          <a:xfrm>
            <a:off x="-268357" y="6033051"/>
            <a:ext cx="12603791"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4" name="Google Shape;214;p35" descr="Text&#10;&#10;Description automatically generated with medium confidence"/>
          <p:cNvPicPr preferRelativeResize="0"/>
          <p:nvPr/>
        </p:nvPicPr>
        <p:blipFill rotWithShape="1">
          <a:blip r:embed="rId2">
            <a:alphaModFix/>
          </a:blip>
          <a:srcRect/>
          <a:stretch/>
        </p:blipFill>
        <p:spPr>
          <a:xfrm>
            <a:off x="69573" y="6332785"/>
            <a:ext cx="2269445" cy="471465"/>
          </a:xfrm>
          <a:prstGeom prst="rect">
            <a:avLst/>
          </a:prstGeom>
          <a:noFill/>
          <a:ln>
            <a:noFill/>
          </a:ln>
        </p:spPr>
      </p:pic>
      <p:sp>
        <p:nvSpPr>
          <p:cNvPr id="215" name="Google Shape;215;p35"/>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
        <p:nvSpPr>
          <p:cNvPr id="216" name="Google Shape;216;p35"/>
          <p:cNvSpPr txBox="1"/>
          <p:nvPr/>
        </p:nvSpPr>
        <p:spPr>
          <a:xfrm>
            <a:off x="838200" y="103278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5400"/>
              <a:buFont typeface="Arial"/>
              <a:buNone/>
            </a:pPr>
            <a:r>
              <a:rPr lang="en-US" sz="5400" b="1" i="0" u="none" strike="noStrike" cap="none">
                <a:solidFill>
                  <a:schemeClr val="dk1"/>
                </a:solidFill>
                <a:latin typeface="Arial"/>
                <a:ea typeface="Arial"/>
                <a:cs typeface="Arial"/>
                <a:sym typeface="Arial"/>
              </a:rPr>
              <a:t>CEEDAR 3.0 Priorities</a:t>
            </a:r>
            <a:endParaRPr sz="1400" b="0" i="0" u="none" strike="noStrike" cap="none">
              <a:solidFill>
                <a:srgbClr val="000000"/>
              </a:solidFill>
              <a:latin typeface="Arial"/>
              <a:ea typeface="Arial"/>
              <a:cs typeface="Arial"/>
              <a:sym typeface="Arial"/>
            </a:endParaRPr>
          </a:p>
        </p:txBody>
      </p:sp>
      <p:sp>
        <p:nvSpPr>
          <p:cNvPr id="217" name="Google Shape;217;p35"/>
          <p:cNvSpPr txBox="1"/>
          <p:nvPr/>
        </p:nvSpPr>
        <p:spPr>
          <a:xfrm>
            <a:off x="838200" y="2358347"/>
            <a:ext cx="10279566" cy="224989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1800"/>
              <a:buFont typeface="Calibri"/>
              <a:buAutoNum type="arabicPeriod"/>
            </a:pPr>
            <a:r>
              <a:rPr lang="en-US" sz="1800" b="0" i="0" u="none" strike="noStrike" cap="none">
                <a:solidFill>
                  <a:schemeClr val="dk1"/>
                </a:solidFill>
                <a:latin typeface="Arial"/>
                <a:ea typeface="Arial"/>
                <a:cs typeface="Arial"/>
                <a:sym typeface="Arial"/>
              </a:rPr>
              <a:t>Increased IHE capacity, in collaboration with SEA and LEAs, to off­er high-quality instruction for teacher and leader candidates</a:t>
            </a:r>
            <a:endParaRPr sz="14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Calibri"/>
              <a:buAutoNum type="arabicPeriod"/>
            </a:pPr>
            <a:r>
              <a:rPr lang="en-US" sz="1800" b="0" i="0" u="none" strike="noStrike" cap="none">
                <a:solidFill>
                  <a:schemeClr val="dk1"/>
                </a:solidFill>
                <a:latin typeface="Arial"/>
                <a:ea typeface="Arial"/>
                <a:cs typeface="Arial"/>
                <a:sym typeface="Arial"/>
              </a:rPr>
              <a:t>Improved SEA capacity to track and evaluate the impact of policy on the ability to attract, prepare and sustain teachers and leaders, and change policy when appropriate </a:t>
            </a:r>
            <a:endParaRPr sz="14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Calibri"/>
              <a:buAutoNum type="arabicPeriod"/>
            </a:pPr>
            <a:r>
              <a:rPr lang="en-US" sz="1800" b="0" i="0" u="none" strike="noStrike" cap="none">
                <a:solidFill>
                  <a:schemeClr val="dk1"/>
                </a:solidFill>
                <a:latin typeface="Arial"/>
                <a:ea typeface="Arial"/>
                <a:cs typeface="Arial"/>
                <a:sym typeface="Arial"/>
              </a:rPr>
              <a:t>Increased SEA, IHE, and LEA capacity to identify data systems and use data to monitor impact of eff­orts</a:t>
            </a:r>
            <a:endParaRPr sz="14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Calibri"/>
              <a:buAutoNum type="arabicPeriod"/>
            </a:pPr>
            <a:r>
              <a:rPr lang="en-US" sz="1800" b="0" i="0" u="none" strike="noStrike" cap="none">
                <a:solidFill>
                  <a:schemeClr val="dk1"/>
                </a:solidFill>
                <a:latin typeface="Arial"/>
                <a:ea typeface="Arial"/>
                <a:cs typeface="Arial"/>
                <a:sym typeface="Arial"/>
              </a:rPr>
              <a:t>Increased capacity of SEAs, IHEs, and LEAs, and other state organizations to collaborate and implement plans that sustain and scale up reform efforts</a:t>
            </a:r>
            <a:endParaRPr sz="1400" b="0" i="0" u="none" strike="noStrike" cap="none">
              <a:solidFill>
                <a:srgbClr val="000000"/>
              </a:solidFill>
              <a:latin typeface="Arial"/>
              <a:ea typeface="Arial"/>
              <a:cs typeface="Arial"/>
              <a:sym typeface="Arial"/>
            </a:endParaRPr>
          </a:p>
        </p:txBody>
      </p:sp>
      <p:sp>
        <p:nvSpPr>
          <p:cNvPr id="218" name="Google Shape;218;p35"/>
          <p:cNvSpPr/>
          <p:nvPr/>
        </p:nvSpPr>
        <p:spPr>
          <a:xfrm>
            <a:off x="-205896" y="0"/>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4 Sections with Text">
  <p:cSld name="Title and 4 Sections with Text">
    <p:spTree>
      <p:nvGrpSpPr>
        <p:cNvPr id="1" name="Shape 219"/>
        <p:cNvGrpSpPr/>
        <p:nvPr/>
      </p:nvGrpSpPr>
      <p:grpSpPr>
        <a:xfrm>
          <a:off x="0" y="0"/>
          <a:ext cx="0" cy="0"/>
          <a:chOff x="0" y="0"/>
          <a:chExt cx="0" cy="0"/>
        </a:xfrm>
      </p:grpSpPr>
      <p:pic>
        <p:nvPicPr>
          <p:cNvPr id="220" name="Google Shape;220;p37"/>
          <p:cNvPicPr preferRelativeResize="0"/>
          <p:nvPr/>
        </p:nvPicPr>
        <p:blipFill rotWithShape="1">
          <a:blip r:embed="rId2">
            <a:alphaModFix/>
          </a:blip>
          <a:srcRect t="27628" b="27849"/>
          <a:stretch/>
        </p:blipFill>
        <p:spPr>
          <a:xfrm>
            <a:off x="0" y="1896035"/>
            <a:ext cx="12194978" cy="3052483"/>
          </a:xfrm>
          <a:prstGeom prst="rect">
            <a:avLst/>
          </a:prstGeom>
          <a:noFill/>
          <a:ln>
            <a:noFill/>
          </a:ln>
        </p:spPr>
      </p:pic>
      <p:sp>
        <p:nvSpPr>
          <p:cNvPr id="221" name="Google Shape;221;p37"/>
          <p:cNvSpPr txBox="1">
            <a:spLocks noGrp="1"/>
          </p:cNvSpPr>
          <p:nvPr>
            <p:ph type="title"/>
          </p:nvPr>
        </p:nvSpPr>
        <p:spPr>
          <a:xfrm>
            <a:off x="782033" y="615854"/>
            <a:ext cx="10515600" cy="1123299"/>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2" name="Google Shape;222;p37"/>
          <p:cNvSpPr txBox="1">
            <a:spLocks noGrp="1"/>
          </p:cNvSpPr>
          <p:nvPr>
            <p:ph type="body" idx="1"/>
          </p:nvPr>
        </p:nvSpPr>
        <p:spPr>
          <a:xfrm>
            <a:off x="3674751" y="2258435"/>
            <a:ext cx="2108200" cy="236735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3" name="Google Shape;223;p37"/>
          <p:cNvSpPr txBox="1">
            <a:spLocks noGrp="1"/>
          </p:cNvSpPr>
          <p:nvPr>
            <p:ph type="body" idx="2"/>
          </p:nvPr>
        </p:nvSpPr>
        <p:spPr>
          <a:xfrm>
            <a:off x="958449" y="2267403"/>
            <a:ext cx="2108200" cy="235838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4" name="Google Shape;224;p37"/>
          <p:cNvSpPr txBox="1">
            <a:spLocks noGrp="1"/>
          </p:cNvSpPr>
          <p:nvPr>
            <p:ph type="body" idx="3"/>
          </p:nvPr>
        </p:nvSpPr>
        <p:spPr>
          <a:xfrm>
            <a:off x="6408977" y="2267402"/>
            <a:ext cx="2108200" cy="23583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5" name="Google Shape;225;p37"/>
          <p:cNvSpPr txBox="1">
            <a:spLocks noGrp="1"/>
          </p:cNvSpPr>
          <p:nvPr>
            <p:ph type="body" idx="4"/>
          </p:nvPr>
        </p:nvSpPr>
        <p:spPr>
          <a:xfrm>
            <a:off x="9134245" y="2267400"/>
            <a:ext cx="2108200" cy="236735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6" name="Google Shape;226;p37"/>
          <p:cNvSpPr/>
          <p:nvPr/>
        </p:nvSpPr>
        <p:spPr>
          <a:xfrm>
            <a:off x="-268357" y="6281530"/>
            <a:ext cx="12603791"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7" name="Google Shape;227;p37"/>
          <p:cNvSpPr/>
          <p:nvPr/>
        </p:nvSpPr>
        <p:spPr>
          <a:xfrm>
            <a:off x="-268357" y="6033051"/>
            <a:ext cx="12603791"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8" name="Google Shape;228;p37"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
        <p:nvSpPr>
          <p:cNvPr id="229" name="Google Shape;229;p37"/>
          <p:cNvSpPr/>
          <p:nvPr/>
        </p:nvSpPr>
        <p:spPr>
          <a:xfrm>
            <a:off x="-232792" y="-7545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 name="Google Shape;230;p37"/>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3 Sections with Image">
  <p:cSld name="Title and 3 Sections with Image">
    <p:spTree>
      <p:nvGrpSpPr>
        <p:cNvPr id="1" name="Shape 231"/>
        <p:cNvGrpSpPr/>
        <p:nvPr/>
      </p:nvGrpSpPr>
      <p:grpSpPr>
        <a:xfrm>
          <a:off x="0" y="0"/>
          <a:ext cx="0" cy="0"/>
          <a:chOff x="0" y="0"/>
          <a:chExt cx="0" cy="0"/>
        </a:xfrm>
      </p:grpSpPr>
      <p:pic>
        <p:nvPicPr>
          <p:cNvPr id="232" name="Google Shape;232;p38" descr="Shape&#10;&#10;Description automatically generated"/>
          <p:cNvPicPr preferRelativeResize="0"/>
          <p:nvPr/>
        </p:nvPicPr>
        <p:blipFill rotWithShape="1">
          <a:blip r:embed="rId2">
            <a:alphaModFix/>
          </a:blip>
          <a:srcRect t="32505" b="13196"/>
          <a:stretch/>
        </p:blipFill>
        <p:spPr>
          <a:xfrm>
            <a:off x="0" y="2230330"/>
            <a:ext cx="12194978" cy="3722904"/>
          </a:xfrm>
          <a:prstGeom prst="rect">
            <a:avLst/>
          </a:prstGeom>
          <a:noFill/>
          <a:ln>
            <a:noFill/>
          </a:ln>
        </p:spPr>
      </p:pic>
      <p:pic>
        <p:nvPicPr>
          <p:cNvPr id="233" name="Google Shape;233;p38" descr="Two people talking&#10;&#10;Description automatically generated with low confidence"/>
          <p:cNvPicPr preferRelativeResize="0"/>
          <p:nvPr/>
        </p:nvPicPr>
        <p:blipFill rotWithShape="1">
          <a:blip r:embed="rId3">
            <a:alphaModFix/>
          </a:blip>
          <a:srcRect l="9874" t="6050" r="37975" b="3448"/>
          <a:stretch/>
        </p:blipFill>
        <p:spPr>
          <a:xfrm>
            <a:off x="4619498" y="2391515"/>
            <a:ext cx="3006598" cy="3429422"/>
          </a:xfrm>
          <a:prstGeom prst="rect">
            <a:avLst/>
          </a:prstGeom>
          <a:noFill/>
          <a:ln>
            <a:noFill/>
          </a:ln>
        </p:spPr>
      </p:pic>
      <p:sp>
        <p:nvSpPr>
          <p:cNvPr id="234" name="Google Shape;234;p38"/>
          <p:cNvSpPr/>
          <p:nvPr/>
        </p:nvSpPr>
        <p:spPr>
          <a:xfrm>
            <a:off x="4619498" y="2391515"/>
            <a:ext cx="3006598" cy="3429422"/>
          </a:xfrm>
          <a:prstGeom prst="rect">
            <a:avLst/>
          </a:prstGeom>
          <a:solidFill>
            <a:srgbClr val="1384C6">
              <a:alpha val="2627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5" name="Google Shape;235;p38"/>
          <p:cNvSpPr txBox="1">
            <a:spLocks noGrp="1"/>
          </p:cNvSpPr>
          <p:nvPr>
            <p:ph type="title"/>
          </p:nvPr>
        </p:nvSpPr>
        <p:spPr>
          <a:xfrm>
            <a:off x="782033" y="615854"/>
            <a:ext cx="10515600" cy="1123299"/>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6" name="Google Shape;236;p38"/>
          <p:cNvSpPr txBox="1">
            <a:spLocks noGrp="1"/>
          </p:cNvSpPr>
          <p:nvPr>
            <p:ph type="body" idx="1"/>
          </p:nvPr>
        </p:nvSpPr>
        <p:spPr>
          <a:xfrm>
            <a:off x="1039906" y="2608060"/>
            <a:ext cx="2510118" cy="29141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7" name="Google Shape;237;p38"/>
          <p:cNvSpPr txBox="1">
            <a:spLocks noGrp="1"/>
          </p:cNvSpPr>
          <p:nvPr>
            <p:ph type="body" idx="2"/>
          </p:nvPr>
        </p:nvSpPr>
        <p:spPr>
          <a:xfrm>
            <a:off x="8695570" y="2608056"/>
            <a:ext cx="2456524" cy="291420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8" name="Google Shape;238;p38"/>
          <p:cNvSpPr/>
          <p:nvPr/>
        </p:nvSpPr>
        <p:spPr>
          <a:xfrm>
            <a:off x="-268357" y="6281530"/>
            <a:ext cx="12603791"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9" name="Google Shape;239;p38"/>
          <p:cNvSpPr/>
          <p:nvPr/>
        </p:nvSpPr>
        <p:spPr>
          <a:xfrm>
            <a:off x="-268357" y="6033051"/>
            <a:ext cx="12603791"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0" name="Google Shape;240;p38" descr="Text&#10;&#10;Description automatically generated with medium confidence"/>
          <p:cNvPicPr preferRelativeResize="0"/>
          <p:nvPr/>
        </p:nvPicPr>
        <p:blipFill rotWithShape="1">
          <a:blip r:embed="rId4">
            <a:alphaModFix/>
          </a:blip>
          <a:srcRect/>
          <a:stretch/>
        </p:blipFill>
        <p:spPr>
          <a:xfrm>
            <a:off x="69573" y="6332785"/>
            <a:ext cx="2269445" cy="471465"/>
          </a:xfrm>
          <a:prstGeom prst="rect">
            <a:avLst/>
          </a:prstGeom>
          <a:noFill/>
          <a:ln>
            <a:noFill/>
          </a:ln>
        </p:spPr>
      </p:pic>
      <p:sp>
        <p:nvSpPr>
          <p:cNvPr id="241" name="Google Shape;241;p38"/>
          <p:cNvSpPr/>
          <p:nvPr/>
        </p:nvSpPr>
        <p:spPr>
          <a:xfrm>
            <a:off x="-232792" y="-7545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2" name="Google Shape;242;p38"/>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with Image 4">
  <p:cSld name="Title and Content with Image 4">
    <p:spTree>
      <p:nvGrpSpPr>
        <p:cNvPr id="1" name="Shape 243"/>
        <p:cNvGrpSpPr/>
        <p:nvPr/>
      </p:nvGrpSpPr>
      <p:grpSpPr>
        <a:xfrm>
          <a:off x="0" y="0"/>
          <a:ext cx="0" cy="0"/>
          <a:chOff x="0" y="0"/>
          <a:chExt cx="0" cy="0"/>
        </a:xfrm>
      </p:grpSpPr>
      <p:pic>
        <p:nvPicPr>
          <p:cNvPr id="244" name="Google Shape;244;p39" descr="A person writing on a whiteboard&#10;&#10;Description automatically generated with low confidence"/>
          <p:cNvPicPr preferRelativeResize="0"/>
          <p:nvPr/>
        </p:nvPicPr>
        <p:blipFill rotWithShape="1">
          <a:blip r:embed="rId2">
            <a:alphaModFix/>
          </a:blip>
          <a:srcRect/>
          <a:stretch/>
        </p:blipFill>
        <p:spPr>
          <a:xfrm>
            <a:off x="-2976" y="1"/>
            <a:ext cx="12197954" cy="6858000"/>
          </a:xfrm>
          <a:prstGeom prst="rect">
            <a:avLst/>
          </a:prstGeom>
          <a:noFill/>
          <a:ln>
            <a:noFill/>
          </a:ln>
        </p:spPr>
      </p:pic>
      <p:sp>
        <p:nvSpPr>
          <p:cNvPr id="245" name="Google Shape;245;p39"/>
          <p:cNvSpPr/>
          <p:nvPr/>
        </p:nvSpPr>
        <p:spPr>
          <a:xfrm>
            <a:off x="-268357" y="6281530"/>
            <a:ext cx="12603791"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6" name="Google Shape;246;p39"/>
          <p:cNvSpPr/>
          <p:nvPr/>
        </p:nvSpPr>
        <p:spPr>
          <a:xfrm>
            <a:off x="-268357" y="6033051"/>
            <a:ext cx="12603791"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7" name="Google Shape;247;p39"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
        <p:nvSpPr>
          <p:cNvPr id="248" name="Google Shape;248;p39"/>
          <p:cNvSpPr/>
          <p:nvPr/>
        </p:nvSpPr>
        <p:spPr>
          <a:xfrm>
            <a:off x="-232792" y="-7545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 name="Google Shape;249;p39"/>
          <p:cNvSpPr/>
          <p:nvPr/>
        </p:nvSpPr>
        <p:spPr>
          <a:xfrm>
            <a:off x="6202255" y="326500"/>
            <a:ext cx="5999922" cy="5706551"/>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0" name="Google Shape;250;p39"/>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
        <p:nvSpPr>
          <p:cNvPr id="251" name="Google Shape;251;p39"/>
          <p:cNvSpPr/>
          <p:nvPr/>
        </p:nvSpPr>
        <p:spPr>
          <a:xfrm>
            <a:off x="-2977" y="326307"/>
            <a:ext cx="6212431" cy="609483"/>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2" name="Google Shape;252;p39"/>
          <p:cNvSpPr txBox="1">
            <a:spLocks noGrp="1"/>
          </p:cNvSpPr>
          <p:nvPr>
            <p:ph type="title"/>
          </p:nvPr>
        </p:nvSpPr>
        <p:spPr>
          <a:xfrm>
            <a:off x="6349911" y="925851"/>
            <a:ext cx="4192583"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3" name="Google Shape;253;p39"/>
          <p:cNvSpPr txBox="1">
            <a:spLocks noGrp="1"/>
          </p:cNvSpPr>
          <p:nvPr>
            <p:ph type="body" idx="1"/>
          </p:nvPr>
        </p:nvSpPr>
        <p:spPr>
          <a:xfrm>
            <a:off x="6350093" y="2519268"/>
            <a:ext cx="5257800" cy="3558804"/>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with Image 5">
  <p:cSld name="Title and Content with Image 5">
    <p:spTree>
      <p:nvGrpSpPr>
        <p:cNvPr id="1" name="Shape 254"/>
        <p:cNvGrpSpPr/>
        <p:nvPr/>
      </p:nvGrpSpPr>
      <p:grpSpPr>
        <a:xfrm>
          <a:off x="0" y="0"/>
          <a:ext cx="0" cy="0"/>
          <a:chOff x="0" y="0"/>
          <a:chExt cx="0" cy="0"/>
        </a:xfrm>
      </p:grpSpPr>
      <p:pic>
        <p:nvPicPr>
          <p:cNvPr id="255" name="Google Shape;255;p40" descr="A group of people looking at a computer screen&#10;&#10;Description automatically generated with low confidence"/>
          <p:cNvPicPr preferRelativeResize="0"/>
          <p:nvPr/>
        </p:nvPicPr>
        <p:blipFill rotWithShape="1">
          <a:blip r:embed="rId2">
            <a:alphaModFix/>
          </a:blip>
          <a:srcRect/>
          <a:stretch/>
        </p:blipFill>
        <p:spPr>
          <a:xfrm>
            <a:off x="0" y="1673"/>
            <a:ext cx="12194978" cy="6856327"/>
          </a:xfrm>
          <a:prstGeom prst="rect">
            <a:avLst/>
          </a:prstGeom>
          <a:noFill/>
          <a:ln>
            <a:noFill/>
          </a:ln>
        </p:spPr>
      </p:pic>
      <p:sp>
        <p:nvSpPr>
          <p:cNvPr id="256" name="Google Shape;256;p40"/>
          <p:cNvSpPr/>
          <p:nvPr/>
        </p:nvSpPr>
        <p:spPr>
          <a:xfrm>
            <a:off x="-232792" y="-7545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p40"/>
          <p:cNvSpPr/>
          <p:nvPr/>
        </p:nvSpPr>
        <p:spPr>
          <a:xfrm>
            <a:off x="318289" y="332618"/>
            <a:ext cx="4899754" cy="5706551"/>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8" name="Google Shape;258;p40"/>
          <p:cNvSpPr txBox="1">
            <a:spLocks noGrp="1"/>
          </p:cNvSpPr>
          <p:nvPr>
            <p:ph type="title"/>
          </p:nvPr>
        </p:nvSpPr>
        <p:spPr>
          <a:xfrm>
            <a:off x="433388" y="1506071"/>
            <a:ext cx="4712353" cy="103990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9" name="Google Shape;259;p40"/>
          <p:cNvSpPr txBox="1">
            <a:spLocks noGrp="1"/>
          </p:cNvSpPr>
          <p:nvPr>
            <p:ph type="body" idx="1"/>
          </p:nvPr>
        </p:nvSpPr>
        <p:spPr>
          <a:xfrm>
            <a:off x="433388" y="2814918"/>
            <a:ext cx="4712353" cy="3101789"/>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Google Shape;260;p40"/>
          <p:cNvSpPr/>
          <p:nvPr/>
        </p:nvSpPr>
        <p:spPr>
          <a:xfrm>
            <a:off x="0" y="326307"/>
            <a:ext cx="12192000" cy="1173454"/>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1" name="Google Shape;261;p40"/>
          <p:cNvSpPr/>
          <p:nvPr/>
        </p:nvSpPr>
        <p:spPr>
          <a:xfrm>
            <a:off x="0" y="459059"/>
            <a:ext cx="315311" cy="1173454"/>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2" name="Google Shape;262;p40"/>
          <p:cNvSpPr/>
          <p:nvPr/>
        </p:nvSpPr>
        <p:spPr>
          <a:xfrm>
            <a:off x="0" y="3419061"/>
            <a:ext cx="315311" cy="506896"/>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3" name="Google Shape;263;p40"/>
          <p:cNvSpPr/>
          <p:nvPr/>
        </p:nvSpPr>
        <p:spPr>
          <a:xfrm>
            <a:off x="-1" y="5714997"/>
            <a:ext cx="315311" cy="316293"/>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4" name="Google Shape;264;p40"/>
          <p:cNvSpPr/>
          <p:nvPr/>
        </p:nvSpPr>
        <p:spPr>
          <a:xfrm>
            <a:off x="7974495" y="1494792"/>
            <a:ext cx="315311" cy="453826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5" name="Google Shape;265;p40"/>
          <p:cNvSpPr/>
          <p:nvPr/>
        </p:nvSpPr>
        <p:spPr>
          <a:xfrm>
            <a:off x="11046829" y="1497281"/>
            <a:ext cx="1145171" cy="453826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6" name="Google Shape;266;p40"/>
          <p:cNvSpPr/>
          <p:nvPr/>
        </p:nvSpPr>
        <p:spPr>
          <a:xfrm>
            <a:off x="5217472" y="5920963"/>
            <a:ext cx="6974528" cy="119967"/>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7" name="Google Shape;267;p40"/>
          <p:cNvSpPr/>
          <p:nvPr/>
        </p:nvSpPr>
        <p:spPr>
          <a:xfrm>
            <a:off x="-268357" y="6281530"/>
            <a:ext cx="12603791"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8" name="Google Shape;268;p40"/>
          <p:cNvSpPr/>
          <p:nvPr/>
        </p:nvSpPr>
        <p:spPr>
          <a:xfrm>
            <a:off x="-268357" y="6033051"/>
            <a:ext cx="12603791"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9" name="Google Shape;269;p40"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
        <p:nvSpPr>
          <p:cNvPr id="270" name="Google Shape;270;p40"/>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and 4 Connected Points">
  <p:cSld name="1_Title and 4 Connected Points">
    <p:spTree>
      <p:nvGrpSpPr>
        <p:cNvPr id="1" name="Shape 271"/>
        <p:cNvGrpSpPr/>
        <p:nvPr/>
      </p:nvGrpSpPr>
      <p:grpSpPr>
        <a:xfrm>
          <a:off x="0" y="0"/>
          <a:ext cx="0" cy="0"/>
          <a:chOff x="0" y="0"/>
          <a:chExt cx="0" cy="0"/>
        </a:xfrm>
      </p:grpSpPr>
      <p:pic>
        <p:nvPicPr>
          <p:cNvPr id="272" name="Google Shape;272;p41"/>
          <p:cNvPicPr preferRelativeResize="0"/>
          <p:nvPr/>
        </p:nvPicPr>
        <p:blipFill rotWithShape="1">
          <a:blip r:embed="rId2">
            <a:alphaModFix/>
          </a:blip>
          <a:srcRect/>
          <a:stretch/>
        </p:blipFill>
        <p:spPr>
          <a:xfrm>
            <a:off x="-268357" y="-279465"/>
            <a:ext cx="12649669" cy="7290560"/>
          </a:xfrm>
          <a:prstGeom prst="rect">
            <a:avLst/>
          </a:prstGeom>
          <a:noFill/>
          <a:ln>
            <a:noFill/>
          </a:ln>
        </p:spPr>
      </p:pic>
      <p:sp>
        <p:nvSpPr>
          <p:cNvPr id="273" name="Google Shape;273;p41"/>
          <p:cNvSpPr txBox="1">
            <a:spLocks noGrp="1"/>
          </p:cNvSpPr>
          <p:nvPr>
            <p:ph type="body" idx="1"/>
          </p:nvPr>
        </p:nvSpPr>
        <p:spPr>
          <a:xfrm>
            <a:off x="277904" y="2787650"/>
            <a:ext cx="4425664" cy="64135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4" name="Google Shape;274;p41"/>
          <p:cNvSpPr txBox="1">
            <a:spLocks noGrp="1"/>
          </p:cNvSpPr>
          <p:nvPr>
            <p:ph type="body" idx="2"/>
          </p:nvPr>
        </p:nvSpPr>
        <p:spPr>
          <a:xfrm>
            <a:off x="277904" y="3769000"/>
            <a:ext cx="4425664" cy="64135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5" name="Google Shape;275;p41"/>
          <p:cNvSpPr txBox="1">
            <a:spLocks noGrp="1"/>
          </p:cNvSpPr>
          <p:nvPr>
            <p:ph type="body" idx="3"/>
          </p:nvPr>
        </p:nvSpPr>
        <p:spPr>
          <a:xfrm>
            <a:off x="7488432" y="2787650"/>
            <a:ext cx="4425664" cy="6413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6" name="Google Shape;276;p41"/>
          <p:cNvSpPr txBox="1">
            <a:spLocks noGrp="1"/>
          </p:cNvSpPr>
          <p:nvPr>
            <p:ph type="body" idx="4"/>
          </p:nvPr>
        </p:nvSpPr>
        <p:spPr>
          <a:xfrm>
            <a:off x="7488432" y="3746874"/>
            <a:ext cx="4425664" cy="6413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7" name="Google Shape;277;p41"/>
          <p:cNvSpPr txBox="1">
            <a:spLocks noGrp="1"/>
          </p:cNvSpPr>
          <p:nvPr>
            <p:ph type="title"/>
          </p:nvPr>
        </p:nvSpPr>
        <p:spPr>
          <a:xfrm>
            <a:off x="782033" y="615854"/>
            <a:ext cx="10515600" cy="1123299"/>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8" name="Google Shape;278;p41"/>
          <p:cNvSpPr txBox="1"/>
          <p:nvPr/>
        </p:nvSpPr>
        <p:spPr>
          <a:xfrm>
            <a:off x="5159527" y="2548529"/>
            <a:ext cx="66338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chemeClr val="lt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279" name="Google Shape;279;p41"/>
          <p:cNvSpPr txBox="1"/>
          <p:nvPr/>
        </p:nvSpPr>
        <p:spPr>
          <a:xfrm>
            <a:off x="6348860" y="2535488"/>
            <a:ext cx="66338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chemeClr val="lt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280" name="Google Shape;280;p41"/>
          <p:cNvSpPr txBox="1"/>
          <p:nvPr/>
        </p:nvSpPr>
        <p:spPr>
          <a:xfrm>
            <a:off x="5168495" y="3543608"/>
            <a:ext cx="66338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chemeClr val="lt1"/>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281" name="Google Shape;281;p41"/>
          <p:cNvSpPr txBox="1"/>
          <p:nvPr/>
        </p:nvSpPr>
        <p:spPr>
          <a:xfrm>
            <a:off x="6357828" y="3530567"/>
            <a:ext cx="66338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chemeClr val="lt1"/>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282" name="Google Shape;282;p41"/>
          <p:cNvSpPr/>
          <p:nvPr/>
        </p:nvSpPr>
        <p:spPr>
          <a:xfrm>
            <a:off x="-268357" y="6281530"/>
            <a:ext cx="12603791"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3" name="Google Shape;283;p41"/>
          <p:cNvSpPr/>
          <p:nvPr/>
        </p:nvSpPr>
        <p:spPr>
          <a:xfrm>
            <a:off x="-268357" y="6033051"/>
            <a:ext cx="12603791"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4" name="Google Shape;284;p41"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
        <p:nvSpPr>
          <p:cNvPr id="285" name="Google Shape;285;p41"/>
          <p:cNvSpPr/>
          <p:nvPr/>
        </p:nvSpPr>
        <p:spPr>
          <a:xfrm>
            <a:off x="-268358" y="-25909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6" name="Google Shape;286;p41"/>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
        <p:cNvGrpSpPr/>
        <p:nvPr/>
      </p:nvGrpSpPr>
      <p:grpSpPr>
        <a:xfrm>
          <a:off x="0" y="0"/>
          <a:ext cx="0" cy="0"/>
          <a:chOff x="0" y="0"/>
          <a:chExt cx="0" cy="0"/>
        </a:xfrm>
      </p:grpSpPr>
      <p:sp>
        <p:nvSpPr>
          <p:cNvPr id="30" name="Google Shape;30;g3984a2fdb13_0_14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g3984a2fdb13_0_14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g3984a2fdb13_0_14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g3984a2fdb13_0_14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g3984a2fdb13_0_14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g3984a2fdb13_0_14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g3984a2fdb13_0_14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g3984a2fdb13_0_1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87"/>
        <p:cNvGrpSpPr/>
        <p:nvPr/>
      </p:nvGrpSpPr>
      <p:grpSpPr>
        <a:xfrm>
          <a:off x="0" y="0"/>
          <a:ext cx="0" cy="0"/>
          <a:chOff x="0" y="0"/>
          <a:chExt cx="0" cy="0"/>
        </a:xfrm>
      </p:grpSpPr>
      <p:sp>
        <p:nvSpPr>
          <p:cNvPr id="288" name="Google Shape;288;p42"/>
          <p:cNvSpPr txBox="1"/>
          <p:nvPr/>
        </p:nvSpPr>
        <p:spPr>
          <a:xfrm>
            <a:off x="838200" y="242236"/>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5400"/>
              <a:buFont typeface="Arial"/>
              <a:buNone/>
            </a:pPr>
            <a:r>
              <a:rPr lang="en-US" sz="5400" b="1" i="0" u="none" strike="noStrike" cap="none">
                <a:solidFill>
                  <a:schemeClr val="dk1"/>
                </a:solidFill>
                <a:latin typeface="Arial"/>
                <a:ea typeface="Arial"/>
                <a:cs typeface="Arial"/>
                <a:sym typeface="Arial"/>
              </a:rPr>
              <a:t>CEEDAR States</a:t>
            </a:r>
            <a:endParaRPr sz="1400" b="0" i="0" u="none" strike="noStrike" cap="none">
              <a:solidFill>
                <a:srgbClr val="000000"/>
              </a:solidFill>
              <a:latin typeface="Arial"/>
              <a:ea typeface="Arial"/>
              <a:cs typeface="Arial"/>
              <a:sym typeface="Arial"/>
            </a:endParaRPr>
          </a:p>
        </p:txBody>
      </p:sp>
      <p:sp>
        <p:nvSpPr>
          <p:cNvPr id="289" name="Google Shape;289;p42"/>
          <p:cNvSpPr/>
          <p:nvPr/>
        </p:nvSpPr>
        <p:spPr>
          <a:xfrm>
            <a:off x="7113" y="6173183"/>
            <a:ext cx="12184888" cy="661274"/>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0" name="Google Shape;290;p42"/>
          <p:cNvSpPr/>
          <p:nvPr/>
        </p:nvSpPr>
        <p:spPr>
          <a:xfrm>
            <a:off x="7113" y="5910559"/>
            <a:ext cx="12184888" cy="249828"/>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1" name="Google Shape;291;p42" descr="Text&#10;&#10;Description automatically generated with medium confidence"/>
          <p:cNvPicPr preferRelativeResize="0"/>
          <p:nvPr/>
        </p:nvPicPr>
        <p:blipFill rotWithShape="1">
          <a:blip r:embed="rId2">
            <a:alphaModFix/>
          </a:blip>
          <a:srcRect/>
          <a:stretch/>
        </p:blipFill>
        <p:spPr>
          <a:xfrm>
            <a:off x="82540" y="6275922"/>
            <a:ext cx="2194017" cy="455795"/>
          </a:xfrm>
          <a:prstGeom prst="rect">
            <a:avLst/>
          </a:prstGeom>
          <a:noFill/>
          <a:ln>
            <a:noFill/>
          </a:ln>
        </p:spPr>
      </p:pic>
      <p:sp>
        <p:nvSpPr>
          <p:cNvPr id="292" name="Google Shape;292;p42"/>
          <p:cNvSpPr txBox="1"/>
          <p:nvPr/>
        </p:nvSpPr>
        <p:spPr>
          <a:xfrm>
            <a:off x="9915443" y="6334653"/>
            <a:ext cx="2194017" cy="49980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pic>
        <p:nvPicPr>
          <p:cNvPr id="293" name="Google Shape;293;p42" descr="A map of the united states&#10;&#10;Description automatically generated"/>
          <p:cNvPicPr preferRelativeResize="0"/>
          <p:nvPr/>
        </p:nvPicPr>
        <p:blipFill rotWithShape="1">
          <a:blip r:embed="rId3">
            <a:alphaModFix/>
          </a:blip>
          <a:srcRect/>
          <a:stretch/>
        </p:blipFill>
        <p:spPr>
          <a:xfrm>
            <a:off x="2406339" y="868375"/>
            <a:ext cx="7379322" cy="512124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94"/>
        <p:cNvGrpSpPr/>
        <p:nvPr/>
      </p:nvGrpSpPr>
      <p:grpSpPr>
        <a:xfrm>
          <a:off x="0" y="0"/>
          <a:ext cx="0" cy="0"/>
          <a:chOff x="0" y="0"/>
          <a:chExt cx="0" cy="0"/>
        </a:xfrm>
      </p:grpSpPr>
      <p:sp>
        <p:nvSpPr>
          <p:cNvPr id="295" name="Google Shape;295;p43" descr="Image preview"/>
          <p:cNvSpPr/>
          <p:nvPr/>
        </p:nvSpPr>
        <p:spPr>
          <a:xfrm>
            <a:off x="5968474" y="2922340"/>
            <a:ext cx="279925" cy="2799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 name="Google Shape;296;p43" descr="Image preview"/>
          <p:cNvSpPr/>
          <p:nvPr/>
        </p:nvSpPr>
        <p:spPr>
          <a:xfrm>
            <a:off x="6120874" y="3074740"/>
            <a:ext cx="279925" cy="2799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 name="Google Shape;297;p43" descr="Image preview"/>
          <p:cNvSpPr/>
          <p:nvPr/>
        </p:nvSpPr>
        <p:spPr>
          <a:xfrm>
            <a:off x="6273274" y="3227140"/>
            <a:ext cx="279925" cy="2799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98" name="Google Shape;298;p43"/>
          <p:cNvPicPr preferRelativeResize="0"/>
          <p:nvPr/>
        </p:nvPicPr>
        <p:blipFill rotWithShape="1">
          <a:blip r:embed="rId2">
            <a:alphaModFix/>
          </a:blip>
          <a:srcRect/>
          <a:stretch/>
        </p:blipFill>
        <p:spPr>
          <a:xfrm>
            <a:off x="3619557" y="443586"/>
            <a:ext cx="5031402" cy="5017150"/>
          </a:xfrm>
          <a:prstGeom prst="rect">
            <a:avLst/>
          </a:prstGeom>
          <a:noFill/>
          <a:ln>
            <a:noFill/>
          </a:ln>
        </p:spPr>
      </p:pic>
      <p:sp>
        <p:nvSpPr>
          <p:cNvPr id="299" name="Google Shape;299;p43"/>
          <p:cNvSpPr txBox="1"/>
          <p:nvPr/>
        </p:nvSpPr>
        <p:spPr>
          <a:xfrm>
            <a:off x="3647423" y="2889930"/>
            <a:ext cx="201208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62626"/>
                </a:solidFill>
                <a:latin typeface="Arial"/>
                <a:ea typeface="Arial"/>
                <a:cs typeface="Arial"/>
                <a:sym typeface="Arial"/>
              </a:rPr>
              <a:t>Melinda Leko</a:t>
            </a:r>
            <a:endParaRPr sz="1800" b="1" i="0" u="none" strike="noStrike" cap="none">
              <a:solidFill>
                <a:srgbClr val="262626"/>
              </a:solidFill>
              <a:latin typeface="Arial"/>
              <a:ea typeface="Arial"/>
              <a:cs typeface="Arial"/>
              <a:sym typeface="Arial"/>
            </a:endParaRPr>
          </a:p>
        </p:txBody>
      </p:sp>
      <p:sp>
        <p:nvSpPr>
          <p:cNvPr id="300" name="Google Shape;300;p43"/>
          <p:cNvSpPr/>
          <p:nvPr/>
        </p:nvSpPr>
        <p:spPr>
          <a:xfrm>
            <a:off x="3870730" y="3193852"/>
            <a:ext cx="179653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Co-Director (UF)</a:t>
            </a:r>
            <a:endParaRPr sz="1400" b="0" i="0" u="none" strike="noStrike" cap="none">
              <a:solidFill>
                <a:srgbClr val="000000"/>
              </a:solidFill>
              <a:latin typeface="Arial"/>
              <a:ea typeface="Arial"/>
              <a:cs typeface="Arial"/>
              <a:sym typeface="Arial"/>
            </a:endParaRPr>
          </a:p>
        </p:txBody>
      </p:sp>
      <p:sp>
        <p:nvSpPr>
          <p:cNvPr id="301" name="Google Shape;301;p43"/>
          <p:cNvSpPr/>
          <p:nvPr/>
        </p:nvSpPr>
        <p:spPr>
          <a:xfrm>
            <a:off x="3367502" y="3470673"/>
            <a:ext cx="2211887"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Activity 2: Universal TA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  Evaluation </a:t>
            </a:r>
            <a:endParaRPr sz="1400" b="0" i="0" u="none" strike="noStrike" cap="none">
              <a:solidFill>
                <a:srgbClr val="000000"/>
              </a:solidFill>
              <a:latin typeface="Arial"/>
              <a:ea typeface="Arial"/>
              <a:cs typeface="Arial"/>
              <a:sym typeface="Arial"/>
            </a:endParaRPr>
          </a:p>
        </p:txBody>
      </p:sp>
      <p:sp>
        <p:nvSpPr>
          <p:cNvPr id="302" name="Google Shape;302;p43"/>
          <p:cNvSpPr/>
          <p:nvPr/>
        </p:nvSpPr>
        <p:spPr>
          <a:xfrm>
            <a:off x="3783844" y="446971"/>
            <a:ext cx="2316095" cy="2131120"/>
          </a:xfrm>
          <a:custGeom>
            <a:avLst/>
            <a:gdLst/>
            <a:ahLst/>
            <a:cxnLst/>
            <a:rect l="l" t="t" r="r" b="b"/>
            <a:pathLst>
              <a:path w="2068513" h="1903311" extrusionOk="0">
                <a:moveTo>
                  <a:pt x="2068513" y="0"/>
                </a:moveTo>
                <a:lnTo>
                  <a:pt x="2068513" y="1291861"/>
                </a:lnTo>
                <a:lnTo>
                  <a:pt x="1228094" y="1903311"/>
                </a:lnTo>
                <a:lnTo>
                  <a:pt x="0" y="1504157"/>
                </a:lnTo>
                <a:lnTo>
                  <a:pt x="29369" y="1420019"/>
                </a:lnTo>
                <a:lnTo>
                  <a:pt x="61119" y="1339850"/>
                </a:lnTo>
                <a:lnTo>
                  <a:pt x="96044" y="1258888"/>
                </a:lnTo>
                <a:lnTo>
                  <a:pt x="132556" y="1181100"/>
                </a:lnTo>
                <a:lnTo>
                  <a:pt x="173831" y="1106488"/>
                </a:lnTo>
                <a:lnTo>
                  <a:pt x="218281" y="1031875"/>
                </a:lnTo>
                <a:lnTo>
                  <a:pt x="264319" y="960438"/>
                </a:lnTo>
                <a:lnTo>
                  <a:pt x="312738" y="889794"/>
                </a:lnTo>
                <a:lnTo>
                  <a:pt x="364331" y="823119"/>
                </a:lnTo>
                <a:lnTo>
                  <a:pt x="419100" y="757238"/>
                </a:lnTo>
                <a:lnTo>
                  <a:pt x="475457" y="695325"/>
                </a:lnTo>
                <a:lnTo>
                  <a:pt x="533400" y="634206"/>
                </a:lnTo>
                <a:lnTo>
                  <a:pt x="594519" y="576263"/>
                </a:lnTo>
                <a:lnTo>
                  <a:pt x="657225" y="519906"/>
                </a:lnTo>
                <a:lnTo>
                  <a:pt x="722313" y="466725"/>
                </a:lnTo>
                <a:lnTo>
                  <a:pt x="789782" y="415925"/>
                </a:lnTo>
                <a:lnTo>
                  <a:pt x="859632" y="367506"/>
                </a:lnTo>
                <a:lnTo>
                  <a:pt x="930275" y="321469"/>
                </a:lnTo>
                <a:lnTo>
                  <a:pt x="1003300" y="278606"/>
                </a:lnTo>
                <a:lnTo>
                  <a:pt x="1076325" y="238919"/>
                </a:lnTo>
                <a:lnTo>
                  <a:pt x="1152525" y="202406"/>
                </a:lnTo>
                <a:lnTo>
                  <a:pt x="1230313" y="167481"/>
                </a:lnTo>
                <a:lnTo>
                  <a:pt x="1309688" y="137319"/>
                </a:lnTo>
                <a:lnTo>
                  <a:pt x="1389063" y="109538"/>
                </a:lnTo>
                <a:lnTo>
                  <a:pt x="1470819" y="84138"/>
                </a:lnTo>
                <a:lnTo>
                  <a:pt x="1553369" y="62706"/>
                </a:lnTo>
                <a:lnTo>
                  <a:pt x="1637507" y="42863"/>
                </a:lnTo>
                <a:lnTo>
                  <a:pt x="1720851" y="27781"/>
                </a:lnTo>
                <a:lnTo>
                  <a:pt x="1808163" y="15081"/>
                </a:lnTo>
                <a:lnTo>
                  <a:pt x="1893094" y="7938"/>
                </a:lnTo>
                <a:lnTo>
                  <a:pt x="1981994" y="1588"/>
                </a:lnTo>
                <a:close/>
              </a:path>
            </a:pathLst>
          </a:custGeom>
          <a:solidFill>
            <a:srgbClr val="8BB2D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 name="Google Shape;303;p43"/>
          <p:cNvSpPr txBox="1"/>
          <p:nvPr/>
        </p:nvSpPr>
        <p:spPr>
          <a:xfrm>
            <a:off x="4344901" y="1096809"/>
            <a:ext cx="199445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62626"/>
                </a:solidFill>
                <a:latin typeface="Arial"/>
                <a:ea typeface="Arial"/>
                <a:cs typeface="Arial"/>
                <a:sym typeface="Arial"/>
              </a:rPr>
              <a:t>Erica McCray</a:t>
            </a:r>
            <a:endParaRPr sz="1400" b="0" i="0" u="none" strike="noStrike" cap="none">
              <a:solidFill>
                <a:srgbClr val="000000"/>
              </a:solidFill>
              <a:latin typeface="Arial"/>
              <a:ea typeface="Arial"/>
              <a:cs typeface="Arial"/>
              <a:sym typeface="Arial"/>
            </a:endParaRPr>
          </a:p>
        </p:txBody>
      </p:sp>
      <p:sp>
        <p:nvSpPr>
          <p:cNvPr id="304" name="Google Shape;304;p43"/>
          <p:cNvSpPr/>
          <p:nvPr/>
        </p:nvSpPr>
        <p:spPr>
          <a:xfrm>
            <a:off x="4325878" y="1398387"/>
            <a:ext cx="208175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Executive-Director (UF)</a:t>
            </a:r>
            <a:endParaRPr sz="1400" b="0" i="0" u="none" strike="noStrike" cap="none">
              <a:solidFill>
                <a:srgbClr val="000000"/>
              </a:solidFill>
              <a:latin typeface="Arial"/>
              <a:ea typeface="Arial"/>
              <a:cs typeface="Arial"/>
              <a:sym typeface="Arial"/>
            </a:endParaRPr>
          </a:p>
        </p:txBody>
      </p:sp>
      <p:sp>
        <p:nvSpPr>
          <p:cNvPr id="305" name="Google Shape;305;p43"/>
          <p:cNvSpPr/>
          <p:nvPr/>
        </p:nvSpPr>
        <p:spPr>
          <a:xfrm>
            <a:off x="4303690" y="1686561"/>
            <a:ext cx="1615833"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Activity 5:  Coordination and Alignment</a:t>
            </a:r>
            <a:endParaRPr sz="1400" b="0" i="0" u="none" strike="noStrike" cap="none">
              <a:solidFill>
                <a:srgbClr val="000000"/>
              </a:solidFill>
              <a:latin typeface="Arial"/>
              <a:ea typeface="Arial"/>
              <a:cs typeface="Arial"/>
              <a:sym typeface="Arial"/>
            </a:endParaRPr>
          </a:p>
        </p:txBody>
      </p:sp>
      <p:sp>
        <p:nvSpPr>
          <p:cNvPr id="306" name="Google Shape;306;p43"/>
          <p:cNvSpPr/>
          <p:nvPr/>
        </p:nvSpPr>
        <p:spPr>
          <a:xfrm>
            <a:off x="6178656" y="450212"/>
            <a:ext cx="2316095" cy="2130132"/>
          </a:xfrm>
          <a:custGeom>
            <a:avLst/>
            <a:gdLst/>
            <a:ahLst/>
            <a:cxnLst/>
            <a:rect l="l" t="t" r="r" b="b"/>
            <a:pathLst>
              <a:path w="2070100" h="1903889" extrusionOk="0">
                <a:moveTo>
                  <a:pt x="0" y="0"/>
                </a:moveTo>
                <a:lnTo>
                  <a:pt x="88106" y="1588"/>
                </a:lnTo>
                <a:lnTo>
                  <a:pt x="175419" y="7938"/>
                </a:lnTo>
                <a:lnTo>
                  <a:pt x="261938" y="15081"/>
                </a:lnTo>
                <a:lnTo>
                  <a:pt x="347663" y="27781"/>
                </a:lnTo>
                <a:lnTo>
                  <a:pt x="432594" y="42863"/>
                </a:lnTo>
                <a:lnTo>
                  <a:pt x="515144" y="62706"/>
                </a:lnTo>
                <a:lnTo>
                  <a:pt x="599281" y="84138"/>
                </a:lnTo>
                <a:lnTo>
                  <a:pt x="679450" y="109538"/>
                </a:lnTo>
                <a:lnTo>
                  <a:pt x="760413" y="137319"/>
                </a:lnTo>
                <a:lnTo>
                  <a:pt x="838200" y="167481"/>
                </a:lnTo>
                <a:lnTo>
                  <a:pt x="915988" y="202406"/>
                </a:lnTo>
                <a:lnTo>
                  <a:pt x="992188" y="238919"/>
                </a:lnTo>
                <a:lnTo>
                  <a:pt x="1066800" y="278606"/>
                </a:lnTo>
                <a:lnTo>
                  <a:pt x="1138238" y="321469"/>
                </a:lnTo>
                <a:lnTo>
                  <a:pt x="1210469" y="367506"/>
                </a:lnTo>
                <a:lnTo>
                  <a:pt x="1278731" y="415925"/>
                </a:lnTo>
                <a:lnTo>
                  <a:pt x="1346200" y="466725"/>
                </a:lnTo>
                <a:lnTo>
                  <a:pt x="1411288" y="519906"/>
                </a:lnTo>
                <a:lnTo>
                  <a:pt x="1473994" y="576263"/>
                </a:lnTo>
                <a:lnTo>
                  <a:pt x="1535113" y="634206"/>
                </a:lnTo>
                <a:lnTo>
                  <a:pt x="1593850" y="695325"/>
                </a:lnTo>
                <a:lnTo>
                  <a:pt x="1651000" y="757238"/>
                </a:lnTo>
                <a:lnTo>
                  <a:pt x="1704181" y="823119"/>
                </a:lnTo>
                <a:lnTo>
                  <a:pt x="1755775" y="889794"/>
                </a:lnTo>
                <a:lnTo>
                  <a:pt x="1804194" y="960438"/>
                </a:lnTo>
                <a:lnTo>
                  <a:pt x="1850231" y="1031875"/>
                </a:lnTo>
                <a:lnTo>
                  <a:pt x="1894681" y="1106488"/>
                </a:lnTo>
                <a:lnTo>
                  <a:pt x="1935956" y="1181100"/>
                </a:lnTo>
                <a:lnTo>
                  <a:pt x="1974056" y="1258888"/>
                </a:lnTo>
                <a:lnTo>
                  <a:pt x="2008981" y="1339850"/>
                </a:lnTo>
                <a:lnTo>
                  <a:pt x="2040731" y="1420019"/>
                </a:lnTo>
                <a:lnTo>
                  <a:pt x="2070100" y="1504157"/>
                </a:lnTo>
                <a:lnTo>
                  <a:pt x="839284" y="1903889"/>
                </a:lnTo>
                <a:lnTo>
                  <a:pt x="0" y="1293264"/>
                </a:lnTo>
                <a:close/>
              </a:path>
            </a:pathLst>
          </a:custGeom>
          <a:solidFill>
            <a:srgbClr val="BFBC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 name="Google Shape;307;p43"/>
          <p:cNvSpPr txBox="1"/>
          <p:nvPr/>
        </p:nvSpPr>
        <p:spPr>
          <a:xfrm>
            <a:off x="6232327" y="953018"/>
            <a:ext cx="205857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62626"/>
                </a:solidFill>
                <a:latin typeface="Arial"/>
                <a:ea typeface="Arial"/>
                <a:cs typeface="Arial"/>
                <a:sym typeface="Arial"/>
              </a:rPr>
              <a:t>Meg Kamman</a:t>
            </a:r>
            <a:endParaRPr sz="1800" b="1" i="0" u="none" strike="noStrike" cap="none">
              <a:solidFill>
                <a:srgbClr val="262626"/>
              </a:solidFill>
              <a:latin typeface="Arial"/>
              <a:ea typeface="Arial"/>
              <a:cs typeface="Arial"/>
              <a:sym typeface="Arial"/>
            </a:endParaRPr>
          </a:p>
        </p:txBody>
      </p:sp>
      <p:sp>
        <p:nvSpPr>
          <p:cNvPr id="308" name="Google Shape;308;p43"/>
          <p:cNvSpPr/>
          <p:nvPr/>
        </p:nvSpPr>
        <p:spPr>
          <a:xfrm>
            <a:off x="6423932" y="1241707"/>
            <a:ext cx="191719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Co-Director (UF)</a:t>
            </a:r>
            <a:endParaRPr sz="1200" b="0" i="0" u="none" strike="noStrike" cap="none">
              <a:solidFill>
                <a:schemeClr val="lt1"/>
              </a:solidFill>
              <a:latin typeface="Calibri"/>
              <a:ea typeface="Calibri"/>
              <a:cs typeface="Calibri"/>
              <a:sym typeface="Calibri"/>
            </a:endParaRPr>
          </a:p>
        </p:txBody>
      </p:sp>
      <p:sp>
        <p:nvSpPr>
          <p:cNvPr id="309" name="Google Shape;309;p43"/>
          <p:cNvSpPr/>
          <p:nvPr/>
        </p:nvSpPr>
        <p:spPr>
          <a:xfrm>
            <a:off x="6260115" y="1505447"/>
            <a:ext cx="191719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Activity 1: TA Incubator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Activity 3: Targeted Prep</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Activity 6: Cross-State Collaboration  </a:t>
            </a:r>
            <a:endParaRPr sz="1400" b="0" i="0" u="none" strike="noStrike" cap="none">
              <a:solidFill>
                <a:srgbClr val="000000"/>
              </a:solidFill>
              <a:latin typeface="Arial"/>
              <a:ea typeface="Arial"/>
              <a:cs typeface="Arial"/>
              <a:sym typeface="Arial"/>
            </a:endParaRPr>
          </a:p>
        </p:txBody>
      </p:sp>
      <p:sp>
        <p:nvSpPr>
          <p:cNvPr id="310" name="Google Shape;310;p43"/>
          <p:cNvSpPr/>
          <p:nvPr/>
        </p:nvSpPr>
        <p:spPr>
          <a:xfrm>
            <a:off x="6769329" y="2205320"/>
            <a:ext cx="1897134" cy="2792846"/>
          </a:xfrm>
          <a:custGeom>
            <a:avLst/>
            <a:gdLst/>
            <a:ahLst/>
            <a:cxnLst/>
            <a:rect l="l" t="t" r="r" b="b"/>
            <a:pathLst>
              <a:path w="1653130" h="2433638" extrusionOk="0">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9CC2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 name="Google Shape;311;p43"/>
          <p:cNvSpPr txBox="1"/>
          <p:nvPr/>
        </p:nvSpPr>
        <p:spPr>
          <a:xfrm>
            <a:off x="7014796" y="2899947"/>
            <a:ext cx="21707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62626"/>
                </a:solidFill>
                <a:latin typeface="Arial"/>
                <a:ea typeface="Arial"/>
                <a:cs typeface="Arial"/>
                <a:sym typeface="Arial"/>
              </a:rPr>
              <a:t>Lindsey Hayes</a:t>
            </a:r>
            <a:endParaRPr sz="1400" b="0" i="0" u="none" strike="noStrike" cap="none">
              <a:solidFill>
                <a:srgbClr val="000000"/>
              </a:solidFill>
              <a:latin typeface="Arial"/>
              <a:ea typeface="Arial"/>
              <a:cs typeface="Arial"/>
              <a:sym typeface="Arial"/>
            </a:endParaRPr>
          </a:p>
        </p:txBody>
      </p:sp>
      <p:sp>
        <p:nvSpPr>
          <p:cNvPr id="312" name="Google Shape;312;p43"/>
          <p:cNvSpPr/>
          <p:nvPr/>
        </p:nvSpPr>
        <p:spPr>
          <a:xfrm>
            <a:off x="7191545" y="3187094"/>
            <a:ext cx="179653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Co-Director (AIR)</a:t>
            </a:r>
            <a:endParaRPr sz="1400" b="0" i="0" u="none" strike="noStrike" cap="none">
              <a:solidFill>
                <a:srgbClr val="000000"/>
              </a:solidFill>
              <a:latin typeface="Arial"/>
              <a:ea typeface="Arial"/>
              <a:cs typeface="Arial"/>
              <a:sym typeface="Arial"/>
            </a:endParaRPr>
          </a:p>
        </p:txBody>
      </p:sp>
      <p:sp>
        <p:nvSpPr>
          <p:cNvPr id="313" name="Google Shape;313;p43"/>
          <p:cNvSpPr/>
          <p:nvPr/>
        </p:nvSpPr>
        <p:spPr>
          <a:xfrm>
            <a:off x="7101771" y="3469218"/>
            <a:ext cx="2211887"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Activity 4: Intensive TA</a:t>
            </a:r>
            <a:endParaRPr sz="1400" b="0" i="0" u="none" strike="noStrike" cap="none">
              <a:solidFill>
                <a:srgbClr val="000000"/>
              </a:solidFill>
              <a:latin typeface="Arial"/>
              <a:ea typeface="Arial"/>
              <a:cs typeface="Arial"/>
              <a:sym typeface="Arial"/>
            </a:endParaRPr>
          </a:p>
        </p:txBody>
      </p:sp>
      <p:pic>
        <p:nvPicPr>
          <p:cNvPr id="314" name="Google Shape;314;p43" descr="A child smiling for the camera&#10;&#10;Description automatically generated with low confidence"/>
          <p:cNvPicPr preferRelativeResize="0"/>
          <p:nvPr/>
        </p:nvPicPr>
        <p:blipFill rotWithShape="1">
          <a:blip r:embed="rId3">
            <a:alphaModFix/>
          </a:blip>
          <a:srcRect l="1178" r="3510" b="-1"/>
          <a:stretch/>
        </p:blipFill>
        <p:spPr>
          <a:xfrm>
            <a:off x="2552166" y="4764996"/>
            <a:ext cx="988673" cy="1383083"/>
          </a:xfrm>
          <a:prstGeom prst="rect">
            <a:avLst/>
          </a:prstGeom>
          <a:noFill/>
          <a:ln w="57150" cap="flat" cmpd="sng">
            <a:solidFill>
              <a:srgbClr val="1F4D79"/>
            </a:solidFill>
            <a:prstDash val="solid"/>
            <a:round/>
            <a:headEnd type="none" w="sm" len="sm"/>
            <a:tailEnd type="none" w="sm" len="sm"/>
          </a:ln>
        </p:spPr>
      </p:pic>
      <p:sp>
        <p:nvSpPr>
          <p:cNvPr id="315" name="Google Shape;315;p43"/>
          <p:cNvSpPr/>
          <p:nvPr/>
        </p:nvSpPr>
        <p:spPr>
          <a:xfrm rot="4326134">
            <a:off x="5073390" y="3291801"/>
            <a:ext cx="1880467" cy="2768310"/>
          </a:xfrm>
          <a:custGeom>
            <a:avLst/>
            <a:gdLst/>
            <a:ahLst/>
            <a:cxnLst/>
            <a:rect l="l" t="t" r="r" b="b"/>
            <a:pathLst>
              <a:path w="1653130" h="2433638" extrusionOk="0">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3A97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C4C"/>
              </a:solidFill>
              <a:latin typeface="Calibri"/>
              <a:ea typeface="Calibri"/>
              <a:cs typeface="Calibri"/>
              <a:sym typeface="Calibri"/>
            </a:endParaRPr>
          </a:p>
        </p:txBody>
      </p:sp>
      <p:sp>
        <p:nvSpPr>
          <p:cNvPr id="316" name="Google Shape;316;p43"/>
          <p:cNvSpPr txBox="1"/>
          <p:nvPr/>
        </p:nvSpPr>
        <p:spPr>
          <a:xfrm>
            <a:off x="3589842" y="5168970"/>
            <a:ext cx="1771470" cy="10926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Dr. Jocelyn Cooledge</a:t>
            </a: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External Evaluator (Center Street Consulting) </a:t>
            </a:r>
            <a:endParaRPr sz="1400" b="0" i="0" u="none" strike="noStrike" cap="none">
              <a:solidFill>
                <a:srgbClr val="000000"/>
              </a:solidFill>
              <a:latin typeface="Arial"/>
              <a:ea typeface="Arial"/>
              <a:cs typeface="Arial"/>
              <a:sym typeface="Arial"/>
            </a:endParaRPr>
          </a:p>
        </p:txBody>
      </p:sp>
      <p:sp>
        <p:nvSpPr>
          <p:cNvPr id="317" name="Google Shape;317;p43"/>
          <p:cNvSpPr/>
          <p:nvPr/>
        </p:nvSpPr>
        <p:spPr>
          <a:xfrm>
            <a:off x="5361312" y="4660742"/>
            <a:ext cx="182425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Project Coordinator (UF)</a:t>
            </a:r>
            <a:endParaRPr sz="1400" b="0" i="0" u="none" strike="noStrike" cap="none">
              <a:solidFill>
                <a:srgbClr val="000000"/>
              </a:solidFill>
              <a:latin typeface="Arial"/>
              <a:ea typeface="Arial"/>
              <a:cs typeface="Arial"/>
              <a:sym typeface="Arial"/>
            </a:endParaRPr>
          </a:p>
        </p:txBody>
      </p:sp>
      <p:sp>
        <p:nvSpPr>
          <p:cNvPr id="318" name="Google Shape;318;p43"/>
          <p:cNvSpPr txBox="1"/>
          <p:nvPr/>
        </p:nvSpPr>
        <p:spPr>
          <a:xfrm>
            <a:off x="5366753" y="4288280"/>
            <a:ext cx="20826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62626"/>
                </a:solidFill>
                <a:latin typeface="Arial"/>
                <a:ea typeface="Arial"/>
                <a:cs typeface="Arial"/>
                <a:sym typeface="Arial"/>
              </a:rPr>
              <a:t>Shari Ostovar</a:t>
            </a:r>
            <a:endParaRPr sz="1800" b="1" i="0" u="none" strike="noStrike" cap="none">
              <a:solidFill>
                <a:srgbClr val="262626"/>
              </a:solidFill>
              <a:latin typeface="Arial"/>
              <a:ea typeface="Arial"/>
              <a:cs typeface="Arial"/>
              <a:sym typeface="Arial"/>
            </a:endParaRPr>
          </a:p>
        </p:txBody>
      </p:sp>
      <p:pic>
        <p:nvPicPr>
          <p:cNvPr id="319" name="Google Shape;319;p43" descr="A picture containing person, outdoor, smiling&#10;&#10;Description automatically generated"/>
          <p:cNvPicPr preferRelativeResize="0"/>
          <p:nvPr/>
        </p:nvPicPr>
        <p:blipFill rotWithShape="1">
          <a:blip r:embed="rId4">
            <a:alphaModFix/>
          </a:blip>
          <a:srcRect l="14258" r="14258"/>
          <a:stretch/>
        </p:blipFill>
        <p:spPr>
          <a:xfrm>
            <a:off x="2552166" y="168086"/>
            <a:ext cx="988673" cy="1383088"/>
          </a:xfrm>
          <a:prstGeom prst="rect">
            <a:avLst/>
          </a:prstGeom>
          <a:noFill/>
          <a:ln w="57150" cap="flat" cmpd="sng">
            <a:solidFill>
              <a:srgbClr val="8BB2D3"/>
            </a:solidFill>
            <a:prstDash val="solid"/>
            <a:round/>
            <a:headEnd type="none" w="sm" len="sm"/>
            <a:tailEnd type="none" w="sm" len="sm"/>
          </a:ln>
        </p:spPr>
      </p:pic>
      <p:cxnSp>
        <p:nvCxnSpPr>
          <p:cNvPr id="320" name="Google Shape;320;p43"/>
          <p:cNvCxnSpPr>
            <a:stCxn id="319" idx="3"/>
          </p:cNvCxnSpPr>
          <p:nvPr/>
        </p:nvCxnSpPr>
        <p:spPr>
          <a:xfrm rot="10800000" flipH="1">
            <a:off x="3540839" y="849130"/>
            <a:ext cx="1648200" cy="10500"/>
          </a:xfrm>
          <a:prstGeom prst="straightConnector1">
            <a:avLst/>
          </a:prstGeom>
          <a:noFill/>
          <a:ln w="57150" cap="flat" cmpd="sng">
            <a:solidFill>
              <a:srgbClr val="8BB2D3"/>
            </a:solidFill>
            <a:prstDash val="solid"/>
            <a:miter lim="800000"/>
            <a:headEnd type="none" w="sm" len="sm"/>
            <a:tailEnd type="none" w="sm" len="sm"/>
          </a:ln>
        </p:spPr>
      </p:cxnSp>
      <p:cxnSp>
        <p:nvCxnSpPr>
          <p:cNvPr id="321" name="Google Shape;321;p43"/>
          <p:cNvCxnSpPr/>
          <p:nvPr/>
        </p:nvCxnSpPr>
        <p:spPr>
          <a:xfrm rot="10800000" flipH="1">
            <a:off x="3320632" y="3450565"/>
            <a:ext cx="1648257" cy="10541"/>
          </a:xfrm>
          <a:prstGeom prst="straightConnector1">
            <a:avLst/>
          </a:prstGeom>
          <a:noFill/>
          <a:ln w="57150" cap="flat" cmpd="sng">
            <a:solidFill>
              <a:srgbClr val="AAB5B7"/>
            </a:solidFill>
            <a:prstDash val="solid"/>
            <a:miter lim="800000"/>
            <a:headEnd type="none" w="sm" len="sm"/>
            <a:tailEnd type="none" w="sm" len="sm"/>
          </a:ln>
        </p:spPr>
      </p:cxnSp>
      <p:pic>
        <p:nvPicPr>
          <p:cNvPr id="322" name="Google Shape;322;p43" descr="Melinda Leko"/>
          <p:cNvPicPr preferRelativeResize="0"/>
          <p:nvPr/>
        </p:nvPicPr>
        <p:blipFill rotWithShape="1">
          <a:blip r:embed="rId5">
            <a:alphaModFix/>
          </a:blip>
          <a:srcRect l="10009" r="18507" b="-1"/>
          <a:stretch/>
        </p:blipFill>
        <p:spPr>
          <a:xfrm>
            <a:off x="2322131" y="2769562"/>
            <a:ext cx="988677" cy="1383088"/>
          </a:xfrm>
          <a:prstGeom prst="rect">
            <a:avLst/>
          </a:prstGeom>
          <a:noFill/>
          <a:ln w="57150" cap="flat" cmpd="sng">
            <a:solidFill>
              <a:srgbClr val="AAB5B7"/>
            </a:solidFill>
            <a:prstDash val="solid"/>
            <a:round/>
            <a:headEnd type="none" w="sm" len="sm"/>
            <a:tailEnd type="none" w="sm" len="sm"/>
          </a:ln>
        </p:spPr>
      </p:pic>
      <p:cxnSp>
        <p:nvCxnSpPr>
          <p:cNvPr id="323" name="Google Shape;323;p43"/>
          <p:cNvCxnSpPr/>
          <p:nvPr/>
        </p:nvCxnSpPr>
        <p:spPr>
          <a:xfrm>
            <a:off x="7449374" y="914707"/>
            <a:ext cx="1470108" cy="0"/>
          </a:xfrm>
          <a:prstGeom prst="straightConnector1">
            <a:avLst/>
          </a:prstGeom>
          <a:noFill/>
          <a:ln w="57150" cap="flat" cmpd="sng">
            <a:solidFill>
              <a:srgbClr val="BFBCC1"/>
            </a:solidFill>
            <a:prstDash val="solid"/>
            <a:miter lim="800000"/>
            <a:headEnd type="none" w="sm" len="sm"/>
            <a:tailEnd type="none" w="sm" len="sm"/>
          </a:ln>
        </p:spPr>
      </p:cxnSp>
      <p:pic>
        <p:nvPicPr>
          <p:cNvPr id="324" name="Google Shape;324;p43" descr="meg kamman"/>
          <p:cNvPicPr preferRelativeResize="0"/>
          <p:nvPr/>
        </p:nvPicPr>
        <p:blipFill rotWithShape="1">
          <a:blip r:embed="rId6">
            <a:alphaModFix/>
          </a:blip>
          <a:srcRect l="22571" r="28820" b="-1"/>
          <a:stretch/>
        </p:blipFill>
        <p:spPr>
          <a:xfrm>
            <a:off x="8788395" y="191486"/>
            <a:ext cx="986705" cy="1380336"/>
          </a:xfrm>
          <a:prstGeom prst="rect">
            <a:avLst/>
          </a:prstGeom>
          <a:noFill/>
          <a:ln w="57150" cap="flat" cmpd="sng">
            <a:solidFill>
              <a:srgbClr val="BFBCC1"/>
            </a:solidFill>
            <a:prstDash val="solid"/>
            <a:round/>
            <a:headEnd type="none" w="sm" len="sm"/>
            <a:tailEnd type="none" w="sm" len="sm"/>
          </a:ln>
        </p:spPr>
      </p:pic>
      <p:cxnSp>
        <p:nvCxnSpPr>
          <p:cNvPr id="325" name="Google Shape;325;p43"/>
          <p:cNvCxnSpPr/>
          <p:nvPr/>
        </p:nvCxnSpPr>
        <p:spPr>
          <a:xfrm>
            <a:off x="7784845" y="3492783"/>
            <a:ext cx="1470108" cy="0"/>
          </a:xfrm>
          <a:prstGeom prst="straightConnector1">
            <a:avLst/>
          </a:prstGeom>
          <a:noFill/>
          <a:ln w="57150" cap="flat" cmpd="sng">
            <a:solidFill>
              <a:srgbClr val="9DC3E6"/>
            </a:solidFill>
            <a:prstDash val="solid"/>
            <a:miter lim="800000"/>
            <a:headEnd type="none" w="sm" len="sm"/>
            <a:tailEnd type="none" w="sm" len="sm"/>
          </a:ln>
        </p:spPr>
      </p:cxnSp>
      <p:pic>
        <p:nvPicPr>
          <p:cNvPr id="326" name="Google Shape;326;p43"/>
          <p:cNvPicPr preferRelativeResize="0"/>
          <p:nvPr/>
        </p:nvPicPr>
        <p:blipFill rotWithShape="1">
          <a:blip r:embed="rId7">
            <a:alphaModFix/>
          </a:blip>
          <a:srcRect r="-4" b="6617"/>
          <a:stretch/>
        </p:blipFill>
        <p:spPr>
          <a:xfrm>
            <a:off x="8983991" y="2769562"/>
            <a:ext cx="986711" cy="1380336"/>
          </a:xfrm>
          <a:prstGeom prst="rect">
            <a:avLst/>
          </a:prstGeom>
          <a:noFill/>
          <a:ln w="57150" cap="flat" cmpd="sng">
            <a:solidFill>
              <a:srgbClr val="9DC3E6"/>
            </a:solidFill>
            <a:prstDash val="solid"/>
            <a:round/>
            <a:headEnd type="none" w="sm" len="sm"/>
            <a:tailEnd type="none" w="sm" len="sm"/>
          </a:ln>
        </p:spPr>
      </p:pic>
      <p:cxnSp>
        <p:nvCxnSpPr>
          <p:cNvPr id="327" name="Google Shape;327;p43"/>
          <p:cNvCxnSpPr/>
          <p:nvPr/>
        </p:nvCxnSpPr>
        <p:spPr>
          <a:xfrm>
            <a:off x="6085668" y="5028677"/>
            <a:ext cx="0" cy="792842"/>
          </a:xfrm>
          <a:prstGeom prst="straightConnector1">
            <a:avLst/>
          </a:prstGeom>
          <a:noFill/>
          <a:ln w="57150" cap="flat" cmpd="sng">
            <a:solidFill>
              <a:srgbClr val="3A97F2"/>
            </a:solidFill>
            <a:prstDash val="solid"/>
            <a:miter lim="800000"/>
            <a:headEnd type="none" w="sm" len="sm"/>
            <a:tailEnd type="none" w="sm" len="sm"/>
          </a:ln>
        </p:spPr>
      </p:cxnSp>
      <p:cxnSp>
        <p:nvCxnSpPr>
          <p:cNvPr id="328" name="Google Shape;328;p43"/>
          <p:cNvCxnSpPr/>
          <p:nvPr/>
        </p:nvCxnSpPr>
        <p:spPr>
          <a:xfrm flipH="1">
            <a:off x="6070170" y="5791039"/>
            <a:ext cx="2898323" cy="30480"/>
          </a:xfrm>
          <a:prstGeom prst="straightConnector1">
            <a:avLst/>
          </a:prstGeom>
          <a:noFill/>
          <a:ln w="57150" cap="flat" cmpd="sng">
            <a:solidFill>
              <a:srgbClr val="3A97F2"/>
            </a:solidFill>
            <a:prstDash val="solid"/>
            <a:miter lim="800000"/>
            <a:headEnd type="none" w="sm" len="sm"/>
            <a:tailEnd type="none" w="sm" len="sm"/>
          </a:ln>
        </p:spPr>
      </p:cxnSp>
      <p:pic>
        <p:nvPicPr>
          <p:cNvPr id="329" name="Google Shape;329;p43"/>
          <p:cNvPicPr preferRelativeResize="0"/>
          <p:nvPr/>
        </p:nvPicPr>
        <p:blipFill rotWithShape="1">
          <a:blip r:embed="rId8">
            <a:alphaModFix/>
          </a:blip>
          <a:srcRect l="22452" r="23811"/>
          <a:stretch/>
        </p:blipFill>
        <p:spPr>
          <a:xfrm>
            <a:off x="8761597" y="4914848"/>
            <a:ext cx="986711" cy="1248625"/>
          </a:xfrm>
          <a:prstGeom prst="rect">
            <a:avLst/>
          </a:prstGeom>
          <a:noFill/>
          <a:ln w="57150" cap="flat" cmpd="sng">
            <a:solidFill>
              <a:srgbClr val="3A97F2"/>
            </a:solidFill>
            <a:prstDash val="solid"/>
            <a:round/>
            <a:headEnd type="none" w="sm" len="sm"/>
            <a:tailEnd type="none" w="sm" len="sm"/>
          </a:ln>
        </p:spPr>
      </p:pic>
      <p:sp>
        <p:nvSpPr>
          <p:cNvPr id="330" name="Google Shape;330;p43"/>
          <p:cNvSpPr txBox="1"/>
          <p:nvPr/>
        </p:nvSpPr>
        <p:spPr>
          <a:xfrm>
            <a:off x="5264894" y="2553351"/>
            <a:ext cx="173875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62626"/>
                </a:solidFill>
                <a:latin typeface="Arial"/>
                <a:ea typeface="Arial"/>
                <a:cs typeface="Arial"/>
                <a:sym typeface="Arial"/>
              </a:rPr>
              <a:t>Leadership Team</a:t>
            </a:r>
            <a:endParaRPr sz="1400" b="0" i="0" u="none" strike="noStrike" cap="none">
              <a:solidFill>
                <a:srgbClr val="000000"/>
              </a:solidFill>
              <a:latin typeface="Arial"/>
              <a:ea typeface="Arial"/>
              <a:cs typeface="Arial"/>
              <a:sym typeface="Arial"/>
            </a:endParaRPr>
          </a:p>
        </p:txBody>
      </p:sp>
      <p:sp>
        <p:nvSpPr>
          <p:cNvPr id="331" name="Google Shape;331;p43"/>
          <p:cNvSpPr/>
          <p:nvPr/>
        </p:nvSpPr>
        <p:spPr>
          <a:xfrm>
            <a:off x="-268357" y="6281530"/>
            <a:ext cx="12603791"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2" name="Google Shape;332;p43" descr="Text&#10;&#10;Description automatically generated with medium confidence"/>
          <p:cNvPicPr preferRelativeResize="0"/>
          <p:nvPr/>
        </p:nvPicPr>
        <p:blipFill rotWithShape="1">
          <a:blip r:embed="rId9">
            <a:alphaModFix/>
          </a:blip>
          <a:srcRect/>
          <a:stretch/>
        </p:blipFill>
        <p:spPr>
          <a:xfrm>
            <a:off x="69573" y="6332785"/>
            <a:ext cx="2269445" cy="471465"/>
          </a:xfrm>
          <a:prstGeom prst="rect">
            <a:avLst/>
          </a:prstGeom>
          <a:noFill/>
          <a:ln>
            <a:noFill/>
          </a:ln>
        </p:spPr>
      </p:pic>
      <p:sp>
        <p:nvSpPr>
          <p:cNvPr id="333" name="Google Shape;333;p43"/>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Gray">
  <p:cSld name="Title and Content Gray">
    <p:spTree>
      <p:nvGrpSpPr>
        <p:cNvPr id="1" name="Shape 335"/>
        <p:cNvGrpSpPr/>
        <p:nvPr/>
      </p:nvGrpSpPr>
      <p:grpSpPr>
        <a:xfrm>
          <a:off x="0" y="0"/>
          <a:ext cx="0" cy="0"/>
          <a:chOff x="0" y="0"/>
          <a:chExt cx="0" cy="0"/>
        </a:xfrm>
      </p:grpSpPr>
      <p:pic>
        <p:nvPicPr>
          <p:cNvPr id="336" name="Google Shape;336;g3984a2fdb13_0_1730" descr="A picture containing table&#10;&#10;Description automatically generated"/>
          <p:cNvPicPr preferRelativeResize="0"/>
          <p:nvPr/>
        </p:nvPicPr>
        <p:blipFill rotWithShape="1">
          <a:blip r:embed="rId2">
            <a:alphaModFix/>
          </a:blip>
          <a:srcRect/>
          <a:stretch/>
        </p:blipFill>
        <p:spPr>
          <a:xfrm>
            <a:off x="-197225" y="-80642"/>
            <a:ext cx="12532664" cy="7046179"/>
          </a:xfrm>
          <a:prstGeom prst="rect">
            <a:avLst/>
          </a:prstGeom>
          <a:noFill/>
          <a:ln>
            <a:noFill/>
          </a:ln>
        </p:spPr>
      </p:pic>
      <p:sp>
        <p:nvSpPr>
          <p:cNvPr id="337" name="Google Shape;337;g3984a2fdb13_0_1730"/>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338" name="Google Shape;338;g3984a2fdb13_0_1730"/>
          <p:cNvSpPr txBox="1">
            <a:spLocks noGrp="1"/>
          </p:cNvSpPr>
          <p:nvPr>
            <p:ph type="body" idx="1"/>
          </p:nvPr>
        </p:nvSpPr>
        <p:spPr>
          <a:xfrm>
            <a:off x="433388" y="2187574"/>
            <a:ext cx="11219700" cy="3639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39" name="Google Shape;339;g3984a2fdb13_0_1730"/>
          <p:cNvSpPr/>
          <p:nvPr/>
        </p:nvSpPr>
        <p:spPr>
          <a:xfrm>
            <a:off x="-197225" y="6094911"/>
            <a:ext cx="125328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40" name="Google Shape;340;g3984a2fdb13_0_1730"/>
          <p:cNvSpPr/>
          <p:nvPr/>
        </p:nvSpPr>
        <p:spPr>
          <a:xfrm>
            <a:off x="-197225" y="6291468"/>
            <a:ext cx="125328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41" name="Google Shape;341;g3984a2fdb13_0_1730"/>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342" name="Google Shape;342;g3984a2fdb13_0_1730"/>
          <p:cNvSpPr/>
          <p:nvPr/>
        </p:nvSpPr>
        <p:spPr>
          <a:xfrm>
            <a:off x="-232792" y="-75459"/>
            <a:ext cx="12603900" cy="4017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343" name="Google Shape;343;g3984a2fdb13_0_1730"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344" name="Google Shape;344;g3984a2fdb13_0_1730"/>
          <p:cNvSpPr/>
          <p:nvPr/>
        </p:nvSpPr>
        <p:spPr>
          <a:xfrm>
            <a:off x="-232792" y="326307"/>
            <a:ext cx="12603900" cy="5758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_Title and Content Gray">
  <p:cSld name="6_Title and Content Gray">
    <p:spTree>
      <p:nvGrpSpPr>
        <p:cNvPr id="1" name="Shape 345"/>
        <p:cNvGrpSpPr/>
        <p:nvPr/>
      </p:nvGrpSpPr>
      <p:grpSpPr>
        <a:xfrm>
          <a:off x="0" y="0"/>
          <a:ext cx="0" cy="0"/>
          <a:chOff x="0" y="0"/>
          <a:chExt cx="0" cy="0"/>
        </a:xfrm>
      </p:grpSpPr>
      <p:pic>
        <p:nvPicPr>
          <p:cNvPr id="346" name="Google Shape;346;g3984a2fdb13_0_1726" descr="A picture containing sky, outdoor, day&#10;&#10;Description automatically generated"/>
          <p:cNvPicPr preferRelativeResize="0"/>
          <p:nvPr/>
        </p:nvPicPr>
        <p:blipFill rotWithShape="1">
          <a:blip r:embed="rId2">
            <a:alphaModFix/>
          </a:blip>
          <a:srcRect/>
          <a:stretch/>
        </p:blipFill>
        <p:spPr>
          <a:xfrm>
            <a:off x="-252785" y="-140449"/>
            <a:ext cx="12697571" cy="7138898"/>
          </a:xfrm>
          <a:prstGeom prst="rect">
            <a:avLst/>
          </a:prstGeom>
          <a:noFill/>
          <a:ln>
            <a:noFill/>
          </a:ln>
        </p:spPr>
      </p:pic>
      <p:sp>
        <p:nvSpPr>
          <p:cNvPr id="347" name="Google Shape;347;g3984a2fdb13_0_1726"/>
          <p:cNvSpPr txBox="1">
            <a:spLocks noGrp="1"/>
          </p:cNvSpPr>
          <p:nvPr>
            <p:ph type="title"/>
          </p:nvPr>
        </p:nvSpPr>
        <p:spPr>
          <a:xfrm>
            <a:off x="3492971" y="3105615"/>
            <a:ext cx="5153100" cy="10440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pic>
        <p:nvPicPr>
          <p:cNvPr id="348" name="Google Shape;348;g3984a2fdb13_0_1726"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with Image 4">
  <p:cSld name="Title and Content with Image 4">
    <p:spTree>
      <p:nvGrpSpPr>
        <p:cNvPr id="1" name="Shape 349"/>
        <p:cNvGrpSpPr/>
        <p:nvPr/>
      </p:nvGrpSpPr>
      <p:grpSpPr>
        <a:xfrm>
          <a:off x="0" y="0"/>
          <a:ext cx="0" cy="0"/>
          <a:chOff x="0" y="0"/>
          <a:chExt cx="0" cy="0"/>
        </a:xfrm>
      </p:grpSpPr>
      <p:pic>
        <p:nvPicPr>
          <p:cNvPr id="350" name="Google Shape;350;g3984a2fdb13_0_1820" descr="A person writing on a whiteboard&#10;&#10;Description automatically generated with low confidence"/>
          <p:cNvPicPr preferRelativeResize="0"/>
          <p:nvPr/>
        </p:nvPicPr>
        <p:blipFill rotWithShape="1">
          <a:blip r:embed="rId2">
            <a:alphaModFix/>
          </a:blip>
          <a:srcRect/>
          <a:stretch/>
        </p:blipFill>
        <p:spPr>
          <a:xfrm>
            <a:off x="-2976" y="1"/>
            <a:ext cx="12197953" cy="6858000"/>
          </a:xfrm>
          <a:prstGeom prst="rect">
            <a:avLst/>
          </a:prstGeom>
          <a:noFill/>
          <a:ln>
            <a:noFill/>
          </a:ln>
        </p:spPr>
      </p:pic>
      <p:sp>
        <p:nvSpPr>
          <p:cNvPr id="351" name="Google Shape;351;g3984a2fdb13_0_1820"/>
          <p:cNvSpPr/>
          <p:nvPr/>
        </p:nvSpPr>
        <p:spPr>
          <a:xfrm>
            <a:off x="-268357" y="6281530"/>
            <a:ext cx="126039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52" name="Google Shape;352;g3984a2fdb13_0_1820"/>
          <p:cNvSpPr/>
          <p:nvPr/>
        </p:nvSpPr>
        <p:spPr>
          <a:xfrm>
            <a:off x="-268357" y="6033051"/>
            <a:ext cx="126039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353" name="Google Shape;353;g3984a2fdb13_0_1820"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354" name="Google Shape;354;g3984a2fdb13_0_1820"/>
          <p:cNvSpPr/>
          <p:nvPr/>
        </p:nvSpPr>
        <p:spPr>
          <a:xfrm>
            <a:off x="-232792" y="-75459"/>
            <a:ext cx="12603900" cy="4017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55" name="Google Shape;355;g3984a2fdb13_0_1820"/>
          <p:cNvSpPr/>
          <p:nvPr/>
        </p:nvSpPr>
        <p:spPr>
          <a:xfrm>
            <a:off x="6202255" y="326500"/>
            <a:ext cx="6000000" cy="57069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56" name="Google Shape;356;g3984a2fdb13_0_1820"/>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357" name="Google Shape;357;g3984a2fdb13_0_1820"/>
          <p:cNvSpPr/>
          <p:nvPr/>
        </p:nvSpPr>
        <p:spPr>
          <a:xfrm>
            <a:off x="-2977" y="326307"/>
            <a:ext cx="6212400" cy="6096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58" name="Google Shape;358;g3984a2fdb13_0_1820"/>
          <p:cNvSpPr txBox="1">
            <a:spLocks noGrp="1"/>
          </p:cNvSpPr>
          <p:nvPr>
            <p:ph type="title"/>
          </p:nvPr>
        </p:nvSpPr>
        <p:spPr>
          <a:xfrm>
            <a:off x="6349911" y="925851"/>
            <a:ext cx="4192500" cy="1325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359" name="Google Shape;359;g3984a2fdb13_0_1820"/>
          <p:cNvSpPr txBox="1">
            <a:spLocks noGrp="1"/>
          </p:cNvSpPr>
          <p:nvPr>
            <p:ph type="body" idx="1"/>
          </p:nvPr>
        </p:nvSpPr>
        <p:spPr>
          <a:xfrm>
            <a:off x="6350093" y="2519268"/>
            <a:ext cx="5257500" cy="3558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4_Title and Content Gray">
  <p:cSld name="4_Title and Content Gray">
    <p:spTree>
      <p:nvGrpSpPr>
        <p:cNvPr id="1" name="Shape 360"/>
        <p:cNvGrpSpPr/>
        <p:nvPr/>
      </p:nvGrpSpPr>
      <p:grpSpPr>
        <a:xfrm>
          <a:off x="0" y="0"/>
          <a:ext cx="0" cy="0"/>
          <a:chOff x="0" y="0"/>
          <a:chExt cx="0" cy="0"/>
        </a:xfrm>
      </p:grpSpPr>
      <p:pic>
        <p:nvPicPr>
          <p:cNvPr id="361" name="Google Shape;361;g3984a2fdb13_0_1718" descr="A teacher teaching her students&#10;&#10;Description automatically generated with medium confidence"/>
          <p:cNvPicPr preferRelativeResize="0"/>
          <p:nvPr/>
        </p:nvPicPr>
        <p:blipFill rotWithShape="1">
          <a:blip r:embed="rId2">
            <a:alphaModFix/>
          </a:blip>
          <a:srcRect/>
          <a:stretch/>
        </p:blipFill>
        <p:spPr>
          <a:xfrm>
            <a:off x="-286309" y="-119133"/>
            <a:ext cx="12621751" cy="7096270"/>
          </a:xfrm>
          <a:prstGeom prst="rect">
            <a:avLst/>
          </a:prstGeom>
          <a:noFill/>
          <a:ln>
            <a:noFill/>
          </a:ln>
        </p:spPr>
      </p:pic>
      <p:sp>
        <p:nvSpPr>
          <p:cNvPr id="362" name="Google Shape;362;g3984a2fdb13_0_1718"/>
          <p:cNvSpPr txBox="1">
            <a:spLocks noGrp="1"/>
          </p:cNvSpPr>
          <p:nvPr>
            <p:ph type="title"/>
          </p:nvPr>
        </p:nvSpPr>
        <p:spPr>
          <a:xfrm>
            <a:off x="3440085" y="3130658"/>
            <a:ext cx="5206500" cy="10440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pic>
        <p:nvPicPr>
          <p:cNvPr id="363" name="Google Shape;363;g3984a2fdb13_0_1718"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4 Sections with Text">
  <p:cSld name="Title and 4 Sections with Text">
    <p:spTree>
      <p:nvGrpSpPr>
        <p:cNvPr id="1" name="Shape 364"/>
        <p:cNvGrpSpPr/>
        <p:nvPr/>
      </p:nvGrpSpPr>
      <p:grpSpPr>
        <a:xfrm>
          <a:off x="0" y="0"/>
          <a:ext cx="0" cy="0"/>
          <a:chOff x="0" y="0"/>
          <a:chExt cx="0" cy="0"/>
        </a:xfrm>
      </p:grpSpPr>
      <p:pic>
        <p:nvPicPr>
          <p:cNvPr id="365" name="Google Shape;365;g3984a2fdb13_0_1796"/>
          <p:cNvPicPr preferRelativeResize="0"/>
          <p:nvPr/>
        </p:nvPicPr>
        <p:blipFill rotWithShape="1">
          <a:blip r:embed="rId2">
            <a:alphaModFix/>
          </a:blip>
          <a:srcRect t="27630" b="27847"/>
          <a:stretch/>
        </p:blipFill>
        <p:spPr>
          <a:xfrm>
            <a:off x="0" y="1896035"/>
            <a:ext cx="12194986" cy="3052483"/>
          </a:xfrm>
          <a:prstGeom prst="rect">
            <a:avLst/>
          </a:prstGeom>
          <a:noFill/>
          <a:ln>
            <a:noFill/>
          </a:ln>
        </p:spPr>
      </p:pic>
      <p:sp>
        <p:nvSpPr>
          <p:cNvPr id="366" name="Google Shape;366;g3984a2fdb13_0_1796"/>
          <p:cNvSpPr txBox="1">
            <a:spLocks noGrp="1"/>
          </p:cNvSpPr>
          <p:nvPr>
            <p:ph type="title"/>
          </p:nvPr>
        </p:nvSpPr>
        <p:spPr>
          <a:xfrm>
            <a:off x="782033" y="615854"/>
            <a:ext cx="10515600" cy="11232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367" name="Google Shape;367;g3984a2fdb13_0_1796"/>
          <p:cNvSpPr txBox="1">
            <a:spLocks noGrp="1"/>
          </p:cNvSpPr>
          <p:nvPr>
            <p:ph type="body" idx="1"/>
          </p:nvPr>
        </p:nvSpPr>
        <p:spPr>
          <a:xfrm>
            <a:off x="3674751" y="2258435"/>
            <a:ext cx="2108100" cy="2367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68" name="Google Shape;368;g3984a2fdb13_0_1796"/>
          <p:cNvSpPr txBox="1">
            <a:spLocks noGrp="1"/>
          </p:cNvSpPr>
          <p:nvPr>
            <p:ph type="body" idx="2"/>
          </p:nvPr>
        </p:nvSpPr>
        <p:spPr>
          <a:xfrm>
            <a:off x="958449" y="2267403"/>
            <a:ext cx="2108100" cy="2358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69" name="Google Shape;369;g3984a2fdb13_0_1796"/>
          <p:cNvSpPr txBox="1">
            <a:spLocks noGrp="1"/>
          </p:cNvSpPr>
          <p:nvPr>
            <p:ph type="body" idx="3"/>
          </p:nvPr>
        </p:nvSpPr>
        <p:spPr>
          <a:xfrm>
            <a:off x="6408977" y="2267402"/>
            <a:ext cx="2108100" cy="2358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70" name="Google Shape;370;g3984a2fdb13_0_1796"/>
          <p:cNvSpPr txBox="1">
            <a:spLocks noGrp="1"/>
          </p:cNvSpPr>
          <p:nvPr>
            <p:ph type="body" idx="4"/>
          </p:nvPr>
        </p:nvSpPr>
        <p:spPr>
          <a:xfrm>
            <a:off x="9134245" y="2267400"/>
            <a:ext cx="2108100" cy="2367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71" name="Google Shape;371;g3984a2fdb13_0_1796"/>
          <p:cNvSpPr/>
          <p:nvPr/>
        </p:nvSpPr>
        <p:spPr>
          <a:xfrm>
            <a:off x="-268357" y="6281530"/>
            <a:ext cx="126039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72" name="Google Shape;372;g3984a2fdb13_0_1796"/>
          <p:cNvSpPr/>
          <p:nvPr/>
        </p:nvSpPr>
        <p:spPr>
          <a:xfrm>
            <a:off x="-268357" y="6033051"/>
            <a:ext cx="126039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373" name="Google Shape;373;g3984a2fdb13_0_1796"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374" name="Google Shape;374;g3984a2fdb13_0_1796"/>
          <p:cNvSpPr/>
          <p:nvPr/>
        </p:nvSpPr>
        <p:spPr>
          <a:xfrm>
            <a:off x="-232792" y="-75459"/>
            <a:ext cx="12603900" cy="4017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75" name="Google Shape;375;g3984a2fdb13_0_1796"/>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EVERY STUDENT">
  <p:cSld name="EVERY STUDENT">
    <p:spTree>
      <p:nvGrpSpPr>
        <p:cNvPr id="1" name="Shape 376"/>
        <p:cNvGrpSpPr/>
        <p:nvPr/>
      </p:nvGrpSpPr>
      <p:grpSpPr>
        <a:xfrm>
          <a:off x="0" y="0"/>
          <a:ext cx="0" cy="0"/>
          <a:chOff x="0" y="0"/>
          <a:chExt cx="0" cy="0"/>
        </a:xfrm>
      </p:grpSpPr>
      <p:pic>
        <p:nvPicPr>
          <p:cNvPr id="377" name="Google Shape;377;g3984a2fdb13_0_1688" descr="A room with tables and chairs&#10;&#10;Description automatically generated with medium confidence"/>
          <p:cNvPicPr preferRelativeResize="0"/>
          <p:nvPr/>
        </p:nvPicPr>
        <p:blipFill rotWithShape="1">
          <a:blip r:embed="rId2">
            <a:alphaModFix/>
          </a:blip>
          <a:srcRect t="11537" b="4003"/>
          <a:stretch/>
        </p:blipFill>
        <p:spPr>
          <a:xfrm>
            <a:off x="0" y="0"/>
            <a:ext cx="12192001" cy="6857999"/>
          </a:xfrm>
          <a:prstGeom prst="rect">
            <a:avLst/>
          </a:prstGeom>
          <a:noFill/>
          <a:ln>
            <a:noFill/>
          </a:ln>
        </p:spPr>
      </p:pic>
      <p:sp>
        <p:nvSpPr>
          <p:cNvPr id="378" name="Google Shape;378;g3984a2fdb13_0_1688"/>
          <p:cNvSpPr/>
          <p:nvPr/>
        </p:nvSpPr>
        <p:spPr>
          <a:xfrm>
            <a:off x="0" y="0"/>
            <a:ext cx="12240000" cy="6858000"/>
          </a:xfrm>
          <a:prstGeom prst="rect">
            <a:avLst/>
          </a:prstGeom>
          <a:solidFill>
            <a:srgbClr val="2995CF">
              <a:alpha val="254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79" name="Google Shape;379;g3984a2fdb13_0_1688"/>
          <p:cNvSpPr txBox="1"/>
          <p:nvPr/>
        </p:nvSpPr>
        <p:spPr>
          <a:xfrm>
            <a:off x="3986464" y="2480518"/>
            <a:ext cx="19893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EVERY</a:t>
            </a:r>
            <a:endParaRPr sz="1500" b="0" i="0" u="none" strike="noStrike" cap="none">
              <a:solidFill>
                <a:srgbClr val="000000"/>
              </a:solidFill>
              <a:latin typeface="Arial"/>
              <a:ea typeface="Arial"/>
              <a:cs typeface="Arial"/>
              <a:sym typeface="Arial"/>
            </a:endParaRPr>
          </a:p>
        </p:txBody>
      </p:sp>
      <p:sp>
        <p:nvSpPr>
          <p:cNvPr id="380" name="Google Shape;380;g3984a2fdb13_0_1688"/>
          <p:cNvSpPr txBox="1"/>
          <p:nvPr/>
        </p:nvSpPr>
        <p:spPr>
          <a:xfrm>
            <a:off x="5133474" y="3685396"/>
            <a:ext cx="30159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STUDENT</a:t>
            </a:r>
            <a:endParaRPr sz="1500" b="0" i="0" u="none" strike="noStrike" cap="none">
              <a:solidFill>
                <a:srgbClr val="000000"/>
              </a:solidFill>
              <a:latin typeface="Arial"/>
              <a:ea typeface="Arial"/>
              <a:cs typeface="Arial"/>
              <a:sym typeface="Arial"/>
            </a:endParaRPr>
          </a:p>
        </p:txBody>
      </p:sp>
      <p:sp>
        <p:nvSpPr>
          <p:cNvPr id="381" name="Google Shape;381;g3984a2fdb13_0_1688"/>
          <p:cNvSpPr/>
          <p:nvPr/>
        </p:nvSpPr>
        <p:spPr>
          <a:xfrm>
            <a:off x="3737811" y="2370571"/>
            <a:ext cx="2486400" cy="1005600"/>
          </a:xfrm>
          <a:prstGeom prst="rect">
            <a:avLst/>
          </a:prstGeom>
          <a:noFill/>
          <a:ln w="571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82" name="Google Shape;382;g3984a2fdb13_0_1688"/>
          <p:cNvSpPr/>
          <p:nvPr/>
        </p:nvSpPr>
        <p:spPr>
          <a:xfrm>
            <a:off x="5181600" y="3567254"/>
            <a:ext cx="2911500" cy="1005600"/>
          </a:xfrm>
          <a:prstGeom prst="rect">
            <a:avLst/>
          </a:prstGeom>
          <a:noFill/>
          <a:ln w="571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383" name="Google Shape;383;g3984a2fdb13_0_1688" descr="Text&#10;&#10;Description automatically generated with medium confidence"/>
          <p:cNvPicPr preferRelativeResize="0"/>
          <p:nvPr/>
        </p:nvPicPr>
        <p:blipFill rotWithShape="1">
          <a:blip r:embed="rId3">
            <a:alphaModFix/>
          </a:blip>
          <a:srcRect/>
          <a:stretch/>
        </p:blipFill>
        <p:spPr>
          <a:xfrm>
            <a:off x="3986465" y="5121159"/>
            <a:ext cx="3737810" cy="77651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ETTER TOGETHER">
  <p:cSld name="BETTER TOGETHER">
    <p:spTree>
      <p:nvGrpSpPr>
        <p:cNvPr id="1" name="Shape 384"/>
        <p:cNvGrpSpPr/>
        <p:nvPr/>
      </p:nvGrpSpPr>
      <p:grpSpPr>
        <a:xfrm>
          <a:off x="0" y="0"/>
          <a:ext cx="0" cy="0"/>
          <a:chOff x="0" y="0"/>
          <a:chExt cx="0" cy="0"/>
        </a:xfrm>
      </p:grpSpPr>
      <p:pic>
        <p:nvPicPr>
          <p:cNvPr id="385" name="Google Shape;385;g3984a2fdb13_0_1696" descr="A picture containing sky, person, outdoor&#10;&#10;Description automatically generated"/>
          <p:cNvPicPr preferRelativeResize="0"/>
          <p:nvPr/>
        </p:nvPicPr>
        <p:blipFill rotWithShape="1">
          <a:blip r:embed="rId2">
            <a:alphaModFix/>
          </a:blip>
          <a:srcRect l="3516" r="32543"/>
          <a:stretch/>
        </p:blipFill>
        <p:spPr>
          <a:xfrm>
            <a:off x="-1" y="0"/>
            <a:ext cx="12240126" cy="6885633"/>
          </a:xfrm>
          <a:prstGeom prst="rect">
            <a:avLst/>
          </a:prstGeom>
          <a:noFill/>
          <a:ln>
            <a:noFill/>
          </a:ln>
        </p:spPr>
      </p:pic>
      <p:sp>
        <p:nvSpPr>
          <p:cNvPr id="386" name="Google Shape;386;g3984a2fdb13_0_1696"/>
          <p:cNvSpPr/>
          <p:nvPr/>
        </p:nvSpPr>
        <p:spPr>
          <a:xfrm>
            <a:off x="-1" y="0"/>
            <a:ext cx="12240000" cy="6858000"/>
          </a:xfrm>
          <a:prstGeom prst="rect">
            <a:avLst/>
          </a:prstGeom>
          <a:solidFill>
            <a:srgbClr val="2995CF">
              <a:alpha val="254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87" name="Google Shape;387;g3984a2fdb13_0_1696"/>
          <p:cNvSpPr txBox="1"/>
          <p:nvPr/>
        </p:nvSpPr>
        <p:spPr>
          <a:xfrm>
            <a:off x="3922296" y="2480518"/>
            <a:ext cx="21096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BETTER</a:t>
            </a:r>
            <a:endParaRPr sz="1500" b="0" i="0" u="none" strike="noStrike" cap="none">
              <a:solidFill>
                <a:srgbClr val="000000"/>
              </a:solidFill>
              <a:latin typeface="Arial"/>
              <a:ea typeface="Arial"/>
              <a:cs typeface="Arial"/>
              <a:sym typeface="Arial"/>
            </a:endParaRPr>
          </a:p>
        </p:txBody>
      </p:sp>
      <p:sp>
        <p:nvSpPr>
          <p:cNvPr id="388" name="Google Shape;388;g3984a2fdb13_0_1696"/>
          <p:cNvSpPr txBox="1"/>
          <p:nvPr/>
        </p:nvSpPr>
        <p:spPr>
          <a:xfrm>
            <a:off x="5181600" y="3701438"/>
            <a:ext cx="30159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TOGETHER</a:t>
            </a:r>
            <a:endParaRPr sz="1500" b="0" i="0" u="none" strike="noStrike" cap="none">
              <a:solidFill>
                <a:srgbClr val="000000"/>
              </a:solidFill>
              <a:latin typeface="Arial"/>
              <a:ea typeface="Arial"/>
              <a:cs typeface="Arial"/>
              <a:sym typeface="Arial"/>
            </a:endParaRPr>
          </a:p>
        </p:txBody>
      </p:sp>
      <p:sp>
        <p:nvSpPr>
          <p:cNvPr id="389" name="Google Shape;389;g3984a2fdb13_0_1696"/>
          <p:cNvSpPr/>
          <p:nvPr/>
        </p:nvSpPr>
        <p:spPr>
          <a:xfrm>
            <a:off x="3737811" y="2370571"/>
            <a:ext cx="2486400" cy="1005600"/>
          </a:xfrm>
          <a:prstGeom prst="rect">
            <a:avLst/>
          </a:prstGeom>
          <a:noFill/>
          <a:ln w="571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90" name="Google Shape;390;g3984a2fdb13_0_1696"/>
          <p:cNvSpPr/>
          <p:nvPr/>
        </p:nvSpPr>
        <p:spPr>
          <a:xfrm>
            <a:off x="5077325" y="3567254"/>
            <a:ext cx="3248400" cy="1005600"/>
          </a:xfrm>
          <a:prstGeom prst="rect">
            <a:avLst/>
          </a:prstGeom>
          <a:noFill/>
          <a:ln w="571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391" name="Google Shape;391;g3984a2fdb13_0_1696" descr="Text&#10;&#10;Description automatically generated with medium confidence"/>
          <p:cNvPicPr preferRelativeResize="0"/>
          <p:nvPr/>
        </p:nvPicPr>
        <p:blipFill rotWithShape="1">
          <a:blip r:embed="rId3">
            <a:alphaModFix/>
          </a:blip>
          <a:srcRect/>
          <a:stretch/>
        </p:blipFill>
        <p:spPr>
          <a:xfrm>
            <a:off x="3986465" y="5121159"/>
            <a:ext cx="3737810" cy="77651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92"/>
        <p:cNvGrpSpPr/>
        <p:nvPr/>
      </p:nvGrpSpPr>
      <p:grpSpPr>
        <a:xfrm>
          <a:off x="0" y="0"/>
          <a:ext cx="0" cy="0"/>
          <a:chOff x="0" y="0"/>
          <a:chExt cx="0" cy="0"/>
        </a:xfrm>
      </p:grpSpPr>
      <p:pic>
        <p:nvPicPr>
          <p:cNvPr id="393" name="Google Shape;393;g3984a2fdb13_0_1704" descr="Icon&#10;&#10;Description automatically generated with low confidence"/>
          <p:cNvPicPr preferRelativeResize="0"/>
          <p:nvPr/>
        </p:nvPicPr>
        <p:blipFill rotWithShape="1">
          <a:blip r:embed="rId2">
            <a:alphaModFix/>
          </a:blip>
          <a:srcRect t="-4480" b="4480"/>
          <a:stretch/>
        </p:blipFill>
        <p:spPr>
          <a:xfrm>
            <a:off x="0" y="-314709"/>
            <a:ext cx="12191999" cy="7179443"/>
          </a:xfrm>
          <a:prstGeom prst="rect">
            <a:avLst/>
          </a:prstGeom>
          <a:noFill/>
          <a:ln>
            <a:noFill/>
          </a:ln>
        </p:spPr>
      </p:pic>
      <p:sp>
        <p:nvSpPr>
          <p:cNvPr id="394" name="Google Shape;394;g3984a2fdb13_0_1704"/>
          <p:cNvSpPr txBox="1">
            <a:spLocks noGrp="1"/>
          </p:cNvSpPr>
          <p:nvPr>
            <p:ph type="body" idx="1"/>
          </p:nvPr>
        </p:nvSpPr>
        <p:spPr>
          <a:xfrm>
            <a:off x="1731351" y="1832073"/>
            <a:ext cx="3471900" cy="1019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95" name="Google Shape;395;g3984a2fdb13_0_1704"/>
          <p:cNvSpPr txBox="1">
            <a:spLocks noGrp="1"/>
          </p:cNvSpPr>
          <p:nvPr>
            <p:ph type="body" idx="2"/>
          </p:nvPr>
        </p:nvSpPr>
        <p:spPr>
          <a:xfrm>
            <a:off x="4262689" y="3592674"/>
            <a:ext cx="3471900" cy="1019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96" name="Google Shape;396;g3984a2fdb13_0_1704"/>
          <p:cNvSpPr txBox="1">
            <a:spLocks noGrp="1"/>
          </p:cNvSpPr>
          <p:nvPr>
            <p:ph type="body" idx="3"/>
          </p:nvPr>
        </p:nvSpPr>
        <p:spPr>
          <a:xfrm>
            <a:off x="4262689" y="3592674"/>
            <a:ext cx="3471900" cy="1019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97" name="Google Shape;397;g3984a2fdb13_0_1704"/>
          <p:cNvSpPr txBox="1">
            <a:spLocks noGrp="1"/>
          </p:cNvSpPr>
          <p:nvPr>
            <p:ph type="body" idx="4"/>
          </p:nvPr>
        </p:nvSpPr>
        <p:spPr>
          <a:xfrm>
            <a:off x="1731351" y="1832072"/>
            <a:ext cx="3471900" cy="1019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
        <p:cNvGrpSpPr/>
        <p:nvPr/>
      </p:nvGrpSpPr>
      <p:grpSpPr>
        <a:xfrm>
          <a:off x="0" y="0"/>
          <a:ext cx="0" cy="0"/>
          <a:chOff x="0" y="0"/>
          <a:chExt cx="0" cy="0"/>
        </a:xfrm>
      </p:grpSpPr>
      <p:sp>
        <p:nvSpPr>
          <p:cNvPr id="39" name="Google Shape;39;g3984a2fdb13_0_1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g3984a2fdb13_0_12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g3984a2fdb13_0_1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g3984a2fdb13_0_1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g3984a2fdb13_0_1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Title and Content Gray">
  <p:cSld name="3_Title and Content Gray">
    <p:spTree>
      <p:nvGrpSpPr>
        <p:cNvPr id="1" name="Shape 398"/>
        <p:cNvGrpSpPr/>
        <p:nvPr/>
      </p:nvGrpSpPr>
      <p:grpSpPr>
        <a:xfrm>
          <a:off x="0" y="0"/>
          <a:ext cx="0" cy="0"/>
          <a:chOff x="0" y="0"/>
          <a:chExt cx="0" cy="0"/>
        </a:xfrm>
      </p:grpSpPr>
      <p:pic>
        <p:nvPicPr>
          <p:cNvPr id="399" name="Google Shape;399;g3984a2fdb13_0_1710" descr="A group of people looking at a paper&#10;&#10;Description automatically generated with medium confidence"/>
          <p:cNvPicPr preferRelativeResize="0"/>
          <p:nvPr/>
        </p:nvPicPr>
        <p:blipFill rotWithShape="1">
          <a:blip r:embed="rId2">
            <a:alphaModFix/>
          </a:blip>
          <a:srcRect/>
          <a:stretch/>
        </p:blipFill>
        <p:spPr>
          <a:xfrm>
            <a:off x="-334982" y="0"/>
            <a:ext cx="12861962" cy="7231323"/>
          </a:xfrm>
          <a:prstGeom prst="rect">
            <a:avLst/>
          </a:prstGeom>
          <a:noFill/>
          <a:ln>
            <a:noFill/>
          </a:ln>
        </p:spPr>
      </p:pic>
      <p:pic>
        <p:nvPicPr>
          <p:cNvPr id="400" name="Google Shape;400;g3984a2fdb13_0_1710"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401" name="Google Shape;401;g3984a2fdb13_0_1710"/>
          <p:cNvSpPr txBox="1">
            <a:spLocks noGrp="1"/>
          </p:cNvSpPr>
          <p:nvPr>
            <p:ph type="body" idx="1"/>
          </p:nvPr>
        </p:nvSpPr>
        <p:spPr>
          <a:xfrm>
            <a:off x="3701014" y="3130826"/>
            <a:ext cx="4790100" cy="1162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5_Title and Content Gray">
  <p:cSld name="5_Title and Content Gray">
    <p:spTree>
      <p:nvGrpSpPr>
        <p:cNvPr id="1" name="Shape 402"/>
        <p:cNvGrpSpPr/>
        <p:nvPr/>
      </p:nvGrpSpPr>
      <p:grpSpPr>
        <a:xfrm>
          <a:off x="0" y="0"/>
          <a:ext cx="0" cy="0"/>
          <a:chOff x="0" y="0"/>
          <a:chExt cx="0" cy="0"/>
        </a:xfrm>
      </p:grpSpPr>
      <p:pic>
        <p:nvPicPr>
          <p:cNvPr id="403" name="Google Shape;403;g3984a2fdb13_0_1714" descr="A person writing on a piece of paper&#10;&#10;Description automatically generated with low confidence"/>
          <p:cNvPicPr preferRelativeResize="0"/>
          <p:nvPr/>
        </p:nvPicPr>
        <p:blipFill rotWithShape="1">
          <a:blip r:embed="rId2">
            <a:alphaModFix/>
          </a:blip>
          <a:srcRect/>
          <a:stretch/>
        </p:blipFill>
        <p:spPr>
          <a:xfrm>
            <a:off x="-348310" y="218484"/>
            <a:ext cx="12888620" cy="7246310"/>
          </a:xfrm>
          <a:prstGeom prst="rect">
            <a:avLst/>
          </a:prstGeom>
          <a:noFill/>
          <a:ln>
            <a:noFill/>
          </a:ln>
        </p:spPr>
      </p:pic>
      <p:sp>
        <p:nvSpPr>
          <p:cNvPr id="404" name="Google Shape;404;g3984a2fdb13_0_1714"/>
          <p:cNvSpPr txBox="1">
            <a:spLocks noGrp="1"/>
          </p:cNvSpPr>
          <p:nvPr>
            <p:ph type="body" idx="1"/>
          </p:nvPr>
        </p:nvSpPr>
        <p:spPr>
          <a:xfrm>
            <a:off x="3701014" y="3130826"/>
            <a:ext cx="4790100" cy="1162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405" name="Google Shape;405;g3984a2fdb13_0_1714" descr="Text&#10;&#10;Description automatically generated with medium confidence"/>
          <p:cNvPicPr preferRelativeResize="0"/>
          <p:nvPr/>
        </p:nvPicPr>
        <p:blipFill rotWithShape="1">
          <a:blip r:embed="rId3">
            <a:alphaModFix/>
          </a:blip>
          <a:srcRect/>
          <a:stretch/>
        </p:blipFill>
        <p:spPr>
          <a:xfrm>
            <a:off x="221973" y="6485185"/>
            <a:ext cx="2269447" cy="47146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itle and Content Gray">
  <p:cSld name="2_Title and Content Gray">
    <p:spTree>
      <p:nvGrpSpPr>
        <p:cNvPr id="1" name="Shape 406"/>
        <p:cNvGrpSpPr/>
        <p:nvPr/>
      </p:nvGrpSpPr>
      <p:grpSpPr>
        <a:xfrm>
          <a:off x="0" y="0"/>
          <a:ext cx="0" cy="0"/>
          <a:chOff x="0" y="0"/>
          <a:chExt cx="0" cy="0"/>
        </a:xfrm>
      </p:grpSpPr>
      <p:pic>
        <p:nvPicPr>
          <p:cNvPr id="407" name="Google Shape;407;g3984a2fdb13_0_1722" descr="A group of people sitting at a table looking at a computer&#10;&#10;Description automatically generated with low confidence"/>
          <p:cNvPicPr preferRelativeResize="0"/>
          <p:nvPr/>
        </p:nvPicPr>
        <p:blipFill rotWithShape="1">
          <a:blip r:embed="rId2">
            <a:alphaModFix/>
          </a:blip>
          <a:srcRect/>
          <a:stretch/>
        </p:blipFill>
        <p:spPr>
          <a:xfrm>
            <a:off x="-389802" y="-147048"/>
            <a:ext cx="12721046" cy="7152096"/>
          </a:xfrm>
          <a:prstGeom prst="rect">
            <a:avLst/>
          </a:prstGeom>
          <a:noFill/>
          <a:ln>
            <a:noFill/>
          </a:ln>
        </p:spPr>
      </p:pic>
      <p:sp>
        <p:nvSpPr>
          <p:cNvPr id="408" name="Google Shape;408;g3984a2fdb13_0_1722"/>
          <p:cNvSpPr txBox="1">
            <a:spLocks noGrp="1"/>
          </p:cNvSpPr>
          <p:nvPr>
            <p:ph type="body" idx="1"/>
          </p:nvPr>
        </p:nvSpPr>
        <p:spPr>
          <a:xfrm>
            <a:off x="3701014" y="3130826"/>
            <a:ext cx="4790100" cy="1162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409" name="Google Shape;409;g3984a2fdb13_0_1722"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0"/>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with Image 3">
  <p:cSld name="Title and Content with Image 3">
    <p:spTree>
      <p:nvGrpSpPr>
        <p:cNvPr id="1" name="Shape 411"/>
        <p:cNvGrpSpPr/>
        <p:nvPr/>
      </p:nvGrpSpPr>
      <p:grpSpPr>
        <a:xfrm>
          <a:off x="0" y="0"/>
          <a:ext cx="0" cy="0"/>
          <a:chOff x="0" y="0"/>
          <a:chExt cx="0" cy="0"/>
        </a:xfrm>
      </p:grpSpPr>
      <p:pic>
        <p:nvPicPr>
          <p:cNvPr id="412" name="Google Shape;412;g3984a2fdb13_0_1741" descr="A group of children smiling&#10;&#10;Description automatically generated with low confidence"/>
          <p:cNvPicPr preferRelativeResize="0"/>
          <p:nvPr/>
        </p:nvPicPr>
        <p:blipFill rotWithShape="1">
          <a:blip r:embed="rId2">
            <a:alphaModFix/>
          </a:blip>
          <a:srcRect b="11738"/>
          <a:stretch/>
        </p:blipFill>
        <p:spPr>
          <a:xfrm>
            <a:off x="0" y="1673"/>
            <a:ext cx="12194979" cy="6051256"/>
          </a:xfrm>
          <a:prstGeom prst="rect">
            <a:avLst/>
          </a:prstGeom>
          <a:noFill/>
          <a:ln>
            <a:noFill/>
          </a:ln>
        </p:spPr>
      </p:pic>
      <p:sp>
        <p:nvSpPr>
          <p:cNvPr id="413" name="Google Shape;413;g3984a2fdb13_0_1741"/>
          <p:cNvSpPr/>
          <p:nvPr/>
        </p:nvSpPr>
        <p:spPr>
          <a:xfrm>
            <a:off x="-268357" y="6281530"/>
            <a:ext cx="126039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14" name="Google Shape;414;g3984a2fdb13_0_1741"/>
          <p:cNvSpPr/>
          <p:nvPr/>
        </p:nvSpPr>
        <p:spPr>
          <a:xfrm>
            <a:off x="-268357" y="6033051"/>
            <a:ext cx="126039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415" name="Google Shape;415;g3984a2fdb13_0_1741"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416" name="Google Shape;416;g3984a2fdb13_0_1741"/>
          <p:cNvSpPr/>
          <p:nvPr/>
        </p:nvSpPr>
        <p:spPr>
          <a:xfrm>
            <a:off x="598407" y="1692218"/>
            <a:ext cx="10870500" cy="43407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17" name="Google Shape;417;g3984a2fdb13_0_1741"/>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418" name="Google Shape;418;g3984a2fdb13_0_1741"/>
          <p:cNvSpPr/>
          <p:nvPr/>
        </p:nvSpPr>
        <p:spPr>
          <a:xfrm>
            <a:off x="0" y="2903838"/>
            <a:ext cx="12192000" cy="31287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19" name="Google Shape;419;g3984a2fdb13_0_1741"/>
          <p:cNvSpPr txBox="1">
            <a:spLocks noGrp="1"/>
          </p:cNvSpPr>
          <p:nvPr>
            <p:ph type="title"/>
          </p:nvPr>
        </p:nvSpPr>
        <p:spPr>
          <a:xfrm>
            <a:off x="1006947" y="1932630"/>
            <a:ext cx="4371900" cy="1325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420" name="Google Shape;420;g3984a2fdb13_0_1741"/>
          <p:cNvSpPr txBox="1">
            <a:spLocks noGrp="1"/>
          </p:cNvSpPr>
          <p:nvPr>
            <p:ph type="body" idx="1"/>
          </p:nvPr>
        </p:nvSpPr>
        <p:spPr>
          <a:xfrm>
            <a:off x="5691006" y="1932630"/>
            <a:ext cx="5257500" cy="38601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Title and Content Gray">
  <p:cSld name="1_Title and Content Gray">
    <p:spTree>
      <p:nvGrpSpPr>
        <p:cNvPr id="1" name="Shape 421"/>
        <p:cNvGrpSpPr/>
        <p:nvPr/>
      </p:nvGrpSpPr>
      <p:grpSpPr>
        <a:xfrm>
          <a:off x="0" y="0"/>
          <a:ext cx="0" cy="0"/>
          <a:chOff x="0" y="0"/>
          <a:chExt cx="0" cy="0"/>
        </a:xfrm>
      </p:grpSpPr>
      <p:pic>
        <p:nvPicPr>
          <p:cNvPr id="422" name="Google Shape;422;g3984a2fdb13_0_1751" descr="A picture containing table&#10;&#10;Description automatically generated"/>
          <p:cNvPicPr preferRelativeResize="0"/>
          <p:nvPr/>
        </p:nvPicPr>
        <p:blipFill rotWithShape="1">
          <a:blip r:embed="rId2">
            <a:alphaModFix/>
          </a:blip>
          <a:srcRect/>
          <a:stretch/>
        </p:blipFill>
        <p:spPr>
          <a:xfrm>
            <a:off x="-197225" y="-80642"/>
            <a:ext cx="12532664" cy="7046179"/>
          </a:xfrm>
          <a:prstGeom prst="rect">
            <a:avLst/>
          </a:prstGeom>
          <a:noFill/>
          <a:ln>
            <a:noFill/>
          </a:ln>
        </p:spPr>
      </p:pic>
      <p:sp>
        <p:nvSpPr>
          <p:cNvPr id="423" name="Google Shape;423;g3984a2fdb13_0_1751"/>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424" name="Google Shape;424;g3984a2fdb13_0_1751"/>
          <p:cNvSpPr txBox="1">
            <a:spLocks noGrp="1"/>
          </p:cNvSpPr>
          <p:nvPr>
            <p:ph type="body" idx="1"/>
          </p:nvPr>
        </p:nvSpPr>
        <p:spPr>
          <a:xfrm>
            <a:off x="433388" y="2187574"/>
            <a:ext cx="11219700" cy="3639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25" name="Google Shape;425;g3984a2fdb13_0_1751"/>
          <p:cNvSpPr/>
          <p:nvPr/>
        </p:nvSpPr>
        <p:spPr>
          <a:xfrm>
            <a:off x="-197225" y="6094911"/>
            <a:ext cx="125328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26" name="Google Shape;426;g3984a2fdb13_0_1751"/>
          <p:cNvSpPr/>
          <p:nvPr/>
        </p:nvSpPr>
        <p:spPr>
          <a:xfrm>
            <a:off x="-197225" y="6291468"/>
            <a:ext cx="125328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27" name="Google Shape;427;g3984a2fdb13_0_1751"/>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428" name="Google Shape;428;g3984a2fdb13_0_1751"/>
          <p:cNvSpPr/>
          <p:nvPr/>
        </p:nvSpPr>
        <p:spPr>
          <a:xfrm>
            <a:off x="-232792" y="-75459"/>
            <a:ext cx="12603900" cy="4017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429" name="Google Shape;429;g3984a2fdb13_0_1751"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430" name="Google Shape;430;g3984a2fdb13_0_1751"/>
          <p:cNvSpPr/>
          <p:nvPr/>
        </p:nvSpPr>
        <p:spPr>
          <a:xfrm>
            <a:off x="-232792" y="326307"/>
            <a:ext cx="12603900" cy="5758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431" name="Google Shape;431;g3984a2fdb13_0_1751" descr="A group of children raising their hands&#10;&#10;Description automatically generated with medium confidence"/>
          <p:cNvPicPr preferRelativeResize="0"/>
          <p:nvPr/>
        </p:nvPicPr>
        <p:blipFill rotWithShape="1">
          <a:blip r:embed="rId4">
            <a:alphaModFix/>
          </a:blip>
          <a:srcRect/>
          <a:stretch/>
        </p:blipFill>
        <p:spPr>
          <a:xfrm>
            <a:off x="-375074" y="-80642"/>
            <a:ext cx="12836377" cy="7216938"/>
          </a:xfrm>
          <a:prstGeom prst="rect">
            <a:avLst/>
          </a:prstGeom>
          <a:noFill/>
          <a:ln>
            <a:noFill/>
          </a:ln>
        </p:spPr>
      </p:pic>
      <p:sp>
        <p:nvSpPr>
          <p:cNvPr id="432" name="Google Shape;432;g3984a2fdb13_0_1751"/>
          <p:cNvSpPr txBox="1"/>
          <p:nvPr/>
        </p:nvSpPr>
        <p:spPr>
          <a:xfrm>
            <a:off x="4561145" y="2986605"/>
            <a:ext cx="30159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0" i="0" u="none" strike="noStrike" cap="none">
                <a:solidFill>
                  <a:schemeClr val="lt1"/>
                </a:solidFill>
                <a:latin typeface="Arial"/>
                <a:ea typeface="Arial"/>
                <a:cs typeface="Arial"/>
                <a:sym typeface="Arial"/>
              </a:rPr>
              <a:t>Q &amp; A</a:t>
            </a:r>
            <a:endParaRPr sz="1500" b="0" i="0" u="none" strike="noStrike" cap="none">
              <a:solidFill>
                <a:srgbClr val="000000"/>
              </a:solidFill>
              <a:latin typeface="Arial"/>
              <a:ea typeface="Arial"/>
              <a:cs typeface="Arial"/>
              <a:sym typeface="Arial"/>
            </a:endParaRPr>
          </a:p>
        </p:txBody>
      </p:sp>
      <p:sp>
        <p:nvSpPr>
          <p:cNvPr id="433" name="Google Shape;433;g3984a2fdb13_0_1751"/>
          <p:cNvSpPr/>
          <p:nvPr/>
        </p:nvSpPr>
        <p:spPr>
          <a:xfrm>
            <a:off x="4444839" y="3051313"/>
            <a:ext cx="3248400" cy="1308300"/>
          </a:xfrm>
          <a:prstGeom prst="rect">
            <a:avLst/>
          </a:prstGeom>
          <a:noFill/>
          <a:ln w="101600" cap="flat" cmpd="sng">
            <a:solidFill>
              <a:schemeClr val="lt1"/>
            </a:solidFill>
            <a:prstDash val="solid"/>
            <a:miter lim="800000"/>
            <a:headEnd type="none" w="sm" len="sm"/>
            <a:tailEnd type="none" w="sm" len="sm"/>
          </a:ln>
        </p:spPr>
        <p:txBody>
          <a:bodyPr spcFirstLastPara="1" wrap="square" lIns="548625" tIns="45700" rIns="64007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434" name="Google Shape;434;g3984a2fdb13_0_1751" descr="Text&#10;&#10;Description automatically generated with medium confidence"/>
          <p:cNvPicPr preferRelativeResize="0"/>
          <p:nvPr/>
        </p:nvPicPr>
        <p:blipFill rotWithShape="1">
          <a:blip r:embed="rId3">
            <a:alphaModFix/>
          </a:blip>
          <a:srcRect/>
          <a:stretch/>
        </p:blipFill>
        <p:spPr>
          <a:xfrm>
            <a:off x="221973" y="6485185"/>
            <a:ext cx="2269447" cy="47146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with Image 1">
  <p:cSld name="Title and Content with Image 1">
    <p:spTree>
      <p:nvGrpSpPr>
        <p:cNvPr id="1" name="Shape 435"/>
        <p:cNvGrpSpPr/>
        <p:nvPr/>
      </p:nvGrpSpPr>
      <p:grpSpPr>
        <a:xfrm>
          <a:off x="0" y="0"/>
          <a:ext cx="0" cy="0"/>
          <a:chOff x="0" y="0"/>
          <a:chExt cx="0" cy="0"/>
        </a:xfrm>
      </p:grpSpPr>
      <p:sp>
        <p:nvSpPr>
          <p:cNvPr id="436" name="Google Shape;436;g3984a2fdb13_0_1765"/>
          <p:cNvSpPr txBox="1">
            <a:spLocks noGrp="1"/>
          </p:cNvSpPr>
          <p:nvPr>
            <p:ph type="title"/>
          </p:nvPr>
        </p:nvSpPr>
        <p:spPr>
          <a:xfrm>
            <a:off x="433206" y="701733"/>
            <a:ext cx="5662800" cy="1325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437" name="Google Shape;437;g3984a2fdb13_0_1765"/>
          <p:cNvSpPr txBox="1">
            <a:spLocks noGrp="1"/>
          </p:cNvSpPr>
          <p:nvPr>
            <p:ph type="body" idx="1"/>
          </p:nvPr>
        </p:nvSpPr>
        <p:spPr>
          <a:xfrm>
            <a:off x="433388" y="2295149"/>
            <a:ext cx="7670700" cy="4284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38" name="Google Shape;438;g3984a2fdb13_0_1765"/>
          <p:cNvSpPr/>
          <p:nvPr/>
        </p:nvSpPr>
        <p:spPr>
          <a:xfrm>
            <a:off x="-268357" y="6281530"/>
            <a:ext cx="126039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39" name="Google Shape;439;g3984a2fdb13_0_1765"/>
          <p:cNvSpPr/>
          <p:nvPr/>
        </p:nvSpPr>
        <p:spPr>
          <a:xfrm>
            <a:off x="-268357" y="6033051"/>
            <a:ext cx="126039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440" name="Google Shape;440;g3984a2fdb13_0_1765" descr="Text&#10;&#10;Description automatically generated with medium confidence"/>
          <p:cNvPicPr preferRelativeResize="0"/>
          <p:nvPr/>
        </p:nvPicPr>
        <p:blipFill rotWithShape="1">
          <a:blip r:embed="rId2">
            <a:alphaModFix/>
          </a:blip>
          <a:srcRect/>
          <a:stretch/>
        </p:blipFill>
        <p:spPr>
          <a:xfrm>
            <a:off x="69573" y="6332785"/>
            <a:ext cx="2269447" cy="471465"/>
          </a:xfrm>
          <a:prstGeom prst="rect">
            <a:avLst/>
          </a:prstGeom>
          <a:noFill/>
          <a:ln>
            <a:noFill/>
          </a:ln>
        </p:spPr>
      </p:pic>
      <p:sp>
        <p:nvSpPr>
          <p:cNvPr id="441" name="Google Shape;441;g3984a2fdb13_0_1765"/>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Title and Content with Image 1">
  <p:cSld name="1_Title and Content with Image 1">
    <p:spTree>
      <p:nvGrpSpPr>
        <p:cNvPr id="1" name="Shape 442"/>
        <p:cNvGrpSpPr/>
        <p:nvPr/>
      </p:nvGrpSpPr>
      <p:grpSpPr>
        <a:xfrm>
          <a:off x="0" y="0"/>
          <a:ext cx="0" cy="0"/>
          <a:chOff x="0" y="0"/>
          <a:chExt cx="0" cy="0"/>
        </a:xfrm>
      </p:grpSpPr>
      <p:sp>
        <p:nvSpPr>
          <p:cNvPr id="443" name="Google Shape;443;g3984a2fdb13_0_1772"/>
          <p:cNvSpPr/>
          <p:nvPr/>
        </p:nvSpPr>
        <p:spPr>
          <a:xfrm>
            <a:off x="-268357" y="6281530"/>
            <a:ext cx="126039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44" name="Google Shape;444;g3984a2fdb13_0_1772"/>
          <p:cNvSpPr/>
          <p:nvPr/>
        </p:nvSpPr>
        <p:spPr>
          <a:xfrm>
            <a:off x="-268357" y="6033051"/>
            <a:ext cx="126039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445" name="Google Shape;445;g3984a2fdb13_0_1772" descr="Text&#10;&#10;Description automatically generated with medium confidence"/>
          <p:cNvPicPr preferRelativeResize="0"/>
          <p:nvPr/>
        </p:nvPicPr>
        <p:blipFill rotWithShape="1">
          <a:blip r:embed="rId2">
            <a:alphaModFix/>
          </a:blip>
          <a:srcRect/>
          <a:stretch/>
        </p:blipFill>
        <p:spPr>
          <a:xfrm>
            <a:off x="69573" y="6332785"/>
            <a:ext cx="2269447" cy="471465"/>
          </a:xfrm>
          <a:prstGeom prst="rect">
            <a:avLst/>
          </a:prstGeom>
          <a:noFill/>
          <a:ln>
            <a:noFill/>
          </a:ln>
        </p:spPr>
      </p:pic>
      <p:sp>
        <p:nvSpPr>
          <p:cNvPr id="446" name="Google Shape;446;g3984a2fdb13_0_1772"/>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447" name="Google Shape;447;g3984a2fdb13_0_1772"/>
          <p:cNvSpPr txBox="1"/>
          <p:nvPr/>
        </p:nvSpPr>
        <p:spPr>
          <a:xfrm>
            <a:off x="838200" y="1032784"/>
            <a:ext cx="10515600" cy="1325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5500"/>
              <a:buFont typeface="Arial"/>
              <a:buNone/>
            </a:pPr>
            <a:r>
              <a:rPr lang="en-US" sz="5500" b="1" i="0" u="none" strike="noStrike" cap="none">
                <a:solidFill>
                  <a:schemeClr val="dk1"/>
                </a:solidFill>
                <a:latin typeface="Arial"/>
                <a:ea typeface="Arial"/>
                <a:cs typeface="Arial"/>
                <a:sym typeface="Arial"/>
              </a:rPr>
              <a:t>CEEDAR 3.0 Priorities</a:t>
            </a:r>
            <a:endParaRPr sz="1500" b="0" i="0" u="none" strike="noStrike" cap="none">
              <a:solidFill>
                <a:srgbClr val="000000"/>
              </a:solidFill>
              <a:latin typeface="Arial"/>
              <a:ea typeface="Arial"/>
              <a:cs typeface="Arial"/>
              <a:sym typeface="Arial"/>
            </a:endParaRPr>
          </a:p>
        </p:txBody>
      </p:sp>
      <p:sp>
        <p:nvSpPr>
          <p:cNvPr id="448" name="Google Shape;448;g3984a2fdb13_0_1772"/>
          <p:cNvSpPr txBox="1"/>
          <p:nvPr/>
        </p:nvSpPr>
        <p:spPr>
          <a:xfrm>
            <a:off x="838200" y="2358347"/>
            <a:ext cx="10279500" cy="2250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1900"/>
              <a:buFont typeface="Calibri"/>
              <a:buAutoNum type="arabicPeriod"/>
            </a:pPr>
            <a:r>
              <a:rPr lang="en-US" sz="1900" b="0" i="0" u="none" strike="noStrike" cap="none">
                <a:solidFill>
                  <a:schemeClr val="dk1"/>
                </a:solidFill>
                <a:latin typeface="Arial"/>
                <a:ea typeface="Arial"/>
                <a:cs typeface="Arial"/>
                <a:sym typeface="Arial"/>
              </a:rPr>
              <a:t>Increased IHE capacity, in collaboration with SEA and LEAs, to off­er high-quality instruction for teacher and leader candidates</a:t>
            </a:r>
            <a:endParaRPr sz="15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900"/>
              <a:buFont typeface="Calibri"/>
              <a:buAutoNum type="arabicPeriod"/>
            </a:pPr>
            <a:r>
              <a:rPr lang="en-US" sz="1900" b="0" i="0" u="none" strike="noStrike" cap="none">
                <a:solidFill>
                  <a:schemeClr val="dk1"/>
                </a:solidFill>
                <a:latin typeface="Arial"/>
                <a:ea typeface="Arial"/>
                <a:cs typeface="Arial"/>
                <a:sym typeface="Arial"/>
              </a:rPr>
              <a:t>Improved SEA capacity to track and evaluate the impact of policy on the ability to attract, prepare and sustain teachers and leaders, and change policy when appropriate </a:t>
            </a:r>
            <a:endParaRPr sz="15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900"/>
              <a:buFont typeface="Calibri"/>
              <a:buAutoNum type="arabicPeriod"/>
            </a:pPr>
            <a:r>
              <a:rPr lang="en-US" sz="1900" b="0" i="0" u="none" strike="noStrike" cap="none">
                <a:solidFill>
                  <a:schemeClr val="dk1"/>
                </a:solidFill>
                <a:latin typeface="Arial"/>
                <a:ea typeface="Arial"/>
                <a:cs typeface="Arial"/>
                <a:sym typeface="Arial"/>
              </a:rPr>
              <a:t>Increased SEA, IHE, and LEA capacity to identify data systems and use data to monitor impact of eff­orts</a:t>
            </a:r>
            <a:endParaRPr sz="15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900"/>
              <a:buFont typeface="Calibri"/>
              <a:buAutoNum type="arabicPeriod"/>
            </a:pPr>
            <a:r>
              <a:rPr lang="en-US" sz="1900" b="0" i="0" u="none" strike="noStrike" cap="none">
                <a:solidFill>
                  <a:schemeClr val="dk1"/>
                </a:solidFill>
                <a:latin typeface="Arial"/>
                <a:ea typeface="Arial"/>
                <a:cs typeface="Arial"/>
                <a:sym typeface="Arial"/>
              </a:rPr>
              <a:t>Increased capacity of SEAs, IHEs, and LEAs, and other state organizations to collaborate and implement plans that sustain and scale up reform efforts</a:t>
            </a:r>
            <a:endParaRPr sz="1500" b="0" i="0" u="none" strike="noStrike" cap="none">
              <a:solidFill>
                <a:srgbClr val="000000"/>
              </a:solidFill>
              <a:latin typeface="Arial"/>
              <a:ea typeface="Arial"/>
              <a:cs typeface="Arial"/>
              <a:sym typeface="Arial"/>
            </a:endParaRPr>
          </a:p>
        </p:txBody>
      </p:sp>
      <p:sp>
        <p:nvSpPr>
          <p:cNvPr id="449" name="Google Shape;449;g3984a2fdb13_0_1772"/>
          <p:cNvSpPr/>
          <p:nvPr/>
        </p:nvSpPr>
        <p:spPr>
          <a:xfrm>
            <a:off x="-205896" y="0"/>
            <a:ext cx="12603900" cy="4017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4 Sections with Images">
  <p:cSld name="Title and 4 Sections with Images">
    <p:spTree>
      <p:nvGrpSpPr>
        <p:cNvPr id="1" name="Shape 450"/>
        <p:cNvGrpSpPr/>
        <p:nvPr/>
      </p:nvGrpSpPr>
      <p:grpSpPr>
        <a:xfrm>
          <a:off x="0" y="0"/>
          <a:ext cx="0" cy="0"/>
          <a:chOff x="0" y="0"/>
          <a:chExt cx="0" cy="0"/>
        </a:xfrm>
      </p:grpSpPr>
      <p:pic>
        <p:nvPicPr>
          <p:cNvPr id="451" name="Google Shape;451;g3984a2fdb13_0_1780"/>
          <p:cNvPicPr preferRelativeResize="0"/>
          <p:nvPr/>
        </p:nvPicPr>
        <p:blipFill rotWithShape="1">
          <a:blip r:embed="rId2">
            <a:alphaModFix/>
          </a:blip>
          <a:srcRect t="32793" b="21627"/>
          <a:stretch/>
        </p:blipFill>
        <p:spPr>
          <a:xfrm>
            <a:off x="-199572" y="2230330"/>
            <a:ext cx="12391575" cy="3175388"/>
          </a:xfrm>
          <a:prstGeom prst="rect">
            <a:avLst/>
          </a:prstGeom>
          <a:noFill/>
          <a:ln>
            <a:noFill/>
          </a:ln>
        </p:spPr>
      </p:pic>
      <p:sp>
        <p:nvSpPr>
          <p:cNvPr id="452" name="Google Shape;452;g3984a2fdb13_0_1780"/>
          <p:cNvSpPr txBox="1">
            <a:spLocks noGrp="1"/>
          </p:cNvSpPr>
          <p:nvPr>
            <p:ph type="title"/>
          </p:nvPr>
        </p:nvSpPr>
        <p:spPr>
          <a:xfrm>
            <a:off x="782033" y="615854"/>
            <a:ext cx="10515600" cy="13257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453" name="Google Shape;453;g3984a2fdb13_0_1780"/>
          <p:cNvSpPr>
            <a:spLocks noGrp="1"/>
          </p:cNvSpPr>
          <p:nvPr>
            <p:ph type="pic" idx="2"/>
          </p:nvPr>
        </p:nvSpPr>
        <p:spPr>
          <a:xfrm>
            <a:off x="782638" y="2654300"/>
            <a:ext cx="2106900" cy="1558800"/>
          </a:xfrm>
          <a:prstGeom prst="rect">
            <a:avLst/>
          </a:prstGeom>
          <a:noFill/>
          <a:ln>
            <a:noFill/>
          </a:ln>
        </p:spPr>
      </p:sp>
      <p:sp>
        <p:nvSpPr>
          <p:cNvPr id="454" name="Google Shape;454;g3984a2fdb13_0_1780"/>
          <p:cNvSpPr>
            <a:spLocks noGrp="1"/>
          </p:cNvSpPr>
          <p:nvPr>
            <p:ph type="pic" idx="3"/>
          </p:nvPr>
        </p:nvSpPr>
        <p:spPr>
          <a:xfrm>
            <a:off x="3568765" y="2654300"/>
            <a:ext cx="2106900" cy="1558800"/>
          </a:xfrm>
          <a:prstGeom prst="rect">
            <a:avLst/>
          </a:prstGeom>
          <a:noFill/>
          <a:ln>
            <a:noFill/>
          </a:ln>
        </p:spPr>
      </p:sp>
      <p:sp>
        <p:nvSpPr>
          <p:cNvPr id="455" name="Google Shape;455;g3984a2fdb13_0_1780"/>
          <p:cNvSpPr>
            <a:spLocks noGrp="1"/>
          </p:cNvSpPr>
          <p:nvPr>
            <p:ph type="pic" idx="4"/>
          </p:nvPr>
        </p:nvSpPr>
        <p:spPr>
          <a:xfrm>
            <a:off x="6354892" y="2649537"/>
            <a:ext cx="2106900" cy="1558800"/>
          </a:xfrm>
          <a:prstGeom prst="rect">
            <a:avLst/>
          </a:prstGeom>
          <a:noFill/>
          <a:ln>
            <a:noFill/>
          </a:ln>
        </p:spPr>
      </p:sp>
      <p:sp>
        <p:nvSpPr>
          <p:cNvPr id="456" name="Google Shape;456;g3984a2fdb13_0_1780"/>
          <p:cNvSpPr>
            <a:spLocks noGrp="1"/>
          </p:cNvSpPr>
          <p:nvPr>
            <p:ph type="pic" idx="5"/>
          </p:nvPr>
        </p:nvSpPr>
        <p:spPr>
          <a:xfrm>
            <a:off x="9105161" y="2649536"/>
            <a:ext cx="2106900" cy="1558800"/>
          </a:xfrm>
          <a:prstGeom prst="rect">
            <a:avLst/>
          </a:prstGeom>
          <a:noFill/>
          <a:ln>
            <a:noFill/>
          </a:ln>
        </p:spPr>
      </p:sp>
      <p:sp>
        <p:nvSpPr>
          <p:cNvPr id="457" name="Google Shape;457;g3984a2fdb13_0_1780"/>
          <p:cNvSpPr txBox="1">
            <a:spLocks noGrp="1"/>
          </p:cNvSpPr>
          <p:nvPr>
            <p:ph type="body" idx="1"/>
          </p:nvPr>
        </p:nvSpPr>
        <p:spPr>
          <a:xfrm>
            <a:off x="3567177" y="4406165"/>
            <a:ext cx="2108100" cy="641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58" name="Google Shape;458;g3984a2fdb13_0_1780"/>
          <p:cNvSpPr txBox="1">
            <a:spLocks noGrp="1"/>
          </p:cNvSpPr>
          <p:nvPr>
            <p:ph type="body" idx="6"/>
          </p:nvPr>
        </p:nvSpPr>
        <p:spPr>
          <a:xfrm>
            <a:off x="779159" y="4415133"/>
            <a:ext cx="2108100" cy="641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59" name="Google Shape;459;g3984a2fdb13_0_1780"/>
          <p:cNvSpPr txBox="1">
            <a:spLocks noGrp="1"/>
          </p:cNvSpPr>
          <p:nvPr>
            <p:ph type="body" idx="7"/>
          </p:nvPr>
        </p:nvSpPr>
        <p:spPr>
          <a:xfrm>
            <a:off x="6355190" y="4415132"/>
            <a:ext cx="2108100" cy="641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60" name="Google Shape;460;g3984a2fdb13_0_1780"/>
          <p:cNvSpPr txBox="1">
            <a:spLocks noGrp="1"/>
          </p:cNvSpPr>
          <p:nvPr>
            <p:ph type="body" idx="8"/>
          </p:nvPr>
        </p:nvSpPr>
        <p:spPr>
          <a:xfrm>
            <a:off x="9098387" y="4415130"/>
            <a:ext cx="2108100" cy="641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61" name="Google Shape;461;g3984a2fdb13_0_1780"/>
          <p:cNvSpPr/>
          <p:nvPr/>
        </p:nvSpPr>
        <p:spPr>
          <a:xfrm>
            <a:off x="-268357" y="6281530"/>
            <a:ext cx="126039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62" name="Google Shape;462;g3984a2fdb13_0_1780"/>
          <p:cNvSpPr/>
          <p:nvPr/>
        </p:nvSpPr>
        <p:spPr>
          <a:xfrm>
            <a:off x="-268357" y="6033051"/>
            <a:ext cx="126039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463" name="Google Shape;463;g3984a2fdb13_0_1780"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464" name="Google Shape;464;g3984a2fdb13_0_1780"/>
          <p:cNvSpPr/>
          <p:nvPr/>
        </p:nvSpPr>
        <p:spPr>
          <a:xfrm>
            <a:off x="-232792" y="-75459"/>
            <a:ext cx="12603900" cy="4017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65" name="Google Shape;465;g3984a2fdb13_0_1780"/>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3 Sections with Image">
  <p:cSld name="Title and 3 Sections with Image">
    <p:spTree>
      <p:nvGrpSpPr>
        <p:cNvPr id="1" name="Shape 466"/>
        <p:cNvGrpSpPr/>
        <p:nvPr/>
      </p:nvGrpSpPr>
      <p:grpSpPr>
        <a:xfrm>
          <a:off x="0" y="0"/>
          <a:ext cx="0" cy="0"/>
          <a:chOff x="0" y="0"/>
          <a:chExt cx="0" cy="0"/>
        </a:xfrm>
      </p:grpSpPr>
      <p:pic>
        <p:nvPicPr>
          <p:cNvPr id="467" name="Google Shape;467;g3984a2fdb13_0_1808" descr="Shape&#10;&#10;Description automatically generated"/>
          <p:cNvPicPr preferRelativeResize="0"/>
          <p:nvPr/>
        </p:nvPicPr>
        <p:blipFill rotWithShape="1">
          <a:blip r:embed="rId2">
            <a:alphaModFix/>
          </a:blip>
          <a:srcRect t="32501" b="13199"/>
          <a:stretch/>
        </p:blipFill>
        <p:spPr>
          <a:xfrm>
            <a:off x="0" y="2230330"/>
            <a:ext cx="12194986" cy="3722909"/>
          </a:xfrm>
          <a:prstGeom prst="rect">
            <a:avLst/>
          </a:prstGeom>
          <a:noFill/>
          <a:ln>
            <a:noFill/>
          </a:ln>
        </p:spPr>
      </p:pic>
      <p:pic>
        <p:nvPicPr>
          <p:cNvPr id="468" name="Google Shape;468;g3984a2fdb13_0_1808" descr="Two people talking&#10;&#10;Description automatically generated with low confidence"/>
          <p:cNvPicPr preferRelativeResize="0"/>
          <p:nvPr/>
        </p:nvPicPr>
        <p:blipFill rotWithShape="1">
          <a:blip r:embed="rId3">
            <a:alphaModFix/>
          </a:blip>
          <a:srcRect l="9872" t="6054" r="37975" b="3447"/>
          <a:stretch/>
        </p:blipFill>
        <p:spPr>
          <a:xfrm>
            <a:off x="4619498" y="2391515"/>
            <a:ext cx="3006597" cy="3429427"/>
          </a:xfrm>
          <a:prstGeom prst="rect">
            <a:avLst/>
          </a:prstGeom>
          <a:noFill/>
          <a:ln>
            <a:noFill/>
          </a:ln>
        </p:spPr>
      </p:pic>
      <p:sp>
        <p:nvSpPr>
          <p:cNvPr id="469" name="Google Shape;469;g3984a2fdb13_0_1808"/>
          <p:cNvSpPr/>
          <p:nvPr/>
        </p:nvSpPr>
        <p:spPr>
          <a:xfrm>
            <a:off x="4619498" y="2391515"/>
            <a:ext cx="3006300" cy="3429300"/>
          </a:xfrm>
          <a:prstGeom prst="rect">
            <a:avLst/>
          </a:prstGeom>
          <a:solidFill>
            <a:srgbClr val="1384C6">
              <a:alpha val="2666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70" name="Google Shape;470;g3984a2fdb13_0_1808"/>
          <p:cNvSpPr txBox="1">
            <a:spLocks noGrp="1"/>
          </p:cNvSpPr>
          <p:nvPr>
            <p:ph type="title"/>
          </p:nvPr>
        </p:nvSpPr>
        <p:spPr>
          <a:xfrm>
            <a:off x="782033" y="615854"/>
            <a:ext cx="10515600" cy="11232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471" name="Google Shape;471;g3984a2fdb13_0_1808"/>
          <p:cNvSpPr txBox="1">
            <a:spLocks noGrp="1"/>
          </p:cNvSpPr>
          <p:nvPr>
            <p:ph type="body" idx="1"/>
          </p:nvPr>
        </p:nvSpPr>
        <p:spPr>
          <a:xfrm>
            <a:off x="1039906" y="2608060"/>
            <a:ext cx="2510100" cy="2914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72" name="Google Shape;472;g3984a2fdb13_0_1808"/>
          <p:cNvSpPr txBox="1">
            <a:spLocks noGrp="1"/>
          </p:cNvSpPr>
          <p:nvPr>
            <p:ph type="body" idx="2"/>
          </p:nvPr>
        </p:nvSpPr>
        <p:spPr>
          <a:xfrm>
            <a:off x="8695570" y="2608056"/>
            <a:ext cx="2456400" cy="2914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73" name="Google Shape;473;g3984a2fdb13_0_1808"/>
          <p:cNvSpPr/>
          <p:nvPr/>
        </p:nvSpPr>
        <p:spPr>
          <a:xfrm>
            <a:off x="-268357" y="6281530"/>
            <a:ext cx="126039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74" name="Google Shape;474;g3984a2fdb13_0_1808"/>
          <p:cNvSpPr/>
          <p:nvPr/>
        </p:nvSpPr>
        <p:spPr>
          <a:xfrm>
            <a:off x="-268357" y="6033051"/>
            <a:ext cx="126039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475" name="Google Shape;475;g3984a2fdb13_0_1808" descr="Text&#10;&#10;Description automatically generated with medium confidence"/>
          <p:cNvPicPr preferRelativeResize="0"/>
          <p:nvPr/>
        </p:nvPicPr>
        <p:blipFill rotWithShape="1">
          <a:blip r:embed="rId4">
            <a:alphaModFix/>
          </a:blip>
          <a:srcRect/>
          <a:stretch/>
        </p:blipFill>
        <p:spPr>
          <a:xfrm>
            <a:off x="69573" y="6332785"/>
            <a:ext cx="2269447" cy="471465"/>
          </a:xfrm>
          <a:prstGeom prst="rect">
            <a:avLst/>
          </a:prstGeom>
          <a:noFill/>
          <a:ln>
            <a:noFill/>
          </a:ln>
        </p:spPr>
      </p:pic>
      <p:sp>
        <p:nvSpPr>
          <p:cNvPr id="476" name="Google Shape;476;g3984a2fdb13_0_1808"/>
          <p:cNvSpPr/>
          <p:nvPr/>
        </p:nvSpPr>
        <p:spPr>
          <a:xfrm>
            <a:off x="-232792" y="-75459"/>
            <a:ext cx="12603900" cy="4017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77" name="Google Shape;477;g3984a2fdb13_0_1808"/>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g3984a2fdb13_0_1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g3984a2fdb13_0_13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g3984a2fdb13_0_13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g3984a2fdb13_0_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g3984a2fdb13_0_1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g3984a2fdb13_0_1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with Image 5">
  <p:cSld name="Title and Content with Image 5">
    <p:spTree>
      <p:nvGrpSpPr>
        <p:cNvPr id="1" name="Shape 478"/>
        <p:cNvGrpSpPr/>
        <p:nvPr/>
      </p:nvGrpSpPr>
      <p:grpSpPr>
        <a:xfrm>
          <a:off x="0" y="0"/>
          <a:ext cx="0" cy="0"/>
          <a:chOff x="0" y="0"/>
          <a:chExt cx="0" cy="0"/>
        </a:xfrm>
      </p:grpSpPr>
      <p:pic>
        <p:nvPicPr>
          <p:cNvPr id="479" name="Google Shape;479;g3984a2fdb13_0_1831" descr="A group of people looking at a computer screen&#10;&#10;Description automatically generated with low confidence"/>
          <p:cNvPicPr preferRelativeResize="0"/>
          <p:nvPr/>
        </p:nvPicPr>
        <p:blipFill rotWithShape="1">
          <a:blip r:embed="rId2">
            <a:alphaModFix/>
          </a:blip>
          <a:srcRect/>
          <a:stretch/>
        </p:blipFill>
        <p:spPr>
          <a:xfrm>
            <a:off x="0" y="1673"/>
            <a:ext cx="12194979" cy="6856328"/>
          </a:xfrm>
          <a:prstGeom prst="rect">
            <a:avLst/>
          </a:prstGeom>
          <a:noFill/>
          <a:ln>
            <a:noFill/>
          </a:ln>
        </p:spPr>
      </p:pic>
      <p:sp>
        <p:nvSpPr>
          <p:cNvPr id="480" name="Google Shape;480;g3984a2fdb13_0_1831"/>
          <p:cNvSpPr/>
          <p:nvPr/>
        </p:nvSpPr>
        <p:spPr>
          <a:xfrm>
            <a:off x="-232792" y="-75459"/>
            <a:ext cx="12603900" cy="4017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81" name="Google Shape;481;g3984a2fdb13_0_1831"/>
          <p:cNvSpPr/>
          <p:nvPr/>
        </p:nvSpPr>
        <p:spPr>
          <a:xfrm>
            <a:off x="318289" y="332618"/>
            <a:ext cx="4899900" cy="57069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82" name="Google Shape;482;g3984a2fdb13_0_1831"/>
          <p:cNvSpPr txBox="1">
            <a:spLocks noGrp="1"/>
          </p:cNvSpPr>
          <p:nvPr>
            <p:ph type="title"/>
          </p:nvPr>
        </p:nvSpPr>
        <p:spPr>
          <a:xfrm>
            <a:off x="433388" y="1506071"/>
            <a:ext cx="4712400" cy="10401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483" name="Google Shape;483;g3984a2fdb13_0_1831"/>
          <p:cNvSpPr txBox="1">
            <a:spLocks noGrp="1"/>
          </p:cNvSpPr>
          <p:nvPr>
            <p:ph type="body" idx="1"/>
          </p:nvPr>
        </p:nvSpPr>
        <p:spPr>
          <a:xfrm>
            <a:off x="433388" y="2814918"/>
            <a:ext cx="4712400" cy="31017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84" name="Google Shape;484;g3984a2fdb13_0_1831"/>
          <p:cNvSpPr/>
          <p:nvPr/>
        </p:nvSpPr>
        <p:spPr>
          <a:xfrm>
            <a:off x="0" y="326307"/>
            <a:ext cx="12192000" cy="11736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85" name="Google Shape;485;g3984a2fdb13_0_1831"/>
          <p:cNvSpPr/>
          <p:nvPr/>
        </p:nvSpPr>
        <p:spPr>
          <a:xfrm>
            <a:off x="0" y="459059"/>
            <a:ext cx="315300" cy="11736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86" name="Google Shape;486;g3984a2fdb13_0_1831"/>
          <p:cNvSpPr/>
          <p:nvPr/>
        </p:nvSpPr>
        <p:spPr>
          <a:xfrm>
            <a:off x="0" y="3419061"/>
            <a:ext cx="315300" cy="5073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87" name="Google Shape;487;g3984a2fdb13_0_1831"/>
          <p:cNvSpPr/>
          <p:nvPr/>
        </p:nvSpPr>
        <p:spPr>
          <a:xfrm>
            <a:off x="-1" y="5714997"/>
            <a:ext cx="315300" cy="3165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88" name="Google Shape;488;g3984a2fdb13_0_1831"/>
          <p:cNvSpPr/>
          <p:nvPr/>
        </p:nvSpPr>
        <p:spPr>
          <a:xfrm>
            <a:off x="7974495" y="1494792"/>
            <a:ext cx="315300" cy="45384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89" name="Google Shape;489;g3984a2fdb13_0_1831"/>
          <p:cNvSpPr/>
          <p:nvPr/>
        </p:nvSpPr>
        <p:spPr>
          <a:xfrm>
            <a:off x="11046829" y="1497281"/>
            <a:ext cx="1145100" cy="45384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90" name="Google Shape;490;g3984a2fdb13_0_1831"/>
          <p:cNvSpPr/>
          <p:nvPr/>
        </p:nvSpPr>
        <p:spPr>
          <a:xfrm>
            <a:off x="5217472" y="5920963"/>
            <a:ext cx="6974400" cy="1200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91" name="Google Shape;491;g3984a2fdb13_0_1831"/>
          <p:cNvSpPr/>
          <p:nvPr/>
        </p:nvSpPr>
        <p:spPr>
          <a:xfrm>
            <a:off x="-268357" y="6281530"/>
            <a:ext cx="126039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92" name="Google Shape;492;g3984a2fdb13_0_1831"/>
          <p:cNvSpPr/>
          <p:nvPr/>
        </p:nvSpPr>
        <p:spPr>
          <a:xfrm>
            <a:off x="-268357" y="6033051"/>
            <a:ext cx="126039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493" name="Google Shape;493;g3984a2fdb13_0_1831"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494" name="Google Shape;494;g3984a2fdb13_0_1831"/>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Title and 4 Connected Points">
  <p:cSld name="1_Title and 4 Connected Points">
    <p:spTree>
      <p:nvGrpSpPr>
        <p:cNvPr id="1" name="Shape 495"/>
        <p:cNvGrpSpPr/>
        <p:nvPr/>
      </p:nvGrpSpPr>
      <p:grpSpPr>
        <a:xfrm>
          <a:off x="0" y="0"/>
          <a:ext cx="0" cy="0"/>
          <a:chOff x="0" y="0"/>
          <a:chExt cx="0" cy="0"/>
        </a:xfrm>
      </p:grpSpPr>
      <p:pic>
        <p:nvPicPr>
          <p:cNvPr id="496" name="Google Shape;496;g3984a2fdb13_0_1848"/>
          <p:cNvPicPr preferRelativeResize="0"/>
          <p:nvPr/>
        </p:nvPicPr>
        <p:blipFill rotWithShape="1">
          <a:blip r:embed="rId2">
            <a:alphaModFix/>
          </a:blip>
          <a:srcRect/>
          <a:stretch/>
        </p:blipFill>
        <p:spPr>
          <a:xfrm>
            <a:off x="-268357" y="-279465"/>
            <a:ext cx="12649670" cy="7290559"/>
          </a:xfrm>
          <a:prstGeom prst="rect">
            <a:avLst/>
          </a:prstGeom>
          <a:noFill/>
          <a:ln>
            <a:noFill/>
          </a:ln>
        </p:spPr>
      </p:pic>
      <p:sp>
        <p:nvSpPr>
          <p:cNvPr id="497" name="Google Shape;497;g3984a2fdb13_0_1848"/>
          <p:cNvSpPr txBox="1">
            <a:spLocks noGrp="1"/>
          </p:cNvSpPr>
          <p:nvPr>
            <p:ph type="body" idx="1"/>
          </p:nvPr>
        </p:nvSpPr>
        <p:spPr>
          <a:xfrm>
            <a:off x="277904" y="2787650"/>
            <a:ext cx="4425600" cy="64170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98" name="Google Shape;498;g3984a2fdb13_0_1848"/>
          <p:cNvSpPr txBox="1">
            <a:spLocks noGrp="1"/>
          </p:cNvSpPr>
          <p:nvPr>
            <p:ph type="body" idx="2"/>
          </p:nvPr>
        </p:nvSpPr>
        <p:spPr>
          <a:xfrm>
            <a:off x="277904" y="3769000"/>
            <a:ext cx="4425600" cy="64170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499" name="Google Shape;499;g3984a2fdb13_0_1848"/>
          <p:cNvSpPr txBox="1">
            <a:spLocks noGrp="1"/>
          </p:cNvSpPr>
          <p:nvPr>
            <p:ph type="body" idx="3"/>
          </p:nvPr>
        </p:nvSpPr>
        <p:spPr>
          <a:xfrm>
            <a:off x="7488432" y="2787650"/>
            <a:ext cx="4425600" cy="641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00" name="Google Shape;500;g3984a2fdb13_0_1848"/>
          <p:cNvSpPr txBox="1">
            <a:spLocks noGrp="1"/>
          </p:cNvSpPr>
          <p:nvPr>
            <p:ph type="body" idx="4"/>
          </p:nvPr>
        </p:nvSpPr>
        <p:spPr>
          <a:xfrm>
            <a:off x="7488432" y="3746874"/>
            <a:ext cx="4425600" cy="641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01" name="Google Shape;501;g3984a2fdb13_0_1848"/>
          <p:cNvSpPr txBox="1">
            <a:spLocks noGrp="1"/>
          </p:cNvSpPr>
          <p:nvPr>
            <p:ph type="title"/>
          </p:nvPr>
        </p:nvSpPr>
        <p:spPr>
          <a:xfrm>
            <a:off x="782033" y="615854"/>
            <a:ext cx="10515600" cy="11232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502" name="Google Shape;502;g3984a2fdb13_0_1848"/>
          <p:cNvSpPr txBox="1"/>
          <p:nvPr/>
        </p:nvSpPr>
        <p:spPr>
          <a:xfrm>
            <a:off x="5159527" y="2548529"/>
            <a:ext cx="663300" cy="939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lt1"/>
                </a:solidFill>
                <a:latin typeface="Arial"/>
                <a:ea typeface="Arial"/>
                <a:cs typeface="Arial"/>
                <a:sym typeface="Arial"/>
              </a:rPr>
              <a:t>1</a:t>
            </a:r>
            <a:endParaRPr sz="1500" b="0" i="0" u="none" strike="noStrike" cap="none">
              <a:solidFill>
                <a:srgbClr val="000000"/>
              </a:solidFill>
              <a:latin typeface="Arial"/>
              <a:ea typeface="Arial"/>
              <a:cs typeface="Arial"/>
              <a:sym typeface="Arial"/>
            </a:endParaRPr>
          </a:p>
        </p:txBody>
      </p:sp>
      <p:sp>
        <p:nvSpPr>
          <p:cNvPr id="503" name="Google Shape;503;g3984a2fdb13_0_1848"/>
          <p:cNvSpPr txBox="1"/>
          <p:nvPr/>
        </p:nvSpPr>
        <p:spPr>
          <a:xfrm>
            <a:off x="6348860" y="2535488"/>
            <a:ext cx="663300" cy="939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lt1"/>
                </a:solidFill>
                <a:latin typeface="Arial"/>
                <a:ea typeface="Arial"/>
                <a:cs typeface="Arial"/>
                <a:sym typeface="Arial"/>
              </a:rPr>
              <a:t>2</a:t>
            </a:r>
            <a:endParaRPr sz="1500" b="0" i="0" u="none" strike="noStrike" cap="none">
              <a:solidFill>
                <a:srgbClr val="000000"/>
              </a:solidFill>
              <a:latin typeface="Arial"/>
              <a:ea typeface="Arial"/>
              <a:cs typeface="Arial"/>
              <a:sym typeface="Arial"/>
            </a:endParaRPr>
          </a:p>
        </p:txBody>
      </p:sp>
      <p:sp>
        <p:nvSpPr>
          <p:cNvPr id="504" name="Google Shape;504;g3984a2fdb13_0_1848"/>
          <p:cNvSpPr txBox="1"/>
          <p:nvPr/>
        </p:nvSpPr>
        <p:spPr>
          <a:xfrm>
            <a:off x="5168495" y="3543608"/>
            <a:ext cx="663300" cy="939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lt1"/>
                </a:solidFill>
                <a:latin typeface="Arial"/>
                <a:ea typeface="Arial"/>
                <a:cs typeface="Arial"/>
                <a:sym typeface="Arial"/>
              </a:rPr>
              <a:t>3</a:t>
            </a:r>
            <a:endParaRPr sz="1500" b="0" i="0" u="none" strike="noStrike" cap="none">
              <a:solidFill>
                <a:srgbClr val="000000"/>
              </a:solidFill>
              <a:latin typeface="Arial"/>
              <a:ea typeface="Arial"/>
              <a:cs typeface="Arial"/>
              <a:sym typeface="Arial"/>
            </a:endParaRPr>
          </a:p>
        </p:txBody>
      </p:sp>
      <p:sp>
        <p:nvSpPr>
          <p:cNvPr id="505" name="Google Shape;505;g3984a2fdb13_0_1848"/>
          <p:cNvSpPr txBox="1"/>
          <p:nvPr/>
        </p:nvSpPr>
        <p:spPr>
          <a:xfrm>
            <a:off x="6357828" y="3530567"/>
            <a:ext cx="663300" cy="939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lt1"/>
                </a:solidFill>
                <a:latin typeface="Arial"/>
                <a:ea typeface="Arial"/>
                <a:cs typeface="Arial"/>
                <a:sym typeface="Arial"/>
              </a:rPr>
              <a:t>4</a:t>
            </a:r>
            <a:endParaRPr sz="1500" b="0" i="0" u="none" strike="noStrike" cap="none">
              <a:solidFill>
                <a:srgbClr val="000000"/>
              </a:solidFill>
              <a:latin typeface="Arial"/>
              <a:ea typeface="Arial"/>
              <a:cs typeface="Arial"/>
              <a:sym typeface="Arial"/>
            </a:endParaRPr>
          </a:p>
        </p:txBody>
      </p:sp>
      <p:sp>
        <p:nvSpPr>
          <p:cNvPr id="506" name="Google Shape;506;g3984a2fdb13_0_1848"/>
          <p:cNvSpPr/>
          <p:nvPr/>
        </p:nvSpPr>
        <p:spPr>
          <a:xfrm>
            <a:off x="-268357" y="6281530"/>
            <a:ext cx="126039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07" name="Google Shape;507;g3984a2fdb13_0_1848"/>
          <p:cNvSpPr/>
          <p:nvPr/>
        </p:nvSpPr>
        <p:spPr>
          <a:xfrm>
            <a:off x="-268357" y="6033051"/>
            <a:ext cx="126039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508" name="Google Shape;508;g3984a2fdb13_0_1848"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509" name="Google Shape;509;g3984a2fdb13_0_1848"/>
          <p:cNvSpPr/>
          <p:nvPr/>
        </p:nvSpPr>
        <p:spPr>
          <a:xfrm>
            <a:off x="-268358" y="-259099"/>
            <a:ext cx="12603900" cy="4017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10" name="Google Shape;510;g3984a2fdb13_0_1848"/>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11"/>
        <p:cNvGrpSpPr/>
        <p:nvPr/>
      </p:nvGrpSpPr>
      <p:grpSpPr>
        <a:xfrm>
          <a:off x="0" y="0"/>
          <a:ext cx="0" cy="0"/>
          <a:chOff x="0" y="0"/>
          <a:chExt cx="0" cy="0"/>
        </a:xfrm>
      </p:grpSpPr>
      <p:sp>
        <p:nvSpPr>
          <p:cNvPr id="512" name="Google Shape;512;g3984a2fdb13_0_1864"/>
          <p:cNvSpPr txBox="1"/>
          <p:nvPr/>
        </p:nvSpPr>
        <p:spPr>
          <a:xfrm>
            <a:off x="838200" y="242236"/>
            <a:ext cx="10515600" cy="1325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5500"/>
              <a:buFont typeface="Arial"/>
              <a:buNone/>
            </a:pPr>
            <a:r>
              <a:rPr lang="en-US" sz="5500" b="1" i="0" u="none" strike="noStrike" cap="none">
                <a:solidFill>
                  <a:schemeClr val="dk1"/>
                </a:solidFill>
                <a:latin typeface="Arial"/>
                <a:ea typeface="Arial"/>
                <a:cs typeface="Arial"/>
                <a:sym typeface="Arial"/>
              </a:rPr>
              <a:t>CEEDAR States</a:t>
            </a:r>
            <a:endParaRPr sz="1500" b="0" i="0" u="none" strike="noStrike" cap="none">
              <a:solidFill>
                <a:srgbClr val="000000"/>
              </a:solidFill>
              <a:latin typeface="Arial"/>
              <a:ea typeface="Arial"/>
              <a:cs typeface="Arial"/>
              <a:sym typeface="Arial"/>
            </a:endParaRPr>
          </a:p>
        </p:txBody>
      </p:sp>
      <p:sp>
        <p:nvSpPr>
          <p:cNvPr id="513" name="Google Shape;513;g3984a2fdb13_0_1864"/>
          <p:cNvSpPr/>
          <p:nvPr/>
        </p:nvSpPr>
        <p:spPr>
          <a:xfrm>
            <a:off x="7113" y="6173183"/>
            <a:ext cx="12184800" cy="6612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14" name="Google Shape;514;g3984a2fdb13_0_1864"/>
          <p:cNvSpPr/>
          <p:nvPr/>
        </p:nvSpPr>
        <p:spPr>
          <a:xfrm>
            <a:off x="7113" y="5910559"/>
            <a:ext cx="12184800" cy="2499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515" name="Google Shape;515;g3984a2fdb13_0_1864" descr="Text&#10;&#10;Description automatically generated with medium confidence"/>
          <p:cNvPicPr preferRelativeResize="0"/>
          <p:nvPr/>
        </p:nvPicPr>
        <p:blipFill rotWithShape="1">
          <a:blip r:embed="rId2">
            <a:alphaModFix/>
          </a:blip>
          <a:srcRect/>
          <a:stretch/>
        </p:blipFill>
        <p:spPr>
          <a:xfrm>
            <a:off x="82540" y="6275922"/>
            <a:ext cx="2194024" cy="455795"/>
          </a:xfrm>
          <a:prstGeom prst="rect">
            <a:avLst/>
          </a:prstGeom>
          <a:noFill/>
          <a:ln>
            <a:noFill/>
          </a:ln>
        </p:spPr>
      </p:pic>
      <p:sp>
        <p:nvSpPr>
          <p:cNvPr id="516" name="Google Shape;516;g3984a2fdb13_0_1864"/>
          <p:cNvSpPr txBox="1"/>
          <p:nvPr/>
        </p:nvSpPr>
        <p:spPr>
          <a:xfrm>
            <a:off x="9915443" y="6334653"/>
            <a:ext cx="2193900" cy="500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pic>
        <p:nvPicPr>
          <p:cNvPr id="517" name="Google Shape;517;g3984a2fdb13_0_1864" descr="A map of the united states&#10;&#10;Description automatically generated"/>
          <p:cNvPicPr preferRelativeResize="0"/>
          <p:nvPr/>
        </p:nvPicPr>
        <p:blipFill rotWithShape="1">
          <a:blip r:embed="rId3">
            <a:alphaModFix/>
          </a:blip>
          <a:srcRect/>
          <a:stretch/>
        </p:blipFill>
        <p:spPr>
          <a:xfrm>
            <a:off x="2406339" y="868375"/>
            <a:ext cx="7379323" cy="5121248"/>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518"/>
        <p:cNvGrpSpPr/>
        <p:nvPr/>
      </p:nvGrpSpPr>
      <p:grpSpPr>
        <a:xfrm>
          <a:off x="0" y="0"/>
          <a:ext cx="0" cy="0"/>
          <a:chOff x="0" y="0"/>
          <a:chExt cx="0" cy="0"/>
        </a:xfrm>
      </p:grpSpPr>
      <p:sp>
        <p:nvSpPr>
          <p:cNvPr id="519" name="Google Shape;519;g3984a2fdb13_0_1871" descr="Image preview"/>
          <p:cNvSpPr/>
          <p:nvPr/>
        </p:nvSpPr>
        <p:spPr>
          <a:xfrm>
            <a:off x="5968474" y="2922340"/>
            <a:ext cx="279900" cy="27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20" name="Google Shape;520;g3984a2fdb13_0_1871" descr="Image preview"/>
          <p:cNvSpPr/>
          <p:nvPr/>
        </p:nvSpPr>
        <p:spPr>
          <a:xfrm>
            <a:off x="6120874" y="3074740"/>
            <a:ext cx="279900" cy="27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21" name="Google Shape;521;g3984a2fdb13_0_1871" descr="Image preview"/>
          <p:cNvSpPr/>
          <p:nvPr/>
        </p:nvSpPr>
        <p:spPr>
          <a:xfrm>
            <a:off x="6273274" y="3227140"/>
            <a:ext cx="279900" cy="27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pic>
        <p:nvPicPr>
          <p:cNvPr id="522" name="Google Shape;522;g3984a2fdb13_0_1871"/>
          <p:cNvPicPr preferRelativeResize="0"/>
          <p:nvPr/>
        </p:nvPicPr>
        <p:blipFill rotWithShape="1">
          <a:blip r:embed="rId2">
            <a:alphaModFix/>
          </a:blip>
          <a:srcRect/>
          <a:stretch/>
        </p:blipFill>
        <p:spPr>
          <a:xfrm>
            <a:off x="3619557" y="443586"/>
            <a:ext cx="5031399" cy="5017151"/>
          </a:xfrm>
          <a:prstGeom prst="rect">
            <a:avLst/>
          </a:prstGeom>
          <a:noFill/>
          <a:ln>
            <a:noFill/>
          </a:ln>
        </p:spPr>
      </p:pic>
      <p:sp>
        <p:nvSpPr>
          <p:cNvPr id="523" name="Google Shape;523;g3984a2fdb13_0_1871"/>
          <p:cNvSpPr txBox="1"/>
          <p:nvPr/>
        </p:nvSpPr>
        <p:spPr>
          <a:xfrm>
            <a:off x="3647423" y="2889930"/>
            <a:ext cx="20121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Melinda Leko</a:t>
            </a:r>
            <a:endParaRPr sz="1900" b="1" i="0" u="none" strike="noStrike" cap="none">
              <a:solidFill>
                <a:srgbClr val="262626"/>
              </a:solidFill>
              <a:latin typeface="Arial"/>
              <a:ea typeface="Arial"/>
              <a:cs typeface="Arial"/>
              <a:sym typeface="Arial"/>
            </a:endParaRPr>
          </a:p>
        </p:txBody>
      </p:sp>
      <p:sp>
        <p:nvSpPr>
          <p:cNvPr id="524" name="Google Shape;524;g3984a2fdb13_0_1871"/>
          <p:cNvSpPr/>
          <p:nvPr/>
        </p:nvSpPr>
        <p:spPr>
          <a:xfrm>
            <a:off x="3870730" y="3193852"/>
            <a:ext cx="17964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Co-Director (UF)</a:t>
            </a:r>
            <a:endParaRPr sz="1500" b="0" i="0" u="none" strike="noStrike" cap="none">
              <a:solidFill>
                <a:srgbClr val="000000"/>
              </a:solidFill>
              <a:latin typeface="Arial"/>
              <a:ea typeface="Arial"/>
              <a:cs typeface="Arial"/>
              <a:sym typeface="Arial"/>
            </a:endParaRPr>
          </a:p>
        </p:txBody>
      </p:sp>
      <p:sp>
        <p:nvSpPr>
          <p:cNvPr id="525" name="Google Shape;525;g3984a2fdb13_0_1871"/>
          <p:cNvSpPr/>
          <p:nvPr/>
        </p:nvSpPr>
        <p:spPr>
          <a:xfrm>
            <a:off x="3367502" y="3470673"/>
            <a:ext cx="2211900" cy="41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2: Universal TA</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  Evaluation </a:t>
            </a:r>
            <a:endParaRPr sz="1500" b="0" i="0" u="none" strike="noStrike" cap="none">
              <a:solidFill>
                <a:srgbClr val="000000"/>
              </a:solidFill>
              <a:latin typeface="Arial"/>
              <a:ea typeface="Arial"/>
              <a:cs typeface="Arial"/>
              <a:sym typeface="Arial"/>
            </a:endParaRPr>
          </a:p>
        </p:txBody>
      </p:sp>
      <p:sp>
        <p:nvSpPr>
          <p:cNvPr id="526" name="Google Shape;526;g3984a2fdb13_0_1871"/>
          <p:cNvSpPr/>
          <p:nvPr/>
        </p:nvSpPr>
        <p:spPr>
          <a:xfrm>
            <a:off x="3783844" y="446971"/>
            <a:ext cx="2316735" cy="2131708"/>
          </a:xfrm>
          <a:custGeom>
            <a:avLst/>
            <a:gdLst/>
            <a:ahLst/>
            <a:cxnLst/>
            <a:rect l="l" t="t" r="r" b="b"/>
            <a:pathLst>
              <a:path w="2068513" h="1903311" extrusionOk="0">
                <a:moveTo>
                  <a:pt x="2068513" y="0"/>
                </a:moveTo>
                <a:lnTo>
                  <a:pt x="2068513" y="1291861"/>
                </a:lnTo>
                <a:lnTo>
                  <a:pt x="1228094" y="1903311"/>
                </a:lnTo>
                <a:lnTo>
                  <a:pt x="0" y="1504157"/>
                </a:lnTo>
                <a:lnTo>
                  <a:pt x="29369" y="1420019"/>
                </a:lnTo>
                <a:lnTo>
                  <a:pt x="61119" y="1339850"/>
                </a:lnTo>
                <a:lnTo>
                  <a:pt x="96044" y="1258888"/>
                </a:lnTo>
                <a:lnTo>
                  <a:pt x="132556" y="1181100"/>
                </a:lnTo>
                <a:lnTo>
                  <a:pt x="173831" y="1106488"/>
                </a:lnTo>
                <a:lnTo>
                  <a:pt x="218281" y="1031875"/>
                </a:lnTo>
                <a:lnTo>
                  <a:pt x="264319" y="960438"/>
                </a:lnTo>
                <a:lnTo>
                  <a:pt x="312738" y="889794"/>
                </a:lnTo>
                <a:lnTo>
                  <a:pt x="364331" y="823119"/>
                </a:lnTo>
                <a:lnTo>
                  <a:pt x="419100" y="757238"/>
                </a:lnTo>
                <a:lnTo>
                  <a:pt x="475457" y="695325"/>
                </a:lnTo>
                <a:lnTo>
                  <a:pt x="533400" y="634206"/>
                </a:lnTo>
                <a:lnTo>
                  <a:pt x="594519" y="576263"/>
                </a:lnTo>
                <a:lnTo>
                  <a:pt x="657225" y="519906"/>
                </a:lnTo>
                <a:lnTo>
                  <a:pt x="722313" y="466725"/>
                </a:lnTo>
                <a:lnTo>
                  <a:pt x="789782" y="415925"/>
                </a:lnTo>
                <a:lnTo>
                  <a:pt x="859632" y="367506"/>
                </a:lnTo>
                <a:lnTo>
                  <a:pt x="930275" y="321469"/>
                </a:lnTo>
                <a:lnTo>
                  <a:pt x="1003300" y="278606"/>
                </a:lnTo>
                <a:lnTo>
                  <a:pt x="1076325" y="238919"/>
                </a:lnTo>
                <a:lnTo>
                  <a:pt x="1152525" y="202406"/>
                </a:lnTo>
                <a:lnTo>
                  <a:pt x="1230313" y="167481"/>
                </a:lnTo>
                <a:lnTo>
                  <a:pt x="1309688" y="137319"/>
                </a:lnTo>
                <a:lnTo>
                  <a:pt x="1389063" y="109538"/>
                </a:lnTo>
                <a:lnTo>
                  <a:pt x="1470819" y="84138"/>
                </a:lnTo>
                <a:lnTo>
                  <a:pt x="1553369" y="62706"/>
                </a:lnTo>
                <a:lnTo>
                  <a:pt x="1637507" y="42863"/>
                </a:lnTo>
                <a:lnTo>
                  <a:pt x="1720851" y="27781"/>
                </a:lnTo>
                <a:lnTo>
                  <a:pt x="1808163" y="15081"/>
                </a:lnTo>
                <a:lnTo>
                  <a:pt x="1893094" y="7938"/>
                </a:lnTo>
                <a:lnTo>
                  <a:pt x="1981994" y="1588"/>
                </a:lnTo>
                <a:close/>
              </a:path>
            </a:pathLst>
          </a:custGeom>
          <a:solidFill>
            <a:srgbClr val="8BB2D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27" name="Google Shape;527;g3984a2fdb13_0_1871"/>
          <p:cNvSpPr txBox="1"/>
          <p:nvPr/>
        </p:nvSpPr>
        <p:spPr>
          <a:xfrm>
            <a:off x="4344901" y="1096809"/>
            <a:ext cx="19944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Erica McCray</a:t>
            </a:r>
            <a:endParaRPr sz="1500" b="0" i="0" u="none" strike="noStrike" cap="none">
              <a:solidFill>
                <a:srgbClr val="000000"/>
              </a:solidFill>
              <a:latin typeface="Arial"/>
              <a:ea typeface="Arial"/>
              <a:cs typeface="Arial"/>
              <a:sym typeface="Arial"/>
            </a:endParaRPr>
          </a:p>
        </p:txBody>
      </p:sp>
      <p:sp>
        <p:nvSpPr>
          <p:cNvPr id="528" name="Google Shape;528;g3984a2fdb13_0_1871"/>
          <p:cNvSpPr/>
          <p:nvPr/>
        </p:nvSpPr>
        <p:spPr>
          <a:xfrm>
            <a:off x="4325878" y="1398387"/>
            <a:ext cx="2081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Executive-Director (UF)</a:t>
            </a:r>
            <a:endParaRPr sz="1500" b="0" i="0" u="none" strike="noStrike" cap="none">
              <a:solidFill>
                <a:srgbClr val="000000"/>
              </a:solidFill>
              <a:latin typeface="Arial"/>
              <a:ea typeface="Arial"/>
              <a:cs typeface="Arial"/>
              <a:sym typeface="Arial"/>
            </a:endParaRPr>
          </a:p>
        </p:txBody>
      </p:sp>
      <p:sp>
        <p:nvSpPr>
          <p:cNvPr id="529" name="Google Shape;529;g3984a2fdb13_0_1871"/>
          <p:cNvSpPr/>
          <p:nvPr/>
        </p:nvSpPr>
        <p:spPr>
          <a:xfrm>
            <a:off x="4303690" y="1686561"/>
            <a:ext cx="1615500" cy="41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5:  Coordination and Alignment</a:t>
            </a:r>
            <a:endParaRPr sz="1500" b="0" i="0" u="none" strike="noStrike" cap="none">
              <a:solidFill>
                <a:srgbClr val="000000"/>
              </a:solidFill>
              <a:latin typeface="Arial"/>
              <a:ea typeface="Arial"/>
              <a:cs typeface="Arial"/>
              <a:sym typeface="Arial"/>
            </a:endParaRPr>
          </a:p>
        </p:txBody>
      </p:sp>
      <p:sp>
        <p:nvSpPr>
          <p:cNvPr id="530" name="Google Shape;530;g3984a2fdb13_0_1871"/>
          <p:cNvSpPr/>
          <p:nvPr/>
        </p:nvSpPr>
        <p:spPr>
          <a:xfrm>
            <a:off x="6178656" y="450212"/>
            <a:ext cx="2318512" cy="2132356"/>
          </a:xfrm>
          <a:custGeom>
            <a:avLst/>
            <a:gdLst/>
            <a:ahLst/>
            <a:cxnLst/>
            <a:rect l="l" t="t" r="r" b="b"/>
            <a:pathLst>
              <a:path w="2070100" h="1903889" extrusionOk="0">
                <a:moveTo>
                  <a:pt x="0" y="0"/>
                </a:moveTo>
                <a:lnTo>
                  <a:pt x="88106" y="1588"/>
                </a:lnTo>
                <a:lnTo>
                  <a:pt x="175419" y="7938"/>
                </a:lnTo>
                <a:lnTo>
                  <a:pt x="261938" y="15081"/>
                </a:lnTo>
                <a:lnTo>
                  <a:pt x="347663" y="27781"/>
                </a:lnTo>
                <a:lnTo>
                  <a:pt x="432594" y="42863"/>
                </a:lnTo>
                <a:lnTo>
                  <a:pt x="515144" y="62706"/>
                </a:lnTo>
                <a:lnTo>
                  <a:pt x="599281" y="84138"/>
                </a:lnTo>
                <a:lnTo>
                  <a:pt x="679450" y="109538"/>
                </a:lnTo>
                <a:lnTo>
                  <a:pt x="760413" y="137319"/>
                </a:lnTo>
                <a:lnTo>
                  <a:pt x="838200" y="167481"/>
                </a:lnTo>
                <a:lnTo>
                  <a:pt x="915988" y="202406"/>
                </a:lnTo>
                <a:lnTo>
                  <a:pt x="992188" y="238919"/>
                </a:lnTo>
                <a:lnTo>
                  <a:pt x="1066800" y="278606"/>
                </a:lnTo>
                <a:lnTo>
                  <a:pt x="1138238" y="321469"/>
                </a:lnTo>
                <a:lnTo>
                  <a:pt x="1210469" y="367506"/>
                </a:lnTo>
                <a:lnTo>
                  <a:pt x="1278731" y="415925"/>
                </a:lnTo>
                <a:lnTo>
                  <a:pt x="1346200" y="466725"/>
                </a:lnTo>
                <a:lnTo>
                  <a:pt x="1411288" y="519906"/>
                </a:lnTo>
                <a:lnTo>
                  <a:pt x="1473994" y="576263"/>
                </a:lnTo>
                <a:lnTo>
                  <a:pt x="1535113" y="634206"/>
                </a:lnTo>
                <a:lnTo>
                  <a:pt x="1593850" y="695325"/>
                </a:lnTo>
                <a:lnTo>
                  <a:pt x="1651000" y="757238"/>
                </a:lnTo>
                <a:lnTo>
                  <a:pt x="1704181" y="823119"/>
                </a:lnTo>
                <a:lnTo>
                  <a:pt x="1755775" y="889794"/>
                </a:lnTo>
                <a:lnTo>
                  <a:pt x="1804194" y="960438"/>
                </a:lnTo>
                <a:lnTo>
                  <a:pt x="1850231" y="1031875"/>
                </a:lnTo>
                <a:lnTo>
                  <a:pt x="1894681" y="1106488"/>
                </a:lnTo>
                <a:lnTo>
                  <a:pt x="1935956" y="1181100"/>
                </a:lnTo>
                <a:lnTo>
                  <a:pt x="1974056" y="1258888"/>
                </a:lnTo>
                <a:lnTo>
                  <a:pt x="2008981" y="1339850"/>
                </a:lnTo>
                <a:lnTo>
                  <a:pt x="2040731" y="1420019"/>
                </a:lnTo>
                <a:lnTo>
                  <a:pt x="2070100" y="1504157"/>
                </a:lnTo>
                <a:lnTo>
                  <a:pt x="839284" y="1903889"/>
                </a:lnTo>
                <a:lnTo>
                  <a:pt x="0" y="1293264"/>
                </a:lnTo>
                <a:close/>
              </a:path>
            </a:pathLst>
          </a:custGeom>
          <a:solidFill>
            <a:srgbClr val="BFBC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1" name="Google Shape;531;g3984a2fdb13_0_1871"/>
          <p:cNvSpPr txBox="1"/>
          <p:nvPr/>
        </p:nvSpPr>
        <p:spPr>
          <a:xfrm>
            <a:off x="6232327" y="953018"/>
            <a:ext cx="20589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Meg Kamman</a:t>
            </a:r>
            <a:endParaRPr sz="1900" b="1" i="0" u="none" strike="noStrike" cap="none">
              <a:solidFill>
                <a:srgbClr val="262626"/>
              </a:solidFill>
              <a:latin typeface="Arial"/>
              <a:ea typeface="Arial"/>
              <a:cs typeface="Arial"/>
              <a:sym typeface="Arial"/>
            </a:endParaRPr>
          </a:p>
        </p:txBody>
      </p:sp>
      <p:sp>
        <p:nvSpPr>
          <p:cNvPr id="532" name="Google Shape;532;g3984a2fdb13_0_1871"/>
          <p:cNvSpPr/>
          <p:nvPr/>
        </p:nvSpPr>
        <p:spPr>
          <a:xfrm>
            <a:off x="6423932" y="1241707"/>
            <a:ext cx="19173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Co-Director (UF)</a:t>
            </a:r>
            <a:endParaRPr sz="1200" b="0" i="0" u="none" strike="noStrike" cap="none">
              <a:solidFill>
                <a:schemeClr val="lt1"/>
              </a:solidFill>
              <a:latin typeface="Calibri"/>
              <a:ea typeface="Calibri"/>
              <a:cs typeface="Calibri"/>
              <a:sym typeface="Calibri"/>
            </a:endParaRPr>
          </a:p>
        </p:txBody>
      </p:sp>
      <p:sp>
        <p:nvSpPr>
          <p:cNvPr id="533" name="Google Shape;533;g3984a2fdb13_0_1871"/>
          <p:cNvSpPr/>
          <p:nvPr/>
        </p:nvSpPr>
        <p:spPr>
          <a:xfrm>
            <a:off x="6260115" y="1505447"/>
            <a:ext cx="19173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1: TA Incubator</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3: Targeted Prep</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6: Cross-State Collaboration  </a:t>
            </a:r>
            <a:endParaRPr sz="1500" b="0" i="0" u="none" strike="noStrike" cap="none">
              <a:solidFill>
                <a:srgbClr val="000000"/>
              </a:solidFill>
              <a:latin typeface="Arial"/>
              <a:ea typeface="Arial"/>
              <a:cs typeface="Arial"/>
              <a:sym typeface="Arial"/>
            </a:endParaRPr>
          </a:p>
        </p:txBody>
      </p:sp>
      <p:sp>
        <p:nvSpPr>
          <p:cNvPr id="534" name="Google Shape;534;g3984a2fdb13_0_1871"/>
          <p:cNvSpPr/>
          <p:nvPr/>
        </p:nvSpPr>
        <p:spPr>
          <a:xfrm>
            <a:off x="6769329" y="2205320"/>
            <a:ext cx="1896967" cy="2792600"/>
          </a:xfrm>
          <a:custGeom>
            <a:avLst/>
            <a:gdLst/>
            <a:ahLst/>
            <a:cxnLst/>
            <a:rect l="l" t="t" r="r" b="b"/>
            <a:pathLst>
              <a:path w="1653130" h="2433638" extrusionOk="0">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9CC2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5" name="Google Shape;535;g3984a2fdb13_0_1871"/>
          <p:cNvSpPr txBox="1"/>
          <p:nvPr/>
        </p:nvSpPr>
        <p:spPr>
          <a:xfrm>
            <a:off x="7014796" y="2899947"/>
            <a:ext cx="21708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Lindsey Hayes</a:t>
            </a:r>
            <a:endParaRPr sz="1500" b="0" i="0" u="none" strike="noStrike" cap="none">
              <a:solidFill>
                <a:srgbClr val="000000"/>
              </a:solidFill>
              <a:latin typeface="Arial"/>
              <a:ea typeface="Arial"/>
              <a:cs typeface="Arial"/>
              <a:sym typeface="Arial"/>
            </a:endParaRPr>
          </a:p>
        </p:txBody>
      </p:sp>
      <p:sp>
        <p:nvSpPr>
          <p:cNvPr id="536" name="Google Shape;536;g3984a2fdb13_0_1871"/>
          <p:cNvSpPr/>
          <p:nvPr/>
        </p:nvSpPr>
        <p:spPr>
          <a:xfrm>
            <a:off x="7191545" y="3187094"/>
            <a:ext cx="17964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Co-Director (AIR)</a:t>
            </a:r>
            <a:endParaRPr sz="1500" b="0" i="0" u="none" strike="noStrike" cap="none">
              <a:solidFill>
                <a:srgbClr val="000000"/>
              </a:solidFill>
              <a:latin typeface="Arial"/>
              <a:ea typeface="Arial"/>
              <a:cs typeface="Arial"/>
              <a:sym typeface="Arial"/>
            </a:endParaRPr>
          </a:p>
        </p:txBody>
      </p:sp>
      <p:sp>
        <p:nvSpPr>
          <p:cNvPr id="537" name="Google Shape;537;g3984a2fdb13_0_1871"/>
          <p:cNvSpPr/>
          <p:nvPr/>
        </p:nvSpPr>
        <p:spPr>
          <a:xfrm>
            <a:off x="7101771" y="3469218"/>
            <a:ext cx="2211900" cy="25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4: Intensive TA</a:t>
            </a:r>
            <a:endParaRPr sz="1500" b="0" i="0" u="none" strike="noStrike" cap="none">
              <a:solidFill>
                <a:srgbClr val="000000"/>
              </a:solidFill>
              <a:latin typeface="Arial"/>
              <a:ea typeface="Arial"/>
              <a:cs typeface="Arial"/>
              <a:sym typeface="Arial"/>
            </a:endParaRPr>
          </a:p>
        </p:txBody>
      </p:sp>
      <p:pic>
        <p:nvPicPr>
          <p:cNvPr id="538" name="Google Shape;538;g3984a2fdb13_0_1871" descr="A child smiling for the camera&#10;&#10;Description automatically generated with low confidence"/>
          <p:cNvPicPr preferRelativeResize="0"/>
          <p:nvPr/>
        </p:nvPicPr>
        <p:blipFill rotWithShape="1">
          <a:blip r:embed="rId3">
            <a:alphaModFix/>
          </a:blip>
          <a:srcRect l="1180" r="3506"/>
          <a:stretch/>
        </p:blipFill>
        <p:spPr>
          <a:xfrm>
            <a:off x="2552166" y="4764996"/>
            <a:ext cx="988674" cy="1383082"/>
          </a:xfrm>
          <a:prstGeom prst="rect">
            <a:avLst/>
          </a:prstGeom>
          <a:noFill/>
          <a:ln w="57175" cap="flat" cmpd="sng">
            <a:solidFill>
              <a:srgbClr val="1F4D79"/>
            </a:solidFill>
            <a:prstDash val="solid"/>
            <a:round/>
            <a:headEnd type="none" w="sm" len="sm"/>
            <a:tailEnd type="none" w="sm" len="sm"/>
          </a:ln>
        </p:spPr>
      </p:pic>
      <p:sp>
        <p:nvSpPr>
          <p:cNvPr id="539" name="Google Shape;539;g3984a2fdb13_0_1871"/>
          <p:cNvSpPr/>
          <p:nvPr/>
        </p:nvSpPr>
        <p:spPr>
          <a:xfrm rot="4324959">
            <a:off x="5073570" y="3292144"/>
            <a:ext cx="1880726" cy="2768691"/>
          </a:xfrm>
          <a:custGeom>
            <a:avLst/>
            <a:gdLst/>
            <a:ahLst/>
            <a:cxnLst/>
            <a:rect l="l" t="t" r="r" b="b"/>
            <a:pathLst>
              <a:path w="1653130" h="2433638" extrusionOk="0">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3A97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2C4C"/>
              </a:solidFill>
              <a:latin typeface="Calibri"/>
              <a:ea typeface="Calibri"/>
              <a:cs typeface="Calibri"/>
              <a:sym typeface="Calibri"/>
            </a:endParaRPr>
          </a:p>
        </p:txBody>
      </p:sp>
      <p:sp>
        <p:nvSpPr>
          <p:cNvPr id="540" name="Google Shape;540;g3984a2fdb13_0_1871"/>
          <p:cNvSpPr txBox="1"/>
          <p:nvPr/>
        </p:nvSpPr>
        <p:spPr>
          <a:xfrm>
            <a:off x="3589842" y="5168970"/>
            <a:ext cx="1771500" cy="1321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Arial"/>
                <a:ea typeface="Arial"/>
                <a:cs typeface="Arial"/>
                <a:sym typeface="Arial"/>
              </a:rPr>
              <a:t>Dr. Jocelyn Cooledge</a:t>
            </a:r>
            <a:endParaRPr sz="1900" b="1" i="0" u="none" strike="noStrike" cap="none">
              <a:solidFill>
                <a:schemeClr val="dk1"/>
              </a:solidFill>
              <a:latin typeface="Arial"/>
              <a:ea typeface="Arial"/>
              <a:cs typeface="Arial"/>
              <a:sym typeface="Arial"/>
            </a:endParaRPr>
          </a:p>
          <a:p>
            <a:pPr marL="0" marR="0" lvl="0" indent="0" algn="l" rtl="0">
              <a:lnSpc>
                <a:spcPct val="100000"/>
              </a:lnSpc>
              <a:spcBef>
                <a:spcPts val="70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External Evaluator (Center Street Consulting) </a:t>
            </a:r>
            <a:endParaRPr sz="1500" b="0" i="0" u="none" strike="noStrike" cap="none">
              <a:solidFill>
                <a:srgbClr val="000000"/>
              </a:solidFill>
              <a:latin typeface="Arial"/>
              <a:ea typeface="Arial"/>
              <a:cs typeface="Arial"/>
              <a:sym typeface="Arial"/>
            </a:endParaRPr>
          </a:p>
        </p:txBody>
      </p:sp>
      <p:sp>
        <p:nvSpPr>
          <p:cNvPr id="541" name="Google Shape;541;g3984a2fdb13_0_1871"/>
          <p:cNvSpPr/>
          <p:nvPr/>
        </p:nvSpPr>
        <p:spPr>
          <a:xfrm>
            <a:off x="5361312" y="4660742"/>
            <a:ext cx="18243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Project Coordinator (UF)</a:t>
            </a:r>
            <a:endParaRPr sz="1500" b="0" i="0" u="none" strike="noStrike" cap="none">
              <a:solidFill>
                <a:srgbClr val="000000"/>
              </a:solidFill>
              <a:latin typeface="Arial"/>
              <a:ea typeface="Arial"/>
              <a:cs typeface="Arial"/>
              <a:sym typeface="Arial"/>
            </a:endParaRPr>
          </a:p>
        </p:txBody>
      </p:sp>
      <p:sp>
        <p:nvSpPr>
          <p:cNvPr id="542" name="Google Shape;542;g3984a2fdb13_0_1871"/>
          <p:cNvSpPr txBox="1"/>
          <p:nvPr/>
        </p:nvSpPr>
        <p:spPr>
          <a:xfrm>
            <a:off x="5366753" y="4288280"/>
            <a:ext cx="20829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Shari Ostovar</a:t>
            </a:r>
            <a:endParaRPr sz="1900" b="1" i="0" u="none" strike="noStrike" cap="none">
              <a:solidFill>
                <a:srgbClr val="262626"/>
              </a:solidFill>
              <a:latin typeface="Arial"/>
              <a:ea typeface="Arial"/>
              <a:cs typeface="Arial"/>
              <a:sym typeface="Arial"/>
            </a:endParaRPr>
          </a:p>
        </p:txBody>
      </p:sp>
      <p:pic>
        <p:nvPicPr>
          <p:cNvPr id="543" name="Google Shape;543;g3984a2fdb13_0_1871" descr="A picture containing person, outdoor, smiling&#10;&#10;Description automatically generated"/>
          <p:cNvPicPr preferRelativeResize="0"/>
          <p:nvPr/>
        </p:nvPicPr>
        <p:blipFill rotWithShape="1">
          <a:blip r:embed="rId4">
            <a:alphaModFix/>
          </a:blip>
          <a:srcRect l="14260" r="14254"/>
          <a:stretch/>
        </p:blipFill>
        <p:spPr>
          <a:xfrm>
            <a:off x="2552166" y="168086"/>
            <a:ext cx="988672" cy="1383088"/>
          </a:xfrm>
          <a:prstGeom prst="rect">
            <a:avLst/>
          </a:prstGeom>
          <a:noFill/>
          <a:ln w="57175" cap="flat" cmpd="sng">
            <a:solidFill>
              <a:srgbClr val="8BB2D3"/>
            </a:solidFill>
            <a:prstDash val="solid"/>
            <a:round/>
            <a:headEnd type="none" w="sm" len="sm"/>
            <a:tailEnd type="none" w="sm" len="sm"/>
          </a:ln>
        </p:spPr>
      </p:pic>
      <p:cxnSp>
        <p:nvCxnSpPr>
          <p:cNvPr id="544" name="Google Shape;544;g3984a2fdb13_0_1871"/>
          <p:cNvCxnSpPr>
            <a:stCxn id="543" idx="3"/>
          </p:cNvCxnSpPr>
          <p:nvPr/>
        </p:nvCxnSpPr>
        <p:spPr>
          <a:xfrm rot="10800000" flipH="1">
            <a:off x="3540838" y="849130"/>
            <a:ext cx="1648500" cy="10500"/>
          </a:xfrm>
          <a:prstGeom prst="straightConnector1">
            <a:avLst/>
          </a:prstGeom>
          <a:noFill/>
          <a:ln w="57175" cap="flat" cmpd="sng">
            <a:solidFill>
              <a:srgbClr val="8BB2D3"/>
            </a:solidFill>
            <a:prstDash val="solid"/>
            <a:miter lim="800000"/>
            <a:headEnd type="none" w="sm" len="sm"/>
            <a:tailEnd type="none" w="sm" len="sm"/>
          </a:ln>
        </p:spPr>
      </p:cxnSp>
      <p:cxnSp>
        <p:nvCxnSpPr>
          <p:cNvPr id="545" name="Google Shape;545;g3984a2fdb13_0_1871"/>
          <p:cNvCxnSpPr/>
          <p:nvPr/>
        </p:nvCxnSpPr>
        <p:spPr>
          <a:xfrm rot="10800000" flipH="1">
            <a:off x="3320632" y="3450606"/>
            <a:ext cx="1648500" cy="10500"/>
          </a:xfrm>
          <a:prstGeom prst="straightConnector1">
            <a:avLst/>
          </a:prstGeom>
          <a:noFill/>
          <a:ln w="57175" cap="flat" cmpd="sng">
            <a:solidFill>
              <a:srgbClr val="AAB5B7"/>
            </a:solidFill>
            <a:prstDash val="solid"/>
            <a:miter lim="800000"/>
            <a:headEnd type="none" w="sm" len="sm"/>
            <a:tailEnd type="none" w="sm" len="sm"/>
          </a:ln>
        </p:spPr>
      </p:cxnSp>
      <p:pic>
        <p:nvPicPr>
          <p:cNvPr id="546" name="Google Shape;546;g3984a2fdb13_0_1871" descr="Melinda Leko"/>
          <p:cNvPicPr preferRelativeResize="0"/>
          <p:nvPr/>
        </p:nvPicPr>
        <p:blipFill rotWithShape="1">
          <a:blip r:embed="rId5">
            <a:alphaModFix/>
          </a:blip>
          <a:srcRect l="10007" r="18506"/>
          <a:stretch/>
        </p:blipFill>
        <p:spPr>
          <a:xfrm>
            <a:off x="2322131" y="2769562"/>
            <a:ext cx="988678" cy="1383088"/>
          </a:xfrm>
          <a:prstGeom prst="rect">
            <a:avLst/>
          </a:prstGeom>
          <a:noFill/>
          <a:ln w="57175" cap="flat" cmpd="sng">
            <a:solidFill>
              <a:srgbClr val="AAB5B7"/>
            </a:solidFill>
            <a:prstDash val="solid"/>
            <a:round/>
            <a:headEnd type="none" w="sm" len="sm"/>
            <a:tailEnd type="none" w="sm" len="sm"/>
          </a:ln>
        </p:spPr>
      </p:pic>
      <p:cxnSp>
        <p:nvCxnSpPr>
          <p:cNvPr id="547" name="Google Shape;547;g3984a2fdb13_0_1871"/>
          <p:cNvCxnSpPr/>
          <p:nvPr/>
        </p:nvCxnSpPr>
        <p:spPr>
          <a:xfrm>
            <a:off x="7449374" y="914707"/>
            <a:ext cx="1470000" cy="0"/>
          </a:xfrm>
          <a:prstGeom prst="straightConnector1">
            <a:avLst/>
          </a:prstGeom>
          <a:noFill/>
          <a:ln w="57175" cap="flat" cmpd="sng">
            <a:solidFill>
              <a:srgbClr val="BFBCC1"/>
            </a:solidFill>
            <a:prstDash val="solid"/>
            <a:miter lim="800000"/>
            <a:headEnd type="none" w="sm" len="sm"/>
            <a:tailEnd type="none" w="sm" len="sm"/>
          </a:ln>
        </p:spPr>
      </p:cxnSp>
      <p:pic>
        <p:nvPicPr>
          <p:cNvPr id="548" name="Google Shape;548;g3984a2fdb13_0_1871" descr="meg kamman"/>
          <p:cNvPicPr preferRelativeResize="0"/>
          <p:nvPr/>
        </p:nvPicPr>
        <p:blipFill rotWithShape="1">
          <a:blip r:embed="rId6">
            <a:alphaModFix/>
          </a:blip>
          <a:srcRect l="22569" r="28820"/>
          <a:stretch/>
        </p:blipFill>
        <p:spPr>
          <a:xfrm>
            <a:off x="8788395" y="191486"/>
            <a:ext cx="986706" cy="1380336"/>
          </a:xfrm>
          <a:prstGeom prst="rect">
            <a:avLst/>
          </a:prstGeom>
          <a:noFill/>
          <a:ln w="57175" cap="flat" cmpd="sng">
            <a:solidFill>
              <a:srgbClr val="BFBCC1"/>
            </a:solidFill>
            <a:prstDash val="solid"/>
            <a:round/>
            <a:headEnd type="none" w="sm" len="sm"/>
            <a:tailEnd type="none" w="sm" len="sm"/>
          </a:ln>
        </p:spPr>
      </p:pic>
      <p:cxnSp>
        <p:nvCxnSpPr>
          <p:cNvPr id="549" name="Google Shape;549;g3984a2fdb13_0_1871"/>
          <p:cNvCxnSpPr/>
          <p:nvPr/>
        </p:nvCxnSpPr>
        <p:spPr>
          <a:xfrm>
            <a:off x="7784845" y="3492783"/>
            <a:ext cx="1470000" cy="0"/>
          </a:xfrm>
          <a:prstGeom prst="straightConnector1">
            <a:avLst/>
          </a:prstGeom>
          <a:noFill/>
          <a:ln w="57175" cap="flat" cmpd="sng">
            <a:solidFill>
              <a:srgbClr val="9DC3E6"/>
            </a:solidFill>
            <a:prstDash val="solid"/>
            <a:miter lim="800000"/>
            <a:headEnd type="none" w="sm" len="sm"/>
            <a:tailEnd type="none" w="sm" len="sm"/>
          </a:ln>
        </p:spPr>
      </p:cxnSp>
      <p:pic>
        <p:nvPicPr>
          <p:cNvPr id="550" name="Google Shape;550;g3984a2fdb13_0_1871"/>
          <p:cNvPicPr preferRelativeResize="0"/>
          <p:nvPr/>
        </p:nvPicPr>
        <p:blipFill rotWithShape="1">
          <a:blip r:embed="rId7">
            <a:alphaModFix/>
          </a:blip>
          <a:srcRect b="6620"/>
          <a:stretch/>
        </p:blipFill>
        <p:spPr>
          <a:xfrm>
            <a:off x="8983991" y="2769562"/>
            <a:ext cx="986714" cy="1380336"/>
          </a:xfrm>
          <a:prstGeom prst="rect">
            <a:avLst/>
          </a:prstGeom>
          <a:noFill/>
          <a:ln w="57175" cap="flat" cmpd="sng">
            <a:solidFill>
              <a:srgbClr val="9DC3E6"/>
            </a:solidFill>
            <a:prstDash val="solid"/>
            <a:round/>
            <a:headEnd type="none" w="sm" len="sm"/>
            <a:tailEnd type="none" w="sm" len="sm"/>
          </a:ln>
        </p:spPr>
      </p:pic>
      <p:cxnSp>
        <p:nvCxnSpPr>
          <p:cNvPr id="551" name="Google Shape;551;g3984a2fdb13_0_1871"/>
          <p:cNvCxnSpPr/>
          <p:nvPr/>
        </p:nvCxnSpPr>
        <p:spPr>
          <a:xfrm>
            <a:off x="6085668" y="5028677"/>
            <a:ext cx="0" cy="792900"/>
          </a:xfrm>
          <a:prstGeom prst="straightConnector1">
            <a:avLst/>
          </a:prstGeom>
          <a:noFill/>
          <a:ln w="57175" cap="flat" cmpd="sng">
            <a:solidFill>
              <a:srgbClr val="3A97F2"/>
            </a:solidFill>
            <a:prstDash val="solid"/>
            <a:miter lim="800000"/>
            <a:headEnd type="none" w="sm" len="sm"/>
            <a:tailEnd type="none" w="sm" len="sm"/>
          </a:ln>
        </p:spPr>
      </p:cxnSp>
      <p:cxnSp>
        <p:nvCxnSpPr>
          <p:cNvPr id="552" name="Google Shape;552;g3984a2fdb13_0_1871"/>
          <p:cNvCxnSpPr/>
          <p:nvPr/>
        </p:nvCxnSpPr>
        <p:spPr>
          <a:xfrm flipH="1">
            <a:off x="6070193" y="5791039"/>
            <a:ext cx="2898300" cy="30900"/>
          </a:xfrm>
          <a:prstGeom prst="straightConnector1">
            <a:avLst/>
          </a:prstGeom>
          <a:noFill/>
          <a:ln w="57175" cap="flat" cmpd="sng">
            <a:solidFill>
              <a:srgbClr val="3A97F2"/>
            </a:solidFill>
            <a:prstDash val="solid"/>
            <a:miter lim="800000"/>
            <a:headEnd type="none" w="sm" len="sm"/>
            <a:tailEnd type="none" w="sm" len="sm"/>
          </a:ln>
        </p:spPr>
      </p:cxnSp>
      <p:pic>
        <p:nvPicPr>
          <p:cNvPr id="553" name="Google Shape;553;g3984a2fdb13_0_1871"/>
          <p:cNvPicPr preferRelativeResize="0"/>
          <p:nvPr/>
        </p:nvPicPr>
        <p:blipFill rotWithShape="1">
          <a:blip r:embed="rId8">
            <a:alphaModFix/>
          </a:blip>
          <a:srcRect l="22451" r="23810"/>
          <a:stretch/>
        </p:blipFill>
        <p:spPr>
          <a:xfrm>
            <a:off x="8761597" y="4914848"/>
            <a:ext cx="986712" cy="1248625"/>
          </a:xfrm>
          <a:prstGeom prst="rect">
            <a:avLst/>
          </a:prstGeom>
          <a:noFill/>
          <a:ln w="57175" cap="flat" cmpd="sng">
            <a:solidFill>
              <a:srgbClr val="3A97F2"/>
            </a:solidFill>
            <a:prstDash val="solid"/>
            <a:round/>
            <a:headEnd type="none" w="sm" len="sm"/>
            <a:tailEnd type="none" w="sm" len="sm"/>
          </a:ln>
        </p:spPr>
      </p:pic>
      <p:sp>
        <p:nvSpPr>
          <p:cNvPr id="554" name="Google Shape;554;g3984a2fdb13_0_1871"/>
          <p:cNvSpPr txBox="1"/>
          <p:nvPr/>
        </p:nvSpPr>
        <p:spPr>
          <a:xfrm>
            <a:off x="5264894" y="2553351"/>
            <a:ext cx="17388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62626"/>
                </a:solidFill>
                <a:latin typeface="Arial"/>
                <a:ea typeface="Arial"/>
                <a:cs typeface="Arial"/>
                <a:sym typeface="Arial"/>
              </a:rPr>
              <a:t>Leadership Team</a:t>
            </a:r>
            <a:endParaRPr sz="1500" b="0" i="0" u="none" strike="noStrike" cap="none">
              <a:solidFill>
                <a:srgbClr val="000000"/>
              </a:solidFill>
              <a:latin typeface="Arial"/>
              <a:ea typeface="Arial"/>
              <a:cs typeface="Arial"/>
              <a:sym typeface="Arial"/>
            </a:endParaRPr>
          </a:p>
        </p:txBody>
      </p:sp>
      <p:sp>
        <p:nvSpPr>
          <p:cNvPr id="555" name="Google Shape;555;g3984a2fdb13_0_1871"/>
          <p:cNvSpPr/>
          <p:nvPr/>
        </p:nvSpPr>
        <p:spPr>
          <a:xfrm>
            <a:off x="-268357" y="6281530"/>
            <a:ext cx="126039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556" name="Google Shape;556;g3984a2fdb13_0_1871" descr="Text&#10;&#10;Description automatically generated with medium confidence"/>
          <p:cNvPicPr preferRelativeResize="0"/>
          <p:nvPr/>
        </p:nvPicPr>
        <p:blipFill rotWithShape="1">
          <a:blip r:embed="rId9">
            <a:alphaModFix/>
          </a:blip>
          <a:srcRect/>
          <a:stretch/>
        </p:blipFill>
        <p:spPr>
          <a:xfrm>
            <a:off x="69573" y="6332785"/>
            <a:ext cx="2269447" cy="471465"/>
          </a:xfrm>
          <a:prstGeom prst="rect">
            <a:avLst/>
          </a:prstGeom>
          <a:noFill/>
          <a:ln>
            <a:noFill/>
          </a:ln>
        </p:spPr>
      </p:pic>
      <p:sp>
        <p:nvSpPr>
          <p:cNvPr id="557" name="Google Shape;557;g3984a2fdb13_0_1871"/>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Gray">
  <p:cSld name="Title and Content Gray">
    <p:spTree>
      <p:nvGrpSpPr>
        <p:cNvPr id="1" name="Shape 559"/>
        <p:cNvGrpSpPr/>
        <p:nvPr/>
      </p:nvGrpSpPr>
      <p:grpSpPr>
        <a:xfrm>
          <a:off x="0" y="0"/>
          <a:ext cx="0" cy="0"/>
          <a:chOff x="0" y="0"/>
          <a:chExt cx="0" cy="0"/>
        </a:xfrm>
      </p:grpSpPr>
      <p:pic>
        <p:nvPicPr>
          <p:cNvPr id="560" name="Google Shape;560;g3984a2fdb13_0_1269" descr="A picture containing table&#10;&#10;Description automatically generated"/>
          <p:cNvPicPr preferRelativeResize="0"/>
          <p:nvPr/>
        </p:nvPicPr>
        <p:blipFill rotWithShape="1">
          <a:blip r:embed="rId2">
            <a:alphaModFix/>
          </a:blip>
          <a:srcRect/>
          <a:stretch/>
        </p:blipFill>
        <p:spPr>
          <a:xfrm>
            <a:off x="-197225" y="-80642"/>
            <a:ext cx="12532664" cy="7046179"/>
          </a:xfrm>
          <a:prstGeom prst="rect">
            <a:avLst/>
          </a:prstGeom>
          <a:noFill/>
          <a:ln>
            <a:noFill/>
          </a:ln>
        </p:spPr>
      </p:pic>
      <p:sp>
        <p:nvSpPr>
          <p:cNvPr id="561" name="Google Shape;561;g3984a2fdb13_0_1269"/>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562" name="Google Shape;562;g3984a2fdb13_0_1269"/>
          <p:cNvSpPr txBox="1">
            <a:spLocks noGrp="1"/>
          </p:cNvSpPr>
          <p:nvPr>
            <p:ph type="body" idx="1"/>
          </p:nvPr>
        </p:nvSpPr>
        <p:spPr>
          <a:xfrm>
            <a:off x="433388" y="2187574"/>
            <a:ext cx="11219700" cy="3639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63" name="Google Shape;563;g3984a2fdb13_0_1269"/>
          <p:cNvSpPr/>
          <p:nvPr/>
        </p:nvSpPr>
        <p:spPr>
          <a:xfrm>
            <a:off x="-197225" y="6094911"/>
            <a:ext cx="125328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64" name="Google Shape;564;g3984a2fdb13_0_1269"/>
          <p:cNvSpPr/>
          <p:nvPr/>
        </p:nvSpPr>
        <p:spPr>
          <a:xfrm>
            <a:off x="-197225" y="6291468"/>
            <a:ext cx="125328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65" name="Google Shape;565;g3984a2fdb13_0_1269"/>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566" name="Google Shape;566;g3984a2fdb13_0_1269"/>
          <p:cNvSpPr/>
          <p:nvPr/>
        </p:nvSpPr>
        <p:spPr>
          <a:xfrm>
            <a:off x="-232792" y="-75459"/>
            <a:ext cx="12603900" cy="4017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567" name="Google Shape;567;g3984a2fdb13_0_1269"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568" name="Google Shape;568;g3984a2fdb13_0_1269"/>
          <p:cNvSpPr/>
          <p:nvPr/>
        </p:nvSpPr>
        <p:spPr>
          <a:xfrm>
            <a:off x="-232792" y="326307"/>
            <a:ext cx="12603900" cy="5758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4_Title and Content Gray">
  <p:cSld name="4_Title and Content Gray">
    <p:spTree>
      <p:nvGrpSpPr>
        <p:cNvPr id="1" name="Shape 569"/>
        <p:cNvGrpSpPr/>
        <p:nvPr/>
      </p:nvGrpSpPr>
      <p:grpSpPr>
        <a:xfrm>
          <a:off x="0" y="0"/>
          <a:ext cx="0" cy="0"/>
          <a:chOff x="0" y="0"/>
          <a:chExt cx="0" cy="0"/>
        </a:xfrm>
      </p:grpSpPr>
      <p:pic>
        <p:nvPicPr>
          <p:cNvPr id="570" name="Google Shape;570;g3984a2fdb13_0_1257" descr="A teacher teaching her students&#10;&#10;Description automatically generated with medium confidence"/>
          <p:cNvPicPr preferRelativeResize="0"/>
          <p:nvPr/>
        </p:nvPicPr>
        <p:blipFill rotWithShape="1">
          <a:blip r:embed="rId2">
            <a:alphaModFix/>
          </a:blip>
          <a:srcRect/>
          <a:stretch/>
        </p:blipFill>
        <p:spPr>
          <a:xfrm>
            <a:off x="-286309" y="-119133"/>
            <a:ext cx="12621751" cy="7096270"/>
          </a:xfrm>
          <a:prstGeom prst="rect">
            <a:avLst/>
          </a:prstGeom>
          <a:noFill/>
          <a:ln>
            <a:noFill/>
          </a:ln>
        </p:spPr>
      </p:pic>
      <p:sp>
        <p:nvSpPr>
          <p:cNvPr id="571" name="Google Shape;571;g3984a2fdb13_0_1257"/>
          <p:cNvSpPr txBox="1">
            <a:spLocks noGrp="1"/>
          </p:cNvSpPr>
          <p:nvPr>
            <p:ph type="title"/>
          </p:nvPr>
        </p:nvSpPr>
        <p:spPr>
          <a:xfrm>
            <a:off x="3440085" y="3130658"/>
            <a:ext cx="5206500" cy="10440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pic>
        <p:nvPicPr>
          <p:cNvPr id="572" name="Google Shape;572;g3984a2fdb13_0_1257"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EVERY STUDENT">
  <p:cSld name="EVERY STUDENT">
    <p:spTree>
      <p:nvGrpSpPr>
        <p:cNvPr id="1" name="Shape 573"/>
        <p:cNvGrpSpPr/>
        <p:nvPr/>
      </p:nvGrpSpPr>
      <p:grpSpPr>
        <a:xfrm>
          <a:off x="0" y="0"/>
          <a:ext cx="0" cy="0"/>
          <a:chOff x="0" y="0"/>
          <a:chExt cx="0" cy="0"/>
        </a:xfrm>
      </p:grpSpPr>
      <p:pic>
        <p:nvPicPr>
          <p:cNvPr id="574" name="Google Shape;574;g3984a2fdb13_0_1227" descr="A room with tables and chairs&#10;&#10;Description automatically generated with medium confidence"/>
          <p:cNvPicPr preferRelativeResize="0"/>
          <p:nvPr/>
        </p:nvPicPr>
        <p:blipFill rotWithShape="1">
          <a:blip r:embed="rId2">
            <a:alphaModFix/>
          </a:blip>
          <a:srcRect t="11537" b="4003"/>
          <a:stretch/>
        </p:blipFill>
        <p:spPr>
          <a:xfrm>
            <a:off x="0" y="0"/>
            <a:ext cx="12192001" cy="6857999"/>
          </a:xfrm>
          <a:prstGeom prst="rect">
            <a:avLst/>
          </a:prstGeom>
          <a:noFill/>
          <a:ln>
            <a:noFill/>
          </a:ln>
        </p:spPr>
      </p:pic>
      <p:sp>
        <p:nvSpPr>
          <p:cNvPr id="575" name="Google Shape;575;g3984a2fdb13_0_1227"/>
          <p:cNvSpPr/>
          <p:nvPr/>
        </p:nvSpPr>
        <p:spPr>
          <a:xfrm>
            <a:off x="0" y="0"/>
            <a:ext cx="12240000" cy="6858000"/>
          </a:xfrm>
          <a:prstGeom prst="rect">
            <a:avLst/>
          </a:prstGeom>
          <a:solidFill>
            <a:srgbClr val="2995CF">
              <a:alpha val="254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76" name="Google Shape;576;g3984a2fdb13_0_1227"/>
          <p:cNvSpPr txBox="1"/>
          <p:nvPr/>
        </p:nvSpPr>
        <p:spPr>
          <a:xfrm>
            <a:off x="3986464" y="2480518"/>
            <a:ext cx="19893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EVERY</a:t>
            </a:r>
            <a:endParaRPr sz="1500" b="0" i="0" u="none" strike="noStrike" cap="none">
              <a:solidFill>
                <a:srgbClr val="000000"/>
              </a:solidFill>
              <a:latin typeface="Arial"/>
              <a:ea typeface="Arial"/>
              <a:cs typeface="Arial"/>
              <a:sym typeface="Arial"/>
            </a:endParaRPr>
          </a:p>
        </p:txBody>
      </p:sp>
      <p:sp>
        <p:nvSpPr>
          <p:cNvPr id="577" name="Google Shape;577;g3984a2fdb13_0_1227"/>
          <p:cNvSpPr txBox="1"/>
          <p:nvPr/>
        </p:nvSpPr>
        <p:spPr>
          <a:xfrm>
            <a:off x="5133474" y="3685396"/>
            <a:ext cx="30159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STUDENT</a:t>
            </a:r>
            <a:endParaRPr sz="1500" b="0" i="0" u="none" strike="noStrike" cap="none">
              <a:solidFill>
                <a:srgbClr val="000000"/>
              </a:solidFill>
              <a:latin typeface="Arial"/>
              <a:ea typeface="Arial"/>
              <a:cs typeface="Arial"/>
              <a:sym typeface="Arial"/>
            </a:endParaRPr>
          </a:p>
        </p:txBody>
      </p:sp>
      <p:sp>
        <p:nvSpPr>
          <p:cNvPr id="578" name="Google Shape;578;g3984a2fdb13_0_1227"/>
          <p:cNvSpPr/>
          <p:nvPr/>
        </p:nvSpPr>
        <p:spPr>
          <a:xfrm>
            <a:off x="3737811" y="2370571"/>
            <a:ext cx="2486400" cy="1005600"/>
          </a:xfrm>
          <a:prstGeom prst="rect">
            <a:avLst/>
          </a:prstGeom>
          <a:noFill/>
          <a:ln w="571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79" name="Google Shape;579;g3984a2fdb13_0_1227"/>
          <p:cNvSpPr/>
          <p:nvPr/>
        </p:nvSpPr>
        <p:spPr>
          <a:xfrm>
            <a:off x="5181600" y="3567254"/>
            <a:ext cx="2911500" cy="1005600"/>
          </a:xfrm>
          <a:prstGeom prst="rect">
            <a:avLst/>
          </a:prstGeom>
          <a:noFill/>
          <a:ln w="571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580" name="Google Shape;580;g3984a2fdb13_0_1227" descr="Text&#10;&#10;Description automatically generated with medium confidence"/>
          <p:cNvPicPr preferRelativeResize="0"/>
          <p:nvPr/>
        </p:nvPicPr>
        <p:blipFill rotWithShape="1">
          <a:blip r:embed="rId3">
            <a:alphaModFix/>
          </a:blip>
          <a:srcRect/>
          <a:stretch/>
        </p:blipFill>
        <p:spPr>
          <a:xfrm>
            <a:off x="3986465" y="5121159"/>
            <a:ext cx="3737810" cy="776512"/>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ETTER TOGETHER">
  <p:cSld name="BETTER TOGETHER">
    <p:spTree>
      <p:nvGrpSpPr>
        <p:cNvPr id="1" name="Shape 581"/>
        <p:cNvGrpSpPr/>
        <p:nvPr/>
      </p:nvGrpSpPr>
      <p:grpSpPr>
        <a:xfrm>
          <a:off x="0" y="0"/>
          <a:ext cx="0" cy="0"/>
          <a:chOff x="0" y="0"/>
          <a:chExt cx="0" cy="0"/>
        </a:xfrm>
      </p:grpSpPr>
      <p:pic>
        <p:nvPicPr>
          <p:cNvPr id="582" name="Google Shape;582;g3984a2fdb13_0_1235" descr="A picture containing sky, person, outdoor&#10;&#10;Description automatically generated"/>
          <p:cNvPicPr preferRelativeResize="0"/>
          <p:nvPr/>
        </p:nvPicPr>
        <p:blipFill rotWithShape="1">
          <a:blip r:embed="rId2">
            <a:alphaModFix/>
          </a:blip>
          <a:srcRect l="3516" r="32543"/>
          <a:stretch/>
        </p:blipFill>
        <p:spPr>
          <a:xfrm>
            <a:off x="-1" y="0"/>
            <a:ext cx="12240126" cy="6885633"/>
          </a:xfrm>
          <a:prstGeom prst="rect">
            <a:avLst/>
          </a:prstGeom>
          <a:noFill/>
          <a:ln>
            <a:noFill/>
          </a:ln>
        </p:spPr>
      </p:pic>
      <p:sp>
        <p:nvSpPr>
          <p:cNvPr id="583" name="Google Shape;583;g3984a2fdb13_0_1235"/>
          <p:cNvSpPr/>
          <p:nvPr/>
        </p:nvSpPr>
        <p:spPr>
          <a:xfrm>
            <a:off x="-1" y="0"/>
            <a:ext cx="12240000" cy="6858000"/>
          </a:xfrm>
          <a:prstGeom prst="rect">
            <a:avLst/>
          </a:prstGeom>
          <a:solidFill>
            <a:srgbClr val="2995CF">
              <a:alpha val="254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84" name="Google Shape;584;g3984a2fdb13_0_1235"/>
          <p:cNvSpPr txBox="1"/>
          <p:nvPr/>
        </p:nvSpPr>
        <p:spPr>
          <a:xfrm>
            <a:off x="3922296" y="2480518"/>
            <a:ext cx="21096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BETTER</a:t>
            </a:r>
            <a:endParaRPr sz="1500" b="0" i="0" u="none" strike="noStrike" cap="none">
              <a:solidFill>
                <a:srgbClr val="000000"/>
              </a:solidFill>
              <a:latin typeface="Arial"/>
              <a:ea typeface="Arial"/>
              <a:cs typeface="Arial"/>
              <a:sym typeface="Arial"/>
            </a:endParaRPr>
          </a:p>
        </p:txBody>
      </p:sp>
      <p:sp>
        <p:nvSpPr>
          <p:cNvPr id="585" name="Google Shape;585;g3984a2fdb13_0_1235"/>
          <p:cNvSpPr txBox="1"/>
          <p:nvPr/>
        </p:nvSpPr>
        <p:spPr>
          <a:xfrm>
            <a:off x="5181600" y="3701438"/>
            <a:ext cx="30159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TOGETHER</a:t>
            </a:r>
            <a:endParaRPr sz="1500" b="0" i="0" u="none" strike="noStrike" cap="none">
              <a:solidFill>
                <a:srgbClr val="000000"/>
              </a:solidFill>
              <a:latin typeface="Arial"/>
              <a:ea typeface="Arial"/>
              <a:cs typeface="Arial"/>
              <a:sym typeface="Arial"/>
            </a:endParaRPr>
          </a:p>
        </p:txBody>
      </p:sp>
      <p:sp>
        <p:nvSpPr>
          <p:cNvPr id="586" name="Google Shape;586;g3984a2fdb13_0_1235"/>
          <p:cNvSpPr/>
          <p:nvPr/>
        </p:nvSpPr>
        <p:spPr>
          <a:xfrm>
            <a:off x="3737811" y="2370571"/>
            <a:ext cx="2486400" cy="1005600"/>
          </a:xfrm>
          <a:prstGeom prst="rect">
            <a:avLst/>
          </a:prstGeom>
          <a:noFill/>
          <a:ln w="571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87" name="Google Shape;587;g3984a2fdb13_0_1235"/>
          <p:cNvSpPr/>
          <p:nvPr/>
        </p:nvSpPr>
        <p:spPr>
          <a:xfrm>
            <a:off x="5077325" y="3567254"/>
            <a:ext cx="3248400" cy="1005600"/>
          </a:xfrm>
          <a:prstGeom prst="rect">
            <a:avLst/>
          </a:prstGeom>
          <a:noFill/>
          <a:ln w="571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588" name="Google Shape;588;g3984a2fdb13_0_1235" descr="Text&#10;&#10;Description automatically generated with medium confidence"/>
          <p:cNvPicPr preferRelativeResize="0"/>
          <p:nvPr/>
        </p:nvPicPr>
        <p:blipFill rotWithShape="1">
          <a:blip r:embed="rId3">
            <a:alphaModFix/>
          </a:blip>
          <a:srcRect/>
          <a:stretch/>
        </p:blipFill>
        <p:spPr>
          <a:xfrm>
            <a:off x="3986465" y="5121159"/>
            <a:ext cx="3737810" cy="776512"/>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89"/>
        <p:cNvGrpSpPr/>
        <p:nvPr/>
      </p:nvGrpSpPr>
      <p:grpSpPr>
        <a:xfrm>
          <a:off x="0" y="0"/>
          <a:ext cx="0" cy="0"/>
          <a:chOff x="0" y="0"/>
          <a:chExt cx="0" cy="0"/>
        </a:xfrm>
      </p:grpSpPr>
      <p:pic>
        <p:nvPicPr>
          <p:cNvPr id="590" name="Google Shape;590;g3984a2fdb13_0_1243" descr="Icon&#10;&#10;Description automatically generated with low confidence"/>
          <p:cNvPicPr preferRelativeResize="0"/>
          <p:nvPr/>
        </p:nvPicPr>
        <p:blipFill rotWithShape="1">
          <a:blip r:embed="rId2">
            <a:alphaModFix/>
          </a:blip>
          <a:srcRect t="-4480" b="4480"/>
          <a:stretch/>
        </p:blipFill>
        <p:spPr>
          <a:xfrm>
            <a:off x="0" y="-314709"/>
            <a:ext cx="12191999" cy="7179443"/>
          </a:xfrm>
          <a:prstGeom prst="rect">
            <a:avLst/>
          </a:prstGeom>
          <a:noFill/>
          <a:ln>
            <a:noFill/>
          </a:ln>
        </p:spPr>
      </p:pic>
      <p:sp>
        <p:nvSpPr>
          <p:cNvPr id="591" name="Google Shape;591;g3984a2fdb13_0_1243"/>
          <p:cNvSpPr txBox="1">
            <a:spLocks noGrp="1"/>
          </p:cNvSpPr>
          <p:nvPr>
            <p:ph type="body" idx="1"/>
          </p:nvPr>
        </p:nvSpPr>
        <p:spPr>
          <a:xfrm>
            <a:off x="1731351" y="1832073"/>
            <a:ext cx="3471900" cy="1019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92" name="Google Shape;592;g3984a2fdb13_0_1243"/>
          <p:cNvSpPr txBox="1">
            <a:spLocks noGrp="1"/>
          </p:cNvSpPr>
          <p:nvPr>
            <p:ph type="body" idx="2"/>
          </p:nvPr>
        </p:nvSpPr>
        <p:spPr>
          <a:xfrm>
            <a:off x="4262689" y="3592674"/>
            <a:ext cx="3471900" cy="1019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93" name="Google Shape;593;g3984a2fdb13_0_1243"/>
          <p:cNvSpPr txBox="1">
            <a:spLocks noGrp="1"/>
          </p:cNvSpPr>
          <p:nvPr>
            <p:ph type="body" idx="3"/>
          </p:nvPr>
        </p:nvSpPr>
        <p:spPr>
          <a:xfrm>
            <a:off x="4262689" y="3592674"/>
            <a:ext cx="3471900" cy="1019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94" name="Google Shape;594;g3984a2fdb13_0_1243"/>
          <p:cNvSpPr txBox="1">
            <a:spLocks noGrp="1"/>
          </p:cNvSpPr>
          <p:nvPr>
            <p:ph type="body" idx="4"/>
          </p:nvPr>
        </p:nvSpPr>
        <p:spPr>
          <a:xfrm>
            <a:off x="1731351" y="1832072"/>
            <a:ext cx="3471900" cy="1019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_Title and Content Gray">
  <p:cSld name="3_Title and Content Gray">
    <p:spTree>
      <p:nvGrpSpPr>
        <p:cNvPr id="1" name="Shape 595"/>
        <p:cNvGrpSpPr/>
        <p:nvPr/>
      </p:nvGrpSpPr>
      <p:grpSpPr>
        <a:xfrm>
          <a:off x="0" y="0"/>
          <a:ext cx="0" cy="0"/>
          <a:chOff x="0" y="0"/>
          <a:chExt cx="0" cy="0"/>
        </a:xfrm>
      </p:grpSpPr>
      <p:pic>
        <p:nvPicPr>
          <p:cNvPr id="596" name="Google Shape;596;g3984a2fdb13_0_1249" descr="A group of people looking at a paper&#10;&#10;Description automatically generated with medium confidence"/>
          <p:cNvPicPr preferRelativeResize="0"/>
          <p:nvPr/>
        </p:nvPicPr>
        <p:blipFill rotWithShape="1">
          <a:blip r:embed="rId2">
            <a:alphaModFix/>
          </a:blip>
          <a:srcRect/>
          <a:stretch/>
        </p:blipFill>
        <p:spPr>
          <a:xfrm>
            <a:off x="-334982" y="0"/>
            <a:ext cx="12861962" cy="7231323"/>
          </a:xfrm>
          <a:prstGeom prst="rect">
            <a:avLst/>
          </a:prstGeom>
          <a:noFill/>
          <a:ln>
            <a:noFill/>
          </a:ln>
        </p:spPr>
      </p:pic>
      <p:pic>
        <p:nvPicPr>
          <p:cNvPr id="597" name="Google Shape;597;g3984a2fdb13_0_1249"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598" name="Google Shape;598;g3984a2fdb13_0_1249"/>
          <p:cNvSpPr txBox="1">
            <a:spLocks noGrp="1"/>
          </p:cNvSpPr>
          <p:nvPr>
            <p:ph type="body" idx="1"/>
          </p:nvPr>
        </p:nvSpPr>
        <p:spPr>
          <a:xfrm>
            <a:off x="3701014" y="3130826"/>
            <a:ext cx="4790100" cy="1162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1"/>
        <p:cNvGrpSpPr/>
        <p:nvPr/>
      </p:nvGrpSpPr>
      <p:grpSpPr>
        <a:xfrm>
          <a:off x="0" y="0"/>
          <a:ext cx="0" cy="0"/>
          <a:chOff x="0" y="0"/>
          <a:chExt cx="0" cy="0"/>
        </a:xfrm>
      </p:grpSpPr>
      <p:sp>
        <p:nvSpPr>
          <p:cNvPr id="52" name="Google Shape;52;g3984a2fdb13_0_10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g3984a2fdb13_0_10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4" name="Google Shape;54;g3984a2fdb13_0_1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g3984a2fdb13_0_10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g3984a2fdb13_0_1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5_Title and Content Gray">
  <p:cSld name="5_Title and Content Gray">
    <p:spTree>
      <p:nvGrpSpPr>
        <p:cNvPr id="1" name="Shape 599"/>
        <p:cNvGrpSpPr/>
        <p:nvPr/>
      </p:nvGrpSpPr>
      <p:grpSpPr>
        <a:xfrm>
          <a:off x="0" y="0"/>
          <a:ext cx="0" cy="0"/>
          <a:chOff x="0" y="0"/>
          <a:chExt cx="0" cy="0"/>
        </a:xfrm>
      </p:grpSpPr>
      <p:pic>
        <p:nvPicPr>
          <p:cNvPr id="600" name="Google Shape;600;g3984a2fdb13_0_1253" descr="A person writing on a piece of paper&#10;&#10;Description automatically generated with low confidence"/>
          <p:cNvPicPr preferRelativeResize="0"/>
          <p:nvPr/>
        </p:nvPicPr>
        <p:blipFill rotWithShape="1">
          <a:blip r:embed="rId2">
            <a:alphaModFix/>
          </a:blip>
          <a:srcRect/>
          <a:stretch/>
        </p:blipFill>
        <p:spPr>
          <a:xfrm>
            <a:off x="-348310" y="218484"/>
            <a:ext cx="12888620" cy="7246310"/>
          </a:xfrm>
          <a:prstGeom prst="rect">
            <a:avLst/>
          </a:prstGeom>
          <a:noFill/>
          <a:ln>
            <a:noFill/>
          </a:ln>
        </p:spPr>
      </p:pic>
      <p:sp>
        <p:nvSpPr>
          <p:cNvPr id="601" name="Google Shape;601;g3984a2fdb13_0_1253"/>
          <p:cNvSpPr txBox="1">
            <a:spLocks noGrp="1"/>
          </p:cNvSpPr>
          <p:nvPr>
            <p:ph type="body" idx="1"/>
          </p:nvPr>
        </p:nvSpPr>
        <p:spPr>
          <a:xfrm>
            <a:off x="3701014" y="3130826"/>
            <a:ext cx="4790100" cy="1162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602" name="Google Shape;602;g3984a2fdb13_0_1253" descr="Text&#10;&#10;Description automatically generated with medium confidence"/>
          <p:cNvPicPr preferRelativeResize="0"/>
          <p:nvPr/>
        </p:nvPicPr>
        <p:blipFill rotWithShape="1">
          <a:blip r:embed="rId3">
            <a:alphaModFix/>
          </a:blip>
          <a:srcRect/>
          <a:stretch/>
        </p:blipFill>
        <p:spPr>
          <a:xfrm>
            <a:off x="221973" y="6485185"/>
            <a:ext cx="2269447" cy="471465"/>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_Title and Content Gray">
  <p:cSld name="2_Title and Content Gray">
    <p:spTree>
      <p:nvGrpSpPr>
        <p:cNvPr id="1" name="Shape 603"/>
        <p:cNvGrpSpPr/>
        <p:nvPr/>
      </p:nvGrpSpPr>
      <p:grpSpPr>
        <a:xfrm>
          <a:off x="0" y="0"/>
          <a:ext cx="0" cy="0"/>
          <a:chOff x="0" y="0"/>
          <a:chExt cx="0" cy="0"/>
        </a:xfrm>
      </p:grpSpPr>
      <p:pic>
        <p:nvPicPr>
          <p:cNvPr id="604" name="Google Shape;604;g3984a2fdb13_0_1261" descr="A group of people sitting at a table looking at a computer&#10;&#10;Description automatically generated with low confidence"/>
          <p:cNvPicPr preferRelativeResize="0"/>
          <p:nvPr/>
        </p:nvPicPr>
        <p:blipFill rotWithShape="1">
          <a:blip r:embed="rId2">
            <a:alphaModFix/>
          </a:blip>
          <a:srcRect/>
          <a:stretch/>
        </p:blipFill>
        <p:spPr>
          <a:xfrm>
            <a:off x="-389802" y="-147048"/>
            <a:ext cx="12721046" cy="7152096"/>
          </a:xfrm>
          <a:prstGeom prst="rect">
            <a:avLst/>
          </a:prstGeom>
          <a:noFill/>
          <a:ln>
            <a:noFill/>
          </a:ln>
        </p:spPr>
      </p:pic>
      <p:sp>
        <p:nvSpPr>
          <p:cNvPr id="605" name="Google Shape;605;g3984a2fdb13_0_1261"/>
          <p:cNvSpPr txBox="1">
            <a:spLocks noGrp="1"/>
          </p:cNvSpPr>
          <p:nvPr>
            <p:ph type="body" idx="1"/>
          </p:nvPr>
        </p:nvSpPr>
        <p:spPr>
          <a:xfrm>
            <a:off x="3701014" y="3130826"/>
            <a:ext cx="4790100" cy="1162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606" name="Google Shape;606;g3984a2fdb13_0_1261"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6_Title and Content Gray">
  <p:cSld name="6_Title and Content Gray">
    <p:spTree>
      <p:nvGrpSpPr>
        <p:cNvPr id="1" name="Shape 607"/>
        <p:cNvGrpSpPr/>
        <p:nvPr/>
      </p:nvGrpSpPr>
      <p:grpSpPr>
        <a:xfrm>
          <a:off x="0" y="0"/>
          <a:ext cx="0" cy="0"/>
          <a:chOff x="0" y="0"/>
          <a:chExt cx="0" cy="0"/>
        </a:xfrm>
      </p:grpSpPr>
      <p:pic>
        <p:nvPicPr>
          <p:cNvPr id="608" name="Google Shape;608;g3984a2fdb13_0_1265" descr="A picture containing sky, outdoor, day&#10;&#10;Description automatically generated"/>
          <p:cNvPicPr preferRelativeResize="0"/>
          <p:nvPr/>
        </p:nvPicPr>
        <p:blipFill rotWithShape="1">
          <a:blip r:embed="rId2">
            <a:alphaModFix/>
          </a:blip>
          <a:srcRect/>
          <a:stretch/>
        </p:blipFill>
        <p:spPr>
          <a:xfrm>
            <a:off x="-252785" y="-140449"/>
            <a:ext cx="12697571" cy="7138898"/>
          </a:xfrm>
          <a:prstGeom prst="rect">
            <a:avLst/>
          </a:prstGeom>
          <a:noFill/>
          <a:ln>
            <a:noFill/>
          </a:ln>
        </p:spPr>
      </p:pic>
      <p:sp>
        <p:nvSpPr>
          <p:cNvPr id="609" name="Google Shape;609;g3984a2fdb13_0_1265"/>
          <p:cNvSpPr txBox="1">
            <a:spLocks noGrp="1"/>
          </p:cNvSpPr>
          <p:nvPr>
            <p:ph type="title"/>
          </p:nvPr>
        </p:nvSpPr>
        <p:spPr>
          <a:xfrm>
            <a:off x="3492971" y="3105615"/>
            <a:ext cx="5153100" cy="10440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pic>
        <p:nvPicPr>
          <p:cNvPr id="610" name="Google Shape;610;g3984a2fdb13_0_1265"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1"/>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with Image 3">
  <p:cSld name="Title and Content with Image 3">
    <p:spTree>
      <p:nvGrpSpPr>
        <p:cNvPr id="1" name="Shape 612"/>
        <p:cNvGrpSpPr/>
        <p:nvPr/>
      </p:nvGrpSpPr>
      <p:grpSpPr>
        <a:xfrm>
          <a:off x="0" y="0"/>
          <a:ext cx="0" cy="0"/>
          <a:chOff x="0" y="0"/>
          <a:chExt cx="0" cy="0"/>
        </a:xfrm>
      </p:grpSpPr>
      <p:pic>
        <p:nvPicPr>
          <p:cNvPr id="613" name="Google Shape;613;g3984a2fdb13_0_1280" descr="A group of children smiling&#10;&#10;Description automatically generated with low confidence"/>
          <p:cNvPicPr preferRelativeResize="0"/>
          <p:nvPr/>
        </p:nvPicPr>
        <p:blipFill rotWithShape="1">
          <a:blip r:embed="rId2">
            <a:alphaModFix/>
          </a:blip>
          <a:srcRect b="11738"/>
          <a:stretch/>
        </p:blipFill>
        <p:spPr>
          <a:xfrm>
            <a:off x="0" y="1673"/>
            <a:ext cx="12194979" cy="6051256"/>
          </a:xfrm>
          <a:prstGeom prst="rect">
            <a:avLst/>
          </a:prstGeom>
          <a:noFill/>
          <a:ln>
            <a:noFill/>
          </a:ln>
        </p:spPr>
      </p:pic>
      <p:sp>
        <p:nvSpPr>
          <p:cNvPr id="614" name="Google Shape;614;g3984a2fdb13_0_1280"/>
          <p:cNvSpPr/>
          <p:nvPr/>
        </p:nvSpPr>
        <p:spPr>
          <a:xfrm>
            <a:off x="-268357" y="6281530"/>
            <a:ext cx="126039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15" name="Google Shape;615;g3984a2fdb13_0_1280"/>
          <p:cNvSpPr/>
          <p:nvPr/>
        </p:nvSpPr>
        <p:spPr>
          <a:xfrm>
            <a:off x="-268357" y="6033051"/>
            <a:ext cx="126039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616" name="Google Shape;616;g3984a2fdb13_0_1280"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617" name="Google Shape;617;g3984a2fdb13_0_1280"/>
          <p:cNvSpPr/>
          <p:nvPr/>
        </p:nvSpPr>
        <p:spPr>
          <a:xfrm>
            <a:off x="598407" y="1692218"/>
            <a:ext cx="10870500" cy="43407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18" name="Google Shape;618;g3984a2fdb13_0_1280"/>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619" name="Google Shape;619;g3984a2fdb13_0_1280"/>
          <p:cNvSpPr/>
          <p:nvPr/>
        </p:nvSpPr>
        <p:spPr>
          <a:xfrm>
            <a:off x="0" y="2903838"/>
            <a:ext cx="12192000" cy="31287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20" name="Google Shape;620;g3984a2fdb13_0_1280"/>
          <p:cNvSpPr txBox="1">
            <a:spLocks noGrp="1"/>
          </p:cNvSpPr>
          <p:nvPr>
            <p:ph type="title"/>
          </p:nvPr>
        </p:nvSpPr>
        <p:spPr>
          <a:xfrm>
            <a:off x="1006947" y="1932630"/>
            <a:ext cx="4371900" cy="1325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621" name="Google Shape;621;g3984a2fdb13_0_1280"/>
          <p:cNvSpPr txBox="1">
            <a:spLocks noGrp="1"/>
          </p:cNvSpPr>
          <p:nvPr>
            <p:ph type="body" idx="1"/>
          </p:nvPr>
        </p:nvSpPr>
        <p:spPr>
          <a:xfrm>
            <a:off x="5691006" y="1932630"/>
            <a:ext cx="5257500" cy="38601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and Content Gray">
  <p:cSld name="1_Title and Content Gray">
    <p:spTree>
      <p:nvGrpSpPr>
        <p:cNvPr id="1" name="Shape 622"/>
        <p:cNvGrpSpPr/>
        <p:nvPr/>
      </p:nvGrpSpPr>
      <p:grpSpPr>
        <a:xfrm>
          <a:off x="0" y="0"/>
          <a:ext cx="0" cy="0"/>
          <a:chOff x="0" y="0"/>
          <a:chExt cx="0" cy="0"/>
        </a:xfrm>
      </p:grpSpPr>
      <p:pic>
        <p:nvPicPr>
          <p:cNvPr id="623" name="Google Shape;623;g3984a2fdb13_0_1290" descr="A picture containing table&#10;&#10;Description automatically generated"/>
          <p:cNvPicPr preferRelativeResize="0"/>
          <p:nvPr/>
        </p:nvPicPr>
        <p:blipFill rotWithShape="1">
          <a:blip r:embed="rId2">
            <a:alphaModFix/>
          </a:blip>
          <a:srcRect/>
          <a:stretch/>
        </p:blipFill>
        <p:spPr>
          <a:xfrm>
            <a:off x="-197225" y="-80642"/>
            <a:ext cx="12532664" cy="7046179"/>
          </a:xfrm>
          <a:prstGeom prst="rect">
            <a:avLst/>
          </a:prstGeom>
          <a:noFill/>
          <a:ln>
            <a:noFill/>
          </a:ln>
        </p:spPr>
      </p:pic>
      <p:sp>
        <p:nvSpPr>
          <p:cNvPr id="624" name="Google Shape;624;g3984a2fdb13_0_1290"/>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625" name="Google Shape;625;g3984a2fdb13_0_1290"/>
          <p:cNvSpPr txBox="1">
            <a:spLocks noGrp="1"/>
          </p:cNvSpPr>
          <p:nvPr>
            <p:ph type="body" idx="1"/>
          </p:nvPr>
        </p:nvSpPr>
        <p:spPr>
          <a:xfrm>
            <a:off x="433388" y="2187574"/>
            <a:ext cx="11219700" cy="3639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26" name="Google Shape;626;g3984a2fdb13_0_1290"/>
          <p:cNvSpPr/>
          <p:nvPr/>
        </p:nvSpPr>
        <p:spPr>
          <a:xfrm>
            <a:off x="-197225" y="6094911"/>
            <a:ext cx="125328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27" name="Google Shape;627;g3984a2fdb13_0_1290"/>
          <p:cNvSpPr/>
          <p:nvPr/>
        </p:nvSpPr>
        <p:spPr>
          <a:xfrm>
            <a:off x="-197225" y="6291468"/>
            <a:ext cx="125328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28" name="Google Shape;628;g3984a2fdb13_0_1290"/>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629" name="Google Shape;629;g3984a2fdb13_0_1290"/>
          <p:cNvSpPr/>
          <p:nvPr/>
        </p:nvSpPr>
        <p:spPr>
          <a:xfrm>
            <a:off x="-232792" y="-75459"/>
            <a:ext cx="12603900" cy="4017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630" name="Google Shape;630;g3984a2fdb13_0_1290"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631" name="Google Shape;631;g3984a2fdb13_0_1290"/>
          <p:cNvSpPr/>
          <p:nvPr/>
        </p:nvSpPr>
        <p:spPr>
          <a:xfrm>
            <a:off x="-232792" y="326307"/>
            <a:ext cx="12603900" cy="57588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632" name="Google Shape;632;g3984a2fdb13_0_1290" descr="A group of children raising their hands&#10;&#10;Description automatically generated with medium confidence"/>
          <p:cNvPicPr preferRelativeResize="0"/>
          <p:nvPr/>
        </p:nvPicPr>
        <p:blipFill rotWithShape="1">
          <a:blip r:embed="rId4">
            <a:alphaModFix/>
          </a:blip>
          <a:srcRect/>
          <a:stretch/>
        </p:blipFill>
        <p:spPr>
          <a:xfrm>
            <a:off x="-375074" y="-80642"/>
            <a:ext cx="12836377" cy="7216938"/>
          </a:xfrm>
          <a:prstGeom prst="rect">
            <a:avLst/>
          </a:prstGeom>
          <a:noFill/>
          <a:ln>
            <a:noFill/>
          </a:ln>
        </p:spPr>
      </p:pic>
      <p:sp>
        <p:nvSpPr>
          <p:cNvPr id="633" name="Google Shape;633;g3984a2fdb13_0_1290"/>
          <p:cNvSpPr txBox="1"/>
          <p:nvPr/>
        </p:nvSpPr>
        <p:spPr>
          <a:xfrm>
            <a:off x="4561145" y="2986605"/>
            <a:ext cx="30159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0" i="0" u="none" strike="noStrike" cap="none">
                <a:solidFill>
                  <a:schemeClr val="lt1"/>
                </a:solidFill>
                <a:latin typeface="Arial"/>
                <a:ea typeface="Arial"/>
                <a:cs typeface="Arial"/>
                <a:sym typeface="Arial"/>
              </a:rPr>
              <a:t>Q &amp; A</a:t>
            </a:r>
            <a:endParaRPr sz="1500" b="0" i="0" u="none" strike="noStrike" cap="none">
              <a:solidFill>
                <a:srgbClr val="000000"/>
              </a:solidFill>
              <a:latin typeface="Arial"/>
              <a:ea typeface="Arial"/>
              <a:cs typeface="Arial"/>
              <a:sym typeface="Arial"/>
            </a:endParaRPr>
          </a:p>
        </p:txBody>
      </p:sp>
      <p:sp>
        <p:nvSpPr>
          <p:cNvPr id="634" name="Google Shape;634;g3984a2fdb13_0_1290"/>
          <p:cNvSpPr/>
          <p:nvPr/>
        </p:nvSpPr>
        <p:spPr>
          <a:xfrm>
            <a:off x="4444839" y="3051313"/>
            <a:ext cx="3248400" cy="1308300"/>
          </a:xfrm>
          <a:prstGeom prst="rect">
            <a:avLst/>
          </a:prstGeom>
          <a:noFill/>
          <a:ln w="101600" cap="flat" cmpd="sng">
            <a:solidFill>
              <a:schemeClr val="lt1"/>
            </a:solidFill>
            <a:prstDash val="solid"/>
            <a:miter lim="800000"/>
            <a:headEnd type="none" w="sm" len="sm"/>
            <a:tailEnd type="none" w="sm" len="sm"/>
          </a:ln>
        </p:spPr>
        <p:txBody>
          <a:bodyPr spcFirstLastPara="1" wrap="square" lIns="548625" tIns="45700" rIns="64007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635" name="Google Shape;635;g3984a2fdb13_0_1290" descr="Text&#10;&#10;Description automatically generated with medium confidence"/>
          <p:cNvPicPr preferRelativeResize="0"/>
          <p:nvPr/>
        </p:nvPicPr>
        <p:blipFill rotWithShape="1">
          <a:blip r:embed="rId3">
            <a:alphaModFix/>
          </a:blip>
          <a:srcRect/>
          <a:stretch/>
        </p:blipFill>
        <p:spPr>
          <a:xfrm>
            <a:off x="221973" y="6485185"/>
            <a:ext cx="2269447" cy="47146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with Image 1">
  <p:cSld name="Title and Content with Image 1">
    <p:spTree>
      <p:nvGrpSpPr>
        <p:cNvPr id="1" name="Shape 636"/>
        <p:cNvGrpSpPr/>
        <p:nvPr/>
      </p:nvGrpSpPr>
      <p:grpSpPr>
        <a:xfrm>
          <a:off x="0" y="0"/>
          <a:ext cx="0" cy="0"/>
          <a:chOff x="0" y="0"/>
          <a:chExt cx="0" cy="0"/>
        </a:xfrm>
      </p:grpSpPr>
      <p:sp>
        <p:nvSpPr>
          <p:cNvPr id="637" name="Google Shape;637;g3984a2fdb13_0_1304"/>
          <p:cNvSpPr txBox="1">
            <a:spLocks noGrp="1"/>
          </p:cNvSpPr>
          <p:nvPr>
            <p:ph type="title"/>
          </p:nvPr>
        </p:nvSpPr>
        <p:spPr>
          <a:xfrm>
            <a:off x="433206" y="701733"/>
            <a:ext cx="5662800" cy="1325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638" name="Google Shape;638;g3984a2fdb13_0_1304"/>
          <p:cNvSpPr txBox="1">
            <a:spLocks noGrp="1"/>
          </p:cNvSpPr>
          <p:nvPr>
            <p:ph type="body" idx="1"/>
          </p:nvPr>
        </p:nvSpPr>
        <p:spPr>
          <a:xfrm>
            <a:off x="433388" y="2295149"/>
            <a:ext cx="7670700" cy="4284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39" name="Google Shape;639;g3984a2fdb13_0_1304"/>
          <p:cNvSpPr/>
          <p:nvPr/>
        </p:nvSpPr>
        <p:spPr>
          <a:xfrm>
            <a:off x="-268357" y="6281530"/>
            <a:ext cx="126039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40" name="Google Shape;640;g3984a2fdb13_0_1304"/>
          <p:cNvSpPr/>
          <p:nvPr/>
        </p:nvSpPr>
        <p:spPr>
          <a:xfrm>
            <a:off x="-268357" y="6033051"/>
            <a:ext cx="126039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641" name="Google Shape;641;g3984a2fdb13_0_1304" descr="Text&#10;&#10;Description automatically generated with medium confidence"/>
          <p:cNvPicPr preferRelativeResize="0"/>
          <p:nvPr/>
        </p:nvPicPr>
        <p:blipFill rotWithShape="1">
          <a:blip r:embed="rId2">
            <a:alphaModFix/>
          </a:blip>
          <a:srcRect/>
          <a:stretch/>
        </p:blipFill>
        <p:spPr>
          <a:xfrm>
            <a:off x="69573" y="6332785"/>
            <a:ext cx="2269447" cy="471465"/>
          </a:xfrm>
          <a:prstGeom prst="rect">
            <a:avLst/>
          </a:prstGeom>
          <a:noFill/>
          <a:ln>
            <a:noFill/>
          </a:ln>
        </p:spPr>
      </p:pic>
      <p:sp>
        <p:nvSpPr>
          <p:cNvPr id="642" name="Google Shape;642;g3984a2fdb13_0_1304"/>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itle and Content with Image 1">
  <p:cSld name="1_Title and Content with Image 1">
    <p:spTree>
      <p:nvGrpSpPr>
        <p:cNvPr id="1" name="Shape 643"/>
        <p:cNvGrpSpPr/>
        <p:nvPr/>
      </p:nvGrpSpPr>
      <p:grpSpPr>
        <a:xfrm>
          <a:off x="0" y="0"/>
          <a:ext cx="0" cy="0"/>
          <a:chOff x="0" y="0"/>
          <a:chExt cx="0" cy="0"/>
        </a:xfrm>
      </p:grpSpPr>
      <p:sp>
        <p:nvSpPr>
          <p:cNvPr id="644" name="Google Shape;644;g3984a2fdb13_0_1311"/>
          <p:cNvSpPr/>
          <p:nvPr/>
        </p:nvSpPr>
        <p:spPr>
          <a:xfrm>
            <a:off x="-268357" y="6281530"/>
            <a:ext cx="126039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45" name="Google Shape;645;g3984a2fdb13_0_1311"/>
          <p:cNvSpPr/>
          <p:nvPr/>
        </p:nvSpPr>
        <p:spPr>
          <a:xfrm>
            <a:off x="-268357" y="6033051"/>
            <a:ext cx="126039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646" name="Google Shape;646;g3984a2fdb13_0_1311" descr="Text&#10;&#10;Description automatically generated with medium confidence"/>
          <p:cNvPicPr preferRelativeResize="0"/>
          <p:nvPr/>
        </p:nvPicPr>
        <p:blipFill rotWithShape="1">
          <a:blip r:embed="rId2">
            <a:alphaModFix/>
          </a:blip>
          <a:srcRect/>
          <a:stretch/>
        </p:blipFill>
        <p:spPr>
          <a:xfrm>
            <a:off x="69573" y="6332785"/>
            <a:ext cx="2269447" cy="471465"/>
          </a:xfrm>
          <a:prstGeom prst="rect">
            <a:avLst/>
          </a:prstGeom>
          <a:noFill/>
          <a:ln>
            <a:noFill/>
          </a:ln>
        </p:spPr>
      </p:pic>
      <p:sp>
        <p:nvSpPr>
          <p:cNvPr id="647" name="Google Shape;647;g3984a2fdb13_0_1311"/>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648" name="Google Shape;648;g3984a2fdb13_0_1311"/>
          <p:cNvSpPr txBox="1"/>
          <p:nvPr/>
        </p:nvSpPr>
        <p:spPr>
          <a:xfrm>
            <a:off x="838200" y="1032784"/>
            <a:ext cx="10515600" cy="1325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5500"/>
              <a:buFont typeface="Arial"/>
              <a:buNone/>
            </a:pPr>
            <a:r>
              <a:rPr lang="en-US" sz="5500" b="1" i="0" u="none" strike="noStrike" cap="none">
                <a:solidFill>
                  <a:schemeClr val="dk1"/>
                </a:solidFill>
                <a:latin typeface="Arial"/>
                <a:ea typeface="Arial"/>
                <a:cs typeface="Arial"/>
                <a:sym typeface="Arial"/>
              </a:rPr>
              <a:t>CEEDAR 3.0 Priorities</a:t>
            </a:r>
            <a:endParaRPr sz="1500" b="0" i="0" u="none" strike="noStrike" cap="none">
              <a:solidFill>
                <a:srgbClr val="000000"/>
              </a:solidFill>
              <a:latin typeface="Arial"/>
              <a:ea typeface="Arial"/>
              <a:cs typeface="Arial"/>
              <a:sym typeface="Arial"/>
            </a:endParaRPr>
          </a:p>
        </p:txBody>
      </p:sp>
      <p:sp>
        <p:nvSpPr>
          <p:cNvPr id="649" name="Google Shape;649;g3984a2fdb13_0_1311"/>
          <p:cNvSpPr txBox="1"/>
          <p:nvPr/>
        </p:nvSpPr>
        <p:spPr>
          <a:xfrm>
            <a:off x="838200" y="2358347"/>
            <a:ext cx="10279500" cy="2250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1900"/>
              <a:buFont typeface="Calibri"/>
              <a:buAutoNum type="arabicPeriod"/>
            </a:pPr>
            <a:r>
              <a:rPr lang="en-US" sz="1900" b="0" i="0" u="none" strike="noStrike" cap="none">
                <a:solidFill>
                  <a:schemeClr val="dk1"/>
                </a:solidFill>
                <a:latin typeface="Arial"/>
                <a:ea typeface="Arial"/>
                <a:cs typeface="Arial"/>
                <a:sym typeface="Arial"/>
              </a:rPr>
              <a:t>Increased IHE capacity, in collaboration with SEA and LEAs, to off­er high-quality instruction for teacher and leader candidates</a:t>
            </a:r>
            <a:endParaRPr sz="15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900"/>
              <a:buFont typeface="Calibri"/>
              <a:buAutoNum type="arabicPeriod"/>
            </a:pPr>
            <a:r>
              <a:rPr lang="en-US" sz="1900" b="0" i="0" u="none" strike="noStrike" cap="none">
                <a:solidFill>
                  <a:schemeClr val="dk1"/>
                </a:solidFill>
                <a:latin typeface="Arial"/>
                <a:ea typeface="Arial"/>
                <a:cs typeface="Arial"/>
                <a:sym typeface="Arial"/>
              </a:rPr>
              <a:t>Improved SEA capacity to track and evaluate the impact of policy on the ability to attract, prepare and sustain teachers and leaders, and change policy when appropriate </a:t>
            </a:r>
            <a:endParaRPr sz="15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900"/>
              <a:buFont typeface="Calibri"/>
              <a:buAutoNum type="arabicPeriod"/>
            </a:pPr>
            <a:r>
              <a:rPr lang="en-US" sz="1900" b="0" i="0" u="none" strike="noStrike" cap="none">
                <a:solidFill>
                  <a:schemeClr val="dk1"/>
                </a:solidFill>
                <a:latin typeface="Arial"/>
                <a:ea typeface="Arial"/>
                <a:cs typeface="Arial"/>
                <a:sym typeface="Arial"/>
              </a:rPr>
              <a:t>Increased SEA, IHE, and LEA capacity to identify data systems and use data to monitor impact of eff­orts</a:t>
            </a:r>
            <a:endParaRPr sz="15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900"/>
              <a:buFont typeface="Calibri"/>
              <a:buAutoNum type="arabicPeriod"/>
            </a:pPr>
            <a:r>
              <a:rPr lang="en-US" sz="1900" b="0" i="0" u="none" strike="noStrike" cap="none">
                <a:solidFill>
                  <a:schemeClr val="dk1"/>
                </a:solidFill>
                <a:latin typeface="Arial"/>
                <a:ea typeface="Arial"/>
                <a:cs typeface="Arial"/>
                <a:sym typeface="Arial"/>
              </a:rPr>
              <a:t>Increased capacity of SEAs, IHEs, and LEAs, and other state organizations to collaborate and implement plans that sustain and scale up reform efforts</a:t>
            </a:r>
            <a:endParaRPr sz="1500" b="0" i="0" u="none" strike="noStrike" cap="none">
              <a:solidFill>
                <a:srgbClr val="000000"/>
              </a:solidFill>
              <a:latin typeface="Arial"/>
              <a:ea typeface="Arial"/>
              <a:cs typeface="Arial"/>
              <a:sym typeface="Arial"/>
            </a:endParaRPr>
          </a:p>
        </p:txBody>
      </p:sp>
      <p:sp>
        <p:nvSpPr>
          <p:cNvPr id="650" name="Google Shape;650;g3984a2fdb13_0_1311"/>
          <p:cNvSpPr/>
          <p:nvPr/>
        </p:nvSpPr>
        <p:spPr>
          <a:xfrm>
            <a:off x="-205896" y="0"/>
            <a:ext cx="12603900" cy="4017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4 Sections with Images">
  <p:cSld name="Title and 4 Sections with Images">
    <p:spTree>
      <p:nvGrpSpPr>
        <p:cNvPr id="1" name="Shape 651"/>
        <p:cNvGrpSpPr/>
        <p:nvPr/>
      </p:nvGrpSpPr>
      <p:grpSpPr>
        <a:xfrm>
          <a:off x="0" y="0"/>
          <a:ext cx="0" cy="0"/>
          <a:chOff x="0" y="0"/>
          <a:chExt cx="0" cy="0"/>
        </a:xfrm>
      </p:grpSpPr>
      <p:pic>
        <p:nvPicPr>
          <p:cNvPr id="652" name="Google Shape;652;g3984a2fdb13_0_1319"/>
          <p:cNvPicPr preferRelativeResize="0"/>
          <p:nvPr/>
        </p:nvPicPr>
        <p:blipFill rotWithShape="1">
          <a:blip r:embed="rId2">
            <a:alphaModFix/>
          </a:blip>
          <a:srcRect t="32793" b="21627"/>
          <a:stretch/>
        </p:blipFill>
        <p:spPr>
          <a:xfrm>
            <a:off x="-199572" y="2230330"/>
            <a:ext cx="12391575" cy="3175388"/>
          </a:xfrm>
          <a:prstGeom prst="rect">
            <a:avLst/>
          </a:prstGeom>
          <a:noFill/>
          <a:ln>
            <a:noFill/>
          </a:ln>
        </p:spPr>
      </p:pic>
      <p:sp>
        <p:nvSpPr>
          <p:cNvPr id="653" name="Google Shape;653;g3984a2fdb13_0_1319"/>
          <p:cNvSpPr txBox="1">
            <a:spLocks noGrp="1"/>
          </p:cNvSpPr>
          <p:nvPr>
            <p:ph type="title"/>
          </p:nvPr>
        </p:nvSpPr>
        <p:spPr>
          <a:xfrm>
            <a:off x="782033" y="615854"/>
            <a:ext cx="10515600" cy="13257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654" name="Google Shape;654;g3984a2fdb13_0_1319"/>
          <p:cNvSpPr>
            <a:spLocks noGrp="1"/>
          </p:cNvSpPr>
          <p:nvPr>
            <p:ph type="pic" idx="2"/>
          </p:nvPr>
        </p:nvSpPr>
        <p:spPr>
          <a:xfrm>
            <a:off x="782638" y="2654300"/>
            <a:ext cx="2106900" cy="1558800"/>
          </a:xfrm>
          <a:prstGeom prst="rect">
            <a:avLst/>
          </a:prstGeom>
          <a:noFill/>
          <a:ln>
            <a:noFill/>
          </a:ln>
        </p:spPr>
      </p:sp>
      <p:sp>
        <p:nvSpPr>
          <p:cNvPr id="655" name="Google Shape;655;g3984a2fdb13_0_1319"/>
          <p:cNvSpPr>
            <a:spLocks noGrp="1"/>
          </p:cNvSpPr>
          <p:nvPr>
            <p:ph type="pic" idx="3"/>
          </p:nvPr>
        </p:nvSpPr>
        <p:spPr>
          <a:xfrm>
            <a:off x="3568765" y="2654300"/>
            <a:ext cx="2106900" cy="1558800"/>
          </a:xfrm>
          <a:prstGeom prst="rect">
            <a:avLst/>
          </a:prstGeom>
          <a:noFill/>
          <a:ln>
            <a:noFill/>
          </a:ln>
        </p:spPr>
      </p:sp>
      <p:sp>
        <p:nvSpPr>
          <p:cNvPr id="656" name="Google Shape;656;g3984a2fdb13_0_1319"/>
          <p:cNvSpPr>
            <a:spLocks noGrp="1"/>
          </p:cNvSpPr>
          <p:nvPr>
            <p:ph type="pic" idx="4"/>
          </p:nvPr>
        </p:nvSpPr>
        <p:spPr>
          <a:xfrm>
            <a:off x="6354892" y="2649537"/>
            <a:ext cx="2106900" cy="1558800"/>
          </a:xfrm>
          <a:prstGeom prst="rect">
            <a:avLst/>
          </a:prstGeom>
          <a:noFill/>
          <a:ln>
            <a:noFill/>
          </a:ln>
        </p:spPr>
      </p:sp>
      <p:sp>
        <p:nvSpPr>
          <p:cNvPr id="657" name="Google Shape;657;g3984a2fdb13_0_1319"/>
          <p:cNvSpPr>
            <a:spLocks noGrp="1"/>
          </p:cNvSpPr>
          <p:nvPr>
            <p:ph type="pic" idx="5"/>
          </p:nvPr>
        </p:nvSpPr>
        <p:spPr>
          <a:xfrm>
            <a:off x="9105161" y="2649536"/>
            <a:ext cx="2106900" cy="1558800"/>
          </a:xfrm>
          <a:prstGeom prst="rect">
            <a:avLst/>
          </a:prstGeom>
          <a:noFill/>
          <a:ln>
            <a:noFill/>
          </a:ln>
        </p:spPr>
      </p:sp>
      <p:sp>
        <p:nvSpPr>
          <p:cNvPr id="658" name="Google Shape;658;g3984a2fdb13_0_1319"/>
          <p:cNvSpPr txBox="1">
            <a:spLocks noGrp="1"/>
          </p:cNvSpPr>
          <p:nvPr>
            <p:ph type="body" idx="1"/>
          </p:nvPr>
        </p:nvSpPr>
        <p:spPr>
          <a:xfrm>
            <a:off x="3567177" y="4406165"/>
            <a:ext cx="2108100" cy="641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59" name="Google Shape;659;g3984a2fdb13_0_1319"/>
          <p:cNvSpPr txBox="1">
            <a:spLocks noGrp="1"/>
          </p:cNvSpPr>
          <p:nvPr>
            <p:ph type="body" idx="6"/>
          </p:nvPr>
        </p:nvSpPr>
        <p:spPr>
          <a:xfrm>
            <a:off x="779159" y="4415133"/>
            <a:ext cx="2108100" cy="641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60" name="Google Shape;660;g3984a2fdb13_0_1319"/>
          <p:cNvSpPr txBox="1">
            <a:spLocks noGrp="1"/>
          </p:cNvSpPr>
          <p:nvPr>
            <p:ph type="body" idx="7"/>
          </p:nvPr>
        </p:nvSpPr>
        <p:spPr>
          <a:xfrm>
            <a:off x="6355190" y="4415132"/>
            <a:ext cx="2108100" cy="641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61" name="Google Shape;661;g3984a2fdb13_0_1319"/>
          <p:cNvSpPr txBox="1">
            <a:spLocks noGrp="1"/>
          </p:cNvSpPr>
          <p:nvPr>
            <p:ph type="body" idx="8"/>
          </p:nvPr>
        </p:nvSpPr>
        <p:spPr>
          <a:xfrm>
            <a:off x="9098387" y="4415130"/>
            <a:ext cx="2108100" cy="641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62" name="Google Shape;662;g3984a2fdb13_0_1319"/>
          <p:cNvSpPr/>
          <p:nvPr/>
        </p:nvSpPr>
        <p:spPr>
          <a:xfrm>
            <a:off x="-268357" y="6281530"/>
            <a:ext cx="126039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63" name="Google Shape;663;g3984a2fdb13_0_1319"/>
          <p:cNvSpPr/>
          <p:nvPr/>
        </p:nvSpPr>
        <p:spPr>
          <a:xfrm>
            <a:off x="-268357" y="6033051"/>
            <a:ext cx="126039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664" name="Google Shape;664;g3984a2fdb13_0_1319"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665" name="Google Shape;665;g3984a2fdb13_0_1319"/>
          <p:cNvSpPr/>
          <p:nvPr/>
        </p:nvSpPr>
        <p:spPr>
          <a:xfrm>
            <a:off x="-232792" y="-75459"/>
            <a:ext cx="12603900" cy="4017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66" name="Google Shape;666;g3984a2fdb13_0_1319"/>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4 Sections with Text">
  <p:cSld name="Title and 4 Sections with Text">
    <p:spTree>
      <p:nvGrpSpPr>
        <p:cNvPr id="1" name="Shape 667"/>
        <p:cNvGrpSpPr/>
        <p:nvPr/>
      </p:nvGrpSpPr>
      <p:grpSpPr>
        <a:xfrm>
          <a:off x="0" y="0"/>
          <a:ext cx="0" cy="0"/>
          <a:chOff x="0" y="0"/>
          <a:chExt cx="0" cy="0"/>
        </a:xfrm>
      </p:grpSpPr>
      <p:pic>
        <p:nvPicPr>
          <p:cNvPr id="668" name="Google Shape;668;g3984a2fdb13_0_1335"/>
          <p:cNvPicPr preferRelativeResize="0"/>
          <p:nvPr/>
        </p:nvPicPr>
        <p:blipFill rotWithShape="1">
          <a:blip r:embed="rId2">
            <a:alphaModFix/>
          </a:blip>
          <a:srcRect t="27630" b="27847"/>
          <a:stretch/>
        </p:blipFill>
        <p:spPr>
          <a:xfrm>
            <a:off x="0" y="1896035"/>
            <a:ext cx="12194986" cy="3052483"/>
          </a:xfrm>
          <a:prstGeom prst="rect">
            <a:avLst/>
          </a:prstGeom>
          <a:noFill/>
          <a:ln>
            <a:noFill/>
          </a:ln>
        </p:spPr>
      </p:pic>
      <p:sp>
        <p:nvSpPr>
          <p:cNvPr id="669" name="Google Shape;669;g3984a2fdb13_0_1335"/>
          <p:cNvSpPr txBox="1">
            <a:spLocks noGrp="1"/>
          </p:cNvSpPr>
          <p:nvPr>
            <p:ph type="title"/>
          </p:nvPr>
        </p:nvSpPr>
        <p:spPr>
          <a:xfrm>
            <a:off x="782033" y="615854"/>
            <a:ext cx="10515600" cy="11232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670" name="Google Shape;670;g3984a2fdb13_0_1335"/>
          <p:cNvSpPr txBox="1">
            <a:spLocks noGrp="1"/>
          </p:cNvSpPr>
          <p:nvPr>
            <p:ph type="body" idx="1"/>
          </p:nvPr>
        </p:nvSpPr>
        <p:spPr>
          <a:xfrm>
            <a:off x="3674751" y="2258435"/>
            <a:ext cx="2108100" cy="2367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71" name="Google Shape;671;g3984a2fdb13_0_1335"/>
          <p:cNvSpPr txBox="1">
            <a:spLocks noGrp="1"/>
          </p:cNvSpPr>
          <p:nvPr>
            <p:ph type="body" idx="2"/>
          </p:nvPr>
        </p:nvSpPr>
        <p:spPr>
          <a:xfrm>
            <a:off x="958449" y="2267403"/>
            <a:ext cx="2108100" cy="2358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72" name="Google Shape;672;g3984a2fdb13_0_1335"/>
          <p:cNvSpPr txBox="1">
            <a:spLocks noGrp="1"/>
          </p:cNvSpPr>
          <p:nvPr>
            <p:ph type="body" idx="3"/>
          </p:nvPr>
        </p:nvSpPr>
        <p:spPr>
          <a:xfrm>
            <a:off x="6408977" y="2267402"/>
            <a:ext cx="2108100" cy="2358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73" name="Google Shape;673;g3984a2fdb13_0_1335"/>
          <p:cNvSpPr txBox="1">
            <a:spLocks noGrp="1"/>
          </p:cNvSpPr>
          <p:nvPr>
            <p:ph type="body" idx="4"/>
          </p:nvPr>
        </p:nvSpPr>
        <p:spPr>
          <a:xfrm>
            <a:off x="9134245" y="2267400"/>
            <a:ext cx="2108100" cy="2367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74" name="Google Shape;674;g3984a2fdb13_0_1335"/>
          <p:cNvSpPr/>
          <p:nvPr/>
        </p:nvSpPr>
        <p:spPr>
          <a:xfrm>
            <a:off x="-268357" y="6281530"/>
            <a:ext cx="126039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75" name="Google Shape;675;g3984a2fdb13_0_1335"/>
          <p:cNvSpPr/>
          <p:nvPr/>
        </p:nvSpPr>
        <p:spPr>
          <a:xfrm>
            <a:off x="-268357" y="6033051"/>
            <a:ext cx="126039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676" name="Google Shape;676;g3984a2fdb13_0_1335"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677" name="Google Shape;677;g3984a2fdb13_0_1335"/>
          <p:cNvSpPr/>
          <p:nvPr/>
        </p:nvSpPr>
        <p:spPr>
          <a:xfrm>
            <a:off x="-232792" y="-75459"/>
            <a:ext cx="12603900" cy="4017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78" name="Google Shape;678;g3984a2fdb13_0_1335"/>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
        <p:cNvGrpSpPr/>
        <p:nvPr/>
      </p:nvGrpSpPr>
      <p:grpSpPr>
        <a:xfrm>
          <a:off x="0" y="0"/>
          <a:ext cx="0" cy="0"/>
          <a:chOff x="0" y="0"/>
          <a:chExt cx="0" cy="0"/>
        </a:xfrm>
      </p:grpSpPr>
      <p:sp>
        <p:nvSpPr>
          <p:cNvPr id="58" name="Google Shape;58;g3984a2fdb13_0_12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g3984a2fdb13_0_12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60" name="Google Shape;60;g3984a2fdb13_0_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g3984a2fdb13_0_1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g3984a2fdb13_0_1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3 Sections with Image">
  <p:cSld name="Title and 3 Sections with Image">
    <p:spTree>
      <p:nvGrpSpPr>
        <p:cNvPr id="1" name="Shape 679"/>
        <p:cNvGrpSpPr/>
        <p:nvPr/>
      </p:nvGrpSpPr>
      <p:grpSpPr>
        <a:xfrm>
          <a:off x="0" y="0"/>
          <a:ext cx="0" cy="0"/>
          <a:chOff x="0" y="0"/>
          <a:chExt cx="0" cy="0"/>
        </a:xfrm>
      </p:grpSpPr>
      <p:pic>
        <p:nvPicPr>
          <p:cNvPr id="680" name="Google Shape;680;g3984a2fdb13_0_1347" descr="Shape&#10;&#10;Description automatically generated"/>
          <p:cNvPicPr preferRelativeResize="0"/>
          <p:nvPr/>
        </p:nvPicPr>
        <p:blipFill rotWithShape="1">
          <a:blip r:embed="rId2">
            <a:alphaModFix/>
          </a:blip>
          <a:srcRect t="32501" b="13199"/>
          <a:stretch/>
        </p:blipFill>
        <p:spPr>
          <a:xfrm>
            <a:off x="0" y="2230330"/>
            <a:ext cx="12194986" cy="3722909"/>
          </a:xfrm>
          <a:prstGeom prst="rect">
            <a:avLst/>
          </a:prstGeom>
          <a:noFill/>
          <a:ln>
            <a:noFill/>
          </a:ln>
        </p:spPr>
      </p:pic>
      <p:pic>
        <p:nvPicPr>
          <p:cNvPr id="681" name="Google Shape;681;g3984a2fdb13_0_1347" descr="Two people talking&#10;&#10;Description automatically generated with low confidence"/>
          <p:cNvPicPr preferRelativeResize="0"/>
          <p:nvPr/>
        </p:nvPicPr>
        <p:blipFill rotWithShape="1">
          <a:blip r:embed="rId3">
            <a:alphaModFix/>
          </a:blip>
          <a:srcRect l="9872" t="6054" r="37975" b="3447"/>
          <a:stretch/>
        </p:blipFill>
        <p:spPr>
          <a:xfrm>
            <a:off x="4619498" y="2391515"/>
            <a:ext cx="3006597" cy="3429427"/>
          </a:xfrm>
          <a:prstGeom prst="rect">
            <a:avLst/>
          </a:prstGeom>
          <a:noFill/>
          <a:ln>
            <a:noFill/>
          </a:ln>
        </p:spPr>
      </p:pic>
      <p:sp>
        <p:nvSpPr>
          <p:cNvPr id="682" name="Google Shape;682;g3984a2fdb13_0_1347"/>
          <p:cNvSpPr/>
          <p:nvPr/>
        </p:nvSpPr>
        <p:spPr>
          <a:xfrm>
            <a:off x="4619498" y="2391515"/>
            <a:ext cx="3006300" cy="3429300"/>
          </a:xfrm>
          <a:prstGeom prst="rect">
            <a:avLst/>
          </a:prstGeom>
          <a:solidFill>
            <a:srgbClr val="1384C6">
              <a:alpha val="2666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83" name="Google Shape;683;g3984a2fdb13_0_1347"/>
          <p:cNvSpPr txBox="1">
            <a:spLocks noGrp="1"/>
          </p:cNvSpPr>
          <p:nvPr>
            <p:ph type="title"/>
          </p:nvPr>
        </p:nvSpPr>
        <p:spPr>
          <a:xfrm>
            <a:off x="782033" y="615854"/>
            <a:ext cx="10515600" cy="11232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684" name="Google Shape;684;g3984a2fdb13_0_1347"/>
          <p:cNvSpPr txBox="1">
            <a:spLocks noGrp="1"/>
          </p:cNvSpPr>
          <p:nvPr>
            <p:ph type="body" idx="1"/>
          </p:nvPr>
        </p:nvSpPr>
        <p:spPr>
          <a:xfrm>
            <a:off x="1039906" y="2608060"/>
            <a:ext cx="2510100" cy="2914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85" name="Google Shape;685;g3984a2fdb13_0_1347"/>
          <p:cNvSpPr txBox="1">
            <a:spLocks noGrp="1"/>
          </p:cNvSpPr>
          <p:nvPr>
            <p:ph type="body" idx="2"/>
          </p:nvPr>
        </p:nvSpPr>
        <p:spPr>
          <a:xfrm>
            <a:off x="8695570" y="2608056"/>
            <a:ext cx="2456400" cy="2914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86" name="Google Shape;686;g3984a2fdb13_0_1347"/>
          <p:cNvSpPr/>
          <p:nvPr/>
        </p:nvSpPr>
        <p:spPr>
          <a:xfrm>
            <a:off x="-268357" y="6281530"/>
            <a:ext cx="126039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87" name="Google Shape;687;g3984a2fdb13_0_1347"/>
          <p:cNvSpPr/>
          <p:nvPr/>
        </p:nvSpPr>
        <p:spPr>
          <a:xfrm>
            <a:off x="-268357" y="6033051"/>
            <a:ext cx="126039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688" name="Google Shape;688;g3984a2fdb13_0_1347" descr="Text&#10;&#10;Description automatically generated with medium confidence"/>
          <p:cNvPicPr preferRelativeResize="0"/>
          <p:nvPr/>
        </p:nvPicPr>
        <p:blipFill rotWithShape="1">
          <a:blip r:embed="rId4">
            <a:alphaModFix/>
          </a:blip>
          <a:srcRect/>
          <a:stretch/>
        </p:blipFill>
        <p:spPr>
          <a:xfrm>
            <a:off x="69573" y="6332785"/>
            <a:ext cx="2269447" cy="471465"/>
          </a:xfrm>
          <a:prstGeom prst="rect">
            <a:avLst/>
          </a:prstGeom>
          <a:noFill/>
          <a:ln>
            <a:noFill/>
          </a:ln>
        </p:spPr>
      </p:pic>
      <p:sp>
        <p:nvSpPr>
          <p:cNvPr id="689" name="Google Shape;689;g3984a2fdb13_0_1347"/>
          <p:cNvSpPr/>
          <p:nvPr/>
        </p:nvSpPr>
        <p:spPr>
          <a:xfrm>
            <a:off x="-232792" y="-75459"/>
            <a:ext cx="12603900" cy="4017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90" name="Google Shape;690;g3984a2fdb13_0_1347"/>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with Image 4">
  <p:cSld name="Title and Content with Image 4">
    <p:spTree>
      <p:nvGrpSpPr>
        <p:cNvPr id="1" name="Shape 691"/>
        <p:cNvGrpSpPr/>
        <p:nvPr/>
      </p:nvGrpSpPr>
      <p:grpSpPr>
        <a:xfrm>
          <a:off x="0" y="0"/>
          <a:ext cx="0" cy="0"/>
          <a:chOff x="0" y="0"/>
          <a:chExt cx="0" cy="0"/>
        </a:xfrm>
      </p:grpSpPr>
      <p:pic>
        <p:nvPicPr>
          <p:cNvPr id="692" name="Google Shape;692;g3984a2fdb13_0_1359" descr="A person writing on a whiteboard&#10;&#10;Description automatically generated with low confidence"/>
          <p:cNvPicPr preferRelativeResize="0"/>
          <p:nvPr/>
        </p:nvPicPr>
        <p:blipFill rotWithShape="1">
          <a:blip r:embed="rId2">
            <a:alphaModFix/>
          </a:blip>
          <a:srcRect/>
          <a:stretch/>
        </p:blipFill>
        <p:spPr>
          <a:xfrm>
            <a:off x="-2976" y="1"/>
            <a:ext cx="12197953" cy="6858000"/>
          </a:xfrm>
          <a:prstGeom prst="rect">
            <a:avLst/>
          </a:prstGeom>
          <a:noFill/>
          <a:ln>
            <a:noFill/>
          </a:ln>
        </p:spPr>
      </p:pic>
      <p:sp>
        <p:nvSpPr>
          <p:cNvPr id="693" name="Google Shape;693;g3984a2fdb13_0_1359"/>
          <p:cNvSpPr/>
          <p:nvPr/>
        </p:nvSpPr>
        <p:spPr>
          <a:xfrm>
            <a:off x="-268357" y="6281530"/>
            <a:ext cx="126039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94" name="Google Shape;694;g3984a2fdb13_0_1359"/>
          <p:cNvSpPr/>
          <p:nvPr/>
        </p:nvSpPr>
        <p:spPr>
          <a:xfrm>
            <a:off x="-268357" y="6033051"/>
            <a:ext cx="126039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695" name="Google Shape;695;g3984a2fdb13_0_1359"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696" name="Google Shape;696;g3984a2fdb13_0_1359"/>
          <p:cNvSpPr/>
          <p:nvPr/>
        </p:nvSpPr>
        <p:spPr>
          <a:xfrm>
            <a:off x="-232792" y="-75459"/>
            <a:ext cx="12603900" cy="4017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97" name="Google Shape;697;g3984a2fdb13_0_1359"/>
          <p:cNvSpPr/>
          <p:nvPr/>
        </p:nvSpPr>
        <p:spPr>
          <a:xfrm>
            <a:off x="6202255" y="326500"/>
            <a:ext cx="6000000" cy="57069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698" name="Google Shape;698;g3984a2fdb13_0_1359"/>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
        <p:nvSpPr>
          <p:cNvPr id="699" name="Google Shape;699;g3984a2fdb13_0_1359"/>
          <p:cNvSpPr/>
          <p:nvPr/>
        </p:nvSpPr>
        <p:spPr>
          <a:xfrm>
            <a:off x="-2977" y="326307"/>
            <a:ext cx="6212400" cy="6096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00" name="Google Shape;700;g3984a2fdb13_0_1359"/>
          <p:cNvSpPr txBox="1">
            <a:spLocks noGrp="1"/>
          </p:cNvSpPr>
          <p:nvPr>
            <p:ph type="title"/>
          </p:nvPr>
        </p:nvSpPr>
        <p:spPr>
          <a:xfrm>
            <a:off x="6349911" y="925851"/>
            <a:ext cx="4192500" cy="1325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701" name="Google Shape;701;g3984a2fdb13_0_1359"/>
          <p:cNvSpPr txBox="1">
            <a:spLocks noGrp="1"/>
          </p:cNvSpPr>
          <p:nvPr>
            <p:ph type="body" idx="1"/>
          </p:nvPr>
        </p:nvSpPr>
        <p:spPr>
          <a:xfrm>
            <a:off x="6350093" y="2519268"/>
            <a:ext cx="5257500" cy="3558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Content with Image 5">
  <p:cSld name="Title and Content with Image 5">
    <p:spTree>
      <p:nvGrpSpPr>
        <p:cNvPr id="1" name="Shape 702"/>
        <p:cNvGrpSpPr/>
        <p:nvPr/>
      </p:nvGrpSpPr>
      <p:grpSpPr>
        <a:xfrm>
          <a:off x="0" y="0"/>
          <a:ext cx="0" cy="0"/>
          <a:chOff x="0" y="0"/>
          <a:chExt cx="0" cy="0"/>
        </a:xfrm>
      </p:grpSpPr>
      <p:pic>
        <p:nvPicPr>
          <p:cNvPr id="703" name="Google Shape;703;g3984a2fdb13_0_1370" descr="A group of people looking at a computer screen&#10;&#10;Description automatically generated with low confidence"/>
          <p:cNvPicPr preferRelativeResize="0"/>
          <p:nvPr/>
        </p:nvPicPr>
        <p:blipFill rotWithShape="1">
          <a:blip r:embed="rId2">
            <a:alphaModFix/>
          </a:blip>
          <a:srcRect/>
          <a:stretch/>
        </p:blipFill>
        <p:spPr>
          <a:xfrm>
            <a:off x="0" y="1673"/>
            <a:ext cx="12194979" cy="6856328"/>
          </a:xfrm>
          <a:prstGeom prst="rect">
            <a:avLst/>
          </a:prstGeom>
          <a:noFill/>
          <a:ln>
            <a:noFill/>
          </a:ln>
        </p:spPr>
      </p:pic>
      <p:sp>
        <p:nvSpPr>
          <p:cNvPr id="704" name="Google Shape;704;g3984a2fdb13_0_1370"/>
          <p:cNvSpPr/>
          <p:nvPr/>
        </p:nvSpPr>
        <p:spPr>
          <a:xfrm>
            <a:off x="-232792" y="-75459"/>
            <a:ext cx="12603900" cy="4017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05" name="Google Shape;705;g3984a2fdb13_0_1370"/>
          <p:cNvSpPr/>
          <p:nvPr/>
        </p:nvSpPr>
        <p:spPr>
          <a:xfrm>
            <a:off x="318289" y="332618"/>
            <a:ext cx="4899900" cy="57069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06" name="Google Shape;706;g3984a2fdb13_0_1370"/>
          <p:cNvSpPr txBox="1">
            <a:spLocks noGrp="1"/>
          </p:cNvSpPr>
          <p:nvPr>
            <p:ph type="title"/>
          </p:nvPr>
        </p:nvSpPr>
        <p:spPr>
          <a:xfrm>
            <a:off x="433388" y="1506071"/>
            <a:ext cx="4712400" cy="10401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707" name="Google Shape;707;g3984a2fdb13_0_1370"/>
          <p:cNvSpPr txBox="1">
            <a:spLocks noGrp="1"/>
          </p:cNvSpPr>
          <p:nvPr>
            <p:ph type="body" idx="1"/>
          </p:nvPr>
        </p:nvSpPr>
        <p:spPr>
          <a:xfrm>
            <a:off x="433388" y="2814918"/>
            <a:ext cx="4712400" cy="31017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08" name="Google Shape;708;g3984a2fdb13_0_1370"/>
          <p:cNvSpPr/>
          <p:nvPr/>
        </p:nvSpPr>
        <p:spPr>
          <a:xfrm>
            <a:off x="0" y="326307"/>
            <a:ext cx="12192000" cy="11736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09" name="Google Shape;709;g3984a2fdb13_0_1370"/>
          <p:cNvSpPr/>
          <p:nvPr/>
        </p:nvSpPr>
        <p:spPr>
          <a:xfrm>
            <a:off x="0" y="459059"/>
            <a:ext cx="315300" cy="11736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10" name="Google Shape;710;g3984a2fdb13_0_1370"/>
          <p:cNvSpPr/>
          <p:nvPr/>
        </p:nvSpPr>
        <p:spPr>
          <a:xfrm>
            <a:off x="0" y="3419061"/>
            <a:ext cx="315300" cy="5073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11" name="Google Shape;711;g3984a2fdb13_0_1370"/>
          <p:cNvSpPr/>
          <p:nvPr/>
        </p:nvSpPr>
        <p:spPr>
          <a:xfrm>
            <a:off x="-1" y="5714997"/>
            <a:ext cx="315300" cy="3165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12" name="Google Shape;712;g3984a2fdb13_0_1370"/>
          <p:cNvSpPr/>
          <p:nvPr/>
        </p:nvSpPr>
        <p:spPr>
          <a:xfrm>
            <a:off x="7974495" y="1494792"/>
            <a:ext cx="315300" cy="45384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13" name="Google Shape;713;g3984a2fdb13_0_1370"/>
          <p:cNvSpPr/>
          <p:nvPr/>
        </p:nvSpPr>
        <p:spPr>
          <a:xfrm>
            <a:off x="11046829" y="1497281"/>
            <a:ext cx="1145100" cy="45384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14" name="Google Shape;714;g3984a2fdb13_0_1370"/>
          <p:cNvSpPr/>
          <p:nvPr/>
        </p:nvSpPr>
        <p:spPr>
          <a:xfrm>
            <a:off x="5217472" y="5920963"/>
            <a:ext cx="6974400" cy="120000"/>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15" name="Google Shape;715;g3984a2fdb13_0_1370"/>
          <p:cNvSpPr/>
          <p:nvPr/>
        </p:nvSpPr>
        <p:spPr>
          <a:xfrm>
            <a:off x="-268357" y="6281530"/>
            <a:ext cx="126039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16" name="Google Shape;716;g3984a2fdb13_0_1370"/>
          <p:cNvSpPr/>
          <p:nvPr/>
        </p:nvSpPr>
        <p:spPr>
          <a:xfrm>
            <a:off x="-268357" y="6033051"/>
            <a:ext cx="126039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717" name="Google Shape;717;g3984a2fdb13_0_1370"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718" name="Google Shape;718;g3984a2fdb13_0_1370"/>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Title and 4 Connected Points">
  <p:cSld name="1_Title and 4 Connected Points">
    <p:spTree>
      <p:nvGrpSpPr>
        <p:cNvPr id="1" name="Shape 719"/>
        <p:cNvGrpSpPr/>
        <p:nvPr/>
      </p:nvGrpSpPr>
      <p:grpSpPr>
        <a:xfrm>
          <a:off x="0" y="0"/>
          <a:ext cx="0" cy="0"/>
          <a:chOff x="0" y="0"/>
          <a:chExt cx="0" cy="0"/>
        </a:xfrm>
      </p:grpSpPr>
      <p:pic>
        <p:nvPicPr>
          <p:cNvPr id="720" name="Google Shape;720;g3984a2fdb13_0_1387"/>
          <p:cNvPicPr preferRelativeResize="0"/>
          <p:nvPr/>
        </p:nvPicPr>
        <p:blipFill rotWithShape="1">
          <a:blip r:embed="rId2">
            <a:alphaModFix/>
          </a:blip>
          <a:srcRect/>
          <a:stretch/>
        </p:blipFill>
        <p:spPr>
          <a:xfrm>
            <a:off x="-268357" y="-279465"/>
            <a:ext cx="12649670" cy="7290559"/>
          </a:xfrm>
          <a:prstGeom prst="rect">
            <a:avLst/>
          </a:prstGeom>
          <a:noFill/>
          <a:ln>
            <a:noFill/>
          </a:ln>
        </p:spPr>
      </p:pic>
      <p:sp>
        <p:nvSpPr>
          <p:cNvPr id="721" name="Google Shape;721;g3984a2fdb13_0_1387"/>
          <p:cNvSpPr txBox="1">
            <a:spLocks noGrp="1"/>
          </p:cNvSpPr>
          <p:nvPr>
            <p:ph type="body" idx="1"/>
          </p:nvPr>
        </p:nvSpPr>
        <p:spPr>
          <a:xfrm>
            <a:off x="277904" y="2787650"/>
            <a:ext cx="4425600" cy="64170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22" name="Google Shape;722;g3984a2fdb13_0_1387"/>
          <p:cNvSpPr txBox="1">
            <a:spLocks noGrp="1"/>
          </p:cNvSpPr>
          <p:nvPr>
            <p:ph type="body" idx="2"/>
          </p:nvPr>
        </p:nvSpPr>
        <p:spPr>
          <a:xfrm>
            <a:off x="277904" y="3769000"/>
            <a:ext cx="4425600" cy="64170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23" name="Google Shape;723;g3984a2fdb13_0_1387"/>
          <p:cNvSpPr txBox="1">
            <a:spLocks noGrp="1"/>
          </p:cNvSpPr>
          <p:nvPr>
            <p:ph type="body" idx="3"/>
          </p:nvPr>
        </p:nvSpPr>
        <p:spPr>
          <a:xfrm>
            <a:off x="7488432" y="2787650"/>
            <a:ext cx="4425600" cy="641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24" name="Google Shape;724;g3984a2fdb13_0_1387"/>
          <p:cNvSpPr txBox="1">
            <a:spLocks noGrp="1"/>
          </p:cNvSpPr>
          <p:nvPr>
            <p:ph type="body" idx="4"/>
          </p:nvPr>
        </p:nvSpPr>
        <p:spPr>
          <a:xfrm>
            <a:off x="7488432" y="3746874"/>
            <a:ext cx="4425600" cy="641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25" name="Google Shape;725;g3984a2fdb13_0_1387"/>
          <p:cNvSpPr txBox="1">
            <a:spLocks noGrp="1"/>
          </p:cNvSpPr>
          <p:nvPr>
            <p:ph type="title"/>
          </p:nvPr>
        </p:nvSpPr>
        <p:spPr>
          <a:xfrm>
            <a:off x="782033" y="615854"/>
            <a:ext cx="10515600" cy="11232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726" name="Google Shape;726;g3984a2fdb13_0_1387"/>
          <p:cNvSpPr txBox="1"/>
          <p:nvPr/>
        </p:nvSpPr>
        <p:spPr>
          <a:xfrm>
            <a:off x="5159527" y="2548529"/>
            <a:ext cx="663300" cy="939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lt1"/>
                </a:solidFill>
                <a:latin typeface="Arial"/>
                <a:ea typeface="Arial"/>
                <a:cs typeface="Arial"/>
                <a:sym typeface="Arial"/>
              </a:rPr>
              <a:t>1</a:t>
            </a:r>
            <a:endParaRPr sz="1500" b="0" i="0" u="none" strike="noStrike" cap="none">
              <a:solidFill>
                <a:srgbClr val="000000"/>
              </a:solidFill>
              <a:latin typeface="Arial"/>
              <a:ea typeface="Arial"/>
              <a:cs typeface="Arial"/>
              <a:sym typeface="Arial"/>
            </a:endParaRPr>
          </a:p>
        </p:txBody>
      </p:sp>
      <p:sp>
        <p:nvSpPr>
          <p:cNvPr id="727" name="Google Shape;727;g3984a2fdb13_0_1387"/>
          <p:cNvSpPr txBox="1"/>
          <p:nvPr/>
        </p:nvSpPr>
        <p:spPr>
          <a:xfrm>
            <a:off x="6348860" y="2535488"/>
            <a:ext cx="663300" cy="939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lt1"/>
                </a:solidFill>
                <a:latin typeface="Arial"/>
                <a:ea typeface="Arial"/>
                <a:cs typeface="Arial"/>
                <a:sym typeface="Arial"/>
              </a:rPr>
              <a:t>2</a:t>
            </a:r>
            <a:endParaRPr sz="1500" b="0" i="0" u="none" strike="noStrike" cap="none">
              <a:solidFill>
                <a:srgbClr val="000000"/>
              </a:solidFill>
              <a:latin typeface="Arial"/>
              <a:ea typeface="Arial"/>
              <a:cs typeface="Arial"/>
              <a:sym typeface="Arial"/>
            </a:endParaRPr>
          </a:p>
        </p:txBody>
      </p:sp>
      <p:sp>
        <p:nvSpPr>
          <p:cNvPr id="728" name="Google Shape;728;g3984a2fdb13_0_1387"/>
          <p:cNvSpPr txBox="1"/>
          <p:nvPr/>
        </p:nvSpPr>
        <p:spPr>
          <a:xfrm>
            <a:off x="5168495" y="3543608"/>
            <a:ext cx="663300" cy="939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lt1"/>
                </a:solidFill>
                <a:latin typeface="Arial"/>
                <a:ea typeface="Arial"/>
                <a:cs typeface="Arial"/>
                <a:sym typeface="Arial"/>
              </a:rPr>
              <a:t>3</a:t>
            </a:r>
            <a:endParaRPr sz="1500" b="0" i="0" u="none" strike="noStrike" cap="none">
              <a:solidFill>
                <a:srgbClr val="000000"/>
              </a:solidFill>
              <a:latin typeface="Arial"/>
              <a:ea typeface="Arial"/>
              <a:cs typeface="Arial"/>
              <a:sym typeface="Arial"/>
            </a:endParaRPr>
          </a:p>
        </p:txBody>
      </p:sp>
      <p:sp>
        <p:nvSpPr>
          <p:cNvPr id="729" name="Google Shape;729;g3984a2fdb13_0_1387"/>
          <p:cNvSpPr txBox="1"/>
          <p:nvPr/>
        </p:nvSpPr>
        <p:spPr>
          <a:xfrm>
            <a:off x="6357828" y="3530567"/>
            <a:ext cx="663300" cy="939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lt1"/>
                </a:solidFill>
                <a:latin typeface="Arial"/>
                <a:ea typeface="Arial"/>
                <a:cs typeface="Arial"/>
                <a:sym typeface="Arial"/>
              </a:rPr>
              <a:t>4</a:t>
            </a:r>
            <a:endParaRPr sz="1500" b="0" i="0" u="none" strike="noStrike" cap="none">
              <a:solidFill>
                <a:srgbClr val="000000"/>
              </a:solidFill>
              <a:latin typeface="Arial"/>
              <a:ea typeface="Arial"/>
              <a:cs typeface="Arial"/>
              <a:sym typeface="Arial"/>
            </a:endParaRPr>
          </a:p>
        </p:txBody>
      </p:sp>
      <p:sp>
        <p:nvSpPr>
          <p:cNvPr id="730" name="Google Shape;730;g3984a2fdb13_0_1387"/>
          <p:cNvSpPr/>
          <p:nvPr/>
        </p:nvSpPr>
        <p:spPr>
          <a:xfrm>
            <a:off x="-268357" y="6281530"/>
            <a:ext cx="126039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31" name="Google Shape;731;g3984a2fdb13_0_1387"/>
          <p:cNvSpPr/>
          <p:nvPr/>
        </p:nvSpPr>
        <p:spPr>
          <a:xfrm>
            <a:off x="-268357" y="6033051"/>
            <a:ext cx="12603900" cy="2583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732" name="Google Shape;732;g3984a2fdb13_0_1387" descr="Text&#10;&#10;Description automatically generated with medium confidence"/>
          <p:cNvPicPr preferRelativeResize="0"/>
          <p:nvPr/>
        </p:nvPicPr>
        <p:blipFill rotWithShape="1">
          <a:blip r:embed="rId3">
            <a:alphaModFix/>
          </a:blip>
          <a:srcRect/>
          <a:stretch/>
        </p:blipFill>
        <p:spPr>
          <a:xfrm>
            <a:off x="69573" y="6332785"/>
            <a:ext cx="2269447" cy="471465"/>
          </a:xfrm>
          <a:prstGeom prst="rect">
            <a:avLst/>
          </a:prstGeom>
          <a:noFill/>
          <a:ln>
            <a:noFill/>
          </a:ln>
        </p:spPr>
      </p:pic>
      <p:sp>
        <p:nvSpPr>
          <p:cNvPr id="733" name="Google Shape;733;g3984a2fdb13_0_1387"/>
          <p:cNvSpPr/>
          <p:nvPr/>
        </p:nvSpPr>
        <p:spPr>
          <a:xfrm>
            <a:off x="-268358" y="-259099"/>
            <a:ext cx="12603900" cy="4017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34" name="Google Shape;734;g3984a2fdb13_0_1387"/>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735"/>
        <p:cNvGrpSpPr/>
        <p:nvPr/>
      </p:nvGrpSpPr>
      <p:grpSpPr>
        <a:xfrm>
          <a:off x="0" y="0"/>
          <a:ext cx="0" cy="0"/>
          <a:chOff x="0" y="0"/>
          <a:chExt cx="0" cy="0"/>
        </a:xfrm>
      </p:grpSpPr>
      <p:sp>
        <p:nvSpPr>
          <p:cNvPr id="736" name="Google Shape;736;g3984a2fdb13_0_1403"/>
          <p:cNvSpPr txBox="1"/>
          <p:nvPr/>
        </p:nvSpPr>
        <p:spPr>
          <a:xfrm>
            <a:off x="838200" y="242236"/>
            <a:ext cx="10515600" cy="1325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5500"/>
              <a:buFont typeface="Arial"/>
              <a:buNone/>
            </a:pPr>
            <a:r>
              <a:rPr lang="en-US" sz="5500" b="1" i="0" u="none" strike="noStrike" cap="none">
                <a:solidFill>
                  <a:schemeClr val="dk1"/>
                </a:solidFill>
                <a:latin typeface="Arial"/>
                <a:ea typeface="Arial"/>
                <a:cs typeface="Arial"/>
                <a:sym typeface="Arial"/>
              </a:rPr>
              <a:t>CEEDAR States</a:t>
            </a:r>
            <a:endParaRPr sz="1500" b="0" i="0" u="none" strike="noStrike" cap="none">
              <a:solidFill>
                <a:srgbClr val="000000"/>
              </a:solidFill>
              <a:latin typeface="Arial"/>
              <a:ea typeface="Arial"/>
              <a:cs typeface="Arial"/>
              <a:sym typeface="Arial"/>
            </a:endParaRPr>
          </a:p>
        </p:txBody>
      </p:sp>
      <p:sp>
        <p:nvSpPr>
          <p:cNvPr id="737" name="Google Shape;737;g3984a2fdb13_0_1403"/>
          <p:cNvSpPr/>
          <p:nvPr/>
        </p:nvSpPr>
        <p:spPr>
          <a:xfrm>
            <a:off x="7113" y="6173183"/>
            <a:ext cx="12184800" cy="6612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738" name="Google Shape;738;g3984a2fdb13_0_1403"/>
          <p:cNvSpPr/>
          <p:nvPr/>
        </p:nvSpPr>
        <p:spPr>
          <a:xfrm>
            <a:off x="7113" y="5910559"/>
            <a:ext cx="12184800" cy="249900"/>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739" name="Google Shape;739;g3984a2fdb13_0_1403" descr="Text&#10;&#10;Description automatically generated with medium confidence"/>
          <p:cNvPicPr preferRelativeResize="0"/>
          <p:nvPr/>
        </p:nvPicPr>
        <p:blipFill rotWithShape="1">
          <a:blip r:embed="rId2">
            <a:alphaModFix/>
          </a:blip>
          <a:srcRect/>
          <a:stretch/>
        </p:blipFill>
        <p:spPr>
          <a:xfrm>
            <a:off x="82540" y="6275922"/>
            <a:ext cx="2194024" cy="455795"/>
          </a:xfrm>
          <a:prstGeom prst="rect">
            <a:avLst/>
          </a:prstGeom>
          <a:noFill/>
          <a:ln>
            <a:noFill/>
          </a:ln>
        </p:spPr>
      </p:pic>
      <p:sp>
        <p:nvSpPr>
          <p:cNvPr id="740" name="Google Shape;740;g3984a2fdb13_0_1403"/>
          <p:cNvSpPr txBox="1"/>
          <p:nvPr/>
        </p:nvSpPr>
        <p:spPr>
          <a:xfrm>
            <a:off x="9915443" y="6334653"/>
            <a:ext cx="2193900" cy="500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pic>
        <p:nvPicPr>
          <p:cNvPr id="741" name="Google Shape;741;g3984a2fdb13_0_1403" descr="A map of the united states&#10;&#10;Description automatically generated"/>
          <p:cNvPicPr preferRelativeResize="0"/>
          <p:nvPr/>
        </p:nvPicPr>
        <p:blipFill rotWithShape="1">
          <a:blip r:embed="rId3">
            <a:alphaModFix/>
          </a:blip>
          <a:srcRect/>
          <a:stretch/>
        </p:blipFill>
        <p:spPr>
          <a:xfrm>
            <a:off x="2406339" y="868375"/>
            <a:ext cx="7379323" cy="5121248"/>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742"/>
        <p:cNvGrpSpPr/>
        <p:nvPr/>
      </p:nvGrpSpPr>
      <p:grpSpPr>
        <a:xfrm>
          <a:off x="0" y="0"/>
          <a:ext cx="0" cy="0"/>
          <a:chOff x="0" y="0"/>
          <a:chExt cx="0" cy="0"/>
        </a:xfrm>
      </p:grpSpPr>
      <p:sp>
        <p:nvSpPr>
          <p:cNvPr id="743" name="Google Shape;743;g3984a2fdb13_0_1410" descr="Image preview"/>
          <p:cNvSpPr/>
          <p:nvPr/>
        </p:nvSpPr>
        <p:spPr>
          <a:xfrm>
            <a:off x="5968474" y="2922340"/>
            <a:ext cx="279900" cy="27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744" name="Google Shape;744;g3984a2fdb13_0_1410" descr="Image preview"/>
          <p:cNvSpPr/>
          <p:nvPr/>
        </p:nvSpPr>
        <p:spPr>
          <a:xfrm>
            <a:off x="6120874" y="3074740"/>
            <a:ext cx="279900" cy="27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745" name="Google Shape;745;g3984a2fdb13_0_1410" descr="Image preview"/>
          <p:cNvSpPr/>
          <p:nvPr/>
        </p:nvSpPr>
        <p:spPr>
          <a:xfrm>
            <a:off x="6273274" y="3227140"/>
            <a:ext cx="279900" cy="27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pic>
        <p:nvPicPr>
          <p:cNvPr id="746" name="Google Shape;746;g3984a2fdb13_0_1410"/>
          <p:cNvPicPr preferRelativeResize="0"/>
          <p:nvPr/>
        </p:nvPicPr>
        <p:blipFill rotWithShape="1">
          <a:blip r:embed="rId2">
            <a:alphaModFix/>
          </a:blip>
          <a:srcRect/>
          <a:stretch/>
        </p:blipFill>
        <p:spPr>
          <a:xfrm>
            <a:off x="3619557" y="443586"/>
            <a:ext cx="5031399" cy="5017151"/>
          </a:xfrm>
          <a:prstGeom prst="rect">
            <a:avLst/>
          </a:prstGeom>
          <a:noFill/>
          <a:ln>
            <a:noFill/>
          </a:ln>
        </p:spPr>
      </p:pic>
      <p:sp>
        <p:nvSpPr>
          <p:cNvPr id="747" name="Google Shape;747;g3984a2fdb13_0_1410"/>
          <p:cNvSpPr txBox="1"/>
          <p:nvPr/>
        </p:nvSpPr>
        <p:spPr>
          <a:xfrm>
            <a:off x="3647423" y="2889930"/>
            <a:ext cx="20121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Melinda Leko</a:t>
            </a:r>
            <a:endParaRPr sz="1900" b="1" i="0" u="none" strike="noStrike" cap="none">
              <a:solidFill>
                <a:srgbClr val="262626"/>
              </a:solidFill>
              <a:latin typeface="Arial"/>
              <a:ea typeface="Arial"/>
              <a:cs typeface="Arial"/>
              <a:sym typeface="Arial"/>
            </a:endParaRPr>
          </a:p>
        </p:txBody>
      </p:sp>
      <p:sp>
        <p:nvSpPr>
          <p:cNvPr id="748" name="Google Shape;748;g3984a2fdb13_0_1410"/>
          <p:cNvSpPr/>
          <p:nvPr/>
        </p:nvSpPr>
        <p:spPr>
          <a:xfrm>
            <a:off x="3870730" y="3193852"/>
            <a:ext cx="17964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Co-Director (UF)</a:t>
            </a:r>
            <a:endParaRPr sz="1500" b="0" i="0" u="none" strike="noStrike" cap="none">
              <a:solidFill>
                <a:srgbClr val="000000"/>
              </a:solidFill>
              <a:latin typeface="Arial"/>
              <a:ea typeface="Arial"/>
              <a:cs typeface="Arial"/>
              <a:sym typeface="Arial"/>
            </a:endParaRPr>
          </a:p>
        </p:txBody>
      </p:sp>
      <p:sp>
        <p:nvSpPr>
          <p:cNvPr id="749" name="Google Shape;749;g3984a2fdb13_0_1410"/>
          <p:cNvSpPr/>
          <p:nvPr/>
        </p:nvSpPr>
        <p:spPr>
          <a:xfrm>
            <a:off x="3367502" y="3470673"/>
            <a:ext cx="2211900" cy="41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2: Universal TA</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  Evaluation </a:t>
            </a:r>
            <a:endParaRPr sz="1500" b="0" i="0" u="none" strike="noStrike" cap="none">
              <a:solidFill>
                <a:srgbClr val="000000"/>
              </a:solidFill>
              <a:latin typeface="Arial"/>
              <a:ea typeface="Arial"/>
              <a:cs typeface="Arial"/>
              <a:sym typeface="Arial"/>
            </a:endParaRPr>
          </a:p>
        </p:txBody>
      </p:sp>
      <p:sp>
        <p:nvSpPr>
          <p:cNvPr id="750" name="Google Shape;750;g3984a2fdb13_0_1410"/>
          <p:cNvSpPr/>
          <p:nvPr/>
        </p:nvSpPr>
        <p:spPr>
          <a:xfrm>
            <a:off x="3783844" y="446971"/>
            <a:ext cx="2316735" cy="2131708"/>
          </a:xfrm>
          <a:custGeom>
            <a:avLst/>
            <a:gdLst/>
            <a:ahLst/>
            <a:cxnLst/>
            <a:rect l="l" t="t" r="r" b="b"/>
            <a:pathLst>
              <a:path w="2068513" h="1903311" extrusionOk="0">
                <a:moveTo>
                  <a:pt x="2068513" y="0"/>
                </a:moveTo>
                <a:lnTo>
                  <a:pt x="2068513" y="1291861"/>
                </a:lnTo>
                <a:lnTo>
                  <a:pt x="1228094" y="1903311"/>
                </a:lnTo>
                <a:lnTo>
                  <a:pt x="0" y="1504157"/>
                </a:lnTo>
                <a:lnTo>
                  <a:pt x="29369" y="1420019"/>
                </a:lnTo>
                <a:lnTo>
                  <a:pt x="61119" y="1339850"/>
                </a:lnTo>
                <a:lnTo>
                  <a:pt x="96044" y="1258888"/>
                </a:lnTo>
                <a:lnTo>
                  <a:pt x="132556" y="1181100"/>
                </a:lnTo>
                <a:lnTo>
                  <a:pt x="173831" y="1106488"/>
                </a:lnTo>
                <a:lnTo>
                  <a:pt x="218281" y="1031875"/>
                </a:lnTo>
                <a:lnTo>
                  <a:pt x="264319" y="960438"/>
                </a:lnTo>
                <a:lnTo>
                  <a:pt x="312738" y="889794"/>
                </a:lnTo>
                <a:lnTo>
                  <a:pt x="364331" y="823119"/>
                </a:lnTo>
                <a:lnTo>
                  <a:pt x="419100" y="757238"/>
                </a:lnTo>
                <a:lnTo>
                  <a:pt x="475457" y="695325"/>
                </a:lnTo>
                <a:lnTo>
                  <a:pt x="533400" y="634206"/>
                </a:lnTo>
                <a:lnTo>
                  <a:pt x="594519" y="576263"/>
                </a:lnTo>
                <a:lnTo>
                  <a:pt x="657225" y="519906"/>
                </a:lnTo>
                <a:lnTo>
                  <a:pt x="722313" y="466725"/>
                </a:lnTo>
                <a:lnTo>
                  <a:pt x="789782" y="415925"/>
                </a:lnTo>
                <a:lnTo>
                  <a:pt x="859632" y="367506"/>
                </a:lnTo>
                <a:lnTo>
                  <a:pt x="930275" y="321469"/>
                </a:lnTo>
                <a:lnTo>
                  <a:pt x="1003300" y="278606"/>
                </a:lnTo>
                <a:lnTo>
                  <a:pt x="1076325" y="238919"/>
                </a:lnTo>
                <a:lnTo>
                  <a:pt x="1152525" y="202406"/>
                </a:lnTo>
                <a:lnTo>
                  <a:pt x="1230313" y="167481"/>
                </a:lnTo>
                <a:lnTo>
                  <a:pt x="1309688" y="137319"/>
                </a:lnTo>
                <a:lnTo>
                  <a:pt x="1389063" y="109538"/>
                </a:lnTo>
                <a:lnTo>
                  <a:pt x="1470819" y="84138"/>
                </a:lnTo>
                <a:lnTo>
                  <a:pt x="1553369" y="62706"/>
                </a:lnTo>
                <a:lnTo>
                  <a:pt x="1637507" y="42863"/>
                </a:lnTo>
                <a:lnTo>
                  <a:pt x="1720851" y="27781"/>
                </a:lnTo>
                <a:lnTo>
                  <a:pt x="1808163" y="15081"/>
                </a:lnTo>
                <a:lnTo>
                  <a:pt x="1893094" y="7938"/>
                </a:lnTo>
                <a:lnTo>
                  <a:pt x="1981994" y="1588"/>
                </a:lnTo>
                <a:close/>
              </a:path>
            </a:pathLst>
          </a:custGeom>
          <a:solidFill>
            <a:srgbClr val="8BB2D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751" name="Google Shape;751;g3984a2fdb13_0_1410"/>
          <p:cNvSpPr txBox="1"/>
          <p:nvPr/>
        </p:nvSpPr>
        <p:spPr>
          <a:xfrm>
            <a:off x="4344901" y="1096809"/>
            <a:ext cx="19944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Erica McCray</a:t>
            </a:r>
            <a:endParaRPr sz="1500" b="0" i="0" u="none" strike="noStrike" cap="none">
              <a:solidFill>
                <a:srgbClr val="000000"/>
              </a:solidFill>
              <a:latin typeface="Arial"/>
              <a:ea typeface="Arial"/>
              <a:cs typeface="Arial"/>
              <a:sym typeface="Arial"/>
            </a:endParaRPr>
          </a:p>
        </p:txBody>
      </p:sp>
      <p:sp>
        <p:nvSpPr>
          <p:cNvPr id="752" name="Google Shape;752;g3984a2fdb13_0_1410"/>
          <p:cNvSpPr/>
          <p:nvPr/>
        </p:nvSpPr>
        <p:spPr>
          <a:xfrm>
            <a:off x="4325878" y="1398387"/>
            <a:ext cx="2081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Executive-Director (UF)</a:t>
            </a:r>
            <a:endParaRPr sz="1500" b="0" i="0" u="none" strike="noStrike" cap="none">
              <a:solidFill>
                <a:srgbClr val="000000"/>
              </a:solidFill>
              <a:latin typeface="Arial"/>
              <a:ea typeface="Arial"/>
              <a:cs typeface="Arial"/>
              <a:sym typeface="Arial"/>
            </a:endParaRPr>
          </a:p>
        </p:txBody>
      </p:sp>
      <p:sp>
        <p:nvSpPr>
          <p:cNvPr id="753" name="Google Shape;753;g3984a2fdb13_0_1410"/>
          <p:cNvSpPr/>
          <p:nvPr/>
        </p:nvSpPr>
        <p:spPr>
          <a:xfrm>
            <a:off x="4303690" y="1686561"/>
            <a:ext cx="1615500" cy="41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5:  Coordination and Alignment</a:t>
            </a:r>
            <a:endParaRPr sz="1500" b="0" i="0" u="none" strike="noStrike" cap="none">
              <a:solidFill>
                <a:srgbClr val="000000"/>
              </a:solidFill>
              <a:latin typeface="Arial"/>
              <a:ea typeface="Arial"/>
              <a:cs typeface="Arial"/>
              <a:sym typeface="Arial"/>
            </a:endParaRPr>
          </a:p>
        </p:txBody>
      </p:sp>
      <p:sp>
        <p:nvSpPr>
          <p:cNvPr id="754" name="Google Shape;754;g3984a2fdb13_0_1410"/>
          <p:cNvSpPr/>
          <p:nvPr/>
        </p:nvSpPr>
        <p:spPr>
          <a:xfrm>
            <a:off x="6178656" y="450212"/>
            <a:ext cx="2318512" cy="2132356"/>
          </a:xfrm>
          <a:custGeom>
            <a:avLst/>
            <a:gdLst/>
            <a:ahLst/>
            <a:cxnLst/>
            <a:rect l="l" t="t" r="r" b="b"/>
            <a:pathLst>
              <a:path w="2070100" h="1903889" extrusionOk="0">
                <a:moveTo>
                  <a:pt x="0" y="0"/>
                </a:moveTo>
                <a:lnTo>
                  <a:pt x="88106" y="1588"/>
                </a:lnTo>
                <a:lnTo>
                  <a:pt x="175419" y="7938"/>
                </a:lnTo>
                <a:lnTo>
                  <a:pt x="261938" y="15081"/>
                </a:lnTo>
                <a:lnTo>
                  <a:pt x="347663" y="27781"/>
                </a:lnTo>
                <a:lnTo>
                  <a:pt x="432594" y="42863"/>
                </a:lnTo>
                <a:lnTo>
                  <a:pt x="515144" y="62706"/>
                </a:lnTo>
                <a:lnTo>
                  <a:pt x="599281" y="84138"/>
                </a:lnTo>
                <a:lnTo>
                  <a:pt x="679450" y="109538"/>
                </a:lnTo>
                <a:lnTo>
                  <a:pt x="760413" y="137319"/>
                </a:lnTo>
                <a:lnTo>
                  <a:pt x="838200" y="167481"/>
                </a:lnTo>
                <a:lnTo>
                  <a:pt x="915988" y="202406"/>
                </a:lnTo>
                <a:lnTo>
                  <a:pt x="992188" y="238919"/>
                </a:lnTo>
                <a:lnTo>
                  <a:pt x="1066800" y="278606"/>
                </a:lnTo>
                <a:lnTo>
                  <a:pt x="1138238" y="321469"/>
                </a:lnTo>
                <a:lnTo>
                  <a:pt x="1210469" y="367506"/>
                </a:lnTo>
                <a:lnTo>
                  <a:pt x="1278731" y="415925"/>
                </a:lnTo>
                <a:lnTo>
                  <a:pt x="1346200" y="466725"/>
                </a:lnTo>
                <a:lnTo>
                  <a:pt x="1411288" y="519906"/>
                </a:lnTo>
                <a:lnTo>
                  <a:pt x="1473994" y="576263"/>
                </a:lnTo>
                <a:lnTo>
                  <a:pt x="1535113" y="634206"/>
                </a:lnTo>
                <a:lnTo>
                  <a:pt x="1593850" y="695325"/>
                </a:lnTo>
                <a:lnTo>
                  <a:pt x="1651000" y="757238"/>
                </a:lnTo>
                <a:lnTo>
                  <a:pt x="1704181" y="823119"/>
                </a:lnTo>
                <a:lnTo>
                  <a:pt x="1755775" y="889794"/>
                </a:lnTo>
                <a:lnTo>
                  <a:pt x="1804194" y="960438"/>
                </a:lnTo>
                <a:lnTo>
                  <a:pt x="1850231" y="1031875"/>
                </a:lnTo>
                <a:lnTo>
                  <a:pt x="1894681" y="1106488"/>
                </a:lnTo>
                <a:lnTo>
                  <a:pt x="1935956" y="1181100"/>
                </a:lnTo>
                <a:lnTo>
                  <a:pt x="1974056" y="1258888"/>
                </a:lnTo>
                <a:lnTo>
                  <a:pt x="2008981" y="1339850"/>
                </a:lnTo>
                <a:lnTo>
                  <a:pt x="2040731" y="1420019"/>
                </a:lnTo>
                <a:lnTo>
                  <a:pt x="2070100" y="1504157"/>
                </a:lnTo>
                <a:lnTo>
                  <a:pt x="839284" y="1903889"/>
                </a:lnTo>
                <a:lnTo>
                  <a:pt x="0" y="1293264"/>
                </a:lnTo>
                <a:close/>
              </a:path>
            </a:pathLst>
          </a:custGeom>
          <a:solidFill>
            <a:srgbClr val="BFBC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755" name="Google Shape;755;g3984a2fdb13_0_1410"/>
          <p:cNvSpPr txBox="1"/>
          <p:nvPr/>
        </p:nvSpPr>
        <p:spPr>
          <a:xfrm>
            <a:off x="6232327" y="953018"/>
            <a:ext cx="20589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Meg Kamman</a:t>
            </a:r>
            <a:endParaRPr sz="1900" b="1" i="0" u="none" strike="noStrike" cap="none">
              <a:solidFill>
                <a:srgbClr val="262626"/>
              </a:solidFill>
              <a:latin typeface="Arial"/>
              <a:ea typeface="Arial"/>
              <a:cs typeface="Arial"/>
              <a:sym typeface="Arial"/>
            </a:endParaRPr>
          </a:p>
        </p:txBody>
      </p:sp>
      <p:sp>
        <p:nvSpPr>
          <p:cNvPr id="756" name="Google Shape;756;g3984a2fdb13_0_1410"/>
          <p:cNvSpPr/>
          <p:nvPr/>
        </p:nvSpPr>
        <p:spPr>
          <a:xfrm>
            <a:off x="6423932" y="1241707"/>
            <a:ext cx="19173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Co-Director (UF)</a:t>
            </a:r>
            <a:endParaRPr sz="1200" b="0" i="0" u="none" strike="noStrike" cap="none">
              <a:solidFill>
                <a:schemeClr val="lt1"/>
              </a:solidFill>
              <a:latin typeface="Calibri"/>
              <a:ea typeface="Calibri"/>
              <a:cs typeface="Calibri"/>
              <a:sym typeface="Calibri"/>
            </a:endParaRPr>
          </a:p>
        </p:txBody>
      </p:sp>
      <p:sp>
        <p:nvSpPr>
          <p:cNvPr id="757" name="Google Shape;757;g3984a2fdb13_0_1410"/>
          <p:cNvSpPr/>
          <p:nvPr/>
        </p:nvSpPr>
        <p:spPr>
          <a:xfrm>
            <a:off x="6260115" y="1505447"/>
            <a:ext cx="19173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1: TA Incubator</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3: Targeted Prep</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6: Cross-State Collaboration  </a:t>
            </a:r>
            <a:endParaRPr sz="1500" b="0" i="0" u="none" strike="noStrike" cap="none">
              <a:solidFill>
                <a:srgbClr val="000000"/>
              </a:solidFill>
              <a:latin typeface="Arial"/>
              <a:ea typeface="Arial"/>
              <a:cs typeface="Arial"/>
              <a:sym typeface="Arial"/>
            </a:endParaRPr>
          </a:p>
        </p:txBody>
      </p:sp>
      <p:sp>
        <p:nvSpPr>
          <p:cNvPr id="758" name="Google Shape;758;g3984a2fdb13_0_1410"/>
          <p:cNvSpPr/>
          <p:nvPr/>
        </p:nvSpPr>
        <p:spPr>
          <a:xfrm>
            <a:off x="6769329" y="2205320"/>
            <a:ext cx="1896967" cy="2792600"/>
          </a:xfrm>
          <a:custGeom>
            <a:avLst/>
            <a:gdLst/>
            <a:ahLst/>
            <a:cxnLst/>
            <a:rect l="l" t="t" r="r" b="b"/>
            <a:pathLst>
              <a:path w="1653130" h="2433638" extrusionOk="0">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9CC2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759" name="Google Shape;759;g3984a2fdb13_0_1410"/>
          <p:cNvSpPr txBox="1"/>
          <p:nvPr/>
        </p:nvSpPr>
        <p:spPr>
          <a:xfrm>
            <a:off x="7014796" y="2899947"/>
            <a:ext cx="21708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Lindsey Hayes</a:t>
            </a:r>
            <a:endParaRPr sz="1500" b="0" i="0" u="none" strike="noStrike" cap="none">
              <a:solidFill>
                <a:srgbClr val="000000"/>
              </a:solidFill>
              <a:latin typeface="Arial"/>
              <a:ea typeface="Arial"/>
              <a:cs typeface="Arial"/>
              <a:sym typeface="Arial"/>
            </a:endParaRPr>
          </a:p>
        </p:txBody>
      </p:sp>
      <p:sp>
        <p:nvSpPr>
          <p:cNvPr id="760" name="Google Shape;760;g3984a2fdb13_0_1410"/>
          <p:cNvSpPr/>
          <p:nvPr/>
        </p:nvSpPr>
        <p:spPr>
          <a:xfrm>
            <a:off x="7191545" y="3187094"/>
            <a:ext cx="17964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Co-Director (AIR)</a:t>
            </a:r>
            <a:endParaRPr sz="1500" b="0" i="0" u="none" strike="noStrike" cap="none">
              <a:solidFill>
                <a:srgbClr val="000000"/>
              </a:solidFill>
              <a:latin typeface="Arial"/>
              <a:ea typeface="Arial"/>
              <a:cs typeface="Arial"/>
              <a:sym typeface="Arial"/>
            </a:endParaRPr>
          </a:p>
        </p:txBody>
      </p:sp>
      <p:sp>
        <p:nvSpPr>
          <p:cNvPr id="761" name="Google Shape;761;g3984a2fdb13_0_1410"/>
          <p:cNvSpPr/>
          <p:nvPr/>
        </p:nvSpPr>
        <p:spPr>
          <a:xfrm>
            <a:off x="7101771" y="3469218"/>
            <a:ext cx="2211900" cy="25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Activity 4: Intensive TA</a:t>
            </a:r>
            <a:endParaRPr sz="1500" b="0" i="0" u="none" strike="noStrike" cap="none">
              <a:solidFill>
                <a:srgbClr val="000000"/>
              </a:solidFill>
              <a:latin typeface="Arial"/>
              <a:ea typeface="Arial"/>
              <a:cs typeface="Arial"/>
              <a:sym typeface="Arial"/>
            </a:endParaRPr>
          </a:p>
        </p:txBody>
      </p:sp>
      <p:pic>
        <p:nvPicPr>
          <p:cNvPr id="762" name="Google Shape;762;g3984a2fdb13_0_1410" descr="A child smiling for the camera&#10;&#10;Description automatically generated with low confidence"/>
          <p:cNvPicPr preferRelativeResize="0"/>
          <p:nvPr/>
        </p:nvPicPr>
        <p:blipFill rotWithShape="1">
          <a:blip r:embed="rId3">
            <a:alphaModFix/>
          </a:blip>
          <a:srcRect l="1180" r="3506"/>
          <a:stretch/>
        </p:blipFill>
        <p:spPr>
          <a:xfrm>
            <a:off x="2552166" y="4764996"/>
            <a:ext cx="988674" cy="1383082"/>
          </a:xfrm>
          <a:prstGeom prst="rect">
            <a:avLst/>
          </a:prstGeom>
          <a:noFill/>
          <a:ln w="57175" cap="flat" cmpd="sng">
            <a:solidFill>
              <a:srgbClr val="1F4D79"/>
            </a:solidFill>
            <a:prstDash val="solid"/>
            <a:round/>
            <a:headEnd type="none" w="sm" len="sm"/>
            <a:tailEnd type="none" w="sm" len="sm"/>
          </a:ln>
        </p:spPr>
      </p:pic>
      <p:sp>
        <p:nvSpPr>
          <p:cNvPr id="763" name="Google Shape;763;g3984a2fdb13_0_1410"/>
          <p:cNvSpPr/>
          <p:nvPr/>
        </p:nvSpPr>
        <p:spPr>
          <a:xfrm rot="4324959">
            <a:off x="5073570" y="3292144"/>
            <a:ext cx="1880726" cy="2768691"/>
          </a:xfrm>
          <a:custGeom>
            <a:avLst/>
            <a:gdLst/>
            <a:ahLst/>
            <a:cxnLst/>
            <a:rect l="l" t="t" r="r" b="b"/>
            <a:pathLst>
              <a:path w="1653130" h="2433638" extrusionOk="0">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3A97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2C4C"/>
              </a:solidFill>
              <a:latin typeface="Calibri"/>
              <a:ea typeface="Calibri"/>
              <a:cs typeface="Calibri"/>
              <a:sym typeface="Calibri"/>
            </a:endParaRPr>
          </a:p>
        </p:txBody>
      </p:sp>
      <p:sp>
        <p:nvSpPr>
          <p:cNvPr id="764" name="Google Shape;764;g3984a2fdb13_0_1410"/>
          <p:cNvSpPr txBox="1"/>
          <p:nvPr/>
        </p:nvSpPr>
        <p:spPr>
          <a:xfrm>
            <a:off x="3589842" y="5168970"/>
            <a:ext cx="1771500" cy="1321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Arial"/>
                <a:ea typeface="Arial"/>
                <a:cs typeface="Arial"/>
                <a:sym typeface="Arial"/>
              </a:rPr>
              <a:t>Dr. Jocelyn Cooledge</a:t>
            </a:r>
            <a:endParaRPr sz="1900" b="1" i="0" u="none" strike="noStrike" cap="none">
              <a:solidFill>
                <a:schemeClr val="dk1"/>
              </a:solidFill>
              <a:latin typeface="Arial"/>
              <a:ea typeface="Arial"/>
              <a:cs typeface="Arial"/>
              <a:sym typeface="Arial"/>
            </a:endParaRPr>
          </a:p>
          <a:p>
            <a:pPr marL="0" marR="0" lvl="0" indent="0" algn="l" rtl="0">
              <a:lnSpc>
                <a:spcPct val="100000"/>
              </a:lnSpc>
              <a:spcBef>
                <a:spcPts val="70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External Evaluator (Center Street Consulting) </a:t>
            </a:r>
            <a:endParaRPr sz="1500" b="0" i="0" u="none" strike="noStrike" cap="none">
              <a:solidFill>
                <a:srgbClr val="000000"/>
              </a:solidFill>
              <a:latin typeface="Arial"/>
              <a:ea typeface="Arial"/>
              <a:cs typeface="Arial"/>
              <a:sym typeface="Arial"/>
            </a:endParaRPr>
          </a:p>
        </p:txBody>
      </p:sp>
      <p:sp>
        <p:nvSpPr>
          <p:cNvPr id="765" name="Google Shape;765;g3984a2fdb13_0_1410"/>
          <p:cNvSpPr/>
          <p:nvPr/>
        </p:nvSpPr>
        <p:spPr>
          <a:xfrm>
            <a:off x="5361312" y="4660742"/>
            <a:ext cx="18243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Project Coordinator (UF)</a:t>
            </a:r>
            <a:endParaRPr sz="1500" b="0" i="0" u="none" strike="noStrike" cap="none">
              <a:solidFill>
                <a:srgbClr val="000000"/>
              </a:solidFill>
              <a:latin typeface="Arial"/>
              <a:ea typeface="Arial"/>
              <a:cs typeface="Arial"/>
              <a:sym typeface="Arial"/>
            </a:endParaRPr>
          </a:p>
        </p:txBody>
      </p:sp>
      <p:sp>
        <p:nvSpPr>
          <p:cNvPr id="766" name="Google Shape;766;g3984a2fdb13_0_1410"/>
          <p:cNvSpPr txBox="1"/>
          <p:nvPr/>
        </p:nvSpPr>
        <p:spPr>
          <a:xfrm>
            <a:off x="5366753" y="4288280"/>
            <a:ext cx="20829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262626"/>
                </a:solidFill>
                <a:latin typeface="Arial"/>
                <a:ea typeface="Arial"/>
                <a:cs typeface="Arial"/>
                <a:sym typeface="Arial"/>
              </a:rPr>
              <a:t>Shari Ostovar</a:t>
            </a:r>
            <a:endParaRPr sz="1900" b="1" i="0" u="none" strike="noStrike" cap="none">
              <a:solidFill>
                <a:srgbClr val="262626"/>
              </a:solidFill>
              <a:latin typeface="Arial"/>
              <a:ea typeface="Arial"/>
              <a:cs typeface="Arial"/>
              <a:sym typeface="Arial"/>
            </a:endParaRPr>
          </a:p>
        </p:txBody>
      </p:sp>
      <p:pic>
        <p:nvPicPr>
          <p:cNvPr id="767" name="Google Shape;767;g3984a2fdb13_0_1410" descr="A picture containing person, outdoor, smiling&#10;&#10;Description automatically generated"/>
          <p:cNvPicPr preferRelativeResize="0"/>
          <p:nvPr/>
        </p:nvPicPr>
        <p:blipFill rotWithShape="1">
          <a:blip r:embed="rId4">
            <a:alphaModFix/>
          </a:blip>
          <a:srcRect l="14260" r="14254"/>
          <a:stretch/>
        </p:blipFill>
        <p:spPr>
          <a:xfrm>
            <a:off x="2552166" y="168086"/>
            <a:ext cx="988672" cy="1383088"/>
          </a:xfrm>
          <a:prstGeom prst="rect">
            <a:avLst/>
          </a:prstGeom>
          <a:noFill/>
          <a:ln w="57175" cap="flat" cmpd="sng">
            <a:solidFill>
              <a:srgbClr val="8BB2D3"/>
            </a:solidFill>
            <a:prstDash val="solid"/>
            <a:round/>
            <a:headEnd type="none" w="sm" len="sm"/>
            <a:tailEnd type="none" w="sm" len="sm"/>
          </a:ln>
        </p:spPr>
      </p:pic>
      <p:cxnSp>
        <p:nvCxnSpPr>
          <p:cNvPr id="768" name="Google Shape;768;g3984a2fdb13_0_1410"/>
          <p:cNvCxnSpPr>
            <a:stCxn id="767" idx="3"/>
          </p:cNvCxnSpPr>
          <p:nvPr/>
        </p:nvCxnSpPr>
        <p:spPr>
          <a:xfrm rot="10800000" flipH="1">
            <a:off x="3540838" y="849130"/>
            <a:ext cx="1648500" cy="10500"/>
          </a:xfrm>
          <a:prstGeom prst="straightConnector1">
            <a:avLst/>
          </a:prstGeom>
          <a:noFill/>
          <a:ln w="57175" cap="flat" cmpd="sng">
            <a:solidFill>
              <a:srgbClr val="8BB2D3"/>
            </a:solidFill>
            <a:prstDash val="solid"/>
            <a:miter lim="800000"/>
            <a:headEnd type="none" w="sm" len="sm"/>
            <a:tailEnd type="none" w="sm" len="sm"/>
          </a:ln>
        </p:spPr>
      </p:cxnSp>
      <p:cxnSp>
        <p:nvCxnSpPr>
          <p:cNvPr id="769" name="Google Shape;769;g3984a2fdb13_0_1410"/>
          <p:cNvCxnSpPr/>
          <p:nvPr/>
        </p:nvCxnSpPr>
        <p:spPr>
          <a:xfrm rot="10800000" flipH="1">
            <a:off x="3320632" y="3450606"/>
            <a:ext cx="1648500" cy="10500"/>
          </a:xfrm>
          <a:prstGeom prst="straightConnector1">
            <a:avLst/>
          </a:prstGeom>
          <a:noFill/>
          <a:ln w="57175" cap="flat" cmpd="sng">
            <a:solidFill>
              <a:srgbClr val="AAB5B7"/>
            </a:solidFill>
            <a:prstDash val="solid"/>
            <a:miter lim="800000"/>
            <a:headEnd type="none" w="sm" len="sm"/>
            <a:tailEnd type="none" w="sm" len="sm"/>
          </a:ln>
        </p:spPr>
      </p:cxnSp>
      <p:pic>
        <p:nvPicPr>
          <p:cNvPr id="770" name="Google Shape;770;g3984a2fdb13_0_1410" descr="Melinda Leko"/>
          <p:cNvPicPr preferRelativeResize="0"/>
          <p:nvPr/>
        </p:nvPicPr>
        <p:blipFill rotWithShape="1">
          <a:blip r:embed="rId5">
            <a:alphaModFix/>
          </a:blip>
          <a:srcRect l="10007" r="18506"/>
          <a:stretch/>
        </p:blipFill>
        <p:spPr>
          <a:xfrm>
            <a:off x="2322131" y="2769562"/>
            <a:ext cx="988678" cy="1383088"/>
          </a:xfrm>
          <a:prstGeom prst="rect">
            <a:avLst/>
          </a:prstGeom>
          <a:noFill/>
          <a:ln w="57175" cap="flat" cmpd="sng">
            <a:solidFill>
              <a:srgbClr val="AAB5B7"/>
            </a:solidFill>
            <a:prstDash val="solid"/>
            <a:round/>
            <a:headEnd type="none" w="sm" len="sm"/>
            <a:tailEnd type="none" w="sm" len="sm"/>
          </a:ln>
        </p:spPr>
      </p:pic>
      <p:cxnSp>
        <p:nvCxnSpPr>
          <p:cNvPr id="771" name="Google Shape;771;g3984a2fdb13_0_1410"/>
          <p:cNvCxnSpPr/>
          <p:nvPr/>
        </p:nvCxnSpPr>
        <p:spPr>
          <a:xfrm>
            <a:off x="7449374" y="914707"/>
            <a:ext cx="1470000" cy="0"/>
          </a:xfrm>
          <a:prstGeom prst="straightConnector1">
            <a:avLst/>
          </a:prstGeom>
          <a:noFill/>
          <a:ln w="57175" cap="flat" cmpd="sng">
            <a:solidFill>
              <a:srgbClr val="BFBCC1"/>
            </a:solidFill>
            <a:prstDash val="solid"/>
            <a:miter lim="800000"/>
            <a:headEnd type="none" w="sm" len="sm"/>
            <a:tailEnd type="none" w="sm" len="sm"/>
          </a:ln>
        </p:spPr>
      </p:cxnSp>
      <p:pic>
        <p:nvPicPr>
          <p:cNvPr id="772" name="Google Shape;772;g3984a2fdb13_0_1410" descr="meg kamman"/>
          <p:cNvPicPr preferRelativeResize="0"/>
          <p:nvPr/>
        </p:nvPicPr>
        <p:blipFill rotWithShape="1">
          <a:blip r:embed="rId6">
            <a:alphaModFix/>
          </a:blip>
          <a:srcRect l="22569" r="28820"/>
          <a:stretch/>
        </p:blipFill>
        <p:spPr>
          <a:xfrm>
            <a:off x="8788395" y="191486"/>
            <a:ext cx="986706" cy="1380336"/>
          </a:xfrm>
          <a:prstGeom prst="rect">
            <a:avLst/>
          </a:prstGeom>
          <a:noFill/>
          <a:ln w="57175" cap="flat" cmpd="sng">
            <a:solidFill>
              <a:srgbClr val="BFBCC1"/>
            </a:solidFill>
            <a:prstDash val="solid"/>
            <a:round/>
            <a:headEnd type="none" w="sm" len="sm"/>
            <a:tailEnd type="none" w="sm" len="sm"/>
          </a:ln>
        </p:spPr>
      </p:pic>
      <p:cxnSp>
        <p:nvCxnSpPr>
          <p:cNvPr id="773" name="Google Shape;773;g3984a2fdb13_0_1410"/>
          <p:cNvCxnSpPr/>
          <p:nvPr/>
        </p:nvCxnSpPr>
        <p:spPr>
          <a:xfrm>
            <a:off x="7784845" y="3492783"/>
            <a:ext cx="1470000" cy="0"/>
          </a:xfrm>
          <a:prstGeom prst="straightConnector1">
            <a:avLst/>
          </a:prstGeom>
          <a:noFill/>
          <a:ln w="57175" cap="flat" cmpd="sng">
            <a:solidFill>
              <a:srgbClr val="9DC3E6"/>
            </a:solidFill>
            <a:prstDash val="solid"/>
            <a:miter lim="800000"/>
            <a:headEnd type="none" w="sm" len="sm"/>
            <a:tailEnd type="none" w="sm" len="sm"/>
          </a:ln>
        </p:spPr>
      </p:cxnSp>
      <p:pic>
        <p:nvPicPr>
          <p:cNvPr id="774" name="Google Shape;774;g3984a2fdb13_0_1410"/>
          <p:cNvPicPr preferRelativeResize="0"/>
          <p:nvPr/>
        </p:nvPicPr>
        <p:blipFill rotWithShape="1">
          <a:blip r:embed="rId7">
            <a:alphaModFix/>
          </a:blip>
          <a:srcRect b="6620"/>
          <a:stretch/>
        </p:blipFill>
        <p:spPr>
          <a:xfrm>
            <a:off x="8983991" y="2769562"/>
            <a:ext cx="986714" cy="1380336"/>
          </a:xfrm>
          <a:prstGeom prst="rect">
            <a:avLst/>
          </a:prstGeom>
          <a:noFill/>
          <a:ln w="57175" cap="flat" cmpd="sng">
            <a:solidFill>
              <a:srgbClr val="9DC3E6"/>
            </a:solidFill>
            <a:prstDash val="solid"/>
            <a:round/>
            <a:headEnd type="none" w="sm" len="sm"/>
            <a:tailEnd type="none" w="sm" len="sm"/>
          </a:ln>
        </p:spPr>
      </p:pic>
      <p:cxnSp>
        <p:nvCxnSpPr>
          <p:cNvPr id="775" name="Google Shape;775;g3984a2fdb13_0_1410"/>
          <p:cNvCxnSpPr/>
          <p:nvPr/>
        </p:nvCxnSpPr>
        <p:spPr>
          <a:xfrm>
            <a:off x="6085668" y="5028677"/>
            <a:ext cx="0" cy="792900"/>
          </a:xfrm>
          <a:prstGeom prst="straightConnector1">
            <a:avLst/>
          </a:prstGeom>
          <a:noFill/>
          <a:ln w="57175" cap="flat" cmpd="sng">
            <a:solidFill>
              <a:srgbClr val="3A97F2"/>
            </a:solidFill>
            <a:prstDash val="solid"/>
            <a:miter lim="800000"/>
            <a:headEnd type="none" w="sm" len="sm"/>
            <a:tailEnd type="none" w="sm" len="sm"/>
          </a:ln>
        </p:spPr>
      </p:cxnSp>
      <p:cxnSp>
        <p:nvCxnSpPr>
          <p:cNvPr id="776" name="Google Shape;776;g3984a2fdb13_0_1410"/>
          <p:cNvCxnSpPr/>
          <p:nvPr/>
        </p:nvCxnSpPr>
        <p:spPr>
          <a:xfrm flipH="1">
            <a:off x="6070193" y="5791039"/>
            <a:ext cx="2898300" cy="30900"/>
          </a:xfrm>
          <a:prstGeom prst="straightConnector1">
            <a:avLst/>
          </a:prstGeom>
          <a:noFill/>
          <a:ln w="57175" cap="flat" cmpd="sng">
            <a:solidFill>
              <a:srgbClr val="3A97F2"/>
            </a:solidFill>
            <a:prstDash val="solid"/>
            <a:miter lim="800000"/>
            <a:headEnd type="none" w="sm" len="sm"/>
            <a:tailEnd type="none" w="sm" len="sm"/>
          </a:ln>
        </p:spPr>
      </p:cxnSp>
      <p:pic>
        <p:nvPicPr>
          <p:cNvPr id="777" name="Google Shape;777;g3984a2fdb13_0_1410"/>
          <p:cNvPicPr preferRelativeResize="0"/>
          <p:nvPr/>
        </p:nvPicPr>
        <p:blipFill rotWithShape="1">
          <a:blip r:embed="rId8">
            <a:alphaModFix/>
          </a:blip>
          <a:srcRect l="22451" r="23810"/>
          <a:stretch/>
        </p:blipFill>
        <p:spPr>
          <a:xfrm>
            <a:off x="8761597" y="4914848"/>
            <a:ext cx="986712" cy="1248625"/>
          </a:xfrm>
          <a:prstGeom prst="rect">
            <a:avLst/>
          </a:prstGeom>
          <a:noFill/>
          <a:ln w="57175" cap="flat" cmpd="sng">
            <a:solidFill>
              <a:srgbClr val="3A97F2"/>
            </a:solidFill>
            <a:prstDash val="solid"/>
            <a:round/>
            <a:headEnd type="none" w="sm" len="sm"/>
            <a:tailEnd type="none" w="sm" len="sm"/>
          </a:ln>
        </p:spPr>
      </p:pic>
      <p:sp>
        <p:nvSpPr>
          <p:cNvPr id="778" name="Google Shape;778;g3984a2fdb13_0_1410"/>
          <p:cNvSpPr txBox="1"/>
          <p:nvPr/>
        </p:nvSpPr>
        <p:spPr>
          <a:xfrm>
            <a:off x="5264894" y="2553351"/>
            <a:ext cx="17388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62626"/>
                </a:solidFill>
                <a:latin typeface="Arial"/>
                <a:ea typeface="Arial"/>
                <a:cs typeface="Arial"/>
                <a:sym typeface="Arial"/>
              </a:rPr>
              <a:t>Leadership Team</a:t>
            </a:r>
            <a:endParaRPr sz="1500" b="0" i="0" u="none" strike="noStrike" cap="none">
              <a:solidFill>
                <a:srgbClr val="000000"/>
              </a:solidFill>
              <a:latin typeface="Arial"/>
              <a:ea typeface="Arial"/>
              <a:cs typeface="Arial"/>
              <a:sym typeface="Arial"/>
            </a:endParaRPr>
          </a:p>
        </p:txBody>
      </p:sp>
      <p:sp>
        <p:nvSpPr>
          <p:cNvPr id="779" name="Google Shape;779;g3984a2fdb13_0_1410"/>
          <p:cNvSpPr/>
          <p:nvPr/>
        </p:nvSpPr>
        <p:spPr>
          <a:xfrm>
            <a:off x="-268357" y="6281530"/>
            <a:ext cx="12603900" cy="684000"/>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780" name="Google Shape;780;g3984a2fdb13_0_1410" descr="Text&#10;&#10;Description automatically generated with medium confidence"/>
          <p:cNvPicPr preferRelativeResize="0"/>
          <p:nvPr/>
        </p:nvPicPr>
        <p:blipFill rotWithShape="1">
          <a:blip r:embed="rId9">
            <a:alphaModFix/>
          </a:blip>
          <a:srcRect/>
          <a:stretch/>
        </p:blipFill>
        <p:spPr>
          <a:xfrm>
            <a:off x="69573" y="6332785"/>
            <a:ext cx="2269447" cy="471465"/>
          </a:xfrm>
          <a:prstGeom prst="rect">
            <a:avLst/>
          </a:prstGeom>
          <a:noFill/>
          <a:ln>
            <a:noFill/>
          </a:ln>
        </p:spPr>
      </p:pic>
      <p:sp>
        <p:nvSpPr>
          <p:cNvPr id="781" name="Google Shape;781;g3984a2fdb13_0_1410"/>
          <p:cNvSpPr txBox="1"/>
          <p:nvPr/>
        </p:nvSpPr>
        <p:spPr>
          <a:xfrm>
            <a:off x="9852982" y="6374979"/>
            <a:ext cx="2269500" cy="51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g3984a2fdb13_0_14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g3984a2fdb13_0_1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g3984a2fdb13_0_1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g3984a2fdb13_0_1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g3984a2fdb13_0_1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g3984a2fdb13_0_1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g3984a2fdb13_0_1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theme" Target="../theme/theme3.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theme" Target="../theme/theme4.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3984a2fdb13_0_9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3984a2fdb13_0_9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g3984a2fdb13_0_9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g3984a2fdb13_0_9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g3984a2fdb13_0_9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Shape 9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Shape 33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Shape 55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hyperlink" Target="https://chatgpt.com/g/g-67b53457ec208191b9c82aa7e6bcf1a9-high-leverage-practices-hlp-gpt?utm_source=CEEDAR+Center+Newsletter&amp;utm_campaign=207a51a350-EMAIL_CAMPAIGN_2023_05_23_03_15_COPY_01&amp;utm_medium=email&amp;utm_term=0_-a23a86e187-107663557"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hyperlink" Target="https://chatgpt.com/g/g-67b53457ec208191b9c82aa7e6bcf1a9-high-leverage-practices-hlp-gpt?utm_source=CEEDAR+Center+Newsletter&amp;utm_campaign=207a51a350-EMAIL_CAMPAIGN_2023_05_23_03_15_COPY_01&amp;utm_medium=email&amp;utm_term=0_-a23a86e187-107663557"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chatgpt.com/g/g-67b53457ec208191b9c82aa7e6bcf1a9-high-leverage-practices-hlp-gpt?utm_source=CEEDAR+Center+Newsletter&amp;utm_campaign=207a51a350-EMAIL_CAMPAIGN_2023_05_23_03_15_COPY_01&amp;utm_medium=email&amp;utm_term=0_-a23a86e187-107663557"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chatgpt.com/g/g-67b53457ec208191b9c82aa7e6bcf1a9-high-leverage-practices-hlp-gpt?utm_source=CEEDAR+Center+Newsletter&amp;utm_campaign=207a51a350-EMAIL_CAMPAIGN_2023_05_23_03_15_COPY_01&amp;utm_medium=email&amp;utm_term=0_-a23a86e187-107663557"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hyperlink" Target="mailto:susan.courey@touro.edu" TargetMode="External"/><Relationship Id="rId4" Type="http://schemas.openxmlformats.org/officeDocument/2006/relationships/hyperlink" Target="mailto:dspatterson@gsu.edu"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udlguidelines.cast.or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nysed.gov/curriculum-instruction/new-york-state-next-generation-mathematics-learning-standards" TargetMode="External"/><Relationship Id="rId5" Type="http://schemas.openxmlformats.org/officeDocument/2006/relationships/hyperlink" Target="https://the-learning-agency.com/the-cutting-ed/article/ai-tips-for-teachers-new-to-the-technology/" TargetMode="External"/><Relationship Id="rId4" Type="http://schemas.openxmlformats.org/officeDocument/2006/relationships/hyperlink" Target="https://highleveragepractices.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s://chatgpt.com/g/g-67b53457ec208191b9c82aa7e6bcf1a9-high-leverage-practices-hlp-gpt?utm_source=CEEDAR+Center+Newsletter&amp;utm_campaign=207a51a350-EMAIL_CAMPAIGN_2023_05_23_03_15_COPY_01&amp;utm_medium=email&amp;utm_term=0_-a23a86e187-107663557" TargetMode="External"/><Relationship Id="rId2" Type="http://schemas.openxmlformats.org/officeDocument/2006/relationships/notesSlide" Target="../notesSlides/notesSlide40.xml"/><Relationship Id="rId1" Type="http://schemas.openxmlformats.org/officeDocument/2006/relationships/slideLayout" Target="../slideLayouts/slideLayout20.xml"/><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54.xml"/><Relationship Id="rId6" Type="http://schemas.openxmlformats.org/officeDocument/2006/relationships/image" Target="../media/image90.png"/><Relationship Id="rId5" Type="http://schemas.openxmlformats.org/officeDocument/2006/relationships/hyperlink" Target="mailto:susan.courey@touro.edu" TargetMode="External"/><Relationship Id="rId4" Type="http://schemas.openxmlformats.org/officeDocument/2006/relationships/hyperlink" Target="mailto:dspatterson@gsu.edu"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g3c0d3fbfb6d_0_0"/>
          <p:cNvSpPr txBox="1">
            <a:spLocks noGrp="1"/>
          </p:cNvSpPr>
          <p:nvPr>
            <p:ph type="title" idx="4294967295"/>
          </p:nvPr>
        </p:nvSpPr>
        <p:spPr>
          <a:xfrm>
            <a:off x="1835150" y="2338388"/>
            <a:ext cx="7866063" cy="21812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0"/>
              </a:spcBef>
              <a:spcAft>
                <a:spcPts val="0"/>
              </a:spcAft>
              <a:buClr>
                <a:schemeClr val="dk1"/>
              </a:buClr>
              <a:buSzPct val="100000"/>
              <a:buFont typeface="Arial"/>
              <a:buNone/>
              <a:tabLst/>
              <a:defRPr/>
            </a:pPr>
            <a:r>
              <a:rPr kumimoji="0" lang="en-US" sz="4800" b="1" i="0" u="none" strike="noStrike" kern="0" cap="none" spc="0" normalizeH="0" baseline="0" noProof="0" dirty="0">
                <a:ln>
                  <a:noFill/>
                </a:ln>
                <a:solidFill>
                  <a:schemeClr val="lt1"/>
                </a:solidFill>
                <a:effectLst/>
                <a:uLnTx/>
                <a:uFillTx/>
                <a:latin typeface="Arial"/>
                <a:ea typeface="Arial"/>
                <a:cs typeface="Arial"/>
                <a:sym typeface="Arial"/>
              </a:rPr>
              <a:t>Lunch &amp; Learn:</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chemeClr val="dk1"/>
              </a:buClr>
              <a:buSzPct val="100000"/>
              <a:buFont typeface="Arial"/>
              <a:buNone/>
              <a:tabLst/>
              <a:defRPr/>
            </a:pPr>
            <a:r>
              <a:rPr kumimoji="0" lang="en-US" sz="4800" b="1" i="0" u="none" strike="noStrike" kern="0" cap="none" spc="0" normalizeH="0" baseline="0" noProof="0" dirty="0">
                <a:ln>
                  <a:noFill/>
                </a:ln>
                <a:solidFill>
                  <a:schemeClr val="lt1"/>
                </a:solidFill>
                <a:effectLst/>
                <a:uLnTx/>
                <a:uFillTx/>
                <a:latin typeface="Arial"/>
                <a:ea typeface="Arial"/>
                <a:cs typeface="Arial"/>
                <a:sym typeface="Arial"/>
              </a:rPr>
              <a:t> How Artificial Intelligence can be used to Incorporate UDL and HLPs</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788" name="Google Shape;788;g3c0d3fbfb6d_0_0">
            <a:extLst>
              <a:ext uri="{C183D7F6-B498-43B3-948B-1728B52AA6E4}">
                <adec:decorative xmlns:adec="http://schemas.microsoft.com/office/drawing/2017/decorative" val="1"/>
              </a:ext>
            </a:extLst>
          </p:cNvPr>
          <p:cNvSpPr/>
          <p:nvPr/>
        </p:nvSpPr>
        <p:spPr>
          <a:xfrm>
            <a:off x="1835550" y="2005701"/>
            <a:ext cx="7948200" cy="2682000"/>
          </a:xfrm>
          <a:prstGeom prst="rect">
            <a:avLst/>
          </a:prstGeom>
          <a:noFill/>
          <a:ln w="920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5"/>
          <p:cNvSpPr txBox="1">
            <a:spLocks noGrp="1"/>
          </p:cNvSpPr>
          <p:nvPr>
            <p:ph type="title"/>
          </p:nvPr>
        </p:nvSpPr>
        <p:spPr>
          <a:xfrm>
            <a:off x="308758" y="742425"/>
            <a:ext cx="11970327" cy="1044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800"/>
              <a:buFont typeface="Arial"/>
              <a:buNone/>
            </a:pPr>
            <a:r>
              <a:rPr lang="en-US" dirty="0"/>
              <a:t>Prepare Teachers for Ethical Use of AI</a:t>
            </a:r>
            <a:r>
              <a:rPr lang="en-US" sz="4000" dirty="0"/>
              <a:t> </a:t>
            </a:r>
            <a:endParaRPr dirty="0"/>
          </a:p>
        </p:txBody>
      </p:sp>
      <p:sp>
        <p:nvSpPr>
          <p:cNvPr id="856" name="Google Shape;856;p5"/>
          <p:cNvSpPr txBox="1"/>
          <p:nvPr/>
        </p:nvSpPr>
        <p:spPr>
          <a:xfrm>
            <a:off x="765958" y="1935678"/>
            <a:ext cx="10355283"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r>
              <a:rPr lang="en-US" sz="2800" b="0" i="0" u="none" strike="noStrike" cap="none">
                <a:solidFill>
                  <a:schemeClr val="lt1"/>
                </a:solidFill>
                <a:latin typeface="Arial"/>
                <a:ea typeface="Arial"/>
                <a:cs typeface="Arial"/>
                <a:sym typeface="Arial"/>
              </a:rPr>
              <a:t>Understanding the ethical implications of AI use in education is crucial, especially considering the diverse needs of ALL students; mitigating bias and ensuring equitable access to learning resources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g3984a2fdb13_0_3340"/>
          <p:cNvSpPr txBox="1">
            <a:spLocks noGrp="1"/>
          </p:cNvSpPr>
          <p:nvPr>
            <p:ph type="title"/>
          </p:nvPr>
        </p:nvSpPr>
        <p:spPr>
          <a:xfrm>
            <a:off x="677667" y="1452299"/>
            <a:ext cx="9530400" cy="1044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800"/>
              <a:buFont typeface="Arial"/>
              <a:buNone/>
            </a:pPr>
            <a:r>
              <a:rPr lang="en-US" dirty="0">
                <a:solidFill>
                  <a:srgbClr val="7030A0"/>
                </a:solidFill>
              </a:rPr>
              <a:t>AI to Incorporate UDL and HLPs</a:t>
            </a:r>
            <a:endParaRPr dirty="0">
              <a:solidFill>
                <a:srgbClr val="7030A0"/>
              </a:solidFill>
            </a:endParaRPr>
          </a:p>
        </p:txBody>
      </p:sp>
      <p:sp>
        <p:nvSpPr>
          <p:cNvPr id="862" name="Google Shape;862;g3984a2fdb13_0_3340"/>
          <p:cNvSpPr txBox="1"/>
          <p:nvPr/>
        </p:nvSpPr>
        <p:spPr>
          <a:xfrm>
            <a:off x="171140" y="2496299"/>
            <a:ext cx="11849719" cy="37548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chemeClr val="lt1"/>
                </a:solidFill>
                <a:latin typeface="Arial"/>
                <a:ea typeface="Arial"/>
                <a:cs typeface="Arial"/>
                <a:sym typeface="Arial"/>
              </a:rPr>
              <a:t>UDL reminds us that</a:t>
            </a:r>
            <a:r>
              <a:rPr lang="en-US" sz="2800" b="0" i="0" u="none" strike="noStrike" cap="none">
                <a:solidFill>
                  <a:schemeClr val="lt1"/>
                </a:solidFill>
                <a:latin typeface="Arial"/>
                <a:ea typeface="Arial"/>
                <a:cs typeface="Arial"/>
                <a:sym typeface="Arial"/>
              </a:rPr>
              <a:t> variability is the norm.</a:t>
            </a:r>
            <a:endParaRPr/>
          </a:p>
          <a:p>
            <a:pPr marL="0" marR="0" lvl="0" indent="0" algn="l" rtl="0">
              <a:lnSpc>
                <a:spcPct val="100000"/>
              </a:lnSpc>
              <a:spcBef>
                <a:spcPts val="0"/>
              </a:spcBef>
              <a:spcAft>
                <a:spcPts val="0"/>
              </a:spcAft>
              <a:buNone/>
            </a:pPr>
            <a:r>
              <a:rPr lang="en-US" sz="2800" b="0" i="0" u="none" strike="noStrike" cap="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r>
              <a:rPr lang="en-US" sz="2800" b="1" i="0" u="none" strike="noStrike" cap="none">
                <a:solidFill>
                  <a:schemeClr val="lt1"/>
                </a:solidFill>
                <a:latin typeface="Arial"/>
                <a:ea typeface="Arial"/>
                <a:cs typeface="Arial"/>
                <a:sym typeface="Arial"/>
              </a:rPr>
              <a:t>HLPs give us the tools</a:t>
            </a:r>
            <a:r>
              <a:rPr lang="en-US" sz="2800" b="0" i="0" u="none" strike="noStrike" cap="none">
                <a:solidFill>
                  <a:schemeClr val="lt1"/>
                </a:solidFill>
                <a:latin typeface="Arial"/>
                <a:ea typeface="Arial"/>
                <a:cs typeface="Arial"/>
                <a:sym typeface="Arial"/>
              </a:rPr>
              <a:t> to teach responsively across that variability.</a:t>
            </a:r>
            <a:endParaRPr/>
          </a:p>
          <a:p>
            <a:pPr marL="0" marR="0" lvl="0" indent="0" algn="l"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2800" b="0" i="0" u="none" strike="noStrike" cap="none">
                <a:solidFill>
                  <a:schemeClr val="lt1"/>
                </a:solidFill>
                <a:latin typeface="Arial"/>
                <a:ea typeface="Arial"/>
                <a:cs typeface="Arial"/>
                <a:sym typeface="Arial"/>
              </a:rPr>
              <a:t>Disability is not fixed—it’s shaped by </a:t>
            </a:r>
            <a:r>
              <a:rPr lang="en-US" sz="2800" b="1" i="0" u="none" strike="noStrike" cap="none">
                <a:solidFill>
                  <a:schemeClr val="lt1"/>
                </a:solidFill>
                <a:latin typeface="Arial"/>
                <a:ea typeface="Arial"/>
                <a:cs typeface="Arial"/>
                <a:sym typeface="Arial"/>
              </a:rPr>
              <a:t>context + environment</a:t>
            </a:r>
            <a:r>
              <a:rPr lang="en-US" sz="2800" b="0" i="0" u="none" strike="noStrike" cap="none">
                <a:solidFill>
                  <a:schemeClr val="lt1"/>
                </a:solidFill>
                <a:latin typeface="Arial"/>
                <a:ea typeface="Arial"/>
                <a:cs typeface="Arial"/>
                <a:sym typeface="Arial"/>
              </a:rPr>
              <a:t>.</a:t>
            </a:r>
            <a:endParaRPr/>
          </a:p>
          <a:p>
            <a:pPr marL="0" marR="0" lvl="0" indent="0" algn="l"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2800" b="0" i="0" u="none" strike="noStrike" cap="none">
                <a:solidFill>
                  <a:srgbClr val="FF0000"/>
                </a:solidFill>
                <a:latin typeface="Arial"/>
                <a:ea typeface="Arial"/>
                <a:cs typeface="Arial"/>
                <a:sym typeface="Arial"/>
              </a:rPr>
              <a:t>Our role: </a:t>
            </a:r>
            <a:r>
              <a:rPr lang="en-US" sz="2800" b="1" i="0" u="none" strike="noStrike" cap="none">
                <a:solidFill>
                  <a:srgbClr val="FF0000"/>
                </a:solidFill>
                <a:latin typeface="Arial"/>
                <a:ea typeface="Arial"/>
                <a:cs typeface="Arial"/>
                <a:sym typeface="Arial"/>
              </a:rPr>
              <a:t>Design with diversity in mind, not for the “average” student</a:t>
            </a:r>
            <a:r>
              <a:rPr lang="en-US" sz="2800" b="1" i="0" u="none" strike="noStrike" cap="none">
                <a:solidFill>
                  <a:schemeClr val="lt1"/>
                </a:solidFill>
                <a:latin typeface="Arial"/>
                <a:ea typeface="Arial"/>
                <a:cs typeface="Arial"/>
                <a:sym typeface="Arial"/>
              </a:rPr>
              <a:t>.</a:t>
            </a:r>
            <a:endParaRPr sz="2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6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6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g3a214bf1461_0_4"/>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Font typeface="Arial"/>
              <a:buNone/>
            </a:pPr>
            <a:r>
              <a:rPr lang="en-US" dirty="0">
                <a:solidFill>
                  <a:srgbClr val="000000"/>
                </a:solidFill>
                <a:latin typeface="Arial"/>
                <a:ea typeface="Arial"/>
                <a:cs typeface="Arial"/>
                <a:sym typeface="Arial"/>
              </a:rPr>
              <a:t>What Are HLPs? </a:t>
            </a:r>
            <a:endParaRPr dirty="0"/>
          </a:p>
        </p:txBody>
      </p:sp>
      <p:sp>
        <p:nvSpPr>
          <p:cNvPr id="3" name="Google Shape;868;g3a214bf1461_0_4"/>
          <p:cNvSpPr txBox="1">
            <a:spLocks noGrp="1"/>
          </p:cNvSpPr>
          <p:nvPr>
            <p:ph type="body" idx="1"/>
          </p:nvPr>
        </p:nvSpPr>
        <p:spPr>
          <a:xfrm>
            <a:off x="433388" y="1922531"/>
            <a:ext cx="6051300" cy="36396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Font typeface="Arial"/>
              <a:buChar char="•"/>
            </a:pPr>
            <a:r>
              <a:rPr lang="en-US" dirty="0">
                <a:latin typeface="Arial"/>
                <a:ea typeface="Arial"/>
                <a:cs typeface="Arial"/>
                <a:sym typeface="Arial"/>
              </a:rPr>
              <a:t>HLPs are practices that can be woven into </a:t>
            </a:r>
            <a:r>
              <a:rPr lang="en-US" b="1" dirty="0">
                <a:solidFill>
                  <a:srgbClr val="000000"/>
                </a:solidFill>
                <a:latin typeface="Arial"/>
                <a:ea typeface="Arial"/>
                <a:cs typeface="Arial"/>
                <a:sym typeface="Arial"/>
              </a:rPr>
              <a:t>core instruction</a:t>
            </a:r>
            <a:r>
              <a:rPr lang="en-US" dirty="0">
                <a:solidFill>
                  <a:srgbClr val="000000"/>
                </a:solidFill>
                <a:latin typeface="Arial"/>
                <a:ea typeface="Arial"/>
                <a:cs typeface="Arial"/>
                <a:sym typeface="Arial"/>
              </a:rPr>
              <a:t> </a:t>
            </a:r>
            <a:r>
              <a:rPr lang="en-US" dirty="0">
                <a:latin typeface="Arial"/>
                <a:ea typeface="Arial"/>
                <a:cs typeface="Arial"/>
                <a:sym typeface="Arial"/>
              </a:rPr>
              <a:t>in the general education setting to </a:t>
            </a:r>
            <a:r>
              <a:rPr lang="en-US" b="1" dirty="0">
                <a:solidFill>
                  <a:srgbClr val="000000"/>
                </a:solidFill>
                <a:latin typeface="Arial"/>
                <a:ea typeface="Arial"/>
                <a:cs typeface="Arial"/>
                <a:sym typeface="Arial"/>
              </a:rPr>
              <a:t>intentionally design, deliver, and assess instruction</a:t>
            </a:r>
            <a:r>
              <a:rPr lang="en-US" dirty="0">
                <a:solidFill>
                  <a:srgbClr val="000000"/>
                </a:solidFill>
                <a:latin typeface="Arial"/>
                <a:ea typeface="Arial"/>
                <a:cs typeface="Arial"/>
                <a:sym typeface="Arial"/>
              </a:rPr>
              <a:t> </a:t>
            </a:r>
            <a:r>
              <a:rPr lang="en-US" dirty="0">
                <a:latin typeface="Arial"/>
                <a:ea typeface="Arial"/>
                <a:cs typeface="Arial"/>
                <a:sym typeface="Arial"/>
              </a:rPr>
              <a:t>that leads to equitable learning outcomes for </a:t>
            </a:r>
            <a:r>
              <a:rPr lang="en-US" b="1" i="1" dirty="0">
                <a:solidFill>
                  <a:srgbClr val="000000"/>
                </a:solidFill>
                <a:latin typeface="Arial"/>
                <a:ea typeface="Arial"/>
                <a:cs typeface="Arial"/>
                <a:sym typeface="Arial"/>
              </a:rPr>
              <a:t>all</a:t>
            </a:r>
            <a:r>
              <a:rPr lang="en-US" dirty="0">
                <a:latin typeface="Arial"/>
                <a:ea typeface="Arial"/>
                <a:cs typeface="Arial"/>
                <a:sym typeface="Arial"/>
              </a:rPr>
              <a:t> students, including students with diverse learning needs.</a:t>
            </a:r>
            <a:endParaRPr dirty="0"/>
          </a:p>
        </p:txBody>
      </p:sp>
      <p:pic>
        <p:nvPicPr>
          <p:cNvPr id="869" name="Google Shape;869;g3a214bf1461_0_4" descr="“A set of practices that are fundamental to support K-12 student learning, and that can be taught, learned, and implemented by those entering the profession.”"/>
          <p:cNvPicPr preferRelativeResize="0"/>
          <p:nvPr/>
        </p:nvPicPr>
        <p:blipFill rotWithShape="1">
          <a:blip r:embed="rId3">
            <a:alphaModFix/>
          </a:blip>
          <a:srcRect/>
          <a:stretch/>
        </p:blipFill>
        <p:spPr>
          <a:xfrm>
            <a:off x="6848889" y="1917424"/>
            <a:ext cx="4838700" cy="3238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g3a214bf1461_0_234"/>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Font typeface="Arial"/>
              <a:buNone/>
            </a:pPr>
            <a:r>
              <a:rPr lang="en-US" dirty="0"/>
              <a:t>High Leverage Practices</a:t>
            </a:r>
            <a:endParaRPr dirty="0"/>
          </a:p>
        </p:txBody>
      </p:sp>
      <p:sp>
        <p:nvSpPr>
          <p:cNvPr id="876" name="Google Shape;876;g3a214bf1461_0_234"/>
          <p:cNvSpPr txBox="1"/>
          <p:nvPr/>
        </p:nvSpPr>
        <p:spPr>
          <a:xfrm>
            <a:off x="433206" y="1414353"/>
            <a:ext cx="53136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Purpose: </a:t>
            </a:r>
            <a:r>
              <a:rPr lang="en-US" sz="2400" b="0" i="0" u="none" strike="noStrike" cap="none">
                <a:solidFill>
                  <a:schemeClr val="dk1"/>
                </a:solidFill>
                <a:latin typeface="Calibri"/>
                <a:ea typeface="Calibri"/>
                <a:cs typeface="Calibri"/>
                <a:sym typeface="Calibri"/>
              </a:rPr>
              <a:t>Offers a framework for what educators should know and be able to do to supports SWDs</a:t>
            </a:r>
            <a:endParaRPr sz="1400" b="0" i="0" u="none" strike="noStrike" cap="none">
              <a:solidFill>
                <a:srgbClr val="000000"/>
              </a:solidFill>
              <a:latin typeface="Arial"/>
              <a:ea typeface="Arial"/>
              <a:cs typeface="Arial"/>
              <a:sym typeface="Arial"/>
            </a:endParaRPr>
          </a:p>
        </p:txBody>
      </p:sp>
      <p:pic>
        <p:nvPicPr>
          <p:cNvPr id="877" name="Google Shape;877;g3a214bf1461_0_234" descr="The refreshed High Leverage Practices Framework is organized into four domains: 1.) Collaboration; 2.) Data-Driven Planning; 3.) Instruction in Behavior and Academics; and 4.) Intensify and Intervene as Needed."/>
          <p:cNvPicPr preferRelativeResize="0"/>
          <p:nvPr/>
        </p:nvPicPr>
        <p:blipFill rotWithShape="1">
          <a:blip r:embed="rId3">
            <a:alphaModFix/>
          </a:blip>
          <a:srcRect/>
          <a:stretch/>
        </p:blipFill>
        <p:spPr>
          <a:xfrm>
            <a:off x="296728" y="2792747"/>
            <a:ext cx="4902388" cy="3235919"/>
          </a:xfrm>
          <a:prstGeom prst="rect">
            <a:avLst/>
          </a:prstGeom>
          <a:noFill/>
          <a:ln>
            <a:noFill/>
          </a:ln>
        </p:spPr>
      </p:pic>
      <p:grpSp>
        <p:nvGrpSpPr>
          <p:cNvPr id="878" name="Google Shape;878;g3a214bf1461_0_234" descr="Resources related to high leverage practices include school leadership guides, faculty guides, videos, and an interactive HLP alignment tool from the IRIS Center."/>
          <p:cNvGrpSpPr/>
          <p:nvPr/>
        </p:nvGrpSpPr>
        <p:grpSpPr>
          <a:xfrm>
            <a:off x="6043125" y="1525895"/>
            <a:ext cx="5538215" cy="4502675"/>
            <a:chOff x="450809" y="1667016"/>
            <a:chExt cx="4958559" cy="4065254"/>
          </a:xfrm>
        </p:grpSpPr>
        <p:pic>
          <p:nvPicPr>
            <p:cNvPr id="879" name="Google Shape;879;g3a214bf1461_0_234"/>
            <p:cNvPicPr preferRelativeResize="0"/>
            <p:nvPr/>
          </p:nvPicPr>
          <p:blipFill rotWithShape="1">
            <a:blip r:embed="rId4">
              <a:alphaModFix/>
            </a:blip>
            <a:srcRect b="26438"/>
            <a:stretch/>
          </p:blipFill>
          <p:spPr>
            <a:xfrm>
              <a:off x="3039126" y="3750388"/>
              <a:ext cx="2370242" cy="1966218"/>
            </a:xfrm>
            <a:prstGeom prst="rect">
              <a:avLst/>
            </a:prstGeom>
            <a:noFill/>
            <a:ln>
              <a:noFill/>
            </a:ln>
          </p:spPr>
        </p:pic>
        <p:pic>
          <p:nvPicPr>
            <p:cNvPr id="880" name="Google Shape;880;g3a214bf1461_0_234"/>
            <p:cNvPicPr preferRelativeResize="0"/>
            <p:nvPr/>
          </p:nvPicPr>
          <p:blipFill rotWithShape="1">
            <a:blip r:embed="rId5">
              <a:alphaModFix/>
            </a:blip>
            <a:srcRect b="24885"/>
            <a:stretch/>
          </p:blipFill>
          <p:spPr>
            <a:xfrm>
              <a:off x="484259" y="3734725"/>
              <a:ext cx="2324796" cy="1997545"/>
            </a:xfrm>
            <a:prstGeom prst="rect">
              <a:avLst/>
            </a:prstGeom>
            <a:noFill/>
            <a:ln>
              <a:noFill/>
            </a:ln>
          </p:spPr>
        </p:pic>
        <p:pic>
          <p:nvPicPr>
            <p:cNvPr id="881" name="Google Shape;881;g3a214bf1461_0_234"/>
            <p:cNvPicPr preferRelativeResize="0"/>
            <p:nvPr/>
          </p:nvPicPr>
          <p:blipFill rotWithShape="1">
            <a:blip r:embed="rId6">
              <a:alphaModFix/>
            </a:blip>
            <a:srcRect b="26062"/>
            <a:stretch/>
          </p:blipFill>
          <p:spPr>
            <a:xfrm>
              <a:off x="3047272" y="1667016"/>
              <a:ext cx="2353950" cy="1966218"/>
            </a:xfrm>
            <a:prstGeom prst="rect">
              <a:avLst/>
            </a:prstGeom>
            <a:noFill/>
            <a:ln>
              <a:noFill/>
            </a:ln>
          </p:spPr>
        </p:pic>
        <p:pic>
          <p:nvPicPr>
            <p:cNvPr id="882" name="Google Shape;882;g3a214bf1461_0_234"/>
            <p:cNvPicPr preferRelativeResize="0"/>
            <p:nvPr/>
          </p:nvPicPr>
          <p:blipFill rotWithShape="1">
            <a:blip r:embed="rId7">
              <a:alphaModFix/>
            </a:blip>
            <a:srcRect b="26073"/>
            <a:stretch/>
          </p:blipFill>
          <p:spPr>
            <a:xfrm>
              <a:off x="450809" y="1667016"/>
              <a:ext cx="2358246" cy="1965951"/>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g3a214bf1461_0_470"/>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883E"/>
              </a:buClr>
              <a:buSzPts val="4800"/>
              <a:buFont typeface="Arial"/>
              <a:buNone/>
            </a:pPr>
            <a:r>
              <a:rPr lang="en-US"/>
              <a:t>Features of HLPs</a:t>
            </a:r>
            <a:endParaRPr/>
          </a:p>
        </p:txBody>
      </p:sp>
      <p:grpSp>
        <p:nvGrpSpPr>
          <p:cNvPr id="889" name="Google Shape;889;g3a214bf1461_0_470" descr="HLP Features"/>
          <p:cNvGrpSpPr/>
          <p:nvPr/>
        </p:nvGrpSpPr>
        <p:grpSpPr>
          <a:xfrm>
            <a:off x="1162124" y="1654949"/>
            <a:ext cx="10175812" cy="4133940"/>
            <a:chOff x="15949" y="774"/>
            <a:chExt cx="10175812" cy="4133940"/>
          </a:xfrm>
        </p:grpSpPr>
        <p:sp>
          <p:nvSpPr>
            <p:cNvPr id="890" name="Google Shape;890;g3a214bf1461_0_470"/>
            <p:cNvSpPr/>
            <p:nvPr/>
          </p:nvSpPr>
          <p:spPr>
            <a:xfrm>
              <a:off x="15949" y="774"/>
              <a:ext cx="3180000" cy="1908000"/>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91" name="Google Shape;891;g3a214bf1461_0_470"/>
            <p:cNvSpPr txBox="1"/>
            <p:nvPr/>
          </p:nvSpPr>
          <p:spPr>
            <a:xfrm>
              <a:off x="15949" y="774"/>
              <a:ext cx="3180000" cy="1908000"/>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chemeClr val="lt1"/>
                </a:buClr>
                <a:buSzPts val="2700"/>
                <a:buFont typeface="Calibri"/>
                <a:buNone/>
              </a:pPr>
              <a:r>
                <a:rPr lang="en-US" sz="2700" b="0" i="0" u="none" strike="noStrike" cap="none">
                  <a:solidFill>
                    <a:schemeClr val="lt1"/>
                  </a:solidFill>
                  <a:latin typeface="Calibri"/>
                  <a:ea typeface="Calibri"/>
                  <a:cs typeface="Calibri"/>
                  <a:sym typeface="Calibri"/>
                </a:rPr>
                <a:t>Focus directly on instructional practice</a:t>
              </a:r>
              <a:endParaRPr sz="1800" b="0" i="0" u="none" strike="noStrike" cap="none">
                <a:solidFill>
                  <a:schemeClr val="dk1"/>
                </a:solidFill>
                <a:latin typeface="Calibri"/>
                <a:ea typeface="Calibri"/>
                <a:cs typeface="Calibri"/>
                <a:sym typeface="Calibri"/>
              </a:endParaRPr>
            </a:p>
          </p:txBody>
        </p:sp>
        <p:sp>
          <p:nvSpPr>
            <p:cNvPr id="892" name="Google Shape;892;g3a214bf1461_0_470"/>
            <p:cNvSpPr/>
            <p:nvPr/>
          </p:nvSpPr>
          <p:spPr>
            <a:xfrm>
              <a:off x="3513855" y="774"/>
              <a:ext cx="3180000" cy="1908000"/>
            </a:xfrm>
            <a:prstGeom prst="rect">
              <a:avLst/>
            </a:prstGeom>
            <a:solidFill>
              <a:srgbClr val="53C1C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93" name="Google Shape;893;g3a214bf1461_0_470"/>
            <p:cNvSpPr txBox="1"/>
            <p:nvPr/>
          </p:nvSpPr>
          <p:spPr>
            <a:xfrm>
              <a:off x="3513855" y="774"/>
              <a:ext cx="3180000" cy="1908000"/>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chemeClr val="lt1"/>
                </a:buClr>
                <a:buSzPts val="2700"/>
                <a:buFont typeface="Calibri"/>
                <a:buNone/>
              </a:pPr>
              <a:r>
                <a:rPr lang="en-US" sz="2700" b="0" i="0" u="none" strike="noStrike" cap="none">
                  <a:solidFill>
                    <a:schemeClr val="lt1"/>
                  </a:solidFill>
                  <a:latin typeface="Calibri"/>
                  <a:ea typeface="Calibri"/>
                  <a:cs typeface="Calibri"/>
                  <a:sym typeface="Calibri"/>
                </a:rPr>
                <a:t>Occur with high frequency in teaching</a:t>
              </a:r>
              <a:endParaRPr sz="1800" b="0" i="0" u="none" strike="noStrike" cap="none">
                <a:solidFill>
                  <a:schemeClr val="dk1"/>
                </a:solidFill>
                <a:latin typeface="Calibri"/>
                <a:ea typeface="Calibri"/>
                <a:cs typeface="Calibri"/>
                <a:sym typeface="Calibri"/>
              </a:endParaRPr>
            </a:p>
          </p:txBody>
        </p:sp>
        <p:sp>
          <p:nvSpPr>
            <p:cNvPr id="894" name="Google Shape;894;g3a214bf1461_0_470"/>
            <p:cNvSpPr/>
            <p:nvPr/>
          </p:nvSpPr>
          <p:spPr>
            <a:xfrm>
              <a:off x="7011761" y="774"/>
              <a:ext cx="3180000" cy="1908000"/>
            </a:xfrm>
            <a:prstGeom prst="rect">
              <a:avLst/>
            </a:prstGeom>
            <a:solidFill>
              <a:srgbClr val="4EC7A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95" name="Google Shape;895;g3a214bf1461_0_470"/>
            <p:cNvSpPr txBox="1"/>
            <p:nvPr/>
          </p:nvSpPr>
          <p:spPr>
            <a:xfrm>
              <a:off x="7011761" y="774"/>
              <a:ext cx="3180000" cy="1908000"/>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chemeClr val="lt1"/>
                </a:buClr>
                <a:buSzPts val="2700"/>
                <a:buFont typeface="Calibri"/>
                <a:buNone/>
              </a:pPr>
              <a:r>
                <a:rPr lang="en-US" sz="2700" b="0" i="0" u="none" strike="noStrike" cap="none">
                  <a:solidFill>
                    <a:schemeClr val="lt1"/>
                  </a:solidFill>
                  <a:latin typeface="Calibri"/>
                  <a:ea typeface="Calibri"/>
                  <a:cs typeface="Calibri"/>
                  <a:sym typeface="Calibri"/>
                </a:rPr>
                <a:t>Research based and known to foster student engagement and learning</a:t>
              </a:r>
              <a:endParaRPr sz="1800" b="0" i="0" u="none" strike="noStrike" cap="none">
                <a:solidFill>
                  <a:schemeClr val="dk1"/>
                </a:solidFill>
                <a:latin typeface="Calibri"/>
                <a:ea typeface="Calibri"/>
                <a:cs typeface="Calibri"/>
                <a:sym typeface="Calibri"/>
              </a:endParaRPr>
            </a:p>
          </p:txBody>
        </p:sp>
        <p:sp>
          <p:nvSpPr>
            <p:cNvPr id="896" name="Google Shape;896;g3a214bf1461_0_470"/>
            <p:cNvSpPr/>
            <p:nvPr/>
          </p:nvSpPr>
          <p:spPr>
            <a:xfrm>
              <a:off x="15949" y="2226714"/>
              <a:ext cx="3180000" cy="1908000"/>
            </a:xfrm>
            <a:prstGeom prst="rect">
              <a:avLst/>
            </a:prstGeom>
            <a:solidFill>
              <a:srgbClr val="49C0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97" name="Google Shape;897;g3a214bf1461_0_470"/>
            <p:cNvSpPr txBox="1"/>
            <p:nvPr/>
          </p:nvSpPr>
          <p:spPr>
            <a:xfrm>
              <a:off x="15949" y="2226714"/>
              <a:ext cx="3180000" cy="1908000"/>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chemeClr val="lt1"/>
                </a:buClr>
                <a:buSzPts val="2700"/>
                <a:buFont typeface="Calibri"/>
                <a:buNone/>
              </a:pPr>
              <a:r>
                <a:rPr lang="en-US" sz="2700" b="0" i="0" u="none" strike="noStrike" cap="none">
                  <a:solidFill>
                    <a:schemeClr val="lt1"/>
                  </a:solidFill>
                  <a:latin typeface="Calibri"/>
                  <a:ea typeface="Calibri"/>
                  <a:cs typeface="Calibri"/>
                  <a:sym typeface="Calibri"/>
                </a:rPr>
                <a:t>Broadly applicable and usable in any content area or approach to teaching</a:t>
              </a:r>
              <a:endParaRPr sz="1800" b="0" i="0" u="none" strike="noStrike" cap="none">
                <a:solidFill>
                  <a:schemeClr val="dk1"/>
                </a:solidFill>
                <a:latin typeface="Calibri"/>
                <a:ea typeface="Calibri"/>
                <a:cs typeface="Calibri"/>
                <a:sym typeface="Calibri"/>
              </a:endParaRPr>
            </a:p>
          </p:txBody>
        </p:sp>
        <p:sp>
          <p:nvSpPr>
            <p:cNvPr id="898" name="Google Shape;898;g3a214bf1461_0_470"/>
            <p:cNvSpPr/>
            <p:nvPr/>
          </p:nvSpPr>
          <p:spPr>
            <a:xfrm>
              <a:off x="3513855" y="2226714"/>
              <a:ext cx="3180000" cy="1908000"/>
            </a:xfrm>
            <a:prstGeom prst="rect">
              <a:avLst/>
            </a:prstGeom>
            <a:solidFill>
              <a:srgbClr val="49B84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99" name="Google Shape;899;g3a214bf1461_0_470"/>
            <p:cNvSpPr txBox="1"/>
            <p:nvPr/>
          </p:nvSpPr>
          <p:spPr>
            <a:xfrm>
              <a:off x="3513855" y="2226714"/>
              <a:ext cx="3180000" cy="1908000"/>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chemeClr val="lt1"/>
                </a:buClr>
                <a:buSzPts val="2700"/>
                <a:buFont typeface="Calibri"/>
                <a:buNone/>
              </a:pPr>
              <a:r>
                <a:rPr lang="en-US" sz="2700" b="0" i="0" u="none" strike="noStrike" cap="none">
                  <a:solidFill>
                    <a:schemeClr val="lt1"/>
                  </a:solidFill>
                  <a:latin typeface="Calibri"/>
                  <a:ea typeface="Calibri"/>
                  <a:cs typeface="Calibri"/>
                  <a:sym typeface="Calibri"/>
                </a:rPr>
                <a:t>Fundamental to effective teaching when skillfully executed</a:t>
              </a:r>
              <a:endParaRPr sz="1800" b="0" i="0" u="none" strike="noStrike" cap="none">
                <a:solidFill>
                  <a:schemeClr val="dk1"/>
                </a:solidFill>
                <a:latin typeface="Calibri"/>
                <a:ea typeface="Calibri"/>
                <a:cs typeface="Calibri"/>
                <a:sym typeface="Calibri"/>
              </a:endParaRPr>
            </a:p>
          </p:txBody>
        </p:sp>
        <p:sp>
          <p:nvSpPr>
            <p:cNvPr id="900" name="Google Shape;900;g3a214bf1461_0_470"/>
            <p:cNvSpPr/>
            <p:nvPr/>
          </p:nvSpPr>
          <p:spPr>
            <a:xfrm>
              <a:off x="7011761" y="2226714"/>
              <a:ext cx="3180000" cy="1908000"/>
            </a:xfrm>
            <a:prstGeom prst="rect">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01" name="Google Shape;901;g3a214bf1461_0_470"/>
            <p:cNvSpPr txBox="1"/>
            <p:nvPr/>
          </p:nvSpPr>
          <p:spPr>
            <a:xfrm>
              <a:off x="7011761" y="2226714"/>
              <a:ext cx="3180000" cy="1908000"/>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chemeClr val="lt1"/>
                </a:buClr>
                <a:buSzPts val="2700"/>
                <a:buFont typeface="Calibri"/>
                <a:buNone/>
              </a:pPr>
              <a:r>
                <a:rPr lang="en-US" sz="2700" b="0" i="0" u="none" strike="noStrike" cap="none">
                  <a:solidFill>
                    <a:schemeClr val="lt1"/>
                  </a:solidFill>
                  <a:latin typeface="Calibri"/>
                  <a:ea typeface="Calibri"/>
                  <a:cs typeface="Calibri"/>
                  <a:sym typeface="Calibri"/>
                </a:rPr>
                <a:t>Address cultural and linguistic needs of diverse students</a:t>
              </a:r>
              <a:endParaRPr sz="1800" b="0" i="0" u="none" strike="noStrike" cap="none">
                <a:solidFill>
                  <a:schemeClr val="dk1"/>
                </a:solidFill>
                <a:latin typeface="Calibri"/>
                <a:ea typeface="Calibri"/>
                <a:cs typeface="Calibri"/>
                <a:sym typeface="Calibri"/>
              </a:endParaRPr>
            </a:p>
          </p:txBody>
        </p:sp>
      </p:grpSp>
      <p:sp>
        <p:nvSpPr>
          <p:cNvPr id="902" name="Google Shape;902;g3a214bf1461_0_470"/>
          <p:cNvSpPr txBox="1"/>
          <p:nvPr/>
        </p:nvSpPr>
        <p:spPr>
          <a:xfrm>
            <a:off x="9358169" y="5789196"/>
            <a:ext cx="1977300" cy="338700"/>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chemeClr val="dk1"/>
              </a:buClr>
              <a:buSzPts val="1600"/>
              <a:buFont typeface="Quattrocento Sans"/>
              <a:buNone/>
            </a:pPr>
            <a:r>
              <a:rPr lang="en-US" sz="1600" b="0" i="0" u="none" strike="noStrike" cap="none">
                <a:solidFill>
                  <a:schemeClr val="dk1"/>
                </a:solidFill>
                <a:latin typeface="Quattrocento Sans"/>
                <a:ea typeface="Quattrocento Sans"/>
                <a:cs typeface="Quattrocento Sans"/>
                <a:sym typeface="Quattrocento Sans"/>
              </a:rPr>
              <a:t>McLeskey et al., 2017</a:t>
            </a:r>
            <a:endParaRPr sz="1600" b="0" i="0" u="none" strike="noStrike" cap="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g3a214bf1461_0_713"/>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883E"/>
              </a:buClr>
              <a:buSzPts val="4800"/>
              <a:buFont typeface="Arial"/>
              <a:buNone/>
            </a:pPr>
            <a:r>
              <a:rPr lang="en-US"/>
              <a:t>Why Should We Focus on HLPs?</a:t>
            </a:r>
            <a:endParaRPr/>
          </a:p>
        </p:txBody>
      </p:sp>
      <p:grpSp>
        <p:nvGrpSpPr>
          <p:cNvPr id="909" name="Google Shape;909;g3a214bf1461_0_713" descr="Why should we focus on HLPs?"/>
          <p:cNvGrpSpPr/>
          <p:nvPr/>
        </p:nvGrpSpPr>
        <p:grpSpPr>
          <a:xfrm>
            <a:off x="1306063" y="1955845"/>
            <a:ext cx="9887583" cy="3320955"/>
            <a:chOff x="160171" y="407311"/>
            <a:chExt cx="9887583" cy="3320955"/>
          </a:xfrm>
        </p:grpSpPr>
        <p:sp>
          <p:nvSpPr>
            <p:cNvPr id="910" name="Google Shape;910;g3a214bf1461_0_713"/>
            <p:cNvSpPr/>
            <p:nvPr/>
          </p:nvSpPr>
          <p:spPr>
            <a:xfrm>
              <a:off x="160171" y="407311"/>
              <a:ext cx="1308900" cy="1308900"/>
            </a:xfrm>
            <a:prstGeom prst="ellipse">
              <a:avLst/>
            </a:prstGeom>
            <a:solidFill>
              <a:srgbClr val="CCD3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11" name="Google Shape;911;g3a214bf1461_0_713"/>
            <p:cNvSpPr/>
            <p:nvPr/>
          </p:nvSpPr>
          <p:spPr>
            <a:xfrm>
              <a:off x="435060" y="682199"/>
              <a:ext cx="759300" cy="7593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12" name="Google Shape;912;g3a214bf1461_0_713"/>
            <p:cNvSpPr/>
            <p:nvPr/>
          </p:nvSpPr>
          <p:spPr>
            <a:xfrm>
              <a:off x="1749661" y="407311"/>
              <a:ext cx="3085500" cy="1308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13" name="Google Shape;913;g3a214bf1461_0_713"/>
            <p:cNvSpPr txBox="1"/>
            <p:nvPr/>
          </p:nvSpPr>
          <p:spPr>
            <a:xfrm>
              <a:off x="1749661" y="407311"/>
              <a:ext cx="3085500" cy="1308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100"/>
                <a:buFont typeface="Calibri"/>
                <a:buNone/>
              </a:pPr>
              <a:r>
                <a:rPr lang="en-US" sz="2100" b="0" i="0" u="none" strike="noStrike" cap="none">
                  <a:solidFill>
                    <a:schemeClr val="dk1"/>
                  </a:solidFill>
                  <a:latin typeface="Calibri"/>
                  <a:ea typeface="Calibri"/>
                  <a:cs typeface="Calibri"/>
                  <a:sym typeface="Calibri"/>
                </a:rPr>
                <a:t>We can define effective practice for teachers, assess it, and then improve it!</a:t>
              </a:r>
              <a:endParaRPr sz="1800" b="0" i="0" u="none" strike="noStrike" cap="none">
                <a:solidFill>
                  <a:schemeClr val="dk1"/>
                </a:solidFill>
                <a:latin typeface="Calibri"/>
                <a:ea typeface="Calibri"/>
                <a:cs typeface="Calibri"/>
                <a:sym typeface="Calibri"/>
              </a:endParaRPr>
            </a:p>
          </p:txBody>
        </p:sp>
        <p:sp>
          <p:nvSpPr>
            <p:cNvPr id="914" name="Google Shape;914;g3a214bf1461_0_713"/>
            <p:cNvSpPr/>
            <p:nvPr/>
          </p:nvSpPr>
          <p:spPr>
            <a:xfrm>
              <a:off x="5372764" y="407311"/>
              <a:ext cx="1308900" cy="1308900"/>
            </a:xfrm>
            <a:prstGeom prst="ellipse">
              <a:avLst/>
            </a:prstGeom>
            <a:solidFill>
              <a:srgbClr val="CCD3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15" name="Google Shape;915;g3a214bf1461_0_713"/>
            <p:cNvSpPr/>
            <p:nvPr/>
          </p:nvSpPr>
          <p:spPr>
            <a:xfrm>
              <a:off x="5647652" y="682199"/>
              <a:ext cx="759300" cy="759300"/>
            </a:xfrm>
            <a:prstGeom prst="rect">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16" name="Google Shape;916;g3a214bf1461_0_713"/>
            <p:cNvSpPr/>
            <p:nvPr/>
          </p:nvSpPr>
          <p:spPr>
            <a:xfrm>
              <a:off x="6962254" y="407311"/>
              <a:ext cx="3085500" cy="1308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17" name="Google Shape;917;g3a214bf1461_0_713"/>
            <p:cNvSpPr txBox="1"/>
            <p:nvPr/>
          </p:nvSpPr>
          <p:spPr>
            <a:xfrm>
              <a:off x="6962254" y="407311"/>
              <a:ext cx="3085500" cy="1308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100"/>
                <a:buFont typeface="Calibri"/>
                <a:buNone/>
              </a:pPr>
              <a:r>
                <a:rPr lang="en-US" sz="2100" b="0" i="0" u="none" strike="noStrike" cap="none">
                  <a:solidFill>
                    <a:schemeClr val="dk1"/>
                  </a:solidFill>
                  <a:latin typeface="Calibri"/>
                  <a:ea typeface="Calibri"/>
                  <a:cs typeface="Calibri"/>
                  <a:sym typeface="Calibri"/>
                </a:rPr>
                <a:t>We can create a seamless system of support for teachers throughout their career.</a:t>
              </a:r>
              <a:endParaRPr sz="1800" b="0" i="0" u="none" strike="noStrike" cap="none">
                <a:solidFill>
                  <a:schemeClr val="dk1"/>
                </a:solidFill>
                <a:latin typeface="Calibri"/>
                <a:ea typeface="Calibri"/>
                <a:cs typeface="Calibri"/>
                <a:sym typeface="Calibri"/>
              </a:endParaRPr>
            </a:p>
          </p:txBody>
        </p:sp>
        <p:sp>
          <p:nvSpPr>
            <p:cNvPr id="918" name="Google Shape;918;g3a214bf1461_0_713"/>
            <p:cNvSpPr/>
            <p:nvPr/>
          </p:nvSpPr>
          <p:spPr>
            <a:xfrm>
              <a:off x="160171" y="2419366"/>
              <a:ext cx="1308900" cy="1308900"/>
            </a:xfrm>
            <a:prstGeom prst="ellipse">
              <a:avLst/>
            </a:prstGeom>
            <a:solidFill>
              <a:srgbClr val="CCD3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19" name="Google Shape;919;g3a214bf1461_0_713"/>
            <p:cNvSpPr/>
            <p:nvPr/>
          </p:nvSpPr>
          <p:spPr>
            <a:xfrm>
              <a:off x="435060" y="2694255"/>
              <a:ext cx="759300" cy="759300"/>
            </a:xfrm>
            <a:prstGeom prst="rect">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20" name="Google Shape;920;g3a214bf1461_0_713"/>
            <p:cNvSpPr/>
            <p:nvPr/>
          </p:nvSpPr>
          <p:spPr>
            <a:xfrm>
              <a:off x="1749661" y="2419366"/>
              <a:ext cx="3085500" cy="1308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21" name="Google Shape;921;g3a214bf1461_0_713"/>
            <p:cNvSpPr txBox="1"/>
            <p:nvPr/>
          </p:nvSpPr>
          <p:spPr>
            <a:xfrm>
              <a:off x="1749661" y="2419366"/>
              <a:ext cx="3085500" cy="1308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100"/>
                <a:buFont typeface="Calibri"/>
                <a:buNone/>
              </a:pPr>
              <a:r>
                <a:rPr lang="en-US" sz="2100" b="0" i="0" u="none" strike="noStrike" cap="none">
                  <a:solidFill>
                    <a:schemeClr val="dk1"/>
                  </a:solidFill>
                  <a:latin typeface="Calibri"/>
                  <a:ea typeface="Calibri"/>
                  <a:cs typeface="Calibri"/>
                  <a:sym typeface="Calibri"/>
                </a:rPr>
                <a:t>HLPs are content agnostic and can be used across </a:t>
              </a:r>
              <a:br>
                <a:rPr lang="en-US" sz="2100" b="0" i="0" u="none" strike="noStrike" cap="none">
                  <a:solidFill>
                    <a:schemeClr val="dk1"/>
                  </a:solidFill>
                  <a:latin typeface="Calibri"/>
                  <a:ea typeface="Calibri"/>
                  <a:cs typeface="Calibri"/>
                  <a:sym typeface="Calibri"/>
                </a:rPr>
              </a:br>
              <a:r>
                <a:rPr lang="en-US" sz="2100" b="0" i="0" u="none" strike="noStrike" cap="none">
                  <a:solidFill>
                    <a:schemeClr val="dk1"/>
                  </a:solidFill>
                  <a:latin typeface="Calibri"/>
                  <a:ea typeface="Calibri"/>
                  <a:cs typeface="Calibri"/>
                  <a:sym typeface="Calibri"/>
                </a:rPr>
                <a:t>all grades.</a:t>
              </a:r>
              <a:endParaRPr sz="1800" b="0" i="0" u="none" strike="noStrike" cap="none">
                <a:solidFill>
                  <a:schemeClr val="dk1"/>
                </a:solidFill>
                <a:latin typeface="Calibri"/>
                <a:ea typeface="Calibri"/>
                <a:cs typeface="Calibri"/>
                <a:sym typeface="Calibri"/>
              </a:endParaRPr>
            </a:p>
          </p:txBody>
        </p:sp>
        <p:sp>
          <p:nvSpPr>
            <p:cNvPr id="922" name="Google Shape;922;g3a214bf1461_0_713"/>
            <p:cNvSpPr/>
            <p:nvPr/>
          </p:nvSpPr>
          <p:spPr>
            <a:xfrm>
              <a:off x="5372764" y="2419366"/>
              <a:ext cx="1308900" cy="1308900"/>
            </a:xfrm>
            <a:prstGeom prst="ellipse">
              <a:avLst/>
            </a:prstGeom>
            <a:solidFill>
              <a:srgbClr val="CCD3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23" name="Google Shape;923;g3a214bf1461_0_713"/>
            <p:cNvSpPr/>
            <p:nvPr/>
          </p:nvSpPr>
          <p:spPr>
            <a:xfrm>
              <a:off x="5647652" y="2694255"/>
              <a:ext cx="759300" cy="759300"/>
            </a:xfrm>
            <a:prstGeom prst="rect">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24" name="Google Shape;924;g3a214bf1461_0_713"/>
            <p:cNvSpPr/>
            <p:nvPr/>
          </p:nvSpPr>
          <p:spPr>
            <a:xfrm>
              <a:off x="6962254" y="2419366"/>
              <a:ext cx="3085500" cy="1308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25" name="Google Shape;925;g3a214bf1461_0_713"/>
            <p:cNvSpPr txBox="1"/>
            <p:nvPr/>
          </p:nvSpPr>
          <p:spPr>
            <a:xfrm>
              <a:off x="6962254" y="2419366"/>
              <a:ext cx="3085500" cy="1308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100"/>
                <a:buFont typeface="Calibri"/>
                <a:buNone/>
              </a:pPr>
              <a:r>
                <a:rPr lang="en-US" sz="2100" b="0" i="0" u="none" strike="noStrike" cap="none">
                  <a:solidFill>
                    <a:schemeClr val="dk1"/>
                  </a:solidFill>
                  <a:latin typeface="Calibri"/>
                  <a:ea typeface="Calibri"/>
                  <a:cs typeface="Calibri"/>
                  <a:sym typeface="Calibri"/>
                </a:rPr>
                <a:t>HLPs have been identified as practices that all novice teachers should know and be able to do.</a:t>
              </a: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g3a214bf1461_0_959"/>
          <p:cNvSpPr txBox="1">
            <a:spLocks noGrp="1"/>
          </p:cNvSpPr>
          <p:nvPr>
            <p:ph type="title"/>
          </p:nvPr>
        </p:nvSpPr>
        <p:spPr>
          <a:xfrm>
            <a:off x="-1322389" y="-828241"/>
            <a:ext cx="10852500" cy="6453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dirty="0"/>
              <a:t>Flyer - Resources </a:t>
            </a:r>
            <a:endParaRPr dirty="0"/>
          </a:p>
        </p:txBody>
      </p:sp>
      <p:pic>
        <p:nvPicPr>
          <p:cNvPr id="931" name="Google Shape;931;g3a214bf1461_0_959" descr="HLP Resource Flyer"/>
          <p:cNvPicPr preferRelativeResize="0"/>
          <p:nvPr/>
        </p:nvPicPr>
        <p:blipFill rotWithShape="1">
          <a:blip r:embed="rId3">
            <a:alphaModFix/>
          </a:blip>
          <a:srcRect t="9648" b="10676"/>
          <a:stretch/>
        </p:blipFill>
        <p:spPr>
          <a:xfrm>
            <a:off x="3437269" y="155294"/>
            <a:ext cx="5317460" cy="654741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000" dirty="0">
                <a:latin typeface="Arial"/>
                <a:ea typeface="Arial"/>
                <a:cs typeface="Arial"/>
                <a:sym typeface="Arial"/>
              </a:rPr>
              <a:t>There is No “average” Brain</a:t>
            </a:r>
            <a:br>
              <a:rPr lang="en-US" b="1" dirty="0"/>
            </a:br>
            <a:endParaRPr dirty="0"/>
          </a:p>
        </p:txBody>
      </p:sp>
      <p:sp>
        <p:nvSpPr>
          <p:cNvPr id="937" name="Google Shape;937;p9"/>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pic>
        <p:nvPicPr>
          <p:cNvPr id="939" name="Google Shape;939;p9" descr="Cartoon of a snowy scene outside a public school. A person using a wheelchair asks an adult who is shoveling snow to clear the ramp. The adult replies that they must finish the stairs first. A nearby student points out that clearing the ramp would allow everyone to enter. A caption emphasizes that removing accessibility barriers benefits all."/>
          <p:cNvPicPr preferRelativeResize="0"/>
          <p:nvPr/>
        </p:nvPicPr>
        <p:blipFill rotWithShape="1">
          <a:blip r:embed="rId3">
            <a:alphaModFix/>
          </a:blip>
          <a:srcRect/>
          <a:stretch/>
        </p:blipFill>
        <p:spPr>
          <a:xfrm>
            <a:off x="316823" y="1873147"/>
            <a:ext cx="5855377" cy="443847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3137"/>
              </a:srgbClr>
            </a:outerShdw>
          </a:effectLst>
        </p:spPr>
      </p:pic>
      <p:sp>
        <p:nvSpPr>
          <p:cNvPr id="3" name="Google Shape;938;p9"/>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p>
            <a:pPr marL="114300" lvl="0" indent="0" algn="ctr" rtl="0">
              <a:lnSpc>
                <a:spcPct val="90000"/>
              </a:lnSpc>
              <a:spcBef>
                <a:spcPts val="1000"/>
              </a:spcBef>
              <a:spcAft>
                <a:spcPts val="0"/>
              </a:spcAft>
              <a:buSzPts val="1800"/>
              <a:buNone/>
            </a:pPr>
            <a:r>
              <a:rPr lang="en-US" sz="3200" b="1" dirty="0"/>
              <a:t>“When a flower doesn’t bloom, you fix the environment in which it grows, not the flower.”—</a:t>
            </a:r>
            <a:endParaRPr dirty="0"/>
          </a:p>
          <a:p>
            <a:pPr marL="114300" lvl="0" indent="0" algn="ctr" rtl="0">
              <a:lnSpc>
                <a:spcPct val="90000"/>
              </a:lnSpc>
              <a:spcBef>
                <a:spcPts val="1000"/>
              </a:spcBef>
              <a:spcAft>
                <a:spcPts val="0"/>
              </a:spcAft>
              <a:buSzPts val="1800"/>
              <a:buNone/>
            </a:pPr>
            <a:endParaRPr sz="3200" b="1" dirty="0"/>
          </a:p>
          <a:p>
            <a:pPr marL="114300" lvl="0" indent="0" algn="ctr" rtl="0">
              <a:lnSpc>
                <a:spcPct val="90000"/>
              </a:lnSpc>
              <a:spcBef>
                <a:spcPts val="1000"/>
              </a:spcBef>
              <a:spcAft>
                <a:spcPts val="0"/>
              </a:spcAft>
              <a:buSzPts val="1800"/>
              <a:buNone/>
            </a:pPr>
            <a:r>
              <a:rPr lang="en-US" sz="3200" b="1" dirty="0"/>
              <a:t> </a:t>
            </a:r>
            <a:r>
              <a:rPr lang="en-US" sz="3200" dirty="0"/>
              <a:t>Alexander den </a:t>
            </a:r>
            <a:r>
              <a:rPr lang="en-US" sz="3200" dirty="0" err="1"/>
              <a:t>Heijer</a:t>
            </a:r>
            <a:endParaRPr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g3984a2fdb13_0_7276"/>
          <p:cNvSpPr txBox="1">
            <a:spLocks noGrp="1"/>
          </p:cNvSpPr>
          <p:nvPr>
            <p:ph type="title"/>
          </p:nvPr>
        </p:nvSpPr>
        <p:spPr>
          <a:xfrm>
            <a:off x="433206" y="594159"/>
            <a:ext cx="11219818" cy="735877"/>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SzPct val="111111"/>
              <a:buNone/>
            </a:pPr>
            <a:r>
              <a:rPr lang="en-US" dirty="0"/>
              <a:t>UDL Guidelines </a:t>
            </a:r>
            <a:endParaRPr dirty="0"/>
          </a:p>
        </p:txBody>
      </p:sp>
      <p:pic>
        <p:nvPicPr>
          <p:cNvPr id="946" name="Google Shape;946;g3984a2fdb13_0_7276" descr="  &#10;Graphic organizer titled “CAST Universal Design for Learning Guidelines.” It presents the UDL framework with three color‑coded sections: green for Multiple Means of Engagement, purple for Multiple Means of Representation, and blue for Multiple Means of Action and Expression. Each section is divided into Access, Support, and Executive Function rows listing design options such as welcoming interests and identities, sustaining effort, building knowledge, and developing strategies. The goal at the top emphasizes learner agency that is purposeful, reflective, resourceful, authentic, strategic, and action‑oriented. Footer includes CAST branding and citation information."/>
          <p:cNvPicPr preferRelativeResize="0"/>
          <p:nvPr/>
        </p:nvPicPr>
        <p:blipFill rotWithShape="1">
          <a:blip r:embed="rId3">
            <a:alphaModFix/>
          </a:blip>
          <a:srcRect/>
          <a:stretch/>
        </p:blipFill>
        <p:spPr>
          <a:xfrm>
            <a:off x="1577788" y="1330036"/>
            <a:ext cx="7673090" cy="477388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10"/>
          <p:cNvSpPr txBox="1">
            <a:spLocks noGrp="1"/>
          </p:cNvSpPr>
          <p:nvPr>
            <p:ph type="title"/>
          </p:nvPr>
        </p:nvSpPr>
        <p:spPr>
          <a:xfrm>
            <a:off x="782033" y="615854"/>
            <a:ext cx="10515600" cy="1325563"/>
          </a:xfrm>
          <a:prstGeom prst="rect">
            <a:avLst/>
          </a:prstGeom>
          <a:noFill/>
          <a:ln>
            <a:noFill/>
          </a:ln>
        </p:spPr>
        <p:txBody>
          <a:bodyPr spcFirstLastPara="1" wrap="square" lIns="91425" tIns="45700" rIns="91425" bIns="45700" anchor="t" anchorCtr="0">
            <a:normAutofit fontScale="90000"/>
          </a:bodyPr>
          <a:lstStyle/>
          <a:p>
            <a:pPr marL="0" marR="0" lvl="0" indent="0" algn="ctr" rtl="0">
              <a:lnSpc>
                <a:spcPct val="90000"/>
              </a:lnSpc>
              <a:spcBef>
                <a:spcPts val="0"/>
              </a:spcBef>
              <a:spcAft>
                <a:spcPts val="0"/>
              </a:spcAft>
              <a:buClr>
                <a:schemeClr val="dk1"/>
              </a:buClr>
              <a:buSzPct val="111111"/>
              <a:buFont typeface="Arial"/>
              <a:buNone/>
            </a:pPr>
            <a:r>
              <a:rPr lang="en-US" dirty="0"/>
              <a:t>Breakdown of UDL Guidelines and HLPs</a:t>
            </a:r>
            <a:endParaRPr dirty="0"/>
          </a:p>
        </p:txBody>
      </p:sp>
      <p:pic>
        <p:nvPicPr>
          <p:cNvPr id="952" name="Google Shape;952;p10" descr="Two cartoon characters: a smiling treble‑clef figure wearing a blue cap and waving, and a number‑four character with arms, legs, and a face, holding a conductor’s baton as if leading music."/>
          <p:cNvPicPr preferRelativeResize="0">
            <a:picLocks noGrp="1"/>
          </p:cNvPicPr>
          <p:nvPr>
            <p:ph type="pic" idx="2"/>
          </p:nvPr>
        </p:nvPicPr>
        <p:blipFill rotWithShape="1">
          <a:blip r:embed="rId3">
            <a:alphaModFix/>
          </a:blip>
          <a:srcRect l="7433" r="7433"/>
          <a:stretch/>
        </p:blipFill>
        <p:spPr>
          <a:xfrm>
            <a:off x="782638" y="2654300"/>
            <a:ext cx="2106612" cy="1558925"/>
          </a:xfrm>
          <a:prstGeom prst="rect">
            <a:avLst/>
          </a:prstGeom>
          <a:noFill/>
          <a:ln>
            <a:noFill/>
          </a:ln>
        </p:spPr>
      </p:pic>
      <p:sp>
        <p:nvSpPr>
          <p:cNvPr id="9" name="Google Shape;955;p10"/>
          <p:cNvSpPr txBox="1">
            <a:spLocks noGrp="1"/>
          </p:cNvSpPr>
          <p:nvPr>
            <p:ph type="body" idx="6"/>
          </p:nvPr>
        </p:nvSpPr>
        <p:spPr>
          <a:xfrm>
            <a:off x="617730" y="4309273"/>
            <a:ext cx="2314450" cy="1033637"/>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chemeClr val="dk1"/>
              </a:buClr>
              <a:buSzPts val="2000"/>
              <a:buFont typeface="Arial"/>
              <a:buNone/>
            </a:pPr>
            <a:r>
              <a:rPr lang="en-US" sz="1400" b="1" dirty="0"/>
              <a:t>Engagement</a:t>
            </a:r>
            <a:endParaRPr dirty="0"/>
          </a:p>
          <a:p>
            <a:pPr marL="457200" marR="0" lvl="0" indent="-228600" algn="ctr" rtl="0">
              <a:lnSpc>
                <a:spcPct val="90000"/>
              </a:lnSpc>
              <a:spcBef>
                <a:spcPts val="1000"/>
              </a:spcBef>
              <a:spcAft>
                <a:spcPts val="0"/>
              </a:spcAft>
              <a:buClr>
                <a:schemeClr val="dk1"/>
              </a:buClr>
              <a:buSzPts val="2000"/>
              <a:buFont typeface="Arial"/>
              <a:buNone/>
            </a:pPr>
            <a:r>
              <a:rPr lang="en-US" sz="1400" dirty="0"/>
              <a:t>YAM Song and Videos</a:t>
            </a:r>
            <a:endParaRPr dirty="0"/>
          </a:p>
        </p:txBody>
      </p:sp>
      <p:pic>
        <p:nvPicPr>
          <p:cNvPr id="959" name="Google Shape;959;p10" descr="Child sitting on a carpeted floor, holding a blue marker and writing on a sheet of paper placed on a manila folder. The paper shows a musical staff with a treble clef and blank lines for notation. "/>
          <p:cNvPicPr preferRelativeResize="0">
            <a:picLocks noGrp="1"/>
          </p:cNvPicPr>
          <p:nvPr>
            <p:ph type="pic" idx="3"/>
          </p:nvPr>
        </p:nvPicPr>
        <p:blipFill rotWithShape="1">
          <a:blip r:embed="rId4">
            <a:alphaModFix/>
          </a:blip>
          <a:srcRect t="22179" b="22179"/>
          <a:stretch/>
        </p:blipFill>
        <p:spPr>
          <a:xfrm>
            <a:off x="3568765" y="2654300"/>
            <a:ext cx="2106612" cy="1558925"/>
          </a:xfrm>
          <a:prstGeom prst="rect">
            <a:avLst/>
          </a:prstGeom>
          <a:noFill/>
          <a:ln>
            <a:noFill/>
          </a:ln>
        </p:spPr>
      </p:pic>
      <p:sp>
        <p:nvSpPr>
          <p:cNvPr id="7" name="Google Shape;954;p10"/>
          <p:cNvSpPr txBox="1">
            <a:spLocks noGrp="1"/>
          </p:cNvSpPr>
          <p:nvPr>
            <p:ph type="body" idx="1"/>
          </p:nvPr>
        </p:nvSpPr>
        <p:spPr>
          <a:xfrm>
            <a:off x="3567177" y="4309273"/>
            <a:ext cx="2108200" cy="848415"/>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chemeClr val="dk1"/>
              </a:buClr>
              <a:buSzPts val="2000"/>
              <a:buFont typeface="Arial"/>
              <a:buNone/>
            </a:pPr>
            <a:r>
              <a:rPr lang="en-US" sz="1400" b="1"/>
              <a:t>Representation</a:t>
            </a:r>
            <a:endParaRPr/>
          </a:p>
          <a:p>
            <a:pPr marL="457200" marR="0" lvl="0" indent="-228600" algn="ctr" rtl="0">
              <a:lnSpc>
                <a:spcPct val="90000"/>
              </a:lnSpc>
              <a:spcBef>
                <a:spcPts val="1000"/>
              </a:spcBef>
              <a:spcAft>
                <a:spcPts val="0"/>
              </a:spcAft>
              <a:buClr>
                <a:schemeClr val="dk1"/>
              </a:buClr>
              <a:buSzPts val="2000"/>
              <a:buFont typeface="Arial"/>
              <a:buNone/>
            </a:pPr>
            <a:r>
              <a:rPr lang="en-US" sz="1400"/>
              <a:t>Visual Symbols and Movement</a:t>
            </a:r>
            <a:endParaRPr/>
          </a:p>
        </p:txBody>
      </p:sp>
      <p:pic>
        <p:nvPicPr>
          <p:cNvPr id="958" name="Google Shape;958;p10" descr="Colorful music‑learning activity titled “Rhythm Train Game.” A cartoon train engine is followed by nine empty train‑car boxes arranged in a 3×3 grid, each intended for placing rhythm symbols. To the right is a vertical column of musical‑note icons that can be selected or moved. A circular orange button labeled “Drag &amp; Click” appears in the lower left."/>
          <p:cNvPicPr preferRelativeResize="0">
            <a:picLocks noGrp="1"/>
          </p:cNvPicPr>
          <p:nvPr>
            <p:ph type="pic" idx="4"/>
          </p:nvPr>
        </p:nvPicPr>
        <p:blipFill rotWithShape="1">
          <a:blip r:embed="rId5">
            <a:alphaModFix/>
          </a:blip>
          <a:srcRect t="7473" b="7473"/>
          <a:stretch/>
        </p:blipFill>
        <p:spPr>
          <a:xfrm>
            <a:off x="6354892" y="2649537"/>
            <a:ext cx="2106612" cy="1558925"/>
          </a:xfrm>
          <a:prstGeom prst="rect">
            <a:avLst/>
          </a:prstGeom>
          <a:noFill/>
          <a:ln>
            <a:noFill/>
          </a:ln>
        </p:spPr>
      </p:pic>
      <p:sp>
        <p:nvSpPr>
          <p:cNvPr id="5" name="Google Shape;956;p10"/>
          <p:cNvSpPr txBox="1">
            <a:spLocks noGrp="1"/>
          </p:cNvSpPr>
          <p:nvPr>
            <p:ph type="body" idx="7"/>
          </p:nvPr>
        </p:nvSpPr>
        <p:spPr>
          <a:xfrm>
            <a:off x="6310374" y="4309273"/>
            <a:ext cx="2108200" cy="641350"/>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chemeClr val="dk1"/>
              </a:buClr>
              <a:buSzPts val="2000"/>
              <a:buFont typeface="Arial"/>
              <a:buNone/>
            </a:pPr>
            <a:r>
              <a:rPr lang="en-US" sz="1400" b="1" dirty="0"/>
              <a:t>Action/Expression</a:t>
            </a:r>
            <a:endParaRPr dirty="0"/>
          </a:p>
          <a:p>
            <a:pPr marL="457200" marR="0" lvl="0" indent="-228600" algn="ctr" rtl="0">
              <a:lnSpc>
                <a:spcPct val="90000"/>
              </a:lnSpc>
              <a:spcBef>
                <a:spcPts val="1000"/>
              </a:spcBef>
              <a:spcAft>
                <a:spcPts val="0"/>
              </a:spcAft>
              <a:buClr>
                <a:schemeClr val="dk1"/>
              </a:buClr>
              <a:buSzPts val="2000"/>
              <a:buFont typeface="Arial"/>
              <a:buNone/>
            </a:pPr>
            <a:r>
              <a:rPr lang="en-US" sz="1400" dirty="0"/>
              <a:t>Movement, Clapping, Cards, Drawing</a:t>
            </a:r>
            <a:endParaRPr dirty="0"/>
          </a:p>
        </p:txBody>
      </p:sp>
      <p:pic>
        <p:nvPicPr>
          <p:cNvPr id="953" name="Google Shape;953;p10" descr="Four people gathered around a laptop in a classroom setting. Three children sit at the table, two wearing headphones, while an adult leans in to guide them. Shelves of colorful books and materials appear in the background, emphasizing a collaborative, technology‑supported learning environment."/>
          <p:cNvPicPr preferRelativeResize="0">
            <a:picLocks noGrp="1"/>
          </p:cNvPicPr>
          <p:nvPr>
            <p:ph type="pic" idx="5"/>
          </p:nvPr>
        </p:nvPicPr>
        <p:blipFill rotWithShape="1">
          <a:blip r:embed="rId6">
            <a:alphaModFix/>
          </a:blip>
          <a:srcRect l="2506" r="2506"/>
          <a:stretch/>
        </p:blipFill>
        <p:spPr>
          <a:xfrm>
            <a:off x="9105161" y="2649536"/>
            <a:ext cx="2106612" cy="1558925"/>
          </a:xfrm>
          <a:prstGeom prst="rect">
            <a:avLst/>
          </a:prstGeom>
          <a:noFill/>
          <a:ln>
            <a:noFill/>
          </a:ln>
        </p:spPr>
      </p:pic>
      <p:sp>
        <p:nvSpPr>
          <p:cNvPr id="3" name="Google Shape;957;p10"/>
          <p:cNvSpPr txBox="1">
            <a:spLocks noGrp="1"/>
          </p:cNvSpPr>
          <p:nvPr>
            <p:ph type="body" idx="8"/>
          </p:nvPr>
        </p:nvSpPr>
        <p:spPr>
          <a:xfrm>
            <a:off x="8101844" y="4319814"/>
            <a:ext cx="3734873" cy="1169091"/>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chemeClr val="dk1"/>
              </a:buClr>
              <a:buSzPts val="2000"/>
              <a:buFont typeface="Arial"/>
              <a:buNone/>
            </a:pPr>
            <a:r>
              <a:rPr lang="en-US" sz="1400" b="1" dirty="0"/>
              <a:t>HLPs</a:t>
            </a:r>
            <a:r>
              <a:rPr lang="en-US" sz="1400" dirty="0"/>
              <a:t>: </a:t>
            </a:r>
            <a:r>
              <a:rPr lang="en-US" sz="1200" dirty="0"/>
              <a:t>Representation</a:t>
            </a:r>
            <a:br>
              <a:rPr lang="en-US" sz="1200" dirty="0"/>
            </a:br>
            <a:r>
              <a:rPr lang="en-US" sz="1200" dirty="0"/>
              <a:t>Beat blocks, .Expression</a:t>
            </a:r>
            <a:br>
              <a:rPr lang="en-US" sz="1200" dirty="0"/>
            </a:br>
            <a:r>
              <a:rPr lang="en-US" sz="1200" dirty="0"/>
              <a:t>Students build rhythms,\Engagement</a:t>
            </a:r>
            <a:br>
              <a:rPr lang="en-US" sz="1200" dirty="0"/>
            </a:br>
            <a:r>
              <a:rPr lang="en-US" sz="1200" dirty="0"/>
              <a:t>Problem solving.</a:t>
            </a:r>
            <a:endParaRPr dirty="0"/>
          </a:p>
          <a:p>
            <a:pPr marL="457200" marR="0" lvl="0" indent="-228600" algn="ctr" rtl="0">
              <a:lnSpc>
                <a:spcPct val="90000"/>
              </a:lnSpc>
              <a:spcBef>
                <a:spcPts val="1000"/>
              </a:spcBef>
              <a:spcAft>
                <a:spcPts val="0"/>
              </a:spcAft>
              <a:buClr>
                <a:schemeClr val="dk1"/>
              </a:buClr>
              <a:buSzPts val="2000"/>
              <a:buFont typeface="Arial"/>
              <a:buNone/>
            </a:pPr>
            <a:endParaRPr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g3984a2fdb13_0_743"/>
          <p:cNvSpPr txBox="1">
            <a:spLocks noGrp="1"/>
          </p:cNvSpPr>
          <p:nvPr>
            <p:ph type="title"/>
          </p:nvPr>
        </p:nvSpPr>
        <p:spPr>
          <a:xfrm>
            <a:off x="228867" y="254967"/>
            <a:ext cx="113607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None/>
            </a:pPr>
            <a:r>
              <a:rPr lang="en-US" dirty="0"/>
              <a:t>Who we are….</a:t>
            </a:r>
            <a:endParaRPr dirty="0"/>
          </a:p>
        </p:txBody>
      </p:sp>
      <p:pic>
        <p:nvPicPr>
          <p:cNvPr id="799" name="Google Shape;799;g3984a2fdb13_0_743" descr="Dr. DaShaunda Patterson headshot"/>
          <p:cNvPicPr preferRelativeResize="0"/>
          <p:nvPr/>
        </p:nvPicPr>
        <p:blipFill rotWithShape="1">
          <a:blip r:embed="rId3">
            <a:alphaModFix/>
          </a:blip>
          <a:srcRect/>
          <a:stretch/>
        </p:blipFill>
        <p:spPr>
          <a:xfrm>
            <a:off x="-61501" y="1523250"/>
            <a:ext cx="1961925" cy="2048250"/>
          </a:xfrm>
          <a:prstGeom prst="rect">
            <a:avLst/>
          </a:prstGeom>
          <a:noFill/>
          <a:ln>
            <a:noFill/>
          </a:ln>
        </p:spPr>
      </p:pic>
      <p:sp>
        <p:nvSpPr>
          <p:cNvPr id="795" name="Google Shape;795;g3984a2fdb13_0_743"/>
          <p:cNvSpPr txBox="1"/>
          <p:nvPr/>
        </p:nvSpPr>
        <p:spPr>
          <a:xfrm>
            <a:off x="2113488" y="1787825"/>
            <a:ext cx="5342100" cy="1326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Dr. DaShaunda Patterson </a:t>
            </a:r>
            <a:endParaRPr sz="2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Associate Dean for Faculty Affairs</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Georgia State University</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CEEDAR Center</a:t>
            </a:r>
            <a:endParaRPr sz="2400" b="0" i="0" u="none" strike="noStrike" cap="none">
              <a:solidFill>
                <a:schemeClr val="dk2"/>
              </a:solidFill>
              <a:latin typeface="Arial"/>
              <a:ea typeface="Arial"/>
              <a:cs typeface="Arial"/>
              <a:sym typeface="Arial"/>
            </a:endParaRPr>
          </a:p>
        </p:txBody>
      </p:sp>
      <p:pic>
        <p:nvPicPr>
          <p:cNvPr id="797" name="Google Shape;797;g3984a2fdb13_0_743" descr="Graphic titled “Collaborative Partners” displaying logos from multiple New York–based educational institutions and organizations. Logos shown include Queens College (CUNY), Buffalo State, SUNY New Paltz, Syracuse University, Binghamton University, Touro University Graduate School of Education, the NYC Department of Education, and BOCES. The collection highlights a network of collaborating universities and education agencies."/>
          <p:cNvPicPr preferRelativeResize="0"/>
          <p:nvPr/>
        </p:nvPicPr>
        <p:blipFill rotWithShape="1">
          <a:blip r:embed="rId4">
            <a:alphaModFix/>
          </a:blip>
          <a:srcRect/>
          <a:stretch/>
        </p:blipFill>
        <p:spPr>
          <a:xfrm>
            <a:off x="7668650" y="405453"/>
            <a:ext cx="4587300" cy="2562147"/>
          </a:xfrm>
          <a:prstGeom prst="rect">
            <a:avLst/>
          </a:prstGeom>
          <a:noFill/>
          <a:ln>
            <a:noFill/>
          </a:ln>
        </p:spPr>
      </p:pic>
      <p:pic>
        <p:nvPicPr>
          <p:cNvPr id="800" name="Google Shape;800;g3984a2fdb13_0_743" descr="Dr. Susan Courey headshot"/>
          <p:cNvPicPr preferRelativeResize="0"/>
          <p:nvPr/>
        </p:nvPicPr>
        <p:blipFill rotWithShape="1">
          <a:blip r:embed="rId5">
            <a:alphaModFix/>
          </a:blip>
          <a:srcRect/>
          <a:stretch/>
        </p:blipFill>
        <p:spPr>
          <a:xfrm>
            <a:off x="-61500" y="3621235"/>
            <a:ext cx="1802200" cy="2402913"/>
          </a:xfrm>
          <a:prstGeom prst="rect">
            <a:avLst/>
          </a:prstGeom>
          <a:noFill/>
          <a:ln>
            <a:noFill/>
          </a:ln>
        </p:spPr>
      </p:pic>
      <p:sp>
        <p:nvSpPr>
          <p:cNvPr id="796" name="Google Shape;796;g3984a2fdb13_0_743"/>
          <p:cNvSpPr txBox="1"/>
          <p:nvPr/>
        </p:nvSpPr>
        <p:spPr>
          <a:xfrm>
            <a:off x="1900425" y="4076275"/>
            <a:ext cx="6279600" cy="1705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Dr. Susan Courey </a:t>
            </a:r>
            <a:endParaRPr sz="2400" b="0" i="0" u="none" strike="noStrike" cap="none">
              <a:solidFill>
                <a:schemeClr val="dk2"/>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2400" b="0" i="0" u="none" strike="noStrike" cap="none">
                <a:solidFill>
                  <a:schemeClr val="dk1"/>
                </a:solidFill>
                <a:latin typeface="Calibri"/>
                <a:ea typeface="Calibri"/>
                <a:cs typeface="Calibri"/>
                <a:sym typeface="Calibri"/>
              </a:rPr>
              <a:t>Associate Professor </a:t>
            </a:r>
            <a:endParaRPr sz="24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US" sz="2400" b="0" i="0" u="none" strike="noStrike" cap="none">
                <a:solidFill>
                  <a:schemeClr val="dk1"/>
                </a:solidFill>
                <a:latin typeface="Calibri"/>
                <a:ea typeface="Calibri"/>
                <a:cs typeface="Calibri"/>
                <a:sym typeface="Calibri"/>
              </a:rPr>
              <a:t>General and Special Education</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Touro University Graduate School of Education</a:t>
            </a:r>
            <a:endParaRPr sz="36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2"/>
              </a:solidFill>
              <a:latin typeface="Arial"/>
              <a:ea typeface="Arial"/>
              <a:cs typeface="Arial"/>
              <a:sym typeface="Arial"/>
            </a:endParaRPr>
          </a:p>
        </p:txBody>
      </p:sp>
      <p:pic>
        <p:nvPicPr>
          <p:cNvPr id="798" name="Google Shape;798;g3984a2fdb13_0_743" descr="A group photo at Lunch &amp; Learn."/>
          <p:cNvPicPr preferRelativeResize="0"/>
          <p:nvPr/>
        </p:nvPicPr>
        <p:blipFill rotWithShape="1">
          <a:blip r:embed="rId6">
            <a:alphaModFix/>
          </a:blip>
          <a:srcRect/>
          <a:stretch/>
        </p:blipFill>
        <p:spPr>
          <a:xfrm>
            <a:off x="7862285" y="3114125"/>
            <a:ext cx="4480492" cy="2966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000" dirty="0">
                <a:solidFill>
                  <a:srgbClr val="7030A0"/>
                </a:solidFill>
                <a:latin typeface="Arial"/>
                <a:ea typeface="Arial"/>
                <a:cs typeface="Arial"/>
                <a:sym typeface="Arial"/>
              </a:rPr>
              <a:t>Lesson Planning: Key Components of a Standards-Based UDL Lesson Plan</a:t>
            </a:r>
            <a:endParaRPr dirty="0"/>
          </a:p>
        </p:txBody>
      </p:sp>
      <p:sp>
        <p:nvSpPr>
          <p:cNvPr id="966" name="Google Shape;966;p11"/>
          <p:cNvSpPr txBox="1">
            <a:spLocks noGrp="1"/>
          </p:cNvSpPr>
          <p:nvPr>
            <p:ph type="body" idx="2"/>
          </p:nvPr>
        </p:nvSpPr>
        <p:spPr>
          <a:xfrm>
            <a:off x="6077755" y="1825625"/>
            <a:ext cx="5181600" cy="435120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pic>
        <p:nvPicPr>
          <p:cNvPr id="967" name="Google Shape;967;p11" descr="Page titled “Teacher’s Guide | Lesson 3” from Young Academic Music. The page lists five lesson objectives, including identifying six note characters, demonstrating a steady beat, recognizing beat values for each character, counting forward or backward by different intervals, and having fun. A content‑and‑skills section highlights note characters, the treble clef, the 4/4 time signature, counting skills, and steady beat practice. A link is provided to download lesson slides, and blank lines appear for teacher name, grade, and date."/>
          <p:cNvPicPr preferRelativeResize="0"/>
          <p:nvPr/>
        </p:nvPicPr>
        <p:blipFill rotWithShape="1">
          <a:blip r:embed="rId3">
            <a:alphaModFix/>
          </a:blip>
          <a:srcRect/>
          <a:stretch/>
        </p:blipFill>
        <p:spPr>
          <a:xfrm>
            <a:off x="6172200" y="1690825"/>
            <a:ext cx="5069272" cy="4802049"/>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3137"/>
              </a:srgbClr>
            </a:outerShdw>
          </a:effectLst>
        </p:spPr>
      </p:pic>
      <p:sp>
        <p:nvSpPr>
          <p:cNvPr id="3" name="Google Shape;965;p11"/>
          <p:cNvSpPr txBox="1">
            <a:spLocks noGrp="1"/>
          </p:cNvSpPr>
          <p:nvPr>
            <p:ph type="body" idx="1"/>
          </p:nvPr>
        </p:nvSpPr>
        <p:spPr>
          <a:xfrm>
            <a:off x="838200" y="1690824"/>
            <a:ext cx="5181600" cy="4802049"/>
          </a:xfrm>
          <a:prstGeom prst="rect">
            <a:avLst/>
          </a:prstGeom>
          <a:noFill/>
          <a:ln>
            <a:noFill/>
          </a:ln>
        </p:spPr>
        <p:txBody>
          <a:bodyPr spcFirstLastPara="1" wrap="square" lIns="91425" tIns="45700" rIns="91425" bIns="45700" anchor="t" anchorCtr="0">
            <a:normAutofit fontScale="77500" lnSpcReduction="20000"/>
          </a:bodyPr>
          <a:lstStyle/>
          <a:p>
            <a:pPr marL="457200" lvl="0" indent="-342900" algn="l" rtl="0">
              <a:lnSpc>
                <a:spcPct val="90000"/>
              </a:lnSpc>
              <a:spcBef>
                <a:spcPts val="1000"/>
              </a:spcBef>
              <a:spcAft>
                <a:spcPts val="0"/>
              </a:spcAft>
              <a:buClr>
                <a:schemeClr val="dk1"/>
              </a:buClr>
              <a:buSzPct val="96774"/>
              <a:buChar char="•"/>
            </a:pPr>
            <a:r>
              <a:rPr lang="en-US" sz="2400" dirty="0"/>
              <a:t>Scope and Sequence</a:t>
            </a:r>
            <a:endParaRPr dirty="0"/>
          </a:p>
          <a:p>
            <a:pPr marL="1485900" lvl="3" indent="0" algn="l" rtl="0">
              <a:lnSpc>
                <a:spcPct val="90000"/>
              </a:lnSpc>
              <a:spcBef>
                <a:spcPts val="500"/>
              </a:spcBef>
              <a:spcAft>
                <a:spcPts val="0"/>
              </a:spcAft>
              <a:buSzPct val="96774"/>
              <a:buNone/>
            </a:pPr>
            <a:endParaRPr sz="2400" dirty="0"/>
          </a:p>
          <a:p>
            <a:pPr marL="457200" lvl="0" indent="-342900" algn="l" rtl="0">
              <a:lnSpc>
                <a:spcPct val="90000"/>
              </a:lnSpc>
              <a:spcBef>
                <a:spcPts val="1000"/>
              </a:spcBef>
              <a:spcAft>
                <a:spcPts val="0"/>
              </a:spcAft>
              <a:buClr>
                <a:schemeClr val="dk1"/>
              </a:buClr>
              <a:buSzPct val="96774"/>
              <a:buChar char="•"/>
            </a:pPr>
            <a:r>
              <a:rPr lang="en-US" sz="2400" dirty="0"/>
              <a:t>Standards-Aligned Learning Objectives</a:t>
            </a:r>
            <a:endParaRPr dirty="0"/>
          </a:p>
          <a:p>
            <a:pPr marL="1485900" lvl="3" indent="0" algn="l" rtl="0">
              <a:lnSpc>
                <a:spcPct val="90000"/>
              </a:lnSpc>
              <a:spcBef>
                <a:spcPts val="500"/>
              </a:spcBef>
              <a:spcAft>
                <a:spcPts val="0"/>
              </a:spcAft>
              <a:buSzPct val="96774"/>
              <a:buNone/>
            </a:pPr>
            <a:endParaRPr sz="2400" dirty="0"/>
          </a:p>
          <a:p>
            <a:pPr marL="457200" lvl="0" indent="-342900" algn="l" rtl="0">
              <a:lnSpc>
                <a:spcPct val="90000"/>
              </a:lnSpc>
              <a:spcBef>
                <a:spcPts val="1000"/>
              </a:spcBef>
              <a:spcAft>
                <a:spcPts val="0"/>
              </a:spcAft>
              <a:buClr>
                <a:schemeClr val="dk1"/>
              </a:buClr>
              <a:buSzPct val="96774"/>
              <a:buChar char="•"/>
            </a:pPr>
            <a:r>
              <a:rPr lang="en-US" sz="2400" dirty="0"/>
              <a:t>Student Data and Learner Profile </a:t>
            </a:r>
            <a:endParaRPr dirty="0"/>
          </a:p>
          <a:p>
            <a:pPr marL="1485900" lvl="3" indent="0" algn="l" rtl="0">
              <a:lnSpc>
                <a:spcPct val="90000"/>
              </a:lnSpc>
              <a:spcBef>
                <a:spcPts val="500"/>
              </a:spcBef>
              <a:spcAft>
                <a:spcPts val="0"/>
              </a:spcAft>
              <a:buSzPct val="96774"/>
              <a:buNone/>
            </a:pPr>
            <a:endParaRPr sz="2400" dirty="0"/>
          </a:p>
          <a:p>
            <a:pPr marL="457200" lvl="0" indent="-342900" algn="l" rtl="0">
              <a:lnSpc>
                <a:spcPct val="90000"/>
              </a:lnSpc>
              <a:spcBef>
                <a:spcPts val="1000"/>
              </a:spcBef>
              <a:spcAft>
                <a:spcPts val="0"/>
              </a:spcAft>
              <a:buClr>
                <a:schemeClr val="dk1"/>
              </a:buClr>
              <a:buSzPct val="96774"/>
              <a:buChar char="•"/>
            </a:pPr>
            <a:r>
              <a:rPr lang="en-US" sz="2400" dirty="0"/>
              <a:t>UDL: Multiple Means of Engagement</a:t>
            </a:r>
            <a:endParaRPr dirty="0"/>
          </a:p>
          <a:p>
            <a:pPr marL="1485900" lvl="3" indent="0" algn="l" rtl="0">
              <a:lnSpc>
                <a:spcPct val="90000"/>
              </a:lnSpc>
              <a:spcBef>
                <a:spcPts val="500"/>
              </a:spcBef>
              <a:spcAft>
                <a:spcPts val="0"/>
              </a:spcAft>
              <a:buSzPct val="96774"/>
              <a:buNone/>
            </a:pPr>
            <a:r>
              <a:rPr lang="en-US" sz="2400" dirty="0"/>
              <a:t> </a:t>
            </a:r>
            <a:endParaRPr dirty="0"/>
          </a:p>
          <a:p>
            <a:pPr marL="457200" lvl="0" indent="-342900" algn="l" rtl="0">
              <a:lnSpc>
                <a:spcPct val="90000"/>
              </a:lnSpc>
              <a:spcBef>
                <a:spcPts val="1000"/>
              </a:spcBef>
              <a:spcAft>
                <a:spcPts val="0"/>
              </a:spcAft>
              <a:buClr>
                <a:schemeClr val="dk1"/>
              </a:buClr>
              <a:buSzPct val="96774"/>
              <a:buChar char="•"/>
            </a:pPr>
            <a:r>
              <a:rPr lang="en-US" sz="2400" dirty="0"/>
              <a:t>Explicit Instruction and Scaffolding</a:t>
            </a:r>
            <a:endParaRPr dirty="0"/>
          </a:p>
          <a:p>
            <a:pPr marL="1485900" lvl="3" indent="0" algn="l" rtl="0">
              <a:lnSpc>
                <a:spcPct val="90000"/>
              </a:lnSpc>
              <a:spcBef>
                <a:spcPts val="500"/>
              </a:spcBef>
              <a:spcAft>
                <a:spcPts val="0"/>
              </a:spcAft>
              <a:buSzPct val="96774"/>
              <a:buNone/>
            </a:pPr>
            <a:r>
              <a:rPr lang="en-US" sz="2400" dirty="0"/>
              <a:t> </a:t>
            </a:r>
            <a:endParaRPr dirty="0"/>
          </a:p>
          <a:p>
            <a:pPr marL="457200" lvl="0" indent="-342900" algn="l" rtl="0">
              <a:lnSpc>
                <a:spcPct val="90000"/>
              </a:lnSpc>
              <a:spcBef>
                <a:spcPts val="1000"/>
              </a:spcBef>
              <a:spcAft>
                <a:spcPts val="0"/>
              </a:spcAft>
              <a:buClr>
                <a:schemeClr val="dk1"/>
              </a:buClr>
              <a:buSzPct val="96774"/>
              <a:buChar char="•"/>
            </a:pPr>
            <a:r>
              <a:rPr lang="en-US" sz="2400" dirty="0"/>
              <a:t>Differentiation and Flexible Grouping </a:t>
            </a:r>
            <a:endParaRPr dirty="0"/>
          </a:p>
          <a:p>
            <a:pPr marL="1485900" lvl="3" indent="0" algn="l" rtl="0">
              <a:lnSpc>
                <a:spcPct val="90000"/>
              </a:lnSpc>
              <a:spcBef>
                <a:spcPts val="500"/>
              </a:spcBef>
              <a:spcAft>
                <a:spcPts val="0"/>
              </a:spcAft>
              <a:buSzPct val="96774"/>
              <a:buNone/>
            </a:pPr>
            <a:endParaRPr sz="2400" dirty="0"/>
          </a:p>
          <a:p>
            <a:pPr marL="457200" lvl="0" indent="-342900" algn="l" rtl="0">
              <a:lnSpc>
                <a:spcPct val="90000"/>
              </a:lnSpc>
              <a:spcBef>
                <a:spcPts val="1000"/>
              </a:spcBef>
              <a:spcAft>
                <a:spcPts val="0"/>
              </a:spcAft>
              <a:buClr>
                <a:schemeClr val="dk1"/>
              </a:buClr>
              <a:buSzPct val="96774"/>
              <a:buChar char="•"/>
            </a:pPr>
            <a:r>
              <a:rPr lang="en-US" sz="2400" dirty="0"/>
              <a:t>Positive and Inclusive Learning Environment</a:t>
            </a:r>
            <a:endParaRPr dirty="0"/>
          </a:p>
          <a:p>
            <a:pPr marL="1485900" lvl="3" indent="0" algn="l" rtl="0">
              <a:lnSpc>
                <a:spcPct val="90000"/>
              </a:lnSpc>
              <a:spcBef>
                <a:spcPts val="500"/>
              </a:spcBef>
              <a:spcAft>
                <a:spcPts val="0"/>
              </a:spcAft>
              <a:buSzPct val="96774"/>
              <a:buNone/>
            </a:pPr>
            <a:r>
              <a:rPr lang="en-US" sz="2400" dirty="0"/>
              <a:t> </a:t>
            </a:r>
            <a:endParaRPr dirty="0"/>
          </a:p>
          <a:p>
            <a:pPr marL="457200" lvl="0" indent="-342900" algn="l" rtl="0">
              <a:lnSpc>
                <a:spcPct val="90000"/>
              </a:lnSpc>
              <a:spcBef>
                <a:spcPts val="1000"/>
              </a:spcBef>
              <a:spcAft>
                <a:spcPts val="0"/>
              </a:spcAft>
              <a:buClr>
                <a:schemeClr val="dk1"/>
              </a:buClr>
              <a:buSzPct val="96774"/>
              <a:buChar char="•"/>
            </a:pPr>
            <a:r>
              <a:rPr lang="en-US" sz="2400" dirty="0"/>
              <a:t>Formative Assessment and Feedback </a:t>
            </a:r>
            <a:endParaRPr dirty="0"/>
          </a:p>
          <a:p>
            <a:pPr marL="457200" lvl="0" indent="-228600" algn="l" rtl="0">
              <a:lnSpc>
                <a:spcPct val="90000"/>
              </a:lnSpc>
              <a:spcBef>
                <a:spcPts val="1000"/>
              </a:spcBef>
              <a:spcAft>
                <a:spcPts val="0"/>
              </a:spcAft>
              <a:buClr>
                <a:schemeClr val="dk1"/>
              </a:buClr>
              <a:buSzPct val="165898"/>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12"/>
          <p:cNvSpPr txBox="1">
            <a:spLocks noGrp="1"/>
          </p:cNvSpPr>
          <p:nvPr>
            <p:ph type="title"/>
          </p:nvPr>
        </p:nvSpPr>
        <p:spPr>
          <a:xfrm>
            <a:off x="380262" y="385948"/>
            <a:ext cx="11219700" cy="132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0000"/>
              </a:buClr>
              <a:buSzPts val="4800"/>
              <a:buFont typeface="Arial"/>
              <a:buNone/>
            </a:pPr>
            <a:r>
              <a:rPr lang="en-US" sz="4400"/>
              <a:t>Scope and Sequence</a:t>
            </a:r>
            <a:endParaRPr sz="4400"/>
          </a:p>
        </p:txBody>
      </p:sp>
      <p:sp>
        <p:nvSpPr>
          <p:cNvPr id="973" name="Google Shape;973;p12"/>
          <p:cNvSpPr txBox="1">
            <a:spLocks noGrp="1"/>
          </p:cNvSpPr>
          <p:nvPr>
            <p:ph type="body" idx="1"/>
          </p:nvPr>
        </p:nvSpPr>
        <p:spPr>
          <a:xfrm>
            <a:off x="486150" y="1385556"/>
            <a:ext cx="10736032" cy="3639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2800"/>
              <a:buFont typeface="Arial"/>
              <a:buNone/>
            </a:pPr>
            <a:endParaRPr/>
          </a:p>
        </p:txBody>
      </p:sp>
      <p:pic>
        <p:nvPicPr>
          <p:cNvPr id="974" name="Google Shape;974;p12" descr="Curriculum overview chart titled “A Story of Units.” It lists math modules for Pre‑K through Grade 5, organized by trimester or quarter. Each grade includes module numbers, topics, and instructional‑day counts. Color coding distinguishes categories: yellow for Number, blue for Geometry, green for Number and Geometry Measurement, and pink for Fractions. The chart shows progression from early counting and shapes in Pre‑K to fractions and coordinate‑plane problem solving in Grade 5."/>
          <p:cNvPicPr preferRelativeResize="0"/>
          <p:nvPr/>
        </p:nvPicPr>
        <p:blipFill rotWithShape="1">
          <a:blip r:embed="rId3">
            <a:alphaModFix/>
          </a:blip>
          <a:srcRect/>
          <a:stretch/>
        </p:blipFill>
        <p:spPr>
          <a:xfrm>
            <a:off x="486150" y="1096299"/>
            <a:ext cx="10736032" cy="492723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3137"/>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6"/>
          <p:cNvSpPr txBox="1">
            <a:spLocks noGrp="1"/>
          </p:cNvSpPr>
          <p:nvPr>
            <p:ph type="title"/>
          </p:nvPr>
        </p:nvSpPr>
        <p:spPr>
          <a:xfrm>
            <a:off x="304417" y="367976"/>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None/>
            </a:pPr>
            <a:r>
              <a:rPr lang="en-US" dirty="0"/>
              <a:t>Artificial Intelligence: Friend or Foe</a:t>
            </a:r>
            <a:endParaRPr dirty="0"/>
          </a:p>
        </p:txBody>
      </p:sp>
      <p:sp>
        <p:nvSpPr>
          <p:cNvPr id="981" name="Google Shape;981;p16"/>
          <p:cNvSpPr txBox="1"/>
          <p:nvPr/>
        </p:nvSpPr>
        <p:spPr>
          <a:xfrm>
            <a:off x="10109915" y="5657897"/>
            <a:ext cx="181812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Jones, C. (2026). </a:t>
            </a:r>
            <a:endParaRPr/>
          </a:p>
        </p:txBody>
      </p:sp>
      <p:sp>
        <p:nvSpPr>
          <p:cNvPr id="3" name="Google Shape;980;p16"/>
          <p:cNvSpPr txBox="1">
            <a:spLocks noGrp="1"/>
          </p:cNvSpPr>
          <p:nvPr>
            <p:ph type="body" idx="1"/>
          </p:nvPr>
        </p:nvSpPr>
        <p:spPr>
          <a:xfrm>
            <a:off x="433388" y="1493949"/>
            <a:ext cx="11219700" cy="4333225"/>
          </a:xfrm>
          <a:prstGeom prst="rect">
            <a:avLst/>
          </a:prstGeom>
          <a:noFill/>
          <a:ln>
            <a:noFill/>
          </a:ln>
        </p:spPr>
        <p:txBody>
          <a:bodyPr spcFirstLastPara="1" wrap="square" lIns="91425" tIns="45700" rIns="91425" bIns="45700" anchor="t" anchorCtr="0">
            <a:normAutofit fontScale="92500" lnSpcReduction="20000"/>
          </a:bodyPr>
          <a:lstStyle/>
          <a:p>
            <a:pPr marL="457200" lvl="0" indent="-406400" algn="l" rtl="0">
              <a:lnSpc>
                <a:spcPct val="90000"/>
              </a:lnSpc>
              <a:spcBef>
                <a:spcPts val="1000"/>
              </a:spcBef>
              <a:spcAft>
                <a:spcPts val="0"/>
              </a:spcAft>
              <a:buClr>
                <a:schemeClr val="dk1"/>
              </a:buClr>
              <a:buSzPct val="108108"/>
              <a:buFont typeface="Arial"/>
              <a:buChar char="•"/>
            </a:pPr>
            <a:r>
              <a:rPr lang="en-US" dirty="0"/>
              <a:t>Using AI To Reduce Teacher Workload</a:t>
            </a:r>
            <a:endParaRPr dirty="0"/>
          </a:p>
          <a:p>
            <a:pPr marL="1485900" lvl="3" indent="0" algn="l" rtl="0">
              <a:lnSpc>
                <a:spcPct val="90000"/>
              </a:lnSpc>
              <a:spcBef>
                <a:spcPts val="500"/>
              </a:spcBef>
              <a:spcAft>
                <a:spcPts val="0"/>
              </a:spcAft>
              <a:buSzPct val="108108"/>
              <a:buNone/>
            </a:pPr>
            <a:endParaRPr i="1" dirty="0"/>
          </a:p>
          <a:p>
            <a:pPr marL="914400" lvl="1" indent="-381000" algn="l" rtl="0">
              <a:lnSpc>
                <a:spcPct val="90000"/>
              </a:lnSpc>
              <a:spcBef>
                <a:spcPts val="500"/>
              </a:spcBef>
              <a:spcAft>
                <a:spcPts val="0"/>
              </a:spcAft>
              <a:buSzPct val="108108"/>
              <a:buChar char="•"/>
            </a:pPr>
            <a:r>
              <a:rPr lang="en-US" i="1" dirty="0">
                <a:solidFill>
                  <a:srgbClr val="7030A0"/>
                </a:solidFill>
              </a:rPr>
              <a:t>Teachers reported feeling comfortable using AI as a planning assistant to generate lesson outlines, example activities, differentiated questions, or alternative explanations, while retaining full control over final decisions. </a:t>
            </a:r>
            <a:endParaRPr dirty="0"/>
          </a:p>
          <a:p>
            <a:pPr marL="457200" lvl="0" indent="-406400" algn="l" rtl="0">
              <a:lnSpc>
                <a:spcPct val="90000"/>
              </a:lnSpc>
              <a:spcBef>
                <a:spcPts val="1000"/>
              </a:spcBef>
              <a:spcAft>
                <a:spcPts val="0"/>
              </a:spcAft>
              <a:buClr>
                <a:schemeClr val="dk1"/>
              </a:buClr>
              <a:buSzPct val="108108"/>
              <a:buFont typeface="Arial"/>
              <a:buChar char="•"/>
            </a:pPr>
            <a:r>
              <a:rPr lang="en-US" dirty="0"/>
              <a:t>Avoid Early Implementation Errors</a:t>
            </a:r>
            <a:endParaRPr dirty="0"/>
          </a:p>
          <a:p>
            <a:pPr marL="1485900" lvl="3" indent="0" algn="l" rtl="0">
              <a:lnSpc>
                <a:spcPct val="90000"/>
              </a:lnSpc>
              <a:spcBef>
                <a:spcPts val="500"/>
              </a:spcBef>
              <a:spcAft>
                <a:spcPts val="0"/>
              </a:spcAft>
              <a:buSzPct val="108108"/>
              <a:buNone/>
            </a:pPr>
            <a:endParaRPr dirty="0"/>
          </a:p>
          <a:p>
            <a:pPr marL="914400" lvl="1" indent="-381000" algn="l" rtl="0">
              <a:lnSpc>
                <a:spcPct val="90000"/>
              </a:lnSpc>
              <a:spcBef>
                <a:spcPts val="500"/>
              </a:spcBef>
              <a:spcAft>
                <a:spcPts val="0"/>
              </a:spcAft>
              <a:buSzPct val="108108"/>
              <a:buChar char="•"/>
            </a:pPr>
            <a:r>
              <a:rPr lang="en-US" i="1" dirty="0">
                <a:solidFill>
                  <a:srgbClr val="7030A0"/>
                </a:solidFill>
              </a:rPr>
              <a:t>An early pitfall for teachers without much AI experience is treating the technology as a replacement for professional judgment rather than as a tool to help make routine tasks easier. </a:t>
            </a:r>
            <a:endParaRPr dirty="0"/>
          </a:p>
          <a:p>
            <a:pPr marL="457200" lvl="0" indent="-406400" algn="l" rtl="0">
              <a:lnSpc>
                <a:spcPct val="90000"/>
              </a:lnSpc>
              <a:spcBef>
                <a:spcPts val="1000"/>
              </a:spcBef>
              <a:spcAft>
                <a:spcPts val="0"/>
              </a:spcAft>
              <a:buClr>
                <a:schemeClr val="dk1"/>
              </a:buClr>
              <a:buSzPct val="108108"/>
              <a:buFont typeface="Arial"/>
              <a:buChar char="•"/>
            </a:pPr>
            <a:r>
              <a:rPr lang="en-US" dirty="0"/>
              <a:t>Safeguard Student Data</a:t>
            </a:r>
            <a:endParaRPr dirty="0"/>
          </a:p>
          <a:p>
            <a:pPr marL="1485900" lvl="3" indent="0" algn="l" rtl="0">
              <a:lnSpc>
                <a:spcPct val="90000"/>
              </a:lnSpc>
              <a:spcBef>
                <a:spcPts val="500"/>
              </a:spcBef>
              <a:spcAft>
                <a:spcPts val="0"/>
              </a:spcAft>
              <a:buSzPct val="108108"/>
              <a:buNone/>
            </a:pPr>
            <a:endParaRPr dirty="0">
              <a:solidFill>
                <a:srgbClr val="7030A0"/>
              </a:solidFill>
            </a:endParaRPr>
          </a:p>
          <a:p>
            <a:pPr marL="914400" lvl="1" indent="-381000" algn="l" rtl="0">
              <a:lnSpc>
                <a:spcPct val="90000"/>
              </a:lnSpc>
              <a:spcBef>
                <a:spcPts val="500"/>
              </a:spcBef>
              <a:spcAft>
                <a:spcPts val="0"/>
              </a:spcAft>
              <a:buSzPct val="108108"/>
              <a:buChar char="•"/>
            </a:pPr>
            <a:r>
              <a:rPr lang="en-US" i="1" dirty="0">
                <a:solidFill>
                  <a:srgbClr val="7030A0"/>
                </a:solidFill>
              </a:rPr>
              <a:t>As AI becomes more deeply embedded in educational technology, establishing guardrails is essential to protect student data and ensure regulatory compliance. </a:t>
            </a:r>
            <a:endParaRPr dirty="0"/>
          </a:p>
          <a:p>
            <a:pPr marL="457200" lvl="0" indent="-228600" algn="l" rtl="0">
              <a:lnSpc>
                <a:spcPct val="90000"/>
              </a:lnSpc>
              <a:spcBef>
                <a:spcPts val="1000"/>
              </a:spcBef>
              <a:spcAft>
                <a:spcPts val="0"/>
              </a:spcAft>
              <a:buClr>
                <a:schemeClr val="dk1"/>
              </a:buClr>
              <a:buSzPct val="108108"/>
              <a:buFont typeface="Arial"/>
              <a:buNone/>
            </a:pP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7"/>
          <p:cNvSpPr txBox="1">
            <a:spLocks noGrp="1"/>
          </p:cNvSpPr>
          <p:nvPr>
            <p:ph type="title"/>
          </p:nvPr>
        </p:nvSpPr>
        <p:spPr>
          <a:xfrm>
            <a:off x="380262" y="385948"/>
            <a:ext cx="11219700" cy="1628204"/>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000000"/>
              </a:buClr>
              <a:buSzPct val="133333"/>
              <a:buFont typeface="Arial"/>
              <a:buNone/>
            </a:pPr>
            <a:r>
              <a:rPr lang="en-US" sz="4000"/>
              <a:t>If Your Teacher Candidates Don’t know What Their Students Need to Know, AI Could be your Foe</a:t>
            </a:r>
            <a:endParaRPr sz="4000"/>
          </a:p>
        </p:txBody>
      </p:sp>
      <p:sp>
        <p:nvSpPr>
          <p:cNvPr id="987" name="Google Shape;987;p17"/>
          <p:cNvSpPr txBox="1">
            <a:spLocks noGrp="1"/>
          </p:cNvSpPr>
          <p:nvPr>
            <p:ph type="body" idx="1"/>
          </p:nvPr>
        </p:nvSpPr>
        <p:spPr>
          <a:xfrm>
            <a:off x="2607273" y="1686538"/>
            <a:ext cx="6259041" cy="3484923"/>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2800"/>
              <a:buFont typeface="Arial"/>
              <a:buNone/>
            </a:pPr>
            <a:endParaRPr/>
          </a:p>
        </p:txBody>
      </p:sp>
      <p:pic>
        <p:nvPicPr>
          <p:cNvPr id="988" name="Google Shape;988;p17" descr="Promotional graphic showing a person standing beside a white humanoid robot with a tablet screen on its chest. The person smiles and rests a hand on the robot’s shoulder. The dark background features geometric patterns and right‑pointing arrows. Large text reads “If you don’t embrace AI, it will become your enemy!” A shield‑style logo for Warlton International Campus appears along with the word “Warlton” displayed vertically."/>
          <p:cNvPicPr preferRelativeResize="0"/>
          <p:nvPr/>
        </p:nvPicPr>
        <p:blipFill rotWithShape="1">
          <a:blip r:embed="rId3">
            <a:alphaModFix/>
          </a:blip>
          <a:srcRect/>
          <a:stretch/>
        </p:blipFill>
        <p:spPr>
          <a:xfrm>
            <a:off x="2607272" y="1698895"/>
            <a:ext cx="6259041" cy="3484923"/>
          </a:xfrm>
          <a:prstGeom prst="rect">
            <a:avLst/>
          </a:prstGeom>
          <a:noFill/>
          <a:ln>
            <a:noFill/>
          </a:ln>
        </p:spPr>
      </p:pic>
      <p:sp>
        <p:nvSpPr>
          <p:cNvPr id="989" name="Google Shape;989;p17"/>
          <p:cNvSpPr txBox="1"/>
          <p:nvPr/>
        </p:nvSpPr>
        <p:spPr>
          <a:xfrm>
            <a:off x="380262" y="5474043"/>
            <a:ext cx="1132233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rgbClr val="C00000"/>
                </a:solidFill>
                <a:latin typeface="Arial"/>
                <a:ea typeface="Arial"/>
                <a:cs typeface="Arial"/>
                <a:sym typeface="Arial"/>
              </a:rPr>
              <a:t>We Have to Teach our Candidates How to Use AI responsibly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44"/>
          <p:cNvSpPr txBox="1">
            <a:spLocks noGrp="1"/>
          </p:cNvSpPr>
          <p:nvPr>
            <p:ph type="title"/>
          </p:nvPr>
        </p:nvSpPr>
        <p:spPr>
          <a:xfrm>
            <a:off x="444843" y="365125"/>
            <a:ext cx="11281719" cy="13257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000000"/>
              </a:buClr>
              <a:buSzPct val="55555"/>
              <a:buNone/>
            </a:pPr>
            <a:r>
              <a:rPr lang="en-US" sz="3600" dirty="0">
                <a:solidFill>
                  <a:srgbClr val="C00000"/>
                </a:solidFill>
              </a:rPr>
              <a:t>Ethical Use and Professional Judgment</a:t>
            </a:r>
            <a:r>
              <a:rPr lang="en-US" sz="3600" dirty="0"/>
              <a:t>: AI should Support Candidate Teaching, Not Replace Their Judgment</a:t>
            </a:r>
            <a:br>
              <a:rPr lang="en-US" sz="3600" dirty="0"/>
            </a:br>
            <a:endParaRPr sz="3600" dirty="0"/>
          </a:p>
        </p:txBody>
      </p:sp>
      <p:pic>
        <p:nvPicPr>
          <p:cNvPr id="999" name="Google Shape;999;p4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214212" y="4321175"/>
            <a:ext cx="3657600" cy="21717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3137"/>
              </a:srgbClr>
            </a:outerShdw>
          </a:effectLst>
        </p:spPr>
      </p:pic>
      <p:sp>
        <p:nvSpPr>
          <p:cNvPr id="9" name="Google Shape;995;p44"/>
          <p:cNvSpPr txBox="1">
            <a:spLocks noGrp="1"/>
          </p:cNvSpPr>
          <p:nvPr>
            <p:ph type="body" idx="1"/>
          </p:nvPr>
        </p:nvSpPr>
        <p:spPr>
          <a:xfrm>
            <a:off x="839788" y="1274150"/>
            <a:ext cx="5157900" cy="823800"/>
          </a:xfrm>
          <a:prstGeom prst="rect">
            <a:avLst/>
          </a:prstGeom>
          <a:noFill/>
          <a:ln>
            <a:noFill/>
          </a:ln>
        </p:spPr>
        <p:txBody>
          <a:bodyPr spcFirstLastPara="1" wrap="square" lIns="91425" tIns="45700" rIns="91425" bIns="45700" anchor="b" anchorCtr="0">
            <a:normAutofit/>
          </a:bodyPr>
          <a:lstStyle/>
          <a:p>
            <a:pPr marL="457200" lvl="0" indent="-228600" algn="ctr" rtl="0">
              <a:lnSpc>
                <a:spcPct val="90000"/>
              </a:lnSpc>
              <a:spcBef>
                <a:spcPts val="1000"/>
              </a:spcBef>
              <a:spcAft>
                <a:spcPts val="0"/>
              </a:spcAft>
              <a:buSzPts val="2400"/>
              <a:buNone/>
            </a:pPr>
            <a:r>
              <a:rPr lang="en-US" sz="2800" b="0" dirty="0">
                <a:solidFill>
                  <a:srgbClr val="C00000"/>
                </a:solidFill>
              </a:rPr>
              <a:t>Mitigate Bias </a:t>
            </a:r>
            <a:endParaRPr dirty="0"/>
          </a:p>
        </p:txBody>
      </p:sp>
      <p:sp>
        <p:nvSpPr>
          <p:cNvPr id="3" name="Google Shape;996;p44"/>
          <p:cNvSpPr txBox="1">
            <a:spLocks noGrp="1"/>
          </p:cNvSpPr>
          <p:nvPr>
            <p:ph type="body" idx="2"/>
          </p:nvPr>
        </p:nvSpPr>
        <p:spPr>
          <a:xfrm>
            <a:off x="839788" y="2257940"/>
            <a:ext cx="5157900" cy="36846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US" sz="2400" dirty="0"/>
              <a:t>Always review AI-generated content for cultural bias. AI can sometimes reflect stereotypes present in its training data; it is your candidates’ role to ensure materials are culturally responsive and inclusive of all races, ethnicities, and gender identities. </a:t>
            </a:r>
            <a:endParaRPr dirty="0"/>
          </a:p>
        </p:txBody>
      </p:sp>
      <p:sp>
        <p:nvSpPr>
          <p:cNvPr id="7" name="Google Shape;997;p44"/>
          <p:cNvSpPr txBox="1">
            <a:spLocks noGrp="1"/>
          </p:cNvSpPr>
          <p:nvPr>
            <p:ph type="body" idx="3"/>
          </p:nvPr>
        </p:nvSpPr>
        <p:spPr>
          <a:xfrm>
            <a:off x="6169112" y="1274150"/>
            <a:ext cx="5183100" cy="823800"/>
          </a:xfrm>
          <a:prstGeom prst="rect">
            <a:avLst/>
          </a:prstGeom>
          <a:noFill/>
          <a:ln>
            <a:noFill/>
          </a:ln>
        </p:spPr>
        <p:txBody>
          <a:bodyPr spcFirstLastPara="1" wrap="square" lIns="91425" tIns="45700" rIns="91425" bIns="45700" anchor="b" anchorCtr="0">
            <a:normAutofit/>
          </a:bodyPr>
          <a:lstStyle/>
          <a:p>
            <a:pPr marL="457200" lvl="0" indent="-228600" algn="ctr" rtl="0">
              <a:lnSpc>
                <a:spcPct val="90000"/>
              </a:lnSpc>
              <a:spcBef>
                <a:spcPts val="1000"/>
              </a:spcBef>
              <a:spcAft>
                <a:spcPts val="0"/>
              </a:spcAft>
              <a:buSzPts val="2400"/>
              <a:buNone/>
            </a:pPr>
            <a:r>
              <a:rPr lang="en-US" sz="2800" b="0" dirty="0">
                <a:solidFill>
                  <a:srgbClr val="C00000"/>
                </a:solidFill>
              </a:rPr>
              <a:t>Protect Privacy </a:t>
            </a:r>
            <a:endParaRPr dirty="0"/>
          </a:p>
        </p:txBody>
      </p:sp>
      <p:sp>
        <p:nvSpPr>
          <p:cNvPr id="5" name="Google Shape;998;p44"/>
          <p:cNvSpPr txBox="1">
            <a:spLocks noGrp="1"/>
          </p:cNvSpPr>
          <p:nvPr>
            <p:ph type="body" idx="4"/>
          </p:nvPr>
        </p:nvSpPr>
        <p:spPr>
          <a:xfrm>
            <a:off x="6169112" y="2257940"/>
            <a:ext cx="5183100" cy="36846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US" sz="2400" dirty="0"/>
              <a:t>Never enter personally identifiable information (PII) about students into an AI platform. </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45"/>
          <p:cNvSpPr txBox="1">
            <a:spLocks noGrp="1"/>
          </p:cNvSpPr>
          <p:nvPr>
            <p:ph type="title"/>
          </p:nvPr>
        </p:nvSpPr>
        <p:spPr>
          <a:xfrm>
            <a:off x="839788" y="193761"/>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200" dirty="0">
                <a:latin typeface="Arial"/>
                <a:ea typeface="Arial"/>
                <a:cs typeface="Arial"/>
                <a:sym typeface="Arial"/>
              </a:rPr>
              <a:t>Using CEEDAR GPT to Create a Lesson Plan</a:t>
            </a:r>
            <a:endParaRPr dirty="0"/>
          </a:p>
        </p:txBody>
      </p:sp>
      <p:sp>
        <p:nvSpPr>
          <p:cNvPr id="3" name="Google Shape;1005;p45"/>
          <p:cNvSpPr txBox="1">
            <a:spLocks noGrp="1"/>
          </p:cNvSpPr>
          <p:nvPr>
            <p:ph type="body" idx="1"/>
          </p:nvPr>
        </p:nvSpPr>
        <p:spPr>
          <a:xfrm>
            <a:off x="661658" y="982462"/>
            <a:ext cx="5157900" cy="823800"/>
          </a:xfrm>
          <a:prstGeom prst="rect">
            <a:avLst/>
          </a:prstGeom>
          <a:noFill/>
          <a:ln>
            <a:noFill/>
          </a:ln>
        </p:spPr>
        <p:txBody>
          <a:bodyPr spcFirstLastPara="1" wrap="square" lIns="91425" tIns="45700" rIns="91425" bIns="45700" anchor="b" anchorCtr="0">
            <a:normAutofit/>
          </a:bodyPr>
          <a:lstStyle/>
          <a:p>
            <a:pPr marL="457200" lvl="0" indent="-228600" algn="ctr" rtl="0">
              <a:lnSpc>
                <a:spcPct val="90000"/>
              </a:lnSpc>
              <a:spcBef>
                <a:spcPts val="1000"/>
              </a:spcBef>
              <a:spcAft>
                <a:spcPts val="0"/>
              </a:spcAft>
              <a:buSzPts val="2400"/>
              <a:buNone/>
            </a:pPr>
            <a:r>
              <a:rPr lang="en-US" dirty="0"/>
              <a:t>Enhancing a Lesson Plan</a:t>
            </a:r>
            <a:endParaRPr dirty="0"/>
          </a:p>
        </p:txBody>
      </p:sp>
      <p:sp>
        <p:nvSpPr>
          <p:cNvPr id="1006" name="Google Shape;1006;p45"/>
          <p:cNvSpPr txBox="1">
            <a:spLocks noGrp="1"/>
          </p:cNvSpPr>
          <p:nvPr>
            <p:ph type="body" idx="2"/>
          </p:nvPr>
        </p:nvSpPr>
        <p:spPr>
          <a:xfrm>
            <a:off x="885279" y="2594963"/>
            <a:ext cx="4710655" cy="368460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pic>
        <p:nvPicPr>
          <p:cNvPr id="1009" name="Google Shape;1009;p45" descr="Lesson‑plan page titled “Lesson 3 | Lesson Plan” from the Young Academic Music Teacher’s Guide. The page is organized into three sections—Warm Up, Activity A, and Activity B—with columns for teacher actions and additional supports. The Warm Up includes reviewing the agenda, playing the YAM song, and prompting students to name note characters. Activity A uses a YAM video or story summary with prompts about favorite note characters and beat values. Activity B reviews three note characters—Wholey Moley, Herbie Half, and Dottie Diva—and guides students through identifying, matching, naming, and counting beats. A rhythm‑resources section describes pointing to notes and demonstrating beat values. Footer text identifies the document as page 2 of the Lesson 3 teacher’s guide."/>
          <p:cNvPicPr preferRelativeResize="0"/>
          <p:nvPr/>
        </p:nvPicPr>
        <p:blipFill rotWithShape="1">
          <a:blip r:embed="rId3">
            <a:alphaModFix/>
          </a:blip>
          <a:srcRect/>
          <a:stretch/>
        </p:blipFill>
        <p:spPr>
          <a:xfrm>
            <a:off x="885281" y="1938684"/>
            <a:ext cx="4710654" cy="459357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3137"/>
              </a:srgbClr>
            </a:outerShdw>
          </a:effectLst>
        </p:spPr>
      </p:pic>
      <p:sp>
        <p:nvSpPr>
          <p:cNvPr id="5" name="Google Shape;1007;p45"/>
          <p:cNvSpPr txBox="1">
            <a:spLocks noGrp="1"/>
          </p:cNvSpPr>
          <p:nvPr>
            <p:ph type="body" idx="3"/>
          </p:nvPr>
        </p:nvSpPr>
        <p:spPr>
          <a:xfrm>
            <a:off x="6096000" y="982462"/>
            <a:ext cx="5183100" cy="823800"/>
          </a:xfrm>
          <a:prstGeom prst="rect">
            <a:avLst/>
          </a:prstGeom>
          <a:noFill/>
          <a:ln>
            <a:noFill/>
          </a:ln>
        </p:spPr>
        <p:txBody>
          <a:bodyPr spcFirstLastPara="1" wrap="square" lIns="91425" tIns="45700" rIns="91425" bIns="45700" anchor="b" anchorCtr="0">
            <a:normAutofit/>
          </a:bodyPr>
          <a:lstStyle/>
          <a:p>
            <a:pPr marL="457200" lvl="0" indent="-228600" algn="l" rtl="0">
              <a:lnSpc>
                <a:spcPct val="90000"/>
              </a:lnSpc>
              <a:spcBef>
                <a:spcPts val="1000"/>
              </a:spcBef>
              <a:spcAft>
                <a:spcPts val="0"/>
              </a:spcAft>
              <a:buClr>
                <a:schemeClr val="dk1"/>
              </a:buClr>
              <a:buSzPts val="2400"/>
              <a:buNone/>
            </a:pPr>
            <a:r>
              <a:rPr lang="en-US" dirty="0"/>
              <a:t>Creating a Lesson Plan</a:t>
            </a:r>
            <a:endParaRPr dirty="0"/>
          </a:p>
        </p:txBody>
      </p:sp>
      <p:pic>
        <p:nvPicPr>
          <p:cNvPr id="1008" name="Google Shape;1008;p45" descr="Standards‑based lesson plan for a 4th‑grade ELA class integrating Universal Design for Learning and High‑Leverage Practices. The plan lists the standard for determining a story’s theme and summarizing the text, along with materials such as the fable The Ant and the Grasshopper, graphic organizers, and tablets. UDL strategies include engagement routines, multimodal representations, and options for written or digital summaries. HLPs emphasize scaffolding, explicit instruction, and structured discussion. Lesson steps move from activating prior knowledge to guided analysis, partner discussion, independent summary creation, and a closing review. Assessment focuses on students’ ability to identify the theme and main ideas."/>
          <p:cNvPicPr preferRelativeResize="0"/>
          <p:nvPr/>
        </p:nvPicPr>
        <p:blipFill rotWithShape="1">
          <a:blip r:embed="rId4">
            <a:alphaModFix/>
          </a:blip>
          <a:srcRect/>
          <a:stretch/>
        </p:blipFill>
        <p:spPr>
          <a:xfrm>
            <a:off x="6407473" y="1938685"/>
            <a:ext cx="4720076" cy="459357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3137"/>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6"/>
          <p:cNvSpPr txBox="1">
            <a:spLocks noGrp="1"/>
          </p:cNvSpPr>
          <p:nvPr>
            <p:ph type="title"/>
          </p:nvPr>
        </p:nvSpPr>
        <p:spPr>
          <a:xfrm>
            <a:off x="661658" y="-848722"/>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200" dirty="0">
                <a:latin typeface="Arial"/>
                <a:ea typeface="Arial"/>
                <a:cs typeface="Arial"/>
                <a:sym typeface="Arial"/>
              </a:rPr>
              <a:t>Using CEEDAR GPT to Create a Lesson Plan (2)</a:t>
            </a:r>
            <a:endParaRPr dirty="0"/>
          </a:p>
        </p:txBody>
      </p:sp>
      <p:sp>
        <p:nvSpPr>
          <p:cNvPr id="2" name="Google Shape;1014;p46">
            <a:extLst>
              <a:ext uri="{FF2B5EF4-FFF2-40B4-BE49-F238E27FC236}">
                <a16:creationId xmlns:a16="http://schemas.microsoft.com/office/drawing/2014/main" id="{22324683-82E1-F33F-E16E-77C1161F8000}"/>
              </a:ext>
            </a:extLst>
          </p:cNvPr>
          <p:cNvSpPr txBox="1">
            <a:spLocks/>
          </p:cNvSpPr>
          <p:nvPr/>
        </p:nvSpPr>
        <p:spPr>
          <a:xfrm>
            <a:off x="814058" y="-696323"/>
            <a:ext cx="10515600" cy="278580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ctr"/>
            <a:r>
              <a:rPr lang="en-US" sz="3200" dirty="0"/>
              <a:t>Using CEEDAR GPT to Create a Lesson Plan</a:t>
            </a:r>
            <a:endParaRPr lang="en-US" dirty="0"/>
          </a:p>
        </p:txBody>
      </p:sp>
      <p:sp>
        <p:nvSpPr>
          <p:cNvPr id="3" name="Google Shape;1015;p46"/>
          <p:cNvSpPr txBox="1">
            <a:spLocks noGrp="1"/>
          </p:cNvSpPr>
          <p:nvPr>
            <p:ph type="body" idx="1"/>
          </p:nvPr>
        </p:nvSpPr>
        <p:spPr>
          <a:xfrm>
            <a:off x="661658" y="982462"/>
            <a:ext cx="5157900" cy="823800"/>
          </a:xfrm>
          <a:prstGeom prst="rect">
            <a:avLst/>
          </a:prstGeom>
          <a:noFill/>
          <a:ln>
            <a:noFill/>
          </a:ln>
        </p:spPr>
        <p:txBody>
          <a:bodyPr spcFirstLastPara="1" wrap="square" lIns="91425" tIns="45700" rIns="91425" bIns="45700" anchor="b" anchorCtr="0">
            <a:normAutofit/>
          </a:bodyPr>
          <a:lstStyle/>
          <a:p>
            <a:pPr marL="457200" lvl="0" indent="-228600" algn="ctr" rtl="0">
              <a:lnSpc>
                <a:spcPct val="90000"/>
              </a:lnSpc>
              <a:spcBef>
                <a:spcPts val="1000"/>
              </a:spcBef>
              <a:spcAft>
                <a:spcPts val="0"/>
              </a:spcAft>
              <a:buSzPts val="2400"/>
              <a:buNone/>
            </a:pPr>
            <a:r>
              <a:rPr lang="en-US" dirty="0"/>
              <a:t>Enhancing a Lesson Plan</a:t>
            </a:r>
            <a:endParaRPr dirty="0"/>
          </a:p>
        </p:txBody>
      </p:sp>
      <p:pic>
        <p:nvPicPr>
          <p:cNvPr id="1019" name="Google Shape;1019;p46" descr="Teacher’s Guide | Lesson 3 from Young Academic Music (YAM). The page includes labeled fields for teacher, grade, and date at the top. Lesson objectives list five goals: identifying note characters in a story, demonstrating a steady beat through clapping and marching, identifying beats for note characters, counting forward or backward by 1s, 2s, or 5s, and having fun.&#10;&#10;A section on content and skills includes note friends, treble clef, 4/4 time signature, counting exercises, and steady beat practice. A highlighted note explains embedded HLPs (High-Leverage Practices), including active engagement, scaffolding with visuals, formative feedback, structured student responses, and clear routines.&#10;&#10;A link is provided to download lesson slides. At the bottom, UDL supports are listed: visual rhythm icons (representation), student choice in keeping the beat (engagement), and options to clap, tap, stomp, or drum (expression)."/>
          <p:cNvPicPr preferRelativeResize="0"/>
          <p:nvPr/>
        </p:nvPicPr>
        <p:blipFill rotWithShape="1">
          <a:blip r:embed="rId3">
            <a:alphaModFix/>
          </a:blip>
          <a:srcRect/>
          <a:stretch/>
        </p:blipFill>
        <p:spPr>
          <a:xfrm>
            <a:off x="661658" y="1938685"/>
            <a:ext cx="4934276" cy="484636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3137"/>
              </a:srgbClr>
            </a:outerShdw>
          </a:effectLst>
        </p:spPr>
      </p:pic>
      <p:sp>
        <p:nvSpPr>
          <p:cNvPr id="1016" name="Google Shape;1016;p46"/>
          <p:cNvSpPr txBox="1">
            <a:spLocks noGrp="1"/>
          </p:cNvSpPr>
          <p:nvPr>
            <p:ph type="body" idx="2"/>
          </p:nvPr>
        </p:nvSpPr>
        <p:spPr>
          <a:xfrm>
            <a:off x="885279" y="2594963"/>
            <a:ext cx="4710655" cy="368460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sp>
        <p:nvSpPr>
          <p:cNvPr id="5" name="Google Shape;1017;p46"/>
          <p:cNvSpPr txBox="1">
            <a:spLocks noGrp="1"/>
          </p:cNvSpPr>
          <p:nvPr>
            <p:ph type="body" idx="3"/>
          </p:nvPr>
        </p:nvSpPr>
        <p:spPr>
          <a:xfrm>
            <a:off x="6096000" y="982462"/>
            <a:ext cx="5183100" cy="823800"/>
          </a:xfrm>
          <a:prstGeom prst="rect">
            <a:avLst/>
          </a:prstGeom>
          <a:noFill/>
          <a:ln>
            <a:noFill/>
          </a:ln>
        </p:spPr>
        <p:txBody>
          <a:bodyPr spcFirstLastPara="1" wrap="square" lIns="91425" tIns="45700" rIns="91425" bIns="45700" anchor="b" anchorCtr="0">
            <a:normAutofit/>
          </a:bodyPr>
          <a:lstStyle/>
          <a:p>
            <a:pPr marL="457200" lvl="0" indent="-228600" algn="l" rtl="0">
              <a:lnSpc>
                <a:spcPct val="90000"/>
              </a:lnSpc>
              <a:spcBef>
                <a:spcPts val="1000"/>
              </a:spcBef>
              <a:spcAft>
                <a:spcPts val="0"/>
              </a:spcAft>
              <a:buClr>
                <a:schemeClr val="dk1"/>
              </a:buClr>
              <a:buSzPts val="2400"/>
              <a:buNone/>
            </a:pPr>
            <a:r>
              <a:rPr lang="en-US" dirty="0"/>
              <a:t>Creating a Lesson Plan</a:t>
            </a:r>
            <a:endParaRPr dirty="0"/>
          </a:p>
        </p:txBody>
      </p:sp>
      <p:pic>
        <p:nvPicPr>
          <p:cNvPr id="1018" name="Google Shape;1018;p46" descr="Standards‑based lesson plan for a 4th‑grade ELA class integrating Universal Design for Learning and High‑Leverage Practices. The plan lists the standard for determining a story’s theme and summarizing the text, along with materials such as the fable The Ant and the Grasshopper, graphic organizers, and tablets. UDL strategies include engagement routines, multimodal representations, and options for written or digital summaries. HLPs emphasize scaffolding, explicit instruction, and structured discussion. Lesson steps move from activating prior knowledge to guided analysis, partner discussion, independent summary creation, and a closing review. Assessment focuses on students’ ability to identify the theme and main ideas."/>
          <p:cNvPicPr preferRelativeResize="0"/>
          <p:nvPr/>
        </p:nvPicPr>
        <p:blipFill rotWithShape="1">
          <a:blip r:embed="rId4">
            <a:alphaModFix/>
          </a:blip>
          <a:srcRect/>
          <a:stretch/>
        </p:blipFill>
        <p:spPr>
          <a:xfrm>
            <a:off x="6407473" y="1938684"/>
            <a:ext cx="4720076" cy="491931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3137"/>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4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000" dirty="0">
                <a:solidFill>
                  <a:srgbClr val="7030A0"/>
                </a:solidFill>
                <a:latin typeface="Arial"/>
                <a:ea typeface="Arial"/>
                <a:cs typeface="Arial"/>
                <a:sym typeface="Arial"/>
              </a:rPr>
              <a:t>CEEDAR GPT to Create a Lesson Plan</a:t>
            </a:r>
            <a:endParaRPr dirty="0"/>
          </a:p>
        </p:txBody>
      </p:sp>
      <p:sp>
        <p:nvSpPr>
          <p:cNvPr id="9" name="Google Shape;1025;p47"/>
          <p:cNvSpPr txBox="1">
            <a:spLocks noGrp="1"/>
          </p:cNvSpPr>
          <p:nvPr>
            <p:ph type="body" idx="1"/>
          </p:nvPr>
        </p:nvSpPr>
        <p:spPr>
          <a:xfrm>
            <a:off x="836612" y="1307205"/>
            <a:ext cx="5157900" cy="823800"/>
          </a:xfrm>
          <a:prstGeom prst="rect">
            <a:avLst/>
          </a:prstGeom>
          <a:noFill/>
          <a:ln>
            <a:noFill/>
          </a:ln>
        </p:spPr>
        <p:txBody>
          <a:bodyPr spcFirstLastPara="1" wrap="square" lIns="91425" tIns="45700" rIns="91425" bIns="45700" anchor="b" anchorCtr="0">
            <a:normAutofit/>
          </a:bodyPr>
          <a:lstStyle/>
          <a:p>
            <a:pPr marL="457200" lvl="0" indent="-228600" algn="ctr" rtl="0">
              <a:lnSpc>
                <a:spcPct val="90000"/>
              </a:lnSpc>
              <a:spcBef>
                <a:spcPts val="1000"/>
              </a:spcBef>
              <a:spcAft>
                <a:spcPts val="0"/>
              </a:spcAft>
              <a:buSzPts val="2400"/>
              <a:buNone/>
            </a:pPr>
            <a:r>
              <a:rPr lang="en-US" dirty="0"/>
              <a:t>Your Lesson Plan</a:t>
            </a:r>
            <a:endParaRPr dirty="0"/>
          </a:p>
        </p:txBody>
      </p:sp>
      <p:sp>
        <p:nvSpPr>
          <p:cNvPr id="7" name="Google Shape;1027;p47"/>
          <p:cNvSpPr txBox="1">
            <a:spLocks noGrp="1"/>
          </p:cNvSpPr>
          <p:nvPr>
            <p:ph type="body" idx="3"/>
          </p:nvPr>
        </p:nvSpPr>
        <p:spPr>
          <a:xfrm>
            <a:off x="6169112" y="1278925"/>
            <a:ext cx="5183100" cy="823800"/>
          </a:xfrm>
          <a:prstGeom prst="rect">
            <a:avLst/>
          </a:prstGeom>
          <a:noFill/>
          <a:ln>
            <a:noFill/>
          </a:ln>
        </p:spPr>
        <p:txBody>
          <a:bodyPr spcFirstLastPara="1" wrap="square" lIns="91425" tIns="45700" rIns="91425" bIns="45700" anchor="b" anchorCtr="0">
            <a:normAutofit/>
          </a:bodyPr>
          <a:lstStyle/>
          <a:p>
            <a:pPr marL="457200" lvl="0" indent="-228600" algn="l" rtl="0">
              <a:lnSpc>
                <a:spcPct val="90000"/>
              </a:lnSpc>
              <a:spcBef>
                <a:spcPts val="1000"/>
              </a:spcBef>
              <a:spcAft>
                <a:spcPts val="0"/>
              </a:spcAft>
              <a:buClr>
                <a:schemeClr val="dk1"/>
              </a:buClr>
              <a:buSzPts val="2400"/>
              <a:buNone/>
            </a:pPr>
            <a:r>
              <a:rPr lang="en-US" dirty="0"/>
              <a:t>Student Characteristics</a:t>
            </a:r>
            <a:endParaRPr dirty="0"/>
          </a:p>
        </p:txBody>
      </p:sp>
      <p:sp>
        <p:nvSpPr>
          <p:cNvPr id="3" name="Google Shape;1026;p4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fontScale="92500" lnSpcReduction="10000"/>
          </a:bodyPr>
          <a:lstStyle/>
          <a:p>
            <a:pPr marL="114300" lvl="0" indent="0" algn="l" rtl="0">
              <a:lnSpc>
                <a:spcPct val="150000"/>
              </a:lnSpc>
              <a:spcBef>
                <a:spcPts val="1000"/>
              </a:spcBef>
              <a:spcAft>
                <a:spcPts val="0"/>
              </a:spcAft>
              <a:buSzPct val="97297"/>
              <a:buNone/>
            </a:pPr>
            <a:r>
              <a:rPr lang="en-US" sz="2000"/>
              <a:t>You are a preservice teacher completing your clinical preparation in an inclusive classroom. Your goal is to design a </a:t>
            </a:r>
            <a:r>
              <a:rPr lang="en-US" sz="2000" b="1"/>
              <a:t>standards-based lesson plan that integrates Universal Design for Learning (UDL), High-Leverage Practices (HLPs),  appropriately using AI tools (CEEDAR GPT)</a:t>
            </a:r>
            <a:r>
              <a:rPr lang="en-US" sz="2000"/>
              <a:t> to support diverse learners.</a:t>
            </a:r>
            <a:endParaRPr/>
          </a:p>
          <a:p>
            <a:pPr marL="457200" lvl="0" indent="-228600" algn="l" rtl="0">
              <a:lnSpc>
                <a:spcPct val="90000"/>
              </a:lnSpc>
              <a:spcBef>
                <a:spcPts val="1000"/>
              </a:spcBef>
              <a:spcAft>
                <a:spcPts val="0"/>
              </a:spcAft>
              <a:buClr>
                <a:schemeClr val="dk1"/>
              </a:buClr>
              <a:buSzPct val="69498"/>
              <a:buNone/>
            </a:pPr>
            <a:endParaRPr/>
          </a:p>
        </p:txBody>
      </p:sp>
      <p:sp>
        <p:nvSpPr>
          <p:cNvPr id="1029" name="Google Shape;1029;p47"/>
          <p:cNvSpPr txBox="1"/>
          <p:nvPr/>
        </p:nvSpPr>
        <p:spPr>
          <a:xfrm>
            <a:off x="4841058" y="6185098"/>
            <a:ext cx="185499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CEEDAR GPT</a:t>
            </a:r>
            <a:endParaRPr sz="2000" b="0" i="0" u="none" strike="noStrike" cap="none">
              <a:solidFill>
                <a:srgbClr val="000000"/>
              </a:solidFill>
              <a:latin typeface="Arial"/>
              <a:ea typeface="Arial"/>
              <a:cs typeface="Arial"/>
              <a:sym typeface="Arial"/>
            </a:endParaRPr>
          </a:p>
        </p:txBody>
      </p:sp>
      <p:sp>
        <p:nvSpPr>
          <p:cNvPr id="5" name="Google Shape;1028;p47"/>
          <p:cNvSpPr txBox="1">
            <a:spLocks noGrp="1"/>
          </p:cNvSpPr>
          <p:nvPr>
            <p:ph type="body" idx="4"/>
          </p:nvPr>
        </p:nvSpPr>
        <p:spPr>
          <a:xfrm>
            <a:off x="6172200" y="2505074"/>
            <a:ext cx="5183100" cy="4229357"/>
          </a:xfrm>
          <a:prstGeom prst="rect">
            <a:avLst/>
          </a:prstGeom>
          <a:noFill/>
          <a:ln>
            <a:noFill/>
          </a:ln>
        </p:spPr>
        <p:txBody>
          <a:bodyPr spcFirstLastPara="1" wrap="square" lIns="91425" tIns="45700" rIns="91425" bIns="45700" anchor="t" anchorCtr="0">
            <a:normAutofit fontScale="47500" lnSpcReduction="20000"/>
          </a:bodyPr>
          <a:lstStyle/>
          <a:p>
            <a:pPr marL="457200" lvl="0" indent="-342900" algn="l" rtl="0">
              <a:lnSpc>
                <a:spcPct val="120000"/>
              </a:lnSpc>
              <a:spcBef>
                <a:spcPts val="1000"/>
              </a:spcBef>
              <a:spcAft>
                <a:spcPts val="0"/>
              </a:spcAft>
              <a:buSzPct val="130671"/>
              <a:buChar char="•"/>
            </a:pPr>
            <a:r>
              <a:rPr lang="en-US" sz="2900" b="1" dirty="0"/>
              <a:t>Student Characteristic</a:t>
            </a:r>
            <a:endParaRPr sz="2900" dirty="0"/>
          </a:p>
          <a:p>
            <a:pPr marL="457200" lvl="0" indent="-342900" algn="l" rtl="0">
              <a:lnSpc>
                <a:spcPct val="120000"/>
              </a:lnSpc>
              <a:spcBef>
                <a:spcPts val="1000"/>
              </a:spcBef>
              <a:spcAft>
                <a:spcPts val="0"/>
              </a:spcAft>
              <a:buSzPct val="130671"/>
              <a:buChar char="•"/>
            </a:pPr>
            <a:r>
              <a:rPr lang="en-US" sz="2900" b="1" dirty="0"/>
              <a:t>3 students with IEPs</a:t>
            </a:r>
            <a:endParaRPr sz="2900" dirty="0"/>
          </a:p>
          <a:p>
            <a:pPr marL="914400" lvl="1" indent="-342900" algn="l" rtl="0">
              <a:lnSpc>
                <a:spcPct val="120000"/>
              </a:lnSpc>
              <a:spcBef>
                <a:spcPts val="500"/>
              </a:spcBef>
              <a:spcAft>
                <a:spcPts val="0"/>
              </a:spcAft>
              <a:buSzPct val="130671"/>
              <a:buChar char="•"/>
            </a:pPr>
            <a:r>
              <a:rPr lang="en-US" sz="2900" dirty="0"/>
              <a:t>One student with a </a:t>
            </a:r>
            <a:r>
              <a:rPr lang="en-US" sz="2900" b="1" dirty="0"/>
              <a:t>Specific Learning Disability in reading</a:t>
            </a:r>
            <a:endParaRPr sz="2900" dirty="0"/>
          </a:p>
          <a:p>
            <a:pPr marL="914400" lvl="1" indent="-342900" algn="l" rtl="0">
              <a:lnSpc>
                <a:spcPct val="120000"/>
              </a:lnSpc>
              <a:spcBef>
                <a:spcPts val="500"/>
              </a:spcBef>
              <a:spcAft>
                <a:spcPts val="0"/>
              </a:spcAft>
              <a:buSzPct val="130671"/>
              <a:buChar char="•"/>
            </a:pPr>
            <a:r>
              <a:rPr lang="en-US" sz="2900" dirty="0"/>
              <a:t>One student with </a:t>
            </a:r>
            <a:r>
              <a:rPr lang="en-US" sz="2900" b="1" dirty="0"/>
              <a:t>ADHD</a:t>
            </a:r>
            <a:endParaRPr sz="2900" dirty="0"/>
          </a:p>
          <a:p>
            <a:pPr marL="914400" lvl="1" indent="-342900" algn="l" rtl="0">
              <a:lnSpc>
                <a:spcPct val="120000"/>
              </a:lnSpc>
              <a:spcBef>
                <a:spcPts val="500"/>
              </a:spcBef>
              <a:spcAft>
                <a:spcPts val="0"/>
              </a:spcAft>
              <a:buSzPct val="130671"/>
              <a:buChar char="•"/>
            </a:pPr>
            <a:r>
              <a:rPr lang="en-US" sz="2900" dirty="0"/>
              <a:t>One student with </a:t>
            </a:r>
            <a:r>
              <a:rPr lang="en-US" sz="2900" b="1" dirty="0"/>
              <a:t>Autism Spectrum Disorder</a:t>
            </a:r>
            <a:endParaRPr sz="2900" dirty="0"/>
          </a:p>
          <a:p>
            <a:pPr marL="457200" lvl="0" indent="-342900" algn="l" rtl="0">
              <a:lnSpc>
                <a:spcPct val="120000"/>
              </a:lnSpc>
              <a:spcBef>
                <a:spcPts val="1000"/>
              </a:spcBef>
              <a:spcAft>
                <a:spcPts val="0"/>
              </a:spcAft>
              <a:buSzPct val="130671"/>
              <a:buChar char="•"/>
            </a:pPr>
            <a:r>
              <a:rPr lang="en-US" sz="2900" b="1" dirty="0"/>
              <a:t>2 multilingual learners (MLLs)</a:t>
            </a:r>
            <a:r>
              <a:rPr lang="en-US" sz="2900" dirty="0"/>
              <a:t> who are developing academic English</a:t>
            </a:r>
            <a:endParaRPr dirty="0"/>
          </a:p>
          <a:p>
            <a:pPr marL="457200" lvl="0" indent="-342900" algn="l" rtl="0">
              <a:lnSpc>
                <a:spcPct val="120000"/>
              </a:lnSpc>
              <a:spcBef>
                <a:spcPts val="1000"/>
              </a:spcBef>
              <a:spcAft>
                <a:spcPts val="0"/>
              </a:spcAft>
              <a:buSzPct val="130671"/>
              <a:buChar char="•"/>
            </a:pPr>
            <a:r>
              <a:rPr lang="en-US" sz="2900" b="1" dirty="0"/>
              <a:t>Several students with different learning preferences</a:t>
            </a:r>
            <a:endParaRPr sz="2900" dirty="0"/>
          </a:p>
          <a:p>
            <a:pPr marL="914400" lvl="1" indent="-342900" algn="l" rtl="0">
              <a:lnSpc>
                <a:spcPct val="120000"/>
              </a:lnSpc>
              <a:spcBef>
                <a:spcPts val="500"/>
              </a:spcBef>
              <a:spcAft>
                <a:spcPts val="0"/>
              </a:spcAft>
              <a:buSzPct val="130671"/>
              <a:buChar char="•"/>
            </a:pPr>
            <a:r>
              <a:rPr lang="en-US" sz="2900" dirty="0"/>
              <a:t>Some students learn best through </a:t>
            </a:r>
            <a:r>
              <a:rPr lang="en-US" sz="2900" b="1" dirty="0"/>
              <a:t>visual supports</a:t>
            </a:r>
            <a:endParaRPr sz="2900" dirty="0"/>
          </a:p>
          <a:p>
            <a:pPr marL="914400" lvl="1" indent="-342900" algn="l" rtl="0">
              <a:lnSpc>
                <a:spcPct val="120000"/>
              </a:lnSpc>
              <a:spcBef>
                <a:spcPts val="500"/>
              </a:spcBef>
              <a:spcAft>
                <a:spcPts val="0"/>
              </a:spcAft>
              <a:buSzPct val="130671"/>
              <a:buChar char="•"/>
            </a:pPr>
            <a:r>
              <a:rPr lang="en-US" sz="2900" dirty="0"/>
              <a:t>Others benefit from </a:t>
            </a:r>
            <a:r>
              <a:rPr lang="en-US" sz="2900" b="1" dirty="0"/>
              <a:t>movement and hands-on learning</a:t>
            </a:r>
            <a:endParaRPr sz="2900" dirty="0"/>
          </a:p>
          <a:p>
            <a:pPr marL="914400" lvl="1" indent="-342900" algn="l" rtl="0">
              <a:lnSpc>
                <a:spcPct val="120000"/>
              </a:lnSpc>
              <a:spcBef>
                <a:spcPts val="500"/>
              </a:spcBef>
              <a:spcAft>
                <a:spcPts val="0"/>
              </a:spcAft>
              <a:buSzPct val="130671"/>
              <a:buChar char="•"/>
            </a:pPr>
            <a:r>
              <a:rPr lang="en-US" sz="2900" dirty="0"/>
              <a:t>Some students prefer </a:t>
            </a:r>
            <a:r>
              <a:rPr lang="en-US" sz="2900" b="1" dirty="0"/>
              <a:t>technology-based learning tools</a:t>
            </a:r>
            <a:endParaRPr sz="2900" dirty="0"/>
          </a:p>
          <a:p>
            <a:pPr marL="457200" lvl="0" indent="-228600" algn="l" rtl="0">
              <a:lnSpc>
                <a:spcPct val="90000"/>
              </a:lnSpc>
              <a:spcBef>
                <a:spcPts val="1000"/>
              </a:spcBef>
              <a:spcAft>
                <a:spcPts val="0"/>
              </a:spcAft>
              <a:buClr>
                <a:schemeClr val="dk1"/>
              </a:buClr>
              <a:buSzPct val="135338"/>
              <a:buNone/>
            </a:pP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48"/>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Arial"/>
              <a:buNone/>
            </a:pPr>
            <a:r>
              <a:rPr lang="en-US" b="1" dirty="0"/>
              <a:t>High Leverage Practices (HLP) GPT</a:t>
            </a:r>
            <a:endParaRPr dirty="0"/>
          </a:p>
        </p:txBody>
      </p:sp>
      <p:pic>
        <p:nvPicPr>
          <p:cNvPr id="1036" name="Google Shape;1036;p4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624119" y="2187574"/>
            <a:ext cx="2685249" cy="384252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3137"/>
              </a:srgbClr>
            </a:outerShdw>
          </a:effectLst>
        </p:spPr>
      </p:pic>
      <p:sp>
        <p:nvSpPr>
          <p:cNvPr id="3" name="Google Shape;1035;p48"/>
          <p:cNvSpPr txBox="1">
            <a:spLocks noGrp="1"/>
          </p:cNvSpPr>
          <p:nvPr>
            <p:ph type="body" idx="1"/>
          </p:nvPr>
        </p:nvSpPr>
        <p:spPr>
          <a:xfrm>
            <a:off x="433388" y="2187574"/>
            <a:ext cx="5300147" cy="36396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Clr>
                <a:schemeClr val="dk1"/>
              </a:buClr>
              <a:buSzPts val="2800"/>
              <a:buFont typeface="Arial"/>
              <a:buChar char="•"/>
            </a:pPr>
            <a:r>
              <a:rPr lang="en-US" dirty="0"/>
              <a:t>This is how it works:</a:t>
            </a:r>
            <a:endParaRPr dirty="0"/>
          </a:p>
          <a:p>
            <a:pPr marL="457200" lvl="0" indent="-228600" algn="l" rtl="0">
              <a:lnSpc>
                <a:spcPct val="90000"/>
              </a:lnSpc>
              <a:spcBef>
                <a:spcPts val="1000"/>
              </a:spcBef>
              <a:spcAft>
                <a:spcPts val="0"/>
              </a:spcAft>
              <a:buClr>
                <a:schemeClr val="dk1"/>
              </a:buClr>
              <a:buSzPts val="2800"/>
              <a:buFont typeface="Arial"/>
              <a:buNone/>
            </a:pPr>
            <a:endParaRPr dirty="0"/>
          </a:p>
          <a:p>
            <a:pPr marL="457200" lvl="0" indent="-406400" algn="l" rtl="0">
              <a:lnSpc>
                <a:spcPct val="90000"/>
              </a:lnSpc>
              <a:spcBef>
                <a:spcPts val="1000"/>
              </a:spcBef>
              <a:spcAft>
                <a:spcPts val="0"/>
              </a:spcAft>
              <a:buClr>
                <a:schemeClr val="dk1"/>
              </a:buClr>
              <a:buSzPts val="2800"/>
              <a:buFont typeface="Arial"/>
              <a:buChar char="•"/>
            </a:pPr>
            <a:r>
              <a:rPr lang="en-US" dirty="0"/>
              <a:t>I am taking you to CEEDAR HLP GPT to demonstrate how to create a lesson plan.</a:t>
            </a:r>
            <a:endParaRPr dirty="0"/>
          </a:p>
          <a:p>
            <a:pPr marL="457200" lvl="0" indent="-228600" algn="l" rtl="0">
              <a:lnSpc>
                <a:spcPct val="90000"/>
              </a:lnSpc>
              <a:spcBef>
                <a:spcPts val="1000"/>
              </a:spcBef>
              <a:spcAft>
                <a:spcPts val="0"/>
              </a:spcAft>
              <a:buClr>
                <a:schemeClr val="dk1"/>
              </a:buClr>
              <a:buSzPts val="2800"/>
              <a:buFont typeface="Arial"/>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49"/>
          <p:cNvSpPr txBox="1">
            <a:spLocks noGrp="1"/>
          </p:cNvSpPr>
          <p:nvPr>
            <p:ph type="title"/>
          </p:nvPr>
        </p:nvSpPr>
        <p:spPr>
          <a:xfrm>
            <a:off x="123503" y="-1104012"/>
            <a:ext cx="11219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Arial"/>
              <a:buNone/>
            </a:pPr>
            <a:r>
              <a:rPr lang="en-US" b="1" dirty="0"/>
              <a:t>High Leverage Practices (HLP) GPT 2</a:t>
            </a:r>
            <a:endParaRPr dirty="0"/>
          </a:p>
        </p:txBody>
      </p:sp>
      <p:pic>
        <p:nvPicPr>
          <p:cNvPr id="1043" name="Google Shape;1043;p4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9989" y="1919858"/>
            <a:ext cx="2606758" cy="3910137"/>
          </a:xfrm>
          <a:prstGeom prst="rect">
            <a:avLst/>
          </a:prstGeom>
          <a:noFill/>
          <a:ln>
            <a:noFill/>
          </a:ln>
        </p:spPr>
      </p:pic>
      <p:sp>
        <p:nvSpPr>
          <p:cNvPr id="2" name="Google Shape;1041;p49">
            <a:extLst>
              <a:ext uri="{FF2B5EF4-FFF2-40B4-BE49-F238E27FC236}">
                <a16:creationId xmlns:a16="http://schemas.microsoft.com/office/drawing/2014/main" id="{30A671DE-89A2-FA5F-4FEA-9291BAB45FD6}"/>
              </a:ext>
            </a:extLst>
          </p:cNvPr>
          <p:cNvSpPr txBox="1">
            <a:spLocks/>
          </p:cNvSpPr>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b="1"/>
              <a:t>High Leverage Practices (HLP) GPT</a:t>
            </a:r>
            <a:endParaRPr lang="en-US" dirty="0"/>
          </a:p>
        </p:txBody>
      </p:sp>
      <p:sp>
        <p:nvSpPr>
          <p:cNvPr id="4" name="Google Shape;1042;p49"/>
          <p:cNvSpPr txBox="1">
            <a:spLocks noGrp="1"/>
          </p:cNvSpPr>
          <p:nvPr>
            <p:ph type="body" idx="1"/>
          </p:nvPr>
        </p:nvSpPr>
        <p:spPr>
          <a:xfrm>
            <a:off x="433206" y="1919858"/>
            <a:ext cx="5300147" cy="36396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90000"/>
              </a:lnSpc>
              <a:spcBef>
                <a:spcPts val="1000"/>
              </a:spcBef>
              <a:spcAft>
                <a:spcPts val="0"/>
              </a:spcAft>
              <a:buClr>
                <a:schemeClr val="dk1"/>
              </a:buClr>
              <a:buSzPts val="2800"/>
              <a:buFont typeface="Arial"/>
              <a:buChar char="•"/>
            </a:pPr>
            <a:r>
              <a:rPr lang="en-US" dirty="0"/>
              <a:t>Now it is your turn:</a:t>
            </a:r>
            <a:endParaRPr dirty="0"/>
          </a:p>
          <a:p>
            <a:pPr marL="1485900" lvl="3" indent="0" algn="l" rtl="0">
              <a:lnSpc>
                <a:spcPct val="90000"/>
              </a:lnSpc>
              <a:spcBef>
                <a:spcPts val="500"/>
              </a:spcBef>
              <a:spcAft>
                <a:spcPts val="0"/>
              </a:spcAft>
              <a:buSzPts val="1800"/>
              <a:buNone/>
            </a:pPr>
            <a:endParaRPr dirty="0"/>
          </a:p>
          <a:p>
            <a:pPr marL="914400" lvl="1" indent="-381000" algn="l" rtl="0">
              <a:lnSpc>
                <a:spcPct val="90000"/>
              </a:lnSpc>
              <a:spcBef>
                <a:spcPts val="500"/>
              </a:spcBef>
              <a:spcAft>
                <a:spcPts val="0"/>
              </a:spcAft>
              <a:buSzPts val="2400"/>
              <a:buChar char="•"/>
            </a:pPr>
            <a:r>
              <a:rPr lang="en-US" dirty="0"/>
              <a:t>Review the following 3 case studies and choose one to work on in your break-out room.</a:t>
            </a:r>
            <a:endParaRPr dirty="0"/>
          </a:p>
          <a:p>
            <a:pPr marL="2400300" lvl="5" indent="0" algn="l" rtl="0">
              <a:lnSpc>
                <a:spcPct val="90000"/>
              </a:lnSpc>
              <a:spcBef>
                <a:spcPts val="500"/>
              </a:spcBef>
              <a:spcAft>
                <a:spcPts val="0"/>
              </a:spcAft>
              <a:buSzPts val="1800"/>
              <a:buNone/>
            </a:pPr>
            <a:endParaRPr dirty="0"/>
          </a:p>
          <a:p>
            <a:pPr marL="914400" lvl="1" indent="-381000" algn="l" rtl="0">
              <a:lnSpc>
                <a:spcPct val="90000"/>
              </a:lnSpc>
              <a:spcBef>
                <a:spcPts val="500"/>
              </a:spcBef>
              <a:spcAft>
                <a:spcPts val="0"/>
              </a:spcAft>
              <a:buSzPts val="2400"/>
              <a:buChar char="•"/>
            </a:pPr>
            <a:r>
              <a:rPr lang="en-US" dirty="0"/>
              <a:t>Read the ‘Think About’ questions before you start the exercise</a:t>
            </a:r>
            <a:endParaRPr dirty="0"/>
          </a:p>
          <a:p>
            <a:pPr marL="457200" lvl="0" indent="-228600" algn="l" rtl="0">
              <a:lnSpc>
                <a:spcPct val="90000"/>
              </a:lnSpc>
              <a:spcBef>
                <a:spcPts val="1000"/>
              </a:spcBef>
              <a:spcAft>
                <a:spcPts val="0"/>
              </a:spcAft>
              <a:buClr>
                <a:schemeClr val="dk1"/>
              </a:buClr>
              <a:buSzPts val="2800"/>
              <a:buFont typeface="Arial"/>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5"/>
          <p:cNvSpPr txBox="1">
            <a:spLocks noGrp="1"/>
          </p:cNvSpPr>
          <p:nvPr>
            <p:ph type="title"/>
          </p:nvPr>
        </p:nvSpPr>
        <p:spPr>
          <a:xfrm>
            <a:off x="433206" y="594159"/>
            <a:ext cx="11219818"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Font typeface="Arial"/>
              <a:buNone/>
            </a:pPr>
            <a:r>
              <a:rPr lang="en-US" b="1" dirty="0"/>
              <a:t>Today’s Objectives</a:t>
            </a:r>
            <a:endParaRPr dirty="0"/>
          </a:p>
        </p:txBody>
      </p:sp>
      <p:sp>
        <p:nvSpPr>
          <p:cNvPr id="3" name="Google Shape;806;p15"/>
          <p:cNvSpPr txBox="1">
            <a:spLocks noGrp="1"/>
          </p:cNvSpPr>
          <p:nvPr>
            <p:ph type="body" idx="1"/>
          </p:nvPr>
        </p:nvSpPr>
        <p:spPr>
          <a:xfrm>
            <a:off x="86547" y="1504402"/>
            <a:ext cx="9877260" cy="3193723"/>
          </a:xfrm>
          <a:prstGeom prst="rect">
            <a:avLst/>
          </a:prstGeom>
          <a:noFill/>
          <a:ln>
            <a:noFill/>
          </a:ln>
        </p:spPr>
        <p:txBody>
          <a:bodyPr spcFirstLastPara="1" wrap="square" lIns="91425" tIns="45700" rIns="91425" bIns="45700" anchor="t" anchorCtr="0">
            <a:noAutofit/>
          </a:bodyPr>
          <a:lstStyle/>
          <a:p>
            <a:pPr marL="457200" lvl="0" indent="-406400" algn="l" rtl="0">
              <a:lnSpc>
                <a:spcPct val="115000"/>
              </a:lnSpc>
              <a:spcBef>
                <a:spcPts val="0"/>
              </a:spcBef>
              <a:spcAft>
                <a:spcPts val="0"/>
              </a:spcAft>
              <a:buSzPts val="2800"/>
              <a:buChar char="•"/>
            </a:pPr>
            <a:r>
              <a:rPr lang="en-US" dirty="0"/>
              <a:t>Facilitate the understanding and implementation of Evidence-Based Practices (Universal Design for Learning and High-Leverage Practices) through AI </a:t>
            </a:r>
            <a:endParaRPr dirty="0"/>
          </a:p>
          <a:p>
            <a:pPr marL="1016000" lvl="2" indent="0" algn="l" rtl="0">
              <a:lnSpc>
                <a:spcPct val="115000"/>
              </a:lnSpc>
              <a:spcBef>
                <a:spcPts val="0"/>
              </a:spcBef>
              <a:spcAft>
                <a:spcPts val="0"/>
              </a:spcAft>
              <a:buSzPts val="2000"/>
              <a:buNone/>
            </a:pPr>
            <a:endParaRPr dirty="0"/>
          </a:p>
          <a:p>
            <a:pPr marL="457200" lvl="0" indent="-406400" algn="l" rtl="0">
              <a:lnSpc>
                <a:spcPct val="115000"/>
              </a:lnSpc>
              <a:spcBef>
                <a:spcPts val="0"/>
              </a:spcBef>
              <a:spcAft>
                <a:spcPts val="0"/>
              </a:spcAft>
              <a:buSzPts val="2800"/>
              <a:buChar char="•"/>
            </a:pPr>
            <a:r>
              <a:rPr lang="en-US" dirty="0"/>
              <a:t>Develop AI Literacy Among Pre-Service Teachers </a:t>
            </a:r>
            <a:endParaRPr dirty="0"/>
          </a:p>
          <a:p>
            <a:pPr marL="1016000" lvl="2" indent="0" algn="l" rtl="0">
              <a:lnSpc>
                <a:spcPct val="115000"/>
              </a:lnSpc>
              <a:spcBef>
                <a:spcPts val="0"/>
              </a:spcBef>
              <a:spcAft>
                <a:spcPts val="0"/>
              </a:spcAft>
              <a:buSzPts val="2000"/>
              <a:buNone/>
            </a:pPr>
            <a:endParaRPr dirty="0"/>
          </a:p>
          <a:p>
            <a:pPr marL="457200" lvl="0" indent="-406400" algn="l" rtl="0">
              <a:lnSpc>
                <a:spcPct val="115000"/>
              </a:lnSpc>
              <a:spcBef>
                <a:spcPts val="0"/>
              </a:spcBef>
              <a:spcAft>
                <a:spcPts val="0"/>
              </a:spcAft>
              <a:buSzPts val="2800"/>
              <a:buChar char="•"/>
            </a:pPr>
            <a:r>
              <a:rPr lang="en-US" dirty="0"/>
              <a:t>Prepare Teachers for Ethical Use of AI </a:t>
            </a:r>
            <a:endParaRPr dirty="0"/>
          </a:p>
          <a:p>
            <a:pPr marL="457200" lvl="0" indent="0" algn="l" rtl="0">
              <a:lnSpc>
                <a:spcPct val="115000"/>
              </a:lnSpc>
              <a:spcBef>
                <a:spcPts val="0"/>
              </a:spcBef>
              <a:spcAft>
                <a:spcPts val="0"/>
              </a:spcAft>
              <a:buSzPts val="2800"/>
              <a:buNone/>
            </a:pPr>
            <a:endParaRPr dirty="0"/>
          </a:p>
          <a:p>
            <a:pPr marL="228600" lvl="0" indent="-50800" algn="l" rtl="0">
              <a:lnSpc>
                <a:spcPct val="90000"/>
              </a:lnSpc>
              <a:spcBef>
                <a:spcPts val="0"/>
              </a:spcBef>
              <a:spcAft>
                <a:spcPts val="0"/>
              </a:spcAft>
              <a:buClr>
                <a:schemeClr val="dk1"/>
              </a:buClr>
              <a:buSzPts val="2800"/>
              <a:buFont typeface="Arial"/>
              <a:buNone/>
            </a:pPr>
            <a:endParaRPr dirty="0"/>
          </a:p>
        </p:txBody>
      </p:sp>
      <p:pic>
        <p:nvPicPr>
          <p:cNvPr id="807" name="Google Shape;807;p15" descr="A photograph of a child smiling at the camera that reads &quot;I'm an individual not a disability.&quot;"/>
          <p:cNvPicPr preferRelativeResize="0"/>
          <p:nvPr/>
        </p:nvPicPr>
        <p:blipFill rotWithShape="1">
          <a:blip r:embed="rId3">
            <a:alphaModFix/>
          </a:blip>
          <a:srcRect/>
          <a:stretch/>
        </p:blipFill>
        <p:spPr>
          <a:xfrm>
            <a:off x="9169403" y="3522082"/>
            <a:ext cx="2822503" cy="2352086"/>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3137"/>
              </a:srgbClr>
            </a:outerShdw>
          </a:effectLst>
        </p:spPr>
      </p:pic>
      <p:pic>
        <p:nvPicPr>
          <p:cNvPr id="808" name="Google Shape;808;p1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932263" y="405872"/>
            <a:ext cx="1720761" cy="177405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08"/>
                                        </p:tgtEl>
                                        <p:attrNameLst>
                                          <p:attrName>style.visibility</p:attrName>
                                        </p:attrNameLst>
                                      </p:cBhvr>
                                      <p:to>
                                        <p:strVal val="visible"/>
                                      </p:to>
                                    </p:set>
                                    <p:anim calcmode="lin" valueType="num">
                                      <p:cBhvr additive="base">
                                        <p:cTn id="7" dur="500"/>
                                        <p:tgtEl>
                                          <p:spTgt spid="8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9" name="Google Shape;1049;p50"/>
          <p:cNvSpPr txBox="1">
            <a:spLocks noGrp="1"/>
          </p:cNvSpPr>
          <p:nvPr>
            <p:ph type="title" idx="4294967295"/>
          </p:nvPr>
        </p:nvSpPr>
        <p:spPr>
          <a:xfrm>
            <a:off x="1151907" y="330626"/>
            <a:ext cx="7095729" cy="10191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457200" marR="0" lvl="0" indent="-228600" algn="ctr" defTabSz="914400" rtl="0" eaLnBrk="1" fontAlgn="auto" latinLnBrk="0" hangingPunct="1">
              <a:lnSpc>
                <a:spcPct val="90000"/>
              </a:lnSpc>
              <a:spcBef>
                <a:spcPts val="1000"/>
              </a:spcBef>
              <a:spcAft>
                <a:spcPts val="0"/>
              </a:spcAft>
              <a:buClr>
                <a:schemeClr val="lt1"/>
              </a:buClr>
              <a:buSzPts val="8000"/>
              <a:buFont typeface="Arial"/>
              <a:buNone/>
              <a:tabLst/>
              <a:defRPr/>
            </a:pPr>
            <a:r>
              <a:rPr kumimoji="0" lang="en-US" sz="4000" b="1" i="0" u="none" strike="noStrike" kern="0" cap="none" spc="0" normalizeH="0" baseline="0" noProof="0" dirty="0">
                <a:ln>
                  <a:noFill/>
                </a:ln>
                <a:solidFill>
                  <a:schemeClr val="lt1"/>
                </a:solidFill>
                <a:effectLst/>
                <a:uLnTx/>
                <a:uFillTx/>
                <a:latin typeface="Arial"/>
                <a:ea typeface="Arial"/>
                <a:cs typeface="Arial"/>
                <a:sym typeface="Arial"/>
              </a:rPr>
              <a:t>Think About</a:t>
            </a:r>
            <a:endParaRPr kumimoji="0" lang="en-US" sz="80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3" name="Google Shape;1048;p50"/>
          <p:cNvSpPr txBox="1">
            <a:spLocks/>
          </p:cNvSpPr>
          <p:nvPr/>
        </p:nvSpPr>
        <p:spPr>
          <a:xfrm>
            <a:off x="151369" y="1364694"/>
            <a:ext cx="8621485" cy="51626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00000"/>
              </a:lnSpc>
            </a:pPr>
            <a:r>
              <a:rPr lang="en-US" sz="2600" b="1"/>
              <a:t>Grade Level &amp; Subject:</a:t>
            </a:r>
            <a:r>
              <a:rPr lang="en-US" sz="2600"/>
              <a:t> Which of these three levels (Pre-K, Elementary, or Middle) do you feel most drawn to, and which specific New York State standard are you currently targeting for your clinical practice?</a:t>
            </a:r>
            <a:endParaRPr lang="en-US"/>
          </a:p>
          <a:p>
            <a:pPr>
              <a:lnSpc>
                <a:spcPct val="100000"/>
              </a:lnSpc>
            </a:pPr>
            <a:r>
              <a:rPr lang="en-US" sz="2600" b="1"/>
              <a:t>HLP Application:</a:t>
            </a:r>
            <a:r>
              <a:rPr lang="en-US" sz="2600"/>
              <a:t> Looking at Case Study 2, how might </a:t>
            </a:r>
            <a:r>
              <a:rPr lang="en-US" sz="2600" b="1"/>
              <a:t>HLP 16 (Use explicit instruction)</a:t>
            </a:r>
            <a:r>
              <a:rPr lang="en-US" sz="2600"/>
              <a:t> help the student with ASD understand the specific steps of the decomposition model?</a:t>
            </a:r>
            <a:endParaRPr lang="en-US"/>
          </a:p>
          <a:p>
            <a:pPr>
              <a:lnSpc>
                <a:spcPct val="100000"/>
              </a:lnSpc>
            </a:pPr>
            <a:r>
              <a:rPr lang="en-US" sz="2600" b="1"/>
              <a:t>Ethical AI Use:</a:t>
            </a:r>
            <a:r>
              <a:rPr lang="en-US" sz="2600"/>
              <a:t> When using AI to differentiate texts for your MLLs (as in Case Study 3), what steps will you take to ensure the AI has not introduced cultural bias or stripped away the rigor of the original standard?</a:t>
            </a:r>
            <a:endParaRPr lang="en-US"/>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51"/>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200" dirty="0">
                <a:latin typeface="Arial"/>
                <a:ea typeface="Arial"/>
                <a:cs typeface="Arial"/>
                <a:sym typeface="Arial"/>
              </a:rPr>
              <a:t>CEEDAR GPT to Create a Lesson Plan: Case Study 1</a:t>
            </a:r>
            <a:endParaRPr dirty="0"/>
          </a:p>
        </p:txBody>
      </p:sp>
      <p:sp>
        <p:nvSpPr>
          <p:cNvPr id="1056" name="Google Shape;1056;p51"/>
          <p:cNvSpPr txBox="1"/>
          <p:nvPr/>
        </p:nvSpPr>
        <p:spPr>
          <a:xfrm>
            <a:off x="4841058" y="6185098"/>
            <a:ext cx="185499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CEEDAR GPT</a:t>
            </a:r>
            <a:endParaRPr sz="2000" b="0" i="0" u="none" strike="noStrike" cap="none">
              <a:solidFill>
                <a:srgbClr val="000000"/>
              </a:solidFill>
              <a:latin typeface="Arial"/>
              <a:ea typeface="Arial"/>
              <a:cs typeface="Arial"/>
              <a:sym typeface="Arial"/>
            </a:endParaRPr>
          </a:p>
        </p:txBody>
      </p:sp>
      <p:sp>
        <p:nvSpPr>
          <p:cNvPr id="3" name="Google Shape;1055;p51"/>
          <p:cNvSpPr txBox="1">
            <a:spLocks noGrp="1"/>
          </p:cNvSpPr>
          <p:nvPr>
            <p:ph type="body" idx="1"/>
          </p:nvPr>
        </p:nvSpPr>
        <p:spPr>
          <a:xfrm>
            <a:off x="433188" y="1734949"/>
            <a:ext cx="11219700" cy="36396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US" sz="2000" b="1" dirty="0"/>
              <a:t>Setting:</a:t>
            </a:r>
            <a:r>
              <a:rPr lang="en-US" sz="2000" dirty="0"/>
              <a:t> A diverse Pre-K "3-K for All" classroom in Brooklyn.</a:t>
            </a:r>
            <a:endParaRPr dirty="0"/>
          </a:p>
          <a:p>
            <a:pPr marL="457200" lvl="0" indent="-342900" algn="l" rtl="0">
              <a:lnSpc>
                <a:spcPct val="90000"/>
              </a:lnSpc>
              <a:spcBef>
                <a:spcPts val="1000"/>
              </a:spcBef>
              <a:spcAft>
                <a:spcPts val="0"/>
              </a:spcAft>
              <a:buClr>
                <a:schemeClr val="dk1"/>
              </a:buClr>
              <a:buSzPts val="1800"/>
              <a:buChar char="•"/>
            </a:pPr>
            <a:r>
              <a:rPr lang="en-US" sz="2000" b="1" dirty="0"/>
              <a:t>Student Profile:</a:t>
            </a:r>
            <a:r>
              <a:rPr lang="en-US" sz="2000" dirty="0"/>
              <a:t> 18 students; 4 students with IEPs (including Speech/Language Impairment and Developmental Delay); 6 MLLs (Spanish and Bengali home languages).</a:t>
            </a:r>
            <a:endParaRPr dirty="0"/>
          </a:p>
          <a:p>
            <a:pPr marL="457200" lvl="0" indent="-342900" algn="l" rtl="0">
              <a:lnSpc>
                <a:spcPct val="90000"/>
              </a:lnSpc>
              <a:spcBef>
                <a:spcPts val="1000"/>
              </a:spcBef>
              <a:spcAft>
                <a:spcPts val="0"/>
              </a:spcAft>
              <a:buSzPts val="1800"/>
              <a:buChar char="•"/>
            </a:pPr>
            <a:r>
              <a:rPr lang="en-US" sz="2000" b="1" dirty="0"/>
              <a:t>NY Standard</a:t>
            </a:r>
            <a:r>
              <a:rPr lang="en-US" sz="2000" b="1" i="1" dirty="0"/>
              <a:t>:</a:t>
            </a:r>
            <a:r>
              <a:rPr lang="en-US" sz="2000" i="1" dirty="0"/>
              <a:t> PK.SEL.2. Identifies self as being part of a family and identifies being connected to at least one significant adult.</a:t>
            </a:r>
            <a:endParaRPr dirty="0"/>
          </a:p>
          <a:p>
            <a:pPr marL="457200" lvl="0" indent="-342900" algn="l" rtl="0">
              <a:lnSpc>
                <a:spcPct val="90000"/>
              </a:lnSpc>
              <a:spcBef>
                <a:spcPts val="1000"/>
              </a:spcBef>
              <a:spcAft>
                <a:spcPts val="0"/>
              </a:spcAft>
              <a:buSzPts val="1800"/>
              <a:buChar char="•"/>
            </a:pPr>
            <a:r>
              <a:rPr lang="en-US" sz="2000" b="1" dirty="0"/>
              <a:t>The Challenge:</a:t>
            </a:r>
            <a:r>
              <a:rPr lang="en-US" sz="2000" dirty="0"/>
              <a:t> Design a lesson on "My Community Helpers" where students must recognize and name individuals who support them.</a:t>
            </a:r>
            <a:endParaRPr dirty="0"/>
          </a:p>
          <a:p>
            <a:pPr marL="457200" lvl="0" indent="-342900" algn="l" rtl="0">
              <a:lnSpc>
                <a:spcPct val="90000"/>
              </a:lnSpc>
              <a:spcBef>
                <a:spcPts val="1000"/>
              </a:spcBef>
              <a:spcAft>
                <a:spcPts val="0"/>
              </a:spcAft>
              <a:buSzPts val="1800"/>
              <a:buChar char="•"/>
            </a:pPr>
            <a:r>
              <a:rPr lang="en-US" sz="2000" b="1" i="1" dirty="0">
                <a:highlight>
                  <a:srgbClr val="FFFF00"/>
                </a:highlight>
              </a:rPr>
              <a:t>AI Goal Suggestions:</a:t>
            </a:r>
            <a:r>
              <a:rPr lang="en-US" sz="2000" i="1" dirty="0">
                <a:highlight>
                  <a:srgbClr val="FFFF00"/>
                </a:highlight>
              </a:rPr>
              <a:t> Use AI to help you address all the important components of a comprehensive lesson plan.</a:t>
            </a:r>
            <a:endParaRPr sz="2200" i="1" dirty="0">
              <a:highlight>
                <a:srgbClr val="FFFF00"/>
              </a:highlight>
            </a:endParaRPr>
          </a:p>
          <a:p>
            <a:pPr marL="114300" lvl="0" indent="0" algn="l" rtl="0">
              <a:lnSpc>
                <a:spcPct val="90000"/>
              </a:lnSpc>
              <a:spcBef>
                <a:spcPts val="1000"/>
              </a:spcBef>
              <a:spcAft>
                <a:spcPts val="0"/>
              </a:spcAft>
              <a:buSzPts val="1800"/>
              <a:buNone/>
            </a:pP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52"/>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200" dirty="0">
                <a:latin typeface="Arial"/>
                <a:ea typeface="Arial"/>
                <a:cs typeface="Arial"/>
                <a:sym typeface="Arial"/>
              </a:rPr>
              <a:t>CEEDAR GPT to Create a Lesson Plan: Case Study 2</a:t>
            </a:r>
            <a:endParaRPr dirty="0"/>
          </a:p>
        </p:txBody>
      </p:sp>
      <p:sp>
        <p:nvSpPr>
          <p:cNvPr id="1063" name="Google Shape;1063;p52"/>
          <p:cNvSpPr txBox="1"/>
          <p:nvPr/>
        </p:nvSpPr>
        <p:spPr>
          <a:xfrm>
            <a:off x="4841058" y="6185098"/>
            <a:ext cx="185499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CEEDAR GPT</a:t>
            </a:r>
            <a:endParaRPr sz="2000" b="0" i="0" u="none" strike="noStrike" cap="none">
              <a:solidFill>
                <a:srgbClr val="000000"/>
              </a:solidFill>
              <a:latin typeface="Arial"/>
              <a:ea typeface="Arial"/>
              <a:cs typeface="Arial"/>
              <a:sym typeface="Arial"/>
            </a:endParaRPr>
          </a:p>
        </p:txBody>
      </p:sp>
      <p:sp>
        <p:nvSpPr>
          <p:cNvPr id="3" name="Google Shape;1062;p52"/>
          <p:cNvSpPr txBox="1">
            <a:spLocks noGrp="1"/>
          </p:cNvSpPr>
          <p:nvPr>
            <p:ph type="body" idx="1"/>
          </p:nvPr>
        </p:nvSpPr>
        <p:spPr>
          <a:xfrm>
            <a:off x="433188" y="1748674"/>
            <a:ext cx="11219700" cy="3639600"/>
          </a:xfrm>
          <a:prstGeom prst="rect">
            <a:avLst/>
          </a:prstGeom>
          <a:noFill/>
          <a:ln>
            <a:noFill/>
          </a:ln>
        </p:spPr>
        <p:txBody>
          <a:bodyPr spcFirstLastPara="1" wrap="square" lIns="91425" tIns="45700" rIns="91425" bIns="45700" anchor="t" anchorCtr="0">
            <a:normAutofit fontScale="25000" lnSpcReduction="20000"/>
          </a:bodyPr>
          <a:lstStyle/>
          <a:p>
            <a:pPr marL="457200" lvl="0" indent="-355844" algn="l" rtl="0">
              <a:lnSpc>
                <a:spcPct val="90000"/>
              </a:lnSpc>
              <a:spcBef>
                <a:spcPts val="1000"/>
              </a:spcBef>
              <a:spcAft>
                <a:spcPts val="0"/>
              </a:spcAft>
              <a:buClr>
                <a:schemeClr val="dk1"/>
              </a:buClr>
              <a:buSzPct val="100000"/>
              <a:buChar char="•"/>
            </a:pPr>
            <a:r>
              <a:rPr lang="en-US" sz="8015" b="1" dirty="0"/>
              <a:t>Setting:</a:t>
            </a:r>
            <a:r>
              <a:rPr lang="en-US" sz="8015" dirty="0"/>
              <a:t> A semi-urban 5th-grade inclusive classroom</a:t>
            </a:r>
            <a:endParaRPr sz="8015" dirty="0"/>
          </a:p>
          <a:p>
            <a:pPr marL="1485900" lvl="3" indent="0" algn="l" rtl="0">
              <a:lnSpc>
                <a:spcPct val="90000"/>
              </a:lnSpc>
              <a:spcBef>
                <a:spcPts val="500"/>
              </a:spcBef>
              <a:spcAft>
                <a:spcPts val="0"/>
              </a:spcAft>
              <a:buSzPct val="32081"/>
              <a:buNone/>
            </a:pPr>
            <a:endParaRPr sz="8015" dirty="0"/>
          </a:p>
          <a:p>
            <a:pPr marL="457200" lvl="0" indent="-355844" algn="l" rtl="0">
              <a:lnSpc>
                <a:spcPct val="90000"/>
              </a:lnSpc>
              <a:spcBef>
                <a:spcPts val="1000"/>
              </a:spcBef>
              <a:spcAft>
                <a:spcPts val="0"/>
              </a:spcAft>
              <a:buClr>
                <a:schemeClr val="dk1"/>
              </a:buClr>
              <a:buSzPct val="100000"/>
              <a:buChar char="•"/>
            </a:pPr>
            <a:r>
              <a:rPr lang="en-US" sz="8015" b="1" dirty="0"/>
              <a:t>Student Profile:</a:t>
            </a:r>
            <a:r>
              <a:rPr lang="en-US" sz="8015" dirty="0"/>
              <a:t> 24 students; 1 student with Autism Spectrum Disorder (ASD); 2 students with Specific Learning Disabilities (SLD) in Reading; 50% of the class is from low-income households</a:t>
            </a:r>
            <a:endParaRPr sz="8015" dirty="0"/>
          </a:p>
          <a:p>
            <a:pPr marL="1485900" lvl="3" indent="0" algn="l" rtl="0">
              <a:lnSpc>
                <a:spcPct val="90000"/>
              </a:lnSpc>
              <a:spcBef>
                <a:spcPts val="500"/>
              </a:spcBef>
              <a:spcAft>
                <a:spcPts val="0"/>
              </a:spcAft>
              <a:buSzPct val="32081"/>
              <a:buNone/>
            </a:pPr>
            <a:endParaRPr sz="8015" dirty="0"/>
          </a:p>
          <a:p>
            <a:pPr marL="457200" lvl="0" indent="-355844" algn="l" rtl="0">
              <a:lnSpc>
                <a:spcPct val="90000"/>
              </a:lnSpc>
              <a:spcBef>
                <a:spcPts val="1000"/>
              </a:spcBef>
              <a:spcAft>
                <a:spcPts val="0"/>
              </a:spcAft>
              <a:buSzPct val="100000"/>
              <a:buChar char="•"/>
            </a:pPr>
            <a:r>
              <a:rPr lang="en-US" sz="8015" b="1" dirty="0"/>
              <a:t>NY Standard (NGSS):</a:t>
            </a:r>
            <a:r>
              <a:rPr lang="en-US" sz="8015" dirty="0"/>
              <a:t> 5-LS2-1. </a:t>
            </a:r>
            <a:r>
              <a:rPr lang="en-US" sz="8015" i="1" dirty="0"/>
              <a:t>Develop a model to describe the movement of matter among plants, animals, decomposers, and the environment</a:t>
            </a:r>
            <a:endParaRPr sz="8015" dirty="0"/>
          </a:p>
          <a:p>
            <a:pPr marL="1943100" lvl="4" indent="0" algn="l" rtl="0">
              <a:lnSpc>
                <a:spcPct val="90000"/>
              </a:lnSpc>
              <a:spcBef>
                <a:spcPts val="500"/>
              </a:spcBef>
              <a:spcAft>
                <a:spcPts val="0"/>
              </a:spcAft>
              <a:buSzPct val="32081"/>
              <a:buNone/>
            </a:pPr>
            <a:endParaRPr sz="8015" dirty="0"/>
          </a:p>
          <a:p>
            <a:pPr marL="457200" lvl="0" indent="-355844" algn="l" rtl="0">
              <a:lnSpc>
                <a:spcPct val="90000"/>
              </a:lnSpc>
              <a:spcBef>
                <a:spcPts val="1000"/>
              </a:spcBef>
              <a:spcAft>
                <a:spcPts val="0"/>
              </a:spcAft>
              <a:buSzPct val="100000"/>
              <a:buChar char="•"/>
            </a:pPr>
            <a:r>
              <a:rPr lang="en-US" sz="8015" b="1" dirty="0"/>
              <a:t>The Challenge:</a:t>
            </a:r>
            <a:r>
              <a:rPr lang="en-US" sz="8015" dirty="0"/>
              <a:t> Students struggle to visualize the invisible process of decomposition and matter cycling</a:t>
            </a:r>
            <a:endParaRPr sz="8015" dirty="0"/>
          </a:p>
          <a:p>
            <a:pPr marL="1943100" lvl="4" indent="0" algn="l" rtl="0">
              <a:lnSpc>
                <a:spcPct val="90000"/>
              </a:lnSpc>
              <a:spcBef>
                <a:spcPts val="500"/>
              </a:spcBef>
              <a:spcAft>
                <a:spcPts val="0"/>
              </a:spcAft>
              <a:buSzPct val="32081"/>
              <a:buNone/>
            </a:pPr>
            <a:endParaRPr sz="8015" dirty="0"/>
          </a:p>
          <a:p>
            <a:pPr marL="457200" lvl="0" indent="-355844" algn="l" rtl="0">
              <a:lnSpc>
                <a:spcPct val="90000"/>
              </a:lnSpc>
              <a:spcBef>
                <a:spcPts val="1000"/>
              </a:spcBef>
              <a:spcAft>
                <a:spcPts val="0"/>
              </a:spcAft>
              <a:buSzPct val="100000"/>
              <a:buChar char="•"/>
            </a:pPr>
            <a:r>
              <a:rPr lang="en-US" sz="8015" b="1" i="1" dirty="0">
                <a:highlight>
                  <a:srgbClr val="FFFF00"/>
                </a:highlight>
              </a:rPr>
              <a:t>AI Goal Suggestions:</a:t>
            </a:r>
            <a:r>
              <a:rPr lang="en-US" sz="8015" i="1" dirty="0">
                <a:highlight>
                  <a:srgbClr val="FFFF00"/>
                </a:highlight>
              </a:rPr>
              <a:t> Use AI to differentiate the "Independent Work" phase of your lesson. Ask the AI to create three tiered versions of a "Matter Cycle" diagram: one with a word bank, one with sentence starters, and one that is a digital drag-and-drop. This incorporates </a:t>
            </a:r>
            <a:r>
              <a:rPr lang="en-US" sz="8015" b="1" i="1" dirty="0">
                <a:highlight>
                  <a:srgbClr val="FFFF00"/>
                </a:highlight>
              </a:rPr>
              <a:t>HLP 15 (Provide scaffolded supports)</a:t>
            </a:r>
            <a:r>
              <a:rPr lang="en-US" sz="8015" i="1" dirty="0">
                <a:highlight>
                  <a:srgbClr val="FFFF00"/>
                </a:highlight>
              </a:rPr>
              <a:t> and </a:t>
            </a:r>
            <a:r>
              <a:rPr lang="en-US" sz="8015" b="1" i="1" dirty="0">
                <a:highlight>
                  <a:srgbClr val="FFFF00"/>
                </a:highlight>
              </a:rPr>
              <a:t>UDL: Multiple Means of Action &amp; Expression</a:t>
            </a:r>
            <a:r>
              <a:rPr lang="en-US" sz="8015" i="1" dirty="0">
                <a:highlight>
                  <a:srgbClr val="FFFF00"/>
                </a:highlight>
              </a:rPr>
              <a:t>.</a:t>
            </a:r>
            <a:endParaRPr sz="8015" dirty="0"/>
          </a:p>
          <a:p>
            <a:pPr marL="457200" lvl="0" indent="-228600" algn="l" rtl="0">
              <a:lnSpc>
                <a:spcPct val="90000"/>
              </a:lnSpc>
              <a:spcBef>
                <a:spcPts val="1000"/>
              </a:spcBef>
              <a:spcAft>
                <a:spcPts val="0"/>
              </a:spcAft>
              <a:buSzPct val="91836"/>
              <a:buNone/>
            </a:pPr>
            <a:endParaRPr dirty="0"/>
          </a:p>
          <a:p>
            <a:pPr marL="457200" lvl="0" indent="-228600" algn="l" rtl="0">
              <a:lnSpc>
                <a:spcPct val="90000"/>
              </a:lnSpc>
              <a:spcBef>
                <a:spcPts val="1000"/>
              </a:spcBef>
              <a:spcAft>
                <a:spcPts val="0"/>
              </a:spcAft>
              <a:buSzPct val="91836"/>
              <a:buNone/>
            </a:pPr>
            <a:endParaRPr dirty="0"/>
          </a:p>
          <a:p>
            <a:pPr marL="114300" lvl="0" indent="0" algn="l" rtl="0">
              <a:lnSpc>
                <a:spcPct val="90000"/>
              </a:lnSpc>
              <a:spcBef>
                <a:spcPts val="1000"/>
              </a:spcBef>
              <a:spcAft>
                <a:spcPts val="0"/>
              </a:spcAft>
              <a:buSzPct val="91836"/>
              <a:buNone/>
            </a:pP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53"/>
          <p:cNvSpPr txBox="1">
            <a:spLocks noGrp="1"/>
          </p:cNvSpPr>
          <p:nvPr>
            <p:ph type="title"/>
          </p:nvPr>
        </p:nvSpPr>
        <p:spPr>
          <a:xfrm>
            <a:off x="433406" y="3335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200" dirty="0">
                <a:latin typeface="Arial"/>
                <a:ea typeface="Arial"/>
                <a:cs typeface="Arial"/>
                <a:sym typeface="Arial"/>
              </a:rPr>
              <a:t>CEEDAR GPT to Create a Lesson Plan: Case Study 3</a:t>
            </a:r>
            <a:endParaRPr dirty="0"/>
          </a:p>
        </p:txBody>
      </p:sp>
      <p:sp>
        <p:nvSpPr>
          <p:cNvPr id="1070" name="Google Shape;1070;p53"/>
          <p:cNvSpPr txBox="1"/>
          <p:nvPr/>
        </p:nvSpPr>
        <p:spPr>
          <a:xfrm>
            <a:off x="4841058" y="6185098"/>
            <a:ext cx="185499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CEEDAR GPT</a:t>
            </a:r>
            <a:endParaRPr sz="2000" b="0" i="0" u="none" strike="noStrike" cap="none">
              <a:solidFill>
                <a:srgbClr val="000000"/>
              </a:solidFill>
              <a:latin typeface="Arial"/>
              <a:ea typeface="Arial"/>
              <a:cs typeface="Arial"/>
              <a:sym typeface="Arial"/>
            </a:endParaRPr>
          </a:p>
        </p:txBody>
      </p:sp>
      <p:sp>
        <p:nvSpPr>
          <p:cNvPr id="3" name="Google Shape;1069;p53"/>
          <p:cNvSpPr txBox="1">
            <a:spLocks noGrp="1"/>
          </p:cNvSpPr>
          <p:nvPr>
            <p:ph type="body" idx="1"/>
          </p:nvPr>
        </p:nvSpPr>
        <p:spPr>
          <a:xfrm>
            <a:off x="433400" y="1350900"/>
            <a:ext cx="11219700" cy="46293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1000"/>
              </a:spcBef>
              <a:spcAft>
                <a:spcPts val="0"/>
              </a:spcAft>
              <a:buNone/>
            </a:pPr>
            <a:r>
              <a:rPr lang="en-US" sz="7700" b="1" dirty="0"/>
              <a:t>Case Study 3: Middle School (8th Grade) – ELA</a:t>
            </a:r>
            <a:endParaRPr sz="7700" dirty="0"/>
          </a:p>
          <a:p>
            <a:pPr marL="1485900" lvl="3" indent="0" algn="l" rtl="0">
              <a:lnSpc>
                <a:spcPct val="90000"/>
              </a:lnSpc>
              <a:spcBef>
                <a:spcPts val="500"/>
              </a:spcBef>
              <a:spcAft>
                <a:spcPts val="0"/>
              </a:spcAft>
              <a:buSzPct val="37402"/>
              <a:buNone/>
            </a:pPr>
            <a:endParaRPr sz="7700" dirty="0"/>
          </a:p>
          <a:p>
            <a:pPr marL="457200" lvl="0" indent="-350837" algn="l" rtl="0">
              <a:lnSpc>
                <a:spcPct val="115000"/>
              </a:lnSpc>
              <a:spcBef>
                <a:spcPts val="1000"/>
              </a:spcBef>
              <a:spcAft>
                <a:spcPts val="0"/>
              </a:spcAft>
              <a:buClr>
                <a:schemeClr val="dk1"/>
              </a:buClr>
              <a:buSzPct val="100000"/>
              <a:buChar char="•"/>
            </a:pPr>
            <a:r>
              <a:rPr lang="en-US" sz="7700" b="1" dirty="0"/>
              <a:t>Setting:</a:t>
            </a:r>
            <a:r>
              <a:rPr lang="en-US" sz="7700" dirty="0"/>
              <a:t> A large middle school in an English Language Learner-heavy district.</a:t>
            </a:r>
            <a:endParaRPr sz="7700" dirty="0"/>
          </a:p>
          <a:p>
            <a:pPr marL="457200" lvl="0" indent="-350837" algn="l" rtl="0">
              <a:lnSpc>
                <a:spcPct val="115000"/>
              </a:lnSpc>
              <a:spcBef>
                <a:spcPts val="1000"/>
              </a:spcBef>
              <a:spcAft>
                <a:spcPts val="0"/>
              </a:spcAft>
              <a:buClr>
                <a:schemeClr val="dk1"/>
              </a:buClr>
              <a:buSzPct val="100000"/>
              <a:buChar char="•"/>
            </a:pPr>
            <a:r>
              <a:rPr lang="en-US" sz="7700" b="1" dirty="0"/>
              <a:t>Student Profile:</a:t>
            </a:r>
            <a:r>
              <a:rPr lang="en-US" sz="7700" dirty="0"/>
              <a:t> 28 students; 4 students with ADHD; 8 MLLs (varying proficiency levels); 1 student with a hearing impairment.</a:t>
            </a:r>
            <a:endParaRPr sz="7700" dirty="0"/>
          </a:p>
          <a:p>
            <a:pPr marL="457200" lvl="0" indent="-350837" algn="l" rtl="0">
              <a:lnSpc>
                <a:spcPct val="115000"/>
              </a:lnSpc>
              <a:spcBef>
                <a:spcPts val="1000"/>
              </a:spcBef>
              <a:spcAft>
                <a:spcPts val="0"/>
              </a:spcAft>
              <a:buSzPct val="100000"/>
              <a:buChar char="•"/>
            </a:pPr>
            <a:r>
              <a:rPr lang="en-US" sz="7700" b="1" dirty="0"/>
              <a:t>NY Standard:</a:t>
            </a:r>
            <a:r>
              <a:rPr lang="en-US" sz="7700" dirty="0"/>
              <a:t> 8R8: Trace and evaluate an argument and specific claims in a text, assessing whether the reasoning is valid and the evidence is relevant.</a:t>
            </a:r>
            <a:endParaRPr sz="7700" dirty="0"/>
          </a:p>
          <a:p>
            <a:pPr marL="457200" lvl="0" indent="-350837" algn="l" rtl="0">
              <a:lnSpc>
                <a:spcPct val="115000"/>
              </a:lnSpc>
              <a:spcBef>
                <a:spcPts val="1000"/>
              </a:spcBef>
              <a:spcAft>
                <a:spcPts val="0"/>
              </a:spcAft>
              <a:buSzPct val="100000"/>
              <a:buChar char="•"/>
            </a:pPr>
            <a:r>
              <a:rPr lang="en-US" sz="7700" b="1" dirty="0"/>
              <a:t>The Challenge:</a:t>
            </a:r>
            <a:r>
              <a:rPr lang="en-US" sz="7700" dirty="0"/>
              <a:t> The class is analyzing a complex article about renewable energy, but reading levels vary from 3rd to 10th grade.</a:t>
            </a:r>
            <a:endParaRPr sz="7700" dirty="0"/>
          </a:p>
          <a:p>
            <a:pPr marL="457200" lvl="0" indent="-350837" algn="l" rtl="0">
              <a:lnSpc>
                <a:spcPct val="115000"/>
              </a:lnSpc>
              <a:spcBef>
                <a:spcPts val="1000"/>
              </a:spcBef>
              <a:spcAft>
                <a:spcPts val="0"/>
              </a:spcAft>
              <a:buSzPct val="100000"/>
              <a:buChar char="•"/>
            </a:pPr>
            <a:r>
              <a:rPr lang="en-US" sz="7700" b="1" i="1" dirty="0">
                <a:highlight>
                  <a:srgbClr val="FFFF00"/>
                </a:highlight>
              </a:rPr>
              <a:t>AI Goal Suggestions:</a:t>
            </a:r>
            <a:r>
              <a:rPr lang="en-US" sz="7700" i="1" dirty="0">
                <a:highlight>
                  <a:srgbClr val="FFFF00"/>
                </a:highlight>
              </a:rPr>
              <a:t> Use AI to summarize the core text into three different Lexile levels. Then, ask the AI to generate "Evidence Trackers" using </a:t>
            </a:r>
            <a:r>
              <a:rPr lang="en-US" sz="7700" b="1" i="1" dirty="0">
                <a:highlight>
                  <a:srgbClr val="FFFF00"/>
                </a:highlight>
              </a:rPr>
              <a:t>HLP 12 (Systematically design instruction toward a specific learning goal)</a:t>
            </a:r>
            <a:r>
              <a:rPr lang="en-US" sz="7700" i="1" dirty="0">
                <a:highlight>
                  <a:srgbClr val="FFFF00"/>
                </a:highlight>
              </a:rPr>
              <a:t>. Apply </a:t>
            </a:r>
            <a:r>
              <a:rPr lang="en-US" sz="7700" b="1" i="1" dirty="0">
                <a:highlight>
                  <a:srgbClr val="FFFF00"/>
                </a:highlight>
              </a:rPr>
              <a:t>UDL: Multiple Means of Engagement</a:t>
            </a:r>
            <a:r>
              <a:rPr lang="en-US" sz="7700" i="1" dirty="0">
                <a:highlight>
                  <a:srgbClr val="FFFF00"/>
                </a:highlight>
              </a:rPr>
              <a:t> by having AI suggest three different debate topics based on the text to spark student interest.</a:t>
            </a:r>
            <a:endParaRPr sz="7700" dirty="0"/>
          </a:p>
          <a:p>
            <a:pPr marL="457200" lvl="0" indent="-228600" algn="l" rtl="0">
              <a:lnSpc>
                <a:spcPct val="90000"/>
              </a:lnSpc>
              <a:spcBef>
                <a:spcPts val="1000"/>
              </a:spcBef>
              <a:spcAft>
                <a:spcPts val="0"/>
              </a:spcAft>
              <a:buSzPct val="102857"/>
              <a:buNone/>
            </a:pPr>
            <a:endParaRPr dirty="0"/>
          </a:p>
          <a:p>
            <a:pPr marL="457200" lvl="0" indent="-228600" algn="l" rtl="0">
              <a:lnSpc>
                <a:spcPct val="90000"/>
              </a:lnSpc>
              <a:spcBef>
                <a:spcPts val="1000"/>
              </a:spcBef>
              <a:spcAft>
                <a:spcPts val="0"/>
              </a:spcAft>
              <a:buSzPct val="102857"/>
              <a:buNone/>
            </a:pPr>
            <a:endParaRPr dirty="0"/>
          </a:p>
          <a:p>
            <a:pPr marL="114300" lvl="0" indent="0" algn="l" rtl="0">
              <a:lnSpc>
                <a:spcPct val="90000"/>
              </a:lnSpc>
              <a:spcBef>
                <a:spcPts val="1000"/>
              </a:spcBef>
              <a:spcAft>
                <a:spcPts val="0"/>
              </a:spcAft>
              <a:buSzPct val="102857"/>
              <a:buNone/>
            </a:pP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6" name="Google Shape;1076;p54"/>
          <p:cNvSpPr txBox="1">
            <a:spLocks noGrp="1"/>
          </p:cNvSpPr>
          <p:nvPr>
            <p:ph type="title" idx="4294967295"/>
          </p:nvPr>
        </p:nvSpPr>
        <p:spPr>
          <a:xfrm>
            <a:off x="1151907" y="330626"/>
            <a:ext cx="7095729" cy="10191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457200" marR="0" lvl="0" indent="-228600" algn="ctr" defTabSz="914400" rtl="0" eaLnBrk="1" fontAlgn="auto" latinLnBrk="0" hangingPunct="1">
              <a:lnSpc>
                <a:spcPct val="90000"/>
              </a:lnSpc>
              <a:spcBef>
                <a:spcPts val="1000"/>
              </a:spcBef>
              <a:spcAft>
                <a:spcPts val="0"/>
              </a:spcAft>
              <a:buClr>
                <a:schemeClr val="lt1"/>
              </a:buClr>
              <a:buSzPts val="8000"/>
              <a:buFont typeface="Arial"/>
              <a:buNone/>
              <a:tabLst/>
              <a:defRPr/>
            </a:pPr>
            <a:r>
              <a:rPr kumimoji="0" lang="en-US" sz="4000" b="1" i="0" u="none" strike="noStrike" kern="0" cap="none" spc="0" normalizeH="0" baseline="0" noProof="0" dirty="0">
                <a:ln>
                  <a:noFill/>
                </a:ln>
                <a:solidFill>
                  <a:schemeClr val="lt1"/>
                </a:solidFill>
                <a:effectLst/>
                <a:uLnTx/>
                <a:uFillTx/>
                <a:latin typeface="Arial"/>
                <a:ea typeface="Arial"/>
                <a:cs typeface="Arial"/>
                <a:sym typeface="Arial"/>
              </a:rPr>
              <a:t>Reflection Questions</a:t>
            </a:r>
            <a:endParaRPr kumimoji="0" lang="en-US" sz="80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3" name="Google Shape;1075;p54"/>
          <p:cNvSpPr txBox="1">
            <a:spLocks/>
          </p:cNvSpPr>
          <p:nvPr/>
        </p:nvSpPr>
        <p:spPr>
          <a:xfrm>
            <a:off x="389018" y="1254974"/>
            <a:ext cx="8621400" cy="453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sz="2400">
                <a:latin typeface="Arial"/>
                <a:ea typeface="Arial"/>
                <a:cs typeface="Arial"/>
                <a:sym typeface="Arial"/>
              </a:rPr>
              <a:t>After creating your lesson plan, reflect on the following:</a:t>
            </a:r>
            <a:endParaRPr lang="en-US"/>
          </a:p>
          <a:p>
            <a:r>
              <a:rPr lang="en-US" sz="2400">
                <a:latin typeface="Arial"/>
                <a:ea typeface="Arial"/>
                <a:cs typeface="Arial"/>
                <a:sym typeface="Arial"/>
              </a:rPr>
              <a:t>			</a:t>
            </a:r>
            <a:endParaRPr lang="en-US"/>
          </a:p>
          <a:p>
            <a:pPr indent="-381000">
              <a:lnSpc>
                <a:spcPct val="115000"/>
              </a:lnSpc>
              <a:buSzPts val="2400"/>
              <a:buFont typeface="Arial"/>
              <a:buChar char="●"/>
            </a:pPr>
            <a:r>
              <a:rPr lang="en-US" sz="2400">
                <a:latin typeface="Arial"/>
                <a:ea typeface="Arial"/>
                <a:cs typeface="Arial"/>
                <a:sym typeface="Arial"/>
              </a:rPr>
              <a:t>How did UDL help you design instruction for learner variability?</a:t>
            </a:r>
            <a:endParaRPr lang="en-US"/>
          </a:p>
          <a:p>
            <a:pPr indent="-381000">
              <a:lnSpc>
                <a:spcPct val="115000"/>
              </a:lnSpc>
              <a:spcBef>
                <a:spcPts val="0"/>
              </a:spcBef>
              <a:buSzPts val="2400"/>
              <a:buFont typeface="Arial"/>
              <a:buChar char="●"/>
            </a:pPr>
            <a:r>
              <a:rPr lang="en-US" sz="2400">
                <a:latin typeface="Arial"/>
                <a:ea typeface="Arial"/>
                <a:cs typeface="Arial"/>
                <a:sym typeface="Arial"/>
              </a:rPr>
              <a:t>Which HLPs were most important in your lesson?</a:t>
            </a:r>
            <a:endParaRPr lang="en-US"/>
          </a:p>
          <a:p>
            <a:pPr indent="-381000">
              <a:lnSpc>
                <a:spcPct val="115000"/>
              </a:lnSpc>
              <a:spcBef>
                <a:spcPts val="0"/>
              </a:spcBef>
              <a:buSzPts val="2400"/>
              <a:buFont typeface="Arial"/>
              <a:buChar char="●"/>
            </a:pPr>
            <a:r>
              <a:rPr lang="en-US" sz="2400">
                <a:latin typeface="Arial"/>
                <a:ea typeface="Arial"/>
                <a:cs typeface="Arial"/>
                <a:sym typeface="Arial"/>
              </a:rPr>
              <a:t>How can AI support inclusive teaching without replacing teacher judgment?</a:t>
            </a:r>
            <a:endParaRPr lang="en-US"/>
          </a:p>
          <a:p>
            <a:pPr indent="-381000">
              <a:lnSpc>
                <a:spcPct val="115000"/>
              </a:lnSpc>
              <a:spcBef>
                <a:spcPts val="0"/>
              </a:spcBef>
              <a:buSzPts val="2400"/>
              <a:buFont typeface="Arial"/>
              <a:buChar char="●"/>
            </a:pPr>
            <a:r>
              <a:rPr lang="en-US" sz="2400">
                <a:latin typeface="Arial"/>
                <a:ea typeface="Arial"/>
                <a:cs typeface="Arial"/>
                <a:sym typeface="Arial"/>
              </a:rPr>
              <a:t>What challenges might arise when implementing this lesson?</a:t>
            </a:r>
            <a:endParaRPr lang="en-US"/>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55"/>
          <p:cNvSpPr txBox="1">
            <a:spLocks noGrp="1"/>
          </p:cNvSpPr>
          <p:nvPr>
            <p:ph type="title"/>
          </p:nvPr>
        </p:nvSpPr>
        <p:spPr>
          <a:xfrm>
            <a:off x="1162400" y="810750"/>
            <a:ext cx="4488000" cy="6249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10413"/>
              <a:buFont typeface="Arial"/>
              <a:buNone/>
            </a:pPr>
            <a:r>
              <a:rPr lang="en-US"/>
              <a:t>Questions?</a:t>
            </a:r>
            <a:endParaRPr/>
          </a:p>
        </p:txBody>
      </p:sp>
      <p:pic>
        <p:nvPicPr>
          <p:cNvPr id="1083" name="Google Shape;1083;p5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677173" y="1596850"/>
            <a:ext cx="2421950" cy="4240250"/>
          </a:xfrm>
          <a:prstGeom prst="rect">
            <a:avLst/>
          </a:prstGeom>
          <a:noFill/>
          <a:ln>
            <a:noFill/>
          </a:ln>
        </p:spPr>
      </p:pic>
      <p:sp>
        <p:nvSpPr>
          <p:cNvPr id="1084" name="Google Shape;1084;p55"/>
          <p:cNvSpPr txBox="1"/>
          <p:nvPr/>
        </p:nvSpPr>
        <p:spPr>
          <a:xfrm>
            <a:off x="-134702" y="1941674"/>
            <a:ext cx="54609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Day Patterson</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CEEDAR Center</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rgbClr val="0000FF"/>
                </a:solidFill>
                <a:latin typeface="Arial"/>
                <a:ea typeface="Arial"/>
                <a:cs typeface="Arial"/>
                <a:sym typeface="Arial"/>
                <a:hlinkClick r:id="rId4">
                  <a:extLst>
                    <a:ext uri="{A12FA001-AC4F-418D-AE19-62706E023703}">
                      <ahyp:hlinkClr xmlns:ahyp="http://schemas.microsoft.com/office/drawing/2018/hyperlinkcolor" val="tx"/>
                    </a:ext>
                  </a:extLst>
                </a:hlinkClick>
              </a:rPr>
              <a:t>dspatterson@gsu.edu</a:t>
            </a:r>
            <a:r>
              <a:rPr lang="en-US" sz="2400" b="0"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1085" name="Google Shape;1085;p55"/>
          <p:cNvSpPr txBox="1"/>
          <p:nvPr/>
        </p:nvSpPr>
        <p:spPr>
          <a:xfrm>
            <a:off x="-231102" y="3808346"/>
            <a:ext cx="7768800" cy="213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rgbClr val="0E2841"/>
                </a:solidFill>
                <a:latin typeface="Arial"/>
                <a:ea typeface="Arial"/>
                <a:cs typeface="Arial"/>
                <a:sym typeface="Arial"/>
              </a:rPr>
              <a:t>Susan Corey </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r>
              <a:rPr lang="en-US" sz="2700" b="0" i="0" u="none" strike="noStrike" cap="none">
                <a:solidFill>
                  <a:schemeClr val="dk1"/>
                </a:solidFill>
                <a:latin typeface="Calibri"/>
                <a:ea typeface="Calibri"/>
                <a:cs typeface="Calibri"/>
                <a:sym typeface="Calibri"/>
              </a:rPr>
              <a:t>Touro University </a:t>
            </a:r>
            <a:endParaRPr sz="2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r>
              <a:rPr lang="en-US" sz="2700" b="0" i="0" u="none" strike="noStrike" cap="none">
                <a:solidFill>
                  <a:schemeClr val="dk1"/>
                </a:solidFill>
                <a:latin typeface="Calibri"/>
                <a:ea typeface="Calibri"/>
                <a:cs typeface="Calibri"/>
                <a:sym typeface="Calibri"/>
              </a:rPr>
              <a:t>Graduate School of Education</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2400" b="0" i="0" u="sng" strike="noStrike" cap="none">
                <a:solidFill>
                  <a:schemeClr val="hlink"/>
                </a:solidFill>
                <a:latin typeface="Calibri"/>
                <a:ea typeface="Calibri"/>
                <a:cs typeface="Calibri"/>
                <a:sym typeface="Calibri"/>
                <a:hlinkClick r:id="rId5"/>
              </a:rPr>
              <a:t>susan.courey@touro.edu</a:t>
            </a:r>
            <a:r>
              <a:rPr lang="en-US" sz="2400" b="0" i="0" u="none" strike="noStrike" cap="none">
                <a:solidFill>
                  <a:schemeClr val="dk1"/>
                </a:solidFill>
                <a:latin typeface="Calibri"/>
                <a:ea typeface="Calibri"/>
                <a:cs typeface="Calibri"/>
                <a:sym typeface="Calibri"/>
              </a:rPr>
              <a:t> </a:t>
            </a:r>
            <a:endParaRPr sz="6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3100" b="0" i="0" u="none" strike="noStrike" cap="none">
              <a:solidFill>
                <a:schemeClr val="dk2"/>
              </a:solidFill>
              <a:latin typeface="Arial"/>
              <a:ea typeface="Arial"/>
              <a:cs typeface="Arial"/>
              <a:sym typeface="Arial"/>
            </a:endParaRPr>
          </a:p>
        </p:txBody>
      </p:sp>
      <p:sp>
        <p:nvSpPr>
          <p:cNvPr id="1086" name="Google Shape;1086;p55"/>
          <p:cNvSpPr/>
          <p:nvPr/>
        </p:nvSpPr>
        <p:spPr>
          <a:xfrm>
            <a:off x="7722088" y="2372825"/>
            <a:ext cx="4402800" cy="2688300"/>
          </a:xfrm>
          <a:prstGeom prst="rect">
            <a:avLst/>
          </a:prstGeom>
          <a:solidFill>
            <a:srgbClr val="2995C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chemeClr val="lt1"/>
                </a:solidFill>
              </a:rPr>
              <a:t>Previous NY CEEDAR </a:t>
            </a:r>
            <a:endParaRPr sz="2000" b="1">
              <a:solidFill>
                <a:schemeClr val="lt1"/>
              </a:solidFill>
            </a:endParaRPr>
          </a:p>
          <a:p>
            <a:pPr marL="0" lvl="0" indent="0" algn="ctr" rtl="0">
              <a:spcBef>
                <a:spcPts val="0"/>
              </a:spcBef>
              <a:spcAft>
                <a:spcPts val="0"/>
              </a:spcAft>
              <a:buNone/>
            </a:pPr>
            <a:r>
              <a:rPr lang="en-US" sz="2000" b="1">
                <a:solidFill>
                  <a:schemeClr val="lt1"/>
                </a:solidFill>
              </a:rPr>
              <a:t>Lunch and Learns</a:t>
            </a:r>
            <a:endParaRPr sz="2000" b="1">
              <a:solidFill>
                <a:schemeClr val="lt1"/>
              </a:solidFill>
            </a:endParaRPr>
          </a:p>
          <a:p>
            <a:pPr marL="0" lvl="0" indent="0" algn="ctr" rtl="0">
              <a:spcBef>
                <a:spcPts val="0"/>
              </a:spcBef>
              <a:spcAft>
                <a:spcPts val="0"/>
              </a:spcAft>
              <a:buNone/>
            </a:pPr>
            <a:endParaRPr sz="2000" b="1">
              <a:solidFill>
                <a:schemeClr val="lt1"/>
              </a:solidFill>
            </a:endParaRPr>
          </a:p>
          <a:p>
            <a:pPr marL="0" lvl="0" indent="0" algn="ctr" rtl="0">
              <a:spcBef>
                <a:spcPts val="0"/>
              </a:spcBef>
              <a:spcAft>
                <a:spcPts val="0"/>
              </a:spcAft>
              <a:buNone/>
            </a:pPr>
            <a:endParaRPr sz="2000" b="1">
              <a:solidFill>
                <a:schemeClr val="lt1"/>
              </a:solidFill>
            </a:endParaRPr>
          </a:p>
          <a:p>
            <a:pPr marL="0" lvl="0" indent="0" algn="ctr" rtl="0">
              <a:spcBef>
                <a:spcPts val="0"/>
              </a:spcBef>
              <a:spcAft>
                <a:spcPts val="0"/>
              </a:spcAft>
              <a:buNone/>
            </a:pPr>
            <a:endParaRPr sz="2000" b="1">
              <a:solidFill>
                <a:schemeClr val="lt1"/>
              </a:solidFill>
            </a:endParaRPr>
          </a:p>
          <a:p>
            <a:pPr marL="0" lvl="0" indent="0" algn="ctr" rtl="0">
              <a:spcBef>
                <a:spcPts val="0"/>
              </a:spcBef>
              <a:spcAft>
                <a:spcPts val="0"/>
              </a:spcAft>
              <a:buNone/>
            </a:pPr>
            <a:endParaRPr sz="2000" b="1">
              <a:solidFill>
                <a:schemeClr val="lt1"/>
              </a:solidFill>
            </a:endParaRPr>
          </a:p>
          <a:p>
            <a:pPr marL="0" lvl="0" indent="0" algn="ctr" rtl="0">
              <a:spcBef>
                <a:spcPts val="0"/>
              </a:spcBef>
              <a:spcAft>
                <a:spcPts val="0"/>
              </a:spcAft>
              <a:buNone/>
            </a:pPr>
            <a:r>
              <a:rPr lang="en-US" sz="2000" b="1">
                <a:solidFill>
                  <a:schemeClr val="lt1"/>
                </a:solidFill>
              </a:rPr>
              <a:t> </a:t>
            </a:r>
            <a:endParaRPr sz="2000" b="1">
              <a:solidFill>
                <a:schemeClr val="lt1"/>
              </a:solidFill>
            </a:endParaRPr>
          </a:p>
          <a:p>
            <a:pPr marL="0" lvl="0" indent="0" algn="ctr" rtl="0">
              <a:spcBef>
                <a:spcPts val="0"/>
              </a:spcBef>
              <a:spcAft>
                <a:spcPts val="0"/>
              </a:spcAft>
              <a:buNone/>
            </a:pPr>
            <a:endParaRPr sz="2000" b="1">
              <a:solidFill>
                <a:schemeClr val="lt1"/>
              </a:solidFill>
            </a:endParaRPr>
          </a:p>
        </p:txBody>
      </p:sp>
      <p:pic>
        <p:nvPicPr>
          <p:cNvPr id="1087" name="Google Shape;1087;p55" descr="QR code"/>
          <p:cNvPicPr preferRelativeResize="0"/>
          <p:nvPr/>
        </p:nvPicPr>
        <p:blipFill>
          <a:blip r:embed="rId6">
            <a:alphaModFix/>
          </a:blip>
          <a:stretch>
            <a:fillRect/>
          </a:stretch>
        </p:blipFill>
        <p:spPr>
          <a:xfrm>
            <a:off x="9173625" y="3238500"/>
            <a:ext cx="1636875" cy="1636875"/>
          </a:xfrm>
          <a:prstGeom prst="rect">
            <a:avLst/>
          </a:prstGeom>
          <a:solidFill>
            <a:srgbClr val="2995CF"/>
          </a:solid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56"/>
          <p:cNvSpPr txBox="1">
            <a:spLocks noGrp="1"/>
          </p:cNvSpPr>
          <p:nvPr>
            <p:ph type="title"/>
          </p:nvPr>
        </p:nvSpPr>
        <p:spPr>
          <a:xfrm>
            <a:off x="433400" y="220674"/>
            <a:ext cx="11219700" cy="1054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None/>
            </a:pPr>
            <a:r>
              <a:rPr lang="en-US" dirty="0"/>
              <a:t>References</a:t>
            </a:r>
            <a:endParaRPr dirty="0"/>
          </a:p>
        </p:txBody>
      </p:sp>
      <p:sp>
        <p:nvSpPr>
          <p:cNvPr id="3" name="Google Shape;1093;p56"/>
          <p:cNvSpPr txBox="1">
            <a:spLocks noGrp="1"/>
          </p:cNvSpPr>
          <p:nvPr>
            <p:ph type="body" idx="1"/>
          </p:nvPr>
        </p:nvSpPr>
        <p:spPr>
          <a:xfrm>
            <a:off x="433388" y="1275468"/>
            <a:ext cx="11219700" cy="4651200"/>
          </a:xfrm>
          <a:prstGeom prst="rect">
            <a:avLst/>
          </a:prstGeom>
          <a:noFill/>
          <a:ln>
            <a:noFill/>
          </a:ln>
        </p:spPr>
        <p:txBody>
          <a:bodyPr spcFirstLastPara="1" wrap="square" lIns="91425" tIns="45700" rIns="91425" bIns="45700" anchor="t" anchorCtr="0">
            <a:normAutofit fontScale="40000" lnSpcReduction="20000"/>
          </a:bodyPr>
          <a:lstStyle/>
          <a:p>
            <a:pPr marL="457200" lvl="0" indent="-333274" algn="l" rtl="0">
              <a:lnSpc>
                <a:spcPct val="120000"/>
              </a:lnSpc>
              <a:spcBef>
                <a:spcPts val="1000"/>
              </a:spcBef>
              <a:spcAft>
                <a:spcPts val="0"/>
              </a:spcAft>
              <a:buSzPct val="100000"/>
              <a:buChar char="•"/>
            </a:pPr>
            <a:r>
              <a:rPr lang="en-US" sz="4121" dirty="0"/>
              <a:t>CAST. (2018). </a:t>
            </a:r>
            <a:r>
              <a:rPr lang="en-US" sz="4121" i="1" dirty="0"/>
              <a:t>Universal Design for Learning guidelines version 2.2</a:t>
            </a:r>
            <a:r>
              <a:rPr lang="en-US" sz="4121" dirty="0"/>
              <a:t>. </a:t>
            </a:r>
            <a:r>
              <a:rPr lang="en-US" sz="4121" u="sng" dirty="0">
                <a:solidFill>
                  <a:schemeClr val="hlink"/>
                </a:solidFill>
                <a:hlinkClick r:id="rId3"/>
              </a:rPr>
              <a:t>https://udlguidelines.cast.org</a:t>
            </a:r>
            <a:endParaRPr sz="4121" dirty="0"/>
          </a:p>
          <a:p>
            <a:pPr marL="457200" lvl="0" indent="-333274" algn="l" rtl="0">
              <a:lnSpc>
                <a:spcPct val="120000"/>
              </a:lnSpc>
              <a:spcBef>
                <a:spcPts val="1000"/>
              </a:spcBef>
              <a:spcAft>
                <a:spcPts val="0"/>
              </a:spcAft>
              <a:buSzPct val="100000"/>
              <a:buChar char="•"/>
            </a:pPr>
            <a:r>
              <a:rPr lang="en-US" sz="4121" dirty="0"/>
              <a:t>Council for Exceptional Children. (2024). </a:t>
            </a:r>
            <a:r>
              <a:rPr lang="en-US" sz="4121" i="1" dirty="0"/>
              <a:t>High-leverage practices for students with disabilities</a:t>
            </a:r>
            <a:r>
              <a:rPr lang="en-US" sz="4121" dirty="0"/>
              <a:t>. High-Leverage Practices. </a:t>
            </a:r>
            <a:r>
              <a:rPr lang="en-US" sz="4121" u="sng" dirty="0">
                <a:solidFill>
                  <a:schemeClr val="hlink"/>
                </a:solidFill>
                <a:hlinkClick r:id="rId4"/>
              </a:rPr>
              <a:t>https://highleveragepractices.org</a:t>
            </a:r>
            <a:endParaRPr sz="4121" dirty="0"/>
          </a:p>
          <a:p>
            <a:pPr marL="457200" lvl="0" indent="-333274" algn="l" rtl="0">
              <a:lnSpc>
                <a:spcPct val="120000"/>
              </a:lnSpc>
              <a:spcBef>
                <a:spcPts val="1000"/>
              </a:spcBef>
              <a:spcAft>
                <a:spcPts val="0"/>
              </a:spcAft>
              <a:buSzPct val="100000"/>
              <a:buChar char="•"/>
            </a:pPr>
            <a:r>
              <a:rPr lang="en-US" sz="4121" dirty="0"/>
              <a:t>IRIS Center. (2025). </a:t>
            </a:r>
            <a:r>
              <a:rPr lang="en-US" sz="4121" i="1" dirty="0"/>
              <a:t>High-leverage practices</a:t>
            </a:r>
            <a:r>
              <a:rPr lang="en-US" sz="4121" dirty="0"/>
              <a:t>. Vanderbilt University. https://iriscenterdev.wpengine.com/resources/high-leverage-practices/</a:t>
            </a:r>
            <a:endParaRPr sz="4121" dirty="0"/>
          </a:p>
          <a:p>
            <a:pPr marL="457200" lvl="0" indent="-333274" algn="l" rtl="0">
              <a:lnSpc>
                <a:spcPct val="120000"/>
              </a:lnSpc>
              <a:spcBef>
                <a:spcPts val="1000"/>
              </a:spcBef>
              <a:spcAft>
                <a:spcPts val="0"/>
              </a:spcAft>
              <a:buSzPct val="100000"/>
              <a:buChar char="•"/>
            </a:pPr>
            <a:r>
              <a:rPr lang="en-US" sz="4121" dirty="0"/>
              <a:t>Jones, C. (2026). AI Tips for Teachers New to Technology. The Learning Agency. (</a:t>
            </a:r>
            <a:r>
              <a:rPr lang="en-US" sz="4121" u="sng" dirty="0">
                <a:solidFill>
                  <a:schemeClr val="hlink"/>
                </a:solidFill>
                <a:hlinkClick r:id="rId5"/>
              </a:rPr>
              <a:t>https://the-learning-agency.com/the-cutting-ed/article/ai-tips-for-teachers-new-to-the-technology/</a:t>
            </a:r>
            <a:r>
              <a:rPr lang="en-US" sz="4121" dirty="0"/>
              <a:t>). March 12, 2026</a:t>
            </a:r>
            <a:endParaRPr sz="4121" dirty="0"/>
          </a:p>
          <a:p>
            <a:pPr marL="457200" lvl="0" indent="-333274" algn="l" rtl="0">
              <a:lnSpc>
                <a:spcPct val="120000"/>
              </a:lnSpc>
              <a:spcBef>
                <a:spcPts val="1000"/>
              </a:spcBef>
              <a:spcAft>
                <a:spcPts val="0"/>
              </a:spcAft>
              <a:buSzPct val="100000"/>
              <a:buChar char="•"/>
            </a:pPr>
            <a:r>
              <a:rPr lang="en-US" sz="4121" dirty="0"/>
              <a:t>McLeskey, J., Barringer, M., Billingsley, B., Brownell, M., Jackson, D., Kennedy, M., Lewis, T., </a:t>
            </a:r>
            <a:r>
              <a:rPr lang="en-US" sz="4121" dirty="0" err="1"/>
              <a:t>Maheady</a:t>
            </a:r>
            <a:r>
              <a:rPr lang="en-US" sz="4121" dirty="0"/>
              <a:t>, L., Rodriguez, J., Scheeler, M., Winn, J., &amp; Ziegler, D. (2017). </a:t>
            </a:r>
            <a:r>
              <a:rPr lang="en-US" sz="4121" i="1" dirty="0"/>
              <a:t>High-leverage practices in special education</a:t>
            </a:r>
            <a:r>
              <a:rPr lang="en-US" sz="4121" dirty="0"/>
              <a:t>. Council for Exceptional Children &amp; CEEDAR Center.</a:t>
            </a:r>
            <a:endParaRPr sz="4121" dirty="0"/>
          </a:p>
          <a:p>
            <a:pPr marL="457200" lvl="0" indent="-333274" algn="l" rtl="0">
              <a:lnSpc>
                <a:spcPct val="120000"/>
              </a:lnSpc>
              <a:spcBef>
                <a:spcPts val="1000"/>
              </a:spcBef>
              <a:spcAft>
                <a:spcPts val="0"/>
              </a:spcAft>
              <a:buSzPct val="100000"/>
              <a:buChar char="•"/>
            </a:pPr>
            <a:r>
              <a:rPr lang="en-US" sz="4121" dirty="0"/>
              <a:t>New York State Education Department. (2017). </a:t>
            </a:r>
            <a:r>
              <a:rPr lang="en-US" sz="4121" i="1" dirty="0"/>
              <a:t>New York State Next Generation Mathematics Learning Standards</a:t>
            </a:r>
            <a:r>
              <a:rPr lang="en-US" sz="4121" dirty="0"/>
              <a:t>. </a:t>
            </a:r>
            <a:r>
              <a:rPr lang="en-US" sz="4121" u="sng" dirty="0">
                <a:solidFill>
                  <a:schemeClr val="hlink"/>
                </a:solidFill>
                <a:hlinkClick r:id="rId6"/>
              </a:rPr>
              <a:t>https://www.nysed.gov/curriculum-instruction/new-york-state-next-generation-mathematics-learning-standards</a:t>
            </a:r>
            <a:endParaRPr sz="4121" dirty="0"/>
          </a:p>
          <a:p>
            <a:pPr marL="457200" lvl="0" indent="-228600" algn="l" rtl="0">
              <a:lnSpc>
                <a:spcPct val="90000"/>
              </a:lnSpc>
              <a:spcBef>
                <a:spcPts val="1000"/>
              </a:spcBef>
              <a:spcAft>
                <a:spcPts val="0"/>
              </a:spcAft>
              <a:buClr>
                <a:schemeClr val="dk1"/>
              </a:buClr>
              <a:buSzPct val="142857"/>
              <a:buFont typeface="Arial"/>
              <a:buNone/>
            </a:pP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64"/>
          <p:cNvSpPr txBox="1">
            <a:spLocks noGrp="1"/>
          </p:cNvSpPr>
          <p:nvPr>
            <p:ph type="title"/>
          </p:nvPr>
        </p:nvSpPr>
        <p:spPr>
          <a:xfrm>
            <a:off x="629194" y="-7793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dirty="0">
                <a:latin typeface="Arial"/>
                <a:ea typeface="Arial"/>
                <a:cs typeface="Arial"/>
                <a:sym typeface="Arial"/>
              </a:rPr>
              <a:t>There is No “average” Brain (2)</a:t>
            </a:r>
            <a:br>
              <a:rPr lang="en-US" b="1" dirty="0"/>
            </a:br>
            <a:endParaRPr dirty="0"/>
          </a:p>
        </p:txBody>
      </p:sp>
      <p:sp>
        <p:nvSpPr>
          <p:cNvPr id="2" name="Google Shape;1156;p64">
            <a:extLst>
              <a:ext uri="{FF2B5EF4-FFF2-40B4-BE49-F238E27FC236}">
                <a16:creationId xmlns:a16="http://schemas.microsoft.com/office/drawing/2014/main" id="{4146400D-1B95-18B2-E124-9A287A91E41E}"/>
              </a:ext>
            </a:extLst>
          </p:cNvPr>
          <p:cNvSpPr txBox="1">
            <a:spLocks/>
          </p:cNvSpPr>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a:latin typeface="Arial"/>
                <a:ea typeface="Arial"/>
                <a:cs typeface="Arial"/>
                <a:sym typeface="Arial"/>
              </a:rPr>
              <a:t>There is No “average” Brain</a:t>
            </a:r>
            <a:br>
              <a:rPr lang="en-US" b="1"/>
            </a:br>
            <a:endParaRPr lang="en-US" dirty="0"/>
          </a:p>
        </p:txBody>
      </p:sp>
      <p:sp>
        <p:nvSpPr>
          <p:cNvPr id="1157" name="Google Shape;1157;p64"/>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pic>
        <p:nvPicPr>
          <p:cNvPr id="1159" name="Google Shape;1159;p64" descr="Cartoon of a snowy scene outside a public school. A person using a wheelchair asks an adult who is shoveling snow to clear the ramp. The adult replies that they must finish the stairs first. A nearby student points out that clearing the ramp would allow everyone to enter. A caption emphasizes that removing accessibility barriers benefits all."/>
          <p:cNvPicPr preferRelativeResize="0"/>
          <p:nvPr/>
        </p:nvPicPr>
        <p:blipFill rotWithShape="1">
          <a:blip r:embed="rId3">
            <a:alphaModFix/>
          </a:blip>
          <a:srcRect/>
          <a:stretch/>
        </p:blipFill>
        <p:spPr>
          <a:xfrm>
            <a:off x="316823" y="1873147"/>
            <a:ext cx="5855377" cy="443847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3137"/>
              </a:srgbClr>
            </a:outerShdw>
          </a:effectLst>
        </p:spPr>
      </p:pic>
      <p:sp>
        <p:nvSpPr>
          <p:cNvPr id="4" name="Google Shape;1158;p64"/>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p>
            <a:pPr marL="114300" lvl="0" indent="0" algn="ctr" rtl="0">
              <a:lnSpc>
                <a:spcPct val="90000"/>
              </a:lnSpc>
              <a:spcBef>
                <a:spcPts val="1000"/>
              </a:spcBef>
              <a:spcAft>
                <a:spcPts val="0"/>
              </a:spcAft>
              <a:buSzPts val="1800"/>
              <a:buNone/>
            </a:pPr>
            <a:r>
              <a:rPr lang="en-US" sz="3200" b="1" dirty="0"/>
              <a:t>“When a flower doesn’t bloom, you fix the environment in which it grows, not the flower.”—</a:t>
            </a:r>
            <a:endParaRPr dirty="0"/>
          </a:p>
          <a:p>
            <a:pPr marL="114300" lvl="0" indent="0" algn="ctr" rtl="0">
              <a:lnSpc>
                <a:spcPct val="90000"/>
              </a:lnSpc>
              <a:spcBef>
                <a:spcPts val="1000"/>
              </a:spcBef>
              <a:spcAft>
                <a:spcPts val="0"/>
              </a:spcAft>
              <a:buSzPts val="1800"/>
              <a:buNone/>
            </a:pPr>
            <a:endParaRPr sz="3200" b="1" dirty="0"/>
          </a:p>
          <a:p>
            <a:pPr marL="114300" lvl="0" indent="0" algn="ctr" rtl="0">
              <a:lnSpc>
                <a:spcPct val="90000"/>
              </a:lnSpc>
              <a:spcBef>
                <a:spcPts val="1000"/>
              </a:spcBef>
              <a:spcAft>
                <a:spcPts val="0"/>
              </a:spcAft>
              <a:buSzPts val="1800"/>
              <a:buNone/>
            </a:pPr>
            <a:r>
              <a:rPr lang="en-US" sz="3200" b="1" dirty="0"/>
              <a:t> </a:t>
            </a:r>
            <a:r>
              <a:rPr lang="en-US" sz="3200" dirty="0"/>
              <a:t>Alexander den </a:t>
            </a:r>
            <a:r>
              <a:rPr lang="en-US" sz="3200" dirty="0" err="1"/>
              <a:t>Heijer</a:t>
            </a:r>
            <a:endParaRPr sz="3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65"/>
          <p:cNvSpPr txBox="1">
            <a:spLocks noGrp="1"/>
          </p:cNvSpPr>
          <p:nvPr>
            <p:ph type="title"/>
          </p:nvPr>
        </p:nvSpPr>
        <p:spPr>
          <a:xfrm>
            <a:off x="682781" y="-951688"/>
            <a:ext cx="10515600" cy="1123200"/>
          </a:xfrm>
          <a:prstGeom prst="rect">
            <a:avLst/>
          </a:prstGeom>
          <a:noFill/>
          <a:ln>
            <a:noFill/>
          </a:ln>
        </p:spPr>
        <p:txBody>
          <a:bodyPr spcFirstLastPara="1" wrap="square" lIns="91425" tIns="45700" rIns="91425" bIns="45700" anchor="t" anchorCtr="0">
            <a:normAutofit fontScale="90000"/>
          </a:bodyPr>
          <a:lstStyle/>
          <a:p>
            <a:pPr marL="0" marR="0" lvl="0" indent="0" algn="ctr" rtl="0">
              <a:lnSpc>
                <a:spcPct val="90000"/>
              </a:lnSpc>
              <a:spcBef>
                <a:spcPts val="0"/>
              </a:spcBef>
              <a:spcAft>
                <a:spcPts val="0"/>
              </a:spcAft>
              <a:buClr>
                <a:schemeClr val="dk1"/>
              </a:buClr>
              <a:buSzPts val="4800"/>
              <a:buFont typeface="Arial"/>
              <a:buNone/>
            </a:pPr>
            <a:r>
              <a:rPr lang="en-US" dirty="0"/>
              <a:t>Artificial Intelligence: Friend or Foe (2)</a:t>
            </a:r>
            <a:endParaRPr dirty="0"/>
          </a:p>
        </p:txBody>
      </p:sp>
      <p:sp>
        <p:nvSpPr>
          <p:cNvPr id="2" name="Google Shape;1164;p65">
            <a:extLst>
              <a:ext uri="{FF2B5EF4-FFF2-40B4-BE49-F238E27FC236}">
                <a16:creationId xmlns:a16="http://schemas.microsoft.com/office/drawing/2014/main" id="{849D286A-A38A-C8C7-4BD8-9E8A8C24C181}"/>
              </a:ext>
            </a:extLst>
          </p:cNvPr>
          <p:cNvSpPr txBox="1">
            <a:spLocks/>
          </p:cNvSpPr>
          <p:nvPr/>
        </p:nvSpPr>
        <p:spPr>
          <a:xfrm>
            <a:off x="782033" y="615854"/>
            <a:ext cx="10515600" cy="11232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r>
              <a:rPr lang="en-US"/>
              <a:t>Artificial Intelligence: Friend or Foe</a:t>
            </a:r>
            <a:endParaRPr lang="en-US" dirty="0"/>
          </a:p>
        </p:txBody>
      </p:sp>
      <p:sp>
        <p:nvSpPr>
          <p:cNvPr id="10" name="Google Shape;1166;p65"/>
          <p:cNvSpPr txBox="1">
            <a:spLocks noGrp="1"/>
          </p:cNvSpPr>
          <p:nvPr>
            <p:ph type="body" idx="2"/>
          </p:nvPr>
        </p:nvSpPr>
        <p:spPr>
          <a:xfrm>
            <a:off x="958449" y="2267403"/>
            <a:ext cx="2108100" cy="2358300"/>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100"/>
              </a:spcBef>
              <a:spcAft>
                <a:spcPts val="0"/>
              </a:spcAft>
              <a:buClr>
                <a:schemeClr val="dk1"/>
              </a:buClr>
              <a:buSzPts val="2000"/>
              <a:buFont typeface="Arial"/>
              <a:buNone/>
            </a:pPr>
            <a:r>
              <a:rPr lang="en-US"/>
              <a:t>Subject</a:t>
            </a:r>
            <a:endParaRPr/>
          </a:p>
          <a:p>
            <a:pPr marL="457200" marR="0" lvl="0" indent="-228600" algn="ctr" rtl="0">
              <a:lnSpc>
                <a:spcPct val="90000"/>
              </a:lnSpc>
              <a:spcBef>
                <a:spcPts val="1100"/>
              </a:spcBef>
              <a:spcAft>
                <a:spcPts val="0"/>
              </a:spcAft>
              <a:buClr>
                <a:schemeClr val="dk1"/>
              </a:buClr>
              <a:buSzPts val="2000"/>
              <a:buFont typeface="Arial"/>
              <a:buNone/>
            </a:pPr>
            <a:endParaRPr/>
          </a:p>
          <a:p>
            <a:pPr marL="457200" marR="0" lvl="0" indent="-228600" algn="ctr" rtl="0">
              <a:lnSpc>
                <a:spcPct val="90000"/>
              </a:lnSpc>
              <a:spcBef>
                <a:spcPts val="1100"/>
              </a:spcBef>
              <a:spcAft>
                <a:spcPts val="0"/>
              </a:spcAft>
              <a:buClr>
                <a:schemeClr val="dk1"/>
              </a:buClr>
              <a:buSzPts val="2000"/>
              <a:buFont typeface="Arial"/>
              <a:buNone/>
            </a:pPr>
            <a:r>
              <a:rPr lang="en-US"/>
              <a:t>Fractions</a:t>
            </a:r>
            <a:endParaRPr/>
          </a:p>
        </p:txBody>
      </p:sp>
      <p:sp>
        <p:nvSpPr>
          <p:cNvPr id="8" name="Google Shape;1165;p65"/>
          <p:cNvSpPr txBox="1">
            <a:spLocks noGrp="1"/>
          </p:cNvSpPr>
          <p:nvPr>
            <p:ph type="body" idx="1"/>
          </p:nvPr>
        </p:nvSpPr>
        <p:spPr>
          <a:xfrm>
            <a:off x="3674751" y="2258435"/>
            <a:ext cx="2108100" cy="2367300"/>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100"/>
              </a:spcBef>
              <a:spcAft>
                <a:spcPts val="0"/>
              </a:spcAft>
              <a:buClr>
                <a:schemeClr val="dk1"/>
              </a:buClr>
              <a:buSzPts val="2000"/>
              <a:buFont typeface="Arial"/>
              <a:buNone/>
            </a:pPr>
            <a:r>
              <a:rPr lang="en-US"/>
              <a:t>Grade Level</a:t>
            </a:r>
            <a:endParaRPr/>
          </a:p>
          <a:p>
            <a:pPr marL="457200" marR="0" lvl="0" indent="-228600" algn="ctr" rtl="0">
              <a:lnSpc>
                <a:spcPct val="90000"/>
              </a:lnSpc>
              <a:spcBef>
                <a:spcPts val="1100"/>
              </a:spcBef>
              <a:spcAft>
                <a:spcPts val="0"/>
              </a:spcAft>
              <a:buClr>
                <a:schemeClr val="dk1"/>
              </a:buClr>
              <a:buSzPts val="2000"/>
              <a:buFont typeface="Arial"/>
              <a:buNone/>
            </a:pPr>
            <a:endParaRPr/>
          </a:p>
          <a:p>
            <a:pPr marL="457200" marR="0" lvl="0" indent="-228600" algn="ctr" rtl="0">
              <a:lnSpc>
                <a:spcPct val="90000"/>
              </a:lnSpc>
              <a:spcBef>
                <a:spcPts val="1100"/>
              </a:spcBef>
              <a:spcAft>
                <a:spcPts val="0"/>
              </a:spcAft>
              <a:buClr>
                <a:schemeClr val="dk1"/>
              </a:buClr>
              <a:buSzPts val="2000"/>
              <a:buFont typeface="Arial"/>
              <a:buNone/>
            </a:pPr>
            <a:r>
              <a:rPr lang="en-US"/>
              <a:t>First</a:t>
            </a:r>
            <a:endParaRPr/>
          </a:p>
        </p:txBody>
      </p:sp>
      <p:sp>
        <p:nvSpPr>
          <p:cNvPr id="6" name="Google Shape;1167;p65"/>
          <p:cNvSpPr txBox="1">
            <a:spLocks noGrp="1"/>
          </p:cNvSpPr>
          <p:nvPr>
            <p:ph type="body" idx="3"/>
          </p:nvPr>
        </p:nvSpPr>
        <p:spPr>
          <a:xfrm>
            <a:off x="6408977" y="2267402"/>
            <a:ext cx="2108100" cy="2358300"/>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100"/>
              </a:spcBef>
              <a:spcAft>
                <a:spcPts val="0"/>
              </a:spcAft>
              <a:buClr>
                <a:schemeClr val="dk1"/>
              </a:buClr>
              <a:buSzPts val="2000"/>
              <a:buFont typeface="Arial"/>
              <a:buNone/>
            </a:pPr>
            <a:r>
              <a:rPr lang="en-US" dirty="0"/>
              <a:t>HLPs</a:t>
            </a:r>
            <a:endParaRPr dirty="0"/>
          </a:p>
          <a:p>
            <a:pPr marL="457200" marR="0" lvl="0" indent="-228600" algn="ctr" rtl="0">
              <a:lnSpc>
                <a:spcPct val="90000"/>
              </a:lnSpc>
              <a:spcBef>
                <a:spcPts val="1100"/>
              </a:spcBef>
              <a:spcAft>
                <a:spcPts val="0"/>
              </a:spcAft>
              <a:buClr>
                <a:schemeClr val="dk1"/>
              </a:buClr>
              <a:buSzPts val="2000"/>
              <a:buFont typeface="Arial"/>
              <a:buNone/>
            </a:pPr>
            <a:endParaRPr dirty="0"/>
          </a:p>
          <a:p>
            <a:pPr marL="457200" marR="0" lvl="0" indent="-228600" algn="ctr" rtl="0">
              <a:lnSpc>
                <a:spcPct val="90000"/>
              </a:lnSpc>
              <a:spcBef>
                <a:spcPts val="1100"/>
              </a:spcBef>
              <a:spcAft>
                <a:spcPts val="0"/>
              </a:spcAft>
              <a:buClr>
                <a:schemeClr val="dk1"/>
              </a:buClr>
              <a:buSzPts val="2000"/>
              <a:buFont typeface="Arial"/>
              <a:buNone/>
            </a:pPr>
            <a:r>
              <a:rPr lang="en-US" dirty="0"/>
              <a:t>?</a:t>
            </a:r>
            <a:endParaRPr dirty="0"/>
          </a:p>
        </p:txBody>
      </p:sp>
      <p:sp>
        <p:nvSpPr>
          <p:cNvPr id="4" name="Google Shape;1168;p65"/>
          <p:cNvSpPr txBox="1">
            <a:spLocks noGrp="1"/>
          </p:cNvSpPr>
          <p:nvPr>
            <p:ph type="body" idx="4"/>
          </p:nvPr>
        </p:nvSpPr>
        <p:spPr>
          <a:xfrm>
            <a:off x="9134245" y="2267400"/>
            <a:ext cx="2108100" cy="2367300"/>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100"/>
              </a:spcBef>
              <a:spcAft>
                <a:spcPts val="0"/>
              </a:spcAft>
              <a:buClr>
                <a:schemeClr val="dk1"/>
              </a:buClr>
              <a:buSzPts val="2000"/>
              <a:buFont typeface="Arial"/>
              <a:buNone/>
            </a:pPr>
            <a:r>
              <a:rPr lang="en-US"/>
              <a:t>UDL</a:t>
            </a:r>
            <a:endParaRPr/>
          </a:p>
          <a:p>
            <a:pPr marL="457200" marR="0" lvl="0" indent="-228600" algn="ctr" rtl="0">
              <a:lnSpc>
                <a:spcPct val="90000"/>
              </a:lnSpc>
              <a:spcBef>
                <a:spcPts val="1100"/>
              </a:spcBef>
              <a:spcAft>
                <a:spcPts val="0"/>
              </a:spcAft>
              <a:buClr>
                <a:schemeClr val="dk1"/>
              </a:buClr>
              <a:buSzPts val="2000"/>
              <a:buFont typeface="Arial"/>
              <a:buNone/>
            </a:pPr>
            <a:endParaRPr/>
          </a:p>
          <a:p>
            <a:pPr marL="457200" marR="0" lvl="0" indent="-228600" algn="ctr" rtl="0">
              <a:lnSpc>
                <a:spcPct val="90000"/>
              </a:lnSpc>
              <a:spcBef>
                <a:spcPts val="1100"/>
              </a:spcBef>
              <a:spcAft>
                <a:spcPts val="0"/>
              </a:spcAft>
              <a:buClr>
                <a:schemeClr val="dk1"/>
              </a:buClr>
              <a:buSzPts val="2000"/>
              <a:buFont typeface="Arial"/>
              <a:buNone/>
            </a:pPr>
            <a:r>
              <a:rPr lang="en-US"/>
              <a: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66"/>
          <p:cNvSpPr txBox="1">
            <a:spLocks noGrp="1"/>
          </p:cNvSpPr>
          <p:nvPr>
            <p:ph type="title"/>
          </p:nvPr>
        </p:nvSpPr>
        <p:spPr>
          <a:xfrm>
            <a:off x="578531" y="-1176292"/>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dirty="0">
                <a:latin typeface="Arial"/>
                <a:ea typeface="Arial"/>
                <a:cs typeface="Arial"/>
                <a:sym typeface="Arial"/>
              </a:rPr>
              <a:t>Scope and Sequence (2)</a:t>
            </a:r>
            <a:endParaRPr dirty="0"/>
          </a:p>
        </p:txBody>
      </p:sp>
      <p:sp>
        <p:nvSpPr>
          <p:cNvPr id="2" name="Google Shape;1173;p66">
            <a:extLst>
              <a:ext uri="{FF2B5EF4-FFF2-40B4-BE49-F238E27FC236}">
                <a16:creationId xmlns:a16="http://schemas.microsoft.com/office/drawing/2014/main" id="{CAF05CF1-D27E-9EC3-1EC3-3681AD29E7DD}"/>
              </a:ext>
            </a:extLst>
          </p:cNvPr>
          <p:cNvSpPr txBox="1">
            <a:spLocks/>
          </p:cNvSpPr>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a:latin typeface="Arial"/>
                <a:ea typeface="Arial"/>
                <a:cs typeface="Arial"/>
                <a:sym typeface="Arial"/>
              </a:rPr>
              <a:t>Scope and Sequence</a:t>
            </a:r>
            <a:endParaRPr lang="en-US" dirty="0"/>
          </a:p>
        </p:txBody>
      </p:sp>
      <p:sp>
        <p:nvSpPr>
          <p:cNvPr id="6" name="Google Shape;1174;p6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p>
            <a:pPr marL="457200" lvl="0" indent="-228600" algn="ctr" rtl="0">
              <a:lnSpc>
                <a:spcPct val="90000"/>
              </a:lnSpc>
              <a:spcBef>
                <a:spcPts val="1000"/>
              </a:spcBef>
              <a:spcAft>
                <a:spcPts val="0"/>
              </a:spcAft>
              <a:buSzPts val="2400"/>
              <a:buNone/>
            </a:pPr>
            <a:r>
              <a:rPr lang="en-US" dirty="0"/>
              <a:t>Grade Levels</a:t>
            </a:r>
            <a:endParaRPr dirty="0"/>
          </a:p>
        </p:txBody>
      </p:sp>
      <p:sp>
        <p:nvSpPr>
          <p:cNvPr id="4" name="Google Shape;1176;p6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p>
            <a:pPr marL="457200" lvl="0" indent="-228600" algn="l" rtl="0">
              <a:lnSpc>
                <a:spcPct val="90000"/>
              </a:lnSpc>
              <a:spcBef>
                <a:spcPts val="1000"/>
              </a:spcBef>
              <a:spcAft>
                <a:spcPts val="0"/>
              </a:spcAft>
              <a:buClr>
                <a:schemeClr val="dk1"/>
              </a:buClr>
              <a:buSzPts val="2400"/>
              <a:buNone/>
            </a:pPr>
            <a:r>
              <a:rPr lang="en-US" dirty="0"/>
              <a:t>Classroom Context and Culture</a:t>
            </a:r>
            <a:endParaRPr dirty="0"/>
          </a:p>
        </p:txBody>
      </p:sp>
      <p:sp>
        <p:nvSpPr>
          <p:cNvPr id="1175" name="Google Shape;1175;p66"/>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sp>
        <p:nvSpPr>
          <p:cNvPr id="1177" name="Google Shape;1177;p66"/>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g3984a2fdb13_0_184"/>
          <p:cNvSpPr txBox="1">
            <a:spLocks noGrp="1"/>
          </p:cNvSpPr>
          <p:nvPr>
            <p:ph type="title"/>
          </p:nvPr>
        </p:nvSpPr>
        <p:spPr>
          <a:xfrm>
            <a:off x="838200" y="635001"/>
            <a:ext cx="10515600" cy="1325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5400"/>
              <a:buFont typeface="Arial"/>
              <a:buNone/>
            </a:pPr>
            <a:r>
              <a:rPr lang="en-US" sz="5400" b="1" i="0" u="none" strike="noStrike" cap="none">
                <a:solidFill>
                  <a:schemeClr val="dk1"/>
                </a:solidFill>
                <a:latin typeface="Arial"/>
                <a:ea typeface="Arial"/>
                <a:cs typeface="Arial"/>
                <a:sym typeface="Arial"/>
              </a:rPr>
              <a:t>CEEDAR Overview</a:t>
            </a:r>
            <a:endParaRPr/>
          </a:p>
        </p:txBody>
      </p:sp>
      <p:sp>
        <p:nvSpPr>
          <p:cNvPr id="814" name="Google Shape;814;g3984a2fdb13_0_184"/>
          <p:cNvSpPr txBox="1"/>
          <p:nvPr/>
        </p:nvSpPr>
        <p:spPr>
          <a:xfrm>
            <a:off x="322579" y="1430568"/>
            <a:ext cx="8133000" cy="34668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The Collaboration for Effective Educator Development, Accountability, and Reform (CEEDAR) Center is a national technical assistance center funded by the U.S. Department of Education Office of Special Education Programs (OSEP)</a:t>
            </a:r>
            <a:endParaRPr sz="1400" b="0" i="0" u="none" strike="noStrike" cap="none">
              <a:solidFill>
                <a:srgbClr val="000000"/>
              </a:solidFill>
              <a:latin typeface="Arial"/>
              <a:ea typeface="Arial"/>
              <a:cs typeface="Arial"/>
              <a:sym typeface="Arial"/>
            </a:endParaRPr>
          </a:p>
          <a:p>
            <a:pPr marL="228600" marR="0" lvl="0" indent="-7620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CEEDAR provides technical assistance (since 2013)  to collaborating teams of state education agencies, institutes of higher education, and local education agencies to ensure effective teachers and leaders for each student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5" name="Google Shape;815;g3984a2fdb13_0_184" descr="QR code"/>
          <p:cNvPicPr preferRelativeResize="0"/>
          <p:nvPr/>
        </p:nvPicPr>
        <p:blipFill rotWithShape="1">
          <a:blip r:embed="rId3">
            <a:alphaModFix/>
          </a:blip>
          <a:srcRect/>
          <a:stretch/>
        </p:blipFill>
        <p:spPr>
          <a:xfrm>
            <a:off x="8971280" y="1960564"/>
            <a:ext cx="2898141" cy="289814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67"/>
          <p:cNvSpPr txBox="1">
            <a:spLocks noGrp="1"/>
          </p:cNvSpPr>
          <p:nvPr>
            <p:ph type="title"/>
          </p:nvPr>
        </p:nvSpPr>
        <p:spPr>
          <a:xfrm>
            <a:off x="433206" y="701733"/>
            <a:ext cx="5662794"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Arial"/>
              <a:buNone/>
            </a:pPr>
            <a:r>
              <a:rPr lang="en-US" dirty="0"/>
              <a:t>CEEDAR</a:t>
            </a:r>
            <a:endParaRPr dirty="0"/>
          </a:p>
        </p:txBody>
      </p:sp>
      <p:sp>
        <p:nvSpPr>
          <p:cNvPr id="3" name="Google Shape;1183;p67"/>
          <p:cNvSpPr txBox="1">
            <a:spLocks noGrp="1"/>
          </p:cNvSpPr>
          <p:nvPr>
            <p:ph type="body" idx="1"/>
          </p:nvPr>
        </p:nvSpPr>
        <p:spPr>
          <a:xfrm>
            <a:off x="279009" y="1669442"/>
            <a:ext cx="6573054" cy="931255"/>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b="1" dirty="0"/>
              <a:t>High Leverage Practices (HLP) GPT</a:t>
            </a:r>
            <a:endParaRPr dirty="0"/>
          </a:p>
        </p:txBody>
      </p:sp>
      <p:sp>
        <p:nvSpPr>
          <p:cNvPr id="1184" name="Google Shape;1184;p67"/>
          <p:cNvSpPr txBox="1"/>
          <p:nvPr/>
        </p:nvSpPr>
        <p:spPr>
          <a:xfrm>
            <a:off x="890650" y="4952011"/>
            <a:ext cx="308758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CEEDAR GPT</a:t>
            </a:r>
            <a:endParaRPr sz="2000" b="0" i="0" u="none" strike="noStrike" cap="none">
              <a:solidFill>
                <a:srgbClr val="000000"/>
              </a:solidFill>
              <a:latin typeface="Arial"/>
              <a:ea typeface="Arial"/>
              <a:cs typeface="Arial"/>
              <a:sym typeface="Arial"/>
            </a:endParaRPr>
          </a:p>
        </p:txBody>
      </p:sp>
      <p:pic>
        <p:nvPicPr>
          <p:cNvPr id="1185" name="Google Shape;1185;p67" descr="Illustration of a classroom scene where a humanoid robot labeled “AI” sits at a round table with six students and an adult instructor. The students use tablets while books and notebooks are spread across the table. Behind them, a chalkboard displays drawings of a brain, gears, question marks, and a rocket, and the wall features circuit‑like patterns, emphasizing technology and artificial‑intelligence themes."/>
          <p:cNvPicPr preferRelativeResize="0"/>
          <p:nvPr/>
        </p:nvPicPr>
        <p:blipFill rotWithShape="1">
          <a:blip r:embed="rId4">
            <a:alphaModFix/>
          </a:blip>
          <a:srcRect/>
          <a:stretch/>
        </p:blipFill>
        <p:spPr>
          <a:xfrm>
            <a:off x="5578765" y="2510599"/>
            <a:ext cx="6128410" cy="30896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g3984a2fdb13_0_1216"/>
          <p:cNvSpPr txBox="1">
            <a:spLocks noGrp="1"/>
          </p:cNvSpPr>
          <p:nvPr>
            <p:ph type="title"/>
          </p:nvPr>
        </p:nvSpPr>
        <p:spPr>
          <a:xfrm>
            <a:off x="1506537" y="-631796"/>
            <a:ext cx="8479200" cy="6249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10413"/>
              <a:buFont typeface="Arial"/>
              <a:buNone/>
            </a:pPr>
            <a:r>
              <a:rPr lang="en-US" dirty="0"/>
              <a:t>Questions? (2)</a:t>
            </a:r>
            <a:endParaRPr dirty="0"/>
          </a:p>
        </p:txBody>
      </p:sp>
      <p:pic>
        <p:nvPicPr>
          <p:cNvPr id="1192" name="Google Shape;1192;g3984a2fdb13_0_1216" descr="Illustration of a blue human figure raising one arm with three blue question marks above its head. The graphic represents confusion or uncertainty using simple shapes and a monochromatic color scheme.&#10;&#10;AI-generated content may be incorrect.">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047667" y="1130900"/>
            <a:ext cx="3133725" cy="5486400"/>
          </a:xfrm>
          <a:prstGeom prst="rect">
            <a:avLst/>
          </a:prstGeom>
          <a:noFill/>
          <a:ln>
            <a:noFill/>
          </a:ln>
        </p:spPr>
      </p:pic>
      <p:sp>
        <p:nvSpPr>
          <p:cNvPr id="2" name="Google Shape;1191;g3984a2fdb13_0_1216">
            <a:extLst>
              <a:ext uri="{FF2B5EF4-FFF2-40B4-BE49-F238E27FC236}">
                <a16:creationId xmlns:a16="http://schemas.microsoft.com/office/drawing/2014/main" id="{E25B6A51-142E-2EBA-B348-F5186F7EB769}"/>
              </a:ext>
            </a:extLst>
          </p:cNvPr>
          <p:cNvSpPr txBox="1">
            <a:spLocks/>
          </p:cNvSpPr>
          <p:nvPr/>
        </p:nvSpPr>
        <p:spPr>
          <a:xfrm>
            <a:off x="1519600" y="724375"/>
            <a:ext cx="8479200" cy="624900"/>
          </a:xfrm>
          <a:prstGeom prst="rect">
            <a:avLst/>
          </a:prstGeom>
          <a:noFill/>
          <a:ln>
            <a:noFill/>
          </a:ln>
        </p:spPr>
        <p:txBody>
          <a:bodyPr spcFirstLastPara="1" wrap="square" lIns="91425" tIns="45700" rIns="91425" bIns="45700" anchor="t" anchorCtr="0">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pPr algn="ctr">
              <a:buSzPct val="110413"/>
            </a:pPr>
            <a:r>
              <a:rPr lang="en-US"/>
              <a:t>Questions?</a:t>
            </a:r>
            <a:endParaRPr lang="en-US" dirty="0"/>
          </a:p>
        </p:txBody>
      </p:sp>
      <p:sp>
        <p:nvSpPr>
          <p:cNvPr id="1193" name="Google Shape;1193;g3984a2fdb13_0_1216"/>
          <p:cNvSpPr txBox="1"/>
          <p:nvPr/>
        </p:nvSpPr>
        <p:spPr>
          <a:xfrm>
            <a:off x="-134702" y="1941674"/>
            <a:ext cx="54609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Day Patterson</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CEEDAR Center</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rgbClr val="0000FF"/>
                </a:solidFill>
                <a:latin typeface="Arial"/>
                <a:ea typeface="Arial"/>
                <a:cs typeface="Arial"/>
                <a:sym typeface="Arial"/>
                <a:hlinkClick r:id="rId4">
                  <a:extLst>
                    <a:ext uri="{A12FA001-AC4F-418D-AE19-62706E023703}">
                      <ahyp:hlinkClr xmlns:ahyp="http://schemas.microsoft.com/office/drawing/2018/hyperlinkcolor" val="tx"/>
                    </a:ext>
                  </a:extLst>
                </a:hlinkClick>
              </a:rPr>
              <a:t>dspatterson@gsu.edu</a:t>
            </a:r>
            <a:r>
              <a:rPr lang="en-US" sz="2400" b="0"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1194" name="Google Shape;1194;g3984a2fdb13_0_1216"/>
          <p:cNvSpPr txBox="1"/>
          <p:nvPr/>
        </p:nvSpPr>
        <p:spPr>
          <a:xfrm>
            <a:off x="-231102" y="3808346"/>
            <a:ext cx="7768800" cy="213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rgbClr val="0E2841"/>
                </a:solidFill>
                <a:latin typeface="Arial"/>
                <a:ea typeface="Arial"/>
                <a:cs typeface="Arial"/>
                <a:sym typeface="Arial"/>
              </a:rPr>
              <a:t>Susan Courey </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r>
              <a:rPr lang="en-US" sz="2700" b="0" i="0" u="none" strike="noStrike" cap="none">
                <a:solidFill>
                  <a:schemeClr val="dk1"/>
                </a:solidFill>
                <a:latin typeface="Calibri"/>
                <a:ea typeface="Calibri"/>
                <a:cs typeface="Calibri"/>
                <a:sym typeface="Calibri"/>
              </a:rPr>
              <a:t>Touro University </a:t>
            </a:r>
            <a:endParaRPr sz="2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r>
              <a:rPr lang="en-US" sz="2700" b="0" i="0" u="none" strike="noStrike" cap="none">
                <a:solidFill>
                  <a:schemeClr val="dk1"/>
                </a:solidFill>
                <a:latin typeface="Calibri"/>
                <a:ea typeface="Calibri"/>
                <a:cs typeface="Calibri"/>
                <a:sym typeface="Calibri"/>
              </a:rPr>
              <a:t>Graduate School of Education</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2400" b="0" i="0" u="sng" strike="noStrike" cap="none">
                <a:solidFill>
                  <a:schemeClr val="hlink"/>
                </a:solidFill>
                <a:latin typeface="Calibri"/>
                <a:ea typeface="Calibri"/>
                <a:cs typeface="Calibri"/>
                <a:sym typeface="Calibri"/>
                <a:hlinkClick r:id="rId5"/>
              </a:rPr>
              <a:t>susan.courey@touro.edu</a:t>
            </a:r>
            <a:r>
              <a:rPr lang="en-US" sz="2400" b="0" i="0" u="none" strike="noStrike" cap="none">
                <a:solidFill>
                  <a:schemeClr val="dk1"/>
                </a:solidFill>
                <a:latin typeface="Calibri"/>
                <a:ea typeface="Calibri"/>
                <a:cs typeface="Calibri"/>
                <a:sym typeface="Calibri"/>
              </a:rPr>
              <a:t> </a:t>
            </a:r>
            <a:endParaRPr sz="6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3100" b="0" i="0" u="none" strike="noStrike" cap="none">
              <a:solidFill>
                <a:schemeClr val="dk2"/>
              </a:solidFill>
              <a:latin typeface="Arial"/>
              <a:ea typeface="Arial"/>
              <a:cs typeface="Arial"/>
              <a:sym typeface="Arial"/>
            </a:endParaRPr>
          </a:p>
        </p:txBody>
      </p:sp>
      <p:pic>
        <p:nvPicPr>
          <p:cNvPr id="1195" name="Google Shape;1195;g3984a2fdb13_0_1216" descr="Website footer section with a blue background showing partner organizations, social‑media links, and a newsletter sign‑up form. The left column lists the University of Florida and the American Institutes for Research as partners. The right column displays Facebook, Twitter, and LinkedIn handles for the CEEDAR Center, followed by a newsletter sign‑up field labeled “Email Address” and a Subscribe button."/>
          <p:cNvPicPr preferRelativeResize="0"/>
          <p:nvPr/>
        </p:nvPicPr>
        <p:blipFill rotWithShape="1">
          <a:blip r:embed="rId6">
            <a:alphaModFix/>
          </a:blip>
          <a:srcRect/>
          <a:stretch/>
        </p:blipFill>
        <p:spPr>
          <a:xfrm>
            <a:off x="6764301" y="1570575"/>
            <a:ext cx="5565767" cy="4087767"/>
          </a:xfrm>
          <a:prstGeom prst="rect">
            <a:avLst/>
          </a:prstGeom>
          <a:noFill/>
          <a:ln>
            <a:noFill/>
          </a:ln>
        </p:spPr>
      </p:pic>
      <p:pic>
        <p:nvPicPr>
          <p:cNvPr id="1196" name="Google Shape;1196;g3984a2fdb13_0_1216" descr="CEEDAR newsletter QR code."/>
          <p:cNvPicPr preferRelativeResize="0"/>
          <p:nvPr/>
        </p:nvPicPr>
        <p:blipFill rotWithShape="1">
          <a:blip r:embed="rId7">
            <a:alphaModFix/>
          </a:blip>
          <a:srcRect/>
          <a:stretch/>
        </p:blipFill>
        <p:spPr>
          <a:xfrm>
            <a:off x="6962569" y="3221268"/>
            <a:ext cx="2283965" cy="228396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19"/>
          <p:cNvSpPr txBox="1">
            <a:spLocks noGrp="1"/>
          </p:cNvSpPr>
          <p:nvPr>
            <p:ph type="title" idx="4294967295"/>
          </p:nvPr>
        </p:nvSpPr>
        <p:spPr>
          <a:xfrm>
            <a:off x="576943" y="1032783"/>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dk1"/>
              </a:buClr>
              <a:buSzPts val="5400"/>
              <a:buFont typeface="Arial"/>
              <a:buNone/>
              <a:tabLst/>
              <a:defRPr/>
            </a:pPr>
            <a:r>
              <a:rPr kumimoji="0" lang="en-US" sz="5400" b="1" i="0" u="none" strike="noStrike" kern="0" cap="none" spc="0" normalizeH="0" baseline="0" noProof="0" dirty="0">
                <a:ln>
                  <a:noFill/>
                </a:ln>
                <a:solidFill>
                  <a:schemeClr val="dk1"/>
                </a:solidFill>
                <a:effectLst/>
                <a:uLnTx/>
                <a:uFillTx/>
                <a:latin typeface="Arial"/>
                <a:ea typeface="Arial"/>
                <a:cs typeface="Arial"/>
                <a:sym typeface="Arial"/>
              </a:rPr>
              <a:t>Disclaimer</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202" name="Google Shape;1202;p19" descr="U.S. Office of Special Education Programs Ideas that Work logo"/>
          <p:cNvPicPr preferRelativeResize="0"/>
          <p:nvPr/>
        </p:nvPicPr>
        <p:blipFill rotWithShape="1">
          <a:blip r:embed="rId3">
            <a:alphaModFix/>
          </a:blip>
          <a:srcRect/>
          <a:stretch/>
        </p:blipFill>
        <p:spPr>
          <a:xfrm>
            <a:off x="481309" y="2426263"/>
            <a:ext cx="1587715" cy="1325459"/>
          </a:xfrm>
          <a:prstGeom prst="rect">
            <a:avLst/>
          </a:prstGeom>
          <a:noFill/>
          <a:ln>
            <a:noFill/>
          </a:ln>
        </p:spPr>
      </p:pic>
      <p:sp>
        <p:nvSpPr>
          <p:cNvPr id="1203" name="Google Shape;1203;p19"/>
          <p:cNvSpPr txBox="1"/>
          <p:nvPr/>
        </p:nvSpPr>
        <p:spPr>
          <a:xfrm>
            <a:off x="2597258" y="2364271"/>
            <a:ext cx="8756542" cy="253210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en-US" sz="1800" b="0" i="0" u="none" strike="noStrike" cap="none">
                <a:solidFill>
                  <a:schemeClr val="dk1"/>
                </a:solidFill>
                <a:latin typeface="Helvetica Neue"/>
                <a:ea typeface="Helvetica Neue"/>
                <a:cs typeface="Helvetica Neue"/>
                <a:sym typeface="Helvetica Neue"/>
              </a:rPr>
              <a:t>This content was produced under U.S. Department of Education, Office of Special Education Programs, Award No. H325A220002. David Guardino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pic>
        <p:nvPicPr>
          <p:cNvPr id="820" name="Google Shape;820;p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233802" y="-19563"/>
            <a:ext cx="9724397" cy="2308456"/>
          </a:xfrm>
          <a:prstGeom prst="rect">
            <a:avLst/>
          </a:prstGeom>
          <a:noFill/>
          <a:ln>
            <a:noFill/>
          </a:ln>
        </p:spPr>
      </p:pic>
      <p:sp>
        <p:nvSpPr>
          <p:cNvPr id="821" name="Google Shape;821;p13"/>
          <p:cNvSpPr txBox="1">
            <a:spLocks noGrp="1"/>
          </p:cNvSpPr>
          <p:nvPr>
            <p:ph type="title" idx="4294967295"/>
          </p:nvPr>
        </p:nvSpPr>
        <p:spPr>
          <a:xfrm>
            <a:off x="830483" y="719197"/>
            <a:ext cx="10515600" cy="1325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lt1"/>
              </a:buClr>
              <a:buSzPts val="5400"/>
              <a:buFont typeface="Arial"/>
              <a:buNone/>
              <a:tabLst/>
              <a:defRPr/>
            </a:pPr>
            <a:r>
              <a:rPr kumimoji="0" lang="en-US" sz="5400" b="0" i="0" u="none" strike="noStrike" kern="0" cap="none" spc="0" normalizeH="0" baseline="0" noProof="0" dirty="0">
                <a:ln>
                  <a:noFill/>
                </a:ln>
                <a:solidFill>
                  <a:schemeClr val="lt1"/>
                </a:solidFill>
                <a:effectLst/>
                <a:uLnTx/>
                <a:uFillTx/>
                <a:latin typeface="Arial"/>
                <a:ea typeface="Arial"/>
                <a:cs typeface="Arial"/>
                <a:sym typeface="Arial"/>
              </a:rPr>
              <a:t>Our Mission</a:t>
            </a:r>
            <a:endParaRPr kumimoji="0" lang="en-US" sz="18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822" name="Google Shape;822;p13"/>
          <p:cNvSpPr txBox="1"/>
          <p:nvPr/>
        </p:nvSpPr>
        <p:spPr>
          <a:xfrm>
            <a:off x="289375" y="2154538"/>
            <a:ext cx="11700600" cy="20016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2600"/>
              <a:buFont typeface="Arial"/>
              <a:buNone/>
            </a:pPr>
            <a:r>
              <a:rPr lang="en-US" sz="2600" b="0" i="0" u="none" strike="noStrike" cap="none">
                <a:solidFill>
                  <a:schemeClr val="dk1"/>
                </a:solidFill>
                <a:latin typeface="Arial"/>
                <a:ea typeface="Arial"/>
                <a:cs typeface="Arial"/>
                <a:sym typeface="Arial"/>
              </a:rPr>
              <a:t>To support students with disabilities (SWDs) in achieving college- and career-ready standards by building the capacity of state personnel preparation systems to prepare teachers and leaders to implement evidence-based practices (EBPs) within multi-tiered systems of support (MTSS).</a:t>
            </a:r>
            <a:endParaRPr sz="1800" b="0" i="0" u="none" strike="noStrike" cap="none">
              <a:solidFill>
                <a:schemeClr val="dk1"/>
              </a:solidFill>
              <a:latin typeface="Calibri"/>
              <a:ea typeface="Calibri"/>
              <a:cs typeface="Calibri"/>
              <a:sym typeface="Calibri"/>
            </a:endParaRPr>
          </a:p>
        </p:txBody>
      </p:sp>
      <p:sp>
        <p:nvSpPr>
          <p:cNvPr id="824" name="Google Shape;824;p13"/>
          <p:cNvSpPr txBox="1"/>
          <p:nvPr/>
        </p:nvSpPr>
        <p:spPr>
          <a:xfrm>
            <a:off x="933181" y="4265798"/>
            <a:ext cx="10413000" cy="492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075BC"/>
              </a:buClr>
              <a:buSzPts val="2600"/>
              <a:buFont typeface="Arial"/>
              <a:buNone/>
            </a:pPr>
            <a:r>
              <a:rPr lang="en-US" sz="2600" b="0" i="0" u="none" strike="noStrike" cap="none">
                <a:solidFill>
                  <a:srgbClr val="2075BC"/>
                </a:solidFill>
                <a:latin typeface="Arial"/>
                <a:ea typeface="Arial"/>
                <a:cs typeface="Arial"/>
                <a:sym typeface="Arial"/>
              </a:rPr>
              <a:t>“Every student with a disability has an opportunity to achieve.”</a:t>
            </a:r>
            <a:endParaRPr sz="2600" b="0" i="0" u="none" strike="noStrike" cap="none">
              <a:solidFill>
                <a:srgbClr val="2075BC"/>
              </a:solidFill>
              <a:latin typeface="Calibri"/>
              <a:ea typeface="Calibri"/>
              <a:cs typeface="Calibri"/>
              <a:sym typeface="Calibri"/>
            </a:endParaRPr>
          </a:p>
        </p:txBody>
      </p:sp>
      <p:pic>
        <p:nvPicPr>
          <p:cNvPr id="823" name="Google Shape;823;p13" descr="CEEDAR Center logo"/>
          <p:cNvPicPr preferRelativeResize="0"/>
          <p:nvPr/>
        </p:nvPicPr>
        <p:blipFill rotWithShape="1">
          <a:blip r:embed="rId4">
            <a:alphaModFix/>
          </a:blip>
          <a:srcRect/>
          <a:stretch/>
        </p:blipFill>
        <p:spPr>
          <a:xfrm>
            <a:off x="4158724" y="5437608"/>
            <a:ext cx="3859102" cy="801331"/>
          </a:xfrm>
          <a:prstGeom prst="rect">
            <a:avLst/>
          </a:prstGeom>
          <a:noFill/>
          <a:ln>
            <a:noFill/>
          </a:ln>
        </p:spPr>
      </p:pic>
      <p:pic>
        <p:nvPicPr>
          <p:cNvPr id="825" name="Google Shape;825;p1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381459" y="6238952"/>
            <a:ext cx="9523810" cy="619048"/>
          </a:xfrm>
          <a:prstGeom prst="rect">
            <a:avLst/>
          </a:prstGeom>
          <a:noFill/>
          <a:ln>
            <a:noFill/>
          </a:ln>
        </p:spPr>
      </p:pic>
      <p:pic>
        <p:nvPicPr>
          <p:cNvPr id="826" name="Google Shape;826;p1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0" y="6238952"/>
            <a:ext cx="9523810" cy="6190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2" name="Title 1">
            <a:extLst>
              <a:ext uri="{FF2B5EF4-FFF2-40B4-BE49-F238E27FC236}">
                <a16:creationId xmlns:a16="http://schemas.microsoft.com/office/drawing/2014/main" id="{CDE3A873-DA8E-C6EF-F42D-CE1A0E20DD39}"/>
              </a:ext>
            </a:extLst>
          </p:cNvPr>
          <p:cNvSpPr>
            <a:spLocks noGrp="1"/>
          </p:cNvSpPr>
          <p:nvPr>
            <p:ph type="title"/>
          </p:nvPr>
        </p:nvSpPr>
        <p:spPr>
          <a:xfrm>
            <a:off x="433206" y="-1325563"/>
            <a:ext cx="11219818" cy="1325563"/>
          </a:xfrm>
        </p:spPr>
        <p:txBody>
          <a:bodyPr spcFirstLastPara="1" wrap="square" lIns="91425" tIns="45700" rIns="91425" bIns="45700" anchor="b" anchorCtr="0">
            <a:normAutofit fontScale="90000"/>
          </a:bodyPr>
          <a:lstStyle/>
          <a:p>
            <a:r>
              <a:rPr lang="en-US" dirty="0"/>
              <a:t>Improved Outcomes for Students with Disabilities</a:t>
            </a:r>
          </a:p>
        </p:txBody>
      </p:sp>
      <p:pic>
        <p:nvPicPr>
          <p:cNvPr id="831" name="Google Shape;831;p14" descr="Circular diagram with three labeled segments—General Education, Special Education, and Leadership—arranged around a center circle that reads “Improved Outcomes for Students with Disabilities.” The design illustrates how these three areas work together to support better results for students with disabilities."/>
          <p:cNvPicPr preferRelativeResize="0"/>
          <p:nvPr/>
        </p:nvPicPr>
        <p:blipFill rotWithShape="1">
          <a:blip r:embed="rId3">
            <a:alphaModFix/>
          </a:blip>
          <a:srcRect/>
          <a:stretch/>
        </p:blipFill>
        <p:spPr>
          <a:xfrm>
            <a:off x="1271543" y="552739"/>
            <a:ext cx="9648913" cy="504915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836"/>
        <p:cNvGrpSpPr/>
        <p:nvPr/>
      </p:nvGrpSpPr>
      <p:grpSpPr>
        <a:xfrm>
          <a:off x="0" y="0"/>
          <a:ext cx="0" cy="0"/>
          <a:chOff x="0" y="0"/>
          <a:chExt cx="0" cy="0"/>
        </a:xfrm>
      </p:grpSpPr>
      <p:sp>
        <p:nvSpPr>
          <p:cNvPr id="2" name="Title 1">
            <a:extLst>
              <a:ext uri="{FF2B5EF4-FFF2-40B4-BE49-F238E27FC236}">
                <a16:creationId xmlns:a16="http://schemas.microsoft.com/office/drawing/2014/main" id="{8B5A0D22-0854-E71E-131C-2504EB36D0BE}"/>
              </a:ext>
            </a:extLst>
          </p:cNvPr>
          <p:cNvSpPr>
            <a:spLocks noGrp="1"/>
          </p:cNvSpPr>
          <p:nvPr>
            <p:ph type="title"/>
          </p:nvPr>
        </p:nvSpPr>
        <p:spPr>
          <a:xfrm>
            <a:off x="433206" y="-1325700"/>
            <a:ext cx="11219700" cy="1325700"/>
          </a:xfrm>
        </p:spPr>
        <p:txBody>
          <a:bodyPr spcFirstLastPara="1" wrap="square" lIns="91425" tIns="45700" rIns="91425" bIns="45700" anchor="b" anchorCtr="0">
            <a:normAutofit/>
          </a:bodyPr>
          <a:lstStyle/>
          <a:p>
            <a:r>
              <a:rPr lang="en-US" dirty="0"/>
              <a:t>New York Highlight</a:t>
            </a:r>
          </a:p>
        </p:txBody>
      </p:sp>
      <p:pic>
        <p:nvPicPr>
          <p:cNvPr id="837" name="Google Shape;837;g3984a2fdb13_0_1681" descr="Informational graphic titled “New York Highlight” from the CEEDAR Center. A U.S. map appears with New York shaded to stand out. Text describes the state’s vision that all students, including those with disabilities and learning differences, benefit from inclusive, evidence‑based instruction supported by equitable services. Three focus areas are highlighted: offering high‑quality instruction through evidence‑based practices, high‑leverage practices, MTSS, and partnerships with educator‑preparation programs; tracking the impact of changes to special‑education teacher certification; and increasing collaboration among state, preparation programs, and districts to strengthen MTSS alignment."/>
          <p:cNvPicPr preferRelativeResize="0"/>
          <p:nvPr/>
        </p:nvPicPr>
        <p:blipFill rotWithShape="1">
          <a:blip r:embed="rId3">
            <a:alphaModFix/>
          </a:blip>
          <a:srcRect/>
          <a:stretch/>
        </p:blipFill>
        <p:spPr>
          <a:xfrm>
            <a:off x="-178600" y="564600"/>
            <a:ext cx="6895535" cy="4923200"/>
          </a:xfrm>
          <a:prstGeom prst="rect">
            <a:avLst/>
          </a:prstGeom>
          <a:noFill/>
          <a:ln>
            <a:noFill/>
          </a:ln>
        </p:spPr>
      </p:pic>
      <p:pic>
        <p:nvPicPr>
          <p:cNvPr id="838" name="Google Shape;838;g3984a2fdb13_0_1681" descr="Informational graphic summarizing notable accomplishments and resources related to educator preparation and MTSS. Sections highlight mini‑grants awarded to educator‑preparation programs, collection of MTSS exemplars, development of a survey to track programmatic changes tied to new special‑education certification, and increased collaboration among state agencies, preparation programs, and districts. A products/resources section lists tools such as the New York MTSS‑I Innovation Configuration, an Inclusive Practices Guidance Document, and an MTSS self‑evaluation process. A quoted testimonial from a faculty member notes CEEDAR’s value as a high‑quality evidence‑based resource. A closing statement reads that every student deserves an equitable opportunity to achieve."/>
          <p:cNvPicPr preferRelativeResize="0"/>
          <p:nvPr/>
        </p:nvPicPr>
        <p:blipFill rotWithShape="1">
          <a:blip r:embed="rId4">
            <a:alphaModFix/>
          </a:blip>
          <a:srcRect/>
          <a:stretch/>
        </p:blipFill>
        <p:spPr>
          <a:xfrm>
            <a:off x="6854633" y="79233"/>
            <a:ext cx="5475067" cy="6139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
          <p:cNvSpPr txBox="1">
            <a:spLocks noGrp="1"/>
          </p:cNvSpPr>
          <p:nvPr>
            <p:ph type="title"/>
          </p:nvPr>
        </p:nvSpPr>
        <p:spPr>
          <a:xfrm>
            <a:off x="308759" y="742425"/>
            <a:ext cx="11245932" cy="1044000"/>
          </a:xfrm>
          <a:prstGeom prst="rect">
            <a:avLst/>
          </a:prstGeom>
          <a:noFill/>
          <a:ln>
            <a:noFill/>
          </a:ln>
        </p:spPr>
        <p:txBody>
          <a:bodyPr spcFirstLastPara="1" wrap="square" lIns="91425" tIns="45700" rIns="91425" bIns="45700" anchor="t" anchorCtr="0">
            <a:normAutofit fontScale="90000"/>
          </a:bodyPr>
          <a:lstStyle/>
          <a:p>
            <a:pPr marL="0" marR="0" lvl="0" indent="0" algn="ctr" rtl="0">
              <a:lnSpc>
                <a:spcPct val="90000"/>
              </a:lnSpc>
              <a:spcBef>
                <a:spcPts val="0"/>
              </a:spcBef>
              <a:spcAft>
                <a:spcPts val="0"/>
              </a:spcAft>
              <a:buClr>
                <a:schemeClr val="lt1"/>
              </a:buClr>
              <a:buSzPct val="111111"/>
              <a:buFont typeface="Arial"/>
              <a:buNone/>
            </a:pPr>
            <a:r>
              <a:rPr lang="en-US">
                <a:solidFill>
                  <a:srgbClr val="7030A0"/>
                </a:solidFill>
              </a:rPr>
              <a:t>Develop AI Literacy Among Pre-Service Teachers </a:t>
            </a:r>
            <a:endParaRPr/>
          </a:p>
        </p:txBody>
      </p:sp>
      <p:sp>
        <p:nvSpPr>
          <p:cNvPr id="844" name="Google Shape;844;p1"/>
          <p:cNvSpPr txBox="1"/>
          <p:nvPr/>
        </p:nvSpPr>
        <p:spPr>
          <a:xfrm>
            <a:off x="754083" y="2280062"/>
            <a:ext cx="10355283"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a:solidFill>
                  <a:schemeClr val="lt1"/>
                </a:solidFill>
                <a:latin typeface="Arial"/>
                <a:ea typeface="Arial"/>
                <a:cs typeface="Arial"/>
                <a:sym typeface="Arial"/>
              </a:rPr>
              <a:t>Understanding AI concepts and recognizing its applications within general and special education contexts</a:t>
            </a:r>
            <a:r>
              <a:rPr lang="en-US" sz="1400" b="0" i="0" u="none" strike="noStrike" cap="none">
                <a:solidFill>
                  <a:schemeClr val="lt1"/>
                </a:solidFill>
                <a:latin typeface="Arial"/>
                <a:ea typeface="Arial"/>
                <a:cs typeface="Arial"/>
                <a:sym typeface="Arial"/>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2"/>
          <p:cNvSpPr txBox="1">
            <a:spLocks noGrp="1"/>
          </p:cNvSpPr>
          <p:nvPr>
            <p:ph type="title"/>
          </p:nvPr>
        </p:nvSpPr>
        <p:spPr>
          <a:xfrm>
            <a:off x="6349911" y="925851"/>
            <a:ext cx="4192500" cy="132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Arial"/>
              <a:buNone/>
            </a:pPr>
            <a:r>
              <a:rPr lang="en-US" sz="3200" b="0" i="0" u="none" strike="noStrike" cap="none" dirty="0">
                <a:latin typeface="Arial"/>
                <a:ea typeface="Arial"/>
                <a:cs typeface="Arial"/>
                <a:sym typeface="Arial"/>
              </a:rPr>
              <a:t>Facilitate the understanding and implementation of Evidence-Based Practices through AI </a:t>
            </a:r>
            <a:endParaRPr dirty="0"/>
          </a:p>
        </p:txBody>
      </p:sp>
      <p:sp>
        <p:nvSpPr>
          <p:cNvPr id="850" name="Google Shape;850;p2"/>
          <p:cNvSpPr txBox="1"/>
          <p:nvPr/>
        </p:nvSpPr>
        <p:spPr>
          <a:xfrm>
            <a:off x="6718228" y="3299100"/>
            <a:ext cx="5257500" cy="3558900"/>
          </a:xfrm>
          <a:prstGeom prst="rect">
            <a:avLst/>
          </a:prstGeom>
          <a:noFill/>
          <a:ln>
            <a:noFill/>
          </a:ln>
        </p:spPr>
        <p:txBody>
          <a:bodyPr spcFirstLastPara="1" wrap="square" lIns="91425" tIns="45700" rIns="91425" bIns="45700" anchor="t" anchorCtr="0">
            <a:normAutofit/>
          </a:bodyPr>
          <a:lstStyle/>
          <a:p>
            <a:pPr marL="457200" marR="0" lvl="0" indent="-406400" algn="l" rtl="0">
              <a:lnSpc>
                <a:spcPct val="90000"/>
              </a:lnSpc>
              <a:spcBef>
                <a:spcPts val="1100"/>
              </a:spcBef>
              <a:spcAft>
                <a:spcPts val="0"/>
              </a:spcAft>
              <a:buClr>
                <a:schemeClr val="dk1"/>
              </a:buClr>
              <a:buSzPts val="2800"/>
              <a:buFont typeface="Arial"/>
              <a:buChar char="•"/>
            </a:pPr>
            <a:r>
              <a:rPr lang="en-US" sz="1800" b="0" i="0" u="none" strike="noStrike" cap="none">
                <a:solidFill>
                  <a:schemeClr val="dk1"/>
                </a:solidFill>
                <a:latin typeface="Arial"/>
                <a:ea typeface="Arial"/>
                <a:cs typeface="Arial"/>
                <a:sym typeface="Arial"/>
              </a:rPr>
              <a:t>By utilizing AI platforms that support adaptive learning and provide tailored feedback, pre-service teachers can learn to implement personalized education plans more effectively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EEDAR3.0">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EEDAR3.0">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EEDAR3.0">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2586</Words>
  <Application>Microsoft Office PowerPoint</Application>
  <PresentationFormat>Widescreen</PresentationFormat>
  <Paragraphs>259</Paragraphs>
  <Slides>42</Slides>
  <Notes>42</Notes>
  <HiddenSlides>1</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42</vt:i4>
      </vt:variant>
    </vt:vector>
  </HeadingPairs>
  <TitlesOfParts>
    <vt:vector size="52" baseType="lpstr">
      <vt:lpstr>Calibri</vt:lpstr>
      <vt:lpstr>Franklin Gothic</vt:lpstr>
      <vt:lpstr>Helvetica Neue</vt:lpstr>
      <vt:lpstr>Arial</vt:lpstr>
      <vt:lpstr>Play</vt:lpstr>
      <vt:lpstr>Quattrocento Sans</vt:lpstr>
      <vt:lpstr>Office Theme</vt:lpstr>
      <vt:lpstr>CEEDAR3.0</vt:lpstr>
      <vt:lpstr>CEEDAR3.0</vt:lpstr>
      <vt:lpstr>CEEDAR3.0</vt:lpstr>
      <vt:lpstr>Lunch &amp; Learn:  How Artificial Intelligence can be used to Incorporate UDL and HLPs</vt:lpstr>
      <vt:lpstr>Who we are….</vt:lpstr>
      <vt:lpstr>Today’s Objectives</vt:lpstr>
      <vt:lpstr>CEEDAR Overview</vt:lpstr>
      <vt:lpstr>Our Mission</vt:lpstr>
      <vt:lpstr>Improved Outcomes for Students with Disabilities</vt:lpstr>
      <vt:lpstr>New York Highlight</vt:lpstr>
      <vt:lpstr>Develop AI Literacy Among Pre-Service Teachers </vt:lpstr>
      <vt:lpstr>Facilitate the understanding and implementation of Evidence-Based Practices through AI </vt:lpstr>
      <vt:lpstr>Prepare Teachers for Ethical Use of AI </vt:lpstr>
      <vt:lpstr>AI to Incorporate UDL and HLPs</vt:lpstr>
      <vt:lpstr>What Are HLPs? </vt:lpstr>
      <vt:lpstr>High Leverage Practices</vt:lpstr>
      <vt:lpstr>Features of HLPs</vt:lpstr>
      <vt:lpstr>Why Should We Focus on HLPs?</vt:lpstr>
      <vt:lpstr>Flyer - Resources </vt:lpstr>
      <vt:lpstr>There is No “average” Brain </vt:lpstr>
      <vt:lpstr>UDL Guidelines </vt:lpstr>
      <vt:lpstr>Breakdown of UDL Guidelines and HLPs</vt:lpstr>
      <vt:lpstr>Lesson Planning: Key Components of a Standards-Based UDL Lesson Plan</vt:lpstr>
      <vt:lpstr>Scope and Sequence</vt:lpstr>
      <vt:lpstr>Artificial Intelligence: Friend or Foe</vt:lpstr>
      <vt:lpstr>If Your Teacher Candidates Don’t know What Their Students Need to Know, AI Could be your Foe</vt:lpstr>
      <vt:lpstr>Ethical Use and Professional Judgment: AI should Support Candidate Teaching, Not Replace Their Judgment </vt:lpstr>
      <vt:lpstr>Using CEEDAR GPT to Create a Lesson Plan</vt:lpstr>
      <vt:lpstr>Using CEEDAR GPT to Create a Lesson Plan (2)</vt:lpstr>
      <vt:lpstr>CEEDAR GPT to Create a Lesson Plan</vt:lpstr>
      <vt:lpstr>High Leverage Practices (HLP) GPT</vt:lpstr>
      <vt:lpstr>High Leverage Practices (HLP) GPT 2</vt:lpstr>
      <vt:lpstr>Think About</vt:lpstr>
      <vt:lpstr>CEEDAR GPT to Create a Lesson Plan: Case Study 1</vt:lpstr>
      <vt:lpstr>CEEDAR GPT to Create a Lesson Plan: Case Study 2</vt:lpstr>
      <vt:lpstr>CEEDAR GPT to Create a Lesson Plan: Case Study 3</vt:lpstr>
      <vt:lpstr>Reflection Questions</vt:lpstr>
      <vt:lpstr>Questions?</vt:lpstr>
      <vt:lpstr>References</vt:lpstr>
      <vt:lpstr>There is No “average” Brain (2) </vt:lpstr>
      <vt:lpstr>Artificial Intelligence: Friend or Foe (2)</vt:lpstr>
      <vt:lpstr>Scope and Sequence (2)</vt:lpstr>
      <vt:lpstr>CEEDAR</vt:lpstr>
      <vt:lpstr>Questions? (2)</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Ostovar, Emma R.</dc:creator>
  <cp:lastModifiedBy>Wuthrich, Mathilde</cp:lastModifiedBy>
  <cp:revision>2</cp:revision>
  <dcterms:created xsi:type="dcterms:W3CDTF">2022-10-11T18:33:53Z</dcterms:created>
  <dcterms:modified xsi:type="dcterms:W3CDTF">2026-04-17T12:44:50Z</dcterms:modified>
</cp:coreProperties>
</file>