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5" r:id="rId3"/>
    <p:sldMasterId id="2147483698" r:id="rId4"/>
    <p:sldMasterId id="2147483726" r:id="rId5"/>
  </p:sldMasterIdLst>
  <p:notesMasterIdLst>
    <p:notesMasterId r:id="rId3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2192000" cy="6858000"/>
  <p:notesSz cx="6858000" cy="9144000"/>
  <p:embeddedFontLst>
    <p:embeddedFont>
      <p:font typeface="Helvetica Neue" panose="020B0604020202020204" charset="0"/>
      <p:regular r:id="rId39"/>
      <p:bold r:id="rId40"/>
      <p:italic r:id="rId41"/>
      <p:boldItalic r:id="rId42"/>
    </p:embeddedFont>
    <p:embeddedFont>
      <p:font typeface="Play"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tZb95lxeXVHqfB9ywDkkGZHWj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7A70B6-7F95-4772-881E-9676A3B170FB}">
  <a:tblStyle styleId="{137A70B6-7F95-4772-881E-9676A3B170F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0" autoAdjust="0"/>
    <p:restoredTop sz="86405" autoAdjust="0"/>
  </p:normalViewPr>
  <p:slideViewPr>
    <p:cSldViewPr snapToGrid="0">
      <p:cViewPr varScale="1">
        <p:scale>
          <a:sx n="59" d="100"/>
          <a:sy n="59" d="100"/>
        </p:scale>
        <p:origin x="72" y="278"/>
      </p:cViewPr>
      <p:guideLst/>
    </p:cSldViewPr>
  </p:slideViewPr>
  <p:outlineViewPr>
    <p:cViewPr>
      <p:scale>
        <a:sx n="33" d="100"/>
        <a:sy n="33" d="100"/>
      </p:scale>
      <p:origin x="0" y="-814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customschemas.google.com/relationships/presentationmetadata" Target="meta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eedar.education.ufl.edu/innovation-configuratio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cb629ce6d6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3cb629ce6d6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g3cb629ce6d6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9542faf7a0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4" name="Google Shape;1014;g39542faf7a0_2_3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015" name="Google Shape;1015;g39542faf7a0_2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9542faf7a0_2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5" name="Google Shape;1025;g39542faf7a0_2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9542faf7a0_2_6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Intro about ICs</a:t>
            </a:r>
            <a:endParaRPr/>
          </a:p>
        </p:txBody>
      </p:sp>
      <p:sp>
        <p:nvSpPr>
          <p:cNvPr id="1031" name="Google Shape;1031;g39542faf7a0_2_6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39542faf7a0_2_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g39542faf7a0_2_6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40" name="Google Shape;1040;g39542faf7a0_2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9542faf7a0_2_6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g39542faf7a0_2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9542faf7a0_2_6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g39542faf7a0_2_67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39542faf7a0_2_6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g39542faf7a0_2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39542faf7a0_2_9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1" name="Google Shape;1081;g39542faf7a0_2_9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9542faf7a0_2_9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1" name="Google Shape;1091;g39542faf7a0_2_9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39542faf7a0_2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39542faf7a0_2_9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9542faf7a0_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39542faf7a0_2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6" name="Google Shape;926;g39542faf7a0_2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9542faf7a0_2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7" name="Google Shape;1107;g39542faf7a0_2_9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u="sng">
                <a:solidFill>
                  <a:schemeClr val="hlink"/>
                </a:solidFill>
                <a:hlinkClick r:id="rId3"/>
              </a:rPr>
              <a:t>https://ceedar.education.ufl.edu/innovation-configurations/</a:t>
            </a:r>
            <a:endParaRPr/>
          </a:p>
          <a:p>
            <a:pPr marL="457200" lvl="0" indent="-317500" algn="l" rtl="0">
              <a:lnSpc>
                <a:spcPct val="100000"/>
              </a:lnSpc>
              <a:spcBef>
                <a:spcPts val="0"/>
              </a:spcBef>
              <a:spcAft>
                <a:spcPts val="0"/>
              </a:spcAft>
              <a:buSzPts val="1400"/>
              <a:buChar char="●"/>
            </a:pPr>
            <a:r>
              <a:rPr lang="en-US"/>
              <a:t>After and spend a few quiet minutes exploring and then we will enter breakout room to have a brief discussion about </a:t>
            </a:r>
            <a:endParaRPr/>
          </a:p>
          <a:p>
            <a:pPr marL="0" lvl="0" indent="0" algn="l" rtl="0">
              <a:spcBef>
                <a:spcPts val="0"/>
              </a:spcBef>
              <a:spcAft>
                <a:spcPts val="0"/>
              </a:spcAft>
              <a:buNone/>
            </a:pPr>
            <a:r>
              <a:rPr lang="en-US"/>
              <a:t>What stood out to you?</a:t>
            </a:r>
            <a:br>
              <a:rPr lang="en-US"/>
            </a:br>
            <a:endParaRPr/>
          </a:p>
          <a:p>
            <a:pPr marL="0" lvl="0" indent="0" algn="l" rtl="0">
              <a:spcBef>
                <a:spcPts val="0"/>
              </a:spcBef>
              <a:spcAft>
                <a:spcPts val="0"/>
              </a:spcAft>
              <a:buNone/>
            </a:pPr>
            <a:r>
              <a:rPr lang="en-US"/>
              <a:t>How could this support Science of Reading alignment in your program?</a:t>
            </a:r>
            <a:br>
              <a:rPr lang="en-US"/>
            </a:br>
            <a:endParaRPr/>
          </a:p>
          <a:p>
            <a:pPr marL="0" lvl="0" indent="0" algn="l" rtl="0">
              <a:spcBef>
                <a:spcPts val="0"/>
              </a:spcBef>
              <a:spcAft>
                <a:spcPts val="0"/>
              </a:spcAft>
              <a:buNone/>
            </a:pPr>
            <a:r>
              <a:rPr lang="en-US"/>
              <a:t>What questions or barriers do you see?</a:t>
            </a:r>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9542faf7a0_2_9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5" name="Google Shape;1115;g39542faf7a0_2_9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cb5a9a2c6e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2" name="Google Shape;1122;g3cb5a9a2c6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3cb5a9a2c6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3cb5a9a2c6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g3cb5a9a2c6e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39542faf7a0_2_10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38" name="Google Shape;1138;g39542faf7a0_2_10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9542faf7a0_2_9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8" name="Google Shape;1148;g39542faf7a0_2_9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9" name="Google Shape;1149;g39542faf7a0_2_9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9542faf7a0_2_1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6" name="Google Shape;1166;g39542faf7a0_2_10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9542faf7a0_2_1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9" name="Google Shape;1179;g39542faf7a0_2_10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cb5a9a2c6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3cb5a9a2c6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g3cb5a9a2c6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39542faf7a0_2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5" name="Google Shape;1205;g39542faf7a0_2_10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9542faf7a0_2_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7" name="Google Shape;937;g39542faf7a0_2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cb629ce6d6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3cb629ce6d6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2" name="Google Shape;1212;g3cb629ce6d6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39542faf7a0_2_10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8" name="Google Shape;1218;g39542faf7a0_2_10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Let me know who we want on this slide for the recording, we can add/change as needed</a:t>
            </a:r>
            <a:endParaRPr/>
          </a:p>
        </p:txBody>
      </p:sp>
      <p:sp>
        <p:nvSpPr>
          <p:cNvPr id="1219" name="Google Shape;1219;g39542faf7a0_2_10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9542faf7a0_2_10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9" name="Google Shape;1229;g39542faf7a0_2_10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9542faf7a0_2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3" name="Google Shape;943;g39542faf7a0_2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9542faf7a0_2_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1" name="Google Shape;951;g39542faf7a0_2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39542faf7a0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1" name="Google Shape;961;g39542faf7a0_2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9542faf7a0_2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6" name="Google Shape;986;g39542faf7a0_2_3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image from vecteezy.com</a:t>
            </a:r>
            <a:endParaRPr/>
          </a:p>
        </p:txBody>
      </p:sp>
      <p:sp>
        <p:nvSpPr>
          <p:cNvPr id="987" name="Google Shape;987;g39542faf7a0_2_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39542faf7a0_2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5" name="Google Shape;995;g39542faf7a0_2_3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6" name="Google Shape;996;g39542faf7a0_2_3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39542faf7a0_2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g39542faf7a0_2_3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004" name="Google Shape;1004;g39542faf7a0_2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6.jp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3984a2fdb13_0_10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984a2fdb13_0_10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g3984a2fdb13_0_1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984a2fdb13_0_1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3984a2fdb13_0_1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g3984a2fdb13_0_16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3984a2fdb13_0_165"/>
          <p:cNvSpPr>
            <a:spLocks noGrp="1"/>
          </p:cNvSpPr>
          <p:nvPr>
            <p:ph type="pic" idx="2"/>
          </p:nvPr>
        </p:nvSpPr>
        <p:spPr>
          <a:xfrm>
            <a:off x="5183188" y="987425"/>
            <a:ext cx="6172200" cy="4873500"/>
          </a:xfrm>
          <a:prstGeom prst="rect">
            <a:avLst/>
          </a:prstGeom>
          <a:noFill/>
          <a:ln>
            <a:noFill/>
          </a:ln>
        </p:spPr>
      </p:sp>
      <p:sp>
        <p:nvSpPr>
          <p:cNvPr id="78" name="Google Shape;78;g3984a2fdb13_0_16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g3984a2fdb13_0_1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3984a2fdb13_0_1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3984a2fdb13_0_1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_Title and Content Gray">
  <p:cSld name="7_Title and Content Gray">
    <p:spTree>
      <p:nvGrpSpPr>
        <p:cNvPr id="1" name="Shape 906"/>
        <p:cNvGrpSpPr/>
        <p:nvPr/>
      </p:nvGrpSpPr>
      <p:grpSpPr>
        <a:xfrm>
          <a:off x="0" y="0"/>
          <a:ext cx="0" cy="0"/>
          <a:chOff x="0" y="0"/>
          <a:chExt cx="0" cy="0"/>
        </a:xfrm>
      </p:grpSpPr>
      <p:pic>
        <p:nvPicPr>
          <p:cNvPr id="907" name="Google Shape;907;g39542faf7a0_2_950"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908" name="Google Shape;908;g39542faf7a0_2_950"/>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09" name="Google Shape;909;g39542faf7a0_2_950"/>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10" name="Google Shape;910;g39542faf7a0_2_950"/>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11" name="Google Shape;911;g39542faf7a0_2_950"/>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12" name="Google Shape;912;g39542faf7a0_2_950"/>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913" name="Google Shape;913;g39542faf7a0_2_950"/>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14" name="Google Shape;914;g39542faf7a0_2_950"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915" name="Google Shape;915;g39542faf7a0_2_950"/>
          <p:cNvSpPr/>
          <p:nvPr/>
        </p:nvSpPr>
        <p:spPr>
          <a:xfrm>
            <a:off x="-232792" y="326307"/>
            <a:ext cx="12604000" cy="57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g3984a2fdb13_0_1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3984a2fdb13_0_17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g3984a2fdb13_0_1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3984a2fdb13_0_1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3984a2fdb13_0_1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g3984a2fdb13_0_17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984a2fdb13_0_17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g3984a2fdb13_0_1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984a2fdb13_0_1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984a2fdb13_0_1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94"/>
        <p:cNvGrpSpPr/>
        <p:nvPr/>
      </p:nvGrpSpPr>
      <p:grpSpPr>
        <a:xfrm>
          <a:off x="0" y="0"/>
          <a:ext cx="0" cy="0"/>
          <a:chOff x="0" y="0"/>
          <a:chExt cx="0" cy="0"/>
        </a:xfrm>
      </p:grpSpPr>
      <p:pic>
        <p:nvPicPr>
          <p:cNvPr id="95" name="Google Shape;95;g3cb629ce6d6_1_236" descr="A person writing on a piece of paper&#10;&#10;Description automatically generated with low confidence"/>
          <p:cNvPicPr preferRelativeResize="0"/>
          <p:nvPr/>
        </p:nvPicPr>
        <p:blipFill rotWithShape="1">
          <a:blip r:embed="rId2">
            <a:alphaModFix/>
          </a:blip>
          <a:srcRect/>
          <a:stretch/>
        </p:blipFill>
        <p:spPr>
          <a:xfrm>
            <a:off x="-348310" y="218484"/>
            <a:ext cx="12888620" cy="7246310"/>
          </a:xfrm>
          <a:prstGeom prst="rect">
            <a:avLst/>
          </a:prstGeom>
          <a:noFill/>
          <a:ln>
            <a:noFill/>
          </a:ln>
        </p:spPr>
      </p:pic>
      <p:sp>
        <p:nvSpPr>
          <p:cNvPr id="96" name="Google Shape;96;g3cb629ce6d6_1_236"/>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7" name="Google Shape;97;g3cb629ce6d6_1_236" descr="Text&#10;&#10;Description automatically generated with medium confidence"/>
          <p:cNvPicPr preferRelativeResize="0"/>
          <p:nvPr/>
        </p:nvPicPr>
        <p:blipFill rotWithShape="1">
          <a:blip r:embed="rId3">
            <a:alphaModFix/>
          </a:blip>
          <a:srcRect/>
          <a:stretch/>
        </p:blipFill>
        <p:spPr>
          <a:xfrm>
            <a:off x="221973" y="6485185"/>
            <a:ext cx="2269447" cy="4714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102"/>
        <p:cNvGrpSpPr/>
        <p:nvPr/>
      </p:nvGrpSpPr>
      <p:grpSpPr>
        <a:xfrm>
          <a:off x="0" y="0"/>
          <a:ext cx="0" cy="0"/>
          <a:chOff x="0" y="0"/>
          <a:chExt cx="0" cy="0"/>
        </a:xfrm>
      </p:grpSpPr>
      <p:pic>
        <p:nvPicPr>
          <p:cNvPr id="103" name="Google Shape;103;g39542faf7a0_2_4"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104" name="Google Shape;104;g39542faf7a0_2_4"/>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a:endParaRPr/>
          </a:p>
        </p:txBody>
      </p:sp>
      <p:sp>
        <p:nvSpPr>
          <p:cNvPr id="105" name="Google Shape;105;g39542faf7a0_2_4"/>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1600"/>
              </a:spcBef>
              <a:spcAft>
                <a:spcPts val="160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6" name="Google Shape;106;g39542faf7a0_2_4"/>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7" name="Google Shape;107;g39542faf7a0_2_4"/>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8" name="Google Shape;108;g39542faf7a0_2_4"/>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109" name="Google Shape;109;g39542faf7a0_2_4"/>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10" name="Google Shape;110;g39542faf7a0_2_4"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111" name="Google Shape;111;g39542faf7a0_2_4"/>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g39542faf7a0_2_14"/>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g39542faf7a0_2_16"/>
          <p:cNvSpPr txBox="1">
            <a:spLocks noGrp="1"/>
          </p:cNvSpPr>
          <p:nvPr>
            <p:ph type="ctrTitle"/>
          </p:nvPr>
        </p:nvSpPr>
        <p:spPr>
          <a:xfrm>
            <a:off x="415611" y="992767"/>
            <a:ext cx="11360800" cy="27368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16" name="Google Shape;116;g39542faf7a0_2_16"/>
          <p:cNvSpPr txBox="1">
            <a:spLocks noGrp="1"/>
          </p:cNvSpPr>
          <p:nvPr>
            <p:ph type="subTitle" idx="1"/>
          </p:nvPr>
        </p:nvSpPr>
        <p:spPr>
          <a:xfrm>
            <a:off x="415600" y="3778833"/>
            <a:ext cx="11360800" cy="10568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17" name="Google Shape;117;g39542faf7a0_2_16"/>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g39542faf7a0_2_20"/>
          <p:cNvSpPr txBox="1">
            <a:spLocks noGrp="1"/>
          </p:cNvSpPr>
          <p:nvPr>
            <p:ph type="title"/>
          </p:nvPr>
        </p:nvSpPr>
        <p:spPr>
          <a:xfrm>
            <a:off x="415600" y="2867800"/>
            <a:ext cx="11360800" cy="11224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20" name="Google Shape;120;g39542faf7a0_2_2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1"/>
        <p:cNvGrpSpPr/>
        <p:nvPr/>
      </p:nvGrpSpPr>
      <p:grpSpPr>
        <a:xfrm>
          <a:off x="0" y="0"/>
          <a:ext cx="0" cy="0"/>
          <a:chOff x="0" y="0"/>
          <a:chExt cx="0" cy="0"/>
        </a:xfrm>
      </p:grpSpPr>
      <p:sp>
        <p:nvSpPr>
          <p:cNvPr id="122" name="Google Shape;122;g39542faf7a0_2_2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23" name="Google Shape;123;g39542faf7a0_2_23"/>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24" name="Google Shape;124;g39542faf7a0_2_23"/>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5"/>
        <p:cNvGrpSpPr/>
        <p:nvPr/>
      </p:nvGrpSpPr>
      <p:grpSpPr>
        <a:xfrm>
          <a:off x="0" y="0"/>
          <a:ext cx="0" cy="0"/>
          <a:chOff x="0" y="0"/>
          <a:chExt cx="0" cy="0"/>
        </a:xfrm>
      </p:grpSpPr>
      <p:sp>
        <p:nvSpPr>
          <p:cNvPr id="126" name="Google Shape;126;g39542faf7a0_2_27"/>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27" name="Google Shape;127;g39542faf7a0_2_27"/>
          <p:cNvSpPr txBox="1">
            <a:spLocks noGrp="1"/>
          </p:cNvSpPr>
          <p:nvPr>
            <p:ph type="body" idx="1"/>
          </p:nvPr>
        </p:nvSpPr>
        <p:spPr>
          <a:xfrm>
            <a:off x="415600" y="1536633"/>
            <a:ext cx="53332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28" name="Google Shape;128;g39542faf7a0_2_27"/>
          <p:cNvSpPr txBox="1">
            <a:spLocks noGrp="1"/>
          </p:cNvSpPr>
          <p:nvPr>
            <p:ph type="body" idx="2"/>
          </p:nvPr>
        </p:nvSpPr>
        <p:spPr>
          <a:xfrm>
            <a:off x="6443200" y="1536633"/>
            <a:ext cx="53332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29" name="Google Shape;129;g39542faf7a0_2_27"/>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21"/>
        <p:cNvGrpSpPr/>
        <p:nvPr/>
      </p:nvGrpSpPr>
      <p:grpSpPr>
        <a:xfrm>
          <a:off x="0" y="0"/>
          <a:ext cx="0" cy="0"/>
          <a:chOff x="0" y="0"/>
          <a:chExt cx="0" cy="0"/>
        </a:xfrm>
      </p:grpSpPr>
      <p:pic>
        <p:nvPicPr>
          <p:cNvPr id="22" name="Google Shape;22;g3984a2fdb13_0_111" descr="A picture containing table&#10;&#10;Description automatically generated"/>
          <p:cNvPicPr preferRelativeResize="0"/>
          <p:nvPr/>
        </p:nvPicPr>
        <p:blipFill rotWithShape="1">
          <a:blip r:embed="rId2">
            <a:alphaModFix/>
          </a:blip>
          <a:srcRect/>
          <a:stretch/>
        </p:blipFill>
        <p:spPr>
          <a:xfrm>
            <a:off x="-197225" y="-80642"/>
            <a:ext cx="12532661" cy="7046179"/>
          </a:xfrm>
          <a:prstGeom prst="rect">
            <a:avLst/>
          </a:prstGeom>
          <a:noFill/>
          <a:ln>
            <a:noFill/>
          </a:ln>
        </p:spPr>
      </p:pic>
      <p:sp>
        <p:nvSpPr>
          <p:cNvPr id="23" name="Google Shape;23;g3984a2fdb13_0_111"/>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3984a2fdb13_0_111"/>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g3984a2fdb13_0_111"/>
          <p:cNvSpPr/>
          <p:nvPr/>
        </p:nvSpPr>
        <p:spPr>
          <a:xfrm>
            <a:off x="-197225" y="6094911"/>
            <a:ext cx="125328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 name="Google Shape;26;g3984a2fdb13_0_111"/>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Google Shape;27;g3984a2fdb13_0_111"/>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28" name="Google Shape;28;g3984a2fdb13_0_111"/>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 name="Google Shape;29;g3984a2fdb13_0_111"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30" name="Google Shape;30;g3984a2fdb13_0_111"/>
          <p:cNvSpPr/>
          <p:nvPr/>
        </p:nvSpPr>
        <p:spPr>
          <a:xfrm>
            <a:off x="-232792" y="326307"/>
            <a:ext cx="126039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g39542faf7a0_2_32"/>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32" name="Google Shape;132;g39542faf7a0_2_3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
        <p:cNvGrpSpPr/>
        <p:nvPr/>
      </p:nvGrpSpPr>
      <p:grpSpPr>
        <a:xfrm>
          <a:off x="0" y="0"/>
          <a:ext cx="0" cy="0"/>
          <a:chOff x="0" y="0"/>
          <a:chExt cx="0" cy="0"/>
        </a:xfrm>
      </p:grpSpPr>
      <p:sp>
        <p:nvSpPr>
          <p:cNvPr id="134" name="Google Shape;134;g39542faf7a0_2_35"/>
          <p:cNvSpPr txBox="1">
            <a:spLocks noGrp="1"/>
          </p:cNvSpPr>
          <p:nvPr>
            <p:ph type="title"/>
          </p:nvPr>
        </p:nvSpPr>
        <p:spPr>
          <a:xfrm>
            <a:off x="415600" y="740800"/>
            <a:ext cx="3744000" cy="10076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35" name="Google Shape;135;g39542faf7a0_2_35"/>
          <p:cNvSpPr txBox="1">
            <a:spLocks noGrp="1"/>
          </p:cNvSpPr>
          <p:nvPr>
            <p:ph type="body" idx="1"/>
          </p:nvPr>
        </p:nvSpPr>
        <p:spPr>
          <a:xfrm>
            <a:off x="415600" y="1852800"/>
            <a:ext cx="3744000" cy="42392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36" name="Google Shape;136;g39542faf7a0_2_35"/>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7"/>
        <p:cNvGrpSpPr/>
        <p:nvPr/>
      </p:nvGrpSpPr>
      <p:grpSpPr>
        <a:xfrm>
          <a:off x="0" y="0"/>
          <a:ext cx="0" cy="0"/>
          <a:chOff x="0" y="0"/>
          <a:chExt cx="0" cy="0"/>
        </a:xfrm>
      </p:grpSpPr>
      <p:sp>
        <p:nvSpPr>
          <p:cNvPr id="138" name="Google Shape;138;g39542faf7a0_2_39"/>
          <p:cNvSpPr txBox="1">
            <a:spLocks noGrp="1"/>
          </p:cNvSpPr>
          <p:nvPr>
            <p:ph type="title"/>
          </p:nvPr>
        </p:nvSpPr>
        <p:spPr>
          <a:xfrm>
            <a:off x="653667" y="600200"/>
            <a:ext cx="8490400" cy="54544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39" name="Google Shape;139;g39542faf7a0_2_39"/>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0"/>
        <p:cNvGrpSpPr/>
        <p:nvPr/>
      </p:nvGrpSpPr>
      <p:grpSpPr>
        <a:xfrm>
          <a:off x="0" y="0"/>
          <a:ext cx="0" cy="0"/>
          <a:chOff x="0" y="0"/>
          <a:chExt cx="0" cy="0"/>
        </a:xfrm>
      </p:grpSpPr>
      <p:sp>
        <p:nvSpPr>
          <p:cNvPr id="141" name="Google Shape;141;g39542faf7a0_2_4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 name="Google Shape;142;g39542faf7a0_2_42"/>
          <p:cNvSpPr txBox="1">
            <a:spLocks noGrp="1"/>
          </p:cNvSpPr>
          <p:nvPr>
            <p:ph type="title"/>
          </p:nvPr>
        </p:nvSpPr>
        <p:spPr>
          <a:xfrm>
            <a:off x="354000" y="1644233"/>
            <a:ext cx="53936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43" name="Google Shape;143;g39542faf7a0_2_42"/>
          <p:cNvSpPr txBox="1">
            <a:spLocks noGrp="1"/>
          </p:cNvSpPr>
          <p:nvPr>
            <p:ph type="subTitle" idx="1"/>
          </p:nvPr>
        </p:nvSpPr>
        <p:spPr>
          <a:xfrm>
            <a:off x="354000" y="3737433"/>
            <a:ext cx="5393600" cy="16468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4" name="Google Shape;144;g39542faf7a0_2_42"/>
          <p:cNvSpPr txBox="1">
            <a:spLocks noGrp="1"/>
          </p:cNvSpPr>
          <p:nvPr>
            <p:ph type="body" idx="2"/>
          </p:nvPr>
        </p:nvSpPr>
        <p:spPr>
          <a:xfrm>
            <a:off x="6586000" y="965433"/>
            <a:ext cx="5116000" cy="49268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45" name="Google Shape;145;g39542faf7a0_2_4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6"/>
        <p:cNvGrpSpPr/>
        <p:nvPr/>
      </p:nvGrpSpPr>
      <p:grpSpPr>
        <a:xfrm>
          <a:off x="0" y="0"/>
          <a:ext cx="0" cy="0"/>
          <a:chOff x="0" y="0"/>
          <a:chExt cx="0" cy="0"/>
        </a:xfrm>
      </p:grpSpPr>
      <p:sp>
        <p:nvSpPr>
          <p:cNvPr id="147" name="Google Shape;147;g39542faf7a0_2_48"/>
          <p:cNvSpPr txBox="1">
            <a:spLocks noGrp="1"/>
          </p:cNvSpPr>
          <p:nvPr>
            <p:ph type="body" idx="1"/>
          </p:nvPr>
        </p:nvSpPr>
        <p:spPr>
          <a:xfrm>
            <a:off x="415600" y="5640767"/>
            <a:ext cx="7998400" cy="8068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48" name="Google Shape;148;g39542faf7a0_2_48"/>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
        <p:cNvGrpSpPr/>
        <p:nvPr/>
      </p:nvGrpSpPr>
      <p:grpSpPr>
        <a:xfrm>
          <a:off x="0" y="0"/>
          <a:ext cx="0" cy="0"/>
          <a:chOff x="0" y="0"/>
          <a:chExt cx="0" cy="0"/>
        </a:xfrm>
      </p:grpSpPr>
      <p:sp>
        <p:nvSpPr>
          <p:cNvPr id="150" name="Google Shape;150;g39542faf7a0_2_51"/>
          <p:cNvSpPr txBox="1">
            <a:spLocks noGrp="1"/>
          </p:cNvSpPr>
          <p:nvPr>
            <p:ph type="title" hasCustomPrompt="1"/>
          </p:nvPr>
        </p:nvSpPr>
        <p:spPr>
          <a:xfrm>
            <a:off x="415600" y="1474833"/>
            <a:ext cx="11360800" cy="26180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51" name="Google Shape;151;g39542faf7a0_2_51"/>
          <p:cNvSpPr txBox="1">
            <a:spLocks noGrp="1"/>
          </p:cNvSpPr>
          <p:nvPr>
            <p:ph type="body" idx="1"/>
          </p:nvPr>
        </p:nvSpPr>
        <p:spPr>
          <a:xfrm>
            <a:off x="415600" y="4202967"/>
            <a:ext cx="11360800" cy="17344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52" name="Google Shape;152;g39542faf7a0_2_51"/>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154"/>
        <p:cNvGrpSpPr/>
        <p:nvPr/>
      </p:nvGrpSpPr>
      <p:grpSpPr>
        <a:xfrm>
          <a:off x="0" y="0"/>
          <a:ext cx="0" cy="0"/>
          <a:chOff x="0" y="0"/>
          <a:chExt cx="0" cy="0"/>
        </a:xfrm>
      </p:grpSpPr>
      <p:pic>
        <p:nvPicPr>
          <p:cNvPr id="155" name="Google Shape;155;g39542faf7a0_2_113"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156" name="Google Shape;156;g39542faf7a0_2_113"/>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57" name="Google Shape;157;g39542faf7a0_2_113"/>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58" name="Google Shape;158;g39542faf7a0_2_113"/>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59" name="Google Shape;159;g39542faf7a0_2_113"/>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60" name="Google Shape;160;g39542faf7a0_2_113"/>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161" name="Google Shape;161;g39542faf7a0_2_113"/>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62" name="Google Shape;162;g39542faf7a0_2_113"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163" name="Google Shape;163;g39542faf7a0_2_113"/>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64"/>
        <p:cNvGrpSpPr/>
        <p:nvPr/>
      </p:nvGrpSpPr>
      <p:grpSpPr>
        <a:xfrm>
          <a:off x="0" y="0"/>
          <a:ext cx="0" cy="0"/>
          <a:chOff x="0" y="0"/>
          <a:chExt cx="0" cy="0"/>
        </a:xfrm>
      </p:grpSpPr>
      <p:pic>
        <p:nvPicPr>
          <p:cNvPr id="165" name="Google Shape;165;g39542faf7a0_2_123" descr="Icon&#10;&#10;Description automatically generated with low confidence"/>
          <p:cNvPicPr preferRelativeResize="0"/>
          <p:nvPr/>
        </p:nvPicPr>
        <p:blipFill rotWithShape="1">
          <a:blip r:embed="rId2">
            <a:alphaModFix/>
          </a:blip>
          <a:srcRect t="-4480" b="4480"/>
          <a:stretch/>
        </p:blipFill>
        <p:spPr>
          <a:xfrm>
            <a:off x="0" y="-314709"/>
            <a:ext cx="12191997" cy="7179441"/>
          </a:xfrm>
          <a:prstGeom prst="rect">
            <a:avLst/>
          </a:prstGeom>
          <a:noFill/>
          <a:ln>
            <a:noFill/>
          </a:ln>
        </p:spPr>
      </p:pic>
      <p:sp>
        <p:nvSpPr>
          <p:cNvPr id="166" name="Google Shape;166;g39542faf7a0_2_123"/>
          <p:cNvSpPr txBox="1">
            <a:spLocks noGrp="1"/>
          </p:cNvSpPr>
          <p:nvPr>
            <p:ph type="body" idx="1"/>
          </p:nvPr>
        </p:nvSpPr>
        <p:spPr>
          <a:xfrm>
            <a:off x="1731351" y="1832073"/>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67" name="Google Shape;167;g39542faf7a0_2_123"/>
          <p:cNvSpPr txBox="1">
            <a:spLocks noGrp="1"/>
          </p:cNvSpPr>
          <p:nvPr>
            <p:ph type="body" idx="2"/>
          </p:nvPr>
        </p:nvSpPr>
        <p:spPr>
          <a:xfrm>
            <a:off x="4262689" y="3592675"/>
            <a:ext cx="3472000" cy="101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68" name="Google Shape;168;g39542faf7a0_2_123"/>
          <p:cNvSpPr txBox="1">
            <a:spLocks noGrp="1"/>
          </p:cNvSpPr>
          <p:nvPr>
            <p:ph type="body" idx="3"/>
          </p:nvPr>
        </p:nvSpPr>
        <p:spPr>
          <a:xfrm>
            <a:off x="4262689" y="3592675"/>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69" name="Google Shape;169;g39542faf7a0_2_123"/>
          <p:cNvSpPr txBox="1">
            <a:spLocks noGrp="1"/>
          </p:cNvSpPr>
          <p:nvPr>
            <p:ph type="body" idx="4"/>
          </p:nvPr>
        </p:nvSpPr>
        <p:spPr>
          <a:xfrm>
            <a:off x="1731351" y="1832072"/>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VERY STUDENT">
  <p:cSld name="EVERY STUDENT">
    <p:spTree>
      <p:nvGrpSpPr>
        <p:cNvPr id="1" name="Shape 170"/>
        <p:cNvGrpSpPr/>
        <p:nvPr/>
      </p:nvGrpSpPr>
      <p:grpSpPr>
        <a:xfrm>
          <a:off x="0" y="0"/>
          <a:ext cx="0" cy="0"/>
          <a:chOff x="0" y="0"/>
          <a:chExt cx="0" cy="0"/>
        </a:xfrm>
      </p:grpSpPr>
      <p:pic>
        <p:nvPicPr>
          <p:cNvPr id="171" name="Google Shape;171;g39542faf7a0_2_129" descr="A room with tables and chairs&#10;&#10;Description automatically generated with medium confidence"/>
          <p:cNvPicPr preferRelativeResize="0"/>
          <p:nvPr/>
        </p:nvPicPr>
        <p:blipFill rotWithShape="1">
          <a:blip r:embed="rId2">
            <a:alphaModFix/>
          </a:blip>
          <a:srcRect t="11537" b="4003"/>
          <a:stretch/>
        </p:blipFill>
        <p:spPr>
          <a:xfrm>
            <a:off x="0" y="0"/>
            <a:ext cx="12192003" cy="6857999"/>
          </a:xfrm>
          <a:prstGeom prst="rect">
            <a:avLst/>
          </a:prstGeom>
          <a:noFill/>
          <a:ln>
            <a:noFill/>
          </a:ln>
        </p:spPr>
      </p:pic>
      <p:sp>
        <p:nvSpPr>
          <p:cNvPr id="172" name="Google Shape;172;g39542faf7a0_2_129"/>
          <p:cNvSpPr/>
          <p:nvPr/>
        </p:nvSpPr>
        <p:spPr>
          <a:xfrm>
            <a:off x="0" y="0"/>
            <a:ext cx="12240000"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73" name="Google Shape;173;g39542faf7a0_2_129"/>
          <p:cNvSpPr txBox="1"/>
          <p:nvPr/>
        </p:nvSpPr>
        <p:spPr>
          <a:xfrm>
            <a:off x="3986464" y="2480517"/>
            <a:ext cx="19892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EVERY</a:t>
            </a:r>
            <a:endParaRPr sz="1500" b="0" i="0" u="none" strike="noStrike" cap="none">
              <a:solidFill>
                <a:srgbClr val="000000"/>
              </a:solidFill>
              <a:latin typeface="Arial"/>
              <a:ea typeface="Arial"/>
              <a:cs typeface="Arial"/>
              <a:sym typeface="Arial"/>
            </a:endParaRPr>
          </a:p>
        </p:txBody>
      </p:sp>
      <p:sp>
        <p:nvSpPr>
          <p:cNvPr id="174" name="Google Shape;174;g39542faf7a0_2_129"/>
          <p:cNvSpPr txBox="1"/>
          <p:nvPr/>
        </p:nvSpPr>
        <p:spPr>
          <a:xfrm>
            <a:off x="5133475" y="3685396"/>
            <a:ext cx="3016000" cy="7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a:t>
            </a:r>
            <a:endParaRPr sz="1500" b="0" i="0" u="none" strike="noStrike" cap="none">
              <a:solidFill>
                <a:srgbClr val="000000"/>
              </a:solidFill>
              <a:latin typeface="Arial"/>
              <a:ea typeface="Arial"/>
              <a:cs typeface="Arial"/>
              <a:sym typeface="Arial"/>
            </a:endParaRPr>
          </a:p>
        </p:txBody>
      </p:sp>
      <p:sp>
        <p:nvSpPr>
          <p:cNvPr id="175" name="Google Shape;175;g39542faf7a0_2_129"/>
          <p:cNvSpPr/>
          <p:nvPr/>
        </p:nvSpPr>
        <p:spPr>
          <a:xfrm>
            <a:off x="3737811" y="2370571"/>
            <a:ext cx="2486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76" name="Google Shape;176;g39542faf7a0_2_129"/>
          <p:cNvSpPr/>
          <p:nvPr/>
        </p:nvSpPr>
        <p:spPr>
          <a:xfrm>
            <a:off x="5181600" y="3567255"/>
            <a:ext cx="29116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77" name="Google Shape;177;g39542faf7a0_2_129" descr="Text&#10;&#10;Description automatically generated with medium confidence"/>
          <p:cNvPicPr preferRelativeResize="0"/>
          <p:nvPr/>
        </p:nvPicPr>
        <p:blipFill rotWithShape="1">
          <a:blip r:embed="rId3">
            <a:alphaModFix/>
          </a:blip>
          <a:srcRect/>
          <a:stretch/>
        </p:blipFill>
        <p:spPr>
          <a:xfrm>
            <a:off x="3986465" y="5121159"/>
            <a:ext cx="3737813" cy="77651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ETTER TOGETHER">
  <p:cSld name="BETTER TOGETHER">
    <p:spTree>
      <p:nvGrpSpPr>
        <p:cNvPr id="1" name="Shape 178"/>
        <p:cNvGrpSpPr/>
        <p:nvPr/>
      </p:nvGrpSpPr>
      <p:grpSpPr>
        <a:xfrm>
          <a:off x="0" y="0"/>
          <a:ext cx="0" cy="0"/>
          <a:chOff x="0" y="0"/>
          <a:chExt cx="0" cy="0"/>
        </a:xfrm>
      </p:grpSpPr>
      <p:pic>
        <p:nvPicPr>
          <p:cNvPr id="179" name="Google Shape;179;g39542faf7a0_2_137" descr="A picture containing sky, person, outdoor&#10;&#10;Description automatically generated"/>
          <p:cNvPicPr preferRelativeResize="0"/>
          <p:nvPr/>
        </p:nvPicPr>
        <p:blipFill rotWithShape="1">
          <a:blip r:embed="rId2">
            <a:alphaModFix/>
          </a:blip>
          <a:srcRect l="3516" r="32543"/>
          <a:stretch/>
        </p:blipFill>
        <p:spPr>
          <a:xfrm>
            <a:off x="-1" y="0"/>
            <a:ext cx="12240124" cy="6885632"/>
          </a:xfrm>
          <a:prstGeom prst="rect">
            <a:avLst/>
          </a:prstGeom>
          <a:noFill/>
          <a:ln>
            <a:noFill/>
          </a:ln>
        </p:spPr>
      </p:pic>
      <p:sp>
        <p:nvSpPr>
          <p:cNvPr id="180" name="Google Shape;180;g39542faf7a0_2_137"/>
          <p:cNvSpPr/>
          <p:nvPr/>
        </p:nvSpPr>
        <p:spPr>
          <a:xfrm>
            <a:off x="-1" y="0"/>
            <a:ext cx="12240000"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81" name="Google Shape;181;g39542faf7a0_2_137"/>
          <p:cNvSpPr txBox="1"/>
          <p:nvPr/>
        </p:nvSpPr>
        <p:spPr>
          <a:xfrm>
            <a:off x="3922296" y="2480517"/>
            <a:ext cx="21096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BETTER</a:t>
            </a:r>
            <a:endParaRPr sz="1500" b="0" i="0" u="none" strike="noStrike" cap="none">
              <a:solidFill>
                <a:srgbClr val="000000"/>
              </a:solidFill>
              <a:latin typeface="Arial"/>
              <a:ea typeface="Arial"/>
              <a:cs typeface="Arial"/>
              <a:sym typeface="Arial"/>
            </a:endParaRPr>
          </a:p>
        </p:txBody>
      </p:sp>
      <p:sp>
        <p:nvSpPr>
          <p:cNvPr id="182" name="Google Shape;182;g39542faf7a0_2_137"/>
          <p:cNvSpPr txBox="1"/>
          <p:nvPr/>
        </p:nvSpPr>
        <p:spPr>
          <a:xfrm>
            <a:off x="5181600" y="3701439"/>
            <a:ext cx="30160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TOGETHER</a:t>
            </a:r>
            <a:endParaRPr sz="1500" b="0" i="0" u="none" strike="noStrike" cap="none">
              <a:solidFill>
                <a:srgbClr val="000000"/>
              </a:solidFill>
              <a:latin typeface="Arial"/>
              <a:ea typeface="Arial"/>
              <a:cs typeface="Arial"/>
              <a:sym typeface="Arial"/>
            </a:endParaRPr>
          </a:p>
        </p:txBody>
      </p:sp>
      <p:sp>
        <p:nvSpPr>
          <p:cNvPr id="183" name="Google Shape;183;g39542faf7a0_2_137"/>
          <p:cNvSpPr/>
          <p:nvPr/>
        </p:nvSpPr>
        <p:spPr>
          <a:xfrm>
            <a:off x="3737811" y="2370571"/>
            <a:ext cx="2486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84" name="Google Shape;184;g39542faf7a0_2_137"/>
          <p:cNvSpPr/>
          <p:nvPr/>
        </p:nvSpPr>
        <p:spPr>
          <a:xfrm>
            <a:off x="5077325" y="3567255"/>
            <a:ext cx="3248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85" name="Google Shape;185;g39542faf7a0_2_137" descr="Text&#10;&#10;Description automatically generated with medium confidence"/>
          <p:cNvPicPr preferRelativeResize="0"/>
          <p:nvPr/>
        </p:nvPicPr>
        <p:blipFill rotWithShape="1">
          <a:blip r:embed="rId3">
            <a:alphaModFix/>
          </a:blip>
          <a:srcRect/>
          <a:stretch/>
        </p:blipFill>
        <p:spPr>
          <a:xfrm>
            <a:off x="3986465" y="5121159"/>
            <a:ext cx="3737813" cy="7765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g3984a2fdb13_0_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3984a2fdb13_0_1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g3984a2fdb13_0_1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3984a2fdb13_0_1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3984a2fdb13_0_1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Content Gray">
  <p:cSld name="3_Title and Content Gray">
    <p:spTree>
      <p:nvGrpSpPr>
        <p:cNvPr id="1" name="Shape 186"/>
        <p:cNvGrpSpPr/>
        <p:nvPr/>
      </p:nvGrpSpPr>
      <p:grpSpPr>
        <a:xfrm>
          <a:off x="0" y="0"/>
          <a:ext cx="0" cy="0"/>
          <a:chOff x="0" y="0"/>
          <a:chExt cx="0" cy="0"/>
        </a:xfrm>
      </p:grpSpPr>
      <p:pic>
        <p:nvPicPr>
          <p:cNvPr id="187" name="Google Shape;187;g39542faf7a0_2_145" descr="A group of people looking at a paper&#10;&#10;Description automatically generated with medium confidence"/>
          <p:cNvPicPr preferRelativeResize="0"/>
          <p:nvPr/>
        </p:nvPicPr>
        <p:blipFill rotWithShape="1">
          <a:blip r:embed="rId2">
            <a:alphaModFix/>
          </a:blip>
          <a:srcRect/>
          <a:stretch/>
        </p:blipFill>
        <p:spPr>
          <a:xfrm>
            <a:off x="-334981" y="0"/>
            <a:ext cx="12861964" cy="7231324"/>
          </a:xfrm>
          <a:prstGeom prst="rect">
            <a:avLst/>
          </a:prstGeom>
          <a:noFill/>
          <a:ln>
            <a:noFill/>
          </a:ln>
        </p:spPr>
      </p:pic>
      <p:pic>
        <p:nvPicPr>
          <p:cNvPr id="188" name="Google Shape;188;g39542faf7a0_2_145"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189" name="Google Shape;189;g39542faf7a0_2_145"/>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190"/>
        <p:cNvGrpSpPr/>
        <p:nvPr/>
      </p:nvGrpSpPr>
      <p:grpSpPr>
        <a:xfrm>
          <a:off x="0" y="0"/>
          <a:ext cx="0" cy="0"/>
          <a:chOff x="0" y="0"/>
          <a:chExt cx="0" cy="0"/>
        </a:xfrm>
      </p:grpSpPr>
      <p:pic>
        <p:nvPicPr>
          <p:cNvPr id="191" name="Google Shape;191;g39542faf7a0_2_149" descr="A person writing on a piece of paper&#10;&#10;Description automatically generated with low confidence"/>
          <p:cNvPicPr preferRelativeResize="0"/>
          <p:nvPr/>
        </p:nvPicPr>
        <p:blipFill rotWithShape="1">
          <a:blip r:embed="rId2">
            <a:alphaModFix/>
          </a:blip>
          <a:srcRect/>
          <a:stretch/>
        </p:blipFill>
        <p:spPr>
          <a:xfrm>
            <a:off x="-348309" y="218484"/>
            <a:ext cx="12888620" cy="7246311"/>
          </a:xfrm>
          <a:prstGeom prst="rect">
            <a:avLst/>
          </a:prstGeom>
          <a:noFill/>
          <a:ln>
            <a:noFill/>
          </a:ln>
        </p:spPr>
      </p:pic>
      <p:sp>
        <p:nvSpPr>
          <p:cNvPr id="192" name="Google Shape;192;g39542faf7a0_2_149"/>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93" name="Google Shape;193;g39542faf7a0_2_149" descr="Text&#10;&#10;Description automatically generated with medium confidence"/>
          <p:cNvPicPr preferRelativeResize="0"/>
          <p:nvPr/>
        </p:nvPicPr>
        <p:blipFill rotWithShape="1">
          <a:blip r:embed="rId3">
            <a:alphaModFix/>
          </a:blip>
          <a:srcRect/>
          <a:stretch/>
        </p:blipFill>
        <p:spPr>
          <a:xfrm>
            <a:off x="221973" y="6485185"/>
            <a:ext cx="2269449" cy="47146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Gray">
  <p:cSld name="4_Title and Content Gray">
    <p:spTree>
      <p:nvGrpSpPr>
        <p:cNvPr id="1" name="Shape 194"/>
        <p:cNvGrpSpPr/>
        <p:nvPr/>
      </p:nvGrpSpPr>
      <p:grpSpPr>
        <a:xfrm>
          <a:off x="0" y="0"/>
          <a:ext cx="0" cy="0"/>
          <a:chOff x="0" y="0"/>
          <a:chExt cx="0" cy="0"/>
        </a:xfrm>
      </p:grpSpPr>
      <p:pic>
        <p:nvPicPr>
          <p:cNvPr id="195" name="Google Shape;195;g39542faf7a0_2_153" descr="A teacher teaching her students&#10;&#10;Description automatically generated with medium confidence"/>
          <p:cNvPicPr preferRelativeResize="0"/>
          <p:nvPr/>
        </p:nvPicPr>
        <p:blipFill rotWithShape="1">
          <a:blip r:embed="rId2">
            <a:alphaModFix/>
          </a:blip>
          <a:srcRect/>
          <a:stretch/>
        </p:blipFill>
        <p:spPr>
          <a:xfrm>
            <a:off x="-286309" y="-119133"/>
            <a:ext cx="12621749" cy="7096269"/>
          </a:xfrm>
          <a:prstGeom prst="rect">
            <a:avLst/>
          </a:prstGeom>
          <a:noFill/>
          <a:ln>
            <a:noFill/>
          </a:ln>
        </p:spPr>
      </p:pic>
      <p:sp>
        <p:nvSpPr>
          <p:cNvPr id="196" name="Google Shape;196;g39542faf7a0_2_153"/>
          <p:cNvSpPr txBox="1">
            <a:spLocks noGrp="1"/>
          </p:cNvSpPr>
          <p:nvPr>
            <p:ph type="title"/>
          </p:nvPr>
        </p:nvSpPr>
        <p:spPr>
          <a:xfrm>
            <a:off x="3440085" y="3130659"/>
            <a:ext cx="52064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197" name="Google Shape;197;g39542faf7a0_2_153"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198"/>
        <p:cNvGrpSpPr/>
        <p:nvPr/>
      </p:nvGrpSpPr>
      <p:grpSpPr>
        <a:xfrm>
          <a:off x="0" y="0"/>
          <a:ext cx="0" cy="0"/>
          <a:chOff x="0" y="0"/>
          <a:chExt cx="0" cy="0"/>
        </a:xfrm>
      </p:grpSpPr>
      <p:pic>
        <p:nvPicPr>
          <p:cNvPr id="199" name="Google Shape;199;g39542faf7a0_2_157"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1" y="-147048"/>
            <a:ext cx="12721048" cy="7152097"/>
          </a:xfrm>
          <a:prstGeom prst="rect">
            <a:avLst/>
          </a:prstGeom>
          <a:noFill/>
          <a:ln>
            <a:noFill/>
          </a:ln>
        </p:spPr>
      </p:pic>
      <p:sp>
        <p:nvSpPr>
          <p:cNvPr id="200" name="Google Shape;200;g39542faf7a0_2_157"/>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01" name="Google Shape;201;g39542faf7a0_2_157"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and Content Gray">
  <p:cSld name="6_Title and Content Gray">
    <p:spTree>
      <p:nvGrpSpPr>
        <p:cNvPr id="1" name="Shape 202"/>
        <p:cNvGrpSpPr/>
        <p:nvPr/>
      </p:nvGrpSpPr>
      <p:grpSpPr>
        <a:xfrm>
          <a:off x="0" y="0"/>
          <a:ext cx="0" cy="0"/>
          <a:chOff x="0" y="0"/>
          <a:chExt cx="0" cy="0"/>
        </a:xfrm>
      </p:grpSpPr>
      <p:pic>
        <p:nvPicPr>
          <p:cNvPr id="203" name="Google Shape;203;g39542faf7a0_2_161" descr="A picture containing sky, outdoor, day&#10;&#10;Description automatically generated"/>
          <p:cNvPicPr preferRelativeResize="0"/>
          <p:nvPr/>
        </p:nvPicPr>
        <p:blipFill rotWithShape="1">
          <a:blip r:embed="rId2">
            <a:alphaModFix/>
          </a:blip>
          <a:srcRect/>
          <a:stretch/>
        </p:blipFill>
        <p:spPr>
          <a:xfrm>
            <a:off x="-252785" y="-140449"/>
            <a:ext cx="12697571" cy="7138897"/>
          </a:xfrm>
          <a:prstGeom prst="rect">
            <a:avLst/>
          </a:prstGeom>
          <a:noFill/>
          <a:ln>
            <a:noFill/>
          </a:ln>
        </p:spPr>
      </p:pic>
      <p:sp>
        <p:nvSpPr>
          <p:cNvPr id="204" name="Google Shape;204;g39542faf7a0_2_161"/>
          <p:cNvSpPr txBox="1">
            <a:spLocks noGrp="1"/>
          </p:cNvSpPr>
          <p:nvPr>
            <p:ph type="title"/>
          </p:nvPr>
        </p:nvSpPr>
        <p:spPr>
          <a:xfrm>
            <a:off x="3492971" y="3105615"/>
            <a:ext cx="51532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205" name="Google Shape;205;g39542faf7a0_2_161"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6"/>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with Image 3">
  <p:cSld name="Title and Content with Image 3">
    <p:spTree>
      <p:nvGrpSpPr>
        <p:cNvPr id="1" name="Shape 207"/>
        <p:cNvGrpSpPr/>
        <p:nvPr/>
      </p:nvGrpSpPr>
      <p:grpSpPr>
        <a:xfrm>
          <a:off x="0" y="0"/>
          <a:ext cx="0" cy="0"/>
          <a:chOff x="0" y="0"/>
          <a:chExt cx="0" cy="0"/>
        </a:xfrm>
      </p:grpSpPr>
      <p:pic>
        <p:nvPicPr>
          <p:cNvPr id="208" name="Google Shape;208;g39542faf7a0_2_166" descr="A group of children smiling&#10;&#10;Description automatically generated with low confidence"/>
          <p:cNvPicPr preferRelativeResize="0"/>
          <p:nvPr/>
        </p:nvPicPr>
        <p:blipFill rotWithShape="1">
          <a:blip r:embed="rId2">
            <a:alphaModFix/>
          </a:blip>
          <a:srcRect b="11738"/>
          <a:stretch/>
        </p:blipFill>
        <p:spPr>
          <a:xfrm>
            <a:off x="0" y="1673"/>
            <a:ext cx="12194979" cy="6051256"/>
          </a:xfrm>
          <a:prstGeom prst="rect">
            <a:avLst/>
          </a:prstGeom>
          <a:noFill/>
          <a:ln>
            <a:noFill/>
          </a:ln>
        </p:spPr>
      </p:pic>
      <p:sp>
        <p:nvSpPr>
          <p:cNvPr id="209" name="Google Shape;209;g39542faf7a0_2_166"/>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10" name="Google Shape;210;g39542faf7a0_2_166"/>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11" name="Google Shape;211;g39542faf7a0_2_166"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212" name="Google Shape;212;g39542faf7a0_2_166"/>
          <p:cNvSpPr/>
          <p:nvPr/>
        </p:nvSpPr>
        <p:spPr>
          <a:xfrm>
            <a:off x="598407" y="1692219"/>
            <a:ext cx="10870400" cy="4340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13" name="Google Shape;213;g39542faf7a0_2_166"/>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214" name="Google Shape;214;g39542faf7a0_2_166"/>
          <p:cNvSpPr/>
          <p:nvPr/>
        </p:nvSpPr>
        <p:spPr>
          <a:xfrm>
            <a:off x="0" y="2903839"/>
            <a:ext cx="12192000" cy="312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15" name="Google Shape;215;g39542faf7a0_2_166"/>
          <p:cNvSpPr txBox="1">
            <a:spLocks noGrp="1"/>
          </p:cNvSpPr>
          <p:nvPr>
            <p:ph type="title"/>
          </p:nvPr>
        </p:nvSpPr>
        <p:spPr>
          <a:xfrm>
            <a:off x="1006947" y="1932629"/>
            <a:ext cx="43720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16" name="Google Shape;216;g39542faf7a0_2_166"/>
          <p:cNvSpPr txBox="1">
            <a:spLocks noGrp="1"/>
          </p:cNvSpPr>
          <p:nvPr>
            <p:ph type="body" idx="1"/>
          </p:nvPr>
        </p:nvSpPr>
        <p:spPr>
          <a:xfrm>
            <a:off x="5691007" y="1932629"/>
            <a:ext cx="5257600" cy="386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Gray">
  <p:cSld name="1_Title and Content Gray">
    <p:spTree>
      <p:nvGrpSpPr>
        <p:cNvPr id="1" name="Shape 217"/>
        <p:cNvGrpSpPr/>
        <p:nvPr/>
      </p:nvGrpSpPr>
      <p:grpSpPr>
        <a:xfrm>
          <a:off x="0" y="0"/>
          <a:ext cx="0" cy="0"/>
          <a:chOff x="0" y="0"/>
          <a:chExt cx="0" cy="0"/>
        </a:xfrm>
      </p:grpSpPr>
      <p:pic>
        <p:nvPicPr>
          <p:cNvPr id="218" name="Google Shape;218;g39542faf7a0_2_176"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219" name="Google Shape;219;g39542faf7a0_2_176"/>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20" name="Google Shape;220;g39542faf7a0_2_176"/>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21" name="Google Shape;221;g39542faf7a0_2_176"/>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22" name="Google Shape;222;g39542faf7a0_2_176"/>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23" name="Google Shape;223;g39542faf7a0_2_176"/>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224" name="Google Shape;224;g39542faf7a0_2_176"/>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25" name="Google Shape;225;g39542faf7a0_2_176"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226" name="Google Shape;226;g39542faf7a0_2_176"/>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27" name="Google Shape;227;g39542faf7a0_2_176" descr="A group of children raising their hands&#10;&#10;Description automatically generated with medium confidence"/>
          <p:cNvPicPr preferRelativeResize="0"/>
          <p:nvPr/>
        </p:nvPicPr>
        <p:blipFill rotWithShape="1">
          <a:blip r:embed="rId4">
            <a:alphaModFix/>
          </a:blip>
          <a:srcRect/>
          <a:stretch/>
        </p:blipFill>
        <p:spPr>
          <a:xfrm>
            <a:off x="-375075" y="-80641"/>
            <a:ext cx="12836375" cy="7216937"/>
          </a:xfrm>
          <a:prstGeom prst="rect">
            <a:avLst/>
          </a:prstGeom>
          <a:noFill/>
          <a:ln>
            <a:noFill/>
          </a:ln>
        </p:spPr>
      </p:pic>
      <p:sp>
        <p:nvSpPr>
          <p:cNvPr id="228" name="Google Shape;228;g39542faf7a0_2_176"/>
          <p:cNvSpPr txBox="1"/>
          <p:nvPr/>
        </p:nvSpPr>
        <p:spPr>
          <a:xfrm>
            <a:off x="4561145" y="2986605"/>
            <a:ext cx="3016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Arial"/>
                <a:ea typeface="Arial"/>
                <a:cs typeface="Arial"/>
                <a:sym typeface="Arial"/>
              </a:rPr>
              <a:t>Q &amp; A</a:t>
            </a:r>
            <a:endParaRPr sz="1500" b="0" i="0" u="none" strike="noStrike" cap="none">
              <a:solidFill>
                <a:srgbClr val="000000"/>
              </a:solidFill>
              <a:latin typeface="Arial"/>
              <a:ea typeface="Arial"/>
              <a:cs typeface="Arial"/>
              <a:sym typeface="Arial"/>
            </a:endParaRPr>
          </a:p>
        </p:txBody>
      </p:sp>
      <p:sp>
        <p:nvSpPr>
          <p:cNvPr id="229" name="Google Shape;229;g39542faf7a0_2_176"/>
          <p:cNvSpPr/>
          <p:nvPr/>
        </p:nvSpPr>
        <p:spPr>
          <a:xfrm>
            <a:off x="4444839" y="3051313"/>
            <a:ext cx="3248400" cy="1308400"/>
          </a:xfrm>
          <a:prstGeom prst="rect">
            <a:avLst/>
          </a:prstGeom>
          <a:noFill/>
          <a:ln w="76200" cap="flat" cmpd="sng">
            <a:solidFill>
              <a:schemeClr val="lt1"/>
            </a:solidFill>
            <a:prstDash val="solid"/>
            <a:miter lim="800000"/>
            <a:headEnd type="none" w="sm" len="sm"/>
            <a:tailEnd type="none" w="sm" len="sm"/>
          </a:ln>
        </p:spPr>
        <p:txBody>
          <a:bodyPr spcFirstLastPara="1" wrap="square" lIns="548625" tIns="45700" rIns="64007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30" name="Google Shape;230;g39542faf7a0_2_176" descr="Text&#10;&#10;Description automatically generated with medium confidence"/>
          <p:cNvPicPr preferRelativeResize="0"/>
          <p:nvPr/>
        </p:nvPicPr>
        <p:blipFill rotWithShape="1">
          <a:blip r:embed="rId3">
            <a:alphaModFix/>
          </a:blip>
          <a:srcRect/>
          <a:stretch/>
        </p:blipFill>
        <p:spPr>
          <a:xfrm>
            <a:off x="221973" y="6485185"/>
            <a:ext cx="2269449" cy="47146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231"/>
        <p:cNvGrpSpPr/>
        <p:nvPr/>
      </p:nvGrpSpPr>
      <p:grpSpPr>
        <a:xfrm>
          <a:off x="0" y="0"/>
          <a:ext cx="0" cy="0"/>
          <a:chOff x="0" y="0"/>
          <a:chExt cx="0" cy="0"/>
        </a:xfrm>
      </p:grpSpPr>
      <p:sp>
        <p:nvSpPr>
          <p:cNvPr id="232" name="Google Shape;232;g39542faf7a0_2_190"/>
          <p:cNvSpPr txBox="1">
            <a:spLocks noGrp="1"/>
          </p:cNvSpPr>
          <p:nvPr>
            <p:ph type="title"/>
          </p:nvPr>
        </p:nvSpPr>
        <p:spPr>
          <a:xfrm>
            <a:off x="433205" y="701733"/>
            <a:ext cx="56628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33" name="Google Shape;233;g39542faf7a0_2_190"/>
          <p:cNvSpPr txBox="1">
            <a:spLocks noGrp="1"/>
          </p:cNvSpPr>
          <p:nvPr>
            <p:ph type="body" idx="1"/>
          </p:nvPr>
        </p:nvSpPr>
        <p:spPr>
          <a:xfrm>
            <a:off x="433388" y="2295149"/>
            <a:ext cx="7670800" cy="4284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34" name="Google Shape;234;g39542faf7a0_2_190"/>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35" name="Google Shape;235;g39542faf7a0_2_190"/>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36" name="Google Shape;236;g39542faf7a0_2_190" descr="Text&#10;&#10;Description automatically generated with medium confidence"/>
          <p:cNvPicPr preferRelativeResize="0"/>
          <p:nvPr/>
        </p:nvPicPr>
        <p:blipFill rotWithShape="1">
          <a:blip r:embed="rId2">
            <a:alphaModFix/>
          </a:blip>
          <a:srcRect/>
          <a:stretch/>
        </p:blipFill>
        <p:spPr>
          <a:xfrm>
            <a:off x="69573" y="6332785"/>
            <a:ext cx="2269449" cy="471464"/>
          </a:xfrm>
          <a:prstGeom prst="rect">
            <a:avLst/>
          </a:prstGeom>
          <a:noFill/>
          <a:ln>
            <a:noFill/>
          </a:ln>
        </p:spPr>
      </p:pic>
      <p:sp>
        <p:nvSpPr>
          <p:cNvPr id="237" name="Google Shape;237;g39542faf7a0_2_190"/>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Content with Image 1">
  <p:cSld name="1_Title and Content with Image 1">
    <p:spTree>
      <p:nvGrpSpPr>
        <p:cNvPr id="1" name="Shape 238"/>
        <p:cNvGrpSpPr/>
        <p:nvPr/>
      </p:nvGrpSpPr>
      <p:grpSpPr>
        <a:xfrm>
          <a:off x="0" y="0"/>
          <a:ext cx="0" cy="0"/>
          <a:chOff x="0" y="0"/>
          <a:chExt cx="0" cy="0"/>
        </a:xfrm>
      </p:grpSpPr>
      <p:sp>
        <p:nvSpPr>
          <p:cNvPr id="239" name="Google Shape;239;g39542faf7a0_2_197"/>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40" name="Google Shape;240;g39542faf7a0_2_197"/>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41" name="Google Shape;241;g39542faf7a0_2_197" descr="Text&#10;&#10;Description automatically generated with medium confidence"/>
          <p:cNvPicPr preferRelativeResize="0"/>
          <p:nvPr/>
        </p:nvPicPr>
        <p:blipFill rotWithShape="1">
          <a:blip r:embed="rId2">
            <a:alphaModFix/>
          </a:blip>
          <a:srcRect/>
          <a:stretch/>
        </p:blipFill>
        <p:spPr>
          <a:xfrm>
            <a:off x="69573" y="6332785"/>
            <a:ext cx="2269449" cy="471464"/>
          </a:xfrm>
          <a:prstGeom prst="rect">
            <a:avLst/>
          </a:prstGeom>
          <a:noFill/>
          <a:ln>
            <a:noFill/>
          </a:ln>
        </p:spPr>
      </p:pic>
      <p:sp>
        <p:nvSpPr>
          <p:cNvPr id="242" name="Google Shape;242;g39542faf7a0_2_197"/>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243" name="Google Shape;243;g39542faf7a0_2_197"/>
          <p:cNvSpPr txBox="1"/>
          <p:nvPr/>
        </p:nvSpPr>
        <p:spPr>
          <a:xfrm>
            <a:off x="838200" y="1032784"/>
            <a:ext cx="10515600" cy="1325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3.0 Priorities</a:t>
            </a:r>
            <a:endParaRPr sz="1500" b="0" i="0" u="none" strike="noStrike" cap="none">
              <a:solidFill>
                <a:srgbClr val="000000"/>
              </a:solidFill>
              <a:latin typeface="Arial"/>
              <a:ea typeface="Arial"/>
              <a:cs typeface="Arial"/>
              <a:sym typeface="Arial"/>
            </a:endParaRPr>
          </a:p>
        </p:txBody>
      </p:sp>
      <p:sp>
        <p:nvSpPr>
          <p:cNvPr id="244" name="Google Shape;244;g39542faf7a0_2_197"/>
          <p:cNvSpPr txBox="1"/>
          <p:nvPr/>
        </p:nvSpPr>
        <p:spPr>
          <a:xfrm>
            <a:off x="838200" y="2358347"/>
            <a:ext cx="10279600" cy="2250000"/>
          </a:xfrm>
          <a:prstGeom prst="rect">
            <a:avLst/>
          </a:prstGeom>
          <a:noFill/>
          <a:ln>
            <a:noFill/>
          </a:ln>
        </p:spPr>
        <p:txBody>
          <a:bodyPr spcFirstLastPara="1" wrap="square" lIns="91425" tIns="45700" rIns="91425" bIns="45700" anchor="t" anchorCtr="0">
            <a:noAutofit/>
          </a:bodyPr>
          <a:lstStyle/>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IHE capacity, in collaboration with SEA and LEAs, to off­er high-quality instruction for teacher and leader candidates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Improved SEA capacity to track and evaluate the impact of policy on the ability to attract, prepare and sustain teachers and leaders, and change policy when appropriate </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SEA, IHE, and LEA capacity to identify data systems and use data to monitor impact of eff­orts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capacity of SEAs, IHEs, and LEAs, and other state organizations to collaborate and implement plans that sustain and scale up reform efforts</a:t>
            </a:r>
            <a:endParaRPr sz="1500" b="0" i="0" u="none" strike="noStrike" cap="none">
              <a:solidFill>
                <a:srgbClr val="000000"/>
              </a:solidFill>
              <a:latin typeface="Arial"/>
              <a:ea typeface="Arial"/>
              <a:cs typeface="Arial"/>
              <a:sym typeface="Arial"/>
            </a:endParaRPr>
          </a:p>
        </p:txBody>
      </p:sp>
      <p:sp>
        <p:nvSpPr>
          <p:cNvPr id="245" name="Google Shape;245;g39542faf7a0_2_197"/>
          <p:cNvSpPr/>
          <p:nvPr/>
        </p:nvSpPr>
        <p:spPr>
          <a:xfrm>
            <a:off x="-205896" y="0"/>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g3984a2fdb13_0_1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3984a2fdb13_0_1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0" name="Google Shape;40;g3984a2fdb13_0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3984a2fdb13_0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3984a2fdb13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4 Sections with Images">
  <p:cSld name="Title and 4 Sections with Images">
    <p:spTree>
      <p:nvGrpSpPr>
        <p:cNvPr id="1" name="Shape 246"/>
        <p:cNvGrpSpPr/>
        <p:nvPr/>
      </p:nvGrpSpPr>
      <p:grpSpPr>
        <a:xfrm>
          <a:off x="0" y="0"/>
          <a:ext cx="0" cy="0"/>
          <a:chOff x="0" y="0"/>
          <a:chExt cx="0" cy="0"/>
        </a:xfrm>
      </p:grpSpPr>
      <p:pic>
        <p:nvPicPr>
          <p:cNvPr id="247" name="Google Shape;247;g39542faf7a0_2_205"/>
          <p:cNvPicPr preferRelativeResize="0"/>
          <p:nvPr/>
        </p:nvPicPr>
        <p:blipFill rotWithShape="1">
          <a:blip r:embed="rId2">
            <a:alphaModFix/>
          </a:blip>
          <a:srcRect t="32793" b="21627"/>
          <a:stretch/>
        </p:blipFill>
        <p:spPr>
          <a:xfrm>
            <a:off x="-199572" y="2230329"/>
            <a:ext cx="12391575" cy="3175389"/>
          </a:xfrm>
          <a:prstGeom prst="rect">
            <a:avLst/>
          </a:prstGeom>
          <a:noFill/>
          <a:ln>
            <a:noFill/>
          </a:ln>
        </p:spPr>
      </p:pic>
      <p:sp>
        <p:nvSpPr>
          <p:cNvPr id="248" name="Google Shape;248;g39542faf7a0_2_205"/>
          <p:cNvSpPr txBox="1">
            <a:spLocks noGrp="1"/>
          </p:cNvSpPr>
          <p:nvPr>
            <p:ph type="title"/>
          </p:nvPr>
        </p:nvSpPr>
        <p:spPr>
          <a:xfrm>
            <a:off x="782033" y="615853"/>
            <a:ext cx="10515600" cy="13256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49" name="Google Shape;249;g39542faf7a0_2_205"/>
          <p:cNvSpPr>
            <a:spLocks noGrp="1"/>
          </p:cNvSpPr>
          <p:nvPr>
            <p:ph type="pic" idx="2"/>
          </p:nvPr>
        </p:nvSpPr>
        <p:spPr>
          <a:xfrm>
            <a:off x="782639" y="2654300"/>
            <a:ext cx="2106800" cy="1558800"/>
          </a:xfrm>
          <a:prstGeom prst="rect">
            <a:avLst/>
          </a:prstGeom>
          <a:noFill/>
          <a:ln>
            <a:noFill/>
          </a:ln>
        </p:spPr>
      </p:sp>
      <p:sp>
        <p:nvSpPr>
          <p:cNvPr id="250" name="Google Shape;250;g39542faf7a0_2_205"/>
          <p:cNvSpPr>
            <a:spLocks noGrp="1"/>
          </p:cNvSpPr>
          <p:nvPr>
            <p:ph type="pic" idx="3"/>
          </p:nvPr>
        </p:nvSpPr>
        <p:spPr>
          <a:xfrm>
            <a:off x="3568765" y="2654300"/>
            <a:ext cx="2106800" cy="1558800"/>
          </a:xfrm>
          <a:prstGeom prst="rect">
            <a:avLst/>
          </a:prstGeom>
          <a:noFill/>
          <a:ln>
            <a:noFill/>
          </a:ln>
        </p:spPr>
      </p:sp>
      <p:sp>
        <p:nvSpPr>
          <p:cNvPr id="251" name="Google Shape;251;g39542faf7a0_2_205"/>
          <p:cNvSpPr>
            <a:spLocks noGrp="1"/>
          </p:cNvSpPr>
          <p:nvPr>
            <p:ph type="pic" idx="4"/>
          </p:nvPr>
        </p:nvSpPr>
        <p:spPr>
          <a:xfrm>
            <a:off x="6354892" y="2649537"/>
            <a:ext cx="2106800" cy="1558800"/>
          </a:xfrm>
          <a:prstGeom prst="rect">
            <a:avLst/>
          </a:prstGeom>
          <a:noFill/>
          <a:ln>
            <a:noFill/>
          </a:ln>
        </p:spPr>
      </p:sp>
      <p:sp>
        <p:nvSpPr>
          <p:cNvPr id="252" name="Google Shape;252;g39542faf7a0_2_205"/>
          <p:cNvSpPr>
            <a:spLocks noGrp="1"/>
          </p:cNvSpPr>
          <p:nvPr>
            <p:ph type="pic" idx="5"/>
          </p:nvPr>
        </p:nvSpPr>
        <p:spPr>
          <a:xfrm>
            <a:off x="9105161" y="2649536"/>
            <a:ext cx="2106800" cy="1558800"/>
          </a:xfrm>
          <a:prstGeom prst="rect">
            <a:avLst/>
          </a:prstGeom>
          <a:noFill/>
          <a:ln>
            <a:noFill/>
          </a:ln>
        </p:spPr>
      </p:sp>
      <p:sp>
        <p:nvSpPr>
          <p:cNvPr id="253" name="Google Shape;253;g39542faf7a0_2_205"/>
          <p:cNvSpPr txBox="1">
            <a:spLocks noGrp="1"/>
          </p:cNvSpPr>
          <p:nvPr>
            <p:ph type="body" idx="1"/>
          </p:nvPr>
        </p:nvSpPr>
        <p:spPr>
          <a:xfrm>
            <a:off x="3567177" y="4406165"/>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54" name="Google Shape;254;g39542faf7a0_2_205"/>
          <p:cNvSpPr txBox="1">
            <a:spLocks noGrp="1"/>
          </p:cNvSpPr>
          <p:nvPr>
            <p:ph type="body" idx="6"/>
          </p:nvPr>
        </p:nvSpPr>
        <p:spPr>
          <a:xfrm>
            <a:off x="779159" y="4415133"/>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55" name="Google Shape;255;g39542faf7a0_2_205"/>
          <p:cNvSpPr txBox="1">
            <a:spLocks noGrp="1"/>
          </p:cNvSpPr>
          <p:nvPr>
            <p:ph type="body" idx="7"/>
          </p:nvPr>
        </p:nvSpPr>
        <p:spPr>
          <a:xfrm>
            <a:off x="6355191" y="4415132"/>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56" name="Google Shape;256;g39542faf7a0_2_205"/>
          <p:cNvSpPr txBox="1">
            <a:spLocks noGrp="1"/>
          </p:cNvSpPr>
          <p:nvPr>
            <p:ph type="body" idx="8"/>
          </p:nvPr>
        </p:nvSpPr>
        <p:spPr>
          <a:xfrm>
            <a:off x="9098387" y="4415131"/>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57" name="Google Shape;257;g39542faf7a0_2_205"/>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58" name="Google Shape;258;g39542faf7a0_2_205"/>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59" name="Google Shape;259;g39542faf7a0_2_205"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260" name="Google Shape;260;g39542faf7a0_2_205"/>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61" name="Google Shape;261;g39542faf7a0_2_205"/>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4 Sections with Text">
  <p:cSld name="Title and 4 Sections with Text">
    <p:spTree>
      <p:nvGrpSpPr>
        <p:cNvPr id="1" name="Shape 262"/>
        <p:cNvGrpSpPr/>
        <p:nvPr/>
      </p:nvGrpSpPr>
      <p:grpSpPr>
        <a:xfrm>
          <a:off x="0" y="0"/>
          <a:ext cx="0" cy="0"/>
          <a:chOff x="0" y="0"/>
          <a:chExt cx="0" cy="0"/>
        </a:xfrm>
      </p:grpSpPr>
      <p:pic>
        <p:nvPicPr>
          <p:cNvPr id="263" name="Google Shape;263;g39542faf7a0_2_221"/>
          <p:cNvPicPr preferRelativeResize="0"/>
          <p:nvPr/>
        </p:nvPicPr>
        <p:blipFill rotWithShape="1">
          <a:blip r:embed="rId2">
            <a:alphaModFix/>
          </a:blip>
          <a:srcRect t="27630" b="27847"/>
          <a:stretch/>
        </p:blipFill>
        <p:spPr>
          <a:xfrm>
            <a:off x="0" y="1896035"/>
            <a:ext cx="12194984" cy="3052484"/>
          </a:xfrm>
          <a:prstGeom prst="rect">
            <a:avLst/>
          </a:prstGeom>
          <a:noFill/>
          <a:ln>
            <a:noFill/>
          </a:ln>
        </p:spPr>
      </p:pic>
      <p:sp>
        <p:nvSpPr>
          <p:cNvPr id="264" name="Google Shape;264;g39542faf7a0_2_221"/>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65" name="Google Shape;265;g39542faf7a0_2_221"/>
          <p:cNvSpPr txBox="1">
            <a:spLocks noGrp="1"/>
          </p:cNvSpPr>
          <p:nvPr>
            <p:ph type="body" idx="1"/>
          </p:nvPr>
        </p:nvSpPr>
        <p:spPr>
          <a:xfrm>
            <a:off x="3674751" y="2258435"/>
            <a:ext cx="2108000" cy="236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66" name="Google Shape;266;g39542faf7a0_2_221"/>
          <p:cNvSpPr txBox="1">
            <a:spLocks noGrp="1"/>
          </p:cNvSpPr>
          <p:nvPr>
            <p:ph type="body" idx="2"/>
          </p:nvPr>
        </p:nvSpPr>
        <p:spPr>
          <a:xfrm>
            <a:off x="958449" y="2267403"/>
            <a:ext cx="2108000" cy="2358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67" name="Google Shape;267;g39542faf7a0_2_221"/>
          <p:cNvSpPr txBox="1">
            <a:spLocks noGrp="1"/>
          </p:cNvSpPr>
          <p:nvPr>
            <p:ph type="body" idx="3"/>
          </p:nvPr>
        </p:nvSpPr>
        <p:spPr>
          <a:xfrm>
            <a:off x="6408977" y="2267403"/>
            <a:ext cx="2108000" cy="2358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68" name="Google Shape;268;g39542faf7a0_2_221"/>
          <p:cNvSpPr txBox="1">
            <a:spLocks noGrp="1"/>
          </p:cNvSpPr>
          <p:nvPr>
            <p:ph type="body" idx="4"/>
          </p:nvPr>
        </p:nvSpPr>
        <p:spPr>
          <a:xfrm>
            <a:off x="9134245" y="2267400"/>
            <a:ext cx="2108000" cy="236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69" name="Google Shape;269;g39542faf7a0_2_221"/>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70" name="Google Shape;270;g39542faf7a0_2_221"/>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71" name="Google Shape;271;g39542faf7a0_2_221"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272" name="Google Shape;272;g39542faf7a0_2_221"/>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73" name="Google Shape;273;g39542faf7a0_2_221"/>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3 Sections with Image">
  <p:cSld name="Title and 3 Sections with Image">
    <p:spTree>
      <p:nvGrpSpPr>
        <p:cNvPr id="1" name="Shape 274"/>
        <p:cNvGrpSpPr/>
        <p:nvPr/>
      </p:nvGrpSpPr>
      <p:grpSpPr>
        <a:xfrm>
          <a:off x="0" y="0"/>
          <a:ext cx="0" cy="0"/>
          <a:chOff x="0" y="0"/>
          <a:chExt cx="0" cy="0"/>
        </a:xfrm>
      </p:grpSpPr>
      <p:pic>
        <p:nvPicPr>
          <p:cNvPr id="275" name="Google Shape;275;g39542faf7a0_2_233" descr="Shape&#10;&#10;Description automatically generated"/>
          <p:cNvPicPr preferRelativeResize="0"/>
          <p:nvPr/>
        </p:nvPicPr>
        <p:blipFill rotWithShape="1">
          <a:blip r:embed="rId2">
            <a:alphaModFix/>
          </a:blip>
          <a:srcRect t="32501" b="13199"/>
          <a:stretch/>
        </p:blipFill>
        <p:spPr>
          <a:xfrm>
            <a:off x="0" y="2230331"/>
            <a:ext cx="12194984" cy="3722908"/>
          </a:xfrm>
          <a:prstGeom prst="rect">
            <a:avLst/>
          </a:prstGeom>
          <a:noFill/>
          <a:ln>
            <a:noFill/>
          </a:ln>
        </p:spPr>
      </p:pic>
      <p:pic>
        <p:nvPicPr>
          <p:cNvPr id="276" name="Google Shape;276;g39542faf7a0_2_233" descr="Two people talking&#10;&#10;Description automatically generated with low confidence"/>
          <p:cNvPicPr preferRelativeResize="0"/>
          <p:nvPr/>
        </p:nvPicPr>
        <p:blipFill rotWithShape="1">
          <a:blip r:embed="rId3">
            <a:alphaModFix/>
          </a:blip>
          <a:srcRect l="9872" t="6054" r="37975" b="3447"/>
          <a:stretch/>
        </p:blipFill>
        <p:spPr>
          <a:xfrm>
            <a:off x="4619499" y="2391515"/>
            <a:ext cx="3006595" cy="3429427"/>
          </a:xfrm>
          <a:prstGeom prst="rect">
            <a:avLst/>
          </a:prstGeom>
          <a:noFill/>
          <a:ln>
            <a:noFill/>
          </a:ln>
        </p:spPr>
      </p:pic>
      <p:sp>
        <p:nvSpPr>
          <p:cNvPr id="277" name="Google Shape;277;g39542faf7a0_2_233"/>
          <p:cNvSpPr/>
          <p:nvPr/>
        </p:nvSpPr>
        <p:spPr>
          <a:xfrm>
            <a:off x="4619499" y="2391515"/>
            <a:ext cx="3006400" cy="3429200"/>
          </a:xfrm>
          <a:prstGeom prst="rect">
            <a:avLst/>
          </a:prstGeom>
          <a:solidFill>
            <a:srgbClr val="1384C6">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78" name="Google Shape;278;g39542faf7a0_2_233"/>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79" name="Google Shape;279;g39542faf7a0_2_233"/>
          <p:cNvSpPr txBox="1">
            <a:spLocks noGrp="1"/>
          </p:cNvSpPr>
          <p:nvPr>
            <p:ph type="body" idx="1"/>
          </p:nvPr>
        </p:nvSpPr>
        <p:spPr>
          <a:xfrm>
            <a:off x="1039905" y="2608060"/>
            <a:ext cx="2510000" cy="2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80" name="Google Shape;280;g39542faf7a0_2_233"/>
          <p:cNvSpPr txBox="1">
            <a:spLocks noGrp="1"/>
          </p:cNvSpPr>
          <p:nvPr>
            <p:ph type="body" idx="2"/>
          </p:nvPr>
        </p:nvSpPr>
        <p:spPr>
          <a:xfrm>
            <a:off x="8695569" y="2608056"/>
            <a:ext cx="2456400" cy="2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81" name="Google Shape;281;g39542faf7a0_2_233"/>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2" name="Google Shape;282;g39542faf7a0_2_233"/>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83" name="Google Shape;283;g39542faf7a0_2_233" descr="Text&#10;&#10;Description automatically generated with medium confidence"/>
          <p:cNvPicPr preferRelativeResize="0"/>
          <p:nvPr/>
        </p:nvPicPr>
        <p:blipFill rotWithShape="1">
          <a:blip r:embed="rId4">
            <a:alphaModFix/>
          </a:blip>
          <a:srcRect/>
          <a:stretch/>
        </p:blipFill>
        <p:spPr>
          <a:xfrm>
            <a:off x="69573" y="6332785"/>
            <a:ext cx="2269449" cy="471464"/>
          </a:xfrm>
          <a:prstGeom prst="rect">
            <a:avLst/>
          </a:prstGeom>
          <a:noFill/>
          <a:ln>
            <a:noFill/>
          </a:ln>
        </p:spPr>
      </p:pic>
      <p:sp>
        <p:nvSpPr>
          <p:cNvPr id="284" name="Google Shape;284;g39542faf7a0_2_233"/>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5" name="Google Shape;285;g39542faf7a0_2_233"/>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with Image 4">
  <p:cSld name="Title and Content with Image 4">
    <p:spTree>
      <p:nvGrpSpPr>
        <p:cNvPr id="1" name="Shape 286"/>
        <p:cNvGrpSpPr/>
        <p:nvPr/>
      </p:nvGrpSpPr>
      <p:grpSpPr>
        <a:xfrm>
          <a:off x="0" y="0"/>
          <a:ext cx="0" cy="0"/>
          <a:chOff x="0" y="0"/>
          <a:chExt cx="0" cy="0"/>
        </a:xfrm>
      </p:grpSpPr>
      <p:pic>
        <p:nvPicPr>
          <p:cNvPr id="287" name="Google Shape;287;g39542faf7a0_2_245" descr="A person writing on a whiteboard&#10;&#10;Description automatically generated with low confidence"/>
          <p:cNvPicPr preferRelativeResize="0"/>
          <p:nvPr/>
        </p:nvPicPr>
        <p:blipFill rotWithShape="1">
          <a:blip r:embed="rId2">
            <a:alphaModFix/>
          </a:blip>
          <a:srcRect/>
          <a:stretch/>
        </p:blipFill>
        <p:spPr>
          <a:xfrm>
            <a:off x="-2976" y="1"/>
            <a:ext cx="12197952" cy="6858000"/>
          </a:xfrm>
          <a:prstGeom prst="rect">
            <a:avLst/>
          </a:prstGeom>
          <a:noFill/>
          <a:ln>
            <a:noFill/>
          </a:ln>
        </p:spPr>
      </p:pic>
      <p:sp>
        <p:nvSpPr>
          <p:cNvPr id="288" name="Google Shape;288;g39542faf7a0_2_245"/>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9" name="Google Shape;289;g39542faf7a0_2_245"/>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90" name="Google Shape;290;g39542faf7a0_2_245"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291" name="Google Shape;291;g39542faf7a0_2_245"/>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92" name="Google Shape;292;g39542faf7a0_2_245"/>
          <p:cNvSpPr/>
          <p:nvPr/>
        </p:nvSpPr>
        <p:spPr>
          <a:xfrm>
            <a:off x="6202255" y="326500"/>
            <a:ext cx="6000000" cy="5706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93" name="Google Shape;293;g39542faf7a0_2_245"/>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294" name="Google Shape;294;g39542faf7a0_2_245"/>
          <p:cNvSpPr/>
          <p:nvPr/>
        </p:nvSpPr>
        <p:spPr>
          <a:xfrm>
            <a:off x="-2977" y="326307"/>
            <a:ext cx="6212400" cy="609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95" name="Google Shape;295;g39542faf7a0_2_245"/>
          <p:cNvSpPr txBox="1">
            <a:spLocks noGrp="1"/>
          </p:cNvSpPr>
          <p:nvPr>
            <p:ph type="title"/>
          </p:nvPr>
        </p:nvSpPr>
        <p:spPr>
          <a:xfrm>
            <a:off x="6349911" y="925851"/>
            <a:ext cx="41924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96" name="Google Shape;296;g39542faf7a0_2_245"/>
          <p:cNvSpPr txBox="1">
            <a:spLocks noGrp="1"/>
          </p:cNvSpPr>
          <p:nvPr>
            <p:ph type="body" idx="1"/>
          </p:nvPr>
        </p:nvSpPr>
        <p:spPr>
          <a:xfrm>
            <a:off x="6350093" y="2519268"/>
            <a:ext cx="5257600" cy="355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with Image 5">
  <p:cSld name="Title and Content with Image 5">
    <p:spTree>
      <p:nvGrpSpPr>
        <p:cNvPr id="1" name="Shape 297"/>
        <p:cNvGrpSpPr/>
        <p:nvPr/>
      </p:nvGrpSpPr>
      <p:grpSpPr>
        <a:xfrm>
          <a:off x="0" y="0"/>
          <a:ext cx="0" cy="0"/>
          <a:chOff x="0" y="0"/>
          <a:chExt cx="0" cy="0"/>
        </a:xfrm>
      </p:grpSpPr>
      <p:pic>
        <p:nvPicPr>
          <p:cNvPr id="298" name="Google Shape;298;g39542faf7a0_2_256" descr="A group of people looking at a computer screen&#10;&#10;Description automatically generated with low confidence"/>
          <p:cNvPicPr preferRelativeResize="0"/>
          <p:nvPr/>
        </p:nvPicPr>
        <p:blipFill rotWithShape="1">
          <a:blip r:embed="rId2">
            <a:alphaModFix/>
          </a:blip>
          <a:srcRect/>
          <a:stretch/>
        </p:blipFill>
        <p:spPr>
          <a:xfrm>
            <a:off x="0" y="1673"/>
            <a:ext cx="12194979" cy="6856328"/>
          </a:xfrm>
          <a:prstGeom prst="rect">
            <a:avLst/>
          </a:prstGeom>
          <a:noFill/>
          <a:ln>
            <a:noFill/>
          </a:ln>
        </p:spPr>
      </p:pic>
      <p:sp>
        <p:nvSpPr>
          <p:cNvPr id="299" name="Google Shape;299;g39542faf7a0_2_256"/>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0" name="Google Shape;300;g39542faf7a0_2_256"/>
          <p:cNvSpPr/>
          <p:nvPr/>
        </p:nvSpPr>
        <p:spPr>
          <a:xfrm>
            <a:off x="318289" y="332619"/>
            <a:ext cx="4900000" cy="5706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1" name="Google Shape;301;g39542faf7a0_2_256"/>
          <p:cNvSpPr txBox="1">
            <a:spLocks noGrp="1"/>
          </p:cNvSpPr>
          <p:nvPr>
            <p:ph type="title"/>
          </p:nvPr>
        </p:nvSpPr>
        <p:spPr>
          <a:xfrm>
            <a:off x="433388" y="1506071"/>
            <a:ext cx="4712400" cy="104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02" name="Google Shape;302;g39542faf7a0_2_256"/>
          <p:cNvSpPr txBox="1">
            <a:spLocks noGrp="1"/>
          </p:cNvSpPr>
          <p:nvPr>
            <p:ph type="body" idx="1"/>
          </p:nvPr>
        </p:nvSpPr>
        <p:spPr>
          <a:xfrm>
            <a:off x="433388" y="2814919"/>
            <a:ext cx="4712400" cy="3101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03" name="Google Shape;303;g39542faf7a0_2_256"/>
          <p:cNvSpPr/>
          <p:nvPr/>
        </p:nvSpPr>
        <p:spPr>
          <a:xfrm>
            <a:off x="0" y="326307"/>
            <a:ext cx="121920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4" name="Google Shape;304;g39542faf7a0_2_256"/>
          <p:cNvSpPr/>
          <p:nvPr/>
        </p:nvSpPr>
        <p:spPr>
          <a:xfrm>
            <a:off x="0" y="459059"/>
            <a:ext cx="3152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5" name="Google Shape;305;g39542faf7a0_2_256"/>
          <p:cNvSpPr/>
          <p:nvPr/>
        </p:nvSpPr>
        <p:spPr>
          <a:xfrm>
            <a:off x="0" y="3419061"/>
            <a:ext cx="315200" cy="5072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6" name="Google Shape;306;g39542faf7a0_2_256"/>
          <p:cNvSpPr/>
          <p:nvPr/>
        </p:nvSpPr>
        <p:spPr>
          <a:xfrm>
            <a:off x="-1" y="5714997"/>
            <a:ext cx="315200" cy="316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7" name="Google Shape;307;g39542faf7a0_2_256"/>
          <p:cNvSpPr/>
          <p:nvPr/>
        </p:nvSpPr>
        <p:spPr>
          <a:xfrm>
            <a:off x="7974495" y="1494792"/>
            <a:ext cx="3152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8" name="Google Shape;308;g39542faf7a0_2_256"/>
          <p:cNvSpPr/>
          <p:nvPr/>
        </p:nvSpPr>
        <p:spPr>
          <a:xfrm>
            <a:off x="11046829" y="1497281"/>
            <a:ext cx="11452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09" name="Google Shape;309;g39542faf7a0_2_256"/>
          <p:cNvSpPr/>
          <p:nvPr/>
        </p:nvSpPr>
        <p:spPr>
          <a:xfrm>
            <a:off x="5217472" y="5920963"/>
            <a:ext cx="6974400" cy="1200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10" name="Google Shape;310;g39542faf7a0_2_256"/>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11" name="Google Shape;311;g39542faf7a0_2_256"/>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12" name="Google Shape;312;g39542faf7a0_2_256"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313" name="Google Shape;313;g39542faf7a0_2_256"/>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4 Connected Points">
  <p:cSld name="1_Title and 4 Connected Points">
    <p:spTree>
      <p:nvGrpSpPr>
        <p:cNvPr id="1" name="Shape 314"/>
        <p:cNvGrpSpPr/>
        <p:nvPr/>
      </p:nvGrpSpPr>
      <p:grpSpPr>
        <a:xfrm>
          <a:off x="0" y="0"/>
          <a:ext cx="0" cy="0"/>
          <a:chOff x="0" y="0"/>
          <a:chExt cx="0" cy="0"/>
        </a:xfrm>
      </p:grpSpPr>
      <p:pic>
        <p:nvPicPr>
          <p:cNvPr id="315" name="Google Shape;315;g39542faf7a0_2_273"/>
          <p:cNvPicPr preferRelativeResize="0"/>
          <p:nvPr/>
        </p:nvPicPr>
        <p:blipFill rotWithShape="1">
          <a:blip r:embed="rId2">
            <a:alphaModFix/>
          </a:blip>
          <a:srcRect/>
          <a:stretch/>
        </p:blipFill>
        <p:spPr>
          <a:xfrm>
            <a:off x="-268357" y="-279465"/>
            <a:ext cx="12649671" cy="7290559"/>
          </a:xfrm>
          <a:prstGeom prst="rect">
            <a:avLst/>
          </a:prstGeom>
          <a:noFill/>
          <a:ln>
            <a:noFill/>
          </a:ln>
        </p:spPr>
      </p:pic>
      <p:sp>
        <p:nvSpPr>
          <p:cNvPr id="316" name="Google Shape;316;g39542faf7a0_2_273"/>
          <p:cNvSpPr txBox="1">
            <a:spLocks noGrp="1"/>
          </p:cNvSpPr>
          <p:nvPr>
            <p:ph type="body" idx="1"/>
          </p:nvPr>
        </p:nvSpPr>
        <p:spPr>
          <a:xfrm>
            <a:off x="277904" y="2787651"/>
            <a:ext cx="4425600" cy="6416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17" name="Google Shape;317;g39542faf7a0_2_273"/>
          <p:cNvSpPr txBox="1">
            <a:spLocks noGrp="1"/>
          </p:cNvSpPr>
          <p:nvPr>
            <p:ph type="body" idx="2"/>
          </p:nvPr>
        </p:nvSpPr>
        <p:spPr>
          <a:xfrm>
            <a:off x="277904" y="3769000"/>
            <a:ext cx="4425600" cy="6416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18" name="Google Shape;318;g39542faf7a0_2_273"/>
          <p:cNvSpPr txBox="1">
            <a:spLocks noGrp="1"/>
          </p:cNvSpPr>
          <p:nvPr>
            <p:ph type="body" idx="3"/>
          </p:nvPr>
        </p:nvSpPr>
        <p:spPr>
          <a:xfrm>
            <a:off x="7488432" y="2787651"/>
            <a:ext cx="4425600" cy="641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19" name="Google Shape;319;g39542faf7a0_2_273"/>
          <p:cNvSpPr txBox="1">
            <a:spLocks noGrp="1"/>
          </p:cNvSpPr>
          <p:nvPr>
            <p:ph type="body" idx="4"/>
          </p:nvPr>
        </p:nvSpPr>
        <p:spPr>
          <a:xfrm>
            <a:off x="7488432" y="3746875"/>
            <a:ext cx="4425600" cy="641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20" name="Google Shape;320;g39542faf7a0_2_273"/>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21" name="Google Shape;321;g39542faf7a0_2_273"/>
          <p:cNvSpPr txBox="1"/>
          <p:nvPr/>
        </p:nvSpPr>
        <p:spPr>
          <a:xfrm>
            <a:off x="5159527" y="2548529"/>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1</a:t>
            </a:r>
            <a:endParaRPr sz="1500" b="0" i="0" u="none" strike="noStrike" cap="none">
              <a:solidFill>
                <a:srgbClr val="000000"/>
              </a:solidFill>
              <a:latin typeface="Arial"/>
              <a:ea typeface="Arial"/>
              <a:cs typeface="Arial"/>
              <a:sym typeface="Arial"/>
            </a:endParaRPr>
          </a:p>
        </p:txBody>
      </p:sp>
      <p:sp>
        <p:nvSpPr>
          <p:cNvPr id="322" name="Google Shape;322;g39542faf7a0_2_273"/>
          <p:cNvSpPr txBox="1"/>
          <p:nvPr/>
        </p:nvSpPr>
        <p:spPr>
          <a:xfrm>
            <a:off x="6348860" y="2535488"/>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2</a:t>
            </a:r>
            <a:endParaRPr sz="1500" b="0" i="0" u="none" strike="noStrike" cap="none">
              <a:solidFill>
                <a:srgbClr val="000000"/>
              </a:solidFill>
              <a:latin typeface="Arial"/>
              <a:ea typeface="Arial"/>
              <a:cs typeface="Arial"/>
              <a:sym typeface="Arial"/>
            </a:endParaRPr>
          </a:p>
        </p:txBody>
      </p:sp>
      <p:sp>
        <p:nvSpPr>
          <p:cNvPr id="323" name="Google Shape;323;g39542faf7a0_2_273"/>
          <p:cNvSpPr txBox="1"/>
          <p:nvPr/>
        </p:nvSpPr>
        <p:spPr>
          <a:xfrm>
            <a:off x="5168495" y="3543608"/>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3</a:t>
            </a:r>
            <a:endParaRPr sz="1500" b="0" i="0" u="none" strike="noStrike" cap="none">
              <a:solidFill>
                <a:srgbClr val="000000"/>
              </a:solidFill>
              <a:latin typeface="Arial"/>
              <a:ea typeface="Arial"/>
              <a:cs typeface="Arial"/>
              <a:sym typeface="Arial"/>
            </a:endParaRPr>
          </a:p>
        </p:txBody>
      </p:sp>
      <p:sp>
        <p:nvSpPr>
          <p:cNvPr id="324" name="Google Shape;324;g39542faf7a0_2_273"/>
          <p:cNvSpPr txBox="1"/>
          <p:nvPr/>
        </p:nvSpPr>
        <p:spPr>
          <a:xfrm>
            <a:off x="6357828" y="3530567"/>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4</a:t>
            </a:r>
            <a:endParaRPr sz="1500" b="0" i="0" u="none" strike="noStrike" cap="none">
              <a:solidFill>
                <a:srgbClr val="000000"/>
              </a:solidFill>
              <a:latin typeface="Arial"/>
              <a:ea typeface="Arial"/>
              <a:cs typeface="Arial"/>
              <a:sym typeface="Arial"/>
            </a:endParaRPr>
          </a:p>
        </p:txBody>
      </p:sp>
      <p:sp>
        <p:nvSpPr>
          <p:cNvPr id="325" name="Google Shape;325;g39542faf7a0_2_273"/>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26" name="Google Shape;326;g39542faf7a0_2_273"/>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27" name="Google Shape;327;g39542faf7a0_2_273"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328" name="Google Shape;328;g39542faf7a0_2_273"/>
          <p:cNvSpPr/>
          <p:nvPr/>
        </p:nvSpPr>
        <p:spPr>
          <a:xfrm>
            <a:off x="-268357" y="-25909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29" name="Google Shape;329;g39542faf7a0_2_273"/>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30"/>
        <p:cNvGrpSpPr/>
        <p:nvPr/>
      </p:nvGrpSpPr>
      <p:grpSpPr>
        <a:xfrm>
          <a:off x="0" y="0"/>
          <a:ext cx="0" cy="0"/>
          <a:chOff x="0" y="0"/>
          <a:chExt cx="0" cy="0"/>
        </a:xfrm>
      </p:grpSpPr>
      <p:sp>
        <p:nvSpPr>
          <p:cNvPr id="331" name="Google Shape;331;g39542faf7a0_2_289"/>
          <p:cNvSpPr txBox="1"/>
          <p:nvPr/>
        </p:nvSpPr>
        <p:spPr>
          <a:xfrm>
            <a:off x="838200" y="242236"/>
            <a:ext cx="10515600" cy="1325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States</a:t>
            </a:r>
            <a:endParaRPr sz="1500" b="0" i="0" u="none" strike="noStrike" cap="none">
              <a:solidFill>
                <a:srgbClr val="000000"/>
              </a:solidFill>
              <a:latin typeface="Arial"/>
              <a:ea typeface="Arial"/>
              <a:cs typeface="Arial"/>
              <a:sym typeface="Arial"/>
            </a:endParaRPr>
          </a:p>
        </p:txBody>
      </p:sp>
      <p:sp>
        <p:nvSpPr>
          <p:cNvPr id="332" name="Google Shape;332;g39542faf7a0_2_289"/>
          <p:cNvSpPr/>
          <p:nvPr/>
        </p:nvSpPr>
        <p:spPr>
          <a:xfrm>
            <a:off x="7113" y="6173183"/>
            <a:ext cx="12184800" cy="6612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33" name="Google Shape;333;g39542faf7a0_2_289"/>
          <p:cNvSpPr/>
          <p:nvPr/>
        </p:nvSpPr>
        <p:spPr>
          <a:xfrm>
            <a:off x="7113" y="5910559"/>
            <a:ext cx="12184800" cy="2500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34" name="Google Shape;334;g39542faf7a0_2_289" descr="Text&#10;&#10;Description automatically generated with medium confidence"/>
          <p:cNvPicPr preferRelativeResize="0"/>
          <p:nvPr/>
        </p:nvPicPr>
        <p:blipFill rotWithShape="1">
          <a:blip r:embed="rId2">
            <a:alphaModFix/>
          </a:blip>
          <a:srcRect/>
          <a:stretch/>
        </p:blipFill>
        <p:spPr>
          <a:xfrm>
            <a:off x="82540" y="6275921"/>
            <a:ext cx="2194023" cy="455795"/>
          </a:xfrm>
          <a:prstGeom prst="rect">
            <a:avLst/>
          </a:prstGeom>
          <a:noFill/>
          <a:ln>
            <a:noFill/>
          </a:ln>
        </p:spPr>
      </p:pic>
      <p:sp>
        <p:nvSpPr>
          <p:cNvPr id="335" name="Google Shape;335;g39542faf7a0_2_289"/>
          <p:cNvSpPr txBox="1"/>
          <p:nvPr/>
        </p:nvSpPr>
        <p:spPr>
          <a:xfrm>
            <a:off x="9915443" y="6334653"/>
            <a:ext cx="2194000" cy="50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pic>
        <p:nvPicPr>
          <p:cNvPr id="336" name="Google Shape;336;g39542faf7a0_2_289" descr="A map of the united states&#10;&#10;Description automatically generated"/>
          <p:cNvPicPr preferRelativeResize="0"/>
          <p:nvPr/>
        </p:nvPicPr>
        <p:blipFill rotWithShape="1">
          <a:blip r:embed="rId3">
            <a:alphaModFix/>
          </a:blip>
          <a:srcRect/>
          <a:stretch/>
        </p:blipFill>
        <p:spPr>
          <a:xfrm>
            <a:off x="2406339" y="868375"/>
            <a:ext cx="7379321" cy="512124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37"/>
        <p:cNvGrpSpPr/>
        <p:nvPr/>
      </p:nvGrpSpPr>
      <p:grpSpPr>
        <a:xfrm>
          <a:off x="0" y="0"/>
          <a:ext cx="0" cy="0"/>
          <a:chOff x="0" y="0"/>
          <a:chExt cx="0" cy="0"/>
        </a:xfrm>
      </p:grpSpPr>
      <p:sp>
        <p:nvSpPr>
          <p:cNvPr id="338" name="Google Shape;338;g39542faf7a0_2_296" descr="Image preview"/>
          <p:cNvSpPr/>
          <p:nvPr/>
        </p:nvSpPr>
        <p:spPr>
          <a:xfrm>
            <a:off x="5968475" y="29223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39" name="Google Shape;339;g39542faf7a0_2_296" descr="Image preview"/>
          <p:cNvSpPr/>
          <p:nvPr/>
        </p:nvSpPr>
        <p:spPr>
          <a:xfrm>
            <a:off x="6120875" y="30747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40" name="Google Shape;340;g39542faf7a0_2_296" descr="Image preview"/>
          <p:cNvSpPr/>
          <p:nvPr/>
        </p:nvSpPr>
        <p:spPr>
          <a:xfrm>
            <a:off x="6273275" y="32271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341" name="Google Shape;341;g39542faf7a0_2_296"/>
          <p:cNvPicPr preferRelativeResize="0"/>
          <p:nvPr/>
        </p:nvPicPr>
        <p:blipFill rotWithShape="1">
          <a:blip r:embed="rId2">
            <a:alphaModFix/>
          </a:blip>
          <a:srcRect/>
          <a:stretch/>
        </p:blipFill>
        <p:spPr>
          <a:xfrm>
            <a:off x="3619557" y="443587"/>
            <a:ext cx="5031401" cy="5017152"/>
          </a:xfrm>
          <a:prstGeom prst="rect">
            <a:avLst/>
          </a:prstGeom>
          <a:noFill/>
          <a:ln>
            <a:noFill/>
          </a:ln>
        </p:spPr>
      </p:pic>
      <p:sp>
        <p:nvSpPr>
          <p:cNvPr id="342" name="Google Shape;342;g39542faf7a0_2_296"/>
          <p:cNvSpPr txBox="1"/>
          <p:nvPr/>
        </p:nvSpPr>
        <p:spPr>
          <a:xfrm>
            <a:off x="3647423" y="2889931"/>
            <a:ext cx="20120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Melinda Leko</a:t>
            </a:r>
            <a:endParaRPr sz="1900" b="1" i="0" u="none" strike="noStrike" cap="none">
              <a:solidFill>
                <a:srgbClr val="262626"/>
              </a:solidFill>
              <a:latin typeface="Arial"/>
              <a:ea typeface="Arial"/>
              <a:cs typeface="Arial"/>
              <a:sym typeface="Arial"/>
            </a:endParaRPr>
          </a:p>
        </p:txBody>
      </p:sp>
      <p:sp>
        <p:nvSpPr>
          <p:cNvPr id="343" name="Google Shape;343;g39542faf7a0_2_296"/>
          <p:cNvSpPr/>
          <p:nvPr/>
        </p:nvSpPr>
        <p:spPr>
          <a:xfrm>
            <a:off x="3870731" y="3193852"/>
            <a:ext cx="1796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500" b="0" i="0" u="none" strike="noStrike" cap="none">
              <a:solidFill>
                <a:srgbClr val="000000"/>
              </a:solidFill>
              <a:latin typeface="Arial"/>
              <a:ea typeface="Arial"/>
              <a:cs typeface="Arial"/>
              <a:sym typeface="Arial"/>
            </a:endParaRPr>
          </a:p>
        </p:txBody>
      </p:sp>
      <p:sp>
        <p:nvSpPr>
          <p:cNvPr id="344" name="Google Shape;344;g39542faf7a0_2_296"/>
          <p:cNvSpPr/>
          <p:nvPr/>
        </p:nvSpPr>
        <p:spPr>
          <a:xfrm>
            <a:off x="3367503" y="3470673"/>
            <a:ext cx="2212000" cy="4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2: Universal TA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  Evaluation </a:t>
            </a:r>
            <a:endParaRPr sz="1500" b="0" i="0" u="none" strike="noStrike" cap="none">
              <a:solidFill>
                <a:srgbClr val="000000"/>
              </a:solidFill>
              <a:latin typeface="Arial"/>
              <a:ea typeface="Arial"/>
              <a:cs typeface="Arial"/>
              <a:sym typeface="Arial"/>
            </a:endParaRPr>
          </a:p>
        </p:txBody>
      </p:sp>
      <p:sp>
        <p:nvSpPr>
          <p:cNvPr id="345" name="Google Shape;345;g39542faf7a0_2_296"/>
          <p:cNvSpPr/>
          <p:nvPr/>
        </p:nvSpPr>
        <p:spPr>
          <a:xfrm>
            <a:off x="3783844" y="446971"/>
            <a:ext cx="2316735" cy="2131708"/>
          </a:xfrm>
          <a:custGeom>
            <a:avLst/>
            <a:gdLst/>
            <a:ahLst/>
            <a:cxnLst/>
            <a:rect l="l" t="t" r="r" b="b"/>
            <a:pathLst>
              <a:path w="2068513" h="1903311" extrusionOk="0">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46" name="Google Shape;346;g39542faf7a0_2_296"/>
          <p:cNvSpPr txBox="1"/>
          <p:nvPr/>
        </p:nvSpPr>
        <p:spPr>
          <a:xfrm>
            <a:off x="4344901" y="1096809"/>
            <a:ext cx="19944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Erica McCray</a:t>
            </a:r>
            <a:endParaRPr sz="1500" b="0" i="0" u="none" strike="noStrike" cap="none">
              <a:solidFill>
                <a:srgbClr val="000000"/>
              </a:solidFill>
              <a:latin typeface="Arial"/>
              <a:ea typeface="Arial"/>
              <a:cs typeface="Arial"/>
              <a:sym typeface="Arial"/>
            </a:endParaRPr>
          </a:p>
        </p:txBody>
      </p:sp>
      <p:sp>
        <p:nvSpPr>
          <p:cNvPr id="347" name="Google Shape;347;g39542faf7a0_2_296"/>
          <p:cNvSpPr/>
          <p:nvPr/>
        </p:nvSpPr>
        <p:spPr>
          <a:xfrm>
            <a:off x="4325879" y="1398387"/>
            <a:ext cx="20816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Executive-Director (UF)</a:t>
            </a:r>
            <a:endParaRPr sz="1500" b="0" i="0" u="none" strike="noStrike" cap="none">
              <a:solidFill>
                <a:srgbClr val="000000"/>
              </a:solidFill>
              <a:latin typeface="Arial"/>
              <a:ea typeface="Arial"/>
              <a:cs typeface="Arial"/>
              <a:sym typeface="Arial"/>
            </a:endParaRPr>
          </a:p>
        </p:txBody>
      </p:sp>
      <p:sp>
        <p:nvSpPr>
          <p:cNvPr id="348" name="Google Shape;348;g39542faf7a0_2_296"/>
          <p:cNvSpPr/>
          <p:nvPr/>
        </p:nvSpPr>
        <p:spPr>
          <a:xfrm>
            <a:off x="4303691" y="1686561"/>
            <a:ext cx="1615600" cy="4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5:  Coordination and Alignment</a:t>
            </a:r>
            <a:endParaRPr sz="1500" b="0" i="0" u="none" strike="noStrike" cap="none">
              <a:solidFill>
                <a:srgbClr val="000000"/>
              </a:solidFill>
              <a:latin typeface="Arial"/>
              <a:ea typeface="Arial"/>
              <a:cs typeface="Arial"/>
              <a:sym typeface="Arial"/>
            </a:endParaRPr>
          </a:p>
        </p:txBody>
      </p:sp>
      <p:sp>
        <p:nvSpPr>
          <p:cNvPr id="349" name="Google Shape;349;g39542faf7a0_2_296"/>
          <p:cNvSpPr/>
          <p:nvPr/>
        </p:nvSpPr>
        <p:spPr>
          <a:xfrm>
            <a:off x="6178656" y="450212"/>
            <a:ext cx="2318512" cy="2132356"/>
          </a:xfrm>
          <a:custGeom>
            <a:avLst/>
            <a:gdLst/>
            <a:ahLst/>
            <a:cxnLst/>
            <a:rect l="l" t="t" r="r" b="b"/>
            <a:pathLst>
              <a:path w="2070100" h="1903889" extrusionOk="0">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50" name="Google Shape;350;g39542faf7a0_2_296"/>
          <p:cNvSpPr txBox="1"/>
          <p:nvPr/>
        </p:nvSpPr>
        <p:spPr>
          <a:xfrm>
            <a:off x="6232327" y="953019"/>
            <a:ext cx="2058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Meg Kamman</a:t>
            </a:r>
            <a:endParaRPr sz="1900" b="1" i="0" u="none" strike="noStrike" cap="none">
              <a:solidFill>
                <a:srgbClr val="262626"/>
              </a:solidFill>
              <a:latin typeface="Arial"/>
              <a:ea typeface="Arial"/>
              <a:cs typeface="Arial"/>
              <a:sym typeface="Arial"/>
            </a:endParaRPr>
          </a:p>
        </p:txBody>
      </p:sp>
      <p:sp>
        <p:nvSpPr>
          <p:cNvPr id="351" name="Google Shape;351;g39542faf7a0_2_296"/>
          <p:cNvSpPr/>
          <p:nvPr/>
        </p:nvSpPr>
        <p:spPr>
          <a:xfrm>
            <a:off x="6423932" y="1241707"/>
            <a:ext cx="19172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200" b="0" i="0" u="none" strike="noStrike" cap="none">
              <a:solidFill>
                <a:schemeClr val="lt1"/>
              </a:solidFill>
              <a:latin typeface="Calibri"/>
              <a:ea typeface="Calibri"/>
              <a:cs typeface="Calibri"/>
              <a:sym typeface="Calibri"/>
            </a:endParaRPr>
          </a:p>
        </p:txBody>
      </p:sp>
      <p:sp>
        <p:nvSpPr>
          <p:cNvPr id="352" name="Google Shape;352;g39542faf7a0_2_296"/>
          <p:cNvSpPr/>
          <p:nvPr/>
        </p:nvSpPr>
        <p:spPr>
          <a:xfrm>
            <a:off x="6260115" y="1505447"/>
            <a:ext cx="19172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1: TA Incubator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3: Targeted Prep</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6: Cross-State Collaboration  </a:t>
            </a:r>
            <a:endParaRPr sz="1500" b="0" i="0" u="none" strike="noStrike" cap="none">
              <a:solidFill>
                <a:srgbClr val="000000"/>
              </a:solidFill>
              <a:latin typeface="Arial"/>
              <a:ea typeface="Arial"/>
              <a:cs typeface="Arial"/>
              <a:sym typeface="Arial"/>
            </a:endParaRPr>
          </a:p>
        </p:txBody>
      </p:sp>
      <p:sp>
        <p:nvSpPr>
          <p:cNvPr id="353" name="Google Shape;353;g39542faf7a0_2_296"/>
          <p:cNvSpPr/>
          <p:nvPr/>
        </p:nvSpPr>
        <p:spPr>
          <a:xfrm>
            <a:off x="6769329" y="2205320"/>
            <a:ext cx="1895589" cy="2790572"/>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54" name="Google Shape;354;g39542faf7a0_2_296"/>
          <p:cNvSpPr txBox="1"/>
          <p:nvPr/>
        </p:nvSpPr>
        <p:spPr>
          <a:xfrm>
            <a:off x="7014796" y="2899947"/>
            <a:ext cx="2170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Lindsey Hayes</a:t>
            </a:r>
            <a:endParaRPr sz="1500" b="0" i="0" u="none" strike="noStrike" cap="none">
              <a:solidFill>
                <a:srgbClr val="000000"/>
              </a:solidFill>
              <a:latin typeface="Arial"/>
              <a:ea typeface="Arial"/>
              <a:cs typeface="Arial"/>
              <a:sym typeface="Arial"/>
            </a:endParaRPr>
          </a:p>
        </p:txBody>
      </p:sp>
      <p:sp>
        <p:nvSpPr>
          <p:cNvPr id="355" name="Google Shape;355;g39542faf7a0_2_296"/>
          <p:cNvSpPr/>
          <p:nvPr/>
        </p:nvSpPr>
        <p:spPr>
          <a:xfrm>
            <a:off x="7191545" y="3187095"/>
            <a:ext cx="1796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(AIR)</a:t>
            </a:r>
            <a:endParaRPr sz="1500" b="0" i="0" u="none" strike="noStrike" cap="none">
              <a:solidFill>
                <a:srgbClr val="000000"/>
              </a:solidFill>
              <a:latin typeface="Arial"/>
              <a:ea typeface="Arial"/>
              <a:cs typeface="Arial"/>
              <a:sym typeface="Arial"/>
            </a:endParaRPr>
          </a:p>
        </p:txBody>
      </p:sp>
      <p:sp>
        <p:nvSpPr>
          <p:cNvPr id="356" name="Google Shape;356;g39542faf7a0_2_296"/>
          <p:cNvSpPr/>
          <p:nvPr/>
        </p:nvSpPr>
        <p:spPr>
          <a:xfrm>
            <a:off x="7101771" y="3469219"/>
            <a:ext cx="2212000" cy="25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4: Intensive TA</a:t>
            </a:r>
            <a:endParaRPr sz="1500" b="0" i="0" u="none" strike="noStrike" cap="none">
              <a:solidFill>
                <a:srgbClr val="000000"/>
              </a:solidFill>
              <a:latin typeface="Arial"/>
              <a:ea typeface="Arial"/>
              <a:cs typeface="Arial"/>
              <a:sym typeface="Arial"/>
            </a:endParaRPr>
          </a:p>
        </p:txBody>
      </p:sp>
      <p:pic>
        <p:nvPicPr>
          <p:cNvPr id="357" name="Google Shape;357;g39542faf7a0_2_296" descr="A child smiling for the camera&#10;&#10;Description automatically generated with low confidence"/>
          <p:cNvPicPr preferRelativeResize="0"/>
          <p:nvPr/>
        </p:nvPicPr>
        <p:blipFill rotWithShape="1">
          <a:blip r:embed="rId3">
            <a:alphaModFix/>
          </a:blip>
          <a:srcRect l="1180" r="3507"/>
          <a:stretch/>
        </p:blipFill>
        <p:spPr>
          <a:xfrm>
            <a:off x="2552167" y="4764996"/>
            <a:ext cx="988675" cy="1383083"/>
          </a:xfrm>
          <a:prstGeom prst="rect">
            <a:avLst/>
          </a:prstGeom>
          <a:noFill/>
          <a:ln w="42875" cap="flat" cmpd="sng">
            <a:solidFill>
              <a:srgbClr val="1F4D79"/>
            </a:solidFill>
            <a:prstDash val="solid"/>
            <a:round/>
            <a:headEnd type="none" w="sm" len="sm"/>
            <a:tailEnd type="none" w="sm" len="sm"/>
          </a:ln>
        </p:spPr>
      </p:pic>
      <p:sp>
        <p:nvSpPr>
          <p:cNvPr id="358" name="Google Shape;358;g39542faf7a0_2_296"/>
          <p:cNvSpPr/>
          <p:nvPr/>
        </p:nvSpPr>
        <p:spPr>
          <a:xfrm rot="4325733">
            <a:off x="5071901" y="3291868"/>
            <a:ext cx="1882037" cy="2770621"/>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2C4C"/>
              </a:solidFill>
              <a:latin typeface="Calibri"/>
              <a:ea typeface="Calibri"/>
              <a:cs typeface="Calibri"/>
              <a:sym typeface="Calibri"/>
            </a:endParaRPr>
          </a:p>
        </p:txBody>
      </p:sp>
      <p:sp>
        <p:nvSpPr>
          <p:cNvPr id="359" name="Google Shape;359;g39542faf7a0_2_296"/>
          <p:cNvSpPr txBox="1"/>
          <p:nvPr/>
        </p:nvSpPr>
        <p:spPr>
          <a:xfrm>
            <a:off x="3589843" y="5168971"/>
            <a:ext cx="1771600" cy="130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Dr. Jocelyn Cooledge</a:t>
            </a:r>
            <a:endParaRPr sz="1900" b="1"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External Evaluator (Center Street Consulting) </a:t>
            </a:r>
            <a:endParaRPr sz="1500" b="0" i="0" u="none" strike="noStrike" cap="none">
              <a:solidFill>
                <a:srgbClr val="000000"/>
              </a:solidFill>
              <a:latin typeface="Arial"/>
              <a:ea typeface="Arial"/>
              <a:cs typeface="Arial"/>
              <a:sym typeface="Arial"/>
            </a:endParaRPr>
          </a:p>
        </p:txBody>
      </p:sp>
      <p:sp>
        <p:nvSpPr>
          <p:cNvPr id="360" name="Google Shape;360;g39542faf7a0_2_296"/>
          <p:cNvSpPr/>
          <p:nvPr/>
        </p:nvSpPr>
        <p:spPr>
          <a:xfrm>
            <a:off x="5361312" y="4660743"/>
            <a:ext cx="1824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Project Coordinator (UF)</a:t>
            </a:r>
            <a:endParaRPr sz="1500" b="0" i="0" u="none" strike="noStrike" cap="none">
              <a:solidFill>
                <a:srgbClr val="000000"/>
              </a:solidFill>
              <a:latin typeface="Arial"/>
              <a:ea typeface="Arial"/>
              <a:cs typeface="Arial"/>
              <a:sym typeface="Arial"/>
            </a:endParaRPr>
          </a:p>
        </p:txBody>
      </p:sp>
      <p:sp>
        <p:nvSpPr>
          <p:cNvPr id="361" name="Google Shape;361;g39542faf7a0_2_296"/>
          <p:cNvSpPr txBox="1"/>
          <p:nvPr/>
        </p:nvSpPr>
        <p:spPr>
          <a:xfrm>
            <a:off x="5366753" y="4288280"/>
            <a:ext cx="2082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Shari Ostovar</a:t>
            </a:r>
            <a:endParaRPr sz="1900" b="1" i="0" u="none" strike="noStrike" cap="none">
              <a:solidFill>
                <a:srgbClr val="262626"/>
              </a:solidFill>
              <a:latin typeface="Arial"/>
              <a:ea typeface="Arial"/>
              <a:cs typeface="Arial"/>
              <a:sym typeface="Arial"/>
            </a:endParaRPr>
          </a:p>
        </p:txBody>
      </p:sp>
      <p:pic>
        <p:nvPicPr>
          <p:cNvPr id="362" name="Google Shape;362;g39542faf7a0_2_296" descr="A picture containing person, outdoor, smiling&#10;&#10;Description automatically generated"/>
          <p:cNvPicPr preferRelativeResize="0"/>
          <p:nvPr/>
        </p:nvPicPr>
        <p:blipFill rotWithShape="1">
          <a:blip r:embed="rId4">
            <a:alphaModFix/>
          </a:blip>
          <a:srcRect l="14260" r="14254"/>
          <a:stretch/>
        </p:blipFill>
        <p:spPr>
          <a:xfrm>
            <a:off x="2552167" y="168085"/>
            <a:ext cx="988672" cy="1383087"/>
          </a:xfrm>
          <a:prstGeom prst="rect">
            <a:avLst/>
          </a:prstGeom>
          <a:noFill/>
          <a:ln w="42875" cap="flat" cmpd="sng">
            <a:solidFill>
              <a:srgbClr val="8BB2D3"/>
            </a:solidFill>
            <a:prstDash val="solid"/>
            <a:round/>
            <a:headEnd type="none" w="sm" len="sm"/>
            <a:tailEnd type="none" w="sm" len="sm"/>
          </a:ln>
        </p:spPr>
      </p:pic>
      <p:cxnSp>
        <p:nvCxnSpPr>
          <p:cNvPr id="363" name="Google Shape;363;g39542faf7a0_2_296"/>
          <p:cNvCxnSpPr>
            <a:stCxn id="362" idx="3"/>
          </p:cNvCxnSpPr>
          <p:nvPr/>
        </p:nvCxnSpPr>
        <p:spPr>
          <a:xfrm rot="10800000" flipH="1">
            <a:off x="3540839" y="849129"/>
            <a:ext cx="1648500" cy="10500"/>
          </a:xfrm>
          <a:prstGeom prst="straightConnector1">
            <a:avLst/>
          </a:prstGeom>
          <a:noFill/>
          <a:ln w="42875" cap="flat" cmpd="sng">
            <a:solidFill>
              <a:srgbClr val="8BB2D3"/>
            </a:solidFill>
            <a:prstDash val="solid"/>
            <a:miter lim="800000"/>
            <a:headEnd type="none" w="sm" len="sm"/>
            <a:tailEnd type="none" w="sm" len="sm"/>
          </a:ln>
        </p:spPr>
      </p:cxnSp>
      <p:cxnSp>
        <p:nvCxnSpPr>
          <p:cNvPr id="364" name="Google Shape;364;g39542faf7a0_2_296"/>
          <p:cNvCxnSpPr/>
          <p:nvPr/>
        </p:nvCxnSpPr>
        <p:spPr>
          <a:xfrm rot="10800000" flipH="1">
            <a:off x="3320632" y="3450707"/>
            <a:ext cx="1648400" cy="10400"/>
          </a:xfrm>
          <a:prstGeom prst="straightConnector1">
            <a:avLst/>
          </a:prstGeom>
          <a:noFill/>
          <a:ln w="42875" cap="flat" cmpd="sng">
            <a:solidFill>
              <a:srgbClr val="AAB5B7"/>
            </a:solidFill>
            <a:prstDash val="solid"/>
            <a:miter lim="800000"/>
            <a:headEnd type="none" w="sm" len="sm"/>
            <a:tailEnd type="none" w="sm" len="sm"/>
          </a:ln>
        </p:spPr>
      </p:cxnSp>
      <p:pic>
        <p:nvPicPr>
          <p:cNvPr id="365" name="Google Shape;365;g39542faf7a0_2_296" descr="Melinda Leko"/>
          <p:cNvPicPr preferRelativeResize="0"/>
          <p:nvPr/>
        </p:nvPicPr>
        <p:blipFill rotWithShape="1">
          <a:blip r:embed="rId5">
            <a:alphaModFix/>
          </a:blip>
          <a:srcRect l="10007" r="18506"/>
          <a:stretch/>
        </p:blipFill>
        <p:spPr>
          <a:xfrm>
            <a:off x="2322131" y="2769561"/>
            <a:ext cx="988677" cy="1383088"/>
          </a:xfrm>
          <a:prstGeom prst="rect">
            <a:avLst/>
          </a:prstGeom>
          <a:noFill/>
          <a:ln w="42875" cap="flat" cmpd="sng">
            <a:solidFill>
              <a:srgbClr val="AAB5B7"/>
            </a:solidFill>
            <a:prstDash val="solid"/>
            <a:round/>
            <a:headEnd type="none" w="sm" len="sm"/>
            <a:tailEnd type="none" w="sm" len="sm"/>
          </a:ln>
        </p:spPr>
      </p:pic>
      <p:cxnSp>
        <p:nvCxnSpPr>
          <p:cNvPr id="366" name="Google Shape;366;g39542faf7a0_2_296"/>
          <p:cNvCxnSpPr/>
          <p:nvPr/>
        </p:nvCxnSpPr>
        <p:spPr>
          <a:xfrm>
            <a:off x="7449375" y="914707"/>
            <a:ext cx="1470000" cy="0"/>
          </a:xfrm>
          <a:prstGeom prst="straightConnector1">
            <a:avLst/>
          </a:prstGeom>
          <a:noFill/>
          <a:ln w="42875" cap="flat" cmpd="sng">
            <a:solidFill>
              <a:srgbClr val="BFBCC1"/>
            </a:solidFill>
            <a:prstDash val="solid"/>
            <a:miter lim="800000"/>
            <a:headEnd type="none" w="sm" len="sm"/>
            <a:tailEnd type="none" w="sm" len="sm"/>
          </a:ln>
        </p:spPr>
      </p:cxnSp>
      <p:pic>
        <p:nvPicPr>
          <p:cNvPr id="367" name="Google Shape;367;g39542faf7a0_2_296" descr="meg kamman"/>
          <p:cNvPicPr preferRelativeResize="0"/>
          <p:nvPr/>
        </p:nvPicPr>
        <p:blipFill rotWithShape="1">
          <a:blip r:embed="rId6">
            <a:alphaModFix/>
          </a:blip>
          <a:srcRect l="22569" r="28820"/>
          <a:stretch/>
        </p:blipFill>
        <p:spPr>
          <a:xfrm>
            <a:off x="8788395" y="191487"/>
            <a:ext cx="986705" cy="1380337"/>
          </a:xfrm>
          <a:prstGeom prst="rect">
            <a:avLst/>
          </a:prstGeom>
          <a:noFill/>
          <a:ln w="42875" cap="flat" cmpd="sng">
            <a:solidFill>
              <a:srgbClr val="BFBCC1"/>
            </a:solidFill>
            <a:prstDash val="solid"/>
            <a:round/>
            <a:headEnd type="none" w="sm" len="sm"/>
            <a:tailEnd type="none" w="sm" len="sm"/>
          </a:ln>
        </p:spPr>
      </p:pic>
      <p:cxnSp>
        <p:nvCxnSpPr>
          <p:cNvPr id="368" name="Google Shape;368;g39542faf7a0_2_296"/>
          <p:cNvCxnSpPr/>
          <p:nvPr/>
        </p:nvCxnSpPr>
        <p:spPr>
          <a:xfrm>
            <a:off x="7784845" y="3492783"/>
            <a:ext cx="1470000" cy="0"/>
          </a:xfrm>
          <a:prstGeom prst="straightConnector1">
            <a:avLst/>
          </a:prstGeom>
          <a:noFill/>
          <a:ln w="42875" cap="flat" cmpd="sng">
            <a:solidFill>
              <a:srgbClr val="9DC3E6"/>
            </a:solidFill>
            <a:prstDash val="solid"/>
            <a:miter lim="800000"/>
            <a:headEnd type="none" w="sm" len="sm"/>
            <a:tailEnd type="none" w="sm" len="sm"/>
          </a:ln>
        </p:spPr>
      </p:cxnSp>
      <p:pic>
        <p:nvPicPr>
          <p:cNvPr id="369" name="Google Shape;369;g39542faf7a0_2_296"/>
          <p:cNvPicPr preferRelativeResize="0"/>
          <p:nvPr/>
        </p:nvPicPr>
        <p:blipFill rotWithShape="1">
          <a:blip r:embed="rId7">
            <a:alphaModFix/>
          </a:blip>
          <a:srcRect b="6620"/>
          <a:stretch/>
        </p:blipFill>
        <p:spPr>
          <a:xfrm>
            <a:off x="8983991" y="2769561"/>
            <a:ext cx="986713" cy="1380335"/>
          </a:xfrm>
          <a:prstGeom prst="rect">
            <a:avLst/>
          </a:prstGeom>
          <a:noFill/>
          <a:ln w="42875" cap="flat" cmpd="sng">
            <a:solidFill>
              <a:srgbClr val="9DC3E6"/>
            </a:solidFill>
            <a:prstDash val="solid"/>
            <a:round/>
            <a:headEnd type="none" w="sm" len="sm"/>
            <a:tailEnd type="none" w="sm" len="sm"/>
          </a:ln>
        </p:spPr>
      </p:pic>
      <p:cxnSp>
        <p:nvCxnSpPr>
          <p:cNvPr id="370" name="Google Shape;370;g39542faf7a0_2_296"/>
          <p:cNvCxnSpPr/>
          <p:nvPr/>
        </p:nvCxnSpPr>
        <p:spPr>
          <a:xfrm>
            <a:off x="6085668" y="5028677"/>
            <a:ext cx="0" cy="792800"/>
          </a:xfrm>
          <a:prstGeom prst="straightConnector1">
            <a:avLst/>
          </a:prstGeom>
          <a:noFill/>
          <a:ln w="42875" cap="flat" cmpd="sng">
            <a:solidFill>
              <a:srgbClr val="3A97F2"/>
            </a:solidFill>
            <a:prstDash val="solid"/>
            <a:miter lim="800000"/>
            <a:headEnd type="none" w="sm" len="sm"/>
            <a:tailEnd type="none" w="sm" len="sm"/>
          </a:ln>
        </p:spPr>
      </p:cxnSp>
      <p:cxnSp>
        <p:nvCxnSpPr>
          <p:cNvPr id="371" name="Google Shape;371;g39542faf7a0_2_296"/>
          <p:cNvCxnSpPr/>
          <p:nvPr/>
        </p:nvCxnSpPr>
        <p:spPr>
          <a:xfrm flipH="1">
            <a:off x="6070093" y="5791039"/>
            <a:ext cx="2898400" cy="30800"/>
          </a:xfrm>
          <a:prstGeom prst="straightConnector1">
            <a:avLst/>
          </a:prstGeom>
          <a:noFill/>
          <a:ln w="42875" cap="flat" cmpd="sng">
            <a:solidFill>
              <a:srgbClr val="3A97F2"/>
            </a:solidFill>
            <a:prstDash val="solid"/>
            <a:miter lim="800000"/>
            <a:headEnd type="none" w="sm" len="sm"/>
            <a:tailEnd type="none" w="sm" len="sm"/>
          </a:ln>
        </p:spPr>
      </p:cxnSp>
      <p:pic>
        <p:nvPicPr>
          <p:cNvPr id="372" name="Google Shape;372;g39542faf7a0_2_296"/>
          <p:cNvPicPr preferRelativeResize="0"/>
          <p:nvPr/>
        </p:nvPicPr>
        <p:blipFill rotWithShape="1">
          <a:blip r:embed="rId8">
            <a:alphaModFix/>
          </a:blip>
          <a:srcRect l="22451" r="23810"/>
          <a:stretch/>
        </p:blipFill>
        <p:spPr>
          <a:xfrm>
            <a:off x="8761597" y="4914848"/>
            <a:ext cx="986711" cy="1248625"/>
          </a:xfrm>
          <a:prstGeom prst="rect">
            <a:avLst/>
          </a:prstGeom>
          <a:noFill/>
          <a:ln w="42875" cap="flat" cmpd="sng">
            <a:solidFill>
              <a:srgbClr val="3A97F2"/>
            </a:solidFill>
            <a:prstDash val="solid"/>
            <a:round/>
            <a:headEnd type="none" w="sm" len="sm"/>
            <a:tailEnd type="none" w="sm" len="sm"/>
          </a:ln>
        </p:spPr>
      </p:pic>
      <p:sp>
        <p:nvSpPr>
          <p:cNvPr id="373" name="Google Shape;373;g39542faf7a0_2_296"/>
          <p:cNvSpPr txBox="1"/>
          <p:nvPr/>
        </p:nvSpPr>
        <p:spPr>
          <a:xfrm>
            <a:off x="5264895" y="2553351"/>
            <a:ext cx="1738800" cy="831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62626"/>
                </a:solidFill>
                <a:latin typeface="Arial"/>
                <a:ea typeface="Arial"/>
                <a:cs typeface="Arial"/>
                <a:sym typeface="Arial"/>
              </a:rPr>
              <a:t>Leadership Team</a:t>
            </a:r>
            <a:endParaRPr sz="1500" b="0" i="0" u="none" strike="noStrike" cap="none">
              <a:solidFill>
                <a:srgbClr val="000000"/>
              </a:solidFill>
              <a:latin typeface="Arial"/>
              <a:ea typeface="Arial"/>
              <a:cs typeface="Arial"/>
              <a:sym typeface="Arial"/>
            </a:endParaRPr>
          </a:p>
        </p:txBody>
      </p:sp>
      <p:sp>
        <p:nvSpPr>
          <p:cNvPr id="374" name="Google Shape;374;g39542faf7a0_2_296"/>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75" name="Google Shape;375;g39542faf7a0_2_296" descr="Text&#10;&#10;Description automatically generated with medium confidence"/>
          <p:cNvPicPr preferRelativeResize="0"/>
          <p:nvPr/>
        </p:nvPicPr>
        <p:blipFill rotWithShape="1">
          <a:blip r:embed="rId9">
            <a:alphaModFix/>
          </a:blip>
          <a:srcRect/>
          <a:stretch/>
        </p:blipFill>
        <p:spPr>
          <a:xfrm>
            <a:off x="69573" y="6332785"/>
            <a:ext cx="2269449" cy="471464"/>
          </a:xfrm>
          <a:prstGeom prst="rect">
            <a:avLst/>
          </a:prstGeom>
          <a:noFill/>
          <a:ln>
            <a:noFill/>
          </a:ln>
        </p:spPr>
      </p:pic>
      <p:sp>
        <p:nvSpPr>
          <p:cNvPr id="376" name="Google Shape;376;g39542faf7a0_2_296"/>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with Image 5">
  <p:cSld name="Title and Content with Image 5">
    <p:spTree>
      <p:nvGrpSpPr>
        <p:cNvPr id="1" name="Shape 378"/>
        <p:cNvGrpSpPr/>
        <p:nvPr/>
      </p:nvGrpSpPr>
      <p:grpSpPr>
        <a:xfrm>
          <a:off x="0" y="0"/>
          <a:ext cx="0" cy="0"/>
          <a:chOff x="0" y="0"/>
          <a:chExt cx="0" cy="0"/>
        </a:xfrm>
      </p:grpSpPr>
      <p:pic>
        <p:nvPicPr>
          <p:cNvPr id="379" name="Google Shape;379;g39542faf7a0_2_377" descr="A group of people looking at a computer screen&#10;&#10;Description automatically generated with low confidence"/>
          <p:cNvPicPr preferRelativeResize="0"/>
          <p:nvPr/>
        </p:nvPicPr>
        <p:blipFill rotWithShape="1">
          <a:blip r:embed="rId2">
            <a:alphaModFix/>
          </a:blip>
          <a:srcRect/>
          <a:stretch/>
        </p:blipFill>
        <p:spPr>
          <a:xfrm>
            <a:off x="0" y="1673"/>
            <a:ext cx="12194979" cy="6856328"/>
          </a:xfrm>
          <a:prstGeom prst="rect">
            <a:avLst/>
          </a:prstGeom>
          <a:noFill/>
          <a:ln>
            <a:noFill/>
          </a:ln>
        </p:spPr>
      </p:pic>
      <p:sp>
        <p:nvSpPr>
          <p:cNvPr id="380" name="Google Shape;380;g39542faf7a0_2_377"/>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1" name="Google Shape;381;g39542faf7a0_2_377"/>
          <p:cNvSpPr/>
          <p:nvPr/>
        </p:nvSpPr>
        <p:spPr>
          <a:xfrm>
            <a:off x="318289" y="332619"/>
            <a:ext cx="4900000" cy="5706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2" name="Google Shape;382;g39542faf7a0_2_377"/>
          <p:cNvSpPr txBox="1">
            <a:spLocks noGrp="1"/>
          </p:cNvSpPr>
          <p:nvPr>
            <p:ph type="title"/>
          </p:nvPr>
        </p:nvSpPr>
        <p:spPr>
          <a:xfrm>
            <a:off x="433388" y="1506071"/>
            <a:ext cx="4712400" cy="104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83" name="Google Shape;383;g39542faf7a0_2_377"/>
          <p:cNvSpPr txBox="1">
            <a:spLocks noGrp="1"/>
          </p:cNvSpPr>
          <p:nvPr>
            <p:ph type="body" idx="1"/>
          </p:nvPr>
        </p:nvSpPr>
        <p:spPr>
          <a:xfrm>
            <a:off x="433388" y="2814919"/>
            <a:ext cx="4712400" cy="3101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84" name="Google Shape;384;g39542faf7a0_2_377"/>
          <p:cNvSpPr/>
          <p:nvPr/>
        </p:nvSpPr>
        <p:spPr>
          <a:xfrm>
            <a:off x="0" y="326307"/>
            <a:ext cx="121920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5" name="Google Shape;385;g39542faf7a0_2_377"/>
          <p:cNvSpPr/>
          <p:nvPr/>
        </p:nvSpPr>
        <p:spPr>
          <a:xfrm>
            <a:off x="0" y="459059"/>
            <a:ext cx="3152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6" name="Google Shape;386;g39542faf7a0_2_377"/>
          <p:cNvSpPr/>
          <p:nvPr/>
        </p:nvSpPr>
        <p:spPr>
          <a:xfrm>
            <a:off x="0" y="3419061"/>
            <a:ext cx="315200" cy="5072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7" name="Google Shape;387;g39542faf7a0_2_377"/>
          <p:cNvSpPr/>
          <p:nvPr/>
        </p:nvSpPr>
        <p:spPr>
          <a:xfrm>
            <a:off x="-1" y="5714997"/>
            <a:ext cx="315200" cy="316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8" name="Google Shape;388;g39542faf7a0_2_377"/>
          <p:cNvSpPr/>
          <p:nvPr/>
        </p:nvSpPr>
        <p:spPr>
          <a:xfrm>
            <a:off x="7974495" y="1494792"/>
            <a:ext cx="3152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9" name="Google Shape;389;g39542faf7a0_2_377"/>
          <p:cNvSpPr/>
          <p:nvPr/>
        </p:nvSpPr>
        <p:spPr>
          <a:xfrm>
            <a:off x="11046829" y="1497281"/>
            <a:ext cx="11452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90" name="Google Shape;390;g39542faf7a0_2_377"/>
          <p:cNvSpPr/>
          <p:nvPr/>
        </p:nvSpPr>
        <p:spPr>
          <a:xfrm>
            <a:off x="5217472" y="5920963"/>
            <a:ext cx="6974400" cy="1200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91" name="Google Shape;391;g39542faf7a0_2_377"/>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92" name="Google Shape;392;g39542faf7a0_2_377"/>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93" name="Google Shape;393;g39542faf7a0_2_377"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394" name="Google Shape;394;g39542faf7a0_2_377"/>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395"/>
        <p:cNvGrpSpPr/>
        <p:nvPr/>
      </p:nvGrpSpPr>
      <p:grpSpPr>
        <a:xfrm>
          <a:off x="0" y="0"/>
          <a:ext cx="0" cy="0"/>
          <a:chOff x="0" y="0"/>
          <a:chExt cx="0" cy="0"/>
        </a:xfrm>
      </p:grpSpPr>
      <p:pic>
        <p:nvPicPr>
          <p:cNvPr id="396" name="Google Shape;396;g39542faf7a0_2_394"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397" name="Google Shape;397;g39542faf7a0_2_394"/>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98" name="Google Shape;398;g39542faf7a0_2_394"/>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99" name="Google Shape;399;g39542faf7a0_2_394"/>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00" name="Google Shape;400;g39542faf7a0_2_394"/>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01" name="Google Shape;401;g39542faf7a0_2_394"/>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402" name="Google Shape;402;g39542faf7a0_2_394"/>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03" name="Google Shape;403;g39542faf7a0_2_394"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404" name="Google Shape;404;g39542faf7a0_2_394"/>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g3984a2fdb13_0_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3984a2fdb13_0_1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g3984a2fdb13_0_1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g3984a2fdb13_0_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3984a2fdb13_0_1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3984a2fdb13_0_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05"/>
        <p:cNvGrpSpPr/>
        <p:nvPr/>
      </p:nvGrpSpPr>
      <p:grpSpPr>
        <a:xfrm>
          <a:off x="0" y="0"/>
          <a:ext cx="0" cy="0"/>
          <a:chOff x="0" y="0"/>
          <a:chExt cx="0" cy="0"/>
        </a:xfrm>
      </p:grpSpPr>
      <p:pic>
        <p:nvPicPr>
          <p:cNvPr id="406" name="Google Shape;406;g39542faf7a0_2_404" descr="Icon&#10;&#10;Description automatically generated with low confidence"/>
          <p:cNvPicPr preferRelativeResize="0"/>
          <p:nvPr/>
        </p:nvPicPr>
        <p:blipFill rotWithShape="1">
          <a:blip r:embed="rId2">
            <a:alphaModFix/>
          </a:blip>
          <a:srcRect t="-4480" b="4480"/>
          <a:stretch/>
        </p:blipFill>
        <p:spPr>
          <a:xfrm>
            <a:off x="0" y="-314709"/>
            <a:ext cx="12191997" cy="7179441"/>
          </a:xfrm>
          <a:prstGeom prst="rect">
            <a:avLst/>
          </a:prstGeom>
          <a:noFill/>
          <a:ln>
            <a:noFill/>
          </a:ln>
        </p:spPr>
      </p:pic>
      <p:sp>
        <p:nvSpPr>
          <p:cNvPr id="407" name="Google Shape;407;g39542faf7a0_2_404"/>
          <p:cNvSpPr txBox="1">
            <a:spLocks noGrp="1"/>
          </p:cNvSpPr>
          <p:nvPr>
            <p:ph type="body" idx="1"/>
          </p:nvPr>
        </p:nvSpPr>
        <p:spPr>
          <a:xfrm>
            <a:off x="1731351" y="1832073"/>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08" name="Google Shape;408;g39542faf7a0_2_404"/>
          <p:cNvSpPr txBox="1">
            <a:spLocks noGrp="1"/>
          </p:cNvSpPr>
          <p:nvPr>
            <p:ph type="body" idx="2"/>
          </p:nvPr>
        </p:nvSpPr>
        <p:spPr>
          <a:xfrm>
            <a:off x="4262689" y="3592675"/>
            <a:ext cx="3472000" cy="101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09" name="Google Shape;409;g39542faf7a0_2_404"/>
          <p:cNvSpPr txBox="1">
            <a:spLocks noGrp="1"/>
          </p:cNvSpPr>
          <p:nvPr>
            <p:ph type="body" idx="3"/>
          </p:nvPr>
        </p:nvSpPr>
        <p:spPr>
          <a:xfrm>
            <a:off x="4262689" y="3592675"/>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10" name="Google Shape;410;g39542faf7a0_2_404"/>
          <p:cNvSpPr txBox="1">
            <a:spLocks noGrp="1"/>
          </p:cNvSpPr>
          <p:nvPr>
            <p:ph type="body" idx="4"/>
          </p:nvPr>
        </p:nvSpPr>
        <p:spPr>
          <a:xfrm>
            <a:off x="1731351" y="1832072"/>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le and Content Gray">
  <p:cSld name="4_Title and Content Gray">
    <p:spTree>
      <p:nvGrpSpPr>
        <p:cNvPr id="1" name="Shape 411"/>
        <p:cNvGrpSpPr/>
        <p:nvPr/>
      </p:nvGrpSpPr>
      <p:grpSpPr>
        <a:xfrm>
          <a:off x="0" y="0"/>
          <a:ext cx="0" cy="0"/>
          <a:chOff x="0" y="0"/>
          <a:chExt cx="0" cy="0"/>
        </a:xfrm>
      </p:grpSpPr>
      <p:pic>
        <p:nvPicPr>
          <p:cNvPr id="412" name="Google Shape;412;g39542faf7a0_2_410" descr="A teacher teaching her students&#10;&#10;Description automatically generated with medium confidence"/>
          <p:cNvPicPr preferRelativeResize="0"/>
          <p:nvPr/>
        </p:nvPicPr>
        <p:blipFill rotWithShape="1">
          <a:blip r:embed="rId2">
            <a:alphaModFix/>
          </a:blip>
          <a:srcRect/>
          <a:stretch/>
        </p:blipFill>
        <p:spPr>
          <a:xfrm>
            <a:off x="-286309" y="-119133"/>
            <a:ext cx="12621749" cy="7096269"/>
          </a:xfrm>
          <a:prstGeom prst="rect">
            <a:avLst/>
          </a:prstGeom>
          <a:noFill/>
          <a:ln>
            <a:noFill/>
          </a:ln>
        </p:spPr>
      </p:pic>
      <p:sp>
        <p:nvSpPr>
          <p:cNvPr id="413" name="Google Shape;413;g39542faf7a0_2_410"/>
          <p:cNvSpPr txBox="1">
            <a:spLocks noGrp="1"/>
          </p:cNvSpPr>
          <p:nvPr>
            <p:ph type="title"/>
          </p:nvPr>
        </p:nvSpPr>
        <p:spPr>
          <a:xfrm>
            <a:off x="3440085" y="3130659"/>
            <a:ext cx="52064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414" name="Google Shape;414;g39542faf7a0_2_410"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5"/>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VERY STUDENT">
  <p:cSld name="EVERY STUDENT">
    <p:spTree>
      <p:nvGrpSpPr>
        <p:cNvPr id="1" name="Shape 416"/>
        <p:cNvGrpSpPr/>
        <p:nvPr/>
      </p:nvGrpSpPr>
      <p:grpSpPr>
        <a:xfrm>
          <a:off x="0" y="0"/>
          <a:ext cx="0" cy="0"/>
          <a:chOff x="0" y="0"/>
          <a:chExt cx="0" cy="0"/>
        </a:xfrm>
      </p:grpSpPr>
      <p:sp>
        <p:nvSpPr>
          <p:cNvPr id="417" name="Google Shape;417;g39542faf7a0_2_415" descr="A room with tables and chairs&#10;&#10;Description automatically generated with medium confidence"/>
          <p:cNvSpPr/>
          <p:nvPr/>
        </p:nvSpPr>
        <p:spPr>
          <a:xfrm>
            <a:off x="0" y="0"/>
            <a:ext cx="12192003" cy="6857999"/>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 name="Google Shape;418;g39542faf7a0_2_415"/>
          <p:cNvSpPr/>
          <p:nvPr/>
        </p:nvSpPr>
        <p:spPr>
          <a:xfrm>
            <a:off x="0" y="0"/>
            <a:ext cx="12240000"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19" name="Google Shape;419;g39542faf7a0_2_415"/>
          <p:cNvSpPr txBox="1"/>
          <p:nvPr/>
        </p:nvSpPr>
        <p:spPr>
          <a:xfrm>
            <a:off x="3986464" y="2480517"/>
            <a:ext cx="19892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EVERY</a:t>
            </a:r>
            <a:endParaRPr sz="1500" b="0" i="0" u="none" strike="noStrike" cap="none">
              <a:solidFill>
                <a:srgbClr val="000000"/>
              </a:solidFill>
              <a:latin typeface="Arial"/>
              <a:ea typeface="Arial"/>
              <a:cs typeface="Arial"/>
              <a:sym typeface="Arial"/>
            </a:endParaRPr>
          </a:p>
        </p:txBody>
      </p:sp>
      <p:sp>
        <p:nvSpPr>
          <p:cNvPr id="420" name="Google Shape;420;g39542faf7a0_2_415"/>
          <p:cNvSpPr txBox="1"/>
          <p:nvPr/>
        </p:nvSpPr>
        <p:spPr>
          <a:xfrm>
            <a:off x="5133475" y="3685396"/>
            <a:ext cx="3016000" cy="7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a:t>
            </a:r>
            <a:endParaRPr sz="1500" b="0" i="0" u="none" strike="noStrike" cap="none">
              <a:solidFill>
                <a:srgbClr val="000000"/>
              </a:solidFill>
              <a:latin typeface="Arial"/>
              <a:ea typeface="Arial"/>
              <a:cs typeface="Arial"/>
              <a:sym typeface="Arial"/>
            </a:endParaRPr>
          </a:p>
        </p:txBody>
      </p:sp>
      <p:sp>
        <p:nvSpPr>
          <p:cNvPr id="421" name="Google Shape;421;g39542faf7a0_2_415"/>
          <p:cNvSpPr/>
          <p:nvPr/>
        </p:nvSpPr>
        <p:spPr>
          <a:xfrm>
            <a:off x="3737811" y="2370571"/>
            <a:ext cx="2486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22" name="Google Shape;422;g39542faf7a0_2_415"/>
          <p:cNvSpPr/>
          <p:nvPr/>
        </p:nvSpPr>
        <p:spPr>
          <a:xfrm>
            <a:off x="5181600" y="3567255"/>
            <a:ext cx="29116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23" name="Google Shape;423;g39542faf7a0_2_415" descr="Text&#10;&#10;Description automatically generated with medium confidence"/>
          <p:cNvPicPr preferRelativeResize="0"/>
          <p:nvPr/>
        </p:nvPicPr>
        <p:blipFill rotWithShape="1">
          <a:blip r:embed="rId2">
            <a:alphaModFix/>
          </a:blip>
          <a:srcRect/>
          <a:stretch/>
        </p:blipFill>
        <p:spPr>
          <a:xfrm>
            <a:off x="3986465" y="5121159"/>
            <a:ext cx="3737813" cy="77651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ETTER TOGETHER">
  <p:cSld name="BETTER TOGETHER">
    <p:spTree>
      <p:nvGrpSpPr>
        <p:cNvPr id="1" name="Shape 424"/>
        <p:cNvGrpSpPr/>
        <p:nvPr/>
      </p:nvGrpSpPr>
      <p:grpSpPr>
        <a:xfrm>
          <a:off x="0" y="0"/>
          <a:ext cx="0" cy="0"/>
          <a:chOff x="0" y="0"/>
          <a:chExt cx="0" cy="0"/>
        </a:xfrm>
      </p:grpSpPr>
      <p:pic>
        <p:nvPicPr>
          <p:cNvPr id="425" name="Google Shape;425;g39542faf7a0_2_423" descr="A picture containing sky, person, outdoor&#10;&#10;Description automatically generated"/>
          <p:cNvPicPr preferRelativeResize="0"/>
          <p:nvPr/>
        </p:nvPicPr>
        <p:blipFill rotWithShape="1">
          <a:blip r:embed="rId2">
            <a:alphaModFix/>
          </a:blip>
          <a:srcRect l="3516" r="32543"/>
          <a:stretch/>
        </p:blipFill>
        <p:spPr>
          <a:xfrm>
            <a:off x="-1" y="0"/>
            <a:ext cx="12240124" cy="6885632"/>
          </a:xfrm>
          <a:prstGeom prst="rect">
            <a:avLst/>
          </a:prstGeom>
          <a:noFill/>
          <a:ln>
            <a:noFill/>
          </a:ln>
        </p:spPr>
      </p:pic>
      <p:sp>
        <p:nvSpPr>
          <p:cNvPr id="426" name="Google Shape;426;g39542faf7a0_2_423"/>
          <p:cNvSpPr/>
          <p:nvPr/>
        </p:nvSpPr>
        <p:spPr>
          <a:xfrm>
            <a:off x="-1" y="0"/>
            <a:ext cx="12240000"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27" name="Google Shape;427;g39542faf7a0_2_423"/>
          <p:cNvSpPr txBox="1"/>
          <p:nvPr/>
        </p:nvSpPr>
        <p:spPr>
          <a:xfrm>
            <a:off x="3922296" y="2480517"/>
            <a:ext cx="21096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BETTER</a:t>
            </a:r>
            <a:endParaRPr sz="1500" b="0" i="0" u="none" strike="noStrike" cap="none">
              <a:solidFill>
                <a:srgbClr val="000000"/>
              </a:solidFill>
              <a:latin typeface="Arial"/>
              <a:ea typeface="Arial"/>
              <a:cs typeface="Arial"/>
              <a:sym typeface="Arial"/>
            </a:endParaRPr>
          </a:p>
        </p:txBody>
      </p:sp>
      <p:sp>
        <p:nvSpPr>
          <p:cNvPr id="428" name="Google Shape;428;g39542faf7a0_2_423"/>
          <p:cNvSpPr txBox="1"/>
          <p:nvPr/>
        </p:nvSpPr>
        <p:spPr>
          <a:xfrm>
            <a:off x="5181600" y="3701439"/>
            <a:ext cx="30160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TOGETHER</a:t>
            </a:r>
            <a:endParaRPr sz="1500" b="0" i="0" u="none" strike="noStrike" cap="none">
              <a:solidFill>
                <a:srgbClr val="000000"/>
              </a:solidFill>
              <a:latin typeface="Arial"/>
              <a:ea typeface="Arial"/>
              <a:cs typeface="Arial"/>
              <a:sym typeface="Arial"/>
            </a:endParaRPr>
          </a:p>
        </p:txBody>
      </p:sp>
      <p:sp>
        <p:nvSpPr>
          <p:cNvPr id="429" name="Google Shape;429;g39542faf7a0_2_423"/>
          <p:cNvSpPr/>
          <p:nvPr/>
        </p:nvSpPr>
        <p:spPr>
          <a:xfrm>
            <a:off x="3737811" y="2370571"/>
            <a:ext cx="2486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30" name="Google Shape;430;g39542faf7a0_2_423"/>
          <p:cNvSpPr/>
          <p:nvPr/>
        </p:nvSpPr>
        <p:spPr>
          <a:xfrm>
            <a:off x="5077325" y="3567255"/>
            <a:ext cx="3248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31" name="Google Shape;431;g39542faf7a0_2_423" descr="Text&#10;&#10;Description automatically generated with medium confidence"/>
          <p:cNvPicPr preferRelativeResize="0"/>
          <p:nvPr/>
        </p:nvPicPr>
        <p:blipFill rotWithShape="1">
          <a:blip r:embed="rId3">
            <a:alphaModFix/>
          </a:blip>
          <a:srcRect/>
          <a:stretch/>
        </p:blipFill>
        <p:spPr>
          <a:xfrm>
            <a:off x="3986465" y="5121159"/>
            <a:ext cx="3737813" cy="77651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itle and Content Gray">
  <p:cSld name="3_Title and Content Gray">
    <p:spTree>
      <p:nvGrpSpPr>
        <p:cNvPr id="1" name="Shape 432"/>
        <p:cNvGrpSpPr/>
        <p:nvPr/>
      </p:nvGrpSpPr>
      <p:grpSpPr>
        <a:xfrm>
          <a:off x="0" y="0"/>
          <a:ext cx="0" cy="0"/>
          <a:chOff x="0" y="0"/>
          <a:chExt cx="0" cy="0"/>
        </a:xfrm>
      </p:grpSpPr>
      <p:pic>
        <p:nvPicPr>
          <p:cNvPr id="433" name="Google Shape;433;g39542faf7a0_2_431" descr="A group of people looking at a paper&#10;&#10;Description automatically generated with medium confidence"/>
          <p:cNvPicPr preferRelativeResize="0"/>
          <p:nvPr/>
        </p:nvPicPr>
        <p:blipFill rotWithShape="1">
          <a:blip r:embed="rId2">
            <a:alphaModFix/>
          </a:blip>
          <a:srcRect/>
          <a:stretch/>
        </p:blipFill>
        <p:spPr>
          <a:xfrm>
            <a:off x="-334981" y="0"/>
            <a:ext cx="12861964" cy="7231324"/>
          </a:xfrm>
          <a:prstGeom prst="rect">
            <a:avLst/>
          </a:prstGeom>
          <a:noFill/>
          <a:ln>
            <a:noFill/>
          </a:ln>
        </p:spPr>
      </p:pic>
      <p:pic>
        <p:nvPicPr>
          <p:cNvPr id="434" name="Google Shape;434;g39542faf7a0_2_431"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435" name="Google Shape;435;g39542faf7a0_2_431"/>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436"/>
        <p:cNvGrpSpPr/>
        <p:nvPr/>
      </p:nvGrpSpPr>
      <p:grpSpPr>
        <a:xfrm>
          <a:off x="0" y="0"/>
          <a:ext cx="0" cy="0"/>
          <a:chOff x="0" y="0"/>
          <a:chExt cx="0" cy="0"/>
        </a:xfrm>
      </p:grpSpPr>
      <p:pic>
        <p:nvPicPr>
          <p:cNvPr id="437" name="Google Shape;437;g39542faf7a0_2_435" descr="A person writing on a piece of paper&#10;&#10;Description automatically generated with low confidence"/>
          <p:cNvPicPr preferRelativeResize="0"/>
          <p:nvPr/>
        </p:nvPicPr>
        <p:blipFill rotWithShape="1">
          <a:blip r:embed="rId2">
            <a:alphaModFix/>
          </a:blip>
          <a:srcRect/>
          <a:stretch/>
        </p:blipFill>
        <p:spPr>
          <a:xfrm>
            <a:off x="-348309" y="218484"/>
            <a:ext cx="12888620" cy="7246311"/>
          </a:xfrm>
          <a:prstGeom prst="rect">
            <a:avLst/>
          </a:prstGeom>
          <a:noFill/>
          <a:ln>
            <a:noFill/>
          </a:ln>
        </p:spPr>
      </p:pic>
      <p:sp>
        <p:nvSpPr>
          <p:cNvPr id="438" name="Google Shape;438;g39542faf7a0_2_435"/>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39" name="Google Shape;439;g39542faf7a0_2_435" descr="Text&#10;&#10;Description automatically generated with medium confidence"/>
          <p:cNvPicPr preferRelativeResize="0"/>
          <p:nvPr/>
        </p:nvPicPr>
        <p:blipFill rotWithShape="1">
          <a:blip r:embed="rId3">
            <a:alphaModFix/>
          </a:blip>
          <a:srcRect/>
          <a:stretch/>
        </p:blipFill>
        <p:spPr>
          <a:xfrm>
            <a:off x="221973" y="6485185"/>
            <a:ext cx="2269449" cy="47146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440"/>
        <p:cNvGrpSpPr/>
        <p:nvPr/>
      </p:nvGrpSpPr>
      <p:grpSpPr>
        <a:xfrm>
          <a:off x="0" y="0"/>
          <a:ext cx="0" cy="0"/>
          <a:chOff x="0" y="0"/>
          <a:chExt cx="0" cy="0"/>
        </a:xfrm>
      </p:grpSpPr>
      <p:pic>
        <p:nvPicPr>
          <p:cNvPr id="441" name="Google Shape;441;g39542faf7a0_2_439"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1" y="-147048"/>
            <a:ext cx="12721048" cy="7152097"/>
          </a:xfrm>
          <a:prstGeom prst="rect">
            <a:avLst/>
          </a:prstGeom>
          <a:noFill/>
          <a:ln>
            <a:noFill/>
          </a:ln>
        </p:spPr>
      </p:pic>
      <p:sp>
        <p:nvSpPr>
          <p:cNvPr id="442" name="Google Shape;442;g39542faf7a0_2_439"/>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43" name="Google Shape;443;g39542faf7a0_2_439"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6_Title and Content Gray">
  <p:cSld name="6_Title and Content Gray">
    <p:spTree>
      <p:nvGrpSpPr>
        <p:cNvPr id="1" name="Shape 444"/>
        <p:cNvGrpSpPr/>
        <p:nvPr/>
      </p:nvGrpSpPr>
      <p:grpSpPr>
        <a:xfrm>
          <a:off x="0" y="0"/>
          <a:ext cx="0" cy="0"/>
          <a:chOff x="0" y="0"/>
          <a:chExt cx="0" cy="0"/>
        </a:xfrm>
      </p:grpSpPr>
      <p:pic>
        <p:nvPicPr>
          <p:cNvPr id="445" name="Google Shape;445;g39542faf7a0_2_443" descr="A picture containing sky, outdoor, day&#10;&#10;Description automatically generated"/>
          <p:cNvPicPr preferRelativeResize="0"/>
          <p:nvPr/>
        </p:nvPicPr>
        <p:blipFill rotWithShape="1">
          <a:blip r:embed="rId2">
            <a:alphaModFix/>
          </a:blip>
          <a:srcRect/>
          <a:stretch/>
        </p:blipFill>
        <p:spPr>
          <a:xfrm>
            <a:off x="-252785" y="-140449"/>
            <a:ext cx="12697571" cy="7138897"/>
          </a:xfrm>
          <a:prstGeom prst="rect">
            <a:avLst/>
          </a:prstGeom>
          <a:noFill/>
          <a:ln>
            <a:noFill/>
          </a:ln>
        </p:spPr>
      </p:pic>
      <p:sp>
        <p:nvSpPr>
          <p:cNvPr id="446" name="Google Shape;446;g39542faf7a0_2_443"/>
          <p:cNvSpPr txBox="1">
            <a:spLocks noGrp="1"/>
          </p:cNvSpPr>
          <p:nvPr>
            <p:ph type="title"/>
          </p:nvPr>
        </p:nvSpPr>
        <p:spPr>
          <a:xfrm>
            <a:off x="3492971" y="3105615"/>
            <a:ext cx="51532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447" name="Google Shape;447;g39542faf7a0_2_443"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nd Content Gray">
  <p:cSld name="1_Title and Content Gray">
    <p:spTree>
      <p:nvGrpSpPr>
        <p:cNvPr id="1" name="Shape 448"/>
        <p:cNvGrpSpPr/>
        <p:nvPr/>
      </p:nvGrpSpPr>
      <p:grpSpPr>
        <a:xfrm>
          <a:off x="0" y="0"/>
          <a:ext cx="0" cy="0"/>
          <a:chOff x="0" y="0"/>
          <a:chExt cx="0" cy="0"/>
        </a:xfrm>
      </p:grpSpPr>
      <p:pic>
        <p:nvPicPr>
          <p:cNvPr id="449" name="Google Shape;449;g39542faf7a0_2_447"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450" name="Google Shape;450;g39542faf7a0_2_447"/>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51" name="Google Shape;451;g39542faf7a0_2_447"/>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52" name="Google Shape;452;g39542faf7a0_2_447"/>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53" name="Google Shape;453;g39542faf7a0_2_447"/>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54" name="Google Shape;454;g39542faf7a0_2_447"/>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455" name="Google Shape;455;g39542faf7a0_2_447"/>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56" name="Google Shape;456;g39542faf7a0_2_447"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457" name="Google Shape;457;g39542faf7a0_2_447"/>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58" name="Google Shape;458;g39542faf7a0_2_447" descr="A group of children raising their hands&#10;&#10;Description automatically generated with medium confidence"/>
          <p:cNvSpPr/>
          <p:nvPr/>
        </p:nvSpPr>
        <p:spPr>
          <a:xfrm>
            <a:off x="-375075" y="-80641"/>
            <a:ext cx="12836375" cy="7216937"/>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9" name="Google Shape;459;g39542faf7a0_2_447"/>
          <p:cNvSpPr txBox="1"/>
          <p:nvPr/>
        </p:nvSpPr>
        <p:spPr>
          <a:xfrm>
            <a:off x="4561145" y="2986605"/>
            <a:ext cx="3016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Arial"/>
                <a:ea typeface="Arial"/>
                <a:cs typeface="Arial"/>
                <a:sym typeface="Arial"/>
              </a:rPr>
              <a:t>Q &amp; A</a:t>
            </a:r>
            <a:endParaRPr sz="1500" b="0" i="0" u="none" strike="noStrike" cap="none">
              <a:solidFill>
                <a:srgbClr val="000000"/>
              </a:solidFill>
              <a:latin typeface="Arial"/>
              <a:ea typeface="Arial"/>
              <a:cs typeface="Arial"/>
              <a:sym typeface="Arial"/>
            </a:endParaRPr>
          </a:p>
        </p:txBody>
      </p:sp>
      <p:sp>
        <p:nvSpPr>
          <p:cNvPr id="460" name="Google Shape;460;g39542faf7a0_2_447"/>
          <p:cNvSpPr/>
          <p:nvPr/>
        </p:nvSpPr>
        <p:spPr>
          <a:xfrm>
            <a:off x="4444839" y="3051313"/>
            <a:ext cx="3248400" cy="1308400"/>
          </a:xfrm>
          <a:prstGeom prst="rect">
            <a:avLst/>
          </a:prstGeom>
          <a:noFill/>
          <a:ln w="76200" cap="flat" cmpd="sng">
            <a:solidFill>
              <a:schemeClr val="lt1"/>
            </a:solidFill>
            <a:prstDash val="solid"/>
            <a:miter lim="800000"/>
            <a:headEnd type="none" w="sm" len="sm"/>
            <a:tailEnd type="none" w="sm" len="sm"/>
          </a:ln>
        </p:spPr>
        <p:txBody>
          <a:bodyPr spcFirstLastPara="1" wrap="square" lIns="548625" tIns="45700" rIns="64007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61" name="Google Shape;461;g39542faf7a0_2_447" descr="Text&#10;&#10;Description automatically generated with medium confidence"/>
          <p:cNvPicPr preferRelativeResize="0"/>
          <p:nvPr/>
        </p:nvPicPr>
        <p:blipFill rotWithShape="1">
          <a:blip r:embed="rId3">
            <a:alphaModFix/>
          </a:blip>
          <a:srcRect/>
          <a:stretch/>
        </p:blipFill>
        <p:spPr>
          <a:xfrm>
            <a:off x="221973" y="6485185"/>
            <a:ext cx="2269449" cy="4714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g3984a2fdb13_0_14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3984a2fdb13_0_1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g3984a2fdb13_0_14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g3984a2fdb13_0_1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g3984a2fdb13_0_14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g3984a2fdb13_0_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3984a2fdb13_0_1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3984a2fdb13_0_1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with Image 3">
  <p:cSld name="Title and Content with Image 3">
    <p:spTree>
      <p:nvGrpSpPr>
        <p:cNvPr id="1" name="Shape 462"/>
        <p:cNvGrpSpPr/>
        <p:nvPr/>
      </p:nvGrpSpPr>
      <p:grpSpPr>
        <a:xfrm>
          <a:off x="0" y="0"/>
          <a:ext cx="0" cy="0"/>
          <a:chOff x="0" y="0"/>
          <a:chExt cx="0" cy="0"/>
        </a:xfrm>
      </p:grpSpPr>
      <p:pic>
        <p:nvPicPr>
          <p:cNvPr id="463" name="Google Shape;463;g39542faf7a0_2_461" descr="A group of children smiling&#10;&#10;Description automatically generated with low confidence"/>
          <p:cNvPicPr preferRelativeResize="0"/>
          <p:nvPr/>
        </p:nvPicPr>
        <p:blipFill rotWithShape="1">
          <a:blip r:embed="rId2">
            <a:alphaModFix/>
          </a:blip>
          <a:srcRect b="11738"/>
          <a:stretch/>
        </p:blipFill>
        <p:spPr>
          <a:xfrm>
            <a:off x="0" y="1673"/>
            <a:ext cx="12194979" cy="6051256"/>
          </a:xfrm>
          <a:prstGeom prst="rect">
            <a:avLst/>
          </a:prstGeom>
          <a:noFill/>
          <a:ln>
            <a:noFill/>
          </a:ln>
        </p:spPr>
      </p:pic>
      <p:sp>
        <p:nvSpPr>
          <p:cNvPr id="464" name="Google Shape;464;g39542faf7a0_2_461"/>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65" name="Google Shape;465;g39542faf7a0_2_461"/>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66" name="Google Shape;466;g39542faf7a0_2_461"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467" name="Google Shape;467;g39542faf7a0_2_461"/>
          <p:cNvSpPr/>
          <p:nvPr/>
        </p:nvSpPr>
        <p:spPr>
          <a:xfrm>
            <a:off x="598407" y="1692219"/>
            <a:ext cx="10870400" cy="4340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68" name="Google Shape;468;g39542faf7a0_2_461"/>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469" name="Google Shape;469;g39542faf7a0_2_461"/>
          <p:cNvSpPr/>
          <p:nvPr/>
        </p:nvSpPr>
        <p:spPr>
          <a:xfrm>
            <a:off x="0" y="2903839"/>
            <a:ext cx="12192000" cy="312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70" name="Google Shape;470;g39542faf7a0_2_461"/>
          <p:cNvSpPr txBox="1">
            <a:spLocks noGrp="1"/>
          </p:cNvSpPr>
          <p:nvPr>
            <p:ph type="title"/>
          </p:nvPr>
        </p:nvSpPr>
        <p:spPr>
          <a:xfrm>
            <a:off x="1006947" y="1932629"/>
            <a:ext cx="43720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71" name="Google Shape;471;g39542faf7a0_2_461"/>
          <p:cNvSpPr txBox="1">
            <a:spLocks noGrp="1"/>
          </p:cNvSpPr>
          <p:nvPr>
            <p:ph type="body" idx="1"/>
          </p:nvPr>
        </p:nvSpPr>
        <p:spPr>
          <a:xfrm>
            <a:off x="5691007" y="1932629"/>
            <a:ext cx="5257600" cy="386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472"/>
        <p:cNvGrpSpPr/>
        <p:nvPr/>
      </p:nvGrpSpPr>
      <p:grpSpPr>
        <a:xfrm>
          <a:off x="0" y="0"/>
          <a:ext cx="0" cy="0"/>
          <a:chOff x="0" y="0"/>
          <a:chExt cx="0" cy="0"/>
        </a:xfrm>
      </p:grpSpPr>
      <p:sp>
        <p:nvSpPr>
          <p:cNvPr id="473" name="Google Shape;473;g39542faf7a0_2_471"/>
          <p:cNvSpPr txBox="1">
            <a:spLocks noGrp="1"/>
          </p:cNvSpPr>
          <p:nvPr>
            <p:ph type="title"/>
          </p:nvPr>
        </p:nvSpPr>
        <p:spPr>
          <a:xfrm>
            <a:off x="433205" y="701733"/>
            <a:ext cx="56628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74" name="Google Shape;474;g39542faf7a0_2_471"/>
          <p:cNvSpPr txBox="1">
            <a:spLocks noGrp="1"/>
          </p:cNvSpPr>
          <p:nvPr>
            <p:ph type="body" idx="1"/>
          </p:nvPr>
        </p:nvSpPr>
        <p:spPr>
          <a:xfrm>
            <a:off x="433388" y="2295149"/>
            <a:ext cx="7670800" cy="4284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75" name="Google Shape;475;g39542faf7a0_2_471"/>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76" name="Google Shape;476;g39542faf7a0_2_471"/>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77" name="Google Shape;477;g39542faf7a0_2_471" descr="Text&#10;&#10;Description automatically generated with medium confidence"/>
          <p:cNvPicPr preferRelativeResize="0"/>
          <p:nvPr/>
        </p:nvPicPr>
        <p:blipFill rotWithShape="1">
          <a:blip r:embed="rId2">
            <a:alphaModFix/>
          </a:blip>
          <a:srcRect/>
          <a:stretch/>
        </p:blipFill>
        <p:spPr>
          <a:xfrm>
            <a:off x="69573" y="6332785"/>
            <a:ext cx="2269449" cy="471464"/>
          </a:xfrm>
          <a:prstGeom prst="rect">
            <a:avLst/>
          </a:prstGeom>
          <a:noFill/>
          <a:ln>
            <a:noFill/>
          </a:ln>
        </p:spPr>
      </p:pic>
      <p:sp>
        <p:nvSpPr>
          <p:cNvPr id="478" name="Google Shape;478;g39542faf7a0_2_471"/>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and Content with Image 1">
  <p:cSld name="1_Title and Content with Image 1">
    <p:spTree>
      <p:nvGrpSpPr>
        <p:cNvPr id="1" name="Shape 479"/>
        <p:cNvGrpSpPr/>
        <p:nvPr/>
      </p:nvGrpSpPr>
      <p:grpSpPr>
        <a:xfrm>
          <a:off x="0" y="0"/>
          <a:ext cx="0" cy="0"/>
          <a:chOff x="0" y="0"/>
          <a:chExt cx="0" cy="0"/>
        </a:xfrm>
      </p:grpSpPr>
      <p:sp>
        <p:nvSpPr>
          <p:cNvPr id="480" name="Google Shape;480;g39542faf7a0_2_478"/>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1" name="Google Shape;481;g39542faf7a0_2_478"/>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82" name="Google Shape;482;g39542faf7a0_2_478" descr="Text&#10;&#10;Description automatically generated with medium confidence"/>
          <p:cNvPicPr preferRelativeResize="0"/>
          <p:nvPr/>
        </p:nvPicPr>
        <p:blipFill rotWithShape="1">
          <a:blip r:embed="rId2">
            <a:alphaModFix/>
          </a:blip>
          <a:srcRect/>
          <a:stretch/>
        </p:blipFill>
        <p:spPr>
          <a:xfrm>
            <a:off x="69573" y="6332785"/>
            <a:ext cx="2269449" cy="471464"/>
          </a:xfrm>
          <a:prstGeom prst="rect">
            <a:avLst/>
          </a:prstGeom>
          <a:noFill/>
          <a:ln>
            <a:noFill/>
          </a:ln>
        </p:spPr>
      </p:pic>
      <p:sp>
        <p:nvSpPr>
          <p:cNvPr id="483" name="Google Shape;483;g39542faf7a0_2_478"/>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484" name="Google Shape;484;g39542faf7a0_2_478"/>
          <p:cNvSpPr txBox="1"/>
          <p:nvPr/>
        </p:nvSpPr>
        <p:spPr>
          <a:xfrm>
            <a:off x="838200" y="1032784"/>
            <a:ext cx="10515600" cy="1325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3.0 Priorities</a:t>
            </a:r>
            <a:endParaRPr sz="1500" b="0" i="0" u="none" strike="noStrike" cap="none">
              <a:solidFill>
                <a:srgbClr val="000000"/>
              </a:solidFill>
              <a:latin typeface="Arial"/>
              <a:ea typeface="Arial"/>
              <a:cs typeface="Arial"/>
              <a:sym typeface="Arial"/>
            </a:endParaRPr>
          </a:p>
        </p:txBody>
      </p:sp>
      <p:sp>
        <p:nvSpPr>
          <p:cNvPr id="485" name="Google Shape;485;g39542faf7a0_2_478"/>
          <p:cNvSpPr txBox="1"/>
          <p:nvPr/>
        </p:nvSpPr>
        <p:spPr>
          <a:xfrm>
            <a:off x="838200" y="2358347"/>
            <a:ext cx="10279600" cy="2250000"/>
          </a:xfrm>
          <a:prstGeom prst="rect">
            <a:avLst/>
          </a:prstGeom>
          <a:noFill/>
          <a:ln>
            <a:noFill/>
          </a:ln>
        </p:spPr>
        <p:txBody>
          <a:bodyPr spcFirstLastPara="1" wrap="square" lIns="91425" tIns="45700" rIns="91425" bIns="45700" anchor="t" anchorCtr="0">
            <a:noAutofit/>
          </a:bodyPr>
          <a:lstStyle/>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IHE capacity, in collaboration with SEA and LEAs, to off­er high-quality instruction for teacher and leader candidates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Improved SEA capacity to track and evaluate the impact of policy on the ability to attract, prepare and sustain teachers and leaders, and change policy when appropriate </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SEA, IHE, and LEA capacity to identify data systems and use data to monitor impact of eff­orts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capacity of SEAs, IHEs, and LEAs, and other state organizations to collaborate and implement plans that sustain and scale up reform efforts</a:t>
            </a:r>
            <a:endParaRPr sz="1500" b="0" i="0" u="none" strike="noStrike" cap="none">
              <a:solidFill>
                <a:srgbClr val="000000"/>
              </a:solidFill>
              <a:latin typeface="Arial"/>
              <a:ea typeface="Arial"/>
              <a:cs typeface="Arial"/>
              <a:sym typeface="Arial"/>
            </a:endParaRPr>
          </a:p>
        </p:txBody>
      </p:sp>
      <p:sp>
        <p:nvSpPr>
          <p:cNvPr id="486" name="Google Shape;486;g39542faf7a0_2_478"/>
          <p:cNvSpPr/>
          <p:nvPr/>
        </p:nvSpPr>
        <p:spPr>
          <a:xfrm>
            <a:off x="-205896" y="0"/>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4 Sections with Images">
  <p:cSld name="Title and 4 Sections with Images">
    <p:spTree>
      <p:nvGrpSpPr>
        <p:cNvPr id="1" name="Shape 487"/>
        <p:cNvGrpSpPr/>
        <p:nvPr/>
      </p:nvGrpSpPr>
      <p:grpSpPr>
        <a:xfrm>
          <a:off x="0" y="0"/>
          <a:ext cx="0" cy="0"/>
          <a:chOff x="0" y="0"/>
          <a:chExt cx="0" cy="0"/>
        </a:xfrm>
      </p:grpSpPr>
      <p:pic>
        <p:nvPicPr>
          <p:cNvPr id="488" name="Google Shape;488;g39542faf7a0_2_486"/>
          <p:cNvPicPr preferRelativeResize="0"/>
          <p:nvPr/>
        </p:nvPicPr>
        <p:blipFill rotWithShape="1">
          <a:blip r:embed="rId2">
            <a:alphaModFix/>
          </a:blip>
          <a:srcRect t="32793" b="21627"/>
          <a:stretch/>
        </p:blipFill>
        <p:spPr>
          <a:xfrm>
            <a:off x="-199572" y="2230329"/>
            <a:ext cx="12391575" cy="3175389"/>
          </a:xfrm>
          <a:prstGeom prst="rect">
            <a:avLst/>
          </a:prstGeom>
          <a:noFill/>
          <a:ln>
            <a:noFill/>
          </a:ln>
        </p:spPr>
      </p:pic>
      <p:sp>
        <p:nvSpPr>
          <p:cNvPr id="489" name="Google Shape;489;g39542faf7a0_2_486"/>
          <p:cNvSpPr txBox="1">
            <a:spLocks noGrp="1"/>
          </p:cNvSpPr>
          <p:nvPr>
            <p:ph type="title"/>
          </p:nvPr>
        </p:nvSpPr>
        <p:spPr>
          <a:xfrm>
            <a:off x="782033" y="615853"/>
            <a:ext cx="10515600" cy="13256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90" name="Google Shape;490;g39542faf7a0_2_486"/>
          <p:cNvSpPr>
            <a:spLocks noGrp="1"/>
          </p:cNvSpPr>
          <p:nvPr>
            <p:ph type="pic" idx="2"/>
          </p:nvPr>
        </p:nvSpPr>
        <p:spPr>
          <a:xfrm>
            <a:off x="782639" y="2654300"/>
            <a:ext cx="2106800" cy="1558800"/>
          </a:xfrm>
          <a:prstGeom prst="rect">
            <a:avLst/>
          </a:prstGeom>
          <a:noFill/>
          <a:ln>
            <a:noFill/>
          </a:ln>
        </p:spPr>
      </p:sp>
      <p:sp>
        <p:nvSpPr>
          <p:cNvPr id="491" name="Google Shape;491;g39542faf7a0_2_486"/>
          <p:cNvSpPr>
            <a:spLocks noGrp="1"/>
          </p:cNvSpPr>
          <p:nvPr>
            <p:ph type="pic" idx="3"/>
          </p:nvPr>
        </p:nvSpPr>
        <p:spPr>
          <a:xfrm>
            <a:off x="3568765" y="2654300"/>
            <a:ext cx="2106800" cy="1558800"/>
          </a:xfrm>
          <a:prstGeom prst="rect">
            <a:avLst/>
          </a:prstGeom>
          <a:noFill/>
          <a:ln>
            <a:noFill/>
          </a:ln>
        </p:spPr>
      </p:sp>
      <p:sp>
        <p:nvSpPr>
          <p:cNvPr id="492" name="Google Shape;492;g39542faf7a0_2_486"/>
          <p:cNvSpPr>
            <a:spLocks noGrp="1"/>
          </p:cNvSpPr>
          <p:nvPr>
            <p:ph type="pic" idx="4"/>
          </p:nvPr>
        </p:nvSpPr>
        <p:spPr>
          <a:xfrm>
            <a:off x="6354892" y="2649537"/>
            <a:ext cx="2106800" cy="1558800"/>
          </a:xfrm>
          <a:prstGeom prst="rect">
            <a:avLst/>
          </a:prstGeom>
          <a:noFill/>
          <a:ln>
            <a:noFill/>
          </a:ln>
        </p:spPr>
      </p:sp>
      <p:sp>
        <p:nvSpPr>
          <p:cNvPr id="493" name="Google Shape;493;g39542faf7a0_2_486"/>
          <p:cNvSpPr>
            <a:spLocks noGrp="1"/>
          </p:cNvSpPr>
          <p:nvPr>
            <p:ph type="pic" idx="5"/>
          </p:nvPr>
        </p:nvSpPr>
        <p:spPr>
          <a:xfrm>
            <a:off x="9105161" y="2649536"/>
            <a:ext cx="2106800" cy="1558800"/>
          </a:xfrm>
          <a:prstGeom prst="rect">
            <a:avLst/>
          </a:prstGeom>
          <a:noFill/>
          <a:ln>
            <a:noFill/>
          </a:ln>
        </p:spPr>
      </p:sp>
      <p:sp>
        <p:nvSpPr>
          <p:cNvPr id="494" name="Google Shape;494;g39542faf7a0_2_486"/>
          <p:cNvSpPr txBox="1">
            <a:spLocks noGrp="1"/>
          </p:cNvSpPr>
          <p:nvPr>
            <p:ph type="body" idx="1"/>
          </p:nvPr>
        </p:nvSpPr>
        <p:spPr>
          <a:xfrm>
            <a:off x="3567177" y="4406165"/>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5" name="Google Shape;495;g39542faf7a0_2_486"/>
          <p:cNvSpPr txBox="1">
            <a:spLocks noGrp="1"/>
          </p:cNvSpPr>
          <p:nvPr>
            <p:ph type="body" idx="6"/>
          </p:nvPr>
        </p:nvSpPr>
        <p:spPr>
          <a:xfrm>
            <a:off x="779159" y="4415133"/>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6" name="Google Shape;496;g39542faf7a0_2_486"/>
          <p:cNvSpPr txBox="1">
            <a:spLocks noGrp="1"/>
          </p:cNvSpPr>
          <p:nvPr>
            <p:ph type="body" idx="7"/>
          </p:nvPr>
        </p:nvSpPr>
        <p:spPr>
          <a:xfrm>
            <a:off x="6355191" y="4415132"/>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7" name="Google Shape;497;g39542faf7a0_2_486"/>
          <p:cNvSpPr txBox="1">
            <a:spLocks noGrp="1"/>
          </p:cNvSpPr>
          <p:nvPr>
            <p:ph type="body" idx="8"/>
          </p:nvPr>
        </p:nvSpPr>
        <p:spPr>
          <a:xfrm>
            <a:off x="9098387" y="4415131"/>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8" name="Google Shape;498;g39542faf7a0_2_486"/>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99" name="Google Shape;499;g39542faf7a0_2_486"/>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00" name="Google Shape;500;g39542faf7a0_2_486"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501" name="Google Shape;501;g39542faf7a0_2_486"/>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02" name="Google Shape;502;g39542faf7a0_2_486"/>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4 Sections with Text">
  <p:cSld name="Title and 4 Sections with Text">
    <p:spTree>
      <p:nvGrpSpPr>
        <p:cNvPr id="1" name="Shape 503"/>
        <p:cNvGrpSpPr/>
        <p:nvPr/>
      </p:nvGrpSpPr>
      <p:grpSpPr>
        <a:xfrm>
          <a:off x="0" y="0"/>
          <a:ext cx="0" cy="0"/>
          <a:chOff x="0" y="0"/>
          <a:chExt cx="0" cy="0"/>
        </a:xfrm>
      </p:grpSpPr>
      <p:pic>
        <p:nvPicPr>
          <p:cNvPr id="504" name="Google Shape;504;g39542faf7a0_2_502"/>
          <p:cNvPicPr preferRelativeResize="0"/>
          <p:nvPr/>
        </p:nvPicPr>
        <p:blipFill rotWithShape="1">
          <a:blip r:embed="rId2">
            <a:alphaModFix/>
          </a:blip>
          <a:srcRect t="27630" b="27847"/>
          <a:stretch/>
        </p:blipFill>
        <p:spPr>
          <a:xfrm>
            <a:off x="0" y="1896035"/>
            <a:ext cx="12194984" cy="3052484"/>
          </a:xfrm>
          <a:prstGeom prst="rect">
            <a:avLst/>
          </a:prstGeom>
          <a:noFill/>
          <a:ln>
            <a:noFill/>
          </a:ln>
        </p:spPr>
      </p:pic>
      <p:sp>
        <p:nvSpPr>
          <p:cNvPr id="505" name="Google Shape;505;g39542faf7a0_2_502"/>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06" name="Google Shape;506;g39542faf7a0_2_502"/>
          <p:cNvSpPr txBox="1">
            <a:spLocks noGrp="1"/>
          </p:cNvSpPr>
          <p:nvPr>
            <p:ph type="body" idx="1"/>
          </p:nvPr>
        </p:nvSpPr>
        <p:spPr>
          <a:xfrm>
            <a:off x="3674751" y="2258435"/>
            <a:ext cx="2108000" cy="236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07" name="Google Shape;507;g39542faf7a0_2_502"/>
          <p:cNvSpPr txBox="1">
            <a:spLocks noGrp="1"/>
          </p:cNvSpPr>
          <p:nvPr>
            <p:ph type="body" idx="2"/>
          </p:nvPr>
        </p:nvSpPr>
        <p:spPr>
          <a:xfrm>
            <a:off x="958449" y="2267403"/>
            <a:ext cx="2108000" cy="2358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08" name="Google Shape;508;g39542faf7a0_2_502"/>
          <p:cNvSpPr txBox="1">
            <a:spLocks noGrp="1"/>
          </p:cNvSpPr>
          <p:nvPr>
            <p:ph type="body" idx="3"/>
          </p:nvPr>
        </p:nvSpPr>
        <p:spPr>
          <a:xfrm>
            <a:off x="6408977" y="2267403"/>
            <a:ext cx="2108000" cy="2358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09" name="Google Shape;509;g39542faf7a0_2_502"/>
          <p:cNvSpPr txBox="1">
            <a:spLocks noGrp="1"/>
          </p:cNvSpPr>
          <p:nvPr>
            <p:ph type="body" idx="4"/>
          </p:nvPr>
        </p:nvSpPr>
        <p:spPr>
          <a:xfrm>
            <a:off x="9134245" y="2267400"/>
            <a:ext cx="2108000" cy="236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10" name="Google Shape;510;g39542faf7a0_2_502"/>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11" name="Google Shape;511;g39542faf7a0_2_502"/>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12" name="Google Shape;512;g39542faf7a0_2_502"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513" name="Google Shape;513;g39542faf7a0_2_502"/>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14" name="Google Shape;514;g39542faf7a0_2_502"/>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3 Sections with Image">
  <p:cSld name="Title and 3 Sections with Image">
    <p:spTree>
      <p:nvGrpSpPr>
        <p:cNvPr id="1" name="Shape 515"/>
        <p:cNvGrpSpPr/>
        <p:nvPr/>
      </p:nvGrpSpPr>
      <p:grpSpPr>
        <a:xfrm>
          <a:off x="0" y="0"/>
          <a:ext cx="0" cy="0"/>
          <a:chOff x="0" y="0"/>
          <a:chExt cx="0" cy="0"/>
        </a:xfrm>
      </p:grpSpPr>
      <p:pic>
        <p:nvPicPr>
          <p:cNvPr id="516" name="Google Shape;516;g39542faf7a0_2_514" descr="Shape&#10;&#10;Description automatically generated"/>
          <p:cNvPicPr preferRelativeResize="0"/>
          <p:nvPr/>
        </p:nvPicPr>
        <p:blipFill rotWithShape="1">
          <a:blip r:embed="rId2">
            <a:alphaModFix/>
          </a:blip>
          <a:srcRect t="32501" b="13199"/>
          <a:stretch/>
        </p:blipFill>
        <p:spPr>
          <a:xfrm>
            <a:off x="0" y="2230331"/>
            <a:ext cx="12194984" cy="3722908"/>
          </a:xfrm>
          <a:prstGeom prst="rect">
            <a:avLst/>
          </a:prstGeom>
          <a:noFill/>
          <a:ln>
            <a:noFill/>
          </a:ln>
        </p:spPr>
      </p:pic>
      <p:pic>
        <p:nvPicPr>
          <p:cNvPr id="517" name="Google Shape;517;g39542faf7a0_2_514" descr="Two people talking&#10;&#10;Description automatically generated with low confidence"/>
          <p:cNvPicPr preferRelativeResize="0"/>
          <p:nvPr/>
        </p:nvPicPr>
        <p:blipFill rotWithShape="1">
          <a:blip r:embed="rId3">
            <a:alphaModFix/>
          </a:blip>
          <a:srcRect l="9872" t="6054" r="37975" b="3447"/>
          <a:stretch/>
        </p:blipFill>
        <p:spPr>
          <a:xfrm>
            <a:off x="4619499" y="2391515"/>
            <a:ext cx="3006595" cy="3429427"/>
          </a:xfrm>
          <a:prstGeom prst="rect">
            <a:avLst/>
          </a:prstGeom>
          <a:noFill/>
          <a:ln>
            <a:noFill/>
          </a:ln>
        </p:spPr>
      </p:pic>
      <p:sp>
        <p:nvSpPr>
          <p:cNvPr id="518" name="Google Shape;518;g39542faf7a0_2_514"/>
          <p:cNvSpPr/>
          <p:nvPr/>
        </p:nvSpPr>
        <p:spPr>
          <a:xfrm>
            <a:off x="4619499" y="2391515"/>
            <a:ext cx="3006400" cy="3429200"/>
          </a:xfrm>
          <a:prstGeom prst="rect">
            <a:avLst/>
          </a:prstGeom>
          <a:solidFill>
            <a:srgbClr val="1384C6">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19" name="Google Shape;519;g39542faf7a0_2_514"/>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20" name="Google Shape;520;g39542faf7a0_2_514"/>
          <p:cNvSpPr txBox="1">
            <a:spLocks noGrp="1"/>
          </p:cNvSpPr>
          <p:nvPr>
            <p:ph type="body" idx="1"/>
          </p:nvPr>
        </p:nvSpPr>
        <p:spPr>
          <a:xfrm>
            <a:off x="1039905" y="2608060"/>
            <a:ext cx="2510000" cy="2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21" name="Google Shape;521;g39542faf7a0_2_514"/>
          <p:cNvSpPr txBox="1">
            <a:spLocks noGrp="1"/>
          </p:cNvSpPr>
          <p:nvPr>
            <p:ph type="body" idx="2"/>
          </p:nvPr>
        </p:nvSpPr>
        <p:spPr>
          <a:xfrm>
            <a:off x="8695569" y="2608056"/>
            <a:ext cx="2456400" cy="2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22" name="Google Shape;522;g39542faf7a0_2_514"/>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23" name="Google Shape;523;g39542faf7a0_2_514"/>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24" name="Google Shape;524;g39542faf7a0_2_514" descr="Text&#10;&#10;Description automatically generated with medium confidence"/>
          <p:cNvPicPr preferRelativeResize="0"/>
          <p:nvPr/>
        </p:nvPicPr>
        <p:blipFill rotWithShape="1">
          <a:blip r:embed="rId4">
            <a:alphaModFix/>
          </a:blip>
          <a:srcRect/>
          <a:stretch/>
        </p:blipFill>
        <p:spPr>
          <a:xfrm>
            <a:off x="69573" y="6332785"/>
            <a:ext cx="2269449" cy="471464"/>
          </a:xfrm>
          <a:prstGeom prst="rect">
            <a:avLst/>
          </a:prstGeom>
          <a:noFill/>
          <a:ln>
            <a:noFill/>
          </a:ln>
        </p:spPr>
      </p:pic>
      <p:sp>
        <p:nvSpPr>
          <p:cNvPr id="525" name="Google Shape;525;g39542faf7a0_2_514"/>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26" name="Google Shape;526;g39542faf7a0_2_514"/>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with Image 4">
  <p:cSld name="Title and Content with Image 4">
    <p:spTree>
      <p:nvGrpSpPr>
        <p:cNvPr id="1" name="Shape 527"/>
        <p:cNvGrpSpPr/>
        <p:nvPr/>
      </p:nvGrpSpPr>
      <p:grpSpPr>
        <a:xfrm>
          <a:off x="0" y="0"/>
          <a:ext cx="0" cy="0"/>
          <a:chOff x="0" y="0"/>
          <a:chExt cx="0" cy="0"/>
        </a:xfrm>
      </p:grpSpPr>
      <p:pic>
        <p:nvPicPr>
          <p:cNvPr id="528" name="Google Shape;528;g39542faf7a0_2_526" descr="A person writing on a whiteboard&#10;&#10;Description automatically generated with low confidence"/>
          <p:cNvPicPr preferRelativeResize="0"/>
          <p:nvPr/>
        </p:nvPicPr>
        <p:blipFill rotWithShape="1">
          <a:blip r:embed="rId2">
            <a:alphaModFix/>
          </a:blip>
          <a:srcRect/>
          <a:stretch/>
        </p:blipFill>
        <p:spPr>
          <a:xfrm>
            <a:off x="-2976" y="1"/>
            <a:ext cx="12197952" cy="6858000"/>
          </a:xfrm>
          <a:prstGeom prst="rect">
            <a:avLst/>
          </a:prstGeom>
          <a:noFill/>
          <a:ln>
            <a:noFill/>
          </a:ln>
        </p:spPr>
      </p:pic>
      <p:sp>
        <p:nvSpPr>
          <p:cNvPr id="529" name="Google Shape;529;g39542faf7a0_2_526"/>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30" name="Google Shape;530;g39542faf7a0_2_526"/>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31" name="Google Shape;531;g39542faf7a0_2_526"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532" name="Google Shape;532;g39542faf7a0_2_526"/>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33" name="Google Shape;533;g39542faf7a0_2_526"/>
          <p:cNvSpPr/>
          <p:nvPr/>
        </p:nvSpPr>
        <p:spPr>
          <a:xfrm>
            <a:off x="6202255" y="326500"/>
            <a:ext cx="6000000" cy="5706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34" name="Google Shape;534;g39542faf7a0_2_526"/>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535" name="Google Shape;535;g39542faf7a0_2_526"/>
          <p:cNvSpPr/>
          <p:nvPr/>
        </p:nvSpPr>
        <p:spPr>
          <a:xfrm>
            <a:off x="-2977" y="326307"/>
            <a:ext cx="6212400" cy="609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36" name="Google Shape;536;g39542faf7a0_2_526"/>
          <p:cNvSpPr txBox="1">
            <a:spLocks noGrp="1"/>
          </p:cNvSpPr>
          <p:nvPr>
            <p:ph type="title"/>
          </p:nvPr>
        </p:nvSpPr>
        <p:spPr>
          <a:xfrm>
            <a:off x="6349911" y="925851"/>
            <a:ext cx="41924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37" name="Google Shape;537;g39542faf7a0_2_526"/>
          <p:cNvSpPr txBox="1">
            <a:spLocks noGrp="1"/>
          </p:cNvSpPr>
          <p:nvPr>
            <p:ph type="body" idx="1"/>
          </p:nvPr>
        </p:nvSpPr>
        <p:spPr>
          <a:xfrm>
            <a:off x="6350093" y="2519268"/>
            <a:ext cx="5257600" cy="355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and 4 Connected Points">
  <p:cSld name="1_Title and 4 Connected Points">
    <p:spTree>
      <p:nvGrpSpPr>
        <p:cNvPr id="1" name="Shape 538"/>
        <p:cNvGrpSpPr/>
        <p:nvPr/>
      </p:nvGrpSpPr>
      <p:grpSpPr>
        <a:xfrm>
          <a:off x="0" y="0"/>
          <a:ext cx="0" cy="0"/>
          <a:chOff x="0" y="0"/>
          <a:chExt cx="0" cy="0"/>
        </a:xfrm>
      </p:grpSpPr>
      <p:pic>
        <p:nvPicPr>
          <p:cNvPr id="539" name="Google Shape;539;g39542faf7a0_2_537"/>
          <p:cNvPicPr preferRelativeResize="0"/>
          <p:nvPr/>
        </p:nvPicPr>
        <p:blipFill rotWithShape="1">
          <a:blip r:embed="rId2">
            <a:alphaModFix/>
          </a:blip>
          <a:srcRect/>
          <a:stretch/>
        </p:blipFill>
        <p:spPr>
          <a:xfrm>
            <a:off x="-268357" y="-279465"/>
            <a:ext cx="12649671" cy="7290559"/>
          </a:xfrm>
          <a:prstGeom prst="rect">
            <a:avLst/>
          </a:prstGeom>
          <a:noFill/>
          <a:ln>
            <a:noFill/>
          </a:ln>
        </p:spPr>
      </p:pic>
      <p:sp>
        <p:nvSpPr>
          <p:cNvPr id="540" name="Google Shape;540;g39542faf7a0_2_537"/>
          <p:cNvSpPr txBox="1">
            <a:spLocks noGrp="1"/>
          </p:cNvSpPr>
          <p:nvPr>
            <p:ph type="body" idx="1"/>
          </p:nvPr>
        </p:nvSpPr>
        <p:spPr>
          <a:xfrm>
            <a:off x="277904" y="2787651"/>
            <a:ext cx="4425600" cy="6416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41" name="Google Shape;541;g39542faf7a0_2_537"/>
          <p:cNvSpPr txBox="1">
            <a:spLocks noGrp="1"/>
          </p:cNvSpPr>
          <p:nvPr>
            <p:ph type="body" idx="2"/>
          </p:nvPr>
        </p:nvSpPr>
        <p:spPr>
          <a:xfrm>
            <a:off x="277904" y="3769000"/>
            <a:ext cx="4425600" cy="6416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42" name="Google Shape;542;g39542faf7a0_2_537"/>
          <p:cNvSpPr txBox="1">
            <a:spLocks noGrp="1"/>
          </p:cNvSpPr>
          <p:nvPr>
            <p:ph type="body" idx="3"/>
          </p:nvPr>
        </p:nvSpPr>
        <p:spPr>
          <a:xfrm>
            <a:off x="7488432" y="2787651"/>
            <a:ext cx="4425600" cy="641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43" name="Google Shape;543;g39542faf7a0_2_537"/>
          <p:cNvSpPr txBox="1">
            <a:spLocks noGrp="1"/>
          </p:cNvSpPr>
          <p:nvPr>
            <p:ph type="body" idx="4"/>
          </p:nvPr>
        </p:nvSpPr>
        <p:spPr>
          <a:xfrm>
            <a:off x="7488432" y="3746875"/>
            <a:ext cx="4425600" cy="641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44" name="Google Shape;544;g39542faf7a0_2_537"/>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45" name="Google Shape;545;g39542faf7a0_2_537"/>
          <p:cNvSpPr txBox="1"/>
          <p:nvPr/>
        </p:nvSpPr>
        <p:spPr>
          <a:xfrm>
            <a:off x="5159527" y="2548529"/>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1</a:t>
            </a:r>
            <a:endParaRPr sz="1500" b="0" i="0" u="none" strike="noStrike" cap="none">
              <a:solidFill>
                <a:srgbClr val="000000"/>
              </a:solidFill>
              <a:latin typeface="Arial"/>
              <a:ea typeface="Arial"/>
              <a:cs typeface="Arial"/>
              <a:sym typeface="Arial"/>
            </a:endParaRPr>
          </a:p>
        </p:txBody>
      </p:sp>
      <p:sp>
        <p:nvSpPr>
          <p:cNvPr id="546" name="Google Shape;546;g39542faf7a0_2_537"/>
          <p:cNvSpPr txBox="1"/>
          <p:nvPr/>
        </p:nvSpPr>
        <p:spPr>
          <a:xfrm>
            <a:off x="6348860" y="2535488"/>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2</a:t>
            </a:r>
            <a:endParaRPr sz="1500" b="0" i="0" u="none" strike="noStrike" cap="none">
              <a:solidFill>
                <a:srgbClr val="000000"/>
              </a:solidFill>
              <a:latin typeface="Arial"/>
              <a:ea typeface="Arial"/>
              <a:cs typeface="Arial"/>
              <a:sym typeface="Arial"/>
            </a:endParaRPr>
          </a:p>
        </p:txBody>
      </p:sp>
      <p:sp>
        <p:nvSpPr>
          <p:cNvPr id="547" name="Google Shape;547;g39542faf7a0_2_537"/>
          <p:cNvSpPr txBox="1"/>
          <p:nvPr/>
        </p:nvSpPr>
        <p:spPr>
          <a:xfrm>
            <a:off x="5168495" y="3543608"/>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3</a:t>
            </a:r>
            <a:endParaRPr sz="1500" b="0" i="0" u="none" strike="noStrike" cap="none">
              <a:solidFill>
                <a:srgbClr val="000000"/>
              </a:solidFill>
              <a:latin typeface="Arial"/>
              <a:ea typeface="Arial"/>
              <a:cs typeface="Arial"/>
              <a:sym typeface="Arial"/>
            </a:endParaRPr>
          </a:p>
        </p:txBody>
      </p:sp>
      <p:sp>
        <p:nvSpPr>
          <p:cNvPr id="548" name="Google Shape;548;g39542faf7a0_2_537"/>
          <p:cNvSpPr txBox="1"/>
          <p:nvPr/>
        </p:nvSpPr>
        <p:spPr>
          <a:xfrm>
            <a:off x="6357828" y="3530567"/>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4</a:t>
            </a:r>
            <a:endParaRPr sz="1500" b="0" i="0" u="none" strike="noStrike" cap="none">
              <a:solidFill>
                <a:srgbClr val="000000"/>
              </a:solidFill>
              <a:latin typeface="Arial"/>
              <a:ea typeface="Arial"/>
              <a:cs typeface="Arial"/>
              <a:sym typeface="Arial"/>
            </a:endParaRPr>
          </a:p>
        </p:txBody>
      </p:sp>
      <p:sp>
        <p:nvSpPr>
          <p:cNvPr id="549" name="Google Shape;549;g39542faf7a0_2_537"/>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50" name="Google Shape;550;g39542faf7a0_2_537"/>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51" name="Google Shape;551;g39542faf7a0_2_537"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552" name="Google Shape;552;g39542faf7a0_2_537"/>
          <p:cNvSpPr/>
          <p:nvPr/>
        </p:nvSpPr>
        <p:spPr>
          <a:xfrm>
            <a:off x="-268357" y="-25909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53" name="Google Shape;553;g39542faf7a0_2_537"/>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54"/>
        <p:cNvGrpSpPr/>
        <p:nvPr/>
      </p:nvGrpSpPr>
      <p:grpSpPr>
        <a:xfrm>
          <a:off x="0" y="0"/>
          <a:ext cx="0" cy="0"/>
          <a:chOff x="0" y="0"/>
          <a:chExt cx="0" cy="0"/>
        </a:xfrm>
      </p:grpSpPr>
      <p:sp>
        <p:nvSpPr>
          <p:cNvPr id="555" name="Google Shape;555;g39542faf7a0_2_553"/>
          <p:cNvSpPr txBox="1"/>
          <p:nvPr/>
        </p:nvSpPr>
        <p:spPr>
          <a:xfrm>
            <a:off x="838200" y="242236"/>
            <a:ext cx="10515600" cy="1325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States</a:t>
            </a:r>
            <a:endParaRPr sz="1500" b="0" i="0" u="none" strike="noStrike" cap="none">
              <a:solidFill>
                <a:srgbClr val="000000"/>
              </a:solidFill>
              <a:latin typeface="Arial"/>
              <a:ea typeface="Arial"/>
              <a:cs typeface="Arial"/>
              <a:sym typeface="Arial"/>
            </a:endParaRPr>
          </a:p>
        </p:txBody>
      </p:sp>
      <p:sp>
        <p:nvSpPr>
          <p:cNvPr id="556" name="Google Shape;556;g39542faf7a0_2_553"/>
          <p:cNvSpPr/>
          <p:nvPr/>
        </p:nvSpPr>
        <p:spPr>
          <a:xfrm>
            <a:off x="7113" y="6173183"/>
            <a:ext cx="12184800" cy="6612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57" name="Google Shape;557;g39542faf7a0_2_553"/>
          <p:cNvSpPr/>
          <p:nvPr/>
        </p:nvSpPr>
        <p:spPr>
          <a:xfrm>
            <a:off x="7113" y="5910559"/>
            <a:ext cx="12184800" cy="2500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58" name="Google Shape;558;g39542faf7a0_2_553" descr="Text&#10;&#10;Description automatically generated with medium confidence"/>
          <p:cNvPicPr preferRelativeResize="0"/>
          <p:nvPr/>
        </p:nvPicPr>
        <p:blipFill rotWithShape="1">
          <a:blip r:embed="rId2">
            <a:alphaModFix/>
          </a:blip>
          <a:srcRect/>
          <a:stretch/>
        </p:blipFill>
        <p:spPr>
          <a:xfrm>
            <a:off x="82540" y="6275921"/>
            <a:ext cx="2194023" cy="455795"/>
          </a:xfrm>
          <a:prstGeom prst="rect">
            <a:avLst/>
          </a:prstGeom>
          <a:noFill/>
          <a:ln>
            <a:noFill/>
          </a:ln>
        </p:spPr>
      </p:pic>
      <p:sp>
        <p:nvSpPr>
          <p:cNvPr id="559" name="Google Shape;559;g39542faf7a0_2_553"/>
          <p:cNvSpPr txBox="1"/>
          <p:nvPr/>
        </p:nvSpPr>
        <p:spPr>
          <a:xfrm>
            <a:off x="9915443" y="6334653"/>
            <a:ext cx="2194000" cy="50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pic>
        <p:nvPicPr>
          <p:cNvPr id="560" name="Google Shape;560;g39542faf7a0_2_553" descr="A map of the united states&#10;&#10;Description automatically generated"/>
          <p:cNvPicPr preferRelativeResize="0"/>
          <p:nvPr/>
        </p:nvPicPr>
        <p:blipFill rotWithShape="1">
          <a:blip r:embed="rId3">
            <a:alphaModFix/>
          </a:blip>
          <a:srcRect/>
          <a:stretch/>
        </p:blipFill>
        <p:spPr>
          <a:xfrm>
            <a:off x="2406339" y="868375"/>
            <a:ext cx="7379321" cy="512124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61"/>
        <p:cNvGrpSpPr/>
        <p:nvPr/>
      </p:nvGrpSpPr>
      <p:grpSpPr>
        <a:xfrm>
          <a:off x="0" y="0"/>
          <a:ext cx="0" cy="0"/>
          <a:chOff x="0" y="0"/>
          <a:chExt cx="0" cy="0"/>
        </a:xfrm>
      </p:grpSpPr>
      <p:sp>
        <p:nvSpPr>
          <p:cNvPr id="562" name="Google Shape;562;g39542faf7a0_2_560" descr="Image preview"/>
          <p:cNvSpPr/>
          <p:nvPr/>
        </p:nvSpPr>
        <p:spPr>
          <a:xfrm>
            <a:off x="5968475" y="29223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63" name="Google Shape;563;g39542faf7a0_2_560" descr="Image preview"/>
          <p:cNvSpPr/>
          <p:nvPr/>
        </p:nvSpPr>
        <p:spPr>
          <a:xfrm>
            <a:off x="6120875" y="30747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64" name="Google Shape;564;g39542faf7a0_2_560" descr="Image preview"/>
          <p:cNvSpPr/>
          <p:nvPr/>
        </p:nvSpPr>
        <p:spPr>
          <a:xfrm>
            <a:off x="6273275" y="32271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565" name="Google Shape;565;g39542faf7a0_2_560"/>
          <p:cNvPicPr preferRelativeResize="0"/>
          <p:nvPr/>
        </p:nvPicPr>
        <p:blipFill rotWithShape="1">
          <a:blip r:embed="rId2">
            <a:alphaModFix/>
          </a:blip>
          <a:srcRect/>
          <a:stretch/>
        </p:blipFill>
        <p:spPr>
          <a:xfrm>
            <a:off x="3619557" y="443587"/>
            <a:ext cx="5031401" cy="5017152"/>
          </a:xfrm>
          <a:prstGeom prst="rect">
            <a:avLst/>
          </a:prstGeom>
          <a:noFill/>
          <a:ln>
            <a:noFill/>
          </a:ln>
        </p:spPr>
      </p:pic>
      <p:sp>
        <p:nvSpPr>
          <p:cNvPr id="566" name="Google Shape;566;g39542faf7a0_2_560"/>
          <p:cNvSpPr txBox="1"/>
          <p:nvPr/>
        </p:nvSpPr>
        <p:spPr>
          <a:xfrm>
            <a:off x="3647423" y="2889931"/>
            <a:ext cx="20120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Melinda Leko</a:t>
            </a:r>
            <a:endParaRPr sz="1900" b="1" i="0" u="none" strike="noStrike" cap="none">
              <a:solidFill>
                <a:srgbClr val="262626"/>
              </a:solidFill>
              <a:latin typeface="Arial"/>
              <a:ea typeface="Arial"/>
              <a:cs typeface="Arial"/>
              <a:sym typeface="Arial"/>
            </a:endParaRPr>
          </a:p>
        </p:txBody>
      </p:sp>
      <p:sp>
        <p:nvSpPr>
          <p:cNvPr id="567" name="Google Shape;567;g39542faf7a0_2_560"/>
          <p:cNvSpPr/>
          <p:nvPr/>
        </p:nvSpPr>
        <p:spPr>
          <a:xfrm>
            <a:off x="3870731" y="3193852"/>
            <a:ext cx="1796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500" b="0" i="0" u="none" strike="noStrike" cap="none">
              <a:solidFill>
                <a:srgbClr val="000000"/>
              </a:solidFill>
              <a:latin typeface="Arial"/>
              <a:ea typeface="Arial"/>
              <a:cs typeface="Arial"/>
              <a:sym typeface="Arial"/>
            </a:endParaRPr>
          </a:p>
        </p:txBody>
      </p:sp>
      <p:sp>
        <p:nvSpPr>
          <p:cNvPr id="568" name="Google Shape;568;g39542faf7a0_2_560"/>
          <p:cNvSpPr/>
          <p:nvPr/>
        </p:nvSpPr>
        <p:spPr>
          <a:xfrm>
            <a:off x="3367503" y="3470673"/>
            <a:ext cx="2212000" cy="4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2: Universal TA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  Evaluation </a:t>
            </a:r>
            <a:endParaRPr sz="1500" b="0" i="0" u="none" strike="noStrike" cap="none">
              <a:solidFill>
                <a:srgbClr val="000000"/>
              </a:solidFill>
              <a:latin typeface="Arial"/>
              <a:ea typeface="Arial"/>
              <a:cs typeface="Arial"/>
              <a:sym typeface="Arial"/>
            </a:endParaRPr>
          </a:p>
        </p:txBody>
      </p:sp>
      <p:sp>
        <p:nvSpPr>
          <p:cNvPr id="569" name="Google Shape;569;g39542faf7a0_2_560"/>
          <p:cNvSpPr/>
          <p:nvPr/>
        </p:nvSpPr>
        <p:spPr>
          <a:xfrm>
            <a:off x="3783844" y="446971"/>
            <a:ext cx="2316735" cy="2131708"/>
          </a:xfrm>
          <a:custGeom>
            <a:avLst/>
            <a:gdLst/>
            <a:ahLst/>
            <a:cxnLst/>
            <a:rect l="l" t="t" r="r" b="b"/>
            <a:pathLst>
              <a:path w="2068513" h="1903311" extrusionOk="0">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70" name="Google Shape;570;g39542faf7a0_2_560"/>
          <p:cNvSpPr txBox="1"/>
          <p:nvPr/>
        </p:nvSpPr>
        <p:spPr>
          <a:xfrm>
            <a:off x="4344901" y="1096809"/>
            <a:ext cx="19944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Erica McCray</a:t>
            </a:r>
            <a:endParaRPr sz="1500" b="0" i="0" u="none" strike="noStrike" cap="none">
              <a:solidFill>
                <a:srgbClr val="000000"/>
              </a:solidFill>
              <a:latin typeface="Arial"/>
              <a:ea typeface="Arial"/>
              <a:cs typeface="Arial"/>
              <a:sym typeface="Arial"/>
            </a:endParaRPr>
          </a:p>
        </p:txBody>
      </p:sp>
      <p:sp>
        <p:nvSpPr>
          <p:cNvPr id="571" name="Google Shape;571;g39542faf7a0_2_560"/>
          <p:cNvSpPr/>
          <p:nvPr/>
        </p:nvSpPr>
        <p:spPr>
          <a:xfrm>
            <a:off x="4325879" y="1398387"/>
            <a:ext cx="20816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Executive-Director (UF)</a:t>
            </a:r>
            <a:endParaRPr sz="1500" b="0" i="0" u="none" strike="noStrike" cap="none">
              <a:solidFill>
                <a:srgbClr val="000000"/>
              </a:solidFill>
              <a:latin typeface="Arial"/>
              <a:ea typeface="Arial"/>
              <a:cs typeface="Arial"/>
              <a:sym typeface="Arial"/>
            </a:endParaRPr>
          </a:p>
        </p:txBody>
      </p:sp>
      <p:sp>
        <p:nvSpPr>
          <p:cNvPr id="572" name="Google Shape;572;g39542faf7a0_2_560"/>
          <p:cNvSpPr/>
          <p:nvPr/>
        </p:nvSpPr>
        <p:spPr>
          <a:xfrm>
            <a:off x="4303691" y="1686561"/>
            <a:ext cx="1615600" cy="4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5:  Coordination and Alignment</a:t>
            </a:r>
            <a:endParaRPr sz="1500" b="0" i="0" u="none" strike="noStrike" cap="none">
              <a:solidFill>
                <a:srgbClr val="000000"/>
              </a:solidFill>
              <a:latin typeface="Arial"/>
              <a:ea typeface="Arial"/>
              <a:cs typeface="Arial"/>
              <a:sym typeface="Arial"/>
            </a:endParaRPr>
          </a:p>
        </p:txBody>
      </p:sp>
      <p:sp>
        <p:nvSpPr>
          <p:cNvPr id="573" name="Google Shape;573;g39542faf7a0_2_560"/>
          <p:cNvSpPr/>
          <p:nvPr/>
        </p:nvSpPr>
        <p:spPr>
          <a:xfrm>
            <a:off x="6178656" y="450212"/>
            <a:ext cx="2318512" cy="2132356"/>
          </a:xfrm>
          <a:custGeom>
            <a:avLst/>
            <a:gdLst/>
            <a:ahLst/>
            <a:cxnLst/>
            <a:rect l="l" t="t" r="r" b="b"/>
            <a:pathLst>
              <a:path w="2070100" h="1903889" extrusionOk="0">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74" name="Google Shape;574;g39542faf7a0_2_560"/>
          <p:cNvSpPr txBox="1"/>
          <p:nvPr/>
        </p:nvSpPr>
        <p:spPr>
          <a:xfrm>
            <a:off x="6232327" y="953019"/>
            <a:ext cx="2058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Meg Kamman</a:t>
            </a:r>
            <a:endParaRPr sz="1900" b="1" i="0" u="none" strike="noStrike" cap="none">
              <a:solidFill>
                <a:srgbClr val="262626"/>
              </a:solidFill>
              <a:latin typeface="Arial"/>
              <a:ea typeface="Arial"/>
              <a:cs typeface="Arial"/>
              <a:sym typeface="Arial"/>
            </a:endParaRPr>
          </a:p>
        </p:txBody>
      </p:sp>
      <p:sp>
        <p:nvSpPr>
          <p:cNvPr id="575" name="Google Shape;575;g39542faf7a0_2_560"/>
          <p:cNvSpPr/>
          <p:nvPr/>
        </p:nvSpPr>
        <p:spPr>
          <a:xfrm>
            <a:off x="6423932" y="1241707"/>
            <a:ext cx="19172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200" b="0" i="0" u="none" strike="noStrike" cap="none">
              <a:solidFill>
                <a:schemeClr val="lt1"/>
              </a:solidFill>
              <a:latin typeface="Calibri"/>
              <a:ea typeface="Calibri"/>
              <a:cs typeface="Calibri"/>
              <a:sym typeface="Calibri"/>
            </a:endParaRPr>
          </a:p>
        </p:txBody>
      </p:sp>
      <p:sp>
        <p:nvSpPr>
          <p:cNvPr id="576" name="Google Shape;576;g39542faf7a0_2_560"/>
          <p:cNvSpPr/>
          <p:nvPr/>
        </p:nvSpPr>
        <p:spPr>
          <a:xfrm>
            <a:off x="6260115" y="1505447"/>
            <a:ext cx="19172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1: TA Incubator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3: Targeted Prep</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6: Cross-State Collaboration  </a:t>
            </a:r>
            <a:endParaRPr sz="1500" b="0" i="0" u="none" strike="noStrike" cap="none">
              <a:solidFill>
                <a:srgbClr val="000000"/>
              </a:solidFill>
              <a:latin typeface="Arial"/>
              <a:ea typeface="Arial"/>
              <a:cs typeface="Arial"/>
              <a:sym typeface="Arial"/>
            </a:endParaRPr>
          </a:p>
        </p:txBody>
      </p:sp>
      <p:sp>
        <p:nvSpPr>
          <p:cNvPr id="577" name="Google Shape;577;g39542faf7a0_2_560"/>
          <p:cNvSpPr/>
          <p:nvPr/>
        </p:nvSpPr>
        <p:spPr>
          <a:xfrm>
            <a:off x="6769329" y="2205320"/>
            <a:ext cx="1895589" cy="2790572"/>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78" name="Google Shape;578;g39542faf7a0_2_560"/>
          <p:cNvSpPr txBox="1"/>
          <p:nvPr/>
        </p:nvSpPr>
        <p:spPr>
          <a:xfrm>
            <a:off x="7014796" y="2899947"/>
            <a:ext cx="2170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Lindsey Hayes</a:t>
            </a:r>
            <a:endParaRPr sz="1500" b="0" i="0" u="none" strike="noStrike" cap="none">
              <a:solidFill>
                <a:srgbClr val="000000"/>
              </a:solidFill>
              <a:latin typeface="Arial"/>
              <a:ea typeface="Arial"/>
              <a:cs typeface="Arial"/>
              <a:sym typeface="Arial"/>
            </a:endParaRPr>
          </a:p>
        </p:txBody>
      </p:sp>
      <p:sp>
        <p:nvSpPr>
          <p:cNvPr id="579" name="Google Shape;579;g39542faf7a0_2_560"/>
          <p:cNvSpPr/>
          <p:nvPr/>
        </p:nvSpPr>
        <p:spPr>
          <a:xfrm>
            <a:off x="7191545" y="3187095"/>
            <a:ext cx="1796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(AIR)</a:t>
            </a:r>
            <a:endParaRPr sz="1500" b="0" i="0" u="none" strike="noStrike" cap="none">
              <a:solidFill>
                <a:srgbClr val="000000"/>
              </a:solidFill>
              <a:latin typeface="Arial"/>
              <a:ea typeface="Arial"/>
              <a:cs typeface="Arial"/>
              <a:sym typeface="Arial"/>
            </a:endParaRPr>
          </a:p>
        </p:txBody>
      </p:sp>
      <p:sp>
        <p:nvSpPr>
          <p:cNvPr id="580" name="Google Shape;580;g39542faf7a0_2_560"/>
          <p:cNvSpPr/>
          <p:nvPr/>
        </p:nvSpPr>
        <p:spPr>
          <a:xfrm>
            <a:off x="7101771" y="3469219"/>
            <a:ext cx="2212000" cy="25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4: Intensive TA</a:t>
            </a:r>
            <a:endParaRPr sz="1500" b="0" i="0" u="none" strike="noStrike" cap="none">
              <a:solidFill>
                <a:srgbClr val="000000"/>
              </a:solidFill>
              <a:latin typeface="Arial"/>
              <a:ea typeface="Arial"/>
              <a:cs typeface="Arial"/>
              <a:sym typeface="Arial"/>
            </a:endParaRPr>
          </a:p>
        </p:txBody>
      </p:sp>
      <p:sp>
        <p:nvSpPr>
          <p:cNvPr id="581" name="Google Shape;581;g39542faf7a0_2_560" descr="A child smiling for the camera&#10;&#10;Description automatically generated with low confidence"/>
          <p:cNvSpPr/>
          <p:nvPr/>
        </p:nvSpPr>
        <p:spPr>
          <a:xfrm>
            <a:off x="2552167" y="4764996"/>
            <a:ext cx="988675" cy="1383083"/>
          </a:xfrm>
          <a:prstGeom prst="rect">
            <a:avLst/>
          </a:prstGeom>
          <a:noFill/>
          <a:ln w="42875" cap="flat" cmpd="sng">
            <a:solidFill>
              <a:srgbClr val="1F4D7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2" name="Google Shape;582;g39542faf7a0_2_560"/>
          <p:cNvSpPr/>
          <p:nvPr/>
        </p:nvSpPr>
        <p:spPr>
          <a:xfrm rot="4325733">
            <a:off x="5071901" y="3291868"/>
            <a:ext cx="1882037" cy="2770621"/>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2C4C"/>
              </a:solidFill>
              <a:latin typeface="Calibri"/>
              <a:ea typeface="Calibri"/>
              <a:cs typeface="Calibri"/>
              <a:sym typeface="Calibri"/>
            </a:endParaRPr>
          </a:p>
        </p:txBody>
      </p:sp>
      <p:sp>
        <p:nvSpPr>
          <p:cNvPr id="583" name="Google Shape;583;g39542faf7a0_2_560"/>
          <p:cNvSpPr txBox="1"/>
          <p:nvPr/>
        </p:nvSpPr>
        <p:spPr>
          <a:xfrm>
            <a:off x="3589843" y="5168971"/>
            <a:ext cx="1771600" cy="130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Dr. Jocelyn Cooledge</a:t>
            </a:r>
            <a:endParaRPr sz="1900" b="1"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External Evaluator (Center Street Consulting) </a:t>
            </a:r>
            <a:endParaRPr sz="1500" b="0" i="0" u="none" strike="noStrike" cap="none">
              <a:solidFill>
                <a:srgbClr val="000000"/>
              </a:solidFill>
              <a:latin typeface="Arial"/>
              <a:ea typeface="Arial"/>
              <a:cs typeface="Arial"/>
              <a:sym typeface="Arial"/>
            </a:endParaRPr>
          </a:p>
        </p:txBody>
      </p:sp>
      <p:sp>
        <p:nvSpPr>
          <p:cNvPr id="584" name="Google Shape;584;g39542faf7a0_2_560"/>
          <p:cNvSpPr/>
          <p:nvPr/>
        </p:nvSpPr>
        <p:spPr>
          <a:xfrm>
            <a:off x="5361312" y="4660743"/>
            <a:ext cx="1824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Project Coordinator (UF)</a:t>
            </a:r>
            <a:endParaRPr sz="1500" b="0" i="0" u="none" strike="noStrike" cap="none">
              <a:solidFill>
                <a:srgbClr val="000000"/>
              </a:solidFill>
              <a:latin typeface="Arial"/>
              <a:ea typeface="Arial"/>
              <a:cs typeface="Arial"/>
              <a:sym typeface="Arial"/>
            </a:endParaRPr>
          </a:p>
        </p:txBody>
      </p:sp>
      <p:sp>
        <p:nvSpPr>
          <p:cNvPr id="585" name="Google Shape;585;g39542faf7a0_2_560"/>
          <p:cNvSpPr txBox="1"/>
          <p:nvPr/>
        </p:nvSpPr>
        <p:spPr>
          <a:xfrm>
            <a:off x="5366753" y="4288280"/>
            <a:ext cx="2082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Shari Ostovar</a:t>
            </a:r>
            <a:endParaRPr sz="1900" b="1" i="0" u="none" strike="noStrike" cap="none">
              <a:solidFill>
                <a:srgbClr val="262626"/>
              </a:solidFill>
              <a:latin typeface="Arial"/>
              <a:ea typeface="Arial"/>
              <a:cs typeface="Arial"/>
              <a:sym typeface="Arial"/>
            </a:endParaRPr>
          </a:p>
        </p:txBody>
      </p:sp>
      <p:pic>
        <p:nvPicPr>
          <p:cNvPr id="586" name="Google Shape;586;g39542faf7a0_2_560" descr="A picture containing person, outdoor, smiling&#10;&#10;Description automatically generated"/>
          <p:cNvPicPr preferRelativeResize="0"/>
          <p:nvPr/>
        </p:nvPicPr>
        <p:blipFill rotWithShape="1">
          <a:blip r:embed="rId3">
            <a:alphaModFix/>
          </a:blip>
          <a:srcRect l="14260" r="14254"/>
          <a:stretch/>
        </p:blipFill>
        <p:spPr>
          <a:xfrm>
            <a:off x="2552167" y="168085"/>
            <a:ext cx="988672" cy="1383087"/>
          </a:xfrm>
          <a:prstGeom prst="rect">
            <a:avLst/>
          </a:prstGeom>
          <a:noFill/>
          <a:ln w="42875" cap="flat" cmpd="sng">
            <a:solidFill>
              <a:srgbClr val="8BB2D3"/>
            </a:solidFill>
            <a:prstDash val="solid"/>
            <a:round/>
            <a:headEnd type="none" w="sm" len="sm"/>
            <a:tailEnd type="none" w="sm" len="sm"/>
          </a:ln>
        </p:spPr>
      </p:pic>
      <p:cxnSp>
        <p:nvCxnSpPr>
          <p:cNvPr id="587" name="Google Shape;587;g39542faf7a0_2_560"/>
          <p:cNvCxnSpPr>
            <a:stCxn id="586" idx="3"/>
          </p:cNvCxnSpPr>
          <p:nvPr/>
        </p:nvCxnSpPr>
        <p:spPr>
          <a:xfrm rot="10800000" flipH="1">
            <a:off x="3540839" y="849129"/>
            <a:ext cx="1648500" cy="10500"/>
          </a:xfrm>
          <a:prstGeom prst="straightConnector1">
            <a:avLst/>
          </a:prstGeom>
          <a:noFill/>
          <a:ln w="42875" cap="flat" cmpd="sng">
            <a:solidFill>
              <a:srgbClr val="8BB2D3"/>
            </a:solidFill>
            <a:prstDash val="solid"/>
            <a:miter lim="800000"/>
            <a:headEnd type="none" w="sm" len="sm"/>
            <a:tailEnd type="none" w="sm" len="sm"/>
          </a:ln>
        </p:spPr>
      </p:cxnSp>
      <p:cxnSp>
        <p:nvCxnSpPr>
          <p:cNvPr id="588" name="Google Shape;588;g39542faf7a0_2_560"/>
          <p:cNvCxnSpPr/>
          <p:nvPr/>
        </p:nvCxnSpPr>
        <p:spPr>
          <a:xfrm rot="10800000" flipH="1">
            <a:off x="3320632" y="3450707"/>
            <a:ext cx="1648400" cy="10400"/>
          </a:xfrm>
          <a:prstGeom prst="straightConnector1">
            <a:avLst/>
          </a:prstGeom>
          <a:noFill/>
          <a:ln w="42875" cap="flat" cmpd="sng">
            <a:solidFill>
              <a:srgbClr val="AAB5B7"/>
            </a:solidFill>
            <a:prstDash val="solid"/>
            <a:miter lim="800000"/>
            <a:headEnd type="none" w="sm" len="sm"/>
            <a:tailEnd type="none" w="sm" len="sm"/>
          </a:ln>
        </p:spPr>
      </p:cxnSp>
      <p:pic>
        <p:nvPicPr>
          <p:cNvPr id="589" name="Google Shape;589;g39542faf7a0_2_560" descr="Melinda Leko"/>
          <p:cNvPicPr preferRelativeResize="0"/>
          <p:nvPr/>
        </p:nvPicPr>
        <p:blipFill rotWithShape="1">
          <a:blip r:embed="rId4">
            <a:alphaModFix/>
          </a:blip>
          <a:srcRect l="10007" r="18506"/>
          <a:stretch/>
        </p:blipFill>
        <p:spPr>
          <a:xfrm>
            <a:off x="2322131" y="2769561"/>
            <a:ext cx="988677" cy="1383088"/>
          </a:xfrm>
          <a:prstGeom prst="rect">
            <a:avLst/>
          </a:prstGeom>
          <a:noFill/>
          <a:ln w="42875" cap="flat" cmpd="sng">
            <a:solidFill>
              <a:srgbClr val="AAB5B7"/>
            </a:solidFill>
            <a:prstDash val="solid"/>
            <a:round/>
            <a:headEnd type="none" w="sm" len="sm"/>
            <a:tailEnd type="none" w="sm" len="sm"/>
          </a:ln>
        </p:spPr>
      </p:pic>
      <p:cxnSp>
        <p:nvCxnSpPr>
          <p:cNvPr id="590" name="Google Shape;590;g39542faf7a0_2_560"/>
          <p:cNvCxnSpPr/>
          <p:nvPr/>
        </p:nvCxnSpPr>
        <p:spPr>
          <a:xfrm>
            <a:off x="7449375" y="914707"/>
            <a:ext cx="1470000" cy="0"/>
          </a:xfrm>
          <a:prstGeom prst="straightConnector1">
            <a:avLst/>
          </a:prstGeom>
          <a:noFill/>
          <a:ln w="42875" cap="flat" cmpd="sng">
            <a:solidFill>
              <a:srgbClr val="BFBCC1"/>
            </a:solidFill>
            <a:prstDash val="solid"/>
            <a:miter lim="800000"/>
            <a:headEnd type="none" w="sm" len="sm"/>
            <a:tailEnd type="none" w="sm" len="sm"/>
          </a:ln>
        </p:spPr>
      </p:cxnSp>
      <p:sp>
        <p:nvSpPr>
          <p:cNvPr id="591" name="Google Shape;591;g39542faf7a0_2_560" descr="meg kamman"/>
          <p:cNvSpPr/>
          <p:nvPr/>
        </p:nvSpPr>
        <p:spPr>
          <a:xfrm>
            <a:off x="8788395" y="191487"/>
            <a:ext cx="986705" cy="1380337"/>
          </a:xfrm>
          <a:prstGeom prst="rect">
            <a:avLst/>
          </a:prstGeom>
          <a:noFill/>
          <a:ln w="42875" cap="flat" cmpd="sng">
            <a:solidFill>
              <a:srgbClr val="BFBCC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592" name="Google Shape;592;g39542faf7a0_2_560"/>
          <p:cNvCxnSpPr/>
          <p:nvPr/>
        </p:nvCxnSpPr>
        <p:spPr>
          <a:xfrm>
            <a:off x="7784845" y="3492783"/>
            <a:ext cx="1470000" cy="0"/>
          </a:xfrm>
          <a:prstGeom prst="straightConnector1">
            <a:avLst/>
          </a:prstGeom>
          <a:noFill/>
          <a:ln w="42875" cap="flat" cmpd="sng">
            <a:solidFill>
              <a:srgbClr val="9DC3E6"/>
            </a:solidFill>
            <a:prstDash val="solid"/>
            <a:miter lim="800000"/>
            <a:headEnd type="none" w="sm" len="sm"/>
            <a:tailEnd type="none" w="sm" len="sm"/>
          </a:ln>
        </p:spPr>
      </p:cxnSp>
      <p:sp>
        <p:nvSpPr>
          <p:cNvPr id="593" name="Google Shape;593;g39542faf7a0_2_560"/>
          <p:cNvSpPr/>
          <p:nvPr/>
        </p:nvSpPr>
        <p:spPr>
          <a:xfrm>
            <a:off x="8983991" y="2769561"/>
            <a:ext cx="986713" cy="1380335"/>
          </a:xfrm>
          <a:prstGeom prst="rect">
            <a:avLst/>
          </a:prstGeom>
          <a:noFill/>
          <a:ln w="42875" cap="flat" cmpd="sng">
            <a:solidFill>
              <a:srgbClr val="9DC3E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594" name="Google Shape;594;g39542faf7a0_2_560"/>
          <p:cNvCxnSpPr/>
          <p:nvPr/>
        </p:nvCxnSpPr>
        <p:spPr>
          <a:xfrm>
            <a:off x="6085668" y="5028677"/>
            <a:ext cx="0" cy="792800"/>
          </a:xfrm>
          <a:prstGeom prst="straightConnector1">
            <a:avLst/>
          </a:prstGeom>
          <a:noFill/>
          <a:ln w="42875" cap="flat" cmpd="sng">
            <a:solidFill>
              <a:srgbClr val="3A97F2"/>
            </a:solidFill>
            <a:prstDash val="solid"/>
            <a:miter lim="800000"/>
            <a:headEnd type="none" w="sm" len="sm"/>
            <a:tailEnd type="none" w="sm" len="sm"/>
          </a:ln>
        </p:spPr>
      </p:cxnSp>
      <p:cxnSp>
        <p:nvCxnSpPr>
          <p:cNvPr id="595" name="Google Shape;595;g39542faf7a0_2_560"/>
          <p:cNvCxnSpPr/>
          <p:nvPr/>
        </p:nvCxnSpPr>
        <p:spPr>
          <a:xfrm flipH="1">
            <a:off x="6070093" y="5791039"/>
            <a:ext cx="2898400" cy="30800"/>
          </a:xfrm>
          <a:prstGeom prst="straightConnector1">
            <a:avLst/>
          </a:prstGeom>
          <a:noFill/>
          <a:ln w="42875" cap="flat" cmpd="sng">
            <a:solidFill>
              <a:srgbClr val="3A97F2"/>
            </a:solidFill>
            <a:prstDash val="solid"/>
            <a:miter lim="800000"/>
            <a:headEnd type="none" w="sm" len="sm"/>
            <a:tailEnd type="none" w="sm" len="sm"/>
          </a:ln>
        </p:spPr>
      </p:cxnSp>
      <p:pic>
        <p:nvPicPr>
          <p:cNvPr id="596" name="Google Shape;596;g39542faf7a0_2_560"/>
          <p:cNvPicPr preferRelativeResize="0"/>
          <p:nvPr/>
        </p:nvPicPr>
        <p:blipFill rotWithShape="1">
          <a:blip r:embed="rId5">
            <a:alphaModFix/>
          </a:blip>
          <a:srcRect l="22451" r="23810"/>
          <a:stretch/>
        </p:blipFill>
        <p:spPr>
          <a:xfrm>
            <a:off x="8761597" y="4914848"/>
            <a:ext cx="986711" cy="1248625"/>
          </a:xfrm>
          <a:prstGeom prst="rect">
            <a:avLst/>
          </a:prstGeom>
          <a:noFill/>
          <a:ln w="42875" cap="flat" cmpd="sng">
            <a:solidFill>
              <a:srgbClr val="3A97F2"/>
            </a:solidFill>
            <a:prstDash val="solid"/>
            <a:round/>
            <a:headEnd type="none" w="sm" len="sm"/>
            <a:tailEnd type="none" w="sm" len="sm"/>
          </a:ln>
        </p:spPr>
      </p:pic>
      <p:sp>
        <p:nvSpPr>
          <p:cNvPr id="597" name="Google Shape;597;g39542faf7a0_2_560"/>
          <p:cNvSpPr txBox="1"/>
          <p:nvPr/>
        </p:nvSpPr>
        <p:spPr>
          <a:xfrm>
            <a:off x="5264895" y="2553351"/>
            <a:ext cx="1738800" cy="831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62626"/>
                </a:solidFill>
                <a:latin typeface="Arial"/>
                <a:ea typeface="Arial"/>
                <a:cs typeface="Arial"/>
                <a:sym typeface="Arial"/>
              </a:rPr>
              <a:t>Leadership Team</a:t>
            </a:r>
            <a:endParaRPr sz="1500" b="0" i="0" u="none" strike="noStrike" cap="none">
              <a:solidFill>
                <a:srgbClr val="000000"/>
              </a:solidFill>
              <a:latin typeface="Arial"/>
              <a:ea typeface="Arial"/>
              <a:cs typeface="Arial"/>
              <a:sym typeface="Arial"/>
            </a:endParaRPr>
          </a:p>
        </p:txBody>
      </p:sp>
      <p:sp>
        <p:nvSpPr>
          <p:cNvPr id="598" name="Google Shape;598;g39542faf7a0_2_560"/>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99" name="Google Shape;599;g39542faf7a0_2_560" descr="Text&#10;&#10;Description automatically generated with medium confidence"/>
          <p:cNvPicPr preferRelativeResize="0"/>
          <p:nvPr/>
        </p:nvPicPr>
        <p:blipFill rotWithShape="1">
          <a:blip r:embed="rId6">
            <a:alphaModFix/>
          </a:blip>
          <a:srcRect/>
          <a:stretch/>
        </p:blipFill>
        <p:spPr>
          <a:xfrm>
            <a:off x="69573" y="6332785"/>
            <a:ext cx="2269449" cy="471464"/>
          </a:xfrm>
          <a:prstGeom prst="rect">
            <a:avLst/>
          </a:prstGeom>
          <a:noFill/>
          <a:ln>
            <a:noFill/>
          </a:ln>
        </p:spPr>
      </p:pic>
      <p:sp>
        <p:nvSpPr>
          <p:cNvPr id="600" name="Google Shape;600;g39542faf7a0_2_560"/>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g3984a2fdb13_0_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3984a2fdb13_0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3984a2fdb13_0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3984a2fdb13_0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2">
    <p:spTree>
      <p:nvGrpSpPr>
        <p:cNvPr id="1" name="Shape 601"/>
        <p:cNvGrpSpPr/>
        <p:nvPr/>
      </p:nvGrpSpPr>
      <p:grpSpPr>
        <a:xfrm>
          <a:off x="0" y="0"/>
          <a:ext cx="0" cy="0"/>
          <a:chOff x="0" y="0"/>
          <a:chExt cx="0" cy="0"/>
        </a:xfrm>
      </p:grpSpPr>
      <p:pic>
        <p:nvPicPr>
          <p:cNvPr id="602" name="Google Shape;602;g39542faf7a0_2_600"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603" name="Google Shape;603;g39542faf7a0_2_600"/>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04" name="Google Shape;604;g39542faf7a0_2_600"/>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4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05" name="Google Shape;605;g39542faf7a0_2_600"/>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06" name="Google Shape;606;g39542faf7a0_2_600"/>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07" name="Google Shape;607;g39542faf7a0_2_600"/>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08" name="Google Shape;608;g39542faf7a0_2_600"/>
          <p:cNvSpPr/>
          <p:nvPr/>
        </p:nvSpPr>
        <p:spPr>
          <a:xfrm>
            <a:off x="-232792" y="-75459"/>
            <a:ext cx="12604000" cy="401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09" name="Google Shape;609;g39542faf7a0_2_600" descr="Text&#10;&#10;Description automatically generated with medium confidence"/>
          <p:cNvPicPr preferRelativeResize="0"/>
          <p:nvPr/>
        </p:nvPicPr>
        <p:blipFill rotWithShape="1">
          <a:blip r:embed="rId3">
            <a:alphaModFix/>
          </a:blip>
          <a:srcRect/>
          <a:stretch/>
        </p:blipFill>
        <p:spPr>
          <a:xfrm>
            <a:off x="69573" y="6332785"/>
            <a:ext cx="2269441" cy="471465"/>
          </a:xfrm>
          <a:prstGeom prst="rect">
            <a:avLst/>
          </a:prstGeom>
          <a:noFill/>
          <a:ln>
            <a:noFill/>
          </a:ln>
        </p:spPr>
      </p:pic>
      <p:sp>
        <p:nvSpPr>
          <p:cNvPr id="610" name="Google Shape;610;g39542faf7a0_2_600"/>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1"/>
        <p:cNvGrpSpPr/>
        <p:nvPr/>
      </p:nvGrpSpPr>
      <p:grpSpPr>
        <a:xfrm>
          <a:off x="0" y="0"/>
          <a:ext cx="0" cy="0"/>
          <a:chOff x="0" y="0"/>
          <a:chExt cx="0" cy="0"/>
        </a:xfrm>
      </p:grpSpPr>
      <p:pic>
        <p:nvPicPr>
          <p:cNvPr id="612" name="Google Shape;612;g39542faf7a0_2_610" descr="A picture containing table&#10;&#10;Description automatically generated"/>
          <p:cNvPicPr preferRelativeResize="0"/>
          <p:nvPr/>
        </p:nvPicPr>
        <p:blipFill rotWithShape="1">
          <a:blip r:embed="rId2">
            <a:alphaModFix/>
          </a:blip>
          <a:srcRect/>
          <a:stretch/>
        </p:blipFill>
        <p:spPr>
          <a:xfrm>
            <a:off x="-197224" y="-80641"/>
            <a:ext cx="12532663" cy="7046180"/>
          </a:xfrm>
          <a:prstGeom prst="rect">
            <a:avLst/>
          </a:prstGeom>
          <a:noFill/>
          <a:ln>
            <a:noFill/>
          </a:ln>
        </p:spPr>
      </p:pic>
      <p:sp>
        <p:nvSpPr>
          <p:cNvPr id="613" name="Google Shape;613;g39542faf7a0_2_610"/>
          <p:cNvSpPr txBox="1">
            <a:spLocks noGrp="1"/>
          </p:cNvSpPr>
          <p:nvPr>
            <p:ph type="title"/>
          </p:nvPr>
        </p:nvSpPr>
        <p:spPr>
          <a:xfrm>
            <a:off x="433205" y="594160"/>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14" name="Google Shape;614;g39542faf7a0_2_610"/>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15" name="Google Shape;615;g39542faf7a0_2_610"/>
          <p:cNvSpPr/>
          <p:nvPr/>
        </p:nvSpPr>
        <p:spPr>
          <a:xfrm>
            <a:off x="-197224" y="6094912"/>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16" name="Google Shape;616;g39542faf7a0_2_610"/>
          <p:cNvSpPr/>
          <p:nvPr/>
        </p:nvSpPr>
        <p:spPr>
          <a:xfrm>
            <a:off x="-197224"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17" name="Google Shape;617;g39542faf7a0_2_610"/>
          <p:cNvSpPr txBox="1"/>
          <p:nvPr/>
        </p:nvSpPr>
        <p:spPr>
          <a:xfrm>
            <a:off x="9852983" y="6374980"/>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18" name="Google Shape;618;g39542faf7a0_2_610"/>
          <p:cNvSpPr/>
          <p:nvPr/>
        </p:nvSpPr>
        <p:spPr>
          <a:xfrm>
            <a:off x="-232791" y="-75457"/>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19" name="Google Shape;619;g39542faf7a0_2_610" descr="Text&#10;&#10;Description automatically generated with medium confidence"/>
          <p:cNvPicPr preferRelativeResize="0"/>
          <p:nvPr/>
        </p:nvPicPr>
        <p:blipFill rotWithShape="1">
          <a:blip r:embed="rId3">
            <a:alphaModFix/>
          </a:blip>
          <a:srcRect/>
          <a:stretch/>
        </p:blipFill>
        <p:spPr>
          <a:xfrm>
            <a:off x="69575" y="6332785"/>
            <a:ext cx="2269445" cy="471465"/>
          </a:xfrm>
          <a:prstGeom prst="rect">
            <a:avLst/>
          </a:prstGeom>
          <a:noFill/>
          <a:ln>
            <a:noFill/>
          </a:ln>
        </p:spPr>
      </p:pic>
      <p:sp>
        <p:nvSpPr>
          <p:cNvPr id="620" name="Google Shape;620;g39542faf7a0_2_610"/>
          <p:cNvSpPr/>
          <p:nvPr/>
        </p:nvSpPr>
        <p:spPr>
          <a:xfrm>
            <a:off x="-232791" y="326308"/>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1"/>
        <p:cNvGrpSpPr/>
        <p:nvPr/>
      </p:nvGrpSpPr>
      <p:grpSpPr>
        <a:xfrm>
          <a:off x="0" y="0"/>
          <a:ext cx="0" cy="0"/>
          <a:chOff x="0" y="0"/>
          <a:chExt cx="0" cy="0"/>
        </a:xfrm>
      </p:grpSpPr>
      <p:sp>
        <p:nvSpPr>
          <p:cNvPr id="622" name="Google Shape;622;g39542faf7a0_2_620"/>
          <p:cNvSpPr txBox="1">
            <a:spLocks noGrp="1"/>
          </p:cNvSpPr>
          <p:nvPr>
            <p:ph type="title"/>
          </p:nvPr>
        </p:nvSpPr>
        <p:spPr>
          <a:xfrm>
            <a:off x="1145895" y="365125"/>
            <a:ext cx="102080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4883E"/>
              </a:buClr>
              <a:buSzPts val="19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23" name="Google Shape;623;g39542faf7a0_2_620"/>
          <p:cNvSpPr txBox="1">
            <a:spLocks noGrp="1"/>
          </p:cNvSpPr>
          <p:nvPr>
            <p:ph type="body" idx="1"/>
          </p:nvPr>
        </p:nvSpPr>
        <p:spPr>
          <a:xfrm>
            <a:off x="1145892" y="1825625"/>
            <a:ext cx="10208000" cy="4136000"/>
          </a:xfrm>
          <a:prstGeom prst="rect">
            <a:avLst/>
          </a:prstGeom>
          <a:noFill/>
          <a:ln>
            <a:noFill/>
          </a:ln>
        </p:spPr>
        <p:txBody>
          <a:bodyPr spcFirstLastPara="1" wrap="square" lIns="91425" tIns="45700" rIns="91425" bIns="45700" anchor="t" anchorCtr="0">
            <a:normAutofit/>
          </a:bodyPr>
          <a:lstStyle>
            <a:lvl1pPr marL="457200" marR="0" lvl="0" indent="-349250" algn="l" rtl="0">
              <a:lnSpc>
                <a:spcPct val="90000"/>
              </a:lnSpc>
              <a:spcBef>
                <a:spcPts val="1100"/>
              </a:spcBef>
              <a:spcAft>
                <a:spcPts val="0"/>
              </a:spcAft>
              <a:buClr>
                <a:schemeClr val="dk1"/>
              </a:buClr>
              <a:buSzPts val="1900"/>
              <a:buFont typeface="Arial"/>
              <a:buChar char="•"/>
              <a:defRPr sz="2800" b="0" i="0" u="none" strike="noStrike" cap="none">
                <a:solidFill>
                  <a:schemeClr val="dk1"/>
                </a:solidFill>
                <a:latin typeface="Calibri"/>
                <a:ea typeface="Calibri"/>
                <a:cs typeface="Calibri"/>
                <a:sym typeface="Calibri"/>
              </a:defRPr>
            </a:lvl1pPr>
            <a:lvl2pPr marL="914400" marR="0" lvl="1" indent="-349250" algn="l" rtl="0">
              <a:lnSpc>
                <a:spcPct val="90000"/>
              </a:lnSpc>
              <a:spcBef>
                <a:spcPts val="500"/>
              </a:spcBef>
              <a:spcAft>
                <a:spcPts val="0"/>
              </a:spcAft>
              <a:buClr>
                <a:schemeClr val="dk1"/>
              </a:buClr>
              <a:buSzPts val="1900"/>
              <a:buFont typeface="Arial"/>
              <a:buChar char="•"/>
              <a:defRPr sz="24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500"/>
              </a:spcBef>
              <a:spcAft>
                <a:spcPts val="0"/>
              </a:spcAft>
              <a:buClr>
                <a:schemeClr val="dk1"/>
              </a:buClr>
              <a:buSzPts val="19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24" name="Google Shape;624;g39542faf7a0_2_620"/>
          <p:cNvPicPr preferRelativeResize="0"/>
          <p:nvPr/>
        </p:nvPicPr>
        <p:blipFill rotWithShape="1">
          <a:blip r:embed="rId2">
            <a:alphaModFix/>
          </a:blip>
          <a:srcRect/>
          <a:stretch/>
        </p:blipFill>
        <p:spPr>
          <a:xfrm>
            <a:off x="10083971" y="5961295"/>
            <a:ext cx="1310904" cy="718360"/>
          </a:xfrm>
          <a:prstGeom prst="rect">
            <a:avLst/>
          </a:prstGeom>
          <a:noFill/>
          <a:ln>
            <a:noFill/>
          </a:ln>
        </p:spPr>
      </p:pic>
      <p:pic>
        <p:nvPicPr>
          <p:cNvPr id="625" name="Google Shape;625;g39542faf7a0_2_620"/>
          <p:cNvPicPr preferRelativeResize="0"/>
          <p:nvPr/>
        </p:nvPicPr>
        <p:blipFill rotWithShape="1">
          <a:blip r:embed="rId3">
            <a:alphaModFix/>
          </a:blip>
          <a:srcRect r="4451"/>
          <a:stretch/>
        </p:blipFill>
        <p:spPr>
          <a:xfrm>
            <a:off x="1" y="0"/>
            <a:ext cx="667639" cy="6858000"/>
          </a:xfrm>
          <a:prstGeom prst="rect">
            <a:avLst/>
          </a:prstGeom>
          <a:noFill/>
          <a:ln>
            <a:noFill/>
          </a:ln>
        </p:spPr>
      </p:pic>
      <p:grpSp>
        <p:nvGrpSpPr>
          <p:cNvPr id="626" name="Google Shape;626;g39542faf7a0_2_620"/>
          <p:cNvGrpSpPr/>
          <p:nvPr/>
        </p:nvGrpSpPr>
        <p:grpSpPr>
          <a:xfrm>
            <a:off x="667661" y="6313699"/>
            <a:ext cx="8518657" cy="45601"/>
            <a:chOff x="667640" y="6313698"/>
            <a:chExt cx="7276757" cy="45602"/>
          </a:xfrm>
        </p:grpSpPr>
        <p:sp>
          <p:nvSpPr>
            <p:cNvPr id="627" name="Google Shape;627;g39542faf7a0_2_620"/>
            <p:cNvSpPr/>
            <p:nvPr/>
          </p:nvSpPr>
          <p:spPr>
            <a:xfrm rot="10800000" flipH="1">
              <a:off x="667640" y="6313700"/>
              <a:ext cx="3326400" cy="45600"/>
            </a:xfrm>
            <a:prstGeom prst="rect">
              <a:avLst/>
            </a:prstGeom>
            <a:solidFill>
              <a:srgbClr val="00643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sp>
          <p:nvSpPr>
            <p:cNvPr id="628" name="Google Shape;628;g39542faf7a0_2_620"/>
            <p:cNvSpPr/>
            <p:nvPr/>
          </p:nvSpPr>
          <p:spPr>
            <a:xfrm rot="10800000" flipH="1">
              <a:off x="3994121" y="6313698"/>
              <a:ext cx="1899900" cy="45600"/>
            </a:xfrm>
            <a:prstGeom prst="rect">
              <a:avLst/>
            </a:prstGeom>
            <a:solidFill>
              <a:srgbClr val="007E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sp>
          <p:nvSpPr>
            <p:cNvPr id="629" name="Google Shape;629;g39542faf7a0_2_620"/>
            <p:cNvSpPr/>
            <p:nvPr/>
          </p:nvSpPr>
          <p:spPr>
            <a:xfrm rot="10800000" flipH="1">
              <a:off x="5893961" y="6313698"/>
              <a:ext cx="1211400" cy="45600"/>
            </a:xfrm>
            <a:prstGeom prst="rect">
              <a:avLst/>
            </a:prstGeom>
            <a:solidFill>
              <a:srgbClr val="00A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sp>
          <p:nvSpPr>
            <p:cNvPr id="630" name="Google Shape;630;g39542faf7a0_2_620"/>
            <p:cNvSpPr/>
            <p:nvPr/>
          </p:nvSpPr>
          <p:spPr>
            <a:xfrm rot="10800000" flipH="1">
              <a:off x="7105297" y="6313699"/>
              <a:ext cx="839100" cy="45600"/>
            </a:xfrm>
            <a:prstGeom prst="rect">
              <a:avLst/>
            </a:prstGeom>
            <a:solidFill>
              <a:srgbClr val="1186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grpSp>
      <p:sp>
        <p:nvSpPr>
          <p:cNvPr id="631" name="Google Shape;631;g39542faf7a0_2_620"/>
          <p:cNvSpPr txBox="1"/>
          <p:nvPr/>
        </p:nvSpPr>
        <p:spPr>
          <a:xfrm>
            <a:off x="500001" y="6399856"/>
            <a:ext cx="8777600" cy="769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57070"/>
              </a:buClr>
              <a:buSzPts val="1500"/>
              <a:buFont typeface="Calibri"/>
              <a:buNone/>
            </a:pPr>
            <a:r>
              <a:rPr lang="en-US" sz="1500" b="1" i="1" u="none" strike="noStrike" cap="none">
                <a:solidFill>
                  <a:srgbClr val="757070"/>
                </a:solidFill>
                <a:latin typeface="Calibri"/>
                <a:ea typeface="Calibri"/>
                <a:cs typeface="Calibri"/>
                <a:sym typeface="Calibri"/>
              </a:rPr>
              <a:t>Richard Woods, Georgia’s School Superintendent</a:t>
            </a:r>
            <a:r>
              <a:rPr lang="en-US" sz="1500" b="1" i="0" u="none" strike="noStrike" cap="none">
                <a:solidFill>
                  <a:srgbClr val="757070"/>
                </a:solidFill>
                <a:latin typeface="Calibri"/>
                <a:ea typeface="Calibri"/>
                <a:cs typeface="Calibri"/>
                <a:sym typeface="Calibri"/>
              </a:rPr>
              <a:t> </a:t>
            </a:r>
            <a:r>
              <a:rPr lang="en-US" sz="1500" b="1" i="0" u="none" strike="noStrike" cap="none">
                <a:solidFill>
                  <a:srgbClr val="1186CA"/>
                </a:solidFill>
                <a:latin typeface="Calibri"/>
                <a:ea typeface="Calibri"/>
                <a:cs typeface="Calibri"/>
                <a:sym typeface="Calibri"/>
              </a:rPr>
              <a:t>|</a:t>
            </a:r>
            <a:r>
              <a:rPr lang="en-US" sz="1500" b="1" i="0" u="none" strike="noStrike" cap="none">
                <a:solidFill>
                  <a:srgbClr val="757070"/>
                </a:solidFill>
                <a:latin typeface="Calibri"/>
                <a:ea typeface="Calibri"/>
                <a:cs typeface="Calibri"/>
                <a:sym typeface="Calibri"/>
              </a:rPr>
              <a:t> Georgia Department of Education </a:t>
            </a:r>
            <a:r>
              <a:rPr lang="en-US" sz="1500" b="1" i="0" u="none" strike="noStrike" cap="none">
                <a:solidFill>
                  <a:srgbClr val="1186CA"/>
                </a:solidFill>
                <a:latin typeface="Calibri"/>
                <a:ea typeface="Calibri"/>
                <a:cs typeface="Calibri"/>
                <a:sym typeface="Calibri"/>
              </a:rPr>
              <a:t>|</a:t>
            </a:r>
            <a:r>
              <a:rPr lang="en-US" sz="1500" b="1" i="0" u="none" strike="noStrike" cap="none">
                <a:solidFill>
                  <a:srgbClr val="757070"/>
                </a:solidFill>
                <a:latin typeface="Calibri"/>
                <a:ea typeface="Calibri"/>
                <a:cs typeface="Calibri"/>
                <a:sym typeface="Calibri"/>
              </a:rPr>
              <a:t> </a:t>
            </a:r>
            <a:r>
              <a:rPr lang="en-US" sz="1500" b="1" i="1" u="none" strike="noStrike" cap="none">
                <a:solidFill>
                  <a:srgbClr val="757070"/>
                </a:solidFill>
                <a:latin typeface="Calibri"/>
                <a:ea typeface="Calibri"/>
                <a:cs typeface="Calibri"/>
                <a:sym typeface="Calibri"/>
              </a:rPr>
              <a:t>Educating Georgia’s Future </a:t>
            </a:r>
            <a:endParaRPr sz="19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chemeClr val="dk1"/>
              </a:buClr>
              <a:buSzPts val="1500"/>
              <a:buFont typeface="Calibri"/>
              <a:buNone/>
            </a:pPr>
            <a:endParaRPr sz="1500" b="0" i="0" u="none" strike="noStrike" cap="none">
              <a:solidFill>
                <a:schemeClr val="dk1"/>
              </a:solidFill>
              <a:latin typeface="Calibri"/>
              <a:ea typeface="Calibri"/>
              <a:cs typeface="Calibri"/>
              <a:sym typeface="Calibri"/>
            </a:endParaRPr>
          </a:p>
        </p:txBody>
      </p:sp>
      <p:sp>
        <p:nvSpPr>
          <p:cNvPr id="632" name="Google Shape;632;g39542faf7a0_2_620"/>
          <p:cNvSpPr txBox="1"/>
          <p:nvPr/>
        </p:nvSpPr>
        <p:spPr>
          <a:xfrm>
            <a:off x="1" y="6390383"/>
            <a:ext cx="667600" cy="297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300"/>
              <a:buFont typeface="Arial"/>
              <a:buNone/>
            </a:pPr>
            <a:fld id="{00000000-1234-1234-1234-123412341234}" type="slidenum">
              <a:rPr lang="en-US" sz="1300" b="1" i="0" u="none" strike="noStrike" cap="none">
                <a:solidFill>
                  <a:schemeClr val="lt1"/>
                </a:solidFill>
                <a:latin typeface="Arial"/>
                <a:ea typeface="Arial"/>
                <a:cs typeface="Arial"/>
                <a:sym typeface="Arial"/>
              </a:rPr>
              <a:t>‹#›</a:t>
            </a:fld>
            <a:endParaRPr sz="13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7_Title and Content Gray">
  <p:cSld name="7_Title and Content Gray">
    <p:spTree>
      <p:nvGrpSpPr>
        <p:cNvPr id="1" name="Shape 633"/>
        <p:cNvGrpSpPr/>
        <p:nvPr/>
      </p:nvGrpSpPr>
      <p:grpSpPr>
        <a:xfrm>
          <a:off x="0" y="0"/>
          <a:ext cx="0" cy="0"/>
          <a:chOff x="0" y="0"/>
          <a:chExt cx="0" cy="0"/>
        </a:xfrm>
      </p:grpSpPr>
      <p:pic>
        <p:nvPicPr>
          <p:cNvPr id="634" name="Google Shape;634;g39542faf7a0_2_632"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635" name="Google Shape;635;g39542faf7a0_2_632"/>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36" name="Google Shape;636;g39542faf7a0_2_632"/>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37" name="Google Shape;637;g39542faf7a0_2_632"/>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38" name="Google Shape;638;g39542faf7a0_2_632"/>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39" name="Google Shape;639;g39542faf7a0_2_632"/>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40" name="Google Shape;640;g39542faf7a0_2_632"/>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41" name="Google Shape;641;g39542faf7a0_2_632"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642" name="Google Shape;642;g39542faf7a0_2_632"/>
          <p:cNvSpPr/>
          <p:nvPr/>
        </p:nvSpPr>
        <p:spPr>
          <a:xfrm>
            <a:off x="-232792" y="326307"/>
            <a:ext cx="12604000" cy="57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3"/>
        <p:cNvGrpSpPr/>
        <p:nvPr/>
      </p:nvGrpSpPr>
      <p:grpSpPr>
        <a:xfrm>
          <a:off x="0" y="0"/>
          <a:ext cx="0" cy="0"/>
          <a:chOff x="0" y="0"/>
          <a:chExt cx="0" cy="0"/>
        </a:xfrm>
      </p:grpSpPr>
      <p:sp>
        <p:nvSpPr>
          <p:cNvPr id="644" name="Google Shape;644;g39542faf7a0_2_642"/>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9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645" name="Google Shape;645;g39542faf7a0_2_64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349250" algn="l" rtl="0">
              <a:lnSpc>
                <a:spcPct val="90000"/>
              </a:lnSpc>
              <a:spcBef>
                <a:spcPts val="11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646" name="Google Shape;646;g39542faf7a0_2_64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349250" algn="l" rtl="0">
              <a:lnSpc>
                <a:spcPct val="90000"/>
              </a:lnSpc>
              <a:spcBef>
                <a:spcPts val="11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647" name="Google Shape;647;g39542faf7a0_2_642"/>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648" name="Google Shape;648;g39542faf7a0_2_642"/>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649" name="Google Shape;649;g39542faf7a0_2_642"/>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651"/>
        <p:cNvGrpSpPr/>
        <p:nvPr/>
      </p:nvGrpSpPr>
      <p:grpSpPr>
        <a:xfrm>
          <a:off x="0" y="0"/>
          <a:ext cx="0" cy="0"/>
          <a:chOff x="0" y="0"/>
          <a:chExt cx="0" cy="0"/>
        </a:xfrm>
      </p:grpSpPr>
      <p:pic>
        <p:nvPicPr>
          <p:cNvPr id="652" name="Google Shape;652;g39542faf7a0_2_695"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653" name="Google Shape;653;g39542faf7a0_2_695"/>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54" name="Google Shape;654;g39542faf7a0_2_695"/>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55" name="Google Shape;655;g39542faf7a0_2_695"/>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56" name="Google Shape;656;g39542faf7a0_2_695"/>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57" name="Google Shape;657;g39542faf7a0_2_695"/>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58" name="Google Shape;658;g39542faf7a0_2_695"/>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59" name="Google Shape;659;g39542faf7a0_2_695"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660" name="Google Shape;660;g39542faf7a0_2_695"/>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61"/>
        <p:cNvGrpSpPr/>
        <p:nvPr/>
      </p:nvGrpSpPr>
      <p:grpSpPr>
        <a:xfrm>
          <a:off x="0" y="0"/>
          <a:ext cx="0" cy="0"/>
          <a:chOff x="0" y="0"/>
          <a:chExt cx="0" cy="0"/>
        </a:xfrm>
      </p:grpSpPr>
      <p:pic>
        <p:nvPicPr>
          <p:cNvPr id="662" name="Google Shape;662;g39542faf7a0_2_705" descr="Icon&#10;&#10;Description automatically generated with low confidence"/>
          <p:cNvPicPr preferRelativeResize="0"/>
          <p:nvPr/>
        </p:nvPicPr>
        <p:blipFill rotWithShape="1">
          <a:blip r:embed="rId2">
            <a:alphaModFix/>
          </a:blip>
          <a:srcRect t="-4480" b="4480"/>
          <a:stretch/>
        </p:blipFill>
        <p:spPr>
          <a:xfrm>
            <a:off x="0" y="-314709"/>
            <a:ext cx="12191997" cy="7179441"/>
          </a:xfrm>
          <a:prstGeom prst="rect">
            <a:avLst/>
          </a:prstGeom>
          <a:noFill/>
          <a:ln>
            <a:noFill/>
          </a:ln>
        </p:spPr>
      </p:pic>
      <p:sp>
        <p:nvSpPr>
          <p:cNvPr id="663" name="Google Shape;663;g39542faf7a0_2_705"/>
          <p:cNvSpPr txBox="1">
            <a:spLocks noGrp="1"/>
          </p:cNvSpPr>
          <p:nvPr>
            <p:ph type="body" idx="1"/>
          </p:nvPr>
        </p:nvSpPr>
        <p:spPr>
          <a:xfrm>
            <a:off x="1731351" y="1832073"/>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4" name="Google Shape;664;g39542faf7a0_2_705"/>
          <p:cNvSpPr txBox="1">
            <a:spLocks noGrp="1"/>
          </p:cNvSpPr>
          <p:nvPr>
            <p:ph type="body" idx="2"/>
          </p:nvPr>
        </p:nvSpPr>
        <p:spPr>
          <a:xfrm>
            <a:off x="4262689" y="3592675"/>
            <a:ext cx="3472000" cy="101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5" name="Google Shape;665;g39542faf7a0_2_705"/>
          <p:cNvSpPr txBox="1">
            <a:spLocks noGrp="1"/>
          </p:cNvSpPr>
          <p:nvPr>
            <p:ph type="body" idx="3"/>
          </p:nvPr>
        </p:nvSpPr>
        <p:spPr>
          <a:xfrm>
            <a:off x="4262689" y="3592675"/>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6" name="Google Shape;666;g39542faf7a0_2_705"/>
          <p:cNvSpPr txBox="1">
            <a:spLocks noGrp="1"/>
          </p:cNvSpPr>
          <p:nvPr>
            <p:ph type="body" idx="4"/>
          </p:nvPr>
        </p:nvSpPr>
        <p:spPr>
          <a:xfrm>
            <a:off x="1731351" y="1832072"/>
            <a:ext cx="3472000" cy="1019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4_Title and Content Gray">
  <p:cSld name="4_Title and Content Gray">
    <p:spTree>
      <p:nvGrpSpPr>
        <p:cNvPr id="1" name="Shape 667"/>
        <p:cNvGrpSpPr/>
        <p:nvPr/>
      </p:nvGrpSpPr>
      <p:grpSpPr>
        <a:xfrm>
          <a:off x="0" y="0"/>
          <a:ext cx="0" cy="0"/>
          <a:chOff x="0" y="0"/>
          <a:chExt cx="0" cy="0"/>
        </a:xfrm>
      </p:grpSpPr>
      <p:pic>
        <p:nvPicPr>
          <p:cNvPr id="668" name="Google Shape;668;g39542faf7a0_2_711" descr="A teacher teaching her students&#10;&#10;Description automatically generated with medium confidence"/>
          <p:cNvPicPr preferRelativeResize="0"/>
          <p:nvPr/>
        </p:nvPicPr>
        <p:blipFill rotWithShape="1">
          <a:blip r:embed="rId2">
            <a:alphaModFix/>
          </a:blip>
          <a:srcRect/>
          <a:stretch/>
        </p:blipFill>
        <p:spPr>
          <a:xfrm>
            <a:off x="-286309" y="-119133"/>
            <a:ext cx="12621749" cy="7096269"/>
          </a:xfrm>
          <a:prstGeom prst="rect">
            <a:avLst/>
          </a:prstGeom>
          <a:noFill/>
          <a:ln>
            <a:noFill/>
          </a:ln>
        </p:spPr>
      </p:pic>
      <p:sp>
        <p:nvSpPr>
          <p:cNvPr id="669" name="Google Shape;669;g39542faf7a0_2_711"/>
          <p:cNvSpPr txBox="1">
            <a:spLocks noGrp="1"/>
          </p:cNvSpPr>
          <p:nvPr>
            <p:ph type="title"/>
          </p:nvPr>
        </p:nvSpPr>
        <p:spPr>
          <a:xfrm>
            <a:off x="3440085" y="3130659"/>
            <a:ext cx="52064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670" name="Google Shape;670;g39542faf7a0_2_711"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1"/>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EVERY STUDENT">
  <p:cSld name="EVERY STUDENT">
    <p:spTree>
      <p:nvGrpSpPr>
        <p:cNvPr id="1" name="Shape 672"/>
        <p:cNvGrpSpPr/>
        <p:nvPr/>
      </p:nvGrpSpPr>
      <p:grpSpPr>
        <a:xfrm>
          <a:off x="0" y="0"/>
          <a:ext cx="0" cy="0"/>
          <a:chOff x="0" y="0"/>
          <a:chExt cx="0" cy="0"/>
        </a:xfrm>
      </p:grpSpPr>
      <p:sp>
        <p:nvSpPr>
          <p:cNvPr id="673" name="Google Shape;673;g39542faf7a0_2_716" descr="A room with tables and chairs&#10;&#10;Description automatically generated with medium confidence"/>
          <p:cNvSpPr/>
          <p:nvPr/>
        </p:nvSpPr>
        <p:spPr>
          <a:xfrm>
            <a:off x="0" y="0"/>
            <a:ext cx="12192003" cy="6857999"/>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4" name="Google Shape;674;g39542faf7a0_2_716"/>
          <p:cNvSpPr/>
          <p:nvPr/>
        </p:nvSpPr>
        <p:spPr>
          <a:xfrm>
            <a:off x="0" y="0"/>
            <a:ext cx="12240000"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75" name="Google Shape;675;g39542faf7a0_2_716"/>
          <p:cNvSpPr txBox="1"/>
          <p:nvPr/>
        </p:nvSpPr>
        <p:spPr>
          <a:xfrm>
            <a:off x="3986464" y="2480517"/>
            <a:ext cx="19892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EVERY</a:t>
            </a:r>
            <a:endParaRPr sz="1500" b="0" i="0" u="none" strike="noStrike" cap="none">
              <a:solidFill>
                <a:srgbClr val="000000"/>
              </a:solidFill>
              <a:latin typeface="Arial"/>
              <a:ea typeface="Arial"/>
              <a:cs typeface="Arial"/>
              <a:sym typeface="Arial"/>
            </a:endParaRPr>
          </a:p>
        </p:txBody>
      </p:sp>
      <p:sp>
        <p:nvSpPr>
          <p:cNvPr id="676" name="Google Shape;676;g39542faf7a0_2_716"/>
          <p:cNvSpPr txBox="1"/>
          <p:nvPr/>
        </p:nvSpPr>
        <p:spPr>
          <a:xfrm>
            <a:off x="5133475" y="3685396"/>
            <a:ext cx="3016000" cy="7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a:t>
            </a:r>
            <a:endParaRPr sz="1500" b="0" i="0" u="none" strike="noStrike" cap="none">
              <a:solidFill>
                <a:srgbClr val="000000"/>
              </a:solidFill>
              <a:latin typeface="Arial"/>
              <a:ea typeface="Arial"/>
              <a:cs typeface="Arial"/>
              <a:sym typeface="Arial"/>
            </a:endParaRPr>
          </a:p>
        </p:txBody>
      </p:sp>
      <p:sp>
        <p:nvSpPr>
          <p:cNvPr id="677" name="Google Shape;677;g39542faf7a0_2_716"/>
          <p:cNvSpPr/>
          <p:nvPr/>
        </p:nvSpPr>
        <p:spPr>
          <a:xfrm>
            <a:off x="3737811" y="2370571"/>
            <a:ext cx="2486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78" name="Google Shape;678;g39542faf7a0_2_716"/>
          <p:cNvSpPr/>
          <p:nvPr/>
        </p:nvSpPr>
        <p:spPr>
          <a:xfrm>
            <a:off x="5181600" y="3567255"/>
            <a:ext cx="29116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79" name="Google Shape;679;g39542faf7a0_2_716" descr="Text&#10;&#10;Description automatically generated with medium confidence"/>
          <p:cNvPicPr preferRelativeResize="0"/>
          <p:nvPr/>
        </p:nvPicPr>
        <p:blipFill rotWithShape="1">
          <a:blip r:embed="rId2">
            <a:alphaModFix/>
          </a:blip>
          <a:srcRect/>
          <a:stretch/>
        </p:blipFill>
        <p:spPr>
          <a:xfrm>
            <a:off x="3986465" y="5121159"/>
            <a:ext cx="3737813" cy="7765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g3984a2fdb13_0_1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3984a2fdb13_0_1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3984a2fdb13_0_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ETTER TOGETHER">
  <p:cSld name="BETTER TOGETHER">
    <p:spTree>
      <p:nvGrpSpPr>
        <p:cNvPr id="1" name="Shape 680"/>
        <p:cNvGrpSpPr/>
        <p:nvPr/>
      </p:nvGrpSpPr>
      <p:grpSpPr>
        <a:xfrm>
          <a:off x="0" y="0"/>
          <a:ext cx="0" cy="0"/>
          <a:chOff x="0" y="0"/>
          <a:chExt cx="0" cy="0"/>
        </a:xfrm>
      </p:grpSpPr>
      <p:pic>
        <p:nvPicPr>
          <p:cNvPr id="681" name="Google Shape;681;g39542faf7a0_2_724" descr="A picture containing sky, person, outdoor&#10;&#10;Description automatically generated"/>
          <p:cNvPicPr preferRelativeResize="0"/>
          <p:nvPr/>
        </p:nvPicPr>
        <p:blipFill rotWithShape="1">
          <a:blip r:embed="rId2">
            <a:alphaModFix/>
          </a:blip>
          <a:srcRect l="3516" r="32543"/>
          <a:stretch/>
        </p:blipFill>
        <p:spPr>
          <a:xfrm>
            <a:off x="-1" y="0"/>
            <a:ext cx="12240124" cy="6885632"/>
          </a:xfrm>
          <a:prstGeom prst="rect">
            <a:avLst/>
          </a:prstGeom>
          <a:noFill/>
          <a:ln>
            <a:noFill/>
          </a:ln>
        </p:spPr>
      </p:pic>
      <p:sp>
        <p:nvSpPr>
          <p:cNvPr id="682" name="Google Shape;682;g39542faf7a0_2_724"/>
          <p:cNvSpPr/>
          <p:nvPr/>
        </p:nvSpPr>
        <p:spPr>
          <a:xfrm>
            <a:off x="-1" y="0"/>
            <a:ext cx="12240000"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83" name="Google Shape;683;g39542faf7a0_2_724"/>
          <p:cNvSpPr txBox="1"/>
          <p:nvPr/>
        </p:nvSpPr>
        <p:spPr>
          <a:xfrm>
            <a:off x="3922296" y="2480517"/>
            <a:ext cx="21096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BETTER</a:t>
            </a:r>
            <a:endParaRPr sz="1500" b="0" i="0" u="none" strike="noStrike" cap="none">
              <a:solidFill>
                <a:srgbClr val="000000"/>
              </a:solidFill>
              <a:latin typeface="Arial"/>
              <a:ea typeface="Arial"/>
              <a:cs typeface="Arial"/>
              <a:sym typeface="Arial"/>
            </a:endParaRPr>
          </a:p>
        </p:txBody>
      </p:sp>
      <p:sp>
        <p:nvSpPr>
          <p:cNvPr id="684" name="Google Shape;684;g39542faf7a0_2_724"/>
          <p:cNvSpPr txBox="1"/>
          <p:nvPr/>
        </p:nvSpPr>
        <p:spPr>
          <a:xfrm>
            <a:off x="5181600" y="3701439"/>
            <a:ext cx="3016000" cy="14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TOGETHER</a:t>
            </a:r>
            <a:endParaRPr sz="1500" b="0" i="0" u="none" strike="noStrike" cap="none">
              <a:solidFill>
                <a:srgbClr val="000000"/>
              </a:solidFill>
              <a:latin typeface="Arial"/>
              <a:ea typeface="Arial"/>
              <a:cs typeface="Arial"/>
              <a:sym typeface="Arial"/>
            </a:endParaRPr>
          </a:p>
        </p:txBody>
      </p:sp>
      <p:sp>
        <p:nvSpPr>
          <p:cNvPr id="685" name="Google Shape;685;g39542faf7a0_2_724"/>
          <p:cNvSpPr/>
          <p:nvPr/>
        </p:nvSpPr>
        <p:spPr>
          <a:xfrm>
            <a:off x="3737811" y="2370571"/>
            <a:ext cx="2486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86" name="Google Shape;686;g39542faf7a0_2_724"/>
          <p:cNvSpPr/>
          <p:nvPr/>
        </p:nvSpPr>
        <p:spPr>
          <a:xfrm>
            <a:off x="5077325" y="3567255"/>
            <a:ext cx="3248400" cy="1005600"/>
          </a:xfrm>
          <a:prstGeom prst="rect">
            <a:avLst/>
          </a:prstGeom>
          <a:noFill/>
          <a:ln w="42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87" name="Google Shape;687;g39542faf7a0_2_724" descr="Text&#10;&#10;Description automatically generated with medium confidence"/>
          <p:cNvPicPr preferRelativeResize="0"/>
          <p:nvPr/>
        </p:nvPicPr>
        <p:blipFill rotWithShape="1">
          <a:blip r:embed="rId3">
            <a:alphaModFix/>
          </a:blip>
          <a:srcRect/>
          <a:stretch/>
        </p:blipFill>
        <p:spPr>
          <a:xfrm>
            <a:off x="3986465" y="5121159"/>
            <a:ext cx="3737813" cy="77651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Title and Content Gray">
  <p:cSld name="3_Title and Content Gray">
    <p:spTree>
      <p:nvGrpSpPr>
        <p:cNvPr id="1" name="Shape 688"/>
        <p:cNvGrpSpPr/>
        <p:nvPr/>
      </p:nvGrpSpPr>
      <p:grpSpPr>
        <a:xfrm>
          <a:off x="0" y="0"/>
          <a:ext cx="0" cy="0"/>
          <a:chOff x="0" y="0"/>
          <a:chExt cx="0" cy="0"/>
        </a:xfrm>
      </p:grpSpPr>
      <p:pic>
        <p:nvPicPr>
          <p:cNvPr id="689" name="Google Shape;689;g39542faf7a0_2_732" descr="A group of people looking at a paper&#10;&#10;Description automatically generated with medium confidence"/>
          <p:cNvPicPr preferRelativeResize="0"/>
          <p:nvPr/>
        </p:nvPicPr>
        <p:blipFill rotWithShape="1">
          <a:blip r:embed="rId2">
            <a:alphaModFix/>
          </a:blip>
          <a:srcRect/>
          <a:stretch/>
        </p:blipFill>
        <p:spPr>
          <a:xfrm>
            <a:off x="-334981" y="0"/>
            <a:ext cx="12861964" cy="7231324"/>
          </a:xfrm>
          <a:prstGeom prst="rect">
            <a:avLst/>
          </a:prstGeom>
          <a:noFill/>
          <a:ln>
            <a:noFill/>
          </a:ln>
        </p:spPr>
      </p:pic>
      <p:pic>
        <p:nvPicPr>
          <p:cNvPr id="690" name="Google Shape;690;g39542faf7a0_2_732"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691" name="Google Shape;691;g39542faf7a0_2_732"/>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692"/>
        <p:cNvGrpSpPr/>
        <p:nvPr/>
      </p:nvGrpSpPr>
      <p:grpSpPr>
        <a:xfrm>
          <a:off x="0" y="0"/>
          <a:ext cx="0" cy="0"/>
          <a:chOff x="0" y="0"/>
          <a:chExt cx="0" cy="0"/>
        </a:xfrm>
      </p:grpSpPr>
      <p:pic>
        <p:nvPicPr>
          <p:cNvPr id="693" name="Google Shape;693;g39542faf7a0_2_736" descr="A person writing on a piece of paper&#10;&#10;Description automatically generated with low confidence"/>
          <p:cNvPicPr preferRelativeResize="0"/>
          <p:nvPr/>
        </p:nvPicPr>
        <p:blipFill rotWithShape="1">
          <a:blip r:embed="rId2">
            <a:alphaModFix/>
          </a:blip>
          <a:srcRect/>
          <a:stretch/>
        </p:blipFill>
        <p:spPr>
          <a:xfrm>
            <a:off x="-348309" y="218484"/>
            <a:ext cx="12888620" cy="7246311"/>
          </a:xfrm>
          <a:prstGeom prst="rect">
            <a:avLst/>
          </a:prstGeom>
          <a:noFill/>
          <a:ln>
            <a:noFill/>
          </a:ln>
        </p:spPr>
      </p:pic>
      <p:sp>
        <p:nvSpPr>
          <p:cNvPr id="694" name="Google Shape;694;g39542faf7a0_2_736"/>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95" name="Google Shape;695;g39542faf7a0_2_736" descr="Text&#10;&#10;Description automatically generated with medium confidence"/>
          <p:cNvPicPr preferRelativeResize="0"/>
          <p:nvPr/>
        </p:nvPicPr>
        <p:blipFill rotWithShape="1">
          <a:blip r:embed="rId3">
            <a:alphaModFix/>
          </a:blip>
          <a:srcRect/>
          <a:stretch/>
        </p:blipFill>
        <p:spPr>
          <a:xfrm>
            <a:off x="221973" y="6485185"/>
            <a:ext cx="2269449" cy="47146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696"/>
        <p:cNvGrpSpPr/>
        <p:nvPr/>
      </p:nvGrpSpPr>
      <p:grpSpPr>
        <a:xfrm>
          <a:off x="0" y="0"/>
          <a:ext cx="0" cy="0"/>
          <a:chOff x="0" y="0"/>
          <a:chExt cx="0" cy="0"/>
        </a:xfrm>
      </p:grpSpPr>
      <p:pic>
        <p:nvPicPr>
          <p:cNvPr id="697" name="Google Shape;697;g39542faf7a0_2_740"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1" y="-147048"/>
            <a:ext cx="12721048" cy="7152097"/>
          </a:xfrm>
          <a:prstGeom prst="rect">
            <a:avLst/>
          </a:prstGeom>
          <a:noFill/>
          <a:ln>
            <a:noFill/>
          </a:ln>
        </p:spPr>
      </p:pic>
      <p:sp>
        <p:nvSpPr>
          <p:cNvPr id="698" name="Google Shape;698;g39542faf7a0_2_740"/>
          <p:cNvSpPr txBox="1">
            <a:spLocks noGrp="1"/>
          </p:cNvSpPr>
          <p:nvPr>
            <p:ph type="body" idx="1"/>
          </p:nvPr>
        </p:nvSpPr>
        <p:spPr>
          <a:xfrm>
            <a:off x="3701013" y="3130827"/>
            <a:ext cx="47900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99" name="Google Shape;699;g39542faf7a0_2_740"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_Title and Content Gray">
  <p:cSld name="6_Title and Content Gray">
    <p:spTree>
      <p:nvGrpSpPr>
        <p:cNvPr id="1" name="Shape 700"/>
        <p:cNvGrpSpPr/>
        <p:nvPr/>
      </p:nvGrpSpPr>
      <p:grpSpPr>
        <a:xfrm>
          <a:off x="0" y="0"/>
          <a:ext cx="0" cy="0"/>
          <a:chOff x="0" y="0"/>
          <a:chExt cx="0" cy="0"/>
        </a:xfrm>
      </p:grpSpPr>
      <p:pic>
        <p:nvPicPr>
          <p:cNvPr id="701" name="Google Shape;701;g39542faf7a0_2_744" descr="A picture containing sky, outdoor, day&#10;&#10;Description automatically generated"/>
          <p:cNvPicPr preferRelativeResize="0"/>
          <p:nvPr/>
        </p:nvPicPr>
        <p:blipFill rotWithShape="1">
          <a:blip r:embed="rId2">
            <a:alphaModFix/>
          </a:blip>
          <a:srcRect/>
          <a:stretch/>
        </p:blipFill>
        <p:spPr>
          <a:xfrm>
            <a:off x="-252785" y="-140449"/>
            <a:ext cx="12697571" cy="7138897"/>
          </a:xfrm>
          <a:prstGeom prst="rect">
            <a:avLst/>
          </a:prstGeom>
          <a:noFill/>
          <a:ln>
            <a:noFill/>
          </a:ln>
        </p:spPr>
      </p:pic>
      <p:sp>
        <p:nvSpPr>
          <p:cNvPr id="702" name="Google Shape;702;g39542faf7a0_2_744"/>
          <p:cNvSpPr txBox="1">
            <a:spLocks noGrp="1"/>
          </p:cNvSpPr>
          <p:nvPr>
            <p:ph type="title"/>
          </p:nvPr>
        </p:nvSpPr>
        <p:spPr>
          <a:xfrm>
            <a:off x="3492971" y="3105615"/>
            <a:ext cx="51532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703" name="Google Shape;703;g39542faf7a0_2_744"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and Content Gray">
  <p:cSld name="1_Title and Content Gray">
    <p:spTree>
      <p:nvGrpSpPr>
        <p:cNvPr id="1" name="Shape 704"/>
        <p:cNvGrpSpPr/>
        <p:nvPr/>
      </p:nvGrpSpPr>
      <p:grpSpPr>
        <a:xfrm>
          <a:off x="0" y="0"/>
          <a:ext cx="0" cy="0"/>
          <a:chOff x="0" y="0"/>
          <a:chExt cx="0" cy="0"/>
        </a:xfrm>
      </p:grpSpPr>
      <p:pic>
        <p:nvPicPr>
          <p:cNvPr id="705" name="Google Shape;705;g39542faf7a0_2_748"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706" name="Google Shape;706;g39542faf7a0_2_748"/>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07" name="Google Shape;707;g39542faf7a0_2_748"/>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08" name="Google Shape;708;g39542faf7a0_2_748"/>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09" name="Google Shape;709;g39542faf7a0_2_748"/>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0" name="Google Shape;710;g39542faf7a0_2_748"/>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711" name="Google Shape;711;g39542faf7a0_2_748"/>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12" name="Google Shape;712;g39542faf7a0_2_748"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713" name="Google Shape;713;g39542faf7a0_2_748"/>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4" name="Google Shape;714;g39542faf7a0_2_748" descr="A group of children raising their hands&#10;&#10;Description automatically generated with medium confidence"/>
          <p:cNvSpPr/>
          <p:nvPr/>
        </p:nvSpPr>
        <p:spPr>
          <a:xfrm>
            <a:off x="-375075" y="-80641"/>
            <a:ext cx="12836375" cy="7216937"/>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5" name="Google Shape;715;g39542faf7a0_2_748"/>
          <p:cNvSpPr txBox="1"/>
          <p:nvPr/>
        </p:nvSpPr>
        <p:spPr>
          <a:xfrm>
            <a:off x="4561145" y="2986605"/>
            <a:ext cx="3016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Arial"/>
                <a:ea typeface="Arial"/>
                <a:cs typeface="Arial"/>
                <a:sym typeface="Arial"/>
              </a:rPr>
              <a:t>Q &amp; A</a:t>
            </a:r>
            <a:endParaRPr sz="1500" b="0" i="0" u="none" strike="noStrike" cap="none">
              <a:solidFill>
                <a:srgbClr val="000000"/>
              </a:solidFill>
              <a:latin typeface="Arial"/>
              <a:ea typeface="Arial"/>
              <a:cs typeface="Arial"/>
              <a:sym typeface="Arial"/>
            </a:endParaRPr>
          </a:p>
        </p:txBody>
      </p:sp>
      <p:sp>
        <p:nvSpPr>
          <p:cNvPr id="716" name="Google Shape;716;g39542faf7a0_2_748"/>
          <p:cNvSpPr/>
          <p:nvPr/>
        </p:nvSpPr>
        <p:spPr>
          <a:xfrm>
            <a:off x="4444839" y="3051313"/>
            <a:ext cx="3248400" cy="1308400"/>
          </a:xfrm>
          <a:prstGeom prst="rect">
            <a:avLst/>
          </a:prstGeom>
          <a:noFill/>
          <a:ln w="76200" cap="flat" cmpd="sng">
            <a:solidFill>
              <a:schemeClr val="lt1"/>
            </a:solidFill>
            <a:prstDash val="solid"/>
            <a:miter lim="800000"/>
            <a:headEnd type="none" w="sm" len="sm"/>
            <a:tailEnd type="none" w="sm" len="sm"/>
          </a:ln>
        </p:spPr>
        <p:txBody>
          <a:bodyPr spcFirstLastPara="1" wrap="square" lIns="548625" tIns="45700" rIns="64007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17" name="Google Shape;717;g39542faf7a0_2_748" descr="Text&#10;&#10;Description automatically generated with medium confidence"/>
          <p:cNvPicPr preferRelativeResize="0"/>
          <p:nvPr/>
        </p:nvPicPr>
        <p:blipFill rotWithShape="1">
          <a:blip r:embed="rId3">
            <a:alphaModFix/>
          </a:blip>
          <a:srcRect/>
          <a:stretch/>
        </p:blipFill>
        <p:spPr>
          <a:xfrm>
            <a:off x="221973" y="6485185"/>
            <a:ext cx="2269449" cy="471464"/>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with Image 3">
  <p:cSld name="Title and Content with Image 3">
    <p:spTree>
      <p:nvGrpSpPr>
        <p:cNvPr id="1" name="Shape 718"/>
        <p:cNvGrpSpPr/>
        <p:nvPr/>
      </p:nvGrpSpPr>
      <p:grpSpPr>
        <a:xfrm>
          <a:off x="0" y="0"/>
          <a:ext cx="0" cy="0"/>
          <a:chOff x="0" y="0"/>
          <a:chExt cx="0" cy="0"/>
        </a:xfrm>
      </p:grpSpPr>
      <p:pic>
        <p:nvPicPr>
          <p:cNvPr id="719" name="Google Shape;719;g39542faf7a0_2_762" descr="A group of children smiling&#10;&#10;Description automatically generated with low confidence"/>
          <p:cNvPicPr preferRelativeResize="0"/>
          <p:nvPr/>
        </p:nvPicPr>
        <p:blipFill rotWithShape="1">
          <a:blip r:embed="rId2">
            <a:alphaModFix/>
          </a:blip>
          <a:srcRect b="11738"/>
          <a:stretch/>
        </p:blipFill>
        <p:spPr>
          <a:xfrm>
            <a:off x="0" y="1673"/>
            <a:ext cx="12194979" cy="6051256"/>
          </a:xfrm>
          <a:prstGeom prst="rect">
            <a:avLst/>
          </a:prstGeom>
          <a:noFill/>
          <a:ln>
            <a:noFill/>
          </a:ln>
        </p:spPr>
      </p:pic>
      <p:sp>
        <p:nvSpPr>
          <p:cNvPr id="720" name="Google Shape;720;g39542faf7a0_2_762"/>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21" name="Google Shape;721;g39542faf7a0_2_762"/>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22" name="Google Shape;722;g39542faf7a0_2_762"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723" name="Google Shape;723;g39542faf7a0_2_762"/>
          <p:cNvSpPr/>
          <p:nvPr/>
        </p:nvSpPr>
        <p:spPr>
          <a:xfrm>
            <a:off x="598407" y="1692219"/>
            <a:ext cx="10870400" cy="4340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24" name="Google Shape;724;g39542faf7a0_2_762"/>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725" name="Google Shape;725;g39542faf7a0_2_762"/>
          <p:cNvSpPr/>
          <p:nvPr/>
        </p:nvSpPr>
        <p:spPr>
          <a:xfrm>
            <a:off x="0" y="2903839"/>
            <a:ext cx="12192000" cy="312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26" name="Google Shape;726;g39542faf7a0_2_762"/>
          <p:cNvSpPr txBox="1">
            <a:spLocks noGrp="1"/>
          </p:cNvSpPr>
          <p:nvPr>
            <p:ph type="title"/>
          </p:nvPr>
        </p:nvSpPr>
        <p:spPr>
          <a:xfrm>
            <a:off x="1006947" y="1932629"/>
            <a:ext cx="43720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27" name="Google Shape;727;g39542faf7a0_2_762"/>
          <p:cNvSpPr txBox="1">
            <a:spLocks noGrp="1"/>
          </p:cNvSpPr>
          <p:nvPr>
            <p:ph type="body" idx="1"/>
          </p:nvPr>
        </p:nvSpPr>
        <p:spPr>
          <a:xfrm>
            <a:off x="5691007" y="1932629"/>
            <a:ext cx="5257600" cy="386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728"/>
        <p:cNvGrpSpPr/>
        <p:nvPr/>
      </p:nvGrpSpPr>
      <p:grpSpPr>
        <a:xfrm>
          <a:off x="0" y="0"/>
          <a:ext cx="0" cy="0"/>
          <a:chOff x="0" y="0"/>
          <a:chExt cx="0" cy="0"/>
        </a:xfrm>
      </p:grpSpPr>
      <p:sp>
        <p:nvSpPr>
          <p:cNvPr id="729" name="Google Shape;729;g39542faf7a0_2_772"/>
          <p:cNvSpPr txBox="1">
            <a:spLocks noGrp="1"/>
          </p:cNvSpPr>
          <p:nvPr>
            <p:ph type="title"/>
          </p:nvPr>
        </p:nvSpPr>
        <p:spPr>
          <a:xfrm>
            <a:off x="433205" y="701733"/>
            <a:ext cx="56628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30" name="Google Shape;730;g39542faf7a0_2_772"/>
          <p:cNvSpPr txBox="1">
            <a:spLocks noGrp="1"/>
          </p:cNvSpPr>
          <p:nvPr>
            <p:ph type="body" idx="1"/>
          </p:nvPr>
        </p:nvSpPr>
        <p:spPr>
          <a:xfrm>
            <a:off x="433388" y="2295149"/>
            <a:ext cx="7670800" cy="4284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31" name="Google Shape;731;g39542faf7a0_2_772"/>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32" name="Google Shape;732;g39542faf7a0_2_772"/>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33" name="Google Shape;733;g39542faf7a0_2_772" descr="Text&#10;&#10;Description automatically generated with medium confidence"/>
          <p:cNvPicPr preferRelativeResize="0"/>
          <p:nvPr/>
        </p:nvPicPr>
        <p:blipFill rotWithShape="1">
          <a:blip r:embed="rId2">
            <a:alphaModFix/>
          </a:blip>
          <a:srcRect/>
          <a:stretch/>
        </p:blipFill>
        <p:spPr>
          <a:xfrm>
            <a:off x="69573" y="6332785"/>
            <a:ext cx="2269449" cy="471464"/>
          </a:xfrm>
          <a:prstGeom prst="rect">
            <a:avLst/>
          </a:prstGeom>
          <a:noFill/>
          <a:ln>
            <a:noFill/>
          </a:ln>
        </p:spPr>
      </p:pic>
      <p:sp>
        <p:nvSpPr>
          <p:cNvPr id="734" name="Google Shape;734;g39542faf7a0_2_772"/>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itle and Content with Image 1">
  <p:cSld name="1_Title and Content with Image 1">
    <p:spTree>
      <p:nvGrpSpPr>
        <p:cNvPr id="1" name="Shape 735"/>
        <p:cNvGrpSpPr/>
        <p:nvPr/>
      </p:nvGrpSpPr>
      <p:grpSpPr>
        <a:xfrm>
          <a:off x="0" y="0"/>
          <a:ext cx="0" cy="0"/>
          <a:chOff x="0" y="0"/>
          <a:chExt cx="0" cy="0"/>
        </a:xfrm>
      </p:grpSpPr>
      <p:sp>
        <p:nvSpPr>
          <p:cNvPr id="736" name="Google Shape;736;g39542faf7a0_2_779"/>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37" name="Google Shape;737;g39542faf7a0_2_779"/>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38" name="Google Shape;738;g39542faf7a0_2_779" descr="Text&#10;&#10;Description automatically generated with medium confidence"/>
          <p:cNvPicPr preferRelativeResize="0"/>
          <p:nvPr/>
        </p:nvPicPr>
        <p:blipFill rotWithShape="1">
          <a:blip r:embed="rId2">
            <a:alphaModFix/>
          </a:blip>
          <a:srcRect/>
          <a:stretch/>
        </p:blipFill>
        <p:spPr>
          <a:xfrm>
            <a:off x="69573" y="6332785"/>
            <a:ext cx="2269449" cy="471464"/>
          </a:xfrm>
          <a:prstGeom prst="rect">
            <a:avLst/>
          </a:prstGeom>
          <a:noFill/>
          <a:ln>
            <a:noFill/>
          </a:ln>
        </p:spPr>
      </p:pic>
      <p:sp>
        <p:nvSpPr>
          <p:cNvPr id="739" name="Google Shape;739;g39542faf7a0_2_779"/>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740" name="Google Shape;740;g39542faf7a0_2_779"/>
          <p:cNvSpPr txBox="1"/>
          <p:nvPr/>
        </p:nvSpPr>
        <p:spPr>
          <a:xfrm>
            <a:off x="838200" y="1032784"/>
            <a:ext cx="10515600" cy="1325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3.0 Priorities</a:t>
            </a:r>
            <a:endParaRPr sz="1500" b="0" i="0" u="none" strike="noStrike" cap="none">
              <a:solidFill>
                <a:srgbClr val="000000"/>
              </a:solidFill>
              <a:latin typeface="Arial"/>
              <a:ea typeface="Arial"/>
              <a:cs typeface="Arial"/>
              <a:sym typeface="Arial"/>
            </a:endParaRPr>
          </a:p>
        </p:txBody>
      </p:sp>
      <p:sp>
        <p:nvSpPr>
          <p:cNvPr id="741" name="Google Shape;741;g39542faf7a0_2_779"/>
          <p:cNvSpPr txBox="1"/>
          <p:nvPr/>
        </p:nvSpPr>
        <p:spPr>
          <a:xfrm>
            <a:off x="838200" y="2358347"/>
            <a:ext cx="10279600" cy="2250000"/>
          </a:xfrm>
          <a:prstGeom prst="rect">
            <a:avLst/>
          </a:prstGeom>
          <a:noFill/>
          <a:ln>
            <a:noFill/>
          </a:ln>
        </p:spPr>
        <p:txBody>
          <a:bodyPr spcFirstLastPara="1" wrap="square" lIns="91425" tIns="45700" rIns="91425" bIns="45700" anchor="t" anchorCtr="0">
            <a:noAutofit/>
          </a:bodyPr>
          <a:lstStyle/>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IHE capacity, in collaboration with SEA and LEAs, to off­er high-quality instruction for teacher and leader candidates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Improved SEA capacity to track and evaluate the impact of policy on the ability to attract, prepare and sustain teachers and leaders, and change policy when appropriate </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SEA, IHE, and LEA capacity to identify data systems and use data to monitor impact of eff­orts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925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capacity of SEAs, IHEs, and LEAs, and other state organizations to collaborate and implement plans that sustain and scale up reform efforts</a:t>
            </a:r>
            <a:endParaRPr sz="1500" b="0" i="0" u="none" strike="noStrike" cap="none">
              <a:solidFill>
                <a:srgbClr val="000000"/>
              </a:solidFill>
              <a:latin typeface="Arial"/>
              <a:ea typeface="Arial"/>
              <a:cs typeface="Arial"/>
              <a:sym typeface="Arial"/>
            </a:endParaRPr>
          </a:p>
        </p:txBody>
      </p:sp>
      <p:sp>
        <p:nvSpPr>
          <p:cNvPr id="742" name="Google Shape;742;g39542faf7a0_2_779"/>
          <p:cNvSpPr/>
          <p:nvPr/>
        </p:nvSpPr>
        <p:spPr>
          <a:xfrm>
            <a:off x="-205896" y="0"/>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4 Sections with Images">
  <p:cSld name="Title and 4 Sections with Images">
    <p:spTree>
      <p:nvGrpSpPr>
        <p:cNvPr id="1" name="Shape 743"/>
        <p:cNvGrpSpPr/>
        <p:nvPr/>
      </p:nvGrpSpPr>
      <p:grpSpPr>
        <a:xfrm>
          <a:off x="0" y="0"/>
          <a:ext cx="0" cy="0"/>
          <a:chOff x="0" y="0"/>
          <a:chExt cx="0" cy="0"/>
        </a:xfrm>
      </p:grpSpPr>
      <p:pic>
        <p:nvPicPr>
          <p:cNvPr id="744" name="Google Shape;744;g39542faf7a0_2_787"/>
          <p:cNvPicPr preferRelativeResize="0"/>
          <p:nvPr/>
        </p:nvPicPr>
        <p:blipFill rotWithShape="1">
          <a:blip r:embed="rId2">
            <a:alphaModFix/>
          </a:blip>
          <a:srcRect t="32793" b="21627"/>
          <a:stretch/>
        </p:blipFill>
        <p:spPr>
          <a:xfrm>
            <a:off x="-199572" y="2230329"/>
            <a:ext cx="12391575" cy="3175389"/>
          </a:xfrm>
          <a:prstGeom prst="rect">
            <a:avLst/>
          </a:prstGeom>
          <a:noFill/>
          <a:ln>
            <a:noFill/>
          </a:ln>
        </p:spPr>
      </p:pic>
      <p:sp>
        <p:nvSpPr>
          <p:cNvPr id="745" name="Google Shape;745;g39542faf7a0_2_787"/>
          <p:cNvSpPr txBox="1">
            <a:spLocks noGrp="1"/>
          </p:cNvSpPr>
          <p:nvPr>
            <p:ph type="title"/>
          </p:nvPr>
        </p:nvSpPr>
        <p:spPr>
          <a:xfrm>
            <a:off x="782033" y="615853"/>
            <a:ext cx="10515600" cy="13256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46" name="Google Shape;746;g39542faf7a0_2_787"/>
          <p:cNvSpPr>
            <a:spLocks noGrp="1"/>
          </p:cNvSpPr>
          <p:nvPr>
            <p:ph type="pic" idx="2"/>
          </p:nvPr>
        </p:nvSpPr>
        <p:spPr>
          <a:xfrm>
            <a:off x="782639" y="2654300"/>
            <a:ext cx="2106800" cy="1558800"/>
          </a:xfrm>
          <a:prstGeom prst="rect">
            <a:avLst/>
          </a:prstGeom>
          <a:noFill/>
          <a:ln>
            <a:noFill/>
          </a:ln>
        </p:spPr>
      </p:sp>
      <p:sp>
        <p:nvSpPr>
          <p:cNvPr id="747" name="Google Shape;747;g39542faf7a0_2_787"/>
          <p:cNvSpPr>
            <a:spLocks noGrp="1"/>
          </p:cNvSpPr>
          <p:nvPr>
            <p:ph type="pic" idx="3"/>
          </p:nvPr>
        </p:nvSpPr>
        <p:spPr>
          <a:xfrm>
            <a:off x="3568765" y="2654300"/>
            <a:ext cx="2106800" cy="1558800"/>
          </a:xfrm>
          <a:prstGeom prst="rect">
            <a:avLst/>
          </a:prstGeom>
          <a:noFill/>
          <a:ln>
            <a:noFill/>
          </a:ln>
        </p:spPr>
      </p:sp>
      <p:sp>
        <p:nvSpPr>
          <p:cNvPr id="748" name="Google Shape;748;g39542faf7a0_2_787"/>
          <p:cNvSpPr>
            <a:spLocks noGrp="1"/>
          </p:cNvSpPr>
          <p:nvPr>
            <p:ph type="pic" idx="4"/>
          </p:nvPr>
        </p:nvSpPr>
        <p:spPr>
          <a:xfrm>
            <a:off x="6354892" y="2649537"/>
            <a:ext cx="2106800" cy="1558800"/>
          </a:xfrm>
          <a:prstGeom prst="rect">
            <a:avLst/>
          </a:prstGeom>
          <a:noFill/>
          <a:ln>
            <a:noFill/>
          </a:ln>
        </p:spPr>
      </p:sp>
      <p:sp>
        <p:nvSpPr>
          <p:cNvPr id="749" name="Google Shape;749;g39542faf7a0_2_787"/>
          <p:cNvSpPr>
            <a:spLocks noGrp="1"/>
          </p:cNvSpPr>
          <p:nvPr>
            <p:ph type="pic" idx="5"/>
          </p:nvPr>
        </p:nvSpPr>
        <p:spPr>
          <a:xfrm>
            <a:off x="9105161" y="2649536"/>
            <a:ext cx="2106800" cy="1558800"/>
          </a:xfrm>
          <a:prstGeom prst="rect">
            <a:avLst/>
          </a:prstGeom>
          <a:noFill/>
          <a:ln>
            <a:noFill/>
          </a:ln>
        </p:spPr>
      </p:sp>
      <p:sp>
        <p:nvSpPr>
          <p:cNvPr id="750" name="Google Shape;750;g39542faf7a0_2_787"/>
          <p:cNvSpPr txBox="1">
            <a:spLocks noGrp="1"/>
          </p:cNvSpPr>
          <p:nvPr>
            <p:ph type="body" idx="1"/>
          </p:nvPr>
        </p:nvSpPr>
        <p:spPr>
          <a:xfrm>
            <a:off x="3567177" y="4406165"/>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1" name="Google Shape;751;g39542faf7a0_2_787"/>
          <p:cNvSpPr txBox="1">
            <a:spLocks noGrp="1"/>
          </p:cNvSpPr>
          <p:nvPr>
            <p:ph type="body" idx="6"/>
          </p:nvPr>
        </p:nvSpPr>
        <p:spPr>
          <a:xfrm>
            <a:off x="779159" y="4415133"/>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2" name="Google Shape;752;g39542faf7a0_2_787"/>
          <p:cNvSpPr txBox="1">
            <a:spLocks noGrp="1"/>
          </p:cNvSpPr>
          <p:nvPr>
            <p:ph type="body" idx="7"/>
          </p:nvPr>
        </p:nvSpPr>
        <p:spPr>
          <a:xfrm>
            <a:off x="6355191" y="4415132"/>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3" name="Google Shape;753;g39542faf7a0_2_787"/>
          <p:cNvSpPr txBox="1">
            <a:spLocks noGrp="1"/>
          </p:cNvSpPr>
          <p:nvPr>
            <p:ph type="body" idx="8"/>
          </p:nvPr>
        </p:nvSpPr>
        <p:spPr>
          <a:xfrm>
            <a:off x="9098387" y="4415131"/>
            <a:ext cx="2108000" cy="6416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4" name="Google Shape;754;g39542faf7a0_2_787"/>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55" name="Google Shape;755;g39542faf7a0_2_787"/>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56" name="Google Shape;756;g39542faf7a0_2_787"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757" name="Google Shape;757;g39542faf7a0_2_787"/>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58" name="Google Shape;758;g39542faf7a0_2_787"/>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g3984a2fdb13_0_1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984a2fdb13_0_15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g3984a2fdb13_0_15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g3984a2fdb13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984a2fdb13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3984a2fdb13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4 Sections with Text">
  <p:cSld name="Title and 4 Sections with Text">
    <p:spTree>
      <p:nvGrpSpPr>
        <p:cNvPr id="1" name="Shape 759"/>
        <p:cNvGrpSpPr/>
        <p:nvPr/>
      </p:nvGrpSpPr>
      <p:grpSpPr>
        <a:xfrm>
          <a:off x="0" y="0"/>
          <a:ext cx="0" cy="0"/>
          <a:chOff x="0" y="0"/>
          <a:chExt cx="0" cy="0"/>
        </a:xfrm>
      </p:grpSpPr>
      <p:pic>
        <p:nvPicPr>
          <p:cNvPr id="760" name="Google Shape;760;g39542faf7a0_2_803"/>
          <p:cNvPicPr preferRelativeResize="0"/>
          <p:nvPr/>
        </p:nvPicPr>
        <p:blipFill rotWithShape="1">
          <a:blip r:embed="rId2">
            <a:alphaModFix/>
          </a:blip>
          <a:srcRect t="27630" b="27847"/>
          <a:stretch/>
        </p:blipFill>
        <p:spPr>
          <a:xfrm>
            <a:off x="0" y="1896035"/>
            <a:ext cx="12194984" cy="3052484"/>
          </a:xfrm>
          <a:prstGeom prst="rect">
            <a:avLst/>
          </a:prstGeom>
          <a:noFill/>
          <a:ln>
            <a:noFill/>
          </a:ln>
        </p:spPr>
      </p:pic>
      <p:sp>
        <p:nvSpPr>
          <p:cNvPr id="761" name="Google Shape;761;g39542faf7a0_2_803"/>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62" name="Google Shape;762;g39542faf7a0_2_803"/>
          <p:cNvSpPr txBox="1">
            <a:spLocks noGrp="1"/>
          </p:cNvSpPr>
          <p:nvPr>
            <p:ph type="body" idx="1"/>
          </p:nvPr>
        </p:nvSpPr>
        <p:spPr>
          <a:xfrm>
            <a:off x="3674751" y="2258435"/>
            <a:ext cx="2108000" cy="236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63" name="Google Shape;763;g39542faf7a0_2_803"/>
          <p:cNvSpPr txBox="1">
            <a:spLocks noGrp="1"/>
          </p:cNvSpPr>
          <p:nvPr>
            <p:ph type="body" idx="2"/>
          </p:nvPr>
        </p:nvSpPr>
        <p:spPr>
          <a:xfrm>
            <a:off x="958449" y="2267403"/>
            <a:ext cx="2108000" cy="2358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64" name="Google Shape;764;g39542faf7a0_2_803"/>
          <p:cNvSpPr txBox="1">
            <a:spLocks noGrp="1"/>
          </p:cNvSpPr>
          <p:nvPr>
            <p:ph type="body" idx="3"/>
          </p:nvPr>
        </p:nvSpPr>
        <p:spPr>
          <a:xfrm>
            <a:off x="6408977" y="2267403"/>
            <a:ext cx="2108000" cy="2358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65" name="Google Shape;765;g39542faf7a0_2_803"/>
          <p:cNvSpPr txBox="1">
            <a:spLocks noGrp="1"/>
          </p:cNvSpPr>
          <p:nvPr>
            <p:ph type="body" idx="4"/>
          </p:nvPr>
        </p:nvSpPr>
        <p:spPr>
          <a:xfrm>
            <a:off x="9134245" y="2267400"/>
            <a:ext cx="2108000" cy="236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66" name="Google Shape;766;g39542faf7a0_2_803"/>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67" name="Google Shape;767;g39542faf7a0_2_803"/>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68" name="Google Shape;768;g39542faf7a0_2_803"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769" name="Google Shape;769;g39542faf7a0_2_803"/>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70" name="Google Shape;770;g39542faf7a0_2_803"/>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3 Sections with Image">
  <p:cSld name="Title and 3 Sections with Image">
    <p:spTree>
      <p:nvGrpSpPr>
        <p:cNvPr id="1" name="Shape 771"/>
        <p:cNvGrpSpPr/>
        <p:nvPr/>
      </p:nvGrpSpPr>
      <p:grpSpPr>
        <a:xfrm>
          <a:off x="0" y="0"/>
          <a:ext cx="0" cy="0"/>
          <a:chOff x="0" y="0"/>
          <a:chExt cx="0" cy="0"/>
        </a:xfrm>
      </p:grpSpPr>
      <p:pic>
        <p:nvPicPr>
          <p:cNvPr id="772" name="Google Shape;772;g39542faf7a0_2_815" descr="Shape&#10;&#10;Description automatically generated"/>
          <p:cNvPicPr preferRelativeResize="0"/>
          <p:nvPr/>
        </p:nvPicPr>
        <p:blipFill rotWithShape="1">
          <a:blip r:embed="rId2">
            <a:alphaModFix/>
          </a:blip>
          <a:srcRect t="32501" b="13199"/>
          <a:stretch/>
        </p:blipFill>
        <p:spPr>
          <a:xfrm>
            <a:off x="0" y="2230331"/>
            <a:ext cx="12194984" cy="3722908"/>
          </a:xfrm>
          <a:prstGeom prst="rect">
            <a:avLst/>
          </a:prstGeom>
          <a:noFill/>
          <a:ln>
            <a:noFill/>
          </a:ln>
        </p:spPr>
      </p:pic>
      <p:pic>
        <p:nvPicPr>
          <p:cNvPr id="773" name="Google Shape;773;g39542faf7a0_2_815" descr="Two people talking&#10;&#10;Description automatically generated with low confidence"/>
          <p:cNvPicPr preferRelativeResize="0"/>
          <p:nvPr/>
        </p:nvPicPr>
        <p:blipFill rotWithShape="1">
          <a:blip r:embed="rId3">
            <a:alphaModFix/>
          </a:blip>
          <a:srcRect l="9872" t="6054" r="37975" b="3447"/>
          <a:stretch/>
        </p:blipFill>
        <p:spPr>
          <a:xfrm>
            <a:off x="4619499" y="2391515"/>
            <a:ext cx="3006595" cy="3429427"/>
          </a:xfrm>
          <a:prstGeom prst="rect">
            <a:avLst/>
          </a:prstGeom>
          <a:noFill/>
          <a:ln>
            <a:noFill/>
          </a:ln>
        </p:spPr>
      </p:pic>
      <p:sp>
        <p:nvSpPr>
          <p:cNvPr id="774" name="Google Shape;774;g39542faf7a0_2_815"/>
          <p:cNvSpPr/>
          <p:nvPr/>
        </p:nvSpPr>
        <p:spPr>
          <a:xfrm>
            <a:off x="4619499" y="2391515"/>
            <a:ext cx="3006400" cy="3429200"/>
          </a:xfrm>
          <a:prstGeom prst="rect">
            <a:avLst/>
          </a:prstGeom>
          <a:solidFill>
            <a:srgbClr val="1384C6">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75" name="Google Shape;775;g39542faf7a0_2_815"/>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76" name="Google Shape;776;g39542faf7a0_2_815"/>
          <p:cNvSpPr txBox="1">
            <a:spLocks noGrp="1"/>
          </p:cNvSpPr>
          <p:nvPr>
            <p:ph type="body" idx="1"/>
          </p:nvPr>
        </p:nvSpPr>
        <p:spPr>
          <a:xfrm>
            <a:off x="1039905" y="2608060"/>
            <a:ext cx="2510000" cy="2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7" name="Google Shape;777;g39542faf7a0_2_815"/>
          <p:cNvSpPr txBox="1">
            <a:spLocks noGrp="1"/>
          </p:cNvSpPr>
          <p:nvPr>
            <p:ph type="body" idx="2"/>
          </p:nvPr>
        </p:nvSpPr>
        <p:spPr>
          <a:xfrm>
            <a:off x="8695569" y="2608056"/>
            <a:ext cx="2456400" cy="2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8" name="Google Shape;778;g39542faf7a0_2_815"/>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79" name="Google Shape;779;g39542faf7a0_2_815"/>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80" name="Google Shape;780;g39542faf7a0_2_815" descr="Text&#10;&#10;Description automatically generated with medium confidence"/>
          <p:cNvPicPr preferRelativeResize="0"/>
          <p:nvPr/>
        </p:nvPicPr>
        <p:blipFill rotWithShape="1">
          <a:blip r:embed="rId4">
            <a:alphaModFix/>
          </a:blip>
          <a:srcRect/>
          <a:stretch/>
        </p:blipFill>
        <p:spPr>
          <a:xfrm>
            <a:off x="69573" y="6332785"/>
            <a:ext cx="2269449" cy="471464"/>
          </a:xfrm>
          <a:prstGeom prst="rect">
            <a:avLst/>
          </a:prstGeom>
          <a:noFill/>
          <a:ln>
            <a:noFill/>
          </a:ln>
        </p:spPr>
      </p:pic>
      <p:sp>
        <p:nvSpPr>
          <p:cNvPr id="781" name="Google Shape;781;g39542faf7a0_2_815"/>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82" name="Google Shape;782;g39542faf7a0_2_815"/>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with Image 4">
  <p:cSld name="Title and Content with Image 4">
    <p:spTree>
      <p:nvGrpSpPr>
        <p:cNvPr id="1" name="Shape 783"/>
        <p:cNvGrpSpPr/>
        <p:nvPr/>
      </p:nvGrpSpPr>
      <p:grpSpPr>
        <a:xfrm>
          <a:off x="0" y="0"/>
          <a:ext cx="0" cy="0"/>
          <a:chOff x="0" y="0"/>
          <a:chExt cx="0" cy="0"/>
        </a:xfrm>
      </p:grpSpPr>
      <p:pic>
        <p:nvPicPr>
          <p:cNvPr id="784" name="Google Shape;784;g39542faf7a0_2_827" descr="A person writing on a whiteboard&#10;&#10;Description automatically generated with low confidence"/>
          <p:cNvPicPr preferRelativeResize="0"/>
          <p:nvPr/>
        </p:nvPicPr>
        <p:blipFill rotWithShape="1">
          <a:blip r:embed="rId2">
            <a:alphaModFix/>
          </a:blip>
          <a:srcRect/>
          <a:stretch/>
        </p:blipFill>
        <p:spPr>
          <a:xfrm>
            <a:off x="-2976" y="1"/>
            <a:ext cx="12197952" cy="6858000"/>
          </a:xfrm>
          <a:prstGeom prst="rect">
            <a:avLst/>
          </a:prstGeom>
          <a:noFill/>
          <a:ln>
            <a:noFill/>
          </a:ln>
        </p:spPr>
      </p:pic>
      <p:sp>
        <p:nvSpPr>
          <p:cNvPr id="785" name="Google Shape;785;g39542faf7a0_2_827"/>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86" name="Google Shape;786;g39542faf7a0_2_827"/>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87" name="Google Shape;787;g39542faf7a0_2_827"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788" name="Google Shape;788;g39542faf7a0_2_827"/>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89" name="Google Shape;789;g39542faf7a0_2_827"/>
          <p:cNvSpPr/>
          <p:nvPr/>
        </p:nvSpPr>
        <p:spPr>
          <a:xfrm>
            <a:off x="6202255" y="326500"/>
            <a:ext cx="6000000" cy="5706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90" name="Google Shape;790;g39542faf7a0_2_827"/>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791" name="Google Shape;791;g39542faf7a0_2_827"/>
          <p:cNvSpPr/>
          <p:nvPr/>
        </p:nvSpPr>
        <p:spPr>
          <a:xfrm>
            <a:off x="-2977" y="326307"/>
            <a:ext cx="6212400" cy="609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92" name="Google Shape;792;g39542faf7a0_2_827"/>
          <p:cNvSpPr txBox="1">
            <a:spLocks noGrp="1"/>
          </p:cNvSpPr>
          <p:nvPr>
            <p:ph type="title"/>
          </p:nvPr>
        </p:nvSpPr>
        <p:spPr>
          <a:xfrm>
            <a:off x="6349911" y="925851"/>
            <a:ext cx="41924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93" name="Google Shape;793;g39542faf7a0_2_827"/>
          <p:cNvSpPr txBox="1">
            <a:spLocks noGrp="1"/>
          </p:cNvSpPr>
          <p:nvPr>
            <p:ph type="body" idx="1"/>
          </p:nvPr>
        </p:nvSpPr>
        <p:spPr>
          <a:xfrm>
            <a:off x="6350093" y="2519268"/>
            <a:ext cx="5257600" cy="355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with Image 5">
  <p:cSld name="Title and Content with Image 5">
    <p:spTree>
      <p:nvGrpSpPr>
        <p:cNvPr id="1" name="Shape 794"/>
        <p:cNvGrpSpPr/>
        <p:nvPr/>
      </p:nvGrpSpPr>
      <p:grpSpPr>
        <a:xfrm>
          <a:off x="0" y="0"/>
          <a:ext cx="0" cy="0"/>
          <a:chOff x="0" y="0"/>
          <a:chExt cx="0" cy="0"/>
        </a:xfrm>
      </p:grpSpPr>
      <p:pic>
        <p:nvPicPr>
          <p:cNvPr id="795" name="Google Shape;795;g39542faf7a0_2_838" descr="A group of people looking at a computer screen&#10;&#10;Description automatically generated with low confidence"/>
          <p:cNvPicPr preferRelativeResize="0"/>
          <p:nvPr/>
        </p:nvPicPr>
        <p:blipFill rotWithShape="1">
          <a:blip r:embed="rId2">
            <a:alphaModFix/>
          </a:blip>
          <a:srcRect/>
          <a:stretch/>
        </p:blipFill>
        <p:spPr>
          <a:xfrm>
            <a:off x="0" y="1673"/>
            <a:ext cx="12194979" cy="6856328"/>
          </a:xfrm>
          <a:prstGeom prst="rect">
            <a:avLst/>
          </a:prstGeom>
          <a:noFill/>
          <a:ln>
            <a:noFill/>
          </a:ln>
        </p:spPr>
      </p:pic>
      <p:sp>
        <p:nvSpPr>
          <p:cNvPr id="796" name="Google Shape;796;g39542faf7a0_2_838"/>
          <p:cNvSpPr/>
          <p:nvPr/>
        </p:nvSpPr>
        <p:spPr>
          <a:xfrm>
            <a:off x="-232792" y="-7545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97" name="Google Shape;797;g39542faf7a0_2_838"/>
          <p:cNvSpPr/>
          <p:nvPr/>
        </p:nvSpPr>
        <p:spPr>
          <a:xfrm>
            <a:off x="318289" y="332619"/>
            <a:ext cx="4900000" cy="5706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98" name="Google Shape;798;g39542faf7a0_2_838"/>
          <p:cNvSpPr txBox="1">
            <a:spLocks noGrp="1"/>
          </p:cNvSpPr>
          <p:nvPr>
            <p:ph type="title"/>
          </p:nvPr>
        </p:nvSpPr>
        <p:spPr>
          <a:xfrm>
            <a:off x="433388" y="1506071"/>
            <a:ext cx="4712400" cy="104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99" name="Google Shape;799;g39542faf7a0_2_838"/>
          <p:cNvSpPr txBox="1">
            <a:spLocks noGrp="1"/>
          </p:cNvSpPr>
          <p:nvPr>
            <p:ph type="body" idx="1"/>
          </p:nvPr>
        </p:nvSpPr>
        <p:spPr>
          <a:xfrm>
            <a:off x="433388" y="2814919"/>
            <a:ext cx="4712400" cy="3101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00" name="Google Shape;800;g39542faf7a0_2_838"/>
          <p:cNvSpPr/>
          <p:nvPr/>
        </p:nvSpPr>
        <p:spPr>
          <a:xfrm>
            <a:off x="0" y="326307"/>
            <a:ext cx="121920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1" name="Google Shape;801;g39542faf7a0_2_838"/>
          <p:cNvSpPr/>
          <p:nvPr/>
        </p:nvSpPr>
        <p:spPr>
          <a:xfrm>
            <a:off x="0" y="459059"/>
            <a:ext cx="3152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2" name="Google Shape;802;g39542faf7a0_2_838"/>
          <p:cNvSpPr/>
          <p:nvPr/>
        </p:nvSpPr>
        <p:spPr>
          <a:xfrm>
            <a:off x="0" y="3419061"/>
            <a:ext cx="315200" cy="5072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3" name="Google Shape;803;g39542faf7a0_2_838"/>
          <p:cNvSpPr/>
          <p:nvPr/>
        </p:nvSpPr>
        <p:spPr>
          <a:xfrm>
            <a:off x="-1" y="5714997"/>
            <a:ext cx="315200" cy="316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4" name="Google Shape;804;g39542faf7a0_2_838"/>
          <p:cNvSpPr/>
          <p:nvPr/>
        </p:nvSpPr>
        <p:spPr>
          <a:xfrm>
            <a:off x="7974495" y="1494792"/>
            <a:ext cx="3152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5" name="Google Shape;805;g39542faf7a0_2_838"/>
          <p:cNvSpPr/>
          <p:nvPr/>
        </p:nvSpPr>
        <p:spPr>
          <a:xfrm>
            <a:off x="11046829" y="1497281"/>
            <a:ext cx="11452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6" name="Google Shape;806;g39542faf7a0_2_838"/>
          <p:cNvSpPr/>
          <p:nvPr/>
        </p:nvSpPr>
        <p:spPr>
          <a:xfrm>
            <a:off x="5217472" y="5920963"/>
            <a:ext cx="6974400" cy="1200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7" name="Google Shape;807;g39542faf7a0_2_838"/>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8" name="Google Shape;808;g39542faf7a0_2_838"/>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809" name="Google Shape;809;g39542faf7a0_2_838"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810" name="Google Shape;810;g39542faf7a0_2_838"/>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and 4 Connected Points">
  <p:cSld name="1_Title and 4 Connected Points">
    <p:spTree>
      <p:nvGrpSpPr>
        <p:cNvPr id="1" name="Shape 811"/>
        <p:cNvGrpSpPr/>
        <p:nvPr/>
      </p:nvGrpSpPr>
      <p:grpSpPr>
        <a:xfrm>
          <a:off x="0" y="0"/>
          <a:ext cx="0" cy="0"/>
          <a:chOff x="0" y="0"/>
          <a:chExt cx="0" cy="0"/>
        </a:xfrm>
      </p:grpSpPr>
      <p:pic>
        <p:nvPicPr>
          <p:cNvPr id="812" name="Google Shape;812;g39542faf7a0_2_855"/>
          <p:cNvPicPr preferRelativeResize="0"/>
          <p:nvPr/>
        </p:nvPicPr>
        <p:blipFill rotWithShape="1">
          <a:blip r:embed="rId2">
            <a:alphaModFix/>
          </a:blip>
          <a:srcRect/>
          <a:stretch/>
        </p:blipFill>
        <p:spPr>
          <a:xfrm>
            <a:off x="-268357" y="-279465"/>
            <a:ext cx="12649671" cy="7290559"/>
          </a:xfrm>
          <a:prstGeom prst="rect">
            <a:avLst/>
          </a:prstGeom>
          <a:noFill/>
          <a:ln>
            <a:noFill/>
          </a:ln>
        </p:spPr>
      </p:pic>
      <p:sp>
        <p:nvSpPr>
          <p:cNvPr id="813" name="Google Shape;813;g39542faf7a0_2_855"/>
          <p:cNvSpPr txBox="1">
            <a:spLocks noGrp="1"/>
          </p:cNvSpPr>
          <p:nvPr>
            <p:ph type="body" idx="1"/>
          </p:nvPr>
        </p:nvSpPr>
        <p:spPr>
          <a:xfrm>
            <a:off x="277904" y="2787651"/>
            <a:ext cx="4425600" cy="6416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4" name="Google Shape;814;g39542faf7a0_2_855"/>
          <p:cNvSpPr txBox="1">
            <a:spLocks noGrp="1"/>
          </p:cNvSpPr>
          <p:nvPr>
            <p:ph type="body" idx="2"/>
          </p:nvPr>
        </p:nvSpPr>
        <p:spPr>
          <a:xfrm>
            <a:off x="277904" y="3769000"/>
            <a:ext cx="4425600" cy="6416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5" name="Google Shape;815;g39542faf7a0_2_855"/>
          <p:cNvSpPr txBox="1">
            <a:spLocks noGrp="1"/>
          </p:cNvSpPr>
          <p:nvPr>
            <p:ph type="body" idx="3"/>
          </p:nvPr>
        </p:nvSpPr>
        <p:spPr>
          <a:xfrm>
            <a:off x="7488432" y="2787651"/>
            <a:ext cx="4425600" cy="641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6" name="Google Shape;816;g39542faf7a0_2_855"/>
          <p:cNvSpPr txBox="1">
            <a:spLocks noGrp="1"/>
          </p:cNvSpPr>
          <p:nvPr>
            <p:ph type="body" idx="4"/>
          </p:nvPr>
        </p:nvSpPr>
        <p:spPr>
          <a:xfrm>
            <a:off x="7488432" y="3746875"/>
            <a:ext cx="4425600" cy="641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7" name="Google Shape;817;g39542faf7a0_2_855"/>
          <p:cNvSpPr txBox="1">
            <a:spLocks noGrp="1"/>
          </p:cNvSpPr>
          <p:nvPr>
            <p:ph type="title"/>
          </p:nvPr>
        </p:nvSpPr>
        <p:spPr>
          <a:xfrm>
            <a:off x="782033" y="615853"/>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18" name="Google Shape;818;g39542faf7a0_2_855"/>
          <p:cNvSpPr txBox="1"/>
          <p:nvPr/>
        </p:nvSpPr>
        <p:spPr>
          <a:xfrm>
            <a:off x="5159527" y="2548529"/>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1</a:t>
            </a:r>
            <a:endParaRPr sz="1500" b="0" i="0" u="none" strike="noStrike" cap="none">
              <a:solidFill>
                <a:srgbClr val="000000"/>
              </a:solidFill>
              <a:latin typeface="Arial"/>
              <a:ea typeface="Arial"/>
              <a:cs typeface="Arial"/>
              <a:sym typeface="Arial"/>
            </a:endParaRPr>
          </a:p>
        </p:txBody>
      </p:sp>
      <p:sp>
        <p:nvSpPr>
          <p:cNvPr id="819" name="Google Shape;819;g39542faf7a0_2_855"/>
          <p:cNvSpPr txBox="1"/>
          <p:nvPr/>
        </p:nvSpPr>
        <p:spPr>
          <a:xfrm>
            <a:off x="6348860" y="2535488"/>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2</a:t>
            </a:r>
            <a:endParaRPr sz="1500" b="0" i="0" u="none" strike="noStrike" cap="none">
              <a:solidFill>
                <a:srgbClr val="000000"/>
              </a:solidFill>
              <a:latin typeface="Arial"/>
              <a:ea typeface="Arial"/>
              <a:cs typeface="Arial"/>
              <a:sym typeface="Arial"/>
            </a:endParaRPr>
          </a:p>
        </p:txBody>
      </p:sp>
      <p:sp>
        <p:nvSpPr>
          <p:cNvPr id="820" name="Google Shape;820;g39542faf7a0_2_855"/>
          <p:cNvSpPr txBox="1"/>
          <p:nvPr/>
        </p:nvSpPr>
        <p:spPr>
          <a:xfrm>
            <a:off x="5168495" y="3543608"/>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3</a:t>
            </a:r>
            <a:endParaRPr sz="1500" b="0" i="0" u="none" strike="noStrike" cap="none">
              <a:solidFill>
                <a:srgbClr val="000000"/>
              </a:solidFill>
              <a:latin typeface="Arial"/>
              <a:ea typeface="Arial"/>
              <a:cs typeface="Arial"/>
              <a:sym typeface="Arial"/>
            </a:endParaRPr>
          </a:p>
        </p:txBody>
      </p:sp>
      <p:sp>
        <p:nvSpPr>
          <p:cNvPr id="821" name="Google Shape;821;g39542faf7a0_2_855"/>
          <p:cNvSpPr txBox="1"/>
          <p:nvPr/>
        </p:nvSpPr>
        <p:spPr>
          <a:xfrm>
            <a:off x="6357828" y="3530567"/>
            <a:ext cx="663200" cy="93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4</a:t>
            </a:r>
            <a:endParaRPr sz="1500" b="0" i="0" u="none" strike="noStrike" cap="none">
              <a:solidFill>
                <a:srgbClr val="000000"/>
              </a:solidFill>
              <a:latin typeface="Arial"/>
              <a:ea typeface="Arial"/>
              <a:cs typeface="Arial"/>
              <a:sym typeface="Arial"/>
            </a:endParaRPr>
          </a:p>
        </p:txBody>
      </p:sp>
      <p:sp>
        <p:nvSpPr>
          <p:cNvPr id="822" name="Google Shape;822;g39542faf7a0_2_855"/>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23" name="Google Shape;823;g39542faf7a0_2_855"/>
          <p:cNvSpPr/>
          <p:nvPr/>
        </p:nvSpPr>
        <p:spPr>
          <a:xfrm>
            <a:off x="-268357" y="6033051"/>
            <a:ext cx="126040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824" name="Google Shape;824;g39542faf7a0_2_855" descr="Text&#10;&#10;Description automatically generated with medium confidence"/>
          <p:cNvPicPr preferRelativeResize="0"/>
          <p:nvPr/>
        </p:nvPicPr>
        <p:blipFill rotWithShape="1">
          <a:blip r:embed="rId3">
            <a:alphaModFix/>
          </a:blip>
          <a:srcRect/>
          <a:stretch/>
        </p:blipFill>
        <p:spPr>
          <a:xfrm>
            <a:off x="69573" y="6332785"/>
            <a:ext cx="2269449" cy="471464"/>
          </a:xfrm>
          <a:prstGeom prst="rect">
            <a:avLst/>
          </a:prstGeom>
          <a:noFill/>
          <a:ln>
            <a:noFill/>
          </a:ln>
        </p:spPr>
      </p:pic>
      <p:sp>
        <p:nvSpPr>
          <p:cNvPr id="825" name="Google Shape;825;g39542faf7a0_2_855"/>
          <p:cNvSpPr/>
          <p:nvPr/>
        </p:nvSpPr>
        <p:spPr>
          <a:xfrm>
            <a:off x="-268357" y="-259099"/>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26" name="Google Shape;826;g39542faf7a0_2_855"/>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27"/>
        <p:cNvGrpSpPr/>
        <p:nvPr/>
      </p:nvGrpSpPr>
      <p:grpSpPr>
        <a:xfrm>
          <a:off x="0" y="0"/>
          <a:ext cx="0" cy="0"/>
          <a:chOff x="0" y="0"/>
          <a:chExt cx="0" cy="0"/>
        </a:xfrm>
      </p:grpSpPr>
      <p:sp>
        <p:nvSpPr>
          <p:cNvPr id="828" name="Google Shape;828;g39542faf7a0_2_871"/>
          <p:cNvSpPr txBox="1"/>
          <p:nvPr/>
        </p:nvSpPr>
        <p:spPr>
          <a:xfrm>
            <a:off x="838200" y="242236"/>
            <a:ext cx="10515600" cy="1325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States</a:t>
            </a:r>
            <a:endParaRPr sz="1500" b="0" i="0" u="none" strike="noStrike" cap="none">
              <a:solidFill>
                <a:srgbClr val="000000"/>
              </a:solidFill>
              <a:latin typeface="Arial"/>
              <a:ea typeface="Arial"/>
              <a:cs typeface="Arial"/>
              <a:sym typeface="Arial"/>
            </a:endParaRPr>
          </a:p>
        </p:txBody>
      </p:sp>
      <p:sp>
        <p:nvSpPr>
          <p:cNvPr id="829" name="Google Shape;829;g39542faf7a0_2_871"/>
          <p:cNvSpPr/>
          <p:nvPr/>
        </p:nvSpPr>
        <p:spPr>
          <a:xfrm>
            <a:off x="7113" y="6173183"/>
            <a:ext cx="12184800" cy="6612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30" name="Google Shape;830;g39542faf7a0_2_871"/>
          <p:cNvSpPr/>
          <p:nvPr/>
        </p:nvSpPr>
        <p:spPr>
          <a:xfrm>
            <a:off x="7113" y="5910559"/>
            <a:ext cx="12184800" cy="2500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831" name="Google Shape;831;g39542faf7a0_2_871" descr="Text&#10;&#10;Description automatically generated with medium confidence"/>
          <p:cNvPicPr preferRelativeResize="0"/>
          <p:nvPr/>
        </p:nvPicPr>
        <p:blipFill rotWithShape="1">
          <a:blip r:embed="rId2">
            <a:alphaModFix/>
          </a:blip>
          <a:srcRect/>
          <a:stretch/>
        </p:blipFill>
        <p:spPr>
          <a:xfrm>
            <a:off x="82540" y="6275921"/>
            <a:ext cx="2194023" cy="455795"/>
          </a:xfrm>
          <a:prstGeom prst="rect">
            <a:avLst/>
          </a:prstGeom>
          <a:noFill/>
          <a:ln>
            <a:noFill/>
          </a:ln>
        </p:spPr>
      </p:pic>
      <p:sp>
        <p:nvSpPr>
          <p:cNvPr id="832" name="Google Shape;832;g39542faf7a0_2_871"/>
          <p:cNvSpPr txBox="1"/>
          <p:nvPr/>
        </p:nvSpPr>
        <p:spPr>
          <a:xfrm>
            <a:off x="9915443" y="6334653"/>
            <a:ext cx="2194000" cy="50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pic>
        <p:nvPicPr>
          <p:cNvPr id="833" name="Google Shape;833;g39542faf7a0_2_871" descr="A map of the united states&#10;&#10;Description automatically generated"/>
          <p:cNvPicPr preferRelativeResize="0"/>
          <p:nvPr/>
        </p:nvPicPr>
        <p:blipFill rotWithShape="1">
          <a:blip r:embed="rId3">
            <a:alphaModFix/>
          </a:blip>
          <a:srcRect/>
          <a:stretch/>
        </p:blipFill>
        <p:spPr>
          <a:xfrm>
            <a:off x="2406339" y="868375"/>
            <a:ext cx="7379321" cy="5121248"/>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34"/>
        <p:cNvGrpSpPr/>
        <p:nvPr/>
      </p:nvGrpSpPr>
      <p:grpSpPr>
        <a:xfrm>
          <a:off x="0" y="0"/>
          <a:ext cx="0" cy="0"/>
          <a:chOff x="0" y="0"/>
          <a:chExt cx="0" cy="0"/>
        </a:xfrm>
      </p:grpSpPr>
      <p:sp>
        <p:nvSpPr>
          <p:cNvPr id="835" name="Google Shape;835;g39542faf7a0_2_878" descr="Image preview"/>
          <p:cNvSpPr/>
          <p:nvPr/>
        </p:nvSpPr>
        <p:spPr>
          <a:xfrm>
            <a:off x="5968475" y="29223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836" name="Google Shape;836;g39542faf7a0_2_878" descr="Image preview"/>
          <p:cNvSpPr/>
          <p:nvPr/>
        </p:nvSpPr>
        <p:spPr>
          <a:xfrm>
            <a:off x="6120875" y="30747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837" name="Google Shape;837;g39542faf7a0_2_878" descr="Image preview"/>
          <p:cNvSpPr/>
          <p:nvPr/>
        </p:nvSpPr>
        <p:spPr>
          <a:xfrm>
            <a:off x="6273275" y="3227140"/>
            <a:ext cx="280000" cy="28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838" name="Google Shape;838;g39542faf7a0_2_878"/>
          <p:cNvPicPr preferRelativeResize="0"/>
          <p:nvPr/>
        </p:nvPicPr>
        <p:blipFill rotWithShape="1">
          <a:blip r:embed="rId2">
            <a:alphaModFix/>
          </a:blip>
          <a:srcRect/>
          <a:stretch/>
        </p:blipFill>
        <p:spPr>
          <a:xfrm>
            <a:off x="3619557" y="443587"/>
            <a:ext cx="5031401" cy="5017152"/>
          </a:xfrm>
          <a:prstGeom prst="rect">
            <a:avLst/>
          </a:prstGeom>
          <a:noFill/>
          <a:ln>
            <a:noFill/>
          </a:ln>
        </p:spPr>
      </p:pic>
      <p:sp>
        <p:nvSpPr>
          <p:cNvPr id="839" name="Google Shape;839;g39542faf7a0_2_878"/>
          <p:cNvSpPr txBox="1"/>
          <p:nvPr/>
        </p:nvSpPr>
        <p:spPr>
          <a:xfrm>
            <a:off x="3647423" y="2889931"/>
            <a:ext cx="20120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Melinda Leko</a:t>
            </a:r>
            <a:endParaRPr sz="1900" b="1" i="0" u="none" strike="noStrike" cap="none">
              <a:solidFill>
                <a:srgbClr val="262626"/>
              </a:solidFill>
              <a:latin typeface="Arial"/>
              <a:ea typeface="Arial"/>
              <a:cs typeface="Arial"/>
              <a:sym typeface="Arial"/>
            </a:endParaRPr>
          </a:p>
        </p:txBody>
      </p:sp>
      <p:sp>
        <p:nvSpPr>
          <p:cNvPr id="840" name="Google Shape;840;g39542faf7a0_2_878"/>
          <p:cNvSpPr/>
          <p:nvPr/>
        </p:nvSpPr>
        <p:spPr>
          <a:xfrm>
            <a:off x="3870731" y="3193852"/>
            <a:ext cx="1796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500" b="0" i="0" u="none" strike="noStrike" cap="none">
              <a:solidFill>
                <a:srgbClr val="000000"/>
              </a:solidFill>
              <a:latin typeface="Arial"/>
              <a:ea typeface="Arial"/>
              <a:cs typeface="Arial"/>
              <a:sym typeface="Arial"/>
            </a:endParaRPr>
          </a:p>
        </p:txBody>
      </p:sp>
      <p:sp>
        <p:nvSpPr>
          <p:cNvPr id="841" name="Google Shape;841;g39542faf7a0_2_878"/>
          <p:cNvSpPr/>
          <p:nvPr/>
        </p:nvSpPr>
        <p:spPr>
          <a:xfrm>
            <a:off x="3367503" y="3470673"/>
            <a:ext cx="2212000" cy="4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2: Universal TA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  Evaluation </a:t>
            </a:r>
            <a:endParaRPr sz="1500" b="0" i="0" u="none" strike="noStrike" cap="none">
              <a:solidFill>
                <a:srgbClr val="000000"/>
              </a:solidFill>
              <a:latin typeface="Arial"/>
              <a:ea typeface="Arial"/>
              <a:cs typeface="Arial"/>
              <a:sym typeface="Arial"/>
            </a:endParaRPr>
          </a:p>
        </p:txBody>
      </p:sp>
      <p:sp>
        <p:nvSpPr>
          <p:cNvPr id="842" name="Google Shape;842;g39542faf7a0_2_878"/>
          <p:cNvSpPr/>
          <p:nvPr/>
        </p:nvSpPr>
        <p:spPr>
          <a:xfrm>
            <a:off x="3783844" y="446971"/>
            <a:ext cx="2316735" cy="2131708"/>
          </a:xfrm>
          <a:custGeom>
            <a:avLst/>
            <a:gdLst/>
            <a:ahLst/>
            <a:cxnLst/>
            <a:rect l="l" t="t" r="r" b="b"/>
            <a:pathLst>
              <a:path w="2068513" h="1903311" extrusionOk="0">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843" name="Google Shape;843;g39542faf7a0_2_878"/>
          <p:cNvSpPr txBox="1"/>
          <p:nvPr/>
        </p:nvSpPr>
        <p:spPr>
          <a:xfrm>
            <a:off x="4344901" y="1096809"/>
            <a:ext cx="19944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Erica McCray</a:t>
            </a:r>
            <a:endParaRPr sz="1500" b="0" i="0" u="none" strike="noStrike" cap="none">
              <a:solidFill>
                <a:srgbClr val="000000"/>
              </a:solidFill>
              <a:latin typeface="Arial"/>
              <a:ea typeface="Arial"/>
              <a:cs typeface="Arial"/>
              <a:sym typeface="Arial"/>
            </a:endParaRPr>
          </a:p>
        </p:txBody>
      </p:sp>
      <p:sp>
        <p:nvSpPr>
          <p:cNvPr id="844" name="Google Shape;844;g39542faf7a0_2_878"/>
          <p:cNvSpPr/>
          <p:nvPr/>
        </p:nvSpPr>
        <p:spPr>
          <a:xfrm>
            <a:off x="4325879" y="1398387"/>
            <a:ext cx="20816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Executive-Director (UF)</a:t>
            </a:r>
            <a:endParaRPr sz="1500" b="0" i="0" u="none" strike="noStrike" cap="none">
              <a:solidFill>
                <a:srgbClr val="000000"/>
              </a:solidFill>
              <a:latin typeface="Arial"/>
              <a:ea typeface="Arial"/>
              <a:cs typeface="Arial"/>
              <a:sym typeface="Arial"/>
            </a:endParaRPr>
          </a:p>
        </p:txBody>
      </p:sp>
      <p:sp>
        <p:nvSpPr>
          <p:cNvPr id="845" name="Google Shape;845;g39542faf7a0_2_878"/>
          <p:cNvSpPr/>
          <p:nvPr/>
        </p:nvSpPr>
        <p:spPr>
          <a:xfrm>
            <a:off x="4303691" y="1686561"/>
            <a:ext cx="1615600" cy="4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5:  Coordination and Alignment</a:t>
            </a:r>
            <a:endParaRPr sz="1500" b="0" i="0" u="none" strike="noStrike" cap="none">
              <a:solidFill>
                <a:srgbClr val="000000"/>
              </a:solidFill>
              <a:latin typeface="Arial"/>
              <a:ea typeface="Arial"/>
              <a:cs typeface="Arial"/>
              <a:sym typeface="Arial"/>
            </a:endParaRPr>
          </a:p>
        </p:txBody>
      </p:sp>
      <p:sp>
        <p:nvSpPr>
          <p:cNvPr id="846" name="Google Shape;846;g39542faf7a0_2_878"/>
          <p:cNvSpPr/>
          <p:nvPr/>
        </p:nvSpPr>
        <p:spPr>
          <a:xfrm>
            <a:off x="6178656" y="450212"/>
            <a:ext cx="2318512" cy="2132356"/>
          </a:xfrm>
          <a:custGeom>
            <a:avLst/>
            <a:gdLst/>
            <a:ahLst/>
            <a:cxnLst/>
            <a:rect l="l" t="t" r="r" b="b"/>
            <a:pathLst>
              <a:path w="2070100" h="1903889" extrusionOk="0">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847" name="Google Shape;847;g39542faf7a0_2_878"/>
          <p:cNvSpPr txBox="1"/>
          <p:nvPr/>
        </p:nvSpPr>
        <p:spPr>
          <a:xfrm>
            <a:off x="6232327" y="953019"/>
            <a:ext cx="2058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Meg Kamman</a:t>
            </a:r>
            <a:endParaRPr sz="1900" b="1" i="0" u="none" strike="noStrike" cap="none">
              <a:solidFill>
                <a:srgbClr val="262626"/>
              </a:solidFill>
              <a:latin typeface="Arial"/>
              <a:ea typeface="Arial"/>
              <a:cs typeface="Arial"/>
              <a:sym typeface="Arial"/>
            </a:endParaRPr>
          </a:p>
        </p:txBody>
      </p:sp>
      <p:sp>
        <p:nvSpPr>
          <p:cNvPr id="848" name="Google Shape;848;g39542faf7a0_2_878"/>
          <p:cNvSpPr/>
          <p:nvPr/>
        </p:nvSpPr>
        <p:spPr>
          <a:xfrm>
            <a:off x="6423932" y="1241707"/>
            <a:ext cx="19172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200" b="0" i="0" u="none" strike="noStrike" cap="none">
              <a:solidFill>
                <a:schemeClr val="lt1"/>
              </a:solidFill>
              <a:latin typeface="Calibri"/>
              <a:ea typeface="Calibri"/>
              <a:cs typeface="Calibri"/>
              <a:sym typeface="Calibri"/>
            </a:endParaRPr>
          </a:p>
        </p:txBody>
      </p:sp>
      <p:sp>
        <p:nvSpPr>
          <p:cNvPr id="849" name="Google Shape;849;g39542faf7a0_2_878"/>
          <p:cNvSpPr/>
          <p:nvPr/>
        </p:nvSpPr>
        <p:spPr>
          <a:xfrm>
            <a:off x="6260115" y="1505447"/>
            <a:ext cx="19172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1: TA Incubator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3: Targeted Prep</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6: Cross-State Collaboration  </a:t>
            </a:r>
            <a:endParaRPr sz="1500" b="0" i="0" u="none" strike="noStrike" cap="none">
              <a:solidFill>
                <a:srgbClr val="000000"/>
              </a:solidFill>
              <a:latin typeface="Arial"/>
              <a:ea typeface="Arial"/>
              <a:cs typeface="Arial"/>
              <a:sym typeface="Arial"/>
            </a:endParaRPr>
          </a:p>
        </p:txBody>
      </p:sp>
      <p:sp>
        <p:nvSpPr>
          <p:cNvPr id="850" name="Google Shape;850;g39542faf7a0_2_878"/>
          <p:cNvSpPr/>
          <p:nvPr/>
        </p:nvSpPr>
        <p:spPr>
          <a:xfrm>
            <a:off x="6769329" y="2205320"/>
            <a:ext cx="1895589" cy="2790572"/>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851" name="Google Shape;851;g39542faf7a0_2_878"/>
          <p:cNvSpPr txBox="1"/>
          <p:nvPr/>
        </p:nvSpPr>
        <p:spPr>
          <a:xfrm>
            <a:off x="7014796" y="2899947"/>
            <a:ext cx="2170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Lindsey Hayes</a:t>
            </a:r>
            <a:endParaRPr sz="1500" b="0" i="0" u="none" strike="noStrike" cap="none">
              <a:solidFill>
                <a:srgbClr val="000000"/>
              </a:solidFill>
              <a:latin typeface="Arial"/>
              <a:ea typeface="Arial"/>
              <a:cs typeface="Arial"/>
              <a:sym typeface="Arial"/>
            </a:endParaRPr>
          </a:p>
        </p:txBody>
      </p:sp>
      <p:sp>
        <p:nvSpPr>
          <p:cNvPr id="852" name="Google Shape;852;g39542faf7a0_2_878"/>
          <p:cNvSpPr/>
          <p:nvPr/>
        </p:nvSpPr>
        <p:spPr>
          <a:xfrm>
            <a:off x="7191545" y="3187095"/>
            <a:ext cx="1796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(AIR)</a:t>
            </a:r>
            <a:endParaRPr sz="1500" b="0" i="0" u="none" strike="noStrike" cap="none">
              <a:solidFill>
                <a:srgbClr val="000000"/>
              </a:solidFill>
              <a:latin typeface="Arial"/>
              <a:ea typeface="Arial"/>
              <a:cs typeface="Arial"/>
              <a:sym typeface="Arial"/>
            </a:endParaRPr>
          </a:p>
        </p:txBody>
      </p:sp>
      <p:sp>
        <p:nvSpPr>
          <p:cNvPr id="853" name="Google Shape;853;g39542faf7a0_2_878"/>
          <p:cNvSpPr/>
          <p:nvPr/>
        </p:nvSpPr>
        <p:spPr>
          <a:xfrm>
            <a:off x="7101771" y="3469219"/>
            <a:ext cx="2212000" cy="25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4: Intensive TA</a:t>
            </a:r>
            <a:endParaRPr sz="1500" b="0" i="0" u="none" strike="noStrike" cap="none">
              <a:solidFill>
                <a:srgbClr val="000000"/>
              </a:solidFill>
              <a:latin typeface="Arial"/>
              <a:ea typeface="Arial"/>
              <a:cs typeface="Arial"/>
              <a:sym typeface="Arial"/>
            </a:endParaRPr>
          </a:p>
        </p:txBody>
      </p:sp>
      <p:sp>
        <p:nvSpPr>
          <p:cNvPr id="854" name="Google Shape;854;g39542faf7a0_2_878" descr="A child smiling for the camera&#10;&#10;Description automatically generated with low confidence"/>
          <p:cNvSpPr/>
          <p:nvPr/>
        </p:nvSpPr>
        <p:spPr>
          <a:xfrm>
            <a:off x="2552167" y="4764996"/>
            <a:ext cx="988675" cy="1383083"/>
          </a:xfrm>
          <a:prstGeom prst="rect">
            <a:avLst/>
          </a:prstGeom>
          <a:noFill/>
          <a:ln w="42875" cap="flat" cmpd="sng">
            <a:solidFill>
              <a:srgbClr val="1F4D7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5" name="Google Shape;855;g39542faf7a0_2_878"/>
          <p:cNvSpPr/>
          <p:nvPr/>
        </p:nvSpPr>
        <p:spPr>
          <a:xfrm rot="4325733">
            <a:off x="5071901" y="3291868"/>
            <a:ext cx="1882037" cy="2770621"/>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2C4C"/>
              </a:solidFill>
              <a:latin typeface="Calibri"/>
              <a:ea typeface="Calibri"/>
              <a:cs typeface="Calibri"/>
              <a:sym typeface="Calibri"/>
            </a:endParaRPr>
          </a:p>
        </p:txBody>
      </p:sp>
      <p:sp>
        <p:nvSpPr>
          <p:cNvPr id="856" name="Google Shape;856;g39542faf7a0_2_878"/>
          <p:cNvSpPr txBox="1"/>
          <p:nvPr/>
        </p:nvSpPr>
        <p:spPr>
          <a:xfrm>
            <a:off x="3589843" y="5168971"/>
            <a:ext cx="1771600" cy="130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Dr. Jocelyn Cooledge</a:t>
            </a:r>
            <a:endParaRPr sz="1900" b="1"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External Evaluator (Center Street Consulting) </a:t>
            </a:r>
            <a:endParaRPr sz="1500" b="0" i="0" u="none" strike="noStrike" cap="none">
              <a:solidFill>
                <a:srgbClr val="000000"/>
              </a:solidFill>
              <a:latin typeface="Arial"/>
              <a:ea typeface="Arial"/>
              <a:cs typeface="Arial"/>
              <a:sym typeface="Arial"/>
            </a:endParaRPr>
          </a:p>
        </p:txBody>
      </p:sp>
      <p:sp>
        <p:nvSpPr>
          <p:cNvPr id="857" name="Google Shape;857;g39542faf7a0_2_878"/>
          <p:cNvSpPr/>
          <p:nvPr/>
        </p:nvSpPr>
        <p:spPr>
          <a:xfrm>
            <a:off x="5361312" y="4660743"/>
            <a:ext cx="1824400" cy="2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Project Coordinator (UF)</a:t>
            </a:r>
            <a:endParaRPr sz="1500" b="0" i="0" u="none" strike="noStrike" cap="none">
              <a:solidFill>
                <a:srgbClr val="000000"/>
              </a:solidFill>
              <a:latin typeface="Arial"/>
              <a:ea typeface="Arial"/>
              <a:cs typeface="Arial"/>
              <a:sym typeface="Arial"/>
            </a:endParaRPr>
          </a:p>
        </p:txBody>
      </p:sp>
      <p:sp>
        <p:nvSpPr>
          <p:cNvPr id="858" name="Google Shape;858;g39542faf7a0_2_878"/>
          <p:cNvSpPr txBox="1"/>
          <p:nvPr/>
        </p:nvSpPr>
        <p:spPr>
          <a:xfrm>
            <a:off x="5366753" y="4288280"/>
            <a:ext cx="2082800" cy="3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Shari Ostovar</a:t>
            </a:r>
            <a:endParaRPr sz="1900" b="1" i="0" u="none" strike="noStrike" cap="none">
              <a:solidFill>
                <a:srgbClr val="262626"/>
              </a:solidFill>
              <a:latin typeface="Arial"/>
              <a:ea typeface="Arial"/>
              <a:cs typeface="Arial"/>
              <a:sym typeface="Arial"/>
            </a:endParaRPr>
          </a:p>
        </p:txBody>
      </p:sp>
      <p:pic>
        <p:nvPicPr>
          <p:cNvPr id="859" name="Google Shape;859;g39542faf7a0_2_878" descr="A picture containing person, outdoor, smiling&#10;&#10;Description automatically generated"/>
          <p:cNvPicPr preferRelativeResize="0"/>
          <p:nvPr/>
        </p:nvPicPr>
        <p:blipFill rotWithShape="1">
          <a:blip r:embed="rId3">
            <a:alphaModFix/>
          </a:blip>
          <a:srcRect l="14260" r="14254"/>
          <a:stretch/>
        </p:blipFill>
        <p:spPr>
          <a:xfrm>
            <a:off x="2552167" y="168085"/>
            <a:ext cx="988672" cy="1383087"/>
          </a:xfrm>
          <a:prstGeom prst="rect">
            <a:avLst/>
          </a:prstGeom>
          <a:noFill/>
          <a:ln w="42875" cap="flat" cmpd="sng">
            <a:solidFill>
              <a:srgbClr val="8BB2D3"/>
            </a:solidFill>
            <a:prstDash val="solid"/>
            <a:round/>
            <a:headEnd type="none" w="sm" len="sm"/>
            <a:tailEnd type="none" w="sm" len="sm"/>
          </a:ln>
        </p:spPr>
      </p:pic>
      <p:cxnSp>
        <p:nvCxnSpPr>
          <p:cNvPr id="860" name="Google Shape;860;g39542faf7a0_2_878"/>
          <p:cNvCxnSpPr>
            <a:stCxn id="859" idx="3"/>
          </p:cNvCxnSpPr>
          <p:nvPr/>
        </p:nvCxnSpPr>
        <p:spPr>
          <a:xfrm rot="10800000" flipH="1">
            <a:off x="3540839" y="849129"/>
            <a:ext cx="1648500" cy="10500"/>
          </a:xfrm>
          <a:prstGeom prst="straightConnector1">
            <a:avLst/>
          </a:prstGeom>
          <a:noFill/>
          <a:ln w="42875" cap="flat" cmpd="sng">
            <a:solidFill>
              <a:srgbClr val="8BB2D3"/>
            </a:solidFill>
            <a:prstDash val="solid"/>
            <a:miter lim="800000"/>
            <a:headEnd type="none" w="sm" len="sm"/>
            <a:tailEnd type="none" w="sm" len="sm"/>
          </a:ln>
        </p:spPr>
      </p:cxnSp>
      <p:cxnSp>
        <p:nvCxnSpPr>
          <p:cNvPr id="861" name="Google Shape;861;g39542faf7a0_2_878"/>
          <p:cNvCxnSpPr/>
          <p:nvPr/>
        </p:nvCxnSpPr>
        <p:spPr>
          <a:xfrm rot="10800000" flipH="1">
            <a:off x="3320632" y="3450707"/>
            <a:ext cx="1648400" cy="10400"/>
          </a:xfrm>
          <a:prstGeom prst="straightConnector1">
            <a:avLst/>
          </a:prstGeom>
          <a:noFill/>
          <a:ln w="42875" cap="flat" cmpd="sng">
            <a:solidFill>
              <a:srgbClr val="AAB5B7"/>
            </a:solidFill>
            <a:prstDash val="solid"/>
            <a:miter lim="800000"/>
            <a:headEnd type="none" w="sm" len="sm"/>
            <a:tailEnd type="none" w="sm" len="sm"/>
          </a:ln>
        </p:spPr>
      </p:cxnSp>
      <p:pic>
        <p:nvPicPr>
          <p:cNvPr id="862" name="Google Shape;862;g39542faf7a0_2_878" descr="Melinda Leko"/>
          <p:cNvPicPr preferRelativeResize="0"/>
          <p:nvPr/>
        </p:nvPicPr>
        <p:blipFill rotWithShape="1">
          <a:blip r:embed="rId4">
            <a:alphaModFix/>
          </a:blip>
          <a:srcRect l="10007" r="18506"/>
          <a:stretch/>
        </p:blipFill>
        <p:spPr>
          <a:xfrm>
            <a:off x="2322131" y="2769561"/>
            <a:ext cx="988677" cy="1383088"/>
          </a:xfrm>
          <a:prstGeom prst="rect">
            <a:avLst/>
          </a:prstGeom>
          <a:noFill/>
          <a:ln w="42875" cap="flat" cmpd="sng">
            <a:solidFill>
              <a:srgbClr val="AAB5B7"/>
            </a:solidFill>
            <a:prstDash val="solid"/>
            <a:round/>
            <a:headEnd type="none" w="sm" len="sm"/>
            <a:tailEnd type="none" w="sm" len="sm"/>
          </a:ln>
        </p:spPr>
      </p:pic>
      <p:cxnSp>
        <p:nvCxnSpPr>
          <p:cNvPr id="863" name="Google Shape;863;g39542faf7a0_2_878"/>
          <p:cNvCxnSpPr/>
          <p:nvPr/>
        </p:nvCxnSpPr>
        <p:spPr>
          <a:xfrm>
            <a:off x="7449375" y="914707"/>
            <a:ext cx="1470000" cy="0"/>
          </a:xfrm>
          <a:prstGeom prst="straightConnector1">
            <a:avLst/>
          </a:prstGeom>
          <a:noFill/>
          <a:ln w="42875" cap="flat" cmpd="sng">
            <a:solidFill>
              <a:srgbClr val="BFBCC1"/>
            </a:solidFill>
            <a:prstDash val="solid"/>
            <a:miter lim="800000"/>
            <a:headEnd type="none" w="sm" len="sm"/>
            <a:tailEnd type="none" w="sm" len="sm"/>
          </a:ln>
        </p:spPr>
      </p:cxnSp>
      <p:sp>
        <p:nvSpPr>
          <p:cNvPr id="864" name="Google Shape;864;g39542faf7a0_2_878" descr="meg kamman"/>
          <p:cNvSpPr/>
          <p:nvPr/>
        </p:nvSpPr>
        <p:spPr>
          <a:xfrm>
            <a:off x="8788395" y="191487"/>
            <a:ext cx="986705" cy="1380337"/>
          </a:xfrm>
          <a:prstGeom prst="rect">
            <a:avLst/>
          </a:prstGeom>
          <a:noFill/>
          <a:ln w="42875" cap="flat" cmpd="sng">
            <a:solidFill>
              <a:srgbClr val="BFBCC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865" name="Google Shape;865;g39542faf7a0_2_878"/>
          <p:cNvCxnSpPr/>
          <p:nvPr/>
        </p:nvCxnSpPr>
        <p:spPr>
          <a:xfrm>
            <a:off x="7784845" y="3492783"/>
            <a:ext cx="1470000" cy="0"/>
          </a:xfrm>
          <a:prstGeom prst="straightConnector1">
            <a:avLst/>
          </a:prstGeom>
          <a:noFill/>
          <a:ln w="42875" cap="flat" cmpd="sng">
            <a:solidFill>
              <a:srgbClr val="9DC3E6"/>
            </a:solidFill>
            <a:prstDash val="solid"/>
            <a:miter lim="800000"/>
            <a:headEnd type="none" w="sm" len="sm"/>
            <a:tailEnd type="none" w="sm" len="sm"/>
          </a:ln>
        </p:spPr>
      </p:cxnSp>
      <p:sp>
        <p:nvSpPr>
          <p:cNvPr id="866" name="Google Shape;866;g39542faf7a0_2_878"/>
          <p:cNvSpPr/>
          <p:nvPr/>
        </p:nvSpPr>
        <p:spPr>
          <a:xfrm>
            <a:off x="8983991" y="2769561"/>
            <a:ext cx="986713" cy="1380335"/>
          </a:xfrm>
          <a:prstGeom prst="rect">
            <a:avLst/>
          </a:prstGeom>
          <a:noFill/>
          <a:ln w="42875" cap="flat" cmpd="sng">
            <a:solidFill>
              <a:srgbClr val="9DC3E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867" name="Google Shape;867;g39542faf7a0_2_878"/>
          <p:cNvCxnSpPr/>
          <p:nvPr/>
        </p:nvCxnSpPr>
        <p:spPr>
          <a:xfrm>
            <a:off x="6085668" y="5028677"/>
            <a:ext cx="0" cy="792800"/>
          </a:xfrm>
          <a:prstGeom prst="straightConnector1">
            <a:avLst/>
          </a:prstGeom>
          <a:noFill/>
          <a:ln w="42875" cap="flat" cmpd="sng">
            <a:solidFill>
              <a:srgbClr val="3A97F2"/>
            </a:solidFill>
            <a:prstDash val="solid"/>
            <a:miter lim="800000"/>
            <a:headEnd type="none" w="sm" len="sm"/>
            <a:tailEnd type="none" w="sm" len="sm"/>
          </a:ln>
        </p:spPr>
      </p:cxnSp>
      <p:cxnSp>
        <p:nvCxnSpPr>
          <p:cNvPr id="868" name="Google Shape;868;g39542faf7a0_2_878"/>
          <p:cNvCxnSpPr/>
          <p:nvPr/>
        </p:nvCxnSpPr>
        <p:spPr>
          <a:xfrm flipH="1">
            <a:off x="6070093" y="5791039"/>
            <a:ext cx="2898400" cy="30800"/>
          </a:xfrm>
          <a:prstGeom prst="straightConnector1">
            <a:avLst/>
          </a:prstGeom>
          <a:noFill/>
          <a:ln w="42875" cap="flat" cmpd="sng">
            <a:solidFill>
              <a:srgbClr val="3A97F2"/>
            </a:solidFill>
            <a:prstDash val="solid"/>
            <a:miter lim="800000"/>
            <a:headEnd type="none" w="sm" len="sm"/>
            <a:tailEnd type="none" w="sm" len="sm"/>
          </a:ln>
        </p:spPr>
      </p:cxnSp>
      <p:pic>
        <p:nvPicPr>
          <p:cNvPr id="869" name="Google Shape;869;g39542faf7a0_2_878"/>
          <p:cNvPicPr preferRelativeResize="0"/>
          <p:nvPr/>
        </p:nvPicPr>
        <p:blipFill rotWithShape="1">
          <a:blip r:embed="rId5">
            <a:alphaModFix/>
          </a:blip>
          <a:srcRect l="22451" r="23810"/>
          <a:stretch/>
        </p:blipFill>
        <p:spPr>
          <a:xfrm>
            <a:off x="8761597" y="4914848"/>
            <a:ext cx="986711" cy="1248625"/>
          </a:xfrm>
          <a:prstGeom prst="rect">
            <a:avLst/>
          </a:prstGeom>
          <a:noFill/>
          <a:ln w="42875" cap="flat" cmpd="sng">
            <a:solidFill>
              <a:srgbClr val="3A97F2"/>
            </a:solidFill>
            <a:prstDash val="solid"/>
            <a:round/>
            <a:headEnd type="none" w="sm" len="sm"/>
            <a:tailEnd type="none" w="sm" len="sm"/>
          </a:ln>
        </p:spPr>
      </p:pic>
      <p:sp>
        <p:nvSpPr>
          <p:cNvPr id="870" name="Google Shape;870;g39542faf7a0_2_878"/>
          <p:cNvSpPr txBox="1"/>
          <p:nvPr/>
        </p:nvSpPr>
        <p:spPr>
          <a:xfrm>
            <a:off x="5264895" y="2553351"/>
            <a:ext cx="1738800" cy="831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62626"/>
                </a:solidFill>
                <a:latin typeface="Arial"/>
                <a:ea typeface="Arial"/>
                <a:cs typeface="Arial"/>
                <a:sym typeface="Arial"/>
              </a:rPr>
              <a:t>Leadership Team</a:t>
            </a:r>
            <a:endParaRPr sz="1500" b="0" i="0" u="none" strike="noStrike" cap="none">
              <a:solidFill>
                <a:srgbClr val="000000"/>
              </a:solidFill>
              <a:latin typeface="Arial"/>
              <a:ea typeface="Arial"/>
              <a:cs typeface="Arial"/>
              <a:sym typeface="Arial"/>
            </a:endParaRPr>
          </a:p>
        </p:txBody>
      </p:sp>
      <p:sp>
        <p:nvSpPr>
          <p:cNvPr id="871" name="Google Shape;871;g39542faf7a0_2_878"/>
          <p:cNvSpPr/>
          <p:nvPr/>
        </p:nvSpPr>
        <p:spPr>
          <a:xfrm>
            <a:off x="-268357" y="6281531"/>
            <a:ext cx="126040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872" name="Google Shape;872;g39542faf7a0_2_878" descr="Text&#10;&#10;Description automatically generated with medium confidence"/>
          <p:cNvPicPr preferRelativeResize="0"/>
          <p:nvPr/>
        </p:nvPicPr>
        <p:blipFill rotWithShape="1">
          <a:blip r:embed="rId6">
            <a:alphaModFix/>
          </a:blip>
          <a:srcRect/>
          <a:stretch/>
        </p:blipFill>
        <p:spPr>
          <a:xfrm>
            <a:off x="69573" y="6332785"/>
            <a:ext cx="2269449" cy="471464"/>
          </a:xfrm>
          <a:prstGeom prst="rect">
            <a:avLst/>
          </a:prstGeom>
          <a:noFill/>
          <a:ln>
            <a:noFill/>
          </a:ln>
        </p:spPr>
      </p:pic>
      <p:sp>
        <p:nvSpPr>
          <p:cNvPr id="873" name="Google Shape;873;g39542faf7a0_2_878"/>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2">
    <p:spTree>
      <p:nvGrpSpPr>
        <p:cNvPr id="1" name="Shape 874"/>
        <p:cNvGrpSpPr/>
        <p:nvPr/>
      </p:nvGrpSpPr>
      <p:grpSpPr>
        <a:xfrm>
          <a:off x="0" y="0"/>
          <a:ext cx="0" cy="0"/>
          <a:chOff x="0" y="0"/>
          <a:chExt cx="0" cy="0"/>
        </a:xfrm>
      </p:grpSpPr>
      <p:pic>
        <p:nvPicPr>
          <p:cNvPr id="875" name="Google Shape;875;g39542faf7a0_2_918" descr="A picture containing table&#10;&#10;Description automatically generated"/>
          <p:cNvPicPr preferRelativeResize="0"/>
          <p:nvPr/>
        </p:nvPicPr>
        <p:blipFill rotWithShape="1">
          <a:blip r:embed="rId2">
            <a:alphaModFix/>
          </a:blip>
          <a:srcRect/>
          <a:stretch/>
        </p:blipFill>
        <p:spPr>
          <a:xfrm>
            <a:off x="-197225" y="-80641"/>
            <a:ext cx="12532663" cy="7046180"/>
          </a:xfrm>
          <a:prstGeom prst="rect">
            <a:avLst/>
          </a:prstGeom>
          <a:noFill/>
          <a:ln>
            <a:noFill/>
          </a:ln>
        </p:spPr>
      </p:pic>
      <p:sp>
        <p:nvSpPr>
          <p:cNvPr id="876" name="Google Shape;876;g39542faf7a0_2_918"/>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77" name="Google Shape;877;g39542faf7a0_2_918"/>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4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78" name="Google Shape;878;g39542faf7a0_2_918"/>
          <p:cNvSpPr/>
          <p:nvPr/>
        </p:nvSpPr>
        <p:spPr>
          <a:xfrm>
            <a:off x="-197225" y="6094911"/>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79" name="Google Shape;879;g39542faf7a0_2_918"/>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80" name="Google Shape;880;g39542faf7a0_2_918"/>
          <p:cNvSpPr txBox="1"/>
          <p:nvPr/>
        </p:nvSpPr>
        <p:spPr>
          <a:xfrm>
            <a:off x="9852983" y="6374979"/>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881" name="Google Shape;881;g39542faf7a0_2_918"/>
          <p:cNvSpPr/>
          <p:nvPr/>
        </p:nvSpPr>
        <p:spPr>
          <a:xfrm>
            <a:off x="-232792" y="-75459"/>
            <a:ext cx="12604000" cy="401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882" name="Google Shape;882;g39542faf7a0_2_918" descr="Text&#10;&#10;Description automatically generated with medium confidence"/>
          <p:cNvPicPr preferRelativeResize="0"/>
          <p:nvPr/>
        </p:nvPicPr>
        <p:blipFill rotWithShape="1">
          <a:blip r:embed="rId3">
            <a:alphaModFix/>
          </a:blip>
          <a:srcRect/>
          <a:stretch/>
        </p:blipFill>
        <p:spPr>
          <a:xfrm>
            <a:off x="69573" y="6332785"/>
            <a:ext cx="2269441" cy="471465"/>
          </a:xfrm>
          <a:prstGeom prst="rect">
            <a:avLst/>
          </a:prstGeom>
          <a:noFill/>
          <a:ln>
            <a:noFill/>
          </a:ln>
        </p:spPr>
      </p:pic>
      <p:sp>
        <p:nvSpPr>
          <p:cNvPr id="883" name="Google Shape;883;g39542faf7a0_2_918"/>
          <p:cNvSpPr/>
          <p:nvPr/>
        </p:nvSpPr>
        <p:spPr>
          <a:xfrm>
            <a:off x="-232792" y="326307"/>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84"/>
        <p:cNvGrpSpPr/>
        <p:nvPr/>
      </p:nvGrpSpPr>
      <p:grpSpPr>
        <a:xfrm>
          <a:off x="0" y="0"/>
          <a:ext cx="0" cy="0"/>
          <a:chOff x="0" y="0"/>
          <a:chExt cx="0" cy="0"/>
        </a:xfrm>
      </p:grpSpPr>
      <p:pic>
        <p:nvPicPr>
          <p:cNvPr id="885" name="Google Shape;885;g39542faf7a0_2_928" descr="A picture containing table&#10;&#10;Description automatically generated"/>
          <p:cNvPicPr preferRelativeResize="0"/>
          <p:nvPr/>
        </p:nvPicPr>
        <p:blipFill rotWithShape="1">
          <a:blip r:embed="rId2">
            <a:alphaModFix/>
          </a:blip>
          <a:srcRect/>
          <a:stretch/>
        </p:blipFill>
        <p:spPr>
          <a:xfrm>
            <a:off x="-197224" y="-80641"/>
            <a:ext cx="12532663" cy="7046180"/>
          </a:xfrm>
          <a:prstGeom prst="rect">
            <a:avLst/>
          </a:prstGeom>
          <a:noFill/>
          <a:ln>
            <a:noFill/>
          </a:ln>
        </p:spPr>
      </p:pic>
      <p:sp>
        <p:nvSpPr>
          <p:cNvPr id="886" name="Google Shape;886;g39542faf7a0_2_928"/>
          <p:cNvSpPr txBox="1">
            <a:spLocks noGrp="1"/>
          </p:cNvSpPr>
          <p:nvPr>
            <p:ph type="title"/>
          </p:nvPr>
        </p:nvSpPr>
        <p:spPr>
          <a:xfrm>
            <a:off x="433205" y="594160"/>
            <a:ext cx="11219600" cy="132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87" name="Google Shape;887;g39542faf7a0_2_928"/>
          <p:cNvSpPr txBox="1">
            <a:spLocks noGrp="1"/>
          </p:cNvSpPr>
          <p:nvPr>
            <p:ph type="body" idx="1"/>
          </p:nvPr>
        </p:nvSpPr>
        <p:spPr>
          <a:xfrm>
            <a:off x="433388" y="2187575"/>
            <a:ext cx="112196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88" name="Google Shape;888;g39542faf7a0_2_928"/>
          <p:cNvSpPr/>
          <p:nvPr/>
        </p:nvSpPr>
        <p:spPr>
          <a:xfrm>
            <a:off x="-197224" y="6094912"/>
            <a:ext cx="12532800" cy="2584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89" name="Google Shape;889;g39542faf7a0_2_928"/>
          <p:cNvSpPr/>
          <p:nvPr/>
        </p:nvSpPr>
        <p:spPr>
          <a:xfrm>
            <a:off x="-197224"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90" name="Google Shape;890;g39542faf7a0_2_928"/>
          <p:cNvSpPr txBox="1"/>
          <p:nvPr/>
        </p:nvSpPr>
        <p:spPr>
          <a:xfrm>
            <a:off x="9852983" y="6374980"/>
            <a:ext cx="2269600" cy="51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891" name="Google Shape;891;g39542faf7a0_2_928"/>
          <p:cNvSpPr/>
          <p:nvPr/>
        </p:nvSpPr>
        <p:spPr>
          <a:xfrm>
            <a:off x="-232791" y="-75457"/>
            <a:ext cx="12604000" cy="4016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892" name="Google Shape;892;g39542faf7a0_2_928" descr="Text&#10;&#10;Description automatically generated with medium confidence"/>
          <p:cNvPicPr preferRelativeResize="0"/>
          <p:nvPr/>
        </p:nvPicPr>
        <p:blipFill rotWithShape="1">
          <a:blip r:embed="rId3">
            <a:alphaModFix/>
          </a:blip>
          <a:srcRect/>
          <a:stretch/>
        </p:blipFill>
        <p:spPr>
          <a:xfrm>
            <a:off x="69575" y="6332785"/>
            <a:ext cx="2269445" cy="471465"/>
          </a:xfrm>
          <a:prstGeom prst="rect">
            <a:avLst/>
          </a:prstGeom>
          <a:noFill/>
          <a:ln>
            <a:noFill/>
          </a:ln>
        </p:spPr>
      </p:pic>
      <p:sp>
        <p:nvSpPr>
          <p:cNvPr id="893" name="Google Shape;893;g39542faf7a0_2_928"/>
          <p:cNvSpPr/>
          <p:nvPr/>
        </p:nvSpPr>
        <p:spPr>
          <a:xfrm>
            <a:off x="-232791" y="326308"/>
            <a:ext cx="126040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4"/>
        <p:cNvGrpSpPr/>
        <p:nvPr/>
      </p:nvGrpSpPr>
      <p:grpSpPr>
        <a:xfrm>
          <a:off x="0" y="0"/>
          <a:ext cx="0" cy="0"/>
          <a:chOff x="0" y="0"/>
          <a:chExt cx="0" cy="0"/>
        </a:xfrm>
      </p:grpSpPr>
      <p:sp>
        <p:nvSpPr>
          <p:cNvPr id="895" name="Google Shape;895;g39542faf7a0_2_938"/>
          <p:cNvSpPr txBox="1">
            <a:spLocks noGrp="1"/>
          </p:cNvSpPr>
          <p:nvPr>
            <p:ph type="title"/>
          </p:nvPr>
        </p:nvSpPr>
        <p:spPr>
          <a:xfrm>
            <a:off x="1145895" y="365125"/>
            <a:ext cx="102080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4883E"/>
              </a:buClr>
              <a:buSzPts val="19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96" name="Google Shape;896;g39542faf7a0_2_938"/>
          <p:cNvSpPr txBox="1">
            <a:spLocks noGrp="1"/>
          </p:cNvSpPr>
          <p:nvPr>
            <p:ph type="body" idx="1"/>
          </p:nvPr>
        </p:nvSpPr>
        <p:spPr>
          <a:xfrm>
            <a:off x="1145892" y="1825625"/>
            <a:ext cx="10208000" cy="4136000"/>
          </a:xfrm>
          <a:prstGeom prst="rect">
            <a:avLst/>
          </a:prstGeom>
          <a:noFill/>
          <a:ln>
            <a:noFill/>
          </a:ln>
        </p:spPr>
        <p:txBody>
          <a:bodyPr spcFirstLastPara="1" wrap="square" lIns="91425" tIns="45700" rIns="91425" bIns="45700" anchor="t" anchorCtr="0">
            <a:normAutofit/>
          </a:bodyPr>
          <a:lstStyle>
            <a:lvl1pPr marL="457200" marR="0" lvl="0" indent="-349250" algn="l" rtl="0">
              <a:lnSpc>
                <a:spcPct val="90000"/>
              </a:lnSpc>
              <a:spcBef>
                <a:spcPts val="1100"/>
              </a:spcBef>
              <a:spcAft>
                <a:spcPts val="0"/>
              </a:spcAft>
              <a:buClr>
                <a:schemeClr val="dk1"/>
              </a:buClr>
              <a:buSzPts val="1900"/>
              <a:buFont typeface="Arial"/>
              <a:buChar char="•"/>
              <a:defRPr sz="2800" b="0" i="0" u="none" strike="noStrike" cap="none">
                <a:solidFill>
                  <a:schemeClr val="dk1"/>
                </a:solidFill>
                <a:latin typeface="Calibri"/>
                <a:ea typeface="Calibri"/>
                <a:cs typeface="Calibri"/>
                <a:sym typeface="Calibri"/>
              </a:defRPr>
            </a:lvl1pPr>
            <a:lvl2pPr marL="914400" marR="0" lvl="1" indent="-349250" algn="l" rtl="0">
              <a:lnSpc>
                <a:spcPct val="90000"/>
              </a:lnSpc>
              <a:spcBef>
                <a:spcPts val="500"/>
              </a:spcBef>
              <a:spcAft>
                <a:spcPts val="0"/>
              </a:spcAft>
              <a:buClr>
                <a:schemeClr val="dk1"/>
              </a:buClr>
              <a:buSzPts val="1900"/>
              <a:buFont typeface="Arial"/>
              <a:buChar char="•"/>
              <a:defRPr sz="24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500"/>
              </a:spcBef>
              <a:spcAft>
                <a:spcPts val="0"/>
              </a:spcAft>
              <a:buClr>
                <a:schemeClr val="dk1"/>
              </a:buClr>
              <a:buSzPts val="19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897" name="Google Shape;897;g39542faf7a0_2_938"/>
          <p:cNvPicPr preferRelativeResize="0"/>
          <p:nvPr/>
        </p:nvPicPr>
        <p:blipFill rotWithShape="1">
          <a:blip r:embed="rId2">
            <a:alphaModFix/>
          </a:blip>
          <a:srcRect/>
          <a:stretch/>
        </p:blipFill>
        <p:spPr>
          <a:xfrm>
            <a:off x="10083971" y="5961295"/>
            <a:ext cx="1310904" cy="718360"/>
          </a:xfrm>
          <a:prstGeom prst="rect">
            <a:avLst/>
          </a:prstGeom>
          <a:noFill/>
          <a:ln>
            <a:noFill/>
          </a:ln>
        </p:spPr>
      </p:pic>
      <p:pic>
        <p:nvPicPr>
          <p:cNvPr id="898" name="Google Shape;898;g39542faf7a0_2_938"/>
          <p:cNvPicPr preferRelativeResize="0"/>
          <p:nvPr/>
        </p:nvPicPr>
        <p:blipFill rotWithShape="1">
          <a:blip r:embed="rId3">
            <a:alphaModFix/>
          </a:blip>
          <a:srcRect r="4451"/>
          <a:stretch/>
        </p:blipFill>
        <p:spPr>
          <a:xfrm>
            <a:off x="1" y="0"/>
            <a:ext cx="667639" cy="6858000"/>
          </a:xfrm>
          <a:prstGeom prst="rect">
            <a:avLst/>
          </a:prstGeom>
          <a:noFill/>
          <a:ln>
            <a:noFill/>
          </a:ln>
        </p:spPr>
      </p:pic>
      <p:grpSp>
        <p:nvGrpSpPr>
          <p:cNvPr id="899" name="Google Shape;899;g39542faf7a0_2_938"/>
          <p:cNvGrpSpPr/>
          <p:nvPr/>
        </p:nvGrpSpPr>
        <p:grpSpPr>
          <a:xfrm>
            <a:off x="667661" y="6313699"/>
            <a:ext cx="8518657" cy="45601"/>
            <a:chOff x="667640" y="6313698"/>
            <a:chExt cx="7276757" cy="45602"/>
          </a:xfrm>
        </p:grpSpPr>
        <p:sp>
          <p:nvSpPr>
            <p:cNvPr id="900" name="Google Shape;900;g39542faf7a0_2_938"/>
            <p:cNvSpPr/>
            <p:nvPr/>
          </p:nvSpPr>
          <p:spPr>
            <a:xfrm rot="10800000" flipH="1">
              <a:off x="667640" y="6313700"/>
              <a:ext cx="3326400" cy="45600"/>
            </a:xfrm>
            <a:prstGeom prst="rect">
              <a:avLst/>
            </a:prstGeom>
            <a:solidFill>
              <a:srgbClr val="00643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sp>
          <p:nvSpPr>
            <p:cNvPr id="901" name="Google Shape;901;g39542faf7a0_2_938"/>
            <p:cNvSpPr/>
            <p:nvPr/>
          </p:nvSpPr>
          <p:spPr>
            <a:xfrm rot="10800000" flipH="1">
              <a:off x="3994121" y="6313698"/>
              <a:ext cx="1899900" cy="45600"/>
            </a:xfrm>
            <a:prstGeom prst="rect">
              <a:avLst/>
            </a:prstGeom>
            <a:solidFill>
              <a:srgbClr val="007E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sp>
          <p:nvSpPr>
            <p:cNvPr id="902" name="Google Shape;902;g39542faf7a0_2_938"/>
            <p:cNvSpPr/>
            <p:nvPr/>
          </p:nvSpPr>
          <p:spPr>
            <a:xfrm rot="10800000" flipH="1">
              <a:off x="5893961" y="6313698"/>
              <a:ext cx="1211400" cy="45600"/>
            </a:xfrm>
            <a:prstGeom prst="rect">
              <a:avLst/>
            </a:prstGeom>
            <a:solidFill>
              <a:srgbClr val="00A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sp>
          <p:nvSpPr>
            <p:cNvPr id="903" name="Google Shape;903;g39542faf7a0_2_938"/>
            <p:cNvSpPr/>
            <p:nvPr/>
          </p:nvSpPr>
          <p:spPr>
            <a:xfrm rot="10800000" flipH="1">
              <a:off x="7105297" y="6313699"/>
              <a:ext cx="839100" cy="45600"/>
            </a:xfrm>
            <a:prstGeom prst="rect">
              <a:avLst/>
            </a:prstGeom>
            <a:solidFill>
              <a:srgbClr val="1186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grpSp>
      <p:sp>
        <p:nvSpPr>
          <p:cNvPr id="904" name="Google Shape;904;g39542faf7a0_2_938"/>
          <p:cNvSpPr txBox="1"/>
          <p:nvPr/>
        </p:nvSpPr>
        <p:spPr>
          <a:xfrm>
            <a:off x="500001" y="6399856"/>
            <a:ext cx="8777600" cy="769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57070"/>
              </a:buClr>
              <a:buSzPts val="1500"/>
              <a:buFont typeface="Calibri"/>
              <a:buNone/>
            </a:pPr>
            <a:r>
              <a:rPr lang="en-US" sz="1500" b="1" i="1" u="none" strike="noStrike" cap="none">
                <a:solidFill>
                  <a:srgbClr val="757070"/>
                </a:solidFill>
                <a:latin typeface="Calibri"/>
                <a:ea typeface="Calibri"/>
                <a:cs typeface="Calibri"/>
                <a:sym typeface="Calibri"/>
              </a:rPr>
              <a:t>Richard Woods, Georgia’s School Superintendent</a:t>
            </a:r>
            <a:r>
              <a:rPr lang="en-US" sz="1500" b="1" i="0" u="none" strike="noStrike" cap="none">
                <a:solidFill>
                  <a:srgbClr val="757070"/>
                </a:solidFill>
                <a:latin typeface="Calibri"/>
                <a:ea typeface="Calibri"/>
                <a:cs typeface="Calibri"/>
                <a:sym typeface="Calibri"/>
              </a:rPr>
              <a:t> </a:t>
            </a:r>
            <a:r>
              <a:rPr lang="en-US" sz="1500" b="1" i="0" u="none" strike="noStrike" cap="none">
                <a:solidFill>
                  <a:srgbClr val="1186CA"/>
                </a:solidFill>
                <a:latin typeface="Calibri"/>
                <a:ea typeface="Calibri"/>
                <a:cs typeface="Calibri"/>
                <a:sym typeface="Calibri"/>
              </a:rPr>
              <a:t>|</a:t>
            </a:r>
            <a:r>
              <a:rPr lang="en-US" sz="1500" b="1" i="0" u="none" strike="noStrike" cap="none">
                <a:solidFill>
                  <a:srgbClr val="757070"/>
                </a:solidFill>
                <a:latin typeface="Calibri"/>
                <a:ea typeface="Calibri"/>
                <a:cs typeface="Calibri"/>
                <a:sym typeface="Calibri"/>
              </a:rPr>
              <a:t> Georgia Department of Education </a:t>
            </a:r>
            <a:r>
              <a:rPr lang="en-US" sz="1500" b="1" i="0" u="none" strike="noStrike" cap="none">
                <a:solidFill>
                  <a:srgbClr val="1186CA"/>
                </a:solidFill>
                <a:latin typeface="Calibri"/>
                <a:ea typeface="Calibri"/>
                <a:cs typeface="Calibri"/>
                <a:sym typeface="Calibri"/>
              </a:rPr>
              <a:t>|</a:t>
            </a:r>
            <a:r>
              <a:rPr lang="en-US" sz="1500" b="1" i="0" u="none" strike="noStrike" cap="none">
                <a:solidFill>
                  <a:srgbClr val="757070"/>
                </a:solidFill>
                <a:latin typeface="Calibri"/>
                <a:ea typeface="Calibri"/>
                <a:cs typeface="Calibri"/>
                <a:sym typeface="Calibri"/>
              </a:rPr>
              <a:t> </a:t>
            </a:r>
            <a:r>
              <a:rPr lang="en-US" sz="1500" b="1" i="1" u="none" strike="noStrike" cap="none">
                <a:solidFill>
                  <a:srgbClr val="757070"/>
                </a:solidFill>
                <a:latin typeface="Calibri"/>
                <a:ea typeface="Calibri"/>
                <a:cs typeface="Calibri"/>
                <a:sym typeface="Calibri"/>
              </a:rPr>
              <a:t>Educating Georgia’s Future </a:t>
            </a:r>
            <a:endParaRPr sz="19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chemeClr val="dk1"/>
              </a:buClr>
              <a:buSzPts val="1500"/>
              <a:buFont typeface="Calibri"/>
              <a:buNone/>
            </a:pPr>
            <a:endParaRPr sz="1500" b="0" i="0" u="none" strike="noStrike" cap="none">
              <a:solidFill>
                <a:schemeClr val="dk1"/>
              </a:solidFill>
              <a:latin typeface="Calibri"/>
              <a:ea typeface="Calibri"/>
              <a:cs typeface="Calibri"/>
              <a:sym typeface="Calibri"/>
            </a:endParaRPr>
          </a:p>
        </p:txBody>
      </p:sp>
      <p:sp>
        <p:nvSpPr>
          <p:cNvPr id="905" name="Google Shape;905;g39542faf7a0_2_938"/>
          <p:cNvSpPr txBox="1"/>
          <p:nvPr/>
        </p:nvSpPr>
        <p:spPr>
          <a:xfrm>
            <a:off x="1" y="6390383"/>
            <a:ext cx="667600" cy="297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300"/>
              <a:buFont typeface="Arial"/>
              <a:buNone/>
            </a:pPr>
            <a:fld id="{00000000-1234-1234-1234-123412341234}" type="slidenum">
              <a:rPr lang="en-US" sz="1300" b="1" i="0" u="none" strike="noStrike" cap="none">
                <a:solidFill>
                  <a:schemeClr val="lt1"/>
                </a:solidFill>
                <a:latin typeface="Arial"/>
                <a:ea typeface="Arial"/>
                <a:cs typeface="Arial"/>
                <a:sym typeface="Arial"/>
              </a:rPr>
              <a:t>‹#›</a:t>
            </a:fld>
            <a:endParaRPr sz="1300" b="1"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3984a2fdb13_0_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3984a2fdb13_0_9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g3984a2fdb13_0_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g3984a2fdb13_0_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g3984a2fdb13_0_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8"/>
        <p:cNvGrpSpPr/>
        <p:nvPr/>
      </p:nvGrpSpPr>
      <p:grpSpPr>
        <a:xfrm>
          <a:off x="0" y="0"/>
          <a:ext cx="0" cy="0"/>
          <a:chOff x="0" y="0"/>
          <a:chExt cx="0" cy="0"/>
        </a:xfrm>
      </p:grpSpPr>
      <p:sp>
        <p:nvSpPr>
          <p:cNvPr id="99" name="Google Shape;99;g39542faf7a0_2_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00" name="Google Shape;100;g39542faf7a0_2_0"/>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01" name="Google Shape;101;g39542faf7a0_2_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Shape 15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Shape 37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Shape 6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hyperlink" Target="https://ceedar.education.ufl.edu/innovation-configurations/" TargetMode="External"/><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hyperlink" Target="http://ceedar.org/" TargetMode="Externa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hyperlink" Target="https://ceedar.education.ufl.edu/innovation-configurations/" TargetMode="External"/><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92.png"/><Relationship Id="rId5" Type="http://schemas.openxmlformats.org/officeDocument/2006/relationships/hyperlink" Target="mailto:gormlese@buffalostate.edu" TargetMode="External"/><Relationship Id="rId4" Type="http://schemas.openxmlformats.org/officeDocument/2006/relationships/hyperlink" Target="mailto:dspatterson@gsu.ed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48.jp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3cb629ce6d6_1_6"/>
          <p:cNvSpPr txBox="1">
            <a:spLocks noGrp="1"/>
          </p:cNvSpPr>
          <p:nvPr>
            <p:ph type="title" idx="4294967295"/>
          </p:nvPr>
        </p:nvSpPr>
        <p:spPr>
          <a:xfrm>
            <a:off x="1835150" y="2338388"/>
            <a:ext cx="7866063" cy="21812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4800"/>
              <a:buFont typeface="Arial"/>
              <a:buNone/>
              <a:tabLst/>
              <a:defRPr/>
            </a:pPr>
            <a:r>
              <a:rPr kumimoji="0" lang="en-US" sz="4800" b="1" i="0" u="none" strike="noStrike" kern="0" cap="none" spc="0" normalizeH="0" baseline="0" noProof="0" dirty="0">
                <a:ln>
                  <a:noFill/>
                </a:ln>
                <a:solidFill>
                  <a:schemeClr val="lt1"/>
                </a:solidFill>
                <a:effectLst/>
                <a:uLnTx/>
                <a:uFillTx/>
                <a:latin typeface="Arial"/>
                <a:ea typeface="Arial"/>
                <a:cs typeface="Arial"/>
                <a:sym typeface="Arial"/>
              </a:rPr>
              <a:t>Lunch &amp; Learn:</a:t>
            </a:r>
          </a:p>
          <a:p>
            <a:pPr marL="0" marR="0" lvl="0" indent="0" algn="ctr" defTabSz="914400" rtl="0" eaLnBrk="1" fontAlgn="auto" latinLnBrk="0" hangingPunct="1">
              <a:lnSpc>
                <a:spcPct val="90000"/>
              </a:lnSpc>
              <a:spcBef>
                <a:spcPts val="0"/>
              </a:spcBef>
              <a:spcAft>
                <a:spcPts val="0"/>
              </a:spcAft>
              <a:buClr>
                <a:schemeClr val="dk1"/>
              </a:buClr>
              <a:buSzPts val="4800"/>
              <a:buFont typeface="Arial"/>
              <a:buNone/>
              <a:tabLst/>
              <a:defRPr/>
            </a:pPr>
            <a:r>
              <a:rPr kumimoji="0" lang="en-US" sz="4800" b="1" i="0" u="none" strike="noStrike" kern="0" cap="none" spc="0" normalizeH="0" baseline="0" noProof="0" dirty="0">
                <a:ln>
                  <a:noFill/>
                </a:ln>
                <a:solidFill>
                  <a:schemeClr val="lt1"/>
                </a:solidFill>
                <a:effectLst/>
                <a:uLnTx/>
                <a:uFillTx/>
                <a:latin typeface="Arial"/>
                <a:ea typeface="Arial"/>
                <a:cs typeface="Arial"/>
                <a:sym typeface="Arial"/>
              </a:rPr>
              <a:t> How the IC can Support Program Development</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922" name="Google Shape;922;g3cb629ce6d6_1_6">
            <a:extLst>
              <a:ext uri="{C183D7F6-B498-43B3-948B-1728B52AA6E4}">
                <adec:decorative xmlns:adec="http://schemas.microsoft.com/office/drawing/2017/decorative" val="1"/>
              </a:ext>
            </a:extLst>
          </p:cNvPr>
          <p:cNvSpPr/>
          <p:nvPr/>
        </p:nvSpPr>
        <p:spPr>
          <a:xfrm>
            <a:off x="1835550" y="2088001"/>
            <a:ext cx="7948200" cy="2682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9" name="Google Shape;1019;g39542faf7a0_2_361"/>
          <p:cNvSpPr txBox="1">
            <a:spLocks noGrp="1"/>
          </p:cNvSpPr>
          <p:nvPr>
            <p:ph type="title"/>
          </p:nvPr>
        </p:nvSpPr>
        <p:spPr>
          <a:xfrm>
            <a:off x="1016000" y="282749"/>
            <a:ext cx="11219600" cy="1325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Font typeface="Arial"/>
              <a:buNone/>
            </a:pPr>
            <a:r>
              <a:rPr lang="en-US" dirty="0"/>
              <a:t>What we </a:t>
            </a:r>
            <a:r>
              <a:rPr lang="en-US" dirty="0">
                <a:solidFill>
                  <a:srgbClr val="00B050"/>
                </a:solidFill>
              </a:rPr>
              <a:t>can</a:t>
            </a:r>
            <a:r>
              <a:rPr lang="en-US" dirty="0"/>
              <a:t> and </a:t>
            </a:r>
            <a:r>
              <a:rPr lang="en-US" dirty="0">
                <a:solidFill>
                  <a:srgbClr val="FF0000"/>
                </a:solidFill>
              </a:rPr>
              <a:t>cannot</a:t>
            </a:r>
            <a:r>
              <a:rPr lang="en-US" dirty="0"/>
              <a:t> do today:</a:t>
            </a:r>
            <a:endParaRPr dirty="0"/>
          </a:p>
        </p:txBody>
      </p:sp>
      <p:sp>
        <p:nvSpPr>
          <p:cNvPr id="1020" name="Google Shape;1020;g39542faf7a0_2_361"/>
          <p:cNvSpPr txBox="1"/>
          <p:nvPr/>
        </p:nvSpPr>
        <p:spPr>
          <a:xfrm>
            <a:off x="1016000" y="1034320"/>
            <a:ext cx="3386667" cy="53348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700" b="1" i="0" u="none" strike="noStrike" cap="none">
                <a:solidFill>
                  <a:srgbClr val="FF0000"/>
                </a:solidFill>
                <a:latin typeface="Arial"/>
                <a:ea typeface="Arial"/>
                <a:cs typeface="Arial"/>
                <a:sym typeface="Arial"/>
              </a:rPr>
              <a:t>Cannot: </a:t>
            </a:r>
            <a:endParaRPr sz="1900"/>
          </a:p>
        </p:txBody>
      </p:sp>
      <p:sp>
        <p:nvSpPr>
          <p:cNvPr id="1017" name="Google Shape;1017;g39542faf7a0_2_361"/>
          <p:cNvSpPr txBox="1"/>
          <p:nvPr/>
        </p:nvSpPr>
        <p:spPr>
          <a:xfrm>
            <a:off x="110068" y="1451055"/>
            <a:ext cx="4419601" cy="5006499"/>
          </a:xfrm>
          <a:prstGeom prst="rect">
            <a:avLst/>
          </a:prstGeom>
          <a:noFill/>
          <a:ln>
            <a:noFill/>
          </a:ln>
        </p:spPr>
        <p:txBody>
          <a:bodyPr spcFirstLastPara="1" wrap="square" lIns="121900" tIns="60925" rIns="121900" bIns="60925" anchor="t" anchorCtr="0">
            <a:spAutoFit/>
          </a:bodyPr>
          <a:lstStyle/>
          <a:p>
            <a:pPr marL="381000" marR="0" lvl="0" indent="-3746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Answer questions or details about NYSED or SUNY requirements related to Path Forward, the Framework, or specific program review or development processes</a:t>
            </a:r>
            <a:endParaRPr sz="1900"/>
          </a:p>
          <a:p>
            <a:pPr marL="0" marR="0" lvl="0" indent="0" algn="l" rtl="0">
              <a:lnSpc>
                <a:spcPct val="100000"/>
              </a:lnSpc>
              <a:spcBef>
                <a:spcPts val="0"/>
              </a:spcBef>
              <a:spcAft>
                <a:spcPts val="0"/>
              </a:spcAft>
              <a:buNone/>
            </a:pPr>
            <a:endParaRPr sz="2100" b="0" i="0" u="none" strike="noStrike" cap="none">
              <a:solidFill>
                <a:srgbClr val="000000"/>
              </a:solidFill>
              <a:latin typeface="Arial"/>
              <a:ea typeface="Arial"/>
              <a:cs typeface="Arial"/>
              <a:sym typeface="Arial"/>
            </a:endParaRPr>
          </a:p>
          <a:p>
            <a:pPr marL="381000" marR="0" lvl="0" indent="-3746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Teach about the content or pedagogy of the SoR</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100" b="0" i="0" u="none" strike="noStrike" cap="none">
              <a:solidFill>
                <a:srgbClr val="000000"/>
              </a:solidFill>
              <a:latin typeface="Arial"/>
              <a:ea typeface="Arial"/>
              <a:cs typeface="Arial"/>
              <a:sym typeface="Arial"/>
            </a:endParaRPr>
          </a:p>
          <a:p>
            <a:pPr marL="381000" marR="0" lvl="0" indent="-3746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Share/describe all of the NYS related resources for SoR technical assistance or  professional development</a:t>
            </a:r>
            <a:endParaRPr sz="1900"/>
          </a:p>
          <a:p>
            <a:pPr marL="0" marR="0" lvl="0" indent="0" algn="l" rtl="0">
              <a:lnSpc>
                <a:spcPct val="100000"/>
              </a:lnSpc>
              <a:spcBef>
                <a:spcPts val="0"/>
              </a:spcBef>
              <a:spcAft>
                <a:spcPts val="0"/>
              </a:spcAft>
              <a:buNone/>
            </a:pPr>
            <a:endParaRPr sz="1900" b="0" i="0" u="none" strike="noStrike" cap="none">
              <a:solidFill>
                <a:srgbClr val="000000"/>
              </a:solidFill>
              <a:latin typeface="Arial"/>
              <a:ea typeface="Arial"/>
              <a:cs typeface="Arial"/>
              <a:sym typeface="Arial"/>
            </a:endParaRPr>
          </a:p>
        </p:txBody>
      </p:sp>
      <p:pic>
        <p:nvPicPr>
          <p:cNvPr id="1018" name="Google Shape;1018;g39542faf7a0_2_361" descr="Person looking at computer screen"/>
          <p:cNvPicPr preferRelativeResize="0"/>
          <p:nvPr/>
        </p:nvPicPr>
        <p:blipFill rotWithShape="1">
          <a:blip r:embed="rId3">
            <a:alphaModFix/>
          </a:blip>
          <a:srcRect/>
          <a:stretch/>
        </p:blipFill>
        <p:spPr>
          <a:xfrm>
            <a:off x="4732868" y="2035351"/>
            <a:ext cx="2904067" cy="1936044"/>
          </a:xfrm>
          <a:prstGeom prst="rect">
            <a:avLst/>
          </a:prstGeom>
          <a:noFill/>
          <a:ln>
            <a:noFill/>
          </a:ln>
        </p:spPr>
      </p:pic>
      <p:sp>
        <p:nvSpPr>
          <p:cNvPr id="1021" name="Google Shape;1021;g39542faf7a0_2_361"/>
          <p:cNvSpPr txBox="1"/>
          <p:nvPr/>
        </p:nvSpPr>
        <p:spPr>
          <a:xfrm>
            <a:off x="9228667" y="946936"/>
            <a:ext cx="3386667" cy="53348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700" b="1" i="0" u="none" strike="noStrike" cap="none">
                <a:solidFill>
                  <a:srgbClr val="00B050"/>
                </a:solidFill>
                <a:latin typeface="Arial"/>
                <a:ea typeface="Arial"/>
                <a:cs typeface="Arial"/>
                <a:sym typeface="Arial"/>
              </a:rPr>
              <a:t>Can: </a:t>
            </a:r>
            <a:endParaRPr sz="1900"/>
          </a:p>
        </p:txBody>
      </p:sp>
      <p:sp>
        <p:nvSpPr>
          <p:cNvPr id="1022" name="Google Shape;1022;g39542faf7a0_2_361"/>
          <p:cNvSpPr txBox="1"/>
          <p:nvPr/>
        </p:nvSpPr>
        <p:spPr>
          <a:xfrm>
            <a:off x="7916331" y="1451055"/>
            <a:ext cx="4419601" cy="4760277"/>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Share CEEDAR tools &amp; resources that may help you…</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100" b="0" i="0" u="none" strike="noStrike" cap="none">
              <a:solidFill>
                <a:srgbClr val="000000"/>
              </a:solidFill>
              <a:latin typeface="Arial"/>
              <a:ea typeface="Arial"/>
              <a:cs typeface="Arial"/>
              <a:sym typeface="Arial"/>
            </a:endParaRPr>
          </a:p>
          <a:p>
            <a:pPr marL="381000" marR="0" lvl="2" indent="-374650" algn="l" rtl="0">
              <a:lnSpc>
                <a:spcPct val="100000"/>
              </a:lnSpc>
              <a:spcBef>
                <a:spcPts val="0"/>
              </a:spcBef>
              <a:spcAft>
                <a:spcPts val="0"/>
              </a:spcAft>
              <a:buClr>
                <a:srgbClr val="000000"/>
              </a:buClr>
              <a:buSzPts val="2100"/>
              <a:buFont typeface="Noto Sans Symbols"/>
              <a:buChar char="✔"/>
            </a:pPr>
            <a:r>
              <a:rPr lang="en-US" sz="2100" b="0" i="0" u="none" strike="noStrike" cap="none">
                <a:solidFill>
                  <a:srgbClr val="000000"/>
                </a:solidFill>
                <a:latin typeface="Arial"/>
                <a:ea typeface="Arial"/>
                <a:cs typeface="Arial"/>
                <a:sym typeface="Arial"/>
              </a:rPr>
              <a:t>Evaluate the status of your current program’s SoR content</a:t>
            </a:r>
            <a:endParaRPr sz="1900"/>
          </a:p>
          <a:p>
            <a:pPr marL="381000" marR="0" lvl="2" indent="-241300" algn="l" rtl="0">
              <a:lnSpc>
                <a:spcPct val="100000"/>
              </a:lnSpc>
              <a:spcBef>
                <a:spcPts val="0"/>
              </a:spcBef>
              <a:spcAft>
                <a:spcPts val="0"/>
              </a:spcAft>
              <a:buClr>
                <a:srgbClr val="000000"/>
              </a:buClr>
              <a:buSzPts val="2100"/>
              <a:buFont typeface="Noto Sans Symbols"/>
              <a:buNone/>
            </a:pPr>
            <a:endParaRPr sz="2100" b="0" i="0" u="none" strike="noStrike" cap="none">
              <a:solidFill>
                <a:srgbClr val="000000"/>
              </a:solidFill>
              <a:latin typeface="Arial"/>
              <a:ea typeface="Arial"/>
              <a:cs typeface="Arial"/>
              <a:sym typeface="Arial"/>
            </a:endParaRPr>
          </a:p>
          <a:p>
            <a:pPr marL="381000" marR="0" lvl="2" indent="-374650" algn="l" rtl="0">
              <a:lnSpc>
                <a:spcPct val="100000"/>
              </a:lnSpc>
              <a:spcBef>
                <a:spcPts val="0"/>
              </a:spcBef>
              <a:spcAft>
                <a:spcPts val="0"/>
              </a:spcAft>
              <a:buClr>
                <a:srgbClr val="000000"/>
              </a:buClr>
              <a:buSzPts val="2100"/>
              <a:buFont typeface="Noto Sans Symbols"/>
              <a:buChar char="✔"/>
            </a:pPr>
            <a:r>
              <a:rPr lang="en-US" sz="2100" b="0" i="0" u="none" strike="noStrike" cap="none">
                <a:solidFill>
                  <a:srgbClr val="000000"/>
                </a:solidFill>
                <a:latin typeface="Arial"/>
                <a:ea typeface="Arial"/>
                <a:cs typeface="Arial"/>
                <a:sym typeface="Arial"/>
              </a:rPr>
              <a:t>Identify areas of  strength, gaps, and / or redundancies in program</a:t>
            </a:r>
            <a:endParaRPr sz="1900"/>
          </a:p>
          <a:p>
            <a:pPr marL="381000" marR="0" lvl="2" indent="-241300" algn="l" rtl="0">
              <a:lnSpc>
                <a:spcPct val="100000"/>
              </a:lnSpc>
              <a:spcBef>
                <a:spcPts val="0"/>
              </a:spcBef>
              <a:spcAft>
                <a:spcPts val="0"/>
              </a:spcAft>
              <a:buClr>
                <a:srgbClr val="000000"/>
              </a:buClr>
              <a:buSzPts val="2100"/>
              <a:buFont typeface="Noto Sans Symbols"/>
              <a:buNone/>
            </a:pPr>
            <a:endParaRPr sz="2100" b="0" i="0" u="none" strike="noStrike" cap="none">
              <a:solidFill>
                <a:srgbClr val="000000"/>
              </a:solidFill>
              <a:latin typeface="Arial"/>
              <a:ea typeface="Arial"/>
              <a:cs typeface="Arial"/>
              <a:sym typeface="Arial"/>
            </a:endParaRPr>
          </a:p>
          <a:p>
            <a:pPr marL="381000" marR="0" lvl="2" indent="-374650" algn="l" rtl="0">
              <a:lnSpc>
                <a:spcPct val="100000"/>
              </a:lnSpc>
              <a:spcBef>
                <a:spcPts val="0"/>
              </a:spcBef>
              <a:spcAft>
                <a:spcPts val="0"/>
              </a:spcAft>
              <a:buClr>
                <a:srgbClr val="000000"/>
              </a:buClr>
              <a:buSzPts val="2100"/>
              <a:buFont typeface="Noto Sans Symbols"/>
              <a:buChar char="✔"/>
            </a:pPr>
            <a:r>
              <a:rPr lang="en-US" sz="2100" b="0" i="0" u="none" strike="noStrike" cap="none">
                <a:solidFill>
                  <a:srgbClr val="000000"/>
                </a:solidFill>
                <a:latin typeface="Arial"/>
                <a:ea typeface="Arial"/>
                <a:cs typeface="Arial"/>
                <a:sym typeface="Arial"/>
              </a:rPr>
              <a:t>Reflect on &amp; take action to align program content &amp; assessments to SoR</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8" name="Google Shape;1028;g39542faf7a0_2_371"/>
          <p:cNvSpPr txBox="1">
            <a:spLocks noGrp="1"/>
          </p:cNvSpPr>
          <p:nvPr>
            <p:ph type="title" idx="4294967295"/>
          </p:nvPr>
        </p:nvSpPr>
        <p:spPr>
          <a:xfrm>
            <a:off x="186267" y="433204"/>
            <a:ext cx="9956800" cy="188607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609600" marR="0" lvl="0" indent="-304800" algn="ctr" defTabSz="914400" rtl="0" eaLnBrk="1" fontAlgn="auto" latinLnBrk="0" hangingPunct="1">
              <a:lnSpc>
                <a:spcPct val="90000"/>
              </a:lnSpc>
              <a:spcBef>
                <a:spcPts val="1100"/>
              </a:spcBef>
              <a:spcAft>
                <a:spcPts val="0"/>
              </a:spcAft>
              <a:buClr>
                <a:schemeClr val="lt1"/>
              </a:buClr>
              <a:buSzPts val="8000"/>
              <a:buFont typeface="Arial"/>
              <a:buNone/>
              <a:tabLst/>
              <a:defRPr/>
            </a:pPr>
            <a:r>
              <a:rPr kumimoji="0" lang="en-US" sz="8000" b="1" i="0" u="none" strike="noStrike" kern="0" cap="none" spc="0" normalizeH="0" baseline="0" noProof="0" dirty="0">
                <a:ln>
                  <a:noFill/>
                </a:ln>
                <a:solidFill>
                  <a:schemeClr val="lt1"/>
                </a:solidFill>
                <a:effectLst/>
                <a:uLnTx/>
                <a:uFillTx/>
                <a:latin typeface="Arial"/>
                <a:ea typeface="Arial"/>
                <a:cs typeface="Arial"/>
                <a:sym typeface="Arial"/>
              </a:rPr>
              <a:t>Quick “Share” …</a:t>
            </a:r>
          </a:p>
        </p:txBody>
      </p:sp>
      <p:sp>
        <p:nvSpPr>
          <p:cNvPr id="1027" name="Google Shape;1027;g39542faf7a0_2_371"/>
          <p:cNvSpPr txBox="1">
            <a:spLocks noGrp="1"/>
          </p:cNvSpPr>
          <p:nvPr>
            <p:ph type="body" idx="1"/>
          </p:nvPr>
        </p:nvSpPr>
        <p:spPr>
          <a:xfrm>
            <a:off x="423333" y="2319277"/>
            <a:ext cx="8551333" cy="1965249"/>
          </a:xfrm>
          <a:prstGeom prst="rect">
            <a:avLst/>
          </a:prstGeom>
          <a:noFill/>
          <a:ln>
            <a:noFill/>
          </a:ln>
        </p:spPr>
        <p:txBody>
          <a:bodyPr spcFirstLastPara="1" wrap="square" lIns="91425" tIns="45700" rIns="91425" bIns="45700" anchor="t" anchorCtr="0">
            <a:noAutofit/>
          </a:bodyPr>
          <a:lstStyle/>
          <a:p>
            <a:pPr marL="609600" marR="0" lvl="0" indent="-304800" algn="ctr" rtl="0">
              <a:lnSpc>
                <a:spcPct val="90000"/>
              </a:lnSpc>
              <a:spcBef>
                <a:spcPts val="1100"/>
              </a:spcBef>
              <a:spcAft>
                <a:spcPts val="0"/>
              </a:spcAft>
              <a:buClr>
                <a:schemeClr val="dk1"/>
              </a:buClr>
              <a:buSzPts val="2800"/>
              <a:buFont typeface="Arial"/>
              <a:buNone/>
            </a:pPr>
            <a:r>
              <a:rPr lang="en-US" sz="3200" b="1"/>
              <a:t>To date, what has your EPP done to explore, deepen, and/or and sustain this work in order to move closer to that “desired state”? </a:t>
            </a:r>
            <a:endParaRPr sz="32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39542faf7a0_2_649"/>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Font typeface="Arial"/>
              <a:buNone/>
            </a:pPr>
            <a:r>
              <a:rPr lang="en-US"/>
              <a:t>What are Innovation Configurations?</a:t>
            </a:r>
            <a:endParaRPr/>
          </a:p>
        </p:txBody>
      </p:sp>
      <p:sp>
        <p:nvSpPr>
          <p:cNvPr id="1034" name="Google Shape;1034;g39542faf7a0_2_649"/>
          <p:cNvSpPr txBox="1">
            <a:spLocks noGrp="1"/>
          </p:cNvSpPr>
          <p:nvPr>
            <p:ph type="body" idx="1"/>
          </p:nvPr>
        </p:nvSpPr>
        <p:spPr>
          <a:xfrm>
            <a:off x="433205" y="1609257"/>
            <a:ext cx="11219600" cy="3639600"/>
          </a:xfrm>
          <a:prstGeom prst="rect">
            <a:avLst/>
          </a:prstGeom>
          <a:noFill/>
          <a:ln>
            <a:noFill/>
          </a:ln>
        </p:spPr>
        <p:txBody>
          <a:bodyPr spcFirstLastPara="1" wrap="square" lIns="91425" tIns="45700" rIns="91425" bIns="45700" anchor="t" anchorCtr="0">
            <a:normAutofit/>
          </a:bodyPr>
          <a:lstStyle/>
          <a:p>
            <a:pPr marL="241300" lvl="0" indent="-228600" algn="l" rtl="0">
              <a:lnSpc>
                <a:spcPct val="90000"/>
              </a:lnSpc>
              <a:spcBef>
                <a:spcPts val="0"/>
              </a:spcBef>
              <a:spcAft>
                <a:spcPts val="0"/>
              </a:spcAft>
              <a:buClr>
                <a:schemeClr val="dk1"/>
              </a:buClr>
              <a:buSzPts val="2800"/>
              <a:buFont typeface="Arial"/>
              <a:buChar char="•"/>
            </a:pPr>
            <a:r>
              <a:rPr lang="en-US"/>
              <a:t>ICs focus on evidence-based content and instructional practices that increase student achievement.</a:t>
            </a:r>
            <a:endParaRPr/>
          </a:p>
          <a:p>
            <a:pPr marL="241300" lvl="0" indent="-50800" algn="l" rtl="0">
              <a:lnSpc>
                <a:spcPct val="90000"/>
              </a:lnSpc>
              <a:spcBef>
                <a:spcPts val="0"/>
              </a:spcBef>
              <a:spcAft>
                <a:spcPts val="0"/>
              </a:spcAft>
              <a:buClr>
                <a:schemeClr val="dk1"/>
              </a:buClr>
              <a:buSzPts val="2800"/>
              <a:buFont typeface="Arial"/>
              <a:buNone/>
            </a:pPr>
            <a:endParaRPr/>
          </a:p>
          <a:p>
            <a:pPr marL="241300" lvl="0" indent="-228600" algn="l" rtl="0">
              <a:lnSpc>
                <a:spcPct val="90000"/>
              </a:lnSpc>
              <a:spcBef>
                <a:spcPts val="1100"/>
              </a:spcBef>
              <a:spcAft>
                <a:spcPts val="0"/>
              </a:spcAft>
              <a:buClr>
                <a:schemeClr val="dk1"/>
              </a:buClr>
              <a:buSzPts val="2800"/>
              <a:buFont typeface="Arial"/>
              <a:buChar char="•"/>
            </a:pPr>
            <a:r>
              <a:rPr lang="en-US"/>
              <a:t>They are both a </a:t>
            </a:r>
            <a:r>
              <a:rPr lang="en-US" b="1">
                <a:solidFill>
                  <a:srgbClr val="085A92"/>
                </a:solidFill>
              </a:rPr>
              <a:t>process</a:t>
            </a:r>
            <a:r>
              <a:rPr lang="en-US"/>
              <a:t> and a </a:t>
            </a:r>
            <a:r>
              <a:rPr lang="en-US" b="1">
                <a:solidFill>
                  <a:srgbClr val="80AA64"/>
                </a:solidFill>
              </a:rPr>
              <a:t>tool</a:t>
            </a:r>
            <a:r>
              <a:rPr lang="en-US" b="1"/>
              <a:t> </a:t>
            </a:r>
            <a:r>
              <a:rPr lang="en-US"/>
              <a:t>to guide the self-assessment of programs and to facilitate the course enhancement process.</a:t>
            </a:r>
            <a:endParaRPr/>
          </a:p>
          <a:p>
            <a:pPr marL="241300" lvl="0" indent="-50800" algn="l" rtl="0">
              <a:lnSpc>
                <a:spcPct val="90000"/>
              </a:lnSpc>
              <a:spcBef>
                <a:spcPts val="1100"/>
              </a:spcBef>
              <a:spcAft>
                <a:spcPts val="0"/>
              </a:spcAft>
              <a:buClr>
                <a:schemeClr val="dk1"/>
              </a:buClr>
              <a:buSzPts val="2800"/>
              <a:buFont typeface="Arial"/>
              <a:buNone/>
            </a:pPr>
            <a:endParaRPr/>
          </a:p>
          <a:p>
            <a:pPr marL="241300" lvl="0" indent="-228600" algn="l" rtl="0">
              <a:lnSpc>
                <a:spcPct val="90000"/>
              </a:lnSpc>
              <a:spcBef>
                <a:spcPts val="1100"/>
              </a:spcBef>
              <a:spcAft>
                <a:spcPts val="0"/>
              </a:spcAft>
              <a:buClr>
                <a:schemeClr val="dk1"/>
              </a:buClr>
              <a:buSzPts val="2800"/>
              <a:buFont typeface="Arial"/>
              <a:buChar char="•"/>
            </a:pPr>
            <a:r>
              <a:rPr lang="en-US"/>
              <a:t>ICs consider a program or set of courses to identify strengths, gaps and redundancies in programs.</a:t>
            </a:r>
            <a:endParaRPr/>
          </a:p>
          <a:p>
            <a:pPr marL="241300" lvl="0" indent="-50800" algn="l" rtl="0">
              <a:lnSpc>
                <a:spcPct val="90000"/>
              </a:lnSpc>
              <a:spcBef>
                <a:spcPts val="1100"/>
              </a:spcBef>
              <a:spcAft>
                <a:spcPts val="0"/>
              </a:spcAft>
              <a:buClr>
                <a:schemeClr val="dk1"/>
              </a:buClr>
              <a:buSzPts val="2800"/>
              <a:buFont typeface="Arial"/>
              <a:buNone/>
            </a:pPr>
            <a:endParaRPr/>
          </a:p>
        </p:txBody>
      </p:sp>
      <p:pic>
        <p:nvPicPr>
          <p:cNvPr id="1035" name="Google Shape;1035;g39542faf7a0_2_649">
            <a:extLst>
              <a:ext uri="{C183D7F6-B498-43B3-948B-1728B52AA6E4}">
                <adec:decorative xmlns:adec="http://schemas.microsoft.com/office/drawing/2017/decorative" val="1"/>
              </a:ext>
            </a:extLst>
          </p:cNvPr>
          <p:cNvPicPr preferRelativeResize="0"/>
          <p:nvPr/>
        </p:nvPicPr>
        <p:blipFill rotWithShape="1">
          <a:blip r:embed="rId3">
            <a:alphaModFix/>
          </a:blip>
          <a:srcRect r="53919"/>
          <a:stretch/>
        </p:blipFill>
        <p:spPr>
          <a:xfrm>
            <a:off x="7634728" y="3735097"/>
            <a:ext cx="2455449" cy="3806228"/>
          </a:xfrm>
          <a:prstGeom prst="rect">
            <a:avLst/>
          </a:prstGeom>
          <a:noFill/>
          <a:ln>
            <a:noFill/>
          </a:ln>
        </p:spPr>
      </p:pic>
      <p:pic>
        <p:nvPicPr>
          <p:cNvPr id="1036" name="Google Shape;1036;g39542faf7a0_2_649">
            <a:extLst>
              <a:ext uri="{C183D7F6-B498-43B3-948B-1728B52AA6E4}">
                <adec:decorative xmlns:adec="http://schemas.microsoft.com/office/drawing/2017/decorative" val="1"/>
              </a:ext>
            </a:extLst>
          </p:cNvPr>
          <p:cNvPicPr preferRelativeResize="0"/>
          <p:nvPr/>
        </p:nvPicPr>
        <p:blipFill rotWithShape="1">
          <a:blip r:embed="rId4">
            <a:alphaModFix/>
          </a:blip>
          <a:srcRect l="54650"/>
          <a:stretch/>
        </p:blipFill>
        <p:spPr>
          <a:xfrm>
            <a:off x="6217577" y="3921987"/>
            <a:ext cx="2157575" cy="34324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50" name="Google Shape;1050;g39542faf7a0_2_656"/>
          <p:cNvSpPr txBox="1">
            <a:spLocks noGrp="1"/>
          </p:cNvSpPr>
          <p:nvPr>
            <p:ph type="title"/>
          </p:nvPr>
        </p:nvSpPr>
        <p:spPr>
          <a:xfrm>
            <a:off x="1" y="328609"/>
            <a:ext cx="4170931" cy="159479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Font typeface="Arial"/>
              <a:buNone/>
            </a:pPr>
            <a:r>
              <a:rPr lang="en-US" sz="3700" b="1" dirty="0"/>
              <a:t>Innovation Configurations (ICs)</a:t>
            </a:r>
            <a:br>
              <a:rPr lang="en-US" sz="3700" b="1" dirty="0"/>
            </a:br>
            <a:br>
              <a:rPr lang="en-US" sz="3700" b="1" dirty="0"/>
            </a:br>
            <a:endParaRPr b="1" dirty="0"/>
          </a:p>
        </p:txBody>
      </p:sp>
      <p:sp>
        <p:nvSpPr>
          <p:cNvPr id="1051" name="Google Shape;1051;g39542faf7a0_2_656"/>
          <p:cNvSpPr txBox="1"/>
          <p:nvPr/>
        </p:nvSpPr>
        <p:spPr>
          <a:xfrm>
            <a:off x="159549" y="2413517"/>
            <a:ext cx="4246200" cy="3447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Help to you to….</a:t>
            </a:r>
            <a:endParaRPr sz="1900"/>
          </a:p>
          <a:p>
            <a:pPr marL="0" marR="0" lvl="0" indent="0" algn="l" rtl="0">
              <a:lnSpc>
                <a:spcPct val="100000"/>
              </a:lnSpc>
              <a:spcBef>
                <a:spcPts val="0"/>
              </a:spcBef>
              <a:spcAft>
                <a:spcPts val="0"/>
              </a:spcAft>
              <a:buNone/>
            </a:pPr>
            <a:endParaRPr sz="2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700" b="0" i="0" u="none" strike="noStrike" cap="none">
                <a:solidFill>
                  <a:srgbClr val="000000"/>
                </a:solidFill>
                <a:latin typeface="Arial"/>
                <a:ea typeface="Arial"/>
                <a:cs typeface="Arial"/>
                <a:sym typeface="Arial"/>
              </a:rPr>
              <a:t>Evaluate current teacher preparation by determining the extent to which EBPs are </a:t>
            </a:r>
            <a:r>
              <a:rPr lang="en-US" sz="2700" b="1" i="0" u="none" strike="noStrike" cap="none">
                <a:solidFill>
                  <a:srgbClr val="FF0000"/>
                </a:solidFill>
                <a:latin typeface="Arial"/>
                <a:ea typeface="Arial"/>
                <a:cs typeface="Arial"/>
                <a:sym typeface="Arial"/>
              </a:rPr>
              <a:t>taught</a:t>
            </a:r>
            <a:r>
              <a:rPr lang="en-US" sz="2700" b="0" i="0" u="none" strike="noStrike" cap="none">
                <a:solidFill>
                  <a:srgbClr val="000000"/>
                </a:solidFill>
                <a:latin typeface="Arial"/>
                <a:ea typeface="Arial"/>
                <a:cs typeface="Arial"/>
                <a:sym typeface="Arial"/>
              </a:rPr>
              <a:t>, </a:t>
            </a:r>
            <a:r>
              <a:rPr lang="en-US" sz="2700" b="1" i="0" u="none" strike="noStrike" cap="none">
                <a:solidFill>
                  <a:srgbClr val="FF0000"/>
                </a:solidFill>
                <a:latin typeface="Arial"/>
                <a:ea typeface="Arial"/>
                <a:cs typeface="Arial"/>
                <a:sym typeface="Arial"/>
              </a:rPr>
              <a:t>observed</a:t>
            </a:r>
            <a:r>
              <a:rPr lang="en-US" sz="2700" b="0" i="0" u="none" strike="noStrike" cap="none">
                <a:solidFill>
                  <a:srgbClr val="000000"/>
                </a:solidFill>
                <a:latin typeface="Arial"/>
                <a:ea typeface="Arial"/>
                <a:cs typeface="Arial"/>
                <a:sym typeface="Arial"/>
              </a:rPr>
              <a:t>, and </a:t>
            </a:r>
            <a:r>
              <a:rPr lang="en-US" sz="2700" b="1" i="0" u="none" strike="noStrike" cap="none">
                <a:solidFill>
                  <a:srgbClr val="FF0000"/>
                </a:solidFill>
                <a:latin typeface="Arial"/>
                <a:ea typeface="Arial"/>
                <a:cs typeface="Arial"/>
                <a:sym typeface="Arial"/>
              </a:rPr>
              <a:t>applied </a:t>
            </a:r>
            <a:r>
              <a:rPr lang="en-US" sz="2700" b="0" i="0" u="none" strike="noStrike" cap="none">
                <a:solidFill>
                  <a:srgbClr val="000000"/>
                </a:solidFill>
                <a:latin typeface="Arial"/>
                <a:ea typeface="Arial"/>
                <a:cs typeface="Arial"/>
                <a:sym typeface="Arial"/>
              </a:rPr>
              <a:t>within the program. </a:t>
            </a:r>
            <a:endParaRPr sz="1900"/>
          </a:p>
        </p:txBody>
      </p:sp>
      <p:sp>
        <p:nvSpPr>
          <p:cNvPr id="1042" name="Google Shape;1042;g39542faf7a0_2_656" descr="Collage of classroom and professional learning scenes, each paired with a label describing an instructional or evidence‑based practice area. The labels include topics such as evidence‑based reading instruction for grades K–5 and 6–12, disciplinary literacy, inclusive principal leadership, MTSS assessment practices, evidence‑based practices for English learners, technology use in teacher preparation, Universal Design for Learning, culturally responsive teaching, classroom and behavior management, mathematics instruction, supports for students with sensory impairments, writing instruction, strategies for students with severe disabilities, communication skills instruction, technology‑supported content learning, literacy instruction for students with multiple and severe disabilities, and transition services for students with disabilities."/>
          <p:cNvSpPr/>
          <p:nvPr/>
        </p:nvSpPr>
        <p:spPr>
          <a:xfrm>
            <a:off x="4359744" y="328609"/>
            <a:ext cx="7964003" cy="57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grpSp>
        <p:nvGrpSpPr>
          <p:cNvPr id="1043" name="Google Shape;1043;g39542faf7a0_2_656">
            <a:extLst>
              <a:ext uri="{C183D7F6-B498-43B3-948B-1728B52AA6E4}">
                <adec:decorative xmlns:adec="http://schemas.microsoft.com/office/drawing/2017/decorative" val="1"/>
              </a:ext>
            </a:extLst>
          </p:cNvPr>
          <p:cNvGrpSpPr/>
          <p:nvPr/>
        </p:nvGrpSpPr>
        <p:grpSpPr>
          <a:xfrm>
            <a:off x="4451656" y="772191"/>
            <a:ext cx="7613640" cy="5047389"/>
            <a:chOff x="236034" y="1007131"/>
            <a:chExt cx="8334755" cy="5629975"/>
          </a:xfrm>
        </p:grpSpPr>
        <p:pic>
          <p:nvPicPr>
            <p:cNvPr id="1044" name="Google Shape;1044;g39542faf7a0_2_656" descr="A collage of several people studying&#10;&#10;Description automatically generated"/>
            <p:cNvPicPr preferRelativeResize="0"/>
            <p:nvPr/>
          </p:nvPicPr>
          <p:blipFill rotWithShape="1">
            <a:blip r:embed="rId3">
              <a:alphaModFix/>
            </a:blip>
            <a:srcRect l="4245" t="13427" r="4061"/>
            <a:stretch/>
          </p:blipFill>
          <p:spPr>
            <a:xfrm>
              <a:off x="236034" y="1007131"/>
              <a:ext cx="3324770" cy="2784032"/>
            </a:xfrm>
            <a:prstGeom prst="rect">
              <a:avLst/>
            </a:prstGeom>
            <a:noFill/>
            <a:ln>
              <a:noFill/>
            </a:ln>
          </p:spPr>
        </p:pic>
        <p:pic>
          <p:nvPicPr>
            <p:cNvPr id="1045" name="Google Shape;1045;g39542faf7a0_2_656" descr="A collage of several images of people in a classroom&#10;&#10;Description automatically generated"/>
            <p:cNvPicPr preferRelativeResize="0"/>
            <p:nvPr/>
          </p:nvPicPr>
          <p:blipFill rotWithShape="1">
            <a:blip r:embed="rId4">
              <a:alphaModFix/>
            </a:blip>
            <a:srcRect l="3222"/>
            <a:stretch/>
          </p:blipFill>
          <p:spPr>
            <a:xfrm>
              <a:off x="3490840" y="1025097"/>
              <a:ext cx="3548826" cy="2964793"/>
            </a:xfrm>
            <a:prstGeom prst="rect">
              <a:avLst/>
            </a:prstGeom>
            <a:noFill/>
            <a:ln>
              <a:noFill/>
            </a:ln>
          </p:spPr>
        </p:pic>
        <p:pic>
          <p:nvPicPr>
            <p:cNvPr id="1046" name="Google Shape;1046;g39542faf7a0_2_656" descr="A collage of several images of people&#10;&#10;Description automatically generated"/>
            <p:cNvPicPr preferRelativeResize="0"/>
            <p:nvPr/>
          </p:nvPicPr>
          <p:blipFill rotWithShape="1">
            <a:blip r:embed="rId5">
              <a:alphaModFix/>
            </a:blip>
            <a:srcRect l="5431" t="4498" r="50697"/>
            <a:stretch/>
          </p:blipFill>
          <p:spPr>
            <a:xfrm>
              <a:off x="6890849" y="1025096"/>
              <a:ext cx="1556792" cy="2903150"/>
            </a:xfrm>
            <a:prstGeom prst="rect">
              <a:avLst/>
            </a:prstGeom>
            <a:noFill/>
            <a:ln>
              <a:noFill/>
            </a:ln>
          </p:spPr>
        </p:pic>
        <p:pic>
          <p:nvPicPr>
            <p:cNvPr id="1047" name="Google Shape;1047;g39542faf7a0_2_656" descr="Several images of children in a library&#10;&#10;Description automatically generated"/>
            <p:cNvPicPr preferRelativeResize="0"/>
            <p:nvPr/>
          </p:nvPicPr>
          <p:blipFill rotWithShape="1">
            <a:blip r:embed="rId6">
              <a:alphaModFix/>
            </a:blip>
            <a:srcRect r="2286"/>
            <a:stretch/>
          </p:blipFill>
          <p:spPr>
            <a:xfrm>
              <a:off x="272917" y="3881392"/>
              <a:ext cx="3248886" cy="2755713"/>
            </a:xfrm>
            <a:prstGeom prst="rect">
              <a:avLst/>
            </a:prstGeom>
            <a:noFill/>
            <a:ln>
              <a:noFill/>
            </a:ln>
          </p:spPr>
        </p:pic>
        <p:pic>
          <p:nvPicPr>
            <p:cNvPr id="1048" name="Google Shape;1048;g39542faf7a0_2_656" descr="A collage of several images of a teacher and students&#10;&#10;Description automatically generated"/>
            <p:cNvPicPr preferRelativeResize="0"/>
            <p:nvPr/>
          </p:nvPicPr>
          <p:blipFill rotWithShape="1">
            <a:blip r:embed="rId7">
              <a:alphaModFix/>
            </a:blip>
            <a:srcRect b="3437"/>
            <a:stretch/>
          </p:blipFill>
          <p:spPr>
            <a:xfrm>
              <a:off x="5177263" y="3897425"/>
              <a:ext cx="3393526" cy="2739679"/>
            </a:xfrm>
            <a:prstGeom prst="rect">
              <a:avLst/>
            </a:prstGeom>
            <a:noFill/>
            <a:ln>
              <a:noFill/>
            </a:ln>
          </p:spPr>
        </p:pic>
        <p:pic>
          <p:nvPicPr>
            <p:cNvPr id="1049" name="Google Shape;1049;g39542faf7a0_2_656" descr="A collage of several images of people&#10;&#10;Description automatically generated"/>
            <p:cNvPicPr preferRelativeResize="0"/>
            <p:nvPr/>
          </p:nvPicPr>
          <p:blipFill rotWithShape="1">
            <a:blip r:embed="rId5">
              <a:alphaModFix/>
            </a:blip>
            <a:srcRect l="48927" r="1768"/>
            <a:stretch/>
          </p:blipFill>
          <p:spPr>
            <a:xfrm>
              <a:off x="3490840" y="3791164"/>
              <a:ext cx="1776693" cy="2845942"/>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g39542faf7a0_2_670"/>
          <p:cNvSpPr txBox="1">
            <a:spLocks noGrp="1"/>
          </p:cNvSpPr>
          <p:nvPr>
            <p:ph type="title"/>
          </p:nvPr>
        </p:nvSpPr>
        <p:spPr>
          <a:xfrm>
            <a:off x="343831" y="242697"/>
            <a:ext cx="11219600" cy="1325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4800"/>
              <a:buNone/>
            </a:pPr>
            <a:r>
              <a:rPr lang="en-US" dirty="0"/>
              <a:t>Relevant ICs for </a:t>
            </a:r>
            <a:r>
              <a:rPr lang="en-US" dirty="0" err="1"/>
              <a:t>SoR</a:t>
            </a:r>
            <a:endParaRPr dirty="0"/>
          </a:p>
        </p:txBody>
      </p:sp>
      <p:pic>
        <p:nvPicPr>
          <p:cNvPr id="1057" name="Google Shape;1057;g39542faf7a0_2_670" descr="Evidence-Based Reading Instruction for Grade K-5"/>
          <p:cNvPicPr preferRelativeResize="0"/>
          <p:nvPr/>
        </p:nvPicPr>
        <p:blipFill rotWithShape="1">
          <a:blip r:embed="rId3">
            <a:alphaModFix/>
          </a:blip>
          <a:srcRect/>
          <a:stretch/>
        </p:blipFill>
        <p:spPr>
          <a:xfrm>
            <a:off x="2411650" y="1206198"/>
            <a:ext cx="3415400" cy="2462725"/>
          </a:xfrm>
          <a:prstGeom prst="rect">
            <a:avLst/>
          </a:prstGeom>
          <a:noFill/>
          <a:ln>
            <a:noFill/>
          </a:ln>
        </p:spPr>
      </p:pic>
      <p:pic>
        <p:nvPicPr>
          <p:cNvPr id="1058" name="Google Shape;1058;g39542faf7a0_2_670" descr="Evidence-based Reading Instruction for Grades 6-12"/>
          <p:cNvPicPr preferRelativeResize="0"/>
          <p:nvPr/>
        </p:nvPicPr>
        <p:blipFill rotWithShape="1">
          <a:blip r:embed="rId4">
            <a:alphaModFix/>
          </a:blip>
          <a:srcRect/>
          <a:stretch/>
        </p:blipFill>
        <p:spPr>
          <a:xfrm>
            <a:off x="6340275" y="1241462"/>
            <a:ext cx="3218750" cy="2392200"/>
          </a:xfrm>
          <a:prstGeom prst="rect">
            <a:avLst/>
          </a:prstGeom>
          <a:noFill/>
          <a:ln>
            <a:noFill/>
          </a:ln>
        </p:spPr>
      </p:pic>
      <p:pic>
        <p:nvPicPr>
          <p:cNvPr id="1060" name="Google Shape;1060;g39542faf7a0_2_670" descr="Literacy Instruction for students with multiple and severe disabilities."/>
          <p:cNvPicPr preferRelativeResize="0"/>
          <p:nvPr/>
        </p:nvPicPr>
        <p:blipFill rotWithShape="1">
          <a:blip r:embed="rId5">
            <a:alphaModFix/>
          </a:blip>
          <a:srcRect/>
          <a:stretch/>
        </p:blipFill>
        <p:spPr>
          <a:xfrm>
            <a:off x="1381113" y="3819001"/>
            <a:ext cx="3014104" cy="2194560"/>
          </a:xfrm>
          <a:prstGeom prst="rect">
            <a:avLst/>
          </a:prstGeom>
          <a:noFill/>
          <a:ln>
            <a:noFill/>
          </a:ln>
        </p:spPr>
      </p:pic>
      <p:pic>
        <p:nvPicPr>
          <p:cNvPr id="1059" name="Google Shape;1059;g39542faf7a0_2_670" descr="Evidence-Based Practices for Writing Instruction"/>
          <p:cNvPicPr preferRelativeResize="0"/>
          <p:nvPr/>
        </p:nvPicPr>
        <p:blipFill rotWithShape="1">
          <a:blip r:embed="rId6">
            <a:alphaModFix/>
          </a:blip>
          <a:srcRect/>
          <a:stretch/>
        </p:blipFill>
        <p:spPr>
          <a:xfrm>
            <a:off x="4905502" y="3812601"/>
            <a:ext cx="2856346" cy="2163641"/>
          </a:xfrm>
          <a:prstGeom prst="rect">
            <a:avLst/>
          </a:prstGeom>
          <a:noFill/>
          <a:ln>
            <a:noFill/>
          </a:ln>
        </p:spPr>
      </p:pic>
      <p:pic>
        <p:nvPicPr>
          <p:cNvPr id="1061" name="Google Shape;1061;g39542faf7a0_2_670" descr="Disciplinary Literacy"/>
          <p:cNvPicPr preferRelativeResize="0"/>
          <p:nvPr/>
        </p:nvPicPr>
        <p:blipFill rotWithShape="1">
          <a:blip r:embed="rId7">
            <a:alphaModFix/>
          </a:blip>
          <a:srcRect/>
          <a:stretch/>
        </p:blipFill>
        <p:spPr>
          <a:xfrm>
            <a:off x="8200211" y="3812593"/>
            <a:ext cx="2950420" cy="21636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g39542faf7a0_2_679"/>
          <p:cNvSpPr txBox="1">
            <a:spLocks noGrp="1"/>
          </p:cNvSpPr>
          <p:nvPr>
            <p:ph type="title"/>
          </p:nvPr>
        </p:nvSpPr>
        <p:spPr>
          <a:xfrm>
            <a:off x="433205" y="594159"/>
            <a:ext cx="11219600" cy="1325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Arial"/>
              <a:buNone/>
            </a:pPr>
            <a:r>
              <a:rPr lang="en-US"/>
              <a:t>ICs Help you Systematically Answer…</a:t>
            </a:r>
            <a:endParaRPr/>
          </a:p>
        </p:txBody>
      </p:sp>
      <p:sp>
        <p:nvSpPr>
          <p:cNvPr id="1067" name="Google Shape;1067;g39542faf7a0_2_679"/>
          <p:cNvSpPr txBox="1">
            <a:spLocks noGrp="1"/>
          </p:cNvSpPr>
          <p:nvPr>
            <p:ph type="body" idx="1"/>
          </p:nvPr>
        </p:nvSpPr>
        <p:spPr>
          <a:xfrm>
            <a:off x="433387" y="1651000"/>
            <a:ext cx="11325407" cy="4176175"/>
          </a:xfrm>
          <a:prstGeom prst="rect">
            <a:avLst/>
          </a:prstGeom>
          <a:noFill/>
          <a:ln>
            <a:noFill/>
          </a:ln>
        </p:spPr>
        <p:txBody>
          <a:bodyPr spcFirstLastPara="1" wrap="square" lIns="91425" tIns="45700" rIns="91425" bIns="45700" anchor="t" anchorCtr="0">
            <a:noAutofit/>
          </a:bodyPr>
          <a:lstStyle/>
          <a:p>
            <a:pPr marL="609600" marR="0" lvl="0" indent="-482600" algn="l" rtl="0">
              <a:lnSpc>
                <a:spcPct val="90000"/>
              </a:lnSpc>
              <a:spcBef>
                <a:spcPts val="1100"/>
              </a:spcBef>
              <a:spcAft>
                <a:spcPts val="0"/>
              </a:spcAft>
              <a:buClr>
                <a:schemeClr val="dk1"/>
              </a:buClr>
              <a:buSzPts val="2800"/>
              <a:buFont typeface="Arial"/>
              <a:buChar char="•"/>
            </a:pPr>
            <a:r>
              <a:rPr lang="en-US"/>
              <a:t>What </a:t>
            </a:r>
            <a:r>
              <a:rPr lang="en-US" b="1">
                <a:solidFill>
                  <a:srgbClr val="FF0000"/>
                </a:solidFill>
              </a:rPr>
              <a:t>types</a:t>
            </a:r>
            <a:r>
              <a:rPr lang="en-US" b="1"/>
              <a:t> </a:t>
            </a:r>
            <a:r>
              <a:rPr lang="en-US"/>
              <a:t>of </a:t>
            </a:r>
            <a:r>
              <a:rPr lang="en-US" b="1"/>
              <a:t>instruction and experiences </a:t>
            </a:r>
            <a:r>
              <a:rPr lang="en-US"/>
              <a:t>do teachers receive throughout their preparation that promote the use of evidence-based instructional practices?</a:t>
            </a:r>
            <a:endParaRPr/>
          </a:p>
          <a:p>
            <a:pPr marL="127000" lvl="0" indent="0" algn="l" rtl="0">
              <a:lnSpc>
                <a:spcPct val="90000"/>
              </a:lnSpc>
              <a:spcBef>
                <a:spcPts val="1100"/>
              </a:spcBef>
              <a:spcAft>
                <a:spcPts val="0"/>
              </a:spcAft>
              <a:buSzPts val="2800"/>
              <a:buNone/>
            </a:pPr>
            <a:endParaRPr/>
          </a:p>
          <a:p>
            <a:pPr marL="609600" marR="0" lvl="0" indent="-482600" algn="l" rtl="0">
              <a:lnSpc>
                <a:spcPct val="90000"/>
              </a:lnSpc>
              <a:spcBef>
                <a:spcPts val="1100"/>
              </a:spcBef>
              <a:spcAft>
                <a:spcPts val="0"/>
              </a:spcAft>
              <a:buClr>
                <a:schemeClr val="dk1"/>
              </a:buClr>
              <a:buSzPts val="2800"/>
              <a:buFont typeface="Arial"/>
              <a:buChar char="•"/>
            </a:pPr>
            <a:r>
              <a:rPr lang="en-US"/>
              <a:t>The </a:t>
            </a:r>
            <a:r>
              <a:rPr lang="en-US" b="1">
                <a:solidFill>
                  <a:srgbClr val="FF0000"/>
                </a:solidFill>
              </a:rPr>
              <a:t>number</a:t>
            </a:r>
            <a:r>
              <a:rPr lang="en-US">
                <a:solidFill>
                  <a:srgbClr val="FF0000"/>
                </a:solidFill>
              </a:rPr>
              <a:t> </a:t>
            </a:r>
            <a:r>
              <a:rPr lang="en-US"/>
              <a:t>and </a:t>
            </a:r>
            <a:r>
              <a:rPr lang="en-US" b="1">
                <a:solidFill>
                  <a:srgbClr val="FF0000"/>
                </a:solidFill>
              </a:rPr>
              <a:t>depth</a:t>
            </a:r>
            <a:r>
              <a:rPr lang="en-US" b="1"/>
              <a:t> of practice opportunities</a:t>
            </a:r>
            <a:r>
              <a:rPr lang="en-US"/>
              <a:t> candidates have to deliberately </a:t>
            </a:r>
            <a:r>
              <a:rPr lang="en-US" b="1"/>
              <a:t>apply </a:t>
            </a:r>
            <a:r>
              <a:rPr lang="en-US"/>
              <a:t>these strategies with </a:t>
            </a:r>
            <a:r>
              <a:rPr lang="en-US" b="1"/>
              <a:t>explicit feedback </a:t>
            </a:r>
            <a:r>
              <a:rPr lang="en-US"/>
              <a:t>and </a:t>
            </a:r>
            <a:r>
              <a:rPr lang="en-US" b="1"/>
              <a:t>sustained implementation </a:t>
            </a:r>
            <a:r>
              <a:rPr lang="en-US"/>
              <a:t>to ensure fidelity.</a:t>
            </a:r>
            <a:endParaRPr/>
          </a:p>
          <a:p>
            <a:pPr marL="609600" marR="0" lvl="0" indent="-304800" algn="l" rtl="0">
              <a:lnSpc>
                <a:spcPct val="90000"/>
              </a:lnSpc>
              <a:spcBef>
                <a:spcPts val="1100"/>
              </a:spcBef>
              <a:spcAft>
                <a:spcPts val="0"/>
              </a:spcAft>
              <a:buClr>
                <a:schemeClr val="dk1"/>
              </a:buClr>
              <a:buSzPts val="2800"/>
              <a:buFont typeface="Arial"/>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2" name="Title 1">
            <a:extLst>
              <a:ext uri="{FF2B5EF4-FFF2-40B4-BE49-F238E27FC236}">
                <a16:creationId xmlns:a16="http://schemas.microsoft.com/office/drawing/2014/main" id="{457901C3-CB65-2C00-B0F7-254C232B578A}"/>
              </a:ext>
            </a:extLst>
          </p:cNvPr>
          <p:cNvSpPr>
            <a:spLocks noGrp="1"/>
          </p:cNvSpPr>
          <p:nvPr>
            <p:ph type="title"/>
          </p:nvPr>
        </p:nvSpPr>
        <p:spPr>
          <a:xfrm>
            <a:off x="433205" y="-1325600"/>
            <a:ext cx="11219600" cy="1325600"/>
          </a:xfrm>
        </p:spPr>
        <p:txBody>
          <a:bodyPr spcFirstLastPara="1" wrap="square" lIns="91425" tIns="45700" rIns="91425" bIns="45700" anchor="b" anchorCtr="0">
            <a:normAutofit/>
          </a:bodyPr>
          <a:lstStyle/>
          <a:p>
            <a:r>
              <a:rPr lang="en-US" dirty="0"/>
              <a:t>Innovation Configuration</a:t>
            </a:r>
          </a:p>
        </p:txBody>
      </p:sp>
      <p:pic>
        <p:nvPicPr>
          <p:cNvPr id="1072" name="Google Shape;1072;g39542faf7a0_2_684" descr="Coverpage of Innovation Configuration: evidence-based reading instruction for grades K-5."/>
          <p:cNvPicPr preferRelativeResize="0"/>
          <p:nvPr/>
        </p:nvPicPr>
        <p:blipFill rotWithShape="1">
          <a:blip r:embed="rId3">
            <a:alphaModFix/>
          </a:blip>
          <a:srcRect/>
          <a:stretch/>
        </p:blipFill>
        <p:spPr>
          <a:xfrm>
            <a:off x="284993" y="365431"/>
            <a:ext cx="2785886" cy="3628391"/>
          </a:xfrm>
          <a:prstGeom prst="rect">
            <a:avLst/>
          </a:prstGeom>
          <a:noFill/>
          <a:ln w="9525"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pic>
        <p:nvPicPr>
          <p:cNvPr id="1073" name="Google Shape;1073;g39542faf7a0_2_684" descr="The table of contents"/>
          <p:cNvPicPr preferRelativeResize="0"/>
          <p:nvPr/>
        </p:nvPicPr>
        <p:blipFill rotWithShape="1">
          <a:blip r:embed="rId4">
            <a:alphaModFix/>
          </a:blip>
          <a:srcRect/>
          <a:stretch/>
        </p:blipFill>
        <p:spPr>
          <a:xfrm>
            <a:off x="3277451" y="844543"/>
            <a:ext cx="2922601" cy="3854965"/>
          </a:xfrm>
          <a:prstGeom prst="rect">
            <a:avLst/>
          </a:prstGeom>
          <a:noFill/>
          <a:ln>
            <a:noFill/>
          </a:ln>
        </p:spPr>
      </p:pic>
      <p:pic>
        <p:nvPicPr>
          <p:cNvPr id="1074" name="Google Shape;1074;g39542faf7a0_2_684" descr="Appendix A">
            <a:extLs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6910876" y="2"/>
            <a:ext cx="3741117" cy="2704563"/>
          </a:xfrm>
          <a:prstGeom prst="rect">
            <a:avLst/>
          </a:prstGeom>
          <a:noFill/>
          <a:ln>
            <a:noFill/>
          </a:ln>
        </p:spPr>
      </p:pic>
      <p:sp>
        <p:nvSpPr>
          <p:cNvPr id="1078" name="Google Shape;1078;g39542faf7a0_2_684"/>
          <p:cNvSpPr txBox="1"/>
          <p:nvPr/>
        </p:nvSpPr>
        <p:spPr>
          <a:xfrm>
            <a:off x="6300913" y="2654659"/>
            <a:ext cx="6110400" cy="912600"/>
          </a:xfrm>
          <a:prstGeom prst="rect">
            <a:avLst/>
          </a:prstGeom>
          <a:noFill/>
          <a:ln>
            <a:noFill/>
          </a:ln>
        </p:spPr>
        <p:txBody>
          <a:bodyPr spcFirstLastPara="1" wrap="square" lIns="121900" tIns="60925" rIns="121900" bIns="60925" anchor="t" anchorCtr="0">
            <a:spAutoFit/>
          </a:bodyPr>
          <a:lstStyle/>
          <a:p>
            <a:pPr marL="0" marR="0" lvl="0" indent="0" algn="l" rtl="0">
              <a:lnSpc>
                <a:spcPct val="90000"/>
              </a:lnSpc>
              <a:spcBef>
                <a:spcPts val="0"/>
              </a:spcBef>
              <a:spcAft>
                <a:spcPts val="0"/>
              </a:spcAft>
              <a:buNone/>
            </a:pPr>
            <a:r>
              <a:rPr lang="en-US" sz="1900" b="0" i="0" u="none" strike="noStrike" cap="none">
                <a:solidFill>
                  <a:srgbClr val="000000"/>
                </a:solidFill>
                <a:latin typeface="Arial"/>
                <a:ea typeface="Arial"/>
                <a:cs typeface="Arial"/>
                <a:sym typeface="Arial"/>
              </a:rPr>
              <a:t>Every IC includes a chart distilling the essential components related to the topic that are supported by research.</a:t>
            </a:r>
            <a:endParaRPr sz="1900"/>
          </a:p>
        </p:txBody>
      </p:sp>
      <p:sp>
        <p:nvSpPr>
          <p:cNvPr id="1077" name="Google Shape;1077;g39542faf7a0_2_684"/>
          <p:cNvSpPr txBox="1"/>
          <p:nvPr/>
        </p:nvSpPr>
        <p:spPr>
          <a:xfrm>
            <a:off x="2649694" y="4716317"/>
            <a:ext cx="4542000" cy="649500"/>
          </a:xfrm>
          <a:prstGeom prst="rect">
            <a:avLst/>
          </a:prstGeom>
          <a:noFill/>
          <a:ln>
            <a:noFill/>
          </a:ln>
        </p:spPr>
        <p:txBody>
          <a:bodyPr spcFirstLastPara="1" wrap="square" lIns="121900" tIns="60925" rIns="121900" bIns="60925" anchor="t" anchorCtr="0">
            <a:spAutoFit/>
          </a:bodyPr>
          <a:lstStyle/>
          <a:p>
            <a:pPr marL="0" marR="0" lvl="0" indent="0" algn="l" rtl="0">
              <a:lnSpc>
                <a:spcPct val="90000"/>
              </a:lnSpc>
              <a:spcBef>
                <a:spcPts val="0"/>
              </a:spcBef>
              <a:spcAft>
                <a:spcPts val="0"/>
              </a:spcAft>
              <a:buNone/>
            </a:pPr>
            <a:r>
              <a:rPr lang="en-US" sz="1900" b="0" i="0" u="none" strike="noStrike" cap="none">
                <a:solidFill>
                  <a:srgbClr val="000000"/>
                </a:solidFill>
                <a:latin typeface="Arial"/>
                <a:ea typeface="Arial"/>
                <a:cs typeface="Arial"/>
                <a:sym typeface="Arial"/>
              </a:rPr>
              <a:t>Every IC begins with an extensive review of the literature in the topic area</a:t>
            </a:r>
            <a:endParaRPr sz="1900"/>
          </a:p>
        </p:txBody>
      </p:sp>
      <p:pic>
        <p:nvPicPr>
          <p:cNvPr id="1075" name="Google Shape;1075;g39542faf7a0_2_684" descr="Appendix B">
            <a:extLst>
              <a:ext uri="{C183D7F6-B498-43B3-948B-1728B52AA6E4}">
                <adec:decorative xmlns:adec="http://schemas.microsoft.com/office/drawing/2017/decorative" val="0"/>
              </a:ext>
            </a:extLst>
          </p:cNvPr>
          <p:cNvPicPr preferRelativeResize="0"/>
          <p:nvPr/>
        </p:nvPicPr>
        <p:blipFill rotWithShape="1">
          <a:blip r:embed="rId6">
            <a:alphaModFix/>
          </a:blip>
          <a:srcRect/>
          <a:stretch/>
        </p:blipFill>
        <p:spPr>
          <a:xfrm>
            <a:off x="7968121" y="3850696"/>
            <a:ext cx="3551767" cy="435672"/>
          </a:xfrm>
          <a:prstGeom prst="rect">
            <a:avLst/>
          </a:prstGeom>
          <a:noFill/>
          <a:ln>
            <a:noFill/>
          </a:ln>
        </p:spPr>
      </p:pic>
      <p:pic>
        <p:nvPicPr>
          <p:cNvPr id="1076" name="Google Shape;1076;g39542faf7a0_2_684">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8219873" y="4279567"/>
            <a:ext cx="3048265" cy="21419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39542faf7a0_2_960"/>
          <p:cNvSpPr txBox="1">
            <a:spLocks noGrp="1"/>
          </p:cNvSpPr>
          <p:nvPr>
            <p:ph type="title"/>
          </p:nvPr>
        </p:nvSpPr>
        <p:spPr>
          <a:xfrm>
            <a:off x="75329" y="308019"/>
            <a:ext cx="8414700" cy="994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Innovation Configuration Structure</a:t>
            </a:r>
            <a:endParaRPr/>
          </a:p>
        </p:txBody>
      </p:sp>
      <p:sp>
        <p:nvSpPr>
          <p:cNvPr id="1084" name="Google Shape;1084;g39542faf7a0_2_960"/>
          <p:cNvSpPr txBox="1">
            <a:spLocks noGrp="1"/>
          </p:cNvSpPr>
          <p:nvPr>
            <p:ph type="body" idx="1"/>
          </p:nvPr>
        </p:nvSpPr>
        <p:spPr>
          <a:xfrm>
            <a:off x="75320" y="1687881"/>
            <a:ext cx="4858400" cy="363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A3A3B"/>
              </a:buClr>
              <a:buSzPts val="2400"/>
              <a:buNone/>
            </a:pPr>
            <a:r>
              <a:rPr lang="en-US" sz="2400" b="0" i="0" u="none" strike="noStrike">
                <a:solidFill>
                  <a:srgbClr val="3A3A3B"/>
                </a:solidFill>
                <a:latin typeface="Arial"/>
                <a:ea typeface="Arial"/>
                <a:cs typeface="Arial"/>
                <a:sym typeface="Arial"/>
              </a:rPr>
              <a:t>ICs are organized around two dimensions:</a:t>
            </a:r>
            <a:endParaRPr/>
          </a:p>
          <a:p>
            <a:pPr marL="241300" lvl="0" indent="-241300" algn="l" rtl="0">
              <a:lnSpc>
                <a:spcPct val="90000"/>
              </a:lnSpc>
              <a:spcBef>
                <a:spcPts val="1900"/>
              </a:spcBef>
              <a:spcAft>
                <a:spcPts val="0"/>
              </a:spcAft>
              <a:buClr>
                <a:srgbClr val="3A3A3B"/>
              </a:buClr>
              <a:buSzPts val="2400"/>
              <a:buChar char="•"/>
            </a:pPr>
            <a:r>
              <a:rPr lang="en-US" sz="2400" b="1" i="0" u="none" strike="noStrike">
                <a:solidFill>
                  <a:srgbClr val="00B050"/>
                </a:solidFill>
                <a:latin typeface="Arial"/>
                <a:ea typeface="Arial"/>
                <a:cs typeface="Arial"/>
                <a:sym typeface="Arial"/>
              </a:rPr>
              <a:t>Essential components</a:t>
            </a:r>
            <a:r>
              <a:rPr lang="en-US" sz="2400" b="0" i="0" u="none" strike="noStrike">
                <a:solidFill>
                  <a:srgbClr val="3A3A3B"/>
                </a:solidFill>
                <a:latin typeface="Arial"/>
                <a:ea typeface="Arial"/>
                <a:cs typeface="Arial"/>
                <a:sym typeface="Arial"/>
              </a:rPr>
              <a:t>—Key concepts and skills that candidates need related to the content area</a:t>
            </a:r>
            <a:endParaRPr/>
          </a:p>
          <a:p>
            <a:pPr marL="241300" lvl="0" indent="-241300" algn="l" rtl="0">
              <a:lnSpc>
                <a:spcPct val="90000"/>
              </a:lnSpc>
              <a:spcBef>
                <a:spcPts val="1100"/>
              </a:spcBef>
              <a:spcAft>
                <a:spcPts val="0"/>
              </a:spcAft>
              <a:buClr>
                <a:srgbClr val="3A3A3B"/>
              </a:buClr>
              <a:buSzPts val="2400"/>
              <a:buFont typeface="Arial"/>
              <a:buChar char="•"/>
            </a:pPr>
            <a:r>
              <a:rPr lang="en-US" sz="2400" b="1" i="0" u="none" strike="noStrike">
                <a:solidFill>
                  <a:srgbClr val="7030A0"/>
                </a:solidFill>
                <a:latin typeface="Arial"/>
                <a:ea typeface="Arial"/>
                <a:cs typeface="Arial"/>
                <a:sym typeface="Arial"/>
              </a:rPr>
              <a:t>Degrees of implementation</a:t>
            </a:r>
            <a:r>
              <a:rPr lang="en-US" sz="2400" b="0" i="0" u="none" strike="noStrike">
                <a:solidFill>
                  <a:srgbClr val="3A3A3B"/>
                </a:solidFill>
                <a:latin typeface="Arial"/>
                <a:ea typeface="Arial"/>
                <a:cs typeface="Arial"/>
                <a:sym typeface="Arial"/>
              </a:rPr>
              <a:t>—The extent to which these concepts and skills are taught, applied, and practiced within the program </a:t>
            </a:r>
            <a:endParaRPr sz="2400">
              <a:latin typeface="Arial"/>
              <a:ea typeface="Arial"/>
              <a:cs typeface="Arial"/>
              <a:sym typeface="Arial"/>
            </a:endParaRPr>
          </a:p>
        </p:txBody>
      </p:sp>
      <p:pic>
        <p:nvPicPr>
          <p:cNvPr id="1085" name="Google Shape;1085;g39542faf7a0_2_960" descr="Image of an Innovation Configuration"/>
          <p:cNvPicPr preferRelativeResize="0"/>
          <p:nvPr/>
        </p:nvPicPr>
        <p:blipFill rotWithShape="1">
          <a:blip r:embed="rId3">
            <a:alphaModFix/>
          </a:blip>
          <a:srcRect l="29748" t="38666" r="29417" b="10814"/>
          <a:stretch/>
        </p:blipFill>
        <p:spPr>
          <a:xfrm>
            <a:off x="5300133" y="1440020"/>
            <a:ext cx="6719084" cy="4669155"/>
          </a:xfrm>
          <a:prstGeom prst="rect">
            <a:avLst/>
          </a:prstGeom>
          <a:noFill/>
          <a:ln>
            <a:noFill/>
          </a:ln>
        </p:spPr>
      </p:pic>
      <p:sp>
        <p:nvSpPr>
          <p:cNvPr id="1086" name="Google Shape;1086;g39542faf7a0_2_960">
            <a:extLst>
              <a:ext uri="{C183D7F6-B498-43B3-948B-1728B52AA6E4}">
                <adec:decorative xmlns:adec="http://schemas.microsoft.com/office/drawing/2017/decorative" val="1"/>
              </a:ext>
            </a:extLst>
          </p:cNvPr>
          <p:cNvSpPr/>
          <p:nvPr/>
        </p:nvSpPr>
        <p:spPr>
          <a:xfrm>
            <a:off x="4761733" y="1705499"/>
            <a:ext cx="538400" cy="597433"/>
          </a:xfrm>
          <a:prstGeom prst="rightArrow">
            <a:avLst>
              <a:gd name="adj1" fmla="val 50000"/>
              <a:gd name="adj2" fmla="val 50000"/>
            </a:avLst>
          </a:prstGeom>
          <a:solidFill>
            <a:srgbClr val="00B050"/>
          </a:solidFill>
          <a:ln w="9525"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87" name="Google Shape;1087;g39542faf7a0_2_960">
            <a:extLst>
              <a:ext uri="{C183D7F6-B498-43B3-948B-1728B52AA6E4}">
                <adec:decorative xmlns:adec="http://schemas.microsoft.com/office/drawing/2017/decorative" val="1"/>
              </a:ext>
            </a:extLst>
          </p:cNvPr>
          <p:cNvSpPr/>
          <p:nvPr/>
        </p:nvSpPr>
        <p:spPr>
          <a:xfrm>
            <a:off x="8841522" y="863821"/>
            <a:ext cx="553800" cy="518100"/>
          </a:xfrm>
          <a:prstGeom prst="downArrow">
            <a:avLst>
              <a:gd name="adj1" fmla="val 50000"/>
              <a:gd name="adj2" fmla="val 50000"/>
            </a:avLst>
          </a:prstGeom>
          <a:solidFill>
            <a:srgbClr val="7030A0"/>
          </a:solidFill>
          <a:ln w="9525"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88" name="Google Shape;1088;g39542faf7a0_2_960"/>
          <p:cNvSpPr/>
          <p:nvPr/>
        </p:nvSpPr>
        <p:spPr>
          <a:xfrm>
            <a:off x="9590650" y="0"/>
            <a:ext cx="2350800" cy="1094700"/>
          </a:xfrm>
          <a:prstGeom prst="wedgeRoundRectCallout">
            <a:avLst>
              <a:gd name="adj1" fmla="val -48824"/>
              <a:gd name="adj2" fmla="val 79962"/>
              <a:gd name="adj3" fmla="val 0"/>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b="1">
                <a:solidFill>
                  <a:srgbClr val="FF0000"/>
                </a:solidFill>
                <a:latin typeface="Calibri"/>
                <a:ea typeface="Calibri"/>
                <a:cs typeface="Calibri"/>
                <a:sym typeface="Calibri"/>
              </a:rPr>
              <a:t>4 levels </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increase in complexity for each criterion</a:t>
            </a:r>
            <a:r>
              <a:rPr lang="en-US">
                <a:solidFill>
                  <a:schemeClr val="dk1"/>
                </a:solidFill>
                <a:latin typeface="Calibri"/>
                <a:ea typeface="Calibri"/>
                <a:cs typeface="Calibri"/>
                <a:sym typeface="Calibri"/>
              </a:rPr>
              <a:t>)- </a:t>
            </a:r>
            <a:r>
              <a:rPr lang="en-US" b="1">
                <a:solidFill>
                  <a:schemeClr val="dk1"/>
                </a:solidFill>
                <a:latin typeface="Calibri"/>
                <a:ea typeface="Calibri"/>
                <a:cs typeface="Calibri"/>
                <a:sym typeface="Calibri"/>
              </a:rPr>
              <a:t>depth</a:t>
            </a:r>
            <a:r>
              <a:rPr lang="en-US">
                <a:solidFill>
                  <a:schemeClr val="dk1"/>
                </a:solidFill>
                <a:latin typeface="Calibri"/>
                <a:ea typeface="Calibri"/>
                <a:cs typeface="Calibri"/>
                <a:sym typeface="Calibri"/>
              </a:rPr>
              <a:t> of instruction or </a:t>
            </a:r>
            <a:r>
              <a:rPr lang="en-US" b="1">
                <a:solidFill>
                  <a:schemeClr val="dk1"/>
                </a:solidFill>
                <a:latin typeface="Calibri"/>
                <a:ea typeface="Calibri"/>
                <a:cs typeface="Calibri"/>
                <a:sym typeface="Calibri"/>
              </a:rPr>
              <a:t>opportunity to learn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39542faf7a0_2_968"/>
          <p:cNvSpPr txBox="1">
            <a:spLocks noGrp="1"/>
          </p:cNvSpPr>
          <p:nvPr>
            <p:ph type="title"/>
          </p:nvPr>
        </p:nvSpPr>
        <p:spPr>
          <a:xfrm>
            <a:off x="293535" y="-1220845"/>
            <a:ext cx="11219600" cy="1325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Arial"/>
              <a:buNone/>
            </a:pPr>
            <a:r>
              <a:rPr lang="en-US" dirty="0"/>
              <a:t>Appendix A</a:t>
            </a:r>
            <a:endParaRPr dirty="0"/>
          </a:p>
        </p:txBody>
      </p:sp>
      <p:pic>
        <p:nvPicPr>
          <p:cNvPr id="1095" name="Google Shape;1095;g39542faf7a0_2_968" descr="Table titled “Appendix A: Innovation Configuration for Evidence‑Based Reading Instruction for Adolescents in Grades 6–12.” It outlines essential components and implementation levels for evaluating course syllabi. Columns include Essential Components, Implementation Levels (0–3), and Rating. Level 0 shows no evidence of inclusion; Level 1 includes basic instructional elements such as reading or discussion; Level 2 adds activities like projects or case studies; Level 3 adds tutoring or teaching experiences. The table lists reading comprehension models including the Simple View of Reading, Scarborough’s Reading Rope, Active View of Reading, Kintsch’s Construction Integration Model, and RAND Heuristic."/>
          <p:cNvPicPr preferRelativeResize="0"/>
          <p:nvPr/>
        </p:nvPicPr>
        <p:blipFill rotWithShape="1">
          <a:blip r:embed="rId3">
            <a:alphaModFix/>
          </a:blip>
          <a:srcRect/>
          <a:stretch/>
        </p:blipFill>
        <p:spPr>
          <a:xfrm>
            <a:off x="1087871" y="338067"/>
            <a:ext cx="9630929" cy="6181867"/>
          </a:xfrm>
          <a:prstGeom prst="rect">
            <a:avLst/>
          </a:prstGeom>
          <a:noFill/>
          <a:ln>
            <a:noFill/>
          </a:ln>
        </p:spPr>
      </p:pic>
      <p:sp>
        <p:nvSpPr>
          <p:cNvPr id="1096" name="Google Shape;1096;g39542faf7a0_2_968">
            <a:extLst>
              <a:ext uri="{C183D7F6-B498-43B3-948B-1728B52AA6E4}">
                <adec:decorative xmlns:adec="http://schemas.microsoft.com/office/drawing/2017/decorative" val="1"/>
              </a:ext>
            </a:extLst>
          </p:cNvPr>
          <p:cNvSpPr/>
          <p:nvPr/>
        </p:nvSpPr>
        <p:spPr>
          <a:xfrm>
            <a:off x="95821" y="3979800"/>
            <a:ext cx="971605" cy="958443"/>
          </a:xfrm>
          <a:prstGeom prst="rightArrow">
            <a:avLst>
              <a:gd name="adj1" fmla="val 50000"/>
              <a:gd name="adj2" fmla="val 50000"/>
            </a:avLst>
          </a:prstGeom>
          <a:solidFill>
            <a:srgbClr val="00B050"/>
          </a:solidFill>
          <a:ln w="9525"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2" name="Title 1">
            <a:extLst>
              <a:ext uri="{FF2B5EF4-FFF2-40B4-BE49-F238E27FC236}">
                <a16:creationId xmlns:a16="http://schemas.microsoft.com/office/drawing/2014/main" id="{F88D6E34-0A33-575C-251C-2D4A56208FF7}"/>
              </a:ext>
            </a:extLst>
          </p:cNvPr>
          <p:cNvSpPr>
            <a:spLocks noGrp="1"/>
          </p:cNvSpPr>
          <p:nvPr>
            <p:ph type="title"/>
          </p:nvPr>
        </p:nvSpPr>
        <p:spPr>
          <a:xfrm>
            <a:off x="433205" y="-1325600"/>
            <a:ext cx="11219600" cy="1325600"/>
          </a:xfrm>
        </p:spPr>
        <p:txBody>
          <a:bodyPr spcFirstLastPara="1" wrap="square" lIns="91425" tIns="45700" rIns="91425" bIns="45700" anchor="b" anchorCtr="0">
            <a:normAutofit fontScale="90000"/>
          </a:bodyPr>
          <a:lstStyle/>
          <a:p>
            <a:r>
              <a:rPr lang="en-US" dirty="0"/>
              <a:t>Essential Components and Implementation levels</a:t>
            </a:r>
          </a:p>
        </p:txBody>
      </p:sp>
      <p:sp>
        <p:nvSpPr>
          <p:cNvPr id="1104" name="Google Shape;1104;g39542faf7a0_2_975">
            <a:extLst>
              <a:ext uri="{C183D7F6-B498-43B3-948B-1728B52AA6E4}">
                <adec:decorative xmlns:adec="http://schemas.microsoft.com/office/drawing/2017/decorative" val="1"/>
              </a:ext>
            </a:extLst>
          </p:cNvPr>
          <p:cNvSpPr/>
          <p:nvPr/>
        </p:nvSpPr>
        <p:spPr>
          <a:xfrm>
            <a:off x="95821" y="3979800"/>
            <a:ext cx="971605" cy="958443"/>
          </a:xfrm>
          <a:prstGeom prst="rightArrow">
            <a:avLst>
              <a:gd name="adj1" fmla="val 50000"/>
              <a:gd name="adj2" fmla="val 50000"/>
            </a:avLst>
          </a:prstGeom>
          <a:solidFill>
            <a:srgbClr val="00B050"/>
          </a:solidFill>
          <a:ln w="9525"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103" name="Google Shape;1103;g39542faf7a0_2_975" descr="Table titled “Basic Constructs of Oral and Written Language,” showing evaluation criteria for course syllabi under the subheading “The Structure of English.” It lists linguistic components—phonology and phonetics, orthography, morphology, and semantic organization—with implementation levels from 0 to 3 and a rating column. Each level describes increasing depth of inclusion, from simple mention (Level 0) to applied teaching experiences such as tutoring or internships (Level 3)."/>
          <p:cNvPicPr preferRelativeResize="0"/>
          <p:nvPr/>
        </p:nvPicPr>
        <p:blipFill rotWithShape="1">
          <a:blip r:embed="rId3">
            <a:alphaModFix/>
          </a:blip>
          <a:srcRect/>
          <a:stretch/>
        </p:blipFill>
        <p:spPr>
          <a:xfrm>
            <a:off x="1295720" y="58275"/>
            <a:ext cx="9343343" cy="62055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39542faf7a0_2_55"/>
          <p:cNvSpPr txBox="1">
            <a:spLocks noGrp="1"/>
          </p:cNvSpPr>
          <p:nvPr>
            <p:ph type="title"/>
          </p:nvPr>
        </p:nvSpPr>
        <p:spPr>
          <a:xfrm>
            <a:off x="228867" y="254967"/>
            <a:ext cx="11360700" cy="7635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SzPts val="6400"/>
              <a:buNone/>
            </a:pPr>
            <a:r>
              <a:rPr lang="en-US" dirty="0"/>
              <a:t>Who we are….</a:t>
            </a:r>
            <a:endParaRPr dirty="0"/>
          </a:p>
        </p:txBody>
      </p:sp>
      <p:pic>
        <p:nvPicPr>
          <p:cNvPr id="933" name="Google Shape;933;g39542faf7a0_2_55" descr="Dr. DaShaunda Patterson headshot"/>
          <p:cNvPicPr preferRelativeResize="0"/>
          <p:nvPr/>
        </p:nvPicPr>
        <p:blipFill rotWithShape="1">
          <a:blip r:embed="rId3">
            <a:alphaModFix/>
          </a:blip>
          <a:srcRect/>
          <a:stretch/>
        </p:blipFill>
        <p:spPr>
          <a:xfrm>
            <a:off x="-61501" y="1523249"/>
            <a:ext cx="1961925" cy="2048251"/>
          </a:xfrm>
          <a:prstGeom prst="rect">
            <a:avLst/>
          </a:prstGeom>
          <a:noFill/>
          <a:ln>
            <a:noFill/>
          </a:ln>
        </p:spPr>
      </p:pic>
      <p:sp>
        <p:nvSpPr>
          <p:cNvPr id="929" name="Google Shape;929;g39542faf7a0_2_55"/>
          <p:cNvSpPr txBox="1"/>
          <p:nvPr/>
        </p:nvSpPr>
        <p:spPr>
          <a:xfrm>
            <a:off x="2113488" y="1787825"/>
            <a:ext cx="5342100" cy="13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Dr. DaShaunda Patterson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Associate Dean for Faculty Affairs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Georgia State University</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CEEDAR Center</a:t>
            </a:r>
            <a:endParaRPr sz="2400" b="0" i="0" u="none" strike="noStrike" cap="none">
              <a:solidFill>
                <a:schemeClr val="dk1"/>
              </a:solidFill>
              <a:latin typeface="Arial"/>
              <a:ea typeface="Arial"/>
              <a:cs typeface="Arial"/>
              <a:sym typeface="Arial"/>
            </a:endParaRPr>
          </a:p>
        </p:txBody>
      </p:sp>
      <p:pic>
        <p:nvPicPr>
          <p:cNvPr id="931" name="Google Shape;931;g39542faf7a0_2_55" descr="Graphic titled “Collaborative Partners” showing logos of several educational institutions and organizations, including Queens College, Buffalo State, New Paltz, Syracuse University, Touro University Graduate School of Education, Binghamton University, the NYC Department of Education, and BOCES of New York State."/>
          <p:cNvPicPr preferRelativeResize="0"/>
          <p:nvPr/>
        </p:nvPicPr>
        <p:blipFill rotWithShape="1">
          <a:blip r:embed="rId4">
            <a:alphaModFix/>
          </a:blip>
          <a:srcRect/>
          <a:stretch/>
        </p:blipFill>
        <p:spPr>
          <a:xfrm>
            <a:off x="7668651" y="405453"/>
            <a:ext cx="4587300" cy="2562147"/>
          </a:xfrm>
          <a:prstGeom prst="rect">
            <a:avLst/>
          </a:prstGeom>
          <a:noFill/>
          <a:ln>
            <a:noFill/>
          </a:ln>
        </p:spPr>
      </p:pic>
      <p:pic>
        <p:nvPicPr>
          <p:cNvPr id="934" name="Google Shape;934;g39542faf7a0_2_55" descr="Dr. Shannon Budin headshot"/>
          <p:cNvPicPr preferRelativeResize="0"/>
          <p:nvPr/>
        </p:nvPicPr>
        <p:blipFill rotWithShape="1">
          <a:blip r:embed="rId5">
            <a:alphaModFix/>
          </a:blip>
          <a:srcRect/>
          <a:stretch/>
        </p:blipFill>
        <p:spPr>
          <a:xfrm>
            <a:off x="171301" y="3837325"/>
            <a:ext cx="1496327" cy="2243374"/>
          </a:xfrm>
          <a:prstGeom prst="rect">
            <a:avLst/>
          </a:prstGeom>
          <a:noFill/>
          <a:ln>
            <a:noFill/>
          </a:ln>
        </p:spPr>
      </p:pic>
      <p:sp>
        <p:nvSpPr>
          <p:cNvPr id="930" name="Google Shape;930;g39542faf7a0_2_55"/>
          <p:cNvSpPr txBox="1"/>
          <p:nvPr/>
        </p:nvSpPr>
        <p:spPr>
          <a:xfrm>
            <a:off x="1900425" y="4160751"/>
            <a:ext cx="6279600" cy="1705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Dr. Shannon Budin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Horace Mann Endowed Chair</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Professor of Exceptional Education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SUNY Buffalo State University </a:t>
            </a:r>
            <a:endParaRPr sz="2400" b="0" i="0" u="none" strike="noStrike" cap="none">
              <a:solidFill>
                <a:schemeClr val="dk1"/>
              </a:solidFill>
              <a:latin typeface="Arial"/>
              <a:ea typeface="Arial"/>
              <a:cs typeface="Arial"/>
              <a:sym typeface="Arial"/>
            </a:endParaRPr>
          </a:p>
        </p:txBody>
      </p:sp>
      <p:pic>
        <p:nvPicPr>
          <p:cNvPr id="932" name="Google Shape;932;g39542faf7a0_2_55" descr="A group photograph"/>
          <p:cNvPicPr preferRelativeResize="0"/>
          <p:nvPr/>
        </p:nvPicPr>
        <p:blipFill rotWithShape="1">
          <a:blip r:embed="rId6">
            <a:alphaModFix/>
          </a:blip>
          <a:srcRect/>
          <a:stretch/>
        </p:blipFill>
        <p:spPr>
          <a:xfrm>
            <a:off x="7668651" y="3043400"/>
            <a:ext cx="4587300" cy="3037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g39542faf7a0_2_982"/>
          <p:cNvSpPr txBox="1">
            <a:spLocks noGrp="1"/>
          </p:cNvSpPr>
          <p:nvPr>
            <p:ph type="title" idx="4294967295"/>
          </p:nvPr>
        </p:nvSpPr>
        <p:spPr>
          <a:xfrm>
            <a:off x="-101600" y="0"/>
            <a:ext cx="11188699" cy="1019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609600" marR="0" lvl="0" indent="-304800" algn="ctr" defTabSz="914400" rtl="0" eaLnBrk="1" fontAlgn="auto" latinLnBrk="0" hangingPunct="1">
              <a:lnSpc>
                <a:spcPct val="90000"/>
              </a:lnSpc>
              <a:spcBef>
                <a:spcPts val="1100"/>
              </a:spcBef>
              <a:spcAft>
                <a:spcPts val="0"/>
              </a:spcAft>
              <a:buClr>
                <a:schemeClr val="lt1"/>
              </a:buClr>
              <a:buSzPts val="8000"/>
              <a:buFont typeface="Arial"/>
              <a:buNone/>
              <a:tabLst/>
              <a:defRPr/>
            </a:pPr>
            <a:r>
              <a:rPr kumimoji="0" lang="en-US" sz="7200" b="1" i="0" u="none" strike="noStrike" kern="0" cap="none" spc="0" normalizeH="0" baseline="0" noProof="0" dirty="0">
                <a:ln>
                  <a:noFill/>
                </a:ln>
                <a:solidFill>
                  <a:schemeClr val="lt1"/>
                </a:solidFill>
                <a:effectLst/>
                <a:uLnTx/>
                <a:uFillTx/>
                <a:latin typeface="Arial"/>
                <a:ea typeface="Arial"/>
                <a:cs typeface="Arial"/>
                <a:sym typeface="Arial"/>
              </a:rPr>
              <a:t>Let’s Explore an IC</a:t>
            </a: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1110" name="Google Shape;1110;g39542faf7a0_2_982">
            <a:hlinkClick r:id="rId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306151" y="1129012"/>
            <a:ext cx="5280448" cy="2898750"/>
          </a:xfrm>
          <a:prstGeom prst="rect">
            <a:avLst/>
          </a:prstGeom>
          <a:noFill/>
          <a:ln>
            <a:noFill/>
          </a:ln>
        </p:spPr>
      </p:pic>
      <p:sp>
        <p:nvSpPr>
          <p:cNvPr id="1112" name="Google Shape;1112;g39542faf7a0_2_982"/>
          <p:cNvSpPr txBox="1"/>
          <p:nvPr/>
        </p:nvSpPr>
        <p:spPr>
          <a:xfrm>
            <a:off x="167275" y="4103932"/>
            <a:ext cx="5280600" cy="2339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400" b="1">
                <a:solidFill>
                  <a:schemeClr val="dk1"/>
                </a:solidFill>
              </a:rPr>
              <a:t>Explore: </a:t>
            </a:r>
            <a:endParaRPr sz="2400" b="1">
              <a:solidFill>
                <a:schemeClr val="dk1"/>
              </a:solidFill>
            </a:endParaRPr>
          </a:p>
          <a:p>
            <a:pPr marL="457200" marR="0" lvl="0" indent="-381000" algn="l" rtl="0">
              <a:lnSpc>
                <a:spcPct val="100000"/>
              </a:lnSpc>
              <a:spcBef>
                <a:spcPts val="0"/>
              </a:spcBef>
              <a:spcAft>
                <a:spcPts val="0"/>
              </a:spcAft>
              <a:buClr>
                <a:schemeClr val="dk1"/>
              </a:buClr>
              <a:buSzPts val="2400"/>
              <a:buChar char="●"/>
            </a:pPr>
            <a:r>
              <a:rPr lang="en-US" sz="2400">
                <a:solidFill>
                  <a:schemeClr val="dk1"/>
                </a:solidFill>
              </a:rPr>
              <a:t>Spend 4 minutes exploring an IC.</a:t>
            </a:r>
            <a:endParaRPr sz="2400">
              <a:solidFill>
                <a:schemeClr val="dk1"/>
              </a:solidFill>
            </a:endParaRPr>
          </a:p>
          <a:p>
            <a:pPr marL="457200" marR="0" lvl="0" indent="-381000" algn="l" rtl="0">
              <a:lnSpc>
                <a:spcPct val="100000"/>
              </a:lnSpc>
              <a:spcBef>
                <a:spcPts val="0"/>
              </a:spcBef>
              <a:spcAft>
                <a:spcPts val="0"/>
              </a:spcAft>
              <a:buClr>
                <a:schemeClr val="dk1"/>
              </a:buClr>
              <a:buSzPts val="2400"/>
              <a:buChar char="●"/>
            </a:pPr>
            <a:r>
              <a:rPr lang="en-US" sz="2400">
                <a:solidFill>
                  <a:schemeClr val="dk1"/>
                </a:solidFill>
              </a:rPr>
              <a:t>As you do, think about one way this </a:t>
            </a:r>
            <a:r>
              <a:rPr lang="en-US" sz="2400" i="1">
                <a:solidFill>
                  <a:schemeClr val="dk1"/>
                </a:solidFill>
              </a:rPr>
              <a:t>could be used</a:t>
            </a:r>
            <a:r>
              <a:rPr lang="en-US" sz="2400">
                <a:solidFill>
                  <a:schemeClr val="dk1"/>
                </a:solidFill>
              </a:rPr>
              <a:t> in your program and one </a:t>
            </a:r>
            <a:r>
              <a:rPr lang="en-US" sz="2400" i="1">
                <a:solidFill>
                  <a:schemeClr val="dk1"/>
                </a:solidFill>
              </a:rPr>
              <a:t>question </a:t>
            </a:r>
            <a:r>
              <a:rPr lang="en-US" sz="2400">
                <a:solidFill>
                  <a:schemeClr val="dk1"/>
                </a:solidFill>
              </a:rPr>
              <a:t>or </a:t>
            </a:r>
            <a:r>
              <a:rPr lang="en-US" sz="2400" i="1">
                <a:solidFill>
                  <a:schemeClr val="dk1"/>
                </a:solidFill>
              </a:rPr>
              <a:t>challenge</a:t>
            </a:r>
            <a:r>
              <a:rPr lang="en-US" sz="2400">
                <a:solidFill>
                  <a:schemeClr val="dk1"/>
                </a:solidFill>
              </a:rPr>
              <a:t> you anticipate</a:t>
            </a:r>
            <a:endParaRPr sz="2400">
              <a:solidFill>
                <a:schemeClr val="dk1"/>
              </a:solidFill>
            </a:endParaRPr>
          </a:p>
        </p:txBody>
      </p:sp>
      <p:sp>
        <p:nvSpPr>
          <p:cNvPr id="1111" name="Google Shape;1111;g39542faf7a0_2_982"/>
          <p:cNvSpPr txBox="1"/>
          <p:nvPr/>
        </p:nvSpPr>
        <p:spPr>
          <a:xfrm>
            <a:off x="5447877" y="4137550"/>
            <a:ext cx="6426300" cy="3021600"/>
          </a:xfrm>
          <a:prstGeom prst="rect">
            <a:avLst/>
          </a:prstGeom>
          <a:noFill/>
          <a:ln>
            <a:noFill/>
          </a:ln>
        </p:spPr>
        <p:txBody>
          <a:bodyPr spcFirstLastPara="1" wrap="square" lIns="121900" tIns="60925" rIns="121900" bIns="60925" anchor="t" anchorCtr="0">
            <a:spAutoFit/>
          </a:bodyPr>
          <a:lstStyle/>
          <a:p>
            <a:pPr marL="0" marR="0" lvl="0" indent="0" algn="l" rtl="0">
              <a:lnSpc>
                <a:spcPct val="90000"/>
              </a:lnSpc>
              <a:spcBef>
                <a:spcPts val="0"/>
              </a:spcBef>
              <a:spcAft>
                <a:spcPts val="0"/>
              </a:spcAft>
              <a:buNone/>
            </a:pPr>
            <a:r>
              <a:rPr lang="en-US" sz="2400" b="1">
                <a:solidFill>
                  <a:schemeClr val="dk1"/>
                </a:solidFill>
              </a:rPr>
              <a:t>To Access: </a:t>
            </a:r>
            <a:endParaRPr sz="2400" b="1">
              <a:solidFill>
                <a:schemeClr val="dk1"/>
              </a:solidFill>
            </a:endParaRPr>
          </a:p>
          <a:p>
            <a:pPr marL="304800" marR="0" lvl="0" indent="-304800" algn="l" rtl="0">
              <a:lnSpc>
                <a:spcPct val="90000"/>
              </a:lnSpc>
              <a:spcBef>
                <a:spcPts val="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Go to </a:t>
            </a:r>
            <a:r>
              <a:rPr lang="en-US" sz="2400" b="0" i="0" u="sng" strike="noStrike" cap="none">
                <a:solidFill>
                  <a:schemeClr val="hlink"/>
                </a:solidFill>
                <a:latin typeface="Arial"/>
                <a:ea typeface="Arial"/>
                <a:cs typeface="Arial"/>
                <a:sym typeface="Arial"/>
                <a:hlinkClick r:id="rId5"/>
              </a:rPr>
              <a:t>ceedar.org</a:t>
            </a:r>
            <a:endParaRPr sz="2400" b="0" i="0" u="none" strike="noStrike" cap="none">
              <a:solidFill>
                <a:schemeClr val="dk1"/>
              </a:solidFill>
              <a:latin typeface="Arial"/>
              <a:ea typeface="Arial"/>
              <a:cs typeface="Arial"/>
              <a:sym typeface="Arial"/>
            </a:endParaRPr>
          </a:p>
          <a:p>
            <a:pPr marL="304800" marR="0" lvl="0" indent="-304800" algn="l" rtl="0">
              <a:lnSpc>
                <a:spcPct val="90000"/>
              </a:lnSpc>
              <a:spcBef>
                <a:spcPts val="130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Click Resources/Tools</a:t>
            </a:r>
            <a:endParaRPr sz="2400" b="0" i="0" u="none" strike="noStrike" cap="none">
              <a:solidFill>
                <a:srgbClr val="000000"/>
              </a:solidFill>
              <a:latin typeface="Arial"/>
              <a:ea typeface="Arial"/>
              <a:cs typeface="Arial"/>
              <a:sym typeface="Arial"/>
            </a:endParaRPr>
          </a:p>
          <a:p>
            <a:pPr marL="304800" marR="0" lvl="0" indent="-304800" algn="l" rtl="0">
              <a:lnSpc>
                <a:spcPct val="90000"/>
              </a:lnSpc>
              <a:spcBef>
                <a:spcPts val="130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Click Innovation Configurations </a:t>
            </a:r>
            <a:endParaRPr sz="2400" b="0" i="0" u="none" strike="noStrike" cap="none">
              <a:solidFill>
                <a:schemeClr val="dk1"/>
              </a:solidFill>
              <a:latin typeface="Arial"/>
              <a:ea typeface="Arial"/>
              <a:cs typeface="Arial"/>
              <a:sym typeface="Arial"/>
            </a:endParaRPr>
          </a:p>
          <a:p>
            <a:pPr marL="304800" marR="0" lvl="0" indent="-304800" algn="l" rtl="0">
              <a:lnSpc>
                <a:spcPct val="90000"/>
              </a:lnSpc>
              <a:spcBef>
                <a:spcPts val="1300"/>
              </a:spcBef>
              <a:spcAft>
                <a:spcPts val="0"/>
              </a:spcAft>
              <a:buClr>
                <a:schemeClr val="dk1"/>
              </a:buClr>
              <a:buSzPts val="3200"/>
              <a:buFont typeface="Arial"/>
              <a:buChar char="•"/>
            </a:pPr>
            <a:r>
              <a:rPr lang="en-US" sz="2400">
                <a:solidFill>
                  <a:schemeClr val="dk1"/>
                </a:solidFill>
              </a:rPr>
              <a:t>S</a:t>
            </a:r>
            <a:r>
              <a:rPr lang="en-US" sz="2400" b="0" i="0" u="none" strike="noStrike" cap="none">
                <a:solidFill>
                  <a:schemeClr val="dk1"/>
                </a:solidFill>
                <a:latin typeface="Arial"/>
                <a:ea typeface="Arial"/>
                <a:cs typeface="Arial"/>
                <a:sym typeface="Arial"/>
              </a:rPr>
              <a:t>elect </a:t>
            </a:r>
            <a:r>
              <a:rPr lang="en-US" sz="2400">
                <a:solidFill>
                  <a:schemeClr val="dk1"/>
                </a:solidFill>
              </a:rPr>
              <a:t>SoR related IC</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g39542faf7a0_2_989"/>
          <p:cNvSpPr txBox="1">
            <a:spLocks noGrp="1"/>
          </p:cNvSpPr>
          <p:nvPr>
            <p:ph type="title"/>
          </p:nvPr>
        </p:nvSpPr>
        <p:spPr>
          <a:xfrm>
            <a:off x="54875" y="594151"/>
            <a:ext cx="11919300" cy="1325700"/>
          </a:xfrm>
          <a:prstGeom prst="rect">
            <a:avLst/>
          </a:prstGeom>
          <a:noFill/>
          <a:ln>
            <a:noFill/>
          </a:ln>
        </p:spPr>
        <p:txBody>
          <a:bodyPr spcFirstLastPara="1" wrap="square" lIns="91400" tIns="45700" rIns="91400" bIns="45700" anchor="t" anchorCtr="0">
            <a:normAutofit fontScale="90000"/>
          </a:bodyPr>
          <a:lstStyle/>
          <a:p>
            <a:pPr marL="0" lvl="0" indent="0" algn="l" rtl="0">
              <a:lnSpc>
                <a:spcPct val="90000"/>
              </a:lnSpc>
              <a:spcBef>
                <a:spcPts val="0"/>
              </a:spcBef>
              <a:spcAft>
                <a:spcPts val="0"/>
              </a:spcAft>
              <a:buSzPct val="100000"/>
              <a:buNone/>
            </a:pPr>
            <a:r>
              <a:rPr lang="en-US"/>
              <a:t>The Networked Improvement Community (NIC) </a:t>
            </a:r>
            <a:endParaRPr/>
          </a:p>
        </p:txBody>
      </p:sp>
      <p:sp>
        <p:nvSpPr>
          <p:cNvPr id="1118" name="Google Shape;1118;g39542faf7a0_2_989"/>
          <p:cNvSpPr txBox="1">
            <a:spLocks noGrp="1"/>
          </p:cNvSpPr>
          <p:nvPr>
            <p:ph type="body" idx="1"/>
          </p:nvPr>
        </p:nvSpPr>
        <p:spPr>
          <a:xfrm>
            <a:off x="241181" y="2099515"/>
            <a:ext cx="8340600" cy="3639600"/>
          </a:xfrm>
          <a:prstGeom prst="rect">
            <a:avLst/>
          </a:prstGeom>
          <a:noFill/>
          <a:ln>
            <a:noFill/>
          </a:ln>
        </p:spPr>
        <p:txBody>
          <a:bodyPr spcFirstLastPara="1" wrap="square" lIns="91400" tIns="45700" rIns="91400" bIns="45700" anchor="t" anchorCtr="0">
            <a:noAutofit/>
          </a:bodyPr>
          <a:lstStyle/>
          <a:p>
            <a:pPr marL="228600" lvl="0" indent="-234950" algn="l" rtl="0">
              <a:lnSpc>
                <a:spcPct val="90000"/>
              </a:lnSpc>
              <a:spcBef>
                <a:spcPts val="0"/>
              </a:spcBef>
              <a:spcAft>
                <a:spcPts val="0"/>
              </a:spcAft>
              <a:buSzPts val="3700"/>
              <a:buChar char="•"/>
            </a:pPr>
            <a:r>
              <a:rPr lang="en-US"/>
              <a:t>Moved the process online </a:t>
            </a:r>
            <a:endParaRPr/>
          </a:p>
          <a:p>
            <a:pPr marL="228600" lvl="0" indent="-234950" algn="l" rtl="0">
              <a:lnSpc>
                <a:spcPct val="90000"/>
              </a:lnSpc>
              <a:spcBef>
                <a:spcPts val="1000"/>
              </a:spcBef>
              <a:spcAft>
                <a:spcPts val="0"/>
              </a:spcAft>
              <a:buSzPts val="3700"/>
              <a:buChar char="•"/>
            </a:pPr>
            <a:r>
              <a:rPr lang="en-US"/>
              <a:t>Faculty can complete in 20-30 minutes per syllabus </a:t>
            </a:r>
            <a:endParaRPr/>
          </a:p>
          <a:p>
            <a:pPr marL="228600" lvl="0" indent="-234950" algn="l" rtl="0">
              <a:lnSpc>
                <a:spcPct val="90000"/>
              </a:lnSpc>
              <a:spcBef>
                <a:spcPts val="1000"/>
              </a:spcBef>
              <a:spcAft>
                <a:spcPts val="0"/>
              </a:spcAft>
              <a:buSzPts val="3700"/>
              <a:buChar char="•"/>
            </a:pPr>
            <a:r>
              <a:rPr lang="en-US"/>
              <a:t>Creates reports that can be used for making decisions about programs </a:t>
            </a:r>
            <a:endParaRPr/>
          </a:p>
          <a:p>
            <a:pPr marL="228600" lvl="0" indent="-234950" algn="l" rtl="0">
              <a:lnSpc>
                <a:spcPct val="90000"/>
              </a:lnSpc>
              <a:spcBef>
                <a:spcPts val="1000"/>
              </a:spcBef>
              <a:spcAft>
                <a:spcPts val="0"/>
              </a:spcAft>
              <a:buSzPts val="3700"/>
              <a:buChar char="•"/>
            </a:pPr>
            <a:r>
              <a:rPr lang="en-US"/>
              <a:t>Reports can be used for program review </a:t>
            </a:r>
            <a:endParaRPr/>
          </a:p>
        </p:txBody>
      </p:sp>
      <p:pic>
        <p:nvPicPr>
          <p:cNvPr id="1119" name="Google Shape;1119;g39542faf7a0_2_989">
            <a:extLst>
              <a:ext uri="{C183D7F6-B498-43B3-948B-1728B52AA6E4}">
                <adec:decorative xmlns:adec="http://schemas.microsoft.com/office/drawing/2017/decorative" val="1"/>
              </a:ext>
            </a:extLst>
          </p:cNvPr>
          <p:cNvPicPr preferRelativeResize="0"/>
          <p:nvPr/>
        </p:nvPicPr>
        <p:blipFill rotWithShape="1">
          <a:blip r:embed="rId3">
            <a:alphaModFix/>
          </a:blip>
          <a:srcRect l="52006"/>
          <a:stretch/>
        </p:blipFill>
        <p:spPr>
          <a:xfrm>
            <a:off x="8170888" y="436672"/>
            <a:ext cx="4021125" cy="59846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g3cb5a9a2c6e_0_18"/>
          <p:cNvSpPr txBox="1">
            <a:spLocks noGrp="1"/>
          </p:cNvSpPr>
          <p:nvPr>
            <p:ph type="title"/>
          </p:nvPr>
        </p:nvSpPr>
        <p:spPr>
          <a:xfrm>
            <a:off x="486150" y="387154"/>
            <a:ext cx="11219700" cy="703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1666"/>
              <a:buFont typeface="Calibri"/>
              <a:buNone/>
            </a:pPr>
            <a:r>
              <a:rPr lang="en-US"/>
              <a:t>What gets entered into the IC tool?</a:t>
            </a:r>
            <a:endParaRPr/>
          </a:p>
        </p:txBody>
      </p:sp>
      <p:sp>
        <p:nvSpPr>
          <p:cNvPr id="1125" name="Google Shape;1125;g3cb5a9a2c6e_0_18"/>
          <p:cNvSpPr txBox="1"/>
          <p:nvPr/>
        </p:nvSpPr>
        <p:spPr>
          <a:xfrm>
            <a:off x="197924" y="1466600"/>
            <a:ext cx="5802000" cy="334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900" b="1">
                <a:solidFill>
                  <a:srgbClr val="FF0000"/>
                </a:solidFill>
                <a:latin typeface="Calibri"/>
                <a:ea typeface="Calibri"/>
                <a:cs typeface="Calibri"/>
                <a:sym typeface="Calibri"/>
              </a:rPr>
              <a:t>Programs → Courses → ACTIVITIES</a:t>
            </a:r>
            <a:endParaRPr sz="2900" b="1">
              <a:solidFill>
                <a:srgbClr val="FF0000"/>
              </a:solidFill>
              <a:latin typeface="Calibri"/>
              <a:ea typeface="Calibri"/>
              <a:cs typeface="Calibri"/>
              <a:sym typeface="Calibri"/>
            </a:endParaRPr>
          </a:p>
          <a:p>
            <a:pPr marL="0" marR="0" lvl="0" indent="0" algn="l" rtl="0">
              <a:spcBef>
                <a:spcPts val="0"/>
              </a:spcBef>
              <a:spcAft>
                <a:spcPts val="0"/>
              </a:spcAft>
              <a:buNone/>
            </a:pPr>
            <a:endParaRPr sz="2900" b="1">
              <a:solidFill>
                <a:schemeClr val="dk1"/>
              </a:solidFill>
              <a:latin typeface="Calibri"/>
              <a:ea typeface="Calibri"/>
              <a:cs typeface="Calibri"/>
              <a:sym typeface="Calibri"/>
            </a:endParaRPr>
          </a:p>
          <a:p>
            <a:pPr marL="285750" marR="0" lvl="0" indent="-342900" algn="l" rtl="0">
              <a:spcBef>
                <a:spcPts val="0"/>
              </a:spcBef>
              <a:spcAft>
                <a:spcPts val="0"/>
              </a:spcAft>
              <a:buClr>
                <a:srgbClr val="0070C0"/>
              </a:buClr>
              <a:buSzPts val="2700"/>
              <a:buFont typeface="Noto Sans Symbols"/>
              <a:buChar char="✔"/>
            </a:pPr>
            <a:r>
              <a:rPr lang="en-US" sz="2700">
                <a:solidFill>
                  <a:srgbClr val="0070C0"/>
                </a:solidFill>
                <a:latin typeface="Calibri"/>
                <a:ea typeface="Calibri"/>
                <a:cs typeface="Calibri"/>
                <a:sym typeface="Calibri"/>
              </a:rPr>
              <a:t>Activities can be variety of “things” student does in the course. </a:t>
            </a:r>
            <a:endParaRPr sz="2700">
              <a:solidFill>
                <a:srgbClr val="0070C0"/>
              </a:solidFill>
              <a:latin typeface="Calibri"/>
              <a:ea typeface="Calibri"/>
              <a:cs typeface="Calibri"/>
              <a:sym typeface="Calibri"/>
            </a:endParaRPr>
          </a:p>
          <a:p>
            <a:pPr marL="457200" marR="0" lvl="0" indent="0" algn="l" rtl="0">
              <a:spcBef>
                <a:spcPts val="0"/>
              </a:spcBef>
              <a:spcAft>
                <a:spcPts val="0"/>
              </a:spcAft>
              <a:buNone/>
            </a:pPr>
            <a:endParaRPr sz="2700">
              <a:solidFill>
                <a:srgbClr val="0070C0"/>
              </a:solidFill>
              <a:latin typeface="Calibri"/>
              <a:ea typeface="Calibri"/>
              <a:cs typeface="Calibri"/>
              <a:sym typeface="Calibri"/>
            </a:endParaRPr>
          </a:p>
          <a:p>
            <a:pPr marL="285750" marR="0" lvl="0" indent="-342900" algn="l" rtl="0">
              <a:spcBef>
                <a:spcPts val="0"/>
              </a:spcBef>
              <a:spcAft>
                <a:spcPts val="0"/>
              </a:spcAft>
              <a:buClr>
                <a:srgbClr val="0070C0"/>
              </a:buClr>
              <a:buSzPts val="2700"/>
              <a:buFont typeface="Noto Sans Symbols"/>
              <a:buChar char="✔"/>
            </a:pPr>
            <a:r>
              <a:rPr lang="en-US" sz="2700">
                <a:solidFill>
                  <a:srgbClr val="0070C0"/>
                </a:solidFill>
                <a:latin typeface="Calibri"/>
                <a:ea typeface="Calibri"/>
                <a:cs typeface="Calibri"/>
                <a:sym typeface="Calibri"/>
              </a:rPr>
              <a:t>Then provide </a:t>
            </a:r>
            <a:r>
              <a:rPr lang="en-US" sz="2700" u="sng">
                <a:solidFill>
                  <a:srgbClr val="0070C0"/>
                </a:solidFill>
                <a:latin typeface="Calibri"/>
                <a:ea typeface="Calibri"/>
                <a:cs typeface="Calibri"/>
                <a:sym typeface="Calibri"/>
              </a:rPr>
              <a:t>details</a:t>
            </a:r>
            <a:r>
              <a:rPr lang="en-US" sz="2700">
                <a:solidFill>
                  <a:srgbClr val="0070C0"/>
                </a:solidFill>
                <a:latin typeface="Calibri"/>
                <a:ea typeface="Calibri"/>
                <a:cs typeface="Calibri"/>
                <a:sym typeface="Calibri"/>
              </a:rPr>
              <a:t> about that activity.</a:t>
            </a:r>
            <a:endParaRPr sz="2300"/>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pic>
        <p:nvPicPr>
          <p:cNvPr id="1126" name="Google Shape;1126;g3cb5a9a2c6e_0_18" descr="Checklist form with two sections. The “Activity Types” section lists options such as reading, lecture or presentation, modeling or demonstration, discussion, quiz, test, project or activity, peer‑coaching, case study, lesson plan study or development, portfolios, action research, podcasts, simulation, and an “other” option. The “Field Experiences” section includes tutoring, observation, and small‑group field experience, each with an empty checkbox."/>
          <p:cNvPicPr preferRelativeResize="0"/>
          <p:nvPr/>
        </p:nvPicPr>
        <p:blipFill rotWithShape="1">
          <a:blip r:embed="rId3">
            <a:alphaModFix/>
          </a:blip>
          <a:srcRect/>
          <a:stretch/>
        </p:blipFill>
        <p:spPr>
          <a:xfrm>
            <a:off x="5999925" y="1090638"/>
            <a:ext cx="3903775" cy="4834375"/>
          </a:xfrm>
          <a:prstGeom prst="rect">
            <a:avLst/>
          </a:prstGeom>
          <a:noFill/>
          <a:ln>
            <a:noFill/>
          </a:ln>
          <a:effectLst>
            <a:outerShdw blurRad="292100" dist="139700" dir="2700000" algn="tl" rotWithShape="0">
              <a:srgbClr val="333333">
                <a:alpha val="64709"/>
              </a:srgbClr>
            </a:outerShdw>
          </a:effectLst>
        </p:spPr>
      </p:pic>
      <p:pic>
        <p:nvPicPr>
          <p:cNvPr id="1127" name="Google Shape;1127;g3cb5a9a2c6e_0_18" descr="Digital form titled “Add Metadata” with checkboxes for describing an educational activity. Options include whether the activity includes a technology or online component; the type of setting (simulated or authentic); types of feedback received (peer, teacher or expert, other, with a text field); an option for analysis or revision; and checkboxes indicating the student populations addressed, including general education students, students with disabilities, and culturally and linguistically diverse students. Buttons labeled Cancel and Done appear at the bottom."/>
          <p:cNvPicPr preferRelativeResize="0"/>
          <p:nvPr/>
        </p:nvPicPr>
        <p:blipFill rotWithShape="1">
          <a:blip r:embed="rId4">
            <a:alphaModFix/>
          </a:blip>
          <a:srcRect/>
          <a:stretch/>
        </p:blipFill>
        <p:spPr>
          <a:xfrm>
            <a:off x="8936950" y="1869038"/>
            <a:ext cx="3373750" cy="3700225"/>
          </a:xfrm>
          <a:prstGeom prst="rect">
            <a:avLst/>
          </a:prstGeom>
          <a:noFill/>
          <a:ln>
            <a:noFill/>
          </a:ln>
          <a:effectLst>
            <a:outerShdw blurRad="292100" dist="139700" dir="2700000" algn="tl" rotWithShape="0">
              <a:srgbClr val="333333">
                <a:alpha val="64709"/>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5" name="Google Shape;1135;g3cb5a9a2c6e_0_10"/>
          <p:cNvSpPr txBox="1">
            <a:spLocks noGrp="1"/>
          </p:cNvSpPr>
          <p:nvPr>
            <p:ph type="title" idx="4294967295"/>
          </p:nvPr>
        </p:nvSpPr>
        <p:spPr>
          <a:xfrm>
            <a:off x="451600" y="689925"/>
            <a:ext cx="9376200" cy="1019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100"/>
              </a:spcBef>
              <a:spcAft>
                <a:spcPts val="0"/>
              </a:spcAft>
              <a:buClr>
                <a:schemeClr val="lt1"/>
              </a:buClr>
              <a:buSzPts val="8000"/>
              <a:buFont typeface="Arial"/>
              <a:buNone/>
              <a:tabLst/>
              <a:defRPr/>
            </a:pPr>
            <a:r>
              <a:rPr kumimoji="0" lang="en-US" sz="8000" b="1" i="0" u="none" strike="noStrike" kern="0" cap="none" spc="0" normalizeH="0" baseline="0" noProof="0" dirty="0">
                <a:ln>
                  <a:noFill/>
                </a:ln>
                <a:solidFill>
                  <a:schemeClr val="lt1"/>
                </a:solidFill>
                <a:effectLst/>
                <a:uLnTx/>
                <a:uFillTx/>
                <a:latin typeface="Arial"/>
                <a:ea typeface="Arial"/>
                <a:cs typeface="Arial"/>
                <a:sym typeface="Arial"/>
              </a:rPr>
              <a:t>Sample outputs-</a:t>
            </a:r>
          </a:p>
        </p:txBody>
      </p:sp>
      <p:sp>
        <p:nvSpPr>
          <p:cNvPr id="1134" name="Google Shape;1134;g3cb5a9a2c6e_0_10"/>
          <p:cNvSpPr txBox="1">
            <a:spLocks noGrp="1"/>
          </p:cNvSpPr>
          <p:nvPr>
            <p:ph type="body" idx="3"/>
          </p:nvPr>
        </p:nvSpPr>
        <p:spPr>
          <a:xfrm>
            <a:off x="396400" y="2134025"/>
            <a:ext cx="9486600" cy="1019100"/>
          </a:xfrm>
          <a:prstGeom prst="rect">
            <a:avLst/>
          </a:prstGeom>
        </p:spPr>
        <p:txBody>
          <a:bodyPr spcFirstLastPara="1" wrap="square" lIns="91425" tIns="45700" rIns="91425" bIns="45700" anchor="t" anchorCtr="0">
            <a:noAutofit/>
          </a:bodyPr>
          <a:lstStyle/>
          <a:p>
            <a:pPr marL="0" lvl="0" indent="0" algn="ctr" rtl="0">
              <a:spcBef>
                <a:spcPts val="1100"/>
              </a:spcBef>
              <a:spcAft>
                <a:spcPts val="0"/>
              </a:spcAft>
              <a:buNone/>
            </a:pPr>
            <a:r>
              <a:rPr lang="en-US"/>
              <a:t>Reports Available</a:t>
            </a:r>
            <a:endParaRPr/>
          </a:p>
        </p:txBody>
      </p:sp>
      <p:sp>
        <p:nvSpPr>
          <p:cNvPr id="1133" name="Google Shape;1133;g3cb5a9a2c6e_0_10"/>
          <p:cNvSpPr txBox="1">
            <a:spLocks noGrp="1"/>
          </p:cNvSpPr>
          <p:nvPr>
            <p:ph type="body" idx="2"/>
          </p:nvPr>
        </p:nvSpPr>
        <p:spPr>
          <a:xfrm>
            <a:off x="1378822" y="3674400"/>
            <a:ext cx="8187900" cy="10191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US" sz="3200"/>
              <a:t>-Can be used as a one time “snapshot”</a:t>
            </a:r>
            <a:endParaRPr sz="3200"/>
          </a:p>
          <a:p>
            <a:pPr marL="0" lvl="0" indent="0" algn="l" rtl="0">
              <a:spcBef>
                <a:spcPts val="1100"/>
              </a:spcBef>
              <a:spcAft>
                <a:spcPts val="0"/>
              </a:spcAft>
              <a:buNone/>
            </a:pPr>
            <a:r>
              <a:rPr lang="en-US" sz="3200"/>
              <a:t>-Can be compared over time (growth/change)</a:t>
            </a:r>
            <a:endParaRPr sz="3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g39542faf7a0_2_1022"/>
          <p:cNvSpPr txBox="1">
            <a:spLocks noGrp="1"/>
          </p:cNvSpPr>
          <p:nvPr>
            <p:ph type="title"/>
          </p:nvPr>
        </p:nvSpPr>
        <p:spPr>
          <a:xfrm>
            <a:off x="407475" y="404325"/>
            <a:ext cx="8415900" cy="9945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dirty="0"/>
              <a:t>Implementation Level Language</a:t>
            </a:r>
            <a:endParaRPr dirty="0"/>
          </a:p>
        </p:txBody>
      </p:sp>
      <p:graphicFrame>
        <p:nvGraphicFramePr>
          <p:cNvPr id="1141" name="Google Shape;1141;g39542faf7a0_2_1022"/>
          <p:cNvGraphicFramePr/>
          <p:nvPr>
            <p:extLst>
              <p:ext uri="{D42A27DB-BD31-4B8C-83A1-F6EECF244321}">
                <p14:modId xmlns:p14="http://schemas.microsoft.com/office/powerpoint/2010/main" val="2286406891"/>
              </p:ext>
            </p:extLst>
          </p:nvPr>
        </p:nvGraphicFramePr>
        <p:xfrm>
          <a:off x="867383" y="1593277"/>
          <a:ext cx="10287000" cy="3340548"/>
        </p:xfrm>
        <a:graphic>
          <a:graphicData uri="http://schemas.openxmlformats.org/drawingml/2006/table">
            <a:tbl>
              <a:tblPr firstRow="1">
                <a:noFill/>
                <a:tableStyleId>{137A70B6-7F95-4772-881E-9676A3B170FB}</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chemeClr val="dk1"/>
                        </a:buClr>
                        <a:buSzPts val="1900"/>
                        <a:buFont typeface="Arial"/>
                        <a:buNone/>
                      </a:pPr>
                      <a:r>
                        <a:rPr lang="en-US" sz="1900" u="none" strike="noStrike" cap="none">
                          <a:latin typeface="Arial"/>
                          <a:ea typeface="Arial"/>
                          <a:cs typeface="Arial"/>
                          <a:sym typeface="Arial"/>
                        </a:rPr>
                        <a:t>Level 0</a:t>
                      </a:r>
                      <a:endParaRPr sz="1900" u="none" strike="noStrike" cap="none">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u="none" strike="noStrike" cap="none">
                          <a:latin typeface="Arial"/>
                          <a:ea typeface="Arial"/>
                          <a:cs typeface="Arial"/>
                          <a:sym typeface="Arial"/>
                        </a:rPr>
                        <a:t>Level 1</a:t>
                      </a:r>
                      <a:endParaRPr sz="1900" u="none" strike="noStrike" cap="none">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u="none" strike="noStrike" cap="none">
                          <a:latin typeface="Arial"/>
                          <a:ea typeface="Arial"/>
                          <a:cs typeface="Arial"/>
                          <a:sym typeface="Arial"/>
                        </a:rPr>
                        <a:t>Level 2</a:t>
                      </a:r>
                      <a:endParaRPr sz="1900" u="none" strike="noStrike" cap="none">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u="none" strike="noStrike" cap="none">
                          <a:latin typeface="Arial"/>
                          <a:ea typeface="Arial"/>
                          <a:cs typeface="Arial"/>
                          <a:sym typeface="Arial"/>
                        </a:rPr>
                        <a:t>Level 3</a:t>
                      </a:r>
                      <a:endParaRPr sz="1900" u="none" strike="noStrike" cap="none">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900"/>
                        <a:buFont typeface="Arial"/>
                        <a:buNone/>
                      </a:pPr>
                      <a:r>
                        <a:rPr lang="en-US" sz="1900" u="none" strike="noStrike" cap="none">
                          <a:solidFill>
                            <a:schemeClr val="dk1"/>
                          </a:solidFill>
                          <a:latin typeface="Arial"/>
                          <a:ea typeface="Arial"/>
                          <a:cs typeface="Arial"/>
                          <a:sym typeface="Arial"/>
                        </a:rPr>
                        <a:t>There is no evidence that the component is included in the syllabus, or the syllabus only mentions the component. </a:t>
                      </a:r>
                      <a:endParaRPr sz="1900" u="none" strike="noStrike" cap="none">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u="none" strike="noStrike" cap="none">
                          <a:solidFill>
                            <a:schemeClr val="dk1"/>
                          </a:solidFill>
                          <a:latin typeface="Arial"/>
                          <a:ea typeface="Arial"/>
                          <a:cs typeface="Arial"/>
                          <a:sym typeface="Arial"/>
                        </a:rPr>
                        <a:t>Must contain at least one of the following: reading, test, lecture/presentation, discussion, modeling/ demonstration, or quiz. </a:t>
                      </a:r>
                      <a:endParaRPr sz="1900" u="none" strike="noStrike" cap="none">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Arial"/>
                        <a:buNone/>
                      </a:pPr>
                      <a:r>
                        <a:rPr lang="en-US" sz="1900" u="none" strike="noStrike" cap="none">
                          <a:solidFill>
                            <a:schemeClr val="dk1"/>
                          </a:solidFill>
                          <a:latin typeface="Arial"/>
                          <a:ea typeface="Arial"/>
                          <a:cs typeface="Arial"/>
                          <a:sym typeface="Arial"/>
                        </a:rPr>
                        <a:t>Must contain at least one item from Level 1, plus at least one of the following: observation, project/activity, case study, or lesson plan study.</a:t>
                      </a:r>
                      <a:endParaRPr sz="1900" u="none" strike="noStrike" cap="none">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US" sz="1600" u="none" strike="noStrike" cap="none" dirty="0">
                          <a:latin typeface="Arial"/>
                          <a:ea typeface="Arial"/>
                          <a:cs typeface="Arial"/>
                          <a:sym typeface="Arial"/>
                        </a:rPr>
                        <a:t>Must contain at least one item from Level 1 as well as at least one item from Level 2, plus at least one of the following: tutoring, small group student teaching, or whole group internship.</a:t>
                      </a:r>
                      <a:endParaRPr sz="1600" u="none" strike="noStrike" cap="none" dirty="0">
                        <a:latin typeface="Arial"/>
                        <a:ea typeface="Arial"/>
                        <a:cs typeface="Arial"/>
                        <a:sym typeface="Arial"/>
                      </a:endParaRPr>
                    </a:p>
                    <a:p>
                      <a:pPr marL="0" marR="0" lvl="0" indent="0" algn="l" rtl="0">
                        <a:lnSpc>
                          <a:spcPct val="100000"/>
                        </a:lnSpc>
                        <a:spcBef>
                          <a:spcPts val="1200"/>
                        </a:spcBef>
                        <a:spcAft>
                          <a:spcPts val="0"/>
                        </a:spcAft>
                        <a:buClr>
                          <a:schemeClr val="dk1"/>
                        </a:buClr>
                        <a:buSzPts val="1900"/>
                        <a:buFont typeface="Calibri"/>
                        <a:buNone/>
                      </a:pPr>
                      <a:endParaRPr sz="1900" u="none" strike="noStrike" cap="none" dirty="0">
                        <a:latin typeface="Arial"/>
                        <a:ea typeface="Arial"/>
                        <a:cs typeface="Arial"/>
                        <a:sym typeface="Aria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142" name="Google Shape;1142;g39542faf7a0_2_1022" descr="A circle containing a &quot;0&quot;"/>
          <p:cNvPicPr preferRelativeResize="0"/>
          <p:nvPr/>
        </p:nvPicPr>
        <p:blipFill rotWithShape="1">
          <a:blip r:embed="rId3">
            <a:alphaModFix/>
          </a:blip>
          <a:srcRect l="43634" t="40359" r="29103"/>
          <a:stretch/>
        </p:blipFill>
        <p:spPr>
          <a:xfrm>
            <a:off x="996349" y="4622929"/>
            <a:ext cx="1744917" cy="2726721"/>
          </a:xfrm>
          <a:prstGeom prst="rect">
            <a:avLst/>
          </a:prstGeom>
          <a:noFill/>
          <a:ln>
            <a:noFill/>
          </a:ln>
        </p:spPr>
      </p:pic>
      <p:pic>
        <p:nvPicPr>
          <p:cNvPr id="1143" name="Google Shape;1143;g39542faf7a0_2_1022" descr="A circle containing &quot;1&quot;."/>
          <p:cNvPicPr preferRelativeResize="0"/>
          <p:nvPr/>
        </p:nvPicPr>
        <p:blipFill rotWithShape="1">
          <a:blip r:embed="rId4">
            <a:alphaModFix/>
          </a:blip>
          <a:srcRect l="43631" r="27603" b="62004"/>
          <a:stretch/>
        </p:blipFill>
        <p:spPr>
          <a:xfrm>
            <a:off x="3675576" y="4482616"/>
            <a:ext cx="1744917" cy="1646407"/>
          </a:xfrm>
          <a:prstGeom prst="rect">
            <a:avLst/>
          </a:prstGeom>
          <a:noFill/>
          <a:ln>
            <a:noFill/>
          </a:ln>
        </p:spPr>
      </p:pic>
      <p:pic>
        <p:nvPicPr>
          <p:cNvPr id="1144" name="Google Shape;1144;g39542faf7a0_2_1022" descr="A circle containing a &quot;2.&quot;"/>
          <p:cNvPicPr preferRelativeResize="0"/>
          <p:nvPr/>
        </p:nvPicPr>
        <p:blipFill rotWithShape="1">
          <a:blip r:embed="rId5">
            <a:alphaModFix/>
          </a:blip>
          <a:srcRect l="72423" b="62346"/>
          <a:stretch/>
        </p:blipFill>
        <p:spPr>
          <a:xfrm>
            <a:off x="6530231" y="4413823"/>
            <a:ext cx="1744917" cy="1701803"/>
          </a:xfrm>
          <a:prstGeom prst="rect">
            <a:avLst/>
          </a:prstGeom>
          <a:noFill/>
          <a:ln>
            <a:noFill/>
          </a:ln>
        </p:spPr>
      </p:pic>
      <p:pic>
        <p:nvPicPr>
          <p:cNvPr id="1145" name="Google Shape;1145;g39542faf7a0_2_1022" descr="A circle containing a &quot;3&quot;."/>
          <p:cNvPicPr preferRelativeResize="0"/>
          <p:nvPr/>
        </p:nvPicPr>
        <p:blipFill rotWithShape="1">
          <a:blip r:embed="rId6">
            <a:alphaModFix/>
          </a:blip>
          <a:srcRect l="72423" t="40304"/>
          <a:stretch/>
        </p:blipFill>
        <p:spPr>
          <a:xfrm>
            <a:off x="9061591" y="4620493"/>
            <a:ext cx="1765108" cy="27291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g39542faf7a0_2_995"/>
          <p:cNvSpPr txBox="1">
            <a:spLocks noGrp="1"/>
          </p:cNvSpPr>
          <p:nvPr>
            <p:ph type="title" idx="4294967295"/>
          </p:nvPr>
        </p:nvSpPr>
        <p:spPr>
          <a:xfrm>
            <a:off x="-54433" y="544300"/>
            <a:ext cx="1603833" cy="1335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000000"/>
                </a:solidFill>
                <a:effectLst/>
                <a:uLnTx/>
                <a:uFillTx/>
                <a:latin typeface="Arial"/>
                <a:ea typeface="Arial"/>
                <a:cs typeface="Arial"/>
                <a:sym typeface="Arial"/>
              </a:rPr>
              <a:t>Sample Report: </a:t>
            </a: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000000"/>
                </a:solidFill>
                <a:effectLst/>
                <a:uLnTx/>
                <a:uFillTx/>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000000"/>
                </a:solidFill>
                <a:effectLst/>
                <a:uLnTx/>
                <a:uFillTx/>
                <a:latin typeface="Arial"/>
                <a:ea typeface="Arial"/>
                <a:cs typeface="Arial"/>
                <a:sym typeface="Arial"/>
              </a:rPr>
              <a:t>Matrix from the IC </a:t>
            </a:r>
          </a:p>
        </p:txBody>
      </p:sp>
      <p:pic>
        <p:nvPicPr>
          <p:cNvPr id="1152" name="Google Shape;1152;g39542faf7a0_2_995" descr="Table comparing essential reading‑education components across four courses: EXE 356 (LitMeth), EXE 202 (EarlyLit), EXE 101 (Intro), and EXE 430 (Student Teaching). Rows list components under three areas: Influences on Reading Policy and Practice, Models for Understanding the Reading Process, and Basic Constructs of Oral and Written Language. Stars indicate which courses address each component, showing broad coverage in EXE 202 and EXE 101, and concentrated coverage of language‑structure components in EXE 356 and EXE 202."/>
          <p:cNvPicPr preferRelativeResize="0"/>
          <p:nvPr/>
        </p:nvPicPr>
        <p:blipFill rotWithShape="1">
          <a:blip r:embed="rId3">
            <a:alphaModFix/>
          </a:blip>
          <a:srcRect/>
          <a:stretch/>
        </p:blipFill>
        <p:spPr>
          <a:xfrm>
            <a:off x="1752740" y="371971"/>
            <a:ext cx="10092786" cy="5749163"/>
          </a:xfrm>
          <a:prstGeom prst="rect">
            <a:avLst/>
          </a:prstGeom>
          <a:noFill/>
          <a:ln>
            <a:noFill/>
          </a:ln>
        </p:spPr>
      </p:pic>
      <p:sp>
        <p:nvSpPr>
          <p:cNvPr id="1153" name="Google Shape;1153;g39542faf7a0_2_995">
            <a:extLst>
              <a:ext uri="{C183D7F6-B498-43B3-948B-1728B52AA6E4}">
                <adec:decorative xmlns:adec="http://schemas.microsoft.com/office/drawing/2017/decorative" val="1"/>
              </a:ext>
            </a:extLst>
          </p:cNvPr>
          <p:cNvSpPr/>
          <p:nvPr/>
        </p:nvSpPr>
        <p:spPr>
          <a:xfrm>
            <a:off x="6921500" y="1879900"/>
            <a:ext cx="431800" cy="2029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54" name="Google Shape;1154;g39542faf7a0_2_995">
            <a:extLst>
              <a:ext uri="{C183D7F6-B498-43B3-948B-1728B52AA6E4}">
                <adec:decorative xmlns:adec="http://schemas.microsoft.com/office/drawing/2017/decorative" val="1"/>
              </a:ext>
            </a:extLst>
          </p:cNvPr>
          <p:cNvSpPr/>
          <p:nvPr/>
        </p:nvSpPr>
        <p:spPr>
          <a:xfrm>
            <a:off x="6921500" y="1410001"/>
            <a:ext cx="431800" cy="114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55" name="Google Shape;1155;g39542faf7a0_2_995">
            <a:extLst>
              <a:ext uri="{C183D7F6-B498-43B3-948B-1728B52AA6E4}">
                <adec:decorative xmlns:adec="http://schemas.microsoft.com/office/drawing/2017/decorative" val="1"/>
              </a:ext>
            </a:extLst>
          </p:cNvPr>
          <p:cNvSpPr/>
          <p:nvPr/>
        </p:nvSpPr>
        <p:spPr>
          <a:xfrm>
            <a:off x="1680115" y="1320800"/>
            <a:ext cx="631285" cy="330200"/>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56" name="Google Shape;1156;g39542faf7a0_2_995">
            <a:extLst>
              <a:ext uri="{C183D7F6-B498-43B3-948B-1728B52AA6E4}">
                <adec:decorative xmlns:adec="http://schemas.microsoft.com/office/drawing/2017/decorative" val="1"/>
              </a:ext>
            </a:extLst>
          </p:cNvPr>
          <p:cNvSpPr/>
          <p:nvPr/>
        </p:nvSpPr>
        <p:spPr>
          <a:xfrm>
            <a:off x="1680115" y="1816249"/>
            <a:ext cx="631285" cy="330200"/>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57" name="Google Shape;1157;g39542faf7a0_2_995" descr="Circles around RP 1.2, 1.4, 3.1, and 3.2."/>
          <p:cNvSpPr/>
          <p:nvPr/>
        </p:nvSpPr>
        <p:spPr>
          <a:xfrm>
            <a:off x="4826000" y="4292600"/>
            <a:ext cx="4445000" cy="800100"/>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58" name="Google Shape;1158;g39542faf7a0_2_995">
            <a:extLst>
              <a:ext uri="{C183D7F6-B498-43B3-948B-1728B52AA6E4}">
                <adec:decorative xmlns:adec="http://schemas.microsoft.com/office/drawing/2017/decorative" val="1"/>
              </a:ext>
            </a:extLst>
          </p:cNvPr>
          <p:cNvSpPr/>
          <p:nvPr/>
        </p:nvSpPr>
        <p:spPr>
          <a:xfrm>
            <a:off x="1549400" y="4381352"/>
            <a:ext cx="631285" cy="330200"/>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59" name="Google Shape;1159;g39542faf7a0_2_995">
            <a:extLst>
              <a:ext uri="{C183D7F6-B498-43B3-948B-1728B52AA6E4}">
                <adec:decorative xmlns:adec="http://schemas.microsoft.com/office/drawing/2017/decorative" val="1"/>
              </a:ext>
            </a:extLst>
          </p:cNvPr>
          <p:cNvSpPr/>
          <p:nvPr/>
        </p:nvSpPr>
        <p:spPr>
          <a:xfrm>
            <a:off x="1549400" y="4647901"/>
            <a:ext cx="631285" cy="330200"/>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60" name="Google Shape;1160;g39542faf7a0_2_995">
            <a:extLst>
              <a:ext uri="{C183D7F6-B498-43B3-948B-1728B52AA6E4}">
                <adec:decorative xmlns:adec="http://schemas.microsoft.com/office/drawing/2017/decorative" val="1"/>
              </a:ext>
            </a:extLst>
          </p:cNvPr>
          <p:cNvSpPr/>
          <p:nvPr/>
        </p:nvSpPr>
        <p:spPr>
          <a:xfrm>
            <a:off x="3617250" y="1816275"/>
            <a:ext cx="5940600" cy="330300"/>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61" name="Google Shape;1161;g39542faf7a0_2_995">
            <a:extLst>
              <a:ext uri="{C183D7F6-B498-43B3-948B-1728B52AA6E4}">
                <adec:decorative xmlns:adec="http://schemas.microsoft.com/office/drawing/2017/decorative" val="1"/>
              </a:ext>
            </a:extLst>
          </p:cNvPr>
          <p:cNvSpPr/>
          <p:nvPr/>
        </p:nvSpPr>
        <p:spPr>
          <a:xfrm>
            <a:off x="3756213" y="1320750"/>
            <a:ext cx="5940600" cy="330300"/>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62" name="Google Shape;1162;g39542faf7a0_2_995">
            <a:extLst>
              <a:ext uri="{C183D7F6-B498-43B3-948B-1728B52AA6E4}">
                <adec:decorative xmlns:adec="http://schemas.microsoft.com/office/drawing/2017/decorative" val="1"/>
              </a:ext>
            </a:extLst>
          </p:cNvPr>
          <p:cNvSpPr/>
          <p:nvPr/>
        </p:nvSpPr>
        <p:spPr>
          <a:xfrm>
            <a:off x="4201975" y="371975"/>
            <a:ext cx="7482900" cy="330300"/>
          </a:xfrm>
          <a:prstGeom prst="rect">
            <a:avLst/>
          </a:prstGeom>
          <a:noFill/>
          <a:ln w="381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3" name="Google Shape;1163;g39542faf7a0_2_995">
            <a:extLst>
              <a:ext uri="{C183D7F6-B498-43B3-948B-1728B52AA6E4}">
                <adec:decorative xmlns:adec="http://schemas.microsoft.com/office/drawing/2017/decorative" val="1"/>
              </a:ext>
            </a:extLst>
          </p:cNvPr>
          <p:cNvSpPr/>
          <p:nvPr/>
        </p:nvSpPr>
        <p:spPr>
          <a:xfrm rot="5400000">
            <a:off x="222275" y="1924300"/>
            <a:ext cx="5560200" cy="26445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2" name="Title 1">
            <a:extLst>
              <a:ext uri="{FF2B5EF4-FFF2-40B4-BE49-F238E27FC236}">
                <a16:creationId xmlns:a16="http://schemas.microsoft.com/office/drawing/2014/main" id="{0EFABF22-C861-5016-2BC1-BE8E2EF5F2AA}"/>
              </a:ext>
            </a:extLst>
          </p:cNvPr>
          <p:cNvSpPr>
            <a:spLocks noGrp="1"/>
          </p:cNvSpPr>
          <p:nvPr>
            <p:ph type="title"/>
          </p:nvPr>
        </p:nvSpPr>
        <p:spPr>
          <a:xfrm>
            <a:off x="433205" y="-1325600"/>
            <a:ext cx="11219600" cy="1325600"/>
          </a:xfrm>
        </p:spPr>
        <p:txBody>
          <a:bodyPr spcFirstLastPara="1" wrap="square" lIns="91425" tIns="45700" rIns="91425" bIns="45700" anchor="b" anchorCtr="0">
            <a:normAutofit/>
          </a:bodyPr>
          <a:lstStyle/>
          <a:p>
            <a:r>
              <a:rPr lang="en-US" dirty="0"/>
              <a:t>Sample Report </a:t>
            </a:r>
          </a:p>
        </p:txBody>
      </p:sp>
      <p:sp>
        <p:nvSpPr>
          <p:cNvPr id="1174" name="Google Shape;1174;g39542faf7a0_2_1008">
            <a:extLst>
              <a:ext uri="{C183D7F6-B498-43B3-948B-1728B52AA6E4}">
                <adec:decorative xmlns:adec="http://schemas.microsoft.com/office/drawing/2017/decorative" val="1"/>
              </a:ext>
            </a:extLst>
          </p:cNvPr>
          <p:cNvSpPr/>
          <p:nvPr/>
        </p:nvSpPr>
        <p:spPr>
          <a:xfrm>
            <a:off x="254000" y="851307"/>
            <a:ext cx="693851" cy="444093"/>
          </a:xfrm>
          <a:prstGeom prst="right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pic>
        <p:nvPicPr>
          <p:cNvPr id="1168" name="Google Shape;1168;g39542faf7a0_2_1008" descr="Table comparing essential reading‑instruction components across four courses: EXE 356 (LitMeth), EXE 202 (EarlyLit), EXE 101 (Intro), and EXE 430 (Student Teaching). Three sections—Reading Words and Text, Understanding Words and Text, and Characteristics of Effective Assessment, Instruction, and Intervention—list RP items with stars indicating which courses address each component. Blue arrows highlight the level headings, and red ovals emphasize areas where components are not covered, showing gaps in course alignment."/>
          <p:cNvPicPr preferRelativeResize="0"/>
          <p:nvPr/>
        </p:nvPicPr>
        <p:blipFill rotWithShape="1">
          <a:blip r:embed="rId3">
            <a:alphaModFix/>
          </a:blip>
          <a:srcRect/>
          <a:stretch/>
        </p:blipFill>
        <p:spPr>
          <a:xfrm>
            <a:off x="1053840" y="812665"/>
            <a:ext cx="10084319" cy="5232669"/>
          </a:xfrm>
          <a:prstGeom prst="rect">
            <a:avLst/>
          </a:prstGeom>
          <a:noFill/>
          <a:ln>
            <a:noFill/>
          </a:ln>
        </p:spPr>
      </p:pic>
      <p:pic>
        <p:nvPicPr>
          <p:cNvPr id="1172" name="Google Shape;1172;g39542faf7a0_2_100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00845" y="499236"/>
            <a:ext cx="10084319" cy="352071"/>
          </a:xfrm>
          <a:prstGeom prst="rect">
            <a:avLst/>
          </a:prstGeom>
          <a:noFill/>
          <a:ln>
            <a:noFill/>
          </a:ln>
        </p:spPr>
      </p:pic>
      <p:sp>
        <p:nvSpPr>
          <p:cNvPr id="1175" name="Google Shape;1175;g39542faf7a0_2_1008">
            <a:extLst>
              <a:ext uri="{C183D7F6-B498-43B3-948B-1728B52AA6E4}">
                <adec:decorative xmlns:adec="http://schemas.microsoft.com/office/drawing/2017/decorative" val="1"/>
              </a:ext>
            </a:extLst>
          </p:cNvPr>
          <p:cNvSpPr/>
          <p:nvPr/>
        </p:nvSpPr>
        <p:spPr>
          <a:xfrm>
            <a:off x="359989" y="2254453"/>
            <a:ext cx="693851" cy="444093"/>
          </a:xfrm>
          <a:prstGeom prst="right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71" name="Google Shape;1171;g39542faf7a0_2_1008">
            <a:extLst>
              <a:ext uri="{C183D7F6-B498-43B3-948B-1728B52AA6E4}">
                <adec:decorative xmlns:adec="http://schemas.microsoft.com/office/drawing/2017/decorative" val="1"/>
              </a:ext>
            </a:extLst>
          </p:cNvPr>
          <p:cNvSpPr/>
          <p:nvPr/>
        </p:nvSpPr>
        <p:spPr>
          <a:xfrm>
            <a:off x="5054600" y="1093373"/>
            <a:ext cx="5969000" cy="1383127"/>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73" name="Google Shape;1173;g39542faf7a0_2_1008">
            <a:extLst>
              <a:ext uri="{C183D7F6-B498-43B3-948B-1728B52AA6E4}">
                <adec:decorative xmlns:adec="http://schemas.microsoft.com/office/drawing/2017/decorative" val="1"/>
              </a:ext>
            </a:extLst>
          </p:cNvPr>
          <p:cNvSpPr/>
          <p:nvPr/>
        </p:nvSpPr>
        <p:spPr>
          <a:xfrm>
            <a:off x="6997700" y="2624248"/>
            <a:ext cx="4025901" cy="1383127"/>
          </a:xfrm>
          <a:prstGeom prst="ellipse">
            <a:avLst/>
          </a:prstGeom>
          <a:noFill/>
          <a:ln w="254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76" name="Google Shape;1176;g39542faf7a0_2_1008">
            <a:extLst>
              <a:ext uri="{C183D7F6-B498-43B3-948B-1728B52AA6E4}">
                <adec:decorative xmlns:adec="http://schemas.microsoft.com/office/drawing/2017/decorative" val="1"/>
              </a:ext>
            </a:extLst>
          </p:cNvPr>
          <p:cNvSpPr/>
          <p:nvPr/>
        </p:nvSpPr>
        <p:spPr>
          <a:xfrm>
            <a:off x="357535" y="4159455"/>
            <a:ext cx="693851" cy="444093"/>
          </a:xfrm>
          <a:prstGeom prst="rightArrow">
            <a:avLst>
              <a:gd name="adj1" fmla="val 50000"/>
              <a:gd name="adj2" fmla="val 50000"/>
            </a:avLst>
          </a:prstGeom>
          <a:solidFill>
            <a:schemeClr val="accent1"/>
          </a:solidFill>
          <a:ln w="25400" cap="flat" cmpd="sng">
            <a:solidFill>
              <a:srgbClr val="1C305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pic>
        <p:nvPicPr>
          <p:cNvPr id="1169" name="Google Shape;1169;g39542faf7a0_2_100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123761" y="4650205"/>
            <a:ext cx="270937" cy="213899"/>
          </a:xfrm>
          <a:prstGeom prst="rect">
            <a:avLst/>
          </a:prstGeom>
          <a:noFill/>
          <a:ln>
            <a:noFill/>
          </a:ln>
        </p:spPr>
      </p:pic>
      <p:pic>
        <p:nvPicPr>
          <p:cNvPr id="1170" name="Google Shape;1170;g39542faf7a0_2_100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123761" y="5158205"/>
            <a:ext cx="270937" cy="2138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1"/>
                                        </p:tgtEl>
                                        <p:attrNameLst>
                                          <p:attrName>style.visibility</p:attrName>
                                        </p:attrNameLst>
                                      </p:cBhvr>
                                      <p:to>
                                        <p:strVal val="visible"/>
                                      </p:to>
                                    </p:set>
                                    <p:anim calcmode="lin" valueType="num">
                                      <p:cBhvr additive="base">
                                        <p:cTn id="7" dur="500"/>
                                        <p:tgtEl>
                                          <p:spTgt spid="11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3"/>
                                        </p:tgtEl>
                                        <p:attrNameLst>
                                          <p:attrName>style.visibility</p:attrName>
                                        </p:attrNameLst>
                                      </p:cBhvr>
                                      <p:to>
                                        <p:strVal val="visible"/>
                                      </p:to>
                                    </p:set>
                                    <p:anim calcmode="lin" valueType="num">
                                      <p:cBhvr additive="base">
                                        <p:cTn id="12" dur="500"/>
                                        <p:tgtEl>
                                          <p:spTgt spid="117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74"/>
                                        </p:tgtEl>
                                        <p:attrNameLst>
                                          <p:attrName>style.visibility</p:attrName>
                                        </p:attrNameLst>
                                      </p:cBhvr>
                                      <p:to>
                                        <p:strVal val="visible"/>
                                      </p:to>
                                    </p:set>
                                    <p:anim calcmode="lin" valueType="num">
                                      <p:cBhvr additive="base">
                                        <p:cTn id="17" dur="500"/>
                                        <p:tgtEl>
                                          <p:spTgt spid="117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5"/>
                                        </p:tgtEl>
                                        <p:attrNameLst>
                                          <p:attrName>style.visibility</p:attrName>
                                        </p:attrNameLst>
                                      </p:cBhvr>
                                      <p:to>
                                        <p:strVal val="visible"/>
                                      </p:to>
                                    </p:set>
                                    <p:anim calcmode="lin" valueType="num">
                                      <p:cBhvr additive="base">
                                        <p:cTn id="22" dur="500"/>
                                        <p:tgtEl>
                                          <p:spTgt spid="117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76"/>
                                        </p:tgtEl>
                                        <p:attrNameLst>
                                          <p:attrName>style.visibility</p:attrName>
                                        </p:attrNameLst>
                                      </p:cBhvr>
                                      <p:to>
                                        <p:strVal val="visible"/>
                                      </p:to>
                                    </p:set>
                                    <p:anim calcmode="lin" valueType="num">
                                      <p:cBhvr additive="base">
                                        <p:cTn id="27" dur="500"/>
                                        <p:tgtEl>
                                          <p:spTgt spid="1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2" name="Title 1">
            <a:extLst>
              <a:ext uri="{FF2B5EF4-FFF2-40B4-BE49-F238E27FC236}">
                <a16:creationId xmlns:a16="http://schemas.microsoft.com/office/drawing/2014/main" id="{C7B648F3-0449-A8B3-BA53-8CB84E6EC6ED}"/>
              </a:ext>
            </a:extLst>
          </p:cNvPr>
          <p:cNvSpPr>
            <a:spLocks noGrp="1"/>
          </p:cNvSpPr>
          <p:nvPr>
            <p:ph type="title"/>
          </p:nvPr>
        </p:nvSpPr>
        <p:spPr>
          <a:xfrm>
            <a:off x="433205" y="-1325600"/>
            <a:ext cx="11219600" cy="1325600"/>
          </a:xfrm>
        </p:spPr>
        <p:txBody>
          <a:bodyPr spcFirstLastPara="1" wrap="square" lIns="91425" tIns="45700" rIns="91425" bIns="45700" anchor="b" anchorCtr="0">
            <a:normAutofit/>
          </a:bodyPr>
          <a:lstStyle/>
          <a:p>
            <a:r>
              <a:rPr lang="en-US" dirty="0"/>
              <a:t>Additional Sample reports</a:t>
            </a:r>
          </a:p>
        </p:txBody>
      </p:sp>
      <p:pic>
        <p:nvPicPr>
          <p:cNvPr id="1181" name="Google Shape;1181;g39542faf7a0_2_1031" descr="Table labeled “Metadata” summarizing characteristics of a technology component within an educational program. It lists the populations of students addressed, showing counts for general education, students with disabilities, and culturally and linguistically diverse learners. Additional sections report the number of simulated and authentic settings used; types of feedback opportunities such as peer, teacher or expert, analysis or revision, and other; and field‑experience formats including observation, tutoring, large‑group and small‑group placements, with small‑group experiences described by weekly schedules."/>
          <p:cNvPicPr preferRelativeResize="0"/>
          <p:nvPr/>
        </p:nvPicPr>
        <p:blipFill rotWithShape="1">
          <a:blip r:embed="rId3">
            <a:alphaModFix/>
          </a:blip>
          <a:srcRect/>
          <a:stretch/>
        </p:blipFill>
        <p:spPr>
          <a:xfrm>
            <a:off x="0" y="78767"/>
            <a:ext cx="3927061" cy="6451600"/>
          </a:xfrm>
          <a:prstGeom prst="rect">
            <a:avLst/>
          </a:prstGeom>
          <a:noFill/>
          <a:ln>
            <a:noFill/>
          </a:ln>
        </p:spPr>
      </p:pic>
      <p:sp>
        <p:nvSpPr>
          <p:cNvPr id="1182" name="Google Shape;1182;g39542faf7a0_2_1031" descr="A box around &quot;population of students addresses&quot;."/>
          <p:cNvSpPr/>
          <p:nvPr/>
        </p:nvSpPr>
        <p:spPr>
          <a:xfrm>
            <a:off x="44800" y="700267"/>
            <a:ext cx="2270400" cy="396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3" name="Google Shape;1183;g39542faf7a0_2_1031" descr="A box around &quot;Types of Settings.&quot;"/>
          <p:cNvSpPr/>
          <p:nvPr/>
        </p:nvSpPr>
        <p:spPr>
          <a:xfrm>
            <a:off x="44800" y="2046467"/>
            <a:ext cx="2270400" cy="396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4" name="Google Shape;1184;g39542faf7a0_2_1031" descr="A box around &quot;Feedback Oppurtunities.&quot;"/>
          <p:cNvSpPr/>
          <p:nvPr/>
        </p:nvSpPr>
        <p:spPr>
          <a:xfrm>
            <a:off x="44800" y="2918367"/>
            <a:ext cx="2270400" cy="396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5" name="Google Shape;1185;g39542faf7a0_2_1031" descr="A box around &quot;Field Experience.&quot;"/>
          <p:cNvSpPr/>
          <p:nvPr/>
        </p:nvSpPr>
        <p:spPr>
          <a:xfrm>
            <a:off x="44800" y="4412300"/>
            <a:ext cx="2270400" cy="396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8" name="Google Shape;1188;g39542faf7a0_2_1031" descr="An arrow to &quot;Metadata.&quot;"/>
          <p:cNvSpPr/>
          <p:nvPr/>
        </p:nvSpPr>
        <p:spPr>
          <a:xfrm>
            <a:off x="3927067" y="1757367"/>
            <a:ext cx="1506000" cy="6144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7" name="Google Shape;1187;g39542faf7a0_2_1031"/>
          <p:cNvSpPr txBox="1">
            <a:spLocks/>
          </p:cNvSpPr>
          <p:nvPr/>
        </p:nvSpPr>
        <p:spPr>
          <a:xfrm>
            <a:off x="4105767" y="541467"/>
            <a:ext cx="4816000" cy="4966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000000"/>
                </a:solidFill>
                <a:effectLst/>
                <a:uLnTx/>
                <a:uFillTx/>
                <a:latin typeface="Arial"/>
                <a:ea typeface="Arial"/>
                <a:cs typeface="Arial"/>
                <a:sym typeface="Arial"/>
              </a:rPr>
              <a:t>Additional Sample Reports: </a:t>
            </a: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000000"/>
                </a:solidFill>
                <a:effectLst/>
                <a:uLnTx/>
                <a:uFillTx/>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FF0000"/>
                </a:solidFill>
                <a:effectLst/>
                <a:uLnTx/>
                <a:uFillTx/>
                <a:latin typeface="Arial"/>
                <a:ea typeface="Arial"/>
                <a:cs typeface="Arial"/>
                <a:sym typeface="Arial"/>
              </a:rPr>
              <a:t>Metadata</a:t>
            </a: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0000FF"/>
                </a:solidFill>
                <a:effectLst/>
                <a:uLnTx/>
                <a:uFillTx/>
                <a:latin typeface="Arial"/>
                <a:ea typeface="Arial"/>
                <a:cs typeface="Arial"/>
                <a:sym typeface="Arial"/>
              </a:rPr>
              <a:t>Analysis of Feedback Opportunities</a:t>
            </a:r>
          </a:p>
          <a:p>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FF"/>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FF"/>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FF00FF"/>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FF00FF"/>
                </a:solidFill>
                <a:effectLst/>
                <a:uLnTx/>
                <a:uFillTx/>
                <a:latin typeface="Arial"/>
                <a:ea typeface="Arial"/>
                <a:cs typeface="Arial"/>
                <a:sym typeface="Arial"/>
              </a:rPr>
              <a:t>Field Experience/Practice Opportunities</a:t>
            </a: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n-US" sz="19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9" name="Google Shape;1189;g39542faf7a0_2_1031" descr="An arrow to Analysis of Feedback Opportunities."/>
          <p:cNvSpPr/>
          <p:nvPr/>
        </p:nvSpPr>
        <p:spPr>
          <a:xfrm>
            <a:off x="6493500" y="3208033"/>
            <a:ext cx="2651600" cy="668800"/>
          </a:xfrm>
          <a:prstGeom prst="righ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0" name="Google Shape;1190;g39542faf7a0_2_1031" descr="An arrow to Field Experiene/practice."/>
          <p:cNvSpPr/>
          <p:nvPr/>
        </p:nvSpPr>
        <p:spPr>
          <a:xfrm>
            <a:off x="6448867" y="4578867"/>
            <a:ext cx="2651600" cy="668800"/>
          </a:xfrm>
          <a:prstGeom prst="rightArrow">
            <a:avLst>
              <a:gd name="adj1" fmla="val 50000"/>
              <a:gd name="adj2" fmla="val 50000"/>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00FF"/>
              </a:solidFill>
              <a:highlight>
                <a:srgbClr val="FF00FF"/>
              </a:highlight>
              <a:latin typeface="Arial"/>
              <a:ea typeface="Arial"/>
              <a:cs typeface="Arial"/>
              <a:sym typeface="Arial"/>
            </a:endParaRPr>
          </a:p>
        </p:txBody>
      </p:sp>
      <p:pic>
        <p:nvPicPr>
          <p:cNvPr id="1186" name="Google Shape;1186;g39542faf7a0_2_1031" descr="Table summarizing three instructional components—Basic Constructs of Oral and Written Language, Reading Words and Text, and Understanding Words and Text—each paired with implementation levels, feedback opportunities, and field‑experience formats. For each component, the table lists whether feedback was provided by peers, teachers or experts, or through analysis or revision, along with counts where applicable. Field‑experience options include observation, tutoring, large‑group and small‑group placements, with small‑group schedules noted for some components."/>
          <p:cNvPicPr preferRelativeResize="0"/>
          <p:nvPr/>
        </p:nvPicPr>
        <p:blipFill rotWithShape="1">
          <a:blip r:embed="rId4">
            <a:alphaModFix/>
          </a:blip>
          <a:srcRect/>
          <a:stretch/>
        </p:blipFill>
        <p:spPr>
          <a:xfrm>
            <a:off x="9100461" y="406400"/>
            <a:ext cx="3091543" cy="6451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g3cb5a9a2c6e_0_0"/>
          <p:cNvSpPr txBox="1">
            <a:spLocks noGrp="1"/>
          </p:cNvSpPr>
          <p:nvPr>
            <p:ph type="title"/>
          </p:nvPr>
        </p:nvSpPr>
        <p:spPr>
          <a:xfrm>
            <a:off x="838208" y="259753"/>
            <a:ext cx="10515600" cy="11232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dirty="0"/>
              <a:t>Getting Started and</a:t>
            </a:r>
            <a:endParaRPr dirty="0"/>
          </a:p>
          <a:p>
            <a:pPr marL="0" lvl="0" indent="0" algn="ctr" rtl="0">
              <a:spcBef>
                <a:spcPts val="0"/>
              </a:spcBef>
              <a:spcAft>
                <a:spcPts val="0"/>
              </a:spcAft>
              <a:buNone/>
            </a:pPr>
            <a:r>
              <a:rPr lang="en-US" dirty="0"/>
              <a:t>Suggestions for Success </a:t>
            </a:r>
            <a:endParaRPr dirty="0"/>
          </a:p>
          <a:p>
            <a:pPr marL="0" lvl="0" indent="0" algn="ctr" rtl="0">
              <a:spcBef>
                <a:spcPts val="0"/>
              </a:spcBef>
              <a:spcAft>
                <a:spcPts val="0"/>
              </a:spcAft>
              <a:buNone/>
            </a:pPr>
            <a:r>
              <a:rPr lang="en-US" sz="3688" b="0" i="1" dirty="0">
                <a:solidFill>
                  <a:srgbClr val="757575"/>
                </a:solidFill>
              </a:rPr>
              <a:t>(based on 2 EPPs experience!)</a:t>
            </a:r>
            <a:endParaRPr sz="3688" b="0" i="1" dirty="0">
              <a:solidFill>
                <a:srgbClr val="757575"/>
              </a:solidFill>
            </a:endParaRPr>
          </a:p>
        </p:txBody>
      </p:sp>
      <p:sp>
        <p:nvSpPr>
          <p:cNvPr id="1198" name="Google Shape;1198;g3cb5a9a2c6e_0_0"/>
          <p:cNvSpPr txBox="1">
            <a:spLocks noGrp="1"/>
          </p:cNvSpPr>
          <p:nvPr>
            <p:ph type="body" idx="2"/>
          </p:nvPr>
        </p:nvSpPr>
        <p:spPr>
          <a:xfrm>
            <a:off x="958449" y="2267403"/>
            <a:ext cx="2108100" cy="2358300"/>
          </a:xfrm>
          <a:prstGeom prst="rect">
            <a:avLst/>
          </a:prstGeom>
        </p:spPr>
        <p:txBody>
          <a:bodyPr spcFirstLastPara="1" wrap="square" lIns="91425" tIns="45700" rIns="91425" bIns="45700" anchor="t" anchorCtr="0">
            <a:noAutofit/>
          </a:bodyPr>
          <a:lstStyle/>
          <a:p>
            <a:pPr marL="0" lvl="0" indent="0" algn="ctr" rtl="0">
              <a:spcBef>
                <a:spcPts val="1100"/>
              </a:spcBef>
              <a:spcAft>
                <a:spcPts val="0"/>
              </a:spcAft>
              <a:buClr>
                <a:schemeClr val="dk1"/>
              </a:buClr>
              <a:buSzPts val="1100"/>
              <a:buFont typeface="Arial"/>
              <a:buNone/>
            </a:pPr>
            <a:r>
              <a:rPr lang="en-US"/>
              <a:t>In Person collaborative activity vs. independent use (or virtual)</a:t>
            </a:r>
            <a:endParaRPr/>
          </a:p>
          <a:p>
            <a:pPr marL="0" lvl="0" indent="0" algn="ctr" rtl="0">
              <a:lnSpc>
                <a:spcPct val="100000"/>
              </a:lnSpc>
              <a:spcBef>
                <a:spcPts val="0"/>
              </a:spcBef>
              <a:spcAft>
                <a:spcPts val="0"/>
              </a:spcAft>
              <a:buNone/>
            </a:pPr>
            <a:endParaRPr/>
          </a:p>
        </p:txBody>
      </p:sp>
      <p:sp>
        <p:nvSpPr>
          <p:cNvPr id="1197" name="Google Shape;1197;g3cb5a9a2c6e_0_0"/>
          <p:cNvSpPr txBox="1">
            <a:spLocks noGrp="1"/>
          </p:cNvSpPr>
          <p:nvPr>
            <p:ph type="body" idx="1"/>
          </p:nvPr>
        </p:nvSpPr>
        <p:spPr>
          <a:xfrm>
            <a:off x="3674751" y="2258435"/>
            <a:ext cx="2108100" cy="2367300"/>
          </a:xfrm>
          <a:prstGeom prst="rect">
            <a:avLst/>
          </a:prstGeom>
        </p:spPr>
        <p:txBody>
          <a:bodyPr spcFirstLastPara="1" wrap="square" lIns="91425" tIns="45700" rIns="91425" bIns="45700" anchor="t" anchorCtr="0">
            <a:noAutofit/>
          </a:bodyPr>
          <a:lstStyle/>
          <a:p>
            <a:pPr marL="0" lvl="0" indent="0" algn="ctr" rtl="0">
              <a:spcBef>
                <a:spcPts val="1100"/>
              </a:spcBef>
              <a:spcAft>
                <a:spcPts val="0"/>
              </a:spcAft>
              <a:buClr>
                <a:schemeClr val="dk1"/>
              </a:buClr>
              <a:buSzPts val="1100"/>
              <a:buFont typeface="Arial"/>
              <a:buNone/>
            </a:pPr>
            <a:r>
              <a:rPr lang="en-US"/>
              <a:t>Expectations &amp; “norms” surrounding identifying “activities” </a:t>
            </a:r>
            <a:endParaRPr/>
          </a:p>
          <a:p>
            <a:pPr marL="0" lvl="0" indent="0" algn="ctr" rtl="0">
              <a:spcBef>
                <a:spcPts val="1100"/>
              </a:spcBef>
              <a:spcAft>
                <a:spcPts val="0"/>
              </a:spcAft>
              <a:buNone/>
            </a:pPr>
            <a:endParaRPr/>
          </a:p>
        </p:txBody>
      </p:sp>
      <p:sp>
        <p:nvSpPr>
          <p:cNvPr id="1199" name="Google Shape;1199;g3cb5a9a2c6e_0_0"/>
          <p:cNvSpPr txBox="1">
            <a:spLocks noGrp="1"/>
          </p:cNvSpPr>
          <p:nvPr>
            <p:ph type="body" idx="3"/>
          </p:nvPr>
        </p:nvSpPr>
        <p:spPr>
          <a:xfrm>
            <a:off x="6408977" y="2267403"/>
            <a:ext cx="2108100" cy="2358300"/>
          </a:xfrm>
          <a:prstGeom prst="rect">
            <a:avLst/>
          </a:prstGeom>
        </p:spPr>
        <p:txBody>
          <a:bodyPr spcFirstLastPara="1" wrap="square" lIns="91425" tIns="45700" rIns="91425" bIns="45700" anchor="t" anchorCtr="0">
            <a:noAutofit/>
          </a:bodyPr>
          <a:lstStyle/>
          <a:p>
            <a:pPr marL="0" lvl="0" indent="0" algn="ctr" rtl="0">
              <a:spcBef>
                <a:spcPts val="1100"/>
              </a:spcBef>
              <a:spcAft>
                <a:spcPts val="0"/>
              </a:spcAft>
              <a:buNone/>
            </a:pPr>
            <a:r>
              <a:rPr lang="en-US"/>
              <a:t>Keep it “non-evaluative” or judgemental</a:t>
            </a:r>
            <a:endParaRPr/>
          </a:p>
          <a:p>
            <a:pPr marL="0" lvl="0" indent="0" algn="ctr" rtl="0">
              <a:spcBef>
                <a:spcPts val="1100"/>
              </a:spcBef>
              <a:spcAft>
                <a:spcPts val="0"/>
              </a:spcAft>
              <a:buNone/>
            </a:pPr>
            <a:endParaRPr sz="400"/>
          </a:p>
          <a:p>
            <a:pPr marL="0" lvl="0" indent="0" algn="ctr" rtl="0">
              <a:spcBef>
                <a:spcPts val="1100"/>
              </a:spcBef>
              <a:spcAft>
                <a:spcPts val="0"/>
              </a:spcAft>
              <a:buNone/>
            </a:pPr>
            <a:r>
              <a:rPr lang="en-US"/>
              <a:t>Resist the “say and pray” model of content coverage</a:t>
            </a:r>
            <a:endParaRPr/>
          </a:p>
        </p:txBody>
      </p:sp>
      <p:sp>
        <p:nvSpPr>
          <p:cNvPr id="1200" name="Google Shape;1200;g3cb5a9a2c6e_0_0"/>
          <p:cNvSpPr txBox="1">
            <a:spLocks noGrp="1"/>
          </p:cNvSpPr>
          <p:nvPr>
            <p:ph type="body" idx="4"/>
          </p:nvPr>
        </p:nvSpPr>
        <p:spPr>
          <a:xfrm>
            <a:off x="9134245" y="2267400"/>
            <a:ext cx="2108100" cy="2367300"/>
          </a:xfrm>
          <a:prstGeom prst="rect">
            <a:avLst/>
          </a:prstGeom>
        </p:spPr>
        <p:txBody>
          <a:bodyPr spcFirstLastPara="1" wrap="square" lIns="91425" tIns="45700" rIns="91425" bIns="45700" anchor="t" anchorCtr="0">
            <a:noAutofit/>
          </a:bodyPr>
          <a:lstStyle/>
          <a:p>
            <a:pPr marL="0" lvl="0" indent="0" algn="ctr" rtl="0">
              <a:spcBef>
                <a:spcPts val="1100"/>
              </a:spcBef>
              <a:spcAft>
                <a:spcPts val="0"/>
              </a:spcAft>
              <a:buNone/>
            </a:pPr>
            <a:r>
              <a:rPr lang="en-US"/>
              <a:t>Consider using ICs as a professional development tool  &amp;  resource for course development/ revision </a:t>
            </a:r>
            <a:endParaRPr/>
          </a:p>
        </p:txBody>
      </p:sp>
      <p:pic>
        <p:nvPicPr>
          <p:cNvPr id="1201" name="Google Shape;1201;g3cb5a9a2c6e_0_0">
            <a:hlinkClick r:id="rId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233247" y="5024188"/>
            <a:ext cx="1558526" cy="855576"/>
          </a:xfrm>
          <a:prstGeom prst="rect">
            <a:avLst/>
          </a:prstGeom>
          <a:noFill/>
          <a:ln>
            <a:noFill/>
          </a:ln>
        </p:spPr>
      </p:pic>
      <p:sp>
        <p:nvSpPr>
          <p:cNvPr id="1202" name="Google Shape;1202;g3cb5a9a2c6e_0_0"/>
          <p:cNvSpPr txBox="1"/>
          <p:nvPr/>
        </p:nvSpPr>
        <p:spPr>
          <a:xfrm>
            <a:off x="2160450" y="5024200"/>
            <a:ext cx="7871100" cy="660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100"/>
              </a:spcBef>
              <a:spcAft>
                <a:spcPts val="0"/>
              </a:spcAft>
              <a:buClr>
                <a:schemeClr val="dk1"/>
              </a:buClr>
              <a:buSzPts val="1100"/>
              <a:buFont typeface="Arial"/>
              <a:buNone/>
            </a:pPr>
            <a:r>
              <a:rPr lang="en-US" sz="2000" b="1">
                <a:solidFill>
                  <a:schemeClr val="dk1"/>
                </a:solidFill>
              </a:rPr>
              <a:t>IC Training Session with CEEDAR (NIC access)</a:t>
            </a:r>
            <a:endParaRPr sz="2000" b="1">
              <a:solidFill>
                <a:schemeClr val="dk1"/>
              </a:solidFill>
            </a:endParaRPr>
          </a:p>
          <a:p>
            <a:pPr marL="0" lvl="0" indent="0" algn="ctr" rtl="0">
              <a:spcBef>
                <a:spcPts val="0"/>
              </a:spcBef>
              <a:spcAft>
                <a:spcPts val="0"/>
              </a:spcAft>
              <a:buClr>
                <a:schemeClr val="dk1"/>
              </a:buClr>
              <a:buSzPts val="1100"/>
              <a:buFont typeface="Arial"/>
              <a:buNone/>
            </a:pPr>
            <a:endParaRPr sz="2000">
              <a:solidFill>
                <a:schemeClr val="dk1"/>
              </a:solidFill>
            </a:endParaRPr>
          </a:p>
          <a:p>
            <a:pPr marL="0" lvl="0" indent="0" algn="ctr" rtl="0">
              <a:spcBef>
                <a:spcPts val="0"/>
              </a:spcBef>
              <a:spcAft>
                <a:spcPts val="0"/>
              </a:spcAft>
              <a:buClr>
                <a:schemeClr val="dk1"/>
              </a:buClr>
              <a:buSzPts val="1100"/>
              <a:buFont typeface="Arial"/>
              <a:buNone/>
            </a:pPr>
            <a:r>
              <a:rPr lang="en-US" sz="2300">
                <a:solidFill>
                  <a:schemeClr val="dk1"/>
                </a:solidFill>
              </a:rPr>
              <a:t>Next up:  March 19</a:t>
            </a:r>
            <a:r>
              <a:rPr lang="en-US" sz="2300" baseline="30000">
                <a:solidFill>
                  <a:schemeClr val="dk1"/>
                </a:solidFill>
              </a:rPr>
              <a:t>th</a:t>
            </a:r>
            <a:r>
              <a:rPr lang="en-US" sz="2300">
                <a:solidFill>
                  <a:schemeClr val="dk1"/>
                </a:solidFill>
              </a:rPr>
              <a:t> @ 11am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g39542faf7a0_2_1049"/>
          <p:cNvSpPr txBox="1">
            <a:spLocks noGrp="1"/>
          </p:cNvSpPr>
          <p:nvPr>
            <p:ph type="title"/>
          </p:nvPr>
        </p:nvSpPr>
        <p:spPr>
          <a:xfrm>
            <a:off x="433405" y="372259"/>
            <a:ext cx="11219600" cy="1325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0416"/>
              <a:buNone/>
            </a:pPr>
            <a:r>
              <a:rPr lang="en-US"/>
              <a:t>Additional Resources: </a:t>
            </a:r>
            <a:endParaRPr/>
          </a:p>
          <a:p>
            <a:pPr marL="0" lvl="0" indent="0" algn="l" rtl="0">
              <a:lnSpc>
                <a:spcPct val="90000"/>
              </a:lnSpc>
              <a:spcBef>
                <a:spcPts val="0"/>
              </a:spcBef>
              <a:spcAft>
                <a:spcPts val="0"/>
              </a:spcAft>
              <a:buSzPct val="110416"/>
              <a:buNone/>
            </a:pPr>
            <a:r>
              <a:rPr lang="en-US" b="1"/>
              <a:t>Course Enhancement Modules</a:t>
            </a:r>
            <a:endParaRPr b="1"/>
          </a:p>
        </p:txBody>
      </p:sp>
      <p:pic>
        <p:nvPicPr>
          <p:cNvPr id="1208" name="Google Shape;1208;g39542faf7a0_2_1049" descr="A screenshot of the CEEDAR Center Dyslexia website page."/>
          <p:cNvPicPr preferRelativeResize="0"/>
          <p:nvPr/>
        </p:nvPicPr>
        <p:blipFill rotWithShape="1">
          <a:blip r:embed="rId3">
            <a:alphaModFix/>
          </a:blip>
          <a:srcRect/>
          <a:stretch/>
        </p:blipFill>
        <p:spPr>
          <a:xfrm>
            <a:off x="2749067" y="1697867"/>
            <a:ext cx="9109532" cy="45603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39542faf7a0_2_67"/>
          <p:cNvSpPr txBox="1">
            <a:spLocks noGrp="1"/>
          </p:cNvSpPr>
          <p:nvPr>
            <p:ph type="title"/>
          </p:nvPr>
        </p:nvSpPr>
        <p:spPr>
          <a:xfrm>
            <a:off x="433205" y="594160"/>
            <a:ext cx="11219819" cy="1325563"/>
          </a:xfrm>
          <a:prstGeom prst="rect">
            <a:avLst/>
          </a:prstGeom>
          <a:noFill/>
          <a:ln>
            <a:noFill/>
          </a:ln>
        </p:spPr>
        <p:txBody>
          <a:bodyPr spcFirstLastPara="1" wrap="square" lIns="91400" tIns="45700" rIns="91400" bIns="45700" anchor="t" anchorCtr="0">
            <a:normAutofit/>
          </a:bodyPr>
          <a:lstStyle/>
          <a:p>
            <a:pPr marL="0" lvl="0" indent="0" algn="l" rtl="0">
              <a:lnSpc>
                <a:spcPct val="90000"/>
              </a:lnSpc>
              <a:spcBef>
                <a:spcPts val="0"/>
              </a:spcBef>
              <a:spcAft>
                <a:spcPts val="0"/>
              </a:spcAft>
              <a:buSzPts val="6400"/>
              <a:buNone/>
            </a:pPr>
            <a:r>
              <a:rPr lang="en-US" b="1"/>
              <a:t>Today’s Objectives</a:t>
            </a:r>
            <a:endParaRPr/>
          </a:p>
        </p:txBody>
      </p:sp>
      <p:sp>
        <p:nvSpPr>
          <p:cNvPr id="940" name="Google Shape;940;g39542faf7a0_2_67"/>
          <p:cNvSpPr txBox="1">
            <a:spLocks noGrp="1"/>
          </p:cNvSpPr>
          <p:nvPr>
            <p:ph type="body" idx="1"/>
          </p:nvPr>
        </p:nvSpPr>
        <p:spPr>
          <a:xfrm>
            <a:off x="433288" y="1919725"/>
            <a:ext cx="11219700" cy="3639600"/>
          </a:xfrm>
          <a:prstGeom prst="rect">
            <a:avLst/>
          </a:prstGeom>
          <a:noFill/>
          <a:ln>
            <a:noFill/>
          </a:ln>
        </p:spPr>
        <p:txBody>
          <a:bodyPr spcFirstLastPara="1" wrap="square" lIns="91400" tIns="45700" rIns="91400" bIns="45700" anchor="t" anchorCtr="0">
            <a:noAutofit/>
          </a:bodyPr>
          <a:lstStyle/>
          <a:p>
            <a:pPr marL="457200" lvl="0" indent="-400050" algn="l" rtl="0">
              <a:lnSpc>
                <a:spcPct val="115000"/>
              </a:lnSpc>
              <a:spcBef>
                <a:spcPts val="0"/>
              </a:spcBef>
              <a:spcAft>
                <a:spcPts val="0"/>
              </a:spcAft>
              <a:buSzPts val="3700"/>
              <a:buChar char="•"/>
            </a:pPr>
            <a:r>
              <a:rPr lang="en-US"/>
              <a:t>Demonstrate how Innovation Configurations can be used to support program review, revision, and / or development around the Science of Reading. </a:t>
            </a:r>
            <a:endParaRPr/>
          </a:p>
          <a:p>
            <a:pPr marL="457200" lvl="0" indent="0" algn="l" rtl="0">
              <a:lnSpc>
                <a:spcPct val="115000"/>
              </a:lnSpc>
              <a:spcBef>
                <a:spcPts val="0"/>
              </a:spcBef>
              <a:spcAft>
                <a:spcPts val="0"/>
              </a:spcAft>
              <a:buSzPts val="2800"/>
              <a:buNone/>
            </a:pPr>
            <a:endParaRPr/>
          </a:p>
          <a:p>
            <a:pPr marL="457200" lvl="0" indent="-400050" algn="l" rtl="0">
              <a:lnSpc>
                <a:spcPct val="115000"/>
              </a:lnSpc>
              <a:spcBef>
                <a:spcPts val="0"/>
              </a:spcBef>
              <a:spcAft>
                <a:spcPts val="0"/>
              </a:spcAft>
              <a:buSzPts val="3700"/>
              <a:buChar char="•"/>
            </a:pPr>
            <a:r>
              <a:rPr lang="en-US"/>
              <a:t>Explore the organization and outputs provided by Innovation Configurations to assist in this effort.</a:t>
            </a:r>
            <a:endParaRPr/>
          </a:p>
          <a:p>
            <a:pPr marL="228600" lvl="0" indent="-50800" algn="l" rtl="0">
              <a:lnSpc>
                <a:spcPct val="90000"/>
              </a:lnSpc>
              <a:spcBef>
                <a:spcPts val="0"/>
              </a:spcBef>
              <a:spcAft>
                <a:spcPts val="0"/>
              </a:spcAft>
              <a:buSzPts val="37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g3cb629ce6d6_2_0"/>
          <p:cNvSpPr txBox="1">
            <a:spLocks noGrp="1"/>
          </p:cNvSpPr>
          <p:nvPr>
            <p:ph type="title"/>
          </p:nvPr>
        </p:nvSpPr>
        <p:spPr>
          <a:xfrm>
            <a:off x="1077850" y="882200"/>
            <a:ext cx="2995800" cy="4727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Upcoming Lunch &amp; Learns </a:t>
            </a:r>
            <a:endParaRPr/>
          </a:p>
        </p:txBody>
      </p:sp>
      <p:pic>
        <p:nvPicPr>
          <p:cNvPr id="1215" name="Google Shape;1215;g3cb629ce6d6_2_0" descr="Promotional graphic for a “Lunch &amp; Learn” series featuring three sessions. Session 2, led by Sue Courey, focuses on using artificial intelligence to support Universal Design for Learning and High‑Leverage Practices, scheduled for March 17 at 12:30 p.m. Session 3, led by Nakia Gray‑Nicolas, highlights strategies for cross‑department collaboration to support candidates working with students with disabilities, scheduled for April 23 at 12:30 p.m. Session 4, led by Lucky Mason‑Williams, reviews CEEDAR resources for educator preparation programs, scheduled for May 12 at 12:30 p.m. The design uses blue boxes with bold text and small decorative icons."/>
          <p:cNvPicPr preferRelativeResize="0"/>
          <p:nvPr/>
        </p:nvPicPr>
        <p:blipFill>
          <a:blip r:embed="rId3">
            <a:alphaModFix/>
          </a:blip>
          <a:stretch>
            <a:fillRect/>
          </a:stretch>
        </p:blipFill>
        <p:spPr>
          <a:xfrm>
            <a:off x="4849050" y="317675"/>
            <a:ext cx="6930950" cy="5692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g39542faf7a0_2_1055"/>
          <p:cNvSpPr txBox="1">
            <a:spLocks noGrp="1"/>
          </p:cNvSpPr>
          <p:nvPr>
            <p:ph type="title"/>
          </p:nvPr>
        </p:nvSpPr>
        <p:spPr>
          <a:xfrm>
            <a:off x="1519600" y="724375"/>
            <a:ext cx="8479200" cy="624900"/>
          </a:xfrm>
          <a:prstGeom prst="rect">
            <a:avLst/>
          </a:prstGeom>
          <a:noFill/>
          <a:ln>
            <a:noFill/>
          </a:ln>
        </p:spPr>
        <p:txBody>
          <a:bodyPr spcFirstLastPara="1" wrap="square" lIns="91400" tIns="45700" rIns="91400" bIns="45700" anchor="t" anchorCtr="0">
            <a:normAutofit fontScale="90000"/>
          </a:bodyPr>
          <a:lstStyle/>
          <a:p>
            <a:pPr marL="0" lvl="0" indent="0" algn="ctr" rtl="0">
              <a:lnSpc>
                <a:spcPct val="90000"/>
              </a:lnSpc>
              <a:spcBef>
                <a:spcPts val="0"/>
              </a:spcBef>
              <a:spcAft>
                <a:spcPts val="0"/>
              </a:spcAft>
              <a:buSzPct val="110416"/>
              <a:buNone/>
            </a:pPr>
            <a:r>
              <a:rPr lang="en-US"/>
              <a:t>Questions?</a:t>
            </a:r>
            <a:endParaRPr/>
          </a:p>
        </p:txBody>
      </p:sp>
      <p:pic>
        <p:nvPicPr>
          <p:cNvPr id="1222" name="Google Shape;1222;g39542faf7a0_2_10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047668" y="1130900"/>
            <a:ext cx="3133725" cy="5486400"/>
          </a:xfrm>
          <a:prstGeom prst="rect">
            <a:avLst/>
          </a:prstGeom>
          <a:noFill/>
          <a:ln>
            <a:noFill/>
          </a:ln>
        </p:spPr>
      </p:pic>
      <p:sp>
        <p:nvSpPr>
          <p:cNvPr id="1223" name="Google Shape;1223;g39542faf7a0_2_1055"/>
          <p:cNvSpPr txBox="1"/>
          <p:nvPr/>
        </p:nvSpPr>
        <p:spPr>
          <a:xfrm>
            <a:off x="453622" y="1570575"/>
            <a:ext cx="5460900" cy="17547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Calibri"/>
                <a:ea typeface="Calibri"/>
                <a:cs typeface="Calibri"/>
                <a:sym typeface="Calibri"/>
              </a:rPr>
              <a:t>Day Patterson</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800" b="0" i="0" u="none" strike="noStrike" cap="none">
                <a:solidFill>
                  <a:schemeClr val="dk1"/>
                </a:solidFill>
                <a:latin typeface="Calibri"/>
                <a:ea typeface="Calibri"/>
                <a:cs typeface="Calibri"/>
                <a:sym typeface="Calibri"/>
              </a:rPr>
              <a:t>CEEDAR Center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sng" strike="noStrike" cap="none">
                <a:solidFill>
                  <a:schemeClr val="hlink"/>
                </a:solidFill>
                <a:latin typeface="Arial"/>
                <a:ea typeface="Arial"/>
                <a:cs typeface="Arial"/>
                <a:sym typeface="Arial"/>
                <a:hlinkClick r:id="rId4"/>
              </a:rPr>
              <a:t>dspatterson@gsu.edu</a:t>
            </a: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p:txBody>
      </p:sp>
      <p:sp>
        <p:nvSpPr>
          <p:cNvPr id="1224" name="Google Shape;1224;g39542faf7a0_2_1055"/>
          <p:cNvSpPr txBox="1"/>
          <p:nvPr/>
        </p:nvSpPr>
        <p:spPr>
          <a:xfrm>
            <a:off x="453622" y="3470722"/>
            <a:ext cx="7768800" cy="17856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Calibri"/>
                <a:ea typeface="Calibri"/>
                <a:cs typeface="Calibri"/>
                <a:sym typeface="Calibri"/>
              </a:rPr>
              <a:t>Shannon Budin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700" b="0" i="0" u="none" strike="noStrike" cap="none">
                <a:solidFill>
                  <a:schemeClr val="dk1"/>
                </a:solidFill>
                <a:latin typeface="Calibri"/>
                <a:ea typeface="Calibri"/>
                <a:cs typeface="Calibri"/>
                <a:sym typeface="Calibri"/>
              </a:rPr>
              <a:t>SUNY Buffalo State University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sng" strike="noStrike" cap="none">
                <a:solidFill>
                  <a:schemeClr val="hlink"/>
                </a:solidFill>
                <a:latin typeface="Calibri"/>
                <a:ea typeface="Calibri"/>
                <a:cs typeface="Calibri"/>
                <a:sym typeface="Calibri"/>
                <a:hlinkClick r:id="rId5"/>
              </a:rPr>
              <a:t>gormlese@buffalostate.edu</a:t>
            </a:r>
            <a:r>
              <a:rPr lang="en-US" sz="2400" b="0" i="0" u="none" strike="noStrike" cap="none">
                <a:solidFill>
                  <a:schemeClr val="dk1"/>
                </a:solidFill>
                <a:latin typeface="Calibri"/>
                <a:ea typeface="Calibri"/>
                <a:cs typeface="Calibri"/>
                <a:sym typeface="Calibri"/>
              </a:rPr>
              <a:t> </a:t>
            </a:r>
            <a:endParaRPr sz="5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100" b="0" i="0" u="none" strike="noStrike" cap="none">
              <a:solidFill>
                <a:schemeClr val="dk2"/>
              </a:solidFill>
              <a:latin typeface="Arial"/>
              <a:ea typeface="Arial"/>
              <a:cs typeface="Arial"/>
              <a:sym typeface="Arial"/>
            </a:endParaRPr>
          </a:p>
        </p:txBody>
      </p:sp>
      <p:pic>
        <p:nvPicPr>
          <p:cNvPr id="1225" name="Google Shape;1225;g39542faf7a0_2_1055" descr="Website footer section with a blue background displaying partner organizations, social media links, and a newsletter sign‑up form. The partners listed are the University of Florida and the American Institutes for Research. Social media handles for Facebook, Twitter, and LinkedIn appear on the right. A newsletter sign‑up area includes a field labeled “Email Address” and a Subscribe button."/>
          <p:cNvPicPr preferRelativeResize="0"/>
          <p:nvPr/>
        </p:nvPicPr>
        <p:blipFill rotWithShape="1">
          <a:blip r:embed="rId6">
            <a:alphaModFix/>
          </a:blip>
          <a:srcRect/>
          <a:stretch/>
        </p:blipFill>
        <p:spPr>
          <a:xfrm>
            <a:off x="6764301" y="1570576"/>
            <a:ext cx="5565767" cy="4087767"/>
          </a:xfrm>
          <a:prstGeom prst="rect">
            <a:avLst/>
          </a:prstGeom>
          <a:noFill/>
          <a:ln>
            <a:noFill/>
          </a:ln>
        </p:spPr>
      </p:pic>
      <p:pic>
        <p:nvPicPr>
          <p:cNvPr id="1226" name="Google Shape;1226;g39542faf7a0_2_1055" descr="CEEDAR newsletter QR code."/>
          <p:cNvPicPr preferRelativeResize="0"/>
          <p:nvPr/>
        </p:nvPicPr>
        <p:blipFill rotWithShape="1">
          <a:blip r:embed="rId7">
            <a:alphaModFix/>
          </a:blip>
          <a:srcRect/>
          <a:stretch/>
        </p:blipFill>
        <p:spPr>
          <a:xfrm>
            <a:off x="6962569" y="3221268"/>
            <a:ext cx="2283965" cy="228396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39542faf7a0_2_1065"/>
          <p:cNvSpPr txBox="1">
            <a:spLocks noGrp="1"/>
          </p:cNvSpPr>
          <p:nvPr>
            <p:ph type="title" idx="4294967295"/>
          </p:nvPr>
        </p:nvSpPr>
        <p:spPr>
          <a:xfrm>
            <a:off x="576943" y="1032784"/>
            <a:ext cx="10515600" cy="1325563"/>
          </a:xfrm>
          <a:prstGeom prst="rect">
            <a:avLst/>
          </a:prstGeom>
          <a:noFill/>
          <a:ln>
            <a:noFill/>
            <a:prstDash/>
          </a:ln>
          <a:effectLst/>
        </p:spPr>
        <p:txBody>
          <a:bodyPr rot="0" spcFirstLastPara="1" vertOverflow="overflow" horzOverflow="overflow" vert="horz" wrap="square" lIns="91400" tIns="45700" rIns="91400"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Arial"/>
                <a:ea typeface="Arial"/>
                <a:cs typeface="Arial"/>
                <a:sym typeface="Arial"/>
              </a:rPr>
              <a:t>Disclaimer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32" name="Google Shape;1232;g39542faf7a0_2_1065" descr="U.S. Office of Special Education Programs Ideas that Work logo"/>
          <p:cNvPicPr preferRelativeResize="0"/>
          <p:nvPr/>
        </p:nvPicPr>
        <p:blipFill rotWithShape="1">
          <a:blip r:embed="rId3">
            <a:alphaModFix/>
          </a:blip>
          <a:srcRect/>
          <a:stretch/>
        </p:blipFill>
        <p:spPr>
          <a:xfrm>
            <a:off x="481309" y="2426264"/>
            <a:ext cx="1587715" cy="1325459"/>
          </a:xfrm>
          <a:prstGeom prst="rect">
            <a:avLst/>
          </a:prstGeom>
          <a:noFill/>
          <a:ln>
            <a:noFill/>
          </a:ln>
        </p:spPr>
      </p:pic>
      <p:sp>
        <p:nvSpPr>
          <p:cNvPr id="1233" name="Google Shape;1233;g39542faf7a0_2_1065"/>
          <p:cNvSpPr txBox="1"/>
          <p:nvPr/>
        </p:nvSpPr>
        <p:spPr>
          <a:xfrm>
            <a:off x="2597257" y="2364272"/>
            <a:ext cx="8756543" cy="2585283"/>
          </a:xfrm>
          <a:prstGeom prst="rect">
            <a:avLst/>
          </a:prstGeom>
          <a:noFill/>
          <a:ln>
            <a:noFill/>
          </a:ln>
        </p:spPr>
        <p:txBody>
          <a:bodyPr spcFirstLastPara="1" wrap="square" lIns="91400" tIns="45700" rIns="91400" bIns="45700" anchor="t" anchorCtr="0">
            <a:spAutoFit/>
          </a:bodyPr>
          <a:lstStyle/>
          <a:p>
            <a:pPr marL="0" marR="0" lvl="0" indent="0" algn="l" rtl="0">
              <a:lnSpc>
                <a:spcPct val="150000"/>
              </a:lnSpc>
              <a:spcBef>
                <a:spcPts val="0"/>
              </a:spcBef>
              <a:spcAft>
                <a:spcPts val="0"/>
              </a:spcAft>
              <a:buNone/>
            </a:pPr>
            <a:r>
              <a:rPr lang="en-US" sz="1800" b="0" i="0" u="none" strike="noStrike" cap="none">
                <a:solidFill>
                  <a:schemeClr val="dk1"/>
                </a:solidFill>
                <a:latin typeface="Helvetica Neue"/>
                <a:ea typeface="Helvetica Neue"/>
                <a:cs typeface="Helvetica Neue"/>
                <a:sym typeface="Helvetica Neue"/>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39542faf7a0_2_72"/>
          <p:cNvSpPr txBox="1">
            <a:spLocks noGrp="1"/>
          </p:cNvSpPr>
          <p:nvPr>
            <p:ph type="title"/>
          </p:nvPr>
        </p:nvSpPr>
        <p:spPr>
          <a:xfrm>
            <a:off x="838200" y="333899"/>
            <a:ext cx="10515600" cy="1325700"/>
          </a:xfrm>
          <a:prstGeom prst="rect">
            <a:avLst/>
          </a:prstGeom>
          <a:noFill/>
          <a:ln>
            <a:noFill/>
          </a:ln>
        </p:spPr>
        <p:txBody>
          <a:bodyPr spcFirstLastPara="1" wrap="square" lIns="91400" tIns="45700" rIns="91400" bIns="45700" anchor="t" anchorCtr="0">
            <a:noAutofit/>
          </a:bodyPr>
          <a:lstStyle/>
          <a:p>
            <a:pPr marL="0" lvl="0" indent="0" algn="ctr" rtl="0">
              <a:lnSpc>
                <a:spcPct val="90000"/>
              </a:lnSpc>
              <a:spcBef>
                <a:spcPts val="0"/>
              </a:spcBef>
              <a:spcAft>
                <a:spcPts val="0"/>
              </a:spcAft>
              <a:buSzPts val="7200"/>
              <a:buNone/>
            </a:pPr>
            <a:r>
              <a:rPr lang="en-US" sz="5300" b="1"/>
              <a:t>CEEDAR Overview</a:t>
            </a:r>
            <a:endParaRPr sz="4300"/>
          </a:p>
        </p:txBody>
      </p:sp>
      <p:sp>
        <p:nvSpPr>
          <p:cNvPr id="946" name="Google Shape;946;g39542faf7a0_2_72"/>
          <p:cNvSpPr txBox="1"/>
          <p:nvPr/>
        </p:nvSpPr>
        <p:spPr>
          <a:xfrm>
            <a:off x="0" y="1051251"/>
            <a:ext cx="6933600" cy="4634100"/>
          </a:xfrm>
          <a:prstGeom prst="rect">
            <a:avLst/>
          </a:prstGeom>
          <a:noFill/>
          <a:ln>
            <a:noFill/>
          </a:ln>
        </p:spPr>
        <p:txBody>
          <a:bodyPr spcFirstLastPara="1" wrap="square" lIns="91400" tIns="45700" rIns="91400" bIns="45700" anchor="t" anchorCtr="0">
            <a:noAutofit/>
          </a:bodyPr>
          <a:lstStyle/>
          <a:p>
            <a:pPr marL="228600" marR="0" lvl="0" indent="-228600" algn="l" rtl="0">
              <a:lnSpc>
                <a:spcPct val="100000"/>
              </a:lnSpc>
              <a:spcBef>
                <a:spcPts val="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The </a:t>
            </a:r>
            <a:r>
              <a:rPr lang="en-US" sz="2400" b="1" i="1" u="none" strike="noStrike" cap="none">
                <a:solidFill>
                  <a:schemeClr val="dk1"/>
                </a:solidFill>
                <a:latin typeface="Arial"/>
                <a:ea typeface="Arial"/>
                <a:cs typeface="Arial"/>
                <a:sym typeface="Arial"/>
              </a:rPr>
              <a:t>Collaboration for Effective Educator Development, Accountability, and Reform</a:t>
            </a:r>
            <a:r>
              <a:rPr lang="en-US" sz="2400" b="0" i="0" u="none" strike="noStrike" cap="none">
                <a:solidFill>
                  <a:schemeClr val="dk1"/>
                </a:solidFill>
                <a:latin typeface="Arial"/>
                <a:ea typeface="Arial"/>
                <a:cs typeface="Arial"/>
                <a:sym typeface="Arial"/>
              </a:rPr>
              <a:t> (CEEDAR) Center is a national technical assistance center funded by the U.S. Department of Education Office of Special Education Programs (OSEP)</a:t>
            </a:r>
            <a:endParaRPr sz="1400" b="0" i="0" u="none" strike="noStrike" cap="none">
              <a:solidFill>
                <a:srgbClr val="000000"/>
              </a:solidFill>
              <a:latin typeface="Arial"/>
              <a:ea typeface="Arial"/>
              <a:cs typeface="Arial"/>
              <a:sym typeface="Arial"/>
            </a:endParaRPr>
          </a:p>
          <a:p>
            <a:pPr marL="228600" marR="0" lvl="0" indent="-7620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CEEDAR provides technical assistance (since 2013)  to collaborating teams of </a:t>
            </a:r>
            <a:r>
              <a:rPr lang="en-US" sz="2400" b="1" i="1" u="none" strike="noStrike" cap="none">
                <a:solidFill>
                  <a:schemeClr val="dk1"/>
                </a:solidFill>
                <a:latin typeface="Arial"/>
                <a:ea typeface="Arial"/>
                <a:cs typeface="Arial"/>
                <a:sym typeface="Arial"/>
              </a:rPr>
              <a:t>state education agencies, institutes of higher education, and local education agencies </a:t>
            </a:r>
            <a:r>
              <a:rPr lang="en-US" sz="2400" b="0" i="0" u="none" strike="noStrike" cap="none">
                <a:solidFill>
                  <a:schemeClr val="dk1"/>
                </a:solidFill>
                <a:latin typeface="Arial"/>
                <a:ea typeface="Arial"/>
                <a:cs typeface="Arial"/>
                <a:sym typeface="Arial"/>
              </a:rPr>
              <a:t>to ensure effective teachers and leaders for each student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947" name="Google Shape;947;g39542faf7a0_2_72" descr="Circular diagram with three connected segments labeled General Education, Special Education, and Leadership, forming a ring around the central phrase “Improved Outcomes for Students with Disabilities.”"/>
          <p:cNvPicPr preferRelativeResize="0"/>
          <p:nvPr/>
        </p:nvPicPr>
        <p:blipFill rotWithShape="1">
          <a:blip r:embed="rId3">
            <a:alphaModFix/>
          </a:blip>
          <a:srcRect/>
          <a:stretch/>
        </p:blipFill>
        <p:spPr>
          <a:xfrm>
            <a:off x="6653708" y="1051240"/>
            <a:ext cx="5538284" cy="2898125"/>
          </a:xfrm>
          <a:prstGeom prst="rect">
            <a:avLst/>
          </a:prstGeom>
          <a:noFill/>
          <a:ln>
            <a:noFill/>
          </a:ln>
        </p:spPr>
      </p:pic>
      <p:pic>
        <p:nvPicPr>
          <p:cNvPr id="948" name="Google Shape;948;g39542faf7a0_2_72" descr="QR code"/>
          <p:cNvPicPr preferRelativeResize="0"/>
          <p:nvPr/>
        </p:nvPicPr>
        <p:blipFill rotWithShape="1">
          <a:blip r:embed="rId4">
            <a:alphaModFix/>
          </a:blip>
          <a:srcRect/>
          <a:stretch/>
        </p:blipFill>
        <p:spPr>
          <a:xfrm>
            <a:off x="8448662" y="4014700"/>
            <a:ext cx="2085524" cy="2075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g39542faf7a0_2_7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33803" y="-19563"/>
            <a:ext cx="9724397" cy="2308456"/>
          </a:xfrm>
          <a:prstGeom prst="rect">
            <a:avLst/>
          </a:prstGeom>
          <a:noFill/>
          <a:ln>
            <a:noFill/>
          </a:ln>
        </p:spPr>
      </p:pic>
      <p:sp>
        <p:nvSpPr>
          <p:cNvPr id="954" name="Google Shape;954;g39542faf7a0_2_79"/>
          <p:cNvSpPr txBox="1">
            <a:spLocks noGrp="1"/>
          </p:cNvSpPr>
          <p:nvPr>
            <p:ph type="title" idx="4294967295"/>
          </p:nvPr>
        </p:nvSpPr>
        <p:spPr>
          <a:xfrm>
            <a:off x="830483" y="719197"/>
            <a:ext cx="10515600" cy="1325700"/>
          </a:xfrm>
          <a:prstGeom prst="rect">
            <a:avLst/>
          </a:prstGeom>
          <a:noFill/>
          <a:ln>
            <a:noFill/>
            <a:prstDash/>
          </a:ln>
          <a:effectLst/>
        </p:spPr>
        <p:txBody>
          <a:bodyPr rot="0" spcFirstLastPara="1" vertOverflow="overflow" horzOverflow="overflow" vert="horz" wrap="square" lIns="91400" tIns="45700" rIns="91400"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chemeClr val="lt1"/>
                </a:solidFill>
                <a:effectLst/>
                <a:uLnTx/>
                <a:uFillTx/>
                <a:latin typeface="Arial"/>
                <a:ea typeface="Arial"/>
                <a:cs typeface="Arial"/>
                <a:sym typeface="Arial"/>
              </a:rPr>
              <a:t>Our Mission</a:t>
            </a: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955" name="Google Shape;955;g39542faf7a0_2_79"/>
          <p:cNvSpPr txBox="1"/>
          <p:nvPr/>
        </p:nvSpPr>
        <p:spPr>
          <a:xfrm>
            <a:off x="289375" y="2154539"/>
            <a:ext cx="11700600" cy="2001600"/>
          </a:xfrm>
          <a:prstGeom prst="rect">
            <a:avLst/>
          </a:prstGeom>
          <a:noFill/>
          <a:ln>
            <a:noFill/>
          </a:ln>
        </p:spPr>
        <p:txBody>
          <a:bodyPr spcFirstLastPara="1" wrap="square" lIns="91400" tIns="45700" rIns="91400" bIns="45700" anchor="t" anchorCtr="0">
            <a:norm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Arial"/>
                <a:ea typeface="Arial"/>
                <a:cs typeface="Arial"/>
                <a:sym typeface="Arial"/>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endParaRPr sz="1800" b="0" i="0" u="none" strike="noStrike" cap="none">
              <a:solidFill>
                <a:schemeClr val="dk1"/>
              </a:solidFill>
              <a:latin typeface="Calibri"/>
              <a:ea typeface="Calibri"/>
              <a:cs typeface="Calibri"/>
              <a:sym typeface="Calibri"/>
            </a:endParaRPr>
          </a:p>
        </p:txBody>
      </p:sp>
      <p:sp>
        <p:nvSpPr>
          <p:cNvPr id="957" name="Google Shape;957;g39542faf7a0_2_79"/>
          <p:cNvSpPr txBox="1"/>
          <p:nvPr/>
        </p:nvSpPr>
        <p:spPr>
          <a:xfrm>
            <a:off x="933181" y="4265799"/>
            <a:ext cx="10413000" cy="492403"/>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2600" b="0" i="0" u="none" strike="noStrike" cap="none">
                <a:solidFill>
                  <a:srgbClr val="2075BC"/>
                </a:solidFill>
                <a:latin typeface="Arial"/>
                <a:ea typeface="Arial"/>
                <a:cs typeface="Arial"/>
                <a:sym typeface="Arial"/>
              </a:rPr>
              <a:t>“Every student with a disability has an opportunity to achieve.”</a:t>
            </a:r>
            <a:endParaRPr sz="2600" b="0" i="0" u="none" strike="noStrike" cap="none">
              <a:solidFill>
                <a:srgbClr val="2075BC"/>
              </a:solidFill>
              <a:latin typeface="Calibri"/>
              <a:ea typeface="Calibri"/>
              <a:cs typeface="Calibri"/>
              <a:sym typeface="Calibri"/>
            </a:endParaRPr>
          </a:p>
        </p:txBody>
      </p:sp>
      <p:pic>
        <p:nvPicPr>
          <p:cNvPr id="956" name="Google Shape;956;g39542faf7a0_2_79" descr="CEEDAR Center logo"/>
          <p:cNvPicPr preferRelativeResize="0"/>
          <p:nvPr/>
        </p:nvPicPr>
        <p:blipFill rotWithShape="1">
          <a:blip r:embed="rId4">
            <a:alphaModFix/>
          </a:blip>
          <a:srcRect/>
          <a:stretch/>
        </p:blipFill>
        <p:spPr>
          <a:xfrm>
            <a:off x="4158724" y="5437609"/>
            <a:ext cx="3859103" cy="801331"/>
          </a:xfrm>
          <a:prstGeom prst="rect">
            <a:avLst/>
          </a:prstGeom>
          <a:noFill/>
          <a:ln>
            <a:noFill/>
          </a:ln>
        </p:spPr>
      </p:pic>
      <p:pic>
        <p:nvPicPr>
          <p:cNvPr id="958" name="Google Shape;958;g39542faf7a0_2_7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434389" y="6272907"/>
            <a:ext cx="9523811" cy="6190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2" name="Title 1">
            <a:extLst>
              <a:ext uri="{FF2B5EF4-FFF2-40B4-BE49-F238E27FC236}">
                <a16:creationId xmlns:a16="http://schemas.microsoft.com/office/drawing/2014/main" id="{D3B95F8E-E665-1761-1B45-D3CE293AA122}"/>
              </a:ext>
            </a:extLst>
          </p:cNvPr>
          <p:cNvSpPr>
            <a:spLocks noGrp="1"/>
          </p:cNvSpPr>
          <p:nvPr>
            <p:ph type="title"/>
          </p:nvPr>
        </p:nvSpPr>
        <p:spPr>
          <a:xfrm>
            <a:off x="433205" y="-1325600"/>
            <a:ext cx="11219600" cy="1325600"/>
          </a:xfrm>
        </p:spPr>
        <p:txBody>
          <a:bodyPr spcFirstLastPara="1" wrap="square" lIns="91425" tIns="45700" rIns="91425" bIns="45700" anchor="b" anchorCtr="0">
            <a:normAutofit/>
          </a:bodyPr>
          <a:lstStyle/>
          <a:p>
            <a:r>
              <a:rPr lang="en-US" dirty="0"/>
              <a:t>Timeline</a:t>
            </a:r>
          </a:p>
        </p:txBody>
      </p:sp>
      <p:grpSp>
        <p:nvGrpSpPr>
          <p:cNvPr id="963" name="Google Shape;963;g39542faf7a0_2_88" descr=" Photo of a speaker standing at a podium labeled “Back to Basics Reading Plan,” delivering remarks in front of a colorful abstract backdrop. Text below the image reads “Jan 2024.”"/>
          <p:cNvGrpSpPr/>
          <p:nvPr/>
        </p:nvGrpSpPr>
        <p:grpSpPr>
          <a:xfrm>
            <a:off x="418059" y="508988"/>
            <a:ext cx="2482009" cy="2920012"/>
            <a:chOff x="380997" y="0"/>
            <a:chExt cx="1861507" cy="2190009"/>
          </a:xfrm>
        </p:grpSpPr>
        <p:sp>
          <p:nvSpPr>
            <p:cNvPr id="964" name="Google Shape;964;g39542faf7a0_2_88"/>
            <p:cNvSpPr/>
            <p:nvPr/>
          </p:nvSpPr>
          <p:spPr>
            <a:xfrm>
              <a:off x="380997" y="0"/>
              <a:ext cx="1861507" cy="2190009"/>
            </a:xfrm>
            <a:prstGeom prst="rect">
              <a:avLst/>
            </a:prstGeom>
            <a:solidFill>
              <a:schemeClr val="lt1">
                <a:alpha val="40000"/>
              </a:schemeClr>
            </a:solidFill>
            <a:ln w="9525" cap="flat" cmpd="sng">
              <a:solidFill>
                <a:srgbClr val="4185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5" name="Google Shape;965;g39542faf7a0_2_88"/>
            <p:cNvSpPr/>
            <p:nvPr/>
          </p:nvSpPr>
          <p:spPr>
            <a:xfrm>
              <a:off x="502205" y="67415"/>
              <a:ext cx="1675356" cy="1423505"/>
            </a:xfrm>
            <a:prstGeom prst="rect">
              <a:avLst/>
            </a:prstGeom>
            <a:blipFill rotWithShape="1">
              <a:blip r:embed="rId3">
                <a:alphaModFix/>
              </a:blip>
              <a:stretch>
                <a:fillRect t="-999" b="-999"/>
              </a:stretch>
            </a:blip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6" name="Google Shape;966;g39542faf7a0_2_88"/>
            <p:cNvSpPr/>
            <p:nvPr/>
          </p:nvSpPr>
          <p:spPr>
            <a:xfrm>
              <a:off x="425993" y="1572938"/>
              <a:ext cx="1675356" cy="591302"/>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7" name="Google Shape;967;g39542faf7a0_2_88"/>
            <p:cNvSpPr txBox="1"/>
            <p:nvPr/>
          </p:nvSpPr>
          <p:spPr>
            <a:xfrm>
              <a:off x="425993" y="1572938"/>
              <a:ext cx="1675356" cy="591302"/>
            </a:xfrm>
            <a:prstGeom prst="rect">
              <a:avLst/>
            </a:prstGeom>
            <a:noFill/>
            <a:ln>
              <a:noFill/>
            </a:ln>
          </p:spPr>
          <p:txBody>
            <a:bodyPr spcFirstLastPara="1" wrap="square" lIns="132075" tIns="132075" rIns="132075" bIns="132075" anchor="ctr" anchorCtr="0">
              <a:noAutofit/>
            </a:bodyPr>
            <a:lstStyle/>
            <a:p>
              <a:pPr marL="0" marR="0" lvl="0" indent="0" algn="ctr" rtl="0">
                <a:lnSpc>
                  <a:spcPct val="90000"/>
                </a:lnSpc>
                <a:spcBef>
                  <a:spcPts val="0"/>
                </a:spcBef>
                <a:spcAft>
                  <a:spcPts val="0"/>
                </a:spcAft>
                <a:buClr>
                  <a:srgbClr val="000000"/>
                </a:buClr>
                <a:buSzPts val="3500"/>
                <a:buFont typeface="Arial"/>
                <a:buNone/>
              </a:pPr>
              <a:r>
                <a:rPr lang="en-US" sz="3500" b="0" i="0" u="none" strike="noStrike" cap="none">
                  <a:solidFill>
                    <a:srgbClr val="000000"/>
                  </a:solidFill>
                  <a:latin typeface="Arial"/>
                  <a:ea typeface="Arial"/>
                  <a:cs typeface="Arial"/>
                  <a:sym typeface="Arial"/>
                </a:rPr>
                <a:t> Jan 2024</a:t>
              </a:r>
              <a:endParaRPr sz="1900"/>
            </a:p>
          </p:txBody>
        </p:sp>
      </p:grpSp>
      <p:grpSp>
        <p:nvGrpSpPr>
          <p:cNvPr id="968" name="Google Shape;968;g39542faf7a0_2_88" descr="  &#10;Cover page titled “New York State Action Plan: The Path Forward,” with the subtitle “Integrating the science of reading into teacher preparation programs to transform literacy instruction in New York State schools.” The date “October 2024” appears at the bottom on a dark blue background."/>
          <p:cNvGrpSpPr/>
          <p:nvPr/>
        </p:nvGrpSpPr>
        <p:grpSpPr>
          <a:xfrm>
            <a:off x="3266004" y="543349"/>
            <a:ext cx="2423595" cy="2851288"/>
            <a:chOff x="5254" y="0"/>
            <a:chExt cx="1817696" cy="2138466"/>
          </a:xfrm>
        </p:grpSpPr>
        <p:sp>
          <p:nvSpPr>
            <p:cNvPr id="969" name="Google Shape;969;g39542faf7a0_2_88"/>
            <p:cNvSpPr/>
            <p:nvPr/>
          </p:nvSpPr>
          <p:spPr>
            <a:xfrm>
              <a:off x="5254" y="0"/>
              <a:ext cx="1817696" cy="2138466"/>
            </a:xfrm>
            <a:prstGeom prst="rect">
              <a:avLst/>
            </a:prstGeom>
            <a:solidFill>
              <a:schemeClr val="lt1">
                <a:alpha val="40000"/>
              </a:schemeClr>
            </a:solidFill>
            <a:ln w="9525" cap="flat" cmpd="sng">
              <a:solidFill>
                <a:srgbClr val="4185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0" name="Google Shape;970;g39542faf7a0_2_88"/>
            <p:cNvSpPr/>
            <p:nvPr/>
          </p:nvSpPr>
          <p:spPr>
            <a:xfrm>
              <a:off x="93512" y="85538"/>
              <a:ext cx="1635926" cy="1390002"/>
            </a:xfrm>
            <a:prstGeom prst="rect">
              <a:avLst/>
            </a:prstGeom>
            <a:blipFill rotWithShape="1">
              <a:blip r:embed="rId4">
                <a:alphaModFix/>
              </a:blip>
              <a:stretch>
                <a:fillRect t="-11999" b="-11997"/>
              </a:stretch>
            </a:blip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1" name="Google Shape;971;g39542faf7a0_2_88"/>
            <p:cNvSpPr/>
            <p:nvPr/>
          </p:nvSpPr>
          <p:spPr>
            <a:xfrm>
              <a:off x="93512" y="1475541"/>
              <a:ext cx="1635926" cy="577385"/>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2" name="Google Shape;972;g39542faf7a0_2_88"/>
            <p:cNvSpPr txBox="1"/>
            <p:nvPr/>
          </p:nvSpPr>
          <p:spPr>
            <a:xfrm>
              <a:off x="93512" y="1475541"/>
              <a:ext cx="1635926" cy="577385"/>
            </a:xfrm>
            <a:prstGeom prst="rect">
              <a:avLst/>
            </a:prstGeom>
            <a:noFill/>
            <a:ln>
              <a:noFill/>
            </a:ln>
          </p:spPr>
          <p:txBody>
            <a:bodyPr spcFirstLastPara="1" wrap="square" lIns="137125" tIns="137125" rIns="137125" bIns="1371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Oct 2024</a:t>
              </a:r>
              <a:endParaRPr sz="1900"/>
            </a:p>
          </p:txBody>
        </p:sp>
      </p:grpSp>
      <p:grpSp>
        <p:nvGrpSpPr>
          <p:cNvPr id="973" name="Google Shape;973;g39542faf7a0_2_88" descr="A coverpage titled: Framework for Integrating the Science of Reading in Educator Preparation Program."/>
          <p:cNvGrpSpPr/>
          <p:nvPr/>
        </p:nvGrpSpPr>
        <p:grpSpPr>
          <a:xfrm>
            <a:off x="6188737" y="543348"/>
            <a:ext cx="2423595" cy="2851289"/>
            <a:chOff x="583401" y="0"/>
            <a:chExt cx="1817696" cy="2138467"/>
          </a:xfrm>
        </p:grpSpPr>
        <p:sp>
          <p:nvSpPr>
            <p:cNvPr id="974" name="Google Shape;974;g39542faf7a0_2_88"/>
            <p:cNvSpPr/>
            <p:nvPr/>
          </p:nvSpPr>
          <p:spPr>
            <a:xfrm>
              <a:off x="583401" y="0"/>
              <a:ext cx="1817696" cy="2138467"/>
            </a:xfrm>
            <a:prstGeom prst="rect">
              <a:avLst/>
            </a:prstGeom>
            <a:solidFill>
              <a:schemeClr val="lt1">
                <a:alpha val="40000"/>
              </a:schemeClr>
            </a:solidFill>
            <a:ln w="9525" cap="flat" cmpd="sng">
              <a:solidFill>
                <a:srgbClr val="4185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5" name="Google Shape;975;g39542faf7a0_2_88"/>
            <p:cNvSpPr/>
            <p:nvPr/>
          </p:nvSpPr>
          <p:spPr>
            <a:xfrm>
              <a:off x="674285" y="85538"/>
              <a:ext cx="1635927" cy="1390003"/>
            </a:xfrm>
            <a:prstGeom prst="rect">
              <a:avLst/>
            </a:prstGeom>
            <a:blipFill rotWithShape="1">
              <a:blip r:embed="rId5">
                <a:alphaModFix/>
              </a:blip>
              <a:stretch>
                <a:fillRect l="-7998" r="-7999"/>
              </a:stretch>
            </a:blip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6" name="Google Shape;976;g39542faf7a0_2_88"/>
            <p:cNvSpPr/>
            <p:nvPr/>
          </p:nvSpPr>
          <p:spPr>
            <a:xfrm>
              <a:off x="674285" y="1475542"/>
              <a:ext cx="1635927" cy="577386"/>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7" name="Google Shape;977;g39542faf7a0_2_88"/>
            <p:cNvSpPr txBox="1"/>
            <p:nvPr/>
          </p:nvSpPr>
          <p:spPr>
            <a:xfrm>
              <a:off x="674285" y="1475542"/>
              <a:ext cx="1635927" cy="577386"/>
            </a:xfrm>
            <a:prstGeom prst="rect">
              <a:avLst/>
            </a:prstGeom>
            <a:noFill/>
            <a:ln>
              <a:noFill/>
            </a:ln>
          </p:spPr>
          <p:txBody>
            <a:bodyPr spcFirstLastPara="1" wrap="square" lIns="132075" tIns="132075" rIns="132075" bIns="132075" anchor="ctr" anchorCtr="0">
              <a:noAutofit/>
            </a:bodyPr>
            <a:lstStyle/>
            <a:p>
              <a:pPr marL="0" marR="0" lvl="0" indent="0" algn="ctr" rtl="0">
                <a:lnSpc>
                  <a:spcPct val="90000"/>
                </a:lnSpc>
                <a:spcBef>
                  <a:spcPts val="0"/>
                </a:spcBef>
                <a:spcAft>
                  <a:spcPts val="0"/>
                </a:spcAft>
                <a:buClr>
                  <a:srgbClr val="000000"/>
                </a:buClr>
                <a:buSzPts val="3500"/>
                <a:buFont typeface="Arial"/>
                <a:buNone/>
              </a:pPr>
              <a:r>
                <a:rPr lang="en-US" sz="3500" b="0" i="0" u="none" strike="noStrike" cap="none">
                  <a:solidFill>
                    <a:srgbClr val="000000"/>
                  </a:solidFill>
                  <a:latin typeface="Arial"/>
                  <a:ea typeface="Arial"/>
                  <a:cs typeface="Arial"/>
                  <a:sym typeface="Arial"/>
                </a:rPr>
                <a:t>Mar 2025</a:t>
              </a:r>
              <a:endParaRPr sz="1900"/>
            </a:p>
          </p:txBody>
        </p:sp>
      </p:grpSp>
      <p:grpSp>
        <p:nvGrpSpPr>
          <p:cNvPr id="979" name="Google Shape;979;g39542faf7a0_2_88" descr="The State University of New York logo"/>
          <p:cNvGrpSpPr/>
          <p:nvPr/>
        </p:nvGrpSpPr>
        <p:grpSpPr>
          <a:xfrm>
            <a:off x="9052183" y="543348"/>
            <a:ext cx="2482009" cy="2920012"/>
            <a:chOff x="206635" y="0"/>
            <a:chExt cx="1861507" cy="2190009"/>
          </a:xfrm>
        </p:grpSpPr>
        <p:sp>
          <p:nvSpPr>
            <p:cNvPr id="980" name="Google Shape;980;g39542faf7a0_2_88"/>
            <p:cNvSpPr/>
            <p:nvPr/>
          </p:nvSpPr>
          <p:spPr>
            <a:xfrm>
              <a:off x="206635" y="0"/>
              <a:ext cx="1861507" cy="2190009"/>
            </a:xfrm>
            <a:prstGeom prst="rect">
              <a:avLst/>
            </a:prstGeom>
            <a:solidFill>
              <a:schemeClr val="lt1">
                <a:alpha val="40000"/>
              </a:schemeClr>
            </a:solidFill>
            <a:ln w="9525" cap="flat" cmpd="sng">
              <a:solidFill>
                <a:srgbClr val="4185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1" name="Google Shape;981;g39542faf7a0_2_88"/>
            <p:cNvSpPr/>
            <p:nvPr/>
          </p:nvSpPr>
          <p:spPr>
            <a:xfrm>
              <a:off x="342619" y="108881"/>
              <a:ext cx="1675356" cy="1423505"/>
            </a:xfrm>
            <a:prstGeom prst="rect">
              <a:avLst/>
            </a:prstGeom>
            <a:blipFill rotWithShape="1">
              <a:blip r:embed="rId6">
                <a:alphaModFix/>
              </a:blip>
              <a:stretch>
                <a:fillRect l="789" t="2943" r="789" b="2943"/>
              </a:stretch>
            </a:blip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2" name="Google Shape;982;g39542faf7a0_2_88"/>
            <p:cNvSpPr/>
            <p:nvPr/>
          </p:nvSpPr>
          <p:spPr>
            <a:xfrm>
              <a:off x="220820" y="1511106"/>
              <a:ext cx="1675356" cy="591302"/>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3" name="Google Shape;983;g39542faf7a0_2_88"/>
            <p:cNvSpPr txBox="1"/>
            <p:nvPr/>
          </p:nvSpPr>
          <p:spPr>
            <a:xfrm>
              <a:off x="220820" y="1511106"/>
              <a:ext cx="1675356" cy="591302"/>
            </a:xfrm>
            <a:prstGeom prst="rect">
              <a:avLst/>
            </a:prstGeom>
            <a:noFill/>
            <a:ln>
              <a:noFill/>
            </a:ln>
          </p:spPr>
          <p:txBody>
            <a:bodyPr spcFirstLastPara="1" wrap="square" lIns="137125" tIns="137125" rIns="137125" bIns="1371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Jan 2026</a:t>
              </a:r>
              <a:endParaRPr sz="1900"/>
            </a:p>
          </p:txBody>
        </p:sp>
      </p:grpSp>
      <p:sp>
        <p:nvSpPr>
          <p:cNvPr id="978" name="Google Shape;978;g39542faf7a0_2_88" descr="An arrow from Jan 2024 to Jan 2026"/>
          <p:cNvSpPr/>
          <p:nvPr/>
        </p:nvSpPr>
        <p:spPr>
          <a:xfrm>
            <a:off x="897467" y="3751228"/>
            <a:ext cx="10176933" cy="846667"/>
          </a:xfrm>
          <a:prstGeom prst="rightArrow">
            <a:avLst>
              <a:gd name="adj1" fmla="val 50000"/>
              <a:gd name="adj2" fmla="val 50000"/>
            </a:avLst>
          </a:prstGeom>
          <a:solidFill>
            <a:schemeClr val="accent1"/>
          </a:solidFill>
          <a:ln w="25400" cap="flat" cmpd="sng">
            <a:solidFill>
              <a:srgbClr val="1B3867"/>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2" name="Title 1">
            <a:extLst>
              <a:ext uri="{FF2B5EF4-FFF2-40B4-BE49-F238E27FC236}">
                <a16:creationId xmlns:a16="http://schemas.microsoft.com/office/drawing/2014/main" id="{EC67712F-1BDB-CC31-138F-02EA598A2E6F}"/>
              </a:ext>
            </a:extLst>
          </p:cNvPr>
          <p:cNvSpPr>
            <a:spLocks noGrp="1"/>
          </p:cNvSpPr>
          <p:nvPr>
            <p:ph type="title"/>
          </p:nvPr>
        </p:nvSpPr>
        <p:spPr>
          <a:xfrm>
            <a:off x="433205" y="-1325600"/>
            <a:ext cx="11219600" cy="1325600"/>
          </a:xfrm>
        </p:spPr>
        <p:txBody>
          <a:bodyPr spcFirstLastPara="1" wrap="square" lIns="91425" tIns="45700" rIns="91425" bIns="45700" anchor="b" anchorCtr="0">
            <a:normAutofit/>
          </a:bodyPr>
          <a:lstStyle/>
          <a:p>
            <a:r>
              <a:rPr lang="en-US" dirty="0"/>
              <a:t>Baseline analysis to desired state</a:t>
            </a:r>
          </a:p>
        </p:txBody>
      </p:sp>
      <p:pic>
        <p:nvPicPr>
          <p:cNvPr id="991" name="Google Shape;991;g39542faf7a0_2_336" descr="Document titled “Educator Preparation Program Baseline Reflection,” dated March 2025. The page explains the purpose of a reflection tool used by educator preparation programs to review how they integrate Science of Reading practices into coursework and clinical experiences. It lists the certification areas to which the framework applies and outlines focus areas such as clarity, targeted emphasis on SoR, and common field‑based challenges. A footer cites the International Dyslexia Association Knowledge and Practice Standards."/>
          <p:cNvPicPr preferRelativeResize="0"/>
          <p:nvPr/>
        </p:nvPicPr>
        <p:blipFill rotWithShape="1">
          <a:blip r:embed="rId3">
            <a:alphaModFix/>
          </a:blip>
          <a:srcRect/>
          <a:stretch/>
        </p:blipFill>
        <p:spPr>
          <a:xfrm>
            <a:off x="154625" y="2742626"/>
            <a:ext cx="2074604" cy="3155750"/>
          </a:xfrm>
          <a:prstGeom prst="rect">
            <a:avLst/>
          </a:prstGeom>
          <a:noFill/>
          <a:ln>
            <a:noFill/>
          </a:ln>
        </p:spPr>
      </p:pic>
      <p:sp>
        <p:nvSpPr>
          <p:cNvPr id="990" name="Google Shape;990;g39542faf7a0_2_336"/>
          <p:cNvSpPr txBox="1"/>
          <p:nvPr/>
        </p:nvSpPr>
        <p:spPr>
          <a:xfrm>
            <a:off x="541224" y="1353150"/>
            <a:ext cx="3555300" cy="810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700" b="0" i="0" u="none" strike="noStrike" cap="none">
                <a:solidFill>
                  <a:srgbClr val="FF0000"/>
                </a:solidFill>
                <a:latin typeface="Arial"/>
                <a:ea typeface="Arial"/>
                <a:cs typeface="Arial"/>
                <a:sym typeface="Arial"/>
              </a:rPr>
              <a:t>Baseline Analysis </a:t>
            </a:r>
            <a:endParaRPr sz="3700" b="0" i="0" u="none" strike="noStrike" cap="none">
              <a:solidFill>
                <a:srgbClr val="FF0000"/>
              </a:solidFill>
              <a:latin typeface="Arial"/>
              <a:ea typeface="Arial"/>
              <a:cs typeface="Arial"/>
              <a:sym typeface="Arial"/>
            </a:endParaRPr>
          </a:p>
        </p:txBody>
      </p:sp>
      <p:pic>
        <p:nvPicPr>
          <p:cNvPr id="992" name="Google Shape;992;g39542faf7a0_2_336" descr="A graphic of a winding road from Baseline Analysis to Desired State."/>
          <p:cNvPicPr preferRelativeResize="0"/>
          <p:nvPr/>
        </p:nvPicPr>
        <p:blipFill>
          <a:blip r:embed="rId4">
            <a:alphaModFix/>
          </a:blip>
          <a:stretch>
            <a:fillRect/>
          </a:stretch>
        </p:blipFill>
        <p:spPr>
          <a:xfrm>
            <a:off x="2605575" y="427500"/>
            <a:ext cx="7195301" cy="3155750"/>
          </a:xfrm>
          <a:prstGeom prst="rect">
            <a:avLst/>
          </a:prstGeom>
          <a:noFill/>
          <a:ln>
            <a:noFill/>
          </a:ln>
        </p:spPr>
      </p:pic>
      <p:sp>
        <p:nvSpPr>
          <p:cNvPr id="989" name="Google Shape;989;g39542faf7a0_2_336"/>
          <p:cNvSpPr txBox="1"/>
          <p:nvPr/>
        </p:nvSpPr>
        <p:spPr>
          <a:xfrm>
            <a:off x="9922200" y="2163150"/>
            <a:ext cx="2269800" cy="166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700"/>
              <a:buFont typeface="Arial"/>
              <a:buNone/>
            </a:pPr>
            <a:r>
              <a:rPr lang="en-US" sz="3700" b="0" i="0" u="none" strike="noStrike" cap="none">
                <a:solidFill>
                  <a:srgbClr val="FF0000"/>
                </a:solidFill>
                <a:latin typeface="Arial"/>
                <a:ea typeface="Arial"/>
                <a:cs typeface="Arial"/>
                <a:sym typeface="Arial"/>
              </a:rPr>
              <a:t>Desired State</a:t>
            </a:r>
            <a:endParaRPr sz="3700" b="0" i="0" u="none" strike="noStrike" cap="none">
              <a:solidFill>
                <a:srgbClr val="FF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2" name="Title 1">
            <a:extLst>
              <a:ext uri="{FF2B5EF4-FFF2-40B4-BE49-F238E27FC236}">
                <a16:creationId xmlns:a16="http://schemas.microsoft.com/office/drawing/2014/main" id="{49F66C2F-1BCA-CCB5-F23B-C26ED095BD4D}"/>
              </a:ext>
            </a:extLst>
          </p:cNvPr>
          <p:cNvSpPr>
            <a:spLocks noGrp="1"/>
          </p:cNvSpPr>
          <p:nvPr>
            <p:ph type="title"/>
          </p:nvPr>
        </p:nvSpPr>
        <p:spPr>
          <a:xfrm>
            <a:off x="433205" y="-1325600"/>
            <a:ext cx="11219600" cy="1325600"/>
          </a:xfrm>
        </p:spPr>
        <p:txBody>
          <a:bodyPr spcFirstLastPara="1" wrap="square" lIns="91425" tIns="45700" rIns="91425" bIns="45700" anchor="b" anchorCtr="0">
            <a:normAutofit/>
          </a:bodyPr>
          <a:lstStyle/>
          <a:p>
            <a:r>
              <a:rPr lang="en-US" dirty="0"/>
              <a:t>New York State Action Plan</a:t>
            </a:r>
          </a:p>
        </p:txBody>
      </p:sp>
      <p:pic>
        <p:nvPicPr>
          <p:cNvPr id="998" name="Google Shape;998;g39542faf7a0_2_344" descr="Cover page titled “New York State Action Plan: The Path Forward,” with the subtitle “Integrating the science of reading into teacher preparation programs to transform literacy instruction in New York State schools.” The page displays “October 2024” on a dark blue background with lighter blue geometric accents."/>
          <p:cNvPicPr preferRelativeResize="0"/>
          <p:nvPr/>
        </p:nvPicPr>
        <p:blipFill rotWithShape="1">
          <a:blip r:embed="rId3">
            <a:alphaModFix/>
          </a:blip>
          <a:srcRect/>
          <a:stretch/>
        </p:blipFill>
        <p:spPr>
          <a:xfrm>
            <a:off x="862748" y="487883"/>
            <a:ext cx="3453485" cy="4377335"/>
          </a:xfrm>
          <a:prstGeom prst="rect">
            <a:avLst/>
          </a:prstGeom>
          <a:noFill/>
          <a:ln>
            <a:noFill/>
          </a:ln>
        </p:spPr>
      </p:pic>
      <p:pic>
        <p:nvPicPr>
          <p:cNvPr id="999" name="Google Shape;999;g39542faf7a0_2_344" descr="First page of a document titled “Framework for Integrating the Science of Reading in Educator Preparation Programs,” dated March 2025. The introduction explains the purpose of the framework, defines the Science of Reading as an interdisciplinary evidence‑based body of research, and describes its role in guiding curriculum and instructional decisions. It highlights NYSED’s commitment to high‑quality literacy instruction and outlines how educator preparation programs should integrate Science of Reading principles into coursework and clinical experiences across certification areas including Early Childhood Education, Childhood Education, Literacy, Students with Disabilities, and English to Speakers of Other Languages."/>
          <p:cNvPicPr preferRelativeResize="0"/>
          <p:nvPr/>
        </p:nvPicPr>
        <p:blipFill rotWithShape="1">
          <a:blip r:embed="rId4">
            <a:alphaModFix/>
          </a:blip>
          <a:srcRect/>
          <a:stretch/>
        </p:blipFill>
        <p:spPr>
          <a:xfrm>
            <a:off x="4968528" y="411433"/>
            <a:ext cx="4118400" cy="5593832"/>
          </a:xfrm>
          <a:prstGeom prst="rect">
            <a:avLst/>
          </a:prstGeom>
          <a:noFill/>
          <a:ln w="9525" cap="flat" cmpd="sng">
            <a:solidFill>
              <a:schemeClr val="dk1"/>
            </a:solidFill>
            <a:prstDash val="solid"/>
            <a:round/>
            <a:headEnd type="none" w="sm" len="sm"/>
            <a:tailEnd type="none" w="sm" len="sm"/>
          </a:ln>
        </p:spPr>
      </p:pic>
      <p:pic>
        <p:nvPicPr>
          <p:cNvPr id="1000" name="Google Shape;1000;g39542faf7a0_2_344" descr="A graphic of a shovel digging a hole in the ground."/>
          <p:cNvPicPr preferRelativeResize="0"/>
          <p:nvPr/>
        </p:nvPicPr>
        <p:blipFill rotWithShape="1">
          <a:blip r:embed="rId5">
            <a:alphaModFix/>
          </a:blip>
          <a:srcRect/>
          <a:stretch/>
        </p:blipFill>
        <p:spPr>
          <a:xfrm>
            <a:off x="9270361" y="1327217"/>
            <a:ext cx="2698672" cy="26986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2" name="Title 1">
            <a:extLst>
              <a:ext uri="{FF2B5EF4-FFF2-40B4-BE49-F238E27FC236}">
                <a16:creationId xmlns:a16="http://schemas.microsoft.com/office/drawing/2014/main" id="{F4E47A96-3600-33C4-6A97-0D611DFFCAA9}"/>
              </a:ext>
            </a:extLst>
          </p:cNvPr>
          <p:cNvSpPr>
            <a:spLocks noGrp="1"/>
          </p:cNvSpPr>
          <p:nvPr>
            <p:ph type="title"/>
          </p:nvPr>
        </p:nvSpPr>
        <p:spPr>
          <a:xfrm>
            <a:off x="433205" y="-1325600"/>
            <a:ext cx="11219600" cy="1325600"/>
          </a:xfrm>
        </p:spPr>
        <p:txBody>
          <a:bodyPr spcFirstLastPara="1" wrap="square" lIns="91425" tIns="45700" rIns="91425" bIns="45700" anchor="b" anchorCtr="0">
            <a:normAutofit/>
          </a:bodyPr>
          <a:lstStyle/>
          <a:p>
            <a:r>
              <a:rPr lang="en-US" b="1" dirty="0">
                <a:solidFill>
                  <a:schemeClr val="dk2"/>
                </a:solidFill>
              </a:rPr>
              <a:t>Program Integration Guidelines</a:t>
            </a:r>
            <a:endParaRPr lang="en-US" dirty="0"/>
          </a:p>
        </p:txBody>
      </p:sp>
      <p:pic>
        <p:nvPicPr>
          <p:cNvPr id="1006" name="Google Shape;1006;g39542faf7a0_2_35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6915" y="324383"/>
            <a:ext cx="3453485" cy="4377335"/>
          </a:xfrm>
          <a:prstGeom prst="rect">
            <a:avLst/>
          </a:prstGeom>
          <a:noFill/>
          <a:ln>
            <a:noFill/>
          </a:ln>
        </p:spPr>
      </p:pic>
      <p:sp>
        <p:nvSpPr>
          <p:cNvPr id="1010" name="Google Shape;1010;g39542faf7a0_2_351"/>
          <p:cNvSpPr txBox="1"/>
          <p:nvPr/>
        </p:nvSpPr>
        <p:spPr>
          <a:xfrm>
            <a:off x="1087900" y="4577800"/>
            <a:ext cx="6114400" cy="1412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2"/>
                </a:solidFill>
                <a:latin typeface="Arial"/>
                <a:ea typeface="Arial"/>
                <a:cs typeface="Arial"/>
                <a:sym typeface="Arial"/>
              </a:rPr>
              <a:t>Program Integration Guidelines:</a:t>
            </a:r>
            <a:endParaRPr sz="2400" b="1"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I. Integration into the Curriculum</a:t>
            </a:r>
            <a:endParaRPr sz="24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II. Evaluation of Culminating Assignments</a:t>
            </a:r>
            <a:endParaRPr sz="2400" b="0" i="0" u="none" strike="noStrike" cap="none" dirty="0">
              <a:solidFill>
                <a:schemeClr val="dk2"/>
              </a:solidFill>
              <a:latin typeface="Arial"/>
              <a:ea typeface="Arial"/>
              <a:cs typeface="Arial"/>
              <a:sym typeface="Arial"/>
            </a:endParaRPr>
          </a:p>
        </p:txBody>
      </p:sp>
      <p:sp>
        <p:nvSpPr>
          <p:cNvPr id="1011" name="Google Shape;1011;g39542faf7a0_2_351" descr="An arrow to Program Integration Guidelines."/>
          <p:cNvSpPr/>
          <p:nvPr/>
        </p:nvSpPr>
        <p:spPr>
          <a:xfrm rot="-2178059">
            <a:off x="5836631" y="4511519"/>
            <a:ext cx="2143145" cy="772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007" name="Google Shape;1007;g39542faf7a0_2_35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863649" y="360633"/>
            <a:ext cx="3169368" cy="4304835"/>
          </a:xfrm>
          <a:prstGeom prst="rect">
            <a:avLst/>
          </a:prstGeom>
          <a:noFill/>
          <a:ln w="9525" cap="flat" cmpd="sng">
            <a:solidFill>
              <a:schemeClr val="dk1"/>
            </a:solidFill>
            <a:prstDash val="solid"/>
            <a:round/>
            <a:headEnd type="none" w="sm" len="sm"/>
            <a:tailEnd type="none" w="sm" len="sm"/>
          </a:ln>
        </p:spPr>
      </p:pic>
      <p:pic>
        <p:nvPicPr>
          <p:cNvPr id="1008" name="Google Shape;1008;g39542faf7a0_2_351" descr="Document section titled “Program Integration Guidelines” describing how educator preparation programs can align coursework, clinical experiences, and assessments with Science of Reading principles. The page outlines two major areas: integrating SoR into curriculum through regular review of courses, syllabi, instructional environments, and fieldwork; and evaluating culminating assignments using scheduled reviews and rubrics that measure candidates’ proficiency with SoR‑aligned instructional practices."/>
          <p:cNvPicPr preferRelativeResize="0"/>
          <p:nvPr/>
        </p:nvPicPr>
        <p:blipFill rotWithShape="1">
          <a:blip r:embed="rId5">
            <a:alphaModFix/>
          </a:blip>
          <a:srcRect/>
          <a:stretch/>
        </p:blipFill>
        <p:spPr>
          <a:xfrm>
            <a:off x="7515600" y="360633"/>
            <a:ext cx="3791701" cy="4588767"/>
          </a:xfrm>
          <a:prstGeom prst="rect">
            <a:avLst/>
          </a:prstGeom>
          <a:noFill/>
          <a:ln>
            <a:noFill/>
          </a:ln>
        </p:spPr>
      </p:pic>
      <p:pic>
        <p:nvPicPr>
          <p:cNvPr id="1009" name="Google Shape;1009;g39542faf7a0_2_351" descr="Bullet points describing guidance for evaluating candidate performance in Science of Reading–aligned instruction. The points emphasize addressing instructional adaptations and integrating oral language, phonics, and comprehension; using candidate assignment scores to identify strengths and areas for improvement; ensuring culminating assignments assess planning, implementation, assessment, and reflection; and providing actionable feedback based on evaluation insights."/>
          <p:cNvPicPr preferRelativeResize="0"/>
          <p:nvPr/>
        </p:nvPicPr>
        <p:blipFill rotWithShape="1">
          <a:blip r:embed="rId6">
            <a:alphaModFix/>
          </a:blip>
          <a:srcRect/>
          <a:stretch/>
        </p:blipFill>
        <p:spPr>
          <a:xfrm>
            <a:off x="7515600" y="4981624"/>
            <a:ext cx="3791700" cy="146794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EEDAR3.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EEDAR3.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EEDAR3.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Widescreen</PresentationFormat>
  <Paragraphs>177</Paragraphs>
  <Slides>32</Slides>
  <Notes>32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32</vt:i4>
      </vt:variant>
    </vt:vector>
  </HeadingPairs>
  <TitlesOfParts>
    <vt:vector size="42" baseType="lpstr">
      <vt:lpstr>Arial</vt:lpstr>
      <vt:lpstr>Play</vt:lpstr>
      <vt:lpstr>Noto Sans Symbols</vt:lpstr>
      <vt:lpstr>Calibri</vt:lpstr>
      <vt:lpstr>Helvetica Neue</vt:lpstr>
      <vt:lpstr>Office Theme</vt:lpstr>
      <vt:lpstr>Simple Light</vt:lpstr>
      <vt:lpstr>CEEDAR3.0</vt:lpstr>
      <vt:lpstr>CEEDAR3.0</vt:lpstr>
      <vt:lpstr>CEEDAR3.0</vt:lpstr>
      <vt:lpstr>Lunch &amp; Learn:  How the IC can Support Program Development</vt:lpstr>
      <vt:lpstr>Who we are….</vt:lpstr>
      <vt:lpstr>Today’s Objectives</vt:lpstr>
      <vt:lpstr>CEEDAR Overview</vt:lpstr>
      <vt:lpstr>Our Mission</vt:lpstr>
      <vt:lpstr>Timeline</vt:lpstr>
      <vt:lpstr>Baseline analysis to desired state</vt:lpstr>
      <vt:lpstr>New York State Action Plan</vt:lpstr>
      <vt:lpstr>Program Integration Guidelines</vt:lpstr>
      <vt:lpstr>What we can and cannot do today:</vt:lpstr>
      <vt:lpstr>Quick “Share” …</vt:lpstr>
      <vt:lpstr>What are Innovation Configurations?</vt:lpstr>
      <vt:lpstr>Innovation Configurations (ICs)  </vt:lpstr>
      <vt:lpstr>Relevant ICs for SoR</vt:lpstr>
      <vt:lpstr>ICs Help you Systematically Answer…</vt:lpstr>
      <vt:lpstr>Innovation Configuration</vt:lpstr>
      <vt:lpstr>Innovation Configuration Structure</vt:lpstr>
      <vt:lpstr>Appendix A</vt:lpstr>
      <vt:lpstr>Essential Components and Implementation levels</vt:lpstr>
      <vt:lpstr>Let’s Explore an IC</vt:lpstr>
      <vt:lpstr>The Networked Improvement Community (NIC) </vt:lpstr>
      <vt:lpstr>What gets entered into the IC tool?</vt:lpstr>
      <vt:lpstr>Sample outputs-</vt:lpstr>
      <vt:lpstr>Implementation Level Language</vt:lpstr>
      <vt:lpstr>Sample Report:    Matrix from the IC </vt:lpstr>
      <vt:lpstr>Sample Report </vt:lpstr>
      <vt:lpstr>Additional Sample reports</vt:lpstr>
      <vt:lpstr>Getting Started and Suggestions for Success  (based on 2 EPPs experience!)</vt:lpstr>
      <vt:lpstr>Additional Resources:  Course Enhancement Modules</vt:lpstr>
      <vt:lpstr>Upcoming Lunch &amp; Learns </vt:lpstr>
      <vt:lpstr>Questions?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Ostovar, Emma R.</dc:creator>
  <cp:lastModifiedBy>Wuthrich, Mathilde</cp:lastModifiedBy>
  <cp:revision>1</cp:revision>
  <dcterms:created xsi:type="dcterms:W3CDTF">2022-10-11T18:33:53Z</dcterms:created>
  <dcterms:modified xsi:type="dcterms:W3CDTF">2026-04-16T18:27:44Z</dcterms:modified>
</cp:coreProperties>
</file>