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ndara" panose="020E0502030303020204" pitchFamily="34" charset="0"/>
      <p:regular r:id="rId17"/>
      <p:bold r:id="rId18"/>
      <p:italic r:id="rId19"/>
      <p:boldItalic r:id="rId20"/>
    </p:embeddedFont>
    <p:embeddedFont>
      <p:font typeface="Instrument Sans"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oppi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B5A50D-B92E-4FF5-A282-D9C8F1D8D720}">
  <a:tblStyle styleId="{CEB5A50D-B92E-4FF5-A282-D9C8F1D8D72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9D33AC7-471C-4D7A-B100-8438A2F13B6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p:restoredTop sz="94643"/>
  </p:normalViewPr>
  <p:slideViewPr>
    <p:cSldViewPr snapToGrid="0">
      <p:cViewPr varScale="1">
        <p:scale>
          <a:sx n="71" d="100"/>
          <a:sy n="71" d="100"/>
        </p:scale>
        <p:origin x="17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spreadsheets/d/1M85glqovKfYqqT8lh4Wci5iqV5N9eIWynt_l-rHxHWw/edit?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Abby: Make everyone co-hosts</a:t>
            </a:r>
            <a:endParaRPr/>
          </a:p>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3:00-01</a:t>
            </a:r>
            <a:endParaRPr/>
          </a:p>
          <a:p>
            <a:pPr marL="0" lvl="0" indent="0" algn="l" rtl="0">
              <a:lnSpc>
                <a:spcPct val="100000"/>
              </a:lnSpc>
              <a:spcBef>
                <a:spcPts val="0"/>
              </a:spcBef>
              <a:spcAft>
                <a:spcPts val="0"/>
              </a:spcAft>
              <a:buSzPts val="1400"/>
              <a:buNone/>
            </a:pPr>
            <a:endParaRPr/>
          </a:p>
        </p:txBody>
      </p:sp>
      <p:sp>
        <p:nvSpPr>
          <p:cNvPr id="139" name="Google Shape;13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ad22e41c3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ad22e41c38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Chris</a:t>
            </a:r>
            <a:endParaRPr/>
          </a:p>
          <a:p>
            <a:pPr marL="0" lvl="0" indent="0" algn="l" rtl="0">
              <a:spcBef>
                <a:spcPts val="0"/>
              </a:spcBef>
              <a:spcAft>
                <a:spcPts val="0"/>
              </a:spcAft>
              <a:buNone/>
            </a:pPr>
            <a:r>
              <a:rPr lang="en-US"/>
              <a:t>3:10-15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cf0a20bae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Chris</a:t>
            </a:r>
            <a:endParaRPr/>
          </a:p>
          <a:p>
            <a:pPr marL="0" lvl="0" indent="0" algn="l" rtl="0">
              <a:spcBef>
                <a:spcPts val="0"/>
              </a:spcBef>
              <a:spcAft>
                <a:spcPts val="0"/>
              </a:spcAft>
              <a:buClr>
                <a:schemeClr val="dk1"/>
              </a:buClr>
              <a:buSzPts val="1100"/>
              <a:buFont typeface="Arial"/>
              <a:buNone/>
            </a:pPr>
            <a:r>
              <a:rPr lang="en-US"/>
              <a:t>3:10-15</a:t>
            </a:r>
            <a:endParaRPr/>
          </a:p>
          <a:p>
            <a:pPr marL="0" lvl="0" indent="0" algn="l" rtl="0">
              <a:spcBef>
                <a:spcPts val="0"/>
              </a:spcBef>
              <a:spcAft>
                <a:spcPts val="0"/>
              </a:spcAft>
              <a:buNone/>
            </a:pPr>
            <a:endParaRPr/>
          </a:p>
        </p:txBody>
      </p:sp>
      <p:sp>
        <p:nvSpPr>
          <p:cNvPr id="216" name="Google Shape;216;g3ccf0a20bae_0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a1c37bb06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a1c37bb068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lnSpc>
                <a:spcPct val="100000"/>
              </a:lnSpc>
              <a:spcBef>
                <a:spcPts val="0"/>
              </a:spcBef>
              <a:spcAft>
                <a:spcPts val="0"/>
              </a:spcAft>
              <a:buSzPts val="1400"/>
              <a:buNone/>
            </a:pPr>
            <a:r>
              <a:rPr lang="en-US"/>
              <a:t>3:15-17</a:t>
            </a:r>
            <a:endParaRPr sz="1000">
              <a:solidFill>
                <a:srgbClr val="1A1924"/>
              </a:solidFill>
              <a:latin typeface="Arial"/>
              <a:ea typeface="Arial"/>
              <a:cs typeface="Arial"/>
              <a:sym typeface="Arial"/>
            </a:endParaRPr>
          </a:p>
          <a:p>
            <a:pPr marL="0" lvl="0" indent="0" algn="l" rtl="0">
              <a:lnSpc>
                <a:spcPct val="100000"/>
              </a:lnSpc>
              <a:spcBef>
                <a:spcPts val="0"/>
              </a:spcBef>
              <a:spcAft>
                <a:spcPts val="0"/>
              </a:spcAft>
              <a:buSzPts val="1400"/>
              <a:buNone/>
            </a:pPr>
            <a:r>
              <a:rPr lang="en-US" u="sng">
                <a:solidFill>
                  <a:schemeClr val="hlink"/>
                </a:solidFill>
                <a:hlinkClick r:id="rId3"/>
              </a:rPr>
              <a:t>IC Training Sign-Up</a:t>
            </a:r>
            <a:endParaRPr/>
          </a:p>
        </p:txBody>
      </p:sp>
      <p:sp>
        <p:nvSpPr>
          <p:cNvPr id="223" name="Google Shape;223;g3a1c37bb068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ad22e41c3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ad22e41c38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3:17-19</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CEEDAR TAG Workgroup Roster</a:t>
            </a:r>
            <a:r>
              <a:rPr lang="en-US"/>
              <a:t> </a:t>
            </a:r>
            <a:endParaRPr/>
          </a:p>
        </p:txBody>
      </p:sp>
      <p:sp>
        <p:nvSpPr>
          <p:cNvPr id="230" name="Google Shape;230;g3ad22e41c38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b4fc7902f7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b4fc7902f7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3:19-4:00</a:t>
            </a:r>
            <a:endParaRPr/>
          </a:p>
        </p:txBody>
      </p:sp>
      <p:sp>
        <p:nvSpPr>
          <p:cNvPr id="237" name="Google Shape;237;g3b4fc7902f7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897729612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897729612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Speaker: Abby</a:t>
            </a:r>
            <a:endParaRPr/>
          </a:p>
          <a:p>
            <a:pPr marL="0" lvl="0" indent="0" algn="l" rtl="0">
              <a:spcBef>
                <a:spcPts val="0"/>
              </a:spcBef>
              <a:spcAft>
                <a:spcPts val="0"/>
              </a:spcAft>
              <a:buNone/>
            </a:pPr>
            <a:r>
              <a:rPr lang="en-US"/>
              <a:t>3:00-02</a:t>
            </a:r>
            <a:endParaRPr/>
          </a:p>
        </p:txBody>
      </p:sp>
      <p:sp>
        <p:nvSpPr>
          <p:cNvPr id="148" name="Google Shape;148;g39897729612_2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01e5e179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601e5e179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3:02-3:10</a:t>
            </a:r>
            <a:endParaRPr/>
          </a:p>
        </p:txBody>
      </p:sp>
      <p:sp>
        <p:nvSpPr>
          <p:cNvPr id="155" name="Google Shape;155;g3601e5e179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b4fc7902f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b4fc7902f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spcBef>
                <a:spcPts val="0"/>
              </a:spcBef>
              <a:spcAft>
                <a:spcPts val="0"/>
              </a:spcAft>
              <a:buClr>
                <a:schemeClr val="dk1"/>
              </a:buClr>
              <a:buSzPts val="1400"/>
              <a:buFont typeface="Arial"/>
              <a:buNone/>
            </a:pPr>
            <a:r>
              <a:rPr lang="en-US"/>
              <a:t>3:02-3:10</a:t>
            </a:r>
            <a:endParaRPr/>
          </a:p>
          <a:p>
            <a:pPr marL="0" lvl="0" indent="0" algn="l" rtl="0">
              <a:lnSpc>
                <a:spcPct val="100000"/>
              </a:lnSpc>
              <a:spcBef>
                <a:spcPts val="0"/>
              </a:spcBef>
              <a:spcAft>
                <a:spcPts val="0"/>
              </a:spcAft>
              <a:buSzPts val="1400"/>
              <a:buNone/>
            </a:pPr>
            <a:endParaRPr/>
          </a:p>
        </p:txBody>
      </p:sp>
      <p:sp>
        <p:nvSpPr>
          <p:cNvPr id="162" name="Google Shape;162;g3b4fc7902f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02140f09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02140f0954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a:t>Speaker: Abby</a:t>
            </a:r>
            <a:endParaRPr/>
          </a:p>
          <a:p>
            <a:pPr marL="0" lvl="0" indent="0" algn="l" rtl="0">
              <a:lnSpc>
                <a:spcPct val="100000"/>
              </a:lnSpc>
              <a:spcBef>
                <a:spcPts val="0"/>
              </a:spcBef>
              <a:spcAft>
                <a:spcPts val="0"/>
              </a:spcAft>
              <a:buSzPts val="1400"/>
              <a:buNone/>
            </a:pPr>
            <a:r>
              <a:rPr lang="en-US"/>
              <a:t>A warm thank you to our partners. Our partners are our liaisons and will share resources and can provide additional perspectives. </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74" name="Google Shape;174;g302140f0954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ad22e41c38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spcBef>
                <a:spcPts val="0"/>
              </a:spcBef>
              <a:spcAft>
                <a:spcPts val="0"/>
              </a:spcAft>
              <a:buClr>
                <a:schemeClr val="dk1"/>
              </a:buClr>
              <a:buSzPts val="1400"/>
              <a:buFont typeface="Arial"/>
              <a:buNone/>
            </a:pPr>
            <a:endParaRPr/>
          </a:p>
        </p:txBody>
      </p:sp>
      <p:sp>
        <p:nvSpPr>
          <p:cNvPr id="184" name="Google Shape;184;g3ad22e41c38_0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ccf0a20ba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spcBef>
                <a:spcPts val="0"/>
              </a:spcBef>
              <a:spcAft>
                <a:spcPts val="0"/>
              </a:spcAft>
              <a:buNone/>
            </a:pPr>
            <a:endParaRPr/>
          </a:p>
        </p:txBody>
      </p:sp>
      <p:sp>
        <p:nvSpPr>
          <p:cNvPr id="190" name="Google Shape;190;g3ccf0a20ba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2e7852b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302e7852b8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100000"/>
              </a:lnSpc>
              <a:spcBef>
                <a:spcPts val="0"/>
              </a:spcBef>
              <a:spcAft>
                <a:spcPts val="0"/>
              </a:spcAft>
              <a:buSzPts val="1400"/>
              <a:buNone/>
            </a:pPr>
            <a:endParaRPr/>
          </a:p>
        </p:txBody>
      </p:sp>
      <p:sp>
        <p:nvSpPr>
          <p:cNvPr id="197" name="Google Shape;197;g302e7852b8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US"/>
              <a:t>Speaker: Abby</a:t>
            </a:r>
            <a:endParaRPr/>
          </a:p>
          <a:p>
            <a:pPr marL="0" lvl="0" indent="0" algn="l" rtl="0">
              <a:spcBef>
                <a:spcPts val="0"/>
              </a:spcBef>
              <a:spcAft>
                <a:spcPts val="0"/>
              </a:spcAft>
              <a:buClr>
                <a:schemeClr val="dk1"/>
              </a:buClr>
              <a:buSzPts val="1100"/>
              <a:buFont typeface="Arial"/>
              <a:buNone/>
            </a:pPr>
            <a:r>
              <a:rPr lang="en-US"/>
              <a:t>3:02-10</a:t>
            </a:r>
            <a:endParaRPr/>
          </a:p>
          <a:p>
            <a:pPr marL="0" lvl="0" indent="0" algn="l" rtl="0">
              <a:lnSpc>
                <a:spcPct val="90000"/>
              </a:lnSpc>
              <a:spcBef>
                <a:spcPts val="0"/>
              </a:spcBef>
              <a:spcAft>
                <a:spcPts val="0"/>
              </a:spcAft>
              <a:buNone/>
            </a:pPr>
            <a:endParaRPr/>
          </a:p>
          <a:p>
            <a:pPr marL="457200" lvl="0" indent="0" algn="l" rtl="0">
              <a:lnSpc>
                <a:spcPct val="90000"/>
              </a:lnSpc>
              <a:spcBef>
                <a:spcPts val="0"/>
              </a:spcBef>
              <a:spcAft>
                <a:spcPts val="0"/>
              </a:spcAft>
              <a:buSzPts val="1400"/>
              <a:buNone/>
            </a:pPr>
            <a:endParaRPr/>
          </a:p>
          <a:p>
            <a:pPr marL="0" lvl="0" indent="0" algn="l" rtl="0">
              <a:lnSpc>
                <a:spcPct val="90000"/>
              </a:lnSpc>
              <a:spcBef>
                <a:spcPts val="1000"/>
              </a:spcBef>
              <a:spcAft>
                <a:spcPts val="0"/>
              </a:spcAft>
              <a:buClr>
                <a:schemeClr val="dk1"/>
              </a:buClr>
              <a:buSzPts val="2800"/>
              <a:buFont typeface="Arial"/>
              <a:buNone/>
            </a:pPr>
            <a:endParaRPr/>
          </a:p>
        </p:txBody>
      </p:sp>
      <p:sp>
        <p:nvSpPr>
          <p:cNvPr id="204" name="Google Shape;2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Gray">
  <p:cSld name="2_Title and Content Gray">
    <p:spTree>
      <p:nvGrpSpPr>
        <p:cNvPr id="1" name="Shape 15"/>
        <p:cNvGrpSpPr/>
        <p:nvPr/>
      </p:nvGrpSpPr>
      <p:grpSpPr>
        <a:xfrm>
          <a:off x="0" y="0"/>
          <a:ext cx="0" cy="0"/>
          <a:chOff x="0" y="0"/>
          <a:chExt cx="0" cy="0"/>
        </a:xfrm>
      </p:grpSpPr>
      <p:pic>
        <p:nvPicPr>
          <p:cNvPr id="16" name="Google Shape;16;p2" descr="A group of people sitting at a table looking at a computer&#10;&#10;Description automatically generated with low confidence"/>
          <p:cNvPicPr preferRelativeResize="0"/>
          <p:nvPr/>
        </p:nvPicPr>
        <p:blipFill rotWithShape="1">
          <a:blip r:embed="rId2">
            <a:alphaModFix/>
          </a:blip>
          <a:srcRect/>
          <a:stretch/>
        </p:blipFill>
        <p:spPr>
          <a:xfrm>
            <a:off x="-389802" y="-147048"/>
            <a:ext cx="12721045" cy="7152095"/>
          </a:xfrm>
          <a:prstGeom prst="rect">
            <a:avLst/>
          </a:prstGeom>
          <a:noFill/>
          <a:ln>
            <a:noFill/>
          </a:ln>
        </p:spPr>
      </p:pic>
      <p:sp>
        <p:nvSpPr>
          <p:cNvPr id="17" name="Google Shape;17;p2"/>
          <p:cNvSpPr txBox="1">
            <a:spLocks noGrp="1"/>
          </p:cNvSpPr>
          <p:nvPr>
            <p:ph type="body" idx="1"/>
          </p:nvPr>
        </p:nvSpPr>
        <p:spPr>
          <a:xfrm>
            <a:off x="3701014" y="3130826"/>
            <a:ext cx="4789971" cy="116287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2" descr="Text&#10;&#10;Description automatically generated with medium confidence"/>
          <p:cNvPicPr preferRelativeResize="0"/>
          <p:nvPr/>
        </p:nvPicPr>
        <p:blipFill rotWithShape="1">
          <a:blip r:embed="rId3">
            <a:alphaModFix/>
          </a:blip>
          <a:srcRect/>
          <a:stretch/>
        </p:blipFill>
        <p:spPr>
          <a:xfrm>
            <a:off x="69573" y="6332785"/>
            <a:ext cx="2269445" cy="471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TITLE_4">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6" name="Google Shape;106;p1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7" name="Google Shape;107;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p1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11" name="Google Shape;111;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 - Single Light Blue 1">
  <p:cSld name="TITLE_1_4">
    <p:spTree>
      <p:nvGrpSpPr>
        <p:cNvPr id="1" name="Shape 112"/>
        <p:cNvGrpSpPr/>
        <p:nvPr/>
      </p:nvGrpSpPr>
      <p:grpSpPr>
        <a:xfrm>
          <a:off x="0" y="0"/>
          <a:ext cx="0" cy="0"/>
          <a:chOff x="0" y="0"/>
          <a:chExt cx="0" cy="0"/>
        </a:xfrm>
      </p:grpSpPr>
      <p:sp>
        <p:nvSpPr>
          <p:cNvPr id="113" name="Google Shape;113;p18"/>
          <p:cNvSpPr/>
          <p:nvPr/>
        </p:nvSpPr>
        <p:spPr>
          <a:xfrm rot="10800000" flipH="1">
            <a:off x="-63347" y="-63033"/>
            <a:ext cx="12240900" cy="1139700"/>
          </a:xfrm>
          <a:prstGeom prst="round1Rect">
            <a:avLst>
              <a:gd name="adj" fmla="val 50000"/>
            </a:avLst>
          </a:prstGeom>
          <a:solidFill>
            <a:srgbClr val="0089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8"/>
          <p:cNvSpPr txBox="1">
            <a:spLocks noGrp="1"/>
          </p:cNvSpPr>
          <p:nvPr>
            <p:ph type="sldNum" idx="12"/>
          </p:nvPr>
        </p:nvSpPr>
        <p:spPr>
          <a:xfrm>
            <a:off x="11703000" y="6319233"/>
            <a:ext cx="489300" cy="524700"/>
          </a:xfrm>
          <a:prstGeom prst="rect">
            <a:avLst/>
          </a:prstGeom>
        </p:spPr>
        <p:txBody>
          <a:bodyPr spcFirstLastPara="1" wrap="square" lIns="91425" tIns="45700" rIns="91425" bIns="45700" anchor="ctr" anchorCtr="0">
            <a:noAutofit/>
          </a:bodyPr>
          <a:lstStyle>
            <a:lvl1pPr lvl="0" algn="ctr">
              <a:buNone/>
              <a:defRPr>
                <a:latin typeface="Poppins"/>
                <a:ea typeface="Poppins"/>
                <a:cs typeface="Poppins"/>
                <a:sym typeface="Poppins"/>
              </a:defRPr>
            </a:lvl1pPr>
            <a:lvl2pPr lvl="1" algn="ctr">
              <a:buNone/>
              <a:defRPr>
                <a:latin typeface="Poppins"/>
                <a:ea typeface="Poppins"/>
                <a:cs typeface="Poppins"/>
                <a:sym typeface="Poppins"/>
              </a:defRPr>
            </a:lvl2pPr>
            <a:lvl3pPr lvl="2" algn="ctr">
              <a:buNone/>
              <a:defRPr>
                <a:latin typeface="Poppins"/>
                <a:ea typeface="Poppins"/>
                <a:cs typeface="Poppins"/>
                <a:sym typeface="Poppins"/>
              </a:defRPr>
            </a:lvl3pPr>
            <a:lvl4pPr lvl="3" algn="ctr">
              <a:buNone/>
              <a:defRPr>
                <a:latin typeface="Poppins"/>
                <a:ea typeface="Poppins"/>
                <a:cs typeface="Poppins"/>
                <a:sym typeface="Poppins"/>
              </a:defRPr>
            </a:lvl4pPr>
            <a:lvl5pPr lvl="4" algn="ctr">
              <a:buNone/>
              <a:defRPr>
                <a:latin typeface="Poppins"/>
                <a:ea typeface="Poppins"/>
                <a:cs typeface="Poppins"/>
                <a:sym typeface="Poppins"/>
              </a:defRPr>
            </a:lvl5pPr>
            <a:lvl6pPr lvl="5" algn="ctr">
              <a:buNone/>
              <a:defRPr>
                <a:latin typeface="Poppins"/>
                <a:ea typeface="Poppins"/>
                <a:cs typeface="Poppins"/>
                <a:sym typeface="Poppins"/>
              </a:defRPr>
            </a:lvl6pPr>
            <a:lvl7pPr lvl="6" algn="ctr">
              <a:buNone/>
              <a:defRPr>
                <a:latin typeface="Poppins"/>
                <a:ea typeface="Poppins"/>
                <a:cs typeface="Poppins"/>
                <a:sym typeface="Poppins"/>
              </a:defRPr>
            </a:lvl7pPr>
            <a:lvl8pPr lvl="7" algn="ctr">
              <a:buNone/>
              <a:defRPr>
                <a:latin typeface="Poppins"/>
                <a:ea typeface="Poppins"/>
                <a:cs typeface="Poppins"/>
                <a:sym typeface="Poppins"/>
              </a:defRPr>
            </a:lvl8pPr>
            <a:lvl9pPr lvl="8" algn="ctr">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US"/>
              <a:t>‹#›</a:t>
            </a:fld>
            <a:endParaRPr/>
          </a:p>
        </p:txBody>
      </p:sp>
      <p:pic>
        <p:nvPicPr>
          <p:cNvPr id="115" name="Google Shape;115;p18"/>
          <p:cNvPicPr preferRelativeResize="0"/>
          <p:nvPr/>
        </p:nvPicPr>
        <p:blipFill rotWithShape="1">
          <a:blip r:embed="rId2">
            <a:alphaModFix/>
          </a:blip>
          <a:srcRect/>
          <a:stretch/>
        </p:blipFill>
        <p:spPr>
          <a:xfrm>
            <a:off x="10382199" y="6340097"/>
            <a:ext cx="1320799" cy="398161"/>
          </a:xfrm>
          <a:prstGeom prst="rect">
            <a:avLst/>
          </a:prstGeom>
          <a:noFill/>
          <a:ln>
            <a:noFill/>
          </a:ln>
        </p:spPr>
      </p:pic>
      <p:sp>
        <p:nvSpPr>
          <p:cNvPr id="116" name="Google Shape;116;p18"/>
          <p:cNvSpPr txBox="1">
            <a:spLocks noGrp="1"/>
          </p:cNvSpPr>
          <p:nvPr>
            <p:ph type="title"/>
          </p:nvPr>
        </p:nvSpPr>
        <p:spPr>
          <a:xfrm>
            <a:off x="55167" y="200"/>
            <a:ext cx="11516400" cy="1031100"/>
          </a:xfrm>
          <a:prstGeom prst="rect">
            <a:avLst/>
          </a:prstGeom>
        </p:spPr>
        <p:txBody>
          <a:bodyPr spcFirstLastPara="1" wrap="square" lIns="91425" tIns="45700" rIns="91425" bIns="45700" anchor="ctr" anchorCtr="0">
            <a:normAutofit/>
          </a:bodyPr>
          <a:lstStyle>
            <a:lvl1pPr lvl="0">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1pPr>
            <a:lvl2pPr lvl="1">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2pPr>
            <a:lvl3pPr lvl="2">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3pPr>
            <a:lvl4pPr lvl="3">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4pPr>
            <a:lvl5pPr lvl="4">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5pPr>
            <a:lvl6pPr lvl="5">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6pPr>
            <a:lvl7pPr lvl="6">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7pPr>
            <a:lvl8pPr lvl="7">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8pPr>
            <a:lvl9pPr lvl="8">
              <a:spcBef>
                <a:spcPts val="0"/>
              </a:spcBef>
              <a:spcAft>
                <a:spcPts val="0"/>
              </a:spcAft>
              <a:buClr>
                <a:srgbClr val="FFFFFF"/>
              </a:buClr>
              <a:buSzPts val="4300"/>
              <a:buFont typeface="Poppins"/>
              <a:buNone/>
              <a:defRPr sz="4300" b="1">
                <a:solidFill>
                  <a:srgbClr val="FFFFFF"/>
                </a:solidFill>
                <a:latin typeface="Poppins"/>
                <a:ea typeface="Poppins"/>
                <a:cs typeface="Poppins"/>
                <a:sym typeface="Poppi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17"/>
        <p:cNvGrpSpPr/>
        <p:nvPr/>
      </p:nvGrpSpPr>
      <p:grpSpPr>
        <a:xfrm>
          <a:off x="0" y="0"/>
          <a:ext cx="0" cy="0"/>
          <a:chOff x="0" y="0"/>
          <a:chExt cx="0" cy="0"/>
        </a:xfrm>
      </p:grpSpPr>
      <p:grpSp>
        <p:nvGrpSpPr>
          <p:cNvPr id="118" name="Google Shape;118;p19"/>
          <p:cNvGrpSpPr/>
          <p:nvPr/>
        </p:nvGrpSpPr>
        <p:grpSpPr>
          <a:xfrm>
            <a:off x="8207171" y="-10973"/>
            <a:ext cx="3984945" cy="5443073"/>
            <a:chOff x="8207171" y="-10973"/>
            <a:chExt cx="3984945" cy="5443073"/>
          </a:xfrm>
        </p:grpSpPr>
        <p:sp>
          <p:nvSpPr>
            <p:cNvPr id="119" name="Google Shape;119;p19"/>
            <p:cNvSpPr/>
            <p:nvPr/>
          </p:nvSpPr>
          <p:spPr>
            <a:xfrm>
              <a:off x="8894516" y="0"/>
              <a:ext cx="3297600" cy="5432100"/>
            </a:xfrm>
            <a:prstGeom prst="rect">
              <a:avLst/>
            </a:pr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sp>
          <p:nvSpPr>
            <p:cNvPr id="120" name="Google Shape;120;p19"/>
            <p:cNvSpPr/>
            <p:nvPr/>
          </p:nvSpPr>
          <p:spPr>
            <a:xfrm>
              <a:off x="8207171" y="-10973"/>
              <a:ext cx="687345" cy="5433619"/>
            </a:xfrm>
            <a:custGeom>
              <a:avLst/>
              <a:gdLst/>
              <a:ahLst/>
              <a:cxnLst/>
              <a:rect l="l" t="t" r="r" b="b"/>
              <a:pathLst>
                <a:path w="687345" h="5460924" extrusionOk="0">
                  <a:moveTo>
                    <a:pt x="687345" y="0"/>
                  </a:moveTo>
                  <a:lnTo>
                    <a:pt x="687345" y="5460924"/>
                  </a:lnTo>
                  <a:lnTo>
                    <a:pt x="568098" y="5228097"/>
                  </a:lnTo>
                  <a:cubicBezTo>
                    <a:pt x="204026" y="4472525"/>
                    <a:pt x="0" y="3625320"/>
                    <a:pt x="0" y="2730462"/>
                  </a:cubicBezTo>
                  <a:cubicBezTo>
                    <a:pt x="0" y="1835604"/>
                    <a:pt x="204026" y="988399"/>
                    <a:pt x="568098" y="232827"/>
                  </a:cubicBezTo>
                  <a:lnTo>
                    <a:pt x="687345" y="0"/>
                  </a:lnTo>
                  <a:close/>
                </a:path>
              </a:pathLst>
            </a:custGeom>
            <a:gradFill>
              <a:gsLst>
                <a:gs pos="0">
                  <a:schemeClr val="accent4"/>
                </a:gs>
                <a:gs pos="26000">
                  <a:srgbClr val="007186">
                    <a:alpha val="84705"/>
                  </a:srgbClr>
                </a:gs>
                <a:gs pos="81000">
                  <a:srgbClr val="003843"/>
                </a:gs>
                <a:gs pos="100000">
                  <a:srgbClr val="00384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dk2"/>
                </a:solidFill>
                <a:latin typeface="Open Sans"/>
                <a:ea typeface="Open Sans"/>
                <a:cs typeface="Open Sans"/>
                <a:sym typeface="Open Sans"/>
              </a:endParaRPr>
            </a:p>
          </p:txBody>
        </p:sp>
      </p:grpSp>
      <p:grpSp>
        <p:nvGrpSpPr>
          <p:cNvPr id="121" name="Google Shape;121;p19"/>
          <p:cNvGrpSpPr/>
          <p:nvPr/>
        </p:nvGrpSpPr>
        <p:grpSpPr>
          <a:xfrm>
            <a:off x="8494529" y="-92252"/>
            <a:ext cx="3832530" cy="5762782"/>
            <a:chOff x="9704153" y="0"/>
            <a:chExt cx="3832530" cy="5762782"/>
          </a:xfrm>
        </p:grpSpPr>
        <p:pic>
          <p:nvPicPr>
            <p:cNvPr id="122" name="Google Shape;122;p19" descr="A white logo with a black background&#10;&#10;Description automatically generated"/>
            <p:cNvPicPr preferRelativeResize="0"/>
            <p:nvPr/>
          </p:nvPicPr>
          <p:blipFill rotWithShape="1">
            <a:blip r:embed="rId2">
              <a:alphaModFix amt="25000"/>
            </a:blip>
            <a:srcRect/>
            <a:stretch/>
          </p:blipFill>
          <p:spPr>
            <a:xfrm>
              <a:off x="9704153" y="0"/>
              <a:ext cx="3832530" cy="5762782"/>
            </a:xfrm>
            <a:prstGeom prst="rect">
              <a:avLst/>
            </a:prstGeom>
            <a:noFill/>
            <a:ln>
              <a:noFill/>
            </a:ln>
          </p:spPr>
        </p:pic>
        <p:sp>
          <p:nvSpPr>
            <p:cNvPr id="123" name="Google Shape;123;p19"/>
            <p:cNvSpPr/>
            <p:nvPr/>
          </p:nvSpPr>
          <p:spPr>
            <a:xfrm>
              <a:off x="11685645" y="2361203"/>
              <a:ext cx="1131393" cy="603306"/>
            </a:xfrm>
            <a:custGeom>
              <a:avLst/>
              <a:gdLst/>
              <a:ahLst/>
              <a:cxnLst/>
              <a:rect l="l" t="t" r="r" b="b"/>
              <a:pathLst>
                <a:path w="623357" h="332400" extrusionOk="0">
                  <a:moveTo>
                    <a:pt x="623357" y="51866"/>
                  </a:moveTo>
                  <a:cubicBezTo>
                    <a:pt x="607374" y="209422"/>
                    <a:pt x="474286" y="332401"/>
                    <a:pt x="312168" y="332401"/>
                  </a:cubicBezTo>
                  <a:cubicBezTo>
                    <a:pt x="150049" y="332401"/>
                    <a:pt x="13374" y="206160"/>
                    <a:pt x="0" y="45342"/>
                  </a:cubicBezTo>
                  <a:cubicBezTo>
                    <a:pt x="94922" y="16310"/>
                    <a:pt x="196369" y="0"/>
                    <a:pt x="301077" y="0"/>
                  </a:cubicBezTo>
                  <a:cubicBezTo>
                    <a:pt x="413614" y="0"/>
                    <a:pt x="521911" y="18267"/>
                    <a:pt x="623031" y="51866"/>
                  </a:cubicBezTo>
                  <a:close/>
                </a:path>
              </a:pathLst>
            </a:custGeom>
            <a:solidFill>
              <a:schemeClr val="lt1">
                <a:alpha val="149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124" name="Google Shape;124;p19"/>
          <p:cNvSpPr txBox="1">
            <a:spLocks noGrp="1"/>
          </p:cNvSpPr>
          <p:nvPr>
            <p:ph type="ctrTitle"/>
          </p:nvPr>
        </p:nvSpPr>
        <p:spPr>
          <a:xfrm>
            <a:off x="396238" y="1251373"/>
            <a:ext cx="7614900" cy="14394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1"/>
              </a:buClr>
              <a:buSzPts val="4400"/>
              <a:buFont typeface="Open Sans"/>
              <a:buNone/>
              <a:defRPr sz="4400">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subTitle" idx="1"/>
          </p:nvPr>
        </p:nvSpPr>
        <p:spPr>
          <a:xfrm>
            <a:off x="396238" y="2817704"/>
            <a:ext cx="7614900" cy="533400"/>
          </a:xfrm>
          <a:prstGeom prst="rect">
            <a:avLst/>
          </a:prstGeom>
          <a:noFill/>
          <a:ln>
            <a:noFill/>
          </a:ln>
        </p:spPr>
        <p:txBody>
          <a:bodyPr spcFirstLastPara="1" wrap="square" lIns="0" tIns="0" rIns="0" bIns="0" anchor="t" anchorCtr="0">
            <a:normAutofit/>
          </a:bodyPr>
          <a:lstStyle>
            <a:lvl1pPr lvl="0" algn="l">
              <a:lnSpc>
                <a:spcPct val="100000"/>
              </a:lnSpc>
              <a:spcBef>
                <a:spcPts val="1800"/>
              </a:spcBef>
              <a:spcAft>
                <a:spcPts val="0"/>
              </a:spcAft>
              <a:buSzPts val="2800"/>
              <a:buNone/>
              <a:defRPr sz="2800">
                <a:solidFill>
                  <a:schemeClr val="accent2"/>
                </a:solidFill>
                <a:latin typeface="Open Sans"/>
                <a:ea typeface="Open Sans"/>
                <a:cs typeface="Open Sans"/>
                <a:sym typeface="Open Sans"/>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760"/>
              <a:buNone/>
              <a:defRPr sz="1600"/>
            </a:lvl4pPr>
            <a:lvl5pPr lvl="4" algn="ctr">
              <a:lnSpc>
                <a:spcPct val="100000"/>
              </a:lnSpc>
              <a:spcBef>
                <a:spcPts val="600"/>
              </a:spcBef>
              <a:spcAft>
                <a:spcPts val="0"/>
              </a:spcAft>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126" name="Google Shape;126;p19"/>
          <p:cNvSpPr txBox="1">
            <a:spLocks noGrp="1"/>
          </p:cNvSpPr>
          <p:nvPr>
            <p:ph type="body" idx="2"/>
          </p:nvPr>
        </p:nvSpPr>
        <p:spPr>
          <a:xfrm>
            <a:off x="396238" y="3706748"/>
            <a:ext cx="7614900" cy="8223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SzPts val="1800"/>
              <a:buNone/>
              <a:defRPr sz="1800">
                <a:solidFill>
                  <a:srgbClr val="59565A"/>
                </a:solidFill>
                <a:latin typeface="Open Sans"/>
                <a:ea typeface="Open Sans"/>
                <a:cs typeface="Open Sans"/>
                <a:sym typeface="Open Sans"/>
              </a:defRPr>
            </a:lvl1pPr>
            <a:lvl2pPr marL="914400" lvl="1" indent="-228600" algn="l">
              <a:lnSpc>
                <a:spcPct val="100000"/>
              </a:lnSpc>
              <a:spcBef>
                <a:spcPts val="600"/>
              </a:spcBef>
              <a:spcAft>
                <a:spcPts val="0"/>
              </a:spcAft>
              <a:buSzPts val="2000"/>
              <a:buFont typeface="Arial"/>
              <a:buNone/>
              <a:defRPr sz="2000">
                <a:solidFill>
                  <a:srgbClr val="0088B1"/>
                </a:solidFill>
                <a:latin typeface="Open Sans"/>
                <a:ea typeface="Open Sans"/>
                <a:cs typeface="Open Sans"/>
                <a:sym typeface="Open Sans"/>
              </a:defRPr>
            </a:lvl2pPr>
            <a:lvl3pPr marL="1371600" lvl="2" indent="-228600" algn="l">
              <a:lnSpc>
                <a:spcPct val="100000"/>
              </a:lnSpc>
              <a:spcBef>
                <a:spcPts val="600"/>
              </a:spcBef>
              <a:spcAft>
                <a:spcPts val="0"/>
              </a:spcAft>
              <a:buSzPts val="1800"/>
              <a:buFont typeface="Arial"/>
              <a:buNone/>
              <a:defRPr sz="1800">
                <a:solidFill>
                  <a:srgbClr val="0088B1"/>
                </a:solidFill>
                <a:latin typeface="Open Sans"/>
                <a:ea typeface="Open Sans"/>
                <a:cs typeface="Open Sans"/>
                <a:sym typeface="Open Sans"/>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19"/>
          <p:cNvSpPr txBox="1">
            <a:spLocks noGrp="1"/>
          </p:cNvSpPr>
          <p:nvPr>
            <p:ph type="body" idx="3"/>
          </p:nvPr>
        </p:nvSpPr>
        <p:spPr>
          <a:xfrm>
            <a:off x="396237" y="4723852"/>
            <a:ext cx="1446000" cy="276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1800"/>
              </a:spcBef>
              <a:spcAft>
                <a:spcPts val="0"/>
              </a:spcAft>
              <a:buSzPts val="1800"/>
              <a:buNone/>
              <a:defRPr sz="1800" cap="none">
                <a:solidFill>
                  <a:schemeClr val="dk1"/>
                </a:solidFill>
                <a:latin typeface="Open Sans"/>
                <a:ea typeface="Open Sans"/>
                <a:cs typeface="Open Sans"/>
                <a:sym typeface="Open Sans"/>
              </a:defRPr>
            </a:lvl1pPr>
            <a:lvl2pPr marL="914400" lvl="1" indent="-292100" algn="r">
              <a:lnSpc>
                <a:spcPct val="100000"/>
              </a:lnSpc>
              <a:spcBef>
                <a:spcPts val="600"/>
              </a:spcBef>
              <a:spcAft>
                <a:spcPts val="0"/>
              </a:spcAft>
              <a:buSzPts val="1000"/>
              <a:buChar char="•"/>
              <a:defRPr sz="1000"/>
            </a:lvl2pPr>
            <a:lvl3pPr marL="1371600" lvl="2" indent="-292100" algn="r">
              <a:lnSpc>
                <a:spcPct val="100000"/>
              </a:lnSpc>
              <a:spcBef>
                <a:spcPts val="600"/>
              </a:spcBef>
              <a:spcAft>
                <a:spcPts val="0"/>
              </a:spcAft>
              <a:buSzPts val="1000"/>
              <a:buChar char="•"/>
              <a:defRPr sz="1000"/>
            </a:lvl3pPr>
            <a:lvl4pPr marL="1828800" lvl="3" indent="-298450" algn="r">
              <a:lnSpc>
                <a:spcPct val="100000"/>
              </a:lnSpc>
              <a:spcBef>
                <a:spcPts val="600"/>
              </a:spcBef>
              <a:spcAft>
                <a:spcPts val="0"/>
              </a:spcAft>
              <a:buSzPts val="1100"/>
              <a:buChar char="•"/>
              <a:defRPr sz="1000"/>
            </a:lvl4pPr>
            <a:lvl5pPr marL="2286000" lvl="4" indent="-292100" algn="r">
              <a:lnSpc>
                <a:spcPct val="10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28" name="Google Shape;128;p19"/>
          <p:cNvCxnSpPr/>
          <p:nvPr/>
        </p:nvCxnSpPr>
        <p:spPr>
          <a:xfrm>
            <a:off x="0" y="5432142"/>
            <a:ext cx="12189000" cy="0"/>
          </a:xfrm>
          <a:prstGeom prst="straightConnector1">
            <a:avLst/>
          </a:prstGeom>
          <a:noFill/>
          <a:ln w="38100" cap="flat" cmpd="sng">
            <a:solidFill>
              <a:schemeClr val="accent2"/>
            </a:solidFill>
            <a:prstDash val="solid"/>
            <a:miter lim="800000"/>
            <a:headEnd type="none" w="sm" len="sm"/>
            <a:tailEnd type="none" w="sm" len="sm"/>
          </a:ln>
        </p:spPr>
      </p:cxnSp>
      <p:pic>
        <p:nvPicPr>
          <p:cNvPr id="129" name="Google Shape;129;p19"/>
          <p:cNvPicPr preferRelativeResize="0"/>
          <p:nvPr/>
        </p:nvPicPr>
        <p:blipFill rotWithShape="1">
          <a:blip r:embed="rId3">
            <a:alphaModFix/>
          </a:blip>
          <a:srcRect/>
          <a:stretch/>
        </p:blipFill>
        <p:spPr>
          <a:xfrm>
            <a:off x="301745" y="5487704"/>
            <a:ext cx="2314575" cy="1209675"/>
          </a:xfrm>
          <a:prstGeom prst="rect">
            <a:avLst/>
          </a:prstGeom>
          <a:noFill/>
          <a:ln>
            <a:noFill/>
          </a:ln>
        </p:spPr>
      </p:pic>
      <p:sp>
        <p:nvSpPr>
          <p:cNvPr id="130" name="Google Shape;130;p19"/>
          <p:cNvSpPr txBox="1">
            <a:spLocks noGrp="1"/>
          </p:cNvSpPr>
          <p:nvPr>
            <p:ph type="body" idx="4"/>
          </p:nvPr>
        </p:nvSpPr>
        <p:spPr>
          <a:xfrm>
            <a:off x="3395765" y="5983978"/>
            <a:ext cx="8407500" cy="586500"/>
          </a:xfrm>
          <a:prstGeom prst="rect">
            <a:avLst/>
          </a:prstGeom>
          <a:noFill/>
          <a:ln>
            <a:noFill/>
          </a:ln>
        </p:spPr>
        <p:txBody>
          <a:bodyPr spcFirstLastPara="1" wrap="square" lIns="0" tIns="0" rIns="0" bIns="0" anchor="b" anchorCtr="0">
            <a:normAutofit/>
          </a:bodyPr>
          <a:lstStyle>
            <a:lvl1pPr marL="457200" lvl="0" indent="-228600" algn="r">
              <a:lnSpc>
                <a:spcPct val="100000"/>
              </a:lnSpc>
              <a:spcBef>
                <a:spcPts val="1800"/>
              </a:spcBef>
              <a:spcAft>
                <a:spcPts val="0"/>
              </a:spcAft>
              <a:buSzPts val="900"/>
              <a:buNone/>
              <a:defRPr sz="9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96240" y="0"/>
            <a:ext cx="11399400" cy="1107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6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txBox="1">
            <a:spLocks noGrp="1"/>
          </p:cNvSpPr>
          <p:nvPr>
            <p:ph type="body" idx="1"/>
          </p:nvPr>
        </p:nvSpPr>
        <p:spPr>
          <a:xfrm>
            <a:off x="381000" y="1280160"/>
            <a:ext cx="11414700" cy="456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54330" algn="l">
              <a:lnSpc>
                <a:spcPct val="100000"/>
              </a:lnSpc>
              <a:spcBef>
                <a:spcPts val="600"/>
              </a:spcBef>
              <a:spcAft>
                <a:spcPts val="0"/>
              </a:spcAft>
              <a:buSzPts val="198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20"/>
          <p:cNvSpPr txBox="1">
            <a:spLocks noGrp="1"/>
          </p:cNvSpPr>
          <p:nvPr>
            <p:ph type="body" idx="2"/>
          </p:nvPr>
        </p:nvSpPr>
        <p:spPr>
          <a:xfrm>
            <a:off x="566057" y="5921828"/>
            <a:ext cx="11229600" cy="3222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900"/>
              <a:buNone/>
              <a:defRPr sz="900"/>
            </a:lvl1pPr>
            <a:lvl2pPr marL="914400" lvl="1" indent="-228600" algn="l">
              <a:lnSpc>
                <a:spcPct val="100000"/>
              </a:lnSpc>
              <a:spcBef>
                <a:spcPts val="0"/>
              </a:spcBef>
              <a:spcAft>
                <a:spcPts val="0"/>
              </a:spcAft>
              <a:buSzPts val="1000"/>
              <a:buNone/>
              <a:defRPr sz="1000"/>
            </a:lvl2pPr>
            <a:lvl3pPr marL="1371600" lvl="2" indent="-228600" algn="l">
              <a:lnSpc>
                <a:spcPct val="100000"/>
              </a:lnSpc>
              <a:spcBef>
                <a:spcPts val="0"/>
              </a:spcBef>
              <a:spcAft>
                <a:spcPts val="0"/>
              </a:spcAft>
              <a:buSzPts val="1000"/>
              <a:buNone/>
              <a:defRPr sz="1000"/>
            </a:lvl3pPr>
            <a:lvl4pPr marL="1828800" lvl="3" indent="-228600" algn="l">
              <a:lnSpc>
                <a:spcPct val="100000"/>
              </a:lnSpc>
              <a:spcBef>
                <a:spcPts val="0"/>
              </a:spcBef>
              <a:spcAft>
                <a:spcPts val="0"/>
              </a:spcAft>
              <a:buSzPts val="1100"/>
              <a:buNone/>
              <a:defRPr sz="1000"/>
            </a:lvl4pPr>
            <a:lvl5pPr marL="2286000" lvl="4" indent="-228600" algn="l">
              <a:lnSpc>
                <a:spcPct val="100000"/>
              </a:lnSpc>
              <a:spcBef>
                <a:spcPts val="0"/>
              </a:spcBef>
              <a:spcAft>
                <a:spcPts val="0"/>
              </a:spcAft>
              <a:buSzPts val="1000"/>
              <a:buNone/>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11643561" y="6585203"/>
            <a:ext cx="153900" cy="184800"/>
          </a:xfrm>
          <a:prstGeom prst="rect">
            <a:avLst/>
          </a:prstGeom>
          <a:noFill/>
          <a:ln>
            <a:noFill/>
          </a:ln>
        </p:spPr>
        <p:txBody>
          <a:bodyPr spcFirstLastPara="1" wrap="square" lIns="0" tIns="0" rIns="0" bIns="0" anchor="b"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pic>
        <p:nvPicPr>
          <p:cNvPr id="20" name="Google Shape;20;p3" descr="Icon&#10;&#10;Description automatically generated with low confidence"/>
          <p:cNvPicPr preferRelativeResize="0"/>
          <p:nvPr/>
        </p:nvPicPr>
        <p:blipFill rotWithShape="1">
          <a:blip r:embed="rId2">
            <a:alphaModFix/>
          </a:blip>
          <a:srcRect t="-4477" b="4477"/>
          <a:stretch/>
        </p:blipFill>
        <p:spPr>
          <a:xfrm>
            <a:off x="0" y="-314709"/>
            <a:ext cx="12192000" cy="7179443"/>
          </a:xfrm>
          <a:prstGeom prst="rect">
            <a:avLst/>
          </a:prstGeom>
          <a:noFill/>
          <a:ln>
            <a:noFill/>
          </a:ln>
        </p:spPr>
      </p:pic>
      <p:sp>
        <p:nvSpPr>
          <p:cNvPr id="21" name="Google Shape;21;p3"/>
          <p:cNvSpPr txBox="1">
            <a:spLocks noGrp="1"/>
          </p:cNvSpPr>
          <p:nvPr>
            <p:ph type="body" idx="1"/>
          </p:nvPr>
        </p:nvSpPr>
        <p:spPr>
          <a:xfrm>
            <a:off x="1731351" y="1832073"/>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262689" y="3592674"/>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1731351" y="1832072"/>
            <a:ext cx="3471862" cy="101917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8000"/>
              <a:buNone/>
              <a:defRPr sz="8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33206" y="594159"/>
            <a:ext cx="1121981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33388" y="2187574"/>
            <a:ext cx="11219636" cy="363948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Arial"/>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Font typeface="Arial"/>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p:nvPr/>
        </p:nvSpPr>
        <p:spPr>
          <a:xfrm>
            <a:off x="-197225" y="6094911"/>
            <a:ext cx="12532659" cy="258417"/>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
          <p:cNvSpPr/>
          <p:nvPr/>
        </p:nvSpPr>
        <p:spPr>
          <a:xfrm>
            <a:off x="-197225" y="6291468"/>
            <a:ext cx="12532659" cy="684008"/>
          </a:xfrm>
          <a:prstGeom prst="rect">
            <a:avLst/>
          </a:prstGeom>
          <a:solidFill>
            <a:srgbClr val="1F75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a:off x="9852982" y="6374979"/>
            <a:ext cx="2269445" cy="516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ceedar.org</a:t>
            </a: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232792" y="-75459"/>
            <a:ext cx="12603791" cy="401766"/>
          </a:xfrm>
          <a:prstGeom prst="rect">
            <a:avLst/>
          </a:prstGeom>
          <a:solidFill>
            <a:srgbClr val="2995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 name="Google Shape;32;p4" descr="Text&#10;&#10;Description automatically generated with medium confidence"/>
          <p:cNvPicPr preferRelativeResize="0"/>
          <p:nvPr/>
        </p:nvPicPr>
        <p:blipFill rotWithShape="1">
          <a:blip r:embed="rId2">
            <a:alphaModFix/>
          </a:blip>
          <a:srcRect/>
          <a:stretch/>
        </p:blipFill>
        <p:spPr>
          <a:xfrm>
            <a:off x="69573" y="6332785"/>
            <a:ext cx="2269445" cy="471465"/>
          </a:xfrm>
          <a:prstGeom prst="rect">
            <a:avLst/>
          </a:prstGeom>
          <a:noFill/>
          <a:ln>
            <a:noFill/>
          </a:ln>
        </p:spPr>
      </p:pic>
      <p:sp>
        <p:nvSpPr>
          <p:cNvPr id="33" name="Google Shape;33;p4"/>
          <p:cNvSpPr/>
          <p:nvPr/>
        </p:nvSpPr>
        <p:spPr>
          <a:xfrm>
            <a:off x="-232792" y="326307"/>
            <a:ext cx="12603791" cy="5758666"/>
          </a:xfrm>
          <a:prstGeom prst="rect">
            <a:avLst/>
          </a:prstGeom>
          <a:solidFill>
            <a:srgbClr val="E4E4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0" descr="Shape, rectangle&#10;&#10;Description automatically generated"/>
          <p:cNvPicPr preferRelativeResize="0"/>
          <p:nvPr/>
        </p:nvPicPr>
        <p:blipFill rotWithShape="1">
          <a:blip r:embed="rId2">
            <a:alphaModFix/>
          </a:blip>
          <a:srcRect/>
          <a:stretch/>
        </p:blipFill>
        <p:spPr>
          <a:xfrm>
            <a:off x="0" y="8229"/>
            <a:ext cx="12192000" cy="68546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95C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forms/d/e/1FAIpQLSdMFYUHSfGdE-ED6YvObvUCKy4rZjfvibQGjo-rR9JrvAWI8w/viewfor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1"/>
          <p:cNvSpPr txBox="1">
            <a:spLocks noGrp="1"/>
          </p:cNvSpPr>
          <p:nvPr>
            <p:ph type="title" idx="4294967295"/>
          </p:nvPr>
        </p:nvSpPr>
        <p:spPr>
          <a:xfrm>
            <a:off x="4524762" y="3141585"/>
            <a:ext cx="3142500" cy="70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chemeClr val="lt1"/>
                </a:solidFill>
                <a:effectLst/>
                <a:uLnTx/>
                <a:uFillTx/>
                <a:latin typeface="Calibri"/>
                <a:ea typeface="Calibri"/>
                <a:cs typeface="Calibri"/>
                <a:sym typeface="Calibri"/>
              </a:rPr>
              <a:t>Thursday, March 12th, 2026</a:t>
            </a: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chemeClr val="lt1"/>
                </a:solidFill>
                <a:effectLst/>
                <a:uLnTx/>
                <a:uFillTx/>
                <a:latin typeface="Calibri"/>
                <a:ea typeface="Calibri"/>
                <a:cs typeface="Calibri"/>
                <a:sym typeface="Calibri"/>
              </a:rPr>
              <a:t>3:00-4:00 Eastern Time</a:t>
            </a:r>
          </a:p>
        </p:txBody>
      </p:sp>
      <p:sp>
        <p:nvSpPr>
          <p:cNvPr id="141" name="Google Shape;141;p21"/>
          <p:cNvSpPr txBox="1">
            <a:spLocks noGrp="1"/>
          </p:cNvSpPr>
          <p:nvPr>
            <p:ph type="body" idx="1"/>
          </p:nvPr>
        </p:nvSpPr>
        <p:spPr>
          <a:xfrm>
            <a:off x="3688875" y="785075"/>
            <a:ext cx="4828800" cy="16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a:t>Welcome to</a:t>
            </a:r>
            <a:endParaRPr/>
          </a:p>
          <a:p>
            <a:pPr marL="0" lvl="0" indent="0" algn="ctr" rtl="0">
              <a:lnSpc>
                <a:spcPct val="90000"/>
              </a:lnSpc>
              <a:spcBef>
                <a:spcPts val="1000"/>
              </a:spcBef>
              <a:spcAft>
                <a:spcPts val="0"/>
              </a:spcAft>
              <a:buClr>
                <a:schemeClr val="lt1"/>
              </a:buClr>
              <a:buSzPts val="3200"/>
              <a:buNone/>
            </a:pPr>
            <a:r>
              <a:rPr lang="en-US" sz="3200"/>
              <a:t>CEEDAR’s Leadership</a:t>
            </a:r>
            <a:endParaRPr/>
          </a:p>
          <a:p>
            <a:pPr marL="0" lvl="0" indent="0" algn="ctr" rtl="0">
              <a:lnSpc>
                <a:spcPct val="90000"/>
              </a:lnSpc>
              <a:spcBef>
                <a:spcPts val="1000"/>
              </a:spcBef>
              <a:spcAft>
                <a:spcPts val="0"/>
              </a:spcAft>
              <a:buClr>
                <a:schemeClr val="lt1"/>
              </a:buClr>
              <a:buSzPts val="3200"/>
              <a:buNone/>
            </a:pPr>
            <a:r>
              <a:rPr lang="en-US" sz="3200"/>
              <a:t>Topical Action Group (TAG)</a:t>
            </a:r>
            <a:endParaRPr/>
          </a:p>
        </p:txBody>
      </p:sp>
      <p:sp>
        <p:nvSpPr>
          <p:cNvPr id="144" name="Google Shape;144;p21"/>
          <p:cNvSpPr/>
          <p:nvPr/>
        </p:nvSpPr>
        <p:spPr>
          <a:xfrm>
            <a:off x="3201875" y="4380875"/>
            <a:ext cx="5684400" cy="17817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Welcome to our TAG!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Participants</a:t>
            </a:r>
            <a:r>
              <a:rPr lang="en-US" sz="1800" b="0" i="0" u="none" strike="noStrike" cap="none">
                <a:solidFill>
                  <a:srgbClr val="000000"/>
                </a:solidFill>
                <a:latin typeface="Arial"/>
                <a:ea typeface="Arial"/>
                <a:cs typeface="Arial"/>
                <a:sym typeface="Arial"/>
              </a:rPr>
              <a:t>: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your state and name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Ex: Florida, Agatha Trunchbull</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CEEDAR staff: please change your Zoom name to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CEEDAR, Your name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title" idx="4294967295"/>
          </p:nvPr>
        </p:nvSpPr>
        <p:spPr>
          <a:xfrm>
            <a:off x="433206" y="12973"/>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Arial"/>
                <a:ea typeface="Arial"/>
                <a:cs typeface="Arial"/>
                <a:sym typeface="Arial"/>
              </a:rPr>
              <a:t>Project Timeline</a:t>
            </a:r>
            <a:endParaRPr>
              <a:latin typeface="Arial"/>
              <a:ea typeface="Arial"/>
              <a:cs typeface="Arial"/>
              <a:sym typeface="Arial"/>
            </a:endParaRPr>
          </a:p>
        </p:txBody>
      </p:sp>
      <p:graphicFrame>
        <p:nvGraphicFramePr>
          <p:cNvPr id="213" name="Google Shape;213;p30"/>
          <p:cNvGraphicFramePr/>
          <p:nvPr>
            <p:extLst>
              <p:ext uri="{D42A27DB-BD31-4B8C-83A1-F6EECF244321}">
                <p14:modId xmlns:p14="http://schemas.microsoft.com/office/powerpoint/2010/main" val="3559161548"/>
              </p:ext>
            </p:extLst>
          </p:nvPr>
        </p:nvGraphicFramePr>
        <p:xfrm>
          <a:off x="353482" y="1177668"/>
          <a:ext cx="11407150" cy="5313184"/>
        </p:xfrm>
        <a:graphic>
          <a:graphicData uri="http://schemas.openxmlformats.org/drawingml/2006/table">
            <a:tbl>
              <a:tblPr firstRow="1">
                <a:noFill/>
                <a:tableStyleId>{F9D33AC7-471C-4D7A-B100-8438A2F13B68}</a:tableStyleId>
              </a:tblPr>
              <a:tblGrid>
                <a:gridCol w="1362300">
                  <a:extLst>
                    <a:ext uri="{9D8B030D-6E8A-4147-A177-3AD203B41FA5}">
                      <a16:colId xmlns:a16="http://schemas.microsoft.com/office/drawing/2014/main" val="20000"/>
                    </a:ext>
                  </a:extLst>
                </a:gridCol>
                <a:gridCol w="2567650">
                  <a:extLst>
                    <a:ext uri="{9D8B030D-6E8A-4147-A177-3AD203B41FA5}">
                      <a16:colId xmlns:a16="http://schemas.microsoft.com/office/drawing/2014/main" val="20001"/>
                    </a:ext>
                  </a:extLst>
                </a:gridCol>
                <a:gridCol w="7477200">
                  <a:extLst>
                    <a:ext uri="{9D8B030D-6E8A-4147-A177-3AD203B41FA5}">
                      <a16:colId xmlns:a16="http://schemas.microsoft.com/office/drawing/2014/main" val="20002"/>
                    </a:ext>
                  </a:extLst>
                </a:gridCol>
              </a:tblGrid>
              <a:tr h="424800">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Month</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solidFill>
                            <a:srgbClr val="000000"/>
                          </a:solidFill>
                          <a:latin typeface="Instrument Sans"/>
                          <a:ea typeface="Instrument Sans"/>
                          <a:cs typeface="Instrument Sans"/>
                          <a:sym typeface="Instrument Sans"/>
                        </a:rPr>
                        <a:t>Objective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200">
                          <a:latin typeface="Instrument Sans"/>
                          <a:ea typeface="Instrument Sans"/>
                          <a:cs typeface="Instrument Sans"/>
                          <a:sym typeface="Instrument Sans"/>
                        </a:rPr>
                        <a:t>Milestone/Deliverable</a:t>
                      </a:r>
                      <a:endParaRPr sz="1200">
                        <a:solidFill>
                          <a:srgbClr val="000000"/>
                        </a:solidFill>
                        <a:latin typeface="Instrument Sans"/>
                        <a:ea typeface="Instrument Sans"/>
                        <a:cs typeface="Instrument Sans"/>
                        <a:sym typeface="Instrument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831200">
                <a:tc>
                  <a:txBody>
                    <a:bodyPr/>
                    <a:lstStyle/>
                    <a:p>
                      <a:pPr marL="0" lvl="0" indent="0" algn="l" rtl="0">
                        <a:spcBef>
                          <a:spcPts val="0"/>
                        </a:spcBef>
                        <a:spcAft>
                          <a:spcPts val="0"/>
                        </a:spcAft>
                        <a:buNone/>
                      </a:pPr>
                      <a:r>
                        <a:rPr lang="en-US" sz="1200">
                          <a:solidFill>
                            <a:srgbClr val="000000"/>
                          </a:solidFill>
                        </a:rPr>
                        <a:t>January 8th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solidFill>
                            <a:srgbClr val="000000"/>
                          </a:solidFill>
                        </a:rPr>
                        <a:t>Defining Topic and Overview</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tc>
                  <a:txBody>
                    <a:bodyPr/>
                    <a:lstStyle/>
                    <a:p>
                      <a:pPr marL="457200" lvl="0" indent="-304800" algn="l" rtl="0">
                        <a:spcBef>
                          <a:spcPts val="0"/>
                        </a:spcBef>
                        <a:spcAft>
                          <a:spcPts val="0"/>
                        </a:spcAft>
                        <a:buSzPts val="1200"/>
                        <a:buChar char="●"/>
                      </a:pPr>
                      <a:r>
                        <a:rPr lang="en-US" sz="1200"/>
                        <a:t> Identify 2–3 key challenges school leaders face in the selected topic area.</a:t>
                      </a:r>
                      <a:endParaRPr sz="1200"/>
                    </a:p>
                    <a:p>
                      <a:pPr marL="457200" lvl="0" indent="-304800" algn="l" rtl="0">
                        <a:spcBef>
                          <a:spcPts val="0"/>
                        </a:spcBef>
                        <a:spcAft>
                          <a:spcPts val="0"/>
                        </a:spcAft>
                        <a:buSzPts val="1200"/>
                        <a:buChar char="●"/>
                      </a:pPr>
                      <a:r>
                        <a:rPr lang="en-US" sz="1200"/>
                        <a:t>Collect examples of assignments, practice/learning opportunities, or resources you currently use that relate to the topic.</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1282925">
                <a:tc>
                  <a:txBody>
                    <a:bodyPr/>
                    <a:lstStyle/>
                    <a:p>
                      <a:pPr marL="0" lvl="0" indent="0" algn="l" rtl="0">
                        <a:spcBef>
                          <a:spcPts val="0"/>
                        </a:spcBef>
                        <a:spcAft>
                          <a:spcPts val="0"/>
                        </a:spcAft>
                        <a:buNone/>
                      </a:pPr>
                      <a:r>
                        <a:rPr lang="en-US" sz="1200">
                          <a:solidFill>
                            <a:srgbClr val="000000"/>
                          </a:solidFill>
                        </a:rPr>
                        <a:t>February</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0" lvl="0" indent="0" algn="l" rtl="0">
                        <a:spcBef>
                          <a:spcPts val="0"/>
                        </a:spcBef>
                        <a:spcAft>
                          <a:spcPts val="0"/>
                        </a:spcAft>
                        <a:buNone/>
                      </a:pPr>
                      <a:r>
                        <a:rPr lang="en-US" sz="1200">
                          <a:solidFill>
                            <a:srgbClr val="000000"/>
                          </a:solidFill>
                        </a:rPr>
                        <a:t>Asynchronous work and Office Hours</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tc>
                  <a:txBody>
                    <a:bodyPr/>
                    <a:lstStyle/>
                    <a:p>
                      <a:pPr marL="457200" lvl="0" indent="-304800" algn="l" rtl="0">
                        <a:spcBef>
                          <a:spcPts val="0"/>
                        </a:spcBef>
                        <a:spcAft>
                          <a:spcPts val="0"/>
                        </a:spcAft>
                        <a:buSzPts val="1200"/>
                        <a:buChar char="●"/>
                      </a:pPr>
                      <a:r>
                        <a:rPr lang="en-US" sz="1200"/>
                        <a:t>Meet asynchronously during February to complete the work outline.</a:t>
                      </a:r>
                      <a:endParaRPr sz="1200"/>
                    </a:p>
                    <a:p>
                      <a:pPr marL="457200" lvl="0" indent="-304800" algn="l" rtl="0">
                        <a:spcBef>
                          <a:spcPts val="0"/>
                        </a:spcBef>
                        <a:spcAft>
                          <a:spcPts val="0"/>
                        </a:spcAft>
                        <a:buSzPts val="1200"/>
                        <a:buChar char="●"/>
                      </a:pPr>
                      <a:r>
                        <a:rPr lang="en-US" sz="1200"/>
                        <a:t>Facilitate email check-ins to confirm progress and deadlines.</a:t>
                      </a:r>
                      <a:endParaRPr sz="1200"/>
                    </a:p>
                    <a:p>
                      <a:pPr marL="457200" lvl="0" indent="-304800" algn="l" rtl="0">
                        <a:spcBef>
                          <a:spcPts val="0"/>
                        </a:spcBef>
                        <a:spcAft>
                          <a:spcPts val="0"/>
                        </a:spcAft>
                        <a:buSzPts val="1200"/>
                        <a:buChar char="●"/>
                      </a:pPr>
                      <a:r>
                        <a:rPr lang="en-US" sz="1200"/>
                        <a:t>Attend optional office hours (date TBD) for TAG participants or CEEDAR staff to share updates.</a:t>
                      </a:r>
                      <a:endParaRPr sz="1200"/>
                    </a:p>
                    <a:p>
                      <a:pPr marL="457200" lvl="0" indent="-304800" algn="l" rtl="0">
                        <a:spcBef>
                          <a:spcPts val="0"/>
                        </a:spcBef>
                        <a:spcAft>
                          <a:spcPts val="0"/>
                        </a:spcAft>
                        <a:buSzPts val="1200"/>
                        <a:buChar char="●"/>
                      </a:pPr>
                      <a:r>
                        <a:rPr lang="en-US" sz="1200"/>
                        <a:t>Outline and collect examples of assignments, practice/learning opportunities, or resources, as well as key challenges and upload into shared Google Drive.</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CB9C"/>
                    </a:solidFill>
                  </a:tcPr>
                </a:tc>
                <a:extLst>
                  <a:ext uri="{0D108BD9-81ED-4DB2-BD59-A6C34878D82A}">
                    <a16:rowId xmlns:a16="http://schemas.microsoft.com/office/drawing/2014/main" val="10002"/>
                  </a:ext>
                </a:extLst>
              </a:tr>
              <a:tr h="926525">
                <a:tc>
                  <a:txBody>
                    <a:bodyPr/>
                    <a:lstStyle/>
                    <a:p>
                      <a:pPr marL="0" lvl="0" indent="0" algn="l" rtl="0">
                        <a:spcBef>
                          <a:spcPts val="0"/>
                        </a:spcBef>
                        <a:spcAft>
                          <a:spcPts val="0"/>
                        </a:spcAft>
                        <a:buNone/>
                      </a:pPr>
                      <a:r>
                        <a:rPr lang="en-US" sz="1200">
                          <a:solidFill>
                            <a:srgbClr val="000000"/>
                          </a:solidFill>
                        </a:rPr>
                        <a:t>March 12th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t>Review Resources</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SzPts val="1200"/>
                        <a:buChar char="●"/>
                      </a:pPr>
                      <a:r>
                        <a:rPr lang="en-US" sz="1200"/>
                        <a:t>Examine resources gathered by team members from January–March.</a:t>
                      </a:r>
                      <a:endParaRPr sz="1200"/>
                    </a:p>
                    <a:p>
                      <a:pPr marL="457200" lvl="0" indent="-304800" algn="l" rtl="0">
                        <a:spcBef>
                          <a:spcPts val="0"/>
                        </a:spcBef>
                        <a:spcAft>
                          <a:spcPts val="0"/>
                        </a:spcAft>
                        <a:buSzPts val="1200"/>
                        <a:buChar char="●"/>
                      </a:pPr>
                      <a:r>
                        <a:rPr lang="en-US" sz="1200"/>
                        <a:t>Determine gaps in the collected assignments, practice/learning opportunities, and resources</a:t>
                      </a:r>
                      <a:endParaRPr sz="1200"/>
                    </a:p>
                    <a:p>
                      <a:pPr marL="0" lvl="0" indent="0" algn="l" rtl="0">
                        <a:spcBef>
                          <a:spcPts val="0"/>
                        </a:spcBef>
                        <a:spcAft>
                          <a:spcPts val="0"/>
                        </a:spcAft>
                        <a:buNone/>
                      </a:pP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748325">
                <a:tc>
                  <a:txBody>
                    <a:bodyPr/>
                    <a:lstStyle/>
                    <a:p>
                      <a:pPr marL="0" lvl="0" indent="0" algn="l" rtl="0">
                        <a:spcBef>
                          <a:spcPts val="0"/>
                        </a:spcBef>
                        <a:spcAft>
                          <a:spcPts val="0"/>
                        </a:spcAft>
                        <a:buNone/>
                      </a:pPr>
                      <a:r>
                        <a:rPr lang="en-US" sz="1200">
                          <a:solidFill>
                            <a:srgbClr val="000000"/>
                          </a:solidFill>
                        </a:rPr>
                        <a:t>April 9th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90000"/>
                        </a:lnSpc>
                        <a:spcBef>
                          <a:spcPts val="0"/>
                        </a:spcBef>
                        <a:spcAft>
                          <a:spcPts val="0"/>
                        </a:spcAft>
                        <a:buClr>
                          <a:srgbClr val="FFFFFF"/>
                        </a:buClr>
                        <a:buSzPts val="1800"/>
                        <a:buFont typeface="Arial"/>
                        <a:buNone/>
                      </a:pPr>
                      <a:r>
                        <a:rPr lang="en-US" sz="1200"/>
                        <a:t>Plan</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457200" lvl="0" indent="-304800" algn="l" rtl="0">
                        <a:spcBef>
                          <a:spcPts val="0"/>
                        </a:spcBef>
                        <a:spcAft>
                          <a:spcPts val="0"/>
                        </a:spcAft>
                        <a:buSzPts val="1200"/>
                        <a:buChar char="●"/>
                      </a:pPr>
                      <a:r>
                        <a:rPr lang="en-US" sz="1200">
                          <a:solidFill>
                            <a:schemeClr val="dk1"/>
                          </a:solidFill>
                        </a:rPr>
                        <a:t>Decide which resources to create and assign roles with timelines.</a:t>
                      </a:r>
                      <a:endParaRPr sz="1200"/>
                    </a:p>
                    <a:p>
                      <a:pPr marL="0" lvl="0" indent="0" algn="l" rtl="0">
                        <a:spcBef>
                          <a:spcPts val="0"/>
                        </a:spcBef>
                        <a:spcAft>
                          <a:spcPts val="0"/>
                        </a:spcAft>
                        <a:buNone/>
                      </a:pP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587375">
                <a:tc>
                  <a:txBody>
                    <a:bodyPr/>
                    <a:lstStyle/>
                    <a:p>
                      <a:pPr marL="0" lvl="0" indent="0" algn="l" rtl="0">
                        <a:spcBef>
                          <a:spcPts val="0"/>
                        </a:spcBef>
                        <a:spcAft>
                          <a:spcPts val="0"/>
                        </a:spcAft>
                        <a:buNone/>
                      </a:pPr>
                      <a:r>
                        <a:rPr lang="en-US" sz="1200">
                          <a:solidFill>
                            <a:srgbClr val="000000"/>
                          </a:solidFill>
                        </a:rPr>
                        <a:t>May 14th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200"/>
                        <a:t>Draft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a:txBody>
                    <a:bodyPr/>
                    <a:lstStyle/>
                    <a:p>
                      <a:pPr marL="457200" lvl="0" indent="-304800" algn="l" rtl="0">
                        <a:spcBef>
                          <a:spcPts val="0"/>
                        </a:spcBef>
                        <a:spcAft>
                          <a:spcPts val="0"/>
                        </a:spcAft>
                        <a:buClr>
                          <a:schemeClr val="dk1"/>
                        </a:buClr>
                        <a:buSzPts val="1200"/>
                        <a:buChar char="●"/>
                      </a:pPr>
                      <a:r>
                        <a:rPr lang="en-US" sz="1200">
                          <a:solidFill>
                            <a:schemeClr val="dk1"/>
                          </a:solidFill>
                        </a:rPr>
                        <a:t>Review progress of creation of resources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Prepare to create an outlined draft packet that includes resources for each essential component.</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424800">
                <a:tc>
                  <a:txBody>
                    <a:bodyPr/>
                    <a:lstStyle/>
                    <a:p>
                      <a:pPr marL="0" lvl="0" indent="0" algn="l" rtl="0">
                        <a:spcBef>
                          <a:spcPts val="0"/>
                        </a:spcBef>
                        <a:spcAft>
                          <a:spcPts val="0"/>
                        </a:spcAft>
                        <a:buNone/>
                      </a:pPr>
                      <a:r>
                        <a:rPr lang="en-US" sz="1200">
                          <a:solidFill>
                            <a:srgbClr val="000000"/>
                          </a:solidFill>
                        </a:rPr>
                        <a:t>June 11th</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90000"/>
                        </a:lnSpc>
                        <a:spcBef>
                          <a:spcPts val="0"/>
                        </a:spcBef>
                        <a:spcAft>
                          <a:spcPts val="0"/>
                        </a:spcAft>
                        <a:buClr>
                          <a:srgbClr val="000000"/>
                        </a:buClr>
                        <a:buSzPts val="4400"/>
                        <a:buFont typeface="Play"/>
                        <a:buNone/>
                      </a:pPr>
                      <a:r>
                        <a:rPr lang="en-US" sz="1200">
                          <a:solidFill>
                            <a:srgbClr val="000000"/>
                          </a:solidFill>
                        </a:rPr>
                        <a:t>Feedback</a:t>
                      </a:r>
                      <a:endParaRPr sz="1200">
                        <a:solidFill>
                          <a:srgbClr val="00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457200" lvl="0" indent="-304800" algn="l" rtl="0">
                        <a:lnSpc>
                          <a:spcPct val="90000"/>
                        </a:lnSpc>
                        <a:spcBef>
                          <a:spcPts val="500"/>
                        </a:spcBef>
                        <a:spcAft>
                          <a:spcPts val="0"/>
                        </a:spcAft>
                        <a:buSzPts val="1200"/>
                        <a:buChar char="●"/>
                      </a:pPr>
                      <a:r>
                        <a:rPr lang="en-US" sz="1200" dirty="0"/>
                        <a:t>Share drafts with full TAG group for feedback during May meeting</a:t>
                      </a:r>
                      <a:endParaRPr sz="1200" dirty="0"/>
                    </a:p>
                    <a:p>
                      <a:pPr marL="457200" lvl="0" indent="-304800" algn="l" rtl="0">
                        <a:lnSpc>
                          <a:spcPct val="90000"/>
                        </a:lnSpc>
                        <a:spcBef>
                          <a:spcPts val="0"/>
                        </a:spcBef>
                        <a:spcAft>
                          <a:spcPts val="0"/>
                        </a:spcAft>
                        <a:buSzPts val="1200"/>
                        <a:buChar char="●"/>
                      </a:pPr>
                      <a:r>
                        <a:rPr lang="en-US" sz="1200" dirty="0"/>
                        <a:t>Discuss revision based on “Keep/Change/Questions” feedback</a:t>
                      </a:r>
                      <a:endParaRPr sz="12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1495375" y="152650"/>
            <a:ext cx="8829300" cy="176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latin typeface="Arial"/>
                <a:ea typeface="Arial"/>
                <a:cs typeface="Arial"/>
                <a:sym typeface="Arial"/>
              </a:rPr>
              <a:t>Review Resources: March 12th</a:t>
            </a:r>
            <a:endParaRPr>
              <a:latin typeface="Arial"/>
              <a:ea typeface="Arial"/>
              <a:cs typeface="Arial"/>
              <a:sym typeface="Arial"/>
            </a:endParaRPr>
          </a:p>
        </p:txBody>
      </p:sp>
      <p:sp>
        <p:nvSpPr>
          <p:cNvPr id="219" name="Google Shape;219;p31"/>
          <p:cNvSpPr txBox="1">
            <a:spLocks noGrp="1"/>
          </p:cNvSpPr>
          <p:nvPr>
            <p:ph type="body" idx="1"/>
          </p:nvPr>
        </p:nvSpPr>
        <p:spPr>
          <a:xfrm>
            <a:off x="838200" y="1665605"/>
            <a:ext cx="10515600" cy="4351200"/>
          </a:xfrm>
          <a:prstGeom prst="rect">
            <a:avLst/>
          </a:prstGeom>
          <a:noFill/>
          <a:ln>
            <a:noFill/>
          </a:ln>
        </p:spPr>
        <p:txBody>
          <a:bodyPr spcFirstLastPara="1" wrap="square" lIns="91425" tIns="45700" rIns="91425" bIns="45700" anchor="t" anchorCtr="0">
            <a:noAutofit/>
          </a:bodyPr>
          <a:lstStyle/>
          <a:p>
            <a:pPr marL="241300" lvl="0" indent="-196850" algn="l" rtl="0">
              <a:lnSpc>
                <a:spcPct val="100000"/>
              </a:lnSpc>
              <a:spcBef>
                <a:spcPts val="0"/>
              </a:spcBef>
              <a:spcAft>
                <a:spcPts val="0"/>
              </a:spcAft>
              <a:buClr>
                <a:schemeClr val="dk1"/>
              </a:buClr>
              <a:buSzPts val="2300"/>
              <a:buChar char="•"/>
            </a:pPr>
            <a:r>
              <a:rPr lang="en-US" sz="2300" b="1">
                <a:latin typeface="Arial"/>
                <a:ea typeface="Arial"/>
                <a:cs typeface="Arial"/>
                <a:sym typeface="Arial"/>
              </a:rPr>
              <a:t>Objective: </a:t>
            </a:r>
            <a:r>
              <a:rPr lang="en-US" sz="2300">
                <a:latin typeface="Arial"/>
                <a:ea typeface="Arial"/>
                <a:cs typeface="Arial"/>
                <a:sym typeface="Arial"/>
              </a:rPr>
              <a:t>Identify gaps in resources, create plan for revision of current resources and creation of new resources, assign people.</a:t>
            </a:r>
            <a:endParaRPr sz="2300">
              <a:latin typeface="Arial"/>
              <a:ea typeface="Arial"/>
              <a:cs typeface="Arial"/>
              <a:sym typeface="Arial"/>
            </a:endParaRPr>
          </a:p>
          <a:p>
            <a:pPr marL="241300" lvl="0" indent="-196850" algn="l" rtl="0">
              <a:lnSpc>
                <a:spcPct val="100000"/>
              </a:lnSpc>
              <a:spcBef>
                <a:spcPts val="1100"/>
              </a:spcBef>
              <a:spcAft>
                <a:spcPts val="0"/>
              </a:spcAft>
              <a:buClr>
                <a:schemeClr val="dk1"/>
              </a:buClr>
              <a:buSzPts val="2300"/>
              <a:buChar char="•"/>
            </a:pPr>
            <a:r>
              <a:rPr lang="en-US" sz="2300" b="1">
                <a:latin typeface="Arial"/>
                <a:ea typeface="Arial"/>
                <a:cs typeface="Arial"/>
                <a:sym typeface="Arial"/>
              </a:rPr>
              <a:t>In Meeting Tasks:</a:t>
            </a:r>
            <a:endParaRPr sz="2300" b="1">
              <a:latin typeface="Arial"/>
              <a:ea typeface="Arial"/>
              <a:cs typeface="Arial"/>
              <a:sym typeface="Arial"/>
            </a:endParaRPr>
          </a:p>
          <a:p>
            <a:pPr marL="698500" lvl="1" indent="-234950" algn="l" rtl="0">
              <a:lnSpc>
                <a:spcPct val="100000"/>
              </a:lnSpc>
              <a:spcBef>
                <a:spcPts val="500"/>
              </a:spcBef>
              <a:spcAft>
                <a:spcPts val="0"/>
              </a:spcAft>
              <a:buSzPts val="2300"/>
              <a:buChar char="•"/>
            </a:pPr>
            <a:r>
              <a:rPr lang="en-US" sz="2300">
                <a:latin typeface="Arial"/>
                <a:ea typeface="Arial"/>
                <a:cs typeface="Arial"/>
                <a:sym typeface="Arial"/>
              </a:rPr>
              <a:t>Review resources that currently exist collected from January-March by team members</a:t>
            </a:r>
            <a:endParaRPr sz="2300">
              <a:latin typeface="Arial"/>
              <a:ea typeface="Arial"/>
              <a:cs typeface="Arial"/>
              <a:sym typeface="Arial"/>
            </a:endParaRPr>
          </a:p>
          <a:p>
            <a:pPr marL="698500" lvl="1" indent="-273050" algn="l" rtl="0">
              <a:lnSpc>
                <a:spcPct val="100000"/>
              </a:lnSpc>
              <a:spcBef>
                <a:spcPts val="0"/>
              </a:spcBef>
              <a:spcAft>
                <a:spcPts val="0"/>
              </a:spcAft>
              <a:buSzPts val="2300"/>
              <a:buChar char="•"/>
            </a:pPr>
            <a:r>
              <a:rPr lang="en-US" sz="2300">
                <a:latin typeface="Arial"/>
                <a:ea typeface="Arial"/>
                <a:cs typeface="Arial"/>
                <a:sym typeface="Arial"/>
              </a:rPr>
              <a:t>Determine gaps in the collected assignments, practice/learning opportunities, and resources</a:t>
            </a:r>
            <a:endParaRPr sz="2300">
              <a:latin typeface="Arial"/>
              <a:ea typeface="Arial"/>
              <a:cs typeface="Arial"/>
              <a:sym typeface="Arial"/>
            </a:endParaRPr>
          </a:p>
          <a:p>
            <a:pPr marL="241300" lvl="0" indent="-196850" algn="l" rtl="0">
              <a:lnSpc>
                <a:spcPct val="100000"/>
              </a:lnSpc>
              <a:spcBef>
                <a:spcPts val="1100"/>
              </a:spcBef>
              <a:spcAft>
                <a:spcPts val="0"/>
              </a:spcAft>
              <a:buClr>
                <a:schemeClr val="dk1"/>
              </a:buClr>
              <a:buSzPts val="2300"/>
              <a:buChar char="•"/>
            </a:pPr>
            <a:r>
              <a:rPr lang="en-US" sz="2300" b="1">
                <a:latin typeface="Arial"/>
                <a:ea typeface="Arial"/>
                <a:cs typeface="Arial"/>
                <a:sym typeface="Arial"/>
              </a:rPr>
              <a:t>Outputs and Deadline: </a:t>
            </a:r>
            <a:r>
              <a:rPr lang="en-US" sz="2300">
                <a:latin typeface="Arial"/>
                <a:ea typeface="Arial"/>
                <a:cs typeface="Arial"/>
                <a:sym typeface="Arial"/>
              </a:rPr>
              <a:t>Workgroup participants will review and reflect on the materials shared during the March 12 meeting. By the April 9 meeting, the workgroup will be prepared to collectively decide on the direction of practical assignments, informed by their learnings, discussions, and key findings from the March session.</a:t>
            </a:r>
            <a:endParaRPr sz="2300" b="1">
              <a:latin typeface="Arial"/>
              <a:ea typeface="Arial"/>
              <a:cs typeface="Arial"/>
              <a:sym typeface="Arial"/>
            </a:endParaRPr>
          </a:p>
          <a:p>
            <a:pPr marL="0" lvl="0" indent="0" algn="l" rtl="0">
              <a:lnSpc>
                <a:spcPct val="100000"/>
              </a:lnSpc>
              <a:spcBef>
                <a:spcPts val="1100"/>
              </a:spcBef>
              <a:spcAft>
                <a:spcPts val="0"/>
              </a:spcAft>
              <a:buNone/>
            </a:pPr>
            <a:endParaRPr sz="23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433206" y="1369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Invitations and Next Steps</a:t>
            </a:r>
            <a:endParaRPr/>
          </a:p>
        </p:txBody>
      </p:sp>
      <p:sp>
        <p:nvSpPr>
          <p:cNvPr id="226" name="Google Shape;226;p32"/>
          <p:cNvSpPr txBox="1">
            <a:spLocks noGrp="1"/>
          </p:cNvSpPr>
          <p:nvPr>
            <p:ph type="body" idx="1"/>
          </p:nvPr>
        </p:nvSpPr>
        <p:spPr>
          <a:xfrm>
            <a:off x="580500" y="1343026"/>
            <a:ext cx="10925100" cy="501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500"/>
              <a:t>Next IC training: </a:t>
            </a:r>
            <a:r>
              <a:rPr lang="en-US" sz="2500">
                <a:solidFill>
                  <a:srgbClr val="202124"/>
                </a:solidFill>
              </a:rPr>
              <a:t>March 19th, 11-12:30 pm ET, </a:t>
            </a:r>
            <a:r>
              <a:rPr lang="en-US" sz="2500">
                <a:solidFill>
                  <a:srgbClr val="000000"/>
                </a:solidFill>
              </a:rPr>
              <a:t>sign up </a:t>
            </a:r>
            <a:r>
              <a:rPr lang="en-US" sz="2500" u="sng">
                <a:solidFill>
                  <a:schemeClr val="hlink"/>
                </a:solidFill>
                <a:hlinkClick r:id="rId3"/>
              </a:rPr>
              <a:t>here</a:t>
            </a:r>
            <a:endParaRPr sz="2500"/>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r>
              <a:rPr lang="en-US" sz="2500"/>
              <a:t>Our next TAG Session is Thursday,April 9th, 3-4 EST This meeting will serve as Session 3 for the workgroup model. This session workgroups will:</a:t>
            </a:r>
            <a:endParaRPr sz="2500"/>
          </a:p>
          <a:p>
            <a:pPr marL="457200" lvl="0" indent="-374650" algn="l" rtl="0">
              <a:lnSpc>
                <a:spcPct val="100000"/>
              </a:lnSpc>
              <a:spcBef>
                <a:spcPts val="0"/>
              </a:spcBef>
              <a:spcAft>
                <a:spcPts val="0"/>
              </a:spcAft>
              <a:buClr>
                <a:srgbClr val="000000"/>
              </a:buClr>
              <a:buSzPts val="2300"/>
              <a:buChar char="•"/>
            </a:pPr>
            <a:r>
              <a:rPr lang="en-US" sz="2300">
                <a:solidFill>
                  <a:srgbClr val="000000"/>
                </a:solidFill>
              </a:rPr>
              <a:t>Decide which resources to create and assign roles with timelines.</a:t>
            </a:r>
            <a:endParaRPr sz="2300">
              <a:solidFill>
                <a:srgbClr val="000000"/>
              </a:solidFill>
            </a:endParaRPr>
          </a:p>
          <a:p>
            <a:pPr marL="457200" lvl="0" indent="-374650" algn="l" rtl="0">
              <a:lnSpc>
                <a:spcPct val="100000"/>
              </a:lnSpc>
              <a:spcBef>
                <a:spcPts val="0"/>
              </a:spcBef>
              <a:spcAft>
                <a:spcPts val="0"/>
              </a:spcAft>
              <a:buClr>
                <a:srgbClr val="000000"/>
              </a:buClr>
              <a:buSzPts val="2300"/>
              <a:buChar char="•"/>
            </a:pPr>
            <a:r>
              <a:rPr lang="en-US" sz="2300">
                <a:solidFill>
                  <a:srgbClr val="000000"/>
                </a:solidFill>
              </a:rPr>
              <a:t>Outline plans detailing who is responsible for each task and when it will be completed</a:t>
            </a:r>
            <a:endParaRPr sz="2300">
              <a:solidFill>
                <a:srgbClr val="000000"/>
              </a:solidFill>
            </a:endParaRPr>
          </a:p>
          <a:p>
            <a:pPr marL="457200" lvl="0" indent="-374650" algn="l" rtl="0">
              <a:lnSpc>
                <a:spcPct val="100000"/>
              </a:lnSpc>
              <a:spcBef>
                <a:spcPts val="0"/>
              </a:spcBef>
              <a:spcAft>
                <a:spcPts val="0"/>
              </a:spcAft>
              <a:buClr>
                <a:srgbClr val="000000"/>
              </a:buClr>
              <a:buSzPts val="2300"/>
              <a:buChar char="•"/>
            </a:pPr>
            <a:r>
              <a:rPr lang="en-US" sz="2300">
                <a:solidFill>
                  <a:srgbClr val="000000"/>
                </a:solidFill>
              </a:rPr>
              <a:t>Prepare for intentional updates ready to share at May meeting</a:t>
            </a:r>
            <a:endParaRPr sz="2300">
              <a:solidFill>
                <a:srgbClr val="000000"/>
              </a:solidFill>
            </a:endParaRPr>
          </a:p>
          <a:p>
            <a:pPr marL="0" lvl="0" indent="0" algn="l" rtl="0">
              <a:lnSpc>
                <a:spcPct val="100000"/>
              </a:lnSpc>
              <a:spcBef>
                <a:spcPts val="0"/>
              </a:spcBef>
              <a:spcAft>
                <a:spcPts val="0"/>
              </a:spcAft>
              <a:buNone/>
            </a:pPr>
            <a:endParaRPr sz="2400" b="1"/>
          </a:p>
          <a:p>
            <a:pPr marL="0" lvl="0" indent="0" algn="l" rtl="0">
              <a:lnSpc>
                <a:spcPct val="100000"/>
              </a:lnSpc>
              <a:spcBef>
                <a:spcPts val="0"/>
              </a:spcBef>
              <a:spcAft>
                <a:spcPts val="0"/>
              </a:spcAft>
              <a:buNone/>
            </a:pPr>
            <a:endParaRPr sz="2400" b="1"/>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300"/>
          </a:p>
          <a:p>
            <a:pPr marL="0" lvl="0" indent="0" algn="l" rtl="0">
              <a:lnSpc>
                <a:spcPct val="100000"/>
              </a:lnSpc>
              <a:spcBef>
                <a:spcPts val="0"/>
              </a:spcBef>
              <a:spcAft>
                <a:spcPts val="0"/>
              </a:spcAft>
              <a:buNone/>
            </a:pP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486156" y="322277"/>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320"/>
              <a:buNone/>
            </a:pPr>
            <a:r>
              <a:rPr lang="en-US"/>
              <a:t>Workgroup Roster</a:t>
            </a:r>
            <a:endParaRPr sz="4120"/>
          </a:p>
        </p:txBody>
      </p:sp>
      <p:sp>
        <p:nvSpPr>
          <p:cNvPr id="233" name="Google Shape;233;p33"/>
          <p:cNvSpPr txBox="1">
            <a:spLocks noGrp="1"/>
          </p:cNvSpPr>
          <p:nvPr>
            <p:ph type="body" idx="1"/>
          </p:nvPr>
        </p:nvSpPr>
        <p:spPr>
          <a:xfrm>
            <a:off x="198900" y="1564287"/>
            <a:ext cx="11794200" cy="4496400"/>
          </a:xfrm>
          <a:prstGeom prst="rect">
            <a:avLst/>
          </a:prstGeom>
          <a:noFill/>
          <a:ln>
            <a:noFill/>
          </a:ln>
        </p:spPr>
        <p:txBody>
          <a:bodyPr spcFirstLastPara="1" wrap="square" lIns="91425" tIns="45700" rIns="91425" bIns="45700" anchor="t" anchorCtr="0">
            <a:noAutofit/>
          </a:bodyPr>
          <a:lstStyle/>
          <a:p>
            <a:pPr marL="228600" lvl="0" indent="0" algn="l" rtl="0">
              <a:spcBef>
                <a:spcPts val="1000"/>
              </a:spcBef>
              <a:spcAft>
                <a:spcPts val="0"/>
              </a:spcAft>
              <a:buNone/>
            </a:pPr>
            <a:r>
              <a:rPr lang="en-US"/>
              <a:t>Please open the Workgroup Roster and search for your name to remind you what workgroup you’re in.</a:t>
            </a:r>
            <a:endParaRPr/>
          </a:p>
          <a:p>
            <a:pPr marL="228600" lvl="0" indent="0" algn="l" rtl="0">
              <a:spcBef>
                <a:spcPts val="1000"/>
              </a:spcBef>
              <a:spcAft>
                <a:spcPts val="0"/>
              </a:spcAft>
              <a:buNone/>
            </a:pPr>
            <a:endParaRPr/>
          </a:p>
          <a:p>
            <a:pPr marL="228600" lvl="0" indent="0" algn="l" rtl="0">
              <a:spcBef>
                <a:spcPts val="1000"/>
              </a:spcBef>
              <a:spcAft>
                <a:spcPts val="0"/>
              </a:spcAft>
              <a:buNone/>
            </a:pPr>
            <a:r>
              <a:rPr lang="en-US"/>
              <a:t>Workgroup 1: Curriculum, Instruction, and Assessment (PSEL 4)</a:t>
            </a:r>
            <a:endParaRPr/>
          </a:p>
          <a:p>
            <a:pPr marL="228600" lvl="0" indent="0" algn="l" rtl="0">
              <a:spcBef>
                <a:spcPts val="1000"/>
              </a:spcBef>
              <a:spcAft>
                <a:spcPts val="0"/>
              </a:spcAft>
              <a:buNone/>
            </a:pPr>
            <a:r>
              <a:rPr lang="en-US"/>
              <a:t>Workgroup 2: Operations and Management (PSEL 9)</a:t>
            </a:r>
            <a:endParaRPr/>
          </a:p>
          <a:p>
            <a:pPr marL="0" lvl="0" indent="0" algn="l" rtl="0">
              <a:lnSpc>
                <a:spcPct val="115000"/>
              </a:lnSpc>
              <a:spcBef>
                <a:spcPts val="1000"/>
              </a:spcBef>
              <a:spcAft>
                <a:spcPts val="0"/>
              </a:spcAft>
              <a:buSzPts val="2800"/>
              <a:buNone/>
            </a:pP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437481" y="376209"/>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Workgroup Time!</a:t>
            </a:r>
            <a:endParaRPr/>
          </a:p>
        </p:txBody>
      </p:sp>
      <p:sp>
        <p:nvSpPr>
          <p:cNvPr id="240" name="Google Shape;240;p34"/>
          <p:cNvSpPr txBox="1"/>
          <p:nvPr/>
        </p:nvSpPr>
        <p:spPr>
          <a:xfrm>
            <a:off x="845625" y="1429714"/>
            <a:ext cx="10403400" cy="8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solidFill>
                  <a:schemeClr val="dk1"/>
                </a:solidFill>
                <a:latin typeface="Calibri"/>
                <a:ea typeface="Calibri"/>
                <a:cs typeface="Calibri"/>
                <a:sym typeface="Calibri"/>
              </a:rPr>
              <a:t>In a moment, please select your workgroup breakout room. You will see multiple breakout rooms, but the ones I have </a:t>
            </a:r>
            <a:r>
              <a:rPr lang="en-US" sz="2500">
                <a:solidFill>
                  <a:schemeClr val="dk1"/>
                </a:solidFill>
                <a:highlight>
                  <a:srgbClr val="FFFF00"/>
                </a:highlight>
                <a:latin typeface="Calibri"/>
                <a:ea typeface="Calibri"/>
                <a:cs typeface="Calibri"/>
                <a:sym typeface="Calibri"/>
              </a:rPr>
              <a:t>highlighted </a:t>
            </a:r>
            <a:r>
              <a:rPr lang="en-US" sz="2500">
                <a:solidFill>
                  <a:schemeClr val="dk1"/>
                </a:solidFill>
                <a:latin typeface="Calibri"/>
                <a:ea typeface="Calibri"/>
                <a:cs typeface="Calibri"/>
                <a:sym typeface="Calibri"/>
              </a:rPr>
              <a:t>below is where you should start today’s workgroup time. </a:t>
            </a:r>
            <a:endParaRPr sz="2500">
              <a:solidFill>
                <a:schemeClr val="dk1"/>
              </a:solidFill>
              <a:latin typeface="Calibri"/>
              <a:ea typeface="Calibri"/>
              <a:cs typeface="Calibri"/>
              <a:sym typeface="Calibri"/>
            </a:endParaRPr>
          </a:p>
        </p:txBody>
      </p:sp>
      <p:pic>
        <p:nvPicPr>
          <p:cNvPr id="241" name="Google Shape;241;p34" descr="workgroups"/>
          <p:cNvPicPr preferRelativeResize="0"/>
          <p:nvPr/>
        </p:nvPicPr>
        <p:blipFill>
          <a:blip r:embed="rId3">
            <a:alphaModFix/>
          </a:blip>
          <a:stretch>
            <a:fillRect/>
          </a:stretch>
        </p:blipFill>
        <p:spPr>
          <a:xfrm>
            <a:off x="3710150" y="2860700"/>
            <a:ext cx="5184925" cy="315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33206" y="100151"/>
            <a:ext cx="11219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Check In</a:t>
            </a:r>
            <a:endParaRPr/>
          </a:p>
        </p:txBody>
      </p:sp>
      <p:pic>
        <p:nvPicPr>
          <p:cNvPr id="151" name="Google Shape;151;p22" descr="Funny animal faces"/>
          <p:cNvPicPr preferRelativeResize="0"/>
          <p:nvPr/>
        </p:nvPicPr>
        <p:blipFill>
          <a:blip r:embed="rId3">
            <a:alphaModFix/>
          </a:blip>
          <a:stretch>
            <a:fillRect/>
          </a:stretch>
        </p:blipFill>
        <p:spPr>
          <a:xfrm>
            <a:off x="2869466" y="1656850"/>
            <a:ext cx="6753984" cy="376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None/>
            </a:pPr>
            <a:r>
              <a:rPr lang="en-US"/>
              <a:t>Virtual Meeting Recording Notice</a:t>
            </a:r>
            <a:endParaRPr/>
          </a:p>
        </p:txBody>
      </p:sp>
      <p:sp>
        <p:nvSpPr>
          <p:cNvPr id="158" name="Google Shape;158;p23"/>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400"/>
              </a:spcBef>
              <a:spcAft>
                <a:spcPts val="0"/>
              </a:spcAft>
              <a:buClr>
                <a:schemeClr val="dk1"/>
              </a:buClr>
              <a:buSzPts val="1100"/>
              <a:buFont typeface="Arial"/>
              <a:buNone/>
            </a:pPr>
            <a:r>
              <a:rPr lang="en-US" sz="2200">
                <a:solidFill>
                  <a:srgbClr val="1C252D"/>
                </a:solidFill>
              </a:rPr>
              <a:t>This meeting is scheduled to be recorded by CEEDAR. Your consent to the recording is requested. Participation in the meeting without expressing an objection to recording will be treated as consent. Any participant who prefers to participate via audio only should disable their video camera so only their audio will be captured. External AI bots are prohibited unless specifically authorized.</a:t>
            </a:r>
            <a:endParaRPr sz="2200">
              <a:solidFill>
                <a:srgbClr val="1C252D"/>
              </a:solidFill>
            </a:endParaRPr>
          </a:p>
          <a:p>
            <a:pPr marL="0" lvl="0" indent="0" algn="l" rtl="0">
              <a:lnSpc>
                <a:spcPct val="115000"/>
              </a:lnSpc>
              <a:spcBef>
                <a:spcPts val="0"/>
              </a:spcBef>
              <a:spcAft>
                <a:spcPts val="0"/>
              </a:spcAft>
              <a:buNone/>
            </a:pP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9" name="Google Shape;169;p24"/>
          <p:cNvSpPr txBox="1">
            <a:spLocks noGrp="1"/>
          </p:cNvSpPr>
          <p:nvPr>
            <p:ph type="body" idx="2"/>
          </p:nvPr>
        </p:nvSpPr>
        <p:spPr>
          <a:xfrm>
            <a:off x="8105700" y="3362400"/>
            <a:ext cx="3470400" cy="1291200"/>
          </a:xfrm>
          <a:prstGeom prst="rect">
            <a:avLst/>
          </a:prstGeom>
          <a:solidFill>
            <a:srgbClr val="E4E4E4"/>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US" sz="1800" b="1">
                <a:latin typeface="Arial"/>
                <a:ea typeface="Arial"/>
                <a:cs typeface="Arial"/>
                <a:sym typeface="Arial"/>
              </a:rPr>
              <a:t>Abby Berner</a:t>
            </a:r>
            <a:endParaRPr sz="1800" b="1">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US" sz="1600">
                <a:solidFill>
                  <a:srgbClr val="000000"/>
                </a:solidFill>
                <a:latin typeface="Arial"/>
                <a:ea typeface="Arial"/>
                <a:cs typeface="Arial"/>
                <a:sym typeface="Arial"/>
              </a:rPr>
              <a:t>Engagement Specialist, CEEDAR, Research Assistant, American Institute for Research (AIR)</a:t>
            </a:r>
            <a:endParaRPr sz="1600">
              <a:latin typeface="Arial"/>
              <a:ea typeface="Arial"/>
              <a:cs typeface="Arial"/>
              <a:sym typeface="Arial"/>
            </a:endParaRPr>
          </a:p>
        </p:txBody>
      </p:sp>
      <p:pic>
        <p:nvPicPr>
          <p:cNvPr id="168" name="Google Shape;168;p24" descr="Abby Berner"/>
          <p:cNvPicPr preferRelativeResize="0"/>
          <p:nvPr/>
        </p:nvPicPr>
        <p:blipFill rotWithShape="1">
          <a:blip r:embed="rId3">
            <a:alphaModFix/>
          </a:blip>
          <a:srcRect l="-2670" t="25737" r="2670" b="1435"/>
          <a:stretch/>
        </p:blipFill>
        <p:spPr>
          <a:xfrm>
            <a:off x="6225387" y="3226988"/>
            <a:ext cx="1609344" cy="1562010"/>
          </a:xfrm>
          <a:prstGeom prst="rect">
            <a:avLst/>
          </a:prstGeom>
          <a:noFill/>
          <a:ln>
            <a:noFill/>
          </a:ln>
        </p:spPr>
      </p:pic>
      <p:sp>
        <p:nvSpPr>
          <p:cNvPr id="167" name="Google Shape;167;p24"/>
          <p:cNvSpPr txBox="1">
            <a:spLocks noGrp="1"/>
          </p:cNvSpPr>
          <p:nvPr>
            <p:ph type="body" idx="2"/>
          </p:nvPr>
        </p:nvSpPr>
        <p:spPr>
          <a:xfrm>
            <a:off x="2378875" y="5152650"/>
            <a:ext cx="3470400" cy="1291200"/>
          </a:xfrm>
          <a:prstGeom prst="rect">
            <a:avLst/>
          </a:prstGeom>
          <a:solidFill>
            <a:srgbClr val="E4E4E4"/>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US" sz="1800" b="1">
                <a:latin typeface="Arial"/>
                <a:ea typeface="Arial"/>
                <a:cs typeface="Arial"/>
                <a:sym typeface="Arial"/>
              </a:rPr>
              <a:t>Dr. Chris Redding </a:t>
            </a:r>
            <a:endParaRPr sz="1800" b="1">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en-US" sz="1600">
                <a:latin typeface="Arial"/>
                <a:ea typeface="Arial"/>
                <a:cs typeface="Arial"/>
                <a:sym typeface="Arial"/>
              </a:rPr>
              <a:t>Associate Professor, Department of Educational Leadership and Policy, University of Florida</a:t>
            </a:r>
            <a:endParaRPr sz="2300">
              <a:latin typeface="Arial"/>
              <a:ea typeface="Arial"/>
              <a:cs typeface="Arial"/>
              <a:sym typeface="Arial"/>
            </a:endParaRPr>
          </a:p>
        </p:txBody>
      </p:sp>
      <p:pic>
        <p:nvPicPr>
          <p:cNvPr id="170" name="Google Shape;170;p24" descr="Chris Redding"/>
          <p:cNvPicPr preferRelativeResize="0"/>
          <p:nvPr/>
        </p:nvPicPr>
        <p:blipFill rotWithShape="1">
          <a:blip r:embed="rId4">
            <a:alphaModFix/>
          </a:blip>
          <a:srcRect b="15290"/>
          <a:stretch/>
        </p:blipFill>
        <p:spPr>
          <a:xfrm>
            <a:off x="669500" y="4837938"/>
            <a:ext cx="1492351" cy="1920625"/>
          </a:xfrm>
          <a:prstGeom prst="rect">
            <a:avLst/>
          </a:prstGeom>
          <a:noFill/>
          <a:ln>
            <a:noFill/>
          </a:ln>
        </p:spPr>
      </p:pic>
      <p:sp>
        <p:nvSpPr>
          <p:cNvPr id="165" name="Google Shape;165;p24"/>
          <p:cNvSpPr txBox="1">
            <a:spLocks noGrp="1"/>
          </p:cNvSpPr>
          <p:nvPr>
            <p:ph type="body" idx="2"/>
          </p:nvPr>
        </p:nvSpPr>
        <p:spPr>
          <a:xfrm>
            <a:off x="2551163" y="1572150"/>
            <a:ext cx="3470400" cy="1291200"/>
          </a:xfrm>
          <a:prstGeom prst="rect">
            <a:avLst/>
          </a:prstGeom>
          <a:solidFill>
            <a:srgbClr val="E4E4E4"/>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1800" b="1">
                <a:latin typeface="Arial"/>
                <a:ea typeface="Arial"/>
                <a:cs typeface="Arial"/>
                <a:sym typeface="Arial"/>
              </a:rPr>
              <a:t>Dr. David DeMatthews</a:t>
            </a:r>
            <a:endParaRPr sz="1800">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en-US" sz="1600">
                <a:latin typeface="Arial"/>
                <a:ea typeface="Arial"/>
                <a:cs typeface="Arial"/>
                <a:sym typeface="Arial"/>
              </a:rPr>
              <a:t>Professor, Department of Education Leadership and Policy,</a:t>
            </a:r>
            <a:endParaRPr sz="1600">
              <a:latin typeface="Arial"/>
              <a:ea typeface="Arial"/>
              <a:cs typeface="Arial"/>
              <a:sym typeface="Arial"/>
            </a:endParaRPr>
          </a:p>
          <a:p>
            <a:pPr marL="0" lvl="0" indent="0" algn="l" rtl="0">
              <a:lnSpc>
                <a:spcPct val="90000"/>
              </a:lnSpc>
              <a:spcBef>
                <a:spcPts val="0"/>
              </a:spcBef>
              <a:spcAft>
                <a:spcPts val="0"/>
              </a:spcAft>
              <a:buClr>
                <a:schemeClr val="dk1"/>
              </a:buClr>
              <a:buSzPts val="2400"/>
              <a:buNone/>
            </a:pPr>
            <a:r>
              <a:rPr lang="en-US" sz="1600">
                <a:latin typeface="Arial"/>
                <a:ea typeface="Arial"/>
                <a:cs typeface="Arial"/>
                <a:sym typeface="Arial"/>
              </a:rPr>
              <a:t>The University of Texas at Austin</a:t>
            </a:r>
            <a:endParaRPr sz="16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sz="2200"/>
          </a:p>
        </p:txBody>
      </p:sp>
      <p:pic>
        <p:nvPicPr>
          <p:cNvPr id="166" name="Google Shape;166;p24" descr="David DeMatthews"/>
          <p:cNvPicPr preferRelativeResize="0"/>
          <p:nvPr/>
        </p:nvPicPr>
        <p:blipFill rotWithShape="1">
          <a:blip r:embed="rId5">
            <a:alphaModFix/>
          </a:blip>
          <a:srcRect/>
          <a:stretch/>
        </p:blipFill>
        <p:spPr>
          <a:xfrm>
            <a:off x="669500" y="1361775"/>
            <a:ext cx="1609575" cy="2011975"/>
          </a:xfrm>
          <a:prstGeom prst="rect">
            <a:avLst/>
          </a:prstGeom>
          <a:noFill/>
          <a:ln>
            <a:noFill/>
          </a:ln>
        </p:spPr>
      </p:pic>
      <p:sp>
        <p:nvSpPr>
          <p:cNvPr id="164" name="Google Shape;164;p24"/>
          <p:cNvSpPr txBox="1">
            <a:spLocks noGrp="1"/>
          </p:cNvSpPr>
          <p:nvPr>
            <p:ph type="title" idx="4294967295"/>
          </p:nvPr>
        </p:nvSpPr>
        <p:spPr>
          <a:xfrm>
            <a:off x="1827213" y="342900"/>
            <a:ext cx="9320212"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70000"/>
              </a:lnSpc>
              <a:spcBef>
                <a:spcPts val="0"/>
              </a:spcBef>
              <a:spcAft>
                <a:spcPts val="0"/>
              </a:spcAft>
              <a:buClr>
                <a:schemeClr val="lt1"/>
              </a:buClr>
              <a:buSzPts val="6200"/>
              <a:buFont typeface="Arial"/>
              <a:buNone/>
              <a:tabLst/>
              <a:defRPr/>
            </a:pPr>
            <a:r>
              <a:rPr kumimoji="0" lang="en-US" sz="5800" b="1" i="0" u="none" strike="noStrike" kern="0" cap="none" spc="0" normalizeH="0" baseline="0" noProof="0" dirty="0">
                <a:ln>
                  <a:noFill/>
                </a:ln>
                <a:solidFill>
                  <a:schemeClr val="lt1"/>
                </a:solidFill>
                <a:effectLst/>
                <a:uLnTx/>
                <a:uFillTx/>
                <a:latin typeface="Arial"/>
                <a:ea typeface="Arial"/>
                <a:cs typeface="Arial"/>
                <a:sym typeface="Arial"/>
              </a:rPr>
              <a:t>Welcome &amp; Introductions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80" name="Google Shape;180;p25" descr="UCEA"/>
          <p:cNvPicPr preferRelativeResize="0"/>
          <p:nvPr/>
        </p:nvPicPr>
        <p:blipFill rotWithShape="1">
          <a:blip r:embed="rId3">
            <a:alphaModFix/>
          </a:blip>
          <a:srcRect/>
          <a:stretch/>
        </p:blipFill>
        <p:spPr>
          <a:xfrm>
            <a:off x="9739521" y="594159"/>
            <a:ext cx="1982878" cy="2236502"/>
          </a:xfrm>
          <a:prstGeom prst="rect">
            <a:avLst/>
          </a:prstGeom>
          <a:noFill/>
          <a:ln>
            <a:noFill/>
          </a:ln>
        </p:spPr>
      </p:pic>
      <p:pic>
        <p:nvPicPr>
          <p:cNvPr id="179" name="Google Shape;179;p25" descr="NAESP"/>
          <p:cNvPicPr preferRelativeResize="0"/>
          <p:nvPr/>
        </p:nvPicPr>
        <p:blipFill rotWithShape="1">
          <a:blip r:embed="rId4">
            <a:alphaModFix/>
          </a:blip>
          <a:srcRect/>
          <a:stretch/>
        </p:blipFill>
        <p:spPr>
          <a:xfrm>
            <a:off x="6141271" y="3486725"/>
            <a:ext cx="3763051" cy="1974801"/>
          </a:xfrm>
          <a:prstGeom prst="rect">
            <a:avLst/>
          </a:prstGeom>
          <a:noFill/>
          <a:ln>
            <a:noFill/>
          </a:ln>
        </p:spPr>
      </p:pic>
      <p:pic>
        <p:nvPicPr>
          <p:cNvPr id="178" name="Google Shape;178;p25" descr="CCSSO"/>
          <p:cNvPicPr preferRelativeResize="0"/>
          <p:nvPr/>
        </p:nvPicPr>
        <p:blipFill rotWithShape="1">
          <a:blip r:embed="rId5">
            <a:alphaModFix/>
          </a:blip>
          <a:srcRect/>
          <a:stretch/>
        </p:blipFill>
        <p:spPr>
          <a:xfrm>
            <a:off x="4507725" y="448725"/>
            <a:ext cx="4407950" cy="2347725"/>
          </a:xfrm>
          <a:prstGeom prst="rect">
            <a:avLst/>
          </a:prstGeom>
          <a:noFill/>
          <a:ln>
            <a:noFill/>
          </a:ln>
        </p:spPr>
      </p:pic>
      <p:pic>
        <p:nvPicPr>
          <p:cNvPr id="177" name="Google Shape;177;p25" descr="NASSP"/>
          <p:cNvPicPr preferRelativeResize="0"/>
          <p:nvPr/>
        </p:nvPicPr>
        <p:blipFill rotWithShape="1">
          <a:blip r:embed="rId6">
            <a:alphaModFix/>
          </a:blip>
          <a:srcRect/>
          <a:stretch/>
        </p:blipFill>
        <p:spPr>
          <a:xfrm>
            <a:off x="574425" y="3948725"/>
            <a:ext cx="4286250" cy="1619250"/>
          </a:xfrm>
          <a:prstGeom prst="rect">
            <a:avLst/>
          </a:prstGeom>
          <a:noFill/>
          <a:ln>
            <a:noFill/>
          </a:ln>
        </p:spPr>
      </p:pic>
      <p:pic>
        <p:nvPicPr>
          <p:cNvPr id="181" name="Google Shape;181;p25" descr="Lead IDEA"/>
          <p:cNvPicPr preferRelativeResize="0"/>
          <p:nvPr/>
        </p:nvPicPr>
        <p:blipFill rotWithShape="1">
          <a:blip r:embed="rId7">
            <a:alphaModFix/>
          </a:blip>
          <a:srcRect/>
          <a:stretch/>
        </p:blipFill>
        <p:spPr>
          <a:xfrm>
            <a:off x="574425" y="1762659"/>
            <a:ext cx="3302962" cy="1724065"/>
          </a:xfrm>
          <a:prstGeom prst="rect">
            <a:avLst/>
          </a:prstGeom>
          <a:noFill/>
          <a:ln>
            <a:noFill/>
          </a:ln>
        </p:spPr>
      </p:pic>
      <p:sp>
        <p:nvSpPr>
          <p:cNvPr id="176" name="Google Shape;176;p25"/>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en-US"/>
              <a:t>Our Partners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TAG Workgroup Goal</a:t>
            </a:r>
            <a:endParaRPr/>
          </a:p>
        </p:txBody>
      </p:sp>
      <p:sp>
        <p:nvSpPr>
          <p:cNvPr id="187" name="Google Shape;187;p26"/>
          <p:cNvSpPr txBox="1">
            <a:spLocks noGrp="1"/>
          </p:cNvSpPr>
          <p:nvPr>
            <p:ph type="body" idx="1"/>
          </p:nvPr>
        </p:nvSpPr>
        <p:spPr>
          <a:xfrm>
            <a:off x="433388" y="1940570"/>
            <a:ext cx="11219700" cy="363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2500" b="1"/>
              <a:t>The Challenge:</a:t>
            </a:r>
            <a:br>
              <a:rPr lang="en-US" sz="2500" b="1"/>
            </a:br>
            <a:r>
              <a:rPr lang="en-US" sz="2500"/>
              <a:t>Preparing future education leaders to cultivate inclusive schools for students with disabilities is a complex and demanding responsibility for leadership preparation programs.</a:t>
            </a:r>
            <a:endParaRPr sz="2500"/>
          </a:p>
          <a:p>
            <a:pPr marL="0" lvl="0" indent="0" algn="l" rtl="0">
              <a:lnSpc>
                <a:spcPct val="100000"/>
              </a:lnSpc>
              <a:spcBef>
                <a:spcPts val="1100"/>
              </a:spcBef>
              <a:spcAft>
                <a:spcPts val="0"/>
              </a:spcAft>
              <a:buClr>
                <a:schemeClr val="dk1"/>
              </a:buClr>
              <a:buSzPts val="1100"/>
              <a:buFont typeface="Arial"/>
              <a:buNone/>
            </a:pPr>
            <a:r>
              <a:rPr lang="en-US" sz="2500" b="1"/>
              <a:t>Our Approach:</a:t>
            </a:r>
            <a:br>
              <a:rPr lang="en-US" sz="2500" b="1"/>
            </a:br>
            <a:r>
              <a:rPr lang="en-US" sz="2500"/>
              <a:t>We leverage our </a:t>
            </a:r>
            <a:r>
              <a:rPr lang="en-US" sz="2500" b="1"/>
              <a:t>TAG framework</a:t>
            </a:r>
            <a:r>
              <a:rPr lang="en-US" sz="2500"/>
              <a:t> to design robust, practical learning activities that integrate seamlessly into our </a:t>
            </a:r>
            <a:r>
              <a:rPr lang="en-US" sz="2500" b="1"/>
              <a:t>Course Enhancement Modules</a:t>
            </a:r>
            <a:r>
              <a:rPr lang="en-US" sz="2500"/>
              <a:t>, giving you ready-to-use resources for your classes.</a:t>
            </a:r>
            <a:endParaRPr sz="2500"/>
          </a:p>
          <a:p>
            <a:pPr marL="0" lvl="0" indent="0" algn="l" rtl="0">
              <a:lnSpc>
                <a:spcPct val="115000"/>
              </a:lnSpc>
              <a:spcBef>
                <a:spcPts val="1100"/>
              </a:spcBef>
              <a:spcAft>
                <a:spcPts val="0"/>
              </a:spcAft>
              <a:buClr>
                <a:schemeClr val="dk1"/>
              </a:buClr>
              <a:buSzPts val="2800"/>
              <a:buFont typeface="Arial"/>
              <a:buNone/>
            </a:pPr>
            <a:endParaRPr sz="2200"/>
          </a:p>
          <a:p>
            <a:pPr marL="0" lvl="0" indent="0" algn="l" rtl="0">
              <a:lnSpc>
                <a:spcPct val="100000"/>
              </a:lnSpc>
              <a:spcBef>
                <a:spcPts val="0"/>
              </a:spcBef>
              <a:spcAft>
                <a:spcPts val="0"/>
              </a:spcAft>
              <a:buNone/>
            </a:pP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433206" y="594159"/>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we will </a:t>
            </a:r>
            <a:r>
              <a:rPr lang="en-US" b="1"/>
              <a:t>not </a:t>
            </a:r>
            <a:r>
              <a:rPr lang="en-US"/>
              <a:t>focus on:</a:t>
            </a:r>
            <a:endParaRPr/>
          </a:p>
        </p:txBody>
      </p:sp>
      <p:sp>
        <p:nvSpPr>
          <p:cNvPr id="193" name="Google Shape;193;p27"/>
          <p:cNvSpPr txBox="1">
            <a:spLocks noGrp="1"/>
          </p:cNvSpPr>
          <p:nvPr>
            <p:ph type="body" idx="1"/>
          </p:nvPr>
        </p:nvSpPr>
        <p:spPr>
          <a:xfrm>
            <a:off x="433388" y="2187574"/>
            <a:ext cx="11219700" cy="3639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a:t>A focus on any activity that does not prepare a principal to take action to support students with disabilities in their daily practice is not within the scope of our work.</a:t>
            </a:r>
            <a:endParaRPr/>
          </a:p>
          <a:p>
            <a:pPr marL="685800" lvl="1" indent="-228600" algn="l" rtl="0">
              <a:lnSpc>
                <a:spcPct val="100000"/>
              </a:lnSpc>
              <a:spcBef>
                <a:spcPts val="500"/>
              </a:spcBef>
              <a:spcAft>
                <a:spcPts val="0"/>
              </a:spcAft>
              <a:buClr>
                <a:schemeClr val="dk1"/>
              </a:buClr>
              <a:buSzPts val="2400"/>
              <a:buChar char="•"/>
            </a:pPr>
            <a:r>
              <a:rPr lang="en-US"/>
              <a:t>Broad lesson planning</a:t>
            </a:r>
            <a:endParaRPr/>
          </a:p>
          <a:p>
            <a:pPr marL="685800" lvl="1" indent="-228600" algn="l" rtl="0">
              <a:lnSpc>
                <a:spcPct val="100000"/>
              </a:lnSpc>
              <a:spcBef>
                <a:spcPts val="500"/>
              </a:spcBef>
              <a:spcAft>
                <a:spcPts val="0"/>
              </a:spcAft>
              <a:buClr>
                <a:schemeClr val="dk1"/>
              </a:buClr>
              <a:buSzPts val="2400"/>
              <a:buChar char="•"/>
            </a:pPr>
            <a:r>
              <a:rPr lang="en-US"/>
              <a:t>Deep dives into special education law</a:t>
            </a:r>
            <a:endParaRPr/>
          </a:p>
          <a:p>
            <a:pPr marL="685800" lvl="1" indent="-228600" algn="l" rtl="0">
              <a:lnSpc>
                <a:spcPct val="100000"/>
              </a:lnSpc>
              <a:spcBef>
                <a:spcPts val="500"/>
              </a:spcBef>
              <a:spcAft>
                <a:spcPts val="0"/>
              </a:spcAft>
              <a:buClr>
                <a:schemeClr val="dk1"/>
              </a:buClr>
              <a:buSzPts val="2400"/>
              <a:buChar char="•"/>
            </a:pPr>
            <a:r>
              <a:rPr lang="en-US"/>
              <a:t>Curating readings that don’t translate into practical tools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357006" y="18461"/>
            <a:ext cx="11219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ndara"/>
              <a:buNone/>
            </a:pPr>
            <a:r>
              <a:rPr lang="en-US">
                <a:solidFill>
                  <a:srgbClr val="212529"/>
                </a:solidFill>
              </a:rPr>
              <a:t>Leadership TAG</a:t>
            </a:r>
            <a:r>
              <a:rPr lang="en-US" sz="4400">
                <a:solidFill>
                  <a:srgbClr val="212529"/>
                </a:solidFill>
              </a:rPr>
              <a:t> </a:t>
            </a:r>
            <a:r>
              <a:rPr lang="en-US">
                <a:solidFill>
                  <a:srgbClr val="212529"/>
                </a:solidFill>
              </a:rPr>
              <a:t>Topics for Discussion</a:t>
            </a:r>
            <a:endParaRPr>
              <a:solidFill>
                <a:srgbClr val="212529"/>
              </a:solidFill>
            </a:endParaRPr>
          </a:p>
        </p:txBody>
      </p:sp>
      <p:sp>
        <p:nvSpPr>
          <p:cNvPr id="200" name="Google Shape;200;p28">
            <a:extLst>
              <a:ext uri="{C183D7F6-B498-43B3-948B-1728B52AA6E4}">
                <adec:decorative xmlns:adec="http://schemas.microsoft.com/office/drawing/2017/decorative" val="1"/>
              </a:ext>
            </a:extLst>
          </p:cNvPr>
          <p:cNvSpPr/>
          <p:nvPr/>
        </p:nvSpPr>
        <p:spPr>
          <a:xfrm>
            <a:off x="-360687" y="3980780"/>
            <a:ext cx="1206600" cy="723900"/>
          </a:xfrm>
          <a:prstGeom prst="rightArrow">
            <a:avLst>
              <a:gd name="adj1" fmla="val 26415"/>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01" name="Google Shape;201;p28"/>
          <p:cNvGraphicFramePr/>
          <p:nvPr/>
        </p:nvGraphicFramePr>
        <p:xfrm>
          <a:off x="845937" y="1081178"/>
          <a:ext cx="11219700" cy="4652620"/>
        </p:xfrm>
        <a:graphic>
          <a:graphicData uri="http://schemas.openxmlformats.org/drawingml/2006/table">
            <a:tbl>
              <a:tblPr firstRow="1" bandRow="1">
                <a:noFill/>
                <a:tableStyleId>{CEB5A50D-B92E-4FF5-A282-D9C8F1D8D720}</a:tableStyleId>
              </a:tblPr>
              <a:tblGrid>
                <a:gridCol w="2741300">
                  <a:extLst>
                    <a:ext uri="{9D8B030D-6E8A-4147-A177-3AD203B41FA5}">
                      <a16:colId xmlns:a16="http://schemas.microsoft.com/office/drawing/2014/main" val="20000"/>
                    </a:ext>
                  </a:extLst>
                </a:gridCol>
                <a:gridCol w="8478400">
                  <a:extLst>
                    <a:ext uri="{9D8B030D-6E8A-4147-A177-3AD203B41FA5}">
                      <a16:colId xmlns:a16="http://schemas.microsoft.com/office/drawing/2014/main" val="20001"/>
                    </a:ext>
                  </a:extLst>
                </a:gridCol>
              </a:tblGrid>
              <a:tr h="4424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Date</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000000"/>
                          </a:solidFill>
                        </a:rPr>
                        <a:t>Topic</a:t>
                      </a:r>
                      <a:endParaRPr sz="2100" u="none" strike="noStrike" cap="none"/>
                    </a:p>
                  </a:txBody>
                  <a:tcPr marL="68600" marR="68600" marT="34300" marB="3430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0"/>
                  </a:ext>
                </a:extLst>
              </a:tr>
              <a:tr h="735300">
                <a:tc>
                  <a:txBody>
                    <a:bodyPr/>
                    <a:lstStyle/>
                    <a:p>
                      <a:pPr marL="0" lvl="0" indent="0" algn="l" rtl="0">
                        <a:lnSpc>
                          <a:spcPct val="115000"/>
                        </a:lnSpc>
                        <a:spcBef>
                          <a:spcPts val="1200"/>
                        </a:spcBef>
                        <a:spcAft>
                          <a:spcPts val="1200"/>
                        </a:spcAft>
                        <a:buClr>
                          <a:schemeClr val="dk1"/>
                        </a:buClr>
                        <a:buSzPts val="1100"/>
                        <a:buFont typeface="Arial"/>
                        <a:buNone/>
                      </a:pPr>
                      <a:r>
                        <a:rPr lang="en-US"/>
                        <a:t>October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lnSpc>
                          <a:spcPct val="115000"/>
                        </a:lnSpc>
                        <a:spcBef>
                          <a:spcPts val="1200"/>
                        </a:spcBef>
                        <a:spcAft>
                          <a:spcPts val="0"/>
                        </a:spcAft>
                        <a:buClr>
                          <a:schemeClr val="dk1"/>
                        </a:buClr>
                        <a:buSzPts val="1700"/>
                        <a:buChar char="●"/>
                      </a:pPr>
                      <a:r>
                        <a:rPr lang="en-US" sz="1700">
                          <a:solidFill>
                            <a:schemeClr val="dk1"/>
                          </a:solidFill>
                        </a:rPr>
                        <a:t>Professional Community for Teachers and Staff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Meaningful Engagement of Families and Community</a:t>
                      </a:r>
                      <a:endParaRPr sz="1700">
                        <a:solidFill>
                          <a:schemeClr val="dk1"/>
                        </a:solidFill>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1"/>
                  </a:ext>
                </a:extLst>
              </a:tr>
              <a:tr h="651150">
                <a:tc>
                  <a:txBody>
                    <a:bodyPr/>
                    <a:lstStyle/>
                    <a:p>
                      <a:pPr marL="0" lvl="0" indent="0" algn="l" rtl="0">
                        <a:lnSpc>
                          <a:spcPct val="115000"/>
                        </a:lnSpc>
                        <a:spcBef>
                          <a:spcPts val="1200"/>
                        </a:spcBef>
                        <a:spcAft>
                          <a:spcPts val="1200"/>
                        </a:spcAft>
                        <a:buClr>
                          <a:schemeClr val="dk1"/>
                        </a:buClr>
                        <a:buSzPts val="1100"/>
                        <a:buFont typeface="Arial"/>
                        <a:buNone/>
                      </a:pPr>
                      <a:r>
                        <a:rPr lang="en-US"/>
                        <a:t>November 13th,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457200" lvl="0" indent="-336550" algn="l" rtl="0">
                        <a:spcBef>
                          <a:spcPts val="0"/>
                        </a:spcBef>
                        <a:spcAft>
                          <a:spcPts val="0"/>
                        </a:spcAft>
                        <a:buSzPts val="1700"/>
                        <a:buChar char="●"/>
                      </a:pPr>
                      <a:r>
                        <a:rPr lang="en-US" sz="1700"/>
                        <a:t>Operations and Management</a:t>
                      </a:r>
                      <a:endParaRPr sz="1700"/>
                    </a:p>
                    <a:p>
                      <a:pPr marL="457200" lvl="0" indent="-336550" algn="l" rtl="0">
                        <a:spcBef>
                          <a:spcPts val="0"/>
                        </a:spcBef>
                        <a:spcAft>
                          <a:spcPts val="0"/>
                        </a:spcAft>
                        <a:buSzPts val="1700"/>
                        <a:buChar char="●"/>
                      </a:pPr>
                      <a:r>
                        <a:rPr lang="en-US" sz="1700"/>
                        <a:t>School Improvement</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2"/>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December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t>TAG Workgroups Session 0</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3"/>
                  </a:ext>
                </a:extLst>
              </a:tr>
              <a:tr h="392850">
                <a:tc>
                  <a:txBody>
                    <a:bodyPr/>
                    <a:lstStyle/>
                    <a:p>
                      <a:pPr marL="0" lvl="0" indent="0" algn="l" rtl="0">
                        <a:lnSpc>
                          <a:spcPct val="115000"/>
                        </a:lnSpc>
                        <a:spcBef>
                          <a:spcPts val="1200"/>
                        </a:spcBef>
                        <a:spcAft>
                          <a:spcPts val="1200"/>
                        </a:spcAft>
                        <a:buNone/>
                      </a:pPr>
                      <a:r>
                        <a:rPr lang="en-US"/>
                        <a:t>January 8th,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1</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4"/>
                  </a:ext>
                </a:extLst>
              </a:tr>
              <a:tr h="392850">
                <a:tc>
                  <a:txBody>
                    <a:bodyPr/>
                    <a:lstStyle/>
                    <a:p>
                      <a:pPr marL="0" lvl="0" indent="0" algn="l" rtl="0">
                        <a:lnSpc>
                          <a:spcPct val="115000"/>
                        </a:lnSpc>
                        <a:spcBef>
                          <a:spcPts val="1200"/>
                        </a:spcBef>
                        <a:spcAft>
                          <a:spcPts val="1200"/>
                        </a:spcAft>
                        <a:buNone/>
                      </a:pPr>
                      <a:r>
                        <a:rPr lang="en-US" strike="sngStrike"/>
                        <a:t>February 12th, 3-4 EST</a:t>
                      </a:r>
                      <a:endParaRPr strike="sngStrike"/>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No meeting due to CEEDAR Convening</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5"/>
                  </a:ext>
                </a:extLst>
              </a:tr>
              <a:tr h="392850">
                <a:tc>
                  <a:txBody>
                    <a:bodyPr/>
                    <a:lstStyle/>
                    <a:p>
                      <a:pPr marL="0" lvl="0" indent="0" algn="l" rtl="0">
                        <a:lnSpc>
                          <a:spcPct val="115000"/>
                        </a:lnSpc>
                        <a:spcBef>
                          <a:spcPts val="1200"/>
                        </a:spcBef>
                        <a:spcAft>
                          <a:spcPts val="1200"/>
                        </a:spcAft>
                        <a:buClr>
                          <a:schemeClr val="dk1"/>
                        </a:buClr>
                        <a:buSzPts val="1100"/>
                        <a:buFont typeface="Arial"/>
                        <a:buNone/>
                      </a:pPr>
                      <a:r>
                        <a:rPr lang="en-US"/>
                        <a:t>March 12th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2</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6"/>
                  </a:ext>
                </a:extLst>
              </a:tr>
              <a:tr h="392850">
                <a:tc>
                  <a:txBody>
                    <a:bodyPr/>
                    <a:lstStyle/>
                    <a:p>
                      <a:pPr marL="0" lvl="0" indent="0" algn="l" rtl="0">
                        <a:lnSpc>
                          <a:spcPct val="115000"/>
                        </a:lnSpc>
                        <a:spcBef>
                          <a:spcPts val="1200"/>
                        </a:spcBef>
                        <a:spcAft>
                          <a:spcPts val="1200"/>
                        </a:spcAft>
                        <a:buNone/>
                      </a:pPr>
                      <a:r>
                        <a:rPr lang="en-US"/>
                        <a:t>April 9th,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None/>
                      </a:pPr>
                      <a:r>
                        <a:rPr lang="en-US" sz="1700">
                          <a:solidFill>
                            <a:schemeClr val="dk1"/>
                          </a:solidFill>
                        </a:rPr>
                        <a:t>TAG Workgroups Session 3</a:t>
                      </a:r>
                      <a:endParaRPr sz="1700"/>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7"/>
                  </a:ext>
                </a:extLst>
              </a:tr>
              <a:tr h="392850">
                <a:tc>
                  <a:txBody>
                    <a:bodyPr/>
                    <a:lstStyle/>
                    <a:p>
                      <a:pPr marL="0" lvl="0" indent="0" algn="l" rtl="0">
                        <a:lnSpc>
                          <a:spcPct val="115000"/>
                        </a:lnSpc>
                        <a:spcBef>
                          <a:spcPts val="1200"/>
                        </a:spcBef>
                        <a:spcAft>
                          <a:spcPts val="1200"/>
                        </a:spcAft>
                        <a:buNone/>
                      </a:pPr>
                      <a:r>
                        <a:rPr lang="en-US"/>
                        <a:t>May 14th,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4</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8"/>
                  </a:ext>
                </a:extLst>
              </a:tr>
              <a:tr h="392850">
                <a:tc>
                  <a:txBody>
                    <a:bodyPr/>
                    <a:lstStyle/>
                    <a:p>
                      <a:pPr marL="0" lvl="0" indent="0" algn="l" rtl="0">
                        <a:lnSpc>
                          <a:spcPct val="115000"/>
                        </a:lnSpc>
                        <a:spcBef>
                          <a:spcPts val="1200"/>
                        </a:spcBef>
                        <a:spcAft>
                          <a:spcPts val="1200"/>
                        </a:spcAft>
                        <a:buNone/>
                      </a:pPr>
                      <a:r>
                        <a:rPr lang="en-US"/>
                        <a:t>June 11th, 3-4 EST</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700">
                          <a:solidFill>
                            <a:schemeClr val="dk1"/>
                          </a:solidFill>
                        </a:rPr>
                        <a:t>TAG Workgroups Session 5</a:t>
                      </a:r>
                      <a:endParaRPr/>
                    </a:p>
                  </a:txBody>
                  <a:tcPr marL="71450" marR="71450" marT="71450" marB="71450">
                    <a:lnL w="19050" cap="flat" cmpd="sng">
                      <a:solidFill>
                        <a:srgbClr val="757575"/>
                      </a:solidFill>
                      <a:prstDash val="solid"/>
                      <a:round/>
                      <a:headEnd type="none" w="sm" len="sm"/>
                      <a:tailEnd type="none" w="sm" len="sm"/>
                    </a:lnL>
                    <a:lnR w="19050" cap="flat" cmpd="sng">
                      <a:solidFill>
                        <a:srgbClr val="757575"/>
                      </a:solidFill>
                      <a:prstDash val="solid"/>
                      <a:round/>
                      <a:headEnd type="none" w="sm" len="sm"/>
                      <a:tailEnd type="none" w="sm" len="sm"/>
                    </a:lnR>
                    <a:lnT w="19050" cap="flat" cmpd="sng">
                      <a:solidFill>
                        <a:srgbClr val="757575"/>
                      </a:solidFill>
                      <a:prstDash val="solid"/>
                      <a:round/>
                      <a:headEnd type="none" w="sm" len="sm"/>
                      <a:tailEnd type="none" w="sm" len="sm"/>
                    </a:lnT>
                    <a:lnB w="19050" cap="flat" cmpd="sng">
                      <a:solidFill>
                        <a:srgbClr val="757575"/>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9"/>
          <p:cNvSpPr txBox="1">
            <a:spLocks noGrp="1"/>
          </p:cNvSpPr>
          <p:nvPr>
            <p:ph type="title" idx="4294967295"/>
          </p:nvPr>
        </p:nvSpPr>
        <p:spPr>
          <a:xfrm>
            <a:off x="1930400" y="879475"/>
            <a:ext cx="5707063" cy="1019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0"/>
              </a:spcAft>
              <a:buClr>
                <a:schemeClr val="lt1"/>
              </a:buClr>
              <a:buSzPct val="100000"/>
              <a:buFont typeface="Arial"/>
              <a:buNone/>
              <a:tabLst/>
              <a:defRPr/>
            </a:pPr>
            <a:r>
              <a:rPr kumimoji="0" lang="en-US" sz="8000" b="1" i="0" u="none" strike="noStrike" kern="0" cap="none" spc="0" normalizeH="0" baseline="0" noProof="0" dirty="0">
                <a:ln>
                  <a:noFill/>
                </a:ln>
                <a:solidFill>
                  <a:schemeClr val="lt1"/>
                </a:solidFill>
                <a:effectLst/>
                <a:uLnTx/>
                <a:uFillTx/>
                <a:latin typeface="Arial"/>
                <a:ea typeface="Arial"/>
                <a:cs typeface="Arial"/>
                <a:sym typeface="Arial"/>
              </a:rPr>
              <a:t>Today’s Agenda</a:t>
            </a:r>
          </a:p>
          <a:p>
            <a:pPr marL="0" marR="0" lvl="0" indent="0" algn="ctr" defTabSz="914400" rtl="0" eaLnBrk="1" fontAlgn="auto" latinLnBrk="0" hangingPunct="1">
              <a:lnSpc>
                <a:spcPct val="90000"/>
              </a:lnSpc>
              <a:spcBef>
                <a:spcPts val="1000"/>
              </a:spcBef>
              <a:spcAft>
                <a:spcPts val="0"/>
              </a:spcAft>
              <a:buClr>
                <a:schemeClr val="lt1"/>
              </a:buClr>
              <a:buSzPct val="100000"/>
              <a:buFont typeface="Arial"/>
              <a:buNone/>
              <a:tabLst/>
              <a:defRPr/>
            </a:pPr>
            <a:endParaRPr kumimoji="0" lang="en-US" sz="80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206" name="Google Shape;206;p29"/>
          <p:cNvSpPr txBox="1">
            <a:spLocks noGrp="1"/>
          </p:cNvSpPr>
          <p:nvPr>
            <p:ph type="body" idx="1"/>
          </p:nvPr>
        </p:nvSpPr>
        <p:spPr>
          <a:xfrm>
            <a:off x="808675" y="3101788"/>
            <a:ext cx="8189400" cy="3329802"/>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Welcome and Introductions</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Workgroup Goal &amp; Approach</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Project Timeline</a:t>
            </a:r>
            <a:endParaRPr sz="2400" dirty="0">
              <a:solidFill>
                <a:srgbClr val="000000"/>
              </a:solidFill>
              <a:latin typeface="Instrument Sans"/>
              <a:ea typeface="Instrument Sans"/>
              <a:cs typeface="Instrument Sans"/>
              <a:sym typeface="Instrument Sans"/>
            </a:endParaRPr>
          </a:p>
          <a:p>
            <a:pPr marL="914400" lvl="1" indent="-381000" algn="l" rtl="0">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Session </a:t>
            </a:r>
            <a:r>
              <a:rPr lang="en-US" dirty="0">
                <a:solidFill>
                  <a:srgbClr val="000000"/>
                </a:solidFill>
                <a:latin typeface="Instrument Sans"/>
                <a:ea typeface="Instrument Sans"/>
                <a:cs typeface="Instrument Sans"/>
                <a:sym typeface="Instrument Sans"/>
              </a:rPr>
              <a:t>2</a:t>
            </a:r>
            <a:r>
              <a:rPr lang="en-US" sz="2400" dirty="0">
                <a:solidFill>
                  <a:srgbClr val="000000"/>
                </a:solidFill>
                <a:latin typeface="Instrument Sans"/>
                <a:ea typeface="Instrument Sans"/>
                <a:cs typeface="Instrument Sans"/>
                <a:sym typeface="Instrument Sans"/>
              </a:rPr>
              <a:t>: </a:t>
            </a:r>
            <a:r>
              <a:rPr lang="en-US" dirty="0">
                <a:solidFill>
                  <a:srgbClr val="000000"/>
                </a:solidFill>
                <a:latin typeface="Instrument Sans"/>
                <a:ea typeface="Instrument Sans"/>
                <a:cs typeface="Instrument Sans"/>
                <a:sym typeface="Instrument Sans"/>
              </a:rPr>
              <a:t>Review Resources</a:t>
            </a:r>
            <a:endParaRPr sz="2400" dirty="0">
              <a:solidFill>
                <a:srgbClr val="000000"/>
              </a:solidFill>
              <a:latin typeface="Instrument Sans"/>
              <a:ea typeface="Instrument Sans"/>
              <a:cs typeface="Instrument Sans"/>
              <a:sym typeface="Instrument Sans"/>
            </a:endParaRPr>
          </a:p>
          <a:p>
            <a:pPr marL="457200" lvl="0" indent="-381000" algn="l" rtl="0">
              <a:lnSpc>
                <a:spcPct val="100000"/>
              </a:lnSpc>
              <a:spcBef>
                <a:spcPts val="0"/>
              </a:spcBef>
              <a:spcAft>
                <a:spcPts val="0"/>
              </a:spcAft>
              <a:buSzPts val="2400"/>
              <a:buFont typeface="Instrument Sans"/>
              <a:buChar char="●"/>
            </a:pPr>
            <a:r>
              <a:rPr lang="en-US" sz="2400" dirty="0">
                <a:latin typeface="Instrument Sans"/>
                <a:ea typeface="Instrument Sans"/>
                <a:cs typeface="Instrument Sans"/>
                <a:sym typeface="Instrument Sans"/>
              </a:rPr>
              <a:t>Final Thoughts and Action Items</a:t>
            </a:r>
            <a:endParaRPr sz="2400" dirty="0">
              <a:solidFill>
                <a:srgbClr val="000000"/>
              </a:solidFill>
              <a:latin typeface="Instrument Sans"/>
              <a:ea typeface="Instrument Sans"/>
              <a:cs typeface="Instrument Sans"/>
              <a:sym typeface="Instrument Sans"/>
            </a:endParaRPr>
          </a:p>
          <a:p>
            <a:pPr marL="457200" lvl="0" indent="-381000" algn="l" rtl="0">
              <a:lnSpc>
                <a:spcPct val="115000"/>
              </a:lnSpc>
              <a:spcBef>
                <a:spcPts val="0"/>
              </a:spcBef>
              <a:spcAft>
                <a:spcPts val="0"/>
              </a:spcAft>
              <a:buClr>
                <a:srgbClr val="000000"/>
              </a:buClr>
              <a:buSzPts val="2400"/>
              <a:buFont typeface="Instrument Sans"/>
              <a:buChar char="●"/>
            </a:pPr>
            <a:r>
              <a:rPr lang="en-US" sz="2400" dirty="0">
                <a:solidFill>
                  <a:srgbClr val="000000"/>
                </a:solidFill>
                <a:latin typeface="Instrument Sans"/>
                <a:ea typeface="Instrument Sans"/>
                <a:cs typeface="Instrument Sans"/>
                <a:sym typeface="Instrument Sans"/>
              </a:rPr>
              <a:t>Workgroup Meeting Time</a:t>
            </a:r>
            <a:endParaRPr sz="2400" dirty="0">
              <a:solidFill>
                <a:srgbClr val="000000"/>
              </a:solidFill>
              <a:latin typeface="Instrument Sans"/>
              <a:ea typeface="Instrument Sans"/>
              <a:cs typeface="Instrument Sans"/>
              <a:sym typeface="Instrument Sans"/>
            </a:endParaRPr>
          </a:p>
          <a:p>
            <a:pPr marL="0" lvl="0" indent="0" algn="l" rtl="0">
              <a:lnSpc>
                <a:spcPct val="115000"/>
              </a:lnSpc>
              <a:spcBef>
                <a:spcPts val="0"/>
              </a:spcBef>
              <a:spcAft>
                <a:spcPts val="0"/>
              </a:spcAft>
              <a:buNone/>
            </a:pPr>
            <a:endParaRPr sz="2000" dirty="0">
              <a:latin typeface="Instrument Sans"/>
              <a:ea typeface="Instrument Sans"/>
              <a:cs typeface="Instrument Sans"/>
              <a:sym typeface="Instrument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1012</Words>
  <Application>Microsoft Macintosh PowerPoint</Application>
  <PresentationFormat>Widescreen</PresentationFormat>
  <Paragraphs>155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Instrument Sans</vt:lpstr>
      <vt:lpstr>Poppins</vt:lpstr>
      <vt:lpstr>Open Sans</vt:lpstr>
      <vt:lpstr>Calibri</vt:lpstr>
      <vt:lpstr>Play</vt:lpstr>
      <vt:lpstr>Candara</vt:lpstr>
      <vt:lpstr>Office Theme</vt:lpstr>
      <vt:lpstr>Thursday, March 12th, 2026 3:00-4:00 Eastern Time</vt:lpstr>
      <vt:lpstr>Check In</vt:lpstr>
      <vt:lpstr>Virtual Meeting Recording Notice</vt:lpstr>
      <vt:lpstr>Welcome &amp; Introductions </vt:lpstr>
      <vt:lpstr>Our Partners</vt:lpstr>
      <vt:lpstr>TAG Workgroup Goal</vt:lpstr>
      <vt:lpstr>What we will not focus on:</vt:lpstr>
      <vt:lpstr>Leadership TAG Topics for Discussion</vt:lpstr>
      <vt:lpstr>Today’s Agenda </vt:lpstr>
      <vt:lpstr>Project Timeline</vt:lpstr>
      <vt:lpstr>Review Resources: March 12th</vt:lpstr>
      <vt:lpstr>Invitations and Next Steps</vt:lpstr>
      <vt:lpstr>Workgroup Roster</vt:lpstr>
      <vt:lpstr>Workgroup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Kinder,Micayla R</cp:lastModifiedBy>
  <cp:revision>1</cp:revision>
  <dcterms:modified xsi:type="dcterms:W3CDTF">2026-04-01T16:19:07Z</dcterms:modified>
</cp:coreProperties>
</file>