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CE_83E0760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07_A51463AE.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9" r:id="rId5"/>
    <p:sldMasterId id="2147483747" r:id="rId6"/>
  </p:sldMasterIdLst>
  <p:notesMasterIdLst>
    <p:notesMasterId r:id="rId39"/>
  </p:notesMasterIdLst>
  <p:sldIdLst>
    <p:sldId id="409" r:id="rId7"/>
    <p:sldId id="444" r:id="rId8"/>
    <p:sldId id="446" r:id="rId9"/>
    <p:sldId id="431" r:id="rId10"/>
    <p:sldId id="418" r:id="rId11"/>
    <p:sldId id="462" r:id="rId12"/>
    <p:sldId id="463" r:id="rId13"/>
    <p:sldId id="4787" r:id="rId14"/>
    <p:sldId id="4466" r:id="rId15"/>
    <p:sldId id="4789" r:id="rId16"/>
    <p:sldId id="4788" r:id="rId17"/>
    <p:sldId id="448" r:id="rId18"/>
    <p:sldId id="451" r:id="rId19"/>
    <p:sldId id="461" r:id="rId20"/>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424" r:id="rId37"/>
    <p:sldId id="28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17C844F-8032-E174-381C-04B481350995}" name="Berner, Abby" initials="BA" userId="S::aberner@air.org::277c5591-87ba-4224-870d-29a700902219" providerId="AD"/>
  <p188:author id="{7DA72D90-5E0A-F710-A4B6-533CC9DDEAEC}" name="White, Lisa D." initials="WL" userId="S::lisawhite_ufl.edu#ext#@msair.onmicrosoft.com::11228c34-2088-4337-9179-1da7019e2f75" providerId="AD"/>
  <p188:author id="{81CDEEAE-5F70-FDAA-3CE0-D7A05455D498}" name="Wills, Meghan" initials="WM" userId="S::mwills@air.org::e180a45d-eb4e-4d86-abad-27504fa0ef1f" providerId="AD"/>
  <p188:author id="{E480ADB5-E89A-77B9-3E06-A74A057E715B}" name="Slanda, Dena" initials="SD" userId="S::dslanda@air.org::d052d450-b28b-4c3a-b5f1-c58d4458c5b8" providerId="AD"/>
  <p188:author id="{F71C67BB-2F7C-12DC-9602-9352068C99D4}" name="White, Lisa D." initials="WLD" userId="S::lisawhite@ufl.edu::10651e63-8ceb-4394-85b4-422a494256a6" providerId="AD"/>
  <p188:author id="{4EF305DB-C77E-505C-F6E8-232846A223A7}" name="Emma R Ostovar" initials="EO" userId="S::erostovar@gm.sbac.edu::9b151b2b-a5d9-40c1-ba78-9a5503ba8204" providerId="AD"/>
  <p188:author id="{86A748DE-29BF-F895-5FEB-6445101D6839}" name="Krohn, Cheryl" initials="KC" userId="S::ckrohn@air.org::aa1b6933-919a-4d1a-9b3b-9aaf69bcb223" providerId="AD"/>
  <p188:author id="{398A46E7-3C84-D40F-372E-E284C414F260}" name="Holdheide, Lynn" initials="LH" userId="S::lholdheide@air.org::bc9ddedf-2b6a-4928-97f3-7593b50a8c9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5F1"/>
    <a:srgbClr val="2075BC"/>
    <a:srgbClr val="1F75B3"/>
    <a:srgbClr val="002060"/>
    <a:srgbClr val="C2D6E0"/>
    <a:srgbClr val="E0EDF4"/>
    <a:srgbClr val="E9F2F7"/>
    <a:srgbClr val="B8D7E6"/>
    <a:srgbClr val="2995CF"/>
    <a:srgbClr val="D7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FAC28-296A-EE49-F02A-D9F968A45620}" v="2" dt="2026-04-21T15:02:05.042"/>
    <p1510:client id="{45B3CA3F-49C4-5040-88BF-E56424286AA8}" v="22" dt="2026-04-21T14:26:24.218"/>
    <p1510:client id="{496A2901-25E7-C4B3-95B6-9EFE0B464858}" v="2" dt="2026-04-21T14:52:44.745"/>
    <p1510:client id="{7826504C-674D-5FCF-53B7-61B4833EB50C}" v="7" dt="2026-04-21T15:12:14.361"/>
    <p1510:client id="{7E147DB3-F4F4-7F7D-E5F9-FA7C8F02A45C}" v="2" dt="2026-04-21T16:41:53.428"/>
    <p1510:client id="{A4246C64-3EBA-5760-5BE5-F4D1BB8665BE}" v="1" dt="2026-04-21T14:10:38.117"/>
    <p1510:client id="{AAD4DB34-34F5-42C1-9C39-5CA3F0904C15}" v="306" dt="2026-04-21T15:10:16.934"/>
    <p1510:client id="{B8F7FD6A-CF71-4660-8DE9-B04FEE236E6E}" v="71" dt="2026-04-20T15:21:32.177"/>
    <p1510:client id="{E0DFBA46-FED3-41E8-9380-6B1D5A0A574E}" v="56" dt="2026-04-21T17:53:03.365"/>
    <p1510:client id="{E3F69107-2DEA-0AE0-E3AD-92564EF9BF65}" v="5" dt="2026-04-21T17:21:52.9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2"/>
    <p:restoredTop sz="94658"/>
  </p:normalViewPr>
  <p:slideViewPr>
    <p:cSldViewPr snapToGrid="0">
      <p:cViewPr varScale="1">
        <p:scale>
          <a:sx n="88" d="100"/>
          <a:sy n="88" d="100"/>
        </p:scale>
        <p:origin x="200" y="776"/>
      </p:cViewPr>
      <p:guideLst/>
    </p:cSldViewPr>
  </p:slideViewPr>
  <p:outlineViewPr>
    <p:cViewPr>
      <p:scale>
        <a:sx n="33" d="100"/>
        <a:sy n="33" d="100"/>
      </p:scale>
      <p:origin x="0" y="-281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viewProps" Target="viewProps.xml"/></Relationships>
</file>

<file path=ppt/comments/modernComment_107_A51463AE.xml><?xml version="1.0" encoding="utf-8"?>
<p188:cmLst xmlns:a="http://schemas.openxmlformats.org/drawingml/2006/main" xmlns:r="http://schemas.openxmlformats.org/officeDocument/2006/relationships" xmlns:p188="http://schemas.microsoft.com/office/powerpoint/2018/8/main">
  <p188:cm id="{4CB99028-40A8-41D4-AD78-285B30394292}" authorId="{81CDEEAE-5F70-FDAA-3CE0-D7A05455D498}" status="resolved" created="2026-04-20T15:52:39.234" complete="100000">
    <pc:sldMkLst xmlns:pc="http://schemas.microsoft.com/office/powerpoint/2013/main/command">
      <pc:docMk/>
      <pc:sldMk cId="2769576878" sldId="263"/>
    </pc:sldMkLst>
    <p188:replyLst>
      <p188:reply id="{D6E8CE2B-9AA3-4063-8EFF-601B15838B43}" authorId="{81CDEEAE-5F70-FDAA-3CE0-D7A05455D498}" created="2026-04-21T15:09:05.301">
        <p188:txBody>
          <a:bodyPr/>
          <a:lstStyle/>
          <a:p>
            <a:r>
              <a:rPr lang="en-US"/>
              <a:t>Gap Analysis instead of Difference Analysis?</a:t>
            </a:r>
          </a:p>
        </p188:txBody>
      </p188:reply>
      <p188:reply id="{7CC7AE68-E2A2-4527-973C-23B715AA2793}" authorId="{7DA72D90-5E0A-F710-A4B6-533CC9DDEAEC}" created="2026-04-21T15:09:58.966">
        <p188:txBody>
          <a:bodyPr/>
          <a:lstStyle/>
          <a:p>
            <a:r>
              <a:rPr lang="en-US"/>
              <a:t>I think "Difference" may work better there</a:t>
            </a:r>
          </a:p>
        </p188:txBody>
        <p188:extLst>
          <p:ext xmlns:p="http://schemas.openxmlformats.org/presentationml/2006/main" uri="{57CB4572-C831-44C2-8A1C-0ADB6CCDFE69}">
            <p223:reactions xmlns:p223="http://schemas.microsoft.com/office/powerpoint/2022/03/main">
              <p223:rxn type="👍">
                <p223:instance time="2026-04-21T15:10:09.601" authorId="{81CDEEAE-5F70-FDAA-3CE0-D7A05455D498}"/>
              </p223:rxn>
            </p223:reactions>
          </p:ext>
        </p188:extLst>
      </p188:reply>
      <p188:reply id="{7DBDF309-704D-46E7-9FD7-85B0A4B33AE8}" authorId="{81CDEEAE-5F70-FDAA-3CE0-D7A05455D498}" created="2026-04-21T15:10:16.843">
        <p188:txBody>
          <a:bodyPr/>
          <a:lstStyle/>
          <a:p>
            <a:r>
              <a:rPr lang="en-US"/>
              <a:t>OK will leave it, just wanted to check!</a:t>
            </a:r>
          </a:p>
        </p188:txBody>
      </p188:reply>
      <p188:reply id="{96ABDD9C-F913-4CF1-BB3B-1C3FF2B15221}" authorId="{7DA72D90-5E0A-F710-A4B6-533CC9DDEAEC}" created="2026-04-21T15:10:25.060">
        <p188:txBody>
          <a:bodyPr/>
          <a:lstStyle/>
          <a:p>
            <a:r>
              <a:rPr lang="en-US"/>
              <a:t>Or just "Attendance Analysis"</a:t>
            </a:r>
          </a:p>
        </p188:txBody>
      </p188:reply>
      <p188:reply id="{CA354B15-61E8-415A-BFBC-B71D35122CAB}" authorId="{7DA72D90-5E0A-F710-A4B6-533CC9DDEAEC}" created="2026-04-21T15:10:50.077">
        <p188:txBody>
          <a:bodyPr/>
          <a:lstStyle/>
          <a:p>
            <a:r>
              <a:rPr lang="en-US"/>
              <a:t>I can see both the original and the new on this one, for some reason</a:t>
            </a:r>
          </a:p>
        </p188:txBody>
      </p188:reply>
      <p188:reply id="{49204209-6806-4D5F-A5D8-0C53A6D546CC}" authorId="{7DA72D90-5E0A-F710-A4B6-533CC9DDEAEC}" created="2026-04-21T15:12:14.361">
        <p188:txBody>
          <a:bodyPr/>
          <a:lstStyle/>
          <a:p>
            <a:r>
              <a:rPr lang="en-US"/>
              <a:t>Also, the "g" on well-being is cut off in that first box under Standard 1. Is there a way to shrink the white box?</a:t>
            </a:r>
          </a:p>
        </p188:txBody>
      </p188:reply>
      <p188:reply id="{C7804436-99B8-47F4-BF1B-A4185E67DF42}" authorId="{617C844F-8032-E174-381C-04B481350995}" created="2026-04-21T17:51:23.484">
        <p188:txBody>
          <a:bodyPr/>
          <a:lstStyle/>
          <a:p>
            <a:r>
              <a:rPr lang="en-US"/>
              <a:t>Well-being looks fixed to me, I will resolve these comments</a:t>
            </a:r>
          </a:p>
        </p188:txBody>
      </p188:reply>
    </p188:replyLst>
    <p188:txBody>
      <a:bodyPr/>
      <a:lstStyle/>
      <a:p>
        <a:r>
          <a:rPr lang="en-US"/>
          <a:t>In both rows with lots of text, changed "Attendance Inequity Analysis" to "Attendance Difference Analysis"</a:t>
        </a:r>
      </a:p>
    </p188:txBody>
  </p188:cm>
</p188:cmLst>
</file>

<file path=ppt/comments/modernComment_1CE_83E0760B.xml><?xml version="1.0" encoding="utf-8"?>
<p188:cmLst xmlns:a="http://schemas.openxmlformats.org/drawingml/2006/main" xmlns:r="http://schemas.openxmlformats.org/officeDocument/2006/relationships" xmlns:p188="http://schemas.microsoft.com/office/powerpoint/2018/8/main">
  <p188:cm id="{E978D703-E1D9-4792-80C0-2436FB3F0ABB}" authorId="{617C844F-8032-E174-381C-04B481350995}" status="resolved" created="2026-04-21T14:10:38.117" startDate="2026-04-21T14:10:38.117" dueDate="2026-04-21T14:10:38.117" assignedTo="{398A46E7-3C84-D40F-372E-E284C414F260}" complete="100000" title="@Holdheide, Lynn Should all the links on this this slide be shared?">
    <ac:txMkLst xmlns:ac="http://schemas.microsoft.com/office/drawing/2013/main/command">
      <pc:docMk xmlns:pc="http://schemas.microsoft.com/office/powerpoint/2013/main/command"/>
      <pc:sldMk xmlns:pc="http://schemas.microsoft.com/office/powerpoint/2013/main/command" cId="2212525579" sldId="462"/>
      <ac:spMk id="2" creationId="{A569231D-7B97-4828-6B11-94FE75481152}"/>
      <ac:txMk cp="0" len="46">
        <ac:context len="47" hash="1212450023"/>
      </ac:txMk>
    </ac:txMkLst>
    <p188:pos x="10682377" y="301924"/>
    <p188:replyLst>
      <p188:reply id="{7807DFF7-40F6-4F6F-A4A1-863888CCEF6E}" authorId="{398A46E7-3C84-D40F-372E-E284C414F260}" created="2026-04-21T16:40:38.505">
        <p188:txBody>
          <a:bodyPr/>
          <a:lstStyle/>
          <a:p>
            <a:r>
              <a:rPr lang="en-US"/>
              <a:t>[@Krohn, Cheryl]  what do you think?</a:t>
            </a:r>
          </a:p>
        </p188:txBody>
      </p188:reply>
      <p188:reply id="{AAF94031-96A5-4435-BFA2-730056FADF14}" authorId="{86A748DE-29BF-F895-5FEB-6445101D6839}" created="2026-04-21T17:18:34.607">
        <p188:txBody>
          <a:bodyPr/>
          <a:lstStyle/>
          <a:p>
            <a:r>
              <a:rPr lang="en-US"/>
              <a:t>No - I don't think that is necessary - I don't want them sidetracked for the key parts of the conversation. </a:t>
            </a:r>
          </a:p>
        </p188:txBody>
      </p188:reply>
      <p188:reply id="{41E158F7-EA34-4FFA-832C-754080285897}" authorId="{86A748DE-29BF-F895-5FEB-6445101D6839}" created="2026-04-21T17:21:14.681">
        <p188:txBody>
          <a:bodyPr/>
          <a:lstStyle/>
          <a:p>
            <a:r>
              <a:rPr lang="en-US"/>
              <a:t>Unless people ask for them specifically in the chat</a:t>
            </a:r>
          </a:p>
        </p188:txBody>
        <p188:extLst>
          <p:ext xmlns:p="http://schemas.openxmlformats.org/presentationml/2006/main" uri="{57CB4572-C831-44C2-8A1C-0ADB6CCDFE69}">
            <p223:reactions xmlns:p223="http://schemas.microsoft.com/office/powerpoint/2022/03/main">
              <p223:rxn type="👍">
                <p223:instance time="2026-04-21T17:49:06.121" authorId="{617C844F-8032-E174-381C-04B481350995}"/>
              </p223:rxn>
            </p223:reactions>
          </p:ext>
        </p188:extLst>
      </p188:reply>
      <p188:reply id="{59BEE6C4-C1A6-4FA0-9766-89CB722539A5}" authorId="{617C844F-8032-E174-381C-04B481350995}" created="2026-04-21T17:49:18.041">
        <p188:txBody>
          <a:bodyPr/>
          <a:lstStyle/>
          <a:p>
            <a:r>
              <a:rPr lang="en-US"/>
              <a:t>Thank you, I will keep this in mind</a:t>
            </a:r>
          </a:p>
        </p188:txBody>
      </p188:reply>
    </p188:replyLst>
    <p188:txBody>
      <a:bodyPr/>
      <a:lstStyle/>
      <a:p>
        <a:r>
          <a:rPr lang="en-US"/>
          <a:t>[@Holdheide, Lynn] Should all the links on this this slide be shared?</a:t>
        </a:r>
      </a:p>
    </p188:txBody>
    <p188:extLst>
      <p:ext xmlns:p="http://schemas.openxmlformats.org/presentationml/2006/main" uri="{5BB2D875-25FF-4072-B9AC-8F64D62656EB}">
        <p228:taskDetails xmlns:p228="http://schemas.microsoft.com/office/powerpoint/2022/08/main">
          <p228:history>
            <p228:event time="2026-04-21T14:10:38.117" id="{AE67958A-947C-4BF9-BC4C-4B1DF0110868}">
              <p228:atrbtn authorId="{617C844F-8032-E174-381C-04B481350995}"/>
              <p228:anchr>
                <p228:comment id="{E978D703-E1D9-4792-80C0-2436FB3F0ABB}"/>
              </p228:anchr>
              <p228:add/>
            </p228:event>
            <p228:event time="2026-04-21T14:10:38.117" id="{C07D5795-90E0-4BB5-8354-3A53AD958F3E}">
              <p228:atrbtn authorId="{617C844F-8032-E174-381C-04B481350995}"/>
              <p228:anchr>
                <p228:comment id="{E978D703-E1D9-4792-80C0-2436FB3F0ABB}"/>
              </p228:anchr>
              <p228:asgn authorId="{398A46E7-3C84-D40F-372E-E284C414F260}"/>
            </p228:event>
            <p228:event time="2026-04-21T14:10:38.117" id="{D905630C-485A-43DA-BC3B-45172930F8AA}">
              <p228:atrbtn authorId="{617C844F-8032-E174-381C-04B481350995}"/>
              <p228:anchr>
                <p228:comment id="{E978D703-E1D9-4792-80C0-2436FB3F0ABB}"/>
              </p228:anchr>
              <p228:title val="@Holdheide, Lynn Should all the links on this this slide be shared?"/>
            </p228:event>
            <p228:event time="2026-04-21T14:10:38.117" id="{4DB25ED4-0533-4A23-9405-3646B747405F}">
              <p228:atrbtn authorId="{617C844F-8032-E174-381C-04B481350995}"/>
              <p228:anchr>
                <p228:comment id="{E978D703-E1D9-4792-80C0-2436FB3F0ABB}"/>
              </p228:anchr>
              <p228:date stDt="2026-04-21T14:10:38.117" endDt="2026-04-21T14:10:38.117"/>
            </p228:event>
            <p228:event time="2026-04-21T17:49:35.971" id="{F2B2054E-33DE-4E95-B0E5-A80BBFCA0F3C}">
              <p228:atrbtn authorId="{617C844F-8032-E174-381C-04B481350995}"/>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pathwaysalliance.org/principal-apprenticeship-ngs#:~:text=2025%20National%20Guideline%20Standards,that%20meet%20nationally%20recognized%20benchmark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t.ly/LeadE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jcfzdhhxjq.zite.s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3:03</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3:03 – 3:13</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10</a:t>
            </a:fld>
            <a:endParaRPr lang="en-US"/>
          </a:p>
        </p:txBody>
      </p:sp>
    </p:spTree>
    <p:extLst>
      <p:ext uri="{BB962C8B-B14F-4D97-AF65-F5344CB8AC3E}">
        <p14:creationId xmlns:p14="http://schemas.microsoft.com/office/powerpoint/2010/main" val="173610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Abby will send handout</a:t>
            </a:r>
          </a:p>
          <a:p>
            <a:r>
              <a:rPr lang="en-US"/>
              <a:t>3:03 – 3:13</a:t>
            </a:r>
          </a:p>
          <a:p>
            <a:r>
              <a:rPr lang="en-US"/>
              <a:t>Created image from copilot</a:t>
            </a:r>
          </a:p>
        </p:txBody>
      </p:sp>
      <p:sp>
        <p:nvSpPr>
          <p:cNvPr id="4" name="Slide Number Placeholder 3"/>
          <p:cNvSpPr>
            <a:spLocks noGrp="1"/>
          </p:cNvSpPr>
          <p:nvPr>
            <p:ph type="sldNum" sz="quarter" idx="5"/>
          </p:nvPr>
        </p:nvSpPr>
        <p:spPr/>
        <p:txBody>
          <a:bodyPr/>
          <a:lstStyle/>
          <a:p>
            <a:fld id="{9F18818B-C005-C845-A1B2-1FAE362D3034}" type="slidenum">
              <a:rPr lang="en-US" smtClean="0"/>
              <a:t>11</a:t>
            </a:fld>
            <a:endParaRPr lang="en-US"/>
          </a:p>
        </p:txBody>
      </p:sp>
    </p:spTree>
    <p:extLst>
      <p:ext uri="{BB962C8B-B14F-4D97-AF65-F5344CB8AC3E}">
        <p14:creationId xmlns:p14="http://schemas.microsoft.com/office/powerpoint/2010/main" val="421354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B192-81FF-17F6-9120-97881E89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761-E1B9-1CC9-A151-6529C422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9E41F-60BF-D3E5-770F-25466D8A42D6}"/>
              </a:ext>
            </a:extLst>
          </p:cNvPr>
          <p:cNvSpPr>
            <a:spLocks noGrp="1"/>
          </p:cNvSpPr>
          <p:nvPr>
            <p:ph type="body" idx="1"/>
          </p:nvPr>
        </p:nvSpPr>
        <p:spPr/>
        <p:txBody>
          <a:bodyPr/>
          <a:lstStyle/>
          <a:p>
            <a:r>
              <a:rPr lang="en-US">
                <a:ea typeface="Calibri"/>
                <a:cs typeface="Calibri"/>
              </a:rPr>
              <a:t>Speaker: Lisa</a:t>
            </a:r>
          </a:p>
          <a:p>
            <a:r>
              <a:rPr lang="en-US"/>
              <a:t>3:13 – 3:30</a:t>
            </a:r>
          </a:p>
        </p:txBody>
      </p:sp>
      <p:sp>
        <p:nvSpPr>
          <p:cNvPr id="4" name="Slide Number Placeholder 3">
            <a:extLst>
              <a:ext uri="{FF2B5EF4-FFF2-40B4-BE49-F238E27FC236}">
                <a16:creationId xmlns:a16="http://schemas.microsoft.com/office/drawing/2014/main" id="{2B745195-D1CC-6C3B-27B9-FB838E6A32AE}"/>
              </a:ext>
            </a:extLst>
          </p:cNvPr>
          <p:cNvSpPr>
            <a:spLocks noGrp="1"/>
          </p:cNvSpPr>
          <p:nvPr>
            <p:ph type="sldNum" sz="quarter" idx="5"/>
          </p:nvPr>
        </p:nvSpPr>
        <p:spPr/>
        <p:txBody>
          <a:bodyPr/>
          <a:lstStyle/>
          <a:p>
            <a:fld id="{9F18818B-C005-C845-A1B2-1FAE362D3034}" type="slidenum">
              <a:rPr lang="en-US" smtClean="0"/>
              <a:t>12</a:t>
            </a:fld>
            <a:endParaRPr lang="en-US"/>
          </a:p>
        </p:txBody>
      </p:sp>
    </p:spTree>
    <p:extLst>
      <p:ext uri="{BB962C8B-B14F-4D97-AF65-F5344CB8AC3E}">
        <p14:creationId xmlns:p14="http://schemas.microsoft.com/office/powerpoint/2010/main" val="1868947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Lisa</a:t>
            </a:r>
          </a:p>
          <a:p>
            <a:r>
              <a:rPr lang="en-US">
                <a:solidFill>
                  <a:srgbClr val="000000"/>
                </a:solidFill>
              </a:rPr>
              <a:t>3:13 – 3:30</a:t>
            </a:r>
          </a:p>
          <a:p>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1191458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95CA-DFDA-ACDD-068C-CD5BB4A2B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6BA6C-B5DD-D8F0-827E-4E17B8869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BC95F-A469-13F0-93C9-D94165EC2F21}"/>
              </a:ext>
            </a:extLst>
          </p:cNvPr>
          <p:cNvSpPr>
            <a:spLocks noGrp="1"/>
          </p:cNvSpPr>
          <p:nvPr>
            <p:ph type="body" idx="1"/>
          </p:nvPr>
        </p:nvSpPr>
        <p:spPr/>
        <p:txBody>
          <a:bodyPr/>
          <a:lstStyle/>
          <a:p>
            <a:r>
              <a:rPr lang="en-US"/>
              <a:t>Speaker: Lisa introducing Joe</a:t>
            </a:r>
          </a:p>
          <a:p>
            <a:r>
              <a:rPr lang="en-US"/>
              <a:t>3:30 – 3:50</a:t>
            </a:r>
          </a:p>
        </p:txBody>
      </p:sp>
      <p:sp>
        <p:nvSpPr>
          <p:cNvPr id="4" name="Slide Number Placeholder 3">
            <a:extLst>
              <a:ext uri="{FF2B5EF4-FFF2-40B4-BE49-F238E27FC236}">
                <a16:creationId xmlns:a16="http://schemas.microsoft.com/office/drawing/2014/main" id="{493A385D-BA50-C07E-2B7C-E46BBB0F67CA}"/>
              </a:ext>
            </a:extLst>
          </p:cNvPr>
          <p:cNvSpPr>
            <a:spLocks noGrp="1"/>
          </p:cNvSpPr>
          <p:nvPr>
            <p:ph type="sldNum" sz="quarter" idx="5"/>
          </p:nvPr>
        </p:nvSpPr>
        <p:spPr/>
        <p:txBody>
          <a:bodyPr/>
          <a:lstStyle/>
          <a:p>
            <a:fld id="{9F18818B-C005-C845-A1B2-1FAE362D3034}" type="slidenum">
              <a:rPr lang="en-US" smtClean="0"/>
              <a:t>14</a:t>
            </a:fld>
            <a:endParaRPr lang="en-US"/>
          </a:p>
        </p:txBody>
      </p:sp>
    </p:spTree>
    <p:extLst>
      <p:ext uri="{BB962C8B-B14F-4D97-AF65-F5344CB8AC3E}">
        <p14:creationId xmlns:p14="http://schemas.microsoft.com/office/powerpoint/2010/main" val="380350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d5ee6e5d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d5ee6e5d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p:txBody>
      </p:sp>
    </p:spTree>
    <p:extLst>
      <p:ext uri="{BB962C8B-B14F-4D97-AF65-F5344CB8AC3E}">
        <p14:creationId xmlns:p14="http://schemas.microsoft.com/office/powerpoint/2010/main" val="2036074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970bab1f89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970bab1f8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1667500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970bab1f8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970bab1f8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2681143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d5ee6e5db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d5ee6e5db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241060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d5ee6e5dba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d5ee6e5db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70278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3:03</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119087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d5ee6e5db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d5ee6e5db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189291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d5ee6e5db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d5ee6e5db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285887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d5ee6e5db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d5ee6e5db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2223400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d5ee6e5db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d5ee6e5db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3085383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d5ee6e5db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d5ee6e5db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622975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d5ee6e5db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d5ee6e5db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40989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d5ee6e5db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d5ee6e5db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3158639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d5ee6e5db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d5ee6e5db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1295855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5ee6e5db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d5ee6e5db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1018695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d5ee6e5db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d5ee6e5dba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194574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3:03</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3188018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9757e43aa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9757e43aa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3:30 – 3:50</a:t>
            </a:r>
          </a:p>
          <a:p>
            <a:pPr marL="0" lvl="0" indent="0" algn="l">
              <a:spcBef>
                <a:spcPts val="0"/>
              </a:spcBef>
              <a:spcAft>
                <a:spcPts val="0"/>
              </a:spcAft>
              <a:buNone/>
            </a:pPr>
            <a:endParaRPr lang="en-US">
              <a:ea typeface="Calibri"/>
              <a:cs typeface="Calibri"/>
            </a:endParaRPr>
          </a:p>
        </p:txBody>
      </p:sp>
    </p:spTree>
    <p:extLst>
      <p:ext uri="{BB962C8B-B14F-4D97-AF65-F5344CB8AC3E}">
        <p14:creationId xmlns:p14="http://schemas.microsoft.com/office/powerpoint/2010/main" val="329505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Lisa</a:t>
            </a:r>
          </a:p>
          <a:p>
            <a:r>
              <a:rPr lang="en-US"/>
              <a:t>3:50 – 3:59</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31</a:t>
            </a:fld>
            <a:endParaRPr lang="en-US"/>
          </a:p>
        </p:txBody>
      </p:sp>
    </p:spTree>
    <p:extLst>
      <p:ext uri="{BB962C8B-B14F-4D97-AF65-F5344CB8AC3E}">
        <p14:creationId xmlns:p14="http://schemas.microsoft.com/office/powerpoint/2010/main" val="619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3:03</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1632872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3:03</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425337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3:03 – 3:13</a:t>
            </a:r>
          </a:p>
          <a:p>
            <a:endParaRPr lang="en-US">
              <a:ea typeface="Calibri"/>
              <a:cs typeface="Calibri"/>
            </a:endParaRPr>
          </a:p>
          <a:p>
            <a:r>
              <a:rPr lang="en-US">
                <a:ea typeface="Calibri"/>
                <a:cs typeface="Calibri"/>
              </a:rPr>
              <a:t>Only share these links if requested</a:t>
            </a:r>
          </a:p>
          <a:p>
            <a:endParaRPr lang="en-US">
              <a:ea typeface="Calibri"/>
              <a:cs typeface="Calibri"/>
            </a:endParaRPr>
          </a:p>
          <a:p>
            <a:r>
              <a:rPr lang="en-US"/>
              <a:t>https://www.nasbe.org/states-start-up-registered-principal-apprenticeships/; https://www.nasbe.org/states-launch-and-lead-principal-registered-apprenticeship-programs/</a:t>
            </a:r>
          </a:p>
          <a:p>
            <a:r>
              <a:rPr lang="en-US"/>
              <a:t>https://www.gmu.edu/news/2025-11/principal-registered-apprenticeship-program-hopes-grow-future-school-leaders</a:t>
            </a:r>
            <a:endParaRPr lang="en-US">
              <a:ea typeface="Calibri"/>
              <a:cs typeface="Calibri"/>
            </a:endParaRPr>
          </a:p>
          <a:p>
            <a:r>
              <a:rPr lang="en-US"/>
              <a:t>https://www.clee.org/news/program-highlights/prn-ceedar-2026/</a:t>
            </a:r>
            <a:endParaRPr lang="en-US">
              <a:ea typeface="Calibri"/>
              <a:cs typeface="Calibri"/>
            </a:endParaRPr>
          </a:p>
          <a:p>
            <a:r>
              <a:rPr lang="en-US"/>
              <a:t>https://ride.ri.gov/press-releases/ride-among-first-nation-launch-registered-apprenticeship-program-aspiring-school-principals</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https://www.apsu.edu/news/austin-peay-launches-tennessee-first-principal-apprenticeship-program.php#:~:text=%E2%80%94%20Austin%20Peay%20State%20University's%20Eriksson,earn%20while%20you%20learn%E2%80%9D%20model.</a:t>
            </a:r>
            <a:endParaRPr lang="en-US">
              <a:ea typeface="Calibri"/>
              <a:cs typeface="Calibri"/>
            </a:endParaRPr>
          </a:p>
          <a:p>
            <a:r>
              <a:rPr lang="en-US"/>
              <a:t>https://www.youtube.com/watch?v=ZX3m7jzGEsc</a:t>
            </a:r>
            <a:endParaRPr lang="en-US">
              <a:ea typeface="Calibri"/>
              <a:cs typeface="Calibri"/>
            </a:endParaRPr>
          </a:p>
        </p:txBody>
      </p:sp>
      <p:sp>
        <p:nvSpPr>
          <p:cNvPr id="4" name="Slide Number Placeholder 3"/>
          <p:cNvSpPr>
            <a:spLocks noGrp="1"/>
          </p:cNvSpPr>
          <p:nvPr>
            <p:ph type="sldNum" sz="quarter" idx="5"/>
          </p:nvPr>
        </p:nvSpPr>
        <p:spPr/>
        <p:txBody>
          <a:bodyPr/>
          <a:lstStyle/>
          <a:p>
            <a:fld id="{43B684DD-CD51-4D14-A504-857805F971A4}" type="slidenum">
              <a:rPr lang="en-US" smtClean="0"/>
              <a:t>6</a:t>
            </a:fld>
            <a:endParaRPr lang="en-US"/>
          </a:p>
        </p:txBody>
      </p:sp>
    </p:spTree>
    <p:extLst>
      <p:ext uri="{BB962C8B-B14F-4D97-AF65-F5344CB8AC3E}">
        <p14:creationId xmlns:p14="http://schemas.microsoft.com/office/powerpoint/2010/main" val="398682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3:03 – 3:13</a:t>
            </a:r>
          </a:p>
          <a:p>
            <a:pPr>
              <a:defRPr/>
            </a:pPr>
            <a:r>
              <a:rPr lang="en-US" b="1"/>
              <a:t>National Guideline Standards (NGS)</a:t>
            </a:r>
            <a:r>
              <a:rPr lang="en-US"/>
              <a:t> are </a:t>
            </a:r>
            <a:r>
              <a:rPr lang="en-US" i="1"/>
              <a:t>model apprenticeship frameworks</a:t>
            </a:r>
            <a:r>
              <a:rPr lang="en-US"/>
              <a:t> developed by national organizations—such as industry associations, labor unions, or large employers—to help create </a:t>
            </a:r>
            <a:r>
              <a:rPr lang="en-US" b="1"/>
              <a:t>consistent, high‑quality Registered Apprenticeship Programs (RAPs)</a:t>
            </a:r>
            <a:r>
              <a:rPr lang="en-US"/>
              <a:t> across the country.</a:t>
            </a:r>
          </a:p>
          <a:p>
            <a:pPr>
              <a:defRPr/>
            </a:pPr>
            <a:r>
              <a:rPr lang="en-US"/>
              <a:t>They are </a:t>
            </a:r>
            <a:r>
              <a:rPr lang="en-US" b="1"/>
              <a:t>not</a:t>
            </a:r>
            <a:r>
              <a:rPr lang="en-US"/>
              <a:t> apprenticeship programs themselves. Instead, they serve as a </a:t>
            </a:r>
            <a:r>
              <a:rPr lang="en-US" b="1"/>
              <a:t>blueprint</a:t>
            </a:r>
            <a:r>
              <a:rPr lang="en-US"/>
              <a:t> that local employers or training providers can adopt and register with the U.S. Department of Labor or a State Apprenticeship Agency.</a:t>
            </a:r>
          </a:p>
          <a:p>
            <a:pPr>
              <a:defRPr/>
            </a:pPr>
            <a:endParaRPr lang="en-US">
              <a:ea typeface="Calibri"/>
              <a:cs typeface="Calibri"/>
            </a:endParaRPr>
          </a:p>
          <a:p>
            <a:pPr>
              <a:defRPr/>
            </a:pPr>
            <a:endParaRPr lang="en-US"/>
          </a:p>
          <a:p>
            <a:pPr>
              <a:defRPr/>
            </a:pPr>
            <a:r>
              <a:rPr lang="en-US" sz="1200" b="0" i="0" kern="1200">
                <a:solidFill>
                  <a:schemeClr val="tx1"/>
                </a:solidFill>
                <a:effectLst/>
                <a:latin typeface="+mn-lt"/>
                <a:ea typeface="+mn-ea"/>
                <a:cs typeface="+mn-cs"/>
              </a:rPr>
              <a:t>States and districts can use the NGS to </a:t>
            </a:r>
            <a:r>
              <a:rPr lang="en-US" sz="1200" b="1" i="0" kern="1200">
                <a:solidFill>
                  <a:schemeClr val="tx1"/>
                </a:solidFill>
                <a:effectLst/>
                <a:latin typeface="+mn-lt"/>
                <a:ea typeface="+mn-ea"/>
                <a:cs typeface="+mn-cs"/>
              </a:rPr>
              <a:t>accelerate approval</a:t>
            </a:r>
            <a:r>
              <a:rPr lang="en-US" sz="1200" b="0" i="0" kern="1200">
                <a:solidFill>
                  <a:schemeClr val="tx1"/>
                </a:solidFill>
                <a:effectLst/>
                <a:latin typeface="+mn-lt"/>
                <a:ea typeface="+mn-ea"/>
                <a:cs typeface="+mn-cs"/>
              </a:rPr>
              <a:t> of their own principal apprenticeship programs</a:t>
            </a:r>
            <a:r>
              <a:rPr lang="en-US"/>
              <a:t>. </a:t>
            </a:r>
            <a:r>
              <a:rPr lang="en-US">
                <a:solidFill>
                  <a:srgbClr val="231F20"/>
                </a:solidFill>
              </a:rPr>
              <a:t>National Guidelines for Apprenticeship Standards provide a template that companies, educational institutions, associations, and labor unions can use to create high-quality apprenticeship programs that comply with federal regulations. </a:t>
            </a:r>
            <a:endParaRPr lang="en-US">
              <a:solidFill>
                <a:srgbClr val="231F20"/>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ND</a:t>
            </a:r>
          </a:p>
          <a:p>
            <a:pPr>
              <a:defRPr/>
            </a:pPr>
            <a:r>
              <a:rPr lang="en-US" sz="1200" b="0" i="0" kern="1200">
                <a:solidFill>
                  <a:schemeClr val="tx1"/>
                </a:solidFill>
                <a:effectLst/>
                <a:latin typeface="+mn-lt"/>
                <a:ea typeface="+mn-ea"/>
                <a:cs typeface="+mn-cs"/>
              </a:rPr>
              <a:t>Pathways: </a:t>
            </a:r>
            <a:r>
              <a:rPr lang="en-US" sz="1200" b="0" i="0" kern="1200">
                <a:solidFill>
                  <a:schemeClr val="tx1"/>
                </a:solidFill>
                <a:effectLst/>
                <a:latin typeface="+mn-lt"/>
                <a:ea typeface="+mn-ea"/>
                <a:cs typeface="+mn-cs"/>
                <a:hlinkClick r:id="rId3"/>
              </a:rPr>
              <a:t>https://www.thepathwaysalliance.org/principal-apprenticeship-ngs#:~:text=2025%20National%20Guideline%20Standards,that%20meet%20nationally%20recognized%20benchmarks</a:t>
            </a:r>
            <a:r>
              <a:rPr lang="en-US"/>
              <a:t>. </a:t>
            </a:r>
            <a:endParaRPr lang="en-US" sz="1200" b="0" i="0"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43B684DD-CD51-4D14-A504-857805F971A4}" type="slidenum">
              <a:rPr lang="en-US" smtClean="0"/>
              <a:t>7</a:t>
            </a:fld>
            <a:endParaRPr lang="en-US"/>
          </a:p>
        </p:txBody>
      </p:sp>
    </p:spTree>
    <p:extLst>
      <p:ext uri="{BB962C8B-B14F-4D97-AF65-F5344CB8AC3E}">
        <p14:creationId xmlns:p14="http://schemas.microsoft.com/office/powerpoint/2010/main" val="78557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D015C-D7B2-E5C3-F94C-D7AD6ED0F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640BB-9A27-F049-6C4F-474EFF5547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BB03E7-AC38-FE9F-B2F8-D73AF68B3A62}"/>
              </a:ext>
            </a:extLst>
          </p:cNvPr>
          <p:cNvSpPr>
            <a:spLocks noGrp="1"/>
          </p:cNvSpPr>
          <p:nvPr>
            <p:ph type="body" idx="1"/>
          </p:nvPr>
        </p:nvSpPr>
        <p:spPr/>
        <p:txBody>
          <a:bodyPr/>
          <a:lstStyle/>
          <a:p>
            <a:pPr>
              <a:defRPr/>
            </a:pPr>
            <a:r>
              <a:rPr lang="en-US">
                <a:solidFill>
                  <a:srgbClr val="000000"/>
                </a:solidFill>
              </a:rPr>
              <a:t>3:03 – 3:13</a:t>
            </a:r>
          </a:p>
          <a:p>
            <a:pPr>
              <a:defRPr/>
            </a:pPr>
            <a:endParaRPr lang="en-US" b="1">
              <a:solidFill>
                <a:srgbClr val="FF0000"/>
              </a:solidFill>
              <a:ea typeface="Calibri"/>
              <a:cs typeface="Calibri"/>
            </a:endParaRPr>
          </a:p>
          <a:p>
            <a:pPr>
              <a:defRPr/>
            </a:pPr>
            <a:r>
              <a:rPr lang="en-US" b="1">
                <a:solidFill>
                  <a:srgbClr val="FF0000"/>
                </a:solidFill>
                <a:hlinkClick r:id="rId3">
                  <a:extLst>
                    <a:ext uri="{A12FA001-AC4F-418D-AE19-62706E023703}">
                      <ahyp:hlinkClr xmlns:ahyp="http://schemas.microsoft.com/office/drawing/2018/hyperlinkcolor" val="tx"/>
                    </a:ext>
                  </a:extLst>
                </a:hlinkClick>
              </a:rPr>
              <a:t>https://bit.ly/LeadEss</a:t>
            </a:r>
            <a:r>
              <a:rPr lang="en-US" b="1">
                <a:solidFill>
                  <a:srgbClr val="FF0000"/>
                </a:solidFill>
              </a:rPr>
              <a:t>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3–5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Over the past year, our knowledge development team has analyzed existing leadership frameworks, standards, and guidance spanning the birth–grade 12 continuum, as well as recent literature identifying the most impactful leadership behaviors that positively influence children’s outcomes. After </a:t>
            </a:r>
            <a:r>
              <a:rPr lang="en-US" err="1"/>
              <a:t>crosswalking</a:t>
            </a:r>
            <a:r>
              <a:rPr lang="en-US"/>
              <a:t> key domains from these frameworks and the literature, we identified a set of evidence-based leadership knowledge and skills. We have organized this set of evidence-based leadership knowledge and skills into 6 leadership essentials, as shown here. </a:t>
            </a:r>
            <a:endParaRPr lang="en-US">
              <a:ea typeface="Calibri"/>
              <a:cs typeface="Calibri"/>
            </a:endParaRPr>
          </a:p>
          <a:p>
            <a:endParaRPr lang="en-US"/>
          </a:p>
          <a:p>
            <a:r>
              <a:rPr lang="en-US"/>
              <a:t>The IDEA Leadership Essentials describe the knowledge, skills, and mindsets PreK–12 leaders need to effectively implement the Individuals with Disabilities Education Act (IDEA) in programs and schools. Grounded in data and evidence, the Essentials specify the leaders’ role in promoting an ecosystem that leads to progress for all children, including those with disabilities. Each of the Essentials is organized to include an action-oriented statement, a core mindset, and indicators of successful demonstration of the administrator’s IDEA responsibilities. </a:t>
            </a:r>
          </a:p>
          <a:p>
            <a:endParaRPr lang="en-US"/>
          </a:p>
          <a:p>
            <a:r>
              <a:rPr lang="en-US"/>
              <a:t>Underscore that these are not new but, rather, a synthesis.</a:t>
            </a:r>
          </a:p>
          <a:p>
            <a:endParaRPr lang="en-US"/>
          </a:p>
          <a:p>
            <a:r>
              <a:rPr lang="en-US"/>
              <a:t>Diagnostic tool grounded in these Essentials that will also be revisited intentionally throughout our time today.</a:t>
            </a:r>
          </a:p>
          <a:p>
            <a:endParaRPr lang="en-US"/>
          </a:p>
        </p:txBody>
      </p:sp>
      <p:sp>
        <p:nvSpPr>
          <p:cNvPr id="4" name="Date Placeholder 3">
            <a:extLst>
              <a:ext uri="{FF2B5EF4-FFF2-40B4-BE49-F238E27FC236}">
                <a16:creationId xmlns:a16="http://schemas.microsoft.com/office/drawing/2014/main" id="{FC2A0E3E-2EF3-EC87-F87E-352CE4DC1541}"/>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3E3AA35-3B37-AD76-D74C-A20EBA985AC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71034445-6A5A-0722-C5BA-605F7195EF75}"/>
              </a:ext>
            </a:extLst>
          </p:cNvPr>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295301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3:03 – 3:13</a:t>
            </a:r>
          </a:p>
          <a:p>
            <a:endParaRPr lang="en-US">
              <a:ea typeface="Open Sans"/>
              <a:cs typeface="Calibri"/>
            </a:endParaRPr>
          </a:p>
          <a:p>
            <a:r>
              <a:rPr lang="en-US">
                <a:ea typeface="Open Sans"/>
                <a:cs typeface="Calibri"/>
              </a:rPr>
              <a:t>Demo tool live – Lynn will share her screen </a:t>
            </a:r>
            <a:endParaRPr lang="en-US"/>
          </a:p>
          <a:p>
            <a:endParaRPr lang="en-US">
              <a:ea typeface="Open Sans"/>
              <a:cs typeface="Open Sans"/>
            </a:endParaRPr>
          </a:p>
          <a:p>
            <a:r>
              <a:rPr lang="en-US">
                <a:hlinkClick r:id="rId3"/>
              </a:rPr>
              <a:t>Lead IDEA Self-Assessment | Zite</a:t>
            </a:r>
            <a:endParaRPr lang="en-US">
              <a:ea typeface="Open Sans"/>
              <a:cs typeface="Open Sans"/>
            </a:endParaRPr>
          </a:p>
        </p:txBody>
      </p:sp>
      <p:sp>
        <p:nvSpPr>
          <p:cNvPr id="4" name="Slide Number Placeholder 3"/>
          <p:cNvSpPr>
            <a:spLocks noGrp="1"/>
          </p:cNvSpPr>
          <p:nvPr>
            <p:ph type="sldNum" sz="quarter" idx="5"/>
          </p:nvPr>
        </p:nvSpPr>
        <p:spPr/>
        <p:txBody>
          <a:bodyPr/>
          <a:lstStyle/>
          <a:p>
            <a:fld id="{14867F1B-5D3D-4B90-A577-57ECBA5CF35A}" type="slidenum">
              <a:rPr lang="en-US" smtClean="0"/>
              <a:t>9</a:t>
            </a:fld>
            <a:endParaRPr lang="en-US"/>
          </a:p>
        </p:txBody>
      </p:sp>
    </p:spTree>
    <p:extLst>
      <p:ext uri="{BB962C8B-B14F-4D97-AF65-F5344CB8AC3E}">
        <p14:creationId xmlns:p14="http://schemas.microsoft.com/office/powerpoint/2010/main" val="351571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alphaModFix amt="50000"/>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81108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57296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4595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rgbClr val="2A3178"/>
              </a:buClr>
              <a:buSzPts val="4800"/>
              <a:buFont typeface="Montserrat"/>
              <a:buNone/>
              <a:defRPr sz="6400" b="1">
                <a:solidFill>
                  <a:srgbClr val="2A3178"/>
                </a:solidFill>
                <a:latin typeface="Montserrat"/>
                <a:ea typeface="Montserrat"/>
                <a:cs typeface="Montserrat"/>
                <a:sym typeface="Montserrat"/>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7" name="Google Shape;87;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88" name="Google Shape;88;p20"/>
          <p:cNvPicPr preferRelativeResize="0"/>
          <p:nvPr/>
        </p:nvPicPr>
        <p:blipFill>
          <a:blip r:embed="rId2">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340266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838200" y="681037"/>
            <a:ext cx="10515600"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838200" y="1825625"/>
            <a:ext cx="10515600" cy="4250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1652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381000" y="1280160"/>
            <a:ext cx="11414760" cy="4563291"/>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566057" y="5921828"/>
            <a:ext cx="11229703" cy="322137"/>
          </a:xfrm>
        </p:spPr>
        <p:txBody>
          <a:bodyPr anchor="b" anchorCtr="0">
            <a:noAutofit/>
          </a:bodyPr>
          <a:lstStyle>
            <a:lvl1pPr marL="0" indent="0">
              <a:lnSpc>
                <a:spcPct val="100000"/>
              </a:lnSpc>
              <a:spcBef>
                <a:spcPts val="0"/>
              </a:spcBef>
              <a:buNone/>
              <a:defRPr sz="9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500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381000" y="1280160"/>
            <a:ext cx="11414760" cy="4563291"/>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566057" y="5921828"/>
            <a:ext cx="11229703" cy="322137"/>
          </a:xfrm>
        </p:spPr>
        <p:txBody>
          <a:bodyPr anchor="b" anchorCtr="0">
            <a:noAutofit/>
          </a:bodyPr>
          <a:lstStyle>
            <a:lvl1pPr marL="0" indent="0">
              <a:lnSpc>
                <a:spcPct val="100000"/>
              </a:lnSpc>
              <a:spcBef>
                <a:spcPts val="0"/>
              </a:spcBef>
              <a:buNone/>
              <a:defRPr sz="9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25923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4/29/26</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ubtitle, Body" preserve="1" userDrawn="1">
  <p:cSld name="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5B049520-F985-6CF2-99BC-6D9C34C495F0}"/>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61A34AC8-8EFF-8724-4191-7EB5D72B3799}"/>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4179809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ACDCEE65-0566-B196-30F0-334B257420FF}"/>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75707E2D-9664-42D5-E66E-A2BCE86EE887}"/>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605658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4" name="Google Shape;64;p14">
            <a:extLst>
              <a:ext uri="{FF2B5EF4-FFF2-40B4-BE49-F238E27FC236}">
                <a16:creationId xmlns:a16="http://schemas.microsoft.com/office/drawing/2014/main" id="{32176CB1-A706-1D09-5BF9-3F7883B89736}"/>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 name="Google Shape;65;p14">
            <a:extLst>
              <a:ext uri="{FF2B5EF4-FFF2-40B4-BE49-F238E27FC236}">
                <a16:creationId xmlns:a16="http://schemas.microsoft.com/office/drawing/2014/main" id="{EC1AF5E4-6FD6-F4B5-4CBA-781E767DEF92}"/>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1819322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Title, Subtitle, Body 2">
    <p:bg>
      <p:bgPr>
        <a:blipFill dpi="0" rotWithShape="1">
          <a:blip r:embed="rId2">
            <a:lum/>
          </a:blip>
          <a:srcRect/>
          <a:stretch>
            <a:fillRect/>
          </a:stretch>
        </a:blip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3"/>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p:cNvSpPr txBox="1">
            <a:spLocks noGrp="1"/>
          </p:cNvSpPr>
          <p:nvPr>
            <p:ph type="body" idx="1"/>
          </p:nvPr>
        </p:nvSpPr>
        <p:spPr>
          <a:xfrm>
            <a:off x="0" y="1554331"/>
            <a:ext cx="12192000" cy="457200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973024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Body 1" userDrawn="1">
  <p:cSld name="Title, Subtitle, Body 1">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74" name="Google Shape;74;p16"/>
          <p:cNvSpPr txBox="1">
            <a:spLocks noGrp="1"/>
          </p:cNvSpPr>
          <p:nvPr>
            <p:ph type="body" idx="1"/>
          </p:nvPr>
        </p:nvSpPr>
        <p:spPr>
          <a:xfrm>
            <a:off x="0" y="1554480"/>
            <a:ext cx="6096000"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77" name="Google Shape;77;p16"/>
          <p:cNvSpPr txBox="1">
            <a:spLocks noGrp="1"/>
          </p:cNvSpPr>
          <p:nvPr>
            <p:ph type="body" idx="3"/>
          </p:nvPr>
        </p:nvSpPr>
        <p:spPr>
          <a:xfrm>
            <a:off x="6095999" y="1554480"/>
            <a:ext cx="6095999"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2" name="Rectangle 1">
            <a:extLst>
              <a:ext uri="{FF2B5EF4-FFF2-40B4-BE49-F238E27FC236}">
                <a16:creationId xmlns:a16="http://schemas.microsoft.com/office/drawing/2014/main" id="{D6E7EB00-C135-C106-43D6-D7773077E903}"/>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70445314-A870-3C5E-EC9F-880B94FDD86D}"/>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Google Shape;65;p14">
            <a:extLst>
              <a:ext uri="{FF2B5EF4-FFF2-40B4-BE49-F238E27FC236}">
                <a16:creationId xmlns:a16="http://schemas.microsoft.com/office/drawing/2014/main" id="{AF40EDAC-D737-6DB4-6635-2BE7F88300ED}"/>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5" name="Title 5">
            <a:extLst>
              <a:ext uri="{FF2B5EF4-FFF2-40B4-BE49-F238E27FC236}">
                <a16:creationId xmlns:a16="http://schemas.microsoft.com/office/drawing/2014/main" id="{4D9FC2CD-BF00-6B07-F5C5-12D3A420430C}"/>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pic>
        <p:nvPicPr>
          <p:cNvPr id="12" name="Google Shape;71;p15">
            <a:extLst>
              <a:ext uri="{FF2B5EF4-FFF2-40B4-BE49-F238E27FC236}">
                <a16:creationId xmlns:a16="http://schemas.microsoft.com/office/drawing/2014/main" id="{EDD360B1-4E84-E309-F8F2-1368E7187A1A}"/>
              </a:ext>
            </a:extLst>
          </p:cNvPr>
          <p:cNvPicPr preferRelativeResize="0"/>
          <p:nvPr userDrawn="1"/>
        </p:nvPicPr>
        <p:blipFill>
          <a:blip r:embed="rId3"/>
          <a:srcRect/>
          <a:stretch/>
        </p:blipFill>
        <p:spPr>
          <a:xfrm>
            <a:off x="11113800" y="358167"/>
            <a:ext cx="914400" cy="914400"/>
          </a:xfrm>
          <a:prstGeom prst="rect">
            <a:avLst/>
          </a:prstGeom>
          <a:noFill/>
          <a:ln>
            <a:noFill/>
          </a:ln>
        </p:spPr>
      </p:pic>
    </p:spTree>
    <p:extLst>
      <p:ext uri="{BB962C8B-B14F-4D97-AF65-F5344CB8AC3E}">
        <p14:creationId xmlns:p14="http://schemas.microsoft.com/office/powerpoint/2010/main" val="167677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alphaModFix amt="35000"/>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bg>
      <p:bgPr>
        <a:solidFill>
          <a:srgbClr val="FFFFFF"/>
        </a:solid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3D702117-2023-F2E9-FB3D-BF645438CC88}"/>
              </a:ext>
            </a:extLst>
          </p:cNvPr>
          <p:cNvSpPr txBox="1">
            <a:spLocks noGrp="1"/>
          </p:cNvSpPr>
          <p:nvPr>
            <p:ph type="body" idx="1"/>
          </p:nvPr>
        </p:nvSpPr>
        <p:spPr>
          <a:xfrm>
            <a:off x="0" y="1554330"/>
            <a:ext cx="12192000" cy="530352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612927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2534AA23-3C18-7A44-AB96-1573320739B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946952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066037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304404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6586D66D-6CB9-BF82-43D6-523659023A8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487478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17"/>
          <p:cNvSpPr/>
          <p:nvPr/>
        </p:nvSpPr>
        <p:spPr>
          <a:xfrm>
            <a:off x="6096000" y="-167"/>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81" name="Google Shape;81;p17"/>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2" name="Google Shape;82;p17"/>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solidFill>
                  <a:schemeClr val="tx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3" name="Google Shape;83;p17"/>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
        <p:nvSpPr>
          <p:cNvPr id="84" name="Google Shape;84;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719D2E17-C83B-920F-7C62-69F7379F7B11}"/>
              </a:ext>
            </a:extLst>
          </p:cNvPr>
          <p:cNvPicPr preferRelativeResize="0"/>
          <p:nvPr userDrawn="1"/>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927744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1" userDrawn="1">
  <p:cSld name="Section title and description 1">
    <p:spTree>
      <p:nvGrpSpPr>
        <p:cNvPr id="1" name="Shape 86"/>
        <p:cNvGrpSpPr/>
        <p:nvPr/>
      </p:nvGrpSpPr>
      <p:grpSpPr>
        <a:xfrm>
          <a:off x="0" y="0"/>
          <a:ext cx="0" cy="0"/>
          <a:chOff x="0" y="0"/>
          <a:chExt cx="0" cy="0"/>
        </a:xfrm>
      </p:grpSpPr>
      <p:sp>
        <p:nvSpPr>
          <p:cNvPr id="87" name="Google Shape;87;p1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91" name="Google Shape;9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39009B14-124C-E646-FD31-323010162DF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7753E6E0-559D-98A4-4B0F-A28683C2D0E4}"/>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62E9FDF7-522F-E7D2-B789-48777BFCA7F7}"/>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F294E6B3-4721-5BD3-8270-5A2644C27A9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14295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1 1" userDrawn="1">
  <p:cSld name="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D969063C-A414-41CA-5246-BA247D6C398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rgbClr val="D79A2B"/>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730EBD7-F7CA-E945-DD57-DC9308E7DF92}"/>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B2A568FC-0D44-1061-0FA3-B2F2525B5942}"/>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effectLst>
                  <a:outerShdw blurRad="50800" dist="38100" dir="2700000" algn="tl" rotWithShape="0">
                    <a:prstClr val="black">
                      <a:alpha val="40000"/>
                    </a:prstClr>
                  </a:outerShdw>
                </a:effectLst>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642764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12ECE243-5E8B-0888-C3B2-BF6ABDA4CEB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2C93B2E-B8BD-843F-3EFC-274BEC29E83D}"/>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EA07C886-8860-43E6-438B-A7C17E7DAA6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590456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975360"/>
            <a:ext cx="12192000" cy="3048000"/>
          </a:xfrm>
          <a:prstGeom prst="rect">
            <a:avLst/>
          </a:prstGeom>
          <a:solidFill>
            <a:schemeClr val="dk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8983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alphaModFix amt="35000"/>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14"/>
        <p:cNvGrpSpPr/>
        <p:nvPr/>
      </p:nvGrpSpPr>
      <p:grpSpPr>
        <a:xfrm>
          <a:off x="0" y="0"/>
          <a:ext cx="0" cy="0"/>
          <a:chOff x="0" y="0"/>
          <a:chExt cx="0" cy="0"/>
        </a:xfrm>
      </p:grpSpPr>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954CB7FE-C311-92A7-7685-12C80F59FE63}"/>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9DE3A7A0-8EDC-7FE2-A5DC-24C355AF2425}"/>
              </a:ext>
            </a:extLst>
          </p:cNvPr>
          <p:cNvSpPr txBox="1">
            <a:spLocks noGrp="1"/>
          </p:cNvSpPr>
          <p:nvPr>
            <p:ph type="ctrTitle"/>
          </p:nvPr>
        </p:nvSpPr>
        <p:spPr>
          <a:xfrm>
            <a:off x="0" y="975360"/>
            <a:ext cx="12192000" cy="3048000"/>
          </a:xfrm>
          <a:prstGeom prst="rect">
            <a:avLst/>
          </a:prstGeom>
          <a:solidFill>
            <a:schemeClr val="tx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B527F3EF-A8CF-8127-983D-2673F99CFCC6}"/>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70461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1" userDrawn="1">
  <p:cSld name="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F7AF9061-29F8-B509-8E2D-03F6165D9845}"/>
              </a:ext>
            </a:extLst>
          </p:cNvPr>
          <p:cNvSpPr txBox="1">
            <a:spLocks noGrp="1"/>
          </p:cNvSpPr>
          <p:nvPr>
            <p:ph type="ctrTitle"/>
          </p:nvPr>
        </p:nvSpPr>
        <p:spPr>
          <a:xfrm>
            <a:off x="0" y="975360"/>
            <a:ext cx="12192000" cy="3048000"/>
          </a:xfrm>
          <a:prstGeom prst="rect">
            <a:avLst/>
          </a:prstGeom>
          <a:solidFill>
            <a:schemeClr val="accent4"/>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effectLst>
                  <a:outerShdw blurRad="50800" dist="38100" dir="2700000" algn="tl" rotWithShape="0">
                    <a:prstClr val="black">
                      <a:alpha val="40000"/>
                    </a:prstClr>
                  </a:outerShdw>
                </a:effectLst>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8E957A88-F4AC-E21B-13B6-1E80CBA1AEFF}"/>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22135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1" preserve="1" userDrawn="1">
  <p:cSld name="1_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0BB5C50D-D4F6-4896-083C-9EB58AA5860F}"/>
              </a:ext>
            </a:extLst>
          </p:cNvPr>
          <p:cNvSpPr txBox="1">
            <a:spLocks noGrp="1"/>
          </p:cNvSpPr>
          <p:nvPr>
            <p:ph type="ctrTitle"/>
          </p:nvPr>
        </p:nvSpPr>
        <p:spPr>
          <a:xfrm>
            <a:off x="0" y="975360"/>
            <a:ext cx="12192000" cy="3048000"/>
          </a:xfrm>
          <a:prstGeom prst="rect">
            <a:avLst/>
          </a:prstGeom>
          <a:solidFill>
            <a:schemeClr val="tx1"/>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AB58EC75-89D2-5420-3404-07CDE74A9081}"/>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40287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a:spcBef>
                <a:spcPts val="0"/>
              </a:spcBef>
              <a:spcAft>
                <a:spcPts val="0"/>
              </a:spcAft>
              <a:buClr>
                <a:schemeClr val="lt2"/>
              </a:buClr>
              <a:buSzPts val="5000"/>
              <a:buNone/>
              <a:defRPr sz="7000" b="1">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2BE245C-E425-2C94-C017-EB2D13F0F414}"/>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68539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dk2"/>
              </a:buClr>
              <a:buSzPts val="5000"/>
              <a:buNone/>
              <a:defRPr sz="7000" b="1">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16A259A-CEEF-3763-7AC3-AFFCAD7940F0}"/>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630203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dk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7" name="Google Shape;37;p8"/>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323860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EC7B8EBE-081F-B061-B323-5E4A3D204B31}"/>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2783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1 1 1">
  <p:cSld name="Section header 1 1 1 1">
    <p:bg>
      <p:bgPr>
        <a:solidFill>
          <a:schemeClr val="accent4"/>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effectLst>
                  <a:outerShdw blurRad="50800" dist="38100" dir="2700000" algn="tl" rotWithShape="0">
                    <a:prstClr val="black">
                      <a:alpha val="40000"/>
                    </a:prstClr>
                  </a:outerShdw>
                </a:effectLs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610858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1 1 1" preserve="1">
  <p:cSld name="1_Section header 1 1 1 1">
    <p:bg>
      <p:bgPr>
        <a:solidFill>
          <a:schemeClr val="accent6"/>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2889514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1 1 1 1">
  <p:cSld name="Section header 1 1 1 1 1">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48" name="Google Shape;48;p11"/>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sp>
        <p:nvSpPr>
          <p:cNvPr id="49" name="Google Shape;49;p11"/>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dk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pic>
        <p:nvPicPr>
          <p:cNvPr id="50" name="Google Shape;50;p11"/>
          <p:cNvPicPr preferRelativeResize="0"/>
          <p:nvPr/>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32323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1 1 1 1 1" userDrawn="1">
  <p:cSld name="Section header 1 1 1 1 1 1">
    <p:bg>
      <p:bgPr>
        <a:solidFill>
          <a:schemeClr val="lt2"/>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3" name="Google Shape;53;p12"/>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BDA96910-E14B-1CFA-1EAA-54BA45A45CB1}"/>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8477D15C-72DC-5F71-A43F-5F8C8A954138}"/>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153044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1 1 1 1 1 1" userDrawn="1">
  <p:cSld name="Section header 1 1 1 1 1 1 1">
    <p:bg>
      <p:bgPr>
        <a:solidFill>
          <a:schemeClr val="accent4"/>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65C187CE-6337-4B52-22F5-255DC381EA9A}"/>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2762061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1 1 1 1 1 1" preserve="1" userDrawn="1">
  <p:cSld name="1_Section header 1 1 1 1 1 1 1">
    <p:bg>
      <p:bgPr>
        <a:solidFill>
          <a:schemeClr val="accent6"/>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D3F980E6-5733-2E32-4D04-4DAB18F48620}"/>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3726946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182880"/>
            <a:ext cx="12192000" cy="731600"/>
          </a:xfrm>
          <a:prstGeom prst="rect">
            <a:avLst/>
          </a:prstGeom>
        </p:spPr>
        <p:txBody>
          <a:bodyPr spcFirstLastPara="1" wrap="square" lIns="182875" tIns="91425" rIns="182875" bIns="91425"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74631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04800" y="5791200"/>
            <a:ext cx="10972800" cy="914400"/>
          </a:xfrm>
          <a:prstGeom prst="rect">
            <a:avLst/>
          </a:prstGeom>
        </p:spPr>
        <p:txBody>
          <a:bodyPr spcFirstLastPara="1" wrap="square" lIns="91440" tIns="91440" rIns="91440" bIns="91440" anchor="ctr" anchorCtr="0">
            <a:noAutofit/>
          </a:bodyPr>
          <a:lstStyle>
            <a:lvl1pPr marL="0" lvl="0" indent="0">
              <a:lnSpc>
                <a:spcPct val="100000"/>
              </a:lnSpc>
              <a:spcBef>
                <a:spcPts val="0"/>
              </a:spcBef>
              <a:spcAft>
                <a:spcPts val="0"/>
              </a:spcAft>
              <a:buSzPts val="2100"/>
              <a:buNone/>
              <a:defRPr sz="2000" i="1"/>
            </a:lvl1pPr>
          </a:lstStyle>
          <a:p>
            <a:endParaRPr/>
          </a:p>
        </p:txBody>
      </p:sp>
      <p:sp>
        <p:nvSpPr>
          <p:cNvPr id="102" name="Google Shape;10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3" name="Google Shape;103;p20"/>
          <p:cNvSpPr>
            <a:spLocks noGrp="1"/>
          </p:cNvSpPr>
          <p:nvPr>
            <p:ph type="pic" idx="2"/>
          </p:nvPr>
        </p:nvSpPr>
        <p:spPr>
          <a:xfrm>
            <a:off x="304800" y="304800"/>
            <a:ext cx="115824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2929632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3048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stStyle>
          <a:p>
            <a:endParaRPr/>
          </a:p>
        </p:txBody>
      </p:sp>
      <p:sp>
        <p:nvSpPr>
          <p:cNvPr id="106" name="Google Shape;10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7" name="Google Shape;107;p21"/>
          <p:cNvSpPr>
            <a:spLocks noGrp="1"/>
          </p:cNvSpPr>
          <p:nvPr>
            <p:ph type="pic" idx="2"/>
          </p:nvPr>
        </p:nvSpPr>
        <p:spPr>
          <a:xfrm>
            <a:off x="304800" y="304800"/>
            <a:ext cx="56420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8" name="Google Shape;108;p21"/>
          <p:cNvSpPr>
            <a:spLocks noGrp="1"/>
          </p:cNvSpPr>
          <p:nvPr>
            <p:ph type="pic" idx="3"/>
          </p:nvPr>
        </p:nvSpPr>
        <p:spPr>
          <a:xfrm>
            <a:off x="6248400" y="304800"/>
            <a:ext cx="56448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9" name="Google Shape;109;p21"/>
          <p:cNvSpPr txBox="1">
            <a:spLocks noGrp="1"/>
          </p:cNvSpPr>
          <p:nvPr>
            <p:ph type="body" idx="4"/>
          </p:nvPr>
        </p:nvSpPr>
        <p:spPr>
          <a:xfrm>
            <a:off x="62484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vl2pPr marL="1219151" lvl="1" indent="-448715" rtl="0">
              <a:lnSpc>
                <a:spcPct val="100000"/>
              </a:lnSpc>
              <a:spcBef>
                <a:spcPts val="0"/>
              </a:spcBef>
              <a:spcAft>
                <a:spcPts val="0"/>
              </a:spcAft>
              <a:buSzPts val="1700"/>
              <a:buChar char="○"/>
              <a:defRPr/>
            </a:lvl2pPr>
            <a:lvl3pPr marL="1828727" lvl="2" indent="-448715" rtl="0">
              <a:lnSpc>
                <a:spcPct val="100000"/>
              </a:lnSpc>
              <a:spcBef>
                <a:spcPts val="0"/>
              </a:spcBef>
              <a:spcAft>
                <a:spcPts val="0"/>
              </a:spcAft>
              <a:buSzPts val="1700"/>
              <a:buChar char="■"/>
              <a:defRPr/>
            </a:lvl3pPr>
            <a:lvl4pPr marL="2438302" lvl="3" indent="-448715" rtl="0">
              <a:lnSpc>
                <a:spcPct val="100000"/>
              </a:lnSpc>
              <a:spcBef>
                <a:spcPts val="0"/>
              </a:spcBef>
              <a:spcAft>
                <a:spcPts val="0"/>
              </a:spcAft>
              <a:buSzPts val="1700"/>
              <a:buChar char="●"/>
              <a:defRPr/>
            </a:lvl4pPr>
            <a:lvl5pPr marL="3047878" lvl="4" indent="-448715" rtl="0">
              <a:lnSpc>
                <a:spcPct val="100000"/>
              </a:lnSpc>
              <a:spcBef>
                <a:spcPts val="0"/>
              </a:spcBef>
              <a:spcAft>
                <a:spcPts val="0"/>
              </a:spcAft>
              <a:buSzPts val="1700"/>
              <a:buChar char="○"/>
              <a:defRPr/>
            </a:lvl5pPr>
            <a:lvl6pPr marL="3657454" lvl="5" indent="-448715" rtl="0">
              <a:lnSpc>
                <a:spcPct val="100000"/>
              </a:lnSpc>
              <a:spcBef>
                <a:spcPts val="0"/>
              </a:spcBef>
              <a:spcAft>
                <a:spcPts val="0"/>
              </a:spcAft>
              <a:buSzPts val="1700"/>
              <a:buChar char="■"/>
              <a:defRPr/>
            </a:lvl6pPr>
            <a:lvl7pPr marL="4267029" lvl="6" indent="-448715" rtl="0">
              <a:lnSpc>
                <a:spcPct val="100000"/>
              </a:lnSpc>
              <a:spcBef>
                <a:spcPts val="0"/>
              </a:spcBef>
              <a:spcAft>
                <a:spcPts val="0"/>
              </a:spcAft>
              <a:buSzPts val="1700"/>
              <a:buChar char="●"/>
              <a:defRPr/>
            </a:lvl7pPr>
            <a:lvl8pPr marL="4876605" lvl="7" indent="-448715" rtl="0">
              <a:lnSpc>
                <a:spcPct val="100000"/>
              </a:lnSpc>
              <a:spcBef>
                <a:spcPts val="0"/>
              </a:spcBef>
              <a:spcAft>
                <a:spcPts val="0"/>
              </a:spcAft>
              <a:buSzPts val="1700"/>
              <a:buChar char="○"/>
              <a:defRPr/>
            </a:lvl8pPr>
            <a:lvl9pPr marL="5486181" lvl="8" indent="-448715" rtl="0">
              <a:lnSpc>
                <a:spcPct val="100000"/>
              </a:lnSpc>
              <a:spcBef>
                <a:spcPts val="0"/>
              </a:spcBef>
              <a:spcAft>
                <a:spcPts val="0"/>
              </a:spcAft>
              <a:buSzPts val="1700"/>
              <a:buChar char="■"/>
              <a:defRPr/>
            </a:lvl9pPr>
          </a:lstStyle>
          <a:p>
            <a:endParaRPr/>
          </a:p>
        </p:txBody>
      </p:sp>
    </p:spTree>
    <p:extLst>
      <p:ext uri="{BB962C8B-B14F-4D97-AF65-F5344CB8AC3E}">
        <p14:creationId xmlns:p14="http://schemas.microsoft.com/office/powerpoint/2010/main" val="4027026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2" name="Google Shape;112;p22"/>
          <p:cNvSpPr>
            <a:spLocks noGrp="1"/>
          </p:cNvSpPr>
          <p:nvPr>
            <p:ph type="pic" idx="2"/>
          </p:nvPr>
        </p:nvSpPr>
        <p:spPr>
          <a:xfrm>
            <a:off x="152400" y="153933"/>
            <a:ext cx="11887200" cy="65532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3222147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45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rgbClr val="FFFFFF"/>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888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alphaModFix amt="50000"/>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alphaModFix amt="50000"/>
          </a:blip>
          <a:stretch>
            <a:fillRect/>
          </a:stretch>
        </p:blipFill>
        <p:spPr>
          <a:xfrm>
            <a:off x="-224485" y="0"/>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alphaModFix amt="50000"/>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2.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3.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46" r:id="rId3"/>
    <p:sldLayoutId id="2147483724" r:id="rId4"/>
    <p:sldLayoutId id="2147483725" r:id="rId5"/>
    <p:sldLayoutId id="2147483734" r:id="rId6"/>
    <p:sldLayoutId id="2147483737" r:id="rId7"/>
    <p:sldLayoutId id="2147483739" r:id="rId8"/>
    <p:sldLayoutId id="2147483736" r:id="rId9"/>
    <p:sldLayoutId id="2147483738" r:id="rId10"/>
    <p:sldLayoutId id="2147483741" r:id="rId11"/>
    <p:sldLayoutId id="2147483735" r:id="rId12"/>
    <p:sldLayoutId id="2147483712" r:id="rId13"/>
    <p:sldLayoutId id="2147483710" r:id="rId14"/>
    <p:sldLayoutId id="2147483744" r:id="rId15"/>
    <p:sldLayoutId id="2147483706" r:id="rId16"/>
    <p:sldLayoutId id="2147483707" r:id="rId17"/>
    <p:sldLayoutId id="2147483708" r:id="rId18"/>
    <p:sldLayoutId id="2147483713" r:id="rId19"/>
    <p:sldLayoutId id="2147483715" r:id="rId20"/>
    <p:sldLayoutId id="2147483740" r:id="rId21"/>
    <p:sldLayoutId id="2147483742" r:id="rId22"/>
    <p:sldLayoutId id="2147483743" r:id="rId23"/>
    <p:sldLayoutId id="2147483782" r:id="rId24"/>
    <p:sldLayoutId id="2147483783" r:id="rId25"/>
    <p:sldLayoutId id="2147483784" r:id="rId26"/>
    <p:sldLayoutId id="2147483785" r:id="rId27"/>
    <p:sldLayoutId id="2147483786" r:id="rId28"/>
    <p:sldLayoutId id="2147483787" r:id="rId29"/>
    <p:sldLayoutId id="214748378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4/29/26</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182880"/>
            <a:ext cx="12192000" cy="731600"/>
          </a:xfrm>
          <a:prstGeom prst="rect">
            <a:avLst/>
          </a:prstGeom>
          <a:noFill/>
          <a:ln>
            <a:noFill/>
          </a:ln>
        </p:spPr>
        <p:txBody>
          <a:bodyPr spcFirstLastPara="1" wrap="square" lIns="182875" tIns="91425" rIns="182875" bIns="91425" anchor="ctr" anchorCtr="0">
            <a:noAutofit/>
          </a:bodyPr>
          <a:lstStyle>
            <a:lvl1pPr marL="0" marR="0" lvl="0" indent="0" algn="l" rtl="0">
              <a:lnSpc>
                <a:spcPct val="100000"/>
              </a:lnSpc>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highlight>
                  <a:schemeClr val="dk1"/>
                </a:highlight>
              </a:defRPr>
            </a:lvl2pPr>
            <a:lvl3pPr lvl="2" rtl="0">
              <a:spcBef>
                <a:spcPts val="0"/>
              </a:spcBef>
              <a:spcAft>
                <a:spcPts val="0"/>
              </a:spcAft>
              <a:buClr>
                <a:schemeClr val="dk1"/>
              </a:buClr>
              <a:buSzPts val="2800"/>
              <a:buNone/>
              <a:defRPr sz="2800">
                <a:solidFill>
                  <a:schemeClr val="dk1"/>
                </a:solidFill>
                <a:highlight>
                  <a:schemeClr val="dk1"/>
                </a:highlight>
              </a:defRPr>
            </a:lvl3pPr>
            <a:lvl4pPr lvl="3" rtl="0">
              <a:spcBef>
                <a:spcPts val="0"/>
              </a:spcBef>
              <a:spcAft>
                <a:spcPts val="0"/>
              </a:spcAft>
              <a:buClr>
                <a:schemeClr val="dk1"/>
              </a:buClr>
              <a:buSzPts val="2800"/>
              <a:buNone/>
              <a:defRPr sz="2800">
                <a:solidFill>
                  <a:schemeClr val="dk1"/>
                </a:solidFill>
                <a:highlight>
                  <a:schemeClr val="dk1"/>
                </a:highlight>
              </a:defRPr>
            </a:lvl4pPr>
            <a:lvl5pPr lvl="4" rtl="0">
              <a:spcBef>
                <a:spcPts val="0"/>
              </a:spcBef>
              <a:spcAft>
                <a:spcPts val="0"/>
              </a:spcAft>
              <a:buClr>
                <a:schemeClr val="dk1"/>
              </a:buClr>
              <a:buSzPts val="2800"/>
              <a:buNone/>
              <a:defRPr sz="2800">
                <a:solidFill>
                  <a:schemeClr val="dk1"/>
                </a:solidFill>
                <a:highlight>
                  <a:schemeClr val="dk1"/>
                </a:highlight>
              </a:defRPr>
            </a:lvl5pPr>
            <a:lvl6pPr lvl="5" rtl="0">
              <a:spcBef>
                <a:spcPts val="0"/>
              </a:spcBef>
              <a:spcAft>
                <a:spcPts val="0"/>
              </a:spcAft>
              <a:buClr>
                <a:schemeClr val="dk1"/>
              </a:buClr>
              <a:buSzPts val="2800"/>
              <a:buNone/>
              <a:defRPr sz="2800">
                <a:solidFill>
                  <a:schemeClr val="dk1"/>
                </a:solidFill>
                <a:highlight>
                  <a:schemeClr val="dk1"/>
                </a:highlight>
              </a:defRPr>
            </a:lvl6pPr>
            <a:lvl7pPr lvl="6" rtl="0">
              <a:spcBef>
                <a:spcPts val="0"/>
              </a:spcBef>
              <a:spcAft>
                <a:spcPts val="0"/>
              </a:spcAft>
              <a:buClr>
                <a:schemeClr val="dk1"/>
              </a:buClr>
              <a:buSzPts val="2800"/>
              <a:buNone/>
              <a:defRPr sz="2800">
                <a:solidFill>
                  <a:schemeClr val="dk1"/>
                </a:solidFill>
                <a:highlight>
                  <a:schemeClr val="dk1"/>
                </a:highlight>
              </a:defRPr>
            </a:lvl7pPr>
            <a:lvl8pPr lvl="7" rtl="0">
              <a:spcBef>
                <a:spcPts val="0"/>
              </a:spcBef>
              <a:spcAft>
                <a:spcPts val="0"/>
              </a:spcAft>
              <a:buClr>
                <a:schemeClr val="dk1"/>
              </a:buClr>
              <a:buSzPts val="2800"/>
              <a:buNone/>
              <a:defRPr sz="2800">
                <a:solidFill>
                  <a:schemeClr val="dk1"/>
                </a:solidFill>
                <a:highlight>
                  <a:schemeClr val="dk1"/>
                </a:highlight>
              </a:defRPr>
            </a:lvl8pPr>
            <a:lvl9pPr lvl="8" rtl="0">
              <a:spcBef>
                <a:spcPts val="0"/>
              </a:spcBef>
              <a:spcAft>
                <a:spcPts val="0"/>
              </a:spcAft>
              <a:buClr>
                <a:schemeClr val="dk1"/>
              </a:buClr>
              <a:buSzPts val="2800"/>
              <a:buNone/>
              <a:defRPr sz="2800">
                <a:solidFill>
                  <a:schemeClr val="dk1"/>
                </a:solidFill>
                <a:highlight>
                  <a:schemeClr val="dk1"/>
                </a:highlight>
              </a:defRPr>
            </a:lvl9pPr>
          </a:lstStyle>
          <a:p>
            <a:endParaRPr/>
          </a:p>
        </p:txBody>
      </p:sp>
      <p:sp>
        <p:nvSpPr>
          <p:cNvPr id="7" name="Google Shape;7;p1"/>
          <p:cNvSpPr txBox="1">
            <a:spLocks noGrp="1"/>
          </p:cNvSpPr>
          <p:nvPr>
            <p:ph type="body" idx="1"/>
          </p:nvPr>
        </p:nvSpPr>
        <p:spPr>
          <a:xfrm>
            <a:off x="0" y="975360"/>
            <a:ext cx="12192000" cy="4876800"/>
          </a:xfrm>
          <a:prstGeom prst="rect">
            <a:avLst/>
          </a:prstGeom>
          <a:noFill/>
          <a:ln>
            <a:noFill/>
          </a:ln>
        </p:spPr>
        <p:txBody>
          <a:bodyPr spcFirstLastPara="1" wrap="square" lIns="182875" tIns="182875" rIns="182875" bIns="182875" anchor="t" anchorCtr="0">
            <a:noAutofit/>
          </a:bodyPr>
          <a:lstStyle>
            <a:lvl1pPr marL="457200" lvl="0" indent="-361950">
              <a:lnSpc>
                <a:spcPct val="115000"/>
              </a:lnSpc>
              <a:spcBef>
                <a:spcPts val="0"/>
              </a:spcBef>
              <a:spcAft>
                <a:spcPts val="0"/>
              </a:spcAft>
              <a:buClr>
                <a:schemeClr val="dk1"/>
              </a:buClr>
              <a:buSzPts val="2100"/>
              <a:buFont typeface="Calibri"/>
              <a:buChar char="●"/>
              <a:defRPr sz="2100">
                <a:solidFill>
                  <a:schemeClr val="dk1"/>
                </a:solidFill>
                <a:latin typeface="Calibri"/>
                <a:ea typeface="Calibri"/>
                <a:cs typeface="Calibri"/>
                <a:sym typeface="Calibri"/>
              </a:defRPr>
            </a:lvl1pPr>
            <a:lvl2pPr marL="914400" lvl="1"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2pPr>
            <a:lvl3pPr marL="1371600" lvl="2"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3pPr>
            <a:lvl4pPr marL="1828800" lvl="3"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4pPr>
            <a:lvl5pPr marL="2286000" lvl="4"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5pPr>
            <a:lvl6pPr marL="2743200" lvl="5"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6pPr>
            <a:lvl7pPr marL="3200400" lvl="6"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7pPr>
            <a:lvl8pPr marL="3657600" lvl="7"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8pPr>
            <a:lvl9pPr marL="4114800" lvl="8"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38775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46962"/>
          </p15:clr>
        </p15:guide>
        <p15:guide id="2" pos="3840">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johnfretts@cle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mailto:petersiner@clee.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josephpirraglia@clee.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mailto:aberner@air.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07_A51463AE.xml"/><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CE_83E0760B.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lead-idea.org/idea-essential" TargetMode="Externa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433206" y="1030941"/>
            <a:ext cx="11446528" cy="2607608"/>
          </a:xfrm>
        </p:spPr>
        <p:txBody>
          <a:bodyPr lIns="91440" tIns="45720" rIns="91440" bIns="45720" anchor="b" anchorCtr="0">
            <a:noAutofit/>
          </a:bodyPr>
          <a:lstStyle/>
          <a:p>
            <a:pPr algn="ctr"/>
            <a:r>
              <a:rPr lang="en-US" sz="4400" b="1" dirty="0">
                <a:latin typeface="Gentona Book"/>
              </a:rPr>
              <a:t>Session 6: Registered Principal Apprenticeship Programs Preparing Effective Leaders</a:t>
            </a:r>
            <a:endParaRPr lang="en-US" sz="4400" b="1" dirty="0">
              <a:latin typeface="Gentona Book"/>
              <a:ea typeface="Calibri"/>
              <a:cs typeface="Calibri"/>
            </a:endParaRPr>
          </a:p>
        </p:txBody>
      </p:sp>
      <p:sp>
        <p:nvSpPr>
          <p:cNvPr id="5" name="Content Placeholder 4">
            <a:extLst>
              <a:ext uri="{FF2B5EF4-FFF2-40B4-BE49-F238E27FC236}">
                <a16:creationId xmlns:a16="http://schemas.microsoft.com/office/drawing/2014/main" id="{3E292D4C-15D0-11A5-08C0-921ECD93E222}"/>
              </a:ext>
            </a:extLst>
          </p:cNvPr>
          <p:cNvSpPr>
            <a:spLocks noGrp="1"/>
          </p:cNvSpPr>
          <p:nvPr>
            <p:ph sz="quarter" idx="10"/>
          </p:nvPr>
        </p:nvSpPr>
        <p:spPr>
          <a:xfrm>
            <a:off x="433388" y="4257675"/>
            <a:ext cx="11219636" cy="1569384"/>
          </a:xfrm>
        </p:spPr>
        <p:txBody>
          <a:bodyPr lIns="91440" tIns="45720" rIns="91440" bIns="45720" anchor="t"/>
          <a:lstStyle/>
          <a:p>
            <a:pPr marL="0" indent="0" algn="ctr">
              <a:buNone/>
            </a:pPr>
            <a:r>
              <a:rPr lang="en-US" b="1">
                <a:latin typeface="Gentona Book"/>
              </a:rPr>
              <a:t>Featuring the Rhode Island Registered Apprenticeship Principal Pathway (RIRAPP)</a:t>
            </a:r>
          </a:p>
          <a:p>
            <a:pPr marL="0" indent="0" algn="ctr">
              <a:buNone/>
            </a:pPr>
            <a:r>
              <a:rPr lang="en-US">
                <a:latin typeface="Gentona Book"/>
              </a:rPr>
              <a:t>April 21, 2026</a:t>
            </a:r>
            <a:endParaRPr lang="en-US" b="1">
              <a:latin typeface="Gentona Book"/>
            </a:endParaRPr>
          </a:p>
        </p:txBody>
      </p:sp>
      <p:cxnSp>
        <p:nvCxnSpPr>
          <p:cNvPr id="3" name="Straight Connector 2">
            <a:extLst>
              <a:ext uri="{FF2B5EF4-FFF2-40B4-BE49-F238E27FC236}">
                <a16:creationId xmlns:a16="http://schemas.microsoft.com/office/drawing/2014/main" id="{AE73A05C-C1F5-5C0C-848C-8966A0AC96C1}"/>
              </a:ext>
              <a:ext uri="{C183D7F6-B498-43B3-948B-1728B52AA6E4}">
                <adec:decorative xmlns:adec="http://schemas.microsoft.com/office/drawing/2017/decorative" val="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4536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A9FF-CD28-E31A-AD38-975BDD681550}"/>
              </a:ext>
            </a:extLst>
          </p:cNvPr>
          <p:cNvSpPr>
            <a:spLocks noGrp="1"/>
          </p:cNvSpPr>
          <p:nvPr>
            <p:ph type="title"/>
          </p:nvPr>
        </p:nvSpPr>
        <p:spPr/>
        <p:txBody>
          <a:bodyPr/>
          <a:lstStyle/>
          <a:p>
            <a:r>
              <a:rPr lang="en-US"/>
              <a:t>Lead IDEA Self Assessment</a:t>
            </a:r>
          </a:p>
        </p:txBody>
      </p:sp>
      <p:pic>
        <p:nvPicPr>
          <p:cNvPr id="7" name="Content Placeholder 6" descr="Screenshot of self-assessment results">
            <a:extLst>
              <a:ext uri="{FF2B5EF4-FFF2-40B4-BE49-F238E27FC236}">
                <a16:creationId xmlns:a16="http://schemas.microsoft.com/office/drawing/2014/main" id="{D9E52DAF-51F1-84B7-B980-CEC96A0625C3}"/>
              </a:ext>
            </a:extLst>
          </p:cNvPr>
          <p:cNvPicPr>
            <a:picLocks noGrp="1" noChangeAspect="1"/>
          </p:cNvPicPr>
          <p:nvPr>
            <p:ph sz="quarter" idx="10"/>
          </p:nvPr>
        </p:nvPicPr>
        <p:blipFill>
          <a:blip r:embed="rId3"/>
          <a:srcRect l="8112" t="12788" r="59889" b="15408"/>
          <a:stretch>
            <a:fillRect/>
          </a:stretch>
        </p:blipFill>
        <p:spPr>
          <a:xfrm>
            <a:off x="140621" y="1648175"/>
            <a:ext cx="6168914" cy="3893266"/>
          </a:xfrm>
          <a:prstGeom prst="rect">
            <a:avLst/>
          </a:prstGeom>
        </p:spPr>
      </p:pic>
      <p:pic>
        <p:nvPicPr>
          <p:cNvPr id="5" name="Picture 4" descr="LeadIDEA logo">
            <a:extLst>
              <a:ext uri="{FF2B5EF4-FFF2-40B4-BE49-F238E27FC236}">
                <a16:creationId xmlns:a16="http://schemas.microsoft.com/office/drawing/2014/main" id="{16D7E0E1-846E-5578-8DF2-2EAC66D2BA3A}"/>
              </a:ext>
            </a:extLst>
          </p:cNvPr>
          <p:cNvPicPr>
            <a:picLocks noChangeAspect="1"/>
          </p:cNvPicPr>
          <p:nvPr/>
        </p:nvPicPr>
        <p:blipFill>
          <a:blip r:embed="rId4"/>
          <a:stretch>
            <a:fillRect/>
          </a:stretch>
        </p:blipFill>
        <p:spPr>
          <a:xfrm>
            <a:off x="9169004" y="720017"/>
            <a:ext cx="2136792" cy="1018471"/>
          </a:xfrm>
          <a:prstGeom prst="rect">
            <a:avLst/>
          </a:prstGeom>
        </p:spPr>
      </p:pic>
      <p:pic>
        <p:nvPicPr>
          <p:cNvPr id="9" name="Picture 8" descr="Screenshot of assessment results">
            <a:extLst>
              <a:ext uri="{FF2B5EF4-FFF2-40B4-BE49-F238E27FC236}">
                <a16:creationId xmlns:a16="http://schemas.microsoft.com/office/drawing/2014/main" id="{2077E81F-52B3-2C72-5D4F-1A20F623052F}"/>
              </a:ext>
            </a:extLst>
          </p:cNvPr>
          <p:cNvPicPr>
            <a:picLocks noChangeAspect="1"/>
          </p:cNvPicPr>
          <p:nvPr/>
        </p:nvPicPr>
        <p:blipFill>
          <a:blip r:embed="rId5"/>
          <a:srcRect l="8846" t="12222" r="60385" b="19060"/>
          <a:stretch>
            <a:fillRect/>
          </a:stretch>
        </p:blipFill>
        <p:spPr>
          <a:xfrm>
            <a:off x="6485828" y="2045580"/>
            <a:ext cx="5565551" cy="3495861"/>
          </a:xfrm>
          <a:prstGeom prst="rect">
            <a:avLst/>
          </a:prstGeom>
        </p:spPr>
      </p:pic>
    </p:spTree>
    <p:extLst>
      <p:ext uri="{BB962C8B-B14F-4D97-AF65-F5344CB8AC3E}">
        <p14:creationId xmlns:p14="http://schemas.microsoft.com/office/powerpoint/2010/main" val="234446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28ED-38AE-3DD2-E12C-776880A18782}"/>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002F54D4-8142-4831-6E3E-EE1AE2E91310}"/>
              </a:ext>
            </a:extLst>
          </p:cNvPr>
          <p:cNvSpPr>
            <a:spLocks noGrp="1"/>
          </p:cNvSpPr>
          <p:nvPr>
            <p:ph sz="quarter" idx="10"/>
          </p:nvPr>
        </p:nvSpPr>
        <p:spPr>
          <a:xfrm>
            <a:off x="433206" y="1609257"/>
            <a:ext cx="5233486" cy="3639485"/>
          </a:xfrm>
        </p:spPr>
        <p:txBody>
          <a:bodyPr/>
          <a:lstStyle/>
          <a:p>
            <a:r>
              <a:rPr lang="en-US"/>
              <a:t>LEAD IDEA and other partner centers have several resources that can support your registered principal apprenticeship efforts!</a:t>
            </a:r>
          </a:p>
        </p:txBody>
      </p:sp>
      <p:pic>
        <p:nvPicPr>
          <p:cNvPr id="5" name="Picture 4">
            <a:extLst>
              <a:ext uri="{FF2B5EF4-FFF2-40B4-BE49-F238E27FC236}">
                <a16:creationId xmlns:a16="http://schemas.microsoft.com/office/drawing/2014/main" id="{4DDF38A2-BD5C-7DE0-9ECC-4EAA2C97DB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5310" y="1764487"/>
            <a:ext cx="4993535" cy="3329023"/>
          </a:xfrm>
          <a:prstGeom prst="rect">
            <a:avLst/>
          </a:prstGeom>
        </p:spPr>
      </p:pic>
    </p:spTree>
    <p:extLst>
      <p:ext uri="{BB962C8B-B14F-4D97-AF65-F5344CB8AC3E}">
        <p14:creationId xmlns:p14="http://schemas.microsoft.com/office/powerpoint/2010/main" val="138041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5CE7-0424-D128-CF90-AE59CC665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4F29C-48D4-CDFB-38C6-73D582EDA6D5}"/>
              </a:ext>
            </a:extLst>
          </p:cNvPr>
          <p:cNvSpPr>
            <a:spLocks noGrp="1"/>
          </p:cNvSpPr>
          <p:nvPr>
            <p:ph type="title"/>
          </p:nvPr>
        </p:nvSpPr>
        <p:spPr>
          <a:xfrm>
            <a:off x="1522060" y="710852"/>
            <a:ext cx="7153276" cy="3825081"/>
          </a:xfrm>
        </p:spPr>
        <p:txBody>
          <a:bodyPr lIns="91440" tIns="45720" rIns="91440" bIns="45720" anchor="t">
            <a:noAutofit/>
          </a:bodyPr>
          <a:lstStyle/>
          <a:p>
            <a:pPr algn="ctr">
              <a:lnSpc>
                <a:spcPct val="100000"/>
              </a:lnSpc>
              <a:spcBef>
                <a:spcPts val="4800"/>
              </a:spcBef>
            </a:pPr>
            <a:r>
              <a:rPr lang="en-US" b="1">
                <a:latin typeface="Calibri"/>
                <a:ea typeface="Calibri"/>
                <a:cs typeface="Calibri"/>
              </a:rPr>
              <a:t>Educational Leadership Apprenticeship Program Spotlight: </a:t>
            </a:r>
            <a:br>
              <a:rPr lang="en-US" b="1">
                <a:latin typeface="Calibri"/>
                <a:ea typeface="Calibri"/>
                <a:cs typeface="Calibri"/>
              </a:rPr>
            </a:br>
            <a:br>
              <a:rPr lang="en-US" sz="1000" b="1">
                <a:latin typeface="Calibri"/>
                <a:ea typeface="Calibri"/>
                <a:cs typeface="Calibri"/>
              </a:rPr>
            </a:br>
            <a:br>
              <a:rPr lang="en-US" sz="1000" b="1">
                <a:latin typeface="Calibri"/>
                <a:ea typeface="Calibri"/>
                <a:cs typeface="Calibri"/>
              </a:rPr>
            </a:br>
            <a:r>
              <a:rPr lang="en-US" b="1">
                <a:latin typeface="Calibri"/>
                <a:ea typeface="Calibri"/>
                <a:cs typeface="Calibri"/>
              </a:rPr>
              <a:t>Rhode Island Registered Apprenticeship Principal Pathway (RIRAPP)</a:t>
            </a:r>
            <a:br>
              <a:rPr lang="en-US" b="1">
                <a:latin typeface="Calibri"/>
                <a:ea typeface="Calibri"/>
                <a:cs typeface="Calibri"/>
              </a:rPr>
            </a:br>
            <a:br>
              <a:rPr lang="en-US" sz="1600" b="1">
                <a:latin typeface="Calibri"/>
                <a:ea typeface="Calibri"/>
                <a:cs typeface="Calibri"/>
              </a:rPr>
            </a:br>
            <a:endParaRPr lang="en-US" sz="4600">
              <a:latin typeface="Calibri"/>
              <a:ea typeface="Calibri"/>
              <a:cs typeface="Calibri"/>
            </a:endParaRPr>
          </a:p>
          <a:p>
            <a:pPr>
              <a:lnSpc>
                <a:spcPct val="100000"/>
              </a:lnSpc>
              <a:spcBef>
                <a:spcPts val="4800"/>
              </a:spcBef>
            </a:pPr>
            <a:endParaRPr lang="en-US" sz="1600" b="1">
              <a:latin typeface="Calibri"/>
              <a:ea typeface="Calibri"/>
              <a:cs typeface="Calibri"/>
            </a:endParaRPr>
          </a:p>
          <a:p>
            <a:pPr>
              <a:lnSpc>
                <a:spcPct val="100000"/>
              </a:lnSpc>
              <a:spcBef>
                <a:spcPts val="4800"/>
              </a:spcBef>
            </a:pPr>
            <a:endParaRPr lang="en-US" sz="1600" b="1">
              <a:latin typeface="Calibri"/>
              <a:ea typeface="Calibri"/>
              <a:cs typeface="Calibri"/>
            </a:endParaRPr>
          </a:p>
        </p:txBody>
      </p:sp>
    </p:spTree>
    <p:extLst>
      <p:ext uri="{BB962C8B-B14F-4D97-AF65-F5344CB8AC3E}">
        <p14:creationId xmlns:p14="http://schemas.microsoft.com/office/powerpoint/2010/main" val="1796665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a:latin typeface="Gentona Book"/>
              </a:rPr>
              <a:t>Meet the Panelists</a:t>
            </a:r>
            <a:endParaRPr lang="en-US" sz="4400" b="1">
              <a:ea typeface="Calibri Light"/>
              <a:cs typeface="Calibri Light"/>
            </a:endParaRPr>
          </a:p>
        </p:txBody>
      </p:sp>
      <p:grpSp>
        <p:nvGrpSpPr>
          <p:cNvPr id="26" name="Group 25">
            <a:extLst>
              <a:ext uri="{FF2B5EF4-FFF2-40B4-BE49-F238E27FC236}">
                <a16:creationId xmlns:a16="http://schemas.microsoft.com/office/drawing/2014/main" id="{1DC9A5C4-6AAB-0F51-B7AC-4AF9FDCF905B}"/>
              </a:ext>
              <a:ext uri="{C183D7F6-B498-43B3-948B-1728B52AA6E4}">
                <adec:decorative xmlns:adec="http://schemas.microsoft.com/office/drawing/2017/decorative" val="1"/>
              </a:ext>
            </a:extLst>
          </p:cNvPr>
          <p:cNvGrpSpPr/>
          <p:nvPr/>
        </p:nvGrpSpPr>
        <p:grpSpPr>
          <a:xfrm>
            <a:off x="2139992" y="1393523"/>
            <a:ext cx="2522733" cy="4070955"/>
            <a:chOff x="166742" y="1414787"/>
            <a:chExt cx="2522733" cy="4070955"/>
          </a:xfrm>
        </p:grpSpPr>
        <p:sp>
          <p:nvSpPr>
            <p:cNvPr id="8" name="Rectangle 7">
              <a:extLst>
                <a:ext uri="{FF2B5EF4-FFF2-40B4-BE49-F238E27FC236}">
                  <a16:creationId xmlns:a16="http://schemas.microsoft.com/office/drawing/2014/main" id="{DB1F73A3-147D-9D75-85D6-A70D9CF7B841}"/>
                </a:ext>
              </a:extLst>
            </p:cNvPr>
            <p:cNvSpPr/>
            <p:nvPr/>
          </p:nvSpPr>
          <p:spPr>
            <a:xfrm>
              <a:off x="166742" y="1414787"/>
              <a:ext cx="2514600" cy="4070955"/>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5BECC4-A098-A797-875D-CE3E3A2BDCD4}"/>
                </a:ext>
              </a:extLst>
            </p:cNvPr>
            <p:cNvSpPr txBox="1"/>
            <p:nvPr/>
          </p:nvSpPr>
          <p:spPr>
            <a:xfrm>
              <a:off x="174876" y="3345983"/>
              <a:ext cx="2514599"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solidFill>
                    <a:srgbClr val="212121"/>
                  </a:solidFill>
                  <a:latin typeface="Calibri"/>
                  <a:ea typeface="Calibri"/>
                  <a:cs typeface="Calibri"/>
                </a:rPr>
                <a:t>John Fretts</a:t>
              </a:r>
              <a:endParaRPr lang="en-US" sz="1200">
                <a:solidFill>
                  <a:srgbClr val="212121"/>
                </a:solidFill>
                <a:latin typeface="Aptos"/>
                <a:ea typeface="Calibri"/>
                <a:cs typeface="Arial"/>
              </a:endParaRPr>
            </a:p>
            <a:p>
              <a:pPr algn="ctr">
                <a:spcBef>
                  <a:spcPts val="600"/>
                </a:spcBef>
              </a:pPr>
              <a:r>
                <a:rPr lang="en-US" sz="1500"/>
                <a:t>Juanita Sanchez Educational Complex</a:t>
              </a:r>
            </a:p>
            <a:p>
              <a:pPr algn="ctr">
                <a:spcBef>
                  <a:spcPts val="600"/>
                </a:spcBef>
              </a:pPr>
              <a:r>
                <a:rPr lang="en-US" sz="1500"/>
                <a:t>Providence Public School District</a:t>
              </a:r>
            </a:p>
            <a:p>
              <a:pPr algn="ctr">
                <a:spcBef>
                  <a:spcPts val="600"/>
                </a:spcBef>
              </a:pPr>
              <a:r>
                <a:rPr lang="en-US" sz="1500">
                  <a:ea typeface="Calibri"/>
                  <a:cs typeface="Calibri"/>
                  <a:hlinkClick r:id="rId3"/>
                </a:rPr>
                <a:t>johnfretts@clee.org</a:t>
              </a:r>
              <a:endParaRPr lang="en-US" sz="1500">
                <a:ea typeface="Calibri"/>
                <a:cs typeface="Calibri"/>
              </a:endParaRPr>
            </a:p>
            <a:p>
              <a:pPr algn="ctr">
                <a:spcBef>
                  <a:spcPts val="600"/>
                </a:spcBef>
              </a:pPr>
              <a:endParaRPr lang="en-US" sz="1500">
                <a:ea typeface="Calibri"/>
                <a:cs typeface="Calibri"/>
              </a:endParaRPr>
            </a:p>
          </p:txBody>
        </p:sp>
      </p:grpSp>
      <p:grpSp>
        <p:nvGrpSpPr>
          <p:cNvPr id="29" name="Group 28">
            <a:extLst>
              <a:ext uri="{FF2B5EF4-FFF2-40B4-BE49-F238E27FC236}">
                <a16:creationId xmlns:a16="http://schemas.microsoft.com/office/drawing/2014/main" id="{572B5310-C95E-1982-14D9-EE5C30D68D72}"/>
              </a:ext>
              <a:ext uri="{C183D7F6-B498-43B3-948B-1728B52AA6E4}">
                <adec:decorative xmlns:adec="http://schemas.microsoft.com/office/drawing/2017/decorative" val="1"/>
              </a:ext>
            </a:extLst>
          </p:cNvPr>
          <p:cNvGrpSpPr/>
          <p:nvPr/>
        </p:nvGrpSpPr>
        <p:grpSpPr>
          <a:xfrm>
            <a:off x="7528401" y="1393523"/>
            <a:ext cx="2515475" cy="4070954"/>
            <a:chOff x="5226024" y="1414787"/>
            <a:chExt cx="2515475" cy="4070954"/>
          </a:xfrm>
        </p:grpSpPr>
        <p:sp>
          <p:nvSpPr>
            <p:cNvPr id="15" name="Rectangle 14">
              <a:extLst>
                <a:ext uri="{FF2B5EF4-FFF2-40B4-BE49-F238E27FC236}">
                  <a16:creationId xmlns:a16="http://schemas.microsoft.com/office/drawing/2014/main" id="{AB825B6E-BFA8-0036-0DE9-FB6AF86461C1}"/>
                </a:ext>
              </a:extLst>
            </p:cNvPr>
            <p:cNvSpPr/>
            <p:nvPr/>
          </p:nvSpPr>
          <p:spPr>
            <a:xfrm>
              <a:off x="5226899" y="1414787"/>
              <a:ext cx="2514600" cy="4070954"/>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4E3D03-C050-4191-EF36-DC27E0AEE529}"/>
                </a:ext>
              </a:extLst>
            </p:cNvPr>
            <p:cNvSpPr txBox="1"/>
            <p:nvPr/>
          </p:nvSpPr>
          <p:spPr>
            <a:xfrm>
              <a:off x="5226024" y="3319066"/>
              <a:ext cx="2514600" cy="203132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t>Peter Siner</a:t>
              </a:r>
            </a:p>
            <a:p>
              <a:pPr algn="ctr">
                <a:spcBef>
                  <a:spcPts val="600"/>
                </a:spcBef>
              </a:pPr>
              <a:r>
                <a:rPr lang="en-US" sz="1500"/>
                <a:t>Nathanael Greene Middle School</a:t>
              </a:r>
            </a:p>
            <a:p>
              <a:pPr algn="ctr">
                <a:spcBef>
                  <a:spcPts val="600"/>
                </a:spcBef>
              </a:pPr>
              <a:r>
                <a:rPr lang="en-US" sz="1500"/>
                <a:t>Providence Public School District</a:t>
              </a:r>
            </a:p>
            <a:p>
              <a:pPr algn="ctr">
                <a:spcBef>
                  <a:spcPts val="600"/>
                </a:spcBef>
              </a:pPr>
              <a:r>
                <a:rPr lang="en-US" sz="1400">
                  <a:ea typeface="+mn-lt"/>
                  <a:cs typeface="+mn-lt"/>
                  <a:hlinkClick r:id="rId4"/>
                </a:rPr>
                <a:t>petersiner@clee.org</a:t>
              </a:r>
              <a:endParaRPr lang="en-US" sz="1400">
                <a:ea typeface="+mn-lt"/>
                <a:cs typeface="+mn-lt"/>
              </a:endParaRPr>
            </a:p>
            <a:p>
              <a:pPr algn="ctr">
                <a:spcBef>
                  <a:spcPts val="600"/>
                </a:spcBef>
              </a:pPr>
              <a:endParaRPr lang="en-US" sz="1400">
                <a:ea typeface="Calibri"/>
                <a:cs typeface="Calibri"/>
              </a:endParaRPr>
            </a:p>
          </p:txBody>
        </p:sp>
      </p:grpSp>
      <p:pic>
        <p:nvPicPr>
          <p:cNvPr id="2050" name="Picture 2" descr="Headshot of John Fretts">
            <a:extLst>
              <a:ext uri="{FF2B5EF4-FFF2-40B4-BE49-F238E27FC236}">
                <a16:creationId xmlns:a16="http://schemas.microsoft.com/office/drawing/2014/main" id="{3F5C3511-964A-C430-CC7F-63F91C2D24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95" t="7998" r="8671" b="35226"/>
          <a:stretch>
            <a:fillRect/>
          </a:stretch>
        </p:blipFill>
        <p:spPr bwMode="auto">
          <a:xfrm>
            <a:off x="2509314" y="1605767"/>
            <a:ext cx="1765650" cy="1632449"/>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eadshot of Peter Siner">
            <a:extLst>
              <a:ext uri="{FF2B5EF4-FFF2-40B4-BE49-F238E27FC236}">
                <a16:creationId xmlns:a16="http://schemas.microsoft.com/office/drawing/2014/main" id="{58431C39-B95A-278E-346D-72C60260BE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41" t="861" r="13956" b="28971"/>
          <a:stretch>
            <a:fillRect/>
          </a:stretch>
        </p:blipFill>
        <p:spPr bwMode="auto">
          <a:xfrm>
            <a:off x="7973961" y="1602491"/>
            <a:ext cx="1620235" cy="16357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477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E1B7-3E34-36C0-9C15-76DA6C002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0A377B-D65C-DF7A-ED30-914DD43B64D4}"/>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a:latin typeface="Gentona Book"/>
              </a:rPr>
              <a:t>Meet the Presenter</a:t>
            </a:r>
            <a:endParaRPr lang="en-US" sz="4400" b="1">
              <a:ea typeface="Calibri Light"/>
              <a:cs typeface="Calibri Light"/>
            </a:endParaRPr>
          </a:p>
        </p:txBody>
      </p:sp>
      <p:grpSp>
        <p:nvGrpSpPr>
          <p:cNvPr id="4" name="Group 3">
            <a:extLst>
              <a:ext uri="{FF2B5EF4-FFF2-40B4-BE49-F238E27FC236}">
                <a16:creationId xmlns:a16="http://schemas.microsoft.com/office/drawing/2014/main" id="{2AC17C26-F35D-5742-6DA8-63BF5D5B0C4D}"/>
              </a:ext>
              <a:ext uri="{C183D7F6-B498-43B3-948B-1728B52AA6E4}">
                <adec:decorative xmlns:adec="http://schemas.microsoft.com/office/drawing/2017/decorative" val="1"/>
              </a:ext>
            </a:extLst>
          </p:cNvPr>
          <p:cNvGrpSpPr/>
          <p:nvPr/>
        </p:nvGrpSpPr>
        <p:grpSpPr>
          <a:xfrm>
            <a:off x="4607176" y="1716861"/>
            <a:ext cx="3239693" cy="3981461"/>
            <a:chOff x="2290838" y="1523480"/>
            <a:chExt cx="2743200" cy="3981461"/>
          </a:xfrm>
        </p:grpSpPr>
        <p:sp>
          <p:nvSpPr>
            <p:cNvPr id="8" name="Rectangle 7">
              <a:extLst>
                <a:ext uri="{FF2B5EF4-FFF2-40B4-BE49-F238E27FC236}">
                  <a16:creationId xmlns:a16="http://schemas.microsoft.com/office/drawing/2014/main" id="{0216BE1C-3839-11F6-9BFF-783FA3454217}"/>
                </a:ext>
              </a:extLst>
            </p:cNvPr>
            <p:cNvSpPr/>
            <p:nvPr/>
          </p:nvSpPr>
          <p:spPr>
            <a:xfrm>
              <a:off x="2290838" y="1523480"/>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412F50-823E-1FD5-48EC-7224E5FBC1FA}"/>
                </a:ext>
              </a:extLst>
            </p:cNvPr>
            <p:cNvSpPr txBox="1"/>
            <p:nvPr/>
          </p:nvSpPr>
          <p:spPr>
            <a:xfrm>
              <a:off x="2290838" y="3516523"/>
              <a:ext cx="2743200" cy="190821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ea typeface="Calibri"/>
                  <a:cs typeface="Arial"/>
                </a:rPr>
                <a:t>Joe Pirraglia</a:t>
              </a:r>
              <a:endParaRPr lang="en-US"/>
            </a:p>
            <a:p>
              <a:pPr algn="ctr">
                <a:spcBef>
                  <a:spcPts val="600"/>
                </a:spcBef>
              </a:pPr>
              <a:r>
                <a:rPr lang="en-US" sz="1600">
                  <a:ea typeface="Calibri"/>
                  <a:cs typeface="Arial"/>
                </a:rPr>
                <a:t>Director of Principal Preparation Programs</a:t>
              </a:r>
            </a:p>
            <a:p>
              <a:pPr algn="ctr">
                <a:spcBef>
                  <a:spcPts val="600"/>
                </a:spcBef>
              </a:pPr>
              <a:r>
                <a:rPr lang="en-US" sz="1600">
                  <a:ea typeface="+mn-lt"/>
                  <a:cs typeface="+mn-lt"/>
                </a:rPr>
                <a:t>CLEE</a:t>
              </a:r>
              <a:endParaRPr lang="en-US" sz="1600">
                <a:ea typeface="Calibri"/>
                <a:cs typeface="Calibri"/>
              </a:endParaRPr>
            </a:p>
            <a:p>
              <a:pPr algn="ctr">
                <a:spcBef>
                  <a:spcPts val="600"/>
                </a:spcBef>
              </a:pPr>
              <a:r>
                <a:rPr lang="en-US" sz="1600">
                  <a:ea typeface="+mn-lt"/>
                  <a:cs typeface="+mn-lt"/>
                  <a:hlinkClick r:id="rId3"/>
                </a:rPr>
                <a:t>josephpirraglia@clee.org</a:t>
              </a:r>
              <a:endParaRPr lang="en-US" sz="1600">
                <a:ea typeface="+mn-lt"/>
                <a:cs typeface="+mn-lt"/>
              </a:endParaRPr>
            </a:p>
            <a:p>
              <a:pPr algn="ctr">
                <a:spcBef>
                  <a:spcPts val="600"/>
                </a:spcBef>
              </a:pPr>
              <a:endParaRPr lang="en-US" sz="1600">
                <a:ea typeface="Calibri"/>
                <a:cs typeface="Calibri"/>
              </a:endParaRPr>
            </a:p>
          </p:txBody>
        </p:sp>
      </p:grpSp>
      <p:pic>
        <p:nvPicPr>
          <p:cNvPr id="6" name="Picture 2" descr="Headshot of Joe Pirraglia">
            <a:extLst>
              <a:ext uri="{FF2B5EF4-FFF2-40B4-BE49-F238E27FC236}">
                <a16:creationId xmlns:a16="http://schemas.microsoft.com/office/drawing/2014/main" id="{5AE900F4-2C73-4414-47EB-3D6E3DA1E187}"/>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6448" t="7779" r="9121" b="34346"/>
          <a:stretch>
            <a:fillRect/>
          </a:stretch>
        </p:blipFill>
        <p:spPr bwMode="auto">
          <a:xfrm>
            <a:off x="5483960" y="2054504"/>
            <a:ext cx="1486124" cy="146771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09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242100" y="799167"/>
            <a:ext cx="5650800" cy="5454400"/>
          </a:xfrm>
          <a:prstGeom prst="rect">
            <a:avLst/>
          </a:prstGeom>
        </p:spPr>
        <p:txBody>
          <a:bodyPr spcFirstLastPara="1" wrap="square" lIns="121900" tIns="121900" rIns="121900" bIns="121900" anchor="t" anchorCtr="0">
            <a:noAutofit/>
          </a:bodyPr>
          <a:lstStyle/>
          <a:p>
            <a:pPr algn="ctr"/>
            <a:r>
              <a:rPr lang="en" sz="4800"/>
              <a:t>Rhode Island Registered Apprenticeship Principal Program (RIRAPP)</a:t>
            </a:r>
            <a:endParaRPr sz="8000">
              <a:solidFill>
                <a:srgbClr val="439D91"/>
              </a:solidFill>
            </a:endParaRPr>
          </a:p>
        </p:txBody>
      </p:sp>
      <p:pic>
        <p:nvPicPr>
          <p:cNvPr id="115" name="Google Shape;115;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90867" y="1861333"/>
            <a:ext cx="5920133" cy="3330067"/>
          </a:xfrm>
          <a:prstGeom prst="rect">
            <a:avLst/>
          </a:prstGeom>
          <a:noFill/>
          <a:ln>
            <a:noFill/>
          </a:ln>
        </p:spPr>
      </p:pic>
      <p:sp>
        <p:nvSpPr>
          <p:cNvPr id="116" name="Google Shape;116;p25"/>
          <p:cNvSpPr txBox="1"/>
          <p:nvPr/>
        </p:nvSpPr>
        <p:spPr>
          <a:xfrm>
            <a:off x="242100" y="5730400"/>
            <a:ext cx="11616400" cy="619600"/>
          </a:xfrm>
          <a:prstGeom prst="rect">
            <a:avLst/>
          </a:prstGeom>
          <a:noFill/>
          <a:ln>
            <a:noFill/>
          </a:ln>
        </p:spPr>
        <p:txBody>
          <a:bodyPr spcFirstLastPara="1" wrap="square" lIns="121900" tIns="121900" rIns="121900" bIns="121900" anchor="t" anchorCtr="0">
            <a:noAutofit/>
          </a:bodyPr>
          <a:lstStyle/>
          <a:p>
            <a:r>
              <a:rPr lang="en" sz="2533">
                <a:solidFill>
                  <a:schemeClr val="dk2"/>
                </a:solidFill>
                <a:latin typeface="Montserrat"/>
                <a:ea typeface="Montserrat"/>
                <a:cs typeface="Montserrat"/>
                <a:sym typeface="Montserrat"/>
              </a:rPr>
              <a:t>Joe Pirraglia | Director of Principal Preparation Programs | CLEE</a:t>
            </a:r>
            <a:endParaRPr sz="2533">
              <a:solidFill>
                <a:schemeClr val="dk2"/>
              </a:solidFill>
              <a:latin typeface="Montserrat"/>
              <a:ea typeface="Montserrat"/>
              <a:cs typeface="Montserrat"/>
              <a:sym typeface="Montserrat"/>
            </a:endParaRPr>
          </a:p>
        </p:txBody>
      </p:sp>
    </p:spTree>
    <p:extLst>
      <p:ext uri="{BB962C8B-B14F-4D97-AF65-F5344CB8AC3E}">
        <p14:creationId xmlns:p14="http://schemas.microsoft.com/office/powerpoint/2010/main" val="157927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RIRAPP Launch and Funding</a:t>
            </a:r>
          </a:p>
          <a:p>
            <a:endParaRPr lang="en-US" b="1">
              <a:latin typeface="+mn-lt"/>
            </a:endParaRPr>
          </a:p>
        </p:txBody>
      </p:sp>
      <p:sp>
        <p:nvSpPr>
          <p:cNvPr id="122" name="Google Shape;122;p26"/>
          <p:cNvSpPr txBox="1">
            <a:spLocks noGrp="1"/>
          </p:cNvSpPr>
          <p:nvPr>
            <p:ph type="body" idx="1"/>
          </p:nvPr>
        </p:nvSpPr>
        <p:spPr>
          <a:xfrm>
            <a:off x="277200" y="1540300"/>
            <a:ext cx="11637600" cy="4840800"/>
          </a:xfrm>
          <a:prstGeom prst="rect">
            <a:avLst/>
          </a:prstGeom>
        </p:spPr>
        <p:txBody>
          <a:bodyPr spcFirstLastPara="1" wrap="square" lIns="121900" tIns="121900" rIns="121900" bIns="121900" anchor="t" anchorCtr="0">
            <a:noAutofit/>
          </a:bodyPr>
          <a:lstStyle/>
          <a:p>
            <a:pPr indent="-465655">
              <a:buClr>
                <a:schemeClr val="dk1"/>
              </a:buClr>
              <a:buSzPts val="1900"/>
            </a:pPr>
            <a:r>
              <a:rPr lang="en" sz="2533" b="1">
                <a:solidFill>
                  <a:schemeClr val="dk1"/>
                </a:solidFill>
              </a:rPr>
              <a:t>Origin: </a:t>
            </a:r>
            <a:r>
              <a:rPr lang="en" sz="2533">
                <a:solidFill>
                  <a:schemeClr val="dk1"/>
                </a:solidFill>
              </a:rPr>
              <a:t>2024 RFP from RI Dept of Ed (RIDE)</a:t>
            </a:r>
            <a:endParaRPr sz="2533">
              <a:solidFill>
                <a:schemeClr val="dk1"/>
              </a:solidFill>
            </a:endParaRPr>
          </a:p>
          <a:p>
            <a:pPr indent="-465655">
              <a:spcBef>
                <a:spcPts val="1333"/>
              </a:spcBef>
              <a:buClr>
                <a:schemeClr val="dk1"/>
              </a:buClr>
              <a:buSzPts val="1900"/>
            </a:pPr>
            <a:r>
              <a:rPr lang="en" sz="2533" b="1">
                <a:solidFill>
                  <a:schemeClr val="dk1"/>
                </a:solidFill>
              </a:rPr>
              <a:t>Purpose: </a:t>
            </a:r>
            <a:r>
              <a:rPr lang="en" sz="2533">
                <a:solidFill>
                  <a:schemeClr val="dk1"/>
                </a:solidFill>
              </a:rPr>
              <a:t>Create sustainability in the leadership pipeline</a:t>
            </a:r>
            <a:endParaRPr sz="2533">
              <a:solidFill>
                <a:schemeClr val="dk1"/>
              </a:solidFill>
            </a:endParaRPr>
          </a:p>
          <a:p>
            <a:pPr indent="-465655">
              <a:spcBef>
                <a:spcPts val="1333"/>
              </a:spcBef>
              <a:buClr>
                <a:schemeClr val="dk1"/>
              </a:buClr>
              <a:buSzPts val="1900"/>
            </a:pPr>
            <a:r>
              <a:rPr lang="en" sz="2533" b="1">
                <a:solidFill>
                  <a:schemeClr val="dk1"/>
                </a:solidFill>
              </a:rPr>
              <a:t>Sponsor:  </a:t>
            </a:r>
            <a:r>
              <a:rPr lang="en" sz="2533">
                <a:solidFill>
                  <a:schemeClr val="dk1"/>
                </a:solidFill>
              </a:rPr>
              <a:t>RIDE officially sponsors and funds the program through a US Dept of Labor initiative</a:t>
            </a:r>
            <a:endParaRPr sz="2533">
              <a:solidFill>
                <a:schemeClr val="dk1"/>
              </a:solidFill>
            </a:endParaRPr>
          </a:p>
          <a:p>
            <a:pPr indent="-465655">
              <a:spcBef>
                <a:spcPts val="1333"/>
              </a:spcBef>
              <a:buClr>
                <a:schemeClr val="dk1"/>
              </a:buClr>
              <a:buSzPts val="1900"/>
            </a:pPr>
            <a:r>
              <a:rPr lang="en" sz="2533" b="1">
                <a:solidFill>
                  <a:schemeClr val="dk1"/>
                </a:solidFill>
              </a:rPr>
              <a:t>Candidate Support: </a:t>
            </a:r>
            <a:r>
              <a:rPr lang="en" sz="2533">
                <a:solidFill>
                  <a:schemeClr val="dk1"/>
                </a:solidFill>
              </a:rPr>
              <a:t>Covers tuition, books, and licensure assessment</a:t>
            </a:r>
            <a:endParaRPr sz="2533">
              <a:solidFill>
                <a:schemeClr val="dk1"/>
              </a:solidFill>
            </a:endParaRPr>
          </a:p>
          <a:p>
            <a:pPr indent="-465655">
              <a:spcBef>
                <a:spcPts val="1333"/>
              </a:spcBef>
              <a:buClr>
                <a:schemeClr val="dk1"/>
              </a:buClr>
              <a:buSzPts val="1900"/>
            </a:pPr>
            <a:r>
              <a:rPr lang="en" sz="2533" b="1">
                <a:solidFill>
                  <a:schemeClr val="dk1"/>
                </a:solidFill>
              </a:rPr>
              <a:t>Strategic Support: </a:t>
            </a:r>
            <a:r>
              <a:rPr lang="en" sz="2533">
                <a:solidFill>
                  <a:schemeClr val="dk1"/>
                </a:solidFill>
              </a:rPr>
              <a:t>Alignment to Registered Apprenticeship requirements provided by Building Futures RI (RI Dept of Labor)</a:t>
            </a:r>
            <a:endParaRPr sz="2533">
              <a:solidFill>
                <a:schemeClr val="dk1"/>
              </a:solidFill>
            </a:endParaRPr>
          </a:p>
          <a:p>
            <a:pPr marL="0" indent="0">
              <a:spcBef>
                <a:spcPts val="1333"/>
              </a:spcBef>
              <a:spcAft>
                <a:spcPts val="1333"/>
              </a:spcAft>
              <a:buNone/>
            </a:pPr>
            <a:endParaRPr sz="2533">
              <a:solidFill>
                <a:schemeClr val="dk1"/>
              </a:solidFill>
            </a:endParaRPr>
          </a:p>
        </p:txBody>
      </p:sp>
      <p:pic>
        <p:nvPicPr>
          <p:cNvPr id="2" name="Google Shape;88;p20" descr="CLEE logo">
            <a:extLst>
              <a:ext uri="{FF2B5EF4-FFF2-40B4-BE49-F238E27FC236}">
                <a16:creationId xmlns:a16="http://schemas.microsoft.com/office/drawing/2014/main" id="{AB7A6B9C-9920-969C-28FD-0A5481A364BC}"/>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16454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Launching RIRAPP 2025/2026</a:t>
            </a:r>
          </a:p>
          <a:p>
            <a:endParaRPr lang="en-US" b="1">
              <a:latin typeface="+mn-lt"/>
            </a:endParaRPr>
          </a:p>
        </p:txBody>
      </p:sp>
      <p:sp>
        <p:nvSpPr>
          <p:cNvPr id="128" name="Google Shape;128;p27"/>
          <p:cNvSpPr txBox="1">
            <a:spLocks noGrp="1"/>
          </p:cNvSpPr>
          <p:nvPr>
            <p:ph type="body" idx="1"/>
          </p:nvPr>
        </p:nvSpPr>
        <p:spPr>
          <a:xfrm>
            <a:off x="256700" y="1540300"/>
            <a:ext cx="11637600" cy="4840800"/>
          </a:xfrm>
          <a:prstGeom prst="rect">
            <a:avLst/>
          </a:prstGeom>
        </p:spPr>
        <p:txBody>
          <a:bodyPr spcFirstLastPara="1" wrap="square" lIns="121900" tIns="121900" rIns="121900" bIns="121900" anchor="t" anchorCtr="0">
            <a:noAutofit/>
          </a:bodyPr>
          <a:lstStyle/>
          <a:p>
            <a:pPr indent="-482588">
              <a:buClr>
                <a:schemeClr val="dk1"/>
              </a:buClr>
              <a:buSzPts val="2100"/>
            </a:pPr>
            <a:r>
              <a:rPr lang="en" b="1">
                <a:solidFill>
                  <a:schemeClr val="dk1"/>
                </a:solidFill>
              </a:rPr>
              <a:t>The Cohort: </a:t>
            </a:r>
            <a:r>
              <a:rPr lang="en">
                <a:solidFill>
                  <a:schemeClr val="dk1"/>
                </a:solidFill>
              </a:rPr>
              <a:t>Launched with 5 apprentices from 4 districts</a:t>
            </a:r>
            <a:endParaRPr>
              <a:solidFill>
                <a:schemeClr val="dk1"/>
              </a:solidFill>
            </a:endParaRPr>
          </a:p>
          <a:p>
            <a:pPr indent="-482588">
              <a:spcBef>
                <a:spcPts val="1333"/>
              </a:spcBef>
              <a:buClr>
                <a:schemeClr val="dk1"/>
              </a:buClr>
              <a:buSzPts val="2100"/>
            </a:pPr>
            <a:r>
              <a:rPr lang="en" b="1">
                <a:solidFill>
                  <a:schemeClr val="dk1"/>
                </a:solidFill>
              </a:rPr>
              <a:t>Apprentice Role: </a:t>
            </a:r>
            <a:r>
              <a:rPr lang="en">
                <a:solidFill>
                  <a:schemeClr val="dk1"/>
                </a:solidFill>
              </a:rPr>
              <a:t>Assistant Principals or Deans</a:t>
            </a:r>
            <a:endParaRPr>
              <a:solidFill>
                <a:schemeClr val="dk1"/>
              </a:solidFill>
            </a:endParaRPr>
          </a:p>
          <a:p>
            <a:pPr indent="-482588">
              <a:spcBef>
                <a:spcPts val="1333"/>
              </a:spcBef>
              <a:buClr>
                <a:schemeClr val="dk1"/>
              </a:buClr>
              <a:buSzPts val="2100"/>
            </a:pPr>
            <a:r>
              <a:rPr lang="en" b="1">
                <a:solidFill>
                  <a:schemeClr val="dk1"/>
                </a:solidFill>
              </a:rPr>
              <a:t>The Commitment: </a:t>
            </a:r>
            <a:r>
              <a:rPr lang="en">
                <a:solidFill>
                  <a:schemeClr val="dk1"/>
                </a:solidFill>
              </a:rPr>
              <a:t>Participants commit to serving 3 years in a RI Building Administrator certified position post-completion </a:t>
            </a:r>
            <a:endParaRPr>
              <a:solidFill>
                <a:schemeClr val="dk1"/>
              </a:solidFill>
            </a:endParaRPr>
          </a:p>
          <a:p>
            <a:pPr indent="-482588">
              <a:spcBef>
                <a:spcPts val="1333"/>
              </a:spcBef>
              <a:spcAft>
                <a:spcPts val="1333"/>
              </a:spcAft>
              <a:buClr>
                <a:schemeClr val="dk1"/>
              </a:buClr>
              <a:buSzPts val="2100"/>
            </a:pPr>
            <a:r>
              <a:rPr lang="en" b="1">
                <a:solidFill>
                  <a:schemeClr val="dk1"/>
                </a:solidFill>
              </a:rPr>
              <a:t>Certification: </a:t>
            </a:r>
            <a:r>
              <a:rPr lang="en">
                <a:solidFill>
                  <a:schemeClr val="dk1"/>
                </a:solidFill>
              </a:rPr>
              <a:t>RIDE created a specific "Registered Apprenticeship Preliminary Certificate"</a:t>
            </a:r>
            <a:endParaRPr b="1">
              <a:solidFill>
                <a:schemeClr val="dk1"/>
              </a:solidFill>
            </a:endParaRPr>
          </a:p>
        </p:txBody>
      </p:sp>
      <p:pic>
        <p:nvPicPr>
          <p:cNvPr id="2" name="Google Shape;88;p20">
            <a:extLst>
              <a:ext uri="{FF2B5EF4-FFF2-40B4-BE49-F238E27FC236}">
                <a16:creationId xmlns:a16="http://schemas.microsoft.com/office/drawing/2014/main" id="{6A45A5DA-5B80-BA14-BBC2-100849E6A92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90929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2"/>
        <p:cNvGrpSpPr/>
        <p:nvPr/>
      </p:nvGrpSpPr>
      <p:grpSpPr>
        <a:xfrm>
          <a:off x="0" y="0"/>
          <a:ext cx="0" cy="0"/>
          <a:chOff x="0" y="0"/>
          <a:chExt cx="0" cy="0"/>
        </a:xfrm>
      </p:grpSpPr>
      <p:sp>
        <p:nvSpPr>
          <p:cNvPr id="133" name="Google Shape;133;p28"/>
          <p:cNvSpPr txBox="1">
            <a:spLocks noGrp="1"/>
          </p:cNvSpPr>
          <p:nvPr>
            <p:ph type="title"/>
          </p:nvPr>
        </p:nvSpPr>
        <p:spPr>
          <a:xfrm>
            <a:off x="277200" y="512567"/>
            <a:ext cx="11360800" cy="763600"/>
          </a:xfrm>
          <a:prstGeom prst="rect">
            <a:avLst/>
          </a:prstGeom>
        </p:spPr>
        <p:txBody>
          <a:bodyPr spcFirstLastPara="1" wrap="square" lIns="121900" tIns="121900" rIns="121900" bIns="121900" anchor="t" anchorCtr="0">
            <a:noAutofit/>
          </a:bodyPr>
          <a:lstStyle/>
          <a:p>
            <a:r>
              <a:rPr lang="en-US" b="1">
                <a:latin typeface="+mn-lt"/>
              </a:rPr>
              <a:t>Integrated Instructional Program </a:t>
            </a:r>
          </a:p>
          <a:p>
            <a:endParaRPr lang="en-US" b="1">
              <a:latin typeface="+mn-lt"/>
            </a:endParaRPr>
          </a:p>
        </p:txBody>
      </p:sp>
      <p:sp>
        <p:nvSpPr>
          <p:cNvPr id="134" name="Google Shape;134;p28"/>
          <p:cNvSpPr txBox="1">
            <a:spLocks noGrp="1"/>
          </p:cNvSpPr>
          <p:nvPr>
            <p:ph type="body" idx="1"/>
          </p:nvPr>
        </p:nvSpPr>
        <p:spPr>
          <a:xfrm>
            <a:off x="277200" y="1606300"/>
            <a:ext cx="11637600" cy="4840800"/>
          </a:xfrm>
          <a:prstGeom prst="rect">
            <a:avLst/>
          </a:prstGeom>
        </p:spPr>
        <p:txBody>
          <a:bodyPr spcFirstLastPara="1" wrap="square" lIns="121900" tIns="121900" rIns="121900" bIns="121900" anchor="t" anchorCtr="0">
            <a:noAutofit/>
          </a:bodyPr>
          <a:lstStyle/>
          <a:p>
            <a:pPr indent="-482588">
              <a:buClr>
                <a:schemeClr val="dk1"/>
              </a:buClr>
              <a:buSzPts val="2100"/>
            </a:pPr>
            <a:r>
              <a:rPr lang="en" b="1">
                <a:solidFill>
                  <a:schemeClr val="dk1"/>
                </a:solidFill>
              </a:rPr>
              <a:t>Duration: </a:t>
            </a:r>
            <a:r>
              <a:rPr lang="en">
                <a:solidFill>
                  <a:schemeClr val="dk1"/>
                </a:solidFill>
              </a:rPr>
              <a:t>A fully integrated, 12-month program</a:t>
            </a:r>
            <a:endParaRPr>
              <a:solidFill>
                <a:schemeClr val="dk1"/>
              </a:solidFill>
            </a:endParaRPr>
          </a:p>
          <a:p>
            <a:pPr indent="-482588">
              <a:spcBef>
                <a:spcPts val="1333"/>
              </a:spcBef>
              <a:buClr>
                <a:schemeClr val="dk1"/>
              </a:buClr>
              <a:buSzPts val="2100"/>
            </a:pPr>
            <a:r>
              <a:rPr lang="en" b="1">
                <a:solidFill>
                  <a:schemeClr val="dk1"/>
                </a:solidFill>
              </a:rPr>
              <a:t>The Core:</a:t>
            </a:r>
            <a:r>
              <a:rPr lang="en">
                <a:solidFill>
                  <a:schemeClr val="dk1"/>
                </a:solidFill>
              </a:rPr>
              <a:t> Connects learning directly to daily leadership practice</a:t>
            </a:r>
            <a:endParaRPr>
              <a:solidFill>
                <a:schemeClr val="dk1"/>
              </a:solidFill>
            </a:endParaRPr>
          </a:p>
          <a:p>
            <a:pPr indent="-482588">
              <a:spcBef>
                <a:spcPts val="1333"/>
              </a:spcBef>
              <a:buClr>
                <a:schemeClr val="dk1"/>
              </a:buClr>
              <a:buSzPts val="2100"/>
            </a:pPr>
            <a:r>
              <a:rPr lang="en" b="1">
                <a:solidFill>
                  <a:schemeClr val="dk1"/>
                </a:solidFill>
              </a:rPr>
              <a:t>Delivery Methods:</a:t>
            </a:r>
            <a:endParaRPr b="1">
              <a:solidFill>
                <a:schemeClr val="dk1"/>
              </a:solidFill>
            </a:endParaRPr>
          </a:p>
          <a:p>
            <a:pPr lvl="1" indent="-457189">
              <a:spcBef>
                <a:spcPts val="1333"/>
              </a:spcBef>
              <a:buClr>
                <a:schemeClr val="dk1"/>
              </a:buClr>
              <a:buSzPts val="1800"/>
            </a:pPr>
            <a:r>
              <a:rPr lang="en">
                <a:solidFill>
                  <a:schemeClr val="dk1"/>
                </a:solidFill>
              </a:rPr>
              <a:t>Peer and network learning sessions </a:t>
            </a:r>
            <a:endParaRPr>
              <a:solidFill>
                <a:schemeClr val="dk1"/>
              </a:solidFill>
            </a:endParaRPr>
          </a:p>
          <a:p>
            <a:pPr lvl="1" indent="-457189">
              <a:spcBef>
                <a:spcPts val="1333"/>
              </a:spcBef>
              <a:buClr>
                <a:schemeClr val="dk1"/>
              </a:buClr>
              <a:buSzPts val="1800"/>
            </a:pPr>
            <a:r>
              <a:rPr lang="en">
                <a:solidFill>
                  <a:schemeClr val="dk1"/>
                </a:solidFill>
              </a:rPr>
              <a:t>Individualized learning through personal Learning Plans </a:t>
            </a:r>
            <a:endParaRPr>
              <a:solidFill>
                <a:schemeClr val="dk1"/>
              </a:solidFill>
            </a:endParaRPr>
          </a:p>
          <a:p>
            <a:pPr lvl="1" indent="-457189">
              <a:spcBef>
                <a:spcPts val="1333"/>
              </a:spcBef>
              <a:buClr>
                <a:schemeClr val="dk1"/>
              </a:buClr>
              <a:buSzPts val="1800"/>
            </a:pPr>
            <a:r>
              <a:rPr lang="en">
                <a:solidFill>
                  <a:schemeClr val="dk1"/>
                </a:solidFill>
              </a:rPr>
              <a:t>Formative and summative residency assignments </a:t>
            </a:r>
            <a:endParaRPr>
              <a:solidFill>
                <a:schemeClr val="dk1"/>
              </a:solidFill>
            </a:endParaRPr>
          </a:p>
          <a:p>
            <a:pPr lvl="1" indent="-457189">
              <a:spcBef>
                <a:spcPts val="1333"/>
              </a:spcBef>
              <a:buClr>
                <a:schemeClr val="dk1"/>
              </a:buClr>
              <a:buSzPts val="1800"/>
            </a:pPr>
            <a:r>
              <a:rPr lang="en">
                <a:solidFill>
                  <a:schemeClr val="dk1"/>
                </a:solidFill>
              </a:rPr>
              <a:t>Session prepwork including reading and reflection </a:t>
            </a:r>
            <a:endParaRPr>
              <a:solidFill>
                <a:schemeClr val="dk1"/>
              </a:solidFill>
            </a:endParaRPr>
          </a:p>
          <a:p>
            <a:pPr marL="0" indent="0">
              <a:spcBef>
                <a:spcPts val="1333"/>
              </a:spcBef>
              <a:spcAft>
                <a:spcPts val="1333"/>
              </a:spcAft>
              <a:buNone/>
            </a:pPr>
            <a:endParaRPr b="1">
              <a:solidFill>
                <a:schemeClr val="dk1"/>
              </a:solidFill>
            </a:endParaRPr>
          </a:p>
        </p:txBody>
      </p:sp>
      <p:pic>
        <p:nvPicPr>
          <p:cNvPr id="2" name="Google Shape;88;p20">
            <a:extLst>
              <a:ext uri="{FF2B5EF4-FFF2-40B4-BE49-F238E27FC236}">
                <a16:creationId xmlns:a16="http://schemas.microsoft.com/office/drawing/2014/main" id="{C317249E-BEE9-2320-56F6-5DA16422507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310331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415600" y="592034"/>
            <a:ext cx="11360800" cy="763600"/>
          </a:xfrm>
          <a:prstGeom prst="rect">
            <a:avLst/>
          </a:prstGeom>
        </p:spPr>
        <p:txBody>
          <a:bodyPr spcFirstLastPara="1" wrap="square" lIns="121900" tIns="121900" rIns="121900" bIns="121900" anchor="t" anchorCtr="0">
            <a:noAutofit/>
          </a:bodyPr>
          <a:lstStyle/>
          <a:p>
            <a:r>
              <a:rPr lang="en-US" b="1">
                <a:latin typeface="+mn-lt"/>
              </a:rPr>
              <a:t>Principal Residency Network Ecosystem</a:t>
            </a:r>
          </a:p>
          <a:p>
            <a:endParaRPr lang="en-US" b="1">
              <a:latin typeface="+mn-lt"/>
            </a:endParaRPr>
          </a:p>
        </p:txBody>
      </p:sp>
      <p:sp>
        <p:nvSpPr>
          <p:cNvPr id="140" name="Google Shape;140;p29"/>
          <p:cNvSpPr txBox="1">
            <a:spLocks noGrp="1"/>
          </p:cNvSpPr>
          <p:nvPr>
            <p:ph type="body" idx="1"/>
          </p:nvPr>
        </p:nvSpPr>
        <p:spPr>
          <a:xfrm>
            <a:off x="277200" y="1606300"/>
            <a:ext cx="11637600" cy="4840800"/>
          </a:xfrm>
          <a:prstGeom prst="rect">
            <a:avLst/>
          </a:prstGeom>
        </p:spPr>
        <p:txBody>
          <a:bodyPr spcFirstLastPara="1" wrap="square" lIns="121900" tIns="121900" rIns="121900" bIns="121900" anchor="t" anchorCtr="0">
            <a:noAutofit/>
          </a:bodyPr>
          <a:lstStyle/>
          <a:p>
            <a:pPr indent="-482588">
              <a:buClr>
                <a:schemeClr val="dk1"/>
              </a:buClr>
              <a:buSzPts val="2100"/>
            </a:pPr>
            <a:r>
              <a:rPr lang="en" b="1">
                <a:solidFill>
                  <a:schemeClr val="dk1"/>
                </a:solidFill>
              </a:rPr>
              <a:t>A Unified Network: </a:t>
            </a:r>
            <a:r>
              <a:rPr lang="en">
                <a:solidFill>
                  <a:schemeClr val="dk1"/>
                </a:solidFill>
              </a:rPr>
              <a:t>RIRAPP is a one-year pathway within the Principal Residency Network (PRN)</a:t>
            </a:r>
            <a:endParaRPr>
              <a:solidFill>
                <a:schemeClr val="dk1"/>
              </a:solidFill>
            </a:endParaRPr>
          </a:p>
          <a:p>
            <a:pPr indent="-482588">
              <a:spcBef>
                <a:spcPts val="1333"/>
              </a:spcBef>
              <a:buClr>
                <a:schemeClr val="dk1"/>
              </a:buClr>
              <a:buSzPts val="2100"/>
            </a:pPr>
            <a:r>
              <a:rPr lang="en" b="1">
                <a:solidFill>
                  <a:schemeClr val="dk1"/>
                </a:solidFill>
              </a:rPr>
              <a:t>PRN Pathway Options: </a:t>
            </a:r>
            <a:r>
              <a:rPr lang="en">
                <a:solidFill>
                  <a:schemeClr val="dk1"/>
                </a:solidFill>
              </a:rPr>
              <a:t>PRN includes Classic (1-year), Extended Time (2-year), and Leader of Record (2-year) pathways</a:t>
            </a:r>
            <a:endParaRPr>
              <a:solidFill>
                <a:schemeClr val="dk1"/>
              </a:solidFill>
            </a:endParaRPr>
          </a:p>
          <a:p>
            <a:pPr indent="-482588">
              <a:spcBef>
                <a:spcPts val="1333"/>
              </a:spcBef>
              <a:buClr>
                <a:schemeClr val="dk1"/>
              </a:buClr>
              <a:buSzPts val="2100"/>
            </a:pPr>
            <a:r>
              <a:rPr lang="en" b="1">
                <a:solidFill>
                  <a:schemeClr val="dk1"/>
                </a:solidFill>
              </a:rPr>
              <a:t>Collaborative Learning: </a:t>
            </a:r>
            <a:r>
              <a:rPr lang="en">
                <a:solidFill>
                  <a:schemeClr val="dk1"/>
                </a:solidFill>
              </a:rPr>
              <a:t>Apprentices join a larger cohort of PRN participants (5 of 35 in ‘25/’26)</a:t>
            </a:r>
            <a:endParaRPr>
              <a:solidFill>
                <a:schemeClr val="dk1"/>
              </a:solidFill>
            </a:endParaRPr>
          </a:p>
          <a:p>
            <a:pPr marL="0" indent="0">
              <a:spcBef>
                <a:spcPts val="1333"/>
              </a:spcBef>
              <a:spcAft>
                <a:spcPts val="1333"/>
              </a:spcAft>
              <a:buNone/>
            </a:pPr>
            <a:endParaRPr b="1">
              <a:solidFill>
                <a:schemeClr val="dk1"/>
              </a:solidFill>
            </a:endParaRPr>
          </a:p>
        </p:txBody>
      </p:sp>
      <p:pic>
        <p:nvPicPr>
          <p:cNvPr id="2" name="Google Shape;88;p20">
            <a:extLst>
              <a:ext uri="{FF2B5EF4-FFF2-40B4-BE49-F238E27FC236}">
                <a16:creationId xmlns:a16="http://schemas.microsoft.com/office/drawing/2014/main" id="{FD7045B3-719A-22C4-2AD2-38E78DA422FA}"/>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2862974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7808-26E8-2CA1-8717-C313593BF27F}"/>
              </a:ext>
            </a:extLst>
          </p:cNvPr>
          <p:cNvSpPr>
            <a:spLocks noGrp="1"/>
          </p:cNvSpPr>
          <p:nvPr>
            <p:ph type="title"/>
          </p:nvPr>
        </p:nvSpPr>
        <p:spPr>
          <a:xfrm>
            <a:off x="266700" y="594159"/>
            <a:ext cx="11386324" cy="1325563"/>
          </a:xfrm>
        </p:spPr>
        <p:txBody>
          <a:bodyPr/>
          <a:lstStyle/>
          <a:p>
            <a:r>
              <a:rPr lang="en-US" b="1"/>
              <a:t>Housekeeping</a:t>
            </a:r>
          </a:p>
        </p:txBody>
      </p:sp>
      <p:sp>
        <p:nvSpPr>
          <p:cNvPr id="3" name="Content Placeholder 2">
            <a:extLst>
              <a:ext uri="{FF2B5EF4-FFF2-40B4-BE49-F238E27FC236}">
                <a16:creationId xmlns:a16="http://schemas.microsoft.com/office/drawing/2014/main" id="{5025CEFC-DFC8-C844-EBB5-2C675621CF3F}"/>
              </a:ext>
            </a:extLst>
          </p:cNvPr>
          <p:cNvSpPr>
            <a:spLocks noGrp="1"/>
          </p:cNvSpPr>
          <p:nvPr>
            <p:ph sz="quarter" idx="10"/>
          </p:nvPr>
        </p:nvSpPr>
        <p:spPr>
          <a:xfrm>
            <a:off x="266700" y="1609257"/>
            <a:ext cx="7190905" cy="3639485"/>
          </a:xfrm>
        </p:spPr>
        <p:txBody>
          <a:bodyPr lIns="91440" tIns="45720" rIns="91440" bIns="45720" anchor="t"/>
          <a:lstStyle/>
          <a:p>
            <a:pPr marL="320040" indent="-320040">
              <a:spcBef>
                <a:spcPts val="1800"/>
              </a:spcBef>
            </a:pPr>
            <a:r>
              <a:rPr lang="en-US" sz="2600" b="1">
                <a:latin typeface="Calibri"/>
                <a:ea typeface="Calibri"/>
                <a:cs typeface="Calibri"/>
              </a:rPr>
              <a:t>Today’s session is being recorded. </a:t>
            </a:r>
          </a:p>
          <a:p>
            <a:pPr marL="320040" indent="-320040">
              <a:spcBef>
                <a:spcPts val="1800"/>
              </a:spcBef>
            </a:pPr>
            <a:r>
              <a:rPr lang="en-US" sz="2600">
                <a:latin typeface="Calibri"/>
                <a:ea typeface="Calibri"/>
                <a:cs typeface="Calibri"/>
              </a:rPr>
              <a:t>Please remain on mute when not speaking to minimize noise.</a:t>
            </a:r>
          </a:p>
          <a:p>
            <a:pPr marL="320040" indent="-320040">
              <a:spcBef>
                <a:spcPts val="1800"/>
              </a:spcBef>
            </a:pPr>
            <a:r>
              <a:rPr lang="en-US" sz="2600">
                <a:latin typeface="Calibri"/>
                <a:ea typeface="Calibri"/>
                <a:cs typeface="Calibri"/>
              </a:rPr>
              <a:t>We encourage you to turn your video camera on.</a:t>
            </a:r>
          </a:p>
          <a:p>
            <a:pPr marL="320040" indent="-320040">
              <a:spcBef>
                <a:spcPts val="1800"/>
              </a:spcBef>
            </a:pPr>
            <a:r>
              <a:rPr lang="en-US" sz="2600">
                <a:latin typeface="Calibri"/>
                <a:ea typeface="Calibri"/>
                <a:cs typeface="Calibri"/>
              </a:rPr>
              <a:t>Share questions and comments in the chat box.</a:t>
            </a:r>
          </a:p>
          <a:p>
            <a:pPr marL="320040" indent="-320040">
              <a:spcBef>
                <a:spcPts val="1800"/>
              </a:spcBef>
            </a:pPr>
            <a:r>
              <a:rPr lang="en-US" sz="2600">
                <a:latin typeface="Calibri"/>
                <a:ea typeface="Calibri"/>
                <a:cs typeface="Calibri"/>
              </a:rPr>
              <a:t>If you have any technical issues, please contact Abby Berner at </a:t>
            </a:r>
            <a:r>
              <a:rPr lang="en-US" sz="2600">
                <a:latin typeface="Calibri"/>
                <a:ea typeface="Calibri"/>
                <a:cs typeface="Calibri"/>
                <a:hlinkClick r:id="rId3"/>
              </a:rPr>
              <a:t>aberner@air.org</a:t>
            </a:r>
            <a:r>
              <a:rPr lang="en-US" sz="2600">
                <a:latin typeface="Calibri"/>
                <a:ea typeface="Calibri"/>
                <a:cs typeface="Calibri"/>
              </a:rPr>
              <a:t>. </a:t>
            </a:r>
          </a:p>
        </p:txBody>
      </p:sp>
      <p:sp>
        <p:nvSpPr>
          <p:cNvPr id="4" name="TextBox 3">
            <a:extLst>
              <a:ext uri="{FF2B5EF4-FFF2-40B4-BE49-F238E27FC236}">
                <a16:creationId xmlns:a16="http://schemas.microsoft.com/office/drawing/2014/main" id="{22D3E7E1-9FBB-B9A0-7BFF-420914958AFB}"/>
              </a:ext>
            </a:extLst>
          </p:cNvPr>
          <p:cNvSpPr txBox="1"/>
          <p:nvPr/>
        </p:nvSpPr>
        <p:spPr>
          <a:xfrm>
            <a:off x="7763560" y="1256940"/>
            <a:ext cx="4037915" cy="4201150"/>
          </a:xfrm>
          <a:prstGeom prst="rect">
            <a:avLst/>
          </a:prstGeom>
          <a:solidFill>
            <a:srgbClr val="9FC8DD"/>
          </a:solidFill>
        </p:spPr>
        <p:txBody>
          <a:bodyPr wrap="square" lIns="182880" tIns="182880" rIns="182880" bIns="182880" rtlCol="0">
            <a:spAutoFit/>
          </a:bodyPr>
          <a:lstStyle/>
          <a:p>
            <a:r>
              <a:rPr lang="en-US" sz="2400" b="1"/>
              <a:t>Please add your organization to your Zoom name:</a:t>
            </a:r>
          </a:p>
          <a:p>
            <a:pPr marL="285750" indent="-285750">
              <a:spcBef>
                <a:spcPts val="600"/>
              </a:spcBef>
              <a:spcAft>
                <a:spcPts val="600"/>
              </a:spcAft>
              <a:buFont typeface="Arial" panose="020B0604020202020204" pitchFamily="34" charset="0"/>
              <a:buChar char="•"/>
            </a:pPr>
            <a:r>
              <a:rPr lang="en-US" sz="2200"/>
              <a:t>In the Participants list, click the </a:t>
            </a:r>
            <a:r>
              <a:rPr lang="en-US" sz="2200" b="1"/>
              <a:t>“More“ </a:t>
            </a:r>
            <a:r>
              <a:rPr lang="en-US" sz="2200"/>
              <a:t>button by your name</a:t>
            </a:r>
          </a:p>
          <a:p>
            <a:pPr marL="285750" indent="-285750">
              <a:spcBef>
                <a:spcPts val="600"/>
              </a:spcBef>
              <a:spcAft>
                <a:spcPts val="600"/>
              </a:spcAft>
              <a:buFont typeface="Arial" panose="020B0604020202020204" pitchFamily="34" charset="0"/>
              <a:buChar char="•"/>
            </a:pPr>
            <a:r>
              <a:rPr lang="en-US" sz="2200"/>
              <a:t>Select </a:t>
            </a:r>
            <a:r>
              <a:rPr lang="en-US" sz="2200" b="1"/>
              <a:t>“Rename” </a:t>
            </a:r>
            <a:r>
              <a:rPr lang="en-US" sz="2200"/>
              <a:t>from the drop-down menu</a:t>
            </a:r>
          </a:p>
          <a:p>
            <a:pPr marL="285750" indent="-285750">
              <a:spcBef>
                <a:spcPts val="600"/>
              </a:spcBef>
              <a:spcAft>
                <a:spcPts val="600"/>
              </a:spcAft>
              <a:buFont typeface="Arial" panose="020B0604020202020204" pitchFamily="34" charset="0"/>
              <a:buChar char="•"/>
            </a:pPr>
            <a:r>
              <a:rPr lang="en-US" sz="2200"/>
              <a:t>Add a short version of your organization name after your name, then click </a:t>
            </a:r>
            <a:r>
              <a:rPr lang="en-US" sz="2200" b="1"/>
              <a:t>“OK”</a:t>
            </a:r>
          </a:p>
        </p:txBody>
      </p:sp>
    </p:spTree>
    <p:extLst>
      <p:ext uri="{BB962C8B-B14F-4D97-AF65-F5344CB8AC3E}">
        <p14:creationId xmlns:p14="http://schemas.microsoft.com/office/powerpoint/2010/main" val="62730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415600" y="353913"/>
            <a:ext cx="11360800" cy="763600"/>
          </a:xfrm>
          <a:prstGeom prst="rect">
            <a:avLst/>
          </a:prstGeom>
        </p:spPr>
        <p:txBody>
          <a:bodyPr spcFirstLastPara="1" wrap="square" lIns="121900" tIns="121900" rIns="121900" bIns="121900" anchor="t" anchorCtr="0">
            <a:noAutofit/>
          </a:bodyPr>
          <a:lstStyle/>
          <a:p>
            <a:r>
              <a:rPr lang="en-US" b="1">
                <a:latin typeface="+mn-lt"/>
              </a:rPr>
              <a:t>Grounded in Research and Standards</a:t>
            </a:r>
          </a:p>
          <a:p>
            <a:endParaRPr lang="en-US" b="1">
              <a:latin typeface="+mn-lt"/>
            </a:endParaRPr>
          </a:p>
          <a:p>
            <a:endParaRPr lang="en-US" b="1">
              <a:latin typeface="+mn-lt"/>
            </a:endParaRPr>
          </a:p>
          <a:p>
            <a:endParaRPr lang="en-US" b="1">
              <a:latin typeface="+mn-lt"/>
            </a:endParaRPr>
          </a:p>
        </p:txBody>
      </p:sp>
      <p:sp>
        <p:nvSpPr>
          <p:cNvPr id="146" name="Google Shape;146;p30"/>
          <p:cNvSpPr txBox="1">
            <a:spLocks noGrp="1"/>
          </p:cNvSpPr>
          <p:nvPr>
            <p:ph type="body" idx="1"/>
          </p:nvPr>
        </p:nvSpPr>
        <p:spPr>
          <a:xfrm>
            <a:off x="256700" y="1540300"/>
            <a:ext cx="11637600" cy="4840800"/>
          </a:xfrm>
          <a:prstGeom prst="rect">
            <a:avLst/>
          </a:prstGeom>
        </p:spPr>
        <p:txBody>
          <a:bodyPr spcFirstLastPara="1" wrap="square" lIns="121900" tIns="121900" rIns="121900" bIns="121900" anchor="t" anchorCtr="0">
            <a:noAutofit/>
          </a:bodyPr>
          <a:lstStyle/>
          <a:p>
            <a:pPr>
              <a:buClr>
                <a:schemeClr val="dk1"/>
              </a:buClr>
            </a:pPr>
            <a:r>
              <a:rPr lang="en" sz="2400" b="1">
                <a:solidFill>
                  <a:schemeClr val="dk1"/>
                </a:solidFill>
              </a:rPr>
              <a:t>Framework: </a:t>
            </a:r>
            <a:r>
              <a:rPr lang="en" sz="2400">
                <a:solidFill>
                  <a:schemeClr val="dk1"/>
                </a:solidFill>
              </a:rPr>
              <a:t>Grounded in Core Leadership Practices and RI Standards for Educational Leaders (RISEL)</a:t>
            </a:r>
            <a:endParaRPr sz="2400">
              <a:solidFill>
                <a:schemeClr val="dk1"/>
              </a:solidFill>
            </a:endParaRPr>
          </a:p>
          <a:p>
            <a:pPr>
              <a:spcBef>
                <a:spcPts val="1333"/>
              </a:spcBef>
              <a:buClr>
                <a:schemeClr val="dk1"/>
              </a:buClr>
            </a:pPr>
            <a:r>
              <a:rPr lang="en" sz="2400" b="1">
                <a:solidFill>
                  <a:schemeClr val="dk1"/>
                </a:solidFill>
              </a:rPr>
              <a:t>Milestones / Wage Progressions: </a:t>
            </a:r>
            <a:endParaRPr sz="2400" b="1">
              <a:solidFill>
                <a:schemeClr val="dk1"/>
              </a:solidFill>
            </a:endParaRPr>
          </a:p>
          <a:p>
            <a:pPr lvl="1" indent="-457189">
              <a:spcBef>
                <a:spcPts val="1333"/>
              </a:spcBef>
              <a:buClr>
                <a:schemeClr val="dk1"/>
              </a:buClr>
              <a:buSzPts val="1800"/>
            </a:pPr>
            <a:r>
              <a:rPr lang="en" b="1">
                <a:solidFill>
                  <a:schemeClr val="dk1"/>
                </a:solidFill>
              </a:rPr>
              <a:t>Summer: </a:t>
            </a:r>
            <a:r>
              <a:rPr lang="en">
                <a:solidFill>
                  <a:schemeClr val="dk1"/>
                </a:solidFill>
              </a:rPr>
              <a:t>Completion of all summer requirements</a:t>
            </a:r>
            <a:endParaRPr>
              <a:solidFill>
                <a:schemeClr val="dk1"/>
              </a:solidFill>
            </a:endParaRPr>
          </a:p>
          <a:p>
            <a:pPr lvl="1" indent="-457189">
              <a:spcBef>
                <a:spcPts val="1333"/>
              </a:spcBef>
              <a:buClr>
                <a:schemeClr val="dk1"/>
              </a:buClr>
              <a:buSzPts val="1800"/>
            </a:pPr>
            <a:r>
              <a:rPr lang="en" b="1">
                <a:solidFill>
                  <a:schemeClr val="dk1"/>
                </a:solidFill>
              </a:rPr>
              <a:t>Midyear: </a:t>
            </a:r>
            <a:r>
              <a:rPr lang="en">
                <a:solidFill>
                  <a:schemeClr val="dk1"/>
                </a:solidFill>
              </a:rPr>
              <a:t> Demonstrate proficiency in 50% of Competencies</a:t>
            </a:r>
            <a:endParaRPr>
              <a:solidFill>
                <a:schemeClr val="dk1"/>
              </a:solidFill>
            </a:endParaRPr>
          </a:p>
          <a:p>
            <a:pPr lvl="1" indent="-457189">
              <a:spcBef>
                <a:spcPts val="1333"/>
              </a:spcBef>
              <a:buClr>
                <a:schemeClr val="dk1"/>
              </a:buClr>
              <a:buSzPts val="1800"/>
            </a:pPr>
            <a:r>
              <a:rPr lang="en" b="1">
                <a:solidFill>
                  <a:schemeClr val="dk1"/>
                </a:solidFill>
              </a:rPr>
              <a:t>End of Year:</a:t>
            </a:r>
            <a:r>
              <a:rPr lang="en">
                <a:solidFill>
                  <a:schemeClr val="dk1"/>
                </a:solidFill>
              </a:rPr>
              <a:t> Demonstrate proficiency in 100% of Competencies</a:t>
            </a:r>
            <a:endParaRPr>
              <a:solidFill>
                <a:schemeClr val="dk1"/>
              </a:solidFill>
            </a:endParaRPr>
          </a:p>
          <a:p>
            <a:pPr>
              <a:spcBef>
                <a:spcPts val="1333"/>
              </a:spcBef>
              <a:spcAft>
                <a:spcPts val="1333"/>
              </a:spcAft>
              <a:buClr>
                <a:schemeClr val="dk1"/>
              </a:buClr>
            </a:pPr>
            <a:r>
              <a:rPr lang="en" sz="2400" b="1">
                <a:solidFill>
                  <a:schemeClr val="dk1"/>
                </a:solidFill>
              </a:rPr>
              <a:t>Rating Method: </a:t>
            </a:r>
            <a:r>
              <a:rPr lang="en" sz="2400">
                <a:solidFill>
                  <a:schemeClr val="dk1"/>
                </a:solidFill>
              </a:rPr>
              <a:t>Mentors rate apprentices based on observations, learning plan experiences, and portfolio evidence</a:t>
            </a:r>
            <a:endParaRPr sz="2400">
              <a:solidFill>
                <a:schemeClr val="dk1"/>
              </a:solidFill>
            </a:endParaRPr>
          </a:p>
        </p:txBody>
      </p:sp>
      <p:pic>
        <p:nvPicPr>
          <p:cNvPr id="2" name="Google Shape;88;p20">
            <a:extLst>
              <a:ext uri="{FF2B5EF4-FFF2-40B4-BE49-F238E27FC236}">
                <a16:creationId xmlns:a16="http://schemas.microsoft.com/office/drawing/2014/main" id="{D980F993-2AA1-D815-8EC7-83A7C256268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1224803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1995948" y="236153"/>
            <a:ext cx="9780452" cy="763600"/>
          </a:xfrm>
          <a:prstGeom prst="rect">
            <a:avLst/>
          </a:prstGeom>
        </p:spPr>
        <p:txBody>
          <a:bodyPr spcFirstLastPara="1" wrap="square" lIns="121900" tIns="121900" rIns="121900" bIns="121900" anchor="t" anchorCtr="0">
            <a:noAutofit/>
          </a:bodyPr>
          <a:lstStyle/>
          <a:p>
            <a:pPr algn="ctr"/>
            <a:r>
              <a:rPr lang="en-US" b="1">
                <a:latin typeface="+mn-lt"/>
              </a:rPr>
              <a:t>Example Learning Plan</a:t>
            </a:r>
          </a:p>
          <a:p>
            <a:pPr algn="ctr"/>
            <a:endParaRPr lang="en-US" b="1">
              <a:latin typeface="+mn-lt"/>
            </a:endParaRPr>
          </a:p>
        </p:txBody>
      </p:sp>
      <p:pic>
        <p:nvPicPr>
          <p:cNvPr id="2" name="Google Shape;88;p20">
            <a:extLst>
              <a:ext uri="{FF2B5EF4-FFF2-40B4-BE49-F238E27FC236}">
                <a16:creationId xmlns:a16="http://schemas.microsoft.com/office/drawing/2014/main" id="{0DE9EBA2-46F3-CAF3-90D7-E300CABE9ED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323870" y="172934"/>
            <a:ext cx="1714529" cy="616156"/>
          </a:xfrm>
          <a:prstGeom prst="rect">
            <a:avLst/>
          </a:prstGeom>
          <a:noFill/>
          <a:ln>
            <a:noFill/>
          </a:ln>
        </p:spPr>
      </p:pic>
      <p:pic>
        <p:nvPicPr>
          <p:cNvPr id="3" name="Google Shape;153;p31" descr="Screenshot of example learning plan">
            <a:extLst>
              <a:ext uri="{FF2B5EF4-FFF2-40B4-BE49-F238E27FC236}">
                <a16:creationId xmlns:a16="http://schemas.microsoft.com/office/drawing/2014/main" id="{3B376634-CAE7-76B3-E49F-0B1E55865631}"/>
              </a:ext>
            </a:extLst>
          </p:cNvPr>
          <p:cNvPicPr preferRelativeResize="0"/>
          <p:nvPr/>
        </p:nvPicPr>
        <p:blipFill>
          <a:blip r:embed="rId4">
            <a:alphaModFix/>
          </a:blip>
          <a:stretch>
            <a:fillRect/>
          </a:stretch>
        </p:blipFill>
        <p:spPr>
          <a:xfrm>
            <a:off x="415600" y="617953"/>
            <a:ext cx="3592134" cy="5673685"/>
          </a:xfrm>
          <a:prstGeom prst="rect">
            <a:avLst/>
          </a:prstGeom>
          <a:noFill/>
          <a:ln>
            <a:noFill/>
          </a:ln>
        </p:spPr>
      </p:pic>
      <p:sp>
        <p:nvSpPr>
          <p:cNvPr id="6" name="TextBox 5">
            <a:extLst>
              <a:ext uri="{FF2B5EF4-FFF2-40B4-BE49-F238E27FC236}">
                <a16:creationId xmlns:a16="http://schemas.microsoft.com/office/drawing/2014/main" id="{607A3DA2-2F94-3B89-0701-FA58C35AFFB0}"/>
              </a:ext>
            </a:extLst>
          </p:cNvPr>
          <p:cNvSpPr txBox="1"/>
          <p:nvPr/>
        </p:nvSpPr>
        <p:spPr>
          <a:xfrm>
            <a:off x="2743200" y="1805952"/>
            <a:ext cx="1371600" cy="184666"/>
          </a:xfrm>
          <a:prstGeom prst="rect">
            <a:avLst/>
          </a:prstGeom>
          <a:noFill/>
        </p:spPr>
        <p:txBody>
          <a:bodyPr wrap="square" rtlCol="0">
            <a:spAutoFit/>
          </a:bodyPr>
          <a:lstStyle/>
          <a:p>
            <a:r>
              <a:rPr lang="en-US" sz="600" b="1">
                <a:latin typeface="Arial" panose="020B0604020202020204" pitchFamily="34" charset="0"/>
                <a:cs typeface="Arial" panose="020B0604020202020204" pitchFamily="34" charset="0"/>
              </a:rPr>
              <a:t>gaps for focal groups</a:t>
            </a:r>
          </a:p>
        </p:txBody>
      </p:sp>
      <p:pic>
        <p:nvPicPr>
          <p:cNvPr id="4" name="Google Shape;152;p31" descr="Screenshot of example table">
            <a:extLst>
              <a:ext uri="{FF2B5EF4-FFF2-40B4-BE49-F238E27FC236}">
                <a16:creationId xmlns:a16="http://schemas.microsoft.com/office/drawing/2014/main" id="{70BED8B8-3303-8633-BF65-678F9C67238B}"/>
              </a:ext>
            </a:extLst>
          </p:cNvPr>
          <p:cNvPicPr preferRelativeResize="0"/>
          <p:nvPr/>
        </p:nvPicPr>
        <p:blipFill>
          <a:blip r:embed="rId5">
            <a:alphaModFix/>
          </a:blip>
          <a:stretch>
            <a:fillRect/>
          </a:stretch>
        </p:blipFill>
        <p:spPr>
          <a:xfrm>
            <a:off x="4979622" y="3442770"/>
            <a:ext cx="6488305" cy="1026039"/>
          </a:xfrm>
          <a:prstGeom prst="rect">
            <a:avLst/>
          </a:prstGeom>
          <a:noFill/>
          <a:ln>
            <a:noFill/>
          </a:ln>
        </p:spPr>
      </p:pic>
      <p:pic>
        <p:nvPicPr>
          <p:cNvPr id="5" name="Google Shape;155;p31">
            <a:extLst>
              <a:ext uri="{FF2B5EF4-FFF2-40B4-BE49-F238E27FC236}">
                <a16:creationId xmlns:a16="http://schemas.microsoft.com/office/drawing/2014/main" id="{82251E6D-FB50-58F3-2FE7-0557138D48CA}"/>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096000" y="2968783"/>
            <a:ext cx="4572000" cy="229975"/>
          </a:xfrm>
          <a:prstGeom prst="rect">
            <a:avLst/>
          </a:prstGeom>
          <a:noFill/>
          <a:ln>
            <a:noFill/>
          </a:ln>
        </p:spPr>
      </p:pic>
      <p:sp>
        <p:nvSpPr>
          <p:cNvPr id="7" name="Rectangle 6">
            <a:extLst>
              <a:ext uri="{FF2B5EF4-FFF2-40B4-BE49-F238E27FC236}">
                <a16:creationId xmlns:a16="http://schemas.microsoft.com/office/drawing/2014/main" id="{900E6011-A0E0-9150-1655-2A10514DF2ED}"/>
              </a:ext>
              <a:ext uri="{C183D7F6-B498-43B3-948B-1728B52AA6E4}">
                <adec:decorative xmlns:adec="http://schemas.microsoft.com/office/drawing/2017/decorative" val="1"/>
              </a:ext>
            </a:extLst>
          </p:cNvPr>
          <p:cNvSpPr/>
          <p:nvPr/>
        </p:nvSpPr>
        <p:spPr>
          <a:xfrm>
            <a:off x="2838450" y="1860184"/>
            <a:ext cx="1111250" cy="914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188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415600" y="270387"/>
            <a:ext cx="11360800" cy="763600"/>
          </a:xfrm>
          <a:prstGeom prst="rect">
            <a:avLst/>
          </a:prstGeom>
        </p:spPr>
        <p:txBody>
          <a:bodyPr spcFirstLastPara="1" wrap="square" lIns="121900" tIns="121900" rIns="121900" bIns="121900" anchor="t" anchorCtr="0">
            <a:noAutofit/>
          </a:bodyPr>
          <a:lstStyle/>
          <a:p>
            <a:r>
              <a:rPr lang="en-US" sz="4000" b="1">
                <a:latin typeface="+mn-lt"/>
              </a:rPr>
              <a:t>Apprenticeship Competencies Assessment</a:t>
            </a:r>
          </a:p>
          <a:p>
            <a:endParaRPr lang="en-US" sz="5400" b="1">
              <a:latin typeface="+mn-lt"/>
            </a:endParaRPr>
          </a:p>
        </p:txBody>
      </p:sp>
      <p:pic>
        <p:nvPicPr>
          <p:cNvPr id="2" name="Google Shape;88;p20">
            <a:extLst>
              <a:ext uri="{FF2B5EF4-FFF2-40B4-BE49-F238E27FC236}">
                <a16:creationId xmlns:a16="http://schemas.microsoft.com/office/drawing/2014/main" id="{107165B2-C32B-5417-5CB6-AD05CC518886}"/>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809800" y="172934"/>
            <a:ext cx="2228600" cy="800900"/>
          </a:xfrm>
          <a:prstGeom prst="rect">
            <a:avLst/>
          </a:prstGeom>
          <a:noFill/>
          <a:ln>
            <a:noFill/>
          </a:ln>
        </p:spPr>
      </p:pic>
      <p:pic>
        <p:nvPicPr>
          <p:cNvPr id="3" name="Google Shape;161;p32" descr="Screenshot of apprenticeship competencies assessment">
            <a:extLst>
              <a:ext uri="{FF2B5EF4-FFF2-40B4-BE49-F238E27FC236}">
                <a16:creationId xmlns:a16="http://schemas.microsoft.com/office/drawing/2014/main" id="{B188C840-D917-925B-BBDB-EC2BA05CC9DF}"/>
              </a:ext>
            </a:extLst>
          </p:cNvPr>
          <p:cNvPicPr preferRelativeResize="0"/>
          <p:nvPr/>
        </p:nvPicPr>
        <p:blipFill>
          <a:blip r:embed="rId5">
            <a:alphaModFix/>
          </a:blip>
          <a:stretch>
            <a:fillRect/>
          </a:stretch>
        </p:blipFill>
        <p:spPr>
          <a:xfrm>
            <a:off x="2779135" y="1183950"/>
            <a:ext cx="6633729" cy="5403663"/>
          </a:xfrm>
          <a:prstGeom prst="rect">
            <a:avLst/>
          </a:prstGeom>
          <a:noFill/>
          <a:ln>
            <a:noFill/>
          </a:ln>
        </p:spPr>
      </p:pic>
      <p:sp>
        <p:nvSpPr>
          <p:cNvPr id="4" name="Rectangle 3">
            <a:extLst>
              <a:ext uri="{FF2B5EF4-FFF2-40B4-BE49-F238E27FC236}">
                <a16:creationId xmlns:a16="http://schemas.microsoft.com/office/drawing/2014/main" id="{A1685294-5252-C435-E275-5BBF7B148B48}"/>
              </a:ext>
              <a:ext uri="{C183D7F6-B498-43B3-948B-1728B52AA6E4}">
                <adec:decorative xmlns:adec="http://schemas.microsoft.com/office/drawing/2017/decorative" val="1"/>
              </a:ext>
            </a:extLst>
          </p:cNvPr>
          <p:cNvSpPr/>
          <p:nvPr/>
        </p:nvSpPr>
        <p:spPr>
          <a:xfrm>
            <a:off x="7086600" y="2717800"/>
            <a:ext cx="1111250" cy="146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9FF67D-0818-A1DE-C92C-C47D3339C0B8}"/>
              </a:ext>
              <a:ext uri="{C183D7F6-B498-43B3-948B-1728B52AA6E4}">
                <adec:decorative xmlns:adec="http://schemas.microsoft.com/office/drawing/2017/decorative" val="1"/>
              </a:ext>
            </a:extLst>
          </p:cNvPr>
          <p:cNvSpPr/>
          <p:nvPr/>
        </p:nvSpPr>
        <p:spPr>
          <a:xfrm>
            <a:off x="7086600" y="4906977"/>
            <a:ext cx="1111250" cy="146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4B43F0-A067-2DE3-87E8-AF77CDEF1B8B}"/>
              </a:ext>
            </a:extLst>
          </p:cNvPr>
          <p:cNvSpPr txBox="1"/>
          <p:nvPr/>
        </p:nvSpPr>
        <p:spPr>
          <a:xfrm>
            <a:off x="7004050" y="2671490"/>
            <a:ext cx="1847850" cy="200055"/>
          </a:xfrm>
          <a:prstGeom prst="rect">
            <a:avLst/>
          </a:prstGeom>
          <a:noFill/>
        </p:spPr>
        <p:txBody>
          <a:bodyPr wrap="square" rtlCol="0">
            <a:spAutoFit/>
          </a:bodyPr>
          <a:lstStyle/>
          <a:p>
            <a:r>
              <a:rPr lang="en-US" sz="700">
                <a:cs typeface="Arial" panose="020B0604020202020204" pitchFamily="34" charset="0"/>
              </a:rPr>
              <a:t>Attendance Difference Analysis</a:t>
            </a:r>
          </a:p>
        </p:txBody>
      </p:sp>
      <p:sp>
        <p:nvSpPr>
          <p:cNvPr id="7" name="TextBox 6">
            <a:extLst>
              <a:ext uri="{FF2B5EF4-FFF2-40B4-BE49-F238E27FC236}">
                <a16:creationId xmlns:a16="http://schemas.microsoft.com/office/drawing/2014/main" id="{60BC7804-FDC4-0BA4-82F3-29558DE90C96}"/>
              </a:ext>
            </a:extLst>
          </p:cNvPr>
          <p:cNvSpPr txBox="1"/>
          <p:nvPr/>
        </p:nvSpPr>
        <p:spPr>
          <a:xfrm>
            <a:off x="7004050" y="4852972"/>
            <a:ext cx="1847850" cy="200055"/>
          </a:xfrm>
          <a:prstGeom prst="rect">
            <a:avLst/>
          </a:prstGeom>
          <a:noFill/>
        </p:spPr>
        <p:txBody>
          <a:bodyPr wrap="square" rtlCol="0">
            <a:spAutoFit/>
          </a:bodyPr>
          <a:lstStyle/>
          <a:p>
            <a:r>
              <a:rPr lang="en-US" sz="700">
                <a:cs typeface="Arial" panose="020B0604020202020204" pitchFamily="34" charset="0"/>
              </a:rPr>
              <a:t>Attendance Difference Analysis</a:t>
            </a:r>
          </a:p>
        </p:txBody>
      </p:sp>
    </p:spTree>
    <p:extLst>
      <p:ext uri="{BB962C8B-B14F-4D97-AF65-F5344CB8AC3E}">
        <p14:creationId xmlns:p14="http://schemas.microsoft.com/office/powerpoint/2010/main" val="2769576878"/>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415600" y="734700"/>
            <a:ext cx="11360800" cy="763600"/>
          </a:xfrm>
          <a:prstGeom prst="rect">
            <a:avLst/>
          </a:prstGeom>
        </p:spPr>
        <p:txBody>
          <a:bodyPr spcFirstLastPara="1" wrap="square" lIns="121900" tIns="121900" rIns="121900" bIns="121900" anchor="t" anchorCtr="0">
            <a:noAutofit/>
          </a:bodyPr>
          <a:lstStyle/>
          <a:p>
            <a:r>
              <a:rPr lang="en-US" sz="3733" b="1">
                <a:latin typeface="+mn-lt"/>
              </a:rPr>
              <a:t>Continuous Improvement Plan (CIP)</a:t>
            </a:r>
          </a:p>
          <a:p>
            <a:endParaRPr lang="en-US" b="1">
              <a:latin typeface="+mn-lt"/>
            </a:endParaRPr>
          </a:p>
          <a:p>
            <a:endParaRPr lang="en-US" b="1">
              <a:latin typeface="+mn-lt"/>
            </a:endParaRPr>
          </a:p>
        </p:txBody>
      </p:sp>
      <p:sp>
        <p:nvSpPr>
          <p:cNvPr id="166" name="Google Shape;166;p33"/>
          <p:cNvSpPr txBox="1">
            <a:spLocks noGrp="1"/>
          </p:cNvSpPr>
          <p:nvPr>
            <p:ph type="body" idx="1"/>
          </p:nvPr>
        </p:nvSpPr>
        <p:spPr>
          <a:xfrm>
            <a:off x="277200" y="1653367"/>
            <a:ext cx="11177381" cy="4840800"/>
          </a:xfrm>
          <a:prstGeom prst="rect">
            <a:avLst/>
          </a:prstGeom>
        </p:spPr>
        <p:txBody>
          <a:bodyPr spcFirstLastPara="1" wrap="square" lIns="121900" tIns="121900" rIns="121900" bIns="121900" anchor="t" anchorCtr="0">
            <a:noAutofit/>
          </a:bodyPr>
          <a:lstStyle/>
          <a:p>
            <a:pPr marL="608965" indent="-473710">
              <a:buClr>
                <a:schemeClr val="dk1"/>
              </a:buClr>
              <a:buSzPts val="2000"/>
            </a:pPr>
            <a:r>
              <a:rPr lang="en" sz="2650" b="1">
                <a:solidFill>
                  <a:schemeClr val="dk1"/>
                </a:solidFill>
              </a:rPr>
              <a:t>Analyze: </a:t>
            </a:r>
            <a:r>
              <a:rPr lang="en" sz="2650">
                <a:solidFill>
                  <a:schemeClr val="dk1"/>
                </a:solidFill>
              </a:rPr>
              <a:t>Identify a focal group using disaggregated data</a:t>
            </a:r>
            <a:endParaRPr lang="en-US" sz="2650">
              <a:solidFill>
                <a:schemeClr val="dk1"/>
              </a:solidFill>
              <a:ea typeface="Calibri" panose="020F0502020204030204"/>
              <a:cs typeface="Calibri" panose="020F0502020204030204"/>
            </a:endParaRPr>
          </a:p>
          <a:p>
            <a:pPr marL="608965" indent="-473710">
              <a:spcBef>
                <a:spcPts val="1333"/>
              </a:spcBef>
              <a:buClr>
                <a:schemeClr val="dk1"/>
              </a:buClr>
              <a:buSzPts val="2000"/>
            </a:pPr>
            <a:r>
              <a:rPr lang="en" sz="2667" b="1">
                <a:solidFill>
                  <a:schemeClr val="dk1"/>
                </a:solidFill>
              </a:rPr>
              <a:t>Investigate: </a:t>
            </a:r>
            <a:r>
              <a:rPr lang="en" sz="2667">
                <a:solidFill>
                  <a:schemeClr val="dk1"/>
                </a:solidFill>
              </a:rPr>
              <a:t>Conduct root cause analysis with a team</a:t>
            </a:r>
            <a:endParaRPr lang="en-US" sz="2667">
              <a:solidFill>
                <a:schemeClr val="dk1"/>
              </a:solidFill>
              <a:ea typeface="Calibri" panose="020F0502020204030204"/>
              <a:cs typeface="Calibri" panose="020F0502020204030204"/>
            </a:endParaRPr>
          </a:p>
          <a:p>
            <a:pPr marL="608965" indent="-473710">
              <a:spcBef>
                <a:spcPts val="1333"/>
              </a:spcBef>
              <a:buClr>
                <a:schemeClr val="dk1"/>
              </a:buClr>
              <a:buSzPts val="2000"/>
            </a:pPr>
            <a:r>
              <a:rPr lang="en" sz="2667" b="1">
                <a:solidFill>
                  <a:schemeClr val="dk1"/>
                </a:solidFill>
              </a:rPr>
              <a:t>Implement: </a:t>
            </a:r>
            <a:r>
              <a:rPr lang="en" sz="2667">
                <a:solidFill>
                  <a:schemeClr val="dk1"/>
                </a:solidFill>
              </a:rPr>
              <a:t>Lead three cycles of "change ideas" aligned to high-leverage practices</a:t>
            </a:r>
            <a:endParaRPr lang="en-US" sz="2667">
              <a:solidFill>
                <a:schemeClr val="dk1"/>
              </a:solidFill>
              <a:ea typeface="Calibri" panose="020F0502020204030204"/>
              <a:cs typeface="Calibri" panose="020F0502020204030204"/>
            </a:endParaRPr>
          </a:p>
          <a:p>
            <a:pPr marL="608965" indent="-473710">
              <a:spcBef>
                <a:spcPts val="1333"/>
              </a:spcBef>
              <a:spcAft>
                <a:spcPts val="1333"/>
              </a:spcAft>
              <a:buClr>
                <a:schemeClr val="dk1"/>
              </a:buClr>
              <a:buSzPts val="2000"/>
            </a:pPr>
            <a:r>
              <a:rPr lang="en-US" sz="2650" b="1">
                <a:solidFill>
                  <a:schemeClr val="dk1"/>
                </a:solidFill>
              </a:rPr>
              <a:t>Evaluate: </a:t>
            </a:r>
            <a:r>
              <a:rPr lang="en-US" sz="2650">
                <a:solidFill>
                  <a:schemeClr val="dk1"/>
                </a:solidFill>
              </a:rPr>
              <a:t>Assess impact on focal and peer groups to address achievement gaps</a:t>
            </a:r>
            <a:endParaRPr lang="en-US" sz="2667">
              <a:solidFill>
                <a:schemeClr val="dk1"/>
              </a:solidFill>
              <a:ea typeface="Calibri" panose="020F0502020204030204"/>
              <a:cs typeface="Calibri" panose="020F0502020204030204"/>
            </a:endParaRPr>
          </a:p>
        </p:txBody>
      </p:sp>
      <p:pic>
        <p:nvPicPr>
          <p:cNvPr id="2" name="Google Shape;88;p20">
            <a:extLst>
              <a:ext uri="{FF2B5EF4-FFF2-40B4-BE49-F238E27FC236}">
                <a16:creationId xmlns:a16="http://schemas.microsoft.com/office/drawing/2014/main" id="{D6993A7B-8B5A-4882-2784-8D766F7A966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3485276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Focal Group Identification</a:t>
            </a:r>
          </a:p>
          <a:p>
            <a:endParaRPr lang="en-US" b="1">
              <a:latin typeface="+mn-lt"/>
            </a:endParaRPr>
          </a:p>
        </p:txBody>
      </p:sp>
      <p:sp>
        <p:nvSpPr>
          <p:cNvPr id="172" name="Google Shape;172;p34"/>
          <p:cNvSpPr txBox="1">
            <a:spLocks noGrp="1"/>
          </p:cNvSpPr>
          <p:nvPr>
            <p:ph type="body" idx="1"/>
          </p:nvPr>
        </p:nvSpPr>
        <p:spPr>
          <a:xfrm>
            <a:off x="480400" y="1856567"/>
            <a:ext cx="11200323" cy="4840800"/>
          </a:xfrm>
          <a:prstGeom prst="rect">
            <a:avLst/>
          </a:prstGeom>
        </p:spPr>
        <p:txBody>
          <a:bodyPr spcFirstLastPara="1" wrap="square" lIns="121900" tIns="121900" rIns="121900" bIns="121900" anchor="t" anchorCtr="0">
            <a:noAutofit/>
          </a:bodyPr>
          <a:lstStyle/>
          <a:p>
            <a:pPr indent="-474121">
              <a:buClr>
                <a:schemeClr val="dk1"/>
              </a:buClr>
              <a:buSzPts val="2000"/>
            </a:pPr>
            <a:r>
              <a:rPr lang="en" sz="2667" b="1">
                <a:solidFill>
                  <a:schemeClr val="dk1"/>
                </a:solidFill>
              </a:rPr>
              <a:t>Target Area: </a:t>
            </a:r>
            <a:r>
              <a:rPr lang="en" sz="2667">
                <a:solidFill>
                  <a:schemeClr val="dk1"/>
                </a:solidFill>
              </a:rPr>
              <a:t>Grades 2–3 ELA achievement</a:t>
            </a:r>
            <a:endParaRPr sz="2667">
              <a:solidFill>
                <a:schemeClr val="dk1"/>
              </a:solidFill>
            </a:endParaRPr>
          </a:p>
          <a:p>
            <a:pPr indent="-474121">
              <a:spcBef>
                <a:spcPts val="1333"/>
              </a:spcBef>
              <a:buClr>
                <a:schemeClr val="dk1"/>
              </a:buClr>
              <a:buSzPts val="2000"/>
            </a:pPr>
            <a:r>
              <a:rPr lang="en" sz="2667" b="1">
                <a:solidFill>
                  <a:schemeClr val="dk1"/>
                </a:solidFill>
              </a:rPr>
              <a:t>The </a:t>
            </a:r>
            <a:r>
              <a:rPr lang="en" sz="2667" b="1"/>
              <a:t>Concern</a:t>
            </a:r>
            <a:r>
              <a:rPr lang="en" sz="2667" b="1">
                <a:solidFill>
                  <a:schemeClr val="dk1"/>
                </a:solidFill>
              </a:rPr>
              <a:t>: </a:t>
            </a:r>
            <a:r>
              <a:rPr lang="en" sz="2667">
                <a:solidFill>
                  <a:schemeClr val="dk1"/>
                </a:solidFill>
              </a:rPr>
              <a:t>Only 5% of Students with Disabilities (SWD) met ELA proficiency in 2024–25, compared to 29% of peers</a:t>
            </a:r>
            <a:endParaRPr sz="2667">
              <a:solidFill>
                <a:schemeClr val="dk1"/>
              </a:solidFill>
            </a:endParaRPr>
          </a:p>
          <a:p>
            <a:pPr indent="-474121">
              <a:spcBef>
                <a:spcPts val="1333"/>
              </a:spcBef>
              <a:buClr>
                <a:schemeClr val="dk1"/>
              </a:buClr>
              <a:buSzPts val="2000"/>
            </a:pPr>
            <a:r>
              <a:rPr lang="en" sz="2667" b="1">
                <a:solidFill>
                  <a:schemeClr val="dk1"/>
                </a:solidFill>
              </a:rPr>
              <a:t>The Gap: </a:t>
            </a:r>
            <a:r>
              <a:rPr lang="en" sz="2667">
                <a:solidFill>
                  <a:schemeClr val="dk1"/>
                </a:solidFill>
              </a:rPr>
              <a:t>A 24-point disparity highlighting a lack of access to effective literacy instruction</a:t>
            </a:r>
            <a:endParaRPr sz="2667">
              <a:solidFill>
                <a:schemeClr val="dk1"/>
              </a:solidFill>
            </a:endParaRPr>
          </a:p>
          <a:p>
            <a:pPr indent="-474121">
              <a:spcBef>
                <a:spcPts val="1333"/>
              </a:spcBef>
              <a:spcAft>
                <a:spcPts val="1333"/>
              </a:spcAft>
              <a:buClr>
                <a:schemeClr val="dk1"/>
              </a:buClr>
              <a:buSzPts val="2000"/>
            </a:pPr>
            <a:r>
              <a:rPr lang="en" sz="2667" b="1">
                <a:solidFill>
                  <a:schemeClr val="dk1"/>
                </a:solidFill>
              </a:rPr>
              <a:t>Group Sizes: </a:t>
            </a:r>
            <a:r>
              <a:rPr lang="en" sz="2667">
                <a:solidFill>
                  <a:schemeClr val="dk1"/>
                </a:solidFill>
              </a:rPr>
              <a:t>Focal Group: </a:t>
            </a:r>
            <a:r>
              <a:rPr lang="en" sz="2667" b="1">
                <a:solidFill>
                  <a:schemeClr val="dk1"/>
                </a:solidFill>
              </a:rPr>
              <a:t>19</a:t>
            </a:r>
            <a:r>
              <a:rPr lang="en" sz="2667">
                <a:solidFill>
                  <a:schemeClr val="dk1"/>
                </a:solidFill>
              </a:rPr>
              <a:t> | Peer Group: </a:t>
            </a:r>
            <a:r>
              <a:rPr lang="en" sz="2667" b="1">
                <a:solidFill>
                  <a:schemeClr val="dk1"/>
                </a:solidFill>
              </a:rPr>
              <a:t>130</a:t>
            </a:r>
            <a:endParaRPr sz="2667" b="1">
              <a:solidFill>
                <a:schemeClr val="dk1"/>
              </a:solidFill>
            </a:endParaRPr>
          </a:p>
        </p:txBody>
      </p:sp>
      <p:pic>
        <p:nvPicPr>
          <p:cNvPr id="2" name="Google Shape;88;p20">
            <a:extLst>
              <a:ext uri="{FF2B5EF4-FFF2-40B4-BE49-F238E27FC236}">
                <a16:creationId xmlns:a16="http://schemas.microsoft.com/office/drawing/2014/main" id="{74E728CB-E47C-875E-6249-FE000FBFD6FC}"/>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87177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dirty="0">
                <a:latin typeface="+mn-lt"/>
              </a:rPr>
              <a:t>Root Cause Analysis</a:t>
            </a:r>
          </a:p>
          <a:p>
            <a:endParaRPr lang="en-US" b="1" dirty="0">
              <a:latin typeface="+mn-lt"/>
            </a:endParaRPr>
          </a:p>
        </p:txBody>
      </p:sp>
      <p:graphicFrame>
        <p:nvGraphicFramePr>
          <p:cNvPr id="178" name="Google Shape;178;p35"/>
          <p:cNvGraphicFramePr/>
          <p:nvPr>
            <p:extLst>
              <p:ext uri="{D42A27DB-BD31-4B8C-83A1-F6EECF244321}">
                <p14:modId xmlns:p14="http://schemas.microsoft.com/office/powerpoint/2010/main" val="3581026947"/>
              </p:ext>
            </p:extLst>
          </p:nvPr>
        </p:nvGraphicFramePr>
        <p:xfrm>
          <a:off x="499750" y="1544586"/>
          <a:ext cx="11192500" cy="4720047"/>
        </p:xfrm>
        <a:graphic>
          <a:graphicData uri="http://schemas.openxmlformats.org/drawingml/2006/table">
            <a:tbl>
              <a:tblPr firstRow="1">
                <a:noFill/>
              </a:tblPr>
              <a:tblGrid>
                <a:gridCol w="2924467">
                  <a:extLst>
                    <a:ext uri="{9D8B030D-6E8A-4147-A177-3AD203B41FA5}">
                      <a16:colId xmlns:a16="http://schemas.microsoft.com/office/drawing/2014/main" val="20000"/>
                    </a:ext>
                  </a:extLst>
                </a:gridCol>
                <a:gridCol w="8268033">
                  <a:extLst>
                    <a:ext uri="{9D8B030D-6E8A-4147-A177-3AD203B41FA5}">
                      <a16:colId xmlns:a16="http://schemas.microsoft.com/office/drawing/2014/main" val="20001"/>
                    </a:ext>
                  </a:extLst>
                </a:gridCol>
              </a:tblGrid>
              <a:tr h="818767">
                <a:tc>
                  <a:txBody>
                    <a:bodyPr/>
                    <a:lstStyle/>
                    <a:p>
                      <a:pPr marL="0" lvl="0" indent="0" algn="ctr" rtl="0">
                        <a:spcBef>
                          <a:spcPts val="0"/>
                        </a:spcBef>
                        <a:spcAft>
                          <a:spcPts val="0"/>
                        </a:spcAft>
                        <a:buNone/>
                      </a:pPr>
                      <a:r>
                        <a:rPr lang="en" sz="2400" b="1">
                          <a:latin typeface="Montserrat"/>
                          <a:ea typeface="Montserrat"/>
                          <a:cs typeface="Montserrat"/>
                          <a:sym typeface="Montserrat"/>
                        </a:rPr>
                        <a:t>Category</a:t>
                      </a:r>
                      <a:endParaRPr sz="2400" b="1">
                        <a:latin typeface="Montserrat"/>
                        <a:ea typeface="Montserrat"/>
                        <a:cs typeface="Montserrat"/>
                        <a:sym typeface="Montserrat"/>
                      </a:endParaRPr>
                    </a:p>
                  </a:txBody>
                  <a:tcPr marL="121900" marR="121900" marT="121900" marB="121900">
                    <a:solidFill>
                      <a:srgbClr val="F3F3F3"/>
                    </a:solidFill>
                  </a:tcPr>
                </a:tc>
                <a:tc>
                  <a:txBody>
                    <a:bodyPr/>
                    <a:lstStyle/>
                    <a:p>
                      <a:pPr marL="0" lvl="0" indent="0" algn="ctr" rtl="0">
                        <a:spcBef>
                          <a:spcPts val="0"/>
                        </a:spcBef>
                        <a:spcAft>
                          <a:spcPts val="0"/>
                        </a:spcAft>
                        <a:buNone/>
                      </a:pPr>
                      <a:r>
                        <a:rPr lang="en" sz="2400" b="1">
                          <a:latin typeface="Montserrat"/>
                          <a:ea typeface="Montserrat"/>
                          <a:cs typeface="Montserrat"/>
                          <a:sym typeface="Montserrat"/>
                        </a:rPr>
                        <a:t>Identified Barriers</a:t>
                      </a:r>
                      <a:endParaRPr sz="2400" b="1">
                        <a:latin typeface="Montserrat"/>
                        <a:ea typeface="Montserrat"/>
                        <a:cs typeface="Montserrat"/>
                        <a:sym typeface="Montserrat"/>
                      </a:endParaRPr>
                    </a:p>
                  </a:txBody>
                  <a:tcPr marL="121900" marR="121900" marT="121900" marB="121900">
                    <a:solidFill>
                      <a:srgbClr val="F3F3F3"/>
                    </a:solidFill>
                  </a:tcPr>
                </a:tc>
                <a:extLst>
                  <a:ext uri="{0D108BD9-81ED-4DB2-BD59-A6C34878D82A}">
                    <a16:rowId xmlns:a16="http://schemas.microsoft.com/office/drawing/2014/main" val="10000"/>
                  </a:ext>
                </a:extLst>
              </a:tr>
              <a:tr h="975320">
                <a:tc>
                  <a:txBody>
                    <a:bodyPr/>
                    <a:lstStyle/>
                    <a:p>
                      <a:pPr marL="0" lvl="0" indent="0" algn="l" rtl="0">
                        <a:spcBef>
                          <a:spcPts val="0"/>
                        </a:spcBef>
                        <a:spcAft>
                          <a:spcPts val="0"/>
                        </a:spcAft>
                        <a:buNone/>
                      </a:pPr>
                      <a:r>
                        <a:rPr lang="en" sz="2400">
                          <a:latin typeface="Montserrat"/>
                          <a:ea typeface="Montserrat"/>
                          <a:cs typeface="Montserrat"/>
                          <a:sym typeface="Montserrat"/>
                        </a:rPr>
                        <a:t>Pedagogy</a:t>
                      </a:r>
                      <a:endParaRPr sz="2400">
                        <a:latin typeface="Montserrat"/>
                        <a:ea typeface="Montserrat"/>
                        <a:cs typeface="Montserrat"/>
                        <a:sym typeface="Montserrat"/>
                      </a:endParaRPr>
                    </a:p>
                  </a:txBody>
                  <a:tcPr marL="121900" marR="121900" marT="121900" marB="121900"/>
                </a:tc>
                <a:tc>
                  <a:txBody>
                    <a:bodyPr/>
                    <a:lstStyle/>
                    <a:p>
                      <a:pPr marL="0" lvl="0" indent="0" algn="l" rtl="0">
                        <a:spcBef>
                          <a:spcPts val="0"/>
                        </a:spcBef>
                        <a:spcAft>
                          <a:spcPts val="0"/>
                        </a:spcAft>
                        <a:buNone/>
                      </a:pPr>
                      <a:r>
                        <a:rPr lang="en" sz="2400">
                          <a:latin typeface="Montserrat"/>
                          <a:ea typeface="Montserrat"/>
                          <a:cs typeface="Montserrat"/>
                          <a:sym typeface="Montserrat"/>
                        </a:rPr>
                        <a:t>Inconsistent structured literacy routines (phonics/decoding)</a:t>
                      </a:r>
                      <a:endParaRPr sz="2400">
                        <a:latin typeface="Montserrat"/>
                        <a:ea typeface="Montserrat"/>
                        <a:cs typeface="Montserrat"/>
                        <a:sym typeface="Montserrat"/>
                      </a:endParaRPr>
                    </a:p>
                  </a:txBody>
                  <a:tcPr marL="121900" marR="121900" marT="121900" marB="121900"/>
                </a:tc>
                <a:extLst>
                  <a:ext uri="{0D108BD9-81ED-4DB2-BD59-A6C34878D82A}">
                    <a16:rowId xmlns:a16="http://schemas.microsoft.com/office/drawing/2014/main" val="10001"/>
                  </a:ext>
                </a:extLst>
              </a:tr>
              <a:tr h="975320">
                <a:tc>
                  <a:txBody>
                    <a:bodyPr/>
                    <a:lstStyle/>
                    <a:p>
                      <a:pPr marL="0" lvl="0" indent="0" algn="l" rtl="0">
                        <a:spcBef>
                          <a:spcPts val="0"/>
                        </a:spcBef>
                        <a:spcAft>
                          <a:spcPts val="0"/>
                        </a:spcAft>
                        <a:buNone/>
                      </a:pPr>
                      <a:r>
                        <a:rPr lang="en" sz="2400">
                          <a:latin typeface="Montserrat"/>
                          <a:ea typeface="Montserrat"/>
                          <a:cs typeface="Montserrat"/>
                          <a:sym typeface="Montserrat"/>
                        </a:rPr>
                        <a:t>Access</a:t>
                      </a:r>
                      <a:endParaRPr sz="2400">
                        <a:latin typeface="Montserrat"/>
                        <a:ea typeface="Montserrat"/>
                        <a:cs typeface="Montserrat"/>
                        <a:sym typeface="Montserrat"/>
                      </a:endParaRPr>
                    </a:p>
                  </a:txBody>
                  <a:tcPr marL="121900" marR="121900" marT="121900" marB="121900"/>
                </a:tc>
                <a:tc>
                  <a:txBody>
                    <a:bodyPr/>
                    <a:lstStyle/>
                    <a:p>
                      <a:pPr marL="0" lvl="0" indent="0" algn="l" rtl="0">
                        <a:spcBef>
                          <a:spcPts val="0"/>
                        </a:spcBef>
                        <a:spcAft>
                          <a:spcPts val="0"/>
                        </a:spcAft>
                        <a:buNone/>
                      </a:pPr>
                      <a:r>
                        <a:rPr lang="en" sz="2400">
                          <a:latin typeface="Montserrat"/>
                          <a:ea typeface="Montserrat"/>
                          <a:cs typeface="Montserrat"/>
                          <a:sym typeface="Montserrat"/>
                        </a:rPr>
                        <a:t>Frequent pull-out services reduce exposure to grade-level standards</a:t>
                      </a:r>
                      <a:endParaRPr sz="2400">
                        <a:latin typeface="Montserrat"/>
                        <a:ea typeface="Montserrat"/>
                        <a:cs typeface="Montserrat"/>
                        <a:sym typeface="Montserrat"/>
                      </a:endParaRPr>
                    </a:p>
                  </a:txBody>
                  <a:tcPr marL="121900" marR="121900" marT="121900" marB="121900"/>
                </a:tc>
                <a:extLst>
                  <a:ext uri="{0D108BD9-81ED-4DB2-BD59-A6C34878D82A}">
                    <a16:rowId xmlns:a16="http://schemas.microsoft.com/office/drawing/2014/main" val="10002"/>
                  </a:ext>
                </a:extLst>
              </a:tr>
              <a:tr h="975320">
                <a:tc>
                  <a:txBody>
                    <a:bodyPr/>
                    <a:lstStyle/>
                    <a:p>
                      <a:pPr marL="0" lvl="0" indent="0" algn="l" rtl="0">
                        <a:spcBef>
                          <a:spcPts val="0"/>
                        </a:spcBef>
                        <a:spcAft>
                          <a:spcPts val="0"/>
                        </a:spcAft>
                        <a:buNone/>
                      </a:pPr>
                      <a:r>
                        <a:rPr lang="en" sz="2400">
                          <a:latin typeface="Montserrat"/>
                          <a:ea typeface="Montserrat"/>
                          <a:cs typeface="Montserrat"/>
                          <a:sym typeface="Montserrat"/>
                        </a:rPr>
                        <a:t>Teacher Capacity</a:t>
                      </a:r>
                      <a:endParaRPr sz="2400">
                        <a:latin typeface="Montserrat"/>
                        <a:ea typeface="Montserrat"/>
                        <a:cs typeface="Montserrat"/>
                        <a:sym typeface="Montserrat"/>
                      </a:endParaRPr>
                    </a:p>
                  </a:txBody>
                  <a:tcPr marL="121900" marR="121900" marT="121900" marB="121900"/>
                </a:tc>
                <a:tc>
                  <a:txBody>
                    <a:bodyPr/>
                    <a:lstStyle/>
                    <a:p>
                      <a:pPr marL="0" lvl="0" indent="0" algn="l" rtl="0">
                        <a:spcBef>
                          <a:spcPts val="0"/>
                        </a:spcBef>
                        <a:spcAft>
                          <a:spcPts val="0"/>
                        </a:spcAft>
                        <a:buNone/>
                      </a:pPr>
                      <a:r>
                        <a:rPr lang="en" sz="2400">
                          <a:latin typeface="Montserrat"/>
                          <a:ea typeface="Montserrat"/>
                          <a:cs typeface="Montserrat"/>
                          <a:sym typeface="Montserrat"/>
                        </a:rPr>
                        <a:t>Variability in expertise; high proportion of inexperienced staff</a:t>
                      </a:r>
                      <a:endParaRPr sz="2400">
                        <a:latin typeface="Montserrat"/>
                        <a:ea typeface="Montserrat"/>
                        <a:cs typeface="Montserrat"/>
                        <a:sym typeface="Montserrat"/>
                      </a:endParaRPr>
                    </a:p>
                  </a:txBody>
                  <a:tcPr marL="121900" marR="121900" marT="121900" marB="121900"/>
                </a:tc>
                <a:extLst>
                  <a:ext uri="{0D108BD9-81ED-4DB2-BD59-A6C34878D82A}">
                    <a16:rowId xmlns:a16="http://schemas.microsoft.com/office/drawing/2014/main" val="10003"/>
                  </a:ext>
                </a:extLst>
              </a:tr>
              <a:tr h="975320">
                <a:tc>
                  <a:txBody>
                    <a:bodyPr/>
                    <a:lstStyle/>
                    <a:p>
                      <a:pPr marL="0" lvl="0" indent="0" algn="l" rtl="0">
                        <a:spcBef>
                          <a:spcPts val="0"/>
                        </a:spcBef>
                        <a:spcAft>
                          <a:spcPts val="0"/>
                        </a:spcAft>
                        <a:buNone/>
                      </a:pPr>
                      <a:r>
                        <a:rPr lang="en" sz="2400">
                          <a:latin typeface="Montserrat"/>
                          <a:ea typeface="Montserrat"/>
                          <a:cs typeface="Montserrat"/>
                          <a:sym typeface="Montserrat"/>
                        </a:rPr>
                        <a:t>Systems</a:t>
                      </a:r>
                      <a:endParaRPr sz="2400">
                        <a:latin typeface="Montserrat"/>
                        <a:ea typeface="Montserrat"/>
                        <a:cs typeface="Montserrat"/>
                        <a:sym typeface="Montserrat"/>
                      </a:endParaRPr>
                    </a:p>
                  </a:txBody>
                  <a:tcPr marL="121900" marR="121900" marT="121900" marB="121900"/>
                </a:tc>
                <a:tc>
                  <a:txBody>
                    <a:bodyPr/>
                    <a:lstStyle/>
                    <a:p>
                      <a:pPr marL="0" lvl="0" indent="0" algn="l" rtl="0">
                        <a:spcBef>
                          <a:spcPts val="0"/>
                        </a:spcBef>
                        <a:spcAft>
                          <a:spcPts val="0"/>
                        </a:spcAft>
                        <a:buNone/>
                      </a:pPr>
                      <a:r>
                        <a:rPr lang="en" sz="2400" dirty="0">
                          <a:latin typeface="Montserrat"/>
                          <a:ea typeface="Montserrat"/>
                          <a:cs typeface="Montserrat"/>
                          <a:sym typeface="Montserrat"/>
                        </a:rPr>
                        <a:t>Scheduling challenges limit co-planning between Gen Ed and SPED</a:t>
                      </a:r>
                      <a:endParaRPr sz="2400" dirty="0">
                        <a:latin typeface="Montserrat"/>
                        <a:ea typeface="Montserrat"/>
                        <a:cs typeface="Montserrat"/>
                        <a:sym typeface="Montserrat"/>
                      </a:endParaRPr>
                    </a:p>
                  </a:txBody>
                  <a:tcPr marL="121900" marR="121900" marT="121900" marB="121900"/>
                </a:tc>
                <a:extLst>
                  <a:ext uri="{0D108BD9-81ED-4DB2-BD59-A6C34878D82A}">
                    <a16:rowId xmlns:a16="http://schemas.microsoft.com/office/drawing/2014/main" val="10004"/>
                  </a:ext>
                </a:extLst>
              </a:tr>
            </a:tbl>
          </a:graphicData>
        </a:graphic>
      </p:graphicFrame>
      <p:pic>
        <p:nvPicPr>
          <p:cNvPr id="2" name="Google Shape;88;p20">
            <a:extLst>
              <a:ext uri="{FF2B5EF4-FFF2-40B4-BE49-F238E27FC236}">
                <a16:creationId xmlns:a16="http://schemas.microsoft.com/office/drawing/2014/main" id="{19D05AD4-F164-93C2-FA47-EEF05A2B7E7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1934677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Cycle 1 | Structured Literacy</a:t>
            </a:r>
          </a:p>
          <a:p>
            <a:endParaRPr lang="en-US" b="1">
              <a:latin typeface="+mn-lt"/>
            </a:endParaRPr>
          </a:p>
        </p:txBody>
      </p:sp>
      <p:sp>
        <p:nvSpPr>
          <p:cNvPr id="184" name="Google Shape;184;p36"/>
          <p:cNvSpPr txBox="1">
            <a:spLocks noGrp="1"/>
          </p:cNvSpPr>
          <p:nvPr>
            <p:ph type="body" idx="1"/>
          </p:nvPr>
        </p:nvSpPr>
        <p:spPr>
          <a:xfrm>
            <a:off x="480400" y="1856567"/>
            <a:ext cx="11296000" cy="4840800"/>
          </a:xfrm>
          <a:prstGeom prst="rect">
            <a:avLst/>
          </a:prstGeom>
        </p:spPr>
        <p:txBody>
          <a:bodyPr spcFirstLastPara="1" wrap="square" lIns="121900" tIns="121900" rIns="121900" bIns="121900" anchor="t" anchorCtr="0">
            <a:noAutofit/>
          </a:bodyPr>
          <a:lstStyle/>
          <a:p>
            <a:pPr indent="-474121">
              <a:buClr>
                <a:schemeClr val="dk1"/>
              </a:buClr>
              <a:buSzPts val="2000"/>
            </a:pPr>
            <a:r>
              <a:rPr lang="en" sz="2667" b="1">
                <a:solidFill>
                  <a:schemeClr val="dk1"/>
                </a:solidFill>
              </a:rPr>
              <a:t>Change Idea: </a:t>
            </a:r>
            <a:r>
              <a:rPr lang="en" sz="2667">
                <a:solidFill>
                  <a:schemeClr val="dk1"/>
                </a:solidFill>
              </a:rPr>
              <a:t>Daily systematic, multisensory phonics and fluency routines with intentional scaffolds and biweekly DIBELS checks</a:t>
            </a:r>
            <a:endParaRPr sz="2667">
              <a:solidFill>
                <a:schemeClr val="dk1"/>
              </a:solidFill>
            </a:endParaRPr>
          </a:p>
          <a:p>
            <a:pPr indent="-474121">
              <a:spcBef>
                <a:spcPts val="1333"/>
              </a:spcBef>
              <a:buClr>
                <a:schemeClr val="dk1"/>
              </a:buClr>
              <a:buSzPts val="2000"/>
            </a:pPr>
            <a:r>
              <a:rPr lang="en" sz="2667" b="1">
                <a:solidFill>
                  <a:schemeClr val="dk1"/>
                </a:solidFill>
              </a:rPr>
              <a:t>High-Leverage Practices: </a:t>
            </a:r>
            <a:r>
              <a:rPr lang="en" sz="2667">
                <a:solidFill>
                  <a:schemeClr val="dk1"/>
                </a:solidFill>
              </a:rPr>
              <a:t>HLP 16 (Explicit Instruction) and HLP 6 (Data-Driven Adjustments) </a:t>
            </a:r>
            <a:endParaRPr sz="2667">
              <a:solidFill>
                <a:schemeClr val="dk1"/>
              </a:solidFill>
            </a:endParaRPr>
          </a:p>
          <a:p>
            <a:pPr indent="-474121">
              <a:spcBef>
                <a:spcPts val="1333"/>
              </a:spcBef>
              <a:buClr>
                <a:schemeClr val="dk1"/>
              </a:buClr>
              <a:buSzPts val="2000"/>
            </a:pPr>
            <a:r>
              <a:rPr lang="en" sz="2667" b="1">
                <a:solidFill>
                  <a:schemeClr val="dk1"/>
                </a:solidFill>
              </a:rPr>
              <a:t>Initial Results: </a:t>
            </a:r>
            <a:r>
              <a:rPr lang="en" sz="2667">
                <a:solidFill>
                  <a:schemeClr val="dk1"/>
                </a:solidFill>
              </a:rPr>
              <a:t>Increased accuracy in phonics/dictation; DIBELS growth in NWF and ORF</a:t>
            </a:r>
            <a:endParaRPr sz="2667">
              <a:solidFill>
                <a:schemeClr val="dk1"/>
              </a:solidFill>
            </a:endParaRPr>
          </a:p>
          <a:p>
            <a:pPr marL="0" indent="0">
              <a:spcBef>
                <a:spcPts val="1333"/>
              </a:spcBef>
              <a:spcAft>
                <a:spcPts val="1333"/>
              </a:spcAft>
              <a:buNone/>
            </a:pPr>
            <a:endParaRPr sz="2667" b="1">
              <a:solidFill>
                <a:schemeClr val="dk1"/>
              </a:solidFill>
            </a:endParaRPr>
          </a:p>
        </p:txBody>
      </p:sp>
      <p:pic>
        <p:nvPicPr>
          <p:cNvPr id="2" name="Google Shape;88;p20">
            <a:extLst>
              <a:ext uri="{FF2B5EF4-FFF2-40B4-BE49-F238E27FC236}">
                <a16:creationId xmlns:a16="http://schemas.microsoft.com/office/drawing/2014/main" id="{4BF7B3F7-4A8A-930A-8FE6-59A2D2DD503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2752928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89" name="Google Shape;189;p3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Cycle 2 | Building Consistency</a:t>
            </a:r>
          </a:p>
          <a:p>
            <a:endParaRPr lang="en-US" b="1">
              <a:latin typeface="+mn-lt"/>
            </a:endParaRPr>
          </a:p>
        </p:txBody>
      </p:sp>
      <p:sp>
        <p:nvSpPr>
          <p:cNvPr id="190" name="Google Shape;190;p37"/>
          <p:cNvSpPr txBox="1">
            <a:spLocks noGrp="1"/>
          </p:cNvSpPr>
          <p:nvPr>
            <p:ph type="body" idx="1"/>
          </p:nvPr>
        </p:nvSpPr>
        <p:spPr>
          <a:xfrm>
            <a:off x="480400" y="1856567"/>
            <a:ext cx="11296000" cy="4840800"/>
          </a:xfrm>
          <a:prstGeom prst="rect">
            <a:avLst/>
          </a:prstGeom>
        </p:spPr>
        <p:txBody>
          <a:bodyPr spcFirstLastPara="1" wrap="square" lIns="121900" tIns="121900" rIns="121900" bIns="121900" anchor="t" anchorCtr="0">
            <a:noAutofit/>
          </a:bodyPr>
          <a:lstStyle/>
          <a:p>
            <a:pPr indent="-474121">
              <a:buClr>
                <a:schemeClr val="dk1"/>
              </a:buClr>
              <a:buSzPts val="2000"/>
            </a:pPr>
            <a:r>
              <a:rPr lang="en" sz="2667" b="1">
                <a:solidFill>
                  <a:schemeClr val="dk1"/>
                </a:solidFill>
              </a:rPr>
              <a:t>Change Idea: </a:t>
            </a:r>
            <a:r>
              <a:rPr lang="en" sz="2667">
                <a:solidFill>
                  <a:schemeClr val="dk1"/>
                </a:solidFill>
              </a:rPr>
              <a:t>Marked lesson plans with timestamps and daily leader presence during foundational reading blocks</a:t>
            </a:r>
            <a:endParaRPr sz="2667">
              <a:solidFill>
                <a:schemeClr val="dk1"/>
              </a:solidFill>
            </a:endParaRPr>
          </a:p>
          <a:p>
            <a:pPr indent="-474121">
              <a:spcBef>
                <a:spcPts val="1333"/>
              </a:spcBef>
              <a:buClr>
                <a:schemeClr val="dk1"/>
              </a:buClr>
              <a:buSzPts val="2000"/>
            </a:pPr>
            <a:r>
              <a:rPr lang="en" sz="2667" b="1">
                <a:solidFill>
                  <a:schemeClr val="dk1"/>
                </a:solidFill>
              </a:rPr>
              <a:t>High-Leverage Practices: </a:t>
            </a:r>
            <a:r>
              <a:rPr lang="en" sz="2667">
                <a:solidFill>
                  <a:schemeClr val="dk1"/>
                </a:solidFill>
              </a:rPr>
              <a:t>HLP 12 (Design Instruction) and HLP 1 (Collaboration) </a:t>
            </a:r>
            <a:endParaRPr sz="2667">
              <a:solidFill>
                <a:schemeClr val="dk1"/>
              </a:solidFill>
            </a:endParaRPr>
          </a:p>
          <a:p>
            <a:pPr indent="-474121">
              <a:spcBef>
                <a:spcPts val="1333"/>
              </a:spcBef>
              <a:buClr>
                <a:schemeClr val="dk1"/>
              </a:buClr>
              <a:buSzPts val="2000"/>
            </a:pPr>
            <a:r>
              <a:rPr lang="en" sz="2667" b="1">
                <a:solidFill>
                  <a:schemeClr val="dk1"/>
                </a:solidFill>
              </a:rPr>
              <a:t>Initial Results: </a:t>
            </a:r>
            <a:r>
              <a:rPr lang="en" sz="2667">
                <a:solidFill>
                  <a:schemeClr val="dk1"/>
                </a:solidFill>
              </a:rPr>
              <a:t>Growth was incremental rather than accelerated; most students remain below benchmark</a:t>
            </a:r>
            <a:endParaRPr sz="2667">
              <a:solidFill>
                <a:schemeClr val="dk1"/>
              </a:solidFill>
            </a:endParaRPr>
          </a:p>
          <a:p>
            <a:pPr marL="0" indent="0">
              <a:spcBef>
                <a:spcPts val="1333"/>
              </a:spcBef>
              <a:spcAft>
                <a:spcPts val="1333"/>
              </a:spcAft>
              <a:buNone/>
            </a:pPr>
            <a:endParaRPr sz="2667" b="1">
              <a:solidFill>
                <a:schemeClr val="dk1"/>
              </a:solidFill>
            </a:endParaRPr>
          </a:p>
        </p:txBody>
      </p:sp>
      <p:pic>
        <p:nvPicPr>
          <p:cNvPr id="2" name="Google Shape;88;p20">
            <a:extLst>
              <a:ext uri="{FF2B5EF4-FFF2-40B4-BE49-F238E27FC236}">
                <a16:creationId xmlns:a16="http://schemas.microsoft.com/office/drawing/2014/main" id="{2D4A7673-20A1-4C43-FB18-2633D4FEA143}"/>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2892714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p:nvSpPr>
          <p:cNvPr id="195" name="Google Shape;195;p3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Next Steps for CIP </a:t>
            </a:r>
          </a:p>
          <a:p>
            <a:endParaRPr lang="en-US" b="1">
              <a:latin typeface="+mn-lt"/>
            </a:endParaRPr>
          </a:p>
        </p:txBody>
      </p:sp>
      <p:sp>
        <p:nvSpPr>
          <p:cNvPr id="196" name="Google Shape;196;p38"/>
          <p:cNvSpPr txBox="1">
            <a:spLocks noGrp="1"/>
          </p:cNvSpPr>
          <p:nvPr>
            <p:ph type="body" idx="1"/>
          </p:nvPr>
        </p:nvSpPr>
        <p:spPr>
          <a:xfrm>
            <a:off x="480400" y="1856567"/>
            <a:ext cx="11637600" cy="4840800"/>
          </a:xfrm>
          <a:prstGeom prst="rect">
            <a:avLst/>
          </a:prstGeom>
        </p:spPr>
        <p:txBody>
          <a:bodyPr spcFirstLastPara="1" wrap="square" lIns="121900" tIns="121900" rIns="121900" bIns="121900" anchor="t" anchorCtr="0">
            <a:noAutofit/>
          </a:bodyPr>
          <a:lstStyle/>
          <a:p>
            <a:pPr indent="-474121">
              <a:buClr>
                <a:schemeClr val="dk1"/>
              </a:buClr>
              <a:buSzPts val="2000"/>
            </a:pPr>
            <a:r>
              <a:rPr lang="en" sz="2667" b="1">
                <a:solidFill>
                  <a:schemeClr val="dk1"/>
                </a:solidFill>
              </a:rPr>
              <a:t>Cycle 3: </a:t>
            </a:r>
            <a:r>
              <a:rPr lang="en" sz="2667">
                <a:solidFill>
                  <a:schemeClr val="dk1"/>
                </a:solidFill>
              </a:rPr>
              <a:t>Implement and assess final change ideas</a:t>
            </a:r>
            <a:endParaRPr sz="2667">
              <a:solidFill>
                <a:schemeClr val="dk1"/>
              </a:solidFill>
            </a:endParaRPr>
          </a:p>
          <a:p>
            <a:pPr indent="-474121">
              <a:spcBef>
                <a:spcPts val="1333"/>
              </a:spcBef>
              <a:buClr>
                <a:schemeClr val="dk1"/>
              </a:buClr>
              <a:buSzPts val="2000"/>
            </a:pPr>
            <a:r>
              <a:rPr lang="en" sz="2667" b="1">
                <a:solidFill>
                  <a:schemeClr val="dk1"/>
                </a:solidFill>
              </a:rPr>
              <a:t>Summative Paper: </a:t>
            </a:r>
            <a:r>
              <a:rPr lang="en" sz="2667">
                <a:solidFill>
                  <a:schemeClr val="dk1"/>
                </a:solidFill>
              </a:rPr>
              <a:t>Complete the Cycles of Improvement Paper</a:t>
            </a:r>
            <a:endParaRPr sz="2667">
              <a:solidFill>
                <a:schemeClr val="dk1"/>
              </a:solidFill>
            </a:endParaRPr>
          </a:p>
          <a:p>
            <a:pPr indent="-474121">
              <a:spcBef>
                <a:spcPts val="1333"/>
              </a:spcBef>
              <a:buClr>
                <a:schemeClr val="dk1"/>
              </a:buClr>
              <a:buSzPts val="2000"/>
            </a:pPr>
            <a:r>
              <a:rPr lang="en" sz="2667" b="1">
                <a:solidFill>
                  <a:schemeClr val="dk1"/>
                </a:solidFill>
              </a:rPr>
              <a:t>Final Data Analysis: </a:t>
            </a:r>
            <a:r>
              <a:rPr lang="en" sz="2667">
                <a:solidFill>
                  <a:schemeClr val="dk1"/>
                </a:solidFill>
              </a:rPr>
              <a:t>Analyze BOY vs. EOY data to measure overall impact</a:t>
            </a:r>
            <a:endParaRPr sz="2667">
              <a:solidFill>
                <a:schemeClr val="dk1"/>
              </a:solidFill>
            </a:endParaRPr>
          </a:p>
          <a:p>
            <a:pPr marL="0" indent="0">
              <a:spcBef>
                <a:spcPts val="1333"/>
              </a:spcBef>
              <a:spcAft>
                <a:spcPts val="1333"/>
              </a:spcAft>
              <a:buNone/>
            </a:pPr>
            <a:endParaRPr sz="2667" b="1">
              <a:solidFill>
                <a:schemeClr val="dk1"/>
              </a:solidFill>
            </a:endParaRPr>
          </a:p>
        </p:txBody>
      </p:sp>
      <p:pic>
        <p:nvPicPr>
          <p:cNvPr id="2" name="Google Shape;88;p20">
            <a:extLst>
              <a:ext uri="{FF2B5EF4-FFF2-40B4-BE49-F238E27FC236}">
                <a16:creationId xmlns:a16="http://schemas.microsoft.com/office/drawing/2014/main" id="{049E6A6A-5F53-1C0A-C3C3-9B2684CCE1AA}"/>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4149404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0"/>
        <p:cNvGrpSpPr/>
        <p:nvPr/>
      </p:nvGrpSpPr>
      <p:grpSpPr>
        <a:xfrm>
          <a:off x="0" y="0"/>
          <a:ext cx="0" cy="0"/>
          <a:chOff x="0" y="0"/>
          <a:chExt cx="0" cy="0"/>
        </a:xfrm>
      </p:grpSpPr>
      <p:sp>
        <p:nvSpPr>
          <p:cNvPr id="201" name="Google Shape;201;p3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Lessons Learned from Implementation</a:t>
            </a:r>
          </a:p>
          <a:p>
            <a:endParaRPr lang="en-US" b="1">
              <a:latin typeface="+mn-lt"/>
            </a:endParaRPr>
          </a:p>
        </p:txBody>
      </p:sp>
      <p:sp>
        <p:nvSpPr>
          <p:cNvPr id="202" name="Google Shape;202;p39"/>
          <p:cNvSpPr txBox="1">
            <a:spLocks noGrp="1"/>
          </p:cNvSpPr>
          <p:nvPr>
            <p:ph type="body" idx="1"/>
          </p:nvPr>
        </p:nvSpPr>
        <p:spPr>
          <a:xfrm>
            <a:off x="415600" y="1724533"/>
            <a:ext cx="11360800" cy="4840800"/>
          </a:xfrm>
          <a:prstGeom prst="rect">
            <a:avLst/>
          </a:prstGeom>
        </p:spPr>
        <p:txBody>
          <a:bodyPr spcFirstLastPara="1" wrap="square" lIns="121900" tIns="121900" rIns="121900" bIns="121900" anchor="t" anchorCtr="0">
            <a:noAutofit/>
          </a:bodyPr>
          <a:lstStyle/>
          <a:p>
            <a:pPr indent="-474121">
              <a:buClr>
                <a:schemeClr val="dk1"/>
              </a:buClr>
              <a:buSzPts val="2000"/>
            </a:pPr>
            <a:r>
              <a:rPr lang="en" sz="2667" b="1">
                <a:solidFill>
                  <a:schemeClr val="dk1"/>
                </a:solidFill>
              </a:rPr>
              <a:t>Role Challenges: </a:t>
            </a:r>
            <a:r>
              <a:rPr lang="en" sz="2667">
                <a:solidFill>
                  <a:schemeClr val="dk1"/>
                </a:solidFill>
              </a:rPr>
              <a:t>Assistant Principals / Deans often struggle to gain "Principal-level" experiences</a:t>
            </a:r>
            <a:endParaRPr sz="2667">
              <a:solidFill>
                <a:schemeClr val="dk1"/>
              </a:solidFill>
            </a:endParaRPr>
          </a:p>
          <a:p>
            <a:pPr indent="-474121">
              <a:spcBef>
                <a:spcPts val="1333"/>
              </a:spcBef>
              <a:buClr>
                <a:schemeClr val="dk1"/>
              </a:buClr>
              <a:buSzPts val="2000"/>
            </a:pPr>
            <a:r>
              <a:rPr lang="en" sz="2667" b="1">
                <a:solidFill>
                  <a:schemeClr val="dk1"/>
                </a:solidFill>
              </a:rPr>
              <a:t>Workload: </a:t>
            </a:r>
            <a:r>
              <a:rPr lang="en" sz="2667">
                <a:solidFill>
                  <a:schemeClr val="dk1"/>
                </a:solidFill>
              </a:rPr>
              <a:t>Balancing first-time as an administrator with PRN is a "heavy load"</a:t>
            </a:r>
            <a:endParaRPr sz="2667">
              <a:solidFill>
                <a:schemeClr val="dk1"/>
              </a:solidFill>
            </a:endParaRPr>
          </a:p>
          <a:p>
            <a:pPr indent="-474121">
              <a:spcBef>
                <a:spcPts val="1333"/>
              </a:spcBef>
              <a:buClr>
                <a:schemeClr val="dk1"/>
              </a:buClr>
              <a:buSzPts val="2000"/>
            </a:pPr>
            <a:r>
              <a:rPr lang="en" sz="2667" b="1">
                <a:solidFill>
                  <a:schemeClr val="dk1"/>
                </a:solidFill>
              </a:rPr>
              <a:t>Systemic Barriers: </a:t>
            </a:r>
            <a:endParaRPr sz="2667" b="1">
              <a:solidFill>
                <a:schemeClr val="dk1"/>
              </a:solidFill>
            </a:endParaRPr>
          </a:p>
          <a:p>
            <a:pPr lvl="1" indent="-474121">
              <a:spcBef>
                <a:spcPts val="1333"/>
              </a:spcBef>
              <a:buClr>
                <a:schemeClr val="dk1"/>
              </a:buClr>
              <a:buSzPts val="2000"/>
            </a:pPr>
            <a:r>
              <a:rPr lang="en" sz="2667">
                <a:solidFill>
                  <a:schemeClr val="dk1"/>
                </a:solidFill>
              </a:rPr>
              <a:t>HR departments need support regarding wage progressions and apprenticeship certifications</a:t>
            </a:r>
            <a:endParaRPr sz="2667">
              <a:solidFill>
                <a:schemeClr val="dk1"/>
              </a:solidFill>
            </a:endParaRPr>
          </a:p>
          <a:p>
            <a:pPr lvl="1" indent="-474121">
              <a:spcBef>
                <a:spcPts val="1333"/>
              </a:spcBef>
              <a:spcAft>
                <a:spcPts val="1333"/>
              </a:spcAft>
              <a:buClr>
                <a:schemeClr val="dk1"/>
              </a:buClr>
              <a:buSzPts val="2000"/>
            </a:pPr>
            <a:r>
              <a:rPr lang="en" sz="2667">
                <a:solidFill>
                  <a:schemeClr val="dk1"/>
                </a:solidFill>
              </a:rPr>
              <a:t>Recruitment timelines for AP positions do not currently align with PRN admission deadlines</a:t>
            </a:r>
            <a:endParaRPr sz="2667">
              <a:solidFill>
                <a:schemeClr val="dk1"/>
              </a:solidFill>
            </a:endParaRPr>
          </a:p>
        </p:txBody>
      </p:sp>
      <p:pic>
        <p:nvPicPr>
          <p:cNvPr id="2" name="Google Shape;88;p20">
            <a:extLst>
              <a:ext uri="{FF2B5EF4-FFF2-40B4-BE49-F238E27FC236}">
                <a16:creationId xmlns:a16="http://schemas.microsoft.com/office/drawing/2014/main" id="{C3791B53-C896-8CBB-87BA-A34138F69169}"/>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258034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7AA4-035E-4802-516C-3B07063C5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B92FA-AA0C-E74C-07FD-462456A18F95}"/>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Welcome and Introductions</a:t>
            </a:r>
            <a:endParaRPr lang="en-US" sz="4400" b="1">
              <a:ea typeface="Calibri Light"/>
              <a:cs typeface="Calibri Light"/>
            </a:endParaRPr>
          </a:p>
        </p:txBody>
      </p:sp>
      <p:grpSp>
        <p:nvGrpSpPr>
          <p:cNvPr id="31" name="Group 30">
            <a:extLst>
              <a:ext uri="{FF2B5EF4-FFF2-40B4-BE49-F238E27FC236}">
                <a16:creationId xmlns:a16="http://schemas.microsoft.com/office/drawing/2014/main" id="{53BE7DB4-7E62-97F9-0A78-BBAF94395C8A}"/>
              </a:ext>
              <a:ext uri="{C183D7F6-B498-43B3-948B-1728B52AA6E4}">
                <adec:decorative xmlns:adec="http://schemas.microsoft.com/office/drawing/2017/decorative" val="1"/>
              </a:ext>
            </a:extLst>
          </p:cNvPr>
          <p:cNvGrpSpPr/>
          <p:nvPr/>
        </p:nvGrpSpPr>
        <p:grpSpPr>
          <a:xfrm>
            <a:off x="9811916" y="1585904"/>
            <a:ext cx="2139697" cy="3952892"/>
            <a:chOff x="9970488" y="1401016"/>
            <a:chExt cx="2139697" cy="3952892"/>
          </a:xfrm>
        </p:grpSpPr>
        <p:sp>
          <p:nvSpPr>
            <p:cNvPr id="25" name="Rectangle 24">
              <a:extLst>
                <a:ext uri="{FF2B5EF4-FFF2-40B4-BE49-F238E27FC236}">
                  <a16:creationId xmlns:a16="http://schemas.microsoft.com/office/drawing/2014/main" id="{E8E2E852-8AF9-2C7D-4968-088AA5033C7F}"/>
                </a:ext>
              </a:extLst>
            </p:cNvPr>
            <p:cNvSpPr/>
            <p:nvPr/>
          </p:nvSpPr>
          <p:spPr>
            <a:xfrm>
              <a:off x="9970489" y="1401016"/>
              <a:ext cx="2139696" cy="3952892"/>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A7AC12-FFAD-A42D-17F8-632B8660F47A}"/>
                </a:ext>
              </a:extLst>
            </p:cNvPr>
            <p:cNvSpPr txBox="1"/>
            <p:nvPr/>
          </p:nvSpPr>
          <p:spPr>
            <a:xfrm>
              <a:off x="9970488" y="3245509"/>
              <a:ext cx="2139696"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Abby Berner </a:t>
              </a:r>
            </a:p>
            <a:p>
              <a:pPr algn="ctr">
                <a:spcBef>
                  <a:spcPts val="600"/>
                </a:spcBef>
              </a:pPr>
              <a:r>
                <a:rPr lang="en-US" sz="1600">
                  <a:latin typeface="Calibri"/>
                  <a:ea typeface="Calibri"/>
                  <a:cs typeface="Arial"/>
                </a:rPr>
                <a:t>Engagement Specialist, CEEDAR</a:t>
              </a:r>
            </a:p>
            <a:p>
              <a:pPr algn="ctr">
                <a:spcBef>
                  <a:spcPts val="600"/>
                </a:spcBef>
              </a:pPr>
              <a:r>
                <a:rPr lang="en-US" sz="1600">
                  <a:latin typeface="Calibri"/>
                  <a:ea typeface="Calibri"/>
                  <a:cs typeface="Arial"/>
                </a:rPr>
                <a:t>Research Assistant, American Institutes for Research (AIR)</a:t>
              </a:r>
              <a:endParaRPr lang="en-US" sz="1600">
                <a:latin typeface="Calibri"/>
                <a:ea typeface="Calibri"/>
                <a:cs typeface="Calibri"/>
              </a:endParaRPr>
            </a:p>
          </p:txBody>
        </p:sp>
        <p:pic>
          <p:nvPicPr>
            <p:cNvPr id="17" name="Picture 16" descr="A person smiling at camera&#10;&#10;AI-generated content may be incorrect.">
              <a:extLst>
                <a:ext uri="{FF2B5EF4-FFF2-40B4-BE49-F238E27FC236}">
                  <a16:creationId xmlns:a16="http://schemas.microsoft.com/office/drawing/2014/main" id="{EAEF7388-39D4-5125-8021-73E885E36FA7}"/>
                </a:ext>
              </a:extLst>
            </p:cNvPr>
            <p:cNvPicPr>
              <a:picLocks noChangeAspect="1"/>
            </p:cNvPicPr>
            <p:nvPr/>
          </p:nvPicPr>
          <p:blipFill>
            <a:blip r:embed="rId3"/>
            <a:srcRect l="3533" t="18796" r="-261" b="8811"/>
            <a:stretch>
              <a:fillRect/>
            </a:stretch>
          </p:blipFill>
          <p:spPr>
            <a:xfrm>
              <a:off x="10244188" y="1576492"/>
              <a:ext cx="1592295" cy="1588908"/>
            </a:xfrm>
            <a:prstGeom prst="roundRect">
              <a:avLst/>
            </a:prstGeom>
          </p:spPr>
        </p:pic>
      </p:grpSp>
      <p:grpSp>
        <p:nvGrpSpPr>
          <p:cNvPr id="28" name="Group 27">
            <a:extLst>
              <a:ext uri="{FF2B5EF4-FFF2-40B4-BE49-F238E27FC236}">
                <a16:creationId xmlns:a16="http://schemas.microsoft.com/office/drawing/2014/main" id="{F7EC0F82-7A22-E090-53CE-2F9A768D689F}"/>
              </a:ext>
              <a:ext uri="{C183D7F6-B498-43B3-948B-1728B52AA6E4}">
                <adec:decorative xmlns:adec="http://schemas.microsoft.com/office/drawing/2017/decorative" val="1"/>
              </a:ext>
            </a:extLst>
          </p:cNvPr>
          <p:cNvGrpSpPr/>
          <p:nvPr/>
        </p:nvGrpSpPr>
        <p:grpSpPr>
          <a:xfrm>
            <a:off x="2589786" y="1557335"/>
            <a:ext cx="2139696" cy="3981461"/>
            <a:chOff x="2683588" y="1401018"/>
            <a:chExt cx="2139696" cy="3981461"/>
          </a:xfrm>
        </p:grpSpPr>
        <p:sp>
          <p:nvSpPr>
            <p:cNvPr id="3" name="Rectangle 2">
              <a:extLst>
                <a:ext uri="{FF2B5EF4-FFF2-40B4-BE49-F238E27FC236}">
                  <a16:creationId xmlns:a16="http://schemas.microsoft.com/office/drawing/2014/main" id="{4F77D28B-FEA3-0EFC-B0F9-EC8D833CD4AA}"/>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C6CAA1D6-E2DC-6410-ABC2-6546B5635361}"/>
                </a:ext>
              </a:extLst>
            </p:cNvPr>
            <p:cNvPicPr>
              <a:picLocks noChangeAspect="1"/>
            </p:cNvPicPr>
            <p:nvPr/>
          </p:nvPicPr>
          <p:blipFill>
            <a:blip r:embed="rId4"/>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2FDAEF6A-2999-B7A3-B0DE-D6751461A063}"/>
                </a:ext>
              </a:extLst>
            </p:cNvPr>
            <p:cNvSpPr txBox="1"/>
            <p:nvPr/>
          </p:nvSpPr>
          <p:spPr>
            <a:xfrm>
              <a:off x="2693782" y="3305298"/>
              <a:ext cx="21295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Cheryl Krohn</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solidFill>
                    <a:srgbClr val="000000"/>
                  </a:solidFill>
                  <a:latin typeface="Calibri"/>
                  <a:ea typeface="+mn-lt"/>
                  <a:cs typeface="Arial"/>
                </a:rPr>
                <a:t>Senior TA Consultant,</a:t>
              </a:r>
              <a:r>
                <a:rPr lang="en-US" sz="1600">
                  <a:latin typeface="Calibri"/>
                  <a:ea typeface="Calibri"/>
                  <a:cs typeface="Arial"/>
                </a:rPr>
                <a:t> American Institutes for Research (AIR)</a:t>
              </a:r>
              <a:endParaRPr lang="en-US" sz="1600">
                <a:latin typeface="Calibri"/>
                <a:ea typeface="Calibri"/>
                <a:cs typeface="Calibri"/>
              </a:endParaRPr>
            </a:p>
          </p:txBody>
        </p:sp>
      </p:grpSp>
      <p:grpSp>
        <p:nvGrpSpPr>
          <p:cNvPr id="26" name="Group 25">
            <a:extLst>
              <a:ext uri="{FF2B5EF4-FFF2-40B4-BE49-F238E27FC236}">
                <a16:creationId xmlns:a16="http://schemas.microsoft.com/office/drawing/2014/main" id="{5681C1C6-0D76-2E9F-9763-64AFCF08E1C6}"/>
              </a:ext>
              <a:ext uri="{C183D7F6-B498-43B3-948B-1728B52AA6E4}">
                <adec:decorative xmlns:adec="http://schemas.microsoft.com/office/drawing/2017/decorative" val="1"/>
              </a:ext>
            </a:extLst>
          </p:cNvPr>
          <p:cNvGrpSpPr/>
          <p:nvPr/>
        </p:nvGrpSpPr>
        <p:grpSpPr>
          <a:xfrm>
            <a:off x="184989" y="1571105"/>
            <a:ext cx="2140126" cy="3981461"/>
            <a:chOff x="165870" y="1414787"/>
            <a:chExt cx="2140126" cy="3981461"/>
          </a:xfrm>
        </p:grpSpPr>
        <p:sp>
          <p:nvSpPr>
            <p:cNvPr id="8" name="Rectangle 7">
              <a:extLst>
                <a:ext uri="{FF2B5EF4-FFF2-40B4-BE49-F238E27FC236}">
                  <a16:creationId xmlns:a16="http://schemas.microsoft.com/office/drawing/2014/main" id="{A47E46D5-BD9B-E837-B2B0-7247D6EDB571}"/>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3196AC-A0B9-705D-F2D6-AEB8A378169B}"/>
                </a:ext>
              </a:extLst>
            </p:cNvPr>
            <p:cNvSpPr txBox="1"/>
            <p:nvPr/>
          </p:nvSpPr>
          <p:spPr>
            <a:xfrm>
              <a:off x="165870" y="3274078"/>
              <a:ext cx="2139254"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Lynn Holdheide </a:t>
              </a:r>
            </a:p>
            <a:p>
              <a:pPr algn="ctr">
                <a:spcBef>
                  <a:spcPts val="600"/>
                </a:spcBef>
              </a:pPr>
              <a:r>
                <a:rPr lang="en-US" sz="1600">
                  <a:latin typeface="Calibri"/>
                  <a:ea typeface="Calibri"/>
                  <a:cs typeface="Arial"/>
                </a:rPr>
                <a:t>Content Expert, </a:t>
              </a:r>
              <a:br>
                <a:rPr lang="en-US" sz="1600">
                  <a:latin typeface="Calibri"/>
                  <a:ea typeface="Calibri"/>
                  <a:cs typeface="Arial"/>
                </a:rPr>
              </a:br>
              <a:r>
                <a:rPr lang="en-US" sz="1600">
                  <a:latin typeface="Calibri"/>
                  <a:ea typeface="Calibri"/>
                  <a:cs typeface="Arial"/>
                </a:rPr>
                <a:t>CEEDAR</a:t>
              </a:r>
            </a:p>
            <a:p>
              <a:pPr algn="ctr">
                <a:spcBef>
                  <a:spcPts val="600"/>
                </a:spcBef>
              </a:pPr>
              <a:r>
                <a:rPr lang="en-US" sz="1600">
                  <a:latin typeface="Calibri"/>
                  <a:ea typeface="+mn-lt"/>
                  <a:cs typeface="+mn-lt"/>
                </a:rPr>
                <a:t>Managing TA Consultant</a:t>
              </a:r>
              <a:r>
                <a:rPr lang="en-US" sz="1600">
                  <a:latin typeface="Calibri"/>
                  <a:ea typeface="Calibri"/>
                  <a:cs typeface="Arial"/>
                </a:rPr>
                <a:t>, American Institutes for </a:t>
              </a:r>
              <a:br>
                <a:rPr lang="en-US" sz="1600">
                  <a:latin typeface="Calibri"/>
                  <a:ea typeface="Calibri"/>
                  <a:cs typeface="Arial"/>
                </a:rPr>
              </a:br>
              <a:r>
                <a:rPr lang="en-US" sz="1600">
                  <a:latin typeface="Calibri"/>
                  <a:ea typeface="Calibri"/>
                  <a:cs typeface="Arial"/>
                </a:rPr>
                <a:t>Research (AIR)</a:t>
              </a:r>
              <a:endParaRPr lang="en-US" sz="160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B21261FF-3518-0AB0-03C0-B6544784BDEF}"/>
                </a:ext>
              </a:extLst>
            </p:cNvPr>
            <p:cNvPicPr>
              <a:picLocks noChangeAspect="1"/>
            </p:cNvPicPr>
            <p:nvPr/>
          </p:nvPicPr>
          <p:blipFill>
            <a:blip r:embed="rId5"/>
            <a:srcRect t="2066" b="2066"/>
            <a:stretch>
              <a:fillRect/>
            </a:stretch>
          </p:blipFill>
          <p:spPr>
            <a:xfrm>
              <a:off x="389275" y="1609106"/>
              <a:ext cx="1657388" cy="1588908"/>
            </a:xfrm>
            <a:prstGeom prst="roundRect">
              <a:avLst/>
            </a:prstGeom>
          </p:spPr>
        </p:pic>
      </p:grpSp>
      <p:grpSp>
        <p:nvGrpSpPr>
          <p:cNvPr id="29" name="Group 28">
            <a:extLst>
              <a:ext uri="{FF2B5EF4-FFF2-40B4-BE49-F238E27FC236}">
                <a16:creationId xmlns:a16="http://schemas.microsoft.com/office/drawing/2014/main" id="{512E77B5-F9B9-5C16-F06B-EEC4220CD724}"/>
              </a:ext>
              <a:ext uri="{C183D7F6-B498-43B3-948B-1728B52AA6E4}">
                <adec:decorative xmlns:adec="http://schemas.microsoft.com/office/drawing/2017/decorative" val="1"/>
              </a:ext>
            </a:extLst>
          </p:cNvPr>
          <p:cNvGrpSpPr/>
          <p:nvPr/>
        </p:nvGrpSpPr>
        <p:grpSpPr>
          <a:xfrm>
            <a:off x="5003184" y="1557335"/>
            <a:ext cx="2139697" cy="3981461"/>
            <a:chOff x="5226899" y="1414787"/>
            <a:chExt cx="2139697" cy="3981461"/>
          </a:xfrm>
        </p:grpSpPr>
        <p:sp>
          <p:nvSpPr>
            <p:cNvPr id="15" name="Rectangle 14">
              <a:extLst>
                <a:ext uri="{FF2B5EF4-FFF2-40B4-BE49-F238E27FC236}">
                  <a16:creationId xmlns:a16="http://schemas.microsoft.com/office/drawing/2014/main" id="{420F3903-601E-EBBF-A502-0DBC6460F80C}"/>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7F82D83-D3E8-291A-3646-6955703BD005}"/>
                </a:ext>
              </a:extLst>
            </p:cNvPr>
            <p:cNvSpPr txBox="1"/>
            <p:nvPr/>
          </p:nvSpPr>
          <p:spPr>
            <a:xfrm>
              <a:off x="5253788" y="3305298"/>
              <a:ext cx="211280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Meghan Wills</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latin typeface="Calibri"/>
                  <a:ea typeface="Calibri"/>
                  <a:cs typeface="Arial"/>
                </a:rPr>
                <a:t>Senior TA Consultant, American Institutes for Research (AIR)</a:t>
              </a:r>
            </a:p>
          </p:txBody>
        </p:sp>
        <p:pic>
          <p:nvPicPr>
            <p:cNvPr id="22" name="Picture 21" descr="A close-up of a person smiling&#10;&#10;AI-generated content may be incorrect.">
              <a:extLst>
                <a:ext uri="{FF2B5EF4-FFF2-40B4-BE49-F238E27FC236}">
                  <a16:creationId xmlns:a16="http://schemas.microsoft.com/office/drawing/2014/main" id="{F4359A71-A716-2BC0-0533-28A76EEA1D42}"/>
                </a:ext>
              </a:extLst>
            </p:cNvPr>
            <p:cNvPicPr>
              <a:picLocks noChangeAspect="1"/>
            </p:cNvPicPr>
            <p:nvPr/>
          </p:nvPicPr>
          <p:blipFill>
            <a:blip r:embed="rId6"/>
            <a:srcRect t="2066" b="2066"/>
            <a:stretch>
              <a:fillRect/>
            </a:stretch>
          </p:blipFill>
          <p:spPr>
            <a:xfrm>
              <a:off x="5473823" y="1618832"/>
              <a:ext cx="1657388" cy="1588908"/>
            </a:xfrm>
            <a:prstGeom prst="roundRect">
              <a:avLst/>
            </a:prstGeom>
          </p:spPr>
        </p:pic>
      </p:grpSp>
      <p:grpSp>
        <p:nvGrpSpPr>
          <p:cNvPr id="30" name="Group 29">
            <a:extLst>
              <a:ext uri="{FF2B5EF4-FFF2-40B4-BE49-F238E27FC236}">
                <a16:creationId xmlns:a16="http://schemas.microsoft.com/office/drawing/2014/main" id="{E64BBE0B-E3A3-7BD7-2C8C-627897644D4C}"/>
              </a:ext>
              <a:ext uri="{C183D7F6-B498-43B3-948B-1728B52AA6E4}">
                <adec:decorative xmlns:adec="http://schemas.microsoft.com/office/drawing/2017/decorative" val="1"/>
              </a:ext>
            </a:extLst>
          </p:cNvPr>
          <p:cNvGrpSpPr/>
          <p:nvPr/>
        </p:nvGrpSpPr>
        <p:grpSpPr>
          <a:xfrm>
            <a:off x="7407551" y="1571105"/>
            <a:ext cx="2139697" cy="3967691"/>
            <a:chOff x="7746105" y="1401017"/>
            <a:chExt cx="2139697" cy="3967691"/>
          </a:xfrm>
        </p:grpSpPr>
        <p:sp>
          <p:nvSpPr>
            <p:cNvPr id="23" name="Rectangle 22">
              <a:extLst>
                <a:ext uri="{FF2B5EF4-FFF2-40B4-BE49-F238E27FC236}">
                  <a16:creationId xmlns:a16="http://schemas.microsoft.com/office/drawing/2014/main" id="{D46C4B8B-90CC-5629-E995-2706CDC83D67}"/>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EC550C-BFEB-16B8-F69C-E1381C5A12A7}"/>
                </a:ext>
              </a:extLst>
            </p:cNvPr>
            <p:cNvSpPr txBox="1"/>
            <p:nvPr/>
          </p:nvSpPr>
          <p:spPr>
            <a:xfrm>
              <a:off x="7752224" y="3262960"/>
              <a:ext cx="2133578" cy="11849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Lisa White</a:t>
              </a:r>
              <a:r>
                <a:rPr lang="en-US">
                  <a:latin typeface="Calibri"/>
                  <a:ea typeface="Calibri"/>
                  <a:cs typeface="Arial"/>
                </a:rPr>
                <a:t> </a:t>
              </a:r>
            </a:p>
            <a:p>
              <a:pPr algn="ctr">
                <a:spcBef>
                  <a:spcPts val="600"/>
                </a:spcBef>
              </a:pPr>
              <a:r>
                <a:rPr lang="en-US" sz="1600">
                  <a:latin typeface="Calibri"/>
                  <a:ea typeface="Calibri"/>
                  <a:cs typeface="Arial"/>
                </a:rPr>
                <a:t>Facilitator and </a:t>
              </a:r>
              <a:br>
                <a:rPr lang="en-US" sz="1600">
                  <a:latin typeface="Calibri"/>
                  <a:ea typeface="Calibri"/>
                  <a:cs typeface="Arial"/>
                </a:rPr>
              </a:br>
              <a:r>
                <a:rPr lang="en-US" sz="1600">
                  <a:latin typeface="Calibri"/>
                  <a:ea typeface="Calibri"/>
                  <a:cs typeface="Arial"/>
                </a:rPr>
                <a:t>RTAP Coordinator, CEEDAR</a:t>
              </a:r>
            </a:p>
          </p:txBody>
        </p:sp>
        <p:pic>
          <p:nvPicPr>
            <p:cNvPr id="27" name="Picture 26" descr="A person smiling for the camera&#10;&#10;AI-generated content may be incorrect.">
              <a:extLst>
                <a:ext uri="{FF2B5EF4-FFF2-40B4-BE49-F238E27FC236}">
                  <a16:creationId xmlns:a16="http://schemas.microsoft.com/office/drawing/2014/main" id="{5464CD6C-D881-E28C-EEDD-0129E7299563}"/>
                </a:ext>
              </a:extLst>
            </p:cNvPr>
            <p:cNvPicPr>
              <a:picLocks noChangeAspect="1"/>
            </p:cNvPicPr>
            <p:nvPr/>
          </p:nvPicPr>
          <p:blipFill>
            <a:blip r:embed="rId7"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spTree>
    <p:extLst>
      <p:ext uri="{BB962C8B-B14F-4D97-AF65-F5344CB8AC3E}">
        <p14:creationId xmlns:p14="http://schemas.microsoft.com/office/powerpoint/2010/main" val="249520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p:nvSpPr>
          <p:cNvPr id="207" name="Google Shape;207;p4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US" b="1">
                <a:latin typeface="+mn-lt"/>
              </a:rPr>
              <a:t>Next Steps</a:t>
            </a:r>
          </a:p>
          <a:p>
            <a:endParaRPr lang="en-US" sz="6000" b="1">
              <a:latin typeface="+mn-lt"/>
            </a:endParaRPr>
          </a:p>
        </p:txBody>
      </p:sp>
      <p:sp>
        <p:nvSpPr>
          <p:cNvPr id="208" name="Google Shape;208;p40"/>
          <p:cNvSpPr txBox="1">
            <a:spLocks noGrp="1"/>
          </p:cNvSpPr>
          <p:nvPr>
            <p:ph type="body" idx="1"/>
          </p:nvPr>
        </p:nvSpPr>
        <p:spPr>
          <a:xfrm>
            <a:off x="415600" y="1724533"/>
            <a:ext cx="11637600" cy="4840800"/>
          </a:xfrm>
          <a:prstGeom prst="rect">
            <a:avLst/>
          </a:prstGeom>
        </p:spPr>
        <p:txBody>
          <a:bodyPr spcFirstLastPara="1" wrap="square" lIns="121900" tIns="121900" rIns="121900" bIns="121900" anchor="t" anchorCtr="0">
            <a:noAutofit/>
          </a:bodyPr>
          <a:lstStyle/>
          <a:p>
            <a:pPr indent="-474121">
              <a:buClr>
                <a:schemeClr val="dk1"/>
              </a:buClr>
              <a:buSzPts val="2000"/>
            </a:pPr>
            <a:r>
              <a:rPr lang="en" sz="2667" b="1">
                <a:solidFill>
                  <a:schemeClr val="dk1"/>
                </a:solidFill>
              </a:rPr>
              <a:t>Mentor Support: </a:t>
            </a:r>
            <a:r>
              <a:rPr lang="en" sz="2667">
                <a:solidFill>
                  <a:schemeClr val="dk1"/>
                </a:solidFill>
              </a:rPr>
              <a:t>Develop a dedicated Mentor Orientation to provide the additional guidance mentors need to support gradual release</a:t>
            </a:r>
            <a:endParaRPr sz="2667">
              <a:solidFill>
                <a:schemeClr val="dk1"/>
              </a:solidFill>
            </a:endParaRPr>
          </a:p>
          <a:p>
            <a:pPr indent="-474121">
              <a:spcBef>
                <a:spcPts val="1333"/>
              </a:spcBef>
              <a:buClr>
                <a:schemeClr val="dk1"/>
              </a:buClr>
              <a:buSzPts val="2000"/>
            </a:pPr>
            <a:r>
              <a:rPr lang="en" sz="2667" b="1">
                <a:solidFill>
                  <a:schemeClr val="dk1"/>
                </a:solidFill>
              </a:rPr>
              <a:t>Right Sizing Assessments: </a:t>
            </a:r>
            <a:r>
              <a:rPr lang="en" sz="2667">
                <a:solidFill>
                  <a:schemeClr val="dk1"/>
                </a:solidFill>
              </a:rPr>
              <a:t>Reviewing formative/summative work to create non-narrative ways for apprentices to demonstrate mastery</a:t>
            </a:r>
            <a:endParaRPr sz="2667">
              <a:solidFill>
                <a:schemeClr val="dk1"/>
              </a:solidFill>
            </a:endParaRPr>
          </a:p>
          <a:p>
            <a:pPr indent="-474121">
              <a:spcBef>
                <a:spcPts val="1333"/>
              </a:spcBef>
              <a:buClr>
                <a:schemeClr val="dk1"/>
              </a:buClr>
              <a:buSzPts val="2000"/>
            </a:pPr>
            <a:r>
              <a:rPr lang="en" sz="2667" b="1">
                <a:solidFill>
                  <a:schemeClr val="dk1"/>
                </a:solidFill>
              </a:rPr>
              <a:t>District Partnerships: </a:t>
            </a:r>
            <a:r>
              <a:rPr lang="en" sz="2667">
                <a:solidFill>
                  <a:schemeClr val="dk1"/>
                </a:solidFill>
              </a:rPr>
              <a:t>Collaborating with RIDE and Building Futures RI to support districts with recruitment, HR, and certification </a:t>
            </a:r>
            <a:endParaRPr sz="2667">
              <a:solidFill>
                <a:schemeClr val="dk1"/>
              </a:solidFill>
            </a:endParaRPr>
          </a:p>
          <a:p>
            <a:pPr marL="0" indent="0">
              <a:spcBef>
                <a:spcPts val="1333"/>
              </a:spcBef>
              <a:spcAft>
                <a:spcPts val="1333"/>
              </a:spcAft>
              <a:buNone/>
            </a:pPr>
            <a:endParaRPr sz="2667">
              <a:solidFill>
                <a:schemeClr val="dk1"/>
              </a:solidFill>
            </a:endParaRPr>
          </a:p>
        </p:txBody>
      </p:sp>
      <p:pic>
        <p:nvPicPr>
          <p:cNvPr id="2" name="Google Shape;88;p20">
            <a:extLst>
              <a:ext uri="{FF2B5EF4-FFF2-40B4-BE49-F238E27FC236}">
                <a16:creationId xmlns:a16="http://schemas.microsoft.com/office/drawing/2014/main" id="{526B24DA-1B8B-2D4A-E3FB-8988968485D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809800" y="172934"/>
            <a:ext cx="2228600" cy="800900"/>
          </a:xfrm>
          <a:prstGeom prst="rect">
            <a:avLst/>
          </a:prstGeom>
          <a:noFill/>
          <a:ln>
            <a:noFill/>
          </a:ln>
        </p:spPr>
      </p:pic>
    </p:spTree>
    <p:extLst>
      <p:ext uri="{BB962C8B-B14F-4D97-AF65-F5344CB8AC3E}">
        <p14:creationId xmlns:p14="http://schemas.microsoft.com/office/powerpoint/2010/main" val="165935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00E-1157-0C89-2CD0-679E8160B7F6}"/>
              </a:ext>
            </a:extLst>
          </p:cNvPr>
          <p:cNvSpPr>
            <a:spLocks noGrp="1"/>
          </p:cNvSpPr>
          <p:nvPr>
            <p:ph type="title"/>
          </p:nvPr>
        </p:nvSpPr>
        <p:spPr>
          <a:xfrm>
            <a:off x="0" y="2457868"/>
            <a:ext cx="6096000" cy="1596591"/>
          </a:xfrm>
        </p:spPr>
        <p:txBody>
          <a:bodyPr>
            <a:normAutofit fontScale="90000"/>
          </a:bodyPr>
          <a:lstStyle/>
          <a:p>
            <a:pPr algn="ctr"/>
            <a:r>
              <a:rPr lang="en-US" sz="6000" b="1">
                <a:latin typeface="Gentona Book"/>
              </a:rPr>
              <a:t>Questions</a:t>
            </a:r>
            <a:br>
              <a:rPr lang="en-US" sz="6000" b="1">
                <a:latin typeface="Gentona Book"/>
              </a:rPr>
            </a:br>
            <a:r>
              <a:rPr lang="en-US" sz="6000" b="1">
                <a:latin typeface="Gentona Book"/>
              </a:rPr>
              <a:t>and Discussion</a:t>
            </a:r>
            <a:endParaRPr lang="en-US" sz="6000" b="1"/>
          </a:p>
        </p:txBody>
      </p:sp>
      <p:pic>
        <p:nvPicPr>
          <p:cNvPr id="4" name="Picture 3" descr="A group of children raising their hands in a classroom&#10;">
            <a:extLst>
              <a:ext uri="{FF2B5EF4-FFF2-40B4-BE49-F238E27FC236}">
                <a16:creationId xmlns:a16="http://schemas.microsoft.com/office/drawing/2014/main" id="{FE1C231E-A827-CBA2-55A0-378218B308B6}"/>
              </a:ext>
            </a:extLst>
          </p:cNvPr>
          <p:cNvPicPr>
            <a:picLocks noChangeAspect="1"/>
          </p:cNvPicPr>
          <p:nvPr/>
        </p:nvPicPr>
        <p:blipFill>
          <a:blip r:embed="rId3"/>
          <a:stretch>
            <a:fillRect/>
          </a:stretch>
        </p:blipFill>
        <p:spPr>
          <a:xfrm>
            <a:off x="6096000" y="1406541"/>
            <a:ext cx="5675858" cy="3699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894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A64E-90E1-B7DA-37BF-F57A018FBCF3}"/>
              </a:ext>
            </a:extLst>
          </p:cNvPr>
          <p:cNvSpPr>
            <a:spLocks noGrp="1"/>
          </p:cNvSpPr>
          <p:nvPr>
            <p:ph type="title"/>
          </p:nvPr>
        </p:nvSpPr>
        <p:spPr/>
        <p:txBody>
          <a:bodyPr lIns="91440" tIns="45720" rIns="91440" bIns="45720" anchor="t">
            <a:normAutofit/>
          </a:bodyPr>
          <a:lstStyle/>
          <a:p>
            <a:r>
              <a:rPr lang="en-US" b="1">
                <a:latin typeface="Gentona Book"/>
              </a:rPr>
              <a:t>Agenda</a:t>
            </a:r>
            <a:endParaRPr lang="en-US" b="1"/>
          </a:p>
        </p:txBody>
      </p:sp>
      <p:sp>
        <p:nvSpPr>
          <p:cNvPr id="3" name="Content Placeholder 2">
            <a:extLst>
              <a:ext uri="{FF2B5EF4-FFF2-40B4-BE49-F238E27FC236}">
                <a16:creationId xmlns:a16="http://schemas.microsoft.com/office/drawing/2014/main" id="{87052E98-A8EB-20B7-8904-B49162AD5797}"/>
              </a:ext>
            </a:extLst>
          </p:cNvPr>
          <p:cNvSpPr>
            <a:spLocks noGrp="1"/>
          </p:cNvSpPr>
          <p:nvPr>
            <p:ph sz="quarter" idx="10"/>
          </p:nvPr>
        </p:nvSpPr>
        <p:spPr>
          <a:xfrm>
            <a:off x="433206" y="1474395"/>
            <a:ext cx="6700024" cy="3639485"/>
          </a:xfrm>
        </p:spPr>
        <p:txBody>
          <a:bodyPr lIns="91440" tIns="45720" rIns="91440" bIns="45720" anchor="t"/>
          <a:lstStyle/>
          <a:p>
            <a:pPr marL="320040" indent="-320040">
              <a:lnSpc>
                <a:spcPct val="100000"/>
              </a:lnSpc>
              <a:spcBef>
                <a:spcPts val="1500"/>
              </a:spcBef>
            </a:pPr>
            <a:r>
              <a:rPr lang="en-US">
                <a:latin typeface="Calibri"/>
                <a:ea typeface="Calibri"/>
                <a:cs typeface="Calibri"/>
              </a:rPr>
              <a:t>Resource Spotlight</a:t>
            </a:r>
          </a:p>
          <a:p>
            <a:pPr marL="320040" indent="-320040">
              <a:lnSpc>
                <a:spcPct val="100000"/>
              </a:lnSpc>
              <a:spcBef>
                <a:spcPts val="1500"/>
              </a:spcBef>
            </a:pPr>
            <a:r>
              <a:rPr lang="en-US">
                <a:latin typeface="Calibri"/>
                <a:ea typeface="Calibri"/>
                <a:cs typeface="Calibri"/>
              </a:rPr>
              <a:t>Educational Leadership Apprenticeship Panel</a:t>
            </a:r>
          </a:p>
          <a:p>
            <a:pPr marL="320040" indent="-320040">
              <a:lnSpc>
                <a:spcPct val="100000"/>
              </a:lnSpc>
              <a:spcBef>
                <a:spcPts val="1500"/>
              </a:spcBef>
            </a:pPr>
            <a:r>
              <a:rPr lang="en-US">
                <a:latin typeface="Calibri"/>
                <a:ea typeface="Calibri"/>
                <a:cs typeface="Calibri"/>
              </a:rPr>
              <a:t>Apprenticeship Program Spotlight: Rhode Island Registered Apprenticeship Principal Pathway (RIRAPP)</a:t>
            </a:r>
          </a:p>
          <a:p>
            <a:pPr marL="320040" indent="-320040">
              <a:lnSpc>
                <a:spcPct val="100000"/>
              </a:lnSpc>
              <a:spcBef>
                <a:spcPts val="1500"/>
              </a:spcBef>
            </a:pPr>
            <a:r>
              <a:rPr lang="en-US">
                <a:latin typeface="Calibri"/>
                <a:ea typeface="Calibri"/>
                <a:cs typeface="Calibri"/>
              </a:rPr>
              <a:t>Q &amp; A</a:t>
            </a:r>
          </a:p>
          <a:p>
            <a:pPr marL="320040" indent="-320040">
              <a:lnSpc>
                <a:spcPct val="100000"/>
              </a:lnSpc>
              <a:spcBef>
                <a:spcPts val="1500"/>
              </a:spcBef>
              <a:buChar char="•"/>
            </a:pPr>
            <a:endParaRPr lang="en-US">
              <a:latin typeface="Calibri"/>
              <a:ea typeface="Calibri"/>
              <a:cs typeface="Calibri"/>
            </a:endParaRPr>
          </a:p>
          <a:p>
            <a:pPr marL="0" indent="0">
              <a:lnSpc>
                <a:spcPct val="100000"/>
              </a:lnSpc>
              <a:spcBef>
                <a:spcPts val="1500"/>
              </a:spcBef>
              <a:buNone/>
            </a:pPr>
            <a:endParaRPr lang="en-US" sz="2400">
              <a:latin typeface="Calibri"/>
              <a:ea typeface="Calibri"/>
              <a:cs typeface="Calibri"/>
            </a:endParaRPr>
          </a:p>
          <a:p>
            <a:pPr>
              <a:buChar char="•"/>
            </a:pPr>
            <a:endParaRPr lang="en-US" sz="3200">
              <a:ea typeface="Calibri"/>
              <a:cs typeface="Calibri"/>
            </a:endParaRPr>
          </a:p>
        </p:txBody>
      </p:sp>
      <p:pic>
        <p:nvPicPr>
          <p:cNvPr id="4" name="Picture 3" descr="A teacher and a child looking at a tablet&#10;">
            <a:extLst>
              <a:ext uri="{FF2B5EF4-FFF2-40B4-BE49-F238E27FC236}">
                <a16:creationId xmlns:a16="http://schemas.microsoft.com/office/drawing/2014/main" id="{0751E0B4-2C76-7F0B-54CE-29BCE834505D}"/>
              </a:ext>
            </a:extLst>
          </p:cNvPr>
          <p:cNvPicPr>
            <a:picLocks noChangeAspect="1"/>
          </p:cNvPicPr>
          <p:nvPr/>
        </p:nvPicPr>
        <p:blipFill>
          <a:blip r:embed="rId3"/>
          <a:srcRect l="2372" r="21831"/>
          <a:stretch>
            <a:fillRect/>
          </a:stretch>
        </p:blipFill>
        <p:spPr>
          <a:xfrm>
            <a:off x="7239000" y="1474395"/>
            <a:ext cx="4519794" cy="397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7745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8325-8D90-33E0-8CE1-39EB65D2DC85}"/>
              </a:ext>
            </a:extLst>
          </p:cNvPr>
          <p:cNvSpPr>
            <a:spLocks noGrp="1"/>
          </p:cNvSpPr>
          <p:nvPr>
            <p:ph type="title"/>
          </p:nvPr>
        </p:nvSpPr>
        <p:spPr>
          <a:xfrm>
            <a:off x="139218" y="594159"/>
            <a:ext cx="11219818" cy="1325563"/>
          </a:xfrm>
        </p:spPr>
        <p:txBody>
          <a:bodyPr lIns="91440" tIns="45720" rIns="91440" bIns="45720" anchor="t">
            <a:normAutofit/>
          </a:bodyPr>
          <a:lstStyle/>
          <a:p>
            <a:r>
              <a:rPr lang="en-US" b="1">
                <a:latin typeface="Gentona Book"/>
              </a:rPr>
              <a:t>CEEDAR RTAP Affinity Group Purpose</a:t>
            </a:r>
            <a:endParaRPr lang="en-US" b="1"/>
          </a:p>
        </p:txBody>
      </p:sp>
      <p:sp>
        <p:nvSpPr>
          <p:cNvPr id="3" name="Content Placeholder 2">
            <a:extLst>
              <a:ext uri="{FF2B5EF4-FFF2-40B4-BE49-F238E27FC236}">
                <a16:creationId xmlns:a16="http://schemas.microsoft.com/office/drawing/2014/main" id="{533B3569-C4FD-2721-236B-106BFDD2DF30}"/>
              </a:ext>
            </a:extLst>
          </p:cNvPr>
          <p:cNvSpPr>
            <a:spLocks noGrp="1"/>
          </p:cNvSpPr>
          <p:nvPr>
            <p:ph sz="quarter" idx="10"/>
          </p:nvPr>
        </p:nvSpPr>
        <p:spPr>
          <a:xfrm>
            <a:off x="139218" y="1609257"/>
            <a:ext cx="6158550" cy="3639485"/>
          </a:xfrm>
        </p:spPr>
        <p:txBody>
          <a:bodyPr lIns="91440" tIns="45720" rIns="91440" bIns="45720" anchor="t"/>
          <a:lstStyle/>
          <a:p>
            <a:pPr marL="320040" indent="-320040">
              <a:lnSpc>
                <a:spcPct val="100000"/>
              </a:lnSpc>
              <a:spcBef>
                <a:spcPts val="1800"/>
              </a:spcBef>
            </a:pPr>
            <a:r>
              <a:rPr lang="en-US" sz="2600">
                <a:solidFill>
                  <a:srgbClr val="333333"/>
                </a:solidFill>
                <a:latin typeface="Calibri"/>
                <a:ea typeface="Calibri"/>
                <a:cs typeface="Calibri"/>
              </a:rPr>
              <a:t>Promote the RTAP pathway as a recruitment and retention strategy for special education teachers to address teacher shortages. </a:t>
            </a:r>
            <a:endParaRPr lang="en-US" sz="2600">
              <a:latin typeface="Calibri"/>
              <a:ea typeface="Calibri"/>
              <a:cs typeface="Calibri"/>
            </a:endParaRPr>
          </a:p>
          <a:p>
            <a:pPr marL="320040" indent="-320040">
              <a:lnSpc>
                <a:spcPct val="100000"/>
              </a:lnSpc>
              <a:spcBef>
                <a:spcPts val="1800"/>
              </a:spcBef>
            </a:pPr>
            <a:r>
              <a:rPr lang="en-US" sz="2600">
                <a:solidFill>
                  <a:srgbClr val="333333"/>
                </a:solidFill>
                <a:latin typeface="Calibri"/>
                <a:ea typeface="Calibri"/>
                <a:cs typeface="Calibri"/>
              </a:rPr>
              <a:t>Foster a sense of community, create a shared learning space, and promote mutual support for partners interested in learning more about RTAPs to prepare special education teachers.</a:t>
            </a:r>
            <a:endParaRPr lang="en-US" sz="2600">
              <a:latin typeface="Calibri"/>
              <a:ea typeface="Calibri"/>
              <a:cs typeface="Calibri"/>
            </a:endParaRPr>
          </a:p>
        </p:txBody>
      </p:sp>
      <p:pic>
        <p:nvPicPr>
          <p:cNvPr id="5" name="Picture 4" descr="Teacher working with student at desk">
            <a:extLst>
              <a:ext uri="{FF2B5EF4-FFF2-40B4-BE49-F238E27FC236}">
                <a16:creationId xmlns:a16="http://schemas.microsoft.com/office/drawing/2014/main" id="{95099F09-6815-EEC5-A48D-2F3942941973}"/>
              </a:ext>
            </a:extLst>
          </p:cNvPr>
          <p:cNvPicPr>
            <a:picLocks noChangeAspect="1"/>
          </p:cNvPicPr>
          <p:nvPr/>
        </p:nvPicPr>
        <p:blipFill>
          <a:blip r:embed="rId3"/>
          <a:srcRect r="22315"/>
          <a:stretch>
            <a:fillRect/>
          </a:stretch>
        </p:blipFill>
        <p:spPr>
          <a:xfrm>
            <a:off x="6624035" y="1568457"/>
            <a:ext cx="5741012" cy="4146227"/>
          </a:xfrm>
          <a:prstGeom prst="rect">
            <a:avLst/>
          </a:prstGeom>
        </p:spPr>
      </p:pic>
    </p:spTree>
    <p:extLst>
      <p:ext uri="{BB962C8B-B14F-4D97-AF65-F5344CB8AC3E}">
        <p14:creationId xmlns:p14="http://schemas.microsoft.com/office/powerpoint/2010/main" val="323685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231D-7B97-4828-6B11-94FE75481152}"/>
              </a:ext>
            </a:extLst>
          </p:cNvPr>
          <p:cNvSpPr>
            <a:spLocks noGrp="1"/>
          </p:cNvSpPr>
          <p:nvPr>
            <p:ph type="title"/>
          </p:nvPr>
        </p:nvSpPr>
        <p:spPr>
          <a:xfrm>
            <a:off x="166078" y="470869"/>
            <a:ext cx="11219818" cy="1325563"/>
          </a:xfrm>
        </p:spPr>
        <p:txBody>
          <a:bodyPr>
            <a:normAutofit fontScale="90000"/>
          </a:bodyPr>
          <a:lstStyle/>
          <a:p>
            <a:r>
              <a:rPr lang="en-US"/>
              <a:t>Registered Principal Apprenticeship Landscape </a:t>
            </a:r>
          </a:p>
        </p:txBody>
      </p:sp>
      <p:sp>
        <p:nvSpPr>
          <p:cNvPr id="3" name="Content Placeholder 2">
            <a:extLst>
              <a:ext uri="{FF2B5EF4-FFF2-40B4-BE49-F238E27FC236}">
                <a16:creationId xmlns:a16="http://schemas.microsoft.com/office/drawing/2014/main" id="{5A6636C0-2FD9-6515-0082-6AEEBDB2B8B1}"/>
              </a:ext>
            </a:extLst>
          </p:cNvPr>
          <p:cNvSpPr>
            <a:spLocks noGrp="1"/>
          </p:cNvSpPr>
          <p:nvPr>
            <p:ph sz="quarter" idx="10"/>
          </p:nvPr>
        </p:nvSpPr>
        <p:spPr>
          <a:xfrm>
            <a:off x="166078" y="1267972"/>
            <a:ext cx="11464086" cy="3639485"/>
          </a:xfrm>
        </p:spPr>
        <p:txBody>
          <a:bodyPr/>
          <a:lstStyle/>
          <a:p>
            <a:r>
              <a:rPr lang="en-US"/>
              <a:t>In July 2023, the U.S. Department of Labor approved the K-12 principal occupation as eligible for Registered Apprenticeship and authorized the nation’s first registered principal apprenticeship. </a:t>
            </a:r>
          </a:p>
          <a:p>
            <a:pPr marL="0" indent="0">
              <a:buNone/>
            </a:pPr>
            <a:endParaRPr lang="en-US" sz="1200"/>
          </a:p>
          <a:p>
            <a:r>
              <a:rPr lang="en-US"/>
              <a:t>Current states with registered principal apprenticeship programs include, but are not limited to:</a:t>
            </a:r>
          </a:p>
          <a:p>
            <a:pPr lvl="1"/>
            <a:r>
              <a:rPr lang="en-US" sz="2800"/>
              <a:t>North Dakota</a:t>
            </a:r>
          </a:p>
          <a:p>
            <a:pPr lvl="1"/>
            <a:r>
              <a:rPr lang="en-US" sz="2800"/>
              <a:t>Virginia</a:t>
            </a:r>
          </a:p>
          <a:p>
            <a:pPr lvl="1"/>
            <a:r>
              <a:rPr lang="en-US" sz="2800"/>
              <a:t>Tennessee (Austin Peay State University)</a:t>
            </a:r>
          </a:p>
          <a:p>
            <a:pPr lvl="1"/>
            <a:r>
              <a:rPr lang="en-US" sz="2800"/>
              <a:t>Rhode Island</a:t>
            </a:r>
          </a:p>
          <a:p>
            <a:pPr lvl="1"/>
            <a:r>
              <a:rPr lang="en-US" sz="2800"/>
              <a:t>Alaska</a:t>
            </a:r>
          </a:p>
        </p:txBody>
      </p:sp>
    </p:spTree>
    <p:extLst>
      <p:ext uri="{BB962C8B-B14F-4D97-AF65-F5344CB8AC3E}">
        <p14:creationId xmlns:p14="http://schemas.microsoft.com/office/powerpoint/2010/main" val="221252557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A276-A272-C818-128B-518D4EC6BA0E}"/>
              </a:ext>
            </a:extLst>
          </p:cNvPr>
          <p:cNvSpPr>
            <a:spLocks noGrp="1"/>
          </p:cNvSpPr>
          <p:nvPr>
            <p:ph type="title"/>
          </p:nvPr>
        </p:nvSpPr>
        <p:spPr>
          <a:xfrm>
            <a:off x="289368" y="522240"/>
            <a:ext cx="11219818" cy="1325563"/>
          </a:xfrm>
        </p:spPr>
        <p:txBody>
          <a:bodyPr/>
          <a:lstStyle/>
          <a:p>
            <a:r>
              <a:rPr lang="en-US"/>
              <a:t>National Guideline Standards</a:t>
            </a:r>
          </a:p>
        </p:txBody>
      </p:sp>
      <p:sp>
        <p:nvSpPr>
          <p:cNvPr id="3" name="Content Placeholder 2">
            <a:extLst>
              <a:ext uri="{FF2B5EF4-FFF2-40B4-BE49-F238E27FC236}">
                <a16:creationId xmlns:a16="http://schemas.microsoft.com/office/drawing/2014/main" id="{B9C33951-377A-92B2-B473-00053BB3088F}"/>
              </a:ext>
            </a:extLst>
          </p:cNvPr>
          <p:cNvSpPr>
            <a:spLocks noGrp="1"/>
          </p:cNvSpPr>
          <p:nvPr>
            <p:ph sz="quarter" idx="10"/>
          </p:nvPr>
        </p:nvSpPr>
        <p:spPr>
          <a:xfrm>
            <a:off x="403989" y="1370713"/>
            <a:ext cx="11219636" cy="3639485"/>
          </a:xfrm>
        </p:spPr>
        <p:txBody>
          <a:bodyPr/>
          <a:lstStyle/>
          <a:p>
            <a:r>
              <a:rPr lang="en-US"/>
              <a:t>What are National Guideline Standards (NGS)?</a:t>
            </a:r>
          </a:p>
          <a:p>
            <a:pPr lvl="1"/>
            <a:r>
              <a:rPr lang="en-US"/>
              <a:t>They define nationally recognized benchmarks for training, supervision, and competency development in a specific occupation.</a:t>
            </a:r>
          </a:p>
          <a:p>
            <a:r>
              <a:rPr lang="en-US"/>
              <a:t>Two sets of National Guideline Standards for Principal Apprenticeships including:</a:t>
            </a:r>
          </a:p>
          <a:p>
            <a:pPr lvl="1"/>
            <a:r>
              <a:rPr lang="en-US" b="1"/>
              <a:t>Approved</a:t>
            </a:r>
            <a:r>
              <a:rPr lang="en-US"/>
              <a:t> by US DOL: North Dakota Department of Public Instruction, National Center for Grow Your Own, Council for Chief State School Officers (with letters of support from NAESP, NASSP, ND Council for Educational Leadership, North Dakota United)</a:t>
            </a:r>
          </a:p>
          <a:p>
            <a:pPr lvl="1"/>
            <a:r>
              <a:rPr lang="en-US" b="1"/>
              <a:t>Pending approval </a:t>
            </a:r>
            <a:r>
              <a:rPr lang="en-US"/>
              <a:t>by US DOL: Pathways Alliance (consortium of organizations)</a:t>
            </a:r>
          </a:p>
        </p:txBody>
      </p:sp>
    </p:spTree>
    <p:extLst>
      <p:ext uri="{BB962C8B-B14F-4D97-AF65-F5344CB8AC3E}">
        <p14:creationId xmlns:p14="http://schemas.microsoft.com/office/powerpoint/2010/main" val="276316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87A4-1EA7-5780-BA24-62A340E4D5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7A854C3-7652-9BE1-015E-ACDF62BAC9DB}"/>
              </a:ext>
            </a:extLst>
          </p:cNvPr>
          <p:cNvSpPr>
            <a:spLocks noGrp="1"/>
          </p:cNvSpPr>
          <p:nvPr>
            <p:ph type="title"/>
          </p:nvPr>
        </p:nvSpPr>
        <p:spPr>
          <a:xfrm>
            <a:off x="-145129" y="424520"/>
            <a:ext cx="11219818" cy="685089"/>
          </a:xfrm>
        </p:spPr>
        <p:txBody>
          <a:bodyPr>
            <a:normAutofit fontScale="90000"/>
          </a:bodyPr>
          <a:lstStyle/>
          <a:p>
            <a:r>
              <a:rPr lang="en-US" b="1"/>
              <a:t>The IDEA Leadership Essentials</a:t>
            </a:r>
          </a:p>
        </p:txBody>
      </p:sp>
      <p:sp>
        <p:nvSpPr>
          <p:cNvPr id="2" name="TextBox 1">
            <a:extLst>
              <a:ext uri="{FF2B5EF4-FFF2-40B4-BE49-F238E27FC236}">
                <a16:creationId xmlns:a16="http://schemas.microsoft.com/office/drawing/2014/main" id="{7D9357EF-E43D-3A58-4430-4624DDBE35B4}"/>
              </a:ext>
            </a:extLst>
          </p:cNvPr>
          <p:cNvSpPr txBox="1"/>
          <p:nvPr/>
        </p:nvSpPr>
        <p:spPr>
          <a:xfrm>
            <a:off x="538976" y="1202665"/>
            <a:ext cx="4083131"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Open Sans"/>
                <a:ea typeface="+mn-ea"/>
                <a:cs typeface="+mn-cs"/>
              </a:rPr>
              <a:t>Each “essential” includes:</a:t>
            </a:r>
          </a:p>
          <a:p>
            <a:pPr marL="285750" indent="-285750">
              <a:buFont typeface="Arial" panose="020B0604020202020204" pitchFamily="34" charset="0"/>
              <a:buChar char="•"/>
              <a:defRPr/>
            </a:pPr>
            <a:r>
              <a:rPr lang="en-US" sz="2400">
                <a:solidFill>
                  <a:srgbClr val="000000"/>
                </a:solidFill>
                <a:latin typeface="Open Sans"/>
                <a:ea typeface="Open Sans"/>
                <a:cs typeface="Open Sans"/>
              </a:rPr>
              <a:t>Action-oriented statement</a:t>
            </a:r>
            <a:endParaRPr lang="en-US" sz="2400" b="0" i="0" u="none" strike="noStrike" kern="1200" cap="none" spc="0" normalizeH="0" baseline="0" noProof="0">
              <a:ln>
                <a:noFill/>
              </a:ln>
              <a:solidFill>
                <a:srgbClr val="000000"/>
              </a:solidFill>
              <a:effectLst/>
              <a:uLnTx/>
              <a:uFillTx/>
              <a:latin typeface="Open Sans"/>
              <a:ea typeface="Open Sans"/>
              <a:cs typeface="Open Sans"/>
            </a:endParaRPr>
          </a:p>
          <a:p>
            <a:pPr marL="285750" indent="-285750">
              <a:buFont typeface="Arial" panose="020B0604020202020204" pitchFamily="34" charset="0"/>
              <a:buChar char="•"/>
              <a:defRPr/>
            </a:pPr>
            <a:r>
              <a:rPr lang="en-US" sz="2400">
                <a:solidFill>
                  <a:srgbClr val="000000"/>
                </a:solidFill>
                <a:latin typeface="Open Sans"/>
                <a:ea typeface="Open Sans"/>
                <a:cs typeface="Open Sans"/>
              </a:rPr>
              <a:t>Core mindset</a:t>
            </a:r>
            <a:endParaRPr lang="en-US" sz="2400">
              <a:solidFill>
                <a:srgbClr val="000000"/>
              </a:solidFill>
              <a:latin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Open Sans"/>
                <a:ea typeface="+mn-ea"/>
                <a:cs typeface="+mn-cs"/>
              </a:rPr>
              <a:t>Indicators of success</a:t>
            </a:r>
            <a:endParaRPr lang="en-US" sz="2400" b="0" i="0" u="none" strike="noStrike" kern="1200" cap="none" spc="0" normalizeH="0" baseline="0" noProof="0">
              <a:ln>
                <a:noFill/>
              </a:ln>
              <a:solidFill>
                <a:srgbClr val="000000"/>
              </a:solidFill>
              <a:effectLst/>
              <a:uLnTx/>
              <a:uFillTx/>
              <a:latin typeface="Open Sans"/>
              <a:ea typeface="Open Sans"/>
              <a:cs typeface="Open Sans"/>
            </a:endParaRPr>
          </a:p>
        </p:txBody>
      </p:sp>
      <p:pic>
        <p:nvPicPr>
          <p:cNvPr id="7" name="Picture 6" descr="QR code to LeadIDEA site">
            <a:extLst>
              <a:ext uri="{FF2B5EF4-FFF2-40B4-BE49-F238E27FC236}">
                <a16:creationId xmlns:a16="http://schemas.microsoft.com/office/drawing/2014/main" id="{A087F247-32AB-69B9-0E74-5B1D2722A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8744" y="3601705"/>
            <a:ext cx="1850021" cy="1863217"/>
          </a:xfrm>
          <a:prstGeom prst="rect">
            <a:avLst/>
          </a:prstGeom>
        </p:spPr>
      </p:pic>
      <p:pic>
        <p:nvPicPr>
          <p:cNvPr id="14" name="Picture 13" descr="IDEA Leadership Essentials: Professional/Legal/Ethical Practices, Instruction and Intervention Leadership, Educator/Provider Supports, Vision Setting and Strategic Leadership, Family and Community Engagement, Institutional Leadership: Operations, Systems, and Resources.">
            <a:extLst>
              <a:ext uri="{FF2B5EF4-FFF2-40B4-BE49-F238E27FC236}">
                <a16:creationId xmlns:a16="http://schemas.microsoft.com/office/drawing/2014/main" id="{CD243BE6-98F2-80C4-02D9-546F174F8120}"/>
              </a:ext>
            </a:extLst>
          </p:cNvPr>
          <p:cNvPicPr>
            <a:picLocks noChangeAspect="1"/>
          </p:cNvPicPr>
          <p:nvPr/>
        </p:nvPicPr>
        <p:blipFill>
          <a:blip r:embed="rId4"/>
          <a:srcRect t="-130" r="805"/>
          <a:stretch/>
        </p:blipFill>
        <p:spPr>
          <a:xfrm>
            <a:off x="5464780" y="1267478"/>
            <a:ext cx="6057280" cy="4434160"/>
          </a:xfrm>
          <a:prstGeom prst="rect">
            <a:avLst/>
          </a:prstGeom>
        </p:spPr>
      </p:pic>
      <p:sp>
        <p:nvSpPr>
          <p:cNvPr id="8" name="TextBox 5">
            <a:extLst>
              <a:ext uri="{FF2B5EF4-FFF2-40B4-BE49-F238E27FC236}">
                <a16:creationId xmlns:a16="http://schemas.microsoft.com/office/drawing/2014/main" id="{CCBCAB1F-979C-2087-B2E5-792594E8A066}"/>
              </a:ext>
            </a:extLst>
          </p:cNvPr>
          <p:cNvSpPr txBox="1"/>
          <p:nvPr/>
        </p:nvSpPr>
        <p:spPr>
          <a:xfrm>
            <a:off x="1364775" y="5580286"/>
            <a:ext cx="2375972" cy="338554"/>
          </a:xfrm>
          <a:prstGeom prst="rect">
            <a:avLst/>
          </a:prstGeom>
          <a:solidFill>
            <a:schemeClr val="bg2">
              <a:lumMod val="25000"/>
            </a:schemeClr>
          </a:solidFill>
          <a:ln>
            <a:solidFill>
              <a:srgbClr val="076233"/>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bg1"/>
                </a:solidFill>
                <a:ea typeface="+mn-lt"/>
                <a:cs typeface="+mn-lt"/>
              </a:rPr>
              <a:t>https://</a:t>
            </a:r>
            <a:r>
              <a:rPr lang="en-US" sz="1600" b="1" err="1">
                <a:solidFill>
                  <a:schemeClr val="bg1"/>
                </a:solidFill>
                <a:ea typeface="+mn-lt"/>
                <a:cs typeface="+mn-lt"/>
              </a:rPr>
              <a:t>bit.ly</a:t>
            </a:r>
            <a:r>
              <a:rPr lang="en-US" sz="1600" b="1">
                <a:solidFill>
                  <a:schemeClr val="bg1"/>
                </a:solidFill>
                <a:ea typeface="+mn-lt"/>
                <a:cs typeface="+mn-lt"/>
              </a:rPr>
              <a:t>/</a:t>
            </a:r>
            <a:r>
              <a:rPr lang="en-US" sz="1600" b="1" err="1">
                <a:solidFill>
                  <a:schemeClr val="bg1"/>
                </a:solidFill>
                <a:ea typeface="+mn-lt"/>
                <a:cs typeface="+mn-lt"/>
              </a:rPr>
              <a:t>LeadEss</a:t>
            </a:r>
            <a:endParaRPr lang="en-US" b="1">
              <a:solidFill>
                <a:schemeClr val="bg1"/>
              </a:solidFill>
              <a:ea typeface="Open Sans"/>
              <a:cs typeface="Open Sans"/>
            </a:endParaRPr>
          </a:p>
        </p:txBody>
      </p:sp>
    </p:spTree>
    <p:extLst>
      <p:ext uri="{BB962C8B-B14F-4D97-AF65-F5344CB8AC3E}">
        <p14:creationId xmlns:p14="http://schemas.microsoft.com/office/powerpoint/2010/main" val="301783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C58F-AB04-C7F3-5D09-5AF18FCFDB37}"/>
              </a:ext>
            </a:extLst>
          </p:cNvPr>
          <p:cNvSpPr>
            <a:spLocks noGrp="1"/>
          </p:cNvSpPr>
          <p:nvPr>
            <p:ph type="title"/>
          </p:nvPr>
        </p:nvSpPr>
        <p:spPr>
          <a:xfrm>
            <a:off x="148070" y="507595"/>
            <a:ext cx="11219818" cy="523346"/>
          </a:xfrm>
        </p:spPr>
        <p:txBody>
          <a:bodyPr vert="horz" lIns="91440" tIns="45720" rIns="91440" bIns="45720" rtlCol="0" anchor="b">
            <a:normAutofit fontScale="90000"/>
          </a:bodyPr>
          <a:lstStyle/>
          <a:p>
            <a:r>
              <a:rPr lang="en-US" sz="3600" b="1"/>
              <a:t>Let’s Explore the Lead IDEA Self-Assessment</a:t>
            </a:r>
            <a:endParaRPr lang="en-US" sz="3600" b="1" kern="1200"/>
          </a:p>
        </p:txBody>
      </p:sp>
      <p:sp>
        <p:nvSpPr>
          <p:cNvPr id="16" name="Slide Number Placeholder 3">
            <a:extLst>
              <a:ext uri="{FF2B5EF4-FFF2-40B4-BE49-F238E27FC236}">
                <a16:creationId xmlns:a16="http://schemas.microsoft.com/office/drawing/2014/main" id="{8951DBC1-DA4E-39F1-3162-460E5D0E3FC7}"/>
              </a:ext>
            </a:extLst>
          </p:cNvPr>
          <p:cNvSpPr>
            <a:spLocks noGrp="1"/>
          </p:cNvSpPr>
          <p:nvPr>
            <p:ph type="sldNum" sz="quarter" idx="4294967295"/>
          </p:nvPr>
        </p:nvSpPr>
        <p:spPr>
          <a:xfrm>
            <a:off x="0" y="0"/>
            <a:ext cx="0" cy="0"/>
          </a:xfrm>
        </p:spPr>
        <p:txBody>
          <a:bodyPr wrap="none" anchor="b">
            <a:normAutofit fontScale="25000" lnSpcReduction="20000"/>
          </a:bodyPr>
          <a:lstStyle/>
          <a:p>
            <a:pPr>
              <a:spcAft>
                <a:spcPts val="600"/>
              </a:spcAft>
            </a:pPr>
            <a:fld id="{99A20822-4A49-4D36-86E3-300BA48D3F00}" type="slidenum">
              <a:rPr lang="en-US" smtClean="0"/>
              <a:pPr>
                <a:spcAft>
                  <a:spcPts val="600"/>
                </a:spcAft>
              </a:pPr>
              <a:t>9</a:t>
            </a:fld>
            <a:endParaRPr lang="en-US"/>
          </a:p>
        </p:txBody>
      </p:sp>
      <p:pic>
        <p:nvPicPr>
          <p:cNvPr id="8" name="Picture 7" descr="Screenshot of LeadIDEA Seld-Assessment">
            <a:extLst>
              <a:ext uri="{FF2B5EF4-FFF2-40B4-BE49-F238E27FC236}">
                <a16:creationId xmlns:a16="http://schemas.microsoft.com/office/drawing/2014/main" id="{3FB31537-8D06-2B56-CBA6-E5D14E397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06" y="1141515"/>
            <a:ext cx="8234945" cy="4574969"/>
          </a:xfrm>
          <a:prstGeom prst="rect">
            <a:avLst/>
          </a:prstGeom>
        </p:spPr>
      </p:pic>
      <p:pic>
        <p:nvPicPr>
          <p:cNvPr id="9" name="Content Placeholder 11" descr="QR code to LeadIDEA Self Assessment">
            <a:extLst>
              <a:ext uri="{FF2B5EF4-FFF2-40B4-BE49-F238E27FC236}">
                <a16:creationId xmlns:a16="http://schemas.microsoft.com/office/drawing/2014/main" id="{E5BFA4D8-8ECD-306B-0536-3F610B5C1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569" y="3696046"/>
            <a:ext cx="1638515" cy="1638515"/>
          </a:xfrm>
          <a:prstGeom prst="rect">
            <a:avLst/>
          </a:prstGeom>
        </p:spPr>
      </p:pic>
      <p:sp>
        <p:nvSpPr>
          <p:cNvPr id="10" name="TextBox 9">
            <a:extLst>
              <a:ext uri="{FF2B5EF4-FFF2-40B4-BE49-F238E27FC236}">
                <a16:creationId xmlns:a16="http://schemas.microsoft.com/office/drawing/2014/main" id="{324537B5-5A10-F3C6-6D86-A25384A4FD9D}"/>
              </a:ext>
            </a:extLst>
          </p:cNvPr>
          <p:cNvSpPr txBox="1"/>
          <p:nvPr/>
        </p:nvSpPr>
        <p:spPr>
          <a:xfrm>
            <a:off x="9900582" y="1798878"/>
            <a:ext cx="1812490" cy="17543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b="1">
                <a:solidFill>
                  <a:schemeClr val="accent1"/>
                </a:solidFill>
                <a:latin typeface="Open Sans"/>
                <a:ea typeface="Open Sans"/>
                <a:cs typeface="Open Sans"/>
              </a:rPr>
              <a:t>Visit </a:t>
            </a:r>
            <a:r>
              <a:rPr lang="en-US" b="1">
                <a:solidFill>
                  <a:schemeClr val="accent1"/>
                </a:solidFill>
                <a:latin typeface="Open Sans"/>
                <a:ea typeface="Open Sans"/>
                <a:cs typeface="Open Sans"/>
                <a:hlinkClick r:id="rId5">
                  <a:extLst>
                    <a:ext uri="{A12FA001-AC4F-418D-AE19-62706E023703}">
                      <ahyp:hlinkClr xmlns:ahyp="http://schemas.microsoft.com/office/drawing/2018/hyperlinkcolor" val="tx"/>
                    </a:ext>
                  </a:extLst>
                </a:hlinkClick>
              </a:rPr>
              <a:t>lead-idea.org/idea-essential</a:t>
            </a:r>
            <a:r>
              <a:rPr lang="en-US" b="1">
                <a:solidFill>
                  <a:schemeClr val="accent1"/>
                </a:solidFill>
                <a:latin typeface="Open Sans"/>
                <a:ea typeface="Open Sans"/>
                <a:cs typeface="Open Sans"/>
              </a:rPr>
              <a:t> or scan the QR code to get started!</a:t>
            </a:r>
          </a:p>
        </p:txBody>
      </p:sp>
    </p:spTree>
    <p:extLst>
      <p:ext uri="{BB962C8B-B14F-4D97-AF65-F5344CB8AC3E}">
        <p14:creationId xmlns:p14="http://schemas.microsoft.com/office/powerpoint/2010/main" val="20606783"/>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SE Slideshow Template">
  <a:themeElements>
    <a:clrScheme name="DESE Palette">
      <a:dk1>
        <a:srgbClr val="333333"/>
      </a:dk1>
      <a:lt1>
        <a:srgbClr val="EEEEEE"/>
      </a:lt1>
      <a:dk2>
        <a:srgbClr val="002F87"/>
      </a:dk2>
      <a:lt2>
        <a:srgbClr val="CA003D"/>
      </a:lt2>
      <a:accent1>
        <a:srgbClr val="FFB71B"/>
      </a:accent1>
      <a:accent2>
        <a:srgbClr val="0083C1"/>
      </a:accent2>
      <a:accent3>
        <a:srgbClr val="76BC21"/>
      </a:accent3>
      <a:accent4>
        <a:srgbClr val="D79A2B"/>
      </a:accent4>
      <a:accent5>
        <a:srgbClr val="53C0E9"/>
      </a:accent5>
      <a:accent6>
        <a:srgbClr val="323E48"/>
      </a:accent6>
      <a:hlink>
        <a:srgbClr val="CA003D"/>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D265CB142B44188910B3155DDB9CA" ma:contentTypeVersion="" ma:contentTypeDescription="Create a new document." ma:contentTypeScope="" ma:versionID="6d6fd3d146598af9dab5202696cdb1cc">
  <xsd:schema xmlns:xsd="http://www.w3.org/2001/XMLSchema" xmlns:xs="http://www.w3.org/2001/XMLSchema" xmlns:p="http://schemas.microsoft.com/office/2006/metadata/properties" xmlns:ns2="403a0aa0-f2e7-4715-9810-9d4ec1ec74af" xmlns:ns3="b8759a14-0f36-467b-89bb-6221a083b0fc" xmlns:ns4="2b4eeef4-3c69-480e-93eb-41971a7be05b" targetNamespace="http://schemas.microsoft.com/office/2006/metadata/properties" ma:root="true" ma:fieldsID="3c848365e7a651783e100d3b991b0d49" ns2:_="" ns3:_="" ns4:_="">
    <xsd:import namespace="403a0aa0-f2e7-4715-9810-9d4ec1ec74af"/>
    <xsd:import namespace="b8759a14-0f36-467b-89bb-6221a083b0fc"/>
    <xsd:import namespace="2b4eeef4-3c69-480e-93eb-41971a7be0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0aa0-f2e7-4715-9810-9d4ec1ec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759a14-0f36-467b-89bb-6221a083b0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7f5ae-f627-4195-acdb-56615c0bbd96}" ma:internalName="TaxCatchAll" ma:showField="CatchAllData" ma:web="b8759a14-0f36-467b-89bb-6221a083b0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4eeef4-3c69-480e-93eb-41971a7be05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8759a14-0f36-467b-89bb-6221a083b0fc" xsi:nil="true"/>
    <lcf76f155ced4ddcb4097134ff3c332f xmlns="403a0aa0-f2e7-4715-9810-9d4ec1ec74a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91ABC2-668E-47BF-8509-7924044FB656}">
  <ds:schemaRefs>
    <ds:schemaRef ds:uri="2b4eeef4-3c69-480e-93eb-41971a7be05b"/>
    <ds:schemaRef ds:uri="403a0aa0-f2e7-4715-9810-9d4ec1ec74af"/>
    <ds:schemaRef ds:uri="b8759a14-0f36-467b-89bb-6221a083b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6EFDDC-0A1A-4B44-BA72-76950B597DC7}">
  <ds:schemaRefs>
    <ds:schemaRef ds:uri="2b4eeef4-3c69-480e-93eb-41971a7be05b"/>
    <ds:schemaRef ds:uri="403a0aa0-f2e7-4715-9810-9d4ec1ec74af"/>
    <ds:schemaRef ds:uri="b8759a14-0f36-467b-89bb-6221a083b0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2D2B14-79E0-45FF-8AC1-9FCA82957F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CEEDAR 3.0 PPT Template-draft2</Template>
  <TotalTime>1191</TotalTime>
  <Words>2116</Words>
  <Application>Microsoft Macintosh PowerPoint</Application>
  <PresentationFormat>Widescreen</PresentationFormat>
  <Paragraphs>255</Paragraphs>
  <Slides>32</Slides>
  <Notes>31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Aptos</vt:lpstr>
      <vt:lpstr>Arial</vt:lpstr>
      <vt:lpstr>Calibri</vt:lpstr>
      <vt:lpstr>Calibri Light</vt:lpstr>
      <vt:lpstr>Gentona Book</vt:lpstr>
      <vt:lpstr>Gentona Light</vt:lpstr>
      <vt:lpstr>Gentona Medium</vt:lpstr>
      <vt:lpstr>Helvetica Neue</vt:lpstr>
      <vt:lpstr>Montserrat</vt:lpstr>
      <vt:lpstr>Open Sans</vt:lpstr>
      <vt:lpstr>CEEDAR3.0</vt:lpstr>
      <vt:lpstr>Custom Design</vt:lpstr>
      <vt:lpstr>DESE Slideshow Template</vt:lpstr>
      <vt:lpstr>Session 6: Registered Principal Apprenticeship Programs Preparing Effective Leaders</vt:lpstr>
      <vt:lpstr>Housekeeping</vt:lpstr>
      <vt:lpstr>Welcome and Introductions</vt:lpstr>
      <vt:lpstr>Agenda</vt:lpstr>
      <vt:lpstr>CEEDAR RTAP Affinity Group Purpose</vt:lpstr>
      <vt:lpstr>Registered Principal Apprenticeship Landscape </vt:lpstr>
      <vt:lpstr>National Guideline Standards</vt:lpstr>
      <vt:lpstr>The IDEA Leadership Essentials</vt:lpstr>
      <vt:lpstr>Let’s Explore the Lead IDEA Self-Assessment</vt:lpstr>
      <vt:lpstr>Lead IDEA Self Assessment</vt:lpstr>
      <vt:lpstr>Resources</vt:lpstr>
      <vt:lpstr>Educational Leadership Apprenticeship Program Spotlight:    Rhode Island Registered Apprenticeship Principal Pathway (RIRAPP)    </vt:lpstr>
      <vt:lpstr>Meet the Panelists</vt:lpstr>
      <vt:lpstr>Meet the Presenter</vt:lpstr>
      <vt:lpstr>Rhode Island Registered Apprenticeship Principal Program (RIRAPP)</vt:lpstr>
      <vt:lpstr>RIRAPP Launch and Funding </vt:lpstr>
      <vt:lpstr>Launching RIRAPP 2025/2026 </vt:lpstr>
      <vt:lpstr>Integrated Instructional Program  </vt:lpstr>
      <vt:lpstr>Principal Residency Network Ecosystem </vt:lpstr>
      <vt:lpstr>Grounded in Research and Standards   </vt:lpstr>
      <vt:lpstr>Example Learning Plan </vt:lpstr>
      <vt:lpstr>Apprenticeship Competencies Assessment </vt:lpstr>
      <vt:lpstr>Continuous Improvement Plan (CIP)  </vt:lpstr>
      <vt:lpstr>Focal Group Identification </vt:lpstr>
      <vt:lpstr>Root Cause Analysis </vt:lpstr>
      <vt:lpstr>Cycle 1 | Structured Literacy </vt:lpstr>
      <vt:lpstr>Cycle 2 | Building Consistency </vt:lpstr>
      <vt:lpstr>Next Steps for CIP  </vt:lpstr>
      <vt:lpstr>Lessons Learned from Implementation </vt:lpstr>
      <vt:lpstr>Next Steps </vt:lpstr>
      <vt:lpstr>Questions and Discussion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Emma R Ostovar</cp:lastModifiedBy>
  <cp:revision>4</cp:revision>
  <dcterms:created xsi:type="dcterms:W3CDTF">2022-10-11T18:33:53Z</dcterms:created>
  <dcterms:modified xsi:type="dcterms:W3CDTF">2026-04-30T13:08:56Z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0x01010051BD265CB142B44188910B3155DDB9CA</vt:lpwstr>
  </property>
  <property fmtid="{D5CDD505-2E9C-101B-9397-08002B2CF9AE}" pid="3" name="MediaServiceImageTags">
    <vt:lpwstr/>
  </property>
</Properties>
</file>