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 id="2147483681" r:id="rId3"/>
  </p:sldMasterIdLst>
  <p:notesMasterIdLst>
    <p:notesMasterId r:id="rId2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12192000" cy="6858000"/>
  <p:notesSz cx="6858000" cy="9144000"/>
  <p:embeddedFontLst>
    <p:embeddedFont>
      <p:font typeface="Aharoni" panose="02010803020104030203" pitchFamily="2" charset="-79"/>
      <p:bold r:id="rId22"/>
    </p:embeddedFont>
    <p:embeddedFont>
      <p:font typeface="Candara" panose="020E0502030303020204" pitchFamily="3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Play" panose="020B0604020202020204" charset="0"/>
      <p:regular r:id="rId31"/>
      <p:bold r:id="rId32"/>
    </p:embeddedFont>
    <p:embeddedFont>
      <p:font typeface="Poppins" panose="000005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5A70D8-DC5F-4E87-86A4-4EFE1D3BC7BE}">
  <a:tblStyle styleId="{EE5A70D8-DC5F-4E87-86A4-4EFE1D3BC7B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41" autoAdjust="0"/>
  </p:normalViewPr>
  <p:slideViewPr>
    <p:cSldViewPr snapToGrid="0">
      <p:cViewPr varScale="1">
        <p:scale>
          <a:sx n="78" d="100"/>
          <a:sy n="78" d="100"/>
        </p:scale>
        <p:origin x="854" y="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theme" Target="theme/theme1.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urveymonkey.com/r/2KMLF9Y"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docs.google.com/forms/d/e/1FAIpQLSdMFYUHSfGdE-ED6YvObvUCKy4rZjfvibQGjo-rR9JrvAWI8w/viewfor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d-idea.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Abby: Make everyone co-hosts</a:t>
            </a:r>
            <a:endParaRPr/>
          </a:p>
          <a:p>
            <a:pPr marL="0" lvl="0" indent="0" algn="l" rtl="0">
              <a:lnSpc>
                <a:spcPct val="100000"/>
              </a:lnSpc>
              <a:spcBef>
                <a:spcPts val="0"/>
              </a:spcBef>
              <a:spcAft>
                <a:spcPts val="0"/>
              </a:spcAft>
              <a:buSzPts val="1400"/>
              <a:buNone/>
            </a:pPr>
            <a:r>
              <a:rPr lang="en-US"/>
              <a:t>Speaker: Abby</a:t>
            </a:r>
            <a:endParaRPr/>
          </a:p>
          <a:p>
            <a:pPr marL="0" lvl="0" indent="0" algn="l" rtl="0">
              <a:lnSpc>
                <a:spcPct val="100000"/>
              </a:lnSpc>
              <a:spcBef>
                <a:spcPts val="0"/>
              </a:spcBef>
              <a:spcAft>
                <a:spcPts val="0"/>
              </a:spcAft>
              <a:buSzPts val="1400"/>
              <a:buNone/>
            </a:pPr>
            <a:r>
              <a:rPr lang="en-US"/>
              <a:t>3:00-3:01</a:t>
            </a:r>
            <a:endParaRPr/>
          </a:p>
        </p:txBody>
      </p:sp>
      <p:sp>
        <p:nvSpPr>
          <p:cNvPr id="224" name="Google Shape;22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a:t>Speaker: Bobbi</a:t>
            </a:r>
            <a:endParaRPr/>
          </a:p>
          <a:p>
            <a:pPr marL="0" lvl="0" indent="0" algn="l" rtl="0">
              <a:lnSpc>
                <a:spcPct val="90000"/>
              </a:lnSpc>
              <a:spcBef>
                <a:spcPts val="0"/>
              </a:spcBef>
              <a:spcAft>
                <a:spcPts val="0"/>
              </a:spcAft>
              <a:buClr>
                <a:schemeClr val="dk1"/>
              </a:buClr>
              <a:buSzPts val="2800"/>
              <a:buFont typeface="Arial"/>
              <a:buNone/>
            </a:pPr>
            <a:r>
              <a:rPr lang="en-US"/>
              <a:t>Abby put meeting norms in chat</a:t>
            </a:r>
            <a:endParaRPr/>
          </a:p>
          <a:p>
            <a:pPr marL="0" lvl="0" indent="0" algn="l" rtl="0">
              <a:lnSpc>
                <a:spcPct val="90000"/>
              </a:lnSpc>
              <a:spcBef>
                <a:spcPts val="0"/>
              </a:spcBef>
              <a:spcAft>
                <a:spcPts val="0"/>
              </a:spcAft>
              <a:buClr>
                <a:schemeClr val="dk1"/>
              </a:buClr>
              <a:buSzPts val="2800"/>
              <a:buFont typeface="Arial"/>
              <a:buNone/>
            </a:pPr>
            <a:r>
              <a:rPr lang="en-US"/>
              <a:t>Meeting norms:</a:t>
            </a:r>
            <a:endParaRPr/>
          </a:p>
          <a:p>
            <a:pPr marL="457200" lvl="0" indent="-304800" algn="l" rtl="0">
              <a:lnSpc>
                <a:spcPct val="90000"/>
              </a:lnSpc>
              <a:spcBef>
                <a:spcPts val="1000"/>
              </a:spcBef>
              <a:spcAft>
                <a:spcPts val="0"/>
              </a:spcAft>
              <a:buClr>
                <a:schemeClr val="dk1"/>
              </a:buClr>
              <a:buSzPts val="1200"/>
              <a:buAutoNum type="arabicPeriod"/>
            </a:pPr>
            <a:r>
              <a:rPr lang="en-US"/>
              <a:t>Be present and prepared</a:t>
            </a:r>
            <a:endParaRPr/>
          </a:p>
          <a:p>
            <a:pPr marL="457200" lvl="0" indent="-304800" algn="l" rtl="0">
              <a:lnSpc>
                <a:spcPct val="90000"/>
              </a:lnSpc>
              <a:spcBef>
                <a:spcPts val="0"/>
              </a:spcBef>
              <a:spcAft>
                <a:spcPts val="0"/>
              </a:spcAft>
              <a:buClr>
                <a:schemeClr val="dk1"/>
              </a:buClr>
              <a:buSzPts val="1200"/>
              <a:buAutoNum type="arabicPeriod"/>
            </a:pPr>
            <a:r>
              <a:rPr lang="en-US"/>
              <a:t>Respect in the shared space and keep what is shared in confidence. We are creating a community.</a:t>
            </a:r>
            <a:endParaRPr/>
          </a:p>
          <a:p>
            <a:pPr marL="457200" lvl="0" indent="-304800" algn="l" rtl="0">
              <a:lnSpc>
                <a:spcPct val="90000"/>
              </a:lnSpc>
              <a:spcBef>
                <a:spcPts val="0"/>
              </a:spcBef>
              <a:spcAft>
                <a:spcPts val="0"/>
              </a:spcAft>
              <a:buClr>
                <a:schemeClr val="dk1"/>
              </a:buClr>
              <a:buSzPts val="1200"/>
              <a:buAutoNum type="arabicPeriod"/>
            </a:pPr>
            <a:r>
              <a:rPr lang="en-US"/>
              <a:t>We will record guest speakers and resources sharing, but nothing else. What happens in the TAG, stays in the TAG!</a:t>
            </a:r>
            <a:endParaRPr/>
          </a:p>
          <a:p>
            <a:pPr marL="457200" lvl="0" indent="-304800" algn="l" rtl="0">
              <a:lnSpc>
                <a:spcPct val="90000"/>
              </a:lnSpc>
              <a:spcBef>
                <a:spcPts val="0"/>
              </a:spcBef>
              <a:spcAft>
                <a:spcPts val="0"/>
              </a:spcAft>
              <a:buClr>
                <a:schemeClr val="dk1"/>
              </a:buClr>
              <a:buSzPts val="1200"/>
              <a:buAutoNum type="arabicPeriod"/>
            </a:pPr>
            <a:r>
              <a:rPr lang="en-US"/>
              <a:t>Breakout rooms could be mixed cross state or state specific depending on the work.</a:t>
            </a:r>
            <a:endParaRPr/>
          </a:p>
          <a:p>
            <a:pPr marL="457200" lvl="0" indent="-304800" algn="l" rtl="0">
              <a:lnSpc>
                <a:spcPct val="90000"/>
              </a:lnSpc>
              <a:spcBef>
                <a:spcPts val="0"/>
              </a:spcBef>
              <a:spcAft>
                <a:spcPts val="0"/>
              </a:spcAft>
              <a:buClr>
                <a:schemeClr val="dk1"/>
              </a:buClr>
              <a:buSzPts val="1200"/>
              <a:buAutoNum type="arabicPeriod"/>
            </a:pPr>
            <a:r>
              <a:rPr lang="en-US"/>
              <a:t>Group members should “believe the best” and lead with positive intentionality. </a:t>
            </a:r>
            <a:endParaRPr/>
          </a:p>
          <a:p>
            <a:pPr marL="457200" lvl="0" indent="0" algn="l" rtl="0">
              <a:lnSpc>
                <a:spcPct val="90000"/>
              </a:lnSpc>
              <a:spcBef>
                <a:spcPts val="0"/>
              </a:spcBef>
              <a:spcAft>
                <a:spcPts val="0"/>
              </a:spcAft>
              <a:buSzPts val="1400"/>
              <a:buNone/>
            </a:pPr>
            <a:endParaRPr/>
          </a:p>
          <a:p>
            <a:pPr marL="0" lvl="0" indent="0" algn="l" rtl="0">
              <a:spcBef>
                <a:spcPts val="0"/>
              </a:spcBef>
              <a:spcAft>
                <a:spcPts val="0"/>
              </a:spcAft>
              <a:buClr>
                <a:schemeClr val="dk1"/>
              </a:buClr>
              <a:buSzPts val="1100"/>
              <a:buFont typeface="Arial"/>
              <a:buNone/>
            </a:pPr>
            <a:r>
              <a:rPr lang="en-US"/>
              <a:t>12:06-10</a:t>
            </a:r>
            <a:endParaRPr/>
          </a:p>
          <a:p>
            <a:pPr marL="0" lvl="0" indent="0" algn="l" rtl="0">
              <a:lnSpc>
                <a:spcPct val="90000"/>
              </a:lnSpc>
              <a:spcBef>
                <a:spcPts val="1000"/>
              </a:spcBef>
              <a:spcAft>
                <a:spcPts val="0"/>
              </a:spcAft>
              <a:buClr>
                <a:schemeClr val="dk1"/>
              </a:buClr>
              <a:buSzPts val="2800"/>
              <a:buFont typeface="Arial"/>
              <a:buNone/>
            </a:pPr>
            <a:endParaRPr/>
          </a:p>
        </p:txBody>
      </p:sp>
      <p:sp>
        <p:nvSpPr>
          <p:cNvPr id="305" name="Google Shape;30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8e3f4c54d8_0_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Speaker: Dave</a:t>
            </a:r>
            <a:endParaRPr/>
          </a:p>
          <a:p>
            <a:pPr marL="0" lvl="0" indent="0" algn="l" rtl="0">
              <a:spcBef>
                <a:spcPts val="0"/>
              </a:spcBef>
              <a:spcAft>
                <a:spcPts val="0"/>
              </a:spcAft>
              <a:buNone/>
            </a:pPr>
            <a:r>
              <a:rPr lang="en-US"/>
              <a:t>12:10-20</a:t>
            </a:r>
            <a:endParaRPr/>
          </a:p>
        </p:txBody>
      </p:sp>
      <p:sp>
        <p:nvSpPr>
          <p:cNvPr id="311" name="Google Shape;311;g38e3f4c54d8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8e3f4c54d8_0_1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Speaker: Dave</a:t>
            </a:r>
            <a:endParaRPr/>
          </a:p>
          <a:p>
            <a:pPr marL="0" lvl="0" indent="0" algn="l" rtl="0">
              <a:spcBef>
                <a:spcPts val="0"/>
              </a:spcBef>
              <a:spcAft>
                <a:spcPts val="0"/>
              </a:spcAft>
              <a:buClr>
                <a:schemeClr val="dk1"/>
              </a:buClr>
              <a:buSzPts val="1100"/>
              <a:buFont typeface="Arial"/>
              <a:buNone/>
            </a:pPr>
            <a:r>
              <a:rPr lang="en-US"/>
              <a:t>12:10-20</a:t>
            </a:r>
            <a:endParaRPr/>
          </a:p>
          <a:p>
            <a:pPr marL="0" lvl="0" indent="0" algn="l" rtl="0">
              <a:spcBef>
                <a:spcPts val="0"/>
              </a:spcBef>
              <a:spcAft>
                <a:spcPts val="0"/>
              </a:spcAft>
              <a:buClr>
                <a:schemeClr val="dk1"/>
              </a:buClr>
              <a:buSzPts val="1100"/>
              <a:buFont typeface="Arial"/>
              <a:buNone/>
            </a:pPr>
            <a:endParaRPr/>
          </a:p>
        </p:txBody>
      </p:sp>
      <p:sp>
        <p:nvSpPr>
          <p:cNvPr id="317" name="Google Shape;317;g38e3f4c54d8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8e3f4c54d8_0_1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Speaker: Dave</a:t>
            </a:r>
            <a:endParaRPr/>
          </a:p>
          <a:p>
            <a:pPr marL="0" lvl="0" indent="0" algn="l" rtl="0">
              <a:spcBef>
                <a:spcPts val="0"/>
              </a:spcBef>
              <a:spcAft>
                <a:spcPts val="0"/>
              </a:spcAft>
              <a:buClr>
                <a:schemeClr val="dk1"/>
              </a:buClr>
              <a:buSzPts val="1100"/>
              <a:buFont typeface="Arial"/>
              <a:buNone/>
            </a:pPr>
            <a:r>
              <a:rPr lang="en-US"/>
              <a:t>12:10-20</a:t>
            </a:r>
            <a:endParaRPr/>
          </a:p>
          <a:p>
            <a:pPr marL="0" lvl="0" indent="0" algn="l" rtl="0">
              <a:spcBef>
                <a:spcPts val="0"/>
              </a:spcBef>
              <a:spcAft>
                <a:spcPts val="0"/>
              </a:spcAft>
              <a:buClr>
                <a:schemeClr val="dk1"/>
              </a:buClr>
              <a:buSzPts val="1100"/>
              <a:buFont typeface="Arial"/>
              <a:buNone/>
            </a:pPr>
            <a:endParaRPr/>
          </a:p>
        </p:txBody>
      </p:sp>
      <p:sp>
        <p:nvSpPr>
          <p:cNvPr id="323" name="Google Shape;323;g38e3f4c54d8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8e3f4c54d8_0_1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Speaker: Dave</a:t>
            </a:r>
            <a:endParaRPr/>
          </a:p>
          <a:p>
            <a:pPr marL="0" lvl="0" indent="0" algn="l" rtl="0">
              <a:spcBef>
                <a:spcPts val="0"/>
              </a:spcBef>
              <a:spcAft>
                <a:spcPts val="0"/>
              </a:spcAft>
              <a:buClr>
                <a:schemeClr val="dk1"/>
              </a:buClr>
              <a:buSzPts val="1100"/>
              <a:buFont typeface="Arial"/>
              <a:buNone/>
            </a:pPr>
            <a:r>
              <a:rPr lang="en-US"/>
              <a:t>12:10-20</a:t>
            </a:r>
            <a:endParaRPr/>
          </a:p>
          <a:p>
            <a:pPr marL="0" lvl="0" indent="0" algn="l" rtl="0">
              <a:spcBef>
                <a:spcPts val="0"/>
              </a:spcBef>
              <a:spcAft>
                <a:spcPts val="0"/>
              </a:spcAft>
              <a:buClr>
                <a:schemeClr val="dk1"/>
              </a:buClr>
              <a:buSzPts val="1100"/>
              <a:buFont typeface="Arial"/>
              <a:buNone/>
            </a:pPr>
            <a:endParaRPr/>
          </a:p>
        </p:txBody>
      </p:sp>
      <p:sp>
        <p:nvSpPr>
          <p:cNvPr id="329" name="Google Shape;329;g38e3f4c54d8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04989e97e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304989e97e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Bobbi</a:t>
            </a:r>
            <a:endParaRPr/>
          </a:p>
          <a:p>
            <a:pPr marL="0" lvl="0" indent="0" algn="l" rtl="0">
              <a:lnSpc>
                <a:spcPct val="100000"/>
              </a:lnSpc>
              <a:spcBef>
                <a:spcPts val="0"/>
              </a:spcBef>
              <a:spcAft>
                <a:spcPts val="0"/>
              </a:spcAft>
              <a:buSzPts val="1400"/>
              <a:buNone/>
            </a:pPr>
            <a:r>
              <a:rPr lang="en-US"/>
              <a:t>groups till 3:33 ET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Mix of state and CEEDAR facilitators</a:t>
            </a:r>
            <a:endParaRPr/>
          </a:p>
          <a:p>
            <a:pPr marL="0" lvl="0" indent="0" algn="l" rtl="0">
              <a:lnSpc>
                <a:spcPct val="115000"/>
              </a:lnSpc>
              <a:spcBef>
                <a:spcPts val="1000"/>
              </a:spcBef>
              <a:spcAft>
                <a:spcPts val="0"/>
              </a:spcAft>
              <a:buClr>
                <a:schemeClr val="dk1"/>
              </a:buClr>
              <a:buSzPts val="2800"/>
              <a:buFont typeface="Arial"/>
              <a:buNone/>
            </a:pPr>
            <a:r>
              <a:rPr lang="en-US">
                <a:latin typeface="Arial"/>
                <a:ea typeface="Arial"/>
                <a:cs typeface="Arial"/>
                <a:sym typeface="Arial"/>
              </a:rPr>
              <a:t>Abby will put in chat:</a:t>
            </a:r>
            <a:r>
              <a:rPr lang="en-US" b="1">
                <a:latin typeface="Arial"/>
                <a:ea typeface="Arial"/>
                <a:cs typeface="Arial"/>
                <a:sym typeface="Arial"/>
              </a:rPr>
              <a:t> slide screenshot </a:t>
            </a:r>
            <a:endParaRPr b="1">
              <a:latin typeface="Arial"/>
              <a:ea typeface="Arial"/>
              <a:cs typeface="Arial"/>
              <a:sym typeface="Arial"/>
            </a:endParaRPr>
          </a:p>
          <a:p>
            <a:pPr marL="0" lvl="0" indent="0" algn="l" rtl="0">
              <a:lnSpc>
                <a:spcPct val="115000"/>
              </a:lnSpc>
              <a:spcBef>
                <a:spcPts val="1000"/>
              </a:spcBef>
              <a:spcAft>
                <a:spcPts val="0"/>
              </a:spcAft>
              <a:buClr>
                <a:schemeClr val="dk1"/>
              </a:buClr>
              <a:buSzPts val="2800"/>
              <a:buFont typeface="Arial"/>
              <a:buNone/>
            </a:pPr>
            <a:r>
              <a:rPr lang="en-US"/>
              <a:t>12:20-21</a:t>
            </a:r>
            <a:endParaRPr/>
          </a:p>
        </p:txBody>
      </p:sp>
      <p:sp>
        <p:nvSpPr>
          <p:cNvPr id="336" name="Google Shape;336;g304989e97e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ff125b1c6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2ff125b1c6d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David</a:t>
            </a:r>
            <a:endParaRPr/>
          </a:p>
          <a:p>
            <a:pPr marL="0" lvl="0" indent="0" algn="l" rtl="0">
              <a:lnSpc>
                <a:spcPct val="100000"/>
              </a:lnSpc>
              <a:spcBef>
                <a:spcPts val="0"/>
              </a:spcBef>
              <a:spcAft>
                <a:spcPts val="0"/>
              </a:spcAft>
              <a:buSzPts val="1400"/>
              <a:buNone/>
            </a:pPr>
            <a:r>
              <a:rPr lang="en-US"/>
              <a:t>intro RBE folks</a:t>
            </a:r>
            <a:endParaRPr/>
          </a:p>
          <a:p>
            <a:pPr marL="0" lvl="0" indent="0" algn="l" rtl="0">
              <a:lnSpc>
                <a:spcPct val="100000"/>
              </a:lnSpc>
              <a:spcBef>
                <a:spcPts val="0"/>
              </a:spcBef>
              <a:spcAft>
                <a:spcPts val="0"/>
              </a:spcAft>
              <a:buSzPts val="1400"/>
              <a:buNone/>
            </a:pPr>
            <a:r>
              <a:rPr lang="en-US"/>
              <a:t>12:33-34</a:t>
            </a:r>
            <a:endParaRPr/>
          </a:p>
          <a:p>
            <a:pPr marL="0" lvl="0" indent="0" algn="l" rtl="0">
              <a:lnSpc>
                <a:spcPct val="100000"/>
              </a:lnSpc>
              <a:spcBef>
                <a:spcPts val="0"/>
              </a:spcBef>
              <a:spcAft>
                <a:spcPts val="0"/>
              </a:spcAft>
              <a:buSzPts val="1400"/>
              <a:buNone/>
            </a:pPr>
            <a:endParaRPr/>
          </a:p>
        </p:txBody>
      </p:sp>
      <p:sp>
        <p:nvSpPr>
          <p:cNvPr id="343" name="Google Shape;343;g2ff125b1c6d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1273cfbd1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31273cfbd1f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Bobbi</a:t>
            </a:r>
            <a:endParaRPr/>
          </a:p>
          <a:p>
            <a:pPr marL="0" lvl="0" indent="0" algn="l" rtl="0">
              <a:lnSpc>
                <a:spcPct val="100000"/>
              </a:lnSpc>
              <a:spcBef>
                <a:spcPts val="0"/>
              </a:spcBef>
              <a:spcAft>
                <a:spcPts val="0"/>
              </a:spcAft>
              <a:buSzPts val="1400"/>
              <a:buNone/>
            </a:pPr>
            <a:r>
              <a:rPr lang="en-US"/>
              <a:t>thank the presenters from RBE and share out final thoughts</a:t>
            </a:r>
            <a:endParaRPr/>
          </a:p>
          <a:p>
            <a:pPr marL="0" lvl="0" indent="0" algn="l" rtl="0">
              <a:lnSpc>
                <a:spcPct val="100000"/>
              </a:lnSpc>
              <a:spcBef>
                <a:spcPts val="0"/>
              </a:spcBef>
              <a:spcAft>
                <a:spcPts val="0"/>
              </a:spcAft>
              <a:buSzPts val="1400"/>
              <a:buNone/>
            </a:pPr>
            <a:r>
              <a:rPr lang="en-US"/>
              <a:t>12:57-1:00</a:t>
            </a:r>
            <a:endParaRPr/>
          </a:p>
          <a:p>
            <a:pPr marL="0" lvl="0" indent="0" algn="l" rtl="0">
              <a:lnSpc>
                <a:spcPct val="115000"/>
              </a:lnSpc>
              <a:spcBef>
                <a:spcPts val="0"/>
              </a:spcBef>
              <a:spcAft>
                <a:spcPts val="0"/>
              </a:spcAft>
              <a:buClr>
                <a:schemeClr val="dk1"/>
              </a:buClr>
              <a:buSzPts val="1100"/>
              <a:buFont typeface="Arial"/>
              <a:buNone/>
            </a:pPr>
            <a:endParaRPr sz="1000">
              <a:solidFill>
                <a:srgbClr val="1A1924"/>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u="sng">
                <a:solidFill>
                  <a:schemeClr val="hlink"/>
                </a:solidFill>
                <a:latin typeface="Arial"/>
                <a:ea typeface="Arial"/>
                <a:cs typeface="Arial"/>
                <a:sym typeface="Arial"/>
                <a:hlinkClick r:id="rId3"/>
              </a:rPr>
              <a:t>TAG BOY Participant Survey</a:t>
            </a:r>
            <a:r>
              <a:rPr lang="en-US" sz="1000">
                <a:solidFill>
                  <a:srgbClr val="1A1924"/>
                </a:solidFill>
                <a:latin typeface="Arial"/>
                <a:ea typeface="Arial"/>
                <a:cs typeface="Arial"/>
                <a:sym typeface="Arial"/>
              </a:rPr>
              <a:t> </a:t>
            </a:r>
            <a:endParaRPr sz="1000">
              <a:solidFill>
                <a:srgbClr val="1A1924"/>
              </a:solidFill>
              <a:latin typeface="Arial"/>
              <a:ea typeface="Arial"/>
              <a:cs typeface="Arial"/>
              <a:sym typeface="Arial"/>
            </a:endParaRPr>
          </a:p>
          <a:p>
            <a:pPr marL="0" lvl="0" indent="0" algn="l" rtl="0">
              <a:lnSpc>
                <a:spcPct val="100000"/>
              </a:lnSpc>
              <a:spcBef>
                <a:spcPts val="0"/>
              </a:spcBef>
              <a:spcAft>
                <a:spcPts val="0"/>
              </a:spcAft>
              <a:buSzPts val="1400"/>
              <a:buNone/>
            </a:pPr>
            <a:r>
              <a:rPr lang="en-US" u="sng">
                <a:solidFill>
                  <a:schemeClr val="hlink"/>
                </a:solidFill>
                <a:hlinkClick r:id="rId4"/>
              </a:rPr>
              <a:t>IC Training Sign-Up</a:t>
            </a:r>
            <a:endParaRPr/>
          </a:p>
        </p:txBody>
      </p:sp>
      <p:sp>
        <p:nvSpPr>
          <p:cNvPr id="350" name="Google Shape;350;g31273cfbd1f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Abby Please change your name to Your state abbreviation and your first and last name</a:t>
            </a:r>
            <a:endParaRPr/>
          </a:p>
          <a:p>
            <a:pPr marL="0" lvl="0" indent="0" algn="l" rtl="0">
              <a:lnSpc>
                <a:spcPct val="100000"/>
              </a:lnSpc>
              <a:spcBef>
                <a:spcPts val="0"/>
              </a:spcBef>
              <a:spcAft>
                <a:spcPts val="0"/>
              </a:spcAft>
              <a:buClr>
                <a:schemeClr val="dk1"/>
              </a:buClr>
              <a:buSzPts val="1400"/>
              <a:buFont typeface="Arial"/>
              <a:buNone/>
            </a:pPr>
            <a:r>
              <a:rPr lang="en-US"/>
              <a:t>12:00-12:02</a:t>
            </a:r>
            <a:endParaRPr/>
          </a:p>
          <a:p>
            <a:pPr marL="0" lvl="0" indent="0" algn="l" rtl="0">
              <a:lnSpc>
                <a:spcPct val="100000"/>
              </a:lnSpc>
              <a:spcBef>
                <a:spcPts val="0"/>
              </a:spcBef>
              <a:spcAft>
                <a:spcPts val="0"/>
              </a:spcAft>
              <a:buSzPts val="1400"/>
              <a:buNone/>
            </a:pPr>
            <a:endParaRPr/>
          </a:p>
        </p:txBody>
      </p:sp>
      <p:sp>
        <p:nvSpPr>
          <p:cNvPr id="233" name="Google Shape;23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601e5e179f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3601e5e179f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Bobbi</a:t>
            </a:r>
            <a:endParaRPr/>
          </a:p>
          <a:p>
            <a:pPr marL="0" lvl="0" indent="0" algn="l" rtl="0">
              <a:lnSpc>
                <a:spcPct val="100000"/>
              </a:lnSpc>
              <a:spcBef>
                <a:spcPts val="0"/>
              </a:spcBef>
              <a:spcAft>
                <a:spcPts val="0"/>
              </a:spcAft>
              <a:buClr>
                <a:schemeClr val="dk1"/>
              </a:buClr>
              <a:buSzPts val="1400"/>
              <a:buFont typeface="Arial"/>
              <a:buNone/>
            </a:pPr>
            <a:r>
              <a:rPr lang="en-US"/>
              <a:t>12:02-12:03</a:t>
            </a:r>
            <a:endParaRPr/>
          </a:p>
          <a:p>
            <a:pPr marL="0" lvl="0" indent="0" algn="l" rtl="0">
              <a:lnSpc>
                <a:spcPct val="100000"/>
              </a:lnSpc>
              <a:spcBef>
                <a:spcPts val="0"/>
              </a:spcBef>
              <a:spcAft>
                <a:spcPts val="0"/>
              </a:spcAft>
              <a:buSzPts val="1400"/>
              <a:buNone/>
            </a:pPr>
            <a:endParaRPr/>
          </a:p>
        </p:txBody>
      </p:sp>
      <p:sp>
        <p:nvSpPr>
          <p:cNvPr id="241" name="Google Shape;241;g3601e5e179f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Bobbi</a:t>
            </a:r>
            <a:endParaRPr/>
          </a:p>
          <a:p>
            <a:pPr marL="0" lvl="0" indent="0" algn="l" rtl="0">
              <a:lnSpc>
                <a:spcPct val="100000"/>
              </a:lnSpc>
              <a:spcBef>
                <a:spcPts val="0"/>
              </a:spcBef>
              <a:spcAft>
                <a:spcPts val="0"/>
              </a:spcAft>
              <a:buSzPts val="1400"/>
              <a:buNone/>
            </a:pPr>
            <a:r>
              <a:rPr lang="en-US"/>
              <a:t>12:02-12:03</a:t>
            </a:r>
            <a:endParaRPr/>
          </a:p>
        </p:txBody>
      </p:sp>
      <p:sp>
        <p:nvSpPr>
          <p:cNvPr id="248" name="Google Shape;2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02140f095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302140f0954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Shelby</a:t>
            </a:r>
            <a:endParaRPr/>
          </a:p>
          <a:p>
            <a:pPr marL="0" lvl="0" indent="0" algn="l" rtl="0">
              <a:lnSpc>
                <a:spcPct val="100000"/>
              </a:lnSpc>
              <a:spcBef>
                <a:spcPts val="0"/>
              </a:spcBef>
              <a:spcAft>
                <a:spcPts val="0"/>
              </a:spcAft>
              <a:buSzPts val="1400"/>
              <a:buNone/>
            </a:pPr>
            <a:r>
              <a:rPr lang="en-US"/>
              <a:t>A warm thank you to our partners</a:t>
            </a:r>
            <a:endParaRPr/>
          </a:p>
          <a:p>
            <a:pPr marL="0" lvl="0" indent="0" algn="l" rtl="0">
              <a:lnSpc>
                <a:spcPct val="100000"/>
              </a:lnSpc>
              <a:spcBef>
                <a:spcPts val="0"/>
              </a:spcBef>
              <a:spcAft>
                <a:spcPts val="0"/>
              </a:spcAft>
              <a:buSzPts val="1400"/>
              <a:buNone/>
            </a:pPr>
            <a:r>
              <a:rPr lang="en-US"/>
              <a:t>Our partners are Lead IDEA, NASSP, and CCSSO- they are our liaisons and will share resources, they can provide additional perspectives. If you are here from one of these partner organizations, please share who you are in the chat and feel free to share your expertise!</a:t>
            </a:r>
            <a:endParaRPr/>
          </a:p>
          <a:p>
            <a:pPr marL="0" lvl="0" indent="0" algn="l" rtl="0">
              <a:lnSpc>
                <a:spcPct val="100000"/>
              </a:lnSpc>
              <a:spcBef>
                <a:spcPts val="0"/>
              </a:spcBef>
              <a:spcAft>
                <a:spcPts val="0"/>
              </a:spcAft>
              <a:buClr>
                <a:schemeClr val="dk1"/>
              </a:buClr>
              <a:buSzPts val="1400"/>
              <a:buFont typeface="Arial"/>
              <a:buNone/>
            </a:pPr>
            <a:r>
              <a:rPr lang="en-US"/>
              <a:t>12:03-06</a:t>
            </a:r>
            <a:endParaRPr/>
          </a:p>
          <a:p>
            <a:pPr marL="0" lvl="0" indent="0" algn="l" rtl="0">
              <a:lnSpc>
                <a:spcPct val="100000"/>
              </a:lnSpc>
              <a:spcBef>
                <a:spcPts val="0"/>
              </a:spcBef>
              <a:spcAft>
                <a:spcPts val="0"/>
              </a:spcAft>
              <a:buSzPts val="1400"/>
              <a:buNone/>
            </a:pPr>
            <a:endParaRPr/>
          </a:p>
        </p:txBody>
      </p:sp>
      <p:sp>
        <p:nvSpPr>
          <p:cNvPr id="260" name="Google Shape;260;g302140f0954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8e60d4f9de_0_0: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425" cap="flat" cmpd="sng">
            <a:solidFill>
              <a:srgbClr val="000000"/>
            </a:solidFill>
            <a:prstDash val="solid"/>
            <a:round/>
            <a:headEnd type="none" w="sm" len="sm"/>
            <a:tailEnd type="none" w="sm" len="sm"/>
          </a:ln>
        </p:spPr>
      </p:sp>
      <p:sp>
        <p:nvSpPr>
          <p:cNvPr id="271" name="Google Shape;271;g38e60d4f9de_0_0:notes"/>
          <p:cNvSpPr txBox="1">
            <a:spLocks noGrp="1"/>
          </p:cNvSpPr>
          <p:nvPr>
            <p:ph type="body" idx="1"/>
          </p:nvPr>
        </p:nvSpPr>
        <p:spPr>
          <a:xfrm>
            <a:off x="223626" y="3479931"/>
            <a:ext cx="6409200" cy="4947300"/>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Clr>
                <a:schemeClr val="dk1"/>
              </a:buClr>
              <a:buSzPts val="1400"/>
              <a:buFont typeface="Arial"/>
              <a:buNone/>
            </a:pPr>
            <a:r>
              <a:rPr lang="en-US"/>
              <a:t>Speaker: Shelby</a:t>
            </a:r>
            <a:endParaRPr/>
          </a:p>
          <a:p>
            <a:pPr marL="0" lvl="0" indent="0" algn="l" rtl="0">
              <a:spcBef>
                <a:spcPts val="0"/>
              </a:spcBef>
              <a:spcAft>
                <a:spcPts val="0"/>
              </a:spcAft>
              <a:buSzPts val="1400"/>
              <a:buNone/>
            </a:pPr>
            <a:r>
              <a:rPr lang="en-US"/>
              <a:t>12:03-06</a:t>
            </a:r>
            <a:endParaRPr/>
          </a:p>
          <a:p>
            <a:pPr marL="0" lvl="0" indent="0" algn="l" rtl="0">
              <a:spcBef>
                <a:spcPts val="0"/>
              </a:spcBef>
              <a:spcAft>
                <a:spcPts val="0"/>
              </a:spcAft>
              <a:buNone/>
            </a:pPr>
            <a:r>
              <a:rPr lang="en-US" sz="1400" u="sng">
                <a:solidFill>
                  <a:schemeClr val="hlink"/>
                </a:solidFill>
                <a:hlinkClick r:id="rId3"/>
              </a:rPr>
              <a:t>https://lead-idea.org/</a:t>
            </a:r>
            <a:r>
              <a:rPr lang="en-US" sz="1400">
                <a:solidFill>
                  <a:srgbClr val="343F49"/>
                </a:solidFill>
              </a:rPr>
              <a:t> </a:t>
            </a:r>
            <a:endParaRPr sz="1400">
              <a:solidFill>
                <a:srgbClr val="343F49"/>
              </a:solidFill>
            </a:endParaRPr>
          </a:p>
          <a:p>
            <a:pPr marL="0" lvl="0" indent="0" algn="l" rtl="0">
              <a:spcBef>
                <a:spcPts val="0"/>
              </a:spcBef>
              <a:spcAft>
                <a:spcPts val="0"/>
              </a:spcAft>
              <a:buClr>
                <a:schemeClr val="dk1"/>
              </a:buClr>
              <a:buSzPts val="1400"/>
              <a:buFont typeface="Arial"/>
              <a:buNone/>
            </a:pPr>
            <a:endParaRPr/>
          </a:p>
        </p:txBody>
      </p:sp>
      <p:sp>
        <p:nvSpPr>
          <p:cNvPr id="272" name="Google Shape;272;g38e60d4f9de_0_0:notes"/>
          <p:cNvSpPr txBox="1">
            <a:spLocks noGrp="1"/>
          </p:cNvSpPr>
          <p:nvPr>
            <p:ph type="dt" idx="10"/>
          </p:nvPr>
        </p:nvSpPr>
        <p:spPr>
          <a:xfrm>
            <a:off x="3884618" y="8534406"/>
            <a:ext cx="2748000" cy="609600"/>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r>
              <a:rPr lang="en-US"/>
              <a:t>(added from Insert tab, Header &amp; Footer icon, Fixed Date and time)  1/23/2018</a:t>
            </a:r>
            <a:endParaRPr/>
          </a:p>
        </p:txBody>
      </p:sp>
      <p:sp>
        <p:nvSpPr>
          <p:cNvPr id="273" name="Google Shape;273;g38e60d4f9de_0_0:notes"/>
          <p:cNvSpPr txBox="1">
            <a:spLocks noGrp="1"/>
          </p:cNvSpPr>
          <p:nvPr>
            <p:ph type="ftr" idx="11"/>
          </p:nvPr>
        </p:nvSpPr>
        <p:spPr>
          <a:xfrm>
            <a:off x="223626" y="8534409"/>
            <a:ext cx="2748000" cy="609600"/>
          </a:xfrm>
          <a:prstGeom prst="rect">
            <a:avLst/>
          </a:prstGeom>
          <a:noFill/>
          <a:ln>
            <a:noFill/>
          </a:ln>
        </p:spPr>
        <p:txBody>
          <a:bodyPr spcFirstLastPara="1" wrap="square" lIns="91275" tIns="45650" rIns="91275" bIns="45650" anchor="b" anchorCtr="0">
            <a:noAutofit/>
          </a:bodyPr>
          <a:lstStyle/>
          <a:p>
            <a:pPr marL="0" lvl="0" indent="0" algn="l" rtl="0">
              <a:spcBef>
                <a:spcPts val="0"/>
              </a:spcBef>
              <a:spcAft>
                <a:spcPts val="0"/>
              </a:spcAft>
              <a:buNone/>
            </a:pPr>
            <a:r>
              <a:rPr lang="en-US"/>
              <a:t>Presentation Title (added from Insert tab, Header &amp; Footer icon)</a:t>
            </a:r>
            <a:endParaRPr/>
          </a:p>
        </p:txBody>
      </p:sp>
      <p:sp>
        <p:nvSpPr>
          <p:cNvPr id="274" name="Google Shape;274;g38e60d4f9de_0_0:notes"/>
          <p:cNvSpPr txBox="1">
            <a:spLocks noGrp="1"/>
          </p:cNvSpPr>
          <p:nvPr>
            <p:ph type="sldNum" idx="12"/>
          </p:nvPr>
        </p:nvSpPr>
        <p:spPr>
          <a:xfrm>
            <a:off x="3357779" y="8898950"/>
            <a:ext cx="142500" cy="182400"/>
          </a:xfrm>
          <a:prstGeom prst="rect">
            <a:avLst/>
          </a:prstGeom>
          <a:noFill/>
          <a:ln>
            <a:noFill/>
          </a:ln>
        </p:spPr>
        <p:txBody>
          <a:bodyPr spcFirstLastPara="1" wrap="square" lIns="0" tIns="0" rIns="0" bIns="45650" anchor="ctr" anchorCtr="1">
            <a:noAutofit/>
          </a:bodyPr>
          <a:lstStyle/>
          <a:p>
            <a:pPr marL="0" lvl="0" indent="0" algn="ct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8e5bff35f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8e5bff35f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Speaker: Bobbi</a:t>
            </a:r>
            <a:endParaRPr/>
          </a:p>
          <a:p>
            <a:pPr marL="0" lvl="0" indent="0" algn="l" rtl="0">
              <a:spcBef>
                <a:spcPts val="0"/>
              </a:spcBef>
              <a:spcAft>
                <a:spcPts val="0"/>
              </a:spcAft>
              <a:buClr>
                <a:schemeClr val="dk1"/>
              </a:buClr>
              <a:buSzPts val="1400"/>
              <a:buFont typeface="Arial"/>
              <a:buNone/>
            </a:pPr>
            <a:r>
              <a:rPr lang="en-US"/>
              <a:t>12:06-10</a:t>
            </a:r>
            <a:endParaRPr/>
          </a:p>
        </p:txBody>
      </p:sp>
      <p:sp>
        <p:nvSpPr>
          <p:cNvPr id="283" name="Google Shape;283;g38e5bff35f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0c30ae9e2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30c30ae9e2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Bobbi</a:t>
            </a:r>
            <a:endParaRPr/>
          </a:p>
          <a:p>
            <a:pPr marL="0" lvl="0" indent="0" algn="l" rtl="0">
              <a:lnSpc>
                <a:spcPct val="100000"/>
              </a:lnSpc>
              <a:spcBef>
                <a:spcPts val="0"/>
              </a:spcBef>
              <a:spcAft>
                <a:spcPts val="0"/>
              </a:spcAft>
              <a:buSzPts val="1400"/>
              <a:buNone/>
            </a:pPr>
            <a:r>
              <a:rPr lang="en-US"/>
              <a:t>Recognize that we have different roles as members of our TAG (SEA, IHE, associations, local) we want to be mindful of these roles as we talk in cross state and state team time</a:t>
            </a:r>
            <a:endParaRPr/>
          </a:p>
          <a:p>
            <a:pPr marL="0" lvl="0" indent="0" algn="l" rtl="0">
              <a:spcBef>
                <a:spcPts val="0"/>
              </a:spcBef>
              <a:spcAft>
                <a:spcPts val="0"/>
              </a:spcAft>
              <a:buClr>
                <a:schemeClr val="dk1"/>
              </a:buClr>
              <a:buSzPts val="1100"/>
              <a:buFont typeface="Arial"/>
              <a:buNone/>
            </a:pPr>
            <a:r>
              <a:rPr lang="en-US"/>
              <a:t>12:06-10</a:t>
            </a:r>
            <a:endParaRPr/>
          </a:p>
          <a:p>
            <a:pPr marL="0" lvl="0" indent="0" algn="l" rtl="0">
              <a:lnSpc>
                <a:spcPct val="100000"/>
              </a:lnSpc>
              <a:spcBef>
                <a:spcPts val="0"/>
              </a:spcBef>
              <a:spcAft>
                <a:spcPts val="0"/>
              </a:spcAft>
              <a:buSzPts val="1400"/>
              <a:buNone/>
            </a:pPr>
            <a:endParaRPr/>
          </a:p>
        </p:txBody>
      </p:sp>
      <p:sp>
        <p:nvSpPr>
          <p:cNvPr id="291" name="Google Shape;291;g30c30ae9e2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02e7852b8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302e7852b8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Bobbi</a:t>
            </a:r>
            <a:endParaRPr/>
          </a:p>
          <a:p>
            <a:pPr marL="0" lvl="0" indent="0" algn="l" rtl="0">
              <a:spcBef>
                <a:spcPts val="0"/>
              </a:spcBef>
              <a:spcAft>
                <a:spcPts val="0"/>
              </a:spcAft>
              <a:buClr>
                <a:schemeClr val="dk1"/>
              </a:buClr>
              <a:buSzPts val="1100"/>
              <a:buFont typeface="Arial"/>
              <a:buNone/>
            </a:pPr>
            <a:r>
              <a:rPr lang="en-US"/>
              <a:t>12:06-10</a:t>
            </a:r>
            <a:endParaRPr/>
          </a:p>
          <a:p>
            <a:pPr marL="0" lvl="0" indent="0" algn="l" rtl="0">
              <a:lnSpc>
                <a:spcPct val="100000"/>
              </a:lnSpc>
              <a:spcBef>
                <a:spcPts val="0"/>
              </a:spcBef>
              <a:spcAft>
                <a:spcPts val="0"/>
              </a:spcAft>
              <a:buSzPts val="1400"/>
              <a:buNone/>
            </a:pPr>
            <a:endParaRPr/>
          </a:p>
        </p:txBody>
      </p:sp>
      <p:sp>
        <p:nvSpPr>
          <p:cNvPr id="298" name="Google Shape;298;g302e7852b85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and Content Gray">
  <p:cSld name="2_Title and Content Gray">
    <p:spTree>
      <p:nvGrpSpPr>
        <p:cNvPr id="1" name="Shape 15"/>
        <p:cNvGrpSpPr/>
        <p:nvPr/>
      </p:nvGrpSpPr>
      <p:grpSpPr>
        <a:xfrm>
          <a:off x="0" y="0"/>
          <a:ext cx="0" cy="0"/>
          <a:chOff x="0" y="0"/>
          <a:chExt cx="0" cy="0"/>
        </a:xfrm>
      </p:grpSpPr>
      <p:pic>
        <p:nvPicPr>
          <p:cNvPr id="16" name="Google Shape;16;p2" descr="A group of people sitting at a table looking at a computer&#10;&#10;Description automatically generated with low confidence"/>
          <p:cNvPicPr preferRelativeResize="0"/>
          <p:nvPr/>
        </p:nvPicPr>
        <p:blipFill rotWithShape="1">
          <a:blip r:embed="rId2">
            <a:alphaModFix/>
          </a:blip>
          <a:srcRect/>
          <a:stretch/>
        </p:blipFill>
        <p:spPr>
          <a:xfrm>
            <a:off x="-389802" y="-147048"/>
            <a:ext cx="12721045" cy="7152095"/>
          </a:xfrm>
          <a:prstGeom prst="rect">
            <a:avLst/>
          </a:prstGeom>
          <a:noFill/>
          <a:ln>
            <a:noFill/>
          </a:ln>
        </p:spPr>
      </p:pic>
      <p:sp>
        <p:nvSpPr>
          <p:cNvPr id="17" name="Google Shape;17;p2"/>
          <p:cNvSpPr txBox="1">
            <a:spLocks noGrp="1"/>
          </p:cNvSpPr>
          <p:nvPr>
            <p:ph type="body" idx="1"/>
          </p:nvPr>
        </p:nvSpPr>
        <p:spPr>
          <a:xfrm>
            <a:off x="3701014" y="3130826"/>
            <a:ext cx="4789971" cy="116287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400"/>
              <a:buNone/>
              <a:defRPr sz="4400" b="1">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 name="Google Shape;18;p2" descr="Text&#10;&#10;Description automatically generated with medium confidence"/>
          <p:cNvPicPr preferRelativeResize="0"/>
          <p:nvPr/>
        </p:nvPicPr>
        <p:blipFill rotWithShape="1">
          <a:blip r:embed="rId3">
            <a:alphaModFix/>
          </a:blip>
          <a:srcRect/>
          <a:stretch/>
        </p:blipFill>
        <p:spPr>
          <a:xfrm>
            <a:off x="69573" y="6332785"/>
            <a:ext cx="2269445" cy="4714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a:spLocks noGrp="1"/>
          </p:cNvSpPr>
          <p:nvPr>
            <p:ph type="pic" idx="2"/>
          </p:nvPr>
        </p:nvSpPr>
        <p:spPr>
          <a:xfrm>
            <a:off x="5183188" y="987425"/>
            <a:ext cx="6172200" cy="4873625"/>
          </a:xfrm>
          <a:prstGeom prst="rect">
            <a:avLst/>
          </a:prstGeom>
          <a:noFill/>
          <a:ln>
            <a:noFill/>
          </a:ln>
        </p:spPr>
      </p:sp>
      <p:sp>
        <p:nvSpPr>
          <p:cNvPr id="88" name="Google Shape;8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p:cSld name="TITLE_4">
    <p:spTree>
      <p:nvGrpSpPr>
        <p:cNvPr id="1" name="Shape 104"/>
        <p:cNvGrpSpPr/>
        <p:nvPr/>
      </p:nvGrpSpPr>
      <p:grpSpPr>
        <a:xfrm>
          <a:off x="0" y="0"/>
          <a:ext cx="0" cy="0"/>
          <a:chOff x="0" y="0"/>
          <a:chExt cx="0" cy="0"/>
        </a:xfrm>
      </p:grpSpPr>
      <p:sp>
        <p:nvSpPr>
          <p:cNvPr id="105" name="Google Shape;105;p16"/>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06" name="Google Shape;106;p16"/>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07" name="Google Shape;107;p16"/>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10" name="Google Shape;110;p17"/>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111" name="Google Shape;111;p17"/>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 - Single Light Blue 1">
  <p:cSld name="TITLE_1_4">
    <p:spTree>
      <p:nvGrpSpPr>
        <p:cNvPr id="1" name="Shape 112"/>
        <p:cNvGrpSpPr/>
        <p:nvPr/>
      </p:nvGrpSpPr>
      <p:grpSpPr>
        <a:xfrm>
          <a:off x="0" y="0"/>
          <a:ext cx="0" cy="0"/>
          <a:chOff x="0" y="0"/>
          <a:chExt cx="0" cy="0"/>
        </a:xfrm>
      </p:grpSpPr>
      <p:sp>
        <p:nvSpPr>
          <p:cNvPr id="113" name="Google Shape;113;p18"/>
          <p:cNvSpPr/>
          <p:nvPr/>
        </p:nvSpPr>
        <p:spPr>
          <a:xfrm rot="10800000" flipH="1">
            <a:off x="-63347" y="-63033"/>
            <a:ext cx="12240900" cy="1139700"/>
          </a:xfrm>
          <a:prstGeom prst="round1Rect">
            <a:avLst>
              <a:gd name="adj" fmla="val 50000"/>
            </a:avLst>
          </a:prstGeom>
          <a:solidFill>
            <a:srgbClr val="0089FF"/>
          </a:solidFill>
          <a:ln w="2857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4" name="Google Shape;114;p18"/>
          <p:cNvSpPr txBox="1">
            <a:spLocks noGrp="1"/>
          </p:cNvSpPr>
          <p:nvPr>
            <p:ph type="sldNum" idx="12"/>
          </p:nvPr>
        </p:nvSpPr>
        <p:spPr>
          <a:xfrm>
            <a:off x="11703000" y="6319233"/>
            <a:ext cx="489300" cy="524700"/>
          </a:xfrm>
          <a:prstGeom prst="rect">
            <a:avLst/>
          </a:prstGeom>
        </p:spPr>
        <p:txBody>
          <a:bodyPr spcFirstLastPara="1" wrap="square" lIns="91425" tIns="45700" rIns="91425" bIns="45700" anchor="ctr" anchorCtr="0">
            <a:noAutofit/>
          </a:bodyPr>
          <a:lstStyle>
            <a:lvl1pPr lvl="0" algn="ctr">
              <a:buNone/>
              <a:defRPr>
                <a:latin typeface="Poppins"/>
                <a:ea typeface="Poppins"/>
                <a:cs typeface="Poppins"/>
                <a:sym typeface="Poppins"/>
              </a:defRPr>
            </a:lvl1pPr>
            <a:lvl2pPr lvl="1" algn="ctr">
              <a:buNone/>
              <a:defRPr>
                <a:latin typeface="Poppins"/>
                <a:ea typeface="Poppins"/>
                <a:cs typeface="Poppins"/>
                <a:sym typeface="Poppins"/>
              </a:defRPr>
            </a:lvl2pPr>
            <a:lvl3pPr lvl="2" algn="ctr">
              <a:buNone/>
              <a:defRPr>
                <a:latin typeface="Poppins"/>
                <a:ea typeface="Poppins"/>
                <a:cs typeface="Poppins"/>
                <a:sym typeface="Poppins"/>
              </a:defRPr>
            </a:lvl3pPr>
            <a:lvl4pPr lvl="3" algn="ctr">
              <a:buNone/>
              <a:defRPr>
                <a:latin typeface="Poppins"/>
                <a:ea typeface="Poppins"/>
                <a:cs typeface="Poppins"/>
                <a:sym typeface="Poppins"/>
              </a:defRPr>
            </a:lvl4pPr>
            <a:lvl5pPr lvl="4" algn="ctr">
              <a:buNone/>
              <a:defRPr>
                <a:latin typeface="Poppins"/>
                <a:ea typeface="Poppins"/>
                <a:cs typeface="Poppins"/>
                <a:sym typeface="Poppins"/>
              </a:defRPr>
            </a:lvl5pPr>
            <a:lvl6pPr lvl="5" algn="ctr">
              <a:buNone/>
              <a:defRPr>
                <a:latin typeface="Poppins"/>
                <a:ea typeface="Poppins"/>
                <a:cs typeface="Poppins"/>
                <a:sym typeface="Poppins"/>
              </a:defRPr>
            </a:lvl6pPr>
            <a:lvl7pPr lvl="6" algn="ctr">
              <a:buNone/>
              <a:defRPr>
                <a:latin typeface="Poppins"/>
                <a:ea typeface="Poppins"/>
                <a:cs typeface="Poppins"/>
                <a:sym typeface="Poppins"/>
              </a:defRPr>
            </a:lvl7pPr>
            <a:lvl8pPr lvl="7" algn="ctr">
              <a:buNone/>
              <a:defRPr>
                <a:latin typeface="Poppins"/>
                <a:ea typeface="Poppins"/>
                <a:cs typeface="Poppins"/>
                <a:sym typeface="Poppins"/>
              </a:defRPr>
            </a:lvl8pPr>
            <a:lvl9pPr lvl="8" algn="ctr">
              <a:buNone/>
              <a:defRPr>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115" name="Google Shape;115;p18"/>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116" name="Google Shape;116;p18"/>
          <p:cNvSpPr txBox="1">
            <a:spLocks noGrp="1"/>
          </p:cNvSpPr>
          <p:nvPr>
            <p:ph type="title"/>
          </p:nvPr>
        </p:nvSpPr>
        <p:spPr>
          <a:xfrm>
            <a:off x="55167" y="200"/>
            <a:ext cx="11516400" cy="1031100"/>
          </a:xfrm>
          <a:prstGeom prst="rect">
            <a:avLst/>
          </a:prstGeom>
        </p:spPr>
        <p:txBody>
          <a:bodyPr spcFirstLastPara="1" wrap="square" lIns="91425" tIns="45700" rIns="91425" bIns="45700" anchor="ctr" anchorCtr="0">
            <a:normAutofit/>
          </a:bodyPr>
          <a:lstStyle>
            <a:lvl1pPr lvl="0">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1pPr>
            <a:lvl2pPr lvl="1">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2pPr>
            <a:lvl3pPr lvl="2">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3pPr>
            <a:lvl4pPr lvl="3">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4pPr>
            <a:lvl5pPr lvl="4">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5pPr>
            <a:lvl6pPr lvl="5">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6pPr>
            <a:lvl7pPr lvl="6">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7pPr>
            <a:lvl8pPr lvl="7">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8pPr>
            <a:lvl9pPr lvl="8">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p:cSld name="Title">
    <p:bg>
      <p:bgPr>
        <a:solidFill>
          <a:schemeClr val="lt1"/>
        </a:solidFill>
        <a:effectLst/>
      </p:bgPr>
    </p:bg>
    <p:spTree>
      <p:nvGrpSpPr>
        <p:cNvPr id="1" name="Shape 117"/>
        <p:cNvGrpSpPr/>
        <p:nvPr/>
      </p:nvGrpSpPr>
      <p:grpSpPr>
        <a:xfrm>
          <a:off x="0" y="0"/>
          <a:ext cx="0" cy="0"/>
          <a:chOff x="0" y="0"/>
          <a:chExt cx="0" cy="0"/>
        </a:xfrm>
      </p:grpSpPr>
      <p:grpSp>
        <p:nvGrpSpPr>
          <p:cNvPr id="118" name="Google Shape;118;p19"/>
          <p:cNvGrpSpPr/>
          <p:nvPr/>
        </p:nvGrpSpPr>
        <p:grpSpPr>
          <a:xfrm>
            <a:off x="8207171" y="-10973"/>
            <a:ext cx="3984945" cy="5443073"/>
            <a:chOff x="8207171" y="-10973"/>
            <a:chExt cx="3984945" cy="5443073"/>
          </a:xfrm>
        </p:grpSpPr>
        <p:sp>
          <p:nvSpPr>
            <p:cNvPr id="119" name="Google Shape;119;p19"/>
            <p:cNvSpPr/>
            <p:nvPr/>
          </p:nvSpPr>
          <p:spPr>
            <a:xfrm>
              <a:off x="8894516" y="0"/>
              <a:ext cx="3297600" cy="5432100"/>
            </a:xfrm>
            <a:prstGeom prst="rect">
              <a:avLst/>
            </a:prstGeom>
            <a:gradFill>
              <a:gsLst>
                <a:gs pos="0">
                  <a:schemeClr val="accent4"/>
                </a:gs>
                <a:gs pos="26000">
                  <a:srgbClr val="007186">
                    <a:alpha val="84705"/>
                  </a:srgbClr>
                </a:gs>
                <a:gs pos="81000">
                  <a:srgbClr val="003843"/>
                </a:gs>
                <a:gs pos="100000">
                  <a:srgbClr val="00384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dk2"/>
                </a:solidFill>
                <a:latin typeface="Open Sans"/>
                <a:ea typeface="Open Sans"/>
                <a:cs typeface="Open Sans"/>
                <a:sym typeface="Open Sans"/>
              </a:endParaRPr>
            </a:p>
          </p:txBody>
        </p:sp>
        <p:sp>
          <p:nvSpPr>
            <p:cNvPr id="120" name="Google Shape;120;p19"/>
            <p:cNvSpPr/>
            <p:nvPr/>
          </p:nvSpPr>
          <p:spPr>
            <a:xfrm>
              <a:off x="8207171" y="-10973"/>
              <a:ext cx="687345" cy="5433619"/>
            </a:xfrm>
            <a:custGeom>
              <a:avLst/>
              <a:gdLst/>
              <a:ahLst/>
              <a:cxnLst/>
              <a:rect l="l" t="t" r="r" b="b"/>
              <a:pathLst>
                <a:path w="687345" h="5460924" extrusionOk="0">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adFill>
              <a:gsLst>
                <a:gs pos="0">
                  <a:schemeClr val="accent4"/>
                </a:gs>
                <a:gs pos="26000">
                  <a:srgbClr val="007186">
                    <a:alpha val="84705"/>
                  </a:srgbClr>
                </a:gs>
                <a:gs pos="81000">
                  <a:srgbClr val="003843"/>
                </a:gs>
                <a:gs pos="100000">
                  <a:srgbClr val="00384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dk2"/>
                </a:solidFill>
                <a:latin typeface="Open Sans"/>
                <a:ea typeface="Open Sans"/>
                <a:cs typeface="Open Sans"/>
                <a:sym typeface="Open Sans"/>
              </a:endParaRPr>
            </a:p>
          </p:txBody>
        </p:sp>
      </p:grpSp>
      <p:grpSp>
        <p:nvGrpSpPr>
          <p:cNvPr id="121" name="Google Shape;121;p19"/>
          <p:cNvGrpSpPr/>
          <p:nvPr/>
        </p:nvGrpSpPr>
        <p:grpSpPr>
          <a:xfrm>
            <a:off x="8494529" y="-92252"/>
            <a:ext cx="3832530" cy="5762782"/>
            <a:chOff x="9704153" y="0"/>
            <a:chExt cx="3832530" cy="5762782"/>
          </a:xfrm>
        </p:grpSpPr>
        <p:pic>
          <p:nvPicPr>
            <p:cNvPr id="122" name="Google Shape;122;p19" descr="A white logo with a black background&#10;&#10;Description automatically generated"/>
            <p:cNvPicPr preferRelativeResize="0"/>
            <p:nvPr/>
          </p:nvPicPr>
          <p:blipFill rotWithShape="1">
            <a:blip r:embed="rId2">
              <a:alphaModFix amt="25000"/>
            </a:blip>
            <a:srcRect/>
            <a:stretch/>
          </p:blipFill>
          <p:spPr>
            <a:xfrm>
              <a:off x="9704153" y="0"/>
              <a:ext cx="3832530" cy="5762782"/>
            </a:xfrm>
            <a:prstGeom prst="rect">
              <a:avLst/>
            </a:prstGeom>
            <a:noFill/>
            <a:ln>
              <a:noFill/>
            </a:ln>
          </p:spPr>
        </p:pic>
        <p:sp>
          <p:nvSpPr>
            <p:cNvPr id="123" name="Google Shape;123;p19"/>
            <p:cNvSpPr/>
            <p:nvPr/>
          </p:nvSpPr>
          <p:spPr>
            <a:xfrm>
              <a:off x="11685645" y="2361203"/>
              <a:ext cx="1131393" cy="603306"/>
            </a:xfrm>
            <a:custGeom>
              <a:avLst/>
              <a:gdLst/>
              <a:ahLst/>
              <a:cxnLst/>
              <a:rect l="l" t="t" r="r" b="b"/>
              <a:pathLst>
                <a:path w="623357" h="332400" extrusionOk="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lt1">
                <a:alpha val="149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sp>
        <p:nvSpPr>
          <p:cNvPr id="124" name="Google Shape;124;p19"/>
          <p:cNvSpPr txBox="1">
            <a:spLocks noGrp="1"/>
          </p:cNvSpPr>
          <p:nvPr>
            <p:ph type="ctrTitle"/>
          </p:nvPr>
        </p:nvSpPr>
        <p:spPr>
          <a:xfrm>
            <a:off x="396238" y="1251373"/>
            <a:ext cx="7614900" cy="14394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accent1"/>
              </a:buClr>
              <a:buSzPts val="4400"/>
              <a:buFont typeface="Open Sans"/>
              <a:buNone/>
              <a:defRPr sz="4400">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9"/>
          <p:cNvSpPr txBox="1">
            <a:spLocks noGrp="1"/>
          </p:cNvSpPr>
          <p:nvPr>
            <p:ph type="subTitle" idx="1"/>
          </p:nvPr>
        </p:nvSpPr>
        <p:spPr>
          <a:xfrm>
            <a:off x="396238" y="2817704"/>
            <a:ext cx="7614900" cy="533400"/>
          </a:xfrm>
          <a:prstGeom prst="rect">
            <a:avLst/>
          </a:prstGeom>
          <a:noFill/>
          <a:ln>
            <a:noFill/>
          </a:ln>
        </p:spPr>
        <p:txBody>
          <a:bodyPr spcFirstLastPara="1" wrap="square" lIns="0" tIns="0" rIns="0" bIns="0" anchor="t" anchorCtr="0">
            <a:normAutofit/>
          </a:bodyPr>
          <a:lstStyle>
            <a:lvl1pPr lvl="0" algn="l">
              <a:lnSpc>
                <a:spcPct val="100000"/>
              </a:lnSpc>
              <a:spcBef>
                <a:spcPts val="1800"/>
              </a:spcBef>
              <a:spcAft>
                <a:spcPts val="0"/>
              </a:spcAft>
              <a:buSzPts val="2800"/>
              <a:buNone/>
              <a:defRPr sz="2800">
                <a:solidFill>
                  <a:schemeClr val="accent2"/>
                </a:solidFill>
                <a:latin typeface="Open Sans"/>
                <a:ea typeface="Open Sans"/>
                <a:cs typeface="Open Sans"/>
                <a:sym typeface="Open Sans"/>
              </a:defRPr>
            </a:lvl1pPr>
            <a:lvl2pPr lvl="1" algn="ctr">
              <a:lnSpc>
                <a:spcPct val="100000"/>
              </a:lnSpc>
              <a:spcBef>
                <a:spcPts val="600"/>
              </a:spcBef>
              <a:spcAft>
                <a:spcPts val="0"/>
              </a:spcAft>
              <a:buSzPts val="2000"/>
              <a:buNone/>
              <a:defRPr sz="2000"/>
            </a:lvl2pPr>
            <a:lvl3pPr lvl="2" algn="ctr">
              <a:lnSpc>
                <a:spcPct val="100000"/>
              </a:lnSpc>
              <a:spcBef>
                <a:spcPts val="600"/>
              </a:spcBef>
              <a:spcAft>
                <a:spcPts val="0"/>
              </a:spcAft>
              <a:buSzPts val="1800"/>
              <a:buNone/>
              <a:defRPr sz="1800"/>
            </a:lvl3pPr>
            <a:lvl4pPr lvl="3" algn="ctr">
              <a:lnSpc>
                <a:spcPct val="100000"/>
              </a:lnSpc>
              <a:spcBef>
                <a:spcPts val="600"/>
              </a:spcBef>
              <a:spcAft>
                <a:spcPts val="0"/>
              </a:spcAft>
              <a:buSzPts val="1760"/>
              <a:buNone/>
              <a:defRPr sz="1600"/>
            </a:lvl4pPr>
            <a:lvl5pPr lvl="4" algn="ctr">
              <a:lnSpc>
                <a:spcPct val="100000"/>
              </a:lnSpc>
              <a:spcBef>
                <a:spcPts val="600"/>
              </a:spcBef>
              <a:spcAft>
                <a:spcPts val="0"/>
              </a:spcAft>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a:endParaRPr/>
          </a:p>
        </p:txBody>
      </p:sp>
      <p:sp>
        <p:nvSpPr>
          <p:cNvPr id="126" name="Google Shape;126;p19"/>
          <p:cNvSpPr txBox="1">
            <a:spLocks noGrp="1"/>
          </p:cNvSpPr>
          <p:nvPr>
            <p:ph type="body" idx="2"/>
          </p:nvPr>
        </p:nvSpPr>
        <p:spPr>
          <a:xfrm>
            <a:off x="396238" y="3706748"/>
            <a:ext cx="7614900" cy="8223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SzPts val="1800"/>
              <a:buNone/>
              <a:defRPr sz="1800">
                <a:solidFill>
                  <a:srgbClr val="59565A"/>
                </a:solidFill>
                <a:latin typeface="Open Sans"/>
                <a:ea typeface="Open Sans"/>
                <a:cs typeface="Open Sans"/>
                <a:sym typeface="Open Sans"/>
              </a:defRPr>
            </a:lvl1pPr>
            <a:lvl2pPr marL="914400" lvl="1" indent="-228600" algn="l">
              <a:lnSpc>
                <a:spcPct val="100000"/>
              </a:lnSpc>
              <a:spcBef>
                <a:spcPts val="600"/>
              </a:spcBef>
              <a:spcAft>
                <a:spcPts val="0"/>
              </a:spcAft>
              <a:buSzPts val="2000"/>
              <a:buFont typeface="Arial"/>
              <a:buNone/>
              <a:defRPr sz="2000">
                <a:solidFill>
                  <a:srgbClr val="0088B1"/>
                </a:solidFill>
                <a:latin typeface="Open Sans"/>
                <a:ea typeface="Open Sans"/>
                <a:cs typeface="Open Sans"/>
                <a:sym typeface="Open Sans"/>
              </a:defRPr>
            </a:lvl2pPr>
            <a:lvl3pPr marL="1371600" lvl="2" indent="-228600" algn="l">
              <a:lnSpc>
                <a:spcPct val="100000"/>
              </a:lnSpc>
              <a:spcBef>
                <a:spcPts val="600"/>
              </a:spcBef>
              <a:spcAft>
                <a:spcPts val="0"/>
              </a:spcAft>
              <a:buSzPts val="1800"/>
              <a:buFont typeface="Arial"/>
              <a:buNone/>
              <a:defRPr sz="1800">
                <a:solidFill>
                  <a:srgbClr val="0088B1"/>
                </a:solidFill>
                <a:latin typeface="Open Sans"/>
                <a:ea typeface="Open Sans"/>
                <a:cs typeface="Open Sans"/>
                <a:sym typeface="Open Sans"/>
              </a:defRPr>
            </a:lvl3pPr>
            <a:lvl4pPr marL="1828800" lvl="3" indent="-354330" algn="l">
              <a:lnSpc>
                <a:spcPct val="100000"/>
              </a:lnSpc>
              <a:spcBef>
                <a:spcPts val="600"/>
              </a:spcBef>
              <a:spcAft>
                <a:spcPts val="0"/>
              </a:spcAft>
              <a:buSzPts val="198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7" name="Google Shape;127;p19"/>
          <p:cNvSpPr txBox="1">
            <a:spLocks noGrp="1"/>
          </p:cNvSpPr>
          <p:nvPr>
            <p:ph type="body" idx="3"/>
          </p:nvPr>
        </p:nvSpPr>
        <p:spPr>
          <a:xfrm>
            <a:off x="396237" y="4723852"/>
            <a:ext cx="1446000" cy="2769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1800"/>
              </a:spcBef>
              <a:spcAft>
                <a:spcPts val="0"/>
              </a:spcAft>
              <a:buSzPts val="1800"/>
              <a:buNone/>
              <a:defRPr sz="1800" cap="none">
                <a:solidFill>
                  <a:schemeClr val="dk1"/>
                </a:solidFill>
                <a:latin typeface="Open Sans"/>
                <a:ea typeface="Open Sans"/>
                <a:cs typeface="Open Sans"/>
                <a:sym typeface="Open Sans"/>
              </a:defRPr>
            </a:lvl1pPr>
            <a:lvl2pPr marL="914400" lvl="1" indent="-292100" algn="r">
              <a:lnSpc>
                <a:spcPct val="100000"/>
              </a:lnSpc>
              <a:spcBef>
                <a:spcPts val="600"/>
              </a:spcBef>
              <a:spcAft>
                <a:spcPts val="0"/>
              </a:spcAft>
              <a:buSzPts val="1000"/>
              <a:buChar char="•"/>
              <a:defRPr sz="1000"/>
            </a:lvl2pPr>
            <a:lvl3pPr marL="1371600" lvl="2" indent="-292100" algn="r">
              <a:lnSpc>
                <a:spcPct val="100000"/>
              </a:lnSpc>
              <a:spcBef>
                <a:spcPts val="600"/>
              </a:spcBef>
              <a:spcAft>
                <a:spcPts val="0"/>
              </a:spcAft>
              <a:buSzPts val="1000"/>
              <a:buChar char="•"/>
              <a:defRPr sz="1000"/>
            </a:lvl3pPr>
            <a:lvl4pPr marL="1828800" lvl="3" indent="-298450" algn="r">
              <a:lnSpc>
                <a:spcPct val="100000"/>
              </a:lnSpc>
              <a:spcBef>
                <a:spcPts val="600"/>
              </a:spcBef>
              <a:spcAft>
                <a:spcPts val="0"/>
              </a:spcAft>
              <a:buSzPts val="1100"/>
              <a:buChar char="•"/>
              <a:defRPr sz="1000"/>
            </a:lvl4pPr>
            <a:lvl5pPr marL="2286000" lvl="4" indent="-292100" algn="r">
              <a:lnSpc>
                <a:spcPct val="10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128" name="Google Shape;128;p19"/>
          <p:cNvCxnSpPr/>
          <p:nvPr/>
        </p:nvCxnSpPr>
        <p:spPr>
          <a:xfrm>
            <a:off x="0" y="5432142"/>
            <a:ext cx="12189000" cy="0"/>
          </a:xfrm>
          <a:prstGeom prst="straightConnector1">
            <a:avLst/>
          </a:prstGeom>
          <a:noFill/>
          <a:ln w="38100" cap="flat" cmpd="sng">
            <a:solidFill>
              <a:schemeClr val="accent2"/>
            </a:solidFill>
            <a:prstDash val="solid"/>
            <a:miter lim="800000"/>
            <a:headEnd type="none" w="sm" len="sm"/>
            <a:tailEnd type="none" w="sm" len="sm"/>
          </a:ln>
        </p:spPr>
      </p:cxnSp>
      <p:pic>
        <p:nvPicPr>
          <p:cNvPr id="129" name="Google Shape;129;p19"/>
          <p:cNvPicPr preferRelativeResize="0"/>
          <p:nvPr/>
        </p:nvPicPr>
        <p:blipFill rotWithShape="1">
          <a:blip r:embed="rId3">
            <a:alphaModFix/>
          </a:blip>
          <a:srcRect/>
          <a:stretch/>
        </p:blipFill>
        <p:spPr>
          <a:xfrm>
            <a:off x="301745" y="5487704"/>
            <a:ext cx="2314575" cy="1209675"/>
          </a:xfrm>
          <a:prstGeom prst="rect">
            <a:avLst/>
          </a:prstGeom>
          <a:noFill/>
          <a:ln>
            <a:noFill/>
          </a:ln>
        </p:spPr>
      </p:pic>
      <p:sp>
        <p:nvSpPr>
          <p:cNvPr id="130" name="Google Shape;130;p19"/>
          <p:cNvSpPr txBox="1">
            <a:spLocks noGrp="1"/>
          </p:cNvSpPr>
          <p:nvPr>
            <p:ph type="body" idx="4"/>
          </p:nvPr>
        </p:nvSpPr>
        <p:spPr>
          <a:xfrm>
            <a:off x="3395765" y="5983978"/>
            <a:ext cx="8407500" cy="586500"/>
          </a:xfrm>
          <a:prstGeom prst="rect">
            <a:avLst/>
          </a:prstGeom>
          <a:noFill/>
          <a:ln>
            <a:noFill/>
          </a:ln>
        </p:spPr>
        <p:txBody>
          <a:bodyPr spcFirstLastPara="1" wrap="square" lIns="0" tIns="0" rIns="0" bIns="0" anchor="b" anchorCtr="0">
            <a:normAutofit/>
          </a:bodyPr>
          <a:lstStyle>
            <a:lvl1pPr marL="457200" lvl="0" indent="-228600" algn="r">
              <a:lnSpc>
                <a:spcPct val="100000"/>
              </a:lnSpc>
              <a:spcBef>
                <a:spcPts val="1800"/>
              </a:spcBef>
              <a:spcAft>
                <a:spcPts val="0"/>
              </a:spcAft>
              <a:buSzPts val="900"/>
              <a:buNone/>
              <a:defRPr sz="9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54330" algn="l">
              <a:lnSpc>
                <a:spcPct val="100000"/>
              </a:lnSpc>
              <a:spcBef>
                <a:spcPts val="600"/>
              </a:spcBef>
              <a:spcAft>
                <a:spcPts val="0"/>
              </a:spcAft>
              <a:buSzPts val="198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396240" y="0"/>
            <a:ext cx="11399400" cy="11079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36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20"/>
          <p:cNvSpPr txBox="1">
            <a:spLocks noGrp="1"/>
          </p:cNvSpPr>
          <p:nvPr>
            <p:ph type="body" idx="1"/>
          </p:nvPr>
        </p:nvSpPr>
        <p:spPr>
          <a:xfrm>
            <a:off x="381000" y="1280160"/>
            <a:ext cx="11414700" cy="45633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8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54330" algn="l">
              <a:lnSpc>
                <a:spcPct val="100000"/>
              </a:lnSpc>
              <a:spcBef>
                <a:spcPts val="600"/>
              </a:spcBef>
              <a:spcAft>
                <a:spcPts val="0"/>
              </a:spcAft>
              <a:buSzPts val="198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4" name="Google Shape;134;p20"/>
          <p:cNvSpPr txBox="1">
            <a:spLocks noGrp="1"/>
          </p:cNvSpPr>
          <p:nvPr>
            <p:ph type="body" idx="2"/>
          </p:nvPr>
        </p:nvSpPr>
        <p:spPr>
          <a:xfrm>
            <a:off x="566057" y="5921828"/>
            <a:ext cx="11229600" cy="322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900"/>
              <a:buNone/>
              <a:defRPr sz="900"/>
            </a:lvl1pPr>
            <a:lvl2pPr marL="914400" lvl="1" indent="-228600" algn="l">
              <a:lnSpc>
                <a:spcPct val="100000"/>
              </a:lnSpc>
              <a:spcBef>
                <a:spcPts val="0"/>
              </a:spcBef>
              <a:spcAft>
                <a:spcPts val="0"/>
              </a:spcAft>
              <a:buSzPts val="1000"/>
              <a:buNone/>
              <a:defRPr sz="1000"/>
            </a:lvl2pPr>
            <a:lvl3pPr marL="1371600" lvl="2" indent="-228600" algn="l">
              <a:lnSpc>
                <a:spcPct val="100000"/>
              </a:lnSpc>
              <a:spcBef>
                <a:spcPts val="0"/>
              </a:spcBef>
              <a:spcAft>
                <a:spcPts val="0"/>
              </a:spcAft>
              <a:buSzPts val="1000"/>
              <a:buNone/>
              <a:defRPr sz="1000"/>
            </a:lvl3pPr>
            <a:lvl4pPr marL="1828800" lvl="3" indent="-228600" algn="l">
              <a:lnSpc>
                <a:spcPct val="100000"/>
              </a:lnSpc>
              <a:spcBef>
                <a:spcPts val="0"/>
              </a:spcBef>
              <a:spcAft>
                <a:spcPts val="0"/>
              </a:spcAft>
              <a:buSzPts val="1100"/>
              <a:buNone/>
              <a:defRPr sz="1000"/>
            </a:lvl4pPr>
            <a:lvl5pPr marL="2286000" lvl="4" indent="-228600" algn="l">
              <a:lnSpc>
                <a:spcPct val="100000"/>
              </a:lnSpc>
              <a:spcBef>
                <a:spcPts val="0"/>
              </a:spcBef>
              <a:spcAft>
                <a:spcPts val="0"/>
              </a:spcAft>
              <a:buSzPts val="1000"/>
              <a:buNone/>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5" name="Google Shape;135;p20"/>
          <p:cNvSpPr txBox="1">
            <a:spLocks noGrp="1"/>
          </p:cNvSpPr>
          <p:nvPr>
            <p:ph type="sldNum" idx="12"/>
          </p:nvPr>
        </p:nvSpPr>
        <p:spPr>
          <a:xfrm>
            <a:off x="11643561" y="6585203"/>
            <a:ext cx="153900" cy="184800"/>
          </a:xfrm>
          <a:prstGeom prst="rect">
            <a:avLst/>
          </a:prstGeom>
          <a:noFill/>
          <a:ln>
            <a:noFill/>
          </a:ln>
        </p:spPr>
        <p:txBody>
          <a:bodyPr spcFirstLastPara="1" wrap="square" lIns="0" tIns="0" rIns="0" bIns="0" anchor="b"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pic>
        <p:nvPicPr>
          <p:cNvPr id="20" name="Google Shape;20;p3" descr="Icon&#10;&#10;Description automatically generated with low confidence"/>
          <p:cNvPicPr preferRelativeResize="0"/>
          <p:nvPr/>
        </p:nvPicPr>
        <p:blipFill rotWithShape="1">
          <a:blip r:embed="rId2">
            <a:alphaModFix/>
          </a:blip>
          <a:srcRect t="-4477" b="4477"/>
          <a:stretch/>
        </p:blipFill>
        <p:spPr>
          <a:xfrm>
            <a:off x="0" y="-314709"/>
            <a:ext cx="12192000" cy="7179443"/>
          </a:xfrm>
          <a:prstGeom prst="rect">
            <a:avLst/>
          </a:prstGeom>
          <a:noFill/>
          <a:ln>
            <a:noFill/>
          </a:ln>
        </p:spPr>
      </p:pic>
      <p:sp>
        <p:nvSpPr>
          <p:cNvPr id="21" name="Google Shape;21;p3"/>
          <p:cNvSpPr txBox="1">
            <a:spLocks noGrp="1"/>
          </p:cNvSpPr>
          <p:nvPr>
            <p:ph type="body" idx="1"/>
          </p:nvPr>
        </p:nvSpPr>
        <p:spPr>
          <a:xfrm>
            <a:off x="1731351" y="1832073"/>
            <a:ext cx="3471862" cy="101917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body" idx="2"/>
          </p:nvPr>
        </p:nvSpPr>
        <p:spPr>
          <a:xfrm>
            <a:off x="4262689" y="3592674"/>
            <a:ext cx="3471862" cy="10191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body" idx="3"/>
          </p:nvPr>
        </p:nvSpPr>
        <p:spPr>
          <a:xfrm>
            <a:off x="4262689" y="3592674"/>
            <a:ext cx="3471862" cy="101917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8000"/>
              <a:buNone/>
              <a:defRPr sz="8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body" idx="4"/>
          </p:nvPr>
        </p:nvSpPr>
        <p:spPr>
          <a:xfrm>
            <a:off x="1731351" y="1832072"/>
            <a:ext cx="3471862" cy="101917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8000"/>
              <a:buNone/>
              <a:defRPr sz="8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2"/>
        <p:cNvGrpSpPr/>
        <p:nvPr/>
      </p:nvGrpSpPr>
      <p:grpSpPr>
        <a:xfrm>
          <a:off x="0" y="0"/>
          <a:ext cx="0" cy="0"/>
          <a:chOff x="0" y="0"/>
          <a:chExt cx="0" cy="0"/>
        </a:xfrm>
      </p:grpSpPr>
      <p:sp>
        <p:nvSpPr>
          <p:cNvPr id="143" name="Google Shape;14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2"/>
        <p:cNvGrpSpPr/>
        <p:nvPr/>
      </p:nvGrpSpPr>
      <p:grpSpPr>
        <a:xfrm>
          <a:off x="0" y="0"/>
          <a:ext cx="0" cy="0"/>
          <a:chOff x="0" y="0"/>
          <a:chExt cx="0" cy="0"/>
        </a:xfrm>
      </p:grpSpPr>
      <p:sp>
        <p:nvSpPr>
          <p:cNvPr id="153" name="Google Shape;153;p2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2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5" name="Google Shape;155;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26"/>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167" name="Google Shape;167;p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27"/>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27"/>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28"/>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0" name="Google Shape;180;p28"/>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28"/>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2" name="Google Shape;182;p28"/>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1"/>
        <p:cNvGrpSpPr/>
        <p:nvPr/>
      </p:nvGrpSpPr>
      <p:grpSpPr>
        <a:xfrm>
          <a:off x="0" y="0"/>
          <a:ext cx="0" cy="0"/>
          <a:chOff x="0" y="0"/>
          <a:chExt cx="0" cy="0"/>
        </a:xfrm>
      </p:grpSpPr>
      <p:sp>
        <p:nvSpPr>
          <p:cNvPr id="192" name="Google Shape;192;p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31"/>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8" name="Google Shape;198;p31"/>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9" name="Google Shape;199;p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32"/>
          <p:cNvSpPr>
            <a:spLocks noGrp="1"/>
          </p:cNvSpPr>
          <p:nvPr>
            <p:ph type="pic" idx="2"/>
          </p:nvPr>
        </p:nvSpPr>
        <p:spPr>
          <a:xfrm>
            <a:off x="5183188" y="987425"/>
            <a:ext cx="6172200" cy="4873500"/>
          </a:xfrm>
          <a:prstGeom prst="rect">
            <a:avLst/>
          </a:prstGeom>
          <a:noFill/>
          <a:ln>
            <a:noFill/>
          </a:ln>
        </p:spPr>
      </p:sp>
      <p:sp>
        <p:nvSpPr>
          <p:cNvPr id="205" name="Google Shape;205;p3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6" name="Google Shape;206;p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Gray">
  <p:cSld name="Title and Content Gra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33206" y="594159"/>
            <a:ext cx="1121981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33388" y="2187574"/>
            <a:ext cx="11219636" cy="363948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Arial"/>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Font typeface="Arial"/>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Font typeface="Arial"/>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p:nvPr/>
        </p:nvSpPr>
        <p:spPr>
          <a:xfrm>
            <a:off x="-197225" y="6094911"/>
            <a:ext cx="12532659" cy="258417"/>
          </a:xfrm>
          <a:prstGeom prst="rect">
            <a:avLst/>
          </a:prstGeom>
          <a:solidFill>
            <a:srgbClr val="2995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4"/>
          <p:cNvSpPr/>
          <p:nvPr/>
        </p:nvSpPr>
        <p:spPr>
          <a:xfrm>
            <a:off x="-197225" y="6291468"/>
            <a:ext cx="12532659" cy="684008"/>
          </a:xfrm>
          <a:prstGeom prst="rect">
            <a:avLst/>
          </a:prstGeom>
          <a:solidFill>
            <a:srgbClr val="1F75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4"/>
          <p:cNvSpPr txBox="1"/>
          <p:nvPr/>
        </p:nvSpPr>
        <p:spPr>
          <a:xfrm>
            <a:off x="9852982" y="6374979"/>
            <a:ext cx="2269445" cy="51698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900"/>
              <a:buFont typeface="Arial"/>
              <a:buNone/>
            </a:pPr>
            <a:r>
              <a:rPr lang="en-US" sz="2900" b="0" i="0" u="none" strike="noStrike" cap="none">
                <a:solidFill>
                  <a:schemeClr val="lt1"/>
                </a:solidFill>
                <a:latin typeface="Arial"/>
                <a:ea typeface="Arial"/>
                <a:cs typeface="Arial"/>
                <a:sym typeface="Arial"/>
              </a:rPr>
              <a:t>ceedar.org</a:t>
            </a:r>
            <a:endParaRPr sz="1400" b="0" i="0" u="none" strike="noStrike" cap="none">
              <a:solidFill>
                <a:srgbClr val="000000"/>
              </a:solidFill>
              <a:latin typeface="Arial"/>
              <a:ea typeface="Arial"/>
              <a:cs typeface="Arial"/>
              <a:sym typeface="Arial"/>
            </a:endParaRPr>
          </a:p>
        </p:txBody>
      </p:sp>
      <p:sp>
        <p:nvSpPr>
          <p:cNvPr id="31" name="Google Shape;31;p4"/>
          <p:cNvSpPr/>
          <p:nvPr/>
        </p:nvSpPr>
        <p:spPr>
          <a:xfrm>
            <a:off x="-232792" y="-75459"/>
            <a:ext cx="12603791" cy="401766"/>
          </a:xfrm>
          <a:prstGeom prst="rect">
            <a:avLst/>
          </a:prstGeom>
          <a:solidFill>
            <a:srgbClr val="2995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 name="Google Shape;32;p4" descr="Text&#10;&#10;Description automatically generated with medium confidence"/>
          <p:cNvPicPr preferRelativeResize="0"/>
          <p:nvPr/>
        </p:nvPicPr>
        <p:blipFill rotWithShape="1">
          <a:blip r:embed="rId2">
            <a:alphaModFix/>
          </a:blip>
          <a:srcRect/>
          <a:stretch/>
        </p:blipFill>
        <p:spPr>
          <a:xfrm>
            <a:off x="69573" y="6332785"/>
            <a:ext cx="2269445" cy="471465"/>
          </a:xfrm>
          <a:prstGeom prst="rect">
            <a:avLst/>
          </a:prstGeom>
          <a:noFill/>
          <a:ln>
            <a:noFill/>
          </a:ln>
        </p:spPr>
      </p:pic>
      <p:sp>
        <p:nvSpPr>
          <p:cNvPr id="33" name="Google Shape;33;p4"/>
          <p:cNvSpPr/>
          <p:nvPr/>
        </p:nvSpPr>
        <p:spPr>
          <a:xfrm>
            <a:off x="-232792" y="326307"/>
            <a:ext cx="12603791" cy="5758666"/>
          </a:xfrm>
          <a:prstGeom prst="rect">
            <a:avLst/>
          </a:prstGeom>
          <a:solidFill>
            <a:srgbClr val="E4E4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9"/>
        <p:cNvGrpSpPr/>
        <p:nvPr/>
      </p:nvGrpSpPr>
      <p:grpSpPr>
        <a:xfrm>
          <a:off x="0" y="0"/>
          <a:ext cx="0" cy="0"/>
          <a:chOff x="0" y="0"/>
          <a:chExt cx="0" cy="0"/>
        </a:xfrm>
      </p:grpSpPr>
      <p:sp>
        <p:nvSpPr>
          <p:cNvPr id="210" name="Google Shape;210;p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1" name="Google Shape;211;p3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3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3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sp>
        <p:nvSpPr>
          <p:cNvPr id="50" name="Google Shape;50;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2" name="Google Shape;5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10" descr="Shape, rectangle&#10;&#10;Description automatically generated"/>
          <p:cNvPicPr preferRelativeResize="0"/>
          <p:nvPr/>
        </p:nvPicPr>
        <p:blipFill rotWithShape="1">
          <a:blip r:embed="rId2">
            <a:alphaModFix/>
          </a:blip>
          <a:srcRect/>
          <a:stretch/>
        </p:blipFill>
        <p:spPr>
          <a:xfrm>
            <a:off x="0" y="8229"/>
            <a:ext cx="12192000" cy="685465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995C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995CF"/>
        </a:solidFill>
        <a:effectLst/>
      </p:bgPr>
    </p:bg>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8" name="Google Shape;138;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39" name="Google Shape;13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40" name="Google Shape;14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41" name="Google Shape;14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995CF"/>
        </a:solidFill>
        <a:effectLst/>
      </p:bgPr>
    </p:bg>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8" name="Google Shape;148;p2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9" name="Google Shape;149;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0" name="Google Shape;150;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1" name="Google Shape;151;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757575"/>
                </a:solidFill>
                <a:latin typeface="Arial"/>
                <a:ea typeface="Arial"/>
                <a:cs typeface="Arial"/>
                <a:sym typeface="Arial"/>
              </a:defRPr>
            </a:lvl1pPr>
            <a:lvl2pPr marL="0" marR="0" lvl="1" indent="0" algn="r">
              <a:spcBef>
                <a:spcPts val="0"/>
              </a:spcBef>
              <a:buNone/>
              <a:defRPr sz="1200" b="0" i="0" u="none" strike="noStrike" cap="none">
                <a:solidFill>
                  <a:srgbClr val="757575"/>
                </a:solidFill>
                <a:latin typeface="Arial"/>
                <a:ea typeface="Arial"/>
                <a:cs typeface="Arial"/>
                <a:sym typeface="Arial"/>
              </a:defRPr>
            </a:lvl2pPr>
            <a:lvl3pPr marL="0" marR="0" lvl="2" indent="0" algn="r">
              <a:spcBef>
                <a:spcPts val="0"/>
              </a:spcBef>
              <a:buNone/>
              <a:defRPr sz="1200" b="0" i="0" u="none" strike="noStrike" cap="none">
                <a:solidFill>
                  <a:srgbClr val="757575"/>
                </a:solidFill>
                <a:latin typeface="Arial"/>
                <a:ea typeface="Arial"/>
                <a:cs typeface="Arial"/>
                <a:sym typeface="Arial"/>
              </a:defRPr>
            </a:lvl3pPr>
            <a:lvl4pPr marL="0" marR="0" lvl="3" indent="0" algn="r">
              <a:spcBef>
                <a:spcPts val="0"/>
              </a:spcBef>
              <a:buNone/>
              <a:defRPr sz="1200" b="0" i="0" u="none" strike="noStrike" cap="none">
                <a:solidFill>
                  <a:srgbClr val="757575"/>
                </a:solidFill>
                <a:latin typeface="Arial"/>
                <a:ea typeface="Arial"/>
                <a:cs typeface="Arial"/>
                <a:sym typeface="Arial"/>
              </a:defRPr>
            </a:lvl4pPr>
            <a:lvl5pPr marL="0" marR="0" lvl="4" indent="0" algn="r">
              <a:spcBef>
                <a:spcPts val="0"/>
              </a:spcBef>
              <a:buNone/>
              <a:defRPr sz="1200" b="0" i="0" u="none" strike="noStrike" cap="none">
                <a:solidFill>
                  <a:srgbClr val="757575"/>
                </a:solidFill>
                <a:latin typeface="Arial"/>
                <a:ea typeface="Arial"/>
                <a:cs typeface="Arial"/>
                <a:sym typeface="Arial"/>
              </a:defRPr>
            </a:lvl5pPr>
            <a:lvl6pPr marL="0" marR="0" lvl="5" indent="0" algn="r">
              <a:spcBef>
                <a:spcPts val="0"/>
              </a:spcBef>
              <a:buNone/>
              <a:defRPr sz="1200" b="0" i="0" u="none" strike="noStrike" cap="none">
                <a:solidFill>
                  <a:srgbClr val="757575"/>
                </a:solidFill>
                <a:latin typeface="Arial"/>
                <a:ea typeface="Arial"/>
                <a:cs typeface="Arial"/>
                <a:sym typeface="Arial"/>
              </a:defRPr>
            </a:lvl6pPr>
            <a:lvl7pPr marL="0" marR="0" lvl="6" indent="0" algn="r">
              <a:spcBef>
                <a:spcPts val="0"/>
              </a:spcBef>
              <a:buNone/>
              <a:defRPr sz="1200" b="0" i="0" u="none" strike="noStrike" cap="none">
                <a:solidFill>
                  <a:srgbClr val="757575"/>
                </a:solidFill>
                <a:latin typeface="Arial"/>
                <a:ea typeface="Arial"/>
                <a:cs typeface="Arial"/>
                <a:sym typeface="Arial"/>
              </a:defRPr>
            </a:lvl7pPr>
            <a:lvl8pPr marL="0" marR="0" lvl="7" indent="0" algn="r">
              <a:spcBef>
                <a:spcPts val="0"/>
              </a:spcBef>
              <a:buNone/>
              <a:defRPr sz="1200" b="0" i="0" u="none" strike="noStrike" cap="none">
                <a:solidFill>
                  <a:srgbClr val="757575"/>
                </a:solidFill>
                <a:latin typeface="Arial"/>
                <a:ea typeface="Arial"/>
                <a:cs typeface="Arial"/>
                <a:sym typeface="Arial"/>
              </a:defRPr>
            </a:lvl8pPr>
            <a:lvl9pPr marL="0" marR="0" lvl="8" indent="0" algn="r">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surveymonkey.com/r/2KMLF9Y"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mailto:aberner@air.org" TargetMode="External"/><Relationship Id="rId4" Type="http://schemas.openxmlformats.org/officeDocument/2006/relationships/hyperlink" Target="https://docs.google.com/forms/d/e/1FAIpQLSdMFYUHSfGdE-ED6YvObvUCKy4rZjfvibQGjo-rR9JrvAWI8w/viewfor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5"/>
          <p:cNvSpPr txBox="1">
            <a:spLocks noGrp="1"/>
          </p:cNvSpPr>
          <p:nvPr>
            <p:ph type="title" idx="4294967295"/>
          </p:nvPr>
        </p:nvSpPr>
        <p:spPr>
          <a:xfrm>
            <a:off x="3689350" y="785813"/>
            <a:ext cx="4827588" cy="16970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chemeClr val="lt1"/>
              </a:buClr>
              <a:buSzPts val="3200"/>
              <a:buFont typeface="Arial"/>
              <a:buNone/>
              <a:tabLst/>
              <a:defRPr/>
            </a:pPr>
            <a:r>
              <a:rPr kumimoji="0" lang="en-US" sz="3200" b="1" i="0" u="none" strike="noStrike" kern="0" cap="none" spc="0" normalizeH="0" baseline="0" noProof="0" dirty="0">
                <a:ln>
                  <a:noFill/>
                </a:ln>
                <a:solidFill>
                  <a:schemeClr val="lt1"/>
                </a:solidFill>
                <a:effectLst/>
                <a:uLnTx/>
                <a:uFillTx/>
                <a:latin typeface="Arial"/>
                <a:ea typeface="Arial"/>
                <a:cs typeface="Arial"/>
                <a:sym typeface="Arial"/>
              </a:rPr>
              <a:t>Welcome to</a:t>
            </a:r>
            <a:endParaRPr kumimoji="0" lang="en-US" sz="4400" b="1" i="0" u="none" strike="noStrike" kern="0" cap="none" spc="0" normalizeH="0" baseline="0" noProof="0" dirty="0">
              <a:ln>
                <a:noFill/>
              </a:ln>
              <a:solidFill>
                <a:schemeClr val="lt1"/>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1000"/>
              </a:spcBef>
              <a:spcAft>
                <a:spcPts val="0"/>
              </a:spcAft>
              <a:buClr>
                <a:schemeClr val="lt1"/>
              </a:buClr>
              <a:buSzPts val="3200"/>
              <a:buFont typeface="Arial"/>
              <a:buNone/>
              <a:tabLst/>
              <a:defRPr/>
            </a:pPr>
            <a:r>
              <a:rPr kumimoji="0" lang="en-US" sz="3200" b="1" i="0" u="none" strike="noStrike" kern="0" cap="none" spc="0" normalizeH="0" baseline="0" noProof="0" dirty="0">
                <a:ln>
                  <a:noFill/>
                </a:ln>
                <a:solidFill>
                  <a:schemeClr val="lt1"/>
                </a:solidFill>
                <a:effectLst/>
                <a:uLnTx/>
                <a:uFillTx/>
                <a:latin typeface="Arial"/>
                <a:ea typeface="Arial"/>
                <a:cs typeface="Arial"/>
                <a:sym typeface="Arial"/>
              </a:rPr>
              <a:t>CEEDAR’s Leadership</a:t>
            </a:r>
            <a:endParaRPr kumimoji="0" lang="en-US" sz="4400" b="1" i="0" u="none" strike="noStrike" kern="0" cap="none" spc="0" normalizeH="0" baseline="0" noProof="0" dirty="0">
              <a:ln>
                <a:noFill/>
              </a:ln>
              <a:solidFill>
                <a:schemeClr val="lt1"/>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1000"/>
              </a:spcBef>
              <a:spcAft>
                <a:spcPts val="0"/>
              </a:spcAft>
              <a:buClr>
                <a:schemeClr val="lt1"/>
              </a:buClr>
              <a:buSzPts val="3200"/>
              <a:buFont typeface="Arial"/>
              <a:buNone/>
              <a:tabLst/>
              <a:defRPr/>
            </a:pPr>
            <a:r>
              <a:rPr kumimoji="0" lang="en-US" sz="3200" b="1" i="0" u="none" strike="noStrike" kern="0" cap="none" spc="0" normalizeH="0" baseline="0" noProof="0" dirty="0">
                <a:ln>
                  <a:noFill/>
                </a:ln>
                <a:solidFill>
                  <a:schemeClr val="lt1"/>
                </a:solidFill>
                <a:effectLst/>
                <a:uLnTx/>
                <a:uFillTx/>
                <a:latin typeface="Arial"/>
                <a:ea typeface="Arial"/>
                <a:cs typeface="Arial"/>
                <a:sym typeface="Arial"/>
              </a:rPr>
              <a:t>Topical Action Group (TAG)</a:t>
            </a:r>
            <a:endParaRPr kumimoji="0" lang="en-US" sz="4400" b="1"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227" name="Google Shape;227;p35">
            <a:extLst>
              <a:ext uri="{C183D7F6-B498-43B3-948B-1728B52AA6E4}">
                <adec:decorative xmlns:adec="http://schemas.microsoft.com/office/drawing/2017/decorative" val="1"/>
              </a:ext>
            </a:extLst>
          </p:cNvPr>
          <p:cNvSpPr/>
          <p:nvPr/>
        </p:nvSpPr>
        <p:spPr>
          <a:xfrm>
            <a:off x="3048775" y="532475"/>
            <a:ext cx="5981700" cy="3696000"/>
          </a:xfrm>
          <a:prstGeom prst="rect">
            <a:avLst/>
          </a:prstGeom>
          <a:noFill/>
          <a:ln w="920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lt1"/>
                </a:solidFill>
              </a:rPr>
              <a:t> </a:t>
            </a:r>
            <a:endParaRPr sz="1800" b="0" i="0" u="none" strike="noStrike" cap="none">
              <a:solidFill>
                <a:schemeClr val="lt1"/>
              </a:solidFill>
              <a:latin typeface="Arial"/>
              <a:ea typeface="Arial"/>
              <a:cs typeface="Arial"/>
              <a:sym typeface="Arial"/>
            </a:endParaRPr>
          </a:p>
        </p:txBody>
      </p:sp>
      <p:sp>
        <p:nvSpPr>
          <p:cNvPr id="228" name="Google Shape;228;p35"/>
          <p:cNvSpPr txBox="1"/>
          <p:nvPr/>
        </p:nvSpPr>
        <p:spPr>
          <a:xfrm>
            <a:off x="4524762" y="3141585"/>
            <a:ext cx="31425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Thursday, </a:t>
            </a:r>
            <a:r>
              <a:rPr lang="en-US" sz="2000" b="1">
                <a:solidFill>
                  <a:schemeClr val="lt1"/>
                </a:solidFill>
                <a:latin typeface="Calibri"/>
                <a:ea typeface="Calibri"/>
                <a:cs typeface="Calibri"/>
                <a:sym typeface="Calibri"/>
              </a:rPr>
              <a:t>October 9th</a:t>
            </a:r>
            <a:r>
              <a:rPr lang="en-US" sz="2000" b="1" i="0" u="none" strike="noStrike" cap="none">
                <a:solidFill>
                  <a:schemeClr val="lt1"/>
                </a:solidFill>
                <a:latin typeface="Calibri"/>
                <a:ea typeface="Calibri"/>
                <a:cs typeface="Calibri"/>
                <a:sym typeface="Calibri"/>
              </a:rPr>
              <a:t> 202</a:t>
            </a:r>
            <a:r>
              <a:rPr lang="en-US" sz="2000" b="1">
                <a:solidFill>
                  <a:schemeClr val="lt1"/>
                </a:solidFill>
                <a:latin typeface="Calibri"/>
                <a:ea typeface="Calibri"/>
                <a:cs typeface="Calibri"/>
                <a:sym typeface="Calibri"/>
              </a:rPr>
              <a:t>5</a:t>
            </a:r>
            <a:r>
              <a:rPr lang="en-US" sz="2000" b="1" i="0" u="none" strike="noStrike" cap="none">
                <a:solidFill>
                  <a:schemeClr val="lt1"/>
                </a:solidFill>
                <a:latin typeface="Calibri"/>
                <a:ea typeface="Calibri"/>
                <a:cs typeface="Calibri"/>
                <a:sym typeface="Calibri"/>
              </a:rPr>
              <a:t> </a:t>
            </a:r>
            <a:endParaRPr sz="20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3:00-4:00 Eastern Time</a:t>
            </a:r>
            <a:endParaRPr sz="2000" b="1" i="0" u="none" strike="noStrike" cap="none">
              <a:solidFill>
                <a:schemeClr val="lt1"/>
              </a:solidFill>
              <a:latin typeface="Calibri"/>
              <a:ea typeface="Calibri"/>
              <a:cs typeface="Calibri"/>
              <a:sym typeface="Calibri"/>
            </a:endParaRPr>
          </a:p>
        </p:txBody>
      </p:sp>
      <p:sp>
        <p:nvSpPr>
          <p:cNvPr id="229" name="Google Shape;229;p35"/>
          <p:cNvSpPr/>
          <p:nvPr/>
        </p:nvSpPr>
        <p:spPr>
          <a:xfrm>
            <a:off x="3201875" y="4380875"/>
            <a:ext cx="5684400" cy="17817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Welcome to our TAG!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Participants</a:t>
            </a:r>
            <a:r>
              <a:rPr lang="en-US" sz="1800" b="0" i="0" u="none" strike="noStrike" cap="none">
                <a:solidFill>
                  <a:srgbClr val="000000"/>
                </a:solidFill>
                <a:latin typeface="Arial"/>
                <a:ea typeface="Arial"/>
                <a:cs typeface="Arial"/>
                <a:sym typeface="Arial"/>
              </a:rPr>
              <a:t>: please change your Zoom name to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your state and name</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Ex: Florida, Agatha Trunchbull</a:t>
            </a: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CEEDAR staff: please change your Zoom name to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CEEDAR, Your name</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Google Shape;308;p44"/>
          <p:cNvSpPr txBox="1">
            <a:spLocks noGrp="1"/>
          </p:cNvSpPr>
          <p:nvPr>
            <p:ph type="title" idx="4294967295"/>
          </p:nvPr>
        </p:nvSpPr>
        <p:spPr>
          <a:xfrm>
            <a:off x="1930400" y="879475"/>
            <a:ext cx="5707063" cy="10191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0"/>
              </a:spcBef>
              <a:spcAft>
                <a:spcPts val="0"/>
              </a:spcAft>
              <a:buClr>
                <a:schemeClr val="lt1"/>
              </a:buClr>
              <a:buSzPct val="100000"/>
              <a:buFont typeface="Arial"/>
              <a:buNone/>
              <a:tabLst/>
              <a:defRPr/>
            </a:pPr>
            <a:r>
              <a:rPr kumimoji="0" lang="en-US" sz="8000" b="1" i="0" u="none" strike="noStrike" kern="0" cap="none" spc="0" normalizeH="0" baseline="0" noProof="0" dirty="0">
                <a:ln>
                  <a:noFill/>
                </a:ln>
                <a:solidFill>
                  <a:schemeClr val="lt1"/>
                </a:solidFill>
                <a:effectLst/>
                <a:uLnTx/>
                <a:uFillTx/>
                <a:latin typeface="Arial"/>
                <a:ea typeface="Arial"/>
                <a:cs typeface="Arial"/>
                <a:sym typeface="Arial"/>
              </a:rPr>
              <a:t>Today’s Agenda</a:t>
            </a:r>
          </a:p>
          <a:p>
            <a:pPr marL="0" marR="0" lvl="0" indent="0" algn="ctr" defTabSz="914400" rtl="0" eaLnBrk="1" fontAlgn="auto" latinLnBrk="0" hangingPunct="1">
              <a:lnSpc>
                <a:spcPct val="90000"/>
              </a:lnSpc>
              <a:spcBef>
                <a:spcPts val="1000"/>
              </a:spcBef>
              <a:spcAft>
                <a:spcPts val="0"/>
              </a:spcAft>
              <a:buClr>
                <a:schemeClr val="lt1"/>
              </a:buClr>
              <a:buSzPct val="100000"/>
              <a:buFont typeface="Arial"/>
              <a:buNone/>
              <a:tabLst/>
              <a:defRPr/>
            </a:pPr>
            <a:endParaRPr kumimoji="0" lang="en-US" sz="8000" b="1"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3" name="Google Shape;307;p44"/>
          <p:cNvSpPr txBox="1">
            <a:spLocks noGrp="1"/>
          </p:cNvSpPr>
          <p:nvPr>
            <p:ph type="body" idx="1"/>
          </p:nvPr>
        </p:nvSpPr>
        <p:spPr>
          <a:xfrm>
            <a:off x="808675" y="2885700"/>
            <a:ext cx="8189400" cy="39723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3600"/>
              <a:buChar char="●"/>
            </a:pPr>
            <a:r>
              <a:rPr lang="en-US" sz="3600" dirty="0">
                <a:latin typeface="Arial"/>
                <a:ea typeface="Arial"/>
                <a:cs typeface="Arial"/>
                <a:sym typeface="Arial"/>
              </a:rPr>
              <a:t>Welcome and Introductions</a:t>
            </a:r>
            <a:endParaRPr sz="3600" dirty="0">
              <a:latin typeface="Arial"/>
              <a:ea typeface="Arial"/>
              <a:cs typeface="Arial"/>
              <a:sym typeface="Arial"/>
            </a:endParaRPr>
          </a:p>
          <a:p>
            <a:pPr marL="457200" lvl="0" indent="-457200" algn="l" rtl="0">
              <a:lnSpc>
                <a:spcPct val="100000"/>
              </a:lnSpc>
              <a:spcBef>
                <a:spcPts val="0"/>
              </a:spcBef>
              <a:spcAft>
                <a:spcPts val="0"/>
              </a:spcAft>
              <a:buSzPts val="3600"/>
              <a:buFont typeface="Arial"/>
              <a:buChar char="●"/>
            </a:pPr>
            <a:r>
              <a:rPr lang="en-US" sz="3600" dirty="0">
                <a:latin typeface="Arial"/>
                <a:ea typeface="Arial"/>
                <a:cs typeface="Arial"/>
                <a:sym typeface="Arial"/>
              </a:rPr>
              <a:t>TAG 24-25 Recap and 25-26 Vision</a:t>
            </a:r>
            <a:endParaRPr sz="3600" dirty="0">
              <a:latin typeface="Arial"/>
              <a:ea typeface="Arial"/>
              <a:cs typeface="Arial"/>
              <a:sym typeface="Arial"/>
            </a:endParaRPr>
          </a:p>
          <a:p>
            <a:pPr marL="457200" lvl="0" indent="-457200" algn="l" rtl="0">
              <a:lnSpc>
                <a:spcPct val="100000"/>
              </a:lnSpc>
              <a:spcBef>
                <a:spcPts val="0"/>
              </a:spcBef>
              <a:spcAft>
                <a:spcPts val="0"/>
              </a:spcAft>
              <a:buSzPts val="3600"/>
              <a:buChar char="●"/>
            </a:pPr>
            <a:r>
              <a:rPr lang="en-US" sz="3600" b="1" dirty="0">
                <a:latin typeface="Arial"/>
                <a:ea typeface="Arial"/>
                <a:cs typeface="Arial"/>
                <a:sym typeface="Arial"/>
              </a:rPr>
              <a:t>Cross State </a:t>
            </a:r>
            <a:r>
              <a:rPr lang="en-US" sz="3600" dirty="0">
                <a:latin typeface="Arial"/>
                <a:ea typeface="Arial"/>
                <a:cs typeface="Arial"/>
                <a:sym typeface="Arial"/>
              </a:rPr>
              <a:t>Breakout Groups </a:t>
            </a:r>
            <a:endParaRPr sz="3600" dirty="0">
              <a:latin typeface="Arial"/>
              <a:ea typeface="Arial"/>
              <a:cs typeface="Arial"/>
              <a:sym typeface="Arial"/>
            </a:endParaRPr>
          </a:p>
          <a:p>
            <a:pPr marL="457200" lvl="0" indent="-457200" algn="l" rtl="0">
              <a:lnSpc>
                <a:spcPct val="100000"/>
              </a:lnSpc>
              <a:spcBef>
                <a:spcPts val="0"/>
              </a:spcBef>
              <a:spcAft>
                <a:spcPts val="0"/>
              </a:spcAft>
              <a:buSzPts val="3600"/>
              <a:buChar char="●"/>
            </a:pPr>
            <a:r>
              <a:rPr lang="en-US" sz="3600" dirty="0">
                <a:latin typeface="Arial"/>
                <a:ea typeface="Arial"/>
                <a:cs typeface="Arial"/>
                <a:sym typeface="Arial"/>
              </a:rPr>
              <a:t>Final Thoughts and Action Items</a:t>
            </a:r>
            <a:endParaRPr sz="3600" dirty="0">
              <a:latin typeface="Arial"/>
              <a:ea typeface="Arial"/>
              <a:cs typeface="Arial"/>
              <a:sym typeface="Arial"/>
            </a:endParaRPr>
          </a:p>
          <a:p>
            <a:pPr marL="0" lvl="0" indent="0" algn="l" rtl="0">
              <a:lnSpc>
                <a:spcPct val="90000"/>
              </a:lnSpc>
              <a:spcBef>
                <a:spcPts val="0"/>
              </a:spcBef>
              <a:spcAft>
                <a:spcPts val="0"/>
              </a:spcAft>
              <a:buNone/>
            </a:pPr>
            <a:endParaRPr sz="3600" dirty="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5"/>
          <p:cNvSpPr txBox="1">
            <a:spLocks noGrp="1"/>
          </p:cNvSpPr>
          <p:nvPr>
            <p:ph type="title"/>
          </p:nvPr>
        </p:nvSpPr>
        <p:spPr>
          <a:xfrm>
            <a:off x="1321275" y="501650"/>
            <a:ext cx="9486000" cy="8931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600"/>
              <a:buFont typeface="Play"/>
              <a:buNone/>
            </a:pPr>
            <a:r>
              <a:rPr lang="en-US" sz="5600" dirty="0">
                <a:latin typeface="Arial"/>
                <a:ea typeface="Arial"/>
                <a:cs typeface="Arial"/>
                <a:sym typeface="Arial"/>
              </a:rPr>
              <a:t>2024-25 Recap</a:t>
            </a:r>
            <a:endParaRPr dirty="0">
              <a:latin typeface="Arial"/>
              <a:ea typeface="Arial"/>
              <a:cs typeface="Arial"/>
              <a:sym typeface="Arial"/>
            </a:endParaRPr>
          </a:p>
        </p:txBody>
      </p:sp>
      <p:sp>
        <p:nvSpPr>
          <p:cNvPr id="3" name="Google Shape;314;p45"/>
          <p:cNvSpPr txBox="1">
            <a:spLocks noGrp="1"/>
          </p:cNvSpPr>
          <p:nvPr>
            <p:ph type="body" idx="1"/>
          </p:nvPr>
        </p:nvSpPr>
        <p:spPr>
          <a:xfrm>
            <a:off x="901825" y="1656825"/>
            <a:ext cx="10559700" cy="2600700"/>
          </a:xfrm>
          <a:prstGeom prst="rect">
            <a:avLst/>
          </a:prstGeom>
          <a:solidFill>
            <a:srgbClr val="E4E4E4"/>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dirty="0">
                <a:solidFill>
                  <a:schemeClr val="dk1"/>
                </a:solidFill>
              </a:rPr>
              <a:t>Review PSEL standards 1-7 in relation to meeting the needs of students with disabilities.</a:t>
            </a:r>
            <a:endParaRPr dirty="0"/>
          </a:p>
          <a:p>
            <a:pPr marL="228600" lvl="0" indent="-228600" algn="l" rtl="0">
              <a:lnSpc>
                <a:spcPct val="90000"/>
              </a:lnSpc>
              <a:spcBef>
                <a:spcPts val="1000"/>
              </a:spcBef>
              <a:spcAft>
                <a:spcPts val="0"/>
              </a:spcAft>
              <a:buClr>
                <a:schemeClr val="dk1"/>
              </a:buClr>
              <a:buSzPts val="2000"/>
              <a:buChar char="•"/>
            </a:pPr>
            <a:r>
              <a:rPr lang="en-US" sz="2000" dirty="0">
                <a:solidFill>
                  <a:schemeClr val="dk1"/>
                </a:solidFill>
              </a:rPr>
              <a:t>Learned from exemplary programs and practitioners.</a:t>
            </a:r>
            <a:endParaRPr dirty="0"/>
          </a:p>
          <a:p>
            <a:pPr marL="228600" lvl="0" indent="-228600" algn="l" rtl="0">
              <a:lnSpc>
                <a:spcPct val="90000"/>
              </a:lnSpc>
              <a:spcBef>
                <a:spcPts val="1000"/>
              </a:spcBef>
              <a:spcAft>
                <a:spcPts val="0"/>
              </a:spcAft>
              <a:buClr>
                <a:schemeClr val="dk1"/>
              </a:buClr>
              <a:buSzPts val="2000"/>
              <a:buChar char="•"/>
            </a:pPr>
            <a:r>
              <a:rPr lang="en-US" sz="2000" dirty="0">
                <a:solidFill>
                  <a:schemeClr val="dk1"/>
                </a:solidFill>
              </a:rPr>
              <a:t>Discussed among state teams how to infuse learning into state plans and actions.</a:t>
            </a:r>
            <a:endParaRPr dirty="0"/>
          </a:p>
          <a:p>
            <a:pPr marL="228600" lvl="0" indent="-228600" algn="l" rtl="0">
              <a:lnSpc>
                <a:spcPct val="90000"/>
              </a:lnSpc>
              <a:spcBef>
                <a:spcPts val="1000"/>
              </a:spcBef>
              <a:spcAft>
                <a:spcPts val="0"/>
              </a:spcAft>
              <a:buClr>
                <a:schemeClr val="dk1"/>
              </a:buClr>
              <a:buSzPts val="2000"/>
              <a:buChar char="•"/>
            </a:pPr>
            <a:r>
              <a:rPr lang="en-US" sz="2000" dirty="0">
                <a:solidFill>
                  <a:schemeClr val="dk1"/>
                </a:solidFill>
              </a:rPr>
              <a:t>Connected across states to share ideas, resources, and information to strengthen preparation and in-service professional development.</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dirty="0">
                <a:latin typeface="Arial"/>
                <a:ea typeface="Arial"/>
                <a:cs typeface="Arial"/>
                <a:sym typeface="Arial"/>
              </a:rPr>
              <a:t>2025-26 Vision</a:t>
            </a:r>
            <a:endParaRPr dirty="0">
              <a:latin typeface="Arial"/>
              <a:ea typeface="Arial"/>
              <a:cs typeface="Arial"/>
              <a:sym typeface="Arial"/>
            </a:endParaRPr>
          </a:p>
        </p:txBody>
      </p:sp>
      <p:sp>
        <p:nvSpPr>
          <p:cNvPr id="3" name="Google Shape;320;p46"/>
          <p:cNvSpPr txBox="1">
            <a:spLocks noGrp="1"/>
          </p:cNvSpPr>
          <p:nvPr>
            <p:ph type="body" idx="1"/>
          </p:nvPr>
        </p:nvSpPr>
        <p:spPr>
          <a:xfrm>
            <a:off x="838200" y="1825625"/>
            <a:ext cx="10515600" cy="4351200"/>
          </a:xfrm>
          <a:prstGeom prst="rect">
            <a:avLst/>
          </a:prstGeom>
          <a:solidFill>
            <a:srgbClr val="E4E4E4"/>
          </a:solidFill>
          <a:ln>
            <a:noFill/>
          </a:ln>
        </p:spPr>
        <p:txBody>
          <a:bodyPr spcFirstLastPara="1" wrap="square" lIns="91425" tIns="45700" rIns="91425" bIns="45700" anchor="t" anchorCtr="0">
            <a:normAutofit fontScale="77500" lnSpcReduction="20000"/>
          </a:bodyPr>
          <a:lstStyle/>
          <a:p>
            <a:pPr marL="0" lvl="0" indent="0" algn="l" rtl="0">
              <a:lnSpc>
                <a:spcPct val="115000"/>
              </a:lnSpc>
              <a:spcBef>
                <a:spcPts val="1200"/>
              </a:spcBef>
              <a:spcAft>
                <a:spcPts val="0"/>
              </a:spcAft>
              <a:buNone/>
            </a:pPr>
            <a:r>
              <a:rPr lang="en-US" dirty="0"/>
              <a:t>Our TAG envisions a shift in leadership preparation that moves beyond foundational understanding of the Professional Standards for Educational Leaders (PSEL) to the active development and implementation of tools that prepare leaders to better serve students with disabilities.</a:t>
            </a:r>
            <a:endParaRPr dirty="0"/>
          </a:p>
          <a:p>
            <a:pPr marL="457200" lvl="0" indent="-317182" algn="l" rtl="0">
              <a:lnSpc>
                <a:spcPct val="115000"/>
              </a:lnSpc>
              <a:spcBef>
                <a:spcPts val="1200"/>
              </a:spcBef>
              <a:spcAft>
                <a:spcPts val="0"/>
              </a:spcAft>
              <a:buSzPct val="64285"/>
              <a:buChar char="●"/>
            </a:pPr>
            <a:r>
              <a:rPr lang="en-US"/>
              <a:t>Through monthly collaboration across CEEDAR states, our TAG will co-create, test, and refine innovative resources, activities, and experiential learning opportunities that strengthen leadership programs and practices.</a:t>
            </a:r>
            <a:endParaRPr/>
          </a:p>
          <a:p>
            <a:pPr marL="457200" lvl="0" indent="-317182" algn="l" rtl="0">
              <a:lnSpc>
                <a:spcPct val="115000"/>
              </a:lnSpc>
              <a:spcBef>
                <a:spcPts val="0"/>
              </a:spcBef>
              <a:spcAft>
                <a:spcPts val="0"/>
              </a:spcAft>
              <a:buSzPct val="64285"/>
              <a:buChar char="●"/>
            </a:pPr>
            <a:r>
              <a:rPr lang="en-US" dirty="0"/>
              <a:t>These efforts will be shared across the CEEDAR network to build collective capacity, foster sustainable change, and ensure that future school leaders are equipped to advocate for and support students with disabilities in effective ways.</a:t>
            </a:r>
            <a:endParaRPr dirty="0"/>
          </a:p>
          <a:p>
            <a:pPr marL="0" lvl="0" indent="0" algn="l" rtl="0">
              <a:lnSpc>
                <a:spcPct val="100000"/>
              </a:lnSpc>
              <a:spcBef>
                <a:spcPts val="120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dirty="0">
                <a:latin typeface="Arial"/>
                <a:ea typeface="Arial"/>
                <a:cs typeface="Arial"/>
                <a:sym typeface="Arial"/>
              </a:rPr>
              <a:t>October and November 2025</a:t>
            </a:r>
            <a:endParaRPr dirty="0">
              <a:latin typeface="Arial"/>
              <a:ea typeface="Arial"/>
              <a:cs typeface="Arial"/>
              <a:sym typeface="Arial"/>
            </a:endParaRPr>
          </a:p>
        </p:txBody>
      </p:sp>
      <p:sp>
        <p:nvSpPr>
          <p:cNvPr id="3" name="Google Shape;326;p47"/>
          <p:cNvSpPr txBox="1">
            <a:spLocks noGrp="1"/>
          </p:cNvSpPr>
          <p:nvPr>
            <p:ph type="body" idx="1"/>
          </p:nvPr>
        </p:nvSpPr>
        <p:spPr>
          <a:xfrm>
            <a:off x="838200" y="1825625"/>
            <a:ext cx="10515600" cy="1623000"/>
          </a:xfrm>
          <a:prstGeom prst="rect">
            <a:avLst/>
          </a:prstGeom>
          <a:solidFill>
            <a:srgbClr val="E4E4E4"/>
          </a:solid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dirty="0"/>
              <a:t>Review final PSEL Standards (7-10)</a:t>
            </a:r>
            <a:endParaRPr dirty="0"/>
          </a:p>
          <a:p>
            <a:pPr marL="457200" lvl="0" indent="-342900" algn="l" rtl="0">
              <a:lnSpc>
                <a:spcPct val="90000"/>
              </a:lnSpc>
              <a:spcBef>
                <a:spcPts val="0"/>
              </a:spcBef>
              <a:spcAft>
                <a:spcPts val="0"/>
              </a:spcAft>
              <a:buSzPts val="1800"/>
              <a:buChar char="●"/>
            </a:pPr>
            <a:r>
              <a:rPr lang="en-US" dirty="0"/>
              <a:t>Discuss survey results</a:t>
            </a:r>
            <a:endParaRPr dirty="0"/>
          </a:p>
          <a:p>
            <a:pPr marL="457200" lvl="0" indent="-342900" algn="l" rtl="0">
              <a:lnSpc>
                <a:spcPct val="90000"/>
              </a:lnSpc>
              <a:spcBef>
                <a:spcPts val="0"/>
              </a:spcBef>
              <a:spcAft>
                <a:spcPts val="0"/>
              </a:spcAft>
              <a:buSzPts val="1800"/>
              <a:buChar char="●"/>
            </a:pPr>
            <a:r>
              <a:rPr lang="en-US" dirty="0"/>
              <a:t>Learn more about formatting of work groups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dirty="0">
                <a:latin typeface="Arial"/>
                <a:ea typeface="Arial"/>
                <a:cs typeface="Arial"/>
                <a:sym typeface="Arial"/>
              </a:rPr>
              <a:t>December 2025 to June 2026</a:t>
            </a:r>
            <a:endParaRPr dirty="0">
              <a:latin typeface="Arial"/>
              <a:ea typeface="Arial"/>
              <a:cs typeface="Arial"/>
              <a:sym typeface="Arial"/>
            </a:endParaRPr>
          </a:p>
        </p:txBody>
      </p:sp>
      <p:sp>
        <p:nvSpPr>
          <p:cNvPr id="3" name="Google Shape;332;p48"/>
          <p:cNvSpPr txBox="1">
            <a:spLocks noGrp="1"/>
          </p:cNvSpPr>
          <p:nvPr>
            <p:ph type="body" idx="1"/>
          </p:nvPr>
        </p:nvSpPr>
        <p:spPr>
          <a:xfrm>
            <a:off x="838200" y="1825625"/>
            <a:ext cx="10515600" cy="4351200"/>
          </a:xfrm>
          <a:prstGeom prst="rect">
            <a:avLst/>
          </a:prstGeom>
          <a:solidFill>
            <a:srgbClr val="E4E4E4"/>
          </a:solidFill>
          <a:ln>
            <a:noFill/>
          </a:ln>
        </p:spPr>
        <p:txBody>
          <a:bodyPr spcFirstLastPara="1" wrap="square" lIns="91425" tIns="45700" rIns="91425" bIns="45700" anchor="t" anchorCtr="0">
            <a:normAutofit fontScale="62500" lnSpcReduction="20000"/>
          </a:bodyPr>
          <a:lstStyle/>
          <a:p>
            <a:pPr marL="0" lvl="0" indent="0" algn="l" rtl="0">
              <a:lnSpc>
                <a:spcPct val="115000"/>
              </a:lnSpc>
              <a:spcBef>
                <a:spcPts val="1200"/>
              </a:spcBef>
              <a:spcAft>
                <a:spcPts val="0"/>
              </a:spcAft>
              <a:buClr>
                <a:schemeClr val="dk1"/>
              </a:buClr>
              <a:buSzPct val="32352"/>
              <a:buFont typeface="Arial"/>
              <a:buNone/>
            </a:pPr>
            <a:r>
              <a:rPr lang="en-US" sz="3400" b="1" dirty="0"/>
              <a:t>Monthly Virtual Convenings</a:t>
            </a:r>
            <a:endParaRPr sz="3400" b="1" dirty="0"/>
          </a:p>
          <a:p>
            <a:pPr marL="457200" lvl="0" indent="-308610" algn="l" rtl="0">
              <a:lnSpc>
                <a:spcPct val="115000"/>
              </a:lnSpc>
              <a:spcBef>
                <a:spcPts val="1200"/>
              </a:spcBef>
              <a:spcAft>
                <a:spcPts val="0"/>
              </a:spcAft>
              <a:buSzPct val="64285"/>
              <a:buChar char="●"/>
            </a:pPr>
            <a:r>
              <a:rPr lang="en-US" dirty="0"/>
              <a:t>Whole-group meetings to identify key focus areas aligned with PSEL and leadership preparation needs</a:t>
            </a:r>
            <a:endParaRPr dirty="0"/>
          </a:p>
          <a:p>
            <a:pPr marL="457200" lvl="0" indent="-308610" algn="l" rtl="0">
              <a:lnSpc>
                <a:spcPct val="115000"/>
              </a:lnSpc>
              <a:spcBef>
                <a:spcPts val="0"/>
              </a:spcBef>
              <a:spcAft>
                <a:spcPts val="0"/>
              </a:spcAft>
              <a:buSzPct val="64285"/>
              <a:buChar char="●"/>
            </a:pPr>
            <a:r>
              <a:rPr lang="en-US" dirty="0"/>
              <a:t>Collaborative discussion to surface challenges, opportunities, and priorities across states</a:t>
            </a:r>
            <a:endParaRPr dirty="0"/>
          </a:p>
          <a:p>
            <a:pPr marL="0" lvl="0" indent="0" algn="l" rtl="0">
              <a:lnSpc>
                <a:spcPct val="115000"/>
              </a:lnSpc>
              <a:spcBef>
                <a:spcPts val="1200"/>
              </a:spcBef>
              <a:spcAft>
                <a:spcPts val="0"/>
              </a:spcAft>
              <a:buClr>
                <a:schemeClr val="dk1"/>
              </a:buClr>
              <a:buSzPct val="32352"/>
              <a:buFont typeface="Arial"/>
              <a:buNone/>
            </a:pPr>
            <a:r>
              <a:rPr lang="en-US" sz="3400" b="1" dirty="0"/>
              <a:t>Small Team Breakouts</a:t>
            </a:r>
            <a:endParaRPr sz="3400" b="1" dirty="0"/>
          </a:p>
          <a:p>
            <a:pPr marL="457200" lvl="0" indent="-308610" algn="l" rtl="0">
              <a:lnSpc>
                <a:spcPct val="115000"/>
              </a:lnSpc>
              <a:spcBef>
                <a:spcPts val="1200"/>
              </a:spcBef>
              <a:spcAft>
                <a:spcPts val="0"/>
              </a:spcAft>
              <a:buSzPct val="64285"/>
              <a:buChar char="●"/>
            </a:pPr>
            <a:r>
              <a:rPr lang="en-US" dirty="0"/>
              <a:t>Engage in targeted learning facilitated by a designated lead.</a:t>
            </a:r>
            <a:endParaRPr dirty="0"/>
          </a:p>
          <a:p>
            <a:pPr marL="457200" lvl="0" indent="-308610" algn="l" rtl="0">
              <a:lnSpc>
                <a:spcPct val="115000"/>
              </a:lnSpc>
              <a:spcBef>
                <a:spcPts val="0"/>
              </a:spcBef>
              <a:spcAft>
                <a:spcPts val="0"/>
              </a:spcAft>
              <a:buSzPct val="64285"/>
              <a:buChar char="●"/>
            </a:pPr>
            <a:r>
              <a:rPr lang="en-US" dirty="0"/>
              <a:t>Focus on developing, testing, and refining resources, activities, and tools.</a:t>
            </a:r>
            <a:endParaRPr dirty="0"/>
          </a:p>
          <a:p>
            <a:pPr marL="0" lvl="0" indent="0" algn="l" rtl="0">
              <a:lnSpc>
                <a:spcPct val="115000"/>
              </a:lnSpc>
              <a:spcBef>
                <a:spcPts val="1200"/>
              </a:spcBef>
              <a:spcAft>
                <a:spcPts val="0"/>
              </a:spcAft>
              <a:buClr>
                <a:schemeClr val="dk1"/>
              </a:buClr>
              <a:buSzPct val="32352"/>
              <a:buFont typeface="Arial"/>
              <a:buNone/>
            </a:pPr>
            <a:r>
              <a:rPr lang="en-US" sz="3400" b="1" dirty="0"/>
              <a:t>Iterative Development Cycle</a:t>
            </a:r>
            <a:endParaRPr sz="3400" b="1" dirty="0"/>
          </a:p>
          <a:p>
            <a:pPr marL="457200" lvl="0" indent="-308610" algn="l" rtl="0">
              <a:lnSpc>
                <a:spcPct val="115000"/>
              </a:lnSpc>
              <a:spcBef>
                <a:spcPts val="1200"/>
              </a:spcBef>
              <a:spcAft>
                <a:spcPts val="0"/>
              </a:spcAft>
              <a:buSzPct val="64285"/>
              <a:buChar char="●"/>
            </a:pPr>
            <a:r>
              <a:rPr lang="en-US" dirty="0"/>
              <a:t>Multiple rounds of design, testing, and revision</a:t>
            </a:r>
            <a:endParaRPr dirty="0"/>
          </a:p>
          <a:p>
            <a:pPr marL="457200" lvl="0" indent="-308610" algn="l" rtl="0">
              <a:lnSpc>
                <a:spcPct val="115000"/>
              </a:lnSpc>
              <a:spcBef>
                <a:spcPts val="0"/>
              </a:spcBef>
              <a:spcAft>
                <a:spcPts val="0"/>
              </a:spcAft>
              <a:buSzPct val="64285"/>
              <a:buChar char="●"/>
            </a:pPr>
            <a:r>
              <a:rPr lang="en-US" dirty="0"/>
              <a:t>Finalized tools presented and shared across CEEDAR states</a:t>
            </a:r>
            <a:endParaRPr dirty="0"/>
          </a:p>
          <a:p>
            <a:pPr marL="0" lvl="0" indent="0" algn="l" rtl="0">
              <a:lnSpc>
                <a:spcPct val="90000"/>
              </a:lnSpc>
              <a:spcBef>
                <a:spcPts val="120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9"/>
          <p:cNvSpPr txBox="1">
            <a:spLocks noGrp="1"/>
          </p:cNvSpPr>
          <p:nvPr>
            <p:ph type="title"/>
          </p:nvPr>
        </p:nvSpPr>
        <p:spPr>
          <a:xfrm>
            <a:off x="486156" y="153559"/>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320"/>
              <a:buNone/>
            </a:pPr>
            <a:r>
              <a:rPr lang="en-US" sz="3520" dirty="0"/>
              <a:t>Cross State Breakout Room Guiding Questions</a:t>
            </a:r>
            <a:endParaRPr sz="3520" dirty="0"/>
          </a:p>
        </p:txBody>
      </p:sp>
      <p:sp>
        <p:nvSpPr>
          <p:cNvPr id="3" name="Google Shape;339;p49"/>
          <p:cNvSpPr txBox="1">
            <a:spLocks noGrp="1"/>
          </p:cNvSpPr>
          <p:nvPr>
            <p:ph type="body" idx="1"/>
          </p:nvPr>
        </p:nvSpPr>
        <p:spPr>
          <a:xfrm>
            <a:off x="198900" y="1410750"/>
            <a:ext cx="11794200" cy="4496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400" dirty="0"/>
              <a:t>Based on the presentation from David, consider these questions:</a:t>
            </a:r>
            <a:endParaRPr sz="2400" dirty="0"/>
          </a:p>
          <a:p>
            <a:pPr marL="457200" lvl="0" indent="-381000" algn="l" rtl="0">
              <a:lnSpc>
                <a:spcPct val="115000"/>
              </a:lnSpc>
              <a:spcBef>
                <a:spcPts val="0"/>
              </a:spcBef>
              <a:spcAft>
                <a:spcPts val="0"/>
              </a:spcAft>
              <a:buSzPts val="2400"/>
              <a:buChar char="•"/>
            </a:pPr>
            <a:r>
              <a:rPr lang="en-US" sz="2400" dirty="0"/>
              <a:t>How can we help school leaders better support students with disabilities?</a:t>
            </a:r>
            <a:endParaRPr sz="2400" dirty="0"/>
          </a:p>
          <a:p>
            <a:pPr marL="457200" lvl="0" indent="-381000" algn="l" rtl="0">
              <a:lnSpc>
                <a:spcPct val="115000"/>
              </a:lnSpc>
              <a:spcBef>
                <a:spcPts val="0"/>
              </a:spcBef>
              <a:spcAft>
                <a:spcPts val="0"/>
              </a:spcAft>
              <a:buSzPts val="2400"/>
              <a:buChar char="•"/>
            </a:pPr>
            <a:r>
              <a:rPr lang="en-US" sz="2400" dirty="0"/>
              <a:t>What tools or activities would make leadership prep more effective for everyone?</a:t>
            </a:r>
            <a:endParaRPr sz="2400" dirty="0"/>
          </a:p>
          <a:p>
            <a:pPr marL="457200" lvl="0" indent="-381000" algn="l" rtl="0">
              <a:lnSpc>
                <a:spcPct val="115000"/>
              </a:lnSpc>
              <a:spcBef>
                <a:spcPts val="0"/>
              </a:spcBef>
              <a:spcAft>
                <a:spcPts val="0"/>
              </a:spcAft>
              <a:buSzPts val="2400"/>
              <a:buChar char="•"/>
            </a:pPr>
            <a:r>
              <a:rPr lang="en-US" sz="2400" dirty="0"/>
              <a:t>What aspect of principal leadership in your program or organization are you most excited about?</a:t>
            </a:r>
            <a:endParaRPr sz="2400" dirty="0"/>
          </a:p>
          <a:p>
            <a:pPr marL="0" lvl="0" indent="0" algn="l" rtl="0">
              <a:lnSpc>
                <a:spcPct val="115000"/>
              </a:lnSpc>
              <a:spcBef>
                <a:spcPts val="1200"/>
              </a:spcBef>
              <a:spcAft>
                <a:spcPts val="0"/>
              </a:spcAft>
              <a:buNone/>
            </a:pPr>
            <a:r>
              <a:rPr lang="en-US" sz="2400" b="1" dirty="0"/>
              <a:t>CEEDAR staff, please help participants engage with the discussion questions as well as facilitate introductions. With many new faces today, we’re eager to begin building cross-state connections and collaboration.</a:t>
            </a:r>
            <a:endParaRPr sz="2400" dirty="0"/>
          </a:p>
          <a:p>
            <a:pPr marL="0" lvl="0" indent="0" algn="l" rtl="0">
              <a:lnSpc>
                <a:spcPct val="115000"/>
              </a:lnSpc>
              <a:spcBef>
                <a:spcPts val="1200"/>
              </a:spcBef>
              <a:spcAft>
                <a:spcPts val="0"/>
              </a:spcAft>
              <a:buClr>
                <a:schemeClr val="dk1"/>
              </a:buClr>
              <a:buSzPts val="2800"/>
              <a:buFont typeface="Arial"/>
              <a:buNone/>
            </a:pPr>
            <a:r>
              <a:rPr lang="en-US" sz="2400" dirty="0"/>
              <a:t>We will stay in these breakout rooms until 3:33 ET.</a:t>
            </a:r>
            <a:endParaRPr sz="2400" dirty="0"/>
          </a:p>
          <a:p>
            <a:pPr marL="0" lvl="0" indent="0" algn="l" rtl="0">
              <a:lnSpc>
                <a:spcPct val="115000"/>
              </a:lnSpc>
              <a:spcBef>
                <a:spcPts val="1000"/>
              </a:spcBef>
              <a:spcAft>
                <a:spcPts val="0"/>
              </a:spcAft>
              <a:buSzPts val="2800"/>
              <a:buNone/>
            </a:pPr>
            <a:endParaRPr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0"/>
          <p:cNvSpPr txBox="1">
            <a:spLocks noGrp="1"/>
          </p:cNvSpPr>
          <p:nvPr>
            <p:ph type="title"/>
          </p:nvPr>
        </p:nvSpPr>
        <p:spPr>
          <a:xfrm>
            <a:off x="433206" y="594159"/>
            <a:ext cx="11219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None/>
            </a:pPr>
            <a:r>
              <a:rPr lang="en-US" dirty="0"/>
              <a:t>Takeaways from Cross State Discussion</a:t>
            </a:r>
            <a:endParaRPr dirty="0"/>
          </a:p>
        </p:txBody>
      </p:sp>
      <p:sp>
        <p:nvSpPr>
          <p:cNvPr id="3" name="Google Shape;346;p50"/>
          <p:cNvSpPr txBox="1">
            <a:spLocks noGrp="1"/>
          </p:cNvSpPr>
          <p:nvPr>
            <p:ph type="body" idx="1"/>
          </p:nvPr>
        </p:nvSpPr>
        <p:spPr>
          <a:xfrm>
            <a:off x="433388" y="2187574"/>
            <a:ext cx="11219700" cy="3639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sz="3300" dirty="0"/>
              <a:t>Welcome back! </a:t>
            </a:r>
            <a:r>
              <a:rPr lang="en-US" sz="3200" dirty="0"/>
              <a:t>Feel free to share 1-2 sentences in the chat that summarize your group’s discussion.</a:t>
            </a:r>
            <a:endParaRPr sz="2700" dirty="0"/>
          </a:p>
          <a:p>
            <a:pPr marL="0" lvl="0" indent="0" algn="l" rtl="0">
              <a:lnSpc>
                <a:spcPct val="90000"/>
              </a:lnSpc>
              <a:spcBef>
                <a:spcPts val="1000"/>
              </a:spcBef>
              <a:spcAft>
                <a:spcPts val="0"/>
              </a:spcAft>
              <a:buSzPts val="2800"/>
              <a:buNone/>
            </a:pPr>
            <a:endParaRPr sz="3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1"/>
          <p:cNvSpPr txBox="1">
            <a:spLocks noGrp="1"/>
          </p:cNvSpPr>
          <p:nvPr>
            <p:ph type="title"/>
          </p:nvPr>
        </p:nvSpPr>
        <p:spPr>
          <a:xfrm>
            <a:off x="433206" y="136959"/>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None/>
            </a:pPr>
            <a:r>
              <a:rPr lang="en-US" dirty="0"/>
              <a:t>Invitations and Next Steps</a:t>
            </a:r>
            <a:endParaRPr dirty="0"/>
          </a:p>
        </p:txBody>
      </p:sp>
      <p:sp>
        <p:nvSpPr>
          <p:cNvPr id="3" name="Google Shape;353;p51"/>
          <p:cNvSpPr txBox="1">
            <a:spLocks noGrp="1"/>
          </p:cNvSpPr>
          <p:nvPr>
            <p:ph type="body" idx="1"/>
          </p:nvPr>
        </p:nvSpPr>
        <p:spPr>
          <a:xfrm>
            <a:off x="580500" y="1163911"/>
            <a:ext cx="10925100" cy="44766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dirty="0"/>
              <a:t>Please complete </a:t>
            </a:r>
            <a:r>
              <a:rPr lang="en-US" sz="2400" u="sng" dirty="0">
                <a:solidFill>
                  <a:schemeClr val="hlink"/>
                </a:solidFill>
                <a:hlinkClick r:id="rId3"/>
              </a:rPr>
              <a:t>this survey</a:t>
            </a:r>
            <a:r>
              <a:rPr lang="en-US" sz="2400" dirty="0"/>
              <a:t> if you have not done so already. We want to learn more about your areas of interest to structure our workgroups in an intentional and meaningful way. </a:t>
            </a:r>
            <a:endParaRPr sz="2400" dirty="0"/>
          </a:p>
          <a:p>
            <a:pPr marL="457200" lvl="0" indent="-381000" algn="l" rtl="0">
              <a:lnSpc>
                <a:spcPct val="100000"/>
              </a:lnSpc>
              <a:spcBef>
                <a:spcPts val="0"/>
              </a:spcBef>
              <a:spcAft>
                <a:spcPts val="0"/>
              </a:spcAft>
              <a:buSzPts val="2400"/>
              <a:buChar char="•"/>
            </a:pPr>
            <a:r>
              <a:rPr lang="en-US" sz="2400" dirty="0"/>
              <a:t>Next IC training: October 23rd </a:t>
            </a:r>
            <a:r>
              <a:rPr lang="en-US" sz="2400" dirty="0">
                <a:solidFill>
                  <a:srgbClr val="000000"/>
                </a:solidFill>
              </a:rPr>
              <a:t>12:00-1:30pm ET, sign up </a:t>
            </a:r>
            <a:r>
              <a:rPr lang="en-US" sz="2400" u="sng" dirty="0">
                <a:solidFill>
                  <a:schemeClr val="hlink"/>
                </a:solidFill>
                <a:hlinkClick r:id="rId4"/>
              </a:rPr>
              <a:t>here</a:t>
            </a:r>
            <a:endParaRPr sz="2400" dirty="0"/>
          </a:p>
          <a:p>
            <a:pPr marL="0" lvl="0" indent="0" algn="l" rtl="0">
              <a:lnSpc>
                <a:spcPct val="100000"/>
              </a:lnSpc>
              <a:spcBef>
                <a:spcPts val="0"/>
              </a:spcBef>
              <a:spcAft>
                <a:spcPts val="0"/>
              </a:spcAft>
              <a:buNone/>
            </a:pPr>
            <a:endParaRPr sz="2400" dirty="0"/>
          </a:p>
          <a:p>
            <a:pPr marL="457200" lvl="0" indent="-381000" algn="l" rtl="0">
              <a:lnSpc>
                <a:spcPct val="100000"/>
              </a:lnSpc>
              <a:spcBef>
                <a:spcPts val="0"/>
              </a:spcBef>
              <a:spcAft>
                <a:spcPts val="0"/>
              </a:spcAft>
              <a:buSzPts val="2400"/>
              <a:buChar char="•"/>
            </a:pPr>
            <a:r>
              <a:rPr lang="en-US" sz="2400" dirty="0"/>
              <a:t>Our next TAG Session is </a:t>
            </a:r>
            <a:r>
              <a:rPr lang="en-US" sz="2400" b="1" dirty="0"/>
              <a:t>Thursday, November 13th, 3-4 EST. </a:t>
            </a:r>
            <a:endParaRPr sz="2400" b="1" dirty="0"/>
          </a:p>
          <a:p>
            <a:pPr marL="914400" lvl="1" indent="-381000" algn="l" rtl="0">
              <a:lnSpc>
                <a:spcPct val="100000"/>
              </a:lnSpc>
              <a:spcBef>
                <a:spcPts val="0"/>
              </a:spcBef>
              <a:spcAft>
                <a:spcPts val="0"/>
              </a:spcAft>
              <a:buSzPts val="2400"/>
              <a:buChar char="•"/>
            </a:pPr>
            <a:r>
              <a:rPr lang="en-US" sz="2400" dirty="0"/>
              <a:t>We will be covering PSEL Standard</a:t>
            </a:r>
            <a:r>
              <a:rPr lang="en-US" dirty="0"/>
              <a:t>s:</a:t>
            </a:r>
            <a:r>
              <a:rPr lang="en-US" sz="2400" dirty="0"/>
              <a:t> </a:t>
            </a:r>
            <a:r>
              <a:rPr lang="en-US" sz="2400" dirty="0">
                <a:solidFill>
                  <a:srgbClr val="000000"/>
                </a:solidFill>
              </a:rPr>
              <a:t>Operations and Management and</a:t>
            </a:r>
            <a:r>
              <a:rPr lang="en-US" dirty="0">
                <a:solidFill>
                  <a:srgbClr val="000000"/>
                </a:solidFill>
              </a:rPr>
              <a:t> </a:t>
            </a:r>
            <a:r>
              <a:rPr lang="en-US" sz="2400" dirty="0">
                <a:solidFill>
                  <a:srgbClr val="000000"/>
                </a:solidFill>
              </a:rPr>
              <a:t>School Improvement.</a:t>
            </a:r>
            <a:endParaRPr dirty="0">
              <a:solidFill>
                <a:srgbClr val="000000"/>
              </a:solidFill>
            </a:endParaRPr>
          </a:p>
          <a:p>
            <a:pPr marL="914400" lvl="1" indent="-381000" algn="l" rtl="0">
              <a:lnSpc>
                <a:spcPct val="115000"/>
              </a:lnSpc>
              <a:spcBef>
                <a:spcPts val="0"/>
              </a:spcBef>
              <a:spcAft>
                <a:spcPts val="0"/>
              </a:spcAft>
              <a:buSzPts val="2400"/>
              <a:buChar char="•"/>
            </a:pPr>
            <a:r>
              <a:rPr lang="en-US" sz="2400" dirty="0"/>
              <a:t>We</a:t>
            </a:r>
            <a:r>
              <a:rPr lang="en-US" dirty="0"/>
              <a:t> need </a:t>
            </a:r>
            <a:r>
              <a:rPr lang="en-US" sz="2400" dirty="0"/>
              <a:t>a guest presenter for </a:t>
            </a:r>
            <a:r>
              <a:rPr lang="en-US" sz="2400" b="1" dirty="0"/>
              <a:t>November </a:t>
            </a:r>
            <a:r>
              <a:rPr lang="en-US" sz="2400" dirty="0"/>
              <a:t>that would align with the standards outlined above. If you have a recommendation, please reach out to Abby at </a:t>
            </a:r>
            <a:r>
              <a:rPr lang="en-US" sz="2400" u="sng" dirty="0">
                <a:solidFill>
                  <a:schemeClr val="hlink"/>
                </a:solidFill>
                <a:hlinkClick r:id="rId5"/>
              </a:rPr>
              <a:t>aberner@air.org</a:t>
            </a:r>
            <a:r>
              <a:rPr lang="en-US" sz="2400" dirty="0"/>
              <a:t> to explore the opportunity.</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txBox="1">
            <a:spLocks noGrp="1"/>
          </p:cNvSpPr>
          <p:nvPr>
            <p:ph type="title" idx="4294967295"/>
          </p:nvPr>
        </p:nvSpPr>
        <p:spPr>
          <a:xfrm>
            <a:off x="445550" y="404025"/>
            <a:ext cx="5852400" cy="17295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Pts val="6000"/>
              <a:buFont typeface="Arial"/>
              <a:buNone/>
              <a:tabLst/>
              <a:defRPr/>
            </a:pPr>
            <a:r>
              <a:rPr kumimoji="0" lang="en-US" sz="3900" b="1" i="0" u="none" strike="noStrike" kern="0" cap="none" spc="0" normalizeH="0" baseline="0" noProof="0" dirty="0">
                <a:ln>
                  <a:noFill/>
                </a:ln>
                <a:solidFill>
                  <a:srgbClr val="FFFFFF"/>
                </a:solidFill>
                <a:effectLst/>
                <a:uLnTx/>
                <a:uFillTx/>
                <a:latin typeface="Aharoni"/>
                <a:ea typeface="Aharoni"/>
                <a:cs typeface="Aharoni"/>
                <a:sym typeface="Aharoni"/>
              </a:rPr>
              <a:t>Check in: </a:t>
            </a:r>
          </a:p>
          <a:p>
            <a:pPr marL="0" marR="0" lvl="0" indent="0" algn="l" defTabSz="914400" rtl="0" eaLnBrk="1" fontAlgn="auto" latinLnBrk="0" hangingPunct="1">
              <a:lnSpc>
                <a:spcPct val="90000"/>
              </a:lnSpc>
              <a:spcBef>
                <a:spcPts val="600"/>
              </a:spcBef>
              <a:spcAft>
                <a:spcPts val="0"/>
              </a:spcAft>
              <a:buClr>
                <a:srgbClr val="000000"/>
              </a:buClr>
              <a:buSzPts val="6000"/>
              <a:buFont typeface="Arial"/>
              <a:buNone/>
              <a:tabLst/>
              <a:defRPr/>
            </a:pPr>
            <a:endParaRPr kumimoji="0" lang="en-US" sz="5500" b="1" i="0" u="none" strike="noStrike" kern="0" cap="none" spc="0" normalizeH="0" baseline="0" noProof="0" dirty="0">
              <a:ln>
                <a:noFill/>
              </a:ln>
              <a:solidFill>
                <a:srgbClr val="FFFFFF"/>
              </a:solidFill>
              <a:effectLst/>
              <a:uLnTx/>
              <a:uFillTx/>
              <a:latin typeface="Aharoni"/>
              <a:ea typeface="Aharoni"/>
              <a:cs typeface="Aharoni"/>
              <a:sym typeface="Aharoni"/>
            </a:endParaRPr>
          </a:p>
        </p:txBody>
      </p:sp>
      <p:sp>
        <p:nvSpPr>
          <p:cNvPr id="236" name="Google Shape;236;p36"/>
          <p:cNvSpPr txBox="1"/>
          <p:nvPr/>
        </p:nvSpPr>
        <p:spPr>
          <a:xfrm>
            <a:off x="559400" y="2433150"/>
            <a:ext cx="5624700" cy="199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chemeClr val="lt1"/>
                </a:solidFill>
              </a:rPr>
              <a:t>Welcome back! What’s your go-to song or quote when you need a boost?</a:t>
            </a:r>
            <a:endParaRPr sz="3600">
              <a:solidFill>
                <a:schemeClr val="lt1"/>
              </a:solidFill>
            </a:endParaRPr>
          </a:p>
          <a:p>
            <a:pPr marL="0" lvl="0" indent="0" algn="l" rtl="0">
              <a:spcBef>
                <a:spcPts val="0"/>
              </a:spcBef>
              <a:spcAft>
                <a:spcPts val="0"/>
              </a:spcAft>
              <a:buNone/>
            </a:pPr>
            <a:endParaRPr sz="3800">
              <a:solidFill>
                <a:schemeClr val="lt1"/>
              </a:solidFill>
            </a:endParaRPr>
          </a:p>
        </p:txBody>
      </p:sp>
      <p:pic>
        <p:nvPicPr>
          <p:cNvPr id="237" name="Google Shape;237;p3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460950" y="802700"/>
            <a:ext cx="5589125" cy="5589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433206" y="594159"/>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None/>
            </a:pPr>
            <a:r>
              <a:rPr lang="en-US" dirty="0"/>
              <a:t>Virtual Meeting Recording Notice</a:t>
            </a:r>
            <a:endParaRPr dirty="0"/>
          </a:p>
        </p:txBody>
      </p:sp>
      <p:sp>
        <p:nvSpPr>
          <p:cNvPr id="3" name="Google Shape;244;p37"/>
          <p:cNvSpPr txBox="1">
            <a:spLocks noGrp="1"/>
          </p:cNvSpPr>
          <p:nvPr>
            <p:ph type="body" idx="1"/>
          </p:nvPr>
        </p:nvSpPr>
        <p:spPr>
          <a:xfrm>
            <a:off x="433388" y="2187574"/>
            <a:ext cx="11219700" cy="36396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1400"/>
              </a:spcBef>
              <a:spcAft>
                <a:spcPts val="0"/>
              </a:spcAft>
              <a:buClr>
                <a:schemeClr val="dk1"/>
              </a:buClr>
              <a:buSzPts val="1100"/>
              <a:buFont typeface="Arial"/>
              <a:buNone/>
            </a:pPr>
            <a:r>
              <a:rPr lang="en-US" sz="2200" dirty="0">
                <a:solidFill>
                  <a:srgbClr val="1C252D"/>
                </a:solidFill>
              </a:rPr>
              <a:t>This meeting is scheduled to be recorded by CEEDAR. Your consent to the recording is requested. Participation in the meeting without expressing an objection to recording will be treated as consent. Any participant who prefers to participate via audio only should disable their video camera so only their audio will be captured. External AI bots are prohibited unless specifically authorized.</a:t>
            </a:r>
            <a:endParaRPr sz="2200" dirty="0">
              <a:solidFill>
                <a:srgbClr val="1C252D"/>
              </a:solidFill>
            </a:endParaRPr>
          </a:p>
          <a:p>
            <a:pPr marL="0" lvl="0" indent="0" algn="l" rtl="0">
              <a:lnSpc>
                <a:spcPct val="115000"/>
              </a:lnSpc>
              <a:spcBef>
                <a:spcPts val="0"/>
              </a:spcBef>
              <a:spcAft>
                <a:spcPts val="0"/>
              </a:spcAft>
              <a:buNone/>
            </a:pPr>
            <a:endParaRPr sz="2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8"/>
          <p:cNvSpPr txBox="1">
            <a:spLocks noGrp="1"/>
          </p:cNvSpPr>
          <p:nvPr>
            <p:ph type="title" idx="4294967295"/>
          </p:nvPr>
        </p:nvSpPr>
        <p:spPr>
          <a:xfrm>
            <a:off x="1827213" y="342900"/>
            <a:ext cx="9320212" cy="10191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70000"/>
              </a:lnSpc>
              <a:spcBef>
                <a:spcPts val="0"/>
              </a:spcBef>
              <a:spcAft>
                <a:spcPts val="0"/>
              </a:spcAft>
              <a:buClr>
                <a:schemeClr val="lt1"/>
              </a:buClr>
              <a:buSzPts val="6200"/>
              <a:buFont typeface="Arial"/>
              <a:buNone/>
              <a:tabLst/>
              <a:defRPr/>
            </a:pPr>
            <a:r>
              <a:rPr kumimoji="0" lang="en-US" sz="5800" b="1" i="0" u="none" strike="noStrike" kern="0" cap="none" spc="0" normalizeH="0" baseline="0" noProof="0" dirty="0">
                <a:ln>
                  <a:noFill/>
                </a:ln>
                <a:solidFill>
                  <a:schemeClr val="lt1"/>
                </a:solidFill>
                <a:effectLst/>
                <a:uLnTx/>
                <a:uFillTx/>
                <a:latin typeface="Arial"/>
                <a:ea typeface="Arial"/>
                <a:cs typeface="Arial"/>
                <a:sym typeface="Arial"/>
              </a:rPr>
              <a:t>Welcome &amp; Introductions </a:t>
            </a:r>
          </a:p>
        </p:txBody>
      </p:sp>
      <p:pic>
        <p:nvPicPr>
          <p:cNvPr id="252" name="Google Shape;252;p38" descr="Dr. David DeMatthews headshot"/>
          <p:cNvPicPr preferRelativeResize="0"/>
          <p:nvPr/>
        </p:nvPicPr>
        <p:blipFill rotWithShape="1">
          <a:blip r:embed="rId3">
            <a:alphaModFix/>
          </a:blip>
          <a:srcRect/>
          <a:stretch/>
        </p:blipFill>
        <p:spPr>
          <a:xfrm>
            <a:off x="669500" y="1361775"/>
            <a:ext cx="1609575" cy="2011975"/>
          </a:xfrm>
          <a:prstGeom prst="rect">
            <a:avLst/>
          </a:prstGeom>
          <a:noFill/>
          <a:ln>
            <a:noFill/>
          </a:ln>
        </p:spPr>
      </p:pic>
      <p:pic>
        <p:nvPicPr>
          <p:cNvPr id="255" name="Google Shape;255;p38" descr="Abby Berner headshot"/>
          <p:cNvPicPr preferRelativeResize="0"/>
          <p:nvPr/>
        </p:nvPicPr>
        <p:blipFill rotWithShape="1">
          <a:blip r:embed="rId4">
            <a:alphaModFix/>
          </a:blip>
          <a:srcRect l="-2669" t="25737" r="2670" b="1434"/>
          <a:stretch/>
        </p:blipFill>
        <p:spPr>
          <a:xfrm>
            <a:off x="6225387" y="3226988"/>
            <a:ext cx="1609344" cy="1562010"/>
          </a:xfrm>
          <a:prstGeom prst="rect">
            <a:avLst/>
          </a:prstGeom>
          <a:noFill/>
          <a:ln>
            <a:noFill/>
          </a:ln>
        </p:spPr>
      </p:pic>
      <p:pic>
        <p:nvPicPr>
          <p:cNvPr id="253" name="Google Shape;253;p38" descr="Dr. Bobbi Newman headshot"/>
          <p:cNvPicPr preferRelativeResize="0"/>
          <p:nvPr/>
        </p:nvPicPr>
        <p:blipFill rotWithShape="1">
          <a:blip r:embed="rId5">
            <a:alphaModFix/>
          </a:blip>
          <a:srcRect/>
          <a:stretch/>
        </p:blipFill>
        <p:spPr>
          <a:xfrm>
            <a:off x="504950" y="4668088"/>
            <a:ext cx="1609343" cy="2011680"/>
          </a:xfrm>
          <a:prstGeom prst="rect">
            <a:avLst/>
          </a:prstGeom>
          <a:noFill/>
          <a:ln>
            <a:noFill/>
          </a:ln>
        </p:spPr>
      </p:pic>
      <p:sp>
        <p:nvSpPr>
          <p:cNvPr id="3" name="Google Shape;251;p38"/>
          <p:cNvSpPr txBox="1">
            <a:spLocks/>
          </p:cNvSpPr>
          <p:nvPr/>
        </p:nvSpPr>
        <p:spPr>
          <a:xfrm>
            <a:off x="2551163" y="1572150"/>
            <a:ext cx="3470400" cy="1291200"/>
          </a:xfrm>
          <a:prstGeom prst="rect">
            <a:avLst/>
          </a:prstGeom>
          <a:solidFill>
            <a:srgbClr val="E4E4E4"/>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400"/>
            </a:pPr>
            <a:r>
              <a:rPr lang="en-US" sz="1800" b="1">
                <a:latin typeface="Arial"/>
                <a:ea typeface="Arial"/>
                <a:cs typeface="Arial"/>
                <a:sym typeface="Arial"/>
              </a:rPr>
              <a:t>Dr. David DeMatthews</a:t>
            </a:r>
            <a:endParaRPr lang="en-US" sz="1800">
              <a:latin typeface="Arial"/>
              <a:ea typeface="Arial"/>
              <a:cs typeface="Arial"/>
              <a:sym typeface="Arial"/>
            </a:endParaRPr>
          </a:p>
          <a:p>
            <a:pPr marL="0" indent="0">
              <a:spcBef>
                <a:spcPts val="0"/>
              </a:spcBef>
              <a:buSzPts val="2400"/>
            </a:pPr>
            <a:r>
              <a:rPr lang="en-US" sz="1600">
                <a:solidFill>
                  <a:srgbClr val="242424"/>
                </a:solidFill>
                <a:latin typeface="Arial"/>
                <a:ea typeface="Arial"/>
                <a:cs typeface="Arial"/>
                <a:sym typeface="Arial"/>
              </a:rPr>
              <a:t>Professor, Department of Education Leadership and Policy,</a:t>
            </a:r>
            <a:endParaRPr lang="en-US" sz="1600">
              <a:solidFill>
                <a:srgbClr val="212529"/>
              </a:solidFill>
              <a:latin typeface="Arial"/>
              <a:ea typeface="Arial"/>
              <a:cs typeface="Arial"/>
              <a:sym typeface="Arial"/>
            </a:endParaRPr>
          </a:p>
          <a:p>
            <a:pPr marL="0" indent="0">
              <a:spcBef>
                <a:spcPts val="0"/>
              </a:spcBef>
              <a:buSzPts val="2400"/>
            </a:pPr>
            <a:r>
              <a:rPr lang="en-US" sz="1600">
                <a:solidFill>
                  <a:srgbClr val="000000"/>
                </a:solidFill>
                <a:latin typeface="Arial"/>
                <a:ea typeface="Arial"/>
                <a:cs typeface="Arial"/>
                <a:sym typeface="Arial"/>
              </a:rPr>
              <a:t>The University of Texas at Austin</a:t>
            </a:r>
          </a:p>
          <a:p>
            <a:pPr marL="0" indent="0"/>
            <a:endParaRPr lang="en-US" sz="2200" dirty="0"/>
          </a:p>
        </p:txBody>
      </p:sp>
      <p:sp>
        <p:nvSpPr>
          <p:cNvPr id="5" name="Google Shape;254;p38"/>
          <p:cNvSpPr txBox="1">
            <a:spLocks/>
          </p:cNvSpPr>
          <p:nvPr/>
        </p:nvSpPr>
        <p:spPr>
          <a:xfrm>
            <a:off x="2378875" y="5152650"/>
            <a:ext cx="3470400" cy="1291200"/>
          </a:xfrm>
          <a:prstGeom prst="rect">
            <a:avLst/>
          </a:prstGeom>
          <a:solidFill>
            <a:srgbClr val="E4E4E4"/>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1100"/>
            </a:pPr>
            <a:r>
              <a:rPr lang="en-US" sz="1800" b="1">
                <a:latin typeface="Arial"/>
                <a:ea typeface="Arial"/>
                <a:cs typeface="Arial"/>
                <a:sym typeface="Arial"/>
              </a:rPr>
              <a:t>Dr. Bobbi Newman </a:t>
            </a:r>
          </a:p>
          <a:p>
            <a:pPr marL="0" indent="0">
              <a:spcBef>
                <a:spcPts val="0"/>
              </a:spcBef>
              <a:buSzPts val="2400"/>
            </a:pPr>
            <a:r>
              <a:rPr lang="en-US" sz="1600">
                <a:solidFill>
                  <a:srgbClr val="1C252D"/>
                </a:solidFill>
                <a:latin typeface="Arial"/>
                <a:ea typeface="Arial"/>
                <a:cs typeface="Arial"/>
                <a:sym typeface="Arial"/>
              </a:rPr>
              <a:t>State Lead for CEEDAR Center, Principal Researcher, </a:t>
            </a:r>
            <a:r>
              <a:rPr lang="en-US" sz="1600">
                <a:latin typeface="Arial"/>
                <a:ea typeface="Arial"/>
                <a:cs typeface="Arial"/>
                <a:sym typeface="Arial"/>
              </a:rPr>
              <a:t>American Institute for Research (AIR)</a:t>
            </a:r>
            <a:endParaRPr lang="en-US" sz="1600">
              <a:solidFill>
                <a:srgbClr val="1C252D"/>
              </a:solidFill>
              <a:latin typeface="Arial"/>
              <a:ea typeface="Arial"/>
              <a:cs typeface="Arial"/>
              <a:sym typeface="Arial"/>
            </a:endParaRPr>
          </a:p>
          <a:p>
            <a:pPr marL="0" indent="0"/>
            <a:endParaRPr lang="en-US" sz="2200" dirty="0">
              <a:latin typeface="Arial"/>
              <a:ea typeface="Arial"/>
              <a:cs typeface="Arial"/>
              <a:sym typeface="Arial"/>
            </a:endParaRPr>
          </a:p>
        </p:txBody>
      </p:sp>
      <p:sp>
        <p:nvSpPr>
          <p:cNvPr id="7" name="Google Shape;256;p38"/>
          <p:cNvSpPr txBox="1">
            <a:spLocks/>
          </p:cNvSpPr>
          <p:nvPr/>
        </p:nvSpPr>
        <p:spPr>
          <a:xfrm>
            <a:off x="8105700" y="3362400"/>
            <a:ext cx="3470400" cy="1291200"/>
          </a:xfrm>
          <a:prstGeom prst="rect">
            <a:avLst/>
          </a:prstGeom>
          <a:solidFill>
            <a:srgbClr val="E4E4E4"/>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1100"/>
            </a:pPr>
            <a:r>
              <a:rPr lang="en-US" sz="1800" b="1">
                <a:latin typeface="Arial"/>
                <a:ea typeface="Arial"/>
                <a:cs typeface="Arial"/>
                <a:sym typeface="Arial"/>
              </a:rPr>
              <a:t>Abby Berner</a:t>
            </a:r>
          </a:p>
          <a:p>
            <a:pPr marL="0" indent="0">
              <a:spcBef>
                <a:spcPts val="0"/>
              </a:spcBef>
            </a:pPr>
            <a:r>
              <a:rPr lang="en-US" sz="1600">
                <a:solidFill>
                  <a:srgbClr val="000000"/>
                </a:solidFill>
                <a:latin typeface="Arial"/>
                <a:ea typeface="Arial"/>
                <a:cs typeface="Arial"/>
                <a:sym typeface="Arial"/>
              </a:rPr>
              <a:t>Engagement Specialist, CEEDAR, Research Assistant, American Institute for Research (AIR)</a:t>
            </a:r>
            <a:endParaRPr lang="en-US" sz="16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9"/>
          <p:cNvSpPr txBox="1">
            <a:spLocks noGrp="1"/>
          </p:cNvSpPr>
          <p:nvPr>
            <p:ph type="title"/>
          </p:nvPr>
        </p:nvSpPr>
        <p:spPr>
          <a:xfrm>
            <a:off x="433206" y="594159"/>
            <a:ext cx="11219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None/>
            </a:pPr>
            <a:r>
              <a:rPr lang="en-US"/>
              <a:t>Our Partners</a:t>
            </a:r>
            <a:endParaRPr/>
          </a:p>
        </p:txBody>
      </p:sp>
      <p:pic>
        <p:nvPicPr>
          <p:cNvPr id="267" name="Google Shape;267;p39" descr="Lead Idea Center logo"/>
          <p:cNvPicPr preferRelativeResize="0"/>
          <p:nvPr/>
        </p:nvPicPr>
        <p:blipFill rotWithShape="1">
          <a:blip r:embed="rId3">
            <a:alphaModFix/>
          </a:blip>
          <a:srcRect/>
          <a:stretch/>
        </p:blipFill>
        <p:spPr>
          <a:xfrm>
            <a:off x="574425" y="1762659"/>
            <a:ext cx="3302962" cy="1724065"/>
          </a:xfrm>
          <a:prstGeom prst="rect">
            <a:avLst/>
          </a:prstGeom>
          <a:noFill/>
          <a:ln>
            <a:noFill/>
          </a:ln>
        </p:spPr>
      </p:pic>
      <p:sp>
        <p:nvSpPr>
          <p:cNvPr id="268" name="Google Shape;268;p39" descr="Circle around Lead Idea Center"/>
          <p:cNvSpPr/>
          <p:nvPr/>
        </p:nvSpPr>
        <p:spPr>
          <a:xfrm>
            <a:off x="133100" y="1645114"/>
            <a:ext cx="4185600" cy="2096700"/>
          </a:xfrm>
          <a:prstGeom prst="ellipse">
            <a:avLst/>
          </a:prstGeom>
          <a:noFill/>
          <a:ln w="762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64" name="Google Shape;264;p39" descr="Council of Chief State School Officers logo"/>
          <p:cNvPicPr preferRelativeResize="0"/>
          <p:nvPr/>
        </p:nvPicPr>
        <p:blipFill rotWithShape="1">
          <a:blip r:embed="rId4">
            <a:alphaModFix/>
          </a:blip>
          <a:srcRect/>
          <a:stretch/>
        </p:blipFill>
        <p:spPr>
          <a:xfrm>
            <a:off x="4507725" y="448725"/>
            <a:ext cx="4407950" cy="2347725"/>
          </a:xfrm>
          <a:prstGeom prst="rect">
            <a:avLst/>
          </a:prstGeom>
          <a:noFill/>
          <a:ln>
            <a:noFill/>
          </a:ln>
        </p:spPr>
      </p:pic>
      <p:pic>
        <p:nvPicPr>
          <p:cNvPr id="266" name="Google Shape;266;p39" descr="UCEA logo"/>
          <p:cNvPicPr preferRelativeResize="0"/>
          <p:nvPr/>
        </p:nvPicPr>
        <p:blipFill rotWithShape="1">
          <a:blip r:embed="rId5">
            <a:alphaModFix/>
          </a:blip>
          <a:srcRect/>
          <a:stretch/>
        </p:blipFill>
        <p:spPr>
          <a:xfrm>
            <a:off x="9739521" y="594159"/>
            <a:ext cx="1982878" cy="2236502"/>
          </a:xfrm>
          <a:prstGeom prst="rect">
            <a:avLst/>
          </a:prstGeom>
          <a:noFill/>
          <a:ln>
            <a:noFill/>
          </a:ln>
        </p:spPr>
      </p:pic>
      <p:pic>
        <p:nvPicPr>
          <p:cNvPr id="263" name="Google Shape;263;p39" descr="National Association of Secondary School Principals logo"/>
          <p:cNvPicPr preferRelativeResize="0"/>
          <p:nvPr/>
        </p:nvPicPr>
        <p:blipFill rotWithShape="1">
          <a:blip r:embed="rId6">
            <a:alphaModFix/>
          </a:blip>
          <a:srcRect/>
          <a:stretch/>
        </p:blipFill>
        <p:spPr>
          <a:xfrm>
            <a:off x="574425" y="3948725"/>
            <a:ext cx="4286250" cy="1619250"/>
          </a:xfrm>
          <a:prstGeom prst="rect">
            <a:avLst/>
          </a:prstGeom>
          <a:noFill/>
          <a:ln>
            <a:noFill/>
          </a:ln>
        </p:spPr>
      </p:pic>
      <p:pic>
        <p:nvPicPr>
          <p:cNvPr id="265" name="Google Shape;265;p39" descr="National Association of Elementary School Principals logo"/>
          <p:cNvPicPr preferRelativeResize="0"/>
          <p:nvPr/>
        </p:nvPicPr>
        <p:blipFill rotWithShape="1">
          <a:blip r:embed="rId7">
            <a:alphaModFix/>
          </a:blip>
          <a:srcRect/>
          <a:stretch/>
        </p:blipFill>
        <p:spPr>
          <a:xfrm>
            <a:off x="6141271" y="3486725"/>
            <a:ext cx="3763051" cy="19748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0">
            <a:extLst>
              <a:ext uri="{C183D7F6-B498-43B3-948B-1728B52AA6E4}">
                <adec:decorative xmlns:adec="http://schemas.microsoft.com/office/drawing/2017/decorative" val="1"/>
              </a:ext>
            </a:extLst>
          </p:cNvPr>
          <p:cNvSpPr txBox="1">
            <a:spLocks/>
          </p:cNvSpPr>
          <p:nvPr/>
        </p:nvSpPr>
        <p:spPr>
          <a:xfrm>
            <a:off x="457201" y="1251373"/>
            <a:ext cx="7614900" cy="14394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chemeClr val="accent1"/>
              </a:buClr>
              <a:buSzPts val="4400"/>
              <a:buFont typeface="Open Sans"/>
              <a:buNone/>
              <a:tabLst/>
              <a:defRPr/>
            </a:pPr>
            <a:r>
              <a:rPr kumimoji="0" lang="en-US" sz="4400" b="0" i="0" u="none" strike="noStrike" kern="0" cap="none" spc="0" normalizeH="0" baseline="0" noProof="0" dirty="0">
                <a:ln>
                  <a:noFill/>
                </a:ln>
                <a:solidFill>
                  <a:schemeClr val="accent1"/>
                </a:solidFill>
                <a:effectLst/>
                <a:uLnTx/>
                <a:uFillTx/>
                <a:latin typeface="Open Sans"/>
                <a:ea typeface="Open Sans"/>
                <a:cs typeface="Open Sans"/>
                <a:sym typeface="Open Sans"/>
              </a:rPr>
              <a:t>	</a:t>
            </a:r>
          </a:p>
        </p:txBody>
      </p:sp>
      <p:sp>
        <p:nvSpPr>
          <p:cNvPr id="278" name="Google Shape;278;p40"/>
          <p:cNvSpPr txBox="1">
            <a:spLocks noGrp="1"/>
          </p:cNvSpPr>
          <p:nvPr>
            <p:ph type="title" idx="4294967295"/>
          </p:nvPr>
        </p:nvSpPr>
        <p:spPr>
          <a:xfrm>
            <a:off x="354330" y="0"/>
            <a:ext cx="6835200" cy="6465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dk1"/>
                </a:solidFill>
                <a:effectLst/>
                <a:uLnTx/>
                <a:uFillTx/>
                <a:latin typeface="Open Sans"/>
                <a:ea typeface="Open Sans"/>
                <a:cs typeface="Open Sans"/>
                <a:sym typeface="Open Sans"/>
              </a:rPr>
              <a:t>Lead IDEA Technical Assistance Center Sessions at UCEA: Resource Sharing!</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Google Shape;279;p40"/>
          <p:cNvSpPr txBox="1"/>
          <p:nvPr/>
        </p:nvSpPr>
        <p:spPr>
          <a:xfrm>
            <a:off x="205740" y="800100"/>
            <a:ext cx="8138100" cy="4371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9D65"/>
              </a:buClr>
              <a:buSzPts val="2000"/>
              <a:buFont typeface="Open Sans"/>
              <a:buNone/>
            </a:pPr>
            <a:r>
              <a:rPr lang="en-US" sz="2000" dirty="0">
                <a:solidFill>
                  <a:srgbClr val="009D65"/>
                </a:solidFill>
                <a:latin typeface="Open Sans"/>
                <a:ea typeface="Open Sans"/>
                <a:cs typeface="Open Sans"/>
                <a:sym typeface="Open Sans"/>
              </a:rPr>
              <a:t>Leadership for All: Enhancing Preparation Programs to Develop School Leaders who Serve Students with Disabilities/Friday 2:40-3:50 in San Juan 8</a:t>
            </a:r>
            <a:endParaRPr dirty="0"/>
          </a:p>
          <a:p>
            <a:pPr marL="457200" marR="0" lvl="1" indent="0" algn="l" rtl="0">
              <a:spcBef>
                <a:spcPts val="0"/>
              </a:spcBef>
              <a:spcAft>
                <a:spcPts val="0"/>
              </a:spcAft>
              <a:buNone/>
            </a:pPr>
            <a:r>
              <a:rPr lang="en-US" sz="1400" b="0" i="0" u="none" strike="noStrike" cap="none" dirty="0">
                <a:solidFill>
                  <a:schemeClr val="dk1"/>
                </a:solidFill>
                <a:latin typeface="Open Sans"/>
                <a:ea typeface="Open Sans"/>
                <a:cs typeface="Open Sans"/>
                <a:sym typeface="Open Sans"/>
              </a:rPr>
              <a:t>This is a hands-on workshop where preparation program faculty will have an opportunity to review several tools that have been developed by the Lead IDEA Technical Assistance Center that can be used within principal preparation to strengthen preparation for e</a:t>
            </a:r>
            <a:r>
              <a:rPr lang="en-US" dirty="0">
                <a:solidFill>
                  <a:schemeClr val="dk1"/>
                </a:solidFill>
                <a:latin typeface="Open Sans"/>
                <a:ea typeface="Open Sans"/>
                <a:cs typeface="Open Sans"/>
                <a:sym typeface="Open Sans"/>
              </a:rPr>
              <a:t>ffective </a:t>
            </a:r>
            <a:r>
              <a:rPr lang="en-US" sz="1400" b="0" i="0" u="none" strike="noStrike" cap="none" dirty="0">
                <a:solidFill>
                  <a:schemeClr val="dk1"/>
                </a:solidFill>
                <a:latin typeface="Open Sans"/>
                <a:ea typeface="Open Sans"/>
                <a:cs typeface="Open Sans"/>
                <a:sym typeface="Open Sans"/>
              </a:rPr>
              <a:t>leadership. </a:t>
            </a:r>
            <a:endParaRPr dirty="0"/>
          </a:p>
          <a:p>
            <a:pPr marL="457200" marR="0" lvl="1" indent="0" algn="l" rtl="0">
              <a:spcBef>
                <a:spcPts val="0"/>
              </a:spcBef>
              <a:spcAft>
                <a:spcPts val="0"/>
              </a:spcAft>
              <a:buClr>
                <a:schemeClr val="dk1"/>
              </a:buClr>
              <a:buSzPts val="2000"/>
              <a:buFont typeface="Open Sans"/>
              <a:buNone/>
            </a:pPr>
            <a:endParaRPr sz="2000" b="0" i="0" u="none" strike="noStrike" cap="none" dirty="0">
              <a:solidFill>
                <a:schemeClr val="dk1"/>
              </a:solidFill>
              <a:latin typeface="Open Sans"/>
              <a:ea typeface="Open Sans"/>
              <a:cs typeface="Open Sans"/>
              <a:sym typeface="Open Sans"/>
            </a:endParaRPr>
          </a:p>
          <a:p>
            <a:pPr marL="9525" marR="0" lvl="1" indent="0" algn="l" rtl="0">
              <a:spcBef>
                <a:spcPts val="0"/>
              </a:spcBef>
              <a:spcAft>
                <a:spcPts val="0"/>
              </a:spcAft>
              <a:buClr>
                <a:srgbClr val="009D65"/>
              </a:buClr>
              <a:buSzPts val="1800"/>
              <a:buFont typeface="Open Sans"/>
              <a:buNone/>
            </a:pPr>
            <a:r>
              <a:rPr lang="en-US" sz="1800" b="0" i="0" u="none" strike="noStrike" cap="none" dirty="0">
                <a:solidFill>
                  <a:srgbClr val="009D65"/>
                </a:solidFill>
                <a:latin typeface="Open Sans"/>
                <a:ea typeface="Open Sans"/>
                <a:cs typeface="Open Sans"/>
                <a:sym typeface="Open Sans"/>
              </a:rPr>
              <a:t>Strengthening the Work of Principals for IDEA Implementation within their Schools: Examining and Assessing Resources for Use by Principals and Preparation Programs/Saturday at 1:20 to 2:30 (another session immediately after in Miramar 3)</a:t>
            </a:r>
            <a:endParaRPr dirty="0"/>
          </a:p>
          <a:p>
            <a:pPr marL="463550" marR="0" lvl="2" indent="0" algn="l" rtl="0">
              <a:spcBef>
                <a:spcPts val="0"/>
              </a:spcBef>
              <a:spcAft>
                <a:spcPts val="0"/>
              </a:spcAft>
              <a:buNone/>
            </a:pPr>
            <a:r>
              <a:rPr lang="en-US" sz="1400" b="0" i="0" u="none" strike="noStrike" cap="none" dirty="0">
                <a:solidFill>
                  <a:schemeClr val="dk1"/>
                </a:solidFill>
                <a:latin typeface="Open Sans"/>
                <a:ea typeface="Open Sans"/>
                <a:cs typeface="Open Sans"/>
                <a:sym typeface="Open Sans"/>
              </a:rPr>
              <a:t>This is a hands-on session that will allow you to provide feedback on several resources that have been created by the Lead IDEA Technical Assistance Center for use by principal preparation programs and to share your insights about the kinds of resources that would vital to your program as your program works to strengthen preparation for IDEA Implementation. </a:t>
            </a:r>
            <a:endParaRPr dirty="0"/>
          </a:p>
        </p:txBody>
      </p:sp>
      <p:sp>
        <p:nvSpPr>
          <p:cNvPr id="4" name="Google Shape;277;p40"/>
          <p:cNvSpPr txBox="1">
            <a:spLocks/>
          </p:cNvSpPr>
          <p:nvPr/>
        </p:nvSpPr>
        <p:spPr>
          <a:xfrm>
            <a:off x="3222171" y="5983978"/>
            <a:ext cx="8580900" cy="58650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L="457200" marR="0" lvl="0" indent="-228600" algn="r" rtl="0">
              <a:lnSpc>
                <a:spcPct val="100000"/>
              </a:lnSpc>
              <a:spcBef>
                <a:spcPts val="18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6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54330" algn="l" rtl="0">
              <a:lnSpc>
                <a:spcPct val="100000"/>
              </a:lnSpc>
              <a:spcBef>
                <a:spcPts val="600"/>
              </a:spcBef>
              <a:spcAft>
                <a:spcPts val="0"/>
              </a:spcAft>
              <a:buClr>
                <a:schemeClr val="dk1"/>
              </a:buClr>
              <a:buSzPts val="198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l">
              <a:spcBef>
                <a:spcPts val="0"/>
              </a:spcBef>
            </a:pPr>
            <a:r>
              <a:rPr lang="en-US">
                <a:solidFill>
                  <a:srgbClr val="333333"/>
                </a:solidFill>
              </a:rPr>
              <a:t>This material was produced under the U.S. Department of Education, Office of Special Education Programs, Award No. H325Z230007. Anna Macedonia serves as the project officer. The views expressed herein do not necessarily represent the positions or policies of the U.S. Department of Education. No official endorsement by the U.S. Department of Education of any product, commodity, service, or enterprise mentioned on this website is intended or should be inferred.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1"/>
          <p:cNvSpPr txBox="1">
            <a:spLocks noGrp="1"/>
          </p:cNvSpPr>
          <p:nvPr>
            <p:ph type="title"/>
          </p:nvPr>
        </p:nvSpPr>
        <p:spPr>
          <a:xfrm>
            <a:off x="433206" y="69981"/>
            <a:ext cx="112197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States Participating in the TAG</a:t>
            </a:r>
            <a:endParaRPr/>
          </a:p>
        </p:txBody>
      </p:sp>
      <p:pic>
        <p:nvPicPr>
          <p:cNvPr id="286" name="Google Shape;286;p41" descr="A U.S. map highlighting CEEDAR TAG participant states in blue. The highlighted states are California, Oregon, Washington, Nevada, Utah, Colorado, New York, New Jersey, Pennsylvania, Massachusetts, Connecticut, Kentucky, Tennessee, Mississippi, Georgia, North Carolina, and Ohio. All other states appear in gray."/>
          <p:cNvPicPr preferRelativeResize="0"/>
          <p:nvPr/>
        </p:nvPicPr>
        <p:blipFill>
          <a:blip r:embed="rId3">
            <a:alphaModFix/>
          </a:blip>
          <a:stretch>
            <a:fillRect/>
          </a:stretch>
        </p:blipFill>
        <p:spPr>
          <a:xfrm>
            <a:off x="2600013" y="1206077"/>
            <a:ext cx="6991974" cy="4895751"/>
          </a:xfrm>
          <a:prstGeom prst="rect">
            <a:avLst/>
          </a:prstGeom>
          <a:noFill/>
          <a:ln>
            <a:noFill/>
          </a:ln>
        </p:spPr>
      </p:pic>
      <p:sp>
        <p:nvSpPr>
          <p:cNvPr id="287" name="Google Shape;287;p41">
            <a:extLst>
              <a:ext uri="{C183D7F6-B498-43B3-948B-1728B52AA6E4}">
                <adec:decorative xmlns:adec="http://schemas.microsoft.com/office/drawing/2017/decorative" val="1"/>
              </a:ext>
            </a:extLst>
          </p:cNvPr>
          <p:cNvSpPr txBox="1"/>
          <p:nvPr/>
        </p:nvSpPr>
        <p:spPr>
          <a:xfrm>
            <a:off x="7152200" y="1876825"/>
            <a:ext cx="1024800" cy="314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2"/>
          <p:cNvSpPr txBox="1">
            <a:spLocks noGrp="1"/>
          </p:cNvSpPr>
          <p:nvPr>
            <p:ph type="title"/>
          </p:nvPr>
        </p:nvSpPr>
        <p:spPr>
          <a:xfrm>
            <a:off x="433206" y="594159"/>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None/>
            </a:pPr>
            <a:r>
              <a:rPr lang="en-US" dirty="0"/>
              <a:t>The purpose of the TAG is to…</a:t>
            </a:r>
            <a:endParaRPr dirty="0"/>
          </a:p>
        </p:txBody>
      </p:sp>
      <p:sp>
        <p:nvSpPr>
          <p:cNvPr id="3" name="Google Shape;294;p42"/>
          <p:cNvSpPr txBox="1">
            <a:spLocks noGrp="1"/>
          </p:cNvSpPr>
          <p:nvPr>
            <p:ph type="body" idx="1"/>
          </p:nvPr>
        </p:nvSpPr>
        <p:spPr>
          <a:xfrm>
            <a:off x="433388" y="2187574"/>
            <a:ext cx="11219700" cy="3639600"/>
          </a:xfrm>
          <a:prstGeom prst="rect">
            <a:avLst/>
          </a:prstGeom>
          <a:noFill/>
          <a:ln>
            <a:noFill/>
          </a:ln>
        </p:spPr>
        <p:txBody>
          <a:bodyPr spcFirstLastPara="1" wrap="square" lIns="91425" tIns="45700" rIns="91425" bIns="45700" anchor="t" anchorCtr="0">
            <a:noAutofit/>
          </a:bodyPr>
          <a:lstStyle/>
          <a:p>
            <a:pPr marL="457200" lvl="0" indent="-400050" algn="l" rtl="0">
              <a:lnSpc>
                <a:spcPct val="115000"/>
              </a:lnSpc>
              <a:spcBef>
                <a:spcPts val="0"/>
              </a:spcBef>
              <a:spcAft>
                <a:spcPts val="0"/>
              </a:spcAft>
              <a:buSzPts val="2700"/>
              <a:buChar char="•"/>
            </a:pPr>
            <a:r>
              <a:rPr lang="en-US" sz="2700" dirty="0"/>
              <a:t>elevate the importance of </a:t>
            </a:r>
            <a:r>
              <a:rPr lang="en-US" sz="2700" b="1" dirty="0"/>
              <a:t>effective leadership</a:t>
            </a:r>
            <a:r>
              <a:rPr lang="en-US" sz="2700" dirty="0"/>
              <a:t> in our work,</a:t>
            </a:r>
            <a:endParaRPr sz="2700" dirty="0"/>
          </a:p>
          <a:p>
            <a:pPr marL="457200" lvl="0" indent="-400050" algn="l" rtl="0">
              <a:lnSpc>
                <a:spcPct val="115000"/>
              </a:lnSpc>
              <a:spcBef>
                <a:spcPts val="0"/>
              </a:spcBef>
              <a:spcAft>
                <a:spcPts val="0"/>
              </a:spcAft>
              <a:buSzPts val="2700"/>
              <a:buChar char="•"/>
            </a:pPr>
            <a:r>
              <a:rPr lang="en-US" sz="2700" b="1" dirty="0"/>
              <a:t>focus on effective practices</a:t>
            </a:r>
            <a:r>
              <a:rPr lang="en-US" sz="2700" dirty="0"/>
              <a:t> in our programs, coursework, clinical experiences, and policies,</a:t>
            </a:r>
            <a:endParaRPr sz="2700" dirty="0"/>
          </a:p>
          <a:p>
            <a:pPr marL="457200" lvl="0" indent="-400050" algn="l" rtl="0">
              <a:lnSpc>
                <a:spcPct val="115000"/>
              </a:lnSpc>
              <a:spcBef>
                <a:spcPts val="0"/>
              </a:spcBef>
              <a:spcAft>
                <a:spcPts val="0"/>
              </a:spcAft>
              <a:buSzPts val="2700"/>
              <a:buChar char="•"/>
            </a:pPr>
            <a:r>
              <a:rPr lang="en-US" sz="2700" dirty="0"/>
              <a:t>engage in </a:t>
            </a:r>
            <a:r>
              <a:rPr lang="en-US" sz="2700" b="1" dirty="0"/>
              <a:t>authentic conversations</a:t>
            </a:r>
            <a:r>
              <a:rPr lang="en-US" sz="2700" dirty="0"/>
              <a:t> on their effective leadership efforts, </a:t>
            </a:r>
            <a:endParaRPr sz="2700" dirty="0"/>
          </a:p>
          <a:p>
            <a:pPr marL="457200" lvl="0" indent="-400050" algn="l" rtl="0">
              <a:lnSpc>
                <a:spcPct val="115000"/>
              </a:lnSpc>
              <a:spcBef>
                <a:spcPts val="0"/>
              </a:spcBef>
              <a:spcAft>
                <a:spcPts val="0"/>
              </a:spcAft>
              <a:buSzPts val="2700"/>
              <a:buChar char="•"/>
            </a:pPr>
            <a:r>
              <a:rPr lang="en-US" sz="2700" dirty="0"/>
              <a:t>and </a:t>
            </a:r>
            <a:r>
              <a:rPr lang="en-US" sz="2700" b="1" dirty="0"/>
              <a:t>share expertise, successes and challenges</a:t>
            </a:r>
            <a:r>
              <a:rPr lang="en-US" sz="2700" dirty="0"/>
              <a:t>, and discuss how to use resources to support scaling and sustainability. </a:t>
            </a:r>
            <a:endParaRPr sz="3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3"/>
          <p:cNvSpPr txBox="1">
            <a:spLocks noGrp="1"/>
          </p:cNvSpPr>
          <p:nvPr>
            <p:ph type="title"/>
          </p:nvPr>
        </p:nvSpPr>
        <p:spPr>
          <a:xfrm>
            <a:off x="357006" y="18461"/>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060"/>
              </a:buClr>
              <a:buSzPts val="4400"/>
              <a:buFont typeface="Candara"/>
              <a:buNone/>
            </a:pPr>
            <a:r>
              <a:rPr lang="en-US">
                <a:solidFill>
                  <a:srgbClr val="212529"/>
                </a:solidFill>
              </a:rPr>
              <a:t>Leadership TAG</a:t>
            </a:r>
            <a:r>
              <a:rPr lang="en-US" sz="4400">
                <a:solidFill>
                  <a:srgbClr val="212529"/>
                </a:solidFill>
              </a:rPr>
              <a:t> </a:t>
            </a:r>
            <a:r>
              <a:rPr lang="en-US">
                <a:solidFill>
                  <a:srgbClr val="212529"/>
                </a:solidFill>
              </a:rPr>
              <a:t>Topics for Discussion</a:t>
            </a:r>
            <a:endParaRPr>
              <a:solidFill>
                <a:srgbClr val="212529"/>
              </a:solidFill>
            </a:endParaRPr>
          </a:p>
        </p:txBody>
      </p:sp>
      <p:sp>
        <p:nvSpPr>
          <p:cNvPr id="301" name="Google Shape;301;p43" descr="Arrow pointing to Oct. 9th date"/>
          <p:cNvSpPr/>
          <p:nvPr/>
        </p:nvSpPr>
        <p:spPr>
          <a:xfrm>
            <a:off x="-360687" y="1562515"/>
            <a:ext cx="1206600" cy="723900"/>
          </a:xfrm>
          <a:prstGeom prst="rightArrow">
            <a:avLst>
              <a:gd name="adj1" fmla="val 26415"/>
              <a:gd name="adj2" fmla="val 50000"/>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aphicFrame>
        <p:nvGraphicFramePr>
          <p:cNvPr id="302" name="Google Shape;302;p43"/>
          <p:cNvGraphicFramePr/>
          <p:nvPr/>
        </p:nvGraphicFramePr>
        <p:xfrm>
          <a:off x="845937" y="1081178"/>
          <a:ext cx="11219700" cy="4652620"/>
        </p:xfrm>
        <a:graphic>
          <a:graphicData uri="http://schemas.openxmlformats.org/drawingml/2006/table">
            <a:tbl>
              <a:tblPr firstRow="1" bandRow="1">
                <a:noFill/>
                <a:tableStyleId>{EE5A70D8-DC5F-4E87-86A4-4EFE1D3BC7BE}</a:tableStyleId>
              </a:tblPr>
              <a:tblGrid>
                <a:gridCol w="2741300">
                  <a:extLst>
                    <a:ext uri="{9D8B030D-6E8A-4147-A177-3AD203B41FA5}">
                      <a16:colId xmlns:a16="http://schemas.microsoft.com/office/drawing/2014/main" val="20000"/>
                    </a:ext>
                  </a:extLst>
                </a:gridCol>
                <a:gridCol w="8478400">
                  <a:extLst>
                    <a:ext uri="{9D8B030D-6E8A-4147-A177-3AD203B41FA5}">
                      <a16:colId xmlns:a16="http://schemas.microsoft.com/office/drawing/2014/main" val="20001"/>
                    </a:ext>
                  </a:extLst>
                </a:gridCol>
              </a:tblGrid>
              <a:tr h="442400">
                <a:tc>
                  <a:txBody>
                    <a:bodyPr/>
                    <a:lstStyle/>
                    <a:p>
                      <a:pPr marL="0" marR="0" lvl="0" indent="0" algn="ctr" rtl="0">
                        <a:lnSpc>
                          <a:spcPct val="100000"/>
                        </a:lnSpc>
                        <a:spcBef>
                          <a:spcPts val="0"/>
                        </a:spcBef>
                        <a:spcAft>
                          <a:spcPts val="0"/>
                        </a:spcAft>
                        <a:buClr>
                          <a:srgbClr val="000000"/>
                        </a:buClr>
                        <a:buSzPts val="2100"/>
                        <a:buFont typeface="Arial"/>
                        <a:buNone/>
                      </a:pPr>
                      <a:r>
                        <a:rPr lang="en-US" sz="2100" u="none" strike="noStrike" cap="none">
                          <a:solidFill>
                            <a:srgbClr val="000000"/>
                          </a:solidFill>
                        </a:rPr>
                        <a:t>Date</a:t>
                      </a:r>
                      <a:endParaRPr sz="2100" u="none" strike="noStrike" cap="none"/>
                    </a:p>
                  </a:txBody>
                  <a:tcPr marL="68600" marR="68600" marT="34300" marB="3430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u="none" strike="noStrike" cap="none">
                          <a:solidFill>
                            <a:srgbClr val="000000"/>
                          </a:solidFill>
                        </a:rPr>
                        <a:t>Topic</a:t>
                      </a:r>
                      <a:endParaRPr sz="2100" u="none" strike="noStrike" cap="none"/>
                    </a:p>
                  </a:txBody>
                  <a:tcPr marL="68600" marR="68600" marT="34300" marB="3430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0"/>
                  </a:ext>
                </a:extLst>
              </a:tr>
              <a:tr h="735300">
                <a:tc>
                  <a:txBody>
                    <a:bodyPr/>
                    <a:lstStyle/>
                    <a:p>
                      <a:pPr marL="0" lvl="0" indent="0" algn="l" rtl="0">
                        <a:lnSpc>
                          <a:spcPct val="115000"/>
                        </a:lnSpc>
                        <a:spcBef>
                          <a:spcPts val="1200"/>
                        </a:spcBef>
                        <a:spcAft>
                          <a:spcPts val="1200"/>
                        </a:spcAft>
                        <a:buClr>
                          <a:schemeClr val="dk1"/>
                        </a:buClr>
                        <a:buSzPts val="1100"/>
                        <a:buFont typeface="Arial"/>
                        <a:buNone/>
                      </a:pPr>
                      <a:r>
                        <a:rPr lang="en-US"/>
                        <a:t>October 9th,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457200" lvl="0" indent="-336550" algn="l" rtl="0">
                        <a:lnSpc>
                          <a:spcPct val="115000"/>
                        </a:lnSpc>
                        <a:spcBef>
                          <a:spcPts val="1200"/>
                        </a:spcBef>
                        <a:spcAft>
                          <a:spcPts val="0"/>
                        </a:spcAft>
                        <a:buClr>
                          <a:schemeClr val="dk1"/>
                        </a:buClr>
                        <a:buSzPts val="1700"/>
                        <a:buChar char="●"/>
                      </a:pPr>
                      <a:r>
                        <a:rPr lang="en-US" sz="1700">
                          <a:solidFill>
                            <a:schemeClr val="dk1"/>
                          </a:solidFill>
                        </a:rPr>
                        <a:t>Professional Community for Teachers and Staff </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US" sz="1700">
                          <a:solidFill>
                            <a:schemeClr val="dk1"/>
                          </a:solidFill>
                        </a:rPr>
                        <a:t>Meaningful Engagement of Families and Community</a:t>
                      </a:r>
                      <a:endParaRPr sz="1700">
                        <a:solidFill>
                          <a:schemeClr val="dk1"/>
                        </a:solidFill>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1"/>
                  </a:ext>
                </a:extLst>
              </a:tr>
              <a:tr h="651150">
                <a:tc>
                  <a:txBody>
                    <a:bodyPr/>
                    <a:lstStyle/>
                    <a:p>
                      <a:pPr marL="0" lvl="0" indent="0" algn="l" rtl="0">
                        <a:lnSpc>
                          <a:spcPct val="115000"/>
                        </a:lnSpc>
                        <a:spcBef>
                          <a:spcPts val="1200"/>
                        </a:spcBef>
                        <a:spcAft>
                          <a:spcPts val="1200"/>
                        </a:spcAft>
                        <a:buClr>
                          <a:schemeClr val="dk1"/>
                        </a:buClr>
                        <a:buSzPts val="1100"/>
                        <a:buFont typeface="Arial"/>
                        <a:buNone/>
                      </a:pPr>
                      <a:r>
                        <a:rPr lang="en-US"/>
                        <a:t>November 13th,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457200" lvl="0" indent="-336550" algn="l" rtl="0">
                        <a:spcBef>
                          <a:spcPts val="0"/>
                        </a:spcBef>
                        <a:spcAft>
                          <a:spcPts val="0"/>
                        </a:spcAft>
                        <a:buSzPts val="1700"/>
                        <a:buChar char="●"/>
                      </a:pPr>
                      <a:r>
                        <a:rPr lang="en-US" sz="1700"/>
                        <a:t>Operations and Management</a:t>
                      </a:r>
                      <a:endParaRPr sz="1700"/>
                    </a:p>
                    <a:p>
                      <a:pPr marL="457200" lvl="0" indent="-336550" algn="l" rtl="0">
                        <a:spcBef>
                          <a:spcPts val="0"/>
                        </a:spcBef>
                        <a:spcAft>
                          <a:spcPts val="0"/>
                        </a:spcAft>
                        <a:buSzPts val="1700"/>
                        <a:buChar char="●"/>
                      </a:pPr>
                      <a:r>
                        <a:rPr lang="en-US" sz="1700"/>
                        <a:t>School Improvement</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2"/>
                  </a:ext>
                </a:extLst>
              </a:tr>
              <a:tr h="392850">
                <a:tc>
                  <a:txBody>
                    <a:bodyPr/>
                    <a:lstStyle/>
                    <a:p>
                      <a:pPr marL="0" lvl="0" indent="0" algn="l" rtl="0">
                        <a:lnSpc>
                          <a:spcPct val="115000"/>
                        </a:lnSpc>
                        <a:spcBef>
                          <a:spcPts val="1200"/>
                        </a:spcBef>
                        <a:spcAft>
                          <a:spcPts val="1200"/>
                        </a:spcAft>
                        <a:buClr>
                          <a:schemeClr val="dk1"/>
                        </a:buClr>
                        <a:buSzPts val="1100"/>
                        <a:buFont typeface="Arial"/>
                        <a:buNone/>
                      </a:pPr>
                      <a:r>
                        <a:rPr lang="en-US"/>
                        <a:t>December 11th,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None/>
                      </a:pPr>
                      <a:r>
                        <a:rPr lang="en-US" sz="1700"/>
                        <a:t>TAG Workgroups Kick-Off</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3"/>
                  </a:ext>
                </a:extLst>
              </a:tr>
              <a:tr h="392850">
                <a:tc>
                  <a:txBody>
                    <a:bodyPr/>
                    <a:lstStyle/>
                    <a:p>
                      <a:pPr marL="0" lvl="0" indent="0" algn="l" rtl="0">
                        <a:lnSpc>
                          <a:spcPct val="115000"/>
                        </a:lnSpc>
                        <a:spcBef>
                          <a:spcPts val="1200"/>
                        </a:spcBef>
                        <a:spcAft>
                          <a:spcPts val="1200"/>
                        </a:spcAft>
                        <a:buNone/>
                      </a:pPr>
                      <a:r>
                        <a:rPr lang="en-US"/>
                        <a:t>January 8th,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700">
                          <a:solidFill>
                            <a:schemeClr val="dk1"/>
                          </a:solidFill>
                        </a:rPr>
                        <a:t>TAG Workgroups Session 1</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4"/>
                  </a:ext>
                </a:extLst>
              </a:tr>
              <a:tr h="392850">
                <a:tc>
                  <a:txBody>
                    <a:bodyPr/>
                    <a:lstStyle/>
                    <a:p>
                      <a:pPr marL="0" lvl="0" indent="0" algn="l" rtl="0">
                        <a:lnSpc>
                          <a:spcPct val="115000"/>
                        </a:lnSpc>
                        <a:spcBef>
                          <a:spcPts val="1200"/>
                        </a:spcBef>
                        <a:spcAft>
                          <a:spcPts val="1200"/>
                        </a:spcAft>
                        <a:buNone/>
                      </a:pPr>
                      <a:r>
                        <a:rPr lang="en-US"/>
                        <a:t>February 12th,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700">
                          <a:solidFill>
                            <a:schemeClr val="dk1"/>
                          </a:solidFill>
                        </a:rPr>
                        <a:t>TAG Workgroups Session 2</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5"/>
                  </a:ext>
                </a:extLst>
              </a:tr>
              <a:tr h="392850">
                <a:tc>
                  <a:txBody>
                    <a:bodyPr/>
                    <a:lstStyle/>
                    <a:p>
                      <a:pPr marL="0" lvl="0" indent="0" algn="l" rtl="0">
                        <a:lnSpc>
                          <a:spcPct val="115000"/>
                        </a:lnSpc>
                        <a:spcBef>
                          <a:spcPts val="1200"/>
                        </a:spcBef>
                        <a:spcAft>
                          <a:spcPts val="1200"/>
                        </a:spcAft>
                        <a:buClr>
                          <a:schemeClr val="dk1"/>
                        </a:buClr>
                        <a:buSzPts val="1100"/>
                        <a:buFont typeface="Arial"/>
                        <a:buNone/>
                      </a:pPr>
                      <a:r>
                        <a:rPr lang="en-US"/>
                        <a:t>March 12th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700">
                          <a:solidFill>
                            <a:schemeClr val="dk1"/>
                          </a:solidFill>
                        </a:rPr>
                        <a:t>TAG Workgroups Session 3</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6"/>
                  </a:ext>
                </a:extLst>
              </a:tr>
              <a:tr h="392850">
                <a:tc>
                  <a:txBody>
                    <a:bodyPr/>
                    <a:lstStyle/>
                    <a:p>
                      <a:pPr marL="0" lvl="0" indent="0" algn="l" rtl="0">
                        <a:lnSpc>
                          <a:spcPct val="115000"/>
                        </a:lnSpc>
                        <a:spcBef>
                          <a:spcPts val="1200"/>
                        </a:spcBef>
                        <a:spcAft>
                          <a:spcPts val="1200"/>
                        </a:spcAft>
                        <a:buNone/>
                      </a:pPr>
                      <a:r>
                        <a:rPr lang="en-US"/>
                        <a:t>April 9th,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None/>
                      </a:pPr>
                      <a:r>
                        <a:rPr lang="en-US" sz="1700">
                          <a:solidFill>
                            <a:schemeClr val="dk1"/>
                          </a:solidFill>
                        </a:rPr>
                        <a:t>TAG Workgroups Session 4</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7"/>
                  </a:ext>
                </a:extLst>
              </a:tr>
              <a:tr h="392850">
                <a:tc>
                  <a:txBody>
                    <a:bodyPr/>
                    <a:lstStyle/>
                    <a:p>
                      <a:pPr marL="0" lvl="0" indent="0" algn="l" rtl="0">
                        <a:lnSpc>
                          <a:spcPct val="115000"/>
                        </a:lnSpc>
                        <a:spcBef>
                          <a:spcPts val="1200"/>
                        </a:spcBef>
                        <a:spcAft>
                          <a:spcPts val="1200"/>
                        </a:spcAft>
                        <a:buNone/>
                      </a:pPr>
                      <a:r>
                        <a:rPr lang="en-US"/>
                        <a:t>May 14th,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700">
                          <a:solidFill>
                            <a:schemeClr val="dk1"/>
                          </a:solidFill>
                        </a:rPr>
                        <a:t>TAG Workgroups Product Presentation</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8"/>
                  </a:ext>
                </a:extLst>
              </a:tr>
              <a:tr h="392850">
                <a:tc>
                  <a:txBody>
                    <a:bodyPr/>
                    <a:lstStyle/>
                    <a:p>
                      <a:pPr marL="0" lvl="0" indent="0" algn="l" rtl="0">
                        <a:lnSpc>
                          <a:spcPct val="115000"/>
                        </a:lnSpc>
                        <a:spcBef>
                          <a:spcPts val="1200"/>
                        </a:spcBef>
                        <a:spcAft>
                          <a:spcPts val="1200"/>
                        </a:spcAft>
                        <a:buNone/>
                      </a:pPr>
                      <a:r>
                        <a:rPr lang="en-US"/>
                        <a:t>June 11th,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None/>
                      </a:pPr>
                      <a:r>
                        <a:rPr lang="en-US" sz="1700">
                          <a:solidFill>
                            <a:schemeClr val="dk1"/>
                          </a:solidFill>
                        </a:rPr>
                        <a:t>TAG Workgroups Product Presentation</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1517</Words>
  <Application>Microsoft Office PowerPoint</Application>
  <PresentationFormat>Widescreen</PresentationFormat>
  <Paragraphs>176</Paragraphs>
  <Slides>17</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Arial</vt:lpstr>
      <vt:lpstr>Calibri</vt:lpstr>
      <vt:lpstr>Aharoni</vt:lpstr>
      <vt:lpstr>Open Sans</vt:lpstr>
      <vt:lpstr>Play</vt:lpstr>
      <vt:lpstr>Candara</vt:lpstr>
      <vt:lpstr>Poppins</vt:lpstr>
      <vt:lpstr>Office Theme</vt:lpstr>
      <vt:lpstr>Office Theme</vt:lpstr>
      <vt:lpstr>Office Theme</vt:lpstr>
      <vt:lpstr>Welcome to CEEDAR’s Leadership Topical Action Group (TAG)</vt:lpstr>
      <vt:lpstr>Check in:  </vt:lpstr>
      <vt:lpstr>Virtual Meeting Recording Notice</vt:lpstr>
      <vt:lpstr>Welcome &amp; Introductions </vt:lpstr>
      <vt:lpstr>Our Partners</vt:lpstr>
      <vt:lpstr>Lead IDEA Technical Assistance Center Sessions at UCEA: Resource Sharing!</vt:lpstr>
      <vt:lpstr>States Participating in the TAG</vt:lpstr>
      <vt:lpstr>The purpose of the TAG is to…</vt:lpstr>
      <vt:lpstr>Leadership TAG Topics for Discussion</vt:lpstr>
      <vt:lpstr>Today’s Agenda </vt:lpstr>
      <vt:lpstr>2024-25 Recap</vt:lpstr>
      <vt:lpstr>2025-26 Vision</vt:lpstr>
      <vt:lpstr>October and November 2025</vt:lpstr>
      <vt:lpstr>December 2025 to June 2026</vt:lpstr>
      <vt:lpstr>Cross State Breakout Room Guiding Questions</vt:lpstr>
      <vt:lpstr>Takeaways from Cross State Discussion</vt:lpstr>
      <vt:lpstr>Invitations and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Wuthrich, Mathilde</cp:lastModifiedBy>
  <cp:revision>1</cp:revision>
  <dcterms:modified xsi:type="dcterms:W3CDTF">2026-03-25T17:07:19Z</dcterms:modified>
</cp:coreProperties>
</file>