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18288000" cy="10287000"/>
  <p:notesSz cx="6858000" cy="9144000"/>
  <p:embeddedFontLst>
    <p:embeddedFont>
      <p:font typeface="Bebas Neue" panose="020B0606020202050201" pitchFamily="34" charset="77"/>
      <p:regular r:id="rId42"/>
    </p:embeddedFont>
    <p:embeddedFont>
      <p:font typeface="Comic Sans MS" panose="030F0902030302020204" pitchFamily="66" charset="0"/>
      <p:regular r:id="rId43"/>
    </p:embeddedFont>
    <p:embeddedFont>
      <p:font typeface="Fjalla One" panose="02000506040000020004" pitchFamily="2" charset="0"/>
      <p:regular r:id="rId44"/>
    </p:embeddedFont>
    <p:embeddedFont>
      <p:font typeface="Raleway" pitchFamily="2" charset="77"/>
      <p:regular r:id="rId45"/>
      <p:bold r:id="rId46"/>
      <p:italic r:id="rId47"/>
      <p:boldItalic r:id="rId48"/>
    </p:embeddedFont>
    <p:embeddedFont>
      <p:font typeface="Raleway Black" pitchFamily="2" charset="77"/>
      <p:bold r:id="rId49"/>
      <p:italic r:id="rId50"/>
      <p:boldItalic r:id="rId51"/>
    </p:embeddedFont>
    <p:embeddedFont>
      <p:font typeface="Raleway ExtraBold" pitchFamily="2" charset="77"/>
      <p:bold r:id="rId52"/>
      <p:italic r:id="rId53"/>
      <p:boldItalic r:id="rId54"/>
    </p:embeddedFont>
    <p:embeddedFont>
      <p:font typeface="Raleway Medium" pitchFamily="2" charset="77"/>
      <p:regular r:id="rId55"/>
      <p:bold r:id="rId56"/>
      <p:italic r:id="rId57"/>
      <p:boldItalic r:id="rId58"/>
    </p:embeddedFont>
    <p:embeddedFont>
      <p:font typeface="Satisfy" panose="02000000000000000000" pitchFamily="2"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53"/>
    <p:restoredTop sz="86438"/>
  </p:normalViewPr>
  <p:slideViewPr>
    <p:cSldViewPr snapToGrid="0">
      <p:cViewPr varScale="1">
        <p:scale>
          <a:sx n="41" d="100"/>
          <a:sy n="41" d="100"/>
        </p:scale>
        <p:origin x="240" y="1120"/>
      </p:cViewPr>
      <p:guideLst>
        <p:guide orient="horz" pos="2160"/>
        <p:guide pos="2880"/>
      </p:guideLst>
    </p:cSldViewPr>
  </p:slideViewPr>
  <p:outlineViewPr>
    <p:cViewPr>
      <p:scale>
        <a:sx n="33" d="100"/>
        <a:sy n="33" d="100"/>
      </p:scale>
      <p:origin x="0" y="-4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c70b0f68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3c70b0f68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c6c0eeaac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3c6c0eeaac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c6e47ca1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3c6e47ca1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c2e401b26e_0_4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3c2e401b26e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c2e401b26e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3c2e401b26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c2e401b26e_0_6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g3c2e401b26e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c2e401b26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3c2e401b26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c2e401b26e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g3c2e401b26e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c2e401b26e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3c2e401b26e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c78ee0f75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c78ee0f75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c2e401b26e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g3c2e401b26e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c2e401b26e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c2e401b26e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c2e401b26e_0_7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8" name="Google Shape;538;g3c2e401b26e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c2e401b26e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c2e401b26e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c2e401b26e_0_8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1" name="Google Shape;561;g3c2e401b26e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c2e401b26e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3c2e401b26e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c7a33db1a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3c7a33db1a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c3ff5795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3c3ff5795c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c6c0eeaac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c6c0eeaac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c6c0eeaac0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3c6c0eeaac0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c6e47ca1b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c6e47ca1b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5" name="Google Shape;105;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8"/>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1" name="Google Shape;111;p18"/>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2" name="Google Shape;112;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8" name="Google Shape;118;p1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9" name="Google Shape;119;p1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0" name="Google Shape;120;p1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1" name="Google Shape;121;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2" name="Google Shape;132;p2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3" name="Google Shape;133;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2"/>
          <p:cNvSpPr>
            <a:spLocks noGrp="1"/>
          </p:cNvSpPr>
          <p:nvPr>
            <p:ph type="pic" idx="2"/>
          </p:nvPr>
        </p:nvSpPr>
        <p:spPr>
          <a:xfrm>
            <a:off x="1792288" y="612775"/>
            <a:ext cx="5486400" cy="4114800"/>
          </a:xfrm>
          <a:prstGeom prst="rect">
            <a:avLst/>
          </a:prstGeom>
          <a:noFill/>
          <a:ln>
            <a:noFill/>
          </a:ln>
        </p:spPr>
      </p:sp>
      <p:sp>
        <p:nvSpPr>
          <p:cNvPr id="139" name="Google Shape;139;p2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0" name="Google Shape;140;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3"/>
          <p:cNvSpPr txBox="1">
            <a:spLocks noGrp="1"/>
          </p:cNvSpPr>
          <p:nvPr>
            <p:ph type="body" idx="1"/>
          </p:nvPr>
        </p:nvSpPr>
        <p:spPr>
          <a:xfrm rot="5400000">
            <a:off x="2308951"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4732351" y="2171689"/>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4"/>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hyperlink" Target="https://gmu.zoom.us/rec/share/9GyGL1YseOuacDC026UJKLzatWn2QPDavM-rdHN10MZ1z7ACSQNwGMNPbRXC06nq.Cg_1c7RDOG6PRrYi?startTime=1769785943000"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158"/>
        <p:cNvGrpSpPr/>
        <p:nvPr/>
      </p:nvGrpSpPr>
      <p:grpSpPr>
        <a:xfrm>
          <a:off x="0" y="0"/>
          <a:ext cx="0" cy="0"/>
          <a:chOff x="0" y="0"/>
          <a:chExt cx="0" cy="0"/>
        </a:xfrm>
      </p:grpSpPr>
      <p:pic>
        <p:nvPicPr>
          <p:cNvPr id="159" name="Google Shape;159;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18288000" cy="10287005"/>
          </a:xfrm>
          <a:prstGeom prst="rect">
            <a:avLst/>
          </a:prstGeom>
          <a:noFill/>
          <a:ln>
            <a:noFill/>
          </a:ln>
        </p:spPr>
      </p:pic>
      <p:sp>
        <p:nvSpPr>
          <p:cNvPr id="3" name="Title 2">
            <a:extLst>
              <a:ext uri="{FF2B5EF4-FFF2-40B4-BE49-F238E27FC236}">
                <a16:creationId xmlns:a16="http://schemas.microsoft.com/office/drawing/2014/main" id="{80716027-EC1D-B828-5431-9F8DF4A270AF}"/>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CCSC intro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a:extLst>
              <a:ext uri="{C183D7F6-B498-43B3-948B-1728B52AA6E4}">
                <adec:decorative xmlns:adec="http://schemas.microsoft.com/office/drawing/2017/decorative" val="1"/>
              </a:ext>
            </a:extLst>
          </p:cNvPr>
          <p:cNvSpPr/>
          <p:nvPr/>
        </p:nvSpPr>
        <p:spPr>
          <a:xfrm>
            <a:off x="2873250" y="527550"/>
            <a:ext cx="12539606" cy="9248923"/>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38761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34">
            <a:extLst>
              <a:ext uri="{C183D7F6-B498-43B3-948B-1728B52AA6E4}">
                <adec:decorative xmlns:adec="http://schemas.microsoft.com/office/drawing/2017/decorative" val="1"/>
              </a:ext>
            </a:extLst>
          </p:cNvPr>
          <p:cNvSpPr txBox="1"/>
          <p:nvPr/>
        </p:nvSpPr>
        <p:spPr>
          <a:xfrm>
            <a:off x="4069700" y="6132350"/>
            <a:ext cx="10146900" cy="384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sp>
        <p:nvSpPr>
          <p:cNvPr id="262" name="Google Shape;262;p34">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34">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64" name="Google Shape;264;p34">
            <a:extLst>
              <a:ext uri="{C183D7F6-B498-43B3-948B-1728B52AA6E4}">
                <adec:decorative xmlns:adec="http://schemas.microsoft.com/office/drawing/2017/decorative" val="1"/>
              </a:ext>
            </a:extLst>
          </p:cNvPr>
          <p:cNvSpPr/>
          <p:nvPr/>
        </p:nvSpPr>
        <p:spPr>
          <a:xfrm>
            <a:off x="-7" y="562326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9" r="-112756" b="-1193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34">
            <a:extLst>
              <a:ext uri="{C183D7F6-B498-43B3-948B-1728B52AA6E4}">
                <adec:decorative xmlns:adec="http://schemas.microsoft.com/office/drawing/2017/decorative" val="1"/>
              </a:ext>
            </a:extLst>
          </p:cNvPr>
          <p:cNvSpPr/>
          <p:nvPr/>
        </p:nvSpPr>
        <p:spPr>
          <a:xfrm>
            <a:off x="13522649" y="5623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5" t="-113427" r="-13868" b="-191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34">
            <a:extLst>
              <a:ext uri="{C183D7F6-B498-43B3-948B-1728B52AA6E4}">
                <adec:decorative xmlns:adec="http://schemas.microsoft.com/office/drawing/2017/decorative" val="1"/>
              </a:ext>
            </a:extLst>
          </p:cNvPr>
          <p:cNvSpPr txBox="1"/>
          <p:nvPr/>
        </p:nvSpPr>
        <p:spPr>
          <a:xfrm>
            <a:off x="4603600" y="1862875"/>
            <a:ext cx="712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A02B760-58CE-FB7E-106B-EDE7D8045B85}"/>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4-7</a:t>
            </a:r>
          </a:p>
        </p:txBody>
      </p:sp>
      <p:sp>
        <p:nvSpPr>
          <p:cNvPr id="267" name="Google Shape;267;p34"/>
          <p:cNvSpPr txBox="1"/>
          <p:nvPr/>
        </p:nvSpPr>
        <p:spPr>
          <a:xfrm>
            <a:off x="3429000" y="1244650"/>
            <a:ext cx="11572800" cy="8773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900">
                <a:solidFill>
                  <a:schemeClr val="lt1"/>
                </a:solidFill>
                <a:latin typeface="Calibri"/>
                <a:ea typeface="Calibri"/>
                <a:cs typeface="Calibri"/>
                <a:sym typeface="Calibri"/>
              </a:rPr>
              <a:t>4. Training and Technical Assistance Center (TTAC) provided multiple trainings with paraprofessionals on HLPs in Region 5 within the local school divisions.</a:t>
            </a:r>
            <a:endParaRPr sz="39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endParaRPr sz="390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US" sz="3900">
                <a:solidFill>
                  <a:schemeClr val="lt1"/>
                </a:solidFill>
                <a:latin typeface="Calibri"/>
                <a:ea typeface="Calibri"/>
                <a:cs typeface="Calibri"/>
                <a:sym typeface="Calibri"/>
              </a:rPr>
              <a:t>5. Programs discussed and decided on their top 5-7 HLPs to highlight (Summer 2023).</a:t>
            </a:r>
            <a:br>
              <a:rPr lang="en-US" sz="3900">
                <a:solidFill>
                  <a:schemeClr val="lt1"/>
                </a:solidFill>
                <a:latin typeface="Calibri"/>
                <a:ea typeface="Calibri"/>
                <a:cs typeface="Calibri"/>
                <a:sym typeface="Calibri"/>
              </a:rPr>
            </a:br>
            <a:endParaRPr sz="390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US" sz="3900">
                <a:solidFill>
                  <a:schemeClr val="lt1"/>
                </a:solidFill>
                <a:latin typeface="Calibri"/>
                <a:ea typeface="Calibri"/>
                <a:cs typeface="Calibri"/>
                <a:sym typeface="Calibri"/>
              </a:rPr>
              <a:t>6. Added HLPs to all program courses and syllabi (Fall 2024).</a:t>
            </a:r>
            <a:br>
              <a:rPr lang="en-US" sz="3900">
                <a:solidFill>
                  <a:schemeClr val="lt1"/>
                </a:solidFill>
                <a:latin typeface="Calibri"/>
                <a:ea typeface="Calibri"/>
                <a:cs typeface="Calibri"/>
                <a:sym typeface="Calibri"/>
              </a:rPr>
            </a:br>
            <a:endParaRPr sz="390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US" sz="3900">
                <a:solidFill>
                  <a:schemeClr val="lt1"/>
                </a:solidFill>
                <a:latin typeface="Calibri"/>
                <a:ea typeface="Calibri"/>
                <a:cs typeface="Calibri"/>
                <a:sym typeface="Calibri"/>
              </a:rPr>
              <a:t>7. Aligned all HLPs, VDOE competencies and course key assessments/assignments (Fall 2024).</a:t>
            </a:r>
            <a:endParaRPr sz="39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endParaRPr sz="34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endParaRPr sz="2400">
              <a:solidFill>
                <a:schemeClr val="lt1"/>
              </a:solidFill>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a:extLst>
              <a:ext uri="{C183D7F6-B498-43B3-948B-1728B52AA6E4}">
                <adec:decorative xmlns:adec="http://schemas.microsoft.com/office/drawing/2017/decorative" val="1"/>
              </a:ext>
            </a:extLst>
          </p:cNvPr>
          <p:cNvSpPr/>
          <p:nvPr/>
        </p:nvSpPr>
        <p:spPr>
          <a:xfrm>
            <a:off x="2873250" y="527550"/>
            <a:ext cx="12539606" cy="9248923"/>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38761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35">
            <a:extLst>
              <a:ext uri="{C183D7F6-B498-43B3-948B-1728B52AA6E4}">
                <adec:decorative xmlns:adec="http://schemas.microsoft.com/office/drawing/2017/decorative" val="1"/>
              </a:ext>
            </a:extLst>
          </p:cNvPr>
          <p:cNvSpPr txBox="1"/>
          <p:nvPr/>
        </p:nvSpPr>
        <p:spPr>
          <a:xfrm>
            <a:off x="4069700" y="6132350"/>
            <a:ext cx="10146900" cy="384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sp>
        <p:nvSpPr>
          <p:cNvPr id="274" name="Google Shape;274;p35">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35">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76" name="Google Shape;276;p35">
            <a:extLst>
              <a:ext uri="{C183D7F6-B498-43B3-948B-1728B52AA6E4}">
                <adec:decorative xmlns:adec="http://schemas.microsoft.com/office/drawing/2017/decorative" val="1"/>
              </a:ext>
            </a:extLst>
          </p:cNvPr>
          <p:cNvSpPr/>
          <p:nvPr/>
        </p:nvSpPr>
        <p:spPr>
          <a:xfrm>
            <a:off x="-7" y="562326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9" r="-112756" b="-1193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35">
            <a:extLst>
              <a:ext uri="{C183D7F6-B498-43B3-948B-1728B52AA6E4}">
                <adec:decorative xmlns:adec="http://schemas.microsoft.com/office/drawing/2017/decorative" val="1"/>
              </a:ext>
            </a:extLst>
          </p:cNvPr>
          <p:cNvSpPr/>
          <p:nvPr/>
        </p:nvSpPr>
        <p:spPr>
          <a:xfrm>
            <a:off x="13522649" y="5623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5" t="-113427" r="-13868" b="-191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35">
            <a:extLst>
              <a:ext uri="{C183D7F6-B498-43B3-948B-1728B52AA6E4}">
                <adec:decorative xmlns:adec="http://schemas.microsoft.com/office/drawing/2017/decorative" val="1"/>
              </a:ext>
            </a:extLst>
          </p:cNvPr>
          <p:cNvSpPr txBox="1"/>
          <p:nvPr/>
        </p:nvSpPr>
        <p:spPr>
          <a:xfrm>
            <a:off x="4603600" y="1862875"/>
            <a:ext cx="712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263B2F5-325B-E60D-6379-F83EF9484345}"/>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8-9</a:t>
            </a:r>
          </a:p>
        </p:txBody>
      </p:sp>
      <p:sp>
        <p:nvSpPr>
          <p:cNvPr id="279" name="Google Shape;279;p35"/>
          <p:cNvSpPr txBox="1"/>
          <p:nvPr/>
        </p:nvSpPr>
        <p:spPr>
          <a:xfrm>
            <a:off x="3305350" y="1046580"/>
            <a:ext cx="11745900" cy="9358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000">
                <a:solidFill>
                  <a:schemeClr val="lt1"/>
                </a:solidFill>
                <a:latin typeface="Calibri"/>
                <a:ea typeface="Calibri"/>
                <a:cs typeface="Calibri"/>
                <a:sym typeface="Calibri"/>
              </a:rPr>
              <a:t>8. Developed and implemented a two-year study to support ST, US and CT (Fall 2024) in the areas of:</a:t>
            </a:r>
            <a:endParaRPr sz="4000">
              <a:solidFill>
                <a:schemeClr val="lt1"/>
              </a:solidFill>
              <a:latin typeface="Calibri"/>
              <a:ea typeface="Calibri"/>
              <a:cs typeface="Calibri"/>
              <a:sym typeface="Calibri"/>
            </a:endParaRPr>
          </a:p>
          <a:p>
            <a:pPr marL="914400" lvl="0" indent="-317500" algn="l" rtl="0">
              <a:lnSpc>
                <a:spcPct val="90000"/>
              </a:lnSpc>
              <a:spcBef>
                <a:spcPts val="0"/>
              </a:spcBef>
              <a:spcAft>
                <a:spcPts val="0"/>
              </a:spcAft>
              <a:buClr>
                <a:schemeClr val="lt1"/>
              </a:buClr>
              <a:buSzPts val="1400"/>
              <a:buFont typeface="Calibri"/>
              <a:buChar char="●"/>
            </a:pPr>
            <a:r>
              <a:rPr lang="en-US" sz="4000">
                <a:solidFill>
                  <a:schemeClr val="lt1"/>
                </a:solidFill>
                <a:latin typeface="Calibri"/>
                <a:ea typeface="Calibri"/>
                <a:cs typeface="Calibri"/>
                <a:sym typeface="Calibri"/>
              </a:rPr>
              <a:t>Effective implementation of Systematic Designed Instruction (SDI), Universal Design for Learning (UDL) and High Leverage Practices (HLPs).</a:t>
            </a:r>
            <a:endParaRPr sz="4000">
              <a:solidFill>
                <a:schemeClr val="lt1"/>
              </a:solidFill>
              <a:latin typeface="Calibri"/>
              <a:ea typeface="Calibri"/>
              <a:cs typeface="Calibri"/>
              <a:sym typeface="Calibri"/>
            </a:endParaRPr>
          </a:p>
          <a:p>
            <a:pPr marL="914400" lvl="0" indent="-317500" algn="l" rtl="0">
              <a:lnSpc>
                <a:spcPct val="90000"/>
              </a:lnSpc>
              <a:spcBef>
                <a:spcPts val="0"/>
              </a:spcBef>
              <a:spcAft>
                <a:spcPts val="0"/>
              </a:spcAft>
              <a:buClr>
                <a:schemeClr val="lt1"/>
              </a:buClr>
              <a:buSzPts val="1400"/>
              <a:buFont typeface="Calibri"/>
              <a:buChar char="●"/>
            </a:pPr>
            <a:r>
              <a:rPr lang="en-US" sz="4000">
                <a:solidFill>
                  <a:schemeClr val="lt1"/>
                </a:solidFill>
                <a:latin typeface="Calibri"/>
                <a:ea typeface="Calibri"/>
                <a:cs typeface="Calibri"/>
                <a:sym typeface="Calibri"/>
              </a:rPr>
              <a:t>Use and importance of effective feedback and providing quality feedback in a coaching setting (</a:t>
            </a:r>
            <a:r>
              <a:rPr lang="en-US" sz="3800">
                <a:solidFill>
                  <a:schemeClr val="lt1"/>
                </a:solidFill>
                <a:latin typeface="Calibri"/>
                <a:ea typeface="Calibri"/>
                <a:cs typeface="Calibri"/>
                <a:sym typeface="Calibri"/>
              </a:rPr>
              <a:t>specific, statement focused and connection making with real examples).</a:t>
            </a:r>
            <a:r>
              <a:rPr lang="en-US" sz="4000">
                <a:solidFill>
                  <a:schemeClr val="lt1"/>
                </a:solidFill>
                <a:latin typeface="Calibri"/>
                <a:ea typeface="Calibri"/>
                <a:cs typeface="Calibri"/>
                <a:sym typeface="Calibri"/>
              </a:rPr>
              <a:t> </a:t>
            </a:r>
            <a:endParaRPr sz="4000">
              <a:solidFill>
                <a:schemeClr val="lt1"/>
              </a:solidFill>
              <a:latin typeface="Calibri"/>
              <a:ea typeface="Calibri"/>
              <a:cs typeface="Calibri"/>
              <a:sym typeface="Calibri"/>
            </a:endParaRPr>
          </a:p>
          <a:p>
            <a:pPr marL="914400" lvl="0" indent="-317500" algn="l" rtl="0">
              <a:lnSpc>
                <a:spcPct val="90000"/>
              </a:lnSpc>
              <a:spcBef>
                <a:spcPts val="0"/>
              </a:spcBef>
              <a:spcAft>
                <a:spcPts val="0"/>
              </a:spcAft>
              <a:buClr>
                <a:schemeClr val="lt1"/>
              </a:buClr>
              <a:buSzPts val="1400"/>
              <a:buFont typeface="Calibri"/>
              <a:buChar char="●"/>
            </a:pPr>
            <a:r>
              <a:rPr lang="en-US" sz="4000">
                <a:solidFill>
                  <a:schemeClr val="lt1"/>
                </a:solidFill>
                <a:latin typeface="Calibri"/>
                <a:ea typeface="Calibri"/>
                <a:cs typeface="Calibri"/>
                <a:sym typeface="Calibri"/>
              </a:rPr>
              <a:t>Use of Opportunities to Respond (OTRs) to enhance engagement.</a:t>
            </a:r>
            <a:br>
              <a:rPr lang="en-US" sz="4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r>
              <a:rPr lang="en-US" sz="4000">
                <a:solidFill>
                  <a:schemeClr val="lt1"/>
                </a:solidFill>
                <a:latin typeface="Calibri"/>
                <a:ea typeface="Calibri"/>
                <a:cs typeface="Calibri"/>
                <a:sym typeface="Calibri"/>
              </a:rPr>
              <a:t>9. Attempting to close the Research to Practice Gap by presenting research to constituents in the field.</a:t>
            </a:r>
            <a:endParaRPr sz="4000">
              <a:solidFill>
                <a:schemeClr val="lt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sz="2400">
              <a:solidFill>
                <a:schemeClr val="lt1"/>
              </a:solidFill>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83"/>
        <p:cNvGrpSpPr/>
        <p:nvPr/>
      </p:nvGrpSpPr>
      <p:grpSpPr>
        <a:xfrm>
          <a:off x="0" y="0"/>
          <a:ext cx="0" cy="0"/>
          <a:chOff x="0" y="0"/>
          <a:chExt cx="0" cy="0"/>
        </a:xfrm>
      </p:grpSpPr>
      <p:grpSp>
        <p:nvGrpSpPr>
          <p:cNvPr id="284" name="Google Shape;284;p36">
            <a:extLst>
              <a:ext uri="{C183D7F6-B498-43B3-948B-1728B52AA6E4}">
                <adec:decorative xmlns:adec="http://schemas.microsoft.com/office/drawing/2017/decorative" val="1"/>
              </a:ext>
            </a:extLst>
          </p:cNvPr>
          <p:cNvGrpSpPr/>
          <p:nvPr/>
        </p:nvGrpSpPr>
        <p:grpSpPr>
          <a:xfrm>
            <a:off x="13280398" y="5567321"/>
            <a:ext cx="5125029" cy="5125029"/>
            <a:chOff x="0" y="0"/>
            <a:chExt cx="812800" cy="812800"/>
          </a:xfrm>
        </p:grpSpPr>
        <p:sp>
          <p:nvSpPr>
            <p:cNvPr id="285" name="Google Shape;285;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36"/>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87" name="Google Shape;287;p36">
            <a:extLst>
              <a:ext uri="{C183D7F6-B498-43B3-948B-1728B52AA6E4}">
                <adec:decorative xmlns:adec="http://schemas.microsoft.com/office/drawing/2017/decorative" val="1"/>
              </a:ext>
            </a:extLst>
          </p:cNvPr>
          <p:cNvSpPr txBox="1"/>
          <p:nvPr/>
        </p:nvSpPr>
        <p:spPr>
          <a:xfrm>
            <a:off x="1752622" y="485927"/>
            <a:ext cx="95079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latin typeface="Raleway ExtraBold"/>
              <a:ea typeface="Raleway ExtraBold"/>
              <a:cs typeface="Raleway ExtraBold"/>
              <a:sym typeface="Raleway ExtraBold"/>
            </a:endParaRPr>
          </a:p>
        </p:txBody>
      </p:sp>
      <p:sp>
        <p:nvSpPr>
          <p:cNvPr id="288" name="Google Shape;288;p36">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36">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36">
            <a:extLst>
              <a:ext uri="{C183D7F6-B498-43B3-948B-1728B52AA6E4}">
                <adec:decorative xmlns:adec="http://schemas.microsoft.com/office/drawing/2017/decorative" val="1"/>
              </a:ext>
            </a:extLst>
          </p:cNvPr>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 name="Title 1">
            <a:extLst>
              <a:ext uri="{FF2B5EF4-FFF2-40B4-BE49-F238E27FC236}">
                <a16:creationId xmlns:a16="http://schemas.microsoft.com/office/drawing/2014/main" id="{68590062-EE6B-CFC3-ECB3-1645A70EC44E}"/>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Logic Model</a:t>
            </a:r>
          </a:p>
        </p:txBody>
      </p:sp>
      <p:pic>
        <p:nvPicPr>
          <p:cNvPr id="291" name="Google Shape;291;p36" descr="A logic model diagram illustrating a project aimed at improving special education teacher retention. The model begins with the goal of strengthening preservice teachers’ competence and confidence in High Leverage Practices through targeted coaching. Inputs include CEEDAR resources, faculty professional development, supervisor and cooperating teacher training, observation tools, technology, the COACHED app, and TTAC support. Activities list PD sessions, aligned syllabi, implementation of observation and feedback tools, training for supervisors and cooperating teachers, observations and debriefs, data collection, and focus interviews. Outputs include the number of PD sessions, updated syllabi, implemented tools, collected assessments, interview transcripts, and iterative improvements. Short‑term outcomes describe increased knowledge and confidence in HLPs, more specific and timely feedback, and stronger alignment between research and practice. The long‑term impact includes reduced special education teacher attrition, improved K–12 student outcomes, and a sustainable, research‑based preparation model."/>
          <p:cNvPicPr preferRelativeResize="0"/>
          <p:nvPr/>
        </p:nvPicPr>
        <p:blipFill>
          <a:blip r:embed="rId5">
            <a:alphaModFix/>
          </a:blip>
          <a:stretch>
            <a:fillRect/>
          </a:stretch>
        </p:blipFill>
        <p:spPr>
          <a:xfrm>
            <a:off x="654125" y="926688"/>
            <a:ext cx="12327575" cy="8433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Title 1">
            <a:extLst>
              <a:ext uri="{FF2B5EF4-FFF2-40B4-BE49-F238E27FC236}">
                <a16:creationId xmlns:a16="http://schemas.microsoft.com/office/drawing/2014/main" id="{FA2D4CED-3003-CABF-0423-81EFD8312DC4}"/>
              </a:ext>
              <a:ext uri="{C183D7F6-B498-43B3-948B-1728B52AA6E4}">
                <adec:decorative xmlns:adec="http://schemas.microsoft.com/office/drawing/2017/decorative" val="0"/>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Virginia 2</a:t>
            </a:r>
          </a:p>
        </p:txBody>
      </p:sp>
      <p:sp>
        <p:nvSpPr>
          <p:cNvPr id="296" name="Google Shape;296;p37"/>
          <p:cNvSpPr txBox="1"/>
          <p:nvPr/>
        </p:nvSpPr>
        <p:spPr>
          <a:xfrm>
            <a:off x="2718600" y="351709"/>
            <a:ext cx="12850800" cy="36486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6600" b="1">
                <a:solidFill>
                  <a:schemeClr val="dk1"/>
                </a:solidFill>
                <a:latin typeface="Raleway"/>
                <a:ea typeface="Raleway"/>
                <a:cs typeface="Raleway"/>
                <a:sym typeface="Raleway"/>
              </a:rPr>
              <a:t>VIRGINIA</a:t>
            </a:r>
            <a:endParaRPr sz="6600" b="1">
              <a:solidFill>
                <a:schemeClr val="dk1"/>
              </a:solidFill>
              <a:latin typeface="Raleway"/>
              <a:ea typeface="Raleway"/>
              <a:cs typeface="Raleway"/>
              <a:sym typeface="Raleway"/>
            </a:endParaRPr>
          </a:p>
          <a:p>
            <a:pPr marL="0" lvl="0" indent="0" algn="ctr" rtl="0">
              <a:lnSpc>
                <a:spcPct val="142857"/>
              </a:lnSpc>
              <a:spcBef>
                <a:spcPts val="0"/>
              </a:spcBef>
              <a:spcAft>
                <a:spcPts val="0"/>
              </a:spcAft>
              <a:buSzPts val="1100"/>
              <a:buNone/>
            </a:pPr>
            <a:r>
              <a:rPr lang="en-US" sz="3150">
                <a:solidFill>
                  <a:schemeClr val="dk1"/>
                </a:solidFill>
                <a:latin typeface="Raleway"/>
                <a:ea typeface="Raleway"/>
                <a:cs typeface="Raleway"/>
                <a:sym typeface="Raleway"/>
              </a:rPr>
              <a:t> </a:t>
            </a:r>
            <a:endParaRPr sz="3150">
              <a:solidFill>
                <a:schemeClr val="dk1"/>
              </a:solidFill>
              <a:latin typeface="Raleway"/>
              <a:ea typeface="Raleway"/>
              <a:cs typeface="Raleway"/>
              <a:sym typeface="Raleway"/>
            </a:endParaRPr>
          </a:p>
          <a:p>
            <a:pPr marL="0" lvl="0" indent="0" algn="ctr" rtl="0">
              <a:lnSpc>
                <a:spcPct val="142857"/>
              </a:lnSpc>
              <a:spcBef>
                <a:spcPts val="0"/>
              </a:spcBef>
              <a:spcAft>
                <a:spcPts val="0"/>
              </a:spcAft>
              <a:buClr>
                <a:schemeClr val="dk1"/>
              </a:buClr>
              <a:buSzPts val="1100"/>
              <a:buFont typeface="Arial"/>
              <a:buNone/>
            </a:pPr>
            <a:r>
              <a:rPr lang="en-US" sz="4650" i="1">
                <a:solidFill>
                  <a:schemeClr val="dk1"/>
                </a:solidFill>
                <a:latin typeface="Raleway"/>
                <a:ea typeface="Raleway"/>
                <a:cs typeface="Raleway"/>
                <a:sym typeface="Raleway"/>
              </a:rPr>
              <a:t>FARNOOSH SHAHROKHI</a:t>
            </a:r>
            <a:endParaRPr sz="4800" i="1">
              <a:solidFill>
                <a:schemeClr val="dk1"/>
              </a:solidFill>
              <a:latin typeface="Raleway"/>
              <a:ea typeface="Raleway"/>
              <a:cs typeface="Raleway"/>
              <a:sym typeface="Raleway"/>
            </a:endParaRPr>
          </a:p>
          <a:p>
            <a:pPr marL="0" marR="0" lvl="0" indent="0" algn="ctr" rtl="0">
              <a:lnSpc>
                <a:spcPct val="110001"/>
              </a:lnSpc>
              <a:spcBef>
                <a:spcPts val="0"/>
              </a:spcBef>
              <a:spcAft>
                <a:spcPts val="0"/>
              </a:spcAft>
              <a:buNone/>
            </a:pPr>
            <a:endParaRPr sz="5300">
              <a:solidFill>
                <a:srgbClr val="898989"/>
              </a:solidFill>
              <a:latin typeface="Calibri"/>
              <a:ea typeface="Calibri"/>
              <a:cs typeface="Calibri"/>
              <a:sym typeface="Calibri"/>
            </a:endParaRPr>
          </a:p>
        </p:txBody>
      </p:sp>
      <p:sp>
        <p:nvSpPr>
          <p:cNvPr id="297" name="Google Shape;297;p37">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37">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99" name="Google Shape;299;p37">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300" name="Google Shape;300;p37">
            <a:extLst>
              <a:ext uri="{C183D7F6-B498-43B3-948B-1728B52AA6E4}">
                <adec:decorative xmlns:adec="http://schemas.microsoft.com/office/drawing/2017/decorative" val="1"/>
              </a:ext>
            </a:extLst>
          </p:cNvPr>
          <p:cNvSpPr/>
          <p:nvPr/>
        </p:nvSpPr>
        <p:spPr>
          <a:xfrm>
            <a:off x="-506773" y="3828797"/>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5" t="-122752" r="-5400"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01" name="Google Shape;301;p37">
            <a:extLst>
              <a:ext uri="{C183D7F6-B498-43B3-948B-1728B52AA6E4}">
                <adec:decorative xmlns:adec="http://schemas.microsoft.com/office/drawing/2017/decorative" val="1"/>
              </a:ext>
            </a:extLst>
          </p:cNvPr>
          <p:cNvCxnSpPr/>
          <p:nvPr/>
        </p:nvCxnSpPr>
        <p:spPr>
          <a:xfrm rot="10800000" flipH="1">
            <a:off x="3152200" y="1673925"/>
            <a:ext cx="11395200" cy="62700"/>
          </a:xfrm>
          <a:prstGeom prst="straightConnector1">
            <a:avLst/>
          </a:prstGeom>
          <a:noFill/>
          <a:ln w="9525" cap="flat" cmpd="sng">
            <a:solidFill>
              <a:schemeClr val="dk2"/>
            </a:solidFill>
            <a:prstDash val="solid"/>
            <a:round/>
            <a:headEnd type="none" w="med" len="med"/>
            <a:tailEnd type="none" w="med" len="med"/>
          </a:ln>
        </p:spPr>
      </p:cxnSp>
      <p:pic>
        <p:nvPicPr>
          <p:cNvPr id="302" name="Google Shape;302;p37" descr="George Mason University logo"/>
          <p:cNvPicPr preferRelativeResize="0"/>
          <p:nvPr/>
        </p:nvPicPr>
        <p:blipFill>
          <a:blip r:embed="rId6">
            <a:alphaModFix/>
          </a:blip>
          <a:stretch>
            <a:fillRect/>
          </a:stretch>
        </p:blipFill>
        <p:spPr>
          <a:xfrm>
            <a:off x="8227037" y="3287627"/>
            <a:ext cx="1833925" cy="1833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38">
            <a:extLst>
              <a:ext uri="{C183D7F6-B498-43B3-948B-1728B52AA6E4}">
                <adec:decorative xmlns:adec="http://schemas.microsoft.com/office/drawing/2017/decorative" val="1"/>
              </a:ext>
            </a:extLst>
          </p:cNvPr>
          <p:cNvGrpSpPr/>
          <p:nvPr/>
        </p:nvGrpSpPr>
        <p:grpSpPr>
          <a:xfrm rot="10800000">
            <a:off x="-118" y="9257851"/>
            <a:ext cx="18288118" cy="1246143"/>
            <a:chOff x="0" y="-57150"/>
            <a:chExt cx="4816592" cy="328200"/>
          </a:xfrm>
        </p:grpSpPr>
        <p:sp>
          <p:nvSpPr>
            <p:cNvPr id="308" name="Google Shape;308;p38"/>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 name="Google Shape;309;p38"/>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10" name="Google Shape;310;p38">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38">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Clr>
                <a:srgbClr val="000000"/>
              </a:buClr>
              <a:buSzPts val="2107"/>
              <a:buFont typeface="Arial"/>
              <a:buNone/>
            </a:pPr>
            <a:r>
              <a:rPr lang="en-US" sz="2107"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312" name="Google Shape;312;p38">
            <a:extLst>
              <a:ext uri="{C183D7F6-B498-43B3-948B-1728B52AA6E4}">
                <adec:decorative xmlns:adec="http://schemas.microsoft.com/office/drawing/2017/decorative" val="1"/>
              </a:ext>
            </a:extLst>
          </p:cNvPr>
          <p:cNvSpPr/>
          <p:nvPr/>
        </p:nvSpPr>
        <p:spPr>
          <a:xfrm>
            <a:off x="0" y="7075276"/>
            <a:ext cx="2963484" cy="4366048"/>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4">
              <a:alphaModFix/>
            </a:blip>
            <a:stretch>
              <a:fillRect l="-113624" t="-117418" r="-16017" b="-165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 name="Google Shape;314;p38"/>
          <p:cNvSpPr txBox="1">
            <a:spLocks noGrp="1"/>
          </p:cNvSpPr>
          <p:nvPr>
            <p:ph type="title" idx="4294967295"/>
          </p:nvPr>
        </p:nvSpPr>
        <p:spPr>
          <a:xfrm>
            <a:off x="1696801" y="805788"/>
            <a:ext cx="14894400" cy="2068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Pts val="8099"/>
              <a:buFont typeface="Arial"/>
              <a:buNone/>
              <a:tabLst/>
              <a:defRPr/>
            </a:pPr>
            <a:r>
              <a:rPr kumimoji="0" lang="en-US" sz="63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George Mason University Example:</a:t>
            </a:r>
          </a:p>
          <a:p>
            <a:pPr marL="0" marR="0" lvl="0" indent="0" algn="l" defTabSz="914400" rtl="0" eaLnBrk="1" fontAlgn="auto" latinLnBrk="0" hangingPunct="1">
              <a:lnSpc>
                <a:spcPct val="110001"/>
              </a:lnSpc>
              <a:spcBef>
                <a:spcPts val="0"/>
              </a:spcBef>
              <a:spcAft>
                <a:spcPts val="0"/>
              </a:spcAft>
              <a:buClr>
                <a:srgbClr val="000000"/>
              </a:buClr>
              <a:buSzPts val="8099"/>
              <a:buFont typeface="Arial"/>
              <a:buNone/>
              <a:tabLst/>
              <a:defRPr/>
            </a:pPr>
            <a:r>
              <a:rPr kumimoji="0" lang="en-US" sz="63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Special Education</a:t>
            </a:r>
          </a:p>
        </p:txBody>
      </p:sp>
      <p:sp>
        <p:nvSpPr>
          <p:cNvPr id="313" name="Google Shape;313;p38"/>
          <p:cNvSpPr txBox="1"/>
          <p:nvPr/>
        </p:nvSpPr>
        <p:spPr>
          <a:xfrm>
            <a:off x="3505350" y="3245575"/>
            <a:ext cx="12725400" cy="6509400"/>
          </a:xfrm>
          <a:prstGeom prst="rect">
            <a:avLst/>
          </a:prstGeom>
          <a:noFill/>
          <a:ln>
            <a:noFill/>
          </a:ln>
        </p:spPr>
        <p:txBody>
          <a:bodyPr spcFirstLastPara="1" wrap="square" lIns="0" tIns="0" rIns="0" bIns="0" anchor="t" anchorCtr="0">
            <a:spAutoFit/>
          </a:bodyPr>
          <a:lstStyle/>
          <a:p>
            <a:pPr marL="12700" lvl="0" indent="0" algn="l" rtl="0">
              <a:lnSpc>
                <a:spcPct val="115000"/>
              </a:lnSpc>
              <a:spcBef>
                <a:spcPts val="0"/>
              </a:spcBef>
              <a:spcAft>
                <a:spcPts val="0"/>
              </a:spcAft>
              <a:buClr>
                <a:schemeClr val="dk1"/>
              </a:buClr>
              <a:buSzPts val="1100"/>
              <a:buFont typeface="Arial"/>
              <a:buNone/>
            </a:pPr>
            <a:r>
              <a:rPr lang="en-US" sz="3100">
                <a:solidFill>
                  <a:srgbClr val="595959"/>
                </a:solidFill>
                <a:latin typeface="Raleway Medium"/>
                <a:ea typeface="Raleway Medium"/>
                <a:cs typeface="Raleway Medium"/>
                <a:sym typeface="Raleway Medium"/>
              </a:rPr>
              <a:t>●</a:t>
            </a:r>
            <a:r>
              <a:rPr lang="en-US" sz="3000">
                <a:solidFill>
                  <a:srgbClr val="595959"/>
                </a:solidFill>
                <a:latin typeface="Raleway Medium"/>
                <a:ea typeface="Raleway Medium"/>
                <a:cs typeface="Raleway Medium"/>
                <a:sym typeface="Raleway Medium"/>
              </a:rPr>
              <a:t>Undergraduate program developed in short period of time</a:t>
            </a:r>
            <a:endParaRPr sz="3000">
              <a:solidFill>
                <a:srgbClr val="595959"/>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a:solidFill>
                <a:srgbClr val="595959"/>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r>
              <a:rPr lang="en-US" sz="3100">
                <a:solidFill>
                  <a:srgbClr val="595959"/>
                </a:solidFill>
                <a:latin typeface="Raleway Medium"/>
                <a:ea typeface="Raleway Medium"/>
                <a:cs typeface="Raleway Medium"/>
                <a:sym typeface="Raleway Medium"/>
              </a:rPr>
              <a:t>●</a:t>
            </a:r>
            <a:r>
              <a:rPr lang="en-US" sz="3000">
                <a:solidFill>
                  <a:srgbClr val="595959"/>
                </a:solidFill>
                <a:latin typeface="Raleway Medium"/>
                <a:ea typeface="Raleway Medium"/>
                <a:cs typeface="Raleway Medium"/>
                <a:sym typeface="Raleway Medium"/>
              </a:rPr>
              <a:t>In collaboration with ELED, Leadership, and our Training and Technical Assistance Center faculty, used Q Sort and IC+ Tool to prioritize HLPs and evaluate their place in our program</a:t>
            </a:r>
            <a:endParaRPr sz="3000">
              <a:solidFill>
                <a:srgbClr val="595959"/>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a:solidFill>
                <a:srgbClr val="595959"/>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r>
              <a:rPr lang="en-US" sz="3100">
                <a:solidFill>
                  <a:srgbClr val="595959"/>
                </a:solidFill>
                <a:latin typeface="Raleway Medium"/>
                <a:ea typeface="Raleway Medium"/>
                <a:cs typeface="Raleway Medium"/>
                <a:sym typeface="Raleway Medium"/>
              </a:rPr>
              <a:t>●</a:t>
            </a:r>
            <a:r>
              <a:rPr lang="en-US" sz="3000">
                <a:solidFill>
                  <a:srgbClr val="595959"/>
                </a:solidFill>
                <a:latin typeface="Raleway Medium"/>
                <a:ea typeface="Raleway Medium"/>
                <a:cs typeface="Raleway Medium"/>
                <a:sym typeface="Raleway Medium"/>
              </a:rPr>
              <a:t>Will use this data to further revise and update the program</a:t>
            </a:r>
            <a:endParaRPr sz="3000">
              <a:solidFill>
                <a:srgbClr val="595959"/>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a:solidFill>
                <a:srgbClr val="595959"/>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r>
              <a:rPr lang="en-US" sz="3100">
                <a:solidFill>
                  <a:srgbClr val="595959"/>
                </a:solidFill>
                <a:latin typeface="Raleway Medium"/>
                <a:ea typeface="Raleway Medium"/>
                <a:cs typeface="Raleway Medium"/>
                <a:sym typeface="Raleway Medium"/>
              </a:rPr>
              <a:t>●</a:t>
            </a:r>
            <a:r>
              <a:rPr lang="en-US" sz="3000">
                <a:solidFill>
                  <a:srgbClr val="595959"/>
                </a:solidFill>
                <a:latin typeface="Raleway Medium"/>
                <a:ea typeface="Raleway Medium"/>
                <a:cs typeface="Raleway Medium"/>
                <a:sym typeface="Raleway Medium"/>
              </a:rPr>
              <a:t>We learned it is not an easy process but definitely worthwhile, especially when collaborating</a:t>
            </a:r>
            <a:endParaRPr sz="3000">
              <a:solidFill>
                <a:srgbClr val="595959"/>
              </a:solidFill>
              <a:latin typeface="Raleway Medium"/>
              <a:ea typeface="Raleway Medium"/>
              <a:cs typeface="Raleway Medium"/>
              <a:sym typeface="Raleway Medium"/>
            </a:endParaRPr>
          </a:p>
          <a:p>
            <a:pPr marL="0" lvl="0" indent="0" algn="ctr" rtl="0">
              <a:lnSpc>
                <a:spcPct val="115000"/>
              </a:lnSpc>
              <a:spcBef>
                <a:spcPts val="0"/>
              </a:spcBef>
              <a:spcAft>
                <a:spcPts val="0"/>
              </a:spcAft>
              <a:buClr>
                <a:schemeClr val="dk1"/>
              </a:buClr>
              <a:buSzPts val="1100"/>
              <a:buFont typeface="Arial"/>
              <a:buNone/>
            </a:pPr>
            <a:r>
              <a:rPr lang="en-US" sz="3000" u="sng">
                <a:solidFill>
                  <a:schemeClr val="hlink"/>
                </a:solidFill>
                <a:latin typeface="Raleway Medium"/>
                <a:ea typeface="Raleway Medium"/>
                <a:cs typeface="Raleway Medium"/>
                <a:sym typeface="Raleway Medium"/>
                <a:hlinkClick r:id="rId5"/>
              </a:rPr>
              <a:t>Video</a:t>
            </a:r>
            <a:endParaRPr sz="3000" u="sng">
              <a:solidFill>
                <a:schemeClr val="hlink"/>
              </a:solidFill>
              <a:latin typeface="Raleway Medium"/>
              <a:ea typeface="Raleway Medium"/>
              <a:cs typeface="Raleway Medium"/>
              <a:sym typeface="Raleway Medium"/>
            </a:endParaRPr>
          </a:p>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Raleway Medium"/>
                <a:ea typeface="Raleway Medium"/>
                <a:cs typeface="Raleway Medium"/>
                <a:sym typeface="Raleway Medium"/>
              </a:rPr>
              <a:t>Passcode: 4.8d.U.Q</a:t>
            </a:r>
            <a:endParaRPr sz="3000">
              <a:solidFill>
                <a:schemeClr val="dk1"/>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sz="3000">
              <a:solidFill>
                <a:srgbClr val="595959"/>
              </a:solidFill>
              <a:latin typeface="Raleway Medium"/>
              <a:ea typeface="Raleway Medium"/>
              <a:cs typeface="Raleway Medium"/>
              <a:sym typeface="Raleway Medium"/>
            </a:endParaRPr>
          </a:p>
          <a:p>
            <a:pPr marL="0" marR="0" lvl="0" indent="0" algn="ctr" rtl="0">
              <a:lnSpc>
                <a:spcPct val="140016"/>
              </a:lnSpc>
              <a:spcBef>
                <a:spcPts val="0"/>
              </a:spcBef>
              <a:spcAft>
                <a:spcPts val="0"/>
              </a:spcAft>
              <a:buClr>
                <a:srgbClr val="000000"/>
              </a:buClr>
              <a:buSzPts val="2499"/>
              <a:buFont typeface="Arial"/>
              <a:buNone/>
            </a:pPr>
            <a:r>
              <a:rPr lang="en-US" sz="2499" b="0" i="0" u="none" strike="noStrike" cap="none">
                <a:solidFill>
                  <a:srgbClr val="000000"/>
                </a:solidFill>
                <a:latin typeface="Raleway Medium"/>
                <a:ea typeface="Raleway Medium"/>
                <a:cs typeface="Raleway Medium"/>
                <a:sym typeface="Raleway Medium"/>
              </a:rPr>
              <a:t>.</a:t>
            </a:r>
            <a:endParaRPr sz="1400" b="0" i="0" u="none" strike="noStrike" cap="none">
              <a:solidFill>
                <a:srgbClr val="000000"/>
              </a:solidFill>
              <a:latin typeface="Raleway Medium"/>
              <a:ea typeface="Raleway Medium"/>
              <a:cs typeface="Raleway Medium"/>
              <a:sym typeface="Raleway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a:extLst>
              <a:ext uri="{C183D7F6-B498-43B3-948B-1728B52AA6E4}">
                <adec:decorative xmlns:adec="http://schemas.microsoft.com/office/drawing/2017/decorative" val="1"/>
              </a:ext>
            </a:extLst>
          </p:cNvPr>
          <p:cNvSpPr/>
          <p:nvPr/>
        </p:nvSpPr>
        <p:spPr>
          <a:xfrm>
            <a:off x="0" y="0"/>
            <a:ext cx="18288000" cy="29784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39"/>
          <p:cNvSpPr txBox="1">
            <a:spLocks noGrp="1"/>
          </p:cNvSpPr>
          <p:nvPr>
            <p:ph type="title" idx="4294967295"/>
          </p:nvPr>
        </p:nvSpPr>
        <p:spPr>
          <a:xfrm>
            <a:off x="447250" y="997050"/>
            <a:ext cx="17359200" cy="1539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Pts val="9999"/>
              <a:buFont typeface="Arial"/>
              <a:buNone/>
              <a:tabLst/>
              <a:defRPr/>
            </a:pPr>
            <a:r>
              <a:rPr kumimoji="0" lang="en-US" sz="9999" b="1" i="0" u="none" strike="noStrike" kern="0" cap="none" spc="0" normalizeH="0" baseline="0" noProof="0" dirty="0">
                <a:ln>
                  <a:noFill/>
                </a:ln>
                <a:solidFill>
                  <a:srgbClr val="FFFFFF"/>
                </a:solidFill>
                <a:effectLst/>
                <a:uLnTx/>
                <a:uFillTx/>
                <a:latin typeface="Fjalla One"/>
                <a:ea typeface="Fjalla One"/>
                <a:cs typeface="Fjalla One"/>
                <a:sym typeface="Fjalla One"/>
              </a:rPr>
              <a:t>Educational Leadership Program</a:t>
            </a:r>
            <a:endParaRPr kumimoji="0" lang="en-US" sz="44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321" name="Google Shape;321;p39">
            <a:extLst>
              <a:ext uri="{C183D7F6-B498-43B3-948B-1728B52AA6E4}">
                <adec:decorative xmlns:adec="http://schemas.microsoft.com/office/drawing/2017/decorative" val="1"/>
              </a:ext>
            </a:extLst>
          </p:cNvPr>
          <p:cNvSpPr/>
          <p:nvPr/>
        </p:nvSpPr>
        <p:spPr>
          <a:xfrm>
            <a:off x="264481"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 name="Google Shape;322;p39"/>
          <p:cNvSpPr txBox="1"/>
          <p:nvPr/>
        </p:nvSpPr>
        <p:spPr>
          <a:xfrm>
            <a:off x="152041"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323" name="Google Shape;323;p39">
            <a:extLst>
              <a:ext uri="{C183D7F6-B498-43B3-948B-1728B52AA6E4}">
                <adec:decorative xmlns:adec="http://schemas.microsoft.com/office/drawing/2017/decorative" val="1"/>
              </a:ext>
            </a:extLst>
          </p:cNvPr>
          <p:cNvSpPr/>
          <p:nvPr/>
        </p:nvSpPr>
        <p:spPr>
          <a:xfrm rot="10800000">
            <a:off x="-7832451" y="-1511278"/>
            <a:ext cx="26120450" cy="2396203"/>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4" name="Google Shape;324;p3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7250" y="3429000"/>
            <a:ext cx="17359198" cy="1624253"/>
          </a:xfrm>
          <a:prstGeom prst="rect">
            <a:avLst/>
          </a:prstGeom>
          <a:noFill/>
          <a:ln>
            <a:noFill/>
          </a:ln>
        </p:spPr>
      </p:pic>
      <p:pic>
        <p:nvPicPr>
          <p:cNvPr id="325" name="Google Shape;325;p3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74128" y="5652924"/>
            <a:ext cx="4371175" cy="2685903"/>
          </a:xfrm>
          <a:prstGeom prst="rect">
            <a:avLst/>
          </a:prstGeom>
          <a:noFill/>
          <a:ln>
            <a:noFill/>
          </a:ln>
        </p:spPr>
      </p:pic>
      <p:pic>
        <p:nvPicPr>
          <p:cNvPr id="326" name="Google Shape;326;p39">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9569082" y="5652924"/>
            <a:ext cx="4371171" cy="2685900"/>
          </a:xfrm>
          <a:prstGeom prst="rect">
            <a:avLst/>
          </a:prstGeom>
          <a:noFill/>
          <a:ln>
            <a:noFill/>
          </a:ln>
        </p:spPr>
      </p:pic>
      <p:pic>
        <p:nvPicPr>
          <p:cNvPr id="327" name="Google Shape;327;p39">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14172578" y="5652924"/>
            <a:ext cx="3633875" cy="2685900"/>
          </a:xfrm>
          <a:prstGeom prst="rect">
            <a:avLst/>
          </a:prstGeom>
          <a:noFill/>
          <a:ln>
            <a:noFill/>
          </a:ln>
        </p:spPr>
      </p:pic>
      <p:pic>
        <p:nvPicPr>
          <p:cNvPr id="328" name="Google Shape;328;p39">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4931994" y="5652924"/>
            <a:ext cx="4502800" cy="2685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333" name="Google Shape;333;p40">
            <a:extLst>
              <a:ext uri="{C183D7F6-B498-43B3-948B-1728B52AA6E4}">
                <adec:decorative xmlns:adec="http://schemas.microsoft.com/office/drawing/2017/decorative" val="1"/>
              </a:ext>
            </a:extLst>
          </p:cNvPr>
          <p:cNvGrpSpPr/>
          <p:nvPr/>
        </p:nvGrpSpPr>
        <p:grpSpPr>
          <a:xfrm rot="10800000">
            <a:off x="-118" y="9257851"/>
            <a:ext cx="18288118" cy="1246143"/>
            <a:chOff x="0" y="-57150"/>
            <a:chExt cx="4816592" cy="328200"/>
          </a:xfrm>
        </p:grpSpPr>
        <p:sp>
          <p:nvSpPr>
            <p:cNvPr id="334" name="Google Shape;334;p40"/>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40"/>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36" name="Google Shape;336;p40">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40">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Clr>
                <a:srgbClr val="000000"/>
              </a:buClr>
              <a:buSzPts val="2107"/>
              <a:buFont typeface="Arial"/>
              <a:buNone/>
            </a:pPr>
            <a:r>
              <a:rPr lang="en-US" sz="2107"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338" name="Google Shape;338;p40">
            <a:extLst>
              <a:ext uri="{C183D7F6-B498-43B3-948B-1728B52AA6E4}">
                <adec:decorative xmlns:adec="http://schemas.microsoft.com/office/drawing/2017/decorative" val="1"/>
              </a:ext>
            </a:extLst>
          </p:cNvPr>
          <p:cNvSpPr/>
          <p:nvPr/>
        </p:nvSpPr>
        <p:spPr>
          <a:xfrm>
            <a:off x="0" y="7075276"/>
            <a:ext cx="2963484" cy="4366048"/>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4">
              <a:alphaModFix/>
            </a:blip>
            <a:stretch>
              <a:fillRect l="-113624" t="-117418" r="-16017" b="-165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40"/>
          <p:cNvSpPr txBox="1">
            <a:spLocks noGrp="1"/>
          </p:cNvSpPr>
          <p:nvPr>
            <p:ph type="title" idx="4294967295"/>
          </p:nvPr>
        </p:nvSpPr>
        <p:spPr>
          <a:xfrm>
            <a:off x="1696801" y="805788"/>
            <a:ext cx="14894400" cy="2068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Pts val="8099"/>
              <a:buFont typeface="Arial"/>
              <a:buNone/>
              <a:tabLst/>
              <a:defRPr/>
            </a:pPr>
            <a:r>
              <a:rPr kumimoji="0" lang="en-US" sz="63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George Mason University Example:</a:t>
            </a:r>
          </a:p>
          <a:p>
            <a:pPr marL="0" marR="0" lvl="0" indent="0" algn="l" defTabSz="914400" rtl="0" eaLnBrk="1" fontAlgn="auto" latinLnBrk="0" hangingPunct="1">
              <a:lnSpc>
                <a:spcPct val="110001"/>
              </a:lnSpc>
              <a:spcBef>
                <a:spcPts val="0"/>
              </a:spcBef>
              <a:spcAft>
                <a:spcPts val="0"/>
              </a:spcAft>
              <a:buClr>
                <a:srgbClr val="000000"/>
              </a:buClr>
              <a:buSzPts val="8099"/>
              <a:buFont typeface="Arial"/>
              <a:buNone/>
              <a:tabLst/>
              <a:defRPr/>
            </a:pPr>
            <a:r>
              <a:rPr kumimoji="0" lang="en-US" sz="63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Leadership</a:t>
            </a:r>
          </a:p>
        </p:txBody>
      </p:sp>
      <p:sp>
        <p:nvSpPr>
          <p:cNvPr id="339" name="Google Shape;339;p40"/>
          <p:cNvSpPr txBox="1"/>
          <p:nvPr/>
        </p:nvSpPr>
        <p:spPr>
          <a:xfrm>
            <a:off x="3393600" y="3021925"/>
            <a:ext cx="14894400" cy="8012400"/>
          </a:xfrm>
          <a:prstGeom prst="rect">
            <a:avLst/>
          </a:prstGeom>
          <a:noFill/>
          <a:ln>
            <a:noFill/>
          </a:ln>
        </p:spPr>
        <p:txBody>
          <a:bodyPr spcFirstLastPara="1" wrap="square" lIns="0" tIns="0" rIns="0" bIns="0" anchor="t" anchorCtr="0">
            <a:spAutoFit/>
          </a:bodyPr>
          <a:lstStyle/>
          <a:p>
            <a:pPr marL="0" lvl="0" indent="0" algn="l" rtl="0">
              <a:lnSpc>
                <a:spcPct val="136363"/>
              </a:lnSpc>
              <a:spcBef>
                <a:spcPts val="0"/>
              </a:spcBef>
              <a:spcAft>
                <a:spcPts val="0"/>
              </a:spcAft>
              <a:buClr>
                <a:schemeClr val="dk1"/>
              </a:buClr>
              <a:buSzPts val="1100"/>
              <a:buFont typeface="Arial"/>
              <a:buNone/>
            </a:pPr>
            <a:r>
              <a:rPr lang="en-US" sz="3000" b="1">
                <a:solidFill>
                  <a:srgbClr val="595959"/>
                </a:solidFill>
                <a:latin typeface="Raleway"/>
                <a:ea typeface="Raleway"/>
                <a:cs typeface="Raleway"/>
                <a:sym typeface="Raleway"/>
              </a:rPr>
              <a:t>Goal:</a:t>
            </a:r>
            <a:endParaRPr sz="3000" b="1">
              <a:solidFill>
                <a:srgbClr val="595959"/>
              </a:solidFill>
              <a:latin typeface="Raleway"/>
              <a:ea typeface="Raleway"/>
              <a:cs typeface="Raleway"/>
              <a:sym typeface="Raleway"/>
            </a:endParaRPr>
          </a:p>
          <a:p>
            <a:pPr marL="457200" lvl="0" indent="-419100" algn="l" rtl="0">
              <a:lnSpc>
                <a:spcPct val="115000"/>
              </a:lnSpc>
              <a:spcBef>
                <a:spcPts val="800"/>
              </a:spcBef>
              <a:spcAft>
                <a:spcPts val="0"/>
              </a:spcAft>
              <a:buClr>
                <a:srgbClr val="595959"/>
              </a:buClr>
              <a:buSzPts val="3000"/>
              <a:buFont typeface="Raleway Medium"/>
              <a:buChar char="●"/>
            </a:pPr>
            <a:r>
              <a:rPr lang="en-US" sz="3000">
                <a:solidFill>
                  <a:srgbClr val="595959"/>
                </a:solidFill>
                <a:latin typeface="Raleway Medium"/>
                <a:ea typeface="Raleway Medium"/>
                <a:cs typeface="Raleway Medium"/>
                <a:sym typeface="Raleway Medium"/>
              </a:rPr>
              <a:t>Through partnership with CEEDAR and collaboration with GMU special education colleagues, we focused on leader candidates in developing  the skills needed for inclusive leadership</a:t>
            </a:r>
            <a:endParaRPr sz="3000">
              <a:solidFill>
                <a:srgbClr val="595959"/>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rgbClr val="595959"/>
              </a:buClr>
              <a:buSzPts val="3000"/>
              <a:buFont typeface="Raleway Medium"/>
              <a:buChar char="●"/>
            </a:pPr>
            <a:r>
              <a:rPr lang="en-US" sz="3000">
                <a:solidFill>
                  <a:srgbClr val="595959"/>
                </a:solidFill>
                <a:latin typeface="Raleway Medium"/>
                <a:ea typeface="Raleway Medium"/>
                <a:cs typeface="Raleway Medium"/>
                <a:sym typeface="Raleway Medium"/>
              </a:rPr>
              <a:t>·Identify strengths and gaps in our current program to build capacity for high‑quality preparation</a:t>
            </a:r>
            <a:endParaRPr sz="3000">
              <a:solidFill>
                <a:srgbClr val="595959"/>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rgbClr val="595959"/>
              </a:buClr>
              <a:buSzPts val="3000"/>
              <a:buFont typeface="Raleway Medium"/>
              <a:buChar char="●"/>
            </a:pPr>
            <a:r>
              <a:rPr lang="en-US" sz="3000">
                <a:solidFill>
                  <a:srgbClr val="595959"/>
                </a:solidFill>
                <a:latin typeface="Raleway Medium"/>
                <a:ea typeface="Raleway Medium"/>
                <a:cs typeface="Raleway Medium"/>
                <a:sym typeface="Raleway Medium"/>
              </a:rPr>
              <a:t>·Align coursework and refine internship experiences to integrate prioritized High-Leverage Practices (HLPs)</a:t>
            </a:r>
            <a:endParaRPr sz="3000">
              <a:solidFill>
                <a:srgbClr val="595959"/>
              </a:solidFill>
              <a:latin typeface="Raleway Medium"/>
              <a:ea typeface="Raleway Medium"/>
              <a:cs typeface="Raleway Medium"/>
              <a:sym typeface="Raleway Medium"/>
            </a:endParaRPr>
          </a:p>
          <a:p>
            <a:pPr marL="0" lvl="0" indent="0" algn="l" rtl="0">
              <a:lnSpc>
                <a:spcPct val="136363"/>
              </a:lnSpc>
              <a:spcBef>
                <a:spcPts val="800"/>
              </a:spcBef>
              <a:spcAft>
                <a:spcPts val="0"/>
              </a:spcAft>
              <a:buClr>
                <a:schemeClr val="dk1"/>
              </a:buClr>
              <a:buSzPts val="1100"/>
              <a:buFont typeface="Arial"/>
              <a:buNone/>
            </a:pPr>
            <a:r>
              <a:rPr lang="en-US" sz="3000" b="1">
                <a:solidFill>
                  <a:srgbClr val="595959"/>
                </a:solidFill>
                <a:latin typeface="Raleway"/>
                <a:ea typeface="Raleway"/>
                <a:cs typeface="Raleway"/>
                <a:sym typeface="Raleway"/>
              </a:rPr>
              <a:t>Next Step:</a:t>
            </a:r>
            <a:endParaRPr sz="3000" b="1">
              <a:solidFill>
                <a:srgbClr val="595959"/>
              </a:solidFill>
              <a:latin typeface="Raleway"/>
              <a:ea typeface="Raleway"/>
              <a:cs typeface="Raleway"/>
              <a:sym typeface="Raleway"/>
            </a:endParaRPr>
          </a:p>
          <a:p>
            <a:pPr marL="457200" lvl="0" indent="-419100" algn="l" rtl="0">
              <a:lnSpc>
                <a:spcPct val="136363"/>
              </a:lnSpc>
              <a:spcBef>
                <a:spcPts val="800"/>
              </a:spcBef>
              <a:spcAft>
                <a:spcPts val="0"/>
              </a:spcAft>
              <a:buClr>
                <a:srgbClr val="595959"/>
              </a:buClr>
              <a:buSzPts val="3000"/>
              <a:buFont typeface="Raleway Medium"/>
              <a:buChar char="●"/>
            </a:pPr>
            <a:r>
              <a:rPr lang="en-US" sz="3000">
                <a:solidFill>
                  <a:srgbClr val="595959"/>
                </a:solidFill>
                <a:latin typeface="Raleway Medium"/>
                <a:ea typeface="Raleway Medium"/>
                <a:cs typeface="Raleway Medium"/>
                <a:sym typeface="Raleway Medium"/>
              </a:rPr>
              <a:t>  Use the IC tools for continuous program improvement</a:t>
            </a:r>
            <a:endParaRPr sz="3000">
              <a:solidFill>
                <a:srgbClr val="595959"/>
              </a:solidFill>
              <a:latin typeface="Raleway Medium"/>
              <a:ea typeface="Raleway Medium"/>
              <a:cs typeface="Raleway Medium"/>
              <a:sym typeface="Raleway Medium"/>
            </a:endParaRPr>
          </a:p>
          <a:p>
            <a:pPr marL="12700" lvl="0" indent="0" algn="l" rtl="0">
              <a:lnSpc>
                <a:spcPct val="115000"/>
              </a:lnSpc>
              <a:spcBef>
                <a:spcPts val="800"/>
              </a:spcBef>
              <a:spcAft>
                <a:spcPts val="0"/>
              </a:spcAft>
              <a:buClr>
                <a:schemeClr val="dk1"/>
              </a:buClr>
              <a:buSzPts val="1100"/>
              <a:buFont typeface="Arial"/>
              <a:buNone/>
            </a:pPr>
            <a:endParaRPr sz="3100">
              <a:solidFill>
                <a:srgbClr val="595959"/>
              </a:solidFill>
              <a:latin typeface="Raleway Medium"/>
              <a:ea typeface="Raleway Medium"/>
              <a:cs typeface="Raleway Medium"/>
              <a:sym typeface="Raleway Medium"/>
            </a:endParaRPr>
          </a:p>
          <a:p>
            <a:pPr marL="0" lvl="0" indent="0" algn="ctr" rtl="0">
              <a:lnSpc>
                <a:spcPct val="115000"/>
              </a:lnSpc>
              <a:spcBef>
                <a:spcPts val="0"/>
              </a:spcBef>
              <a:spcAft>
                <a:spcPts val="0"/>
              </a:spcAft>
              <a:buClr>
                <a:schemeClr val="dk1"/>
              </a:buClr>
              <a:buSzPts val="1100"/>
              <a:buFont typeface="Arial"/>
              <a:buNone/>
            </a:pPr>
            <a:endParaRPr sz="3000">
              <a:solidFill>
                <a:schemeClr val="dk1"/>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sz="3000">
              <a:solidFill>
                <a:srgbClr val="595959"/>
              </a:solidFill>
              <a:latin typeface="Raleway Medium"/>
              <a:ea typeface="Raleway Medium"/>
              <a:cs typeface="Raleway Medium"/>
              <a:sym typeface="Raleway Medium"/>
            </a:endParaRPr>
          </a:p>
          <a:p>
            <a:pPr marL="0" marR="0" lvl="0" indent="0" algn="ctr" rtl="0">
              <a:lnSpc>
                <a:spcPct val="140016"/>
              </a:lnSpc>
              <a:spcBef>
                <a:spcPts val="0"/>
              </a:spcBef>
              <a:spcAft>
                <a:spcPts val="0"/>
              </a:spcAft>
              <a:buClr>
                <a:srgbClr val="000000"/>
              </a:buClr>
              <a:buSzPts val="2499"/>
              <a:buFont typeface="Arial"/>
              <a:buNone/>
            </a:pPr>
            <a:r>
              <a:rPr lang="en-US" sz="2499" b="0" i="0" u="none" strike="noStrike" cap="none">
                <a:solidFill>
                  <a:srgbClr val="000000"/>
                </a:solidFill>
                <a:latin typeface="Raleway Medium"/>
                <a:ea typeface="Raleway Medium"/>
                <a:cs typeface="Raleway Medium"/>
                <a:sym typeface="Raleway Medium"/>
              </a:rPr>
              <a:t>.</a:t>
            </a:r>
            <a:endParaRPr sz="1400" b="0" i="0" u="none" strike="noStrike" cap="none">
              <a:solidFill>
                <a:srgbClr val="000000"/>
              </a:solidFill>
              <a:latin typeface="Raleway Medium"/>
              <a:ea typeface="Raleway Medium"/>
              <a:cs typeface="Raleway Medium"/>
              <a:sym typeface="Raleway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Title 2">
            <a:extLst>
              <a:ext uri="{FF2B5EF4-FFF2-40B4-BE49-F238E27FC236}">
                <a16:creationId xmlns:a16="http://schemas.microsoft.com/office/drawing/2014/main" id="{C49D52A2-989C-7E05-ECA9-8ACDF72A8358}"/>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Virginia 3</a:t>
            </a:r>
          </a:p>
        </p:txBody>
      </p:sp>
      <p:sp>
        <p:nvSpPr>
          <p:cNvPr id="345" name="Google Shape;345;p41"/>
          <p:cNvSpPr txBox="1"/>
          <p:nvPr/>
        </p:nvSpPr>
        <p:spPr>
          <a:xfrm>
            <a:off x="2718600" y="351709"/>
            <a:ext cx="12850800" cy="50778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6600" b="1" dirty="0">
                <a:solidFill>
                  <a:schemeClr val="dk1"/>
                </a:solidFill>
                <a:latin typeface="Raleway"/>
                <a:ea typeface="Raleway"/>
                <a:cs typeface="Raleway"/>
                <a:sym typeface="Raleway"/>
              </a:rPr>
              <a:t>VIRGINIA</a:t>
            </a:r>
            <a:endParaRPr sz="6600" b="1" dirty="0">
              <a:solidFill>
                <a:schemeClr val="dk1"/>
              </a:solidFill>
              <a:latin typeface="Raleway"/>
              <a:ea typeface="Raleway"/>
              <a:cs typeface="Raleway"/>
              <a:sym typeface="Raleway"/>
            </a:endParaRPr>
          </a:p>
          <a:p>
            <a:pPr marL="0" lvl="0" indent="0" algn="ctr" rtl="0">
              <a:lnSpc>
                <a:spcPct val="142857"/>
              </a:lnSpc>
              <a:spcBef>
                <a:spcPts val="0"/>
              </a:spcBef>
              <a:spcAft>
                <a:spcPts val="0"/>
              </a:spcAft>
              <a:buSzPts val="1100"/>
              <a:buNone/>
            </a:pPr>
            <a:r>
              <a:rPr lang="en-US" sz="3150" dirty="0">
                <a:solidFill>
                  <a:schemeClr val="dk1"/>
                </a:solidFill>
                <a:latin typeface="Raleway"/>
                <a:ea typeface="Raleway"/>
                <a:cs typeface="Raleway"/>
                <a:sym typeface="Raleway"/>
              </a:rPr>
              <a:t> </a:t>
            </a:r>
            <a:endParaRPr sz="3150" dirty="0">
              <a:solidFill>
                <a:schemeClr val="dk1"/>
              </a:solidFill>
              <a:latin typeface="Raleway"/>
              <a:ea typeface="Raleway"/>
              <a:cs typeface="Raleway"/>
              <a:sym typeface="Raleway"/>
            </a:endParaRPr>
          </a:p>
          <a:p>
            <a:pPr marL="0" lvl="0" indent="0" algn="ctr" rtl="0">
              <a:lnSpc>
                <a:spcPct val="142857"/>
              </a:lnSpc>
              <a:spcBef>
                <a:spcPts val="0"/>
              </a:spcBef>
              <a:spcAft>
                <a:spcPts val="0"/>
              </a:spcAft>
              <a:buClr>
                <a:schemeClr val="dk1"/>
              </a:buClr>
              <a:buSzPts val="1100"/>
              <a:buFont typeface="Arial"/>
              <a:buNone/>
            </a:pPr>
            <a:r>
              <a:rPr lang="en-US" sz="4650" i="1" dirty="0">
                <a:solidFill>
                  <a:schemeClr val="dk1"/>
                </a:solidFill>
                <a:latin typeface="Raleway"/>
                <a:ea typeface="Raleway"/>
                <a:cs typeface="Raleway"/>
                <a:sym typeface="Raleway"/>
              </a:rPr>
              <a:t>PARI PALUSZAK</a:t>
            </a:r>
            <a:endParaRPr sz="4800" i="1" dirty="0">
              <a:solidFill>
                <a:schemeClr val="dk1"/>
              </a:solidFill>
              <a:latin typeface="Raleway"/>
              <a:ea typeface="Raleway"/>
              <a:cs typeface="Raleway"/>
              <a:sym typeface="Raleway"/>
            </a:endParaRPr>
          </a:p>
          <a:p>
            <a:pPr marL="0" lvl="0" indent="0" algn="ctr" rtl="0">
              <a:lnSpc>
                <a:spcPct val="142857"/>
              </a:lnSpc>
              <a:spcBef>
                <a:spcPts val="0"/>
              </a:spcBef>
              <a:spcAft>
                <a:spcPts val="0"/>
              </a:spcAft>
              <a:buClr>
                <a:schemeClr val="dk1"/>
              </a:buClr>
              <a:buSzPts val="1100"/>
              <a:buFont typeface="Arial"/>
              <a:buNone/>
            </a:pPr>
            <a:r>
              <a:rPr lang="en-US" sz="3250" dirty="0">
                <a:solidFill>
                  <a:schemeClr val="dk1"/>
                </a:solidFill>
                <a:latin typeface="Raleway"/>
                <a:ea typeface="Raleway"/>
                <a:cs typeface="Raleway"/>
                <a:sym typeface="Raleway"/>
              </a:rPr>
              <a:t>Leveraging the IC Tool for </a:t>
            </a:r>
            <a:endParaRPr sz="3250" dirty="0">
              <a:solidFill>
                <a:schemeClr val="dk1"/>
              </a:solidFill>
              <a:latin typeface="Raleway"/>
              <a:ea typeface="Raleway"/>
              <a:cs typeface="Raleway"/>
              <a:sym typeface="Raleway"/>
            </a:endParaRPr>
          </a:p>
          <a:p>
            <a:pPr marL="0" lvl="0" indent="0" algn="ctr" rtl="0">
              <a:lnSpc>
                <a:spcPct val="142857"/>
              </a:lnSpc>
              <a:spcBef>
                <a:spcPts val="0"/>
              </a:spcBef>
              <a:spcAft>
                <a:spcPts val="0"/>
              </a:spcAft>
              <a:buClr>
                <a:schemeClr val="dk1"/>
              </a:buClr>
              <a:buSzPts val="1100"/>
              <a:buFont typeface="Arial"/>
              <a:buNone/>
            </a:pPr>
            <a:r>
              <a:rPr lang="en-US" sz="3250" dirty="0">
                <a:solidFill>
                  <a:schemeClr val="dk1"/>
                </a:solidFill>
                <a:latin typeface="Raleway"/>
                <a:ea typeface="Raleway"/>
                <a:cs typeface="Raleway"/>
                <a:sym typeface="Raleway"/>
              </a:rPr>
              <a:t>Visual Mapping and Strategic Growth</a:t>
            </a:r>
            <a:endParaRPr sz="3250" dirty="0">
              <a:solidFill>
                <a:schemeClr val="dk1"/>
              </a:solidFill>
              <a:latin typeface="Raleway"/>
              <a:ea typeface="Raleway"/>
              <a:cs typeface="Raleway"/>
              <a:sym typeface="Raleway"/>
            </a:endParaRPr>
          </a:p>
          <a:p>
            <a:pPr marL="0" marR="0" lvl="0" indent="0" algn="ctr" rtl="0">
              <a:lnSpc>
                <a:spcPct val="110001"/>
              </a:lnSpc>
              <a:spcBef>
                <a:spcPts val="0"/>
              </a:spcBef>
              <a:spcAft>
                <a:spcPts val="0"/>
              </a:spcAft>
              <a:buNone/>
            </a:pPr>
            <a:endParaRPr sz="5300" dirty="0">
              <a:solidFill>
                <a:srgbClr val="898989"/>
              </a:solidFill>
              <a:latin typeface="Calibri"/>
              <a:ea typeface="Calibri"/>
              <a:cs typeface="Calibri"/>
              <a:sym typeface="Calibri"/>
            </a:endParaRPr>
          </a:p>
        </p:txBody>
      </p:sp>
      <p:sp>
        <p:nvSpPr>
          <p:cNvPr id="346" name="Google Shape;346;p41">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41">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348" name="Google Shape;348;p41">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349" name="Google Shape;349;p41">
            <a:extLst>
              <a:ext uri="{C183D7F6-B498-43B3-948B-1728B52AA6E4}">
                <adec:decorative xmlns:adec="http://schemas.microsoft.com/office/drawing/2017/decorative" val="1"/>
              </a:ext>
            </a:extLst>
          </p:cNvPr>
          <p:cNvSpPr/>
          <p:nvPr/>
        </p:nvSpPr>
        <p:spPr>
          <a:xfrm>
            <a:off x="-506773" y="3828797"/>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7" t="-122746" r="-5398"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50" name="Google Shape;350;p41">
            <a:extLst>
              <a:ext uri="{C183D7F6-B498-43B3-948B-1728B52AA6E4}">
                <adec:decorative xmlns:adec="http://schemas.microsoft.com/office/drawing/2017/decorative" val="1"/>
              </a:ext>
            </a:extLst>
          </p:cNvPr>
          <p:cNvCxnSpPr/>
          <p:nvPr/>
        </p:nvCxnSpPr>
        <p:spPr>
          <a:xfrm rot="10800000" flipH="1">
            <a:off x="3152200" y="1673925"/>
            <a:ext cx="11395200" cy="62700"/>
          </a:xfrm>
          <a:prstGeom prst="straightConnector1">
            <a:avLst/>
          </a:prstGeom>
          <a:noFill/>
          <a:ln w="9525" cap="flat" cmpd="sng">
            <a:solidFill>
              <a:schemeClr val="dk2"/>
            </a:solidFill>
            <a:prstDash val="solid"/>
            <a:round/>
            <a:headEnd type="none" w="med" len="med"/>
            <a:tailEnd type="none" w="med" len="med"/>
          </a:ln>
        </p:spPr>
      </p:cxnSp>
      <p:pic>
        <p:nvPicPr>
          <p:cNvPr id="351" name="Google Shape;351;p41" descr="Mary Baldwin University logo"/>
          <p:cNvPicPr preferRelativeResize="0"/>
          <p:nvPr/>
        </p:nvPicPr>
        <p:blipFill>
          <a:blip r:embed="rId6">
            <a:alphaModFix/>
          </a:blip>
          <a:stretch>
            <a:fillRect/>
          </a:stretch>
        </p:blipFill>
        <p:spPr>
          <a:xfrm>
            <a:off x="7989737" y="4518725"/>
            <a:ext cx="2308526" cy="2329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55"/>
        <p:cNvGrpSpPr/>
        <p:nvPr/>
      </p:nvGrpSpPr>
      <p:grpSpPr>
        <a:xfrm>
          <a:off x="0" y="0"/>
          <a:ext cx="0" cy="0"/>
          <a:chOff x="0" y="0"/>
          <a:chExt cx="0" cy="0"/>
        </a:xfrm>
      </p:grpSpPr>
      <p:sp>
        <p:nvSpPr>
          <p:cNvPr id="356" name="Google Shape;356;p42">
            <a:extLst>
              <a:ext uri="{C183D7F6-B498-43B3-948B-1728B52AA6E4}">
                <adec:decorative xmlns:adec="http://schemas.microsoft.com/office/drawing/2017/decorative" val="1"/>
              </a:ext>
            </a:extLst>
          </p:cNvPr>
          <p:cNvSpPr/>
          <p:nvPr/>
        </p:nvSpPr>
        <p:spPr>
          <a:xfrm>
            <a:off x="406849" y="389700"/>
            <a:ext cx="6751247" cy="9506169"/>
          </a:xfrm>
          <a:custGeom>
            <a:avLst/>
            <a:gdLst/>
            <a:ahLst/>
            <a:cxnLst/>
            <a:rect l="l" t="t" r="r" b="b"/>
            <a:pathLst>
              <a:path w="1913890" h="2278291" extrusionOk="0">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42">
            <a:extLst>
              <a:ext uri="{C183D7F6-B498-43B3-948B-1728B52AA6E4}">
                <adec:decorative xmlns:adec="http://schemas.microsoft.com/office/drawing/2017/decorative" val="1"/>
              </a:ext>
            </a:extLst>
          </p:cNvPr>
          <p:cNvSpPr/>
          <p:nvPr/>
        </p:nvSpPr>
        <p:spPr>
          <a:xfrm>
            <a:off x="7491625" y="389700"/>
            <a:ext cx="10339791" cy="9506169"/>
          </a:xfrm>
          <a:custGeom>
            <a:avLst/>
            <a:gdLst/>
            <a:ahLst/>
            <a:cxnLst/>
            <a:rect l="l" t="t" r="r" b="b"/>
            <a:pathLst>
              <a:path w="1913890" h="2278291" extrusionOk="0">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42">
            <a:extLst>
              <a:ext uri="{C183D7F6-B498-43B3-948B-1728B52AA6E4}">
                <adec:decorative xmlns:adec="http://schemas.microsoft.com/office/drawing/2017/decorative" val="1"/>
              </a:ext>
            </a:extLst>
          </p:cNvPr>
          <p:cNvSpPr/>
          <p:nvPr/>
        </p:nvSpPr>
        <p:spPr>
          <a:xfrm>
            <a:off x="3070601" y="567600"/>
            <a:ext cx="1423765" cy="1024186"/>
          </a:xfrm>
          <a:custGeom>
            <a:avLst/>
            <a:gdLst/>
            <a:ahLst/>
            <a:cxnLst/>
            <a:rect l="l" t="t" r="r" b="b"/>
            <a:pathLst>
              <a:path w="1694958" h="1177225" extrusionOk="0">
                <a:moveTo>
                  <a:pt x="0" y="0"/>
                </a:moveTo>
                <a:lnTo>
                  <a:pt x="1694957" y="0"/>
                </a:lnTo>
                <a:lnTo>
                  <a:pt x="1694957" y="1177225"/>
                </a:lnTo>
                <a:lnTo>
                  <a:pt x="0" y="117722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2" name="Google Shape;362;p42">
            <a:extLst>
              <a:ext uri="{C183D7F6-B498-43B3-948B-1728B52AA6E4}">
                <adec:decorative xmlns:adec="http://schemas.microsoft.com/office/drawing/2017/decorative" val="1"/>
              </a:ext>
            </a:extLst>
          </p:cNvPr>
          <p:cNvGrpSpPr/>
          <p:nvPr/>
        </p:nvGrpSpPr>
        <p:grpSpPr>
          <a:xfrm>
            <a:off x="522497" y="8838801"/>
            <a:ext cx="2453405" cy="774073"/>
            <a:chOff x="1155642" y="8993121"/>
            <a:chExt cx="1966500" cy="620499"/>
          </a:xfrm>
        </p:grpSpPr>
        <p:sp>
          <p:nvSpPr>
            <p:cNvPr id="363" name="Google Shape;363;p42"/>
            <p:cNvSpPr/>
            <p:nvPr/>
          </p:nvSpPr>
          <p:spPr>
            <a:xfrm>
              <a:off x="1235764" y="8993121"/>
              <a:ext cx="1806261" cy="374799"/>
            </a:xfrm>
            <a:custGeom>
              <a:avLst/>
              <a:gdLst/>
              <a:ahLst/>
              <a:cxnLst/>
              <a:rect l="l" t="t" r="r" b="b"/>
              <a:pathLst>
                <a:path w="1806261" h="374799" extrusionOk="0">
                  <a:moveTo>
                    <a:pt x="0" y="0"/>
                  </a:moveTo>
                  <a:lnTo>
                    <a:pt x="1806261" y="0"/>
                  </a:lnTo>
                  <a:lnTo>
                    <a:pt x="1806261" y="374799"/>
                  </a:lnTo>
                  <a:lnTo>
                    <a:pt x="0" y="374799"/>
                  </a:lnTo>
                  <a:lnTo>
                    <a:pt x="0" y="0"/>
                  </a:lnTo>
                  <a:close/>
                </a:path>
              </a:pathLst>
            </a:custGeom>
            <a:blipFill rotWithShape="1">
              <a:blip r:embed="rId4">
                <a:alphaModFix/>
              </a:blip>
              <a:stretch>
                <a:fillRect/>
              </a:stretch>
            </a:blipFill>
            <a:ln>
              <a:noFill/>
            </a:ln>
          </p:spPr>
          <p:txBody>
            <a:bodyPr spcFirstLastPara="1" wrap="square" lIns="114050" tIns="57025" rIns="114050" bIns="57025" anchor="t" anchorCtr="0">
              <a:noAutofit/>
            </a:bodyPr>
            <a:lstStyle/>
            <a:p>
              <a:pPr marL="0" marR="0" lvl="0" indent="0" algn="l" rtl="0">
                <a:spcBef>
                  <a:spcPts val="0"/>
                </a:spcBef>
                <a:spcAft>
                  <a:spcPts val="0"/>
                </a:spcAft>
                <a:buNone/>
              </a:pPr>
              <a:endParaRPr sz="2245">
                <a:solidFill>
                  <a:schemeClr val="dk1"/>
                </a:solidFill>
                <a:latin typeface="Calibri"/>
                <a:ea typeface="Calibri"/>
                <a:cs typeface="Calibri"/>
                <a:sym typeface="Calibri"/>
              </a:endParaRPr>
            </a:p>
          </p:txBody>
        </p:sp>
        <p:sp>
          <p:nvSpPr>
            <p:cNvPr id="364" name="Google Shape;364;p42"/>
            <p:cNvSpPr txBox="1"/>
            <p:nvPr/>
          </p:nvSpPr>
          <p:spPr>
            <a:xfrm>
              <a:off x="1155642" y="9367920"/>
              <a:ext cx="1966500" cy="245700"/>
            </a:xfrm>
            <a:prstGeom prst="rect">
              <a:avLst/>
            </a:prstGeom>
            <a:noFill/>
            <a:ln>
              <a:noFill/>
            </a:ln>
          </p:spPr>
          <p:txBody>
            <a:bodyPr spcFirstLastPara="1" wrap="square" lIns="0" tIns="0" rIns="0" bIns="0" anchor="t" anchorCtr="0">
              <a:spAutoFit/>
            </a:bodyPr>
            <a:lstStyle/>
            <a:p>
              <a:pPr marL="0" marR="0" lvl="0" indent="0" algn="ctr" rtl="0">
                <a:lnSpc>
                  <a:spcPct val="101002"/>
                </a:lnSpc>
                <a:spcBef>
                  <a:spcPts val="0"/>
                </a:spcBef>
                <a:spcAft>
                  <a:spcPts val="0"/>
                </a:spcAft>
                <a:buNone/>
              </a:pPr>
              <a:r>
                <a:rPr lang="en-US" sz="1991">
                  <a:solidFill>
                    <a:srgbClr val="0F3869"/>
                  </a:solidFill>
                  <a:latin typeface="Satisfy"/>
                  <a:ea typeface="Satisfy"/>
                  <a:cs typeface="Satisfy"/>
                  <a:sym typeface="Satisfy"/>
                </a:rPr>
                <a:t>Cross-State Convening</a:t>
              </a:r>
              <a:endParaRPr sz="1871">
                <a:latin typeface="Satisfy"/>
                <a:ea typeface="Satisfy"/>
                <a:cs typeface="Satisfy"/>
                <a:sym typeface="Satisfy"/>
              </a:endParaRPr>
            </a:p>
          </p:txBody>
        </p:sp>
      </p:grpSp>
      <p:sp>
        <p:nvSpPr>
          <p:cNvPr id="2" name="Title 1">
            <a:extLst>
              <a:ext uri="{FF2B5EF4-FFF2-40B4-BE49-F238E27FC236}">
                <a16:creationId xmlns:a16="http://schemas.microsoft.com/office/drawing/2014/main" id="{4E9866C3-FA21-A4DE-13D5-3A0786AC6D1D}"/>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Our process</a:t>
            </a:r>
          </a:p>
        </p:txBody>
      </p:sp>
      <p:grpSp>
        <p:nvGrpSpPr>
          <p:cNvPr id="359" name="Google Shape;359;p42" descr="Reviewed each syllabus and recorded course activities and their connections to High-Leverage Practices (HLPs).&#13;&#10;Began with the BA in Special Education program.&#13;&#10;Continued with Elementary and MS/Secondary Content Area courses.&#13;&#10;Pulled data from the IC report into a spreadsheet for organization and analysis.&#13;&#10;Shared the compiled spreadsheet with faculty and staff.&#13;&#10;Used the spreadsheet data to create visual mappings (shown on the next slide).&#13;&#10;Conducted an AI-assisted analysis to identify strengths and gaps.&#13;&#10;Reviewed findings for accuracy and discussed results during data meetings.&#13;&#10;">
            <a:extLst>
              <a:ext uri="{C183D7F6-B498-43B3-948B-1728B52AA6E4}">
                <adec:decorative xmlns:adec="http://schemas.microsoft.com/office/drawing/2017/decorative" val="0"/>
              </a:ext>
            </a:extLst>
          </p:cNvPr>
          <p:cNvGrpSpPr/>
          <p:nvPr/>
        </p:nvGrpSpPr>
        <p:grpSpPr>
          <a:xfrm>
            <a:off x="640250" y="1731229"/>
            <a:ext cx="6284475" cy="7005130"/>
            <a:chOff x="-823800" y="-305469"/>
            <a:chExt cx="8379300" cy="5118464"/>
          </a:xfrm>
        </p:grpSpPr>
        <p:sp>
          <p:nvSpPr>
            <p:cNvPr id="360" name="Google Shape;360;p42"/>
            <p:cNvSpPr txBox="1"/>
            <p:nvPr/>
          </p:nvSpPr>
          <p:spPr>
            <a:xfrm>
              <a:off x="-823800" y="-305469"/>
              <a:ext cx="8379300" cy="365400"/>
            </a:xfrm>
            <a:prstGeom prst="rect">
              <a:avLst/>
            </a:prstGeom>
            <a:noFill/>
            <a:ln>
              <a:noFill/>
            </a:ln>
          </p:spPr>
          <p:txBody>
            <a:bodyPr spcFirstLastPara="1" wrap="square" lIns="0" tIns="0" rIns="0" bIns="0" anchor="t" anchorCtr="0">
              <a:spAutoFit/>
            </a:bodyPr>
            <a:lstStyle/>
            <a:p>
              <a:pPr marL="0" lvl="0" indent="0" algn="ctr" rtl="0">
                <a:lnSpc>
                  <a:spcPct val="142857"/>
                </a:lnSpc>
                <a:spcBef>
                  <a:spcPts val="1400"/>
                </a:spcBef>
                <a:spcAft>
                  <a:spcPts val="400"/>
                </a:spcAft>
                <a:buClr>
                  <a:schemeClr val="dk1"/>
                </a:buClr>
                <a:buSzPts val="1100"/>
                <a:buFont typeface="Arial"/>
                <a:buNone/>
              </a:pPr>
              <a:r>
                <a:rPr lang="en-US" sz="3250" b="1" dirty="0">
                  <a:solidFill>
                    <a:schemeClr val="dk1"/>
                  </a:solidFill>
                  <a:latin typeface="Raleway"/>
                  <a:ea typeface="Raleway"/>
                  <a:cs typeface="Raleway"/>
                  <a:sym typeface="Raleway"/>
                </a:rPr>
                <a:t>Our Process</a:t>
              </a:r>
              <a:r>
                <a:rPr lang="en-US" sz="2150" dirty="0">
                  <a:solidFill>
                    <a:schemeClr val="dk1"/>
                  </a:solidFill>
                  <a:latin typeface="Raleway"/>
                  <a:ea typeface="Raleway"/>
                  <a:cs typeface="Raleway"/>
                  <a:sym typeface="Raleway"/>
                </a:rPr>
                <a:t> </a:t>
              </a:r>
              <a:endParaRPr sz="2800" dirty="0">
                <a:latin typeface="Fjalla One"/>
                <a:ea typeface="Fjalla One"/>
                <a:cs typeface="Fjalla One"/>
                <a:sym typeface="Fjalla One"/>
              </a:endParaRPr>
            </a:p>
          </p:txBody>
        </p:sp>
        <p:sp>
          <p:nvSpPr>
            <p:cNvPr id="361" name="Google Shape;361;p42"/>
            <p:cNvSpPr txBox="1"/>
            <p:nvPr/>
          </p:nvSpPr>
          <p:spPr>
            <a:xfrm>
              <a:off x="-427383" y="141395"/>
              <a:ext cx="7586400" cy="4671600"/>
            </a:xfrm>
            <a:prstGeom prst="rect">
              <a:avLst/>
            </a:prstGeom>
            <a:noFill/>
            <a:ln>
              <a:noFill/>
            </a:ln>
          </p:spPr>
          <p:txBody>
            <a:bodyPr spcFirstLastPara="1" wrap="square" lIns="0" tIns="0" rIns="0" bIns="0" anchor="t" anchorCtr="0">
              <a:spAutoFit/>
            </a:bodyPr>
            <a:lstStyle/>
            <a:p>
              <a:pPr marL="457200" lvl="0" indent="-352425" algn="l" rtl="0">
                <a:lnSpc>
                  <a:spcPct val="115000"/>
                </a:lnSpc>
                <a:spcBef>
                  <a:spcPts val="1100"/>
                </a:spcBef>
                <a:spcAft>
                  <a:spcPts val="0"/>
                </a:spcAft>
                <a:buClr>
                  <a:schemeClr val="dk1"/>
                </a:buClr>
                <a:buSzPts val="1950"/>
                <a:buFont typeface="Raleway"/>
                <a:buChar char="●"/>
              </a:pPr>
              <a:r>
                <a:rPr lang="en-US" sz="1950" dirty="0">
                  <a:solidFill>
                    <a:schemeClr val="dk1"/>
                  </a:solidFill>
                  <a:latin typeface="Raleway"/>
                  <a:ea typeface="Raleway"/>
                  <a:cs typeface="Raleway"/>
                  <a:sym typeface="Raleway"/>
                </a:rPr>
                <a:t>Reviewed each syllabus and recorded course activities and their connections to High-Leverage Practices (HLPs).</a:t>
              </a:r>
              <a:endParaRPr sz="1950" dirty="0">
                <a:solidFill>
                  <a:schemeClr val="dk1"/>
                </a:solidFill>
                <a:latin typeface="Raleway"/>
                <a:ea typeface="Raleway"/>
                <a:cs typeface="Raleway"/>
                <a:sym typeface="Raleway"/>
              </a:endParaRPr>
            </a:p>
            <a:p>
              <a:pPr marL="914400" lvl="1" indent="-352425" algn="l" rtl="0">
                <a:lnSpc>
                  <a:spcPct val="115000"/>
                </a:lnSpc>
                <a:spcBef>
                  <a:spcPts val="0"/>
                </a:spcBef>
                <a:spcAft>
                  <a:spcPts val="0"/>
                </a:spcAft>
                <a:buClr>
                  <a:schemeClr val="dk1"/>
                </a:buClr>
                <a:buSzPts val="1950"/>
                <a:buChar char="○"/>
              </a:pPr>
              <a:r>
                <a:rPr lang="en-US" sz="1950" dirty="0">
                  <a:solidFill>
                    <a:schemeClr val="dk1"/>
                  </a:solidFill>
                  <a:latin typeface="Raleway"/>
                  <a:ea typeface="Raleway"/>
                  <a:cs typeface="Raleway"/>
                  <a:sym typeface="Raleway"/>
                </a:rPr>
                <a:t>Began with the BA in Special Education program.</a:t>
              </a:r>
              <a:endParaRPr sz="1950" dirty="0">
                <a:solidFill>
                  <a:schemeClr val="dk1"/>
                </a:solidFill>
                <a:latin typeface="Raleway"/>
                <a:ea typeface="Raleway"/>
                <a:cs typeface="Raleway"/>
                <a:sym typeface="Raleway"/>
              </a:endParaRPr>
            </a:p>
            <a:p>
              <a:pPr marL="914400" lvl="1" indent="-352425" algn="l" rtl="0">
                <a:lnSpc>
                  <a:spcPct val="115000"/>
                </a:lnSpc>
                <a:spcBef>
                  <a:spcPts val="0"/>
                </a:spcBef>
                <a:spcAft>
                  <a:spcPts val="0"/>
                </a:spcAft>
                <a:buClr>
                  <a:schemeClr val="dk1"/>
                </a:buClr>
                <a:buSzPts val="1950"/>
                <a:buChar char="○"/>
              </a:pPr>
              <a:r>
                <a:rPr lang="en-US" sz="1950" dirty="0">
                  <a:solidFill>
                    <a:schemeClr val="dk1"/>
                  </a:solidFill>
                  <a:latin typeface="Raleway"/>
                  <a:ea typeface="Raleway"/>
                  <a:cs typeface="Raleway"/>
                  <a:sym typeface="Raleway"/>
                </a:rPr>
                <a:t>Continued with Elementary and MS/Secondary Content Area courses.</a:t>
              </a:r>
              <a:endParaRPr sz="1950" dirty="0">
                <a:solidFill>
                  <a:schemeClr val="dk1"/>
                </a:solidFill>
                <a:latin typeface="Raleway"/>
                <a:ea typeface="Raleway"/>
                <a:cs typeface="Raleway"/>
                <a:sym typeface="Raleway"/>
              </a:endParaRPr>
            </a:p>
            <a:p>
              <a:pPr marL="457200" lvl="0" indent="-352425" algn="l" rtl="0">
                <a:lnSpc>
                  <a:spcPct val="115000"/>
                </a:lnSpc>
                <a:spcBef>
                  <a:spcPts val="0"/>
                </a:spcBef>
                <a:spcAft>
                  <a:spcPts val="0"/>
                </a:spcAft>
                <a:buClr>
                  <a:schemeClr val="dk1"/>
                </a:buClr>
                <a:buSzPts val="1950"/>
                <a:buChar char="●"/>
              </a:pPr>
              <a:r>
                <a:rPr lang="en-US" sz="1950" dirty="0">
                  <a:solidFill>
                    <a:schemeClr val="dk1"/>
                  </a:solidFill>
                  <a:latin typeface="Raleway"/>
                  <a:ea typeface="Raleway"/>
                  <a:cs typeface="Raleway"/>
                  <a:sym typeface="Raleway"/>
                </a:rPr>
                <a:t>Pulled data from the IC report into a spreadsheet for organization and analysis.</a:t>
              </a:r>
              <a:endParaRPr sz="1950" dirty="0">
                <a:solidFill>
                  <a:schemeClr val="dk1"/>
                </a:solidFill>
                <a:latin typeface="Raleway"/>
                <a:ea typeface="Raleway"/>
                <a:cs typeface="Raleway"/>
                <a:sym typeface="Raleway"/>
              </a:endParaRPr>
            </a:p>
            <a:p>
              <a:pPr marL="914400" lvl="1" indent="-352425" algn="l" rtl="0">
                <a:lnSpc>
                  <a:spcPct val="115000"/>
                </a:lnSpc>
                <a:spcBef>
                  <a:spcPts val="0"/>
                </a:spcBef>
                <a:spcAft>
                  <a:spcPts val="0"/>
                </a:spcAft>
                <a:buClr>
                  <a:schemeClr val="dk1"/>
                </a:buClr>
                <a:buSzPts val="1950"/>
                <a:buChar char="○"/>
              </a:pPr>
              <a:r>
                <a:rPr lang="en-US" sz="1950" dirty="0">
                  <a:solidFill>
                    <a:schemeClr val="dk1"/>
                  </a:solidFill>
                  <a:latin typeface="Raleway"/>
                  <a:ea typeface="Raleway"/>
                  <a:cs typeface="Raleway"/>
                  <a:sym typeface="Raleway"/>
                </a:rPr>
                <a:t>Shared the compiled spreadsheet with faculty and staff.</a:t>
              </a:r>
              <a:endParaRPr sz="1950" dirty="0">
                <a:solidFill>
                  <a:schemeClr val="dk1"/>
                </a:solidFill>
                <a:latin typeface="Raleway"/>
                <a:ea typeface="Raleway"/>
                <a:cs typeface="Raleway"/>
                <a:sym typeface="Raleway"/>
              </a:endParaRPr>
            </a:p>
            <a:p>
              <a:pPr marL="457200" lvl="0" indent="-352425" algn="l" rtl="0">
                <a:lnSpc>
                  <a:spcPct val="115000"/>
                </a:lnSpc>
                <a:spcBef>
                  <a:spcPts val="0"/>
                </a:spcBef>
                <a:spcAft>
                  <a:spcPts val="0"/>
                </a:spcAft>
                <a:buClr>
                  <a:schemeClr val="dk1"/>
                </a:buClr>
                <a:buSzPts val="1950"/>
                <a:buChar char="●"/>
              </a:pPr>
              <a:r>
                <a:rPr lang="en-US" sz="1950" dirty="0">
                  <a:solidFill>
                    <a:schemeClr val="dk1"/>
                  </a:solidFill>
                  <a:latin typeface="Raleway"/>
                  <a:ea typeface="Raleway"/>
                  <a:cs typeface="Raleway"/>
                  <a:sym typeface="Raleway"/>
                </a:rPr>
                <a:t>Used the spreadsheet data to create visual mappings (shown on the next slide).</a:t>
              </a:r>
              <a:endParaRPr sz="1950" dirty="0">
                <a:solidFill>
                  <a:schemeClr val="dk1"/>
                </a:solidFill>
                <a:latin typeface="Raleway"/>
                <a:ea typeface="Raleway"/>
                <a:cs typeface="Raleway"/>
                <a:sym typeface="Raleway"/>
              </a:endParaRPr>
            </a:p>
            <a:p>
              <a:pPr marL="457200" lvl="0" indent="-352425" algn="l" rtl="0">
                <a:lnSpc>
                  <a:spcPct val="115000"/>
                </a:lnSpc>
                <a:spcBef>
                  <a:spcPts val="0"/>
                </a:spcBef>
                <a:spcAft>
                  <a:spcPts val="0"/>
                </a:spcAft>
                <a:buClr>
                  <a:schemeClr val="dk1"/>
                </a:buClr>
                <a:buSzPts val="1950"/>
                <a:buChar char="●"/>
              </a:pPr>
              <a:r>
                <a:rPr lang="en-US" sz="1950" dirty="0">
                  <a:solidFill>
                    <a:schemeClr val="dk1"/>
                  </a:solidFill>
                  <a:latin typeface="Raleway"/>
                  <a:ea typeface="Raleway"/>
                  <a:cs typeface="Raleway"/>
                  <a:sym typeface="Raleway"/>
                </a:rPr>
                <a:t>Conducted an AI-assisted analysis to identify strengths and gaps.</a:t>
              </a:r>
              <a:endParaRPr sz="1950" dirty="0">
                <a:solidFill>
                  <a:schemeClr val="dk1"/>
                </a:solidFill>
                <a:latin typeface="Raleway"/>
                <a:ea typeface="Raleway"/>
                <a:cs typeface="Raleway"/>
                <a:sym typeface="Raleway"/>
              </a:endParaRPr>
            </a:p>
            <a:p>
              <a:pPr marL="457200" lvl="0" indent="-295275" algn="l" rtl="0">
                <a:lnSpc>
                  <a:spcPct val="115000"/>
                </a:lnSpc>
                <a:spcBef>
                  <a:spcPts val="0"/>
                </a:spcBef>
                <a:spcAft>
                  <a:spcPts val="0"/>
                </a:spcAft>
                <a:buClr>
                  <a:schemeClr val="dk1"/>
                </a:buClr>
                <a:buSzPts val="1050"/>
                <a:buChar char="●"/>
              </a:pPr>
              <a:r>
                <a:rPr lang="en-US" sz="1950" dirty="0">
                  <a:solidFill>
                    <a:schemeClr val="dk1"/>
                  </a:solidFill>
                  <a:latin typeface="Raleway"/>
                  <a:ea typeface="Raleway"/>
                  <a:cs typeface="Raleway"/>
                  <a:sym typeface="Raleway"/>
                </a:rPr>
                <a:t>Reviewed findings for accuracy and discussed results during data meetings</a:t>
              </a:r>
              <a:r>
                <a:rPr lang="en-US" sz="1050" dirty="0">
                  <a:solidFill>
                    <a:schemeClr val="dk1"/>
                  </a:solidFill>
                </a:rPr>
                <a:t>.</a:t>
              </a:r>
              <a:endParaRPr sz="1050" dirty="0">
                <a:solidFill>
                  <a:schemeClr val="dk1"/>
                </a:solidFill>
              </a:endParaRPr>
            </a:p>
            <a:p>
              <a:pPr marL="0" marR="0" lvl="0" indent="0" algn="ctr" rtl="0">
                <a:lnSpc>
                  <a:spcPct val="100000"/>
                </a:lnSpc>
                <a:spcBef>
                  <a:spcPts val="1100"/>
                </a:spcBef>
                <a:spcAft>
                  <a:spcPts val="0"/>
                </a:spcAft>
                <a:buNone/>
              </a:pPr>
              <a:endParaRPr sz="2499" dirty="0">
                <a:latin typeface="Raleway"/>
                <a:ea typeface="Raleway"/>
                <a:cs typeface="Raleway"/>
                <a:sym typeface="Raleway"/>
              </a:endParaRPr>
            </a:p>
          </p:txBody>
        </p:sp>
      </p:grpSp>
      <p:pic>
        <p:nvPicPr>
          <p:cNvPr id="365" name="Google Shape;365;p42" descr="Example of spreadsheet data from the IC report"/>
          <p:cNvPicPr preferRelativeResize="0"/>
          <p:nvPr/>
        </p:nvPicPr>
        <p:blipFill>
          <a:blip r:embed="rId5">
            <a:alphaModFix/>
          </a:blip>
          <a:stretch>
            <a:fillRect/>
          </a:stretch>
        </p:blipFill>
        <p:spPr>
          <a:xfrm>
            <a:off x="7794972" y="2413707"/>
            <a:ext cx="9733099" cy="5640167"/>
          </a:xfrm>
          <a:prstGeom prst="rect">
            <a:avLst/>
          </a:prstGeom>
          <a:solidFill>
            <a:srgbClr val="FFFFFF"/>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3">
            <a:extLst>
              <a:ext uri="{C183D7F6-B498-43B3-948B-1728B52AA6E4}">
                <adec:decorative xmlns:adec="http://schemas.microsoft.com/office/drawing/2017/decorative" val="1"/>
              </a:ext>
            </a:extLst>
          </p:cNvPr>
          <p:cNvSpPr/>
          <p:nvPr/>
        </p:nvSpPr>
        <p:spPr>
          <a:xfrm>
            <a:off x="0" y="-14037"/>
            <a:ext cx="18288000" cy="2978326"/>
          </a:xfrm>
          <a:prstGeom prst="rect">
            <a:avLst/>
          </a:pr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43">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43">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373" name="Google Shape;373;p43"/>
          <p:cNvSpPr txBox="1">
            <a:spLocks noGrp="1"/>
          </p:cNvSpPr>
          <p:nvPr>
            <p:ph type="title" idx="4294967295"/>
          </p:nvPr>
        </p:nvSpPr>
        <p:spPr>
          <a:xfrm>
            <a:off x="262989" y="185186"/>
            <a:ext cx="14894400" cy="1551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4799"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HLP Coverage by </a:t>
            </a:r>
          </a:p>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4799"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Course</a:t>
            </a:r>
            <a:endParaRPr kumimoji="0" lang="en-US" sz="1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pic>
        <p:nvPicPr>
          <p:cNvPr id="374" name="Google Shape;374;p43" descr="A heatmap titled “HLP Coverage by Course” showing how 22 High-Leverage Practices (HLPs) are addressed across multiple education courses. Courses are listed vertically, from early practicum and foundations courses to student teaching. HLPs 1 through 22 run along the horizontal axis. Each cell displays the number of sub‑indicators covered in that course for that HLP, with color shading from light yellow (0) to dark red (18). The visualization highlights variation in emphasis across the program, with some courses showing dense coverage in specific HLPs and others showing minimal or no coverage. A color bar on the right labels the numeric scale, and a footer reads “Program-wide HLP Emphasis.”"/>
          <p:cNvPicPr preferRelativeResize="0"/>
          <p:nvPr/>
        </p:nvPicPr>
        <p:blipFill>
          <a:blip r:embed="rId4">
            <a:alphaModFix/>
          </a:blip>
          <a:stretch>
            <a:fillRect/>
          </a:stretch>
        </p:blipFill>
        <p:spPr>
          <a:xfrm>
            <a:off x="3784575" y="1609475"/>
            <a:ext cx="14321846" cy="5979300"/>
          </a:xfrm>
          <a:prstGeom prst="rect">
            <a:avLst/>
          </a:prstGeom>
          <a:noFill/>
          <a:ln>
            <a:noFill/>
          </a:ln>
        </p:spPr>
      </p:pic>
      <p:pic>
        <p:nvPicPr>
          <p:cNvPr id="375" name="Google Shape;375;p43" descr="A heatmap titled “Program-wide HLP Emphasis” showing the total number of sub‑indicators addressed for each of the 22 High-Leverage Practices (HLPs). Each HLP is represented as a single vertical column, with color intensity indicating the total count: lighter colors represent lower totals and darker colors represent higher totals. Values range from 8 to 92. HLPs with the highest totals include HLP 22 (92), HLP 17 (79), HLP 11 (74), and HLP 6 (72. Lower totals appear for HLPs 19 and 21 (both 8). A color bar on the right displays the scale from low to high."/>
          <p:cNvPicPr preferRelativeResize="0"/>
          <p:nvPr/>
        </p:nvPicPr>
        <p:blipFill rotWithShape="1">
          <a:blip r:embed="rId5">
            <a:alphaModFix/>
          </a:blip>
          <a:srcRect r="8412"/>
          <a:stretch>
            <a:fillRect/>
          </a:stretch>
        </p:blipFill>
        <p:spPr>
          <a:xfrm>
            <a:off x="110601" y="6871875"/>
            <a:ext cx="10866926" cy="3283625"/>
          </a:xfrm>
          <a:prstGeom prst="rect">
            <a:avLst/>
          </a:prstGeom>
          <a:noFill/>
          <a:ln>
            <a:noFill/>
          </a:ln>
        </p:spPr>
      </p:pic>
      <p:sp>
        <p:nvSpPr>
          <p:cNvPr id="376" name="Google Shape;376;p43"/>
          <p:cNvSpPr txBox="1"/>
          <p:nvPr/>
        </p:nvSpPr>
        <p:spPr>
          <a:xfrm>
            <a:off x="11162825" y="7738038"/>
            <a:ext cx="4641600" cy="15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799">
                <a:solidFill>
                  <a:srgbClr val="2F358B"/>
                </a:solidFill>
                <a:latin typeface="Raleway ExtraBold"/>
                <a:ea typeface="Raleway ExtraBold"/>
                <a:cs typeface="Raleway ExtraBold"/>
                <a:sym typeface="Raleway ExtraBold"/>
              </a:rPr>
              <a:t>Program Wide HLP Emphasis</a:t>
            </a:r>
            <a:endParaRPr sz="3200">
              <a:solidFill>
                <a:schemeClr val="dk1"/>
              </a:solidFill>
              <a:latin typeface="Calibri"/>
              <a:ea typeface="Calibri"/>
              <a:cs typeface="Calibri"/>
              <a:sym typeface="Calibri"/>
            </a:endParaRPr>
          </a:p>
        </p:txBody>
      </p:sp>
      <p:sp>
        <p:nvSpPr>
          <p:cNvPr id="377" name="Google Shape;377;p43">
            <a:extLst>
              <a:ext uri="{C183D7F6-B498-43B3-948B-1728B52AA6E4}">
                <adec:decorative xmlns:adec="http://schemas.microsoft.com/office/drawing/2017/decorative" val="1"/>
              </a:ext>
            </a:extLst>
          </p:cNvPr>
          <p:cNvSpPr/>
          <p:nvPr/>
        </p:nvSpPr>
        <p:spPr>
          <a:xfrm>
            <a:off x="15989724" y="6871875"/>
            <a:ext cx="2004365" cy="3179512"/>
          </a:xfrm>
          <a:custGeom>
            <a:avLst/>
            <a:gdLst/>
            <a:ahLst/>
            <a:cxnLst/>
            <a:rect l="l" t="t" r="r" b="b"/>
            <a:pathLst>
              <a:path w="2803308" h="3999386" extrusionOk="0">
                <a:moveTo>
                  <a:pt x="0" y="0"/>
                </a:moveTo>
                <a:lnTo>
                  <a:pt x="2803308" y="0"/>
                </a:lnTo>
                <a:lnTo>
                  <a:pt x="2803308" y="3999386"/>
                </a:lnTo>
                <a:lnTo>
                  <a:pt x="0" y="3999386"/>
                </a:lnTo>
                <a:lnTo>
                  <a:pt x="0" y="0"/>
                </a:lnTo>
                <a:close/>
              </a:path>
            </a:pathLst>
          </a:custGeom>
          <a:blipFill rotWithShape="1">
            <a:blip r:embed="rId6">
              <a:alphaModFix/>
            </a:blip>
            <a:stretch>
              <a:fillRect l="-121676" t="-14853" r="-22261" b="-1417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163"/>
        <p:cNvGrpSpPr/>
        <p:nvPr/>
      </p:nvGrpSpPr>
      <p:grpSpPr>
        <a:xfrm>
          <a:off x="0" y="0"/>
          <a:ext cx="0" cy="0"/>
          <a:chOff x="0" y="0"/>
          <a:chExt cx="0" cy="0"/>
        </a:xfrm>
      </p:grpSpPr>
      <p:sp>
        <p:nvSpPr>
          <p:cNvPr id="2" name="Title 1">
            <a:extLst>
              <a:ext uri="{FF2B5EF4-FFF2-40B4-BE49-F238E27FC236}">
                <a16:creationId xmlns:a16="http://schemas.microsoft.com/office/drawing/2014/main" id="{8B280DF2-14F8-3865-B3E1-46A483C9007F}"/>
              </a:ext>
              <a:ext uri="{C183D7F6-B498-43B3-948B-1728B52AA6E4}">
                <adec:decorative xmlns:adec="http://schemas.microsoft.com/office/drawing/2017/decorative" val="1"/>
              </a:ext>
            </a:extLst>
          </p:cNvPr>
          <p:cNvSpPr>
            <a:spLocks/>
          </p:cNvSpPr>
          <p:nvPr/>
        </p:nvSpPr>
        <p:spPr>
          <a:xfrm>
            <a:off x="457200" y="274638"/>
            <a:ext cx="8229600" cy="1143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1"/>
              </a:buClr>
              <a:buSzPts val="4400"/>
              <a:buFont typeface="Calibri"/>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 </a:t>
            </a:r>
          </a:p>
        </p:txBody>
      </p:sp>
      <p:sp>
        <p:nvSpPr>
          <p:cNvPr id="168" name="Google Shape;168;p26"/>
          <p:cNvSpPr txBox="1">
            <a:spLocks noGrp="1"/>
          </p:cNvSpPr>
          <p:nvPr>
            <p:ph type="title" idx="4294967295"/>
          </p:nvPr>
        </p:nvSpPr>
        <p:spPr>
          <a:xfrm>
            <a:off x="283500" y="3027225"/>
            <a:ext cx="17721000" cy="110799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FCB008"/>
                </a:solidFill>
                <a:effectLst/>
                <a:uLnTx/>
                <a:uFillTx/>
                <a:latin typeface="Bebas Neue"/>
                <a:ea typeface="Bebas Neue"/>
                <a:cs typeface="Bebas Neue"/>
                <a:sym typeface="Bebas Neue"/>
              </a:rPr>
              <a:t>Accountability in action</a:t>
            </a:r>
          </a:p>
        </p:txBody>
      </p:sp>
      <p:sp>
        <p:nvSpPr>
          <p:cNvPr id="164" name="Google Shape;164;p26"/>
          <p:cNvSpPr txBox="1"/>
          <p:nvPr/>
        </p:nvSpPr>
        <p:spPr>
          <a:xfrm>
            <a:off x="1244550" y="4692250"/>
            <a:ext cx="15798900" cy="1326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US" sz="4309" b="1">
                <a:solidFill>
                  <a:srgbClr val="B5D5FF"/>
                </a:solidFill>
                <a:latin typeface="Raleway"/>
                <a:ea typeface="Raleway"/>
                <a:cs typeface="Raleway"/>
                <a:sym typeface="Raleway"/>
              </a:rPr>
              <a:t>Using Innovation Configurations to Strengthen Teacher and Leader Preparation</a:t>
            </a:r>
            <a:endParaRPr sz="2000" b="1">
              <a:solidFill>
                <a:srgbClr val="B5D5FF"/>
              </a:solidFill>
              <a:latin typeface="Raleway"/>
              <a:ea typeface="Raleway"/>
              <a:cs typeface="Raleway"/>
              <a:sym typeface="Raleway"/>
            </a:endParaRPr>
          </a:p>
        </p:txBody>
      </p:sp>
      <p:sp>
        <p:nvSpPr>
          <p:cNvPr id="165" name="Google Shape;165;p26">
            <a:extLst>
              <a:ext uri="{C183D7F6-B498-43B3-948B-1728B52AA6E4}">
                <adec:decorative xmlns:adec="http://schemas.microsoft.com/office/drawing/2017/decorative" val="1"/>
              </a:ext>
            </a:extLst>
          </p:cNvPr>
          <p:cNvSpPr/>
          <p:nvPr/>
        </p:nvSpPr>
        <p:spPr>
          <a:xfrm>
            <a:off x="15362460" y="9125949"/>
            <a:ext cx="2617191" cy="543067"/>
          </a:xfrm>
          <a:custGeom>
            <a:avLst/>
            <a:gdLst/>
            <a:ahLst/>
            <a:cxnLst/>
            <a:rect l="l" t="t" r="r" b="b"/>
            <a:pathLst>
              <a:path w="2617191" h="543067" extrusionOk="0">
                <a:moveTo>
                  <a:pt x="0" y="0"/>
                </a:moveTo>
                <a:lnTo>
                  <a:pt x="2617192" y="0"/>
                </a:lnTo>
                <a:lnTo>
                  <a:pt x="2617192"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26">
            <a:extLst>
              <a:ext uri="{C183D7F6-B498-43B3-948B-1728B52AA6E4}">
                <adec:decorative xmlns:adec="http://schemas.microsoft.com/office/drawing/2017/decorative" val="1"/>
              </a:ext>
            </a:extLst>
          </p:cNvPr>
          <p:cNvSpPr txBox="1"/>
          <p:nvPr/>
        </p:nvSpPr>
        <p:spPr>
          <a:xfrm>
            <a:off x="15290852" y="969759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167" name="Google Shape;167;p26">
            <a:extLst>
              <a:ext uri="{C183D7F6-B498-43B3-948B-1728B52AA6E4}">
                <adec:decorative xmlns:adec="http://schemas.microsoft.com/office/drawing/2017/decorative" val="1"/>
              </a:ext>
            </a:extLst>
          </p:cNvPr>
          <p:cNvPicPr preferRelativeResize="0"/>
          <p:nvPr/>
        </p:nvPicPr>
        <p:blipFill rotWithShape="1">
          <a:blip r:embed="rId4">
            <a:alphaModFix/>
          </a:blip>
          <a:srcRect r="-2817" b="69342"/>
          <a:stretch/>
        </p:blipFill>
        <p:spPr>
          <a:xfrm>
            <a:off x="-162200" y="-182475"/>
            <a:ext cx="19138502" cy="3209701"/>
          </a:xfrm>
          <a:prstGeom prst="rect">
            <a:avLst/>
          </a:prstGeom>
          <a:noFill/>
          <a:ln>
            <a:noFill/>
          </a:ln>
        </p:spPr>
      </p:pic>
      <p:sp>
        <p:nvSpPr>
          <p:cNvPr id="169" name="Google Shape;169;p26"/>
          <p:cNvSpPr txBox="1"/>
          <p:nvPr/>
        </p:nvSpPr>
        <p:spPr>
          <a:xfrm>
            <a:off x="625100" y="6547388"/>
            <a:ext cx="17131200" cy="3352200"/>
          </a:xfrm>
          <a:prstGeom prst="rect">
            <a:avLst/>
          </a:prstGeom>
          <a:noFill/>
          <a:ln>
            <a:noFill/>
          </a:ln>
        </p:spPr>
        <p:txBody>
          <a:bodyPr spcFirstLastPara="1" wrap="square" lIns="0" tIns="0" rIns="0" bIns="0" anchor="t" anchorCtr="0">
            <a:spAutoFit/>
          </a:bodyPr>
          <a:lstStyle/>
          <a:p>
            <a:pPr marL="0" marR="0" lvl="0" indent="0" algn="ctr" rtl="0">
              <a:lnSpc>
                <a:spcPct val="123995"/>
              </a:lnSpc>
              <a:spcBef>
                <a:spcPts val="0"/>
              </a:spcBef>
              <a:spcAft>
                <a:spcPts val="0"/>
              </a:spcAft>
              <a:buNone/>
            </a:pPr>
            <a:r>
              <a:rPr lang="en-US" sz="4309" b="1">
                <a:solidFill>
                  <a:srgbClr val="F4F4F4"/>
                </a:solidFill>
                <a:latin typeface="Raleway"/>
                <a:ea typeface="Raleway"/>
                <a:cs typeface="Raleway"/>
                <a:sym typeface="Raleway"/>
              </a:rPr>
              <a:t>Presented by:  </a:t>
            </a:r>
            <a:endParaRPr sz="4309" b="1">
              <a:solidFill>
                <a:srgbClr val="F4F4F4"/>
              </a:solidFill>
              <a:latin typeface="Raleway"/>
              <a:ea typeface="Raleway"/>
              <a:cs typeface="Raleway"/>
              <a:sym typeface="Raleway"/>
            </a:endParaRPr>
          </a:p>
          <a:p>
            <a:pPr marL="0" marR="0" lvl="0" indent="0" algn="ctr" rtl="0">
              <a:lnSpc>
                <a:spcPct val="100000"/>
              </a:lnSpc>
              <a:spcBef>
                <a:spcPts val="0"/>
              </a:spcBef>
              <a:spcAft>
                <a:spcPts val="0"/>
              </a:spcAft>
              <a:buNone/>
            </a:pPr>
            <a:r>
              <a:rPr lang="en-US" sz="4109" b="1">
                <a:solidFill>
                  <a:srgbClr val="F0AF15"/>
                </a:solidFill>
                <a:latin typeface="Raleway"/>
                <a:ea typeface="Raleway"/>
                <a:cs typeface="Raleway"/>
                <a:sym typeface="Raleway"/>
              </a:rPr>
              <a:t>Lori Farley, Tennessee Department of Education</a:t>
            </a:r>
            <a:endParaRPr sz="4109" b="1">
              <a:solidFill>
                <a:srgbClr val="F0AF15"/>
              </a:solidFill>
              <a:latin typeface="Raleway"/>
              <a:ea typeface="Raleway"/>
              <a:cs typeface="Raleway"/>
              <a:sym typeface="Raleway"/>
            </a:endParaRPr>
          </a:p>
          <a:p>
            <a:pPr marL="0" marR="0" lvl="0" indent="0" algn="ctr" rtl="0">
              <a:lnSpc>
                <a:spcPct val="100000"/>
              </a:lnSpc>
              <a:spcBef>
                <a:spcPts val="0"/>
              </a:spcBef>
              <a:spcAft>
                <a:spcPts val="0"/>
              </a:spcAft>
              <a:buNone/>
            </a:pPr>
            <a:r>
              <a:rPr lang="en-US" sz="4109" b="1">
                <a:solidFill>
                  <a:srgbClr val="B5D5FF"/>
                </a:solidFill>
                <a:latin typeface="Raleway"/>
                <a:ea typeface="Raleway"/>
                <a:cs typeface="Raleway"/>
                <a:sym typeface="Raleway"/>
              </a:rPr>
              <a:t>Farnoosh Shahrokhi, George Mason University</a:t>
            </a:r>
            <a:endParaRPr sz="4109" b="1">
              <a:solidFill>
                <a:srgbClr val="B5D5FF"/>
              </a:solidFill>
              <a:latin typeface="Raleway"/>
              <a:ea typeface="Raleway"/>
              <a:cs typeface="Raleway"/>
              <a:sym typeface="Raleway"/>
            </a:endParaRPr>
          </a:p>
          <a:p>
            <a:pPr marL="0" marR="0" lvl="0" indent="0" algn="ctr" rtl="0">
              <a:lnSpc>
                <a:spcPct val="100000"/>
              </a:lnSpc>
              <a:spcBef>
                <a:spcPts val="0"/>
              </a:spcBef>
              <a:spcAft>
                <a:spcPts val="0"/>
              </a:spcAft>
              <a:buNone/>
            </a:pPr>
            <a:r>
              <a:rPr lang="en-US" sz="4109" b="1">
                <a:solidFill>
                  <a:srgbClr val="F4F4F4"/>
                </a:solidFill>
                <a:latin typeface="Raleway"/>
                <a:ea typeface="Raleway"/>
                <a:cs typeface="Raleway"/>
                <a:sym typeface="Raleway"/>
              </a:rPr>
              <a:t>Pari Paluszak, Mary Baldwin University</a:t>
            </a:r>
            <a:endParaRPr sz="4109" b="1">
              <a:solidFill>
                <a:srgbClr val="F4F4F4"/>
              </a:solidFill>
              <a:latin typeface="Raleway"/>
              <a:ea typeface="Raleway"/>
              <a:cs typeface="Raleway"/>
              <a:sym typeface="Raleway"/>
            </a:endParaRPr>
          </a:p>
          <a:p>
            <a:pPr marL="0" marR="0" lvl="0" indent="0" algn="ctr" rtl="0">
              <a:lnSpc>
                <a:spcPct val="100000"/>
              </a:lnSpc>
              <a:spcBef>
                <a:spcPts val="0"/>
              </a:spcBef>
              <a:spcAft>
                <a:spcPts val="0"/>
              </a:spcAft>
              <a:buNone/>
            </a:pPr>
            <a:r>
              <a:rPr lang="en-US" sz="4109" b="1">
                <a:solidFill>
                  <a:srgbClr val="F0AF15"/>
                </a:solidFill>
                <a:latin typeface="Raleway"/>
                <a:ea typeface="Raleway"/>
                <a:cs typeface="Raleway"/>
                <a:sym typeface="Raleway"/>
              </a:rPr>
              <a:t>Katrina Maynard, James Madison University</a:t>
            </a:r>
            <a:endParaRPr sz="4109" b="1">
              <a:solidFill>
                <a:srgbClr val="F0AF15"/>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4">
            <a:extLst>
              <a:ext uri="{C183D7F6-B498-43B3-948B-1728B52AA6E4}">
                <adec:decorative xmlns:adec="http://schemas.microsoft.com/office/drawing/2017/decorative" val="1"/>
              </a:ext>
            </a:extLst>
          </p:cNvPr>
          <p:cNvSpPr/>
          <p:nvPr/>
        </p:nvSpPr>
        <p:spPr>
          <a:xfrm>
            <a:off x="6934200" y="4046025"/>
            <a:ext cx="4423308" cy="4662432"/>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44">
            <a:extLst>
              <a:ext uri="{C183D7F6-B498-43B3-948B-1728B52AA6E4}">
                <adec:decorative xmlns:adec="http://schemas.microsoft.com/office/drawing/2017/decorative" val="1"/>
              </a:ext>
            </a:extLst>
          </p:cNvPr>
          <p:cNvSpPr/>
          <p:nvPr/>
        </p:nvSpPr>
        <p:spPr>
          <a:xfrm>
            <a:off x="0" y="0"/>
            <a:ext cx="18288000" cy="2978326"/>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44"/>
          <p:cNvSpPr txBox="1">
            <a:spLocks noGrp="1"/>
          </p:cNvSpPr>
          <p:nvPr>
            <p:ph type="title" idx="4294967295"/>
          </p:nvPr>
        </p:nvSpPr>
        <p:spPr>
          <a:xfrm>
            <a:off x="3469552" y="997047"/>
            <a:ext cx="11349000" cy="1539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9999" b="1" i="0" u="none" strike="noStrike" kern="0" cap="none" spc="0" normalizeH="0" baseline="0" noProof="0" dirty="0">
                <a:ln>
                  <a:noFill/>
                </a:ln>
                <a:solidFill>
                  <a:srgbClr val="FFFFFF"/>
                </a:solidFill>
                <a:effectLst/>
                <a:uLnTx/>
                <a:uFillTx/>
                <a:latin typeface="Fjalla One"/>
                <a:ea typeface="Fjalla One"/>
                <a:cs typeface="Fjalla One"/>
                <a:sym typeface="Fjalla One"/>
              </a:rPr>
              <a:t>What the IC Tells Us</a:t>
            </a:r>
            <a:endParaRPr kumimoji="0" lang="en-US" sz="44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grpSp>
        <p:nvGrpSpPr>
          <p:cNvPr id="385" name="Google Shape;385;p44">
            <a:extLst>
              <a:ext uri="{C183D7F6-B498-43B3-948B-1728B52AA6E4}">
                <adec:decorative xmlns:adec="http://schemas.microsoft.com/office/drawing/2017/decorative" val="1"/>
              </a:ext>
            </a:extLst>
          </p:cNvPr>
          <p:cNvGrpSpPr/>
          <p:nvPr/>
        </p:nvGrpSpPr>
        <p:grpSpPr>
          <a:xfrm>
            <a:off x="543675" y="3085400"/>
            <a:ext cx="6250985" cy="6353750"/>
            <a:chOff x="-948740" y="-3401243"/>
            <a:chExt cx="7806900" cy="8471667"/>
          </a:xfrm>
        </p:grpSpPr>
        <p:sp>
          <p:nvSpPr>
            <p:cNvPr id="386" name="Google Shape;386;p44"/>
            <p:cNvSpPr txBox="1"/>
            <p:nvPr/>
          </p:nvSpPr>
          <p:spPr>
            <a:xfrm>
              <a:off x="-948740" y="-3282776"/>
              <a:ext cx="7806900" cy="8353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400"/>
                </a:spcBef>
                <a:spcAft>
                  <a:spcPts val="0"/>
                </a:spcAft>
                <a:buSzPts val="1100"/>
                <a:buNone/>
              </a:pPr>
              <a:r>
                <a:rPr lang="en-US" sz="2000">
                  <a:solidFill>
                    <a:schemeClr val="dk1"/>
                  </a:solidFill>
                  <a:latin typeface="Raleway"/>
                  <a:ea typeface="Raleway"/>
                  <a:cs typeface="Raleway"/>
                  <a:sym typeface="Raleway"/>
                </a:rPr>
                <a:t>We can see where instruction is </a:t>
              </a:r>
              <a:r>
                <a:rPr lang="en-US" sz="2000" i="1">
                  <a:solidFill>
                    <a:schemeClr val="dk1"/>
                  </a:solidFill>
                  <a:latin typeface="Raleway"/>
                  <a:ea typeface="Raleway"/>
                  <a:cs typeface="Raleway"/>
                  <a:sym typeface="Raleway"/>
                </a:rPr>
                <a:t>densely and consistently present</a:t>
              </a:r>
              <a:r>
                <a:rPr lang="en-US" sz="2000">
                  <a:solidFill>
                    <a:schemeClr val="dk1"/>
                  </a:solidFill>
                  <a:latin typeface="Raleway"/>
                  <a:ea typeface="Raleway"/>
                  <a:cs typeface="Raleway"/>
                  <a:sym typeface="Raleway"/>
                </a:rPr>
                <a:t>.</a:t>
              </a:r>
              <a:endParaRPr sz="2000">
                <a:solidFill>
                  <a:schemeClr val="dk1"/>
                </a:solidFill>
                <a:latin typeface="Raleway"/>
                <a:ea typeface="Raleway"/>
                <a:cs typeface="Raleway"/>
                <a:sym typeface="Raleway"/>
              </a:endParaRPr>
            </a:p>
            <a:p>
              <a:pPr marL="0" lvl="0" indent="0" algn="l" rtl="0">
                <a:lnSpc>
                  <a:spcPct val="115000"/>
                </a:lnSpc>
                <a:spcBef>
                  <a:spcPts val="400"/>
                </a:spcBef>
                <a:spcAft>
                  <a:spcPts val="0"/>
                </a:spcAft>
                <a:buClr>
                  <a:schemeClr val="dk1"/>
                </a:buClr>
                <a:buSzPts val="1100"/>
                <a:buFont typeface="Arial"/>
                <a:buNone/>
              </a:pPr>
              <a:endParaRPr sz="1500">
                <a:solidFill>
                  <a:schemeClr val="dk1"/>
                </a:solidFill>
                <a:latin typeface="Raleway"/>
                <a:ea typeface="Raleway"/>
                <a:cs typeface="Raleway"/>
                <a:sym typeface="Raleway"/>
              </a:endParaRPr>
            </a:p>
            <a:p>
              <a:pPr marL="0" lvl="0" indent="0" algn="l" rtl="0">
                <a:lnSpc>
                  <a:spcPct val="115000"/>
                </a:lnSpc>
                <a:spcBef>
                  <a:spcPts val="400"/>
                </a:spcBef>
                <a:spcAft>
                  <a:spcPts val="0"/>
                </a:spcAft>
                <a:buClr>
                  <a:schemeClr val="dk1"/>
                </a:buClr>
                <a:buSzPts val="1100"/>
                <a:buFont typeface="Arial"/>
                <a:buNone/>
              </a:pPr>
              <a:r>
                <a:rPr lang="en-US" sz="2000">
                  <a:solidFill>
                    <a:schemeClr val="dk1"/>
                  </a:solidFill>
                  <a:latin typeface="Raleway"/>
                  <a:ea typeface="Raleway"/>
                  <a:cs typeface="Raleway"/>
                  <a:sym typeface="Raleway"/>
                </a:rPr>
                <a:t>Visualizing Data: Through </a:t>
              </a:r>
              <a:r>
                <a:rPr lang="en-US" sz="2200">
                  <a:solidFill>
                    <a:schemeClr val="dk1"/>
                  </a:solidFill>
                  <a:latin typeface="Raleway"/>
                  <a:ea typeface="Raleway"/>
                  <a:cs typeface="Raleway"/>
                  <a:sym typeface="Raleway"/>
                </a:rPr>
                <a:t>color coded excel or </a:t>
              </a:r>
              <a:r>
                <a:rPr lang="en-US" sz="2000">
                  <a:solidFill>
                    <a:schemeClr val="dk1"/>
                  </a:solidFill>
                  <a:latin typeface="Raleway"/>
                  <a:ea typeface="Raleway"/>
                  <a:cs typeface="Raleway"/>
                  <a:sym typeface="Raleway"/>
                </a:rPr>
                <a:t>heatmap analysis of our IC/HLP, we can see that there is:</a:t>
              </a:r>
              <a:endParaRPr sz="20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000">
                  <a:solidFill>
                    <a:schemeClr val="dk1"/>
                  </a:solidFill>
                  <a:latin typeface="Raleway"/>
                  <a:ea typeface="Raleway"/>
                  <a:cs typeface="Raleway"/>
                  <a:sym typeface="Raleway"/>
                </a:rPr>
                <a:t>Heavy coverage of HLP 22 (Family Communication), HLP 18 (Engagement), HLP 12 (Systematic Instruction), HLP 7 (Learning Environment), and HLP 16 (Explicit Instruction).</a:t>
              </a:r>
              <a:endParaRPr sz="20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endParaRPr sz="1200">
                <a:solidFill>
                  <a:schemeClr val="dk1"/>
                </a:solidFill>
                <a:latin typeface="Raleway"/>
                <a:ea typeface="Raleway"/>
                <a:cs typeface="Raleway"/>
                <a:sym typeface="Raleway"/>
              </a:endParaRPr>
            </a:p>
            <a:p>
              <a:pPr marL="0" lvl="0" indent="0" algn="l" rtl="0">
                <a:lnSpc>
                  <a:spcPct val="115000"/>
                </a:lnSpc>
                <a:spcBef>
                  <a:spcPts val="400"/>
                </a:spcBef>
                <a:spcAft>
                  <a:spcPts val="0"/>
                </a:spcAft>
                <a:buClr>
                  <a:schemeClr val="dk1"/>
                </a:buClr>
                <a:buSzPts val="1100"/>
                <a:buFont typeface="Arial"/>
                <a:buNone/>
              </a:pPr>
              <a:r>
                <a:rPr lang="en-US" sz="2000">
                  <a:solidFill>
                    <a:schemeClr val="dk1"/>
                  </a:solidFill>
                  <a:latin typeface="Raleway"/>
                  <a:ea typeface="Raleway"/>
                  <a:cs typeface="Raleway"/>
                  <a:sym typeface="Raleway"/>
                </a:rPr>
                <a:t>We can demonstrate:</a:t>
              </a:r>
              <a:endParaRPr sz="20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000">
                  <a:solidFill>
                    <a:schemeClr val="dk1"/>
                  </a:solidFill>
                  <a:latin typeface="Raleway"/>
                  <a:ea typeface="Raleway"/>
                  <a:cs typeface="Raleway"/>
                  <a:sym typeface="Raleway"/>
                </a:rPr>
                <a:t>–Alignment with state and accreditation priorities</a:t>
              </a:r>
              <a:endParaRPr sz="20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000">
                  <a:solidFill>
                    <a:schemeClr val="dk1"/>
                  </a:solidFill>
                  <a:latin typeface="Raleway"/>
                  <a:ea typeface="Raleway"/>
                  <a:cs typeface="Raleway"/>
                  <a:sym typeface="Raleway"/>
                </a:rPr>
                <a:t>–Coherence across courses</a:t>
              </a:r>
              <a:endParaRPr sz="20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000">
                  <a:solidFill>
                    <a:schemeClr val="dk1"/>
                  </a:solidFill>
                  <a:latin typeface="Raleway"/>
                  <a:ea typeface="Raleway"/>
                  <a:cs typeface="Raleway"/>
                  <a:sym typeface="Raleway"/>
                </a:rPr>
                <a:t>–Evidence-based practices embedded consistently</a:t>
              </a:r>
              <a:endParaRPr sz="2000">
                <a:solidFill>
                  <a:schemeClr val="dk1"/>
                </a:solidFill>
                <a:latin typeface="Raleway"/>
                <a:ea typeface="Raleway"/>
                <a:cs typeface="Raleway"/>
                <a:sym typeface="Raleway"/>
              </a:endParaRPr>
            </a:p>
            <a:p>
              <a:pPr marL="0" marR="0" lvl="0" indent="0" algn="ctr" rtl="0">
                <a:lnSpc>
                  <a:spcPct val="100000"/>
                </a:lnSpc>
                <a:spcBef>
                  <a:spcPts val="0"/>
                </a:spcBef>
                <a:spcAft>
                  <a:spcPts val="0"/>
                </a:spcAft>
                <a:buNone/>
              </a:pPr>
              <a:endParaRPr sz="2499">
                <a:latin typeface="Raleway"/>
                <a:ea typeface="Raleway"/>
                <a:cs typeface="Raleway"/>
                <a:sym typeface="Raleway"/>
              </a:endParaRPr>
            </a:p>
          </p:txBody>
        </p:sp>
        <p:sp>
          <p:nvSpPr>
            <p:cNvPr id="387" name="Google Shape;387;p44"/>
            <p:cNvSpPr txBox="1"/>
            <p:nvPr/>
          </p:nvSpPr>
          <p:spPr>
            <a:xfrm>
              <a:off x="-7" y="-3401243"/>
              <a:ext cx="6508800" cy="5745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500"/>
                </a:spcBef>
                <a:spcAft>
                  <a:spcPts val="0"/>
                </a:spcAft>
                <a:buSzPts val="1100"/>
                <a:buNone/>
              </a:pPr>
              <a:endParaRPr sz="2799" b="1">
                <a:latin typeface="Raleway"/>
                <a:ea typeface="Raleway"/>
                <a:cs typeface="Raleway"/>
                <a:sym typeface="Raleway"/>
              </a:endParaRPr>
            </a:p>
          </p:txBody>
        </p:sp>
      </p:grpSp>
      <p:grpSp>
        <p:nvGrpSpPr>
          <p:cNvPr id="388" name="Google Shape;388;p44">
            <a:extLst>
              <a:ext uri="{C183D7F6-B498-43B3-948B-1728B52AA6E4}">
                <adec:decorative xmlns:adec="http://schemas.microsoft.com/office/drawing/2017/decorative" val="1"/>
              </a:ext>
            </a:extLst>
          </p:cNvPr>
          <p:cNvGrpSpPr/>
          <p:nvPr/>
        </p:nvGrpSpPr>
        <p:grpSpPr>
          <a:xfrm>
            <a:off x="7053300" y="4336387"/>
            <a:ext cx="4299716" cy="4081725"/>
            <a:chOff x="-208353" y="-1733259"/>
            <a:chExt cx="7571256" cy="5442300"/>
          </a:xfrm>
        </p:grpSpPr>
        <p:sp>
          <p:nvSpPr>
            <p:cNvPr id="389" name="Google Shape;389;p44"/>
            <p:cNvSpPr txBox="1"/>
            <p:nvPr/>
          </p:nvSpPr>
          <p:spPr>
            <a:xfrm>
              <a:off x="3" y="1960658"/>
              <a:ext cx="7362900" cy="1197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400"/>
                </a:spcBef>
                <a:spcAft>
                  <a:spcPts val="0"/>
                </a:spcAft>
                <a:buClr>
                  <a:schemeClr val="dk1"/>
                </a:buClr>
                <a:buSzPts val="1100"/>
                <a:buFont typeface="Arial"/>
                <a:buNone/>
              </a:pPr>
              <a:endParaRPr sz="29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2499">
                <a:latin typeface="Raleway"/>
                <a:ea typeface="Raleway"/>
                <a:cs typeface="Raleway"/>
                <a:sym typeface="Raleway"/>
              </a:endParaRPr>
            </a:p>
          </p:txBody>
        </p:sp>
        <p:sp>
          <p:nvSpPr>
            <p:cNvPr id="390" name="Google Shape;390;p44"/>
            <p:cNvSpPr txBox="1"/>
            <p:nvPr/>
          </p:nvSpPr>
          <p:spPr>
            <a:xfrm>
              <a:off x="-208353" y="-1733259"/>
              <a:ext cx="7362900" cy="5442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500"/>
                </a:spcBef>
                <a:spcAft>
                  <a:spcPts val="0"/>
                </a:spcAft>
                <a:buSzPts val="1100"/>
                <a:buNone/>
              </a:pPr>
              <a:r>
                <a:rPr lang="en-US" sz="2800" b="1">
                  <a:solidFill>
                    <a:schemeClr val="dk1"/>
                  </a:solidFill>
                  <a:latin typeface="Raleway"/>
                  <a:ea typeface="Raleway"/>
                  <a:cs typeface="Raleway"/>
                  <a:sym typeface="Raleway"/>
                </a:rPr>
                <a:t>I</a:t>
              </a:r>
              <a:r>
                <a:rPr lang="en-US" sz="2900" b="1">
                  <a:solidFill>
                    <a:schemeClr val="dk1"/>
                  </a:solidFill>
                  <a:latin typeface="Raleway"/>
                  <a:ea typeface="Raleway"/>
                  <a:cs typeface="Raleway"/>
                  <a:sym typeface="Raleway"/>
                </a:rPr>
                <a:t>dentifies clear strengths across the curriculum </a:t>
              </a:r>
              <a:endParaRPr sz="2900" b="1">
                <a:solidFill>
                  <a:schemeClr val="dk1"/>
                </a:solidFill>
                <a:latin typeface="Raleway"/>
                <a:ea typeface="Raleway"/>
                <a:cs typeface="Raleway"/>
                <a:sym typeface="Raleway"/>
              </a:endParaRPr>
            </a:p>
            <a:p>
              <a:pPr marL="0" lvl="0" indent="0" algn="ctr" rtl="0">
                <a:lnSpc>
                  <a:spcPct val="115000"/>
                </a:lnSpc>
                <a:spcBef>
                  <a:spcPts val="500"/>
                </a:spcBef>
                <a:spcAft>
                  <a:spcPts val="0"/>
                </a:spcAft>
                <a:buSzPts val="1100"/>
                <a:buNone/>
              </a:pPr>
              <a:endParaRPr sz="2800" b="1">
                <a:solidFill>
                  <a:schemeClr val="dk1"/>
                </a:solidFill>
                <a:latin typeface="Raleway"/>
                <a:ea typeface="Raleway"/>
                <a:cs typeface="Raleway"/>
                <a:sym typeface="Raleway"/>
              </a:endParaRPr>
            </a:p>
            <a:p>
              <a:pPr marL="0" lvl="0" indent="0" algn="ctr" rtl="0">
                <a:lnSpc>
                  <a:spcPct val="115000"/>
                </a:lnSpc>
                <a:spcBef>
                  <a:spcPts val="500"/>
                </a:spcBef>
                <a:spcAft>
                  <a:spcPts val="0"/>
                </a:spcAft>
                <a:buClr>
                  <a:schemeClr val="dk1"/>
                </a:buClr>
                <a:buSzPts val="1100"/>
                <a:buFont typeface="Arial"/>
                <a:buNone/>
              </a:pPr>
              <a:r>
                <a:rPr lang="en-US" sz="2800" b="1">
                  <a:solidFill>
                    <a:schemeClr val="dk1"/>
                  </a:solidFill>
                  <a:latin typeface="Raleway"/>
                  <a:ea typeface="Raleway"/>
                  <a:cs typeface="Raleway"/>
                  <a:sym typeface="Raleway"/>
                </a:rPr>
                <a:t>Reveals gaps or uneven distribution of essential practices</a:t>
              </a:r>
              <a:endParaRPr sz="2800" b="1">
                <a:solidFill>
                  <a:schemeClr val="dk1"/>
                </a:solidFill>
                <a:latin typeface="Raleway"/>
                <a:ea typeface="Raleway"/>
                <a:cs typeface="Raleway"/>
                <a:sym typeface="Raleway"/>
              </a:endParaRPr>
            </a:p>
            <a:p>
              <a:pPr marL="0" marR="0" lvl="0" indent="0" algn="ctr" rtl="0">
                <a:lnSpc>
                  <a:spcPct val="100000"/>
                </a:lnSpc>
                <a:spcBef>
                  <a:spcPts val="0"/>
                </a:spcBef>
                <a:spcAft>
                  <a:spcPts val="0"/>
                </a:spcAft>
                <a:buNone/>
              </a:pPr>
              <a:endParaRPr sz="2800" b="1">
                <a:latin typeface="Raleway"/>
                <a:ea typeface="Raleway"/>
                <a:cs typeface="Raleway"/>
                <a:sym typeface="Raleway"/>
              </a:endParaRPr>
            </a:p>
          </p:txBody>
        </p:sp>
      </p:grpSp>
      <p:grpSp>
        <p:nvGrpSpPr>
          <p:cNvPr id="391" name="Google Shape;391;p44">
            <a:extLst>
              <a:ext uri="{C183D7F6-B498-43B3-948B-1728B52AA6E4}">
                <adec:decorative xmlns:adec="http://schemas.microsoft.com/office/drawing/2017/decorative" val="1"/>
              </a:ext>
            </a:extLst>
          </p:cNvPr>
          <p:cNvGrpSpPr/>
          <p:nvPr/>
        </p:nvGrpSpPr>
        <p:grpSpPr>
          <a:xfrm>
            <a:off x="11772300" y="3085400"/>
            <a:ext cx="6251072" cy="7461900"/>
            <a:chOff x="-1" y="-3401226"/>
            <a:chExt cx="6813900" cy="9949200"/>
          </a:xfrm>
        </p:grpSpPr>
        <p:sp>
          <p:nvSpPr>
            <p:cNvPr id="392" name="Google Shape;392;p44"/>
            <p:cNvSpPr txBox="1"/>
            <p:nvPr/>
          </p:nvSpPr>
          <p:spPr>
            <a:xfrm>
              <a:off x="0" y="1961574"/>
              <a:ext cx="6508800" cy="4586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400"/>
                </a:spcBef>
                <a:spcAft>
                  <a:spcPts val="0"/>
                </a:spcAft>
                <a:buClr>
                  <a:schemeClr val="dk1"/>
                </a:buClr>
                <a:buSzPts val="1100"/>
                <a:buFont typeface="Arial"/>
                <a:buNone/>
              </a:pPr>
              <a:r>
                <a:rPr lang="en-US" sz="2300">
                  <a:solidFill>
                    <a:schemeClr val="dk1"/>
                  </a:solidFill>
                  <a:latin typeface="Raleway"/>
                  <a:ea typeface="Raleway"/>
                  <a:cs typeface="Raleway"/>
                  <a:sym typeface="Raleway"/>
                </a:rPr>
                <a:t>We can:</a:t>
              </a:r>
              <a:endParaRPr sz="23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300">
                  <a:solidFill>
                    <a:schemeClr val="dk1"/>
                  </a:solidFill>
                  <a:latin typeface="Raleway"/>
                  <a:ea typeface="Raleway"/>
                  <a:cs typeface="Raleway"/>
                  <a:sym typeface="Raleway"/>
                </a:rPr>
                <a:t>–Revisit syllabi</a:t>
              </a:r>
              <a:endParaRPr sz="23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300">
                  <a:solidFill>
                    <a:schemeClr val="dk1"/>
                  </a:solidFill>
                  <a:latin typeface="Raleway"/>
                  <a:ea typeface="Raleway"/>
                  <a:cs typeface="Raleway"/>
                  <a:sym typeface="Raleway"/>
                </a:rPr>
                <a:t>–Add targeted learning experiences</a:t>
              </a:r>
              <a:endParaRPr sz="23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300">
                  <a:solidFill>
                    <a:schemeClr val="dk1"/>
                  </a:solidFill>
                  <a:latin typeface="Raleway"/>
                  <a:ea typeface="Raleway"/>
                  <a:cs typeface="Raleway"/>
                  <a:sym typeface="Raleway"/>
                </a:rPr>
                <a:t>–Strengthen vertical alignment/ scaffolding of instruction</a:t>
              </a:r>
              <a:endParaRPr sz="2300">
                <a:solidFill>
                  <a:schemeClr val="dk1"/>
                </a:solidFill>
                <a:latin typeface="Raleway"/>
                <a:ea typeface="Raleway"/>
                <a:cs typeface="Raleway"/>
                <a:sym typeface="Raleway"/>
              </a:endParaRPr>
            </a:p>
            <a:p>
              <a:pPr marL="469900" lvl="0" indent="0" algn="l" rtl="0">
                <a:lnSpc>
                  <a:spcPct val="115000"/>
                </a:lnSpc>
                <a:spcBef>
                  <a:spcPts val="400"/>
                </a:spcBef>
                <a:spcAft>
                  <a:spcPts val="0"/>
                </a:spcAft>
                <a:buClr>
                  <a:schemeClr val="dk1"/>
                </a:buClr>
                <a:buSzPts val="1100"/>
                <a:buFont typeface="Arial"/>
                <a:buNone/>
              </a:pPr>
              <a:r>
                <a:rPr lang="en-US" sz="2300">
                  <a:solidFill>
                    <a:schemeClr val="dk1"/>
                  </a:solidFill>
                  <a:latin typeface="Raleway"/>
                  <a:ea typeface="Raleway"/>
                  <a:cs typeface="Raleway"/>
                  <a:sym typeface="Raleway"/>
                </a:rPr>
                <a:t>–Ensure candidates see each HLP more than once and earlier in the sequence</a:t>
              </a:r>
              <a:endParaRPr sz="2300">
                <a:solidFill>
                  <a:schemeClr val="dk1"/>
                </a:solidFill>
                <a:latin typeface="Raleway"/>
                <a:ea typeface="Raleway"/>
                <a:cs typeface="Raleway"/>
                <a:sym typeface="Raleway"/>
              </a:endParaRPr>
            </a:p>
            <a:p>
              <a:pPr marL="0" marR="0" lvl="0" indent="0" algn="ctr" rtl="0">
                <a:lnSpc>
                  <a:spcPct val="100000"/>
                </a:lnSpc>
                <a:spcBef>
                  <a:spcPts val="0"/>
                </a:spcBef>
                <a:spcAft>
                  <a:spcPts val="0"/>
                </a:spcAft>
                <a:buNone/>
              </a:pPr>
              <a:endParaRPr sz="2499">
                <a:latin typeface="Raleway"/>
                <a:ea typeface="Raleway"/>
                <a:cs typeface="Raleway"/>
                <a:sym typeface="Raleway"/>
              </a:endParaRPr>
            </a:p>
          </p:txBody>
        </p:sp>
        <p:sp>
          <p:nvSpPr>
            <p:cNvPr id="393" name="Google Shape;393;p44"/>
            <p:cNvSpPr txBox="1"/>
            <p:nvPr/>
          </p:nvSpPr>
          <p:spPr>
            <a:xfrm>
              <a:off x="-1" y="-3401226"/>
              <a:ext cx="6813900" cy="5362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400"/>
                </a:spcBef>
                <a:spcAft>
                  <a:spcPts val="0"/>
                </a:spcAft>
                <a:buSzPts val="1100"/>
                <a:buNone/>
              </a:pPr>
              <a:r>
                <a:rPr lang="en-US" sz="2200">
                  <a:solidFill>
                    <a:schemeClr val="dk1"/>
                  </a:solidFill>
                  <a:latin typeface="Raleway"/>
                  <a:ea typeface="Raleway"/>
                  <a:cs typeface="Raleway"/>
                  <a:sym typeface="Raleway"/>
                </a:rPr>
                <a:t>We can see where practices are underrepresented, missing, or isolated.</a:t>
              </a:r>
              <a:endParaRPr sz="2200">
                <a:solidFill>
                  <a:schemeClr val="dk1"/>
                </a:solidFill>
                <a:latin typeface="Raleway"/>
                <a:ea typeface="Raleway"/>
                <a:cs typeface="Raleway"/>
                <a:sym typeface="Raleway"/>
              </a:endParaRPr>
            </a:p>
            <a:p>
              <a:pPr marL="0" lvl="0" indent="0" algn="l" rtl="0">
                <a:lnSpc>
                  <a:spcPct val="115000"/>
                </a:lnSpc>
                <a:spcBef>
                  <a:spcPts val="400"/>
                </a:spcBef>
                <a:spcAft>
                  <a:spcPts val="0"/>
                </a:spcAft>
                <a:buSzPts val="1100"/>
                <a:buNone/>
              </a:pPr>
              <a:endParaRPr sz="800">
                <a:solidFill>
                  <a:schemeClr val="dk1"/>
                </a:solidFill>
                <a:latin typeface="Raleway"/>
                <a:ea typeface="Raleway"/>
                <a:cs typeface="Raleway"/>
                <a:sym typeface="Raleway"/>
              </a:endParaRPr>
            </a:p>
            <a:p>
              <a:pPr marL="0" lvl="0" indent="0" algn="l" rtl="0">
                <a:lnSpc>
                  <a:spcPct val="115000"/>
                </a:lnSpc>
                <a:spcBef>
                  <a:spcPts val="400"/>
                </a:spcBef>
                <a:spcAft>
                  <a:spcPts val="0"/>
                </a:spcAft>
                <a:buSzPts val="1100"/>
                <a:buNone/>
              </a:pPr>
              <a:r>
                <a:rPr lang="en-US" sz="2200">
                  <a:solidFill>
                    <a:schemeClr val="dk1"/>
                  </a:solidFill>
                  <a:latin typeface="Raleway"/>
                  <a:ea typeface="Raleway"/>
                  <a:cs typeface="Raleway"/>
                  <a:sym typeface="Raleway"/>
                </a:rPr>
                <a:t>Visualizing Data: Through color coded excel or heatmap analysis of our IC/HLP, we can see that there is:</a:t>
              </a:r>
              <a:endParaRPr sz="2200">
                <a:solidFill>
                  <a:schemeClr val="dk1"/>
                </a:solidFill>
                <a:latin typeface="Raleway"/>
                <a:ea typeface="Raleway"/>
                <a:cs typeface="Raleway"/>
                <a:sym typeface="Raleway"/>
              </a:endParaRPr>
            </a:p>
            <a:p>
              <a:pPr marL="0" lvl="0" indent="0" algn="l" rtl="0">
                <a:lnSpc>
                  <a:spcPct val="115000"/>
                </a:lnSpc>
                <a:spcBef>
                  <a:spcPts val="400"/>
                </a:spcBef>
                <a:spcAft>
                  <a:spcPts val="0"/>
                </a:spcAft>
                <a:buSzPts val="1100"/>
                <a:buNone/>
              </a:pPr>
              <a:endParaRPr sz="400">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None/>
              </a:pPr>
              <a:r>
                <a:rPr lang="en-US" sz="2200">
                  <a:solidFill>
                    <a:schemeClr val="dk1"/>
                  </a:solidFill>
                  <a:latin typeface="Raleway"/>
                  <a:ea typeface="Raleway"/>
                  <a:cs typeface="Raleway"/>
                  <a:sym typeface="Raleway"/>
                </a:rPr>
                <a:t>Underrepresentation of HLP 20 (Feedback), HLP 8 (SEL/behavioral practices), HLP 10 (FBA), HLP 2 (Learning goals), and HLP 17 (Collaborative structures).</a:t>
              </a:r>
              <a:endParaRPr sz="2200">
                <a:solidFill>
                  <a:schemeClr val="dk1"/>
                </a:solidFill>
                <a:latin typeface="Raleway"/>
                <a:ea typeface="Raleway"/>
                <a:cs typeface="Raleway"/>
                <a:sym typeface="Raleway"/>
              </a:endParaRPr>
            </a:p>
            <a:p>
              <a:pPr marL="0" marR="0" lvl="0" indent="0" algn="l" rtl="0">
                <a:lnSpc>
                  <a:spcPct val="100000"/>
                </a:lnSpc>
                <a:spcBef>
                  <a:spcPts val="0"/>
                </a:spcBef>
                <a:spcAft>
                  <a:spcPts val="0"/>
                </a:spcAft>
                <a:buNone/>
              </a:pPr>
              <a:endParaRPr sz="2300">
                <a:solidFill>
                  <a:schemeClr val="dk1"/>
                </a:solidFill>
                <a:latin typeface="Raleway"/>
                <a:ea typeface="Raleway"/>
                <a:cs typeface="Raleway"/>
                <a:sym typeface="Raleway"/>
              </a:endParaRPr>
            </a:p>
          </p:txBody>
        </p:sp>
      </p:grpSp>
      <p:sp>
        <p:nvSpPr>
          <p:cNvPr id="394" name="Google Shape;394;p44">
            <a:extLst>
              <a:ext uri="{C183D7F6-B498-43B3-948B-1728B52AA6E4}">
                <adec:decorative xmlns:adec="http://schemas.microsoft.com/office/drawing/2017/decorative" val="1"/>
              </a:ext>
            </a:extLst>
          </p:cNvPr>
          <p:cNvSpPr/>
          <p:nvPr/>
        </p:nvSpPr>
        <p:spPr>
          <a:xfrm>
            <a:off x="264481"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44"/>
          <p:cNvSpPr txBox="1"/>
          <p:nvPr/>
        </p:nvSpPr>
        <p:spPr>
          <a:xfrm>
            <a:off x="152041"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396" name="Google Shape;396;p44">
            <a:extLst>
              <a:ext uri="{C183D7F6-B498-43B3-948B-1728B52AA6E4}">
                <adec:decorative xmlns:adec="http://schemas.microsoft.com/office/drawing/2017/decorative" val="1"/>
              </a:ext>
            </a:extLst>
          </p:cNvPr>
          <p:cNvSpPr/>
          <p:nvPr/>
        </p:nvSpPr>
        <p:spPr>
          <a:xfrm rot="10800000">
            <a:off x="-7832451" y="-1511278"/>
            <a:ext cx="26120450" cy="2396203"/>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pSp>
        <p:nvGrpSpPr>
          <p:cNvPr id="401" name="Google Shape;401;p45">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402" name="Google Shape;402;p45"/>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45"/>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4" name="Google Shape;404;p45">
            <a:extLst>
              <a:ext uri="{C183D7F6-B498-43B3-948B-1728B52AA6E4}">
                <adec:decorative xmlns:adec="http://schemas.microsoft.com/office/drawing/2017/decorative" val="1"/>
              </a:ext>
            </a:extLst>
          </p:cNvPr>
          <p:cNvGrpSpPr/>
          <p:nvPr/>
        </p:nvGrpSpPr>
        <p:grpSpPr>
          <a:xfrm>
            <a:off x="9644170" y="5706666"/>
            <a:ext cx="7281199" cy="2234144"/>
            <a:chOff x="0" y="-57150"/>
            <a:chExt cx="1917682" cy="588417"/>
          </a:xfrm>
        </p:grpSpPr>
        <p:sp>
          <p:nvSpPr>
            <p:cNvPr id="405" name="Google Shape;405;p45"/>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45"/>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07" name="Google Shape;407;p45">
            <a:extLst>
              <a:ext uri="{C183D7F6-B498-43B3-948B-1728B52AA6E4}">
                <adec:decorative xmlns:adec="http://schemas.microsoft.com/office/drawing/2017/decorative" val="1"/>
              </a:ext>
            </a:extLst>
          </p:cNvPr>
          <p:cNvGrpSpPr/>
          <p:nvPr/>
        </p:nvGrpSpPr>
        <p:grpSpPr>
          <a:xfrm>
            <a:off x="9644170" y="6390965"/>
            <a:ext cx="7281199" cy="1549845"/>
            <a:chOff x="0" y="-57150"/>
            <a:chExt cx="1917682" cy="408190"/>
          </a:xfrm>
        </p:grpSpPr>
        <p:sp>
          <p:nvSpPr>
            <p:cNvPr id="408" name="Google Shape;408;p45"/>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45"/>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0" name="Google Shape;410;p45">
            <a:extLst>
              <a:ext uri="{C183D7F6-B498-43B3-948B-1728B52AA6E4}">
                <adec:decorative xmlns:adec="http://schemas.microsoft.com/office/drawing/2017/decorative" val="1"/>
              </a:ext>
            </a:extLst>
          </p:cNvPr>
          <p:cNvGrpSpPr/>
          <p:nvPr/>
        </p:nvGrpSpPr>
        <p:grpSpPr>
          <a:xfrm>
            <a:off x="9644170" y="6390965"/>
            <a:ext cx="7281199" cy="674916"/>
            <a:chOff x="0" y="-57150"/>
            <a:chExt cx="1917682" cy="177756"/>
          </a:xfrm>
        </p:grpSpPr>
        <p:sp>
          <p:nvSpPr>
            <p:cNvPr id="411" name="Google Shape;411;p45"/>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45"/>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3" name="Google Shape;413;p45">
            <a:extLst>
              <a:ext uri="{C183D7F6-B498-43B3-948B-1728B52AA6E4}">
                <adec:decorative xmlns:adec="http://schemas.microsoft.com/office/drawing/2017/decorative" val="1"/>
              </a:ext>
            </a:extLst>
          </p:cNvPr>
          <p:cNvGrpSpPr/>
          <p:nvPr/>
        </p:nvGrpSpPr>
        <p:grpSpPr>
          <a:xfrm>
            <a:off x="9644170" y="2838840"/>
            <a:ext cx="7281199" cy="2234144"/>
            <a:chOff x="0" y="-57150"/>
            <a:chExt cx="1917682" cy="588417"/>
          </a:xfrm>
        </p:grpSpPr>
        <p:sp>
          <p:nvSpPr>
            <p:cNvPr id="414" name="Google Shape;414;p45"/>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45"/>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6" name="Google Shape;416;p45">
            <a:extLst>
              <a:ext uri="{C183D7F6-B498-43B3-948B-1728B52AA6E4}">
                <adec:decorative xmlns:adec="http://schemas.microsoft.com/office/drawing/2017/decorative" val="1"/>
              </a:ext>
            </a:extLst>
          </p:cNvPr>
          <p:cNvGrpSpPr/>
          <p:nvPr/>
        </p:nvGrpSpPr>
        <p:grpSpPr>
          <a:xfrm>
            <a:off x="9644170" y="3523140"/>
            <a:ext cx="7281199" cy="1549845"/>
            <a:chOff x="0" y="-57150"/>
            <a:chExt cx="1917682" cy="408190"/>
          </a:xfrm>
        </p:grpSpPr>
        <p:sp>
          <p:nvSpPr>
            <p:cNvPr id="417" name="Google Shape;417;p45"/>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45"/>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45">
            <a:extLst>
              <a:ext uri="{C183D7F6-B498-43B3-948B-1728B52AA6E4}">
                <adec:decorative xmlns:adec="http://schemas.microsoft.com/office/drawing/2017/decorative" val="1"/>
              </a:ext>
            </a:extLst>
          </p:cNvPr>
          <p:cNvGrpSpPr/>
          <p:nvPr/>
        </p:nvGrpSpPr>
        <p:grpSpPr>
          <a:xfrm>
            <a:off x="9644170" y="3523140"/>
            <a:ext cx="7281199" cy="674916"/>
            <a:chOff x="0" y="-57150"/>
            <a:chExt cx="1917682" cy="177756"/>
          </a:xfrm>
        </p:grpSpPr>
        <p:sp>
          <p:nvSpPr>
            <p:cNvPr id="420" name="Google Shape;420;p45"/>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45"/>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45">
            <a:extLst>
              <a:ext uri="{C183D7F6-B498-43B3-948B-1728B52AA6E4}">
                <adec:decorative xmlns:adec="http://schemas.microsoft.com/office/drawing/2017/decorative" val="1"/>
              </a:ext>
            </a:extLst>
          </p:cNvPr>
          <p:cNvGrpSpPr/>
          <p:nvPr/>
        </p:nvGrpSpPr>
        <p:grpSpPr>
          <a:xfrm>
            <a:off x="1362632" y="2861995"/>
            <a:ext cx="7281199" cy="2234144"/>
            <a:chOff x="0" y="-57150"/>
            <a:chExt cx="1917682" cy="588417"/>
          </a:xfrm>
        </p:grpSpPr>
        <p:sp>
          <p:nvSpPr>
            <p:cNvPr id="423" name="Google Shape;423;p45"/>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45"/>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45">
            <a:extLst>
              <a:ext uri="{C183D7F6-B498-43B3-948B-1728B52AA6E4}">
                <adec:decorative xmlns:adec="http://schemas.microsoft.com/office/drawing/2017/decorative" val="1"/>
              </a:ext>
            </a:extLst>
          </p:cNvPr>
          <p:cNvGrpSpPr/>
          <p:nvPr/>
        </p:nvGrpSpPr>
        <p:grpSpPr>
          <a:xfrm>
            <a:off x="1362632" y="3546295"/>
            <a:ext cx="7281199" cy="1549845"/>
            <a:chOff x="0" y="-57150"/>
            <a:chExt cx="1917682" cy="408190"/>
          </a:xfrm>
        </p:grpSpPr>
        <p:sp>
          <p:nvSpPr>
            <p:cNvPr id="426" name="Google Shape;426;p45"/>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45"/>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45">
            <a:extLst>
              <a:ext uri="{C183D7F6-B498-43B3-948B-1728B52AA6E4}">
                <adec:decorative xmlns:adec="http://schemas.microsoft.com/office/drawing/2017/decorative" val="1"/>
              </a:ext>
            </a:extLst>
          </p:cNvPr>
          <p:cNvGrpSpPr/>
          <p:nvPr/>
        </p:nvGrpSpPr>
        <p:grpSpPr>
          <a:xfrm>
            <a:off x="1362632" y="3546295"/>
            <a:ext cx="7281199" cy="674916"/>
            <a:chOff x="0" y="-57150"/>
            <a:chExt cx="1917682" cy="177756"/>
          </a:xfrm>
        </p:grpSpPr>
        <p:sp>
          <p:nvSpPr>
            <p:cNvPr id="429" name="Google Shape;429;p45"/>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45"/>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431" name="Google Shape;431;p45">
            <a:extLst>
              <a:ext uri="{C183D7F6-B498-43B3-948B-1728B52AA6E4}">
                <adec:decorative xmlns:adec="http://schemas.microsoft.com/office/drawing/2017/decorative" val="1"/>
              </a:ext>
            </a:extLst>
          </p:cNvPr>
          <p:cNvSpPr/>
          <p:nvPr/>
        </p:nvSpPr>
        <p:spPr>
          <a:xfrm>
            <a:off x="1547602" y="3180337"/>
            <a:ext cx="1993998" cy="1993998"/>
          </a:xfrm>
          <a:custGeom>
            <a:avLst/>
            <a:gdLst/>
            <a:ahLst/>
            <a:cxnLst/>
            <a:rect l="l" t="t" r="r" b="b"/>
            <a:pathLst>
              <a:path w="1993998" h="1993998" extrusionOk="0">
                <a:moveTo>
                  <a:pt x="0" y="0"/>
                </a:moveTo>
                <a:lnTo>
                  <a:pt x="1993998" y="0"/>
                </a:lnTo>
                <a:lnTo>
                  <a:pt x="1993998" y="1993997"/>
                </a:lnTo>
                <a:lnTo>
                  <a:pt x="0" y="199399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2" name="Google Shape;432;p45">
            <a:extLst>
              <a:ext uri="{C183D7F6-B498-43B3-948B-1728B52AA6E4}">
                <adec:decorative xmlns:adec="http://schemas.microsoft.com/office/drawing/2017/decorative" val="1"/>
              </a:ext>
            </a:extLst>
          </p:cNvPr>
          <p:cNvGrpSpPr/>
          <p:nvPr/>
        </p:nvGrpSpPr>
        <p:grpSpPr>
          <a:xfrm>
            <a:off x="1362632" y="5729821"/>
            <a:ext cx="7281199" cy="2234144"/>
            <a:chOff x="0" y="-57150"/>
            <a:chExt cx="1917682" cy="588417"/>
          </a:xfrm>
        </p:grpSpPr>
        <p:sp>
          <p:nvSpPr>
            <p:cNvPr id="433" name="Google Shape;433;p45"/>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45"/>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5" name="Google Shape;435;p45">
            <a:extLst>
              <a:ext uri="{C183D7F6-B498-43B3-948B-1728B52AA6E4}">
                <adec:decorative xmlns:adec="http://schemas.microsoft.com/office/drawing/2017/decorative" val="1"/>
              </a:ext>
            </a:extLst>
          </p:cNvPr>
          <p:cNvGrpSpPr/>
          <p:nvPr/>
        </p:nvGrpSpPr>
        <p:grpSpPr>
          <a:xfrm>
            <a:off x="1362632" y="6414121"/>
            <a:ext cx="7281199" cy="1549845"/>
            <a:chOff x="0" y="-57150"/>
            <a:chExt cx="1917682" cy="408190"/>
          </a:xfrm>
        </p:grpSpPr>
        <p:sp>
          <p:nvSpPr>
            <p:cNvPr id="436" name="Google Shape;436;p45"/>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45"/>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38" name="Google Shape;438;p45">
            <a:extLst>
              <a:ext uri="{C183D7F6-B498-43B3-948B-1728B52AA6E4}">
                <adec:decorative xmlns:adec="http://schemas.microsoft.com/office/drawing/2017/decorative" val="1"/>
              </a:ext>
            </a:extLst>
          </p:cNvPr>
          <p:cNvGrpSpPr/>
          <p:nvPr/>
        </p:nvGrpSpPr>
        <p:grpSpPr>
          <a:xfrm>
            <a:off x="1362632" y="6414121"/>
            <a:ext cx="7281199" cy="674916"/>
            <a:chOff x="0" y="-57150"/>
            <a:chExt cx="1917682" cy="177756"/>
          </a:xfrm>
        </p:grpSpPr>
        <p:sp>
          <p:nvSpPr>
            <p:cNvPr id="439" name="Google Shape;439;p45"/>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45"/>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441" name="Google Shape;441;p45">
            <a:extLst>
              <a:ext uri="{C183D7F6-B498-43B3-948B-1728B52AA6E4}">
                <adec:decorative xmlns:adec="http://schemas.microsoft.com/office/drawing/2017/decorative" val="1"/>
              </a:ext>
            </a:extLst>
          </p:cNvPr>
          <p:cNvSpPr/>
          <p:nvPr/>
        </p:nvSpPr>
        <p:spPr>
          <a:xfrm>
            <a:off x="9843678" y="3149502"/>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5">
            <a:extLst>
              <a:ext uri="{C183D7F6-B498-43B3-948B-1728B52AA6E4}">
                <adec:decorative xmlns:adec="http://schemas.microsoft.com/office/drawing/2017/decorative" val="1"/>
              </a:ext>
            </a:extLst>
          </p:cNvPr>
          <p:cNvSpPr/>
          <p:nvPr/>
        </p:nvSpPr>
        <p:spPr>
          <a:xfrm>
            <a:off x="1547602" y="6084300"/>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45">
            <a:extLst>
              <a:ext uri="{C183D7F6-B498-43B3-948B-1728B52AA6E4}">
                <adec:decorative xmlns:adec="http://schemas.microsoft.com/office/drawing/2017/decorative" val="1"/>
              </a:ext>
            </a:extLst>
          </p:cNvPr>
          <p:cNvSpPr/>
          <p:nvPr/>
        </p:nvSpPr>
        <p:spPr>
          <a:xfrm>
            <a:off x="9843678" y="6053466"/>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45">
            <a:extLst>
              <a:ext uri="{C183D7F6-B498-43B3-948B-1728B52AA6E4}">
                <adec:decorative xmlns:adec="http://schemas.microsoft.com/office/drawing/2017/decorative" val="1"/>
              </a:ext>
            </a:extLst>
          </p:cNvPr>
          <p:cNvSpPr/>
          <p:nvPr/>
        </p:nvSpPr>
        <p:spPr>
          <a:xfrm>
            <a:off x="2014735" y="3604484"/>
            <a:ext cx="1059732" cy="1118718"/>
          </a:xfrm>
          <a:custGeom>
            <a:avLst/>
            <a:gdLst/>
            <a:ahLst/>
            <a:cxnLst/>
            <a:rect l="l" t="t" r="r" b="b"/>
            <a:pathLst>
              <a:path w="1059732" h="1118718" extrusionOk="0">
                <a:moveTo>
                  <a:pt x="0" y="0"/>
                </a:moveTo>
                <a:lnTo>
                  <a:pt x="1059732" y="0"/>
                </a:lnTo>
                <a:lnTo>
                  <a:pt x="1059732" y="1118718"/>
                </a:lnTo>
                <a:lnTo>
                  <a:pt x="0" y="111871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45">
            <a:extLst>
              <a:ext uri="{C183D7F6-B498-43B3-948B-1728B52AA6E4}">
                <adec:decorative xmlns:adec="http://schemas.microsoft.com/office/drawing/2017/decorative" val="1"/>
              </a:ext>
            </a:extLst>
          </p:cNvPr>
          <p:cNvSpPr/>
          <p:nvPr/>
        </p:nvSpPr>
        <p:spPr>
          <a:xfrm>
            <a:off x="10241249" y="3604484"/>
            <a:ext cx="1198855" cy="919848"/>
          </a:xfrm>
          <a:custGeom>
            <a:avLst/>
            <a:gdLst/>
            <a:ahLst/>
            <a:cxnLst/>
            <a:rect l="l" t="t" r="r" b="b"/>
            <a:pathLst>
              <a:path w="1198855" h="919848" extrusionOk="0">
                <a:moveTo>
                  <a:pt x="0" y="0"/>
                </a:moveTo>
                <a:lnTo>
                  <a:pt x="1198855" y="0"/>
                </a:lnTo>
                <a:lnTo>
                  <a:pt x="1198855" y="919848"/>
                </a:lnTo>
                <a:lnTo>
                  <a:pt x="0" y="91984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45">
            <a:extLst>
              <a:ext uri="{C183D7F6-B498-43B3-948B-1728B52AA6E4}">
                <adec:decorative xmlns:adec="http://schemas.microsoft.com/office/drawing/2017/decorative" val="1"/>
              </a:ext>
            </a:extLst>
          </p:cNvPr>
          <p:cNvSpPr/>
          <p:nvPr/>
        </p:nvSpPr>
        <p:spPr>
          <a:xfrm>
            <a:off x="2210510" y="6726909"/>
            <a:ext cx="668181" cy="743927"/>
          </a:xfrm>
          <a:custGeom>
            <a:avLst/>
            <a:gdLst/>
            <a:ahLst/>
            <a:cxnLst/>
            <a:rect l="l" t="t" r="r" b="b"/>
            <a:pathLst>
              <a:path w="668181" h="743927" extrusionOk="0">
                <a:moveTo>
                  <a:pt x="0" y="0"/>
                </a:moveTo>
                <a:lnTo>
                  <a:pt x="668182" y="0"/>
                </a:lnTo>
                <a:lnTo>
                  <a:pt x="668182" y="743927"/>
                </a:lnTo>
                <a:lnTo>
                  <a:pt x="0" y="74392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45">
            <a:extLst>
              <a:ext uri="{C183D7F6-B498-43B3-948B-1728B52AA6E4}">
                <adec:decorative xmlns:adec="http://schemas.microsoft.com/office/drawing/2017/decorative" val="1"/>
              </a:ext>
            </a:extLst>
          </p:cNvPr>
          <p:cNvSpPr/>
          <p:nvPr/>
        </p:nvSpPr>
        <p:spPr>
          <a:xfrm>
            <a:off x="10241249" y="6532613"/>
            <a:ext cx="1038929" cy="1021929"/>
          </a:xfrm>
          <a:custGeom>
            <a:avLst/>
            <a:gdLst/>
            <a:ahLst/>
            <a:cxnLst/>
            <a:rect l="l" t="t" r="r" b="b"/>
            <a:pathLst>
              <a:path w="1038929" h="1021929" extrusionOk="0">
                <a:moveTo>
                  <a:pt x="0" y="0"/>
                </a:moveTo>
                <a:lnTo>
                  <a:pt x="1038930" y="0"/>
                </a:lnTo>
                <a:lnTo>
                  <a:pt x="1038930" y="1021929"/>
                </a:lnTo>
                <a:lnTo>
                  <a:pt x="0" y="102192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45"/>
          <p:cNvSpPr txBox="1">
            <a:spLocks noGrp="1"/>
          </p:cNvSpPr>
          <p:nvPr>
            <p:ph type="title" idx="4294967295"/>
          </p:nvPr>
        </p:nvSpPr>
        <p:spPr>
          <a:xfrm>
            <a:off x="1362600" y="742953"/>
            <a:ext cx="15562800" cy="1957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300"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What Structures and Supports Make This Work Effective and Sustainable?</a:t>
            </a:r>
            <a:endParaRPr kumimoji="0" lang="en-US" sz="53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449" name="Google Shape;449;p45"/>
          <p:cNvSpPr txBox="1"/>
          <p:nvPr/>
        </p:nvSpPr>
        <p:spPr>
          <a:xfrm>
            <a:off x="3764501" y="3144320"/>
            <a:ext cx="40497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Faculty Facing Tools</a:t>
            </a:r>
            <a:endParaRPr>
              <a:latin typeface="Raleway ExtraBold"/>
              <a:ea typeface="Raleway ExtraBold"/>
              <a:cs typeface="Raleway ExtraBold"/>
              <a:sym typeface="Raleway ExtraBold"/>
            </a:endParaRPr>
          </a:p>
        </p:txBody>
      </p:sp>
      <p:sp>
        <p:nvSpPr>
          <p:cNvPr id="453" name="Google Shape;453;p45"/>
          <p:cNvSpPr txBox="1"/>
          <p:nvPr/>
        </p:nvSpPr>
        <p:spPr>
          <a:xfrm>
            <a:off x="3541600" y="3773525"/>
            <a:ext cx="5102100" cy="1142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900">
                <a:latin typeface="Raleway Medium"/>
                <a:ea typeface="Raleway Medium"/>
                <a:cs typeface="Raleway Medium"/>
                <a:sym typeface="Raleway Medium"/>
              </a:rPr>
              <a:t>Using Tools (Excel, Visuals, AI) that helps to:</a:t>
            </a:r>
            <a:endParaRPr sz="1900">
              <a:latin typeface="Raleway Medium"/>
              <a:ea typeface="Raleway Medium"/>
              <a:cs typeface="Raleway Medium"/>
              <a:sym typeface="Raleway Medium"/>
            </a:endParaRPr>
          </a:p>
          <a:p>
            <a:pPr marL="0" marR="0" lvl="0" indent="0" algn="l" rtl="0">
              <a:lnSpc>
                <a:spcPct val="140000"/>
              </a:lnSpc>
              <a:spcBef>
                <a:spcPts val="0"/>
              </a:spcBef>
              <a:spcAft>
                <a:spcPts val="0"/>
              </a:spcAft>
              <a:buNone/>
            </a:pPr>
            <a:r>
              <a:rPr lang="en-US" sz="1900">
                <a:latin typeface="Raleway Medium"/>
                <a:ea typeface="Raleway Medium"/>
                <a:cs typeface="Raleway Medium"/>
                <a:sym typeface="Raleway Medium"/>
              </a:rPr>
              <a:t>Simplify tagging and representation</a:t>
            </a:r>
            <a:endParaRPr sz="1900">
              <a:latin typeface="Raleway Medium"/>
              <a:ea typeface="Raleway Medium"/>
              <a:cs typeface="Raleway Medium"/>
              <a:sym typeface="Raleway Medium"/>
            </a:endParaRPr>
          </a:p>
          <a:p>
            <a:pPr marL="0" marR="0" lvl="0" indent="0" algn="l" rtl="0">
              <a:lnSpc>
                <a:spcPct val="140000"/>
              </a:lnSpc>
              <a:spcBef>
                <a:spcPts val="0"/>
              </a:spcBef>
              <a:spcAft>
                <a:spcPts val="0"/>
              </a:spcAft>
              <a:buNone/>
            </a:pPr>
            <a:r>
              <a:rPr lang="en-US" sz="1900">
                <a:latin typeface="Raleway Medium"/>
                <a:ea typeface="Raleway Medium"/>
                <a:cs typeface="Raleway Medium"/>
                <a:sym typeface="Raleway Medium"/>
              </a:rPr>
              <a:t>Ensures consistency in language</a:t>
            </a:r>
            <a:r>
              <a:rPr lang="en-US" sz="2100">
                <a:solidFill>
                  <a:srgbClr val="000000"/>
                </a:solidFill>
                <a:latin typeface="Raleway Medium"/>
                <a:ea typeface="Raleway Medium"/>
                <a:cs typeface="Raleway Medium"/>
                <a:sym typeface="Raleway Medium"/>
              </a:rPr>
              <a:t>.</a:t>
            </a:r>
            <a:endParaRPr>
              <a:latin typeface="Raleway Medium"/>
              <a:ea typeface="Raleway Medium"/>
              <a:cs typeface="Raleway Medium"/>
              <a:sym typeface="Raleway Medium"/>
            </a:endParaRPr>
          </a:p>
        </p:txBody>
      </p:sp>
      <p:sp>
        <p:nvSpPr>
          <p:cNvPr id="450" name="Google Shape;450;p45"/>
          <p:cNvSpPr txBox="1"/>
          <p:nvPr/>
        </p:nvSpPr>
        <p:spPr>
          <a:xfrm>
            <a:off x="12200466" y="3094612"/>
            <a:ext cx="40497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Shared Visualizations</a:t>
            </a:r>
            <a:endParaRPr>
              <a:latin typeface="Raleway ExtraBold"/>
              <a:ea typeface="Raleway ExtraBold"/>
              <a:cs typeface="Raleway ExtraBold"/>
              <a:sym typeface="Raleway ExtraBold"/>
            </a:endParaRPr>
          </a:p>
        </p:txBody>
      </p:sp>
      <p:sp>
        <p:nvSpPr>
          <p:cNvPr id="454" name="Google Shape;454;p45"/>
          <p:cNvSpPr txBox="1"/>
          <p:nvPr/>
        </p:nvSpPr>
        <p:spPr>
          <a:xfrm>
            <a:off x="12200475" y="3773527"/>
            <a:ext cx="4725000" cy="1228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The visuals (heatmaps) generated provide instant, intuitive understanding of your data.</a:t>
            </a:r>
            <a:endParaRPr>
              <a:latin typeface="Raleway Medium"/>
              <a:ea typeface="Raleway Medium"/>
              <a:cs typeface="Raleway Medium"/>
              <a:sym typeface="Raleway Medium"/>
            </a:endParaRPr>
          </a:p>
        </p:txBody>
      </p:sp>
      <p:sp>
        <p:nvSpPr>
          <p:cNvPr id="451" name="Google Shape;451;p45"/>
          <p:cNvSpPr txBox="1"/>
          <p:nvPr/>
        </p:nvSpPr>
        <p:spPr>
          <a:xfrm>
            <a:off x="3764501" y="6022741"/>
            <a:ext cx="40497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Advantages</a:t>
            </a:r>
            <a:endParaRPr>
              <a:latin typeface="Raleway ExtraBold"/>
              <a:ea typeface="Raleway ExtraBold"/>
              <a:cs typeface="Raleway ExtraBold"/>
              <a:sym typeface="Raleway ExtraBold"/>
            </a:endParaRPr>
          </a:p>
        </p:txBody>
      </p:sp>
      <p:sp>
        <p:nvSpPr>
          <p:cNvPr id="455" name="Google Shape;455;p45"/>
          <p:cNvSpPr txBox="1"/>
          <p:nvPr/>
        </p:nvSpPr>
        <p:spPr>
          <a:xfrm>
            <a:off x="3415000" y="6726900"/>
            <a:ext cx="5102100" cy="1508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a:latin typeface="Raleway Medium"/>
                <a:ea typeface="Raleway Medium"/>
                <a:cs typeface="Raleway Medium"/>
                <a:sym typeface="Raleway Medium"/>
              </a:rPr>
              <a:t>Produces actionable datasets</a:t>
            </a:r>
            <a:endParaRPr sz="1800">
              <a:latin typeface="Raleway Medium"/>
              <a:ea typeface="Raleway Medium"/>
              <a:cs typeface="Raleway Medium"/>
              <a:sym typeface="Raleway Medium"/>
            </a:endParaRPr>
          </a:p>
          <a:p>
            <a:pPr marL="0" lvl="0" indent="0" algn="l" rtl="0">
              <a:lnSpc>
                <a:spcPct val="140000"/>
              </a:lnSpc>
              <a:spcBef>
                <a:spcPts val="0"/>
              </a:spcBef>
              <a:spcAft>
                <a:spcPts val="0"/>
              </a:spcAft>
              <a:buClr>
                <a:schemeClr val="dk1"/>
              </a:buClr>
              <a:buFont typeface="Arial"/>
              <a:buNone/>
            </a:pPr>
            <a:r>
              <a:rPr lang="en-US" sz="1900">
                <a:solidFill>
                  <a:schemeClr val="dk1"/>
                </a:solidFill>
                <a:latin typeface="Raleway Medium"/>
                <a:ea typeface="Raleway Medium"/>
                <a:cs typeface="Raleway Medium"/>
                <a:sym typeface="Raleway Medium"/>
              </a:rPr>
              <a:t>Reduces faculty burden</a:t>
            </a:r>
            <a:endParaRPr sz="1800">
              <a:latin typeface="Raleway Medium"/>
              <a:ea typeface="Raleway Medium"/>
              <a:cs typeface="Raleway Medium"/>
              <a:sym typeface="Raleway Medium"/>
            </a:endParaRPr>
          </a:p>
          <a:p>
            <a:pPr marL="0" marR="0" lvl="0" indent="0" algn="l" rtl="0">
              <a:lnSpc>
                <a:spcPct val="140000"/>
              </a:lnSpc>
              <a:spcBef>
                <a:spcPts val="0"/>
              </a:spcBef>
              <a:spcAft>
                <a:spcPts val="0"/>
              </a:spcAft>
              <a:buNone/>
            </a:pPr>
            <a:r>
              <a:rPr lang="en-US" sz="1800">
                <a:latin typeface="Raleway Medium"/>
                <a:ea typeface="Raleway Medium"/>
                <a:cs typeface="Raleway Medium"/>
                <a:sym typeface="Raleway Medium"/>
              </a:rPr>
              <a:t>Participation stays high and accurate. </a:t>
            </a:r>
            <a:endParaRPr sz="1800">
              <a:latin typeface="Raleway Medium"/>
              <a:ea typeface="Raleway Medium"/>
              <a:cs typeface="Raleway Medium"/>
              <a:sym typeface="Raleway Medium"/>
            </a:endParaRPr>
          </a:p>
          <a:p>
            <a:pPr marL="0" marR="0" lvl="0" indent="0" algn="l" rtl="0">
              <a:lnSpc>
                <a:spcPct val="140000"/>
              </a:lnSpc>
              <a:spcBef>
                <a:spcPts val="0"/>
              </a:spcBef>
              <a:spcAft>
                <a:spcPts val="0"/>
              </a:spcAft>
              <a:buNone/>
            </a:pPr>
            <a:endParaRPr sz="2100">
              <a:latin typeface="Raleway Medium"/>
              <a:ea typeface="Raleway Medium"/>
              <a:cs typeface="Raleway Medium"/>
              <a:sym typeface="Raleway Medium"/>
            </a:endParaRPr>
          </a:p>
        </p:txBody>
      </p:sp>
      <p:sp>
        <p:nvSpPr>
          <p:cNvPr id="452" name="Google Shape;452;p45"/>
          <p:cNvSpPr txBox="1"/>
          <p:nvPr/>
        </p:nvSpPr>
        <p:spPr>
          <a:xfrm>
            <a:off x="12200466" y="6022741"/>
            <a:ext cx="40497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More Accessible Data</a:t>
            </a:r>
            <a:endParaRPr>
              <a:latin typeface="Raleway ExtraBold"/>
              <a:ea typeface="Raleway ExtraBold"/>
              <a:cs typeface="Raleway ExtraBold"/>
              <a:sym typeface="Raleway ExtraBold"/>
            </a:endParaRPr>
          </a:p>
        </p:txBody>
      </p:sp>
      <p:sp>
        <p:nvSpPr>
          <p:cNvPr id="456" name="Google Shape;456;p45"/>
          <p:cNvSpPr txBox="1"/>
          <p:nvPr/>
        </p:nvSpPr>
        <p:spPr>
          <a:xfrm>
            <a:off x="11837675" y="6661925"/>
            <a:ext cx="5102100" cy="1680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Faculty  |   Program coordinators</a:t>
            </a:r>
            <a:endParaRPr sz="2100">
              <a:latin typeface="Raleway Medium"/>
              <a:ea typeface="Raleway Medium"/>
              <a:cs typeface="Raleway Medium"/>
              <a:sym typeface="Raleway Medium"/>
            </a:endParaRPr>
          </a:p>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Department chairs   |   CEEDAR teams</a:t>
            </a:r>
            <a:endParaRPr sz="2100">
              <a:latin typeface="Raleway Medium"/>
              <a:ea typeface="Raleway Medium"/>
              <a:cs typeface="Raleway Medium"/>
              <a:sym typeface="Raleway Medium"/>
            </a:endParaRPr>
          </a:p>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Accreditation reviewers</a:t>
            </a:r>
            <a:endParaRPr sz="2100">
              <a:latin typeface="Raleway Medium"/>
              <a:ea typeface="Raleway Medium"/>
              <a:cs typeface="Raleway Medium"/>
              <a:sym typeface="Raleway Medium"/>
            </a:endParaRPr>
          </a:p>
          <a:p>
            <a:pPr marL="0" marR="0" lvl="0" indent="0" algn="l" rtl="0">
              <a:lnSpc>
                <a:spcPct val="140000"/>
              </a:lnSpc>
              <a:spcBef>
                <a:spcPts val="0"/>
              </a:spcBef>
              <a:spcAft>
                <a:spcPts val="0"/>
              </a:spcAft>
              <a:buNone/>
            </a:pPr>
            <a:endParaRPr sz="2100">
              <a:latin typeface="Raleway Medium"/>
              <a:ea typeface="Raleway Medium"/>
              <a:cs typeface="Raleway Medium"/>
              <a:sym typeface="Raleway Medium"/>
            </a:endParaRPr>
          </a:p>
        </p:txBody>
      </p:sp>
      <p:sp>
        <p:nvSpPr>
          <p:cNvPr id="457" name="Google Shape;457;p45">
            <a:extLst>
              <a:ext uri="{C183D7F6-B498-43B3-948B-1728B52AA6E4}">
                <adec:decorative xmlns:adec="http://schemas.microsoft.com/office/drawing/2017/decorative" val="1"/>
              </a:ext>
            </a:extLst>
          </p:cNvPr>
          <p:cNvSpPr/>
          <p:nvPr/>
        </p:nvSpPr>
        <p:spPr>
          <a:xfrm>
            <a:off x="15734400" y="9427396"/>
            <a:ext cx="2098430" cy="435424"/>
          </a:xfrm>
          <a:custGeom>
            <a:avLst/>
            <a:gdLst/>
            <a:ahLst/>
            <a:cxnLst/>
            <a:rect l="l" t="t" r="r" b="b"/>
            <a:pathLst>
              <a:path w="2098430" h="435424" extrusionOk="0">
                <a:moveTo>
                  <a:pt x="0" y="0"/>
                </a:moveTo>
                <a:lnTo>
                  <a:pt x="2098430" y="0"/>
                </a:lnTo>
                <a:lnTo>
                  <a:pt x="2098430" y="435424"/>
                </a:lnTo>
                <a:lnTo>
                  <a:pt x="0" y="43542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45">
            <a:extLst>
              <a:ext uri="{C183D7F6-B498-43B3-948B-1728B52AA6E4}">
                <adec:decorative xmlns:adec="http://schemas.microsoft.com/office/drawing/2017/decorative" val="1"/>
              </a:ext>
            </a:extLst>
          </p:cNvPr>
          <p:cNvSpPr txBox="1"/>
          <p:nvPr/>
        </p:nvSpPr>
        <p:spPr>
          <a:xfrm>
            <a:off x="15676985" y="9881870"/>
            <a:ext cx="2213400" cy="274500"/>
          </a:xfrm>
          <a:prstGeom prst="rect">
            <a:avLst/>
          </a:prstGeom>
          <a:noFill/>
          <a:ln>
            <a:noFill/>
          </a:ln>
        </p:spPr>
        <p:txBody>
          <a:bodyPr spcFirstLastPara="1" wrap="square" lIns="0" tIns="0" rIns="0" bIns="0" anchor="t" anchorCtr="0">
            <a:spAutoFit/>
          </a:bodyPr>
          <a:lstStyle/>
          <a:p>
            <a:pPr marL="0" marR="0" lvl="0" indent="0" algn="ctr" rtl="0">
              <a:lnSpc>
                <a:spcPct val="101009"/>
              </a:lnSpc>
              <a:spcBef>
                <a:spcPts val="0"/>
              </a:spcBef>
              <a:spcAft>
                <a:spcPts val="0"/>
              </a:spcAft>
              <a:buNone/>
            </a:pPr>
            <a:r>
              <a:rPr lang="en-US" sz="1784">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459" name="Google Shape;459;p45">
            <a:extLst>
              <a:ext uri="{C183D7F6-B498-43B3-948B-1728B52AA6E4}">
                <adec:decorative xmlns:adec="http://schemas.microsoft.com/office/drawing/2017/decorative" val="1"/>
              </a:ext>
            </a:extLst>
          </p:cNvPr>
          <p:cNvSpPr/>
          <p:nvPr/>
        </p:nvSpPr>
        <p:spPr>
          <a:xfrm>
            <a:off x="193434" y="7963966"/>
            <a:ext cx="2338395" cy="3126197"/>
          </a:xfrm>
          <a:custGeom>
            <a:avLst/>
            <a:gdLst/>
            <a:ahLst/>
            <a:cxnLst/>
            <a:rect l="l" t="t" r="r" b="b"/>
            <a:pathLst>
              <a:path w="2338395" h="3126197" extrusionOk="0">
                <a:moveTo>
                  <a:pt x="0" y="0"/>
                </a:moveTo>
                <a:lnTo>
                  <a:pt x="2338395" y="0"/>
                </a:lnTo>
                <a:lnTo>
                  <a:pt x="2338395" y="3126197"/>
                </a:lnTo>
                <a:lnTo>
                  <a:pt x="0" y="3126197"/>
                </a:lnTo>
                <a:lnTo>
                  <a:pt x="0" y="0"/>
                </a:lnTo>
                <a:close/>
              </a:path>
            </a:pathLst>
          </a:custGeom>
          <a:blipFill rotWithShape="1">
            <a:blip r:embed="rId10">
              <a:alphaModFix/>
            </a:blip>
            <a:stretch>
              <a:fillRect l="-99184" t="-7000" r="-4249" b="-1213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0" name="Google Shape;460;p45" descr="Mary Baldwin University logo"/>
          <p:cNvPicPr preferRelativeResize="0"/>
          <p:nvPr/>
        </p:nvPicPr>
        <p:blipFill>
          <a:blip r:embed="rId11">
            <a:alphaModFix/>
          </a:blip>
          <a:stretch>
            <a:fillRect/>
          </a:stretch>
        </p:blipFill>
        <p:spPr>
          <a:xfrm>
            <a:off x="8544574" y="8098225"/>
            <a:ext cx="1198850" cy="10258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6"/>
          <p:cNvSpPr txBox="1">
            <a:spLocks noGrp="1"/>
          </p:cNvSpPr>
          <p:nvPr>
            <p:ph type="title" idx="4294967295"/>
          </p:nvPr>
        </p:nvSpPr>
        <p:spPr>
          <a:xfrm>
            <a:off x="2718600" y="351709"/>
            <a:ext cx="12850800" cy="3648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dk1"/>
                </a:solidFill>
                <a:effectLst/>
                <a:uLnTx/>
                <a:uFillTx/>
                <a:latin typeface="Raleway"/>
                <a:ea typeface="Raleway"/>
                <a:cs typeface="Raleway"/>
                <a:sym typeface="Raleway"/>
              </a:rPr>
              <a:t>Tennessee</a:t>
            </a:r>
          </a:p>
          <a:p>
            <a:pPr marL="0" marR="0" lvl="0" indent="0" algn="ctr" defTabSz="914400" rtl="0" eaLnBrk="1" fontAlgn="auto" latinLnBrk="0" hangingPunct="1">
              <a:lnSpc>
                <a:spcPct val="142857"/>
              </a:lnSpc>
              <a:spcBef>
                <a:spcPts val="0"/>
              </a:spcBef>
              <a:spcAft>
                <a:spcPts val="0"/>
              </a:spcAft>
              <a:buClr>
                <a:srgbClr val="000000"/>
              </a:buClr>
              <a:buSzPts val="1100"/>
              <a:buFont typeface="Arial"/>
              <a:buNone/>
              <a:tabLst/>
              <a:defRPr/>
            </a:pPr>
            <a:r>
              <a:rPr kumimoji="0" lang="en-US" sz="3150" b="0" i="0" u="none" strike="noStrike" kern="0" cap="none" spc="0" normalizeH="0" baseline="0" noProof="0" dirty="0">
                <a:ln>
                  <a:noFill/>
                </a:ln>
                <a:solidFill>
                  <a:schemeClr val="dk1"/>
                </a:solidFill>
                <a:effectLst/>
                <a:uLnTx/>
                <a:uFillTx/>
                <a:latin typeface="Raleway"/>
                <a:ea typeface="Raleway"/>
                <a:cs typeface="Raleway"/>
                <a:sym typeface="Raleway"/>
              </a:rPr>
              <a:t> </a:t>
            </a:r>
          </a:p>
          <a:p>
            <a:pPr marL="0" marR="0" lvl="0" indent="0" algn="ctr" defTabSz="914400" rtl="0" eaLnBrk="1" fontAlgn="auto" latinLnBrk="0" hangingPunct="1">
              <a:lnSpc>
                <a:spcPct val="142857"/>
              </a:lnSpc>
              <a:spcBef>
                <a:spcPts val="0"/>
              </a:spcBef>
              <a:spcAft>
                <a:spcPts val="0"/>
              </a:spcAft>
              <a:buClr>
                <a:schemeClr val="dk1"/>
              </a:buClr>
              <a:buSzPts val="1100"/>
              <a:buFont typeface="Arial"/>
              <a:buNone/>
              <a:tabLst/>
              <a:defRPr/>
            </a:pPr>
            <a:r>
              <a:rPr kumimoji="0" lang="en-US" sz="4650" b="0" i="1" u="none" strike="noStrike" kern="0" cap="none" spc="0" normalizeH="0" baseline="0" noProof="0" dirty="0">
                <a:ln>
                  <a:noFill/>
                </a:ln>
                <a:solidFill>
                  <a:schemeClr val="dk1"/>
                </a:solidFill>
                <a:effectLst/>
                <a:uLnTx/>
                <a:uFillTx/>
                <a:latin typeface="Raleway"/>
                <a:ea typeface="Raleway"/>
                <a:cs typeface="Raleway"/>
                <a:sym typeface="Raleway"/>
              </a:rPr>
              <a:t>Lori Farley</a:t>
            </a:r>
            <a:endParaRPr kumimoji="0" lang="en-US" sz="4800" b="0" i="1" u="none" strike="noStrike" kern="0" cap="none" spc="0" normalizeH="0" baseline="0" noProof="0" dirty="0">
              <a:ln>
                <a:noFill/>
              </a:ln>
              <a:solidFill>
                <a:schemeClr val="dk1"/>
              </a:solidFill>
              <a:effectLst/>
              <a:uLnTx/>
              <a:uFillTx/>
              <a:latin typeface="Raleway"/>
              <a:ea typeface="Raleway"/>
              <a:cs typeface="Raleway"/>
              <a:sym typeface="Raleway"/>
            </a:endParaRPr>
          </a:p>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endParaRPr kumimoji="0" lang="en-US" sz="5300" b="0" i="0" u="none" strike="noStrike" kern="0" cap="none" spc="0" normalizeH="0" baseline="0" noProof="0" dirty="0">
              <a:ln>
                <a:noFill/>
              </a:ln>
              <a:solidFill>
                <a:srgbClr val="898989"/>
              </a:solidFill>
              <a:effectLst/>
              <a:uLnTx/>
              <a:uFillTx/>
              <a:latin typeface="Calibri"/>
              <a:ea typeface="Calibri"/>
              <a:cs typeface="Calibri"/>
              <a:sym typeface="Calibri"/>
            </a:endParaRPr>
          </a:p>
        </p:txBody>
      </p:sp>
      <p:sp>
        <p:nvSpPr>
          <p:cNvPr id="466" name="Google Shape;466;p46">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46"/>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468" name="Google Shape;468;p46">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469" name="Google Shape;469;p46">
            <a:extLst>
              <a:ext uri="{C183D7F6-B498-43B3-948B-1728B52AA6E4}">
                <adec:decorative xmlns:adec="http://schemas.microsoft.com/office/drawing/2017/decorative" val="1"/>
              </a:ext>
            </a:extLst>
          </p:cNvPr>
          <p:cNvSpPr/>
          <p:nvPr/>
        </p:nvSpPr>
        <p:spPr>
          <a:xfrm>
            <a:off x="-506773" y="3828797"/>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7" t="-122746" r="-5398"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70" name="Google Shape;470;p46">
            <a:extLst>
              <a:ext uri="{C183D7F6-B498-43B3-948B-1728B52AA6E4}">
                <adec:decorative xmlns:adec="http://schemas.microsoft.com/office/drawing/2017/decorative" val="1"/>
              </a:ext>
            </a:extLst>
          </p:cNvPr>
          <p:cNvCxnSpPr/>
          <p:nvPr/>
        </p:nvCxnSpPr>
        <p:spPr>
          <a:xfrm rot="10800000" flipH="1">
            <a:off x="3446400" y="1673925"/>
            <a:ext cx="11395200" cy="62700"/>
          </a:xfrm>
          <a:prstGeom prst="straightConnector1">
            <a:avLst/>
          </a:prstGeom>
          <a:noFill/>
          <a:ln w="9525" cap="flat" cmpd="sng">
            <a:solidFill>
              <a:schemeClr val="dk2"/>
            </a:solidFill>
            <a:prstDash val="solid"/>
            <a:round/>
            <a:headEnd type="none" w="med" len="med"/>
            <a:tailEnd type="none" w="med" len="med"/>
          </a:ln>
        </p:spPr>
      </p:cxnSp>
      <p:pic>
        <p:nvPicPr>
          <p:cNvPr id="471" name="Google Shape;471;p46" descr="Tennessee Department of Education logo"/>
          <p:cNvPicPr preferRelativeResize="0"/>
          <p:nvPr/>
        </p:nvPicPr>
        <p:blipFill>
          <a:blip r:embed="rId6">
            <a:alphaModFix/>
          </a:blip>
          <a:stretch>
            <a:fillRect/>
          </a:stretch>
        </p:blipFill>
        <p:spPr>
          <a:xfrm>
            <a:off x="7116025" y="2896873"/>
            <a:ext cx="4055950" cy="2203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7">
            <a:extLst>
              <a:ext uri="{C183D7F6-B498-43B3-948B-1728B52AA6E4}">
                <adec:decorative xmlns:adec="http://schemas.microsoft.com/office/drawing/2017/decorative" val="1"/>
              </a:ext>
            </a:extLst>
          </p:cNvPr>
          <p:cNvSpPr/>
          <p:nvPr/>
        </p:nvSpPr>
        <p:spPr>
          <a:xfrm>
            <a:off x="2873238" y="1028700"/>
            <a:ext cx="12539606" cy="7126709"/>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4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47">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483" name="Google Shape;483;p47">
            <a:extLst>
              <a:ext uri="{C183D7F6-B498-43B3-948B-1728B52AA6E4}">
                <adec:decorative xmlns:adec="http://schemas.microsoft.com/office/drawing/2017/decorative" val="1"/>
              </a:ext>
            </a:extLst>
          </p:cNvPr>
          <p:cNvSpPr/>
          <p:nvPr/>
        </p:nvSpPr>
        <p:spPr>
          <a:xfrm>
            <a:off x="-7" y="562326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9" r="-112756" b="-1193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47">
            <a:extLst>
              <a:ext uri="{C183D7F6-B498-43B3-948B-1728B52AA6E4}">
                <adec:decorative xmlns:adec="http://schemas.microsoft.com/office/drawing/2017/decorative" val="1"/>
              </a:ext>
            </a:extLst>
          </p:cNvPr>
          <p:cNvSpPr/>
          <p:nvPr/>
        </p:nvSpPr>
        <p:spPr>
          <a:xfrm>
            <a:off x="13522649" y="5623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5" t="-113427" r="-13868" b="-191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FEB295A2-885E-1785-9B15-9CC418ADC8BB}"/>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Questions to consider</a:t>
            </a:r>
          </a:p>
        </p:txBody>
      </p:sp>
      <p:grpSp>
        <p:nvGrpSpPr>
          <p:cNvPr id="477" name="Google Shape;477;p47" descr="Policy&#13;&#10;What is one area of literacy policy implementation within your state that could be strengthened with an IC?&#13;&#10;&#13;&#10;Standards&#13;&#10;How can ICs strengthen alignment and implementation of EPP literacy standards?&#13;&#10;">
            <a:extLst>
              <a:ext uri="{C183D7F6-B498-43B3-948B-1728B52AA6E4}">
                <adec:decorative xmlns:adec="http://schemas.microsoft.com/office/drawing/2017/decorative" val="0"/>
              </a:ext>
            </a:extLst>
          </p:cNvPr>
          <p:cNvGrpSpPr/>
          <p:nvPr/>
        </p:nvGrpSpPr>
        <p:grpSpPr>
          <a:xfrm>
            <a:off x="3539650" y="1296692"/>
            <a:ext cx="11499525" cy="6236108"/>
            <a:chOff x="-217869" y="-1198192"/>
            <a:chExt cx="15332700" cy="8314810"/>
          </a:xfrm>
        </p:grpSpPr>
        <p:sp>
          <p:nvSpPr>
            <p:cNvPr id="478" name="Google Shape;478;p47"/>
            <p:cNvSpPr txBox="1"/>
            <p:nvPr/>
          </p:nvSpPr>
          <p:spPr>
            <a:xfrm>
              <a:off x="-1269" y="-1198192"/>
              <a:ext cx="14509200" cy="19086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299" b="1" dirty="0">
                  <a:latin typeface="Fjalla One"/>
                  <a:ea typeface="Fjalla One"/>
                  <a:cs typeface="Fjalla One"/>
                  <a:sym typeface="Fjalla One"/>
                </a:rPr>
                <a:t>Questions to Consider :</a:t>
              </a:r>
              <a:endParaRPr sz="3700" dirty="0">
                <a:latin typeface="Fjalla One"/>
                <a:ea typeface="Fjalla One"/>
                <a:cs typeface="Fjalla One"/>
                <a:sym typeface="Fjalla One"/>
              </a:endParaRPr>
            </a:p>
          </p:txBody>
        </p:sp>
        <p:sp>
          <p:nvSpPr>
            <p:cNvPr id="479" name="Google Shape;479;p47"/>
            <p:cNvSpPr txBox="1"/>
            <p:nvPr/>
          </p:nvSpPr>
          <p:spPr>
            <a:xfrm>
              <a:off x="488864" y="5249352"/>
              <a:ext cx="13529100" cy="51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sp>
          <p:nvSpPr>
            <p:cNvPr id="480" name="Google Shape;480;p47"/>
            <p:cNvSpPr txBox="1"/>
            <p:nvPr/>
          </p:nvSpPr>
          <p:spPr>
            <a:xfrm>
              <a:off x="-217869" y="710419"/>
              <a:ext cx="15332700" cy="6406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100"/>
                <a:buNone/>
              </a:pPr>
              <a:endParaRPr sz="1200" b="1" dirty="0">
                <a:solidFill>
                  <a:srgbClr val="3C3E40"/>
                </a:solidFill>
                <a:latin typeface="Raleway"/>
                <a:ea typeface="Raleway"/>
                <a:cs typeface="Raleway"/>
                <a:sym typeface="Raleway"/>
              </a:endParaRPr>
            </a:p>
            <a:p>
              <a:pPr marL="0" lvl="0" indent="0" algn="l" rtl="0">
                <a:lnSpc>
                  <a:spcPct val="115000"/>
                </a:lnSpc>
                <a:spcBef>
                  <a:spcPts val="0"/>
                </a:spcBef>
                <a:spcAft>
                  <a:spcPts val="0"/>
                </a:spcAft>
                <a:buSzPts val="1100"/>
                <a:buNone/>
              </a:pPr>
              <a:endParaRPr sz="1300" b="1" dirty="0">
                <a:solidFill>
                  <a:srgbClr val="3C3E40"/>
                </a:solidFill>
                <a:latin typeface="Raleway"/>
                <a:ea typeface="Raleway"/>
                <a:cs typeface="Raleway"/>
                <a:sym typeface="Raleway"/>
              </a:endParaRPr>
            </a:p>
            <a:p>
              <a:pPr marL="0" lvl="0" indent="0" algn="l" rtl="0">
                <a:lnSpc>
                  <a:spcPct val="115000"/>
                </a:lnSpc>
                <a:spcBef>
                  <a:spcPts val="0"/>
                </a:spcBef>
                <a:spcAft>
                  <a:spcPts val="0"/>
                </a:spcAft>
                <a:buSzPts val="1100"/>
                <a:buNone/>
              </a:pPr>
              <a:r>
                <a:rPr lang="en-US" sz="3400" b="1" dirty="0">
                  <a:solidFill>
                    <a:srgbClr val="3C3E40"/>
                  </a:solidFill>
                  <a:latin typeface="Raleway"/>
                  <a:ea typeface="Raleway"/>
                  <a:cs typeface="Raleway"/>
                  <a:sym typeface="Raleway"/>
                </a:rPr>
                <a:t>Policy</a:t>
              </a:r>
              <a:endParaRPr sz="3400" b="1" dirty="0">
                <a:solidFill>
                  <a:srgbClr val="3C3E40"/>
                </a:solidFill>
                <a:latin typeface="Raleway"/>
                <a:ea typeface="Raleway"/>
                <a:cs typeface="Raleway"/>
                <a:sym typeface="Raleway"/>
              </a:endParaRPr>
            </a:p>
            <a:p>
              <a:pPr marL="0" lvl="0" indent="0" algn="l" rtl="0">
                <a:lnSpc>
                  <a:spcPct val="115000"/>
                </a:lnSpc>
                <a:spcBef>
                  <a:spcPts val="0"/>
                </a:spcBef>
                <a:spcAft>
                  <a:spcPts val="0"/>
                </a:spcAft>
                <a:buSzPts val="1100"/>
                <a:buNone/>
              </a:pPr>
              <a:r>
                <a:rPr lang="en-US" sz="3400" dirty="0">
                  <a:solidFill>
                    <a:srgbClr val="3C3E40"/>
                  </a:solidFill>
                  <a:latin typeface="Raleway Medium"/>
                  <a:ea typeface="Raleway Medium"/>
                  <a:cs typeface="Raleway Medium"/>
                  <a:sym typeface="Raleway Medium"/>
                </a:rPr>
                <a:t>What is one area of literacy policy implementation within your state that could be strengthened with an IC?</a:t>
              </a:r>
              <a:endParaRPr sz="3500" dirty="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100"/>
                <a:buNone/>
              </a:pPr>
              <a:endParaRPr sz="1200" b="1" dirty="0">
                <a:solidFill>
                  <a:schemeClr val="dk1"/>
                </a:solidFill>
                <a:latin typeface="Raleway"/>
                <a:ea typeface="Raleway"/>
                <a:cs typeface="Raleway"/>
                <a:sym typeface="Raleway"/>
              </a:endParaRPr>
            </a:p>
            <a:p>
              <a:pPr marL="0" lvl="0" indent="0" algn="l" rtl="0">
                <a:lnSpc>
                  <a:spcPct val="115000"/>
                </a:lnSpc>
                <a:spcBef>
                  <a:spcPts val="0"/>
                </a:spcBef>
                <a:spcAft>
                  <a:spcPts val="0"/>
                </a:spcAft>
                <a:buSzPts val="1100"/>
                <a:buNone/>
              </a:pPr>
              <a:r>
                <a:rPr lang="en-US" sz="3400" b="1" dirty="0">
                  <a:solidFill>
                    <a:srgbClr val="3C3E40"/>
                  </a:solidFill>
                  <a:latin typeface="Raleway"/>
                  <a:ea typeface="Raleway"/>
                  <a:cs typeface="Raleway"/>
                  <a:sym typeface="Raleway"/>
                </a:rPr>
                <a:t>Standards</a:t>
              </a:r>
              <a:endParaRPr sz="3400" b="1" dirty="0">
                <a:solidFill>
                  <a:srgbClr val="3C3E40"/>
                </a:solidFill>
                <a:latin typeface="Raleway"/>
                <a:ea typeface="Raleway"/>
                <a:cs typeface="Raleway"/>
                <a:sym typeface="Raleway"/>
              </a:endParaRPr>
            </a:p>
            <a:p>
              <a:pPr marL="0" lvl="0" indent="0" algn="l" rtl="0">
                <a:lnSpc>
                  <a:spcPct val="115000"/>
                </a:lnSpc>
                <a:spcBef>
                  <a:spcPts val="0"/>
                </a:spcBef>
                <a:spcAft>
                  <a:spcPts val="0"/>
                </a:spcAft>
                <a:buSzPts val="1100"/>
                <a:buNone/>
              </a:pPr>
              <a:r>
                <a:rPr lang="en-US" sz="3400" dirty="0">
                  <a:solidFill>
                    <a:srgbClr val="3C3E40"/>
                  </a:solidFill>
                  <a:latin typeface="Raleway Medium"/>
                  <a:ea typeface="Raleway Medium"/>
                  <a:cs typeface="Raleway Medium"/>
                  <a:sym typeface="Raleway Medium"/>
                </a:rPr>
                <a:t>How can ICs strengthen alignment and implementation of EPP literacy standards?</a:t>
              </a:r>
              <a:endParaRPr sz="3400" dirty="0">
                <a:solidFill>
                  <a:srgbClr val="3C3E40"/>
                </a:solidFill>
                <a:latin typeface="Raleway Medium"/>
                <a:ea typeface="Raleway Medium"/>
                <a:cs typeface="Raleway Medium"/>
                <a:sym typeface="Raleway Medium"/>
              </a:endParaRPr>
            </a:p>
            <a:p>
              <a:pPr marL="0" lvl="0" indent="0" algn="l" rtl="0">
                <a:lnSpc>
                  <a:spcPct val="115000"/>
                </a:lnSpc>
                <a:spcBef>
                  <a:spcPts val="0"/>
                </a:spcBef>
                <a:spcAft>
                  <a:spcPts val="0"/>
                </a:spcAft>
                <a:buSzPts val="1100"/>
                <a:buNone/>
              </a:pPr>
              <a:endParaRPr sz="3500" b="1" dirty="0">
                <a:solidFill>
                  <a:schemeClr val="dk1"/>
                </a:solidFill>
                <a:latin typeface="Raleway"/>
                <a:ea typeface="Raleway"/>
                <a:cs typeface="Raleway"/>
                <a:sym typeface="Raleway"/>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2" name="Title 1">
            <a:extLst>
              <a:ext uri="{FF2B5EF4-FFF2-40B4-BE49-F238E27FC236}">
                <a16:creationId xmlns:a16="http://schemas.microsoft.com/office/drawing/2014/main" id="{51AF2DA4-0955-BE0E-264E-6B307C5FADD7}"/>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TLSA</a:t>
            </a:r>
          </a:p>
        </p:txBody>
      </p:sp>
      <p:pic>
        <p:nvPicPr>
          <p:cNvPr id="489" name="Google Shape;489;p48" descr="TLSA Students Families Teachers Districts Higher Educati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0" y="0"/>
            <a:ext cx="19703625" cy="10557701"/>
          </a:xfrm>
          <a:prstGeom prst="rect">
            <a:avLst/>
          </a:prstGeom>
          <a:noFill/>
          <a:ln>
            <a:noFill/>
          </a:ln>
        </p:spPr>
      </p:pic>
      <p:pic>
        <p:nvPicPr>
          <p:cNvPr id="490" name="Google Shape;490;p48">
            <a:extLst>
              <a:ext uri="{C183D7F6-B498-43B3-948B-1728B52AA6E4}">
                <adec:decorative xmlns:adec="http://schemas.microsoft.com/office/drawing/2017/decorative" val="1"/>
              </a:ext>
            </a:extLst>
          </p:cNvPr>
          <p:cNvPicPr preferRelativeResize="0"/>
          <p:nvPr/>
        </p:nvPicPr>
        <p:blipFill rotWithShape="1">
          <a:blip r:embed="rId4">
            <a:alphaModFix/>
          </a:blip>
          <a:srcRect t="86647"/>
          <a:stretch/>
        </p:blipFill>
        <p:spPr>
          <a:xfrm rot="10800000">
            <a:off x="-1" y="-492199"/>
            <a:ext cx="20524776" cy="1541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494"/>
        <p:cNvGrpSpPr/>
        <p:nvPr/>
      </p:nvGrpSpPr>
      <p:grpSpPr>
        <a:xfrm>
          <a:off x="0" y="0"/>
          <a:ext cx="0" cy="0"/>
          <a:chOff x="0" y="0"/>
          <a:chExt cx="0" cy="0"/>
        </a:xfrm>
      </p:grpSpPr>
      <p:grpSp>
        <p:nvGrpSpPr>
          <p:cNvPr id="495" name="Google Shape;495;p49">
            <a:extLst>
              <a:ext uri="{C183D7F6-B498-43B3-948B-1728B52AA6E4}">
                <adec:decorative xmlns:adec="http://schemas.microsoft.com/office/drawing/2017/decorative" val="1"/>
              </a:ext>
            </a:extLst>
          </p:cNvPr>
          <p:cNvGrpSpPr/>
          <p:nvPr/>
        </p:nvGrpSpPr>
        <p:grpSpPr>
          <a:xfrm>
            <a:off x="13280398" y="5567321"/>
            <a:ext cx="5125029" cy="5125029"/>
            <a:chOff x="0" y="0"/>
            <a:chExt cx="812800" cy="812800"/>
          </a:xfrm>
        </p:grpSpPr>
        <p:sp>
          <p:nvSpPr>
            <p:cNvPr id="496" name="Google Shape;496;p4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49"/>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98" name="Google Shape;498;p49"/>
          <p:cNvSpPr txBox="1">
            <a:spLocks noGrp="1"/>
          </p:cNvSpPr>
          <p:nvPr>
            <p:ph type="title" idx="4294967295"/>
          </p:nvPr>
        </p:nvSpPr>
        <p:spPr>
          <a:xfrm>
            <a:off x="888300" y="485925"/>
            <a:ext cx="13899300" cy="21549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0" b="1" i="0" u="none" strike="noStrike" kern="0" cap="none" spc="0" normalizeH="0" baseline="0" noProof="0" dirty="0">
                <a:ln>
                  <a:noFill/>
                </a:ln>
                <a:solidFill>
                  <a:srgbClr val="FFFFFF"/>
                </a:solidFill>
                <a:effectLst/>
                <a:uLnTx/>
                <a:uFillTx/>
                <a:latin typeface="Raleway"/>
                <a:ea typeface="Raleway"/>
                <a:cs typeface="Raleway"/>
                <a:sym typeface="Raleway"/>
              </a:rPr>
              <a:t>Tennessee Literacy Success Act (TLSA)</a:t>
            </a:r>
            <a:endParaRPr kumimoji="0" lang="en-US" sz="7000" b="1" i="0" u="none" strike="noStrike" kern="0" cap="none" spc="0" normalizeH="0" baseline="0" noProof="0" dirty="0">
              <a:ln>
                <a:noFill/>
              </a:ln>
              <a:solidFill>
                <a:srgbClr val="000000"/>
              </a:solidFill>
              <a:effectLst/>
              <a:uLnTx/>
              <a:uFillTx/>
              <a:latin typeface="Raleway"/>
              <a:ea typeface="Raleway"/>
              <a:cs typeface="Raleway"/>
              <a:sym typeface="Raleway"/>
            </a:endParaRPr>
          </a:p>
        </p:txBody>
      </p:sp>
      <p:sp>
        <p:nvSpPr>
          <p:cNvPr id="499" name="Google Shape;499;p49"/>
          <p:cNvSpPr txBox="1"/>
          <p:nvPr/>
        </p:nvSpPr>
        <p:spPr>
          <a:xfrm>
            <a:off x="888300" y="4639250"/>
            <a:ext cx="12249900" cy="4710000"/>
          </a:xfrm>
          <a:prstGeom prst="rect">
            <a:avLst/>
          </a:prstGeom>
          <a:noFill/>
          <a:ln>
            <a:noFill/>
          </a:ln>
        </p:spPr>
        <p:txBody>
          <a:bodyPr spcFirstLastPara="1" wrap="square" lIns="0" tIns="0" rIns="0" bIns="0" anchor="t" anchorCtr="0">
            <a:spAutoFit/>
          </a:bodyPr>
          <a:lstStyle/>
          <a:p>
            <a:pPr marL="457200" lvl="0" indent="-419100" algn="l" rtl="0">
              <a:lnSpc>
                <a:spcPct val="115000"/>
              </a:lnSpc>
              <a:spcBef>
                <a:spcPts val="1000"/>
              </a:spcBef>
              <a:spcAft>
                <a:spcPts val="0"/>
              </a:spcAft>
              <a:buClr>
                <a:schemeClr val="lt1"/>
              </a:buClr>
              <a:buSzPts val="3000"/>
              <a:buFont typeface="Raleway Medium"/>
              <a:buChar char="●"/>
            </a:pPr>
            <a:r>
              <a:rPr lang="en-US" sz="3000">
                <a:solidFill>
                  <a:schemeClr val="lt1"/>
                </a:solidFill>
                <a:latin typeface="Raleway Medium"/>
                <a:ea typeface="Raleway Medium"/>
                <a:cs typeface="Raleway Medium"/>
                <a:sym typeface="Raleway Medium"/>
              </a:rPr>
              <a:t>foundational literacy skills;</a:t>
            </a:r>
            <a:endParaRPr sz="3000">
              <a:solidFill>
                <a:schemeClr val="lt1"/>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chemeClr val="lt1"/>
              </a:buClr>
              <a:buSzPts val="3000"/>
              <a:buFont typeface="Raleway Medium"/>
              <a:buChar char="●"/>
            </a:pPr>
            <a:r>
              <a:rPr lang="en-US" sz="3000">
                <a:solidFill>
                  <a:schemeClr val="lt1"/>
                </a:solidFill>
                <a:latin typeface="Raleway Medium"/>
                <a:ea typeface="Raleway Medium"/>
                <a:cs typeface="Raleway Medium"/>
                <a:sym typeface="Raleway Medium"/>
              </a:rPr>
              <a:t>supporting students with advanced reading skills and students with significant reading deficiencies;</a:t>
            </a:r>
            <a:endParaRPr sz="3000">
              <a:solidFill>
                <a:schemeClr val="lt1"/>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chemeClr val="lt1"/>
              </a:buClr>
              <a:buSzPts val="3000"/>
              <a:buFont typeface="Raleway Medium"/>
              <a:buChar char="●"/>
            </a:pPr>
            <a:r>
              <a:rPr lang="en-US" sz="3000">
                <a:solidFill>
                  <a:schemeClr val="lt1"/>
                </a:solidFill>
                <a:latin typeface="Raleway Medium"/>
                <a:ea typeface="Raleway Medium"/>
                <a:cs typeface="Raleway Medium"/>
                <a:sym typeface="Raleway Medium"/>
              </a:rPr>
              <a:t>identifying characteristics of dyslexia and providing effective instruction;</a:t>
            </a:r>
            <a:endParaRPr sz="3000">
              <a:solidFill>
                <a:schemeClr val="lt1"/>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chemeClr val="lt1"/>
              </a:buClr>
              <a:buSzPts val="3000"/>
              <a:buFont typeface="Raleway Medium"/>
              <a:buChar char="●"/>
            </a:pPr>
            <a:r>
              <a:rPr lang="en-US" sz="3000">
                <a:solidFill>
                  <a:schemeClr val="lt1"/>
                </a:solidFill>
                <a:latin typeface="Raleway Medium"/>
                <a:ea typeface="Raleway Medium"/>
                <a:cs typeface="Raleway Medium"/>
                <a:sym typeface="Raleway Medium"/>
              </a:rPr>
              <a:t>implementation of high-quality instructional materials;</a:t>
            </a:r>
            <a:endParaRPr sz="3000">
              <a:solidFill>
                <a:schemeClr val="lt1"/>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chemeClr val="lt1"/>
              </a:buClr>
              <a:buSzPts val="3000"/>
              <a:buFont typeface="Raleway Medium"/>
              <a:buChar char="●"/>
            </a:pPr>
            <a:r>
              <a:rPr lang="en-US" sz="3000">
                <a:solidFill>
                  <a:schemeClr val="lt1"/>
                </a:solidFill>
                <a:latin typeface="Raleway Medium"/>
                <a:ea typeface="Raleway Medium"/>
                <a:cs typeface="Raleway Medium"/>
                <a:sym typeface="Raleway Medium"/>
              </a:rPr>
              <a:t>behavior management through trauma-informed principles; and</a:t>
            </a:r>
            <a:endParaRPr sz="3000">
              <a:solidFill>
                <a:schemeClr val="lt1"/>
              </a:solidFill>
              <a:latin typeface="Raleway Medium"/>
              <a:ea typeface="Raleway Medium"/>
              <a:cs typeface="Raleway Medium"/>
              <a:sym typeface="Raleway Medium"/>
            </a:endParaRPr>
          </a:p>
          <a:p>
            <a:pPr marL="457200" lvl="0" indent="-419100" algn="l" rtl="0">
              <a:lnSpc>
                <a:spcPct val="115000"/>
              </a:lnSpc>
              <a:spcBef>
                <a:spcPts val="0"/>
              </a:spcBef>
              <a:spcAft>
                <a:spcPts val="0"/>
              </a:spcAft>
              <a:buClr>
                <a:schemeClr val="lt1"/>
              </a:buClr>
              <a:buSzPts val="3000"/>
              <a:buFont typeface="Raleway Medium"/>
              <a:buChar char="●"/>
            </a:pPr>
            <a:r>
              <a:rPr lang="en-US" sz="3000">
                <a:solidFill>
                  <a:schemeClr val="lt1"/>
                </a:solidFill>
                <a:latin typeface="Raleway Medium"/>
                <a:ea typeface="Raleway Medium"/>
                <a:cs typeface="Raleway Medium"/>
                <a:sym typeface="Raleway Medium"/>
              </a:rPr>
              <a:t>administration of a universal reading screener and use of resulting data for improving reading instruction.</a:t>
            </a:r>
            <a:endParaRPr sz="3050">
              <a:solidFill>
                <a:srgbClr val="F4F4F4"/>
              </a:solidFill>
              <a:latin typeface="Raleway Medium"/>
              <a:ea typeface="Raleway Medium"/>
              <a:cs typeface="Raleway Medium"/>
              <a:sym typeface="Raleway Medium"/>
            </a:endParaRPr>
          </a:p>
        </p:txBody>
      </p:sp>
      <p:sp>
        <p:nvSpPr>
          <p:cNvPr id="500" name="Google Shape;500;p49">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49">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49"/>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03" name="Google Shape;503;p49"/>
          <p:cNvSpPr txBox="1"/>
          <p:nvPr/>
        </p:nvSpPr>
        <p:spPr>
          <a:xfrm>
            <a:off x="888300" y="2878188"/>
            <a:ext cx="16763100" cy="1523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en-US" sz="3000">
                <a:solidFill>
                  <a:schemeClr val="lt1"/>
                </a:solidFill>
                <a:latin typeface="Raleway Medium"/>
                <a:ea typeface="Raleway Medium"/>
                <a:cs typeface="Raleway Medium"/>
                <a:sym typeface="Raleway Medium"/>
              </a:rPr>
              <a:t>As of August 1, 2022, EPPs must provide training on reading instruction focused on foundational literacy standards for K-3, general and special education, and instructional leader candidates that include:</a:t>
            </a:r>
            <a:endParaRPr sz="3050">
              <a:solidFill>
                <a:srgbClr val="F4F4F4"/>
              </a:solidFill>
              <a:latin typeface="Raleway Medium"/>
              <a:ea typeface="Raleway Medium"/>
              <a:cs typeface="Raleway Medium"/>
              <a:sym typeface="Raleway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07"/>
        <p:cNvGrpSpPr/>
        <p:nvPr/>
      </p:nvGrpSpPr>
      <p:grpSpPr>
        <a:xfrm>
          <a:off x="0" y="0"/>
          <a:ext cx="0" cy="0"/>
          <a:chOff x="0" y="0"/>
          <a:chExt cx="0" cy="0"/>
        </a:xfrm>
      </p:grpSpPr>
      <p:sp>
        <p:nvSpPr>
          <p:cNvPr id="508" name="Google Shape;508;p50">
            <a:extLst>
              <a:ext uri="{C183D7F6-B498-43B3-948B-1728B52AA6E4}">
                <adec:decorative xmlns:adec="http://schemas.microsoft.com/office/drawing/2017/decorative" val="1"/>
              </a:ext>
            </a:extLst>
          </p:cNvPr>
          <p:cNvSpPr/>
          <p:nvPr/>
        </p:nvSpPr>
        <p:spPr>
          <a:xfrm>
            <a:off x="3158775" y="-55950"/>
            <a:ext cx="15262800" cy="1039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09" name="Google Shape;509;p50">
            <a:extLst>
              <a:ext uri="{C183D7F6-B498-43B3-948B-1728B52AA6E4}">
                <adec:decorative xmlns:adec="http://schemas.microsoft.com/office/drawing/2017/decorative" val="1"/>
              </a:ext>
            </a:extLst>
          </p:cNvPr>
          <p:cNvSpPr/>
          <p:nvPr/>
        </p:nvSpPr>
        <p:spPr>
          <a:xfrm>
            <a:off x="221545" y="8957046"/>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76C8DB0F-9D1B-1AD9-FC17-1E3A2018E623}"/>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TLSA 2</a:t>
            </a:r>
          </a:p>
        </p:txBody>
      </p:sp>
      <p:sp>
        <p:nvSpPr>
          <p:cNvPr id="510" name="Google Shape;510;p50">
            <a:extLst>
              <a:ext uri="{C183D7F6-B498-43B3-948B-1728B52AA6E4}">
                <adec:decorative xmlns:adec="http://schemas.microsoft.com/office/drawing/2017/decorative" val="1"/>
              </a:ext>
            </a:extLst>
          </p:cNvPr>
          <p:cNvSpPr txBox="1"/>
          <p:nvPr/>
        </p:nvSpPr>
        <p:spPr>
          <a:xfrm>
            <a:off x="149936" y="9528688"/>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511" name="Google Shape;511;p50">
            <a:extLst>
              <a:ext uri="{C183D7F6-B498-43B3-948B-1728B52AA6E4}">
                <adec:decorative xmlns:adec="http://schemas.microsoft.com/office/drawing/2017/decorative" val="1"/>
              </a:ext>
            </a:extLst>
          </p:cNvPr>
          <p:cNvPicPr preferRelativeResize="0"/>
          <p:nvPr/>
        </p:nvPicPr>
        <p:blipFill rotWithShape="1">
          <a:blip r:embed="rId4">
            <a:alphaModFix/>
          </a:blip>
          <a:srcRect t="86647"/>
          <a:stretch/>
        </p:blipFill>
        <p:spPr>
          <a:xfrm rot="10800000">
            <a:off x="0" y="-2"/>
            <a:ext cx="18288000" cy="1373474"/>
          </a:xfrm>
          <a:prstGeom prst="rect">
            <a:avLst/>
          </a:prstGeom>
          <a:noFill/>
          <a:ln>
            <a:noFill/>
          </a:ln>
        </p:spPr>
      </p:pic>
      <p:pic>
        <p:nvPicPr>
          <p:cNvPr id="512" name="Google Shape;512;p50" descr="TLSA. the Tennessee Literacy Success Act, pursuant to 49-5-5619(b), requires an annual review of Educator Preparation Providers’ (EPPs) implementation of foundational literacy skills standards. The department shall require EPPs to submit evidence demonstrating instruction is aligned with all applicable foundational literacy standards.">
            <a:extLst>
              <a:ext uri="{C183D7F6-B498-43B3-948B-1728B52AA6E4}">
                <adec:decorative xmlns:adec="http://schemas.microsoft.com/office/drawing/2017/decorative" val="0"/>
              </a:ext>
            </a:extLst>
          </p:cNvPr>
          <p:cNvPicPr preferRelativeResize="0"/>
          <p:nvPr/>
        </p:nvPicPr>
        <p:blipFill rotWithShape="1">
          <a:blip r:embed="rId5">
            <a:alphaModFix/>
          </a:blip>
          <a:srcRect l="-1610" t="-3120" r="1610" b="3120"/>
          <a:stretch/>
        </p:blipFill>
        <p:spPr>
          <a:xfrm>
            <a:off x="2910213" y="1256800"/>
            <a:ext cx="14582775" cy="8610600"/>
          </a:xfrm>
          <a:prstGeom prst="rect">
            <a:avLst/>
          </a:prstGeom>
          <a:solidFill>
            <a:schemeClr val="lt1"/>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16"/>
        <p:cNvGrpSpPr/>
        <p:nvPr/>
      </p:nvGrpSpPr>
      <p:grpSpPr>
        <a:xfrm>
          <a:off x="0" y="0"/>
          <a:ext cx="0" cy="0"/>
          <a:chOff x="0" y="0"/>
          <a:chExt cx="0" cy="0"/>
        </a:xfrm>
      </p:grpSpPr>
      <p:sp>
        <p:nvSpPr>
          <p:cNvPr id="517" name="Google Shape;517;p51"/>
          <p:cNvSpPr txBox="1">
            <a:spLocks noGrp="1"/>
          </p:cNvSpPr>
          <p:nvPr>
            <p:ph type="title" idx="4294967295"/>
          </p:nvPr>
        </p:nvSpPr>
        <p:spPr>
          <a:xfrm>
            <a:off x="756450" y="3102875"/>
            <a:ext cx="16775100" cy="2521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chemeClr val="dk1"/>
              </a:buClr>
              <a:buSzPts val="1100"/>
              <a:buFont typeface="Arial"/>
              <a:buNone/>
              <a:tabLst/>
              <a:defRPr/>
            </a:pPr>
            <a:r>
              <a:rPr kumimoji="0" lang="en-US" sz="7800" b="1" i="0" u="none" strike="noStrike" kern="0" cap="none" spc="0" normalizeH="0" baseline="0" noProof="0" dirty="0">
                <a:ln>
                  <a:noFill/>
                </a:ln>
                <a:solidFill>
                  <a:srgbClr val="FFFFFF"/>
                </a:solidFill>
                <a:effectLst/>
                <a:uLnTx/>
                <a:uFillTx/>
                <a:latin typeface="Raleway"/>
                <a:ea typeface="Raleway"/>
                <a:cs typeface="Raleway"/>
                <a:sym typeface="Raleway"/>
              </a:rPr>
              <a:t>TN-CEEDAR</a:t>
            </a:r>
          </a:p>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800" b="1" i="0" u="none" strike="noStrike" kern="0" cap="none" spc="0" normalizeH="0" baseline="0" noProof="0" dirty="0">
                <a:ln>
                  <a:noFill/>
                </a:ln>
                <a:solidFill>
                  <a:srgbClr val="FFFFFF"/>
                </a:solidFill>
                <a:effectLst/>
                <a:uLnTx/>
                <a:uFillTx/>
                <a:latin typeface="Raleway"/>
                <a:ea typeface="Raleway"/>
                <a:cs typeface="Raleway"/>
                <a:sym typeface="Raleway"/>
              </a:rPr>
              <a:t>Literacy Innovation Configuration</a:t>
            </a:r>
          </a:p>
        </p:txBody>
      </p:sp>
      <p:sp>
        <p:nvSpPr>
          <p:cNvPr id="518" name="Google Shape;518;p51"/>
          <p:cNvSpPr txBox="1"/>
          <p:nvPr/>
        </p:nvSpPr>
        <p:spPr>
          <a:xfrm>
            <a:off x="151468" y="167506"/>
            <a:ext cx="2760300" cy="3234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101">
                <a:solidFill>
                  <a:srgbClr val="0F3869"/>
                </a:solidFill>
                <a:latin typeface="Arial"/>
                <a:ea typeface="Arial"/>
                <a:cs typeface="Arial"/>
                <a:sym typeface="Arial"/>
              </a:rPr>
              <a:t>Cross-State Convening</a:t>
            </a:r>
            <a:endParaRPr/>
          </a:p>
        </p:txBody>
      </p:sp>
      <p:sp>
        <p:nvSpPr>
          <p:cNvPr id="519" name="Google Shape;519;p51">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51"/>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grpSp>
        <p:nvGrpSpPr>
          <p:cNvPr id="521" name="Google Shape;521;p51">
            <a:extLst>
              <a:ext uri="{C183D7F6-B498-43B3-948B-1728B52AA6E4}">
                <adec:decorative xmlns:adec="http://schemas.microsoft.com/office/drawing/2017/decorative" val="1"/>
              </a:ext>
            </a:extLst>
          </p:cNvPr>
          <p:cNvGrpSpPr/>
          <p:nvPr/>
        </p:nvGrpSpPr>
        <p:grpSpPr>
          <a:xfrm>
            <a:off x="12921409" y="5092914"/>
            <a:ext cx="5760185" cy="8899339"/>
            <a:chOff x="1138509" y="4174939"/>
            <a:chExt cx="5760185" cy="8899339"/>
          </a:xfrm>
        </p:grpSpPr>
        <p:sp>
          <p:nvSpPr>
            <p:cNvPr id="522" name="Google Shape;522;p51"/>
            <p:cNvSpPr/>
            <p:nvPr/>
          </p:nvSpPr>
          <p:spPr>
            <a:xfrm rot="-1682327">
              <a:off x="4894720" y="4405813"/>
              <a:ext cx="1555603" cy="2296094"/>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51"/>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5">
                <a:alphaModFix/>
              </a:blip>
              <a:stretch>
                <a:fillRect l="-19492" t="-4339" r="-6443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51"/>
            <p:cNvSpPr/>
            <p:nvPr/>
          </p:nvSpPr>
          <p:spPr>
            <a:xfrm rot="-570569">
              <a:off x="2081406" y="4662351"/>
              <a:ext cx="2431810" cy="1529001"/>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AF16"/>
        </a:solidFill>
        <a:effectLst/>
      </p:bgPr>
    </p:bg>
    <p:spTree>
      <p:nvGrpSpPr>
        <p:cNvPr id="1" name="Shape 528"/>
        <p:cNvGrpSpPr/>
        <p:nvPr/>
      </p:nvGrpSpPr>
      <p:grpSpPr>
        <a:xfrm>
          <a:off x="0" y="0"/>
          <a:ext cx="0" cy="0"/>
          <a:chOff x="0" y="0"/>
          <a:chExt cx="0" cy="0"/>
        </a:xfrm>
      </p:grpSpPr>
      <p:sp>
        <p:nvSpPr>
          <p:cNvPr id="529" name="Google Shape;529;p52"/>
          <p:cNvSpPr txBox="1">
            <a:spLocks noGrp="1"/>
          </p:cNvSpPr>
          <p:nvPr>
            <p:ph type="title" idx="4294967295"/>
          </p:nvPr>
        </p:nvSpPr>
        <p:spPr>
          <a:xfrm>
            <a:off x="1352550" y="456675"/>
            <a:ext cx="15942300" cy="2247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300" b="1" i="0" u="none" strike="noStrike" kern="0" cap="none" spc="0" normalizeH="0" baseline="0" noProof="0" dirty="0">
                <a:ln>
                  <a:noFill/>
                </a:ln>
                <a:solidFill>
                  <a:srgbClr val="0E2B5A"/>
                </a:solidFill>
                <a:effectLst/>
                <a:uLnTx/>
                <a:uFillTx/>
                <a:latin typeface="Raleway"/>
                <a:ea typeface="Raleway"/>
                <a:cs typeface="Raleway"/>
                <a:sym typeface="Raleway"/>
              </a:rPr>
              <a:t>TN-Specific Innovation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300" b="1" i="0" u="none" strike="noStrike" kern="0" cap="none" spc="0" normalizeH="0" baseline="0" noProof="0" dirty="0">
                <a:ln>
                  <a:noFill/>
                </a:ln>
                <a:solidFill>
                  <a:srgbClr val="0E2B5A"/>
                </a:solidFill>
                <a:effectLst/>
                <a:uLnTx/>
                <a:uFillTx/>
                <a:latin typeface="Raleway"/>
                <a:ea typeface="Raleway"/>
                <a:cs typeface="Raleway"/>
                <a:sym typeface="Raleway"/>
              </a:rPr>
              <a:t>Configuration Project</a:t>
            </a:r>
            <a:endParaRPr kumimoji="0" lang="en-US" sz="7300" b="1" i="0" u="none" strike="noStrike" kern="0" cap="none" spc="0" normalizeH="0" baseline="0" noProof="0" dirty="0">
              <a:ln>
                <a:noFill/>
              </a:ln>
              <a:solidFill>
                <a:srgbClr val="000000"/>
              </a:solidFill>
              <a:effectLst/>
              <a:uLnTx/>
              <a:uFillTx/>
              <a:latin typeface="Raleway"/>
              <a:ea typeface="Raleway"/>
              <a:cs typeface="Raleway"/>
              <a:sym typeface="Raleway"/>
            </a:endParaRPr>
          </a:p>
        </p:txBody>
      </p:sp>
      <p:sp>
        <p:nvSpPr>
          <p:cNvPr id="530" name="Google Shape;530;p52">
            <a:extLst>
              <a:ext uri="{C183D7F6-B498-43B3-948B-1728B52AA6E4}">
                <adec:decorative xmlns:adec="http://schemas.microsoft.com/office/drawing/2017/decorative" val="1"/>
              </a:ext>
            </a:extLst>
          </p:cNvPr>
          <p:cNvSpPr/>
          <p:nvPr/>
        </p:nvSpPr>
        <p:spPr>
          <a:xfrm>
            <a:off x="1171550" y="3102874"/>
            <a:ext cx="15942447" cy="6485948"/>
          </a:xfrm>
          <a:custGeom>
            <a:avLst/>
            <a:gdLst/>
            <a:ahLst/>
            <a:cxnLst/>
            <a:rect l="l" t="t" r="r" b="b"/>
            <a:pathLst>
              <a:path w="3820838" h="1920340" extrusionOk="0">
                <a:moveTo>
                  <a:pt x="3696378" y="1920339"/>
                </a:moveTo>
                <a:lnTo>
                  <a:pt x="124460" y="1920339"/>
                </a:lnTo>
                <a:cubicBezTo>
                  <a:pt x="55880" y="1920339"/>
                  <a:pt x="0" y="1864459"/>
                  <a:pt x="0" y="1795879"/>
                </a:cubicBezTo>
                <a:lnTo>
                  <a:pt x="0" y="124460"/>
                </a:lnTo>
                <a:cubicBezTo>
                  <a:pt x="0" y="55880"/>
                  <a:pt x="55880" y="0"/>
                  <a:pt x="124460" y="0"/>
                </a:cubicBezTo>
                <a:lnTo>
                  <a:pt x="3696378" y="0"/>
                </a:lnTo>
                <a:cubicBezTo>
                  <a:pt x="3764958" y="0"/>
                  <a:pt x="3820838" y="55880"/>
                  <a:pt x="3820838" y="124460"/>
                </a:cubicBezTo>
                <a:lnTo>
                  <a:pt x="3820838" y="1795880"/>
                </a:lnTo>
                <a:cubicBezTo>
                  <a:pt x="3820838" y="1864459"/>
                  <a:pt x="3764958" y="1920340"/>
                  <a:pt x="3696378" y="1920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52">
            <a:extLst>
              <a:ext uri="{C183D7F6-B498-43B3-948B-1728B52AA6E4}">
                <adec:decorative xmlns:adec="http://schemas.microsoft.com/office/drawing/2017/decorative" val="1"/>
              </a:ext>
            </a:extLst>
          </p:cNvPr>
          <p:cNvSpPr/>
          <p:nvPr/>
        </p:nvSpPr>
        <p:spPr>
          <a:xfrm>
            <a:off x="15406431" y="456665"/>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52"/>
          <p:cNvSpPr txBox="1"/>
          <p:nvPr/>
        </p:nvSpPr>
        <p:spPr>
          <a:xfrm>
            <a:off x="15293991" y="1011362"/>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33" name="Google Shape;533;p52"/>
          <p:cNvSpPr txBox="1"/>
          <p:nvPr/>
        </p:nvSpPr>
        <p:spPr>
          <a:xfrm>
            <a:off x="1846775" y="3927750"/>
            <a:ext cx="14592000" cy="24315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3550" b="1">
                <a:solidFill>
                  <a:srgbClr val="3C3E40"/>
                </a:solidFill>
                <a:latin typeface="Raleway"/>
                <a:ea typeface="Raleway"/>
                <a:cs typeface="Raleway"/>
                <a:sym typeface="Raleway"/>
              </a:rPr>
              <a:t>The Tennessee Collaboration for Effective Educator Development, Accountability, and Reform (TN-CEEDAR) State Leadership team, in collaboration with the department, developed a Tennessee (TN) specific Innovation Configuration (IC).</a:t>
            </a:r>
            <a:endParaRPr sz="3550" b="1">
              <a:solidFill>
                <a:srgbClr val="3C3E40"/>
              </a:solidFill>
              <a:latin typeface="Raleway"/>
              <a:ea typeface="Raleway"/>
              <a:cs typeface="Raleway"/>
              <a:sym typeface="Raleway"/>
            </a:endParaRPr>
          </a:p>
        </p:txBody>
      </p:sp>
      <p:sp>
        <p:nvSpPr>
          <p:cNvPr id="534" name="Google Shape;534;p52">
            <a:extLst>
              <a:ext uri="{C183D7F6-B498-43B3-948B-1728B52AA6E4}">
                <adec:decorative xmlns:adec="http://schemas.microsoft.com/office/drawing/2017/decorative" val="1"/>
              </a:ext>
            </a:extLst>
          </p:cNvPr>
          <p:cNvSpPr/>
          <p:nvPr/>
        </p:nvSpPr>
        <p:spPr>
          <a:xfrm>
            <a:off x="11828548" y="5783015"/>
            <a:ext cx="5829720" cy="8254881"/>
          </a:xfrm>
          <a:custGeom>
            <a:avLst/>
            <a:gdLst/>
            <a:ahLst/>
            <a:cxnLst/>
            <a:rect l="l" t="t" r="r" b="b"/>
            <a:pathLst>
              <a:path w="5829720" h="8254881" extrusionOk="0">
                <a:moveTo>
                  <a:pt x="0" y="0"/>
                </a:moveTo>
                <a:lnTo>
                  <a:pt x="5829720" y="0"/>
                </a:lnTo>
                <a:lnTo>
                  <a:pt x="5829720" y="8254881"/>
                </a:lnTo>
                <a:lnTo>
                  <a:pt x="0" y="8254881"/>
                </a:lnTo>
                <a:lnTo>
                  <a:pt x="0" y="0"/>
                </a:lnTo>
                <a:close/>
              </a:path>
            </a:pathLst>
          </a:custGeom>
          <a:blipFill rotWithShape="1">
            <a:blip r:embed="rId4">
              <a:alphaModFix/>
            </a:blip>
            <a:stretch>
              <a:fillRect l="-84195" t="-952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5" name="Google Shape;535;p52" descr="Tennessee CEEDAR logo"/>
          <p:cNvPicPr preferRelativeResize="0"/>
          <p:nvPr/>
        </p:nvPicPr>
        <p:blipFill>
          <a:blip r:embed="rId5">
            <a:alphaModFix/>
          </a:blip>
          <a:stretch>
            <a:fillRect/>
          </a:stretch>
        </p:blipFill>
        <p:spPr>
          <a:xfrm>
            <a:off x="2358250" y="6464625"/>
            <a:ext cx="7924800" cy="2838450"/>
          </a:xfrm>
          <a:prstGeom prst="rect">
            <a:avLst/>
          </a:prstGeom>
          <a:solidFill>
            <a:srgbClr val="FFFFFF"/>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 y="0"/>
            <a:ext cx="2263016" cy="9257850"/>
          </a:xfrm>
          <a:prstGeom prst="rect">
            <a:avLst/>
          </a:prstGeom>
          <a:noFill/>
          <a:ln>
            <a:noFill/>
          </a:ln>
        </p:spPr>
      </p:pic>
      <p:grpSp>
        <p:nvGrpSpPr>
          <p:cNvPr id="541" name="Google Shape;541;p53">
            <a:extLst>
              <a:ext uri="{C183D7F6-B498-43B3-948B-1728B52AA6E4}">
                <adec:decorative xmlns:adec="http://schemas.microsoft.com/office/drawing/2017/decorative" val="1"/>
              </a:ext>
            </a:extLst>
          </p:cNvPr>
          <p:cNvGrpSpPr/>
          <p:nvPr/>
        </p:nvGrpSpPr>
        <p:grpSpPr>
          <a:xfrm rot="10800000">
            <a:off x="-118" y="9257851"/>
            <a:ext cx="18288118" cy="1246143"/>
            <a:chOff x="0" y="-57150"/>
            <a:chExt cx="4816592" cy="328200"/>
          </a:xfrm>
        </p:grpSpPr>
        <p:sp>
          <p:nvSpPr>
            <p:cNvPr id="542" name="Google Shape;542;p5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53"/>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4" name="Google Shape;544;p53">
            <a:extLst>
              <a:ext uri="{C183D7F6-B498-43B3-948B-1728B52AA6E4}">
                <adec:decorative xmlns:adec="http://schemas.microsoft.com/office/drawing/2017/decorative" val="1"/>
              </a:ext>
            </a:extLst>
          </p:cNvPr>
          <p:cNvSpPr/>
          <p:nvPr/>
        </p:nvSpPr>
        <p:spPr>
          <a:xfrm>
            <a:off x="250334" y="9353110"/>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5" name="Google Shape;545;p53">
            <a:extLst>
              <a:ext uri="{C183D7F6-B498-43B3-948B-1728B52AA6E4}">
                <adec:decorative xmlns:adec="http://schemas.microsoft.com/office/drawing/2017/decorative" val="1"/>
              </a:ext>
            </a:extLst>
          </p:cNvPr>
          <p:cNvSpPr txBox="1"/>
          <p:nvPr/>
        </p:nvSpPr>
        <p:spPr>
          <a:xfrm>
            <a:off x="142880" y="9884475"/>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Clr>
                <a:srgbClr val="000000"/>
              </a:buClr>
              <a:buSzPts val="2107"/>
              <a:buFont typeface="Arial"/>
              <a:buNone/>
            </a:pPr>
            <a:r>
              <a:rPr lang="en-US" sz="2107"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546" name="Google Shape;546;p53">
            <a:extLst>
              <a:ext uri="{C183D7F6-B498-43B3-948B-1728B52AA6E4}">
                <adec:decorative xmlns:adec="http://schemas.microsoft.com/office/drawing/2017/decorative" val="1"/>
              </a:ext>
            </a:extLst>
          </p:cNvPr>
          <p:cNvSpPr/>
          <p:nvPr/>
        </p:nvSpPr>
        <p:spPr>
          <a:xfrm>
            <a:off x="15032977" y="6569150"/>
            <a:ext cx="3252424" cy="4562520"/>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5">
              <a:alphaModFix/>
            </a:blip>
            <a:stretch>
              <a:fillRect l="-113624" t="-117418" r="-16017" b="-165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8" name="Google Shape;548;p53"/>
          <p:cNvSpPr txBox="1">
            <a:spLocks noGrp="1"/>
          </p:cNvSpPr>
          <p:nvPr>
            <p:ph type="title" idx="4294967295"/>
          </p:nvPr>
        </p:nvSpPr>
        <p:spPr>
          <a:xfrm>
            <a:off x="2673425" y="833750"/>
            <a:ext cx="15150600" cy="892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Pts val="8099"/>
              <a:buFont typeface="Arial"/>
              <a:buNone/>
              <a:tabLst/>
              <a:defRPr/>
            </a:pPr>
            <a:r>
              <a:rPr kumimoji="0" lang="en-US" sz="57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TN- Specific Innovation Configuration (IC)</a:t>
            </a:r>
          </a:p>
        </p:txBody>
      </p:sp>
      <p:sp>
        <p:nvSpPr>
          <p:cNvPr id="547" name="Google Shape;547;p53"/>
          <p:cNvSpPr txBox="1"/>
          <p:nvPr/>
        </p:nvSpPr>
        <p:spPr>
          <a:xfrm>
            <a:off x="3477375" y="2801400"/>
            <a:ext cx="12725400" cy="6551700"/>
          </a:xfrm>
          <a:prstGeom prst="rect">
            <a:avLst/>
          </a:prstGeom>
          <a:noFill/>
          <a:ln>
            <a:noFill/>
          </a:ln>
        </p:spPr>
        <p:txBody>
          <a:bodyPr spcFirstLastPara="1" wrap="square" lIns="0" tIns="0" rIns="0" bIns="0" anchor="t" anchorCtr="0">
            <a:spAutoFit/>
          </a:bodyPr>
          <a:lstStyle/>
          <a:p>
            <a:pPr marL="457200" lvl="0" indent="-419100" algn="l" rtl="0">
              <a:lnSpc>
                <a:spcPct val="115000"/>
              </a:lnSpc>
              <a:spcBef>
                <a:spcPts val="600"/>
              </a:spcBef>
              <a:spcAft>
                <a:spcPts val="0"/>
              </a:spcAft>
              <a:buClr>
                <a:srgbClr val="3C3E40"/>
              </a:buClr>
              <a:buSzPts val="3000"/>
              <a:buFont typeface="Raleway Medium"/>
              <a:buChar char="●"/>
            </a:pPr>
            <a:r>
              <a:rPr lang="en-US" sz="3000">
                <a:solidFill>
                  <a:srgbClr val="3C3E40"/>
                </a:solidFill>
                <a:latin typeface="Raleway Medium"/>
                <a:ea typeface="Raleway Medium"/>
                <a:cs typeface="Raleway Medium"/>
                <a:sym typeface="Raleway Medium"/>
              </a:rPr>
              <a:t>Centers on Tennessee Foundational Literacy Skills (FLS) standards and high-leverage practices (HLPs)</a:t>
            </a:r>
            <a:endParaRPr sz="3000">
              <a:solidFill>
                <a:srgbClr val="3C3E40"/>
              </a:solidFill>
              <a:latin typeface="Raleway Medium"/>
              <a:ea typeface="Raleway Medium"/>
              <a:cs typeface="Raleway Medium"/>
              <a:sym typeface="Raleway Medium"/>
            </a:endParaRPr>
          </a:p>
          <a:p>
            <a:pPr marL="457200" lvl="0" indent="0" algn="l" rtl="0">
              <a:lnSpc>
                <a:spcPct val="115000"/>
              </a:lnSpc>
              <a:spcBef>
                <a:spcPts val="600"/>
              </a:spcBef>
              <a:spcAft>
                <a:spcPts val="0"/>
              </a:spcAft>
              <a:buNone/>
            </a:pPr>
            <a:endParaRPr sz="3000">
              <a:solidFill>
                <a:srgbClr val="3C3E40"/>
              </a:solidFill>
              <a:latin typeface="Raleway Medium"/>
              <a:ea typeface="Raleway Medium"/>
              <a:cs typeface="Raleway Medium"/>
              <a:sym typeface="Raleway Medium"/>
            </a:endParaRPr>
          </a:p>
          <a:p>
            <a:pPr marL="457200" lvl="0" indent="-419100" algn="l" rtl="0">
              <a:lnSpc>
                <a:spcPct val="115000"/>
              </a:lnSpc>
              <a:spcBef>
                <a:spcPts val="600"/>
              </a:spcBef>
              <a:spcAft>
                <a:spcPts val="0"/>
              </a:spcAft>
              <a:buClr>
                <a:srgbClr val="3C3E40"/>
              </a:buClr>
              <a:buSzPts val="3000"/>
              <a:buFont typeface="Raleway Medium"/>
              <a:buChar char="●"/>
            </a:pPr>
            <a:r>
              <a:rPr lang="en-US" sz="3000">
                <a:solidFill>
                  <a:srgbClr val="3C3E40"/>
                </a:solidFill>
                <a:latin typeface="Raleway Medium"/>
                <a:ea typeface="Raleway Medium"/>
                <a:cs typeface="Raleway Medium"/>
                <a:sym typeface="Raleway Medium"/>
              </a:rPr>
              <a:t>Supports EPPs in identifying strengths and areas for growth in implementing FLS standards</a:t>
            </a:r>
            <a:endParaRPr sz="3000">
              <a:solidFill>
                <a:srgbClr val="3C3E40"/>
              </a:solidFill>
              <a:latin typeface="Raleway Medium"/>
              <a:ea typeface="Raleway Medium"/>
              <a:cs typeface="Raleway Medium"/>
              <a:sym typeface="Raleway Medium"/>
            </a:endParaRPr>
          </a:p>
          <a:p>
            <a:pPr marL="457200" lvl="0" indent="0" algn="l" rtl="0">
              <a:lnSpc>
                <a:spcPct val="115000"/>
              </a:lnSpc>
              <a:spcBef>
                <a:spcPts val="600"/>
              </a:spcBef>
              <a:spcAft>
                <a:spcPts val="0"/>
              </a:spcAft>
              <a:buNone/>
            </a:pPr>
            <a:endParaRPr sz="3000">
              <a:solidFill>
                <a:srgbClr val="3C3E40"/>
              </a:solidFill>
              <a:latin typeface="Raleway Medium"/>
              <a:ea typeface="Raleway Medium"/>
              <a:cs typeface="Raleway Medium"/>
              <a:sym typeface="Raleway Medium"/>
            </a:endParaRPr>
          </a:p>
          <a:p>
            <a:pPr marL="457200" lvl="0" indent="-419100" algn="l" rtl="0">
              <a:lnSpc>
                <a:spcPct val="115000"/>
              </a:lnSpc>
              <a:spcBef>
                <a:spcPts val="600"/>
              </a:spcBef>
              <a:spcAft>
                <a:spcPts val="0"/>
              </a:spcAft>
              <a:buClr>
                <a:srgbClr val="3C3E40"/>
              </a:buClr>
              <a:buSzPts val="3000"/>
              <a:buFont typeface="Raleway Medium"/>
              <a:buChar char="●"/>
            </a:pPr>
            <a:r>
              <a:rPr lang="en-US" sz="3000">
                <a:solidFill>
                  <a:srgbClr val="3C3E40"/>
                </a:solidFill>
                <a:latin typeface="Raleway Medium"/>
                <a:ea typeface="Raleway Medium"/>
                <a:cs typeface="Raleway Medium"/>
                <a:sym typeface="Raleway Medium"/>
              </a:rPr>
              <a:t>Promotes reflection on how standards are integrated throughout coursework and programs</a:t>
            </a:r>
            <a:endParaRPr sz="3000">
              <a:solidFill>
                <a:srgbClr val="3C3E40"/>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sz="3100">
              <a:solidFill>
                <a:srgbClr val="595959"/>
              </a:solidFill>
              <a:latin typeface="Raleway Medium"/>
              <a:ea typeface="Raleway Medium"/>
              <a:cs typeface="Raleway Medium"/>
              <a:sym typeface="Raleway Medium"/>
            </a:endParaRPr>
          </a:p>
          <a:p>
            <a:pPr marL="0" lvl="0" indent="0" algn="l" rtl="0">
              <a:lnSpc>
                <a:spcPct val="115000"/>
              </a:lnSpc>
              <a:spcBef>
                <a:spcPts val="0"/>
              </a:spcBef>
              <a:spcAft>
                <a:spcPts val="0"/>
              </a:spcAft>
              <a:buClr>
                <a:schemeClr val="dk1"/>
              </a:buClr>
              <a:buSzPts val="1100"/>
              <a:buFont typeface="Arial"/>
              <a:buNone/>
            </a:pPr>
            <a:endParaRPr sz="3000">
              <a:solidFill>
                <a:schemeClr val="dk1"/>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sz="3000">
              <a:solidFill>
                <a:srgbClr val="595959"/>
              </a:solidFill>
              <a:latin typeface="Raleway Medium"/>
              <a:ea typeface="Raleway Medium"/>
              <a:cs typeface="Raleway Medium"/>
              <a:sym typeface="Raleway Medium"/>
            </a:endParaRPr>
          </a:p>
          <a:p>
            <a:pPr marL="0" marR="0" lvl="0" indent="0" algn="ctr" rtl="0">
              <a:lnSpc>
                <a:spcPct val="140016"/>
              </a:lnSpc>
              <a:spcBef>
                <a:spcPts val="0"/>
              </a:spcBef>
              <a:spcAft>
                <a:spcPts val="0"/>
              </a:spcAft>
              <a:buClr>
                <a:srgbClr val="000000"/>
              </a:buClr>
              <a:buSzPts val="2499"/>
              <a:buFont typeface="Arial"/>
              <a:buNone/>
            </a:pPr>
            <a:r>
              <a:rPr lang="en-US" sz="2499" b="0" i="0" u="none" strike="noStrike" cap="none">
                <a:solidFill>
                  <a:srgbClr val="000000"/>
                </a:solidFill>
                <a:latin typeface="Raleway Medium"/>
                <a:ea typeface="Raleway Medium"/>
                <a:cs typeface="Raleway Medium"/>
                <a:sym typeface="Raleway Medium"/>
              </a:rPr>
              <a:t>.</a:t>
            </a:r>
            <a:endParaRPr sz="1400" b="0" i="0" u="none" strike="noStrike" cap="none">
              <a:solidFill>
                <a:srgbClr val="000000"/>
              </a:solidFill>
              <a:latin typeface="Raleway Medium"/>
              <a:ea typeface="Raleway Medium"/>
              <a:cs typeface="Raleway Medium"/>
              <a:sym typeface="Raleway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Shape 173"/>
        <p:cNvGrpSpPr/>
        <p:nvPr/>
      </p:nvGrpSpPr>
      <p:grpSpPr>
        <a:xfrm>
          <a:off x="0" y="0"/>
          <a:ext cx="0" cy="0"/>
          <a:chOff x="0" y="0"/>
          <a:chExt cx="0" cy="0"/>
        </a:xfrm>
      </p:grpSpPr>
      <p:sp>
        <p:nvSpPr>
          <p:cNvPr id="174" name="Google Shape;174;p27"/>
          <p:cNvSpPr txBox="1">
            <a:spLocks noGrp="1"/>
          </p:cNvSpPr>
          <p:nvPr>
            <p:ph type="title" idx="4294967295"/>
          </p:nvPr>
        </p:nvSpPr>
        <p:spPr>
          <a:xfrm>
            <a:off x="1002775" y="2567100"/>
            <a:ext cx="5895000" cy="1723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11199" b="1" i="0" u="none" strike="noStrike" kern="0" cap="none" spc="0" normalizeH="0" baseline="0" noProof="0" dirty="0">
                <a:ln>
                  <a:noFill/>
                </a:ln>
                <a:solidFill>
                  <a:srgbClr val="000000"/>
                </a:solidFill>
                <a:effectLst/>
                <a:uLnTx/>
                <a:uFillTx/>
                <a:latin typeface="Fjalla One"/>
                <a:ea typeface="Fjalla One"/>
                <a:cs typeface="Fjalla One"/>
                <a:sym typeface="Fjalla One"/>
              </a:rPr>
              <a:t>Outcomes</a:t>
            </a:r>
            <a:endParaRPr kumimoji="0" lang="en-US" sz="47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175" name="Google Shape;175;p27">
            <a:extLst>
              <a:ext uri="{C183D7F6-B498-43B3-948B-1728B52AA6E4}">
                <adec:decorative xmlns:adec="http://schemas.microsoft.com/office/drawing/2017/decorative" val="1"/>
              </a:ext>
            </a:extLst>
          </p:cNvPr>
          <p:cNvSpPr/>
          <p:nvPr/>
        </p:nvSpPr>
        <p:spPr>
          <a:xfrm>
            <a:off x="7384437" y="1579600"/>
            <a:ext cx="10020168" cy="7127799"/>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6" name="Google Shape;176;p27">
            <a:extLst>
              <a:ext uri="{C183D7F6-B498-43B3-948B-1728B52AA6E4}">
                <adec:decorative xmlns:adec="http://schemas.microsoft.com/office/drawing/2017/decorative" val="1"/>
              </a:ext>
            </a:extLst>
          </p:cNvPr>
          <p:cNvGrpSpPr/>
          <p:nvPr/>
        </p:nvGrpSpPr>
        <p:grpSpPr>
          <a:xfrm>
            <a:off x="8197211" y="2192833"/>
            <a:ext cx="8394525" cy="5582991"/>
            <a:chOff x="-17" y="-1417108"/>
            <a:chExt cx="11192700" cy="7443987"/>
          </a:xfrm>
        </p:grpSpPr>
        <p:sp>
          <p:nvSpPr>
            <p:cNvPr id="177" name="Google Shape;177;p27"/>
            <p:cNvSpPr txBox="1"/>
            <p:nvPr/>
          </p:nvSpPr>
          <p:spPr>
            <a:xfrm>
              <a:off x="108800" y="-1417108"/>
              <a:ext cx="10975200" cy="718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solidFill>
                    <a:srgbClr val="000000"/>
                  </a:solidFill>
                  <a:latin typeface="Raleway"/>
                  <a:ea typeface="Raleway"/>
                  <a:cs typeface="Raleway"/>
                  <a:sym typeface="Raleway"/>
                </a:rPr>
                <a:t>What we'll cover in this session:</a:t>
              </a:r>
              <a:endParaRPr b="1">
                <a:latin typeface="Raleway"/>
                <a:ea typeface="Raleway"/>
                <a:cs typeface="Raleway"/>
                <a:sym typeface="Raleway"/>
              </a:endParaRPr>
            </a:p>
          </p:txBody>
        </p:sp>
        <p:sp>
          <p:nvSpPr>
            <p:cNvPr id="178" name="Google Shape;178;p27"/>
            <p:cNvSpPr txBox="1"/>
            <p:nvPr/>
          </p:nvSpPr>
          <p:spPr>
            <a:xfrm>
              <a:off x="-17" y="-236521"/>
              <a:ext cx="11192700" cy="6263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endParaRPr sz="2500">
                <a:solidFill>
                  <a:schemeClr val="dk1"/>
                </a:solidFill>
                <a:latin typeface="Calibri"/>
                <a:ea typeface="Calibri"/>
                <a:cs typeface="Calibri"/>
                <a:sym typeface="Calibri"/>
              </a:endParaRPr>
            </a:p>
            <a:p>
              <a:pPr marL="539747" marR="0" lvl="1" indent="-269873" algn="l" rtl="0">
                <a:lnSpc>
                  <a:spcPct val="150020"/>
                </a:lnSpc>
                <a:spcBef>
                  <a:spcPts val="0"/>
                </a:spcBef>
                <a:spcAft>
                  <a:spcPts val="0"/>
                </a:spcAft>
                <a:buClr>
                  <a:srgbClr val="000000"/>
                </a:buClr>
                <a:buSzPts val="2499"/>
                <a:buFont typeface="Raleway Medium"/>
                <a:buChar char="•"/>
              </a:pPr>
              <a:r>
                <a:rPr lang="en-US" sz="2499" i="0" u="none" strike="noStrike" cap="none">
                  <a:solidFill>
                    <a:srgbClr val="000000"/>
                  </a:solidFill>
                  <a:latin typeface="Raleway Medium"/>
                  <a:ea typeface="Raleway Medium"/>
                  <a:cs typeface="Raleway Medium"/>
                  <a:sym typeface="Raleway Medium"/>
                </a:rPr>
                <a:t>Under</a:t>
              </a:r>
              <a:r>
                <a:rPr lang="en-US" sz="2499">
                  <a:latin typeface="Raleway Medium"/>
                  <a:ea typeface="Raleway Medium"/>
                  <a:cs typeface="Raleway Medium"/>
                  <a:sym typeface="Raleway Medium"/>
                </a:rPr>
                <a:t>standing how the innovation configurations strengthen accountability and support continuous improvement</a:t>
              </a:r>
              <a:endParaRPr sz="2499">
                <a:latin typeface="Raleway Medium"/>
                <a:ea typeface="Raleway Medium"/>
                <a:cs typeface="Raleway Medium"/>
                <a:sym typeface="Raleway Medium"/>
              </a:endParaRPr>
            </a:p>
            <a:p>
              <a:pPr marL="914400" marR="0" lvl="0" indent="0" algn="l" rtl="0">
                <a:lnSpc>
                  <a:spcPct val="150020"/>
                </a:lnSpc>
                <a:spcBef>
                  <a:spcPts val="0"/>
                </a:spcBef>
                <a:spcAft>
                  <a:spcPts val="0"/>
                </a:spcAft>
                <a:buNone/>
              </a:pPr>
              <a:endParaRPr sz="2499">
                <a:latin typeface="Raleway Medium"/>
                <a:ea typeface="Raleway Medium"/>
                <a:cs typeface="Raleway Medium"/>
                <a:sym typeface="Raleway Medium"/>
              </a:endParaRPr>
            </a:p>
            <a:p>
              <a:pPr marL="539748" marR="0" lvl="1" indent="-269873" algn="l" rtl="0">
                <a:lnSpc>
                  <a:spcPct val="150020"/>
                </a:lnSpc>
                <a:spcBef>
                  <a:spcPts val="0"/>
                </a:spcBef>
                <a:spcAft>
                  <a:spcPts val="0"/>
                </a:spcAft>
                <a:buClr>
                  <a:srgbClr val="000000"/>
                </a:buClr>
                <a:buSzPts val="2499"/>
                <a:buFont typeface="Raleway Medium"/>
                <a:buChar char="•"/>
              </a:pPr>
              <a:r>
                <a:rPr lang="en-US" sz="2499" i="0" u="none" strike="noStrike" cap="none">
                  <a:solidFill>
                    <a:srgbClr val="000000"/>
                  </a:solidFill>
                  <a:latin typeface="Raleway Medium"/>
                  <a:ea typeface="Raleway Medium"/>
                  <a:cs typeface="Raleway Medium"/>
                  <a:sym typeface="Raleway Medium"/>
                </a:rPr>
                <a:t>Identif</a:t>
              </a:r>
              <a:r>
                <a:rPr lang="en-US" sz="2499">
                  <a:latin typeface="Raleway Medium"/>
                  <a:ea typeface="Raleway Medium"/>
                  <a:cs typeface="Raleway Medium"/>
                  <a:sym typeface="Raleway Medium"/>
                </a:rPr>
                <a:t>ying</a:t>
              </a:r>
              <a:r>
                <a:rPr lang="en-US" sz="2499" i="0" u="none" strike="noStrike" cap="none">
                  <a:solidFill>
                    <a:srgbClr val="000000"/>
                  </a:solidFill>
                  <a:latin typeface="Raleway Medium"/>
                  <a:ea typeface="Raleway Medium"/>
                  <a:cs typeface="Raleway Medium"/>
                  <a:sym typeface="Raleway Medium"/>
                </a:rPr>
                <a:t> strategies for </a:t>
              </a:r>
              <a:r>
                <a:rPr lang="en-US" sz="2499">
                  <a:latin typeface="Raleway Medium"/>
                  <a:ea typeface="Raleway Medium"/>
                  <a:cs typeface="Raleway Medium"/>
                  <a:sym typeface="Raleway Medium"/>
                </a:rPr>
                <a:t>building effective teams within universities and across partners including SEAs, LEAs, and other collaborating organizations</a:t>
              </a:r>
              <a:endParaRPr>
                <a:latin typeface="Raleway Medium"/>
                <a:ea typeface="Raleway Medium"/>
                <a:cs typeface="Raleway Medium"/>
                <a:sym typeface="Raleway Medium"/>
              </a:endParaRPr>
            </a:p>
            <a:p>
              <a:pPr marL="914400" marR="0" lvl="0" indent="0" algn="l" rtl="0">
                <a:lnSpc>
                  <a:spcPct val="150020"/>
                </a:lnSpc>
                <a:spcBef>
                  <a:spcPts val="0"/>
                </a:spcBef>
                <a:spcAft>
                  <a:spcPts val="0"/>
                </a:spcAft>
                <a:buNone/>
              </a:pPr>
              <a:endParaRPr>
                <a:latin typeface="Raleway Medium"/>
                <a:ea typeface="Raleway Medium"/>
                <a:cs typeface="Raleway Medium"/>
                <a:sym typeface="Raleway Medium"/>
              </a:endParaRPr>
            </a:p>
          </p:txBody>
        </p:sp>
      </p:grpSp>
      <p:grpSp>
        <p:nvGrpSpPr>
          <p:cNvPr id="179" name="Google Shape;179;p27">
            <a:extLst>
              <a:ext uri="{C183D7F6-B498-43B3-948B-1728B52AA6E4}">
                <adec:decorative xmlns:adec="http://schemas.microsoft.com/office/drawing/2017/decorative" val="1"/>
              </a:ext>
            </a:extLst>
          </p:cNvPr>
          <p:cNvGrpSpPr/>
          <p:nvPr/>
        </p:nvGrpSpPr>
        <p:grpSpPr>
          <a:xfrm>
            <a:off x="1138509" y="4176307"/>
            <a:ext cx="5759153" cy="8897971"/>
            <a:chOff x="1138509" y="4176307"/>
            <a:chExt cx="5759153" cy="8897971"/>
          </a:xfrm>
        </p:grpSpPr>
        <p:sp>
          <p:nvSpPr>
            <p:cNvPr id="180" name="Google Shape;180;p27"/>
            <p:cNvSpPr/>
            <p:nvPr/>
          </p:nvSpPr>
          <p:spPr>
            <a:xfrm rot="-1678635">
              <a:off x="4894090" y="4407056"/>
              <a:ext cx="1555832" cy="2296431"/>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7"/>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4">
                <a:alphaModFix/>
              </a:blip>
              <a:stretch>
                <a:fillRect l="-19500" t="-4336" r="-6443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27"/>
            <p:cNvSpPr/>
            <p:nvPr/>
          </p:nvSpPr>
          <p:spPr>
            <a:xfrm rot="-571899">
              <a:off x="2081760" y="4661567"/>
              <a:ext cx="2434916" cy="1530954"/>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3" name="Google Shape;183;p2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27"/>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52"/>
        <p:cNvGrpSpPr/>
        <p:nvPr/>
      </p:nvGrpSpPr>
      <p:grpSpPr>
        <a:xfrm>
          <a:off x="0" y="0"/>
          <a:ext cx="0" cy="0"/>
          <a:chOff x="0" y="0"/>
          <a:chExt cx="0" cy="0"/>
        </a:xfrm>
      </p:grpSpPr>
      <p:sp>
        <p:nvSpPr>
          <p:cNvPr id="553" name="Google Shape;553;p54">
            <a:extLst>
              <a:ext uri="{C183D7F6-B498-43B3-948B-1728B52AA6E4}">
                <adec:decorative xmlns:adec="http://schemas.microsoft.com/office/drawing/2017/decorative" val="1"/>
              </a:ext>
            </a:extLst>
          </p:cNvPr>
          <p:cNvSpPr/>
          <p:nvPr/>
        </p:nvSpPr>
        <p:spPr>
          <a:xfrm>
            <a:off x="3158775" y="-55950"/>
            <a:ext cx="15262800" cy="1039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endParaRPr>
              <a:latin typeface="Calibri"/>
              <a:ea typeface="Calibri"/>
              <a:cs typeface="Calibri"/>
              <a:sym typeface="Calibri"/>
            </a:endParaRPr>
          </a:p>
        </p:txBody>
      </p:sp>
      <p:sp>
        <p:nvSpPr>
          <p:cNvPr id="554" name="Google Shape;554;p54">
            <a:extLst>
              <a:ext uri="{C183D7F6-B498-43B3-948B-1728B52AA6E4}">
                <adec:decorative xmlns:adec="http://schemas.microsoft.com/office/drawing/2017/decorative" val="1"/>
              </a:ext>
            </a:extLst>
          </p:cNvPr>
          <p:cNvSpPr/>
          <p:nvPr/>
        </p:nvSpPr>
        <p:spPr>
          <a:xfrm>
            <a:off x="221545" y="8957046"/>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54">
            <a:extLst>
              <a:ext uri="{C183D7F6-B498-43B3-948B-1728B52AA6E4}">
                <adec:decorative xmlns:adec="http://schemas.microsoft.com/office/drawing/2017/decorative" val="1"/>
              </a:ext>
            </a:extLst>
          </p:cNvPr>
          <p:cNvSpPr txBox="1"/>
          <p:nvPr/>
        </p:nvSpPr>
        <p:spPr>
          <a:xfrm>
            <a:off x="149936" y="9528688"/>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556" name="Google Shape;556;p54">
            <a:extLst>
              <a:ext uri="{C183D7F6-B498-43B3-948B-1728B52AA6E4}">
                <adec:decorative xmlns:adec="http://schemas.microsoft.com/office/drawing/2017/decorative" val="1"/>
              </a:ext>
            </a:extLst>
          </p:cNvPr>
          <p:cNvPicPr preferRelativeResize="0"/>
          <p:nvPr/>
        </p:nvPicPr>
        <p:blipFill rotWithShape="1">
          <a:blip r:embed="rId4">
            <a:alphaModFix/>
          </a:blip>
          <a:srcRect t="86647"/>
          <a:stretch/>
        </p:blipFill>
        <p:spPr>
          <a:xfrm rot="10800000">
            <a:off x="0" y="-2"/>
            <a:ext cx="18288000" cy="1373474"/>
          </a:xfrm>
          <a:prstGeom prst="rect">
            <a:avLst/>
          </a:prstGeom>
          <a:noFill/>
          <a:ln>
            <a:noFill/>
          </a:ln>
        </p:spPr>
      </p:pic>
      <p:sp>
        <p:nvSpPr>
          <p:cNvPr id="2" name="Title 1">
            <a:extLst>
              <a:ext uri="{FF2B5EF4-FFF2-40B4-BE49-F238E27FC236}">
                <a16:creationId xmlns:a16="http://schemas.microsoft.com/office/drawing/2014/main" id="{7CAF4CE2-3E1B-123B-C756-6354F6B64B47}"/>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err="1"/>
              <a:t>tn</a:t>
            </a:r>
            <a:r>
              <a:rPr lang="en-US" dirty="0"/>
              <a:t> specific </a:t>
            </a:r>
            <a:r>
              <a:rPr lang="en-US" dirty="0" err="1"/>
              <a:t>ic</a:t>
            </a:r>
            <a:r>
              <a:rPr lang="en-US" dirty="0"/>
              <a:t> project</a:t>
            </a:r>
          </a:p>
        </p:txBody>
      </p:sp>
      <p:sp>
        <p:nvSpPr>
          <p:cNvPr id="557" name="Google Shape;557;p54"/>
          <p:cNvSpPr txBox="1"/>
          <p:nvPr/>
        </p:nvSpPr>
        <p:spPr>
          <a:xfrm>
            <a:off x="3661950" y="1181700"/>
            <a:ext cx="14626200" cy="200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500" b="1" dirty="0">
                <a:solidFill>
                  <a:srgbClr val="0E2B5A"/>
                </a:solidFill>
                <a:latin typeface="Raleway"/>
                <a:ea typeface="Raleway"/>
                <a:cs typeface="Raleway"/>
                <a:sym typeface="Raleway"/>
              </a:rPr>
              <a:t>TN-Specific Innovation Configuration Project</a:t>
            </a:r>
            <a:endParaRPr sz="6500" b="1" dirty="0">
              <a:latin typeface="Raleway"/>
              <a:ea typeface="Raleway"/>
              <a:cs typeface="Raleway"/>
              <a:sym typeface="Raleway"/>
            </a:endParaRPr>
          </a:p>
        </p:txBody>
      </p:sp>
      <p:pic>
        <p:nvPicPr>
          <p:cNvPr id="558" name="Google Shape;558;p54" descr="CEEDAR provided a mini-grant opportunity to support EPP participation. Seven EPPs were awarded grants, and additional EPPs have voluntarily joined the project. Participating EPPs receive targeted support in using the IC to strengthen literacy practices."/>
          <p:cNvPicPr preferRelativeResize="0"/>
          <p:nvPr/>
        </p:nvPicPr>
        <p:blipFill>
          <a:blip r:embed="rId5">
            <a:alphaModFix/>
          </a:blip>
          <a:stretch>
            <a:fillRect/>
          </a:stretch>
        </p:blipFill>
        <p:spPr>
          <a:xfrm>
            <a:off x="4340613" y="3429000"/>
            <a:ext cx="12899126" cy="5827424"/>
          </a:xfrm>
          <a:prstGeom prst="rect">
            <a:avLst/>
          </a:prstGeom>
          <a:solidFill>
            <a:schemeClr val="lt1"/>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5" y="-113225"/>
            <a:ext cx="2324225" cy="9437751"/>
          </a:xfrm>
          <a:prstGeom prst="rect">
            <a:avLst/>
          </a:prstGeom>
          <a:noFill/>
          <a:ln>
            <a:noFill/>
          </a:ln>
        </p:spPr>
      </p:pic>
      <p:grpSp>
        <p:nvGrpSpPr>
          <p:cNvPr id="564" name="Google Shape;564;p55">
            <a:extLst>
              <a:ext uri="{C183D7F6-B498-43B3-948B-1728B52AA6E4}">
                <adec:decorative xmlns:adec="http://schemas.microsoft.com/office/drawing/2017/decorative" val="1"/>
              </a:ext>
            </a:extLst>
          </p:cNvPr>
          <p:cNvGrpSpPr/>
          <p:nvPr/>
        </p:nvGrpSpPr>
        <p:grpSpPr>
          <a:xfrm rot="10800000">
            <a:off x="-118" y="9257851"/>
            <a:ext cx="18288118" cy="1246143"/>
            <a:chOff x="0" y="-57150"/>
            <a:chExt cx="4816592" cy="328200"/>
          </a:xfrm>
        </p:grpSpPr>
        <p:sp>
          <p:nvSpPr>
            <p:cNvPr id="565" name="Google Shape;565;p55"/>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6" name="Google Shape;566;p55"/>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7" name="Google Shape;567;p55">
            <a:extLst>
              <a:ext uri="{C183D7F6-B498-43B3-948B-1728B52AA6E4}">
                <adec:decorative xmlns:adec="http://schemas.microsoft.com/office/drawing/2017/decorative" val="1"/>
              </a:ext>
            </a:extLst>
          </p:cNvPr>
          <p:cNvSpPr/>
          <p:nvPr/>
        </p:nvSpPr>
        <p:spPr>
          <a:xfrm>
            <a:off x="250334" y="9353110"/>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8" name="Google Shape;568;p55">
            <a:extLst>
              <a:ext uri="{C183D7F6-B498-43B3-948B-1728B52AA6E4}">
                <adec:decorative xmlns:adec="http://schemas.microsoft.com/office/drawing/2017/decorative" val="1"/>
              </a:ext>
            </a:extLst>
          </p:cNvPr>
          <p:cNvSpPr txBox="1"/>
          <p:nvPr/>
        </p:nvSpPr>
        <p:spPr>
          <a:xfrm>
            <a:off x="142880" y="9884475"/>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Clr>
                <a:srgbClr val="000000"/>
              </a:buClr>
              <a:buSzPts val="2107"/>
              <a:buFont typeface="Arial"/>
              <a:buNone/>
            </a:pPr>
            <a:r>
              <a:rPr lang="en-US" sz="2107"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569" name="Google Shape;569;p55">
            <a:extLst>
              <a:ext uri="{C183D7F6-B498-43B3-948B-1728B52AA6E4}">
                <adec:decorative xmlns:adec="http://schemas.microsoft.com/office/drawing/2017/decorative" val="1"/>
              </a:ext>
            </a:extLst>
          </p:cNvPr>
          <p:cNvSpPr/>
          <p:nvPr/>
        </p:nvSpPr>
        <p:spPr>
          <a:xfrm>
            <a:off x="15032977" y="6569150"/>
            <a:ext cx="3252424" cy="4562520"/>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5">
              <a:alphaModFix/>
            </a:blip>
            <a:stretch>
              <a:fillRect l="-113624" t="-117418" r="-16017" b="-165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1" name="Google Shape;571;p55"/>
          <p:cNvSpPr txBox="1">
            <a:spLocks noGrp="1"/>
          </p:cNvSpPr>
          <p:nvPr>
            <p:ph type="title" idx="4294967295"/>
          </p:nvPr>
        </p:nvSpPr>
        <p:spPr>
          <a:xfrm>
            <a:off x="2673425" y="833750"/>
            <a:ext cx="15150600" cy="892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Pts val="8099"/>
              <a:buFont typeface="Arial"/>
              <a:buNone/>
              <a:tabLst/>
              <a:defRPr/>
            </a:pPr>
            <a:r>
              <a:rPr kumimoji="0" lang="en-US" sz="57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Work in Progress</a:t>
            </a:r>
          </a:p>
        </p:txBody>
      </p:sp>
      <p:sp>
        <p:nvSpPr>
          <p:cNvPr id="570" name="Google Shape;570;p55"/>
          <p:cNvSpPr txBox="1"/>
          <p:nvPr/>
        </p:nvSpPr>
        <p:spPr>
          <a:xfrm>
            <a:off x="3477375" y="2443300"/>
            <a:ext cx="12725400" cy="8060700"/>
          </a:xfrm>
          <a:prstGeom prst="rect">
            <a:avLst/>
          </a:prstGeom>
          <a:noFill/>
          <a:ln>
            <a:noFill/>
          </a:ln>
        </p:spPr>
        <p:txBody>
          <a:bodyPr spcFirstLastPara="1" wrap="square" lIns="0" tIns="0" rIns="0" bIns="0" anchor="t" anchorCtr="0">
            <a:spAutoFit/>
          </a:bodyPr>
          <a:lstStyle/>
          <a:p>
            <a:pPr marL="457200" lvl="0" indent="-457200" algn="l" rtl="0">
              <a:lnSpc>
                <a:spcPct val="115000"/>
              </a:lnSpc>
              <a:spcBef>
                <a:spcPts val="700"/>
              </a:spcBef>
              <a:spcAft>
                <a:spcPts val="0"/>
              </a:spcAft>
              <a:buClr>
                <a:srgbClr val="3C3E40"/>
              </a:buClr>
              <a:buSzPts val="3600"/>
              <a:buFont typeface="Raleway Medium"/>
              <a:buChar char="●"/>
            </a:pPr>
            <a:r>
              <a:rPr lang="en-US" sz="3600">
                <a:solidFill>
                  <a:srgbClr val="3C3E40"/>
                </a:solidFill>
                <a:latin typeface="Raleway Medium"/>
                <a:ea typeface="Raleway Medium"/>
                <a:cs typeface="Raleway Medium"/>
                <a:sym typeface="Raleway Medium"/>
              </a:rPr>
              <a:t>Learning from participating EPP reports and reflections on the TN-specific IC</a:t>
            </a:r>
            <a:endParaRPr sz="3600">
              <a:solidFill>
                <a:srgbClr val="3C3E40"/>
              </a:solidFill>
              <a:latin typeface="Raleway Medium"/>
              <a:ea typeface="Raleway Medium"/>
              <a:cs typeface="Raleway Medium"/>
              <a:sym typeface="Raleway Medium"/>
            </a:endParaRPr>
          </a:p>
          <a:p>
            <a:pPr marL="457200" lvl="0" indent="0" algn="l" rtl="0">
              <a:lnSpc>
                <a:spcPct val="115000"/>
              </a:lnSpc>
              <a:spcBef>
                <a:spcPts val="700"/>
              </a:spcBef>
              <a:spcAft>
                <a:spcPts val="0"/>
              </a:spcAft>
              <a:buNone/>
            </a:pPr>
            <a:endParaRPr sz="3600">
              <a:solidFill>
                <a:srgbClr val="3C3E40"/>
              </a:solidFill>
              <a:latin typeface="Raleway Medium"/>
              <a:ea typeface="Raleway Medium"/>
              <a:cs typeface="Raleway Medium"/>
              <a:sym typeface="Raleway Medium"/>
            </a:endParaRPr>
          </a:p>
          <a:p>
            <a:pPr marL="457200" lvl="0" indent="-457200" algn="l" rtl="0">
              <a:lnSpc>
                <a:spcPct val="115000"/>
              </a:lnSpc>
              <a:spcBef>
                <a:spcPts val="700"/>
              </a:spcBef>
              <a:spcAft>
                <a:spcPts val="0"/>
              </a:spcAft>
              <a:buClr>
                <a:srgbClr val="3C3E40"/>
              </a:buClr>
              <a:buSzPts val="3600"/>
              <a:buFont typeface="Raleway Medium"/>
              <a:buChar char="●"/>
            </a:pPr>
            <a:r>
              <a:rPr lang="en-US" sz="3600">
                <a:solidFill>
                  <a:srgbClr val="3C3E40"/>
                </a:solidFill>
                <a:latin typeface="Raleway Medium"/>
                <a:ea typeface="Raleway Medium"/>
                <a:cs typeface="Raleway Medium"/>
                <a:sym typeface="Raleway Medium"/>
              </a:rPr>
              <a:t>Collaborating on approaches to scale and sustain use of the IC</a:t>
            </a:r>
            <a:endParaRPr sz="3600">
              <a:solidFill>
                <a:srgbClr val="3C3E40"/>
              </a:solidFill>
              <a:latin typeface="Raleway Medium"/>
              <a:ea typeface="Raleway Medium"/>
              <a:cs typeface="Raleway Medium"/>
              <a:sym typeface="Raleway Medium"/>
            </a:endParaRPr>
          </a:p>
          <a:p>
            <a:pPr marL="0" lvl="0" indent="0" algn="l" rtl="0">
              <a:lnSpc>
                <a:spcPct val="115000"/>
              </a:lnSpc>
              <a:spcBef>
                <a:spcPts val="700"/>
              </a:spcBef>
              <a:spcAft>
                <a:spcPts val="0"/>
              </a:spcAft>
              <a:buNone/>
            </a:pPr>
            <a:endParaRPr sz="3600">
              <a:solidFill>
                <a:srgbClr val="3C3E40"/>
              </a:solidFill>
              <a:latin typeface="Raleway Medium"/>
              <a:ea typeface="Raleway Medium"/>
              <a:cs typeface="Raleway Medium"/>
              <a:sym typeface="Raleway Medium"/>
            </a:endParaRPr>
          </a:p>
          <a:p>
            <a:pPr marL="457200" lvl="0" indent="-457200" algn="l" rtl="0">
              <a:lnSpc>
                <a:spcPct val="115000"/>
              </a:lnSpc>
              <a:spcBef>
                <a:spcPts val="700"/>
              </a:spcBef>
              <a:spcAft>
                <a:spcPts val="0"/>
              </a:spcAft>
              <a:buClr>
                <a:srgbClr val="3C3E40"/>
              </a:buClr>
              <a:buSzPts val="3600"/>
              <a:buFont typeface="Raleway Medium"/>
              <a:buChar char="●"/>
            </a:pPr>
            <a:r>
              <a:rPr lang="en-US" sz="3600">
                <a:solidFill>
                  <a:srgbClr val="3C3E40"/>
                </a:solidFill>
                <a:latin typeface="Raleway Medium"/>
                <a:ea typeface="Raleway Medium"/>
                <a:cs typeface="Raleway Medium"/>
                <a:sym typeface="Raleway Medium"/>
              </a:rPr>
              <a:t>Considering how the IC can enhance and support the literacy review process</a:t>
            </a:r>
            <a:endParaRPr sz="3600">
              <a:solidFill>
                <a:srgbClr val="3C3E40"/>
              </a:solidFill>
              <a:latin typeface="Raleway Medium"/>
              <a:ea typeface="Raleway Medium"/>
              <a:cs typeface="Raleway Medium"/>
              <a:sym typeface="Raleway Medium"/>
            </a:endParaRPr>
          </a:p>
          <a:p>
            <a:pPr marL="0" lvl="0" indent="0" algn="l" rtl="0">
              <a:lnSpc>
                <a:spcPct val="115000"/>
              </a:lnSpc>
              <a:spcBef>
                <a:spcPts val="600"/>
              </a:spcBef>
              <a:spcAft>
                <a:spcPts val="0"/>
              </a:spcAft>
              <a:buNone/>
            </a:pPr>
            <a:endParaRPr sz="3000">
              <a:solidFill>
                <a:srgbClr val="3C3E40"/>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sz="3100">
              <a:solidFill>
                <a:srgbClr val="595959"/>
              </a:solidFill>
              <a:latin typeface="Raleway Medium"/>
              <a:ea typeface="Raleway Medium"/>
              <a:cs typeface="Raleway Medium"/>
              <a:sym typeface="Raleway Medium"/>
            </a:endParaRPr>
          </a:p>
          <a:p>
            <a:pPr marL="0" lvl="0" indent="0" algn="l" rtl="0">
              <a:lnSpc>
                <a:spcPct val="115000"/>
              </a:lnSpc>
              <a:spcBef>
                <a:spcPts val="0"/>
              </a:spcBef>
              <a:spcAft>
                <a:spcPts val="0"/>
              </a:spcAft>
              <a:buClr>
                <a:schemeClr val="dk1"/>
              </a:buClr>
              <a:buSzPts val="1100"/>
              <a:buFont typeface="Arial"/>
              <a:buNone/>
            </a:pPr>
            <a:endParaRPr sz="3000">
              <a:solidFill>
                <a:schemeClr val="dk1"/>
              </a:solidFill>
              <a:latin typeface="Raleway Medium"/>
              <a:ea typeface="Raleway Medium"/>
              <a:cs typeface="Raleway Medium"/>
              <a:sym typeface="Raleway Medium"/>
            </a:endParaRPr>
          </a:p>
          <a:p>
            <a:pPr marL="12700" lvl="0" indent="0" algn="l" rtl="0">
              <a:lnSpc>
                <a:spcPct val="115000"/>
              </a:lnSpc>
              <a:spcBef>
                <a:spcPts val="0"/>
              </a:spcBef>
              <a:spcAft>
                <a:spcPts val="0"/>
              </a:spcAft>
              <a:buClr>
                <a:schemeClr val="dk1"/>
              </a:buClr>
              <a:buSzPts val="1100"/>
              <a:buFont typeface="Arial"/>
              <a:buNone/>
            </a:pPr>
            <a:endParaRPr sz="3000">
              <a:solidFill>
                <a:srgbClr val="595959"/>
              </a:solidFill>
              <a:latin typeface="Raleway Medium"/>
              <a:ea typeface="Raleway Medium"/>
              <a:cs typeface="Raleway Medium"/>
              <a:sym typeface="Raleway Medium"/>
            </a:endParaRPr>
          </a:p>
          <a:p>
            <a:pPr marL="0" marR="0" lvl="0" indent="0" algn="ctr" rtl="0">
              <a:lnSpc>
                <a:spcPct val="140016"/>
              </a:lnSpc>
              <a:spcBef>
                <a:spcPts val="0"/>
              </a:spcBef>
              <a:spcAft>
                <a:spcPts val="0"/>
              </a:spcAft>
              <a:buClr>
                <a:srgbClr val="000000"/>
              </a:buClr>
              <a:buSzPts val="2499"/>
              <a:buFont typeface="Arial"/>
              <a:buNone/>
            </a:pPr>
            <a:r>
              <a:rPr lang="en-US" sz="2499" b="0" i="0" u="none" strike="noStrike" cap="none">
                <a:solidFill>
                  <a:srgbClr val="000000"/>
                </a:solidFill>
                <a:latin typeface="Raleway Medium"/>
                <a:ea typeface="Raleway Medium"/>
                <a:cs typeface="Raleway Medium"/>
                <a:sym typeface="Raleway Medium"/>
              </a:rPr>
              <a:t>.</a:t>
            </a:r>
            <a:endParaRPr sz="1400" b="0" i="0" u="none" strike="noStrike" cap="none">
              <a:solidFill>
                <a:srgbClr val="000000"/>
              </a:solidFill>
              <a:latin typeface="Raleway Medium"/>
              <a:ea typeface="Raleway Medium"/>
              <a:cs typeface="Raleway Medium"/>
              <a:sym typeface="Raleway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75"/>
        <p:cNvGrpSpPr/>
        <p:nvPr/>
      </p:nvGrpSpPr>
      <p:grpSpPr>
        <a:xfrm>
          <a:off x="0" y="0"/>
          <a:ext cx="0" cy="0"/>
          <a:chOff x="0" y="0"/>
          <a:chExt cx="0" cy="0"/>
        </a:xfrm>
      </p:grpSpPr>
      <p:sp>
        <p:nvSpPr>
          <p:cNvPr id="576" name="Google Shape;576;p56"/>
          <p:cNvSpPr txBox="1">
            <a:spLocks noGrp="1"/>
          </p:cNvSpPr>
          <p:nvPr>
            <p:ph type="title" idx="4294967295"/>
          </p:nvPr>
        </p:nvSpPr>
        <p:spPr>
          <a:xfrm>
            <a:off x="1003425" y="1077825"/>
            <a:ext cx="6381000" cy="2553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899" b="0" i="0" u="none" strike="noStrike" kern="0" cap="none" spc="0" normalizeH="0" baseline="0" noProof="0" dirty="0">
                <a:ln>
                  <a:noFill/>
                </a:ln>
                <a:solidFill>
                  <a:srgbClr val="FFFFFF"/>
                </a:solidFill>
                <a:effectLst/>
                <a:uLnTx/>
                <a:uFillTx/>
                <a:latin typeface="Raleway Black"/>
                <a:ea typeface="Raleway Black"/>
                <a:cs typeface="Raleway Black"/>
                <a:sym typeface="Raleway Black"/>
              </a:rPr>
              <a:t>Small Group Breakouts</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577" name="Google Shape;577;p56">
            <a:extLst>
              <a:ext uri="{C183D7F6-B498-43B3-948B-1728B52AA6E4}">
                <adec:decorative xmlns:adec="http://schemas.microsoft.com/office/drawing/2017/decorative" val="1"/>
              </a:ext>
            </a:extLst>
          </p:cNvPr>
          <p:cNvSpPr/>
          <p:nvPr/>
        </p:nvSpPr>
        <p:spPr>
          <a:xfrm>
            <a:off x="7696200" y="1879601"/>
            <a:ext cx="9706491" cy="6631384"/>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56"/>
          <p:cNvSpPr txBox="1"/>
          <p:nvPr/>
        </p:nvSpPr>
        <p:spPr>
          <a:xfrm>
            <a:off x="7384425" y="2102800"/>
            <a:ext cx="10454400" cy="6548400"/>
          </a:xfrm>
          <a:prstGeom prst="rect">
            <a:avLst/>
          </a:prstGeom>
          <a:noFill/>
          <a:ln>
            <a:noFill/>
          </a:ln>
        </p:spPr>
        <p:txBody>
          <a:bodyPr spcFirstLastPara="1" wrap="square" lIns="0" tIns="0" rIns="0" bIns="0" anchor="t" anchorCtr="0">
            <a:spAutoFit/>
          </a:bodyPr>
          <a:lstStyle/>
          <a:p>
            <a:pPr marL="914400" lvl="1" indent="-457200" algn="l" rtl="0">
              <a:lnSpc>
                <a:spcPct val="142857"/>
              </a:lnSpc>
              <a:spcBef>
                <a:spcPts val="0"/>
              </a:spcBef>
              <a:spcAft>
                <a:spcPts val="0"/>
              </a:spcAft>
              <a:buSzPts val="3600"/>
              <a:buFont typeface="Raleway"/>
              <a:buChar char="•"/>
            </a:pPr>
            <a:r>
              <a:rPr lang="en-US" sz="3600">
                <a:solidFill>
                  <a:schemeClr val="dk1"/>
                </a:solidFill>
                <a:latin typeface="Raleway"/>
                <a:ea typeface="Raleway"/>
                <a:cs typeface="Raleway"/>
                <a:sym typeface="Raleway"/>
              </a:rPr>
              <a:t>What stood out to you most from the presentations?</a:t>
            </a:r>
            <a:endParaRPr sz="3600">
              <a:solidFill>
                <a:schemeClr val="dk1"/>
              </a:solidFill>
              <a:latin typeface="Raleway"/>
              <a:ea typeface="Raleway"/>
              <a:cs typeface="Raleway"/>
              <a:sym typeface="Raleway"/>
            </a:endParaRPr>
          </a:p>
          <a:p>
            <a:pPr marL="914400" lvl="1" indent="-457200" algn="l" rtl="0">
              <a:lnSpc>
                <a:spcPct val="142857"/>
              </a:lnSpc>
              <a:spcBef>
                <a:spcPts val="0"/>
              </a:spcBef>
              <a:spcAft>
                <a:spcPts val="0"/>
              </a:spcAft>
              <a:buSzPts val="3600"/>
              <a:buFont typeface="Raleway"/>
              <a:buChar char="•"/>
            </a:pPr>
            <a:r>
              <a:rPr lang="en-US" sz="3600">
                <a:solidFill>
                  <a:schemeClr val="dk1"/>
                </a:solidFill>
                <a:latin typeface="Raleway"/>
                <a:ea typeface="Raleway"/>
                <a:cs typeface="Raleway"/>
                <a:sym typeface="Raleway"/>
              </a:rPr>
              <a:t>What approaches or methods did they use that felt particularly effective or adaptable?</a:t>
            </a:r>
            <a:endParaRPr sz="3600">
              <a:solidFill>
                <a:schemeClr val="dk1"/>
              </a:solidFill>
              <a:latin typeface="Raleway"/>
              <a:ea typeface="Raleway"/>
              <a:cs typeface="Raleway"/>
              <a:sym typeface="Raleway"/>
            </a:endParaRPr>
          </a:p>
          <a:p>
            <a:pPr marL="914400" lvl="1" indent="-457200" algn="l" rtl="0">
              <a:lnSpc>
                <a:spcPct val="142857"/>
              </a:lnSpc>
              <a:spcBef>
                <a:spcPts val="0"/>
              </a:spcBef>
              <a:spcAft>
                <a:spcPts val="0"/>
              </a:spcAft>
              <a:buClr>
                <a:schemeClr val="dk1"/>
              </a:buClr>
              <a:buSzPts val="3600"/>
              <a:buFont typeface="Raleway"/>
              <a:buChar char="•"/>
            </a:pPr>
            <a:r>
              <a:rPr lang="en-US" sz="3600">
                <a:solidFill>
                  <a:schemeClr val="dk1"/>
                </a:solidFill>
              </a:rPr>
              <a:t>W</a:t>
            </a:r>
            <a:r>
              <a:rPr lang="en-US" sz="3600">
                <a:solidFill>
                  <a:schemeClr val="dk1"/>
                </a:solidFill>
                <a:latin typeface="Raleway"/>
                <a:ea typeface="Raleway"/>
                <a:cs typeface="Raleway"/>
                <a:sym typeface="Raleway"/>
              </a:rPr>
              <a:t>hat capacity do we currently have to engage in this work?</a:t>
            </a:r>
            <a:endParaRPr sz="3600">
              <a:solidFill>
                <a:schemeClr val="dk1"/>
              </a:solidFill>
              <a:latin typeface="Raleway"/>
              <a:ea typeface="Raleway"/>
              <a:cs typeface="Raleway"/>
              <a:sym typeface="Raleway"/>
            </a:endParaRPr>
          </a:p>
          <a:p>
            <a:pPr marL="914400" lvl="1" indent="-457200" algn="l" rtl="0">
              <a:lnSpc>
                <a:spcPct val="142857"/>
              </a:lnSpc>
              <a:spcBef>
                <a:spcPts val="0"/>
              </a:spcBef>
              <a:spcAft>
                <a:spcPts val="0"/>
              </a:spcAft>
              <a:buClr>
                <a:schemeClr val="dk1"/>
              </a:buClr>
              <a:buSzPts val="3600"/>
              <a:buFont typeface="Raleway"/>
              <a:buChar char="•"/>
            </a:pPr>
            <a:r>
              <a:rPr lang="en-US" sz="3600">
                <a:solidFill>
                  <a:schemeClr val="dk1"/>
                </a:solidFill>
                <a:latin typeface="Raleway"/>
                <a:ea typeface="Raleway"/>
                <a:cs typeface="Raleway"/>
                <a:sym typeface="Raleway"/>
              </a:rPr>
              <a:t>What do we need to move this work forward?</a:t>
            </a:r>
            <a:endParaRPr sz="3600">
              <a:solidFill>
                <a:schemeClr val="dk1"/>
              </a:solidFill>
              <a:latin typeface="Raleway"/>
              <a:ea typeface="Raleway"/>
              <a:cs typeface="Raleway"/>
              <a:sym typeface="Raleway"/>
            </a:endParaRPr>
          </a:p>
          <a:p>
            <a:pPr marL="539747" marR="0" lvl="1" indent="-200087" algn="l" rtl="0">
              <a:lnSpc>
                <a:spcPct val="150020"/>
              </a:lnSpc>
              <a:spcBef>
                <a:spcPts val="0"/>
              </a:spcBef>
              <a:spcAft>
                <a:spcPts val="0"/>
              </a:spcAft>
              <a:buSzPts val="1400"/>
              <a:buFont typeface="Raleway Medium"/>
              <a:buChar char="•"/>
            </a:pPr>
            <a:endParaRPr>
              <a:latin typeface="Raleway Medium"/>
              <a:ea typeface="Raleway Medium"/>
              <a:cs typeface="Raleway Medium"/>
              <a:sym typeface="Raleway Medium"/>
            </a:endParaRPr>
          </a:p>
        </p:txBody>
      </p:sp>
      <p:sp>
        <p:nvSpPr>
          <p:cNvPr id="579" name="Google Shape;579;p56">
            <a:extLst>
              <a:ext uri="{C183D7F6-B498-43B3-948B-1728B52AA6E4}">
                <adec:decorative xmlns:adec="http://schemas.microsoft.com/office/drawing/2017/decorative" val="1"/>
              </a:ext>
            </a:extLst>
          </p:cNvPr>
          <p:cNvSpPr txBox="1"/>
          <p:nvPr/>
        </p:nvSpPr>
        <p:spPr>
          <a:xfrm>
            <a:off x="151468" y="167506"/>
            <a:ext cx="2760300" cy="3234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101">
                <a:solidFill>
                  <a:srgbClr val="0F3869"/>
                </a:solidFill>
                <a:latin typeface="Arial"/>
                <a:ea typeface="Arial"/>
                <a:cs typeface="Arial"/>
                <a:sym typeface="Arial"/>
              </a:rPr>
              <a:t>Cross-State Convening</a:t>
            </a:r>
            <a:endParaRPr/>
          </a:p>
        </p:txBody>
      </p:sp>
      <p:sp>
        <p:nvSpPr>
          <p:cNvPr id="580" name="Google Shape;580;p56">
            <a:extLst>
              <a:ext uri="{C183D7F6-B498-43B3-948B-1728B52AA6E4}">
                <adec:decorative xmlns:adec="http://schemas.microsoft.com/office/drawing/2017/decorative" val="1"/>
              </a:ext>
            </a:extLst>
          </p:cNvPr>
          <p:cNvSpPr/>
          <p:nvPr/>
        </p:nvSpPr>
        <p:spPr>
          <a:xfrm>
            <a:off x="1622949" y="4273525"/>
            <a:ext cx="3451299" cy="4687237"/>
          </a:xfrm>
          <a:custGeom>
            <a:avLst/>
            <a:gdLst/>
            <a:ahLst/>
            <a:cxnLst/>
            <a:rect l="l" t="t" r="r" b="b"/>
            <a:pathLst>
              <a:path w="2937276" h="3989138" extrusionOk="0">
                <a:moveTo>
                  <a:pt x="0" y="0"/>
                </a:moveTo>
                <a:lnTo>
                  <a:pt x="2937276" y="0"/>
                </a:lnTo>
                <a:lnTo>
                  <a:pt x="2937276" y="3989138"/>
                </a:lnTo>
                <a:lnTo>
                  <a:pt x="0" y="3989138"/>
                </a:lnTo>
                <a:lnTo>
                  <a:pt x="0" y="0"/>
                </a:lnTo>
                <a:close/>
              </a:path>
            </a:pathLst>
          </a:custGeom>
          <a:blipFill rotWithShape="1">
            <a:blip r:embed="rId3">
              <a:alphaModFix/>
            </a:blip>
            <a:stretch>
              <a:fillRect l="-279" t="-11269" r="-109668" b="-12075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56">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56">
            <a:extLst>
              <a:ext uri="{C183D7F6-B498-43B3-948B-1728B52AA6E4}">
                <adec:decorative xmlns:adec="http://schemas.microsoft.com/office/drawing/2017/decorative" val="1"/>
              </a:ext>
            </a:extLst>
          </p:cNvPr>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7">
            <a:extLst>
              <a:ext uri="{C183D7F6-B498-43B3-948B-1728B52AA6E4}">
                <adec:decorative xmlns:adec="http://schemas.microsoft.com/office/drawing/2017/decorative" val="1"/>
              </a:ext>
            </a:extLst>
          </p:cNvPr>
          <p:cNvSpPr/>
          <p:nvPr/>
        </p:nvSpPr>
        <p:spPr>
          <a:xfrm>
            <a:off x="3200818" y="-799682"/>
            <a:ext cx="11886364" cy="1188636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91" name="Google Shape;591;p57">
            <a:extLst>
              <a:ext uri="{C183D7F6-B498-43B3-948B-1728B52AA6E4}">
                <adec:decorative xmlns:adec="http://schemas.microsoft.com/office/drawing/2017/decorative" val="1"/>
              </a:ext>
            </a:extLst>
          </p:cNvPr>
          <p:cNvGrpSpPr/>
          <p:nvPr/>
        </p:nvGrpSpPr>
        <p:grpSpPr>
          <a:xfrm>
            <a:off x="13060623" y="5402908"/>
            <a:ext cx="5699813" cy="7601863"/>
            <a:chOff x="0" y="0"/>
            <a:chExt cx="7599750" cy="10135817"/>
          </a:xfrm>
        </p:grpSpPr>
        <p:sp>
          <p:nvSpPr>
            <p:cNvPr id="592" name="Google Shape;592;p57"/>
            <p:cNvSpPr/>
            <p:nvPr/>
          </p:nvSpPr>
          <p:spPr>
            <a:xfrm>
              <a:off x="0" y="3752027"/>
              <a:ext cx="7599750" cy="6383790"/>
            </a:xfrm>
            <a:custGeom>
              <a:avLst/>
              <a:gdLst/>
              <a:ahLst/>
              <a:cxnLst/>
              <a:rect l="l" t="t" r="r" b="b"/>
              <a:pathLst>
                <a:path w="7599750" h="6383790" extrusionOk="0">
                  <a:moveTo>
                    <a:pt x="0" y="0"/>
                  </a:moveTo>
                  <a:lnTo>
                    <a:pt x="7599750" y="0"/>
                  </a:lnTo>
                  <a:lnTo>
                    <a:pt x="7599750" y="6383790"/>
                  </a:lnTo>
                  <a:lnTo>
                    <a:pt x="0" y="6383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57"/>
            <p:cNvSpPr/>
            <p:nvPr/>
          </p:nvSpPr>
          <p:spPr>
            <a:xfrm>
              <a:off x="2328106" y="2791625"/>
              <a:ext cx="3201342" cy="960403"/>
            </a:xfrm>
            <a:custGeom>
              <a:avLst/>
              <a:gdLst/>
              <a:ahLst/>
              <a:cxnLst/>
              <a:rect l="l" t="t" r="r" b="b"/>
              <a:pathLst>
                <a:path w="3201342" h="960403" extrusionOk="0">
                  <a:moveTo>
                    <a:pt x="0" y="0"/>
                  </a:moveTo>
                  <a:lnTo>
                    <a:pt x="3201341" y="0"/>
                  </a:lnTo>
                  <a:lnTo>
                    <a:pt x="3201341" y="960402"/>
                  </a:lnTo>
                  <a:lnTo>
                    <a:pt x="0" y="96040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57"/>
            <p:cNvSpPr/>
            <p:nvPr/>
          </p:nvSpPr>
          <p:spPr>
            <a:xfrm flipH="1">
              <a:off x="3673107" y="0"/>
              <a:ext cx="2826968" cy="3764727"/>
            </a:xfrm>
            <a:custGeom>
              <a:avLst/>
              <a:gdLst/>
              <a:ahLst/>
              <a:cxnLst/>
              <a:rect l="l" t="t" r="r" b="b"/>
              <a:pathLst>
                <a:path w="2826968" h="3764727" extrusionOk="0">
                  <a:moveTo>
                    <a:pt x="2826968" y="0"/>
                  </a:moveTo>
                  <a:lnTo>
                    <a:pt x="0" y="0"/>
                  </a:lnTo>
                  <a:lnTo>
                    <a:pt x="0" y="3764727"/>
                  </a:lnTo>
                  <a:lnTo>
                    <a:pt x="2826968" y="3764727"/>
                  </a:lnTo>
                  <a:lnTo>
                    <a:pt x="2826968"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95" name="Google Shape;595;p5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57">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97" name="Google Shape;597;p57">
            <a:extLst>
              <a:ext uri="{C183D7F6-B498-43B3-948B-1728B52AA6E4}">
                <adec:decorative xmlns:adec="http://schemas.microsoft.com/office/drawing/2017/decorative" val="1"/>
              </a:ext>
            </a:extLst>
          </p:cNvPr>
          <p:cNvSpPr/>
          <p:nvPr/>
        </p:nvSpPr>
        <p:spPr>
          <a:xfrm>
            <a:off x="0" y="4127552"/>
            <a:ext cx="5076818" cy="8361817"/>
          </a:xfrm>
          <a:custGeom>
            <a:avLst/>
            <a:gdLst/>
            <a:ahLst/>
            <a:cxnLst/>
            <a:rect l="l" t="t" r="r" b="b"/>
            <a:pathLst>
              <a:path w="5076818" h="8361817" extrusionOk="0">
                <a:moveTo>
                  <a:pt x="0" y="0"/>
                </a:moveTo>
                <a:lnTo>
                  <a:pt x="5076818" y="0"/>
                </a:lnTo>
                <a:lnTo>
                  <a:pt x="5076818" y="8361818"/>
                </a:lnTo>
                <a:lnTo>
                  <a:pt x="0" y="8361818"/>
                </a:lnTo>
                <a:lnTo>
                  <a:pt x="0" y="0"/>
                </a:lnTo>
                <a:close/>
              </a:path>
            </a:pathLst>
          </a:custGeom>
          <a:blipFill rotWithShape="1">
            <a:blip r:embed="rId7">
              <a:alphaModFix/>
            </a:blip>
            <a:stretch>
              <a:fillRect l="-13872" t="-124675" r="-153893" b="-1934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357E326-D63A-7E25-03C9-BB60536A1C58}"/>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r>
              <a:rPr lang="en-US" dirty="0"/>
              <a:t>Every student deserves an opportunity to achieve</a:t>
            </a:r>
          </a:p>
        </p:txBody>
      </p:sp>
      <p:grpSp>
        <p:nvGrpSpPr>
          <p:cNvPr id="588" name="Google Shape;588;p57" descr="Every student deserves an opportunity to achieve">
            <a:extLst>
              <a:ext uri="{C183D7F6-B498-43B3-948B-1728B52AA6E4}">
                <adec:decorative xmlns:adec="http://schemas.microsoft.com/office/drawing/2017/decorative" val="0"/>
              </a:ext>
            </a:extLst>
          </p:cNvPr>
          <p:cNvGrpSpPr/>
          <p:nvPr/>
        </p:nvGrpSpPr>
        <p:grpSpPr>
          <a:xfrm>
            <a:off x="4772025" y="2324100"/>
            <a:ext cx="8743950" cy="5626437"/>
            <a:chOff x="-266700" y="-28575"/>
            <a:chExt cx="11658600" cy="7501916"/>
          </a:xfrm>
        </p:grpSpPr>
        <p:sp>
          <p:nvSpPr>
            <p:cNvPr id="589" name="Google Shape;589;p57"/>
            <p:cNvSpPr txBox="1"/>
            <p:nvPr/>
          </p:nvSpPr>
          <p:spPr>
            <a:xfrm>
              <a:off x="-266700" y="496241"/>
              <a:ext cx="11658600" cy="69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499" u="none" dirty="0">
                  <a:solidFill>
                    <a:srgbClr val="000000"/>
                  </a:solidFill>
                  <a:latin typeface="Raleway Black"/>
                  <a:ea typeface="Raleway Black"/>
                  <a:cs typeface="Raleway Black"/>
                  <a:sym typeface="Raleway Black"/>
                </a:rPr>
                <a:t>Every student deserves an opportunity to achieve.</a:t>
              </a:r>
              <a:endParaRPr sz="2900" dirty="0">
                <a:latin typeface="Raleway Black"/>
                <a:ea typeface="Raleway Black"/>
                <a:cs typeface="Raleway Black"/>
                <a:sym typeface="Raleway Black"/>
              </a:endParaRPr>
            </a:p>
          </p:txBody>
        </p:sp>
        <p:sp>
          <p:nvSpPr>
            <p:cNvPr id="590" name="Google Shape;590;p57"/>
            <p:cNvSpPr txBox="1"/>
            <p:nvPr/>
          </p:nvSpPr>
          <p:spPr>
            <a:xfrm>
              <a:off x="834084" y="-28575"/>
              <a:ext cx="9457031" cy="731308"/>
            </a:xfrm>
            <a:prstGeom prst="rect">
              <a:avLst/>
            </a:prstGeom>
            <a:noFill/>
            <a:ln>
              <a:noFill/>
            </a:ln>
          </p:spPr>
          <p:txBody>
            <a:bodyPr spcFirstLastPara="1" wrap="square" lIns="0" tIns="0" rIns="0" bIns="0" anchor="t" anchorCtr="0">
              <a:spAutoFit/>
            </a:bodyPr>
            <a:lstStyle/>
            <a:p>
              <a:pPr marL="0" marR="0" lvl="0" indent="0" algn="ctr" rtl="0">
                <a:lnSpc>
                  <a:spcPct val="252777"/>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601"/>
        <p:cNvGrpSpPr/>
        <p:nvPr/>
      </p:nvGrpSpPr>
      <p:grpSpPr>
        <a:xfrm>
          <a:off x="0" y="0"/>
          <a:ext cx="0" cy="0"/>
          <a:chOff x="0" y="0"/>
          <a:chExt cx="0" cy="0"/>
        </a:xfrm>
      </p:grpSpPr>
      <p:grpSp>
        <p:nvGrpSpPr>
          <p:cNvPr id="602" name="Google Shape;602;p58">
            <a:extLst>
              <a:ext uri="{C183D7F6-B498-43B3-948B-1728B52AA6E4}">
                <adec:decorative xmlns:adec="http://schemas.microsoft.com/office/drawing/2017/decorative" val="1"/>
              </a:ext>
            </a:extLst>
          </p:cNvPr>
          <p:cNvGrpSpPr/>
          <p:nvPr/>
        </p:nvGrpSpPr>
        <p:grpSpPr>
          <a:xfrm>
            <a:off x="13280398" y="5567321"/>
            <a:ext cx="5125016" cy="5125016"/>
            <a:chOff x="0" y="0"/>
            <a:chExt cx="812800" cy="812800"/>
          </a:xfrm>
        </p:grpSpPr>
        <p:sp>
          <p:nvSpPr>
            <p:cNvPr id="603" name="Google Shape;603;p5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4" name="Google Shape;604;p5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05" name="Google Shape;605;p58"/>
          <p:cNvSpPr txBox="1">
            <a:spLocks noGrp="1"/>
          </p:cNvSpPr>
          <p:nvPr>
            <p:ph type="title" idx="4294967295"/>
          </p:nvPr>
        </p:nvSpPr>
        <p:spPr>
          <a:xfrm>
            <a:off x="1752622" y="485927"/>
            <a:ext cx="9507900" cy="1077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000" b="0" i="0" u="none" strike="noStrike" kern="0" cap="none" spc="0" normalizeH="0" baseline="0" noProof="0" dirty="0">
                <a:ln>
                  <a:noFill/>
                </a:ln>
                <a:solidFill>
                  <a:srgbClr val="F4F4F4"/>
                </a:solidFill>
                <a:effectLst/>
                <a:uLnTx/>
                <a:uFillTx/>
                <a:latin typeface="Raleway ExtraBold"/>
                <a:ea typeface="Raleway ExtraBold"/>
                <a:cs typeface="Raleway ExtraBold"/>
                <a:sym typeface="Raleway ExtraBold"/>
              </a:rPr>
              <a:t>Wrap Up</a:t>
            </a:r>
            <a:endParaRPr kumimoji="0" lang="en-US" sz="14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606" name="Google Shape;606;p58"/>
          <p:cNvSpPr txBox="1"/>
          <p:nvPr/>
        </p:nvSpPr>
        <p:spPr>
          <a:xfrm>
            <a:off x="1352550" y="2318325"/>
            <a:ext cx="10576800" cy="4987500"/>
          </a:xfrm>
          <a:prstGeom prst="rect">
            <a:avLst/>
          </a:prstGeom>
          <a:noFill/>
          <a:ln>
            <a:noFill/>
          </a:ln>
        </p:spPr>
        <p:txBody>
          <a:bodyPr spcFirstLastPara="1" wrap="square" lIns="0" tIns="0" rIns="0" bIns="0" anchor="t" anchorCtr="0">
            <a:spAutoFit/>
          </a:bodyPr>
          <a:lstStyle/>
          <a:p>
            <a:pPr marL="582927" marR="0" lvl="1" indent="-291463" algn="l" rtl="0">
              <a:lnSpc>
                <a:spcPct val="140014"/>
              </a:lnSpc>
              <a:spcBef>
                <a:spcPts val="0"/>
              </a:spcBef>
              <a:spcAft>
                <a:spcPts val="0"/>
              </a:spcAft>
              <a:buClr>
                <a:srgbClr val="F4F4F4"/>
              </a:buClr>
              <a:buSzPts val="2699"/>
              <a:buFont typeface="Raleway Medium"/>
              <a:buChar char="•"/>
            </a:pPr>
            <a:r>
              <a:rPr lang="en-US" sz="2650">
                <a:solidFill>
                  <a:srgbClr val="F4F4F4"/>
                </a:solidFill>
                <a:latin typeface="Raleway Medium"/>
                <a:ea typeface="Raleway Medium"/>
                <a:cs typeface="Raleway Medium"/>
                <a:sym typeface="Raleway Medium"/>
              </a:rPr>
              <a:t>In Virginia’s work, how have educator preparation programs used ICs to surface strengths and growth areas? What structures or supports make this type of self‑study effective and sustainable?</a:t>
            </a:r>
            <a:endParaRPr sz="2650">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endParaRPr sz="2650">
              <a:solidFill>
                <a:srgbClr val="F4F4F4"/>
              </a:solidFill>
              <a:latin typeface="Raleway Medium"/>
              <a:ea typeface="Raleway Medium"/>
              <a:cs typeface="Raleway Medium"/>
              <a:sym typeface="Raleway Medium"/>
            </a:endParaRPr>
          </a:p>
          <a:p>
            <a:pPr marL="582927" marR="0" lvl="1" indent="-288352" algn="l" rtl="0">
              <a:lnSpc>
                <a:spcPct val="140014"/>
              </a:lnSpc>
              <a:spcBef>
                <a:spcPts val="0"/>
              </a:spcBef>
              <a:spcAft>
                <a:spcPts val="0"/>
              </a:spcAft>
              <a:buClr>
                <a:srgbClr val="F4F4F4"/>
              </a:buClr>
              <a:buSzPts val="2650"/>
              <a:buFont typeface="Raleway Medium"/>
              <a:buChar char="•"/>
            </a:pPr>
            <a:r>
              <a:rPr lang="en-US" sz="2650">
                <a:solidFill>
                  <a:srgbClr val="F4F4F4"/>
                </a:solidFill>
                <a:latin typeface="Raleway Medium"/>
                <a:ea typeface="Raleway Medium"/>
                <a:cs typeface="Raleway Medium"/>
                <a:sym typeface="Raleway Medium"/>
              </a:rPr>
              <a:t>How did Tennessee’s pilot use of Innovation Configurations help clarify alignment—or misalignment—with statewide literacy legislation, and what insights might other states or programs draw from this approach?</a:t>
            </a:r>
            <a:endParaRPr>
              <a:latin typeface="Raleway Medium"/>
              <a:ea typeface="Raleway Medium"/>
              <a:cs typeface="Raleway Medium"/>
              <a:sym typeface="Raleway Medium"/>
            </a:endParaRPr>
          </a:p>
        </p:txBody>
      </p:sp>
      <p:sp>
        <p:nvSpPr>
          <p:cNvPr id="607" name="Google Shape;607;p58">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58">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58"/>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613"/>
        <p:cNvGrpSpPr/>
        <p:nvPr/>
      </p:nvGrpSpPr>
      <p:grpSpPr>
        <a:xfrm>
          <a:off x="0" y="0"/>
          <a:ext cx="0" cy="0"/>
          <a:chOff x="0" y="0"/>
          <a:chExt cx="0" cy="0"/>
        </a:xfrm>
      </p:grpSpPr>
      <p:sp>
        <p:nvSpPr>
          <p:cNvPr id="614" name="Google Shape;614;p59">
            <a:extLst>
              <a:ext uri="{C183D7F6-B498-43B3-948B-1728B52AA6E4}">
                <adec:decorative xmlns:adec="http://schemas.microsoft.com/office/drawing/2017/decorative" val="1"/>
              </a:ext>
            </a:extLst>
          </p:cNvPr>
          <p:cNvSpPr txBox="1"/>
          <p:nvPr/>
        </p:nvSpPr>
        <p:spPr>
          <a:xfrm>
            <a:off x="151468" y="167506"/>
            <a:ext cx="2760300" cy="3234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101">
                <a:solidFill>
                  <a:srgbClr val="0F3869"/>
                </a:solidFill>
                <a:latin typeface="Arial"/>
                <a:ea typeface="Arial"/>
                <a:cs typeface="Arial"/>
                <a:sym typeface="Arial"/>
              </a:rPr>
              <a:t>Cross-State Convening</a:t>
            </a:r>
            <a:endParaRPr/>
          </a:p>
        </p:txBody>
      </p:sp>
      <p:sp>
        <p:nvSpPr>
          <p:cNvPr id="615" name="Google Shape;615;p59">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59">
            <a:extLst>
              <a:ext uri="{C183D7F6-B498-43B3-948B-1728B52AA6E4}">
                <adec:decorative xmlns:adec="http://schemas.microsoft.com/office/drawing/2017/decorative" val="1"/>
              </a:ext>
            </a:extLst>
          </p:cNvPr>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grpSp>
        <p:nvGrpSpPr>
          <p:cNvPr id="617" name="Google Shape;617;p59">
            <a:extLst>
              <a:ext uri="{C183D7F6-B498-43B3-948B-1728B52AA6E4}">
                <adec:decorative xmlns:adec="http://schemas.microsoft.com/office/drawing/2017/decorative" val="1"/>
              </a:ext>
            </a:extLst>
          </p:cNvPr>
          <p:cNvGrpSpPr/>
          <p:nvPr/>
        </p:nvGrpSpPr>
        <p:grpSpPr>
          <a:xfrm>
            <a:off x="12921409" y="5092914"/>
            <a:ext cx="5760185" cy="8899339"/>
            <a:chOff x="1138509" y="4174939"/>
            <a:chExt cx="5760185" cy="8899339"/>
          </a:xfrm>
        </p:grpSpPr>
        <p:sp>
          <p:nvSpPr>
            <p:cNvPr id="618" name="Google Shape;618;p59"/>
            <p:cNvSpPr/>
            <p:nvPr/>
          </p:nvSpPr>
          <p:spPr>
            <a:xfrm rot="-1682327">
              <a:off x="4894720" y="4405813"/>
              <a:ext cx="1555603" cy="2296094"/>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59"/>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5">
                <a:alphaModFix/>
              </a:blip>
              <a:stretch>
                <a:fillRect l="-19492" t="-4339" r="-6443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59"/>
            <p:cNvSpPr/>
            <p:nvPr/>
          </p:nvSpPr>
          <p:spPr>
            <a:xfrm rot="-570569">
              <a:off x="2081406" y="4662351"/>
              <a:ext cx="2431810" cy="1529001"/>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21" name="Google Shape;621;p59"/>
          <p:cNvSpPr txBox="1">
            <a:spLocks noGrp="1"/>
          </p:cNvSpPr>
          <p:nvPr>
            <p:ph type="title" idx="4294967295"/>
          </p:nvPr>
        </p:nvSpPr>
        <p:spPr>
          <a:xfrm>
            <a:off x="433206" y="594159"/>
            <a:ext cx="112197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chemeClr val="lt1"/>
                </a:solidFill>
                <a:effectLst/>
                <a:uLnTx/>
                <a:uFillTx/>
                <a:latin typeface="Arial"/>
                <a:ea typeface="Arial"/>
                <a:cs typeface="Arial"/>
                <a:sym typeface="Arial"/>
              </a:rPr>
              <a:t>Innovation Configuration Trainings</a:t>
            </a:r>
          </a:p>
        </p:txBody>
      </p:sp>
      <p:pic>
        <p:nvPicPr>
          <p:cNvPr id="622" name="Google Shape;622;p59" descr="Upcoming IC trainings: January 27 2-3:30pm ET Kate Adams. March 19 11-12:30pm ET Day Patterson. May 21 12-1:30pm ET. Nichole Spalding Watson"/>
          <p:cNvPicPr preferRelativeResize="0"/>
          <p:nvPr/>
        </p:nvPicPr>
        <p:blipFill rotWithShape="1">
          <a:blip r:embed="rId7">
            <a:alphaModFix/>
          </a:blip>
          <a:srcRect/>
          <a:stretch/>
        </p:blipFill>
        <p:spPr>
          <a:xfrm>
            <a:off x="742199" y="2251550"/>
            <a:ext cx="6264775" cy="7001825"/>
          </a:xfrm>
          <a:prstGeom prst="rect">
            <a:avLst/>
          </a:prstGeom>
          <a:noFill/>
          <a:ln>
            <a:noFill/>
          </a:ln>
        </p:spPr>
      </p:pic>
      <p:pic>
        <p:nvPicPr>
          <p:cNvPr id="623" name="Google Shape;623;p59" descr="QR code to Spring 2026 IC Trainings"/>
          <p:cNvPicPr preferRelativeResize="0"/>
          <p:nvPr/>
        </p:nvPicPr>
        <p:blipFill rotWithShape="1">
          <a:blip r:embed="rId8">
            <a:alphaModFix/>
          </a:blip>
          <a:srcRect/>
          <a:stretch/>
        </p:blipFill>
        <p:spPr>
          <a:xfrm>
            <a:off x="7927625" y="2251546"/>
            <a:ext cx="5352950" cy="5352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Google Shape;628;p60">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629" name="Google Shape;629;p60"/>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60"/>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631" name="Google Shape;631;p60">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60">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633" name="Google Shape;633;p60">
            <a:extLst>
              <a:ext uri="{C183D7F6-B498-43B3-948B-1728B52AA6E4}">
                <adec:decorative xmlns:adec="http://schemas.microsoft.com/office/drawing/2017/decorative" val="1"/>
              </a:ext>
            </a:extLst>
          </p:cNvPr>
          <p:cNvSpPr/>
          <p:nvPr/>
        </p:nvSpPr>
        <p:spPr>
          <a:xfrm>
            <a:off x="0" y="7075276"/>
            <a:ext cx="2963484" cy="4366048"/>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4">
              <a:alphaModFix/>
            </a:blip>
            <a:stretch>
              <a:fillRect l="-113632" t="-117428" r="-16030" b="-1654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60"/>
          <p:cNvSpPr txBox="1">
            <a:spLocks noGrp="1"/>
          </p:cNvSpPr>
          <p:nvPr>
            <p:ph type="title" idx="4294967295"/>
          </p:nvPr>
        </p:nvSpPr>
        <p:spPr>
          <a:xfrm>
            <a:off x="1696800" y="928063"/>
            <a:ext cx="14894400" cy="1246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80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State Team Padlet</a:t>
            </a:r>
            <a:endParaRPr kumimoji="0" lang="en-US" sz="25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634" name="Google Shape;634;p60"/>
          <p:cNvSpPr txBox="1"/>
          <p:nvPr/>
        </p:nvSpPr>
        <p:spPr>
          <a:xfrm>
            <a:off x="3679050" y="2574700"/>
            <a:ext cx="10929900" cy="5544600"/>
          </a:xfrm>
          <a:prstGeom prst="rect">
            <a:avLst/>
          </a:prstGeom>
          <a:noFill/>
          <a:ln>
            <a:noFill/>
          </a:ln>
        </p:spPr>
        <p:txBody>
          <a:bodyPr spcFirstLastPara="1" wrap="square" lIns="0" tIns="0" rIns="0" bIns="0" anchor="t" anchorCtr="0">
            <a:spAutoFit/>
          </a:bodyPr>
          <a:lstStyle/>
          <a:p>
            <a:pPr marL="457200" lvl="0" indent="-396875" algn="l" rtl="0">
              <a:lnSpc>
                <a:spcPct val="115000"/>
              </a:lnSpc>
              <a:spcBef>
                <a:spcPts val="0"/>
              </a:spcBef>
              <a:spcAft>
                <a:spcPts val="0"/>
              </a:spcAft>
              <a:buSzPts val="2650"/>
              <a:buFont typeface="Raleway Medium"/>
              <a:buChar char="●"/>
            </a:pPr>
            <a:r>
              <a:rPr lang="en-US" sz="2650">
                <a:solidFill>
                  <a:schemeClr val="dk1"/>
                </a:solidFill>
                <a:latin typeface="Raleway Medium"/>
                <a:ea typeface="Raleway Medium"/>
                <a:cs typeface="Raleway Medium"/>
                <a:sym typeface="Raleway Medium"/>
              </a:rPr>
              <a:t>Session Title: </a:t>
            </a:r>
            <a:r>
              <a:rPr lang="en-US" sz="2650" b="1">
                <a:solidFill>
                  <a:schemeClr val="dk1"/>
                </a:solidFill>
                <a:latin typeface="Raleway"/>
                <a:ea typeface="Raleway"/>
                <a:cs typeface="Raleway"/>
                <a:sym typeface="Raleway"/>
              </a:rPr>
              <a:t>Accountability in Action: </a:t>
            </a:r>
            <a:r>
              <a:rPr lang="en-US" sz="2650" b="1">
                <a:solidFill>
                  <a:srgbClr val="212121"/>
                </a:solidFill>
                <a:latin typeface="Raleway"/>
                <a:ea typeface="Raleway"/>
                <a:cs typeface="Raleway"/>
                <a:sym typeface="Raleway"/>
              </a:rPr>
              <a:t>Using Innovation Configurations to Strengthen Teacher and Leader Preparation (with VA &amp; TN) </a:t>
            </a:r>
            <a:endParaRPr sz="2650" b="1">
              <a:solidFill>
                <a:schemeClr val="dk1"/>
              </a:solidFill>
              <a:latin typeface="Raleway"/>
              <a:ea typeface="Raleway"/>
              <a:cs typeface="Raleway"/>
              <a:sym typeface="Raleway"/>
            </a:endParaRPr>
          </a:p>
          <a:p>
            <a:pPr marL="457200" lvl="0" indent="0" algn="l" rtl="0">
              <a:lnSpc>
                <a:spcPct val="115000"/>
              </a:lnSpc>
              <a:spcBef>
                <a:spcPts val="0"/>
              </a:spcBef>
              <a:spcAft>
                <a:spcPts val="0"/>
              </a:spcAft>
              <a:buNone/>
            </a:pPr>
            <a:endParaRPr sz="2650">
              <a:solidFill>
                <a:schemeClr val="dk1"/>
              </a:solidFill>
              <a:latin typeface="Raleway Medium"/>
              <a:ea typeface="Raleway Medium"/>
              <a:cs typeface="Raleway Medium"/>
              <a:sym typeface="Raleway Medium"/>
            </a:endParaRPr>
          </a:p>
          <a:p>
            <a:pPr marL="457200" lvl="0" indent="-396875" algn="l" rtl="0">
              <a:lnSpc>
                <a:spcPct val="115000"/>
              </a:lnSpc>
              <a:spcBef>
                <a:spcPts val="0"/>
              </a:spcBef>
              <a:spcAft>
                <a:spcPts val="0"/>
              </a:spcAft>
              <a:buClr>
                <a:schemeClr val="dk1"/>
              </a:buClr>
              <a:buSzPts val="2650"/>
              <a:buFont typeface="Raleway Medium"/>
              <a:buChar char="●"/>
            </a:pPr>
            <a:r>
              <a:rPr lang="en-US" sz="2650">
                <a:solidFill>
                  <a:schemeClr val="dk1"/>
                </a:solidFill>
                <a:latin typeface="Raleway Medium"/>
                <a:ea typeface="Raleway Medium"/>
                <a:cs typeface="Raleway Medium"/>
                <a:sym typeface="Raleway Medium"/>
              </a:rPr>
              <a:t>Notes: Brief summary of the session, lessons learned, ideas that could support your context, potential pitfalls to avoid, etc.</a:t>
            </a:r>
            <a:endParaRPr sz="2650">
              <a:solidFill>
                <a:schemeClr val="dk1"/>
              </a:solidFill>
              <a:latin typeface="Raleway Medium"/>
              <a:ea typeface="Raleway Medium"/>
              <a:cs typeface="Raleway Medium"/>
              <a:sym typeface="Raleway Medium"/>
            </a:endParaRPr>
          </a:p>
          <a:p>
            <a:pPr marL="457200" lvl="0" indent="0" algn="l" rtl="0">
              <a:lnSpc>
                <a:spcPct val="115000"/>
              </a:lnSpc>
              <a:spcBef>
                <a:spcPts val="0"/>
              </a:spcBef>
              <a:spcAft>
                <a:spcPts val="0"/>
              </a:spcAft>
              <a:buNone/>
            </a:pPr>
            <a:endParaRPr sz="2650">
              <a:solidFill>
                <a:schemeClr val="dk1"/>
              </a:solidFill>
              <a:latin typeface="Raleway Medium"/>
              <a:ea typeface="Raleway Medium"/>
              <a:cs typeface="Raleway Medium"/>
              <a:sym typeface="Raleway Medium"/>
            </a:endParaRPr>
          </a:p>
          <a:p>
            <a:pPr marL="457200" lvl="0" indent="-396875" algn="l" rtl="0">
              <a:lnSpc>
                <a:spcPct val="115000"/>
              </a:lnSpc>
              <a:spcBef>
                <a:spcPts val="0"/>
              </a:spcBef>
              <a:spcAft>
                <a:spcPts val="0"/>
              </a:spcAft>
              <a:buClr>
                <a:schemeClr val="dk1"/>
              </a:buClr>
              <a:buSzPts val="2650"/>
              <a:buFont typeface="Raleway Medium"/>
              <a:buChar char="●"/>
            </a:pPr>
            <a:r>
              <a:rPr lang="en-US" sz="2650">
                <a:solidFill>
                  <a:schemeClr val="dk1"/>
                </a:solidFill>
                <a:latin typeface="Raleway Medium"/>
                <a:ea typeface="Raleway Medium"/>
                <a:cs typeface="Raleway Medium"/>
                <a:sym typeface="Raleway Medium"/>
              </a:rPr>
              <a:t>Connections: How does this connect to your state’s current work? How could this connect to future work (use the future work column)? Are there follow-ups/additional networking needed with CEEDAR states or staff?</a:t>
            </a:r>
            <a:endParaRPr sz="2650">
              <a:solidFill>
                <a:schemeClr val="dk1"/>
              </a:solidFill>
              <a:latin typeface="Raleway Medium"/>
              <a:ea typeface="Raleway Medium"/>
              <a:cs typeface="Raleway Medium"/>
              <a:sym typeface="Raleway Medium"/>
            </a:endParaRPr>
          </a:p>
          <a:p>
            <a:pPr marL="0" marR="0" lvl="0" indent="0" algn="ctr" rtl="0">
              <a:lnSpc>
                <a:spcPct val="140016"/>
              </a:lnSpc>
              <a:spcBef>
                <a:spcPts val="0"/>
              </a:spcBef>
              <a:spcAft>
                <a:spcPts val="0"/>
              </a:spcAft>
              <a:buNone/>
            </a:pPr>
            <a:endParaRPr sz="2499">
              <a:latin typeface="Raleway Medium"/>
              <a:ea typeface="Raleway Medium"/>
              <a:cs typeface="Raleway Medium"/>
              <a:sym typeface="Raleway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6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 y="4"/>
            <a:ext cx="18288024" cy="10287000"/>
          </a:xfrm>
          <a:prstGeom prst="rect">
            <a:avLst/>
          </a:prstGeom>
          <a:noFill/>
          <a:ln>
            <a:noFill/>
          </a:ln>
        </p:spPr>
      </p:pic>
      <p:grpSp>
        <p:nvGrpSpPr>
          <p:cNvPr id="641" name="Google Shape;641;p61">
            <a:extLst>
              <a:ext uri="{C183D7F6-B498-43B3-948B-1728B52AA6E4}">
                <adec:decorative xmlns:adec="http://schemas.microsoft.com/office/drawing/2017/decorative" val="1"/>
              </a:ext>
            </a:extLst>
          </p:cNvPr>
          <p:cNvGrpSpPr/>
          <p:nvPr/>
        </p:nvGrpSpPr>
        <p:grpSpPr>
          <a:xfrm>
            <a:off x="1907070" y="3774649"/>
            <a:ext cx="9672300" cy="3045143"/>
            <a:chOff x="0" y="-256808"/>
            <a:chExt cx="12896400" cy="4060191"/>
          </a:xfrm>
        </p:grpSpPr>
        <p:sp>
          <p:nvSpPr>
            <p:cNvPr id="642" name="Google Shape;642;p61"/>
            <p:cNvSpPr txBox="1"/>
            <p:nvPr/>
          </p:nvSpPr>
          <p:spPr>
            <a:xfrm>
              <a:off x="0" y="-256808"/>
              <a:ext cx="12896400" cy="33162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6159" b="1" dirty="0">
                  <a:solidFill>
                    <a:srgbClr val="0F3869"/>
                  </a:solidFill>
                  <a:latin typeface="Bebas Neue"/>
                  <a:ea typeface="Bebas Neue"/>
                  <a:cs typeface="Bebas Neue"/>
                  <a:sym typeface="Bebas Neue"/>
                </a:rPr>
                <a:t>THANK YOU!</a:t>
              </a:r>
              <a:endParaRPr sz="4700" b="1" dirty="0">
                <a:latin typeface="Bebas Neue"/>
                <a:ea typeface="Bebas Neue"/>
                <a:cs typeface="Bebas Neue"/>
                <a:sym typeface="Bebas Neue"/>
              </a:endParaRPr>
            </a:p>
          </p:txBody>
        </p:sp>
        <p:sp>
          <p:nvSpPr>
            <p:cNvPr id="643" name="Google Shape;643;p61"/>
            <p:cNvSpPr txBox="1"/>
            <p:nvPr/>
          </p:nvSpPr>
          <p:spPr>
            <a:xfrm>
              <a:off x="0" y="3059383"/>
              <a:ext cx="12896400" cy="744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625">
                <a:solidFill>
                  <a:srgbClr val="0F3869"/>
                </a:solidFill>
                <a:latin typeface="Raleway ExtraBold"/>
                <a:ea typeface="Raleway ExtraBold"/>
                <a:cs typeface="Raleway ExtraBold"/>
                <a:sym typeface="Raleway ExtraBold"/>
              </a:endParaRPr>
            </a:p>
          </p:txBody>
        </p:sp>
      </p:grpSp>
      <p:sp>
        <p:nvSpPr>
          <p:cNvPr id="644" name="Google Shape;644;p61">
            <a:extLst>
              <a:ext uri="{C183D7F6-B498-43B3-948B-1728B52AA6E4}">
                <adec:decorative xmlns:adec="http://schemas.microsoft.com/office/drawing/2017/decorative" val="1"/>
              </a:ext>
            </a:extLst>
          </p:cNvPr>
          <p:cNvSpPr/>
          <p:nvPr/>
        </p:nvSpPr>
        <p:spPr>
          <a:xfrm>
            <a:off x="12459421" y="2102451"/>
            <a:ext cx="5828579" cy="8748336"/>
          </a:xfrm>
          <a:custGeom>
            <a:avLst/>
            <a:gdLst/>
            <a:ahLst/>
            <a:cxnLst/>
            <a:rect l="l" t="t" r="r" b="b"/>
            <a:pathLst>
              <a:path w="5828579" h="8748336" extrusionOk="0">
                <a:moveTo>
                  <a:pt x="0" y="0"/>
                </a:moveTo>
                <a:lnTo>
                  <a:pt x="5828579" y="0"/>
                </a:lnTo>
                <a:lnTo>
                  <a:pt x="5828579" y="8748336"/>
                </a:lnTo>
                <a:lnTo>
                  <a:pt x="0" y="874833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61">
            <a:extLst>
              <a:ext uri="{C183D7F6-B498-43B3-948B-1728B52AA6E4}">
                <adec:decorative xmlns:adec="http://schemas.microsoft.com/office/drawing/2017/decorative" val="1"/>
              </a:ext>
            </a:extLst>
          </p:cNvPr>
          <p:cNvSpPr/>
          <p:nvPr/>
        </p:nvSpPr>
        <p:spPr>
          <a:xfrm>
            <a:off x="272520"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22F61CE5-FADD-F7B6-CD01-AC95DF454F17}"/>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thanks</a:t>
            </a:r>
          </a:p>
        </p:txBody>
      </p:sp>
      <p:sp>
        <p:nvSpPr>
          <p:cNvPr id="646" name="Google Shape;646;p61"/>
          <p:cNvSpPr txBox="1"/>
          <p:nvPr/>
        </p:nvSpPr>
        <p:spPr>
          <a:xfrm>
            <a:off x="160079"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7" name="Google Shape;657;p62"/>
          <p:cNvSpPr txBox="1">
            <a:spLocks noGrp="1"/>
          </p:cNvSpPr>
          <p:nvPr>
            <p:ph type="title" idx="4294967295"/>
          </p:nvPr>
        </p:nvSpPr>
        <p:spPr>
          <a:xfrm>
            <a:off x="5334000" y="873815"/>
            <a:ext cx="9672300" cy="1979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285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Disclaimer</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pic>
        <p:nvPicPr>
          <p:cNvPr id="651" name="Google Shape;651;p62" descr="Ideas that Work U.S. Office of Special Education Programs"/>
          <p:cNvPicPr preferRelativeResize="0"/>
          <p:nvPr/>
        </p:nvPicPr>
        <p:blipFill rotWithShape="1">
          <a:blip r:embed="rId3">
            <a:alphaModFix/>
          </a:blip>
          <a:srcRect/>
          <a:stretch/>
        </p:blipFill>
        <p:spPr>
          <a:xfrm>
            <a:off x="990600" y="3457594"/>
            <a:ext cx="4038957" cy="3371811"/>
          </a:xfrm>
          <a:prstGeom prst="rect">
            <a:avLst/>
          </a:prstGeom>
          <a:noFill/>
          <a:ln>
            <a:noFill/>
          </a:ln>
        </p:spPr>
      </p:pic>
      <p:grpSp>
        <p:nvGrpSpPr>
          <p:cNvPr id="652" name="Google Shape;652;p62">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653" name="Google Shape;653;p62"/>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62"/>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655" name="Google Shape;655;p62">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62">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658" name="Google Shape;658;p62"/>
          <p:cNvSpPr txBox="1"/>
          <p:nvPr/>
        </p:nvSpPr>
        <p:spPr>
          <a:xfrm>
            <a:off x="5998425" y="3314700"/>
            <a:ext cx="10155900" cy="424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aleway"/>
                <a:ea typeface="Raleway"/>
                <a:cs typeface="Raleway"/>
                <a:sym typeface="Raleway"/>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b="1">
              <a:latin typeface="Raleway"/>
              <a:ea typeface="Raleway"/>
              <a:cs typeface="Raleway"/>
              <a:sym typeface="Raleway"/>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a:extLst>
              <a:ext uri="{C183D7F6-B498-43B3-948B-1728B52AA6E4}">
                <adec:decorative xmlns:adec="http://schemas.microsoft.com/office/drawing/2017/decorative" val="1"/>
              </a:ext>
            </a:extLst>
          </p:cNvPr>
          <p:cNvSpPr/>
          <p:nvPr/>
        </p:nvSpPr>
        <p:spPr>
          <a:xfrm>
            <a:off x="0" y="0"/>
            <a:ext cx="7869065" cy="102870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28">
            <a:extLst>
              <a:ext uri="{C183D7F6-B498-43B3-948B-1728B52AA6E4}">
                <adec:decorative xmlns:adec="http://schemas.microsoft.com/office/drawing/2017/decorative" val="1"/>
              </a:ext>
            </a:extLst>
          </p:cNvPr>
          <p:cNvSpPr/>
          <p:nvPr/>
        </p:nvSpPr>
        <p:spPr>
          <a:xfrm>
            <a:off x="1028700" y="944457"/>
            <a:ext cx="5542562" cy="8313843"/>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28"/>
          <p:cNvSpPr txBox="1">
            <a:spLocks noGrp="1"/>
          </p:cNvSpPr>
          <p:nvPr>
            <p:ph type="title" idx="4294967295"/>
          </p:nvPr>
        </p:nvSpPr>
        <p:spPr>
          <a:xfrm>
            <a:off x="9003850" y="2101450"/>
            <a:ext cx="8674500" cy="1292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8399" b="1" i="0" u="none" strike="noStrike" kern="0" cap="none" spc="0" normalizeH="0" baseline="0" noProof="0" dirty="0">
                <a:ln>
                  <a:noFill/>
                </a:ln>
                <a:solidFill>
                  <a:srgbClr val="000000"/>
                </a:solidFill>
                <a:effectLst/>
                <a:uLnTx/>
                <a:uFillTx/>
                <a:latin typeface="Fjalla One"/>
                <a:ea typeface="Fjalla One"/>
                <a:cs typeface="Fjalla One"/>
                <a:sym typeface="Fjalla One"/>
              </a:rPr>
              <a:t>Engagement</a:t>
            </a:r>
            <a:endParaRPr kumimoji="0" lang="en-US" sz="28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grpSp>
        <p:nvGrpSpPr>
          <p:cNvPr id="192" name="Google Shape;192;p28">
            <a:extLst>
              <a:ext uri="{C183D7F6-B498-43B3-948B-1728B52AA6E4}">
                <adec:decorative xmlns:adec="http://schemas.microsoft.com/office/drawing/2017/decorative" val="1"/>
              </a:ext>
            </a:extLst>
          </p:cNvPr>
          <p:cNvGrpSpPr/>
          <p:nvPr/>
        </p:nvGrpSpPr>
        <p:grpSpPr>
          <a:xfrm>
            <a:off x="9144000" y="4055676"/>
            <a:ext cx="8115300" cy="3255048"/>
            <a:chOff x="0" y="-28575"/>
            <a:chExt cx="10820400" cy="4340064"/>
          </a:xfrm>
        </p:grpSpPr>
        <p:sp>
          <p:nvSpPr>
            <p:cNvPr id="193" name="Google Shape;193;p28"/>
            <p:cNvSpPr txBox="1"/>
            <p:nvPr/>
          </p:nvSpPr>
          <p:spPr>
            <a:xfrm>
              <a:off x="0" y="-28575"/>
              <a:ext cx="10820400" cy="2586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latin typeface="Raleway"/>
                  <a:ea typeface="Raleway"/>
                  <a:cs typeface="Raleway"/>
                  <a:sym typeface="Raleway"/>
                </a:rPr>
                <a:t>When you think of program improvement, what is one thing that comes to mind?</a:t>
              </a:r>
              <a:endParaRPr b="1">
                <a:latin typeface="Raleway"/>
                <a:ea typeface="Raleway"/>
                <a:cs typeface="Raleway"/>
                <a:sym typeface="Raleway"/>
              </a:endParaRPr>
            </a:p>
          </p:txBody>
        </p:sp>
        <p:sp>
          <p:nvSpPr>
            <p:cNvPr id="194" name="Google Shape;194;p28"/>
            <p:cNvSpPr txBox="1"/>
            <p:nvPr/>
          </p:nvSpPr>
          <p:spPr>
            <a:xfrm>
              <a:off x="0" y="3798489"/>
              <a:ext cx="10820400" cy="5130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a:latin typeface="Raleway"/>
                  <a:ea typeface="Raleway"/>
                  <a:cs typeface="Raleway"/>
                  <a:sym typeface="Raleway"/>
                </a:rPr>
                <a:t>Write your response on a post-it note</a:t>
              </a:r>
              <a:endParaRPr sz="3400">
                <a:latin typeface="Raleway"/>
                <a:ea typeface="Raleway"/>
                <a:cs typeface="Raleway"/>
                <a:sym typeface="Raleway"/>
              </a:endParaRPr>
            </a:p>
          </p:txBody>
        </p:sp>
      </p:grpSp>
      <p:sp>
        <p:nvSpPr>
          <p:cNvPr id="195" name="Google Shape;195;p28">
            <a:extLst>
              <a:ext uri="{C183D7F6-B498-43B3-948B-1728B52AA6E4}">
                <adec:decorative xmlns:adec="http://schemas.microsoft.com/office/drawing/2017/decorative" val="1"/>
              </a:ext>
            </a:extLst>
          </p:cNvPr>
          <p:cNvSpPr/>
          <p:nvPr/>
        </p:nvSpPr>
        <p:spPr>
          <a:xfrm>
            <a:off x="15359259"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28"/>
          <p:cNvSpPr txBox="1"/>
          <p:nvPr/>
        </p:nvSpPr>
        <p:spPr>
          <a:xfrm>
            <a:off x="15246818"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197" name="Google Shape;197;p28">
            <a:extLst>
              <a:ext uri="{C183D7F6-B498-43B3-948B-1728B52AA6E4}">
                <adec:decorative xmlns:adec="http://schemas.microsoft.com/office/drawing/2017/decorative" val="1"/>
              </a:ext>
            </a:extLst>
          </p:cNvPr>
          <p:cNvSpPr/>
          <p:nvPr/>
        </p:nvSpPr>
        <p:spPr>
          <a:xfrm rot="5400000">
            <a:off x="-7975710" y="7022814"/>
            <a:ext cx="15951420" cy="1681546"/>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a:extLst>
              <a:ext uri="{C183D7F6-B498-43B3-948B-1728B52AA6E4}">
                <adec:decorative xmlns:adec="http://schemas.microsoft.com/office/drawing/2017/decorative" val="1"/>
              </a:ext>
            </a:extLst>
          </p:cNvPr>
          <p:cNvSpPr/>
          <p:nvPr/>
        </p:nvSpPr>
        <p:spPr>
          <a:xfrm>
            <a:off x="2873238" y="1028700"/>
            <a:ext cx="12539606" cy="7126709"/>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3E9AE6F-DBDF-A204-9F2F-76675C544624}"/>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Essential Question VA</a:t>
            </a:r>
          </a:p>
        </p:txBody>
      </p:sp>
      <p:grpSp>
        <p:nvGrpSpPr>
          <p:cNvPr id="203" name="Google Shape;203;p29" descr="Essential Question VA: How can university units collaborate intentionally to leverage CEEDAR resources to stregthen educator preparation programs and improve candidate outcomes?">
            <a:extLst>
              <a:ext uri="{C183D7F6-B498-43B3-948B-1728B52AA6E4}">
                <adec:decorative xmlns:adec="http://schemas.microsoft.com/office/drawing/2017/decorative" val="0"/>
              </a:ext>
            </a:extLst>
          </p:cNvPr>
          <p:cNvGrpSpPr/>
          <p:nvPr/>
        </p:nvGrpSpPr>
        <p:grpSpPr>
          <a:xfrm>
            <a:off x="3702102" y="2282467"/>
            <a:ext cx="10881900" cy="4346858"/>
            <a:chOff x="-1267" y="116175"/>
            <a:chExt cx="14509200" cy="5795810"/>
          </a:xfrm>
        </p:grpSpPr>
        <p:sp>
          <p:nvSpPr>
            <p:cNvPr id="204" name="Google Shape;204;p29"/>
            <p:cNvSpPr txBox="1"/>
            <p:nvPr/>
          </p:nvSpPr>
          <p:spPr>
            <a:xfrm>
              <a:off x="-1267" y="116175"/>
              <a:ext cx="14509200" cy="19086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299" b="1" dirty="0">
                  <a:latin typeface="Fjalla One"/>
                  <a:ea typeface="Fjalla One"/>
                  <a:cs typeface="Fjalla One"/>
                  <a:sym typeface="Fjalla One"/>
                </a:rPr>
                <a:t>Essential Question VA:</a:t>
              </a:r>
              <a:endParaRPr sz="3700" dirty="0">
                <a:latin typeface="Fjalla One"/>
                <a:ea typeface="Fjalla One"/>
                <a:cs typeface="Fjalla One"/>
                <a:sym typeface="Fjalla One"/>
              </a:endParaRPr>
            </a:p>
          </p:txBody>
        </p:sp>
        <p:sp>
          <p:nvSpPr>
            <p:cNvPr id="205" name="Google Shape;205;p29"/>
            <p:cNvSpPr txBox="1"/>
            <p:nvPr/>
          </p:nvSpPr>
          <p:spPr>
            <a:xfrm>
              <a:off x="488864" y="5249352"/>
              <a:ext cx="13529100" cy="51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sp>
          <p:nvSpPr>
            <p:cNvPr id="206" name="Google Shape;206;p29"/>
            <p:cNvSpPr txBox="1"/>
            <p:nvPr/>
          </p:nvSpPr>
          <p:spPr>
            <a:xfrm>
              <a:off x="764563" y="2532785"/>
              <a:ext cx="13743300" cy="3379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SzPts val="1100"/>
                <a:buNone/>
              </a:pPr>
              <a:r>
                <a:rPr lang="en-US" sz="3700" b="1">
                  <a:solidFill>
                    <a:schemeClr val="dk1"/>
                  </a:solidFill>
                  <a:latin typeface="Raleway"/>
                  <a:ea typeface="Raleway"/>
                  <a:cs typeface="Raleway"/>
                  <a:sym typeface="Raleway"/>
                </a:rPr>
                <a:t>How can university units collaborate intentionally to leverage CEEDAR resources to strengthen educator preparation programs and improve candidate outcomes?</a:t>
              </a:r>
              <a:endParaRPr sz="1900" b="1">
                <a:latin typeface="Raleway"/>
                <a:ea typeface="Raleway"/>
                <a:cs typeface="Raleway"/>
                <a:sym typeface="Raleway"/>
              </a:endParaRPr>
            </a:p>
          </p:txBody>
        </p:sp>
      </p:grpSp>
      <p:sp>
        <p:nvSpPr>
          <p:cNvPr id="207" name="Google Shape;207;p29">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29">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09" name="Google Shape;209;p29">
            <a:extLst>
              <a:ext uri="{C183D7F6-B498-43B3-948B-1728B52AA6E4}">
                <adec:decorative xmlns:adec="http://schemas.microsoft.com/office/drawing/2017/decorative" val="1"/>
              </a:ext>
            </a:extLst>
          </p:cNvPr>
          <p:cNvSpPr/>
          <p:nvPr/>
        </p:nvSpPr>
        <p:spPr>
          <a:xfrm>
            <a:off x="-7" y="534671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12" t="-129" r="-112757" b="-1193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9">
            <a:extLst>
              <a:ext uri="{C183D7F6-B498-43B3-948B-1728B52AA6E4}">
                <adec:decorative xmlns:adec="http://schemas.microsoft.com/office/drawing/2017/decorative" val="1"/>
              </a:ext>
            </a:extLst>
          </p:cNvPr>
          <p:cNvSpPr/>
          <p:nvPr/>
        </p:nvSpPr>
        <p:spPr>
          <a:xfrm>
            <a:off x="13522649" y="5496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6" t="-113430" r="-13873" b="-191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idx="4294967295"/>
          </p:nvPr>
        </p:nvSpPr>
        <p:spPr>
          <a:xfrm>
            <a:off x="2718600" y="351709"/>
            <a:ext cx="12850800" cy="3648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dk1"/>
                </a:solidFill>
                <a:effectLst/>
                <a:uLnTx/>
                <a:uFillTx/>
                <a:latin typeface="Raleway"/>
                <a:ea typeface="Raleway"/>
                <a:cs typeface="Raleway"/>
                <a:sym typeface="Raleway"/>
              </a:rPr>
              <a:t>VIRGINIA</a:t>
            </a:r>
          </a:p>
          <a:p>
            <a:pPr marL="0" marR="0" lvl="0" indent="0" algn="ctr" defTabSz="914400" rtl="0" eaLnBrk="1" fontAlgn="auto" latinLnBrk="0" hangingPunct="1">
              <a:lnSpc>
                <a:spcPct val="142857"/>
              </a:lnSpc>
              <a:spcBef>
                <a:spcPts val="0"/>
              </a:spcBef>
              <a:spcAft>
                <a:spcPts val="0"/>
              </a:spcAft>
              <a:buClr>
                <a:srgbClr val="000000"/>
              </a:buClr>
              <a:buSzPts val="1100"/>
              <a:buFont typeface="Arial"/>
              <a:buNone/>
              <a:tabLst/>
              <a:defRPr/>
            </a:pPr>
            <a:r>
              <a:rPr kumimoji="0" lang="en-US" sz="3150" b="0" i="0" u="none" strike="noStrike" kern="0" cap="none" spc="0" normalizeH="0" baseline="0" noProof="0" dirty="0">
                <a:ln>
                  <a:noFill/>
                </a:ln>
                <a:solidFill>
                  <a:schemeClr val="dk1"/>
                </a:solidFill>
                <a:effectLst/>
                <a:uLnTx/>
                <a:uFillTx/>
                <a:latin typeface="Raleway"/>
                <a:ea typeface="Raleway"/>
                <a:cs typeface="Raleway"/>
                <a:sym typeface="Raleway"/>
              </a:rPr>
              <a:t> </a:t>
            </a:r>
          </a:p>
          <a:p>
            <a:pPr marL="0" marR="0" lvl="0" indent="0" algn="ctr" defTabSz="914400" rtl="0" eaLnBrk="1" fontAlgn="auto" latinLnBrk="0" hangingPunct="1">
              <a:lnSpc>
                <a:spcPct val="142857"/>
              </a:lnSpc>
              <a:spcBef>
                <a:spcPts val="0"/>
              </a:spcBef>
              <a:spcAft>
                <a:spcPts val="0"/>
              </a:spcAft>
              <a:buClr>
                <a:schemeClr val="dk1"/>
              </a:buClr>
              <a:buSzPts val="1100"/>
              <a:buFont typeface="Arial"/>
              <a:buNone/>
              <a:tabLst/>
              <a:defRPr/>
            </a:pPr>
            <a:r>
              <a:rPr kumimoji="0" lang="en-US" sz="4650" b="0" i="1" u="none" strike="noStrike" kern="0" cap="none" spc="0" normalizeH="0" baseline="0" noProof="0" dirty="0">
                <a:ln>
                  <a:noFill/>
                </a:ln>
                <a:solidFill>
                  <a:schemeClr val="dk1"/>
                </a:solidFill>
                <a:effectLst/>
                <a:uLnTx/>
                <a:uFillTx/>
                <a:latin typeface="Raleway"/>
                <a:ea typeface="Raleway"/>
                <a:cs typeface="Raleway"/>
                <a:sym typeface="Raleway"/>
              </a:rPr>
              <a:t>Katrina Maynard</a:t>
            </a:r>
            <a:endParaRPr kumimoji="0" lang="en-US" sz="4800" b="0" i="1" u="none" strike="noStrike" kern="0" cap="none" spc="0" normalizeH="0" baseline="0" noProof="0" dirty="0">
              <a:ln>
                <a:noFill/>
              </a:ln>
              <a:solidFill>
                <a:schemeClr val="dk1"/>
              </a:solidFill>
              <a:effectLst/>
              <a:uLnTx/>
              <a:uFillTx/>
              <a:latin typeface="Raleway"/>
              <a:ea typeface="Raleway"/>
              <a:cs typeface="Raleway"/>
              <a:sym typeface="Raleway"/>
            </a:endParaRPr>
          </a:p>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endParaRPr kumimoji="0" lang="en-US" sz="5300" b="0" i="0" u="none" strike="noStrike" kern="0" cap="none" spc="0" normalizeH="0" baseline="0" noProof="0" dirty="0">
              <a:ln>
                <a:noFill/>
              </a:ln>
              <a:solidFill>
                <a:srgbClr val="898989"/>
              </a:solidFill>
              <a:effectLst/>
              <a:uLnTx/>
              <a:uFillTx/>
              <a:latin typeface="Calibri"/>
              <a:ea typeface="Calibri"/>
              <a:cs typeface="Calibri"/>
              <a:sym typeface="Calibri"/>
            </a:endParaRPr>
          </a:p>
        </p:txBody>
      </p:sp>
      <p:sp>
        <p:nvSpPr>
          <p:cNvPr id="216" name="Google Shape;216;p30">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30"/>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18" name="Google Shape;218;p30">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219" name="Google Shape;219;p30">
            <a:extLst>
              <a:ext uri="{C183D7F6-B498-43B3-948B-1728B52AA6E4}">
                <adec:decorative xmlns:adec="http://schemas.microsoft.com/office/drawing/2017/decorative" val="1"/>
              </a:ext>
            </a:extLst>
          </p:cNvPr>
          <p:cNvSpPr/>
          <p:nvPr/>
        </p:nvSpPr>
        <p:spPr>
          <a:xfrm>
            <a:off x="-506773" y="3828797"/>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7" t="-122746" r="-5398"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20" name="Google Shape;220;p30">
            <a:extLst>
              <a:ext uri="{C183D7F6-B498-43B3-948B-1728B52AA6E4}">
                <adec:decorative xmlns:adec="http://schemas.microsoft.com/office/drawing/2017/decorative" val="1"/>
              </a:ext>
            </a:extLst>
          </p:cNvPr>
          <p:cNvCxnSpPr/>
          <p:nvPr/>
        </p:nvCxnSpPr>
        <p:spPr>
          <a:xfrm rot="10800000" flipH="1">
            <a:off x="3152200" y="1673925"/>
            <a:ext cx="11395200" cy="62700"/>
          </a:xfrm>
          <a:prstGeom prst="straightConnector1">
            <a:avLst/>
          </a:prstGeom>
          <a:noFill/>
          <a:ln w="9525" cap="flat" cmpd="sng">
            <a:solidFill>
              <a:schemeClr val="dk2"/>
            </a:solidFill>
            <a:prstDash val="solid"/>
            <a:round/>
            <a:headEnd type="none" w="med" len="med"/>
            <a:tailEnd type="none" w="med" len="med"/>
          </a:ln>
        </p:spPr>
      </p:cxnSp>
      <p:pic>
        <p:nvPicPr>
          <p:cNvPr id="221" name="Google Shape;221;p30" descr="James Madison University logo"/>
          <p:cNvPicPr preferRelativeResize="0"/>
          <p:nvPr/>
        </p:nvPicPr>
        <p:blipFill>
          <a:blip r:embed="rId6">
            <a:alphaModFix/>
          </a:blip>
          <a:stretch>
            <a:fillRect/>
          </a:stretch>
        </p:blipFill>
        <p:spPr>
          <a:xfrm>
            <a:off x="6998712" y="2906600"/>
            <a:ext cx="4290576" cy="27762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25"/>
        <p:cNvGrpSpPr/>
        <p:nvPr/>
      </p:nvGrpSpPr>
      <p:grpSpPr>
        <a:xfrm>
          <a:off x="0" y="0"/>
          <a:ext cx="0" cy="0"/>
          <a:chOff x="0" y="0"/>
          <a:chExt cx="0" cy="0"/>
        </a:xfrm>
      </p:grpSpPr>
      <p:sp>
        <p:nvSpPr>
          <p:cNvPr id="226" name="Google Shape;226;p31">
            <a:extLst>
              <a:ext uri="{C183D7F6-B498-43B3-948B-1728B52AA6E4}">
                <adec:decorative xmlns:adec="http://schemas.microsoft.com/office/drawing/2017/decorative" val="1"/>
              </a:ext>
            </a:extLst>
          </p:cNvPr>
          <p:cNvSpPr/>
          <p:nvPr/>
        </p:nvSpPr>
        <p:spPr>
          <a:xfrm>
            <a:off x="3232975" y="55325"/>
            <a:ext cx="15262800" cy="1039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7" name="Google Shape;227;p31">
            <a:extLst>
              <a:ext uri="{C183D7F6-B498-43B3-948B-1728B52AA6E4}">
                <adec:decorative xmlns:adec="http://schemas.microsoft.com/office/drawing/2017/decorative" val="1"/>
              </a:ext>
            </a:extLst>
          </p:cNvPr>
          <p:cNvSpPr/>
          <p:nvPr/>
        </p:nvSpPr>
        <p:spPr>
          <a:xfrm>
            <a:off x="221545" y="8957046"/>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31">
            <a:extLst>
              <a:ext uri="{C183D7F6-B498-43B3-948B-1728B52AA6E4}">
                <adec:decorative xmlns:adec="http://schemas.microsoft.com/office/drawing/2017/decorative" val="1"/>
              </a:ext>
            </a:extLst>
          </p:cNvPr>
          <p:cNvSpPr txBox="1"/>
          <p:nvPr/>
        </p:nvSpPr>
        <p:spPr>
          <a:xfrm>
            <a:off x="149936" y="9528688"/>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29" name="Google Shape;229;p31">
            <a:extLst>
              <a:ext uri="{C183D7F6-B498-43B3-948B-1728B52AA6E4}">
                <adec:decorative xmlns:adec="http://schemas.microsoft.com/office/drawing/2017/decorative" val="1"/>
              </a:ext>
            </a:extLst>
          </p:cNvPr>
          <p:cNvPicPr preferRelativeResize="0"/>
          <p:nvPr/>
        </p:nvPicPr>
        <p:blipFill rotWithShape="1">
          <a:blip r:embed="rId4">
            <a:alphaModFix/>
          </a:blip>
          <a:srcRect t="86647"/>
          <a:stretch/>
        </p:blipFill>
        <p:spPr>
          <a:xfrm rot="10800000">
            <a:off x="0" y="-2"/>
            <a:ext cx="18288000" cy="1373474"/>
          </a:xfrm>
          <a:prstGeom prst="rect">
            <a:avLst/>
          </a:prstGeom>
          <a:noFill/>
          <a:ln>
            <a:noFill/>
          </a:ln>
        </p:spPr>
      </p:pic>
      <p:sp>
        <p:nvSpPr>
          <p:cNvPr id="230" name="Google Shape;230;p31"/>
          <p:cNvSpPr txBox="1">
            <a:spLocks noGrp="1"/>
          </p:cNvSpPr>
          <p:nvPr>
            <p:ph type="title" idx="4294967295"/>
          </p:nvPr>
        </p:nvSpPr>
        <p:spPr>
          <a:xfrm>
            <a:off x="3911200" y="1677425"/>
            <a:ext cx="14376900" cy="729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38761D"/>
                </a:solidFill>
                <a:effectLst/>
                <a:uLnTx/>
                <a:uFillTx/>
                <a:latin typeface="Comic Sans MS"/>
                <a:ea typeface="Comic Sans MS"/>
                <a:cs typeface="Comic Sans MS"/>
                <a:sym typeface="Comic Sans MS"/>
              </a:rPr>
              <a:t>What We Know About Innovation Configuration (IC)</a:t>
            </a:r>
          </a:p>
        </p:txBody>
      </p:sp>
      <p:sp>
        <p:nvSpPr>
          <p:cNvPr id="231" name="Google Shape;231;p31"/>
          <p:cNvSpPr txBox="1"/>
          <p:nvPr/>
        </p:nvSpPr>
        <p:spPr>
          <a:xfrm>
            <a:off x="3701000" y="2938550"/>
            <a:ext cx="14132400" cy="6695700"/>
          </a:xfrm>
          <a:prstGeom prst="rect">
            <a:avLst/>
          </a:prstGeom>
          <a:noFill/>
          <a:ln>
            <a:noFill/>
          </a:ln>
        </p:spPr>
        <p:txBody>
          <a:bodyPr spcFirstLastPara="1" wrap="square" lIns="91425" tIns="91425" rIns="91425" bIns="91425" anchor="t" anchorCtr="0">
            <a:spAutoFit/>
          </a:bodyPr>
          <a:lstStyle/>
          <a:p>
            <a:pPr marL="457200" lvl="0" indent="-527050" algn="l" rtl="0">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Has a variety of purposes. </a:t>
            </a:r>
            <a:endParaRPr sz="4700">
              <a:solidFill>
                <a:srgbClr val="1C4587"/>
              </a:solidFill>
              <a:latin typeface="Calibri"/>
              <a:ea typeface="Calibri"/>
              <a:cs typeface="Calibri"/>
              <a:sym typeface="Calibri"/>
            </a:endParaRPr>
          </a:p>
          <a:p>
            <a:pPr marL="457200" lvl="0" indent="-527050" algn="l" rtl="0">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Can be tailored to program’s personal needs.</a:t>
            </a:r>
            <a:endParaRPr sz="4700">
              <a:solidFill>
                <a:srgbClr val="1C4587"/>
              </a:solidFill>
              <a:latin typeface="Calibri"/>
              <a:ea typeface="Calibri"/>
              <a:cs typeface="Calibri"/>
              <a:sym typeface="Calibri"/>
            </a:endParaRPr>
          </a:p>
          <a:p>
            <a:pPr marL="457200" lvl="0" indent="-527050" algn="l" rtl="0">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Aligns with a variety of standards.</a:t>
            </a:r>
            <a:endParaRPr sz="4700">
              <a:solidFill>
                <a:srgbClr val="1C4587"/>
              </a:solidFill>
              <a:latin typeface="Calibri"/>
              <a:ea typeface="Calibri"/>
              <a:cs typeface="Calibri"/>
              <a:sym typeface="Calibri"/>
            </a:endParaRPr>
          </a:p>
          <a:p>
            <a:pPr marL="457200" lvl="0" indent="-527050" algn="l" rtl="0">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Provides a crosswalk between standards.</a:t>
            </a:r>
            <a:endParaRPr sz="4700">
              <a:solidFill>
                <a:srgbClr val="1C4587"/>
              </a:solidFill>
              <a:latin typeface="Calibri"/>
              <a:ea typeface="Calibri"/>
              <a:cs typeface="Calibri"/>
              <a:sym typeface="Calibri"/>
            </a:endParaRPr>
          </a:p>
          <a:p>
            <a:pPr marL="457200" lvl="0" indent="-527050" algn="l" rtl="0">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Provides a holistic view of your program once information has been entered into IC.</a:t>
            </a:r>
            <a:endParaRPr sz="4700">
              <a:solidFill>
                <a:srgbClr val="1C4587"/>
              </a:solidFill>
              <a:latin typeface="Calibri"/>
              <a:ea typeface="Calibri"/>
              <a:cs typeface="Calibri"/>
              <a:sym typeface="Calibri"/>
            </a:endParaRPr>
          </a:p>
          <a:p>
            <a:pPr marL="457200" lvl="0" indent="-527050" algn="l" rtl="0">
              <a:spcBef>
                <a:spcPts val="0"/>
              </a:spcBef>
              <a:spcAft>
                <a:spcPts val="0"/>
              </a:spcAft>
              <a:buClr>
                <a:srgbClr val="1C4587"/>
              </a:buClr>
              <a:buSzPts val="4700"/>
              <a:buFont typeface="Calibri"/>
              <a:buChar char="●"/>
            </a:pPr>
            <a:r>
              <a:rPr lang="en-US" sz="4700">
                <a:solidFill>
                  <a:srgbClr val="1C4587"/>
                </a:solidFill>
                <a:latin typeface="Calibri"/>
                <a:ea typeface="Calibri"/>
                <a:cs typeface="Calibri"/>
                <a:sym typeface="Calibri"/>
              </a:rPr>
              <a:t>Helps programs identify areas of need or needs for program adjustments/improvement (i.e., missing HLPs or VDOE Competencies).</a:t>
            </a:r>
            <a:endParaRPr sz="4700">
              <a:solidFill>
                <a:srgbClr val="1C458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a:extLst>
              <a:ext uri="{C183D7F6-B498-43B3-948B-1728B52AA6E4}">
                <adec:decorative xmlns:adec="http://schemas.microsoft.com/office/drawing/2017/decorative" val="1"/>
              </a:ext>
            </a:extLst>
          </p:cNvPr>
          <p:cNvSpPr/>
          <p:nvPr/>
        </p:nvSpPr>
        <p:spPr>
          <a:xfrm>
            <a:off x="2873250" y="527550"/>
            <a:ext cx="12539606" cy="9248923"/>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38761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32">
            <a:extLst>
              <a:ext uri="{C183D7F6-B498-43B3-948B-1728B52AA6E4}">
                <adec:decorative xmlns:adec="http://schemas.microsoft.com/office/drawing/2017/decorative" val="1"/>
              </a:ext>
            </a:extLst>
          </p:cNvPr>
          <p:cNvSpPr txBox="1"/>
          <p:nvPr/>
        </p:nvSpPr>
        <p:spPr>
          <a:xfrm>
            <a:off x="4069700" y="6132350"/>
            <a:ext cx="10146900" cy="384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sp>
        <p:nvSpPr>
          <p:cNvPr id="238" name="Google Shape;238;p32">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32">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40" name="Google Shape;240;p32">
            <a:extLst>
              <a:ext uri="{C183D7F6-B498-43B3-948B-1728B52AA6E4}">
                <adec:decorative xmlns:adec="http://schemas.microsoft.com/office/drawing/2017/decorative" val="1"/>
              </a:ext>
            </a:extLst>
          </p:cNvPr>
          <p:cNvSpPr/>
          <p:nvPr/>
        </p:nvSpPr>
        <p:spPr>
          <a:xfrm>
            <a:off x="-7" y="562326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9" r="-112756" b="-1193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32">
            <a:extLst>
              <a:ext uri="{C183D7F6-B498-43B3-948B-1728B52AA6E4}">
                <adec:decorative xmlns:adec="http://schemas.microsoft.com/office/drawing/2017/decorative" val="1"/>
              </a:ext>
            </a:extLst>
          </p:cNvPr>
          <p:cNvSpPr/>
          <p:nvPr/>
        </p:nvSpPr>
        <p:spPr>
          <a:xfrm>
            <a:off x="13522649" y="5623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5" t="-113427" r="-13868" b="-191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32">
            <a:extLst>
              <a:ext uri="{C183D7F6-B498-43B3-948B-1728B52AA6E4}">
                <adec:decorative xmlns:adec="http://schemas.microsoft.com/office/drawing/2017/decorative" val="1"/>
              </a:ext>
            </a:extLst>
          </p:cNvPr>
          <p:cNvSpPr txBox="1"/>
          <p:nvPr/>
        </p:nvSpPr>
        <p:spPr>
          <a:xfrm>
            <a:off x="4603600" y="1862875"/>
            <a:ext cx="712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4917A4B2-83F4-53A7-0D1D-89A388A99A4E}"/>
              </a:ext>
              <a:ext uri="{C183D7F6-B498-43B3-948B-1728B52AA6E4}">
                <adec:decorative xmlns:adec="http://schemas.microsoft.com/office/drawing/2017/decorative" val="0"/>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1-3</a:t>
            </a:r>
          </a:p>
        </p:txBody>
      </p:sp>
      <p:sp>
        <p:nvSpPr>
          <p:cNvPr id="243" name="Google Shape;243;p32"/>
          <p:cNvSpPr txBox="1"/>
          <p:nvPr/>
        </p:nvSpPr>
        <p:spPr>
          <a:xfrm>
            <a:off x="3429000" y="1244650"/>
            <a:ext cx="11572800" cy="9512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700">
                <a:solidFill>
                  <a:schemeClr val="lt1"/>
                </a:solidFill>
              </a:rPr>
              <a:t>1.JMU’s </a:t>
            </a:r>
            <a:r>
              <a:rPr lang="en-US" sz="3700">
                <a:solidFill>
                  <a:schemeClr val="lt1"/>
                </a:solidFill>
                <a:latin typeface="Calibri"/>
                <a:ea typeface="Calibri"/>
                <a:cs typeface="Calibri"/>
                <a:sym typeface="Calibri"/>
              </a:rPr>
              <a:t>CEEDAR relationship began in 2022.</a:t>
            </a:r>
            <a:br>
              <a:rPr lang="en-US" sz="3700">
                <a:solidFill>
                  <a:schemeClr val="lt1"/>
                </a:solidFill>
                <a:latin typeface="Calibri"/>
                <a:ea typeface="Calibri"/>
                <a:cs typeface="Calibri"/>
                <a:sym typeface="Calibri"/>
              </a:rPr>
            </a:br>
            <a:endParaRPr sz="21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r>
              <a:rPr lang="en-US" sz="3700">
                <a:solidFill>
                  <a:schemeClr val="lt1"/>
                </a:solidFill>
              </a:rPr>
              <a:t>2.</a:t>
            </a:r>
            <a:r>
              <a:rPr lang="en-US" sz="3700">
                <a:solidFill>
                  <a:schemeClr val="lt1"/>
                </a:solidFill>
                <a:latin typeface="Calibri"/>
                <a:ea typeface="Calibri"/>
                <a:cs typeface="Calibri"/>
                <a:sym typeface="Calibri"/>
              </a:rPr>
              <a:t>Provided PD on HLPs for all Faculty (Fall 2022).</a:t>
            </a:r>
            <a:br>
              <a:rPr lang="en-US" sz="3700">
                <a:solidFill>
                  <a:schemeClr val="lt1"/>
                </a:solidFill>
                <a:latin typeface="Calibri"/>
                <a:ea typeface="Calibri"/>
                <a:cs typeface="Calibri"/>
                <a:sym typeface="Calibri"/>
              </a:rPr>
            </a:br>
            <a:endParaRPr sz="21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r>
              <a:rPr lang="en-US" sz="3700">
                <a:solidFill>
                  <a:schemeClr val="lt1"/>
                </a:solidFill>
              </a:rPr>
              <a:t>3.</a:t>
            </a:r>
            <a:r>
              <a:rPr lang="en-US" sz="3700">
                <a:solidFill>
                  <a:schemeClr val="lt1"/>
                </a:solidFill>
                <a:latin typeface="Calibri"/>
                <a:ea typeface="Calibri"/>
                <a:cs typeface="Calibri"/>
                <a:sym typeface="Calibri"/>
              </a:rPr>
              <a:t>SPED and IECE Program completed Innovation Configuration (IC) on HLPs and VDOE Competencies (Fall 2023-present).</a:t>
            </a:r>
            <a:endParaRPr sz="3700">
              <a:solidFill>
                <a:schemeClr val="lt1"/>
              </a:solidFill>
              <a:latin typeface="Calibri"/>
              <a:ea typeface="Calibri"/>
              <a:cs typeface="Calibri"/>
              <a:sym typeface="Calibri"/>
            </a:endParaRPr>
          </a:p>
          <a:p>
            <a:pPr marL="914400" lvl="0" indent="-463550" algn="l" rtl="0">
              <a:lnSpc>
                <a:spcPct val="90000"/>
              </a:lnSpc>
              <a:spcBef>
                <a:spcPts val="0"/>
              </a:spcBef>
              <a:spcAft>
                <a:spcPts val="0"/>
              </a:spcAft>
              <a:buClr>
                <a:schemeClr val="lt1"/>
              </a:buClr>
              <a:buSzPts val="3700"/>
              <a:buFont typeface="Calibri"/>
              <a:buChar char="●"/>
            </a:pPr>
            <a:r>
              <a:rPr lang="en-US" sz="3700">
                <a:solidFill>
                  <a:schemeClr val="lt1"/>
                </a:solidFill>
                <a:latin typeface="Calibri"/>
                <a:ea typeface="Calibri"/>
                <a:cs typeface="Calibri"/>
                <a:sym typeface="Calibri"/>
              </a:rPr>
              <a:t>What HLPs are covered in which specific courses? </a:t>
            </a:r>
            <a:endParaRPr sz="3700">
              <a:solidFill>
                <a:schemeClr val="lt1"/>
              </a:solidFill>
              <a:latin typeface="Calibri"/>
              <a:ea typeface="Calibri"/>
              <a:cs typeface="Calibri"/>
              <a:sym typeface="Calibri"/>
            </a:endParaRPr>
          </a:p>
          <a:p>
            <a:pPr marL="914400" lvl="0" indent="-463550" algn="l" rtl="0">
              <a:lnSpc>
                <a:spcPct val="90000"/>
              </a:lnSpc>
              <a:spcBef>
                <a:spcPts val="0"/>
              </a:spcBef>
              <a:spcAft>
                <a:spcPts val="0"/>
              </a:spcAft>
              <a:buClr>
                <a:schemeClr val="lt1"/>
              </a:buClr>
              <a:buSzPts val="3700"/>
              <a:buFont typeface="Calibri"/>
              <a:buChar char="●"/>
            </a:pPr>
            <a:r>
              <a:rPr lang="en-US" sz="3700">
                <a:solidFill>
                  <a:schemeClr val="lt1"/>
                </a:solidFill>
                <a:latin typeface="Calibri"/>
                <a:ea typeface="Calibri"/>
                <a:cs typeface="Calibri"/>
                <a:sym typeface="Calibri"/>
              </a:rPr>
              <a:t>Determined whether specific skill and/or HLPs are at the introductory, developing, and applied level for each course.</a:t>
            </a:r>
            <a:endParaRPr sz="3700">
              <a:solidFill>
                <a:schemeClr val="lt1"/>
              </a:solidFill>
              <a:latin typeface="Calibri"/>
              <a:ea typeface="Calibri"/>
              <a:cs typeface="Calibri"/>
              <a:sym typeface="Calibri"/>
            </a:endParaRPr>
          </a:p>
          <a:p>
            <a:pPr marL="914400" lvl="0" indent="-463550" algn="l" rtl="0">
              <a:lnSpc>
                <a:spcPct val="90000"/>
              </a:lnSpc>
              <a:spcBef>
                <a:spcPts val="0"/>
              </a:spcBef>
              <a:spcAft>
                <a:spcPts val="0"/>
              </a:spcAft>
              <a:buClr>
                <a:schemeClr val="lt1"/>
              </a:buClr>
              <a:buSzPts val="3700"/>
              <a:buFont typeface="Calibri"/>
              <a:buChar char="●"/>
            </a:pPr>
            <a:r>
              <a:rPr lang="en-US" sz="3700">
                <a:solidFill>
                  <a:schemeClr val="lt1"/>
                </a:solidFill>
                <a:latin typeface="Calibri"/>
                <a:ea typeface="Calibri"/>
                <a:cs typeface="Calibri"/>
                <a:sym typeface="Calibri"/>
              </a:rPr>
              <a:t>What are our program holes? </a:t>
            </a:r>
            <a:endParaRPr sz="3700">
              <a:solidFill>
                <a:schemeClr val="lt1"/>
              </a:solidFill>
              <a:latin typeface="Calibri"/>
              <a:ea typeface="Calibri"/>
              <a:cs typeface="Calibri"/>
              <a:sym typeface="Calibri"/>
            </a:endParaRPr>
          </a:p>
          <a:p>
            <a:pPr marL="914400" lvl="0" indent="-419100" algn="l" rtl="0">
              <a:lnSpc>
                <a:spcPct val="90000"/>
              </a:lnSpc>
              <a:spcBef>
                <a:spcPts val="0"/>
              </a:spcBef>
              <a:spcAft>
                <a:spcPts val="0"/>
              </a:spcAft>
              <a:buClr>
                <a:schemeClr val="lt1"/>
              </a:buClr>
              <a:buSzPts val="3000"/>
              <a:buFont typeface="Calibri"/>
              <a:buChar char="●"/>
            </a:pPr>
            <a:r>
              <a:rPr lang="en-US" sz="3700">
                <a:solidFill>
                  <a:schemeClr val="lt1"/>
                </a:solidFill>
                <a:latin typeface="Calibri"/>
                <a:ea typeface="Calibri"/>
                <a:cs typeface="Calibri"/>
                <a:sym typeface="Calibri"/>
              </a:rPr>
              <a:t>How do we ensure all identified HLPs are being adequately covered across the program?</a:t>
            </a:r>
            <a:br>
              <a:rPr lang="en-US" sz="3000">
                <a:solidFill>
                  <a:schemeClr val="lt1"/>
                </a:solidFill>
                <a:latin typeface="Calibri"/>
                <a:ea typeface="Calibri"/>
                <a:cs typeface="Calibri"/>
                <a:sym typeface="Calibri"/>
              </a:rPr>
            </a:br>
            <a:endParaRPr sz="30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endParaRPr sz="3400">
              <a:solidFill>
                <a:schemeClr val="lt1"/>
              </a:solidFill>
              <a:latin typeface="Calibri"/>
              <a:ea typeface="Calibri"/>
              <a:cs typeface="Calibri"/>
              <a:sym typeface="Calibri"/>
            </a:endParaRPr>
          </a:p>
          <a:p>
            <a:pPr marL="0" lvl="0" indent="0" algn="l" rtl="0">
              <a:lnSpc>
                <a:spcPct val="90000"/>
              </a:lnSpc>
              <a:spcBef>
                <a:spcPts val="0"/>
              </a:spcBef>
              <a:spcAft>
                <a:spcPts val="0"/>
              </a:spcAft>
              <a:buNone/>
            </a:pPr>
            <a:endParaRPr sz="2400">
              <a:solidFill>
                <a:schemeClr val="lt1"/>
              </a:solidFill>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48" name="Google Shape;248;p33">
            <a:extLst>
              <a:ext uri="{C183D7F6-B498-43B3-948B-1728B52AA6E4}">
                <adec:decorative xmlns:adec="http://schemas.microsoft.com/office/drawing/2017/decorative" val="1"/>
              </a:ext>
            </a:extLst>
          </p:cNvPr>
          <p:cNvGrpSpPr/>
          <p:nvPr/>
        </p:nvGrpSpPr>
        <p:grpSpPr>
          <a:xfrm rot="10800000">
            <a:off x="-118" y="9257850"/>
            <a:ext cx="18288118" cy="1246143"/>
            <a:chOff x="0" y="-57150"/>
            <a:chExt cx="4816592" cy="328200"/>
          </a:xfrm>
        </p:grpSpPr>
        <p:sp>
          <p:nvSpPr>
            <p:cNvPr id="249" name="Google Shape;249;p3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33"/>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251" name="Google Shape;251;p33">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33">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53" name="Google Shape;253;p33">
            <a:extLst>
              <a:ext uri="{C183D7F6-B498-43B3-948B-1728B52AA6E4}">
                <adec:decorative xmlns:adec="http://schemas.microsoft.com/office/drawing/2017/decorative" val="1"/>
              </a:ext>
            </a:extLst>
          </p:cNvPr>
          <p:cNvSpPr/>
          <p:nvPr/>
        </p:nvSpPr>
        <p:spPr>
          <a:xfrm>
            <a:off x="0" y="7075276"/>
            <a:ext cx="2963484" cy="4366048"/>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4">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E7ED2FC-0769-6B7D-9B9B-6C59F55E4E22}"/>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Tables</a:t>
            </a:r>
          </a:p>
        </p:txBody>
      </p:sp>
      <p:pic>
        <p:nvPicPr>
          <p:cNvPr id="254" name="Google Shape;254;p33" descr="Today&#10;&#10;alt text&#10;Here’s clear, concise alt text for the table you shared:&#10;&#10;Alt text:  &#10;A table titled “Curriculum and Assessment Map for Special Education Programs.” The table focuses on InTASC Standard 1: Learner Development and lists six Virginia Department of Education competency codes. Each competency is marked as covered in the course PSYC 160. The column for High Leverage Practices shows “None” for all rows, and the Assessments column states “Not in our Department” for every entry.">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568845" y="819109"/>
            <a:ext cx="8951099" cy="4777750"/>
          </a:xfrm>
          <a:prstGeom prst="rect">
            <a:avLst/>
          </a:prstGeom>
          <a:noFill/>
          <a:ln>
            <a:noFill/>
          </a:ln>
        </p:spPr>
      </p:pic>
      <p:pic>
        <p:nvPicPr>
          <p:cNvPr id="255" name="Google Shape;255;p33" descr="A two‑row table showing how two skills—Accommodations and Active Student Engagement—progress across three stages: Introduced, Developing, and Able to Apply. Each cell lists the courses where that stage is addressed. For Accommodations, introductory courses include EXED 200, 341, 342, and 429; developing courses include EXED 479, 484, 486, and 473; and the application stage is EXED 480. For Active Student Engagement, introductory courses are EXED 430 and 432; developing courses include EXED 405, 490, 476, 484, and 486; and application courses include EXED 448, 476, 478, and 480.">
            <a:extLst>
              <a:ext uri="{C183D7F6-B498-43B3-948B-1728B52AA6E4}">
                <adec:decorative xmlns:adec="http://schemas.microsoft.com/office/drawing/2017/decorative" val="0"/>
              </a:ext>
            </a:extLst>
          </p:cNvPr>
          <p:cNvPicPr preferRelativeResize="0"/>
          <p:nvPr/>
        </p:nvPicPr>
        <p:blipFill>
          <a:blip r:embed="rId6">
            <a:alphaModFix/>
          </a:blip>
          <a:stretch>
            <a:fillRect/>
          </a:stretch>
        </p:blipFill>
        <p:spPr>
          <a:xfrm>
            <a:off x="10105651" y="498725"/>
            <a:ext cx="7686800" cy="84679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1764</Words>
  <Application>Microsoft Macintosh PowerPoint</Application>
  <PresentationFormat>Custom</PresentationFormat>
  <Paragraphs>258</Paragraphs>
  <Slides>38</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Raleway</vt:lpstr>
      <vt:lpstr>Raleway Medium</vt:lpstr>
      <vt:lpstr>Satisfy</vt:lpstr>
      <vt:lpstr>Arial</vt:lpstr>
      <vt:lpstr>Calibri</vt:lpstr>
      <vt:lpstr>Raleway Black</vt:lpstr>
      <vt:lpstr>Raleway ExtraBold</vt:lpstr>
      <vt:lpstr>Fjalla One</vt:lpstr>
      <vt:lpstr>Bebas Neue</vt:lpstr>
      <vt:lpstr>Comic Sans MS</vt:lpstr>
      <vt:lpstr>Office Theme</vt:lpstr>
      <vt:lpstr>Office Theme</vt:lpstr>
      <vt:lpstr>CCSC intro</vt:lpstr>
      <vt:lpstr>Accountability in action</vt:lpstr>
      <vt:lpstr>Outcomes</vt:lpstr>
      <vt:lpstr>Engagement</vt:lpstr>
      <vt:lpstr>Essential Question VA</vt:lpstr>
      <vt:lpstr>VIRGINIA   Katrina Maynard </vt:lpstr>
      <vt:lpstr>What We Know About Innovation Configuration (IC)</vt:lpstr>
      <vt:lpstr>1-3</vt:lpstr>
      <vt:lpstr>Tables</vt:lpstr>
      <vt:lpstr>4-7</vt:lpstr>
      <vt:lpstr>8-9</vt:lpstr>
      <vt:lpstr>Logic Model</vt:lpstr>
      <vt:lpstr>Virginia 2</vt:lpstr>
      <vt:lpstr>George Mason University Example: Special Education</vt:lpstr>
      <vt:lpstr>Educational Leadership Program</vt:lpstr>
      <vt:lpstr>George Mason University Example: Leadership</vt:lpstr>
      <vt:lpstr>Virginia 3</vt:lpstr>
      <vt:lpstr>Our process</vt:lpstr>
      <vt:lpstr>HLP Coverage by  Course</vt:lpstr>
      <vt:lpstr>What the IC Tells Us</vt:lpstr>
      <vt:lpstr>What Structures and Supports Make This Work Effective and Sustainable?</vt:lpstr>
      <vt:lpstr>Tennessee   Lori Farley </vt:lpstr>
      <vt:lpstr>Questions to consider</vt:lpstr>
      <vt:lpstr>TLSA</vt:lpstr>
      <vt:lpstr>Tennessee Literacy Success Act (TLSA)</vt:lpstr>
      <vt:lpstr>TLSA 2</vt:lpstr>
      <vt:lpstr>TN-CEEDAR Literacy Innovation Configuration</vt:lpstr>
      <vt:lpstr>TN-Specific Innovation Configuration Project</vt:lpstr>
      <vt:lpstr>TN- Specific Innovation Configuration (IC)</vt:lpstr>
      <vt:lpstr>tn specific ic project</vt:lpstr>
      <vt:lpstr>Work in Progress</vt:lpstr>
      <vt:lpstr>Small Group Breakouts</vt:lpstr>
      <vt:lpstr>Every student deserves an opportunity to achieve</vt:lpstr>
      <vt:lpstr>Wrap Up</vt:lpstr>
      <vt:lpstr>Innovation Configuration Trainings</vt:lpstr>
      <vt:lpstr>State Team Padlet</vt:lpstr>
      <vt:lpstr>thanks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Emma R Ostovar</cp:lastModifiedBy>
  <cp:revision>6</cp:revision>
  <dcterms:modified xsi:type="dcterms:W3CDTF">2026-02-23T21:53:42Z</dcterms:modified>
</cp:coreProperties>
</file>