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Bebas Neue" panose="020B0606020202050201" pitchFamily="34" charset="77"/>
      <p:regular r:id="rId29"/>
    </p:embeddedFont>
    <p:embeddedFont>
      <p:font typeface="Chewy" panose="02000000000000000000" pitchFamily="2" charset="0"/>
      <p:regular r:id="rId30"/>
    </p:embeddedFont>
    <p:embeddedFont>
      <p:font typeface="Fjalla One" panose="02000506040000020004" pitchFamily="2" charset="0"/>
      <p:regular r:id="rId31"/>
    </p:embeddedFont>
    <p:embeddedFont>
      <p:font typeface="Raleway" pitchFamily="2" charset="77"/>
      <p:regular r:id="rId32"/>
      <p:bold r:id="rId33"/>
      <p:italic r:id="rId34"/>
      <p:boldItalic r:id="rId35"/>
    </p:embeddedFont>
    <p:embeddedFont>
      <p:font typeface="Raleway Black" pitchFamily="2" charset="77"/>
      <p:bold r:id="rId36"/>
      <p:italic r:id="rId37"/>
      <p:boldItalic r:id="rId38"/>
    </p:embeddedFont>
    <p:embeddedFont>
      <p:font typeface="Raleway ExtraBold" pitchFamily="2" charset="77"/>
      <p:bold r:id="rId39"/>
      <p:italic r:id="rId40"/>
      <p:boldItalic r:id="rId41"/>
    </p:embeddedFont>
    <p:embeddedFont>
      <p:font typeface="Raleway Medium" pitchFamily="2" charset="77"/>
      <p:regular r:id="rId42"/>
      <p:bold r:id="rId43"/>
      <p:italic r:id="rId44"/>
      <p:boldItalic r:id="rId45"/>
    </p:embeddedFont>
    <p:embeddedFont>
      <p:font typeface="Raleway SemiBold" pitchFamily="2" charset="77"/>
      <p:regular r:id="rId46"/>
      <p:bold r:id="rId47"/>
      <p:italic r:id="rId48"/>
      <p:boldItalic r:id="rId49"/>
    </p:embeddedFont>
    <p:embeddedFont>
      <p:font typeface="Roboto Medium" panose="02000000000000000000" pitchFamily="2" charset="0"/>
      <p:regular r:id="rId50"/>
      <p:bold r:id="rId51"/>
      <p:italic r:id="rId52"/>
      <p:boldItalic r:id="rId53"/>
    </p:embeddedFont>
    <p:embeddedFont>
      <p:font typeface="Satisfy" panose="0200000000000000000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111"/>
    <p:restoredTop sz="86438"/>
  </p:normalViewPr>
  <p:slideViewPr>
    <p:cSldViewPr snapToGrid="0">
      <p:cViewPr>
        <p:scale>
          <a:sx n="65" d="100"/>
          <a:sy n="65" d="100"/>
        </p:scale>
        <p:origin x="144" y="352"/>
      </p:cViewPr>
      <p:guideLst>
        <p:guide orient="horz" pos="2160"/>
        <p:guide pos="2880"/>
      </p:guideLst>
    </p:cSldViewPr>
  </p:slideViewPr>
  <p:outlineViewPr>
    <p:cViewPr>
      <p:scale>
        <a:sx n="33" d="100"/>
        <a:sy n="33" d="100"/>
      </p:scale>
      <p:origin x="0" y="-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bd4e8e439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3bd4e8e439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bd4e8e439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3bd4e8e439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bd4e8e439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3bd4e8e439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bd4e8e439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3bd4e8e439c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bd4e8e439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3bd4e8e439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bdb78bfb5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3bdb78bfb5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bdb78bfb5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3bdb78bfb5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bdb78bfb5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3bdb78bfb5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db78bfb5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Describe the process we used, from developing the survey through CEEDAR disbursing to the leadership team.</a:t>
            </a:r>
            <a:endParaRPr/>
          </a:p>
        </p:txBody>
      </p:sp>
      <p:sp>
        <p:nvSpPr>
          <p:cNvPr id="314" name="Google Shape;314;g3bdb78bfb59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bdb78bfb59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Total of 8 policies surveyed. All had the same format with a link to the policy if applicable.</a:t>
            </a:r>
            <a:endParaRPr/>
          </a:p>
        </p:txBody>
      </p:sp>
      <p:sp>
        <p:nvSpPr>
          <p:cNvPr id="335" name="Google Shape;335;g3bdb78bfb59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bdb78bfb59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Abby</a:t>
            </a:r>
            <a:endParaRPr/>
          </a:p>
        </p:txBody>
      </p:sp>
      <p:sp>
        <p:nvSpPr>
          <p:cNvPr id="87" name="Google Shape;87;g3bdb78bfb59_1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bdb78bfb59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3bdb78bfb59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bdb78bfb59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16 total respondents. Some of the data surprised us. Lead us to wonder about expanding our reach and including other populations in our data gathering.</a:t>
            </a:r>
            <a:endParaRPr/>
          </a:p>
        </p:txBody>
      </p:sp>
      <p:sp>
        <p:nvSpPr>
          <p:cNvPr id="359" name="Google Shape;359;g3bdb78bfb59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db78bfb59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It’s difficult to have an impact on policy when leadership is not informed or aware of what is happening.</a:t>
            </a:r>
            <a:endParaRPr/>
          </a:p>
        </p:txBody>
      </p:sp>
      <p:sp>
        <p:nvSpPr>
          <p:cNvPr id="374" name="Google Shape;374;g3bdb78bfb59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bdb78bfb59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difficult to have an impact on policy when leadership is not informed or aware of what is happening.</a:t>
            </a:r>
            <a:endParaRPr dirty="0"/>
          </a:p>
        </p:txBody>
      </p:sp>
      <p:sp>
        <p:nvSpPr>
          <p:cNvPr id="386" name="Google Shape;386;g3bdb78bfb59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bdb78bfb59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It’s difficult to have an impact on policy when leadership is not informed or aware of what is happening.</a:t>
            </a:r>
            <a:endParaRPr/>
          </a:p>
        </p:txBody>
      </p:sp>
      <p:sp>
        <p:nvSpPr>
          <p:cNvPr id="398" name="Google Shape;398;g3bdb78bfb59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bdb78bfb59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3bdb78bfb59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bd4e8e43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3bd4e8e43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bd4e8e439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bd4e8e439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bd4e8e439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bd4e8e439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bd4e8e439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3bd4e8e439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doi.org/10.3102/0162373723118341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i.org/10.3102/0162373720954183" TargetMode="External"/><Relationship Id="rId5" Type="http://schemas.openxmlformats.org/officeDocument/2006/relationships/hyperlink" Target="https://www.nctq.org/research-insights/student-teaching-the-pipeline-to-great-new-teachers/" TargetMode="External"/><Relationship Id="rId4" Type="http://schemas.openxmlformats.org/officeDocument/2006/relationships/hyperlink" Target="https://nirn.fpg.unc.edu/blog/pdsa-cycles-improvement-and-implementatio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mallorypoole@suu.edu" TargetMode="External"/><Relationship Id="rId5" Type="http://schemas.openxmlformats.org/officeDocument/2006/relationships/hyperlink" Target="mailto:kristen.rolf@usu.edu"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DUF2isFWsqVSYhbaACYtbgcLi_YjDqpE3GLQIVgkKQg/edit#gid=69851113" TargetMode="External"/><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mailto:jec@ldaminnesota.org" TargetMode="External"/><Relationship Id="rId4" Type="http://schemas.openxmlformats.org/officeDocument/2006/relationships/hyperlink" Target="mailto:desutter@mnstate.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840C6F62-DD2B-BBF8-C086-C9FFF28126C4}"/>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err="1"/>
              <a:t>Ccsc</a:t>
            </a:r>
            <a:r>
              <a:rPr lang="en-US" dirty="0"/>
              <a:t> title</a:t>
            </a:r>
          </a:p>
        </p:txBody>
      </p:sp>
      <p:pic>
        <p:nvPicPr>
          <p:cNvPr id="84" name="Google Shape;84;p13"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22">
            <a:extLst>
              <a:ext uri="{C183D7F6-B498-43B3-948B-1728B52AA6E4}">
                <adec:decorative xmlns:adec="http://schemas.microsoft.com/office/drawing/2017/decorative" val="1"/>
              </a:ext>
            </a:extLst>
          </p:cNvPr>
          <p:cNvGrpSpPr/>
          <p:nvPr/>
        </p:nvGrpSpPr>
        <p:grpSpPr>
          <a:xfrm rot="10800000">
            <a:off x="-118" y="9257850"/>
            <a:ext cx="18288118" cy="1246143"/>
            <a:chOff x="0" y="-57150"/>
            <a:chExt cx="4816592" cy="328200"/>
          </a:xfrm>
        </p:grpSpPr>
        <p:sp>
          <p:nvSpPr>
            <p:cNvPr id="218" name="Google Shape;218;p22"/>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22"/>
            <p:cNvSpPr txBox="1"/>
            <p:nvPr/>
          </p:nvSpPr>
          <p:spPr>
            <a:xfrm>
              <a:off x="0" y="-57150"/>
              <a:ext cx="4816500" cy="3282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20" name="Google Shape;220;p22">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22">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22" name="Google Shape;222;p22">
            <a:extLst>
              <a:ext uri="{C183D7F6-B498-43B3-948B-1728B52AA6E4}">
                <adec:decorative xmlns:adec="http://schemas.microsoft.com/office/drawing/2017/decorative" val="1"/>
              </a:ext>
            </a:extLst>
          </p:cNvPr>
          <p:cNvSpPr/>
          <p:nvPr/>
        </p:nvSpPr>
        <p:spPr>
          <a:xfrm>
            <a:off x="0" y="7075276"/>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22"/>
          <p:cNvSpPr txBox="1">
            <a:spLocks noGrp="1"/>
          </p:cNvSpPr>
          <p:nvPr>
            <p:ph type="title" idx="4294967295"/>
          </p:nvPr>
        </p:nvSpPr>
        <p:spPr>
          <a:xfrm>
            <a:off x="845500" y="543475"/>
            <a:ext cx="16431000" cy="1200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7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Plan, Do, Study, Act (PDSA) Cycles</a:t>
            </a:r>
            <a:endParaRPr kumimoji="0" lang="en-US" sz="22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223" name="Google Shape;223;p22"/>
          <p:cNvSpPr txBox="1"/>
          <p:nvPr/>
        </p:nvSpPr>
        <p:spPr>
          <a:xfrm>
            <a:off x="845500" y="2307300"/>
            <a:ext cx="7613400" cy="1461900"/>
          </a:xfrm>
          <a:prstGeom prst="rect">
            <a:avLst/>
          </a:prstGeom>
          <a:noFill/>
          <a:ln>
            <a:noFill/>
          </a:ln>
        </p:spPr>
        <p:txBody>
          <a:bodyPr spcFirstLastPara="1" wrap="square" lIns="0" tIns="0" rIns="0" bIns="0" anchor="t" anchorCtr="0">
            <a:spAutoFit/>
          </a:bodyPr>
          <a:lstStyle/>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Iterative</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Continuous Improvement</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Data-informed changes to improve outcome(s)</a:t>
            </a:r>
            <a:endParaRPr sz="2499" dirty="0">
              <a:latin typeface="Raleway Medium"/>
              <a:ea typeface="Raleway Medium"/>
              <a:cs typeface="Raleway Medium"/>
              <a:sym typeface="Raleway Medium"/>
            </a:endParaRPr>
          </a:p>
        </p:txBody>
      </p:sp>
      <p:pic>
        <p:nvPicPr>
          <p:cNvPr id="225" name="Google Shape;225;p2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2694276" y="2948405"/>
            <a:ext cx="4895850" cy="4457700"/>
          </a:xfrm>
          <a:prstGeom prst="rect">
            <a:avLst/>
          </a:prstGeom>
          <a:noFill/>
          <a:ln>
            <a:noFill/>
          </a:ln>
        </p:spPr>
      </p:pic>
      <p:sp>
        <p:nvSpPr>
          <p:cNvPr id="227" name="Google Shape;227;p22"/>
          <p:cNvSpPr txBox="1"/>
          <p:nvPr/>
        </p:nvSpPr>
        <p:spPr>
          <a:xfrm>
            <a:off x="3184475" y="4140900"/>
            <a:ext cx="9468000" cy="4154700"/>
          </a:xfrm>
          <a:prstGeom prst="rect">
            <a:avLst/>
          </a:prstGeom>
          <a:noFill/>
          <a:ln w="28575" cap="flat" cmpd="sng">
            <a:solidFill>
              <a:schemeClr val="accent3"/>
            </a:solidFill>
            <a:prstDash val="solid"/>
            <a:round/>
            <a:headEnd type="none" w="sm" len="sm"/>
            <a:tailEnd type="none" w="sm" len="sm"/>
          </a:ln>
        </p:spPr>
        <p:txBody>
          <a:bodyPr spcFirstLastPara="1" wrap="square" lIns="0" tIns="0" rIns="0" bIns="0" anchor="t" anchorCtr="0">
            <a:spAutoFit/>
          </a:bodyPr>
          <a:lstStyle/>
          <a:p>
            <a:pPr marL="457200" marR="0" lvl="0" indent="-387286" algn="l" rtl="0">
              <a:lnSpc>
                <a:spcPct val="140016"/>
              </a:lnSpc>
              <a:spcBef>
                <a:spcPts val="0"/>
              </a:spcBef>
              <a:spcAft>
                <a:spcPts val="0"/>
              </a:spcAft>
              <a:buSzPts val="2499"/>
              <a:buFont typeface="Raleway Medium"/>
              <a:buAutoNum type="arabicPeriod"/>
            </a:pPr>
            <a:r>
              <a:rPr lang="en-US" sz="2499" b="1" dirty="0">
                <a:latin typeface="Raleway"/>
                <a:ea typeface="Raleway"/>
                <a:cs typeface="Raleway"/>
                <a:sym typeface="Raleway"/>
              </a:rPr>
              <a:t>Plan</a:t>
            </a:r>
            <a:r>
              <a:rPr lang="en-US" sz="2499" dirty="0">
                <a:latin typeface="Raleway Medium"/>
                <a:ea typeface="Raleway Medium"/>
                <a:cs typeface="Raleway Medium"/>
                <a:sym typeface="Raleway Medium"/>
              </a:rPr>
              <a:t> an intervention and its implementation</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AutoNum type="arabicPeriod"/>
            </a:pPr>
            <a:r>
              <a:rPr lang="en-US" sz="2499" b="1" dirty="0">
                <a:latin typeface="Raleway"/>
                <a:ea typeface="Raleway"/>
                <a:cs typeface="Raleway"/>
                <a:sym typeface="Raleway"/>
              </a:rPr>
              <a:t>Do</a:t>
            </a:r>
            <a:r>
              <a:rPr lang="en-US" sz="2499" dirty="0">
                <a:latin typeface="Raleway Medium"/>
                <a:ea typeface="Raleway Medium"/>
                <a:cs typeface="Raleway Medium"/>
                <a:sym typeface="Raleway Medium"/>
              </a:rPr>
              <a:t> the activities in the proposed plan</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AutoNum type="alphaLcPeriod"/>
            </a:pPr>
            <a:r>
              <a:rPr lang="en-US" sz="2499" dirty="0">
                <a:latin typeface="Raleway Medium"/>
                <a:ea typeface="Raleway Medium"/>
                <a:cs typeface="Raleway Medium"/>
                <a:sym typeface="Raleway Medium"/>
              </a:rPr>
              <a:t>Collect data on its effectiveness and implementation</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AutoNum type="arabicPeriod"/>
            </a:pPr>
            <a:r>
              <a:rPr lang="en-US" sz="2499" b="1" dirty="0">
                <a:latin typeface="Raleway"/>
                <a:ea typeface="Raleway"/>
                <a:cs typeface="Raleway"/>
                <a:sym typeface="Raleway"/>
              </a:rPr>
              <a:t>Study</a:t>
            </a:r>
            <a:r>
              <a:rPr lang="en-US" sz="2499" dirty="0">
                <a:latin typeface="Raleway Medium"/>
                <a:ea typeface="Raleway Medium"/>
                <a:cs typeface="Raleway Medium"/>
                <a:sym typeface="Raleway Medium"/>
              </a:rPr>
              <a:t> the data collected</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AutoNum type="alphaLcPeriod"/>
            </a:pPr>
            <a:r>
              <a:rPr lang="en-US" sz="2499" dirty="0">
                <a:latin typeface="Raleway Medium"/>
                <a:ea typeface="Raleway Medium"/>
                <a:cs typeface="Raleway Medium"/>
                <a:sym typeface="Raleway Medium"/>
              </a:rPr>
              <a:t>Revise the initial plan as indicated by the data</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AutoNum type="arabicPeriod"/>
            </a:pPr>
            <a:r>
              <a:rPr lang="en-US" sz="2499" b="1" dirty="0">
                <a:latin typeface="Raleway"/>
                <a:ea typeface="Raleway"/>
                <a:cs typeface="Raleway"/>
                <a:sym typeface="Raleway"/>
              </a:rPr>
              <a:t>Act</a:t>
            </a:r>
            <a:r>
              <a:rPr lang="en-US" sz="2499" dirty="0">
                <a:latin typeface="Raleway Medium"/>
                <a:ea typeface="Raleway Medium"/>
                <a:cs typeface="Raleway Medium"/>
                <a:sym typeface="Raleway Medium"/>
              </a:rPr>
              <a:t> on the new plan</a:t>
            </a:r>
            <a:endParaRPr sz="2499" dirty="0">
              <a:latin typeface="Raleway Medium"/>
              <a:ea typeface="Raleway Medium"/>
              <a:cs typeface="Raleway Medium"/>
              <a:sym typeface="Raleway Medium"/>
            </a:endParaRPr>
          </a:p>
          <a:p>
            <a:pPr marL="0" marR="0" lvl="0" indent="0" algn="l" rtl="0">
              <a:lnSpc>
                <a:spcPct val="140016"/>
              </a:lnSpc>
              <a:spcBef>
                <a:spcPts val="0"/>
              </a:spcBef>
              <a:spcAft>
                <a:spcPts val="0"/>
              </a:spcAft>
              <a:buNone/>
            </a:pPr>
            <a:endParaRPr sz="2499" dirty="0">
              <a:latin typeface="Raleway Medium"/>
              <a:ea typeface="Raleway Medium"/>
              <a:cs typeface="Raleway Medium"/>
              <a:sym typeface="Raleway Medium"/>
            </a:endParaRPr>
          </a:p>
          <a:p>
            <a:pPr marL="0" marR="0" lvl="0" indent="0" algn="l" rtl="0">
              <a:lnSpc>
                <a:spcPct val="140016"/>
              </a:lnSpc>
              <a:spcBef>
                <a:spcPts val="0"/>
              </a:spcBef>
              <a:spcAft>
                <a:spcPts val="0"/>
              </a:spcAft>
              <a:buNone/>
            </a:pPr>
            <a:r>
              <a:rPr lang="en-US" sz="2499" dirty="0">
                <a:latin typeface="Raleway Medium"/>
                <a:ea typeface="Raleway Medium"/>
                <a:cs typeface="Raleway Medium"/>
                <a:sym typeface="Raleway Medium"/>
              </a:rPr>
              <a:t>Continue implementing, collecting data, and adjusting the plan</a:t>
            </a:r>
            <a:endParaRPr sz="2499" dirty="0">
              <a:latin typeface="Raleway Medium"/>
              <a:ea typeface="Raleway Medium"/>
              <a:cs typeface="Raleway Medium"/>
              <a:sym typeface="Raleway Medium"/>
            </a:endParaRPr>
          </a:p>
        </p:txBody>
      </p:sp>
      <p:pic>
        <p:nvPicPr>
          <p:cNvPr id="226" name="Google Shape;226;p22" descr="Deming, 1986; National Implementation Research Network, n.d."/>
          <p:cNvPicPr preferRelativeResize="0"/>
          <p:nvPr/>
        </p:nvPicPr>
        <p:blipFill>
          <a:blip r:embed="rId6">
            <a:alphaModFix/>
          </a:blip>
          <a:stretch>
            <a:fillRect/>
          </a:stretch>
        </p:blipFill>
        <p:spPr>
          <a:xfrm>
            <a:off x="10972800" y="8667300"/>
            <a:ext cx="7315200" cy="590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a:extLst>
              <a:ext uri="{C183D7F6-B498-43B3-948B-1728B52AA6E4}">
                <adec:decorative xmlns:adec="http://schemas.microsoft.com/office/drawing/2017/decorative" val="1"/>
              </a:ext>
            </a:extLst>
          </p:cNvPr>
          <p:cNvSpPr/>
          <p:nvPr/>
        </p:nvSpPr>
        <p:spPr>
          <a:xfrm>
            <a:off x="2873238" y="1028700"/>
            <a:ext cx="12539606"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23"/>
          <p:cNvSpPr txBox="1">
            <a:spLocks noGrp="1"/>
          </p:cNvSpPr>
          <p:nvPr>
            <p:ph type="title" idx="4294967295"/>
          </p:nvPr>
        </p:nvSpPr>
        <p:spPr>
          <a:xfrm>
            <a:off x="938275" y="1517275"/>
            <a:ext cx="16434225" cy="11234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299" b="1" i="0" u="none" strike="noStrike" kern="0" cap="none" spc="0" normalizeH="0" baseline="0" noProof="0" dirty="0">
                <a:ln>
                  <a:noFill/>
                </a:ln>
                <a:solidFill>
                  <a:srgbClr val="000000"/>
                </a:solidFill>
                <a:effectLst/>
                <a:uLnTx/>
                <a:uFillTx/>
                <a:latin typeface="Fjalla One"/>
                <a:ea typeface="Fjalla One"/>
                <a:cs typeface="Fjalla One"/>
                <a:sym typeface="Fjalla One"/>
              </a:rPr>
              <a:t>PDSA Cycles and Mentor Teacher Modules</a:t>
            </a:r>
            <a:endParaRPr kumimoji="0" lang="en-US" sz="1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235" name="Google Shape;235;p23"/>
          <p:cNvSpPr txBox="1"/>
          <p:nvPr/>
        </p:nvSpPr>
        <p:spPr>
          <a:xfrm>
            <a:off x="3042250" y="3257728"/>
            <a:ext cx="12226275" cy="2924550"/>
          </a:xfrm>
          <a:prstGeom prst="rect">
            <a:avLst/>
          </a:prstGeom>
          <a:noFill/>
          <a:ln>
            <a:noFill/>
          </a:ln>
        </p:spPr>
        <p:txBody>
          <a:bodyPr spcFirstLastPara="1" wrap="square" lIns="0" tIns="0" rIns="0" bIns="0" anchor="t" anchorCtr="0">
            <a:spAutoFit/>
          </a:bodyPr>
          <a:lstStyle/>
          <a:p>
            <a:pPr marL="457200" marR="0" lvl="0" indent="-469900" algn="l" rtl="0">
              <a:lnSpc>
                <a:spcPct val="100000"/>
              </a:lnSpc>
              <a:spcBef>
                <a:spcPts val="0"/>
              </a:spcBef>
              <a:spcAft>
                <a:spcPts val="0"/>
              </a:spcAft>
              <a:buClr>
                <a:srgbClr val="000000"/>
              </a:buClr>
              <a:buSzPts val="3800"/>
              <a:buFont typeface="Raleway"/>
              <a:buAutoNum type="arabicPeriod"/>
            </a:pPr>
            <a:r>
              <a:rPr lang="en-US" sz="3800" b="1" dirty="0">
                <a:latin typeface="Raleway"/>
                <a:ea typeface="Raleway"/>
                <a:cs typeface="Raleway"/>
                <a:sym typeface="Raleway"/>
              </a:rPr>
              <a:t>Plan</a:t>
            </a:r>
            <a:r>
              <a:rPr lang="en-US" sz="3800" dirty="0">
                <a:latin typeface="Raleway"/>
                <a:ea typeface="Raleway"/>
                <a:cs typeface="Raleway"/>
                <a:sym typeface="Raleway"/>
              </a:rPr>
              <a:t> - Mentor modules conceived and created</a:t>
            </a:r>
            <a:endParaRPr sz="3800" dirty="0">
              <a:latin typeface="Raleway"/>
              <a:ea typeface="Raleway"/>
              <a:cs typeface="Raleway"/>
              <a:sym typeface="Raleway"/>
            </a:endParaRPr>
          </a:p>
          <a:p>
            <a:pPr marL="457200" marR="0" lvl="0" indent="-469900" algn="l" rtl="0">
              <a:lnSpc>
                <a:spcPct val="100000"/>
              </a:lnSpc>
              <a:spcBef>
                <a:spcPts val="0"/>
              </a:spcBef>
              <a:spcAft>
                <a:spcPts val="0"/>
              </a:spcAft>
              <a:buSzPts val="3800"/>
              <a:buFont typeface="Raleway"/>
              <a:buAutoNum type="arabicPeriod"/>
            </a:pPr>
            <a:r>
              <a:rPr lang="en-US" sz="3800" b="1" dirty="0">
                <a:latin typeface="Raleway"/>
                <a:ea typeface="Raleway"/>
                <a:cs typeface="Raleway"/>
                <a:sym typeface="Raleway"/>
              </a:rPr>
              <a:t>Do</a:t>
            </a:r>
            <a:r>
              <a:rPr lang="en-US" sz="3800" dirty="0">
                <a:latin typeface="Raleway"/>
                <a:ea typeface="Raleway"/>
                <a:cs typeface="Raleway"/>
                <a:sym typeface="Raleway"/>
              </a:rPr>
              <a:t> - Mentor modules rolled out to LEAs</a:t>
            </a:r>
            <a:endParaRPr sz="3800" dirty="0">
              <a:latin typeface="Raleway"/>
              <a:ea typeface="Raleway"/>
              <a:cs typeface="Raleway"/>
              <a:sym typeface="Raleway"/>
            </a:endParaRPr>
          </a:p>
          <a:p>
            <a:pPr marL="457200" marR="0" lvl="0" indent="-469900" algn="l" rtl="0">
              <a:lnSpc>
                <a:spcPct val="100000"/>
              </a:lnSpc>
              <a:spcBef>
                <a:spcPts val="0"/>
              </a:spcBef>
              <a:spcAft>
                <a:spcPts val="0"/>
              </a:spcAft>
              <a:buSzPts val="3800"/>
              <a:buFont typeface="Raleway"/>
              <a:buAutoNum type="arabicPeriod"/>
            </a:pPr>
            <a:r>
              <a:rPr lang="en-US" sz="3800" b="1" dirty="0">
                <a:latin typeface="Raleway"/>
                <a:ea typeface="Raleway"/>
                <a:cs typeface="Raleway"/>
                <a:sym typeface="Raleway"/>
              </a:rPr>
              <a:t>Study - How do we evaluate the effectiveness and implementation of the modules?</a:t>
            </a:r>
            <a:endParaRPr sz="3800" b="1" dirty="0">
              <a:latin typeface="Raleway"/>
              <a:ea typeface="Raleway"/>
              <a:cs typeface="Raleway"/>
              <a:sym typeface="Raleway"/>
            </a:endParaRPr>
          </a:p>
          <a:p>
            <a:pPr marL="457200" marR="0" lvl="0" indent="-469900" algn="l" rtl="0">
              <a:lnSpc>
                <a:spcPct val="100000"/>
              </a:lnSpc>
              <a:spcBef>
                <a:spcPts val="0"/>
              </a:spcBef>
              <a:spcAft>
                <a:spcPts val="0"/>
              </a:spcAft>
              <a:buClr>
                <a:srgbClr val="888888"/>
              </a:buClr>
              <a:buSzPts val="3800"/>
              <a:buFont typeface="Raleway"/>
              <a:buAutoNum type="arabicPeriod"/>
            </a:pPr>
            <a:r>
              <a:rPr lang="en-US" sz="3800" b="1" dirty="0">
                <a:solidFill>
                  <a:srgbClr val="888888"/>
                </a:solidFill>
                <a:latin typeface="Raleway"/>
                <a:ea typeface="Raleway"/>
                <a:cs typeface="Raleway"/>
                <a:sym typeface="Raleway"/>
              </a:rPr>
              <a:t>Act</a:t>
            </a:r>
            <a:endParaRPr sz="3800" b="1" dirty="0">
              <a:solidFill>
                <a:srgbClr val="888888"/>
              </a:solidFill>
              <a:latin typeface="Raleway"/>
              <a:ea typeface="Raleway"/>
              <a:cs typeface="Raleway"/>
              <a:sym typeface="Raleway"/>
            </a:endParaRPr>
          </a:p>
        </p:txBody>
      </p:sp>
      <p:sp>
        <p:nvSpPr>
          <p:cNvPr id="236" name="Google Shape;236;p23">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23">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38" name="Google Shape;238;p23">
            <a:extLst>
              <a:ext uri="{C183D7F6-B498-43B3-948B-1728B52AA6E4}">
                <adec:decorative xmlns:adec="http://schemas.microsoft.com/office/drawing/2017/decorative" val="1"/>
              </a:ext>
            </a:extLst>
          </p:cNvPr>
          <p:cNvSpPr/>
          <p:nvPr/>
        </p:nvSpPr>
        <p:spPr>
          <a:xfrm>
            <a:off x="-7" y="5346712"/>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23">
            <a:extLs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5" t="-113427" r="-13868" b="-191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0" name="Google Shape;240;p2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3627739" y="2749234"/>
            <a:ext cx="1676400" cy="1600200"/>
          </a:xfrm>
          <a:prstGeom prst="rect">
            <a:avLst/>
          </a:prstGeom>
          <a:noFill/>
          <a:ln>
            <a:noFill/>
          </a:ln>
        </p:spPr>
      </p:pic>
      <p:pic>
        <p:nvPicPr>
          <p:cNvPr id="241" name="Google Shape;241;p2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2159489" y="3429009"/>
            <a:ext cx="1676400" cy="1600200"/>
          </a:xfrm>
          <a:prstGeom prst="rect">
            <a:avLst/>
          </a:prstGeom>
          <a:noFill/>
          <a:ln>
            <a:noFill/>
          </a:ln>
        </p:spPr>
      </p:pic>
      <p:pic>
        <p:nvPicPr>
          <p:cNvPr id="242" name="Google Shape;242;p23">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732762" y="6328450"/>
            <a:ext cx="4213875" cy="3820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46"/>
        <p:cNvGrpSpPr/>
        <p:nvPr/>
      </p:nvGrpSpPr>
      <p:grpSpPr>
        <a:xfrm>
          <a:off x="0" y="0"/>
          <a:ext cx="0" cy="0"/>
          <a:chOff x="0" y="0"/>
          <a:chExt cx="0" cy="0"/>
        </a:xfrm>
      </p:grpSpPr>
      <p:sp>
        <p:nvSpPr>
          <p:cNvPr id="247" name="Google Shape;247;p24"/>
          <p:cNvSpPr txBox="1">
            <a:spLocks noGrp="1"/>
          </p:cNvSpPr>
          <p:nvPr>
            <p:ph type="title" idx="4294967295"/>
          </p:nvPr>
        </p:nvSpPr>
        <p:spPr>
          <a:xfrm>
            <a:off x="483350" y="1795475"/>
            <a:ext cx="6414300" cy="1745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53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We want to hear from you!</a:t>
            </a:r>
            <a:endParaRPr kumimoji="0" lang="en-US" sz="1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248" name="Google Shape;248;p24">
            <a:extLst>
              <a:ext uri="{C183D7F6-B498-43B3-948B-1728B52AA6E4}">
                <adec:decorative xmlns:adec="http://schemas.microsoft.com/office/drawing/2017/decorative" val="1"/>
              </a:ext>
            </a:extLst>
          </p:cNvPr>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24"/>
          <p:cNvSpPr txBox="1"/>
          <p:nvPr/>
        </p:nvSpPr>
        <p:spPr>
          <a:xfrm>
            <a:off x="8196450" y="1990300"/>
            <a:ext cx="8394600" cy="6244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1000"/>
              </a:spcBef>
              <a:spcAft>
                <a:spcPts val="0"/>
              </a:spcAft>
              <a:buNone/>
            </a:pPr>
            <a:r>
              <a:rPr lang="en-US" sz="2600" dirty="0">
                <a:solidFill>
                  <a:schemeClr val="dk1"/>
                </a:solidFill>
              </a:rPr>
              <a:t>•</a:t>
            </a:r>
            <a:r>
              <a:rPr lang="en-US" sz="2600" dirty="0">
                <a:solidFill>
                  <a:schemeClr val="dk1"/>
                </a:solidFill>
                <a:latin typeface="Raleway"/>
                <a:ea typeface="Raleway"/>
                <a:cs typeface="Raleway"/>
                <a:sym typeface="Raleway"/>
              </a:rPr>
              <a:t>What questions do we need to ask to evaluate the effectiveness of the mentor teacher modules?</a:t>
            </a:r>
            <a:endParaRPr sz="2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600" dirty="0">
                <a:solidFill>
                  <a:schemeClr val="dk1"/>
                </a:solidFill>
                <a:latin typeface="Raleway"/>
                <a:ea typeface="Raleway"/>
                <a:cs typeface="Raleway"/>
                <a:sym typeface="Raleway"/>
              </a:rPr>
              <a:t>•What questions do we need to ask to evaluate implementation of the mentor teacher modules?</a:t>
            </a:r>
            <a:endParaRPr sz="2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600" dirty="0">
                <a:solidFill>
                  <a:schemeClr val="dk1"/>
                </a:solidFill>
                <a:latin typeface="Raleway"/>
                <a:ea typeface="Raleway"/>
                <a:cs typeface="Raleway"/>
                <a:sym typeface="Raleway"/>
              </a:rPr>
              <a:t>•What data do we need to evaluate effectiveness and/or implementation of the mentor teacher modules?</a:t>
            </a:r>
            <a:endParaRPr sz="2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600" dirty="0">
                <a:solidFill>
                  <a:schemeClr val="dk1"/>
                </a:solidFill>
                <a:latin typeface="Raleway"/>
                <a:ea typeface="Raleway"/>
                <a:cs typeface="Raleway"/>
                <a:sym typeface="Raleway"/>
              </a:rPr>
              <a:t>•What experiences/recommendations do you have for evaluating the effectiveness and/or implementation of the mentor teacher modules?</a:t>
            </a:r>
            <a:endParaRPr sz="2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600" dirty="0">
                <a:solidFill>
                  <a:schemeClr val="dk1"/>
                </a:solidFill>
                <a:latin typeface="Raleway"/>
                <a:ea typeface="Raleway"/>
                <a:cs typeface="Raleway"/>
                <a:sym typeface="Raleway"/>
              </a:rPr>
              <a:t>•On whom should we focus the evaluation – the mentor? The mentee? The administrator?</a:t>
            </a:r>
            <a:endParaRPr sz="2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600" dirty="0">
                <a:solidFill>
                  <a:schemeClr val="dk1"/>
                </a:solidFill>
                <a:latin typeface="Raleway"/>
                <a:ea typeface="Raleway"/>
                <a:cs typeface="Raleway"/>
                <a:sym typeface="Raleway"/>
              </a:rPr>
              <a:t>•How do your states share resources to facilitate projects?</a:t>
            </a:r>
            <a:endParaRPr sz="2499" dirty="0">
              <a:latin typeface="Raleway Medium"/>
              <a:ea typeface="Raleway Medium"/>
              <a:cs typeface="Raleway Medium"/>
              <a:sym typeface="Raleway Medium"/>
            </a:endParaRPr>
          </a:p>
        </p:txBody>
      </p:sp>
      <p:sp>
        <p:nvSpPr>
          <p:cNvPr id="250" name="Google Shape;250;p24">
            <a:extLst>
              <a:ext uri="{C183D7F6-B498-43B3-948B-1728B52AA6E4}">
                <adec:decorative xmlns:adec="http://schemas.microsoft.com/office/drawing/2017/decorative" val="1"/>
              </a:ext>
            </a:extLst>
          </p:cNvPr>
          <p:cNvSpPr txBox="1"/>
          <p:nvPr/>
        </p:nvSpPr>
        <p:spPr>
          <a:xfrm>
            <a:off x="176868" y="739131"/>
            <a:ext cx="2760300" cy="3234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251" name="Google Shape;251;p24">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79" t="-11269" r="-109668" b="-1207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24">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24">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AF16"/>
        </a:solidFill>
        <a:effectLst/>
      </p:bgPr>
    </p:bg>
    <p:spTree>
      <p:nvGrpSpPr>
        <p:cNvPr id="1" name="Shape 257"/>
        <p:cNvGrpSpPr/>
        <p:nvPr/>
      </p:nvGrpSpPr>
      <p:grpSpPr>
        <a:xfrm>
          <a:off x="0" y="0"/>
          <a:ext cx="0" cy="0"/>
          <a:chOff x="0" y="0"/>
          <a:chExt cx="0" cy="0"/>
        </a:xfrm>
      </p:grpSpPr>
      <p:sp>
        <p:nvSpPr>
          <p:cNvPr id="258" name="Google Shape;258;p25"/>
          <p:cNvSpPr txBox="1">
            <a:spLocks noGrp="1"/>
          </p:cNvSpPr>
          <p:nvPr>
            <p:ph type="title" idx="4294967295"/>
          </p:nvPr>
        </p:nvSpPr>
        <p:spPr>
          <a:xfrm>
            <a:off x="1352550" y="456672"/>
            <a:ext cx="14894400" cy="1262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199" b="0" i="0" u="none" strike="noStrike" kern="0" cap="none" spc="0" normalizeH="0" baseline="0" noProof="0" dirty="0">
                <a:ln>
                  <a:noFill/>
                </a:ln>
                <a:solidFill>
                  <a:srgbClr val="2F358B"/>
                </a:solidFill>
                <a:effectLst/>
                <a:uLnTx/>
                <a:uFillTx/>
                <a:latin typeface="Raleway ExtraBold"/>
                <a:ea typeface="Raleway ExtraBold"/>
                <a:cs typeface="Raleway ExtraBold"/>
                <a:sym typeface="Raleway ExtraBold"/>
              </a:rPr>
              <a:t>References</a:t>
            </a:r>
            <a:endParaRPr kumimoji="0" lang="en-US" sz="26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259" name="Google Shape;259;p25">
            <a:extLst>
              <a:ext uri="{C183D7F6-B498-43B3-948B-1728B52AA6E4}">
                <adec:decorative xmlns:adec="http://schemas.microsoft.com/office/drawing/2017/decorative" val="1"/>
              </a:ext>
            </a:extLst>
          </p:cNvPr>
          <p:cNvSpPr/>
          <p:nvPr/>
        </p:nvSpPr>
        <p:spPr>
          <a:xfrm>
            <a:off x="1171557" y="1896614"/>
            <a:ext cx="15942447" cy="8012619"/>
          </a:xfrm>
          <a:custGeom>
            <a:avLst/>
            <a:gdLst/>
            <a:ahLst/>
            <a:cxnLst/>
            <a:rect l="l" t="t" r="r" b="b"/>
            <a:pathLst>
              <a:path w="3820838" h="1920340" extrusionOk="0">
                <a:moveTo>
                  <a:pt x="3696378" y="1920339"/>
                </a:moveTo>
                <a:lnTo>
                  <a:pt x="124460" y="1920339"/>
                </a:lnTo>
                <a:cubicBezTo>
                  <a:pt x="55880" y="1920339"/>
                  <a:pt x="0" y="1864459"/>
                  <a:pt x="0" y="1795879"/>
                </a:cubicBezTo>
                <a:lnTo>
                  <a:pt x="0" y="124460"/>
                </a:lnTo>
                <a:cubicBezTo>
                  <a:pt x="0" y="55880"/>
                  <a:pt x="55880" y="0"/>
                  <a:pt x="124460" y="0"/>
                </a:cubicBezTo>
                <a:lnTo>
                  <a:pt x="3696378" y="0"/>
                </a:lnTo>
                <a:cubicBezTo>
                  <a:pt x="3764958" y="0"/>
                  <a:pt x="3820838" y="55880"/>
                  <a:pt x="3820838" y="124460"/>
                </a:cubicBezTo>
                <a:lnTo>
                  <a:pt x="3820838" y="1795880"/>
                </a:lnTo>
                <a:cubicBezTo>
                  <a:pt x="3820838" y="1864459"/>
                  <a:pt x="3764958" y="1920340"/>
                  <a:pt x="3696378" y="1920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25">
            <a:extLst>
              <a:ext uri="{C183D7F6-B498-43B3-948B-1728B52AA6E4}">
                <adec:decorative xmlns:adec="http://schemas.microsoft.com/office/drawing/2017/decorative" val="1"/>
              </a:ext>
            </a:extLst>
          </p:cNvPr>
          <p:cNvSpPr/>
          <p:nvPr/>
        </p:nvSpPr>
        <p:spPr>
          <a:xfrm>
            <a:off x="15406431" y="456665"/>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25"/>
          <p:cNvSpPr txBox="1"/>
          <p:nvPr/>
        </p:nvSpPr>
        <p:spPr>
          <a:xfrm>
            <a:off x="15293991"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62" name="Google Shape;262;p25"/>
          <p:cNvSpPr txBox="1"/>
          <p:nvPr/>
        </p:nvSpPr>
        <p:spPr>
          <a:xfrm>
            <a:off x="1352550" y="2570600"/>
            <a:ext cx="11143800" cy="6926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•Association of Teacher Educators. (2023). </a:t>
            </a:r>
            <a:r>
              <a:rPr lang="en-US" sz="2000" i="1" dirty="0">
                <a:solidFill>
                  <a:schemeClr val="dk1"/>
                </a:solidFill>
                <a:latin typeface="Raleway"/>
                <a:ea typeface="Raleway"/>
                <a:cs typeface="Raleway"/>
                <a:sym typeface="Raleway"/>
              </a:rPr>
              <a:t>Clinical Experience Standards </a:t>
            </a:r>
            <a:r>
              <a:rPr lang="en-US" sz="2000" dirty="0">
                <a:solidFill>
                  <a:schemeClr val="dk1"/>
                </a:solidFill>
                <a:latin typeface="Raleway"/>
                <a:ea typeface="Raleway"/>
                <a:cs typeface="Raleway"/>
                <a:sym typeface="Raleway"/>
              </a:rPr>
              <a:t>(3</a:t>
            </a:r>
            <a:r>
              <a:rPr lang="en-US" sz="3300" baseline="30000" dirty="0">
                <a:solidFill>
                  <a:schemeClr val="dk1"/>
                </a:solidFill>
                <a:latin typeface="Raleway"/>
                <a:ea typeface="Raleway"/>
                <a:cs typeface="Raleway"/>
                <a:sym typeface="Raleway"/>
              </a:rPr>
              <a:t>rd</a:t>
            </a:r>
            <a:r>
              <a:rPr lang="en-US" sz="2000" dirty="0">
                <a:solidFill>
                  <a:schemeClr val="dk1"/>
                </a:solidFill>
                <a:latin typeface="Raleway"/>
                <a:ea typeface="Raleway"/>
                <a:cs typeface="Raleway"/>
                <a:sym typeface="Raleway"/>
              </a:rPr>
              <a:t> Ed.).</a:t>
            </a:r>
            <a:endParaRPr sz="20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•Deming, W. E. (1986). </a:t>
            </a:r>
            <a:r>
              <a:rPr lang="en-US" sz="2000" i="1" dirty="0">
                <a:solidFill>
                  <a:schemeClr val="dk1"/>
                </a:solidFill>
                <a:latin typeface="Raleway"/>
                <a:ea typeface="Raleway"/>
                <a:cs typeface="Raleway"/>
                <a:sym typeface="Raleway"/>
              </a:rPr>
              <a:t>Out of the crisis. </a:t>
            </a:r>
            <a:r>
              <a:rPr lang="en-US" sz="2000" dirty="0">
                <a:solidFill>
                  <a:schemeClr val="dk1"/>
                </a:solidFill>
                <a:latin typeface="Raleway"/>
                <a:ea typeface="Raleway"/>
                <a:cs typeface="Raleway"/>
                <a:sym typeface="Raleway"/>
              </a:rPr>
              <a:t>MIT Press.</a:t>
            </a:r>
            <a:endParaRPr sz="20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•Goldhaber, D., Krieg, J., Naito, N., &amp; Theobald, R. (2019). Making the most of student teaching: The importance of mentors and scope for change. </a:t>
            </a:r>
            <a:r>
              <a:rPr lang="en-US" sz="2000" i="1" dirty="0">
                <a:solidFill>
                  <a:schemeClr val="dk1"/>
                </a:solidFill>
                <a:latin typeface="Raleway"/>
                <a:ea typeface="Raleway"/>
                <a:cs typeface="Raleway"/>
                <a:sym typeface="Raleway"/>
              </a:rPr>
              <a:t>Education Finance and Policy</a:t>
            </a:r>
            <a:r>
              <a:rPr lang="en-US" sz="2000" dirty="0">
                <a:solidFill>
                  <a:schemeClr val="dk1"/>
                </a:solidFill>
                <a:latin typeface="Raleway"/>
                <a:ea typeface="Raleway"/>
                <a:cs typeface="Raleway"/>
                <a:sym typeface="Raleway"/>
              </a:rPr>
              <a:t>, 1-11.</a:t>
            </a:r>
            <a:endParaRPr sz="20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•Kennedy, S. &amp; Ryan Jackson, K. (n.d.). PDSA Cycles: Improvement and Implementation. </a:t>
            </a:r>
            <a:r>
              <a:rPr lang="en-US" sz="2000" i="1" dirty="0">
                <a:solidFill>
                  <a:schemeClr val="dk1"/>
                </a:solidFill>
                <a:latin typeface="Raleway"/>
                <a:ea typeface="Raleway"/>
                <a:cs typeface="Raleway"/>
                <a:sym typeface="Raleway"/>
              </a:rPr>
              <a:t>National Implementation Research Network</a:t>
            </a:r>
            <a:r>
              <a:rPr lang="en-US" sz="2000" dirty="0">
                <a:solidFill>
                  <a:schemeClr val="dk1"/>
                </a:solidFill>
                <a:latin typeface="Raleway"/>
                <a:ea typeface="Raleway"/>
                <a:cs typeface="Raleway"/>
                <a:sym typeface="Raleway"/>
              </a:rPr>
              <a:t>.</a:t>
            </a:r>
            <a:r>
              <a:rPr lang="en-US" sz="2000" dirty="0">
                <a:solidFill>
                  <a:schemeClr val="dk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 </a:t>
            </a:r>
            <a:r>
              <a:rPr lang="en-US" sz="2000" u="sng" dirty="0">
                <a:solidFill>
                  <a:schemeClr val="hlink"/>
                </a:solidFill>
                <a:latin typeface="Raleway"/>
                <a:ea typeface="Raleway"/>
                <a:cs typeface="Raleway"/>
                <a:sym typeface="Raleway"/>
                <a:hlinkClick r:id="rId4"/>
              </a:rPr>
              <a:t>https://nirn.fpg.unc.edu/blog/pdsa-cycles-improvement-and-implementation/</a:t>
            </a:r>
            <a:endParaRPr sz="2000" u="sng" dirty="0">
              <a:solidFill>
                <a:schemeClr val="hlink"/>
              </a:solidFill>
              <a:latin typeface="Raleway"/>
              <a:ea typeface="Raleway"/>
              <a:cs typeface="Raleway"/>
              <a:sym typeface="Raleway"/>
            </a:endParaRPr>
          </a:p>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•Pomerance, L. (2020). Student teaching: The pipeline to great new teachers. </a:t>
            </a:r>
            <a:r>
              <a:rPr lang="en-US" sz="2000" i="1" dirty="0">
                <a:solidFill>
                  <a:schemeClr val="dk1"/>
                </a:solidFill>
                <a:latin typeface="Raleway"/>
                <a:ea typeface="Raleway"/>
                <a:cs typeface="Raleway"/>
                <a:sym typeface="Raleway"/>
              </a:rPr>
              <a:t>National Council on Teacher Quality.</a:t>
            </a:r>
            <a:r>
              <a:rPr lang="en-US" sz="2000" i="1" dirty="0">
                <a:solidFill>
                  <a:schemeClr val="dk1"/>
                </a:solidFill>
                <a:uFill>
                  <a:noFill/>
                </a:uFill>
                <a:latin typeface="Raleway"/>
                <a:ea typeface="Raleway"/>
                <a:cs typeface="Raleway"/>
                <a:sym typeface="Raleway"/>
                <a:hlinkClick r:id="rId5">
                  <a:extLst>
                    <a:ext uri="{A12FA001-AC4F-418D-AE19-62706E023703}">
                      <ahyp:hlinkClr xmlns:ahyp="http://schemas.microsoft.com/office/drawing/2018/hyperlinkcolor" val="tx"/>
                    </a:ext>
                  </a:extLst>
                </a:hlinkClick>
              </a:rPr>
              <a:t> </a:t>
            </a:r>
            <a:r>
              <a:rPr lang="en-US" sz="2000" i="1" u="sng" dirty="0">
                <a:solidFill>
                  <a:schemeClr val="hlink"/>
                </a:solidFill>
                <a:latin typeface="Raleway"/>
                <a:ea typeface="Raleway"/>
                <a:cs typeface="Raleway"/>
                <a:sym typeface="Raleway"/>
                <a:hlinkClick r:id="rId5"/>
              </a:rPr>
              <a:t>https://www.nctq.org/research-insights/student-teaching-the-pipeline-to-great-new-teachers/</a:t>
            </a:r>
            <a:endParaRPr sz="2000" i="1" u="sng" dirty="0">
              <a:solidFill>
                <a:schemeClr val="hlink"/>
              </a:solidFill>
              <a:latin typeface="Raleway"/>
              <a:ea typeface="Raleway"/>
              <a:cs typeface="Raleway"/>
              <a:sym typeface="Raleway"/>
            </a:endParaRPr>
          </a:p>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•Ronfeldt, M., Bardelli, E., </a:t>
            </a:r>
            <a:r>
              <a:rPr lang="en-US" sz="2000" dirty="0" err="1">
                <a:solidFill>
                  <a:schemeClr val="dk1"/>
                </a:solidFill>
                <a:latin typeface="Raleway"/>
                <a:ea typeface="Raleway"/>
                <a:cs typeface="Raleway"/>
                <a:sym typeface="Raleway"/>
              </a:rPr>
              <a:t>Truwit</a:t>
            </a:r>
            <a:r>
              <a:rPr lang="en-US" sz="2000" dirty="0">
                <a:solidFill>
                  <a:schemeClr val="dk1"/>
                </a:solidFill>
                <a:latin typeface="Raleway"/>
                <a:ea typeface="Raleway"/>
                <a:cs typeface="Raleway"/>
                <a:sym typeface="Raleway"/>
              </a:rPr>
              <a:t>, M., </a:t>
            </a:r>
            <a:r>
              <a:rPr lang="en-US" sz="2000" dirty="0" err="1">
                <a:solidFill>
                  <a:schemeClr val="dk1"/>
                </a:solidFill>
                <a:latin typeface="Raleway"/>
                <a:ea typeface="Raleway"/>
                <a:cs typeface="Raleway"/>
                <a:sym typeface="Raleway"/>
              </a:rPr>
              <a:t>Mullman</a:t>
            </a:r>
            <a:r>
              <a:rPr lang="en-US" sz="2000" dirty="0">
                <a:solidFill>
                  <a:schemeClr val="dk1"/>
                </a:solidFill>
                <a:latin typeface="Raleway"/>
                <a:ea typeface="Raleway"/>
                <a:cs typeface="Raleway"/>
                <a:sym typeface="Raleway"/>
              </a:rPr>
              <a:t>, H., Schaaf, K., &amp; Baker, J. C. (2020). Improving Preservice Teachers’ Feelings of Preparedness to Teach Through Recruitment of Instructionally Effective and Experienced Cooperating Teachers: A Randomized Experiment. </a:t>
            </a:r>
            <a:r>
              <a:rPr lang="en-US" sz="2000" i="1" dirty="0">
                <a:solidFill>
                  <a:schemeClr val="dk1"/>
                </a:solidFill>
                <a:latin typeface="Raleway"/>
                <a:ea typeface="Raleway"/>
                <a:cs typeface="Raleway"/>
                <a:sym typeface="Raleway"/>
              </a:rPr>
              <a:t>Educational Evaluation and Policy Analysis</a:t>
            </a:r>
            <a:r>
              <a:rPr lang="en-US" sz="2000" dirty="0">
                <a:solidFill>
                  <a:schemeClr val="dk1"/>
                </a:solidFill>
                <a:latin typeface="Raleway"/>
                <a:ea typeface="Raleway"/>
                <a:cs typeface="Raleway"/>
                <a:sym typeface="Raleway"/>
              </a:rPr>
              <a:t>, </a:t>
            </a:r>
            <a:r>
              <a:rPr lang="en-US" sz="2000" i="1" dirty="0">
                <a:solidFill>
                  <a:schemeClr val="dk1"/>
                </a:solidFill>
                <a:latin typeface="Raleway"/>
                <a:ea typeface="Raleway"/>
                <a:cs typeface="Raleway"/>
                <a:sym typeface="Raleway"/>
              </a:rPr>
              <a:t>42</a:t>
            </a:r>
            <a:r>
              <a:rPr lang="en-US" sz="2000" dirty="0">
                <a:solidFill>
                  <a:schemeClr val="dk1"/>
                </a:solidFill>
                <a:latin typeface="Raleway"/>
                <a:ea typeface="Raleway"/>
                <a:cs typeface="Raleway"/>
                <a:sym typeface="Raleway"/>
              </a:rPr>
              <a:t>(4), 551-575.</a:t>
            </a:r>
            <a:r>
              <a:rPr lang="en-US" sz="2000" dirty="0">
                <a:solidFill>
                  <a:schemeClr val="dk1"/>
                </a:solidFill>
                <a:uFill>
                  <a:noFill/>
                </a:uFill>
                <a:latin typeface="Raleway"/>
                <a:ea typeface="Raleway"/>
                <a:cs typeface="Raleway"/>
                <a:sym typeface="Raleway"/>
                <a:hlinkClick r:id="rId6">
                  <a:extLst>
                    <a:ext uri="{A12FA001-AC4F-418D-AE19-62706E023703}">
                      <ahyp:hlinkClr xmlns:ahyp="http://schemas.microsoft.com/office/drawing/2018/hyperlinkcolor" val="tx"/>
                    </a:ext>
                  </a:extLst>
                </a:hlinkClick>
              </a:rPr>
              <a:t> </a:t>
            </a:r>
            <a:r>
              <a:rPr lang="en-US" sz="2000" u="sng" dirty="0">
                <a:solidFill>
                  <a:schemeClr val="hlink"/>
                </a:solidFill>
                <a:latin typeface="Raleway"/>
                <a:ea typeface="Raleway"/>
                <a:cs typeface="Raleway"/>
                <a:sym typeface="Raleway"/>
                <a:hlinkClick r:id="rId6"/>
              </a:rPr>
              <a:t>https://doi.org/10.3102/0162373720954183</a:t>
            </a:r>
            <a:endParaRPr sz="2000" u="sng" dirty="0">
              <a:solidFill>
                <a:schemeClr val="hlink"/>
              </a:solidFill>
              <a:latin typeface="Raleway"/>
              <a:ea typeface="Raleway"/>
              <a:cs typeface="Raleway"/>
              <a:sym typeface="Raleway"/>
            </a:endParaRPr>
          </a:p>
          <a:p>
            <a:pPr marL="0" lvl="0" indent="0" algn="l" rtl="0">
              <a:lnSpc>
                <a:spcPct val="90000"/>
              </a:lnSpc>
              <a:spcBef>
                <a:spcPts val="1000"/>
              </a:spcBef>
              <a:spcAft>
                <a:spcPts val="0"/>
              </a:spcAft>
              <a:buNone/>
            </a:pPr>
            <a:r>
              <a:rPr lang="en-US" sz="2000" dirty="0">
                <a:solidFill>
                  <a:schemeClr val="dk1"/>
                </a:solidFill>
                <a:latin typeface="Raleway"/>
                <a:ea typeface="Raleway"/>
                <a:cs typeface="Raleway"/>
                <a:sym typeface="Raleway"/>
              </a:rPr>
              <a:t>•Ronfeldt, M., </a:t>
            </a:r>
            <a:r>
              <a:rPr lang="en-US" sz="2000" dirty="0" err="1">
                <a:solidFill>
                  <a:schemeClr val="dk1"/>
                </a:solidFill>
                <a:latin typeface="Raleway"/>
                <a:ea typeface="Raleway"/>
                <a:cs typeface="Raleway"/>
                <a:sym typeface="Raleway"/>
              </a:rPr>
              <a:t>Truwit</a:t>
            </a:r>
            <a:r>
              <a:rPr lang="en-US" sz="2000" dirty="0">
                <a:solidFill>
                  <a:schemeClr val="dk1"/>
                </a:solidFill>
                <a:latin typeface="Raleway"/>
                <a:ea typeface="Raleway"/>
                <a:cs typeface="Raleway"/>
                <a:sym typeface="Raleway"/>
              </a:rPr>
              <a:t>, M., Bardelli, E., Schaaf, K., &amp; Smith, B. (2023). Cultivating Stronger Coaching in Clinical Mentors: An Experimental Evaluation of the Mentors Matter Professional Development Initiative. </a:t>
            </a:r>
            <a:r>
              <a:rPr lang="en-US" sz="2000" i="1" dirty="0">
                <a:solidFill>
                  <a:schemeClr val="dk1"/>
                </a:solidFill>
                <a:latin typeface="Raleway"/>
                <a:ea typeface="Raleway"/>
                <a:cs typeface="Raleway"/>
                <a:sym typeface="Raleway"/>
              </a:rPr>
              <a:t>Educational Evaluation and Policy Analysis</a:t>
            </a:r>
            <a:r>
              <a:rPr lang="en-US" sz="2000" dirty="0">
                <a:solidFill>
                  <a:schemeClr val="dk1"/>
                </a:solidFill>
                <a:latin typeface="Raleway"/>
                <a:ea typeface="Raleway"/>
                <a:cs typeface="Raleway"/>
                <a:sym typeface="Raleway"/>
              </a:rPr>
              <a:t>, </a:t>
            </a:r>
            <a:r>
              <a:rPr lang="en-US" sz="2000" i="1" dirty="0">
                <a:solidFill>
                  <a:schemeClr val="dk1"/>
                </a:solidFill>
                <a:latin typeface="Raleway"/>
                <a:ea typeface="Raleway"/>
                <a:cs typeface="Raleway"/>
                <a:sym typeface="Raleway"/>
              </a:rPr>
              <a:t>46</a:t>
            </a:r>
            <a:r>
              <a:rPr lang="en-US" sz="2000" dirty="0">
                <a:solidFill>
                  <a:schemeClr val="dk1"/>
                </a:solidFill>
                <a:latin typeface="Raleway"/>
                <a:ea typeface="Raleway"/>
                <a:cs typeface="Raleway"/>
                <a:sym typeface="Raleway"/>
              </a:rPr>
              <a:t>(4), 646-672.</a:t>
            </a:r>
            <a:r>
              <a:rPr lang="en-US" sz="2000" dirty="0">
                <a:solidFill>
                  <a:schemeClr val="dk1"/>
                </a:solidFill>
                <a:uFill>
                  <a:noFill/>
                </a:uFill>
                <a:latin typeface="Raleway"/>
                <a:ea typeface="Raleway"/>
                <a:cs typeface="Raleway"/>
                <a:sym typeface="Raleway"/>
                <a:hlinkClick r:id="rId7">
                  <a:extLst>
                    <a:ext uri="{A12FA001-AC4F-418D-AE19-62706E023703}">
                      <ahyp:hlinkClr xmlns:ahyp="http://schemas.microsoft.com/office/drawing/2018/hyperlinkcolor" val="tx"/>
                    </a:ext>
                  </a:extLst>
                </a:hlinkClick>
              </a:rPr>
              <a:t> </a:t>
            </a:r>
            <a:r>
              <a:rPr lang="en-US" sz="2000" u="sng" dirty="0">
                <a:solidFill>
                  <a:schemeClr val="hlink"/>
                </a:solidFill>
                <a:latin typeface="Raleway"/>
                <a:ea typeface="Raleway"/>
                <a:cs typeface="Raleway"/>
                <a:sym typeface="Raleway"/>
                <a:hlinkClick r:id="rId7"/>
              </a:rPr>
              <a:t>https://doi.org/10.3102/01623737231183414</a:t>
            </a:r>
            <a:r>
              <a:rPr lang="en-US" sz="2000" dirty="0">
                <a:solidFill>
                  <a:schemeClr val="dk1"/>
                </a:solidFill>
                <a:latin typeface="Raleway"/>
                <a:ea typeface="Raleway"/>
                <a:cs typeface="Raleway"/>
                <a:sym typeface="Raleway"/>
              </a:rPr>
              <a:t> (Original work published 2024)</a:t>
            </a:r>
            <a:endParaRPr sz="2000" dirty="0">
              <a:solidFill>
                <a:schemeClr val="dk1"/>
              </a:solidFill>
              <a:latin typeface="Raleway"/>
              <a:ea typeface="Raleway"/>
              <a:cs typeface="Raleway"/>
              <a:sym typeface="Raleway"/>
            </a:endParaRPr>
          </a:p>
          <a:p>
            <a:pPr marL="0" marR="0" lvl="0" indent="0" algn="l" rtl="0">
              <a:lnSpc>
                <a:spcPct val="140014"/>
              </a:lnSpc>
              <a:spcBef>
                <a:spcPts val="0"/>
              </a:spcBef>
              <a:spcAft>
                <a:spcPts val="0"/>
              </a:spcAft>
              <a:buNone/>
            </a:pPr>
            <a:endParaRPr sz="2699" dirty="0">
              <a:latin typeface="Raleway Medium"/>
              <a:ea typeface="Raleway Medium"/>
              <a:cs typeface="Raleway Medium"/>
              <a:sym typeface="Raleway Medium"/>
            </a:endParaRPr>
          </a:p>
        </p:txBody>
      </p:sp>
      <p:sp>
        <p:nvSpPr>
          <p:cNvPr id="263" name="Google Shape;263;p25">
            <a:extLst>
              <a:ext uri="{C183D7F6-B498-43B3-948B-1728B52AA6E4}">
                <adec:decorative xmlns:adec="http://schemas.microsoft.com/office/drawing/2017/decorative" val="1"/>
              </a:ext>
            </a:extLst>
          </p:cNvPr>
          <p:cNvSpPr/>
          <p:nvPr/>
        </p:nvSpPr>
        <p:spPr>
          <a:xfrm>
            <a:off x="11828548" y="5783015"/>
            <a:ext cx="5829720" cy="8254881"/>
          </a:xfrm>
          <a:custGeom>
            <a:avLst/>
            <a:gdLst/>
            <a:ahLst/>
            <a:cxnLst/>
            <a:rect l="l" t="t" r="r" b="b"/>
            <a:pathLst>
              <a:path w="5829720" h="8254881" extrusionOk="0">
                <a:moveTo>
                  <a:pt x="0" y="0"/>
                </a:moveTo>
                <a:lnTo>
                  <a:pt x="5829720" y="0"/>
                </a:lnTo>
                <a:lnTo>
                  <a:pt x="5829720" y="8254881"/>
                </a:lnTo>
                <a:lnTo>
                  <a:pt x="0" y="8254881"/>
                </a:lnTo>
                <a:lnTo>
                  <a:pt x="0" y="0"/>
                </a:lnTo>
                <a:close/>
              </a:path>
            </a:pathLst>
          </a:custGeom>
          <a:blipFill rotWithShape="1">
            <a:blip r:embed="rId8">
              <a:alphaModFix/>
            </a:blip>
            <a:stretch>
              <a:fillRect l="-84199" t="-9523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270" name="Google Shape;270;p26"/>
          <p:cNvSpPr txBox="1">
            <a:spLocks noGrp="1"/>
          </p:cNvSpPr>
          <p:nvPr>
            <p:ph type="title" idx="4294967295"/>
          </p:nvPr>
        </p:nvSpPr>
        <p:spPr>
          <a:xfrm>
            <a:off x="1907070" y="1670599"/>
            <a:ext cx="9672300" cy="24871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6159" b="1" i="0" u="none" strike="noStrike" kern="0" cap="none" spc="0" normalizeH="0" baseline="0" noProof="0" dirty="0">
                <a:ln>
                  <a:noFill/>
                </a:ln>
                <a:solidFill>
                  <a:srgbClr val="0F3869"/>
                </a:solidFill>
                <a:effectLst/>
                <a:uLnTx/>
                <a:uFillTx/>
                <a:latin typeface="Bebas Neue"/>
                <a:ea typeface="Bebas Neue"/>
                <a:cs typeface="Bebas Neue"/>
                <a:sym typeface="Bebas Neue"/>
              </a:rPr>
              <a:t>THANK YOU!</a:t>
            </a:r>
            <a:endParaRPr kumimoji="0" lang="en-US" sz="47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pic>
        <p:nvPicPr>
          <p:cNvPr id="275" name="Google Shape;275;p26" descr="Big shout out to Katie Jones at USBE for sharing details about the mentor teacher modules for this presentation!"/>
          <p:cNvPicPr preferRelativeResize="0"/>
          <p:nvPr/>
        </p:nvPicPr>
        <p:blipFill>
          <a:blip r:embed="rId4">
            <a:alphaModFix/>
          </a:blip>
          <a:stretch>
            <a:fillRect/>
          </a:stretch>
        </p:blipFill>
        <p:spPr>
          <a:xfrm>
            <a:off x="3257075" y="4247775"/>
            <a:ext cx="6972300" cy="2628900"/>
          </a:xfrm>
          <a:prstGeom prst="rect">
            <a:avLst/>
          </a:prstGeom>
          <a:noFill/>
          <a:ln>
            <a:noFill/>
          </a:ln>
        </p:spPr>
      </p:pic>
      <p:sp>
        <p:nvSpPr>
          <p:cNvPr id="271" name="Google Shape;271;p26"/>
          <p:cNvSpPr txBox="1"/>
          <p:nvPr/>
        </p:nvSpPr>
        <p:spPr>
          <a:xfrm>
            <a:off x="1907070" y="7769193"/>
            <a:ext cx="9672300" cy="1674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25">
                <a:solidFill>
                  <a:srgbClr val="0F3869"/>
                </a:solidFill>
                <a:latin typeface="Raleway SemiBold"/>
                <a:ea typeface="Raleway SemiBold"/>
                <a:cs typeface="Raleway SemiBold"/>
                <a:sym typeface="Raleway SemiBold"/>
              </a:rPr>
              <a:t>For questions, email us at</a:t>
            </a:r>
            <a:endParaRPr sz="3625">
              <a:solidFill>
                <a:srgbClr val="0F3869"/>
              </a:solidFill>
              <a:latin typeface="Raleway SemiBold"/>
              <a:ea typeface="Raleway SemiBold"/>
              <a:cs typeface="Raleway SemiBold"/>
              <a:sym typeface="Raleway SemiBold"/>
            </a:endParaRPr>
          </a:p>
          <a:p>
            <a:pPr marL="0" marR="0" lvl="0" indent="0" algn="ctr" rtl="0">
              <a:lnSpc>
                <a:spcPct val="100000"/>
              </a:lnSpc>
              <a:spcBef>
                <a:spcPts val="0"/>
              </a:spcBef>
              <a:spcAft>
                <a:spcPts val="0"/>
              </a:spcAft>
              <a:buNone/>
            </a:pPr>
            <a:r>
              <a:rPr lang="en-US" sz="3625" u="sng">
                <a:solidFill>
                  <a:schemeClr val="hlink"/>
                </a:solidFill>
                <a:latin typeface="Raleway SemiBold"/>
                <a:ea typeface="Raleway SemiBold"/>
                <a:cs typeface="Raleway SemiBold"/>
                <a:sym typeface="Raleway SemiBold"/>
                <a:hlinkClick r:id="rId5"/>
              </a:rPr>
              <a:t>kristen.rolf@usu.edu</a:t>
            </a:r>
            <a:r>
              <a:rPr lang="en-US" sz="3625">
                <a:solidFill>
                  <a:srgbClr val="0F3869"/>
                </a:solidFill>
                <a:latin typeface="Raleway SemiBold"/>
                <a:ea typeface="Raleway SemiBold"/>
                <a:cs typeface="Raleway SemiBold"/>
                <a:sym typeface="Raleway SemiBold"/>
              </a:rPr>
              <a:t> or </a:t>
            </a:r>
            <a:r>
              <a:rPr lang="en-US" sz="3625" u="sng">
                <a:solidFill>
                  <a:schemeClr val="hlink"/>
                </a:solidFill>
                <a:latin typeface="Raleway SemiBold"/>
                <a:ea typeface="Raleway SemiBold"/>
                <a:cs typeface="Raleway SemiBold"/>
                <a:sym typeface="Raleway SemiBold"/>
                <a:hlinkClick r:id="rId6"/>
              </a:rPr>
              <a:t>mallorypoole@suu.edu</a:t>
            </a:r>
            <a:r>
              <a:rPr lang="en-US" sz="3625">
                <a:solidFill>
                  <a:srgbClr val="0F3869"/>
                </a:solidFill>
                <a:latin typeface="Raleway SemiBold"/>
                <a:ea typeface="Raleway SemiBold"/>
                <a:cs typeface="Raleway SemiBold"/>
                <a:sym typeface="Raleway SemiBold"/>
              </a:rPr>
              <a:t> </a:t>
            </a:r>
            <a:endParaRPr sz="3625">
              <a:solidFill>
                <a:srgbClr val="0F3869"/>
              </a:solidFill>
              <a:latin typeface="Raleway SemiBold"/>
              <a:ea typeface="Raleway SemiBold"/>
              <a:cs typeface="Raleway SemiBold"/>
              <a:sym typeface="Raleway SemiBold"/>
            </a:endParaRPr>
          </a:p>
        </p:txBody>
      </p:sp>
      <p:sp>
        <p:nvSpPr>
          <p:cNvPr id="272" name="Google Shape;272;p26">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26">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26">
            <a:extLst>
              <a:ext uri="{C183D7F6-B498-43B3-948B-1728B52AA6E4}">
                <adec:decorative xmlns:adec="http://schemas.microsoft.com/office/drawing/2017/decorative" val="1"/>
              </a:ext>
            </a:extLst>
          </p:cNvPr>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276" name="Google Shape;276;p26" descr="Utah State University logo"/>
          <p:cNvPicPr preferRelativeResize="0"/>
          <p:nvPr/>
        </p:nvPicPr>
        <p:blipFill>
          <a:blip r:embed="rId9">
            <a:alphaModFix/>
          </a:blip>
          <a:stretch>
            <a:fillRect/>
          </a:stretch>
        </p:blipFill>
        <p:spPr>
          <a:xfrm>
            <a:off x="641025" y="8039100"/>
            <a:ext cx="2838450" cy="2247900"/>
          </a:xfrm>
          <a:prstGeom prst="rect">
            <a:avLst/>
          </a:prstGeom>
          <a:noFill/>
          <a:ln>
            <a:noFill/>
          </a:ln>
        </p:spPr>
      </p:pic>
      <p:pic>
        <p:nvPicPr>
          <p:cNvPr id="277" name="Google Shape;277;p26" descr="Southern Utah University logo"/>
          <p:cNvPicPr preferRelativeResize="0"/>
          <p:nvPr/>
        </p:nvPicPr>
        <p:blipFill>
          <a:blip r:embed="rId10">
            <a:alphaModFix/>
          </a:blip>
          <a:stretch>
            <a:fillRect/>
          </a:stretch>
        </p:blipFill>
        <p:spPr>
          <a:xfrm>
            <a:off x="9831500" y="7902002"/>
            <a:ext cx="2838450" cy="2276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title" idx="4294967295"/>
          </p:nvPr>
        </p:nvSpPr>
        <p:spPr>
          <a:xfrm>
            <a:off x="2374700" y="1711675"/>
            <a:ext cx="14715900" cy="3472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0027" b="1" i="0" u="none" strike="noStrike" kern="0" cap="none" spc="0" normalizeH="0" baseline="0" noProof="0" dirty="0">
                <a:ln>
                  <a:noFill/>
                </a:ln>
                <a:solidFill>
                  <a:srgbClr val="0F3869"/>
                </a:solidFill>
                <a:effectLst/>
                <a:uLnTx/>
                <a:uFillTx/>
                <a:latin typeface="Chewy"/>
                <a:ea typeface="Chewy"/>
                <a:cs typeface="Chewy"/>
                <a:sym typeface="Chewy"/>
              </a:rPr>
              <a:t>Minnesota</a:t>
            </a:r>
          </a:p>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0027" b="1" i="0" u="none" strike="noStrike" kern="0" cap="none" spc="0" normalizeH="0" baseline="0" noProof="0" dirty="0">
                <a:ln>
                  <a:noFill/>
                </a:ln>
                <a:solidFill>
                  <a:srgbClr val="0F3869"/>
                </a:solidFill>
                <a:effectLst/>
                <a:uLnTx/>
                <a:uFillTx/>
                <a:latin typeface="Chewy"/>
                <a:ea typeface="Chewy"/>
                <a:cs typeface="Chewy"/>
                <a:sym typeface="Chewy"/>
              </a:rPr>
              <a:t>Teacher &amp; Leader Preparation License Policies</a:t>
            </a:r>
          </a:p>
        </p:txBody>
      </p:sp>
      <p:sp>
        <p:nvSpPr>
          <p:cNvPr id="283" name="Google Shape;283;p27">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27"/>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85" name="Google Shape;285;p27"/>
          <p:cNvSpPr txBox="1"/>
          <p:nvPr/>
        </p:nvSpPr>
        <p:spPr>
          <a:xfrm>
            <a:off x="3863975" y="5728175"/>
            <a:ext cx="10829400" cy="31305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Keri DeSutter, PhD, Minnesota State University, Moorhead</a:t>
            </a:r>
            <a:endParaRPr sz="4309" b="1" dirty="0">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r>
              <a:rPr lang="en-US" sz="4309" b="1" dirty="0">
                <a:solidFill>
                  <a:srgbClr val="006AB9"/>
                </a:solidFill>
                <a:latin typeface="Raleway"/>
                <a:ea typeface="Raleway"/>
                <a:cs typeface="Raleway"/>
                <a:sym typeface="Raleway"/>
              </a:rPr>
              <a:t>Jennifer Christensen, PhD, LDA Minnesota</a:t>
            </a:r>
            <a:endParaRPr sz="2000" b="1" dirty="0">
              <a:latin typeface="Raleway"/>
              <a:ea typeface="Raleway"/>
              <a:cs typeface="Raleway"/>
              <a:sym typeface="Raleway"/>
            </a:endParaRPr>
          </a:p>
        </p:txBody>
      </p:sp>
      <p:pic>
        <p:nvPicPr>
          <p:cNvPr id="286" name="Google Shape;286;p27">
            <a:extLst>
              <a:ext uri="{C183D7F6-B498-43B3-948B-1728B52AA6E4}">
                <adec:decorative xmlns:adec="http://schemas.microsoft.com/office/drawing/2017/decorative" val="1"/>
              </a:ext>
            </a:extLst>
          </p:cNvPr>
          <p:cNvPicPr preferRelativeResize="0"/>
          <p:nvPr/>
        </p:nvPicPr>
        <p:blipFill rotWithShape="1">
          <a:blip r:embed="rId4">
            <a:alphaModFix/>
          </a:blip>
          <a:srcRect t="86648"/>
          <a:stretch/>
        </p:blipFill>
        <p:spPr>
          <a:xfrm>
            <a:off x="0" y="8913523"/>
            <a:ext cx="18288000" cy="1373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290"/>
        <p:cNvGrpSpPr/>
        <p:nvPr/>
      </p:nvGrpSpPr>
      <p:grpSpPr>
        <a:xfrm>
          <a:off x="0" y="0"/>
          <a:ext cx="0" cy="0"/>
          <a:chOff x="0" y="0"/>
          <a:chExt cx="0" cy="0"/>
        </a:xfrm>
      </p:grpSpPr>
      <p:sp>
        <p:nvSpPr>
          <p:cNvPr id="291" name="Google Shape;291;p28">
            <a:extLst>
              <a:ext uri="{C183D7F6-B498-43B3-948B-1728B52AA6E4}">
                <adec:decorative xmlns:adec="http://schemas.microsoft.com/office/drawing/2017/decorative" val="1"/>
              </a:ext>
            </a:extLst>
          </p:cNvPr>
          <p:cNvSpPr txBox="1"/>
          <p:nvPr/>
        </p:nvSpPr>
        <p:spPr>
          <a:xfrm>
            <a:off x="1002774" y="2567100"/>
            <a:ext cx="5220600" cy="7233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endParaRPr sz="4700">
              <a:latin typeface="Fjalla One"/>
              <a:ea typeface="Fjalla One"/>
              <a:cs typeface="Fjalla One"/>
              <a:sym typeface="Fjalla One"/>
            </a:endParaRPr>
          </a:p>
        </p:txBody>
      </p:sp>
      <p:sp>
        <p:nvSpPr>
          <p:cNvPr id="292" name="Google Shape;292;p28">
            <a:extLst>
              <a:ext uri="{C183D7F6-B498-43B3-948B-1728B52AA6E4}">
                <adec:decorative xmlns:adec="http://schemas.microsoft.com/office/drawing/2017/decorative" val="1"/>
              </a:ext>
            </a:extLst>
          </p:cNvPr>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28"/>
          <p:cNvSpPr txBox="1">
            <a:spLocks noGrp="1"/>
          </p:cNvSpPr>
          <p:nvPr>
            <p:ph type="title" idx="4294967295"/>
          </p:nvPr>
        </p:nvSpPr>
        <p:spPr>
          <a:xfrm>
            <a:off x="8278788" y="1759825"/>
            <a:ext cx="8231400" cy="9236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000000"/>
                </a:solidFill>
                <a:effectLst/>
                <a:uLnTx/>
                <a:uFillTx/>
                <a:latin typeface="Raleway"/>
                <a:ea typeface="Raleway"/>
                <a:cs typeface="Raleway"/>
                <a:sym typeface="Raleway"/>
              </a:rPr>
              <a:t>Goal for our session:</a:t>
            </a:r>
            <a:endParaRPr kumimoji="0" lang="en-US" sz="3900" b="1" i="0" u="none" strike="noStrike" kern="0" cap="none" spc="0" normalizeH="0" baseline="0" noProof="0" dirty="0">
              <a:ln>
                <a:noFill/>
              </a:ln>
              <a:solidFill>
                <a:srgbClr val="000000"/>
              </a:solidFill>
              <a:effectLst/>
              <a:uLnTx/>
              <a:uFillTx/>
              <a:latin typeface="Raleway"/>
              <a:ea typeface="Raleway"/>
              <a:cs typeface="Raleway"/>
              <a:sym typeface="Raleway"/>
            </a:endParaRPr>
          </a:p>
        </p:txBody>
      </p:sp>
      <p:sp>
        <p:nvSpPr>
          <p:cNvPr id="295" name="Google Shape;295;p28"/>
          <p:cNvSpPr txBox="1"/>
          <p:nvPr/>
        </p:nvSpPr>
        <p:spPr>
          <a:xfrm>
            <a:off x="8197225" y="3152200"/>
            <a:ext cx="8394525" cy="5372550"/>
          </a:xfrm>
          <a:prstGeom prst="rect">
            <a:avLst/>
          </a:prstGeom>
          <a:noFill/>
          <a:ln>
            <a:noFill/>
          </a:ln>
        </p:spPr>
        <p:txBody>
          <a:bodyPr spcFirstLastPara="1" wrap="square" lIns="0" tIns="0" rIns="0" bIns="0" anchor="t" anchorCtr="0">
            <a:spAutoFit/>
          </a:bodyPr>
          <a:lstStyle/>
          <a:p>
            <a:pPr marL="539747" marR="0" lvl="1" indent="-339787" algn="l" rtl="0">
              <a:lnSpc>
                <a:spcPct val="150020"/>
              </a:lnSpc>
              <a:spcBef>
                <a:spcPts val="0"/>
              </a:spcBef>
              <a:spcAft>
                <a:spcPts val="0"/>
              </a:spcAft>
              <a:buClr>
                <a:srgbClr val="000000"/>
              </a:buClr>
              <a:buSzPts val="3600"/>
              <a:buFont typeface="Raleway Medium"/>
              <a:buChar char="•"/>
            </a:pPr>
            <a:r>
              <a:rPr lang="en-US" sz="3600" dirty="0">
                <a:latin typeface="Raleway Medium"/>
                <a:ea typeface="Raleway Medium"/>
                <a:cs typeface="Raleway Medium"/>
                <a:sym typeface="Raleway Medium"/>
              </a:rPr>
              <a:t>After engaging in discussions of policy related to teacher and leader preparation and licensing, participants will walk away with a process to survey policies to consider in their contexts.</a:t>
            </a:r>
            <a:endParaRPr sz="3600" dirty="0">
              <a:latin typeface="Raleway Medium"/>
              <a:ea typeface="Raleway Medium"/>
              <a:cs typeface="Raleway Medium"/>
              <a:sym typeface="Raleway Medium"/>
            </a:endParaRPr>
          </a:p>
          <a:p>
            <a:pPr marL="914400" marR="0" lvl="0" indent="0" algn="l" rtl="0">
              <a:lnSpc>
                <a:spcPct val="150020"/>
              </a:lnSpc>
              <a:spcBef>
                <a:spcPts val="0"/>
              </a:spcBef>
              <a:spcAft>
                <a:spcPts val="0"/>
              </a:spcAft>
              <a:buNone/>
            </a:pPr>
            <a:endParaRPr sz="2499" dirty="0">
              <a:latin typeface="Raleway Medium"/>
              <a:ea typeface="Raleway Medium"/>
              <a:cs typeface="Raleway Medium"/>
              <a:sym typeface="Raleway Medium"/>
            </a:endParaRPr>
          </a:p>
        </p:txBody>
      </p:sp>
      <p:sp>
        <p:nvSpPr>
          <p:cNvPr id="296" name="Google Shape;296;p28">
            <a:extLst>
              <a:ext uri="{C183D7F6-B498-43B3-948B-1728B52AA6E4}">
                <adec:decorative xmlns:adec="http://schemas.microsoft.com/office/drawing/2017/decorative" val="1"/>
              </a:ext>
            </a:extLst>
          </p:cNvPr>
          <p:cNvSpPr/>
          <p:nvPr/>
        </p:nvSpPr>
        <p:spPr>
          <a:xfrm rot="-1682327">
            <a:off x="4894720" y="4405813"/>
            <a:ext cx="1555603" cy="2296094"/>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28">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492" t="-4339" r="-64433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28">
            <a:extLst>
              <a:ext uri="{C183D7F6-B498-43B3-948B-1728B52AA6E4}">
                <adec:decorative xmlns:adec="http://schemas.microsoft.com/office/drawing/2017/decorative" val="1"/>
              </a:ext>
            </a:extLst>
          </p:cNvPr>
          <p:cNvSpPr/>
          <p:nvPr/>
        </p:nvSpPr>
        <p:spPr>
          <a:xfrm rot="-570569">
            <a:off x="2081406" y="4662351"/>
            <a:ext cx="2431810" cy="1529001"/>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28">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28">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29"/>
          <p:cNvSpPr txBox="1">
            <a:spLocks noGrp="1"/>
          </p:cNvSpPr>
          <p:nvPr>
            <p:ph type="title" idx="4294967295"/>
          </p:nvPr>
        </p:nvSpPr>
        <p:spPr>
          <a:xfrm>
            <a:off x="2718675" y="1338832"/>
            <a:ext cx="12850650" cy="1099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000000"/>
                </a:solidFill>
                <a:effectLst/>
                <a:uLnTx/>
                <a:uFillTx/>
                <a:latin typeface="Calibri"/>
                <a:ea typeface="Calibri"/>
                <a:cs typeface="Calibri"/>
                <a:sym typeface="Calibri"/>
              </a:rPr>
              <a:t>Identify two (2) policies that most directly influence teacher and leader preparation and licensing in your state.</a:t>
            </a:r>
            <a:endPar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07" name="Google Shape;307;p29"/>
          <p:cNvSpPr txBox="1"/>
          <p:nvPr/>
        </p:nvSpPr>
        <p:spPr>
          <a:xfrm>
            <a:off x="3771225" y="2847151"/>
            <a:ext cx="10745550" cy="19395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t>Where do they live?</a:t>
            </a:r>
            <a:endParaRPr sz="3500" dirty="0"/>
          </a:p>
          <a:p>
            <a:pPr marL="0" marR="0" lvl="0" indent="0" algn="ctr" rtl="0">
              <a:lnSpc>
                <a:spcPct val="130000"/>
              </a:lnSpc>
              <a:spcBef>
                <a:spcPts val="0"/>
              </a:spcBef>
              <a:spcAft>
                <a:spcPts val="0"/>
              </a:spcAft>
              <a:buNone/>
            </a:pPr>
            <a:r>
              <a:rPr lang="en-US" sz="3500" dirty="0"/>
              <a:t>What behavior do they incentivize or constrain?</a:t>
            </a:r>
            <a:endParaRPr sz="3500" dirty="0"/>
          </a:p>
          <a:p>
            <a:pPr marL="0" marR="0" lvl="0" indent="0" algn="ctr" rtl="0">
              <a:lnSpc>
                <a:spcPct val="130000"/>
              </a:lnSpc>
              <a:spcBef>
                <a:spcPts val="0"/>
              </a:spcBef>
              <a:spcAft>
                <a:spcPts val="0"/>
              </a:spcAft>
              <a:buNone/>
            </a:pPr>
            <a:r>
              <a:rPr lang="en-US" sz="3500" dirty="0"/>
              <a:t>What data would be required for this policy to work?</a:t>
            </a:r>
            <a:endParaRPr sz="3500" dirty="0"/>
          </a:p>
        </p:txBody>
      </p:sp>
      <p:sp>
        <p:nvSpPr>
          <p:cNvPr id="308" name="Google Shape;308;p29">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29"/>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310" name="Google Shape;310;p29">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311" name="Google Shape;311;p29">
            <a:extLst>
              <a:ext uri="{C183D7F6-B498-43B3-948B-1728B52AA6E4}">
                <adec:decorative xmlns:adec="http://schemas.microsoft.com/office/drawing/2017/decorative" val="1"/>
              </a:ext>
            </a:extLst>
          </p:cNvPr>
          <p:cNvSpPr/>
          <p:nvPr/>
        </p:nvSpPr>
        <p:spPr>
          <a:xfrm>
            <a:off x="-276773" y="43450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a:extLst>
              <a:ext uri="{C183D7F6-B498-43B3-948B-1728B52AA6E4}">
                <adec:decorative xmlns:adec="http://schemas.microsoft.com/office/drawing/2017/decorative" val="1"/>
              </a:ext>
            </a:extLst>
          </p:cNvPr>
          <p:cNvSpPr/>
          <p:nvPr/>
        </p:nvSpPr>
        <p:spPr>
          <a:xfrm>
            <a:off x="8558825" y="3964235"/>
            <a:ext cx="1115847" cy="1115847"/>
          </a:xfrm>
          <a:custGeom>
            <a:avLst/>
            <a:gdLst/>
            <a:ahLst/>
            <a:cxnLst/>
            <a:rect l="l" t="t" r="r" b="b"/>
            <a:pathLst>
              <a:path w="1115847" h="1115847" extrusionOk="0">
                <a:moveTo>
                  <a:pt x="0" y="0"/>
                </a:moveTo>
                <a:lnTo>
                  <a:pt x="1115847" y="0"/>
                </a:lnTo>
                <a:lnTo>
                  <a:pt x="1115847" y="1115847"/>
                </a:lnTo>
                <a:lnTo>
                  <a:pt x="0" y="11158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30">
            <a:extLst>
              <a:ext uri="{C183D7F6-B498-43B3-948B-1728B52AA6E4}">
                <adec:decorative xmlns:adec="http://schemas.microsoft.com/office/drawing/2017/decorative" val="1"/>
              </a:ext>
            </a:extLst>
          </p:cNvPr>
          <p:cNvSpPr/>
          <p:nvPr/>
        </p:nvSpPr>
        <p:spPr>
          <a:xfrm rot="2145233">
            <a:off x="14719112" y="3770232"/>
            <a:ext cx="197504" cy="1448359"/>
          </a:xfrm>
          <a:custGeom>
            <a:avLst/>
            <a:gdLst/>
            <a:ahLst/>
            <a:cxnLst/>
            <a:rect l="l" t="t" r="r" b="b"/>
            <a:pathLst>
              <a:path w="197269" h="1446638" extrusionOk="0">
                <a:moveTo>
                  <a:pt x="0" y="0"/>
                </a:moveTo>
                <a:lnTo>
                  <a:pt x="197268" y="0"/>
                </a:lnTo>
                <a:lnTo>
                  <a:pt x="197268" y="1446638"/>
                </a:lnTo>
                <a:lnTo>
                  <a:pt x="0" y="144663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30">
            <a:extLst>
              <a:ext uri="{C183D7F6-B498-43B3-948B-1728B52AA6E4}">
                <adec:decorative xmlns:adec="http://schemas.microsoft.com/office/drawing/2017/decorative" val="1"/>
              </a:ext>
            </a:extLst>
          </p:cNvPr>
          <p:cNvSpPr/>
          <p:nvPr/>
        </p:nvSpPr>
        <p:spPr>
          <a:xfrm>
            <a:off x="2710080" y="4033594"/>
            <a:ext cx="1518945" cy="1046691"/>
          </a:xfrm>
          <a:custGeom>
            <a:avLst/>
            <a:gdLst/>
            <a:ahLst/>
            <a:cxnLst/>
            <a:rect l="l" t="t" r="r" b="b"/>
            <a:pathLst>
              <a:path w="1518945" h="1046691" extrusionOk="0">
                <a:moveTo>
                  <a:pt x="0" y="0"/>
                </a:moveTo>
                <a:lnTo>
                  <a:pt x="1518945" y="0"/>
                </a:lnTo>
                <a:lnTo>
                  <a:pt x="1518945" y="1046691"/>
                </a:lnTo>
                <a:lnTo>
                  <a:pt x="0" y="104669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30">
            <a:extLst>
              <a:ext uri="{C183D7F6-B498-43B3-948B-1728B52AA6E4}">
                <adec:decorative xmlns:adec="http://schemas.microsoft.com/office/drawing/2017/decorative" val="1"/>
              </a:ext>
            </a:extLst>
          </p:cNvPr>
          <p:cNvSpPr/>
          <p:nvPr/>
        </p:nvSpPr>
        <p:spPr>
          <a:xfrm>
            <a:off x="0" y="0"/>
            <a:ext cx="18288000" cy="29784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30"/>
          <p:cNvSpPr txBox="1">
            <a:spLocks noGrp="1"/>
          </p:cNvSpPr>
          <p:nvPr>
            <p:ph type="title" idx="4294967295"/>
          </p:nvPr>
        </p:nvSpPr>
        <p:spPr>
          <a:xfrm>
            <a:off x="1355775" y="997050"/>
            <a:ext cx="1491360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FFFFFF"/>
                </a:solidFill>
                <a:effectLst/>
                <a:uLnTx/>
                <a:uFillTx/>
                <a:latin typeface="Fjalla One"/>
                <a:ea typeface="Fjalla One"/>
                <a:cs typeface="Fjalla One"/>
                <a:sym typeface="Fjalla One"/>
              </a:rPr>
              <a:t>Minnesota Policy Survey</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323" name="Google Shape;323;p30"/>
          <p:cNvSpPr txBox="1"/>
          <p:nvPr/>
        </p:nvSpPr>
        <p:spPr>
          <a:xfrm>
            <a:off x="1028700" y="5614901"/>
            <a:ext cx="4881600" cy="4308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799" b="1">
                <a:latin typeface="Raleway"/>
                <a:ea typeface="Raleway"/>
                <a:cs typeface="Raleway"/>
                <a:sym typeface="Raleway"/>
              </a:rPr>
              <a:t>Policy Discussion</a:t>
            </a:r>
            <a:endParaRPr b="1">
              <a:latin typeface="Raleway"/>
              <a:ea typeface="Raleway"/>
              <a:cs typeface="Raleway"/>
              <a:sym typeface="Raleway"/>
            </a:endParaRPr>
          </a:p>
        </p:txBody>
      </p:sp>
      <p:sp>
        <p:nvSpPr>
          <p:cNvPr id="322" name="Google Shape;322;p30"/>
          <p:cNvSpPr txBox="1"/>
          <p:nvPr/>
        </p:nvSpPr>
        <p:spPr>
          <a:xfrm>
            <a:off x="1028700" y="7106813"/>
            <a:ext cx="4881600" cy="15385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99" dirty="0">
                <a:latin typeface="Raleway"/>
                <a:ea typeface="Raleway"/>
                <a:cs typeface="Raleway"/>
                <a:sym typeface="Raleway"/>
              </a:rPr>
              <a:t>Listed Minnesota Policies that have potential to impact students with disabilities in schools.</a:t>
            </a:r>
            <a:endParaRPr dirty="0">
              <a:latin typeface="Raleway"/>
              <a:ea typeface="Raleway"/>
              <a:cs typeface="Raleway"/>
              <a:sym typeface="Raleway"/>
            </a:endParaRPr>
          </a:p>
        </p:txBody>
      </p:sp>
      <p:sp>
        <p:nvSpPr>
          <p:cNvPr id="326" name="Google Shape;326;p30"/>
          <p:cNvSpPr txBox="1"/>
          <p:nvPr/>
        </p:nvSpPr>
        <p:spPr>
          <a:xfrm>
            <a:off x="6703148" y="5607757"/>
            <a:ext cx="4881600" cy="4308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b="1">
                <a:latin typeface="Raleway"/>
                <a:ea typeface="Raleway"/>
                <a:cs typeface="Raleway"/>
                <a:sym typeface="Raleway"/>
              </a:rPr>
              <a:t>Clarity</a:t>
            </a:r>
            <a:endParaRPr b="1">
              <a:latin typeface="Raleway"/>
              <a:ea typeface="Raleway"/>
              <a:cs typeface="Raleway"/>
              <a:sym typeface="Raleway"/>
            </a:endParaRPr>
          </a:p>
        </p:txBody>
      </p:sp>
      <p:sp>
        <p:nvSpPr>
          <p:cNvPr id="325" name="Google Shape;325;p30"/>
          <p:cNvSpPr txBox="1"/>
          <p:nvPr/>
        </p:nvSpPr>
        <p:spPr>
          <a:xfrm>
            <a:off x="6703148" y="7106813"/>
            <a:ext cx="4881600" cy="15385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99" dirty="0">
                <a:latin typeface="Raleway"/>
                <a:ea typeface="Raleway"/>
                <a:cs typeface="Raleway"/>
                <a:sym typeface="Raleway"/>
              </a:rPr>
              <a:t>Through discussion, differing levels of understanding and knowledge of these policies led to further wonderings.</a:t>
            </a:r>
            <a:endParaRPr dirty="0">
              <a:latin typeface="Raleway"/>
              <a:ea typeface="Raleway"/>
              <a:cs typeface="Raleway"/>
              <a:sym typeface="Raleway"/>
            </a:endParaRPr>
          </a:p>
        </p:txBody>
      </p:sp>
      <p:sp>
        <p:nvSpPr>
          <p:cNvPr id="329" name="Google Shape;329;p30"/>
          <p:cNvSpPr txBox="1"/>
          <p:nvPr/>
        </p:nvSpPr>
        <p:spPr>
          <a:xfrm>
            <a:off x="12377600" y="5629209"/>
            <a:ext cx="4881600" cy="43091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b="1">
                <a:latin typeface="Raleway"/>
                <a:ea typeface="Raleway"/>
                <a:cs typeface="Raleway"/>
                <a:sym typeface="Raleway"/>
              </a:rPr>
              <a:t>Survey Creation</a:t>
            </a:r>
            <a:endParaRPr b="1">
              <a:latin typeface="Raleway"/>
              <a:ea typeface="Raleway"/>
              <a:cs typeface="Raleway"/>
              <a:sym typeface="Raleway"/>
            </a:endParaRPr>
          </a:p>
        </p:txBody>
      </p:sp>
      <p:sp>
        <p:nvSpPr>
          <p:cNvPr id="328" name="Google Shape;328;p30"/>
          <p:cNvSpPr txBox="1"/>
          <p:nvPr/>
        </p:nvSpPr>
        <p:spPr>
          <a:xfrm>
            <a:off x="12377600" y="7050133"/>
            <a:ext cx="4881600" cy="175424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Font typeface="Arial"/>
              <a:buNone/>
            </a:pPr>
            <a:r>
              <a:rPr lang="en-US" sz="2499">
                <a:solidFill>
                  <a:schemeClr val="dk1"/>
                </a:solidFill>
                <a:latin typeface="Raleway"/>
                <a:ea typeface="Raleway"/>
                <a:cs typeface="Raleway"/>
                <a:sym typeface="Raleway"/>
              </a:rPr>
              <a:t>Thought through ways to ascertain levels of knowledge and understanding of our Leadership Team membership.</a:t>
            </a:r>
            <a:endParaRPr>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a:latin typeface="Raleway"/>
              <a:ea typeface="Raleway"/>
              <a:cs typeface="Raleway"/>
              <a:sym typeface="Raleway"/>
            </a:endParaRPr>
          </a:p>
        </p:txBody>
      </p:sp>
      <p:sp>
        <p:nvSpPr>
          <p:cNvPr id="330" name="Google Shape;330;p30">
            <a:extLst>
              <a:ext uri="{C183D7F6-B498-43B3-948B-1728B52AA6E4}">
                <adec:decorative xmlns:adec="http://schemas.microsoft.com/office/drawing/2017/decorative" val="1"/>
              </a:ext>
            </a:extLst>
          </p:cNvPr>
          <p:cNvSpPr/>
          <p:nvPr/>
        </p:nvSpPr>
        <p:spPr>
          <a:xfrm>
            <a:off x="264481"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30">
            <a:extLst>
              <a:ext uri="{C183D7F6-B498-43B3-948B-1728B52AA6E4}">
                <adec:decorative xmlns:adec="http://schemas.microsoft.com/office/drawing/2017/decorative" val="1"/>
              </a:ext>
            </a:extLst>
          </p:cNvPr>
          <p:cNvSpPr txBox="1"/>
          <p:nvPr/>
        </p:nvSpPr>
        <p:spPr>
          <a:xfrm>
            <a:off x="152041"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32" name="Google Shape;332;p30">
            <a:extLst>
              <a:ext uri="{C183D7F6-B498-43B3-948B-1728B52AA6E4}">
                <adec:decorative xmlns:adec="http://schemas.microsoft.com/office/drawing/2017/decorative" val="1"/>
              </a:ext>
            </a:extLst>
          </p:cNvPr>
          <p:cNvSpPr/>
          <p:nvPr/>
        </p:nvSpPr>
        <p:spPr>
          <a:xfrm rot="10800000">
            <a:off x="-7832451" y="-1511278"/>
            <a:ext cx="26120450" cy="2396203"/>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36"/>
        <p:cNvGrpSpPr/>
        <p:nvPr/>
      </p:nvGrpSpPr>
      <p:grpSpPr>
        <a:xfrm>
          <a:off x="0" y="0"/>
          <a:ext cx="0" cy="0"/>
          <a:chOff x="0" y="0"/>
          <a:chExt cx="0" cy="0"/>
        </a:xfrm>
      </p:grpSpPr>
      <p:sp>
        <p:nvSpPr>
          <p:cNvPr id="337" name="Google Shape;337;p31"/>
          <p:cNvSpPr txBox="1">
            <a:spLocks noGrp="1"/>
          </p:cNvSpPr>
          <p:nvPr>
            <p:ph type="title" idx="4294967295"/>
          </p:nvPr>
        </p:nvSpPr>
        <p:spPr>
          <a:xfrm>
            <a:off x="1028700" y="2620787"/>
            <a:ext cx="5868900" cy="1215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Survey</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338" name="Google Shape;338;p31" descr="Example suvrey questions include about awareness of the updated MN standards of effective practice for all teachers, etc."/>
          <p:cNvSpPr/>
          <p:nvPr/>
        </p:nvSpPr>
        <p:spPr>
          <a:xfrm>
            <a:off x="7384437" y="1579600"/>
            <a:ext cx="10018636" cy="712670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31">
            <a:extLst>
              <a:ext uri="{C183D7F6-B498-43B3-948B-1728B52AA6E4}">
                <adec:decorative xmlns:adec="http://schemas.microsoft.com/office/drawing/2017/decorative" val="1"/>
              </a:ext>
            </a:extLst>
          </p:cNvPr>
          <p:cNvSpPr txBox="1"/>
          <p:nvPr/>
        </p:nvSpPr>
        <p:spPr>
          <a:xfrm>
            <a:off x="8197224" y="4269086"/>
            <a:ext cx="8394600" cy="2154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endParaRPr>
              <a:latin typeface="Raleway Medium"/>
              <a:ea typeface="Raleway Medium"/>
              <a:cs typeface="Raleway Medium"/>
              <a:sym typeface="Raleway Medium"/>
            </a:endParaRPr>
          </a:p>
        </p:txBody>
      </p:sp>
      <p:sp>
        <p:nvSpPr>
          <p:cNvPr id="340" name="Google Shape;340;p31">
            <a:extLst>
              <a:ext uri="{C183D7F6-B498-43B3-948B-1728B52AA6E4}">
                <adec:decorative xmlns:adec="http://schemas.microsoft.com/office/drawing/2017/decorative" val="1"/>
              </a:ext>
            </a:extLst>
          </p:cNvPr>
          <p:cNvSpPr txBox="1"/>
          <p:nvPr/>
        </p:nvSpPr>
        <p:spPr>
          <a:xfrm>
            <a:off x="176868" y="739131"/>
            <a:ext cx="2760300" cy="3234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341" name="Google Shape;341;p31">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79" t="-11269" r="-109668" b="-1207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31">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31">
            <a:extLst>
              <a:ext uri="{C183D7F6-B498-43B3-948B-1728B52AA6E4}">
                <adec:decorative xmlns:adec="http://schemas.microsoft.com/office/drawing/2017/decorative" val="1"/>
              </a:ext>
            </a:extLst>
          </p:cNvPr>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344" name="Google Shape;344;p3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384425" y="1579600"/>
            <a:ext cx="10236198" cy="7381151"/>
          </a:xfrm>
          <a:prstGeom prst="rect">
            <a:avLst/>
          </a:prstGeom>
          <a:solidFill>
            <a:srgbClr val="FFFFFF"/>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4"/>
          <p:cNvSpPr txBox="1">
            <a:spLocks noGrp="1"/>
          </p:cNvSpPr>
          <p:nvPr>
            <p:ph type="title" idx="4294967295"/>
          </p:nvPr>
        </p:nvSpPr>
        <p:spPr>
          <a:xfrm>
            <a:off x="2718675" y="1522263"/>
            <a:ext cx="1285065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rPr>
              <a:t>Build, Test, Rethink</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91" name="Google Shape;91;p14"/>
          <p:cNvSpPr txBox="1"/>
          <p:nvPr/>
        </p:nvSpPr>
        <p:spPr>
          <a:xfrm>
            <a:off x="3771225" y="3105982"/>
            <a:ext cx="10745550" cy="6156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000" b="1"/>
              <a:t>A Data Think Tank with Utah and Minnesota </a:t>
            </a:r>
            <a:endParaRPr sz="4000" b="1"/>
          </a:p>
        </p:txBody>
      </p:sp>
      <p:sp>
        <p:nvSpPr>
          <p:cNvPr id="92" name="Google Shape;92;p14">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4"/>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94" name="Google Shape;94;p14">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95" name="Google Shape;95;p14">
            <a:extLst>
              <a:ext uri="{C183D7F6-B498-43B3-948B-1728B52AA6E4}">
                <adec:decorative xmlns:adec="http://schemas.microsoft.com/office/drawing/2017/decorative" val="1"/>
              </a:ext>
            </a:extLst>
          </p:cNvPr>
          <p:cNvSpPr/>
          <p:nvPr/>
        </p:nvSpPr>
        <p:spPr>
          <a:xfrm>
            <a:off x="-276773" y="43450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4"/>
          <p:cNvSpPr txBox="1"/>
          <p:nvPr/>
        </p:nvSpPr>
        <p:spPr>
          <a:xfrm>
            <a:off x="5184000" y="5269145"/>
            <a:ext cx="7920000" cy="98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chemeClr val="dk1"/>
                </a:solidFill>
                <a:latin typeface="Calibri"/>
                <a:ea typeface="Calibri"/>
                <a:cs typeface="Calibri"/>
                <a:sym typeface="Calibri"/>
              </a:rPr>
              <a:t>Wednesday, February 11th 10:15-11:30 AM</a:t>
            </a:r>
            <a:endParaRPr sz="32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Google Shape;349;p32">
            <a:extLst>
              <a:ext uri="{C183D7F6-B498-43B3-948B-1728B52AA6E4}">
                <adec:decorative xmlns:adec="http://schemas.microsoft.com/office/drawing/2017/decorative" val="1"/>
              </a:ext>
            </a:extLst>
          </p:cNvPr>
          <p:cNvGrpSpPr/>
          <p:nvPr/>
        </p:nvGrpSpPr>
        <p:grpSpPr>
          <a:xfrm rot="10800000">
            <a:off x="-118" y="9257850"/>
            <a:ext cx="18288118" cy="1246143"/>
            <a:chOff x="0" y="-57150"/>
            <a:chExt cx="4816592" cy="328200"/>
          </a:xfrm>
        </p:grpSpPr>
        <p:sp>
          <p:nvSpPr>
            <p:cNvPr id="350" name="Google Shape;350;p32"/>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32"/>
            <p:cNvSpPr txBox="1"/>
            <p:nvPr/>
          </p:nvSpPr>
          <p:spPr>
            <a:xfrm>
              <a:off x="0" y="-57150"/>
              <a:ext cx="4816500" cy="3282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52" name="Google Shape;352;p32">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32">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54" name="Google Shape;354;p32">
            <a:extLst>
              <a:ext uri="{C183D7F6-B498-43B3-948B-1728B52AA6E4}">
                <adec:decorative xmlns:adec="http://schemas.microsoft.com/office/drawing/2017/decorative" val="1"/>
              </a:ext>
            </a:extLst>
          </p:cNvPr>
          <p:cNvSpPr/>
          <p:nvPr/>
        </p:nvSpPr>
        <p:spPr>
          <a:xfrm>
            <a:off x="542602" y="5670825"/>
            <a:ext cx="2422648" cy="3591074"/>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32"/>
          <p:cNvSpPr txBox="1">
            <a:spLocks noGrp="1"/>
          </p:cNvSpPr>
          <p:nvPr>
            <p:ph type="title" idx="4294967295"/>
          </p:nvPr>
        </p:nvSpPr>
        <p:spPr>
          <a:xfrm>
            <a:off x="1696863" y="1431238"/>
            <a:ext cx="14894400" cy="1246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Minnesota Policies</a:t>
            </a:r>
            <a:endParaRPr kumimoji="0" lang="en-US" sz="25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355" name="Google Shape;355;p32"/>
          <p:cNvSpPr txBox="1"/>
          <p:nvPr/>
        </p:nvSpPr>
        <p:spPr>
          <a:xfrm>
            <a:off x="3420275" y="2958225"/>
            <a:ext cx="14123100" cy="5770500"/>
          </a:xfrm>
          <a:prstGeom prst="rect">
            <a:avLst/>
          </a:prstGeom>
          <a:noFill/>
          <a:ln>
            <a:noFill/>
          </a:ln>
        </p:spPr>
        <p:txBody>
          <a:bodyPr spcFirstLastPara="1" wrap="square" lIns="0" tIns="0" rIns="0" bIns="0" anchor="t" anchorCtr="0">
            <a:spAutoFit/>
          </a:bodyPr>
          <a:lstStyle/>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Teacher Licensure Preparation </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Standards of Effective Practice</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Special Education licensure specific standards</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Administrator Preparation Rules</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Literacy</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Read Act relates to both preservice and </a:t>
            </a:r>
            <a:r>
              <a:rPr lang="en-US" sz="2499" dirty="0" err="1">
                <a:latin typeface="Raleway Medium"/>
                <a:ea typeface="Raleway Medium"/>
                <a:cs typeface="Raleway Medium"/>
                <a:sym typeface="Raleway Medium"/>
              </a:rPr>
              <a:t>inservice</a:t>
            </a:r>
            <a:r>
              <a:rPr lang="en-US" sz="2499" dirty="0">
                <a:latin typeface="Raleway Medium"/>
                <a:ea typeface="Raleway Medium"/>
                <a:cs typeface="Raleway Medium"/>
                <a:sym typeface="Raleway Medium"/>
              </a:rPr>
              <a:t> preparation</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School/Systems Related Policies</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MTSS</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Caseload limits</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Changes to SLD criteria</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Restrictive Procedures</a:t>
            </a:r>
            <a:endParaRPr sz="2499" dirty="0">
              <a:latin typeface="Raleway Medium"/>
              <a:ea typeface="Raleway Medium"/>
              <a:cs typeface="Raleway Medium"/>
              <a:sym typeface="Raleway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a:extLst>
              <a:ext uri="{C183D7F6-B498-43B3-948B-1728B52AA6E4}">
                <adec:decorative xmlns:adec="http://schemas.microsoft.com/office/drawing/2017/decorative" val="1"/>
              </a:ext>
            </a:extLst>
          </p:cNvPr>
          <p:cNvSpPr/>
          <p:nvPr/>
        </p:nvSpPr>
        <p:spPr>
          <a:xfrm>
            <a:off x="0" y="-14037"/>
            <a:ext cx="18288000" cy="2978400"/>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62" name="Google Shape;362;p33">
            <a:extLst>
              <a:ext uri="{C183D7F6-B498-43B3-948B-1728B52AA6E4}">
                <adec:decorative xmlns:adec="http://schemas.microsoft.com/office/drawing/2017/decorative" val="1"/>
              </a:ext>
            </a:extLst>
          </p:cNvPr>
          <p:cNvGrpSpPr/>
          <p:nvPr/>
        </p:nvGrpSpPr>
        <p:grpSpPr>
          <a:xfrm>
            <a:off x="11918297" y="4182395"/>
            <a:ext cx="6001650" cy="2243796"/>
            <a:chOff x="1988467" y="-76200"/>
            <a:chExt cx="8002200" cy="2991728"/>
          </a:xfrm>
        </p:grpSpPr>
        <p:sp>
          <p:nvSpPr>
            <p:cNvPr id="363" name="Google Shape;363;p33"/>
            <p:cNvSpPr txBox="1"/>
            <p:nvPr/>
          </p:nvSpPr>
          <p:spPr>
            <a:xfrm>
              <a:off x="1988467" y="-76200"/>
              <a:ext cx="8002200" cy="57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799" b="1" u="sng">
                <a:solidFill>
                  <a:schemeClr val="hlink"/>
                </a:solidFill>
                <a:latin typeface="Raleway"/>
                <a:ea typeface="Raleway"/>
                <a:cs typeface="Raleway"/>
                <a:sym typeface="Raleway"/>
                <a:hlinkClick r:id="rId3"/>
              </a:endParaRPr>
            </a:p>
          </p:txBody>
        </p:sp>
        <p:sp>
          <p:nvSpPr>
            <p:cNvPr id="364" name="Google Shape;364;p33"/>
            <p:cNvSpPr txBox="1"/>
            <p:nvPr/>
          </p:nvSpPr>
          <p:spPr>
            <a:xfrm>
              <a:off x="1988467" y="2402528"/>
              <a:ext cx="8002200" cy="51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2499">
                <a:solidFill>
                  <a:schemeClr val="dk1"/>
                </a:solidFill>
              </a:endParaRPr>
            </a:p>
          </p:txBody>
        </p:sp>
      </p:grpSp>
      <p:sp>
        <p:nvSpPr>
          <p:cNvPr id="365" name="Google Shape;365;p33">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33">
            <a:extLs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67" name="Google Shape;367;p33">
            <a:extLst>
              <a:ext uri="{C183D7F6-B498-43B3-948B-1728B52AA6E4}">
                <adec:decorative xmlns:adec="http://schemas.microsoft.com/office/drawing/2017/decorative" val="1"/>
              </a:ext>
            </a:extLst>
          </p:cNvPr>
          <p:cNvSpPr/>
          <p:nvPr/>
        </p:nvSpPr>
        <p:spPr>
          <a:xfrm>
            <a:off x="15484692" y="7715786"/>
            <a:ext cx="2803308" cy="3999386"/>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5">
              <a:alphaModFix/>
            </a:blip>
            <a:stretch>
              <a:fillRect l="-121678" t="-14848" r="-22259" b="-1417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33"/>
          <p:cNvSpPr txBox="1">
            <a:spLocks noGrp="1"/>
          </p:cNvSpPr>
          <p:nvPr>
            <p:ph type="title" idx="4294967295"/>
          </p:nvPr>
        </p:nvSpPr>
        <p:spPr>
          <a:xfrm>
            <a:off x="1392064" y="751837"/>
            <a:ext cx="14894400" cy="1446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399"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Survey Results</a:t>
            </a:r>
            <a:endParaRPr kumimoji="0" lang="en-US" sz="38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pic>
        <p:nvPicPr>
          <p:cNvPr id="369" name="Google Shape;369;p33" descr="Two pie charts showing educator awareness of the Minnesota Standards of Effective Practice (SEP). The first chart shows 100% of 16 respondents reporting they are aware of the updated SEP standards. The second chart shows 75% of 16 respondents aware of how the SEP standards affect teacher preparation and special education, and 25% not aware."/>
          <p:cNvPicPr preferRelativeResize="0"/>
          <p:nvPr/>
        </p:nvPicPr>
        <p:blipFill>
          <a:blip r:embed="rId6">
            <a:alphaModFix/>
          </a:blip>
          <a:stretch>
            <a:fillRect/>
          </a:stretch>
        </p:blipFill>
        <p:spPr>
          <a:xfrm>
            <a:off x="372850" y="3253875"/>
            <a:ext cx="5010926" cy="5067724"/>
          </a:xfrm>
          <a:prstGeom prst="rect">
            <a:avLst/>
          </a:prstGeom>
          <a:noFill/>
          <a:ln>
            <a:noFill/>
          </a:ln>
        </p:spPr>
      </p:pic>
      <p:sp>
        <p:nvSpPr>
          <p:cNvPr id="371" name="Google Shape;371;p33"/>
          <p:cNvSpPr txBox="1"/>
          <p:nvPr/>
        </p:nvSpPr>
        <p:spPr>
          <a:xfrm>
            <a:off x="5383775" y="3429000"/>
            <a:ext cx="65343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dirty="0">
                <a:solidFill>
                  <a:schemeClr val="dk1"/>
                </a:solidFill>
                <a:latin typeface="Calibri"/>
                <a:ea typeface="Calibri"/>
                <a:cs typeface="Calibri"/>
                <a:sym typeface="Calibri"/>
              </a:rPr>
              <a:t>COMMENTS: The policy question regarding the standards of effective practice received the most written comments. </a:t>
            </a:r>
            <a:endParaRPr sz="2700" dirty="0">
              <a:solidFill>
                <a:schemeClr val="dk1"/>
              </a:solidFill>
              <a:latin typeface="Calibri"/>
              <a:ea typeface="Calibri"/>
              <a:cs typeface="Calibri"/>
              <a:sym typeface="Calibri"/>
            </a:endParaRPr>
          </a:p>
          <a:p>
            <a:pPr marL="0" lvl="0" indent="0" algn="l" rtl="0">
              <a:spcBef>
                <a:spcPts val="0"/>
              </a:spcBef>
              <a:spcAft>
                <a:spcPts val="0"/>
              </a:spcAft>
              <a:buNone/>
            </a:pPr>
            <a:endParaRPr sz="2700" dirty="0">
              <a:solidFill>
                <a:schemeClr val="dk1"/>
              </a:solidFill>
              <a:latin typeface="Calibri"/>
              <a:ea typeface="Calibri"/>
              <a:cs typeface="Calibri"/>
              <a:sym typeface="Calibri"/>
            </a:endParaRPr>
          </a:p>
          <a:p>
            <a:pPr marL="0" lvl="0" indent="0" algn="l" rtl="0">
              <a:spcBef>
                <a:spcPts val="0"/>
              </a:spcBef>
              <a:spcAft>
                <a:spcPts val="0"/>
              </a:spcAft>
              <a:buNone/>
            </a:pPr>
            <a:r>
              <a:rPr lang="en-US" sz="2700" dirty="0">
                <a:solidFill>
                  <a:schemeClr val="dk1"/>
                </a:solidFill>
                <a:latin typeface="Calibri"/>
                <a:ea typeface="Calibri"/>
                <a:cs typeface="Calibri"/>
                <a:sym typeface="Calibri"/>
              </a:rPr>
              <a:t>Respondents made comments regarding how they were going to get up to speed on policies they were unaware of or unaware of the impact on special education.</a:t>
            </a:r>
            <a:endParaRPr sz="27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70" name="Google Shape;370;p33" descr="Two pie charts showing awareness of Minnesota Administrative Rules for superintendents, principals, and directors of special education.&#10;The first chart shows that 81.3% of 16 respondents are aware of the policy and 18.8% are not.&#10;The second chart shows that 68.8% are aware of how the policy impacts special education and 31.3% are not."/>
          <p:cNvPicPr preferRelativeResize="0"/>
          <p:nvPr/>
        </p:nvPicPr>
        <p:blipFill>
          <a:blip r:embed="rId7">
            <a:alphaModFix/>
          </a:blip>
          <a:stretch>
            <a:fillRect/>
          </a:stretch>
        </p:blipFill>
        <p:spPr>
          <a:xfrm>
            <a:off x="11995749" y="3253882"/>
            <a:ext cx="5550148" cy="47873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75"/>
        <p:cNvGrpSpPr/>
        <p:nvPr/>
      </p:nvGrpSpPr>
      <p:grpSpPr>
        <a:xfrm>
          <a:off x="0" y="0"/>
          <a:ext cx="0" cy="0"/>
          <a:chOff x="0" y="0"/>
          <a:chExt cx="0" cy="0"/>
        </a:xfrm>
      </p:grpSpPr>
      <p:grpSp>
        <p:nvGrpSpPr>
          <p:cNvPr id="376" name="Google Shape;376;p34">
            <a:extLst>
              <a:ext uri="{C183D7F6-B498-43B3-948B-1728B52AA6E4}">
                <adec:decorative xmlns:adec="http://schemas.microsoft.com/office/drawing/2017/decorative" val="1"/>
              </a:ext>
            </a:extLst>
          </p:cNvPr>
          <p:cNvGrpSpPr/>
          <p:nvPr/>
        </p:nvGrpSpPr>
        <p:grpSpPr>
          <a:xfrm>
            <a:off x="13280398" y="5567321"/>
            <a:ext cx="5125029" cy="5125029"/>
            <a:chOff x="0" y="0"/>
            <a:chExt cx="812800" cy="812800"/>
          </a:xfrm>
        </p:grpSpPr>
        <p:sp>
          <p:nvSpPr>
            <p:cNvPr id="377" name="Google Shape;377;p3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34"/>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79" name="Google Shape;379;p34"/>
          <p:cNvSpPr txBox="1">
            <a:spLocks noGrp="1"/>
          </p:cNvSpPr>
          <p:nvPr>
            <p:ph type="title" idx="4294967295"/>
          </p:nvPr>
        </p:nvSpPr>
        <p:spPr>
          <a:xfrm>
            <a:off x="1752625" y="485925"/>
            <a:ext cx="15165900" cy="107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Policy strength/gap analysis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80" name="Google Shape;380;p34">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34">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34"/>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383" name="Google Shape;383;p34" descr="Table titled “Cross‑Policy Synthesis Chart” comparing Minnesota Rules 8705, 8710, and 3512.0200. Each row lists the rule, its primary focus, strengths for inclusion, key gaps, and resulting impact.&#10;Rule 8705 focuses on teacher preparation program design; strengths include attention to diverse learners and clinical practice, while gaps include lack of explicit disability‑specific skills and inconsistent placement experiences, resulting in uneven readiness to support students with disabilities.&#10;Rule 8710 outlines expectations for teacher knowledge and practice; strengths include strong equity and inclusion expectations, while gaps include no universal legal or instructional competency requirements for inclusion, resulting in general educators being expected to implement inclusion without consistent tools.&#10;Rule 3512.0200 addresses administrative licensure; strengths include required special education experience and supervised fieldwork, while gaps include limited expectations for inclusive instructional leadership, resulting in leaders overseeing systems without preparation to lead inclusive practices.&#10;A concluding note states that across rules, inclusion is valued but not consistently operationalized, contributing to uneven implementation across districts."/>
          <p:cNvPicPr preferRelativeResize="0"/>
          <p:nvPr/>
        </p:nvPicPr>
        <p:blipFill>
          <a:blip r:embed="rId5">
            <a:alphaModFix/>
          </a:blip>
          <a:stretch>
            <a:fillRect/>
          </a:stretch>
        </p:blipFill>
        <p:spPr>
          <a:xfrm>
            <a:off x="508575" y="2083325"/>
            <a:ext cx="13929976" cy="6127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87"/>
        <p:cNvGrpSpPr/>
        <p:nvPr/>
      </p:nvGrpSpPr>
      <p:grpSpPr>
        <a:xfrm>
          <a:off x="0" y="0"/>
          <a:ext cx="0" cy="0"/>
          <a:chOff x="0" y="0"/>
          <a:chExt cx="0" cy="0"/>
        </a:xfrm>
      </p:grpSpPr>
      <p:grpSp>
        <p:nvGrpSpPr>
          <p:cNvPr id="388" name="Google Shape;388;p35">
            <a:extLst>
              <a:ext uri="{C183D7F6-B498-43B3-948B-1728B52AA6E4}">
                <adec:decorative xmlns:adec="http://schemas.microsoft.com/office/drawing/2017/decorative" val="1"/>
              </a:ext>
            </a:extLst>
          </p:cNvPr>
          <p:cNvGrpSpPr/>
          <p:nvPr/>
        </p:nvGrpSpPr>
        <p:grpSpPr>
          <a:xfrm>
            <a:off x="13280398" y="5567321"/>
            <a:ext cx="5125029" cy="5125029"/>
            <a:chOff x="0" y="0"/>
            <a:chExt cx="812800" cy="812800"/>
          </a:xfrm>
        </p:grpSpPr>
        <p:sp>
          <p:nvSpPr>
            <p:cNvPr id="389" name="Google Shape;389;p3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35"/>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91" name="Google Shape;391;p35"/>
          <p:cNvSpPr txBox="1">
            <a:spLocks noGrp="1"/>
          </p:cNvSpPr>
          <p:nvPr>
            <p:ph type="title" idx="4294967295"/>
          </p:nvPr>
        </p:nvSpPr>
        <p:spPr>
          <a:xfrm>
            <a:off x="1752625" y="485925"/>
            <a:ext cx="15165900" cy="107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Policy pressure</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392" name="Google Shape;392;p35">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35">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35"/>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395" name="Google Shape;395;p35" descr="Table summarizing six policy pressure sources shaping inclusive education expectations in Minnesota. For each source, the table lists what the policy requires and how it expands expectations across preparation and licensure rules. The MN READ Act emphasizes evidence‑based literacy and early identification; MTSS requires tiered instruction and shared responsibility; SLD identification changes increase reliance on MTSS data; Special Education Core Skills Standards define disability‑specific competencies; caseload limits and restrictive procedures policies emphasize capacity, safety, and preventive practices; and a final row notes that multiple policies converge to increase pressure on Rules 8705, 8710, and 3512 to explicitly address inclusive practice."/>
          <p:cNvPicPr preferRelativeResize="0"/>
          <p:nvPr/>
        </p:nvPicPr>
        <p:blipFill>
          <a:blip r:embed="rId5">
            <a:alphaModFix/>
          </a:blip>
          <a:stretch>
            <a:fillRect/>
          </a:stretch>
        </p:blipFill>
        <p:spPr>
          <a:xfrm>
            <a:off x="845000" y="1563525"/>
            <a:ext cx="13197401" cy="8723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99"/>
        <p:cNvGrpSpPr/>
        <p:nvPr/>
      </p:nvGrpSpPr>
      <p:grpSpPr>
        <a:xfrm>
          <a:off x="0" y="0"/>
          <a:ext cx="0" cy="0"/>
          <a:chOff x="0" y="0"/>
          <a:chExt cx="0" cy="0"/>
        </a:xfrm>
      </p:grpSpPr>
      <p:grpSp>
        <p:nvGrpSpPr>
          <p:cNvPr id="400" name="Google Shape;400;p36">
            <a:extLst>
              <a:ext uri="{C183D7F6-B498-43B3-948B-1728B52AA6E4}">
                <adec:decorative xmlns:adec="http://schemas.microsoft.com/office/drawing/2017/decorative" val="1"/>
              </a:ext>
            </a:extLst>
          </p:cNvPr>
          <p:cNvGrpSpPr/>
          <p:nvPr/>
        </p:nvGrpSpPr>
        <p:grpSpPr>
          <a:xfrm>
            <a:off x="13280398" y="5567321"/>
            <a:ext cx="5125029" cy="5125029"/>
            <a:chOff x="0" y="0"/>
            <a:chExt cx="812800" cy="812800"/>
          </a:xfrm>
        </p:grpSpPr>
        <p:sp>
          <p:nvSpPr>
            <p:cNvPr id="401" name="Google Shape;401;p3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36"/>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403" name="Google Shape;403;p36"/>
          <p:cNvSpPr txBox="1">
            <a:spLocks noGrp="1"/>
          </p:cNvSpPr>
          <p:nvPr>
            <p:ph type="title" idx="4294967295"/>
          </p:nvPr>
        </p:nvSpPr>
        <p:spPr>
          <a:xfrm>
            <a:off x="1752622" y="485927"/>
            <a:ext cx="9507900" cy="150810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4F4F4"/>
                </a:solidFill>
                <a:effectLst/>
                <a:uLnTx/>
                <a:uFillTx/>
                <a:latin typeface="Raleway ExtraBold"/>
                <a:ea typeface="Raleway ExtraBold"/>
                <a:cs typeface="Raleway ExtraBold"/>
                <a:sym typeface="Raleway ExtraBold"/>
              </a:rPr>
              <a:t>SURVEY RESULTS.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404" name="Google Shape;404;p36"/>
          <p:cNvSpPr txBox="1"/>
          <p:nvPr/>
        </p:nvSpPr>
        <p:spPr>
          <a:xfrm>
            <a:off x="1352550" y="2318325"/>
            <a:ext cx="16116900" cy="6326100"/>
          </a:xfrm>
          <a:prstGeom prst="rect">
            <a:avLst/>
          </a:prstGeom>
          <a:noFill/>
          <a:ln>
            <a:noFill/>
          </a:ln>
        </p:spPr>
        <p:txBody>
          <a:bodyPr spcFirstLastPara="1" wrap="square" lIns="0" tIns="0" rIns="0" bIns="0" anchor="t" anchorCtr="0">
            <a:spAutoFit/>
          </a:bodyPr>
          <a:lstStyle/>
          <a:p>
            <a:pPr marL="914400" lvl="1" indent="-533400" algn="l" rtl="0">
              <a:spcBef>
                <a:spcPts val="0"/>
              </a:spcBef>
              <a:spcAft>
                <a:spcPts val="0"/>
              </a:spcAft>
              <a:buClr>
                <a:schemeClr val="lt1"/>
              </a:buClr>
              <a:buSzPts val="4800"/>
              <a:buFont typeface="Roboto Medium"/>
              <a:buChar char="•"/>
            </a:pPr>
            <a:r>
              <a:rPr lang="en-US" sz="4800" dirty="0">
                <a:solidFill>
                  <a:schemeClr val="lt1"/>
                </a:solidFill>
                <a:latin typeface="Roboto Medium"/>
                <a:ea typeface="Roboto Medium"/>
                <a:cs typeface="Roboto Medium"/>
                <a:sym typeface="Roboto Medium"/>
              </a:rPr>
              <a:t>Survey results showed disparate understandings of policy and impact among our leadership team.</a:t>
            </a:r>
            <a:endParaRPr sz="4800" dirty="0">
              <a:solidFill>
                <a:schemeClr val="lt1"/>
              </a:solidFill>
              <a:latin typeface="Roboto Medium"/>
              <a:ea typeface="Roboto Medium"/>
              <a:cs typeface="Roboto Medium"/>
              <a:sym typeface="Roboto Medium"/>
            </a:endParaRPr>
          </a:p>
          <a:p>
            <a:pPr marL="914400" lvl="1" indent="-533400" algn="l" rtl="0">
              <a:spcBef>
                <a:spcPts val="0"/>
              </a:spcBef>
              <a:spcAft>
                <a:spcPts val="0"/>
              </a:spcAft>
              <a:buClr>
                <a:schemeClr val="lt1"/>
              </a:buClr>
              <a:buSzPts val="4800"/>
              <a:buFont typeface="Roboto Medium"/>
              <a:buChar char="•"/>
            </a:pPr>
            <a:r>
              <a:rPr lang="en-US" sz="4800" dirty="0">
                <a:solidFill>
                  <a:schemeClr val="lt1"/>
                </a:solidFill>
                <a:latin typeface="Roboto Medium"/>
                <a:ea typeface="Roboto Medium"/>
                <a:cs typeface="Roboto Medium"/>
                <a:sym typeface="Roboto Medium"/>
              </a:rPr>
              <a:t>Strength/gap analysis shows inconsistency in policy expectations and policy pressure map indicates need for alignment within preparation rules.</a:t>
            </a:r>
            <a:endParaRPr sz="4800" dirty="0">
              <a:solidFill>
                <a:schemeClr val="lt1"/>
              </a:solidFill>
              <a:latin typeface="Roboto Medium"/>
              <a:ea typeface="Roboto Medium"/>
              <a:cs typeface="Roboto Medium"/>
              <a:sym typeface="Roboto Medium"/>
            </a:endParaRPr>
          </a:p>
          <a:p>
            <a:pPr marL="914400" lvl="1" indent="-533400" algn="l" rtl="0">
              <a:spcBef>
                <a:spcPts val="0"/>
              </a:spcBef>
              <a:spcAft>
                <a:spcPts val="0"/>
              </a:spcAft>
              <a:buClr>
                <a:schemeClr val="lt1"/>
              </a:buClr>
              <a:buSzPts val="4800"/>
              <a:buFont typeface="Roboto Medium"/>
              <a:buChar char="•"/>
            </a:pPr>
            <a:r>
              <a:rPr lang="en-US" sz="4800" dirty="0">
                <a:solidFill>
                  <a:schemeClr val="lt1"/>
                </a:solidFill>
                <a:latin typeface="Roboto Medium"/>
                <a:ea typeface="Roboto Medium"/>
                <a:cs typeface="Roboto Medium"/>
                <a:sym typeface="Roboto Medium"/>
              </a:rPr>
              <a:t>Where do we go from here?</a:t>
            </a:r>
            <a:endParaRPr sz="4800" dirty="0">
              <a:solidFill>
                <a:schemeClr val="dk1"/>
              </a:solidFill>
              <a:latin typeface="Roboto Medium"/>
              <a:ea typeface="Roboto Medium"/>
              <a:cs typeface="Roboto Medium"/>
              <a:sym typeface="Roboto Medium"/>
            </a:endParaRPr>
          </a:p>
          <a:p>
            <a:pPr marL="914400" lvl="1" indent="-533400" algn="l" rtl="0">
              <a:spcBef>
                <a:spcPts val="0"/>
              </a:spcBef>
              <a:spcAft>
                <a:spcPts val="0"/>
              </a:spcAft>
              <a:buClr>
                <a:schemeClr val="lt1"/>
              </a:buClr>
              <a:buSzPts val="4800"/>
              <a:buFont typeface="Roboto Medium"/>
              <a:buChar char="•"/>
            </a:pPr>
            <a:r>
              <a:rPr lang="en-US" sz="4800" dirty="0">
                <a:solidFill>
                  <a:schemeClr val="lt1"/>
                </a:solidFill>
                <a:latin typeface="Roboto Medium"/>
                <a:ea typeface="Roboto Medium"/>
                <a:cs typeface="Roboto Medium"/>
                <a:sym typeface="Roboto Medium"/>
              </a:rPr>
              <a:t>How do we use this data to inform our next steps?</a:t>
            </a:r>
            <a:endParaRPr sz="4800" dirty="0">
              <a:solidFill>
                <a:schemeClr val="lt1"/>
              </a:solidFill>
              <a:latin typeface="Roboto Medium"/>
              <a:ea typeface="Roboto Medium"/>
              <a:cs typeface="Roboto Medium"/>
              <a:sym typeface="Roboto Medium"/>
            </a:endParaRPr>
          </a:p>
          <a:p>
            <a:pPr marL="914400" lvl="1" indent="-533400" algn="l" rtl="0">
              <a:spcBef>
                <a:spcPts val="0"/>
              </a:spcBef>
              <a:spcAft>
                <a:spcPts val="0"/>
              </a:spcAft>
              <a:buClr>
                <a:schemeClr val="lt1"/>
              </a:buClr>
              <a:buSzPts val="4800"/>
              <a:buFont typeface="Roboto Medium"/>
              <a:buChar char="•"/>
            </a:pPr>
            <a:r>
              <a:rPr lang="en-US" sz="4800" dirty="0">
                <a:solidFill>
                  <a:schemeClr val="lt1"/>
                </a:solidFill>
                <a:latin typeface="Roboto Medium"/>
                <a:ea typeface="Roboto Medium"/>
                <a:cs typeface="Roboto Medium"/>
                <a:sym typeface="Roboto Medium"/>
              </a:rPr>
              <a:t>What should the goal be now?</a:t>
            </a:r>
            <a:endParaRPr sz="4800" dirty="0">
              <a:solidFill>
                <a:schemeClr val="lt1"/>
              </a:solidFill>
              <a:latin typeface="Roboto Medium"/>
              <a:ea typeface="Roboto Medium"/>
              <a:cs typeface="Roboto Medium"/>
              <a:sym typeface="Roboto Medium"/>
            </a:endParaRPr>
          </a:p>
          <a:p>
            <a:pPr marL="914400" marR="0" lvl="0" indent="0" algn="l" rtl="0">
              <a:lnSpc>
                <a:spcPct val="140014"/>
              </a:lnSpc>
              <a:spcBef>
                <a:spcPts val="0"/>
              </a:spcBef>
              <a:spcAft>
                <a:spcPts val="0"/>
              </a:spcAft>
              <a:buNone/>
            </a:pPr>
            <a:endParaRPr sz="2699" dirty="0">
              <a:solidFill>
                <a:srgbClr val="F4F4F4"/>
              </a:solidFill>
              <a:latin typeface="Raleway Medium"/>
              <a:ea typeface="Raleway Medium"/>
              <a:cs typeface="Raleway Medium"/>
              <a:sym typeface="Raleway Medium"/>
            </a:endParaRPr>
          </a:p>
        </p:txBody>
      </p:sp>
      <p:sp>
        <p:nvSpPr>
          <p:cNvPr id="405" name="Google Shape;405;p36">
            <a:extLst>
              <a:ext uri="{C183D7F6-B498-43B3-948B-1728B52AA6E4}">
                <adec:decorative xmlns:adec="http://schemas.microsoft.com/office/drawing/2017/decorative" val="1"/>
              </a:ext>
            </a:extLst>
          </p:cNvPr>
          <p:cNvSpPr/>
          <p:nvPr/>
        </p:nvSpPr>
        <p:spPr>
          <a:xfrm>
            <a:off x="11929371" y="5567321"/>
            <a:ext cx="8046040" cy="5360674"/>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36">
            <a:extLst>
              <a:ext uri="{C183D7F6-B498-43B3-948B-1728B52AA6E4}">
                <adec:decorative xmlns:adec="http://schemas.microsoft.com/office/drawing/2017/decorative" val="1"/>
              </a:ext>
            </a:extLst>
          </p:cNvPr>
          <p:cNvSpPr/>
          <p:nvPr/>
        </p:nvSpPr>
        <p:spPr>
          <a:xfrm>
            <a:off x="15344570" y="291371"/>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36"/>
          <p:cNvSpPr txBox="1"/>
          <p:nvPr/>
        </p:nvSpPr>
        <p:spPr>
          <a:xfrm>
            <a:off x="15272961" y="863013"/>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2" name="Title 1">
            <a:extLst>
              <a:ext uri="{FF2B5EF4-FFF2-40B4-BE49-F238E27FC236}">
                <a16:creationId xmlns:a16="http://schemas.microsoft.com/office/drawing/2014/main" id="{FDCE10C4-5B36-B224-889A-D7F969D8904C}"/>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thanks</a:t>
            </a:r>
          </a:p>
        </p:txBody>
      </p:sp>
      <p:sp>
        <p:nvSpPr>
          <p:cNvPr id="414" name="Google Shape;414;p37"/>
          <p:cNvSpPr txBox="1"/>
          <p:nvPr/>
        </p:nvSpPr>
        <p:spPr>
          <a:xfrm>
            <a:off x="1907070" y="3774649"/>
            <a:ext cx="9672300" cy="248715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6159" b="1" dirty="0">
                <a:solidFill>
                  <a:srgbClr val="0F3869"/>
                </a:solidFill>
                <a:latin typeface="Bebas Neue"/>
                <a:ea typeface="Bebas Neue"/>
                <a:cs typeface="Bebas Neue"/>
                <a:sym typeface="Bebas Neue"/>
              </a:rPr>
              <a:t>THANK YOU!</a:t>
            </a:r>
            <a:endParaRPr sz="4700" b="1" dirty="0">
              <a:latin typeface="Bebas Neue"/>
              <a:ea typeface="Bebas Neue"/>
              <a:cs typeface="Bebas Neue"/>
              <a:sym typeface="Bebas Neue"/>
            </a:endParaRPr>
          </a:p>
        </p:txBody>
      </p:sp>
      <p:sp>
        <p:nvSpPr>
          <p:cNvPr id="415" name="Google Shape;415;p37"/>
          <p:cNvSpPr txBox="1"/>
          <p:nvPr/>
        </p:nvSpPr>
        <p:spPr>
          <a:xfrm>
            <a:off x="1907070" y="6261792"/>
            <a:ext cx="9672300" cy="2232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625">
                <a:solidFill>
                  <a:srgbClr val="0F3869"/>
                </a:solidFill>
                <a:latin typeface="Raleway SemiBold"/>
                <a:ea typeface="Raleway SemiBold"/>
                <a:cs typeface="Raleway SemiBold"/>
                <a:sym typeface="Raleway SemiBold"/>
              </a:rPr>
              <a:t>For questions, email us at </a:t>
            </a:r>
            <a:r>
              <a:rPr lang="en-US" sz="3625" u="sng">
                <a:solidFill>
                  <a:schemeClr val="hlink"/>
                </a:solidFill>
                <a:latin typeface="Raleway ExtraBold"/>
                <a:ea typeface="Raleway ExtraBold"/>
                <a:cs typeface="Raleway ExtraBold"/>
                <a:sym typeface="Raleway ExtraBold"/>
                <a:hlinkClick r:id="rId4"/>
              </a:rPr>
              <a:t>desutter@mnstate.edu</a:t>
            </a:r>
            <a:endParaRPr sz="3625">
              <a:solidFill>
                <a:srgbClr val="0F3869"/>
              </a:solidFill>
              <a:latin typeface="Raleway ExtraBold"/>
              <a:ea typeface="Raleway ExtraBold"/>
              <a:cs typeface="Raleway ExtraBold"/>
              <a:sym typeface="Raleway ExtraBold"/>
            </a:endParaRPr>
          </a:p>
          <a:p>
            <a:pPr marL="0" marR="0" lvl="0" indent="0" algn="ctr" rtl="0">
              <a:lnSpc>
                <a:spcPct val="100000"/>
              </a:lnSpc>
              <a:spcBef>
                <a:spcPts val="0"/>
              </a:spcBef>
              <a:spcAft>
                <a:spcPts val="0"/>
              </a:spcAft>
              <a:buNone/>
            </a:pPr>
            <a:r>
              <a:rPr lang="en-US" sz="3625" u="sng">
                <a:solidFill>
                  <a:schemeClr val="hlink"/>
                </a:solidFill>
                <a:latin typeface="Raleway ExtraBold"/>
                <a:ea typeface="Raleway ExtraBold"/>
                <a:cs typeface="Raleway ExtraBold"/>
                <a:sym typeface="Raleway ExtraBold"/>
                <a:hlinkClick r:id="rId5"/>
              </a:rPr>
              <a:t>jec@ldaminnesota.org</a:t>
            </a:r>
            <a:endParaRPr sz="3625">
              <a:solidFill>
                <a:srgbClr val="0F3869"/>
              </a:solidFill>
              <a:latin typeface="Raleway ExtraBold"/>
              <a:ea typeface="Raleway ExtraBold"/>
              <a:cs typeface="Raleway ExtraBold"/>
              <a:sym typeface="Raleway ExtraBold"/>
            </a:endParaRPr>
          </a:p>
          <a:p>
            <a:pPr marL="0" marR="0" lvl="0" indent="0" algn="ctr" rtl="0">
              <a:lnSpc>
                <a:spcPct val="100000"/>
              </a:lnSpc>
              <a:spcBef>
                <a:spcPts val="0"/>
              </a:spcBef>
              <a:spcAft>
                <a:spcPts val="0"/>
              </a:spcAft>
              <a:buNone/>
            </a:pPr>
            <a:endParaRPr sz="3625">
              <a:solidFill>
                <a:srgbClr val="0F3869"/>
              </a:solidFill>
              <a:latin typeface="Raleway ExtraBold"/>
              <a:ea typeface="Raleway ExtraBold"/>
              <a:cs typeface="Raleway ExtraBold"/>
              <a:sym typeface="Raleway ExtraBold"/>
            </a:endParaRPr>
          </a:p>
        </p:txBody>
      </p:sp>
      <p:sp>
        <p:nvSpPr>
          <p:cNvPr id="416" name="Google Shape;416;p37">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37">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37">
            <a:extLst>
              <a:ext uri="{C183D7F6-B498-43B3-948B-1728B52AA6E4}">
                <adec:decorative xmlns:adec="http://schemas.microsoft.com/office/drawing/2017/decorative" val="1"/>
              </a:ext>
            </a:extLst>
          </p:cNvPr>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9" name="Google Shape;429;p38"/>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423" name="Google Shape;423;p38" descr="Ideas that work US Office of Special Education Programs"/>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424" name="Google Shape;424;p38">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425" name="Google Shape;425;p38"/>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38"/>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27" name="Google Shape;427;p38">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38">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30" name="Google Shape;430;p38"/>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b="1">
              <a:latin typeface="Raleway"/>
              <a:ea typeface="Raleway"/>
              <a:cs typeface="Raleway"/>
              <a:sym typeface="Raleway"/>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idx="4294967295"/>
          </p:nvPr>
        </p:nvSpPr>
        <p:spPr>
          <a:xfrm>
            <a:off x="2374700" y="2462575"/>
            <a:ext cx="14715900" cy="4130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1927" b="1" i="0" u="none" strike="noStrike" kern="0" cap="none" spc="0" normalizeH="0" baseline="0" noProof="0" dirty="0">
                <a:ln>
                  <a:noFill/>
                </a:ln>
                <a:solidFill>
                  <a:srgbClr val="0F3869"/>
                </a:solidFill>
                <a:effectLst/>
                <a:uLnTx/>
                <a:uFillTx/>
                <a:latin typeface="Bebas Neue"/>
                <a:ea typeface="Bebas Neue"/>
                <a:cs typeface="Bebas Neue"/>
                <a:sym typeface="Bebas Neue"/>
              </a:rPr>
              <a:t>Evaluating and Improving Mentor Teacher </a:t>
            </a:r>
          </a:p>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1927" b="1" i="0" u="none" strike="noStrike" kern="0" cap="none" spc="0" normalizeH="0" baseline="0" noProof="0" dirty="0">
                <a:ln>
                  <a:noFill/>
                </a:ln>
                <a:solidFill>
                  <a:srgbClr val="0F3869"/>
                </a:solidFill>
                <a:effectLst/>
                <a:uLnTx/>
                <a:uFillTx/>
                <a:latin typeface="Bebas Neue"/>
                <a:ea typeface="Bebas Neue"/>
                <a:cs typeface="Bebas Neue"/>
                <a:sym typeface="Bebas Neue"/>
              </a:rPr>
              <a:t>Training Modules</a:t>
            </a:r>
            <a:endParaRPr kumimoji="0" lang="en-US" sz="1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102" name="Google Shape;102;p15">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5"/>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04" name="Google Shape;104;p15"/>
          <p:cNvSpPr txBox="1"/>
          <p:nvPr/>
        </p:nvSpPr>
        <p:spPr>
          <a:xfrm>
            <a:off x="1366900" y="6887950"/>
            <a:ext cx="15543300" cy="11304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a:solidFill>
                  <a:srgbClr val="006AB9"/>
                </a:solidFill>
                <a:latin typeface="Raleway"/>
                <a:ea typeface="Raleway"/>
                <a:cs typeface="Raleway"/>
                <a:sym typeface="Raleway"/>
              </a:rPr>
              <a:t>Presented by: Kristen R. Rolf, Ph. D. &amp; Mallory Poole, Ph. D.</a:t>
            </a:r>
            <a:endParaRPr sz="4309" b="1">
              <a:solidFill>
                <a:srgbClr val="006AB9"/>
              </a:solidFill>
              <a:latin typeface="Raleway"/>
              <a:ea typeface="Raleway"/>
              <a:cs typeface="Raleway"/>
              <a:sym typeface="Raleway"/>
            </a:endParaRPr>
          </a:p>
          <a:p>
            <a:pPr marL="0" marR="0" lvl="0" indent="0" algn="ctr" rtl="0">
              <a:lnSpc>
                <a:spcPct val="123995"/>
              </a:lnSpc>
              <a:spcBef>
                <a:spcPts val="0"/>
              </a:spcBef>
              <a:spcAft>
                <a:spcPts val="0"/>
              </a:spcAft>
              <a:buNone/>
            </a:pPr>
            <a:endParaRPr sz="2000" b="1">
              <a:latin typeface="Raleway"/>
              <a:ea typeface="Raleway"/>
              <a:cs typeface="Raleway"/>
              <a:sym typeface="Raleway"/>
            </a:endParaRPr>
          </a:p>
        </p:txBody>
      </p:sp>
      <p:pic>
        <p:nvPicPr>
          <p:cNvPr id="105" name="Google Shape;105;p15">
            <a:extLst>
              <a:ext uri="{C183D7F6-B498-43B3-948B-1728B52AA6E4}">
                <adec:decorative xmlns:adec="http://schemas.microsoft.com/office/drawing/2017/decorative" val="1"/>
              </a:ext>
            </a:extLst>
          </p:cNvPr>
          <p:cNvPicPr preferRelativeResize="0"/>
          <p:nvPr/>
        </p:nvPicPr>
        <p:blipFill rotWithShape="1">
          <a:blip r:embed="rId4">
            <a:alphaModFix/>
          </a:blip>
          <a:srcRect t="86648"/>
          <a:stretch/>
        </p:blipFill>
        <p:spPr>
          <a:xfrm>
            <a:off x="0" y="8913523"/>
            <a:ext cx="18288000" cy="1373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title" idx="4294967295"/>
          </p:nvPr>
        </p:nvSpPr>
        <p:spPr>
          <a:xfrm>
            <a:off x="1002774" y="2567100"/>
            <a:ext cx="5220600" cy="1692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0999" b="1" i="0" u="none" strike="noStrike" kern="0" cap="none" spc="0" normalizeH="0" baseline="0" noProof="0" dirty="0">
                <a:ln>
                  <a:noFill/>
                </a:ln>
                <a:solidFill>
                  <a:srgbClr val="000000"/>
                </a:solidFill>
                <a:effectLst/>
                <a:uLnTx/>
                <a:uFillTx/>
                <a:latin typeface="Fjalla One"/>
                <a:ea typeface="Fjalla One"/>
                <a:cs typeface="Fjalla One"/>
                <a:sym typeface="Fjalla One"/>
              </a:rPr>
              <a:t>Overview</a:t>
            </a:r>
            <a:endParaRPr kumimoji="0" lang="en-US" sz="45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11" name="Google Shape;111;p16">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6"/>
          <p:cNvSpPr txBox="1"/>
          <p:nvPr/>
        </p:nvSpPr>
        <p:spPr>
          <a:xfrm>
            <a:off x="8197224" y="3234233"/>
            <a:ext cx="8231400" cy="5386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a:solidFill>
                  <a:srgbClr val="000000"/>
                </a:solidFill>
                <a:latin typeface="Raleway"/>
                <a:ea typeface="Raleway"/>
                <a:cs typeface="Raleway"/>
                <a:sym typeface="Raleway"/>
              </a:rPr>
              <a:t>What we'll cover in this session:</a:t>
            </a:r>
            <a:endParaRPr b="1">
              <a:latin typeface="Raleway"/>
              <a:ea typeface="Raleway"/>
              <a:cs typeface="Raleway"/>
              <a:sym typeface="Raleway"/>
            </a:endParaRPr>
          </a:p>
        </p:txBody>
      </p:sp>
      <p:sp>
        <p:nvSpPr>
          <p:cNvPr id="114" name="Google Shape;114;p16"/>
          <p:cNvSpPr txBox="1"/>
          <p:nvPr/>
        </p:nvSpPr>
        <p:spPr>
          <a:xfrm>
            <a:off x="8197224" y="4269086"/>
            <a:ext cx="8394525" cy="1538775"/>
          </a:xfrm>
          <a:prstGeom prst="rect">
            <a:avLst/>
          </a:prstGeom>
          <a:noFill/>
          <a:ln>
            <a:noFill/>
          </a:ln>
        </p:spPr>
        <p:txBody>
          <a:bodyPr spcFirstLastPara="1" wrap="square" lIns="0" tIns="0" rIns="0" bIns="0" anchor="t" anchorCtr="0">
            <a:spAutoFit/>
          </a:bodyPr>
          <a:lstStyle/>
          <a:p>
            <a:pPr marL="539747" marR="0" lvl="1" indent="-269873" algn="l" rtl="0">
              <a:lnSpc>
                <a:spcPct val="150020"/>
              </a:lnSpc>
              <a:spcBef>
                <a:spcPts val="0"/>
              </a:spcBef>
              <a:spcAft>
                <a:spcPts val="0"/>
              </a:spcAft>
              <a:buClr>
                <a:srgbClr val="000000"/>
              </a:buClr>
              <a:buSzPts val="2499"/>
              <a:buFont typeface="Raleway Medium"/>
              <a:buChar char="•"/>
            </a:pPr>
            <a:r>
              <a:rPr lang="en-US" sz="2499" dirty="0">
                <a:latin typeface="Raleway Medium"/>
                <a:ea typeface="Raleway Medium"/>
                <a:cs typeface="Raleway Medium"/>
                <a:sym typeface="Raleway Medium"/>
              </a:rPr>
              <a:t>Description of Utah mentor teacher training modules</a:t>
            </a:r>
            <a:endParaRPr sz="2499" dirty="0">
              <a:latin typeface="Raleway Medium"/>
              <a:ea typeface="Raleway Medium"/>
              <a:cs typeface="Raleway Medium"/>
              <a:sym typeface="Raleway Medium"/>
            </a:endParaRPr>
          </a:p>
          <a:p>
            <a:pPr marL="539747" marR="0" lvl="1" indent="-269873" algn="l" rtl="0">
              <a:lnSpc>
                <a:spcPct val="150020"/>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Plan, Do, Study, Act Improvement Cycles</a:t>
            </a:r>
            <a:endParaRPr sz="2499" dirty="0">
              <a:latin typeface="Raleway Medium"/>
              <a:ea typeface="Raleway Medium"/>
              <a:cs typeface="Raleway Medium"/>
              <a:sym typeface="Raleway Medium"/>
            </a:endParaRPr>
          </a:p>
          <a:p>
            <a:pPr marL="539748" marR="0" lvl="1" indent="-269873" algn="l" rtl="0">
              <a:lnSpc>
                <a:spcPct val="150020"/>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Feedback on next steps</a:t>
            </a:r>
            <a:endParaRPr sz="2499" dirty="0">
              <a:latin typeface="Raleway Medium"/>
              <a:ea typeface="Raleway Medium"/>
              <a:cs typeface="Raleway Medium"/>
              <a:sym typeface="Raleway Medium"/>
            </a:endParaRPr>
          </a:p>
        </p:txBody>
      </p:sp>
      <p:sp>
        <p:nvSpPr>
          <p:cNvPr id="115" name="Google Shape;115;p16">
            <a:extLst>
              <a:ext uri="{C183D7F6-B498-43B3-948B-1728B52AA6E4}">
                <adec:decorative xmlns:adec="http://schemas.microsoft.com/office/drawing/2017/decorative" val="1"/>
              </a:ext>
            </a:extLst>
          </p:cNvPr>
          <p:cNvSpPr/>
          <p:nvPr/>
        </p:nvSpPr>
        <p:spPr>
          <a:xfrm rot="-1678635">
            <a:off x="4894090" y="4407056"/>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6">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6">
            <a:extLst>
              <a:ext uri="{C183D7F6-B498-43B3-948B-1728B52AA6E4}">
                <adec:decorative xmlns:adec="http://schemas.microsoft.com/office/drawing/2017/decorative" val="1"/>
              </a:ext>
            </a:extLst>
          </p:cNvPr>
          <p:cNvSpPr/>
          <p:nvPr/>
        </p:nvSpPr>
        <p:spPr>
          <a:xfrm rot="-571899">
            <a:off x="2081760" y="4661567"/>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6">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6">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a:extLst>
              <a:ext uri="{C183D7F6-B498-43B3-948B-1728B52AA6E4}">
                <adec:decorative xmlns:adec="http://schemas.microsoft.com/office/drawing/2017/decorative" val="1"/>
              </a:ext>
            </a:extLst>
          </p:cNvPr>
          <p:cNvSpPr/>
          <p:nvPr/>
        </p:nvSpPr>
        <p:spPr>
          <a:xfrm>
            <a:off x="0" y="0"/>
            <a:ext cx="7869065" cy="102870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7">
            <a:extLst>
              <a:ext uri="{C183D7F6-B498-43B3-948B-1728B52AA6E4}">
                <adec:decorative xmlns:adec="http://schemas.microsoft.com/office/drawing/2017/decorative" val="1"/>
              </a:ext>
            </a:extLst>
          </p:cNvPr>
          <p:cNvSpPr/>
          <p:nvPr/>
        </p:nvSpPr>
        <p:spPr>
          <a:xfrm>
            <a:off x="1028700" y="944457"/>
            <a:ext cx="5542562" cy="8313843"/>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7"/>
          <p:cNvSpPr txBox="1">
            <a:spLocks noGrp="1"/>
          </p:cNvSpPr>
          <p:nvPr>
            <p:ph type="title" idx="4294967295"/>
          </p:nvPr>
        </p:nvSpPr>
        <p:spPr>
          <a:xfrm>
            <a:off x="9003850" y="2101450"/>
            <a:ext cx="8115300" cy="1446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399" b="1" i="0" u="none" strike="noStrike" kern="0" cap="none" spc="0" normalizeH="0" baseline="0" noProof="0" dirty="0">
                <a:ln>
                  <a:noFill/>
                </a:ln>
                <a:solidFill>
                  <a:srgbClr val="000000"/>
                </a:solidFill>
                <a:effectLst/>
                <a:uLnTx/>
                <a:uFillTx/>
                <a:latin typeface="Fjalla One"/>
                <a:ea typeface="Fjalla One"/>
                <a:cs typeface="Fjalla One"/>
                <a:sym typeface="Fjalla One"/>
              </a:rPr>
              <a:t>“Treasure Hunt”</a:t>
            </a:r>
            <a:endParaRPr kumimoji="0" lang="en-US" sz="38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28" name="Google Shape;128;p17"/>
          <p:cNvSpPr txBox="1"/>
          <p:nvPr/>
        </p:nvSpPr>
        <p:spPr>
          <a:xfrm>
            <a:off x="9144000" y="4055676"/>
            <a:ext cx="8115300" cy="74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100" b="1" dirty="0">
                <a:latin typeface="Raleway"/>
                <a:ea typeface="Raleway"/>
                <a:cs typeface="Raleway"/>
                <a:sym typeface="Raleway"/>
              </a:rPr>
              <a:t>Find 3 types of data that would allow a state to judge whether a mentor/induction program is worth continuing or scaling</a:t>
            </a:r>
            <a:endParaRPr sz="100" b="1" dirty="0">
              <a:latin typeface="Raleway"/>
              <a:ea typeface="Raleway"/>
              <a:cs typeface="Raleway"/>
              <a:sym typeface="Raleway"/>
            </a:endParaRPr>
          </a:p>
        </p:txBody>
      </p:sp>
      <p:sp>
        <p:nvSpPr>
          <p:cNvPr id="129" name="Google Shape;129;p17"/>
          <p:cNvSpPr txBox="1"/>
          <p:nvPr/>
        </p:nvSpPr>
        <p:spPr>
          <a:xfrm>
            <a:off x="9144000" y="5097174"/>
            <a:ext cx="8115300" cy="1461825"/>
          </a:xfrm>
          <a:prstGeom prst="rect">
            <a:avLst/>
          </a:prstGeom>
          <a:noFill/>
          <a:ln>
            <a:noFill/>
          </a:ln>
        </p:spPr>
        <p:txBody>
          <a:bodyPr spcFirstLastPara="1" wrap="square" lIns="0" tIns="0" rIns="0" bIns="0" anchor="t" anchorCtr="0">
            <a:spAutoFit/>
          </a:bodyPr>
          <a:lstStyle/>
          <a:p>
            <a:pPr marL="457200" marR="0" lvl="0" indent="-387286" algn="l" rtl="0">
              <a:lnSpc>
                <a:spcPct val="140016"/>
              </a:lnSpc>
              <a:spcBef>
                <a:spcPts val="0"/>
              </a:spcBef>
              <a:spcAft>
                <a:spcPts val="0"/>
              </a:spcAft>
              <a:buSzPts val="2499"/>
              <a:buFont typeface="Raleway"/>
              <a:buChar char="●"/>
            </a:pPr>
            <a:r>
              <a:rPr lang="en-US" sz="2499">
                <a:latin typeface="Raleway"/>
                <a:ea typeface="Raleway"/>
                <a:cs typeface="Raleway"/>
                <a:sym typeface="Raleway"/>
              </a:rPr>
              <a:t>What is the type of data?</a:t>
            </a:r>
            <a:endParaRPr sz="2499">
              <a:latin typeface="Raleway"/>
              <a:ea typeface="Raleway"/>
              <a:cs typeface="Raleway"/>
              <a:sym typeface="Raleway"/>
            </a:endParaRPr>
          </a:p>
          <a:p>
            <a:pPr marL="457200" marR="0" lvl="0" indent="-387286" algn="l" rtl="0">
              <a:lnSpc>
                <a:spcPct val="140016"/>
              </a:lnSpc>
              <a:spcBef>
                <a:spcPts val="0"/>
              </a:spcBef>
              <a:spcAft>
                <a:spcPts val="0"/>
              </a:spcAft>
              <a:buSzPts val="2499"/>
              <a:buFont typeface="Raleway"/>
              <a:buChar char="●"/>
            </a:pPr>
            <a:r>
              <a:rPr lang="en-US" sz="2499">
                <a:latin typeface="Raleway"/>
                <a:ea typeface="Raleway"/>
                <a:cs typeface="Raleway"/>
                <a:sym typeface="Raleway"/>
              </a:rPr>
              <a:t>Who controls it? (e.g., SEA, LEA, IHE)</a:t>
            </a:r>
            <a:endParaRPr sz="2499">
              <a:latin typeface="Raleway"/>
              <a:ea typeface="Raleway"/>
              <a:cs typeface="Raleway"/>
              <a:sym typeface="Raleway"/>
            </a:endParaRPr>
          </a:p>
          <a:p>
            <a:pPr marL="457200" marR="0" lvl="0" indent="-387286" algn="l" rtl="0">
              <a:lnSpc>
                <a:spcPct val="140016"/>
              </a:lnSpc>
              <a:spcBef>
                <a:spcPts val="0"/>
              </a:spcBef>
              <a:spcAft>
                <a:spcPts val="0"/>
              </a:spcAft>
              <a:buSzPts val="2499"/>
              <a:buFont typeface="Raleway"/>
              <a:buChar char="●"/>
            </a:pPr>
            <a:r>
              <a:rPr lang="en-US" sz="2499">
                <a:latin typeface="Raleway"/>
                <a:ea typeface="Raleway"/>
                <a:cs typeface="Raleway"/>
                <a:sym typeface="Raleway"/>
              </a:rPr>
              <a:t>What decision could that data actually inform?</a:t>
            </a:r>
            <a:endParaRPr sz="2499">
              <a:latin typeface="Raleway"/>
              <a:ea typeface="Raleway"/>
              <a:cs typeface="Raleway"/>
              <a:sym typeface="Raleway"/>
            </a:endParaRPr>
          </a:p>
        </p:txBody>
      </p:sp>
      <p:sp>
        <p:nvSpPr>
          <p:cNvPr id="130" name="Google Shape;130;p17">
            <a:extLst>
              <a:ext uri="{C183D7F6-B498-43B3-948B-1728B52AA6E4}">
                <adec:decorative xmlns:adec="http://schemas.microsoft.com/office/drawing/2017/decorative" val="1"/>
              </a:ext>
            </a:extLst>
          </p:cNvPr>
          <p:cNvSpPr/>
          <p:nvPr/>
        </p:nvSpPr>
        <p:spPr>
          <a:xfrm>
            <a:off x="15359259"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7"/>
          <p:cNvSpPr txBox="1"/>
          <p:nvPr/>
        </p:nvSpPr>
        <p:spPr>
          <a:xfrm>
            <a:off x="15246818"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32" name="Google Shape;132;p17">
            <a:extLst>
              <a:ext uri="{C183D7F6-B498-43B3-948B-1728B52AA6E4}">
                <adec:decorative xmlns:adec="http://schemas.microsoft.com/office/drawing/2017/decorative" val="1"/>
              </a:ext>
            </a:extLst>
          </p:cNvPr>
          <p:cNvSpPr/>
          <p:nvPr/>
        </p:nvSpPr>
        <p:spPr>
          <a:xfrm rot="5400000">
            <a:off x="-7975710" y="7022814"/>
            <a:ext cx="15951420" cy="1681546"/>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a:extLst>
              <a:ext uri="{C183D7F6-B498-43B3-948B-1728B52AA6E4}">
                <adec:decorative xmlns:adec="http://schemas.microsoft.com/office/drawing/2017/decorative" val="1"/>
              </a:ext>
            </a:extLst>
          </p:cNvPr>
          <p:cNvSpPr/>
          <p:nvPr/>
        </p:nvSpPr>
        <p:spPr>
          <a:xfrm>
            <a:off x="1028700" y="4596678"/>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8">
            <a:extLst>
              <a:ext uri="{C183D7F6-B498-43B3-948B-1728B52AA6E4}">
                <adec:decorative xmlns:adec="http://schemas.microsoft.com/office/drawing/2017/decorative" val="1"/>
              </a:ext>
            </a:extLst>
          </p:cNvPr>
          <p:cNvSpPr/>
          <p:nvPr/>
        </p:nvSpPr>
        <p:spPr>
          <a:xfrm>
            <a:off x="6602693" y="4596678"/>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8">
            <a:extLst>
              <a:ext uri="{C183D7F6-B498-43B3-948B-1728B52AA6E4}">
                <adec:decorative xmlns:adec="http://schemas.microsoft.com/office/drawing/2017/decorative" val="1"/>
              </a:ext>
            </a:extLst>
          </p:cNvPr>
          <p:cNvSpPr/>
          <p:nvPr/>
        </p:nvSpPr>
        <p:spPr>
          <a:xfrm>
            <a:off x="12172341" y="4596678"/>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0" name="Google Shape;140;p18">
            <a:extLst>
              <a:ext uri="{C183D7F6-B498-43B3-948B-1728B52AA6E4}">
                <adec:decorative xmlns:adec="http://schemas.microsoft.com/office/drawing/2017/decorative" val="1"/>
              </a:ext>
            </a:extLst>
          </p:cNvPr>
          <p:cNvGrpSpPr/>
          <p:nvPr/>
        </p:nvGrpSpPr>
        <p:grpSpPr>
          <a:xfrm>
            <a:off x="-453566" y="525962"/>
            <a:ext cx="19195608" cy="1760049"/>
            <a:chOff x="0" y="-9525"/>
            <a:chExt cx="5055600" cy="463549"/>
          </a:xfrm>
        </p:grpSpPr>
        <p:sp>
          <p:nvSpPr>
            <p:cNvPr id="141" name="Google Shape;141;p18"/>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8"/>
            <p:cNvSpPr txBox="1"/>
            <p:nvPr/>
          </p:nvSpPr>
          <p:spPr>
            <a:xfrm>
              <a:off x="0" y="-9525"/>
              <a:ext cx="50556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43" name="Google Shape;143;p18">
            <a:extLst>
              <a:ext uri="{C183D7F6-B498-43B3-948B-1728B52AA6E4}">
                <adec:decorative xmlns:adec="http://schemas.microsoft.com/office/drawing/2017/decorative" val="1"/>
              </a:ext>
            </a:extLst>
          </p:cNvPr>
          <p:cNvSpPr/>
          <p:nvPr/>
        </p:nvSpPr>
        <p:spPr>
          <a:xfrm>
            <a:off x="3113161" y="4310488"/>
            <a:ext cx="920750" cy="9207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8">
            <a:extLst>
              <a:ext uri="{C183D7F6-B498-43B3-948B-1728B52AA6E4}">
                <adec:decorative xmlns:adec="http://schemas.microsoft.com/office/drawing/2017/decorative" val="1"/>
              </a:ext>
            </a:extLst>
          </p:cNvPr>
          <p:cNvSpPr/>
          <p:nvPr/>
        </p:nvSpPr>
        <p:spPr>
          <a:xfrm>
            <a:off x="8671360" y="4278899"/>
            <a:ext cx="952500" cy="9525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8">
            <a:extLst>
              <a:ext uri="{C183D7F6-B498-43B3-948B-1728B52AA6E4}">
                <adec:decorative xmlns:adec="http://schemas.microsoft.com/office/drawing/2017/decorative" val="1"/>
              </a:ext>
            </a:extLst>
          </p:cNvPr>
          <p:cNvSpPr/>
          <p:nvPr/>
        </p:nvSpPr>
        <p:spPr>
          <a:xfrm>
            <a:off x="14261402" y="4310488"/>
            <a:ext cx="920750" cy="9207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8">
            <a:extLst>
              <a:ext uri="{C183D7F6-B498-43B3-948B-1728B52AA6E4}">
                <adec:decorative xmlns:adec="http://schemas.microsoft.com/office/drawing/2017/decorative" val="1"/>
              </a:ext>
            </a:extLst>
          </p:cNvPr>
          <p:cNvSpPr txBox="1"/>
          <p:nvPr/>
        </p:nvSpPr>
        <p:spPr>
          <a:xfrm>
            <a:off x="1028700" y="2974001"/>
            <a:ext cx="16230600" cy="215400"/>
          </a:xfrm>
          <a:prstGeom prst="rect">
            <a:avLst/>
          </a:prstGeom>
          <a:noFill/>
          <a:ln>
            <a:noFill/>
          </a:ln>
        </p:spPr>
        <p:txBody>
          <a:bodyPr spcFirstLastPara="1" wrap="square" lIns="0" tIns="0" rIns="0" bIns="0" anchor="t" anchorCtr="0">
            <a:spAutoFit/>
          </a:bodyPr>
          <a:lstStyle/>
          <a:p>
            <a:pPr marL="0" marR="0" lvl="0" indent="0" algn="l" rtl="0">
              <a:lnSpc>
                <a:spcPct val="120022"/>
              </a:lnSpc>
              <a:spcBef>
                <a:spcPts val="0"/>
              </a:spcBef>
              <a:spcAft>
                <a:spcPts val="0"/>
              </a:spcAft>
              <a:buNone/>
            </a:pPr>
            <a:endParaRPr>
              <a:latin typeface="Raleway Medium"/>
              <a:ea typeface="Raleway Medium"/>
              <a:cs typeface="Raleway Medium"/>
              <a:sym typeface="Raleway Medium"/>
            </a:endParaRPr>
          </a:p>
        </p:txBody>
      </p:sp>
      <p:sp>
        <p:nvSpPr>
          <p:cNvPr id="148" name="Google Shape;148;p18"/>
          <p:cNvSpPr txBox="1">
            <a:spLocks noGrp="1"/>
          </p:cNvSpPr>
          <p:nvPr>
            <p:ph type="title" idx="4294967295"/>
          </p:nvPr>
        </p:nvSpPr>
        <p:spPr>
          <a:xfrm>
            <a:off x="1028700" y="863478"/>
            <a:ext cx="16230600" cy="1231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80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The Role of Mentor Teachers</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151" name="Google Shape;151;p18"/>
          <p:cNvSpPr txBox="1"/>
          <p:nvPr/>
        </p:nvSpPr>
        <p:spPr>
          <a:xfrm>
            <a:off x="3113161" y="4230695"/>
            <a:ext cx="9180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b="0" i="0" u="none" strike="noStrike" cap="none">
                <a:solidFill>
                  <a:srgbClr val="FFFFFF"/>
                </a:solidFill>
                <a:latin typeface="Chewy"/>
                <a:ea typeface="Chewy"/>
                <a:cs typeface="Chewy"/>
                <a:sym typeface="Chewy"/>
              </a:rPr>
              <a:t>1</a:t>
            </a:r>
            <a:endParaRPr/>
          </a:p>
        </p:txBody>
      </p:sp>
      <p:sp>
        <p:nvSpPr>
          <p:cNvPr id="147" name="Google Shape;147;p18"/>
          <p:cNvSpPr txBox="1"/>
          <p:nvPr/>
        </p:nvSpPr>
        <p:spPr>
          <a:xfrm>
            <a:off x="1492399" y="5489322"/>
            <a:ext cx="4159500" cy="12573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402" dirty="0">
                <a:solidFill>
                  <a:schemeClr val="dk1"/>
                </a:solidFill>
                <a:latin typeface="Raleway Medium"/>
                <a:ea typeface="Raleway Medium"/>
                <a:cs typeface="Raleway Medium"/>
                <a:sym typeface="Raleway Medium"/>
              </a:rPr>
              <a:t>Many teachers supervise pre-service teachers during field experiences</a:t>
            </a:r>
            <a:endParaRPr dirty="0">
              <a:solidFill>
                <a:schemeClr val="dk1"/>
              </a:solidFill>
              <a:latin typeface="Raleway Medium"/>
              <a:ea typeface="Raleway Medium"/>
              <a:cs typeface="Raleway Medium"/>
              <a:sym typeface="Raleway Medium"/>
            </a:endParaRPr>
          </a:p>
        </p:txBody>
      </p:sp>
      <p:sp>
        <p:nvSpPr>
          <p:cNvPr id="152" name="Google Shape;152;p18"/>
          <p:cNvSpPr txBox="1"/>
          <p:nvPr/>
        </p:nvSpPr>
        <p:spPr>
          <a:xfrm>
            <a:off x="8671360" y="4202588"/>
            <a:ext cx="949500" cy="754800"/>
          </a:xfrm>
          <a:prstGeom prst="rect">
            <a:avLst/>
          </a:prstGeom>
          <a:noFill/>
          <a:ln>
            <a:noFill/>
          </a:ln>
        </p:spPr>
        <p:txBody>
          <a:bodyPr spcFirstLastPara="1" wrap="square" lIns="0" tIns="0" rIns="0" bIns="0" anchor="t" anchorCtr="0">
            <a:spAutoFit/>
          </a:bodyPr>
          <a:lstStyle/>
          <a:p>
            <a:pPr marL="0" marR="0" lvl="1" indent="0" algn="ctr" rtl="0">
              <a:lnSpc>
                <a:spcPct val="156994"/>
              </a:lnSpc>
              <a:spcBef>
                <a:spcPts val="0"/>
              </a:spcBef>
              <a:spcAft>
                <a:spcPts val="0"/>
              </a:spcAft>
              <a:buNone/>
            </a:pPr>
            <a:r>
              <a:rPr lang="en-US" sz="4904" b="0" i="0" u="none" strike="noStrike" cap="none">
                <a:solidFill>
                  <a:srgbClr val="FFFFFF"/>
                </a:solidFill>
                <a:latin typeface="Chewy"/>
                <a:ea typeface="Chewy"/>
                <a:cs typeface="Chewy"/>
                <a:sym typeface="Chewy"/>
              </a:rPr>
              <a:t>2</a:t>
            </a:r>
            <a:endParaRPr/>
          </a:p>
        </p:txBody>
      </p:sp>
      <p:sp>
        <p:nvSpPr>
          <p:cNvPr id="149" name="Google Shape;149;p18"/>
          <p:cNvSpPr txBox="1"/>
          <p:nvPr/>
        </p:nvSpPr>
        <p:spPr>
          <a:xfrm>
            <a:off x="7066392" y="5443347"/>
            <a:ext cx="4159500" cy="37350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402" dirty="0">
                <a:solidFill>
                  <a:schemeClr val="dk1"/>
                </a:solidFill>
                <a:latin typeface="Raleway Medium"/>
                <a:ea typeface="Raleway Medium"/>
                <a:cs typeface="Raleway Medium"/>
                <a:sym typeface="Raleway Medium"/>
              </a:rPr>
              <a:t>Mentor teachers may play a critical role in preparing effective teachers </a:t>
            </a:r>
            <a:r>
              <a:rPr lang="en-US" sz="1402" dirty="0">
                <a:solidFill>
                  <a:schemeClr val="dk1"/>
                </a:solidFill>
                <a:latin typeface="Raleway Medium"/>
                <a:ea typeface="Raleway Medium"/>
                <a:cs typeface="Raleway Medium"/>
                <a:sym typeface="Raleway Medium"/>
              </a:rPr>
              <a:t>(Goldhaber et al., 2019; Ronfeldt et al., 2020; Ronfeldt et al., 2023)</a:t>
            </a:r>
            <a:endParaRPr sz="1402" dirty="0">
              <a:solidFill>
                <a:schemeClr val="dk1"/>
              </a:solidFill>
              <a:latin typeface="Raleway Medium"/>
              <a:ea typeface="Raleway Medium"/>
              <a:cs typeface="Raleway Medium"/>
              <a:sym typeface="Raleway Medium"/>
            </a:endParaRPr>
          </a:p>
          <a:p>
            <a:pPr marL="457200" marR="0" lvl="0" indent="-381127" algn="l" rtl="0">
              <a:lnSpc>
                <a:spcPct val="120025"/>
              </a:lnSpc>
              <a:spcBef>
                <a:spcPts val="0"/>
              </a:spcBef>
              <a:spcAft>
                <a:spcPts val="0"/>
              </a:spcAft>
              <a:buClr>
                <a:schemeClr val="dk1"/>
              </a:buClr>
              <a:buSzPts val="2402"/>
              <a:buFont typeface="Raleway Medium"/>
              <a:buChar char="●"/>
            </a:pPr>
            <a:r>
              <a:rPr lang="en-US" sz="2402" dirty="0">
                <a:solidFill>
                  <a:schemeClr val="dk1"/>
                </a:solidFill>
                <a:latin typeface="Raleway Medium"/>
                <a:ea typeface="Raleway Medium"/>
                <a:cs typeface="Raleway Medium"/>
                <a:sym typeface="Raleway Medium"/>
              </a:rPr>
              <a:t>The National Council on Teacher Quality (2020) recommends LEAs recruit their strongest teachers as mentors</a:t>
            </a:r>
            <a:endParaRPr sz="2402" dirty="0">
              <a:solidFill>
                <a:schemeClr val="dk1"/>
              </a:solidFill>
              <a:latin typeface="Raleway Medium"/>
              <a:ea typeface="Raleway Medium"/>
              <a:cs typeface="Raleway Medium"/>
              <a:sym typeface="Raleway Medium"/>
            </a:endParaRPr>
          </a:p>
        </p:txBody>
      </p:sp>
      <p:sp>
        <p:nvSpPr>
          <p:cNvPr id="153" name="Google Shape;153;p18"/>
          <p:cNvSpPr txBox="1"/>
          <p:nvPr/>
        </p:nvSpPr>
        <p:spPr>
          <a:xfrm>
            <a:off x="14261402" y="4230695"/>
            <a:ext cx="9180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b="0" i="0" u="none" strike="noStrike" cap="none">
                <a:solidFill>
                  <a:srgbClr val="FFFFFF"/>
                </a:solidFill>
                <a:latin typeface="Chewy"/>
                <a:ea typeface="Chewy"/>
                <a:cs typeface="Chewy"/>
                <a:sym typeface="Chewy"/>
              </a:rPr>
              <a:t>3</a:t>
            </a:r>
            <a:endParaRPr/>
          </a:p>
        </p:txBody>
      </p:sp>
      <p:sp>
        <p:nvSpPr>
          <p:cNvPr id="150" name="Google Shape;150;p18"/>
          <p:cNvSpPr txBox="1"/>
          <p:nvPr/>
        </p:nvSpPr>
        <p:spPr>
          <a:xfrm>
            <a:off x="12636040" y="5489322"/>
            <a:ext cx="4159500" cy="21447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402" dirty="0">
                <a:solidFill>
                  <a:schemeClr val="dk1"/>
                </a:solidFill>
                <a:latin typeface="Raleway Medium"/>
                <a:ea typeface="Raleway Medium"/>
                <a:cs typeface="Raleway Medium"/>
                <a:sym typeface="Raleway Medium"/>
              </a:rPr>
              <a:t>The Association of Teacher Educators (2023) calls for mentor teachers to be trained and receive ongoing professional development</a:t>
            </a:r>
            <a:endParaRPr dirty="0">
              <a:solidFill>
                <a:schemeClr val="dk1"/>
              </a:solidFill>
              <a:latin typeface="Raleway Medium"/>
              <a:ea typeface="Raleway Medium"/>
              <a:cs typeface="Raleway Medium"/>
              <a:sym typeface="Raleway Medium"/>
            </a:endParaRPr>
          </a:p>
        </p:txBody>
      </p:sp>
      <p:sp>
        <p:nvSpPr>
          <p:cNvPr id="154" name="Google Shape;154;p18">
            <a:extLst>
              <a:ext uri="{C183D7F6-B498-43B3-948B-1728B52AA6E4}">
                <adec:decorative xmlns:adec="http://schemas.microsoft.com/office/drawing/2017/decorative" val="1"/>
              </a:ext>
            </a:extLst>
          </p:cNvPr>
          <p:cNvSpPr/>
          <p:nvPr/>
        </p:nvSpPr>
        <p:spPr>
          <a:xfrm>
            <a:off x="15934142" y="9469152"/>
            <a:ext cx="2038168" cy="422920"/>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8">
            <a:extLst>
              <a:ext uri="{C183D7F6-B498-43B3-948B-1728B52AA6E4}">
                <adec:decorative xmlns:adec="http://schemas.microsoft.com/office/drawing/2017/decorative" val="1"/>
              </a:ext>
            </a:extLst>
          </p:cNvPr>
          <p:cNvSpPr txBox="1"/>
          <p:nvPr/>
        </p:nvSpPr>
        <p:spPr>
          <a:xfrm>
            <a:off x="15843758" y="9911122"/>
            <a:ext cx="2218800" cy="275100"/>
          </a:xfrm>
          <a:prstGeom prst="rect">
            <a:avLst/>
          </a:prstGeom>
          <a:noFill/>
          <a:ln>
            <a:noFill/>
          </a:ln>
        </p:spPr>
        <p:txBody>
          <a:bodyPr spcFirstLastPara="1" wrap="square" lIns="0" tIns="0" rIns="0" bIns="0" anchor="t" anchorCtr="0">
            <a:spAutoFit/>
          </a:bodyPr>
          <a:lstStyle/>
          <a:p>
            <a:pPr marL="0" marR="0" lvl="0" indent="0" algn="ctr" rtl="0">
              <a:lnSpc>
                <a:spcPct val="101067"/>
              </a:lnSpc>
              <a:spcBef>
                <a:spcPts val="0"/>
              </a:spcBef>
              <a:spcAft>
                <a:spcPts val="0"/>
              </a:spcAft>
              <a:buNone/>
            </a:pPr>
            <a:r>
              <a:rPr lang="en-US" sz="178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9">
            <a:extLst>
              <a:ext uri="{C183D7F6-B498-43B3-948B-1728B52AA6E4}">
                <adec:decorative xmlns:adec="http://schemas.microsoft.com/office/drawing/2017/decorative" val="1"/>
              </a:ext>
            </a:extLst>
          </p:cNvPr>
          <p:cNvGrpSpPr/>
          <p:nvPr/>
        </p:nvGrpSpPr>
        <p:grpSpPr>
          <a:xfrm rot="10800000">
            <a:off x="-118" y="9257850"/>
            <a:ext cx="18288118" cy="1246143"/>
            <a:chOff x="0" y="-57150"/>
            <a:chExt cx="4816592" cy="328200"/>
          </a:xfrm>
        </p:grpSpPr>
        <p:sp>
          <p:nvSpPr>
            <p:cNvPr id="161" name="Google Shape;161;p19"/>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9"/>
            <p:cNvSpPr txBox="1"/>
            <p:nvPr/>
          </p:nvSpPr>
          <p:spPr>
            <a:xfrm>
              <a:off x="0" y="-57150"/>
              <a:ext cx="4816500" cy="3282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63" name="Google Shape;163;p19">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9">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65" name="Google Shape;165;p19">
            <a:extLst>
              <a:ext uri="{C183D7F6-B498-43B3-948B-1728B52AA6E4}">
                <adec:decorative xmlns:adec="http://schemas.microsoft.com/office/drawing/2017/decorative" val="1"/>
              </a:ext>
            </a:extLst>
          </p:cNvPr>
          <p:cNvSpPr/>
          <p:nvPr/>
        </p:nvSpPr>
        <p:spPr>
          <a:xfrm>
            <a:off x="0" y="7075276"/>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9"/>
          <p:cNvSpPr txBox="1">
            <a:spLocks noGrp="1"/>
          </p:cNvSpPr>
          <p:nvPr>
            <p:ph type="title" idx="4294967295"/>
          </p:nvPr>
        </p:nvSpPr>
        <p:spPr>
          <a:xfrm>
            <a:off x="1696726" y="571638"/>
            <a:ext cx="14894400" cy="908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58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Utah’s Mentor Teacher Training Modules</a:t>
            </a:r>
            <a:endParaRPr kumimoji="0" lang="en-US" sz="3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166" name="Google Shape;166;p19"/>
          <p:cNvSpPr txBox="1"/>
          <p:nvPr/>
        </p:nvSpPr>
        <p:spPr>
          <a:xfrm>
            <a:off x="737294" y="1808200"/>
            <a:ext cx="15853800" cy="1461900"/>
          </a:xfrm>
          <a:prstGeom prst="rect">
            <a:avLst/>
          </a:prstGeom>
          <a:noFill/>
          <a:ln>
            <a:noFill/>
          </a:ln>
        </p:spPr>
        <p:txBody>
          <a:bodyPr spcFirstLastPara="1" wrap="square" lIns="0" tIns="0" rIns="0" bIns="0" anchor="t" anchorCtr="0">
            <a:spAutoFit/>
          </a:bodyPr>
          <a:lstStyle/>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6 topics</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12 modules</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Designed by Utah State Board of Education (USBE) for teachers across all licensing areas</a:t>
            </a:r>
            <a:endParaRPr sz="2499" dirty="0">
              <a:latin typeface="Raleway Medium"/>
              <a:ea typeface="Raleway Medium"/>
              <a:cs typeface="Raleway Medium"/>
              <a:sym typeface="Raleway Medium"/>
            </a:endParaRPr>
          </a:p>
        </p:txBody>
      </p:sp>
      <p:pic>
        <p:nvPicPr>
          <p:cNvPr id="168" name="Google Shape;168;p19" descr="Flowchart showing six components of an educator mentoring program. Each component has subtopics.&#10;&#10;Foundations of Mentoring: Understanding and preparing for your role; understanding the beginning teacher.&#10;&#10;Understanding and Building Relationships: Getting the mentoring relationship off to the right start.&#10;&#10;Effective Communication: Effective mentoring conversations; mastering crucial conversations.&#10;&#10;Facilitating Beginning Teachers’ Professional Growth: Facilitating learning with adult learners; using coaching cycles to improve instruction.&#10;&#10;Ongoing Growth as a Professional: Essentials of special education; supporting effective classroom management.&#10;&#10;Ongoing Growth as a Mentor: Goals and outcomes; planning instruction; instruction."/>
          <p:cNvPicPr preferRelativeResize="0"/>
          <p:nvPr/>
        </p:nvPicPr>
        <p:blipFill>
          <a:blip r:embed="rId5">
            <a:alphaModFix/>
          </a:blip>
          <a:stretch>
            <a:fillRect/>
          </a:stretch>
        </p:blipFill>
        <p:spPr>
          <a:xfrm>
            <a:off x="1381000" y="3422500"/>
            <a:ext cx="16290100" cy="568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0"/>
          <p:cNvSpPr txBox="1">
            <a:spLocks noGrp="1"/>
          </p:cNvSpPr>
          <p:nvPr>
            <p:ph type="title" idx="4294967295"/>
          </p:nvPr>
        </p:nvSpPr>
        <p:spPr>
          <a:xfrm>
            <a:off x="676400" y="1090650"/>
            <a:ext cx="5989200" cy="3644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399" b="0" i="0" u="none" strike="noStrike" kern="0" cap="none" spc="0" normalizeH="0" baseline="0" noProof="0" dirty="0">
                <a:ln>
                  <a:noFill/>
                </a:ln>
                <a:solidFill>
                  <a:srgbClr val="000000"/>
                </a:solidFill>
                <a:effectLst/>
                <a:uLnTx/>
                <a:uFillTx/>
                <a:latin typeface="Raleway Black"/>
                <a:ea typeface="Raleway Black"/>
                <a:cs typeface="Raleway Black"/>
                <a:sym typeface="Raleway Black"/>
              </a:rPr>
              <a:t>Module Engagement Strategies</a:t>
            </a:r>
            <a:endParaRPr kumimoji="0" lang="en-US" sz="18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173" name="Google Shape;173;p20"/>
          <p:cNvSpPr txBox="1"/>
          <p:nvPr/>
        </p:nvSpPr>
        <p:spPr>
          <a:xfrm>
            <a:off x="7992534" y="1203250"/>
            <a:ext cx="9266700" cy="30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000">
                <a:latin typeface="Raleway Medium"/>
                <a:ea typeface="Raleway Medium"/>
                <a:cs typeface="Raleway Medium"/>
                <a:sym typeface="Raleway Medium"/>
              </a:rPr>
              <a:t>Self-paced</a:t>
            </a:r>
            <a:endParaRPr>
              <a:latin typeface="Raleway Medium"/>
              <a:ea typeface="Raleway Medium"/>
              <a:cs typeface="Raleway Medium"/>
              <a:sym typeface="Raleway Medium"/>
            </a:endParaRPr>
          </a:p>
        </p:txBody>
      </p:sp>
      <p:sp>
        <p:nvSpPr>
          <p:cNvPr id="175" name="Google Shape;175;p20"/>
          <p:cNvSpPr txBox="1"/>
          <p:nvPr/>
        </p:nvSpPr>
        <p:spPr>
          <a:xfrm>
            <a:off x="7992534" y="2640109"/>
            <a:ext cx="9266700" cy="30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000">
                <a:latin typeface="Raleway Medium"/>
                <a:ea typeface="Raleway Medium"/>
                <a:cs typeface="Raleway Medium"/>
                <a:sym typeface="Raleway Medium"/>
              </a:rPr>
              <a:t>Text, video, and audio recordings</a:t>
            </a:r>
            <a:endParaRPr>
              <a:latin typeface="Raleway Medium"/>
              <a:ea typeface="Raleway Medium"/>
              <a:cs typeface="Raleway Medium"/>
              <a:sym typeface="Raleway Medium"/>
            </a:endParaRPr>
          </a:p>
        </p:txBody>
      </p:sp>
      <p:sp>
        <p:nvSpPr>
          <p:cNvPr id="176" name="Google Shape;176;p20"/>
          <p:cNvSpPr txBox="1"/>
          <p:nvPr/>
        </p:nvSpPr>
        <p:spPr>
          <a:xfrm>
            <a:off x="7992534" y="4087945"/>
            <a:ext cx="9266700" cy="30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000">
                <a:latin typeface="Raleway Medium"/>
                <a:ea typeface="Raleway Medium"/>
                <a:cs typeface="Raleway Medium"/>
                <a:sym typeface="Raleway Medium"/>
              </a:rPr>
              <a:t>Online discussions, creating graphics, completing graphic organizers</a:t>
            </a:r>
            <a:endParaRPr>
              <a:latin typeface="Raleway Medium"/>
              <a:ea typeface="Raleway Medium"/>
              <a:cs typeface="Raleway Medium"/>
              <a:sym typeface="Raleway Medium"/>
            </a:endParaRPr>
          </a:p>
        </p:txBody>
      </p:sp>
      <p:sp>
        <p:nvSpPr>
          <p:cNvPr id="177" name="Google Shape;177;p20"/>
          <p:cNvSpPr txBox="1"/>
          <p:nvPr/>
        </p:nvSpPr>
        <p:spPr>
          <a:xfrm>
            <a:off x="7992534" y="5338751"/>
            <a:ext cx="9266700" cy="30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000" dirty="0">
                <a:latin typeface="Raleway Medium"/>
                <a:ea typeface="Raleway Medium"/>
                <a:cs typeface="Raleway Medium"/>
                <a:sym typeface="Raleway Medium"/>
              </a:rPr>
              <a:t>Create and provide implementation schedules</a:t>
            </a:r>
            <a:endParaRPr dirty="0">
              <a:latin typeface="Raleway Medium"/>
              <a:ea typeface="Raleway Medium"/>
              <a:cs typeface="Raleway Medium"/>
              <a:sym typeface="Raleway Medium"/>
            </a:endParaRPr>
          </a:p>
        </p:txBody>
      </p:sp>
      <p:sp>
        <p:nvSpPr>
          <p:cNvPr id="178" name="Google Shape;178;p20"/>
          <p:cNvSpPr txBox="1"/>
          <p:nvPr/>
        </p:nvSpPr>
        <p:spPr>
          <a:xfrm>
            <a:off x="7992534" y="6629706"/>
            <a:ext cx="9266700" cy="30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000">
                <a:latin typeface="Raleway Medium"/>
                <a:ea typeface="Raleway Medium"/>
                <a:cs typeface="Raleway Medium"/>
                <a:sym typeface="Raleway Medium"/>
              </a:rPr>
              <a:t>Reflective journal entries, write letter to future mentee</a:t>
            </a:r>
            <a:endParaRPr>
              <a:latin typeface="Raleway Medium"/>
              <a:ea typeface="Raleway Medium"/>
              <a:cs typeface="Raleway Medium"/>
              <a:sym typeface="Raleway Medium"/>
            </a:endParaRPr>
          </a:p>
        </p:txBody>
      </p:sp>
      <p:sp>
        <p:nvSpPr>
          <p:cNvPr id="179" name="Google Shape;179;p20"/>
          <p:cNvSpPr txBox="1"/>
          <p:nvPr/>
        </p:nvSpPr>
        <p:spPr>
          <a:xfrm>
            <a:off x="7992534" y="8330490"/>
            <a:ext cx="9266700" cy="307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000">
                <a:latin typeface="Raleway Medium"/>
                <a:ea typeface="Raleway Medium"/>
                <a:cs typeface="Raleway Medium"/>
                <a:sym typeface="Raleway Medium"/>
              </a:rPr>
              <a:t>Write mentoring vision statement</a:t>
            </a:r>
            <a:endParaRPr>
              <a:latin typeface="Raleway Medium"/>
              <a:ea typeface="Raleway Medium"/>
              <a:cs typeface="Raleway Medium"/>
              <a:sym typeface="Raleway Medium"/>
            </a:endParaRPr>
          </a:p>
        </p:txBody>
      </p:sp>
      <p:grpSp>
        <p:nvGrpSpPr>
          <p:cNvPr id="180" name="Google Shape;180;p20">
            <a:extLst>
              <a:ext uri="{C183D7F6-B498-43B3-948B-1728B52AA6E4}">
                <adec:decorative xmlns:adec="http://schemas.microsoft.com/office/drawing/2017/decorative" val="1"/>
              </a:ext>
            </a:extLst>
          </p:cNvPr>
          <p:cNvGrpSpPr/>
          <p:nvPr/>
        </p:nvGrpSpPr>
        <p:grpSpPr>
          <a:xfrm>
            <a:off x="7210799" y="1222300"/>
            <a:ext cx="559594" cy="559594"/>
            <a:chOff x="0" y="0"/>
            <a:chExt cx="746125" cy="746125"/>
          </a:xfrm>
        </p:grpSpPr>
        <p:sp>
          <p:nvSpPr>
            <p:cNvPr id="181" name="Google Shape;181;p20"/>
            <p:cNvSpPr/>
            <p:nvPr/>
          </p:nvSpPr>
          <p:spPr>
            <a:xfrm>
              <a:off x="0" y="0"/>
              <a:ext cx="746125" cy="746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20"/>
            <p:cNvSpPr txBox="1"/>
            <p:nvPr/>
          </p:nvSpPr>
          <p:spPr>
            <a:xfrm>
              <a:off x="109586" y="154416"/>
              <a:ext cx="531900" cy="41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a:solidFill>
                    <a:srgbClr val="000000"/>
                  </a:solidFill>
                  <a:latin typeface="Arial"/>
                  <a:ea typeface="Arial"/>
                  <a:cs typeface="Arial"/>
                  <a:sym typeface="Arial"/>
                </a:rPr>
                <a:t>1</a:t>
              </a:r>
              <a:endParaRPr/>
            </a:p>
          </p:txBody>
        </p:sp>
      </p:grpSp>
      <p:grpSp>
        <p:nvGrpSpPr>
          <p:cNvPr id="183" name="Google Shape;183;p20">
            <a:extLst>
              <a:ext uri="{C183D7F6-B498-43B3-948B-1728B52AA6E4}">
                <adec:decorative xmlns:adec="http://schemas.microsoft.com/office/drawing/2017/decorative" val="1"/>
              </a:ext>
            </a:extLst>
          </p:cNvPr>
          <p:cNvGrpSpPr/>
          <p:nvPr/>
        </p:nvGrpSpPr>
        <p:grpSpPr>
          <a:xfrm>
            <a:off x="7210799" y="2625876"/>
            <a:ext cx="559594" cy="559594"/>
            <a:chOff x="0" y="0"/>
            <a:chExt cx="746125" cy="746125"/>
          </a:xfrm>
        </p:grpSpPr>
        <p:sp>
          <p:nvSpPr>
            <p:cNvPr id="184" name="Google Shape;184;p20"/>
            <p:cNvSpPr/>
            <p:nvPr/>
          </p:nvSpPr>
          <p:spPr>
            <a:xfrm>
              <a:off x="0" y="0"/>
              <a:ext cx="746125" cy="746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20"/>
            <p:cNvSpPr txBox="1"/>
            <p:nvPr/>
          </p:nvSpPr>
          <p:spPr>
            <a:xfrm>
              <a:off x="109586" y="154416"/>
              <a:ext cx="531900" cy="41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a:solidFill>
                    <a:srgbClr val="000000"/>
                  </a:solidFill>
                  <a:latin typeface="Arial"/>
                  <a:ea typeface="Arial"/>
                  <a:cs typeface="Arial"/>
                  <a:sym typeface="Arial"/>
                </a:rPr>
                <a:t>2</a:t>
              </a:r>
              <a:endParaRPr/>
            </a:p>
          </p:txBody>
        </p:sp>
      </p:grpSp>
      <p:grpSp>
        <p:nvGrpSpPr>
          <p:cNvPr id="186" name="Google Shape;186;p20">
            <a:extLst>
              <a:ext uri="{C183D7F6-B498-43B3-948B-1728B52AA6E4}">
                <adec:decorative xmlns:adec="http://schemas.microsoft.com/office/drawing/2017/decorative" val="1"/>
              </a:ext>
            </a:extLst>
          </p:cNvPr>
          <p:cNvGrpSpPr/>
          <p:nvPr/>
        </p:nvGrpSpPr>
        <p:grpSpPr>
          <a:xfrm>
            <a:off x="7210799" y="3976895"/>
            <a:ext cx="559594" cy="559594"/>
            <a:chOff x="0" y="0"/>
            <a:chExt cx="746125" cy="746125"/>
          </a:xfrm>
        </p:grpSpPr>
        <p:sp>
          <p:nvSpPr>
            <p:cNvPr id="187" name="Google Shape;187;p20"/>
            <p:cNvSpPr/>
            <p:nvPr/>
          </p:nvSpPr>
          <p:spPr>
            <a:xfrm>
              <a:off x="0" y="0"/>
              <a:ext cx="746125" cy="746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20"/>
            <p:cNvSpPr txBox="1"/>
            <p:nvPr/>
          </p:nvSpPr>
          <p:spPr>
            <a:xfrm>
              <a:off x="109586" y="154416"/>
              <a:ext cx="531900" cy="41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a:solidFill>
                    <a:srgbClr val="000000"/>
                  </a:solidFill>
                  <a:latin typeface="Arial"/>
                  <a:ea typeface="Arial"/>
                  <a:cs typeface="Arial"/>
                  <a:sym typeface="Arial"/>
                </a:rPr>
                <a:t>3</a:t>
              </a:r>
              <a:endParaRPr/>
            </a:p>
          </p:txBody>
        </p:sp>
      </p:grpSp>
      <p:grpSp>
        <p:nvGrpSpPr>
          <p:cNvPr id="189" name="Google Shape;189;p20">
            <a:extLst>
              <a:ext uri="{C183D7F6-B498-43B3-948B-1728B52AA6E4}">
                <adec:decorative xmlns:adec="http://schemas.microsoft.com/office/drawing/2017/decorative" val="1"/>
              </a:ext>
            </a:extLst>
          </p:cNvPr>
          <p:cNvGrpSpPr/>
          <p:nvPr/>
        </p:nvGrpSpPr>
        <p:grpSpPr>
          <a:xfrm>
            <a:off x="7210799" y="5227702"/>
            <a:ext cx="559594" cy="559594"/>
            <a:chOff x="0" y="0"/>
            <a:chExt cx="746125" cy="746125"/>
          </a:xfrm>
        </p:grpSpPr>
        <p:sp>
          <p:nvSpPr>
            <p:cNvPr id="190" name="Google Shape;190;p20"/>
            <p:cNvSpPr/>
            <p:nvPr/>
          </p:nvSpPr>
          <p:spPr>
            <a:xfrm>
              <a:off x="0" y="0"/>
              <a:ext cx="746125" cy="746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20"/>
            <p:cNvSpPr txBox="1"/>
            <p:nvPr/>
          </p:nvSpPr>
          <p:spPr>
            <a:xfrm>
              <a:off x="109586" y="154416"/>
              <a:ext cx="531900" cy="41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a:solidFill>
                    <a:srgbClr val="000000"/>
                  </a:solidFill>
                  <a:latin typeface="Arial"/>
                  <a:ea typeface="Arial"/>
                  <a:cs typeface="Arial"/>
                  <a:sym typeface="Arial"/>
                </a:rPr>
                <a:t>4</a:t>
              </a:r>
              <a:endParaRPr/>
            </a:p>
          </p:txBody>
        </p:sp>
      </p:grpSp>
      <p:grpSp>
        <p:nvGrpSpPr>
          <p:cNvPr id="192" name="Google Shape;192;p20">
            <a:extLst>
              <a:ext uri="{C183D7F6-B498-43B3-948B-1728B52AA6E4}">
                <adec:decorative xmlns:adec="http://schemas.microsoft.com/office/drawing/2017/decorative" val="1"/>
              </a:ext>
            </a:extLst>
          </p:cNvPr>
          <p:cNvGrpSpPr/>
          <p:nvPr/>
        </p:nvGrpSpPr>
        <p:grpSpPr>
          <a:xfrm>
            <a:off x="7210799" y="6648756"/>
            <a:ext cx="559594" cy="559594"/>
            <a:chOff x="0" y="0"/>
            <a:chExt cx="746125" cy="746125"/>
          </a:xfrm>
        </p:grpSpPr>
        <p:sp>
          <p:nvSpPr>
            <p:cNvPr id="193" name="Google Shape;193;p20"/>
            <p:cNvSpPr/>
            <p:nvPr/>
          </p:nvSpPr>
          <p:spPr>
            <a:xfrm>
              <a:off x="0" y="0"/>
              <a:ext cx="746125" cy="746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20"/>
            <p:cNvSpPr txBox="1"/>
            <p:nvPr/>
          </p:nvSpPr>
          <p:spPr>
            <a:xfrm>
              <a:off x="109586" y="154416"/>
              <a:ext cx="531900" cy="41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a:solidFill>
                    <a:srgbClr val="000000"/>
                  </a:solidFill>
                  <a:latin typeface="Arial"/>
                  <a:ea typeface="Arial"/>
                  <a:cs typeface="Arial"/>
                  <a:sym typeface="Arial"/>
                </a:rPr>
                <a:t>5</a:t>
              </a:r>
              <a:endParaRPr/>
            </a:p>
          </p:txBody>
        </p:sp>
      </p:grpSp>
      <p:grpSp>
        <p:nvGrpSpPr>
          <p:cNvPr id="195" name="Google Shape;195;p20">
            <a:extLst>
              <a:ext uri="{C183D7F6-B498-43B3-948B-1728B52AA6E4}">
                <adec:decorative xmlns:adec="http://schemas.microsoft.com/office/drawing/2017/decorative" val="1"/>
              </a:ext>
            </a:extLst>
          </p:cNvPr>
          <p:cNvGrpSpPr/>
          <p:nvPr/>
        </p:nvGrpSpPr>
        <p:grpSpPr>
          <a:xfrm>
            <a:off x="7210799" y="8349540"/>
            <a:ext cx="559594" cy="559594"/>
            <a:chOff x="0" y="0"/>
            <a:chExt cx="746125" cy="746125"/>
          </a:xfrm>
        </p:grpSpPr>
        <p:sp>
          <p:nvSpPr>
            <p:cNvPr id="196" name="Google Shape;196;p20"/>
            <p:cNvSpPr/>
            <p:nvPr/>
          </p:nvSpPr>
          <p:spPr>
            <a:xfrm>
              <a:off x="0" y="0"/>
              <a:ext cx="746125" cy="746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0"/>
            <p:cNvSpPr txBox="1"/>
            <p:nvPr/>
          </p:nvSpPr>
          <p:spPr>
            <a:xfrm>
              <a:off x="109586" y="154416"/>
              <a:ext cx="531900" cy="410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000" b="1">
                  <a:solidFill>
                    <a:srgbClr val="000000"/>
                  </a:solidFill>
                  <a:latin typeface="Arial"/>
                  <a:ea typeface="Arial"/>
                  <a:cs typeface="Arial"/>
                  <a:sym typeface="Arial"/>
                </a:rPr>
                <a:t>6</a:t>
              </a:r>
              <a:endParaRPr/>
            </a:p>
          </p:txBody>
        </p:sp>
      </p:grpSp>
      <p:sp>
        <p:nvSpPr>
          <p:cNvPr id="198" name="Google Shape;198;p20">
            <a:extLst>
              <a:ext uri="{C183D7F6-B498-43B3-948B-1728B52AA6E4}">
                <adec:decorative xmlns:adec="http://schemas.microsoft.com/office/drawing/2017/decorative" val="1"/>
              </a:ext>
            </a:extLst>
          </p:cNvPr>
          <p:cNvSpPr/>
          <p:nvPr/>
        </p:nvSpPr>
        <p:spPr>
          <a:xfrm>
            <a:off x="403341"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0">
            <a:extLst>
              <a:ext uri="{C183D7F6-B498-43B3-948B-1728B52AA6E4}">
                <adec:decorative xmlns:adec="http://schemas.microsoft.com/office/drawing/2017/decorative" val="1"/>
              </a:ext>
            </a:extLst>
          </p:cNvPr>
          <p:cNvSpPr txBox="1"/>
          <p:nvPr/>
        </p:nvSpPr>
        <p:spPr>
          <a:xfrm>
            <a:off x="290901"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00" name="Google Shape;200;p20">
            <a:extLst>
              <a:ext uri="{C183D7F6-B498-43B3-948B-1728B52AA6E4}">
                <adec:decorative xmlns:adec="http://schemas.microsoft.com/office/drawing/2017/decorative" val="1"/>
              </a:ext>
            </a:extLst>
          </p:cNvPr>
          <p:cNvSpPr/>
          <p:nvPr/>
        </p:nvSpPr>
        <p:spPr>
          <a:xfrm>
            <a:off x="1996497" y="4778389"/>
            <a:ext cx="2492354" cy="3571151"/>
          </a:xfrm>
          <a:custGeom>
            <a:avLst/>
            <a:gdLst/>
            <a:ahLst/>
            <a:cxnLst/>
            <a:rect l="l" t="t" r="r" b="b"/>
            <a:pathLst>
              <a:path w="2492354" h="3571151" extrusionOk="0">
                <a:moveTo>
                  <a:pt x="0" y="0"/>
                </a:moveTo>
                <a:lnTo>
                  <a:pt x="2492353" y="0"/>
                </a:lnTo>
                <a:lnTo>
                  <a:pt x="2492353" y="3571151"/>
                </a:lnTo>
                <a:lnTo>
                  <a:pt x="0" y="3571151"/>
                </a:lnTo>
                <a:lnTo>
                  <a:pt x="0" y="0"/>
                </a:lnTo>
                <a:close/>
              </a:path>
            </a:pathLst>
          </a:custGeom>
          <a:blipFill rotWithShape="1">
            <a:blip r:embed="rId4">
              <a:alphaModFix/>
            </a:blip>
            <a:stretch>
              <a:fillRect t="-114167" r="-119375" b="-1563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1">
            <a:extLst>
              <a:ext uri="{C183D7F6-B498-43B3-948B-1728B52AA6E4}">
                <adec:decorative xmlns:adec="http://schemas.microsoft.com/office/drawing/2017/decorative" val="1"/>
              </a:ext>
            </a:extLst>
          </p:cNvPr>
          <p:cNvGrpSpPr/>
          <p:nvPr/>
        </p:nvGrpSpPr>
        <p:grpSpPr>
          <a:xfrm rot="10800000">
            <a:off x="-118" y="9257850"/>
            <a:ext cx="18288118" cy="1246143"/>
            <a:chOff x="0" y="-57150"/>
            <a:chExt cx="4816592" cy="328200"/>
          </a:xfrm>
        </p:grpSpPr>
        <p:sp>
          <p:nvSpPr>
            <p:cNvPr id="206" name="Google Shape;206;p21"/>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21"/>
            <p:cNvSpPr txBox="1"/>
            <p:nvPr/>
          </p:nvSpPr>
          <p:spPr>
            <a:xfrm>
              <a:off x="0" y="-57150"/>
              <a:ext cx="4816500" cy="328200"/>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08" name="Google Shape;208;p21">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21">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10" name="Google Shape;210;p21">
            <a:extLst>
              <a:ext uri="{C183D7F6-B498-43B3-948B-1728B52AA6E4}">
                <adec:decorative xmlns:adec="http://schemas.microsoft.com/office/drawing/2017/decorative" val="1"/>
              </a:ext>
            </a:extLst>
          </p:cNvPr>
          <p:cNvSpPr/>
          <p:nvPr/>
        </p:nvSpPr>
        <p:spPr>
          <a:xfrm>
            <a:off x="0" y="7075276"/>
            <a:ext cx="2963484" cy="4366048"/>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4">
              <a:alphaModFix/>
            </a:blip>
            <a:stretch>
              <a:fillRect l="-113625" t="-117428" r="-16027" b="-165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1"/>
          <p:cNvSpPr txBox="1">
            <a:spLocks noGrp="1"/>
          </p:cNvSpPr>
          <p:nvPr>
            <p:ph type="title" idx="4294967295"/>
          </p:nvPr>
        </p:nvSpPr>
        <p:spPr>
          <a:xfrm>
            <a:off x="845500" y="543475"/>
            <a:ext cx="16431000" cy="1246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Module Dissemination and Use</a:t>
            </a:r>
            <a:endParaRPr kumimoji="0" lang="en-US" sz="25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211" name="Google Shape;211;p21"/>
          <p:cNvSpPr txBox="1"/>
          <p:nvPr/>
        </p:nvSpPr>
        <p:spPr>
          <a:xfrm>
            <a:off x="3889325" y="3245575"/>
            <a:ext cx="13021200" cy="4154700"/>
          </a:xfrm>
          <a:prstGeom prst="rect">
            <a:avLst/>
          </a:prstGeom>
          <a:noFill/>
          <a:ln>
            <a:noFill/>
          </a:ln>
        </p:spPr>
        <p:txBody>
          <a:bodyPr spcFirstLastPara="1" wrap="square" lIns="0" tIns="0" rIns="0" bIns="0" anchor="t" anchorCtr="0">
            <a:spAutoFit/>
          </a:bodyPr>
          <a:lstStyle/>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Modules released spring 2022</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LEAs sign export agreement with USBE and host via their learning management system (e.g., Canvas)</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17 LEAs and 1 RESA (4 school districts) implementing</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243 mentor teacher endorsements awarded since spring 2022 across 3 pathways</a:t>
            </a:r>
            <a:endParaRPr sz="2499" dirty="0">
              <a:latin typeface="Raleway Medium"/>
              <a:ea typeface="Raleway Medium"/>
              <a:cs typeface="Raleway Medium"/>
              <a:sym typeface="Raleway Medium"/>
            </a:endParaRPr>
          </a:p>
          <a:p>
            <a:pPr marL="914400" marR="0" lvl="1"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Mentor teacher modules are 1 pathway</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Completers receive a Utah Teacher Mentor Endorsement</a:t>
            </a:r>
            <a:endParaRPr sz="2499" dirty="0">
              <a:latin typeface="Raleway Medium"/>
              <a:ea typeface="Raleway Medium"/>
              <a:cs typeface="Raleway Medium"/>
              <a:sym typeface="Raleway Medium"/>
            </a:endParaRPr>
          </a:p>
          <a:p>
            <a:pPr marL="457200" marR="0" lvl="0" indent="-387286" algn="l" rtl="0">
              <a:lnSpc>
                <a:spcPct val="140016"/>
              </a:lnSpc>
              <a:spcBef>
                <a:spcPts val="0"/>
              </a:spcBef>
              <a:spcAft>
                <a:spcPts val="0"/>
              </a:spcAft>
              <a:buSzPts val="2499"/>
              <a:buFont typeface="Raleway Medium"/>
              <a:buChar char="●"/>
            </a:pPr>
            <a:r>
              <a:rPr lang="en-US" sz="2499" dirty="0">
                <a:latin typeface="Raleway Medium"/>
                <a:ea typeface="Raleway Medium"/>
                <a:cs typeface="Raleway Medium"/>
                <a:sym typeface="Raleway Medium"/>
              </a:rPr>
              <a:t>Pathway to earn master’s credits at Southern Utah University</a:t>
            </a:r>
            <a:endParaRPr sz="2499" dirty="0">
              <a:latin typeface="Raleway Medium"/>
              <a:ea typeface="Raleway Medium"/>
              <a:cs typeface="Raleway Medium"/>
              <a:sym typeface="Raleway Medium"/>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1499</Words>
  <Application>Microsoft Macintosh PowerPoint</Application>
  <PresentationFormat>Custom</PresentationFormat>
  <Paragraphs>167</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Calibri</vt:lpstr>
      <vt:lpstr>Raleway</vt:lpstr>
      <vt:lpstr>Arial</vt:lpstr>
      <vt:lpstr>Raleway Black</vt:lpstr>
      <vt:lpstr>Raleway Medium</vt:lpstr>
      <vt:lpstr>Roboto Medium</vt:lpstr>
      <vt:lpstr>Raleway SemiBold</vt:lpstr>
      <vt:lpstr>Raleway ExtraBold</vt:lpstr>
      <vt:lpstr>Satisfy</vt:lpstr>
      <vt:lpstr>Fjalla One</vt:lpstr>
      <vt:lpstr>Bebas Neue</vt:lpstr>
      <vt:lpstr>Chewy</vt:lpstr>
      <vt:lpstr>Office Theme</vt:lpstr>
      <vt:lpstr>Ccsc title</vt:lpstr>
      <vt:lpstr>Build, Test, Rethink</vt:lpstr>
      <vt:lpstr>Evaluating and Improving Mentor Teacher  Training Modules</vt:lpstr>
      <vt:lpstr>Overview</vt:lpstr>
      <vt:lpstr>“Treasure Hunt”</vt:lpstr>
      <vt:lpstr>The Role of Mentor Teachers</vt:lpstr>
      <vt:lpstr>Utah’s Mentor Teacher Training Modules</vt:lpstr>
      <vt:lpstr>Module Engagement Strategies</vt:lpstr>
      <vt:lpstr>Module Dissemination and Use</vt:lpstr>
      <vt:lpstr>Plan, Do, Study, Act (PDSA) Cycles</vt:lpstr>
      <vt:lpstr>PDSA Cycles and Mentor Teacher Modules</vt:lpstr>
      <vt:lpstr>We want to hear from you!</vt:lpstr>
      <vt:lpstr>References</vt:lpstr>
      <vt:lpstr>THANK YOU!</vt:lpstr>
      <vt:lpstr>Minnesota Teacher &amp; Leader Preparation License Policies</vt:lpstr>
      <vt:lpstr>Goal for our session:</vt:lpstr>
      <vt:lpstr>Identify two (2) policies that most directly influence teacher and leader preparation and licensing in your state.</vt:lpstr>
      <vt:lpstr>Minnesota Policy Survey</vt:lpstr>
      <vt:lpstr>Survey</vt:lpstr>
      <vt:lpstr>Minnesota Policies</vt:lpstr>
      <vt:lpstr>Survey Results</vt:lpstr>
      <vt:lpstr>Policy strength/gap analysis</vt:lpstr>
      <vt:lpstr>Policy pressure</vt:lpstr>
      <vt:lpstr>SURVEY RESULTS.</vt:lpstr>
      <vt:lpstr>thanks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Pierce, Corey</dc:creator>
  <cp:lastModifiedBy>Emma R Ostovar</cp:lastModifiedBy>
  <cp:revision>6</cp:revision>
  <dcterms:modified xsi:type="dcterms:W3CDTF">2026-02-25T14:05:00Z</dcterms:modified>
</cp:coreProperties>
</file>