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9" r:id="rId4"/>
    <p:sldId id="262" r:id="rId5"/>
    <p:sldId id="260" r:id="rId6"/>
    <p:sldId id="266" r:id="rId7"/>
    <p:sldId id="277" r:id="rId8"/>
    <p:sldId id="273" r:id="rId9"/>
    <p:sldId id="265" r:id="rId10"/>
    <p:sldId id="272" r:id="rId11"/>
    <p:sldId id="279" r:id="rId12"/>
    <p:sldId id="283" r:id="rId13"/>
    <p:sldId id="284" r:id="rId14"/>
    <p:sldId id="268" r:id="rId15"/>
    <p:sldId id="275" r:id="rId16"/>
    <p:sldId id="276" r:id="rId17"/>
  </p:sldIdLst>
  <p:sldSz cx="18288000" cy="10287000"/>
  <p:notesSz cx="6858000" cy="9144000"/>
  <p:embeddedFontLst>
    <p:embeddedFont>
      <p:font typeface="Bebas Neue" panose="020B0606020202050201" pitchFamily="34" charset="77"/>
      <p:regular r:id="rId19"/>
    </p:embeddedFont>
    <p:embeddedFont>
      <p:font typeface="Fjalla One" panose="02000506040000020004" pitchFamily="2" charset="0"/>
      <p:regular r:id="rId20"/>
    </p:embeddedFont>
    <p:embeddedFont>
      <p:font typeface="Raleway" pitchFamily="2" charset="77"/>
      <p:regular r:id="rId21"/>
      <p:bold r:id="rId22"/>
      <p:italic r:id="rId23"/>
      <p:boldItalic r:id="rId24"/>
    </p:embeddedFont>
    <p:embeddedFont>
      <p:font typeface="Raleway Black" pitchFamily="2" charset="77"/>
      <p:bold r:id="rId25"/>
      <p:italic r:id="rId26"/>
      <p:boldItalic r:id="rId27"/>
    </p:embeddedFont>
    <p:embeddedFont>
      <p:font typeface="Raleway ExtraBold" pitchFamily="2" charset="77"/>
      <p:bold r:id="rId28"/>
      <p:italic r:id="rId29"/>
      <p:boldItalic r:id="rId30"/>
    </p:embeddedFont>
    <p:embeddedFont>
      <p:font typeface="Raleway Medium" pitchFamily="2" charset="77"/>
      <p:regular r:id="rId31"/>
      <p:bold r:id="rId32"/>
      <p:italic r:id="rId33"/>
      <p:boldItalic r:id="rId34"/>
    </p:embeddedFont>
    <p:embeddedFont>
      <p:font typeface="Raleway SemiBold" pitchFamily="2" charset="77"/>
      <p:regular r:id="rId35"/>
      <p:bold r:id="rId36"/>
      <p:italic r:id="rId37"/>
      <p:boldItalic r:id="rId38"/>
    </p:embeddedFont>
    <p:embeddedFont>
      <p:font typeface="Satisfy" panose="0200000000000000000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p:restoredTop sz="86438"/>
  </p:normalViewPr>
  <p:slideViewPr>
    <p:cSldViewPr snapToGrid="0">
      <p:cViewPr varScale="1">
        <p:scale>
          <a:sx n="48" d="100"/>
          <a:sy n="48" d="100"/>
        </p:scale>
        <p:origin x="224" y="8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7FC00140-A7DB-F809-0561-34CFC8F609C4}"/>
            </a:ext>
          </a:extLst>
        </p:cNvPr>
        <p:cNvGrpSpPr/>
        <p:nvPr/>
      </p:nvGrpSpPr>
      <p:grpSpPr>
        <a:xfrm>
          <a:off x="0" y="0"/>
          <a:ext cx="0" cy="0"/>
          <a:chOff x="0" y="0"/>
          <a:chExt cx="0" cy="0"/>
        </a:xfrm>
      </p:grpSpPr>
      <p:sp>
        <p:nvSpPr>
          <p:cNvPr id="207" name="Google Shape;207;p11:notes">
            <a:extLst>
              <a:ext uri="{FF2B5EF4-FFF2-40B4-BE49-F238E27FC236}">
                <a16:creationId xmlns:a16="http://schemas.microsoft.com/office/drawing/2014/main" id="{BD3005B4-A262-C255-4B66-85072A51C9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a:extLst>
              <a:ext uri="{FF2B5EF4-FFF2-40B4-BE49-F238E27FC236}">
                <a16:creationId xmlns:a16="http://schemas.microsoft.com/office/drawing/2014/main" id="{B22254C1-FBCD-C91D-A476-880C0AE53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E6B4CB26-9F3E-4216-7862-B808C86374CB}"/>
            </a:ext>
          </a:extLst>
        </p:cNvPr>
        <p:cNvGrpSpPr/>
        <p:nvPr/>
      </p:nvGrpSpPr>
      <p:grpSpPr>
        <a:xfrm>
          <a:off x="0" y="0"/>
          <a:ext cx="0" cy="0"/>
          <a:chOff x="0" y="0"/>
          <a:chExt cx="0" cy="0"/>
        </a:xfrm>
      </p:grpSpPr>
      <p:sp>
        <p:nvSpPr>
          <p:cNvPr id="192" name="Google Shape;192;p10:notes">
            <a:extLst>
              <a:ext uri="{FF2B5EF4-FFF2-40B4-BE49-F238E27FC236}">
                <a16:creationId xmlns:a16="http://schemas.microsoft.com/office/drawing/2014/main" id="{F3187F76-E912-03C0-C629-7699C6DC1F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a:extLst>
              <a:ext uri="{FF2B5EF4-FFF2-40B4-BE49-F238E27FC236}">
                <a16:creationId xmlns:a16="http://schemas.microsoft.com/office/drawing/2014/main" id="{DCCC6E41-2C61-CFA1-E4DD-558983A0C2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96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350A5EE1-E27A-A757-CA54-F3AA7EAD81A2}"/>
            </a:ext>
          </a:extLst>
        </p:cNvPr>
        <p:cNvGrpSpPr/>
        <p:nvPr/>
      </p:nvGrpSpPr>
      <p:grpSpPr>
        <a:xfrm>
          <a:off x="0" y="0"/>
          <a:ext cx="0" cy="0"/>
          <a:chOff x="0" y="0"/>
          <a:chExt cx="0" cy="0"/>
        </a:xfrm>
      </p:grpSpPr>
      <p:sp>
        <p:nvSpPr>
          <p:cNvPr id="192" name="Google Shape;192;p10:notes">
            <a:extLst>
              <a:ext uri="{FF2B5EF4-FFF2-40B4-BE49-F238E27FC236}">
                <a16:creationId xmlns:a16="http://schemas.microsoft.com/office/drawing/2014/main" id="{F1723463-FBCE-56FF-8C5D-A35AFD460C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a:extLst>
              <a:ext uri="{FF2B5EF4-FFF2-40B4-BE49-F238E27FC236}">
                <a16:creationId xmlns:a16="http://schemas.microsoft.com/office/drawing/2014/main" id="{DC011583-B333-7A18-7EB2-BAB57AC7A3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69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999355C5-CD68-A088-81A8-F39C8F048CC9}"/>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22D77F28-E49E-FB35-8DD6-2CFE490FA4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a:extLst>
              <a:ext uri="{FF2B5EF4-FFF2-40B4-BE49-F238E27FC236}">
                <a16:creationId xmlns:a16="http://schemas.microsoft.com/office/drawing/2014/main" id="{00CD9963-9827-11DA-7643-1148A51F3C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05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4D856F45-8952-E69B-60E9-8EDD9C47C5BB}"/>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err="1"/>
              <a:t>Ccsc</a:t>
            </a:r>
            <a:r>
              <a:rPr lang="en-US" dirty="0"/>
              <a:t> title</a:t>
            </a:r>
          </a:p>
        </p:txBody>
      </p:sp>
      <p:pic>
        <p:nvPicPr>
          <p:cNvPr id="84" name="Google Shape;84;p13" descr="CEEDAR Center Cross-State Convening. February 10-12. Sheraton, New Orleans. NOLA= Networking, Outcomes, Learning, and Accountability."/>
          <p:cNvPicPr preferRelativeResize="0"/>
          <p:nvPr/>
        </p:nvPicPr>
        <p:blipFill>
          <a:blip r:embed="rId3">
            <a:alphaModFix/>
          </a:blip>
          <a:stretch>
            <a:fillRect/>
          </a:stretch>
        </p:blipFill>
        <p:spPr>
          <a:xfrm>
            <a:off x="0" y="0"/>
            <a:ext cx="18288000" cy="10287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45"/>
        <p:cNvGrpSpPr/>
        <p:nvPr/>
      </p:nvGrpSpPr>
      <p:grpSpPr>
        <a:xfrm>
          <a:off x="0" y="0"/>
          <a:ext cx="0" cy="0"/>
          <a:chOff x="0" y="0"/>
          <a:chExt cx="0" cy="0"/>
        </a:xfrm>
      </p:grpSpPr>
      <p:sp>
        <p:nvSpPr>
          <p:cNvPr id="346" name="Google Shape;346;p29"/>
          <p:cNvSpPr txBox="1">
            <a:spLocks noGrp="1"/>
          </p:cNvSpPr>
          <p:nvPr>
            <p:ph type="title" idx="4294967295"/>
          </p:nvPr>
        </p:nvSpPr>
        <p:spPr>
          <a:xfrm>
            <a:off x="991575" y="982773"/>
            <a:ext cx="14894400" cy="12187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Purpose of Teacher Interviews</a:t>
            </a:r>
            <a:endParaRPr kumimoji="0" lang="en-US" sz="66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47" name="Google Shape;347;p29">
            <a:extLst>
              <a:ext uri="{C183D7F6-B498-43B3-948B-1728B52AA6E4}">
                <adec:decorative xmlns:adec="http://schemas.microsoft.com/office/drawing/2017/decorative" val="1"/>
              </a:ext>
            </a:extLst>
          </p:cNvPr>
          <p:cNvSpPr/>
          <p:nvPr/>
        </p:nvSpPr>
        <p:spPr>
          <a:xfrm>
            <a:off x="729309" y="2628900"/>
            <a:ext cx="16886007" cy="6948971"/>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48" name="Google Shape;348;p29">
            <a:extLst>
              <a:ext uri="{C183D7F6-B498-43B3-948B-1728B52AA6E4}">
                <adec:decorative xmlns:adec="http://schemas.microsoft.com/office/drawing/2017/decorative" val="1"/>
              </a:ext>
            </a:extLst>
          </p:cNvPr>
          <p:cNvGrpSpPr/>
          <p:nvPr/>
        </p:nvGrpSpPr>
        <p:grpSpPr>
          <a:xfrm>
            <a:off x="1627275" y="3586404"/>
            <a:ext cx="750621" cy="750621"/>
            <a:chOff x="0" y="0"/>
            <a:chExt cx="1000828" cy="1000828"/>
          </a:xfrm>
        </p:grpSpPr>
        <p:sp>
          <p:nvSpPr>
            <p:cNvPr id="349" name="Google Shape;349;p29"/>
            <p:cNvSpPr/>
            <p:nvPr/>
          </p:nvSpPr>
          <p:spPr>
            <a:xfrm>
              <a:off x="0" y="0"/>
              <a:ext cx="1000828" cy="100082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9"/>
            <p:cNvSpPr txBox="1"/>
            <p:nvPr/>
          </p:nvSpPr>
          <p:spPr>
            <a:xfrm>
              <a:off x="146043" y="202599"/>
              <a:ext cx="708742" cy="56705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700" b="1">
                  <a:solidFill>
                    <a:srgbClr val="000000"/>
                  </a:solidFill>
                  <a:latin typeface="Arial"/>
                  <a:ea typeface="Arial"/>
                  <a:cs typeface="Arial"/>
                  <a:sym typeface="Arial"/>
                </a:rPr>
                <a:t>1</a:t>
              </a:r>
              <a:endParaRPr/>
            </a:p>
          </p:txBody>
        </p:sp>
      </p:grpSp>
      <p:grpSp>
        <p:nvGrpSpPr>
          <p:cNvPr id="351" name="Google Shape;351;p29">
            <a:extLst>
              <a:ext uri="{C183D7F6-B498-43B3-948B-1728B52AA6E4}">
                <adec:decorative xmlns:adec="http://schemas.microsoft.com/office/drawing/2017/decorative" val="1"/>
              </a:ext>
            </a:extLst>
          </p:cNvPr>
          <p:cNvGrpSpPr/>
          <p:nvPr/>
        </p:nvGrpSpPr>
        <p:grpSpPr>
          <a:xfrm>
            <a:off x="1627275" y="4943525"/>
            <a:ext cx="750621" cy="750621"/>
            <a:chOff x="0" y="0"/>
            <a:chExt cx="1000828" cy="1000828"/>
          </a:xfrm>
        </p:grpSpPr>
        <p:sp>
          <p:nvSpPr>
            <p:cNvPr id="352" name="Google Shape;352;p29"/>
            <p:cNvSpPr/>
            <p:nvPr/>
          </p:nvSpPr>
          <p:spPr>
            <a:xfrm>
              <a:off x="0" y="0"/>
              <a:ext cx="1000828" cy="100082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9"/>
            <p:cNvSpPr txBox="1"/>
            <p:nvPr/>
          </p:nvSpPr>
          <p:spPr>
            <a:xfrm>
              <a:off x="146043" y="202599"/>
              <a:ext cx="708742" cy="56705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700" b="1">
                  <a:solidFill>
                    <a:srgbClr val="000000"/>
                  </a:solidFill>
                  <a:latin typeface="Arial"/>
                  <a:ea typeface="Arial"/>
                  <a:cs typeface="Arial"/>
                  <a:sym typeface="Arial"/>
                </a:rPr>
                <a:t>2</a:t>
              </a:r>
              <a:endParaRPr/>
            </a:p>
          </p:txBody>
        </p:sp>
      </p:grpSp>
      <p:grpSp>
        <p:nvGrpSpPr>
          <p:cNvPr id="357" name="Google Shape;357;p29">
            <a:extLst>
              <a:ext uri="{C183D7F6-B498-43B3-948B-1728B52AA6E4}">
                <adec:decorative xmlns:adec="http://schemas.microsoft.com/office/drawing/2017/decorative" val="1"/>
              </a:ext>
            </a:extLst>
          </p:cNvPr>
          <p:cNvGrpSpPr/>
          <p:nvPr/>
        </p:nvGrpSpPr>
        <p:grpSpPr>
          <a:xfrm>
            <a:off x="9648320" y="3586404"/>
            <a:ext cx="750621" cy="750621"/>
            <a:chOff x="0" y="0"/>
            <a:chExt cx="1000828" cy="1000828"/>
          </a:xfrm>
        </p:grpSpPr>
        <p:sp>
          <p:nvSpPr>
            <p:cNvPr id="358" name="Google Shape;358;p29"/>
            <p:cNvSpPr/>
            <p:nvPr/>
          </p:nvSpPr>
          <p:spPr>
            <a:xfrm>
              <a:off x="0" y="0"/>
              <a:ext cx="1000828" cy="100082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9" name="Google Shape;359;p29"/>
            <p:cNvSpPr txBox="1"/>
            <p:nvPr/>
          </p:nvSpPr>
          <p:spPr>
            <a:xfrm>
              <a:off x="146043" y="202599"/>
              <a:ext cx="708743" cy="72019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700" b="1" dirty="0">
                  <a:solidFill>
                    <a:srgbClr val="000000"/>
                  </a:solidFill>
                  <a:latin typeface="Arial"/>
                  <a:ea typeface="Arial"/>
                  <a:cs typeface="Arial"/>
                  <a:sym typeface="Arial"/>
                </a:rPr>
                <a:t>3</a:t>
              </a:r>
              <a:endParaRPr dirty="0"/>
            </a:p>
          </p:txBody>
        </p:sp>
      </p:grpSp>
      <p:grpSp>
        <p:nvGrpSpPr>
          <p:cNvPr id="360" name="Google Shape;360;p29">
            <a:extLst>
              <a:ext uri="{C183D7F6-B498-43B3-948B-1728B52AA6E4}">
                <adec:decorative xmlns:adec="http://schemas.microsoft.com/office/drawing/2017/decorative" val="1"/>
              </a:ext>
            </a:extLst>
          </p:cNvPr>
          <p:cNvGrpSpPr/>
          <p:nvPr/>
        </p:nvGrpSpPr>
        <p:grpSpPr>
          <a:xfrm>
            <a:off x="9648320" y="4943525"/>
            <a:ext cx="750621" cy="750621"/>
            <a:chOff x="0" y="0"/>
            <a:chExt cx="1000828" cy="1000828"/>
          </a:xfrm>
        </p:grpSpPr>
        <p:sp>
          <p:nvSpPr>
            <p:cNvPr id="361" name="Google Shape;361;p29"/>
            <p:cNvSpPr/>
            <p:nvPr/>
          </p:nvSpPr>
          <p:spPr>
            <a:xfrm>
              <a:off x="0" y="0"/>
              <a:ext cx="1000828" cy="100082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29"/>
            <p:cNvSpPr txBox="1"/>
            <p:nvPr/>
          </p:nvSpPr>
          <p:spPr>
            <a:xfrm>
              <a:off x="146043" y="202599"/>
              <a:ext cx="708743" cy="72019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700" b="1" dirty="0"/>
                <a:t>4</a:t>
              </a:r>
              <a:endParaRPr dirty="0"/>
            </a:p>
          </p:txBody>
        </p:sp>
      </p:grpSp>
      <p:sp>
        <p:nvSpPr>
          <p:cNvPr id="363" name="Google Shape;363;p29">
            <a:extLst>
              <a:ext uri="{C183D7F6-B498-43B3-948B-1728B52AA6E4}">
                <adec:decorative xmlns:adec="http://schemas.microsoft.com/office/drawing/2017/decorative" val="1"/>
              </a:ext>
            </a:extLst>
          </p:cNvPr>
          <p:cNvSpPr/>
          <p:nvPr/>
        </p:nvSpPr>
        <p:spPr>
          <a:xfrm>
            <a:off x="10543119" y="6872413"/>
            <a:ext cx="2891738" cy="2008443"/>
          </a:xfrm>
          <a:custGeom>
            <a:avLst/>
            <a:gdLst/>
            <a:ahLst/>
            <a:cxnLst/>
            <a:rect l="l" t="t" r="r" b="b"/>
            <a:pathLst>
              <a:path w="2891738" h="2008443" extrusionOk="0">
                <a:moveTo>
                  <a:pt x="0" y="0"/>
                </a:moveTo>
                <a:lnTo>
                  <a:pt x="2891737" y="0"/>
                </a:lnTo>
                <a:lnTo>
                  <a:pt x="2891737" y="2008444"/>
                </a:lnTo>
                <a:lnTo>
                  <a:pt x="0" y="200844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29">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29">
            <a:extLst>
              <a:ext uri="{C183D7F6-B498-43B3-948B-1728B52AA6E4}">
                <adec:decorative xmlns:adec="http://schemas.microsoft.com/office/drawing/2017/decorative" val="1"/>
              </a:ext>
            </a:extLst>
          </p:cNvPr>
          <p:cNvSpPr/>
          <p:nvPr/>
        </p:nvSpPr>
        <p:spPr>
          <a:xfrm>
            <a:off x="13434856" y="6872413"/>
            <a:ext cx="1859134" cy="1611474"/>
          </a:xfrm>
          <a:custGeom>
            <a:avLst/>
            <a:gdLst/>
            <a:ahLst/>
            <a:cxnLst/>
            <a:rect l="l" t="t" r="r" b="b"/>
            <a:pathLst>
              <a:path w="1859134" h="1611474" extrusionOk="0">
                <a:moveTo>
                  <a:pt x="0" y="0"/>
                </a:moveTo>
                <a:lnTo>
                  <a:pt x="1859135" y="0"/>
                </a:lnTo>
                <a:lnTo>
                  <a:pt x="1859135" y="1611475"/>
                </a:lnTo>
                <a:lnTo>
                  <a:pt x="0" y="1611475"/>
                </a:lnTo>
                <a:lnTo>
                  <a:pt x="0" y="0"/>
                </a:lnTo>
                <a:close/>
              </a:path>
            </a:pathLst>
          </a:custGeom>
          <a:blipFill rotWithShape="1">
            <a:blip r:embed="rId5">
              <a:alphaModFix/>
            </a:blip>
            <a:stretch>
              <a:fillRect l="-38711" t="-63786" r="-192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29">
            <a:extLst>
              <a:ext uri="{C183D7F6-B498-43B3-948B-1728B52AA6E4}">
                <adec:decorative xmlns:adec="http://schemas.microsoft.com/office/drawing/2017/decorative" val="1"/>
              </a:ext>
            </a:extLst>
          </p:cNvPr>
          <p:cNvSpPr/>
          <p:nvPr/>
        </p:nvSpPr>
        <p:spPr>
          <a:xfrm>
            <a:off x="13587256" y="7876635"/>
            <a:ext cx="2798688" cy="1171951"/>
          </a:xfrm>
          <a:custGeom>
            <a:avLst/>
            <a:gdLst/>
            <a:ahLst/>
            <a:cxnLst/>
            <a:rect l="l" t="t" r="r" b="b"/>
            <a:pathLst>
              <a:path w="2798688" h="1171951" extrusionOk="0">
                <a:moveTo>
                  <a:pt x="0" y="0"/>
                </a:moveTo>
                <a:lnTo>
                  <a:pt x="2798689" y="0"/>
                </a:lnTo>
                <a:lnTo>
                  <a:pt x="2798689" y="1171951"/>
                </a:lnTo>
                <a:lnTo>
                  <a:pt x="0" y="117195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29">
            <a:extLst>
              <a:ext uri="{C183D7F6-B498-43B3-948B-1728B52AA6E4}">
                <adec:decorative xmlns:adec="http://schemas.microsoft.com/office/drawing/2017/decorative" val="1"/>
              </a:ext>
            </a:extLst>
          </p:cNvPr>
          <p:cNvSpPr txBox="1"/>
          <p:nvPr/>
        </p:nvSpPr>
        <p:spPr>
          <a:xfrm>
            <a:off x="2765990" y="6424738"/>
            <a:ext cx="6162000" cy="323165"/>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endParaRPr dirty="0">
              <a:latin typeface="Raleway Medium"/>
              <a:ea typeface="Raleway Medium"/>
              <a:cs typeface="Raleway Medium"/>
              <a:sym typeface="Raleway Medium"/>
            </a:endParaRPr>
          </a:p>
        </p:txBody>
      </p:sp>
      <p:sp>
        <p:nvSpPr>
          <p:cNvPr id="370" name="Google Shape;370;p29"/>
          <p:cNvSpPr txBox="1"/>
          <p:nvPr/>
        </p:nvSpPr>
        <p:spPr>
          <a:xfrm>
            <a:off x="2765990" y="3466414"/>
            <a:ext cx="6162000" cy="430887"/>
          </a:xfrm>
          <a:prstGeom prst="rect">
            <a:avLst/>
          </a:prstGeom>
          <a:noFill/>
          <a:ln>
            <a:noFill/>
          </a:ln>
        </p:spPr>
        <p:txBody>
          <a:bodyPr spcFirstLastPara="1" wrap="square" lIns="0" tIns="0" rIns="0" bIns="0" anchor="t" anchorCtr="0">
            <a:spAutoFit/>
          </a:bodyPr>
          <a:lstStyle/>
          <a:p>
            <a:r>
              <a:rPr lang="en-US" sz="2800" dirty="0">
                <a:latin typeface="Raleway" pitchFamily="2" charset="77"/>
              </a:rPr>
              <a:t>Highlight diverse educator pathways</a:t>
            </a:r>
          </a:p>
        </p:txBody>
      </p:sp>
      <p:sp>
        <p:nvSpPr>
          <p:cNvPr id="371" name="Google Shape;371;p29"/>
          <p:cNvSpPr txBox="1"/>
          <p:nvPr/>
        </p:nvSpPr>
        <p:spPr>
          <a:xfrm>
            <a:off x="2765990" y="5056898"/>
            <a:ext cx="6162000" cy="1292662"/>
          </a:xfrm>
          <a:prstGeom prst="rect">
            <a:avLst/>
          </a:prstGeom>
          <a:noFill/>
          <a:ln>
            <a:noFill/>
          </a:ln>
        </p:spPr>
        <p:txBody>
          <a:bodyPr spcFirstLastPara="1" wrap="square" lIns="0" tIns="0" rIns="0" bIns="0" anchor="t" anchorCtr="0">
            <a:spAutoFit/>
          </a:bodyPr>
          <a:lstStyle/>
          <a:p>
            <a:pPr>
              <a:lnSpc>
                <a:spcPct val="150020"/>
              </a:lnSpc>
            </a:pPr>
            <a:r>
              <a:rPr lang="en-US" sz="2800" dirty="0">
                <a:latin typeface="Raleway" pitchFamily="2" charset="77"/>
              </a:rPr>
              <a:t>Feature teachers with varying years of experience</a:t>
            </a:r>
          </a:p>
        </p:txBody>
      </p:sp>
      <p:sp>
        <p:nvSpPr>
          <p:cNvPr id="368" name="Google Shape;368;p29"/>
          <p:cNvSpPr txBox="1"/>
          <p:nvPr/>
        </p:nvSpPr>
        <p:spPr>
          <a:xfrm>
            <a:off x="10787034" y="3699776"/>
            <a:ext cx="6162000" cy="1615827"/>
          </a:xfrm>
          <a:prstGeom prst="rect">
            <a:avLst/>
          </a:prstGeom>
          <a:noFill/>
          <a:ln>
            <a:noFill/>
          </a:ln>
        </p:spPr>
        <p:txBody>
          <a:bodyPr spcFirstLastPara="1" wrap="square" lIns="0" tIns="0" rIns="0" bIns="0" anchor="t" anchorCtr="0">
            <a:spAutoFit/>
          </a:bodyPr>
          <a:lstStyle/>
          <a:p>
            <a:pPr>
              <a:lnSpc>
                <a:spcPct val="150020"/>
              </a:lnSpc>
            </a:pPr>
            <a:r>
              <a:rPr lang="en-US" sz="2800" dirty="0">
                <a:latin typeface="Raleway" pitchFamily="2" charset="77"/>
              </a:rPr>
              <a:t>Showcase positive aspects of the teaching profession</a:t>
            </a:r>
          </a:p>
          <a:p>
            <a:pPr marL="0" marR="0" lvl="0" indent="0" algn="l" rtl="0">
              <a:lnSpc>
                <a:spcPct val="150020"/>
              </a:lnSpc>
              <a:spcBef>
                <a:spcPts val="0"/>
              </a:spcBef>
              <a:spcAft>
                <a:spcPts val="0"/>
              </a:spcAft>
              <a:buNone/>
            </a:pPr>
            <a:endParaRPr dirty="0">
              <a:latin typeface="Raleway" pitchFamily="2" charset="77"/>
              <a:ea typeface="Raleway Medium"/>
              <a:cs typeface="Raleway Medium"/>
              <a:sym typeface="Raleway Medium"/>
            </a:endParaRPr>
          </a:p>
        </p:txBody>
      </p:sp>
      <p:sp>
        <p:nvSpPr>
          <p:cNvPr id="369" name="Google Shape;369;p29"/>
          <p:cNvSpPr txBox="1"/>
          <p:nvPr/>
        </p:nvSpPr>
        <p:spPr>
          <a:xfrm>
            <a:off x="10787034" y="5056898"/>
            <a:ext cx="6162000" cy="1869551"/>
          </a:xfrm>
          <a:prstGeom prst="rect">
            <a:avLst/>
          </a:prstGeom>
          <a:noFill/>
          <a:ln>
            <a:noFill/>
          </a:ln>
        </p:spPr>
        <p:txBody>
          <a:bodyPr spcFirstLastPara="1" wrap="square" lIns="0" tIns="0" rIns="0" bIns="0" anchor="t" anchorCtr="0">
            <a:spAutoFit/>
          </a:bodyPr>
          <a:lstStyle/>
          <a:p>
            <a:pPr>
              <a:lnSpc>
                <a:spcPct val="150020"/>
              </a:lnSpc>
            </a:pPr>
            <a:r>
              <a:rPr lang="en-US" sz="2800" dirty="0">
                <a:latin typeface="Raleway" pitchFamily="2" charset="77"/>
              </a:rPr>
              <a:t>Capture authentic teacher voices through sharable snapshots </a:t>
            </a:r>
          </a:p>
          <a:p>
            <a:pPr marL="0" marR="0" lvl="0" indent="0" algn="l" rtl="0">
              <a:lnSpc>
                <a:spcPct val="150020"/>
              </a:lnSpc>
              <a:spcBef>
                <a:spcPts val="0"/>
              </a:spcBef>
              <a:spcAft>
                <a:spcPts val="0"/>
              </a:spcAft>
              <a:buNone/>
            </a:pPr>
            <a:r>
              <a:rPr lang="en-US" sz="2499" dirty="0">
                <a:solidFill>
                  <a:srgbClr val="000000"/>
                </a:solidFill>
                <a:latin typeface="Raleway" pitchFamily="2" charset="77"/>
                <a:ea typeface="Raleway Medium"/>
                <a:cs typeface="Raleway Medium"/>
                <a:sym typeface="Raleway Medium"/>
              </a:rPr>
              <a:t>.</a:t>
            </a:r>
            <a:endParaRPr dirty="0">
              <a:latin typeface="Raleway" pitchFamily="2" charset="77"/>
              <a:ea typeface="Raleway Medium"/>
              <a:cs typeface="Raleway Medium"/>
              <a:sym typeface="Raleway Medium"/>
            </a:endParaRPr>
          </a:p>
        </p:txBody>
      </p:sp>
      <p:sp>
        <p:nvSpPr>
          <p:cNvPr id="372" name="Google Shape;372;p29">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09">
          <a:extLst>
            <a:ext uri="{FF2B5EF4-FFF2-40B4-BE49-F238E27FC236}">
              <a16:creationId xmlns:a16="http://schemas.microsoft.com/office/drawing/2014/main" id="{53681C24-3F76-9424-C73D-843C66A541CD}"/>
            </a:ext>
          </a:extLst>
        </p:cNvPr>
        <p:cNvGrpSpPr/>
        <p:nvPr/>
      </p:nvGrpSpPr>
      <p:grpSpPr>
        <a:xfrm>
          <a:off x="0" y="0"/>
          <a:ext cx="0" cy="0"/>
          <a:chOff x="0" y="0"/>
          <a:chExt cx="0" cy="0"/>
        </a:xfrm>
      </p:grpSpPr>
      <p:grpSp>
        <p:nvGrpSpPr>
          <p:cNvPr id="210" name="Google Shape;210;p23">
            <a:extLst>
              <a:ext uri="{FF2B5EF4-FFF2-40B4-BE49-F238E27FC236}">
                <a16:creationId xmlns:a16="http://schemas.microsoft.com/office/drawing/2014/main" id="{7C52A952-1B74-79EA-72FA-B943A60EB4AB}"/>
              </a:ext>
              <a:ext uri="{C183D7F6-B498-43B3-948B-1728B52AA6E4}">
                <adec:decorative xmlns:adec="http://schemas.microsoft.com/office/drawing/2017/decorative" val="1"/>
              </a:ext>
            </a:extLst>
          </p:cNvPr>
          <p:cNvGrpSpPr/>
          <p:nvPr/>
        </p:nvGrpSpPr>
        <p:grpSpPr>
          <a:xfrm>
            <a:off x="13280398" y="5567321"/>
            <a:ext cx="5125016" cy="5125016"/>
            <a:chOff x="0" y="0"/>
            <a:chExt cx="812800" cy="812800"/>
          </a:xfrm>
        </p:grpSpPr>
        <p:sp>
          <p:nvSpPr>
            <p:cNvPr id="211" name="Google Shape;211;p23">
              <a:extLst>
                <a:ext uri="{FF2B5EF4-FFF2-40B4-BE49-F238E27FC236}">
                  <a16:creationId xmlns:a16="http://schemas.microsoft.com/office/drawing/2014/main" id="{FBEB2D43-8237-7750-01B4-03C7CECC1F3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3">
              <a:extLst>
                <a:ext uri="{FF2B5EF4-FFF2-40B4-BE49-F238E27FC236}">
                  <a16:creationId xmlns:a16="http://schemas.microsoft.com/office/drawing/2014/main" id="{EEA0A15B-319E-3241-A963-3F4E83853682}"/>
                </a:ext>
              </a:extLst>
            </p:cNvPr>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13" name="Google Shape;213;p23">
            <a:extLst>
              <a:ext uri="{FF2B5EF4-FFF2-40B4-BE49-F238E27FC236}">
                <a16:creationId xmlns:a16="http://schemas.microsoft.com/office/drawing/2014/main" id="{D1808C04-FCC9-66C4-3E71-2A7665E8AD0D}"/>
              </a:ext>
            </a:extLst>
          </p:cNvPr>
          <p:cNvSpPr txBox="1">
            <a:spLocks noGrp="1"/>
          </p:cNvSpPr>
          <p:nvPr>
            <p:ph type="title" idx="4294967295"/>
          </p:nvPr>
        </p:nvSpPr>
        <p:spPr>
          <a:xfrm>
            <a:off x="1752622" y="485927"/>
            <a:ext cx="9507900" cy="103412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bg1"/>
                </a:solidFill>
                <a:effectLst/>
                <a:uLnTx/>
                <a:uFillTx/>
                <a:latin typeface="Raleway" pitchFamily="2" charset="77"/>
                <a:ea typeface="Arial"/>
                <a:cs typeface="Arial"/>
                <a:sym typeface="Arial"/>
              </a:rPr>
              <a:t>Sample Interview </a:t>
            </a:r>
            <a:r>
              <a:rPr kumimoji="0" lang="en-US" sz="4800" b="0" i="0" u="none" strike="noStrike" kern="0" cap="none" spc="0" normalizeH="0" baseline="0" noProof="0" dirty="0">
                <a:ln>
                  <a:noFill/>
                </a:ln>
                <a:solidFill>
                  <a:schemeClr val="bg1"/>
                </a:solidFill>
                <a:effectLst/>
                <a:uLnTx/>
                <a:uFillTx/>
                <a:latin typeface="Fjalla One" panose="02000506040000020004" pitchFamily="2" charset="0"/>
                <a:ea typeface="Arial"/>
                <a:cs typeface="Arial"/>
                <a:sym typeface="Arial"/>
              </a:rPr>
              <a:t>Questions</a:t>
            </a:r>
            <a:r>
              <a:rPr kumimoji="0" lang="en-US" sz="4800" b="0" i="0" u="none" strike="noStrike" kern="0" cap="none" spc="0" normalizeH="0" baseline="0" noProof="0" dirty="0">
                <a:ln>
                  <a:noFill/>
                </a:ln>
                <a:solidFill>
                  <a:schemeClr val="bg1"/>
                </a:solidFill>
                <a:effectLst/>
                <a:uLnTx/>
                <a:uFillTx/>
                <a:latin typeface="Raleway" pitchFamily="2" charset="77"/>
                <a:ea typeface="Arial"/>
                <a:cs typeface="Arial"/>
                <a:sym typeface="Arial"/>
              </a:rPr>
              <a:t> </a:t>
            </a:r>
            <a:endParaRPr kumimoji="0" lang="en-US" sz="4800" b="0" i="0" u="none" strike="noStrike" kern="0" cap="none" spc="0" normalizeH="0" baseline="0" noProof="0" dirty="0">
              <a:ln>
                <a:noFill/>
              </a:ln>
              <a:solidFill>
                <a:schemeClr val="bg1"/>
              </a:solidFill>
              <a:effectLst/>
              <a:uLnTx/>
              <a:uFillTx/>
              <a:latin typeface="Raleway" pitchFamily="2" charset="77"/>
              <a:ea typeface="Raleway ExtraBold"/>
              <a:cs typeface="Raleway ExtraBold"/>
              <a:sym typeface="Raleway ExtraBold"/>
            </a:endParaRPr>
          </a:p>
        </p:txBody>
      </p:sp>
      <p:sp>
        <p:nvSpPr>
          <p:cNvPr id="214" name="Google Shape;214;p23">
            <a:extLst>
              <a:ext uri="{FF2B5EF4-FFF2-40B4-BE49-F238E27FC236}">
                <a16:creationId xmlns:a16="http://schemas.microsoft.com/office/drawing/2014/main" id="{AE62988C-5BD0-BADE-4604-33346A639E24}"/>
              </a:ext>
            </a:extLst>
          </p:cNvPr>
          <p:cNvSpPr txBox="1"/>
          <p:nvPr/>
        </p:nvSpPr>
        <p:spPr>
          <a:xfrm>
            <a:off x="1352550" y="2318325"/>
            <a:ext cx="10576800" cy="7386638"/>
          </a:xfrm>
          <a:prstGeom prst="rect">
            <a:avLst/>
          </a:prstGeom>
          <a:noFill/>
          <a:ln>
            <a:noFill/>
          </a:ln>
        </p:spPr>
        <p:txBody>
          <a:bodyPr spcFirstLastPara="1" wrap="square" lIns="0" tIns="0" rIns="0" bIns="0" anchor="t" anchorCtr="0">
            <a:spAutoFit/>
          </a:bodyPr>
          <a:lstStyle/>
          <a:p>
            <a:pPr marL="457200" indent="-457200">
              <a:buFont typeface="Arial" panose="020B0604020202020204" pitchFamily="34" charset="0"/>
              <a:buChar char="•"/>
            </a:pPr>
            <a:r>
              <a:rPr lang="en-US" sz="3200" dirty="0">
                <a:solidFill>
                  <a:schemeClr val="bg1"/>
                </a:solidFill>
                <a:latin typeface="Raleway" pitchFamily="2" charset="77"/>
              </a:rPr>
              <a:t>What advice would you give to someone considering teaching? </a:t>
            </a:r>
          </a:p>
          <a:p>
            <a:pPr marL="457200" indent="-457200">
              <a:buFont typeface="Arial" panose="020B0604020202020204" pitchFamily="34" charset="0"/>
              <a:buChar char="•"/>
            </a:pPr>
            <a:endParaRPr lang="en-US" sz="3200" dirty="0">
              <a:solidFill>
                <a:schemeClr val="bg1"/>
              </a:solidFill>
              <a:latin typeface="Raleway" pitchFamily="2" charset="77"/>
            </a:endParaRPr>
          </a:p>
          <a:p>
            <a:pPr marL="457200" indent="-457200">
              <a:buFont typeface="Arial" panose="020B0604020202020204" pitchFamily="34" charset="0"/>
              <a:buChar char="•"/>
            </a:pPr>
            <a:r>
              <a:rPr lang="en-US" sz="3200" dirty="0">
                <a:solidFill>
                  <a:schemeClr val="bg1"/>
                </a:solidFill>
                <a:latin typeface="Raleway" pitchFamily="2" charset="77"/>
              </a:rPr>
              <a:t>Is there a student story that reminds you why you became a teacher? </a:t>
            </a:r>
          </a:p>
          <a:p>
            <a:pPr marL="457200" indent="-457200">
              <a:buFont typeface="Arial" panose="020B0604020202020204" pitchFamily="34" charset="0"/>
              <a:buChar char="•"/>
            </a:pPr>
            <a:endParaRPr lang="en-US" sz="3200" dirty="0">
              <a:solidFill>
                <a:schemeClr val="bg1"/>
              </a:solidFill>
              <a:latin typeface="Raleway" pitchFamily="2" charset="77"/>
            </a:endParaRPr>
          </a:p>
          <a:p>
            <a:pPr marL="457200" indent="-457200">
              <a:buFont typeface="Arial" panose="020B0604020202020204" pitchFamily="34" charset="0"/>
              <a:buChar char="•"/>
            </a:pPr>
            <a:r>
              <a:rPr lang="en-US" sz="3200" dirty="0">
                <a:solidFill>
                  <a:schemeClr val="bg1"/>
                </a:solidFill>
                <a:latin typeface="Raleway" pitchFamily="2" charset="77"/>
              </a:rPr>
              <a:t>Was there a teacher who inspired you?</a:t>
            </a:r>
          </a:p>
          <a:p>
            <a:pPr marL="457200" indent="-457200">
              <a:buFont typeface="Arial" panose="020B0604020202020204" pitchFamily="34" charset="0"/>
              <a:buChar char="•"/>
            </a:pPr>
            <a:endParaRPr lang="en-US" sz="3200" dirty="0">
              <a:solidFill>
                <a:schemeClr val="bg1"/>
              </a:solidFill>
              <a:latin typeface="Raleway" pitchFamily="2" charset="77"/>
            </a:endParaRPr>
          </a:p>
          <a:p>
            <a:pPr marL="457200" indent="-457200">
              <a:buFont typeface="Arial" panose="020B0604020202020204" pitchFamily="34" charset="0"/>
              <a:buChar char="•"/>
            </a:pPr>
            <a:r>
              <a:rPr lang="en-US" sz="3200" dirty="0">
                <a:solidFill>
                  <a:schemeClr val="bg1"/>
                </a:solidFill>
                <a:latin typeface="Raleway" pitchFamily="2" charset="77"/>
              </a:rPr>
              <a:t>What do you hope your students remember about you?</a:t>
            </a:r>
          </a:p>
          <a:p>
            <a:pPr marL="457200" indent="-457200">
              <a:buFont typeface="Arial" panose="020B0604020202020204" pitchFamily="34" charset="0"/>
              <a:buChar char="•"/>
            </a:pPr>
            <a:endParaRPr lang="en-US" sz="3200" dirty="0">
              <a:solidFill>
                <a:schemeClr val="bg1"/>
              </a:solidFill>
              <a:latin typeface="Raleway" pitchFamily="2" charset="77"/>
            </a:endParaRPr>
          </a:p>
          <a:p>
            <a:pPr marL="457200" indent="-457200">
              <a:buFont typeface="Arial" panose="020B0604020202020204" pitchFamily="34" charset="0"/>
              <a:buChar char="•"/>
            </a:pPr>
            <a:r>
              <a:rPr lang="en-US" sz="3200" dirty="0">
                <a:solidFill>
                  <a:schemeClr val="bg1"/>
                </a:solidFill>
                <a:latin typeface="Raleway" pitchFamily="2" charset="77"/>
              </a:rPr>
              <a:t>What inspires you to return to the classroom each year?</a:t>
            </a:r>
          </a:p>
          <a:p>
            <a:pPr marL="457200" indent="-457200">
              <a:buFont typeface="Arial" panose="020B0604020202020204" pitchFamily="34" charset="0"/>
              <a:buChar char="•"/>
            </a:pPr>
            <a:endParaRPr lang="en-US" sz="3200" dirty="0">
              <a:solidFill>
                <a:schemeClr val="bg1"/>
              </a:solidFill>
              <a:latin typeface="Raleway" pitchFamily="2" charset="77"/>
            </a:endParaRPr>
          </a:p>
          <a:p>
            <a:pPr marL="457200" indent="-457200">
              <a:buFont typeface="Arial" panose="020B0604020202020204" pitchFamily="34" charset="0"/>
              <a:buChar char="•"/>
            </a:pPr>
            <a:r>
              <a:rPr lang="en-US" sz="3200" dirty="0">
                <a:solidFill>
                  <a:schemeClr val="bg1"/>
                </a:solidFill>
                <a:latin typeface="Raleway" pitchFamily="2" charset="77"/>
              </a:rPr>
              <a:t>What makes teaching in Tennessee special? </a:t>
            </a:r>
          </a:p>
        </p:txBody>
      </p:sp>
      <p:sp>
        <p:nvSpPr>
          <p:cNvPr id="215" name="Google Shape;215;p23">
            <a:extLst>
              <a:ext uri="{FF2B5EF4-FFF2-40B4-BE49-F238E27FC236}">
                <a16:creationId xmlns:a16="http://schemas.microsoft.com/office/drawing/2014/main" id="{BB8D5EEB-C73D-F49F-23FF-86C7B20470F9}"/>
              </a:ex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23">
            <a:extLst>
              <a:ext uri="{FF2B5EF4-FFF2-40B4-BE49-F238E27FC236}">
                <a16:creationId xmlns:a16="http://schemas.microsoft.com/office/drawing/2014/main" id="{6F32B87A-D0CF-9402-9E89-7416F00724FB}"/>
              </a:ex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23">
            <a:extLst>
              <a:ext uri="{FF2B5EF4-FFF2-40B4-BE49-F238E27FC236}">
                <a16:creationId xmlns:a16="http://schemas.microsoft.com/office/drawing/2014/main" id="{9A67C5D3-02FF-0373-747F-2B7B1BCFCD73}"/>
              </a:ext>
            </a:extLst>
          </p:cNvPr>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extLst>
      <p:ext uri="{BB962C8B-B14F-4D97-AF65-F5344CB8AC3E}">
        <p14:creationId xmlns:p14="http://schemas.microsoft.com/office/powerpoint/2010/main" val="224945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3388B213-F8AB-AB21-6022-35D1BE2B06AC}"/>
            </a:ext>
          </a:extLst>
        </p:cNvPr>
        <p:cNvGrpSpPr/>
        <p:nvPr/>
      </p:nvGrpSpPr>
      <p:grpSpPr>
        <a:xfrm>
          <a:off x="0" y="0"/>
          <a:ext cx="0" cy="0"/>
          <a:chOff x="0" y="0"/>
          <a:chExt cx="0" cy="0"/>
        </a:xfrm>
      </p:grpSpPr>
      <p:sp>
        <p:nvSpPr>
          <p:cNvPr id="195" name="Google Shape;195;p22">
            <a:extLst>
              <a:ext uri="{FF2B5EF4-FFF2-40B4-BE49-F238E27FC236}">
                <a16:creationId xmlns:a16="http://schemas.microsoft.com/office/drawing/2014/main" id="{D1471CEC-6C92-0AC6-E887-B1D806D92D75}"/>
              </a:ext>
              <a:ext uri="{C183D7F6-B498-43B3-948B-1728B52AA6E4}">
                <adec:decorative xmlns:adec="http://schemas.microsoft.com/office/drawing/2017/decorative" val="1"/>
              </a:ext>
            </a:extLst>
          </p:cNvPr>
          <p:cNvSpPr/>
          <p:nvPr/>
        </p:nvSpPr>
        <p:spPr>
          <a:xfrm>
            <a:off x="3200818" y="-799682"/>
            <a:ext cx="11886364" cy="11886364"/>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2">
            <a:extLst>
              <a:ext uri="{FF2B5EF4-FFF2-40B4-BE49-F238E27FC236}">
                <a16:creationId xmlns:a16="http://schemas.microsoft.com/office/drawing/2014/main" id="{77DEB0B8-2659-C103-F550-5550EAD900E1}"/>
              </a:ext>
            </a:extLst>
          </p:cNvPr>
          <p:cNvSpPr txBox="1">
            <a:spLocks noGrp="1"/>
          </p:cNvSpPr>
          <p:nvPr>
            <p:ph type="title" idx="4294967295"/>
          </p:nvPr>
        </p:nvSpPr>
        <p:spPr>
          <a:xfrm>
            <a:off x="4772024" y="4071929"/>
            <a:ext cx="8743950" cy="27084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1200" cap="none" spc="0" normalizeH="0" baseline="0" noProof="0" dirty="0">
                <a:ln>
                  <a:noFill/>
                </a:ln>
                <a:solidFill>
                  <a:schemeClr val="tx1"/>
                </a:solidFill>
                <a:effectLst/>
                <a:uLnTx/>
                <a:uFillTx/>
                <a:latin typeface="Raleway" pitchFamily="2" charset="77"/>
                <a:ea typeface="Arial"/>
                <a:cs typeface="Arial"/>
                <a:sym typeface="Arial"/>
              </a:rPr>
              <a:t>Teacher Voices Matter </a:t>
            </a:r>
            <a:endParaRPr kumimoji="0" lang="en-US" sz="2900" b="0" i="0" u="none" strike="noStrike" kern="0" cap="none" spc="0" normalizeH="0" baseline="0" noProof="0" dirty="0">
              <a:ln>
                <a:noFill/>
              </a:ln>
              <a:solidFill>
                <a:srgbClr val="000000"/>
              </a:solidFill>
              <a:effectLst/>
              <a:uLnTx/>
              <a:uFillTx/>
              <a:latin typeface="Raleway" pitchFamily="2" charset="77"/>
              <a:ea typeface="Raleway Black"/>
              <a:cs typeface="Raleway Black"/>
              <a:sym typeface="Raleway Black"/>
            </a:endParaRPr>
          </a:p>
        </p:txBody>
      </p:sp>
      <p:sp>
        <p:nvSpPr>
          <p:cNvPr id="198" name="Google Shape;198;p22">
            <a:extLst>
              <a:ext uri="{FF2B5EF4-FFF2-40B4-BE49-F238E27FC236}">
                <a16:creationId xmlns:a16="http://schemas.microsoft.com/office/drawing/2014/main" id="{12FE07BD-AB2C-D500-EA6C-003379463EFA}"/>
              </a:ext>
              <a:ext uri="{C183D7F6-B498-43B3-948B-1728B52AA6E4}">
                <adec:decorative xmlns:adec="http://schemas.microsoft.com/office/drawing/2017/decorative" val="1"/>
              </a:ext>
            </a:extLst>
          </p:cNvPr>
          <p:cNvSpPr txBox="1"/>
          <p:nvPr/>
        </p:nvSpPr>
        <p:spPr>
          <a:xfrm>
            <a:off x="5597613" y="2324100"/>
            <a:ext cx="7092773" cy="548481"/>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99;p22">
            <a:extLst>
              <a:ext uri="{FF2B5EF4-FFF2-40B4-BE49-F238E27FC236}">
                <a16:creationId xmlns:a16="http://schemas.microsoft.com/office/drawing/2014/main" id="{08D79722-B361-8101-6C1C-E2C7418843E0}"/>
              </a:ext>
              <a:ext uri="{C183D7F6-B498-43B3-948B-1728B52AA6E4}">
                <adec:decorative xmlns:adec="http://schemas.microsoft.com/office/drawing/2017/decorative" val="1"/>
              </a:ext>
            </a:extLst>
          </p:cNvPr>
          <p:cNvGrpSpPr/>
          <p:nvPr/>
        </p:nvGrpSpPr>
        <p:grpSpPr>
          <a:xfrm>
            <a:off x="13060623" y="5402908"/>
            <a:ext cx="5699813" cy="7601863"/>
            <a:chOff x="0" y="0"/>
            <a:chExt cx="7599750" cy="10135817"/>
          </a:xfrm>
        </p:grpSpPr>
        <p:sp>
          <p:nvSpPr>
            <p:cNvPr id="200" name="Google Shape;200;p22">
              <a:extLst>
                <a:ext uri="{FF2B5EF4-FFF2-40B4-BE49-F238E27FC236}">
                  <a16:creationId xmlns:a16="http://schemas.microsoft.com/office/drawing/2014/main" id="{F61CD0B0-5895-CBCC-9BF1-381C2C680845}"/>
                </a:ext>
              </a:extLst>
            </p:cNvPr>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2">
              <a:extLst>
                <a:ext uri="{FF2B5EF4-FFF2-40B4-BE49-F238E27FC236}">
                  <a16:creationId xmlns:a16="http://schemas.microsoft.com/office/drawing/2014/main" id="{CA22F4F3-9779-CAA0-7C9F-06F1205A6EF1}"/>
                </a:ext>
              </a:extLst>
            </p:cNvPr>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5F63F931-FB18-E48C-D3D7-5E5093A5F365}"/>
                </a:ext>
              </a:extLst>
            </p:cNvPr>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3" name="Google Shape;203;p22">
            <a:extLst>
              <a:ext uri="{FF2B5EF4-FFF2-40B4-BE49-F238E27FC236}">
                <a16:creationId xmlns:a16="http://schemas.microsoft.com/office/drawing/2014/main" id="{80F52081-51C3-4548-62A6-1CA17B283B6A}"/>
              </a:ex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2">
            <a:extLst>
              <a:ext uri="{FF2B5EF4-FFF2-40B4-BE49-F238E27FC236}">
                <a16:creationId xmlns:a16="http://schemas.microsoft.com/office/drawing/2014/main" id="{99F805BB-845F-75AB-6724-36A90130F292}"/>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05" name="Google Shape;205;p22">
            <a:extLst>
              <a:ext uri="{FF2B5EF4-FFF2-40B4-BE49-F238E27FC236}">
                <a16:creationId xmlns:a16="http://schemas.microsoft.com/office/drawing/2014/main" id="{CE2648C0-46D9-AF01-70DA-83846098429D}"/>
              </a:ext>
              <a:ext uri="{C183D7F6-B498-43B3-948B-1728B52AA6E4}">
                <adec:decorative xmlns:adec="http://schemas.microsoft.com/office/drawing/2017/decorative" val="1"/>
              </a:ext>
            </a:extLst>
          </p:cNvPr>
          <p:cNvSpPr/>
          <p:nvPr/>
        </p:nvSpPr>
        <p:spPr>
          <a:xfrm>
            <a:off x="150560" y="4071929"/>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2" t="-124675" r="-153893" b="-193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598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047F1037-AC24-F20B-B000-23DC9640340E}"/>
            </a:ext>
          </a:extLst>
        </p:cNvPr>
        <p:cNvGrpSpPr/>
        <p:nvPr/>
      </p:nvGrpSpPr>
      <p:grpSpPr>
        <a:xfrm>
          <a:off x="0" y="0"/>
          <a:ext cx="0" cy="0"/>
          <a:chOff x="0" y="0"/>
          <a:chExt cx="0" cy="0"/>
        </a:xfrm>
      </p:grpSpPr>
      <p:sp>
        <p:nvSpPr>
          <p:cNvPr id="195" name="Google Shape;195;p22">
            <a:extLst>
              <a:ext uri="{FF2B5EF4-FFF2-40B4-BE49-F238E27FC236}">
                <a16:creationId xmlns:a16="http://schemas.microsoft.com/office/drawing/2014/main" id="{72F0D92D-43D4-A60C-F61B-7CB8A4670D46}"/>
              </a:ext>
              <a:ext uri="{C183D7F6-B498-43B3-948B-1728B52AA6E4}">
                <adec:decorative xmlns:adec="http://schemas.microsoft.com/office/drawing/2017/decorative" val="1"/>
              </a:ext>
            </a:extLst>
          </p:cNvPr>
          <p:cNvSpPr/>
          <p:nvPr/>
        </p:nvSpPr>
        <p:spPr>
          <a:xfrm>
            <a:off x="3200818" y="-225940"/>
            <a:ext cx="11886364" cy="11886364"/>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2">
            <a:extLst>
              <a:ext uri="{FF2B5EF4-FFF2-40B4-BE49-F238E27FC236}">
                <a16:creationId xmlns:a16="http://schemas.microsoft.com/office/drawing/2014/main" id="{EFFD1B5B-77A4-4C82-6329-689FB9C24613}"/>
              </a:ext>
            </a:extLst>
          </p:cNvPr>
          <p:cNvSpPr txBox="1">
            <a:spLocks noGrp="1"/>
          </p:cNvSpPr>
          <p:nvPr>
            <p:ph type="title" idx="4294967295"/>
          </p:nvPr>
        </p:nvSpPr>
        <p:spPr>
          <a:xfrm>
            <a:off x="4772024" y="4798475"/>
            <a:ext cx="8743950" cy="135421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1200" cap="none" spc="0" normalizeH="0" baseline="0" noProof="0" dirty="0">
                <a:ln>
                  <a:noFill/>
                </a:ln>
                <a:solidFill>
                  <a:schemeClr val="tx1"/>
                </a:solidFill>
                <a:effectLst/>
                <a:uLnTx/>
                <a:uFillTx/>
                <a:latin typeface="Raleway" pitchFamily="2" charset="77"/>
                <a:ea typeface="Arial"/>
                <a:cs typeface="Arial"/>
                <a:sym typeface="Arial"/>
              </a:rPr>
              <a:t>Next Steps</a:t>
            </a:r>
            <a:endParaRPr kumimoji="0" lang="en-US" sz="2900" b="0" i="0" u="none" strike="noStrike" kern="0" cap="none" spc="0" normalizeH="0" baseline="0" noProof="0" dirty="0">
              <a:ln>
                <a:noFill/>
              </a:ln>
              <a:solidFill>
                <a:srgbClr val="000000"/>
              </a:solidFill>
              <a:effectLst/>
              <a:uLnTx/>
              <a:uFillTx/>
              <a:latin typeface="Raleway" pitchFamily="2" charset="77"/>
              <a:ea typeface="Raleway Black"/>
              <a:cs typeface="Raleway Black"/>
              <a:sym typeface="Raleway Black"/>
            </a:endParaRPr>
          </a:p>
        </p:txBody>
      </p:sp>
      <p:sp>
        <p:nvSpPr>
          <p:cNvPr id="198" name="Google Shape;198;p22">
            <a:extLst>
              <a:ext uri="{FF2B5EF4-FFF2-40B4-BE49-F238E27FC236}">
                <a16:creationId xmlns:a16="http://schemas.microsoft.com/office/drawing/2014/main" id="{B51E9FF2-C3C9-45F5-9B88-4E895A3B1663}"/>
              </a:ext>
              <a:ext uri="{C183D7F6-B498-43B3-948B-1728B52AA6E4}">
                <adec:decorative xmlns:adec="http://schemas.microsoft.com/office/drawing/2017/decorative" val="1"/>
              </a:ext>
            </a:extLst>
          </p:cNvPr>
          <p:cNvSpPr txBox="1"/>
          <p:nvPr/>
        </p:nvSpPr>
        <p:spPr>
          <a:xfrm>
            <a:off x="5597613" y="2324100"/>
            <a:ext cx="7092773" cy="548481"/>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99;p22">
            <a:extLst>
              <a:ext uri="{FF2B5EF4-FFF2-40B4-BE49-F238E27FC236}">
                <a16:creationId xmlns:a16="http://schemas.microsoft.com/office/drawing/2014/main" id="{A8081AD7-18B4-EDE5-C746-528ABC414207}"/>
              </a:ext>
              <a:ext uri="{C183D7F6-B498-43B3-948B-1728B52AA6E4}">
                <adec:decorative xmlns:adec="http://schemas.microsoft.com/office/drawing/2017/decorative" val="1"/>
              </a:ext>
            </a:extLst>
          </p:cNvPr>
          <p:cNvGrpSpPr/>
          <p:nvPr/>
        </p:nvGrpSpPr>
        <p:grpSpPr>
          <a:xfrm>
            <a:off x="13060623" y="5402908"/>
            <a:ext cx="5699813" cy="7601863"/>
            <a:chOff x="0" y="0"/>
            <a:chExt cx="7599750" cy="10135817"/>
          </a:xfrm>
        </p:grpSpPr>
        <p:sp>
          <p:nvSpPr>
            <p:cNvPr id="200" name="Google Shape;200;p22">
              <a:extLst>
                <a:ext uri="{FF2B5EF4-FFF2-40B4-BE49-F238E27FC236}">
                  <a16:creationId xmlns:a16="http://schemas.microsoft.com/office/drawing/2014/main" id="{3021E963-0198-467A-70CC-AC6F3FE8A290}"/>
                </a:ext>
              </a:extLst>
            </p:cNvPr>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2">
              <a:extLst>
                <a:ext uri="{FF2B5EF4-FFF2-40B4-BE49-F238E27FC236}">
                  <a16:creationId xmlns:a16="http://schemas.microsoft.com/office/drawing/2014/main" id="{CFE2E22C-F56A-5FBF-6EE0-C5F705C91739}"/>
                </a:ext>
              </a:extLst>
            </p:cNvPr>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3733365B-352B-8D8E-17A4-D4DF101FAF87}"/>
                </a:ext>
              </a:extLst>
            </p:cNvPr>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3" name="Google Shape;203;p22">
            <a:extLst>
              <a:ext uri="{FF2B5EF4-FFF2-40B4-BE49-F238E27FC236}">
                <a16:creationId xmlns:a16="http://schemas.microsoft.com/office/drawing/2014/main" id="{F956AC46-CA81-6D1E-45FE-DDD14CF210B7}"/>
              </a:ex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2">
            <a:extLst>
              <a:ext uri="{FF2B5EF4-FFF2-40B4-BE49-F238E27FC236}">
                <a16:creationId xmlns:a16="http://schemas.microsoft.com/office/drawing/2014/main" id="{C7BBE41E-044B-BBCD-6F47-EBB8CED2541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05" name="Google Shape;205;p22">
            <a:extLst>
              <a:ext uri="{FF2B5EF4-FFF2-40B4-BE49-F238E27FC236}">
                <a16:creationId xmlns:a16="http://schemas.microsoft.com/office/drawing/2014/main" id="{E90FF8B7-FC42-C534-597E-8409E964D04C}"/>
              </a:ext>
              <a:ext uri="{C183D7F6-B498-43B3-948B-1728B52AA6E4}">
                <adec:decorative xmlns:adec="http://schemas.microsoft.com/office/drawing/2017/decorative" val="1"/>
              </a:ext>
            </a:extLst>
          </p:cNvPr>
          <p:cNvSpPr/>
          <p:nvPr/>
        </p:nvSpPr>
        <p:spPr>
          <a:xfrm>
            <a:off x="150560" y="4071929"/>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2" t="-124675" r="-153893" b="-193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400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84"/>
        <p:cNvGrpSpPr/>
        <p:nvPr/>
      </p:nvGrpSpPr>
      <p:grpSpPr>
        <a:xfrm>
          <a:off x="0" y="0"/>
          <a:ext cx="0" cy="0"/>
          <a:chOff x="0" y="0"/>
          <a:chExt cx="0" cy="0"/>
        </a:xfrm>
      </p:grpSpPr>
      <p:sp>
        <p:nvSpPr>
          <p:cNvPr id="285" name="Google Shape;285;p25"/>
          <p:cNvSpPr txBox="1">
            <a:spLocks noGrp="1"/>
          </p:cNvSpPr>
          <p:nvPr>
            <p:ph type="title" idx="4294967295"/>
          </p:nvPr>
        </p:nvSpPr>
        <p:spPr>
          <a:xfrm>
            <a:off x="1028700" y="2620787"/>
            <a:ext cx="5868900" cy="133716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99"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Discussion</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286" name="Google Shape;286;p25">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25"/>
          <p:cNvSpPr txBox="1"/>
          <p:nvPr/>
        </p:nvSpPr>
        <p:spPr>
          <a:xfrm>
            <a:off x="8197224" y="3234233"/>
            <a:ext cx="8231400" cy="700192"/>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dirty="0">
                <a:solidFill>
                  <a:srgbClr val="000000"/>
                </a:solidFill>
                <a:latin typeface="Raleway"/>
                <a:ea typeface="Raleway"/>
                <a:cs typeface="Raleway"/>
                <a:sym typeface="Raleway"/>
              </a:rPr>
              <a:t>What Are You Doing</a:t>
            </a:r>
            <a:endParaRPr b="1" dirty="0">
              <a:latin typeface="Raleway"/>
              <a:ea typeface="Raleway"/>
              <a:cs typeface="Raleway"/>
              <a:sym typeface="Raleway"/>
            </a:endParaRPr>
          </a:p>
        </p:txBody>
      </p:sp>
      <p:sp>
        <p:nvSpPr>
          <p:cNvPr id="289" name="Google Shape;289;p25"/>
          <p:cNvSpPr txBox="1"/>
          <p:nvPr/>
        </p:nvSpPr>
        <p:spPr>
          <a:xfrm>
            <a:off x="8197224" y="4269086"/>
            <a:ext cx="8394525" cy="4038221"/>
          </a:xfrm>
          <a:prstGeom prst="rect">
            <a:avLst/>
          </a:prstGeom>
          <a:noFill/>
          <a:ln>
            <a:noFill/>
          </a:ln>
        </p:spPr>
        <p:txBody>
          <a:bodyPr spcFirstLastPara="1" wrap="square" lIns="0" tIns="0" rIns="0" bIns="0" anchor="t" anchorCtr="0">
            <a:spAutoFit/>
          </a:bodyPr>
          <a:lstStyle/>
          <a:p>
            <a:pPr marL="539748" marR="0" lvl="1" indent="-269873" algn="l" rtl="0">
              <a:lnSpc>
                <a:spcPct val="150020"/>
              </a:lnSpc>
              <a:spcBef>
                <a:spcPts val="0"/>
              </a:spcBef>
              <a:spcAft>
                <a:spcPts val="0"/>
              </a:spcAft>
              <a:buClr>
                <a:srgbClr val="000000"/>
              </a:buClr>
              <a:buSzPts val="2499"/>
              <a:buFont typeface="Raleway Medium"/>
              <a:buChar char="•"/>
            </a:pPr>
            <a:r>
              <a:rPr lang="en-US" sz="2499" i="0" u="none" strike="noStrike" cap="none" dirty="0">
                <a:solidFill>
                  <a:srgbClr val="000000"/>
                </a:solidFill>
                <a:latin typeface="Raleway Medium"/>
                <a:ea typeface="Raleway Medium"/>
                <a:cs typeface="Raleway Medium"/>
                <a:sym typeface="Raleway Medium"/>
              </a:rPr>
              <a:t>What is your EPP doing to recruit candidates to the field?  Is it working? </a:t>
            </a:r>
            <a:endParaRPr dirty="0">
              <a:latin typeface="Raleway Medium"/>
              <a:ea typeface="Raleway Medium"/>
              <a:cs typeface="Raleway Medium"/>
              <a:sym typeface="Raleway Medium"/>
            </a:endParaRPr>
          </a:p>
          <a:p>
            <a:pPr marL="539748" marR="0" lvl="1" indent="-269873" algn="l" rtl="0">
              <a:lnSpc>
                <a:spcPct val="150020"/>
              </a:lnSpc>
              <a:spcBef>
                <a:spcPts val="0"/>
              </a:spcBef>
              <a:spcAft>
                <a:spcPts val="0"/>
              </a:spcAft>
              <a:buClr>
                <a:srgbClr val="000000"/>
              </a:buClr>
              <a:buSzPts val="2499"/>
              <a:buFont typeface="Raleway Medium"/>
              <a:buChar char="•"/>
            </a:pPr>
            <a:r>
              <a:rPr lang="en-US" sz="2499" i="0" u="none" strike="noStrike" cap="none" dirty="0">
                <a:solidFill>
                  <a:srgbClr val="000000"/>
                </a:solidFill>
                <a:latin typeface="Raleway Medium"/>
                <a:ea typeface="Raleway Medium"/>
                <a:cs typeface="Raleway Medium"/>
                <a:sym typeface="Raleway Medium"/>
              </a:rPr>
              <a:t>Does your EPP have data to show why candidates leave the program without completion?  If yes, what does the data show?</a:t>
            </a:r>
          </a:p>
          <a:p>
            <a:pPr marL="539748" marR="0" lvl="1" indent="-269873" algn="l" rtl="0">
              <a:lnSpc>
                <a:spcPct val="150020"/>
              </a:lnSpc>
              <a:spcBef>
                <a:spcPts val="0"/>
              </a:spcBef>
              <a:spcAft>
                <a:spcPts val="0"/>
              </a:spcAft>
              <a:buClr>
                <a:srgbClr val="000000"/>
              </a:buClr>
              <a:buSzPts val="2499"/>
              <a:buFont typeface="Raleway Medium"/>
              <a:buChar char="•"/>
            </a:pPr>
            <a:r>
              <a:rPr lang="en-US" sz="2499" dirty="0">
                <a:latin typeface="Raleway Medium"/>
                <a:ea typeface="Raleway Medium"/>
                <a:cs typeface="Raleway Medium"/>
                <a:sym typeface="Raleway Medium"/>
              </a:rPr>
              <a:t>Does your EPP have programs in danger of closing due to low enrollments? </a:t>
            </a:r>
            <a:endParaRPr dirty="0">
              <a:latin typeface="Raleway Medium"/>
              <a:ea typeface="Raleway Medium"/>
              <a:cs typeface="Raleway Medium"/>
              <a:sym typeface="Raleway Medium"/>
            </a:endParaRPr>
          </a:p>
        </p:txBody>
      </p:sp>
      <p:sp>
        <p:nvSpPr>
          <p:cNvPr id="290" name="Google Shape;290;p25">
            <a:extLst>
              <a:ext uri="{C183D7F6-B498-43B3-948B-1728B52AA6E4}">
                <adec:decorative xmlns:adec="http://schemas.microsoft.com/office/drawing/2017/decorative" val="1"/>
              </a:ext>
            </a:extLst>
          </p:cNvPr>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291" name="Google Shape;291;p25">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81" t="-11267" r="-109661" b="-1207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25">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25">
            <a:extLst>
              <a:ext uri="{C183D7F6-B498-43B3-948B-1728B52AA6E4}">
                <adec:decorative xmlns:adec="http://schemas.microsoft.com/office/drawing/2017/decorative" val="1"/>
              </a:ext>
            </a:extLst>
          </p:cNvPr>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sp>
        <p:nvSpPr>
          <p:cNvPr id="423" name="Google Shape;423;p32"/>
          <p:cNvSpPr txBox="1">
            <a:spLocks noGrp="1"/>
          </p:cNvSpPr>
          <p:nvPr>
            <p:ph type="title" idx="4294967295"/>
          </p:nvPr>
        </p:nvSpPr>
        <p:spPr>
          <a:xfrm>
            <a:off x="1907070" y="3774649"/>
            <a:ext cx="9672300" cy="24871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6159" b="1" i="0" u="none" strike="noStrike" kern="0" cap="none" spc="0" normalizeH="0" baseline="0" noProof="0" dirty="0">
                <a:ln>
                  <a:noFill/>
                </a:ln>
                <a:solidFill>
                  <a:srgbClr val="0F3869"/>
                </a:solidFill>
                <a:effectLst/>
                <a:uLnTx/>
                <a:uFillTx/>
                <a:latin typeface="Bebas Neue"/>
                <a:ea typeface="Bebas Neue"/>
                <a:cs typeface="Bebas Neue"/>
                <a:sym typeface="Bebas Neue"/>
              </a:rPr>
              <a:t>THANK YOU!</a:t>
            </a:r>
            <a:endParaRPr kumimoji="0" lang="en-US" sz="47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424" name="Google Shape;424;p32"/>
          <p:cNvSpPr txBox="1"/>
          <p:nvPr/>
        </p:nvSpPr>
        <p:spPr>
          <a:xfrm>
            <a:off x="1907070" y="6261793"/>
            <a:ext cx="9672300" cy="111569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25" dirty="0">
                <a:solidFill>
                  <a:srgbClr val="0F3869"/>
                </a:solidFill>
                <a:latin typeface="Raleway SemiBold"/>
                <a:ea typeface="Raleway SemiBold"/>
                <a:cs typeface="Raleway SemiBold"/>
                <a:sym typeface="Raleway SemiBold"/>
              </a:rPr>
              <a:t>For questions, email us at </a:t>
            </a:r>
            <a:r>
              <a:rPr lang="en-US" sz="3625" dirty="0" err="1">
                <a:solidFill>
                  <a:srgbClr val="0F3869"/>
                </a:solidFill>
                <a:latin typeface="Raleway ExtraBold"/>
                <a:ea typeface="Raleway ExtraBold"/>
                <a:cs typeface="Raleway ExtraBold"/>
                <a:sym typeface="Raleway ExtraBold"/>
              </a:rPr>
              <a:t>kim.Paulsen@vanderbilt.edu</a:t>
            </a:r>
            <a:endParaRPr sz="3625" dirty="0">
              <a:solidFill>
                <a:srgbClr val="0F3869"/>
              </a:solidFill>
              <a:latin typeface="Raleway ExtraBold"/>
              <a:ea typeface="Raleway ExtraBold"/>
              <a:cs typeface="Raleway ExtraBold"/>
              <a:sym typeface="Raleway ExtraBold"/>
            </a:endParaRPr>
          </a:p>
        </p:txBody>
      </p:sp>
      <p:sp>
        <p:nvSpPr>
          <p:cNvPr id="425" name="Google Shape;425;p32">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32">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32">
            <a:extLst>
              <a:ext uri="{C183D7F6-B498-43B3-948B-1728B52AA6E4}">
                <adec:decorative xmlns:adec="http://schemas.microsoft.com/office/drawing/2017/decorative" val="1"/>
              </a:ext>
            </a:extLst>
          </p:cNvPr>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8" name="Google Shape;438;p33"/>
          <p:cNvSpPr txBox="1">
            <a:spLocks noGrp="1"/>
          </p:cNvSpPr>
          <p:nvPr>
            <p:ph type="title" idx="4294967295"/>
          </p:nvPr>
        </p:nvSpPr>
        <p:spPr>
          <a:xfrm>
            <a:off x="5334000" y="873815"/>
            <a:ext cx="9672300" cy="1979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Disclaimer</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pic>
        <p:nvPicPr>
          <p:cNvPr id="432" name="Google Shape;432;p33" descr="Ideas that work. US Office of special education programs"/>
          <p:cNvPicPr preferRelativeResize="0"/>
          <p:nvPr/>
        </p:nvPicPr>
        <p:blipFill rotWithShape="1">
          <a:blip r:embed="rId3">
            <a:alphaModFix/>
          </a:blip>
          <a:srcRect/>
          <a:stretch/>
        </p:blipFill>
        <p:spPr>
          <a:xfrm>
            <a:off x="990600" y="3457594"/>
            <a:ext cx="4038957" cy="3371811"/>
          </a:xfrm>
          <a:prstGeom prst="rect">
            <a:avLst/>
          </a:prstGeom>
          <a:noFill/>
          <a:ln>
            <a:noFill/>
          </a:ln>
        </p:spPr>
      </p:pic>
      <p:grpSp>
        <p:nvGrpSpPr>
          <p:cNvPr id="433" name="Google Shape;433;p33">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434" name="Google Shape;434;p3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33"/>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36" name="Google Shape;436;p33">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33">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439" name="Google Shape;439;p33"/>
          <p:cNvSpPr txBox="1"/>
          <p:nvPr/>
        </p:nvSpPr>
        <p:spPr>
          <a:xfrm>
            <a:off x="5998425" y="3314700"/>
            <a:ext cx="101559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Raleway"/>
                <a:ea typeface="Raleway"/>
                <a:cs typeface="Raleway"/>
                <a:sym typeface="Raleway"/>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b="1">
              <a:latin typeface="Raleway"/>
              <a:ea typeface="Raleway"/>
              <a:cs typeface="Raleway"/>
              <a:sym typeface="Raleway"/>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idx="4294967295"/>
          </p:nvPr>
        </p:nvSpPr>
        <p:spPr>
          <a:xfrm>
            <a:off x="2094771" y="2600480"/>
            <a:ext cx="14715900" cy="332398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7200" b="0" i="0" u="none" strike="noStrike" kern="0" cap="none" spc="0" normalizeH="0" baseline="0" noProof="0" dirty="0">
                <a:ln>
                  <a:noFill/>
                </a:ln>
                <a:solidFill>
                  <a:srgbClr val="000000"/>
                </a:solidFill>
                <a:effectLst/>
                <a:uLnTx/>
                <a:uFillTx/>
                <a:latin typeface="Raleway" pitchFamily="2" charset="77"/>
                <a:ea typeface="Arial"/>
                <a:cs typeface="Arial"/>
                <a:sym typeface="Arial"/>
              </a:rPr>
              <a:t>Creating Curiosity to Classroom: Strengthening the Educator Pipeline —Lessons from Tennessee and New Hampshire</a:t>
            </a:r>
            <a:endParaRPr kumimoji="0" lang="en-US" sz="7200" b="1" i="0" u="none" strike="noStrike" kern="0" cap="none" spc="0" normalizeH="0" baseline="0" noProof="0" dirty="0">
              <a:ln>
                <a:noFill/>
              </a:ln>
              <a:solidFill>
                <a:srgbClr val="000000"/>
              </a:solidFill>
              <a:effectLst/>
              <a:uLnTx/>
              <a:uFillTx/>
              <a:latin typeface="Raleway" pitchFamily="2" charset="77"/>
              <a:ea typeface="Bebas Neue"/>
              <a:cs typeface="Bebas Neue"/>
              <a:sym typeface="Bebas Neue"/>
            </a:endParaRPr>
          </a:p>
        </p:txBody>
      </p:sp>
      <p:sp>
        <p:nvSpPr>
          <p:cNvPr id="90" name="Google Shape;90;p14">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4"/>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92" name="Google Shape;92;p14"/>
          <p:cNvSpPr txBox="1"/>
          <p:nvPr/>
        </p:nvSpPr>
        <p:spPr>
          <a:xfrm>
            <a:off x="5948721" y="6259398"/>
            <a:ext cx="7008000" cy="2654125"/>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dirty="0">
                <a:solidFill>
                  <a:srgbClr val="006AB9"/>
                </a:solidFill>
                <a:latin typeface="Raleway"/>
                <a:ea typeface="Raleway"/>
                <a:cs typeface="Raleway"/>
                <a:sym typeface="Raleway"/>
              </a:rPr>
              <a:t>Presented by: </a:t>
            </a:r>
          </a:p>
          <a:p>
            <a:pPr marL="0" marR="0" lvl="0" indent="0" algn="ctr" rtl="0">
              <a:lnSpc>
                <a:spcPct val="123995"/>
              </a:lnSpc>
              <a:spcBef>
                <a:spcPts val="0"/>
              </a:spcBef>
              <a:spcAft>
                <a:spcPts val="0"/>
              </a:spcAft>
              <a:buNone/>
            </a:pPr>
            <a:r>
              <a:rPr lang="en-US" sz="3200" b="1" dirty="0">
                <a:solidFill>
                  <a:srgbClr val="006AB9"/>
                </a:solidFill>
                <a:latin typeface="Raleway"/>
                <a:ea typeface="Raleway"/>
                <a:cs typeface="Raleway"/>
                <a:sym typeface="Raleway"/>
              </a:rPr>
              <a:t>Kim Paulsen, Vanderbilt University</a:t>
            </a:r>
          </a:p>
          <a:p>
            <a:pPr marL="0" marR="0" lvl="0" indent="0" algn="ctr" rtl="0">
              <a:lnSpc>
                <a:spcPct val="123995"/>
              </a:lnSpc>
              <a:spcBef>
                <a:spcPts val="0"/>
              </a:spcBef>
              <a:spcAft>
                <a:spcPts val="0"/>
              </a:spcAft>
              <a:buNone/>
            </a:pPr>
            <a:r>
              <a:rPr lang="en-US" sz="3200" b="1" dirty="0">
                <a:solidFill>
                  <a:srgbClr val="006AB9"/>
                </a:solidFill>
                <a:latin typeface="Raleway"/>
                <a:ea typeface="Raleway"/>
                <a:cs typeface="Raleway"/>
                <a:sym typeface="Raleway"/>
              </a:rPr>
              <a:t>Amy Callendar, Tennessee Tech University </a:t>
            </a:r>
            <a:endParaRPr sz="3200" b="1" dirty="0">
              <a:latin typeface="Raleway"/>
              <a:ea typeface="Raleway"/>
              <a:cs typeface="Raleway"/>
              <a:sym typeface="Raleway"/>
            </a:endParaRPr>
          </a:p>
        </p:txBody>
      </p:sp>
      <p:pic>
        <p:nvPicPr>
          <p:cNvPr id="93" name="Google Shape;93;p14">
            <a:extLst>
              <a:ext uri="{C183D7F6-B498-43B3-948B-1728B52AA6E4}">
                <adec:decorative xmlns:adec="http://schemas.microsoft.com/office/drawing/2017/decorative" val="1"/>
              </a:ext>
            </a:extLst>
          </p:cNvPr>
          <p:cNvPicPr preferRelativeResize="0"/>
          <p:nvPr/>
        </p:nvPicPr>
        <p:blipFill rotWithShape="1">
          <a:blip r:embed="rId4">
            <a:alphaModFix/>
          </a:blip>
          <a:srcRect t="86648"/>
          <a:stretch/>
        </p:blipFill>
        <p:spPr>
          <a:xfrm>
            <a:off x="0" y="8913523"/>
            <a:ext cx="18288000" cy="1373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106"/>
        <p:cNvGrpSpPr/>
        <p:nvPr/>
      </p:nvGrpSpPr>
      <p:grpSpPr>
        <a:xfrm>
          <a:off x="0" y="0"/>
          <a:ext cx="0" cy="0"/>
          <a:chOff x="0" y="0"/>
          <a:chExt cx="0" cy="0"/>
        </a:xfrm>
      </p:grpSpPr>
      <p:sp>
        <p:nvSpPr>
          <p:cNvPr id="107" name="Google Shape;107;p16"/>
          <p:cNvSpPr txBox="1">
            <a:spLocks noGrp="1"/>
          </p:cNvSpPr>
          <p:nvPr>
            <p:ph type="title" idx="4294967295"/>
          </p:nvPr>
        </p:nvSpPr>
        <p:spPr>
          <a:xfrm>
            <a:off x="1002774" y="2567100"/>
            <a:ext cx="5220600" cy="1723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1199" b="1" i="0" u="none" strike="noStrike" kern="0" cap="none" spc="0" normalizeH="0" baseline="0" noProof="0" dirty="0">
                <a:ln>
                  <a:noFill/>
                </a:ln>
                <a:solidFill>
                  <a:srgbClr val="000000"/>
                </a:solidFill>
                <a:effectLst/>
                <a:uLnTx/>
                <a:uFillTx/>
                <a:latin typeface="Fjalla One"/>
                <a:ea typeface="Fjalla One"/>
                <a:cs typeface="Fjalla One"/>
                <a:sym typeface="Fjalla One"/>
              </a:rPr>
              <a:t>Overview</a:t>
            </a:r>
            <a:endParaRPr kumimoji="0" lang="en-US" sz="4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08" name="Google Shape;108;p16">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6"/>
          <p:cNvSpPr txBox="1"/>
          <p:nvPr/>
        </p:nvSpPr>
        <p:spPr>
          <a:xfrm>
            <a:off x="8197224" y="3234233"/>
            <a:ext cx="8231400" cy="98026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dirty="0">
                <a:solidFill>
                  <a:srgbClr val="000000"/>
                </a:solidFill>
                <a:latin typeface="Raleway"/>
                <a:ea typeface="Raleway"/>
                <a:cs typeface="Raleway"/>
                <a:sym typeface="Raleway"/>
              </a:rPr>
              <a:t>What we'll cover in this session:</a:t>
            </a:r>
          </a:p>
          <a:p>
            <a:pPr marL="0" marR="0" lvl="0" indent="0" algn="l" rtl="0">
              <a:lnSpc>
                <a:spcPct val="130000"/>
              </a:lnSpc>
              <a:spcBef>
                <a:spcPts val="0"/>
              </a:spcBef>
              <a:spcAft>
                <a:spcPts val="0"/>
              </a:spcAft>
              <a:buNone/>
            </a:pPr>
            <a:endParaRPr b="1" dirty="0">
              <a:latin typeface="Raleway"/>
              <a:ea typeface="Raleway"/>
              <a:cs typeface="Raleway"/>
              <a:sym typeface="Raleway"/>
            </a:endParaRPr>
          </a:p>
        </p:txBody>
      </p:sp>
      <p:sp>
        <p:nvSpPr>
          <p:cNvPr id="111" name="Google Shape;111;p16"/>
          <p:cNvSpPr txBox="1"/>
          <p:nvPr/>
        </p:nvSpPr>
        <p:spPr>
          <a:xfrm>
            <a:off x="8197224" y="4269086"/>
            <a:ext cx="8394525" cy="2307555"/>
          </a:xfrm>
          <a:prstGeom prst="rect">
            <a:avLst/>
          </a:prstGeom>
          <a:noFill/>
          <a:ln>
            <a:noFill/>
          </a:ln>
        </p:spPr>
        <p:txBody>
          <a:bodyPr spcFirstLastPara="1" wrap="square" lIns="0" tIns="0" rIns="0" bIns="0" anchor="t" anchorCtr="0">
            <a:spAutoFit/>
          </a:bodyPr>
          <a:lstStyle/>
          <a:p>
            <a:pPr marL="539748" marR="0" lvl="1" indent="-269873" algn="l" rtl="0">
              <a:lnSpc>
                <a:spcPct val="150020"/>
              </a:lnSpc>
              <a:spcBef>
                <a:spcPts val="0"/>
              </a:spcBef>
              <a:spcAft>
                <a:spcPts val="0"/>
              </a:spcAft>
              <a:buClr>
                <a:srgbClr val="000000"/>
              </a:buClr>
              <a:buSzPts val="2499"/>
              <a:buFont typeface="Raleway Medium"/>
              <a:buChar char="•"/>
            </a:pPr>
            <a:r>
              <a:rPr lang="en-US" sz="2499" i="0" u="none" strike="noStrike" cap="none" dirty="0">
                <a:solidFill>
                  <a:srgbClr val="000000"/>
                </a:solidFill>
                <a:latin typeface="Raleway Medium"/>
                <a:ea typeface="Raleway Medium"/>
                <a:cs typeface="Raleway Medium"/>
                <a:sym typeface="Raleway Medium"/>
              </a:rPr>
              <a:t>Pathways to entering the teaching profession</a:t>
            </a:r>
          </a:p>
          <a:p>
            <a:pPr marL="539748" marR="0" lvl="1" indent="-269873" algn="l" rtl="0">
              <a:lnSpc>
                <a:spcPct val="150020"/>
              </a:lnSpc>
              <a:spcBef>
                <a:spcPts val="0"/>
              </a:spcBef>
              <a:spcAft>
                <a:spcPts val="0"/>
              </a:spcAft>
              <a:buClr>
                <a:srgbClr val="000000"/>
              </a:buClr>
              <a:buSzPts val="2499"/>
              <a:buFont typeface="Raleway Medium"/>
              <a:buChar char="•"/>
            </a:pPr>
            <a:r>
              <a:rPr lang="en-US" sz="2499" dirty="0">
                <a:latin typeface="Raleway Medium"/>
                <a:ea typeface="Raleway Medium"/>
                <a:cs typeface="Raleway Medium"/>
                <a:sym typeface="Raleway Medium"/>
              </a:rPr>
              <a:t>Identifying when and why candidates exit our programs</a:t>
            </a:r>
          </a:p>
          <a:p>
            <a:pPr marL="539748" marR="0" lvl="1" indent="-269873" algn="l" rtl="0">
              <a:lnSpc>
                <a:spcPct val="150020"/>
              </a:lnSpc>
              <a:spcBef>
                <a:spcPts val="0"/>
              </a:spcBef>
              <a:spcAft>
                <a:spcPts val="0"/>
              </a:spcAft>
              <a:buClr>
                <a:srgbClr val="000000"/>
              </a:buClr>
              <a:buSzPts val="2499"/>
              <a:buFont typeface="Raleway Medium"/>
              <a:buChar char="•"/>
            </a:pPr>
            <a:r>
              <a:rPr lang="en-US" sz="2499" dirty="0">
                <a:latin typeface="Raleway Medium"/>
                <a:ea typeface="Raleway Medium"/>
                <a:cs typeface="Raleway Medium"/>
                <a:sym typeface="Raleway Medium"/>
              </a:rPr>
              <a:t>Recruitment strategy – teacher interviews </a:t>
            </a:r>
            <a:endParaRPr dirty="0">
              <a:latin typeface="Raleway Medium"/>
              <a:ea typeface="Raleway Medium"/>
              <a:cs typeface="Raleway Medium"/>
              <a:sym typeface="Raleway Medium"/>
            </a:endParaRPr>
          </a:p>
        </p:txBody>
      </p:sp>
      <p:sp>
        <p:nvSpPr>
          <p:cNvPr id="112" name="Google Shape;112;p16">
            <a:extLst>
              <a:ext uri="{C183D7F6-B498-43B3-948B-1728B52AA6E4}">
                <adec:decorative xmlns:adec="http://schemas.microsoft.com/office/drawing/2017/decorative" val="1"/>
              </a:ext>
            </a:extLst>
          </p:cNvPr>
          <p:cNvSpPr/>
          <p:nvPr/>
        </p:nvSpPr>
        <p:spPr>
          <a:xfrm rot="-1678635">
            <a:off x="4894090" y="4407056"/>
            <a:ext cx="1555832" cy="229643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6">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500" t="-4336" r="-6443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6">
            <a:extLst>
              <a:ext uri="{C183D7F6-B498-43B3-948B-1728B52AA6E4}">
                <adec:decorative xmlns:adec="http://schemas.microsoft.com/office/drawing/2017/decorative" val="1"/>
              </a:ext>
            </a:extLst>
          </p:cNvPr>
          <p:cNvSpPr/>
          <p:nvPr/>
        </p:nvSpPr>
        <p:spPr>
          <a:xfrm rot="-571899">
            <a:off x="2081760" y="4661567"/>
            <a:ext cx="2434916" cy="1530954"/>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6">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6">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a:extLst>
              <a:ext uri="{C183D7F6-B498-43B3-948B-1728B52AA6E4}">
                <adec:decorative xmlns:adec="http://schemas.microsoft.com/office/drawing/2017/decorative" val="1"/>
              </a:ext>
            </a:extLst>
          </p:cNvPr>
          <p:cNvSpPr/>
          <p:nvPr/>
        </p:nvSpPr>
        <p:spPr>
          <a:xfrm>
            <a:off x="2115671" y="1932888"/>
            <a:ext cx="14182164" cy="7126709"/>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9"/>
          <p:cNvSpPr txBox="1">
            <a:spLocks noGrp="1"/>
          </p:cNvSpPr>
          <p:nvPr>
            <p:ph type="title" idx="4294967295"/>
          </p:nvPr>
        </p:nvSpPr>
        <p:spPr>
          <a:xfrm>
            <a:off x="3702102" y="2282467"/>
            <a:ext cx="10881900" cy="157414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000000"/>
                </a:solidFill>
                <a:effectLst/>
                <a:uLnTx/>
                <a:uFillTx/>
                <a:latin typeface="Fjalla One"/>
                <a:ea typeface="Fjalla One"/>
                <a:cs typeface="Fjalla One"/>
                <a:sym typeface="Fjalla One"/>
              </a:rPr>
              <a:t>Tennessee</a:t>
            </a:r>
            <a:r>
              <a:rPr kumimoji="0" lang="en-US" sz="9299" b="1" i="0" u="none" strike="noStrike" kern="0" cap="none" spc="0" normalizeH="0" baseline="0" noProof="0" dirty="0">
                <a:ln>
                  <a:noFill/>
                </a:ln>
                <a:solidFill>
                  <a:srgbClr val="000000"/>
                </a:solidFill>
                <a:effectLst/>
                <a:uLnTx/>
                <a:uFillTx/>
                <a:latin typeface="Fjalla One"/>
                <a:ea typeface="Fjalla One"/>
                <a:cs typeface="Fjalla One"/>
                <a:sym typeface="Fjalla One"/>
              </a:rPr>
              <a:t> </a:t>
            </a:r>
            <a:r>
              <a:rPr kumimoji="0" lang="en-US" sz="6000" b="1" i="0" u="none" strike="noStrike" kern="0" cap="none" spc="0" normalizeH="0" baseline="0" noProof="0" dirty="0">
                <a:ln>
                  <a:noFill/>
                </a:ln>
                <a:solidFill>
                  <a:srgbClr val="000000"/>
                </a:solidFill>
                <a:effectLst/>
                <a:uLnTx/>
                <a:uFillTx/>
                <a:latin typeface="Fjalla One"/>
                <a:ea typeface="Fjalla One"/>
                <a:cs typeface="Fjalla One"/>
                <a:sym typeface="Fjalla One"/>
              </a:rPr>
              <a:t>CEEDAR Work</a:t>
            </a:r>
            <a:endParaRPr kumimoji="0" lang="en-US" sz="60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48" name="Google Shape;148;p19">
            <a:extLst>
              <a:ext uri="{C183D7F6-B498-43B3-948B-1728B52AA6E4}">
                <adec:decorative xmlns:adec="http://schemas.microsoft.com/office/drawing/2017/decorative" val="1"/>
              </a:ext>
            </a:extLst>
          </p:cNvPr>
          <p:cNvSpPr txBox="1"/>
          <p:nvPr/>
        </p:nvSpPr>
        <p:spPr>
          <a:xfrm>
            <a:off x="4069700" y="6132350"/>
            <a:ext cx="10146825"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dirty="0">
              <a:latin typeface="Raleway"/>
              <a:ea typeface="Raleway"/>
              <a:cs typeface="Raleway"/>
              <a:sym typeface="Raleway"/>
            </a:endParaRPr>
          </a:p>
        </p:txBody>
      </p:sp>
      <p:sp>
        <p:nvSpPr>
          <p:cNvPr id="149" name="Google Shape;149;p19"/>
          <p:cNvSpPr txBox="1"/>
          <p:nvPr/>
        </p:nvSpPr>
        <p:spPr>
          <a:xfrm>
            <a:off x="3702102" y="3856616"/>
            <a:ext cx="10881899" cy="5232202"/>
          </a:xfrm>
          <a:prstGeom prst="rect">
            <a:avLst/>
          </a:prstGeom>
          <a:noFill/>
          <a:ln>
            <a:noFill/>
          </a:ln>
        </p:spPr>
        <p:txBody>
          <a:bodyPr spcFirstLastPara="1" wrap="square" lIns="0" tIns="0" rIns="0" bIns="0" anchor="t" anchorCtr="0">
            <a:spAutoFit/>
          </a:bodyPr>
          <a:lstStyle/>
          <a:p>
            <a:r>
              <a:rPr lang="en-US" sz="3200" dirty="0">
                <a:latin typeface="Raleway" pitchFamily="2" charset="77"/>
              </a:rPr>
              <a:t>Began working with CEEDAR in 2013 – UT-K, Memphis, TNDOE, LEAs</a:t>
            </a:r>
          </a:p>
          <a:p>
            <a:r>
              <a:rPr lang="en-US" sz="3200" dirty="0">
                <a:latin typeface="Raleway" pitchFamily="2" charset="77"/>
              </a:rPr>
              <a:t>Focus was on High Leverage Practices</a:t>
            </a:r>
          </a:p>
          <a:p>
            <a:r>
              <a:rPr lang="en-US" sz="3200" dirty="0">
                <a:latin typeface="Raleway" pitchFamily="2" charset="77"/>
              </a:rPr>
              <a:t>TNDOE Partners – Literacy, Licensure, Strategic Initiatives </a:t>
            </a:r>
          </a:p>
          <a:p>
            <a:r>
              <a:rPr lang="en-US" sz="3200" dirty="0">
                <a:latin typeface="Raleway" pitchFamily="2" charset="77"/>
              </a:rPr>
              <a:t>Currently 15 EPPs involved &amp; TNDOE</a:t>
            </a:r>
          </a:p>
          <a:p>
            <a:r>
              <a:rPr lang="en-US" sz="3200" dirty="0">
                <a:latin typeface="Raleway" pitchFamily="2" charset="77"/>
              </a:rPr>
              <a:t>4 Sub Committees</a:t>
            </a:r>
          </a:p>
          <a:p>
            <a:r>
              <a:rPr lang="en-US" sz="3200" dirty="0">
                <a:latin typeface="Raleway" pitchFamily="2" charset="77"/>
              </a:rPr>
              <a:t>	Communications </a:t>
            </a:r>
          </a:p>
          <a:p>
            <a:r>
              <a:rPr lang="en-US" sz="3200" dirty="0">
                <a:latin typeface="Raleway" pitchFamily="2" charset="77"/>
              </a:rPr>
              <a:t>	Licensure</a:t>
            </a:r>
          </a:p>
          <a:p>
            <a:r>
              <a:rPr lang="en-US" sz="3200" dirty="0">
                <a:latin typeface="Raleway" pitchFamily="2" charset="77"/>
              </a:rPr>
              <a:t>	</a:t>
            </a:r>
            <a:r>
              <a:rPr lang="en-US" sz="3200" b="1" dirty="0">
                <a:latin typeface="Raleway" pitchFamily="2" charset="77"/>
              </a:rPr>
              <a:t>Recruitment/Retention into Teacher Education</a:t>
            </a:r>
          </a:p>
          <a:p>
            <a:r>
              <a:rPr lang="en-US" sz="3200" dirty="0">
                <a:latin typeface="Raleway" pitchFamily="2" charset="77"/>
              </a:rPr>
              <a:t>	Retention</a:t>
            </a:r>
          </a:p>
          <a:p>
            <a:pPr marL="0" marR="0" lvl="0" indent="0" algn="ctr" rtl="0">
              <a:lnSpc>
                <a:spcPct val="100000"/>
              </a:lnSpc>
              <a:spcBef>
                <a:spcPts val="0"/>
              </a:spcBef>
              <a:spcAft>
                <a:spcPts val="0"/>
              </a:spcAft>
              <a:buNone/>
            </a:pPr>
            <a:endParaRPr sz="2000" dirty="0">
              <a:latin typeface="Raleway" pitchFamily="2" charset="77"/>
              <a:ea typeface="Fjalla One"/>
              <a:cs typeface="Fjalla One"/>
              <a:sym typeface="Fjalla One"/>
            </a:endParaRPr>
          </a:p>
        </p:txBody>
      </p:sp>
      <p:sp>
        <p:nvSpPr>
          <p:cNvPr id="150" name="Google Shape;150;p19">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9">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52" name="Google Shape;152;p19">
            <a:extLst>
              <a:ext uri="{C183D7F6-B498-43B3-948B-1728B52AA6E4}">
                <adec:decorative xmlns:adec="http://schemas.microsoft.com/office/drawing/2017/decorative" val="1"/>
              </a:ext>
            </a:extLst>
          </p:cNvPr>
          <p:cNvSpPr/>
          <p:nvPr/>
        </p:nvSpPr>
        <p:spPr>
          <a:xfrm>
            <a:off x="122803" y="5416439"/>
            <a:ext cx="4874396" cy="7267812"/>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12" t="-129" r="-112757" b="-1193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3" name="Google Shape;153;p19">
            <a:extLst>
              <a:ext uri="{C183D7F6-B498-43B3-948B-1728B52AA6E4}">
                <adec:decorative xmlns:adec="http://schemas.microsoft.com/office/drawing/2017/decorative" val="1"/>
              </a:ext>
            </a:extLst>
          </p:cNvPr>
          <p:cNvSpPr/>
          <p:nvPr/>
        </p:nvSpPr>
        <p:spPr>
          <a:xfrm>
            <a:off x="13522649" y="5496243"/>
            <a:ext cx="4765351" cy="6665818"/>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6" t="-113430" r="-13873" b="-191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a:extLst>
              <a:ext uri="{C183D7F6-B498-43B3-948B-1728B52AA6E4}">
                <adec:decorative xmlns:adec="http://schemas.microsoft.com/office/drawing/2017/decorative" val="1"/>
              </a:ext>
            </a:extLst>
          </p:cNvPr>
          <p:cNvSpPr/>
          <p:nvPr/>
        </p:nvSpPr>
        <p:spPr>
          <a:xfrm>
            <a:off x="0" y="0"/>
            <a:ext cx="7869065" cy="102870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7">
            <a:extLst>
              <a:ext uri="{C183D7F6-B498-43B3-948B-1728B52AA6E4}">
                <adec:decorative xmlns:adec="http://schemas.microsoft.com/office/drawing/2017/decorative" val="1"/>
              </a:ext>
            </a:extLst>
          </p:cNvPr>
          <p:cNvSpPr/>
          <p:nvPr/>
        </p:nvSpPr>
        <p:spPr>
          <a:xfrm>
            <a:off x="1028700" y="944457"/>
            <a:ext cx="5542562" cy="8313843"/>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7"/>
          <p:cNvSpPr txBox="1">
            <a:spLocks noGrp="1"/>
          </p:cNvSpPr>
          <p:nvPr>
            <p:ph type="title" idx="4294967295"/>
          </p:nvPr>
        </p:nvSpPr>
        <p:spPr>
          <a:xfrm>
            <a:off x="9003850" y="2101450"/>
            <a:ext cx="8115300" cy="135421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00" b="1" i="0" u="none" strike="noStrike" kern="0" cap="none" spc="0" normalizeH="0" baseline="0" noProof="0" dirty="0">
                <a:ln>
                  <a:noFill/>
                </a:ln>
                <a:solidFill>
                  <a:srgbClr val="000000"/>
                </a:solidFill>
                <a:effectLst/>
                <a:uLnTx/>
                <a:uFillTx/>
                <a:latin typeface="Fjalla One"/>
                <a:ea typeface="Fjalla One"/>
                <a:cs typeface="Fjalla One"/>
                <a:sym typeface="Fjalla One"/>
              </a:rPr>
              <a:t>What are You Seeing</a:t>
            </a:r>
            <a:endParaRPr kumimoji="0" lang="en-US" sz="80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25" name="Google Shape;125;p17"/>
          <p:cNvSpPr txBox="1"/>
          <p:nvPr/>
        </p:nvSpPr>
        <p:spPr>
          <a:xfrm>
            <a:off x="9144000" y="4055676"/>
            <a:ext cx="8115300" cy="700192"/>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dirty="0">
                <a:latin typeface="Raleway"/>
                <a:ea typeface="Raleway"/>
                <a:cs typeface="Raleway"/>
                <a:sym typeface="Raleway"/>
              </a:rPr>
              <a:t>Table Talk – 3 minutes </a:t>
            </a:r>
            <a:endParaRPr b="1" dirty="0">
              <a:latin typeface="Raleway"/>
              <a:ea typeface="Raleway"/>
              <a:cs typeface="Raleway"/>
              <a:sym typeface="Raleway"/>
            </a:endParaRPr>
          </a:p>
        </p:txBody>
      </p:sp>
      <p:sp>
        <p:nvSpPr>
          <p:cNvPr id="126" name="Google Shape;126;p17"/>
          <p:cNvSpPr txBox="1"/>
          <p:nvPr/>
        </p:nvSpPr>
        <p:spPr>
          <a:xfrm>
            <a:off x="9144000" y="5097173"/>
            <a:ext cx="8115300" cy="2153666"/>
          </a:xfrm>
          <a:prstGeom prst="rect">
            <a:avLst/>
          </a:prstGeom>
          <a:noFill/>
          <a:ln>
            <a:noFill/>
          </a:ln>
        </p:spPr>
        <p:txBody>
          <a:bodyPr spcFirstLastPara="1" wrap="square" lIns="0" tIns="0" rIns="0" bIns="0" anchor="t" anchorCtr="0">
            <a:spAutoFit/>
          </a:bodyPr>
          <a:lstStyle/>
          <a:p>
            <a:pPr marL="457200" marR="0" lvl="0" indent="-457200" algn="l" rtl="0">
              <a:lnSpc>
                <a:spcPct val="140016"/>
              </a:lnSpc>
              <a:spcBef>
                <a:spcPts val="0"/>
              </a:spcBef>
              <a:spcAft>
                <a:spcPts val="0"/>
              </a:spcAft>
              <a:buAutoNum type="arabicPeriod"/>
            </a:pPr>
            <a:r>
              <a:rPr lang="en-US" sz="2499" dirty="0">
                <a:latin typeface="Raleway"/>
                <a:ea typeface="Raleway"/>
                <a:cs typeface="Raleway"/>
                <a:sym typeface="Raleway"/>
              </a:rPr>
              <a:t>Have your programs increased, stayed the same, or decreased over they last 5 years</a:t>
            </a:r>
          </a:p>
          <a:p>
            <a:pPr marL="457200" marR="0" lvl="0" indent="-457200" algn="l" rtl="0">
              <a:lnSpc>
                <a:spcPct val="140016"/>
              </a:lnSpc>
              <a:spcBef>
                <a:spcPts val="0"/>
              </a:spcBef>
              <a:spcAft>
                <a:spcPts val="0"/>
              </a:spcAft>
              <a:buAutoNum type="arabicPeriod"/>
            </a:pPr>
            <a:r>
              <a:rPr lang="en-US" sz="2499" dirty="0">
                <a:latin typeface="Raleway"/>
                <a:ea typeface="Raleway"/>
                <a:cs typeface="Raleway"/>
                <a:sym typeface="Raleway"/>
              </a:rPr>
              <a:t>Are there specific areas that have seen these increases/decreases</a:t>
            </a:r>
          </a:p>
        </p:txBody>
      </p:sp>
      <p:sp>
        <p:nvSpPr>
          <p:cNvPr id="127" name="Google Shape;127;p17">
            <a:extLst>
              <a:ext uri="{C183D7F6-B498-43B3-948B-1728B52AA6E4}">
                <adec:decorative xmlns:adec="http://schemas.microsoft.com/office/drawing/2017/decorative" val="1"/>
              </a:ext>
            </a:extLst>
          </p:cNvPr>
          <p:cNvSpPr/>
          <p:nvPr/>
        </p:nvSpPr>
        <p:spPr>
          <a:xfrm>
            <a:off x="15359259"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7"/>
          <p:cNvSpPr txBox="1"/>
          <p:nvPr/>
        </p:nvSpPr>
        <p:spPr>
          <a:xfrm>
            <a:off x="15246818"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29" name="Google Shape;129;p17">
            <a:extLst>
              <a:ext uri="{C183D7F6-B498-43B3-948B-1728B52AA6E4}">
                <adec:decorative xmlns:adec="http://schemas.microsoft.com/office/drawing/2017/decorative" val="1"/>
              </a:ext>
            </a:extLst>
          </p:cNvPr>
          <p:cNvSpPr/>
          <p:nvPr/>
        </p:nvSpPr>
        <p:spPr>
          <a:xfrm rot="5400000">
            <a:off x="-7975710" y="7022814"/>
            <a:ext cx="15951420" cy="1681546"/>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09"/>
        <p:cNvGrpSpPr/>
        <p:nvPr/>
      </p:nvGrpSpPr>
      <p:grpSpPr>
        <a:xfrm>
          <a:off x="0" y="0"/>
          <a:ext cx="0" cy="0"/>
          <a:chOff x="0" y="0"/>
          <a:chExt cx="0" cy="0"/>
        </a:xfrm>
      </p:grpSpPr>
      <p:grpSp>
        <p:nvGrpSpPr>
          <p:cNvPr id="210" name="Google Shape;210;p23">
            <a:extLst>
              <a:ext uri="{C183D7F6-B498-43B3-948B-1728B52AA6E4}">
                <adec:decorative xmlns:adec="http://schemas.microsoft.com/office/drawing/2017/decorative" val="1"/>
              </a:ext>
            </a:extLst>
          </p:cNvPr>
          <p:cNvGrpSpPr/>
          <p:nvPr/>
        </p:nvGrpSpPr>
        <p:grpSpPr>
          <a:xfrm>
            <a:off x="13280398" y="5567321"/>
            <a:ext cx="5125016" cy="5125016"/>
            <a:chOff x="0" y="0"/>
            <a:chExt cx="812800" cy="812800"/>
          </a:xfrm>
        </p:grpSpPr>
        <p:sp>
          <p:nvSpPr>
            <p:cNvPr id="211" name="Google Shape;211;p2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13" name="Google Shape;213;p23"/>
          <p:cNvSpPr txBox="1">
            <a:spLocks noGrp="1"/>
          </p:cNvSpPr>
          <p:nvPr>
            <p:ph type="title" idx="4294967295"/>
          </p:nvPr>
        </p:nvSpPr>
        <p:spPr>
          <a:xfrm>
            <a:off x="1752621" y="485927"/>
            <a:ext cx="13520339" cy="20313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bg1"/>
                </a:solidFill>
                <a:effectLst/>
                <a:uLnTx/>
                <a:uFillTx/>
                <a:latin typeface="Fjalla One" panose="02000506040000020004" pitchFamily="2" charset="0"/>
                <a:ea typeface="Arial"/>
                <a:cs typeface="Arial"/>
                <a:sym typeface="Arial"/>
              </a:rPr>
              <a:t>Focus of Recruitment &amp; Retention (Teacher Prep Level) Committee </a:t>
            </a:r>
            <a:endParaRPr kumimoji="0" lang="en-US" sz="6000" b="0" i="0" u="none" strike="noStrike" kern="0" cap="none" spc="0" normalizeH="0" baseline="0" noProof="0" dirty="0">
              <a:ln>
                <a:noFill/>
              </a:ln>
              <a:solidFill>
                <a:schemeClr val="bg1"/>
              </a:solidFill>
              <a:effectLst/>
              <a:uLnTx/>
              <a:uFillTx/>
              <a:latin typeface="Fjalla One" panose="02000506040000020004" pitchFamily="2" charset="0"/>
              <a:ea typeface="Fjalla One"/>
              <a:cs typeface="Fjalla One"/>
              <a:sym typeface="Fjalla One"/>
            </a:endParaRPr>
          </a:p>
        </p:txBody>
      </p:sp>
      <p:sp>
        <p:nvSpPr>
          <p:cNvPr id="215" name="Google Shape;215;p23">
            <a:extLst>
              <a:ext uri="{C183D7F6-B498-43B3-948B-1728B52AA6E4}">
                <adec:decorative xmlns:adec="http://schemas.microsoft.com/office/drawing/2017/decorative" val="1"/>
              </a:ext>
            </a:extLst>
          </p:cNvPr>
          <p:cNvSpPr/>
          <p:nvPr/>
        </p:nvSpPr>
        <p:spPr>
          <a:xfrm>
            <a:off x="12305888" y="5449492"/>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6" name="Google Shape;216;p23">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23"/>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 name="TextBox 2">
            <a:extLst>
              <a:ext uri="{FF2B5EF4-FFF2-40B4-BE49-F238E27FC236}">
                <a16:creationId xmlns:a16="http://schemas.microsoft.com/office/drawing/2014/main" id="{C99F035B-65ED-8389-48F2-6410EB073F8C}"/>
              </a:ext>
            </a:extLst>
          </p:cNvPr>
          <p:cNvSpPr txBox="1"/>
          <p:nvPr/>
        </p:nvSpPr>
        <p:spPr>
          <a:xfrm>
            <a:off x="363056" y="2545827"/>
            <a:ext cx="13082011" cy="6740307"/>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bg1"/>
                </a:solidFill>
                <a:latin typeface="Raleway" pitchFamily="2" charset="77"/>
              </a:rPr>
              <a:t>Explore recruitment strategies (e.g., Traditional, Apprenticeship, Job-Embedded, other alternative routes)</a:t>
            </a:r>
          </a:p>
          <a:p>
            <a:pPr marL="571500" indent="-571500">
              <a:buFont typeface="Arial" panose="020B0604020202020204" pitchFamily="34" charset="0"/>
              <a:buChar char="•"/>
            </a:pPr>
            <a:r>
              <a:rPr lang="en-US" sz="3600" dirty="0">
                <a:solidFill>
                  <a:schemeClr val="bg1"/>
                </a:solidFill>
                <a:latin typeface="Raleway" pitchFamily="2" charset="77"/>
              </a:rPr>
              <a:t>Understand what aspects of programs make students want to continue in the program or leave (e.g., discovered a new major, field experiences, mentor teachers, etc.)</a:t>
            </a:r>
          </a:p>
          <a:p>
            <a:pPr marL="571500" indent="-571500">
              <a:buFont typeface="Arial" panose="020B0604020202020204" pitchFamily="34" charset="0"/>
              <a:buChar char="•"/>
            </a:pPr>
            <a:r>
              <a:rPr lang="en-US" sz="3600" dirty="0">
                <a:solidFill>
                  <a:schemeClr val="bg1"/>
                </a:solidFill>
                <a:latin typeface="Raleway" pitchFamily="2" charset="77"/>
              </a:rPr>
              <a:t>Identify when they dropped the program (e.g., after intro courses, after early field experiences, didn’t pass milestones, etc.)</a:t>
            </a:r>
          </a:p>
          <a:p>
            <a:pPr marL="571500" indent="-571500">
              <a:buFont typeface="Arial" panose="020B0604020202020204" pitchFamily="34" charset="0"/>
              <a:buChar char="•"/>
            </a:pPr>
            <a:r>
              <a:rPr lang="en-US" sz="3600" dirty="0">
                <a:solidFill>
                  <a:schemeClr val="bg1"/>
                </a:solidFill>
                <a:latin typeface="Raleway" pitchFamily="2" charset="77"/>
              </a:rPr>
              <a:t>Identify low enrollment programs (e.g., science, mathematics)</a:t>
            </a:r>
          </a:p>
          <a:p>
            <a:pPr marL="571500" indent="-571500">
              <a:buFont typeface="Arial" panose="020B0604020202020204" pitchFamily="34" charset="0"/>
              <a:buChar char="•"/>
            </a:pPr>
            <a:r>
              <a:rPr lang="en-US" sz="3600" dirty="0">
                <a:solidFill>
                  <a:schemeClr val="bg1"/>
                </a:solidFill>
                <a:latin typeface="Raleway" pitchFamily="2" charset="77"/>
              </a:rPr>
              <a:t>Develop recruitment and retention strategies to share with EPPs.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792D2134-F9F2-01FD-9669-BC63CE76648F}"/>
            </a:ext>
          </a:extLst>
        </p:cNvPr>
        <p:cNvGrpSpPr/>
        <p:nvPr/>
      </p:nvGrpSpPr>
      <p:grpSpPr>
        <a:xfrm>
          <a:off x="0" y="0"/>
          <a:ext cx="0" cy="0"/>
          <a:chOff x="0" y="0"/>
          <a:chExt cx="0" cy="0"/>
        </a:xfrm>
      </p:grpSpPr>
      <p:sp>
        <p:nvSpPr>
          <p:cNvPr id="145" name="Google Shape;145;p19">
            <a:extLst>
              <a:ext uri="{FF2B5EF4-FFF2-40B4-BE49-F238E27FC236}">
                <a16:creationId xmlns:a16="http://schemas.microsoft.com/office/drawing/2014/main" id="{1E660909-FCEF-1C9A-2315-9C4A5B1E387E}"/>
              </a:ext>
              <a:ext uri="{C183D7F6-B498-43B3-948B-1728B52AA6E4}">
                <adec:decorative xmlns:adec="http://schemas.microsoft.com/office/drawing/2017/decorative" val="1"/>
              </a:ext>
            </a:extLst>
          </p:cNvPr>
          <p:cNvSpPr/>
          <p:nvPr/>
        </p:nvSpPr>
        <p:spPr>
          <a:xfrm>
            <a:off x="2937168" y="1227402"/>
            <a:ext cx="12539606" cy="7126709"/>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47;p19">
            <a:extLst>
              <a:ext uri="{FF2B5EF4-FFF2-40B4-BE49-F238E27FC236}">
                <a16:creationId xmlns:a16="http://schemas.microsoft.com/office/drawing/2014/main" id="{E6C13964-76E7-18F4-E583-986C706A8BC9}"/>
              </a:ext>
            </a:extLst>
          </p:cNvPr>
          <p:cNvSpPr txBox="1">
            <a:spLocks noGrp="1"/>
          </p:cNvSpPr>
          <p:nvPr>
            <p:ph type="title" idx="4294967295"/>
          </p:nvPr>
        </p:nvSpPr>
        <p:spPr>
          <a:xfrm>
            <a:off x="3702102" y="2282467"/>
            <a:ext cx="10881900" cy="12187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200" b="0" i="0" u="none" strike="noStrike" kern="0" cap="none" spc="0" normalizeH="0" baseline="0" noProof="0" dirty="0">
                <a:ln>
                  <a:noFill/>
                </a:ln>
                <a:solidFill>
                  <a:schemeClr val="tx1"/>
                </a:solidFill>
                <a:effectLst/>
                <a:uLnTx/>
                <a:uFillTx/>
                <a:latin typeface="Fjalla One" panose="02000506040000020004" pitchFamily="2" charset="0"/>
                <a:sym typeface="Arial"/>
              </a:rPr>
              <a:t>Recruitment Strategies </a:t>
            </a:r>
            <a:endParaRPr kumimoji="0" lang="en-US" sz="7200" b="0" i="0" u="none" strike="noStrike" kern="0" cap="none" spc="0" normalizeH="0" baseline="0" noProof="0" dirty="0">
              <a:ln>
                <a:noFill/>
              </a:ln>
              <a:solidFill>
                <a:schemeClr val="tx1"/>
              </a:solidFill>
              <a:effectLst/>
              <a:uLnTx/>
              <a:uFillTx/>
              <a:latin typeface="Fjalla One" panose="02000506040000020004" pitchFamily="2" charset="0"/>
              <a:ea typeface="Fjalla One"/>
              <a:cs typeface="Fjalla One"/>
              <a:sym typeface="Fjalla One"/>
            </a:endParaRPr>
          </a:p>
        </p:txBody>
      </p:sp>
      <p:sp>
        <p:nvSpPr>
          <p:cNvPr id="148" name="Google Shape;148;p19">
            <a:extLst>
              <a:ext uri="{FF2B5EF4-FFF2-40B4-BE49-F238E27FC236}">
                <a16:creationId xmlns:a16="http://schemas.microsoft.com/office/drawing/2014/main" id="{90A11BED-18E4-3373-1DFA-867E3C16E255}"/>
              </a:ext>
              <a:ext uri="{C183D7F6-B498-43B3-948B-1728B52AA6E4}">
                <adec:decorative xmlns:adec="http://schemas.microsoft.com/office/drawing/2017/decorative" val="1"/>
              </a:ext>
            </a:extLst>
          </p:cNvPr>
          <p:cNvSpPr txBox="1"/>
          <p:nvPr/>
        </p:nvSpPr>
        <p:spPr>
          <a:xfrm>
            <a:off x="4069700" y="6132349"/>
            <a:ext cx="10146825"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dirty="0">
              <a:latin typeface="Raleway"/>
              <a:ea typeface="Raleway"/>
              <a:cs typeface="Raleway"/>
              <a:sym typeface="Raleway"/>
            </a:endParaRPr>
          </a:p>
        </p:txBody>
      </p:sp>
      <p:sp>
        <p:nvSpPr>
          <p:cNvPr id="149" name="Google Shape;149;p19">
            <a:extLst>
              <a:ext uri="{FF2B5EF4-FFF2-40B4-BE49-F238E27FC236}">
                <a16:creationId xmlns:a16="http://schemas.microsoft.com/office/drawing/2014/main" id="{BDAA1956-EF4D-44F4-FEAE-0021518EF07B}"/>
              </a:ext>
            </a:extLst>
          </p:cNvPr>
          <p:cNvSpPr txBox="1"/>
          <p:nvPr/>
        </p:nvSpPr>
        <p:spPr>
          <a:xfrm>
            <a:off x="4265305" y="3957360"/>
            <a:ext cx="10318697" cy="2462213"/>
          </a:xfrm>
          <a:prstGeom prst="rect">
            <a:avLst/>
          </a:prstGeom>
          <a:noFill/>
          <a:ln>
            <a:noFill/>
          </a:ln>
        </p:spPr>
        <p:txBody>
          <a:bodyPr spcFirstLastPara="1" wrap="square" lIns="0" tIns="0" rIns="0" bIns="0" anchor="t" anchorCtr="0">
            <a:spAutoFit/>
          </a:bodyPr>
          <a:lstStyle/>
          <a:p>
            <a:pPr marL="571500" indent="-571500">
              <a:buFont typeface="Arial" panose="020B0604020202020204" pitchFamily="34" charset="0"/>
              <a:buChar char="•"/>
            </a:pPr>
            <a:r>
              <a:rPr lang="en-US" sz="4000" dirty="0">
                <a:latin typeface="Raleway" pitchFamily="2" charset="77"/>
              </a:rPr>
              <a:t>Asking the why</a:t>
            </a:r>
          </a:p>
          <a:p>
            <a:pPr marL="571500" indent="-571500">
              <a:buFont typeface="Arial" panose="020B0604020202020204" pitchFamily="34" charset="0"/>
              <a:buChar char="•"/>
            </a:pPr>
            <a:r>
              <a:rPr lang="en-US" sz="4000" dirty="0">
                <a:latin typeface="Raleway" pitchFamily="2" charset="77"/>
              </a:rPr>
              <a:t>Mapping diverse entry points into the profession</a:t>
            </a:r>
          </a:p>
          <a:p>
            <a:pPr marL="571500" indent="-571500">
              <a:buFont typeface="Arial" panose="020B0604020202020204" pitchFamily="34" charset="0"/>
              <a:buChar char="•"/>
            </a:pPr>
            <a:r>
              <a:rPr lang="en-US" sz="4000" dirty="0">
                <a:latin typeface="Raleway" pitchFamily="2" charset="77"/>
              </a:rPr>
              <a:t>Utilizing EPP data </a:t>
            </a:r>
          </a:p>
        </p:txBody>
      </p:sp>
      <p:sp>
        <p:nvSpPr>
          <p:cNvPr id="150" name="Google Shape;150;p19">
            <a:extLst>
              <a:ext uri="{FF2B5EF4-FFF2-40B4-BE49-F238E27FC236}">
                <a16:creationId xmlns:a16="http://schemas.microsoft.com/office/drawing/2014/main" id="{47D3CCBB-6FD6-777B-D6EB-1548B766084B}"/>
              </a:ex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9">
            <a:extLst>
              <a:ext uri="{FF2B5EF4-FFF2-40B4-BE49-F238E27FC236}">
                <a16:creationId xmlns:a16="http://schemas.microsoft.com/office/drawing/2014/main" id="{2503F9A4-20B8-717B-AEB4-6DD58A3486BC}"/>
              </a:ex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52" name="Google Shape;152;p19">
            <a:extLst>
              <a:ext uri="{FF2B5EF4-FFF2-40B4-BE49-F238E27FC236}">
                <a16:creationId xmlns:a16="http://schemas.microsoft.com/office/drawing/2014/main" id="{C769F0EF-EF04-DC57-DF11-31132B922931}"/>
              </a:ext>
              <a:ext uri="{C183D7F6-B498-43B3-948B-1728B52AA6E4}">
                <adec:decorative xmlns:adec="http://schemas.microsoft.com/office/drawing/2017/decorative" val="1"/>
              </a:ext>
            </a:extLst>
          </p:cNvPr>
          <p:cNvSpPr/>
          <p:nvPr/>
        </p:nvSpPr>
        <p:spPr>
          <a:xfrm>
            <a:off x="-7" y="5346712"/>
            <a:ext cx="4874396" cy="7267812"/>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12" t="-129" r="-112757" b="-1193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9">
            <a:extLst>
              <a:ext uri="{FF2B5EF4-FFF2-40B4-BE49-F238E27FC236}">
                <a16:creationId xmlns:a16="http://schemas.microsoft.com/office/drawing/2014/main" id="{633622FD-B2C6-F6EC-FF68-53B4A57E2697}"/>
              </a:ext>
              <a:ext uri="{C183D7F6-B498-43B3-948B-1728B52AA6E4}">
                <adec:decorative xmlns:adec="http://schemas.microsoft.com/office/drawing/2017/decorative" val="1"/>
              </a:ext>
            </a:extLst>
          </p:cNvPr>
          <p:cNvSpPr/>
          <p:nvPr/>
        </p:nvSpPr>
        <p:spPr>
          <a:xfrm>
            <a:off x="13522649" y="5496243"/>
            <a:ext cx="4765351" cy="6665818"/>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6" t="-113430" r="-13873" b="-191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71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AF16"/>
        </a:solidFill>
        <a:effectLst/>
      </p:bgPr>
    </p:bg>
    <p:spTree>
      <p:nvGrpSpPr>
        <p:cNvPr id="1" name="Shape 376"/>
        <p:cNvGrpSpPr/>
        <p:nvPr/>
      </p:nvGrpSpPr>
      <p:grpSpPr>
        <a:xfrm>
          <a:off x="0" y="0"/>
          <a:ext cx="0" cy="0"/>
          <a:chOff x="0" y="0"/>
          <a:chExt cx="0" cy="0"/>
        </a:xfrm>
      </p:grpSpPr>
      <p:sp>
        <p:nvSpPr>
          <p:cNvPr id="377" name="Google Shape;377;p30"/>
          <p:cNvSpPr txBox="1">
            <a:spLocks noGrp="1"/>
          </p:cNvSpPr>
          <p:nvPr>
            <p:ph type="title" idx="4294967295"/>
          </p:nvPr>
        </p:nvSpPr>
        <p:spPr>
          <a:xfrm>
            <a:off x="1352550" y="456672"/>
            <a:ext cx="14894400" cy="138794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199" b="0" i="0" u="none" strike="noStrike" kern="0" cap="none" spc="0" normalizeH="0" baseline="0" noProof="0" dirty="0">
                <a:ln>
                  <a:noFill/>
                </a:ln>
                <a:solidFill>
                  <a:srgbClr val="2F358B"/>
                </a:solidFill>
                <a:effectLst/>
                <a:uLnTx/>
                <a:uFillTx/>
                <a:latin typeface="Raleway ExtraBold"/>
                <a:ea typeface="Raleway ExtraBold"/>
                <a:cs typeface="Raleway ExtraBold"/>
                <a:sym typeface="Raleway ExtraBold"/>
              </a:rPr>
              <a:t>Tracking Students</a:t>
            </a:r>
            <a:endParaRPr kumimoji="0" lang="en-US" sz="26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78" name="Google Shape;378;p30">
            <a:extLst>
              <a:ext uri="{C183D7F6-B498-43B3-948B-1728B52AA6E4}">
                <adec:decorative xmlns:adec="http://schemas.microsoft.com/office/drawing/2017/decorative" val="1"/>
              </a:ext>
            </a:extLst>
          </p:cNvPr>
          <p:cNvSpPr/>
          <p:nvPr/>
        </p:nvSpPr>
        <p:spPr>
          <a:xfrm>
            <a:off x="1171557" y="1896614"/>
            <a:ext cx="15944885" cy="8013846"/>
          </a:xfrm>
          <a:custGeom>
            <a:avLst/>
            <a:gdLst/>
            <a:ahLst/>
            <a:cxnLst/>
            <a:rect l="l" t="t" r="r" b="b"/>
            <a:pathLst>
              <a:path w="3820838" h="1920340" extrusionOk="0">
                <a:moveTo>
                  <a:pt x="3696378" y="1920339"/>
                </a:moveTo>
                <a:lnTo>
                  <a:pt x="124460" y="1920339"/>
                </a:lnTo>
                <a:cubicBezTo>
                  <a:pt x="55880" y="1920339"/>
                  <a:pt x="0" y="1864459"/>
                  <a:pt x="0" y="1795879"/>
                </a:cubicBezTo>
                <a:lnTo>
                  <a:pt x="0" y="124460"/>
                </a:lnTo>
                <a:cubicBezTo>
                  <a:pt x="0" y="55880"/>
                  <a:pt x="55880" y="0"/>
                  <a:pt x="124460" y="0"/>
                </a:cubicBezTo>
                <a:lnTo>
                  <a:pt x="3696378" y="0"/>
                </a:lnTo>
                <a:cubicBezTo>
                  <a:pt x="3764958" y="0"/>
                  <a:pt x="3820838" y="55880"/>
                  <a:pt x="3820838" y="124460"/>
                </a:cubicBezTo>
                <a:lnTo>
                  <a:pt x="3820838" y="1795880"/>
                </a:lnTo>
                <a:cubicBezTo>
                  <a:pt x="3820838" y="1864459"/>
                  <a:pt x="3764958" y="1920340"/>
                  <a:pt x="3696378" y="1920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30">
            <a:extLst>
              <a:ext uri="{C183D7F6-B498-43B3-948B-1728B52AA6E4}">
                <adec:decorative xmlns:adec="http://schemas.microsoft.com/office/drawing/2017/decorative" val="1"/>
              </a:ext>
            </a:extLst>
          </p:cNvPr>
          <p:cNvSpPr/>
          <p:nvPr/>
        </p:nvSpPr>
        <p:spPr>
          <a:xfrm>
            <a:off x="15406431" y="456665"/>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30"/>
          <p:cNvSpPr txBox="1"/>
          <p:nvPr/>
        </p:nvSpPr>
        <p:spPr>
          <a:xfrm>
            <a:off x="15293991"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81" name="Google Shape;381;p30"/>
          <p:cNvSpPr txBox="1"/>
          <p:nvPr/>
        </p:nvSpPr>
        <p:spPr>
          <a:xfrm>
            <a:off x="1352549" y="2552671"/>
            <a:ext cx="10821521" cy="6155531"/>
          </a:xfrm>
          <a:prstGeom prst="rect">
            <a:avLst/>
          </a:prstGeom>
          <a:noFill/>
          <a:ln>
            <a:noFill/>
          </a:ln>
        </p:spPr>
        <p:txBody>
          <a:bodyPr spcFirstLastPara="1" wrap="square" lIns="0" tIns="0" rIns="0" bIns="0" anchor="t" anchorCtr="0">
            <a:spAutoFit/>
          </a:bodyPr>
          <a:lstStyle/>
          <a:p>
            <a:pPr marL="571500" indent="-571500">
              <a:buFont typeface="Arial" panose="020B0604020202020204" pitchFamily="34" charset="0"/>
              <a:buChar char="•"/>
            </a:pPr>
            <a:r>
              <a:rPr lang="en-US" sz="4000" dirty="0">
                <a:solidFill>
                  <a:schemeClr val="tx1">
                    <a:alpha val="80000"/>
                  </a:schemeClr>
                </a:solidFill>
                <a:latin typeface="Raleway" pitchFamily="2" charset="77"/>
              </a:rPr>
              <a:t>When are candidates leaving</a:t>
            </a:r>
          </a:p>
          <a:p>
            <a:pPr lvl="1"/>
            <a:r>
              <a:rPr lang="en-US" sz="4000" dirty="0">
                <a:solidFill>
                  <a:schemeClr val="tx1">
                    <a:alpha val="80000"/>
                  </a:schemeClr>
                </a:solidFill>
                <a:latin typeface="Raleway" pitchFamily="2" charset="77"/>
              </a:rPr>
              <a:t>		Never interested in education </a:t>
            </a:r>
          </a:p>
          <a:p>
            <a:pPr lvl="1"/>
            <a:r>
              <a:rPr lang="en-US" sz="4000" dirty="0">
                <a:solidFill>
                  <a:schemeClr val="tx1">
                    <a:alpha val="80000"/>
                  </a:schemeClr>
                </a:solidFill>
                <a:latin typeface="Raleway" pitchFamily="2" charset="77"/>
              </a:rPr>
              <a:t>		After early field experiences</a:t>
            </a:r>
          </a:p>
          <a:p>
            <a:pPr lvl="1"/>
            <a:r>
              <a:rPr lang="en-US" sz="4000" dirty="0">
                <a:solidFill>
                  <a:schemeClr val="tx1">
                    <a:alpha val="80000"/>
                  </a:schemeClr>
                </a:solidFill>
                <a:latin typeface="Raleway" pitchFamily="2" charset="77"/>
              </a:rPr>
              <a:t>		Semester before student teaching</a:t>
            </a:r>
          </a:p>
          <a:p>
            <a:pPr marL="571500" indent="-571500">
              <a:buFont typeface="Arial" panose="020B0604020202020204" pitchFamily="34" charset="0"/>
              <a:buChar char="•"/>
            </a:pPr>
            <a:r>
              <a:rPr lang="en-US" sz="4000" dirty="0">
                <a:solidFill>
                  <a:schemeClr val="tx1">
                    <a:alpha val="80000"/>
                  </a:schemeClr>
                </a:solidFill>
                <a:latin typeface="Raleway" pitchFamily="2" charset="77"/>
              </a:rPr>
              <a:t>Why are candidates leaving </a:t>
            </a:r>
          </a:p>
          <a:p>
            <a:pPr lvl="1"/>
            <a:r>
              <a:rPr lang="en-US" sz="4000" dirty="0">
                <a:solidFill>
                  <a:schemeClr val="tx1">
                    <a:alpha val="80000"/>
                  </a:schemeClr>
                </a:solidFill>
                <a:latin typeface="Raleway" pitchFamily="2" charset="77"/>
              </a:rPr>
              <a:t>		Issues with Praxis I </a:t>
            </a:r>
          </a:p>
          <a:p>
            <a:pPr lvl="1"/>
            <a:r>
              <a:rPr lang="en-US" sz="4000" dirty="0">
                <a:solidFill>
                  <a:schemeClr val="tx1">
                    <a:alpha val="80000"/>
                  </a:schemeClr>
                </a:solidFill>
                <a:latin typeface="Raleway" pitchFamily="2" charset="77"/>
              </a:rPr>
              <a:t>		Disposition issues – self-identified or 			faculty/mentor identified</a:t>
            </a:r>
          </a:p>
          <a:p>
            <a:pPr lvl="1"/>
            <a:r>
              <a:rPr lang="en-US" sz="4000" dirty="0">
                <a:solidFill>
                  <a:schemeClr val="tx1">
                    <a:alpha val="80000"/>
                  </a:schemeClr>
                </a:solidFill>
                <a:latin typeface="Raleway" pitchFamily="2" charset="77"/>
              </a:rPr>
              <a:t>		Difficulty in field experiences </a:t>
            </a:r>
          </a:p>
          <a:p>
            <a:pPr lvl="1"/>
            <a:r>
              <a:rPr lang="en-US" sz="4000" dirty="0">
                <a:solidFill>
                  <a:schemeClr val="tx1">
                    <a:alpha val="80000"/>
                  </a:schemeClr>
                </a:solidFill>
                <a:latin typeface="Raleway" pitchFamily="2" charset="77"/>
              </a:rPr>
              <a:t>		Issues with </a:t>
            </a:r>
            <a:r>
              <a:rPr lang="en-US" sz="4000" dirty="0" err="1">
                <a:solidFill>
                  <a:schemeClr val="tx1">
                    <a:alpha val="80000"/>
                  </a:schemeClr>
                </a:solidFill>
                <a:latin typeface="Raleway" pitchFamily="2" charset="77"/>
              </a:rPr>
              <a:t>edTPA</a:t>
            </a:r>
            <a:r>
              <a:rPr lang="en-US" sz="4000" dirty="0">
                <a:solidFill>
                  <a:schemeClr val="tx1">
                    <a:alpha val="80000"/>
                  </a:schemeClr>
                </a:solidFill>
                <a:latin typeface="Raleway" pitchFamily="2" charset="77"/>
              </a:rPr>
              <a:t> and/or Praxis</a:t>
            </a:r>
          </a:p>
        </p:txBody>
      </p:sp>
      <p:sp>
        <p:nvSpPr>
          <p:cNvPr id="382" name="Google Shape;382;p30">
            <a:extLst>
              <a:ext uri="{C183D7F6-B498-43B3-948B-1728B52AA6E4}">
                <adec:decorative xmlns:adec="http://schemas.microsoft.com/office/drawing/2017/decorative" val="1"/>
              </a:ext>
            </a:extLst>
          </p:cNvPr>
          <p:cNvSpPr/>
          <p:nvPr/>
        </p:nvSpPr>
        <p:spPr>
          <a:xfrm>
            <a:off x="11828548" y="5783015"/>
            <a:ext cx="5829720" cy="8254881"/>
          </a:xfrm>
          <a:custGeom>
            <a:avLst/>
            <a:gdLst/>
            <a:ahLst/>
            <a:cxnLst/>
            <a:rect l="l" t="t" r="r" b="b"/>
            <a:pathLst>
              <a:path w="5829720" h="8254881" extrusionOk="0">
                <a:moveTo>
                  <a:pt x="0" y="0"/>
                </a:moveTo>
                <a:lnTo>
                  <a:pt x="5829720" y="0"/>
                </a:lnTo>
                <a:lnTo>
                  <a:pt x="5829720" y="8254881"/>
                </a:lnTo>
                <a:lnTo>
                  <a:pt x="0" y="8254881"/>
                </a:lnTo>
                <a:lnTo>
                  <a:pt x="0" y="0"/>
                </a:lnTo>
                <a:close/>
              </a:path>
            </a:pathLst>
          </a:custGeom>
          <a:blipFill rotWithShape="1">
            <a:blip r:embed="rId4">
              <a:alphaModFix/>
            </a:blip>
            <a:stretch>
              <a:fillRect l="-84195" t="-952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a:extLst>
              <a:ext uri="{C183D7F6-B498-43B3-948B-1728B52AA6E4}">
                <adec:decorative xmlns:adec="http://schemas.microsoft.com/office/drawing/2017/decorative" val="1"/>
              </a:ext>
            </a:extLst>
          </p:cNvPr>
          <p:cNvSpPr/>
          <p:nvPr/>
        </p:nvSpPr>
        <p:spPr>
          <a:xfrm>
            <a:off x="3200818" y="-799682"/>
            <a:ext cx="11886364" cy="11886364"/>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2"/>
          <p:cNvSpPr txBox="1">
            <a:spLocks noGrp="1"/>
          </p:cNvSpPr>
          <p:nvPr>
            <p:ph type="title" idx="4294967295"/>
          </p:nvPr>
        </p:nvSpPr>
        <p:spPr>
          <a:xfrm>
            <a:off x="4772025" y="2717712"/>
            <a:ext cx="8743950" cy="406265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0" cap="none" spc="0" normalizeH="0" baseline="0" noProof="0" dirty="0">
                <a:ln>
                  <a:noFill/>
                </a:ln>
                <a:solidFill>
                  <a:srgbClr val="000000"/>
                </a:solidFill>
                <a:effectLst/>
                <a:uLnTx/>
                <a:uFillTx/>
                <a:latin typeface="Raleway" pitchFamily="2" charset="77"/>
                <a:ea typeface="Arial"/>
                <a:cs typeface="Arial"/>
                <a:sym typeface="Arial"/>
              </a:rPr>
              <a:t>Videos: Teacher Spotlight Interviews</a:t>
            </a:r>
            <a:endParaRPr kumimoji="0" lang="en-US" sz="2900" b="0" i="0" u="none" strike="noStrike" kern="0" cap="none" spc="0" normalizeH="0" baseline="0" noProof="0" dirty="0">
              <a:ln>
                <a:noFill/>
              </a:ln>
              <a:solidFill>
                <a:srgbClr val="000000"/>
              </a:solidFill>
              <a:effectLst/>
              <a:uLnTx/>
              <a:uFillTx/>
              <a:latin typeface="Raleway" pitchFamily="2" charset="77"/>
              <a:ea typeface="Raleway Black"/>
              <a:cs typeface="Raleway Black"/>
              <a:sym typeface="Raleway Black"/>
            </a:endParaRPr>
          </a:p>
        </p:txBody>
      </p:sp>
      <p:sp>
        <p:nvSpPr>
          <p:cNvPr id="198" name="Google Shape;198;p22">
            <a:extLst>
              <a:ext uri="{C183D7F6-B498-43B3-948B-1728B52AA6E4}">
                <adec:decorative xmlns:adec="http://schemas.microsoft.com/office/drawing/2017/decorative" val="1"/>
              </a:ext>
            </a:extLst>
          </p:cNvPr>
          <p:cNvSpPr txBox="1"/>
          <p:nvPr/>
        </p:nvSpPr>
        <p:spPr>
          <a:xfrm>
            <a:off x="5597613" y="2324100"/>
            <a:ext cx="7092773" cy="548481"/>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99;p22">
            <a:extLst>
              <a:ext uri="{C183D7F6-B498-43B3-948B-1728B52AA6E4}">
                <adec:decorative xmlns:adec="http://schemas.microsoft.com/office/drawing/2017/decorative" val="1"/>
              </a:ext>
            </a:extLst>
          </p:cNvPr>
          <p:cNvGrpSpPr/>
          <p:nvPr/>
        </p:nvGrpSpPr>
        <p:grpSpPr>
          <a:xfrm>
            <a:off x="13060623" y="5402908"/>
            <a:ext cx="5699813" cy="7601863"/>
            <a:chOff x="0" y="0"/>
            <a:chExt cx="7599750" cy="10135817"/>
          </a:xfrm>
        </p:grpSpPr>
        <p:sp>
          <p:nvSpPr>
            <p:cNvPr id="200" name="Google Shape;200;p22"/>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2"/>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22"/>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3" name="Google Shape;203;p22">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2"/>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05" name="Google Shape;205;p22">
            <a:extLst>
              <a:ext uri="{C183D7F6-B498-43B3-948B-1728B52AA6E4}">
                <adec:decorative xmlns:adec="http://schemas.microsoft.com/office/drawing/2017/decorative" val="1"/>
              </a:ext>
            </a:extLst>
          </p:cNvPr>
          <p:cNvSpPr/>
          <p:nvPr/>
        </p:nvSpPr>
        <p:spPr>
          <a:xfrm>
            <a:off x="0" y="4127552"/>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2" t="-124675" r="-153893" b="-193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640</Words>
  <Application>Microsoft Macintosh PowerPoint</Application>
  <PresentationFormat>Custom</PresentationFormat>
  <Paragraphs>94</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Raleway</vt:lpstr>
      <vt:lpstr>Raleway Medium</vt:lpstr>
      <vt:lpstr>Satisfy</vt:lpstr>
      <vt:lpstr>Arial</vt:lpstr>
      <vt:lpstr>Calibri</vt:lpstr>
      <vt:lpstr>Raleway SemiBold</vt:lpstr>
      <vt:lpstr>Raleway Black</vt:lpstr>
      <vt:lpstr>Raleway ExtraBold</vt:lpstr>
      <vt:lpstr>Fjalla One</vt:lpstr>
      <vt:lpstr>Bebas Neue</vt:lpstr>
      <vt:lpstr>Office Theme</vt:lpstr>
      <vt:lpstr>Ccsc title</vt:lpstr>
      <vt:lpstr>Creating Curiosity to Classroom: Strengthening the Educator Pipeline —Lessons from Tennessee and New Hampshire</vt:lpstr>
      <vt:lpstr>Overview</vt:lpstr>
      <vt:lpstr>Tennessee CEEDAR Work</vt:lpstr>
      <vt:lpstr>What are You Seeing</vt:lpstr>
      <vt:lpstr>Focus of Recruitment &amp; Retention (Teacher Prep Level) Committee </vt:lpstr>
      <vt:lpstr>Recruitment Strategies </vt:lpstr>
      <vt:lpstr>Tracking Students</vt:lpstr>
      <vt:lpstr>Videos: Teacher Spotlight Interviews</vt:lpstr>
      <vt:lpstr>Purpose of Teacher Interviews</vt:lpstr>
      <vt:lpstr>Sample Interview Questions </vt:lpstr>
      <vt:lpstr>Teacher Voices Matter </vt:lpstr>
      <vt:lpstr>Next Steps</vt:lpstr>
      <vt:lpstr>Discussion</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Emma R Ostovar</cp:lastModifiedBy>
  <cp:revision>15</cp:revision>
  <dcterms:modified xsi:type="dcterms:W3CDTF">2026-02-23T22:06:41Z</dcterms:modified>
</cp:coreProperties>
</file>