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8288000" cy="10287000"/>
  <p:notesSz cx="6858000" cy="9144000"/>
  <p:embeddedFontLst>
    <p:embeddedFont>
      <p:font typeface="Arial Narrow" panose="020B0604020202020204" pitchFamily="34" charset="0"/>
      <p:regular r:id="rId49"/>
      <p:bold r:id="rId50"/>
      <p:italic r:id="rId51"/>
      <p:boldItalic r:id="rId52"/>
    </p:embeddedFont>
    <p:embeddedFont>
      <p:font typeface="Avenir" panose="02000503020000020003" pitchFamily="2" charset="0"/>
      <p:regular r:id="rId53"/>
      <p:italic r:id="rId54"/>
    </p:embeddedFont>
    <p:embeddedFont>
      <p:font typeface="Bebas Neue" panose="020B0606020202050201" pitchFamily="34" charset="77"/>
      <p:regular r:id="rId55"/>
    </p:embeddedFont>
    <p:embeddedFont>
      <p:font typeface="Fjalla One" panose="02000506040000020004" pitchFamily="2" charset="0"/>
      <p:regular r:id="rId56"/>
    </p:embeddedFont>
    <p:embeddedFont>
      <p:font typeface="Raleway" pitchFamily="2" charset="77"/>
      <p:regular r:id="rId57"/>
      <p:bold r:id="rId58"/>
      <p:italic r:id="rId59"/>
      <p:boldItalic r:id="rId60"/>
    </p:embeddedFont>
    <p:embeddedFont>
      <p:font typeface="Raleway Black" pitchFamily="2" charset="77"/>
      <p:bold r:id="rId61"/>
      <p:italic r:id="rId62"/>
      <p:boldItalic r:id="rId63"/>
    </p:embeddedFont>
    <p:embeddedFont>
      <p:font typeface="Raleway ExtraBold" pitchFamily="2" charset="77"/>
      <p:bold r:id="rId64"/>
      <p:italic r:id="rId65"/>
      <p:boldItalic r:id="rId66"/>
    </p:embeddedFont>
    <p:embeddedFont>
      <p:font typeface="Raleway Medium" pitchFamily="2" charset="77"/>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Satisfy" panose="02000000000000000000"/>
      <p:regular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22"/>
    <p:restoredTop sz="86397"/>
  </p:normalViewPr>
  <p:slideViewPr>
    <p:cSldViewPr snapToGrid="0">
      <p:cViewPr varScale="1">
        <p:scale>
          <a:sx n="48" d="100"/>
          <a:sy n="48" d="100"/>
        </p:scale>
        <p:origin x="224" y="760"/>
      </p:cViewPr>
      <p:guideLst>
        <p:guide orient="horz" pos="2160"/>
        <p:guide pos="2880"/>
      </p:guideLst>
    </p:cSldViewPr>
  </p:slideViewPr>
  <p:outlineViewPr>
    <p:cViewPr>
      <p:scale>
        <a:sx n="33" d="100"/>
        <a:sy n="33" d="100"/>
      </p:scale>
      <p:origin x="0" y="-84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ntoringvirginia.com/"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eb.uri.edu/ri-ceedar/"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c63bbf7eda_3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David</a:t>
            </a:r>
            <a:endParaRPr/>
          </a:p>
        </p:txBody>
      </p:sp>
      <p:sp>
        <p:nvSpPr>
          <p:cNvPr id="186" name="Google Shape;186;g3c63bbf7eda_3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c63bbf7eda_3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David</a:t>
            </a:r>
            <a:endParaRPr/>
          </a:p>
        </p:txBody>
      </p:sp>
      <p:sp>
        <p:nvSpPr>
          <p:cNvPr id="200" name="Google Shape;200;g3c63bbf7eda_3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c63bbf7eda_3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David</a:t>
            </a:r>
            <a:endParaRPr/>
          </a:p>
        </p:txBody>
      </p:sp>
      <p:sp>
        <p:nvSpPr>
          <p:cNvPr id="214" name="Google Shape;214;g3c63bbf7eda_3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c63bbf7eda_3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David</a:t>
            </a:r>
            <a:endParaRPr/>
          </a:p>
        </p:txBody>
      </p:sp>
      <p:sp>
        <p:nvSpPr>
          <p:cNvPr id="228" name="Google Shape;228;g3c63bbf7eda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c63bbf7eda_3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David</a:t>
            </a:r>
            <a:endParaRPr/>
          </a:p>
        </p:txBody>
      </p:sp>
      <p:sp>
        <p:nvSpPr>
          <p:cNvPr id="242" name="Google Shape;242;g3c63bbf7eda_3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c63bbf7eda_3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David</a:t>
            </a:r>
            <a:endParaRPr/>
          </a:p>
        </p:txBody>
      </p:sp>
      <p:sp>
        <p:nvSpPr>
          <p:cNvPr id="256" name="Google Shape;256;g3c63bbf7eda_3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c63bbf7eda_3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David</a:t>
            </a:r>
            <a:endParaRPr/>
          </a:p>
        </p:txBody>
      </p:sp>
      <p:sp>
        <p:nvSpPr>
          <p:cNvPr id="272" name="Google Shape;272;g3c63bbf7eda_3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c63bbf7eda_3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Lindsey</a:t>
            </a:r>
            <a:endParaRPr/>
          </a:p>
        </p:txBody>
      </p:sp>
      <p:sp>
        <p:nvSpPr>
          <p:cNvPr id="286" name="Google Shape;286;g3c63bbf7eda_3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c63bbf7eda_3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Lindsey</a:t>
            </a:r>
            <a:endParaRPr/>
          </a:p>
        </p:txBody>
      </p:sp>
      <p:sp>
        <p:nvSpPr>
          <p:cNvPr id="300" name="Google Shape;300;g3c63bbf7eda_3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c63bbf7eda_3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Lindsey</a:t>
            </a:r>
            <a:endParaRPr/>
          </a:p>
        </p:txBody>
      </p:sp>
      <p:sp>
        <p:nvSpPr>
          <p:cNvPr id="315" name="Google Shape;315;g3c63bbf7eda_3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Abby</a:t>
            </a:r>
            <a:endParaRPr/>
          </a:p>
        </p:txBody>
      </p:sp>
      <p:sp>
        <p:nvSpPr>
          <p:cNvPr id="87" name="Google Shape;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c63bbf7eda_3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Lindsey</a:t>
            </a:r>
            <a:endParaRPr/>
          </a:p>
        </p:txBody>
      </p:sp>
      <p:sp>
        <p:nvSpPr>
          <p:cNvPr id="330" name="Google Shape;330;g3c63bbf7eda_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c63bbf7eda_3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Lindsey</a:t>
            </a:r>
            <a:endParaRPr/>
          </a:p>
        </p:txBody>
      </p:sp>
      <p:sp>
        <p:nvSpPr>
          <p:cNvPr id="345" name="Google Shape;345;g3c63bbf7eda_3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c63bbf7eda_3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Lindsey</a:t>
            </a:r>
            <a:endParaRPr/>
          </a:p>
        </p:txBody>
      </p:sp>
      <p:sp>
        <p:nvSpPr>
          <p:cNvPr id="357" name="Google Shape;357;g3c63bbf7eda_3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c63bbf7eda_3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Lindsey</a:t>
            </a:r>
            <a:endParaRPr/>
          </a:p>
        </p:txBody>
      </p:sp>
      <p:sp>
        <p:nvSpPr>
          <p:cNvPr id="368" name="Google Shape;368;g3c63bbf7eda_3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c63bbf7eda_3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Lindsey</a:t>
            </a:r>
            <a:endParaRPr/>
          </a:p>
        </p:txBody>
      </p:sp>
      <p:sp>
        <p:nvSpPr>
          <p:cNvPr id="384" name="Google Shape;384;g3c63bbf7eda_3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c63bbf7eda_3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3c63bbf7eda_3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200" dirty="0">
                <a:solidFill>
                  <a:schemeClr val="dk1"/>
                </a:solidFill>
              </a:rPr>
              <a:t>LM</a:t>
            </a:r>
            <a:endParaRPr sz="1200" dirty="0">
              <a:solidFill>
                <a:schemeClr val="dk1"/>
              </a:solidFill>
            </a:endParaRPr>
          </a:p>
          <a:p>
            <a:pPr marL="457200" lvl="0" indent="-298450" algn="l" rtl="0">
              <a:lnSpc>
                <a:spcPct val="100000"/>
              </a:lnSpc>
              <a:spcBef>
                <a:spcPts val="0"/>
              </a:spcBef>
              <a:spcAft>
                <a:spcPts val="0"/>
              </a:spcAft>
              <a:buSzPts val="1100"/>
              <a:buChar char="●"/>
            </a:pPr>
            <a:r>
              <a:rPr lang="en-US" sz="1200" b="0" i="0" dirty="0">
                <a:solidFill>
                  <a:schemeClr val="dk1"/>
                </a:solidFill>
                <a:latin typeface="Arial"/>
                <a:ea typeface="Arial"/>
                <a:cs typeface="Arial"/>
                <a:sym typeface="Arial"/>
              </a:rPr>
              <a:t>Ohio’s Integrated Multi-Tiered System of Supports (Ohio’s Integrated MTSS) is a framework designed to assist districts and schools in developing a local multi-tiered system of supports for providing effective instruction that meets the academic and non-academic needs of all students. Ohio’s Integrated MTSS framework includes key student learning and adult implementation components shown to improve student outcomes. </a:t>
            </a:r>
            <a:endParaRPr dirty="0"/>
          </a:p>
        </p:txBody>
      </p:sp>
      <p:sp>
        <p:nvSpPr>
          <p:cNvPr id="400" name="Google Shape;400;g3c63bbf7eda_3_19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c63bbf7eda_3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g3c63bbf7eda_3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US" sz="1200">
                <a:solidFill>
                  <a:schemeClr val="dk1"/>
                </a:solidFill>
              </a:rPr>
              <a:t>LM</a:t>
            </a:r>
            <a:endParaRPr/>
          </a:p>
        </p:txBody>
      </p:sp>
      <p:sp>
        <p:nvSpPr>
          <p:cNvPr id="407" name="Google Shape;407;g3c63bbf7eda_3_20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c63bbf7eda_3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3c63bbf7eda_3_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sz="1200">
                <a:solidFill>
                  <a:schemeClr val="dk1"/>
                </a:solidFill>
              </a:rPr>
              <a:t>LM</a:t>
            </a:r>
            <a:endParaRPr/>
          </a:p>
          <a:p>
            <a:pPr marL="457200" lvl="0" indent="-298450" algn="l" rtl="0">
              <a:lnSpc>
                <a:spcPct val="100000"/>
              </a:lnSpc>
              <a:spcBef>
                <a:spcPts val="0"/>
              </a:spcBef>
              <a:spcAft>
                <a:spcPts val="0"/>
              </a:spcAft>
              <a:buSzPts val="1100"/>
              <a:buChar char="●"/>
            </a:pPr>
            <a:r>
              <a:rPr lang="en-US"/>
              <a:t>Ohio’s integrated MTSS framework recognizes that all the activities and policies we just discussed will only be effective if the adults responsible for those activities are also supported. In recent years, legislation has placed a renewed focus on adult implementation.</a:t>
            </a:r>
            <a:endParaRPr/>
          </a:p>
        </p:txBody>
      </p:sp>
      <p:sp>
        <p:nvSpPr>
          <p:cNvPr id="421" name="Google Shape;421;g3c63bbf7eda_3_2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c63bbf7eda_3_2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None/>
            </a:pPr>
            <a:r>
              <a:rPr lang="en-US" sz="1200">
                <a:solidFill>
                  <a:schemeClr val="dk1"/>
                </a:solidFill>
              </a:rPr>
              <a:t>Abby: We are ready to begin the World Café. We have planned this to be an engaging and fun activity. You have been divided into XXXX groups, each group will move to an area of the room for the discussion time. We will spend 4 minutes on each discussion topic.You will get to engage with each of the ideas shared with you today</a:t>
            </a:r>
            <a:endParaRPr sz="12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US" sz="1200">
                <a:solidFill>
                  <a:schemeClr val="dk1"/>
                </a:solidFill>
              </a:rPr>
              <a:t>With a goal for everyone to benefit from the discussions, each table will have a host and recorder to capture highlights from each prompt. At the conclusion of the third round, we will take the final minutes to share highlights from each section as well as opportunity for any participant to share with the entire group. We may ask you to prioritized which topic to begin the share out.</a:t>
            </a:r>
            <a:endParaRPr sz="1200"/>
          </a:p>
        </p:txBody>
      </p:sp>
      <p:sp>
        <p:nvSpPr>
          <p:cNvPr id="435" name="Google Shape;435;g3c63bbf7eda_3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c63bbf7eda_3_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rPr>
              <a:t>Abby</a:t>
            </a:r>
            <a:endParaRPr sz="1200"/>
          </a:p>
        </p:txBody>
      </p:sp>
      <p:sp>
        <p:nvSpPr>
          <p:cNvPr id="444" name="Google Shape;444;g3c63bbf7eda_3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c63bbf7eda_3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Abby</a:t>
            </a:r>
            <a:endParaRPr/>
          </a:p>
        </p:txBody>
      </p:sp>
      <p:sp>
        <p:nvSpPr>
          <p:cNvPr id="99" name="Google Shape;99;g3c63bbf7eda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c63bbf7eda_3_2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rPr>
              <a:t>Abby</a:t>
            </a:r>
            <a:endParaRPr sz="1200"/>
          </a:p>
        </p:txBody>
      </p:sp>
      <p:sp>
        <p:nvSpPr>
          <p:cNvPr id="453" name="Google Shape;453;g3c63bbf7eda_3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c63bbf7eda_3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c63bbf7eda_3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c63bbf7eda_3_2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a:solidFill>
                  <a:schemeClr val="dk1"/>
                </a:solidFill>
              </a:rPr>
              <a:t>OH Team and CEEDAR Staff:</a:t>
            </a:r>
            <a:endParaRPr sz="1200"/>
          </a:p>
        </p:txBody>
      </p:sp>
      <p:sp>
        <p:nvSpPr>
          <p:cNvPr id="467" name="Google Shape;467;g3c63bbf7eda_3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c63bbf7eda_3_2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OH Team</a:t>
            </a:r>
            <a:endParaRPr/>
          </a:p>
        </p:txBody>
      </p:sp>
      <p:sp>
        <p:nvSpPr>
          <p:cNvPr id="476" name="Google Shape;476;g3c63bbf7eda_3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937b33133a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Potential ideas to talk about are how we worked within and across state networks to develop these modules; include information here from Mentoring VA (</a:t>
            </a:r>
            <a:r>
              <a:rPr lang="en-US" u="sng">
                <a:solidFill>
                  <a:schemeClr val="hlink"/>
                </a:solidFill>
                <a:hlinkClick r:id="rId3"/>
              </a:rPr>
              <a:t>https://www.mentoringvirginia.com/</a:t>
            </a:r>
            <a:r>
              <a:rPr lang="en-US"/>
              <a:t>) as well as our RI CEEDAR webpage: </a:t>
            </a:r>
            <a:r>
              <a:rPr lang="en-US" u="sng">
                <a:solidFill>
                  <a:schemeClr val="hlink"/>
                </a:solidFill>
                <a:hlinkClick r:id="rId4"/>
              </a:rPr>
              <a:t>https://web.uri.edu/ri-ceedar/</a:t>
            </a:r>
            <a:endParaRPr/>
          </a:p>
        </p:txBody>
      </p:sp>
      <p:sp>
        <p:nvSpPr>
          <p:cNvPr id="528" name="Google Shape;528;g3937b33133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c63bbf7eda_3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Abby</a:t>
            </a:r>
            <a:endParaRPr/>
          </a:p>
        </p:txBody>
      </p:sp>
      <p:sp>
        <p:nvSpPr>
          <p:cNvPr id="107" name="Google Shape;107;g3c63bbf7eda_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Diana</a:t>
            </a:r>
            <a:endParaRPr/>
          </a:p>
        </p:txBody>
      </p:sp>
      <p:sp>
        <p:nvSpPr>
          <p:cNvPr id="574" name="Google Shape;57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Diana</a:t>
            </a:r>
            <a:endParaRPr/>
          </a:p>
        </p:txBody>
      </p:sp>
      <p:sp>
        <p:nvSpPr>
          <p:cNvPr id="637" name="Google Shape;63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c63bbf7eda_3_2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0" name="Google Shape;680;g3c63bbf7eda_3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0" name="Google Shape;69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1" name="Google Shape;70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c63bbf7eda_3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Abby</a:t>
            </a:r>
            <a:endParaRPr/>
          </a:p>
        </p:txBody>
      </p:sp>
      <p:sp>
        <p:nvSpPr>
          <p:cNvPr id="120" name="Google Shape;120;g3c63bbf7eda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c63bbf7eda_3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David and Lindsey</a:t>
            </a:r>
            <a:endParaRPr/>
          </a:p>
        </p:txBody>
      </p:sp>
      <p:sp>
        <p:nvSpPr>
          <p:cNvPr id="133" name="Google Shape;133;g3c63bbf7eda_3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c63bbf7eda_3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David and Lindsey</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46" name="Google Shape;146;g3c63bbf7eda_3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c63bbf7eda_3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David</a:t>
            </a:r>
            <a:endParaRPr/>
          </a:p>
        </p:txBody>
      </p:sp>
      <p:sp>
        <p:nvSpPr>
          <p:cNvPr id="159" name="Google Shape;159;g3c63bbf7eda_3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c63bbf7eda_3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David</a:t>
            </a:r>
            <a:endParaRPr/>
          </a:p>
        </p:txBody>
      </p:sp>
      <p:sp>
        <p:nvSpPr>
          <p:cNvPr id="171" name="Google Shape;171;g3c63bbf7eda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zVHWhLme2NQ"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www.mentoringvirginia.com/" TargetMode="External"/><Relationship Id="rId4" Type="http://schemas.openxmlformats.org/officeDocument/2006/relationships/hyperlink" Target="https://web.uri.edu/ri-ceedar/partnership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8.png"/><Relationship Id="rId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hyperlink" Target="https://docs.google.com/document/d/18k1W8uXkFYU4hkr98TFhJm4jRmyDXQ_pFu94wXF6EBQ/edit?exids=71471469,71471463&amp;tab=t.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hyperlink" Target="https://docs.google.com/document/d/123pdFqiHOkoxkLB3vnrFR-t-5yQHyDf_/edit" TargetMode="External"/><Relationship Id="rId3" Type="http://schemas.openxmlformats.org/officeDocument/2006/relationships/hyperlink" Target="https://www.mentoringvirginia.com/" TargetMode="External"/><Relationship Id="rId7" Type="http://schemas.openxmlformats.org/officeDocument/2006/relationships/hyperlink" Target="https://web.uri.edu/ri-ceedar/partnerships/" TargetMode="External"/><Relationship Id="rId12"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hyperlink" Target="mailto:dmarshall@uri.edu" TargetMode="External"/><Relationship Id="rId11" Type="http://schemas.openxmlformats.org/officeDocument/2006/relationships/image" Target="../media/image4.png"/><Relationship Id="rId5" Type="http://schemas.openxmlformats.org/officeDocument/2006/relationships/hyperlink" Target="mailto:kjohnsen-smith@rwu.edu" TargetMode="External"/><Relationship Id="rId10" Type="http://schemas.openxmlformats.org/officeDocument/2006/relationships/image" Target="../media/image2.png"/><Relationship Id="rId4" Type="http://schemas.openxmlformats.org/officeDocument/2006/relationships/hyperlink" Target="mailto:amy.broemmel@uri.edu" TargetMode="External"/><Relationship Id="rId9" Type="http://schemas.openxmlformats.org/officeDocument/2006/relationships/hyperlink" Target="https://docs.google.com/document/d/1vdN9G4JE4K46d-SbgIDvRAZkfLUaiYA1/edi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83"/>
        <p:cNvGrpSpPr/>
        <p:nvPr/>
      </p:nvGrpSpPr>
      <p:grpSpPr>
        <a:xfrm>
          <a:off x="0" y="0"/>
          <a:ext cx="0" cy="0"/>
          <a:chOff x="0" y="0"/>
          <a:chExt cx="0" cy="0"/>
        </a:xfrm>
      </p:grpSpPr>
      <p:sp>
        <p:nvSpPr>
          <p:cNvPr id="2" name="Title 1">
            <a:extLst>
              <a:ext uri="{FF2B5EF4-FFF2-40B4-BE49-F238E27FC236}">
                <a16:creationId xmlns:a16="http://schemas.microsoft.com/office/drawing/2014/main" id="{B2F17E79-BF11-F688-58CC-EDA92519A41B}"/>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CCSC Slide</a:t>
            </a:r>
          </a:p>
        </p:txBody>
      </p:sp>
      <p:pic>
        <p:nvPicPr>
          <p:cNvPr id="84" name="Google Shape;84;p13" descr="CEEDAR Center Cross-State Convening. February 10-12. Sheraton, New Orleans. NOLA= Networking, Outcomes, Learning, and Accountability."/>
          <p:cNvPicPr preferRelativeResize="0"/>
          <p:nvPr/>
        </p:nvPicPr>
        <p:blipFill>
          <a:blip r:embed="rId3">
            <a:alphaModFix/>
          </a:blip>
          <a:stretch>
            <a:fillRect/>
          </a:stretch>
        </p:blipFill>
        <p:spPr>
          <a:xfrm>
            <a:off x="0" y="0"/>
            <a:ext cx="18288000" cy="102870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88" name="Google Shape;188;p22">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189" name="Google Shape;189;p22"/>
            <p:cNvGrpSpPr/>
            <p:nvPr/>
          </p:nvGrpSpPr>
          <p:grpSpPr>
            <a:xfrm rot="10800000">
              <a:off x="-118" y="9257850"/>
              <a:ext cx="18288118" cy="1246143"/>
              <a:chOff x="0" y="-57150"/>
              <a:chExt cx="4816592" cy="328200"/>
            </a:xfrm>
          </p:grpSpPr>
          <p:sp>
            <p:nvSpPr>
              <p:cNvPr id="190" name="Google Shape;190;p22"/>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22"/>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92" name="Google Shape;192;p22" descr="A blurry image of blue circles&#10;&#10;AI-generated content may be incorrect." title="CCSC26 Slides (1).png"/>
            <p:cNvPicPr preferRelativeResize="0"/>
            <p:nvPr/>
          </p:nvPicPr>
          <p:blipFill rotWithShape="1">
            <a:blip r:embed="rId3">
              <a:alphaModFix/>
            </a:blip>
            <a:srcRect t="86647"/>
            <a:stretch/>
          </p:blipFill>
          <p:spPr>
            <a:xfrm>
              <a:off x="65125" y="8913523"/>
              <a:ext cx="18288000" cy="1373474"/>
            </a:xfrm>
            <a:prstGeom prst="rect">
              <a:avLst/>
            </a:prstGeom>
            <a:noFill/>
            <a:ln>
              <a:noFill/>
            </a:ln>
          </p:spPr>
        </p:pic>
      </p:grpSp>
      <p:sp>
        <p:nvSpPr>
          <p:cNvPr id="193" name="Google Shape;193;p22">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22">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196" name="Google Shape;196;p22"/>
          <p:cNvSpPr txBox="1">
            <a:spLocks noGrp="1"/>
          </p:cNvSpPr>
          <p:nvPr>
            <p:ph type="title" idx="4294967295"/>
          </p:nvPr>
        </p:nvSpPr>
        <p:spPr>
          <a:xfrm>
            <a:off x="2668500" y="773351"/>
            <a:ext cx="12951000" cy="1139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7030A0"/>
                </a:solidFill>
                <a:effectLst/>
                <a:uLnTx/>
                <a:uFillTx/>
                <a:latin typeface="Arial Narrow"/>
                <a:ea typeface="Arial Narrow"/>
                <a:cs typeface="Arial Narrow"/>
                <a:sym typeface="Arial Narrow"/>
              </a:rPr>
              <a:t>P20 Literacy Collaborative: Our Purpose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95" name="Google Shape;195;p22" descr="Graphic titled “Purpose” with the subtitle: “The P20 Literacy Collaborative serves as a peer-to-peer learning community that:” Below are four illustrated panels:&#10;&#10;An icon of two hands shaking with the text: “Builds authentic, sustainable partnerships between universities and school districts.”&#10;&#10;An open book icon with the text: “Strengthens core reading coursework across Ohio’s institutions of higher education.”&#10;&#10;A stack of books icon with the text: “Expands access to evidence-based literacy instruction for all students, especially those who struggle with reading.”&#10;&#10;Interlocking puzzle pieces with small figures and a ladder, with the text: “Fosters collective inquiry and problem-solving to improve literacy outcomes statewide.”"/>
          <p:cNvPicPr preferRelativeResize="0"/>
          <p:nvPr/>
        </p:nvPicPr>
        <p:blipFill rotWithShape="1">
          <a:blip r:embed="rId5">
            <a:alphaModFix/>
          </a:blip>
          <a:srcRect/>
          <a:stretch/>
        </p:blipFill>
        <p:spPr>
          <a:xfrm>
            <a:off x="2733870" y="2146825"/>
            <a:ext cx="12820261" cy="6766699"/>
          </a:xfrm>
          <a:prstGeom prst="rect">
            <a:avLst/>
          </a:prstGeom>
          <a:noFill/>
          <a:ln>
            <a:noFill/>
          </a:ln>
        </p:spPr>
      </p:pic>
      <p:pic>
        <p:nvPicPr>
          <p:cNvPr id="197" name="Google Shape;197;p2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5045775" y="320033"/>
            <a:ext cx="2857500" cy="419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p23">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204" name="Google Shape;204;p23"/>
          <p:cNvSpPr txBox="1">
            <a:spLocks noGrp="1"/>
          </p:cNvSpPr>
          <p:nvPr>
            <p:ph type="title" idx="4294967295"/>
          </p:nvPr>
        </p:nvSpPr>
        <p:spPr>
          <a:xfrm>
            <a:off x="3097800" y="710557"/>
            <a:ext cx="12092400" cy="923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7030A0"/>
                </a:solidFill>
                <a:effectLst/>
                <a:uLnTx/>
                <a:uFillTx/>
                <a:latin typeface="Arial Narrow"/>
                <a:ea typeface="Arial Narrow"/>
                <a:cs typeface="Arial Narrow"/>
                <a:sym typeface="Arial Narrow"/>
              </a:rPr>
              <a:t>P20 Literacy Collaborative: Our Approach 1</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05" name="Google Shape;205;p23" descr="Graphic titled “Approach” with the subtitle: “Through shared learning and collaboration, the Collaborative:”&#10;&#10;Two numbered statements appear in rounded boxes:&#10;&#10;1 (purple outline): “Identifies gaps and opportunities between preservice preparation and classroom practice in evidence-based literacy instruction.”&#10;&#10;2 (green outline): “Promotes shared responsibility for curricular improvements across higher education and district partners.”"/>
          <p:cNvPicPr preferRelativeResize="0"/>
          <p:nvPr/>
        </p:nvPicPr>
        <p:blipFill rotWithShape="1">
          <a:blip r:embed="rId4">
            <a:alphaModFix/>
          </a:blip>
          <a:srcRect/>
          <a:stretch/>
        </p:blipFill>
        <p:spPr>
          <a:xfrm>
            <a:off x="2237020" y="1790699"/>
            <a:ext cx="13813960" cy="7122823"/>
          </a:xfrm>
          <a:prstGeom prst="rect">
            <a:avLst/>
          </a:prstGeom>
          <a:noFill/>
          <a:ln>
            <a:noFill/>
          </a:ln>
        </p:spPr>
      </p:pic>
      <p:grpSp>
        <p:nvGrpSpPr>
          <p:cNvPr id="206" name="Google Shape;206;p23">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207" name="Google Shape;207;p23"/>
            <p:cNvGrpSpPr/>
            <p:nvPr/>
          </p:nvGrpSpPr>
          <p:grpSpPr>
            <a:xfrm rot="10800000">
              <a:off x="-118" y="9257850"/>
              <a:ext cx="18288118" cy="1246143"/>
              <a:chOff x="0" y="-57150"/>
              <a:chExt cx="4816592" cy="328200"/>
            </a:xfrm>
          </p:grpSpPr>
          <p:sp>
            <p:nvSpPr>
              <p:cNvPr id="208" name="Google Shape;208;p23"/>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23"/>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10" name="Google Shape;210;p23" descr="A blurry image of blue circles&#10;&#10;AI-generated content may be incorrect." title="CCSC26 Slides (1).png"/>
            <p:cNvPicPr preferRelativeResize="0"/>
            <p:nvPr/>
          </p:nvPicPr>
          <p:blipFill rotWithShape="1">
            <a:blip r:embed="rId5">
              <a:alphaModFix/>
            </a:blip>
            <a:srcRect t="86647"/>
            <a:stretch/>
          </p:blipFill>
          <p:spPr>
            <a:xfrm>
              <a:off x="65125" y="8913523"/>
              <a:ext cx="18288000" cy="1373474"/>
            </a:xfrm>
            <a:prstGeom prst="rect">
              <a:avLst/>
            </a:prstGeom>
            <a:noFill/>
            <a:ln>
              <a:noFill/>
            </a:ln>
          </p:spPr>
        </p:pic>
      </p:grpSp>
      <p:pic>
        <p:nvPicPr>
          <p:cNvPr id="211" name="Google Shape;211;p23">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5045775" y="320033"/>
            <a:ext cx="2857500" cy="419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grpSp>
        <p:nvGrpSpPr>
          <p:cNvPr id="216" name="Google Shape;216;p24">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217" name="Google Shape;217;p24"/>
            <p:cNvGrpSpPr/>
            <p:nvPr/>
          </p:nvGrpSpPr>
          <p:grpSpPr>
            <a:xfrm rot="10800000">
              <a:off x="-118" y="9257850"/>
              <a:ext cx="18288118" cy="1246143"/>
              <a:chOff x="0" y="-57150"/>
              <a:chExt cx="4816592" cy="328200"/>
            </a:xfrm>
          </p:grpSpPr>
          <p:sp>
            <p:nvSpPr>
              <p:cNvPr id="218" name="Google Shape;218;p24"/>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24"/>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20" name="Google Shape;220;p24" descr="A blurry image of blue circles&#10;&#10;AI-generated content may be incorrect." title="CCSC26 Slides (1).png"/>
            <p:cNvPicPr preferRelativeResize="0"/>
            <p:nvPr/>
          </p:nvPicPr>
          <p:blipFill rotWithShape="1">
            <a:blip r:embed="rId3">
              <a:alphaModFix/>
            </a:blip>
            <a:srcRect t="86647"/>
            <a:stretch/>
          </p:blipFill>
          <p:spPr>
            <a:xfrm>
              <a:off x="65125" y="8913523"/>
              <a:ext cx="18288000" cy="1373474"/>
            </a:xfrm>
            <a:prstGeom prst="rect">
              <a:avLst/>
            </a:prstGeom>
            <a:noFill/>
            <a:ln>
              <a:noFill/>
            </a:ln>
          </p:spPr>
        </p:pic>
      </p:grpSp>
      <p:sp>
        <p:nvSpPr>
          <p:cNvPr id="221" name="Google Shape;221;p24">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 name="Google Shape;222;p24">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223" name="Google Shape;223;p24"/>
          <p:cNvSpPr txBox="1">
            <a:spLocks noGrp="1"/>
          </p:cNvSpPr>
          <p:nvPr>
            <p:ph type="title" idx="4294967295"/>
          </p:nvPr>
        </p:nvSpPr>
        <p:spPr>
          <a:xfrm>
            <a:off x="3097800" y="275128"/>
            <a:ext cx="12092400" cy="923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7030A0"/>
                </a:solidFill>
                <a:effectLst/>
                <a:uLnTx/>
                <a:uFillTx/>
                <a:latin typeface="Arial Narrow"/>
                <a:ea typeface="Arial Narrow"/>
                <a:cs typeface="Arial Narrow"/>
                <a:sym typeface="Arial Narrow"/>
              </a:rPr>
              <a:t>P20 Literacy Collaborative: Our Approach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24" name="Google Shape;224;p24" descr="Graphic continuing the “Approach” section with layered, numbered banners (1–4) under the heading “Through shared learning and collaboration, the Collaborative:”&#10;&#10;3 (blue outline): “Bridges the preparation-to-practice continuum to better equip new teachers for diverse classrooms.”&#10;&#10;4 (orange outline): “Strengthens understanding and alignment among higher education, district leaders, and state partners.”&#10;&#10;Below, a section titled “Together, we:” shows three icons with captions:&#10;&#10;A graduation cap: “Strengthen teacher preparation.”&#10;&#10;An open book with a lightbulb: “Enhance literacy instruction.”&#10;&#10;A stylized bridge graphic: “Bridge the preparation-to-practice continuum.”"/>
          <p:cNvPicPr preferRelativeResize="0"/>
          <p:nvPr/>
        </p:nvPicPr>
        <p:blipFill rotWithShape="1">
          <a:blip r:embed="rId5">
            <a:alphaModFix/>
          </a:blip>
          <a:srcRect/>
          <a:stretch/>
        </p:blipFill>
        <p:spPr>
          <a:xfrm>
            <a:off x="3502474" y="1330659"/>
            <a:ext cx="11283052" cy="7862212"/>
          </a:xfrm>
          <a:prstGeom prst="rect">
            <a:avLst/>
          </a:prstGeom>
          <a:noFill/>
          <a:ln>
            <a:noFill/>
          </a:ln>
        </p:spPr>
      </p:pic>
      <p:pic>
        <p:nvPicPr>
          <p:cNvPr id="225" name="Google Shape;225;p2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5045775" y="320033"/>
            <a:ext cx="2857500" cy="419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5">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 name="Google Shape;231;p25">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232" name="Google Shape;232;p25"/>
          <p:cNvSpPr txBox="1">
            <a:spLocks noGrp="1"/>
          </p:cNvSpPr>
          <p:nvPr>
            <p:ph type="title" idx="4294967295"/>
          </p:nvPr>
        </p:nvSpPr>
        <p:spPr>
          <a:xfrm>
            <a:off x="3097800" y="710557"/>
            <a:ext cx="12092400" cy="923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7030A0"/>
                </a:solidFill>
                <a:effectLst/>
                <a:uLnTx/>
                <a:uFillTx/>
                <a:latin typeface="Arial Narrow"/>
                <a:ea typeface="Arial Narrow"/>
                <a:cs typeface="Arial Narrow"/>
                <a:sym typeface="Arial Narrow"/>
              </a:rPr>
              <a:t>P20 Literacy Collaborative: Our Resources 1</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33" name="Google Shape;233;p25" descr="Screenshot of P20 Resources page"/>
          <p:cNvPicPr preferRelativeResize="0"/>
          <p:nvPr/>
        </p:nvPicPr>
        <p:blipFill rotWithShape="1">
          <a:blip r:embed="rId4">
            <a:alphaModFix/>
          </a:blip>
          <a:srcRect/>
          <a:stretch/>
        </p:blipFill>
        <p:spPr>
          <a:xfrm>
            <a:off x="645911" y="1849316"/>
            <a:ext cx="16996178" cy="7064206"/>
          </a:xfrm>
          <a:prstGeom prst="rect">
            <a:avLst/>
          </a:prstGeom>
          <a:noFill/>
          <a:ln>
            <a:noFill/>
          </a:ln>
        </p:spPr>
      </p:pic>
      <p:grpSp>
        <p:nvGrpSpPr>
          <p:cNvPr id="234" name="Google Shape;234;p25">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235" name="Google Shape;235;p25"/>
            <p:cNvGrpSpPr/>
            <p:nvPr/>
          </p:nvGrpSpPr>
          <p:grpSpPr>
            <a:xfrm rot="10800000">
              <a:off x="-118" y="9257850"/>
              <a:ext cx="18288118" cy="1246143"/>
              <a:chOff x="0" y="-57150"/>
              <a:chExt cx="4816592" cy="328200"/>
            </a:xfrm>
          </p:grpSpPr>
          <p:sp>
            <p:nvSpPr>
              <p:cNvPr id="236" name="Google Shape;236;p25"/>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25"/>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38" name="Google Shape;238;p25" descr="A blurry image of blue circles&#10;&#10;AI-generated content may be incorrect." title="CCSC26 Slides (1).png"/>
            <p:cNvPicPr preferRelativeResize="0"/>
            <p:nvPr/>
          </p:nvPicPr>
          <p:blipFill rotWithShape="1">
            <a:blip r:embed="rId5">
              <a:alphaModFix/>
            </a:blip>
            <a:srcRect t="86647"/>
            <a:stretch/>
          </p:blipFill>
          <p:spPr>
            <a:xfrm>
              <a:off x="65125" y="8913523"/>
              <a:ext cx="18288000" cy="1373474"/>
            </a:xfrm>
            <a:prstGeom prst="rect">
              <a:avLst/>
            </a:prstGeom>
            <a:noFill/>
            <a:ln>
              <a:noFill/>
            </a:ln>
          </p:spPr>
        </p:pic>
      </p:grpSp>
      <p:pic>
        <p:nvPicPr>
          <p:cNvPr id="239" name="Google Shape;239;p2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5045775" y="320033"/>
            <a:ext cx="2857500" cy="419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6">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 name="Google Shape;245;p26">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246" name="Google Shape;246;p26"/>
          <p:cNvSpPr txBox="1">
            <a:spLocks noGrp="1"/>
          </p:cNvSpPr>
          <p:nvPr>
            <p:ph type="title" idx="4294967295"/>
          </p:nvPr>
        </p:nvSpPr>
        <p:spPr>
          <a:xfrm>
            <a:off x="3097800" y="710557"/>
            <a:ext cx="12092400" cy="923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7030A0"/>
                </a:solidFill>
                <a:effectLst/>
                <a:uLnTx/>
                <a:uFillTx/>
                <a:latin typeface="Arial Narrow"/>
                <a:ea typeface="Arial Narrow"/>
                <a:cs typeface="Arial Narrow"/>
                <a:sym typeface="Arial Narrow"/>
              </a:rPr>
              <a:t>P20 Literacy Collaborative: Our Resources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47" name="Google Shape;247;p26" descr="Section titled “P20 Core Reading Courses.” A paragraph explains that the four-course literacy sequence equips educators with strong, research-based understanding of reading and writing development, covering foundational literacy principles, phonological awareness and phonics, vocabulary and comprehension, writing, assessment, intervention, and data-driven decision-making within MTSS frameworks.&#10;&#10;Below are four course tiles with photos and buttons labeled “VIEW MATERIALS”:&#10;&#10;“Foundations of Literacy” (image of educators reviewing materials on a table).&#10;&#10;“Phonological Awareness &amp; Phonics” (image of a child working on reading activities).&#10;&#10;“Vocabulary, Comprehension, &amp; Writing Instruction” (image of a teacher working with students).&#10;&#10;“Assessment, Instruction, &amp; Intervention” (image of a child pointing to a book illustration).&#10;&#10;At the bottom is a green button labeled “VIEW ALL COURSES.”"/>
          <p:cNvPicPr preferRelativeResize="0"/>
          <p:nvPr/>
        </p:nvPicPr>
        <p:blipFill rotWithShape="1">
          <a:blip r:embed="rId4">
            <a:alphaModFix/>
          </a:blip>
          <a:srcRect/>
          <a:stretch/>
        </p:blipFill>
        <p:spPr>
          <a:xfrm>
            <a:off x="1567545" y="1662462"/>
            <a:ext cx="15152910" cy="7316753"/>
          </a:xfrm>
          <a:prstGeom prst="rect">
            <a:avLst/>
          </a:prstGeom>
          <a:noFill/>
          <a:ln>
            <a:noFill/>
          </a:ln>
        </p:spPr>
      </p:pic>
      <p:grpSp>
        <p:nvGrpSpPr>
          <p:cNvPr id="248" name="Google Shape;248;p26">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249" name="Google Shape;249;p26"/>
            <p:cNvGrpSpPr/>
            <p:nvPr/>
          </p:nvGrpSpPr>
          <p:grpSpPr>
            <a:xfrm rot="10800000">
              <a:off x="-118" y="9257850"/>
              <a:ext cx="18288118" cy="1246143"/>
              <a:chOff x="0" y="-57150"/>
              <a:chExt cx="4816592" cy="328200"/>
            </a:xfrm>
          </p:grpSpPr>
          <p:sp>
            <p:nvSpPr>
              <p:cNvPr id="250" name="Google Shape;250;p26"/>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26"/>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52" name="Google Shape;252;p26" descr="A blurry image of blue circles&#10;&#10;AI-generated content may be incorrect." title="CCSC26 Slides (1).png"/>
            <p:cNvPicPr preferRelativeResize="0"/>
            <p:nvPr/>
          </p:nvPicPr>
          <p:blipFill rotWithShape="1">
            <a:blip r:embed="rId5">
              <a:alphaModFix/>
            </a:blip>
            <a:srcRect t="86647"/>
            <a:stretch/>
          </p:blipFill>
          <p:spPr>
            <a:xfrm>
              <a:off x="65125" y="8913523"/>
              <a:ext cx="18288000" cy="1373474"/>
            </a:xfrm>
            <a:prstGeom prst="rect">
              <a:avLst/>
            </a:prstGeom>
            <a:noFill/>
            <a:ln>
              <a:noFill/>
            </a:ln>
          </p:spPr>
        </p:pic>
      </p:grpSp>
      <p:pic>
        <p:nvPicPr>
          <p:cNvPr id="253" name="Google Shape;253;p26">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5045775" y="320033"/>
            <a:ext cx="2857500" cy="419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7">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 name="Google Shape;259;p27">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260" name="Google Shape;260;p27"/>
          <p:cNvSpPr txBox="1">
            <a:spLocks noGrp="1"/>
          </p:cNvSpPr>
          <p:nvPr>
            <p:ph type="title" idx="4294967295"/>
          </p:nvPr>
        </p:nvSpPr>
        <p:spPr>
          <a:xfrm>
            <a:off x="3097800" y="710557"/>
            <a:ext cx="12092400" cy="923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7030A0"/>
                </a:solidFill>
                <a:effectLst/>
                <a:uLnTx/>
                <a:uFillTx/>
                <a:latin typeface="Arial Narrow"/>
                <a:ea typeface="Arial Narrow"/>
                <a:cs typeface="Arial Narrow"/>
                <a:sym typeface="Arial Narrow"/>
              </a:rPr>
              <a:t>P20 Literacy Collaborative: Our Resources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61" name="Google Shape;261;p2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257800" y="1633887"/>
            <a:ext cx="7772400" cy="937186"/>
          </a:xfrm>
          <a:prstGeom prst="rect">
            <a:avLst/>
          </a:prstGeom>
          <a:noFill/>
          <a:ln>
            <a:noFill/>
          </a:ln>
        </p:spPr>
      </p:pic>
      <p:pic>
        <p:nvPicPr>
          <p:cNvPr id="262" name="Google Shape;262;p27" descr="Model Syllabi Resources screenshot"/>
          <p:cNvPicPr preferRelativeResize="0"/>
          <p:nvPr/>
        </p:nvPicPr>
        <p:blipFill rotWithShape="1">
          <a:blip r:embed="rId5">
            <a:alphaModFix/>
          </a:blip>
          <a:srcRect/>
          <a:stretch/>
        </p:blipFill>
        <p:spPr>
          <a:xfrm>
            <a:off x="2467976" y="2596957"/>
            <a:ext cx="13352048" cy="6024317"/>
          </a:xfrm>
          <a:prstGeom prst="rect">
            <a:avLst/>
          </a:prstGeom>
          <a:noFill/>
          <a:ln>
            <a:noFill/>
          </a:ln>
        </p:spPr>
      </p:pic>
      <p:pic>
        <p:nvPicPr>
          <p:cNvPr id="263" name="Google Shape;263;p27" descr="Rubrics. Planning rubric"/>
          <p:cNvPicPr preferRelativeResize="0"/>
          <p:nvPr/>
        </p:nvPicPr>
        <p:blipFill rotWithShape="1">
          <a:blip r:embed="rId6">
            <a:alphaModFix/>
          </a:blip>
          <a:srcRect/>
          <a:stretch/>
        </p:blipFill>
        <p:spPr>
          <a:xfrm>
            <a:off x="13607478" y="6786151"/>
            <a:ext cx="4297900" cy="1928250"/>
          </a:xfrm>
          <a:prstGeom prst="rect">
            <a:avLst/>
          </a:prstGeom>
          <a:noFill/>
          <a:ln>
            <a:noFill/>
          </a:ln>
        </p:spPr>
      </p:pic>
      <p:grpSp>
        <p:nvGrpSpPr>
          <p:cNvPr id="264" name="Google Shape;264;p27">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265" name="Google Shape;265;p27"/>
            <p:cNvGrpSpPr/>
            <p:nvPr/>
          </p:nvGrpSpPr>
          <p:grpSpPr>
            <a:xfrm rot="10800000">
              <a:off x="-118" y="9257850"/>
              <a:ext cx="18288118" cy="1246143"/>
              <a:chOff x="0" y="-57150"/>
              <a:chExt cx="4816592" cy="328200"/>
            </a:xfrm>
          </p:grpSpPr>
          <p:sp>
            <p:nvSpPr>
              <p:cNvPr id="266" name="Google Shape;266;p27"/>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27"/>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68" name="Google Shape;268;p27" descr="A blurry image of blue circles&#10;&#10;AI-generated content may be incorrect." title="CCSC26 Slides (1).png"/>
            <p:cNvPicPr preferRelativeResize="0"/>
            <p:nvPr/>
          </p:nvPicPr>
          <p:blipFill rotWithShape="1">
            <a:blip r:embed="rId7">
              <a:alphaModFix/>
            </a:blip>
            <a:srcRect t="86647"/>
            <a:stretch/>
          </p:blipFill>
          <p:spPr>
            <a:xfrm>
              <a:off x="65125" y="8913523"/>
              <a:ext cx="18288000" cy="1373474"/>
            </a:xfrm>
            <a:prstGeom prst="rect">
              <a:avLst/>
            </a:prstGeom>
            <a:noFill/>
            <a:ln>
              <a:noFill/>
            </a:ln>
          </p:spPr>
        </p:pic>
      </p:grpSp>
      <p:pic>
        <p:nvPicPr>
          <p:cNvPr id="269" name="Google Shape;269;p27">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15045775" y="320033"/>
            <a:ext cx="2857500" cy="419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8">
            <a:extLst>
              <a:ext uri="{C183D7F6-B498-43B3-948B-1728B52AA6E4}">
                <adec:decorative xmlns:adec="http://schemas.microsoft.com/office/drawing/2017/decorative" val="1"/>
              </a:ext>
            </a:extLst>
          </p:cNvPr>
          <p:cNvSpPr/>
          <p:nvPr/>
        </p:nvSpPr>
        <p:spPr>
          <a:xfrm>
            <a:off x="289308" y="70496"/>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 name="Google Shape;275;p28"/>
          <p:cNvSpPr txBox="1"/>
          <p:nvPr/>
        </p:nvSpPr>
        <p:spPr>
          <a:xfrm>
            <a:off x="176868" y="592639"/>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276" name="Google Shape;276;p28"/>
          <p:cNvSpPr txBox="1">
            <a:spLocks noGrp="1"/>
          </p:cNvSpPr>
          <p:nvPr>
            <p:ph type="title" idx="4294967295"/>
          </p:nvPr>
        </p:nvSpPr>
        <p:spPr>
          <a:xfrm>
            <a:off x="1888500" y="759388"/>
            <a:ext cx="14511000" cy="923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7030A0"/>
                </a:solidFill>
                <a:effectLst/>
                <a:uLnTx/>
                <a:uFillTx/>
                <a:latin typeface="Arial Narrow"/>
                <a:ea typeface="Arial Narrow"/>
                <a:cs typeface="Arial Narrow"/>
                <a:sym typeface="Arial Narrow"/>
              </a:rPr>
              <a:t>P20 Literacy Collaborative: Our OnDemand Tools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77" name="Google Shape;277;p28" descr="Screenshot of Free On-Demand Tools"/>
          <p:cNvPicPr preferRelativeResize="0"/>
          <p:nvPr/>
        </p:nvPicPr>
        <p:blipFill rotWithShape="1">
          <a:blip r:embed="rId4">
            <a:alphaModFix/>
          </a:blip>
          <a:srcRect/>
          <a:stretch/>
        </p:blipFill>
        <p:spPr>
          <a:xfrm>
            <a:off x="510915" y="1587500"/>
            <a:ext cx="17266171" cy="7326024"/>
          </a:xfrm>
          <a:prstGeom prst="rect">
            <a:avLst/>
          </a:prstGeom>
          <a:noFill/>
          <a:ln>
            <a:noFill/>
          </a:ln>
        </p:spPr>
      </p:pic>
      <p:grpSp>
        <p:nvGrpSpPr>
          <p:cNvPr id="278" name="Google Shape;278;p28">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279" name="Google Shape;279;p28"/>
            <p:cNvGrpSpPr/>
            <p:nvPr/>
          </p:nvGrpSpPr>
          <p:grpSpPr>
            <a:xfrm rot="10800000">
              <a:off x="-118" y="9257850"/>
              <a:ext cx="18288118" cy="1246143"/>
              <a:chOff x="0" y="-57150"/>
              <a:chExt cx="4816592" cy="328200"/>
            </a:xfrm>
          </p:grpSpPr>
          <p:sp>
            <p:nvSpPr>
              <p:cNvPr id="280" name="Google Shape;280;p28"/>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28"/>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82" name="Google Shape;282;p28" descr="A blurry image of blue circles&#10;&#10;AI-generated content may be incorrect." title="CCSC26 Slides (1).png"/>
            <p:cNvPicPr preferRelativeResize="0"/>
            <p:nvPr/>
          </p:nvPicPr>
          <p:blipFill rotWithShape="1">
            <a:blip r:embed="rId5">
              <a:alphaModFix/>
            </a:blip>
            <a:srcRect t="86647"/>
            <a:stretch/>
          </p:blipFill>
          <p:spPr>
            <a:xfrm>
              <a:off x="65125" y="8913523"/>
              <a:ext cx="18288000" cy="1373474"/>
            </a:xfrm>
            <a:prstGeom prst="rect">
              <a:avLst/>
            </a:prstGeom>
            <a:noFill/>
            <a:ln>
              <a:noFill/>
            </a:ln>
          </p:spPr>
        </p:pic>
      </p:grpSp>
      <p:pic>
        <p:nvPicPr>
          <p:cNvPr id="283" name="Google Shape;283;p2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5045775" y="320033"/>
            <a:ext cx="2857500" cy="419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9" name="Google Shape;289;p29"/>
          <p:cNvSpPr txBox="1">
            <a:spLocks noGrp="1"/>
          </p:cNvSpPr>
          <p:nvPr>
            <p:ph type="title" idx="4294967295"/>
          </p:nvPr>
        </p:nvSpPr>
        <p:spPr>
          <a:xfrm>
            <a:off x="2777850" y="706159"/>
            <a:ext cx="12732300" cy="1401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10A88F"/>
                </a:solidFill>
                <a:effectLst/>
                <a:uLnTx/>
                <a:uFillTx/>
                <a:latin typeface="Roboto"/>
                <a:ea typeface="Roboto"/>
                <a:cs typeface="Roboto"/>
                <a:sym typeface="Roboto"/>
              </a:rPr>
              <a:t>P20: ALL Ohio Literacy &amp; Learning Science 1</a:t>
            </a:r>
            <a:endParaRPr kumimoji="0" lang="en-US" sz="4800" b="0" i="0" u="none" strike="noStrike" kern="0" cap="none" spc="0" normalizeH="0" baseline="0" noProof="0" dirty="0">
              <a:ln>
                <a:noFill/>
              </a:ln>
              <a:solidFill>
                <a:srgbClr val="10A88F"/>
              </a:solidFill>
              <a:effectLst/>
              <a:uLnTx/>
              <a:uFillTx/>
              <a:latin typeface="Roboto"/>
              <a:ea typeface="Roboto"/>
              <a:cs typeface="Roboto"/>
              <a:sym typeface="Roboto"/>
            </a:endParaRPr>
          </a:p>
        </p:txBody>
      </p:sp>
      <p:pic>
        <p:nvPicPr>
          <p:cNvPr id="288" name="Google Shape;288;p29" descr="Screenshot of ALL Ohio homepage"/>
          <p:cNvPicPr preferRelativeResize="0"/>
          <p:nvPr/>
        </p:nvPicPr>
        <p:blipFill rotWithShape="1">
          <a:blip r:embed="rId3">
            <a:alphaModFix/>
          </a:blip>
          <a:srcRect/>
          <a:stretch/>
        </p:blipFill>
        <p:spPr>
          <a:xfrm>
            <a:off x="906340" y="2226091"/>
            <a:ext cx="16475320" cy="7210424"/>
          </a:xfrm>
          <a:prstGeom prst="rect">
            <a:avLst/>
          </a:prstGeom>
          <a:noFill/>
          <a:ln>
            <a:noFill/>
          </a:ln>
        </p:spPr>
      </p:pic>
      <p:sp>
        <p:nvSpPr>
          <p:cNvPr id="290" name="Google Shape;290;p29">
            <a:extLst>
              <a:ext uri="{C183D7F6-B498-43B3-948B-1728B52AA6E4}">
                <adec:decorative xmlns:adec="http://schemas.microsoft.com/office/drawing/2017/decorative" val="1"/>
              </a:ext>
            </a:extLst>
          </p:cNvPr>
          <p:cNvSpPr/>
          <p:nvPr/>
        </p:nvSpPr>
        <p:spPr>
          <a:xfrm>
            <a:off x="289308" y="10305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 name="Google Shape;291;p29">
            <a:extLst>
              <a:ext uri="{C183D7F6-B498-43B3-948B-1728B52AA6E4}">
                <adec:decorative xmlns:adec="http://schemas.microsoft.com/office/drawing/2017/decorative" val="1"/>
              </a:ext>
            </a:extLst>
          </p:cNvPr>
          <p:cNvSpPr txBox="1"/>
          <p:nvPr/>
        </p:nvSpPr>
        <p:spPr>
          <a:xfrm>
            <a:off x="176868" y="62519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pic>
        <p:nvPicPr>
          <p:cNvPr id="292" name="Google Shape;292;p2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4069146" y="376186"/>
            <a:ext cx="3943350" cy="381000"/>
          </a:xfrm>
          <a:prstGeom prst="rect">
            <a:avLst/>
          </a:prstGeom>
          <a:noFill/>
          <a:ln>
            <a:noFill/>
          </a:ln>
        </p:spPr>
      </p:pic>
      <p:grpSp>
        <p:nvGrpSpPr>
          <p:cNvPr id="293" name="Google Shape;293;p29">
            <a:extLst>
              <a:ext uri="{C183D7F6-B498-43B3-948B-1728B52AA6E4}">
                <adec:decorative xmlns:adec="http://schemas.microsoft.com/office/drawing/2017/decorative" val="1"/>
              </a:ext>
            </a:extLst>
          </p:cNvPr>
          <p:cNvGrpSpPr/>
          <p:nvPr/>
        </p:nvGrpSpPr>
        <p:grpSpPr>
          <a:xfrm>
            <a:off x="-118" y="8117001"/>
            <a:ext cx="18288118" cy="2386992"/>
            <a:chOff x="-118" y="8117001"/>
            <a:chExt cx="18288118" cy="2386992"/>
          </a:xfrm>
        </p:grpSpPr>
        <p:grpSp>
          <p:nvGrpSpPr>
            <p:cNvPr id="294" name="Google Shape;294;p29"/>
            <p:cNvGrpSpPr/>
            <p:nvPr/>
          </p:nvGrpSpPr>
          <p:grpSpPr>
            <a:xfrm rot="10800000">
              <a:off x="-118" y="9257850"/>
              <a:ext cx="18288118" cy="1246143"/>
              <a:chOff x="0" y="-57150"/>
              <a:chExt cx="4816592" cy="328200"/>
            </a:xfrm>
          </p:grpSpPr>
          <p:sp>
            <p:nvSpPr>
              <p:cNvPr id="295" name="Google Shape;295;p29"/>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29"/>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rgbClr val="000000"/>
                  </a:solidFill>
                  <a:latin typeface="Calibri"/>
                  <a:ea typeface="Calibri"/>
                  <a:cs typeface="Calibri"/>
                  <a:sym typeface="Calibri"/>
                </a:endParaRPr>
              </a:p>
            </p:txBody>
          </p:sp>
        </p:grpSp>
        <p:sp>
          <p:nvSpPr>
            <p:cNvPr id="297" name="Google Shape;297;p29"/>
            <p:cNvSpPr/>
            <p:nvPr/>
          </p:nvSpPr>
          <p:spPr>
            <a:xfrm>
              <a:off x="289300" y="8117001"/>
              <a:ext cx="1370611" cy="1942891"/>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6">
                <a:alphaModFix/>
              </a:blip>
              <a:stretch>
                <a:fillRect l="-113625" t="-117428" r="-16027" b="-165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302" name="Google Shape;302;p30">
            <a:extLst>
              <a:ext uri="{C183D7F6-B498-43B3-948B-1728B52AA6E4}">
                <adec:decorative xmlns:adec="http://schemas.microsoft.com/office/drawing/2017/decorative" val="1"/>
              </a:ext>
            </a:extLst>
          </p:cNvPr>
          <p:cNvGrpSpPr/>
          <p:nvPr/>
        </p:nvGrpSpPr>
        <p:grpSpPr>
          <a:xfrm>
            <a:off x="-118" y="8117001"/>
            <a:ext cx="18288118" cy="2386992"/>
            <a:chOff x="-118" y="8117001"/>
            <a:chExt cx="18288118" cy="2386992"/>
          </a:xfrm>
        </p:grpSpPr>
        <p:grpSp>
          <p:nvGrpSpPr>
            <p:cNvPr id="303" name="Google Shape;303;p30"/>
            <p:cNvGrpSpPr/>
            <p:nvPr/>
          </p:nvGrpSpPr>
          <p:grpSpPr>
            <a:xfrm rot="10800000">
              <a:off x="-118" y="9257850"/>
              <a:ext cx="18288118" cy="1246143"/>
              <a:chOff x="0" y="-57150"/>
              <a:chExt cx="4816592" cy="328200"/>
            </a:xfrm>
          </p:grpSpPr>
          <p:sp>
            <p:nvSpPr>
              <p:cNvPr id="304" name="Google Shape;304;p30"/>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30"/>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rgbClr val="000000"/>
                  </a:solidFill>
                  <a:latin typeface="Calibri"/>
                  <a:ea typeface="Calibri"/>
                  <a:cs typeface="Calibri"/>
                  <a:sym typeface="Calibri"/>
                </a:endParaRPr>
              </a:p>
            </p:txBody>
          </p:sp>
        </p:grpSp>
        <p:sp>
          <p:nvSpPr>
            <p:cNvPr id="306" name="Google Shape;306;p30"/>
            <p:cNvSpPr/>
            <p:nvPr/>
          </p:nvSpPr>
          <p:spPr>
            <a:xfrm>
              <a:off x="289300" y="8117001"/>
              <a:ext cx="1370611" cy="1942891"/>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3">
                <a:alphaModFix/>
              </a:blip>
              <a:stretch>
                <a:fillRect l="-113625" t="-117428" r="-16027" b="-165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1" name="Google Shape;311;p30">
            <a:extLst>
              <a:ext uri="{C183D7F6-B498-43B3-948B-1728B52AA6E4}">
                <adec:decorative xmlns:adec="http://schemas.microsoft.com/office/drawing/2017/decorative" val="1"/>
              </a:ext>
            </a:extLst>
          </p:cNvPr>
          <p:cNvSpPr txBox="1"/>
          <p:nvPr/>
        </p:nvSpPr>
        <p:spPr>
          <a:xfrm>
            <a:off x="176868" y="62519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309" name="Google Shape;309;p30"/>
          <p:cNvSpPr txBox="1">
            <a:spLocks noGrp="1"/>
          </p:cNvSpPr>
          <p:nvPr>
            <p:ph type="title" idx="4294967295"/>
          </p:nvPr>
        </p:nvSpPr>
        <p:spPr>
          <a:xfrm>
            <a:off x="2777850" y="706159"/>
            <a:ext cx="12732300" cy="1401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10A88F"/>
                </a:solidFill>
                <a:effectLst/>
                <a:uLnTx/>
                <a:uFillTx/>
                <a:latin typeface="Roboto"/>
                <a:ea typeface="Roboto"/>
                <a:cs typeface="Roboto"/>
                <a:sym typeface="Roboto"/>
              </a:rPr>
              <a:t>P20: ALL Ohio Literacy &amp; Learning Science 2</a:t>
            </a:r>
            <a:endParaRPr kumimoji="0" lang="en-US" sz="4800" b="0" i="0" u="none" strike="noStrike" kern="0" cap="none" spc="0" normalizeH="0" baseline="0" noProof="0" dirty="0">
              <a:ln>
                <a:noFill/>
              </a:ln>
              <a:solidFill>
                <a:srgbClr val="10A88F"/>
              </a:solidFill>
              <a:effectLst/>
              <a:uLnTx/>
              <a:uFillTx/>
              <a:latin typeface="Roboto"/>
              <a:ea typeface="Roboto"/>
              <a:cs typeface="Roboto"/>
              <a:sym typeface="Roboto"/>
            </a:endParaRPr>
          </a:p>
        </p:txBody>
      </p:sp>
      <p:pic>
        <p:nvPicPr>
          <p:cNvPr id="307" name="Google Shape;307;p30" descr="For Educators Practical Professional Learning. Real Classroom Impact"/>
          <p:cNvPicPr preferRelativeResize="0"/>
          <p:nvPr/>
        </p:nvPicPr>
        <p:blipFill rotWithShape="1">
          <a:blip r:embed="rId4">
            <a:alphaModFix/>
          </a:blip>
          <a:srcRect/>
          <a:stretch/>
        </p:blipFill>
        <p:spPr>
          <a:xfrm>
            <a:off x="1" y="1995854"/>
            <a:ext cx="18287999" cy="4419599"/>
          </a:xfrm>
          <a:prstGeom prst="rect">
            <a:avLst/>
          </a:prstGeom>
          <a:noFill/>
          <a:ln>
            <a:noFill/>
          </a:ln>
        </p:spPr>
      </p:pic>
      <p:pic>
        <p:nvPicPr>
          <p:cNvPr id="308" name="Google Shape;308;p30" descr="A screenshot of P20 website that has sections for Explore Literacry Resources, Explore Math Resources, Explore Science Modules, and Universal Design for Learning"/>
          <p:cNvPicPr preferRelativeResize="0"/>
          <p:nvPr/>
        </p:nvPicPr>
        <p:blipFill rotWithShape="1">
          <a:blip r:embed="rId5">
            <a:alphaModFix/>
          </a:blip>
          <a:srcRect/>
          <a:stretch/>
        </p:blipFill>
        <p:spPr>
          <a:xfrm>
            <a:off x="2166937" y="6422414"/>
            <a:ext cx="13954126" cy="3362325"/>
          </a:xfrm>
          <a:prstGeom prst="rect">
            <a:avLst/>
          </a:prstGeom>
          <a:noFill/>
          <a:ln>
            <a:noFill/>
          </a:ln>
        </p:spPr>
      </p:pic>
      <p:sp>
        <p:nvSpPr>
          <p:cNvPr id="310" name="Google Shape;310;p30">
            <a:extLst>
              <a:ext uri="{C183D7F6-B498-43B3-948B-1728B52AA6E4}">
                <adec:decorative xmlns:adec="http://schemas.microsoft.com/office/drawing/2017/decorative" val="1"/>
              </a:ext>
            </a:extLst>
          </p:cNvPr>
          <p:cNvSpPr/>
          <p:nvPr/>
        </p:nvSpPr>
        <p:spPr>
          <a:xfrm>
            <a:off x="289308" y="10305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2" name="Google Shape;312;p30">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14069146" y="376186"/>
            <a:ext cx="3943350" cy="381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2" name="Title 1">
            <a:extLst>
              <a:ext uri="{FF2B5EF4-FFF2-40B4-BE49-F238E27FC236}">
                <a16:creationId xmlns:a16="http://schemas.microsoft.com/office/drawing/2014/main" id="{C75CF18A-9B85-1D7A-E686-D777CCFB60C2}"/>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What we Offer</a:t>
            </a:r>
          </a:p>
        </p:txBody>
      </p:sp>
      <p:pic>
        <p:nvPicPr>
          <p:cNvPr id="319" name="Google Shape;319;p31" descr="A group of people smiling"/>
          <p:cNvPicPr preferRelativeResize="0"/>
          <p:nvPr/>
        </p:nvPicPr>
        <p:blipFill rotWithShape="1">
          <a:blip r:embed="rId3">
            <a:alphaModFix/>
          </a:blip>
          <a:srcRect/>
          <a:stretch/>
        </p:blipFill>
        <p:spPr>
          <a:xfrm>
            <a:off x="38917" y="2152212"/>
            <a:ext cx="5835843" cy="3128676"/>
          </a:xfrm>
          <a:prstGeom prst="rect">
            <a:avLst/>
          </a:prstGeom>
          <a:noFill/>
          <a:ln>
            <a:noFill/>
          </a:ln>
        </p:spPr>
      </p:pic>
      <p:pic>
        <p:nvPicPr>
          <p:cNvPr id="318" name="Google Shape;318;p31" descr="For Higher Education Faculty. Strengthening Educator Preparation Through Research-Based Practice"/>
          <p:cNvPicPr preferRelativeResize="0"/>
          <p:nvPr/>
        </p:nvPicPr>
        <p:blipFill rotWithShape="1">
          <a:blip r:embed="rId4">
            <a:alphaModFix/>
          </a:blip>
          <a:srcRect/>
          <a:stretch/>
        </p:blipFill>
        <p:spPr>
          <a:xfrm>
            <a:off x="1519235" y="5665296"/>
            <a:ext cx="6105525" cy="2152650"/>
          </a:xfrm>
          <a:prstGeom prst="rect">
            <a:avLst/>
          </a:prstGeom>
          <a:noFill/>
          <a:ln>
            <a:noFill/>
          </a:ln>
        </p:spPr>
      </p:pic>
      <p:pic>
        <p:nvPicPr>
          <p:cNvPr id="317" name="Google Shape;317;p31" descr="Graphic titled “What We Offer” displaying five icons with brief descriptions. The offerings include: over 48 free on‑demand modules; OCCRRA‑approved resources for pre‑service educators; tools to support clinical practice and field‑based learning; faculty exchange opportunities for cross‑institution collaboration; and recognition and credentialing options for participants."/>
          <p:cNvPicPr preferRelativeResize="0"/>
          <p:nvPr/>
        </p:nvPicPr>
        <p:blipFill rotWithShape="1">
          <a:blip r:embed="rId5">
            <a:alphaModFix/>
          </a:blip>
          <a:srcRect l="6870" t="-100" r="7571"/>
          <a:stretch/>
        </p:blipFill>
        <p:spPr>
          <a:xfrm>
            <a:off x="5827126" y="1465030"/>
            <a:ext cx="12558527" cy="6832619"/>
          </a:xfrm>
          <a:prstGeom prst="rect">
            <a:avLst/>
          </a:prstGeom>
          <a:noFill/>
          <a:ln>
            <a:noFill/>
          </a:ln>
        </p:spPr>
      </p:pic>
      <p:sp>
        <p:nvSpPr>
          <p:cNvPr id="320" name="Google Shape;320;p31">
            <a:extLst>
              <a:ext uri="{C183D7F6-B498-43B3-948B-1728B52AA6E4}">
                <adec:decorative xmlns:adec="http://schemas.microsoft.com/office/drawing/2017/decorative" val="1"/>
              </a:ext>
            </a:extLst>
          </p:cNvPr>
          <p:cNvSpPr/>
          <p:nvPr/>
        </p:nvSpPr>
        <p:spPr>
          <a:xfrm>
            <a:off x="289308" y="10305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 name="Google Shape;321;p31">
            <a:extLst>
              <a:ext uri="{C183D7F6-B498-43B3-948B-1728B52AA6E4}">
                <adec:decorative xmlns:adec="http://schemas.microsoft.com/office/drawing/2017/decorative" val="1"/>
              </a:ext>
            </a:extLst>
          </p:cNvPr>
          <p:cNvSpPr txBox="1"/>
          <p:nvPr/>
        </p:nvSpPr>
        <p:spPr>
          <a:xfrm>
            <a:off x="176868" y="62519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pic>
        <p:nvPicPr>
          <p:cNvPr id="322" name="Google Shape;322;p31">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14069146" y="376186"/>
            <a:ext cx="3943350" cy="381000"/>
          </a:xfrm>
          <a:prstGeom prst="rect">
            <a:avLst/>
          </a:prstGeom>
          <a:noFill/>
          <a:ln>
            <a:noFill/>
          </a:ln>
        </p:spPr>
      </p:pic>
      <p:grpSp>
        <p:nvGrpSpPr>
          <p:cNvPr id="323" name="Google Shape;323;p31">
            <a:extLst>
              <a:ext uri="{C183D7F6-B498-43B3-948B-1728B52AA6E4}">
                <adec:decorative xmlns:adec="http://schemas.microsoft.com/office/drawing/2017/decorative" val="1"/>
              </a:ext>
            </a:extLst>
          </p:cNvPr>
          <p:cNvGrpSpPr/>
          <p:nvPr/>
        </p:nvGrpSpPr>
        <p:grpSpPr>
          <a:xfrm>
            <a:off x="-118" y="8117001"/>
            <a:ext cx="18288118" cy="2386992"/>
            <a:chOff x="-118" y="8117001"/>
            <a:chExt cx="18288118" cy="2386992"/>
          </a:xfrm>
        </p:grpSpPr>
        <p:grpSp>
          <p:nvGrpSpPr>
            <p:cNvPr id="324" name="Google Shape;324;p31"/>
            <p:cNvGrpSpPr/>
            <p:nvPr/>
          </p:nvGrpSpPr>
          <p:grpSpPr>
            <a:xfrm rot="10800000">
              <a:off x="-118" y="9257850"/>
              <a:ext cx="18288118" cy="1246143"/>
              <a:chOff x="0" y="-57150"/>
              <a:chExt cx="4816592" cy="328200"/>
            </a:xfrm>
          </p:grpSpPr>
          <p:sp>
            <p:nvSpPr>
              <p:cNvPr id="325" name="Google Shape;325;p31"/>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31"/>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rgbClr val="000000"/>
                  </a:solidFill>
                  <a:latin typeface="Calibri"/>
                  <a:ea typeface="Calibri"/>
                  <a:cs typeface="Calibri"/>
                  <a:sym typeface="Calibri"/>
                </a:endParaRPr>
              </a:p>
            </p:txBody>
          </p:sp>
        </p:grpSp>
        <p:sp>
          <p:nvSpPr>
            <p:cNvPr id="327" name="Google Shape;327;p31"/>
            <p:cNvSpPr/>
            <p:nvPr/>
          </p:nvSpPr>
          <p:spPr>
            <a:xfrm>
              <a:off x="289300" y="8117001"/>
              <a:ext cx="1370611" cy="1942891"/>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8">
                <a:alphaModFix/>
              </a:blip>
              <a:stretch>
                <a:fillRect l="-113625" t="-117428" r="-16027" b="-165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2" name="Google Shape;92;p14">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4">
            <a:extLst>
              <a:ext uri="{C183D7F6-B498-43B3-948B-1728B52AA6E4}">
                <adec:decorative xmlns:adec="http://schemas.microsoft.com/office/drawing/2017/decorative" val="1"/>
              </a:ext>
            </a:extLst>
          </p:cNvPr>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94" name="Google Shape;94;p14">
            <a:extLst>
              <a:ext uri="{C183D7F6-B498-43B3-948B-1728B52AA6E4}">
                <adec:decorative xmlns:adec="http://schemas.microsoft.com/office/drawing/2017/decorative" val="1"/>
              </a:ext>
            </a:extLst>
          </p:cNvPr>
          <p:cNvPicPr preferRelativeResize="0"/>
          <p:nvPr/>
        </p:nvPicPr>
        <p:blipFill rotWithShape="1">
          <a:blip r:embed="rId4">
            <a:alphaModFix/>
          </a:blip>
          <a:srcRect t="58037"/>
          <a:stretch/>
        </p:blipFill>
        <p:spPr>
          <a:xfrm>
            <a:off x="0" y="5970375"/>
            <a:ext cx="18288000" cy="4316625"/>
          </a:xfrm>
          <a:prstGeom prst="rect">
            <a:avLst/>
          </a:prstGeom>
          <a:noFill/>
          <a:ln>
            <a:noFill/>
          </a:ln>
        </p:spPr>
      </p:pic>
      <p:sp>
        <p:nvSpPr>
          <p:cNvPr id="95" name="Google Shape;95;p14">
            <a:extLst>
              <a:ext uri="{C183D7F6-B498-43B3-948B-1728B52AA6E4}">
                <adec:decorative xmlns:adec="http://schemas.microsoft.com/office/drawing/2017/decorative" val="1"/>
              </a:ext>
            </a:extLst>
          </p:cNvPr>
          <p:cNvSpPr/>
          <p:nvPr/>
        </p:nvSpPr>
        <p:spPr>
          <a:xfrm>
            <a:off x="-276773" y="4345059"/>
            <a:ext cx="6449851" cy="859980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95" t="-122752" r="-5400" b="-139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4519D527-632B-0CCE-AAC1-906A0860B0C1}"/>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Krewe collaboration</a:t>
            </a:r>
          </a:p>
        </p:txBody>
      </p:sp>
      <p:grpSp>
        <p:nvGrpSpPr>
          <p:cNvPr id="89" name="Google Shape;89;p14" descr="Focused goals and shared responsibility with statewide mentoring and P-20 literacy (rhode island and ohio)">
            <a:extLst>
              <a:ext uri="{C183D7F6-B498-43B3-948B-1728B52AA6E4}">
                <adec:decorative xmlns:adec="http://schemas.microsoft.com/office/drawing/2017/decorative" val="0"/>
              </a:ext>
            </a:extLst>
          </p:cNvPr>
          <p:cNvGrpSpPr/>
          <p:nvPr/>
        </p:nvGrpSpPr>
        <p:grpSpPr>
          <a:xfrm>
            <a:off x="2718675" y="1522263"/>
            <a:ext cx="12850650" cy="2681269"/>
            <a:chOff x="-1403412" y="-237522"/>
            <a:chExt cx="17134200" cy="3575025"/>
          </a:xfrm>
        </p:grpSpPr>
        <p:sp>
          <p:nvSpPr>
            <p:cNvPr id="90" name="Google Shape;90;p14"/>
            <p:cNvSpPr txBox="1"/>
            <p:nvPr/>
          </p:nvSpPr>
          <p:spPr>
            <a:xfrm>
              <a:off x="-1403412" y="-237522"/>
              <a:ext cx="17134200" cy="20520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9999" b="1" dirty="0">
                  <a:latin typeface="Fjalla One"/>
                  <a:ea typeface="Fjalla One"/>
                  <a:cs typeface="Fjalla One"/>
                  <a:sym typeface="Fjalla One"/>
                </a:rPr>
                <a:t>Krewe Collaboration</a:t>
              </a:r>
              <a:endParaRPr sz="4400" dirty="0">
                <a:latin typeface="Fjalla One"/>
                <a:ea typeface="Fjalla One"/>
                <a:cs typeface="Fjalla One"/>
                <a:sym typeface="Fjalla One"/>
              </a:endParaRPr>
            </a:p>
          </p:txBody>
        </p:sp>
        <p:sp>
          <p:nvSpPr>
            <p:cNvPr id="91" name="Google Shape;91;p14"/>
            <p:cNvSpPr txBox="1"/>
            <p:nvPr/>
          </p:nvSpPr>
          <p:spPr>
            <a:xfrm>
              <a:off x="-12" y="1874103"/>
              <a:ext cx="14327400" cy="14634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100" b="1"/>
                <a:t>Focused Goals and Shared Responsibility with Statewide Mentoring and P-20 Literacy</a:t>
              </a:r>
              <a:r>
                <a:rPr lang="en-US" sz="3100" b="1">
                  <a:solidFill>
                    <a:srgbClr val="000000"/>
                  </a:solidFill>
                </a:rPr>
                <a:t> (</a:t>
              </a:r>
              <a:r>
                <a:rPr lang="en-US" sz="3100" b="1"/>
                <a:t>Rhode Island and Ohio)</a:t>
              </a:r>
              <a:endParaRPr sz="3100" b="1"/>
            </a:p>
          </p:txBody>
        </p:sp>
      </p:grpSp>
      <p:sp>
        <p:nvSpPr>
          <p:cNvPr id="96" name="Google Shape;96;p14"/>
          <p:cNvSpPr txBox="1"/>
          <p:nvPr/>
        </p:nvSpPr>
        <p:spPr>
          <a:xfrm>
            <a:off x="5184000" y="5269145"/>
            <a:ext cx="7920000" cy="98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chemeClr val="dk1"/>
                </a:solidFill>
                <a:latin typeface="Calibri"/>
                <a:ea typeface="Calibri"/>
                <a:cs typeface="Calibri"/>
                <a:sym typeface="Calibri"/>
              </a:rPr>
              <a:t>Wednesday, February 11th 10:15-11:30 AM</a:t>
            </a:r>
            <a:endParaRPr sz="32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
        <p:cNvGrpSpPr/>
        <p:nvPr/>
      </p:nvGrpSpPr>
      <p:grpSpPr>
        <a:xfrm>
          <a:off x="0" y="0"/>
          <a:ext cx="0" cy="0"/>
          <a:chOff x="0" y="0"/>
          <a:chExt cx="0" cy="0"/>
        </a:xfrm>
      </p:grpSpPr>
      <p:grpSp>
        <p:nvGrpSpPr>
          <p:cNvPr id="332" name="Google Shape;332;p32">
            <a:extLst>
              <a:ext uri="{C183D7F6-B498-43B3-948B-1728B52AA6E4}">
                <adec:decorative xmlns:adec="http://schemas.microsoft.com/office/drawing/2017/decorative" val="1"/>
              </a:ext>
            </a:extLst>
          </p:cNvPr>
          <p:cNvGrpSpPr/>
          <p:nvPr/>
        </p:nvGrpSpPr>
        <p:grpSpPr>
          <a:xfrm>
            <a:off x="-118" y="8117001"/>
            <a:ext cx="18288118" cy="2386992"/>
            <a:chOff x="-118" y="8117001"/>
            <a:chExt cx="18288118" cy="2386992"/>
          </a:xfrm>
        </p:grpSpPr>
        <p:grpSp>
          <p:nvGrpSpPr>
            <p:cNvPr id="333" name="Google Shape;333;p32"/>
            <p:cNvGrpSpPr/>
            <p:nvPr/>
          </p:nvGrpSpPr>
          <p:grpSpPr>
            <a:xfrm rot="10800000">
              <a:off x="-118" y="9257850"/>
              <a:ext cx="18288118" cy="1246143"/>
              <a:chOff x="0" y="-57150"/>
              <a:chExt cx="4816592" cy="328200"/>
            </a:xfrm>
          </p:grpSpPr>
          <p:sp>
            <p:nvSpPr>
              <p:cNvPr id="334" name="Google Shape;334;p32"/>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32"/>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rgbClr val="000000"/>
                  </a:solidFill>
                  <a:latin typeface="Calibri"/>
                  <a:ea typeface="Calibri"/>
                  <a:cs typeface="Calibri"/>
                  <a:sym typeface="Calibri"/>
                </a:endParaRPr>
              </a:p>
            </p:txBody>
          </p:sp>
        </p:grpSp>
        <p:sp>
          <p:nvSpPr>
            <p:cNvPr id="336" name="Google Shape;336;p32"/>
            <p:cNvSpPr/>
            <p:nvPr/>
          </p:nvSpPr>
          <p:spPr>
            <a:xfrm>
              <a:off x="289300" y="8117001"/>
              <a:ext cx="1370611" cy="1942891"/>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3">
                <a:alphaModFix/>
              </a:blip>
              <a:stretch>
                <a:fillRect l="-113625" t="-117428" r="-16027" b="-165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37" name="Google Shape;337;p32" descr="Webpage layout displaying six literacy resource categories, each with an image and a button. The sections include: Foundations of Literacy; Early Childhood (Birth–Age 5); Primary Literacy (K–5); Adolescent Literacy (6–12); Multilingual Learners; and Intervention Program Pages. Each section features a representative photo—such as adults reading with children or students working together—and a button to view the corresponding modules."/>
          <p:cNvPicPr preferRelativeResize="0"/>
          <p:nvPr/>
        </p:nvPicPr>
        <p:blipFill rotWithShape="1">
          <a:blip r:embed="rId4">
            <a:alphaModFix/>
          </a:blip>
          <a:srcRect/>
          <a:stretch/>
        </p:blipFill>
        <p:spPr>
          <a:xfrm>
            <a:off x="3437773" y="2020588"/>
            <a:ext cx="11412455" cy="7589283"/>
          </a:xfrm>
          <a:prstGeom prst="rect">
            <a:avLst/>
          </a:prstGeom>
          <a:noFill/>
          <a:ln>
            <a:noFill/>
          </a:ln>
        </p:spPr>
      </p:pic>
      <p:sp>
        <p:nvSpPr>
          <p:cNvPr id="338" name="Google Shape;338;p32">
            <a:extLst>
              <a:ext uri="{C183D7F6-B498-43B3-948B-1728B52AA6E4}">
                <adec:decorative xmlns:adec="http://schemas.microsoft.com/office/drawing/2017/decorative" val="1"/>
              </a:ext>
            </a:extLst>
          </p:cNvPr>
          <p:cNvSpPr/>
          <p:nvPr/>
        </p:nvSpPr>
        <p:spPr>
          <a:xfrm rot="-5400000">
            <a:off x="2995946" y="3210899"/>
            <a:ext cx="676800" cy="1113000"/>
          </a:xfrm>
          <a:prstGeom prst="downArrow">
            <a:avLst>
              <a:gd name="adj1" fmla="val 50000"/>
              <a:gd name="adj2" fmla="val 50000"/>
            </a:avLst>
          </a:prstGeom>
          <a:solidFill>
            <a:schemeClr val="accent1"/>
          </a:solidFill>
          <a:ln w="12700" cap="flat" cmpd="sng">
            <a:solidFill>
              <a:srgbClr val="674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9" name="Google Shape;339;p32">
            <a:extLst>
              <a:ext uri="{C183D7F6-B498-43B3-948B-1728B52AA6E4}">
                <adec:decorative xmlns:adec="http://schemas.microsoft.com/office/drawing/2017/decorative" val="1"/>
              </a:ext>
            </a:extLst>
          </p:cNvPr>
          <p:cNvSpPr/>
          <p:nvPr/>
        </p:nvSpPr>
        <p:spPr>
          <a:xfrm>
            <a:off x="289308" y="10305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 name="Google Shape;340;p32"/>
          <p:cNvSpPr txBox="1"/>
          <p:nvPr/>
        </p:nvSpPr>
        <p:spPr>
          <a:xfrm>
            <a:off x="176868" y="62519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pic>
        <p:nvPicPr>
          <p:cNvPr id="341" name="Google Shape;341;p3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4069146" y="376186"/>
            <a:ext cx="3943350" cy="381000"/>
          </a:xfrm>
          <a:prstGeom prst="rect">
            <a:avLst/>
          </a:prstGeom>
          <a:noFill/>
          <a:ln>
            <a:noFill/>
          </a:ln>
        </p:spPr>
      </p:pic>
      <p:sp>
        <p:nvSpPr>
          <p:cNvPr id="342" name="Google Shape;342;p32"/>
          <p:cNvSpPr txBox="1">
            <a:spLocks noGrp="1"/>
          </p:cNvSpPr>
          <p:nvPr>
            <p:ph type="title" idx="4294967295"/>
          </p:nvPr>
        </p:nvSpPr>
        <p:spPr>
          <a:xfrm>
            <a:off x="2777850" y="706159"/>
            <a:ext cx="12732300" cy="1401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10A88F"/>
                </a:solidFill>
                <a:effectLst/>
                <a:uLnTx/>
                <a:uFillTx/>
                <a:latin typeface="Roboto"/>
                <a:ea typeface="Roboto"/>
                <a:cs typeface="Roboto"/>
                <a:sym typeface="Roboto"/>
              </a:rPr>
              <a:t>P20: ALL Ohio Literacy &amp; Learning Science</a:t>
            </a:r>
            <a:endParaRPr kumimoji="0" lang="en-US" sz="4800" b="0" i="0" u="none" strike="noStrike" kern="0" cap="none" spc="0" normalizeH="0" baseline="0" noProof="0" dirty="0">
              <a:ln>
                <a:noFill/>
              </a:ln>
              <a:solidFill>
                <a:srgbClr val="10A88F"/>
              </a:solidFill>
              <a:effectLst/>
              <a:uLnTx/>
              <a:uFillTx/>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33">
            <a:extLst>
              <a:ext uri="{C183D7F6-B498-43B3-948B-1728B52AA6E4}">
                <adec:decorative xmlns:adec="http://schemas.microsoft.com/office/drawing/2017/decorative" val="1"/>
              </a:ext>
            </a:extLst>
          </p:cNvPr>
          <p:cNvSpPr/>
          <p:nvPr/>
        </p:nvSpPr>
        <p:spPr>
          <a:xfrm rot="10800000">
            <a:off x="-118" y="9258294"/>
            <a:ext cx="18288118" cy="1028706"/>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7DE664F-BF2D-C32C-48F2-EA1D3CD0B80F}"/>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Foundations of Literacy</a:t>
            </a:r>
          </a:p>
        </p:txBody>
      </p:sp>
      <p:pic>
        <p:nvPicPr>
          <p:cNvPr id="348" name="Google Shape;348;p33" descr="Webpage titled “Foundations of Literacy | Learning Modules” featuring an overview of a literacy module series and four illustrated module cards. The page describes foundational concepts for supporting reading development and includes a link to download an alignment guide. The four modules shown are: The Simple View of Reading (two children reading), What is Structured Literacy? (teacher with students), Screening and Intervention (teacher working one‑on‑one), and Understanding Dyslexia (teacher supporting a student). Each module has a “Description” button."/>
          <p:cNvPicPr preferRelativeResize="0"/>
          <p:nvPr/>
        </p:nvPicPr>
        <p:blipFill rotWithShape="1">
          <a:blip r:embed="rId3">
            <a:alphaModFix/>
          </a:blip>
          <a:srcRect/>
          <a:stretch/>
        </p:blipFill>
        <p:spPr>
          <a:xfrm>
            <a:off x="1204810" y="1287573"/>
            <a:ext cx="15878379" cy="8647764"/>
          </a:xfrm>
          <a:prstGeom prst="rect">
            <a:avLst/>
          </a:prstGeom>
          <a:noFill/>
          <a:ln>
            <a:noFill/>
          </a:ln>
        </p:spPr>
      </p:pic>
      <p:sp>
        <p:nvSpPr>
          <p:cNvPr id="349" name="Google Shape;349;p33">
            <a:extLst>
              <a:ext uri="{C183D7F6-B498-43B3-948B-1728B52AA6E4}">
                <adec:decorative xmlns:adec="http://schemas.microsoft.com/office/drawing/2017/decorative" val="1"/>
              </a:ext>
            </a:extLst>
          </p:cNvPr>
          <p:cNvSpPr/>
          <p:nvPr/>
        </p:nvSpPr>
        <p:spPr>
          <a:xfrm>
            <a:off x="15364016" y="3737403"/>
            <a:ext cx="1353600" cy="496200"/>
          </a:xfrm>
          <a:prstGeom prst="leftArrow">
            <a:avLst>
              <a:gd name="adj1" fmla="val 50000"/>
              <a:gd name="adj2" fmla="val 50000"/>
            </a:avLst>
          </a:prstGeom>
          <a:solidFill>
            <a:schemeClr val="accent1"/>
          </a:solidFill>
          <a:ln w="12700" cap="flat" cmpd="sng">
            <a:solidFill>
              <a:srgbClr val="674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0" name="Google Shape;350;p33">
            <a:extLst>
              <a:ext uri="{C183D7F6-B498-43B3-948B-1728B52AA6E4}">
                <adec:decorative xmlns:adec="http://schemas.microsoft.com/office/drawing/2017/decorative" val="1"/>
              </a:ext>
            </a:extLst>
          </p:cNvPr>
          <p:cNvSpPr/>
          <p:nvPr/>
        </p:nvSpPr>
        <p:spPr>
          <a:xfrm>
            <a:off x="16130706" y="3429005"/>
            <a:ext cx="2075400" cy="1113000"/>
          </a:xfrm>
          <a:prstGeom prst="roundRect">
            <a:avLst>
              <a:gd name="adj" fmla="val 16667"/>
            </a:avLst>
          </a:prstGeom>
          <a:solidFill>
            <a:schemeClr val="accent1"/>
          </a:solidFill>
          <a:ln w="12700" cap="flat" cmpd="sng">
            <a:solidFill>
              <a:srgbClr val="674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1" name="Google Shape;351;p33"/>
          <p:cNvSpPr txBox="1"/>
          <p:nvPr/>
        </p:nvSpPr>
        <p:spPr>
          <a:xfrm>
            <a:off x="16167609" y="3396747"/>
            <a:ext cx="2001600" cy="11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350" b="1" i="1" u="none" strike="noStrike" cap="none">
                <a:solidFill>
                  <a:srgbClr val="FFFFFF"/>
                </a:solidFill>
                <a:latin typeface="Calibri"/>
                <a:ea typeface="Calibri"/>
                <a:cs typeface="Calibri"/>
                <a:sym typeface="Calibri"/>
              </a:rPr>
              <a:t>OAE Alignment Guide</a:t>
            </a:r>
            <a:endParaRPr/>
          </a:p>
        </p:txBody>
      </p:sp>
      <p:sp>
        <p:nvSpPr>
          <p:cNvPr id="352" name="Google Shape;352;p33">
            <a:extLst>
              <a:ext uri="{C183D7F6-B498-43B3-948B-1728B52AA6E4}">
                <adec:decorative xmlns:adec="http://schemas.microsoft.com/office/drawing/2017/decorative" val="1"/>
              </a:ext>
            </a:extLst>
          </p:cNvPr>
          <p:cNvSpPr/>
          <p:nvPr/>
        </p:nvSpPr>
        <p:spPr>
          <a:xfrm>
            <a:off x="289308" y="10305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 name="Google Shape;353;p33">
            <a:extLst>
              <a:ext uri="{C183D7F6-B498-43B3-948B-1728B52AA6E4}">
                <adec:decorative xmlns:adec="http://schemas.microsoft.com/office/drawing/2017/decorative" val="1"/>
              </a:ext>
            </a:extLst>
          </p:cNvPr>
          <p:cNvSpPr txBox="1"/>
          <p:nvPr/>
        </p:nvSpPr>
        <p:spPr>
          <a:xfrm>
            <a:off x="176868" y="62519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pic>
        <p:nvPicPr>
          <p:cNvPr id="354" name="Google Shape;354;p3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4069146" y="376186"/>
            <a:ext cx="3943350" cy="381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grpSp>
        <p:nvGrpSpPr>
          <p:cNvPr id="359" name="Google Shape;359;p34">
            <a:extLst>
              <a:ext uri="{C183D7F6-B498-43B3-948B-1728B52AA6E4}">
                <adec:decorative xmlns:adec="http://schemas.microsoft.com/office/drawing/2017/decorative" val="1"/>
              </a:ext>
            </a:extLst>
          </p:cNvPr>
          <p:cNvGrpSpPr/>
          <p:nvPr/>
        </p:nvGrpSpPr>
        <p:grpSpPr>
          <a:xfrm rot="10800000">
            <a:off x="-118" y="9257850"/>
            <a:ext cx="18288118" cy="1246143"/>
            <a:chOff x="0" y="-57150"/>
            <a:chExt cx="4816592" cy="328200"/>
          </a:xfrm>
        </p:grpSpPr>
        <p:sp>
          <p:nvSpPr>
            <p:cNvPr id="360" name="Google Shape;360;p34"/>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34"/>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rgbClr val="000000"/>
                </a:solidFill>
                <a:latin typeface="Calibri"/>
                <a:ea typeface="Calibri"/>
                <a:cs typeface="Calibri"/>
                <a:sym typeface="Calibri"/>
              </a:endParaRPr>
            </a:p>
          </p:txBody>
        </p:sp>
      </p:grpSp>
      <p:sp>
        <p:nvSpPr>
          <p:cNvPr id="362" name="Google Shape;362;p34">
            <a:extLst>
              <a:ext uri="{C183D7F6-B498-43B3-948B-1728B52AA6E4}">
                <adec:decorative xmlns:adec="http://schemas.microsoft.com/office/drawing/2017/decorative" val="1"/>
              </a:ext>
            </a:extLst>
          </p:cNvPr>
          <p:cNvSpPr/>
          <p:nvPr/>
        </p:nvSpPr>
        <p:spPr>
          <a:xfrm>
            <a:off x="289308" y="10305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 name="Google Shape;363;p34">
            <a:extLst>
              <a:ext uri="{C183D7F6-B498-43B3-948B-1728B52AA6E4}">
                <adec:decorative xmlns:adec="http://schemas.microsoft.com/office/drawing/2017/decorative" val="1"/>
              </a:ext>
            </a:extLst>
          </p:cNvPr>
          <p:cNvSpPr txBox="1"/>
          <p:nvPr/>
        </p:nvSpPr>
        <p:spPr>
          <a:xfrm>
            <a:off x="176868" y="62519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pic>
        <p:nvPicPr>
          <p:cNvPr id="364" name="Google Shape;364;p3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4069146" y="376186"/>
            <a:ext cx="3943350" cy="381000"/>
          </a:xfrm>
          <a:prstGeom prst="rect">
            <a:avLst/>
          </a:prstGeom>
          <a:noFill/>
          <a:ln>
            <a:noFill/>
          </a:ln>
        </p:spPr>
      </p:pic>
      <p:sp>
        <p:nvSpPr>
          <p:cNvPr id="2" name="Title 1">
            <a:extLst>
              <a:ext uri="{FF2B5EF4-FFF2-40B4-BE49-F238E27FC236}">
                <a16:creationId xmlns:a16="http://schemas.microsoft.com/office/drawing/2014/main" id="{A6E19D71-5A38-C0A0-DA91-46C44B88A2B4}"/>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FL1. The simple view of reading</a:t>
            </a:r>
          </a:p>
        </p:txBody>
      </p:sp>
      <p:pic>
        <p:nvPicPr>
          <p:cNvPr id="365" name="Google Shape;365;p34" descr="FL1. The simple view of reading page">
            <a:extLst>
              <a:ext uri="{C183D7F6-B498-43B3-948B-1728B52AA6E4}">
                <adec:decorative xmlns:adec="http://schemas.microsoft.com/office/drawing/2017/decorative" val="0"/>
              </a:ext>
            </a:extLst>
          </p:cNvPr>
          <p:cNvPicPr preferRelativeResize="0"/>
          <p:nvPr/>
        </p:nvPicPr>
        <p:blipFill rotWithShape="1">
          <a:blip r:embed="rId5">
            <a:alphaModFix/>
          </a:blip>
          <a:srcRect b="27420"/>
          <a:stretch/>
        </p:blipFill>
        <p:spPr>
          <a:xfrm>
            <a:off x="10" y="1171947"/>
            <a:ext cx="18287979" cy="8229590"/>
          </a:xfrm>
          <a:prstGeom prst="rect">
            <a:avLst/>
          </a:prstGeom>
          <a:noFill/>
          <a:ln>
            <a:noFill/>
          </a:ln>
          <a:effectLst>
            <a:outerShdw blurRad="596900" dist="330200" dir="8820000" sx="87000" sy="87000" algn="ctr" rotWithShape="0">
              <a:srgbClr val="000000">
                <a:alpha val="2863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2" name="Title 1">
            <a:extLst>
              <a:ext uri="{FF2B5EF4-FFF2-40B4-BE49-F238E27FC236}">
                <a16:creationId xmlns:a16="http://schemas.microsoft.com/office/drawing/2014/main" id="{DF0D12DD-A647-6F3B-A286-3A1F6C63C59B}"/>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Family Literacy Guides</a:t>
            </a:r>
          </a:p>
        </p:txBody>
      </p:sp>
      <p:sp>
        <p:nvSpPr>
          <p:cNvPr id="373" name="Google Shape;373;p35">
            <a:extLst>
              <a:ext uri="{C183D7F6-B498-43B3-948B-1728B52AA6E4}">
                <adec:decorative xmlns:adec="http://schemas.microsoft.com/office/drawing/2017/decorative" val="1"/>
              </a:ext>
            </a:extLst>
          </p:cNvPr>
          <p:cNvSpPr/>
          <p:nvPr/>
        </p:nvSpPr>
        <p:spPr>
          <a:xfrm rot="-120018">
            <a:off x="41486" y="1614361"/>
            <a:ext cx="4857776" cy="3098139"/>
          </a:xfrm>
          <a:prstGeom prst="irregularSeal2">
            <a:avLst/>
          </a:prstGeom>
          <a:solidFill>
            <a:srgbClr val="10A88F"/>
          </a:solidFill>
          <a:ln w="12700" cap="flat" cmpd="sng">
            <a:solidFill>
              <a:srgbClr val="674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1" name="Google Shape;371;p35"/>
          <p:cNvSpPr/>
          <p:nvPr/>
        </p:nvSpPr>
        <p:spPr>
          <a:xfrm>
            <a:off x="209100" y="6060575"/>
            <a:ext cx="2899800" cy="2845500"/>
          </a:xfrm>
          <a:prstGeom prst="ellipse">
            <a:avLst/>
          </a:prstGeom>
          <a:solidFill>
            <a:srgbClr val="10A88F"/>
          </a:solidFill>
          <a:ln w="12700" cap="flat" cmpd="sng">
            <a:solidFill>
              <a:srgbClr val="6746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0000"/>
              </a:buClr>
              <a:buSzPts val="1600"/>
              <a:buFont typeface="Arial"/>
              <a:buChar char="•"/>
            </a:pPr>
            <a:r>
              <a:rPr lang="en-US" sz="1600" b="1" i="0" u="none" strike="noStrike" cap="none" dirty="0">
                <a:solidFill>
                  <a:schemeClr val="tx1"/>
                </a:solidFill>
                <a:latin typeface="Arial"/>
                <a:ea typeface="Arial"/>
                <a:cs typeface="Arial"/>
                <a:sym typeface="Arial"/>
              </a:rPr>
              <a:t>First Steps in Literacy</a:t>
            </a:r>
            <a:endParaRPr b="1" i="0" u="none" strike="noStrike" cap="none" dirty="0">
              <a:solidFill>
                <a:schemeClr val="tx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1" i="0" u="none" strike="noStrike" cap="none" dirty="0">
                <a:solidFill>
                  <a:schemeClr val="tx1"/>
                </a:solidFill>
                <a:latin typeface="Arial"/>
                <a:ea typeface="Arial"/>
                <a:cs typeface="Arial"/>
                <a:sym typeface="Arial"/>
              </a:rPr>
              <a:t>Oral Language</a:t>
            </a:r>
            <a:endParaRPr b="1" dirty="0">
              <a:solidFill>
                <a:schemeClr val="tx1"/>
              </a:solidFill>
            </a:endParaRPr>
          </a:p>
          <a:p>
            <a:pPr marL="285750" marR="0" lvl="0" indent="-285750" algn="l" rtl="0">
              <a:lnSpc>
                <a:spcPct val="100000"/>
              </a:lnSpc>
              <a:spcBef>
                <a:spcPts val="0"/>
              </a:spcBef>
              <a:spcAft>
                <a:spcPts val="0"/>
              </a:spcAft>
              <a:buClr>
                <a:srgbClr val="000000"/>
              </a:buClr>
              <a:buSzPts val="1600"/>
              <a:buFont typeface="Arial"/>
              <a:buChar char="•"/>
            </a:pPr>
            <a:r>
              <a:rPr lang="en-US" sz="1600" b="1" i="0" u="none" strike="noStrike" cap="none" dirty="0">
                <a:solidFill>
                  <a:schemeClr val="tx1"/>
                </a:solidFill>
                <a:latin typeface="Arial"/>
                <a:ea typeface="Arial"/>
                <a:cs typeface="Arial"/>
                <a:sym typeface="Arial"/>
              </a:rPr>
              <a:t>Vocabulary</a:t>
            </a:r>
            <a:endParaRPr b="1" dirty="0">
              <a:solidFill>
                <a:schemeClr val="tx1"/>
              </a:solidFill>
            </a:endParaRPr>
          </a:p>
          <a:p>
            <a:pPr marL="285750" marR="0" lvl="0" indent="-285750" algn="l" rtl="0">
              <a:lnSpc>
                <a:spcPct val="100000"/>
              </a:lnSpc>
              <a:spcBef>
                <a:spcPts val="0"/>
              </a:spcBef>
              <a:spcAft>
                <a:spcPts val="0"/>
              </a:spcAft>
              <a:buClr>
                <a:srgbClr val="000000"/>
              </a:buClr>
              <a:buSzPts val="1600"/>
              <a:buFont typeface="Arial"/>
              <a:buChar char="•"/>
            </a:pPr>
            <a:r>
              <a:rPr lang="en-US" sz="1600" b="1" i="0" u="none" strike="noStrike" cap="none" dirty="0">
                <a:solidFill>
                  <a:schemeClr val="tx1"/>
                </a:solidFill>
                <a:latin typeface="Arial"/>
                <a:ea typeface="Arial"/>
                <a:cs typeface="Arial"/>
                <a:sym typeface="Arial"/>
              </a:rPr>
              <a:t>Sounds &amp; Letters</a:t>
            </a:r>
            <a:endParaRPr b="1" dirty="0">
              <a:solidFill>
                <a:schemeClr val="tx1"/>
              </a:solidFill>
            </a:endParaRPr>
          </a:p>
          <a:p>
            <a:pPr marL="285750" marR="0" lvl="0" indent="-285750" algn="l" rtl="0">
              <a:lnSpc>
                <a:spcPct val="100000"/>
              </a:lnSpc>
              <a:spcBef>
                <a:spcPts val="0"/>
              </a:spcBef>
              <a:spcAft>
                <a:spcPts val="0"/>
              </a:spcAft>
              <a:buClr>
                <a:srgbClr val="000000"/>
              </a:buClr>
              <a:buSzPts val="1600"/>
              <a:buFont typeface="Arial"/>
              <a:buChar char="•"/>
            </a:pPr>
            <a:r>
              <a:rPr lang="en-US" sz="1600" b="1" i="0" u="none" strike="noStrike" cap="none" dirty="0">
                <a:solidFill>
                  <a:schemeClr val="tx1"/>
                </a:solidFill>
                <a:latin typeface="Arial"/>
                <a:ea typeface="Arial"/>
                <a:cs typeface="Arial"/>
                <a:sym typeface="Arial"/>
              </a:rPr>
              <a:t>Print Awareness Parts 1 &amp; 2</a:t>
            </a:r>
            <a:endParaRPr b="1" dirty="0">
              <a:solidFill>
                <a:schemeClr val="tx1"/>
              </a:solidFill>
            </a:endParaRPr>
          </a:p>
        </p:txBody>
      </p:sp>
      <p:pic>
        <p:nvPicPr>
          <p:cNvPr id="370" name="Google Shape;370;p35" descr="Family Guides Literacy Guides"/>
          <p:cNvPicPr preferRelativeResize="0"/>
          <p:nvPr/>
        </p:nvPicPr>
        <p:blipFill rotWithShape="1">
          <a:blip r:embed="rId3">
            <a:alphaModFix/>
          </a:blip>
          <a:srcRect l="5775" t="18954" r="64965" b="-268"/>
          <a:stretch/>
        </p:blipFill>
        <p:spPr>
          <a:xfrm>
            <a:off x="2476673" y="3335133"/>
            <a:ext cx="4183639" cy="4213295"/>
          </a:xfrm>
          <a:prstGeom prst="rect">
            <a:avLst/>
          </a:prstGeom>
          <a:noFill/>
          <a:ln>
            <a:noFill/>
          </a:ln>
        </p:spPr>
      </p:pic>
      <p:sp>
        <p:nvSpPr>
          <p:cNvPr id="374" name="Google Shape;374;p35"/>
          <p:cNvSpPr txBox="1"/>
          <p:nvPr/>
        </p:nvSpPr>
        <p:spPr>
          <a:xfrm rot="-1379860">
            <a:off x="1193915" y="2668505"/>
            <a:ext cx="2572348" cy="7694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400" b="1" i="0" u="none" strike="noStrike" cap="none">
                <a:solidFill>
                  <a:srgbClr val="FFFFFF"/>
                </a:solidFill>
                <a:latin typeface="Calibri"/>
                <a:ea typeface="Calibri"/>
                <a:cs typeface="Calibri"/>
                <a:sym typeface="Calibri"/>
              </a:rPr>
              <a:t>Families</a:t>
            </a:r>
            <a:endParaRPr/>
          </a:p>
        </p:txBody>
      </p:sp>
      <p:pic>
        <p:nvPicPr>
          <p:cNvPr id="372" name="Google Shape;372;p35" descr="Screenshot of page of Family Literacy Guides as an example"/>
          <p:cNvPicPr preferRelativeResize="0"/>
          <p:nvPr/>
        </p:nvPicPr>
        <p:blipFill rotWithShape="1">
          <a:blip r:embed="rId4">
            <a:alphaModFix/>
          </a:blip>
          <a:srcRect/>
          <a:stretch/>
        </p:blipFill>
        <p:spPr>
          <a:xfrm>
            <a:off x="6732224" y="1247200"/>
            <a:ext cx="10566093" cy="7951884"/>
          </a:xfrm>
          <a:prstGeom prst="rect">
            <a:avLst/>
          </a:prstGeom>
          <a:noFill/>
          <a:ln>
            <a:noFill/>
          </a:ln>
        </p:spPr>
      </p:pic>
      <p:grpSp>
        <p:nvGrpSpPr>
          <p:cNvPr id="375" name="Google Shape;375;p35">
            <a:extLst>
              <a:ext uri="{C183D7F6-B498-43B3-948B-1728B52AA6E4}">
                <adec:decorative xmlns:adec="http://schemas.microsoft.com/office/drawing/2017/decorative" val="1"/>
              </a:ext>
            </a:extLst>
          </p:cNvPr>
          <p:cNvGrpSpPr/>
          <p:nvPr/>
        </p:nvGrpSpPr>
        <p:grpSpPr>
          <a:xfrm rot="10800000">
            <a:off x="-989444" y="9257850"/>
            <a:ext cx="19277444" cy="1246143"/>
            <a:chOff x="0" y="-57150"/>
            <a:chExt cx="5077153" cy="328200"/>
          </a:xfrm>
        </p:grpSpPr>
        <p:sp>
          <p:nvSpPr>
            <p:cNvPr id="376" name="Google Shape;376;p35"/>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35"/>
            <p:cNvSpPr txBox="1"/>
            <p:nvPr/>
          </p:nvSpPr>
          <p:spPr>
            <a:xfrm>
              <a:off x="260653"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rgbClr val="000000"/>
                </a:solidFill>
                <a:latin typeface="Calibri"/>
                <a:ea typeface="Calibri"/>
                <a:cs typeface="Calibri"/>
                <a:sym typeface="Calibri"/>
              </a:endParaRPr>
            </a:p>
          </p:txBody>
        </p:sp>
      </p:grpSp>
      <p:sp>
        <p:nvSpPr>
          <p:cNvPr id="378" name="Google Shape;378;p35">
            <a:extLst>
              <a:ext uri="{C183D7F6-B498-43B3-948B-1728B52AA6E4}">
                <adec:decorative xmlns:adec="http://schemas.microsoft.com/office/drawing/2017/decorative" val="1"/>
              </a:ext>
            </a:extLst>
          </p:cNvPr>
          <p:cNvSpPr/>
          <p:nvPr/>
        </p:nvSpPr>
        <p:spPr>
          <a:xfrm>
            <a:off x="16842925" y="8214676"/>
            <a:ext cx="1370611" cy="1942891"/>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5">
              <a:alphaModFix/>
            </a:blip>
            <a:stretch>
              <a:fillRect l="-113625" t="-117428" r="-16027" b="-165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35">
            <a:extLst>
              <a:ext uri="{C183D7F6-B498-43B3-948B-1728B52AA6E4}">
                <adec:decorative xmlns:adec="http://schemas.microsoft.com/office/drawing/2017/decorative" val="1"/>
              </a:ext>
            </a:extLst>
          </p:cNvPr>
          <p:cNvSpPr/>
          <p:nvPr/>
        </p:nvSpPr>
        <p:spPr>
          <a:xfrm>
            <a:off x="289308" y="10305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 name="Google Shape;380;p35">
            <a:extLst>
              <a:ext uri="{C183D7F6-B498-43B3-948B-1728B52AA6E4}">
                <adec:decorative xmlns:adec="http://schemas.microsoft.com/office/drawing/2017/decorative" val="1"/>
              </a:ext>
            </a:extLst>
          </p:cNvPr>
          <p:cNvSpPr txBox="1"/>
          <p:nvPr/>
        </p:nvSpPr>
        <p:spPr>
          <a:xfrm>
            <a:off x="176868" y="62519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pic>
        <p:nvPicPr>
          <p:cNvPr id="381" name="Google Shape;381;p35">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14069146" y="376186"/>
            <a:ext cx="3943350" cy="381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5"/>
        <p:cNvGrpSpPr/>
        <p:nvPr/>
      </p:nvGrpSpPr>
      <p:grpSpPr>
        <a:xfrm>
          <a:off x="0" y="0"/>
          <a:ext cx="0" cy="0"/>
          <a:chOff x="0" y="0"/>
          <a:chExt cx="0" cy="0"/>
        </a:xfrm>
      </p:grpSpPr>
      <p:sp>
        <p:nvSpPr>
          <p:cNvPr id="386" name="Google Shape;386;p36">
            <a:extLst>
              <a:ext uri="{C183D7F6-B498-43B3-948B-1728B52AA6E4}">
                <adec:decorative xmlns:adec="http://schemas.microsoft.com/office/drawing/2017/decorative" val="1"/>
              </a:ext>
            </a:extLst>
          </p:cNvPr>
          <p:cNvSpPr/>
          <p:nvPr/>
        </p:nvSpPr>
        <p:spPr>
          <a:xfrm rot="-120018">
            <a:off x="442182" y="1446052"/>
            <a:ext cx="4857776" cy="3098139"/>
          </a:xfrm>
          <a:prstGeom prst="irregularSeal2">
            <a:avLst/>
          </a:prstGeom>
          <a:solidFill>
            <a:srgbClr val="10A88F"/>
          </a:solidFill>
          <a:ln w="12700" cap="flat" cmpd="sng">
            <a:solidFill>
              <a:srgbClr val="674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7" name="Google Shape;387;p36"/>
          <p:cNvSpPr txBox="1">
            <a:spLocks noGrp="1"/>
          </p:cNvSpPr>
          <p:nvPr>
            <p:ph type="title" idx="4294967295"/>
          </p:nvPr>
        </p:nvSpPr>
        <p:spPr>
          <a:xfrm rot="-1379860">
            <a:off x="1445081" y="2610392"/>
            <a:ext cx="2572348" cy="84661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900" b="1" i="0" u="none" strike="noStrike" kern="0" cap="none" spc="0" normalizeH="0" baseline="0" noProof="0" dirty="0">
                <a:ln>
                  <a:noFill/>
                </a:ln>
                <a:solidFill>
                  <a:srgbClr val="FFFFFF"/>
                </a:solidFill>
                <a:effectLst/>
                <a:uLnTx/>
                <a:uFillTx/>
                <a:latin typeface="Calibri"/>
                <a:ea typeface="Calibri"/>
                <a:cs typeface="Calibri"/>
                <a:sym typeface="Calibri"/>
              </a:rPr>
              <a:t>Families</a:t>
            </a:r>
            <a:endParaRPr kumimoji="0" lang="en-US" sz="23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88" name="Google Shape;388;p36" descr="5 minute family routines literacy">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3165241" y="3960867"/>
            <a:ext cx="4000500" cy="3438525"/>
          </a:xfrm>
          <a:prstGeom prst="rect">
            <a:avLst/>
          </a:prstGeom>
          <a:noFill/>
          <a:ln>
            <a:noFill/>
          </a:ln>
        </p:spPr>
      </p:pic>
      <p:sp>
        <p:nvSpPr>
          <p:cNvPr id="396" name="Google Shape;396;p36"/>
          <p:cNvSpPr/>
          <p:nvPr/>
        </p:nvSpPr>
        <p:spPr>
          <a:xfrm>
            <a:off x="470984" y="6388188"/>
            <a:ext cx="2838300" cy="2772000"/>
          </a:xfrm>
          <a:prstGeom prst="ellipse">
            <a:avLst/>
          </a:prstGeom>
          <a:solidFill>
            <a:srgbClr val="10A88F"/>
          </a:solidFill>
          <a:ln w="12700" cap="flat" cmpd="sng">
            <a:solidFill>
              <a:srgbClr val="6746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98450" algn="l" rtl="0">
              <a:lnSpc>
                <a:spcPct val="100000"/>
              </a:lnSpc>
              <a:spcBef>
                <a:spcPts val="0"/>
              </a:spcBef>
              <a:spcAft>
                <a:spcPts val="0"/>
              </a:spcAft>
              <a:buClr>
                <a:srgbClr val="000000"/>
              </a:buClr>
              <a:buSzPts val="1800"/>
              <a:buFont typeface="Arial"/>
              <a:buChar char="•"/>
            </a:pPr>
            <a:r>
              <a:rPr lang="en-US" sz="1800" b="1" i="0" u="none" strike="noStrike" cap="none">
                <a:solidFill>
                  <a:schemeClr val="tx1"/>
                </a:solidFill>
                <a:latin typeface="Arial"/>
                <a:ea typeface="Arial"/>
                <a:cs typeface="Arial"/>
                <a:sym typeface="Arial"/>
              </a:rPr>
              <a:t>10 Categories </a:t>
            </a:r>
            <a:endParaRPr sz="1600" b="1">
              <a:solidFill>
                <a:schemeClr val="tx1"/>
              </a:solidFill>
            </a:endParaRPr>
          </a:p>
          <a:p>
            <a:pPr marL="285750" marR="0" lvl="0" indent="-298450" algn="l" rtl="0">
              <a:lnSpc>
                <a:spcPct val="100000"/>
              </a:lnSpc>
              <a:spcBef>
                <a:spcPts val="0"/>
              </a:spcBef>
              <a:spcAft>
                <a:spcPts val="0"/>
              </a:spcAft>
              <a:buClr>
                <a:srgbClr val="000000"/>
              </a:buClr>
              <a:buSzPts val="1800"/>
              <a:buFont typeface="Arial"/>
              <a:buChar char="•"/>
            </a:pPr>
            <a:r>
              <a:rPr lang="en-US" sz="1800" b="1" i="0" u="none" strike="noStrike" cap="none">
                <a:solidFill>
                  <a:schemeClr val="tx1"/>
                </a:solidFill>
                <a:latin typeface="Arial"/>
                <a:ea typeface="Arial"/>
                <a:cs typeface="Arial"/>
                <a:sym typeface="Arial"/>
              </a:rPr>
              <a:t>6 Languages</a:t>
            </a:r>
            <a:endParaRPr sz="1600" b="1">
              <a:solidFill>
                <a:schemeClr val="tx1"/>
              </a:solidFill>
            </a:endParaRPr>
          </a:p>
          <a:p>
            <a:pPr marL="285750" marR="0" lvl="0" indent="-298450" algn="l" rtl="0">
              <a:lnSpc>
                <a:spcPct val="100000"/>
              </a:lnSpc>
              <a:spcBef>
                <a:spcPts val="0"/>
              </a:spcBef>
              <a:spcAft>
                <a:spcPts val="0"/>
              </a:spcAft>
              <a:buClr>
                <a:srgbClr val="000000"/>
              </a:buClr>
              <a:buSzPts val="1800"/>
              <a:buFont typeface="Arial"/>
              <a:buChar char="•"/>
            </a:pPr>
            <a:r>
              <a:rPr lang="en-US" sz="1800" b="1" i="0" u="none" strike="noStrike" cap="none">
                <a:solidFill>
                  <a:schemeClr val="tx1"/>
                </a:solidFill>
                <a:latin typeface="Arial"/>
                <a:ea typeface="Arial"/>
                <a:cs typeface="Arial"/>
                <a:sym typeface="Arial"/>
              </a:rPr>
              <a:t>Broken into age groups of PK-K, K-2, &amp; 3-5</a:t>
            </a:r>
            <a:endParaRPr sz="1600" b="1">
              <a:solidFill>
                <a:schemeClr val="tx1"/>
              </a:solidFill>
            </a:endParaRPr>
          </a:p>
        </p:txBody>
      </p:sp>
      <p:pic>
        <p:nvPicPr>
          <p:cNvPr id="389" name="Google Shape;389;p36" descr="Family Literacy Routines page example"/>
          <p:cNvPicPr preferRelativeResize="0"/>
          <p:nvPr/>
        </p:nvPicPr>
        <p:blipFill rotWithShape="1">
          <a:blip r:embed="rId4">
            <a:alphaModFix/>
          </a:blip>
          <a:srcRect/>
          <a:stretch/>
        </p:blipFill>
        <p:spPr>
          <a:xfrm>
            <a:off x="7165748" y="884127"/>
            <a:ext cx="10988520" cy="8486431"/>
          </a:xfrm>
          <a:prstGeom prst="rect">
            <a:avLst/>
          </a:prstGeom>
          <a:noFill/>
          <a:ln>
            <a:noFill/>
          </a:ln>
        </p:spPr>
      </p:pic>
      <p:grpSp>
        <p:nvGrpSpPr>
          <p:cNvPr id="390" name="Google Shape;390;p36">
            <a:extLst>
              <a:ext uri="{C183D7F6-B498-43B3-948B-1728B52AA6E4}">
                <adec:decorative xmlns:adec="http://schemas.microsoft.com/office/drawing/2017/decorative" val="1"/>
              </a:ext>
            </a:extLst>
          </p:cNvPr>
          <p:cNvGrpSpPr/>
          <p:nvPr/>
        </p:nvGrpSpPr>
        <p:grpSpPr>
          <a:xfrm rot="10800000">
            <a:off x="-118" y="9257850"/>
            <a:ext cx="18288118" cy="1246143"/>
            <a:chOff x="0" y="-57150"/>
            <a:chExt cx="4816592" cy="328200"/>
          </a:xfrm>
        </p:grpSpPr>
        <p:sp>
          <p:nvSpPr>
            <p:cNvPr id="391" name="Google Shape;391;p36"/>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36"/>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rgbClr val="000000"/>
                </a:solidFill>
                <a:latin typeface="Calibri"/>
                <a:ea typeface="Calibri"/>
                <a:cs typeface="Calibri"/>
                <a:sym typeface="Calibri"/>
              </a:endParaRPr>
            </a:p>
          </p:txBody>
        </p:sp>
      </p:grpSp>
      <p:sp>
        <p:nvSpPr>
          <p:cNvPr id="393" name="Google Shape;393;p36">
            <a:extLst>
              <a:ext uri="{C183D7F6-B498-43B3-948B-1728B52AA6E4}">
                <adec:decorative xmlns:adec="http://schemas.microsoft.com/office/drawing/2017/decorative" val="1"/>
              </a:ext>
            </a:extLst>
          </p:cNvPr>
          <p:cNvSpPr/>
          <p:nvPr/>
        </p:nvSpPr>
        <p:spPr>
          <a:xfrm>
            <a:off x="289308" y="10305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 name="Google Shape;394;p36">
            <a:extLst>
              <a:ext uri="{C183D7F6-B498-43B3-948B-1728B52AA6E4}">
                <adec:decorative xmlns:adec="http://schemas.microsoft.com/office/drawing/2017/decorative" val="1"/>
              </a:ext>
            </a:extLst>
          </p:cNvPr>
          <p:cNvSpPr txBox="1"/>
          <p:nvPr/>
        </p:nvSpPr>
        <p:spPr>
          <a:xfrm>
            <a:off x="176868" y="62519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pic>
        <p:nvPicPr>
          <p:cNvPr id="395" name="Google Shape;395;p36">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4069146" y="376186"/>
            <a:ext cx="3943350" cy="381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Shape 401"/>
        <p:cNvGrpSpPr/>
        <p:nvPr/>
      </p:nvGrpSpPr>
      <p:grpSpPr>
        <a:xfrm>
          <a:off x="0" y="0"/>
          <a:ext cx="0" cy="0"/>
          <a:chOff x="0" y="0"/>
          <a:chExt cx="0" cy="0"/>
        </a:xfrm>
      </p:grpSpPr>
      <p:sp>
        <p:nvSpPr>
          <p:cNvPr id="4" name="Title 3">
            <a:extLst>
              <a:ext uri="{FF2B5EF4-FFF2-40B4-BE49-F238E27FC236}">
                <a16:creationId xmlns:a16="http://schemas.microsoft.com/office/drawing/2014/main" id="{1A25AAE4-0785-43BF-23AE-68BB5C21917C}"/>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fontScale="90000"/>
          </a:bodyPr>
          <a:lstStyle/>
          <a:p>
            <a:r>
              <a:rPr lang="en-US" dirty="0"/>
              <a:t>Ohio’s Integrated Multi-Tiered System of Supports</a:t>
            </a:r>
          </a:p>
        </p:txBody>
      </p:sp>
      <p:sp>
        <p:nvSpPr>
          <p:cNvPr id="402" name="Google Shape;402;p37">
            <a:extLst>
              <a:ext uri="{C183D7F6-B498-43B3-948B-1728B52AA6E4}">
                <adec:decorative xmlns:adec="http://schemas.microsoft.com/office/drawing/2017/decorative" val="1"/>
              </a:ext>
            </a:extLst>
          </p:cNvPr>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pic>
        <p:nvPicPr>
          <p:cNvPr id="403" name="Google Shape;403;p37" descr="Infographic titled “Ohio’s Integrated Multi‑Tiered System of Supports,” divided into two sections: Student Learning Components and Adult Implementation Components. The student section lists five elements—Universal Screening, Data‑Based Decision‑Making, Continuum of Supports, Progress Monitoring, and Team‑Based Problem Solving—each with a brief description. The adult section lists Shared Leadership, Professional Capacity, and Communication and Collaboration, also with short descriptions. The layout uses icons and colored boxes to organize the framework visually."/>
          <p:cNvPicPr preferRelativeResize="0"/>
          <p:nvPr/>
        </p:nvPicPr>
        <p:blipFill rotWithShape="1">
          <a:blip r:embed="rId3">
            <a:alphaModFix/>
          </a:blip>
          <a:srcRect t="2602" b="7646"/>
          <a:stretch/>
        </p:blipFill>
        <p:spPr>
          <a:xfrm>
            <a:off x="2197156" y="325525"/>
            <a:ext cx="13893688" cy="9635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Shape 408"/>
        <p:cNvGrpSpPr/>
        <p:nvPr/>
      </p:nvGrpSpPr>
      <p:grpSpPr>
        <a:xfrm>
          <a:off x="0" y="0"/>
          <a:ext cx="0" cy="0"/>
          <a:chOff x="0" y="0"/>
          <a:chExt cx="0" cy="0"/>
        </a:xfrm>
      </p:grpSpPr>
      <p:sp>
        <p:nvSpPr>
          <p:cNvPr id="409" name="Google Shape;409;p38"/>
          <p:cNvSpPr txBox="1">
            <a:spLocks noGrp="1"/>
          </p:cNvSpPr>
          <p:nvPr>
            <p:ph type="title"/>
          </p:nvPr>
        </p:nvSpPr>
        <p:spPr>
          <a:xfrm>
            <a:off x="5029200" y="11372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30"/>
              <a:buFont typeface="Avenir"/>
              <a:buNone/>
            </a:pPr>
            <a:br>
              <a:rPr lang="en-US" sz="4030" b="1" i="0" u="none" strike="noStrike" cap="none">
                <a:latin typeface="Avenir"/>
                <a:ea typeface="Avenir"/>
                <a:cs typeface="Avenir"/>
                <a:sym typeface="Avenir"/>
              </a:rPr>
            </a:br>
            <a:r>
              <a:rPr lang="en-US" sz="4030" b="1" i="0" u="none" strike="noStrike" cap="none">
                <a:latin typeface="Avenir"/>
                <a:ea typeface="Avenir"/>
                <a:cs typeface="Avenir"/>
                <a:sym typeface="Avenir"/>
              </a:rPr>
              <a:t>Student </a:t>
            </a:r>
            <a:r>
              <a:rPr lang="en-US" sz="4030" b="1">
                <a:latin typeface="Avenir"/>
                <a:ea typeface="Avenir"/>
                <a:cs typeface="Avenir"/>
                <a:sym typeface="Avenir"/>
              </a:rPr>
              <a:t>L</a:t>
            </a:r>
            <a:r>
              <a:rPr lang="en-US" sz="4030" b="1" i="0" u="none" strike="noStrike" cap="none">
                <a:latin typeface="Avenir"/>
                <a:ea typeface="Avenir"/>
                <a:cs typeface="Avenir"/>
                <a:sym typeface="Avenir"/>
              </a:rPr>
              <a:t>earning </a:t>
            </a:r>
            <a:r>
              <a:rPr lang="en-US" sz="4030" b="1">
                <a:latin typeface="Avenir"/>
                <a:ea typeface="Avenir"/>
                <a:cs typeface="Avenir"/>
                <a:sym typeface="Avenir"/>
              </a:rPr>
              <a:t>Components</a:t>
            </a:r>
            <a:endParaRPr sz="4030" b="1">
              <a:latin typeface="Avenir"/>
              <a:ea typeface="Avenir"/>
              <a:cs typeface="Avenir"/>
              <a:sym typeface="Avenir"/>
            </a:endParaRPr>
          </a:p>
          <a:p>
            <a:pPr marL="0" lvl="0" indent="0" algn="ctr" rtl="0">
              <a:lnSpc>
                <a:spcPct val="90000"/>
              </a:lnSpc>
              <a:spcBef>
                <a:spcPts val="0"/>
              </a:spcBef>
              <a:spcAft>
                <a:spcPts val="0"/>
              </a:spcAft>
              <a:buClr>
                <a:schemeClr val="dk1"/>
              </a:buClr>
              <a:buSzPts val="2430"/>
              <a:buFont typeface="Avenir"/>
              <a:buNone/>
            </a:pPr>
            <a:r>
              <a:rPr lang="en-US" sz="4030" b="1" i="1">
                <a:solidFill>
                  <a:srgbClr val="C00000"/>
                </a:solidFill>
                <a:latin typeface="Avenir"/>
                <a:ea typeface="Avenir"/>
                <a:cs typeface="Avenir"/>
                <a:sym typeface="Avenir"/>
              </a:rPr>
              <a:t>Ohio’s Integrated-MTSS Framework</a:t>
            </a:r>
            <a:br>
              <a:rPr lang="en-US" sz="4030" b="1" i="1" u="none" strike="noStrike" cap="none">
                <a:solidFill>
                  <a:srgbClr val="C00000"/>
                </a:solidFill>
                <a:latin typeface="Avenir"/>
                <a:ea typeface="Avenir"/>
                <a:cs typeface="Avenir"/>
                <a:sym typeface="Avenir"/>
              </a:rPr>
            </a:br>
            <a:endParaRPr sz="4030" b="1" i="1" u="none" strike="noStrike" cap="none">
              <a:solidFill>
                <a:srgbClr val="C00000"/>
              </a:solidFill>
              <a:latin typeface="Avenir"/>
              <a:ea typeface="Avenir"/>
              <a:cs typeface="Avenir"/>
              <a:sym typeface="Avenir"/>
            </a:endParaRPr>
          </a:p>
        </p:txBody>
      </p:sp>
      <p:pic>
        <p:nvPicPr>
          <p:cNvPr id="410" name="Google Shape;410;p38" descr="universal screening"/>
          <p:cNvPicPr preferRelativeResize="0"/>
          <p:nvPr/>
        </p:nvPicPr>
        <p:blipFill rotWithShape="1">
          <a:blip r:embed="rId3">
            <a:alphaModFix/>
          </a:blip>
          <a:srcRect/>
          <a:stretch/>
        </p:blipFill>
        <p:spPr>
          <a:xfrm>
            <a:off x="848593" y="2976053"/>
            <a:ext cx="5436934" cy="2736236"/>
          </a:xfrm>
          <a:prstGeom prst="rect">
            <a:avLst/>
          </a:prstGeom>
          <a:noFill/>
          <a:ln>
            <a:noFill/>
          </a:ln>
        </p:spPr>
      </p:pic>
      <p:pic>
        <p:nvPicPr>
          <p:cNvPr id="411" name="Google Shape;411;p38" descr="data-based decision-making"/>
          <p:cNvPicPr preferRelativeResize="0"/>
          <p:nvPr/>
        </p:nvPicPr>
        <p:blipFill rotWithShape="1">
          <a:blip r:embed="rId4">
            <a:alphaModFix/>
          </a:blip>
          <a:srcRect/>
          <a:stretch/>
        </p:blipFill>
        <p:spPr>
          <a:xfrm>
            <a:off x="6420439" y="2976052"/>
            <a:ext cx="5436934" cy="2736236"/>
          </a:xfrm>
          <a:prstGeom prst="rect">
            <a:avLst/>
          </a:prstGeom>
          <a:noFill/>
          <a:ln>
            <a:noFill/>
          </a:ln>
        </p:spPr>
      </p:pic>
      <p:pic>
        <p:nvPicPr>
          <p:cNvPr id="412" name="Google Shape;412;p38" descr="continuum of supports"/>
          <p:cNvPicPr preferRelativeResize="0"/>
          <p:nvPr/>
        </p:nvPicPr>
        <p:blipFill rotWithShape="1">
          <a:blip r:embed="rId5">
            <a:alphaModFix/>
          </a:blip>
          <a:srcRect/>
          <a:stretch/>
        </p:blipFill>
        <p:spPr>
          <a:xfrm>
            <a:off x="11992285" y="2976050"/>
            <a:ext cx="5436934" cy="2736236"/>
          </a:xfrm>
          <a:prstGeom prst="rect">
            <a:avLst/>
          </a:prstGeom>
          <a:noFill/>
          <a:ln>
            <a:noFill/>
          </a:ln>
        </p:spPr>
      </p:pic>
      <p:pic>
        <p:nvPicPr>
          <p:cNvPr id="413" name="Google Shape;413;p38" descr="progress monitoring"/>
          <p:cNvPicPr preferRelativeResize="0"/>
          <p:nvPr/>
        </p:nvPicPr>
        <p:blipFill rotWithShape="1">
          <a:blip r:embed="rId6">
            <a:alphaModFix/>
          </a:blip>
          <a:srcRect/>
          <a:stretch/>
        </p:blipFill>
        <p:spPr>
          <a:xfrm>
            <a:off x="2803860" y="5712286"/>
            <a:ext cx="5436934" cy="2736236"/>
          </a:xfrm>
          <a:prstGeom prst="rect">
            <a:avLst/>
          </a:prstGeom>
          <a:noFill/>
          <a:ln>
            <a:noFill/>
          </a:ln>
        </p:spPr>
      </p:pic>
      <p:pic>
        <p:nvPicPr>
          <p:cNvPr id="414" name="Google Shape;414;p38" descr="team-based problem-solving"/>
          <p:cNvPicPr preferRelativeResize="0"/>
          <p:nvPr/>
        </p:nvPicPr>
        <p:blipFill rotWithShape="1">
          <a:blip r:embed="rId7">
            <a:alphaModFix/>
          </a:blip>
          <a:srcRect/>
          <a:stretch/>
        </p:blipFill>
        <p:spPr>
          <a:xfrm>
            <a:off x="8996723" y="5712285"/>
            <a:ext cx="5436938" cy="2736237"/>
          </a:xfrm>
          <a:prstGeom prst="rect">
            <a:avLst/>
          </a:prstGeom>
          <a:noFill/>
          <a:ln>
            <a:noFill/>
          </a:ln>
        </p:spPr>
      </p:pic>
      <p:sp>
        <p:nvSpPr>
          <p:cNvPr id="415" name="Google Shape;415;p38">
            <a:extLst>
              <a:ext uri="{C183D7F6-B498-43B3-948B-1728B52AA6E4}">
                <adec:decorative xmlns:adec="http://schemas.microsoft.com/office/drawing/2017/decorative" val="1"/>
              </a:ext>
            </a:extLst>
          </p:cNvPr>
          <p:cNvSpPr/>
          <p:nvPr/>
        </p:nvSpPr>
        <p:spPr>
          <a:xfrm>
            <a:off x="155983" y="9342921"/>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 name="Google Shape;416;p38"/>
          <p:cNvSpPr txBox="1"/>
          <p:nvPr/>
        </p:nvSpPr>
        <p:spPr>
          <a:xfrm>
            <a:off x="43543" y="9865065"/>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pic>
        <p:nvPicPr>
          <p:cNvPr id="417" name="Google Shape;417;p38">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15555780" y="9494718"/>
            <a:ext cx="2645774" cy="7256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Shape 422"/>
        <p:cNvGrpSpPr/>
        <p:nvPr/>
      </p:nvGrpSpPr>
      <p:grpSpPr>
        <a:xfrm>
          <a:off x="0" y="0"/>
          <a:ext cx="0" cy="0"/>
          <a:chOff x="0" y="0"/>
          <a:chExt cx="0" cy="0"/>
        </a:xfrm>
      </p:grpSpPr>
      <p:sp>
        <p:nvSpPr>
          <p:cNvPr id="423" name="Google Shape;423;p39"/>
          <p:cNvSpPr txBox="1">
            <a:spLocks noGrp="1"/>
          </p:cNvSpPr>
          <p:nvPr>
            <p:ph type="title"/>
          </p:nvPr>
        </p:nvSpPr>
        <p:spPr>
          <a:xfrm>
            <a:off x="5029200" y="7074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700"/>
              <a:buFont typeface="Avenir"/>
              <a:buNone/>
            </a:pPr>
            <a:endParaRPr sz="3900">
              <a:latin typeface="Avenir"/>
              <a:ea typeface="Avenir"/>
              <a:cs typeface="Avenir"/>
              <a:sym typeface="Avenir"/>
            </a:endParaRPr>
          </a:p>
          <a:p>
            <a:pPr marL="0" lvl="0" indent="0" algn="ctr" rtl="0">
              <a:lnSpc>
                <a:spcPct val="90000"/>
              </a:lnSpc>
              <a:spcBef>
                <a:spcPts val="0"/>
              </a:spcBef>
              <a:spcAft>
                <a:spcPts val="0"/>
              </a:spcAft>
              <a:buClr>
                <a:schemeClr val="dk1"/>
              </a:buClr>
              <a:buSzPts val="2700"/>
              <a:buFont typeface="Avenir"/>
              <a:buNone/>
            </a:pPr>
            <a:r>
              <a:rPr lang="en-US" sz="3900">
                <a:latin typeface="Avenir"/>
                <a:ea typeface="Avenir"/>
                <a:cs typeface="Avenir"/>
                <a:sym typeface="Avenir"/>
              </a:rPr>
              <a:t>Adult Implementation Components</a:t>
            </a:r>
            <a:br>
              <a:rPr lang="en-US" sz="3900">
                <a:solidFill>
                  <a:srgbClr val="C00000"/>
                </a:solidFill>
                <a:latin typeface="Avenir"/>
                <a:ea typeface="Avenir"/>
                <a:cs typeface="Avenir"/>
                <a:sym typeface="Avenir"/>
              </a:rPr>
            </a:br>
            <a:r>
              <a:rPr lang="en-US" sz="3900" b="0" i="1" u="none" strike="noStrike" cap="none">
                <a:solidFill>
                  <a:srgbClr val="C00000"/>
                </a:solidFill>
                <a:latin typeface="Avenir"/>
                <a:ea typeface="Avenir"/>
                <a:cs typeface="Avenir"/>
                <a:sym typeface="Avenir"/>
              </a:rPr>
              <a:t>Ohio’s Integrated-MTSS Framework</a:t>
            </a:r>
            <a:br>
              <a:rPr lang="en-US" sz="3900" b="0" i="0" u="none" strike="noStrike" cap="none">
                <a:solidFill>
                  <a:schemeClr val="dk1"/>
                </a:solidFill>
                <a:latin typeface="Avenir"/>
                <a:ea typeface="Avenir"/>
                <a:cs typeface="Avenir"/>
                <a:sym typeface="Avenir"/>
              </a:rPr>
            </a:br>
            <a:endParaRPr sz="3900" b="0" i="0" u="none" strike="noStrike" cap="none">
              <a:solidFill>
                <a:schemeClr val="dk1"/>
              </a:solidFill>
              <a:latin typeface="Avenir"/>
              <a:ea typeface="Avenir"/>
              <a:cs typeface="Avenir"/>
              <a:sym typeface="Avenir"/>
            </a:endParaRPr>
          </a:p>
        </p:txBody>
      </p:sp>
      <p:sp>
        <p:nvSpPr>
          <p:cNvPr id="424" name="Google Shape;424;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grpSp>
        <p:nvGrpSpPr>
          <p:cNvPr id="425" name="Google Shape;425;p39" descr="Shared leadership, professional capacity, communication and collaboration"/>
          <p:cNvGrpSpPr/>
          <p:nvPr/>
        </p:nvGrpSpPr>
        <p:grpSpPr>
          <a:xfrm>
            <a:off x="427061" y="2493382"/>
            <a:ext cx="17433878" cy="5300236"/>
            <a:chOff x="188415" y="2230000"/>
            <a:chExt cx="11622586" cy="3533491"/>
          </a:xfrm>
        </p:grpSpPr>
        <p:pic>
          <p:nvPicPr>
            <p:cNvPr id="426" name="Google Shape;426;p39"/>
            <p:cNvPicPr preferRelativeResize="0"/>
            <p:nvPr/>
          </p:nvPicPr>
          <p:blipFill rotWithShape="1">
            <a:blip r:embed="rId3">
              <a:alphaModFix/>
            </a:blip>
            <a:srcRect t="54526" b="6129"/>
            <a:stretch/>
          </p:blipFill>
          <p:spPr>
            <a:xfrm>
              <a:off x="188415" y="2230000"/>
              <a:ext cx="11622586" cy="3533491"/>
            </a:xfrm>
            <a:prstGeom prst="rect">
              <a:avLst/>
            </a:prstGeom>
            <a:noFill/>
            <a:ln>
              <a:noFill/>
            </a:ln>
          </p:spPr>
        </p:pic>
        <p:sp>
          <p:nvSpPr>
            <p:cNvPr id="427" name="Google Shape;427;p39"/>
            <p:cNvSpPr/>
            <p:nvPr/>
          </p:nvSpPr>
          <p:spPr>
            <a:xfrm>
              <a:off x="1256145" y="2743200"/>
              <a:ext cx="9513600" cy="415500"/>
            </a:xfrm>
            <a:prstGeom prst="rect">
              <a:avLst/>
            </a:prstGeom>
            <a:solidFill>
              <a:srgbClr val="0E3F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4050" b="0" i="0" u="none" strike="noStrike" cap="none">
                <a:solidFill>
                  <a:schemeClr val="dk1"/>
                </a:solidFill>
                <a:latin typeface="Avenir"/>
                <a:ea typeface="Avenir"/>
                <a:cs typeface="Avenir"/>
                <a:sym typeface="Avenir"/>
              </a:endParaRPr>
            </a:p>
          </p:txBody>
        </p:sp>
        <p:sp>
          <p:nvSpPr>
            <p:cNvPr id="428" name="Google Shape;428;p39"/>
            <p:cNvSpPr/>
            <p:nvPr/>
          </p:nvSpPr>
          <p:spPr>
            <a:xfrm>
              <a:off x="1256145" y="3925454"/>
              <a:ext cx="9513600" cy="415500"/>
            </a:xfrm>
            <a:prstGeom prst="rect">
              <a:avLst/>
            </a:prstGeom>
            <a:solidFill>
              <a:srgbClr val="0E3F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4050" b="0" i="0" u="none" strike="noStrike" cap="none">
                <a:solidFill>
                  <a:schemeClr val="dk1"/>
                </a:solidFill>
                <a:latin typeface="Avenir"/>
                <a:ea typeface="Avenir"/>
                <a:cs typeface="Avenir"/>
                <a:sym typeface="Avenir"/>
              </a:endParaRPr>
            </a:p>
          </p:txBody>
        </p:sp>
        <p:sp>
          <p:nvSpPr>
            <p:cNvPr id="429" name="Google Shape;429;p39"/>
            <p:cNvSpPr/>
            <p:nvPr/>
          </p:nvSpPr>
          <p:spPr>
            <a:xfrm>
              <a:off x="1173019" y="4987636"/>
              <a:ext cx="9679800" cy="415500"/>
            </a:xfrm>
            <a:prstGeom prst="rect">
              <a:avLst/>
            </a:prstGeom>
            <a:solidFill>
              <a:srgbClr val="0E3F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4050" b="0" i="0" u="none" strike="noStrike" cap="none">
                <a:solidFill>
                  <a:schemeClr val="dk1"/>
                </a:solidFill>
                <a:latin typeface="Avenir"/>
                <a:ea typeface="Avenir"/>
                <a:cs typeface="Avenir"/>
                <a:sym typeface="Avenir"/>
              </a:endParaRPr>
            </a:p>
          </p:txBody>
        </p:sp>
      </p:grpSp>
      <p:sp>
        <p:nvSpPr>
          <p:cNvPr id="430" name="Google Shape;430;p39">
            <a:extLst>
              <a:ext uri="{C183D7F6-B498-43B3-948B-1728B52AA6E4}">
                <adec:decorative xmlns:adec="http://schemas.microsoft.com/office/drawing/2017/decorative" val="1"/>
              </a:ext>
            </a:extLst>
          </p:cNvPr>
          <p:cNvSpPr/>
          <p:nvPr/>
        </p:nvSpPr>
        <p:spPr>
          <a:xfrm>
            <a:off x="155983" y="9342921"/>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1" name="Google Shape;431;p39"/>
          <p:cNvSpPr txBox="1"/>
          <p:nvPr/>
        </p:nvSpPr>
        <p:spPr>
          <a:xfrm>
            <a:off x="43543" y="9865065"/>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pic>
        <p:nvPicPr>
          <p:cNvPr id="432" name="Google Shape;432;p3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5555780" y="9494718"/>
            <a:ext cx="2645774" cy="7256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0">
            <a:extLst>
              <a:ext uri="{C183D7F6-B498-43B3-948B-1728B52AA6E4}">
                <adec:decorative xmlns:adec="http://schemas.microsoft.com/office/drawing/2017/decorative" val="1"/>
              </a:ext>
            </a:extLst>
          </p:cNvPr>
          <p:cNvSpPr/>
          <p:nvPr/>
        </p:nvSpPr>
        <p:spPr>
          <a:xfrm>
            <a:off x="0" y="-14037"/>
            <a:ext cx="18288000" cy="2978400"/>
          </a:xfrm>
          <a:prstGeom prst="rect">
            <a:avLst/>
          </a:prstGeom>
          <a:solidFill>
            <a:srgbClr val="F0AF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 name="Google Shape;441;p40"/>
          <p:cNvSpPr txBox="1">
            <a:spLocks noGrp="1"/>
          </p:cNvSpPr>
          <p:nvPr>
            <p:ph type="title" idx="4294967295"/>
          </p:nvPr>
        </p:nvSpPr>
        <p:spPr>
          <a:xfrm>
            <a:off x="1392064" y="751837"/>
            <a:ext cx="14894400" cy="1446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Pts val="9399"/>
              <a:buFont typeface="Arial"/>
              <a:buNone/>
              <a:tabLst/>
              <a:defRPr/>
            </a:pPr>
            <a:r>
              <a:rPr kumimoji="0" lang="en-US" sz="9399" b="0" i="0" u="none" strike="noStrike" kern="0" cap="none" spc="0" normalizeH="0" baseline="0" noProof="0" dirty="0">
                <a:ln>
                  <a:noFill/>
                </a:ln>
                <a:solidFill>
                  <a:schemeClr val="dk2"/>
                </a:solidFill>
                <a:effectLst/>
                <a:uLnTx/>
                <a:uFillTx/>
                <a:latin typeface="Raleway ExtraBold"/>
                <a:ea typeface="Raleway ExtraBold"/>
                <a:cs typeface="Raleway ExtraBold"/>
                <a:sym typeface="Raleway ExtraBold"/>
              </a:rPr>
              <a:t>World Café </a:t>
            </a:r>
            <a:endParaRPr kumimoji="0" lang="en-US" sz="38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438" name="Google Shape;438;p40"/>
          <p:cNvSpPr txBox="1"/>
          <p:nvPr/>
        </p:nvSpPr>
        <p:spPr>
          <a:xfrm>
            <a:off x="266275" y="2964375"/>
            <a:ext cx="17727900" cy="6016500"/>
          </a:xfrm>
          <a:prstGeom prst="rect">
            <a:avLst/>
          </a:prstGeom>
          <a:noFill/>
          <a:ln>
            <a:noFill/>
          </a:ln>
        </p:spPr>
        <p:txBody>
          <a:bodyPr spcFirstLastPara="1" wrap="square" lIns="0" tIns="0" rIns="0" bIns="0" anchor="t" anchorCtr="0">
            <a:noAutofit/>
          </a:bodyPr>
          <a:lstStyle/>
          <a:p>
            <a:pPr marL="45085" marR="0" lvl="0" indent="0" algn="l" rtl="0">
              <a:lnSpc>
                <a:spcPct val="115000"/>
              </a:lnSpc>
              <a:spcBef>
                <a:spcPts val="1200"/>
              </a:spcBef>
              <a:spcAft>
                <a:spcPts val="0"/>
              </a:spcAft>
              <a:buNone/>
            </a:pPr>
            <a:r>
              <a:rPr lang="en-US" sz="4400" b="1" i="0" u="none" strike="noStrike" cap="none">
                <a:solidFill>
                  <a:srgbClr val="C00000"/>
                </a:solidFill>
                <a:latin typeface="Arial"/>
                <a:ea typeface="Arial"/>
                <a:cs typeface="Arial"/>
                <a:sym typeface="Arial"/>
              </a:rPr>
              <a:t>The room will be set up in </a:t>
            </a:r>
            <a:r>
              <a:rPr lang="en-US" sz="4400" b="1">
                <a:solidFill>
                  <a:srgbClr val="C00000"/>
                </a:solidFill>
              </a:rPr>
              <a:t>five </a:t>
            </a:r>
            <a:r>
              <a:rPr lang="en-US" sz="4400" b="1" i="0" u="none" strike="noStrike" cap="none">
                <a:solidFill>
                  <a:srgbClr val="C00000"/>
                </a:solidFill>
                <a:latin typeface="Arial"/>
                <a:ea typeface="Arial"/>
                <a:cs typeface="Arial"/>
                <a:sym typeface="Arial"/>
              </a:rPr>
              <a:t>groups.</a:t>
            </a:r>
            <a:endParaRPr sz="1400" b="0" i="0" u="none" strike="noStrike" cap="none">
              <a:solidFill>
                <a:srgbClr val="C00000"/>
              </a:solidFill>
              <a:latin typeface="Arial"/>
              <a:ea typeface="Arial"/>
              <a:cs typeface="Arial"/>
              <a:sym typeface="Arial"/>
            </a:endParaRPr>
          </a:p>
          <a:p>
            <a:pPr marL="1073785" marR="0" lvl="1" indent="-571500" algn="l" rtl="0">
              <a:lnSpc>
                <a:spcPct val="114999"/>
              </a:lnSpc>
              <a:spcBef>
                <a:spcPts val="1200"/>
              </a:spcBef>
              <a:spcAft>
                <a:spcPts val="0"/>
              </a:spcAft>
              <a:buClr>
                <a:schemeClr val="dk1"/>
              </a:buClr>
              <a:buSzPts val="2899"/>
              <a:buFont typeface="Arial"/>
              <a:buChar char="•"/>
            </a:pPr>
            <a:r>
              <a:rPr lang="en-US" sz="4400" b="1" i="0" u="none" strike="noStrike" cap="none">
                <a:solidFill>
                  <a:schemeClr val="dk1"/>
                </a:solidFill>
                <a:latin typeface="Arial"/>
                <a:ea typeface="Arial"/>
                <a:cs typeface="Arial"/>
                <a:sym typeface="Arial"/>
              </a:rPr>
              <a:t>your group is the number you were given when you entered this presentation</a:t>
            </a:r>
            <a:endParaRPr sz="1400" b="0" i="0" u="none" strike="noStrike" cap="none">
              <a:solidFill>
                <a:schemeClr val="dk1"/>
              </a:solidFill>
              <a:latin typeface="Arial"/>
              <a:ea typeface="Arial"/>
              <a:cs typeface="Arial"/>
              <a:sym typeface="Arial"/>
            </a:endParaRPr>
          </a:p>
          <a:p>
            <a:pPr marL="45085" marR="0" lvl="0" indent="0" algn="l" rtl="0">
              <a:lnSpc>
                <a:spcPct val="115000"/>
              </a:lnSpc>
              <a:spcBef>
                <a:spcPts val="0"/>
              </a:spcBef>
              <a:spcAft>
                <a:spcPts val="0"/>
              </a:spcAft>
              <a:buNone/>
            </a:pPr>
            <a:r>
              <a:rPr lang="en-US" sz="4300" b="1">
                <a:solidFill>
                  <a:srgbClr val="C00000"/>
                </a:solidFill>
              </a:rPr>
              <a:t>We will have </a:t>
            </a:r>
            <a:r>
              <a:rPr lang="en-US" sz="4300" b="1" i="0" u="none" strike="noStrike" cap="none">
                <a:solidFill>
                  <a:srgbClr val="C00000"/>
                </a:solidFill>
                <a:latin typeface="Arial"/>
                <a:ea typeface="Arial"/>
                <a:cs typeface="Arial"/>
                <a:sym typeface="Arial"/>
              </a:rPr>
              <a:t>discussion </a:t>
            </a:r>
            <a:r>
              <a:rPr lang="en-US" sz="4300" b="1">
                <a:solidFill>
                  <a:srgbClr val="C00000"/>
                </a:solidFill>
              </a:rPr>
              <a:t>time for the </a:t>
            </a:r>
            <a:r>
              <a:rPr lang="en-US" sz="4300" b="1" i="0" u="none" strike="noStrike" cap="none">
                <a:solidFill>
                  <a:srgbClr val="C00000"/>
                </a:solidFill>
                <a:latin typeface="Arial"/>
                <a:ea typeface="Arial"/>
                <a:cs typeface="Arial"/>
                <a:sym typeface="Arial"/>
              </a:rPr>
              <a:t>three topics from our presentation: </a:t>
            </a:r>
            <a:endParaRPr sz="1300"/>
          </a:p>
          <a:p>
            <a:pPr marL="1245235" marR="0" lvl="1" indent="-742950" algn="l" rtl="0">
              <a:lnSpc>
                <a:spcPct val="114999"/>
              </a:lnSpc>
              <a:spcBef>
                <a:spcPts val="0"/>
              </a:spcBef>
              <a:spcAft>
                <a:spcPts val="0"/>
              </a:spcAft>
              <a:buClr>
                <a:schemeClr val="dk1"/>
              </a:buClr>
              <a:buSzPts val="2899"/>
              <a:buFont typeface="Arial"/>
              <a:buChar char="•"/>
            </a:pPr>
            <a:r>
              <a:rPr lang="en-US" sz="4400" b="1" i="0" u="none" strike="noStrike" cap="none">
                <a:solidFill>
                  <a:srgbClr val="7030A0"/>
                </a:solidFill>
                <a:latin typeface="Arial"/>
                <a:ea typeface="Arial"/>
                <a:cs typeface="Arial"/>
                <a:sym typeface="Arial"/>
              </a:rPr>
              <a:t>P20 Collaborative</a:t>
            </a:r>
            <a:endParaRPr sz="4400" b="1" i="0" u="none" strike="noStrike" cap="none">
              <a:solidFill>
                <a:srgbClr val="C00000"/>
              </a:solidFill>
              <a:latin typeface="Arial"/>
              <a:ea typeface="Arial"/>
              <a:cs typeface="Arial"/>
              <a:sym typeface="Arial"/>
            </a:endParaRPr>
          </a:p>
          <a:p>
            <a:pPr marL="1245235" marR="0" lvl="1" indent="-742950" algn="l" rtl="0">
              <a:lnSpc>
                <a:spcPct val="114999"/>
              </a:lnSpc>
              <a:spcBef>
                <a:spcPts val="0"/>
              </a:spcBef>
              <a:spcAft>
                <a:spcPts val="0"/>
              </a:spcAft>
              <a:buClr>
                <a:schemeClr val="dk1"/>
              </a:buClr>
              <a:buSzPts val="2899"/>
              <a:buFont typeface="Arial"/>
              <a:buChar char="•"/>
            </a:pPr>
            <a:r>
              <a:rPr lang="en-US" sz="4400" b="1" i="0" u="none" strike="noStrike" cap="none">
                <a:solidFill>
                  <a:srgbClr val="00B050"/>
                </a:solidFill>
                <a:latin typeface="Arial"/>
                <a:ea typeface="Arial"/>
                <a:cs typeface="Arial"/>
                <a:sym typeface="Arial"/>
              </a:rPr>
              <a:t>ALL Ohio Literacy and Learning Science</a:t>
            </a:r>
            <a:endParaRPr sz="1400" b="0" i="0" u="none" strike="noStrike" cap="none">
              <a:solidFill>
                <a:srgbClr val="00B050"/>
              </a:solidFill>
              <a:latin typeface="Arial"/>
              <a:ea typeface="Arial"/>
              <a:cs typeface="Arial"/>
              <a:sym typeface="Arial"/>
            </a:endParaRPr>
          </a:p>
          <a:p>
            <a:pPr marL="1245235" marR="0" lvl="1" indent="-742950" algn="l" rtl="0">
              <a:lnSpc>
                <a:spcPct val="114999"/>
              </a:lnSpc>
              <a:spcBef>
                <a:spcPts val="0"/>
              </a:spcBef>
              <a:spcAft>
                <a:spcPts val="0"/>
              </a:spcAft>
              <a:buClr>
                <a:schemeClr val="dk1"/>
              </a:buClr>
              <a:buSzPts val="2899"/>
              <a:buFont typeface="Arial"/>
              <a:buChar char="•"/>
            </a:pPr>
            <a:r>
              <a:rPr lang="en-US" sz="4400" b="1" i="0" u="none" strike="noStrike" cap="none">
                <a:solidFill>
                  <a:srgbClr val="0070C0"/>
                </a:solidFill>
                <a:latin typeface="Arial"/>
                <a:ea typeface="Arial"/>
                <a:cs typeface="Arial"/>
                <a:sym typeface="Arial"/>
              </a:rPr>
              <a:t>DEW's MTSS Framework.</a:t>
            </a:r>
            <a:endParaRPr sz="1400" b="0" i="0" u="none" strike="noStrike" cap="none">
              <a:solidFill>
                <a:srgbClr val="0070C0"/>
              </a:solidFill>
              <a:latin typeface="Arial"/>
              <a:ea typeface="Arial"/>
              <a:cs typeface="Arial"/>
              <a:sym typeface="Arial"/>
            </a:endParaRPr>
          </a:p>
          <a:p>
            <a:pPr marL="457200" marR="0" lvl="0" indent="-228028" algn="l" rtl="0">
              <a:lnSpc>
                <a:spcPct val="115000"/>
              </a:lnSpc>
              <a:spcBef>
                <a:spcPts val="0"/>
              </a:spcBef>
              <a:spcAft>
                <a:spcPts val="0"/>
              </a:spcAft>
              <a:buClr>
                <a:schemeClr val="dk1"/>
              </a:buClr>
              <a:buSzPts val="2899"/>
              <a:buFont typeface="Arial"/>
              <a:buNone/>
            </a:pPr>
            <a:endParaRPr sz="3200" b="0" i="0" u="none" strike="noStrike" cap="none">
              <a:solidFill>
                <a:schemeClr val="dk1"/>
              </a:solidFill>
              <a:latin typeface="Arial"/>
              <a:ea typeface="Arial"/>
              <a:cs typeface="Arial"/>
              <a:sym typeface="Arial"/>
            </a:endParaRPr>
          </a:p>
          <a:p>
            <a:pPr marL="457200" marR="0" lvl="0" indent="-228028" algn="l" rtl="0">
              <a:lnSpc>
                <a:spcPct val="115000"/>
              </a:lnSpc>
              <a:spcBef>
                <a:spcPts val="0"/>
              </a:spcBef>
              <a:spcAft>
                <a:spcPts val="0"/>
              </a:spcAft>
              <a:buClr>
                <a:schemeClr val="dk1"/>
              </a:buClr>
              <a:buSzPts val="2899"/>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439" name="Google Shape;439;p40">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 name="Google Shape;440;p40">
            <a:extLst>
              <a:ext uri="{C183D7F6-B498-43B3-948B-1728B52AA6E4}">
                <adec:decorative xmlns:adec="http://schemas.microsoft.com/office/drawing/2017/decorative" val="1"/>
              </a:ext>
            </a:extLst>
          </p:cNvPr>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1">
            <a:extLst>
              <a:ext uri="{C183D7F6-B498-43B3-948B-1728B52AA6E4}">
                <adec:decorative xmlns:adec="http://schemas.microsoft.com/office/drawing/2017/decorative" val="1"/>
              </a:ext>
            </a:extLst>
          </p:cNvPr>
          <p:cNvSpPr/>
          <p:nvPr/>
        </p:nvSpPr>
        <p:spPr>
          <a:xfrm>
            <a:off x="0" y="-14037"/>
            <a:ext cx="18288000" cy="2978400"/>
          </a:xfrm>
          <a:prstGeom prst="rect">
            <a:avLst/>
          </a:prstGeom>
          <a:solidFill>
            <a:srgbClr val="F0AF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 name="Google Shape;450;p41"/>
          <p:cNvSpPr txBox="1">
            <a:spLocks noGrp="1"/>
          </p:cNvSpPr>
          <p:nvPr>
            <p:ph type="title" idx="4294967295"/>
          </p:nvPr>
        </p:nvSpPr>
        <p:spPr>
          <a:xfrm>
            <a:off x="1392064" y="751837"/>
            <a:ext cx="14894400" cy="1446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Pts val="9399"/>
              <a:buFont typeface="Arial"/>
              <a:buNone/>
              <a:tabLst/>
              <a:defRPr/>
            </a:pPr>
            <a:r>
              <a:rPr kumimoji="0" lang="en-US" sz="9399" b="0" i="0" u="none" strike="noStrike" kern="0" cap="none" spc="0" normalizeH="0" baseline="0" noProof="0" dirty="0">
                <a:ln>
                  <a:noFill/>
                </a:ln>
                <a:solidFill>
                  <a:schemeClr val="dk2"/>
                </a:solidFill>
                <a:effectLst/>
                <a:uLnTx/>
                <a:uFillTx/>
                <a:latin typeface="Raleway ExtraBold"/>
                <a:ea typeface="Raleway ExtraBold"/>
                <a:cs typeface="Raleway ExtraBold"/>
                <a:sym typeface="Raleway ExtraBold"/>
              </a:rPr>
              <a:t>World Café 1</a:t>
            </a:r>
            <a:endParaRPr kumimoji="0" lang="en-US" sz="38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447" name="Google Shape;447;p41"/>
          <p:cNvSpPr txBox="1"/>
          <p:nvPr/>
        </p:nvSpPr>
        <p:spPr>
          <a:xfrm>
            <a:off x="895654" y="3124099"/>
            <a:ext cx="16913100" cy="6016500"/>
          </a:xfrm>
          <a:prstGeom prst="rect">
            <a:avLst/>
          </a:prstGeom>
          <a:noFill/>
          <a:ln>
            <a:noFill/>
          </a:ln>
        </p:spPr>
        <p:txBody>
          <a:bodyPr spcFirstLastPara="1" wrap="square" lIns="0" tIns="0" rIns="0" bIns="0" anchor="t" anchorCtr="0">
            <a:noAutofit/>
          </a:bodyPr>
          <a:lstStyle/>
          <a:p>
            <a:pPr marL="45085" marR="0" lvl="0" indent="0" algn="l" rtl="0">
              <a:lnSpc>
                <a:spcPct val="114999"/>
              </a:lnSpc>
              <a:spcBef>
                <a:spcPts val="1200"/>
              </a:spcBef>
              <a:spcAft>
                <a:spcPts val="0"/>
              </a:spcAft>
              <a:buNone/>
            </a:pPr>
            <a:r>
              <a:rPr lang="en-US" sz="4400" b="1" i="0" u="none" strike="noStrike" cap="none">
                <a:solidFill>
                  <a:srgbClr val="C00000"/>
                </a:solidFill>
                <a:latin typeface="Arial"/>
                <a:ea typeface="Arial"/>
                <a:cs typeface="Arial"/>
                <a:sym typeface="Arial"/>
              </a:rPr>
              <a:t>Your group host will facilitate the group process</a:t>
            </a:r>
            <a:endParaRPr/>
          </a:p>
          <a:p>
            <a:pPr marL="45085" marR="0" lvl="0" indent="0" algn="l" rtl="0">
              <a:lnSpc>
                <a:spcPct val="114999"/>
              </a:lnSpc>
              <a:spcBef>
                <a:spcPts val="1200"/>
              </a:spcBef>
              <a:spcAft>
                <a:spcPts val="0"/>
              </a:spcAft>
              <a:buNone/>
            </a:pPr>
            <a:r>
              <a:rPr lang="en-US" sz="4400" b="1" i="0" u="none" strike="noStrike" cap="none">
                <a:solidFill>
                  <a:schemeClr val="dk1"/>
                </a:solidFill>
                <a:latin typeface="Arial"/>
                <a:ea typeface="Arial"/>
                <a:cs typeface="Arial"/>
                <a:sym typeface="Arial"/>
              </a:rPr>
              <a:t>You will have </a:t>
            </a:r>
            <a:r>
              <a:rPr lang="en-US" sz="4400" b="1">
                <a:solidFill>
                  <a:schemeClr val="dk1"/>
                </a:solidFill>
              </a:rPr>
              <a:t>4</a:t>
            </a:r>
            <a:r>
              <a:rPr lang="en-US" sz="4400" b="1" i="0" u="none" strike="noStrike" cap="none">
                <a:solidFill>
                  <a:schemeClr val="dk1"/>
                </a:solidFill>
                <a:latin typeface="Arial"/>
                <a:ea typeface="Arial"/>
                <a:cs typeface="Arial"/>
                <a:sym typeface="Arial"/>
              </a:rPr>
              <a:t> minutes for each topic.</a:t>
            </a:r>
            <a:endParaRPr sz="4400" b="0" i="0" u="none" strike="noStrike" cap="none">
              <a:solidFill>
                <a:schemeClr val="dk1"/>
              </a:solidFill>
              <a:latin typeface="Arial"/>
              <a:ea typeface="Arial"/>
              <a:cs typeface="Arial"/>
              <a:sym typeface="Arial"/>
            </a:endParaRPr>
          </a:p>
          <a:p>
            <a:pPr marL="616585" marR="0" lvl="0" indent="-571500" algn="l" rtl="0">
              <a:lnSpc>
                <a:spcPct val="114999"/>
              </a:lnSpc>
              <a:spcBef>
                <a:spcPts val="1200"/>
              </a:spcBef>
              <a:spcAft>
                <a:spcPts val="0"/>
              </a:spcAft>
              <a:buClr>
                <a:srgbClr val="000000"/>
              </a:buClr>
              <a:buSzPts val="2899"/>
              <a:buFont typeface="Arial"/>
              <a:buChar char="•"/>
            </a:pPr>
            <a:r>
              <a:rPr lang="en-US" sz="4400" b="1" i="0" u="none" strike="noStrike" cap="none">
                <a:solidFill>
                  <a:srgbClr val="C00000"/>
                </a:solidFill>
                <a:latin typeface="Arial"/>
                <a:ea typeface="Arial"/>
                <a:cs typeface="Arial"/>
                <a:sym typeface="Arial"/>
              </a:rPr>
              <a:t>Consider your role, organization, and or state</a:t>
            </a:r>
            <a:endParaRPr/>
          </a:p>
          <a:p>
            <a:pPr marL="1073785" marR="0" lvl="1" indent="-571500" algn="l" rtl="0">
              <a:lnSpc>
                <a:spcPct val="114999"/>
              </a:lnSpc>
              <a:spcBef>
                <a:spcPts val="1200"/>
              </a:spcBef>
              <a:spcAft>
                <a:spcPts val="0"/>
              </a:spcAft>
              <a:buClr>
                <a:srgbClr val="000000"/>
              </a:buClr>
              <a:buSzPts val="2899"/>
              <a:buFont typeface="Courier New"/>
              <a:buChar char="o"/>
            </a:pPr>
            <a:r>
              <a:rPr lang="en-US" sz="4400" b="1" i="0" u="none" strike="noStrike" cap="none">
                <a:solidFill>
                  <a:srgbClr val="0070C0"/>
                </a:solidFill>
                <a:latin typeface="Arial"/>
                <a:ea typeface="Arial"/>
                <a:cs typeface="Arial"/>
                <a:sym typeface="Arial"/>
              </a:rPr>
              <a:t>Open sharing of ideas </a:t>
            </a:r>
            <a:endParaRPr sz="4400" b="0" i="0" u="none" strike="noStrike" cap="none">
              <a:solidFill>
                <a:srgbClr val="0070C0"/>
              </a:solidFill>
              <a:latin typeface="Arial"/>
              <a:ea typeface="Arial"/>
              <a:cs typeface="Arial"/>
              <a:sym typeface="Arial"/>
            </a:endParaRPr>
          </a:p>
          <a:p>
            <a:pPr marL="1073785" marR="0" lvl="1" indent="-571500" algn="l" rtl="0">
              <a:lnSpc>
                <a:spcPct val="114999"/>
              </a:lnSpc>
              <a:spcBef>
                <a:spcPts val="1200"/>
              </a:spcBef>
              <a:spcAft>
                <a:spcPts val="0"/>
              </a:spcAft>
              <a:buClr>
                <a:schemeClr val="dk1"/>
              </a:buClr>
              <a:buSzPts val="2899"/>
              <a:buFont typeface="Courier New"/>
              <a:buChar char="o"/>
            </a:pPr>
            <a:r>
              <a:rPr lang="en-US" sz="4400" b="1" i="0" u="none" strike="noStrike" cap="none">
                <a:solidFill>
                  <a:srgbClr val="00B050"/>
                </a:solidFill>
                <a:latin typeface="Arial"/>
                <a:ea typeface="Arial"/>
                <a:cs typeface="Arial"/>
                <a:sym typeface="Arial"/>
              </a:rPr>
              <a:t>Strengths?  Opportunities</a:t>
            </a:r>
            <a:r>
              <a:rPr lang="en-US" sz="4400" b="1">
                <a:solidFill>
                  <a:srgbClr val="00B050"/>
                </a:solidFill>
              </a:rPr>
              <a:t>?</a:t>
            </a:r>
            <a:endParaRPr/>
          </a:p>
          <a:p>
            <a:pPr marL="45085" marR="0" lvl="0" indent="0" algn="l" rtl="0">
              <a:lnSpc>
                <a:spcPct val="115000"/>
              </a:lnSpc>
              <a:spcBef>
                <a:spcPts val="0"/>
              </a:spcBef>
              <a:spcAft>
                <a:spcPts val="0"/>
              </a:spcAft>
              <a:buNone/>
            </a:pPr>
            <a:r>
              <a:rPr lang="en-US" sz="4400" b="1" i="0" u="none" strike="noStrike" cap="none">
                <a:solidFill>
                  <a:schemeClr val="dk1"/>
                </a:solidFill>
                <a:latin typeface="Arial"/>
                <a:ea typeface="Arial"/>
                <a:cs typeface="Arial"/>
                <a:sym typeface="Arial"/>
              </a:rPr>
              <a:t>Comment "highlights" will be recorded on the anchor doc</a:t>
            </a:r>
            <a:r>
              <a:rPr lang="en-US" sz="4400" b="1">
                <a:solidFill>
                  <a:schemeClr val="dk1"/>
                </a:solidFill>
              </a:rPr>
              <a:t>ument by the recorder.</a:t>
            </a:r>
            <a:endParaRPr/>
          </a:p>
          <a:p>
            <a:pPr marL="457200" marR="0" lvl="0" indent="-228028" algn="l" rtl="0">
              <a:lnSpc>
                <a:spcPct val="115000"/>
              </a:lnSpc>
              <a:spcBef>
                <a:spcPts val="0"/>
              </a:spcBef>
              <a:spcAft>
                <a:spcPts val="0"/>
              </a:spcAft>
              <a:buClr>
                <a:schemeClr val="dk1"/>
              </a:buClr>
              <a:buSzPts val="2899"/>
              <a:buFont typeface="Arial"/>
              <a:buNone/>
            </a:pPr>
            <a:endParaRPr sz="3200" b="0" i="0" u="none" strike="noStrike" cap="none">
              <a:solidFill>
                <a:schemeClr val="dk1"/>
              </a:solidFill>
              <a:latin typeface="Arial"/>
              <a:ea typeface="Arial"/>
              <a:cs typeface="Arial"/>
              <a:sym typeface="Arial"/>
            </a:endParaRPr>
          </a:p>
          <a:p>
            <a:pPr marL="457200" marR="0" lvl="0" indent="-228028" algn="l" rtl="0">
              <a:lnSpc>
                <a:spcPct val="115000"/>
              </a:lnSpc>
              <a:spcBef>
                <a:spcPts val="0"/>
              </a:spcBef>
              <a:spcAft>
                <a:spcPts val="0"/>
              </a:spcAft>
              <a:buClr>
                <a:schemeClr val="dk1"/>
              </a:buClr>
              <a:buSzPts val="2899"/>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448" name="Google Shape;448;p41">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 name="Google Shape;449;p41">
            <a:extLst>
              <a:ext uri="{C183D7F6-B498-43B3-948B-1728B52AA6E4}">
                <adec:decorative xmlns:adec="http://schemas.microsoft.com/office/drawing/2017/decorative" val="1"/>
              </a:ext>
            </a:extLst>
          </p:cNvPr>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title" idx="4294967295"/>
          </p:nvPr>
        </p:nvSpPr>
        <p:spPr>
          <a:xfrm>
            <a:off x="1786050" y="1489499"/>
            <a:ext cx="14715900" cy="1939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75000"/>
              </a:lnSpc>
              <a:spcBef>
                <a:spcPts val="0"/>
              </a:spcBef>
              <a:spcAft>
                <a:spcPts val="0"/>
              </a:spcAft>
              <a:buClr>
                <a:srgbClr val="000000"/>
              </a:buClr>
              <a:buSzPts val="9600"/>
              <a:buFont typeface="Arial"/>
              <a:buNone/>
              <a:tabLst/>
              <a:defRPr/>
            </a:pPr>
            <a:r>
              <a:rPr kumimoji="0" lang="en-US" sz="8400" b="1" i="0" u="none" strike="noStrike" kern="0" cap="none" spc="0" normalizeH="0" baseline="0" noProof="0" dirty="0">
                <a:ln>
                  <a:noFill/>
                </a:ln>
                <a:solidFill>
                  <a:srgbClr val="7030A0"/>
                </a:solidFill>
                <a:effectLst/>
                <a:uLnTx/>
                <a:uFillTx/>
                <a:latin typeface="Arial"/>
                <a:ea typeface="Arial"/>
                <a:cs typeface="Arial"/>
                <a:sym typeface="Arial"/>
              </a:rPr>
              <a:t>P-20 Literacy Collaborative </a:t>
            </a:r>
            <a:r>
              <a:rPr kumimoji="0" lang="en-US" sz="4800" b="1" i="0" u="none" strike="noStrike" kern="0" cap="none" spc="0" normalizeH="0" baseline="0" noProof="0" dirty="0">
                <a:ln>
                  <a:noFill/>
                </a:ln>
                <a:solidFill>
                  <a:srgbClr val="92D050"/>
                </a:solidFill>
                <a:effectLst/>
                <a:uLnTx/>
                <a:uFillTx/>
                <a:latin typeface="Arial"/>
                <a:ea typeface="Arial"/>
                <a:cs typeface="Arial"/>
                <a:sym typeface="Arial"/>
              </a:rPr>
              <a:t>&amp;</a:t>
            </a:r>
            <a:endParaRPr kumimoji="0" lang="en-US" sz="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5000"/>
              </a:lnSpc>
              <a:spcBef>
                <a:spcPts val="0"/>
              </a:spcBef>
              <a:spcAft>
                <a:spcPts val="0"/>
              </a:spcAft>
              <a:buClr>
                <a:srgbClr val="000000"/>
              </a:buClr>
              <a:buSzPts val="9600"/>
              <a:buFont typeface="Arial"/>
              <a:buNone/>
              <a:tabLst/>
              <a:defRPr/>
            </a:pPr>
            <a:r>
              <a:rPr kumimoji="0" lang="en-US" sz="8400" b="1" i="0" u="none" strike="noStrike" kern="0" cap="none" spc="0" normalizeH="0" baseline="0" noProof="0" dirty="0">
                <a:ln>
                  <a:noFill/>
                </a:ln>
                <a:solidFill>
                  <a:srgbClr val="0070C0"/>
                </a:solidFill>
                <a:effectLst/>
                <a:uLnTx/>
                <a:uFillTx/>
                <a:latin typeface="Arial"/>
                <a:ea typeface="Arial"/>
                <a:cs typeface="Arial"/>
                <a:sym typeface="Arial"/>
              </a:rPr>
              <a:t>Effective State Collaboration</a:t>
            </a:r>
            <a:endParaRPr kumimoji="0" lang="en-US" sz="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 name="Google Shape;102;p15">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15"/>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104" name="Google Shape;104;p15"/>
          <p:cNvSpPr txBox="1"/>
          <p:nvPr/>
        </p:nvSpPr>
        <p:spPr>
          <a:xfrm>
            <a:off x="3282600" y="3650448"/>
            <a:ext cx="11722800" cy="5256300"/>
          </a:xfrm>
          <a:prstGeom prst="rect">
            <a:avLst/>
          </a:prstGeom>
          <a:solidFill>
            <a:srgbClr val="B5D5FF"/>
          </a:solid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rgbClr val="000000"/>
              </a:buClr>
              <a:buSzPts val="5400"/>
              <a:buFont typeface="Arial"/>
              <a:buNone/>
            </a:pPr>
            <a:r>
              <a:rPr lang="en-US" sz="4900" b="1" i="0" u="none" strike="noStrike" cap="none" dirty="0">
                <a:solidFill>
                  <a:srgbClr val="C00000"/>
                </a:solidFill>
              </a:rPr>
              <a:t>David Brobeck </a:t>
            </a:r>
            <a:endParaRPr sz="900" dirty="0">
              <a:solidFill>
                <a:srgbClr val="C00000"/>
              </a:solidFill>
            </a:endParaRPr>
          </a:p>
          <a:p>
            <a:pPr marL="0" marR="0" lvl="0" indent="0" algn="ctr" rtl="0">
              <a:lnSpc>
                <a:spcPct val="115000"/>
              </a:lnSpc>
              <a:spcBef>
                <a:spcPts val="0"/>
              </a:spcBef>
              <a:spcAft>
                <a:spcPts val="0"/>
              </a:spcAft>
              <a:buClr>
                <a:srgbClr val="000000"/>
              </a:buClr>
              <a:buSzPts val="3200"/>
              <a:buFont typeface="Arial"/>
              <a:buNone/>
            </a:pPr>
            <a:r>
              <a:rPr lang="en-US" sz="2700" b="1" i="0" u="none" strike="noStrike" cap="none" dirty="0">
                <a:solidFill>
                  <a:srgbClr val="002060"/>
                </a:solidFill>
              </a:rPr>
              <a:t>University of Cincinnati, Systems Development &amp; Improvement Center</a:t>
            </a:r>
            <a:endParaRPr sz="2700" b="1" i="0" u="none" strike="noStrike" cap="none" dirty="0">
              <a:solidFill>
                <a:srgbClr val="002060"/>
              </a:solidFill>
            </a:endParaRPr>
          </a:p>
          <a:p>
            <a:pPr marL="0" marR="0" lvl="0" indent="0" algn="ctr" rtl="0">
              <a:lnSpc>
                <a:spcPct val="115000"/>
              </a:lnSpc>
              <a:spcBef>
                <a:spcPts val="0"/>
              </a:spcBef>
              <a:spcAft>
                <a:spcPts val="0"/>
              </a:spcAft>
              <a:buNone/>
            </a:pPr>
            <a:r>
              <a:rPr lang="en-US" sz="4900" b="1" i="0" u="none" strike="noStrike" cap="none" dirty="0">
                <a:solidFill>
                  <a:srgbClr val="C00000"/>
                </a:solidFill>
              </a:rPr>
              <a:t>Lindsey Roush</a:t>
            </a:r>
            <a:r>
              <a:rPr lang="en-US" sz="3500" b="1" i="0" u="none" strike="noStrike" cap="none" dirty="0">
                <a:solidFill>
                  <a:srgbClr val="C00000"/>
                </a:solidFill>
              </a:rPr>
              <a:t> </a:t>
            </a:r>
            <a:endParaRPr sz="3500" b="1" i="0" u="none" strike="noStrike" cap="none" dirty="0">
              <a:solidFill>
                <a:srgbClr val="C00000"/>
              </a:solidFill>
            </a:endParaRPr>
          </a:p>
          <a:p>
            <a:pPr marL="0" marR="0" lvl="0" indent="0" algn="ctr" rtl="0">
              <a:lnSpc>
                <a:spcPct val="115000"/>
              </a:lnSpc>
              <a:spcBef>
                <a:spcPts val="0"/>
              </a:spcBef>
              <a:spcAft>
                <a:spcPts val="0"/>
              </a:spcAft>
              <a:buNone/>
            </a:pPr>
            <a:r>
              <a:rPr lang="en-US" sz="2700" b="1" i="0" u="none" strike="noStrike" cap="none" dirty="0">
                <a:solidFill>
                  <a:srgbClr val="002060"/>
                </a:solidFill>
              </a:rPr>
              <a:t>University of Cincinnati, Systems Development &amp; Improvement Center</a:t>
            </a:r>
            <a:endParaRPr sz="2700" b="1" i="0" u="none" strike="noStrike" cap="none" dirty="0">
              <a:solidFill>
                <a:srgbClr val="002060"/>
              </a:solidFill>
            </a:endParaRPr>
          </a:p>
          <a:p>
            <a:pPr marL="0" marR="0" lvl="0" indent="0" algn="ctr" rtl="0">
              <a:lnSpc>
                <a:spcPct val="115000"/>
              </a:lnSpc>
              <a:spcBef>
                <a:spcPts val="0"/>
              </a:spcBef>
              <a:spcAft>
                <a:spcPts val="0"/>
              </a:spcAft>
              <a:buClr>
                <a:srgbClr val="000000"/>
              </a:buClr>
              <a:buSzPts val="5400"/>
              <a:buFont typeface="Arial"/>
              <a:buNone/>
            </a:pPr>
            <a:r>
              <a:rPr lang="en-US" sz="4900" b="1" i="0" u="none" strike="noStrike" cap="none" dirty="0">
                <a:solidFill>
                  <a:srgbClr val="C00000"/>
                </a:solidFill>
              </a:rPr>
              <a:t>L.M. Clinton</a:t>
            </a:r>
            <a:endParaRPr sz="3500" b="1" i="0" u="none" strike="noStrike" cap="none" dirty="0">
              <a:solidFill>
                <a:srgbClr val="C00000"/>
              </a:solidFill>
            </a:endParaRPr>
          </a:p>
          <a:p>
            <a:pPr marL="0" marR="0" lvl="0" indent="0" algn="ctr" rtl="0">
              <a:lnSpc>
                <a:spcPct val="115000"/>
              </a:lnSpc>
              <a:spcBef>
                <a:spcPts val="0"/>
              </a:spcBef>
              <a:spcAft>
                <a:spcPts val="0"/>
              </a:spcAft>
              <a:buClr>
                <a:srgbClr val="000000"/>
              </a:buClr>
              <a:buSzPts val="3200"/>
              <a:buFont typeface="Arial"/>
              <a:buNone/>
            </a:pPr>
            <a:r>
              <a:rPr lang="en-US" sz="2700" b="1" i="0" u="none" strike="noStrike" cap="none" dirty="0">
                <a:solidFill>
                  <a:srgbClr val="002060"/>
                </a:solidFill>
              </a:rPr>
              <a:t>Ohio Department of Education and Workforce </a:t>
            </a:r>
            <a:endParaRPr sz="2700" b="1" i="0" u="none" strike="noStrike" cap="none" dirty="0">
              <a:solidFill>
                <a:srgbClr val="002060"/>
              </a:solidFill>
            </a:endParaRPr>
          </a:p>
          <a:p>
            <a:pPr marL="0" marR="0" lvl="0" indent="0" algn="ctr" rtl="0">
              <a:lnSpc>
                <a:spcPct val="123995"/>
              </a:lnSpc>
              <a:spcBef>
                <a:spcPts val="0"/>
              </a:spcBef>
              <a:spcAft>
                <a:spcPts val="0"/>
              </a:spcAft>
              <a:buClr>
                <a:srgbClr val="000000"/>
              </a:buClr>
              <a:buSzPts val="2400"/>
              <a:buFont typeface="Arial"/>
              <a:buNone/>
            </a:pPr>
            <a:endParaRPr sz="1900" b="1" i="0" u="none" strike="noStrike" cap="none" dirty="0">
              <a:solidFill>
                <a:srgbClr val="006AB9"/>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2">
            <a:extLst>
              <a:ext uri="{C183D7F6-B498-43B3-948B-1728B52AA6E4}">
                <adec:decorative xmlns:adec="http://schemas.microsoft.com/office/drawing/2017/decorative" val="1"/>
              </a:ext>
            </a:extLst>
          </p:cNvPr>
          <p:cNvSpPr/>
          <p:nvPr/>
        </p:nvSpPr>
        <p:spPr>
          <a:xfrm>
            <a:off x="0" y="-14037"/>
            <a:ext cx="18288000" cy="2978400"/>
          </a:xfrm>
          <a:prstGeom prst="rect">
            <a:avLst/>
          </a:prstGeom>
          <a:solidFill>
            <a:srgbClr val="F0AF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p42"/>
          <p:cNvSpPr txBox="1">
            <a:spLocks noGrp="1"/>
          </p:cNvSpPr>
          <p:nvPr>
            <p:ph type="title" idx="4294967295"/>
          </p:nvPr>
        </p:nvSpPr>
        <p:spPr>
          <a:xfrm>
            <a:off x="1392064" y="751837"/>
            <a:ext cx="14894400" cy="1446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Pts val="9399"/>
              <a:buFont typeface="Arial"/>
              <a:buNone/>
              <a:tabLst/>
              <a:defRPr/>
            </a:pPr>
            <a:r>
              <a:rPr kumimoji="0" lang="en-US" sz="9399" b="0" i="0" u="none" strike="noStrike" kern="0" cap="none" spc="0" normalizeH="0" baseline="0" noProof="0" dirty="0">
                <a:ln>
                  <a:noFill/>
                </a:ln>
                <a:solidFill>
                  <a:schemeClr val="dk2"/>
                </a:solidFill>
                <a:effectLst/>
                <a:uLnTx/>
                <a:uFillTx/>
                <a:latin typeface="Raleway ExtraBold"/>
                <a:ea typeface="Raleway ExtraBold"/>
                <a:cs typeface="Raleway ExtraBold"/>
                <a:sym typeface="Raleway ExtraBold"/>
              </a:rPr>
              <a:t>World Café 2</a:t>
            </a:r>
            <a:endParaRPr kumimoji="0" lang="en-US" sz="38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456" name="Google Shape;456;p42"/>
          <p:cNvSpPr txBox="1"/>
          <p:nvPr/>
        </p:nvSpPr>
        <p:spPr>
          <a:xfrm>
            <a:off x="895654" y="3124099"/>
            <a:ext cx="16913100" cy="6016500"/>
          </a:xfrm>
          <a:prstGeom prst="rect">
            <a:avLst/>
          </a:prstGeom>
          <a:noFill/>
          <a:ln>
            <a:noFill/>
          </a:ln>
        </p:spPr>
        <p:txBody>
          <a:bodyPr spcFirstLastPara="1" wrap="square" lIns="0" tIns="0" rIns="0" bIns="0" anchor="t" anchorCtr="0">
            <a:noAutofit/>
          </a:bodyPr>
          <a:lstStyle/>
          <a:p>
            <a:pPr marL="45085" marR="0" lvl="0" indent="0" algn="l" rtl="0">
              <a:lnSpc>
                <a:spcPct val="115000"/>
              </a:lnSpc>
              <a:spcBef>
                <a:spcPts val="1200"/>
              </a:spcBef>
              <a:spcAft>
                <a:spcPts val="0"/>
              </a:spcAft>
              <a:buNone/>
            </a:pPr>
            <a:r>
              <a:rPr lang="en-US" sz="5400" b="1" i="0" u="none" strike="noStrike" cap="none">
                <a:solidFill>
                  <a:schemeClr val="dk1"/>
                </a:solidFill>
                <a:latin typeface="Arial"/>
                <a:ea typeface="Arial"/>
                <a:cs typeface="Arial"/>
                <a:sym typeface="Arial"/>
              </a:rPr>
              <a:t>Listen for the CLASS-YES to "Ah, switch." </a:t>
            </a:r>
            <a:endParaRPr/>
          </a:p>
          <a:p>
            <a:pPr marL="45085" marR="0" lvl="0" indent="0" algn="l" rtl="0">
              <a:lnSpc>
                <a:spcPct val="114999"/>
              </a:lnSpc>
              <a:spcBef>
                <a:spcPts val="1200"/>
              </a:spcBef>
              <a:spcAft>
                <a:spcPts val="0"/>
              </a:spcAft>
              <a:buNone/>
            </a:pPr>
            <a:endParaRPr sz="4800" b="1" i="0" u="none" strike="noStrike" cap="none">
              <a:solidFill>
                <a:schemeClr val="dk1"/>
              </a:solidFill>
              <a:latin typeface="Arial"/>
              <a:ea typeface="Arial"/>
              <a:cs typeface="Arial"/>
              <a:sym typeface="Arial"/>
            </a:endParaRPr>
          </a:p>
          <a:p>
            <a:pPr marL="45085" marR="0" lvl="0" indent="0" algn="l" rtl="0">
              <a:lnSpc>
                <a:spcPct val="115000"/>
              </a:lnSpc>
              <a:spcBef>
                <a:spcPts val="0"/>
              </a:spcBef>
              <a:spcAft>
                <a:spcPts val="0"/>
              </a:spcAft>
              <a:buNone/>
            </a:pPr>
            <a:r>
              <a:rPr lang="en-US" sz="4400" b="1" i="0" u="none" strike="noStrike" cap="none">
                <a:solidFill>
                  <a:srgbClr val="C00000"/>
                </a:solidFill>
                <a:latin typeface="Arial"/>
                <a:ea typeface="Arial"/>
                <a:cs typeface="Arial"/>
                <a:sym typeface="Arial"/>
              </a:rPr>
              <a:t>On the “Ah, switch,”  your group will move to the next topic/question.</a:t>
            </a:r>
            <a:endParaRPr/>
          </a:p>
          <a:p>
            <a:pPr marL="45085" marR="0" lvl="0" indent="0" algn="l" rtl="0">
              <a:lnSpc>
                <a:spcPct val="115000"/>
              </a:lnSpc>
              <a:spcBef>
                <a:spcPts val="0"/>
              </a:spcBef>
              <a:spcAft>
                <a:spcPts val="0"/>
              </a:spcAft>
              <a:buNone/>
            </a:pPr>
            <a:endParaRPr sz="4400" b="1" i="0" u="none" strike="noStrike" cap="none">
              <a:solidFill>
                <a:schemeClr val="dk1"/>
              </a:solidFill>
              <a:latin typeface="Arial"/>
              <a:ea typeface="Arial"/>
              <a:cs typeface="Arial"/>
              <a:sym typeface="Arial"/>
            </a:endParaRPr>
          </a:p>
          <a:p>
            <a:pPr marL="45085" marR="0" lvl="0" indent="0" algn="l" rtl="0">
              <a:lnSpc>
                <a:spcPct val="114999"/>
              </a:lnSpc>
              <a:spcBef>
                <a:spcPts val="0"/>
              </a:spcBef>
              <a:spcAft>
                <a:spcPts val="0"/>
              </a:spcAft>
              <a:buNone/>
            </a:pPr>
            <a:r>
              <a:rPr lang="en-US" sz="4400" b="1" i="0" u="none" strike="noStrike" cap="none">
                <a:solidFill>
                  <a:srgbClr val="0070C0"/>
                </a:solidFill>
                <a:latin typeface="Arial"/>
                <a:ea typeface="Arial"/>
                <a:cs typeface="Arial"/>
                <a:sym typeface="Arial"/>
              </a:rPr>
              <a:t>At the end of round three, the “room” will reconfigure for quick share out.</a:t>
            </a:r>
            <a:endParaRPr sz="1400" b="0" i="0" u="none" strike="noStrike" cap="none">
              <a:solidFill>
                <a:srgbClr val="0070C0"/>
              </a:solidFill>
              <a:latin typeface="Arial"/>
              <a:ea typeface="Arial"/>
              <a:cs typeface="Arial"/>
              <a:sym typeface="Arial"/>
            </a:endParaRPr>
          </a:p>
          <a:p>
            <a:pPr marL="457200" marR="0" lvl="0" indent="-228028" algn="l" rtl="0">
              <a:lnSpc>
                <a:spcPct val="115000"/>
              </a:lnSpc>
              <a:spcBef>
                <a:spcPts val="0"/>
              </a:spcBef>
              <a:spcAft>
                <a:spcPts val="0"/>
              </a:spcAft>
              <a:buClr>
                <a:schemeClr val="dk1"/>
              </a:buClr>
              <a:buSzPts val="2899"/>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457" name="Google Shape;457;p42">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 name="Google Shape;458;p42">
            <a:extLst>
              <a:ext uri="{C183D7F6-B498-43B3-948B-1728B52AA6E4}">
                <adec:decorative xmlns:adec="http://schemas.microsoft.com/office/drawing/2017/decorative" val="1"/>
              </a:ext>
            </a:extLst>
          </p:cNvPr>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B926"/>
        </a:solidFill>
        <a:effectLst/>
      </p:bgPr>
    </p:bg>
    <p:spTree>
      <p:nvGrpSpPr>
        <p:cNvPr id="1" name="Shape 463"/>
        <p:cNvGrpSpPr/>
        <p:nvPr/>
      </p:nvGrpSpPr>
      <p:grpSpPr>
        <a:xfrm>
          <a:off x="0" y="0"/>
          <a:ext cx="0" cy="0"/>
          <a:chOff x="0" y="0"/>
          <a:chExt cx="0" cy="0"/>
        </a:xfrm>
      </p:grpSpPr>
      <p:sp>
        <p:nvSpPr>
          <p:cNvPr id="2" name="Title 1">
            <a:extLst>
              <a:ext uri="{FF2B5EF4-FFF2-40B4-BE49-F238E27FC236}">
                <a16:creationId xmlns:a16="http://schemas.microsoft.com/office/drawing/2014/main" id="{AFEC8DF2-AFEF-845E-D38A-A17A8B34D5F7}"/>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Timer</a:t>
            </a:r>
          </a:p>
        </p:txBody>
      </p:sp>
      <p:pic>
        <p:nvPicPr>
          <p:cNvPr id="464" name="Google Shape;464;p43" descr="This timer counts down silently until it reaches 0:00, then a police siren sounds to alert you that time is up." title="4 Minute Timer">
            <a:hlinkClick r:id="rId3"/>
          </p:cNvPr>
          <p:cNvPicPr preferRelativeResize="0"/>
          <p:nvPr/>
        </p:nvPicPr>
        <p:blipFill>
          <a:blip r:embed="rId4">
            <a:alphaModFix/>
          </a:blip>
          <a:stretch>
            <a:fillRect/>
          </a:stretch>
        </p:blipFill>
        <p:spPr>
          <a:xfrm>
            <a:off x="1581600" y="889650"/>
            <a:ext cx="15124800" cy="8507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4">
            <a:extLst>
              <a:ext uri="{C183D7F6-B498-43B3-948B-1728B52AA6E4}">
                <adec:decorative xmlns:adec="http://schemas.microsoft.com/office/drawing/2017/decorative" val="1"/>
              </a:ext>
            </a:extLst>
          </p:cNvPr>
          <p:cNvSpPr/>
          <p:nvPr/>
        </p:nvSpPr>
        <p:spPr>
          <a:xfrm>
            <a:off x="0" y="-14037"/>
            <a:ext cx="18288000" cy="2978400"/>
          </a:xfrm>
          <a:prstGeom prst="rect">
            <a:avLst/>
          </a:prstGeom>
          <a:solidFill>
            <a:srgbClr val="F0AF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3" name="Google Shape;473;p44"/>
          <p:cNvSpPr txBox="1">
            <a:spLocks noGrp="1"/>
          </p:cNvSpPr>
          <p:nvPr>
            <p:ph type="title" idx="4294967295"/>
          </p:nvPr>
        </p:nvSpPr>
        <p:spPr>
          <a:xfrm>
            <a:off x="1392064" y="751837"/>
            <a:ext cx="14894400" cy="1446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Pts val="9399"/>
              <a:buFont typeface="Arial"/>
              <a:buNone/>
              <a:tabLst/>
              <a:defRPr/>
            </a:pPr>
            <a:r>
              <a:rPr kumimoji="0" lang="en-US" sz="9399" b="0" i="0" u="none" strike="noStrike" kern="0" cap="none" spc="0" normalizeH="0" baseline="0" noProof="0" dirty="0">
                <a:ln>
                  <a:noFill/>
                </a:ln>
                <a:solidFill>
                  <a:schemeClr val="dk2"/>
                </a:solidFill>
                <a:effectLst/>
                <a:uLnTx/>
                <a:uFillTx/>
                <a:latin typeface="Raleway ExtraBold"/>
                <a:ea typeface="Raleway ExtraBold"/>
                <a:cs typeface="Raleway ExtraBold"/>
                <a:sym typeface="Raleway ExtraBold"/>
              </a:rPr>
              <a:t>World Café 3</a:t>
            </a:r>
            <a:endParaRPr kumimoji="0" lang="en-US" sz="38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470" name="Google Shape;470;p44"/>
          <p:cNvSpPr txBox="1"/>
          <p:nvPr/>
        </p:nvSpPr>
        <p:spPr>
          <a:xfrm>
            <a:off x="895654" y="3124099"/>
            <a:ext cx="16913100" cy="6016500"/>
          </a:xfrm>
          <a:prstGeom prst="rect">
            <a:avLst/>
          </a:prstGeom>
          <a:noFill/>
          <a:ln>
            <a:noFill/>
          </a:ln>
        </p:spPr>
        <p:txBody>
          <a:bodyPr spcFirstLastPara="1" wrap="square" lIns="0" tIns="0" rIns="0" bIns="0" anchor="t" anchorCtr="0">
            <a:noAutofit/>
          </a:bodyPr>
          <a:lstStyle/>
          <a:p>
            <a:pPr marL="45085" marR="0" lvl="0" indent="0" algn="l" rtl="0">
              <a:lnSpc>
                <a:spcPct val="115000"/>
              </a:lnSpc>
              <a:spcBef>
                <a:spcPts val="1200"/>
              </a:spcBef>
              <a:spcAft>
                <a:spcPts val="0"/>
              </a:spcAft>
              <a:buNone/>
            </a:pPr>
            <a:r>
              <a:rPr lang="en-US" sz="6600" b="1" i="0" u="none" strike="noStrike" cap="none">
                <a:solidFill>
                  <a:srgbClr val="C00000"/>
                </a:solidFill>
                <a:latin typeface="Arial"/>
                <a:ea typeface="Arial"/>
                <a:cs typeface="Arial"/>
                <a:sym typeface="Arial"/>
              </a:rPr>
              <a:t>              Share out</a:t>
            </a:r>
            <a:endParaRPr sz="1400" b="0" i="0" u="none" strike="noStrike" cap="none">
              <a:solidFill>
                <a:srgbClr val="000000"/>
              </a:solidFill>
              <a:latin typeface="Arial"/>
              <a:ea typeface="Arial"/>
              <a:cs typeface="Arial"/>
              <a:sym typeface="Arial"/>
            </a:endParaRPr>
          </a:p>
          <a:p>
            <a:pPr marL="45085" marR="0" lvl="0" indent="0" algn="ctr" rtl="0">
              <a:lnSpc>
                <a:spcPct val="114999"/>
              </a:lnSpc>
              <a:spcBef>
                <a:spcPts val="1200"/>
              </a:spcBef>
              <a:spcAft>
                <a:spcPts val="0"/>
              </a:spcAft>
              <a:buNone/>
            </a:pPr>
            <a:r>
              <a:rPr lang="en-US" sz="4800" b="1" i="0" u="none" strike="noStrike" cap="none">
                <a:solidFill>
                  <a:schemeClr val="dk1"/>
                </a:solidFill>
                <a:latin typeface="Arial"/>
                <a:ea typeface="Arial"/>
                <a:cs typeface="Arial"/>
                <a:sym typeface="Arial"/>
              </a:rPr>
              <a:t>Share something you heard that you believe is</a:t>
            </a:r>
            <a:endParaRPr sz="1400" b="0" i="0" u="none" strike="noStrike" cap="none">
              <a:solidFill>
                <a:schemeClr val="dk1"/>
              </a:solidFill>
              <a:latin typeface="Arial"/>
              <a:ea typeface="Arial"/>
              <a:cs typeface="Arial"/>
              <a:sym typeface="Arial"/>
            </a:endParaRPr>
          </a:p>
          <a:p>
            <a:pPr marL="45085" marR="0" lvl="0" indent="0" algn="ctr" rtl="0">
              <a:lnSpc>
                <a:spcPct val="114999"/>
              </a:lnSpc>
              <a:spcBef>
                <a:spcPts val="1200"/>
              </a:spcBef>
              <a:spcAft>
                <a:spcPts val="0"/>
              </a:spcAft>
              <a:buNone/>
            </a:pPr>
            <a:r>
              <a:rPr lang="en-US" sz="6000" b="1" i="0" u="none" strike="noStrike" cap="none">
                <a:solidFill>
                  <a:srgbClr val="7030A0"/>
                </a:solidFill>
                <a:latin typeface="Arial"/>
                <a:ea typeface="Arial"/>
                <a:cs typeface="Arial"/>
                <a:sym typeface="Arial"/>
              </a:rPr>
              <a:t>A </a:t>
            </a:r>
            <a:r>
              <a:rPr lang="en-US" sz="6000" b="1">
                <a:solidFill>
                  <a:srgbClr val="7030A0"/>
                </a:solidFill>
              </a:rPr>
              <a:t>STRENGTH</a:t>
            </a:r>
            <a:r>
              <a:rPr lang="en-US" sz="6000" b="1" i="0" u="none" strike="noStrike" cap="none">
                <a:solidFill>
                  <a:schemeClr val="dk1"/>
                </a:solidFill>
                <a:latin typeface="Arial"/>
                <a:ea typeface="Arial"/>
                <a:cs typeface="Arial"/>
                <a:sym typeface="Arial"/>
              </a:rPr>
              <a:t> </a:t>
            </a:r>
            <a:r>
              <a:rPr lang="en-US" sz="3600" b="1" i="0" u="none" strike="noStrike" cap="none">
                <a:solidFill>
                  <a:schemeClr val="dk1"/>
                </a:solidFill>
                <a:latin typeface="Arial"/>
                <a:ea typeface="Arial"/>
                <a:cs typeface="Arial"/>
                <a:sym typeface="Arial"/>
              </a:rPr>
              <a:t>or</a:t>
            </a:r>
            <a:endParaRPr/>
          </a:p>
          <a:p>
            <a:pPr marL="45085" marR="0" lvl="0" indent="0" algn="ctr" rtl="0">
              <a:lnSpc>
                <a:spcPct val="114999"/>
              </a:lnSpc>
              <a:spcBef>
                <a:spcPts val="1200"/>
              </a:spcBef>
              <a:spcAft>
                <a:spcPts val="0"/>
              </a:spcAft>
              <a:buNone/>
            </a:pPr>
            <a:r>
              <a:rPr lang="en-US" sz="6000" b="1" i="0" u="none" strike="noStrike" cap="none">
                <a:solidFill>
                  <a:srgbClr val="00B050"/>
                </a:solidFill>
                <a:latin typeface="Arial"/>
                <a:ea typeface="Arial"/>
                <a:cs typeface="Arial"/>
                <a:sym typeface="Arial"/>
              </a:rPr>
              <a:t>An OPPORTUNITY</a:t>
            </a:r>
            <a:endParaRPr/>
          </a:p>
          <a:p>
            <a:pPr marL="45085" marR="0" lvl="0" indent="0" algn="ctr" rtl="0">
              <a:lnSpc>
                <a:spcPct val="114999"/>
              </a:lnSpc>
              <a:spcBef>
                <a:spcPts val="1200"/>
              </a:spcBef>
              <a:spcAft>
                <a:spcPts val="0"/>
              </a:spcAft>
              <a:buNone/>
            </a:pPr>
            <a:r>
              <a:rPr lang="en-US" sz="4000" b="1" i="0" u="none" strike="noStrike" cap="none">
                <a:solidFill>
                  <a:srgbClr val="0070C0"/>
                </a:solidFill>
                <a:latin typeface="Arial"/>
                <a:ea typeface="Arial"/>
                <a:cs typeface="Arial"/>
                <a:sym typeface="Arial"/>
              </a:rPr>
              <a:t>(Please identify which of the three topics your are referencing)</a:t>
            </a:r>
            <a:endParaRPr/>
          </a:p>
          <a:p>
            <a:pPr marL="45085" marR="0" lvl="0" indent="0" algn="l" rtl="0">
              <a:lnSpc>
                <a:spcPct val="115000"/>
              </a:lnSpc>
              <a:spcBef>
                <a:spcPts val="0"/>
              </a:spcBef>
              <a:spcAft>
                <a:spcPts val="0"/>
              </a:spcAft>
              <a:buNone/>
            </a:pPr>
            <a:endParaRPr sz="4400" b="1" i="0" u="none" strike="noStrike" cap="none">
              <a:solidFill>
                <a:srgbClr val="000000"/>
              </a:solidFill>
              <a:latin typeface="Arial"/>
              <a:ea typeface="Arial"/>
              <a:cs typeface="Arial"/>
              <a:sym typeface="Arial"/>
            </a:endParaRPr>
          </a:p>
          <a:p>
            <a:pPr marL="45085" marR="0" lvl="0" indent="0" algn="l" rtl="0">
              <a:lnSpc>
                <a:spcPct val="114999"/>
              </a:lnSpc>
              <a:spcBef>
                <a:spcPts val="0"/>
              </a:spcBef>
              <a:spcAft>
                <a:spcPts val="0"/>
              </a:spcAft>
              <a:buNone/>
            </a:pPr>
            <a:endParaRPr sz="4400" b="1" i="0" u="none" strike="noStrike" cap="none">
              <a:solidFill>
                <a:srgbClr val="0070C0"/>
              </a:solidFill>
              <a:latin typeface="Arial"/>
              <a:ea typeface="Arial"/>
              <a:cs typeface="Arial"/>
              <a:sym typeface="Arial"/>
            </a:endParaRPr>
          </a:p>
          <a:p>
            <a:pPr marL="457200" marR="0" lvl="0" indent="-228028" algn="l" rtl="0">
              <a:lnSpc>
                <a:spcPct val="115000"/>
              </a:lnSpc>
              <a:spcBef>
                <a:spcPts val="0"/>
              </a:spcBef>
              <a:spcAft>
                <a:spcPts val="0"/>
              </a:spcAft>
              <a:buClr>
                <a:srgbClr val="000000"/>
              </a:buClr>
              <a:buSzPts val="2899"/>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None/>
            </a:pPr>
            <a:endParaRPr sz="3200" b="0" i="0" u="none" strike="noStrike" cap="none">
              <a:solidFill>
                <a:schemeClr val="dk1"/>
              </a:solidFill>
              <a:latin typeface="Arial"/>
              <a:ea typeface="Arial"/>
              <a:cs typeface="Arial"/>
              <a:sym typeface="Arial"/>
            </a:endParaRPr>
          </a:p>
        </p:txBody>
      </p:sp>
      <p:sp>
        <p:nvSpPr>
          <p:cNvPr id="471" name="Google Shape;471;p44">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 name="Google Shape;472;p44">
            <a:extLst>
              <a:ext uri="{C183D7F6-B498-43B3-948B-1728B52AA6E4}">
                <adec:decorative xmlns:adec="http://schemas.microsoft.com/office/drawing/2017/decorative" val="1"/>
              </a:ext>
            </a:extLst>
          </p:cNvPr>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7"/>
        <p:cNvGrpSpPr/>
        <p:nvPr/>
      </p:nvGrpSpPr>
      <p:grpSpPr>
        <a:xfrm>
          <a:off x="0" y="0"/>
          <a:ext cx="0" cy="0"/>
          <a:chOff x="0" y="0"/>
          <a:chExt cx="0" cy="0"/>
        </a:xfrm>
      </p:grpSpPr>
      <p:sp>
        <p:nvSpPr>
          <p:cNvPr id="478" name="Google Shape;478;p45"/>
          <p:cNvSpPr txBox="1">
            <a:spLocks noGrp="1"/>
          </p:cNvSpPr>
          <p:nvPr>
            <p:ph type="title" idx="4294967295"/>
          </p:nvPr>
        </p:nvSpPr>
        <p:spPr>
          <a:xfrm>
            <a:off x="1348305" y="3058354"/>
            <a:ext cx="15348300" cy="4063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en-US" sz="8800" b="1" i="0" u="none" strike="noStrike" kern="0" cap="none" spc="0" normalizeH="0" baseline="0" noProof="0" dirty="0">
                <a:ln>
                  <a:noFill/>
                </a:ln>
                <a:solidFill>
                  <a:schemeClr val="dk2"/>
                </a:solidFill>
                <a:effectLst/>
                <a:uLnTx/>
                <a:uFillTx/>
                <a:latin typeface="Raleway Black"/>
                <a:ea typeface="Raleway Black"/>
                <a:cs typeface="Raleway Black"/>
                <a:sym typeface="Raleway Black"/>
              </a:rPr>
              <a:t>Ah, Switch!</a:t>
            </a: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lang="en-US" sz="8800" b="1" i="0" u="none" strike="noStrike" kern="0" cap="none" spc="0" normalizeH="0" baseline="0" noProof="0" dirty="0">
              <a:ln>
                <a:noFill/>
              </a:ln>
              <a:solidFill>
                <a:schemeClr val="dk2"/>
              </a:solidFill>
              <a:effectLst/>
              <a:uLnTx/>
              <a:uFillTx/>
              <a:latin typeface="Raleway Black"/>
              <a:ea typeface="Raleway Black"/>
              <a:cs typeface="Raleway Black"/>
              <a:sym typeface="Raleway Black"/>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endParaRPr kumimoji="0" lang="en-US" sz="8800" b="1" i="0" u="none" strike="noStrike" kern="0" cap="none" spc="0" normalizeH="0" baseline="0" noProof="0" dirty="0">
              <a:ln>
                <a:noFill/>
              </a:ln>
              <a:solidFill>
                <a:schemeClr val="dk2"/>
              </a:solidFill>
              <a:effectLst/>
              <a:uLnTx/>
              <a:uFillTx/>
              <a:latin typeface="Raleway Black"/>
              <a:ea typeface="Raleway Black"/>
              <a:cs typeface="Raleway Black"/>
              <a:sym typeface="Raleway Black"/>
            </a:endParaRPr>
          </a:p>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en-US" sz="8800" b="1" i="0" u="none" strike="noStrike" kern="0" cap="none" spc="0" normalizeH="0" baseline="0" noProof="0" dirty="0">
                <a:ln>
                  <a:noFill/>
                </a:ln>
                <a:solidFill>
                  <a:schemeClr val="dk2"/>
                </a:solidFill>
                <a:effectLst/>
                <a:uLnTx/>
                <a:uFillTx/>
                <a:latin typeface="Raleway Black"/>
                <a:ea typeface="Raleway Black"/>
                <a:cs typeface="Raleway Black"/>
                <a:sym typeface="Raleway Black"/>
              </a:rPr>
              <a:t>Hello Rhode Island!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79" name="Google Shape;479;p45">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0" name="Google Shape;480;p45"/>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pic>
        <p:nvPicPr>
          <p:cNvPr id="481" name="Google Shape;481;p45">
            <a:extLst>
              <a:ext uri="{C183D7F6-B498-43B3-948B-1728B52AA6E4}">
                <adec:decorative xmlns:adec="http://schemas.microsoft.com/office/drawing/2017/decorative" val="1"/>
              </a:ext>
            </a:extLst>
          </p:cNvPr>
          <p:cNvPicPr preferRelativeResize="0"/>
          <p:nvPr/>
        </p:nvPicPr>
        <p:blipFill rotWithShape="1">
          <a:blip r:embed="rId4">
            <a:alphaModFix/>
          </a:blip>
          <a:srcRect t="86647"/>
          <a:stretch/>
        </p:blipFill>
        <p:spPr>
          <a:xfrm>
            <a:off x="0" y="8913523"/>
            <a:ext cx="18288000" cy="1373474"/>
          </a:xfrm>
          <a:prstGeom prst="rect">
            <a:avLst/>
          </a:prstGeom>
          <a:noFill/>
          <a:ln>
            <a:noFill/>
          </a:ln>
        </p:spPr>
      </p:pic>
      <p:grpSp>
        <p:nvGrpSpPr>
          <p:cNvPr id="482" name="Google Shape;482;p45">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483" name="Google Shape;483;p45"/>
            <p:cNvGrpSpPr/>
            <p:nvPr/>
          </p:nvGrpSpPr>
          <p:grpSpPr>
            <a:xfrm rot="10800000">
              <a:off x="-118" y="9257850"/>
              <a:ext cx="18288118" cy="1246143"/>
              <a:chOff x="0" y="-57150"/>
              <a:chExt cx="4816592" cy="328200"/>
            </a:xfrm>
          </p:grpSpPr>
          <p:sp>
            <p:nvSpPr>
              <p:cNvPr id="484" name="Google Shape;484;p45"/>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45"/>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486" name="Google Shape;486;p45" descr="A blurry image of blue circles&#10;&#10;AI-generated content may be incorrect." title="CCSC26 Slides (1).png"/>
            <p:cNvPicPr preferRelativeResize="0"/>
            <p:nvPr/>
          </p:nvPicPr>
          <p:blipFill rotWithShape="1">
            <a:blip r:embed="rId4">
              <a:alphaModFix/>
            </a:blip>
            <a:srcRect t="86647"/>
            <a:stretch/>
          </p:blipFill>
          <p:spPr>
            <a:xfrm>
              <a:off x="65125" y="8913523"/>
              <a:ext cx="18288000" cy="1373474"/>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6"/>
          <p:cNvSpPr txBox="1">
            <a:spLocks noGrp="1"/>
          </p:cNvSpPr>
          <p:nvPr>
            <p:ph type="title" idx="4294967295"/>
          </p:nvPr>
        </p:nvSpPr>
        <p:spPr>
          <a:xfrm>
            <a:off x="2199325" y="1250800"/>
            <a:ext cx="14715900" cy="2597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en-US" sz="7500" b="1" i="0" u="none" strike="noStrike" kern="0" cap="none" spc="0" normalizeH="0" baseline="0" noProof="0" dirty="0">
                <a:ln>
                  <a:noFill/>
                </a:ln>
                <a:solidFill>
                  <a:srgbClr val="0F3869"/>
                </a:solidFill>
                <a:effectLst/>
                <a:uLnTx/>
                <a:uFillTx/>
                <a:latin typeface="Bebas Neue"/>
                <a:ea typeface="Bebas Neue"/>
                <a:cs typeface="Bebas Neue"/>
                <a:sym typeface="Bebas Neue"/>
              </a:rPr>
              <a:t>Finding the Rhythm: Mentoring and Collaborating to Prepare Pre-Service Teachers</a:t>
            </a:r>
            <a:endParaRPr kumimoji="0" lang="en-US" sz="7500" b="1" i="0" u="none" strike="noStrike" kern="0" cap="none" spc="0" normalizeH="0" baseline="0" noProof="0" dirty="0">
              <a:ln>
                <a:noFill/>
              </a:ln>
              <a:solidFill>
                <a:srgbClr val="000000"/>
              </a:solidFill>
              <a:effectLst/>
              <a:uLnTx/>
              <a:uFillTx/>
              <a:latin typeface="Bebas Neue"/>
              <a:ea typeface="Bebas Neue"/>
              <a:cs typeface="Bebas Neue"/>
              <a:sym typeface="Bebas Neue"/>
            </a:endParaRPr>
          </a:p>
        </p:txBody>
      </p:sp>
      <p:sp>
        <p:nvSpPr>
          <p:cNvPr id="492" name="Google Shape;492;p46">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46"/>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494" name="Google Shape;494;p46"/>
          <p:cNvSpPr txBox="1"/>
          <p:nvPr/>
        </p:nvSpPr>
        <p:spPr>
          <a:xfrm>
            <a:off x="3778000" y="4140350"/>
            <a:ext cx="11356800" cy="5882700"/>
          </a:xfrm>
          <a:prstGeom prst="rect">
            <a:avLst/>
          </a:prstGeom>
          <a:noFill/>
          <a:ln>
            <a:noFill/>
          </a:ln>
        </p:spPr>
        <p:txBody>
          <a:bodyPr spcFirstLastPara="1" wrap="square" lIns="0" tIns="0" rIns="0" bIns="0" anchor="t" anchorCtr="0">
            <a:spAutoFit/>
          </a:bodyPr>
          <a:lstStyle/>
          <a:p>
            <a:pPr marL="0" marR="0" lvl="0" indent="0" algn="ctr" rtl="0">
              <a:lnSpc>
                <a:spcPct val="123995"/>
              </a:lnSpc>
              <a:spcBef>
                <a:spcPts val="0"/>
              </a:spcBef>
              <a:spcAft>
                <a:spcPts val="0"/>
              </a:spcAft>
              <a:buNone/>
            </a:pPr>
            <a:r>
              <a:rPr lang="en-US" sz="3500" b="1">
                <a:solidFill>
                  <a:srgbClr val="006AB9"/>
                </a:solidFill>
                <a:latin typeface="Raleway"/>
                <a:ea typeface="Raleway"/>
                <a:cs typeface="Raleway"/>
                <a:sym typeface="Raleway"/>
              </a:rPr>
              <a:t>Presented by:</a:t>
            </a:r>
            <a:endParaRPr sz="3500" b="1">
              <a:solidFill>
                <a:srgbClr val="006AB9"/>
              </a:solidFill>
              <a:latin typeface="Raleway"/>
              <a:ea typeface="Raleway"/>
              <a:cs typeface="Raleway"/>
              <a:sym typeface="Raleway"/>
            </a:endParaRPr>
          </a:p>
          <a:p>
            <a:pPr marL="0" marR="0" lvl="0" indent="0" algn="ctr" rtl="0">
              <a:lnSpc>
                <a:spcPct val="123995"/>
              </a:lnSpc>
              <a:spcBef>
                <a:spcPts val="0"/>
              </a:spcBef>
              <a:spcAft>
                <a:spcPts val="0"/>
              </a:spcAft>
              <a:buNone/>
            </a:pPr>
            <a:r>
              <a:rPr lang="en-US" sz="3500" b="1">
                <a:solidFill>
                  <a:srgbClr val="006AB9"/>
                </a:solidFill>
                <a:latin typeface="Raleway"/>
                <a:ea typeface="Raleway"/>
                <a:cs typeface="Raleway"/>
                <a:sym typeface="Raleway"/>
              </a:rPr>
              <a:t>Amy Broemmel, PhD</a:t>
            </a:r>
            <a:endParaRPr sz="3500" b="1">
              <a:solidFill>
                <a:srgbClr val="006AB9"/>
              </a:solidFill>
              <a:latin typeface="Raleway"/>
              <a:ea typeface="Raleway"/>
              <a:cs typeface="Raleway"/>
              <a:sym typeface="Raleway"/>
            </a:endParaRPr>
          </a:p>
          <a:p>
            <a:pPr marL="0" marR="0" lvl="0" indent="0" algn="ctr" rtl="0">
              <a:lnSpc>
                <a:spcPct val="123995"/>
              </a:lnSpc>
              <a:spcBef>
                <a:spcPts val="0"/>
              </a:spcBef>
              <a:spcAft>
                <a:spcPts val="0"/>
              </a:spcAft>
              <a:buNone/>
            </a:pPr>
            <a:r>
              <a:rPr lang="en-US" sz="3500">
                <a:solidFill>
                  <a:srgbClr val="006AB9"/>
                </a:solidFill>
                <a:latin typeface="Raleway"/>
                <a:ea typeface="Raleway"/>
                <a:cs typeface="Raleway"/>
                <a:sym typeface="Raleway"/>
              </a:rPr>
              <a:t>University of RI</a:t>
            </a:r>
            <a:endParaRPr sz="3500">
              <a:solidFill>
                <a:srgbClr val="006AB9"/>
              </a:solidFill>
              <a:latin typeface="Raleway"/>
              <a:ea typeface="Raleway"/>
              <a:cs typeface="Raleway"/>
              <a:sym typeface="Raleway"/>
            </a:endParaRPr>
          </a:p>
          <a:p>
            <a:pPr marL="0" lvl="0" indent="0" algn="ctr" rtl="0">
              <a:lnSpc>
                <a:spcPct val="123995"/>
              </a:lnSpc>
              <a:spcBef>
                <a:spcPts val="0"/>
              </a:spcBef>
              <a:spcAft>
                <a:spcPts val="0"/>
              </a:spcAft>
              <a:buClr>
                <a:schemeClr val="dk1"/>
              </a:buClr>
              <a:buFont typeface="Arial"/>
              <a:buNone/>
            </a:pPr>
            <a:r>
              <a:rPr lang="en-US" sz="3500" b="1">
                <a:solidFill>
                  <a:srgbClr val="006AB9"/>
                </a:solidFill>
                <a:latin typeface="Raleway"/>
                <a:ea typeface="Raleway"/>
                <a:cs typeface="Raleway"/>
                <a:sym typeface="Raleway"/>
              </a:rPr>
              <a:t>Kimberlee Johnsen-Smith, Ed.D.</a:t>
            </a:r>
            <a:endParaRPr sz="3500" b="1">
              <a:solidFill>
                <a:srgbClr val="006AB9"/>
              </a:solidFill>
              <a:latin typeface="Raleway"/>
              <a:ea typeface="Raleway"/>
              <a:cs typeface="Raleway"/>
              <a:sym typeface="Raleway"/>
            </a:endParaRPr>
          </a:p>
          <a:p>
            <a:pPr marL="0" marR="0" lvl="0" indent="0" algn="ctr" rtl="0">
              <a:lnSpc>
                <a:spcPct val="123995"/>
              </a:lnSpc>
              <a:spcBef>
                <a:spcPts val="0"/>
              </a:spcBef>
              <a:spcAft>
                <a:spcPts val="0"/>
              </a:spcAft>
              <a:buNone/>
            </a:pPr>
            <a:r>
              <a:rPr lang="en-US" sz="3500">
                <a:solidFill>
                  <a:srgbClr val="006AB9"/>
                </a:solidFill>
                <a:latin typeface="Raleway"/>
                <a:ea typeface="Raleway"/>
                <a:cs typeface="Raleway"/>
                <a:sym typeface="Raleway"/>
              </a:rPr>
              <a:t>Roger Williams University</a:t>
            </a:r>
            <a:endParaRPr sz="3500">
              <a:solidFill>
                <a:srgbClr val="006AB9"/>
              </a:solidFill>
              <a:latin typeface="Raleway"/>
              <a:ea typeface="Raleway"/>
              <a:cs typeface="Raleway"/>
              <a:sym typeface="Raleway"/>
            </a:endParaRPr>
          </a:p>
          <a:p>
            <a:pPr marL="0" marR="0" lvl="0" indent="0" algn="ctr" rtl="0">
              <a:lnSpc>
                <a:spcPct val="123995"/>
              </a:lnSpc>
              <a:spcBef>
                <a:spcPts val="0"/>
              </a:spcBef>
              <a:spcAft>
                <a:spcPts val="0"/>
              </a:spcAft>
              <a:buNone/>
            </a:pPr>
            <a:r>
              <a:rPr lang="en-US" sz="3500" b="1">
                <a:solidFill>
                  <a:srgbClr val="006AB9"/>
                </a:solidFill>
                <a:latin typeface="Raleway"/>
                <a:ea typeface="Raleway"/>
                <a:cs typeface="Raleway"/>
                <a:sym typeface="Raleway"/>
              </a:rPr>
              <a:t>Diana Marshall, PhD</a:t>
            </a:r>
            <a:endParaRPr sz="3500" b="1">
              <a:solidFill>
                <a:srgbClr val="006AB9"/>
              </a:solidFill>
              <a:latin typeface="Raleway"/>
              <a:ea typeface="Raleway"/>
              <a:cs typeface="Raleway"/>
              <a:sym typeface="Raleway"/>
            </a:endParaRPr>
          </a:p>
          <a:p>
            <a:pPr marL="0" marR="0" lvl="0" indent="0" algn="ctr" rtl="0">
              <a:lnSpc>
                <a:spcPct val="123995"/>
              </a:lnSpc>
              <a:spcBef>
                <a:spcPts val="0"/>
              </a:spcBef>
              <a:spcAft>
                <a:spcPts val="0"/>
              </a:spcAft>
              <a:buNone/>
            </a:pPr>
            <a:r>
              <a:rPr lang="en-US" sz="3500">
                <a:solidFill>
                  <a:srgbClr val="006AB9"/>
                </a:solidFill>
                <a:latin typeface="Raleway"/>
                <a:ea typeface="Raleway"/>
                <a:cs typeface="Raleway"/>
                <a:sym typeface="Raleway"/>
              </a:rPr>
              <a:t>University of RI</a:t>
            </a:r>
            <a:endParaRPr sz="3500">
              <a:solidFill>
                <a:srgbClr val="006AB9"/>
              </a:solidFill>
              <a:latin typeface="Raleway"/>
              <a:ea typeface="Raleway"/>
              <a:cs typeface="Raleway"/>
              <a:sym typeface="Raleway"/>
            </a:endParaRPr>
          </a:p>
          <a:p>
            <a:pPr marL="0" marR="0" lvl="0" indent="0" algn="ctr" rtl="0">
              <a:lnSpc>
                <a:spcPct val="123995"/>
              </a:lnSpc>
              <a:spcBef>
                <a:spcPts val="0"/>
              </a:spcBef>
              <a:spcAft>
                <a:spcPts val="0"/>
              </a:spcAft>
              <a:buNone/>
            </a:pPr>
            <a:endParaRPr sz="3500">
              <a:solidFill>
                <a:srgbClr val="006AB9"/>
              </a:solidFill>
              <a:latin typeface="Raleway"/>
              <a:ea typeface="Raleway"/>
              <a:cs typeface="Raleway"/>
              <a:sym typeface="Raleway"/>
            </a:endParaRPr>
          </a:p>
          <a:p>
            <a:pPr marL="0" marR="0" lvl="0" indent="0" algn="ctr" rtl="0">
              <a:lnSpc>
                <a:spcPct val="123995"/>
              </a:lnSpc>
              <a:spcBef>
                <a:spcPts val="0"/>
              </a:spcBef>
              <a:spcAft>
                <a:spcPts val="0"/>
              </a:spcAft>
              <a:buNone/>
            </a:pPr>
            <a:r>
              <a:rPr lang="en-US" sz="3500" b="1">
                <a:solidFill>
                  <a:srgbClr val="006AB9"/>
                </a:solidFill>
                <a:latin typeface="Raleway"/>
                <a:ea typeface="Raleway"/>
                <a:cs typeface="Raleway"/>
                <a:sym typeface="Raleway"/>
              </a:rPr>
              <a:t>  </a:t>
            </a:r>
            <a:endParaRPr sz="3500" b="1">
              <a:latin typeface="Raleway"/>
              <a:ea typeface="Raleway"/>
              <a:cs typeface="Raleway"/>
              <a:sym typeface="Raleway"/>
            </a:endParaRPr>
          </a:p>
        </p:txBody>
      </p:sp>
      <p:pic>
        <p:nvPicPr>
          <p:cNvPr id="495" name="Google Shape;495;p46">
            <a:extLst>
              <a:ext uri="{C183D7F6-B498-43B3-948B-1728B52AA6E4}">
                <adec:decorative xmlns:adec="http://schemas.microsoft.com/office/drawing/2017/decorative" val="1"/>
              </a:ext>
            </a:extLst>
          </p:cNvPr>
          <p:cNvPicPr preferRelativeResize="0"/>
          <p:nvPr/>
        </p:nvPicPr>
        <p:blipFill rotWithShape="1">
          <a:blip r:embed="rId4">
            <a:alphaModFix/>
          </a:blip>
          <a:srcRect t="86648"/>
          <a:stretch/>
        </p:blipFill>
        <p:spPr>
          <a:xfrm>
            <a:off x="0" y="8913523"/>
            <a:ext cx="18288000" cy="13734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BC27"/>
        </a:solidFill>
        <a:effectLst/>
      </p:bgPr>
    </p:bg>
    <p:spTree>
      <p:nvGrpSpPr>
        <p:cNvPr id="1" name="Shape 499"/>
        <p:cNvGrpSpPr/>
        <p:nvPr/>
      </p:nvGrpSpPr>
      <p:grpSpPr>
        <a:xfrm>
          <a:off x="0" y="0"/>
          <a:ext cx="0" cy="0"/>
          <a:chOff x="0" y="0"/>
          <a:chExt cx="0" cy="0"/>
        </a:xfrm>
      </p:grpSpPr>
      <p:sp>
        <p:nvSpPr>
          <p:cNvPr id="500" name="Google Shape;500;p47"/>
          <p:cNvSpPr txBox="1">
            <a:spLocks noGrp="1"/>
          </p:cNvSpPr>
          <p:nvPr>
            <p:ph type="title" idx="4294967295"/>
          </p:nvPr>
        </p:nvSpPr>
        <p:spPr>
          <a:xfrm>
            <a:off x="646075" y="2271013"/>
            <a:ext cx="5934000" cy="1723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11199" b="1" i="0" u="none" strike="noStrike" kern="0" cap="none" spc="0" normalizeH="0" baseline="0" noProof="0" dirty="0">
                <a:ln>
                  <a:noFill/>
                </a:ln>
                <a:solidFill>
                  <a:srgbClr val="000000"/>
                </a:solidFill>
                <a:effectLst/>
                <a:uLnTx/>
                <a:uFillTx/>
                <a:latin typeface="Fjalla One"/>
                <a:ea typeface="Fjalla One"/>
                <a:cs typeface="Fjalla One"/>
                <a:sym typeface="Fjalla One"/>
              </a:rPr>
              <a:t>Overview</a:t>
            </a:r>
            <a:endParaRPr kumimoji="0" lang="en-US" sz="47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sp>
        <p:nvSpPr>
          <p:cNvPr id="501" name="Google Shape;501;p47">
            <a:extLst>
              <a:ext uri="{C183D7F6-B498-43B3-948B-1728B52AA6E4}">
                <adec:decorative xmlns:adec="http://schemas.microsoft.com/office/drawing/2017/decorative" val="1"/>
              </a:ext>
            </a:extLst>
          </p:cNvPr>
          <p:cNvSpPr/>
          <p:nvPr/>
        </p:nvSpPr>
        <p:spPr>
          <a:xfrm>
            <a:off x="7384437" y="1579600"/>
            <a:ext cx="10020168" cy="7127799"/>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02" name="Google Shape;502;p47">
            <a:extLst>
              <a:ext uri="{C183D7F6-B498-43B3-948B-1728B52AA6E4}">
                <adec:decorative xmlns:adec="http://schemas.microsoft.com/office/drawing/2017/decorative" val="1"/>
              </a:ext>
            </a:extLst>
          </p:cNvPr>
          <p:cNvGrpSpPr/>
          <p:nvPr/>
        </p:nvGrpSpPr>
        <p:grpSpPr>
          <a:xfrm>
            <a:off x="7490876" y="2002775"/>
            <a:ext cx="9783030" cy="5548690"/>
            <a:chOff x="-803960" y="-1747605"/>
            <a:chExt cx="10472094" cy="5939510"/>
          </a:xfrm>
        </p:grpSpPr>
        <p:sp>
          <p:nvSpPr>
            <p:cNvPr id="503" name="Google Shape;503;p47"/>
            <p:cNvSpPr txBox="1"/>
            <p:nvPr/>
          </p:nvSpPr>
          <p:spPr>
            <a:xfrm>
              <a:off x="-636867" y="-1747605"/>
              <a:ext cx="10305000" cy="25860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4359" b="1">
                  <a:latin typeface="Raleway"/>
                  <a:ea typeface="Raleway"/>
                  <a:cs typeface="Raleway"/>
                  <a:sym typeface="Raleway"/>
                </a:rPr>
                <a:t>We hope participants will walk away from this session with ideas for:</a:t>
              </a:r>
              <a:endParaRPr sz="1743" b="1">
                <a:latin typeface="Raleway"/>
                <a:ea typeface="Raleway"/>
                <a:cs typeface="Raleway"/>
                <a:sym typeface="Raleway"/>
              </a:endParaRPr>
            </a:p>
          </p:txBody>
        </p:sp>
        <p:sp>
          <p:nvSpPr>
            <p:cNvPr id="504" name="Google Shape;504;p47"/>
            <p:cNvSpPr txBox="1"/>
            <p:nvPr/>
          </p:nvSpPr>
          <p:spPr>
            <a:xfrm>
              <a:off x="-803960" y="1370704"/>
              <a:ext cx="10033500" cy="2821200"/>
            </a:xfrm>
            <a:prstGeom prst="rect">
              <a:avLst/>
            </a:prstGeom>
            <a:noFill/>
            <a:ln>
              <a:noFill/>
            </a:ln>
          </p:spPr>
          <p:txBody>
            <a:bodyPr spcFirstLastPara="1" wrap="square" lIns="0" tIns="0" rIns="0" bIns="0" anchor="t" anchorCtr="0">
              <a:spAutoFit/>
            </a:bodyPr>
            <a:lstStyle/>
            <a:p>
              <a:pPr marL="672293" marR="0" lvl="1" indent="-336147" algn="l" rtl="0">
                <a:lnSpc>
                  <a:spcPct val="150020"/>
                </a:lnSpc>
                <a:spcBef>
                  <a:spcPts val="0"/>
                </a:spcBef>
                <a:spcAft>
                  <a:spcPts val="0"/>
                </a:spcAft>
                <a:buClr>
                  <a:srgbClr val="000000"/>
                </a:buClr>
                <a:buSzPts val="3113"/>
                <a:buFont typeface="Raleway Medium"/>
                <a:buChar char="•"/>
              </a:pPr>
              <a:r>
                <a:rPr lang="en-US" sz="3112">
                  <a:latin typeface="Raleway Medium"/>
                  <a:ea typeface="Raleway Medium"/>
                  <a:cs typeface="Raleway Medium"/>
                  <a:sym typeface="Raleway Medium"/>
                </a:rPr>
                <a:t>Networking within and across states</a:t>
              </a:r>
              <a:endParaRPr sz="3112">
                <a:latin typeface="Raleway Medium"/>
                <a:ea typeface="Raleway Medium"/>
                <a:cs typeface="Raleway Medium"/>
                <a:sym typeface="Raleway Medium"/>
              </a:endParaRPr>
            </a:p>
            <a:p>
              <a:pPr marL="672293" marR="0" lvl="1" indent="-336147" algn="l" rtl="0">
                <a:lnSpc>
                  <a:spcPct val="150020"/>
                </a:lnSpc>
                <a:spcBef>
                  <a:spcPts val="0"/>
                </a:spcBef>
                <a:spcAft>
                  <a:spcPts val="0"/>
                </a:spcAft>
                <a:buSzPts val="3113"/>
                <a:buFont typeface="Raleway Medium"/>
                <a:buChar char="•"/>
              </a:pPr>
              <a:r>
                <a:rPr lang="en-US" sz="3112">
                  <a:latin typeface="Raleway Medium"/>
                  <a:ea typeface="Raleway Medium"/>
                  <a:cs typeface="Raleway Medium"/>
                  <a:sym typeface="Raleway Medium"/>
                </a:rPr>
                <a:t>Valuing teacher expertise</a:t>
              </a:r>
              <a:endParaRPr sz="3112">
                <a:latin typeface="Raleway Medium"/>
                <a:ea typeface="Raleway Medium"/>
                <a:cs typeface="Raleway Medium"/>
                <a:sym typeface="Raleway Medium"/>
              </a:endParaRPr>
            </a:p>
            <a:p>
              <a:pPr marL="672293" marR="0" lvl="1" indent="-336147" algn="l" rtl="0">
                <a:lnSpc>
                  <a:spcPct val="150020"/>
                </a:lnSpc>
                <a:spcBef>
                  <a:spcPts val="0"/>
                </a:spcBef>
                <a:spcAft>
                  <a:spcPts val="0"/>
                </a:spcAft>
                <a:buSzPts val="3113"/>
                <a:buFont typeface="Raleway Medium"/>
                <a:buChar char="•"/>
              </a:pPr>
              <a:r>
                <a:rPr lang="en-US" sz="3112">
                  <a:latin typeface="Raleway Medium"/>
                  <a:ea typeface="Raleway Medium"/>
                  <a:cs typeface="Raleway Medium"/>
                  <a:sym typeface="Raleway Medium"/>
                </a:rPr>
                <a:t>Broadening understanding of what it means to mentor adults</a:t>
              </a:r>
              <a:endParaRPr sz="3112">
                <a:latin typeface="Raleway Medium"/>
                <a:ea typeface="Raleway Medium"/>
                <a:cs typeface="Raleway Medium"/>
                <a:sym typeface="Raleway Medium"/>
              </a:endParaRPr>
            </a:p>
          </p:txBody>
        </p:sp>
      </p:grpSp>
      <p:sp>
        <p:nvSpPr>
          <p:cNvPr id="505" name="Google Shape;505;p47">
            <a:extLst>
              <a:ext uri="{C183D7F6-B498-43B3-948B-1728B52AA6E4}">
                <adec:decorative xmlns:adec="http://schemas.microsoft.com/office/drawing/2017/decorative" val="1"/>
              </a:ext>
            </a:extLst>
          </p:cNvPr>
          <p:cNvSpPr/>
          <p:nvPr/>
        </p:nvSpPr>
        <p:spPr>
          <a:xfrm rot="-1678635">
            <a:off x="4894090" y="4407056"/>
            <a:ext cx="1555832" cy="2296431"/>
          </a:xfrm>
          <a:custGeom>
            <a:avLst/>
            <a:gdLst/>
            <a:ahLst/>
            <a:cxnLst/>
            <a:rect l="l" t="t" r="r" b="b"/>
            <a:pathLst>
              <a:path w="1555832" h="2296431" extrusionOk="0">
                <a:moveTo>
                  <a:pt x="0" y="0"/>
                </a:moveTo>
                <a:lnTo>
                  <a:pt x="1555831" y="0"/>
                </a:lnTo>
                <a:lnTo>
                  <a:pt x="1555831" y="2296430"/>
                </a:lnTo>
                <a:lnTo>
                  <a:pt x="0" y="229643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47">
            <a:extLst>
              <a:ext uri="{C183D7F6-B498-43B3-948B-1728B52AA6E4}">
                <adec:decorative xmlns:adec="http://schemas.microsoft.com/office/drawing/2017/decorative" val="1"/>
              </a:ext>
            </a:extLst>
          </p:cNvPr>
          <p:cNvSpPr/>
          <p:nvPr/>
        </p:nvSpPr>
        <p:spPr>
          <a:xfrm>
            <a:off x="1138509" y="5555271"/>
            <a:ext cx="4949132" cy="7519007"/>
          </a:xfrm>
          <a:custGeom>
            <a:avLst/>
            <a:gdLst/>
            <a:ahLst/>
            <a:cxnLst/>
            <a:rect l="l" t="t" r="r" b="b"/>
            <a:pathLst>
              <a:path w="4949132" h="7519007" extrusionOk="0">
                <a:moveTo>
                  <a:pt x="0" y="0"/>
                </a:moveTo>
                <a:lnTo>
                  <a:pt x="4949132" y="0"/>
                </a:lnTo>
                <a:lnTo>
                  <a:pt x="4949132" y="7519007"/>
                </a:lnTo>
                <a:lnTo>
                  <a:pt x="0" y="7519007"/>
                </a:lnTo>
                <a:lnTo>
                  <a:pt x="0" y="0"/>
                </a:lnTo>
                <a:close/>
              </a:path>
            </a:pathLst>
          </a:custGeom>
          <a:blipFill rotWithShape="1">
            <a:blip r:embed="rId4">
              <a:alphaModFix/>
            </a:blip>
            <a:stretch>
              <a:fillRect l="-19500" t="-4336" r="-6443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47">
            <a:extLst>
              <a:ext uri="{C183D7F6-B498-43B3-948B-1728B52AA6E4}">
                <adec:decorative xmlns:adec="http://schemas.microsoft.com/office/drawing/2017/decorative" val="1"/>
              </a:ext>
            </a:extLst>
          </p:cNvPr>
          <p:cNvSpPr/>
          <p:nvPr/>
        </p:nvSpPr>
        <p:spPr>
          <a:xfrm rot="-571899">
            <a:off x="2081760" y="4661567"/>
            <a:ext cx="2434916" cy="1530954"/>
          </a:xfrm>
          <a:custGeom>
            <a:avLst/>
            <a:gdLst/>
            <a:ahLst/>
            <a:cxnLst/>
            <a:rect l="l" t="t" r="r" b="b"/>
            <a:pathLst>
              <a:path w="2434916" h="1530954" extrusionOk="0">
                <a:moveTo>
                  <a:pt x="0" y="0"/>
                </a:moveTo>
                <a:lnTo>
                  <a:pt x="2434917" y="0"/>
                </a:lnTo>
                <a:lnTo>
                  <a:pt x="2434917" y="1530954"/>
                </a:lnTo>
                <a:lnTo>
                  <a:pt x="0" y="15309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47">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47"/>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8">
            <a:extLst>
              <a:ext uri="{C183D7F6-B498-43B3-948B-1728B52AA6E4}">
                <adec:decorative xmlns:adec="http://schemas.microsoft.com/office/drawing/2017/decorative" val="1"/>
              </a:ext>
            </a:extLst>
          </p:cNvPr>
          <p:cNvSpPr/>
          <p:nvPr/>
        </p:nvSpPr>
        <p:spPr>
          <a:xfrm>
            <a:off x="0" y="0"/>
            <a:ext cx="7869065" cy="10287000"/>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48">
            <a:extLst>
              <a:ext uri="{C183D7F6-B498-43B3-948B-1728B52AA6E4}">
                <adec:decorative xmlns:adec="http://schemas.microsoft.com/office/drawing/2017/decorative" val="1"/>
              </a:ext>
            </a:extLst>
          </p:cNvPr>
          <p:cNvSpPr/>
          <p:nvPr/>
        </p:nvSpPr>
        <p:spPr>
          <a:xfrm>
            <a:off x="1028700" y="944457"/>
            <a:ext cx="5542562" cy="8313843"/>
          </a:xfrm>
          <a:custGeom>
            <a:avLst/>
            <a:gdLst/>
            <a:ahLst/>
            <a:cxnLst/>
            <a:rect l="l" t="t" r="r" b="b"/>
            <a:pathLst>
              <a:path w="6350000" h="9525000" extrusionOk="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48"/>
          <p:cNvSpPr txBox="1">
            <a:spLocks noGrp="1"/>
          </p:cNvSpPr>
          <p:nvPr>
            <p:ph type="title" idx="4294967295"/>
          </p:nvPr>
        </p:nvSpPr>
        <p:spPr>
          <a:xfrm>
            <a:off x="8398025" y="1632725"/>
            <a:ext cx="9354000" cy="3309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srgbClr val="000000"/>
                </a:solidFill>
                <a:effectLst/>
                <a:uLnTx/>
                <a:uFillTx/>
                <a:latin typeface="Fjalla One"/>
                <a:ea typeface="Fjalla One"/>
                <a:cs typeface="Fjalla One"/>
                <a:sym typeface="Fjalla One"/>
              </a:rPr>
              <a:t>What knowledge, skills, and qualities do mentor teachers need to effectively support pre-service teachers?</a:t>
            </a:r>
          </a:p>
        </p:txBody>
      </p:sp>
      <p:grpSp>
        <p:nvGrpSpPr>
          <p:cNvPr id="517" name="Google Shape;517;p48">
            <a:extLst>
              <a:ext uri="{C183D7F6-B498-43B3-948B-1728B52AA6E4}">
                <adec:decorative xmlns:adec="http://schemas.microsoft.com/office/drawing/2017/decorative" val="1"/>
              </a:ext>
            </a:extLst>
          </p:cNvPr>
          <p:cNvGrpSpPr/>
          <p:nvPr/>
        </p:nvGrpSpPr>
        <p:grpSpPr>
          <a:xfrm>
            <a:off x="9256425" y="7269723"/>
            <a:ext cx="8750700" cy="1818628"/>
            <a:chOff x="0" y="175735"/>
            <a:chExt cx="11667600" cy="1417260"/>
          </a:xfrm>
        </p:grpSpPr>
        <p:sp>
          <p:nvSpPr>
            <p:cNvPr id="518" name="Google Shape;518;p48"/>
            <p:cNvSpPr txBox="1"/>
            <p:nvPr/>
          </p:nvSpPr>
          <p:spPr>
            <a:xfrm>
              <a:off x="0" y="1173296"/>
              <a:ext cx="11667600" cy="4197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500" b="1">
                  <a:latin typeface="Raleway"/>
                  <a:ea typeface="Raleway"/>
                  <a:cs typeface="Raleway"/>
                  <a:sym typeface="Raleway"/>
                </a:rPr>
                <a:t>https://www.menti.com/alod4gxicjxh</a:t>
              </a:r>
              <a:endParaRPr b="1">
                <a:latin typeface="Raleway"/>
                <a:ea typeface="Raleway"/>
                <a:cs typeface="Raleway"/>
                <a:sym typeface="Raleway"/>
              </a:endParaRPr>
            </a:p>
          </p:txBody>
        </p:sp>
        <p:sp>
          <p:nvSpPr>
            <p:cNvPr id="519" name="Google Shape;519;p48"/>
            <p:cNvSpPr txBox="1"/>
            <p:nvPr/>
          </p:nvSpPr>
          <p:spPr>
            <a:xfrm>
              <a:off x="0" y="175735"/>
              <a:ext cx="10820400" cy="1680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endParaRPr>
                <a:latin typeface="Raleway"/>
                <a:ea typeface="Raleway"/>
                <a:cs typeface="Raleway"/>
                <a:sym typeface="Raleway"/>
              </a:endParaRPr>
            </a:p>
          </p:txBody>
        </p:sp>
      </p:grpSp>
      <p:sp>
        <p:nvSpPr>
          <p:cNvPr id="520" name="Google Shape;520;p48">
            <a:extLst>
              <a:ext uri="{C183D7F6-B498-43B3-948B-1728B52AA6E4}">
                <adec:decorative xmlns:adec="http://schemas.microsoft.com/office/drawing/2017/decorative" val="1"/>
              </a:ext>
            </a:extLst>
          </p:cNvPr>
          <p:cNvSpPr/>
          <p:nvPr/>
        </p:nvSpPr>
        <p:spPr>
          <a:xfrm>
            <a:off x="15359259" y="925830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48">
            <a:extLst>
              <a:ext uri="{C183D7F6-B498-43B3-948B-1728B52AA6E4}">
                <adec:decorative xmlns:adec="http://schemas.microsoft.com/office/drawing/2017/decorative" val="1"/>
              </a:ext>
            </a:extLst>
          </p:cNvPr>
          <p:cNvSpPr txBox="1"/>
          <p:nvPr/>
        </p:nvSpPr>
        <p:spPr>
          <a:xfrm>
            <a:off x="15246818" y="98129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522" name="Google Shape;522;p48">
            <a:extLst>
              <a:ext uri="{C183D7F6-B498-43B3-948B-1728B52AA6E4}">
                <adec:decorative xmlns:adec="http://schemas.microsoft.com/office/drawing/2017/decorative" val="1"/>
              </a:ext>
            </a:extLst>
          </p:cNvPr>
          <p:cNvSpPr/>
          <p:nvPr/>
        </p:nvSpPr>
        <p:spPr>
          <a:xfrm rot="5400000">
            <a:off x="-7975710" y="7022814"/>
            <a:ext cx="15951420" cy="1681546"/>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4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https://www.menti.com/alod4gxicjxh</a:t>
            </a:r>
            <a:endParaRPr/>
          </a:p>
        </p:txBody>
      </p:sp>
      <p:pic>
        <p:nvPicPr>
          <p:cNvPr id="524" name="Google Shape;524;p4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1940796" y="5205063"/>
            <a:ext cx="2760300" cy="2695638"/>
          </a:xfrm>
          <a:prstGeom prst="rect">
            <a:avLst/>
          </a:prstGeom>
          <a:noFill/>
          <a:ln>
            <a:noFill/>
          </a:ln>
        </p:spPr>
      </p:pic>
      <p:pic>
        <p:nvPicPr>
          <p:cNvPr id="525" name="Google Shape;525;p48">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9929915" y="400201"/>
            <a:ext cx="7067550" cy="7810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grpSp>
        <p:nvGrpSpPr>
          <p:cNvPr id="530" name="Google Shape;530;p49">
            <a:extLst>
              <a:ext uri="{C183D7F6-B498-43B3-948B-1728B52AA6E4}">
                <adec:decorative xmlns:adec="http://schemas.microsoft.com/office/drawing/2017/decorative" val="1"/>
              </a:ext>
            </a:extLst>
          </p:cNvPr>
          <p:cNvGrpSpPr/>
          <p:nvPr/>
        </p:nvGrpSpPr>
        <p:grpSpPr>
          <a:xfrm rot="10800000">
            <a:off x="-118" y="9257850"/>
            <a:ext cx="18288118" cy="1246143"/>
            <a:chOff x="0" y="-57150"/>
            <a:chExt cx="4816592" cy="328200"/>
          </a:xfrm>
        </p:grpSpPr>
        <p:sp>
          <p:nvSpPr>
            <p:cNvPr id="531" name="Google Shape;531;p49"/>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49"/>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533" name="Google Shape;533;p49">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49"/>
          <p:cNvSpPr txBox="1">
            <a:spLocks noGrp="1"/>
          </p:cNvSpPr>
          <p:nvPr>
            <p:ph type="title" idx="4294967295"/>
          </p:nvPr>
        </p:nvSpPr>
        <p:spPr>
          <a:xfrm>
            <a:off x="1056750" y="0"/>
            <a:ext cx="16174500" cy="923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599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Collaboration: Across and Within the State</a:t>
            </a:r>
            <a:endParaRPr kumimoji="0" lang="en-US" sz="4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sp>
        <p:nvSpPr>
          <p:cNvPr id="534" name="Google Shape;534;p49">
            <a:extLst>
              <a:ext uri="{C183D7F6-B498-43B3-948B-1728B52AA6E4}">
                <adec:decorative xmlns:adec="http://schemas.microsoft.com/office/drawing/2017/decorative" val="1"/>
              </a:ext>
            </a:extLst>
          </p:cNvPr>
          <p:cNvSpPr txBox="1"/>
          <p:nvPr/>
        </p:nvSpPr>
        <p:spPr>
          <a:xfrm>
            <a:off x="15424705" y="9872350"/>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None/>
            </a:pPr>
            <a:r>
              <a:rPr lang="en-US" sz="210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535" name="Google Shape;535;p49">
            <a:extLst>
              <a:ext uri="{C183D7F6-B498-43B3-948B-1728B52AA6E4}">
                <adec:decorative xmlns:adec="http://schemas.microsoft.com/office/drawing/2017/decorative" val="1"/>
              </a:ext>
            </a:extLst>
          </p:cNvPr>
          <p:cNvSpPr txBox="1"/>
          <p:nvPr/>
        </p:nvSpPr>
        <p:spPr>
          <a:xfrm>
            <a:off x="4147511" y="3245569"/>
            <a:ext cx="99930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latin typeface="Raleway Medium"/>
              <a:ea typeface="Raleway Medium"/>
              <a:cs typeface="Raleway Medium"/>
              <a:sym typeface="Raleway Medium"/>
            </a:endParaRPr>
          </a:p>
        </p:txBody>
      </p:sp>
      <p:sp>
        <p:nvSpPr>
          <p:cNvPr id="537" name="Google Shape;537;p49"/>
          <p:cNvSpPr txBox="1"/>
          <p:nvPr/>
        </p:nvSpPr>
        <p:spPr>
          <a:xfrm>
            <a:off x="1056750" y="1084000"/>
            <a:ext cx="17005800" cy="6614100"/>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t" anchorCtr="0">
            <a:spAutoFit/>
          </a:bodyPr>
          <a:lstStyle/>
          <a:p>
            <a:pPr marL="457200" marR="0" lvl="0" indent="0" algn="l" rtl="0">
              <a:lnSpc>
                <a:spcPct val="140014"/>
              </a:lnSpc>
              <a:spcBef>
                <a:spcPts val="0"/>
              </a:spcBef>
              <a:spcAft>
                <a:spcPts val="0"/>
              </a:spcAft>
              <a:buNone/>
            </a:pPr>
            <a:r>
              <a:rPr lang="en-US" sz="2699" b="1">
                <a:solidFill>
                  <a:schemeClr val="dk1"/>
                </a:solidFill>
                <a:latin typeface="Raleway"/>
                <a:ea typeface="Raleway"/>
                <a:cs typeface="Raleway"/>
                <a:sym typeface="Raleway"/>
              </a:rPr>
              <a:t>‘Small State, Big Leverage’:</a:t>
            </a:r>
            <a:r>
              <a:rPr lang="en-US" sz="2699">
                <a:solidFill>
                  <a:schemeClr val="dk1"/>
                </a:solidFill>
                <a:latin typeface="Raleway Medium"/>
                <a:ea typeface="Raleway Medium"/>
                <a:cs typeface="Raleway Medium"/>
                <a:sym typeface="Raleway Medium"/>
              </a:rPr>
              <a:t> CEEDAR State Leadership Team Workgroup </a:t>
            </a:r>
            <a:endParaRPr sz="2699">
              <a:solidFill>
                <a:schemeClr val="dk1"/>
              </a:solidFill>
              <a:latin typeface="Raleway Medium"/>
              <a:ea typeface="Raleway Medium"/>
              <a:cs typeface="Raleway Medium"/>
              <a:sym typeface="Raleway Medium"/>
            </a:endParaRPr>
          </a:p>
          <a:p>
            <a:pPr marL="1371600" marR="0" lvl="2" indent="-399986" algn="l" rtl="0">
              <a:lnSpc>
                <a:spcPct val="140014"/>
              </a:lnSpc>
              <a:spcBef>
                <a:spcPts val="0"/>
              </a:spcBef>
              <a:spcAft>
                <a:spcPts val="0"/>
              </a:spcAft>
              <a:buClr>
                <a:schemeClr val="dk1"/>
              </a:buClr>
              <a:buSzPts val="2699"/>
              <a:buFont typeface="Raleway Medium"/>
              <a:buChar char="■"/>
            </a:pPr>
            <a:r>
              <a:rPr lang="en-US" sz="2699">
                <a:solidFill>
                  <a:schemeClr val="dk1"/>
                </a:solidFill>
                <a:latin typeface="Raleway Medium"/>
                <a:ea typeface="Raleway Medium"/>
                <a:cs typeface="Raleway Medium"/>
                <a:sym typeface="Raleway Medium"/>
              </a:rPr>
              <a:t>Representatives from RI EPPs and Rhode Island Department of Education</a:t>
            </a:r>
            <a:endParaRPr sz="2699">
              <a:solidFill>
                <a:schemeClr val="dk1"/>
              </a:solidFill>
              <a:latin typeface="Raleway Medium"/>
              <a:ea typeface="Raleway Medium"/>
              <a:cs typeface="Raleway Medium"/>
              <a:sym typeface="Raleway Medium"/>
            </a:endParaRPr>
          </a:p>
          <a:p>
            <a:pPr marL="1371600" marR="0" lvl="2" indent="-399986" algn="l" rtl="0">
              <a:lnSpc>
                <a:spcPct val="140014"/>
              </a:lnSpc>
              <a:spcBef>
                <a:spcPts val="0"/>
              </a:spcBef>
              <a:spcAft>
                <a:spcPts val="0"/>
              </a:spcAft>
              <a:buClr>
                <a:schemeClr val="dk1"/>
              </a:buClr>
              <a:buSzPts val="2699"/>
              <a:buFont typeface="Raleway Medium"/>
              <a:buChar char="■"/>
            </a:pPr>
            <a:r>
              <a:rPr lang="en-US" sz="2699">
                <a:solidFill>
                  <a:schemeClr val="dk1"/>
                </a:solidFill>
                <a:latin typeface="Raleway Medium"/>
                <a:ea typeface="Raleway Medium"/>
                <a:cs typeface="Raleway Medium"/>
                <a:sym typeface="Raleway Medium"/>
              </a:rPr>
              <a:t>Ongoing Subcommittee Meetings - Laid Foundation/Charge for Work at SLT</a:t>
            </a:r>
            <a:endParaRPr sz="2699">
              <a:solidFill>
                <a:schemeClr val="dk1"/>
              </a:solidFill>
              <a:latin typeface="Raleway Medium"/>
              <a:ea typeface="Raleway Medium"/>
              <a:cs typeface="Raleway Medium"/>
              <a:sym typeface="Raleway Medium"/>
            </a:endParaRPr>
          </a:p>
          <a:p>
            <a:pPr marL="1828800" marR="0" lvl="3" indent="-399986" algn="l" rtl="0">
              <a:lnSpc>
                <a:spcPct val="140014"/>
              </a:lnSpc>
              <a:spcBef>
                <a:spcPts val="0"/>
              </a:spcBef>
              <a:spcAft>
                <a:spcPts val="0"/>
              </a:spcAft>
              <a:buClr>
                <a:schemeClr val="dk1"/>
              </a:buClr>
              <a:buSzPts val="2699"/>
              <a:buFont typeface="Raleway Medium"/>
              <a:buChar char="●"/>
            </a:pPr>
            <a:r>
              <a:rPr lang="en-US" sz="2699">
                <a:solidFill>
                  <a:schemeClr val="dk1"/>
                </a:solidFill>
                <a:latin typeface="Raleway Medium"/>
                <a:ea typeface="Raleway Medium"/>
                <a:cs typeface="Raleway Medium"/>
                <a:sym typeface="Raleway Medium"/>
              </a:rPr>
              <a:t>Modules Inspired Continuous Improvement - </a:t>
            </a:r>
            <a:r>
              <a:rPr lang="en-US" sz="2699" u="sng">
                <a:solidFill>
                  <a:schemeClr val="hlink"/>
                </a:solidFill>
                <a:latin typeface="Raleway Medium"/>
                <a:ea typeface="Raleway Medium"/>
                <a:cs typeface="Raleway Medium"/>
                <a:sym typeface="Raleway Medium"/>
                <a:hlinkClick r:id="rId4"/>
              </a:rPr>
              <a:t>CEEDAR workgroup</a:t>
            </a:r>
            <a:r>
              <a:rPr lang="en-US" sz="2699">
                <a:solidFill>
                  <a:schemeClr val="dk1"/>
                </a:solidFill>
                <a:latin typeface="Raleway Medium"/>
                <a:ea typeface="Raleway Medium"/>
                <a:cs typeface="Raleway Medium"/>
                <a:sym typeface="Raleway Medium"/>
              </a:rPr>
              <a:t>  - URI/JWU/PC</a:t>
            </a:r>
            <a:endParaRPr sz="2699">
              <a:solidFill>
                <a:schemeClr val="dk1"/>
              </a:solidFill>
              <a:latin typeface="Raleway Medium"/>
              <a:ea typeface="Raleway Medium"/>
              <a:cs typeface="Raleway Medium"/>
              <a:sym typeface="Raleway Medium"/>
            </a:endParaRPr>
          </a:p>
          <a:p>
            <a:pPr marL="1371600" marR="0" lvl="2" indent="-399986" algn="l" rtl="0">
              <a:lnSpc>
                <a:spcPct val="140014"/>
              </a:lnSpc>
              <a:spcBef>
                <a:spcPts val="0"/>
              </a:spcBef>
              <a:spcAft>
                <a:spcPts val="0"/>
              </a:spcAft>
              <a:buClr>
                <a:schemeClr val="dk1"/>
              </a:buClr>
              <a:buSzPts val="2699"/>
              <a:buFont typeface="Raleway Medium"/>
              <a:buChar char="■"/>
            </a:pPr>
            <a:r>
              <a:rPr lang="en-US" sz="2699" u="sng">
                <a:solidFill>
                  <a:schemeClr val="dk1"/>
                </a:solidFill>
                <a:latin typeface="Raleway Medium"/>
                <a:ea typeface="Raleway Medium"/>
                <a:cs typeface="Raleway Medium"/>
                <a:sym typeface="Raleway Medium"/>
              </a:rPr>
              <a:t>Strategic Guidance Provided By</a:t>
            </a:r>
            <a:r>
              <a:rPr lang="en-US" sz="2699">
                <a:solidFill>
                  <a:schemeClr val="dk1"/>
                </a:solidFill>
                <a:latin typeface="Raleway Medium"/>
                <a:ea typeface="Raleway Medium"/>
                <a:cs typeface="Raleway Medium"/>
                <a:sym typeface="Raleway Medium"/>
              </a:rPr>
              <a:t>: Dr. Kelly Acosta, Ashton Johnson, and Jen Greer</a:t>
            </a:r>
            <a:endParaRPr sz="2699">
              <a:solidFill>
                <a:schemeClr val="dk1"/>
              </a:solidFill>
              <a:latin typeface="Raleway Medium"/>
              <a:ea typeface="Raleway Medium"/>
              <a:cs typeface="Raleway Medium"/>
              <a:sym typeface="Raleway Medium"/>
            </a:endParaRPr>
          </a:p>
          <a:p>
            <a:pPr marL="1371600" marR="0" lvl="0" indent="0" algn="l" rtl="0">
              <a:lnSpc>
                <a:spcPct val="140014"/>
              </a:lnSpc>
              <a:spcBef>
                <a:spcPts val="0"/>
              </a:spcBef>
              <a:spcAft>
                <a:spcPts val="0"/>
              </a:spcAft>
              <a:buNone/>
            </a:pPr>
            <a:endParaRPr sz="2699">
              <a:solidFill>
                <a:schemeClr val="dk1"/>
              </a:solidFill>
              <a:latin typeface="Raleway Medium"/>
              <a:ea typeface="Raleway Medium"/>
              <a:cs typeface="Raleway Medium"/>
              <a:sym typeface="Raleway Medium"/>
            </a:endParaRPr>
          </a:p>
          <a:p>
            <a:pPr marL="457200" marR="0" lvl="0" indent="0" algn="l" rtl="0">
              <a:lnSpc>
                <a:spcPct val="140014"/>
              </a:lnSpc>
              <a:spcBef>
                <a:spcPts val="0"/>
              </a:spcBef>
              <a:spcAft>
                <a:spcPts val="0"/>
              </a:spcAft>
              <a:buNone/>
            </a:pPr>
            <a:r>
              <a:rPr lang="en-US" sz="2699" b="1">
                <a:solidFill>
                  <a:schemeClr val="dk1"/>
                </a:solidFill>
                <a:latin typeface="Raleway"/>
                <a:ea typeface="Raleway"/>
                <a:cs typeface="Raleway"/>
                <a:sym typeface="Raleway"/>
              </a:rPr>
              <a:t>Lean Into Cross-State Models - Research Best Practices Nationwide</a:t>
            </a:r>
            <a:endParaRPr sz="2699" b="1">
              <a:solidFill>
                <a:schemeClr val="dk1"/>
              </a:solidFill>
              <a:latin typeface="Raleway"/>
              <a:ea typeface="Raleway"/>
              <a:cs typeface="Raleway"/>
              <a:sym typeface="Raleway"/>
            </a:endParaRPr>
          </a:p>
          <a:p>
            <a:pPr marL="1371600" marR="0" lvl="2" indent="-399986" algn="l" rtl="0">
              <a:lnSpc>
                <a:spcPct val="140014"/>
              </a:lnSpc>
              <a:spcBef>
                <a:spcPts val="0"/>
              </a:spcBef>
              <a:spcAft>
                <a:spcPts val="0"/>
              </a:spcAft>
              <a:buClr>
                <a:schemeClr val="dk1"/>
              </a:buClr>
              <a:buSzPts val="2699"/>
              <a:buFont typeface="Raleway Medium"/>
              <a:buChar char="■"/>
            </a:pPr>
            <a:r>
              <a:rPr lang="en-US" sz="2699">
                <a:solidFill>
                  <a:schemeClr val="dk1"/>
                </a:solidFill>
                <a:latin typeface="Raleway Medium"/>
                <a:ea typeface="Raleway Medium"/>
                <a:cs typeface="Raleway Medium"/>
                <a:sym typeface="Raleway Medium"/>
              </a:rPr>
              <a:t>George Mason University Faculty and Director Outreach - Met our SLT to Discuss</a:t>
            </a:r>
            <a:endParaRPr sz="2699">
              <a:solidFill>
                <a:schemeClr val="dk1"/>
              </a:solidFill>
              <a:latin typeface="Raleway Medium"/>
              <a:ea typeface="Raleway Medium"/>
              <a:cs typeface="Raleway Medium"/>
              <a:sym typeface="Raleway Medium"/>
            </a:endParaRPr>
          </a:p>
          <a:p>
            <a:pPr marL="1371600" marR="0" lvl="2" indent="-399986" algn="l" rtl="0">
              <a:lnSpc>
                <a:spcPct val="140014"/>
              </a:lnSpc>
              <a:spcBef>
                <a:spcPts val="0"/>
              </a:spcBef>
              <a:spcAft>
                <a:spcPts val="0"/>
              </a:spcAft>
              <a:buClr>
                <a:schemeClr val="dk1"/>
              </a:buClr>
              <a:buSzPts val="2699"/>
              <a:buFont typeface="Raleway Medium"/>
              <a:buChar char="■"/>
            </a:pPr>
            <a:r>
              <a:rPr lang="en-US" sz="2699">
                <a:solidFill>
                  <a:schemeClr val="dk1"/>
                </a:solidFill>
                <a:latin typeface="Raleway Medium"/>
                <a:ea typeface="Raleway Medium"/>
                <a:cs typeface="Raleway Medium"/>
                <a:sym typeface="Raleway Medium"/>
              </a:rPr>
              <a:t> Our team was granted permission to use </a:t>
            </a:r>
            <a:r>
              <a:rPr lang="en-US" sz="2699" u="sng">
                <a:solidFill>
                  <a:schemeClr val="hlink"/>
                </a:solidFill>
                <a:latin typeface="Raleway Medium"/>
                <a:ea typeface="Raleway Medium"/>
                <a:cs typeface="Raleway Medium"/>
                <a:sym typeface="Raleway Medium"/>
                <a:hlinkClick r:id="rId5"/>
              </a:rPr>
              <a:t>Virginia Mentoring</a:t>
            </a:r>
            <a:r>
              <a:rPr lang="en-US" sz="2699">
                <a:solidFill>
                  <a:schemeClr val="dk1"/>
                </a:solidFill>
                <a:latin typeface="Raleway Medium"/>
                <a:ea typeface="Raleway Medium"/>
                <a:cs typeface="Raleway Medium"/>
                <a:sym typeface="Raleway Medium"/>
              </a:rPr>
              <a:t> website resources</a:t>
            </a:r>
            <a:endParaRPr sz="2699">
              <a:solidFill>
                <a:schemeClr val="dk1"/>
              </a:solidFill>
              <a:latin typeface="Raleway Medium"/>
              <a:ea typeface="Raleway Medium"/>
              <a:cs typeface="Raleway Medium"/>
              <a:sym typeface="Raleway Medium"/>
            </a:endParaRPr>
          </a:p>
          <a:p>
            <a:pPr marL="1828800" marR="0" lvl="3" indent="-399986" algn="l" rtl="0">
              <a:lnSpc>
                <a:spcPct val="140014"/>
              </a:lnSpc>
              <a:spcBef>
                <a:spcPts val="0"/>
              </a:spcBef>
              <a:spcAft>
                <a:spcPts val="0"/>
              </a:spcAft>
              <a:buClr>
                <a:schemeClr val="dk1"/>
              </a:buClr>
              <a:buSzPts val="2699"/>
              <a:buFont typeface="Raleway Medium"/>
              <a:buChar char="●"/>
            </a:pPr>
            <a:r>
              <a:rPr lang="en-US" sz="2699">
                <a:solidFill>
                  <a:schemeClr val="dk1"/>
                </a:solidFill>
                <a:latin typeface="Raleway Medium"/>
                <a:ea typeface="Raleway Medium"/>
                <a:cs typeface="Raleway Medium"/>
                <a:sym typeface="Raleway Medium"/>
              </a:rPr>
              <a:t>SLT found modules helpful to determine general guide that we wished to build for EPPs and CEs in RI.  SLT specifically focus on reviewing/reporting on RI application.</a:t>
            </a:r>
            <a:endParaRPr>
              <a:solidFill>
                <a:schemeClr val="dk1"/>
              </a:solidFill>
              <a:latin typeface="Raleway Medium"/>
              <a:ea typeface="Raleway Medium"/>
              <a:cs typeface="Raleway Medium"/>
              <a:sym typeface="Raleway Medium"/>
            </a:endParaRPr>
          </a:p>
          <a:p>
            <a:pPr marL="0" marR="0" lvl="0" indent="0" algn="l" rtl="0">
              <a:lnSpc>
                <a:spcPct val="140014"/>
              </a:lnSpc>
              <a:spcBef>
                <a:spcPts val="0"/>
              </a:spcBef>
              <a:spcAft>
                <a:spcPts val="0"/>
              </a:spcAft>
              <a:buNone/>
            </a:pPr>
            <a:endParaRPr>
              <a:solidFill>
                <a:schemeClr val="dk1"/>
              </a:solidFill>
              <a:latin typeface="Raleway Medium"/>
              <a:ea typeface="Raleway Medium"/>
              <a:cs typeface="Raleway Medium"/>
              <a:sym typeface="Raleway Medium"/>
            </a:endParaRPr>
          </a:p>
        </p:txBody>
      </p:sp>
      <p:sp>
        <p:nvSpPr>
          <p:cNvPr id="538" name="Google Shape;538;p49"/>
          <p:cNvSpPr txBox="1"/>
          <p:nvPr/>
        </p:nvSpPr>
        <p:spPr>
          <a:xfrm>
            <a:off x="2074075" y="7588450"/>
            <a:ext cx="15881100" cy="3003900"/>
          </a:xfrm>
          <a:prstGeom prst="rect">
            <a:avLst/>
          </a:prstGeom>
          <a:noFill/>
          <a:ln>
            <a:noFill/>
          </a:ln>
        </p:spPr>
        <p:txBody>
          <a:bodyPr spcFirstLastPara="1" wrap="square" lIns="91425" tIns="91425" rIns="91425" bIns="91425" anchor="t" anchorCtr="0">
            <a:spAutoFit/>
          </a:bodyPr>
          <a:lstStyle/>
          <a:p>
            <a:pPr marL="914400" lvl="0" indent="0" algn="l" rtl="0">
              <a:lnSpc>
                <a:spcPct val="140014"/>
              </a:lnSpc>
              <a:spcBef>
                <a:spcPts val="0"/>
              </a:spcBef>
              <a:spcAft>
                <a:spcPts val="0"/>
              </a:spcAft>
              <a:buNone/>
            </a:pPr>
            <a:r>
              <a:rPr lang="en-US" sz="2699" b="1" u="sng">
                <a:solidFill>
                  <a:schemeClr val="dk1"/>
                </a:solidFill>
                <a:latin typeface="Raleway"/>
                <a:ea typeface="Raleway"/>
                <a:cs typeface="Raleway"/>
                <a:sym typeface="Raleway"/>
              </a:rPr>
              <a:t>Purpose:</a:t>
            </a:r>
            <a:r>
              <a:rPr lang="en-US" sz="2699">
                <a:solidFill>
                  <a:schemeClr val="dk1"/>
                </a:solidFill>
                <a:latin typeface="Raleway Medium"/>
                <a:ea typeface="Raleway Medium"/>
                <a:cs typeface="Raleway Medium"/>
                <a:sym typeface="Raleway Medium"/>
              </a:rPr>
              <a:t> To design and promote modules that could be utilized across the state.  Further, we wanted to engage CEs in professional learning about working with teacher candidates and to provide them with a voice  in the development process. </a:t>
            </a:r>
            <a:endParaRPr>
              <a:solidFill>
                <a:schemeClr val="dk1"/>
              </a:solidFill>
              <a:latin typeface="Raleway Medium"/>
              <a:ea typeface="Raleway Medium"/>
              <a:cs typeface="Raleway Medium"/>
              <a:sym typeface="Raleway Medium"/>
            </a:endParaRPr>
          </a:p>
          <a:p>
            <a:pPr marL="0" lvl="0" indent="0" algn="l" rtl="0">
              <a:lnSpc>
                <a:spcPct val="140014"/>
              </a:lnSpc>
              <a:spcBef>
                <a:spcPts val="0"/>
              </a:spcBef>
              <a:spcAft>
                <a:spcPts val="0"/>
              </a:spcAft>
              <a:buClr>
                <a:schemeClr val="dk1"/>
              </a:buClr>
              <a:buFont typeface="Arial"/>
              <a:buNone/>
            </a:pPr>
            <a:endParaRPr sz="2699">
              <a:solidFill>
                <a:schemeClr val="dk1"/>
              </a:solidFill>
              <a:latin typeface="Raleway Medium"/>
              <a:ea typeface="Raleway Medium"/>
              <a:cs typeface="Raleway Medium"/>
              <a:sym typeface="Raleway Medium"/>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539" name="Google Shape;539;p49">
            <a:extLst>
              <a:ext uri="{C183D7F6-B498-43B3-948B-1728B52AA6E4}">
                <adec:decorative xmlns:adec="http://schemas.microsoft.com/office/drawing/2017/decorative" val="1"/>
              </a:ext>
            </a:extLst>
          </p:cNvPr>
          <p:cNvSpPr/>
          <p:nvPr/>
        </p:nvSpPr>
        <p:spPr>
          <a:xfrm>
            <a:off x="-125" y="6137951"/>
            <a:ext cx="2963484" cy="4366048"/>
          </a:xfrm>
          <a:custGeom>
            <a:avLst/>
            <a:gdLst/>
            <a:ahLst/>
            <a:cxnLst/>
            <a:rect l="l" t="t" r="r" b="b"/>
            <a:pathLst>
              <a:path w="2963484" h="4366048" extrusionOk="0">
                <a:moveTo>
                  <a:pt x="0" y="0"/>
                </a:moveTo>
                <a:lnTo>
                  <a:pt x="2963484" y="0"/>
                </a:lnTo>
                <a:lnTo>
                  <a:pt x="2963484" y="4366048"/>
                </a:lnTo>
                <a:lnTo>
                  <a:pt x="0" y="4366048"/>
                </a:lnTo>
                <a:lnTo>
                  <a:pt x="0" y="0"/>
                </a:lnTo>
                <a:close/>
              </a:path>
            </a:pathLst>
          </a:custGeom>
          <a:blipFill rotWithShape="1">
            <a:blip r:embed="rId6">
              <a:alphaModFix/>
            </a:blip>
            <a:stretch>
              <a:fillRect l="-113625" t="-117428" r="-16027" b="-165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50"/>
          <p:cNvSpPr>
            <a:spLocks noGrp="1"/>
          </p:cNvSpPr>
          <p:nvPr>
            <p:ph type="title" idx="4294967295"/>
          </p:nvPr>
        </p:nvSpPr>
        <p:spPr>
          <a:xfrm>
            <a:off x="2498500" y="1240166"/>
            <a:ext cx="14117387" cy="7762946"/>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F8BC27"/>
          </a:solid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914400" marR="0" lvl="0" indent="0" algn="l" defTabSz="914400" rtl="0" eaLnBrk="1" fontAlgn="auto" latinLnBrk="0" hangingPunct="1">
              <a:lnSpc>
                <a:spcPct val="140014"/>
              </a:lnSpc>
              <a:spcBef>
                <a:spcPts val="0"/>
              </a:spcBef>
              <a:spcAft>
                <a:spcPts val="0"/>
              </a:spcAft>
              <a:buClr>
                <a:srgbClr val="000000"/>
              </a:buClr>
              <a:buSzTx/>
              <a:buFont typeface="Arial"/>
              <a:buNone/>
              <a:tabLst/>
              <a:defRPr/>
            </a:pPr>
            <a:r>
              <a:rPr kumimoji="0" lang="en-US" sz="2699" b="1" i="0" u="sng" strike="noStrike" kern="0" cap="none" spc="0" normalizeH="0" baseline="0" noProof="0" dirty="0">
                <a:ln>
                  <a:noFill/>
                </a:ln>
                <a:solidFill>
                  <a:schemeClr val="dk1"/>
                </a:solidFill>
                <a:effectLst/>
                <a:uLnTx/>
                <a:uFillTx/>
                <a:latin typeface="Raleway"/>
                <a:ea typeface="Raleway"/>
                <a:cs typeface="Raleway"/>
                <a:sym typeface="Raleway"/>
              </a:rPr>
              <a:t>Module Design Timeline</a:t>
            </a:r>
          </a:p>
          <a:p>
            <a:pPr marL="914400" marR="0" lvl="0" indent="0" algn="l" defTabSz="914400" rtl="0" eaLnBrk="1" fontAlgn="auto" latinLnBrk="0" hangingPunct="1">
              <a:lnSpc>
                <a:spcPct val="140014"/>
              </a:lnSpc>
              <a:spcBef>
                <a:spcPts val="0"/>
              </a:spcBef>
              <a:spcAft>
                <a:spcPts val="0"/>
              </a:spcAft>
              <a:buClr>
                <a:srgbClr val="000000"/>
              </a:buClr>
              <a:buSzTx/>
              <a:buFont typeface="Arial"/>
              <a:buNone/>
              <a:tabLst/>
              <a:defRPr/>
            </a:pPr>
            <a:endParaRPr kumimoji="0" lang="en-US" sz="2699" b="0" i="0" u="none" strike="noStrike" kern="0" cap="none" spc="0" normalizeH="0" baseline="0" noProof="0" dirty="0">
              <a:ln>
                <a:noFill/>
              </a:ln>
              <a:solidFill>
                <a:schemeClr val="dk1"/>
              </a:solidFill>
              <a:effectLst/>
              <a:uLnTx/>
              <a:uFillTx/>
              <a:latin typeface="Raleway Medium"/>
              <a:ea typeface="Raleway Medium"/>
              <a:cs typeface="Raleway Medium"/>
              <a:sym typeface="Raleway Medium"/>
            </a:endParaRPr>
          </a:p>
        </p:txBody>
      </p:sp>
      <p:sp>
        <p:nvSpPr>
          <p:cNvPr id="545" name="Google Shape;545;p50">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50"/>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547" name="Google Shape;547;p50">
            <a:extLst>
              <a:ext uri="{C183D7F6-B498-43B3-948B-1728B52AA6E4}">
                <adec:decorative xmlns:adec="http://schemas.microsoft.com/office/drawing/2017/decorative" val="1"/>
              </a:ext>
            </a:extLst>
          </p:cNvPr>
          <p:cNvSpPr/>
          <p:nvPr/>
        </p:nvSpPr>
        <p:spPr>
          <a:xfrm>
            <a:off x="119110" y="5422675"/>
            <a:ext cx="2875894" cy="4615061"/>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12" t="-129" r="-112757" b="-11939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48" name="Google Shape;548;p50" descr="RI Clinical Educator Resources Module Topics"/>
          <p:cNvPicPr preferRelativeResize="0"/>
          <p:nvPr/>
        </p:nvPicPr>
        <p:blipFill>
          <a:blip r:embed="rId5">
            <a:alphaModFix/>
          </a:blip>
          <a:stretch>
            <a:fillRect/>
          </a:stretch>
        </p:blipFill>
        <p:spPr>
          <a:xfrm>
            <a:off x="10620350" y="1240175"/>
            <a:ext cx="5969700" cy="7762926"/>
          </a:xfrm>
          <a:prstGeom prst="rect">
            <a:avLst/>
          </a:prstGeom>
          <a:noFill/>
          <a:ln>
            <a:noFill/>
          </a:ln>
        </p:spPr>
      </p:pic>
      <p:sp>
        <p:nvSpPr>
          <p:cNvPr id="549" name="Google Shape;549;p50">
            <a:extLst>
              <a:ext uri="{C183D7F6-B498-43B3-948B-1728B52AA6E4}">
                <adec:decorative xmlns:adec="http://schemas.microsoft.com/office/drawing/2017/decorative" val="1"/>
              </a:ext>
            </a:extLst>
          </p:cNvPr>
          <p:cNvSpPr/>
          <p:nvPr/>
        </p:nvSpPr>
        <p:spPr>
          <a:xfrm>
            <a:off x="16017100" y="6351253"/>
            <a:ext cx="2763904" cy="4616079"/>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6">
              <a:alphaModFix/>
            </a:blip>
            <a:stretch>
              <a:fillRect l="-102896" t="-113430" r="-13873" b="-191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AF16"/>
        </a:solidFill>
        <a:effectLst/>
      </p:bgPr>
    </p:bg>
    <p:spTree>
      <p:nvGrpSpPr>
        <p:cNvPr id="1" name="Shape 553"/>
        <p:cNvGrpSpPr/>
        <p:nvPr/>
      </p:nvGrpSpPr>
      <p:grpSpPr>
        <a:xfrm>
          <a:off x="0" y="0"/>
          <a:ext cx="0" cy="0"/>
          <a:chOff x="0" y="0"/>
          <a:chExt cx="0" cy="0"/>
        </a:xfrm>
      </p:grpSpPr>
      <p:sp>
        <p:nvSpPr>
          <p:cNvPr id="554" name="Google Shape;554;p51"/>
          <p:cNvSpPr txBox="1">
            <a:spLocks noGrp="1"/>
          </p:cNvSpPr>
          <p:nvPr>
            <p:ph type="title" idx="4294967295"/>
          </p:nvPr>
        </p:nvSpPr>
        <p:spPr>
          <a:xfrm>
            <a:off x="512025" y="194344"/>
            <a:ext cx="14894400" cy="1616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srgbClr val="2F358B"/>
                </a:solidFill>
                <a:effectLst/>
                <a:uLnTx/>
                <a:uFillTx/>
                <a:latin typeface="Raleway ExtraBold"/>
                <a:ea typeface="Raleway ExtraBold"/>
                <a:cs typeface="Raleway ExtraBold"/>
                <a:sym typeface="Raleway ExtraBold"/>
              </a:rPr>
              <a:t>Collaboration: </a:t>
            </a:r>
          </a:p>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srgbClr val="2F358B"/>
                </a:solidFill>
                <a:effectLst/>
                <a:uLnTx/>
                <a:uFillTx/>
                <a:latin typeface="Raleway ExtraBold"/>
                <a:ea typeface="Raleway ExtraBold"/>
                <a:cs typeface="Raleway ExtraBold"/>
                <a:sym typeface="Raleway ExtraBold"/>
              </a:rPr>
              <a:t>Broadening Understanding of Adult Mentoring</a:t>
            </a:r>
            <a:endParaRPr kumimoji="0" lang="en-US" sz="50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555" name="Google Shape;555;p51">
            <a:extLst>
              <a:ext uri="{C183D7F6-B498-43B3-948B-1728B52AA6E4}">
                <adec:decorative xmlns:adec="http://schemas.microsoft.com/office/drawing/2017/decorative" val="1"/>
              </a:ext>
            </a:extLst>
          </p:cNvPr>
          <p:cNvSpPr/>
          <p:nvPr/>
        </p:nvSpPr>
        <p:spPr>
          <a:xfrm>
            <a:off x="1714950" y="1896614"/>
            <a:ext cx="15942447" cy="8012619"/>
          </a:xfrm>
          <a:custGeom>
            <a:avLst/>
            <a:gdLst/>
            <a:ahLst/>
            <a:cxnLst/>
            <a:rect l="l" t="t" r="r" b="b"/>
            <a:pathLst>
              <a:path w="3820838" h="1920340" extrusionOk="0">
                <a:moveTo>
                  <a:pt x="3696378" y="1920339"/>
                </a:moveTo>
                <a:lnTo>
                  <a:pt x="124460" y="1920339"/>
                </a:lnTo>
                <a:cubicBezTo>
                  <a:pt x="55880" y="1920339"/>
                  <a:pt x="0" y="1864459"/>
                  <a:pt x="0" y="1795879"/>
                </a:cubicBezTo>
                <a:lnTo>
                  <a:pt x="0" y="124460"/>
                </a:lnTo>
                <a:cubicBezTo>
                  <a:pt x="0" y="55880"/>
                  <a:pt x="55880" y="0"/>
                  <a:pt x="124460" y="0"/>
                </a:cubicBezTo>
                <a:lnTo>
                  <a:pt x="3696378" y="0"/>
                </a:lnTo>
                <a:cubicBezTo>
                  <a:pt x="3764958" y="0"/>
                  <a:pt x="3820838" y="55880"/>
                  <a:pt x="3820838" y="124460"/>
                </a:cubicBezTo>
                <a:lnTo>
                  <a:pt x="3820838" y="1795880"/>
                </a:lnTo>
                <a:cubicBezTo>
                  <a:pt x="3820838" y="1864459"/>
                  <a:pt x="3764958" y="1920340"/>
                  <a:pt x="3696378" y="1920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51">
            <a:extLst>
              <a:ext uri="{C183D7F6-B498-43B3-948B-1728B52AA6E4}">
                <adec:decorative xmlns:adec="http://schemas.microsoft.com/office/drawing/2017/decorative" val="1"/>
              </a:ext>
            </a:extLst>
          </p:cNvPr>
          <p:cNvSpPr/>
          <p:nvPr/>
        </p:nvSpPr>
        <p:spPr>
          <a:xfrm>
            <a:off x="15406431" y="456665"/>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p51"/>
          <p:cNvSpPr txBox="1"/>
          <p:nvPr/>
        </p:nvSpPr>
        <p:spPr>
          <a:xfrm>
            <a:off x="15293991" y="1011362"/>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558" name="Google Shape;558;p51"/>
          <p:cNvSpPr txBox="1"/>
          <p:nvPr/>
        </p:nvSpPr>
        <p:spPr>
          <a:xfrm>
            <a:off x="2139534" y="2345748"/>
            <a:ext cx="15182400" cy="5866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3999" b="1">
                <a:latin typeface="Raleway"/>
                <a:ea typeface="Raleway"/>
                <a:cs typeface="Raleway"/>
                <a:sym typeface="Raleway"/>
              </a:rPr>
              <a:t>RIDE &amp; RI EPPs</a:t>
            </a:r>
            <a:endParaRPr sz="3999" b="1">
              <a:latin typeface="Raleway"/>
              <a:ea typeface="Raleway"/>
              <a:cs typeface="Raleway"/>
              <a:sym typeface="Raleway"/>
            </a:endParaRPr>
          </a:p>
          <a:p>
            <a:pPr marL="582927" marR="0" lvl="1" indent="-316863" algn="l" rtl="0">
              <a:lnSpc>
                <a:spcPct val="140014"/>
              </a:lnSpc>
              <a:spcBef>
                <a:spcPts val="0"/>
              </a:spcBef>
              <a:spcAft>
                <a:spcPts val="0"/>
              </a:spcAft>
              <a:buClr>
                <a:srgbClr val="000000"/>
              </a:buClr>
              <a:buSzPts val="3099"/>
              <a:buFont typeface="Raleway Medium"/>
              <a:buChar char="•"/>
            </a:pPr>
            <a:r>
              <a:rPr lang="en-US" sz="3099">
                <a:latin typeface="Raleway Medium"/>
                <a:ea typeface="Raleway Medium"/>
                <a:cs typeface="Raleway Medium"/>
                <a:sym typeface="Raleway Medium"/>
              </a:rPr>
              <a:t>RI Dept of Education (RIDE) expectations for EPPs include that, “All clinical educators are prepared to mentor and coach adult learners.”</a:t>
            </a:r>
            <a:endParaRPr sz="3099">
              <a:latin typeface="Raleway Medium"/>
              <a:ea typeface="Raleway Medium"/>
              <a:cs typeface="Raleway Medium"/>
              <a:sym typeface="Raleway Medium"/>
            </a:endParaRPr>
          </a:p>
          <a:p>
            <a:pPr marL="582927" marR="0" lvl="1" indent="-316863" algn="l" rtl="0">
              <a:lnSpc>
                <a:spcPct val="140014"/>
              </a:lnSpc>
              <a:spcBef>
                <a:spcPts val="0"/>
              </a:spcBef>
              <a:spcAft>
                <a:spcPts val="0"/>
              </a:spcAft>
              <a:buSzPts val="3099"/>
              <a:buFont typeface="Raleway Medium"/>
              <a:buChar char="•"/>
            </a:pPr>
            <a:r>
              <a:rPr lang="en-US" sz="3099">
                <a:latin typeface="Raleway Medium"/>
                <a:ea typeface="Raleway Medium"/>
                <a:cs typeface="Raleway Medium"/>
                <a:sym typeface="Raleway Medium"/>
              </a:rPr>
              <a:t>EPPs worked in collaboration with RIDE through CEEDAR to establish a common tool for conveying this knowledge</a:t>
            </a:r>
            <a:endParaRPr sz="3099">
              <a:latin typeface="Raleway Medium"/>
              <a:ea typeface="Raleway Medium"/>
              <a:cs typeface="Raleway Medium"/>
              <a:sym typeface="Raleway Medium"/>
            </a:endParaRPr>
          </a:p>
          <a:p>
            <a:pPr marL="582927" marR="0" lvl="1" indent="-316863" algn="l" rtl="0">
              <a:lnSpc>
                <a:spcPct val="140014"/>
              </a:lnSpc>
              <a:spcBef>
                <a:spcPts val="0"/>
              </a:spcBef>
              <a:spcAft>
                <a:spcPts val="0"/>
              </a:spcAft>
              <a:buSzPts val="3099"/>
              <a:buFont typeface="Raleway Medium"/>
              <a:buChar char="•"/>
            </a:pPr>
            <a:r>
              <a:rPr lang="en-US" sz="3099">
                <a:latin typeface="Raleway Medium"/>
                <a:ea typeface="Raleway Medium"/>
                <a:cs typeface="Raleway Medium"/>
                <a:sym typeface="Raleway Medium"/>
              </a:rPr>
              <a:t>RIDE is in the process of approving the completion of the modules as one option for  extending the time period for renewal of professional licensure </a:t>
            </a:r>
            <a:endParaRPr sz="3099">
              <a:latin typeface="Raleway Medium"/>
              <a:ea typeface="Raleway Medium"/>
              <a:cs typeface="Raleway Medium"/>
              <a:sym typeface="Raleway Medium"/>
            </a:endParaRPr>
          </a:p>
          <a:p>
            <a:pPr marL="0" marR="0" lvl="0" indent="0" algn="l" rtl="0">
              <a:lnSpc>
                <a:spcPct val="140014"/>
              </a:lnSpc>
              <a:spcBef>
                <a:spcPts val="0"/>
              </a:spcBef>
              <a:spcAft>
                <a:spcPts val="0"/>
              </a:spcAft>
              <a:buNone/>
            </a:pPr>
            <a:endParaRPr sz="2699">
              <a:latin typeface="Raleway Medium"/>
              <a:ea typeface="Raleway Medium"/>
              <a:cs typeface="Raleway Medium"/>
              <a:sym typeface="Raleway Medium"/>
            </a:endParaRPr>
          </a:p>
          <a:p>
            <a:pPr marL="0" marR="0" lvl="0" indent="0" algn="l" rtl="0">
              <a:lnSpc>
                <a:spcPct val="140014"/>
              </a:lnSpc>
              <a:spcBef>
                <a:spcPts val="0"/>
              </a:spcBef>
              <a:spcAft>
                <a:spcPts val="0"/>
              </a:spcAft>
              <a:buNone/>
            </a:pPr>
            <a:endParaRPr sz="2699">
              <a:latin typeface="Raleway Medium"/>
              <a:ea typeface="Raleway Medium"/>
              <a:cs typeface="Raleway Medium"/>
              <a:sym typeface="Raleway Medium"/>
            </a:endParaRPr>
          </a:p>
        </p:txBody>
      </p:sp>
      <p:sp>
        <p:nvSpPr>
          <p:cNvPr id="559" name="Google Shape;559;p51">
            <a:extLst>
              <a:ext uri="{C183D7F6-B498-43B3-948B-1728B52AA6E4}">
                <adec:decorative xmlns:adec="http://schemas.microsoft.com/office/drawing/2017/decorative" val="1"/>
              </a:ext>
            </a:extLst>
          </p:cNvPr>
          <p:cNvSpPr/>
          <p:nvPr/>
        </p:nvSpPr>
        <p:spPr>
          <a:xfrm>
            <a:off x="-557075" y="5876704"/>
            <a:ext cx="5829720" cy="8254881"/>
          </a:xfrm>
          <a:custGeom>
            <a:avLst/>
            <a:gdLst/>
            <a:ahLst/>
            <a:cxnLst/>
            <a:rect l="l" t="t" r="r" b="b"/>
            <a:pathLst>
              <a:path w="5829720" h="8254881" extrusionOk="0">
                <a:moveTo>
                  <a:pt x="0" y="0"/>
                </a:moveTo>
                <a:lnTo>
                  <a:pt x="5829720" y="0"/>
                </a:lnTo>
                <a:lnTo>
                  <a:pt x="5829720" y="8254881"/>
                </a:lnTo>
                <a:lnTo>
                  <a:pt x="0" y="8254881"/>
                </a:lnTo>
                <a:lnTo>
                  <a:pt x="0" y="0"/>
                </a:lnTo>
                <a:close/>
              </a:path>
            </a:pathLst>
          </a:custGeom>
          <a:blipFill rotWithShape="1">
            <a:blip r:embed="rId4">
              <a:alphaModFix/>
            </a:blip>
            <a:stretch>
              <a:fillRect l="-84195" t="-9524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a:extLst>
              <a:ext uri="{C183D7F6-B498-43B3-948B-1728B52AA6E4}">
                <adec:decorative xmlns:adec="http://schemas.microsoft.com/office/drawing/2017/decorative" val="1"/>
              </a:ext>
            </a:extLst>
          </p:cNvPr>
          <p:cNvSpPr/>
          <p:nvPr/>
        </p:nvSpPr>
        <p:spPr>
          <a:xfrm>
            <a:off x="3462469" y="178065"/>
            <a:ext cx="11334750" cy="96520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16"/>
          <p:cNvSpPr txBox="1">
            <a:spLocks noGrp="1"/>
          </p:cNvSpPr>
          <p:nvPr>
            <p:ph type="title" idx="4294967295"/>
          </p:nvPr>
        </p:nvSpPr>
        <p:spPr>
          <a:xfrm>
            <a:off x="4772025" y="1566405"/>
            <a:ext cx="8744100" cy="6895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5600"/>
              <a:buFont typeface="Arial"/>
              <a:buNone/>
              <a:tabLst/>
              <a:defRPr/>
            </a:pPr>
            <a:r>
              <a:rPr kumimoji="0" lang="en-US" sz="5600" b="0" i="0" u="none" strike="noStrike" kern="0" cap="none" spc="0" normalizeH="0" baseline="0" noProof="0" dirty="0">
                <a:ln>
                  <a:noFill/>
                </a:ln>
                <a:solidFill>
                  <a:schemeClr val="dk1"/>
                </a:solidFill>
                <a:effectLst/>
                <a:uLnTx/>
                <a:uFillTx/>
                <a:latin typeface="Arial"/>
                <a:ea typeface="Arial"/>
                <a:cs typeface="Arial"/>
                <a:sym typeface="Arial"/>
              </a:rPr>
              <a:t>How does Ohio’s P-20 vision, DEW’s MTSS  framework, and ALL Ohio resources work together to strengthen educator preparation and support seamless alignment across literacy initiatives? </a:t>
            </a:r>
            <a:endParaRPr kumimoji="0" lang="en-US" sz="56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11" name="Google Shape;111;p16">
            <a:extLst>
              <a:ext uri="{C183D7F6-B498-43B3-948B-1728B52AA6E4}">
                <adec:decorative xmlns:adec="http://schemas.microsoft.com/office/drawing/2017/decorative" val="1"/>
              </a:ext>
            </a:extLst>
          </p:cNvPr>
          <p:cNvGrpSpPr/>
          <p:nvPr/>
        </p:nvGrpSpPr>
        <p:grpSpPr>
          <a:xfrm>
            <a:off x="13322273" y="4053342"/>
            <a:ext cx="4667006" cy="6059191"/>
            <a:chOff x="0" y="0"/>
            <a:chExt cx="7599750" cy="10135817"/>
          </a:xfrm>
        </p:grpSpPr>
        <p:sp>
          <p:nvSpPr>
            <p:cNvPr id="112" name="Google Shape;112;p16"/>
            <p:cNvSpPr/>
            <p:nvPr/>
          </p:nvSpPr>
          <p:spPr>
            <a:xfrm>
              <a:off x="0" y="3752027"/>
              <a:ext cx="7599750" cy="6383790"/>
            </a:xfrm>
            <a:custGeom>
              <a:avLst/>
              <a:gdLst/>
              <a:ahLst/>
              <a:cxnLst/>
              <a:rect l="l" t="t" r="r" b="b"/>
              <a:pathLst>
                <a:path w="7599750" h="6383790" extrusionOk="0">
                  <a:moveTo>
                    <a:pt x="0" y="0"/>
                  </a:moveTo>
                  <a:lnTo>
                    <a:pt x="7599750" y="0"/>
                  </a:lnTo>
                  <a:lnTo>
                    <a:pt x="7599750" y="6383790"/>
                  </a:lnTo>
                  <a:lnTo>
                    <a:pt x="0" y="638379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 name="Google Shape;113;p16"/>
            <p:cNvSpPr/>
            <p:nvPr/>
          </p:nvSpPr>
          <p:spPr>
            <a:xfrm>
              <a:off x="2328106" y="2791625"/>
              <a:ext cx="3201342" cy="960403"/>
            </a:xfrm>
            <a:custGeom>
              <a:avLst/>
              <a:gdLst/>
              <a:ahLst/>
              <a:cxnLst/>
              <a:rect l="l" t="t" r="r" b="b"/>
              <a:pathLst>
                <a:path w="3201342" h="960403" extrusionOk="0">
                  <a:moveTo>
                    <a:pt x="0" y="0"/>
                  </a:moveTo>
                  <a:lnTo>
                    <a:pt x="3201341" y="0"/>
                  </a:lnTo>
                  <a:lnTo>
                    <a:pt x="3201341" y="960402"/>
                  </a:lnTo>
                  <a:lnTo>
                    <a:pt x="0" y="96040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 name="Google Shape;114;p16"/>
            <p:cNvSpPr/>
            <p:nvPr/>
          </p:nvSpPr>
          <p:spPr>
            <a:xfrm flipH="1">
              <a:off x="3673107" y="0"/>
              <a:ext cx="2826968" cy="3764727"/>
            </a:xfrm>
            <a:custGeom>
              <a:avLst/>
              <a:gdLst/>
              <a:ahLst/>
              <a:cxnLst/>
              <a:rect l="l" t="t" r="r" b="b"/>
              <a:pathLst>
                <a:path w="2826968" h="3764727" extrusionOk="0">
                  <a:moveTo>
                    <a:pt x="2826968" y="0"/>
                  </a:moveTo>
                  <a:lnTo>
                    <a:pt x="0" y="0"/>
                  </a:lnTo>
                  <a:lnTo>
                    <a:pt x="0" y="3764727"/>
                  </a:lnTo>
                  <a:lnTo>
                    <a:pt x="2826968" y="3764727"/>
                  </a:lnTo>
                  <a:lnTo>
                    <a:pt x="2826968"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5" name="Google Shape;115;p16">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16"/>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117" name="Google Shape;117;p16">
            <a:extLst>
              <a:ext uri="{C183D7F6-B498-43B3-948B-1728B52AA6E4}">
                <adec:decorative xmlns:adec="http://schemas.microsoft.com/office/drawing/2017/decorative" val="1"/>
              </a:ext>
            </a:extLst>
          </p:cNvPr>
          <p:cNvSpPr/>
          <p:nvPr/>
        </p:nvSpPr>
        <p:spPr>
          <a:xfrm>
            <a:off x="-137711" y="1924179"/>
            <a:ext cx="5076818" cy="8361817"/>
          </a:xfrm>
          <a:custGeom>
            <a:avLst/>
            <a:gdLst/>
            <a:ahLst/>
            <a:cxnLst/>
            <a:rect l="l" t="t" r="r" b="b"/>
            <a:pathLst>
              <a:path w="5076818" h="8361817" extrusionOk="0">
                <a:moveTo>
                  <a:pt x="0" y="0"/>
                </a:moveTo>
                <a:lnTo>
                  <a:pt x="5076818" y="0"/>
                </a:lnTo>
                <a:lnTo>
                  <a:pt x="5076818" y="8361818"/>
                </a:lnTo>
                <a:lnTo>
                  <a:pt x="0" y="8361818"/>
                </a:lnTo>
                <a:lnTo>
                  <a:pt x="0" y="0"/>
                </a:lnTo>
                <a:close/>
              </a:path>
            </a:pathLst>
          </a:custGeom>
          <a:blipFill rotWithShape="1">
            <a:blip r:embed="rId7">
              <a:alphaModFix/>
            </a:blip>
            <a:stretch>
              <a:fillRect l="-13869" t="-124667" r="-153889" b="-1934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563"/>
        <p:cNvGrpSpPr/>
        <p:nvPr/>
      </p:nvGrpSpPr>
      <p:grpSpPr>
        <a:xfrm>
          <a:off x="0" y="0"/>
          <a:ext cx="0" cy="0"/>
          <a:chOff x="0" y="0"/>
          <a:chExt cx="0" cy="0"/>
        </a:xfrm>
      </p:grpSpPr>
      <p:grpSp>
        <p:nvGrpSpPr>
          <p:cNvPr id="564" name="Google Shape;564;p52">
            <a:extLst>
              <a:ext uri="{C183D7F6-B498-43B3-948B-1728B52AA6E4}">
                <adec:decorative xmlns:adec="http://schemas.microsoft.com/office/drawing/2017/decorative" val="1"/>
              </a:ext>
            </a:extLst>
          </p:cNvPr>
          <p:cNvGrpSpPr/>
          <p:nvPr/>
        </p:nvGrpSpPr>
        <p:grpSpPr>
          <a:xfrm>
            <a:off x="13280398" y="5567321"/>
            <a:ext cx="5125016" cy="5125016"/>
            <a:chOff x="0" y="0"/>
            <a:chExt cx="812800" cy="812800"/>
          </a:xfrm>
        </p:grpSpPr>
        <p:sp>
          <p:nvSpPr>
            <p:cNvPr id="565" name="Google Shape;565;p5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B9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5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67" name="Google Shape;567;p52"/>
          <p:cNvSpPr txBox="1">
            <a:spLocks noGrp="1"/>
          </p:cNvSpPr>
          <p:nvPr>
            <p:ph type="title" idx="4294967295"/>
          </p:nvPr>
        </p:nvSpPr>
        <p:spPr>
          <a:xfrm>
            <a:off x="1752625" y="223597"/>
            <a:ext cx="13973700" cy="2016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100" b="0" i="0" u="none" strike="noStrike" kern="0" cap="none" spc="0" normalizeH="0" baseline="0" noProof="0" dirty="0">
                <a:ln>
                  <a:noFill/>
                </a:ln>
                <a:solidFill>
                  <a:srgbClr val="F4F4F4"/>
                </a:solidFill>
                <a:effectLst/>
                <a:uLnTx/>
                <a:uFillTx/>
                <a:latin typeface="Raleway ExtraBold"/>
                <a:ea typeface="Raleway ExtraBold"/>
                <a:cs typeface="Raleway ExtraBold"/>
                <a:sym typeface="Raleway ExtraBold"/>
              </a:rPr>
              <a:t>Collaboration: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100" b="0" i="0" u="none" strike="noStrike" kern="0" cap="none" spc="0" normalizeH="0" baseline="0" noProof="0" dirty="0">
                <a:ln>
                  <a:noFill/>
                </a:ln>
                <a:solidFill>
                  <a:srgbClr val="F4F4F4"/>
                </a:solidFill>
                <a:effectLst/>
                <a:uLnTx/>
                <a:uFillTx/>
                <a:latin typeface="Raleway ExtraBold"/>
                <a:ea typeface="Raleway ExtraBold"/>
                <a:cs typeface="Raleway ExtraBold"/>
                <a:sym typeface="Raleway ExtraBold"/>
              </a:rPr>
              <a:t>Valuing Teacher Expertise</a:t>
            </a:r>
            <a:r>
              <a:rPr kumimoji="0" lang="en-US" sz="7000" b="0" i="0" u="none" strike="noStrike" kern="0" cap="none" spc="0" normalizeH="0" baseline="0" noProof="0" dirty="0">
                <a:ln>
                  <a:noFill/>
                </a:ln>
                <a:solidFill>
                  <a:srgbClr val="F4F4F4"/>
                </a:solidFill>
                <a:effectLst/>
                <a:uLnTx/>
                <a:uFillTx/>
                <a:latin typeface="Raleway ExtraBold"/>
                <a:ea typeface="Raleway ExtraBold"/>
                <a:cs typeface="Raleway ExtraBold"/>
                <a:sym typeface="Raleway ExtraBold"/>
              </a:rPr>
              <a:t> </a:t>
            </a:r>
            <a:endParaRPr kumimoji="0" lang="en-US" sz="14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568" name="Google Shape;568;p52"/>
          <p:cNvSpPr txBox="1"/>
          <p:nvPr/>
        </p:nvSpPr>
        <p:spPr>
          <a:xfrm>
            <a:off x="1614878" y="2318325"/>
            <a:ext cx="11928000" cy="85317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3399" b="1">
                <a:solidFill>
                  <a:srgbClr val="F4F4F4"/>
                </a:solidFill>
                <a:latin typeface="Raleway"/>
                <a:ea typeface="Raleway"/>
                <a:cs typeface="Raleway"/>
                <a:sym typeface="Raleway"/>
              </a:rPr>
              <a:t>EPPs &amp; Clinical Educators</a:t>
            </a:r>
            <a:endParaRPr sz="3399" b="1">
              <a:solidFill>
                <a:srgbClr val="F4F4F4"/>
              </a:solidFill>
              <a:latin typeface="Raleway"/>
              <a:ea typeface="Raleway"/>
              <a:cs typeface="Raleway"/>
              <a:sym typeface="Raleway"/>
            </a:endParaRPr>
          </a:p>
          <a:p>
            <a:pPr marL="582927" marR="0" lvl="1" indent="-291463" algn="l" rtl="0">
              <a:lnSpc>
                <a:spcPct val="140014"/>
              </a:lnSpc>
              <a:spcBef>
                <a:spcPts val="0"/>
              </a:spcBef>
              <a:spcAft>
                <a:spcPts val="0"/>
              </a:spcAft>
              <a:buClr>
                <a:srgbClr val="F4F4F4"/>
              </a:buClr>
              <a:buSzPts val="2699"/>
              <a:buFont typeface="Raleway Medium"/>
              <a:buChar char="•"/>
            </a:pPr>
            <a:r>
              <a:rPr lang="en-US" sz="2699">
                <a:solidFill>
                  <a:srgbClr val="F4F4F4"/>
                </a:solidFill>
                <a:latin typeface="Raleway Medium"/>
                <a:ea typeface="Raleway Medium"/>
                <a:cs typeface="Raleway Medium"/>
                <a:sym typeface="Raleway Medium"/>
              </a:rPr>
              <a:t>Educators will come to these modules with many experiences as clinical educators</a:t>
            </a:r>
            <a:endParaRPr sz="2699">
              <a:solidFill>
                <a:srgbClr val="F4F4F4"/>
              </a:solidFill>
              <a:latin typeface="Raleway Medium"/>
              <a:ea typeface="Raleway Medium"/>
              <a:cs typeface="Raleway Medium"/>
              <a:sym typeface="Raleway Medium"/>
            </a:endParaRPr>
          </a:p>
          <a:p>
            <a:pPr marL="914400" marR="0" lvl="0" indent="0" algn="l" rtl="0">
              <a:lnSpc>
                <a:spcPct val="140014"/>
              </a:lnSpc>
              <a:spcBef>
                <a:spcPts val="0"/>
              </a:spcBef>
              <a:spcAft>
                <a:spcPts val="0"/>
              </a:spcAft>
              <a:buNone/>
            </a:pPr>
            <a:endParaRPr sz="2699">
              <a:solidFill>
                <a:srgbClr val="F4F4F4"/>
              </a:solidFill>
              <a:latin typeface="Raleway Medium"/>
              <a:ea typeface="Raleway Medium"/>
              <a:cs typeface="Raleway Medium"/>
              <a:sym typeface="Raleway Medium"/>
            </a:endParaRPr>
          </a:p>
          <a:p>
            <a:pPr marL="582927" marR="0" lvl="1" indent="-291463" algn="l" rtl="0">
              <a:lnSpc>
                <a:spcPct val="140014"/>
              </a:lnSpc>
              <a:spcBef>
                <a:spcPts val="0"/>
              </a:spcBef>
              <a:spcAft>
                <a:spcPts val="0"/>
              </a:spcAft>
              <a:buClr>
                <a:srgbClr val="F4F4F4"/>
              </a:buClr>
              <a:buSzPts val="2699"/>
              <a:buFont typeface="Raleway Medium"/>
              <a:buChar char="•"/>
            </a:pPr>
            <a:r>
              <a:rPr lang="en-US" sz="2699">
                <a:solidFill>
                  <a:srgbClr val="F4F4F4"/>
                </a:solidFill>
                <a:latin typeface="Raleway Medium"/>
                <a:ea typeface="Raleway Medium"/>
                <a:cs typeface="Raleway Medium"/>
                <a:sym typeface="Raleway Medium"/>
              </a:rPr>
              <a:t>Educator directives often undervalue the knowledge and experience teachers bring to professional learning</a:t>
            </a:r>
            <a:endParaRPr sz="2699">
              <a:solidFill>
                <a:srgbClr val="F4F4F4"/>
              </a:solidFill>
              <a:latin typeface="Raleway Medium"/>
              <a:ea typeface="Raleway Medium"/>
              <a:cs typeface="Raleway Medium"/>
              <a:sym typeface="Raleway Medium"/>
            </a:endParaRPr>
          </a:p>
          <a:p>
            <a:pPr marL="914400" marR="0" lvl="0" indent="0" algn="l" rtl="0">
              <a:lnSpc>
                <a:spcPct val="140014"/>
              </a:lnSpc>
              <a:spcBef>
                <a:spcPts val="0"/>
              </a:spcBef>
              <a:spcAft>
                <a:spcPts val="0"/>
              </a:spcAft>
              <a:buNone/>
            </a:pPr>
            <a:r>
              <a:rPr lang="en-US" sz="2699" i="0" u="none" strike="noStrike" cap="none">
                <a:solidFill>
                  <a:srgbClr val="F4F4F4"/>
                </a:solidFill>
                <a:latin typeface="Raleway Medium"/>
                <a:ea typeface="Raleway Medium"/>
                <a:cs typeface="Raleway Medium"/>
                <a:sym typeface="Raleway Medium"/>
              </a:rPr>
              <a:t> </a:t>
            </a:r>
            <a:endParaRPr sz="2699" i="0" u="none" strike="noStrike" cap="none">
              <a:solidFill>
                <a:srgbClr val="F4F4F4"/>
              </a:solidFill>
              <a:latin typeface="Raleway Medium"/>
              <a:ea typeface="Raleway Medium"/>
              <a:cs typeface="Raleway Medium"/>
              <a:sym typeface="Raleway Medium"/>
            </a:endParaRPr>
          </a:p>
          <a:p>
            <a:pPr marL="582927" marR="0" lvl="1" indent="-291463" algn="l" rtl="0">
              <a:lnSpc>
                <a:spcPct val="140014"/>
              </a:lnSpc>
              <a:spcBef>
                <a:spcPts val="0"/>
              </a:spcBef>
              <a:spcAft>
                <a:spcPts val="0"/>
              </a:spcAft>
              <a:buClr>
                <a:srgbClr val="F4F4F4"/>
              </a:buClr>
              <a:buSzPts val="2699"/>
              <a:buFont typeface="Raleway Medium"/>
              <a:buChar char="•"/>
            </a:pPr>
            <a:r>
              <a:rPr lang="en-US" sz="2699">
                <a:solidFill>
                  <a:srgbClr val="F4F4F4"/>
                </a:solidFill>
                <a:latin typeface="Raleway Medium"/>
                <a:ea typeface="Raleway Medium"/>
                <a:cs typeface="Raleway Medium"/>
                <a:sym typeface="Raleway Medium"/>
              </a:rPr>
              <a:t>Educators who feel “othered” or talked down to are unlikely to engage with the modules in meaningful and lasting ways</a:t>
            </a:r>
            <a:endParaRPr sz="2699">
              <a:solidFill>
                <a:srgbClr val="F4F4F4"/>
              </a:solidFill>
              <a:latin typeface="Raleway Medium"/>
              <a:ea typeface="Raleway Medium"/>
              <a:cs typeface="Raleway Medium"/>
              <a:sym typeface="Raleway Medium"/>
            </a:endParaRPr>
          </a:p>
          <a:p>
            <a:pPr marL="0" lvl="0" indent="0" algn="l" rtl="0">
              <a:lnSpc>
                <a:spcPct val="140014"/>
              </a:lnSpc>
              <a:spcBef>
                <a:spcPts val="0"/>
              </a:spcBef>
              <a:spcAft>
                <a:spcPts val="0"/>
              </a:spcAft>
              <a:buNone/>
            </a:pPr>
            <a:endParaRPr sz="2699">
              <a:solidFill>
                <a:srgbClr val="F4F4F4"/>
              </a:solidFill>
              <a:latin typeface="Raleway Medium"/>
              <a:ea typeface="Raleway Medium"/>
              <a:cs typeface="Raleway Medium"/>
              <a:sym typeface="Raleway Medium"/>
            </a:endParaRPr>
          </a:p>
          <a:p>
            <a:pPr marL="582927" marR="0" lvl="1" indent="-291463" algn="l" rtl="0">
              <a:lnSpc>
                <a:spcPct val="140014"/>
              </a:lnSpc>
              <a:spcBef>
                <a:spcPts val="0"/>
              </a:spcBef>
              <a:spcAft>
                <a:spcPts val="0"/>
              </a:spcAft>
              <a:buClr>
                <a:srgbClr val="F4F4F4"/>
              </a:buClr>
              <a:buSzPts val="2699"/>
              <a:buFont typeface="Raleway Medium"/>
              <a:buChar char="•"/>
            </a:pPr>
            <a:r>
              <a:rPr lang="en-US" sz="2699">
                <a:solidFill>
                  <a:srgbClr val="F4F4F4"/>
                </a:solidFill>
                <a:latin typeface="Raleway Medium"/>
                <a:ea typeface="Raleway Medium"/>
                <a:cs typeface="Raleway Medium"/>
                <a:sym typeface="Raleway Medium"/>
              </a:rPr>
              <a:t>Intentional use phrases like, “As you know…” or “Consider…” frame educators as active participants and decision makers in their own learning</a:t>
            </a:r>
            <a:endParaRPr sz="2699">
              <a:solidFill>
                <a:srgbClr val="F4F4F4"/>
              </a:solidFill>
              <a:latin typeface="Raleway Medium"/>
              <a:ea typeface="Raleway Medium"/>
              <a:cs typeface="Raleway Medium"/>
              <a:sym typeface="Raleway Medium"/>
            </a:endParaRPr>
          </a:p>
          <a:p>
            <a:pPr marL="0" marR="0" lvl="0" indent="0" algn="l" rtl="0">
              <a:lnSpc>
                <a:spcPct val="140014"/>
              </a:lnSpc>
              <a:spcBef>
                <a:spcPts val="0"/>
              </a:spcBef>
              <a:spcAft>
                <a:spcPts val="0"/>
              </a:spcAft>
              <a:buNone/>
            </a:pPr>
            <a:endParaRPr>
              <a:latin typeface="Raleway Medium"/>
              <a:ea typeface="Raleway Medium"/>
              <a:cs typeface="Raleway Medium"/>
              <a:sym typeface="Raleway Medium"/>
            </a:endParaRPr>
          </a:p>
          <a:p>
            <a:pPr marL="0" marR="0" lvl="0" indent="0" algn="l" rtl="0">
              <a:lnSpc>
                <a:spcPct val="140014"/>
              </a:lnSpc>
              <a:spcBef>
                <a:spcPts val="0"/>
              </a:spcBef>
              <a:spcAft>
                <a:spcPts val="0"/>
              </a:spcAft>
              <a:buNone/>
            </a:pPr>
            <a:endParaRPr>
              <a:latin typeface="Raleway Medium"/>
              <a:ea typeface="Raleway Medium"/>
              <a:cs typeface="Raleway Medium"/>
              <a:sym typeface="Raleway Medium"/>
            </a:endParaRPr>
          </a:p>
          <a:p>
            <a:pPr marL="914400" marR="0" lvl="0" indent="0" algn="l" rtl="0">
              <a:lnSpc>
                <a:spcPct val="140014"/>
              </a:lnSpc>
              <a:spcBef>
                <a:spcPts val="0"/>
              </a:spcBef>
              <a:spcAft>
                <a:spcPts val="0"/>
              </a:spcAft>
              <a:buNone/>
            </a:pPr>
            <a:endParaRPr>
              <a:latin typeface="Raleway Medium"/>
              <a:ea typeface="Raleway Medium"/>
              <a:cs typeface="Raleway Medium"/>
              <a:sym typeface="Raleway Medium"/>
            </a:endParaRPr>
          </a:p>
        </p:txBody>
      </p:sp>
      <p:sp>
        <p:nvSpPr>
          <p:cNvPr id="569" name="Google Shape;569;p52">
            <a:extLst>
              <a:ext uri="{C183D7F6-B498-43B3-948B-1728B52AA6E4}">
                <adec:decorative xmlns:adec="http://schemas.microsoft.com/office/drawing/2017/decorative" val="1"/>
              </a:ext>
            </a:extLst>
          </p:cNvPr>
          <p:cNvSpPr/>
          <p:nvPr/>
        </p:nvSpPr>
        <p:spPr>
          <a:xfrm>
            <a:off x="11929371" y="5567321"/>
            <a:ext cx="8046040" cy="5360674"/>
          </a:xfrm>
          <a:custGeom>
            <a:avLst/>
            <a:gdLst/>
            <a:ahLst/>
            <a:cxnLst/>
            <a:rect l="l" t="t" r="r" b="b"/>
            <a:pathLst>
              <a:path w="8046040" h="5360674" extrusionOk="0">
                <a:moveTo>
                  <a:pt x="0" y="0"/>
                </a:moveTo>
                <a:lnTo>
                  <a:pt x="8046040" y="0"/>
                </a:lnTo>
                <a:lnTo>
                  <a:pt x="8046040" y="5360674"/>
                </a:lnTo>
                <a:lnTo>
                  <a:pt x="0" y="536067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52">
            <a:extLst>
              <a:ext uri="{C183D7F6-B498-43B3-948B-1728B52AA6E4}">
                <adec:decorative xmlns:adec="http://schemas.microsoft.com/office/drawing/2017/decorative" val="1"/>
              </a:ext>
            </a:extLst>
          </p:cNvPr>
          <p:cNvSpPr/>
          <p:nvPr/>
        </p:nvSpPr>
        <p:spPr>
          <a:xfrm>
            <a:off x="15344570" y="291371"/>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1" name="Google Shape;571;p52"/>
          <p:cNvSpPr txBox="1"/>
          <p:nvPr/>
        </p:nvSpPr>
        <p:spPr>
          <a:xfrm>
            <a:off x="15272961" y="86301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grpSp>
        <p:nvGrpSpPr>
          <p:cNvPr id="576" name="Google Shape;576;p53">
            <a:extLst>
              <a:ext uri="{C183D7F6-B498-43B3-948B-1728B52AA6E4}">
                <adec:decorative xmlns:adec="http://schemas.microsoft.com/office/drawing/2017/decorative" val="1"/>
              </a:ext>
            </a:extLst>
          </p:cNvPr>
          <p:cNvGrpSpPr/>
          <p:nvPr/>
        </p:nvGrpSpPr>
        <p:grpSpPr>
          <a:xfrm rot="10800000">
            <a:off x="0" y="9258300"/>
            <a:ext cx="18288000" cy="1245692"/>
            <a:chOff x="0" y="-57150"/>
            <a:chExt cx="4816593" cy="328083"/>
          </a:xfrm>
        </p:grpSpPr>
        <p:sp>
          <p:nvSpPr>
            <p:cNvPr id="577" name="Google Shape;577;p53"/>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53"/>
            <p:cNvSpPr txBox="1"/>
            <p:nvPr/>
          </p:nvSpPr>
          <p:spPr>
            <a:xfrm>
              <a:off x="0" y="-57150"/>
              <a:ext cx="4816593" cy="328083"/>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9" name="Google Shape;579;p53">
            <a:extLst>
              <a:ext uri="{C183D7F6-B498-43B3-948B-1728B52AA6E4}">
                <adec:decorative xmlns:adec="http://schemas.microsoft.com/office/drawing/2017/decorative" val="1"/>
              </a:ext>
            </a:extLst>
          </p:cNvPr>
          <p:cNvGrpSpPr/>
          <p:nvPr/>
        </p:nvGrpSpPr>
        <p:grpSpPr>
          <a:xfrm>
            <a:off x="9644170" y="5706666"/>
            <a:ext cx="7281199" cy="2234144"/>
            <a:chOff x="0" y="-57150"/>
            <a:chExt cx="1917682" cy="588417"/>
          </a:xfrm>
        </p:grpSpPr>
        <p:sp>
          <p:nvSpPr>
            <p:cNvPr id="580" name="Google Shape;580;p53"/>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53"/>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82" name="Google Shape;582;p53">
            <a:extLst>
              <a:ext uri="{C183D7F6-B498-43B3-948B-1728B52AA6E4}">
                <adec:decorative xmlns:adec="http://schemas.microsoft.com/office/drawing/2017/decorative" val="1"/>
              </a:ext>
            </a:extLst>
          </p:cNvPr>
          <p:cNvGrpSpPr/>
          <p:nvPr/>
        </p:nvGrpSpPr>
        <p:grpSpPr>
          <a:xfrm>
            <a:off x="9644170" y="6390965"/>
            <a:ext cx="7281199" cy="1549845"/>
            <a:chOff x="0" y="-57150"/>
            <a:chExt cx="1917682" cy="408190"/>
          </a:xfrm>
        </p:grpSpPr>
        <p:sp>
          <p:nvSpPr>
            <p:cNvPr id="583" name="Google Shape;583;p53"/>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4" name="Google Shape;584;p53"/>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85" name="Google Shape;585;p53">
            <a:extLst>
              <a:ext uri="{C183D7F6-B498-43B3-948B-1728B52AA6E4}">
                <adec:decorative xmlns:adec="http://schemas.microsoft.com/office/drawing/2017/decorative" val="1"/>
              </a:ext>
            </a:extLst>
          </p:cNvPr>
          <p:cNvGrpSpPr/>
          <p:nvPr/>
        </p:nvGrpSpPr>
        <p:grpSpPr>
          <a:xfrm>
            <a:off x="9644170" y="6390965"/>
            <a:ext cx="7281199" cy="674916"/>
            <a:chOff x="0" y="-57150"/>
            <a:chExt cx="1917682" cy="177756"/>
          </a:xfrm>
        </p:grpSpPr>
        <p:sp>
          <p:nvSpPr>
            <p:cNvPr id="586" name="Google Shape;586;p53"/>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53"/>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88" name="Google Shape;588;p53">
            <a:extLst>
              <a:ext uri="{C183D7F6-B498-43B3-948B-1728B52AA6E4}">
                <adec:decorative xmlns:adec="http://schemas.microsoft.com/office/drawing/2017/decorative" val="1"/>
              </a:ext>
            </a:extLst>
          </p:cNvPr>
          <p:cNvGrpSpPr/>
          <p:nvPr/>
        </p:nvGrpSpPr>
        <p:grpSpPr>
          <a:xfrm>
            <a:off x="9644170" y="2838840"/>
            <a:ext cx="7281199" cy="2234144"/>
            <a:chOff x="0" y="-57150"/>
            <a:chExt cx="1917682" cy="588417"/>
          </a:xfrm>
        </p:grpSpPr>
        <p:sp>
          <p:nvSpPr>
            <p:cNvPr id="589" name="Google Shape;589;p53"/>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0" name="Google Shape;590;p53"/>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91" name="Google Shape;591;p53">
            <a:extLst>
              <a:ext uri="{C183D7F6-B498-43B3-948B-1728B52AA6E4}">
                <adec:decorative xmlns:adec="http://schemas.microsoft.com/office/drawing/2017/decorative" val="1"/>
              </a:ext>
            </a:extLst>
          </p:cNvPr>
          <p:cNvGrpSpPr/>
          <p:nvPr/>
        </p:nvGrpSpPr>
        <p:grpSpPr>
          <a:xfrm>
            <a:off x="9644170" y="3523140"/>
            <a:ext cx="7281199" cy="1549845"/>
            <a:chOff x="0" y="-57150"/>
            <a:chExt cx="1917682" cy="408190"/>
          </a:xfrm>
        </p:grpSpPr>
        <p:sp>
          <p:nvSpPr>
            <p:cNvPr id="592" name="Google Shape;592;p53"/>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3" name="Google Shape;593;p53"/>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94" name="Google Shape;594;p53">
            <a:extLst>
              <a:ext uri="{C183D7F6-B498-43B3-948B-1728B52AA6E4}">
                <adec:decorative xmlns:adec="http://schemas.microsoft.com/office/drawing/2017/decorative" val="1"/>
              </a:ext>
            </a:extLst>
          </p:cNvPr>
          <p:cNvGrpSpPr/>
          <p:nvPr/>
        </p:nvGrpSpPr>
        <p:grpSpPr>
          <a:xfrm>
            <a:off x="9644170" y="3523140"/>
            <a:ext cx="7281199" cy="674916"/>
            <a:chOff x="0" y="-57150"/>
            <a:chExt cx="1917682" cy="177756"/>
          </a:xfrm>
        </p:grpSpPr>
        <p:sp>
          <p:nvSpPr>
            <p:cNvPr id="595" name="Google Shape;595;p53"/>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p53"/>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97" name="Google Shape;597;p53">
            <a:extLst>
              <a:ext uri="{C183D7F6-B498-43B3-948B-1728B52AA6E4}">
                <adec:decorative xmlns:adec="http://schemas.microsoft.com/office/drawing/2017/decorative" val="1"/>
              </a:ext>
            </a:extLst>
          </p:cNvPr>
          <p:cNvGrpSpPr/>
          <p:nvPr/>
        </p:nvGrpSpPr>
        <p:grpSpPr>
          <a:xfrm>
            <a:off x="1362632" y="2861995"/>
            <a:ext cx="7281199" cy="2234144"/>
            <a:chOff x="0" y="-57150"/>
            <a:chExt cx="1917682" cy="588417"/>
          </a:xfrm>
        </p:grpSpPr>
        <p:sp>
          <p:nvSpPr>
            <p:cNvPr id="598" name="Google Shape;598;p53"/>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53"/>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0" name="Google Shape;600;p53">
            <a:extLst>
              <a:ext uri="{C183D7F6-B498-43B3-948B-1728B52AA6E4}">
                <adec:decorative xmlns:adec="http://schemas.microsoft.com/office/drawing/2017/decorative" val="1"/>
              </a:ext>
            </a:extLst>
          </p:cNvPr>
          <p:cNvGrpSpPr/>
          <p:nvPr/>
        </p:nvGrpSpPr>
        <p:grpSpPr>
          <a:xfrm>
            <a:off x="1362632" y="3546295"/>
            <a:ext cx="7281199" cy="1549845"/>
            <a:chOff x="0" y="-57150"/>
            <a:chExt cx="1917682" cy="408190"/>
          </a:xfrm>
        </p:grpSpPr>
        <p:sp>
          <p:nvSpPr>
            <p:cNvPr id="601" name="Google Shape;601;p53"/>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53"/>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3" name="Google Shape;603;p53">
            <a:extLst>
              <a:ext uri="{C183D7F6-B498-43B3-948B-1728B52AA6E4}">
                <adec:decorative xmlns:adec="http://schemas.microsoft.com/office/drawing/2017/decorative" val="1"/>
              </a:ext>
            </a:extLst>
          </p:cNvPr>
          <p:cNvGrpSpPr/>
          <p:nvPr/>
        </p:nvGrpSpPr>
        <p:grpSpPr>
          <a:xfrm>
            <a:off x="1362632" y="3546295"/>
            <a:ext cx="7281199" cy="674916"/>
            <a:chOff x="0" y="-57150"/>
            <a:chExt cx="1917682" cy="177756"/>
          </a:xfrm>
        </p:grpSpPr>
        <p:sp>
          <p:nvSpPr>
            <p:cNvPr id="604" name="Google Shape;604;p53"/>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53"/>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606" name="Google Shape;606;p53">
            <a:extLst>
              <a:ext uri="{C183D7F6-B498-43B3-948B-1728B52AA6E4}">
                <adec:decorative xmlns:adec="http://schemas.microsoft.com/office/drawing/2017/decorative" val="1"/>
              </a:ext>
            </a:extLst>
          </p:cNvPr>
          <p:cNvSpPr/>
          <p:nvPr/>
        </p:nvSpPr>
        <p:spPr>
          <a:xfrm>
            <a:off x="1547602" y="3180337"/>
            <a:ext cx="1993998" cy="1993998"/>
          </a:xfrm>
          <a:custGeom>
            <a:avLst/>
            <a:gdLst/>
            <a:ahLst/>
            <a:cxnLst/>
            <a:rect l="l" t="t" r="r" b="b"/>
            <a:pathLst>
              <a:path w="1993998" h="1993998" extrusionOk="0">
                <a:moveTo>
                  <a:pt x="0" y="0"/>
                </a:moveTo>
                <a:lnTo>
                  <a:pt x="1993998" y="0"/>
                </a:lnTo>
                <a:lnTo>
                  <a:pt x="1993998" y="1993997"/>
                </a:lnTo>
                <a:lnTo>
                  <a:pt x="0" y="199399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07" name="Google Shape;607;p53">
            <a:extLst>
              <a:ext uri="{C183D7F6-B498-43B3-948B-1728B52AA6E4}">
                <adec:decorative xmlns:adec="http://schemas.microsoft.com/office/drawing/2017/decorative" val="1"/>
              </a:ext>
            </a:extLst>
          </p:cNvPr>
          <p:cNvGrpSpPr/>
          <p:nvPr/>
        </p:nvGrpSpPr>
        <p:grpSpPr>
          <a:xfrm>
            <a:off x="1362632" y="5729821"/>
            <a:ext cx="7281199" cy="2234144"/>
            <a:chOff x="0" y="-57150"/>
            <a:chExt cx="1917682" cy="588417"/>
          </a:xfrm>
        </p:grpSpPr>
        <p:sp>
          <p:nvSpPr>
            <p:cNvPr id="608" name="Google Shape;608;p53"/>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53"/>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0" name="Google Shape;610;p53">
            <a:extLst>
              <a:ext uri="{C183D7F6-B498-43B3-948B-1728B52AA6E4}">
                <adec:decorative xmlns:adec="http://schemas.microsoft.com/office/drawing/2017/decorative" val="1"/>
              </a:ext>
            </a:extLst>
          </p:cNvPr>
          <p:cNvGrpSpPr/>
          <p:nvPr/>
        </p:nvGrpSpPr>
        <p:grpSpPr>
          <a:xfrm>
            <a:off x="1362632" y="6414121"/>
            <a:ext cx="7281199" cy="1549845"/>
            <a:chOff x="0" y="-57150"/>
            <a:chExt cx="1917682" cy="408190"/>
          </a:xfrm>
        </p:grpSpPr>
        <p:sp>
          <p:nvSpPr>
            <p:cNvPr id="611" name="Google Shape;611;p53"/>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2" name="Google Shape;612;p53"/>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3" name="Google Shape;613;p53">
            <a:extLst>
              <a:ext uri="{C183D7F6-B498-43B3-948B-1728B52AA6E4}">
                <adec:decorative xmlns:adec="http://schemas.microsoft.com/office/drawing/2017/decorative" val="1"/>
              </a:ext>
            </a:extLst>
          </p:cNvPr>
          <p:cNvGrpSpPr/>
          <p:nvPr/>
        </p:nvGrpSpPr>
        <p:grpSpPr>
          <a:xfrm>
            <a:off x="1362632" y="6414121"/>
            <a:ext cx="7281199" cy="674916"/>
            <a:chOff x="0" y="-57150"/>
            <a:chExt cx="1917682" cy="177756"/>
          </a:xfrm>
        </p:grpSpPr>
        <p:sp>
          <p:nvSpPr>
            <p:cNvPr id="614" name="Google Shape;614;p53"/>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53"/>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616" name="Google Shape;616;p53">
            <a:extLst>
              <a:ext uri="{C183D7F6-B498-43B3-948B-1728B52AA6E4}">
                <adec:decorative xmlns:adec="http://schemas.microsoft.com/office/drawing/2017/decorative" val="1"/>
              </a:ext>
            </a:extLst>
          </p:cNvPr>
          <p:cNvSpPr/>
          <p:nvPr/>
        </p:nvSpPr>
        <p:spPr>
          <a:xfrm>
            <a:off x="9843678" y="3149502"/>
            <a:ext cx="1993998" cy="1993998"/>
          </a:xfrm>
          <a:custGeom>
            <a:avLst/>
            <a:gdLst/>
            <a:ahLst/>
            <a:cxnLst/>
            <a:rect l="l" t="t" r="r" b="b"/>
            <a:pathLst>
              <a:path w="1993998" h="1993998" extrusionOk="0">
                <a:moveTo>
                  <a:pt x="0" y="0"/>
                </a:moveTo>
                <a:lnTo>
                  <a:pt x="1993998" y="0"/>
                </a:lnTo>
                <a:lnTo>
                  <a:pt x="1993998" y="1993998"/>
                </a:lnTo>
                <a:lnTo>
                  <a:pt x="0" y="199399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53">
            <a:extLst>
              <a:ext uri="{C183D7F6-B498-43B3-948B-1728B52AA6E4}">
                <adec:decorative xmlns:adec="http://schemas.microsoft.com/office/drawing/2017/decorative" val="1"/>
              </a:ext>
            </a:extLst>
          </p:cNvPr>
          <p:cNvSpPr/>
          <p:nvPr/>
        </p:nvSpPr>
        <p:spPr>
          <a:xfrm>
            <a:off x="1547602" y="6084300"/>
            <a:ext cx="1993998" cy="1993998"/>
          </a:xfrm>
          <a:custGeom>
            <a:avLst/>
            <a:gdLst/>
            <a:ahLst/>
            <a:cxnLst/>
            <a:rect l="l" t="t" r="r" b="b"/>
            <a:pathLst>
              <a:path w="1993998" h="1993998" extrusionOk="0">
                <a:moveTo>
                  <a:pt x="0" y="0"/>
                </a:moveTo>
                <a:lnTo>
                  <a:pt x="1993998" y="0"/>
                </a:lnTo>
                <a:lnTo>
                  <a:pt x="1993998" y="1993998"/>
                </a:lnTo>
                <a:lnTo>
                  <a:pt x="0" y="19939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53">
            <a:extLst>
              <a:ext uri="{C183D7F6-B498-43B3-948B-1728B52AA6E4}">
                <adec:decorative xmlns:adec="http://schemas.microsoft.com/office/drawing/2017/decorative" val="1"/>
              </a:ext>
            </a:extLst>
          </p:cNvPr>
          <p:cNvSpPr/>
          <p:nvPr/>
        </p:nvSpPr>
        <p:spPr>
          <a:xfrm>
            <a:off x="9843678" y="6053466"/>
            <a:ext cx="1993998" cy="1993998"/>
          </a:xfrm>
          <a:custGeom>
            <a:avLst/>
            <a:gdLst/>
            <a:ahLst/>
            <a:cxnLst/>
            <a:rect l="l" t="t" r="r" b="b"/>
            <a:pathLst>
              <a:path w="1993998" h="1993998" extrusionOk="0">
                <a:moveTo>
                  <a:pt x="0" y="0"/>
                </a:moveTo>
                <a:lnTo>
                  <a:pt x="1993998" y="0"/>
                </a:lnTo>
                <a:lnTo>
                  <a:pt x="1993998" y="1993998"/>
                </a:lnTo>
                <a:lnTo>
                  <a:pt x="0" y="199399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9" name="Google Shape;619;p53">
            <a:extLst>
              <a:ext uri="{C183D7F6-B498-43B3-948B-1728B52AA6E4}">
                <adec:decorative xmlns:adec="http://schemas.microsoft.com/office/drawing/2017/decorative" val="1"/>
              </a:ext>
            </a:extLst>
          </p:cNvPr>
          <p:cNvSpPr/>
          <p:nvPr/>
        </p:nvSpPr>
        <p:spPr>
          <a:xfrm>
            <a:off x="2014735" y="3604484"/>
            <a:ext cx="1059732" cy="1118718"/>
          </a:xfrm>
          <a:custGeom>
            <a:avLst/>
            <a:gdLst/>
            <a:ahLst/>
            <a:cxnLst/>
            <a:rect l="l" t="t" r="r" b="b"/>
            <a:pathLst>
              <a:path w="1059732" h="1118718" extrusionOk="0">
                <a:moveTo>
                  <a:pt x="0" y="0"/>
                </a:moveTo>
                <a:lnTo>
                  <a:pt x="1059732" y="0"/>
                </a:lnTo>
                <a:lnTo>
                  <a:pt x="1059732" y="1118718"/>
                </a:lnTo>
                <a:lnTo>
                  <a:pt x="0" y="111871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53">
            <a:extLst>
              <a:ext uri="{C183D7F6-B498-43B3-948B-1728B52AA6E4}">
                <adec:decorative xmlns:adec="http://schemas.microsoft.com/office/drawing/2017/decorative" val="1"/>
              </a:ext>
            </a:extLst>
          </p:cNvPr>
          <p:cNvSpPr/>
          <p:nvPr/>
        </p:nvSpPr>
        <p:spPr>
          <a:xfrm>
            <a:off x="10241249" y="3604484"/>
            <a:ext cx="1198855" cy="919848"/>
          </a:xfrm>
          <a:custGeom>
            <a:avLst/>
            <a:gdLst/>
            <a:ahLst/>
            <a:cxnLst/>
            <a:rect l="l" t="t" r="r" b="b"/>
            <a:pathLst>
              <a:path w="1198855" h="919848" extrusionOk="0">
                <a:moveTo>
                  <a:pt x="0" y="0"/>
                </a:moveTo>
                <a:lnTo>
                  <a:pt x="1198855" y="0"/>
                </a:lnTo>
                <a:lnTo>
                  <a:pt x="1198855" y="919848"/>
                </a:lnTo>
                <a:lnTo>
                  <a:pt x="0" y="91984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53">
            <a:extLst>
              <a:ext uri="{C183D7F6-B498-43B3-948B-1728B52AA6E4}">
                <adec:decorative xmlns:adec="http://schemas.microsoft.com/office/drawing/2017/decorative" val="1"/>
              </a:ext>
            </a:extLst>
          </p:cNvPr>
          <p:cNvSpPr/>
          <p:nvPr/>
        </p:nvSpPr>
        <p:spPr>
          <a:xfrm>
            <a:off x="2210510" y="6726909"/>
            <a:ext cx="668181" cy="743927"/>
          </a:xfrm>
          <a:custGeom>
            <a:avLst/>
            <a:gdLst/>
            <a:ahLst/>
            <a:cxnLst/>
            <a:rect l="l" t="t" r="r" b="b"/>
            <a:pathLst>
              <a:path w="668181" h="743927" extrusionOk="0">
                <a:moveTo>
                  <a:pt x="0" y="0"/>
                </a:moveTo>
                <a:lnTo>
                  <a:pt x="668182" y="0"/>
                </a:lnTo>
                <a:lnTo>
                  <a:pt x="668182" y="743927"/>
                </a:lnTo>
                <a:lnTo>
                  <a:pt x="0" y="74392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2" name="Google Shape;622;p53">
            <a:extLst>
              <a:ext uri="{C183D7F6-B498-43B3-948B-1728B52AA6E4}">
                <adec:decorative xmlns:adec="http://schemas.microsoft.com/office/drawing/2017/decorative" val="1"/>
              </a:ext>
            </a:extLst>
          </p:cNvPr>
          <p:cNvSpPr/>
          <p:nvPr/>
        </p:nvSpPr>
        <p:spPr>
          <a:xfrm>
            <a:off x="10241249" y="6532613"/>
            <a:ext cx="1038929" cy="1021929"/>
          </a:xfrm>
          <a:custGeom>
            <a:avLst/>
            <a:gdLst/>
            <a:ahLst/>
            <a:cxnLst/>
            <a:rect l="l" t="t" r="r" b="b"/>
            <a:pathLst>
              <a:path w="1038929" h="1021929" extrusionOk="0">
                <a:moveTo>
                  <a:pt x="0" y="0"/>
                </a:moveTo>
                <a:lnTo>
                  <a:pt x="1038930" y="0"/>
                </a:lnTo>
                <a:lnTo>
                  <a:pt x="1038930" y="1021929"/>
                </a:lnTo>
                <a:lnTo>
                  <a:pt x="0" y="1021929"/>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53"/>
          <p:cNvSpPr txBox="1">
            <a:spLocks noGrp="1"/>
          </p:cNvSpPr>
          <p:nvPr>
            <p:ph type="title" idx="4294967295"/>
          </p:nvPr>
        </p:nvSpPr>
        <p:spPr>
          <a:xfrm>
            <a:off x="1362607" y="742962"/>
            <a:ext cx="15562800" cy="12159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900" b="0" i="0" u="none" strike="noStrike" kern="0" cap="none" spc="0" normalizeH="0" baseline="0" noProof="0" dirty="0">
                <a:ln>
                  <a:noFill/>
                </a:ln>
                <a:solidFill>
                  <a:srgbClr val="2F358B"/>
                </a:solidFill>
                <a:effectLst/>
                <a:uLnTx/>
                <a:uFillTx/>
                <a:latin typeface="Raleway ExtraBold"/>
                <a:ea typeface="Raleway ExtraBold"/>
                <a:cs typeface="Raleway ExtraBold"/>
                <a:sym typeface="Raleway ExtraBold"/>
              </a:rPr>
              <a:t>Collaboration: Lessons Learned</a:t>
            </a:r>
            <a:endParaRPr kumimoji="0" lang="en-US" sz="37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624" name="Google Shape;624;p53"/>
          <p:cNvSpPr txBox="1"/>
          <p:nvPr/>
        </p:nvSpPr>
        <p:spPr>
          <a:xfrm>
            <a:off x="3355875" y="3144325"/>
            <a:ext cx="5133600" cy="4308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a:solidFill>
                  <a:srgbClr val="0F3869"/>
                </a:solidFill>
                <a:latin typeface="Raleway ExtraBold"/>
                <a:ea typeface="Raleway ExtraBold"/>
                <a:cs typeface="Raleway ExtraBold"/>
                <a:sym typeface="Raleway ExtraBold"/>
              </a:rPr>
              <a:t>Be inclusive!</a:t>
            </a:r>
            <a:endParaRPr>
              <a:latin typeface="Raleway ExtraBold"/>
              <a:ea typeface="Raleway ExtraBold"/>
              <a:cs typeface="Raleway ExtraBold"/>
              <a:sym typeface="Raleway ExtraBold"/>
            </a:endParaRPr>
          </a:p>
        </p:txBody>
      </p:sp>
      <p:sp>
        <p:nvSpPr>
          <p:cNvPr id="634" name="Google Shape;634;p53"/>
          <p:cNvSpPr txBox="1"/>
          <p:nvPr/>
        </p:nvSpPr>
        <p:spPr>
          <a:xfrm>
            <a:off x="3399675" y="3789750"/>
            <a:ext cx="5046000" cy="1985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Consider including partners from diverse perspectives, including EPPs, SEAs, and/or LEAs.</a:t>
            </a:r>
            <a:endParaRPr sz="2100">
              <a:latin typeface="Raleway Medium"/>
              <a:ea typeface="Raleway Medium"/>
              <a:cs typeface="Raleway Medium"/>
              <a:sym typeface="Raleway Medium"/>
            </a:endParaRPr>
          </a:p>
          <a:p>
            <a:pPr marL="0" marR="0" lvl="0" indent="0" algn="l" rtl="0">
              <a:lnSpc>
                <a:spcPct val="140000"/>
              </a:lnSpc>
              <a:spcBef>
                <a:spcPts val="0"/>
              </a:spcBef>
              <a:spcAft>
                <a:spcPts val="0"/>
              </a:spcAft>
              <a:buNone/>
            </a:pPr>
            <a:endParaRPr sz="1700">
              <a:latin typeface="Raleway Medium"/>
              <a:ea typeface="Raleway Medium"/>
              <a:cs typeface="Raleway Medium"/>
              <a:sym typeface="Raleway Medium"/>
            </a:endParaRPr>
          </a:p>
          <a:p>
            <a:pPr marL="0" marR="0" lvl="0" indent="0" algn="l" rtl="0">
              <a:lnSpc>
                <a:spcPct val="140000"/>
              </a:lnSpc>
              <a:spcBef>
                <a:spcPts val="0"/>
              </a:spcBef>
              <a:spcAft>
                <a:spcPts val="0"/>
              </a:spcAft>
              <a:buNone/>
            </a:pPr>
            <a:endParaRPr sz="1700">
              <a:latin typeface="Raleway Medium"/>
              <a:ea typeface="Raleway Medium"/>
              <a:cs typeface="Raleway Medium"/>
              <a:sym typeface="Raleway Medium"/>
            </a:endParaRPr>
          </a:p>
        </p:txBody>
      </p:sp>
      <p:sp>
        <p:nvSpPr>
          <p:cNvPr id="625" name="Google Shape;625;p53"/>
          <p:cNvSpPr txBox="1"/>
          <p:nvPr/>
        </p:nvSpPr>
        <p:spPr>
          <a:xfrm>
            <a:off x="12200466" y="3094612"/>
            <a:ext cx="4049700" cy="4308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a:solidFill>
                  <a:srgbClr val="0F3869"/>
                </a:solidFill>
                <a:latin typeface="Raleway ExtraBold"/>
                <a:ea typeface="Raleway ExtraBold"/>
                <a:cs typeface="Raleway ExtraBold"/>
                <a:sym typeface="Raleway ExtraBold"/>
              </a:rPr>
              <a:t>Network!</a:t>
            </a:r>
            <a:endParaRPr>
              <a:latin typeface="Raleway ExtraBold"/>
              <a:ea typeface="Raleway ExtraBold"/>
              <a:cs typeface="Raleway ExtraBold"/>
              <a:sym typeface="Raleway ExtraBold"/>
            </a:endParaRPr>
          </a:p>
        </p:txBody>
      </p:sp>
      <p:sp>
        <p:nvSpPr>
          <p:cNvPr id="629" name="Google Shape;629;p53"/>
          <p:cNvSpPr txBox="1"/>
          <p:nvPr/>
        </p:nvSpPr>
        <p:spPr>
          <a:xfrm>
            <a:off x="11862816" y="3784926"/>
            <a:ext cx="4725000" cy="1228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Reach across states, find what already exists related to your goals, use your network to be efficient!</a:t>
            </a:r>
            <a:endParaRPr>
              <a:latin typeface="Raleway Medium"/>
              <a:ea typeface="Raleway Medium"/>
              <a:cs typeface="Raleway Medium"/>
              <a:sym typeface="Raleway Medium"/>
            </a:endParaRPr>
          </a:p>
        </p:txBody>
      </p:sp>
      <p:sp>
        <p:nvSpPr>
          <p:cNvPr id="626" name="Google Shape;626;p53"/>
          <p:cNvSpPr txBox="1"/>
          <p:nvPr/>
        </p:nvSpPr>
        <p:spPr>
          <a:xfrm>
            <a:off x="3764501" y="6022741"/>
            <a:ext cx="4049700" cy="1034100"/>
          </a:xfrm>
          <a:prstGeom prst="rect">
            <a:avLst/>
          </a:prstGeom>
          <a:noFill/>
          <a:ln>
            <a:noFill/>
          </a:ln>
        </p:spPr>
        <p:txBody>
          <a:bodyPr spcFirstLastPara="1" wrap="square" lIns="0" tIns="0" rIns="0" bIns="0" anchor="t" anchorCtr="0">
            <a:spAutoFit/>
          </a:bodyPr>
          <a:lstStyle/>
          <a:p>
            <a:pPr marL="0" lvl="0" indent="0" algn="l" rtl="0">
              <a:lnSpc>
                <a:spcPct val="140014"/>
              </a:lnSpc>
              <a:spcBef>
                <a:spcPts val="0"/>
              </a:spcBef>
              <a:spcAft>
                <a:spcPts val="0"/>
              </a:spcAft>
              <a:buClr>
                <a:schemeClr val="dk1"/>
              </a:buClr>
              <a:buFont typeface="Arial"/>
              <a:buNone/>
            </a:pPr>
            <a:r>
              <a:rPr lang="en-US" sz="2799">
                <a:solidFill>
                  <a:srgbClr val="0F3869"/>
                </a:solidFill>
                <a:latin typeface="Raleway ExtraBold"/>
                <a:ea typeface="Raleway ExtraBold"/>
                <a:cs typeface="Raleway ExtraBold"/>
                <a:sym typeface="Raleway ExtraBold"/>
              </a:rPr>
              <a:t>Set the stage!</a:t>
            </a:r>
            <a:endParaRPr>
              <a:solidFill>
                <a:schemeClr val="dk1"/>
              </a:solidFill>
              <a:latin typeface="Raleway ExtraBold"/>
              <a:ea typeface="Raleway ExtraBold"/>
              <a:cs typeface="Raleway ExtraBold"/>
              <a:sym typeface="Raleway ExtraBold"/>
            </a:endParaRPr>
          </a:p>
          <a:p>
            <a:pPr marL="0" marR="0" lvl="0" indent="0" algn="l" rtl="0">
              <a:lnSpc>
                <a:spcPct val="140014"/>
              </a:lnSpc>
              <a:spcBef>
                <a:spcPts val="0"/>
              </a:spcBef>
              <a:spcAft>
                <a:spcPts val="0"/>
              </a:spcAft>
              <a:buNone/>
            </a:pPr>
            <a:endParaRPr sz="2799">
              <a:solidFill>
                <a:srgbClr val="0F3869"/>
              </a:solidFill>
              <a:latin typeface="Raleway ExtraBold"/>
              <a:ea typeface="Raleway ExtraBold"/>
              <a:cs typeface="Raleway ExtraBold"/>
              <a:sym typeface="Raleway ExtraBold"/>
            </a:endParaRPr>
          </a:p>
        </p:txBody>
      </p:sp>
      <p:sp>
        <p:nvSpPr>
          <p:cNvPr id="628" name="Google Shape;628;p53"/>
          <p:cNvSpPr txBox="1"/>
          <p:nvPr/>
        </p:nvSpPr>
        <p:spPr>
          <a:xfrm>
            <a:off x="3399675" y="6663789"/>
            <a:ext cx="5046000" cy="1985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Take time early on to establish </a:t>
            </a:r>
            <a:r>
              <a:rPr lang="en-US" sz="2100" u="sng">
                <a:solidFill>
                  <a:schemeClr val="hlink"/>
                </a:solidFill>
                <a:latin typeface="Raleway Medium"/>
                <a:ea typeface="Raleway Medium"/>
                <a:cs typeface="Raleway Medium"/>
                <a:sym typeface="Raleway Medium"/>
                <a:hlinkClick r:id="rId9"/>
              </a:rPr>
              <a:t>common language</a:t>
            </a:r>
            <a:r>
              <a:rPr lang="en-US" sz="2100">
                <a:latin typeface="Raleway Medium"/>
                <a:ea typeface="Raleway Medium"/>
                <a:cs typeface="Raleway Medium"/>
                <a:sym typeface="Raleway Medium"/>
              </a:rPr>
              <a:t> and goals. Come with your own priorities (keep at a minimum).</a:t>
            </a:r>
            <a:endParaRPr sz="2100">
              <a:latin typeface="Raleway Medium"/>
              <a:ea typeface="Raleway Medium"/>
              <a:cs typeface="Raleway Medium"/>
              <a:sym typeface="Raleway Medium"/>
            </a:endParaRPr>
          </a:p>
          <a:p>
            <a:pPr marL="0" marR="0" lvl="0" indent="0" algn="l" rtl="0">
              <a:lnSpc>
                <a:spcPct val="140000"/>
              </a:lnSpc>
              <a:spcBef>
                <a:spcPts val="0"/>
              </a:spcBef>
              <a:spcAft>
                <a:spcPts val="0"/>
              </a:spcAft>
              <a:buNone/>
            </a:pPr>
            <a:endParaRPr sz="1700">
              <a:latin typeface="Raleway Medium"/>
              <a:ea typeface="Raleway Medium"/>
              <a:cs typeface="Raleway Medium"/>
              <a:sym typeface="Raleway Medium"/>
            </a:endParaRPr>
          </a:p>
          <a:p>
            <a:pPr marL="0" marR="0" lvl="0" indent="0" algn="l" rtl="0">
              <a:lnSpc>
                <a:spcPct val="140000"/>
              </a:lnSpc>
              <a:spcBef>
                <a:spcPts val="0"/>
              </a:spcBef>
              <a:spcAft>
                <a:spcPts val="0"/>
              </a:spcAft>
              <a:buNone/>
            </a:pPr>
            <a:endParaRPr sz="1700">
              <a:latin typeface="Raleway Medium"/>
              <a:ea typeface="Raleway Medium"/>
              <a:cs typeface="Raleway Medium"/>
              <a:sym typeface="Raleway Medium"/>
            </a:endParaRPr>
          </a:p>
        </p:txBody>
      </p:sp>
      <p:sp>
        <p:nvSpPr>
          <p:cNvPr id="627" name="Google Shape;627;p53"/>
          <p:cNvSpPr txBox="1"/>
          <p:nvPr/>
        </p:nvSpPr>
        <p:spPr>
          <a:xfrm>
            <a:off x="12200466" y="6022741"/>
            <a:ext cx="4049700" cy="4308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a:solidFill>
                  <a:srgbClr val="0F3869"/>
                </a:solidFill>
                <a:latin typeface="Raleway ExtraBold"/>
                <a:ea typeface="Raleway ExtraBold"/>
                <a:cs typeface="Raleway ExtraBold"/>
                <a:sym typeface="Raleway ExtraBold"/>
              </a:rPr>
              <a:t>Begin and begin again!</a:t>
            </a:r>
            <a:endParaRPr>
              <a:latin typeface="Raleway ExtraBold"/>
              <a:ea typeface="Raleway ExtraBold"/>
              <a:cs typeface="Raleway ExtraBold"/>
              <a:sym typeface="Raleway ExtraBold"/>
            </a:endParaRPr>
          </a:p>
        </p:txBody>
      </p:sp>
      <p:sp>
        <p:nvSpPr>
          <p:cNvPr id="630" name="Google Shape;630;p53"/>
          <p:cNvSpPr txBox="1"/>
          <p:nvPr/>
        </p:nvSpPr>
        <p:spPr>
          <a:xfrm>
            <a:off x="11690775" y="6636975"/>
            <a:ext cx="5234700" cy="1228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Be prepared! As you work through collaboration, you are likely to go through various iterations of your project.</a:t>
            </a:r>
            <a:endParaRPr>
              <a:latin typeface="Raleway Medium"/>
              <a:ea typeface="Raleway Medium"/>
              <a:cs typeface="Raleway Medium"/>
              <a:sym typeface="Raleway Medium"/>
            </a:endParaRPr>
          </a:p>
        </p:txBody>
      </p:sp>
      <p:sp>
        <p:nvSpPr>
          <p:cNvPr id="631" name="Google Shape;631;p53">
            <a:extLst>
              <a:ext uri="{C183D7F6-B498-43B3-948B-1728B52AA6E4}">
                <adec:decorative xmlns:adec="http://schemas.microsoft.com/office/drawing/2017/decorative" val="1"/>
              </a:ext>
            </a:extLst>
          </p:cNvPr>
          <p:cNvSpPr/>
          <p:nvPr/>
        </p:nvSpPr>
        <p:spPr>
          <a:xfrm>
            <a:off x="15734400" y="9427396"/>
            <a:ext cx="2098430" cy="435424"/>
          </a:xfrm>
          <a:custGeom>
            <a:avLst/>
            <a:gdLst/>
            <a:ahLst/>
            <a:cxnLst/>
            <a:rect l="l" t="t" r="r" b="b"/>
            <a:pathLst>
              <a:path w="2098430" h="435424" extrusionOk="0">
                <a:moveTo>
                  <a:pt x="0" y="0"/>
                </a:moveTo>
                <a:lnTo>
                  <a:pt x="2098430" y="0"/>
                </a:lnTo>
                <a:lnTo>
                  <a:pt x="2098430" y="435424"/>
                </a:lnTo>
                <a:lnTo>
                  <a:pt x="0" y="435424"/>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53">
            <a:extLst>
              <a:ext uri="{C183D7F6-B498-43B3-948B-1728B52AA6E4}">
                <adec:decorative xmlns:adec="http://schemas.microsoft.com/office/drawing/2017/decorative" val="1"/>
              </a:ext>
            </a:extLst>
          </p:cNvPr>
          <p:cNvSpPr txBox="1"/>
          <p:nvPr/>
        </p:nvSpPr>
        <p:spPr>
          <a:xfrm>
            <a:off x="15676985" y="9881870"/>
            <a:ext cx="2213400" cy="274500"/>
          </a:xfrm>
          <a:prstGeom prst="rect">
            <a:avLst/>
          </a:prstGeom>
          <a:noFill/>
          <a:ln>
            <a:noFill/>
          </a:ln>
        </p:spPr>
        <p:txBody>
          <a:bodyPr spcFirstLastPara="1" wrap="square" lIns="0" tIns="0" rIns="0" bIns="0" anchor="t" anchorCtr="0">
            <a:spAutoFit/>
          </a:bodyPr>
          <a:lstStyle/>
          <a:p>
            <a:pPr marL="0" marR="0" lvl="0" indent="0" algn="ctr" rtl="0">
              <a:lnSpc>
                <a:spcPct val="101009"/>
              </a:lnSpc>
              <a:spcBef>
                <a:spcPts val="0"/>
              </a:spcBef>
              <a:spcAft>
                <a:spcPts val="0"/>
              </a:spcAft>
              <a:buNone/>
            </a:pPr>
            <a:r>
              <a:rPr lang="en-US" sz="1784">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633" name="Google Shape;633;p53">
            <a:extLst>
              <a:ext uri="{C183D7F6-B498-43B3-948B-1728B52AA6E4}">
                <adec:decorative xmlns:adec="http://schemas.microsoft.com/office/drawing/2017/decorative" val="1"/>
              </a:ext>
            </a:extLst>
          </p:cNvPr>
          <p:cNvSpPr/>
          <p:nvPr/>
        </p:nvSpPr>
        <p:spPr>
          <a:xfrm>
            <a:off x="193434" y="7963966"/>
            <a:ext cx="2338395" cy="3126197"/>
          </a:xfrm>
          <a:custGeom>
            <a:avLst/>
            <a:gdLst/>
            <a:ahLst/>
            <a:cxnLst/>
            <a:rect l="l" t="t" r="r" b="b"/>
            <a:pathLst>
              <a:path w="2338395" h="3126197" extrusionOk="0">
                <a:moveTo>
                  <a:pt x="0" y="0"/>
                </a:moveTo>
                <a:lnTo>
                  <a:pt x="2338395" y="0"/>
                </a:lnTo>
                <a:lnTo>
                  <a:pt x="2338395" y="3126197"/>
                </a:lnTo>
                <a:lnTo>
                  <a:pt x="0" y="3126197"/>
                </a:lnTo>
                <a:lnTo>
                  <a:pt x="0" y="0"/>
                </a:lnTo>
                <a:close/>
              </a:path>
            </a:pathLst>
          </a:custGeom>
          <a:blipFill rotWithShape="1">
            <a:blip r:embed="rId11">
              <a:alphaModFix/>
            </a:blip>
            <a:stretch>
              <a:fillRect l="-99184" t="-7000" r="-4249" b="-1213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638"/>
        <p:cNvGrpSpPr/>
        <p:nvPr/>
      </p:nvGrpSpPr>
      <p:grpSpPr>
        <a:xfrm>
          <a:off x="0" y="0"/>
          <a:ext cx="0" cy="0"/>
          <a:chOff x="0" y="0"/>
          <a:chExt cx="0" cy="0"/>
        </a:xfrm>
      </p:grpSpPr>
      <p:sp>
        <p:nvSpPr>
          <p:cNvPr id="639" name="Google Shape;639;p54"/>
          <p:cNvSpPr txBox="1">
            <a:spLocks noGrp="1"/>
          </p:cNvSpPr>
          <p:nvPr>
            <p:ph type="title" idx="4294967295"/>
          </p:nvPr>
        </p:nvSpPr>
        <p:spPr>
          <a:xfrm>
            <a:off x="983175" y="1482837"/>
            <a:ext cx="5868900" cy="2553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7899" b="0" i="0" u="none" strike="noStrike" kern="0" cap="none" spc="0" normalizeH="0" baseline="0" noProof="0" dirty="0">
                <a:ln>
                  <a:noFill/>
                </a:ln>
                <a:solidFill>
                  <a:srgbClr val="FFFFFF"/>
                </a:solidFill>
                <a:effectLst/>
                <a:uLnTx/>
                <a:uFillTx/>
                <a:latin typeface="Raleway Black"/>
                <a:ea typeface="Raleway Black"/>
                <a:cs typeface="Raleway Black"/>
                <a:sym typeface="Raleway Black"/>
              </a:rPr>
              <a:t>Breakout Discussion</a:t>
            </a:r>
            <a:endParaRPr kumimoji="0" lang="en-US" sz="14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sp>
        <p:nvSpPr>
          <p:cNvPr id="640" name="Google Shape;640;p54">
            <a:extLst>
              <a:ext uri="{C183D7F6-B498-43B3-948B-1728B52AA6E4}">
                <adec:decorative xmlns:adec="http://schemas.microsoft.com/office/drawing/2017/decorative" val="1"/>
              </a:ext>
            </a:extLst>
          </p:cNvPr>
          <p:cNvSpPr/>
          <p:nvPr/>
        </p:nvSpPr>
        <p:spPr>
          <a:xfrm>
            <a:off x="7384437" y="1579600"/>
            <a:ext cx="10020168" cy="7127799"/>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41" name="Google Shape;641;p54">
            <a:extLst>
              <a:ext uri="{C183D7F6-B498-43B3-948B-1728B52AA6E4}">
                <adec:decorative xmlns:adec="http://schemas.microsoft.com/office/drawing/2017/decorative" val="1"/>
              </a:ext>
            </a:extLst>
          </p:cNvPr>
          <p:cNvGrpSpPr/>
          <p:nvPr/>
        </p:nvGrpSpPr>
        <p:grpSpPr>
          <a:xfrm>
            <a:off x="8001887" y="2028008"/>
            <a:ext cx="8394525" cy="3392828"/>
            <a:chOff x="-260450" y="-1636875"/>
            <a:chExt cx="11192700" cy="4523771"/>
          </a:xfrm>
        </p:grpSpPr>
        <p:sp>
          <p:nvSpPr>
            <p:cNvPr id="642" name="Google Shape;642;p54"/>
            <p:cNvSpPr txBox="1"/>
            <p:nvPr/>
          </p:nvSpPr>
          <p:spPr>
            <a:xfrm>
              <a:off x="-151700" y="-1636875"/>
              <a:ext cx="10975200" cy="718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500" b="1">
                  <a:latin typeface="Raleway"/>
                  <a:ea typeface="Raleway"/>
                  <a:cs typeface="Raleway"/>
                  <a:sym typeface="Raleway"/>
                </a:rPr>
                <a:t>Group 1</a:t>
              </a:r>
              <a:endParaRPr b="1">
                <a:latin typeface="Raleway"/>
                <a:ea typeface="Raleway"/>
                <a:cs typeface="Raleway"/>
                <a:sym typeface="Raleway"/>
              </a:endParaRPr>
            </a:p>
          </p:txBody>
        </p:sp>
        <p:sp>
          <p:nvSpPr>
            <p:cNvPr id="643" name="Google Shape;643;p54"/>
            <p:cNvSpPr txBox="1"/>
            <p:nvPr/>
          </p:nvSpPr>
          <p:spPr>
            <a:xfrm>
              <a:off x="-260450" y="-499804"/>
              <a:ext cx="11192700" cy="3386700"/>
            </a:xfrm>
            <a:prstGeom prst="rect">
              <a:avLst/>
            </a:prstGeom>
            <a:noFill/>
            <a:ln>
              <a:noFill/>
            </a:ln>
          </p:spPr>
          <p:txBody>
            <a:bodyPr spcFirstLastPara="1" wrap="square" lIns="0" tIns="0" rIns="0" bIns="0" anchor="t" anchorCtr="0">
              <a:spAutoFit/>
            </a:bodyPr>
            <a:lstStyle/>
            <a:p>
              <a:pPr marL="539748" marR="0" lvl="1" indent="-301687" algn="l" rtl="0">
                <a:lnSpc>
                  <a:spcPct val="150020"/>
                </a:lnSpc>
                <a:spcBef>
                  <a:spcPts val="0"/>
                </a:spcBef>
                <a:spcAft>
                  <a:spcPts val="0"/>
                </a:spcAft>
                <a:buClr>
                  <a:srgbClr val="000000"/>
                </a:buClr>
                <a:buSzPts val="3000"/>
                <a:buFont typeface="Raleway Medium"/>
                <a:buChar char="•"/>
              </a:pPr>
              <a:r>
                <a:rPr lang="en-US" sz="3000">
                  <a:latin typeface="Raleway Medium"/>
                  <a:ea typeface="Raleway Medium"/>
                  <a:cs typeface="Raleway Medium"/>
                  <a:sym typeface="Raleway Medium"/>
                </a:rPr>
                <a:t>What kind of challenges have you faced in collaborating within and across states to enact potential changes? How have you navigated these challenges?</a:t>
              </a:r>
              <a:endParaRPr sz="3000">
                <a:latin typeface="Raleway Medium"/>
                <a:ea typeface="Raleway Medium"/>
                <a:cs typeface="Raleway Medium"/>
                <a:sym typeface="Raleway Medium"/>
              </a:endParaRPr>
            </a:p>
          </p:txBody>
        </p:sp>
      </p:grpSp>
      <p:sp>
        <p:nvSpPr>
          <p:cNvPr id="644" name="Google Shape;644;p54"/>
          <p:cNvSpPr txBox="1"/>
          <p:nvPr/>
        </p:nvSpPr>
        <p:spPr>
          <a:xfrm>
            <a:off x="176868" y="739131"/>
            <a:ext cx="2760408" cy="289569"/>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101">
                <a:solidFill>
                  <a:srgbClr val="0F3869"/>
                </a:solidFill>
                <a:latin typeface="Arial"/>
                <a:ea typeface="Arial"/>
                <a:cs typeface="Arial"/>
                <a:sym typeface="Arial"/>
              </a:rPr>
              <a:t>Cross-State Convening</a:t>
            </a:r>
            <a:endParaRPr/>
          </a:p>
        </p:txBody>
      </p:sp>
      <p:sp>
        <p:nvSpPr>
          <p:cNvPr id="645" name="Google Shape;645;p54">
            <a:extLst>
              <a:ext uri="{C183D7F6-B498-43B3-948B-1728B52AA6E4}">
                <adec:decorative xmlns:adec="http://schemas.microsoft.com/office/drawing/2017/decorative" val="1"/>
              </a:ext>
            </a:extLst>
          </p:cNvPr>
          <p:cNvSpPr/>
          <p:nvPr/>
        </p:nvSpPr>
        <p:spPr>
          <a:xfrm>
            <a:off x="1622949" y="4273525"/>
            <a:ext cx="3451299" cy="4687237"/>
          </a:xfrm>
          <a:custGeom>
            <a:avLst/>
            <a:gdLst/>
            <a:ahLst/>
            <a:cxnLst/>
            <a:rect l="l" t="t" r="r" b="b"/>
            <a:pathLst>
              <a:path w="2937276" h="3989138" extrusionOk="0">
                <a:moveTo>
                  <a:pt x="0" y="0"/>
                </a:moveTo>
                <a:lnTo>
                  <a:pt x="2937276" y="0"/>
                </a:lnTo>
                <a:lnTo>
                  <a:pt x="2937276" y="3989138"/>
                </a:lnTo>
                <a:lnTo>
                  <a:pt x="0" y="3989138"/>
                </a:lnTo>
                <a:lnTo>
                  <a:pt x="0" y="0"/>
                </a:lnTo>
                <a:close/>
              </a:path>
            </a:pathLst>
          </a:custGeom>
          <a:blipFill rotWithShape="1">
            <a:blip r:embed="rId3">
              <a:alphaModFix/>
            </a:blip>
            <a:stretch>
              <a:fillRect l="-281" t="-11267" r="-109661" b="-12075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6" name="Google Shape;646;p54">
            <a:extLs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54"/>
          <p:cNvSpPr txBox="1"/>
          <p:nvPr/>
        </p:nvSpPr>
        <p:spPr>
          <a:xfrm>
            <a:off x="15390184"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648" name="Google Shape;648;p54"/>
          <p:cNvSpPr txBox="1"/>
          <p:nvPr/>
        </p:nvSpPr>
        <p:spPr>
          <a:xfrm>
            <a:off x="8001887" y="5626508"/>
            <a:ext cx="8231400" cy="5388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500" b="1">
                <a:latin typeface="Raleway"/>
                <a:ea typeface="Raleway"/>
                <a:cs typeface="Raleway"/>
                <a:sym typeface="Raleway"/>
              </a:rPr>
              <a:t>Group 2</a:t>
            </a:r>
            <a:endParaRPr b="1">
              <a:latin typeface="Raleway"/>
              <a:ea typeface="Raleway"/>
              <a:cs typeface="Raleway"/>
              <a:sym typeface="Raleway"/>
            </a:endParaRPr>
          </a:p>
        </p:txBody>
      </p:sp>
      <p:sp>
        <p:nvSpPr>
          <p:cNvPr id="649" name="Google Shape;649;p54"/>
          <p:cNvSpPr txBox="1"/>
          <p:nvPr/>
        </p:nvSpPr>
        <p:spPr>
          <a:xfrm>
            <a:off x="8197212" y="6371011"/>
            <a:ext cx="8394600" cy="1847400"/>
          </a:xfrm>
          <a:prstGeom prst="rect">
            <a:avLst/>
          </a:prstGeom>
          <a:noFill/>
          <a:ln>
            <a:noFill/>
          </a:ln>
        </p:spPr>
        <p:txBody>
          <a:bodyPr spcFirstLastPara="1" wrap="square" lIns="0" tIns="0" rIns="0" bIns="0" anchor="t" anchorCtr="0">
            <a:spAutoFit/>
          </a:bodyPr>
          <a:lstStyle/>
          <a:p>
            <a:pPr marL="539747" marR="0" lvl="1" indent="-301687" algn="l" rtl="0">
              <a:lnSpc>
                <a:spcPct val="150020"/>
              </a:lnSpc>
              <a:spcBef>
                <a:spcPts val="0"/>
              </a:spcBef>
              <a:spcAft>
                <a:spcPts val="0"/>
              </a:spcAft>
              <a:buClr>
                <a:srgbClr val="000000"/>
              </a:buClr>
              <a:buSzPts val="3000"/>
              <a:buFont typeface="Raleway Medium"/>
              <a:buChar char="•"/>
            </a:pPr>
            <a:r>
              <a:rPr lang="en-US" sz="3000">
                <a:latin typeface="Raleway Medium"/>
                <a:ea typeface="Raleway Medium"/>
                <a:cs typeface="Raleway Medium"/>
                <a:sym typeface="Raleway Medium"/>
              </a:rPr>
              <a:t>How have you tried to develop support for clinical educators/mentors to better support their residents?</a:t>
            </a:r>
            <a:endParaRPr sz="3000">
              <a:latin typeface="Raleway Medium"/>
              <a:ea typeface="Raleway Medium"/>
              <a:cs typeface="Raleway Medium"/>
              <a:sym typeface="Raleway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3" name="Title 2">
            <a:extLst>
              <a:ext uri="{FF2B5EF4-FFF2-40B4-BE49-F238E27FC236}">
                <a16:creationId xmlns:a16="http://schemas.microsoft.com/office/drawing/2014/main" id="{022B78B5-589D-5E89-EEE5-AE94A6711541}"/>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resources</a:t>
            </a:r>
          </a:p>
        </p:txBody>
      </p:sp>
      <p:sp>
        <p:nvSpPr>
          <p:cNvPr id="654" name="Google Shape;654;p55"/>
          <p:cNvSpPr txBox="1"/>
          <p:nvPr/>
        </p:nvSpPr>
        <p:spPr>
          <a:xfrm>
            <a:off x="7992534" y="1203250"/>
            <a:ext cx="9266700" cy="8481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2700" b="1">
                <a:latin typeface="Raleway"/>
                <a:ea typeface="Raleway"/>
                <a:cs typeface="Raleway"/>
                <a:sym typeface="Raleway"/>
              </a:rPr>
              <a:t>Mentoring Virginia:  </a:t>
            </a:r>
            <a:r>
              <a:rPr lang="en-US" sz="2700" u="sng">
                <a:solidFill>
                  <a:schemeClr val="hlink"/>
                </a:solidFill>
                <a:latin typeface="Raleway Medium"/>
                <a:ea typeface="Raleway Medium"/>
                <a:cs typeface="Raleway Medium"/>
                <a:sym typeface="Raleway Medium"/>
                <a:hlinkClick r:id="rId3"/>
              </a:rPr>
              <a:t>https://www.mentoringvirginia.com/</a:t>
            </a:r>
            <a:endParaRPr sz="2700">
              <a:latin typeface="Raleway Medium"/>
              <a:ea typeface="Raleway Medium"/>
              <a:cs typeface="Raleway Medium"/>
              <a:sym typeface="Raleway Medium"/>
            </a:endParaRPr>
          </a:p>
          <a:p>
            <a:pPr marL="0" marR="0" lvl="0" indent="0" algn="l" rtl="0">
              <a:lnSpc>
                <a:spcPct val="130000"/>
              </a:lnSpc>
              <a:spcBef>
                <a:spcPts val="0"/>
              </a:spcBef>
              <a:spcAft>
                <a:spcPts val="0"/>
              </a:spcAft>
              <a:buNone/>
            </a:pPr>
            <a:endParaRPr sz="2000">
              <a:latin typeface="Raleway Medium"/>
              <a:ea typeface="Raleway Medium"/>
              <a:cs typeface="Raleway Medium"/>
              <a:sym typeface="Raleway Medium"/>
            </a:endParaRPr>
          </a:p>
        </p:txBody>
      </p:sp>
      <p:grpSp>
        <p:nvGrpSpPr>
          <p:cNvPr id="655" name="Google Shape;655;p55">
            <a:extLst>
              <a:ext uri="{C183D7F6-B498-43B3-948B-1728B52AA6E4}">
                <adec:decorative xmlns:adec="http://schemas.microsoft.com/office/drawing/2017/decorative" val="1"/>
              </a:ext>
            </a:extLst>
          </p:cNvPr>
          <p:cNvGrpSpPr/>
          <p:nvPr/>
        </p:nvGrpSpPr>
        <p:grpSpPr>
          <a:xfrm>
            <a:off x="290901" y="1090650"/>
            <a:ext cx="6377536" cy="5828859"/>
            <a:chOff x="-1014215" y="82611"/>
            <a:chExt cx="8902200" cy="8136319"/>
          </a:xfrm>
        </p:grpSpPr>
        <p:sp>
          <p:nvSpPr>
            <p:cNvPr id="656" name="Google Shape;656;p55"/>
            <p:cNvSpPr txBox="1"/>
            <p:nvPr/>
          </p:nvSpPr>
          <p:spPr>
            <a:xfrm>
              <a:off x="-157847" y="82611"/>
              <a:ext cx="7061100" cy="1518600"/>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None/>
              </a:pPr>
              <a:r>
                <a:rPr lang="en-US" sz="7067" dirty="0">
                  <a:solidFill>
                    <a:srgbClr val="000000"/>
                  </a:solidFill>
                  <a:latin typeface="Raleway Black"/>
                  <a:ea typeface="Raleway Black"/>
                  <a:cs typeface="Raleway Black"/>
                  <a:sym typeface="Raleway Black"/>
                </a:rPr>
                <a:t>Resources</a:t>
              </a:r>
              <a:endParaRPr sz="1719" dirty="0">
                <a:latin typeface="Raleway Black"/>
                <a:ea typeface="Raleway Black"/>
                <a:cs typeface="Raleway Black"/>
                <a:sym typeface="Raleway Black"/>
              </a:endParaRPr>
            </a:p>
          </p:txBody>
        </p:sp>
        <p:sp>
          <p:nvSpPr>
            <p:cNvPr id="657" name="Google Shape;657;p55"/>
            <p:cNvSpPr txBox="1"/>
            <p:nvPr/>
          </p:nvSpPr>
          <p:spPr>
            <a:xfrm>
              <a:off x="-1014215" y="3603130"/>
              <a:ext cx="8902200" cy="4615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386" b="1">
                  <a:latin typeface="Raleway"/>
                  <a:ea typeface="Raleway"/>
                  <a:cs typeface="Raleway"/>
                  <a:sym typeface="Raleway"/>
                </a:rPr>
                <a:t>Contact Information</a:t>
              </a:r>
              <a:endParaRPr sz="2386" b="1">
                <a:latin typeface="Raleway"/>
                <a:ea typeface="Raleway"/>
                <a:cs typeface="Raleway"/>
                <a:sym typeface="Raleway"/>
              </a:endParaRPr>
            </a:p>
            <a:p>
              <a:pPr marL="0" marR="0" lvl="0" indent="0" algn="l" rtl="0">
                <a:lnSpc>
                  <a:spcPct val="100000"/>
                </a:lnSpc>
                <a:spcBef>
                  <a:spcPts val="0"/>
                </a:spcBef>
                <a:spcAft>
                  <a:spcPts val="0"/>
                </a:spcAft>
                <a:buNone/>
              </a:pPr>
              <a:endParaRPr sz="2386">
                <a:latin typeface="Raleway Medium"/>
                <a:ea typeface="Raleway Medium"/>
                <a:cs typeface="Raleway Medium"/>
                <a:sym typeface="Raleway Medium"/>
              </a:endParaRPr>
            </a:p>
            <a:p>
              <a:pPr marL="0" marR="0" lvl="0" indent="0" algn="l" rtl="0">
                <a:lnSpc>
                  <a:spcPct val="100000"/>
                </a:lnSpc>
                <a:spcBef>
                  <a:spcPts val="0"/>
                </a:spcBef>
                <a:spcAft>
                  <a:spcPts val="0"/>
                </a:spcAft>
                <a:buNone/>
              </a:pPr>
              <a:r>
                <a:rPr lang="en-US" sz="2386">
                  <a:latin typeface="Raleway Medium"/>
                  <a:ea typeface="Raleway Medium"/>
                  <a:cs typeface="Raleway Medium"/>
                  <a:sym typeface="Raleway Medium"/>
                </a:rPr>
                <a:t>Amy Broemmel: </a:t>
              </a:r>
              <a:r>
                <a:rPr lang="en-US" sz="2386" u="sng">
                  <a:solidFill>
                    <a:schemeClr val="hlink"/>
                  </a:solidFill>
                  <a:latin typeface="Raleway Medium"/>
                  <a:ea typeface="Raleway Medium"/>
                  <a:cs typeface="Raleway Medium"/>
                  <a:sym typeface="Raleway Medium"/>
                  <a:hlinkClick r:id="rId4"/>
                </a:rPr>
                <a:t>amy.broemmel@uri.edu</a:t>
              </a:r>
              <a:r>
                <a:rPr lang="en-US" sz="2386">
                  <a:latin typeface="Raleway Medium"/>
                  <a:ea typeface="Raleway Medium"/>
                  <a:cs typeface="Raleway Medium"/>
                  <a:sym typeface="Raleway Medium"/>
                </a:rPr>
                <a:t> </a:t>
              </a:r>
              <a:endParaRPr sz="2386">
                <a:latin typeface="Raleway Medium"/>
                <a:ea typeface="Raleway Medium"/>
                <a:cs typeface="Raleway Medium"/>
                <a:sym typeface="Raleway Medium"/>
              </a:endParaRPr>
            </a:p>
            <a:p>
              <a:pPr marL="0" marR="0" lvl="0" indent="0" algn="l" rtl="0">
                <a:lnSpc>
                  <a:spcPct val="100000"/>
                </a:lnSpc>
                <a:spcBef>
                  <a:spcPts val="0"/>
                </a:spcBef>
                <a:spcAft>
                  <a:spcPts val="0"/>
                </a:spcAft>
                <a:buNone/>
              </a:pPr>
              <a:endParaRPr sz="2386">
                <a:latin typeface="Raleway Medium"/>
                <a:ea typeface="Raleway Medium"/>
                <a:cs typeface="Raleway Medium"/>
                <a:sym typeface="Raleway Medium"/>
              </a:endParaRPr>
            </a:p>
            <a:p>
              <a:pPr marL="0" lvl="0" indent="0" algn="l" rtl="0">
                <a:spcBef>
                  <a:spcPts val="0"/>
                </a:spcBef>
                <a:spcAft>
                  <a:spcPts val="0"/>
                </a:spcAft>
                <a:buClr>
                  <a:schemeClr val="dk1"/>
                </a:buClr>
                <a:buFont typeface="Arial"/>
                <a:buNone/>
              </a:pPr>
              <a:r>
                <a:rPr lang="en-US" sz="2386">
                  <a:solidFill>
                    <a:schemeClr val="dk1"/>
                  </a:solidFill>
                  <a:latin typeface="Raleway Medium"/>
                  <a:ea typeface="Raleway Medium"/>
                  <a:cs typeface="Raleway Medium"/>
                  <a:sym typeface="Raleway Medium"/>
                </a:rPr>
                <a:t>Kimberlee Johnsen-Smith: </a:t>
              </a:r>
              <a:r>
                <a:rPr lang="en-US" sz="2386" u="sng">
                  <a:solidFill>
                    <a:schemeClr val="hlink"/>
                  </a:solidFill>
                  <a:latin typeface="Raleway Medium"/>
                  <a:ea typeface="Raleway Medium"/>
                  <a:cs typeface="Raleway Medium"/>
                  <a:sym typeface="Raleway Medium"/>
                  <a:hlinkClick r:id="rId5"/>
                </a:rPr>
                <a:t>kjohnsen-smith@rwu.edu</a:t>
              </a:r>
              <a:r>
                <a:rPr lang="en-US" sz="2386">
                  <a:solidFill>
                    <a:schemeClr val="dk1"/>
                  </a:solidFill>
                  <a:latin typeface="Raleway Medium"/>
                  <a:ea typeface="Raleway Medium"/>
                  <a:cs typeface="Raleway Medium"/>
                  <a:sym typeface="Raleway Medium"/>
                </a:rPr>
                <a:t> </a:t>
              </a:r>
              <a:endParaRPr sz="2386">
                <a:latin typeface="Raleway Medium"/>
                <a:ea typeface="Raleway Medium"/>
                <a:cs typeface="Raleway Medium"/>
                <a:sym typeface="Raleway Medium"/>
              </a:endParaRPr>
            </a:p>
            <a:p>
              <a:pPr marL="0" marR="0" lvl="0" indent="0" algn="l" rtl="0">
                <a:lnSpc>
                  <a:spcPct val="100000"/>
                </a:lnSpc>
                <a:spcBef>
                  <a:spcPts val="0"/>
                </a:spcBef>
                <a:spcAft>
                  <a:spcPts val="0"/>
                </a:spcAft>
                <a:buNone/>
              </a:pPr>
              <a:endParaRPr sz="2386">
                <a:latin typeface="Raleway Medium"/>
                <a:ea typeface="Raleway Medium"/>
                <a:cs typeface="Raleway Medium"/>
                <a:sym typeface="Raleway Medium"/>
              </a:endParaRPr>
            </a:p>
            <a:p>
              <a:pPr marL="0" marR="0" lvl="0" indent="0" algn="l" rtl="0">
                <a:lnSpc>
                  <a:spcPct val="100000"/>
                </a:lnSpc>
                <a:spcBef>
                  <a:spcPts val="0"/>
                </a:spcBef>
                <a:spcAft>
                  <a:spcPts val="0"/>
                </a:spcAft>
                <a:buNone/>
              </a:pPr>
              <a:r>
                <a:rPr lang="en-US" sz="2386">
                  <a:latin typeface="Raleway Medium"/>
                  <a:ea typeface="Raleway Medium"/>
                  <a:cs typeface="Raleway Medium"/>
                  <a:sym typeface="Raleway Medium"/>
                </a:rPr>
                <a:t>Diana Marshall: </a:t>
              </a:r>
              <a:r>
                <a:rPr lang="en-US" sz="2386" u="sng">
                  <a:solidFill>
                    <a:schemeClr val="hlink"/>
                  </a:solidFill>
                  <a:latin typeface="Raleway Medium"/>
                  <a:ea typeface="Raleway Medium"/>
                  <a:cs typeface="Raleway Medium"/>
                  <a:sym typeface="Raleway Medium"/>
                  <a:hlinkClick r:id="rId6"/>
                </a:rPr>
                <a:t>dmarshall@uri.edu</a:t>
              </a:r>
              <a:r>
                <a:rPr lang="en-US" sz="2386">
                  <a:latin typeface="Raleway Medium"/>
                  <a:ea typeface="Raleway Medium"/>
                  <a:cs typeface="Raleway Medium"/>
                  <a:sym typeface="Raleway Medium"/>
                </a:rPr>
                <a:t> </a:t>
              </a:r>
              <a:endParaRPr sz="2386">
                <a:latin typeface="Raleway Medium"/>
                <a:ea typeface="Raleway Medium"/>
                <a:cs typeface="Raleway Medium"/>
                <a:sym typeface="Raleway Medium"/>
              </a:endParaRPr>
            </a:p>
            <a:p>
              <a:pPr marL="0" marR="0" lvl="0" indent="0" algn="l" rtl="0">
                <a:lnSpc>
                  <a:spcPct val="100000"/>
                </a:lnSpc>
                <a:spcBef>
                  <a:spcPts val="0"/>
                </a:spcBef>
                <a:spcAft>
                  <a:spcPts val="0"/>
                </a:spcAft>
                <a:buNone/>
              </a:pPr>
              <a:endParaRPr sz="2386">
                <a:latin typeface="Raleway Medium"/>
                <a:ea typeface="Raleway Medium"/>
                <a:cs typeface="Raleway Medium"/>
                <a:sym typeface="Raleway Medium"/>
              </a:endParaRPr>
            </a:p>
          </p:txBody>
        </p:sp>
      </p:grpSp>
      <p:sp>
        <p:nvSpPr>
          <p:cNvPr id="658" name="Google Shape;658;p55"/>
          <p:cNvSpPr txBox="1"/>
          <p:nvPr/>
        </p:nvSpPr>
        <p:spPr>
          <a:xfrm>
            <a:off x="7992525" y="2640100"/>
            <a:ext cx="9723000" cy="13884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2700" b="1">
                <a:latin typeface="Raleway"/>
                <a:ea typeface="Raleway"/>
                <a:cs typeface="Raleway"/>
                <a:sym typeface="Raleway"/>
              </a:rPr>
              <a:t>Rhode Island CEEDAR Site:  Clinical Educator Introductory Modules </a:t>
            </a:r>
            <a:r>
              <a:rPr lang="en-US" sz="2700" u="sng">
                <a:solidFill>
                  <a:schemeClr val="hlink"/>
                </a:solidFill>
                <a:latin typeface="Raleway Medium"/>
                <a:ea typeface="Raleway Medium"/>
                <a:cs typeface="Raleway Medium"/>
                <a:sym typeface="Raleway Medium"/>
                <a:hlinkClick r:id="rId7"/>
              </a:rPr>
              <a:t>https://web.uri.edu/ri-ceedar/partnerships/</a:t>
            </a:r>
            <a:endParaRPr sz="2700">
              <a:latin typeface="Raleway Medium"/>
              <a:ea typeface="Raleway Medium"/>
              <a:cs typeface="Raleway Medium"/>
              <a:sym typeface="Raleway Medium"/>
            </a:endParaRPr>
          </a:p>
          <a:p>
            <a:pPr marL="0" marR="0" lvl="0" indent="0" algn="l" rtl="0">
              <a:lnSpc>
                <a:spcPct val="130000"/>
              </a:lnSpc>
              <a:spcBef>
                <a:spcPts val="0"/>
              </a:spcBef>
              <a:spcAft>
                <a:spcPts val="0"/>
              </a:spcAft>
              <a:buNone/>
            </a:pPr>
            <a:endParaRPr sz="2000">
              <a:latin typeface="Raleway Medium"/>
              <a:ea typeface="Raleway Medium"/>
              <a:cs typeface="Raleway Medium"/>
              <a:sym typeface="Raleway Medium"/>
            </a:endParaRPr>
          </a:p>
        </p:txBody>
      </p:sp>
      <p:sp>
        <p:nvSpPr>
          <p:cNvPr id="659" name="Google Shape;659;p55"/>
          <p:cNvSpPr txBox="1"/>
          <p:nvPr/>
        </p:nvSpPr>
        <p:spPr>
          <a:xfrm>
            <a:off x="7992534" y="4087945"/>
            <a:ext cx="9266700" cy="4155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2700" u="sng">
                <a:solidFill>
                  <a:schemeClr val="hlink"/>
                </a:solidFill>
                <a:latin typeface="Raleway Medium"/>
                <a:ea typeface="Raleway Medium"/>
                <a:cs typeface="Raleway Medium"/>
                <a:sym typeface="Raleway Medium"/>
                <a:hlinkClick r:id="rId8"/>
              </a:rPr>
              <a:t>Module 1 Checklist for Educators</a:t>
            </a:r>
            <a:r>
              <a:rPr lang="en-US" sz="2700" u="sng">
                <a:solidFill>
                  <a:schemeClr val="hlink"/>
                </a:solidFill>
                <a:latin typeface="Raleway Medium"/>
                <a:ea typeface="Raleway Medium"/>
                <a:cs typeface="Raleway Medium"/>
                <a:sym typeface="Raleway Medium"/>
                <a:hlinkClick r:id="rId8"/>
              </a:rPr>
              <a:t> </a:t>
            </a:r>
            <a:endParaRPr sz="3100">
              <a:latin typeface="Raleway Medium"/>
              <a:ea typeface="Raleway Medium"/>
              <a:cs typeface="Raleway Medium"/>
              <a:sym typeface="Raleway Medium"/>
            </a:endParaRPr>
          </a:p>
        </p:txBody>
      </p:sp>
      <p:sp>
        <p:nvSpPr>
          <p:cNvPr id="660" name="Google Shape;660;p55"/>
          <p:cNvSpPr txBox="1"/>
          <p:nvPr/>
        </p:nvSpPr>
        <p:spPr>
          <a:xfrm>
            <a:off x="7992534" y="5259251"/>
            <a:ext cx="9266700" cy="4155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2700" u="sng">
                <a:solidFill>
                  <a:schemeClr val="hlink"/>
                </a:solidFill>
                <a:latin typeface="Raleway Medium"/>
                <a:ea typeface="Raleway Medium"/>
                <a:cs typeface="Raleway Medium"/>
                <a:sym typeface="Raleway Medium"/>
                <a:hlinkClick r:id="rId9"/>
              </a:rPr>
              <a:t>Module 1 Clinical Educator Criteria</a:t>
            </a:r>
            <a:endParaRPr sz="2100">
              <a:latin typeface="Raleway Medium"/>
              <a:ea typeface="Raleway Medium"/>
              <a:cs typeface="Raleway Medium"/>
              <a:sym typeface="Raleway Medium"/>
            </a:endParaRPr>
          </a:p>
        </p:txBody>
      </p:sp>
      <p:grpSp>
        <p:nvGrpSpPr>
          <p:cNvPr id="661" name="Google Shape;661;p55">
            <a:extLst>
              <a:ext uri="{C183D7F6-B498-43B3-948B-1728B52AA6E4}">
                <adec:decorative xmlns:adec="http://schemas.microsoft.com/office/drawing/2017/decorative" val="1"/>
              </a:ext>
            </a:extLst>
          </p:cNvPr>
          <p:cNvGrpSpPr/>
          <p:nvPr/>
        </p:nvGrpSpPr>
        <p:grpSpPr>
          <a:xfrm>
            <a:off x="7210799" y="1222300"/>
            <a:ext cx="563244" cy="558649"/>
            <a:chOff x="0" y="0"/>
            <a:chExt cx="750992" cy="744866"/>
          </a:xfrm>
        </p:grpSpPr>
        <p:sp>
          <p:nvSpPr>
            <p:cNvPr id="662" name="Google Shape;662;p55"/>
            <p:cNvSpPr/>
            <p:nvPr/>
          </p:nvSpPr>
          <p:spPr>
            <a:xfrm>
              <a:off x="0" y="0"/>
              <a:ext cx="750992" cy="7448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55"/>
            <p:cNvSpPr txBox="1"/>
            <p:nvPr/>
          </p:nvSpPr>
          <p:spPr>
            <a:xfrm>
              <a:off x="109586" y="154416"/>
              <a:ext cx="531819" cy="41698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000" b="1">
                  <a:solidFill>
                    <a:srgbClr val="000000"/>
                  </a:solidFill>
                  <a:latin typeface="Arial"/>
                  <a:ea typeface="Arial"/>
                  <a:cs typeface="Arial"/>
                  <a:sym typeface="Arial"/>
                </a:rPr>
                <a:t>1</a:t>
              </a:r>
              <a:endParaRPr/>
            </a:p>
          </p:txBody>
        </p:sp>
      </p:grpSp>
      <p:grpSp>
        <p:nvGrpSpPr>
          <p:cNvPr id="664" name="Google Shape;664;p55">
            <a:extLst>
              <a:ext uri="{C183D7F6-B498-43B3-948B-1728B52AA6E4}">
                <adec:decorative xmlns:adec="http://schemas.microsoft.com/office/drawing/2017/decorative" val="1"/>
              </a:ext>
            </a:extLst>
          </p:cNvPr>
          <p:cNvGrpSpPr/>
          <p:nvPr/>
        </p:nvGrpSpPr>
        <p:grpSpPr>
          <a:xfrm>
            <a:off x="7210799" y="2625876"/>
            <a:ext cx="563244" cy="558649"/>
            <a:chOff x="0" y="0"/>
            <a:chExt cx="750992" cy="744866"/>
          </a:xfrm>
        </p:grpSpPr>
        <p:sp>
          <p:nvSpPr>
            <p:cNvPr id="665" name="Google Shape;665;p55"/>
            <p:cNvSpPr/>
            <p:nvPr/>
          </p:nvSpPr>
          <p:spPr>
            <a:xfrm>
              <a:off x="0" y="0"/>
              <a:ext cx="750992" cy="7448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55"/>
            <p:cNvSpPr txBox="1"/>
            <p:nvPr/>
          </p:nvSpPr>
          <p:spPr>
            <a:xfrm>
              <a:off x="109586" y="154416"/>
              <a:ext cx="531819" cy="41698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000" b="1">
                  <a:solidFill>
                    <a:srgbClr val="000000"/>
                  </a:solidFill>
                  <a:latin typeface="Arial"/>
                  <a:ea typeface="Arial"/>
                  <a:cs typeface="Arial"/>
                  <a:sym typeface="Arial"/>
                </a:rPr>
                <a:t>2</a:t>
              </a:r>
              <a:endParaRPr/>
            </a:p>
          </p:txBody>
        </p:sp>
      </p:grpSp>
      <p:grpSp>
        <p:nvGrpSpPr>
          <p:cNvPr id="667" name="Google Shape;667;p55">
            <a:extLst>
              <a:ext uri="{C183D7F6-B498-43B3-948B-1728B52AA6E4}">
                <adec:decorative xmlns:adec="http://schemas.microsoft.com/office/drawing/2017/decorative" val="1"/>
              </a:ext>
            </a:extLst>
          </p:cNvPr>
          <p:cNvGrpSpPr/>
          <p:nvPr/>
        </p:nvGrpSpPr>
        <p:grpSpPr>
          <a:xfrm>
            <a:off x="7210799" y="3976895"/>
            <a:ext cx="563244" cy="558649"/>
            <a:chOff x="0" y="0"/>
            <a:chExt cx="750992" cy="744866"/>
          </a:xfrm>
        </p:grpSpPr>
        <p:sp>
          <p:nvSpPr>
            <p:cNvPr id="668" name="Google Shape;668;p55"/>
            <p:cNvSpPr/>
            <p:nvPr/>
          </p:nvSpPr>
          <p:spPr>
            <a:xfrm>
              <a:off x="0" y="0"/>
              <a:ext cx="750992" cy="7448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9" name="Google Shape;669;p55"/>
            <p:cNvSpPr txBox="1"/>
            <p:nvPr/>
          </p:nvSpPr>
          <p:spPr>
            <a:xfrm>
              <a:off x="109586" y="154416"/>
              <a:ext cx="531819" cy="41698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000" b="1">
                  <a:solidFill>
                    <a:srgbClr val="000000"/>
                  </a:solidFill>
                  <a:latin typeface="Arial"/>
                  <a:ea typeface="Arial"/>
                  <a:cs typeface="Arial"/>
                  <a:sym typeface="Arial"/>
                </a:rPr>
                <a:t>3</a:t>
              </a:r>
              <a:endParaRPr/>
            </a:p>
          </p:txBody>
        </p:sp>
      </p:grpSp>
      <p:grpSp>
        <p:nvGrpSpPr>
          <p:cNvPr id="670" name="Google Shape;670;p55">
            <a:extLst>
              <a:ext uri="{C183D7F6-B498-43B3-948B-1728B52AA6E4}">
                <adec:decorative xmlns:adec="http://schemas.microsoft.com/office/drawing/2017/decorative" val="1"/>
              </a:ext>
            </a:extLst>
          </p:cNvPr>
          <p:cNvGrpSpPr/>
          <p:nvPr/>
        </p:nvGrpSpPr>
        <p:grpSpPr>
          <a:xfrm>
            <a:off x="7210799" y="5227702"/>
            <a:ext cx="563244" cy="558649"/>
            <a:chOff x="0" y="0"/>
            <a:chExt cx="750992" cy="744866"/>
          </a:xfrm>
        </p:grpSpPr>
        <p:sp>
          <p:nvSpPr>
            <p:cNvPr id="671" name="Google Shape;671;p55"/>
            <p:cNvSpPr/>
            <p:nvPr/>
          </p:nvSpPr>
          <p:spPr>
            <a:xfrm>
              <a:off x="0" y="0"/>
              <a:ext cx="750992" cy="7448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55"/>
            <p:cNvSpPr txBox="1"/>
            <p:nvPr/>
          </p:nvSpPr>
          <p:spPr>
            <a:xfrm>
              <a:off x="109586" y="154416"/>
              <a:ext cx="531819" cy="41698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000" b="1">
                  <a:solidFill>
                    <a:srgbClr val="000000"/>
                  </a:solidFill>
                  <a:latin typeface="Arial"/>
                  <a:ea typeface="Arial"/>
                  <a:cs typeface="Arial"/>
                  <a:sym typeface="Arial"/>
                </a:rPr>
                <a:t>4</a:t>
              </a:r>
              <a:endParaRPr/>
            </a:p>
          </p:txBody>
        </p:sp>
      </p:grpSp>
      <p:sp>
        <p:nvSpPr>
          <p:cNvPr id="673" name="Google Shape;673;p55">
            <a:extLst>
              <a:ext uri="{C183D7F6-B498-43B3-948B-1728B52AA6E4}">
                <adec:decorative xmlns:adec="http://schemas.microsoft.com/office/drawing/2017/decorative" val="1"/>
              </a:ext>
            </a:extLst>
          </p:cNvPr>
          <p:cNvSpPr/>
          <p:nvPr/>
        </p:nvSpPr>
        <p:spPr>
          <a:xfrm>
            <a:off x="403341" y="925830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4" name="Google Shape;674;p55">
            <a:extLst>
              <a:ext uri="{C183D7F6-B498-43B3-948B-1728B52AA6E4}">
                <adec:decorative xmlns:adec="http://schemas.microsoft.com/office/drawing/2017/decorative" val="1"/>
              </a:ext>
            </a:extLst>
          </p:cNvPr>
          <p:cNvSpPr txBox="1"/>
          <p:nvPr/>
        </p:nvSpPr>
        <p:spPr>
          <a:xfrm>
            <a:off x="290901" y="98129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675" name="Google Shape;675;p55">
            <a:extLst>
              <a:ext uri="{C183D7F6-B498-43B3-948B-1728B52AA6E4}">
                <adec:decorative xmlns:adec="http://schemas.microsoft.com/office/drawing/2017/decorative" val="1"/>
              </a:ext>
            </a:extLst>
          </p:cNvPr>
          <p:cNvSpPr/>
          <p:nvPr/>
        </p:nvSpPr>
        <p:spPr>
          <a:xfrm>
            <a:off x="3225472" y="6843289"/>
            <a:ext cx="2492354" cy="3571151"/>
          </a:xfrm>
          <a:custGeom>
            <a:avLst/>
            <a:gdLst/>
            <a:ahLst/>
            <a:cxnLst/>
            <a:rect l="l" t="t" r="r" b="b"/>
            <a:pathLst>
              <a:path w="2492354" h="3571151" extrusionOk="0">
                <a:moveTo>
                  <a:pt x="0" y="0"/>
                </a:moveTo>
                <a:lnTo>
                  <a:pt x="2492353" y="0"/>
                </a:lnTo>
                <a:lnTo>
                  <a:pt x="2492353" y="3571151"/>
                </a:lnTo>
                <a:lnTo>
                  <a:pt x="0" y="3571151"/>
                </a:lnTo>
                <a:lnTo>
                  <a:pt x="0" y="0"/>
                </a:lnTo>
                <a:close/>
              </a:path>
            </a:pathLst>
          </a:custGeom>
          <a:blipFill rotWithShape="1">
            <a:blip r:embed="rId11">
              <a:alphaModFix/>
            </a:blip>
            <a:stretch>
              <a:fillRect t="-114165" r="-119384" b="-1564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76" name="Google Shape;676;p55">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a:off x="11889575" y="6371764"/>
            <a:ext cx="3427900" cy="3302336"/>
          </a:xfrm>
          <a:prstGeom prst="rect">
            <a:avLst/>
          </a:prstGeom>
          <a:noFill/>
          <a:ln>
            <a:noFill/>
          </a:ln>
        </p:spPr>
      </p:pic>
      <p:sp>
        <p:nvSpPr>
          <p:cNvPr id="677" name="Google Shape;677;p55"/>
          <p:cNvSpPr txBox="1"/>
          <p:nvPr/>
        </p:nvSpPr>
        <p:spPr>
          <a:xfrm>
            <a:off x="7624225" y="7078000"/>
            <a:ext cx="3846300" cy="143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a:solidFill>
                  <a:schemeClr val="dk1"/>
                </a:solidFill>
                <a:latin typeface="Calibri"/>
                <a:ea typeface="Calibri"/>
                <a:cs typeface="Calibri"/>
                <a:sym typeface="Calibri"/>
              </a:rPr>
              <a:t>QR Code to Resources</a:t>
            </a:r>
            <a:endParaRPr sz="4000" b="1">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0AF16"/>
        </a:solidFill>
        <a:effectLst/>
      </p:bgPr>
    </p:bg>
    <p:spTree>
      <p:nvGrpSpPr>
        <p:cNvPr id="1" name="Shape 681"/>
        <p:cNvGrpSpPr/>
        <p:nvPr/>
      </p:nvGrpSpPr>
      <p:grpSpPr>
        <a:xfrm>
          <a:off x="0" y="0"/>
          <a:ext cx="0" cy="0"/>
          <a:chOff x="0" y="0"/>
          <a:chExt cx="0" cy="0"/>
        </a:xfrm>
      </p:grpSpPr>
      <p:sp>
        <p:nvSpPr>
          <p:cNvPr id="682" name="Google Shape;682;p56"/>
          <p:cNvSpPr txBox="1">
            <a:spLocks noGrp="1"/>
          </p:cNvSpPr>
          <p:nvPr>
            <p:ph type="title" idx="4294967295"/>
          </p:nvPr>
        </p:nvSpPr>
        <p:spPr>
          <a:xfrm>
            <a:off x="1352550" y="456672"/>
            <a:ext cx="14894400" cy="1262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Pts val="8199"/>
              <a:buFont typeface="Arial"/>
              <a:buNone/>
              <a:tabLst/>
              <a:defRPr/>
            </a:pPr>
            <a:r>
              <a:rPr kumimoji="0" lang="en-US" sz="8199" b="0" i="0" u="none" strike="noStrike" kern="0" cap="none" spc="0" normalizeH="0" baseline="0" noProof="0" dirty="0">
                <a:ln>
                  <a:noFill/>
                </a:ln>
                <a:solidFill>
                  <a:srgbClr val="2F358B"/>
                </a:solidFill>
                <a:effectLst/>
                <a:uLnTx/>
                <a:uFillTx/>
                <a:latin typeface="Raleway ExtraBold"/>
                <a:ea typeface="Raleway ExtraBold"/>
                <a:cs typeface="Raleway ExtraBold"/>
                <a:sym typeface="Raleway ExtraBold"/>
              </a:rPr>
              <a:t>State Padlet Debrief</a:t>
            </a:r>
            <a:endParaRPr kumimoji="0" lang="en-US" sz="26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683" name="Google Shape;683;p56">
            <a:extLst>
              <a:ext uri="{C183D7F6-B498-43B3-948B-1728B52AA6E4}">
                <adec:decorative xmlns:adec="http://schemas.microsoft.com/office/drawing/2017/decorative" val="1"/>
              </a:ext>
            </a:extLst>
          </p:cNvPr>
          <p:cNvSpPr/>
          <p:nvPr/>
        </p:nvSpPr>
        <p:spPr>
          <a:xfrm>
            <a:off x="1171557" y="1896614"/>
            <a:ext cx="15942447" cy="8012619"/>
          </a:xfrm>
          <a:custGeom>
            <a:avLst/>
            <a:gdLst/>
            <a:ahLst/>
            <a:cxnLst/>
            <a:rect l="l" t="t" r="r" b="b"/>
            <a:pathLst>
              <a:path w="3820838" h="1920340" extrusionOk="0">
                <a:moveTo>
                  <a:pt x="3696378" y="1920339"/>
                </a:moveTo>
                <a:lnTo>
                  <a:pt x="124460" y="1920339"/>
                </a:lnTo>
                <a:cubicBezTo>
                  <a:pt x="55880" y="1920339"/>
                  <a:pt x="0" y="1864459"/>
                  <a:pt x="0" y="1795879"/>
                </a:cubicBezTo>
                <a:lnTo>
                  <a:pt x="0" y="124460"/>
                </a:lnTo>
                <a:cubicBezTo>
                  <a:pt x="0" y="55880"/>
                  <a:pt x="55880" y="0"/>
                  <a:pt x="124460" y="0"/>
                </a:cubicBezTo>
                <a:lnTo>
                  <a:pt x="3696378" y="0"/>
                </a:lnTo>
                <a:cubicBezTo>
                  <a:pt x="3764958" y="0"/>
                  <a:pt x="3820838" y="55880"/>
                  <a:pt x="3820838" y="124460"/>
                </a:cubicBezTo>
                <a:lnTo>
                  <a:pt x="3820838" y="1795880"/>
                </a:lnTo>
                <a:cubicBezTo>
                  <a:pt x="3820838" y="1864459"/>
                  <a:pt x="3764958" y="1920340"/>
                  <a:pt x="3696378" y="192034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4" name="Google Shape;684;p56">
            <a:extLst>
              <a:ext uri="{C183D7F6-B498-43B3-948B-1728B52AA6E4}">
                <adec:decorative xmlns:adec="http://schemas.microsoft.com/office/drawing/2017/decorative" val="1"/>
              </a:ext>
            </a:extLst>
          </p:cNvPr>
          <p:cNvSpPr/>
          <p:nvPr/>
        </p:nvSpPr>
        <p:spPr>
          <a:xfrm>
            <a:off x="15406431" y="456665"/>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5" name="Google Shape;685;p56"/>
          <p:cNvSpPr txBox="1"/>
          <p:nvPr/>
        </p:nvSpPr>
        <p:spPr>
          <a:xfrm>
            <a:off x="15293991" y="1011362"/>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686" name="Google Shape;686;p56"/>
          <p:cNvSpPr txBox="1"/>
          <p:nvPr/>
        </p:nvSpPr>
        <p:spPr>
          <a:xfrm>
            <a:off x="1352550" y="2057400"/>
            <a:ext cx="12404100" cy="7603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chemeClr val="dk1"/>
                </a:solidFill>
                <a:latin typeface="Arial"/>
                <a:ea typeface="Arial"/>
                <a:cs typeface="Arial"/>
                <a:sym typeface="Arial"/>
              </a:rPr>
              <a:t>What should you include in your notes?</a:t>
            </a:r>
            <a:endParaRPr sz="3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endParaRPr sz="38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3800"/>
              <a:buFont typeface="Arial"/>
              <a:buChar char="●"/>
            </a:pPr>
            <a:r>
              <a:rPr lang="en-US" sz="3800" b="1" i="0" u="none" strike="noStrike" cap="none">
                <a:solidFill>
                  <a:schemeClr val="dk1"/>
                </a:solidFill>
                <a:latin typeface="Arial"/>
                <a:ea typeface="Arial"/>
                <a:cs typeface="Arial"/>
                <a:sym typeface="Arial"/>
              </a:rPr>
              <a:t>Our Session Name:</a:t>
            </a:r>
            <a:r>
              <a:rPr lang="en-US" sz="3800" b="0" i="0" u="none" strike="noStrike" cap="none">
                <a:solidFill>
                  <a:schemeClr val="dk1"/>
                </a:solidFill>
                <a:latin typeface="Arial"/>
                <a:ea typeface="Arial"/>
                <a:cs typeface="Arial"/>
                <a:sym typeface="Arial"/>
              </a:rPr>
              <a:t> Krewe Collaboration: Focused Goals and Shared Responsibility with Statewide Mentoring and P-20 Literacy </a:t>
            </a:r>
            <a:endParaRPr sz="38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3800"/>
              <a:buFont typeface="Arial"/>
              <a:buChar char="●"/>
            </a:pPr>
            <a:r>
              <a:rPr lang="en-US" sz="3800" b="1" i="0" u="none" strike="noStrike" cap="none">
                <a:solidFill>
                  <a:schemeClr val="dk1"/>
                </a:solidFill>
                <a:latin typeface="Arial"/>
                <a:ea typeface="Arial"/>
                <a:cs typeface="Arial"/>
                <a:sym typeface="Arial"/>
              </a:rPr>
              <a:t>Notes: </a:t>
            </a:r>
            <a:r>
              <a:rPr lang="en-US" sz="3800" b="0" i="0" u="none" strike="noStrike" cap="none">
                <a:solidFill>
                  <a:schemeClr val="dk1"/>
                </a:solidFill>
                <a:latin typeface="Arial"/>
                <a:ea typeface="Arial"/>
                <a:cs typeface="Arial"/>
                <a:sym typeface="Arial"/>
              </a:rPr>
              <a:t>Brief summary of the session, lessons learned, ideas that could support your context, potential pitfalls to avoid, etc. </a:t>
            </a:r>
            <a:endParaRPr sz="3800" b="0"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3800"/>
              <a:buFont typeface="Arial"/>
              <a:buChar char="●"/>
            </a:pPr>
            <a:r>
              <a:rPr lang="en-US" sz="3800" b="1" i="0" u="none" strike="noStrike" cap="none">
                <a:solidFill>
                  <a:schemeClr val="dk1"/>
                </a:solidFill>
                <a:latin typeface="Arial"/>
                <a:ea typeface="Arial"/>
                <a:cs typeface="Arial"/>
                <a:sym typeface="Arial"/>
              </a:rPr>
              <a:t>Connections:</a:t>
            </a:r>
            <a:r>
              <a:rPr lang="en-US" sz="3800" b="0" i="0" u="none" strike="noStrike" cap="none">
                <a:solidFill>
                  <a:schemeClr val="dk1"/>
                </a:solidFill>
                <a:latin typeface="Arial"/>
                <a:ea typeface="Arial"/>
                <a:cs typeface="Arial"/>
                <a:sym typeface="Arial"/>
              </a:rPr>
              <a:t> How does this connect to your state’s current work? How could this connect to future work (use the future work column)? Are there follow-ups/additional networking needed with CEEDAR states or staff? </a:t>
            </a:r>
            <a:endParaRPr sz="3800" b="0" i="0" u="none" strike="noStrike" cap="none">
              <a:solidFill>
                <a:srgbClr val="000000"/>
              </a:solidFill>
              <a:latin typeface="Arial"/>
              <a:ea typeface="Arial"/>
              <a:cs typeface="Arial"/>
              <a:sym typeface="Arial"/>
            </a:endParaRPr>
          </a:p>
        </p:txBody>
      </p:sp>
      <p:sp>
        <p:nvSpPr>
          <p:cNvPr id="687" name="Google Shape;687;p56">
            <a:extLst>
              <a:ext uri="{C183D7F6-B498-43B3-948B-1728B52AA6E4}">
                <adec:decorative xmlns:adec="http://schemas.microsoft.com/office/drawing/2017/decorative" val="1"/>
              </a:ext>
            </a:extLst>
          </p:cNvPr>
          <p:cNvSpPr/>
          <p:nvPr/>
        </p:nvSpPr>
        <p:spPr>
          <a:xfrm>
            <a:off x="13484923" y="5826615"/>
            <a:ext cx="5829720" cy="8254881"/>
          </a:xfrm>
          <a:custGeom>
            <a:avLst/>
            <a:gdLst/>
            <a:ahLst/>
            <a:cxnLst/>
            <a:rect l="l" t="t" r="r" b="b"/>
            <a:pathLst>
              <a:path w="5829720" h="8254881" extrusionOk="0">
                <a:moveTo>
                  <a:pt x="0" y="0"/>
                </a:moveTo>
                <a:lnTo>
                  <a:pt x="5829720" y="0"/>
                </a:lnTo>
                <a:lnTo>
                  <a:pt x="5829720" y="8254881"/>
                </a:lnTo>
                <a:lnTo>
                  <a:pt x="0" y="8254881"/>
                </a:lnTo>
                <a:lnTo>
                  <a:pt x="0" y="0"/>
                </a:lnTo>
                <a:close/>
              </a:path>
            </a:pathLst>
          </a:custGeom>
          <a:blipFill rotWithShape="1">
            <a:blip r:embed="rId4">
              <a:alphaModFix/>
            </a:blip>
            <a:stretch>
              <a:fillRect l="-84189" t="-9523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5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 y="4"/>
            <a:ext cx="18288024" cy="10287000"/>
          </a:xfrm>
          <a:prstGeom prst="rect">
            <a:avLst/>
          </a:prstGeom>
          <a:noFill/>
          <a:ln>
            <a:noFill/>
          </a:ln>
        </p:spPr>
      </p:pic>
      <p:sp>
        <p:nvSpPr>
          <p:cNvPr id="694" name="Google Shape;694;p57"/>
          <p:cNvSpPr txBox="1">
            <a:spLocks noGrp="1"/>
          </p:cNvSpPr>
          <p:nvPr>
            <p:ph type="title" idx="4294967295"/>
          </p:nvPr>
        </p:nvSpPr>
        <p:spPr>
          <a:xfrm>
            <a:off x="1907070" y="3774649"/>
            <a:ext cx="9672300" cy="248715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6159" b="1" i="0" u="none" strike="noStrike" kern="0" cap="none" spc="0" normalizeH="0" baseline="0" noProof="0" dirty="0">
                <a:ln>
                  <a:noFill/>
                </a:ln>
                <a:solidFill>
                  <a:srgbClr val="0F3869"/>
                </a:solidFill>
                <a:effectLst/>
                <a:uLnTx/>
                <a:uFillTx/>
                <a:latin typeface="Bebas Neue"/>
                <a:ea typeface="Bebas Neue"/>
                <a:cs typeface="Bebas Neue"/>
                <a:sym typeface="Bebas Neue"/>
              </a:rPr>
              <a:t>THANK YOU!</a:t>
            </a:r>
            <a:endParaRPr kumimoji="0" lang="en-US" sz="4700" b="1" i="0" u="none" strike="noStrike" kern="0" cap="none" spc="0" normalizeH="0" baseline="0" noProof="0" dirty="0">
              <a:ln>
                <a:noFill/>
              </a:ln>
              <a:solidFill>
                <a:srgbClr val="000000"/>
              </a:solidFill>
              <a:effectLst/>
              <a:uLnTx/>
              <a:uFillTx/>
              <a:latin typeface="Bebas Neue"/>
              <a:ea typeface="Bebas Neue"/>
              <a:cs typeface="Bebas Neue"/>
              <a:sym typeface="Bebas Neue"/>
            </a:endParaRPr>
          </a:p>
        </p:txBody>
      </p:sp>
      <p:sp>
        <p:nvSpPr>
          <p:cNvPr id="696" name="Google Shape;696;p57">
            <a:extLst>
              <a:ext uri="{C183D7F6-B498-43B3-948B-1728B52AA6E4}">
                <adec:decorative xmlns:adec="http://schemas.microsoft.com/office/drawing/2017/decorative" val="1"/>
              </a:ext>
            </a:extLst>
          </p:cNvPr>
          <p:cNvSpPr/>
          <p:nvPr/>
        </p:nvSpPr>
        <p:spPr>
          <a:xfrm>
            <a:off x="12459421" y="2102451"/>
            <a:ext cx="5828579" cy="8748336"/>
          </a:xfrm>
          <a:custGeom>
            <a:avLst/>
            <a:gdLst/>
            <a:ahLst/>
            <a:cxnLst/>
            <a:rect l="l" t="t" r="r" b="b"/>
            <a:pathLst>
              <a:path w="5828579" h="8748336" extrusionOk="0">
                <a:moveTo>
                  <a:pt x="0" y="0"/>
                </a:moveTo>
                <a:lnTo>
                  <a:pt x="5828579" y="0"/>
                </a:lnTo>
                <a:lnTo>
                  <a:pt x="5828579" y="8748336"/>
                </a:lnTo>
                <a:lnTo>
                  <a:pt x="0" y="874833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7" name="Google Shape;697;p57">
            <a:extLst>
              <a:ext uri="{C183D7F6-B498-43B3-948B-1728B52AA6E4}">
                <adec:decorative xmlns:adec="http://schemas.microsoft.com/office/drawing/2017/decorative" val="1"/>
              </a:ext>
            </a:extLst>
          </p:cNvPr>
          <p:cNvSpPr/>
          <p:nvPr/>
        </p:nvSpPr>
        <p:spPr>
          <a:xfrm>
            <a:off x="272520"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8" name="Google Shape;698;p57"/>
          <p:cNvSpPr txBox="1"/>
          <p:nvPr/>
        </p:nvSpPr>
        <p:spPr>
          <a:xfrm>
            <a:off x="160079"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9" name="Google Shape;709;p58"/>
          <p:cNvSpPr txBox="1">
            <a:spLocks noGrp="1"/>
          </p:cNvSpPr>
          <p:nvPr>
            <p:ph type="title" idx="4294967295"/>
          </p:nvPr>
        </p:nvSpPr>
        <p:spPr>
          <a:xfrm>
            <a:off x="5334000" y="873815"/>
            <a:ext cx="9672300" cy="1979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285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Disclaimer</a:t>
            </a:r>
            <a:endParaRPr kumimoji="0" lang="en-US" sz="14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pic>
        <p:nvPicPr>
          <p:cNvPr id="703" name="Google Shape;703;p58" descr="Ideas that Work. U.S. Office of Special Education"/>
          <p:cNvPicPr preferRelativeResize="0"/>
          <p:nvPr/>
        </p:nvPicPr>
        <p:blipFill rotWithShape="1">
          <a:blip r:embed="rId3">
            <a:alphaModFix/>
          </a:blip>
          <a:srcRect/>
          <a:stretch/>
        </p:blipFill>
        <p:spPr>
          <a:xfrm>
            <a:off x="990600" y="3457594"/>
            <a:ext cx="4038957" cy="3371811"/>
          </a:xfrm>
          <a:prstGeom prst="rect">
            <a:avLst/>
          </a:prstGeom>
          <a:noFill/>
          <a:ln>
            <a:noFill/>
          </a:ln>
        </p:spPr>
      </p:pic>
      <p:grpSp>
        <p:nvGrpSpPr>
          <p:cNvPr id="704" name="Google Shape;704;p58">
            <a:extLst>
              <a:ext uri="{C183D7F6-B498-43B3-948B-1728B52AA6E4}">
                <adec:decorative xmlns:adec="http://schemas.microsoft.com/office/drawing/2017/decorative" val="1"/>
              </a:ext>
            </a:extLst>
          </p:cNvPr>
          <p:cNvGrpSpPr/>
          <p:nvPr/>
        </p:nvGrpSpPr>
        <p:grpSpPr>
          <a:xfrm rot="10800000">
            <a:off x="0" y="9258300"/>
            <a:ext cx="18288000" cy="1245692"/>
            <a:chOff x="0" y="-57150"/>
            <a:chExt cx="4816593" cy="328083"/>
          </a:xfrm>
        </p:grpSpPr>
        <p:sp>
          <p:nvSpPr>
            <p:cNvPr id="705" name="Google Shape;705;p58"/>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6" name="Google Shape;706;p58"/>
            <p:cNvSpPr txBox="1"/>
            <p:nvPr/>
          </p:nvSpPr>
          <p:spPr>
            <a:xfrm>
              <a:off x="0" y="-57150"/>
              <a:ext cx="4816593" cy="328083"/>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707" name="Google Shape;707;p58">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8" name="Google Shape;708;p58">
            <a:extLst>
              <a:ext uri="{C183D7F6-B498-43B3-948B-1728B52AA6E4}">
                <adec:decorative xmlns:adec="http://schemas.microsoft.com/office/drawing/2017/decorative" val="1"/>
              </a:ext>
            </a:extLst>
          </p:cNvPr>
          <p:cNvSpPr txBox="1"/>
          <p:nvPr/>
        </p:nvSpPr>
        <p:spPr>
          <a:xfrm>
            <a:off x="15424705" y="9872350"/>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None/>
            </a:pPr>
            <a:r>
              <a:rPr lang="en-US" sz="210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710" name="Google Shape;710;p58"/>
          <p:cNvSpPr txBox="1"/>
          <p:nvPr/>
        </p:nvSpPr>
        <p:spPr>
          <a:xfrm>
            <a:off x="5998425" y="3314700"/>
            <a:ext cx="10155900" cy="424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aleway"/>
                <a:ea typeface="Raleway"/>
                <a:cs typeface="Raleway"/>
                <a:sym typeface="Raleway"/>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endParaRPr b="1">
              <a:latin typeface="Raleway"/>
              <a:ea typeface="Raleway"/>
              <a:cs typeface="Raleway"/>
              <a:sym typeface="Raleway"/>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BC27"/>
        </a:solid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idx="4294967295"/>
          </p:nvPr>
        </p:nvSpPr>
        <p:spPr>
          <a:xfrm>
            <a:off x="1002775" y="1548050"/>
            <a:ext cx="6119100" cy="1723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Pts val="11199"/>
              <a:buFont typeface="Arial"/>
              <a:buNone/>
              <a:tabLst/>
              <a:defRPr/>
            </a:pPr>
            <a:r>
              <a:rPr kumimoji="0" lang="en-US" sz="11199" b="1" i="0" u="none" strike="noStrike" kern="0" cap="none" spc="0" normalizeH="0" baseline="0" noProof="0" dirty="0">
                <a:ln>
                  <a:noFill/>
                </a:ln>
                <a:solidFill>
                  <a:srgbClr val="000000"/>
                </a:solidFill>
                <a:effectLst/>
                <a:uLnTx/>
                <a:uFillTx/>
                <a:latin typeface="Fjalla One"/>
                <a:ea typeface="Fjalla One"/>
                <a:cs typeface="Fjalla One"/>
                <a:sym typeface="Fjalla One"/>
              </a:rPr>
              <a:t>Overview 1</a:t>
            </a:r>
            <a:endParaRPr kumimoji="0" lang="en-US" sz="47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sp>
        <p:nvSpPr>
          <p:cNvPr id="123" name="Google Shape;123;p17">
            <a:extLst>
              <a:ext uri="{C183D7F6-B498-43B3-948B-1728B52AA6E4}">
                <adec:decorative xmlns:adec="http://schemas.microsoft.com/office/drawing/2017/decorative" val="1"/>
              </a:ext>
            </a:extLst>
          </p:cNvPr>
          <p:cNvSpPr/>
          <p:nvPr/>
        </p:nvSpPr>
        <p:spPr>
          <a:xfrm>
            <a:off x="7384425" y="1579600"/>
            <a:ext cx="10018636" cy="8318053"/>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17"/>
          <p:cNvSpPr txBox="1"/>
          <p:nvPr/>
        </p:nvSpPr>
        <p:spPr>
          <a:xfrm>
            <a:off x="8278814" y="1963323"/>
            <a:ext cx="8231400" cy="4617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000"/>
              <a:buFont typeface="Arial"/>
              <a:buNone/>
            </a:pPr>
            <a:r>
              <a:rPr lang="en-US" sz="3000" b="1" i="0" u="none" strike="noStrike" cap="none">
                <a:solidFill>
                  <a:srgbClr val="000000"/>
                </a:solidFill>
                <a:latin typeface="Raleway"/>
                <a:ea typeface="Raleway"/>
                <a:cs typeface="Raleway"/>
                <a:sym typeface="Raleway"/>
              </a:rPr>
              <a:t>What we hope to accomplish in this session:</a:t>
            </a:r>
            <a:endParaRPr sz="3000" b="1" i="0" u="none" strike="noStrike" cap="none">
              <a:solidFill>
                <a:srgbClr val="000000"/>
              </a:solidFill>
              <a:latin typeface="Raleway"/>
              <a:ea typeface="Raleway"/>
              <a:cs typeface="Raleway"/>
              <a:sym typeface="Raleway"/>
            </a:endParaRPr>
          </a:p>
        </p:txBody>
      </p:sp>
      <p:sp>
        <p:nvSpPr>
          <p:cNvPr id="125" name="Google Shape;125;p17"/>
          <p:cNvSpPr txBox="1"/>
          <p:nvPr/>
        </p:nvSpPr>
        <p:spPr>
          <a:xfrm>
            <a:off x="8197262" y="2662023"/>
            <a:ext cx="8394600" cy="7531200"/>
          </a:xfrm>
          <a:prstGeom prst="rect">
            <a:avLst/>
          </a:prstGeom>
          <a:noFill/>
          <a:ln>
            <a:noFill/>
          </a:ln>
        </p:spPr>
        <p:txBody>
          <a:bodyPr spcFirstLastPara="1" wrap="square" lIns="0" tIns="0" rIns="0" bIns="0" anchor="t" anchorCtr="0">
            <a:spAutoFit/>
          </a:bodyPr>
          <a:lstStyle/>
          <a:p>
            <a:pPr marL="457200" marR="0" lvl="0" indent="-387350" algn="l" rtl="0">
              <a:lnSpc>
                <a:spcPct val="142857"/>
              </a:lnSpc>
              <a:spcBef>
                <a:spcPts val="0"/>
              </a:spcBef>
              <a:spcAft>
                <a:spcPts val="0"/>
              </a:spcAft>
              <a:buClr>
                <a:schemeClr val="dk1"/>
              </a:buClr>
              <a:buSzPts val="2500"/>
              <a:buFont typeface="Arial"/>
              <a:buChar char="●"/>
            </a:pPr>
            <a:r>
              <a:rPr lang="en-US" sz="2500" b="0" i="0" u="none" strike="noStrike" cap="none">
                <a:solidFill>
                  <a:schemeClr val="dk1"/>
                </a:solidFill>
                <a:latin typeface="Arial"/>
                <a:ea typeface="Arial"/>
                <a:cs typeface="Arial"/>
                <a:sym typeface="Arial"/>
              </a:rPr>
              <a:t>Highlight key components of the P-20 Literacy Collaborative, Ohio’s MTSS framework created by Ohio DEW and the ALL Ohio Resources from University of Cincinnati’s Systems Development and Improvement Center</a:t>
            </a:r>
            <a:endParaRPr sz="1900"/>
          </a:p>
          <a:p>
            <a:pPr marL="457200" marR="0" lvl="0" indent="-387350" algn="l" rtl="0">
              <a:lnSpc>
                <a:spcPct val="142857"/>
              </a:lnSpc>
              <a:spcBef>
                <a:spcPts val="0"/>
              </a:spcBef>
              <a:spcAft>
                <a:spcPts val="0"/>
              </a:spcAft>
              <a:buClr>
                <a:schemeClr val="dk1"/>
              </a:buClr>
              <a:buSzPts val="2500"/>
              <a:buFont typeface="Arial"/>
              <a:buChar char="●"/>
            </a:pPr>
            <a:r>
              <a:rPr lang="en-US" sz="2500" b="0" i="0" u="none" strike="noStrike" cap="none">
                <a:solidFill>
                  <a:schemeClr val="dk1"/>
                </a:solidFill>
                <a:latin typeface="Arial"/>
                <a:ea typeface="Arial"/>
                <a:cs typeface="Arial"/>
                <a:sym typeface="Arial"/>
              </a:rPr>
              <a:t> Identify connections among Ohio’s current initiatives and ways they work together to support effective systems of practice.</a:t>
            </a:r>
            <a:endParaRPr sz="2500" b="0" i="0" u="none" strike="noStrike" cap="none">
              <a:solidFill>
                <a:schemeClr val="dk1"/>
              </a:solidFill>
              <a:latin typeface="Arial"/>
              <a:ea typeface="Arial"/>
              <a:cs typeface="Arial"/>
              <a:sym typeface="Arial"/>
            </a:endParaRPr>
          </a:p>
          <a:p>
            <a:pPr marL="457200" marR="0" lvl="0" indent="-387350" algn="l" rtl="0">
              <a:lnSpc>
                <a:spcPct val="142857"/>
              </a:lnSpc>
              <a:spcBef>
                <a:spcPts val="0"/>
              </a:spcBef>
              <a:spcAft>
                <a:spcPts val="0"/>
              </a:spcAft>
              <a:buClr>
                <a:schemeClr val="dk1"/>
              </a:buClr>
              <a:buSzPts val="2500"/>
              <a:buFont typeface="Arial"/>
              <a:buChar char="●"/>
            </a:pPr>
            <a:r>
              <a:rPr lang="en-US" sz="2500" b="0" i="0" u="none" strike="noStrike" cap="none">
                <a:solidFill>
                  <a:schemeClr val="dk1"/>
                </a:solidFill>
                <a:latin typeface="Arial"/>
                <a:ea typeface="Arial"/>
                <a:cs typeface="Arial"/>
                <a:sym typeface="Arial"/>
              </a:rPr>
              <a:t>Engage with peers through a World Café structure to explore presentation topics and share insights.</a:t>
            </a:r>
            <a:endParaRPr sz="2500" b="0" i="0" u="none" strike="noStrike" cap="none">
              <a:solidFill>
                <a:schemeClr val="dk1"/>
              </a:solidFill>
              <a:latin typeface="Arial"/>
              <a:ea typeface="Arial"/>
              <a:cs typeface="Arial"/>
              <a:sym typeface="Arial"/>
            </a:endParaRPr>
          </a:p>
          <a:p>
            <a:pPr marL="457200" marR="0" lvl="0" indent="-387350" algn="l" rtl="0">
              <a:lnSpc>
                <a:spcPct val="142857"/>
              </a:lnSpc>
              <a:spcBef>
                <a:spcPts val="0"/>
              </a:spcBef>
              <a:spcAft>
                <a:spcPts val="0"/>
              </a:spcAft>
              <a:buClr>
                <a:schemeClr val="dk1"/>
              </a:buClr>
              <a:buSzPts val="2500"/>
              <a:buFont typeface="Arial"/>
              <a:buChar char="●"/>
            </a:pPr>
            <a:r>
              <a:rPr lang="en-US" sz="2500" b="0" i="0" u="none" strike="noStrike" cap="none">
                <a:solidFill>
                  <a:schemeClr val="dk1"/>
                </a:solidFill>
                <a:latin typeface="Arial"/>
                <a:ea typeface="Arial"/>
                <a:cs typeface="Arial"/>
                <a:sym typeface="Arial"/>
              </a:rPr>
              <a:t>Consider implications for educator preparation, including how to bring statewide initiatives into pre‑service teacher training and field experiences.</a:t>
            </a:r>
            <a:endParaRPr sz="2500" b="0" i="0" u="none" strike="noStrike" cap="none">
              <a:solidFill>
                <a:schemeClr val="dk1"/>
              </a:solidFill>
              <a:latin typeface="Arial"/>
              <a:ea typeface="Arial"/>
              <a:cs typeface="Arial"/>
              <a:sym typeface="Arial"/>
            </a:endParaRPr>
          </a:p>
          <a:p>
            <a:pPr marL="914400" marR="0" lvl="0" indent="0" algn="l" rtl="0">
              <a:lnSpc>
                <a:spcPct val="150020"/>
              </a:lnSpc>
              <a:spcBef>
                <a:spcPts val="0"/>
              </a:spcBef>
              <a:spcAft>
                <a:spcPts val="0"/>
              </a:spcAft>
              <a:buClr>
                <a:srgbClr val="000000"/>
              </a:buClr>
              <a:buSzPts val="2499"/>
              <a:buFont typeface="Arial"/>
              <a:buNone/>
            </a:pPr>
            <a:endParaRPr sz="2499" b="0" i="0" u="none" strike="noStrike" cap="none">
              <a:solidFill>
                <a:srgbClr val="000000"/>
              </a:solidFill>
              <a:latin typeface="Raleway Medium"/>
              <a:ea typeface="Raleway Medium"/>
              <a:cs typeface="Raleway Medium"/>
              <a:sym typeface="Raleway Medium"/>
            </a:endParaRPr>
          </a:p>
        </p:txBody>
      </p:sp>
      <p:sp>
        <p:nvSpPr>
          <p:cNvPr id="126" name="Google Shape;126;p17">
            <a:extLst>
              <a:ext uri="{C183D7F6-B498-43B3-948B-1728B52AA6E4}">
                <adec:decorative xmlns:adec="http://schemas.microsoft.com/office/drawing/2017/decorative" val="1"/>
              </a:ext>
            </a:extLst>
          </p:cNvPr>
          <p:cNvSpPr/>
          <p:nvPr/>
        </p:nvSpPr>
        <p:spPr>
          <a:xfrm rot="-1682327">
            <a:off x="4495359" y="3235271"/>
            <a:ext cx="1555603" cy="2296094"/>
          </a:xfrm>
          <a:custGeom>
            <a:avLst/>
            <a:gdLst/>
            <a:ahLst/>
            <a:cxnLst/>
            <a:rect l="l" t="t" r="r" b="b"/>
            <a:pathLst>
              <a:path w="1555832" h="2296431" extrusionOk="0">
                <a:moveTo>
                  <a:pt x="0" y="0"/>
                </a:moveTo>
                <a:lnTo>
                  <a:pt x="1555831" y="0"/>
                </a:lnTo>
                <a:lnTo>
                  <a:pt x="1555831" y="2296430"/>
                </a:lnTo>
                <a:lnTo>
                  <a:pt x="0" y="229643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17">
            <a:extLst>
              <a:ext uri="{C183D7F6-B498-43B3-948B-1728B52AA6E4}">
                <adec:decorative xmlns:adec="http://schemas.microsoft.com/office/drawing/2017/decorative" val="1"/>
              </a:ext>
            </a:extLst>
          </p:cNvPr>
          <p:cNvSpPr/>
          <p:nvPr/>
        </p:nvSpPr>
        <p:spPr>
          <a:xfrm>
            <a:off x="2102485" y="4660150"/>
            <a:ext cx="3402528" cy="5789635"/>
          </a:xfrm>
          <a:custGeom>
            <a:avLst/>
            <a:gdLst/>
            <a:ahLst/>
            <a:cxnLst/>
            <a:rect l="l" t="t" r="r" b="b"/>
            <a:pathLst>
              <a:path w="4949132" h="7519007" extrusionOk="0">
                <a:moveTo>
                  <a:pt x="0" y="0"/>
                </a:moveTo>
                <a:lnTo>
                  <a:pt x="4949132" y="0"/>
                </a:lnTo>
                <a:lnTo>
                  <a:pt x="4949132" y="7519007"/>
                </a:lnTo>
                <a:lnTo>
                  <a:pt x="0" y="7519007"/>
                </a:lnTo>
                <a:lnTo>
                  <a:pt x="0" y="0"/>
                </a:lnTo>
                <a:close/>
              </a:path>
            </a:pathLst>
          </a:custGeom>
          <a:blipFill rotWithShape="1">
            <a:blip r:embed="rId4">
              <a:alphaModFix/>
            </a:blip>
            <a:stretch>
              <a:fillRect l="-19482" t="-4339" r="-64422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17">
            <a:extLst>
              <a:ext uri="{C183D7F6-B498-43B3-948B-1728B52AA6E4}">
                <adec:decorative xmlns:adec="http://schemas.microsoft.com/office/drawing/2017/decorative" val="1"/>
              </a:ext>
            </a:extLst>
          </p:cNvPr>
          <p:cNvSpPr/>
          <p:nvPr/>
        </p:nvSpPr>
        <p:spPr>
          <a:xfrm rot="-570752">
            <a:off x="2471601" y="3806535"/>
            <a:ext cx="2283699" cy="1145181"/>
          </a:xfrm>
          <a:custGeom>
            <a:avLst/>
            <a:gdLst/>
            <a:ahLst/>
            <a:cxnLst/>
            <a:rect l="l" t="t" r="r" b="b"/>
            <a:pathLst>
              <a:path w="2434916" h="1530954" extrusionOk="0">
                <a:moveTo>
                  <a:pt x="0" y="0"/>
                </a:moveTo>
                <a:lnTo>
                  <a:pt x="2434917" y="0"/>
                </a:lnTo>
                <a:lnTo>
                  <a:pt x="2434917" y="1530954"/>
                </a:lnTo>
                <a:lnTo>
                  <a:pt x="0" y="15309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17">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17">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a:extLst>
              <a:ext uri="{C183D7F6-B498-43B3-948B-1728B52AA6E4}">
                <adec:decorative xmlns:adec="http://schemas.microsoft.com/office/drawing/2017/decorative" val="1"/>
              </a:ext>
            </a:extLst>
          </p:cNvPr>
          <p:cNvSpPr/>
          <p:nvPr/>
        </p:nvSpPr>
        <p:spPr>
          <a:xfrm>
            <a:off x="0" y="0"/>
            <a:ext cx="18288000" cy="2978400"/>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18">
            <a:extLst>
              <a:ext uri="{C183D7F6-B498-43B3-948B-1728B52AA6E4}">
                <adec:decorative xmlns:adec="http://schemas.microsoft.com/office/drawing/2017/decorative" val="1"/>
              </a:ext>
            </a:extLst>
          </p:cNvPr>
          <p:cNvSpPr txBox="1"/>
          <p:nvPr/>
        </p:nvSpPr>
        <p:spPr>
          <a:xfrm>
            <a:off x="1709208" y="3324225"/>
            <a:ext cx="15609900" cy="590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137" name="Google Shape;137;p18"/>
          <p:cNvSpPr txBox="1"/>
          <p:nvPr/>
        </p:nvSpPr>
        <p:spPr>
          <a:xfrm>
            <a:off x="2428950" y="3321190"/>
            <a:ext cx="13430100" cy="3786600"/>
          </a:xfrm>
          <a:prstGeom prst="rect">
            <a:avLst/>
          </a:prstGeom>
          <a:noFill/>
          <a:ln>
            <a:noFill/>
          </a:ln>
        </p:spPr>
        <p:txBody>
          <a:bodyPr spcFirstLastPara="1" wrap="square" lIns="91425" tIns="45700" rIns="91425" bIns="45700" anchor="t" anchorCtr="0">
            <a:spAutoFit/>
          </a:bodyPr>
          <a:lstStyle/>
          <a:p>
            <a:pPr marL="685800" marR="0" lvl="0" indent="-685800" algn="l" rtl="0">
              <a:lnSpc>
                <a:spcPct val="100000"/>
              </a:lnSpc>
              <a:spcBef>
                <a:spcPts val="0"/>
              </a:spcBef>
              <a:spcAft>
                <a:spcPts val="0"/>
              </a:spcAft>
              <a:buClr>
                <a:srgbClr val="000000"/>
              </a:buClr>
              <a:buSzPts val="4800"/>
              <a:buFont typeface="Arial"/>
              <a:buChar char="•"/>
            </a:pPr>
            <a:r>
              <a:rPr lang="en-US" sz="4800" b="0" i="0" u="none" strike="noStrike" cap="none" dirty="0">
                <a:solidFill>
                  <a:srgbClr val="0070C0"/>
                </a:solidFill>
                <a:latin typeface="Arial"/>
                <a:ea typeface="Arial"/>
                <a:cs typeface="Arial"/>
                <a:sym typeface="Arial"/>
              </a:rPr>
              <a:t>Class yes</a:t>
            </a:r>
            <a:endParaRPr sz="1400" b="0" i="0" u="none" strike="noStrike" cap="none" dirty="0">
              <a:solidFill>
                <a:srgbClr val="0070C0"/>
              </a:solidFill>
              <a:latin typeface="Arial"/>
              <a:ea typeface="Arial"/>
              <a:cs typeface="Arial"/>
              <a:sym typeface="Arial"/>
            </a:endParaRPr>
          </a:p>
          <a:p>
            <a:pPr marL="1143000" marR="0" lvl="1" indent="-685800" algn="l" rtl="0">
              <a:lnSpc>
                <a:spcPct val="100000"/>
              </a:lnSpc>
              <a:spcBef>
                <a:spcPts val="0"/>
              </a:spcBef>
              <a:spcAft>
                <a:spcPts val="0"/>
              </a:spcAft>
              <a:buClr>
                <a:srgbClr val="000000"/>
              </a:buClr>
              <a:buSzPts val="4800"/>
              <a:buFont typeface="Courier New"/>
              <a:buChar char="o"/>
            </a:pPr>
            <a:r>
              <a:rPr lang="en-US" sz="4800" b="0" i="0" u="none" strike="noStrike" cap="none" dirty="0">
                <a:solidFill>
                  <a:srgbClr val="FF0000"/>
                </a:solidFill>
                <a:latin typeface="Arial"/>
                <a:ea typeface="Arial"/>
                <a:cs typeface="Arial"/>
                <a:sym typeface="Arial"/>
              </a:rPr>
              <a:t>Attention getter</a:t>
            </a:r>
            <a:endParaRPr dirty="0"/>
          </a:p>
          <a:p>
            <a:pPr marL="685800" marR="0" lvl="0" indent="-685800" algn="l" rtl="0">
              <a:lnSpc>
                <a:spcPct val="100000"/>
              </a:lnSpc>
              <a:spcBef>
                <a:spcPts val="0"/>
              </a:spcBef>
              <a:spcAft>
                <a:spcPts val="0"/>
              </a:spcAft>
              <a:buClr>
                <a:srgbClr val="000000"/>
              </a:buClr>
              <a:buSzPts val="4800"/>
              <a:buFont typeface="Arial"/>
              <a:buChar char="•"/>
            </a:pPr>
            <a:r>
              <a:rPr lang="en-US" sz="4800" b="0" i="0" u="none" strike="noStrike" cap="none" dirty="0">
                <a:solidFill>
                  <a:srgbClr val="000000"/>
                </a:solidFill>
                <a:latin typeface="Arial"/>
                <a:ea typeface="Arial"/>
                <a:cs typeface="Arial"/>
                <a:sym typeface="Arial"/>
              </a:rPr>
              <a:t>Ah switch!</a:t>
            </a:r>
            <a:endParaRPr dirty="0"/>
          </a:p>
          <a:p>
            <a:pPr marL="1143000" marR="0" lvl="1" indent="-685800" algn="l" rtl="0">
              <a:lnSpc>
                <a:spcPct val="100000"/>
              </a:lnSpc>
              <a:spcBef>
                <a:spcPts val="0"/>
              </a:spcBef>
              <a:spcAft>
                <a:spcPts val="0"/>
              </a:spcAft>
              <a:buClr>
                <a:srgbClr val="000000"/>
              </a:buClr>
              <a:buSzPts val="4800"/>
              <a:buFont typeface="Courier New"/>
              <a:buChar char="o"/>
            </a:pPr>
            <a:r>
              <a:rPr lang="en-US" sz="4800" b="0" i="0" u="none" strike="noStrike" cap="none" dirty="0">
                <a:solidFill>
                  <a:srgbClr val="FF0000"/>
                </a:solidFill>
                <a:latin typeface="Arial"/>
                <a:ea typeface="Arial"/>
                <a:cs typeface="Arial"/>
                <a:sym typeface="Arial"/>
              </a:rPr>
              <a:t>Neurotransmitter breaker</a:t>
            </a:r>
            <a:endParaRPr dirty="0"/>
          </a:p>
          <a:p>
            <a:pPr marL="685800" marR="0" lvl="0" indent="-685800" algn="l" rtl="0">
              <a:lnSpc>
                <a:spcPct val="100000"/>
              </a:lnSpc>
              <a:spcBef>
                <a:spcPts val="0"/>
              </a:spcBef>
              <a:spcAft>
                <a:spcPts val="0"/>
              </a:spcAft>
              <a:buClr>
                <a:srgbClr val="000000"/>
              </a:buClr>
              <a:buSzPts val="4800"/>
              <a:buFont typeface="Arial"/>
              <a:buChar char="•"/>
            </a:pPr>
            <a:r>
              <a:rPr lang="en-US" sz="4800" b="0" i="0" u="none" strike="noStrike" cap="none" dirty="0">
                <a:solidFill>
                  <a:srgbClr val="00B050"/>
                </a:solidFill>
                <a:latin typeface="Arial"/>
                <a:ea typeface="Arial"/>
                <a:cs typeface="Arial"/>
                <a:sym typeface="Arial"/>
              </a:rPr>
              <a:t>High Five switch</a:t>
            </a:r>
            <a:endParaRPr dirty="0"/>
          </a:p>
        </p:txBody>
      </p:sp>
      <p:sp>
        <p:nvSpPr>
          <p:cNvPr id="138" name="Google Shape;138;p18"/>
          <p:cNvSpPr txBox="1">
            <a:spLocks noGrp="1"/>
          </p:cNvSpPr>
          <p:nvPr>
            <p:ph type="title" idx="4294967295"/>
          </p:nvPr>
        </p:nvSpPr>
        <p:spPr>
          <a:xfrm>
            <a:off x="2692800" y="256940"/>
            <a:ext cx="12902400" cy="35463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srgbClr val="FFFFFF"/>
                </a:solidFill>
                <a:effectLst/>
                <a:uLnTx/>
                <a:uFillTx/>
                <a:latin typeface="Fjalla One"/>
                <a:ea typeface="Fjalla One"/>
                <a:cs typeface="Fjalla One"/>
                <a:sym typeface="Fjalla One"/>
              </a:rPr>
              <a:t>Whole Brain Teaching (WBT) Techniques</a:t>
            </a:r>
            <a:endParaRPr kumimoji="0" lang="en-US" sz="4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a:noFill/>
              </a:ln>
              <a:solidFill>
                <a:srgbClr val="FFFFFF"/>
              </a:solidFill>
              <a:effectLst/>
              <a:uLnTx/>
              <a:uFillTx/>
              <a:latin typeface="Fjalla One"/>
              <a:ea typeface="Fjalla One"/>
              <a:cs typeface="Fjalla One"/>
              <a:sym typeface="Fjalla One"/>
            </a:endParaRPr>
          </a:p>
        </p:txBody>
      </p:sp>
      <p:grpSp>
        <p:nvGrpSpPr>
          <p:cNvPr id="139" name="Google Shape;139;p18">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140" name="Google Shape;140;p18"/>
            <p:cNvGrpSpPr/>
            <p:nvPr/>
          </p:nvGrpSpPr>
          <p:grpSpPr>
            <a:xfrm rot="10800000">
              <a:off x="-118" y="9257850"/>
              <a:ext cx="18288118" cy="1246143"/>
              <a:chOff x="0" y="-57150"/>
              <a:chExt cx="4816592" cy="328200"/>
            </a:xfrm>
          </p:grpSpPr>
          <p:sp>
            <p:nvSpPr>
              <p:cNvPr id="141" name="Google Shape;141;p18"/>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18"/>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43" name="Google Shape;143;p18" descr="A blurry image of blue circles&#10;&#10;AI-generated content may be incorrect." title="CCSC26 Slides (1).png"/>
            <p:cNvPicPr preferRelativeResize="0"/>
            <p:nvPr/>
          </p:nvPicPr>
          <p:blipFill rotWithShape="1">
            <a:blip r:embed="rId3">
              <a:alphaModFix/>
            </a:blip>
            <a:srcRect t="86647"/>
            <a:stretch/>
          </p:blipFill>
          <p:spPr>
            <a:xfrm>
              <a:off x="65125" y="8913523"/>
              <a:ext cx="18288000" cy="1373474"/>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a:extLst>
              <a:ext uri="{C183D7F6-B498-43B3-948B-1728B52AA6E4}">
                <adec:decorative xmlns:adec="http://schemas.microsoft.com/office/drawing/2017/decorative" val="1"/>
              </a:ext>
            </a:extLst>
          </p:cNvPr>
          <p:cNvSpPr/>
          <p:nvPr/>
        </p:nvSpPr>
        <p:spPr>
          <a:xfrm>
            <a:off x="0" y="0"/>
            <a:ext cx="18288000" cy="2978400"/>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19">
            <a:extLst>
              <a:ext uri="{C183D7F6-B498-43B3-948B-1728B52AA6E4}">
                <adec:decorative xmlns:adec="http://schemas.microsoft.com/office/drawing/2017/decorative" val="1"/>
              </a:ext>
            </a:extLst>
          </p:cNvPr>
          <p:cNvSpPr txBox="1"/>
          <p:nvPr/>
        </p:nvSpPr>
        <p:spPr>
          <a:xfrm>
            <a:off x="1709208" y="3324225"/>
            <a:ext cx="15609900" cy="590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151" name="Google Shape;151;p19"/>
          <p:cNvSpPr txBox="1">
            <a:spLocks noGrp="1"/>
          </p:cNvSpPr>
          <p:nvPr>
            <p:ph type="title" idx="4294967295"/>
          </p:nvPr>
        </p:nvSpPr>
        <p:spPr>
          <a:xfrm>
            <a:off x="2692800" y="872401"/>
            <a:ext cx="12902400" cy="1108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srgbClr val="FFFFFF"/>
                </a:solidFill>
                <a:effectLst/>
                <a:uLnTx/>
                <a:uFillTx/>
                <a:latin typeface="Fjalla One"/>
                <a:ea typeface="Fjalla One"/>
                <a:cs typeface="Fjalla One"/>
                <a:sym typeface="Fjalla One"/>
              </a:rPr>
              <a:t>WBT – Maximizing Time!</a:t>
            </a:r>
            <a:endParaRPr kumimoji="0" lang="en-US" sz="72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sp>
        <p:nvSpPr>
          <p:cNvPr id="150" name="Google Shape;150;p19"/>
          <p:cNvSpPr txBox="1"/>
          <p:nvPr/>
        </p:nvSpPr>
        <p:spPr>
          <a:xfrm>
            <a:off x="2428950" y="3321190"/>
            <a:ext cx="13430100" cy="526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0" i="0" u="none" strike="noStrike" cap="none">
                <a:solidFill>
                  <a:srgbClr val="0070C0"/>
                </a:solidFill>
                <a:latin typeface="Arial"/>
                <a:ea typeface="Arial"/>
                <a:cs typeface="Arial"/>
                <a:sym typeface="Arial"/>
              </a:rPr>
              <a:t>Taking Care of the Learner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4800" b="0" i="0" u="none" strike="noStrike" cap="none">
                <a:solidFill>
                  <a:srgbClr val="0070C0"/>
                </a:solidFill>
                <a:latin typeface="Arial"/>
                <a:ea typeface="Arial"/>
                <a:cs typeface="Arial"/>
                <a:sym typeface="Arial"/>
              </a:rPr>
              <a:t>Q </a:t>
            </a:r>
            <a:r>
              <a:rPr lang="en-US" sz="4800" b="0" i="0" u="none" strike="noStrike" cap="none">
                <a:solidFill>
                  <a:srgbClr val="FF0000"/>
                </a:solidFill>
                <a:latin typeface="Arial"/>
                <a:ea typeface="Arial"/>
                <a:cs typeface="Arial"/>
                <a:sym typeface="Arial"/>
              </a:rPr>
              <a:t>R </a:t>
            </a:r>
            <a:r>
              <a:rPr lang="en-US" sz="4800" b="0" i="0" u="none" strike="noStrike" cap="none">
                <a:solidFill>
                  <a:srgbClr val="00B050"/>
                </a:solidFill>
                <a:latin typeface="Arial"/>
                <a:ea typeface="Arial"/>
                <a:cs typeface="Arial"/>
                <a:sym typeface="Arial"/>
              </a:rPr>
              <a:t>S </a:t>
            </a:r>
            <a:r>
              <a:rPr lang="en-US" sz="4800" b="0" i="0" u="none" strike="noStrike" cap="none">
                <a:solidFill>
                  <a:srgbClr val="0070C0"/>
                </a:solidFill>
                <a:latin typeface="Arial"/>
                <a:ea typeface="Arial"/>
                <a:cs typeface="Arial"/>
                <a:sym typeface="Arial"/>
              </a:rPr>
              <a:t>T</a:t>
            </a:r>
            <a:endParaRPr sz="1400" b="0" i="0" u="none" strike="noStrike" cap="none">
              <a:solidFill>
                <a:srgbClr val="000000"/>
              </a:solidFill>
              <a:latin typeface="Arial"/>
              <a:ea typeface="Arial"/>
              <a:cs typeface="Arial"/>
              <a:sym typeface="Arial"/>
            </a:endParaRPr>
          </a:p>
          <a:p>
            <a:pPr marL="685800" marR="0" lvl="0" indent="-685800" algn="l" rtl="0">
              <a:lnSpc>
                <a:spcPct val="100000"/>
              </a:lnSpc>
              <a:spcBef>
                <a:spcPts val="0"/>
              </a:spcBef>
              <a:spcAft>
                <a:spcPts val="0"/>
              </a:spcAft>
              <a:buClr>
                <a:srgbClr val="000000"/>
              </a:buClr>
              <a:buSzPts val="4800"/>
              <a:buFont typeface="Arial"/>
              <a:buChar char="•"/>
            </a:pPr>
            <a:r>
              <a:rPr lang="en-US" sz="4800" b="0" i="0" u="none" strike="noStrike" cap="none">
                <a:solidFill>
                  <a:schemeClr val="dk1"/>
                </a:solidFill>
                <a:latin typeface="Arial"/>
                <a:ea typeface="Arial"/>
                <a:cs typeface="Arial"/>
                <a:sym typeface="Arial"/>
              </a:rPr>
              <a:t>Question: ask clearly</a:t>
            </a:r>
            <a:endParaRPr/>
          </a:p>
          <a:p>
            <a:pPr marL="685800" marR="0" lvl="0" indent="-685800" algn="l" rtl="0">
              <a:lnSpc>
                <a:spcPct val="100000"/>
              </a:lnSpc>
              <a:spcBef>
                <a:spcPts val="0"/>
              </a:spcBef>
              <a:spcAft>
                <a:spcPts val="0"/>
              </a:spcAft>
              <a:buClr>
                <a:srgbClr val="000000"/>
              </a:buClr>
              <a:buSzPts val="4800"/>
              <a:buFont typeface="Arial"/>
              <a:buChar char="•"/>
            </a:pPr>
            <a:r>
              <a:rPr lang="en-US" sz="4800" b="0" i="0" u="none" strike="noStrike" cap="none">
                <a:solidFill>
                  <a:srgbClr val="FF0000"/>
                </a:solidFill>
                <a:latin typeface="Arial"/>
                <a:ea typeface="Arial"/>
                <a:cs typeface="Arial"/>
                <a:sym typeface="Arial"/>
              </a:rPr>
              <a:t>Reflect: timed (10-20 seconds)</a:t>
            </a:r>
            <a:endParaRPr/>
          </a:p>
          <a:p>
            <a:pPr marL="685800" marR="0" lvl="0" indent="-685800" algn="l" rtl="0">
              <a:lnSpc>
                <a:spcPct val="100000"/>
              </a:lnSpc>
              <a:spcBef>
                <a:spcPts val="0"/>
              </a:spcBef>
              <a:spcAft>
                <a:spcPts val="0"/>
              </a:spcAft>
              <a:buClr>
                <a:srgbClr val="000000"/>
              </a:buClr>
              <a:buSzPts val="4800"/>
              <a:buFont typeface="Arial"/>
              <a:buChar char="•"/>
            </a:pPr>
            <a:r>
              <a:rPr lang="en-US" sz="4800" b="0" i="0" u="none" strike="noStrike" cap="none">
                <a:solidFill>
                  <a:srgbClr val="00B050"/>
                </a:solidFill>
                <a:latin typeface="Arial"/>
                <a:ea typeface="Arial"/>
                <a:cs typeface="Arial"/>
                <a:sym typeface="Arial"/>
              </a:rPr>
              <a:t>Share: (with partner)</a:t>
            </a:r>
            <a:endParaRPr/>
          </a:p>
          <a:p>
            <a:pPr marL="1143000" marR="0" lvl="1" indent="-685800" algn="l" rtl="0">
              <a:lnSpc>
                <a:spcPct val="100000"/>
              </a:lnSpc>
              <a:spcBef>
                <a:spcPts val="0"/>
              </a:spcBef>
              <a:spcAft>
                <a:spcPts val="0"/>
              </a:spcAft>
              <a:buClr>
                <a:srgbClr val="000000"/>
              </a:buClr>
              <a:buSzPts val="4800"/>
              <a:buFont typeface="Courier New"/>
              <a:buChar char="o"/>
            </a:pPr>
            <a:r>
              <a:rPr lang="en-US" sz="4800" b="0" i="0" u="none" strike="noStrike" cap="none">
                <a:solidFill>
                  <a:srgbClr val="0070C0"/>
                </a:solidFill>
                <a:latin typeface="Arial"/>
                <a:ea typeface="Arial"/>
                <a:cs typeface="Arial"/>
                <a:sym typeface="Arial"/>
              </a:rPr>
              <a:t>Ah switch! (seeking equitable time)</a:t>
            </a:r>
            <a:endParaRPr/>
          </a:p>
          <a:p>
            <a:pPr marL="685800" marR="0" lvl="0" indent="-685800" algn="l" rtl="0">
              <a:lnSpc>
                <a:spcPct val="100000"/>
              </a:lnSpc>
              <a:spcBef>
                <a:spcPts val="0"/>
              </a:spcBef>
              <a:spcAft>
                <a:spcPts val="0"/>
              </a:spcAft>
              <a:buClr>
                <a:srgbClr val="000000"/>
              </a:buClr>
              <a:buSzPts val="4800"/>
              <a:buFont typeface="Arial"/>
              <a:buChar char="•"/>
            </a:pPr>
            <a:r>
              <a:rPr lang="en-US" sz="4800" b="0" i="0" u="none" strike="noStrike" cap="none">
                <a:solidFill>
                  <a:srgbClr val="0070C0"/>
                </a:solidFill>
                <a:latin typeface="Arial"/>
                <a:ea typeface="Arial"/>
                <a:cs typeface="Arial"/>
                <a:sym typeface="Arial"/>
              </a:rPr>
              <a:t>Total Room: (formatively assess)</a:t>
            </a:r>
            <a:endParaRPr/>
          </a:p>
        </p:txBody>
      </p:sp>
      <p:grpSp>
        <p:nvGrpSpPr>
          <p:cNvPr id="152" name="Google Shape;152;p19">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153" name="Google Shape;153;p19"/>
            <p:cNvGrpSpPr/>
            <p:nvPr/>
          </p:nvGrpSpPr>
          <p:grpSpPr>
            <a:xfrm rot="10800000">
              <a:off x="-118" y="9257850"/>
              <a:ext cx="18288118" cy="1246143"/>
              <a:chOff x="0" y="-57150"/>
              <a:chExt cx="4816592" cy="328200"/>
            </a:xfrm>
          </p:grpSpPr>
          <p:sp>
            <p:nvSpPr>
              <p:cNvPr id="154" name="Google Shape;154;p19"/>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19"/>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56" name="Google Shape;156;p19" descr="A blurry image of blue circles&#10;&#10;AI-generated content may be incorrect." title="CCSC26 Slides (1).png"/>
            <p:cNvPicPr preferRelativeResize="0"/>
            <p:nvPr/>
          </p:nvPicPr>
          <p:blipFill rotWithShape="1">
            <a:blip r:embed="rId3">
              <a:alphaModFix/>
            </a:blip>
            <a:srcRect t="86647"/>
            <a:stretch/>
          </p:blipFill>
          <p:spPr>
            <a:xfrm>
              <a:off x="65125" y="8913523"/>
              <a:ext cx="18288000" cy="1373474"/>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pSp>
        <p:nvGrpSpPr>
          <p:cNvPr id="161" name="Google Shape;161;p20">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162" name="Google Shape;162;p20"/>
            <p:cNvGrpSpPr/>
            <p:nvPr/>
          </p:nvGrpSpPr>
          <p:grpSpPr>
            <a:xfrm rot="10800000">
              <a:off x="-118" y="9257850"/>
              <a:ext cx="18288118" cy="1246143"/>
              <a:chOff x="0" y="-57150"/>
              <a:chExt cx="4816592" cy="328200"/>
            </a:xfrm>
          </p:grpSpPr>
          <p:sp>
            <p:nvSpPr>
              <p:cNvPr id="163" name="Google Shape;163;p20"/>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20"/>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65" name="Google Shape;165;p20" descr="A blurry image of blue circles&#10;&#10;AI-generated content may be incorrect." title="CCSC26 Slides (1).png"/>
            <p:cNvPicPr preferRelativeResize="0"/>
            <p:nvPr/>
          </p:nvPicPr>
          <p:blipFill rotWithShape="1">
            <a:blip r:embed="rId3">
              <a:alphaModFix/>
            </a:blip>
            <a:srcRect t="86647"/>
            <a:stretch/>
          </p:blipFill>
          <p:spPr>
            <a:xfrm>
              <a:off x="65125" y="8913523"/>
              <a:ext cx="18288000" cy="1373474"/>
            </a:xfrm>
            <a:prstGeom prst="rect">
              <a:avLst/>
            </a:prstGeom>
            <a:noFill/>
            <a:ln>
              <a:noFill/>
            </a:ln>
          </p:spPr>
        </p:pic>
      </p:grpSp>
      <p:sp>
        <p:nvSpPr>
          <p:cNvPr id="166" name="Google Shape;166;p20">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20">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2" name="Title 1">
            <a:extLst>
              <a:ext uri="{FF2B5EF4-FFF2-40B4-BE49-F238E27FC236}">
                <a16:creationId xmlns:a16="http://schemas.microsoft.com/office/drawing/2014/main" id="{E61C2F41-F87A-6EC2-3C93-1C4215E5C87F}"/>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P20 Literacy Collaborative</a:t>
            </a:r>
          </a:p>
        </p:txBody>
      </p:sp>
      <p:pic>
        <p:nvPicPr>
          <p:cNvPr id="168" name="Google Shape;168;p20" descr="P20 Literacy Collaborative website home page"/>
          <p:cNvPicPr preferRelativeResize="0"/>
          <p:nvPr/>
        </p:nvPicPr>
        <p:blipFill rotWithShape="1">
          <a:blip r:embed="rId5">
            <a:alphaModFix/>
          </a:blip>
          <a:srcRect/>
          <a:stretch/>
        </p:blipFill>
        <p:spPr>
          <a:xfrm>
            <a:off x="1355066" y="1154548"/>
            <a:ext cx="15577867" cy="79800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1">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21">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176" name="Google Shape;176;p21"/>
          <p:cNvSpPr txBox="1">
            <a:spLocks noGrp="1"/>
          </p:cNvSpPr>
          <p:nvPr>
            <p:ph type="title" idx="4294967295"/>
          </p:nvPr>
        </p:nvSpPr>
        <p:spPr>
          <a:xfrm>
            <a:off x="1250302" y="1106407"/>
            <a:ext cx="15488700" cy="12006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srgbClr val="7030A0"/>
                </a:solidFill>
                <a:effectLst/>
                <a:uLnTx/>
                <a:uFillTx/>
                <a:latin typeface="Arial Narrow"/>
                <a:ea typeface="Arial Narrow"/>
                <a:cs typeface="Arial Narrow"/>
                <a:sym typeface="Arial Narrow"/>
              </a:rPr>
              <a:t>P20 Literacy Collaborative History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75" name="Google Shape;175;p21" descr="A group of people sitting around a table"/>
          <p:cNvPicPr preferRelativeResize="0"/>
          <p:nvPr/>
        </p:nvPicPr>
        <p:blipFill rotWithShape="1">
          <a:blip r:embed="rId4">
            <a:alphaModFix/>
          </a:blip>
          <a:srcRect/>
          <a:stretch/>
        </p:blipFill>
        <p:spPr>
          <a:xfrm>
            <a:off x="480656" y="2709707"/>
            <a:ext cx="6505019" cy="3853551"/>
          </a:xfrm>
          <a:prstGeom prst="rect">
            <a:avLst/>
          </a:prstGeom>
          <a:noFill/>
          <a:ln>
            <a:noFill/>
          </a:ln>
        </p:spPr>
      </p:pic>
      <p:sp>
        <p:nvSpPr>
          <p:cNvPr id="177" name="Google Shape;177;p21"/>
          <p:cNvSpPr txBox="1"/>
          <p:nvPr/>
        </p:nvSpPr>
        <p:spPr>
          <a:xfrm>
            <a:off x="7501813" y="2709707"/>
            <a:ext cx="10044300" cy="686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400" b="1" i="0" u="none" strike="noStrike" cap="none">
                <a:solidFill>
                  <a:srgbClr val="000000"/>
                </a:solidFill>
                <a:latin typeface="Arial"/>
                <a:ea typeface="Arial"/>
                <a:cs typeface="Arial"/>
                <a:sym typeface="Arial"/>
              </a:rPr>
              <a:t>2018: Higher Ed Literacy planning </a:t>
            </a:r>
            <a:endParaRPr/>
          </a:p>
          <a:p>
            <a:pPr marL="0" marR="0" lvl="0" indent="0" algn="l" rtl="0">
              <a:lnSpc>
                <a:spcPct val="100000"/>
              </a:lnSpc>
              <a:spcBef>
                <a:spcPts val="0"/>
              </a:spcBef>
              <a:spcAft>
                <a:spcPts val="0"/>
              </a:spcAft>
              <a:buNone/>
            </a:pPr>
            <a:r>
              <a:rPr lang="en-US" sz="4400" b="1" i="0" u="none" strike="noStrike" cap="none">
                <a:solidFill>
                  <a:srgbClr val="0070C0"/>
                </a:solidFill>
                <a:latin typeface="Arial"/>
                <a:ea typeface="Arial"/>
                <a:cs typeface="Arial"/>
                <a:sym typeface="Arial"/>
              </a:rPr>
              <a:t>2019: University-District team evolve</a:t>
            </a:r>
            <a:endParaRPr/>
          </a:p>
          <a:p>
            <a:pPr marL="0" marR="0" lvl="0" indent="0" algn="l" rtl="0">
              <a:lnSpc>
                <a:spcPct val="100000"/>
              </a:lnSpc>
              <a:spcBef>
                <a:spcPts val="0"/>
              </a:spcBef>
              <a:spcAft>
                <a:spcPts val="0"/>
              </a:spcAft>
              <a:buNone/>
            </a:pPr>
            <a:r>
              <a:rPr lang="en-US" sz="4400" b="1" i="0" u="none" strike="noStrike" cap="none">
                <a:solidFill>
                  <a:srgbClr val="00B050"/>
                </a:solidFill>
                <a:latin typeface="Arial"/>
                <a:ea typeface="Arial"/>
                <a:cs typeface="Arial"/>
                <a:sym typeface="Arial"/>
              </a:rPr>
              <a:t>2020: P20 LC foundation established</a:t>
            </a:r>
            <a:endParaRPr/>
          </a:p>
          <a:p>
            <a:pPr marL="457200" marR="0" lvl="0" indent="-457200" algn="l" rtl="0">
              <a:lnSpc>
                <a:spcPct val="100000"/>
              </a:lnSpc>
              <a:spcBef>
                <a:spcPts val="0"/>
              </a:spcBef>
              <a:spcAft>
                <a:spcPts val="0"/>
              </a:spcAft>
              <a:buClr>
                <a:srgbClr val="000000"/>
              </a:buClr>
              <a:buSzPts val="4400"/>
              <a:buFont typeface="Arial"/>
              <a:buChar char="•"/>
            </a:pPr>
            <a:r>
              <a:rPr lang="en-US" sz="4400" b="1" i="0" u="none" strike="noStrike" cap="none">
                <a:solidFill>
                  <a:srgbClr val="C00000"/>
                </a:solidFill>
                <a:latin typeface="Arial"/>
                <a:ea typeface="Arial"/>
                <a:cs typeface="Arial"/>
                <a:sym typeface="Arial"/>
              </a:rPr>
              <a:t>Community of Practice</a:t>
            </a:r>
            <a:endParaRPr/>
          </a:p>
          <a:p>
            <a:pPr marL="457200" marR="0" lvl="0" indent="-457200" algn="l" rtl="0">
              <a:lnSpc>
                <a:spcPct val="100000"/>
              </a:lnSpc>
              <a:spcBef>
                <a:spcPts val="0"/>
              </a:spcBef>
              <a:spcAft>
                <a:spcPts val="0"/>
              </a:spcAft>
              <a:buClr>
                <a:srgbClr val="000000"/>
              </a:buClr>
              <a:buSzPts val="4400"/>
              <a:buFont typeface="Arial"/>
              <a:buChar char="•"/>
            </a:pPr>
            <a:r>
              <a:rPr lang="en-US" sz="4400" b="1" i="0" u="none" strike="noStrike" cap="none">
                <a:solidFill>
                  <a:srgbClr val="000000"/>
                </a:solidFill>
                <a:latin typeface="Arial"/>
                <a:ea typeface="Arial"/>
                <a:cs typeface="Arial"/>
                <a:sym typeface="Arial"/>
              </a:rPr>
              <a:t>Focus on sustainable partnerships</a:t>
            </a:r>
            <a:endParaRPr sz="4400" b="1" i="0" u="none" strike="noStrike" cap="none">
              <a:solidFill>
                <a:srgbClr val="7030A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4400"/>
              <a:buFont typeface="Arial"/>
              <a:buChar char="•"/>
            </a:pPr>
            <a:r>
              <a:rPr lang="en-US" sz="4400" b="1" i="0" u="none" strike="noStrike" cap="none">
                <a:solidFill>
                  <a:srgbClr val="7030A0"/>
                </a:solidFill>
                <a:latin typeface="Arial"/>
                <a:ea typeface="Arial"/>
                <a:cs typeface="Arial"/>
                <a:sym typeface="Arial"/>
              </a:rPr>
              <a:t>Access to HQ literacy instruction</a:t>
            </a:r>
            <a:endParaRPr/>
          </a:p>
          <a:p>
            <a:pPr marL="457200" marR="0" lvl="0" indent="-457200" algn="l" rtl="0">
              <a:lnSpc>
                <a:spcPct val="100000"/>
              </a:lnSpc>
              <a:spcBef>
                <a:spcPts val="0"/>
              </a:spcBef>
              <a:spcAft>
                <a:spcPts val="0"/>
              </a:spcAft>
              <a:buClr>
                <a:srgbClr val="000000"/>
              </a:buClr>
              <a:buSzPts val="4400"/>
              <a:buFont typeface="Arial"/>
              <a:buChar char="•"/>
            </a:pPr>
            <a:r>
              <a:rPr lang="en-US" sz="4400" b="1" i="0" u="none" strike="noStrike" cap="none">
                <a:solidFill>
                  <a:srgbClr val="0070C0"/>
                </a:solidFill>
                <a:latin typeface="Arial"/>
                <a:ea typeface="Arial"/>
                <a:cs typeface="Arial"/>
                <a:sym typeface="Arial"/>
              </a:rPr>
              <a:t>Support for struggling readers</a:t>
            </a:r>
            <a:endParaRPr/>
          </a:p>
          <a:p>
            <a:pPr marL="457200" marR="0" lvl="0" indent="-457200" algn="l" rtl="0">
              <a:lnSpc>
                <a:spcPct val="100000"/>
              </a:lnSpc>
              <a:spcBef>
                <a:spcPts val="0"/>
              </a:spcBef>
              <a:spcAft>
                <a:spcPts val="0"/>
              </a:spcAft>
              <a:buClr>
                <a:srgbClr val="000000"/>
              </a:buClr>
              <a:buSzPts val="4400"/>
              <a:buFont typeface="Arial"/>
              <a:buChar char="•"/>
            </a:pPr>
            <a:r>
              <a:rPr lang="en-US" sz="4400" b="1" i="0" u="none" strike="noStrike" cap="none">
                <a:solidFill>
                  <a:srgbClr val="00B050"/>
                </a:solidFill>
                <a:latin typeface="Arial"/>
                <a:ea typeface="Arial"/>
                <a:cs typeface="Arial"/>
                <a:sym typeface="Arial"/>
              </a:rPr>
              <a:t>Fostering collective inquiry</a:t>
            </a:r>
            <a:endParaRPr/>
          </a:p>
          <a:p>
            <a:pPr marL="457200" marR="0" lvl="0" indent="-177800" algn="l" rtl="0">
              <a:lnSpc>
                <a:spcPct val="100000"/>
              </a:lnSpc>
              <a:spcBef>
                <a:spcPts val="0"/>
              </a:spcBef>
              <a:spcAft>
                <a:spcPts val="0"/>
              </a:spcAft>
              <a:buClr>
                <a:srgbClr val="000000"/>
              </a:buClr>
              <a:buSzPts val="4400"/>
              <a:buFont typeface="Arial"/>
              <a:buNone/>
            </a:pPr>
            <a:endParaRPr sz="4400" b="0" i="0" u="none" strike="noStrike" cap="none">
              <a:solidFill>
                <a:srgbClr val="000000"/>
              </a:solidFill>
              <a:latin typeface="Arial"/>
              <a:ea typeface="Arial"/>
              <a:cs typeface="Arial"/>
              <a:sym typeface="Arial"/>
            </a:endParaRPr>
          </a:p>
          <a:p>
            <a:pPr marL="457200" marR="0" lvl="0" indent="-177800" algn="l" rtl="0">
              <a:lnSpc>
                <a:spcPct val="100000"/>
              </a:lnSpc>
              <a:spcBef>
                <a:spcPts val="0"/>
              </a:spcBef>
              <a:spcAft>
                <a:spcPts val="0"/>
              </a:spcAft>
              <a:buClr>
                <a:srgbClr val="000000"/>
              </a:buClr>
              <a:buSzPts val="4400"/>
              <a:buFont typeface="Arial"/>
              <a:buNone/>
            </a:pPr>
            <a:endParaRPr sz="4400" b="0" i="0" u="none" strike="noStrike" cap="none">
              <a:solidFill>
                <a:srgbClr val="000000"/>
              </a:solidFill>
              <a:latin typeface="Arial"/>
              <a:ea typeface="Arial"/>
              <a:cs typeface="Arial"/>
              <a:sym typeface="Arial"/>
            </a:endParaRPr>
          </a:p>
        </p:txBody>
      </p:sp>
      <p:grpSp>
        <p:nvGrpSpPr>
          <p:cNvPr id="178" name="Google Shape;178;p21">
            <a:extLst>
              <a:ext uri="{C183D7F6-B498-43B3-948B-1728B52AA6E4}">
                <adec:decorative xmlns:adec="http://schemas.microsoft.com/office/drawing/2017/decorative" val="1"/>
              </a:ext>
            </a:extLst>
          </p:cNvPr>
          <p:cNvGrpSpPr/>
          <p:nvPr/>
        </p:nvGrpSpPr>
        <p:grpSpPr>
          <a:xfrm>
            <a:off x="-118" y="8913523"/>
            <a:ext cx="18353243" cy="1590470"/>
            <a:chOff x="-118" y="8913523"/>
            <a:chExt cx="18353243" cy="1590470"/>
          </a:xfrm>
        </p:grpSpPr>
        <p:grpSp>
          <p:nvGrpSpPr>
            <p:cNvPr id="179" name="Google Shape;179;p21"/>
            <p:cNvGrpSpPr/>
            <p:nvPr/>
          </p:nvGrpSpPr>
          <p:grpSpPr>
            <a:xfrm rot="10800000">
              <a:off x="-118" y="9257850"/>
              <a:ext cx="18288118" cy="1246143"/>
              <a:chOff x="0" y="-57150"/>
              <a:chExt cx="4816592" cy="328200"/>
            </a:xfrm>
          </p:grpSpPr>
          <p:sp>
            <p:nvSpPr>
              <p:cNvPr id="180" name="Google Shape;180;p21"/>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21"/>
              <p:cNvSpPr txBox="1"/>
              <p:nvPr/>
            </p:nvSpPr>
            <p:spPr>
              <a:xfrm>
                <a:off x="0" y="-57150"/>
                <a:ext cx="48165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82" name="Google Shape;182;p21" descr="A blurry image of blue circles&#10;&#10;AI-generated content may be incorrect." title="CCSC26 Slides (1).png"/>
            <p:cNvPicPr preferRelativeResize="0"/>
            <p:nvPr/>
          </p:nvPicPr>
          <p:blipFill rotWithShape="1">
            <a:blip r:embed="rId5">
              <a:alphaModFix/>
            </a:blip>
            <a:srcRect t="86647"/>
            <a:stretch/>
          </p:blipFill>
          <p:spPr>
            <a:xfrm>
              <a:off x="65125" y="8913523"/>
              <a:ext cx="18288000" cy="1373474"/>
            </a:xfrm>
            <a:prstGeom prst="rect">
              <a:avLst/>
            </a:prstGeom>
            <a:noFill/>
            <a:ln>
              <a:noFill/>
            </a:ln>
          </p:spPr>
        </p:pic>
      </p:grpSp>
      <p:pic>
        <p:nvPicPr>
          <p:cNvPr id="183" name="Google Shape;183;p2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5045775" y="320033"/>
            <a:ext cx="2857500" cy="4191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1931</Words>
  <Application>Microsoft Macintosh PowerPoint</Application>
  <PresentationFormat>Custom</PresentationFormat>
  <Paragraphs>284</Paragraphs>
  <Slides>46</Slides>
  <Notes>46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Bebas Neue</vt:lpstr>
      <vt:lpstr>Calibri</vt:lpstr>
      <vt:lpstr>Raleway</vt:lpstr>
      <vt:lpstr>Raleway Black</vt:lpstr>
      <vt:lpstr>Fjalla One</vt:lpstr>
      <vt:lpstr>Courier New</vt:lpstr>
      <vt:lpstr>Avenir</vt:lpstr>
      <vt:lpstr>Raleway Medium</vt:lpstr>
      <vt:lpstr>Raleway ExtraBold</vt:lpstr>
      <vt:lpstr>Arial</vt:lpstr>
      <vt:lpstr>Satisfy</vt:lpstr>
      <vt:lpstr>Roboto</vt:lpstr>
      <vt:lpstr>Arial Narrow</vt:lpstr>
      <vt:lpstr>Office Theme</vt:lpstr>
      <vt:lpstr>CCSC Slide</vt:lpstr>
      <vt:lpstr>Krewe collaboration</vt:lpstr>
      <vt:lpstr>P-20 Literacy Collaborative &amp; Effective State Collaboration</vt:lpstr>
      <vt:lpstr>How does Ohio’s P-20 vision, DEW’s MTSS  framework, and ALL Ohio resources work together to strengthen educator preparation and support seamless alignment across literacy initiatives? </vt:lpstr>
      <vt:lpstr>Overview 1</vt:lpstr>
      <vt:lpstr>Whole Brain Teaching (WBT) Techniques </vt:lpstr>
      <vt:lpstr>WBT – Maximizing Time!</vt:lpstr>
      <vt:lpstr>P20 Literacy Collaborative</vt:lpstr>
      <vt:lpstr>P20 Literacy Collaborative History</vt:lpstr>
      <vt:lpstr>P20 Literacy Collaborative: Our Purpose </vt:lpstr>
      <vt:lpstr>P20 Literacy Collaborative: Our Approach 1</vt:lpstr>
      <vt:lpstr>P20 Literacy Collaborative: Our Approach  2</vt:lpstr>
      <vt:lpstr>P20 Literacy Collaborative: Our Resources 1</vt:lpstr>
      <vt:lpstr>P20 Literacy Collaborative: Our Resources 2</vt:lpstr>
      <vt:lpstr>P20 Literacy Collaborative: Our Resources 3</vt:lpstr>
      <vt:lpstr>P20 Literacy Collaborative: Our OnDemand Tools</vt:lpstr>
      <vt:lpstr>P20: ALL Ohio Literacy &amp; Learning Science 1</vt:lpstr>
      <vt:lpstr>P20: ALL Ohio Literacy &amp; Learning Science 2</vt:lpstr>
      <vt:lpstr>What we Offer</vt:lpstr>
      <vt:lpstr>P20: ALL Ohio Literacy &amp; Learning Science</vt:lpstr>
      <vt:lpstr>Foundations of Literacy</vt:lpstr>
      <vt:lpstr>FL1. The simple view of reading</vt:lpstr>
      <vt:lpstr>Family Literacy Guides</vt:lpstr>
      <vt:lpstr>Families</vt:lpstr>
      <vt:lpstr>Ohio’s Integrated Multi-Tiered System of Supports</vt:lpstr>
      <vt:lpstr> Student Learning Components Ohio’s Integrated-MTSS Framework </vt:lpstr>
      <vt:lpstr> Adult Implementation Components Ohio’s Integrated-MTSS Framework </vt:lpstr>
      <vt:lpstr>World Café </vt:lpstr>
      <vt:lpstr>World Café 1</vt:lpstr>
      <vt:lpstr>World Café 2</vt:lpstr>
      <vt:lpstr>Timer</vt:lpstr>
      <vt:lpstr>World Café 3</vt:lpstr>
      <vt:lpstr>Ah, Switch!   Hello Rhode Island!</vt:lpstr>
      <vt:lpstr>Finding the Rhythm: Mentoring and Collaborating to Prepare Pre-Service Teachers</vt:lpstr>
      <vt:lpstr>Overview</vt:lpstr>
      <vt:lpstr>What knowledge, skills, and qualities do mentor teachers need to effectively support pre-service teachers?</vt:lpstr>
      <vt:lpstr>Collaboration: Across and Within the State</vt:lpstr>
      <vt:lpstr>  Module Design Timeline </vt:lpstr>
      <vt:lpstr>Collaboration:  Broadening Understanding of Adult Mentoring</vt:lpstr>
      <vt:lpstr>Collaboration:  Valuing Teacher Expertise </vt:lpstr>
      <vt:lpstr>Collaboration: Lessons Learned</vt:lpstr>
      <vt:lpstr>Breakout Discussion</vt:lpstr>
      <vt:lpstr>resources</vt:lpstr>
      <vt:lpstr>State Padlet Debrief</vt:lpstr>
      <vt:lpstr>THANK YOU!</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Emma R Ostovar</cp:lastModifiedBy>
  <cp:revision>5</cp:revision>
  <dcterms:modified xsi:type="dcterms:W3CDTF">2026-02-18T18:19:44Z</dcterms:modified>
</cp:coreProperties>
</file>