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8288000" cy="10287000"/>
  <p:notesSz cx="6858000" cy="9144000"/>
  <p:embeddedFontLst>
    <p:embeddedFont>
      <p:font typeface="Bebas Neue" panose="020B0606020202050201" pitchFamily="34" charset="77"/>
      <p:regular r:id="rId19"/>
    </p:embeddedFont>
    <p:embeddedFont>
      <p:font typeface="Chewy" panose="02000000000000000000" pitchFamily="2" charset="0"/>
      <p:regular r:id="rId20"/>
    </p:embeddedFont>
    <p:embeddedFont>
      <p:font typeface="Fjalla One" panose="02000506040000020004" pitchFamily="2" charset="0"/>
      <p:regular r:id="rId21"/>
    </p:embeddedFont>
    <p:embeddedFont>
      <p:font typeface="Raleway" pitchFamily="2" charset="77"/>
      <p:regular r:id="rId22"/>
      <p:bold r:id="rId23"/>
      <p:italic r:id="rId24"/>
      <p:boldItalic r:id="rId25"/>
    </p:embeddedFont>
    <p:embeddedFont>
      <p:font typeface="Raleway Black" pitchFamily="2" charset="77"/>
      <p:bold r:id="rId26"/>
      <p:italic r:id="rId27"/>
      <p:boldItalic r:id="rId28"/>
    </p:embeddedFont>
    <p:embeddedFont>
      <p:font typeface="Raleway ExtraBold" pitchFamily="2" charset="77"/>
      <p:bold r:id="rId29"/>
      <p:italic r:id="rId30"/>
      <p:boldItalic r:id="rId31"/>
    </p:embeddedFont>
    <p:embeddedFont>
      <p:font typeface="Raleway Medium" pitchFamily="2" charset="77"/>
      <p:regular r:id="rId32"/>
      <p:bold r:id="rId33"/>
      <p:italic r:id="rId34"/>
      <p:boldItalic r:id="rId35"/>
    </p:embeddedFont>
    <p:embeddedFont>
      <p:font typeface="Satisfy" panose="02000000000000000000" pitchFamily="2" charset="0"/>
      <p:regular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226409D-EEF8-4A3F-8F43-9FD8A5388115}">
  <a:tblStyle styleId="{E226409D-EEF8-4A3F-8F43-9FD8A538811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60"/>
    <p:restoredTop sz="94645"/>
  </p:normalViewPr>
  <p:slideViewPr>
    <p:cSldViewPr snapToGrid="0">
      <p:cViewPr>
        <p:scale>
          <a:sx n="50" d="100"/>
          <a:sy n="50" d="100"/>
        </p:scale>
        <p:origin x="2568" y="79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heme" Target="theme/theme1.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b7edc2b275_1_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9" name="Google Shape;209;g3b7edc2b275_1_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a:solidFill>
                  <a:schemeClr val="dk1"/>
                </a:solidFill>
              </a:rPr>
              <a:t>Ashton </a:t>
            </a:r>
            <a:endParaRPr>
              <a:solidFill>
                <a:schemeClr val="dk1"/>
              </a:solidFill>
            </a:endParaRPr>
          </a:p>
          <a:p>
            <a:pPr marL="0" lvl="0" indent="0" algn="l" rtl="0">
              <a:lnSpc>
                <a:spcPct val="115000"/>
              </a:lnSpc>
              <a:spcBef>
                <a:spcPts val="1200"/>
              </a:spcBef>
              <a:spcAft>
                <a:spcPts val="0"/>
              </a:spcAft>
              <a:buNone/>
            </a:pPr>
            <a:r>
              <a:rPr lang="en-US">
                <a:solidFill>
                  <a:schemeClr val="dk1"/>
                </a:solidFill>
              </a:rPr>
              <a:t>Two-three rounds of table discussion, 10-15 minutes each (allowing 5 mins for transition time)</a:t>
            </a:r>
            <a:endParaRPr>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US" sz="700">
                <a:solidFill>
                  <a:schemeClr val="dk1"/>
                </a:solidFill>
                <a:latin typeface="Times New Roman"/>
                <a:ea typeface="Times New Roman"/>
                <a:cs typeface="Times New Roman"/>
                <a:sym typeface="Times New Roman"/>
              </a:rPr>
              <a:t> </a:t>
            </a:r>
            <a:r>
              <a:rPr lang="en-US" u="sng">
                <a:solidFill>
                  <a:schemeClr val="dk1"/>
                </a:solidFill>
              </a:rPr>
              <a:t>SEA Table - Julian Bessinger </a:t>
            </a:r>
            <a:r>
              <a:rPr lang="en-US" i="1" u="sng">
                <a:solidFill>
                  <a:schemeClr val="dk1"/>
                </a:solidFill>
              </a:rPr>
              <a:t>(Lisa White)</a:t>
            </a:r>
            <a:r>
              <a:rPr lang="en-US">
                <a:solidFill>
                  <a:schemeClr val="dk1"/>
                </a:solidFill>
              </a:rPr>
              <a:t>: Discuss the role of the SEA in launching/supporting a leader apprenticeship program.</a:t>
            </a:r>
            <a:endParaRPr>
              <a:solidFill>
                <a:schemeClr val="dk1"/>
              </a:solidFill>
            </a:endParaRPr>
          </a:p>
          <a:p>
            <a:pPr marL="0" lvl="0" indent="0" algn="l" rtl="0">
              <a:lnSpc>
                <a:spcPct val="115000"/>
              </a:lnSpc>
              <a:spcBef>
                <a:spcPts val="1200"/>
              </a:spcBef>
              <a:spcAft>
                <a:spcPts val="0"/>
              </a:spcAft>
              <a:buNone/>
            </a:pPr>
            <a:r>
              <a:rPr lang="en-US" u="sng">
                <a:solidFill>
                  <a:schemeClr val="dk1"/>
                </a:solidFill>
              </a:rPr>
              <a:t>EPP Table - Joe Pirraglia</a:t>
            </a:r>
            <a:r>
              <a:rPr lang="en-US" i="1" u="sng">
                <a:solidFill>
                  <a:schemeClr val="dk1"/>
                </a:solidFill>
              </a:rPr>
              <a:t> (Ashton Johnson)</a:t>
            </a:r>
            <a:r>
              <a:rPr lang="en-US">
                <a:solidFill>
                  <a:schemeClr val="dk1"/>
                </a:solidFill>
              </a:rPr>
              <a:t>: Discuss the role of the EPP in launching/supporting a leader apprenticeship program.</a:t>
            </a:r>
            <a:endParaRPr>
              <a:solidFill>
                <a:schemeClr val="dk1"/>
              </a:solidFill>
            </a:endParaRPr>
          </a:p>
          <a:p>
            <a:pPr marL="0" lvl="0" indent="0" algn="l" rtl="0">
              <a:lnSpc>
                <a:spcPct val="115000"/>
              </a:lnSpc>
              <a:spcBef>
                <a:spcPts val="1200"/>
              </a:spcBef>
              <a:spcAft>
                <a:spcPts val="1200"/>
              </a:spcAft>
              <a:buNone/>
            </a:pPr>
            <a:r>
              <a:rPr lang="en-US" sz="1200" u="sng">
                <a:solidFill>
                  <a:schemeClr val="dk1"/>
                </a:solidFill>
              </a:rPr>
              <a:t>Leveraging Resources to Launch Leader Apprenticeships - Allison Miller and Mary O’Connor </a:t>
            </a:r>
            <a:r>
              <a:rPr lang="en-US" sz="1200" i="1" u="sng">
                <a:solidFill>
                  <a:schemeClr val="dk1"/>
                </a:solidFill>
              </a:rPr>
              <a:t>(Meghan Wills)</a:t>
            </a:r>
            <a:r>
              <a:rPr lang="en-US" sz="1200">
                <a:solidFill>
                  <a:schemeClr val="dk1"/>
                </a:solidFill>
              </a:rPr>
              <a:t>: Discuss how to leverage resources like ND’s principal apprenticeship playbook and principal apprenticeship national guideline standards to jumpstart leader apprenticeship development.</a:t>
            </a:r>
            <a:endParaRPr/>
          </a:p>
        </p:txBody>
      </p:sp>
      <p:sp>
        <p:nvSpPr>
          <p:cNvPr id="223" name="Google Shape;223;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3bd5052cc63_2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g3bd5052cc63_2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1" name="Google Shape;28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7" name="Google Shape;8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0" name="Google Shape;11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Ashton - </a:t>
            </a:r>
            <a:r>
              <a:rPr lang="en-US">
                <a:solidFill>
                  <a:schemeClr val="dk1"/>
                </a:solidFill>
                <a:highlight>
                  <a:srgbClr val="FFFFFF"/>
                </a:highlight>
              </a:rPr>
              <a:t>·</a:t>
            </a:r>
            <a:r>
              <a:rPr lang="en-US" sz="700">
                <a:solidFill>
                  <a:schemeClr val="dk1"/>
                </a:solidFill>
                <a:highlight>
                  <a:srgbClr val="FFFFFF"/>
                </a:highlight>
                <a:latin typeface="Times New Roman"/>
                <a:ea typeface="Times New Roman"/>
                <a:cs typeface="Times New Roman"/>
                <a:sym typeface="Times New Roman"/>
              </a:rPr>
              <a:t>       </a:t>
            </a:r>
            <a:r>
              <a:rPr lang="en-US">
                <a:solidFill>
                  <a:schemeClr val="dk1"/>
                </a:solidFill>
                <a:highlight>
                  <a:srgbClr val="FFFFFF"/>
                </a:highlight>
              </a:rPr>
              <a:t>Type of organization you represent (SEA, EPP, LEA, partner, other)</a:t>
            </a:r>
            <a:endParaRPr>
              <a:solidFill>
                <a:schemeClr val="dk1"/>
              </a:solidFill>
              <a:highlight>
                <a:srgbClr val="FFFFFF"/>
              </a:highlight>
            </a:endParaRPr>
          </a:p>
          <a:p>
            <a:pPr marL="228600" lvl="0" indent="0" algn="l" rtl="0">
              <a:lnSpc>
                <a:spcPct val="115000"/>
              </a:lnSpc>
              <a:spcBef>
                <a:spcPts val="1200"/>
              </a:spcBef>
              <a:spcAft>
                <a:spcPts val="0"/>
              </a:spcAft>
              <a:buClr>
                <a:schemeClr val="dk1"/>
              </a:buClr>
              <a:buSzPts val="1100"/>
              <a:buFont typeface="Arial"/>
              <a:buNone/>
            </a:pPr>
            <a:r>
              <a:rPr lang="en-US">
                <a:solidFill>
                  <a:schemeClr val="dk1"/>
                </a:solidFill>
                <a:highlight>
                  <a:srgbClr val="FFFFFF"/>
                </a:highlight>
              </a:rPr>
              <a:t>·</a:t>
            </a:r>
            <a:r>
              <a:rPr lang="en-US" sz="700">
                <a:solidFill>
                  <a:schemeClr val="dk1"/>
                </a:solidFill>
                <a:highlight>
                  <a:srgbClr val="FFFFFF"/>
                </a:highlight>
                <a:latin typeface="Times New Roman"/>
                <a:ea typeface="Times New Roman"/>
                <a:cs typeface="Times New Roman"/>
                <a:sym typeface="Times New Roman"/>
              </a:rPr>
              <a:t>       </a:t>
            </a:r>
            <a:r>
              <a:rPr lang="en-US">
                <a:solidFill>
                  <a:schemeClr val="dk1"/>
                </a:solidFill>
                <a:highlight>
                  <a:srgbClr val="FFFFFF"/>
                </a:highlight>
              </a:rPr>
              <a:t>Your state's current status on principal/leader apprenticeship (exploring, launching, implementing, scaling)</a:t>
            </a:r>
            <a:endParaRPr>
              <a:solidFill>
                <a:schemeClr val="dk1"/>
              </a:solidFill>
              <a:highlight>
                <a:srgbClr val="FFFFFF"/>
              </a:highlight>
            </a:endParaRPr>
          </a:p>
          <a:p>
            <a:pPr marL="0" lvl="0" indent="0" algn="l" rtl="0">
              <a:spcBef>
                <a:spcPts val="1200"/>
              </a:spcBef>
              <a:spcAft>
                <a:spcPts val="0"/>
              </a:spcAft>
              <a:buNone/>
            </a:pPr>
            <a:r>
              <a:rPr lang="en-US" sz="1200">
                <a:solidFill>
                  <a:schemeClr val="dk1"/>
                </a:solidFill>
              </a:rPr>
              <a:t>What are you hoping to learn from today's session? –OR– What questions do you have about leader apprenticeships? </a:t>
            </a:r>
            <a:endParaRPr/>
          </a:p>
        </p:txBody>
      </p:sp>
      <p:sp>
        <p:nvSpPr>
          <p:cNvPr id="120" name="Google Shape;12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3bd5052cc63_2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g3bd5052cc63_2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4" name="Google Shape;1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b7edc2b275_1_3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7" name="Google Shape;187;g3b7edc2b275_1_3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83"/>
        <p:cNvGrpSpPr/>
        <p:nvPr/>
      </p:nvGrpSpPr>
      <p:grpSpPr>
        <a:xfrm>
          <a:off x="0" y="0"/>
          <a:ext cx="0" cy="0"/>
          <a:chOff x="0" y="0"/>
          <a:chExt cx="0" cy="0"/>
        </a:xfrm>
      </p:grpSpPr>
      <p:sp>
        <p:nvSpPr>
          <p:cNvPr id="2" name="Title 1">
            <a:extLst>
              <a:ext uri="{FF2B5EF4-FFF2-40B4-BE49-F238E27FC236}">
                <a16:creationId xmlns:a16="http://schemas.microsoft.com/office/drawing/2014/main" id="{2062E854-9BD0-3015-8574-E035F362EB11}"/>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CEEDAR CCSC Title</a:t>
            </a:r>
          </a:p>
        </p:txBody>
      </p:sp>
      <p:pic>
        <p:nvPicPr>
          <p:cNvPr id="84" name="Google Shape;84;p13" descr="CEEDAR Center Cross-State Convening. February 10-12. Sheraton, New Orleans. NOLA= Networking, Outcomes, Learning, and Accountability."/>
          <p:cNvPicPr preferRelativeResize="0"/>
          <p:nvPr/>
        </p:nvPicPr>
        <p:blipFill>
          <a:blip r:embed="rId3">
            <a:alphaModFix/>
          </a:blip>
          <a:stretch>
            <a:fillRect/>
          </a:stretch>
        </p:blipFill>
        <p:spPr>
          <a:xfrm>
            <a:off x="0" y="0"/>
            <a:ext cx="18288000" cy="1028700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10"/>
        <p:cNvGrpSpPr/>
        <p:nvPr/>
      </p:nvGrpSpPr>
      <p:grpSpPr>
        <a:xfrm>
          <a:off x="0" y="0"/>
          <a:ext cx="0" cy="0"/>
          <a:chOff x="0" y="0"/>
          <a:chExt cx="0" cy="0"/>
        </a:xfrm>
      </p:grpSpPr>
      <p:sp>
        <p:nvSpPr>
          <p:cNvPr id="211" name="Google Shape;211;p22">
            <a:extLst>
              <a:ext uri="{C183D7F6-B498-43B3-948B-1728B52AA6E4}">
                <adec:decorative xmlns:adec="http://schemas.microsoft.com/office/drawing/2017/decorative" val="1"/>
              </a:ext>
            </a:extLst>
          </p:cNvPr>
          <p:cNvSpPr/>
          <p:nvPr/>
        </p:nvSpPr>
        <p:spPr>
          <a:xfrm>
            <a:off x="965950" y="389700"/>
            <a:ext cx="8038338" cy="9506169"/>
          </a:xfrm>
          <a:custGeom>
            <a:avLst/>
            <a:gdLst/>
            <a:ahLst/>
            <a:cxnLst/>
            <a:rect l="l" t="t" r="r" b="b"/>
            <a:pathLst>
              <a:path w="1913890" h="2278291" extrusionOk="0">
                <a:moveTo>
                  <a:pt x="1789430" y="2278291"/>
                </a:moveTo>
                <a:lnTo>
                  <a:pt x="124460" y="2278291"/>
                </a:lnTo>
                <a:cubicBezTo>
                  <a:pt x="55880" y="2278291"/>
                  <a:pt x="0" y="2222411"/>
                  <a:pt x="0" y="2153831"/>
                </a:cubicBezTo>
                <a:lnTo>
                  <a:pt x="0" y="124460"/>
                </a:lnTo>
                <a:cubicBezTo>
                  <a:pt x="0" y="55880"/>
                  <a:pt x="55880" y="0"/>
                  <a:pt x="124460" y="0"/>
                </a:cubicBezTo>
                <a:lnTo>
                  <a:pt x="1789430" y="0"/>
                </a:lnTo>
                <a:cubicBezTo>
                  <a:pt x="1858010" y="0"/>
                  <a:pt x="1913890" y="55880"/>
                  <a:pt x="1913890" y="124460"/>
                </a:cubicBezTo>
                <a:lnTo>
                  <a:pt x="1913890" y="2153831"/>
                </a:lnTo>
                <a:cubicBezTo>
                  <a:pt x="1913890" y="2222411"/>
                  <a:pt x="1858010" y="2278291"/>
                  <a:pt x="1789430" y="227829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000000"/>
              </a:buClr>
              <a:buFont typeface="Arial"/>
              <a:buNone/>
            </a:pPr>
            <a:endParaRPr sz="1800">
              <a:solidFill>
                <a:schemeClr val="dk1"/>
              </a:solidFill>
              <a:latin typeface="Calibri"/>
              <a:ea typeface="Calibri"/>
              <a:cs typeface="Calibri"/>
              <a:sym typeface="Calibri"/>
            </a:endParaRPr>
          </a:p>
        </p:txBody>
      </p:sp>
      <p:sp>
        <p:nvSpPr>
          <p:cNvPr id="212" name="Google Shape;212;p22">
            <a:extLst>
              <a:ext uri="{C183D7F6-B498-43B3-948B-1728B52AA6E4}">
                <adec:decorative xmlns:adec="http://schemas.microsoft.com/office/drawing/2017/decorative" val="1"/>
              </a:ext>
            </a:extLst>
          </p:cNvPr>
          <p:cNvSpPr/>
          <p:nvPr/>
        </p:nvSpPr>
        <p:spPr>
          <a:xfrm>
            <a:off x="9335125" y="389700"/>
            <a:ext cx="8038338" cy="9506169"/>
          </a:xfrm>
          <a:custGeom>
            <a:avLst/>
            <a:gdLst/>
            <a:ahLst/>
            <a:cxnLst/>
            <a:rect l="l" t="t" r="r" b="b"/>
            <a:pathLst>
              <a:path w="1913890" h="2278291" extrusionOk="0">
                <a:moveTo>
                  <a:pt x="1789430" y="2278291"/>
                </a:moveTo>
                <a:lnTo>
                  <a:pt x="124460" y="2278291"/>
                </a:lnTo>
                <a:cubicBezTo>
                  <a:pt x="55880" y="2278291"/>
                  <a:pt x="0" y="2222411"/>
                  <a:pt x="0" y="2153831"/>
                </a:cubicBezTo>
                <a:lnTo>
                  <a:pt x="0" y="124460"/>
                </a:lnTo>
                <a:cubicBezTo>
                  <a:pt x="0" y="55880"/>
                  <a:pt x="55880" y="0"/>
                  <a:pt x="124460" y="0"/>
                </a:cubicBezTo>
                <a:lnTo>
                  <a:pt x="1789430" y="0"/>
                </a:lnTo>
                <a:cubicBezTo>
                  <a:pt x="1858010" y="0"/>
                  <a:pt x="1913890" y="55880"/>
                  <a:pt x="1913890" y="124460"/>
                </a:cubicBezTo>
                <a:lnTo>
                  <a:pt x="1913890" y="2153831"/>
                </a:lnTo>
                <a:cubicBezTo>
                  <a:pt x="1913890" y="2222411"/>
                  <a:pt x="1858010" y="2278291"/>
                  <a:pt x="1789430" y="2278291"/>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213;p22">
            <a:extLst>
              <a:ext uri="{C183D7F6-B498-43B3-948B-1728B52AA6E4}">
                <adec:decorative xmlns:adec="http://schemas.microsoft.com/office/drawing/2017/decorative" val="1"/>
              </a:ext>
            </a:extLst>
          </p:cNvPr>
          <p:cNvSpPr/>
          <p:nvPr/>
        </p:nvSpPr>
        <p:spPr>
          <a:xfrm>
            <a:off x="4111927" y="701427"/>
            <a:ext cx="1694958" cy="1177225"/>
          </a:xfrm>
          <a:custGeom>
            <a:avLst/>
            <a:gdLst/>
            <a:ahLst/>
            <a:cxnLst/>
            <a:rect l="l" t="t" r="r" b="b"/>
            <a:pathLst>
              <a:path w="1694958" h="1177225" extrusionOk="0">
                <a:moveTo>
                  <a:pt x="0" y="0"/>
                </a:moveTo>
                <a:lnTo>
                  <a:pt x="1694957" y="0"/>
                </a:lnTo>
                <a:lnTo>
                  <a:pt x="1694957" y="1177225"/>
                </a:lnTo>
                <a:lnTo>
                  <a:pt x="0" y="1177225"/>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4" name="Google Shape;214;p22">
            <a:extLst>
              <a:ext uri="{C183D7F6-B498-43B3-948B-1728B52AA6E4}">
                <adec:decorative xmlns:adec="http://schemas.microsoft.com/office/drawing/2017/decorative" val="1"/>
              </a:ext>
            </a:extLst>
          </p:cNvPr>
          <p:cNvSpPr/>
          <p:nvPr/>
        </p:nvSpPr>
        <p:spPr>
          <a:xfrm>
            <a:off x="15036629" y="9134371"/>
            <a:ext cx="1806261" cy="374799"/>
          </a:xfrm>
          <a:custGeom>
            <a:avLst/>
            <a:gdLst/>
            <a:ahLst/>
            <a:cxnLst/>
            <a:rect l="l" t="t" r="r" b="b"/>
            <a:pathLst>
              <a:path w="1806261" h="374799" extrusionOk="0">
                <a:moveTo>
                  <a:pt x="0" y="0"/>
                </a:moveTo>
                <a:lnTo>
                  <a:pt x="1806261" y="0"/>
                </a:lnTo>
                <a:lnTo>
                  <a:pt x="1806261" y="374799"/>
                </a:lnTo>
                <a:lnTo>
                  <a:pt x="0" y="37479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5" name="Google Shape;215;p22">
            <a:extLst>
              <a:ext uri="{C183D7F6-B498-43B3-948B-1728B52AA6E4}">
                <adec:decorative xmlns:adec="http://schemas.microsoft.com/office/drawing/2017/decorative" val="1"/>
              </a:ext>
            </a:extLst>
          </p:cNvPr>
          <p:cNvSpPr/>
          <p:nvPr/>
        </p:nvSpPr>
        <p:spPr>
          <a:xfrm>
            <a:off x="12616204" y="701427"/>
            <a:ext cx="1424781" cy="1177225"/>
          </a:xfrm>
          <a:custGeom>
            <a:avLst/>
            <a:gdLst/>
            <a:ahLst/>
            <a:cxnLst/>
            <a:rect l="l" t="t" r="r" b="b"/>
            <a:pathLst>
              <a:path w="1424781" h="1177225" extrusionOk="0">
                <a:moveTo>
                  <a:pt x="0" y="0"/>
                </a:moveTo>
                <a:lnTo>
                  <a:pt x="1424781" y="0"/>
                </a:lnTo>
                <a:lnTo>
                  <a:pt x="1424781" y="1177225"/>
                </a:lnTo>
                <a:lnTo>
                  <a:pt x="0" y="117722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22">
            <a:extLst>
              <a:ext uri="{C183D7F6-B498-43B3-948B-1728B52AA6E4}">
                <adec:decorative xmlns:adec="http://schemas.microsoft.com/office/drawing/2017/decorative" val="1"/>
              </a:ext>
            </a:extLst>
          </p:cNvPr>
          <p:cNvSpPr txBox="1"/>
          <p:nvPr/>
        </p:nvSpPr>
        <p:spPr>
          <a:xfrm>
            <a:off x="14956529" y="9518695"/>
            <a:ext cx="1966500" cy="245700"/>
          </a:xfrm>
          <a:prstGeom prst="rect">
            <a:avLst/>
          </a:prstGeom>
          <a:noFill/>
          <a:ln>
            <a:noFill/>
          </a:ln>
        </p:spPr>
        <p:txBody>
          <a:bodyPr spcFirstLastPara="1" wrap="square" lIns="0" tIns="0" rIns="0" bIns="0" anchor="t" anchorCtr="0">
            <a:spAutoFit/>
          </a:bodyPr>
          <a:lstStyle/>
          <a:p>
            <a:pPr marL="0" marR="0" lvl="0" indent="0" algn="ctr" rtl="0">
              <a:lnSpc>
                <a:spcPct val="101002"/>
              </a:lnSpc>
              <a:spcBef>
                <a:spcPts val="0"/>
              </a:spcBef>
              <a:spcAft>
                <a:spcPts val="0"/>
              </a:spcAft>
              <a:buNone/>
            </a:pPr>
            <a:r>
              <a:rPr lang="en-US" sz="1596">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 name="Title 1">
            <a:extLst>
              <a:ext uri="{FF2B5EF4-FFF2-40B4-BE49-F238E27FC236}">
                <a16:creationId xmlns:a16="http://schemas.microsoft.com/office/drawing/2014/main" id="{6CC7E5F8-DE52-F63A-8DA6-FBD7BA8B835C}"/>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Core Design and Current Programs</a:t>
            </a:r>
          </a:p>
        </p:txBody>
      </p:sp>
      <p:sp>
        <p:nvSpPr>
          <p:cNvPr id="217" name="Google Shape;217;p22"/>
          <p:cNvSpPr txBox="1"/>
          <p:nvPr/>
        </p:nvSpPr>
        <p:spPr>
          <a:xfrm>
            <a:off x="1586500" y="2463250"/>
            <a:ext cx="6744600" cy="69441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1000"/>
              </a:spcBef>
              <a:spcAft>
                <a:spcPts val="0"/>
              </a:spcAft>
              <a:buNone/>
            </a:pPr>
            <a:r>
              <a:rPr lang="en-US" sz="2100" b="1">
                <a:solidFill>
                  <a:srgbClr val="873737"/>
                </a:solidFill>
              </a:rPr>
              <a:t>Core Design</a:t>
            </a:r>
            <a:endParaRPr sz="2100" b="1">
              <a:solidFill>
                <a:srgbClr val="873737"/>
              </a:solidFill>
            </a:endParaRPr>
          </a:p>
          <a:p>
            <a:pPr marL="12700" lvl="0" indent="0" algn="l" rtl="0">
              <a:lnSpc>
                <a:spcPct val="90000"/>
              </a:lnSpc>
              <a:spcBef>
                <a:spcPts val="500"/>
              </a:spcBef>
              <a:spcAft>
                <a:spcPts val="0"/>
              </a:spcAft>
              <a:buNone/>
            </a:pPr>
            <a:r>
              <a:rPr lang="en-US" sz="1900">
                <a:solidFill>
                  <a:schemeClr val="dk1"/>
                </a:solidFill>
              </a:rPr>
              <a:t>•(Sponsor) North Dakota Department of Public Instruction</a:t>
            </a:r>
            <a:endParaRPr sz="1900">
              <a:solidFill>
                <a:schemeClr val="dk1"/>
              </a:solidFill>
            </a:endParaRPr>
          </a:p>
          <a:p>
            <a:pPr marL="12700" lvl="0" indent="0" algn="l" rtl="0">
              <a:lnSpc>
                <a:spcPct val="90000"/>
              </a:lnSpc>
              <a:spcBef>
                <a:spcPts val="500"/>
              </a:spcBef>
              <a:spcAft>
                <a:spcPts val="0"/>
              </a:spcAft>
              <a:buNone/>
            </a:pPr>
            <a:r>
              <a:rPr lang="en-US" sz="1900">
                <a:solidFill>
                  <a:schemeClr val="dk1"/>
                </a:solidFill>
              </a:rPr>
              <a:t>•(Lead Preparation Provider) North Dakota Universities</a:t>
            </a:r>
            <a:endParaRPr sz="1900">
              <a:solidFill>
                <a:schemeClr val="dk1"/>
              </a:solidFill>
            </a:endParaRPr>
          </a:p>
          <a:p>
            <a:pPr marL="12700" lvl="0" indent="0" algn="l" rtl="0">
              <a:lnSpc>
                <a:spcPct val="90000"/>
              </a:lnSpc>
              <a:spcBef>
                <a:spcPts val="500"/>
              </a:spcBef>
              <a:spcAft>
                <a:spcPts val="0"/>
              </a:spcAft>
              <a:buNone/>
            </a:pPr>
            <a:r>
              <a:rPr lang="en-US" sz="1900">
                <a:solidFill>
                  <a:schemeClr val="dk1"/>
                </a:solidFill>
              </a:rPr>
              <a:t>•(Employer) School Districts</a:t>
            </a:r>
            <a:endParaRPr sz="1900">
              <a:solidFill>
                <a:schemeClr val="dk1"/>
              </a:solidFill>
            </a:endParaRPr>
          </a:p>
          <a:p>
            <a:pPr marL="0" lvl="0" indent="0" algn="l" rtl="0">
              <a:lnSpc>
                <a:spcPct val="90000"/>
              </a:lnSpc>
              <a:spcBef>
                <a:spcPts val="1000"/>
              </a:spcBef>
              <a:spcAft>
                <a:spcPts val="0"/>
              </a:spcAft>
              <a:buNone/>
            </a:pPr>
            <a:r>
              <a:rPr lang="en-US" sz="2100" b="1">
                <a:solidFill>
                  <a:srgbClr val="873737"/>
                </a:solidFill>
              </a:rPr>
              <a:t>North Dakota Model</a:t>
            </a:r>
            <a:endParaRPr sz="2100" b="1">
              <a:solidFill>
                <a:srgbClr val="873737"/>
              </a:solidFill>
            </a:endParaRPr>
          </a:p>
          <a:p>
            <a:pPr marL="12700" lvl="0" indent="0" algn="l" rtl="0">
              <a:lnSpc>
                <a:spcPct val="90000"/>
              </a:lnSpc>
              <a:spcBef>
                <a:spcPts val="500"/>
              </a:spcBef>
              <a:spcAft>
                <a:spcPts val="0"/>
              </a:spcAft>
              <a:buNone/>
            </a:pPr>
            <a:r>
              <a:rPr lang="en-US" sz="1900">
                <a:solidFill>
                  <a:schemeClr val="dk1"/>
                </a:solidFill>
              </a:rPr>
              <a:t>•Target participants: Dean of Students, assistant principals, instructional coaches</a:t>
            </a:r>
            <a:endParaRPr sz="1900">
              <a:solidFill>
                <a:schemeClr val="dk1"/>
              </a:solidFill>
            </a:endParaRPr>
          </a:p>
          <a:p>
            <a:pPr marL="12700" lvl="0" indent="0" algn="l" rtl="0">
              <a:lnSpc>
                <a:spcPct val="90000"/>
              </a:lnSpc>
              <a:spcBef>
                <a:spcPts val="500"/>
              </a:spcBef>
              <a:spcAft>
                <a:spcPts val="0"/>
              </a:spcAft>
              <a:buNone/>
            </a:pPr>
            <a:r>
              <a:rPr lang="en-US" sz="1900">
                <a:solidFill>
                  <a:schemeClr val="dk1"/>
                </a:solidFill>
              </a:rPr>
              <a:t>•Grow-Your-Own approach</a:t>
            </a:r>
            <a:endParaRPr sz="1900">
              <a:solidFill>
                <a:schemeClr val="dk1"/>
              </a:solidFill>
            </a:endParaRPr>
          </a:p>
          <a:p>
            <a:pPr marL="0" lvl="0" indent="0" algn="l" rtl="0">
              <a:lnSpc>
                <a:spcPct val="90000"/>
              </a:lnSpc>
              <a:spcBef>
                <a:spcPts val="1000"/>
              </a:spcBef>
              <a:spcAft>
                <a:spcPts val="0"/>
              </a:spcAft>
              <a:buNone/>
            </a:pPr>
            <a:r>
              <a:rPr lang="en-US" sz="2100" b="1">
                <a:solidFill>
                  <a:srgbClr val="873737"/>
                </a:solidFill>
              </a:rPr>
              <a:t>The “Why”</a:t>
            </a:r>
            <a:endParaRPr sz="2100" b="1">
              <a:solidFill>
                <a:srgbClr val="873737"/>
              </a:solidFill>
            </a:endParaRPr>
          </a:p>
          <a:p>
            <a:pPr marL="12700" lvl="0" indent="0" algn="l" rtl="0">
              <a:lnSpc>
                <a:spcPct val="90000"/>
              </a:lnSpc>
              <a:spcBef>
                <a:spcPts val="500"/>
              </a:spcBef>
              <a:spcAft>
                <a:spcPts val="0"/>
              </a:spcAft>
              <a:buNone/>
            </a:pPr>
            <a:r>
              <a:rPr lang="en-US" sz="1900">
                <a:solidFill>
                  <a:schemeClr val="dk1"/>
                </a:solidFill>
              </a:rPr>
              <a:t>•Gain hands-on experience</a:t>
            </a:r>
            <a:endParaRPr sz="1900">
              <a:solidFill>
                <a:schemeClr val="dk1"/>
              </a:solidFill>
            </a:endParaRPr>
          </a:p>
          <a:p>
            <a:pPr marL="12700" lvl="0" indent="0" algn="l" rtl="0">
              <a:lnSpc>
                <a:spcPct val="90000"/>
              </a:lnSpc>
              <a:spcBef>
                <a:spcPts val="500"/>
              </a:spcBef>
              <a:spcAft>
                <a:spcPts val="0"/>
              </a:spcAft>
              <a:buNone/>
            </a:pPr>
            <a:r>
              <a:rPr lang="en-US" sz="1900">
                <a:solidFill>
                  <a:schemeClr val="dk1"/>
                </a:solidFill>
              </a:rPr>
              <a:t>•Strengthens principal preparation process</a:t>
            </a:r>
            <a:endParaRPr sz="1900">
              <a:solidFill>
                <a:schemeClr val="dk1"/>
              </a:solidFill>
            </a:endParaRPr>
          </a:p>
          <a:p>
            <a:pPr marL="12700" lvl="0" indent="0" algn="l" rtl="0">
              <a:lnSpc>
                <a:spcPct val="90000"/>
              </a:lnSpc>
              <a:spcBef>
                <a:spcPts val="500"/>
              </a:spcBef>
              <a:spcAft>
                <a:spcPts val="0"/>
              </a:spcAft>
              <a:buNone/>
            </a:pPr>
            <a:r>
              <a:rPr lang="en-US" sz="1900">
                <a:solidFill>
                  <a:schemeClr val="dk1"/>
                </a:solidFill>
              </a:rPr>
              <a:t>•Provides in-depth mentoring and coaching</a:t>
            </a:r>
            <a:endParaRPr sz="1900">
              <a:solidFill>
                <a:schemeClr val="dk1"/>
              </a:solidFill>
            </a:endParaRPr>
          </a:p>
          <a:p>
            <a:pPr marL="12700" lvl="0" indent="0" algn="l" rtl="0">
              <a:lnSpc>
                <a:spcPct val="90000"/>
              </a:lnSpc>
              <a:spcBef>
                <a:spcPts val="500"/>
              </a:spcBef>
              <a:spcAft>
                <a:spcPts val="0"/>
              </a:spcAft>
              <a:buNone/>
            </a:pPr>
            <a:r>
              <a:rPr lang="en-US" sz="1900">
                <a:solidFill>
                  <a:schemeClr val="dk1"/>
                </a:solidFill>
              </a:rPr>
              <a:t>•Creates a new pool of future principals</a:t>
            </a:r>
            <a:endParaRPr sz="1900">
              <a:solidFill>
                <a:schemeClr val="dk1"/>
              </a:solidFill>
            </a:endParaRPr>
          </a:p>
          <a:p>
            <a:pPr marL="0" lvl="0" indent="0" algn="l" rtl="0">
              <a:lnSpc>
                <a:spcPct val="90000"/>
              </a:lnSpc>
              <a:spcBef>
                <a:spcPts val="1000"/>
              </a:spcBef>
              <a:spcAft>
                <a:spcPts val="0"/>
              </a:spcAft>
              <a:buNone/>
            </a:pPr>
            <a:r>
              <a:rPr lang="en-US" sz="2100" b="1">
                <a:solidFill>
                  <a:srgbClr val="873737"/>
                </a:solidFill>
              </a:rPr>
              <a:t>Funding</a:t>
            </a:r>
            <a:endParaRPr sz="2100" b="1">
              <a:solidFill>
                <a:srgbClr val="873737"/>
              </a:solidFill>
            </a:endParaRPr>
          </a:p>
          <a:p>
            <a:pPr marL="12700" lvl="0" indent="0" algn="l" rtl="0">
              <a:lnSpc>
                <a:spcPct val="90000"/>
              </a:lnSpc>
              <a:spcBef>
                <a:spcPts val="500"/>
              </a:spcBef>
              <a:spcAft>
                <a:spcPts val="0"/>
              </a:spcAft>
              <a:buNone/>
            </a:pPr>
            <a:r>
              <a:rPr lang="en-US" sz="1900">
                <a:solidFill>
                  <a:schemeClr val="dk1"/>
                </a:solidFill>
              </a:rPr>
              <a:t>•Title II dollars</a:t>
            </a:r>
            <a:endParaRPr sz="1900">
              <a:solidFill>
                <a:schemeClr val="dk1"/>
              </a:solidFill>
            </a:endParaRPr>
          </a:p>
          <a:p>
            <a:pPr marL="12700" lvl="0" indent="0" algn="l" rtl="0">
              <a:lnSpc>
                <a:spcPct val="90000"/>
              </a:lnSpc>
              <a:spcBef>
                <a:spcPts val="500"/>
              </a:spcBef>
              <a:spcAft>
                <a:spcPts val="0"/>
              </a:spcAft>
              <a:buNone/>
            </a:pPr>
            <a:r>
              <a:rPr lang="en-US" sz="2100" b="1">
                <a:solidFill>
                  <a:srgbClr val="873737"/>
                </a:solidFill>
              </a:rPr>
              <a:t>Program Contact</a:t>
            </a:r>
            <a:endParaRPr sz="2100" b="1">
              <a:solidFill>
                <a:srgbClr val="873737"/>
              </a:solidFill>
            </a:endParaRPr>
          </a:p>
          <a:p>
            <a:pPr marL="0" lvl="0" indent="0" algn="l" rtl="0">
              <a:lnSpc>
                <a:spcPct val="115000"/>
              </a:lnSpc>
              <a:spcBef>
                <a:spcPts val="400"/>
              </a:spcBef>
              <a:spcAft>
                <a:spcPts val="0"/>
              </a:spcAft>
              <a:buNone/>
            </a:pPr>
            <a:r>
              <a:rPr lang="en-US" sz="1900">
                <a:solidFill>
                  <a:schemeClr val="dk1"/>
                </a:solidFill>
              </a:rPr>
              <a:t>Laurie Matzke, Chief of Program Development and Growth </a:t>
            </a:r>
            <a:endParaRPr sz="1900">
              <a:solidFill>
                <a:schemeClr val="dk1"/>
              </a:solidFill>
            </a:endParaRPr>
          </a:p>
          <a:p>
            <a:pPr marL="0" lvl="0" indent="0" algn="l" rtl="0">
              <a:lnSpc>
                <a:spcPct val="115000"/>
              </a:lnSpc>
              <a:spcBef>
                <a:spcPts val="0"/>
              </a:spcBef>
              <a:spcAft>
                <a:spcPts val="0"/>
              </a:spcAft>
              <a:buNone/>
            </a:pPr>
            <a:r>
              <a:rPr lang="en-US" sz="1900">
                <a:solidFill>
                  <a:schemeClr val="dk1"/>
                </a:solidFill>
              </a:rPr>
              <a:t>(701) 328-2284  </a:t>
            </a:r>
            <a:endParaRPr sz="1900">
              <a:solidFill>
                <a:schemeClr val="dk1"/>
              </a:solidFill>
            </a:endParaRPr>
          </a:p>
          <a:p>
            <a:pPr marL="0" lvl="0" indent="0" algn="l" rtl="0">
              <a:lnSpc>
                <a:spcPct val="115000"/>
              </a:lnSpc>
              <a:spcBef>
                <a:spcPts val="0"/>
              </a:spcBef>
              <a:spcAft>
                <a:spcPts val="0"/>
              </a:spcAft>
              <a:buNone/>
            </a:pPr>
            <a:r>
              <a:rPr lang="en-US" sz="1900">
                <a:solidFill>
                  <a:schemeClr val="dk1"/>
                </a:solidFill>
              </a:rPr>
              <a:t>lmatzke@nd.gov</a:t>
            </a:r>
            <a:endParaRPr sz="1900">
              <a:solidFill>
                <a:schemeClr val="dk1"/>
              </a:solidFill>
            </a:endParaRPr>
          </a:p>
          <a:p>
            <a:pPr marL="12700" lvl="0" indent="0" algn="l" rtl="0">
              <a:lnSpc>
                <a:spcPct val="90000"/>
              </a:lnSpc>
              <a:spcBef>
                <a:spcPts val="500"/>
              </a:spcBef>
              <a:spcAft>
                <a:spcPts val="0"/>
              </a:spcAft>
              <a:buNone/>
            </a:pPr>
            <a:endParaRPr sz="1900">
              <a:solidFill>
                <a:schemeClr val="dk1"/>
              </a:solidFill>
            </a:endParaRPr>
          </a:p>
          <a:p>
            <a:pPr marL="0" lvl="0" indent="0" algn="l" rtl="0">
              <a:spcBef>
                <a:spcPts val="400"/>
              </a:spcBef>
              <a:spcAft>
                <a:spcPts val="0"/>
              </a:spcAft>
              <a:buNone/>
            </a:pPr>
            <a:endParaRPr sz="3200">
              <a:solidFill>
                <a:schemeClr val="dk1"/>
              </a:solidFill>
              <a:latin typeface="Calibri"/>
              <a:ea typeface="Calibri"/>
              <a:cs typeface="Calibri"/>
              <a:sym typeface="Calibri"/>
            </a:endParaRPr>
          </a:p>
        </p:txBody>
      </p:sp>
      <p:graphicFrame>
        <p:nvGraphicFramePr>
          <p:cNvPr id="219" name="Google Shape;219;p22"/>
          <p:cNvGraphicFramePr/>
          <p:nvPr>
            <p:extLst>
              <p:ext uri="{D42A27DB-BD31-4B8C-83A1-F6EECF244321}">
                <p14:modId xmlns:p14="http://schemas.microsoft.com/office/powerpoint/2010/main" val="1537211411"/>
              </p:ext>
            </p:extLst>
          </p:nvPr>
        </p:nvGraphicFramePr>
        <p:xfrm>
          <a:off x="9450025" y="2524063"/>
          <a:ext cx="7855500" cy="1825155"/>
        </p:xfrm>
        <a:graphic>
          <a:graphicData uri="http://schemas.openxmlformats.org/drawingml/2006/table">
            <a:tbl>
              <a:tblPr firstRow="1">
                <a:noFill/>
                <a:tableStyleId>{E226409D-EEF8-4A3F-8F43-9FD8A5388115}</a:tableStyleId>
              </a:tblPr>
              <a:tblGrid>
                <a:gridCol w="1571100">
                  <a:extLst>
                    <a:ext uri="{9D8B030D-6E8A-4147-A177-3AD203B41FA5}">
                      <a16:colId xmlns:a16="http://schemas.microsoft.com/office/drawing/2014/main" val="20000"/>
                    </a:ext>
                  </a:extLst>
                </a:gridCol>
                <a:gridCol w="1571100">
                  <a:extLst>
                    <a:ext uri="{9D8B030D-6E8A-4147-A177-3AD203B41FA5}">
                      <a16:colId xmlns:a16="http://schemas.microsoft.com/office/drawing/2014/main" val="20001"/>
                    </a:ext>
                  </a:extLst>
                </a:gridCol>
                <a:gridCol w="1571100">
                  <a:extLst>
                    <a:ext uri="{9D8B030D-6E8A-4147-A177-3AD203B41FA5}">
                      <a16:colId xmlns:a16="http://schemas.microsoft.com/office/drawing/2014/main" val="20002"/>
                    </a:ext>
                  </a:extLst>
                </a:gridCol>
                <a:gridCol w="1571100">
                  <a:extLst>
                    <a:ext uri="{9D8B030D-6E8A-4147-A177-3AD203B41FA5}">
                      <a16:colId xmlns:a16="http://schemas.microsoft.com/office/drawing/2014/main" val="20003"/>
                    </a:ext>
                  </a:extLst>
                </a:gridCol>
                <a:gridCol w="15711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3737"/>
                    </a:solidFill>
                  </a:tcPr>
                </a:tc>
                <a:tc>
                  <a:txBody>
                    <a:bodyPr/>
                    <a:lstStyle/>
                    <a:p>
                      <a:pPr marL="0" lvl="0" indent="0" algn="l" rtl="0">
                        <a:spcBef>
                          <a:spcPts val="0"/>
                        </a:spcBef>
                        <a:spcAft>
                          <a:spcPts val="0"/>
                        </a:spcAft>
                        <a:buNone/>
                      </a:pPr>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3737"/>
                    </a:solidFill>
                  </a:tcPr>
                </a:tc>
                <a:tc>
                  <a:txBody>
                    <a:bodyPr/>
                    <a:lstStyle/>
                    <a:p>
                      <a:pPr marL="0" lvl="0" indent="0" algn="l" rtl="0">
                        <a:spcBef>
                          <a:spcPts val="0"/>
                        </a:spcBef>
                        <a:spcAft>
                          <a:spcPts val="0"/>
                        </a:spcAft>
                        <a:buNone/>
                      </a:pPr>
                      <a:r>
                        <a:rPr lang="en-US" sz="1500" b="1">
                          <a:solidFill>
                            <a:schemeClr val="lt1"/>
                          </a:solidFill>
                        </a:rPr>
                        <a:t>University</a:t>
                      </a:r>
                      <a:endParaRPr sz="15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3737"/>
                    </a:solidFill>
                  </a:tcPr>
                </a:tc>
                <a:tc>
                  <a:txBody>
                    <a:bodyPr/>
                    <a:lstStyle/>
                    <a:p>
                      <a:pPr marL="0" lvl="0" indent="0" algn="l" rtl="0">
                        <a:spcBef>
                          <a:spcPts val="0"/>
                        </a:spcBef>
                        <a:spcAft>
                          <a:spcPts val="0"/>
                        </a:spcAft>
                        <a:buNone/>
                      </a:pPr>
                      <a:r>
                        <a:rPr lang="en-US" sz="1500" b="1">
                          <a:solidFill>
                            <a:schemeClr val="lt1"/>
                          </a:solidFill>
                        </a:rPr>
                        <a:t>Apprentices</a:t>
                      </a:r>
                      <a:endParaRPr sz="15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3737"/>
                    </a:solidFill>
                  </a:tcPr>
                </a:tc>
                <a:tc>
                  <a:txBody>
                    <a:bodyPr/>
                    <a:lstStyle/>
                    <a:p>
                      <a:pPr marL="0" lvl="0" indent="0" algn="l" rtl="0">
                        <a:spcBef>
                          <a:spcPts val="0"/>
                        </a:spcBef>
                        <a:spcAft>
                          <a:spcPts val="0"/>
                        </a:spcAft>
                        <a:buNone/>
                      </a:pPr>
                      <a:r>
                        <a:rPr lang="en-US" sz="1500" b="1">
                          <a:solidFill>
                            <a:schemeClr val="lt1"/>
                          </a:solidFill>
                        </a:rPr>
                        <a:t>Districts</a:t>
                      </a:r>
                      <a:endParaRPr sz="15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873737"/>
                    </a:solidFill>
                  </a:tcPr>
                </a:tc>
                <a:extLst>
                  <a:ext uri="{0D108BD9-81ED-4DB2-BD59-A6C34878D82A}">
                    <a16:rowId xmlns:a16="http://schemas.microsoft.com/office/drawing/2014/main" val="10000"/>
                  </a:ext>
                </a:extLst>
              </a:tr>
              <a:tr h="384475">
                <a:tc>
                  <a:txBody>
                    <a:bodyPr/>
                    <a:lstStyle/>
                    <a:p>
                      <a:pPr marL="0" lvl="0" indent="0" algn="l" rtl="0">
                        <a:spcBef>
                          <a:spcPts val="0"/>
                        </a:spcBef>
                        <a:spcAft>
                          <a:spcPts val="0"/>
                        </a:spcAft>
                        <a:buNone/>
                      </a:pPr>
                      <a:r>
                        <a:rPr lang="en-US" b="1"/>
                        <a:t>Spring 2023</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Year One Grant</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NDSU</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11</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3</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1"/>
                  </a:ext>
                </a:extLst>
              </a:tr>
              <a:tr h="407925">
                <a:tc>
                  <a:txBody>
                    <a:bodyPr/>
                    <a:lstStyle/>
                    <a:p>
                      <a:pPr marL="0" lvl="0" indent="0" algn="l" rtl="0">
                        <a:spcBef>
                          <a:spcPts val="0"/>
                        </a:spcBef>
                        <a:spcAft>
                          <a:spcPts val="0"/>
                        </a:spcAft>
                        <a:buNone/>
                      </a:pPr>
                      <a:r>
                        <a:rPr lang="en-US" b="1"/>
                        <a:t>Spring 2024</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Year Two Grant</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UND</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11</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4</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550900">
                <a:tc>
                  <a:txBody>
                    <a:bodyPr/>
                    <a:lstStyle/>
                    <a:p>
                      <a:pPr marL="0" lvl="0" indent="0" algn="l" rtl="0">
                        <a:spcBef>
                          <a:spcPts val="0"/>
                        </a:spcBef>
                        <a:spcAft>
                          <a:spcPts val="0"/>
                        </a:spcAft>
                        <a:buNone/>
                      </a:pPr>
                      <a:r>
                        <a:rPr lang="en-US" b="1"/>
                        <a:t>Spring 2025</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Year Three Grant</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NDSU</a:t>
                      </a:r>
                      <a:endParaRPr b="1"/>
                    </a:p>
                    <a:p>
                      <a:pPr marL="0" lvl="0" indent="0" algn="l" rtl="0">
                        <a:spcBef>
                          <a:spcPts val="0"/>
                        </a:spcBef>
                        <a:spcAft>
                          <a:spcPts val="0"/>
                        </a:spcAft>
                        <a:buNone/>
                      </a:pPr>
                      <a:r>
                        <a:rPr lang="en-US" b="1"/>
                        <a:t>UND</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a:t>11</a:t>
                      </a:r>
                      <a:endParaRPr b="1"/>
                    </a:p>
                    <a:p>
                      <a:pPr marL="0" lvl="0" indent="0" algn="l" rtl="0">
                        <a:spcBef>
                          <a:spcPts val="0"/>
                        </a:spcBef>
                        <a:spcAft>
                          <a:spcPts val="0"/>
                        </a:spcAft>
                        <a:buNone/>
                      </a:pPr>
                      <a:r>
                        <a:rPr lang="en-US" b="1"/>
                        <a:t>9</a:t>
                      </a:r>
                      <a:endParaRPr b="1"/>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tc>
                  <a:txBody>
                    <a:bodyPr/>
                    <a:lstStyle/>
                    <a:p>
                      <a:pPr marL="0" lvl="0" indent="0" algn="l" rtl="0">
                        <a:spcBef>
                          <a:spcPts val="0"/>
                        </a:spcBef>
                        <a:spcAft>
                          <a:spcPts val="0"/>
                        </a:spcAft>
                        <a:buNone/>
                      </a:pPr>
                      <a:r>
                        <a:rPr lang="en-US" b="1" dirty="0"/>
                        <a:t>7</a:t>
                      </a:r>
                      <a:endParaRPr b="1" dirty="0"/>
                    </a:p>
                    <a:p>
                      <a:pPr marL="0" lvl="0" indent="0" algn="l" rtl="0">
                        <a:spcBef>
                          <a:spcPts val="0"/>
                        </a:spcBef>
                        <a:spcAft>
                          <a:spcPts val="0"/>
                        </a:spcAft>
                        <a:buNone/>
                      </a:pPr>
                      <a:r>
                        <a:rPr lang="en-US" b="1" dirty="0"/>
                        <a:t>6</a:t>
                      </a:r>
                      <a:endParaRPr b="1" dirty="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3"/>
                  </a:ext>
                </a:extLst>
              </a:tr>
            </a:tbl>
          </a:graphicData>
        </a:graphic>
      </p:graphicFrame>
      <p:sp>
        <p:nvSpPr>
          <p:cNvPr id="218" name="Google Shape;218;p22"/>
          <p:cNvSpPr txBox="1"/>
          <p:nvPr/>
        </p:nvSpPr>
        <p:spPr>
          <a:xfrm>
            <a:off x="10005475" y="2064250"/>
            <a:ext cx="6744600" cy="69441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100" b="1">
                <a:solidFill>
                  <a:srgbClr val="873737"/>
                </a:solidFill>
              </a:rPr>
              <a:t>Current Programs</a:t>
            </a:r>
            <a:endParaRPr sz="2100" b="1">
              <a:solidFill>
                <a:srgbClr val="873737"/>
              </a:solidFill>
            </a:endParaRPr>
          </a:p>
          <a:p>
            <a:pPr marL="12700" lvl="0" indent="0" algn="l" rtl="0">
              <a:lnSpc>
                <a:spcPct val="90000"/>
              </a:lnSpc>
              <a:spcBef>
                <a:spcPts val="500"/>
              </a:spcBef>
              <a:spcAft>
                <a:spcPts val="0"/>
              </a:spcAft>
              <a:buClr>
                <a:schemeClr val="dk1"/>
              </a:buClr>
              <a:buSzPts val="1100"/>
              <a:buFont typeface="Arial"/>
              <a:buNone/>
            </a:pPr>
            <a:endParaRPr sz="1900">
              <a:solidFill>
                <a:schemeClr val="dk1"/>
              </a:solidFill>
            </a:endParaRPr>
          </a:p>
          <a:p>
            <a:pPr marL="0" lvl="0" indent="0" algn="l" rtl="0">
              <a:lnSpc>
                <a:spcPct val="80000"/>
              </a:lnSpc>
              <a:spcBef>
                <a:spcPts val="1000"/>
              </a:spcBef>
              <a:spcAft>
                <a:spcPts val="0"/>
              </a:spcAft>
              <a:buClr>
                <a:schemeClr val="dk1"/>
              </a:buClr>
              <a:buSzPts val="1100"/>
              <a:buFont typeface="Arial"/>
              <a:buNone/>
            </a:pPr>
            <a:endParaRPr sz="2100" b="1">
              <a:solidFill>
                <a:srgbClr val="873737"/>
              </a:solidFill>
            </a:endParaRPr>
          </a:p>
          <a:p>
            <a:pPr marL="0" lvl="0" indent="0" algn="l" rtl="0">
              <a:lnSpc>
                <a:spcPct val="80000"/>
              </a:lnSpc>
              <a:spcBef>
                <a:spcPts val="1000"/>
              </a:spcBef>
              <a:spcAft>
                <a:spcPts val="0"/>
              </a:spcAft>
              <a:buClr>
                <a:schemeClr val="dk1"/>
              </a:buClr>
              <a:buSzPts val="1100"/>
              <a:buFont typeface="Arial"/>
              <a:buNone/>
            </a:pPr>
            <a:endParaRPr sz="2100" b="1">
              <a:solidFill>
                <a:srgbClr val="873737"/>
              </a:solidFill>
            </a:endParaRPr>
          </a:p>
          <a:p>
            <a:pPr marL="0" lvl="0" indent="0" algn="l" rtl="0">
              <a:lnSpc>
                <a:spcPct val="80000"/>
              </a:lnSpc>
              <a:spcBef>
                <a:spcPts val="1000"/>
              </a:spcBef>
              <a:spcAft>
                <a:spcPts val="0"/>
              </a:spcAft>
              <a:buClr>
                <a:schemeClr val="dk1"/>
              </a:buClr>
              <a:buSzPts val="1100"/>
              <a:buFont typeface="Arial"/>
              <a:buNone/>
            </a:pPr>
            <a:endParaRPr sz="2100" b="1">
              <a:solidFill>
                <a:srgbClr val="873737"/>
              </a:solidFill>
            </a:endParaRPr>
          </a:p>
          <a:p>
            <a:pPr marL="0" lvl="0" indent="0" algn="l" rtl="0">
              <a:lnSpc>
                <a:spcPct val="80000"/>
              </a:lnSpc>
              <a:spcBef>
                <a:spcPts val="1000"/>
              </a:spcBef>
              <a:spcAft>
                <a:spcPts val="0"/>
              </a:spcAft>
              <a:buClr>
                <a:schemeClr val="dk1"/>
              </a:buClr>
              <a:buSzPts val="1100"/>
              <a:buFont typeface="Arial"/>
              <a:buNone/>
            </a:pPr>
            <a:r>
              <a:rPr lang="en-US" sz="2100" b="1">
                <a:solidFill>
                  <a:srgbClr val="873737"/>
                </a:solidFill>
              </a:rPr>
              <a:t>Our Successes</a:t>
            </a:r>
            <a:endParaRPr sz="1900">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US" sz="1900">
                <a:solidFill>
                  <a:schemeClr val="dk1"/>
                </a:solidFill>
              </a:rPr>
              <a:t>•Playbook</a:t>
            </a:r>
            <a:endParaRPr sz="1900">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US" sz="1900">
                <a:solidFill>
                  <a:schemeClr val="dk1"/>
                </a:solidFill>
              </a:rPr>
              <a:t>•National Guideline Standards</a:t>
            </a:r>
            <a:endParaRPr sz="1900">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US" sz="1900">
                <a:solidFill>
                  <a:schemeClr val="dk1"/>
                </a:solidFill>
              </a:rPr>
              <a:t>•43 aspiring principals to date</a:t>
            </a:r>
            <a:endParaRPr sz="1900">
              <a:solidFill>
                <a:schemeClr val="dk1"/>
              </a:solidFill>
            </a:endParaRPr>
          </a:p>
          <a:p>
            <a:pPr marL="0" lvl="0" indent="0" algn="l" rtl="0">
              <a:lnSpc>
                <a:spcPct val="80000"/>
              </a:lnSpc>
              <a:spcBef>
                <a:spcPts val="1000"/>
              </a:spcBef>
              <a:spcAft>
                <a:spcPts val="0"/>
              </a:spcAft>
              <a:buClr>
                <a:schemeClr val="dk1"/>
              </a:buClr>
              <a:buSzPts val="1100"/>
              <a:buFont typeface="Arial"/>
              <a:buNone/>
            </a:pPr>
            <a:r>
              <a:rPr lang="en-US" sz="2100" b="1">
                <a:solidFill>
                  <a:srgbClr val="873737"/>
                </a:solidFill>
              </a:rPr>
              <a:t>Challenges</a:t>
            </a:r>
            <a:endParaRPr sz="2100" b="1">
              <a:solidFill>
                <a:srgbClr val="873737"/>
              </a:solidFill>
            </a:endParaRPr>
          </a:p>
          <a:p>
            <a:pPr marL="0" lvl="0" indent="0" algn="l" rtl="0">
              <a:lnSpc>
                <a:spcPct val="90000"/>
              </a:lnSpc>
              <a:spcBef>
                <a:spcPts val="500"/>
              </a:spcBef>
              <a:spcAft>
                <a:spcPts val="0"/>
              </a:spcAft>
              <a:buNone/>
            </a:pPr>
            <a:r>
              <a:rPr lang="en-US" sz="1900">
                <a:solidFill>
                  <a:schemeClr val="dk1"/>
                </a:solidFill>
              </a:rPr>
              <a:t>•Sustainable funding</a:t>
            </a:r>
            <a:endParaRPr sz="1900">
              <a:solidFill>
                <a:schemeClr val="dk1"/>
              </a:solidFill>
            </a:endParaRPr>
          </a:p>
          <a:p>
            <a:pPr marL="12700" lvl="0" indent="0" algn="l" rtl="0">
              <a:lnSpc>
                <a:spcPct val="90000"/>
              </a:lnSpc>
              <a:spcBef>
                <a:spcPts val="500"/>
              </a:spcBef>
              <a:spcAft>
                <a:spcPts val="0"/>
              </a:spcAft>
              <a:buClr>
                <a:schemeClr val="dk1"/>
              </a:buClr>
              <a:buSzPts val="1100"/>
              <a:buFont typeface="Arial"/>
              <a:buNone/>
            </a:pPr>
            <a:r>
              <a:rPr lang="en-US" sz="1900">
                <a:solidFill>
                  <a:schemeClr val="dk1"/>
                </a:solidFill>
              </a:rPr>
              <a:t>•Large versus small LEAs</a:t>
            </a:r>
            <a:endParaRPr sz="1900">
              <a:solidFill>
                <a:schemeClr val="dk1"/>
              </a:solidFill>
            </a:endParaRPr>
          </a:p>
          <a:p>
            <a:pPr marL="0" lvl="0" indent="0" algn="l" rtl="0">
              <a:lnSpc>
                <a:spcPct val="90000"/>
              </a:lnSpc>
              <a:spcBef>
                <a:spcPts val="500"/>
              </a:spcBef>
              <a:spcAft>
                <a:spcPts val="0"/>
              </a:spcAft>
              <a:buClr>
                <a:schemeClr val="dk1"/>
              </a:buClr>
              <a:buSzPts val="1100"/>
              <a:buFont typeface="Arial"/>
              <a:buNone/>
            </a:pPr>
            <a:r>
              <a:rPr lang="en-US" sz="1900">
                <a:solidFill>
                  <a:schemeClr val="dk1"/>
                </a:solidFill>
              </a:rPr>
              <a:t>•Defined roles and responsibilities</a:t>
            </a:r>
            <a:endParaRPr sz="1900">
              <a:solidFill>
                <a:schemeClr val="dk1"/>
              </a:solidFill>
            </a:endParaRPr>
          </a:p>
          <a:p>
            <a:pPr marL="0" lvl="0" indent="0" algn="l" rtl="0">
              <a:lnSpc>
                <a:spcPct val="80000"/>
              </a:lnSpc>
              <a:spcBef>
                <a:spcPts val="1000"/>
              </a:spcBef>
              <a:spcAft>
                <a:spcPts val="0"/>
              </a:spcAft>
              <a:buClr>
                <a:schemeClr val="dk1"/>
              </a:buClr>
              <a:buSzPts val="1100"/>
              <a:buFont typeface="Arial"/>
              <a:buNone/>
            </a:pPr>
            <a:r>
              <a:rPr lang="en-US" sz="2100" b="1">
                <a:solidFill>
                  <a:srgbClr val="873737"/>
                </a:solidFill>
              </a:rPr>
              <a:t>Early Outcomes</a:t>
            </a:r>
            <a:endParaRPr sz="2100" b="1">
              <a:solidFill>
                <a:srgbClr val="873737"/>
              </a:solidFill>
            </a:endParaRPr>
          </a:p>
          <a:p>
            <a:pPr marL="0" lvl="0" indent="0" algn="l" rtl="0">
              <a:lnSpc>
                <a:spcPct val="90000"/>
              </a:lnSpc>
              <a:spcBef>
                <a:spcPts val="500"/>
              </a:spcBef>
              <a:spcAft>
                <a:spcPts val="0"/>
              </a:spcAft>
              <a:buNone/>
            </a:pPr>
            <a:r>
              <a:rPr lang="en-US" sz="1900">
                <a:solidFill>
                  <a:schemeClr val="dk1"/>
                </a:solidFill>
              </a:rPr>
              <a:t>•UND (2024-25)</a:t>
            </a:r>
            <a:endParaRPr sz="1900">
              <a:solidFill>
                <a:schemeClr val="dk1"/>
              </a:solidFill>
            </a:endParaRPr>
          </a:p>
          <a:p>
            <a:pPr marL="914400" lvl="1" indent="-349250" algn="l" rtl="0">
              <a:lnSpc>
                <a:spcPct val="90000"/>
              </a:lnSpc>
              <a:spcBef>
                <a:spcPts val="500"/>
              </a:spcBef>
              <a:spcAft>
                <a:spcPts val="0"/>
              </a:spcAft>
              <a:buClr>
                <a:schemeClr val="dk1"/>
              </a:buClr>
              <a:buSzPts val="1900"/>
              <a:buChar char="○"/>
            </a:pPr>
            <a:r>
              <a:rPr lang="en-US" sz="1900">
                <a:solidFill>
                  <a:schemeClr val="dk1"/>
                </a:solidFill>
              </a:rPr>
              <a:t>100% completion rate</a:t>
            </a:r>
            <a:endParaRPr sz="1900">
              <a:solidFill>
                <a:schemeClr val="dk1"/>
              </a:solidFill>
            </a:endParaRPr>
          </a:p>
          <a:p>
            <a:pPr marL="914400" lvl="1" indent="-349250" algn="l" rtl="0">
              <a:lnSpc>
                <a:spcPct val="90000"/>
              </a:lnSpc>
              <a:spcBef>
                <a:spcPts val="0"/>
              </a:spcBef>
              <a:spcAft>
                <a:spcPts val="0"/>
              </a:spcAft>
              <a:buClr>
                <a:schemeClr val="dk1"/>
              </a:buClr>
              <a:buSzPts val="1900"/>
              <a:buChar char="○"/>
            </a:pPr>
            <a:r>
              <a:rPr lang="en-US" sz="1900">
                <a:solidFill>
                  <a:schemeClr val="dk1"/>
                </a:solidFill>
              </a:rPr>
              <a:t>3.95 average GPA</a:t>
            </a:r>
            <a:endParaRPr sz="1900">
              <a:solidFill>
                <a:schemeClr val="dk1"/>
              </a:solidFill>
            </a:endParaRPr>
          </a:p>
          <a:p>
            <a:pPr marL="914400" lvl="1" indent="-349250" algn="l" rtl="0">
              <a:lnSpc>
                <a:spcPct val="90000"/>
              </a:lnSpc>
              <a:spcBef>
                <a:spcPts val="0"/>
              </a:spcBef>
              <a:spcAft>
                <a:spcPts val="0"/>
              </a:spcAft>
              <a:buClr>
                <a:schemeClr val="dk1"/>
              </a:buClr>
              <a:buSzPts val="1900"/>
              <a:buChar char="○"/>
            </a:pPr>
            <a:r>
              <a:rPr lang="en-US" sz="1900">
                <a:solidFill>
                  <a:schemeClr val="dk1"/>
                </a:solidFill>
              </a:rPr>
              <a:t>80% leadership placement</a:t>
            </a:r>
            <a:endParaRPr sz="1900">
              <a:solidFill>
                <a:schemeClr val="dk1"/>
              </a:solidFill>
            </a:endParaRPr>
          </a:p>
        </p:txBody>
      </p:sp>
      <p:cxnSp>
        <p:nvCxnSpPr>
          <p:cNvPr id="220" name="Google Shape;220;p22">
            <a:extLst>
              <a:ext uri="{C183D7F6-B498-43B3-948B-1728B52AA6E4}">
                <adec:decorative xmlns:adec="http://schemas.microsoft.com/office/drawing/2017/decorative" val="1"/>
              </a:ext>
            </a:extLst>
          </p:cNvPr>
          <p:cNvCxnSpPr/>
          <p:nvPr/>
        </p:nvCxnSpPr>
        <p:spPr>
          <a:xfrm>
            <a:off x="12597775" y="4046775"/>
            <a:ext cx="4727100" cy="0"/>
          </a:xfrm>
          <a:prstGeom prst="straightConnector1">
            <a:avLst/>
          </a:prstGeom>
          <a:noFill/>
          <a:ln w="9525" cap="flat" cmpd="sng">
            <a:solidFill>
              <a:schemeClr val="dk1"/>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24"/>
        <p:cNvGrpSpPr/>
        <p:nvPr/>
      </p:nvGrpSpPr>
      <p:grpSpPr>
        <a:xfrm>
          <a:off x="0" y="0"/>
          <a:ext cx="0" cy="0"/>
          <a:chOff x="0" y="0"/>
          <a:chExt cx="0" cy="0"/>
        </a:xfrm>
      </p:grpSpPr>
      <p:sp>
        <p:nvSpPr>
          <p:cNvPr id="225" name="Google Shape;225;p23"/>
          <p:cNvSpPr txBox="1">
            <a:spLocks noGrp="1"/>
          </p:cNvSpPr>
          <p:nvPr>
            <p:ph type="title" idx="4294967295"/>
          </p:nvPr>
        </p:nvSpPr>
        <p:spPr>
          <a:xfrm>
            <a:off x="1028700" y="2620787"/>
            <a:ext cx="5868900" cy="1215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7899" b="0" i="0" u="none" strike="noStrike" kern="0" cap="none" spc="0" normalizeH="0" baseline="0" noProof="0" dirty="0">
                <a:ln>
                  <a:noFill/>
                </a:ln>
                <a:solidFill>
                  <a:srgbClr val="FFFFFF"/>
                </a:solidFill>
                <a:effectLst/>
                <a:uLnTx/>
                <a:uFillTx/>
                <a:latin typeface="Raleway Black"/>
                <a:ea typeface="Raleway Black"/>
                <a:cs typeface="Raleway Black"/>
                <a:sym typeface="Raleway Black"/>
              </a:rPr>
              <a:t>Breakouts</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sp>
        <p:nvSpPr>
          <p:cNvPr id="226" name="Google Shape;226;p23">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27" name="Google Shape;227;p23">
            <a:extLst>
              <a:ext uri="{C183D7F6-B498-43B3-948B-1728B52AA6E4}">
                <adec:decorative xmlns:adec="http://schemas.microsoft.com/office/drawing/2017/decorative" val="1"/>
              </a:ext>
            </a:extLst>
          </p:cNvPr>
          <p:cNvGrpSpPr/>
          <p:nvPr/>
        </p:nvGrpSpPr>
        <p:grpSpPr>
          <a:xfrm>
            <a:off x="8197224" y="2620783"/>
            <a:ext cx="8394525" cy="2364166"/>
            <a:chOff x="0" y="-846508"/>
            <a:chExt cx="11192700" cy="3152221"/>
          </a:xfrm>
        </p:grpSpPr>
        <p:sp>
          <p:nvSpPr>
            <p:cNvPr id="228" name="Google Shape;228;p23"/>
            <p:cNvSpPr txBox="1"/>
            <p:nvPr/>
          </p:nvSpPr>
          <p:spPr>
            <a:xfrm>
              <a:off x="0" y="-846508"/>
              <a:ext cx="10975200" cy="7182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a:latin typeface="Raleway"/>
                  <a:ea typeface="Raleway"/>
                  <a:cs typeface="Raleway"/>
                  <a:sym typeface="Raleway"/>
                </a:rPr>
                <a:t>Table-Based Discussions</a:t>
              </a:r>
              <a:endParaRPr b="1">
                <a:latin typeface="Raleway"/>
                <a:ea typeface="Raleway"/>
                <a:cs typeface="Raleway"/>
                <a:sym typeface="Raleway"/>
              </a:endParaRPr>
            </a:p>
          </p:txBody>
        </p:sp>
        <p:sp>
          <p:nvSpPr>
            <p:cNvPr id="229" name="Google Shape;229;p23"/>
            <p:cNvSpPr txBox="1"/>
            <p:nvPr/>
          </p:nvSpPr>
          <p:spPr>
            <a:xfrm>
              <a:off x="0" y="69212"/>
              <a:ext cx="11192700" cy="22365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2799">
                  <a:latin typeface="Raleway Medium"/>
                  <a:ea typeface="Raleway Medium"/>
                  <a:cs typeface="Raleway Medium"/>
                  <a:sym typeface="Raleway Medium"/>
                </a:rPr>
                <a:t>2-3 rounds of discussion, switching to a different table during each round.</a:t>
              </a:r>
              <a:endParaRPr sz="2799">
                <a:latin typeface="Raleway Medium"/>
                <a:ea typeface="Raleway Medium"/>
                <a:cs typeface="Raleway Medium"/>
                <a:sym typeface="Raleway Medium"/>
              </a:endParaRPr>
            </a:p>
            <a:p>
              <a:pPr marL="0" marR="0" lvl="0" indent="0" algn="l" rtl="0">
                <a:lnSpc>
                  <a:spcPct val="150020"/>
                </a:lnSpc>
                <a:spcBef>
                  <a:spcPts val="0"/>
                </a:spcBef>
                <a:spcAft>
                  <a:spcPts val="0"/>
                </a:spcAft>
                <a:buNone/>
              </a:pPr>
              <a:endParaRPr sz="2499">
                <a:latin typeface="Raleway Medium"/>
                <a:ea typeface="Raleway Medium"/>
                <a:cs typeface="Raleway Medium"/>
                <a:sym typeface="Raleway Medium"/>
              </a:endParaRPr>
            </a:p>
          </p:txBody>
        </p:sp>
      </p:grpSp>
      <p:sp>
        <p:nvSpPr>
          <p:cNvPr id="230" name="Google Shape;230;p23"/>
          <p:cNvSpPr txBox="1"/>
          <p:nvPr/>
        </p:nvSpPr>
        <p:spPr>
          <a:xfrm>
            <a:off x="176868" y="739131"/>
            <a:ext cx="2760408" cy="289569"/>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101">
                <a:solidFill>
                  <a:srgbClr val="0F3869"/>
                </a:solidFill>
                <a:latin typeface="Arial"/>
                <a:ea typeface="Arial"/>
                <a:cs typeface="Arial"/>
                <a:sym typeface="Arial"/>
              </a:rPr>
              <a:t>Cross-State Convening</a:t>
            </a:r>
            <a:endParaRPr/>
          </a:p>
        </p:txBody>
      </p:sp>
      <p:sp>
        <p:nvSpPr>
          <p:cNvPr id="231" name="Google Shape;231;p23">
            <a:extLst>
              <a:ext uri="{C183D7F6-B498-43B3-948B-1728B52AA6E4}">
                <adec:decorative xmlns:adec="http://schemas.microsoft.com/office/drawing/2017/decorative" val="1"/>
              </a:ext>
            </a:extLst>
          </p:cNvPr>
          <p:cNvSpPr/>
          <p:nvPr/>
        </p:nvSpPr>
        <p:spPr>
          <a:xfrm>
            <a:off x="1622949" y="4273525"/>
            <a:ext cx="3451299" cy="4687237"/>
          </a:xfrm>
          <a:custGeom>
            <a:avLst/>
            <a:gdLst/>
            <a:ahLst/>
            <a:cxnLst/>
            <a:rect l="l" t="t" r="r" b="b"/>
            <a:pathLst>
              <a:path w="2937276" h="3989138" extrusionOk="0">
                <a:moveTo>
                  <a:pt x="0" y="0"/>
                </a:moveTo>
                <a:lnTo>
                  <a:pt x="2937276" y="0"/>
                </a:lnTo>
                <a:lnTo>
                  <a:pt x="2937276" y="3989138"/>
                </a:lnTo>
                <a:lnTo>
                  <a:pt x="0" y="3989138"/>
                </a:lnTo>
                <a:lnTo>
                  <a:pt x="0" y="0"/>
                </a:lnTo>
                <a:close/>
              </a:path>
            </a:pathLst>
          </a:custGeom>
          <a:blipFill rotWithShape="1">
            <a:blip r:embed="rId3">
              <a:alphaModFix/>
            </a:blip>
            <a:stretch>
              <a:fillRect l="-281" t="-11267" r="-109661" b="-120756"/>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2" name="Google Shape;232;p23">
            <a:extLst>
              <a:ext uri="{C183D7F6-B498-43B3-948B-1728B52AA6E4}">
                <adec:decorative xmlns:adec="http://schemas.microsoft.com/office/drawing/2017/decorative" val="1"/>
              </a:ext>
            </a:extLst>
          </p:cNvPr>
          <p:cNvSpPr/>
          <p:nvPr/>
        </p:nvSpPr>
        <p:spPr>
          <a:xfrm>
            <a:off x="15461793" y="167489"/>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3" name="Google Shape;233;p23"/>
          <p:cNvSpPr txBox="1"/>
          <p:nvPr/>
        </p:nvSpPr>
        <p:spPr>
          <a:xfrm>
            <a:off x="15390184"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34" name="Google Shape;234;p23"/>
          <p:cNvSpPr txBox="1"/>
          <p:nvPr/>
        </p:nvSpPr>
        <p:spPr>
          <a:xfrm>
            <a:off x="8287600" y="4700900"/>
            <a:ext cx="8197800" cy="2640300"/>
          </a:xfrm>
          <a:prstGeom prst="rect">
            <a:avLst/>
          </a:prstGeom>
          <a:noFill/>
          <a:ln>
            <a:noFill/>
          </a:ln>
        </p:spPr>
        <p:txBody>
          <a:bodyPr spcFirstLastPara="1" wrap="square" lIns="91425" tIns="91425" rIns="91425" bIns="91425" anchor="t" anchorCtr="0">
            <a:noAutofit/>
          </a:bodyPr>
          <a:lstStyle/>
          <a:p>
            <a:pPr marL="539747" lvl="1" indent="-276223" algn="l" rtl="0">
              <a:lnSpc>
                <a:spcPct val="115000"/>
              </a:lnSpc>
              <a:spcBef>
                <a:spcPts val="0"/>
              </a:spcBef>
              <a:spcAft>
                <a:spcPts val="0"/>
              </a:spcAft>
              <a:buClr>
                <a:schemeClr val="dk1"/>
              </a:buClr>
              <a:buSzPts val="2599"/>
              <a:buFont typeface="Raleway Medium"/>
              <a:buChar char="•"/>
            </a:pPr>
            <a:r>
              <a:rPr lang="en-US" sz="2599" u="sng">
                <a:solidFill>
                  <a:schemeClr val="dk1"/>
                </a:solidFill>
                <a:latin typeface="Raleway Medium"/>
                <a:ea typeface="Raleway Medium"/>
                <a:cs typeface="Raleway Medium"/>
                <a:sym typeface="Raleway Medium"/>
              </a:rPr>
              <a:t>Role of SEA in Leader Apprenticeship</a:t>
            </a:r>
            <a:r>
              <a:rPr lang="en-US" sz="2599">
                <a:solidFill>
                  <a:schemeClr val="dk1"/>
                </a:solidFill>
                <a:latin typeface="Raleway Medium"/>
                <a:ea typeface="Raleway Medium"/>
                <a:cs typeface="Raleway Medium"/>
                <a:sym typeface="Raleway Medium"/>
              </a:rPr>
              <a:t>: Julian (RI)</a:t>
            </a:r>
            <a:endParaRPr sz="2599">
              <a:solidFill>
                <a:schemeClr val="dk1"/>
              </a:solidFill>
              <a:latin typeface="Raleway Medium"/>
              <a:ea typeface="Raleway Medium"/>
              <a:cs typeface="Raleway Medium"/>
              <a:sym typeface="Raleway Medium"/>
            </a:endParaRPr>
          </a:p>
          <a:p>
            <a:pPr marL="539747" lvl="1" indent="-276223" algn="l" rtl="0">
              <a:lnSpc>
                <a:spcPct val="115000"/>
              </a:lnSpc>
              <a:spcBef>
                <a:spcPts val="2000"/>
              </a:spcBef>
              <a:spcAft>
                <a:spcPts val="0"/>
              </a:spcAft>
              <a:buClr>
                <a:schemeClr val="dk1"/>
              </a:buClr>
              <a:buSzPts val="2599"/>
              <a:buFont typeface="Raleway Medium"/>
              <a:buChar char="•"/>
            </a:pPr>
            <a:r>
              <a:rPr lang="en-US" sz="2599" u="sng">
                <a:solidFill>
                  <a:schemeClr val="dk1"/>
                </a:solidFill>
                <a:latin typeface="Raleway Medium"/>
                <a:ea typeface="Raleway Medium"/>
                <a:cs typeface="Raleway Medium"/>
                <a:sym typeface="Raleway Medium"/>
              </a:rPr>
              <a:t>Role of EPP in Leader Apprenticeship</a:t>
            </a:r>
            <a:r>
              <a:rPr lang="en-US" sz="2599">
                <a:solidFill>
                  <a:schemeClr val="dk1"/>
                </a:solidFill>
                <a:latin typeface="Raleway Medium"/>
                <a:ea typeface="Raleway Medium"/>
                <a:cs typeface="Raleway Medium"/>
                <a:sym typeface="Raleway Medium"/>
              </a:rPr>
              <a:t>: Joe (RI)</a:t>
            </a:r>
            <a:endParaRPr sz="2599">
              <a:solidFill>
                <a:schemeClr val="dk1"/>
              </a:solidFill>
              <a:latin typeface="Raleway Medium"/>
              <a:ea typeface="Raleway Medium"/>
              <a:cs typeface="Raleway Medium"/>
              <a:sym typeface="Raleway Medium"/>
            </a:endParaRPr>
          </a:p>
          <a:p>
            <a:pPr marL="539747" lvl="1" indent="-276223" algn="l" rtl="0">
              <a:lnSpc>
                <a:spcPct val="115000"/>
              </a:lnSpc>
              <a:spcBef>
                <a:spcPts val="2000"/>
              </a:spcBef>
              <a:spcAft>
                <a:spcPts val="2000"/>
              </a:spcAft>
              <a:buClr>
                <a:schemeClr val="dk1"/>
              </a:buClr>
              <a:buSzPts val="2599"/>
              <a:buFont typeface="Raleway Medium"/>
              <a:buChar char="•"/>
            </a:pPr>
            <a:r>
              <a:rPr lang="en-US" sz="2599" u="sng">
                <a:solidFill>
                  <a:schemeClr val="dk1"/>
                </a:solidFill>
                <a:latin typeface="Raleway Medium"/>
                <a:ea typeface="Raleway Medium"/>
                <a:cs typeface="Raleway Medium"/>
                <a:sym typeface="Raleway Medium"/>
              </a:rPr>
              <a:t>Leveraging Resources to Launch Leader Apprenticeships</a:t>
            </a:r>
            <a:r>
              <a:rPr lang="en-US" sz="2599">
                <a:solidFill>
                  <a:schemeClr val="dk1"/>
                </a:solidFill>
                <a:latin typeface="Raleway Medium"/>
                <a:ea typeface="Raleway Medium"/>
                <a:cs typeface="Raleway Medium"/>
                <a:sym typeface="Raleway Medium"/>
              </a:rPr>
              <a:t>: Allison and Mary (ND)</a:t>
            </a:r>
            <a:endParaRPr sz="33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F3869"/>
        </a:solidFill>
        <a:effectLst/>
      </p:bgPr>
    </p:bg>
    <p:spTree>
      <p:nvGrpSpPr>
        <p:cNvPr id="1" name="Shape 238"/>
        <p:cNvGrpSpPr/>
        <p:nvPr/>
      </p:nvGrpSpPr>
      <p:grpSpPr>
        <a:xfrm>
          <a:off x="0" y="0"/>
          <a:ext cx="0" cy="0"/>
          <a:chOff x="0" y="0"/>
          <a:chExt cx="0" cy="0"/>
        </a:xfrm>
      </p:grpSpPr>
      <p:sp>
        <p:nvSpPr>
          <p:cNvPr id="239" name="Google Shape;239;p24"/>
          <p:cNvSpPr txBox="1">
            <a:spLocks noGrp="1"/>
          </p:cNvSpPr>
          <p:nvPr>
            <p:ph type="title" idx="4294967295"/>
          </p:nvPr>
        </p:nvSpPr>
        <p:spPr>
          <a:xfrm>
            <a:off x="991575" y="982773"/>
            <a:ext cx="14894400" cy="1246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099"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Key Takeaways</a:t>
            </a:r>
            <a:endParaRPr kumimoji="0" lang="en-US" sz="25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240" name="Google Shape;240;p24">
            <a:extLst>
              <a:ext uri="{C183D7F6-B498-43B3-948B-1728B52AA6E4}">
                <adec:decorative xmlns:adec="http://schemas.microsoft.com/office/drawing/2017/decorative" val="1"/>
              </a:ext>
            </a:extLst>
          </p:cNvPr>
          <p:cNvSpPr/>
          <p:nvPr/>
        </p:nvSpPr>
        <p:spPr>
          <a:xfrm>
            <a:off x="729309" y="2628900"/>
            <a:ext cx="16883425" cy="6947909"/>
          </a:xfrm>
          <a:custGeom>
            <a:avLst/>
            <a:gdLst/>
            <a:ahLst/>
            <a:cxnLst/>
            <a:rect l="l" t="t" r="r" b="b"/>
            <a:pathLst>
              <a:path w="4046357" h="1665167" extrusionOk="0">
                <a:moveTo>
                  <a:pt x="3921897" y="1665167"/>
                </a:moveTo>
                <a:lnTo>
                  <a:pt x="124460" y="1665167"/>
                </a:lnTo>
                <a:cubicBezTo>
                  <a:pt x="55880" y="1665167"/>
                  <a:pt x="0" y="1609287"/>
                  <a:pt x="0" y="1540707"/>
                </a:cubicBezTo>
                <a:lnTo>
                  <a:pt x="0" y="124460"/>
                </a:lnTo>
                <a:cubicBezTo>
                  <a:pt x="0" y="55880"/>
                  <a:pt x="55880" y="0"/>
                  <a:pt x="124460" y="0"/>
                </a:cubicBezTo>
                <a:lnTo>
                  <a:pt x="3921897" y="0"/>
                </a:lnTo>
                <a:cubicBezTo>
                  <a:pt x="3990477" y="0"/>
                  <a:pt x="4046357" y="55880"/>
                  <a:pt x="4046357" y="124460"/>
                </a:cubicBezTo>
                <a:lnTo>
                  <a:pt x="4046357" y="1540707"/>
                </a:lnTo>
                <a:cubicBezTo>
                  <a:pt x="4046357" y="1609287"/>
                  <a:pt x="3990477" y="1665167"/>
                  <a:pt x="3921897" y="1665167"/>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24">
            <a:extLst>
              <a:ext uri="{C183D7F6-B498-43B3-948B-1728B52AA6E4}">
                <adec:decorative xmlns:adec="http://schemas.microsoft.com/office/drawing/2017/decorative" val="1"/>
              </a:ext>
            </a:extLst>
          </p:cNvPr>
          <p:cNvSpPr/>
          <p:nvPr/>
        </p:nvSpPr>
        <p:spPr>
          <a:xfrm>
            <a:off x="10543119" y="6872413"/>
            <a:ext cx="2891738" cy="2008443"/>
          </a:xfrm>
          <a:custGeom>
            <a:avLst/>
            <a:gdLst/>
            <a:ahLst/>
            <a:cxnLst/>
            <a:rect l="l" t="t" r="r" b="b"/>
            <a:pathLst>
              <a:path w="2891738" h="2008443" extrusionOk="0">
                <a:moveTo>
                  <a:pt x="0" y="0"/>
                </a:moveTo>
                <a:lnTo>
                  <a:pt x="2891737" y="0"/>
                </a:lnTo>
                <a:lnTo>
                  <a:pt x="2891737" y="2008444"/>
                </a:lnTo>
                <a:lnTo>
                  <a:pt x="0" y="2008444"/>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 name="Google Shape;242;p24">
            <a:extLst>
              <a:ext uri="{C183D7F6-B498-43B3-948B-1728B52AA6E4}">
                <adec:decorative xmlns:adec="http://schemas.microsoft.com/office/drawing/2017/decorative" val="1"/>
              </a:ext>
            </a:extLst>
          </p:cNvPr>
          <p:cNvSpPr/>
          <p:nvPr/>
        </p:nvSpPr>
        <p:spPr>
          <a:xfrm>
            <a:off x="15212951" y="439720"/>
            <a:ext cx="2617191" cy="543067"/>
          </a:xfrm>
          <a:custGeom>
            <a:avLst/>
            <a:gdLst/>
            <a:ahLst/>
            <a:cxnLst/>
            <a:rect l="l" t="t" r="r" b="b"/>
            <a:pathLst>
              <a:path w="2617191" h="543067" extrusionOk="0">
                <a:moveTo>
                  <a:pt x="0" y="0"/>
                </a:moveTo>
                <a:lnTo>
                  <a:pt x="2617191" y="0"/>
                </a:lnTo>
                <a:lnTo>
                  <a:pt x="2617191" y="543067"/>
                </a:lnTo>
                <a:lnTo>
                  <a:pt x="0" y="543067"/>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 name="Google Shape;243;p24">
            <a:extLst>
              <a:ext uri="{C183D7F6-B498-43B3-948B-1728B52AA6E4}">
                <adec:decorative xmlns:adec="http://schemas.microsoft.com/office/drawing/2017/decorative" val="1"/>
              </a:ext>
            </a:extLst>
          </p:cNvPr>
          <p:cNvSpPr/>
          <p:nvPr/>
        </p:nvSpPr>
        <p:spPr>
          <a:xfrm>
            <a:off x="13434856" y="6872413"/>
            <a:ext cx="1859134" cy="1611474"/>
          </a:xfrm>
          <a:custGeom>
            <a:avLst/>
            <a:gdLst/>
            <a:ahLst/>
            <a:cxnLst/>
            <a:rect l="l" t="t" r="r" b="b"/>
            <a:pathLst>
              <a:path w="1859134" h="1611474" extrusionOk="0">
                <a:moveTo>
                  <a:pt x="0" y="0"/>
                </a:moveTo>
                <a:lnTo>
                  <a:pt x="1859135" y="0"/>
                </a:lnTo>
                <a:lnTo>
                  <a:pt x="1859135" y="1611475"/>
                </a:lnTo>
                <a:lnTo>
                  <a:pt x="0" y="1611475"/>
                </a:lnTo>
                <a:lnTo>
                  <a:pt x="0" y="0"/>
                </a:lnTo>
                <a:close/>
              </a:path>
            </a:pathLst>
          </a:custGeom>
          <a:blipFill rotWithShape="1">
            <a:blip r:embed="rId5">
              <a:alphaModFix/>
            </a:blip>
            <a:stretch>
              <a:fillRect l="-38711" t="-63786" r="-1924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 name="Google Shape;244;p24">
            <a:extLst>
              <a:ext uri="{C183D7F6-B498-43B3-948B-1728B52AA6E4}">
                <adec:decorative xmlns:adec="http://schemas.microsoft.com/office/drawing/2017/decorative" val="1"/>
              </a:ext>
            </a:extLst>
          </p:cNvPr>
          <p:cNvSpPr/>
          <p:nvPr/>
        </p:nvSpPr>
        <p:spPr>
          <a:xfrm>
            <a:off x="13587256" y="7876635"/>
            <a:ext cx="2798688" cy="1171951"/>
          </a:xfrm>
          <a:custGeom>
            <a:avLst/>
            <a:gdLst/>
            <a:ahLst/>
            <a:cxnLst/>
            <a:rect l="l" t="t" r="r" b="b"/>
            <a:pathLst>
              <a:path w="2798688" h="1171951" extrusionOk="0">
                <a:moveTo>
                  <a:pt x="0" y="0"/>
                </a:moveTo>
                <a:lnTo>
                  <a:pt x="2798689" y="0"/>
                </a:lnTo>
                <a:lnTo>
                  <a:pt x="2798689" y="1171951"/>
                </a:lnTo>
                <a:lnTo>
                  <a:pt x="0" y="1171951"/>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 name="Google Shape;245;p24"/>
          <p:cNvSpPr txBox="1"/>
          <p:nvPr/>
        </p:nvSpPr>
        <p:spPr>
          <a:xfrm>
            <a:off x="2122050" y="3866062"/>
            <a:ext cx="7197300" cy="3694500"/>
          </a:xfrm>
          <a:prstGeom prst="rect">
            <a:avLst/>
          </a:prstGeom>
          <a:noFill/>
          <a:ln>
            <a:noFill/>
          </a:ln>
        </p:spPr>
        <p:txBody>
          <a:bodyPr spcFirstLastPara="1" wrap="square" lIns="0" tIns="0" rIns="0" bIns="0" anchor="t" anchorCtr="0">
            <a:spAutoFit/>
          </a:bodyPr>
          <a:lstStyle/>
          <a:p>
            <a:pPr marL="0" marR="0" lvl="0" indent="0" algn="l" rtl="0">
              <a:lnSpc>
                <a:spcPct val="150020"/>
              </a:lnSpc>
              <a:spcBef>
                <a:spcPts val="0"/>
              </a:spcBef>
              <a:spcAft>
                <a:spcPts val="0"/>
              </a:spcAft>
              <a:buNone/>
            </a:pPr>
            <a:r>
              <a:rPr lang="en-US" sz="6000">
                <a:latin typeface="Raleway Medium"/>
                <a:ea typeface="Raleway Medium"/>
                <a:cs typeface="Raleway Medium"/>
                <a:sym typeface="Raleway Medium"/>
              </a:rPr>
              <a:t>Share any takeaways from table conversations</a:t>
            </a:r>
            <a:endParaRPr sz="6000">
              <a:latin typeface="Raleway Medium"/>
              <a:ea typeface="Raleway Medium"/>
              <a:cs typeface="Raleway Medium"/>
              <a:sym typeface="Raleway Medium"/>
            </a:endParaRPr>
          </a:p>
        </p:txBody>
      </p:sp>
      <p:sp>
        <p:nvSpPr>
          <p:cNvPr id="246" name="Google Shape;246;p24"/>
          <p:cNvSpPr txBox="1"/>
          <p:nvPr/>
        </p:nvSpPr>
        <p:spPr>
          <a:xfrm>
            <a:off x="15141342"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FFFFFF"/>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0AF16"/>
        </a:solidFill>
        <a:effectLst/>
      </p:bgPr>
    </p:bg>
    <p:spTree>
      <p:nvGrpSpPr>
        <p:cNvPr id="1" name="Shape 250"/>
        <p:cNvGrpSpPr/>
        <p:nvPr/>
      </p:nvGrpSpPr>
      <p:grpSpPr>
        <a:xfrm>
          <a:off x="0" y="0"/>
          <a:ext cx="0" cy="0"/>
          <a:chOff x="0" y="0"/>
          <a:chExt cx="0" cy="0"/>
        </a:xfrm>
      </p:grpSpPr>
      <p:sp>
        <p:nvSpPr>
          <p:cNvPr id="251" name="Google Shape;251;p25"/>
          <p:cNvSpPr txBox="1">
            <a:spLocks noGrp="1"/>
          </p:cNvSpPr>
          <p:nvPr>
            <p:ph type="title" idx="4294967295"/>
          </p:nvPr>
        </p:nvSpPr>
        <p:spPr>
          <a:xfrm>
            <a:off x="1352550" y="456672"/>
            <a:ext cx="14894400" cy="12621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199" b="0" i="0" u="none" strike="noStrike" kern="0" cap="none" spc="0" normalizeH="0" baseline="0" noProof="0" dirty="0">
                <a:ln>
                  <a:noFill/>
                </a:ln>
                <a:solidFill>
                  <a:srgbClr val="2F358B"/>
                </a:solidFill>
                <a:effectLst/>
                <a:uLnTx/>
                <a:uFillTx/>
                <a:latin typeface="Raleway ExtraBold"/>
                <a:ea typeface="Raleway ExtraBold"/>
                <a:cs typeface="Raleway ExtraBold"/>
                <a:sym typeface="Raleway ExtraBold"/>
              </a:rPr>
              <a:t>Conclusion</a:t>
            </a:r>
            <a:endParaRPr kumimoji="0" lang="en-US" sz="26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252" name="Google Shape;252;p25">
            <a:extLst>
              <a:ext uri="{C183D7F6-B498-43B3-948B-1728B52AA6E4}">
                <adec:decorative xmlns:adec="http://schemas.microsoft.com/office/drawing/2017/decorative" val="1"/>
              </a:ext>
            </a:extLst>
          </p:cNvPr>
          <p:cNvSpPr/>
          <p:nvPr/>
        </p:nvSpPr>
        <p:spPr>
          <a:xfrm>
            <a:off x="1171557" y="1896614"/>
            <a:ext cx="15944885" cy="8013846"/>
          </a:xfrm>
          <a:custGeom>
            <a:avLst/>
            <a:gdLst/>
            <a:ahLst/>
            <a:cxnLst/>
            <a:rect l="l" t="t" r="r" b="b"/>
            <a:pathLst>
              <a:path w="3820838" h="1920340" extrusionOk="0">
                <a:moveTo>
                  <a:pt x="3696378" y="1920339"/>
                </a:moveTo>
                <a:lnTo>
                  <a:pt x="124460" y="1920339"/>
                </a:lnTo>
                <a:cubicBezTo>
                  <a:pt x="55880" y="1920339"/>
                  <a:pt x="0" y="1864459"/>
                  <a:pt x="0" y="1795879"/>
                </a:cubicBezTo>
                <a:lnTo>
                  <a:pt x="0" y="124460"/>
                </a:lnTo>
                <a:cubicBezTo>
                  <a:pt x="0" y="55880"/>
                  <a:pt x="55880" y="0"/>
                  <a:pt x="124460" y="0"/>
                </a:cubicBezTo>
                <a:lnTo>
                  <a:pt x="3696378" y="0"/>
                </a:lnTo>
                <a:cubicBezTo>
                  <a:pt x="3764958" y="0"/>
                  <a:pt x="3820838" y="55880"/>
                  <a:pt x="3820838" y="124460"/>
                </a:cubicBezTo>
                <a:lnTo>
                  <a:pt x="3820838" y="1795880"/>
                </a:lnTo>
                <a:cubicBezTo>
                  <a:pt x="3820838" y="1864459"/>
                  <a:pt x="3764958" y="1920340"/>
                  <a:pt x="3696378" y="192034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25">
            <a:extLst>
              <a:ext uri="{C183D7F6-B498-43B3-948B-1728B52AA6E4}">
                <adec:decorative xmlns:adec="http://schemas.microsoft.com/office/drawing/2017/decorative" val="1"/>
              </a:ext>
            </a:extLst>
          </p:cNvPr>
          <p:cNvSpPr/>
          <p:nvPr/>
        </p:nvSpPr>
        <p:spPr>
          <a:xfrm>
            <a:off x="15406431" y="456665"/>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4" name="Google Shape;254;p25"/>
          <p:cNvSpPr txBox="1"/>
          <p:nvPr/>
        </p:nvSpPr>
        <p:spPr>
          <a:xfrm>
            <a:off x="15293991" y="1011362"/>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55" name="Google Shape;255;p25"/>
          <p:cNvSpPr txBox="1"/>
          <p:nvPr/>
        </p:nvSpPr>
        <p:spPr>
          <a:xfrm>
            <a:off x="1575825" y="2465275"/>
            <a:ext cx="13830600" cy="6261600"/>
          </a:xfrm>
          <a:prstGeom prst="rect">
            <a:avLst/>
          </a:prstGeom>
          <a:noFill/>
          <a:ln>
            <a:noFill/>
          </a:ln>
        </p:spPr>
        <p:txBody>
          <a:bodyPr spcFirstLastPara="1" wrap="square" lIns="0" tIns="0" rIns="0" bIns="0" anchor="t" anchorCtr="0">
            <a:spAutoFit/>
          </a:bodyPr>
          <a:lstStyle/>
          <a:p>
            <a:pPr marL="914400" lvl="1" indent="-444436" algn="l" rtl="0">
              <a:lnSpc>
                <a:spcPct val="115000"/>
              </a:lnSpc>
              <a:spcBef>
                <a:spcPts val="0"/>
              </a:spcBef>
              <a:spcAft>
                <a:spcPts val="0"/>
              </a:spcAft>
              <a:buSzPts val="3399"/>
              <a:buFont typeface="Raleway Medium"/>
              <a:buChar char="❏"/>
            </a:pPr>
            <a:r>
              <a:rPr lang="en-US" sz="3400">
                <a:solidFill>
                  <a:schemeClr val="dk1"/>
                </a:solidFill>
              </a:rPr>
              <a:t>Access your state’s Padlet</a:t>
            </a:r>
            <a:endParaRPr sz="3400">
              <a:solidFill>
                <a:schemeClr val="dk1"/>
              </a:solidFill>
            </a:endParaRPr>
          </a:p>
          <a:p>
            <a:pPr marL="914400" lvl="1" indent="-444436" algn="l" rtl="0">
              <a:lnSpc>
                <a:spcPct val="115000"/>
              </a:lnSpc>
              <a:spcBef>
                <a:spcPts val="2400"/>
              </a:spcBef>
              <a:spcAft>
                <a:spcPts val="0"/>
              </a:spcAft>
              <a:buSzPts val="3399"/>
              <a:buFont typeface="Raleway Medium"/>
              <a:buChar char="❏"/>
            </a:pPr>
            <a:r>
              <a:rPr lang="en-US" sz="3400">
                <a:solidFill>
                  <a:schemeClr val="dk1"/>
                </a:solidFill>
              </a:rPr>
              <a:t>Provide the session’s title: </a:t>
            </a:r>
            <a:r>
              <a:rPr lang="en-US" sz="3400" b="1">
                <a:solidFill>
                  <a:schemeClr val="dk1"/>
                </a:solidFill>
              </a:rPr>
              <a:t>Transforming Leader Prep Outcomes</a:t>
            </a:r>
            <a:endParaRPr sz="3400" b="1">
              <a:solidFill>
                <a:schemeClr val="dk1"/>
              </a:solidFill>
            </a:endParaRPr>
          </a:p>
          <a:p>
            <a:pPr marL="914400" lvl="1" indent="-444436" algn="l" rtl="0">
              <a:lnSpc>
                <a:spcPct val="115000"/>
              </a:lnSpc>
              <a:spcBef>
                <a:spcPts val="2400"/>
              </a:spcBef>
              <a:spcAft>
                <a:spcPts val="0"/>
              </a:spcAft>
              <a:buSzPts val="3399"/>
              <a:buFont typeface="Raleway Medium"/>
              <a:buChar char="❏"/>
            </a:pPr>
            <a:r>
              <a:rPr lang="en-US" sz="3400">
                <a:solidFill>
                  <a:schemeClr val="dk1"/>
                </a:solidFill>
              </a:rPr>
              <a:t>Jot down any notes: a summary of the session, lessons learned, ideas that could support your context, potential pitfalls to avoid, etc.</a:t>
            </a:r>
            <a:endParaRPr sz="3400">
              <a:solidFill>
                <a:schemeClr val="dk1"/>
              </a:solidFill>
            </a:endParaRPr>
          </a:p>
          <a:p>
            <a:pPr marL="914400" lvl="1" indent="-444436" algn="l" rtl="0">
              <a:lnSpc>
                <a:spcPct val="115000"/>
              </a:lnSpc>
              <a:spcBef>
                <a:spcPts val="2400"/>
              </a:spcBef>
              <a:spcAft>
                <a:spcPts val="2400"/>
              </a:spcAft>
              <a:buSzPts val="3399"/>
              <a:buFont typeface="Raleway Medium"/>
              <a:buChar char="❏"/>
            </a:pPr>
            <a:r>
              <a:rPr lang="en-US" sz="3400">
                <a:solidFill>
                  <a:schemeClr val="dk1"/>
                </a:solidFill>
              </a:rPr>
              <a:t>Consider connections: How does today’s session </a:t>
            </a:r>
            <a:br>
              <a:rPr lang="en-US" sz="3400">
                <a:solidFill>
                  <a:schemeClr val="dk1"/>
                </a:solidFill>
              </a:rPr>
            </a:br>
            <a:r>
              <a:rPr lang="en-US" sz="3400">
                <a:solidFill>
                  <a:schemeClr val="dk1"/>
                </a:solidFill>
              </a:rPr>
              <a:t>connect to your state’s current work? How could </a:t>
            </a:r>
            <a:br>
              <a:rPr lang="en-US" sz="3400">
                <a:solidFill>
                  <a:schemeClr val="dk1"/>
                </a:solidFill>
              </a:rPr>
            </a:br>
            <a:r>
              <a:rPr lang="en-US" sz="3400">
                <a:solidFill>
                  <a:schemeClr val="dk1"/>
                </a:solidFill>
              </a:rPr>
              <a:t>this connect to future work? Are there follow-ups/</a:t>
            </a:r>
            <a:br>
              <a:rPr lang="en-US" sz="3400">
                <a:solidFill>
                  <a:schemeClr val="dk1"/>
                </a:solidFill>
              </a:rPr>
            </a:br>
            <a:r>
              <a:rPr lang="en-US" sz="3400">
                <a:solidFill>
                  <a:schemeClr val="dk1"/>
                </a:solidFill>
              </a:rPr>
              <a:t>additional networking needed with CEEDAR </a:t>
            </a:r>
            <a:br>
              <a:rPr lang="en-US" sz="3400">
                <a:solidFill>
                  <a:schemeClr val="dk1"/>
                </a:solidFill>
              </a:rPr>
            </a:br>
            <a:r>
              <a:rPr lang="en-US" sz="3400">
                <a:solidFill>
                  <a:schemeClr val="dk1"/>
                </a:solidFill>
              </a:rPr>
              <a:t>states or staff?</a:t>
            </a:r>
            <a:endParaRPr sz="3399">
              <a:latin typeface="Raleway Medium"/>
              <a:ea typeface="Raleway Medium"/>
              <a:cs typeface="Raleway Medium"/>
              <a:sym typeface="Raleway Medium"/>
            </a:endParaRPr>
          </a:p>
        </p:txBody>
      </p:sp>
      <p:sp>
        <p:nvSpPr>
          <p:cNvPr id="256" name="Google Shape;256;p25">
            <a:extLst>
              <a:ext uri="{C183D7F6-B498-43B3-948B-1728B52AA6E4}">
                <adec:decorative xmlns:adec="http://schemas.microsoft.com/office/drawing/2017/decorative" val="1"/>
              </a:ext>
            </a:extLst>
          </p:cNvPr>
          <p:cNvSpPr/>
          <p:nvPr/>
        </p:nvSpPr>
        <p:spPr>
          <a:xfrm>
            <a:off x="11828548" y="5783015"/>
            <a:ext cx="5829720" cy="8254881"/>
          </a:xfrm>
          <a:custGeom>
            <a:avLst/>
            <a:gdLst/>
            <a:ahLst/>
            <a:cxnLst/>
            <a:rect l="l" t="t" r="r" b="b"/>
            <a:pathLst>
              <a:path w="5829720" h="8254881" extrusionOk="0">
                <a:moveTo>
                  <a:pt x="0" y="0"/>
                </a:moveTo>
                <a:lnTo>
                  <a:pt x="5829720" y="0"/>
                </a:lnTo>
                <a:lnTo>
                  <a:pt x="5829720" y="8254881"/>
                </a:lnTo>
                <a:lnTo>
                  <a:pt x="0" y="8254881"/>
                </a:lnTo>
                <a:lnTo>
                  <a:pt x="0" y="0"/>
                </a:lnTo>
                <a:close/>
              </a:path>
            </a:pathLst>
          </a:custGeom>
          <a:blipFill rotWithShape="1">
            <a:blip r:embed="rId4">
              <a:alphaModFix/>
            </a:blip>
            <a:stretch>
              <a:fillRect l="-84195" t="-95243"/>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 name="Title 1">
            <a:extLst>
              <a:ext uri="{FF2B5EF4-FFF2-40B4-BE49-F238E27FC236}">
                <a16:creationId xmlns:a16="http://schemas.microsoft.com/office/drawing/2014/main" id="{7E535C1F-C5FA-1591-032F-D854F924309A}"/>
              </a:ext>
            </a:extLst>
          </p:cNvPr>
          <p:cNvSpPr>
            <a:spLocks noGrp="1"/>
          </p:cNvSpPr>
          <p:nvPr>
            <p:ph type="title" idx="4294967295"/>
          </p:nvPr>
        </p:nvSpPr>
        <p:spPr>
          <a:xfrm>
            <a:off x="685800" y="-1424493"/>
            <a:ext cx="8229600" cy="1143000"/>
          </a:xfrm>
        </p:spPr>
        <p:txBody>
          <a:bodyPr/>
          <a:lstStyle/>
          <a:p>
            <a:r>
              <a:rPr lang="en-US" dirty="0"/>
              <a:t>Where We’re Headed</a:t>
            </a:r>
          </a:p>
        </p:txBody>
      </p:sp>
      <p:grpSp>
        <p:nvGrpSpPr>
          <p:cNvPr id="261" name="Google Shape;261;p26">
            <a:extLst>
              <a:ext uri="{C183D7F6-B498-43B3-948B-1728B52AA6E4}">
                <adec:decorative xmlns:adec="http://schemas.microsoft.com/office/drawing/2017/decorative" val="1"/>
              </a:ext>
            </a:extLst>
          </p:cNvPr>
          <p:cNvGrpSpPr/>
          <p:nvPr/>
        </p:nvGrpSpPr>
        <p:grpSpPr>
          <a:xfrm>
            <a:off x="2718675" y="908463"/>
            <a:ext cx="12850650" cy="4857019"/>
            <a:chOff x="-1403412" y="-1055922"/>
            <a:chExt cx="17134200" cy="6476025"/>
          </a:xfrm>
        </p:grpSpPr>
        <p:sp>
          <p:nvSpPr>
            <p:cNvPr id="262" name="Google Shape;262;p26"/>
            <p:cNvSpPr txBox="1"/>
            <p:nvPr/>
          </p:nvSpPr>
          <p:spPr>
            <a:xfrm>
              <a:off x="-1403412" y="-1055922"/>
              <a:ext cx="17134200" cy="2052000"/>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9999" b="1" dirty="0">
                  <a:solidFill>
                    <a:srgbClr val="000000"/>
                  </a:solidFill>
                  <a:latin typeface="Fjalla One"/>
                  <a:ea typeface="Fjalla One"/>
                  <a:cs typeface="Fjalla One"/>
                  <a:sym typeface="Fjalla One"/>
                </a:rPr>
                <a:t>Where We’re Headed</a:t>
              </a:r>
              <a:endParaRPr sz="4400" dirty="0">
                <a:latin typeface="Fjalla One"/>
                <a:ea typeface="Fjalla One"/>
                <a:cs typeface="Fjalla One"/>
                <a:sym typeface="Fjalla One"/>
              </a:endParaRPr>
            </a:p>
          </p:txBody>
        </p:sp>
        <p:sp>
          <p:nvSpPr>
            <p:cNvPr id="263" name="Google Shape;263;p26"/>
            <p:cNvSpPr txBox="1"/>
            <p:nvPr/>
          </p:nvSpPr>
          <p:spPr>
            <a:xfrm>
              <a:off x="-12" y="1260003"/>
              <a:ext cx="14327400" cy="416010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4700" dirty="0"/>
                <a:t>Resource/Partner Breakout 1</a:t>
              </a:r>
              <a:endParaRPr sz="4700" dirty="0"/>
            </a:p>
            <a:p>
              <a:pPr marL="0" marR="0" lvl="0" indent="0" algn="ctr" rtl="0">
                <a:lnSpc>
                  <a:spcPct val="130000"/>
                </a:lnSpc>
                <a:spcBef>
                  <a:spcPts val="0"/>
                </a:spcBef>
                <a:spcAft>
                  <a:spcPts val="0"/>
                </a:spcAft>
                <a:buNone/>
              </a:pPr>
              <a:r>
                <a:rPr lang="en-US" sz="4700" dirty="0"/>
                <a:t>11:45 am - 12:15 pm</a:t>
              </a:r>
              <a:endParaRPr sz="4700" dirty="0"/>
            </a:p>
            <a:p>
              <a:pPr marL="0" marR="0" lvl="0" indent="0" algn="ctr" rtl="0">
                <a:lnSpc>
                  <a:spcPct val="130000"/>
                </a:lnSpc>
                <a:spcBef>
                  <a:spcPts val="0"/>
                </a:spcBef>
                <a:spcAft>
                  <a:spcPts val="0"/>
                </a:spcAft>
                <a:buNone/>
              </a:pPr>
              <a:r>
                <a:rPr lang="en-US" sz="3500" dirty="0"/>
                <a:t>Find the location for the first Resource/Partner you would like to visit</a:t>
              </a:r>
              <a:endParaRPr sz="3500" dirty="0"/>
            </a:p>
          </p:txBody>
        </p:sp>
      </p:grpSp>
      <p:sp>
        <p:nvSpPr>
          <p:cNvPr id="264" name="Google Shape;264;p26">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26">
            <a:extLst>
              <a:ext uri="{C183D7F6-B498-43B3-948B-1728B52AA6E4}">
                <adec:decorative xmlns:adec="http://schemas.microsoft.com/office/drawing/2017/decorative" val="1"/>
              </a:ext>
            </a:extLst>
          </p:cNvPr>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266" name="Google Shape;266;p26">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0" y="5970375"/>
            <a:ext cx="18288000" cy="4316625"/>
          </a:xfrm>
          <a:prstGeom prst="rect">
            <a:avLst/>
          </a:prstGeom>
          <a:noFill/>
          <a:ln>
            <a:noFill/>
          </a:ln>
        </p:spPr>
      </p:pic>
      <p:sp>
        <p:nvSpPr>
          <p:cNvPr id="267" name="Google Shape;267;p26">
            <a:extLst>
              <a:ext uri="{C183D7F6-B498-43B3-948B-1728B52AA6E4}">
                <adec:decorative xmlns:adec="http://schemas.microsoft.com/office/drawing/2017/decorative" val="1"/>
              </a:ext>
            </a:extLst>
          </p:cNvPr>
          <p:cNvSpPr/>
          <p:nvPr/>
        </p:nvSpPr>
        <p:spPr>
          <a:xfrm>
            <a:off x="-196273" y="4441659"/>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7" t="-122746" r="-5398"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27">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2" y="4"/>
            <a:ext cx="18288024" cy="10287000"/>
          </a:xfrm>
          <a:prstGeom prst="rect">
            <a:avLst/>
          </a:prstGeom>
          <a:noFill/>
          <a:ln>
            <a:noFill/>
          </a:ln>
        </p:spPr>
      </p:pic>
      <p:grpSp>
        <p:nvGrpSpPr>
          <p:cNvPr id="273" name="Google Shape;273;p27">
            <a:extLst>
              <a:ext uri="{C183D7F6-B498-43B3-948B-1728B52AA6E4}">
                <adec:decorative xmlns:adec="http://schemas.microsoft.com/office/drawing/2017/decorative" val="1"/>
              </a:ext>
            </a:extLst>
          </p:cNvPr>
          <p:cNvGrpSpPr/>
          <p:nvPr/>
        </p:nvGrpSpPr>
        <p:grpSpPr>
          <a:xfrm>
            <a:off x="1907070" y="3774649"/>
            <a:ext cx="9672300" cy="3045143"/>
            <a:chOff x="0" y="-256808"/>
            <a:chExt cx="12896400" cy="4060191"/>
          </a:xfrm>
        </p:grpSpPr>
        <p:sp>
          <p:nvSpPr>
            <p:cNvPr id="274" name="Google Shape;274;p27"/>
            <p:cNvSpPr txBox="1"/>
            <p:nvPr/>
          </p:nvSpPr>
          <p:spPr>
            <a:xfrm>
              <a:off x="0" y="-256808"/>
              <a:ext cx="12896400" cy="3316200"/>
            </a:xfrm>
            <a:prstGeom prst="rect">
              <a:avLst/>
            </a:prstGeom>
            <a:noFill/>
            <a:ln>
              <a:noFill/>
            </a:ln>
          </p:spPr>
          <p:txBody>
            <a:bodyPr spcFirstLastPara="1" wrap="square" lIns="0" tIns="0" rIns="0" bIns="0" anchor="t" anchorCtr="0">
              <a:spAutoFit/>
            </a:bodyPr>
            <a:lstStyle/>
            <a:p>
              <a:pPr marL="0" marR="0" lvl="0" indent="0" algn="ctr" rtl="0">
                <a:lnSpc>
                  <a:spcPct val="110000"/>
                </a:lnSpc>
                <a:spcBef>
                  <a:spcPts val="0"/>
                </a:spcBef>
                <a:spcAft>
                  <a:spcPts val="0"/>
                </a:spcAft>
                <a:buNone/>
              </a:pPr>
              <a:r>
                <a:rPr lang="en-US" sz="16159" b="1" dirty="0">
                  <a:solidFill>
                    <a:srgbClr val="0F3869"/>
                  </a:solidFill>
                  <a:latin typeface="Bebas Neue"/>
                  <a:ea typeface="Bebas Neue"/>
                  <a:cs typeface="Bebas Neue"/>
                  <a:sym typeface="Bebas Neue"/>
                </a:rPr>
                <a:t>THANK YOU!</a:t>
              </a:r>
              <a:endParaRPr sz="4700" b="1" dirty="0">
                <a:latin typeface="Bebas Neue"/>
                <a:ea typeface="Bebas Neue"/>
                <a:cs typeface="Bebas Neue"/>
                <a:sym typeface="Bebas Neue"/>
              </a:endParaRPr>
            </a:p>
          </p:txBody>
        </p:sp>
        <p:sp>
          <p:nvSpPr>
            <p:cNvPr id="275" name="Google Shape;275;p27"/>
            <p:cNvSpPr txBox="1"/>
            <p:nvPr/>
          </p:nvSpPr>
          <p:spPr>
            <a:xfrm>
              <a:off x="0" y="3059383"/>
              <a:ext cx="12896400" cy="7440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3625">
                <a:solidFill>
                  <a:srgbClr val="0F3869"/>
                </a:solidFill>
                <a:latin typeface="Raleway ExtraBold"/>
                <a:ea typeface="Raleway ExtraBold"/>
                <a:cs typeface="Raleway ExtraBold"/>
                <a:sym typeface="Raleway ExtraBold"/>
              </a:endParaRPr>
            </a:p>
          </p:txBody>
        </p:sp>
      </p:grpSp>
      <p:sp>
        <p:nvSpPr>
          <p:cNvPr id="276" name="Google Shape;276;p27">
            <a:extLst>
              <a:ext uri="{C183D7F6-B498-43B3-948B-1728B52AA6E4}">
                <adec:decorative xmlns:adec="http://schemas.microsoft.com/office/drawing/2017/decorative" val="1"/>
              </a:ext>
            </a:extLst>
          </p:cNvPr>
          <p:cNvSpPr/>
          <p:nvPr/>
        </p:nvSpPr>
        <p:spPr>
          <a:xfrm>
            <a:off x="12459421" y="2102451"/>
            <a:ext cx="5828579" cy="8748336"/>
          </a:xfrm>
          <a:custGeom>
            <a:avLst/>
            <a:gdLst/>
            <a:ahLst/>
            <a:cxnLst/>
            <a:rect l="l" t="t" r="r" b="b"/>
            <a:pathLst>
              <a:path w="5828579" h="8748336" extrusionOk="0">
                <a:moveTo>
                  <a:pt x="0" y="0"/>
                </a:moveTo>
                <a:lnTo>
                  <a:pt x="5828579" y="0"/>
                </a:lnTo>
                <a:lnTo>
                  <a:pt x="5828579" y="8748336"/>
                </a:lnTo>
                <a:lnTo>
                  <a:pt x="0" y="874833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27">
            <a:extLst>
              <a:ext uri="{C183D7F6-B498-43B3-948B-1728B52AA6E4}">
                <adec:decorative xmlns:adec="http://schemas.microsoft.com/office/drawing/2017/decorative" val="1"/>
              </a:ext>
            </a:extLst>
          </p:cNvPr>
          <p:cNvSpPr/>
          <p:nvPr/>
        </p:nvSpPr>
        <p:spPr>
          <a:xfrm>
            <a:off x="272520"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8" name="Google Shape;278;p27">
            <a:extLst>
              <a:ext uri="{C183D7F6-B498-43B3-948B-1728B52AA6E4}">
                <adec:decorative xmlns:adec="http://schemas.microsoft.com/office/drawing/2017/decorative" val="1"/>
              </a:ext>
            </a:extLst>
          </p:cNvPr>
          <p:cNvSpPr txBox="1"/>
          <p:nvPr/>
        </p:nvSpPr>
        <p:spPr>
          <a:xfrm>
            <a:off x="160079"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 name="Title 1">
            <a:extLst>
              <a:ext uri="{FF2B5EF4-FFF2-40B4-BE49-F238E27FC236}">
                <a16:creationId xmlns:a16="http://schemas.microsoft.com/office/drawing/2014/main" id="{C3A3AB6B-A136-E026-DA10-B324658C8B84}"/>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Thank you</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grpSp>
        <p:nvGrpSpPr>
          <p:cNvPr id="284" name="Google Shape;284;p28">
            <a:extLst>
              <a:ext uri="{C183D7F6-B498-43B3-948B-1728B52AA6E4}">
                <adec:decorative xmlns:adec="http://schemas.microsoft.com/office/drawing/2017/decorative" val="1"/>
              </a:ext>
            </a:extLst>
          </p:cNvPr>
          <p:cNvGrpSpPr/>
          <p:nvPr/>
        </p:nvGrpSpPr>
        <p:grpSpPr>
          <a:xfrm rot="10800000">
            <a:off x="0" y="9258300"/>
            <a:ext cx="18288000" cy="1245692"/>
            <a:chOff x="0" y="-57150"/>
            <a:chExt cx="4816593" cy="328083"/>
          </a:xfrm>
        </p:grpSpPr>
        <p:sp>
          <p:nvSpPr>
            <p:cNvPr id="285" name="Google Shape;285;p28"/>
            <p:cNvSpPr/>
            <p:nvPr/>
          </p:nvSpPr>
          <p:spPr>
            <a:xfrm>
              <a:off x="0" y="0"/>
              <a:ext cx="4816592" cy="270933"/>
            </a:xfrm>
            <a:custGeom>
              <a:avLst/>
              <a:gdLst/>
              <a:ahLst/>
              <a:cxnLst/>
              <a:rect l="l" t="t" r="r" b="b"/>
              <a:pathLst>
                <a:path w="4816592" h="270933" extrusionOk="0">
                  <a:moveTo>
                    <a:pt x="0" y="0"/>
                  </a:moveTo>
                  <a:lnTo>
                    <a:pt x="4816592" y="0"/>
                  </a:lnTo>
                  <a:lnTo>
                    <a:pt x="4816592" y="270933"/>
                  </a:lnTo>
                  <a:lnTo>
                    <a:pt x="0" y="270933"/>
                  </a:ln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6" name="Google Shape;286;p28"/>
            <p:cNvSpPr txBox="1"/>
            <p:nvPr/>
          </p:nvSpPr>
          <p:spPr>
            <a:xfrm>
              <a:off x="0" y="-57150"/>
              <a:ext cx="4816593" cy="328083"/>
            </a:xfrm>
            <a:prstGeom prst="rect">
              <a:avLst/>
            </a:prstGeom>
            <a:noFill/>
            <a:ln>
              <a:noFill/>
            </a:ln>
          </p:spPr>
          <p:txBody>
            <a:bodyPr spcFirstLastPara="1" wrap="square" lIns="50800" tIns="50800" rIns="50800" bIns="50800" anchor="ctr" anchorCtr="0">
              <a:noAutofit/>
            </a:bodyPr>
            <a:lstStyle/>
            <a:p>
              <a:pPr marL="0" marR="0" lvl="0" indent="0" algn="ctr" rtl="0">
                <a:lnSpc>
                  <a:spcPct val="163333"/>
                </a:lnSpc>
                <a:spcBef>
                  <a:spcPts val="0"/>
                </a:spcBef>
                <a:spcAft>
                  <a:spcPts val="0"/>
                </a:spcAft>
                <a:buNone/>
              </a:pPr>
              <a:endParaRPr sz="1800">
                <a:solidFill>
                  <a:schemeClr val="dk1"/>
                </a:solidFill>
                <a:latin typeface="Calibri"/>
                <a:ea typeface="Calibri"/>
                <a:cs typeface="Calibri"/>
                <a:sym typeface="Calibri"/>
              </a:endParaRPr>
            </a:p>
          </p:txBody>
        </p:sp>
      </p:grpSp>
      <p:sp>
        <p:nvSpPr>
          <p:cNvPr id="287" name="Google Shape;287;p28">
            <a:extLst>
              <a:ext uri="{C183D7F6-B498-43B3-948B-1728B52AA6E4}">
                <adec:decorative xmlns:adec="http://schemas.microsoft.com/office/drawing/2017/decorative" val="1"/>
              </a:ext>
            </a:extLst>
          </p:cNvPr>
          <p:cNvSpPr/>
          <p:nvPr/>
        </p:nvSpPr>
        <p:spPr>
          <a:xfrm>
            <a:off x="15532159" y="9340985"/>
            <a:ext cx="2423082" cy="502790"/>
          </a:xfrm>
          <a:custGeom>
            <a:avLst/>
            <a:gdLst/>
            <a:ahLst/>
            <a:cxnLst/>
            <a:rect l="l" t="t" r="r" b="b"/>
            <a:pathLst>
              <a:path w="2423082" h="502790" extrusionOk="0">
                <a:moveTo>
                  <a:pt x="0" y="0"/>
                </a:moveTo>
                <a:lnTo>
                  <a:pt x="2423082" y="0"/>
                </a:lnTo>
                <a:lnTo>
                  <a:pt x="2423082" y="502790"/>
                </a:lnTo>
                <a:lnTo>
                  <a:pt x="0" y="50279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8" name="Google Shape;288;p28">
            <a:extLst>
              <a:ext uri="{C183D7F6-B498-43B3-948B-1728B52AA6E4}">
                <adec:decorative xmlns:adec="http://schemas.microsoft.com/office/drawing/2017/decorative" val="1"/>
              </a:ext>
            </a:extLst>
          </p:cNvPr>
          <p:cNvSpPr txBox="1"/>
          <p:nvPr/>
        </p:nvSpPr>
        <p:spPr>
          <a:xfrm>
            <a:off x="15424705" y="9872350"/>
            <a:ext cx="2637900" cy="324300"/>
          </a:xfrm>
          <a:prstGeom prst="rect">
            <a:avLst/>
          </a:prstGeom>
          <a:noFill/>
          <a:ln>
            <a:noFill/>
          </a:ln>
        </p:spPr>
        <p:txBody>
          <a:bodyPr spcFirstLastPara="1" wrap="square" lIns="0" tIns="0" rIns="0" bIns="0" anchor="t" anchorCtr="0">
            <a:spAutoFit/>
          </a:bodyPr>
          <a:lstStyle/>
          <a:p>
            <a:pPr marL="0" marR="0" lvl="0" indent="0" algn="ctr" rtl="0">
              <a:lnSpc>
                <a:spcPct val="100996"/>
              </a:lnSpc>
              <a:spcBef>
                <a:spcPts val="0"/>
              </a:spcBef>
              <a:spcAft>
                <a:spcPts val="0"/>
              </a:spcAft>
              <a:buNone/>
            </a:pPr>
            <a:r>
              <a:rPr lang="en-US" sz="210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289" name="Google Shape;289;p28"/>
          <p:cNvSpPr txBox="1">
            <a:spLocks noGrp="1"/>
          </p:cNvSpPr>
          <p:nvPr>
            <p:ph type="title" idx="4294967295"/>
          </p:nvPr>
        </p:nvSpPr>
        <p:spPr>
          <a:xfrm>
            <a:off x="5334000" y="873815"/>
            <a:ext cx="9672300" cy="19794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0"/>
              </a:lnSpc>
              <a:spcBef>
                <a:spcPts val="0"/>
              </a:spcBef>
              <a:spcAft>
                <a:spcPts val="0"/>
              </a:spcAft>
              <a:buClr>
                <a:srgbClr val="000000"/>
              </a:buClr>
              <a:buSzTx/>
              <a:buFont typeface="Arial"/>
              <a:buNone/>
              <a:tabLst/>
              <a:defRPr/>
            </a:pPr>
            <a:r>
              <a:rPr kumimoji="0" lang="en-US" sz="12859" b="0" i="0" u="none" strike="noStrike" kern="0" cap="none" spc="0" normalizeH="0" baseline="0" noProof="0" dirty="0">
                <a:ln>
                  <a:noFill/>
                </a:ln>
                <a:solidFill>
                  <a:srgbClr val="0F3869"/>
                </a:solidFill>
                <a:effectLst/>
                <a:uLnTx/>
                <a:uFillTx/>
                <a:latin typeface="Raleway Black"/>
                <a:ea typeface="Raleway Black"/>
                <a:cs typeface="Raleway Black"/>
                <a:sym typeface="Raleway Black"/>
              </a:rPr>
              <a:t>Disclaimer</a:t>
            </a:r>
            <a:endParaRPr kumimoji="0" lang="en-US" sz="1400" b="0" i="0" u="none" strike="noStrike" kern="0" cap="none" spc="0" normalizeH="0" baseline="0" noProof="0" dirty="0">
              <a:ln>
                <a:noFill/>
              </a:ln>
              <a:solidFill>
                <a:srgbClr val="000000"/>
              </a:solidFill>
              <a:effectLst/>
              <a:uLnTx/>
              <a:uFillTx/>
              <a:latin typeface="Raleway Black"/>
              <a:ea typeface="Raleway Black"/>
              <a:cs typeface="Raleway Black"/>
              <a:sym typeface="Raleway Black"/>
            </a:endParaRPr>
          </a:p>
        </p:txBody>
      </p:sp>
      <p:pic>
        <p:nvPicPr>
          <p:cNvPr id="283" name="Google Shape;283;p28" descr="Ideas that Work logo - U.S. Office of Special Education Programs"/>
          <p:cNvPicPr preferRelativeResize="0"/>
          <p:nvPr/>
        </p:nvPicPr>
        <p:blipFill rotWithShape="1">
          <a:blip r:embed="rId4">
            <a:alphaModFix/>
          </a:blip>
          <a:srcRect/>
          <a:stretch/>
        </p:blipFill>
        <p:spPr>
          <a:xfrm>
            <a:off x="990600" y="3457594"/>
            <a:ext cx="4038957" cy="3371811"/>
          </a:xfrm>
          <a:prstGeom prst="rect">
            <a:avLst/>
          </a:prstGeom>
          <a:noFill/>
          <a:ln>
            <a:noFill/>
          </a:ln>
        </p:spPr>
      </p:pic>
      <p:sp>
        <p:nvSpPr>
          <p:cNvPr id="290" name="Google Shape;290;p28"/>
          <p:cNvSpPr txBox="1"/>
          <p:nvPr/>
        </p:nvSpPr>
        <p:spPr>
          <a:xfrm>
            <a:off x="5998425" y="3314700"/>
            <a:ext cx="10155900" cy="424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chemeClr val="dk1"/>
                </a:solidFill>
                <a:latin typeface="Raleway"/>
                <a:ea typeface="Raleway"/>
                <a:cs typeface="Raleway"/>
                <a:sym typeface="Raleway"/>
              </a:rPr>
              <a:t>This content was produced under U.S. Department of Education, Office of Special Education Programs, Award No. H325A220002. David Guardino serves as the project officer. The views expressed herein do not necessarily represent the positions or policies of the U.S. Department of Education. No official endorsement by the U.S. Department of Education of any product, commodity, service, or enterprise mentioned in this website is intended or should be inferred.</a:t>
            </a:r>
            <a:endParaRPr b="1">
              <a:latin typeface="Raleway"/>
              <a:ea typeface="Raleway"/>
              <a:cs typeface="Raleway"/>
              <a:sym typeface="Raleway"/>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4"/>
          <p:cNvSpPr txBox="1">
            <a:spLocks noGrp="1"/>
          </p:cNvSpPr>
          <p:nvPr>
            <p:ph type="title" idx="4294967295"/>
          </p:nvPr>
        </p:nvSpPr>
        <p:spPr>
          <a:xfrm>
            <a:off x="2404050" y="1656763"/>
            <a:ext cx="14715900" cy="34632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75000"/>
              </a:lnSpc>
              <a:spcBef>
                <a:spcPts val="0"/>
              </a:spcBef>
              <a:spcAft>
                <a:spcPts val="0"/>
              </a:spcAft>
              <a:buClr>
                <a:srgbClr val="000000"/>
              </a:buClr>
              <a:buSzTx/>
              <a:buFont typeface="Arial"/>
              <a:buNone/>
              <a:tabLst/>
              <a:defRPr/>
            </a:pPr>
            <a:r>
              <a:rPr kumimoji="0" lang="en-US" sz="10000" b="1" i="0" u="none" strike="noStrike" kern="0" cap="none" spc="0" normalizeH="0" baseline="0" noProof="0" dirty="0">
                <a:ln>
                  <a:noFill/>
                </a:ln>
                <a:solidFill>
                  <a:srgbClr val="0F3869"/>
                </a:solidFill>
                <a:effectLst/>
                <a:uLnTx/>
                <a:uFillTx/>
                <a:latin typeface="Bebas Neue"/>
                <a:ea typeface="Bebas Neue"/>
                <a:cs typeface="Bebas Neue"/>
                <a:sym typeface="Bebas Neue"/>
              </a:rPr>
              <a:t>Transforming leader preparation outcomes through apprenticeship programs</a:t>
            </a:r>
            <a:endParaRPr kumimoji="0" lang="en-US" sz="10000" b="1" i="0" u="none" strike="noStrike" kern="0" cap="none" spc="0" normalizeH="0" baseline="0" noProof="0" dirty="0">
              <a:ln>
                <a:noFill/>
              </a:ln>
              <a:solidFill>
                <a:srgbClr val="000000"/>
              </a:solidFill>
              <a:effectLst/>
              <a:uLnTx/>
              <a:uFillTx/>
              <a:latin typeface="Bebas Neue"/>
              <a:ea typeface="Bebas Neue"/>
              <a:cs typeface="Bebas Neue"/>
              <a:sym typeface="Bebas Neue"/>
            </a:endParaRPr>
          </a:p>
        </p:txBody>
      </p:sp>
      <p:sp>
        <p:nvSpPr>
          <p:cNvPr id="90" name="Google Shape;90;p14">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4">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92" name="Google Shape;92;p14"/>
          <p:cNvSpPr txBox="1"/>
          <p:nvPr/>
        </p:nvSpPr>
        <p:spPr>
          <a:xfrm>
            <a:off x="981575" y="5552550"/>
            <a:ext cx="16978800" cy="3130500"/>
          </a:xfrm>
          <a:prstGeom prst="rect">
            <a:avLst/>
          </a:prstGeom>
          <a:noFill/>
          <a:ln>
            <a:noFill/>
          </a:ln>
        </p:spPr>
        <p:txBody>
          <a:bodyPr spcFirstLastPara="1" wrap="square" lIns="0" tIns="0" rIns="0" bIns="0" anchor="t" anchorCtr="0">
            <a:spAutoFit/>
          </a:bodyPr>
          <a:lstStyle/>
          <a:p>
            <a:pPr marL="0" marR="0" lvl="0" indent="0" algn="ctr" rtl="0">
              <a:lnSpc>
                <a:spcPct val="123995"/>
              </a:lnSpc>
              <a:spcBef>
                <a:spcPts val="0"/>
              </a:spcBef>
              <a:spcAft>
                <a:spcPts val="0"/>
              </a:spcAft>
              <a:buNone/>
            </a:pPr>
            <a:r>
              <a:rPr lang="en-US" sz="4309" b="1">
                <a:solidFill>
                  <a:srgbClr val="006AB9"/>
                </a:solidFill>
                <a:latin typeface="Raleway"/>
                <a:ea typeface="Raleway"/>
                <a:cs typeface="Raleway"/>
                <a:sym typeface="Raleway"/>
              </a:rPr>
              <a:t>Presented by:  </a:t>
            </a:r>
            <a:endParaRPr sz="4309" b="1">
              <a:solidFill>
                <a:srgbClr val="006AB9"/>
              </a:solidFill>
              <a:latin typeface="Raleway"/>
              <a:ea typeface="Raleway"/>
              <a:cs typeface="Raleway"/>
              <a:sym typeface="Raleway"/>
            </a:endParaRPr>
          </a:p>
          <a:p>
            <a:pPr marL="0" marR="0" lvl="0" indent="0" algn="l" rtl="0">
              <a:lnSpc>
                <a:spcPct val="123995"/>
              </a:lnSpc>
              <a:spcBef>
                <a:spcPts val="0"/>
              </a:spcBef>
              <a:spcAft>
                <a:spcPts val="0"/>
              </a:spcAft>
              <a:buNone/>
            </a:pPr>
            <a:r>
              <a:rPr lang="en-US" sz="4309" b="1">
                <a:solidFill>
                  <a:srgbClr val="006AB9"/>
                </a:solidFill>
                <a:latin typeface="Raleway"/>
                <a:ea typeface="Raleway"/>
                <a:cs typeface="Raleway"/>
                <a:sym typeface="Raleway"/>
              </a:rPr>
              <a:t>Rhode Island:                                                            North Dakota:</a:t>
            </a:r>
            <a:endParaRPr sz="4309" b="1">
              <a:solidFill>
                <a:srgbClr val="006AB9"/>
              </a:solidFill>
              <a:latin typeface="Raleway"/>
              <a:ea typeface="Raleway"/>
              <a:cs typeface="Raleway"/>
              <a:sym typeface="Raleway"/>
            </a:endParaRPr>
          </a:p>
          <a:p>
            <a:pPr marL="0" marR="0" lvl="0" indent="0" algn="l" rtl="0">
              <a:lnSpc>
                <a:spcPct val="123995"/>
              </a:lnSpc>
              <a:spcBef>
                <a:spcPts val="0"/>
              </a:spcBef>
              <a:spcAft>
                <a:spcPts val="0"/>
              </a:spcAft>
              <a:buNone/>
            </a:pPr>
            <a:r>
              <a:rPr lang="en-US" sz="4309" b="1">
                <a:solidFill>
                  <a:srgbClr val="006AB9"/>
                </a:solidFill>
                <a:latin typeface="Raleway"/>
                <a:ea typeface="Raleway"/>
                <a:cs typeface="Raleway"/>
                <a:sym typeface="Raleway"/>
              </a:rPr>
              <a:t>     </a:t>
            </a:r>
            <a:r>
              <a:rPr lang="en-US" sz="4309">
                <a:solidFill>
                  <a:srgbClr val="006AB9"/>
                </a:solidFill>
                <a:latin typeface="Raleway"/>
                <a:ea typeface="Raleway"/>
                <a:cs typeface="Raleway"/>
                <a:sym typeface="Raleway"/>
              </a:rPr>
              <a:t>Joseph Pirraglia</a:t>
            </a:r>
            <a:r>
              <a:rPr lang="en-US" sz="4309" b="1">
                <a:solidFill>
                  <a:srgbClr val="006AB9"/>
                </a:solidFill>
                <a:latin typeface="Raleway"/>
                <a:ea typeface="Raleway"/>
                <a:cs typeface="Raleway"/>
                <a:sym typeface="Raleway"/>
              </a:rPr>
              <a:t>                                                        </a:t>
            </a:r>
            <a:r>
              <a:rPr lang="en-US" sz="4309">
                <a:solidFill>
                  <a:srgbClr val="006AB9"/>
                </a:solidFill>
                <a:latin typeface="Raleway"/>
                <a:ea typeface="Raleway"/>
                <a:cs typeface="Raleway"/>
                <a:sym typeface="Raleway"/>
              </a:rPr>
              <a:t>Mary O’Connor</a:t>
            </a:r>
            <a:endParaRPr sz="4309">
              <a:solidFill>
                <a:srgbClr val="006AB9"/>
              </a:solidFill>
              <a:latin typeface="Raleway"/>
              <a:ea typeface="Raleway"/>
              <a:cs typeface="Raleway"/>
              <a:sym typeface="Raleway"/>
            </a:endParaRPr>
          </a:p>
          <a:p>
            <a:pPr marL="0" marR="0" lvl="0" indent="0" algn="l" rtl="0">
              <a:lnSpc>
                <a:spcPct val="123995"/>
              </a:lnSpc>
              <a:spcBef>
                <a:spcPts val="0"/>
              </a:spcBef>
              <a:spcAft>
                <a:spcPts val="0"/>
              </a:spcAft>
              <a:buNone/>
            </a:pPr>
            <a:r>
              <a:rPr lang="en-US" sz="4309" b="1">
                <a:solidFill>
                  <a:srgbClr val="006AB9"/>
                </a:solidFill>
                <a:latin typeface="Raleway"/>
                <a:ea typeface="Raleway"/>
                <a:cs typeface="Raleway"/>
                <a:sym typeface="Raleway"/>
              </a:rPr>
              <a:t>     </a:t>
            </a:r>
            <a:r>
              <a:rPr lang="en-US" sz="4309">
                <a:solidFill>
                  <a:srgbClr val="006AB9"/>
                </a:solidFill>
                <a:latin typeface="Raleway"/>
                <a:ea typeface="Raleway"/>
                <a:cs typeface="Raleway"/>
                <a:sym typeface="Raleway"/>
              </a:rPr>
              <a:t>Julian Bessinger</a:t>
            </a:r>
            <a:r>
              <a:rPr lang="en-US" sz="4309" b="1">
                <a:solidFill>
                  <a:srgbClr val="006AB9"/>
                </a:solidFill>
                <a:latin typeface="Raleway"/>
                <a:ea typeface="Raleway"/>
                <a:cs typeface="Raleway"/>
                <a:sym typeface="Raleway"/>
              </a:rPr>
              <a:t>                                                       </a:t>
            </a:r>
            <a:r>
              <a:rPr lang="en-US" sz="4309">
                <a:solidFill>
                  <a:srgbClr val="006AB9"/>
                </a:solidFill>
                <a:latin typeface="Raleway"/>
                <a:ea typeface="Raleway"/>
                <a:cs typeface="Raleway"/>
                <a:sym typeface="Raleway"/>
              </a:rPr>
              <a:t>Allison Miller</a:t>
            </a:r>
            <a:endParaRPr sz="4309">
              <a:solidFill>
                <a:srgbClr val="006AB9"/>
              </a:solidFill>
              <a:latin typeface="Raleway"/>
              <a:ea typeface="Raleway"/>
              <a:cs typeface="Raleway"/>
              <a:sym typeface="Raleway"/>
            </a:endParaRPr>
          </a:p>
        </p:txBody>
      </p:sp>
      <p:pic>
        <p:nvPicPr>
          <p:cNvPr id="93" name="Google Shape;93;p14">
            <a:extLst>
              <a:ext uri="{C183D7F6-B498-43B3-948B-1728B52AA6E4}">
                <adec:decorative xmlns:adec="http://schemas.microsoft.com/office/drawing/2017/decorative" val="1"/>
              </a:ext>
            </a:extLst>
          </p:cNvPr>
          <p:cNvPicPr preferRelativeResize="0"/>
          <p:nvPr/>
        </p:nvPicPr>
        <p:blipFill rotWithShape="1">
          <a:blip r:embed="rId4">
            <a:alphaModFix/>
          </a:blip>
          <a:srcRect t="86648"/>
          <a:stretch/>
        </p:blipFill>
        <p:spPr>
          <a:xfrm>
            <a:off x="0" y="8913523"/>
            <a:ext cx="18288000" cy="13734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BC27"/>
        </a:solidFill>
        <a:effectLst/>
      </p:bgPr>
    </p:bg>
    <p:spTree>
      <p:nvGrpSpPr>
        <p:cNvPr id="1" name="Shape 97"/>
        <p:cNvGrpSpPr/>
        <p:nvPr/>
      </p:nvGrpSpPr>
      <p:grpSpPr>
        <a:xfrm>
          <a:off x="0" y="0"/>
          <a:ext cx="0" cy="0"/>
          <a:chOff x="0" y="0"/>
          <a:chExt cx="0" cy="0"/>
        </a:xfrm>
      </p:grpSpPr>
      <p:sp>
        <p:nvSpPr>
          <p:cNvPr id="98" name="Google Shape;98;p15"/>
          <p:cNvSpPr txBox="1">
            <a:spLocks noGrp="1"/>
          </p:cNvSpPr>
          <p:nvPr>
            <p:ph type="title" idx="4294967295"/>
          </p:nvPr>
        </p:nvSpPr>
        <p:spPr>
          <a:xfrm>
            <a:off x="1002775" y="2567100"/>
            <a:ext cx="5731500" cy="17238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1199" b="1" i="0" u="none" strike="noStrike" kern="0" cap="none" spc="0" normalizeH="0" baseline="0" noProof="0" dirty="0">
                <a:ln>
                  <a:noFill/>
                </a:ln>
                <a:solidFill>
                  <a:srgbClr val="000000"/>
                </a:solidFill>
                <a:effectLst/>
                <a:uLnTx/>
                <a:uFillTx/>
                <a:latin typeface="Fjalla One"/>
                <a:ea typeface="Fjalla One"/>
                <a:cs typeface="Fjalla One"/>
                <a:sym typeface="Fjalla One"/>
              </a:rPr>
              <a:t>Overview</a:t>
            </a:r>
            <a:endParaRPr kumimoji="0" lang="en-US" sz="47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99" name="Google Shape;99;p15">
            <a:extLst>
              <a:ext uri="{C183D7F6-B498-43B3-948B-1728B52AA6E4}">
                <adec:decorative xmlns:adec="http://schemas.microsoft.com/office/drawing/2017/decorative" val="1"/>
              </a:ext>
            </a:extLst>
          </p:cNvPr>
          <p:cNvSpPr/>
          <p:nvPr/>
        </p:nvSpPr>
        <p:spPr>
          <a:xfrm>
            <a:off x="7384437" y="1579600"/>
            <a:ext cx="10020168" cy="7127799"/>
          </a:xfrm>
          <a:custGeom>
            <a:avLst/>
            <a:gdLst/>
            <a:ahLst/>
            <a:cxnLst/>
            <a:rect l="l" t="t" r="r" b="b"/>
            <a:pathLst>
              <a:path w="2401111" h="1708019" extrusionOk="0">
                <a:moveTo>
                  <a:pt x="2276651" y="1708019"/>
                </a:moveTo>
                <a:lnTo>
                  <a:pt x="124460" y="1708019"/>
                </a:lnTo>
                <a:cubicBezTo>
                  <a:pt x="55880" y="1708019"/>
                  <a:pt x="0" y="1652139"/>
                  <a:pt x="0" y="1583559"/>
                </a:cubicBezTo>
                <a:lnTo>
                  <a:pt x="0" y="124460"/>
                </a:lnTo>
                <a:cubicBezTo>
                  <a:pt x="0" y="55880"/>
                  <a:pt x="55880" y="0"/>
                  <a:pt x="124460" y="0"/>
                </a:cubicBezTo>
                <a:lnTo>
                  <a:pt x="2276651" y="0"/>
                </a:lnTo>
                <a:cubicBezTo>
                  <a:pt x="2345231" y="0"/>
                  <a:pt x="2401111" y="55880"/>
                  <a:pt x="2401111" y="124460"/>
                </a:cubicBezTo>
                <a:lnTo>
                  <a:pt x="2401111" y="1583559"/>
                </a:lnTo>
                <a:cubicBezTo>
                  <a:pt x="2401111" y="1652139"/>
                  <a:pt x="2345231" y="1708019"/>
                  <a:pt x="2276651" y="1708019"/>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0" name="Google Shape;100;p15">
            <a:extLst>
              <a:ext uri="{C183D7F6-B498-43B3-948B-1728B52AA6E4}">
                <adec:decorative xmlns:adec="http://schemas.microsoft.com/office/drawing/2017/decorative" val="1"/>
              </a:ext>
            </a:extLst>
          </p:cNvPr>
          <p:cNvGrpSpPr/>
          <p:nvPr/>
        </p:nvGrpSpPr>
        <p:grpSpPr>
          <a:xfrm>
            <a:off x="8197249" y="2791108"/>
            <a:ext cx="8394525" cy="4704791"/>
            <a:chOff x="33" y="-619408"/>
            <a:chExt cx="11192700" cy="6273054"/>
          </a:xfrm>
        </p:grpSpPr>
        <p:sp>
          <p:nvSpPr>
            <p:cNvPr id="101" name="Google Shape;101;p15"/>
            <p:cNvSpPr txBox="1"/>
            <p:nvPr/>
          </p:nvSpPr>
          <p:spPr>
            <a:xfrm>
              <a:off x="33" y="-619408"/>
              <a:ext cx="10975200" cy="718200"/>
            </a:xfrm>
            <a:prstGeom prst="rect">
              <a:avLst/>
            </a:prstGeom>
            <a:noFill/>
            <a:ln>
              <a:noFill/>
            </a:ln>
          </p:spPr>
          <p:txBody>
            <a:bodyPr spcFirstLastPara="1" wrap="square" lIns="0" tIns="0" rIns="0" bIns="0" anchor="t" anchorCtr="0">
              <a:spAutoFit/>
            </a:bodyPr>
            <a:lstStyle/>
            <a:p>
              <a:pPr marL="0" marR="0" lvl="0" indent="0" algn="l" rtl="0">
                <a:lnSpc>
                  <a:spcPct val="130000"/>
                </a:lnSpc>
                <a:spcBef>
                  <a:spcPts val="0"/>
                </a:spcBef>
                <a:spcAft>
                  <a:spcPts val="0"/>
                </a:spcAft>
                <a:buNone/>
              </a:pPr>
              <a:r>
                <a:rPr lang="en-US" sz="3500" b="1" dirty="0">
                  <a:solidFill>
                    <a:srgbClr val="000000"/>
                  </a:solidFill>
                  <a:latin typeface="Raleway"/>
                  <a:ea typeface="Raleway"/>
                  <a:cs typeface="Raleway"/>
                  <a:sym typeface="Raleway"/>
                </a:rPr>
                <a:t>What we'll cover in this session:</a:t>
              </a:r>
              <a:endParaRPr b="1" dirty="0">
                <a:latin typeface="Raleway"/>
                <a:ea typeface="Raleway"/>
                <a:cs typeface="Raleway"/>
                <a:sym typeface="Raleway"/>
              </a:endParaRPr>
            </a:p>
          </p:txBody>
        </p:sp>
        <p:sp>
          <p:nvSpPr>
            <p:cNvPr id="102" name="Google Shape;102;p15"/>
            <p:cNvSpPr txBox="1"/>
            <p:nvPr/>
          </p:nvSpPr>
          <p:spPr>
            <a:xfrm>
              <a:off x="33" y="456746"/>
              <a:ext cx="11192700" cy="5196900"/>
            </a:xfrm>
            <a:prstGeom prst="rect">
              <a:avLst/>
            </a:prstGeom>
            <a:noFill/>
            <a:ln>
              <a:noFill/>
            </a:ln>
          </p:spPr>
          <p:txBody>
            <a:bodyPr spcFirstLastPara="1" wrap="square" lIns="0" tIns="0" rIns="0" bIns="0" anchor="t" anchorCtr="0">
              <a:spAutoFit/>
            </a:bodyPr>
            <a:lstStyle/>
            <a:p>
              <a:pPr marL="539747" marR="0" lvl="1" indent="-282573" algn="l" rtl="0">
                <a:lnSpc>
                  <a:spcPct val="115000"/>
                </a:lnSpc>
                <a:spcBef>
                  <a:spcPts val="0"/>
                </a:spcBef>
                <a:spcAft>
                  <a:spcPts val="0"/>
                </a:spcAft>
                <a:buClr>
                  <a:srgbClr val="000000"/>
                </a:buClr>
                <a:buSzPts val="2699"/>
                <a:buFont typeface="Raleway Medium"/>
                <a:buChar char="•"/>
              </a:pPr>
              <a:r>
                <a:rPr lang="en-US" sz="2699" dirty="0">
                  <a:latin typeface="Raleway Medium"/>
                  <a:ea typeface="Raleway Medium"/>
                  <a:cs typeface="Raleway Medium"/>
                  <a:sym typeface="Raleway Medium"/>
                </a:rPr>
                <a:t>What makes a leader apprenticeship program unique and how it can be an effective strategy in developing future school leaders.</a:t>
              </a:r>
              <a:endParaRPr sz="2699" dirty="0">
                <a:latin typeface="Raleway Medium"/>
                <a:ea typeface="Raleway Medium"/>
                <a:cs typeface="Raleway Medium"/>
                <a:sym typeface="Raleway Medium"/>
              </a:endParaRPr>
            </a:p>
            <a:p>
              <a:pPr marL="539748" marR="0" lvl="1" indent="-282573" algn="l" rtl="0">
                <a:lnSpc>
                  <a:spcPct val="115000"/>
                </a:lnSpc>
                <a:spcBef>
                  <a:spcPts val="2400"/>
                </a:spcBef>
                <a:spcAft>
                  <a:spcPts val="0"/>
                </a:spcAft>
                <a:buClr>
                  <a:srgbClr val="000000"/>
                </a:buClr>
                <a:buSzPts val="2699"/>
                <a:buFont typeface="Raleway Medium"/>
                <a:buChar char="•"/>
              </a:pPr>
              <a:r>
                <a:rPr lang="en-US" sz="2699" dirty="0">
                  <a:latin typeface="Raleway Medium"/>
                  <a:ea typeface="Raleway Medium"/>
                  <a:cs typeface="Raleway Medium"/>
                  <a:sym typeface="Raleway Medium"/>
                </a:rPr>
                <a:t>Key considerations in designing and launching a leader apprenticeship program.</a:t>
              </a:r>
              <a:endParaRPr sz="1600" dirty="0">
                <a:latin typeface="Raleway Medium"/>
                <a:ea typeface="Raleway Medium"/>
                <a:cs typeface="Raleway Medium"/>
                <a:sym typeface="Raleway Medium"/>
              </a:endParaRPr>
            </a:p>
            <a:p>
              <a:pPr marL="539747" marR="0" lvl="1" indent="-282573" algn="l" rtl="0">
                <a:lnSpc>
                  <a:spcPct val="115000"/>
                </a:lnSpc>
                <a:spcBef>
                  <a:spcPts val="2400"/>
                </a:spcBef>
                <a:spcAft>
                  <a:spcPts val="2400"/>
                </a:spcAft>
                <a:buClr>
                  <a:srgbClr val="000000"/>
                </a:buClr>
                <a:buSzPts val="2699"/>
                <a:buFont typeface="Raleway Medium"/>
                <a:buChar char="•"/>
              </a:pPr>
              <a:r>
                <a:rPr lang="en-US" sz="2699" dirty="0">
                  <a:latin typeface="Raleway Medium"/>
                  <a:ea typeface="Raleway Medium"/>
                  <a:cs typeface="Raleway Medium"/>
                  <a:sym typeface="Raleway Medium"/>
                </a:rPr>
                <a:t>Resources and tools available to help jumpstart leader apprenticeship program design.</a:t>
              </a:r>
              <a:endParaRPr sz="1600" dirty="0">
                <a:latin typeface="Raleway Medium"/>
                <a:ea typeface="Raleway Medium"/>
                <a:cs typeface="Raleway Medium"/>
                <a:sym typeface="Raleway Medium"/>
              </a:endParaRPr>
            </a:p>
          </p:txBody>
        </p:sp>
      </p:grpSp>
      <p:sp>
        <p:nvSpPr>
          <p:cNvPr id="103" name="Google Shape;103;p15">
            <a:extLst>
              <a:ext uri="{C183D7F6-B498-43B3-948B-1728B52AA6E4}">
                <adec:decorative xmlns:adec="http://schemas.microsoft.com/office/drawing/2017/decorative" val="1"/>
              </a:ext>
            </a:extLst>
          </p:cNvPr>
          <p:cNvSpPr/>
          <p:nvPr/>
        </p:nvSpPr>
        <p:spPr>
          <a:xfrm rot="-1678635">
            <a:off x="4894090" y="4407056"/>
            <a:ext cx="1555832" cy="2296431"/>
          </a:xfrm>
          <a:custGeom>
            <a:avLst/>
            <a:gdLst/>
            <a:ahLst/>
            <a:cxnLst/>
            <a:rect l="l" t="t" r="r" b="b"/>
            <a:pathLst>
              <a:path w="1555832" h="2296431" extrusionOk="0">
                <a:moveTo>
                  <a:pt x="0" y="0"/>
                </a:moveTo>
                <a:lnTo>
                  <a:pt x="1555831" y="0"/>
                </a:lnTo>
                <a:lnTo>
                  <a:pt x="1555831" y="2296430"/>
                </a:lnTo>
                <a:lnTo>
                  <a:pt x="0" y="229643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5">
            <a:extLst>
              <a:ext uri="{C183D7F6-B498-43B3-948B-1728B52AA6E4}">
                <adec:decorative xmlns:adec="http://schemas.microsoft.com/office/drawing/2017/decorative" val="1"/>
              </a:ext>
            </a:extLst>
          </p:cNvPr>
          <p:cNvSpPr/>
          <p:nvPr/>
        </p:nvSpPr>
        <p:spPr>
          <a:xfrm>
            <a:off x="1138509" y="5555271"/>
            <a:ext cx="4949132" cy="7519007"/>
          </a:xfrm>
          <a:custGeom>
            <a:avLst/>
            <a:gdLst/>
            <a:ahLst/>
            <a:cxnLst/>
            <a:rect l="l" t="t" r="r" b="b"/>
            <a:pathLst>
              <a:path w="4949132" h="7519007" extrusionOk="0">
                <a:moveTo>
                  <a:pt x="0" y="0"/>
                </a:moveTo>
                <a:lnTo>
                  <a:pt x="4949132" y="0"/>
                </a:lnTo>
                <a:lnTo>
                  <a:pt x="4949132" y="7519007"/>
                </a:lnTo>
                <a:lnTo>
                  <a:pt x="0" y="7519007"/>
                </a:lnTo>
                <a:lnTo>
                  <a:pt x="0" y="0"/>
                </a:lnTo>
                <a:close/>
              </a:path>
            </a:pathLst>
          </a:custGeom>
          <a:blipFill rotWithShape="1">
            <a:blip r:embed="rId4">
              <a:alphaModFix/>
            </a:blip>
            <a:stretch>
              <a:fillRect l="-19500" t="-4336" r="-644324"/>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5">
            <a:extLst>
              <a:ext uri="{C183D7F6-B498-43B3-948B-1728B52AA6E4}">
                <adec:decorative xmlns:adec="http://schemas.microsoft.com/office/drawing/2017/decorative" val="1"/>
              </a:ext>
            </a:extLst>
          </p:cNvPr>
          <p:cNvSpPr/>
          <p:nvPr/>
        </p:nvSpPr>
        <p:spPr>
          <a:xfrm rot="-571899">
            <a:off x="2081760" y="4661567"/>
            <a:ext cx="2434916" cy="1530954"/>
          </a:xfrm>
          <a:custGeom>
            <a:avLst/>
            <a:gdLst/>
            <a:ahLst/>
            <a:cxnLst/>
            <a:rect l="l" t="t" r="r" b="b"/>
            <a:pathLst>
              <a:path w="2434916" h="1530954" extrusionOk="0">
                <a:moveTo>
                  <a:pt x="0" y="0"/>
                </a:moveTo>
                <a:lnTo>
                  <a:pt x="2434917" y="0"/>
                </a:lnTo>
                <a:lnTo>
                  <a:pt x="2434917" y="1530954"/>
                </a:lnTo>
                <a:lnTo>
                  <a:pt x="0" y="1530954"/>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5">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5"/>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title" idx="4294967295"/>
          </p:nvPr>
        </p:nvSpPr>
        <p:spPr>
          <a:xfrm>
            <a:off x="1726650" y="510163"/>
            <a:ext cx="12850800" cy="15390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9999" b="1" i="0" u="none" strike="noStrike" kern="0" cap="none" spc="0" normalizeH="0" baseline="0" noProof="0" dirty="0">
                <a:ln>
                  <a:noFill/>
                </a:ln>
                <a:solidFill>
                  <a:srgbClr val="000000"/>
                </a:solidFill>
                <a:effectLst/>
                <a:uLnTx/>
                <a:uFillTx/>
                <a:latin typeface="Fjalla One"/>
                <a:ea typeface="Fjalla One"/>
                <a:cs typeface="Fjalla One"/>
                <a:sym typeface="Fjalla One"/>
              </a:rPr>
              <a:t>Session Structure</a:t>
            </a:r>
            <a:endParaRPr kumimoji="0" lang="en-US" sz="44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13" name="Google Shape;113;p16"/>
          <p:cNvSpPr txBox="1"/>
          <p:nvPr/>
        </p:nvSpPr>
        <p:spPr>
          <a:xfrm>
            <a:off x="5953775" y="2575700"/>
            <a:ext cx="11567700" cy="3715800"/>
          </a:xfrm>
          <a:prstGeom prst="rect">
            <a:avLst/>
          </a:prstGeom>
          <a:noFill/>
          <a:ln>
            <a:noFill/>
          </a:ln>
        </p:spPr>
        <p:txBody>
          <a:bodyPr spcFirstLastPara="1" wrap="square" lIns="0" tIns="0" rIns="0" bIns="0" anchor="t" anchorCtr="0">
            <a:spAutoFit/>
          </a:bodyPr>
          <a:lstStyle/>
          <a:p>
            <a:pPr marL="457200" marR="0" lvl="0" indent="-450850" algn="l" rtl="0">
              <a:lnSpc>
                <a:spcPct val="115000"/>
              </a:lnSpc>
              <a:spcBef>
                <a:spcPts val="0"/>
              </a:spcBef>
              <a:spcAft>
                <a:spcPts val="0"/>
              </a:spcAft>
              <a:buClr>
                <a:srgbClr val="000000"/>
              </a:buClr>
              <a:buSzPts val="3500"/>
              <a:buFont typeface="Arial"/>
              <a:buChar char="★"/>
            </a:pPr>
            <a:r>
              <a:rPr lang="en-US" sz="3500"/>
              <a:t>Panel Discussion with Rhode Island and North Dakota</a:t>
            </a:r>
            <a:endParaRPr/>
          </a:p>
          <a:p>
            <a:pPr marL="457200" marR="0" lvl="0" indent="-450850" algn="l" rtl="0">
              <a:lnSpc>
                <a:spcPct val="115000"/>
              </a:lnSpc>
              <a:spcBef>
                <a:spcPts val="2000"/>
              </a:spcBef>
              <a:spcAft>
                <a:spcPts val="0"/>
              </a:spcAft>
              <a:buClr>
                <a:srgbClr val="000000"/>
              </a:buClr>
              <a:buSzPts val="3500"/>
              <a:buFont typeface="Arial"/>
              <a:buChar char="★"/>
            </a:pPr>
            <a:r>
              <a:rPr lang="en-US" sz="3500"/>
              <a:t>Table Discussions: Q&amp;A with Speakers and Peer Discussions</a:t>
            </a:r>
            <a:endParaRPr sz="3500"/>
          </a:p>
          <a:p>
            <a:pPr marL="914400" marR="0" lvl="1" indent="-425450" algn="l" rtl="0">
              <a:lnSpc>
                <a:spcPct val="115000"/>
              </a:lnSpc>
              <a:spcBef>
                <a:spcPts val="2000"/>
              </a:spcBef>
              <a:spcAft>
                <a:spcPts val="0"/>
              </a:spcAft>
              <a:buSzPts val="3100"/>
              <a:buChar char="○"/>
            </a:pPr>
            <a:r>
              <a:rPr lang="en-US" sz="3100"/>
              <a:t>2-3 rounds of discussion, about 10-15 minutes per round</a:t>
            </a:r>
            <a:endParaRPr sz="3100"/>
          </a:p>
          <a:p>
            <a:pPr marL="457200" marR="0" lvl="0" indent="-450850" algn="l" rtl="0">
              <a:lnSpc>
                <a:spcPct val="115000"/>
              </a:lnSpc>
              <a:spcBef>
                <a:spcPts val="2000"/>
              </a:spcBef>
              <a:spcAft>
                <a:spcPts val="2000"/>
              </a:spcAft>
              <a:buSzPts val="3500"/>
              <a:buChar char="★"/>
            </a:pPr>
            <a:r>
              <a:rPr lang="en-US" sz="3500"/>
              <a:t>Debrief and Closing Connections</a:t>
            </a:r>
            <a:endParaRPr sz="3500"/>
          </a:p>
        </p:txBody>
      </p:sp>
      <p:sp>
        <p:nvSpPr>
          <p:cNvPr id="114" name="Google Shape;114;p16">
            <a:extLst>
              <a:ext uri="{C183D7F6-B498-43B3-948B-1728B52AA6E4}">
                <adec:decorative xmlns:adec="http://schemas.microsoft.com/office/drawing/2017/decorative" val="1"/>
              </a:ext>
            </a:extLst>
          </p:cNvPr>
          <p:cNvSpPr/>
          <p:nvPr/>
        </p:nvSpPr>
        <p:spPr>
          <a:xfrm>
            <a:off x="15458567"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6"/>
          <p:cNvSpPr txBox="1"/>
          <p:nvPr/>
        </p:nvSpPr>
        <p:spPr>
          <a:xfrm>
            <a:off x="15346126"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pic>
        <p:nvPicPr>
          <p:cNvPr id="116" name="Google Shape;116;p16">
            <a:extLst>
              <a:ext uri="{C183D7F6-B498-43B3-948B-1728B52AA6E4}">
                <adec:decorative xmlns:adec="http://schemas.microsoft.com/office/drawing/2017/decorative" val="1"/>
              </a:ext>
            </a:extLst>
          </p:cNvPr>
          <p:cNvPicPr preferRelativeResize="0"/>
          <p:nvPr/>
        </p:nvPicPr>
        <p:blipFill rotWithShape="1">
          <a:blip r:embed="rId4">
            <a:alphaModFix/>
          </a:blip>
          <a:srcRect t="58037"/>
          <a:stretch/>
        </p:blipFill>
        <p:spPr>
          <a:xfrm>
            <a:off x="-12" y="6413600"/>
            <a:ext cx="18288000" cy="4316625"/>
          </a:xfrm>
          <a:prstGeom prst="rect">
            <a:avLst/>
          </a:prstGeom>
          <a:noFill/>
          <a:ln>
            <a:noFill/>
          </a:ln>
        </p:spPr>
      </p:pic>
      <p:sp>
        <p:nvSpPr>
          <p:cNvPr id="117" name="Google Shape;117;p16">
            <a:extLst>
              <a:ext uri="{C183D7F6-B498-43B3-948B-1728B52AA6E4}">
                <adec:decorative xmlns:adec="http://schemas.microsoft.com/office/drawing/2017/decorative" val="1"/>
              </a:ext>
            </a:extLst>
          </p:cNvPr>
          <p:cNvSpPr/>
          <p:nvPr/>
        </p:nvSpPr>
        <p:spPr>
          <a:xfrm>
            <a:off x="-307310" y="4684734"/>
            <a:ext cx="6449851" cy="8599801"/>
          </a:xfrm>
          <a:custGeom>
            <a:avLst/>
            <a:gdLst/>
            <a:ahLst/>
            <a:cxnLst/>
            <a:rect l="l" t="t" r="r" b="b"/>
            <a:pathLst>
              <a:path w="6449851" h="8599801" extrusionOk="0">
                <a:moveTo>
                  <a:pt x="0" y="0"/>
                </a:moveTo>
                <a:lnTo>
                  <a:pt x="6449851" y="0"/>
                </a:lnTo>
                <a:lnTo>
                  <a:pt x="6449851" y="8599801"/>
                </a:lnTo>
                <a:lnTo>
                  <a:pt x="0" y="8599801"/>
                </a:lnTo>
                <a:lnTo>
                  <a:pt x="0" y="0"/>
                </a:lnTo>
                <a:close/>
              </a:path>
            </a:pathLst>
          </a:custGeom>
          <a:blipFill rotWithShape="1">
            <a:blip r:embed="rId5">
              <a:alphaModFix/>
            </a:blip>
            <a:stretch>
              <a:fillRect l="-104895" t="-122752" r="-5400" b="-1397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7">
            <a:extLst>
              <a:ext uri="{C183D7F6-B498-43B3-948B-1728B52AA6E4}">
                <adec:decorative xmlns:adec="http://schemas.microsoft.com/office/drawing/2017/decorative" val="1"/>
              </a:ext>
            </a:extLst>
          </p:cNvPr>
          <p:cNvSpPr/>
          <p:nvPr/>
        </p:nvSpPr>
        <p:spPr>
          <a:xfrm>
            <a:off x="0" y="0"/>
            <a:ext cx="7869065" cy="102870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7">
            <a:extLst>
              <a:ext uri="{C183D7F6-B498-43B3-948B-1728B52AA6E4}">
                <adec:decorative xmlns:adec="http://schemas.microsoft.com/office/drawing/2017/decorative" val="1"/>
              </a:ext>
            </a:extLst>
          </p:cNvPr>
          <p:cNvSpPr/>
          <p:nvPr/>
        </p:nvSpPr>
        <p:spPr>
          <a:xfrm>
            <a:off x="1028700" y="944457"/>
            <a:ext cx="5542562" cy="8313843"/>
          </a:xfrm>
          <a:custGeom>
            <a:avLst/>
            <a:gdLst/>
            <a:ahLst/>
            <a:cxnLst/>
            <a:rect l="l" t="t" r="r" b="b"/>
            <a:pathLst>
              <a:path w="6350000" h="9525000" extrusionOk="0">
                <a:moveTo>
                  <a:pt x="0" y="9042400"/>
                </a:moveTo>
                <a:lnTo>
                  <a:pt x="0" y="482600"/>
                </a:lnTo>
                <a:cubicBezTo>
                  <a:pt x="0" y="215900"/>
                  <a:pt x="215900" y="0"/>
                  <a:pt x="482600" y="0"/>
                </a:cubicBezTo>
                <a:lnTo>
                  <a:pt x="5867400" y="0"/>
                </a:lnTo>
                <a:cubicBezTo>
                  <a:pt x="6134100" y="0"/>
                  <a:pt x="6350000" y="217170"/>
                  <a:pt x="6350000" y="482600"/>
                </a:cubicBezTo>
                <a:lnTo>
                  <a:pt x="6350000" y="9042400"/>
                </a:lnTo>
                <a:cubicBezTo>
                  <a:pt x="6350000" y="9309100"/>
                  <a:pt x="6134100" y="9525000"/>
                  <a:pt x="5867400" y="9525000"/>
                </a:cubicBezTo>
                <a:lnTo>
                  <a:pt x="482600" y="9525000"/>
                </a:lnTo>
                <a:cubicBezTo>
                  <a:pt x="217170" y="9525000"/>
                  <a:pt x="0" y="9309100"/>
                  <a:pt x="0" y="9042400"/>
                </a:cubicBez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7"/>
          <p:cNvSpPr txBox="1">
            <a:spLocks noGrp="1"/>
          </p:cNvSpPr>
          <p:nvPr>
            <p:ph type="title" idx="4294967295"/>
          </p:nvPr>
        </p:nvSpPr>
        <p:spPr>
          <a:xfrm>
            <a:off x="9019100" y="1371800"/>
            <a:ext cx="8115300" cy="1569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10199" b="1" i="0" u="none" strike="noStrike" kern="0" cap="none" spc="0" normalizeH="0" baseline="0" noProof="0" dirty="0">
                <a:ln>
                  <a:noFill/>
                </a:ln>
                <a:solidFill>
                  <a:srgbClr val="000000"/>
                </a:solidFill>
                <a:effectLst/>
                <a:uLnTx/>
                <a:uFillTx/>
                <a:latin typeface="Fjalla One"/>
                <a:ea typeface="Fjalla One"/>
                <a:cs typeface="Fjalla One"/>
                <a:sym typeface="Fjalla One"/>
              </a:rPr>
              <a:t>Engagement</a:t>
            </a:r>
            <a:endParaRPr kumimoji="0" lang="en-US" sz="46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25" name="Google Shape;125;p17"/>
          <p:cNvSpPr txBox="1"/>
          <p:nvPr/>
        </p:nvSpPr>
        <p:spPr>
          <a:xfrm>
            <a:off x="9019100" y="3709963"/>
            <a:ext cx="8115300" cy="3837900"/>
          </a:xfrm>
          <a:prstGeom prst="rect">
            <a:avLst/>
          </a:prstGeom>
          <a:noFill/>
          <a:ln>
            <a:noFill/>
          </a:ln>
        </p:spPr>
        <p:txBody>
          <a:bodyPr spcFirstLastPara="1" wrap="square" lIns="0" tIns="0" rIns="0" bIns="0" anchor="t" anchorCtr="0">
            <a:spAutoFit/>
          </a:bodyPr>
          <a:lstStyle/>
          <a:p>
            <a:pPr marL="457200" marR="0" lvl="0" indent="-431800" algn="l" rtl="0">
              <a:lnSpc>
                <a:spcPct val="115000"/>
              </a:lnSpc>
              <a:spcBef>
                <a:spcPts val="0"/>
              </a:spcBef>
              <a:spcAft>
                <a:spcPts val="0"/>
              </a:spcAft>
              <a:buSzPts val="3200"/>
              <a:buFont typeface="Raleway"/>
              <a:buChar char="❏"/>
            </a:pPr>
            <a:r>
              <a:rPr lang="en-US" sz="3200">
                <a:latin typeface="Raleway"/>
                <a:ea typeface="Raleway"/>
                <a:cs typeface="Raleway"/>
                <a:sym typeface="Raleway"/>
              </a:rPr>
              <a:t>What type of organization do you represent?</a:t>
            </a:r>
            <a:endParaRPr sz="3200">
              <a:latin typeface="Raleway"/>
              <a:ea typeface="Raleway"/>
              <a:cs typeface="Raleway"/>
              <a:sym typeface="Raleway"/>
            </a:endParaRPr>
          </a:p>
          <a:p>
            <a:pPr marL="457200" marR="0" lvl="0" indent="-431800" algn="l" rtl="0">
              <a:lnSpc>
                <a:spcPct val="115000"/>
              </a:lnSpc>
              <a:spcBef>
                <a:spcPts val="2000"/>
              </a:spcBef>
              <a:spcAft>
                <a:spcPts val="0"/>
              </a:spcAft>
              <a:buSzPts val="3200"/>
              <a:buFont typeface="Raleway"/>
              <a:buChar char="❏"/>
            </a:pPr>
            <a:r>
              <a:rPr lang="en-US" sz="3200">
                <a:latin typeface="Raleway"/>
                <a:ea typeface="Raleway"/>
                <a:cs typeface="Raleway"/>
                <a:sym typeface="Raleway"/>
              </a:rPr>
              <a:t>What is your state’s current status on launching leader apprenticeships?</a:t>
            </a:r>
            <a:endParaRPr sz="3200">
              <a:latin typeface="Raleway"/>
              <a:ea typeface="Raleway"/>
              <a:cs typeface="Raleway"/>
              <a:sym typeface="Raleway"/>
            </a:endParaRPr>
          </a:p>
          <a:p>
            <a:pPr marL="457200" marR="0" lvl="0" indent="-431800" algn="l" rtl="0">
              <a:lnSpc>
                <a:spcPct val="115000"/>
              </a:lnSpc>
              <a:spcBef>
                <a:spcPts val="2000"/>
              </a:spcBef>
              <a:spcAft>
                <a:spcPts val="2000"/>
              </a:spcAft>
              <a:buSzPts val="3200"/>
              <a:buFont typeface="Raleway"/>
              <a:buChar char="❏"/>
            </a:pPr>
            <a:r>
              <a:rPr lang="en-US" sz="3200">
                <a:latin typeface="Raleway"/>
                <a:ea typeface="Raleway"/>
                <a:cs typeface="Raleway"/>
                <a:sym typeface="Raleway"/>
              </a:rPr>
              <a:t>What are you hoping to learn from today’s session?</a:t>
            </a:r>
            <a:endParaRPr sz="3200">
              <a:latin typeface="Raleway"/>
              <a:ea typeface="Raleway"/>
              <a:cs typeface="Raleway"/>
              <a:sym typeface="Raleway"/>
            </a:endParaRPr>
          </a:p>
        </p:txBody>
      </p:sp>
      <p:sp>
        <p:nvSpPr>
          <p:cNvPr id="126" name="Google Shape;126;p17">
            <a:extLst>
              <a:ext uri="{C183D7F6-B498-43B3-948B-1728B52AA6E4}">
                <adec:decorative xmlns:adec="http://schemas.microsoft.com/office/drawing/2017/decorative" val="1"/>
              </a:ext>
            </a:extLst>
          </p:cNvPr>
          <p:cNvSpPr/>
          <p:nvPr/>
        </p:nvSpPr>
        <p:spPr>
          <a:xfrm>
            <a:off x="15359259"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17"/>
          <p:cNvSpPr txBox="1"/>
          <p:nvPr/>
        </p:nvSpPr>
        <p:spPr>
          <a:xfrm>
            <a:off x="15246818"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28" name="Google Shape;128;p17">
            <a:extLst>
              <a:ext uri="{C183D7F6-B498-43B3-948B-1728B52AA6E4}">
                <adec:decorative xmlns:adec="http://schemas.microsoft.com/office/drawing/2017/decorative" val="1"/>
              </a:ext>
            </a:extLst>
          </p:cNvPr>
          <p:cNvSpPr/>
          <p:nvPr/>
        </p:nvSpPr>
        <p:spPr>
          <a:xfrm rot="5400000">
            <a:off x="-7975710" y="7022814"/>
            <a:ext cx="15951420" cy="1681546"/>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a:extLst>
              <a:ext uri="{C183D7F6-B498-43B3-948B-1728B52AA6E4}">
                <adec:decorative xmlns:adec="http://schemas.microsoft.com/office/drawing/2017/decorative" val="1"/>
              </a:ext>
            </a:extLst>
          </p:cNvPr>
          <p:cNvSpPr/>
          <p:nvPr/>
        </p:nvSpPr>
        <p:spPr>
          <a:xfrm>
            <a:off x="2873238" y="1028700"/>
            <a:ext cx="12539606" cy="7126709"/>
          </a:xfrm>
          <a:custGeom>
            <a:avLst/>
            <a:gdLst/>
            <a:ahLst/>
            <a:cxnLst/>
            <a:rect l="l" t="t" r="r" b="b"/>
            <a:pathLst>
              <a:path w="3005298" h="1708019" extrusionOk="0">
                <a:moveTo>
                  <a:pt x="2880838" y="1708019"/>
                </a:moveTo>
                <a:lnTo>
                  <a:pt x="124460" y="1708019"/>
                </a:lnTo>
                <a:cubicBezTo>
                  <a:pt x="55880" y="1708019"/>
                  <a:pt x="0" y="1652139"/>
                  <a:pt x="0" y="1583559"/>
                </a:cubicBezTo>
                <a:lnTo>
                  <a:pt x="0" y="124460"/>
                </a:lnTo>
                <a:cubicBezTo>
                  <a:pt x="0" y="55880"/>
                  <a:pt x="55880" y="0"/>
                  <a:pt x="124460" y="0"/>
                </a:cubicBezTo>
                <a:lnTo>
                  <a:pt x="2880838" y="0"/>
                </a:lnTo>
                <a:cubicBezTo>
                  <a:pt x="2949418" y="0"/>
                  <a:pt x="3005298" y="55880"/>
                  <a:pt x="3005298" y="124460"/>
                </a:cubicBezTo>
                <a:lnTo>
                  <a:pt x="3005298" y="1583559"/>
                </a:lnTo>
                <a:cubicBezTo>
                  <a:pt x="3005298" y="1652139"/>
                  <a:pt x="2949418" y="1708019"/>
                  <a:pt x="2880838" y="1708019"/>
                </a:cubicBezTo>
                <a:close/>
              </a:path>
            </a:pathLst>
          </a:custGeom>
          <a:solidFill>
            <a:srgbClr val="F8BC27"/>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34" name="Google Shape;134;p18">
            <a:extLst>
              <a:ext uri="{C183D7F6-B498-43B3-948B-1728B52AA6E4}">
                <adec:decorative xmlns:adec="http://schemas.microsoft.com/office/drawing/2017/decorative" val="1"/>
              </a:ext>
            </a:extLst>
          </p:cNvPr>
          <p:cNvGrpSpPr/>
          <p:nvPr/>
        </p:nvGrpSpPr>
        <p:grpSpPr>
          <a:xfrm>
            <a:off x="3702089" y="2906792"/>
            <a:ext cx="10881900" cy="3441109"/>
            <a:chOff x="-1283" y="948608"/>
            <a:chExt cx="14509200" cy="4588144"/>
          </a:xfrm>
        </p:grpSpPr>
        <p:sp>
          <p:nvSpPr>
            <p:cNvPr id="135" name="Google Shape;135;p18"/>
            <p:cNvSpPr txBox="1"/>
            <p:nvPr/>
          </p:nvSpPr>
          <p:spPr>
            <a:xfrm>
              <a:off x="-1283" y="948608"/>
              <a:ext cx="14509200" cy="1908599"/>
            </a:xfrm>
            <a:prstGeom prst="rect">
              <a:avLst/>
            </a:prstGeom>
            <a:noFill/>
            <a:ln>
              <a:noFill/>
            </a:ln>
          </p:spPr>
          <p:txBody>
            <a:bodyPr spcFirstLastPara="1" wrap="square" lIns="0" tIns="0" rIns="0" bIns="0" anchor="t" anchorCtr="0">
              <a:spAutoFit/>
            </a:bodyPr>
            <a:lstStyle/>
            <a:p>
              <a:pPr marL="0" marR="0" lvl="0" indent="0" algn="ctr" rtl="0">
                <a:lnSpc>
                  <a:spcPct val="110001"/>
                </a:lnSpc>
                <a:spcBef>
                  <a:spcPts val="0"/>
                </a:spcBef>
                <a:spcAft>
                  <a:spcPts val="0"/>
                </a:spcAft>
                <a:buNone/>
              </a:pPr>
              <a:r>
                <a:rPr lang="en-US" sz="9299" b="1" dirty="0">
                  <a:latin typeface="Fjalla One"/>
                  <a:ea typeface="Fjalla One"/>
                  <a:cs typeface="Fjalla One"/>
                  <a:sym typeface="Fjalla One"/>
                </a:rPr>
                <a:t>Panel Discussion</a:t>
              </a:r>
              <a:endParaRPr sz="3700" dirty="0">
                <a:latin typeface="Fjalla One"/>
                <a:ea typeface="Fjalla One"/>
                <a:cs typeface="Fjalla One"/>
                <a:sym typeface="Fjalla One"/>
              </a:endParaRPr>
            </a:p>
          </p:txBody>
        </p:sp>
        <p:sp>
          <p:nvSpPr>
            <p:cNvPr id="136" name="Google Shape;136;p18"/>
            <p:cNvSpPr txBox="1"/>
            <p:nvPr/>
          </p:nvSpPr>
          <p:spPr>
            <a:xfrm>
              <a:off x="488864" y="5249352"/>
              <a:ext cx="135291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a:latin typeface="Raleway"/>
                <a:ea typeface="Raleway"/>
                <a:cs typeface="Raleway"/>
                <a:sym typeface="Raleway"/>
              </a:endParaRPr>
            </a:p>
          </p:txBody>
        </p:sp>
        <p:sp>
          <p:nvSpPr>
            <p:cNvPr id="137" name="Google Shape;137;p18"/>
            <p:cNvSpPr txBox="1"/>
            <p:nvPr/>
          </p:nvSpPr>
          <p:spPr>
            <a:xfrm>
              <a:off x="1170969" y="2857224"/>
              <a:ext cx="12164700" cy="410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sz="2000">
                <a:latin typeface="Fjalla One"/>
                <a:ea typeface="Fjalla One"/>
                <a:cs typeface="Fjalla One"/>
                <a:sym typeface="Fjalla One"/>
              </a:endParaRPr>
            </a:p>
          </p:txBody>
        </p:sp>
      </p:grpSp>
      <p:sp>
        <p:nvSpPr>
          <p:cNvPr id="138" name="Google Shape;138;p18">
            <a:extLst>
              <a:ext uri="{C183D7F6-B498-43B3-948B-1728B52AA6E4}">
                <adec:decorative xmlns:adec="http://schemas.microsoft.com/office/drawing/2017/decorative" val="1"/>
              </a:ext>
            </a:extLst>
          </p:cNvPr>
          <p:cNvSpPr/>
          <p:nvPr/>
        </p:nvSpPr>
        <p:spPr>
          <a:xfrm>
            <a:off x="289308" y="184434"/>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8">
            <a:extLst>
              <a:ext uri="{C183D7F6-B498-43B3-948B-1728B52AA6E4}">
                <adec:decorative xmlns:adec="http://schemas.microsoft.com/office/drawing/2017/decorative" val="1"/>
              </a:ext>
            </a:extLst>
          </p:cNvPr>
          <p:cNvSpPr txBox="1"/>
          <p:nvPr/>
        </p:nvSpPr>
        <p:spPr>
          <a:xfrm>
            <a:off x="176868" y="739131"/>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40" name="Google Shape;140;p18">
            <a:extLst>
              <a:ext uri="{C183D7F6-B498-43B3-948B-1728B52AA6E4}">
                <adec:decorative xmlns:adec="http://schemas.microsoft.com/office/drawing/2017/decorative" val="1"/>
              </a:ext>
            </a:extLst>
          </p:cNvPr>
          <p:cNvSpPr/>
          <p:nvPr/>
        </p:nvSpPr>
        <p:spPr>
          <a:xfrm>
            <a:off x="-7" y="5346712"/>
            <a:ext cx="4874396" cy="7267812"/>
          </a:xfrm>
          <a:custGeom>
            <a:avLst/>
            <a:gdLst/>
            <a:ahLst/>
            <a:cxnLst/>
            <a:rect l="l" t="t" r="r" b="b"/>
            <a:pathLst>
              <a:path w="4874396" h="7267812" extrusionOk="0">
                <a:moveTo>
                  <a:pt x="0" y="0"/>
                </a:moveTo>
                <a:lnTo>
                  <a:pt x="4874396" y="0"/>
                </a:lnTo>
                <a:lnTo>
                  <a:pt x="4874396" y="7267812"/>
                </a:lnTo>
                <a:lnTo>
                  <a:pt x="0" y="7267812"/>
                </a:lnTo>
                <a:lnTo>
                  <a:pt x="0" y="0"/>
                </a:lnTo>
                <a:close/>
              </a:path>
            </a:pathLst>
          </a:custGeom>
          <a:blipFill rotWithShape="1">
            <a:blip r:embed="rId4">
              <a:alphaModFix/>
            </a:blip>
            <a:stretch>
              <a:fillRect l="-5307" t="-129" r="-112756" b="-11938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8">
            <a:extLst>
              <a:ext uri="{C183D7F6-B498-43B3-948B-1728B52AA6E4}">
                <adec:decorative xmlns:adec="http://schemas.microsoft.com/office/drawing/2017/decorative" val="1"/>
              </a:ext>
            </a:extLst>
          </p:cNvPr>
          <p:cNvSpPr/>
          <p:nvPr/>
        </p:nvSpPr>
        <p:spPr>
          <a:xfrm>
            <a:off x="13522649" y="5496243"/>
            <a:ext cx="4765351" cy="6665818"/>
          </a:xfrm>
          <a:custGeom>
            <a:avLst/>
            <a:gdLst/>
            <a:ahLst/>
            <a:cxnLst/>
            <a:rect l="l" t="t" r="r" b="b"/>
            <a:pathLst>
              <a:path w="4765351" h="6665818" extrusionOk="0">
                <a:moveTo>
                  <a:pt x="0" y="0"/>
                </a:moveTo>
                <a:lnTo>
                  <a:pt x="4765351" y="0"/>
                </a:lnTo>
                <a:lnTo>
                  <a:pt x="4765351" y="6665818"/>
                </a:lnTo>
                <a:lnTo>
                  <a:pt x="0" y="6665818"/>
                </a:lnTo>
                <a:lnTo>
                  <a:pt x="0" y="0"/>
                </a:lnTo>
                <a:close/>
              </a:path>
            </a:pathLst>
          </a:custGeom>
          <a:blipFill rotWithShape="1">
            <a:blip r:embed="rId5">
              <a:alphaModFix/>
            </a:blip>
            <a:stretch>
              <a:fillRect l="-102895" t="-113427" r="-13868" b="-19168"/>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 name="Title 1">
            <a:extLst>
              <a:ext uri="{FF2B5EF4-FFF2-40B4-BE49-F238E27FC236}">
                <a16:creationId xmlns:a16="http://schemas.microsoft.com/office/drawing/2014/main" id="{EFB9D790-A169-D647-C39A-2D4B14DDDC94}"/>
              </a:ext>
            </a:extLst>
          </p:cNvPr>
          <p:cNvSpPr>
            <a:spLocks noGrp="1"/>
          </p:cNvSpPr>
          <p:nvPr>
            <p:ph type="title" idx="4294967295"/>
          </p:nvPr>
        </p:nvSpPr>
        <p:spPr>
          <a:xfrm>
            <a:off x="457200" y="-1143000"/>
            <a:ext cx="8229600" cy="1143000"/>
          </a:xfrm>
        </p:spPr>
        <p:txBody>
          <a:bodyPr spcFirstLastPara="1" wrap="square" lIns="91425" tIns="45700" rIns="91425" bIns="45700" anchor="b" anchorCtr="0">
            <a:normAutofit/>
          </a:bodyPr>
          <a:lstStyle/>
          <a:p>
            <a:r>
              <a:rPr lang="en-US" dirty="0"/>
              <a:t>Panel Discussion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9">
            <a:extLst>
              <a:ext uri="{C183D7F6-B498-43B3-948B-1728B52AA6E4}">
                <adec:decorative xmlns:adec="http://schemas.microsoft.com/office/drawing/2017/decorative" val="1"/>
              </a:ext>
            </a:extLst>
          </p:cNvPr>
          <p:cNvSpPr/>
          <p:nvPr/>
        </p:nvSpPr>
        <p:spPr>
          <a:xfrm>
            <a:off x="1028700" y="4596678"/>
            <a:ext cx="5086959" cy="4661623"/>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9">
            <a:extLst>
              <a:ext uri="{C183D7F6-B498-43B3-948B-1728B52AA6E4}">
                <adec:decorative xmlns:adec="http://schemas.microsoft.com/office/drawing/2017/decorative" val="1"/>
              </a:ext>
            </a:extLst>
          </p:cNvPr>
          <p:cNvSpPr/>
          <p:nvPr/>
        </p:nvSpPr>
        <p:spPr>
          <a:xfrm>
            <a:off x="6602693" y="4596678"/>
            <a:ext cx="5086959" cy="4661623"/>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9">
            <a:extLst>
              <a:ext uri="{C183D7F6-B498-43B3-948B-1728B52AA6E4}">
                <adec:decorative xmlns:adec="http://schemas.microsoft.com/office/drawing/2017/decorative" val="1"/>
              </a:ext>
            </a:extLst>
          </p:cNvPr>
          <p:cNvSpPr/>
          <p:nvPr/>
        </p:nvSpPr>
        <p:spPr>
          <a:xfrm>
            <a:off x="12172341" y="4596678"/>
            <a:ext cx="5086959" cy="4661623"/>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49" name="Google Shape;149;p19">
            <a:extLst>
              <a:ext uri="{C183D7F6-B498-43B3-948B-1728B52AA6E4}">
                <adec:decorative xmlns:adec="http://schemas.microsoft.com/office/drawing/2017/decorative" val="1"/>
              </a:ext>
            </a:extLst>
          </p:cNvPr>
          <p:cNvGrpSpPr/>
          <p:nvPr/>
        </p:nvGrpSpPr>
        <p:grpSpPr>
          <a:xfrm>
            <a:off x="-453566" y="525962"/>
            <a:ext cx="19195132" cy="1760038"/>
            <a:chOff x="0" y="-9525"/>
            <a:chExt cx="5055508" cy="463549"/>
          </a:xfrm>
        </p:grpSpPr>
        <p:sp>
          <p:nvSpPr>
            <p:cNvPr id="150" name="Google Shape;150;p19"/>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9"/>
            <p:cNvSpPr txBox="1"/>
            <p:nvPr/>
          </p:nvSpPr>
          <p:spPr>
            <a:xfrm>
              <a:off x="0" y="-9525"/>
              <a:ext cx="5055508" cy="463549"/>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52" name="Google Shape;152;p19">
            <a:extLst>
              <a:ext uri="{C183D7F6-B498-43B3-948B-1728B52AA6E4}">
                <adec:decorative xmlns:adec="http://schemas.microsoft.com/office/drawing/2017/decorative" val="1"/>
              </a:ext>
            </a:extLst>
          </p:cNvPr>
          <p:cNvSpPr/>
          <p:nvPr/>
        </p:nvSpPr>
        <p:spPr>
          <a:xfrm>
            <a:off x="3113161" y="4310488"/>
            <a:ext cx="918037" cy="91803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9">
            <a:extLst>
              <a:ext uri="{C183D7F6-B498-43B3-948B-1728B52AA6E4}">
                <adec:decorative xmlns:adec="http://schemas.microsoft.com/office/drawing/2017/decorative" val="1"/>
              </a:ext>
            </a:extLst>
          </p:cNvPr>
          <p:cNvSpPr/>
          <p:nvPr/>
        </p:nvSpPr>
        <p:spPr>
          <a:xfrm>
            <a:off x="8671360" y="4278899"/>
            <a:ext cx="949626" cy="949626"/>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9">
            <a:extLst>
              <a:ext uri="{C183D7F6-B498-43B3-948B-1728B52AA6E4}">
                <adec:decorative xmlns:adec="http://schemas.microsoft.com/office/drawing/2017/decorative" val="1"/>
              </a:ext>
            </a:extLst>
          </p:cNvPr>
          <p:cNvSpPr/>
          <p:nvPr/>
        </p:nvSpPr>
        <p:spPr>
          <a:xfrm>
            <a:off x="14261402" y="4310488"/>
            <a:ext cx="918037" cy="918037"/>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9"/>
          <p:cNvSpPr txBox="1">
            <a:spLocks noGrp="1"/>
          </p:cNvSpPr>
          <p:nvPr>
            <p:ph type="title" idx="4294967295"/>
          </p:nvPr>
        </p:nvSpPr>
        <p:spPr>
          <a:xfrm>
            <a:off x="1028700" y="863478"/>
            <a:ext cx="16230600" cy="12315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80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Launching RIRAPP</a:t>
            </a:r>
            <a:endParaRPr kumimoji="0" lang="en-US" sz="14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155" name="Google Shape;155;p19"/>
          <p:cNvSpPr txBox="1"/>
          <p:nvPr/>
        </p:nvSpPr>
        <p:spPr>
          <a:xfrm>
            <a:off x="459750" y="2591151"/>
            <a:ext cx="8985600" cy="1414200"/>
          </a:xfrm>
          <a:prstGeom prst="rect">
            <a:avLst/>
          </a:prstGeom>
          <a:noFill/>
          <a:ln>
            <a:noFill/>
          </a:ln>
        </p:spPr>
        <p:txBody>
          <a:bodyPr spcFirstLastPara="1" wrap="square" lIns="0" tIns="0" rIns="0" bIns="0" anchor="t" anchorCtr="0">
            <a:spAutoFit/>
          </a:bodyPr>
          <a:lstStyle/>
          <a:p>
            <a:pPr marL="0" marR="0" lvl="0" indent="0" algn="l" rtl="0">
              <a:lnSpc>
                <a:spcPct val="120022"/>
              </a:lnSpc>
              <a:spcBef>
                <a:spcPts val="0"/>
              </a:spcBef>
              <a:spcAft>
                <a:spcPts val="0"/>
              </a:spcAft>
              <a:buNone/>
            </a:pPr>
            <a:r>
              <a:rPr lang="en-US" sz="2702">
                <a:solidFill>
                  <a:srgbClr val="3D3D3D"/>
                </a:solidFill>
                <a:latin typeface="Raleway Medium"/>
                <a:ea typeface="Raleway Medium"/>
                <a:cs typeface="Raleway Medium"/>
                <a:sym typeface="Raleway Medium"/>
              </a:rPr>
              <a:t>Rhode Island Registered Apprenticeship Principal Program (RIRAPP) now fully underway as part of the 2025–2026 Principal Residency Network (PRN) cohort</a:t>
            </a:r>
            <a:endParaRPr sz="2702">
              <a:solidFill>
                <a:srgbClr val="3D3D3D"/>
              </a:solidFill>
              <a:latin typeface="Raleway Medium"/>
              <a:ea typeface="Raleway Medium"/>
              <a:cs typeface="Raleway Medium"/>
              <a:sym typeface="Raleway Medium"/>
            </a:endParaRPr>
          </a:p>
        </p:txBody>
      </p:sp>
      <p:pic>
        <p:nvPicPr>
          <p:cNvPr id="165" name="Google Shape;165;p19" descr="CLEE Logo- Center for Leadership and Educational Equity"/>
          <p:cNvPicPr preferRelativeResize="0"/>
          <p:nvPr/>
        </p:nvPicPr>
        <p:blipFill>
          <a:blip r:embed="rId3">
            <a:alphaModFix/>
          </a:blip>
          <a:stretch>
            <a:fillRect/>
          </a:stretch>
        </p:blipFill>
        <p:spPr>
          <a:xfrm>
            <a:off x="9305112" y="2454600"/>
            <a:ext cx="3621663" cy="949625"/>
          </a:xfrm>
          <a:prstGeom prst="rect">
            <a:avLst/>
          </a:prstGeom>
          <a:noFill/>
          <a:ln>
            <a:noFill/>
          </a:ln>
        </p:spPr>
      </p:pic>
      <p:pic>
        <p:nvPicPr>
          <p:cNvPr id="166" name="Google Shape;166;p19" descr="RIDE logo- Rhode Island Department of Education"/>
          <p:cNvPicPr preferRelativeResize="0"/>
          <p:nvPr/>
        </p:nvPicPr>
        <p:blipFill>
          <a:blip r:embed="rId4">
            <a:alphaModFix/>
          </a:blip>
          <a:stretch>
            <a:fillRect/>
          </a:stretch>
        </p:blipFill>
        <p:spPr>
          <a:xfrm>
            <a:off x="13551850" y="2495888"/>
            <a:ext cx="3141600" cy="867075"/>
          </a:xfrm>
          <a:prstGeom prst="rect">
            <a:avLst/>
          </a:prstGeom>
          <a:noFill/>
          <a:ln>
            <a:noFill/>
          </a:ln>
        </p:spPr>
      </p:pic>
      <p:pic>
        <p:nvPicPr>
          <p:cNvPr id="167" name="Google Shape;167;p19" descr="Building Futures and Apprenticeship Rhode Island logo"/>
          <p:cNvPicPr preferRelativeResize="0"/>
          <p:nvPr/>
        </p:nvPicPr>
        <p:blipFill>
          <a:blip r:embed="rId5">
            <a:alphaModFix/>
          </a:blip>
          <a:stretch>
            <a:fillRect/>
          </a:stretch>
        </p:blipFill>
        <p:spPr>
          <a:xfrm>
            <a:off x="11761200" y="3572838"/>
            <a:ext cx="2356499" cy="921250"/>
          </a:xfrm>
          <a:prstGeom prst="rect">
            <a:avLst/>
          </a:prstGeom>
          <a:noFill/>
          <a:ln>
            <a:noFill/>
          </a:ln>
        </p:spPr>
      </p:pic>
      <p:sp>
        <p:nvSpPr>
          <p:cNvPr id="156" name="Google Shape;156;p19"/>
          <p:cNvSpPr txBox="1"/>
          <p:nvPr/>
        </p:nvSpPr>
        <p:spPr>
          <a:xfrm>
            <a:off x="1201750" y="5221500"/>
            <a:ext cx="4730400" cy="37566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300">
                <a:solidFill>
                  <a:schemeClr val="dk1"/>
                </a:solidFill>
                <a:latin typeface="Raleway Medium"/>
                <a:ea typeface="Raleway Medium"/>
                <a:cs typeface="Raleway Medium"/>
                <a:sym typeface="Raleway Medium"/>
              </a:rPr>
              <a:t>First r</a:t>
            </a:r>
            <a:r>
              <a:rPr lang="en-US" sz="2302">
                <a:solidFill>
                  <a:schemeClr val="dk1"/>
                </a:solidFill>
                <a:latin typeface="Raleway Medium"/>
                <a:ea typeface="Raleway Medium"/>
                <a:cs typeface="Raleway Medium"/>
                <a:sym typeface="Raleway Medium"/>
              </a:rPr>
              <a:t>egistered apprentice principal program in the Northeast</a:t>
            </a:r>
            <a:endParaRPr sz="2302">
              <a:solidFill>
                <a:schemeClr val="dk1"/>
              </a:solidFill>
              <a:latin typeface="Raleway Medium"/>
              <a:ea typeface="Raleway Medium"/>
              <a:cs typeface="Raleway Medium"/>
              <a:sym typeface="Raleway Medium"/>
            </a:endParaRPr>
          </a:p>
          <a:p>
            <a:pPr marL="0" marR="0" lvl="0" indent="0" algn="l" rtl="0">
              <a:lnSpc>
                <a:spcPct val="120025"/>
              </a:lnSpc>
              <a:spcBef>
                <a:spcPts val="0"/>
              </a:spcBef>
              <a:spcAft>
                <a:spcPts val="0"/>
              </a:spcAft>
              <a:buNone/>
            </a:pPr>
            <a:endParaRPr sz="2302">
              <a:solidFill>
                <a:schemeClr val="dk1"/>
              </a:solidFill>
              <a:latin typeface="Raleway Medium"/>
              <a:ea typeface="Raleway Medium"/>
              <a:cs typeface="Raleway Medium"/>
              <a:sym typeface="Raleway Medium"/>
            </a:endParaRPr>
          </a:p>
          <a:p>
            <a:pPr marL="0" marR="0" lvl="0" indent="0" algn="l" rtl="0">
              <a:lnSpc>
                <a:spcPct val="120025"/>
              </a:lnSpc>
              <a:spcBef>
                <a:spcPts val="0"/>
              </a:spcBef>
              <a:spcAft>
                <a:spcPts val="0"/>
              </a:spcAft>
              <a:buNone/>
            </a:pPr>
            <a:r>
              <a:rPr lang="en-US" sz="2302">
                <a:solidFill>
                  <a:schemeClr val="dk1"/>
                </a:solidFill>
                <a:latin typeface="Raleway Medium"/>
                <a:ea typeface="Raleway Medium"/>
                <a:cs typeface="Raleway Medium"/>
                <a:sym typeface="Raleway Medium"/>
              </a:rPr>
              <a:t>5 apprentices serve as assistant principals in their LEAs</a:t>
            </a:r>
            <a:endParaRPr sz="2302">
              <a:solidFill>
                <a:schemeClr val="dk1"/>
              </a:solidFill>
              <a:latin typeface="Raleway Medium"/>
              <a:ea typeface="Raleway Medium"/>
              <a:cs typeface="Raleway Medium"/>
              <a:sym typeface="Raleway Medium"/>
            </a:endParaRPr>
          </a:p>
          <a:p>
            <a:pPr marL="0" marR="0" lvl="0" indent="0" algn="l" rtl="0">
              <a:lnSpc>
                <a:spcPct val="120025"/>
              </a:lnSpc>
              <a:spcBef>
                <a:spcPts val="0"/>
              </a:spcBef>
              <a:spcAft>
                <a:spcPts val="0"/>
              </a:spcAft>
              <a:buNone/>
            </a:pPr>
            <a:endParaRPr sz="2302">
              <a:solidFill>
                <a:schemeClr val="dk1"/>
              </a:solidFill>
              <a:latin typeface="Raleway Medium"/>
              <a:ea typeface="Raleway Medium"/>
              <a:cs typeface="Raleway Medium"/>
              <a:sym typeface="Raleway Medium"/>
            </a:endParaRPr>
          </a:p>
          <a:p>
            <a:pPr marL="0" marR="0" lvl="0" indent="0" algn="l" rtl="0">
              <a:lnSpc>
                <a:spcPct val="120024"/>
              </a:lnSpc>
              <a:spcBef>
                <a:spcPts val="0"/>
              </a:spcBef>
              <a:spcAft>
                <a:spcPts val="0"/>
              </a:spcAft>
              <a:buNone/>
            </a:pPr>
            <a:r>
              <a:rPr lang="en-US" sz="2302">
                <a:solidFill>
                  <a:schemeClr val="dk1"/>
                </a:solidFill>
                <a:latin typeface="Raleway Medium"/>
                <a:ea typeface="Raleway Medium"/>
                <a:cs typeface="Raleway Medium"/>
                <a:sym typeface="Raleway Medium"/>
              </a:rPr>
              <a:t>Complete PRN while holding a Registered Apprenticeship Preliminary Certificate</a:t>
            </a:r>
            <a:endParaRPr sz="2302">
              <a:solidFill>
                <a:schemeClr val="dk1"/>
              </a:solidFill>
              <a:latin typeface="Raleway Medium"/>
              <a:ea typeface="Raleway Medium"/>
              <a:cs typeface="Raleway Medium"/>
              <a:sym typeface="Raleway Medium"/>
            </a:endParaRPr>
          </a:p>
        </p:txBody>
      </p:sp>
      <p:sp>
        <p:nvSpPr>
          <p:cNvPr id="158" name="Google Shape;158;p19"/>
          <p:cNvSpPr txBox="1"/>
          <p:nvPr/>
        </p:nvSpPr>
        <p:spPr>
          <a:xfrm>
            <a:off x="6801475" y="5443350"/>
            <a:ext cx="4730400" cy="3426900"/>
          </a:xfrm>
          <a:prstGeom prst="rect">
            <a:avLst/>
          </a:prstGeom>
          <a:noFill/>
          <a:ln>
            <a:noFill/>
          </a:ln>
        </p:spPr>
        <p:txBody>
          <a:bodyPr spcFirstLastPara="1" wrap="square" lIns="0" tIns="0" rIns="0" bIns="0" anchor="t" anchorCtr="0">
            <a:spAutoFit/>
          </a:bodyPr>
          <a:lstStyle/>
          <a:p>
            <a:pPr marL="0" marR="0" lvl="0" indent="0" algn="l" rtl="0">
              <a:lnSpc>
                <a:spcPct val="120025"/>
              </a:lnSpc>
              <a:spcBef>
                <a:spcPts val="0"/>
              </a:spcBef>
              <a:spcAft>
                <a:spcPts val="0"/>
              </a:spcAft>
              <a:buNone/>
            </a:pPr>
            <a:r>
              <a:rPr lang="en-US" sz="2100">
                <a:solidFill>
                  <a:schemeClr val="dk1"/>
                </a:solidFill>
                <a:latin typeface="Raleway Medium"/>
                <a:ea typeface="Raleway Medium"/>
                <a:cs typeface="Raleway Medium"/>
                <a:sym typeface="Raleway Medium"/>
              </a:rPr>
              <a:t>Related instruction delivered through peer and network learning sessions</a:t>
            </a:r>
            <a:endParaRPr sz="2100">
              <a:solidFill>
                <a:schemeClr val="dk1"/>
              </a:solidFill>
              <a:latin typeface="Raleway Medium"/>
              <a:ea typeface="Raleway Medium"/>
              <a:cs typeface="Raleway Medium"/>
              <a:sym typeface="Raleway Medium"/>
            </a:endParaRPr>
          </a:p>
          <a:p>
            <a:pPr marL="0" marR="0" lvl="0" indent="0" algn="l" rtl="0">
              <a:lnSpc>
                <a:spcPct val="120025"/>
              </a:lnSpc>
              <a:spcBef>
                <a:spcPts val="0"/>
              </a:spcBef>
              <a:spcAft>
                <a:spcPts val="0"/>
              </a:spcAft>
              <a:buNone/>
            </a:pPr>
            <a:endParaRPr sz="2100">
              <a:solidFill>
                <a:schemeClr val="dk1"/>
              </a:solidFill>
              <a:latin typeface="Raleway Medium"/>
              <a:ea typeface="Raleway Medium"/>
              <a:cs typeface="Raleway Medium"/>
              <a:sym typeface="Raleway Medium"/>
            </a:endParaRPr>
          </a:p>
          <a:p>
            <a:pPr marL="0" marR="0" lvl="0" indent="0" algn="l" rtl="0">
              <a:lnSpc>
                <a:spcPct val="120024"/>
              </a:lnSpc>
              <a:spcBef>
                <a:spcPts val="0"/>
              </a:spcBef>
              <a:spcAft>
                <a:spcPts val="0"/>
              </a:spcAft>
              <a:buNone/>
            </a:pPr>
            <a:r>
              <a:rPr lang="en-US" sz="2100">
                <a:solidFill>
                  <a:schemeClr val="dk1"/>
                </a:solidFill>
                <a:latin typeface="Raleway Medium"/>
                <a:ea typeface="Raleway Medium"/>
                <a:cs typeface="Raleway Medium"/>
                <a:sym typeface="Raleway Medium"/>
              </a:rPr>
              <a:t>Fully integrated, 12 month program that connects learning directly to daily leadership practice</a:t>
            </a:r>
            <a:endParaRPr sz="2100">
              <a:solidFill>
                <a:schemeClr val="dk1"/>
              </a:solidFill>
              <a:latin typeface="Raleway Medium"/>
              <a:ea typeface="Raleway Medium"/>
              <a:cs typeface="Raleway Medium"/>
              <a:sym typeface="Raleway Medium"/>
            </a:endParaRPr>
          </a:p>
          <a:p>
            <a:pPr marL="0" marR="0" lvl="0" indent="0" algn="l" rtl="0">
              <a:lnSpc>
                <a:spcPct val="120024"/>
              </a:lnSpc>
              <a:spcBef>
                <a:spcPts val="0"/>
              </a:spcBef>
              <a:spcAft>
                <a:spcPts val="0"/>
              </a:spcAft>
              <a:buNone/>
            </a:pPr>
            <a:endParaRPr sz="2100">
              <a:solidFill>
                <a:schemeClr val="dk1"/>
              </a:solidFill>
              <a:latin typeface="Raleway Medium"/>
              <a:ea typeface="Raleway Medium"/>
              <a:cs typeface="Raleway Medium"/>
              <a:sym typeface="Raleway Medium"/>
            </a:endParaRPr>
          </a:p>
          <a:p>
            <a:pPr marL="0" marR="0" lvl="0" indent="0" algn="l" rtl="0">
              <a:lnSpc>
                <a:spcPct val="120024"/>
              </a:lnSpc>
              <a:spcBef>
                <a:spcPts val="0"/>
              </a:spcBef>
              <a:spcAft>
                <a:spcPts val="0"/>
              </a:spcAft>
              <a:buNone/>
            </a:pPr>
            <a:r>
              <a:rPr lang="en-US" sz="2100">
                <a:solidFill>
                  <a:schemeClr val="dk1"/>
                </a:solidFill>
                <a:latin typeface="Raleway Medium"/>
                <a:ea typeface="Raleway Medium"/>
                <a:cs typeface="Raleway Medium"/>
                <a:sym typeface="Raleway Medium"/>
              </a:rPr>
              <a:t>Individualized learning: Through personal learning plans</a:t>
            </a:r>
            <a:endParaRPr sz="2100">
              <a:solidFill>
                <a:schemeClr val="dk1"/>
              </a:solidFill>
              <a:latin typeface="Raleway Medium"/>
              <a:ea typeface="Raleway Medium"/>
              <a:cs typeface="Raleway Medium"/>
              <a:sym typeface="Raleway Medium"/>
            </a:endParaRPr>
          </a:p>
        </p:txBody>
      </p:sp>
      <p:sp>
        <p:nvSpPr>
          <p:cNvPr id="159" name="Google Shape;159;p19"/>
          <p:cNvSpPr txBox="1"/>
          <p:nvPr/>
        </p:nvSpPr>
        <p:spPr>
          <a:xfrm>
            <a:off x="12636040" y="5489322"/>
            <a:ext cx="4159500" cy="3476100"/>
          </a:xfrm>
          <a:prstGeom prst="rect">
            <a:avLst/>
          </a:prstGeom>
          <a:noFill/>
          <a:ln>
            <a:noFill/>
          </a:ln>
        </p:spPr>
        <p:txBody>
          <a:bodyPr spcFirstLastPara="1" wrap="square" lIns="0" tIns="0" rIns="0" bIns="0" anchor="t" anchorCtr="0">
            <a:spAutoFit/>
          </a:bodyPr>
          <a:lstStyle/>
          <a:p>
            <a:pPr marL="0" marR="0" lvl="0" indent="0" algn="l" rtl="0">
              <a:lnSpc>
                <a:spcPct val="120024"/>
              </a:lnSpc>
              <a:spcBef>
                <a:spcPts val="0"/>
              </a:spcBef>
              <a:spcAft>
                <a:spcPts val="0"/>
              </a:spcAft>
              <a:buNone/>
            </a:pPr>
            <a:r>
              <a:rPr lang="en-US" sz="2402" i="1">
                <a:solidFill>
                  <a:schemeClr val="dk1"/>
                </a:solidFill>
                <a:latin typeface="Raleway Medium"/>
                <a:ea typeface="Raleway Medium"/>
                <a:cs typeface="Raleway Medium"/>
                <a:sym typeface="Raleway Medium"/>
              </a:rPr>
              <a:t>“Working alongside other members of the cohort has been extremely powerful- I’m learning so much from every member - the real life experience training is powerful and immediately applicable to my work.”</a:t>
            </a:r>
            <a:endParaRPr i="1">
              <a:solidFill>
                <a:schemeClr val="dk1"/>
              </a:solidFill>
              <a:latin typeface="Raleway Medium"/>
              <a:ea typeface="Raleway Medium"/>
              <a:cs typeface="Raleway Medium"/>
              <a:sym typeface="Raleway Medium"/>
            </a:endParaRPr>
          </a:p>
        </p:txBody>
      </p:sp>
      <p:sp>
        <p:nvSpPr>
          <p:cNvPr id="160" name="Google Shape;160;p19">
            <a:extLst>
              <a:ext uri="{C183D7F6-B498-43B3-948B-1728B52AA6E4}">
                <adec:decorative xmlns:adec="http://schemas.microsoft.com/office/drawing/2017/decorative" val="1"/>
              </a:ext>
            </a:extLst>
          </p:cNvPr>
          <p:cNvSpPr txBox="1"/>
          <p:nvPr/>
        </p:nvSpPr>
        <p:spPr>
          <a:xfrm>
            <a:off x="3112961" y="4388758"/>
            <a:ext cx="9180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b="0" i="0" u="none" strike="noStrike" cap="none">
                <a:solidFill>
                  <a:srgbClr val="FFFFFF"/>
                </a:solidFill>
                <a:latin typeface="Chewy"/>
                <a:ea typeface="Chewy"/>
                <a:cs typeface="Chewy"/>
                <a:sym typeface="Chewy"/>
              </a:rPr>
              <a:t>1</a:t>
            </a:r>
            <a:endParaRPr/>
          </a:p>
        </p:txBody>
      </p:sp>
      <p:sp>
        <p:nvSpPr>
          <p:cNvPr id="161" name="Google Shape;161;p19">
            <a:extLst>
              <a:ext uri="{C183D7F6-B498-43B3-948B-1728B52AA6E4}">
                <adec:decorative xmlns:adec="http://schemas.microsoft.com/office/drawing/2017/decorative" val="1"/>
              </a:ext>
            </a:extLst>
          </p:cNvPr>
          <p:cNvSpPr txBox="1"/>
          <p:nvPr/>
        </p:nvSpPr>
        <p:spPr>
          <a:xfrm>
            <a:off x="8669198" y="4358213"/>
            <a:ext cx="949500" cy="754800"/>
          </a:xfrm>
          <a:prstGeom prst="rect">
            <a:avLst/>
          </a:prstGeom>
          <a:noFill/>
          <a:ln>
            <a:noFill/>
          </a:ln>
        </p:spPr>
        <p:txBody>
          <a:bodyPr spcFirstLastPara="1" wrap="square" lIns="0" tIns="0" rIns="0" bIns="0" anchor="t" anchorCtr="0">
            <a:spAutoFit/>
          </a:bodyPr>
          <a:lstStyle/>
          <a:p>
            <a:pPr marL="0" marR="0" lvl="1" indent="0" algn="ctr" rtl="0">
              <a:lnSpc>
                <a:spcPct val="156994"/>
              </a:lnSpc>
              <a:spcBef>
                <a:spcPts val="0"/>
              </a:spcBef>
              <a:spcAft>
                <a:spcPts val="0"/>
              </a:spcAft>
              <a:buNone/>
            </a:pPr>
            <a:r>
              <a:rPr lang="en-US" sz="4904" b="0" i="0" u="none" strike="noStrike" cap="none">
                <a:solidFill>
                  <a:srgbClr val="FFFFFF"/>
                </a:solidFill>
                <a:latin typeface="Chewy"/>
                <a:ea typeface="Chewy"/>
                <a:cs typeface="Chewy"/>
                <a:sym typeface="Chewy"/>
              </a:rPr>
              <a:t>2</a:t>
            </a:r>
            <a:endParaRPr/>
          </a:p>
        </p:txBody>
      </p:sp>
      <p:sp>
        <p:nvSpPr>
          <p:cNvPr id="162" name="Google Shape;162;p19">
            <a:extLst>
              <a:ext uri="{C183D7F6-B498-43B3-948B-1728B52AA6E4}">
                <adec:decorative xmlns:adec="http://schemas.microsoft.com/office/drawing/2017/decorative" val="1"/>
              </a:ext>
            </a:extLst>
          </p:cNvPr>
          <p:cNvSpPr txBox="1"/>
          <p:nvPr/>
        </p:nvSpPr>
        <p:spPr>
          <a:xfrm>
            <a:off x="14261402" y="4383321"/>
            <a:ext cx="9180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b="0" i="0" u="none" strike="noStrike" cap="none">
                <a:solidFill>
                  <a:srgbClr val="FFFFFF"/>
                </a:solidFill>
                <a:latin typeface="Chewy"/>
                <a:ea typeface="Chewy"/>
                <a:cs typeface="Chewy"/>
                <a:sym typeface="Chewy"/>
              </a:rPr>
              <a:t>3</a:t>
            </a:r>
            <a:endParaRPr/>
          </a:p>
        </p:txBody>
      </p:sp>
      <p:sp>
        <p:nvSpPr>
          <p:cNvPr id="163" name="Google Shape;163;p19">
            <a:extLst>
              <a:ext uri="{C183D7F6-B498-43B3-948B-1728B52AA6E4}">
                <adec:decorative xmlns:adec="http://schemas.microsoft.com/office/drawing/2017/decorative" val="1"/>
              </a:ext>
            </a:extLst>
          </p:cNvPr>
          <p:cNvSpPr/>
          <p:nvPr/>
        </p:nvSpPr>
        <p:spPr>
          <a:xfrm>
            <a:off x="15934142" y="9469152"/>
            <a:ext cx="2038168" cy="422920"/>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9">
            <a:extLst>
              <a:ext uri="{C183D7F6-B498-43B3-948B-1728B52AA6E4}">
                <adec:decorative xmlns:adec="http://schemas.microsoft.com/office/drawing/2017/decorative" val="1"/>
              </a:ext>
            </a:extLst>
          </p:cNvPr>
          <p:cNvSpPr txBox="1"/>
          <p:nvPr/>
        </p:nvSpPr>
        <p:spPr>
          <a:xfrm>
            <a:off x="15843758" y="9911122"/>
            <a:ext cx="2218800" cy="275100"/>
          </a:xfrm>
          <a:prstGeom prst="rect">
            <a:avLst/>
          </a:prstGeom>
          <a:noFill/>
          <a:ln>
            <a:noFill/>
          </a:ln>
        </p:spPr>
        <p:txBody>
          <a:bodyPr spcFirstLastPara="1" wrap="square" lIns="0" tIns="0" rIns="0" bIns="0" anchor="t" anchorCtr="0">
            <a:spAutoFit/>
          </a:bodyPr>
          <a:lstStyle/>
          <a:p>
            <a:pPr marL="0" marR="0" lvl="0" indent="0" algn="ctr" rtl="0">
              <a:lnSpc>
                <a:spcPct val="101066"/>
              </a:lnSpc>
              <a:spcBef>
                <a:spcPts val="0"/>
              </a:spcBef>
              <a:spcAft>
                <a:spcPts val="0"/>
              </a:spcAft>
              <a:buNone/>
            </a:pPr>
            <a:r>
              <a:rPr lang="en-US" sz="178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0">
            <a:extLst>
              <a:ext uri="{C183D7F6-B498-43B3-948B-1728B52AA6E4}">
                <adec:decorative xmlns:adec="http://schemas.microsoft.com/office/drawing/2017/decorative" val="1"/>
              </a:ext>
            </a:extLst>
          </p:cNvPr>
          <p:cNvSpPr/>
          <p:nvPr/>
        </p:nvSpPr>
        <p:spPr>
          <a:xfrm>
            <a:off x="8713838" y="3999223"/>
            <a:ext cx="1115847" cy="1115847"/>
          </a:xfrm>
          <a:custGeom>
            <a:avLst/>
            <a:gdLst/>
            <a:ahLst/>
            <a:cxnLst/>
            <a:rect l="l" t="t" r="r" b="b"/>
            <a:pathLst>
              <a:path w="1115847" h="1115847" extrusionOk="0">
                <a:moveTo>
                  <a:pt x="0" y="0"/>
                </a:moveTo>
                <a:lnTo>
                  <a:pt x="1115847" y="0"/>
                </a:lnTo>
                <a:lnTo>
                  <a:pt x="1115847" y="1115847"/>
                </a:lnTo>
                <a:lnTo>
                  <a:pt x="0" y="11158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20">
            <a:extLst>
              <a:ext uri="{C183D7F6-B498-43B3-948B-1728B52AA6E4}">
                <adec:decorative xmlns:adec="http://schemas.microsoft.com/office/drawing/2017/decorative" val="1"/>
              </a:ext>
            </a:extLst>
          </p:cNvPr>
          <p:cNvSpPr/>
          <p:nvPr/>
        </p:nvSpPr>
        <p:spPr>
          <a:xfrm rot="2145233">
            <a:off x="14941725" y="3645870"/>
            <a:ext cx="197504" cy="1448359"/>
          </a:xfrm>
          <a:custGeom>
            <a:avLst/>
            <a:gdLst/>
            <a:ahLst/>
            <a:cxnLst/>
            <a:rect l="l" t="t" r="r" b="b"/>
            <a:pathLst>
              <a:path w="197269" h="1446638" extrusionOk="0">
                <a:moveTo>
                  <a:pt x="0" y="0"/>
                </a:moveTo>
                <a:lnTo>
                  <a:pt x="197268" y="0"/>
                </a:lnTo>
                <a:lnTo>
                  <a:pt x="197268" y="1446638"/>
                </a:lnTo>
                <a:lnTo>
                  <a:pt x="0" y="1446638"/>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20">
            <a:extLst>
              <a:ext uri="{C183D7F6-B498-43B3-948B-1728B52AA6E4}">
                <adec:decorative xmlns:adec="http://schemas.microsoft.com/office/drawing/2017/decorative" val="1"/>
              </a:ext>
            </a:extLst>
          </p:cNvPr>
          <p:cNvSpPr/>
          <p:nvPr/>
        </p:nvSpPr>
        <p:spPr>
          <a:xfrm>
            <a:off x="2710030" y="4041507"/>
            <a:ext cx="1518945" cy="1046691"/>
          </a:xfrm>
          <a:custGeom>
            <a:avLst/>
            <a:gdLst/>
            <a:ahLst/>
            <a:cxnLst/>
            <a:rect l="l" t="t" r="r" b="b"/>
            <a:pathLst>
              <a:path w="1518945" h="1046691" extrusionOk="0">
                <a:moveTo>
                  <a:pt x="0" y="0"/>
                </a:moveTo>
                <a:lnTo>
                  <a:pt x="1518945" y="0"/>
                </a:lnTo>
                <a:lnTo>
                  <a:pt x="1518945" y="1046691"/>
                </a:lnTo>
                <a:lnTo>
                  <a:pt x="0" y="104669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20">
            <a:extLst>
              <a:ext uri="{C183D7F6-B498-43B3-948B-1728B52AA6E4}">
                <adec:decorative xmlns:adec="http://schemas.microsoft.com/office/drawing/2017/decorative" val="1"/>
              </a:ext>
            </a:extLst>
          </p:cNvPr>
          <p:cNvSpPr/>
          <p:nvPr/>
        </p:nvSpPr>
        <p:spPr>
          <a:xfrm>
            <a:off x="152050" y="0"/>
            <a:ext cx="18135900" cy="3651900"/>
          </a:xfrm>
          <a:prstGeom prst="rect">
            <a:avLst/>
          </a:pr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20"/>
          <p:cNvSpPr txBox="1">
            <a:spLocks noGrp="1"/>
          </p:cNvSpPr>
          <p:nvPr>
            <p:ph type="title" idx="4294967295"/>
          </p:nvPr>
        </p:nvSpPr>
        <p:spPr>
          <a:xfrm>
            <a:off x="633800" y="997050"/>
            <a:ext cx="16817100" cy="28119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0001"/>
              </a:lnSpc>
              <a:spcBef>
                <a:spcPts val="0"/>
              </a:spcBef>
              <a:spcAft>
                <a:spcPts val="0"/>
              </a:spcAft>
              <a:buClr>
                <a:srgbClr val="000000"/>
              </a:buClr>
              <a:buSzTx/>
              <a:buFont typeface="Arial"/>
              <a:buNone/>
              <a:tabLst/>
              <a:defRPr/>
            </a:pPr>
            <a:r>
              <a:rPr kumimoji="0" lang="en-US" sz="8699" b="1" i="0" u="none" strike="noStrike" kern="0" cap="none" spc="0" normalizeH="0" baseline="0" noProof="0" dirty="0">
                <a:ln>
                  <a:noFill/>
                </a:ln>
                <a:solidFill>
                  <a:srgbClr val="FFFFFF"/>
                </a:solidFill>
                <a:effectLst/>
                <a:uLnTx/>
                <a:uFillTx/>
                <a:latin typeface="Fjalla One"/>
                <a:ea typeface="Fjalla One"/>
                <a:cs typeface="Fjalla One"/>
                <a:sym typeface="Fjalla One"/>
              </a:rPr>
              <a:t>A practice-based, supported pathway</a:t>
            </a:r>
            <a:endParaRPr kumimoji="0" lang="en-US" sz="3100" b="0" i="0" u="none" strike="noStrike" kern="0" cap="none" spc="0" normalizeH="0" baseline="0" noProof="0" dirty="0">
              <a:ln>
                <a:noFill/>
              </a:ln>
              <a:solidFill>
                <a:srgbClr val="000000"/>
              </a:solidFill>
              <a:effectLst/>
              <a:uLnTx/>
              <a:uFillTx/>
              <a:latin typeface="Fjalla One"/>
              <a:ea typeface="Fjalla One"/>
              <a:cs typeface="Fjalla One"/>
              <a:sym typeface="Fjalla One"/>
            </a:endParaRPr>
          </a:p>
        </p:txBody>
      </p:sp>
      <p:sp>
        <p:nvSpPr>
          <p:cNvPr id="177" name="Google Shape;177;p20"/>
          <p:cNvSpPr txBox="1"/>
          <p:nvPr/>
        </p:nvSpPr>
        <p:spPr>
          <a:xfrm>
            <a:off x="1028700" y="5511851"/>
            <a:ext cx="4881600" cy="38775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Clr>
                <a:schemeClr val="dk1"/>
              </a:buClr>
              <a:buSzPts val="1100"/>
              <a:buFont typeface="Arial"/>
              <a:buNone/>
            </a:pPr>
            <a:r>
              <a:rPr lang="en-US" sz="2799" b="1">
                <a:latin typeface="Raleway"/>
                <a:ea typeface="Raleway"/>
                <a:cs typeface="Raleway"/>
                <a:sym typeface="Raleway"/>
              </a:rPr>
              <a:t>Mentor principals provide coaching, feedback, and real-time guidance</a:t>
            </a:r>
            <a:br>
              <a:rPr lang="en-US" sz="2799" b="1">
                <a:latin typeface="Raleway"/>
                <a:ea typeface="Raleway"/>
                <a:cs typeface="Raleway"/>
                <a:sym typeface="Raleway"/>
              </a:rPr>
            </a:br>
            <a:endParaRPr sz="2799" b="1">
              <a:latin typeface="Raleway"/>
              <a:ea typeface="Raleway"/>
              <a:cs typeface="Raleway"/>
              <a:sym typeface="Raleway"/>
            </a:endParaRPr>
          </a:p>
          <a:p>
            <a:pPr marL="0" lvl="0" indent="0" algn="ctr" rtl="0">
              <a:spcBef>
                <a:spcPts val="0"/>
              </a:spcBef>
              <a:spcAft>
                <a:spcPts val="0"/>
              </a:spcAft>
              <a:buClr>
                <a:schemeClr val="dk1"/>
              </a:buClr>
              <a:buSzPts val="1100"/>
              <a:buFont typeface="Arial"/>
              <a:buNone/>
            </a:pPr>
            <a:r>
              <a:rPr lang="en-US" sz="2799" b="1">
                <a:latin typeface="Raleway"/>
                <a:ea typeface="Raleway"/>
                <a:cs typeface="Raleway"/>
                <a:sym typeface="Raleway"/>
              </a:rPr>
              <a:t>Ongoing support from mentors, PRN advisors, and cohort peers</a:t>
            </a:r>
            <a:br>
              <a:rPr lang="en-US" sz="2799" b="1">
                <a:latin typeface="Raleway"/>
                <a:ea typeface="Raleway"/>
                <a:cs typeface="Raleway"/>
                <a:sym typeface="Raleway"/>
              </a:rPr>
            </a:br>
            <a:endParaRPr sz="2799" b="1">
              <a:latin typeface="Raleway"/>
              <a:ea typeface="Raleway"/>
              <a:cs typeface="Raleway"/>
              <a:sym typeface="Raleway"/>
            </a:endParaRPr>
          </a:p>
          <a:p>
            <a:pPr marL="0" marR="0" lvl="0" indent="0" algn="ctr" rtl="0">
              <a:lnSpc>
                <a:spcPct val="100000"/>
              </a:lnSpc>
              <a:spcBef>
                <a:spcPts val="0"/>
              </a:spcBef>
              <a:spcAft>
                <a:spcPts val="0"/>
              </a:spcAft>
              <a:buNone/>
            </a:pPr>
            <a:endParaRPr sz="2799" b="1">
              <a:latin typeface="Raleway"/>
              <a:ea typeface="Raleway"/>
              <a:cs typeface="Raleway"/>
              <a:sym typeface="Raleway"/>
            </a:endParaRPr>
          </a:p>
        </p:txBody>
      </p:sp>
      <p:sp>
        <p:nvSpPr>
          <p:cNvPr id="178" name="Google Shape;178;p20"/>
          <p:cNvSpPr txBox="1"/>
          <p:nvPr/>
        </p:nvSpPr>
        <p:spPr>
          <a:xfrm>
            <a:off x="6321325" y="5618313"/>
            <a:ext cx="5741100" cy="3795900"/>
          </a:xfrm>
          <a:prstGeom prst="rect">
            <a:avLst/>
          </a:prstGeom>
          <a:noFill/>
          <a:ln>
            <a:noFill/>
          </a:ln>
        </p:spPr>
        <p:txBody>
          <a:bodyPr spcFirstLastPara="1" wrap="square" lIns="0" tIns="0" rIns="0" bIns="0" anchor="t" anchorCtr="0">
            <a:spAutoFit/>
          </a:bodyPr>
          <a:lstStyle/>
          <a:p>
            <a:pPr marL="0" lvl="0" indent="0" algn="ctr" rtl="0">
              <a:spcBef>
                <a:spcPts val="0"/>
              </a:spcBef>
              <a:spcAft>
                <a:spcPts val="0"/>
              </a:spcAft>
              <a:buSzPts val="1100"/>
              <a:buNone/>
            </a:pPr>
            <a:r>
              <a:rPr lang="en-US" sz="2800" b="1">
                <a:latin typeface="Raleway"/>
                <a:ea typeface="Raleway"/>
                <a:cs typeface="Raleway"/>
                <a:sym typeface="Raleway"/>
              </a:rPr>
              <a:t>Strong partnership among LEAs, PRN, and RIDE ensures sustainability</a:t>
            </a:r>
            <a:br>
              <a:rPr lang="en-US" sz="2800" b="1">
                <a:latin typeface="Raleway"/>
                <a:ea typeface="Raleway"/>
                <a:cs typeface="Raleway"/>
                <a:sym typeface="Raleway"/>
              </a:rPr>
            </a:br>
            <a:endParaRPr sz="2800" b="1">
              <a:latin typeface="Raleway"/>
              <a:ea typeface="Raleway"/>
              <a:cs typeface="Raleway"/>
              <a:sym typeface="Raleway"/>
            </a:endParaRPr>
          </a:p>
          <a:p>
            <a:pPr marL="0" lvl="0" indent="0" algn="ctr" rtl="0">
              <a:lnSpc>
                <a:spcPct val="115000"/>
              </a:lnSpc>
              <a:spcBef>
                <a:spcPts val="1200"/>
              </a:spcBef>
              <a:spcAft>
                <a:spcPts val="1200"/>
              </a:spcAft>
              <a:buNone/>
            </a:pPr>
            <a:r>
              <a:rPr lang="en-US" sz="2800" b="1">
                <a:latin typeface="Raleway"/>
                <a:ea typeface="Raleway"/>
                <a:cs typeface="Raleway"/>
                <a:sym typeface="Raleway"/>
              </a:rPr>
              <a:t>Expands opportunities for leaders, fills leadership vacancies, and strengthens equitable outcomes for students</a:t>
            </a:r>
            <a:endParaRPr sz="2800" b="1">
              <a:latin typeface="Raleway"/>
              <a:ea typeface="Raleway"/>
              <a:cs typeface="Raleway"/>
              <a:sym typeface="Raleway"/>
            </a:endParaRPr>
          </a:p>
        </p:txBody>
      </p:sp>
      <p:grpSp>
        <p:nvGrpSpPr>
          <p:cNvPr id="179" name="Google Shape;179;p20">
            <a:extLst>
              <a:ext uri="{C183D7F6-B498-43B3-948B-1728B52AA6E4}">
                <adec:decorative xmlns:adec="http://schemas.microsoft.com/office/drawing/2017/decorative" val="1"/>
              </a:ext>
            </a:extLst>
          </p:cNvPr>
          <p:cNvGrpSpPr/>
          <p:nvPr/>
        </p:nvGrpSpPr>
        <p:grpSpPr>
          <a:xfrm>
            <a:off x="12473446" y="5115063"/>
            <a:ext cx="5007825" cy="4802399"/>
            <a:chOff x="127800" y="-695025"/>
            <a:chExt cx="6677100" cy="6403200"/>
          </a:xfrm>
        </p:grpSpPr>
        <p:sp>
          <p:nvSpPr>
            <p:cNvPr id="180" name="Google Shape;180;p20"/>
            <p:cNvSpPr txBox="1"/>
            <p:nvPr/>
          </p:nvSpPr>
          <p:spPr>
            <a:xfrm>
              <a:off x="127800" y="-332893"/>
              <a:ext cx="6508800" cy="2874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endParaRPr>
                <a:latin typeface="Raleway"/>
                <a:ea typeface="Raleway"/>
                <a:cs typeface="Raleway"/>
                <a:sym typeface="Raleway"/>
              </a:endParaRPr>
            </a:p>
          </p:txBody>
        </p:sp>
        <p:sp>
          <p:nvSpPr>
            <p:cNvPr id="181" name="Google Shape;181;p20"/>
            <p:cNvSpPr txBox="1"/>
            <p:nvPr/>
          </p:nvSpPr>
          <p:spPr>
            <a:xfrm>
              <a:off x="296100" y="-695025"/>
              <a:ext cx="6508800" cy="64032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2600" b="1" dirty="0">
                  <a:latin typeface="Raleway"/>
                  <a:ea typeface="Raleway"/>
                  <a:cs typeface="Raleway"/>
                  <a:sym typeface="Raleway"/>
                </a:rPr>
                <a:t>“</a:t>
              </a:r>
              <a:r>
                <a:rPr lang="en-US" sz="2600" i="1" dirty="0">
                  <a:latin typeface="Raleway"/>
                  <a:ea typeface="Raleway"/>
                  <a:cs typeface="Raleway"/>
                  <a:sym typeface="Raleway"/>
                </a:rPr>
                <a:t>I’m truly grateful for the opportunity to be part of this apprenticeship pathway. It has been a wonderful experience for my growth as a leader, and I appreciate the support, and guidance I’ve received so far. I hope this pathway continues to be available in the future so that other aspiring principals can benefit from the same hands-on learning.”</a:t>
              </a:r>
              <a:endParaRPr sz="1200" i="1" dirty="0">
                <a:latin typeface="Raleway"/>
                <a:ea typeface="Raleway"/>
                <a:cs typeface="Raleway"/>
                <a:sym typeface="Raleway"/>
              </a:endParaRPr>
            </a:p>
          </p:txBody>
        </p:sp>
      </p:grpSp>
      <p:sp>
        <p:nvSpPr>
          <p:cNvPr id="182" name="Google Shape;182;p20">
            <a:extLst>
              <a:ext uri="{C183D7F6-B498-43B3-948B-1728B52AA6E4}">
                <adec:decorative xmlns:adec="http://schemas.microsoft.com/office/drawing/2017/decorative" val="1"/>
              </a:ext>
            </a:extLst>
          </p:cNvPr>
          <p:cNvSpPr/>
          <p:nvPr/>
        </p:nvSpPr>
        <p:spPr>
          <a:xfrm>
            <a:off x="264481" y="9258300"/>
            <a:ext cx="2535527" cy="526122"/>
          </a:xfrm>
          <a:custGeom>
            <a:avLst/>
            <a:gdLst/>
            <a:ahLst/>
            <a:cxnLst/>
            <a:rect l="l" t="t" r="r" b="b"/>
            <a:pathLst>
              <a:path w="2535527" h="526122" extrusionOk="0">
                <a:moveTo>
                  <a:pt x="0" y="0"/>
                </a:moveTo>
                <a:lnTo>
                  <a:pt x="2535527" y="0"/>
                </a:lnTo>
                <a:lnTo>
                  <a:pt x="2535527" y="526122"/>
                </a:lnTo>
                <a:lnTo>
                  <a:pt x="0" y="52612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20"/>
          <p:cNvSpPr txBox="1"/>
          <p:nvPr/>
        </p:nvSpPr>
        <p:spPr>
          <a:xfrm>
            <a:off x="152041" y="9812997"/>
            <a:ext cx="2760300" cy="338700"/>
          </a:xfrm>
          <a:prstGeom prst="rect">
            <a:avLst/>
          </a:prstGeom>
          <a:noFill/>
          <a:ln>
            <a:noFill/>
          </a:ln>
        </p:spPr>
        <p:txBody>
          <a:bodyPr spcFirstLastPara="1" wrap="square" lIns="0" tIns="0" rIns="0" bIns="0" anchor="t" anchorCtr="0">
            <a:spAutoFit/>
          </a:bodyPr>
          <a:lstStyle/>
          <a:p>
            <a:pPr marL="0" marR="0" lvl="0" indent="0" algn="ctr" rtl="0">
              <a:lnSpc>
                <a:spcPct val="100999"/>
              </a:lnSpc>
              <a:spcBef>
                <a:spcPts val="0"/>
              </a:spcBef>
              <a:spcAft>
                <a:spcPts val="0"/>
              </a:spcAft>
              <a:buNone/>
            </a:pPr>
            <a:r>
              <a:rPr lang="en-US" sz="2201">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
        <p:nvSpPr>
          <p:cNvPr id="184" name="Google Shape;184;p20">
            <a:extLst>
              <a:ext uri="{C183D7F6-B498-43B3-948B-1728B52AA6E4}">
                <adec:decorative xmlns:adec="http://schemas.microsoft.com/office/drawing/2017/decorative" val="1"/>
              </a:ext>
            </a:extLst>
          </p:cNvPr>
          <p:cNvSpPr/>
          <p:nvPr/>
        </p:nvSpPr>
        <p:spPr>
          <a:xfrm rot="10800000">
            <a:off x="-7832451" y="-1511278"/>
            <a:ext cx="26120450" cy="2396203"/>
          </a:xfrm>
          <a:custGeom>
            <a:avLst/>
            <a:gdLst/>
            <a:ahLst/>
            <a:cxnLst/>
            <a:rect l="l" t="t" r="r" b="b"/>
            <a:pathLst>
              <a:path w="15951420" h="1681546" extrusionOk="0">
                <a:moveTo>
                  <a:pt x="0" y="0"/>
                </a:moveTo>
                <a:lnTo>
                  <a:pt x="15951420" y="0"/>
                </a:lnTo>
                <a:lnTo>
                  <a:pt x="15951420" y="1681545"/>
                </a:lnTo>
                <a:lnTo>
                  <a:pt x="0" y="1681545"/>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21">
            <a:extLst>
              <a:ext uri="{C183D7F6-B498-43B3-948B-1728B52AA6E4}">
                <adec:decorative xmlns:adec="http://schemas.microsoft.com/office/drawing/2017/decorative" val="1"/>
              </a:ext>
            </a:extLst>
          </p:cNvPr>
          <p:cNvSpPr/>
          <p:nvPr/>
        </p:nvSpPr>
        <p:spPr>
          <a:xfrm>
            <a:off x="1028700" y="3589328"/>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21">
            <a:extLst>
              <a:ext uri="{C183D7F6-B498-43B3-948B-1728B52AA6E4}">
                <adec:decorative xmlns:adec="http://schemas.microsoft.com/office/drawing/2017/decorative" val="1"/>
              </a:ext>
            </a:extLst>
          </p:cNvPr>
          <p:cNvSpPr/>
          <p:nvPr/>
        </p:nvSpPr>
        <p:spPr>
          <a:xfrm>
            <a:off x="6602693" y="3589328"/>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21">
            <a:extLst>
              <a:ext uri="{C183D7F6-B498-43B3-948B-1728B52AA6E4}">
                <adec:decorative xmlns:adec="http://schemas.microsoft.com/office/drawing/2017/decorative" val="1"/>
              </a:ext>
            </a:extLst>
          </p:cNvPr>
          <p:cNvSpPr/>
          <p:nvPr/>
        </p:nvSpPr>
        <p:spPr>
          <a:xfrm>
            <a:off x="12172341" y="3589328"/>
            <a:ext cx="5087843" cy="4662432"/>
          </a:xfrm>
          <a:custGeom>
            <a:avLst/>
            <a:gdLst/>
            <a:ahLst/>
            <a:cxnLst/>
            <a:rect l="l" t="t" r="r" b="b"/>
            <a:pathLst>
              <a:path w="4153341" h="3806067" extrusionOk="0">
                <a:moveTo>
                  <a:pt x="4028880" y="3806066"/>
                </a:moveTo>
                <a:lnTo>
                  <a:pt x="124460" y="3806066"/>
                </a:lnTo>
                <a:cubicBezTo>
                  <a:pt x="55880" y="3806066"/>
                  <a:pt x="0" y="3750186"/>
                  <a:pt x="0" y="3681606"/>
                </a:cubicBezTo>
                <a:lnTo>
                  <a:pt x="0" y="124460"/>
                </a:lnTo>
                <a:cubicBezTo>
                  <a:pt x="0" y="55880"/>
                  <a:pt x="55880" y="0"/>
                  <a:pt x="124460" y="0"/>
                </a:cubicBezTo>
                <a:lnTo>
                  <a:pt x="4028881" y="0"/>
                </a:lnTo>
                <a:cubicBezTo>
                  <a:pt x="4097461" y="0"/>
                  <a:pt x="4153341" y="55880"/>
                  <a:pt x="4153341" y="124460"/>
                </a:cubicBezTo>
                <a:lnTo>
                  <a:pt x="4153341" y="3681606"/>
                </a:lnTo>
                <a:cubicBezTo>
                  <a:pt x="4153341" y="3750186"/>
                  <a:pt x="4097461" y="3806067"/>
                  <a:pt x="4028881" y="3806067"/>
                </a:cubicBezTo>
                <a:close/>
              </a:path>
            </a:pathLst>
          </a:custGeom>
          <a:solidFill>
            <a:srgbClr val="F0AF1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2" name="Google Shape;192;p21">
            <a:extLst>
              <a:ext uri="{C183D7F6-B498-43B3-948B-1728B52AA6E4}">
                <adec:decorative xmlns:adec="http://schemas.microsoft.com/office/drawing/2017/decorative" val="1"/>
              </a:ext>
            </a:extLst>
          </p:cNvPr>
          <p:cNvGrpSpPr/>
          <p:nvPr/>
        </p:nvGrpSpPr>
        <p:grpSpPr>
          <a:xfrm>
            <a:off x="-453566" y="525962"/>
            <a:ext cx="19195608" cy="1760049"/>
            <a:chOff x="0" y="-9525"/>
            <a:chExt cx="5055600" cy="463549"/>
          </a:xfrm>
        </p:grpSpPr>
        <p:sp>
          <p:nvSpPr>
            <p:cNvPr id="193" name="Google Shape;193;p21"/>
            <p:cNvSpPr/>
            <p:nvPr/>
          </p:nvSpPr>
          <p:spPr>
            <a:xfrm>
              <a:off x="0" y="0"/>
              <a:ext cx="5055508" cy="454024"/>
            </a:xfrm>
            <a:custGeom>
              <a:avLst/>
              <a:gdLst/>
              <a:ahLst/>
              <a:cxnLst/>
              <a:rect l="l" t="t" r="r" b="b"/>
              <a:pathLst>
                <a:path w="5055508" h="454024" extrusionOk="0">
                  <a:moveTo>
                    <a:pt x="0" y="0"/>
                  </a:moveTo>
                  <a:lnTo>
                    <a:pt x="5055508" y="0"/>
                  </a:lnTo>
                  <a:lnTo>
                    <a:pt x="5055508" y="454024"/>
                  </a:lnTo>
                  <a:lnTo>
                    <a:pt x="0" y="454024"/>
                  </a:lnTo>
                  <a:close/>
                </a:path>
              </a:pathLst>
            </a:custGeom>
            <a:solidFill>
              <a:srgbClr val="0F386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21"/>
            <p:cNvSpPr txBox="1"/>
            <p:nvPr/>
          </p:nvSpPr>
          <p:spPr>
            <a:xfrm>
              <a:off x="0" y="-9525"/>
              <a:ext cx="5055600" cy="463500"/>
            </a:xfrm>
            <a:prstGeom prst="rect">
              <a:avLst/>
            </a:prstGeom>
            <a:noFill/>
            <a:ln>
              <a:noFill/>
            </a:ln>
          </p:spPr>
          <p:txBody>
            <a:bodyPr spcFirstLastPara="1" wrap="square" lIns="50800" tIns="50800" rIns="50800" bIns="50800" anchor="ctr" anchorCtr="0">
              <a:noAutofit/>
            </a:bodyPr>
            <a:lstStyle/>
            <a:p>
              <a:pPr marL="0" marR="0" lvl="0" indent="0" algn="ctr" rtl="0">
                <a:lnSpc>
                  <a:spcPct val="133277"/>
                </a:lnSpc>
                <a:spcBef>
                  <a:spcPts val="0"/>
                </a:spcBef>
                <a:spcAft>
                  <a:spcPts val="0"/>
                </a:spcAft>
                <a:buNone/>
              </a:pPr>
              <a:endParaRPr sz="1800">
                <a:solidFill>
                  <a:schemeClr val="dk1"/>
                </a:solidFill>
                <a:latin typeface="Calibri"/>
                <a:ea typeface="Calibri"/>
                <a:cs typeface="Calibri"/>
                <a:sym typeface="Calibri"/>
              </a:endParaRPr>
            </a:p>
          </p:txBody>
        </p:sp>
      </p:grpSp>
      <p:sp>
        <p:nvSpPr>
          <p:cNvPr id="195" name="Google Shape;195;p21">
            <a:extLst>
              <a:ext uri="{C183D7F6-B498-43B3-948B-1728B52AA6E4}">
                <adec:decorative xmlns:adec="http://schemas.microsoft.com/office/drawing/2017/decorative" val="1"/>
              </a:ext>
            </a:extLst>
          </p:cNvPr>
          <p:cNvSpPr/>
          <p:nvPr/>
        </p:nvSpPr>
        <p:spPr>
          <a:xfrm>
            <a:off x="3113161" y="3303138"/>
            <a:ext cx="920750" cy="9207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21">
            <a:extLst>
              <a:ext uri="{C183D7F6-B498-43B3-948B-1728B52AA6E4}">
                <adec:decorative xmlns:adec="http://schemas.microsoft.com/office/drawing/2017/decorative" val="1"/>
              </a:ext>
            </a:extLst>
          </p:cNvPr>
          <p:cNvSpPr/>
          <p:nvPr/>
        </p:nvSpPr>
        <p:spPr>
          <a:xfrm>
            <a:off x="8671360" y="3271549"/>
            <a:ext cx="952500" cy="95250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21">
            <a:extLst>
              <a:ext uri="{C183D7F6-B498-43B3-948B-1728B52AA6E4}">
                <adec:decorative xmlns:adec="http://schemas.microsoft.com/office/drawing/2017/decorative" val="1"/>
              </a:ext>
            </a:extLst>
          </p:cNvPr>
          <p:cNvSpPr/>
          <p:nvPr/>
        </p:nvSpPr>
        <p:spPr>
          <a:xfrm>
            <a:off x="14261402" y="3303138"/>
            <a:ext cx="920750" cy="920750"/>
          </a:xfrm>
          <a:custGeom>
            <a:avLst/>
            <a:gdLst/>
            <a:ahLst/>
            <a:cxnLst/>
            <a:rect l="l" t="t" r="r" b="b"/>
            <a:pathLst>
              <a:path w="6350000" h="6350000" extrusionOk="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1F577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21"/>
          <p:cNvSpPr txBox="1">
            <a:spLocks noGrp="1"/>
          </p:cNvSpPr>
          <p:nvPr>
            <p:ph type="title" idx="4294967295"/>
          </p:nvPr>
        </p:nvSpPr>
        <p:spPr>
          <a:xfrm>
            <a:off x="1028700" y="863478"/>
            <a:ext cx="16230600" cy="1077600"/>
          </a:xfrm>
          <a:prstGeom prst="rect">
            <a:avLst/>
          </a:prstGeom>
          <a:noFill/>
          <a:ln>
            <a:noFill/>
            <a:prstDash/>
          </a:ln>
          <a:effectLst/>
        </p:spPr>
        <p:txBody>
          <a:bodyPr rot="0" spcFirstLastPara="1"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7000" b="0" i="0" u="none" strike="noStrike" kern="0" cap="none" spc="0" normalizeH="0" baseline="0" noProof="0" dirty="0">
                <a:ln>
                  <a:noFill/>
                </a:ln>
                <a:solidFill>
                  <a:srgbClr val="FFFFFF"/>
                </a:solidFill>
                <a:effectLst/>
                <a:uLnTx/>
                <a:uFillTx/>
                <a:latin typeface="Raleway ExtraBold"/>
                <a:ea typeface="Raleway ExtraBold"/>
                <a:cs typeface="Raleway ExtraBold"/>
                <a:sym typeface="Raleway ExtraBold"/>
              </a:rPr>
              <a:t>ND Principal Apprenticeship Program</a:t>
            </a:r>
            <a:endParaRPr kumimoji="0" lang="en-US" sz="6000" b="0" i="0" u="none" strike="noStrike" kern="0" cap="none" spc="0" normalizeH="0" baseline="0" noProof="0" dirty="0">
              <a:ln>
                <a:noFill/>
              </a:ln>
              <a:solidFill>
                <a:srgbClr val="000000"/>
              </a:solidFill>
              <a:effectLst/>
              <a:uLnTx/>
              <a:uFillTx/>
              <a:latin typeface="Raleway ExtraBold"/>
              <a:ea typeface="Raleway ExtraBold"/>
              <a:cs typeface="Raleway ExtraBold"/>
              <a:sym typeface="Raleway ExtraBold"/>
            </a:endParaRPr>
          </a:p>
        </p:txBody>
      </p:sp>
      <p:sp>
        <p:nvSpPr>
          <p:cNvPr id="198" name="Google Shape;198;p21"/>
          <p:cNvSpPr txBox="1"/>
          <p:nvPr/>
        </p:nvSpPr>
        <p:spPr>
          <a:xfrm>
            <a:off x="1492399" y="4481972"/>
            <a:ext cx="4159500" cy="24726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202">
                <a:solidFill>
                  <a:schemeClr val="dk1"/>
                </a:solidFill>
                <a:latin typeface="Raleway Medium"/>
                <a:ea typeface="Raleway Medium"/>
                <a:cs typeface="Raleway Medium"/>
                <a:sym typeface="Raleway Medium"/>
              </a:rPr>
              <a:t>In July 2023, North Dakota became the first state in the nation to have a Registered Principal Apprenticeship program.</a:t>
            </a:r>
            <a:endParaRPr sz="2202">
              <a:solidFill>
                <a:schemeClr val="dk1"/>
              </a:solidFill>
              <a:latin typeface="Raleway Medium"/>
              <a:ea typeface="Raleway Medium"/>
              <a:cs typeface="Raleway Medium"/>
              <a:sym typeface="Raleway Medium"/>
            </a:endParaRPr>
          </a:p>
          <a:p>
            <a:pPr marL="0" marR="0" lvl="0" indent="0" algn="l" rtl="0">
              <a:lnSpc>
                <a:spcPct val="120025"/>
              </a:lnSpc>
              <a:spcBef>
                <a:spcPts val="1200"/>
              </a:spcBef>
              <a:spcAft>
                <a:spcPts val="0"/>
              </a:spcAft>
              <a:buNone/>
            </a:pPr>
            <a:endParaRPr sz="2402">
              <a:solidFill>
                <a:schemeClr val="dk1"/>
              </a:solidFill>
              <a:latin typeface="Raleway Medium"/>
              <a:ea typeface="Raleway Medium"/>
              <a:cs typeface="Raleway Medium"/>
              <a:sym typeface="Raleway Medium"/>
            </a:endParaRPr>
          </a:p>
        </p:txBody>
      </p:sp>
      <p:sp>
        <p:nvSpPr>
          <p:cNvPr id="200" name="Google Shape;200;p21"/>
          <p:cNvSpPr txBox="1"/>
          <p:nvPr/>
        </p:nvSpPr>
        <p:spPr>
          <a:xfrm>
            <a:off x="7066392" y="4435997"/>
            <a:ext cx="4159500" cy="3500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102">
                <a:solidFill>
                  <a:schemeClr val="dk1"/>
                </a:solidFill>
                <a:latin typeface="Raleway Medium"/>
                <a:ea typeface="Raleway Medium"/>
                <a:cs typeface="Raleway Medium"/>
                <a:sym typeface="Raleway Medium"/>
              </a:rPr>
              <a:t>North Dakota’s plan focuses on helping schools identify an assistant principal, dean of students, or someone in a similar position who is interested in getting a master’s in school leadership so they can serve in the role of a building principal.</a:t>
            </a:r>
            <a:endParaRPr sz="2102">
              <a:solidFill>
                <a:schemeClr val="dk1"/>
              </a:solidFill>
              <a:latin typeface="Raleway Medium"/>
              <a:ea typeface="Raleway Medium"/>
              <a:cs typeface="Raleway Medium"/>
              <a:sym typeface="Raleway Medium"/>
            </a:endParaRPr>
          </a:p>
          <a:p>
            <a:pPr marL="0" marR="0" lvl="0" indent="0" algn="l" rtl="0">
              <a:lnSpc>
                <a:spcPct val="120025"/>
              </a:lnSpc>
              <a:spcBef>
                <a:spcPts val="1200"/>
              </a:spcBef>
              <a:spcAft>
                <a:spcPts val="0"/>
              </a:spcAft>
              <a:buNone/>
            </a:pPr>
            <a:endParaRPr sz="2402">
              <a:solidFill>
                <a:schemeClr val="dk1"/>
              </a:solidFill>
              <a:latin typeface="Raleway Medium"/>
              <a:ea typeface="Raleway Medium"/>
              <a:cs typeface="Raleway Medium"/>
              <a:sym typeface="Raleway Medium"/>
            </a:endParaRPr>
          </a:p>
        </p:txBody>
      </p:sp>
      <p:sp>
        <p:nvSpPr>
          <p:cNvPr id="201" name="Google Shape;201;p21"/>
          <p:cNvSpPr txBox="1"/>
          <p:nvPr/>
        </p:nvSpPr>
        <p:spPr>
          <a:xfrm>
            <a:off x="12636040" y="4481972"/>
            <a:ext cx="4159500" cy="3677400"/>
          </a:xfrm>
          <a:prstGeom prst="rect">
            <a:avLst/>
          </a:prstGeom>
          <a:noFill/>
          <a:ln>
            <a:noFill/>
          </a:ln>
        </p:spPr>
        <p:txBody>
          <a:bodyPr spcFirstLastPara="1" wrap="square" lIns="0" tIns="0" rIns="0" bIns="0" anchor="t" anchorCtr="0">
            <a:spAutoFit/>
          </a:bodyPr>
          <a:lstStyle/>
          <a:p>
            <a:pPr marL="0" lvl="0" indent="0" algn="l" rtl="0">
              <a:lnSpc>
                <a:spcPct val="115000"/>
              </a:lnSpc>
              <a:spcBef>
                <a:spcPts val="0"/>
              </a:spcBef>
              <a:spcAft>
                <a:spcPts val="0"/>
              </a:spcAft>
              <a:buNone/>
            </a:pPr>
            <a:r>
              <a:rPr lang="en-US" sz="2202">
                <a:solidFill>
                  <a:schemeClr val="dk1"/>
                </a:solidFill>
                <a:latin typeface="Raleway Medium"/>
                <a:ea typeface="Raleway Medium"/>
                <a:cs typeface="Raleway Medium"/>
                <a:sym typeface="Raleway Medium"/>
              </a:rPr>
              <a:t>Our model uses a grow-your-own approach, allowing the apprentices to remain in their community, continue to work in the school district, and support themselves while they pursue their degree.</a:t>
            </a:r>
            <a:r>
              <a:rPr lang="en-US" sz="2402">
                <a:solidFill>
                  <a:schemeClr val="dk1"/>
                </a:solidFill>
                <a:latin typeface="Raleway Medium"/>
                <a:ea typeface="Raleway Medium"/>
                <a:cs typeface="Raleway Medium"/>
                <a:sym typeface="Raleway Medium"/>
              </a:rPr>
              <a:t> </a:t>
            </a:r>
            <a:endParaRPr sz="2402">
              <a:solidFill>
                <a:schemeClr val="dk1"/>
              </a:solidFill>
              <a:latin typeface="Raleway Medium"/>
              <a:ea typeface="Raleway Medium"/>
              <a:cs typeface="Raleway Medium"/>
              <a:sym typeface="Raleway Medium"/>
            </a:endParaRPr>
          </a:p>
          <a:p>
            <a:pPr marL="0" marR="0" lvl="0" indent="0" algn="l" rtl="0">
              <a:lnSpc>
                <a:spcPct val="120025"/>
              </a:lnSpc>
              <a:spcBef>
                <a:spcPts val="1200"/>
              </a:spcBef>
              <a:spcAft>
                <a:spcPts val="0"/>
              </a:spcAft>
              <a:buNone/>
            </a:pPr>
            <a:endParaRPr sz="2402">
              <a:solidFill>
                <a:schemeClr val="dk1"/>
              </a:solidFill>
              <a:latin typeface="Raleway Medium"/>
              <a:ea typeface="Raleway Medium"/>
              <a:cs typeface="Raleway Medium"/>
              <a:sym typeface="Raleway Medium"/>
            </a:endParaRPr>
          </a:p>
        </p:txBody>
      </p:sp>
      <p:sp>
        <p:nvSpPr>
          <p:cNvPr id="202" name="Google Shape;202;p21">
            <a:extLst>
              <a:ext uri="{C183D7F6-B498-43B3-948B-1728B52AA6E4}">
                <adec:decorative xmlns:adec="http://schemas.microsoft.com/office/drawing/2017/decorative" val="1"/>
              </a:ext>
            </a:extLst>
          </p:cNvPr>
          <p:cNvSpPr txBox="1"/>
          <p:nvPr/>
        </p:nvSpPr>
        <p:spPr>
          <a:xfrm>
            <a:off x="3113161" y="3391234"/>
            <a:ext cx="9180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b="0" i="0" u="none" strike="noStrike" cap="none">
                <a:solidFill>
                  <a:srgbClr val="FFFFFF"/>
                </a:solidFill>
                <a:latin typeface="Chewy"/>
                <a:ea typeface="Chewy"/>
                <a:cs typeface="Chewy"/>
                <a:sym typeface="Chewy"/>
              </a:rPr>
              <a:t>1</a:t>
            </a:r>
            <a:endParaRPr/>
          </a:p>
        </p:txBody>
      </p:sp>
      <p:sp>
        <p:nvSpPr>
          <p:cNvPr id="203" name="Google Shape;203;p21">
            <a:extLst>
              <a:ext uri="{C183D7F6-B498-43B3-948B-1728B52AA6E4}">
                <adec:decorative xmlns:adec="http://schemas.microsoft.com/office/drawing/2017/decorative" val="1"/>
              </a:ext>
            </a:extLst>
          </p:cNvPr>
          <p:cNvSpPr txBox="1"/>
          <p:nvPr/>
        </p:nvSpPr>
        <p:spPr>
          <a:xfrm>
            <a:off x="8671360" y="3332602"/>
            <a:ext cx="949500" cy="754800"/>
          </a:xfrm>
          <a:prstGeom prst="rect">
            <a:avLst/>
          </a:prstGeom>
          <a:noFill/>
          <a:ln>
            <a:noFill/>
          </a:ln>
        </p:spPr>
        <p:txBody>
          <a:bodyPr spcFirstLastPara="1" wrap="square" lIns="0" tIns="0" rIns="0" bIns="0" anchor="t" anchorCtr="0">
            <a:spAutoFit/>
          </a:bodyPr>
          <a:lstStyle/>
          <a:p>
            <a:pPr marL="0" marR="0" lvl="1" indent="0" algn="ctr" rtl="0">
              <a:lnSpc>
                <a:spcPct val="156994"/>
              </a:lnSpc>
              <a:spcBef>
                <a:spcPts val="0"/>
              </a:spcBef>
              <a:spcAft>
                <a:spcPts val="0"/>
              </a:spcAft>
              <a:buNone/>
            </a:pPr>
            <a:r>
              <a:rPr lang="en-US" sz="4904" b="0" i="0" u="none" strike="noStrike" cap="none">
                <a:solidFill>
                  <a:srgbClr val="FFFFFF"/>
                </a:solidFill>
                <a:latin typeface="Chewy"/>
                <a:ea typeface="Chewy"/>
                <a:cs typeface="Chewy"/>
                <a:sym typeface="Chewy"/>
              </a:rPr>
              <a:t>2</a:t>
            </a:r>
            <a:endParaRPr/>
          </a:p>
        </p:txBody>
      </p:sp>
      <p:sp>
        <p:nvSpPr>
          <p:cNvPr id="204" name="Google Shape;204;p21">
            <a:extLst>
              <a:ext uri="{C183D7F6-B498-43B3-948B-1728B52AA6E4}">
                <adec:decorative xmlns:adec="http://schemas.microsoft.com/office/drawing/2017/decorative" val="1"/>
              </a:ext>
            </a:extLst>
          </p:cNvPr>
          <p:cNvSpPr txBox="1"/>
          <p:nvPr/>
        </p:nvSpPr>
        <p:spPr>
          <a:xfrm>
            <a:off x="14261402" y="3360709"/>
            <a:ext cx="918000" cy="729900"/>
          </a:xfrm>
          <a:prstGeom prst="rect">
            <a:avLst/>
          </a:prstGeom>
          <a:noFill/>
          <a:ln>
            <a:noFill/>
          </a:ln>
        </p:spPr>
        <p:txBody>
          <a:bodyPr spcFirstLastPara="1" wrap="square" lIns="0" tIns="0" rIns="0" bIns="0" anchor="t" anchorCtr="0">
            <a:spAutoFit/>
          </a:bodyPr>
          <a:lstStyle/>
          <a:p>
            <a:pPr marL="0" marR="0" lvl="1" indent="0" algn="ctr" rtl="0">
              <a:lnSpc>
                <a:spcPct val="156992"/>
              </a:lnSpc>
              <a:spcBef>
                <a:spcPts val="0"/>
              </a:spcBef>
              <a:spcAft>
                <a:spcPts val="0"/>
              </a:spcAft>
              <a:buNone/>
            </a:pPr>
            <a:r>
              <a:rPr lang="en-US" sz="4741" b="0" i="0" u="none" strike="noStrike" cap="none">
                <a:solidFill>
                  <a:srgbClr val="FFFFFF"/>
                </a:solidFill>
                <a:latin typeface="Chewy"/>
                <a:ea typeface="Chewy"/>
                <a:cs typeface="Chewy"/>
                <a:sym typeface="Chewy"/>
              </a:rPr>
              <a:t>3</a:t>
            </a:r>
            <a:endParaRPr/>
          </a:p>
        </p:txBody>
      </p:sp>
      <p:sp>
        <p:nvSpPr>
          <p:cNvPr id="205" name="Google Shape;205;p21">
            <a:extLst>
              <a:ext uri="{C183D7F6-B498-43B3-948B-1728B52AA6E4}">
                <adec:decorative xmlns:adec="http://schemas.microsoft.com/office/drawing/2017/decorative" val="1"/>
              </a:ext>
            </a:extLst>
          </p:cNvPr>
          <p:cNvSpPr/>
          <p:nvPr/>
        </p:nvSpPr>
        <p:spPr>
          <a:xfrm>
            <a:off x="15964667" y="9362302"/>
            <a:ext cx="2038168" cy="422920"/>
          </a:xfrm>
          <a:custGeom>
            <a:avLst/>
            <a:gdLst/>
            <a:ahLst/>
            <a:cxnLst/>
            <a:rect l="l" t="t" r="r" b="b"/>
            <a:pathLst>
              <a:path w="2038168" h="422920" extrusionOk="0">
                <a:moveTo>
                  <a:pt x="0" y="0"/>
                </a:moveTo>
                <a:lnTo>
                  <a:pt x="2038168" y="0"/>
                </a:lnTo>
                <a:lnTo>
                  <a:pt x="2038168" y="422920"/>
                </a:lnTo>
                <a:lnTo>
                  <a:pt x="0" y="422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21">
            <a:extLst>
              <a:ext uri="{C183D7F6-B498-43B3-948B-1728B52AA6E4}">
                <adec:decorative xmlns:adec="http://schemas.microsoft.com/office/drawing/2017/decorative" val="1"/>
              </a:ext>
            </a:extLst>
          </p:cNvPr>
          <p:cNvSpPr txBox="1"/>
          <p:nvPr/>
        </p:nvSpPr>
        <p:spPr>
          <a:xfrm>
            <a:off x="15874283" y="9804272"/>
            <a:ext cx="2218800" cy="275100"/>
          </a:xfrm>
          <a:prstGeom prst="rect">
            <a:avLst/>
          </a:prstGeom>
          <a:noFill/>
          <a:ln>
            <a:noFill/>
          </a:ln>
        </p:spPr>
        <p:txBody>
          <a:bodyPr spcFirstLastPara="1" wrap="square" lIns="0" tIns="0" rIns="0" bIns="0" anchor="t" anchorCtr="0">
            <a:spAutoFit/>
          </a:bodyPr>
          <a:lstStyle/>
          <a:p>
            <a:pPr marL="0" marR="0" lvl="0" indent="0" algn="ctr" rtl="0">
              <a:lnSpc>
                <a:spcPct val="101067"/>
              </a:lnSpc>
              <a:spcBef>
                <a:spcPts val="0"/>
              </a:spcBef>
              <a:spcAft>
                <a:spcPts val="0"/>
              </a:spcAft>
              <a:buNone/>
            </a:pPr>
            <a:r>
              <a:rPr lang="en-US" sz="1787">
                <a:solidFill>
                  <a:srgbClr val="0F3869"/>
                </a:solidFill>
                <a:latin typeface="Satisfy"/>
                <a:ea typeface="Satisfy"/>
                <a:cs typeface="Satisfy"/>
                <a:sym typeface="Satisfy"/>
              </a:rPr>
              <a:t>Cross-State Convening</a:t>
            </a:r>
            <a:endParaRPr sz="1500">
              <a:latin typeface="Satisfy"/>
              <a:ea typeface="Satisfy"/>
              <a:cs typeface="Satisfy"/>
              <a:sym typeface="Satisfy"/>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1133</Words>
  <Application>Microsoft Macintosh PowerPoint</Application>
  <PresentationFormat>Custom</PresentationFormat>
  <Paragraphs>155</Paragraphs>
  <Slides>16</Slides>
  <Notes>16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16</vt:i4>
      </vt:variant>
    </vt:vector>
  </HeadingPairs>
  <TitlesOfParts>
    <vt:vector size="28" baseType="lpstr">
      <vt:lpstr>Fjalla One</vt:lpstr>
      <vt:lpstr>Raleway Black</vt:lpstr>
      <vt:lpstr>Chewy</vt:lpstr>
      <vt:lpstr>Raleway ExtraBold</vt:lpstr>
      <vt:lpstr>Arial</vt:lpstr>
      <vt:lpstr>Bebas Neue</vt:lpstr>
      <vt:lpstr>Calibri</vt:lpstr>
      <vt:lpstr>Raleway</vt:lpstr>
      <vt:lpstr>Raleway Medium</vt:lpstr>
      <vt:lpstr>Times New Roman</vt:lpstr>
      <vt:lpstr>Satisfy</vt:lpstr>
      <vt:lpstr>Office Theme</vt:lpstr>
      <vt:lpstr>CEEDAR CCSC Title</vt:lpstr>
      <vt:lpstr>Transforming leader preparation outcomes through apprenticeship programs</vt:lpstr>
      <vt:lpstr>Overview</vt:lpstr>
      <vt:lpstr>Session Structure</vt:lpstr>
      <vt:lpstr>Engagement</vt:lpstr>
      <vt:lpstr>Panel Discussion</vt:lpstr>
      <vt:lpstr>Launching RIRAPP</vt:lpstr>
      <vt:lpstr>A practice-based, supported pathway</vt:lpstr>
      <vt:lpstr>ND Principal Apprenticeship Program</vt:lpstr>
      <vt:lpstr>Core Design and Current Programs</vt:lpstr>
      <vt:lpstr>Breakouts</vt:lpstr>
      <vt:lpstr>Key Takeaways</vt:lpstr>
      <vt:lpstr>Conclusion</vt:lpstr>
      <vt:lpstr>Where We’re Headed</vt:lpstr>
      <vt:lpstr>Thank you</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Emma R Ostovar</cp:lastModifiedBy>
  <cp:revision>2</cp:revision>
  <dcterms:modified xsi:type="dcterms:W3CDTF">2026-02-18T16:52:56Z</dcterms:modified>
</cp:coreProperties>
</file>