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0287000" cy="6445250"/>
  <p:notesSz cx="10287000" cy="64452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90"/>
  </p:normalViewPr>
  <p:slideViewPr>
    <p:cSldViewPr>
      <p:cViewPr varScale="1">
        <p:scale>
          <a:sx n="105" d="100"/>
          <a:sy n="105" d="100"/>
        </p:scale>
        <p:origin x="184" y="4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98603" y="686259"/>
            <a:ext cx="2155190" cy="5473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43050" y="3609340"/>
            <a:ext cx="7200900" cy="1611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5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5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4350" y="1482407"/>
            <a:ext cx="4474845" cy="4253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297805" y="1482407"/>
            <a:ext cx="4474845" cy="4253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5104" y="622581"/>
            <a:ext cx="3454400" cy="1560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5104" y="1908784"/>
            <a:ext cx="8193405" cy="2105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5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97580" y="5994082"/>
            <a:ext cx="329184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14350" y="5994082"/>
            <a:ext cx="236601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406640" y="5994082"/>
            <a:ext cx="236601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55104" y="682287"/>
            <a:ext cx="3585845" cy="1874231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 marR="5080">
              <a:lnSpc>
                <a:spcPct val="80600"/>
              </a:lnSpc>
              <a:spcBef>
                <a:spcPts val="765"/>
              </a:spcBef>
            </a:pPr>
            <a:r>
              <a:rPr sz="2850" spc="-25" dirty="0"/>
              <a:t>An </a:t>
            </a:r>
            <a:r>
              <a:rPr sz="2850" spc="-35" dirty="0"/>
              <a:t>Observation</a:t>
            </a:r>
            <a:r>
              <a:rPr sz="2850" spc="-95" dirty="0"/>
              <a:t> </a:t>
            </a:r>
            <a:r>
              <a:rPr sz="2750" spc="-50" dirty="0"/>
              <a:t>&amp; </a:t>
            </a:r>
            <a:r>
              <a:rPr sz="2850" spc="-55" dirty="0"/>
              <a:t>Evidence</a:t>
            </a:r>
            <a:r>
              <a:rPr sz="2850" spc="-150" dirty="0"/>
              <a:t> </a:t>
            </a:r>
            <a:r>
              <a:rPr sz="2850" spc="-10" dirty="0"/>
              <a:t>Collection </a:t>
            </a:r>
            <a:r>
              <a:rPr sz="2850" spc="-70" dirty="0"/>
              <a:t>Guidance</a:t>
            </a:r>
            <a:r>
              <a:rPr sz="2850" spc="-140" dirty="0"/>
              <a:t> </a:t>
            </a:r>
            <a:r>
              <a:rPr sz="2850" spc="-20" dirty="0"/>
              <a:t>Tool</a:t>
            </a:r>
            <a:r>
              <a:rPr lang="en-US" sz="2850" spc="-20" dirty="0"/>
              <a:t>: </a:t>
            </a:r>
            <a:r>
              <a:rPr lang="en-US" sz="2850" spc="-25" dirty="0"/>
              <a:t>Making</a:t>
            </a:r>
            <a:r>
              <a:rPr lang="en-US" sz="2850" spc="-60" dirty="0"/>
              <a:t> </a:t>
            </a:r>
            <a:r>
              <a:rPr lang="en-US" sz="2850" dirty="0"/>
              <a:t>High</a:t>
            </a:r>
            <a:r>
              <a:rPr lang="en-US" sz="2750" dirty="0"/>
              <a:t>-</a:t>
            </a:r>
            <a:r>
              <a:rPr lang="en-US" sz="2850" spc="-65" dirty="0"/>
              <a:t>Leverage </a:t>
            </a:r>
            <a:r>
              <a:rPr lang="en-US" sz="2850" spc="-30" dirty="0"/>
              <a:t>Practices</a:t>
            </a:r>
            <a:r>
              <a:rPr lang="en-US" sz="2850" spc="-195" dirty="0"/>
              <a:t> </a:t>
            </a:r>
            <a:r>
              <a:rPr lang="en-US" sz="2850" spc="-45" dirty="0"/>
              <a:t>Tangible</a:t>
            </a:r>
            <a:endParaRPr sz="2850" dirty="0"/>
          </a:p>
        </p:txBody>
      </p:sp>
      <p:sp>
        <p:nvSpPr>
          <p:cNvPr id="3" name="object 3"/>
          <p:cNvSpPr txBox="1"/>
          <p:nvPr/>
        </p:nvSpPr>
        <p:spPr>
          <a:xfrm>
            <a:off x="755104" y="2567067"/>
            <a:ext cx="3778796" cy="1040221"/>
          </a:xfrm>
          <a:prstGeom prst="rect">
            <a:avLst/>
          </a:prstGeom>
        </p:spPr>
        <p:txBody>
          <a:bodyPr vert="horz" wrap="square" lIns="0" tIns="1663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sz="1800" spc="-95" dirty="0">
                <a:latin typeface="Microsoft Sans Serif"/>
                <a:cs typeface="Microsoft Sans Serif"/>
              </a:rPr>
              <a:t>Dr</a:t>
            </a:r>
            <a:r>
              <a:rPr sz="1750" spc="-95" dirty="0">
                <a:latin typeface="Microsoft Sans Serif"/>
                <a:cs typeface="Microsoft Sans Serif"/>
              </a:rPr>
              <a:t>.</a:t>
            </a:r>
            <a:r>
              <a:rPr sz="1750" spc="10" dirty="0">
                <a:latin typeface="Microsoft Sans Serif"/>
                <a:cs typeface="Microsoft Sans Serif"/>
              </a:rPr>
              <a:t> </a:t>
            </a:r>
            <a:r>
              <a:rPr sz="1800" spc="-50" dirty="0">
                <a:latin typeface="Microsoft Sans Serif"/>
                <a:cs typeface="Microsoft Sans Serif"/>
              </a:rPr>
              <a:t>Daphne</a:t>
            </a:r>
            <a:r>
              <a:rPr sz="1800" spc="-90" dirty="0">
                <a:latin typeface="Microsoft Sans Serif"/>
                <a:cs typeface="Microsoft Sans Serif"/>
              </a:rPr>
              <a:t> </a:t>
            </a:r>
            <a:r>
              <a:rPr sz="1800" spc="-150" dirty="0">
                <a:latin typeface="Microsoft Sans Serif"/>
                <a:cs typeface="Microsoft Sans Serif"/>
              </a:rPr>
              <a:t>D</a:t>
            </a:r>
            <a:r>
              <a:rPr sz="1750" spc="-150" dirty="0">
                <a:latin typeface="Microsoft Sans Serif"/>
                <a:cs typeface="Microsoft Sans Serif"/>
              </a:rPr>
              <a:t>.</a:t>
            </a:r>
            <a:r>
              <a:rPr sz="175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Smith</a:t>
            </a:r>
            <a:endParaRPr lang="en-US" spc="-1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sz="1400" dirty="0">
                <a:latin typeface="Microsoft Sans Serif"/>
                <a:cs typeface="Microsoft Sans Serif"/>
              </a:rPr>
              <a:t>Asst.</a:t>
            </a:r>
            <a:r>
              <a:rPr sz="1400" spc="-65" dirty="0">
                <a:latin typeface="Microsoft Sans Serif"/>
                <a:cs typeface="Microsoft Sans Serif"/>
              </a:rPr>
              <a:t> </a:t>
            </a:r>
            <a:r>
              <a:rPr sz="1400" spc="-25" dirty="0">
                <a:latin typeface="Microsoft Sans Serif"/>
                <a:cs typeface="Microsoft Sans Serif"/>
              </a:rPr>
              <a:t>Professor</a:t>
            </a:r>
            <a:r>
              <a:rPr sz="1400" spc="-95" dirty="0">
                <a:latin typeface="Microsoft Sans Serif"/>
                <a:cs typeface="Microsoft Sans Serif"/>
              </a:rPr>
              <a:t> </a:t>
            </a:r>
            <a:r>
              <a:rPr sz="1400" spc="65" dirty="0">
                <a:latin typeface="Microsoft Sans Serif"/>
                <a:cs typeface="Microsoft Sans Serif"/>
              </a:rPr>
              <a:t>of</a:t>
            </a:r>
            <a:r>
              <a:rPr sz="1400" spc="-120" dirty="0">
                <a:latin typeface="Microsoft Sans Serif"/>
                <a:cs typeface="Microsoft Sans Serif"/>
              </a:rPr>
              <a:t> </a:t>
            </a:r>
            <a:r>
              <a:rPr sz="1400" spc="-30" dirty="0">
                <a:latin typeface="Microsoft Sans Serif"/>
                <a:cs typeface="Microsoft Sans Serif"/>
              </a:rPr>
              <a:t>Educational</a:t>
            </a:r>
            <a:r>
              <a:rPr lang="en-US" sz="1400" spc="-3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Leadership</a:t>
            </a:r>
            <a:endParaRPr sz="1400" dirty="0">
              <a:latin typeface="Microsoft Sans Serif"/>
              <a:cs typeface="Microsoft Sans Serif"/>
            </a:endParaRPr>
          </a:p>
          <a:p>
            <a:pPr marL="12700">
              <a:lnSpc>
                <a:spcPts val="1800"/>
              </a:lnSpc>
            </a:pPr>
            <a:r>
              <a:rPr sz="1400" spc="-35" dirty="0">
                <a:latin typeface="Microsoft Sans Serif"/>
                <a:cs typeface="Microsoft Sans Serif"/>
              </a:rPr>
              <a:t>Delta</a:t>
            </a:r>
            <a:r>
              <a:rPr sz="1400" spc="-85" dirty="0">
                <a:latin typeface="Microsoft Sans Serif"/>
                <a:cs typeface="Microsoft Sans Serif"/>
              </a:rPr>
              <a:t> </a:t>
            </a:r>
            <a:r>
              <a:rPr sz="1400" spc="-40" dirty="0">
                <a:latin typeface="Microsoft Sans Serif"/>
                <a:cs typeface="Microsoft Sans Serif"/>
              </a:rPr>
              <a:t>State</a:t>
            </a:r>
            <a:r>
              <a:rPr sz="1400" spc="-9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University,</a:t>
            </a:r>
            <a:r>
              <a:rPr sz="1400" spc="-5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Mississippi</a:t>
            </a:r>
            <a:endParaRPr sz="1600" dirty="0">
              <a:latin typeface="Microsoft Sans Serif"/>
              <a:cs typeface="Microsoft Sans Serif"/>
            </a:endParaRPr>
          </a:p>
        </p:txBody>
      </p:sp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3500" y="0"/>
            <a:ext cx="5143499" cy="64388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400" dirty="0"/>
              <a:t>Thank</a:t>
            </a:r>
            <a:r>
              <a:rPr sz="3400" spc="-90" dirty="0"/>
              <a:t> </a:t>
            </a:r>
            <a:r>
              <a:rPr sz="3400" spc="-20" dirty="0"/>
              <a:t>you</a:t>
            </a:r>
            <a:r>
              <a:rPr sz="3400" spc="-20" dirty="0">
                <a:latin typeface="HEnW Aeonik"/>
                <a:cs typeface="HEnW Aeonik"/>
              </a:rPr>
              <a:t>!</a:t>
            </a:r>
            <a:endParaRPr sz="3400" dirty="0">
              <a:latin typeface="HEnW Aeonik"/>
              <a:cs typeface="HEnW Aeoni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98603" y="1340439"/>
            <a:ext cx="2958465" cy="3676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50" spc="-50" dirty="0">
                <a:latin typeface="Microsoft Sans Serif"/>
                <a:cs typeface="Microsoft Sans Serif"/>
              </a:rPr>
              <a:t>ddsmith</a:t>
            </a:r>
            <a:r>
              <a:rPr sz="2100" spc="-50" dirty="0">
                <a:latin typeface="Microsoft Sans Serif"/>
                <a:cs typeface="Microsoft Sans Serif"/>
              </a:rPr>
              <a:t>@</a:t>
            </a:r>
            <a:r>
              <a:rPr sz="2250" spc="-50" dirty="0">
                <a:latin typeface="Microsoft Sans Serif"/>
                <a:cs typeface="Microsoft Sans Serif"/>
              </a:rPr>
              <a:t>deltastate</a:t>
            </a:r>
            <a:r>
              <a:rPr sz="2100" spc="-50" dirty="0">
                <a:latin typeface="Microsoft Sans Serif"/>
                <a:cs typeface="Microsoft Sans Serif"/>
              </a:rPr>
              <a:t>.</a:t>
            </a:r>
            <a:r>
              <a:rPr sz="2250" spc="-50" dirty="0">
                <a:latin typeface="Microsoft Sans Serif"/>
                <a:cs typeface="Microsoft Sans Serif"/>
              </a:rPr>
              <a:t>edu</a:t>
            </a:r>
            <a:endParaRPr sz="2250" dirty="0">
              <a:latin typeface="Microsoft Sans Serif"/>
              <a:cs typeface="Microsoft Sans Serif"/>
            </a:endParaRPr>
          </a:p>
        </p:txBody>
      </p:sp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143499" cy="64388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286999" cy="6438899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755104" y="889281"/>
            <a:ext cx="7573009" cy="8750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550" spc="-90" dirty="0">
                <a:solidFill>
                  <a:srgbClr val="FFFFFF"/>
                </a:solidFill>
              </a:rPr>
              <a:t>The</a:t>
            </a:r>
            <a:r>
              <a:rPr sz="5550" spc="-330" dirty="0">
                <a:solidFill>
                  <a:srgbClr val="FFFFFF"/>
                </a:solidFill>
              </a:rPr>
              <a:t> </a:t>
            </a:r>
            <a:r>
              <a:rPr sz="5550" spc="-75" dirty="0">
                <a:solidFill>
                  <a:srgbClr val="FFFFFF"/>
                </a:solidFill>
              </a:rPr>
              <a:t>Leadership</a:t>
            </a:r>
            <a:r>
              <a:rPr sz="5550" spc="-325" dirty="0">
                <a:solidFill>
                  <a:srgbClr val="FFFFFF"/>
                </a:solidFill>
              </a:rPr>
              <a:t> </a:t>
            </a:r>
            <a:r>
              <a:rPr sz="5550" spc="-125" dirty="0">
                <a:solidFill>
                  <a:srgbClr val="FFFFFF"/>
                </a:solidFill>
              </a:rPr>
              <a:t>Dilemma</a:t>
            </a:r>
            <a:endParaRPr sz="555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45" dirty="0"/>
              <a:t>Leaders</a:t>
            </a:r>
            <a:r>
              <a:rPr spc="-95" dirty="0"/>
              <a:t> </a:t>
            </a:r>
            <a:r>
              <a:rPr spc="-30" dirty="0"/>
              <a:t>come</a:t>
            </a:r>
            <a:r>
              <a:rPr spc="-95" dirty="0"/>
              <a:t> </a:t>
            </a:r>
            <a:r>
              <a:rPr dirty="0"/>
              <a:t>from</a:t>
            </a:r>
            <a:r>
              <a:rPr spc="-95" dirty="0"/>
              <a:t> </a:t>
            </a:r>
            <a:r>
              <a:rPr spc="-10" dirty="0"/>
              <a:t>diverse</a:t>
            </a:r>
            <a:r>
              <a:rPr spc="-100" dirty="0"/>
              <a:t> </a:t>
            </a:r>
            <a:r>
              <a:rPr dirty="0"/>
              <a:t>content</a:t>
            </a:r>
            <a:r>
              <a:rPr spc="-105" dirty="0"/>
              <a:t> </a:t>
            </a:r>
            <a:r>
              <a:rPr spc="-40" dirty="0"/>
              <a:t>and</a:t>
            </a:r>
            <a:r>
              <a:rPr spc="-45" dirty="0"/>
              <a:t> </a:t>
            </a:r>
            <a:r>
              <a:rPr spc="-25" dirty="0"/>
              <a:t>grade</a:t>
            </a:r>
            <a:r>
              <a:rPr spc="-100" dirty="0"/>
              <a:t> </a:t>
            </a:r>
            <a:r>
              <a:rPr spc="-10" dirty="0"/>
              <a:t>levels</a:t>
            </a:r>
          </a:p>
          <a:p>
            <a:pPr marL="319405" indent="-306705">
              <a:lnSpc>
                <a:spcPct val="100000"/>
              </a:lnSpc>
              <a:spcBef>
                <a:spcPts val="1975"/>
              </a:spcBef>
              <a:buSzPct val="102777"/>
              <a:buFont typeface="Comic Sans MS"/>
              <a:buChar char="•"/>
              <a:tabLst>
                <a:tab pos="319405" algn="l"/>
              </a:tabLst>
            </a:pPr>
            <a:r>
              <a:rPr sz="1800" spc="-20" dirty="0"/>
              <a:t>Must</a:t>
            </a:r>
            <a:r>
              <a:rPr sz="1800" spc="-85" dirty="0"/>
              <a:t> </a:t>
            </a:r>
            <a:r>
              <a:rPr sz="1800" spc="-30" dirty="0"/>
              <a:t>recognize</a:t>
            </a:r>
            <a:r>
              <a:rPr sz="1800" spc="-60" dirty="0"/>
              <a:t> </a:t>
            </a:r>
            <a:r>
              <a:rPr sz="1800" spc="-40" dirty="0"/>
              <a:t>high</a:t>
            </a:r>
            <a:r>
              <a:rPr sz="1850" spc="-40" dirty="0">
                <a:latin typeface="Comic Sans MS"/>
                <a:cs typeface="Comic Sans MS"/>
              </a:rPr>
              <a:t>-</a:t>
            </a:r>
            <a:r>
              <a:rPr sz="1800" spc="-10" dirty="0"/>
              <a:t>quality</a:t>
            </a:r>
            <a:r>
              <a:rPr sz="1800" spc="-100" dirty="0"/>
              <a:t> </a:t>
            </a:r>
            <a:r>
              <a:rPr sz="1800" spc="-25" dirty="0"/>
              <a:t>instruction</a:t>
            </a:r>
            <a:r>
              <a:rPr sz="1800" spc="-20" dirty="0"/>
              <a:t> </a:t>
            </a:r>
            <a:r>
              <a:rPr sz="1800" spc="-35" dirty="0"/>
              <a:t>across</a:t>
            </a:r>
            <a:r>
              <a:rPr sz="1800" spc="-50" dirty="0"/>
              <a:t> </a:t>
            </a:r>
            <a:r>
              <a:rPr sz="1800" spc="-10" dirty="0"/>
              <a:t>contexts</a:t>
            </a:r>
            <a:endParaRPr sz="18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</a:pPr>
            <a:endParaRPr sz="1600"/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600"/>
          </a:p>
          <a:p>
            <a:pPr marL="12700" marR="5080">
              <a:lnSpc>
                <a:spcPts val="2250"/>
              </a:lnSpc>
            </a:pPr>
            <a:r>
              <a:rPr u="heavy" spc="-50" dirty="0">
                <a:uFill>
                  <a:solidFill>
                    <a:srgbClr val="FFFFFF"/>
                  </a:solidFill>
                </a:uFill>
              </a:rPr>
              <a:t>Essential</a:t>
            </a:r>
            <a:r>
              <a:rPr u="heavy" spc="40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u="heavy" spc="-25" dirty="0">
                <a:uFill>
                  <a:solidFill>
                    <a:srgbClr val="FFFFFF"/>
                  </a:solidFill>
                </a:uFill>
              </a:rPr>
              <a:t>Question</a:t>
            </a:r>
            <a:r>
              <a:rPr sz="2200" u="heavy" spc="-25" dirty="0">
                <a:uFill>
                  <a:solidFill>
                    <a:srgbClr val="FFFFFF"/>
                  </a:solidFill>
                </a:uFill>
              </a:rPr>
              <a:t>:</a:t>
            </a:r>
            <a:r>
              <a:rPr sz="2200" u="none" spc="75" dirty="0"/>
              <a:t> </a:t>
            </a:r>
            <a:r>
              <a:rPr u="none" spc="-105" dirty="0"/>
              <a:t>Can</a:t>
            </a:r>
            <a:r>
              <a:rPr u="none" spc="-35" dirty="0"/>
              <a:t> </a:t>
            </a:r>
            <a:r>
              <a:rPr u="none" spc="-25" dirty="0"/>
              <a:t>leaders</a:t>
            </a:r>
            <a:r>
              <a:rPr u="none" spc="-85" dirty="0"/>
              <a:t> </a:t>
            </a:r>
            <a:r>
              <a:rPr u="none" spc="-20" dirty="0"/>
              <a:t>recognize</a:t>
            </a:r>
            <a:r>
              <a:rPr u="none" spc="-95" dirty="0"/>
              <a:t> </a:t>
            </a:r>
            <a:r>
              <a:rPr u="none" dirty="0"/>
              <a:t>high</a:t>
            </a:r>
            <a:r>
              <a:rPr sz="2200" u="none" dirty="0"/>
              <a:t>-</a:t>
            </a:r>
            <a:r>
              <a:rPr u="none" dirty="0"/>
              <a:t>quality</a:t>
            </a:r>
            <a:r>
              <a:rPr u="none" spc="-150" dirty="0"/>
              <a:t> </a:t>
            </a:r>
            <a:r>
              <a:rPr u="none" spc="-10" dirty="0"/>
              <a:t>instruction anywhere</a:t>
            </a:r>
            <a:r>
              <a:rPr sz="2200" u="none" spc="-10" dirty="0"/>
              <a:t>?</a:t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0" marR="5080">
              <a:lnSpc>
                <a:spcPts val="5400"/>
              </a:lnSpc>
              <a:spcBef>
                <a:spcPts val="1350"/>
              </a:spcBef>
            </a:pPr>
            <a:r>
              <a:rPr sz="5550" spc="-50" dirty="0"/>
              <a:t>Research </a:t>
            </a:r>
            <a:r>
              <a:rPr sz="5550" spc="-90" dirty="0"/>
              <a:t>Foundation</a:t>
            </a:r>
            <a:endParaRPr sz="5550"/>
          </a:p>
        </p:txBody>
      </p:sp>
      <p:sp>
        <p:nvSpPr>
          <p:cNvPr id="3" name="object 3"/>
          <p:cNvSpPr txBox="1"/>
          <p:nvPr/>
        </p:nvSpPr>
        <p:spPr>
          <a:xfrm>
            <a:off x="755104" y="2889859"/>
            <a:ext cx="3088640" cy="64770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marR="5080">
              <a:lnSpc>
                <a:spcPts val="2180"/>
              </a:lnSpc>
              <a:spcBef>
                <a:spcPts val="625"/>
              </a:spcBef>
            </a:pPr>
            <a:r>
              <a:rPr sz="2250" dirty="0">
                <a:latin typeface="Microsoft Sans Serif"/>
                <a:cs typeface="Microsoft Sans Serif"/>
              </a:rPr>
              <a:t>High</a:t>
            </a:r>
            <a:r>
              <a:rPr sz="2200" dirty="0">
                <a:latin typeface="Microsoft Sans Serif"/>
                <a:cs typeface="Microsoft Sans Serif"/>
              </a:rPr>
              <a:t>-</a:t>
            </a:r>
            <a:r>
              <a:rPr sz="2250" spc="-55" dirty="0">
                <a:latin typeface="Microsoft Sans Serif"/>
                <a:cs typeface="Microsoft Sans Serif"/>
              </a:rPr>
              <a:t>Leverage</a:t>
            </a:r>
            <a:r>
              <a:rPr sz="2250" spc="-25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Practices </a:t>
            </a:r>
            <a:r>
              <a:rPr sz="2200" spc="-10" dirty="0">
                <a:latin typeface="Microsoft Sans Serif"/>
                <a:cs typeface="Microsoft Sans Serif"/>
              </a:rPr>
              <a:t>(</a:t>
            </a:r>
            <a:r>
              <a:rPr sz="2250" spc="-10" dirty="0">
                <a:latin typeface="Microsoft Sans Serif"/>
                <a:cs typeface="Microsoft Sans Serif"/>
              </a:rPr>
              <a:t>HLPs</a:t>
            </a:r>
            <a:r>
              <a:rPr sz="2200" spc="-10" dirty="0">
                <a:latin typeface="Microsoft Sans Serif"/>
                <a:cs typeface="Microsoft Sans Serif"/>
              </a:rPr>
              <a:t>)</a:t>
            </a:r>
            <a:endParaRPr sz="2200" dirty="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5104" y="3757743"/>
            <a:ext cx="3460115" cy="86360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57810" marR="5080" indent="-245745">
              <a:lnSpc>
                <a:spcPts val="1430"/>
              </a:lnSpc>
              <a:spcBef>
                <a:spcPts val="390"/>
              </a:spcBef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10" dirty="0">
                <a:latin typeface="Microsoft Sans Serif"/>
                <a:cs typeface="Microsoft Sans Serif"/>
              </a:rPr>
              <a:t>Effective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across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grade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levels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and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content areas</a:t>
            </a:r>
            <a:endParaRPr sz="1600" dirty="0">
              <a:latin typeface="Microsoft Sans Serif"/>
              <a:cs typeface="Microsoft Sans Serif"/>
            </a:endParaRPr>
          </a:p>
          <a:p>
            <a:pPr marL="257810" marR="276860" indent="-245745">
              <a:lnSpc>
                <a:spcPts val="1350"/>
              </a:lnSpc>
              <a:spcBef>
                <a:spcPts val="730"/>
              </a:spcBef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20" dirty="0">
                <a:latin typeface="Microsoft Sans Serif"/>
                <a:cs typeface="Microsoft Sans Serif"/>
              </a:rPr>
              <a:t>Aligned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with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high</a:t>
            </a:r>
            <a:r>
              <a:rPr sz="1600" dirty="0">
                <a:latin typeface="Lucida Sans"/>
                <a:cs typeface="Lucida Sans"/>
              </a:rPr>
              <a:t>-</a:t>
            </a:r>
            <a:r>
              <a:rPr sz="1600" dirty="0">
                <a:latin typeface="Microsoft Sans Serif"/>
                <a:cs typeface="Microsoft Sans Serif"/>
              </a:rPr>
              <a:t>impact</a:t>
            </a:r>
            <a:r>
              <a:rPr sz="1600" spc="-4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instructional strategies</a:t>
            </a:r>
            <a:endParaRPr sz="1600" dirty="0">
              <a:latin typeface="Microsoft Sans Serif"/>
              <a:cs typeface="Microsoft Sans Serif"/>
            </a:endParaRPr>
          </a:p>
        </p:txBody>
      </p:sp>
      <p:pic>
        <p:nvPic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3500" y="0"/>
            <a:ext cx="5143499" cy="64388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55104" y="667862"/>
            <a:ext cx="2649220" cy="1007110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2700" marR="5080">
              <a:lnSpc>
                <a:spcPts val="3450"/>
              </a:lnSpc>
              <a:spcBef>
                <a:spcPts val="905"/>
              </a:spcBef>
            </a:pPr>
            <a:r>
              <a:rPr spc="-10" dirty="0"/>
              <a:t>John</a:t>
            </a:r>
            <a:r>
              <a:rPr spc="-155" dirty="0"/>
              <a:t> </a:t>
            </a:r>
            <a:r>
              <a:rPr spc="-25" dirty="0"/>
              <a:t>Hattie</a:t>
            </a:r>
            <a:r>
              <a:rPr spc="-235" dirty="0"/>
              <a:t> </a:t>
            </a:r>
            <a:r>
              <a:rPr sz="3450" spc="-195" dirty="0">
                <a:latin typeface="Verdana"/>
                <a:cs typeface="Verdana"/>
              </a:rPr>
              <a:t>&amp; </a:t>
            </a:r>
            <a:r>
              <a:rPr dirty="0"/>
              <a:t>Effect</a:t>
            </a:r>
            <a:r>
              <a:rPr spc="-215" dirty="0"/>
              <a:t> </a:t>
            </a:r>
            <a:r>
              <a:rPr spc="-20" dirty="0"/>
              <a:t>Size</a:t>
            </a:r>
            <a:endParaRPr sz="34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5104" y="2728511"/>
            <a:ext cx="3442970" cy="175624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250" spc="-30" dirty="0">
                <a:latin typeface="Microsoft Sans Serif"/>
                <a:cs typeface="Microsoft Sans Serif"/>
              </a:rPr>
              <a:t>Synthesized</a:t>
            </a:r>
            <a:r>
              <a:rPr sz="2250" spc="-20" dirty="0">
                <a:latin typeface="Microsoft Sans Serif"/>
                <a:cs typeface="Microsoft Sans Serif"/>
              </a:rPr>
              <a:t> </a:t>
            </a:r>
            <a:r>
              <a:rPr sz="2250" spc="50" dirty="0">
                <a:latin typeface="Microsoft Sans Serif"/>
                <a:cs typeface="Microsoft Sans Serif"/>
              </a:rPr>
              <a:t>800+</a:t>
            </a:r>
            <a:r>
              <a:rPr sz="2250" spc="40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meta-</a:t>
            </a:r>
            <a:r>
              <a:rPr sz="2250" spc="-10" dirty="0">
                <a:latin typeface="Microsoft Sans Serif"/>
                <a:cs typeface="Microsoft Sans Serif"/>
              </a:rPr>
              <a:t>analyses</a:t>
            </a:r>
            <a:endParaRPr sz="225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600" dirty="0">
              <a:latin typeface="Microsoft Sans Serif"/>
              <a:cs typeface="Microsoft Sans Serif"/>
            </a:endParaRPr>
          </a:p>
          <a:p>
            <a:pPr marL="257810" indent="-245110">
              <a:lnSpc>
                <a:spcPct val="100000"/>
              </a:lnSpc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dirty="0">
                <a:latin typeface="Microsoft Sans Serif"/>
                <a:cs typeface="Microsoft Sans Serif"/>
              </a:rPr>
              <a:t>Identified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practices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with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high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effect</a:t>
            </a:r>
            <a:r>
              <a:rPr sz="1600" spc="-7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sizes</a:t>
            </a:r>
            <a:endParaRPr sz="1600" dirty="0">
              <a:latin typeface="Microsoft Sans Serif"/>
              <a:cs typeface="Microsoft Sans Serif"/>
            </a:endParaRPr>
          </a:p>
          <a:p>
            <a:pPr marL="257810" indent="-245110">
              <a:lnSpc>
                <a:spcPct val="100000"/>
              </a:lnSpc>
              <a:spcBef>
                <a:spcPts val="345"/>
              </a:spcBef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20" dirty="0">
                <a:latin typeface="Microsoft Sans Serif"/>
                <a:cs typeface="Microsoft Sans Serif"/>
              </a:rPr>
              <a:t>Hinge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point</a:t>
            </a:r>
            <a:r>
              <a:rPr sz="1600" spc="-20" dirty="0">
                <a:latin typeface="Lucida Sans"/>
                <a:cs typeface="Lucida Sans"/>
              </a:rPr>
              <a:t>:</a:t>
            </a:r>
            <a:r>
              <a:rPr sz="1600" spc="-55" dirty="0">
                <a:latin typeface="Lucida Sans"/>
                <a:cs typeface="Lucida Sans"/>
              </a:rPr>
              <a:t> </a:t>
            </a:r>
            <a:r>
              <a:rPr sz="1600" spc="-20" dirty="0">
                <a:latin typeface="Lucida Sans"/>
                <a:cs typeface="Lucida Sans"/>
              </a:rPr>
              <a:t>0.40</a:t>
            </a:r>
            <a:endParaRPr sz="1600" dirty="0">
              <a:latin typeface="Lucida Sans"/>
              <a:cs typeface="Lucida Sans"/>
            </a:endParaRPr>
          </a:p>
        </p:txBody>
      </p:sp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3500" y="0"/>
            <a:ext cx="5143499" cy="64388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0" marR="5080">
              <a:lnSpc>
                <a:spcPts val="5400"/>
              </a:lnSpc>
              <a:spcBef>
                <a:spcPts val="1350"/>
              </a:spcBef>
            </a:pPr>
            <a:r>
              <a:rPr sz="5550" spc="-95" dirty="0"/>
              <a:t>Purpose</a:t>
            </a:r>
            <a:r>
              <a:rPr sz="5550" spc="-345" dirty="0"/>
              <a:t> </a:t>
            </a:r>
            <a:r>
              <a:rPr sz="5550" spc="190" dirty="0"/>
              <a:t>of </a:t>
            </a:r>
            <a:r>
              <a:rPr sz="5550" dirty="0"/>
              <a:t>the</a:t>
            </a:r>
            <a:r>
              <a:rPr sz="5550" spc="-254" dirty="0"/>
              <a:t> </a:t>
            </a:r>
            <a:r>
              <a:rPr sz="5550" spc="-360" dirty="0"/>
              <a:t>T</a:t>
            </a:r>
            <a:r>
              <a:rPr sz="5550" spc="65" dirty="0"/>
              <a:t>oo</a:t>
            </a:r>
            <a:r>
              <a:rPr sz="5550" spc="140" dirty="0"/>
              <a:t>l</a:t>
            </a:r>
            <a:endParaRPr sz="5550"/>
          </a:p>
        </p:txBody>
      </p:sp>
      <p:sp>
        <p:nvSpPr>
          <p:cNvPr id="3" name="object 3"/>
          <p:cNvSpPr txBox="1"/>
          <p:nvPr/>
        </p:nvSpPr>
        <p:spPr>
          <a:xfrm>
            <a:off x="755104" y="2454864"/>
            <a:ext cx="3357879" cy="272034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396240" marR="5080" indent="-384175">
              <a:lnSpc>
                <a:spcPts val="2250"/>
              </a:lnSpc>
              <a:spcBef>
                <a:spcPts val="545"/>
              </a:spcBef>
              <a:buClr>
                <a:srgbClr val="333333"/>
              </a:buClr>
              <a:buSzPct val="93333"/>
              <a:buChar char="•"/>
              <a:tabLst>
                <a:tab pos="396240" algn="l"/>
              </a:tabLst>
            </a:pPr>
            <a:r>
              <a:rPr sz="2250" spc="-45" dirty="0">
                <a:latin typeface="Microsoft Sans Serif"/>
                <a:cs typeface="Microsoft Sans Serif"/>
              </a:rPr>
              <a:t>Align</a:t>
            </a:r>
            <a:r>
              <a:rPr sz="2250" spc="-105" dirty="0">
                <a:latin typeface="Microsoft Sans Serif"/>
                <a:cs typeface="Microsoft Sans Serif"/>
              </a:rPr>
              <a:t> </a:t>
            </a:r>
            <a:r>
              <a:rPr sz="2250" spc="-145" dirty="0">
                <a:latin typeface="Microsoft Sans Serif"/>
                <a:cs typeface="Microsoft Sans Serif"/>
              </a:rPr>
              <a:t>HLPs</a:t>
            </a:r>
            <a:r>
              <a:rPr sz="2250" spc="-20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with</a:t>
            </a:r>
            <a:r>
              <a:rPr sz="2250" spc="-45" dirty="0">
                <a:latin typeface="Microsoft Sans Serif"/>
                <a:cs typeface="Microsoft Sans Serif"/>
              </a:rPr>
              <a:t> </a:t>
            </a:r>
            <a:r>
              <a:rPr sz="2250" spc="-70" dirty="0">
                <a:latin typeface="Microsoft Sans Serif"/>
                <a:cs typeface="Microsoft Sans Serif"/>
              </a:rPr>
              <a:t>Teacher </a:t>
            </a:r>
            <a:r>
              <a:rPr sz="2250" spc="-60" dirty="0">
                <a:latin typeface="Microsoft Sans Serif"/>
                <a:cs typeface="Microsoft Sans Serif"/>
              </a:rPr>
              <a:t>Growth</a:t>
            </a:r>
            <a:r>
              <a:rPr sz="2250" spc="-25" dirty="0">
                <a:latin typeface="Microsoft Sans Serif"/>
                <a:cs typeface="Microsoft Sans Serif"/>
              </a:rPr>
              <a:t> </a:t>
            </a:r>
            <a:r>
              <a:rPr sz="2250" spc="-65" dirty="0">
                <a:latin typeface="Microsoft Sans Serif"/>
                <a:cs typeface="Microsoft Sans Serif"/>
              </a:rPr>
              <a:t>Rubric</a:t>
            </a:r>
            <a:r>
              <a:rPr sz="2250" spc="-85" dirty="0">
                <a:latin typeface="Microsoft Sans Serif"/>
                <a:cs typeface="Microsoft Sans Serif"/>
              </a:rPr>
              <a:t> </a:t>
            </a:r>
            <a:r>
              <a:rPr sz="2100" spc="-20" dirty="0">
                <a:latin typeface="Microsoft Sans Serif"/>
                <a:cs typeface="Microsoft Sans Serif"/>
              </a:rPr>
              <a:t>(</a:t>
            </a:r>
            <a:r>
              <a:rPr sz="2250" spc="-20" dirty="0">
                <a:latin typeface="Microsoft Sans Serif"/>
                <a:cs typeface="Microsoft Sans Serif"/>
              </a:rPr>
              <a:t>TGR</a:t>
            </a:r>
            <a:r>
              <a:rPr sz="2100" spc="-20" dirty="0">
                <a:latin typeface="Microsoft Sans Serif"/>
                <a:cs typeface="Microsoft Sans Serif"/>
              </a:rPr>
              <a:t>)</a:t>
            </a:r>
            <a:endParaRPr sz="2100" dirty="0">
              <a:latin typeface="Microsoft Sans Serif"/>
              <a:cs typeface="Microsoft Sans Serif"/>
            </a:endParaRPr>
          </a:p>
          <a:p>
            <a:pPr marL="396240" marR="106045" indent="-384175">
              <a:lnSpc>
                <a:spcPts val="2180"/>
              </a:lnSpc>
              <a:spcBef>
                <a:spcPts val="1030"/>
              </a:spcBef>
              <a:buClr>
                <a:srgbClr val="333333"/>
              </a:buClr>
              <a:buSzPct val="93333"/>
              <a:buChar char="•"/>
              <a:tabLst>
                <a:tab pos="396240" algn="l"/>
              </a:tabLst>
            </a:pPr>
            <a:r>
              <a:rPr sz="2250" spc="-60" dirty="0">
                <a:latin typeface="Microsoft Sans Serif"/>
                <a:cs typeface="Microsoft Sans Serif"/>
              </a:rPr>
              <a:t>Provide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25" dirty="0">
                <a:latin typeface="Microsoft Sans Serif"/>
                <a:cs typeface="Microsoft Sans Serif"/>
              </a:rPr>
              <a:t>concrete</a:t>
            </a:r>
            <a:r>
              <a:rPr sz="2250" spc="-95" dirty="0">
                <a:latin typeface="Microsoft Sans Serif"/>
                <a:cs typeface="Microsoft Sans Serif"/>
              </a:rPr>
              <a:t> </a:t>
            </a:r>
            <a:r>
              <a:rPr sz="2100" spc="-20" dirty="0">
                <a:latin typeface="Microsoft Sans Serif"/>
                <a:cs typeface="Microsoft Sans Serif"/>
              </a:rPr>
              <a:t>"</a:t>
            </a:r>
            <a:r>
              <a:rPr sz="2250" spc="-20" dirty="0">
                <a:latin typeface="Microsoft Sans Serif"/>
                <a:cs typeface="Microsoft Sans Serif"/>
              </a:rPr>
              <a:t>Look </a:t>
            </a:r>
            <a:r>
              <a:rPr sz="2250" spc="-10" dirty="0">
                <a:latin typeface="Microsoft Sans Serif"/>
                <a:cs typeface="Microsoft Sans Serif"/>
              </a:rPr>
              <a:t>Fors</a:t>
            </a:r>
            <a:r>
              <a:rPr sz="2100" spc="-10" dirty="0">
                <a:latin typeface="Microsoft Sans Serif"/>
                <a:cs typeface="Microsoft Sans Serif"/>
              </a:rPr>
              <a:t>"</a:t>
            </a:r>
            <a:endParaRPr sz="2100" dirty="0">
              <a:latin typeface="Microsoft Sans Serif"/>
              <a:cs typeface="Microsoft Sans Serif"/>
            </a:endParaRPr>
          </a:p>
          <a:p>
            <a:pPr marL="396240" marR="775335" indent="-384175">
              <a:lnSpc>
                <a:spcPts val="2250"/>
              </a:lnSpc>
              <a:spcBef>
                <a:spcPts val="985"/>
              </a:spcBef>
              <a:buClr>
                <a:srgbClr val="333333"/>
              </a:buClr>
              <a:buSzPct val="93333"/>
              <a:buChar char="•"/>
              <a:tabLst>
                <a:tab pos="396240" algn="l"/>
              </a:tabLst>
            </a:pPr>
            <a:r>
              <a:rPr sz="2250" spc="-35" dirty="0">
                <a:latin typeface="Microsoft Sans Serif"/>
                <a:cs typeface="Microsoft Sans Serif"/>
              </a:rPr>
              <a:t>Support</a:t>
            </a:r>
            <a:r>
              <a:rPr sz="2250" spc="-105" dirty="0">
                <a:latin typeface="Microsoft Sans Serif"/>
                <a:cs typeface="Microsoft Sans Serif"/>
              </a:rPr>
              <a:t> </a:t>
            </a:r>
            <a:r>
              <a:rPr sz="2250" spc="-25" dirty="0">
                <a:latin typeface="Microsoft Sans Serif"/>
                <a:cs typeface="Microsoft Sans Serif"/>
              </a:rPr>
              <a:t>feedback </a:t>
            </a:r>
            <a:r>
              <a:rPr sz="2250" spc="-10" dirty="0">
                <a:latin typeface="Microsoft Sans Serif"/>
                <a:cs typeface="Microsoft Sans Serif"/>
              </a:rPr>
              <a:t>conversation</a:t>
            </a:r>
            <a:endParaRPr sz="2250" dirty="0">
              <a:latin typeface="Microsoft Sans Serif"/>
              <a:cs typeface="Microsoft Sans Serif"/>
            </a:endParaRPr>
          </a:p>
          <a:p>
            <a:pPr marL="396240" marR="285115" indent="-384175">
              <a:lnSpc>
                <a:spcPts val="2180"/>
              </a:lnSpc>
              <a:spcBef>
                <a:spcPts val="1030"/>
              </a:spcBef>
              <a:buClr>
                <a:srgbClr val="333333"/>
              </a:buClr>
              <a:buSzPct val="93333"/>
              <a:buChar char="•"/>
              <a:tabLst>
                <a:tab pos="396240" algn="l"/>
              </a:tabLst>
            </a:pPr>
            <a:r>
              <a:rPr sz="2250" spc="-80" dirty="0">
                <a:latin typeface="Microsoft Sans Serif"/>
                <a:cs typeface="Microsoft Sans Serif"/>
              </a:rPr>
              <a:t>Promote</a:t>
            </a:r>
            <a:r>
              <a:rPr sz="2250" spc="-15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shared </a:t>
            </a:r>
            <a:r>
              <a:rPr sz="2250" spc="-30" dirty="0">
                <a:latin typeface="Microsoft Sans Serif"/>
                <a:cs typeface="Microsoft Sans Serif"/>
              </a:rPr>
              <a:t>instructional</a:t>
            </a:r>
            <a:r>
              <a:rPr sz="2250" spc="-80" dirty="0">
                <a:latin typeface="Microsoft Sans Serif"/>
                <a:cs typeface="Microsoft Sans Serif"/>
              </a:rPr>
              <a:t> </a:t>
            </a:r>
            <a:r>
              <a:rPr sz="2250" spc="-65" dirty="0">
                <a:latin typeface="Microsoft Sans Serif"/>
                <a:cs typeface="Microsoft Sans Serif"/>
              </a:rPr>
              <a:t>language</a:t>
            </a:r>
            <a:endParaRPr sz="2250" dirty="0">
              <a:latin typeface="Microsoft Sans Serif"/>
              <a:cs typeface="Microsoft Sans Serif"/>
            </a:endParaRPr>
          </a:p>
        </p:txBody>
      </p:sp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3500" y="0"/>
            <a:ext cx="5143499" cy="64388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898603" y="682287"/>
            <a:ext cx="3146425" cy="460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50" spc="-10" dirty="0"/>
              <a:t>How</a:t>
            </a:r>
            <a:r>
              <a:rPr sz="2850" spc="-325" dirty="0"/>
              <a:t> </a:t>
            </a:r>
            <a:r>
              <a:rPr sz="2850" dirty="0"/>
              <a:t>the</a:t>
            </a:r>
            <a:r>
              <a:rPr sz="2850" spc="-185" dirty="0"/>
              <a:t> </a:t>
            </a:r>
            <a:r>
              <a:rPr sz="2850" spc="-105" dirty="0"/>
              <a:t>Tool</a:t>
            </a:r>
            <a:r>
              <a:rPr sz="2850" spc="-30" dirty="0"/>
              <a:t> </a:t>
            </a:r>
            <a:r>
              <a:rPr sz="2850" spc="-20" dirty="0"/>
              <a:t>Works</a:t>
            </a:r>
            <a:endParaRPr sz="2850"/>
          </a:p>
        </p:txBody>
      </p:sp>
      <p:sp>
        <p:nvSpPr>
          <p:cNvPr id="3" name="object 3"/>
          <p:cNvSpPr txBox="1"/>
          <p:nvPr/>
        </p:nvSpPr>
        <p:spPr>
          <a:xfrm>
            <a:off x="5898603" y="1757494"/>
            <a:ext cx="3527425" cy="165949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57810" marR="187960" indent="-245745">
              <a:lnSpc>
                <a:spcPts val="1430"/>
              </a:lnSpc>
              <a:spcBef>
                <a:spcPts val="390"/>
              </a:spcBef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25" dirty="0">
                <a:latin typeface="Microsoft Sans Serif"/>
                <a:cs typeface="Microsoft Sans Serif"/>
              </a:rPr>
              <a:t>Shows</a:t>
            </a:r>
            <a:r>
              <a:rPr sz="1600" spc="-70" dirty="0">
                <a:latin typeface="Microsoft Sans Serif"/>
                <a:cs typeface="Microsoft Sans Serif"/>
              </a:rPr>
              <a:t> </a:t>
            </a:r>
            <a:r>
              <a:rPr sz="1600" spc="-125" dirty="0">
                <a:latin typeface="Microsoft Sans Serif"/>
                <a:cs typeface="Microsoft Sans Serif"/>
              </a:rPr>
              <a:t>TGR</a:t>
            </a:r>
            <a:r>
              <a:rPr sz="1600" spc="-40" dirty="0">
                <a:latin typeface="Microsoft Sans Serif"/>
                <a:cs typeface="Microsoft Sans Serif"/>
              </a:rPr>
              <a:t> </a:t>
            </a:r>
            <a:r>
              <a:rPr sz="1600" spc="-25" dirty="0">
                <a:latin typeface="Microsoft Sans Serif"/>
                <a:cs typeface="Microsoft Sans Serif"/>
              </a:rPr>
              <a:t>domains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and</a:t>
            </a:r>
            <a:r>
              <a:rPr sz="1600" spc="-20" dirty="0">
                <a:latin typeface="Microsoft Sans Serif"/>
                <a:cs typeface="Microsoft Sans Serif"/>
              </a:rPr>
              <a:t> standards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spc="-25" dirty="0">
                <a:latin typeface="Microsoft Sans Serif"/>
                <a:cs typeface="Microsoft Sans Serif"/>
              </a:rPr>
              <a:t>and </a:t>
            </a:r>
            <a:r>
              <a:rPr sz="1600" dirty="0">
                <a:latin typeface="Microsoft Sans Serif"/>
                <a:cs typeface="Microsoft Sans Serif"/>
              </a:rPr>
              <a:t>their</a:t>
            </a:r>
            <a:r>
              <a:rPr sz="1600" spc="-6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aligned HLPs</a:t>
            </a:r>
            <a:endParaRPr sz="1600" dirty="0">
              <a:latin typeface="Microsoft Sans Serif"/>
              <a:cs typeface="Microsoft Sans Serif"/>
            </a:endParaRPr>
          </a:p>
          <a:p>
            <a:pPr marL="257810" marR="307340" indent="-245745">
              <a:lnSpc>
                <a:spcPts val="1430"/>
              </a:lnSpc>
              <a:spcBef>
                <a:spcPts val="590"/>
              </a:spcBef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25" dirty="0">
                <a:latin typeface="Microsoft Sans Serif"/>
                <a:cs typeface="Microsoft Sans Serif"/>
              </a:rPr>
              <a:t>Provides</a:t>
            </a:r>
            <a:r>
              <a:rPr sz="1600" spc="-70" dirty="0">
                <a:latin typeface="Microsoft Sans Serif"/>
                <a:cs typeface="Microsoft Sans Serif"/>
              </a:rPr>
              <a:t> </a:t>
            </a:r>
            <a:r>
              <a:rPr sz="1600" spc="-80" dirty="0">
                <a:latin typeface="Microsoft Sans Serif"/>
                <a:cs typeface="Microsoft Sans Serif"/>
              </a:rPr>
              <a:t>HLP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definitions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00" dirty="0">
                <a:latin typeface="Lucida Sans"/>
                <a:cs typeface="Lucida Sans"/>
              </a:rPr>
              <a:t>+</a:t>
            </a:r>
            <a:r>
              <a:rPr sz="1600" spc="-20" dirty="0">
                <a:latin typeface="Lucida Sans"/>
                <a:cs typeface="Lucida Sans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observable indicators</a:t>
            </a:r>
            <a:r>
              <a:rPr sz="1600" spc="3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Lucida Sans"/>
                <a:cs typeface="Lucida Sans"/>
              </a:rPr>
              <a:t>("</a:t>
            </a:r>
            <a:r>
              <a:rPr sz="1600" dirty="0">
                <a:latin typeface="Microsoft Sans Serif"/>
                <a:cs typeface="Microsoft Sans Serif"/>
              </a:rPr>
              <a:t>look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fors</a:t>
            </a:r>
            <a:r>
              <a:rPr sz="1600" spc="-10" dirty="0">
                <a:latin typeface="Lucida Sans"/>
                <a:cs typeface="Lucida Sans"/>
              </a:rPr>
              <a:t>")</a:t>
            </a:r>
            <a:endParaRPr sz="1600" dirty="0">
              <a:latin typeface="Lucida Sans"/>
              <a:cs typeface="Lucida Sans"/>
            </a:endParaRPr>
          </a:p>
          <a:p>
            <a:pPr marL="257810" marR="5080" indent="-245745">
              <a:lnSpc>
                <a:spcPts val="1430"/>
              </a:lnSpc>
              <a:spcBef>
                <a:spcPts val="665"/>
              </a:spcBef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20" dirty="0">
                <a:latin typeface="Microsoft Sans Serif"/>
                <a:cs typeface="Microsoft Sans Serif"/>
              </a:rPr>
              <a:t>Used</a:t>
            </a:r>
            <a:r>
              <a:rPr sz="1600" dirty="0">
                <a:latin typeface="Microsoft Sans Serif"/>
                <a:cs typeface="Microsoft Sans Serif"/>
              </a:rPr>
              <a:t> for</a:t>
            </a:r>
            <a:r>
              <a:rPr sz="1600" spc="-35" dirty="0">
                <a:latin typeface="Microsoft Sans Serif"/>
                <a:cs typeface="Microsoft Sans Serif"/>
              </a:rPr>
              <a:t> </a:t>
            </a:r>
            <a:r>
              <a:rPr sz="1600" spc="-25" dirty="0">
                <a:latin typeface="Microsoft Sans Serif"/>
                <a:cs typeface="Microsoft Sans Serif"/>
              </a:rPr>
              <a:t>observation</a:t>
            </a:r>
            <a:r>
              <a:rPr sz="1600" spc="-25" dirty="0">
                <a:latin typeface="Lucida Sans"/>
                <a:cs typeface="Lucida Sans"/>
              </a:rPr>
              <a:t>,</a:t>
            </a:r>
            <a:r>
              <a:rPr sz="1600" spc="-20" dirty="0">
                <a:latin typeface="Lucida Sans"/>
                <a:cs typeface="Lucida Sans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evidence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collection</a:t>
            </a:r>
            <a:r>
              <a:rPr sz="1600" spc="-10" dirty="0">
                <a:latin typeface="Lucida Sans"/>
                <a:cs typeface="Lucida Sans"/>
              </a:rPr>
              <a:t>, </a:t>
            </a:r>
            <a:r>
              <a:rPr sz="1600" spc="-105" dirty="0">
                <a:latin typeface="Lucida Sans"/>
                <a:cs typeface="Lucida Sans"/>
              </a:rPr>
              <a:t>&amp;</a:t>
            </a:r>
            <a:r>
              <a:rPr sz="1600" spc="-135" dirty="0">
                <a:latin typeface="Lucida Sans"/>
                <a:cs typeface="Lucida Sans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coaching</a:t>
            </a:r>
            <a:r>
              <a:rPr sz="1600" spc="-20" dirty="0">
                <a:latin typeface="Lucida Sans"/>
                <a:cs typeface="Lucida Sans"/>
              </a:rPr>
              <a:t>,</a:t>
            </a:r>
            <a:r>
              <a:rPr sz="1600" spc="-40" dirty="0">
                <a:latin typeface="Lucida Sans"/>
                <a:cs typeface="Lucida Sans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not</a:t>
            </a:r>
            <a:r>
              <a:rPr sz="1600" spc="-5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evaluation</a:t>
            </a:r>
            <a:endParaRPr sz="1600" dirty="0">
              <a:latin typeface="Microsoft Sans Serif"/>
              <a:cs typeface="Microsoft Sans Serif"/>
            </a:endParaRPr>
          </a:p>
        </p:txBody>
      </p:sp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143499" cy="64388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55104" y="667862"/>
            <a:ext cx="3077210" cy="1007110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2700" marR="5080">
              <a:lnSpc>
                <a:spcPts val="3450"/>
              </a:lnSpc>
              <a:spcBef>
                <a:spcPts val="905"/>
              </a:spcBef>
            </a:pPr>
            <a:r>
              <a:rPr spc="-30" dirty="0"/>
              <a:t>Implementation </a:t>
            </a:r>
            <a:r>
              <a:rPr spc="-20" dirty="0"/>
              <a:t>Uses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5104" y="1881161"/>
            <a:ext cx="2976245" cy="1683793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257810" indent="-245110">
              <a:lnSpc>
                <a:spcPct val="100000"/>
              </a:lnSpc>
              <a:spcBef>
                <a:spcPts val="509"/>
              </a:spcBef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25" dirty="0">
                <a:latin typeface="Microsoft Sans Serif"/>
                <a:cs typeface="Microsoft Sans Serif"/>
              </a:rPr>
              <a:t>Leadership</a:t>
            </a:r>
            <a:r>
              <a:rPr sz="1600" spc="-6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preparation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programs</a:t>
            </a:r>
            <a:endParaRPr sz="1600" dirty="0">
              <a:latin typeface="Microsoft Sans Serif"/>
              <a:cs typeface="Microsoft Sans Serif"/>
            </a:endParaRPr>
          </a:p>
          <a:p>
            <a:pPr marL="257810" indent="-245110">
              <a:lnSpc>
                <a:spcPct val="100000"/>
              </a:lnSpc>
              <a:spcBef>
                <a:spcPts val="420"/>
              </a:spcBef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10" dirty="0">
                <a:latin typeface="Microsoft Sans Serif"/>
                <a:cs typeface="Microsoft Sans Serif"/>
              </a:rPr>
              <a:t>Administrator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observations</a:t>
            </a:r>
            <a:endParaRPr sz="1600" dirty="0">
              <a:latin typeface="Microsoft Sans Serif"/>
              <a:cs typeface="Microsoft Sans Serif"/>
            </a:endParaRPr>
          </a:p>
          <a:p>
            <a:pPr marL="257810" indent="-245110">
              <a:lnSpc>
                <a:spcPct val="100000"/>
              </a:lnSpc>
              <a:spcBef>
                <a:spcPts val="345"/>
              </a:spcBef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10" dirty="0">
                <a:latin typeface="Microsoft Sans Serif"/>
                <a:cs typeface="Microsoft Sans Serif"/>
              </a:rPr>
              <a:t>Mentoring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and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coaching</a:t>
            </a:r>
            <a:endParaRPr sz="1600" dirty="0">
              <a:latin typeface="Microsoft Sans Serif"/>
              <a:cs typeface="Microsoft Sans Serif"/>
            </a:endParaRPr>
          </a:p>
          <a:p>
            <a:pPr marL="257810" indent="-245110">
              <a:lnSpc>
                <a:spcPct val="100000"/>
              </a:lnSpc>
              <a:spcBef>
                <a:spcPts val="420"/>
              </a:spcBef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30" dirty="0">
                <a:latin typeface="Microsoft Sans Serif"/>
                <a:cs typeface="Microsoft Sans Serif"/>
              </a:rPr>
              <a:t>Professional</a:t>
            </a:r>
            <a:r>
              <a:rPr sz="1600" spc="4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development</a:t>
            </a:r>
            <a:r>
              <a:rPr sz="1600" spc="-5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planning</a:t>
            </a:r>
            <a:endParaRPr sz="1400" dirty="0">
              <a:latin typeface="Microsoft Sans Serif"/>
              <a:cs typeface="Microsoft Sans Serif"/>
            </a:endParaRPr>
          </a:p>
        </p:txBody>
      </p:sp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3500" y="771524"/>
            <a:ext cx="4371974" cy="489584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55104" y="2516730"/>
            <a:ext cx="3030855" cy="1257300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 marR="5080">
              <a:lnSpc>
                <a:spcPts val="4350"/>
              </a:lnSpc>
              <a:spcBef>
                <a:spcPts val="1075"/>
              </a:spcBef>
            </a:pPr>
            <a:r>
              <a:rPr sz="4450" spc="-90" dirty="0"/>
              <a:t>Examination </a:t>
            </a:r>
            <a:r>
              <a:rPr sz="4450" spc="175" dirty="0"/>
              <a:t>of</a:t>
            </a:r>
            <a:r>
              <a:rPr sz="4450" spc="-340" dirty="0"/>
              <a:t> </a:t>
            </a:r>
            <a:r>
              <a:rPr sz="4450" dirty="0"/>
              <a:t>the</a:t>
            </a:r>
            <a:r>
              <a:rPr sz="4450" spc="-280" dirty="0"/>
              <a:t> </a:t>
            </a:r>
            <a:r>
              <a:rPr sz="4450" spc="-20" dirty="0"/>
              <a:t>Tool</a:t>
            </a:r>
            <a:endParaRPr sz="4450"/>
          </a:p>
        </p:txBody>
      </p:sp>
      <p:pic>
        <p:nvPicPr>
          <p:cNvPr id="3" name="object 3" descr="QR code to observation and evidence collection guidance document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3500" y="928891"/>
            <a:ext cx="4371974" cy="454614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0215" rIns="0" bIns="0" rtlCol="0">
            <a:spAutoFit/>
          </a:bodyPr>
          <a:lstStyle/>
          <a:p>
            <a:pPr marL="12700" marR="5080">
              <a:lnSpc>
                <a:spcPts val="3450"/>
              </a:lnSpc>
              <a:spcBef>
                <a:spcPts val="905"/>
              </a:spcBef>
            </a:pPr>
            <a:r>
              <a:rPr spc="-30" dirty="0"/>
              <a:t>Reflection</a:t>
            </a:r>
            <a:r>
              <a:rPr spc="-140" dirty="0"/>
              <a:t> </a:t>
            </a:r>
            <a:r>
              <a:rPr sz="3450" spc="-335" dirty="0">
                <a:latin typeface="Verdana"/>
                <a:cs typeface="Verdana"/>
              </a:rPr>
              <a:t>&amp; </a:t>
            </a:r>
            <a:r>
              <a:rPr spc="-10" dirty="0"/>
              <a:t>Feedback Questions</a:t>
            </a:r>
            <a:endParaRPr sz="34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5104" y="2376619"/>
            <a:ext cx="3606165" cy="149464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57810" indent="-245110">
              <a:lnSpc>
                <a:spcPct val="100000"/>
              </a:lnSpc>
              <a:spcBef>
                <a:spcPts val="135"/>
              </a:spcBef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dirty="0">
                <a:latin typeface="Microsoft Sans Serif"/>
                <a:cs typeface="Microsoft Sans Serif"/>
              </a:rPr>
              <a:t>How</a:t>
            </a:r>
            <a:r>
              <a:rPr sz="1600" spc="-9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do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you</a:t>
            </a:r>
            <a:r>
              <a:rPr sz="1600" spc="-20" dirty="0">
                <a:latin typeface="Microsoft Sans Serif"/>
                <a:cs typeface="Microsoft Sans Serif"/>
              </a:rPr>
              <a:t> see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yourself</a:t>
            </a:r>
            <a:r>
              <a:rPr sz="1600" spc="-7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using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this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tool</a:t>
            </a:r>
            <a:r>
              <a:rPr sz="1600" spc="-20" dirty="0">
                <a:latin typeface="Lucida Sans"/>
                <a:cs typeface="Lucida Sans"/>
              </a:rPr>
              <a:t>?</a:t>
            </a:r>
            <a:endParaRPr sz="1600" dirty="0">
              <a:latin typeface="Lucida Sans"/>
              <a:cs typeface="Lucida Sans"/>
            </a:endParaRPr>
          </a:p>
          <a:p>
            <a:pPr marL="257810" indent="-245110">
              <a:lnSpc>
                <a:spcPct val="100000"/>
              </a:lnSpc>
              <a:spcBef>
                <a:spcPts val="5"/>
              </a:spcBef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20" dirty="0">
                <a:latin typeface="Microsoft Sans Serif"/>
                <a:cs typeface="Microsoft Sans Serif"/>
              </a:rPr>
              <a:t>What</a:t>
            </a:r>
            <a:r>
              <a:rPr sz="1600" spc="-7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challenges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do</a:t>
            </a:r>
            <a:r>
              <a:rPr sz="1600" spc="-5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you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anticipate</a:t>
            </a:r>
            <a:r>
              <a:rPr sz="1600" spc="-10" dirty="0">
                <a:latin typeface="Lucida Sans"/>
                <a:cs typeface="Lucida Sans"/>
              </a:rPr>
              <a:t>?</a:t>
            </a:r>
            <a:endParaRPr sz="1600" dirty="0">
              <a:latin typeface="Lucida Sans"/>
              <a:cs typeface="Lucida Sans"/>
            </a:endParaRPr>
          </a:p>
          <a:p>
            <a:pPr marL="257810" indent="-245110">
              <a:lnSpc>
                <a:spcPct val="100000"/>
              </a:lnSpc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20" dirty="0">
                <a:latin typeface="Microsoft Sans Serif"/>
                <a:cs typeface="Microsoft Sans Serif"/>
              </a:rPr>
              <a:t>What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revisions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would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40" dirty="0">
                <a:latin typeface="Microsoft Sans Serif"/>
                <a:cs typeface="Microsoft Sans Serif"/>
              </a:rPr>
              <a:t>make</a:t>
            </a:r>
            <a:r>
              <a:rPr sz="1600" spc="-3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it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more</a:t>
            </a:r>
            <a:r>
              <a:rPr sz="1600" spc="-3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usable</a:t>
            </a:r>
            <a:r>
              <a:rPr sz="1600" spc="-10" dirty="0">
                <a:latin typeface="Lucida Sans"/>
                <a:cs typeface="Lucida Sans"/>
              </a:rPr>
              <a:t>?</a:t>
            </a:r>
            <a:endParaRPr sz="1600" dirty="0">
              <a:latin typeface="Lucida Sans"/>
              <a:cs typeface="Lucida Sans"/>
            </a:endParaRPr>
          </a:p>
          <a:p>
            <a:pPr marL="257810" indent="-245110">
              <a:lnSpc>
                <a:spcPct val="100000"/>
              </a:lnSpc>
              <a:buClr>
                <a:srgbClr val="333333"/>
              </a:buClr>
              <a:buFont typeface="Lucida Sans"/>
              <a:buChar char="•"/>
              <a:tabLst>
                <a:tab pos="257810" algn="l"/>
              </a:tabLst>
            </a:pPr>
            <a:r>
              <a:rPr sz="1600" spc="-20" dirty="0">
                <a:latin typeface="Microsoft Sans Serif"/>
                <a:cs typeface="Microsoft Sans Serif"/>
              </a:rPr>
              <a:t>What</a:t>
            </a:r>
            <a:r>
              <a:rPr sz="1600" spc="-6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should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be</a:t>
            </a:r>
            <a:r>
              <a:rPr sz="1600" spc="-4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next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for</a:t>
            </a:r>
            <a:r>
              <a:rPr sz="1600" spc="-5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this</a:t>
            </a:r>
            <a:r>
              <a:rPr sz="1600" spc="-3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tool</a:t>
            </a:r>
            <a:r>
              <a:rPr sz="1600" spc="-20" dirty="0">
                <a:latin typeface="Lucida Sans"/>
                <a:cs typeface="Lucida Sans"/>
              </a:rPr>
              <a:t>?</a:t>
            </a:r>
            <a:endParaRPr sz="1600" dirty="0">
              <a:latin typeface="Lucida Sans"/>
              <a:cs typeface="Lucida Sans"/>
            </a:endParaRPr>
          </a:p>
        </p:txBody>
      </p:sp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3500" y="771524"/>
            <a:ext cx="4371974" cy="489584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215</Words>
  <Application>Microsoft Macintosh PowerPoint</Application>
  <PresentationFormat>Custom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Comic Sans MS</vt:lpstr>
      <vt:lpstr>HEnW Aeonik</vt:lpstr>
      <vt:lpstr>Lucida Sans</vt:lpstr>
      <vt:lpstr>Microsoft Sans Serif</vt:lpstr>
      <vt:lpstr>Verdana</vt:lpstr>
      <vt:lpstr>Office Theme</vt:lpstr>
      <vt:lpstr>An Observation &amp; Evidence Collection Guidance Tool: Making High-Leverage Practices Tangible</vt:lpstr>
      <vt:lpstr>The Leadership Dilemma</vt:lpstr>
      <vt:lpstr>Research Foundation</vt:lpstr>
      <vt:lpstr>John Hattie &amp; Effect Size</vt:lpstr>
      <vt:lpstr>Purpose of the Tool</vt:lpstr>
      <vt:lpstr>How the Tool Works</vt:lpstr>
      <vt:lpstr>Implementation Uses</vt:lpstr>
      <vt:lpstr>Examination of the Tool</vt:lpstr>
      <vt:lpstr>Reflection &amp; Feedback Questions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Emma R Ostovar</cp:lastModifiedBy>
  <cp:revision>3</cp:revision>
  <dcterms:created xsi:type="dcterms:W3CDTF">2026-02-24T01:51:33Z</dcterms:created>
  <dcterms:modified xsi:type="dcterms:W3CDTF">2026-02-25T14:45:24Z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2026-02-24T00:00:00Z</vt:filetime>
  </property>
  <property fmtid="{D5CDD505-2E9C-101B-9397-08002B2CF9AE}" pid="3" name="Creator">
    <vt:lpwstr>Mozilla/5.0 (X11; Linux x86_64) AppleWebKit/537.36 (KHTML, like Gecko) HeadlessChrome/118.0.0.0 Safari/537.36</vt:lpwstr>
  </property>
  <property fmtid="{D5CDD505-2E9C-101B-9397-08002B2CF9AE}" pid="4" name="LastSaved">
    <vt:filetime>2026-02-24T00:00:00Z</vt:filetime>
  </property>
  <property fmtid="{D5CDD505-2E9C-101B-9397-08002B2CF9AE}" pid="5" name="Producer">
    <vt:lpwstr>Skia/PDF m118</vt:lpwstr>
  </property>
</Properties>
</file>