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Bebas Neue" panose="020B0606020202050201" pitchFamily="34" charset="77"/>
      <p:regular r:id="rId28"/>
    </p:embeddedFont>
    <p:embeddedFont>
      <p:font typeface="Chewy" panose="02000000000000000000" pitchFamily="2" charset="0"/>
      <p:regular r:id="rId29"/>
    </p:embeddedFont>
    <p:embeddedFont>
      <p:font typeface="Fjalla One" panose="02000506040000020004" pitchFamily="2" charset="0"/>
      <p:regular r:id="rId30"/>
    </p:embeddedFont>
    <p:embeddedFont>
      <p:font typeface="Raleway" pitchFamily="2" charset="77"/>
      <p:regular r:id="rId31"/>
      <p:bold r:id="rId32"/>
      <p:italic r:id="rId33"/>
      <p:boldItalic r:id="rId34"/>
    </p:embeddedFont>
    <p:embeddedFont>
      <p:font typeface="Raleway Black" pitchFamily="2" charset="77"/>
      <p:bold r:id="rId35"/>
      <p:italic r:id="rId36"/>
      <p:boldItalic r:id="rId37"/>
    </p:embeddedFont>
    <p:embeddedFont>
      <p:font typeface="Raleway ExtraBold" pitchFamily="2" charset="77"/>
      <p:bold r:id="rId38"/>
      <p:italic r:id="rId39"/>
      <p:boldItalic r:id="rId40"/>
    </p:embeddedFont>
    <p:embeddedFont>
      <p:font typeface="Raleway Medium" pitchFamily="2" charset="77"/>
      <p:regular r:id="rId41"/>
      <p:bold r:id="rId42"/>
      <p:italic r:id="rId43"/>
      <p:boldItalic r:id="rId44"/>
    </p:embeddedFont>
    <p:embeddedFont>
      <p:font typeface="Satisfy" panose="02000000000000000000"/>
      <p:regular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51"/>
    <p:restoredTop sz="86409"/>
  </p:normalViewPr>
  <p:slideViewPr>
    <p:cSldViewPr snapToGrid="0">
      <p:cViewPr varScale="1">
        <p:scale>
          <a:sx n="72" d="100"/>
          <a:sy n="72" d="100"/>
        </p:scale>
        <p:origin x="272" y="3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86a3231933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2" name="Google Shape;232;g386a3231933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6" name="Google Shape;24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86a3231933_1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7" name="Google Shape;257;g386a3231933_1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7" name="Google Shape;26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bbb27ac9c7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g3bbb27ac9c7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bbb27ac9c7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g3bbb27ac9c7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bbb27ac9c7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g3bbb27ac9c7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3bbb27ac9c7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g3bbb27ac9c7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c4494091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0" name="Google Shape;340;g3c4494091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bbb27ac9c7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6" name="Google Shape;356;g3bbb27ac9c7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6" name="Google Shape;37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bbb27ac9c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g3bbb27ac9c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8" name="Google Shape;42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9" name="Google Shape;43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1" name="Google Shape;45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8" name="Google Shape;10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4" name="Google Shape;15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bbb27ac9c7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3bbb27ac9c7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5"/>
            <a:ext cx="5486400" cy="4114800"/>
          </a:xfrm>
          <a:prstGeom prst="rect">
            <a:avLst/>
          </a:prstGeom>
          <a:noFill/>
          <a:ln>
            <a:noFill/>
          </a:ln>
        </p:spPr>
      </p:sp>
      <p:sp>
        <p:nvSpPr>
          <p:cNvPr id="64" name="Google Shape;64;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hyperlink" Target="https://ed.unc.edu/academics/programs/master-of-arts-in-teaching/curriculum-and-courses/" TargetMode="External"/><Relationship Id="rId7"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ed.unc.edu/academics/programs/elementary-education" TargetMode="External"/><Relationship Id="rId4" Type="http://schemas.openxmlformats.org/officeDocument/2006/relationships/hyperlink" Target="https://ed.unc.edu/academics/programs/unc-baccalaureate-education-in-science-and-teaching/about-the-progra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hyperlink" Target="https://www.weareteachers.com/siop-model/" TargetMode="Externa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hyperlink" Target="https://ceedar.education.ufl.edu/wp-content/uploads/2017/11/HLP-Crosswalk-with-PSEL1.pdf" TargetMode="External"/><Relationship Id="rId7"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hyperlink" Target="https://docs.google.com/document/d/161WQ4j3dzwHpN6oTfWz_w1MEwTMt0MJL4m7aVfIMQ58/edit?tab=t.0" TargetMode="External"/><Relationship Id="rId4" Type="http://schemas.openxmlformats.org/officeDocument/2006/relationships/hyperlink" Target="https://drive.google.com/file/d/1iIfeZHO4MqycCC2FVvPUS1ZpjnZiyPj1/view?usp=drive_lin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83"/>
        <p:cNvGrpSpPr/>
        <p:nvPr/>
      </p:nvGrpSpPr>
      <p:grpSpPr>
        <a:xfrm>
          <a:off x="0" y="0"/>
          <a:ext cx="0" cy="0"/>
          <a:chOff x="0" y="0"/>
          <a:chExt cx="0" cy="0"/>
        </a:xfrm>
      </p:grpSpPr>
      <p:sp>
        <p:nvSpPr>
          <p:cNvPr id="3" name="Title 2">
            <a:extLst>
              <a:ext uri="{FF2B5EF4-FFF2-40B4-BE49-F238E27FC236}">
                <a16:creationId xmlns:a16="http://schemas.microsoft.com/office/drawing/2014/main" id="{64377A99-189E-04AC-6372-3B4FAA498B7C}"/>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CCSC Title</a:t>
            </a:r>
          </a:p>
        </p:txBody>
      </p:sp>
      <p:pic>
        <p:nvPicPr>
          <p:cNvPr id="84" name="Google Shape;84;p13" descr="CEEDAR Center Cross-State Convening. February 10-12. Sheraton, New Orleans. NOLA= Networking, Outcomes, Learning, and Accountability."/>
          <p:cNvPicPr preferRelativeResize="0"/>
          <p:nvPr/>
        </p:nvPicPr>
        <p:blipFill>
          <a:blip r:embed="rId3">
            <a:alphaModFix/>
          </a:blip>
          <a:stretch>
            <a:fillRect/>
          </a:stretch>
        </p:blipFill>
        <p:spPr>
          <a:xfrm>
            <a:off x="0" y="0"/>
            <a:ext cx="18288000" cy="1028700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grpSp>
        <p:nvGrpSpPr>
          <p:cNvPr id="234" name="Google Shape;234;p22">
            <a:extLst>
              <a:ext uri="{C183D7F6-B498-43B3-948B-1728B52AA6E4}">
                <adec:decorative xmlns:adec="http://schemas.microsoft.com/office/drawing/2017/decorative" val="1"/>
              </a:ext>
            </a:extLst>
          </p:cNvPr>
          <p:cNvGrpSpPr/>
          <p:nvPr/>
        </p:nvGrpSpPr>
        <p:grpSpPr>
          <a:xfrm>
            <a:off x="-453566" y="525962"/>
            <a:ext cx="19195608" cy="1760049"/>
            <a:chOff x="0" y="-9525"/>
            <a:chExt cx="5055600" cy="463549"/>
          </a:xfrm>
        </p:grpSpPr>
        <p:sp>
          <p:nvSpPr>
            <p:cNvPr id="235" name="Google Shape;235;p22"/>
            <p:cNvSpPr/>
            <p:nvPr/>
          </p:nvSpPr>
          <p:spPr>
            <a:xfrm>
              <a:off x="0" y="0"/>
              <a:ext cx="5055508" cy="454024"/>
            </a:xfrm>
            <a:custGeom>
              <a:avLst/>
              <a:gdLst/>
              <a:ahLst/>
              <a:cxnLst/>
              <a:rect l="l" t="t" r="r" b="b"/>
              <a:pathLst>
                <a:path w="5055508" h="454024" extrusionOk="0">
                  <a:moveTo>
                    <a:pt x="0" y="0"/>
                  </a:moveTo>
                  <a:lnTo>
                    <a:pt x="5055508" y="0"/>
                  </a:lnTo>
                  <a:lnTo>
                    <a:pt x="5055508" y="454024"/>
                  </a:lnTo>
                  <a:lnTo>
                    <a:pt x="0" y="454024"/>
                  </a:lnTo>
                  <a:close/>
                </a:path>
              </a:pathLst>
            </a:cu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6" name="Google Shape;236;p22"/>
            <p:cNvSpPr txBox="1"/>
            <p:nvPr/>
          </p:nvSpPr>
          <p:spPr>
            <a:xfrm>
              <a:off x="0" y="-9525"/>
              <a:ext cx="5055600" cy="463500"/>
            </a:xfrm>
            <a:prstGeom prst="rect">
              <a:avLst/>
            </a:prstGeom>
            <a:noFill/>
            <a:ln>
              <a:noFill/>
            </a:ln>
          </p:spPr>
          <p:txBody>
            <a:bodyPr spcFirstLastPara="1" wrap="square" lIns="50800" tIns="50800" rIns="50800" bIns="50800" anchor="ctr" anchorCtr="0">
              <a:noAutofit/>
            </a:bodyPr>
            <a:lstStyle/>
            <a:p>
              <a:pPr marL="0" marR="0" lvl="0" indent="0" algn="ctr" rtl="0">
                <a:lnSpc>
                  <a:spcPct val="133277"/>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itle 1">
            <a:extLst>
              <a:ext uri="{FF2B5EF4-FFF2-40B4-BE49-F238E27FC236}">
                <a16:creationId xmlns:a16="http://schemas.microsoft.com/office/drawing/2014/main" id="{5A66656C-61F4-E90E-01CA-149D72AD4381}"/>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fontScale="90000"/>
          </a:bodyPr>
          <a:lstStyle/>
          <a:p>
            <a:r>
              <a:rPr lang="en-US" dirty="0"/>
              <a:t>Solution Circle Structure: Supporting Teacher Reflective Practice</a:t>
            </a:r>
          </a:p>
        </p:txBody>
      </p:sp>
      <p:sp>
        <p:nvSpPr>
          <p:cNvPr id="237" name="Google Shape;237;p22"/>
          <p:cNvSpPr txBox="1"/>
          <p:nvPr/>
        </p:nvSpPr>
        <p:spPr>
          <a:xfrm>
            <a:off x="280500" y="627125"/>
            <a:ext cx="17782200" cy="15237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4500" b="1">
                <a:solidFill>
                  <a:srgbClr val="FFFFFF"/>
                </a:solidFill>
                <a:latin typeface="Raleway"/>
                <a:ea typeface="Raleway"/>
                <a:cs typeface="Raleway"/>
                <a:sym typeface="Raleway"/>
              </a:rPr>
              <a:t>Solution Circle Structure:</a:t>
            </a:r>
            <a:endParaRPr sz="4500" b="1">
              <a:solidFill>
                <a:srgbClr val="FFFFFF"/>
              </a:solidFill>
              <a:latin typeface="Raleway"/>
              <a:ea typeface="Raleway"/>
              <a:cs typeface="Raleway"/>
              <a:sym typeface="Raleway"/>
            </a:endParaRPr>
          </a:p>
          <a:p>
            <a:pPr marL="0" marR="0" lvl="0" indent="0" algn="ctr" rtl="0">
              <a:lnSpc>
                <a:spcPct val="120000"/>
              </a:lnSpc>
              <a:spcBef>
                <a:spcPts val="0"/>
              </a:spcBef>
              <a:spcAft>
                <a:spcPts val="0"/>
              </a:spcAft>
              <a:buNone/>
            </a:pPr>
            <a:r>
              <a:rPr lang="en-US" sz="4500" b="1">
                <a:solidFill>
                  <a:srgbClr val="FFFFFF"/>
                </a:solidFill>
                <a:latin typeface="Raleway"/>
                <a:ea typeface="Raleway"/>
                <a:cs typeface="Raleway"/>
                <a:sym typeface="Raleway"/>
              </a:rPr>
              <a:t>Supporting Teacher Reflective Practice</a:t>
            </a:r>
            <a:endParaRPr sz="3100">
              <a:latin typeface="Raleway ExtraBold"/>
              <a:ea typeface="Raleway ExtraBold"/>
              <a:cs typeface="Raleway ExtraBold"/>
              <a:sym typeface="Raleway ExtraBold"/>
            </a:endParaRPr>
          </a:p>
        </p:txBody>
      </p:sp>
      <p:sp>
        <p:nvSpPr>
          <p:cNvPr id="238" name="Google Shape;238;p22">
            <a:extLst>
              <a:ext uri="{C183D7F6-B498-43B3-948B-1728B52AA6E4}">
                <adec:decorative xmlns:adec="http://schemas.microsoft.com/office/drawing/2017/decorative" val="1"/>
              </a:ext>
            </a:extLst>
          </p:cNvPr>
          <p:cNvSpPr/>
          <p:nvPr/>
        </p:nvSpPr>
        <p:spPr>
          <a:xfrm>
            <a:off x="15934142" y="9469152"/>
            <a:ext cx="2038168" cy="422920"/>
          </a:xfrm>
          <a:custGeom>
            <a:avLst/>
            <a:gdLst/>
            <a:ahLst/>
            <a:cxnLst/>
            <a:rect l="l" t="t" r="r" b="b"/>
            <a:pathLst>
              <a:path w="2038168" h="422920" extrusionOk="0">
                <a:moveTo>
                  <a:pt x="0" y="0"/>
                </a:moveTo>
                <a:lnTo>
                  <a:pt x="2038168" y="0"/>
                </a:lnTo>
                <a:lnTo>
                  <a:pt x="2038168" y="422920"/>
                </a:lnTo>
                <a:lnTo>
                  <a:pt x="0" y="42292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39" name="Google Shape;239;p22">
            <a:extLst>
              <a:ext uri="{C183D7F6-B498-43B3-948B-1728B52AA6E4}">
                <adec:decorative xmlns:adec="http://schemas.microsoft.com/office/drawing/2017/decorative" val="1"/>
              </a:ext>
            </a:extLst>
          </p:cNvPr>
          <p:cNvSpPr txBox="1"/>
          <p:nvPr/>
        </p:nvSpPr>
        <p:spPr>
          <a:xfrm>
            <a:off x="15843758" y="9911122"/>
            <a:ext cx="2218800" cy="275100"/>
          </a:xfrm>
          <a:prstGeom prst="rect">
            <a:avLst/>
          </a:prstGeom>
          <a:noFill/>
          <a:ln>
            <a:noFill/>
          </a:ln>
        </p:spPr>
        <p:txBody>
          <a:bodyPr spcFirstLastPara="1" wrap="square" lIns="0" tIns="0" rIns="0" bIns="0" anchor="t" anchorCtr="0">
            <a:spAutoFit/>
          </a:bodyPr>
          <a:lstStyle/>
          <a:p>
            <a:pPr marL="0" marR="0" lvl="0" indent="0" algn="ctr" rtl="0">
              <a:lnSpc>
                <a:spcPct val="101067"/>
              </a:lnSpc>
              <a:spcBef>
                <a:spcPts val="0"/>
              </a:spcBef>
              <a:spcAft>
                <a:spcPts val="0"/>
              </a:spcAft>
              <a:buNone/>
            </a:pPr>
            <a:r>
              <a:rPr lang="en-US" sz="1787">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pic>
        <p:nvPicPr>
          <p:cNvPr id="240" name="Google Shape;240;p22" descr="Sequence diagram in order: Teacher Candidate Challenge (5 minutes). EL &amp; TC brainstorm suggestions for growth and action (5 minutes). Discussion, deeper exploration of top 2-3 possibilities (10 minutes). Goal setting/action planning (5 minutes)."/>
          <p:cNvPicPr preferRelativeResize="0"/>
          <p:nvPr/>
        </p:nvPicPr>
        <p:blipFill>
          <a:blip r:embed="rId4">
            <a:alphaModFix/>
          </a:blip>
          <a:stretch>
            <a:fillRect/>
          </a:stretch>
        </p:blipFill>
        <p:spPr>
          <a:xfrm>
            <a:off x="549325" y="2539173"/>
            <a:ext cx="12060070" cy="7747825"/>
          </a:xfrm>
          <a:prstGeom prst="rect">
            <a:avLst/>
          </a:prstGeom>
          <a:noFill/>
          <a:ln>
            <a:noFill/>
          </a:ln>
        </p:spPr>
      </p:pic>
      <p:pic>
        <p:nvPicPr>
          <p:cNvPr id="241" name="Google Shape;241;p22" descr="Teacher candidates apply collaboration skills and rotate roles of facilitator, notetaker, timekeeper, and focus person."/>
          <p:cNvPicPr preferRelativeResize="0"/>
          <p:nvPr/>
        </p:nvPicPr>
        <p:blipFill>
          <a:blip r:embed="rId5">
            <a:alphaModFix/>
          </a:blip>
          <a:stretch>
            <a:fillRect/>
          </a:stretch>
        </p:blipFill>
        <p:spPr>
          <a:xfrm>
            <a:off x="12761795" y="2438411"/>
            <a:ext cx="5238750" cy="5105400"/>
          </a:xfrm>
          <a:prstGeom prst="rect">
            <a:avLst/>
          </a:prstGeom>
          <a:noFill/>
          <a:ln>
            <a:noFill/>
          </a:ln>
        </p:spPr>
      </p:pic>
      <p:pic>
        <p:nvPicPr>
          <p:cNvPr id="242" name="Google Shape;242;p22">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12813780" y="2488776"/>
            <a:ext cx="5134799" cy="5004625"/>
          </a:xfrm>
          <a:prstGeom prst="rect">
            <a:avLst/>
          </a:prstGeom>
          <a:noFill/>
          <a:ln>
            <a:noFill/>
          </a:ln>
        </p:spPr>
      </p:pic>
      <p:pic>
        <p:nvPicPr>
          <p:cNvPr id="243" name="Google Shape;243;p22">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13128178" y="3269219"/>
            <a:ext cx="4661700" cy="3422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247"/>
        <p:cNvGrpSpPr/>
        <p:nvPr/>
      </p:nvGrpSpPr>
      <p:grpSpPr>
        <a:xfrm>
          <a:off x="0" y="0"/>
          <a:ext cx="0" cy="0"/>
          <a:chOff x="0" y="0"/>
          <a:chExt cx="0" cy="0"/>
        </a:xfrm>
      </p:grpSpPr>
      <p:sp>
        <p:nvSpPr>
          <p:cNvPr id="248" name="Google Shape;248;p23">
            <a:extLst>
              <a:ext uri="{C183D7F6-B498-43B3-948B-1728B52AA6E4}">
                <adec:decorative xmlns:adec="http://schemas.microsoft.com/office/drawing/2017/decorative" val="1"/>
              </a:ext>
            </a:extLst>
          </p:cNvPr>
          <p:cNvSpPr/>
          <p:nvPr/>
        </p:nvSpPr>
        <p:spPr>
          <a:xfrm>
            <a:off x="16196804" y="152396"/>
            <a:ext cx="1806261" cy="374799"/>
          </a:xfrm>
          <a:custGeom>
            <a:avLst/>
            <a:gdLst/>
            <a:ahLst/>
            <a:cxnLst/>
            <a:rect l="l" t="t" r="r" b="b"/>
            <a:pathLst>
              <a:path w="1806261" h="374799" extrusionOk="0">
                <a:moveTo>
                  <a:pt x="0" y="0"/>
                </a:moveTo>
                <a:lnTo>
                  <a:pt x="1806261" y="0"/>
                </a:lnTo>
                <a:lnTo>
                  <a:pt x="1806261" y="374799"/>
                </a:lnTo>
                <a:lnTo>
                  <a:pt x="0" y="37479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54" name="Google Shape;254;p23"/>
          <p:cNvSpPr txBox="1">
            <a:spLocks noGrp="1"/>
          </p:cNvSpPr>
          <p:nvPr>
            <p:ph type="title" idx="4294967295"/>
          </p:nvPr>
        </p:nvSpPr>
        <p:spPr>
          <a:xfrm rot="-5400000">
            <a:off x="4269950" y="4896275"/>
            <a:ext cx="9615600" cy="6927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4500" b="1" i="0" u="none" strike="noStrike" kern="0" cap="none" spc="0" normalizeH="0" baseline="0" noProof="0" dirty="0">
                <a:ln>
                  <a:noFill/>
                </a:ln>
                <a:solidFill>
                  <a:srgbClr val="FFFFFF"/>
                </a:solidFill>
                <a:effectLst/>
                <a:uLnTx/>
                <a:uFillTx/>
                <a:latin typeface="Raleway"/>
                <a:ea typeface="Raleway"/>
                <a:cs typeface="Raleway"/>
                <a:sym typeface="Raleway"/>
              </a:rPr>
              <a:t>Solution Circle Sample Outcomes</a:t>
            </a:r>
            <a:endParaRPr kumimoji="0" lang="en-US" sz="3100" b="0" i="0" u="none" strike="noStrike" kern="0" cap="none" spc="0" normalizeH="0" baseline="0" noProof="0" dirty="0">
              <a:ln>
                <a:noFill/>
              </a:ln>
              <a:solidFill>
                <a:srgbClr val="000000"/>
              </a:solidFill>
              <a:effectLst/>
              <a:uLnTx/>
              <a:uFillTx/>
              <a:latin typeface="Raleway ExtraBold"/>
              <a:ea typeface="Raleway ExtraBold"/>
              <a:cs typeface="Raleway ExtraBold"/>
              <a:sym typeface="Raleway ExtraBold"/>
            </a:endParaRPr>
          </a:p>
        </p:txBody>
      </p:sp>
      <p:sp>
        <p:nvSpPr>
          <p:cNvPr id="249" name="Google Shape;249;p23">
            <a:extLst>
              <a:ext uri="{C183D7F6-B498-43B3-948B-1728B52AA6E4}">
                <adec:decorative xmlns:adec="http://schemas.microsoft.com/office/drawing/2017/decorative" val="1"/>
              </a:ext>
            </a:extLst>
          </p:cNvPr>
          <p:cNvSpPr txBox="1"/>
          <p:nvPr/>
        </p:nvSpPr>
        <p:spPr>
          <a:xfrm>
            <a:off x="14956529" y="9518695"/>
            <a:ext cx="1966500" cy="245700"/>
          </a:xfrm>
          <a:prstGeom prst="rect">
            <a:avLst/>
          </a:prstGeom>
          <a:noFill/>
          <a:ln>
            <a:noFill/>
          </a:ln>
        </p:spPr>
        <p:txBody>
          <a:bodyPr spcFirstLastPara="1" wrap="square" lIns="0" tIns="0" rIns="0" bIns="0" anchor="t" anchorCtr="0">
            <a:spAutoFit/>
          </a:bodyPr>
          <a:lstStyle/>
          <a:p>
            <a:pPr marL="0" marR="0" lvl="0" indent="0" algn="ctr" rtl="0">
              <a:lnSpc>
                <a:spcPct val="101002"/>
              </a:lnSpc>
              <a:spcBef>
                <a:spcPts val="0"/>
              </a:spcBef>
              <a:spcAft>
                <a:spcPts val="0"/>
              </a:spcAft>
              <a:buNone/>
            </a:pPr>
            <a:r>
              <a:rPr lang="en-US" sz="1596">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pic>
        <p:nvPicPr>
          <p:cNvPr id="250" name="Google Shape;250;p23" descr="Infographic titled “Samples of Teacher Problem of Practice,” displaying a collection of colored text boxes, each naming a challenge teachers commonly face. Examples include differentiating questioning techniques to support rigor and accessibility, navigating hard conversations with parents, working without clear disciplinary policies, lacking confidence with colleagues, struggling to keep students engaged, managing classrooms with students whose behaviors escalate each other, and maintaining structure despite whole‑class behavior systems. A banner at the bottom adds another example: teaching math in multiple ways to reach all students."/>
          <p:cNvPicPr preferRelativeResize="0"/>
          <p:nvPr/>
        </p:nvPicPr>
        <p:blipFill>
          <a:blip r:embed="rId4">
            <a:alphaModFix/>
          </a:blip>
          <a:stretch>
            <a:fillRect/>
          </a:stretch>
        </p:blipFill>
        <p:spPr>
          <a:xfrm>
            <a:off x="152400" y="527187"/>
            <a:ext cx="8304944" cy="4671524"/>
          </a:xfrm>
          <a:prstGeom prst="rect">
            <a:avLst/>
          </a:prstGeom>
          <a:noFill/>
          <a:ln>
            <a:noFill/>
          </a:ln>
        </p:spPr>
      </p:pic>
      <p:pic>
        <p:nvPicPr>
          <p:cNvPr id="251" name="Google Shape;251;p23" descr="Infographic titled “Samples of Educational Leaders Brainstorm/Feedback,” showing a cluster of colorful sticky notes with ideas generated during a brainstorming session. Notes include suggestions such as creating a schedule, employing a growth mindset, listing options with pros and cons, finding out what students really want, incorporating tangible activities, creating stations, using individualized online content for interactive practice, and scheduling informal meetings with colleagues as a form of exposure and support. The layout resembles a collaborative planning board with each idea captured on a separate pink, purple, or black sticky note."/>
          <p:cNvPicPr preferRelativeResize="0"/>
          <p:nvPr/>
        </p:nvPicPr>
        <p:blipFill>
          <a:blip r:embed="rId5">
            <a:alphaModFix/>
          </a:blip>
          <a:stretch>
            <a:fillRect/>
          </a:stretch>
        </p:blipFill>
        <p:spPr>
          <a:xfrm>
            <a:off x="9698175" y="527187"/>
            <a:ext cx="8304900" cy="4671499"/>
          </a:xfrm>
          <a:prstGeom prst="rect">
            <a:avLst/>
          </a:prstGeom>
          <a:noFill/>
          <a:ln>
            <a:noFill/>
          </a:ln>
        </p:spPr>
      </p:pic>
      <p:pic>
        <p:nvPicPr>
          <p:cNvPr id="252" name="Google Shape;252;p23" descr="Infographic titled “Sample Teacher Goals,” showing a collection of colorful sticky notes with various instructional and professional goals. Examples include implementing a behavior chart with motivating prizes, adding differentiation and small‑group structures, incorporating multimodal lesson design, supporting structured academic conversations, using a “sandwich” approach for communication with families, conducting informal interviews with colleagues to build relationships and confidence, assigning classroom jobs for structure and accountability, and using preference assessments or class votes to learn about student interests. The layout resembles a goal‑setting board with each idea captured on a separate note."/>
          <p:cNvPicPr preferRelativeResize="0"/>
          <p:nvPr/>
        </p:nvPicPr>
        <p:blipFill>
          <a:blip r:embed="rId6">
            <a:alphaModFix/>
          </a:blip>
          <a:stretch>
            <a:fillRect/>
          </a:stretch>
        </p:blipFill>
        <p:spPr>
          <a:xfrm>
            <a:off x="152425" y="5457075"/>
            <a:ext cx="8304900" cy="4671524"/>
          </a:xfrm>
          <a:prstGeom prst="rect">
            <a:avLst/>
          </a:prstGeom>
          <a:noFill/>
          <a:ln>
            <a:noFill/>
          </a:ln>
        </p:spPr>
      </p:pic>
      <p:pic>
        <p:nvPicPr>
          <p:cNvPr id="253" name="Google Shape;253;p23" descr="Infographic titled “Sample Teacher SMART Goals,” displaying several color‑coded text boxes with specific, measurable goals for classroom practice. Examples include improving ELL students’ comprehension of math word problems through the 3‑Read Protocol, developing math lessons using the Concrete‑Representational‑Abstract model, implementing a classroom job system, using preference assessments and class votes to design differentiated activities, strengthening communication with a student’s parent through consistent, data‑focused meetings, and posting 90% of classroom rules visually within the first month while monitoring their effectiveness bi‑weekly. The layout resembles a goal‑setting board with each SMART goal captured on a separate colored box."/>
          <p:cNvPicPr preferRelativeResize="0"/>
          <p:nvPr/>
        </p:nvPicPr>
        <p:blipFill>
          <a:blip r:embed="rId7">
            <a:alphaModFix/>
          </a:blip>
          <a:stretch>
            <a:fillRect/>
          </a:stretch>
        </p:blipFill>
        <p:spPr>
          <a:xfrm>
            <a:off x="9698175" y="5457087"/>
            <a:ext cx="8304900" cy="4671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258"/>
        <p:cNvGrpSpPr/>
        <p:nvPr/>
      </p:nvGrpSpPr>
      <p:grpSpPr>
        <a:xfrm>
          <a:off x="0" y="0"/>
          <a:ext cx="0" cy="0"/>
          <a:chOff x="0" y="0"/>
          <a:chExt cx="0" cy="0"/>
        </a:xfrm>
      </p:grpSpPr>
      <p:sp>
        <p:nvSpPr>
          <p:cNvPr id="259" name="Google Shape;259;p24">
            <a:extLst>
              <a:ext uri="{C183D7F6-B498-43B3-948B-1728B52AA6E4}">
                <adec:decorative xmlns:adec="http://schemas.microsoft.com/office/drawing/2017/decorative" val="1"/>
              </a:ext>
            </a:extLst>
          </p:cNvPr>
          <p:cNvSpPr/>
          <p:nvPr/>
        </p:nvSpPr>
        <p:spPr>
          <a:xfrm>
            <a:off x="15036629" y="9134371"/>
            <a:ext cx="1806261" cy="374799"/>
          </a:xfrm>
          <a:custGeom>
            <a:avLst/>
            <a:gdLst/>
            <a:ahLst/>
            <a:cxnLst/>
            <a:rect l="l" t="t" r="r" b="b"/>
            <a:pathLst>
              <a:path w="1806261" h="374799" extrusionOk="0">
                <a:moveTo>
                  <a:pt x="0" y="0"/>
                </a:moveTo>
                <a:lnTo>
                  <a:pt x="1806261" y="0"/>
                </a:lnTo>
                <a:lnTo>
                  <a:pt x="1806261" y="374799"/>
                </a:lnTo>
                <a:lnTo>
                  <a:pt x="0" y="37479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0" name="Google Shape;260;p24">
            <a:extLst>
              <a:ext uri="{C183D7F6-B498-43B3-948B-1728B52AA6E4}">
                <adec:decorative xmlns:adec="http://schemas.microsoft.com/office/drawing/2017/decorative" val="1"/>
              </a:ext>
            </a:extLst>
          </p:cNvPr>
          <p:cNvSpPr txBox="1"/>
          <p:nvPr/>
        </p:nvSpPr>
        <p:spPr>
          <a:xfrm>
            <a:off x="14956529" y="9518695"/>
            <a:ext cx="1966500" cy="245700"/>
          </a:xfrm>
          <a:prstGeom prst="rect">
            <a:avLst/>
          </a:prstGeom>
          <a:noFill/>
          <a:ln>
            <a:noFill/>
          </a:ln>
        </p:spPr>
        <p:txBody>
          <a:bodyPr spcFirstLastPara="1" wrap="square" lIns="0" tIns="0" rIns="0" bIns="0" anchor="t" anchorCtr="0">
            <a:spAutoFit/>
          </a:bodyPr>
          <a:lstStyle/>
          <a:p>
            <a:pPr marL="0" marR="0" lvl="0" indent="0" algn="ctr" rtl="0">
              <a:lnSpc>
                <a:spcPct val="101002"/>
              </a:lnSpc>
              <a:spcBef>
                <a:spcPts val="0"/>
              </a:spcBef>
              <a:spcAft>
                <a:spcPts val="0"/>
              </a:spcAft>
              <a:buNone/>
            </a:pPr>
            <a:r>
              <a:rPr lang="en-US" sz="1596">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264" name="Google Shape;264;p24"/>
          <p:cNvSpPr txBox="1">
            <a:spLocks noGrp="1"/>
          </p:cNvSpPr>
          <p:nvPr>
            <p:ph type="title" idx="4294967295"/>
          </p:nvPr>
        </p:nvSpPr>
        <p:spPr>
          <a:xfrm>
            <a:off x="9246100" y="685850"/>
            <a:ext cx="8466600" cy="25860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7000" b="0" i="0" u="none" strike="noStrike" kern="0" cap="none" spc="0" normalizeH="0" baseline="0" noProof="0" dirty="0">
                <a:ln>
                  <a:noFill/>
                </a:ln>
                <a:solidFill>
                  <a:srgbClr val="F4F4F4"/>
                </a:solidFill>
                <a:effectLst/>
                <a:uLnTx/>
                <a:uFillTx/>
                <a:latin typeface="Raleway ExtraBold"/>
                <a:ea typeface="Raleway ExtraBold"/>
                <a:cs typeface="Raleway ExtraBold"/>
                <a:sym typeface="Raleway ExtraBold"/>
              </a:rPr>
              <a:t>Student Reflections</a:t>
            </a:r>
            <a:endParaRPr kumimoji="0" lang="en-US" sz="1400" b="0" i="0" u="none" strike="noStrike" kern="0" cap="none" spc="0" normalizeH="0" baseline="0" noProof="0" dirty="0">
              <a:ln>
                <a:noFill/>
              </a:ln>
              <a:solidFill>
                <a:srgbClr val="000000"/>
              </a:solidFill>
              <a:effectLst/>
              <a:uLnTx/>
              <a:uFillTx/>
              <a:latin typeface="Raleway ExtraBold"/>
              <a:ea typeface="Raleway ExtraBold"/>
              <a:cs typeface="Raleway ExtraBold"/>
              <a:sym typeface="Raleway ExtraBold"/>
            </a:endParaRPr>
          </a:p>
        </p:txBody>
      </p:sp>
      <p:pic>
        <p:nvPicPr>
          <p:cNvPr id="261" name="Google Shape;261;p24" descr="Infographic titled “Sample of Teacher Outcomes,” displaying a set of colored text boxes summarizing teacher reflections and results from instructional changes. Outcomes include increased confidence and more strategic lesson planning; more intentional planning and meaningful extensions for advanced learners; improved student performance at the abstract level after concrete and representational math instruction; and growth in students’ use of non‑verbal signals, shifting from inconsistent use to self‑correction and peer reminders. Additional notes emphasize the importance of well‑designed slide decks and fully using curriculum resources such as hands‑on activities, videos, and collaborative tasks. The layout resembles a reflection board with each outcome captured on a separate colored box."/>
          <p:cNvPicPr preferRelativeResize="0"/>
          <p:nvPr/>
        </p:nvPicPr>
        <p:blipFill>
          <a:blip r:embed="rId4">
            <a:alphaModFix/>
          </a:blip>
          <a:stretch>
            <a:fillRect/>
          </a:stretch>
        </p:blipFill>
        <p:spPr>
          <a:xfrm>
            <a:off x="152400" y="152400"/>
            <a:ext cx="8640748" cy="4860425"/>
          </a:xfrm>
          <a:prstGeom prst="rect">
            <a:avLst/>
          </a:prstGeom>
          <a:noFill/>
          <a:ln>
            <a:noFill/>
          </a:ln>
        </p:spPr>
      </p:pic>
      <p:pic>
        <p:nvPicPr>
          <p:cNvPr id="263" name="Google Shape;263;p24" descr="Infographic titled “How Did the Project Help Educational Leaders Grow?” showing multiple colored text boxes with reflections from educational leaders about their professional growth. Insights include using global listening and collaborative conflict‑management strategies; developing stronger assessment practices and differentiated instruction; grounding coaching in frameworks like Danielson; learning to balance guidance with teacher‑candidate autonomy; recognizing the impact of data‑informed strategies such as journaling and job systems; and committing to structured frameworks, SEL practices, and reflective, collaborative coaching. The layout resembles a reflection board with each idea captured on a separate colored box."/>
          <p:cNvPicPr preferRelativeResize="0"/>
          <p:nvPr/>
        </p:nvPicPr>
        <p:blipFill>
          <a:blip r:embed="rId5">
            <a:alphaModFix/>
          </a:blip>
          <a:stretch>
            <a:fillRect/>
          </a:stretch>
        </p:blipFill>
        <p:spPr>
          <a:xfrm>
            <a:off x="152400" y="5243400"/>
            <a:ext cx="8640752" cy="4860425"/>
          </a:xfrm>
          <a:prstGeom prst="rect">
            <a:avLst/>
          </a:prstGeom>
          <a:noFill/>
          <a:ln>
            <a:noFill/>
          </a:ln>
        </p:spPr>
      </p:pic>
      <p:pic>
        <p:nvPicPr>
          <p:cNvPr id="262" name="Google Shape;262;p24" descr="nfographic titled “How Did Working with the Educational Leaders Help Teacher Education Students Grow?” showing a collage of colorful text boxes, each summarizing a way teacher education students benefited from collaborating with educational leaders. Reflections include gaining confidence to step outside comfort zones, learning to interpret student behaviors, receiving expert feedback and constructive criticism, acquiring effective instructional and classroom‑management techniques, exploring best practices and innovative teaching methods, refining lessons for clarity, deepening understanding of data‑informed decision‑making and advocacy for marginalized learners, and strengthening leadership, equity, and systems‑level thinking. One note also highlights learning strategies to guide student flow and prevent misbehavior. The layout resembles a collaborative reflection board."/>
          <p:cNvPicPr preferRelativeResize="0"/>
          <p:nvPr/>
        </p:nvPicPr>
        <p:blipFill>
          <a:blip r:embed="rId6">
            <a:alphaModFix/>
          </a:blip>
          <a:stretch>
            <a:fillRect/>
          </a:stretch>
        </p:blipFill>
        <p:spPr>
          <a:xfrm>
            <a:off x="9159025" y="3965063"/>
            <a:ext cx="8640748" cy="486041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grpSp>
        <p:nvGrpSpPr>
          <p:cNvPr id="269" name="Google Shape;269;p25">
            <a:extLst>
              <a:ext uri="{C183D7F6-B498-43B3-948B-1728B52AA6E4}">
                <adec:decorative xmlns:adec="http://schemas.microsoft.com/office/drawing/2017/decorative" val="1"/>
              </a:ext>
            </a:extLst>
          </p:cNvPr>
          <p:cNvGrpSpPr/>
          <p:nvPr/>
        </p:nvGrpSpPr>
        <p:grpSpPr>
          <a:xfrm>
            <a:off x="-453566" y="525962"/>
            <a:ext cx="19195132" cy="1760038"/>
            <a:chOff x="0" y="-9525"/>
            <a:chExt cx="5055508" cy="463549"/>
          </a:xfrm>
        </p:grpSpPr>
        <p:sp>
          <p:nvSpPr>
            <p:cNvPr id="270" name="Google Shape;270;p25"/>
            <p:cNvSpPr/>
            <p:nvPr/>
          </p:nvSpPr>
          <p:spPr>
            <a:xfrm>
              <a:off x="0" y="0"/>
              <a:ext cx="5055508" cy="454024"/>
            </a:xfrm>
            <a:custGeom>
              <a:avLst/>
              <a:gdLst/>
              <a:ahLst/>
              <a:cxnLst/>
              <a:rect l="l" t="t" r="r" b="b"/>
              <a:pathLst>
                <a:path w="5055508" h="454024" extrusionOk="0">
                  <a:moveTo>
                    <a:pt x="0" y="0"/>
                  </a:moveTo>
                  <a:lnTo>
                    <a:pt x="5055508" y="0"/>
                  </a:lnTo>
                  <a:lnTo>
                    <a:pt x="5055508" y="454024"/>
                  </a:lnTo>
                  <a:lnTo>
                    <a:pt x="0" y="454024"/>
                  </a:lnTo>
                  <a:close/>
                </a:path>
              </a:pathLst>
            </a:cu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71" name="Google Shape;271;p25"/>
            <p:cNvSpPr txBox="1"/>
            <p:nvPr/>
          </p:nvSpPr>
          <p:spPr>
            <a:xfrm>
              <a:off x="0" y="-9525"/>
              <a:ext cx="5055508" cy="463549"/>
            </a:xfrm>
            <a:prstGeom prst="rect">
              <a:avLst/>
            </a:prstGeom>
            <a:noFill/>
            <a:ln>
              <a:noFill/>
            </a:ln>
          </p:spPr>
          <p:txBody>
            <a:bodyPr spcFirstLastPara="1" wrap="square" lIns="50800" tIns="50800" rIns="50800" bIns="50800" anchor="ctr" anchorCtr="0">
              <a:noAutofit/>
            </a:bodyPr>
            <a:lstStyle/>
            <a:p>
              <a:pPr marL="0" marR="0" lvl="0" indent="0" algn="ctr" rtl="0">
                <a:lnSpc>
                  <a:spcPct val="133277"/>
                </a:lnSpc>
                <a:spcBef>
                  <a:spcPts val="0"/>
                </a:spcBef>
                <a:spcAft>
                  <a:spcPts val="0"/>
                </a:spcAft>
                <a:buNone/>
              </a:pPr>
              <a:endParaRPr sz="1800">
                <a:solidFill>
                  <a:schemeClr val="dk1"/>
                </a:solidFill>
                <a:latin typeface="Calibri"/>
                <a:ea typeface="Calibri"/>
                <a:cs typeface="Calibri"/>
                <a:sym typeface="Calibri"/>
              </a:endParaRPr>
            </a:p>
          </p:txBody>
        </p:sp>
      </p:grpSp>
      <p:sp>
        <p:nvSpPr>
          <p:cNvPr id="272" name="Google Shape;272;p25"/>
          <p:cNvSpPr txBox="1">
            <a:spLocks noGrp="1"/>
          </p:cNvSpPr>
          <p:nvPr>
            <p:ph type="title" idx="4294967295"/>
          </p:nvPr>
        </p:nvSpPr>
        <p:spPr>
          <a:xfrm>
            <a:off x="1028700" y="863478"/>
            <a:ext cx="16230600" cy="12315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8000" b="0" i="0" u="none" strike="noStrike" kern="0" cap="none" spc="0" normalizeH="0" baseline="0" noProof="0" dirty="0">
                <a:ln>
                  <a:noFill/>
                </a:ln>
                <a:solidFill>
                  <a:srgbClr val="FFFFFF"/>
                </a:solidFill>
                <a:effectLst/>
                <a:uLnTx/>
                <a:uFillTx/>
                <a:latin typeface="Raleway ExtraBold"/>
                <a:ea typeface="Raleway ExtraBold"/>
                <a:cs typeface="Raleway ExtraBold"/>
                <a:sym typeface="Raleway ExtraBold"/>
              </a:rPr>
              <a:t>Next Steps</a:t>
            </a:r>
            <a:endParaRPr kumimoji="0" lang="en-US" sz="1400" b="0" i="0" u="none" strike="noStrike" kern="0" cap="none" spc="0" normalizeH="0" baseline="0" noProof="0" dirty="0">
              <a:ln>
                <a:noFill/>
              </a:ln>
              <a:solidFill>
                <a:srgbClr val="000000"/>
              </a:solidFill>
              <a:effectLst/>
              <a:uLnTx/>
              <a:uFillTx/>
              <a:latin typeface="Raleway ExtraBold"/>
              <a:ea typeface="Raleway ExtraBold"/>
              <a:cs typeface="Raleway ExtraBold"/>
              <a:sym typeface="Raleway ExtraBold"/>
            </a:endParaRPr>
          </a:p>
        </p:txBody>
      </p:sp>
      <p:sp>
        <p:nvSpPr>
          <p:cNvPr id="273" name="Google Shape;273;p25">
            <a:extLst>
              <a:ext uri="{C183D7F6-B498-43B3-948B-1728B52AA6E4}">
                <adec:decorative xmlns:adec="http://schemas.microsoft.com/office/drawing/2017/decorative" val="1"/>
              </a:ext>
            </a:extLst>
          </p:cNvPr>
          <p:cNvSpPr/>
          <p:nvPr/>
        </p:nvSpPr>
        <p:spPr>
          <a:xfrm>
            <a:off x="15934142" y="9469152"/>
            <a:ext cx="2038168" cy="422920"/>
          </a:xfrm>
          <a:custGeom>
            <a:avLst/>
            <a:gdLst/>
            <a:ahLst/>
            <a:cxnLst/>
            <a:rect l="l" t="t" r="r" b="b"/>
            <a:pathLst>
              <a:path w="2038168" h="422920" extrusionOk="0">
                <a:moveTo>
                  <a:pt x="0" y="0"/>
                </a:moveTo>
                <a:lnTo>
                  <a:pt x="2038168" y="0"/>
                </a:lnTo>
                <a:lnTo>
                  <a:pt x="2038168" y="422920"/>
                </a:lnTo>
                <a:lnTo>
                  <a:pt x="0" y="42292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75" name="Google Shape;275;p25" descr="Continue to develop and deepen the collaboration and structure. Considering pairing teacher candidates and educational leaders throughout their programs for deeper collaboration over more time. Created a cross-discipline committee in our department and extending collaborative opportunities to all four disciplines in our department (counselor education, educational leadership, school psychology, and special education). Publish a case study on the work we have done so far and structure formal data collection moving forward."/>
          <p:cNvPicPr preferRelativeResize="0"/>
          <p:nvPr/>
        </p:nvPicPr>
        <p:blipFill>
          <a:blip r:embed="rId4">
            <a:alphaModFix/>
          </a:blip>
          <a:stretch>
            <a:fillRect/>
          </a:stretch>
        </p:blipFill>
        <p:spPr>
          <a:xfrm>
            <a:off x="1028700" y="2831488"/>
            <a:ext cx="15830550" cy="6534150"/>
          </a:xfrm>
          <a:prstGeom prst="rect">
            <a:avLst/>
          </a:prstGeom>
          <a:noFill/>
          <a:ln>
            <a:noFill/>
          </a:ln>
        </p:spPr>
      </p:pic>
      <p:sp>
        <p:nvSpPr>
          <p:cNvPr id="274" name="Google Shape;274;p25">
            <a:extLst>
              <a:ext uri="{C183D7F6-B498-43B3-948B-1728B52AA6E4}">
                <adec:decorative xmlns:adec="http://schemas.microsoft.com/office/drawing/2017/decorative" val="1"/>
              </a:ext>
            </a:extLst>
          </p:cNvPr>
          <p:cNvSpPr txBox="1"/>
          <p:nvPr/>
        </p:nvSpPr>
        <p:spPr>
          <a:xfrm>
            <a:off x="15843758" y="9911122"/>
            <a:ext cx="2218800" cy="275100"/>
          </a:xfrm>
          <a:prstGeom prst="rect">
            <a:avLst/>
          </a:prstGeom>
          <a:noFill/>
          <a:ln>
            <a:noFill/>
          </a:ln>
        </p:spPr>
        <p:txBody>
          <a:bodyPr spcFirstLastPara="1" wrap="square" lIns="0" tIns="0" rIns="0" bIns="0" anchor="t" anchorCtr="0">
            <a:spAutoFit/>
          </a:bodyPr>
          <a:lstStyle/>
          <a:p>
            <a:pPr marL="0" marR="0" lvl="0" indent="0" algn="ctr" rtl="0">
              <a:lnSpc>
                <a:spcPct val="101066"/>
              </a:lnSpc>
              <a:spcBef>
                <a:spcPts val="0"/>
              </a:spcBef>
              <a:spcAft>
                <a:spcPts val="0"/>
              </a:spcAft>
              <a:buNone/>
            </a:pPr>
            <a:r>
              <a:rPr lang="en-US" sz="1787">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grpSp>
        <p:nvGrpSpPr>
          <p:cNvPr id="280" name="Google Shape;280;p26">
            <a:extLst>
              <a:ext uri="{C183D7F6-B498-43B3-948B-1728B52AA6E4}">
                <adec:decorative xmlns:adec="http://schemas.microsoft.com/office/drawing/2017/decorative" val="1"/>
              </a:ext>
            </a:extLst>
          </p:cNvPr>
          <p:cNvGrpSpPr/>
          <p:nvPr/>
        </p:nvGrpSpPr>
        <p:grpSpPr>
          <a:xfrm>
            <a:off x="2718675" y="1550300"/>
            <a:ext cx="12850650" cy="3471913"/>
            <a:chOff x="-1403412" y="-200139"/>
            <a:chExt cx="17134200" cy="4629217"/>
          </a:xfrm>
        </p:grpSpPr>
        <p:sp>
          <p:nvSpPr>
            <p:cNvPr id="281" name="Google Shape;281;p26"/>
            <p:cNvSpPr txBox="1"/>
            <p:nvPr/>
          </p:nvSpPr>
          <p:spPr>
            <a:xfrm>
              <a:off x="-1403412" y="-200139"/>
              <a:ext cx="17134200" cy="2052000"/>
            </a:xfrm>
            <a:prstGeom prst="rect">
              <a:avLst/>
            </a:prstGeom>
            <a:noFill/>
            <a:ln>
              <a:noFill/>
            </a:ln>
          </p:spPr>
          <p:txBody>
            <a:bodyPr spcFirstLastPara="1" wrap="square" lIns="0" tIns="0" rIns="0" bIns="0" anchor="t" anchorCtr="0">
              <a:spAutoFit/>
            </a:bodyPr>
            <a:lstStyle/>
            <a:p>
              <a:pPr marL="0" marR="0" lvl="0" indent="0" algn="ctr" rtl="0">
                <a:lnSpc>
                  <a:spcPct val="110001"/>
                </a:lnSpc>
                <a:spcBef>
                  <a:spcPts val="0"/>
                </a:spcBef>
                <a:spcAft>
                  <a:spcPts val="0"/>
                </a:spcAft>
                <a:buNone/>
              </a:pPr>
              <a:r>
                <a:rPr lang="en-US" sz="9999" b="1">
                  <a:latin typeface="Fjalla One"/>
                  <a:ea typeface="Fjalla One"/>
                  <a:cs typeface="Fjalla One"/>
                  <a:sym typeface="Fjalla One"/>
                </a:rPr>
                <a:t>North Carolina</a:t>
              </a:r>
              <a:endParaRPr sz="4400">
                <a:latin typeface="Fjalla One"/>
                <a:ea typeface="Fjalla One"/>
                <a:cs typeface="Fjalla One"/>
                <a:sym typeface="Fjalla One"/>
              </a:endParaRPr>
            </a:p>
          </p:txBody>
        </p:sp>
        <p:sp>
          <p:nvSpPr>
            <p:cNvPr id="282" name="Google Shape;282;p26"/>
            <p:cNvSpPr txBox="1"/>
            <p:nvPr/>
          </p:nvSpPr>
          <p:spPr>
            <a:xfrm>
              <a:off x="757021" y="2304778"/>
              <a:ext cx="12813300" cy="21243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4500" i="1"/>
                <a:t>Breaking down barriers to support the inclusion of students with disabilities</a:t>
              </a:r>
              <a:r>
                <a:rPr lang="en-US" sz="4500">
                  <a:solidFill>
                    <a:srgbClr val="000000"/>
                  </a:solidFill>
                  <a:latin typeface="Arial"/>
                  <a:ea typeface="Arial"/>
                  <a:cs typeface="Arial"/>
                  <a:sym typeface="Arial"/>
                </a:rPr>
                <a:t> </a:t>
              </a:r>
              <a:endParaRPr sz="4500"/>
            </a:p>
          </p:txBody>
        </p:sp>
      </p:grpSp>
      <p:sp>
        <p:nvSpPr>
          <p:cNvPr id="283" name="Google Shape;283;p26">
            <a:extLst>
              <a:ext uri="{C183D7F6-B498-43B3-948B-1728B52AA6E4}">
                <adec:decorative xmlns:adec="http://schemas.microsoft.com/office/drawing/2017/decorative" val="1"/>
              </a:ext>
            </a:extLst>
          </p:cNvPr>
          <p:cNvSpPr/>
          <p:nvPr/>
        </p:nvSpPr>
        <p:spPr>
          <a:xfrm>
            <a:off x="15458567"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4" name="Google Shape;284;p26"/>
          <p:cNvSpPr txBox="1">
            <a:spLocks noGrp="1"/>
          </p:cNvSpPr>
          <p:nvPr>
            <p:ph type="title" idx="4294967295"/>
          </p:nvPr>
        </p:nvSpPr>
        <p:spPr>
          <a:xfrm>
            <a:off x="15346126" y="739131"/>
            <a:ext cx="2760300" cy="3387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999"/>
              </a:lnSpc>
              <a:spcBef>
                <a:spcPts val="0"/>
              </a:spcBef>
              <a:spcAft>
                <a:spcPts val="0"/>
              </a:spcAft>
              <a:buClr>
                <a:srgbClr val="000000"/>
              </a:buClr>
              <a:buSzTx/>
              <a:buFont typeface="Arial"/>
              <a:buNone/>
              <a:tabLst/>
              <a:defRPr/>
            </a:pPr>
            <a:r>
              <a:rPr kumimoji="0" lang="en-US" sz="2201" b="0" i="0" u="none" strike="noStrike" kern="0" cap="none" spc="0" normalizeH="0" baseline="0" noProof="0" dirty="0">
                <a:ln>
                  <a:noFill/>
                </a:ln>
                <a:solidFill>
                  <a:srgbClr val="0F3869"/>
                </a:solidFill>
                <a:effectLst/>
                <a:uLnTx/>
                <a:uFillTx/>
                <a:latin typeface="Satisfy"/>
                <a:ea typeface="Satisfy"/>
                <a:cs typeface="Satisfy"/>
                <a:sym typeface="Satisfy"/>
              </a:rPr>
              <a:t>Cross-State Convening</a:t>
            </a:r>
            <a:endParaRPr kumimoji="0" lang="en-US" sz="1500" b="0" i="0" u="none" strike="noStrike" kern="0" cap="none" spc="0" normalizeH="0" baseline="0" noProof="0" dirty="0">
              <a:ln>
                <a:noFill/>
              </a:ln>
              <a:solidFill>
                <a:srgbClr val="000000"/>
              </a:solidFill>
              <a:effectLst/>
              <a:uLnTx/>
              <a:uFillTx/>
              <a:latin typeface="Satisfy"/>
              <a:ea typeface="Satisfy"/>
              <a:cs typeface="Satisfy"/>
              <a:sym typeface="Satisfy"/>
            </a:endParaRPr>
          </a:p>
        </p:txBody>
      </p:sp>
      <p:pic>
        <p:nvPicPr>
          <p:cNvPr id="285" name="Google Shape;285;p26">
            <a:extLst>
              <a:ext uri="{C183D7F6-B498-43B3-948B-1728B52AA6E4}">
                <adec:decorative xmlns:adec="http://schemas.microsoft.com/office/drawing/2017/decorative" val="1"/>
              </a:ext>
            </a:extLst>
          </p:cNvPr>
          <p:cNvPicPr preferRelativeResize="0"/>
          <p:nvPr/>
        </p:nvPicPr>
        <p:blipFill rotWithShape="1">
          <a:blip r:embed="rId4">
            <a:alphaModFix/>
          </a:blip>
          <a:srcRect t="58037"/>
          <a:stretch/>
        </p:blipFill>
        <p:spPr>
          <a:xfrm>
            <a:off x="0" y="5970375"/>
            <a:ext cx="18288000" cy="4316625"/>
          </a:xfrm>
          <a:prstGeom prst="rect">
            <a:avLst/>
          </a:prstGeom>
          <a:noFill/>
          <a:ln>
            <a:noFill/>
          </a:ln>
        </p:spPr>
      </p:pic>
      <p:sp>
        <p:nvSpPr>
          <p:cNvPr id="286" name="Google Shape;286;p26">
            <a:extLst>
              <a:ext uri="{C183D7F6-B498-43B3-948B-1728B52AA6E4}">
                <adec:decorative xmlns:adec="http://schemas.microsoft.com/office/drawing/2017/decorative" val="1"/>
              </a:ext>
            </a:extLst>
          </p:cNvPr>
          <p:cNvSpPr/>
          <p:nvPr/>
        </p:nvSpPr>
        <p:spPr>
          <a:xfrm>
            <a:off x="-276773" y="4345059"/>
            <a:ext cx="6449851" cy="8599801"/>
          </a:xfrm>
          <a:custGeom>
            <a:avLst/>
            <a:gdLst/>
            <a:ahLst/>
            <a:cxnLst/>
            <a:rect l="l" t="t" r="r" b="b"/>
            <a:pathLst>
              <a:path w="6449851" h="8599801" extrusionOk="0">
                <a:moveTo>
                  <a:pt x="0" y="0"/>
                </a:moveTo>
                <a:lnTo>
                  <a:pt x="6449851" y="0"/>
                </a:lnTo>
                <a:lnTo>
                  <a:pt x="6449851" y="8599801"/>
                </a:lnTo>
                <a:lnTo>
                  <a:pt x="0" y="8599801"/>
                </a:lnTo>
                <a:lnTo>
                  <a:pt x="0" y="0"/>
                </a:lnTo>
                <a:close/>
              </a:path>
            </a:pathLst>
          </a:custGeom>
          <a:blipFill rotWithShape="1">
            <a:blip r:embed="rId5">
              <a:alphaModFix/>
            </a:blip>
            <a:stretch>
              <a:fillRect l="-104897" t="-122746" r="-5398" b="-1397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290"/>
        <p:cNvGrpSpPr/>
        <p:nvPr/>
      </p:nvGrpSpPr>
      <p:grpSpPr>
        <a:xfrm>
          <a:off x="0" y="0"/>
          <a:ext cx="0" cy="0"/>
          <a:chOff x="0" y="0"/>
          <a:chExt cx="0" cy="0"/>
        </a:xfrm>
      </p:grpSpPr>
      <p:grpSp>
        <p:nvGrpSpPr>
          <p:cNvPr id="291" name="Google Shape;291;p27">
            <a:extLst>
              <a:ext uri="{C183D7F6-B498-43B3-948B-1728B52AA6E4}">
                <adec:decorative xmlns:adec="http://schemas.microsoft.com/office/drawing/2017/decorative" val="1"/>
              </a:ext>
            </a:extLst>
          </p:cNvPr>
          <p:cNvGrpSpPr/>
          <p:nvPr/>
        </p:nvGrpSpPr>
        <p:grpSpPr>
          <a:xfrm>
            <a:off x="13280398" y="5567321"/>
            <a:ext cx="5125029" cy="5125029"/>
            <a:chOff x="0" y="0"/>
            <a:chExt cx="812800" cy="812800"/>
          </a:xfrm>
        </p:grpSpPr>
        <p:sp>
          <p:nvSpPr>
            <p:cNvPr id="292" name="Google Shape;292;p27"/>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B9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3" name="Google Shape;293;p27"/>
            <p:cNvSpPr txBox="1"/>
            <p:nvPr/>
          </p:nvSpPr>
          <p:spPr>
            <a:xfrm>
              <a:off x="76200" y="38100"/>
              <a:ext cx="660300" cy="6984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 name="Title 1">
            <a:extLst>
              <a:ext uri="{FF2B5EF4-FFF2-40B4-BE49-F238E27FC236}">
                <a16:creationId xmlns:a16="http://schemas.microsoft.com/office/drawing/2014/main" id="{01879F7B-C91D-7607-E581-C57D5061D3FD}"/>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UNC-CH EPP Offering</a:t>
            </a:r>
          </a:p>
        </p:txBody>
      </p:sp>
      <p:sp>
        <p:nvSpPr>
          <p:cNvPr id="294" name="Google Shape;294;p27"/>
          <p:cNvSpPr txBox="1"/>
          <p:nvPr/>
        </p:nvSpPr>
        <p:spPr>
          <a:xfrm>
            <a:off x="1752622" y="485927"/>
            <a:ext cx="9507900" cy="10776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7000" dirty="0">
                <a:solidFill>
                  <a:srgbClr val="F4F4F4"/>
                </a:solidFill>
                <a:latin typeface="Raleway ExtraBold"/>
                <a:ea typeface="Raleway ExtraBold"/>
                <a:cs typeface="Raleway ExtraBold"/>
                <a:sym typeface="Raleway ExtraBold"/>
              </a:rPr>
              <a:t>UNC-CH EPP Offering</a:t>
            </a:r>
            <a:endParaRPr dirty="0">
              <a:latin typeface="Raleway ExtraBold"/>
              <a:ea typeface="Raleway ExtraBold"/>
              <a:cs typeface="Raleway ExtraBold"/>
              <a:sym typeface="Raleway ExtraBold"/>
            </a:endParaRPr>
          </a:p>
        </p:txBody>
      </p:sp>
      <p:sp>
        <p:nvSpPr>
          <p:cNvPr id="295" name="Google Shape;295;p27"/>
          <p:cNvSpPr txBox="1"/>
          <p:nvPr/>
        </p:nvSpPr>
        <p:spPr>
          <a:xfrm>
            <a:off x="1352550" y="2318325"/>
            <a:ext cx="12121800" cy="6880800"/>
          </a:xfrm>
          <a:prstGeom prst="rect">
            <a:avLst/>
          </a:prstGeom>
          <a:noFill/>
          <a:ln>
            <a:noFill/>
          </a:ln>
        </p:spPr>
        <p:txBody>
          <a:bodyPr spcFirstLastPara="1" wrap="square" lIns="0" tIns="0" rIns="0" bIns="0" anchor="t" anchorCtr="0">
            <a:spAutoFit/>
          </a:bodyPr>
          <a:lstStyle/>
          <a:p>
            <a:pPr marL="582927" marR="0" lvl="1" indent="-310577" algn="l" rtl="0">
              <a:lnSpc>
                <a:spcPct val="140014"/>
              </a:lnSpc>
              <a:spcBef>
                <a:spcPts val="0"/>
              </a:spcBef>
              <a:spcAft>
                <a:spcPts val="0"/>
              </a:spcAft>
              <a:buClr>
                <a:schemeClr val="lt1"/>
              </a:buClr>
              <a:buSzPts val="3000"/>
              <a:buFont typeface="Raleway Medium"/>
              <a:buChar char="•"/>
            </a:pPr>
            <a:r>
              <a:rPr lang="en-US" sz="3000" u="sng">
                <a:solidFill>
                  <a:schemeClr val="lt1"/>
                </a:solidFill>
                <a:latin typeface="Raleway Medium"/>
                <a:ea typeface="Raleway Medium"/>
                <a:cs typeface="Raleway Medium"/>
                <a:sym typeface="Raleway Medium"/>
                <a:hlinkClick r:id="rId3">
                  <a:extLst>
                    <a:ext uri="{A12FA001-AC4F-418D-AE19-62706E023703}">
                      <ahyp:hlinkClr xmlns:ahyp="http://schemas.microsoft.com/office/drawing/2018/hyperlinkcolor" val="tx"/>
                    </a:ext>
                  </a:extLst>
                </a:hlinkClick>
              </a:rPr>
              <a:t>Master’s in the Arts of Teaching (MAT)</a:t>
            </a:r>
            <a:endParaRPr sz="3000">
              <a:solidFill>
                <a:schemeClr val="lt1"/>
              </a:solidFill>
              <a:latin typeface="Raleway Medium"/>
              <a:ea typeface="Raleway Medium"/>
              <a:cs typeface="Raleway Medium"/>
              <a:sym typeface="Raleway Medium"/>
            </a:endParaRPr>
          </a:p>
          <a:p>
            <a:pPr marL="1371600" marR="0" lvl="2" indent="-419100" algn="l" rtl="0">
              <a:lnSpc>
                <a:spcPct val="140014"/>
              </a:lnSpc>
              <a:spcBef>
                <a:spcPts val="0"/>
              </a:spcBef>
              <a:spcAft>
                <a:spcPts val="0"/>
              </a:spcAft>
              <a:buClr>
                <a:srgbClr val="F4F4F4"/>
              </a:buClr>
              <a:buSzPts val="3000"/>
              <a:buFont typeface="Raleway Medium"/>
              <a:buChar char="■"/>
            </a:pPr>
            <a:r>
              <a:rPr lang="en-US" sz="3000">
                <a:solidFill>
                  <a:srgbClr val="F4F4F4"/>
                </a:solidFill>
                <a:latin typeface="Raleway Medium"/>
                <a:ea typeface="Raleway Medium"/>
                <a:cs typeface="Raleway Medium"/>
                <a:sym typeface="Raleway Medium"/>
              </a:rPr>
              <a:t>Licensure Areas: </a:t>
            </a:r>
            <a:r>
              <a:rPr lang="en-US" sz="3000" i="1">
                <a:solidFill>
                  <a:srgbClr val="F4F4F4"/>
                </a:solidFill>
                <a:latin typeface="Raleway Medium"/>
                <a:ea typeface="Raleway Medium"/>
                <a:cs typeface="Raleway Medium"/>
                <a:sym typeface="Raleway Medium"/>
              </a:rPr>
              <a:t>Elementary Education w/ or w/o SPED add-on; Secondary (both middle and high school) Science, Social Studies, Mathematics, English; K-12 General Curriculum-Special Education </a:t>
            </a:r>
            <a:endParaRPr sz="3000" i="1">
              <a:solidFill>
                <a:srgbClr val="F4F4F4"/>
              </a:solidFill>
              <a:latin typeface="Raleway Medium"/>
              <a:ea typeface="Raleway Medium"/>
              <a:cs typeface="Raleway Medium"/>
              <a:sym typeface="Raleway Medium"/>
            </a:endParaRPr>
          </a:p>
          <a:p>
            <a:pPr marL="914400" marR="0" lvl="1" indent="-419100" algn="l" rtl="0">
              <a:lnSpc>
                <a:spcPct val="140014"/>
              </a:lnSpc>
              <a:spcBef>
                <a:spcPts val="0"/>
              </a:spcBef>
              <a:spcAft>
                <a:spcPts val="0"/>
              </a:spcAft>
              <a:buClr>
                <a:schemeClr val="lt1"/>
              </a:buClr>
              <a:buSzPts val="3000"/>
              <a:buFont typeface="Raleway Medium"/>
              <a:buChar char="•"/>
            </a:pPr>
            <a:r>
              <a:rPr lang="en-US" sz="3000" u="sng">
                <a:solidFill>
                  <a:schemeClr val="lt1"/>
                </a:solidFill>
                <a:latin typeface="Raleway Medium"/>
                <a:ea typeface="Raleway Medium"/>
                <a:cs typeface="Raleway Medium"/>
                <a:sym typeface="Raleway Medium"/>
                <a:hlinkClick r:id="rId4">
                  <a:extLst>
                    <a:ext uri="{A12FA001-AC4F-418D-AE19-62706E023703}">
                      <ahyp:hlinkClr xmlns:ahyp="http://schemas.microsoft.com/office/drawing/2018/hyperlinkcolor" val="tx"/>
                    </a:ext>
                  </a:extLst>
                </a:hlinkClick>
              </a:rPr>
              <a:t>BEST Minor</a:t>
            </a:r>
            <a:r>
              <a:rPr lang="en-US" sz="3000">
                <a:solidFill>
                  <a:schemeClr val="lt1"/>
                </a:solidFill>
                <a:latin typeface="Raleway Medium"/>
                <a:ea typeface="Raleway Medium"/>
                <a:cs typeface="Raleway Medium"/>
                <a:sym typeface="Raleway Medium"/>
              </a:rPr>
              <a:t> </a:t>
            </a:r>
            <a:endParaRPr sz="3000">
              <a:solidFill>
                <a:schemeClr val="lt1"/>
              </a:solidFill>
              <a:latin typeface="Raleway Medium"/>
              <a:ea typeface="Raleway Medium"/>
              <a:cs typeface="Raleway Medium"/>
              <a:sym typeface="Raleway Medium"/>
            </a:endParaRPr>
          </a:p>
          <a:p>
            <a:pPr marL="1371600" marR="0" lvl="2" indent="-419100" algn="l" rtl="0">
              <a:lnSpc>
                <a:spcPct val="140014"/>
              </a:lnSpc>
              <a:spcBef>
                <a:spcPts val="0"/>
              </a:spcBef>
              <a:spcAft>
                <a:spcPts val="0"/>
              </a:spcAft>
              <a:buClr>
                <a:srgbClr val="F4F4F4"/>
              </a:buClr>
              <a:buSzPts val="3000"/>
              <a:buFont typeface="Raleway Medium"/>
              <a:buChar char="■"/>
            </a:pPr>
            <a:r>
              <a:rPr lang="en-US" sz="3000">
                <a:solidFill>
                  <a:srgbClr val="F4F4F4"/>
                </a:solidFill>
                <a:latin typeface="Raleway Medium"/>
                <a:ea typeface="Raleway Medium"/>
                <a:cs typeface="Raleway Medium"/>
                <a:sym typeface="Raleway Medium"/>
              </a:rPr>
              <a:t>Undergraduates pursuing a bachelor’s degree in science or math can add licensure as a minor</a:t>
            </a:r>
            <a:endParaRPr sz="3000">
              <a:solidFill>
                <a:srgbClr val="F4F4F4"/>
              </a:solidFill>
              <a:latin typeface="Raleway Medium"/>
              <a:ea typeface="Raleway Medium"/>
              <a:cs typeface="Raleway Medium"/>
              <a:sym typeface="Raleway Medium"/>
            </a:endParaRPr>
          </a:p>
          <a:p>
            <a:pPr marL="914400" marR="0" lvl="1" indent="-419100" algn="l" rtl="0">
              <a:lnSpc>
                <a:spcPct val="140014"/>
              </a:lnSpc>
              <a:spcBef>
                <a:spcPts val="0"/>
              </a:spcBef>
              <a:spcAft>
                <a:spcPts val="0"/>
              </a:spcAft>
              <a:buClr>
                <a:schemeClr val="lt1"/>
              </a:buClr>
              <a:buSzPts val="3000"/>
              <a:buFont typeface="Raleway Medium"/>
              <a:buChar char="•"/>
            </a:pPr>
            <a:r>
              <a:rPr lang="en-US" sz="3000" u="sng">
                <a:solidFill>
                  <a:schemeClr val="lt1"/>
                </a:solidFill>
                <a:latin typeface="Raleway Medium"/>
                <a:ea typeface="Raleway Medium"/>
                <a:cs typeface="Raleway Medium"/>
                <a:sym typeface="Raleway Medium"/>
                <a:hlinkClick r:id="rId5">
                  <a:extLst>
                    <a:ext uri="{A12FA001-AC4F-418D-AE19-62706E023703}">
                      <ahyp:hlinkClr xmlns:ahyp="http://schemas.microsoft.com/office/drawing/2018/hyperlinkcolor" val="tx"/>
                    </a:ext>
                  </a:extLst>
                </a:hlinkClick>
              </a:rPr>
              <a:t>Elementary Education Dual Licensure</a:t>
            </a:r>
            <a:r>
              <a:rPr lang="en-US" sz="3000">
                <a:solidFill>
                  <a:schemeClr val="lt1"/>
                </a:solidFill>
                <a:latin typeface="Raleway Medium"/>
                <a:ea typeface="Raleway Medium"/>
                <a:cs typeface="Raleway Medium"/>
                <a:sym typeface="Raleway Medium"/>
              </a:rPr>
              <a:t> </a:t>
            </a:r>
            <a:r>
              <a:rPr lang="en-US" sz="3000" i="1">
                <a:solidFill>
                  <a:schemeClr val="lt1"/>
                </a:solidFill>
                <a:latin typeface="Raleway Medium"/>
                <a:ea typeface="Raleway Medium"/>
                <a:cs typeface="Raleway Medium"/>
                <a:sym typeface="Raleway Medium"/>
              </a:rPr>
              <a:t>(starting 2026-2027)</a:t>
            </a:r>
            <a:endParaRPr sz="3000" i="1">
              <a:solidFill>
                <a:schemeClr val="lt1"/>
              </a:solidFill>
              <a:latin typeface="Raleway Medium"/>
              <a:ea typeface="Raleway Medium"/>
              <a:cs typeface="Raleway Medium"/>
              <a:sym typeface="Raleway Medium"/>
            </a:endParaRPr>
          </a:p>
          <a:p>
            <a:pPr marL="1371600" marR="0" lvl="2" indent="-419100" algn="l" rtl="0">
              <a:lnSpc>
                <a:spcPct val="140014"/>
              </a:lnSpc>
              <a:spcBef>
                <a:spcPts val="0"/>
              </a:spcBef>
              <a:spcAft>
                <a:spcPts val="0"/>
              </a:spcAft>
              <a:buClr>
                <a:srgbClr val="F4F4F4"/>
              </a:buClr>
              <a:buSzPts val="3000"/>
              <a:buFont typeface="Raleway Medium"/>
              <a:buChar char="■"/>
            </a:pPr>
            <a:r>
              <a:rPr lang="en-US" sz="3000">
                <a:solidFill>
                  <a:srgbClr val="F4F4F4"/>
                </a:solidFill>
                <a:latin typeface="Raleway Medium"/>
                <a:ea typeface="Raleway Medium"/>
                <a:cs typeface="Raleway Medium"/>
                <a:sym typeface="Raleway Medium"/>
              </a:rPr>
              <a:t>Special Education Track</a:t>
            </a:r>
            <a:endParaRPr sz="3000">
              <a:solidFill>
                <a:srgbClr val="F4F4F4"/>
              </a:solidFill>
              <a:latin typeface="Raleway Medium"/>
              <a:ea typeface="Raleway Medium"/>
              <a:cs typeface="Raleway Medium"/>
              <a:sym typeface="Raleway Medium"/>
            </a:endParaRPr>
          </a:p>
          <a:p>
            <a:pPr marL="1371600" marR="0" lvl="2" indent="-399986" algn="l" rtl="0">
              <a:lnSpc>
                <a:spcPct val="140014"/>
              </a:lnSpc>
              <a:spcBef>
                <a:spcPts val="0"/>
              </a:spcBef>
              <a:spcAft>
                <a:spcPts val="0"/>
              </a:spcAft>
              <a:buClr>
                <a:srgbClr val="F4F4F4"/>
              </a:buClr>
              <a:buSzPts val="2699"/>
              <a:buFont typeface="Raleway Medium"/>
              <a:buChar char="■"/>
            </a:pPr>
            <a:r>
              <a:rPr lang="en-US" sz="2699">
                <a:solidFill>
                  <a:srgbClr val="F4F4F4"/>
                </a:solidFill>
                <a:latin typeface="Raleway Medium"/>
                <a:ea typeface="Raleway Medium"/>
                <a:cs typeface="Raleway Medium"/>
                <a:sym typeface="Raleway Medium"/>
              </a:rPr>
              <a:t>Multilingual Learners Track</a:t>
            </a:r>
            <a:endParaRPr sz="2699">
              <a:solidFill>
                <a:srgbClr val="F4F4F4"/>
              </a:solidFill>
              <a:latin typeface="Raleway Medium"/>
              <a:ea typeface="Raleway Medium"/>
              <a:cs typeface="Raleway Medium"/>
              <a:sym typeface="Raleway Medium"/>
            </a:endParaRPr>
          </a:p>
        </p:txBody>
      </p:sp>
      <p:sp>
        <p:nvSpPr>
          <p:cNvPr id="296" name="Google Shape;296;p27">
            <a:extLst>
              <a:ext uri="{C183D7F6-B498-43B3-948B-1728B52AA6E4}">
                <adec:decorative xmlns:adec="http://schemas.microsoft.com/office/drawing/2017/decorative" val="1"/>
              </a:ext>
            </a:extLst>
          </p:cNvPr>
          <p:cNvSpPr/>
          <p:nvPr/>
        </p:nvSpPr>
        <p:spPr>
          <a:xfrm>
            <a:off x="11929371" y="5567321"/>
            <a:ext cx="8046040" cy="5360674"/>
          </a:xfrm>
          <a:custGeom>
            <a:avLst/>
            <a:gdLst/>
            <a:ahLst/>
            <a:cxnLst/>
            <a:rect l="l" t="t" r="r" b="b"/>
            <a:pathLst>
              <a:path w="8046040" h="5360674" extrusionOk="0">
                <a:moveTo>
                  <a:pt x="0" y="0"/>
                </a:moveTo>
                <a:lnTo>
                  <a:pt x="8046040" y="0"/>
                </a:lnTo>
                <a:lnTo>
                  <a:pt x="8046040" y="5360674"/>
                </a:lnTo>
                <a:lnTo>
                  <a:pt x="0" y="5360674"/>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7" name="Google Shape;297;p27">
            <a:extLst>
              <a:ext uri="{C183D7F6-B498-43B3-948B-1728B52AA6E4}">
                <adec:decorative xmlns:adec="http://schemas.microsoft.com/office/drawing/2017/decorative" val="1"/>
              </a:ext>
            </a:extLst>
          </p:cNvPr>
          <p:cNvSpPr/>
          <p:nvPr/>
        </p:nvSpPr>
        <p:spPr>
          <a:xfrm>
            <a:off x="15344570" y="291371"/>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98" name="Google Shape;298;p27">
            <a:extLst>
              <a:ext uri="{C183D7F6-B498-43B3-948B-1728B52AA6E4}">
                <adec:decorative xmlns:adec="http://schemas.microsoft.com/office/drawing/2017/decorative" val="1"/>
              </a:ext>
            </a:extLst>
          </p:cNvPr>
          <p:cNvSpPr txBox="1"/>
          <p:nvPr/>
        </p:nvSpPr>
        <p:spPr>
          <a:xfrm>
            <a:off x="15272961" y="863013"/>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8">
            <a:extLst>
              <a:ext uri="{C183D7F6-B498-43B3-948B-1728B52AA6E4}">
                <adec:decorative xmlns:adec="http://schemas.microsoft.com/office/drawing/2017/decorative" val="1"/>
              </a:ext>
            </a:extLst>
          </p:cNvPr>
          <p:cNvSpPr/>
          <p:nvPr/>
        </p:nvSpPr>
        <p:spPr>
          <a:xfrm>
            <a:off x="1028700" y="4596675"/>
            <a:ext cx="5087843" cy="5043039"/>
          </a:xfrm>
          <a:custGeom>
            <a:avLst/>
            <a:gdLst/>
            <a:ahLst/>
            <a:cxnLst/>
            <a:rect l="l" t="t" r="r" b="b"/>
            <a:pathLst>
              <a:path w="4153341" h="3806067" extrusionOk="0">
                <a:moveTo>
                  <a:pt x="4028880" y="3806066"/>
                </a:moveTo>
                <a:lnTo>
                  <a:pt x="124460" y="3806066"/>
                </a:lnTo>
                <a:cubicBezTo>
                  <a:pt x="55880" y="3806066"/>
                  <a:pt x="0" y="3750186"/>
                  <a:pt x="0" y="3681606"/>
                </a:cubicBezTo>
                <a:lnTo>
                  <a:pt x="0" y="124460"/>
                </a:lnTo>
                <a:cubicBezTo>
                  <a:pt x="0" y="55880"/>
                  <a:pt x="55880" y="0"/>
                  <a:pt x="124460" y="0"/>
                </a:cubicBezTo>
                <a:lnTo>
                  <a:pt x="4028881" y="0"/>
                </a:lnTo>
                <a:cubicBezTo>
                  <a:pt x="4097461" y="0"/>
                  <a:pt x="4153341" y="55880"/>
                  <a:pt x="4153341" y="124460"/>
                </a:cubicBezTo>
                <a:lnTo>
                  <a:pt x="4153341" y="3681606"/>
                </a:lnTo>
                <a:cubicBezTo>
                  <a:pt x="4153341" y="3750186"/>
                  <a:pt x="4097461" y="3806067"/>
                  <a:pt x="4028881" y="3806067"/>
                </a:cubicBez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4" name="Google Shape;304;p28">
            <a:extLst>
              <a:ext uri="{C183D7F6-B498-43B3-948B-1728B52AA6E4}">
                <adec:decorative xmlns:adec="http://schemas.microsoft.com/office/drawing/2017/decorative" val="1"/>
              </a:ext>
            </a:extLst>
          </p:cNvPr>
          <p:cNvSpPr/>
          <p:nvPr/>
        </p:nvSpPr>
        <p:spPr>
          <a:xfrm>
            <a:off x="6602700" y="4596675"/>
            <a:ext cx="5087843" cy="5043039"/>
          </a:xfrm>
          <a:custGeom>
            <a:avLst/>
            <a:gdLst/>
            <a:ahLst/>
            <a:cxnLst/>
            <a:rect l="l" t="t" r="r" b="b"/>
            <a:pathLst>
              <a:path w="4153341" h="3806067" extrusionOk="0">
                <a:moveTo>
                  <a:pt x="4028880" y="3806066"/>
                </a:moveTo>
                <a:lnTo>
                  <a:pt x="124460" y="3806066"/>
                </a:lnTo>
                <a:cubicBezTo>
                  <a:pt x="55880" y="3806066"/>
                  <a:pt x="0" y="3750186"/>
                  <a:pt x="0" y="3681606"/>
                </a:cubicBezTo>
                <a:lnTo>
                  <a:pt x="0" y="124460"/>
                </a:lnTo>
                <a:cubicBezTo>
                  <a:pt x="0" y="55880"/>
                  <a:pt x="55880" y="0"/>
                  <a:pt x="124460" y="0"/>
                </a:cubicBezTo>
                <a:lnTo>
                  <a:pt x="4028881" y="0"/>
                </a:lnTo>
                <a:cubicBezTo>
                  <a:pt x="4097461" y="0"/>
                  <a:pt x="4153341" y="55880"/>
                  <a:pt x="4153341" y="124460"/>
                </a:cubicBezTo>
                <a:lnTo>
                  <a:pt x="4153341" y="3681606"/>
                </a:lnTo>
                <a:cubicBezTo>
                  <a:pt x="4153341" y="3750186"/>
                  <a:pt x="4097461" y="3806067"/>
                  <a:pt x="4028881" y="3806067"/>
                </a:cubicBez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5" name="Google Shape;305;p28">
            <a:extLst>
              <a:ext uri="{C183D7F6-B498-43B3-948B-1728B52AA6E4}">
                <adec:decorative xmlns:adec="http://schemas.microsoft.com/office/drawing/2017/decorative" val="1"/>
              </a:ext>
            </a:extLst>
          </p:cNvPr>
          <p:cNvSpPr/>
          <p:nvPr/>
        </p:nvSpPr>
        <p:spPr>
          <a:xfrm>
            <a:off x="12172350" y="4596675"/>
            <a:ext cx="5087843" cy="5043039"/>
          </a:xfrm>
          <a:custGeom>
            <a:avLst/>
            <a:gdLst/>
            <a:ahLst/>
            <a:cxnLst/>
            <a:rect l="l" t="t" r="r" b="b"/>
            <a:pathLst>
              <a:path w="4153341" h="3806067" extrusionOk="0">
                <a:moveTo>
                  <a:pt x="4028880" y="3806066"/>
                </a:moveTo>
                <a:lnTo>
                  <a:pt x="124460" y="3806066"/>
                </a:lnTo>
                <a:cubicBezTo>
                  <a:pt x="55880" y="3806066"/>
                  <a:pt x="0" y="3750186"/>
                  <a:pt x="0" y="3681606"/>
                </a:cubicBezTo>
                <a:lnTo>
                  <a:pt x="0" y="124460"/>
                </a:lnTo>
                <a:cubicBezTo>
                  <a:pt x="0" y="55880"/>
                  <a:pt x="55880" y="0"/>
                  <a:pt x="124460" y="0"/>
                </a:cubicBezTo>
                <a:lnTo>
                  <a:pt x="4028881" y="0"/>
                </a:lnTo>
                <a:cubicBezTo>
                  <a:pt x="4097461" y="0"/>
                  <a:pt x="4153341" y="55880"/>
                  <a:pt x="4153341" y="124460"/>
                </a:cubicBezTo>
                <a:lnTo>
                  <a:pt x="4153341" y="3681606"/>
                </a:lnTo>
                <a:cubicBezTo>
                  <a:pt x="4153341" y="3750186"/>
                  <a:pt x="4097461" y="3806067"/>
                  <a:pt x="4028881" y="3806067"/>
                </a:cubicBez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06" name="Google Shape;306;p28">
            <a:extLst>
              <a:ext uri="{C183D7F6-B498-43B3-948B-1728B52AA6E4}">
                <adec:decorative xmlns:adec="http://schemas.microsoft.com/office/drawing/2017/decorative" val="1"/>
              </a:ext>
            </a:extLst>
          </p:cNvPr>
          <p:cNvGrpSpPr/>
          <p:nvPr/>
        </p:nvGrpSpPr>
        <p:grpSpPr>
          <a:xfrm>
            <a:off x="-453566" y="525962"/>
            <a:ext cx="19195608" cy="1760049"/>
            <a:chOff x="0" y="-9525"/>
            <a:chExt cx="5055600" cy="463549"/>
          </a:xfrm>
        </p:grpSpPr>
        <p:sp>
          <p:nvSpPr>
            <p:cNvPr id="307" name="Google Shape;307;p28"/>
            <p:cNvSpPr/>
            <p:nvPr/>
          </p:nvSpPr>
          <p:spPr>
            <a:xfrm>
              <a:off x="0" y="0"/>
              <a:ext cx="5055508" cy="454024"/>
            </a:xfrm>
            <a:custGeom>
              <a:avLst/>
              <a:gdLst/>
              <a:ahLst/>
              <a:cxnLst/>
              <a:rect l="l" t="t" r="r" b="b"/>
              <a:pathLst>
                <a:path w="5055508" h="454024" extrusionOk="0">
                  <a:moveTo>
                    <a:pt x="0" y="0"/>
                  </a:moveTo>
                  <a:lnTo>
                    <a:pt x="5055508" y="0"/>
                  </a:lnTo>
                  <a:lnTo>
                    <a:pt x="5055508" y="454024"/>
                  </a:lnTo>
                  <a:lnTo>
                    <a:pt x="0" y="454024"/>
                  </a:lnTo>
                  <a:close/>
                </a:path>
              </a:pathLst>
            </a:cu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08" name="Google Shape;308;p28"/>
            <p:cNvSpPr txBox="1"/>
            <p:nvPr/>
          </p:nvSpPr>
          <p:spPr>
            <a:xfrm>
              <a:off x="0" y="-9525"/>
              <a:ext cx="5055600" cy="463500"/>
            </a:xfrm>
            <a:prstGeom prst="rect">
              <a:avLst/>
            </a:prstGeom>
            <a:noFill/>
            <a:ln>
              <a:noFill/>
            </a:ln>
          </p:spPr>
          <p:txBody>
            <a:bodyPr spcFirstLastPara="1" wrap="square" lIns="50800" tIns="50800" rIns="50800" bIns="50800" anchor="ctr" anchorCtr="0">
              <a:noAutofit/>
            </a:bodyPr>
            <a:lstStyle/>
            <a:p>
              <a:pPr marL="0" marR="0" lvl="0" indent="0" algn="ctr" rtl="0">
                <a:lnSpc>
                  <a:spcPct val="133277"/>
                </a:lnSpc>
                <a:spcBef>
                  <a:spcPts val="0"/>
                </a:spcBef>
                <a:spcAft>
                  <a:spcPts val="0"/>
                </a:spcAft>
                <a:buNone/>
              </a:pPr>
              <a:endParaRPr sz="1800">
                <a:solidFill>
                  <a:schemeClr val="dk1"/>
                </a:solidFill>
                <a:latin typeface="Calibri"/>
                <a:ea typeface="Calibri"/>
                <a:cs typeface="Calibri"/>
                <a:sym typeface="Calibri"/>
              </a:endParaRPr>
            </a:p>
          </p:txBody>
        </p:sp>
      </p:grpSp>
      <p:sp>
        <p:nvSpPr>
          <p:cNvPr id="309" name="Google Shape;309;p28">
            <a:extLst>
              <a:ext uri="{C183D7F6-B498-43B3-948B-1728B52AA6E4}">
                <adec:decorative xmlns:adec="http://schemas.microsoft.com/office/drawing/2017/decorative" val="1"/>
              </a:ext>
            </a:extLst>
          </p:cNvPr>
          <p:cNvSpPr/>
          <p:nvPr/>
        </p:nvSpPr>
        <p:spPr>
          <a:xfrm>
            <a:off x="3113161" y="4310488"/>
            <a:ext cx="920750" cy="9207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F577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0" name="Google Shape;310;p28">
            <a:extLst>
              <a:ext uri="{C183D7F6-B498-43B3-948B-1728B52AA6E4}">
                <adec:decorative xmlns:adec="http://schemas.microsoft.com/office/drawing/2017/decorative" val="1"/>
              </a:ext>
            </a:extLst>
          </p:cNvPr>
          <p:cNvSpPr/>
          <p:nvPr/>
        </p:nvSpPr>
        <p:spPr>
          <a:xfrm>
            <a:off x="8671360" y="4278899"/>
            <a:ext cx="952500" cy="95250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F577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11" name="Google Shape;311;p28">
            <a:extLst>
              <a:ext uri="{C183D7F6-B498-43B3-948B-1728B52AA6E4}">
                <adec:decorative xmlns:adec="http://schemas.microsoft.com/office/drawing/2017/decorative" val="1"/>
              </a:ext>
            </a:extLst>
          </p:cNvPr>
          <p:cNvSpPr/>
          <p:nvPr/>
        </p:nvSpPr>
        <p:spPr>
          <a:xfrm>
            <a:off x="14261402" y="4310488"/>
            <a:ext cx="920750" cy="920750"/>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F577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DC0DE697-51E1-CB17-4DDA-F83712E62724}"/>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Steps for breaking down barriers</a:t>
            </a:r>
          </a:p>
        </p:txBody>
      </p:sp>
      <p:sp>
        <p:nvSpPr>
          <p:cNvPr id="314" name="Google Shape;314;p28"/>
          <p:cNvSpPr txBox="1"/>
          <p:nvPr/>
        </p:nvSpPr>
        <p:spPr>
          <a:xfrm>
            <a:off x="300050" y="863475"/>
            <a:ext cx="17672400" cy="1231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None/>
            </a:pPr>
            <a:r>
              <a:rPr lang="en-US" sz="8000">
                <a:solidFill>
                  <a:srgbClr val="FFFFFF"/>
                </a:solidFill>
                <a:latin typeface="Raleway ExtraBold"/>
                <a:ea typeface="Raleway ExtraBold"/>
                <a:cs typeface="Raleway ExtraBold"/>
                <a:sym typeface="Raleway ExtraBold"/>
              </a:rPr>
              <a:t>Steps for Breaking Down Barriers</a:t>
            </a:r>
            <a:endParaRPr>
              <a:latin typeface="Raleway ExtraBold"/>
              <a:ea typeface="Raleway ExtraBold"/>
              <a:cs typeface="Raleway ExtraBold"/>
              <a:sym typeface="Raleway ExtraBold"/>
            </a:endParaRPr>
          </a:p>
        </p:txBody>
      </p:sp>
      <p:sp>
        <p:nvSpPr>
          <p:cNvPr id="312" name="Google Shape;312;p28"/>
          <p:cNvSpPr txBox="1"/>
          <p:nvPr/>
        </p:nvSpPr>
        <p:spPr>
          <a:xfrm>
            <a:off x="1028700" y="2973999"/>
            <a:ext cx="16230600" cy="1016100"/>
          </a:xfrm>
          <a:prstGeom prst="rect">
            <a:avLst/>
          </a:prstGeom>
          <a:noFill/>
          <a:ln>
            <a:noFill/>
          </a:ln>
        </p:spPr>
        <p:txBody>
          <a:bodyPr spcFirstLastPara="1" wrap="square" lIns="0" tIns="0" rIns="0" bIns="0" anchor="t" anchorCtr="0">
            <a:spAutoFit/>
          </a:bodyPr>
          <a:lstStyle/>
          <a:p>
            <a:pPr marL="0" marR="0" lvl="0" indent="0" algn="l" rtl="0">
              <a:lnSpc>
                <a:spcPct val="120022"/>
              </a:lnSpc>
              <a:spcBef>
                <a:spcPts val="0"/>
              </a:spcBef>
              <a:spcAft>
                <a:spcPts val="0"/>
              </a:spcAft>
              <a:buNone/>
            </a:pPr>
            <a:r>
              <a:rPr lang="en-US" sz="3000">
                <a:solidFill>
                  <a:srgbClr val="3D3D3D"/>
                </a:solidFill>
                <a:latin typeface="Raleway Medium"/>
                <a:ea typeface="Raleway Medium"/>
                <a:cs typeface="Raleway Medium"/>
                <a:sym typeface="Raleway Medium"/>
              </a:rPr>
              <a:t>Steps with tools for breaking down barriers to prepare </a:t>
            </a:r>
            <a:r>
              <a:rPr lang="en-US" sz="3000" i="1" u="sng">
                <a:solidFill>
                  <a:srgbClr val="3D3D3D"/>
                </a:solidFill>
                <a:latin typeface="Raleway Medium"/>
                <a:ea typeface="Raleway Medium"/>
                <a:cs typeface="Raleway Medium"/>
                <a:sym typeface="Raleway Medium"/>
              </a:rPr>
              <a:t>all</a:t>
            </a:r>
            <a:r>
              <a:rPr lang="en-US" sz="3000">
                <a:solidFill>
                  <a:srgbClr val="3D3D3D"/>
                </a:solidFill>
                <a:latin typeface="Raleway Medium"/>
                <a:ea typeface="Raleway Medium"/>
                <a:cs typeface="Raleway Medium"/>
                <a:sym typeface="Raleway Medium"/>
              </a:rPr>
              <a:t> educators to reach and teach </a:t>
            </a:r>
            <a:r>
              <a:rPr lang="en-US" sz="3000" i="1" u="sng">
                <a:solidFill>
                  <a:srgbClr val="3D3D3D"/>
                </a:solidFill>
                <a:latin typeface="Raleway Medium"/>
                <a:ea typeface="Raleway Medium"/>
                <a:cs typeface="Raleway Medium"/>
                <a:sym typeface="Raleway Medium"/>
              </a:rPr>
              <a:t>all</a:t>
            </a:r>
            <a:r>
              <a:rPr lang="en-US" sz="3000">
                <a:solidFill>
                  <a:srgbClr val="3D3D3D"/>
                </a:solidFill>
                <a:latin typeface="Raleway Medium"/>
                <a:ea typeface="Raleway Medium"/>
                <a:cs typeface="Raleway Medium"/>
                <a:sym typeface="Raleway Medium"/>
              </a:rPr>
              <a:t> students. </a:t>
            </a:r>
            <a:endParaRPr sz="3000">
              <a:latin typeface="Raleway Medium"/>
              <a:ea typeface="Raleway Medium"/>
              <a:cs typeface="Raleway Medium"/>
              <a:sym typeface="Raleway Medium"/>
            </a:endParaRPr>
          </a:p>
        </p:txBody>
      </p:sp>
      <p:sp>
        <p:nvSpPr>
          <p:cNvPr id="317" name="Google Shape;317;p28"/>
          <p:cNvSpPr txBox="1"/>
          <p:nvPr/>
        </p:nvSpPr>
        <p:spPr>
          <a:xfrm>
            <a:off x="3113161" y="4230695"/>
            <a:ext cx="918000" cy="729900"/>
          </a:xfrm>
          <a:prstGeom prst="rect">
            <a:avLst/>
          </a:prstGeom>
          <a:noFill/>
          <a:ln>
            <a:noFill/>
          </a:ln>
        </p:spPr>
        <p:txBody>
          <a:bodyPr spcFirstLastPara="1" wrap="square" lIns="0" tIns="0" rIns="0" bIns="0" anchor="t" anchorCtr="0">
            <a:spAutoFit/>
          </a:bodyPr>
          <a:lstStyle/>
          <a:p>
            <a:pPr marL="0" marR="0" lvl="1" indent="0" algn="ctr" rtl="0">
              <a:lnSpc>
                <a:spcPct val="156992"/>
              </a:lnSpc>
              <a:spcBef>
                <a:spcPts val="0"/>
              </a:spcBef>
              <a:spcAft>
                <a:spcPts val="0"/>
              </a:spcAft>
              <a:buNone/>
            </a:pPr>
            <a:r>
              <a:rPr lang="en-US" sz="4741" b="0" i="0" u="none" strike="noStrike" cap="none">
                <a:solidFill>
                  <a:srgbClr val="FFFFFF"/>
                </a:solidFill>
                <a:latin typeface="Chewy"/>
                <a:ea typeface="Chewy"/>
                <a:cs typeface="Chewy"/>
                <a:sym typeface="Chewy"/>
              </a:rPr>
              <a:t>1</a:t>
            </a:r>
            <a:endParaRPr/>
          </a:p>
        </p:txBody>
      </p:sp>
      <p:sp>
        <p:nvSpPr>
          <p:cNvPr id="313" name="Google Shape;313;p28"/>
          <p:cNvSpPr txBox="1"/>
          <p:nvPr/>
        </p:nvSpPr>
        <p:spPr>
          <a:xfrm>
            <a:off x="1312400" y="5489325"/>
            <a:ext cx="4563900" cy="3350100"/>
          </a:xfrm>
          <a:prstGeom prst="rect">
            <a:avLst/>
          </a:prstGeom>
          <a:noFill/>
          <a:ln>
            <a:noFill/>
          </a:ln>
        </p:spPr>
        <p:txBody>
          <a:bodyPr spcFirstLastPara="1" wrap="square" lIns="0" tIns="0" rIns="0" bIns="0" anchor="t" anchorCtr="0">
            <a:spAutoFit/>
          </a:bodyPr>
          <a:lstStyle/>
          <a:p>
            <a:pPr marL="0" marR="0" lvl="0" indent="0" algn="l" rtl="0">
              <a:lnSpc>
                <a:spcPct val="120025"/>
              </a:lnSpc>
              <a:spcBef>
                <a:spcPts val="0"/>
              </a:spcBef>
              <a:spcAft>
                <a:spcPts val="0"/>
              </a:spcAft>
              <a:buNone/>
            </a:pPr>
            <a:r>
              <a:rPr lang="en-US" sz="2800" b="1">
                <a:solidFill>
                  <a:schemeClr val="dk1"/>
                </a:solidFill>
                <a:latin typeface="Raleway"/>
                <a:ea typeface="Raleway"/>
                <a:cs typeface="Raleway"/>
                <a:sym typeface="Raleway"/>
              </a:rPr>
              <a:t>Step 1: </a:t>
            </a:r>
            <a:r>
              <a:rPr lang="en-US" sz="2800">
                <a:solidFill>
                  <a:schemeClr val="dk1"/>
                </a:solidFill>
                <a:latin typeface="Raleway Medium"/>
                <a:ea typeface="Raleway Medium"/>
                <a:cs typeface="Raleway Medium"/>
                <a:sym typeface="Raleway Medium"/>
              </a:rPr>
              <a:t>Discuss the current roles of educators in K-12 schools coupled with our role in preparing educators for FAPE in the LRE.</a:t>
            </a:r>
            <a:endParaRPr sz="2800">
              <a:solidFill>
                <a:schemeClr val="dk1"/>
              </a:solidFill>
              <a:latin typeface="Raleway Medium"/>
              <a:ea typeface="Raleway Medium"/>
              <a:cs typeface="Raleway Medium"/>
              <a:sym typeface="Raleway Medium"/>
            </a:endParaRPr>
          </a:p>
          <a:p>
            <a:pPr marL="0" marR="0" lvl="0" indent="0" algn="l" rtl="0">
              <a:lnSpc>
                <a:spcPct val="120025"/>
              </a:lnSpc>
              <a:spcBef>
                <a:spcPts val="0"/>
              </a:spcBef>
              <a:spcAft>
                <a:spcPts val="0"/>
              </a:spcAft>
              <a:buNone/>
            </a:pPr>
            <a:endParaRPr sz="1800">
              <a:solidFill>
                <a:schemeClr val="dk1"/>
              </a:solidFill>
              <a:latin typeface="Raleway Medium"/>
              <a:ea typeface="Raleway Medium"/>
              <a:cs typeface="Raleway Medium"/>
              <a:sym typeface="Raleway Medium"/>
            </a:endParaRPr>
          </a:p>
          <a:p>
            <a:pPr marL="0" marR="0" lvl="0" indent="0" algn="l" rtl="0">
              <a:lnSpc>
                <a:spcPct val="120025"/>
              </a:lnSpc>
              <a:spcBef>
                <a:spcPts val="0"/>
              </a:spcBef>
              <a:spcAft>
                <a:spcPts val="0"/>
              </a:spcAft>
              <a:buNone/>
            </a:pPr>
            <a:r>
              <a:rPr lang="en-US" sz="2800" b="1">
                <a:solidFill>
                  <a:schemeClr val="dk1"/>
                </a:solidFill>
                <a:latin typeface="Raleway"/>
                <a:ea typeface="Raleway"/>
                <a:cs typeface="Raleway"/>
                <a:sym typeface="Raleway"/>
              </a:rPr>
              <a:t>Tool: </a:t>
            </a:r>
            <a:r>
              <a:rPr lang="en-US" sz="2800">
                <a:solidFill>
                  <a:schemeClr val="dk1"/>
                </a:solidFill>
                <a:latin typeface="Raleway Medium"/>
                <a:ea typeface="Raleway Medium"/>
                <a:cs typeface="Raleway Medium"/>
                <a:sym typeface="Raleway Medium"/>
              </a:rPr>
              <a:t>Local Data Platforms</a:t>
            </a:r>
            <a:endParaRPr sz="2800">
              <a:solidFill>
                <a:schemeClr val="dk1"/>
              </a:solidFill>
              <a:latin typeface="Raleway Medium"/>
              <a:ea typeface="Raleway Medium"/>
              <a:cs typeface="Raleway Medium"/>
              <a:sym typeface="Raleway Medium"/>
            </a:endParaRPr>
          </a:p>
        </p:txBody>
      </p:sp>
      <p:sp>
        <p:nvSpPr>
          <p:cNvPr id="318" name="Google Shape;318;p28"/>
          <p:cNvSpPr txBox="1"/>
          <p:nvPr/>
        </p:nvSpPr>
        <p:spPr>
          <a:xfrm>
            <a:off x="8671360" y="4202588"/>
            <a:ext cx="949500" cy="754800"/>
          </a:xfrm>
          <a:prstGeom prst="rect">
            <a:avLst/>
          </a:prstGeom>
          <a:noFill/>
          <a:ln>
            <a:noFill/>
          </a:ln>
        </p:spPr>
        <p:txBody>
          <a:bodyPr spcFirstLastPara="1" wrap="square" lIns="0" tIns="0" rIns="0" bIns="0" anchor="t" anchorCtr="0">
            <a:spAutoFit/>
          </a:bodyPr>
          <a:lstStyle/>
          <a:p>
            <a:pPr marL="0" marR="0" lvl="1" indent="0" algn="ctr" rtl="0">
              <a:lnSpc>
                <a:spcPct val="156994"/>
              </a:lnSpc>
              <a:spcBef>
                <a:spcPts val="0"/>
              </a:spcBef>
              <a:spcAft>
                <a:spcPts val="0"/>
              </a:spcAft>
              <a:buNone/>
            </a:pPr>
            <a:r>
              <a:rPr lang="en-US" sz="4904" b="0" i="0" u="none" strike="noStrike" cap="none">
                <a:solidFill>
                  <a:srgbClr val="FFFFFF"/>
                </a:solidFill>
                <a:latin typeface="Chewy"/>
                <a:ea typeface="Chewy"/>
                <a:cs typeface="Chewy"/>
                <a:sym typeface="Chewy"/>
              </a:rPr>
              <a:t>2</a:t>
            </a:r>
            <a:endParaRPr/>
          </a:p>
        </p:txBody>
      </p:sp>
      <p:sp>
        <p:nvSpPr>
          <p:cNvPr id="315" name="Google Shape;315;p28"/>
          <p:cNvSpPr txBox="1"/>
          <p:nvPr/>
        </p:nvSpPr>
        <p:spPr>
          <a:xfrm>
            <a:off x="6842851" y="5443350"/>
            <a:ext cx="4667400" cy="4767000"/>
          </a:xfrm>
          <a:prstGeom prst="rect">
            <a:avLst/>
          </a:prstGeom>
          <a:noFill/>
          <a:ln>
            <a:noFill/>
          </a:ln>
        </p:spPr>
        <p:txBody>
          <a:bodyPr spcFirstLastPara="1" wrap="square" lIns="0" tIns="0" rIns="0" bIns="0" anchor="t" anchorCtr="0">
            <a:spAutoFit/>
          </a:bodyPr>
          <a:lstStyle/>
          <a:p>
            <a:pPr marL="0" lvl="0" indent="0" algn="l" rtl="0">
              <a:lnSpc>
                <a:spcPct val="120025"/>
              </a:lnSpc>
              <a:spcBef>
                <a:spcPts val="0"/>
              </a:spcBef>
              <a:spcAft>
                <a:spcPts val="0"/>
              </a:spcAft>
              <a:buClr>
                <a:schemeClr val="dk1"/>
              </a:buClr>
              <a:buFont typeface="Arial"/>
              <a:buNone/>
            </a:pPr>
            <a:r>
              <a:rPr lang="en-US" sz="2800" b="1">
                <a:solidFill>
                  <a:schemeClr val="dk1"/>
                </a:solidFill>
                <a:latin typeface="Raleway"/>
                <a:ea typeface="Raleway"/>
                <a:cs typeface="Raleway"/>
                <a:sym typeface="Raleway"/>
              </a:rPr>
              <a:t>Step 2: </a:t>
            </a:r>
            <a:r>
              <a:rPr lang="en-US" sz="2800">
                <a:solidFill>
                  <a:schemeClr val="dk1"/>
                </a:solidFill>
                <a:latin typeface="Raleway Medium"/>
                <a:ea typeface="Raleway Medium"/>
                <a:cs typeface="Raleway Medium"/>
                <a:sym typeface="Raleway Medium"/>
              </a:rPr>
              <a:t>Build Common Language through the HLPs.</a:t>
            </a:r>
            <a:endParaRPr sz="2800">
              <a:solidFill>
                <a:schemeClr val="dk1"/>
              </a:solidFill>
              <a:latin typeface="Raleway Medium"/>
              <a:ea typeface="Raleway Medium"/>
              <a:cs typeface="Raleway Medium"/>
              <a:sym typeface="Raleway Medium"/>
            </a:endParaRPr>
          </a:p>
          <a:p>
            <a:pPr marL="0" lvl="0" indent="0" algn="l" rtl="0">
              <a:lnSpc>
                <a:spcPct val="120025"/>
              </a:lnSpc>
              <a:spcBef>
                <a:spcPts val="0"/>
              </a:spcBef>
              <a:spcAft>
                <a:spcPts val="0"/>
              </a:spcAft>
              <a:buClr>
                <a:schemeClr val="dk1"/>
              </a:buClr>
              <a:buFont typeface="Arial"/>
              <a:buNone/>
            </a:pPr>
            <a:endParaRPr sz="1800">
              <a:solidFill>
                <a:schemeClr val="dk1"/>
              </a:solidFill>
              <a:latin typeface="Raleway Medium"/>
              <a:ea typeface="Raleway Medium"/>
              <a:cs typeface="Raleway Medium"/>
              <a:sym typeface="Raleway Medium"/>
            </a:endParaRPr>
          </a:p>
          <a:p>
            <a:pPr marL="0" lvl="0" indent="0" algn="l" rtl="0">
              <a:lnSpc>
                <a:spcPct val="120025"/>
              </a:lnSpc>
              <a:spcBef>
                <a:spcPts val="0"/>
              </a:spcBef>
              <a:spcAft>
                <a:spcPts val="0"/>
              </a:spcAft>
              <a:buClr>
                <a:schemeClr val="dk1"/>
              </a:buClr>
              <a:buFont typeface="Arial"/>
              <a:buNone/>
            </a:pPr>
            <a:r>
              <a:rPr lang="en-US" sz="2800" b="1">
                <a:solidFill>
                  <a:schemeClr val="dk1"/>
                </a:solidFill>
                <a:latin typeface="Raleway"/>
                <a:ea typeface="Raleway"/>
                <a:cs typeface="Raleway"/>
                <a:sym typeface="Raleway"/>
              </a:rPr>
              <a:t>Tool: </a:t>
            </a:r>
            <a:r>
              <a:rPr lang="en-US" sz="2800">
                <a:solidFill>
                  <a:schemeClr val="dk1"/>
                </a:solidFill>
                <a:latin typeface="Raleway Medium"/>
                <a:ea typeface="Raleway Medium"/>
                <a:cs typeface="Raleway Medium"/>
                <a:sym typeface="Raleway Medium"/>
              </a:rPr>
              <a:t>HLP Pillar to highlight  structure &amp; practices for implementation of MTSS &amp; SDI.</a:t>
            </a:r>
            <a:endParaRPr sz="2800" b="1">
              <a:solidFill>
                <a:schemeClr val="dk1"/>
              </a:solidFill>
              <a:latin typeface="Raleway"/>
              <a:ea typeface="Raleway"/>
              <a:cs typeface="Raleway"/>
              <a:sym typeface="Raleway"/>
            </a:endParaRPr>
          </a:p>
          <a:p>
            <a:pPr marL="0" marR="0" lvl="0" indent="0" algn="l" rtl="0">
              <a:lnSpc>
                <a:spcPct val="120025"/>
              </a:lnSpc>
              <a:spcBef>
                <a:spcPts val="0"/>
              </a:spcBef>
              <a:spcAft>
                <a:spcPts val="0"/>
              </a:spcAft>
              <a:buNone/>
            </a:pPr>
            <a:endParaRPr sz="2402">
              <a:solidFill>
                <a:schemeClr val="dk1"/>
              </a:solidFill>
              <a:latin typeface="Raleway Medium"/>
              <a:ea typeface="Raleway Medium"/>
              <a:cs typeface="Raleway Medium"/>
              <a:sym typeface="Raleway Medium"/>
            </a:endParaRPr>
          </a:p>
          <a:p>
            <a:pPr marL="0" marR="0" lvl="0" indent="0" algn="l" rtl="0">
              <a:lnSpc>
                <a:spcPct val="120025"/>
              </a:lnSpc>
              <a:spcBef>
                <a:spcPts val="0"/>
              </a:spcBef>
              <a:spcAft>
                <a:spcPts val="0"/>
              </a:spcAft>
              <a:buNone/>
            </a:pPr>
            <a:endParaRPr sz="2402">
              <a:solidFill>
                <a:schemeClr val="dk1"/>
              </a:solidFill>
              <a:latin typeface="Raleway Medium"/>
              <a:ea typeface="Raleway Medium"/>
              <a:cs typeface="Raleway Medium"/>
              <a:sym typeface="Raleway Medium"/>
            </a:endParaRPr>
          </a:p>
        </p:txBody>
      </p:sp>
      <p:sp>
        <p:nvSpPr>
          <p:cNvPr id="319" name="Google Shape;319;p28"/>
          <p:cNvSpPr txBox="1"/>
          <p:nvPr/>
        </p:nvSpPr>
        <p:spPr>
          <a:xfrm>
            <a:off x="14261402" y="4230695"/>
            <a:ext cx="918000" cy="729900"/>
          </a:xfrm>
          <a:prstGeom prst="rect">
            <a:avLst/>
          </a:prstGeom>
          <a:noFill/>
          <a:ln>
            <a:noFill/>
          </a:ln>
        </p:spPr>
        <p:txBody>
          <a:bodyPr spcFirstLastPara="1" wrap="square" lIns="0" tIns="0" rIns="0" bIns="0" anchor="t" anchorCtr="0">
            <a:spAutoFit/>
          </a:bodyPr>
          <a:lstStyle/>
          <a:p>
            <a:pPr marL="0" marR="0" lvl="1" indent="0" algn="ctr" rtl="0">
              <a:lnSpc>
                <a:spcPct val="156992"/>
              </a:lnSpc>
              <a:spcBef>
                <a:spcPts val="0"/>
              </a:spcBef>
              <a:spcAft>
                <a:spcPts val="0"/>
              </a:spcAft>
              <a:buNone/>
            </a:pPr>
            <a:r>
              <a:rPr lang="en-US" sz="4741" b="0" i="0" u="none" strike="noStrike" cap="none">
                <a:solidFill>
                  <a:srgbClr val="FFFFFF"/>
                </a:solidFill>
                <a:latin typeface="Chewy"/>
                <a:ea typeface="Chewy"/>
                <a:cs typeface="Chewy"/>
                <a:sym typeface="Chewy"/>
              </a:rPr>
              <a:t>3</a:t>
            </a:r>
            <a:endParaRPr/>
          </a:p>
        </p:txBody>
      </p:sp>
      <p:sp>
        <p:nvSpPr>
          <p:cNvPr id="316" name="Google Shape;316;p28"/>
          <p:cNvSpPr txBox="1"/>
          <p:nvPr/>
        </p:nvSpPr>
        <p:spPr>
          <a:xfrm>
            <a:off x="12416925" y="5489375"/>
            <a:ext cx="4667400" cy="5395500"/>
          </a:xfrm>
          <a:prstGeom prst="rect">
            <a:avLst/>
          </a:prstGeom>
          <a:noFill/>
          <a:ln>
            <a:noFill/>
          </a:ln>
        </p:spPr>
        <p:txBody>
          <a:bodyPr spcFirstLastPara="1" wrap="square" lIns="0" tIns="0" rIns="0" bIns="0" anchor="t" anchorCtr="0">
            <a:spAutoFit/>
          </a:bodyPr>
          <a:lstStyle/>
          <a:p>
            <a:pPr marL="0" marR="0" lvl="0" indent="0" algn="l" rtl="0">
              <a:lnSpc>
                <a:spcPct val="120025"/>
              </a:lnSpc>
              <a:spcBef>
                <a:spcPts val="0"/>
              </a:spcBef>
              <a:spcAft>
                <a:spcPts val="0"/>
              </a:spcAft>
              <a:buNone/>
            </a:pPr>
            <a:r>
              <a:rPr lang="en-US" sz="2800" b="1">
                <a:solidFill>
                  <a:schemeClr val="dk1"/>
                </a:solidFill>
                <a:latin typeface="Raleway"/>
                <a:ea typeface="Raleway"/>
                <a:cs typeface="Raleway"/>
                <a:sym typeface="Raleway"/>
              </a:rPr>
              <a:t>Step 3: </a:t>
            </a:r>
            <a:r>
              <a:rPr lang="en-US" sz="2800">
                <a:solidFill>
                  <a:schemeClr val="dk1"/>
                </a:solidFill>
                <a:latin typeface="Raleway Medium"/>
                <a:ea typeface="Raleway Medium"/>
                <a:cs typeface="Raleway Medium"/>
                <a:sym typeface="Raleway Medium"/>
              </a:rPr>
              <a:t>Determine  ways to embed HLPs within current &amp; </a:t>
            </a:r>
            <a:r>
              <a:rPr lang="en-US" sz="2800" i="1">
                <a:solidFill>
                  <a:schemeClr val="dk1"/>
                </a:solidFill>
                <a:latin typeface="Raleway Medium"/>
                <a:ea typeface="Raleway Medium"/>
                <a:cs typeface="Raleway Medium"/>
                <a:sym typeface="Raleway Medium"/>
              </a:rPr>
              <a:t>future</a:t>
            </a:r>
            <a:r>
              <a:rPr lang="en-US" sz="2800">
                <a:solidFill>
                  <a:schemeClr val="dk1"/>
                </a:solidFill>
                <a:latin typeface="Raleway Medium"/>
                <a:ea typeface="Raleway Medium"/>
                <a:cs typeface="Raleway Medium"/>
                <a:sym typeface="Raleway Medium"/>
              </a:rPr>
              <a:t> program of studies.</a:t>
            </a:r>
            <a:endParaRPr sz="2800">
              <a:solidFill>
                <a:schemeClr val="dk1"/>
              </a:solidFill>
              <a:latin typeface="Raleway Medium"/>
              <a:ea typeface="Raleway Medium"/>
              <a:cs typeface="Raleway Medium"/>
              <a:sym typeface="Raleway Medium"/>
            </a:endParaRPr>
          </a:p>
          <a:p>
            <a:pPr marL="0" marR="0" lvl="0" indent="0" algn="l" rtl="0">
              <a:lnSpc>
                <a:spcPct val="120025"/>
              </a:lnSpc>
              <a:spcBef>
                <a:spcPts val="0"/>
              </a:spcBef>
              <a:spcAft>
                <a:spcPts val="0"/>
              </a:spcAft>
              <a:buNone/>
            </a:pPr>
            <a:endParaRPr sz="2800">
              <a:solidFill>
                <a:schemeClr val="dk1"/>
              </a:solidFill>
              <a:latin typeface="Raleway Medium"/>
              <a:ea typeface="Raleway Medium"/>
              <a:cs typeface="Raleway Medium"/>
              <a:sym typeface="Raleway Medium"/>
            </a:endParaRPr>
          </a:p>
          <a:p>
            <a:pPr marL="0" marR="0" lvl="0" indent="0" algn="l" rtl="0">
              <a:lnSpc>
                <a:spcPct val="120025"/>
              </a:lnSpc>
              <a:spcBef>
                <a:spcPts val="0"/>
              </a:spcBef>
              <a:spcAft>
                <a:spcPts val="0"/>
              </a:spcAft>
              <a:buNone/>
            </a:pPr>
            <a:r>
              <a:rPr lang="en-US" sz="2800" b="1">
                <a:solidFill>
                  <a:schemeClr val="dk1"/>
                </a:solidFill>
                <a:latin typeface="Raleway"/>
                <a:ea typeface="Raleway"/>
                <a:cs typeface="Raleway"/>
                <a:sym typeface="Raleway"/>
              </a:rPr>
              <a:t>Tool: </a:t>
            </a:r>
            <a:r>
              <a:rPr lang="en-US" sz="2800">
                <a:solidFill>
                  <a:schemeClr val="dk1"/>
                </a:solidFill>
                <a:latin typeface="Raleway Medium"/>
                <a:ea typeface="Raleway Medium"/>
                <a:cs typeface="Raleway Medium"/>
                <a:sym typeface="Raleway Medium"/>
              </a:rPr>
              <a:t>Course syllabi,, Standards Matrix with HLPs as the anchor, CEEDAR IC, NC HLP Continuums, </a:t>
            </a:r>
            <a:endParaRPr sz="2800">
              <a:solidFill>
                <a:schemeClr val="dk1"/>
              </a:solidFill>
              <a:latin typeface="Raleway Medium"/>
              <a:ea typeface="Raleway Medium"/>
              <a:cs typeface="Raleway Medium"/>
              <a:sym typeface="Raleway Medium"/>
            </a:endParaRPr>
          </a:p>
          <a:p>
            <a:pPr marL="0" marR="0" lvl="0" indent="0" algn="l" rtl="0">
              <a:lnSpc>
                <a:spcPct val="120025"/>
              </a:lnSpc>
              <a:spcBef>
                <a:spcPts val="0"/>
              </a:spcBef>
              <a:spcAft>
                <a:spcPts val="0"/>
              </a:spcAft>
              <a:buNone/>
            </a:pPr>
            <a:endParaRPr sz="2402">
              <a:solidFill>
                <a:schemeClr val="dk1"/>
              </a:solidFill>
              <a:latin typeface="Raleway Medium"/>
              <a:ea typeface="Raleway Medium"/>
              <a:cs typeface="Raleway Medium"/>
              <a:sym typeface="Raleway Medium"/>
            </a:endParaRPr>
          </a:p>
          <a:p>
            <a:pPr marL="0" marR="0" lvl="0" indent="0" algn="l" rtl="0">
              <a:lnSpc>
                <a:spcPct val="120025"/>
              </a:lnSpc>
              <a:spcBef>
                <a:spcPts val="0"/>
              </a:spcBef>
              <a:spcAft>
                <a:spcPts val="0"/>
              </a:spcAft>
              <a:buNone/>
            </a:pPr>
            <a:endParaRPr sz="2402">
              <a:solidFill>
                <a:schemeClr val="dk1"/>
              </a:solidFill>
              <a:latin typeface="Raleway Medium"/>
              <a:ea typeface="Raleway Medium"/>
              <a:cs typeface="Raleway Medium"/>
              <a:sym typeface="Raleway Medium"/>
            </a:endParaRPr>
          </a:p>
          <a:p>
            <a:pPr marL="0" marR="0" lvl="0" indent="0" algn="l" rtl="0">
              <a:lnSpc>
                <a:spcPct val="120025"/>
              </a:lnSpc>
              <a:spcBef>
                <a:spcPts val="0"/>
              </a:spcBef>
              <a:spcAft>
                <a:spcPts val="0"/>
              </a:spcAft>
              <a:buNone/>
            </a:pPr>
            <a:endParaRPr sz="2402">
              <a:solidFill>
                <a:schemeClr val="dk1"/>
              </a:solidFill>
              <a:latin typeface="Raleway Medium"/>
              <a:ea typeface="Raleway Medium"/>
              <a:cs typeface="Raleway Medium"/>
              <a:sym typeface="Raleway Medium"/>
            </a:endParaRPr>
          </a:p>
        </p:txBody>
      </p:sp>
      <p:sp>
        <p:nvSpPr>
          <p:cNvPr id="320" name="Google Shape;320;p28">
            <a:extLst>
              <a:ext uri="{C183D7F6-B498-43B3-948B-1728B52AA6E4}">
                <adec:decorative xmlns:adec="http://schemas.microsoft.com/office/drawing/2017/decorative" val="1"/>
              </a:ext>
            </a:extLst>
          </p:cNvPr>
          <p:cNvSpPr/>
          <p:nvPr/>
        </p:nvSpPr>
        <p:spPr>
          <a:xfrm>
            <a:off x="15934142" y="9469152"/>
            <a:ext cx="2038168" cy="422920"/>
          </a:xfrm>
          <a:custGeom>
            <a:avLst/>
            <a:gdLst/>
            <a:ahLst/>
            <a:cxnLst/>
            <a:rect l="l" t="t" r="r" b="b"/>
            <a:pathLst>
              <a:path w="2038168" h="422920" extrusionOk="0">
                <a:moveTo>
                  <a:pt x="0" y="0"/>
                </a:moveTo>
                <a:lnTo>
                  <a:pt x="2038168" y="0"/>
                </a:lnTo>
                <a:lnTo>
                  <a:pt x="2038168" y="422920"/>
                </a:lnTo>
                <a:lnTo>
                  <a:pt x="0" y="42292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1" name="Google Shape;321;p28">
            <a:extLst>
              <a:ext uri="{C183D7F6-B498-43B3-948B-1728B52AA6E4}">
                <adec:decorative xmlns:adec="http://schemas.microsoft.com/office/drawing/2017/decorative" val="1"/>
              </a:ext>
            </a:extLst>
          </p:cNvPr>
          <p:cNvSpPr txBox="1"/>
          <p:nvPr/>
        </p:nvSpPr>
        <p:spPr>
          <a:xfrm>
            <a:off x="15843758" y="9911122"/>
            <a:ext cx="2218800" cy="275100"/>
          </a:xfrm>
          <a:prstGeom prst="rect">
            <a:avLst/>
          </a:prstGeom>
          <a:noFill/>
          <a:ln>
            <a:noFill/>
          </a:ln>
        </p:spPr>
        <p:txBody>
          <a:bodyPr spcFirstLastPara="1" wrap="square" lIns="0" tIns="0" rIns="0" bIns="0" anchor="t" anchorCtr="0">
            <a:spAutoFit/>
          </a:bodyPr>
          <a:lstStyle/>
          <a:p>
            <a:pPr marL="0" marR="0" lvl="0" indent="0" algn="ctr" rtl="0">
              <a:lnSpc>
                <a:spcPct val="101067"/>
              </a:lnSpc>
              <a:spcBef>
                <a:spcPts val="0"/>
              </a:spcBef>
              <a:spcAft>
                <a:spcPts val="0"/>
              </a:spcAft>
              <a:buNone/>
            </a:pPr>
            <a:r>
              <a:rPr lang="en-US" sz="1787">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325"/>
        <p:cNvGrpSpPr/>
        <p:nvPr/>
      </p:nvGrpSpPr>
      <p:grpSpPr>
        <a:xfrm>
          <a:off x="0" y="0"/>
          <a:ext cx="0" cy="0"/>
          <a:chOff x="0" y="0"/>
          <a:chExt cx="0" cy="0"/>
        </a:xfrm>
      </p:grpSpPr>
      <p:sp>
        <p:nvSpPr>
          <p:cNvPr id="326" name="Google Shape;326;p29">
            <a:extLst>
              <a:ext uri="{C183D7F6-B498-43B3-948B-1728B52AA6E4}">
                <adec:decorative xmlns:adec="http://schemas.microsoft.com/office/drawing/2017/decorative" val="1"/>
              </a:ext>
            </a:extLst>
          </p:cNvPr>
          <p:cNvSpPr/>
          <p:nvPr/>
        </p:nvSpPr>
        <p:spPr>
          <a:xfrm>
            <a:off x="965942" y="389688"/>
            <a:ext cx="7985706" cy="9506169"/>
          </a:xfrm>
          <a:custGeom>
            <a:avLst/>
            <a:gdLst/>
            <a:ahLst/>
            <a:cxnLst/>
            <a:rect l="l" t="t" r="r" b="b"/>
            <a:pathLst>
              <a:path w="1913890" h="2278291" extrusionOk="0">
                <a:moveTo>
                  <a:pt x="1789430" y="2278291"/>
                </a:moveTo>
                <a:lnTo>
                  <a:pt x="124460" y="2278291"/>
                </a:lnTo>
                <a:cubicBezTo>
                  <a:pt x="55880" y="2278291"/>
                  <a:pt x="0" y="2222411"/>
                  <a:pt x="0" y="2153831"/>
                </a:cubicBezTo>
                <a:lnTo>
                  <a:pt x="0" y="124460"/>
                </a:lnTo>
                <a:cubicBezTo>
                  <a:pt x="0" y="55880"/>
                  <a:pt x="55880" y="0"/>
                  <a:pt x="124460" y="0"/>
                </a:cubicBezTo>
                <a:lnTo>
                  <a:pt x="1789430" y="0"/>
                </a:lnTo>
                <a:cubicBezTo>
                  <a:pt x="1858010" y="0"/>
                  <a:pt x="1913890" y="55880"/>
                  <a:pt x="1913890" y="124460"/>
                </a:cubicBezTo>
                <a:lnTo>
                  <a:pt x="1913890" y="2153831"/>
                </a:lnTo>
                <a:cubicBezTo>
                  <a:pt x="1913890" y="2222411"/>
                  <a:pt x="1858010" y="2278291"/>
                  <a:pt x="1789430" y="227829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7" name="Google Shape;327;p29">
            <a:extLst>
              <a:ext uri="{C183D7F6-B498-43B3-948B-1728B52AA6E4}">
                <adec:decorative xmlns:adec="http://schemas.microsoft.com/office/drawing/2017/decorative" val="1"/>
              </a:ext>
            </a:extLst>
          </p:cNvPr>
          <p:cNvSpPr/>
          <p:nvPr/>
        </p:nvSpPr>
        <p:spPr>
          <a:xfrm>
            <a:off x="9335131" y="389688"/>
            <a:ext cx="7985706" cy="9506169"/>
          </a:xfrm>
          <a:custGeom>
            <a:avLst/>
            <a:gdLst/>
            <a:ahLst/>
            <a:cxnLst/>
            <a:rect l="l" t="t" r="r" b="b"/>
            <a:pathLst>
              <a:path w="1913890" h="2278291" extrusionOk="0">
                <a:moveTo>
                  <a:pt x="1789430" y="2278291"/>
                </a:moveTo>
                <a:lnTo>
                  <a:pt x="124460" y="2278291"/>
                </a:lnTo>
                <a:cubicBezTo>
                  <a:pt x="55880" y="2278291"/>
                  <a:pt x="0" y="2222411"/>
                  <a:pt x="0" y="2153831"/>
                </a:cubicBezTo>
                <a:lnTo>
                  <a:pt x="0" y="124460"/>
                </a:lnTo>
                <a:cubicBezTo>
                  <a:pt x="0" y="55880"/>
                  <a:pt x="55880" y="0"/>
                  <a:pt x="124460" y="0"/>
                </a:cubicBezTo>
                <a:lnTo>
                  <a:pt x="1789430" y="0"/>
                </a:lnTo>
                <a:cubicBezTo>
                  <a:pt x="1858010" y="0"/>
                  <a:pt x="1913890" y="55880"/>
                  <a:pt x="1913890" y="124460"/>
                </a:cubicBezTo>
                <a:lnTo>
                  <a:pt x="1913890" y="2153831"/>
                </a:lnTo>
                <a:cubicBezTo>
                  <a:pt x="1913890" y="2222411"/>
                  <a:pt x="1858010" y="2278291"/>
                  <a:pt x="1789430" y="227829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28" name="Google Shape;328;p29">
            <a:extLst>
              <a:ext uri="{C183D7F6-B498-43B3-948B-1728B52AA6E4}">
                <adec:decorative xmlns:adec="http://schemas.microsoft.com/office/drawing/2017/decorative" val="1"/>
              </a:ext>
            </a:extLst>
          </p:cNvPr>
          <p:cNvSpPr/>
          <p:nvPr/>
        </p:nvSpPr>
        <p:spPr>
          <a:xfrm>
            <a:off x="15036629" y="9134371"/>
            <a:ext cx="1806261" cy="374799"/>
          </a:xfrm>
          <a:custGeom>
            <a:avLst/>
            <a:gdLst/>
            <a:ahLst/>
            <a:cxnLst/>
            <a:rect l="l" t="t" r="r" b="b"/>
            <a:pathLst>
              <a:path w="1806261" h="374799" extrusionOk="0">
                <a:moveTo>
                  <a:pt x="0" y="0"/>
                </a:moveTo>
                <a:lnTo>
                  <a:pt x="1806261" y="0"/>
                </a:lnTo>
                <a:lnTo>
                  <a:pt x="1806261" y="374799"/>
                </a:lnTo>
                <a:lnTo>
                  <a:pt x="0" y="37479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9E38361C-3617-8338-EADD-C2FDBA7ABAE0}"/>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Examples 1 and 2</a:t>
            </a:r>
          </a:p>
        </p:txBody>
      </p:sp>
      <p:sp>
        <p:nvSpPr>
          <p:cNvPr id="335" name="Google Shape;335;p29">
            <a:extLst>
              <a:ext uri="{C183D7F6-B498-43B3-948B-1728B52AA6E4}">
                <adec:decorative xmlns:adec="http://schemas.microsoft.com/office/drawing/2017/decorative" val="1"/>
              </a:ext>
            </a:extLst>
          </p:cNvPr>
          <p:cNvSpPr txBox="1"/>
          <p:nvPr/>
        </p:nvSpPr>
        <p:spPr>
          <a:xfrm>
            <a:off x="14956529" y="9518695"/>
            <a:ext cx="1966500" cy="245700"/>
          </a:xfrm>
          <a:prstGeom prst="rect">
            <a:avLst/>
          </a:prstGeom>
          <a:noFill/>
          <a:ln>
            <a:noFill/>
          </a:ln>
        </p:spPr>
        <p:txBody>
          <a:bodyPr spcFirstLastPara="1" wrap="square" lIns="0" tIns="0" rIns="0" bIns="0" anchor="t" anchorCtr="0">
            <a:spAutoFit/>
          </a:bodyPr>
          <a:lstStyle/>
          <a:p>
            <a:pPr marL="0" marR="0" lvl="0" indent="0" algn="ctr" rtl="0">
              <a:lnSpc>
                <a:spcPct val="101002"/>
              </a:lnSpc>
              <a:spcBef>
                <a:spcPts val="0"/>
              </a:spcBef>
              <a:spcAft>
                <a:spcPts val="0"/>
              </a:spcAft>
              <a:buNone/>
            </a:pPr>
            <a:r>
              <a:rPr lang="en-US" sz="1596">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pic>
        <p:nvPicPr>
          <p:cNvPr id="337" name="Google Shape;337;p29" descr="UNC School of Education logo"/>
          <p:cNvPicPr preferRelativeResize="0"/>
          <p:nvPr/>
        </p:nvPicPr>
        <p:blipFill>
          <a:blip r:embed="rId4">
            <a:alphaModFix/>
          </a:blip>
          <a:stretch>
            <a:fillRect/>
          </a:stretch>
        </p:blipFill>
        <p:spPr>
          <a:xfrm>
            <a:off x="2213513" y="389699"/>
            <a:ext cx="5490550" cy="1376225"/>
          </a:xfrm>
          <a:prstGeom prst="rect">
            <a:avLst/>
          </a:prstGeom>
          <a:solidFill>
            <a:srgbClr val="FFFFFF"/>
          </a:solidFill>
          <a:ln>
            <a:noFill/>
          </a:ln>
        </p:spPr>
      </p:pic>
      <p:pic>
        <p:nvPicPr>
          <p:cNvPr id="336" name="Google Shape;336;p29" descr="UNC School of Education"/>
          <p:cNvPicPr preferRelativeResize="0"/>
          <p:nvPr/>
        </p:nvPicPr>
        <p:blipFill>
          <a:blip r:embed="rId4">
            <a:alphaModFix/>
          </a:blip>
          <a:stretch>
            <a:fillRect/>
          </a:stretch>
        </p:blipFill>
        <p:spPr>
          <a:xfrm>
            <a:off x="10582688" y="389699"/>
            <a:ext cx="5490550" cy="1376225"/>
          </a:xfrm>
          <a:prstGeom prst="rect">
            <a:avLst/>
          </a:prstGeom>
          <a:solidFill>
            <a:srgbClr val="FFFFFF"/>
          </a:solidFill>
          <a:ln>
            <a:noFill/>
          </a:ln>
        </p:spPr>
      </p:pic>
      <p:grpSp>
        <p:nvGrpSpPr>
          <p:cNvPr id="329" name="Google Shape;329;p29" descr="EDUC 689: &#13;&#10;Foundations of Special Education&#13;&#10;Core &amp; Prerequisite Course&#13;&#10;&#13;&#10;Classic introduction to special education course taught asynchronously online from a interdisciplinary perspective arounding five big ideas.&#13;&#10;Community&#13;&#10;History &amp; Legislation&#13;&#10;High-Leverage Practices&#13;&#10;Differentiation&#13;&#10;Individualization&#13;&#10;&#13;&#10;Major assignment, Classroom Plan, must include HLPs&#13;&#10;">
            <a:extLst>
              <a:ext uri="{C183D7F6-B498-43B3-948B-1728B52AA6E4}">
                <adec:decorative xmlns:adec="http://schemas.microsoft.com/office/drawing/2017/decorative" val="0"/>
              </a:ext>
            </a:extLst>
          </p:cNvPr>
          <p:cNvGrpSpPr/>
          <p:nvPr/>
        </p:nvGrpSpPr>
        <p:grpSpPr>
          <a:xfrm>
            <a:off x="1361725" y="1765920"/>
            <a:ext cx="7228125" cy="7568955"/>
            <a:chOff x="-607269" y="-519008"/>
            <a:chExt cx="9637500" cy="10091940"/>
          </a:xfrm>
        </p:grpSpPr>
        <p:sp>
          <p:nvSpPr>
            <p:cNvPr id="330" name="Google Shape;330;p29"/>
            <p:cNvSpPr txBox="1"/>
            <p:nvPr/>
          </p:nvSpPr>
          <p:spPr>
            <a:xfrm>
              <a:off x="0" y="-519008"/>
              <a:ext cx="8379300" cy="121080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5899" b="1">
                  <a:solidFill>
                    <a:srgbClr val="000000"/>
                  </a:solidFill>
                  <a:latin typeface="Fjalla One"/>
                  <a:ea typeface="Fjalla One"/>
                  <a:cs typeface="Fjalla One"/>
                  <a:sym typeface="Fjalla One"/>
                </a:rPr>
                <a:t>Example 1</a:t>
              </a:r>
              <a:endParaRPr sz="2800">
                <a:latin typeface="Fjalla One"/>
                <a:ea typeface="Fjalla One"/>
                <a:cs typeface="Fjalla One"/>
                <a:sym typeface="Fjalla One"/>
              </a:endParaRPr>
            </a:p>
          </p:txBody>
        </p:sp>
        <p:sp>
          <p:nvSpPr>
            <p:cNvPr id="331" name="Google Shape;331;p29"/>
            <p:cNvSpPr txBox="1"/>
            <p:nvPr/>
          </p:nvSpPr>
          <p:spPr>
            <a:xfrm>
              <a:off x="-607269" y="1035232"/>
              <a:ext cx="9637500" cy="85377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600" dirty="0">
                  <a:latin typeface="Raleway"/>
                  <a:ea typeface="Raleway"/>
                  <a:cs typeface="Raleway"/>
                  <a:sym typeface="Raleway"/>
                </a:rPr>
                <a:t>EDUC 689: </a:t>
              </a:r>
              <a:endParaRPr sz="2600" dirty="0">
                <a:latin typeface="Raleway"/>
                <a:ea typeface="Raleway"/>
                <a:cs typeface="Raleway"/>
                <a:sym typeface="Raleway"/>
              </a:endParaRPr>
            </a:p>
            <a:p>
              <a:pPr marL="0" marR="0" lvl="0" indent="0" algn="ctr" rtl="0">
                <a:lnSpc>
                  <a:spcPct val="100000"/>
                </a:lnSpc>
                <a:spcBef>
                  <a:spcPts val="0"/>
                </a:spcBef>
                <a:spcAft>
                  <a:spcPts val="0"/>
                </a:spcAft>
                <a:buNone/>
              </a:pPr>
              <a:r>
                <a:rPr lang="en-US" sz="2600" dirty="0">
                  <a:latin typeface="Raleway"/>
                  <a:ea typeface="Raleway"/>
                  <a:cs typeface="Raleway"/>
                  <a:sym typeface="Raleway"/>
                </a:rPr>
                <a:t>Foundations of Special Education</a:t>
              </a:r>
              <a:endParaRPr sz="2600" dirty="0">
                <a:latin typeface="Raleway"/>
                <a:ea typeface="Raleway"/>
                <a:cs typeface="Raleway"/>
                <a:sym typeface="Raleway"/>
              </a:endParaRPr>
            </a:p>
            <a:p>
              <a:pPr marL="0" marR="0" lvl="0" indent="0" algn="ctr" rtl="0">
                <a:lnSpc>
                  <a:spcPct val="100000"/>
                </a:lnSpc>
                <a:spcBef>
                  <a:spcPts val="0"/>
                </a:spcBef>
                <a:spcAft>
                  <a:spcPts val="0"/>
                </a:spcAft>
                <a:buNone/>
              </a:pPr>
              <a:r>
                <a:rPr lang="en-US" sz="2600" i="1" dirty="0">
                  <a:latin typeface="Raleway"/>
                  <a:ea typeface="Raleway"/>
                  <a:cs typeface="Raleway"/>
                  <a:sym typeface="Raleway"/>
                </a:rPr>
                <a:t>Core &amp; Prerequisite Course</a:t>
              </a:r>
              <a:endParaRPr sz="2600" i="1" dirty="0">
                <a:latin typeface="Raleway"/>
                <a:ea typeface="Raleway"/>
                <a:cs typeface="Raleway"/>
                <a:sym typeface="Raleway"/>
              </a:endParaRPr>
            </a:p>
            <a:p>
              <a:pPr marL="0" marR="0" lvl="0" indent="0" algn="ctr" rtl="0">
                <a:lnSpc>
                  <a:spcPct val="100000"/>
                </a:lnSpc>
                <a:spcBef>
                  <a:spcPts val="0"/>
                </a:spcBef>
                <a:spcAft>
                  <a:spcPts val="0"/>
                </a:spcAft>
                <a:buNone/>
              </a:pPr>
              <a:endParaRPr sz="2600" dirty="0">
                <a:latin typeface="Raleway"/>
                <a:ea typeface="Raleway"/>
                <a:cs typeface="Raleway"/>
                <a:sym typeface="Raleway"/>
              </a:endParaRPr>
            </a:p>
            <a:p>
              <a:pPr marL="0" marR="0" lvl="0" indent="0" algn="l" rtl="0">
                <a:lnSpc>
                  <a:spcPct val="100000"/>
                </a:lnSpc>
                <a:spcBef>
                  <a:spcPts val="0"/>
                </a:spcBef>
                <a:spcAft>
                  <a:spcPts val="0"/>
                </a:spcAft>
                <a:buNone/>
              </a:pPr>
              <a:r>
                <a:rPr lang="en-US" sz="2600" dirty="0">
                  <a:latin typeface="Raleway"/>
                  <a:ea typeface="Raleway"/>
                  <a:cs typeface="Raleway"/>
                  <a:sym typeface="Raleway"/>
                </a:rPr>
                <a:t>Classic introduction to special education course taught asynchronously online from a interdisciplinary perspective </a:t>
              </a:r>
              <a:r>
                <a:rPr lang="en-US" sz="2600" dirty="0" err="1">
                  <a:latin typeface="Raleway"/>
                  <a:ea typeface="Raleway"/>
                  <a:cs typeface="Raleway"/>
                  <a:sym typeface="Raleway"/>
                </a:rPr>
                <a:t>arounding</a:t>
              </a:r>
              <a:r>
                <a:rPr lang="en-US" sz="2600" dirty="0">
                  <a:latin typeface="Raleway"/>
                  <a:ea typeface="Raleway"/>
                  <a:cs typeface="Raleway"/>
                  <a:sym typeface="Raleway"/>
                </a:rPr>
                <a:t> five big ideas.</a:t>
              </a:r>
              <a:endParaRPr sz="2600" dirty="0">
                <a:latin typeface="Raleway"/>
                <a:ea typeface="Raleway"/>
                <a:cs typeface="Raleway"/>
                <a:sym typeface="Raleway"/>
              </a:endParaRPr>
            </a:p>
            <a:p>
              <a:pPr marL="457200" marR="0" lvl="0" indent="-393700" algn="l" rtl="0">
                <a:lnSpc>
                  <a:spcPct val="100000"/>
                </a:lnSpc>
                <a:spcBef>
                  <a:spcPts val="0"/>
                </a:spcBef>
                <a:spcAft>
                  <a:spcPts val="0"/>
                </a:spcAft>
                <a:buSzPts val="2600"/>
                <a:buFont typeface="Raleway"/>
                <a:buAutoNum type="arabicPeriod"/>
              </a:pPr>
              <a:r>
                <a:rPr lang="en-US" sz="2600" dirty="0">
                  <a:latin typeface="Raleway"/>
                  <a:ea typeface="Raleway"/>
                  <a:cs typeface="Raleway"/>
                  <a:sym typeface="Raleway"/>
                </a:rPr>
                <a:t>Community</a:t>
              </a:r>
              <a:endParaRPr sz="2600" dirty="0">
                <a:latin typeface="Raleway"/>
                <a:ea typeface="Raleway"/>
                <a:cs typeface="Raleway"/>
                <a:sym typeface="Raleway"/>
              </a:endParaRPr>
            </a:p>
            <a:p>
              <a:pPr marL="457200" marR="0" lvl="0" indent="-393700" algn="l" rtl="0">
                <a:lnSpc>
                  <a:spcPct val="100000"/>
                </a:lnSpc>
                <a:spcBef>
                  <a:spcPts val="0"/>
                </a:spcBef>
                <a:spcAft>
                  <a:spcPts val="0"/>
                </a:spcAft>
                <a:buSzPts val="2600"/>
                <a:buFont typeface="Raleway"/>
                <a:buAutoNum type="arabicPeriod"/>
              </a:pPr>
              <a:r>
                <a:rPr lang="en-US" sz="2600" dirty="0">
                  <a:latin typeface="Raleway"/>
                  <a:ea typeface="Raleway"/>
                  <a:cs typeface="Raleway"/>
                  <a:sym typeface="Raleway"/>
                </a:rPr>
                <a:t>History &amp; Legislation</a:t>
              </a:r>
              <a:endParaRPr sz="2600" dirty="0">
                <a:latin typeface="Raleway"/>
                <a:ea typeface="Raleway"/>
                <a:cs typeface="Raleway"/>
                <a:sym typeface="Raleway"/>
              </a:endParaRPr>
            </a:p>
            <a:p>
              <a:pPr marL="457200" marR="0" lvl="0" indent="-393700" algn="l" rtl="0">
                <a:lnSpc>
                  <a:spcPct val="100000"/>
                </a:lnSpc>
                <a:spcBef>
                  <a:spcPts val="0"/>
                </a:spcBef>
                <a:spcAft>
                  <a:spcPts val="0"/>
                </a:spcAft>
                <a:buSzPts val="2600"/>
                <a:buFont typeface="Raleway"/>
                <a:buAutoNum type="arabicPeriod"/>
              </a:pPr>
              <a:r>
                <a:rPr lang="en-US" sz="2600" dirty="0">
                  <a:latin typeface="Raleway"/>
                  <a:ea typeface="Raleway"/>
                  <a:cs typeface="Raleway"/>
                  <a:sym typeface="Raleway"/>
                </a:rPr>
                <a:t>High-Leverage Practices</a:t>
              </a:r>
              <a:endParaRPr sz="2600" dirty="0">
                <a:latin typeface="Raleway"/>
                <a:ea typeface="Raleway"/>
                <a:cs typeface="Raleway"/>
                <a:sym typeface="Raleway"/>
              </a:endParaRPr>
            </a:p>
            <a:p>
              <a:pPr marL="457200" marR="0" lvl="0" indent="-393700" algn="l" rtl="0">
                <a:lnSpc>
                  <a:spcPct val="100000"/>
                </a:lnSpc>
                <a:spcBef>
                  <a:spcPts val="0"/>
                </a:spcBef>
                <a:spcAft>
                  <a:spcPts val="0"/>
                </a:spcAft>
                <a:buSzPts val="2600"/>
                <a:buFont typeface="Raleway"/>
                <a:buAutoNum type="arabicPeriod"/>
              </a:pPr>
              <a:r>
                <a:rPr lang="en-US" sz="2600" dirty="0">
                  <a:latin typeface="Raleway"/>
                  <a:ea typeface="Raleway"/>
                  <a:cs typeface="Raleway"/>
                  <a:sym typeface="Raleway"/>
                </a:rPr>
                <a:t>Differentiation</a:t>
              </a:r>
              <a:endParaRPr sz="2600" dirty="0">
                <a:latin typeface="Raleway"/>
                <a:ea typeface="Raleway"/>
                <a:cs typeface="Raleway"/>
                <a:sym typeface="Raleway"/>
              </a:endParaRPr>
            </a:p>
            <a:p>
              <a:pPr marL="457200" marR="0" lvl="0" indent="-393700" algn="l" rtl="0">
                <a:lnSpc>
                  <a:spcPct val="100000"/>
                </a:lnSpc>
                <a:spcBef>
                  <a:spcPts val="0"/>
                </a:spcBef>
                <a:spcAft>
                  <a:spcPts val="0"/>
                </a:spcAft>
                <a:buSzPts val="2600"/>
                <a:buFont typeface="Raleway"/>
                <a:buAutoNum type="arabicPeriod"/>
              </a:pPr>
              <a:r>
                <a:rPr lang="en-US" sz="2600" dirty="0">
                  <a:latin typeface="Raleway"/>
                  <a:ea typeface="Raleway"/>
                  <a:cs typeface="Raleway"/>
                  <a:sym typeface="Raleway"/>
                </a:rPr>
                <a:t>Individualization</a:t>
              </a:r>
              <a:endParaRPr sz="2600" dirty="0">
                <a:latin typeface="Raleway"/>
                <a:ea typeface="Raleway"/>
                <a:cs typeface="Raleway"/>
                <a:sym typeface="Raleway"/>
              </a:endParaRPr>
            </a:p>
            <a:p>
              <a:pPr marL="0" marR="0" lvl="0" indent="0" algn="l" rtl="0">
                <a:lnSpc>
                  <a:spcPct val="100000"/>
                </a:lnSpc>
                <a:spcBef>
                  <a:spcPts val="0"/>
                </a:spcBef>
                <a:spcAft>
                  <a:spcPts val="0"/>
                </a:spcAft>
                <a:buNone/>
              </a:pPr>
              <a:endParaRPr sz="2600" dirty="0">
                <a:latin typeface="Raleway"/>
                <a:ea typeface="Raleway"/>
                <a:cs typeface="Raleway"/>
                <a:sym typeface="Raleway"/>
              </a:endParaRPr>
            </a:p>
            <a:p>
              <a:pPr marL="0" marR="0" lvl="0" indent="0" algn="l" rtl="0">
                <a:lnSpc>
                  <a:spcPct val="100000"/>
                </a:lnSpc>
                <a:spcBef>
                  <a:spcPts val="0"/>
                </a:spcBef>
                <a:spcAft>
                  <a:spcPts val="0"/>
                </a:spcAft>
                <a:buNone/>
              </a:pPr>
              <a:r>
                <a:rPr lang="en-US" sz="2600" dirty="0">
                  <a:latin typeface="Raleway"/>
                  <a:ea typeface="Raleway"/>
                  <a:cs typeface="Raleway"/>
                  <a:sym typeface="Raleway"/>
                </a:rPr>
                <a:t>Major assignment, Classroom Plan, must include HLPs</a:t>
              </a:r>
              <a:endParaRPr sz="2600" dirty="0">
                <a:latin typeface="Raleway"/>
                <a:ea typeface="Raleway"/>
                <a:cs typeface="Raleway"/>
                <a:sym typeface="Raleway"/>
              </a:endParaRPr>
            </a:p>
          </p:txBody>
        </p:sp>
      </p:grpSp>
      <p:grpSp>
        <p:nvGrpSpPr>
          <p:cNvPr id="332" name="Google Shape;332;p29" descr="EDUC 628: &#13;&#10;Teaching English Language Learners&#13;&#10;Core &amp; Prerequisite Course&#13;&#10;&#13;&#10;Introduction to multilingual learners course. Introduces students to the components of the  SIOP Model (Sheltered Instruction Observation Protocol). Students analyze how the SIOP Model connects to the HLPs to further support student learning.&#13;&#10;&#13;&#10;&#13;&#10;&#13;&#10;: &#13;&#10;">
            <a:extLst>
              <a:ext uri="{C183D7F6-B498-43B3-948B-1728B52AA6E4}">
                <adec:decorative xmlns:adec="http://schemas.microsoft.com/office/drawing/2017/decorative" val="0"/>
              </a:ext>
            </a:extLst>
          </p:cNvPr>
          <p:cNvGrpSpPr/>
          <p:nvPr/>
        </p:nvGrpSpPr>
        <p:grpSpPr>
          <a:xfrm>
            <a:off x="9749225" y="1839720"/>
            <a:ext cx="7228125" cy="6593680"/>
            <a:chOff x="-582855" y="-420608"/>
            <a:chExt cx="9637500" cy="8791573"/>
          </a:xfrm>
        </p:grpSpPr>
        <p:sp>
          <p:nvSpPr>
            <p:cNvPr id="333" name="Google Shape;333;p29"/>
            <p:cNvSpPr txBox="1"/>
            <p:nvPr/>
          </p:nvSpPr>
          <p:spPr>
            <a:xfrm>
              <a:off x="-850" y="-420608"/>
              <a:ext cx="8379300" cy="120060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5850" b="1">
                  <a:solidFill>
                    <a:srgbClr val="000000"/>
                  </a:solidFill>
                  <a:latin typeface="Fjalla One"/>
                  <a:ea typeface="Fjalla One"/>
                  <a:cs typeface="Fjalla One"/>
                  <a:sym typeface="Fjalla One"/>
                </a:rPr>
                <a:t>Example 2</a:t>
              </a:r>
              <a:endParaRPr sz="5850">
                <a:latin typeface="Fjalla One"/>
                <a:ea typeface="Fjalla One"/>
                <a:cs typeface="Fjalla One"/>
                <a:sym typeface="Fjalla One"/>
              </a:endParaRPr>
            </a:p>
          </p:txBody>
        </p:sp>
        <p:sp>
          <p:nvSpPr>
            <p:cNvPr id="334" name="Google Shape;334;p29"/>
            <p:cNvSpPr txBox="1"/>
            <p:nvPr/>
          </p:nvSpPr>
          <p:spPr>
            <a:xfrm>
              <a:off x="-582855" y="983465"/>
              <a:ext cx="9637500" cy="73875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600" dirty="0">
                  <a:latin typeface="Raleway"/>
                  <a:ea typeface="Raleway"/>
                  <a:cs typeface="Raleway"/>
                  <a:sym typeface="Raleway"/>
                </a:rPr>
                <a:t>EDUC 628: </a:t>
              </a:r>
              <a:endParaRPr sz="2600" dirty="0">
                <a:latin typeface="Raleway"/>
                <a:ea typeface="Raleway"/>
                <a:cs typeface="Raleway"/>
                <a:sym typeface="Raleway"/>
              </a:endParaRPr>
            </a:p>
            <a:p>
              <a:pPr marL="0" marR="0" lvl="0" indent="0" algn="ctr" rtl="0">
                <a:lnSpc>
                  <a:spcPct val="100000"/>
                </a:lnSpc>
                <a:spcBef>
                  <a:spcPts val="0"/>
                </a:spcBef>
                <a:spcAft>
                  <a:spcPts val="0"/>
                </a:spcAft>
                <a:buNone/>
              </a:pPr>
              <a:r>
                <a:rPr lang="en-US" sz="2600" dirty="0">
                  <a:latin typeface="Raleway"/>
                  <a:ea typeface="Raleway"/>
                  <a:cs typeface="Raleway"/>
                  <a:sym typeface="Raleway"/>
                </a:rPr>
                <a:t>Teaching English Language Learners</a:t>
              </a:r>
              <a:endParaRPr sz="2600" dirty="0">
                <a:latin typeface="Raleway"/>
                <a:ea typeface="Raleway"/>
                <a:cs typeface="Raleway"/>
                <a:sym typeface="Raleway"/>
              </a:endParaRPr>
            </a:p>
            <a:p>
              <a:pPr marL="0" lvl="0" indent="0" algn="ctr" rtl="0">
                <a:spcBef>
                  <a:spcPts val="0"/>
                </a:spcBef>
                <a:spcAft>
                  <a:spcPts val="0"/>
                </a:spcAft>
                <a:buNone/>
              </a:pPr>
              <a:r>
                <a:rPr lang="en-US" sz="2600" i="1" dirty="0">
                  <a:solidFill>
                    <a:schemeClr val="dk1"/>
                  </a:solidFill>
                  <a:latin typeface="Raleway"/>
                  <a:ea typeface="Raleway"/>
                  <a:cs typeface="Raleway"/>
                  <a:sym typeface="Raleway"/>
                </a:rPr>
                <a:t>Core &amp; Prerequisite Course</a:t>
              </a:r>
              <a:endParaRPr sz="2600" i="1" dirty="0">
                <a:solidFill>
                  <a:schemeClr val="dk1"/>
                </a:solidFill>
                <a:latin typeface="Raleway"/>
                <a:ea typeface="Raleway"/>
                <a:cs typeface="Raleway"/>
                <a:sym typeface="Raleway"/>
              </a:endParaRPr>
            </a:p>
            <a:p>
              <a:pPr marL="0" lvl="0" indent="0" algn="ctr" rtl="0">
                <a:spcBef>
                  <a:spcPts val="0"/>
                </a:spcBef>
                <a:spcAft>
                  <a:spcPts val="0"/>
                </a:spcAft>
                <a:buNone/>
              </a:pPr>
              <a:endParaRPr sz="2600" dirty="0">
                <a:solidFill>
                  <a:schemeClr val="dk1"/>
                </a:solidFill>
                <a:latin typeface="Raleway"/>
                <a:ea typeface="Raleway"/>
                <a:cs typeface="Raleway"/>
                <a:sym typeface="Raleway"/>
              </a:endParaRPr>
            </a:p>
            <a:p>
              <a:pPr marL="0" lvl="0" indent="0" algn="l" rtl="0">
                <a:spcBef>
                  <a:spcPts val="0"/>
                </a:spcBef>
                <a:spcAft>
                  <a:spcPts val="0"/>
                </a:spcAft>
                <a:buNone/>
              </a:pPr>
              <a:r>
                <a:rPr lang="en-US" sz="2600" dirty="0">
                  <a:solidFill>
                    <a:schemeClr val="dk1"/>
                  </a:solidFill>
                  <a:latin typeface="Raleway"/>
                  <a:ea typeface="Raleway"/>
                  <a:cs typeface="Raleway"/>
                  <a:sym typeface="Raleway"/>
                </a:rPr>
                <a:t>Introduction to multilingual learners course. Introduces students to the components of the  </a:t>
              </a:r>
              <a:r>
                <a:rPr lang="en-US" sz="2600" u="sng" dirty="0">
                  <a:solidFill>
                    <a:schemeClr val="hlink"/>
                  </a:solidFill>
                  <a:latin typeface="Raleway"/>
                  <a:ea typeface="Raleway"/>
                  <a:cs typeface="Raleway"/>
                  <a:sym typeface="Raleway"/>
                  <a:hlinkClick r:id="rId5"/>
                </a:rPr>
                <a:t>SIOP Model </a:t>
              </a:r>
              <a:r>
                <a:rPr lang="en-US" sz="2600" dirty="0">
                  <a:solidFill>
                    <a:schemeClr val="dk1"/>
                  </a:solidFill>
                  <a:latin typeface="Raleway"/>
                  <a:ea typeface="Raleway"/>
                  <a:cs typeface="Raleway"/>
                  <a:sym typeface="Raleway"/>
                </a:rPr>
                <a:t>(Sheltered Instruction Observation Protocol). Students analyze how the SIOP Model connects to the HLPs to further support student learning.</a:t>
              </a:r>
              <a:endParaRPr sz="2600" dirty="0">
                <a:solidFill>
                  <a:schemeClr val="dk1"/>
                </a:solidFill>
                <a:latin typeface="Raleway"/>
                <a:ea typeface="Raleway"/>
                <a:cs typeface="Raleway"/>
                <a:sym typeface="Raleway"/>
              </a:endParaRPr>
            </a:p>
            <a:p>
              <a:pPr marL="0" lvl="0" indent="0" algn="l" rtl="0">
                <a:spcBef>
                  <a:spcPts val="0"/>
                </a:spcBef>
                <a:spcAft>
                  <a:spcPts val="0"/>
                </a:spcAft>
                <a:buClr>
                  <a:schemeClr val="dk1"/>
                </a:buClr>
                <a:buFont typeface="Arial"/>
                <a:buNone/>
              </a:pPr>
              <a:endParaRPr sz="2499" dirty="0">
                <a:solidFill>
                  <a:schemeClr val="dk1"/>
                </a:solidFill>
                <a:latin typeface="Raleway"/>
                <a:ea typeface="Raleway"/>
                <a:cs typeface="Raleway"/>
                <a:sym typeface="Raleway"/>
              </a:endParaRPr>
            </a:p>
            <a:p>
              <a:pPr marL="0" marR="0" lvl="0" indent="0" algn="l" rtl="0">
                <a:lnSpc>
                  <a:spcPct val="100000"/>
                </a:lnSpc>
                <a:spcBef>
                  <a:spcPts val="0"/>
                </a:spcBef>
                <a:spcAft>
                  <a:spcPts val="0"/>
                </a:spcAft>
                <a:buNone/>
              </a:pPr>
              <a:endParaRPr sz="2499" dirty="0">
                <a:latin typeface="Raleway"/>
                <a:ea typeface="Raleway"/>
                <a:cs typeface="Raleway"/>
                <a:sym typeface="Raleway"/>
              </a:endParaRPr>
            </a:p>
            <a:p>
              <a:pPr marL="0" marR="0" lvl="0" indent="0" algn="ctr" rtl="0">
                <a:lnSpc>
                  <a:spcPct val="100000"/>
                </a:lnSpc>
                <a:spcBef>
                  <a:spcPts val="0"/>
                </a:spcBef>
                <a:spcAft>
                  <a:spcPts val="0"/>
                </a:spcAft>
                <a:buNone/>
              </a:pPr>
              <a:endParaRPr sz="2499" dirty="0">
                <a:latin typeface="Raleway"/>
                <a:ea typeface="Raleway"/>
                <a:cs typeface="Raleway"/>
                <a:sym typeface="Raleway"/>
              </a:endParaRPr>
            </a:p>
            <a:p>
              <a:pPr marL="0" marR="0" lvl="0" indent="0" algn="ctr" rtl="0">
                <a:lnSpc>
                  <a:spcPct val="100000"/>
                </a:lnSpc>
                <a:spcBef>
                  <a:spcPts val="0"/>
                </a:spcBef>
                <a:spcAft>
                  <a:spcPts val="0"/>
                </a:spcAft>
                <a:buNone/>
              </a:pPr>
              <a:r>
                <a:rPr lang="en-US" sz="2499" dirty="0">
                  <a:latin typeface="Raleway"/>
                  <a:ea typeface="Raleway"/>
                  <a:cs typeface="Raleway"/>
                  <a:sym typeface="Raleway"/>
                </a:rPr>
                <a:t>: </a:t>
              </a:r>
              <a:endParaRPr dirty="0">
                <a:latin typeface="Raleway"/>
                <a:ea typeface="Raleway"/>
                <a:cs typeface="Raleway"/>
                <a:sym typeface="Raleway"/>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341"/>
        <p:cNvGrpSpPr/>
        <p:nvPr/>
      </p:nvGrpSpPr>
      <p:grpSpPr>
        <a:xfrm>
          <a:off x="0" y="0"/>
          <a:ext cx="0" cy="0"/>
          <a:chOff x="0" y="0"/>
          <a:chExt cx="0" cy="0"/>
        </a:xfrm>
      </p:grpSpPr>
      <p:sp>
        <p:nvSpPr>
          <p:cNvPr id="342" name="Google Shape;342;p30">
            <a:extLst>
              <a:ext uri="{C183D7F6-B498-43B3-948B-1728B52AA6E4}">
                <adec:decorative xmlns:adec="http://schemas.microsoft.com/office/drawing/2017/decorative" val="1"/>
              </a:ext>
            </a:extLst>
          </p:cNvPr>
          <p:cNvSpPr/>
          <p:nvPr/>
        </p:nvSpPr>
        <p:spPr>
          <a:xfrm>
            <a:off x="965942" y="389688"/>
            <a:ext cx="7985706" cy="9506169"/>
          </a:xfrm>
          <a:custGeom>
            <a:avLst/>
            <a:gdLst/>
            <a:ahLst/>
            <a:cxnLst/>
            <a:rect l="l" t="t" r="r" b="b"/>
            <a:pathLst>
              <a:path w="1913890" h="2278291" extrusionOk="0">
                <a:moveTo>
                  <a:pt x="1789430" y="2278291"/>
                </a:moveTo>
                <a:lnTo>
                  <a:pt x="124460" y="2278291"/>
                </a:lnTo>
                <a:cubicBezTo>
                  <a:pt x="55880" y="2278291"/>
                  <a:pt x="0" y="2222411"/>
                  <a:pt x="0" y="2153831"/>
                </a:cubicBezTo>
                <a:lnTo>
                  <a:pt x="0" y="124460"/>
                </a:lnTo>
                <a:cubicBezTo>
                  <a:pt x="0" y="55880"/>
                  <a:pt x="55880" y="0"/>
                  <a:pt x="124460" y="0"/>
                </a:cubicBezTo>
                <a:lnTo>
                  <a:pt x="1789430" y="0"/>
                </a:lnTo>
                <a:cubicBezTo>
                  <a:pt x="1858010" y="0"/>
                  <a:pt x="1913890" y="55880"/>
                  <a:pt x="1913890" y="124460"/>
                </a:cubicBezTo>
                <a:lnTo>
                  <a:pt x="1913890" y="2153831"/>
                </a:lnTo>
                <a:cubicBezTo>
                  <a:pt x="1913890" y="2222411"/>
                  <a:pt x="1858010" y="2278291"/>
                  <a:pt x="1789430" y="227829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3" name="Google Shape;343;p30">
            <a:extLst>
              <a:ext uri="{C183D7F6-B498-43B3-948B-1728B52AA6E4}">
                <adec:decorative xmlns:adec="http://schemas.microsoft.com/office/drawing/2017/decorative" val="1"/>
              </a:ext>
            </a:extLst>
          </p:cNvPr>
          <p:cNvSpPr/>
          <p:nvPr/>
        </p:nvSpPr>
        <p:spPr>
          <a:xfrm>
            <a:off x="9335131" y="389688"/>
            <a:ext cx="7985706" cy="9506169"/>
          </a:xfrm>
          <a:custGeom>
            <a:avLst/>
            <a:gdLst/>
            <a:ahLst/>
            <a:cxnLst/>
            <a:rect l="l" t="t" r="r" b="b"/>
            <a:pathLst>
              <a:path w="1913890" h="2278291" extrusionOk="0">
                <a:moveTo>
                  <a:pt x="1789430" y="2278291"/>
                </a:moveTo>
                <a:lnTo>
                  <a:pt x="124460" y="2278291"/>
                </a:lnTo>
                <a:cubicBezTo>
                  <a:pt x="55880" y="2278291"/>
                  <a:pt x="0" y="2222411"/>
                  <a:pt x="0" y="2153831"/>
                </a:cubicBezTo>
                <a:lnTo>
                  <a:pt x="0" y="124460"/>
                </a:lnTo>
                <a:cubicBezTo>
                  <a:pt x="0" y="55880"/>
                  <a:pt x="55880" y="0"/>
                  <a:pt x="124460" y="0"/>
                </a:cubicBezTo>
                <a:lnTo>
                  <a:pt x="1789430" y="0"/>
                </a:lnTo>
                <a:cubicBezTo>
                  <a:pt x="1858010" y="0"/>
                  <a:pt x="1913890" y="55880"/>
                  <a:pt x="1913890" y="124460"/>
                </a:cubicBezTo>
                <a:lnTo>
                  <a:pt x="1913890" y="2153831"/>
                </a:lnTo>
                <a:cubicBezTo>
                  <a:pt x="1913890" y="2222411"/>
                  <a:pt x="1858010" y="2278291"/>
                  <a:pt x="1789430" y="227829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44" name="Google Shape;344;p30">
            <a:extLst>
              <a:ext uri="{C183D7F6-B498-43B3-948B-1728B52AA6E4}">
                <adec:decorative xmlns:adec="http://schemas.microsoft.com/office/drawing/2017/decorative" val="1"/>
              </a:ext>
            </a:extLst>
          </p:cNvPr>
          <p:cNvSpPr/>
          <p:nvPr/>
        </p:nvSpPr>
        <p:spPr>
          <a:xfrm>
            <a:off x="15036629" y="9134371"/>
            <a:ext cx="1806261" cy="374799"/>
          </a:xfrm>
          <a:custGeom>
            <a:avLst/>
            <a:gdLst/>
            <a:ahLst/>
            <a:cxnLst/>
            <a:rect l="l" t="t" r="r" b="b"/>
            <a:pathLst>
              <a:path w="1806261" h="374799" extrusionOk="0">
                <a:moveTo>
                  <a:pt x="0" y="0"/>
                </a:moveTo>
                <a:lnTo>
                  <a:pt x="1806261" y="0"/>
                </a:lnTo>
                <a:lnTo>
                  <a:pt x="1806261" y="374799"/>
                </a:lnTo>
                <a:lnTo>
                  <a:pt x="0" y="37479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9D82C583-F8DC-C4E4-8FD0-7FAEA00F744A}"/>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Examples 3 and 4</a:t>
            </a:r>
          </a:p>
        </p:txBody>
      </p:sp>
      <p:sp>
        <p:nvSpPr>
          <p:cNvPr id="351" name="Google Shape;351;p30">
            <a:extLst>
              <a:ext uri="{C183D7F6-B498-43B3-948B-1728B52AA6E4}">
                <adec:decorative xmlns:adec="http://schemas.microsoft.com/office/drawing/2017/decorative" val="1"/>
              </a:ext>
            </a:extLst>
          </p:cNvPr>
          <p:cNvSpPr txBox="1"/>
          <p:nvPr/>
        </p:nvSpPr>
        <p:spPr>
          <a:xfrm>
            <a:off x="14956529" y="9518695"/>
            <a:ext cx="1966500" cy="245700"/>
          </a:xfrm>
          <a:prstGeom prst="rect">
            <a:avLst/>
          </a:prstGeom>
          <a:noFill/>
          <a:ln>
            <a:noFill/>
          </a:ln>
        </p:spPr>
        <p:txBody>
          <a:bodyPr spcFirstLastPara="1" wrap="square" lIns="0" tIns="0" rIns="0" bIns="0" anchor="t" anchorCtr="0">
            <a:spAutoFit/>
          </a:bodyPr>
          <a:lstStyle/>
          <a:p>
            <a:pPr marL="0" marR="0" lvl="0" indent="0" algn="ctr" rtl="0">
              <a:lnSpc>
                <a:spcPct val="101002"/>
              </a:lnSpc>
              <a:spcBef>
                <a:spcPts val="0"/>
              </a:spcBef>
              <a:spcAft>
                <a:spcPts val="0"/>
              </a:spcAft>
              <a:buNone/>
            </a:pPr>
            <a:r>
              <a:rPr lang="en-US" sz="1596">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pic>
        <p:nvPicPr>
          <p:cNvPr id="352" name="Google Shape;352;p30" descr="UNC school of education logo"/>
          <p:cNvPicPr preferRelativeResize="0"/>
          <p:nvPr/>
        </p:nvPicPr>
        <p:blipFill>
          <a:blip r:embed="rId4">
            <a:alphaModFix/>
          </a:blip>
          <a:stretch>
            <a:fillRect/>
          </a:stretch>
        </p:blipFill>
        <p:spPr>
          <a:xfrm>
            <a:off x="2213513" y="601924"/>
            <a:ext cx="5490550" cy="1376225"/>
          </a:xfrm>
          <a:prstGeom prst="rect">
            <a:avLst/>
          </a:prstGeom>
          <a:solidFill>
            <a:srgbClr val="FFFFFF"/>
          </a:solidFill>
          <a:ln>
            <a:noFill/>
          </a:ln>
        </p:spPr>
      </p:pic>
      <p:pic>
        <p:nvPicPr>
          <p:cNvPr id="353" name="Google Shape;353;p30" descr="UNC school of education logo"/>
          <p:cNvPicPr preferRelativeResize="0"/>
          <p:nvPr/>
        </p:nvPicPr>
        <p:blipFill>
          <a:blip r:embed="rId4">
            <a:alphaModFix/>
          </a:blip>
          <a:stretch>
            <a:fillRect/>
          </a:stretch>
        </p:blipFill>
        <p:spPr>
          <a:xfrm>
            <a:off x="10583338" y="601924"/>
            <a:ext cx="5490550" cy="1376225"/>
          </a:xfrm>
          <a:prstGeom prst="rect">
            <a:avLst/>
          </a:prstGeom>
          <a:solidFill>
            <a:srgbClr val="FFFFFF"/>
          </a:solidFill>
          <a:ln>
            <a:noFill/>
          </a:ln>
        </p:spPr>
      </p:pic>
      <p:grpSp>
        <p:nvGrpSpPr>
          <p:cNvPr id="345" name="Google Shape;345;p30" descr="EDUC 699: &#13;&#10;Science of Literacy&#13;&#10;Literacy Method 1 for Elementary and Special Education&#13;&#10;&#13;&#10;Aligns HLPs to literacy methods with a focus on oral language and early literacy for reading and writing. &#13;&#10;&#13;&#10;Focus with HLPs on the instructional HLPs.&#13;&#10;">
            <a:extLst>
              <a:ext uri="{C183D7F6-B498-43B3-948B-1728B52AA6E4}">
                <adec:decorative xmlns:adec="http://schemas.microsoft.com/office/drawing/2017/decorative" val="0"/>
              </a:ext>
            </a:extLst>
          </p:cNvPr>
          <p:cNvGrpSpPr/>
          <p:nvPr/>
        </p:nvGrpSpPr>
        <p:grpSpPr>
          <a:xfrm>
            <a:off x="1519825" y="2162320"/>
            <a:ext cx="6921900" cy="5084455"/>
            <a:chOff x="-396469" y="9525"/>
            <a:chExt cx="9229200" cy="6779274"/>
          </a:xfrm>
        </p:grpSpPr>
        <p:sp>
          <p:nvSpPr>
            <p:cNvPr id="346" name="Google Shape;346;p30"/>
            <p:cNvSpPr txBox="1"/>
            <p:nvPr/>
          </p:nvSpPr>
          <p:spPr>
            <a:xfrm>
              <a:off x="0" y="9525"/>
              <a:ext cx="8379300" cy="121080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5899" b="1">
                  <a:solidFill>
                    <a:srgbClr val="000000"/>
                  </a:solidFill>
                  <a:latin typeface="Fjalla One"/>
                  <a:ea typeface="Fjalla One"/>
                  <a:cs typeface="Fjalla One"/>
                  <a:sym typeface="Fjalla One"/>
                </a:rPr>
                <a:t>Example </a:t>
              </a:r>
              <a:r>
                <a:rPr lang="en-US" sz="5899" b="1">
                  <a:latin typeface="Fjalla One"/>
                  <a:ea typeface="Fjalla One"/>
                  <a:cs typeface="Fjalla One"/>
                  <a:sym typeface="Fjalla One"/>
                </a:rPr>
                <a:t>3</a:t>
              </a:r>
              <a:endParaRPr sz="2800">
                <a:latin typeface="Fjalla One"/>
                <a:ea typeface="Fjalla One"/>
                <a:cs typeface="Fjalla One"/>
                <a:sym typeface="Fjalla One"/>
              </a:endParaRPr>
            </a:p>
          </p:txBody>
        </p:sp>
        <p:sp>
          <p:nvSpPr>
            <p:cNvPr id="347" name="Google Shape;347;p30"/>
            <p:cNvSpPr txBox="1"/>
            <p:nvPr/>
          </p:nvSpPr>
          <p:spPr>
            <a:xfrm>
              <a:off x="-396469" y="1452699"/>
              <a:ext cx="9229200" cy="5336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600" dirty="0">
                  <a:latin typeface="Raleway"/>
                  <a:ea typeface="Raleway"/>
                  <a:cs typeface="Raleway"/>
                  <a:sym typeface="Raleway"/>
                </a:rPr>
                <a:t>EDUC 699: </a:t>
              </a:r>
              <a:endParaRPr sz="2600" dirty="0">
                <a:latin typeface="Raleway"/>
                <a:ea typeface="Raleway"/>
                <a:cs typeface="Raleway"/>
                <a:sym typeface="Raleway"/>
              </a:endParaRPr>
            </a:p>
            <a:p>
              <a:pPr marL="0" marR="0" lvl="0" indent="0" algn="ctr" rtl="0">
                <a:lnSpc>
                  <a:spcPct val="100000"/>
                </a:lnSpc>
                <a:spcBef>
                  <a:spcPts val="0"/>
                </a:spcBef>
                <a:spcAft>
                  <a:spcPts val="0"/>
                </a:spcAft>
                <a:buNone/>
              </a:pPr>
              <a:r>
                <a:rPr lang="en-US" sz="2600" dirty="0">
                  <a:latin typeface="Raleway"/>
                  <a:ea typeface="Raleway"/>
                  <a:cs typeface="Raleway"/>
                  <a:sym typeface="Raleway"/>
                </a:rPr>
                <a:t>Science of Literacy</a:t>
              </a:r>
              <a:endParaRPr sz="2600" dirty="0">
                <a:latin typeface="Raleway"/>
                <a:ea typeface="Raleway"/>
                <a:cs typeface="Raleway"/>
                <a:sym typeface="Raleway"/>
              </a:endParaRPr>
            </a:p>
            <a:p>
              <a:pPr marL="0" marR="0" lvl="0" indent="0" algn="ctr" rtl="0">
                <a:lnSpc>
                  <a:spcPct val="100000"/>
                </a:lnSpc>
                <a:spcBef>
                  <a:spcPts val="0"/>
                </a:spcBef>
                <a:spcAft>
                  <a:spcPts val="0"/>
                </a:spcAft>
                <a:buNone/>
              </a:pPr>
              <a:r>
                <a:rPr lang="en-US" sz="2600" i="1" dirty="0">
                  <a:latin typeface="Raleway"/>
                  <a:ea typeface="Raleway"/>
                  <a:cs typeface="Raleway"/>
                  <a:sym typeface="Raleway"/>
                </a:rPr>
                <a:t>Literacy Method 1 for Elementary and Special Education</a:t>
              </a:r>
              <a:endParaRPr sz="2600" i="1" dirty="0">
                <a:latin typeface="Raleway"/>
                <a:ea typeface="Raleway"/>
                <a:cs typeface="Raleway"/>
                <a:sym typeface="Raleway"/>
              </a:endParaRPr>
            </a:p>
            <a:p>
              <a:pPr marL="0" marR="0" lvl="0" indent="0" algn="ctr" rtl="0">
                <a:lnSpc>
                  <a:spcPct val="100000"/>
                </a:lnSpc>
                <a:spcBef>
                  <a:spcPts val="0"/>
                </a:spcBef>
                <a:spcAft>
                  <a:spcPts val="0"/>
                </a:spcAft>
                <a:buNone/>
              </a:pPr>
              <a:endParaRPr sz="2600" i="1" dirty="0">
                <a:latin typeface="Raleway"/>
                <a:ea typeface="Raleway"/>
                <a:cs typeface="Raleway"/>
                <a:sym typeface="Raleway"/>
              </a:endParaRPr>
            </a:p>
            <a:p>
              <a:pPr marL="0" marR="0" lvl="0" indent="0" algn="l" rtl="0">
                <a:lnSpc>
                  <a:spcPct val="100000"/>
                </a:lnSpc>
                <a:spcBef>
                  <a:spcPts val="0"/>
                </a:spcBef>
                <a:spcAft>
                  <a:spcPts val="0"/>
                </a:spcAft>
                <a:buNone/>
              </a:pPr>
              <a:r>
                <a:rPr lang="en-US" sz="2600" dirty="0">
                  <a:latin typeface="Raleway"/>
                  <a:ea typeface="Raleway"/>
                  <a:cs typeface="Raleway"/>
                  <a:sym typeface="Raleway"/>
                </a:rPr>
                <a:t>Aligns HLPs to literacy methods with a focus on oral language and early literacy for reading and writing. </a:t>
              </a:r>
              <a:endParaRPr sz="2600" dirty="0">
                <a:latin typeface="Raleway"/>
                <a:ea typeface="Raleway"/>
                <a:cs typeface="Raleway"/>
                <a:sym typeface="Raleway"/>
              </a:endParaRPr>
            </a:p>
            <a:p>
              <a:pPr marL="0" marR="0" lvl="0" indent="0" algn="l" rtl="0">
                <a:lnSpc>
                  <a:spcPct val="100000"/>
                </a:lnSpc>
                <a:spcBef>
                  <a:spcPts val="0"/>
                </a:spcBef>
                <a:spcAft>
                  <a:spcPts val="0"/>
                </a:spcAft>
                <a:buNone/>
              </a:pPr>
              <a:endParaRPr sz="2600" dirty="0">
                <a:latin typeface="Raleway"/>
                <a:ea typeface="Raleway"/>
                <a:cs typeface="Raleway"/>
                <a:sym typeface="Raleway"/>
              </a:endParaRPr>
            </a:p>
            <a:p>
              <a:pPr marL="0" marR="0" lvl="0" indent="0" algn="l" rtl="0">
                <a:lnSpc>
                  <a:spcPct val="100000"/>
                </a:lnSpc>
                <a:spcBef>
                  <a:spcPts val="0"/>
                </a:spcBef>
                <a:spcAft>
                  <a:spcPts val="0"/>
                </a:spcAft>
                <a:buNone/>
              </a:pPr>
              <a:r>
                <a:rPr lang="en-US" sz="2600" dirty="0">
                  <a:latin typeface="Raleway"/>
                  <a:ea typeface="Raleway"/>
                  <a:cs typeface="Raleway"/>
                  <a:sym typeface="Raleway"/>
                </a:rPr>
                <a:t>Focus with HLPs on the instructional HLPs.</a:t>
              </a:r>
              <a:endParaRPr sz="2600" dirty="0">
                <a:latin typeface="Raleway"/>
                <a:ea typeface="Raleway"/>
                <a:cs typeface="Raleway"/>
                <a:sym typeface="Raleway"/>
              </a:endParaRPr>
            </a:p>
          </p:txBody>
        </p:sp>
      </p:grpSp>
      <p:grpSp>
        <p:nvGrpSpPr>
          <p:cNvPr id="348" name="Google Shape;348;p30" descr="EDUC 746: &#13;&#10;Student Teaching Internship&#13;&#10;&#13;&#10;Student Teaching Observation Tool, connected ‘look for’ within the domains and indicators to the HLPs.&#13;&#10;&#13;&#10;Currently Use:&#13;&#10;© 2011, CU Boulder &amp; CU Denver (Whitcomb &amp; Gutierrez). This version of the QRC builds upon the 2009 Quality Urban Classroom  (QUC) observation tool developed by the Denver Public Schools Preparation Partnership Team Consortium (Seidel, Whitcomb, Pidick,  et al.) &#13;&#10;&#13;&#10;&#13;&#10;&#13;&#10;: &#13;&#10;">
            <a:extLst>
              <a:ext uri="{C183D7F6-B498-43B3-948B-1728B52AA6E4}">
                <adec:decorative xmlns:adec="http://schemas.microsoft.com/office/drawing/2017/decorative" val="0"/>
              </a:ext>
            </a:extLst>
          </p:cNvPr>
          <p:cNvGrpSpPr/>
          <p:nvPr/>
        </p:nvGrpSpPr>
        <p:grpSpPr>
          <a:xfrm>
            <a:off x="9847900" y="2162320"/>
            <a:ext cx="6921900" cy="8623930"/>
            <a:chOff x="-451288" y="9525"/>
            <a:chExt cx="9229200" cy="11498574"/>
          </a:xfrm>
        </p:grpSpPr>
        <p:sp>
          <p:nvSpPr>
            <p:cNvPr id="349" name="Google Shape;349;p30"/>
            <p:cNvSpPr txBox="1"/>
            <p:nvPr/>
          </p:nvSpPr>
          <p:spPr>
            <a:xfrm>
              <a:off x="0" y="9525"/>
              <a:ext cx="8379300" cy="1200600"/>
            </a:xfrm>
            <a:prstGeom prst="rect">
              <a:avLst/>
            </a:prstGeom>
            <a:noFill/>
            <a:ln>
              <a:noFill/>
            </a:ln>
          </p:spPr>
          <p:txBody>
            <a:bodyPr spcFirstLastPara="1" wrap="square" lIns="0" tIns="0" rIns="0" bIns="0" anchor="t" anchorCtr="0">
              <a:spAutoFit/>
            </a:bodyPr>
            <a:lstStyle/>
            <a:p>
              <a:pPr marL="0" marR="0" lvl="0" indent="0" algn="ctr" rtl="0">
                <a:lnSpc>
                  <a:spcPct val="120004"/>
                </a:lnSpc>
                <a:spcBef>
                  <a:spcPts val="0"/>
                </a:spcBef>
                <a:spcAft>
                  <a:spcPts val="0"/>
                </a:spcAft>
                <a:buNone/>
              </a:pPr>
              <a:r>
                <a:rPr lang="en-US" sz="5850" b="1">
                  <a:solidFill>
                    <a:srgbClr val="000000"/>
                  </a:solidFill>
                  <a:latin typeface="Fjalla One"/>
                  <a:ea typeface="Fjalla One"/>
                  <a:cs typeface="Fjalla One"/>
                  <a:sym typeface="Fjalla One"/>
                </a:rPr>
                <a:t>Example </a:t>
              </a:r>
              <a:r>
                <a:rPr lang="en-US" sz="5850" b="1">
                  <a:latin typeface="Fjalla One"/>
                  <a:ea typeface="Fjalla One"/>
                  <a:cs typeface="Fjalla One"/>
                  <a:sym typeface="Fjalla One"/>
                </a:rPr>
                <a:t>4</a:t>
              </a:r>
              <a:endParaRPr sz="5850">
                <a:latin typeface="Fjalla One"/>
                <a:ea typeface="Fjalla One"/>
                <a:cs typeface="Fjalla One"/>
                <a:sym typeface="Fjalla One"/>
              </a:endParaRPr>
            </a:p>
          </p:txBody>
        </p:sp>
        <p:sp>
          <p:nvSpPr>
            <p:cNvPr id="350" name="Google Shape;350;p30"/>
            <p:cNvSpPr txBox="1"/>
            <p:nvPr/>
          </p:nvSpPr>
          <p:spPr>
            <a:xfrm>
              <a:off x="-451288" y="1452699"/>
              <a:ext cx="9229200" cy="1005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2600" dirty="0">
                  <a:latin typeface="Raleway"/>
                  <a:ea typeface="Raleway"/>
                  <a:cs typeface="Raleway"/>
                  <a:sym typeface="Raleway"/>
                </a:rPr>
                <a:t>EDUC 746: </a:t>
              </a:r>
              <a:endParaRPr sz="2600" dirty="0">
                <a:latin typeface="Raleway"/>
                <a:ea typeface="Raleway"/>
                <a:cs typeface="Raleway"/>
                <a:sym typeface="Raleway"/>
              </a:endParaRPr>
            </a:p>
            <a:p>
              <a:pPr marL="0" marR="0" lvl="0" indent="0" algn="ctr" rtl="0">
                <a:lnSpc>
                  <a:spcPct val="100000"/>
                </a:lnSpc>
                <a:spcBef>
                  <a:spcPts val="0"/>
                </a:spcBef>
                <a:spcAft>
                  <a:spcPts val="0"/>
                </a:spcAft>
                <a:buNone/>
              </a:pPr>
              <a:r>
                <a:rPr lang="en-US" sz="2600" dirty="0">
                  <a:latin typeface="Raleway"/>
                  <a:ea typeface="Raleway"/>
                  <a:cs typeface="Raleway"/>
                  <a:sym typeface="Raleway"/>
                </a:rPr>
                <a:t>Student Teaching Internship</a:t>
              </a:r>
              <a:endParaRPr sz="2600" dirty="0">
                <a:latin typeface="Raleway"/>
                <a:ea typeface="Raleway"/>
                <a:cs typeface="Raleway"/>
                <a:sym typeface="Raleway"/>
              </a:endParaRPr>
            </a:p>
            <a:p>
              <a:pPr marL="0" marR="0" lvl="0" indent="0" algn="ctr" rtl="0">
                <a:lnSpc>
                  <a:spcPct val="100000"/>
                </a:lnSpc>
                <a:spcBef>
                  <a:spcPts val="0"/>
                </a:spcBef>
                <a:spcAft>
                  <a:spcPts val="0"/>
                </a:spcAft>
                <a:buNone/>
              </a:pPr>
              <a:endParaRPr sz="2600" dirty="0">
                <a:latin typeface="Raleway"/>
                <a:ea typeface="Raleway"/>
                <a:cs typeface="Raleway"/>
                <a:sym typeface="Raleway"/>
              </a:endParaRPr>
            </a:p>
            <a:p>
              <a:pPr marL="0" marR="0" lvl="0" indent="0" algn="l" rtl="0">
                <a:lnSpc>
                  <a:spcPct val="100000"/>
                </a:lnSpc>
                <a:spcBef>
                  <a:spcPts val="0"/>
                </a:spcBef>
                <a:spcAft>
                  <a:spcPts val="0"/>
                </a:spcAft>
                <a:buNone/>
              </a:pPr>
              <a:r>
                <a:rPr lang="en-US" sz="2600" dirty="0">
                  <a:latin typeface="Raleway"/>
                  <a:ea typeface="Raleway"/>
                  <a:cs typeface="Raleway"/>
                  <a:sym typeface="Raleway"/>
                </a:rPr>
                <a:t>Student Teaching Observation Tool, connected ‘look for’ within the domains and indicators to the HLPs.</a:t>
              </a:r>
              <a:endParaRPr sz="2600" dirty="0">
                <a:latin typeface="Raleway"/>
                <a:ea typeface="Raleway"/>
                <a:cs typeface="Raleway"/>
                <a:sym typeface="Raleway"/>
              </a:endParaRPr>
            </a:p>
            <a:p>
              <a:pPr marL="0" marR="0" lvl="0" indent="0" algn="l" rtl="0">
                <a:lnSpc>
                  <a:spcPct val="100000"/>
                </a:lnSpc>
                <a:spcBef>
                  <a:spcPts val="0"/>
                </a:spcBef>
                <a:spcAft>
                  <a:spcPts val="0"/>
                </a:spcAft>
                <a:buNone/>
              </a:pPr>
              <a:endParaRPr sz="2600" dirty="0">
                <a:latin typeface="Raleway"/>
                <a:ea typeface="Raleway"/>
                <a:cs typeface="Raleway"/>
                <a:sym typeface="Raleway"/>
              </a:endParaRPr>
            </a:p>
            <a:p>
              <a:pPr marL="0" marR="0" lvl="0" indent="0" algn="l" rtl="0">
                <a:lnSpc>
                  <a:spcPct val="100000"/>
                </a:lnSpc>
                <a:spcBef>
                  <a:spcPts val="0"/>
                </a:spcBef>
                <a:spcAft>
                  <a:spcPts val="0"/>
                </a:spcAft>
                <a:buNone/>
              </a:pPr>
              <a:r>
                <a:rPr lang="en-US" sz="2600" i="1" dirty="0">
                  <a:latin typeface="Raleway"/>
                  <a:ea typeface="Raleway"/>
                  <a:cs typeface="Raleway"/>
                  <a:sym typeface="Raleway"/>
                </a:rPr>
                <a:t>Currently Use:</a:t>
              </a:r>
              <a:endParaRPr sz="2600" i="1" dirty="0">
                <a:latin typeface="Raleway"/>
                <a:ea typeface="Raleway"/>
                <a:cs typeface="Raleway"/>
                <a:sym typeface="Raleway"/>
              </a:endParaRPr>
            </a:p>
            <a:p>
              <a:pPr marL="76200" marR="101600" lvl="0" indent="0" algn="l" rtl="0">
                <a:lnSpc>
                  <a:spcPct val="91999"/>
                </a:lnSpc>
                <a:spcBef>
                  <a:spcPts val="0"/>
                </a:spcBef>
                <a:spcAft>
                  <a:spcPts val="0"/>
                </a:spcAft>
                <a:buNone/>
              </a:pPr>
              <a:r>
                <a:rPr lang="en-US" sz="2600" dirty="0">
                  <a:solidFill>
                    <a:schemeClr val="dk1"/>
                  </a:solidFill>
                  <a:latin typeface="Raleway"/>
                  <a:ea typeface="Raleway"/>
                  <a:cs typeface="Raleway"/>
                  <a:sym typeface="Raleway"/>
                </a:rPr>
                <a:t>© 2011, CU Boulder &amp; CU Denver (Whitcomb &amp; Gutierrez). This version of the QRC builds upon the 2009 Quality Urban Classroom  (QUC) observation tool developed by the Denver Public Schools Preparation Partnership Team Consortium (Seidel, Whitcomb, </a:t>
              </a:r>
              <a:r>
                <a:rPr lang="en-US" sz="2600" dirty="0" err="1">
                  <a:solidFill>
                    <a:schemeClr val="dk1"/>
                  </a:solidFill>
                  <a:latin typeface="Raleway"/>
                  <a:ea typeface="Raleway"/>
                  <a:cs typeface="Raleway"/>
                  <a:sym typeface="Raleway"/>
                </a:rPr>
                <a:t>Pidick</a:t>
              </a:r>
              <a:r>
                <a:rPr lang="en-US" sz="2600" dirty="0">
                  <a:solidFill>
                    <a:schemeClr val="dk1"/>
                  </a:solidFill>
                  <a:latin typeface="Raleway"/>
                  <a:ea typeface="Raleway"/>
                  <a:cs typeface="Raleway"/>
                  <a:sym typeface="Raleway"/>
                </a:rPr>
                <a:t>,  et al.) </a:t>
              </a:r>
              <a:endParaRPr sz="2600" dirty="0">
                <a:latin typeface="Raleway"/>
                <a:ea typeface="Raleway"/>
                <a:cs typeface="Raleway"/>
                <a:sym typeface="Raleway"/>
              </a:endParaRPr>
            </a:p>
            <a:p>
              <a:pPr marL="0" marR="0" lvl="0" indent="0" algn="l" rtl="0">
                <a:lnSpc>
                  <a:spcPct val="100000"/>
                </a:lnSpc>
                <a:spcBef>
                  <a:spcPts val="0"/>
                </a:spcBef>
                <a:spcAft>
                  <a:spcPts val="0"/>
                </a:spcAft>
                <a:buNone/>
              </a:pPr>
              <a:endParaRPr sz="2499" dirty="0">
                <a:latin typeface="Raleway"/>
                <a:ea typeface="Raleway"/>
                <a:cs typeface="Raleway"/>
                <a:sym typeface="Raleway"/>
              </a:endParaRPr>
            </a:p>
            <a:p>
              <a:pPr marL="0" marR="0" lvl="0" indent="0" algn="l" rtl="0">
                <a:lnSpc>
                  <a:spcPct val="100000"/>
                </a:lnSpc>
                <a:spcBef>
                  <a:spcPts val="0"/>
                </a:spcBef>
                <a:spcAft>
                  <a:spcPts val="0"/>
                </a:spcAft>
                <a:buNone/>
              </a:pPr>
              <a:endParaRPr sz="2499" dirty="0">
                <a:latin typeface="Raleway"/>
                <a:ea typeface="Raleway"/>
                <a:cs typeface="Raleway"/>
                <a:sym typeface="Raleway"/>
              </a:endParaRPr>
            </a:p>
            <a:p>
              <a:pPr marL="0" marR="0" lvl="0" indent="0" algn="ctr" rtl="0">
                <a:lnSpc>
                  <a:spcPct val="100000"/>
                </a:lnSpc>
                <a:spcBef>
                  <a:spcPts val="0"/>
                </a:spcBef>
                <a:spcAft>
                  <a:spcPts val="0"/>
                </a:spcAft>
                <a:buNone/>
              </a:pPr>
              <a:endParaRPr sz="2499" dirty="0">
                <a:latin typeface="Raleway"/>
                <a:ea typeface="Raleway"/>
                <a:cs typeface="Raleway"/>
                <a:sym typeface="Raleway"/>
              </a:endParaRPr>
            </a:p>
            <a:p>
              <a:pPr marL="0" marR="0" lvl="0" indent="0" algn="ctr" rtl="0">
                <a:lnSpc>
                  <a:spcPct val="100000"/>
                </a:lnSpc>
                <a:spcBef>
                  <a:spcPts val="0"/>
                </a:spcBef>
                <a:spcAft>
                  <a:spcPts val="0"/>
                </a:spcAft>
                <a:buNone/>
              </a:pPr>
              <a:r>
                <a:rPr lang="en-US" sz="2499" dirty="0">
                  <a:latin typeface="Raleway"/>
                  <a:ea typeface="Raleway"/>
                  <a:cs typeface="Raleway"/>
                  <a:sym typeface="Raleway"/>
                </a:rPr>
                <a:t>: </a:t>
              </a:r>
              <a:endParaRPr dirty="0">
                <a:latin typeface="Raleway"/>
                <a:ea typeface="Raleway"/>
                <a:cs typeface="Raleway"/>
                <a:sym typeface="Raleway"/>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p31"/>
          <p:cNvSpPr txBox="1">
            <a:spLocks noGrp="1"/>
          </p:cNvSpPr>
          <p:nvPr>
            <p:ph type="title" idx="4294967295"/>
          </p:nvPr>
        </p:nvSpPr>
        <p:spPr>
          <a:xfrm>
            <a:off x="910315" y="1090658"/>
            <a:ext cx="5295900" cy="11388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7399" b="0" i="0" u="none" strike="noStrike" kern="0" cap="none" spc="0" normalizeH="0" baseline="0" noProof="0" dirty="0">
                <a:ln>
                  <a:noFill/>
                </a:ln>
                <a:solidFill>
                  <a:srgbClr val="000000"/>
                </a:solidFill>
                <a:effectLst/>
                <a:uLnTx/>
                <a:uFillTx/>
                <a:latin typeface="Raleway Black"/>
                <a:ea typeface="Raleway Black"/>
                <a:cs typeface="Raleway Black"/>
                <a:sym typeface="Raleway Black"/>
              </a:rPr>
              <a:t>Resources</a:t>
            </a:r>
            <a:endParaRPr kumimoji="0" lang="en-US" sz="1800" b="0" i="0" u="none" strike="noStrike" kern="0" cap="none" spc="0" normalizeH="0" baseline="0" noProof="0" dirty="0">
              <a:ln>
                <a:noFill/>
              </a:ln>
              <a:solidFill>
                <a:srgbClr val="000000"/>
              </a:solidFill>
              <a:effectLst/>
              <a:uLnTx/>
              <a:uFillTx/>
              <a:latin typeface="Raleway Black"/>
              <a:ea typeface="Raleway Black"/>
              <a:cs typeface="Raleway Black"/>
              <a:sym typeface="Raleway Black"/>
            </a:endParaRPr>
          </a:p>
        </p:txBody>
      </p:sp>
      <p:sp>
        <p:nvSpPr>
          <p:cNvPr id="358" name="Google Shape;358;p31"/>
          <p:cNvSpPr txBox="1"/>
          <p:nvPr/>
        </p:nvSpPr>
        <p:spPr>
          <a:xfrm>
            <a:off x="8115859" y="2128250"/>
            <a:ext cx="9266700" cy="461700"/>
          </a:xfrm>
          <a:prstGeom prst="rect">
            <a:avLst/>
          </a:prstGeom>
          <a:noFill/>
          <a:ln>
            <a:noFill/>
          </a:ln>
        </p:spPr>
        <p:txBody>
          <a:bodyPr spcFirstLastPara="1" wrap="square" lIns="0" tIns="0" rIns="0" bIns="0" anchor="t" anchorCtr="0">
            <a:spAutoFit/>
          </a:bodyPr>
          <a:lstStyle/>
          <a:p>
            <a:pPr marL="0" lvl="0" indent="0" algn="l" rtl="0">
              <a:lnSpc>
                <a:spcPct val="130000"/>
              </a:lnSpc>
              <a:spcBef>
                <a:spcPts val="0"/>
              </a:spcBef>
              <a:spcAft>
                <a:spcPts val="0"/>
              </a:spcAft>
              <a:buClr>
                <a:schemeClr val="dk1"/>
              </a:buClr>
              <a:buFont typeface="Arial"/>
              <a:buNone/>
            </a:pPr>
            <a:r>
              <a:rPr lang="en-US" sz="3000" u="sng">
                <a:solidFill>
                  <a:schemeClr val="hlink"/>
                </a:solidFill>
                <a:latin typeface="Raleway Medium"/>
                <a:ea typeface="Raleway Medium"/>
                <a:cs typeface="Raleway Medium"/>
                <a:sym typeface="Raleway Medium"/>
                <a:hlinkClick r:id="rId3"/>
              </a:rPr>
              <a:t>CEEDAR High-Leverage Practices Crosswalk</a:t>
            </a:r>
            <a:endParaRPr sz="2000">
              <a:latin typeface="Raleway Medium"/>
              <a:ea typeface="Raleway Medium"/>
              <a:cs typeface="Raleway Medium"/>
              <a:sym typeface="Raleway Medium"/>
            </a:endParaRPr>
          </a:p>
        </p:txBody>
      </p:sp>
      <p:sp>
        <p:nvSpPr>
          <p:cNvPr id="360" name="Google Shape;360;p31"/>
          <p:cNvSpPr txBox="1"/>
          <p:nvPr/>
        </p:nvSpPr>
        <p:spPr>
          <a:xfrm>
            <a:off x="8115859" y="3200071"/>
            <a:ext cx="9266700" cy="1662300"/>
          </a:xfrm>
          <a:prstGeom prst="rect">
            <a:avLst/>
          </a:prstGeom>
          <a:noFill/>
          <a:ln>
            <a:noFill/>
          </a:ln>
        </p:spPr>
        <p:txBody>
          <a:bodyPr spcFirstLastPara="1" wrap="square" lIns="0" tIns="0" rIns="0" bIns="0" anchor="t" anchorCtr="0">
            <a:spAutoFit/>
          </a:bodyPr>
          <a:lstStyle/>
          <a:p>
            <a:pPr marL="0" lvl="0" indent="0" algn="l" rtl="0">
              <a:lnSpc>
                <a:spcPct val="130000"/>
              </a:lnSpc>
              <a:spcBef>
                <a:spcPts val="0"/>
              </a:spcBef>
              <a:spcAft>
                <a:spcPts val="0"/>
              </a:spcAft>
              <a:buClr>
                <a:schemeClr val="dk1"/>
              </a:buClr>
              <a:buFont typeface="Arial"/>
              <a:buNone/>
            </a:pPr>
            <a:r>
              <a:rPr lang="en-US" sz="3000" u="sng">
                <a:solidFill>
                  <a:schemeClr val="hlink"/>
                </a:solidFill>
                <a:latin typeface="Raleway Medium"/>
                <a:ea typeface="Raleway Medium"/>
                <a:cs typeface="Raleway Medium"/>
                <a:sym typeface="Raleway Medium"/>
                <a:hlinkClick r:id="rId4"/>
              </a:rPr>
              <a:t>UNC-CH Crosswalk: Alignment of the CEEDAR HLPs with CEC Initial standards, NCPTS, &amp; NCSPED GC &amp; AC Standards</a:t>
            </a:r>
            <a:endParaRPr sz="3000">
              <a:solidFill>
                <a:schemeClr val="dk1"/>
              </a:solidFill>
              <a:latin typeface="Raleway Medium"/>
              <a:ea typeface="Raleway Medium"/>
              <a:cs typeface="Raleway Medium"/>
              <a:sym typeface="Raleway Medium"/>
            </a:endParaRPr>
          </a:p>
        </p:txBody>
      </p:sp>
      <p:sp>
        <p:nvSpPr>
          <p:cNvPr id="361" name="Google Shape;361;p31"/>
          <p:cNvSpPr txBox="1"/>
          <p:nvPr/>
        </p:nvSpPr>
        <p:spPr>
          <a:xfrm>
            <a:off x="8115859" y="5472495"/>
            <a:ext cx="9266700" cy="1062000"/>
          </a:xfrm>
          <a:prstGeom prst="rect">
            <a:avLst/>
          </a:prstGeom>
          <a:noFill/>
          <a:ln>
            <a:noFill/>
          </a:ln>
        </p:spPr>
        <p:txBody>
          <a:bodyPr spcFirstLastPara="1" wrap="square" lIns="0" tIns="0" rIns="0" bIns="0" anchor="t" anchorCtr="0">
            <a:spAutoFit/>
          </a:bodyPr>
          <a:lstStyle/>
          <a:p>
            <a:pPr marL="0" lvl="0" indent="0" algn="l" rtl="0">
              <a:lnSpc>
                <a:spcPct val="130000"/>
              </a:lnSpc>
              <a:spcBef>
                <a:spcPts val="0"/>
              </a:spcBef>
              <a:spcAft>
                <a:spcPts val="0"/>
              </a:spcAft>
              <a:buNone/>
            </a:pPr>
            <a:r>
              <a:rPr lang="en-US" sz="3000" u="sng">
                <a:solidFill>
                  <a:schemeClr val="hlink"/>
                </a:solidFill>
                <a:latin typeface="Raleway Medium"/>
                <a:ea typeface="Raleway Medium"/>
                <a:cs typeface="Raleway Medium"/>
                <a:sym typeface="Raleway Medium"/>
                <a:hlinkClick r:id="rId5"/>
              </a:rPr>
              <a:t>The High-Leverage Practices Continuum for North Carolina</a:t>
            </a:r>
            <a:endParaRPr sz="2000">
              <a:solidFill>
                <a:schemeClr val="dk1"/>
              </a:solidFill>
              <a:latin typeface="Raleway Medium"/>
              <a:ea typeface="Raleway Medium"/>
              <a:cs typeface="Raleway Medium"/>
              <a:sym typeface="Raleway Medium"/>
            </a:endParaRPr>
          </a:p>
        </p:txBody>
      </p:sp>
      <p:grpSp>
        <p:nvGrpSpPr>
          <p:cNvPr id="362" name="Google Shape;362;p31">
            <a:extLst>
              <a:ext uri="{C183D7F6-B498-43B3-948B-1728B52AA6E4}">
                <adec:decorative xmlns:adec="http://schemas.microsoft.com/office/drawing/2017/decorative" val="1"/>
              </a:ext>
            </a:extLst>
          </p:cNvPr>
          <p:cNvGrpSpPr/>
          <p:nvPr/>
        </p:nvGrpSpPr>
        <p:grpSpPr>
          <a:xfrm>
            <a:off x="6976525" y="1965200"/>
            <a:ext cx="787833" cy="787833"/>
            <a:chOff x="0" y="0"/>
            <a:chExt cx="746125" cy="746125"/>
          </a:xfrm>
        </p:grpSpPr>
        <p:sp>
          <p:nvSpPr>
            <p:cNvPr id="363" name="Google Shape;363;p31"/>
            <p:cNvSpPr/>
            <p:nvPr/>
          </p:nvSpPr>
          <p:spPr>
            <a:xfrm>
              <a:off x="0" y="0"/>
              <a:ext cx="746125" cy="746125"/>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BC27"/>
            </a:solidFill>
            <a:ln>
              <a:noFill/>
            </a:ln>
          </p:spPr>
          <p:txBody>
            <a:bodyPr spcFirstLastPara="1" wrap="square" lIns="128700" tIns="64350" rIns="128700" bIns="64350" anchor="t" anchorCtr="0">
              <a:noAutofit/>
            </a:bodyPr>
            <a:lstStyle/>
            <a:p>
              <a:pPr marL="0" marR="0" lvl="0" indent="0" algn="l" rtl="0">
                <a:spcBef>
                  <a:spcPts val="0"/>
                </a:spcBef>
                <a:spcAft>
                  <a:spcPts val="0"/>
                </a:spcAft>
                <a:buNone/>
              </a:pPr>
              <a:endParaRPr sz="2533">
                <a:solidFill>
                  <a:schemeClr val="dk1"/>
                </a:solidFill>
                <a:latin typeface="Calibri"/>
                <a:ea typeface="Calibri"/>
                <a:cs typeface="Calibri"/>
                <a:sym typeface="Calibri"/>
              </a:endParaRPr>
            </a:p>
          </p:txBody>
        </p:sp>
        <p:sp>
          <p:nvSpPr>
            <p:cNvPr id="364" name="Google Shape;364;p31"/>
            <p:cNvSpPr txBox="1"/>
            <p:nvPr/>
          </p:nvSpPr>
          <p:spPr>
            <a:xfrm>
              <a:off x="109586" y="154416"/>
              <a:ext cx="531900" cy="4104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815" b="1">
                  <a:solidFill>
                    <a:srgbClr val="000000"/>
                  </a:solidFill>
                  <a:latin typeface="Arial"/>
                  <a:ea typeface="Arial"/>
                  <a:cs typeface="Arial"/>
                  <a:sym typeface="Arial"/>
                </a:rPr>
                <a:t>1</a:t>
              </a:r>
              <a:endParaRPr sz="1970"/>
            </a:p>
          </p:txBody>
        </p:sp>
      </p:grpSp>
      <p:grpSp>
        <p:nvGrpSpPr>
          <p:cNvPr id="365" name="Google Shape;365;p31">
            <a:extLst>
              <a:ext uri="{C183D7F6-B498-43B3-948B-1728B52AA6E4}">
                <adec:decorative xmlns:adec="http://schemas.microsoft.com/office/drawing/2017/decorative" val="1"/>
              </a:ext>
            </a:extLst>
          </p:cNvPr>
          <p:cNvGrpSpPr/>
          <p:nvPr/>
        </p:nvGrpSpPr>
        <p:grpSpPr>
          <a:xfrm>
            <a:off x="6976528" y="3637300"/>
            <a:ext cx="787833" cy="787833"/>
            <a:chOff x="0" y="0"/>
            <a:chExt cx="746125" cy="746125"/>
          </a:xfrm>
        </p:grpSpPr>
        <p:sp>
          <p:nvSpPr>
            <p:cNvPr id="366" name="Google Shape;366;p31"/>
            <p:cNvSpPr/>
            <p:nvPr/>
          </p:nvSpPr>
          <p:spPr>
            <a:xfrm>
              <a:off x="0" y="0"/>
              <a:ext cx="746125" cy="746125"/>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BC27"/>
            </a:solidFill>
            <a:ln>
              <a:noFill/>
            </a:ln>
          </p:spPr>
          <p:txBody>
            <a:bodyPr spcFirstLastPara="1" wrap="square" lIns="128725" tIns="64350" rIns="128725" bIns="64350" anchor="t" anchorCtr="0">
              <a:noAutofit/>
            </a:bodyPr>
            <a:lstStyle/>
            <a:p>
              <a:pPr marL="0" marR="0" lvl="0" indent="0" algn="l" rtl="0">
                <a:spcBef>
                  <a:spcPts val="0"/>
                </a:spcBef>
                <a:spcAft>
                  <a:spcPts val="0"/>
                </a:spcAft>
                <a:buNone/>
              </a:pPr>
              <a:endParaRPr sz="2534">
                <a:solidFill>
                  <a:schemeClr val="dk1"/>
                </a:solidFill>
                <a:latin typeface="Calibri"/>
                <a:ea typeface="Calibri"/>
                <a:cs typeface="Calibri"/>
                <a:sym typeface="Calibri"/>
              </a:endParaRPr>
            </a:p>
          </p:txBody>
        </p:sp>
        <p:sp>
          <p:nvSpPr>
            <p:cNvPr id="367" name="Google Shape;367;p31"/>
            <p:cNvSpPr txBox="1"/>
            <p:nvPr/>
          </p:nvSpPr>
          <p:spPr>
            <a:xfrm>
              <a:off x="109586" y="154416"/>
              <a:ext cx="531900" cy="4104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815" b="1">
                  <a:solidFill>
                    <a:srgbClr val="000000"/>
                  </a:solidFill>
                  <a:latin typeface="Arial"/>
                  <a:ea typeface="Arial"/>
                  <a:cs typeface="Arial"/>
                  <a:sym typeface="Arial"/>
                </a:rPr>
                <a:t>2</a:t>
              </a:r>
              <a:endParaRPr sz="1970"/>
            </a:p>
          </p:txBody>
        </p:sp>
      </p:grpSp>
      <p:grpSp>
        <p:nvGrpSpPr>
          <p:cNvPr id="368" name="Google Shape;368;p31">
            <a:extLst>
              <a:ext uri="{C183D7F6-B498-43B3-948B-1728B52AA6E4}">
                <adec:decorative xmlns:adec="http://schemas.microsoft.com/office/drawing/2017/decorative" val="1"/>
              </a:ext>
            </a:extLst>
          </p:cNvPr>
          <p:cNvGrpSpPr/>
          <p:nvPr/>
        </p:nvGrpSpPr>
        <p:grpSpPr>
          <a:xfrm>
            <a:off x="6976528" y="5604579"/>
            <a:ext cx="787833" cy="787833"/>
            <a:chOff x="0" y="0"/>
            <a:chExt cx="746125" cy="746125"/>
          </a:xfrm>
        </p:grpSpPr>
        <p:sp>
          <p:nvSpPr>
            <p:cNvPr id="369" name="Google Shape;369;p31"/>
            <p:cNvSpPr/>
            <p:nvPr/>
          </p:nvSpPr>
          <p:spPr>
            <a:xfrm>
              <a:off x="0" y="0"/>
              <a:ext cx="746125" cy="746125"/>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BC27"/>
            </a:solidFill>
            <a:ln>
              <a:noFill/>
            </a:ln>
          </p:spPr>
          <p:txBody>
            <a:bodyPr spcFirstLastPara="1" wrap="square" lIns="128725" tIns="64350" rIns="128725" bIns="64350" anchor="t" anchorCtr="0">
              <a:noAutofit/>
            </a:bodyPr>
            <a:lstStyle/>
            <a:p>
              <a:pPr marL="0" marR="0" lvl="0" indent="0" algn="l" rtl="0">
                <a:spcBef>
                  <a:spcPts val="0"/>
                </a:spcBef>
                <a:spcAft>
                  <a:spcPts val="0"/>
                </a:spcAft>
                <a:buNone/>
              </a:pPr>
              <a:endParaRPr sz="2534">
                <a:solidFill>
                  <a:schemeClr val="dk1"/>
                </a:solidFill>
                <a:latin typeface="Calibri"/>
                <a:ea typeface="Calibri"/>
                <a:cs typeface="Calibri"/>
                <a:sym typeface="Calibri"/>
              </a:endParaRPr>
            </a:p>
          </p:txBody>
        </p:sp>
        <p:sp>
          <p:nvSpPr>
            <p:cNvPr id="370" name="Google Shape;370;p31"/>
            <p:cNvSpPr txBox="1"/>
            <p:nvPr/>
          </p:nvSpPr>
          <p:spPr>
            <a:xfrm>
              <a:off x="109586" y="154416"/>
              <a:ext cx="531900" cy="4104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815" b="1">
                  <a:solidFill>
                    <a:srgbClr val="000000"/>
                  </a:solidFill>
                  <a:latin typeface="Arial"/>
                  <a:ea typeface="Arial"/>
                  <a:cs typeface="Arial"/>
                  <a:sym typeface="Arial"/>
                </a:rPr>
                <a:t>3</a:t>
              </a:r>
              <a:endParaRPr sz="1970"/>
            </a:p>
          </p:txBody>
        </p:sp>
      </p:grpSp>
      <p:sp>
        <p:nvSpPr>
          <p:cNvPr id="371" name="Google Shape;371;p31">
            <a:extLst>
              <a:ext uri="{C183D7F6-B498-43B3-948B-1728B52AA6E4}">
                <adec:decorative xmlns:adec="http://schemas.microsoft.com/office/drawing/2017/decorative" val="1"/>
              </a:ext>
            </a:extLst>
          </p:cNvPr>
          <p:cNvSpPr/>
          <p:nvPr/>
        </p:nvSpPr>
        <p:spPr>
          <a:xfrm>
            <a:off x="403341" y="9258300"/>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72" name="Google Shape;372;p31">
            <a:extLst>
              <a:ext uri="{C183D7F6-B498-43B3-948B-1728B52AA6E4}">
                <adec:decorative xmlns:adec="http://schemas.microsoft.com/office/drawing/2017/decorative" val="1"/>
              </a:ext>
            </a:extLst>
          </p:cNvPr>
          <p:cNvSpPr txBox="1"/>
          <p:nvPr/>
        </p:nvSpPr>
        <p:spPr>
          <a:xfrm>
            <a:off x="290901" y="9812997"/>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373" name="Google Shape;373;p31">
            <a:extLst>
              <a:ext uri="{C183D7F6-B498-43B3-948B-1728B52AA6E4}">
                <adec:decorative xmlns:adec="http://schemas.microsoft.com/office/drawing/2017/decorative" val="1"/>
              </a:ext>
            </a:extLst>
          </p:cNvPr>
          <p:cNvSpPr/>
          <p:nvPr/>
        </p:nvSpPr>
        <p:spPr>
          <a:xfrm>
            <a:off x="1996497" y="4778389"/>
            <a:ext cx="2492354" cy="3571151"/>
          </a:xfrm>
          <a:custGeom>
            <a:avLst/>
            <a:gdLst/>
            <a:ahLst/>
            <a:cxnLst/>
            <a:rect l="l" t="t" r="r" b="b"/>
            <a:pathLst>
              <a:path w="2492354" h="3571151" extrusionOk="0">
                <a:moveTo>
                  <a:pt x="0" y="0"/>
                </a:moveTo>
                <a:lnTo>
                  <a:pt x="2492353" y="0"/>
                </a:lnTo>
                <a:lnTo>
                  <a:pt x="2492353" y="3571151"/>
                </a:lnTo>
                <a:lnTo>
                  <a:pt x="0" y="3571151"/>
                </a:lnTo>
                <a:lnTo>
                  <a:pt x="0" y="0"/>
                </a:lnTo>
                <a:close/>
              </a:path>
            </a:pathLst>
          </a:custGeom>
          <a:blipFill rotWithShape="1">
            <a:blip r:embed="rId7">
              <a:alphaModFix/>
            </a:blip>
            <a:stretch>
              <a:fillRect t="-114167" r="-119375" b="-1563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4"/>
          <p:cNvSpPr txBox="1">
            <a:spLocks noGrp="1"/>
          </p:cNvSpPr>
          <p:nvPr>
            <p:ph type="title" idx="4294967295"/>
          </p:nvPr>
        </p:nvSpPr>
        <p:spPr>
          <a:xfrm>
            <a:off x="1786050" y="2763875"/>
            <a:ext cx="14715900" cy="2216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75000"/>
              </a:lnSpc>
              <a:spcBef>
                <a:spcPts val="0"/>
              </a:spcBef>
              <a:spcAft>
                <a:spcPts val="0"/>
              </a:spcAft>
              <a:buClr>
                <a:srgbClr val="000000"/>
              </a:buClr>
              <a:buSzTx/>
              <a:buFont typeface="Arial"/>
              <a:buNone/>
              <a:tabLst/>
              <a:defRPr/>
            </a:pPr>
            <a:r>
              <a:rPr kumimoji="0" lang="en-US" sz="9600" b="1" i="0" u="none" strike="noStrike" kern="0" cap="none" spc="0" normalizeH="0" baseline="0" noProof="0" dirty="0">
                <a:ln>
                  <a:noFill/>
                </a:ln>
                <a:solidFill>
                  <a:srgbClr val="0F3869"/>
                </a:solidFill>
                <a:effectLst/>
                <a:uLnTx/>
                <a:uFillTx/>
                <a:latin typeface="Bebas Neue"/>
                <a:ea typeface="Bebas Neue"/>
                <a:cs typeface="Bebas Neue"/>
                <a:sym typeface="Bebas Neue"/>
              </a:rPr>
              <a:t>Leveraging Networks to Integrate Content Across Departments</a:t>
            </a:r>
            <a:endParaRPr kumimoji="0" lang="en-US" sz="9600" b="1" i="0" u="none" strike="noStrike" kern="0" cap="none" spc="0" normalizeH="0" baseline="0" noProof="0" dirty="0">
              <a:ln>
                <a:noFill/>
              </a:ln>
              <a:solidFill>
                <a:srgbClr val="000000"/>
              </a:solidFill>
              <a:effectLst/>
              <a:uLnTx/>
              <a:uFillTx/>
              <a:latin typeface="Bebas Neue"/>
              <a:ea typeface="Bebas Neue"/>
              <a:cs typeface="Bebas Neue"/>
              <a:sym typeface="Bebas Neue"/>
            </a:endParaRPr>
          </a:p>
        </p:txBody>
      </p:sp>
      <p:sp>
        <p:nvSpPr>
          <p:cNvPr id="90" name="Google Shape;90;p14">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91" name="Google Shape;91;p14"/>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92" name="Google Shape;92;p14"/>
          <p:cNvSpPr txBox="1"/>
          <p:nvPr/>
        </p:nvSpPr>
        <p:spPr>
          <a:xfrm>
            <a:off x="3243450" y="5819925"/>
            <a:ext cx="11801100" cy="1485600"/>
          </a:xfrm>
          <a:prstGeom prst="rect">
            <a:avLst/>
          </a:prstGeom>
          <a:noFill/>
          <a:ln>
            <a:noFill/>
          </a:ln>
        </p:spPr>
        <p:txBody>
          <a:bodyPr spcFirstLastPara="1" wrap="square" lIns="0" tIns="0" rIns="0" bIns="0" anchor="t" anchorCtr="0">
            <a:spAutoFit/>
          </a:bodyPr>
          <a:lstStyle/>
          <a:p>
            <a:pPr marL="0" marR="0" lvl="0" indent="0" algn="ctr" rtl="0">
              <a:lnSpc>
                <a:spcPct val="123995"/>
              </a:lnSpc>
              <a:spcBef>
                <a:spcPts val="0"/>
              </a:spcBef>
              <a:spcAft>
                <a:spcPts val="0"/>
              </a:spcAft>
              <a:buNone/>
            </a:pPr>
            <a:r>
              <a:rPr lang="en-US" sz="4309" b="1">
                <a:solidFill>
                  <a:srgbClr val="006AB9"/>
                </a:solidFill>
                <a:latin typeface="Raleway"/>
                <a:ea typeface="Raleway"/>
                <a:cs typeface="Raleway"/>
                <a:sym typeface="Raleway"/>
              </a:rPr>
              <a:t>Presented by: Nakia M. Gray-Nicolas, EdD, Denise Ferrara, MSEd, Jennifer Diliberto, PhD  </a:t>
            </a:r>
            <a:endParaRPr sz="2000" b="1">
              <a:latin typeface="Raleway"/>
              <a:ea typeface="Raleway"/>
              <a:cs typeface="Raleway"/>
              <a:sym typeface="Raleway"/>
            </a:endParaRPr>
          </a:p>
        </p:txBody>
      </p:sp>
      <p:pic>
        <p:nvPicPr>
          <p:cNvPr id="93" name="Google Shape;93;p14">
            <a:extLst>
              <a:ext uri="{C183D7F6-B498-43B3-948B-1728B52AA6E4}">
                <adec:decorative xmlns:adec="http://schemas.microsoft.com/office/drawing/2017/decorative" val="1"/>
              </a:ext>
            </a:extLst>
          </p:cNvPr>
          <p:cNvPicPr preferRelativeResize="0"/>
          <p:nvPr/>
        </p:nvPicPr>
        <p:blipFill rotWithShape="1">
          <a:blip r:embed="rId4">
            <a:alphaModFix/>
          </a:blip>
          <a:srcRect t="86648"/>
          <a:stretch/>
        </p:blipFill>
        <p:spPr>
          <a:xfrm>
            <a:off x="0" y="8913523"/>
            <a:ext cx="18288000" cy="13734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377"/>
        <p:cNvGrpSpPr/>
        <p:nvPr/>
      </p:nvGrpSpPr>
      <p:grpSpPr>
        <a:xfrm>
          <a:off x="0" y="0"/>
          <a:ext cx="0" cy="0"/>
          <a:chOff x="0" y="0"/>
          <a:chExt cx="0" cy="0"/>
        </a:xfrm>
      </p:grpSpPr>
      <p:sp>
        <p:nvSpPr>
          <p:cNvPr id="378" name="Google Shape;378;p32"/>
          <p:cNvSpPr txBox="1">
            <a:spLocks noGrp="1"/>
          </p:cNvSpPr>
          <p:nvPr>
            <p:ph type="title" idx="4294967295"/>
          </p:nvPr>
        </p:nvSpPr>
        <p:spPr>
          <a:xfrm>
            <a:off x="1028700" y="2620787"/>
            <a:ext cx="5868900" cy="12159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7899" b="0" i="0" u="none" strike="noStrike" kern="0" cap="none" spc="0" normalizeH="0" baseline="0" noProof="0" dirty="0">
                <a:ln>
                  <a:noFill/>
                </a:ln>
                <a:solidFill>
                  <a:srgbClr val="FFFFFF"/>
                </a:solidFill>
                <a:effectLst/>
                <a:uLnTx/>
                <a:uFillTx/>
                <a:latin typeface="Raleway Black"/>
                <a:ea typeface="Raleway Black"/>
                <a:cs typeface="Raleway Black"/>
                <a:sym typeface="Raleway Black"/>
              </a:rPr>
              <a:t>Breakouts</a:t>
            </a:r>
            <a:endParaRPr kumimoji="0" lang="en-US" sz="1400" b="0" i="0" u="none" strike="noStrike" kern="0" cap="none" spc="0" normalizeH="0" baseline="0" noProof="0" dirty="0">
              <a:ln>
                <a:noFill/>
              </a:ln>
              <a:solidFill>
                <a:srgbClr val="000000"/>
              </a:solidFill>
              <a:effectLst/>
              <a:uLnTx/>
              <a:uFillTx/>
              <a:latin typeface="Raleway Black"/>
              <a:ea typeface="Raleway Black"/>
              <a:cs typeface="Raleway Black"/>
              <a:sym typeface="Raleway Black"/>
            </a:endParaRPr>
          </a:p>
        </p:txBody>
      </p:sp>
      <p:sp>
        <p:nvSpPr>
          <p:cNvPr id="379" name="Google Shape;379;p32">
            <a:extLst>
              <a:ext uri="{C183D7F6-B498-43B3-948B-1728B52AA6E4}">
                <adec:decorative xmlns:adec="http://schemas.microsoft.com/office/drawing/2017/decorative" val="1"/>
              </a:ext>
            </a:extLst>
          </p:cNvPr>
          <p:cNvSpPr/>
          <p:nvPr/>
        </p:nvSpPr>
        <p:spPr>
          <a:xfrm>
            <a:off x="6897600" y="1579600"/>
            <a:ext cx="10768983" cy="7848347"/>
          </a:xfrm>
          <a:custGeom>
            <a:avLst/>
            <a:gdLst/>
            <a:ahLst/>
            <a:cxnLst/>
            <a:rect l="l" t="t" r="r" b="b"/>
            <a:pathLst>
              <a:path w="2401111" h="1708019" extrusionOk="0">
                <a:moveTo>
                  <a:pt x="2276651" y="1708019"/>
                </a:moveTo>
                <a:lnTo>
                  <a:pt x="124460" y="1708019"/>
                </a:lnTo>
                <a:cubicBezTo>
                  <a:pt x="55880" y="1708019"/>
                  <a:pt x="0" y="1652139"/>
                  <a:pt x="0" y="1583559"/>
                </a:cubicBezTo>
                <a:lnTo>
                  <a:pt x="0" y="124460"/>
                </a:lnTo>
                <a:cubicBezTo>
                  <a:pt x="0" y="55880"/>
                  <a:pt x="55880" y="0"/>
                  <a:pt x="124460" y="0"/>
                </a:cubicBezTo>
                <a:lnTo>
                  <a:pt x="2276651" y="0"/>
                </a:lnTo>
                <a:cubicBezTo>
                  <a:pt x="2345231" y="0"/>
                  <a:pt x="2401111" y="55880"/>
                  <a:pt x="2401111" y="124460"/>
                </a:cubicBezTo>
                <a:lnTo>
                  <a:pt x="2401111" y="1583559"/>
                </a:lnTo>
                <a:cubicBezTo>
                  <a:pt x="2401111" y="1652139"/>
                  <a:pt x="2345231" y="1708019"/>
                  <a:pt x="2276651" y="170801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80" name="Google Shape;380;p32">
            <a:extLst>
              <a:ext uri="{C183D7F6-B498-43B3-948B-1728B52AA6E4}">
                <adec:decorative xmlns:adec="http://schemas.microsoft.com/office/drawing/2017/decorative" val="1"/>
              </a:ext>
            </a:extLst>
          </p:cNvPr>
          <p:cNvGrpSpPr/>
          <p:nvPr/>
        </p:nvGrpSpPr>
        <p:grpSpPr>
          <a:xfrm>
            <a:off x="7237550" y="1881874"/>
            <a:ext cx="10286923" cy="7337526"/>
            <a:chOff x="-1246740" y="-1831708"/>
            <a:chExt cx="11886900" cy="9783367"/>
          </a:xfrm>
        </p:grpSpPr>
        <p:sp>
          <p:nvSpPr>
            <p:cNvPr id="381" name="Google Shape;381;p32"/>
            <p:cNvSpPr txBox="1"/>
            <p:nvPr/>
          </p:nvSpPr>
          <p:spPr>
            <a:xfrm>
              <a:off x="-1033000" y="-1831708"/>
              <a:ext cx="10975200" cy="9852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4800" b="1">
                  <a:latin typeface="Raleway"/>
                  <a:ea typeface="Raleway"/>
                  <a:cs typeface="Raleway"/>
                  <a:sym typeface="Raleway"/>
                </a:rPr>
                <a:t>Questions to consider</a:t>
              </a:r>
              <a:endParaRPr sz="4800" b="1">
                <a:latin typeface="Raleway"/>
                <a:ea typeface="Raleway"/>
                <a:cs typeface="Raleway"/>
                <a:sym typeface="Raleway"/>
              </a:endParaRPr>
            </a:p>
          </p:txBody>
        </p:sp>
        <p:sp>
          <p:nvSpPr>
            <p:cNvPr id="382" name="Google Shape;382;p32"/>
            <p:cNvSpPr txBox="1"/>
            <p:nvPr/>
          </p:nvSpPr>
          <p:spPr>
            <a:xfrm>
              <a:off x="-1246740" y="-483441"/>
              <a:ext cx="11886900" cy="8435100"/>
            </a:xfrm>
            <a:prstGeom prst="rect">
              <a:avLst/>
            </a:prstGeom>
            <a:noFill/>
            <a:ln>
              <a:noFill/>
            </a:ln>
          </p:spPr>
          <p:txBody>
            <a:bodyPr spcFirstLastPara="1" wrap="square" lIns="0" tIns="0" rIns="0" bIns="0" anchor="t" anchorCtr="0">
              <a:spAutoFit/>
            </a:bodyPr>
            <a:lstStyle/>
            <a:p>
              <a:pPr marL="539747" marR="0" lvl="1" indent="-339787" algn="l" rtl="0">
                <a:lnSpc>
                  <a:spcPct val="100000"/>
                </a:lnSpc>
                <a:spcBef>
                  <a:spcPts val="0"/>
                </a:spcBef>
                <a:spcAft>
                  <a:spcPts val="0"/>
                </a:spcAft>
                <a:buClr>
                  <a:srgbClr val="000000"/>
                </a:buClr>
                <a:buSzPts val="3600"/>
                <a:buFont typeface="Raleway Medium"/>
                <a:buChar char="•"/>
              </a:pPr>
              <a:r>
                <a:rPr lang="en-US" sz="3600">
                  <a:latin typeface="Raleway Medium"/>
                  <a:ea typeface="Raleway Medium"/>
                  <a:cs typeface="Raleway Medium"/>
                  <a:sym typeface="Raleway Medium"/>
                </a:rPr>
                <a:t>How did you and your partners start your initiative? If you haven’t started, what barriers are you facing?</a:t>
              </a:r>
              <a:endParaRPr sz="3600">
                <a:latin typeface="Raleway Medium"/>
                <a:ea typeface="Raleway Medium"/>
                <a:cs typeface="Raleway Medium"/>
                <a:sym typeface="Raleway Medium"/>
              </a:endParaRPr>
            </a:p>
            <a:p>
              <a:pPr marL="539747" marR="0" lvl="1" indent="-339787" algn="l" rtl="0">
                <a:lnSpc>
                  <a:spcPct val="100000"/>
                </a:lnSpc>
                <a:spcBef>
                  <a:spcPts val="600"/>
                </a:spcBef>
                <a:spcAft>
                  <a:spcPts val="0"/>
                </a:spcAft>
                <a:buSzPts val="3600"/>
                <a:buFont typeface="Raleway Medium"/>
                <a:buChar char="•"/>
              </a:pPr>
              <a:r>
                <a:rPr lang="en-US" sz="3600">
                  <a:latin typeface="Raleway Medium"/>
                  <a:ea typeface="Raleway Medium"/>
                  <a:cs typeface="Raleway Medium"/>
                  <a:sym typeface="Raleway Medium"/>
                </a:rPr>
                <a:t>What did you accomplish with your initiative (big and small wins)?</a:t>
              </a:r>
              <a:endParaRPr sz="3600">
                <a:latin typeface="Raleway Medium"/>
                <a:ea typeface="Raleway Medium"/>
                <a:cs typeface="Raleway Medium"/>
                <a:sym typeface="Raleway Medium"/>
              </a:endParaRPr>
            </a:p>
            <a:p>
              <a:pPr marL="539747" marR="0" lvl="1" indent="-339787" algn="l" rtl="0">
                <a:lnSpc>
                  <a:spcPct val="100000"/>
                </a:lnSpc>
                <a:spcBef>
                  <a:spcPts val="600"/>
                </a:spcBef>
                <a:spcAft>
                  <a:spcPts val="0"/>
                </a:spcAft>
                <a:buSzPts val="3600"/>
                <a:buFont typeface="Raleway Medium"/>
                <a:buChar char="•"/>
              </a:pPr>
              <a:r>
                <a:rPr lang="en-US" sz="3600">
                  <a:latin typeface="Raleway Medium"/>
                  <a:ea typeface="Raleway Medium"/>
                  <a:cs typeface="Raleway Medium"/>
                  <a:sym typeface="Raleway Medium"/>
                </a:rPr>
                <a:t>Where do you envision this initiative going? How are you thinking about scaling up or sustainability?</a:t>
              </a:r>
              <a:endParaRPr sz="3600">
                <a:latin typeface="Raleway Medium"/>
                <a:ea typeface="Raleway Medium"/>
                <a:cs typeface="Raleway Medium"/>
                <a:sym typeface="Raleway Medium"/>
              </a:endParaRPr>
            </a:p>
            <a:p>
              <a:pPr marL="539747" marR="0" lvl="1" indent="-339787" algn="l" rtl="0">
                <a:lnSpc>
                  <a:spcPct val="100000"/>
                </a:lnSpc>
                <a:spcBef>
                  <a:spcPts val="600"/>
                </a:spcBef>
                <a:spcAft>
                  <a:spcPts val="600"/>
                </a:spcAft>
                <a:buSzPts val="3600"/>
                <a:buFont typeface="Raleway Medium"/>
                <a:buChar char="•"/>
              </a:pPr>
              <a:r>
                <a:rPr lang="en-US" sz="3600">
                  <a:latin typeface="Raleway Medium"/>
                  <a:ea typeface="Raleway Medium"/>
                  <a:cs typeface="Raleway Medium"/>
                  <a:sym typeface="Raleway Medium"/>
                </a:rPr>
                <a:t>What are your tips/takeaways for others who might be interested in similar collaborative work?</a:t>
              </a:r>
              <a:endParaRPr sz="3600">
                <a:latin typeface="Raleway Medium"/>
                <a:ea typeface="Raleway Medium"/>
                <a:cs typeface="Raleway Medium"/>
                <a:sym typeface="Raleway Medium"/>
              </a:endParaRPr>
            </a:p>
          </p:txBody>
        </p:sp>
      </p:grpSp>
      <p:sp>
        <p:nvSpPr>
          <p:cNvPr id="383" name="Google Shape;383;p32"/>
          <p:cNvSpPr txBox="1"/>
          <p:nvPr/>
        </p:nvSpPr>
        <p:spPr>
          <a:xfrm>
            <a:off x="176868" y="739131"/>
            <a:ext cx="2760408" cy="289569"/>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101">
                <a:solidFill>
                  <a:srgbClr val="0F3869"/>
                </a:solidFill>
                <a:latin typeface="Arial"/>
                <a:ea typeface="Arial"/>
                <a:cs typeface="Arial"/>
                <a:sym typeface="Arial"/>
              </a:rPr>
              <a:t>Cross-State Convening</a:t>
            </a:r>
            <a:endParaRPr/>
          </a:p>
        </p:txBody>
      </p:sp>
      <p:sp>
        <p:nvSpPr>
          <p:cNvPr id="384" name="Google Shape;384;p32">
            <a:extLst>
              <a:ext uri="{C183D7F6-B498-43B3-948B-1728B52AA6E4}">
                <adec:decorative xmlns:adec="http://schemas.microsoft.com/office/drawing/2017/decorative" val="1"/>
              </a:ext>
            </a:extLst>
          </p:cNvPr>
          <p:cNvSpPr/>
          <p:nvPr/>
        </p:nvSpPr>
        <p:spPr>
          <a:xfrm>
            <a:off x="1622949" y="4273525"/>
            <a:ext cx="3451299" cy="4687237"/>
          </a:xfrm>
          <a:custGeom>
            <a:avLst/>
            <a:gdLst/>
            <a:ahLst/>
            <a:cxnLst/>
            <a:rect l="l" t="t" r="r" b="b"/>
            <a:pathLst>
              <a:path w="2937276" h="3989138" extrusionOk="0">
                <a:moveTo>
                  <a:pt x="0" y="0"/>
                </a:moveTo>
                <a:lnTo>
                  <a:pt x="2937276" y="0"/>
                </a:lnTo>
                <a:lnTo>
                  <a:pt x="2937276" y="3989138"/>
                </a:lnTo>
                <a:lnTo>
                  <a:pt x="0" y="3989138"/>
                </a:lnTo>
                <a:lnTo>
                  <a:pt x="0" y="0"/>
                </a:lnTo>
                <a:close/>
              </a:path>
            </a:pathLst>
          </a:custGeom>
          <a:blipFill rotWithShape="1">
            <a:blip r:embed="rId3">
              <a:alphaModFix/>
            </a:blip>
            <a:stretch>
              <a:fillRect l="-281" t="-11267" r="-109661" b="-12075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5" name="Google Shape;385;p32">
            <a:extLst>
              <a:ext uri="{C183D7F6-B498-43B3-948B-1728B52AA6E4}">
                <adec:decorative xmlns:adec="http://schemas.microsoft.com/office/drawing/2017/decorative" val="1"/>
              </a:ext>
            </a:extLst>
          </p:cNvPr>
          <p:cNvSpPr/>
          <p:nvPr/>
        </p:nvSpPr>
        <p:spPr>
          <a:xfrm>
            <a:off x="15461793" y="167489"/>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86" name="Google Shape;386;p32"/>
          <p:cNvSpPr txBox="1"/>
          <p:nvPr/>
        </p:nvSpPr>
        <p:spPr>
          <a:xfrm>
            <a:off x="15390184"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390"/>
        <p:cNvGrpSpPr/>
        <p:nvPr/>
      </p:nvGrpSpPr>
      <p:grpSpPr>
        <a:xfrm>
          <a:off x="0" y="0"/>
          <a:ext cx="0" cy="0"/>
          <a:chOff x="0" y="0"/>
          <a:chExt cx="0" cy="0"/>
        </a:xfrm>
      </p:grpSpPr>
      <p:sp>
        <p:nvSpPr>
          <p:cNvPr id="391" name="Google Shape;391;p33"/>
          <p:cNvSpPr txBox="1">
            <a:spLocks noGrp="1"/>
          </p:cNvSpPr>
          <p:nvPr>
            <p:ph type="title" idx="4294967295"/>
          </p:nvPr>
        </p:nvSpPr>
        <p:spPr>
          <a:xfrm>
            <a:off x="1230750" y="1251725"/>
            <a:ext cx="15826500" cy="11082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7200" b="0" i="0" u="none" strike="noStrike" kern="0" cap="none" spc="0" normalizeH="0" baseline="0" noProof="0" dirty="0">
                <a:ln>
                  <a:noFill/>
                </a:ln>
                <a:solidFill>
                  <a:srgbClr val="FFFFFF"/>
                </a:solidFill>
                <a:effectLst/>
                <a:uLnTx/>
                <a:uFillTx/>
                <a:latin typeface="Raleway ExtraBold"/>
                <a:ea typeface="Raleway ExtraBold"/>
                <a:cs typeface="Raleway ExtraBold"/>
                <a:sym typeface="Raleway ExtraBold"/>
              </a:rPr>
              <a:t>Reminder of our session outcomes:</a:t>
            </a:r>
            <a:endParaRPr kumimoji="0" lang="en-US" sz="7200" b="0" i="0" u="none" strike="noStrike" kern="0" cap="none" spc="0" normalizeH="0" baseline="0" noProof="0" dirty="0">
              <a:ln>
                <a:noFill/>
              </a:ln>
              <a:solidFill>
                <a:srgbClr val="000000"/>
              </a:solidFill>
              <a:effectLst/>
              <a:uLnTx/>
              <a:uFillTx/>
              <a:latin typeface="Raleway ExtraBold"/>
              <a:ea typeface="Raleway ExtraBold"/>
              <a:cs typeface="Raleway ExtraBold"/>
              <a:sym typeface="Raleway ExtraBold"/>
            </a:endParaRPr>
          </a:p>
        </p:txBody>
      </p:sp>
      <p:sp>
        <p:nvSpPr>
          <p:cNvPr id="392" name="Google Shape;392;p33">
            <a:extLst>
              <a:ext uri="{C183D7F6-B498-43B3-948B-1728B52AA6E4}">
                <adec:decorative xmlns:adec="http://schemas.microsoft.com/office/drawing/2017/decorative" val="1"/>
              </a:ext>
            </a:extLst>
          </p:cNvPr>
          <p:cNvSpPr/>
          <p:nvPr/>
        </p:nvSpPr>
        <p:spPr>
          <a:xfrm>
            <a:off x="729309" y="2628900"/>
            <a:ext cx="16886007" cy="6948971"/>
          </a:xfrm>
          <a:custGeom>
            <a:avLst/>
            <a:gdLst/>
            <a:ahLst/>
            <a:cxnLst/>
            <a:rect l="l" t="t" r="r" b="b"/>
            <a:pathLst>
              <a:path w="4046357" h="1665167" extrusionOk="0">
                <a:moveTo>
                  <a:pt x="3921897" y="1665167"/>
                </a:moveTo>
                <a:lnTo>
                  <a:pt x="124460" y="1665167"/>
                </a:lnTo>
                <a:cubicBezTo>
                  <a:pt x="55880" y="1665167"/>
                  <a:pt x="0" y="1609287"/>
                  <a:pt x="0" y="1540707"/>
                </a:cubicBezTo>
                <a:lnTo>
                  <a:pt x="0" y="124460"/>
                </a:lnTo>
                <a:cubicBezTo>
                  <a:pt x="0" y="55880"/>
                  <a:pt x="55880" y="0"/>
                  <a:pt x="124460" y="0"/>
                </a:cubicBezTo>
                <a:lnTo>
                  <a:pt x="3921897" y="0"/>
                </a:lnTo>
                <a:cubicBezTo>
                  <a:pt x="3990477" y="0"/>
                  <a:pt x="4046357" y="55880"/>
                  <a:pt x="4046357" y="124460"/>
                </a:cubicBezTo>
                <a:lnTo>
                  <a:pt x="4046357" y="1540707"/>
                </a:lnTo>
                <a:cubicBezTo>
                  <a:pt x="4046357" y="1609287"/>
                  <a:pt x="3990477" y="1665167"/>
                  <a:pt x="3921897" y="1665167"/>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393" name="Google Shape;393;p33">
            <a:extLst>
              <a:ext uri="{C183D7F6-B498-43B3-948B-1728B52AA6E4}">
                <adec:decorative xmlns:adec="http://schemas.microsoft.com/office/drawing/2017/decorative" val="1"/>
              </a:ext>
            </a:extLst>
          </p:cNvPr>
          <p:cNvGrpSpPr/>
          <p:nvPr/>
        </p:nvGrpSpPr>
        <p:grpSpPr>
          <a:xfrm>
            <a:off x="1627275" y="3586404"/>
            <a:ext cx="750621" cy="750621"/>
            <a:chOff x="0" y="0"/>
            <a:chExt cx="1000828" cy="1000828"/>
          </a:xfrm>
        </p:grpSpPr>
        <p:sp>
          <p:nvSpPr>
            <p:cNvPr id="394" name="Google Shape;394;p33"/>
            <p:cNvSpPr/>
            <p:nvPr/>
          </p:nvSpPr>
          <p:spPr>
            <a:xfrm>
              <a:off x="0" y="0"/>
              <a:ext cx="1000828" cy="1000828"/>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BC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5" name="Google Shape;395;p33"/>
            <p:cNvSpPr txBox="1"/>
            <p:nvPr/>
          </p:nvSpPr>
          <p:spPr>
            <a:xfrm>
              <a:off x="146043" y="202599"/>
              <a:ext cx="708742" cy="56705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700" b="1">
                  <a:solidFill>
                    <a:srgbClr val="000000"/>
                  </a:solidFill>
                  <a:latin typeface="Arial"/>
                  <a:ea typeface="Arial"/>
                  <a:cs typeface="Arial"/>
                  <a:sym typeface="Arial"/>
                </a:rPr>
                <a:t>1</a:t>
              </a:r>
              <a:endParaRPr/>
            </a:p>
          </p:txBody>
        </p:sp>
      </p:grpSp>
      <p:grpSp>
        <p:nvGrpSpPr>
          <p:cNvPr id="396" name="Google Shape;396;p33">
            <a:extLst>
              <a:ext uri="{C183D7F6-B498-43B3-948B-1728B52AA6E4}">
                <adec:decorative xmlns:adec="http://schemas.microsoft.com/office/drawing/2017/decorative" val="1"/>
              </a:ext>
            </a:extLst>
          </p:cNvPr>
          <p:cNvGrpSpPr/>
          <p:nvPr/>
        </p:nvGrpSpPr>
        <p:grpSpPr>
          <a:xfrm>
            <a:off x="1627275" y="4943525"/>
            <a:ext cx="750621" cy="750621"/>
            <a:chOff x="0" y="0"/>
            <a:chExt cx="1000828" cy="1000828"/>
          </a:xfrm>
        </p:grpSpPr>
        <p:sp>
          <p:nvSpPr>
            <p:cNvPr id="397" name="Google Shape;397;p33"/>
            <p:cNvSpPr/>
            <p:nvPr/>
          </p:nvSpPr>
          <p:spPr>
            <a:xfrm>
              <a:off x="0" y="0"/>
              <a:ext cx="1000828" cy="1000828"/>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BC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98" name="Google Shape;398;p33"/>
            <p:cNvSpPr txBox="1"/>
            <p:nvPr/>
          </p:nvSpPr>
          <p:spPr>
            <a:xfrm>
              <a:off x="146043" y="202599"/>
              <a:ext cx="708742" cy="56705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700" b="1">
                  <a:solidFill>
                    <a:srgbClr val="000000"/>
                  </a:solidFill>
                  <a:latin typeface="Arial"/>
                  <a:ea typeface="Arial"/>
                  <a:cs typeface="Arial"/>
                  <a:sym typeface="Arial"/>
                </a:rPr>
                <a:t>2</a:t>
              </a:r>
              <a:endParaRPr/>
            </a:p>
          </p:txBody>
        </p:sp>
      </p:grpSp>
      <p:grpSp>
        <p:nvGrpSpPr>
          <p:cNvPr id="399" name="Google Shape;399;p33">
            <a:extLst>
              <a:ext uri="{C183D7F6-B498-43B3-948B-1728B52AA6E4}">
                <adec:decorative xmlns:adec="http://schemas.microsoft.com/office/drawing/2017/decorative" val="1"/>
              </a:ext>
            </a:extLst>
          </p:cNvPr>
          <p:cNvGrpSpPr/>
          <p:nvPr/>
        </p:nvGrpSpPr>
        <p:grpSpPr>
          <a:xfrm>
            <a:off x="1627275" y="6311365"/>
            <a:ext cx="750621" cy="750621"/>
            <a:chOff x="0" y="0"/>
            <a:chExt cx="1000828" cy="1000828"/>
          </a:xfrm>
        </p:grpSpPr>
        <p:sp>
          <p:nvSpPr>
            <p:cNvPr id="400" name="Google Shape;400;p33"/>
            <p:cNvSpPr/>
            <p:nvPr/>
          </p:nvSpPr>
          <p:spPr>
            <a:xfrm>
              <a:off x="0" y="0"/>
              <a:ext cx="1000828" cy="1000828"/>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BC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1" name="Google Shape;401;p33"/>
            <p:cNvSpPr txBox="1"/>
            <p:nvPr/>
          </p:nvSpPr>
          <p:spPr>
            <a:xfrm>
              <a:off x="146043" y="202599"/>
              <a:ext cx="708742" cy="567055"/>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700" b="1">
                  <a:solidFill>
                    <a:srgbClr val="000000"/>
                  </a:solidFill>
                  <a:latin typeface="Arial"/>
                  <a:ea typeface="Arial"/>
                  <a:cs typeface="Arial"/>
                  <a:sym typeface="Arial"/>
                </a:rPr>
                <a:t>3</a:t>
              </a:r>
              <a:endParaRPr/>
            </a:p>
          </p:txBody>
        </p:sp>
      </p:grpSp>
      <p:grpSp>
        <p:nvGrpSpPr>
          <p:cNvPr id="402" name="Google Shape;402;p33">
            <a:extLst>
              <a:ext uri="{C183D7F6-B498-43B3-948B-1728B52AA6E4}">
                <adec:decorative xmlns:adec="http://schemas.microsoft.com/office/drawing/2017/decorative" val="1"/>
              </a:ext>
            </a:extLst>
          </p:cNvPr>
          <p:cNvGrpSpPr/>
          <p:nvPr/>
        </p:nvGrpSpPr>
        <p:grpSpPr>
          <a:xfrm>
            <a:off x="1627270" y="7876629"/>
            <a:ext cx="750621" cy="750621"/>
            <a:chOff x="0" y="0"/>
            <a:chExt cx="1000828" cy="1000828"/>
          </a:xfrm>
        </p:grpSpPr>
        <p:sp>
          <p:nvSpPr>
            <p:cNvPr id="403" name="Google Shape;403;p33"/>
            <p:cNvSpPr/>
            <p:nvPr/>
          </p:nvSpPr>
          <p:spPr>
            <a:xfrm>
              <a:off x="0" y="0"/>
              <a:ext cx="1000828" cy="1000828"/>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BC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4" name="Google Shape;404;p33"/>
            <p:cNvSpPr txBox="1"/>
            <p:nvPr/>
          </p:nvSpPr>
          <p:spPr>
            <a:xfrm>
              <a:off x="146043" y="202599"/>
              <a:ext cx="708600" cy="5541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2700" b="1">
                  <a:solidFill>
                    <a:srgbClr val="000000"/>
                  </a:solidFill>
                  <a:latin typeface="Arial"/>
                  <a:ea typeface="Arial"/>
                  <a:cs typeface="Arial"/>
                  <a:sym typeface="Arial"/>
                </a:rPr>
                <a:t>4</a:t>
              </a:r>
              <a:endParaRPr/>
            </a:p>
          </p:txBody>
        </p:sp>
      </p:grpSp>
      <p:sp>
        <p:nvSpPr>
          <p:cNvPr id="405" name="Google Shape;405;p33">
            <a:extLst>
              <a:ext uri="{C183D7F6-B498-43B3-948B-1728B52AA6E4}">
                <adec:decorative xmlns:adec="http://schemas.microsoft.com/office/drawing/2017/decorative" val="1"/>
              </a:ext>
            </a:extLst>
          </p:cNvPr>
          <p:cNvSpPr/>
          <p:nvPr/>
        </p:nvSpPr>
        <p:spPr>
          <a:xfrm>
            <a:off x="15212951" y="439720"/>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6" name="Google Shape;406;p33">
            <a:extLst>
              <a:ext uri="{C183D7F6-B498-43B3-948B-1728B52AA6E4}">
                <adec:decorative xmlns:adec="http://schemas.microsoft.com/office/drawing/2017/decorative" val="1"/>
              </a:ext>
            </a:extLst>
          </p:cNvPr>
          <p:cNvSpPr/>
          <p:nvPr/>
        </p:nvSpPr>
        <p:spPr>
          <a:xfrm>
            <a:off x="13865281" y="7446201"/>
            <a:ext cx="1859134" cy="1611474"/>
          </a:xfrm>
          <a:custGeom>
            <a:avLst/>
            <a:gdLst/>
            <a:ahLst/>
            <a:cxnLst/>
            <a:rect l="l" t="t" r="r" b="b"/>
            <a:pathLst>
              <a:path w="1859134" h="1611474" extrusionOk="0">
                <a:moveTo>
                  <a:pt x="0" y="0"/>
                </a:moveTo>
                <a:lnTo>
                  <a:pt x="1859135" y="0"/>
                </a:lnTo>
                <a:lnTo>
                  <a:pt x="1859135" y="1611475"/>
                </a:lnTo>
                <a:lnTo>
                  <a:pt x="0" y="1611475"/>
                </a:lnTo>
                <a:lnTo>
                  <a:pt x="0" y="0"/>
                </a:lnTo>
                <a:close/>
              </a:path>
            </a:pathLst>
          </a:custGeom>
          <a:blipFill rotWithShape="1">
            <a:blip r:embed="rId4">
              <a:alphaModFix/>
            </a:blip>
            <a:stretch>
              <a:fillRect l="-38711" t="-63786" r="-1924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7" name="Google Shape;407;p33">
            <a:extLst>
              <a:ext uri="{C183D7F6-B498-43B3-948B-1728B52AA6E4}">
                <adec:decorative xmlns:adec="http://schemas.microsoft.com/office/drawing/2017/decorative" val="1"/>
              </a:ext>
            </a:extLst>
          </p:cNvPr>
          <p:cNvSpPr/>
          <p:nvPr/>
        </p:nvSpPr>
        <p:spPr>
          <a:xfrm>
            <a:off x="14534156" y="8177935"/>
            <a:ext cx="2798688" cy="1171951"/>
          </a:xfrm>
          <a:custGeom>
            <a:avLst/>
            <a:gdLst/>
            <a:ahLst/>
            <a:cxnLst/>
            <a:rect l="l" t="t" r="r" b="b"/>
            <a:pathLst>
              <a:path w="2798688" h="1171951" extrusionOk="0">
                <a:moveTo>
                  <a:pt x="0" y="0"/>
                </a:moveTo>
                <a:lnTo>
                  <a:pt x="2798689" y="0"/>
                </a:lnTo>
                <a:lnTo>
                  <a:pt x="2798689" y="1171951"/>
                </a:lnTo>
                <a:lnTo>
                  <a:pt x="0" y="117195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12" name="Google Shape;412;p33"/>
          <p:cNvSpPr txBox="1"/>
          <p:nvPr/>
        </p:nvSpPr>
        <p:spPr>
          <a:xfrm>
            <a:off x="1230750" y="2757975"/>
            <a:ext cx="5376300" cy="461700"/>
          </a:xfrm>
          <a:prstGeom prst="rect">
            <a:avLst/>
          </a:prstGeom>
          <a:noFill/>
          <a:ln>
            <a:noFill/>
          </a:ln>
        </p:spPr>
        <p:txBody>
          <a:bodyPr spcFirstLastPara="1" wrap="square" lIns="0" tIns="0" rIns="0" bIns="0" anchor="t" anchorCtr="0">
            <a:spAutoFit/>
          </a:bodyPr>
          <a:lstStyle/>
          <a:p>
            <a:pPr marL="0" marR="0" lvl="0" indent="0" algn="l" rtl="0">
              <a:lnSpc>
                <a:spcPct val="150020"/>
              </a:lnSpc>
              <a:spcBef>
                <a:spcPts val="0"/>
              </a:spcBef>
              <a:spcAft>
                <a:spcPts val="0"/>
              </a:spcAft>
              <a:buNone/>
            </a:pPr>
            <a:r>
              <a:rPr lang="en-US" sz="3000">
                <a:latin typeface="Raleway Medium"/>
                <a:ea typeface="Raleway Medium"/>
                <a:cs typeface="Raleway Medium"/>
                <a:sym typeface="Raleway Medium"/>
              </a:rPr>
              <a:t>Participants will learn:</a:t>
            </a:r>
            <a:endParaRPr sz="2499">
              <a:latin typeface="Raleway Medium"/>
              <a:ea typeface="Raleway Medium"/>
              <a:cs typeface="Raleway Medium"/>
              <a:sym typeface="Raleway Medium"/>
            </a:endParaRPr>
          </a:p>
        </p:txBody>
      </p:sp>
      <p:sp>
        <p:nvSpPr>
          <p:cNvPr id="409" name="Google Shape;409;p33"/>
          <p:cNvSpPr txBox="1"/>
          <p:nvPr/>
        </p:nvSpPr>
        <p:spPr>
          <a:xfrm>
            <a:off x="2593799" y="3695100"/>
            <a:ext cx="13805100" cy="400200"/>
          </a:xfrm>
          <a:prstGeom prst="rect">
            <a:avLst/>
          </a:prstGeom>
          <a:noFill/>
          <a:ln>
            <a:noFill/>
          </a:ln>
        </p:spPr>
        <p:txBody>
          <a:bodyPr spcFirstLastPara="1" wrap="square" lIns="0" tIns="0" rIns="0" bIns="0" anchor="t" anchorCtr="0">
            <a:spAutoFit/>
          </a:bodyPr>
          <a:lstStyle/>
          <a:p>
            <a:pPr marL="0" marR="0" lvl="0" indent="0" algn="l" rtl="0">
              <a:lnSpc>
                <a:spcPct val="150020"/>
              </a:lnSpc>
              <a:spcBef>
                <a:spcPts val="0"/>
              </a:spcBef>
              <a:spcAft>
                <a:spcPts val="0"/>
              </a:spcAft>
              <a:buNone/>
            </a:pPr>
            <a:r>
              <a:rPr lang="en-US" sz="2600">
                <a:latin typeface="Raleway Medium"/>
                <a:ea typeface="Raleway Medium"/>
                <a:cs typeface="Raleway Medium"/>
                <a:sym typeface="Raleway Medium"/>
              </a:rPr>
              <a:t>Strategies for breaking down barriers to support the inclusion of students with disabilities.</a:t>
            </a:r>
            <a:endParaRPr sz="2600">
              <a:latin typeface="Raleway Medium"/>
              <a:ea typeface="Raleway Medium"/>
              <a:cs typeface="Raleway Medium"/>
              <a:sym typeface="Raleway Medium"/>
            </a:endParaRPr>
          </a:p>
        </p:txBody>
      </p:sp>
      <p:sp>
        <p:nvSpPr>
          <p:cNvPr id="410" name="Google Shape;410;p33"/>
          <p:cNvSpPr txBox="1"/>
          <p:nvPr/>
        </p:nvSpPr>
        <p:spPr>
          <a:xfrm>
            <a:off x="2593801" y="4919388"/>
            <a:ext cx="13460700" cy="8604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2600">
                <a:latin typeface="Raleway Medium"/>
                <a:ea typeface="Raleway Medium"/>
                <a:cs typeface="Raleway Medium"/>
                <a:sym typeface="Raleway Medium"/>
              </a:rPr>
              <a:t>Knowledge of how to leverage education preparation programs to collaboratively prepare for challenges that candidates may encounter during in-service practice.</a:t>
            </a:r>
            <a:endParaRPr sz="2600">
              <a:latin typeface="Raleway Medium"/>
              <a:ea typeface="Raleway Medium"/>
              <a:cs typeface="Raleway Medium"/>
              <a:sym typeface="Raleway Medium"/>
            </a:endParaRPr>
          </a:p>
        </p:txBody>
      </p:sp>
      <p:sp>
        <p:nvSpPr>
          <p:cNvPr id="408" name="Google Shape;408;p33"/>
          <p:cNvSpPr txBox="1"/>
          <p:nvPr/>
        </p:nvSpPr>
        <p:spPr>
          <a:xfrm>
            <a:off x="2593788" y="6176900"/>
            <a:ext cx="13934100" cy="1320600"/>
          </a:xfrm>
          <a:prstGeom prst="rect">
            <a:avLst/>
          </a:prstGeom>
          <a:noFill/>
          <a:ln>
            <a:noFill/>
          </a:ln>
        </p:spPr>
        <p:txBody>
          <a:bodyPr spcFirstLastPara="1" wrap="square" lIns="0" tIns="0" rIns="0" bIns="0" anchor="t" anchorCtr="0">
            <a:spAutoFit/>
          </a:bodyPr>
          <a:lstStyle/>
          <a:p>
            <a:pPr marL="0" marR="0" lvl="0" indent="0" algn="l" rtl="0">
              <a:lnSpc>
                <a:spcPct val="115000"/>
              </a:lnSpc>
              <a:spcBef>
                <a:spcPts val="0"/>
              </a:spcBef>
              <a:spcAft>
                <a:spcPts val="0"/>
              </a:spcAft>
              <a:buNone/>
            </a:pPr>
            <a:r>
              <a:rPr lang="en-US" sz="2600">
                <a:latin typeface="Raleway Medium"/>
                <a:ea typeface="Raleway Medium"/>
                <a:cs typeface="Raleway Medium"/>
                <a:sym typeface="Raleway Medium"/>
              </a:rPr>
              <a:t>Considerations for integrating High-Leverage Practices (HLPs), Multi-Tiered System of Supports (MTSS), and Universal Design for Learning (UDL) across disciplines and programs to enhance teaching and leadership practices for all learners.</a:t>
            </a:r>
            <a:endParaRPr sz="2600">
              <a:latin typeface="Raleway Medium"/>
              <a:ea typeface="Raleway Medium"/>
              <a:cs typeface="Raleway Medium"/>
              <a:sym typeface="Raleway Medium"/>
            </a:endParaRPr>
          </a:p>
        </p:txBody>
      </p:sp>
      <p:sp>
        <p:nvSpPr>
          <p:cNvPr id="411" name="Google Shape;411;p33">
            <a:extLst>
              <a:ext uri="{C183D7F6-B498-43B3-948B-1728B52AA6E4}">
                <adec:decorative xmlns:adec="http://schemas.microsoft.com/office/drawing/2017/decorative" val="1"/>
              </a:ext>
            </a:extLst>
          </p:cNvPr>
          <p:cNvSpPr txBox="1"/>
          <p:nvPr/>
        </p:nvSpPr>
        <p:spPr>
          <a:xfrm>
            <a:off x="15141342" y="1011362"/>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413" name="Google Shape;413;p33"/>
          <p:cNvSpPr txBox="1"/>
          <p:nvPr/>
        </p:nvSpPr>
        <p:spPr>
          <a:xfrm>
            <a:off x="2593799" y="8059638"/>
            <a:ext cx="13805100" cy="400200"/>
          </a:xfrm>
          <a:prstGeom prst="rect">
            <a:avLst/>
          </a:prstGeom>
          <a:noFill/>
          <a:ln>
            <a:noFill/>
          </a:ln>
        </p:spPr>
        <p:txBody>
          <a:bodyPr spcFirstLastPara="1" wrap="square" lIns="0" tIns="0" rIns="0" bIns="0" anchor="t" anchorCtr="0">
            <a:spAutoFit/>
          </a:bodyPr>
          <a:lstStyle/>
          <a:p>
            <a:pPr marL="0" marR="0" lvl="0" indent="0" algn="l" rtl="0">
              <a:lnSpc>
                <a:spcPct val="150020"/>
              </a:lnSpc>
              <a:spcBef>
                <a:spcPts val="0"/>
              </a:spcBef>
              <a:spcAft>
                <a:spcPts val="0"/>
              </a:spcAft>
              <a:buNone/>
            </a:pPr>
            <a:r>
              <a:rPr lang="en-US" sz="2600">
                <a:latin typeface="Raleway Medium"/>
                <a:ea typeface="Raleway Medium"/>
                <a:cs typeface="Raleway Medium"/>
                <a:sym typeface="Raleway Medium"/>
              </a:rPr>
              <a:t>Other takeaways?</a:t>
            </a:r>
            <a:endParaRPr sz="2600">
              <a:latin typeface="Raleway Medium"/>
              <a:ea typeface="Raleway Medium"/>
              <a:cs typeface="Raleway Medium"/>
              <a:sym typeface="Raleway Medium"/>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F3869"/>
        </a:solidFill>
        <a:effectLst/>
      </p:bgPr>
    </p:bg>
    <p:spTree>
      <p:nvGrpSpPr>
        <p:cNvPr id="1" name="Shape 417"/>
        <p:cNvGrpSpPr/>
        <p:nvPr/>
      </p:nvGrpSpPr>
      <p:grpSpPr>
        <a:xfrm>
          <a:off x="0" y="0"/>
          <a:ext cx="0" cy="0"/>
          <a:chOff x="0" y="0"/>
          <a:chExt cx="0" cy="0"/>
        </a:xfrm>
      </p:grpSpPr>
      <p:grpSp>
        <p:nvGrpSpPr>
          <p:cNvPr id="418" name="Google Shape;418;p34">
            <a:extLst>
              <a:ext uri="{C183D7F6-B498-43B3-948B-1728B52AA6E4}">
                <adec:decorative xmlns:adec="http://schemas.microsoft.com/office/drawing/2017/decorative" val="1"/>
              </a:ext>
            </a:extLst>
          </p:cNvPr>
          <p:cNvGrpSpPr/>
          <p:nvPr/>
        </p:nvGrpSpPr>
        <p:grpSpPr>
          <a:xfrm>
            <a:off x="13280398" y="5567321"/>
            <a:ext cx="5125029" cy="5125029"/>
            <a:chOff x="0" y="0"/>
            <a:chExt cx="812800" cy="812800"/>
          </a:xfrm>
        </p:grpSpPr>
        <p:sp>
          <p:nvSpPr>
            <p:cNvPr id="419" name="Google Shape;419;p34"/>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B92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0" name="Google Shape;420;p34"/>
            <p:cNvSpPr txBox="1"/>
            <p:nvPr/>
          </p:nvSpPr>
          <p:spPr>
            <a:xfrm>
              <a:off x="76200" y="38100"/>
              <a:ext cx="660300" cy="6984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21" name="Google Shape;421;p34"/>
          <p:cNvSpPr txBox="1">
            <a:spLocks noGrp="1"/>
          </p:cNvSpPr>
          <p:nvPr>
            <p:ph type="title" idx="4294967295"/>
          </p:nvPr>
        </p:nvSpPr>
        <p:spPr>
          <a:xfrm>
            <a:off x="1752622" y="485927"/>
            <a:ext cx="9507900" cy="10776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7000" b="0" i="0" u="none" strike="noStrike" kern="0" cap="none" spc="0" normalizeH="0" baseline="0" noProof="0" dirty="0">
                <a:ln>
                  <a:noFill/>
                </a:ln>
                <a:solidFill>
                  <a:srgbClr val="F4F4F4"/>
                </a:solidFill>
                <a:effectLst/>
                <a:uLnTx/>
                <a:uFillTx/>
                <a:latin typeface="Raleway ExtraBold"/>
                <a:ea typeface="Raleway ExtraBold"/>
                <a:cs typeface="Raleway ExtraBold"/>
                <a:sym typeface="Raleway ExtraBold"/>
              </a:rPr>
              <a:t>Reflect in Padlet</a:t>
            </a:r>
            <a:endParaRPr kumimoji="0" lang="en-US" sz="1400" b="0" i="0" u="none" strike="noStrike" kern="0" cap="none" spc="0" normalizeH="0" baseline="0" noProof="0" dirty="0">
              <a:ln>
                <a:noFill/>
              </a:ln>
              <a:solidFill>
                <a:srgbClr val="000000"/>
              </a:solidFill>
              <a:effectLst/>
              <a:uLnTx/>
              <a:uFillTx/>
              <a:latin typeface="Raleway ExtraBold"/>
              <a:ea typeface="Raleway ExtraBold"/>
              <a:cs typeface="Raleway ExtraBold"/>
              <a:sym typeface="Raleway ExtraBold"/>
            </a:endParaRPr>
          </a:p>
        </p:txBody>
      </p:sp>
      <p:sp>
        <p:nvSpPr>
          <p:cNvPr id="422" name="Google Shape;422;p34"/>
          <p:cNvSpPr txBox="1"/>
          <p:nvPr/>
        </p:nvSpPr>
        <p:spPr>
          <a:xfrm>
            <a:off x="834500" y="2194975"/>
            <a:ext cx="16979400" cy="6761100"/>
          </a:xfrm>
          <a:prstGeom prst="rect">
            <a:avLst/>
          </a:prstGeom>
          <a:noFill/>
          <a:ln>
            <a:noFill/>
          </a:ln>
        </p:spPr>
        <p:txBody>
          <a:bodyPr spcFirstLastPara="1" wrap="square" lIns="0" tIns="0" rIns="0" bIns="0" anchor="t" anchorCtr="0">
            <a:spAutoFit/>
          </a:bodyPr>
          <a:lstStyle/>
          <a:p>
            <a:pPr marL="0" marR="0" lvl="0" indent="0" algn="l" rtl="0">
              <a:lnSpc>
                <a:spcPct val="140014"/>
              </a:lnSpc>
              <a:spcBef>
                <a:spcPts val="0"/>
              </a:spcBef>
              <a:spcAft>
                <a:spcPts val="0"/>
              </a:spcAft>
              <a:buNone/>
            </a:pPr>
            <a:r>
              <a:rPr lang="en-US" sz="3600">
                <a:solidFill>
                  <a:srgbClr val="F4F4F4"/>
                </a:solidFill>
                <a:latin typeface="Raleway Medium"/>
                <a:ea typeface="Raleway Medium"/>
                <a:cs typeface="Raleway Medium"/>
                <a:sym typeface="Raleway Medium"/>
              </a:rPr>
              <a:t>Pull up your state team Padlet and add some reflective notes:</a:t>
            </a:r>
            <a:endParaRPr sz="3600">
              <a:latin typeface="Raleway Medium"/>
              <a:ea typeface="Raleway Medium"/>
              <a:cs typeface="Raleway Medium"/>
              <a:sym typeface="Raleway Medium"/>
            </a:endParaRPr>
          </a:p>
          <a:p>
            <a:pPr marL="582927" marR="0" lvl="1" indent="-348677" algn="l" rtl="0">
              <a:lnSpc>
                <a:spcPct val="140014"/>
              </a:lnSpc>
              <a:spcBef>
                <a:spcPts val="0"/>
              </a:spcBef>
              <a:spcAft>
                <a:spcPts val="0"/>
              </a:spcAft>
              <a:buClr>
                <a:srgbClr val="F4F4F4"/>
              </a:buClr>
              <a:buSzPts val="3600"/>
              <a:buFont typeface="Raleway Medium"/>
              <a:buChar char="•"/>
            </a:pPr>
            <a:r>
              <a:rPr lang="en-US" sz="3600" b="1">
                <a:solidFill>
                  <a:srgbClr val="F4F4F4"/>
                </a:solidFill>
                <a:latin typeface="Raleway"/>
                <a:ea typeface="Raleway"/>
                <a:cs typeface="Raleway"/>
                <a:sym typeface="Raleway"/>
              </a:rPr>
              <a:t>Session: “</a:t>
            </a:r>
            <a:r>
              <a:rPr lang="en-US" sz="3600">
                <a:solidFill>
                  <a:srgbClr val="F4F4F4"/>
                </a:solidFill>
                <a:latin typeface="Raleway Medium"/>
                <a:ea typeface="Raleway Medium"/>
                <a:cs typeface="Raleway Medium"/>
                <a:sym typeface="Raleway Medium"/>
              </a:rPr>
              <a:t>Leveraging Networks to Integrate Content Across Departments”</a:t>
            </a:r>
            <a:endParaRPr sz="3600">
              <a:solidFill>
                <a:srgbClr val="F4F4F4"/>
              </a:solidFill>
              <a:latin typeface="Raleway Medium"/>
              <a:ea typeface="Raleway Medium"/>
              <a:cs typeface="Raleway Medium"/>
              <a:sym typeface="Raleway Medium"/>
            </a:endParaRPr>
          </a:p>
          <a:p>
            <a:pPr marL="582927" marR="0" lvl="1" indent="-348677" algn="l" rtl="0">
              <a:lnSpc>
                <a:spcPct val="140014"/>
              </a:lnSpc>
              <a:spcBef>
                <a:spcPts val="0"/>
              </a:spcBef>
              <a:spcAft>
                <a:spcPts val="0"/>
              </a:spcAft>
              <a:buClr>
                <a:srgbClr val="F4F4F4"/>
              </a:buClr>
              <a:buSzPts val="3600"/>
              <a:buFont typeface="Raleway Medium"/>
              <a:buChar char="•"/>
            </a:pPr>
            <a:r>
              <a:rPr lang="en-US" sz="3600" b="1">
                <a:solidFill>
                  <a:srgbClr val="F4F4F4"/>
                </a:solidFill>
                <a:latin typeface="Raleway"/>
                <a:ea typeface="Raleway"/>
                <a:cs typeface="Raleway"/>
                <a:sym typeface="Raleway"/>
              </a:rPr>
              <a:t>Notes:</a:t>
            </a:r>
            <a:r>
              <a:rPr lang="en-US" sz="3600">
                <a:solidFill>
                  <a:srgbClr val="F4F4F4"/>
                </a:solidFill>
                <a:latin typeface="Raleway Medium"/>
                <a:ea typeface="Raleway Medium"/>
                <a:cs typeface="Raleway Medium"/>
                <a:sym typeface="Raleway Medium"/>
              </a:rPr>
              <a:t> Brief summary of the session, lessons learned, ideas </a:t>
            </a:r>
            <a:endParaRPr sz="3600">
              <a:solidFill>
                <a:srgbClr val="F4F4F4"/>
              </a:solidFill>
              <a:latin typeface="Raleway Medium"/>
              <a:ea typeface="Raleway Medium"/>
              <a:cs typeface="Raleway Medium"/>
              <a:sym typeface="Raleway Medium"/>
            </a:endParaRPr>
          </a:p>
          <a:p>
            <a:pPr marL="914400" marR="0" lvl="0" indent="0" algn="l" rtl="0">
              <a:lnSpc>
                <a:spcPct val="140014"/>
              </a:lnSpc>
              <a:spcBef>
                <a:spcPts val="0"/>
              </a:spcBef>
              <a:spcAft>
                <a:spcPts val="0"/>
              </a:spcAft>
              <a:buNone/>
            </a:pPr>
            <a:r>
              <a:rPr lang="en-US" sz="3600">
                <a:solidFill>
                  <a:srgbClr val="F4F4F4"/>
                </a:solidFill>
                <a:latin typeface="Raleway Medium"/>
                <a:ea typeface="Raleway Medium"/>
                <a:cs typeface="Raleway Medium"/>
                <a:sym typeface="Raleway Medium"/>
              </a:rPr>
              <a:t>that could support your context, potential pitfalls to avoid, etc.</a:t>
            </a:r>
            <a:endParaRPr sz="3600">
              <a:solidFill>
                <a:srgbClr val="F4F4F4"/>
              </a:solidFill>
              <a:latin typeface="Raleway Medium"/>
              <a:ea typeface="Raleway Medium"/>
              <a:cs typeface="Raleway Medium"/>
              <a:sym typeface="Raleway Medium"/>
            </a:endParaRPr>
          </a:p>
          <a:p>
            <a:pPr marL="582927" marR="0" lvl="1" indent="-348677" algn="l" rtl="0">
              <a:lnSpc>
                <a:spcPct val="140014"/>
              </a:lnSpc>
              <a:spcBef>
                <a:spcPts val="0"/>
              </a:spcBef>
              <a:spcAft>
                <a:spcPts val="0"/>
              </a:spcAft>
              <a:buClr>
                <a:srgbClr val="F4F4F4"/>
              </a:buClr>
              <a:buSzPts val="3600"/>
              <a:buFont typeface="Raleway Medium"/>
              <a:buChar char="•"/>
            </a:pPr>
            <a:r>
              <a:rPr lang="en-US" sz="3600" b="1">
                <a:solidFill>
                  <a:srgbClr val="F4F4F4"/>
                </a:solidFill>
                <a:latin typeface="Raleway"/>
                <a:ea typeface="Raleway"/>
                <a:cs typeface="Raleway"/>
                <a:sym typeface="Raleway"/>
              </a:rPr>
              <a:t>Connections: </a:t>
            </a:r>
            <a:r>
              <a:rPr lang="en-US" sz="3600">
                <a:solidFill>
                  <a:srgbClr val="F4F4F4"/>
                </a:solidFill>
                <a:latin typeface="Raleway Medium"/>
                <a:ea typeface="Raleway Medium"/>
                <a:cs typeface="Raleway Medium"/>
                <a:sym typeface="Raleway Medium"/>
              </a:rPr>
              <a:t>How does this connect to your state’s </a:t>
            </a:r>
            <a:endParaRPr sz="3600">
              <a:solidFill>
                <a:srgbClr val="F4F4F4"/>
              </a:solidFill>
              <a:latin typeface="Raleway Medium"/>
              <a:ea typeface="Raleway Medium"/>
              <a:cs typeface="Raleway Medium"/>
              <a:sym typeface="Raleway Medium"/>
            </a:endParaRPr>
          </a:p>
          <a:p>
            <a:pPr marL="914400" marR="0" lvl="0" indent="0" algn="l" rtl="0">
              <a:lnSpc>
                <a:spcPct val="140014"/>
              </a:lnSpc>
              <a:spcBef>
                <a:spcPts val="0"/>
              </a:spcBef>
              <a:spcAft>
                <a:spcPts val="0"/>
              </a:spcAft>
              <a:buNone/>
            </a:pPr>
            <a:r>
              <a:rPr lang="en-US" sz="3600">
                <a:solidFill>
                  <a:srgbClr val="F4F4F4"/>
                </a:solidFill>
                <a:latin typeface="Raleway Medium"/>
                <a:ea typeface="Raleway Medium"/>
                <a:cs typeface="Raleway Medium"/>
                <a:sym typeface="Raleway Medium"/>
              </a:rPr>
              <a:t>current work? How could this connect to future work </a:t>
            </a:r>
            <a:endParaRPr sz="3600">
              <a:solidFill>
                <a:srgbClr val="F4F4F4"/>
              </a:solidFill>
              <a:latin typeface="Raleway Medium"/>
              <a:ea typeface="Raleway Medium"/>
              <a:cs typeface="Raleway Medium"/>
              <a:sym typeface="Raleway Medium"/>
            </a:endParaRPr>
          </a:p>
          <a:p>
            <a:pPr marL="914400" marR="0" lvl="0" indent="0" algn="l" rtl="0">
              <a:lnSpc>
                <a:spcPct val="140014"/>
              </a:lnSpc>
              <a:spcBef>
                <a:spcPts val="0"/>
              </a:spcBef>
              <a:spcAft>
                <a:spcPts val="0"/>
              </a:spcAft>
              <a:buNone/>
            </a:pPr>
            <a:r>
              <a:rPr lang="en-US" sz="3600">
                <a:solidFill>
                  <a:srgbClr val="F4F4F4"/>
                </a:solidFill>
                <a:latin typeface="Raleway Medium"/>
                <a:ea typeface="Raleway Medium"/>
                <a:cs typeface="Raleway Medium"/>
                <a:sym typeface="Raleway Medium"/>
              </a:rPr>
              <a:t>(use the future work column)? Are there follow-ups/ </a:t>
            </a:r>
            <a:endParaRPr sz="3600">
              <a:solidFill>
                <a:srgbClr val="F4F4F4"/>
              </a:solidFill>
              <a:latin typeface="Raleway Medium"/>
              <a:ea typeface="Raleway Medium"/>
              <a:cs typeface="Raleway Medium"/>
              <a:sym typeface="Raleway Medium"/>
            </a:endParaRPr>
          </a:p>
          <a:p>
            <a:pPr marL="914400" marR="0" lvl="0" indent="0" algn="l" rtl="0">
              <a:lnSpc>
                <a:spcPct val="140014"/>
              </a:lnSpc>
              <a:spcBef>
                <a:spcPts val="0"/>
              </a:spcBef>
              <a:spcAft>
                <a:spcPts val="0"/>
              </a:spcAft>
              <a:buNone/>
            </a:pPr>
            <a:r>
              <a:rPr lang="en-US" sz="3600">
                <a:solidFill>
                  <a:srgbClr val="F4F4F4"/>
                </a:solidFill>
                <a:latin typeface="Raleway Medium"/>
                <a:ea typeface="Raleway Medium"/>
                <a:cs typeface="Raleway Medium"/>
                <a:sym typeface="Raleway Medium"/>
              </a:rPr>
              <a:t>additional networking needed with CEEDAR states or </a:t>
            </a:r>
            <a:endParaRPr sz="3600">
              <a:solidFill>
                <a:srgbClr val="F4F4F4"/>
              </a:solidFill>
              <a:latin typeface="Raleway Medium"/>
              <a:ea typeface="Raleway Medium"/>
              <a:cs typeface="Raleway Medium"/>
              <a:sym typeface="Raleway Medium"/>
            </a:endParaRPr>
          </a:p>
          <a:p>
            <a:pPr marL="914400" marR="0" lvl="0" indent="0" algn="l" rtl="0">
              <a:lnSpc>
                <a:spcPct val="140014"/>
              </a:lnSpc>
              <a:spcBef>
                <a:spcPts val="0"/>
              </a:spcBef>
              <a:spcAft>
                <a:spcPts val="0"/>
              </a:spcAft>
              <a:buNone/>
            </a:pPr>
            <a:r>
              <a:rPr lang="en-US" sz="3600">
                <a:solidFill>
                  <a:srgbClr val="F4F4F4"/>
                </a:solidFill>
                <a:latin typeface="Raleway Medium"/>
                <a:ea typeface="Raleway Medium"/>
                <a:cs typeface="Raleway Medium"/>
                <a:sym typeface="Raleway Medium"/>
              </a:rPr>
              <a:t>staff?</a:t>
            </a:r>
            <a:endParaRPr sz="2699">
              <a:solidFill>
                <a:srgbClr val="F4F4F4"/>
              </a:solidFill>
              <a:latin typeface="Raleway Medium"/>
              <a:ea typeface="Raleway Medium"/>
              <a:cs typeface="Raleway Medium"/>
              <a:sym typeface="Raleway Medium"/>
            </a:endParaRPr>
          </a:p>
        </p:txBody>
      </p:sp>
      <p:sp>
        <p:nvSpPr>
          <p:cNvPr id="423" name="Google Shape;423;p34">
            <a:extLst>
              <a:ext uri="{C183D7F6-B498-43B3-948B-1728B52AA6E4}">
                <adec:decorative xmlns:adec="http://schemas.microsoft.com/office/drawing/2017/decorative" val="1"/>
              </a:ext>
            </a:extLst>
          </p:cNvPr>
          <p:cNvSpPr/>
          <p:nvPr/>
        </p:nvSpPr>
        <p:spPr>
          <a:xfrm>
            <a:off x="11929371" y="5567321"/>
            <a:ext cx="8046040" cy="5360674"/>
          </a:xfrm>
          <a:custGeom>
            <a:avLst/>
            <a:gdLst/>
            <a:ahLst/>
            <a:cxnLst/>
            <a:rect l="l" t="t" r="r" b="b"/>
            <a:pathLst>
              <a:path w="8046040" h="5360674" extrusionOk="0">
                <a:moveTo>
                  <a:pt x="0" y="0"/>
                </a:moveTo>
                <a:lnTo>
                  <a:pt x="8046040" y="0"/>
                </a:lnTo>
                <a:lnTo>
                  <a:pt x="8046040" y="5360674"/>
                </a:lnTo>
                <a:lnTo>
                  <a:pt x="0" y="536067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4" name="Google Shape;424;p34">
            <a:extLst>
              <a:ext uri="{C183D7F6-B498-43B3-948B-1728B52AA6E4}">
                <adec:decorative xmlns:adec="http://schemas.microsoft.com/office/drawing/2017/decorative" val="1"/>
              </a:ext>
            </a:extLst>
          </p:cNvPr>
          <p:cNvSpPr/>
          <p:nvPr/>
        </p:nvSpPr>
        <p:spPr>
          <a:xfrm>
            <a:off x="15344570" y="291371"/>
            <a:ext cx="2617191" cy="543067"/>
          </a:xfrm>
          <a:custGeom>
            <a:avLst/>
            <a:gdLst/>
            <a:ahLst/>
            <a:cxnLst/>
            <a:rect l="l" t="t" r="r" b="b"/>
            <a:pathLst>
              <a:path w="2617191" h="543067" extrusionOk="0">
                <a:moveTo>
                  <a:pt x="0" y="0"/>
                </a:moveTo>
                <a:lnTo>
                  <a:pt x="2617191" y="0"/>
                </a:lnTo>
                <a:lnTo>
                  <a:pt x="2617191" y="543067"/>
                </a:lnTo>
                <a:lnTo>
                  <a:pt x="0" y="543067"/>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25" name="Google Shape;425;p34"/>
          <p:cNvSpPr txBox="1"/>
          <p:nvPr/>
        </p:nvSpPr>
        <p:spPr>
          <a:xfrm>
            <a:off x="15272961" y="863013"/>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3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2" y="4"/>
            <a:ext cx="18288024" cy="10287000"/>
          </a:xfrm>
          <a:prstGeom prst="rect">
            <a:avLst/>
          </a:prstGeom>
          <a:noFill/>
          <a:ln>
            <a:noFill/>
          </a:ln>
        </p:spPr>
      </p:pic>
      <p:grpSp>
        <p:nvGrpSpPr>
          <p:cNvPr id="431" name="Google Shape;431;p35">
            <a:extLst>
              <a:ext uri="{C183D7F6-B498-43B3-948B-1728B52AA6E4}">
                <adec:decorative xmlns:adec="http://schemas.microsoft.com/office/drawing/2017/decorative" val="1"/>
              </a:ext>
            </a:extLst>
          </p:cNvPr>
          <p:cNvGrpSpPr/>
          <p:nvPr/>
        </p:nvGrpSpPr>
        <p:grpSpPr>
          <a:xfrm>
            <a:off x="1907070" y="3774649"/>
            <a:ext cx="9672300" cy="3045143"/>
            <a:chOff x="0" y="-256808"/>
            <a:chExt cx="12896400" cy="4060191"/>
          </a:xfrm>
        </p:grpSpPr>
        <p:sp>
          <p:nvSpPr>
            <p:cNvPr id="432" name="Google Shape;432;p35"/>
            <p:cNvSpPr txBox="1"/>
            <p:nvPr/>
          </p:nvSpPr>
          <p:spPr>
            <a:xfrm>
              <a:off x="0" y="-256808"/>
              <a:ext cx="12896400" cy="3316200"/>
            </a:xfrm>
            <a:prstGeom prst="rect">
              <a:avLst/>
            </a:prstGeom>
            <a:noFill/>
            <a:ln>
              <a:noFill/>
            </a:ln>
          </p:spPr>
          <p:txBody>
            <a:bodyPr spcFirstLastPara="1" wrap="square" lIns="0" tIns="0" rIns="0" bIns="0" anchor="t" anchorCtr="0">
              <a:spAutoFit/>
            </a:bodyPr>
            <a:lstStyle/>
            <a:p>
              <a:pPr marL="0" marR="0" lvl="0" indent="0" algn="ctr" rtl="0">
                <a:lnSpc>
                  <a:spcPct val="110000"/>
                </a:lnSpc>
                <a:spcBef>
                  <a:spcPts val="0"/>
                </a:spcBef>
                <a:spcAft>
                  <a:spcPts val="0"/>
                </a:spcAft>
                <a:buNone/>
              </a:pPr>
              <a:r>
                <a:rPr lang="en-US" sz="16159" b="1" dirty="0">
                  <a:solidFill>
                    <a:srgbClr val="0F3869"/>
                  </a:solidFill>
                  <a:latin typeface="Bebas Neue"/>
                  <a:ea typeface="Bebas Neue"/>
                  <a:cs typeface="Bebas Neue"/>
                  <a:sym typeface="Bebas Neue"/>
                </a:rPr>
                <a:t>THANK YOU!</a:t>
              </a:r>
              <a:endParaRPr sz="4700" b="1" dirty="0">
                <a:latin typeface="Bebas Neue"/>
                <a:ea typeface="Bebas Neue"/>
                <a:cs typeface="Bebas Neue"/>
                <a:sym typeface="Bebas Neue"/>
              </a:endParaRPr>
            </a:p>
          </p:txBody>
        </p:sp>
        <p:sp>
          <p:nvSpPr>
            <p:cNvPr id="433" name="Google Shape;433;p35"/>
            <p:cNvSpPr txBox="1"/>
            <p:nvPr/>
          </p:nvSpPr>
          <p:spPr>
            <a:xfrm>
              <a:off x="0" y="3059383"/>
              <a:ext cx="12896400" cy="744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endParaRPr sz="3625">
                <a:solidFill>
                  <a:srgbClr val="0F3869"/>
                </a:solidFill>
                <a:latin typeface="Raleway ExtraBold"/>
                <a:ea typeface="Raleway ExtraBold"/>
                <a:cs typeface="Raleway ExtraBold"/>
                <a:sym typeface="Raleway ExtraBold"/>
              </a:endParaRPr>
            </a:p>
          </p:txBody>
        </p:sp>
      </p:grpSp>
      <p:sp>
        <p:nvSpPr>
          <p:cNvPr id="434" name="Google Shape;434;p35">
            <a:extLst>
              <a:ext uri="{C183D7F6-B498-43B3-948B-1728B52AA6E4}">
                <adec:decorative xmlns:adec="http://schemas.microsoft.com/office/drawing/2017/decorative" val="1"/>
              </a:ext>
            </a:extLst>
          </p:cNvPr>
          <p:cNvSpPr/>
          <p:nvPr/>
        </p:nvSpPr>
        <p:spPr>
          <a:xfrm>
            <a:off x="12459421" y="2102451"/>
            <a:ext cx="5828579" cy="8748336"/>
          </a:xfrm>
          <a:custGeom>
            <a:avLst/>
            <a:gdLst/>
            <a:ahLst/>
            <a:cxnLst/>
            <a:rect l="l" t="t" r="r" b="b"/>
            <a:pathLst>
              <a:path w="5828579" h="8748336" extrusionOk="0">
                <a:moveTo>
                  <a:pt x="0" y="0"/>
                </a:moveTo>
                <a:lnTo>
                  <a:pt x="5828579" y="0"/>
                </a:lnTo>
                <a:lnTo>
                  <a:pt x="5828579" y="8748336"/>
                </a:lnTo>
                <a:lnTo>
                  <a:pt x="0" y="8748336"/>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5" name="Google Shape;435;p35">
            <a:extLst>
              <a:ext uri="{C183D7F6-B498-43B3-948B-1728B52AA6E4}">
                <adec:decorative xmlns:adec="http://schemas.microsoft.com/office/drawing/2017/decorative" val="1"/>
              </a:ext>
            </a:extLst>
          </p:cNvPr>
          <p:cNvSpPr/>
          <p:nvPr/>
        </p:nvSpPr>
        <p:spPr>
          <a:xfrm>
            <a:off x="272520"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BAEDEAD2-43F2-1F30-2337-3D9D96C8AAB9}"/>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Thanks</a:t>
            </a:r>
          </a:p>
        </p:txBody>
      </p:sp>
      <p:sp>
        <p:nvSpPr>
          <p:cNvPr id="436" name="Google Shape;436;p35"/>
          <p:cNvSpPr txBox="1"/>
          <p:nvPr/>
        </p:nvSpPr>
        <p:spPr>
          <a:xfrm>
            <a:off x="160079"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7" name="Google Shape;447;p36"/>
          <p:cNvSpPr txBox="1">
            <a:spLocks noGrp="1"/>
          </p:cNvSpPr>
          <p:nvPr>
            <p:ph type="title" idx="4294967295"/>
          </p:nvPr>
        </p:nvSpPr>
        <p:spPr>
          <a:xfrm>
            <a:off x="5334000" y="873815"/>
            <a:ext cx="9672300" cy="19794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0"/>
              </a:lnSpc>
              <a:spcBef>
                <a:spcPts val="0"/>
              </a:spcBef>
              <a:spcAft>
                <a:spcPts val="0"/>
              </a:spcAft>
              <a:buClr>
                <a:srgbClr val="000000"/>
              </a:buClr>
              <a:buSzTx/>
              <a:buFont typeface="Arial"/>
              <a:buNone/>
              <a:tabLst/>
              <a:defRPr/>
            </a:pPr>
            <a:r>
              <a:rPr kumimoji="0" lang="en-US" sz="12859" b="0" i="0" u="none" strike="noStrike" kern="0" cap="none" spc="0" normalizeH="0" baseline="0" noProof="0" dirty="0">
                <a:ln>
                  <a:noFill/>
                </a:ln>
                <a:solidFill>
                  <a:srgbClr val="0F3869"/>
                </a:solidFill>
                <a:effectLst/>
                <a:uLnTx/>
                <a:uFillTx/>
                <a:latin typeface="Raleway Black"/>
                <a:ea typeface="Raleway Black"/>
                <a:cs typeface="Raleway Black"/>
                <a:sym typeface="Raleway Black"/>
              </a:rPr>
              <a:t>Disclaimer</a:t>
            </a:r>
            <a:endParaRPr kumimoji="0" lang="en-US" sz="1400" b="0" i="0" u="none" strike="noStrike" kern="0" cap="none" spc="0" normalizeH="0" baseline="0" noProof="0" dirty="0">
              <a:ln>
                <a:noFill/>
              </a:ln>
              <a:solidFill>
                <a:srgbClr val="000000"/>
              </a:solidFill>
              <a:effectLst/>
              <a:uLnTx/>
              <a:uFillTx/>
              <a:latin typeface="Raleway Black"/>
              <a:ea typeface="Raleway Black"/>
              <a:cs typeface="Raleway Black"/>
              <a:sym typeface="Raleway Black"/>
            </a:endParaRPr>
          </a:p>
        </p:txBody>
      </p:sp>
      <p:pic>
        <p:nvPicPr>
          <p:cNvPr id="441" name="Google Shape;441;p36" descr="Ideas that work. U.S. Office of Special Education Programs."/>
          <p:cNvPicPr preferRelativeResize="0"/>
          <p:nvPr/>
        </p:nvPicPr>
        <p:blipFill rotWithShape="1">
          <a:blip r:embed="rId3">
            <a:alphaModFix/>
          </a:blip>
          <a:srcRect/>
          <a:stretch/>
        </p:blipFill>
        <p:spPr>
          <a:xfrm>
            <a:off x="990600" y="3457594"/>
            <a:ext cx="4038957" cy="3371811"/>
          </a:xfrm>
          <a:prstGeom prst="rect">
            <a:avLst/>
          </a:prstGeom>
          <a:noFill/>
          <a:ln>
            <a:noFill/>
          </a:ln>
        </p:spPr>
      </p:pic>
      <p:sp>
        <p:nvSpPr>
          <p:cNvPr id="448" name="Google Shape;448;p36"/>
          <p:cNvSpPr txBox="1"/>
          <p:nvPr/>
        </p:nvSpPr>
        <p:spPr>
          <a:xfrm>
            <a:off x="5998425" y="3314700"/>
            <a:ext cx="10155900" cy="4248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Raleway"/>
                <a:ea typeface="Raleway"/>
                <a:cs typeface="Raleway"/>
                <a:sym typeface="Raleway"/>
              </a:rPr>
              <a:t>This content was produced under U.S. Department of Education, Office of Special Education Programs, Award No. H325A220002. David Guardino serves as the project officer. The views expressed herein do not necessarily represent the positions or policies of the U.S. Department of Education. No official endorsement by the U.S. Department of Education of any product, commodity, service, or enterprise mentioned in this website is intended or should be inferred.</a:t>
            </a:r>
            <a:endParaRPr b="1">
              <a:latin typeface="Raleway"/>
              <a:ea typeface="Raleway"/>
              <a:cs typeface="Raleway"/>
              <a:sym typeface="Raleway"/>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nvGrpSpPr>
          <p:cNvPr id="442" name="Google Shape;442;p36">
            <a:extLst>
              <a:ext uri="{C183D7F6-B498-43B3-948B-1728B52AA6E4}">
                <adec:decorative xmlns:adec="http://schemas.microsoft.com/office/drawing/2017/decorative" val="1"/>
              </a:ext>
            </a:extLst>
          </p:cNvPr>
          <p:cNvGrpSpPr/>
          <p:nvPr/>
        </p:nvGrpSpPr>
        <p:grpSpPr>
          <a:xfrm rot="10800000">
            <a:off x="0" y="9258300"/>
            <a:ext cx="18288000" cy="1245692"/>
            <a:chOff x="0" y="-57150"/>
            <a:chExt cx="4816593" cy="328083"/>
          </a:xfrm>
        </p:grpSpPr>
        <p:sp>
          <p:nvSpPr>
            <p:cNvPr id="443" name="Google Shape;443;p36"/>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4" name="Google Shape;444;p36"/>
            <p:cNvSpPr txBox="1"/>
            <p:nvPr/>
          </p:nvSpPr>
          <p:spPr>
            <a:xfrm>
              <a:off x="0" y="-57150"/>
              <a:ext cx="4816593" cy="328083"/>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sp>
        <p:nvSpPr>
          <p:cNvPr id="445" name="Google Shape;445;p36">
            <a:extLst>
              <a:ext uri="{C183D7F6-B498-43B3-948B-1728B52AA6E4}">
                <adec:decorative xmlns:adec="http://schemas.microsoft.com/office/drawing/2017/decorative" val="1"/>
              </a:ext>
            </a:extLst>
          </p:cNvPr>
          <p:cNvSpPr/>
          <p:nvPr/>
        </p:nvSpPr>
        <p:spPr>
          <a:xfrm>
            <a:off x="15532159" y="9340985"/>
            <a:ext cx="2423082" cy="502790"/>
          </a:xfrm>
          <a:custGeom>
            <a:avLst/>
            <a:gdLst/>
            <a:ahLst/>
            <a:cxnLst/>
            <a:rect l="l" t="t" r="r" b="b"/>
            <a:pathLst>
              <a:path w="2423082" h="502790" extrusionOk="0">
                <a:moveTo>
                  <a:pt x="0" y="0"/>
                </a:moveTo>
                <a:lnTo>
                  <a:pt x="2423082" y="0"/>
                </a:lnTo>
                <a:lnTo>
                  <a:pt x="2423082" y="502790"/>
                </a:lnTo>
                <a:lnTo>
                  <a:pt x="0" y="50279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46" name="Google Shape;446;p36">
            <a:extLst>
              <a:ext uri="{C183D7F6-B498-43B3-948B-1728B52AA6E4}">
                <adec:decorative xmlns:adec="http://schemas.microsoft.com/office/drawing/2017/decorative" val="1"/>
              </a:ext>
            </a:extLst>
          </p:cNvPr>
          <p:cNvSpPr txBox="1"/>
          <p:nvPr/>
        </p:nvSpPr>
        <p:spPr>
          <a:xfrm>
            <a:off x="15424705" y="9872350"/>
            <a:ext cx="2637900" cy="324300"/>
          </a:xfrm>
          <a:prstGeom prst="rect">
            <a:avLst/>
          </a:prstGeom>
          <a:noFill/>
          <a:ln>
            <a:noFill/>
          </a:ln>
        </p:spPr>
        <p:txBody>
          <a:bodyPr spcFirstLastPara="1" wrap="square" lIns="0" tIns="0" rIns="0" bIns="0" anchor="t" anchorCtr="0">
            <a:spAutoFit/>
          </a:bodyPr>
          <a:lstStyle/>
          <a:p>
            <a:pPr marL="0" marR="0" lvl="0" indent="0" algn="ctr" rtl="0">
              <a:lnSpc>
                <a:spcPct val="100996"/>
              </a:lnSpc>
              <a:spcBef>
                <a:spcPts val="0"/>
              </a:spcBef>
              <a:spcAft>
                <a:spcPts val="0"/>
              </a:spcAft>
              <a:buNone/>
            </a:pPr>
            <a:r>
              <a:rPr lang="en-US" sz="2107">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37">
            <a:extLst>
              <a:ext uri="{C183D7F6-B498-43B3-948B-1728B52AA6E4}">
                <adec:decorative xmlns:adec="http://schemas.microsoft.com/office/drawing/2017/decorative" val="1"/>
              </a:ext>
            </a:extLst>
          </p:cNvPr>
          <p:cNvSpPr/>
          <p:nvPr/>
        </p:nvSpPr>
        <p:spPr>
          <a:xfrm>
            <a:off x="3200818" y="-799682"/>
            <a:ext cx="11886364" cy="11886364"/>
          </a:xfrm>
          <a:custGeom>
            <a:avLst/>
            <a:gdLst/>
            <a:ahLst/>
            <a:cxnLst/>
            <a:rect l="l" t="t" r="r" b="b"/>
            <a:pathLst>
              <a:path w="6350000" h="6350000" extrusionOk="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8BC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454" name="Google Shape;454;p37">
            <a:extLst>
              <a:ext uri="{C183D7F6-B498-43B3-948B-1728B52AA6E4}">
                <adec:decorative xmlns:adec="http://schemas.microsoft.com/office/drawing/2017/decorative" val="1"/>
              </a:ext>
            </a:extLst>
          </p:cNvPr>
          <p:cNvGrpSpPr/>
          <p:nvPr/>
        </p:nvGrpSpPr>
        <p:grpSpPr>
          <a:xfrm>
            <a:off x="4772025" y="2324100"/>
            <a:ext cx="8743950" cy="5626437"/>
            <a:chOff x="-266700" y="-28575"/>
            <a:chExt cx="11658600" cy="7501916"/>
          </a:xfrm>
        </p:grpSpPr>
        <p:sp>
          <p:nvSpPr>
            <p:cNvPr id="455" name="Google Shape;455;p37"/>
            <p:cNvSpPr txBox="1"/>
            <p:nvPr/>
          </p:nvSpPr>
          <p:spPr>
            <a:xfrm>
              <a:off x="-266700" y="496241"/>
              <a:ext cx="11658600" cy="6977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None/>
              </a:pPr>
              <a:r>
                <a:rPr lang="en-US" sz="8499" u="none">
                  <a:solidFill>
                    <a:srgbClr val="000000"/>
                  </a:solidFill>
                  <a:latin typeface="Raleway Black"/>
                  <a:ea typeface="Raleway Black"/>
                  <a:cs typeface="Raleway Black"/>
                  <a:sym typeface="Raleway Black"/>
                </a:rPr>
                <a:t>Every student deserves an opportunity to achieve</a:t>
              </a:r>
              <a:endParaRPr sz="2900">
                <a:latin typeface="Raleway Black"/>
                <a:ea typeface="Raleway Black"/>
                <a:cs typeface="Raleway Black"/>
                <a:sym typeface="Raleway Black"/>
              </a:endParaRPr>
            </a:p>
          </p:txBody>
        </p:sp>
        <p:sp>
          <p:nvSpPr>
            <p:cNvPr id="456" name="Google Shape;456;p37"/>
            <p:cNvSpPr txBox="1"/>
            <p:nvPr/>
          </p:nvSpPr>
          <p:spPr>
            <a:xfrm>
              <a:off x="834084" y="-28575"/>
              <a:ext cx="9457031" cy="731308"/>
            </a:xfrm>
            <a:prstGeom prst="rect">
              <a:avLst/>
            </a:prstGeom>
            <a:noFill/>
            <a:ln>
              <a:noFill/>
            </a:ln>
          </p:spPr>
          <p:txBody>
            <a:bodyPr spcFirstLastPara="1" wrap="square" lIns="0" tIns="0" rIns="0" bIns="0" anchor="t" anchorCtr="0">
              <a:spAutoFit/>
            </a:bodyPr>
            <a:lstStyle/>
            <a:p>
              <a:pPr marL="0" marR="0" lvl="0" indent="0" algn="ctr" rtl="0">
                <a:lnSpc>
                  <a:spcPct val="252777"/>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57" name="Google Shape;457;p37">
            <a:extLst>
              <a:ext uri="{C183D7F6-B498-43B3-948B-1728B52AA6E4}">
                <adec:decorative xmlns:adec="http://schemas.microsoft.com/office/drawing/2017/decorative" val="1"/>
              </a:ext>
            </a:extLst>
          </p:cNvPr>
          <p:cNvGrpSpPr/>
          <p:nvPr/>
        </p:nvGrpSpPr>
        <p:grpSpPr>
          <a:xfrm>
            <a:off x="13060623" y="5402908"/>
            <a:ext cx="5699813" cy="7601863"/>
            <a:chOff x="0" y="0"/>
            <a:chExt cx="7599750" cy="10135817"/>
          </a:xfrm>
        </p:grpSpPr>
        <p:sp>
          <p:nvSpPr>
            <p:cNvPr id="458" name="Google Shape;458;p37"/>
            <p:cNvSpPr/>
            <p:nvPr/>
          </p:nvSpPr>
          <p:spPr>
            <a:xfrm>
              <a:off x="0" y="3752027"/>
              <a:ext cx="7599750" cy="6383790"/>
            </a:xfrm>
            <a:custGeom>
              <a:avLst/>
              <a:gdLst/>
              <a:ahLst/>
              <a:cxnLst/>
              <a:rect l="l" t="t" r="r" b="b"/>
              <a:pathLst>
                <a:path w="7599750" h="6383790" extrusionOk="0">
                  <a:moveTo>
                    <a:pt x="0" y="0"/>
                  </a:moveTo>
                  <a:lnTo>
                    <a:pt x="7599750" y="0"/>
                  </a:lnTo>
                  <a:lnTo>
                    <a:pt x="7599750" y="6383790"/>
                  </a:lnTo>
                  <a:lnTo>
                    <a:pt x="0" y="638379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59" name="Google Shape;459;p37"/>
            <p:cNvSpPr/>
            <p:nvPr/>
          </p:nvSpPr>
          <p:spPr>
            <a:xfrm>
              <a:off x="2328106" y="2791625"/>
              <a:ext cx="3201342" cy="960403"/>
            </a:xfrm>
            <a:custGeom>
              <a:avLst/>
              <a:gdLst/>
              <a:ahLst/>
              <a:cxnLst/>
              <a:rect l="l" t="t" r="r" b="b"/>
              <a:pathLst>
                <a:path w="3201342" h="960403" extrusionOk="0">
                  <a:moveTo>
                    <a:pt x="0" y="0"/>
                  </a:moveTo>
                  <a:lnTo>
                    <a:pt x="3201341" y="0"/>
                  </a:lnTo>
                  <a:lnTo>
                    <a:pt x="3201341" y="960402"/>
                  </a:lnTo>
                  <a:lnTo>
                    <a:pt x="0" y="96040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0" name="Google Shape;460;p37"/>
            <p:cNvSpPr/>
            <p:nvPr/>
          </p:nvSpPr>
          <p:spPr>
            <a:xfrm flipH="1">
              <a:off x="3673107" y="0"/>
              <a:ext cx="2826968" cy="3764727"/>
            </a:xfrm>
            <a:custGeom>
              <a:avLst/>
              <a:gdLst/>
              <a:ahLst/>
              <a:cxnLst/>
              <a:rect l="l" t="t" r="r" b="b"/>
              <a:pathLst>
                <a:path w="2826968" h="3764727" extrusionOk="0">
                  <a:moveTo>
                    <a:pt x="2826968" y="0"/>
                  </a:moveTo>
                  <a:lnTo>
                    <a:pt x="0" y="0"/>
                  </a:lnTo>
                  <a:lnTo>
                    <a:pt x="0" y="3764727"/>
                  </a:lnTo>
                  <a:lnTo>
                    <a:pt x="2826968" y="3764727"/>
                  </a:lnTo>
                  <a:lnTo>
                    <a:pt x="2826968"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61" name="Google Shape;461;p37">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 name="Title 1">
            <a:extLst>
              <a:ext uri="{FF2B5EF4-FFF2-40B4-BE49-F238E27FC236}">
                <a16:creationId xmlns:a16="http://schemas.microsoft.com/office/drawing/2014/main" id="{D6411C91-A34D-2AFF-67F1-0022B81E1990}"/>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Every student</a:t>
            </a:r>
          </a:p>
        </p:txBody>
      </p:sp>
      <p:sp>
        <p:nvSpPr>
          <p:cNvPr id="462" name="Google Shape;462;p37"/>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463" name="Google Shape;463;p37">
            <a:extLst>
              <a:ext uri="{C183D7F6-B498-43B3-948B-1728B52AA6E4}">
                <adec:decorative xmlns:adec="http://schemas.microsoft.com/office/drawing/2017/decorative" val="1"/>
              </a:ext>
            </a:extLst>
          </p:cNvPr>
          <p:cNvSpPr/>
          <p:nvPr/>
        </p:nvSpPr>
        <p:spPr>
          <a:xfrm>
            <a:off x="0" y="4127552"/>
            <a:ext cx="5076818" cy="8361817"/>
          </a:xfrm>
          <a:custGeom>
            <a:avLst/>
            <a:gdLst/>
            <a:ahLst/>
            <a:cxnLst/>
            <a:rect l="l" t="t" r="r" b="b"/>
            <a:pathLst>
              <a:path w="5076818" h="8361817" extrusionOk="0">
                <a:moveTo>
                  <a:pt x="0" y="0"/>
                </a:moveTo>
                <a:lnTo>
                  <a:pt x="5076818" y="0"/>
                </a:lnTo>
                <a:lnTo>
                  <a:pt x="5076818" y="8361818"/>
                </a:lnTo>
                <a:lnTo>
                  <a:pt x="0" y="8361818"/>
                </a:lnTo>
                <a:lnTo>
                  <a:pt x="0" y="0"/>
                </a:lnTo>
                <a:close/>
              </a:path>
            </a:pathLst>
          </a:custGeom>
          <a:blipFill rotWithShape="1">
            <a:blip r:embed="rId7">
              <a:alphaModFix/>
            </a:blip>
            <a:stretch>
              <a:fillRect l="-13872" t="-124675" r="-153893" b="-1934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2" name="Title 1">
            <a:extLst>
              <a:ext uri="{FF2B5EF4-FFF2-40B4-BE49-F238E27FC236}">
                <a16:creationId xmlns:a16="http://schemas.microsoft.com/office/drawing/2014/main" id="{92F732A9-DCBA-376D-BDAF-663378044498}"/>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Agenda</a:t>
            </a:r>
          </a:p>
        </p:txBody>
      </p:sp>
      <p:sp>
        <p:nvSpPr>
          <p:cNvPr id="98" name="Google Shape;98;p15">
            <a:extLst>
              <a:ext uri="{C183D7F6-B498-43B3-948B-1728B52AA6E4}">
                <adec:decorative xmlns:adec="http://schemas.microsoft.com/office/drawing/2017/decorative" val="1"/>
              </a:ext>
            </a:extLst>
          </p:cNvPr>
          <p:cNvSpPr/>
          <p:nvPr/>
        </p:nvSpPr>
        <p:spPr>
          <a:xfrm>
            <a:off x="2873238" y="1028700"/>
            <a:ext cx="12539606" cy="7126709"/>
          </a:xfrm>
          <a:custGeom>
            <a:avLst/>
            <a:gdLst/>
            <a:ahLst/>
            <a:cxnLst/>
            <a:rect l="l" t="t" r="r" b="b"/>
            <a:pathLst>
              <a:path w="3005298" h="1708019" extrusionOk="0">
                <a:moveTo>
                  <a:pt x="2880838" y="1708019"/>
                </a:moveTo>
                <a:lnTo>
                  <a:pt x="124460" y="1708019"/>
                </a:lnTo>
                <a:cubicBezTo>
                  <a:pt x="55880" y="1708019"/>
                  <a:pt x="0" y="1652139"/>
                  <a:pt x="0" y="1583559"/>
                </a:cubicBezTo>
                <a:lnTo>
                  <a:pt x="0" y="124460"/>
                </a:lnTo>
                <a:cubicBezTo>
                  <a:pt x="0" y="55880"/>
                  <a:pt x="55880" y="0"/>
                  <a:pt x="124460" y="0"/>
                </a:cubicBezTo>
                <a:lnTo>
                  <a:pt x="2880838" y="0"/>
                </a:lnTo>
                <a:cubicBezTo>
                  <a:pt x="2949418" y="0"/>
                  <a:pt x="3005298" y="55880"/>
                  <a:pt x="3005298" y="124460"/>
                </a:cubicBezTo>
                <a:lnTo>
                  <a:pt x="3005298" y="1583559"/>
                </a:lnTo>
                <a:cubicBezTo>
                  <a:pt x="3005298" y="1652139"/>
                  <a:pt x="2949418" y="1708019"/>
                  <a:pt x="2880838" y="1708019"/>
                </a:cubicBezTo>
                <a:close/>
              </a:path>
            </a:pathLst>
          </a:custGeom>
          <a:solidFill>
            <a:srgbClr val="F8BC2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99" name="Google Shape;99;p15" descr="Welcome &amp; Engagement Activity&#13;&#10;Leveraging Partnerships Across Educational Leadership and Special Education (NY) &#13;&#10;Breaking Down Barriers to Support the Inclusion of Students with Disabilities (NC)&#13;&#10;Small Group Breakout Discussion&#13;&#10;Share Out &amp; Closing&#13;&#10;">
            <a:extLst>
              <a:ext uri="{C183D7F6-B498-43B3-948B-1728B52AA6E4}">
                <adec:decorative xmlns:adec="http://schemas.microsoft.com/office/drawing/2017/decorative" val="0"/>
              </a:ext>
            </a:extLst>
          </p:cNvPr>
          <p:cNvGrpSpPr/>
          <p:nvPr/>
        </p:nvGrpSpPr>
        <p:grpSpPr>
          <a:xfrm>
            <a:off x="3702102" y="1357042"/>
            <a:ext cx="11104623" cy="6236508"/>
            <a:chOff x="-1267" y="-1117725"/>
            <a:chExt cx="14806164" cy="8315344"/>
          </a:xfrm>
        </p:grpSpPr>
        <p:sp>
          <p:nvSpPr>
            <p:cNvPr id="100" name="Google Shape;100;p15"/>
            <p:cNvSpPr txBox="1"/>
            <p:nvPr/>
          </p:nvSpPr>
          <p:spPr>
            <a:xfrm>
              <a:off x="-1267" y="-1117725"/>
              <a:ext cx="14509200" cy="1477800"/>
            </a:xfrm>
            <a:prstGeom prst="rect">
              <a:avLst/>
            </a:prstGeom>
            <a:noFill/>
            <a:ln>
              <a:noFill/>
            </a:ln>
          </p:spPr>
          <p:txBody>
            <a:bodyPr spcFirstLastPara="1" wrap="square" lIns="0" tIns="0" rIns="0" bIns="0" anchor="t" anchorCtr="0">
              <a:spAutoFit/>
            </a:bodyPr>
            <a:lstStyle/>
            <a:p>
              <a:pPr marL="0" marR="0" lvl="0" indent="0" algn="ctr" rtl="0">
                <a:lnSpc>
                  <a:spcPct val="110001"/>
                </a:lnSpc>
                <a:spcBef>
                  <a:spcPts val="0"/>
                </a:spcBef>
                <a:spcAft>
                  <a:spcPts val="0"/>
                </a:spcAft>
                <a:buNone/>
              </a:pPr>
              <a:r>
                <a:rPr lang="en-US" sz="7200" b="1" dirty="0">
                  <a:latin typeface="Fjalla One"/>
                  <a:ea typeface="Fjalla One"/>
                  <a:cs typeface="Fjalla One"/>
                  <a:sym typeface="Fjalla One"/>
                </a:rPr>
                <a:t>Agenda</a:t>
              </a:r>
              <a:endParaRPr sz="7200" dirty="0">
                <a:latin typeface="Fjalla One"/>
                <a:ea typeface="Fjalla One"/>
                <a:cs typeface="Fjalla One"/>
                <a:sym typeface="Fjalla One"/>
              </a:endParaRPr>
            </a:p>
          </p:txBody>
        </p:sp>
        <p:sp>
          <p:nvSpPr>
            <p:cNvPr id="101" name="Google Shape;101;p15"/>
            <p:cNvSpPr txBox="1"/>
            <p:nvPr/>
          </p:nvSpPr>
          <p:spPr>
            <a:xfrm>
              <a:off x="499997" y="1040719"/>
              <a:ext cx="14304900" cy="6156900"/>
            </a:xfrm>
            <a:prstGeom prst="rect">
              <a:avLst/>
            </a:prstGeom>
            <a:noFill/>
            <a:ln>
              <a:noFill/>
            </a:ln>
          </p:spPr>
          <p:txBody>
            <a:bodyPr spcFirstLastPara="1" wrap="square" lIns="0" tIns="0" rIns="0" bIns="0" anchor="t" anchorCtr="0">
              <a:spAutoFit/>
            </a:bodyPr>
            <a:lstStyle/>
            <a:p>
              <a:pPr marL="457200" marR="0" lvl="0" indent="-419100" algn="l" rtl="0">
                <a:lnSpc>
                  <a:spcPct val="150000"/>
                </a:lnSpc>
                <a:spcBef>
                  <a:spcPts val="0"/>
                </a:spcBef>
                <a:spcAft>
                  <a:spcPts val="0"/>
                </a:spcAft>
                <a:buSzPts val="3000"/>
                <a:buFont typeface="Raleway"/>
                <a:buChar char="●"/>
              </a:pPr>
              <a:r>
                <a:rPr lang="en-US" sz="3000" dirty="0">
                  <a:latin typeface="Raleway"/>
                  <a:ea typeface="Raleway"/>
                  <a:cs typeface="Raleway"/>
                  <a:sym typeface="Raleway"/>
                </a:rPr>
                <a:t>Welcome &amp; Engagement Activity</a:t>
              </a:r>
              <a:endParaRPr sz="3000" dirty="0">
                <a:latin typeface="Raleway"/>
                <a:ea typeface="Raleway"/>
                <a:cs typeface="Raleway"/>
                <a:sym typeface="Raleway"/>
              </a:endParaRPr>
            </a:p>
            <a:p>
              <a:pPr marL="457200" lvl="0" indent="-419100" algn="l" rtl="0">
                <a:lnSpc>
                  <a:spcPct val="150000"/>
                </a:lnSpc>
                <a:spcBef>
                  <a:spcPts val="0"/>
                </a:spcBef>
                <a:spcAft>
                  <a:spcPts val="0"/>
                </a:spcAft>
                <a:buSzPts val="3000"/>
                <a:buFont typeface="Raleway"/>
                <a:buChar char="●"/>
              </a:pPr>
              <a:r>
                <a:rPr lang="en-US" sz="3000" dirty="0">
                  <a:solidFill>
                    <a:schemeClr val="dk1"/>
                  </a:solidFill>
                  <a:latin typeface="Raleway"/>
                  <a:ea typeface="Raleway"/>
                  <a:cs typeface="Raleway"/>
                  <a:sym typeface="Raleway"/>
                </a:rPr>
                <a:t>Leveraging Partnerships Across Educational Leadership and Special Education (NY) </a:t>
              </a:r>
              <a:endParaRPr sz="3000" dirty="0">
                <a:solidFill>
                  <a:schemeClr val="dk1"/>
                </a:solidFill>
                <a:latin typeface="Raleway"/>
                <a:ea typeface="Raleway"/>
                <a:cs typeface="Raleway"/>
                <a:sym typeface="Raleway"/>
              </a:endParaRPr>
            </a:p>
            <a:p>
              <a:pPr marL="457200" marR="0" lvl="0" indent="-419100" algn="l" rtl="0">
                <a:lnSpc>
                  <a:spcPct val="150000"/>
                </a:lnSpc>
                <a:spcBef>
                  <a:spcPts val="0"/>
                </a:spcBef>
                <a:spcAft>
                  <a:spcPts val="0"/>
                </a:spcAft>
                <a:buSzPts val="3000"/>
                <a:buFont typeface="Raleway"/>
                <a:buChar char="●"/>
              </a:pPr>
              <a:r>
                <a:rPr lang="en-US" sz="3000" dirty="0">
                  <a:latin typeface="Raleway"/>
                  <a:ea typeface="Raleway"/>
                  <a:cs typeface="Raleway"/>
                  <a:sym typeface="Raleway"/>
                </a:rPr>
                <a:t>Breaking Down Barriers to Support the Inclusion of Students with Disabilities (NC)</a:t>
              </a:r>
              <a:endParaRPr sz="3000" dirty="0">
                <a:latin typeface="Raleway"/>
                <a:ea typeface="Raleway"/>
                <a:cs typeface="Raleway"/>
                <a:sym typeface="Raleway"/>
              </a:endParaRPr>
            </a:p>
            <a:p>
              <a:pPr marL="457200" marR="0" lvl="0" indent="-419100" algn="l" rtl="0">
                <a:lnSpc>
                  <a:spcPct val="150000"/>
                </a:lnSpc>
                <a:spcBef>
                  <a:spcPts val="0"/>
                </a:spcBef>
                <a:spcAft>
                  <a:spcPts val="0"/>
                </a:spcAft>
                <a:buSzPts val="3000"/>
                <a:buFont typeface="Raleway"/>
                <a:buChar char="●"/>
              </a:pPr>
              <a:r>
                <a:rPr lang="en-US" sz="3000" dirty="0">
                  <a:latin typeface="Raleway"/>
                  <a:ea typeface="Raleway"/>
                  <a:cs typeface="Raleway"/>
                  <a:sym typeface="Raleway"/>
                </a:rPr>
                <a:t>Small Group Breakout Discussion</a:t>
              </a:r>
              <a:endParaRPr sz="3000" dirty="0">
                <a:latin typeface="Raleway"/>
                <a:ea typeface="Raleway"/>
                <a:cs typeface="Raleway"/>
                <a:sym typeface="Raleway"/>
              </a:endParaRPr>
            </a:p>
            <a:p>
              <a:pPr marL="457200" marR="0" lvl="0" indent="-419100" algn="l" rtl="0">
                <a:lnSpc>
                  <a:spcPct val="150000"/>
                </a:lnSpc>
                <a:spcBef>
                  <a:spcPts val="0"/>
                </a:spcBef>
                <a:spcAft>
                  <a:spcPts val="0"/>
                </a:spcAft>
                <a:buSzPts val="3000"/>
                <a:buFont typeface="Raleway"/>
                <a:buChar char="●"/>
              </a:pPr>
              <a:r>
                <a:rPr lang="en-US" sz="3000" dirty="0">
                  <a:latin typeface="Raleway"/>
                  <a:ea typeface="Raleway"/>
                  <a:cs typeface="Raleway"/>
                  <a:sym typeface="Raleway"/>
                </a:rPr>
                <a:t>Share Out &amp; Closing</a:t>
              </a:r>
              <a:endParaRPr sz="3000" dirty="0">
                <a:latin typeface="Raleway"/>
                <a:ea typeface="Raleway"/>
                <a:cs typeface="Raleway"/>
                <a:sym typeface="Raleway"/>
              </a:endParaRPr>
            </a:p>
          </p:txBody>
        </p:sp>
      </p:grpSp>
      <p:sp>
        <p:nvSpPr>
          <p:cNvPr id="102" name="Google Shape;102;p15">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3" name="Google Shape;103;p15">
            <a:extLst>
              <a:ext uri="{C183D7F6-B498-43B3-948B-1728B52AA6E4}">
                <adec:decorative xmlns:adec="http://schemas.microsoft.com/office/drawing/2017/decorative" val="1"/>
              </a:ext>
            </a:extLst>
          </p:cNvPr>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104" name="Google Shape;104;p15">
            <a:extLst>
              <a:ext uri="{C183D7F6-B498-43B3-948B-1728B52AA6E4}">
                <adec:decorative xmlns:adec="http://schemas.microsoft.com/office/drawing/2017/decorative" val="1"/>
              </a:ext>
            </a:extLst>
          </p:cNvPr>
          <p:cNvSpPr/>
          <p:nvPr/>
        </p:nvSpPr>
        <p:spPr>
          <a:xfrm>
            <a:off x="-7" y="5346712"/>
            <a:ext cx="4874396" cy="7267812"/>
          </a:xfrm>
          <a:custGeom>
            <a:avLst/>
            <a:gdLst/>
            <a:ahLst/>
            <a:cxnLst/>
            <a:rect l="l" t="t" r="r" b="b"/>
            <a:pathLst>
              <a:path w="4874396" h="7267812" extrusionOk="0">
                <a:moveTo>
                  <a:pt x="0" y="0"/>
                </a:moveTo>
                <a:lnTo>
                  <a:pt x="4874396" y="0"/>
                </a:lnTo>
                <a:lnTo>
                  <a:pt x="4874396" y="7267812"/>
                </a:lnTo>
                <a:lnTo>
                  <a:pt x="0" y="7267812"/>
                </a:lnTo>
                <a:lnTo>
                  <a:pt x="0" y="0"/>
                </a:lnTo>
                <a:close/>
              </a:path>
            </a:pathLst>
          </a:custGeom>
          <a:blipFill rotWithShape="1">
            <a:blip r:embed="rId4">
              <a:alphaModFix/>
            </a:blip>
            <a:stretch>
              <a:fillRect l="-5312" t="-129" r="-112757" b="-11939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05" name="Google Shape;105;p15">
            <a:extLst>
              <a:ext uri="{C183D7F6-B498-43B3-948B-1728B52AA6E4}">
                <adec:decorative xmlns:adec="http://schemas.microsoft.com/office/drawing/2017/decorative" val="1"/>
              </a:ext>
            </a:extLst>
          </p:cNvPr>
          <p:cNvSpPr/>
          <p:nvPr/>
        </p:nvSpPr>
        <p:spPr>
          <a:xfrm>
            <a:off x="13522649" y="5496243"/>
            <a:ext cx="4765351" cy="6665818"/>
          </a:xfrm>
          <a:custGeom>
            <a:avLst/>
            <a:gdLst/>
            <a:ahLst/>
            <a:cxnLst/>
            <a:rect l="l" t="t" r="r" b="b"/>
            <a:pathLst>
              <a:path w="4765351" h="6665818" extrusionOk="0">
                <a:moveTo>
                  <a:pt x="0" y="0"/>
                </a:moveTo>
                <a:lnTo>
                  <a:pt x="4765351" y="0"/>
                </a:lnTo>
                <a:lnTo>
                  <a:pt x="4765351" y="6665818"/>
                </a:lnTo>
                <a:lnTo>
                  <a:pt x="0" y="6665818"/>
                </a:lnTo>
                <a:lnTo>
                  <a:pt x="0" y="0"/>
                </a:lnTo>
                <a:close/>
              </a:path>
            </a:pathLst>
          </a:custGeom>
          <a:blipFill rotWithShape="1">
            <a:blip r:embed="rId5">
              <a:alphaModFix/>
            </a:blip>
            <a:stretch>
              <a:fillRect l="-102896" t="-113430" r="-13873" b="-19165"/>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BC27"/>
        </a:solidFill>
        <a:effectLst/>
      </p:bgPr>
    </p:bg>
    <p:spTree>
      <p:nvGrpSpPr>
        <p:cNvPr id="1" name="Shape 109"/>
        <p:cNvGrpSpPr/>
        <p:nvPr/>
      </p:nvGrpSpPr>
      <p:grpSpPr>
        <a:xfrm>
          <a:off x="0" y="0"/>
          <a:ext cx="0" cy="0"/>
          <a:chOff x="0" y="0"/>
          <a:chExt cx="0" cy="0"/>
        </a:xfrm>
      </p:grpSpPr>
      <p:sp>
        <p:nvSpPr>
          <p:cNvPr id="110" name="Google Shape;110;p16"/>
          <p:cNvSpPr txBox="1">
            <a:spLocks noGrp="1"/>
          </p:cNvSpPr>
          <p:nvPr>
            <p:ph type="title" idx="4294967295"/>
          </p:nvPr>
        </p:nvSpPr>
        <p:spPr>
          <a:xfrm>
            <a:off x="901175" y="1909425"/>
            <a:ext cx="5628000" cy="25860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8000" b="1" i="0" u="none" strike="noStrike" kern="0" cap="none" spc="0" normalizeH="0" baseline="0" noProof="0" dirty="0">
                <a:ln>
                  <a:noFill/>
                </a:ln>
                <a:solidFill>
                  <a:srgbClr val="000000"/>
                </a:solidFill>
                <a:effectLst/>
                <a:uLnTx/>
                <a:uFillTx/>
                <a:latin typeface="Fjalla One"/>
                <a:ea typeface="Fjalla One"/>
                <a:cs typeface="Fjalla One"/>
                <a:sym typeface="Fjalla One"/>
              </a:rPr>
              <a:t>Session Outcomes</a:t>
            </a:r>
            <a:endParaRPr kumimoji="0" lang="en-US" sz="8000" b="0" i="0" u="none" strike="noStrike" kern="0" cap="none" spc="0" normalizeH="0" baseline="0" noProof="0" dirty="0">
              <a:ln>
                <a:noFill/>
              </a:ln>
              <a:solidFill>
                <a:srgbClr val="000000"/>
              </a:solidFill>
              <a:effectLst/>
              <a:uLnTx/>
              <a:uFillTx/>
              <a:latin typeface="Fjalla One"/>
              <a:ea typeface="Fjalla One"/>
              <a:cs typeface="Fjalla One"/>
              <a:sym typeface="Fjalla One"/>
            </a:endParaRPr>
          </a:p>
        </p:txBody>
      </p:sp>
      <p:sp>
        <p:nvSpPr>
          <p:cNvPr id="111" name="Google Shape;111;p16">
            <a:extLst>
              <a:ext uri="{C183D7F6-B498-43B3-948B-1728B52AA6E4}">
                <adec:decorative xmlns:adec="http://schemas.microsoft.com/office/drawing/2017/decorative" val="1"/>
              </a:ext>
            </a:extLst>
          </p:cNvPr>
          <p:cNvSpPr/>
          <p:nvPr/>
        </p:nvSpPr>
        <p:spPr>
          <a:xfrm>
            <a:off x="7274075" y="1077825"/>
            <a:ext cx="10126686" cy="8454694"/>
          </a:xfrm>
          <a:custGeom>
            <a:avLst/>
            <a:gdLst/>
            <a:ahLst/>
            <a:cxnLst/>
            <a:rect l="l" t="t" r="r" b="b"/>
            <a:pathLst>
              <a:path w="2401111" h="1708019" extrusionOk="0">
                <a:moveTo>
                  <a:pt x="2276651" y="1708019"/>
                </a:moveTo>
                <a:lnTo>
                  <a:pt x="124460" y="1708019"/>
                </a:lnTo>
                <a:cubicBezTo>
                  <a:pt x="55880" y="1708019"/>
                  <a:pt x="0" y="1652139"/>
                  <a:pt x="0" y="1583559"/>
                </a:cubicBezTo>
                <a:lnTo>
                  <a:pt x="0" y="124460"/>
                </a:lnTo>
                <a:cubicBezTo>
                  <a:pt x="0" y="55880"/>
                  <a:pt x="55880" y="0"/>
                  <a:pt x="124460" y="0"/>
                </a:cubicBezTo>
                <a:lnTo>
                  <a:pt x="2276651" y="0"/>
                </a:lnTo>
                <a:cubicBezTo>
                  <a:pt x="2345231" y="0"/>
                  <a:pt x="2401111" y="55880"/>
                  <a:pt x="2401111" y="124460"/>
                </a:cubicBezTo>
                <a:lnTo>
                  <a:pt x="2401111" y="1583559"/>
                </a:lnTo>
                <a:cubicBezTo>
                  <a:pt x="2401111" y="1652139"/>
                  <a:pt x="2345231" y="1708019"/>
                  <a:pt x="2276651" y="1708019"/>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12" name="Google Shape;112;p16">
            <a:extLst>
              <a:ext uri="{C183D7F6-B498-43B3-948B-1728B52AA6E4}">
                <adec:decorative xmlns:adec="http://schemas.microsoft.com/office/drawing/2017/decorative" val="1"/>
              </a:ext>
            </a:extLst>
          </p:cNvPr>
          <p:cNvGrpSpPr/>
          <p:nvPr/>
        </p:nvGrpSpPr>
        <p:grpSpPr>
          <a:xfrm>
            <a:off x="7812331" y="1651176"/>
            <a:ext cx="9164353" cy="6716817"/>
            <a:chOff x="-512687" y="-2139308"/>
            <a:chExt cx="11693700" cy="8955756"/>
          </a:xfrm>
        </p:grpSpPr>
        <p:sp>
          <p:nvSpPr>
            <p:cNvPr id="113" name="Google Shape;113;p16"/>
            <p:cNvSpPr txBox="1"/>
            <p:nvPr/>
          </p:nvSpPr>
          <p:spPr>
            <a:xfrm>
              <a:off x="-352909" y="-2139308"/>
              <a:ext cx="10975200" cy="7182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3500" b="1">
                  <a:latin typeface="Raleway"/>
                  <a:ea typeface="Raleway"/>
                  <a:cs typeface="Raleway"/>
                  <a:sym typeface="Raleway"/>
                </a:rPr>
                <a:t>Participants will learn</a:t>
              </a:r>
              <a:r>
                <a:rPr lang="en-US" sz="3500" b="1">
                  <a:solidFill>
                    <a:srgbClr val="000000"/>
                  </a:solidFill>
                  <a:latin typeface="Raleway"/>
                  <a:ea typeface="Raleway"/>
                  <a:cs typeface="Raleway"/>
                  <a:sym typeface="Raleway"/>
                </a:rPr>
                <a:t>:</a:t>
              </a:r>
              <a:endParaRPr b="1">
                <a:latin typeface="Raleway"/>
                <a:ea typeface="Raleway"/>
                <a:cs typeface="Raleway"/>
                <a:sym typeface="Raleway"/>
              </a:endParaRPr>
            </a:p>
          </p:txBody>
        </p:sp>
        <p:sp>
          <p:nvSpPr>
            <p:cNvPr id="114" name="Google Shape;114;p16"/>
            <p:cNvSpPr txBox="1"/>
            <p:nvPr/>
          </p:nvSpPr>
          <p:spPr>
            <a:xfrm>
              <a:off x="-512687" y="-621152"/>
              <a:ext cx="11693700" cy="7437600"/>
            </a:xfrm>
            <a:prstGeom prst="rect">
              <a:avLst/>
            </a:prstGeom>
            <a:noFill/>
            <a:ln>
              <a:noFill/>
            </a:ln>
          </p:spPr>
          <p:txBody>
            <a:bodyPr spcFirstLastPara="1" wrap="square" lIns="0" tIns="0" rIns="0" bIns="0" anchor="t" anchorCtr="0">
              <a:spAutoFit/>
            </a:bodyPr>
            <a:lstStyle/>
            <a:p>
              <a:pPr marL="539747" marR="0" lvl="1" indent="-269873" algn="l" rtl="0">
                <a:lnSpc>
                  <a:spcPct val="150020"/>
                </a:lnSpc>
                <a:spcBef>
                  <a:spcPts val="0"/>
                </a:spcBef>
                <a:spcAft>
                  <a:spcPts val="0"/>
                </a:spcAft>
                <a:buClr>
                  <a:srgbClr val="000000"/>
                </a:buClr>
                <a:buSzPts val="2499"/>
                <a:buFont typeface="Raleway Medium"/>
                <a:buChar char="•"/>
              </a:pPr>
              <a:r>
                <a:rPr lang="en-US" sz="2499">
                  <a:latin typeface="Raleway Medium"/>
                  <a:ea typeface="Raleway Medium"/>
                  <a:cs typeface="Raleway Medium"/>
                  <a:sym typeface="Raleway Medium"/>
                </a:rPr>
                <a:t>Strategies for breaking down barriers to support the inclusion of students with disabilities.</a:t>
              </a:r>
              <a:endParaRPr sz="2499">
                <a:latin typeface="Raleway Medium"/>
                <a:ea typeface="Raleway Medium"/>
                <a:cs typeface="Raleway Medium"/>
                <a:sym typeface="Raleway Medium"/>
              </a:endParaRPr>
            </a:p>
            <a:p>
              <a:pPr marL="539747" marR="0" lvl="1" indent="-269873" algn="l" rtl="0">
                <a:lnSpc>
                  <a:spcPct val="150020"/>
                </a:lnSpc>
                <a:spcBef>
                  <a:spcPts val="0"/>
                </a:spcBef>
                <a:spcAft>
                  <a:spcPts val="0"/>
                </a:spcAft>
                <a:buSzPts val="2499"/>
                <a:buFont typeface="Raleway Medium"/>
                <a:buChar char="•"/>
              </a:pPr>
              <a:r>
                <a:rPr lang="en-US" sz="2499">
                  <a:latin typeface="Raleway Medium"/>
                  <a:ea typeface="Raleway Medium"/>
                  <a:cs typeface="Raleway Medium"/>
                  <a:sym typeface="Raleway Medium"/>
                </a:rPr>
                <a:t>Knowledge of how to leverage education preparation programs to collaboratively prepare for challenges that candidates may encounter during in-service practice.</a:t>
              </a:r>
              <a:endParaRPr sz="2499">
                <a:latin typeface="Raleway Medium"/>
                <a:ea typeface="Raleway Medium"/>
                <a:cs typeface="Raleway Medium"/>
                <a:sym typeface="Raleway Medium"/>
              </a:endParaRPr>
            </a:p>
            <a:p>
              <a:pPr marL="539747" marR="0" lvl="1" indent="-269873" algn="l" rtl="0">
                <a:lnSpc>
                  <a:spcPct val="150020"/>
                </a:lnSpc>
                <a:spcBef>
                  <a:spcPts val="0"/>
                </a:spcBef>
                <a:spcAft>
                  <a:spcPts val="0"/>
                </a:spcAft>
                <a:buClr>
                  <a:srgbClr val="000000"/>
                </a:buClr>
                <a:buSzPts val="2499"/>
                <a:buFont typeface="Raleway Medium"/>
                <a:buChar char="•"/>
              </a:pPr>
              <a:r>
                <a:rPr lang="en-US" sz="2499">
                  <a:latin typeface="Raleway Medium"/>
                  <a:ea typeface="Raleway Medium"/>
                  <a:cs typeface="Raleway Medium"/>
                  <a:sym typeface="Raleway Medium"/>
                </a:rPr>
                <a:t>Considerations for integrating High-Leverage Practices (HLPs), Multi-Tiered System of Supports (MTSS), and Universal Design for Learning (UDL) across disciplines and programs to enhance teaching and leadership practices for all learners.</a:t>
              </a:r>
              <a:endParaRPr sz="2499">
                <a:latin typeface="Raleway Medium"/>
                <a:ea typeface="Raleway Medium"/>
                <a:cs typeface="Raleway Medium"/>
                <a:sym typeface="Raleway Medium"/>
              </a:endParaRPr>
            </a:p>
          </p:txBody>
        </p:sp>
      </p:grpSp>
      <p:sp>
        <p:nvSpPr>
          <p:cNvPr id="115" name="Google Shape;115;p16">
            <a:extLst>
              <a:ext uri="{C183D7F6-B498-43B3-948B-1728B52AA6E4}">
                <adec:decorative xmlns:adec="http://schemas.microsoft.com/office/drawing/2017/decorative" val="1"/>
              </a:ext>
            </a:extLst>
          </p:cNvPr>
          <p:cNvSpPr/>
          <p:nvPr/>
        </p:nvSpPr>
        <p:spPr>
          <a:xfrm rot="-1678635">
            <a:off x="4894090" y="4407056"/>
            <a:ext cx="1555832" cy="2296431"/>
          </a:xfrm>
          <a:custGeom>
            <a:avLst/>
            <a:gdLst/>
            <a:ahLst/>
            <a:cxnLst/>
            <a:rect l="l" t="t" r="r" b="b"/>
            <a:pathLst>
              <a:path w="1555832" h="2296431" extrusionOk="0">
                <a:moveTo>
                  <a:pt x="0" y="0"/>
                </a:moveTo>
                <a:lnTo>
                  <a:pt x="1555831" y="0"/>
                </a:lnTo>
                <a:lnTo>
                  <a:pt x="1555831" y="2296430"/>
                </a:lnTo>
                <a:lnTo>
                  <a:pt x="0" y="229643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6" name="Google Shape;116;p16">
            <a:extLst>
              <a:ext uri="{C183D7F6-B498-43B3-948B-1728B52AA6E4}">
                <adec:decorative xmlns:adec="http://schemas.microsoft.com/office/drawing/2017/decorative" val="1"/>
              </a:ext>
            </a:extLst>
          </p:cNvPr>
          <p:cNvSpPr/>
          <p:nvPr/>
        </p:nvSpPr>
        <p:spPr>
          <a:xfrm>
            <a:off x="1138509" y="5555271"/>
            <a:ext cx="4949132" cy="7519007"/>
          </a:xfrm>
          <a:custGeom>
            <a:avLst/>
            <a:gdLst/>
            <a:ahLst/>
            <a:cxnLst/>
            <a:rect l="l" t="t" r="r" b="b"/>
            <a:pathLst>
              <a:path w="4949132" h="7519007" extrusionOk="0">
                <a:moveTo>
                  <a:pt x="0" y="0"/>
                </a:moveTo>
                <a:lnTo>
                  <a:pt x="4949132" y="0"/>
                </a:lnTo>
                <a:lnTo>
                  <a:pt x="4949132" y="7519007"/>
                </a:lnTo>
                <a:lnTo>
                  <a:pt x="0" y="7519007"/>
                </a:lnTo>
                <a:lnTo>
                  <a:pt x="0" y="0"/>
                </a:lnTo>
                <a:close/>
              </a:path>
            </a:pathLst>
          </a:custGeom>
          <a:blipFill rotWithShape="1">
            <a:blip r:embed="rId4">
              <a:alphaModFix/>
            </a:blip>
            <a:stretch>
              <a:fillRect l="-19500" t="-4336" r="-64432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7" name="Google Shape;117;p16">
            <a:extLst>
              <a:ext uri="{C183D7F6-B498-43B3-948B-1728B52AA6E4}">
                <adec:decorative xmlns:adec="http://schemas.microsoft.com/office/drawing/2017/decorative" val="1"/>
              </a:ext>
            </a:extLst>
          </p:cNvPr>
          <p:cNvSpPr/>
          <p:nvPr/>
        </p:nvSpPr>
        <p:spPr>
          <a:xfrm rot="-571899">
            <a:off x="2081760" y="4661567"/>
            <a:ext cx="2434916" cy="1530954"/>
          </a:xfrm>
          <a:custGeom>
            <a:avLst/>
            <a:gdLst/>
            <a:ahLst/>
            <a:cxnLst/>
            <a:rect l="l" t="t" r="r" b="b"/>
            <a:pathLst>
              <a:path w="2434916" h="1530954" extrusionOk="0">
                <a:moveTo>
                  <a:pt x="0" y="0"/>
                </a:moveTo>
                <a:lnTo>
                  <a:pt x="2434917" y="0"/>
                </a:lnTo>
                <a:lnTo>
                  <a:pt x="2434917" y="1530954"/>
                </a:lnTo>
                <a:lnTo>
                  <a:pt x="0" y="153095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16">
            <a:extLst>
              <a:ext uri="{C183D7F6-B498-43B3-948B-1728B52AA6E4}">
                <adec:decorative xmlns:adec="http://schemas.microsoft.com/office/drawing/2017/decorative" val="1"/>
              </a:ext>
            </a:extLst>
          </p:cNvPr>
          <p:cNvSpPr/>
          <p:nvPr/>
        </p:nvSpPr>
        <p:spPr>
          <a:xfrm>
            <a:off x="289308"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9" name="Google Shape;119;p16"/>
          <p:cNvSpPr txBox="1"/>
          <p:nvPr/>
        </p:nvSpPr>
        <p:spPr>
          <a:xfrm>
            <a:off x="176868"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a:extLst>
              <a:ext uri="{C183D7F6-B498-43B3-948B-1728B52AA6E4}">
                <adec:decorative xmlns:adec="http://schemas.microsoft.com/office/drawing/2017/decorative" val="1"/>
              </a:ext>
            </a:extLst>
          </p:cNvPr>
          <p:cNvSpPr/>
          <p:nvPr/>
        </p:nvSpPr>
        <p:spPr>
          <a:xfrm>
            <a:off x="0" y="0"/>
            <a:ext cx="7869065" cy="10287000"/>
          </a:xfrm>
          <a:prstGeom prst="rect">
            <a:avLst/>
          </a:pr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5" name="Google Shape;125;p17">
            <a:extLst>
              <a:ext uri="{C183D7F6-B498-43B3-948B-1728B52AA6E4}">
                <adec:decorative xmlns:adec="http://schemas.microsoft.com/office/drawing/2017/decorative" val="1"/>
              </a:ext>
            </a:extLst>
          </p:cNvPr>
          <p:cNvSpPr/>
          <p:nvPr/>
        </p:nvSpPr>
        <p:spPr>
          <a:xfrm>
            <a:off x="1028700" y="944457"/>
            <a:ext cx="5542562" cy="8313843"/>
          </a:xfrm>
          <a:custGeom>
            <a:avLst/>
            <a:gdLst/>
            <a:ahLst/>
            <a:cxnLst/>
            <a:rect l="l" t="t" r="r" b="b"/>
            <a:pathLst>
              <a:path w="6350000" h="9525000" extrusionOk="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6" name="Google Shape;126;p17"/>
          <p:cNvSpPr txBox="1">
            <a:spLocks noGrp="1"/>
          </p:cNvSpPr>
          <p:nvPr>
            <p:ph type="title" idx="4294967295"/>
          </p:nvPr>
        </p:nvSpPr>
        <p:spPr>
          <a:xfrm>
            <a:off x="8298225" y="762225"/>
            <a:ext cx="9708900" cy="11082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7200" b="1" i="0" u="none" strike="noStrike" kern="0" cap="none" spc="0" normalizeH="0" baseline="0" noProof="0" dirty="0">
                <a:ln>
                  <a:noFill/>
                </a:ln>
                <a:solidFill>
                  <a:srgbClr val="000000"/>
                </a:solidFill>
                <a:effectLst/>
                <a:uLnTx/>
                <a:uFillTx/>
                <a:latin typeface="Fjalla One"/>
                <a:ea typeface="Fjalla One"/>
                <a:cs typeface="Fjalla One"/>
                <a:sym typeface="Fjalla One"/>
              </a:rPr>
              <a:t>Engagement Activity:</a:t>
            </a:r>
            <a:endParaRPr kumimoji="0" lang="en-US" sz="7200" b="0" i="0" u="none" strike="noStrike" kern="0" cap="none" spc="0" normalizeH="0" baseline="0" noProof="0" dirty="0">
              <a:ln>
                <a:noFill/>
              </a:ln>
              <a:solidFill>
                <a:srgbClr val="000000"/>
              </a:solidFill>
              <a:effectLst/>
              <a:uLnTx/>
              <a:uFillTx/>
              <a:latin typeface="Fjalla One"/>
              <a:ea typeface="Fjalla One"/>
              <a:cs typeface="Fjalla One"/>
              <a:sym typeface="Fjalla One"/>
            </a:endParaRPr>
          </a:p>
        </p:txBody>
      </p:sp>
      <p:sp>
        <p:nvSpPr>
          <p:cNvPr id="127" name="Google Shape;127;p17"/>
          <p:cNvSpPr txBox="1"/>
          <p:nvPr/>
        </p:nvSpPr>
        <p:spPr>
          <a:xfrm>
            <a:off x="8688700" y="3333375"/>
            <a:ext cx="8570700" cy="3620400"/>
          </a:xfrm>
          <a:prstGeom prst="rect">
            <a:avLst/>
          </a:prstGeom>
          <a:noFill/>
          <a:ln>
            <a:noFill/>
          </a:ln>
        </p:spPr>
        <p:txBody>
          <a:bodyPr spcFirstLastPara="1" wrap="square" lIns="0" tIns="0" rIns="0" bIns="0" anchor="t" anchorCtr="0">
            <a:spAutoFit/>
          </a:bodyPr>
          <a:lstStyle/>
          <a:p>
            <a:pPr marL="0" marR="0" lvl="0" indent="0" algn="l" rtl="0">
              <a:lnSpc>
                <a:spcPct val="130000"/>
              </a:lnSpc>
              <a:spcBef>
                <a:spcPts val="0"/>
              </a:spcBef>
              <a:spcAft>
                <a:spcPts val="0"/>
              </a:spcAft>
              <a:buNone/>
            </a:pPr>
            <a:r>
              <a:rPr lang="en-US" sz="4800" b="1">
                <a:latin typeface="Raleway"/>
                <a:ea typeface="Raleway"/>
                <a:cs typeface="Raleway"/>
                <a:sym typeface="Raleway"/>
              </a:rPr>
              <a:t>“Frame” what it means for you to have effective partnerships (e.g., terms, skills, traits, dispositions).</a:t>
            </a:r>
            <a:endParaRPr sz="4800" b="1">
              <a:latin typeface="Raleway"/>
              <a:ea typeface="Raleway"/>
              <a:cs typeface="Raleway"/>
              <a:sym typeface="Raleway"/>
            </a:endParaRPr>
          </a:p>
        </p:txBody>
      </p:sp>
      <p:sp>
        <p:nvSpPr>
          <p:cNvPr id="128" name="Google Shape;128;p17">
            <a:extLst>
              <a:ext uri="{C183D7F6-B498-43B3-948B-1728B52AA6E4}">
                <adec:decorative xmlns:adec="http://schemas.microsoft.com/office/drawing/2017/decorative" val="1"/>
              </a:ext>
            </a:extLst>
          </p:cNvPr>
          <p:cNvSpPr/>
          <p:nvPr/>
        </p:nvSpPr>
        <p:spPr>
          <a:xfrm>
            <a:off x="15359259" y="9258300"/>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9" name="Google Shape;129;p17"/>
          <p:cNvSpPr txBox="1"/>
          <p:nvPr/>
        </p:nvSpPr>
        <p:spPr>
          <a:xfrm>
            <a:off x="15246818" y="9812997"/>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130" name="Google Shape;130;p17">
            <a:extLst>
              <a:ext uri="{C183D7F6-B498-43B3-948B-1728B52AA6E4}">
                <adec:decorative xmlns:adec="http://schemas.microsoft.com/office/drawing/2017/decorative" val="1"/>
              </a:ext>
            </a:extLst>
          </p:cNvPr>
          <p:cNvSpPr/>
          <p:nvPr/>
        </p:nvSpPr>
        <p:spPr>
          <a:xfrm rot="5400000">
            <a:off x="-7975710" y="7022814"/>
            <a:ext cx="15951420" cy="1681546"/>
          </a:xfrm>
          <a:custGeom>
            <a:avLst/>
            <a:gdLst/>
            <a:ahLst/>
            <a:cxnLst/>
            <a:rect l="l" t="t" r="r" b="b"/>
            <a:pathLst>
              <a:path w="15951420" h="1681546" extrusionOk="0">
                <a:moveTo>
                  <a:pt x="0" y="0"/>
                </a:moveTo>
                <a:lnTo>
                  <a:pt x="15951420" y="0"/>
                </a:lnTo>
                <a:lnTo>
                  <a:pt x="15951420" y="1681545"/>
                </a:lnTo>
                <a:lnTo>
                  <a:pt x="0" y="168154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2" name="Title 1">
            <a:extLst>
              <a:ext uri="{FF2B5EF4-FFF2-40B4-BE49-F238E27FC236}">
                <a16:creationId xmlns:a16="http://schemas.microsoft.com/office/drawing/2014/main" id="{D5C4D9EA-237B-90C6-0590-3B59FF41707B}"/>
              </a:ext>
            </a:extLst>
          </p:cNvPr>
          <p:cNvSpPr>
            <a:spLocks noGrp="1"/>
          </p:cNvSpPr>
          <p:nvPr>
            <p:ph type="title" idx="4294967295"/>
          </p:nvPr>
        </p:nvSpPr>
        <p:spPr>
          <a:xfrm>
            <a:off x="457200" y="-1143000"/>
            <a:ext cx="8229600" cy="1143000"/>
          </a:xfrm>
        </p:spPr>
        <p:txBody>
          <a:bodyPr spcFirstLastPara="1" wrap="square" lIns="91425" tIns="45700" rIns="91425" bIns="45700" anchor="b" anchorCtr="0">
            <a:normAutofit/>
          </a:bodyPr>
          <a:lstStyle/>
          <a:p>
            <a:r>
              <a:rPr lang="en-US" dirty="0"/>
              <a:t>New York</a:t>
            </a:r>
          </a:p>
        </p:txBody>
      </p:sp>
      <p:grpSp>
        <p:nvGrpSpPr>
          <p:cNvPr id="135" name="Google Shape;135;p18" descr="Leveraging cross-disciplinary partnerships across educational leadership and special education (and other EPPs)">
            <a:extLst>
              <a:ext uri="{C183D7F6-B498-43B3-948B-1728B52AA6E4}">
                <adec:decorative xmlns:adec="http://schemas.microsoft.com/office/drawing/2017/decorative" val="0"/>
              </a:ext>
            </a:extLst>
          </p:cNvPr>
          <p:cNvGrpSpPr/>
          <p:nvPr/>
        </p:nvGrpSpPr>
        <p:grpSpPr>
          <a:xfrm>
            <a:off x="2718675" y="1395038"/>
            <a:ext cx="12850650" cy="4304012"/>
            <a:chOff x="-1403412" y="-407155"/>
            <a:chExt cx="17134200" cy="5738683"/>
          </a:xfrm>
        </p:grpSpPr>
        <p:sp>
          <p:nvSpPr>
            <p:cNvPr id="136" name="Google Shape;136;p18"/>
            <p:cNvSpPr txBox="1"/>
            <p:nvPr/>
          </p:nvSpPr>
          <p:spPr>
            <a:xfrm>
              <a:off x="-1403412" y="-407155"/>
              <a:ext cx="17134200" cy="2052000"/>
            </a:xfrm>
            <a:prstGeom prst="rect">
              <a:avLst/>
            </a:prstGeom>
            <a:noFill/>
            <a:ln>
              <a:noFill/>
            </a:ln>
          </p:spPr>
          <p:txBody>
            <a:bodyPr spcFirstLastPara="1" wrap="square" lIns="0" tIns="0" rIns="0" bIns="0" anchor="t" anchorCtr="0">
              <a:spAutoFit/>
            </a:bodyPr>
            <a:lstStyle/>
            <a:p>
              <a:pPr marL="0" marR="0" lvl="0" indent="0" algn="ctr" rtl="0">
                <a:lnSpc>
                  <a:spcPct val="110001"/>
                </a:lnSpc>
                <a:spcBef>
                  <a:spcPts val="0"/>
                </a:spcBef>
                <a:spcAft>
                  <a:spcPts val="0"/>
                </a:spcAft>
                <a:buNone/>
              </a:pPr>
              <a:r>
                <a:rPr lang="en-US" sz="9999" b="1">
                  <a:latin typeface="Fjalla One"/>
                  <a:ea typeface="Fjalla One"/>
                  <a:cs typeface="Fjalla One"/>
                  <a:sym typeface="Fjalla One"/>
                </a:rPr>
                <a:t>New York</a:t>
              </a:r>
              <a:endParaRPr sz="4400">
                <a:latin typeface="Fjalla One"/>
                <a:ea typeface="Fjalla One"/>
                <a:cs typeface="Fjalla One"/>
                <a:sym typeface="Fjalla One"/>
              </a:endParaRPr>
            </a:p>
          </p:txBody>
        </p:sp>
        <p:sp>
          <p:nvSpPr>
            <p:cNvPr id="137" name="Google Shape;137;p18"/>
            <p:cNvSpPr txBox="1"/>
            <p:nvPr/>
          </p:nvSpPr>
          <p:spPr>
            <a:xfrm>
              <a:off x="-874962" y="2006628"/>
              <a:ext cx="16077300" cy="3324900"/>
            </a:xfrm>
            <a:prstGeom prst="rect">
              <a:avLst/>
            </a:prstGeom>
            <a:noFill/>
            <a:ln>
              <a:noFill/>
            </a:ln>
          </p:spPr>
          <p:txBody>
            <a:bodyPr spcFirstLastPara="1" wrap="square" lIns="0" tIns="0" rIns="0" bIns="0" anchor="t" anchorCtr="0">
              <a:spAutoFit/>
            </a:bodyPr>
            <a:lstStyle/>
            <a:p>
              <a:pPr marL="0" marR="0" lvl="0" indent="0" algn="ctr" rtl="0">
                <a:lnSpc>
                  <a:spcPct val="130000"/>
                </a:lnSpc>
                <a:spcBef>
                  <a:spcPts val="0"/>
                </a:spcBef>
                <a:spcAft>
                  <a:spcPts val="0"/>
                </a:spcAft>
                <a:buNone/>
              </a:pPr>
              <a:r>
                <a:rPr lang="en-US" sz="4500" i="1"/>
                <a:t>Leveraging cross-disciplinary partnerships across educational leadership</a:t>
              </a:r>
              <a:r>
                <a:rPr lang="en-US" sz="4500">
                  <a:solidFill>
                    <a:srgbClr val="000000"/>
                  </a:solidFill>
                  <a:latin typeface="Arial"/>
                  <a:ea typeface="Arial"/>
                  <a:cs typeface="Arial"/>
                  <a:sym typeface="Arial"/>
                </a:rPr>
                <a:t> and special education (and other E</a:t>
              </a:r>
              <a:r>
                <a:rPr lang="en-US" sz="4500"/>
                <a:t>PPs)</a:t>
              </a:r>
              <a:endParaRPr sz="4500"/>
            </a:p>
          </p:txBody>
        </p:sp>
      </p:grpSp>
      <p:sp>
        <p:nvSpPr>
          <p:cNvPr id="138" name="Google Shape;138;p18">
            <a:extLst>
              <a:ext uri="{C183D7F6-B498-43B3-948B-1728B52AA6E4}">
                <adec:decorative xmlns:adec="http://schemas.microsoft.com/office/drawing/2017/decorative" val="1"/>
              </a:ext>
            </a:extLst>
          </p:cNvPr>
          <p:cNvSpPr/>
          <p:nvPr/>
        </p:nvSpPr>
        <p:spPr>
          <a:xfrm>
            <a:off x="15458567"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18">
            <a:extLst>
              <a:ext uri="{C183D7F6-B498-43B3-948B-1728B52AA6E4}">
                <adec:decorative xmlns:adec="http://schemas.microsoft.com/office/drawing/2017/decorative" val="1"/>
              </a:ext>
            </a:extLst>
          </p:cNvPr>
          <p:cNvSpPr txBox="1"/>
          <p:nvPr/>
        </p:nvSpPr>
        <p:spPr>
          <a:xfrm>
            <a:off x="15346126"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pic>
        <p:nvPicPr>
          <p:cNvPr id="140" name="Google Shape;140;p18">
            <a:extLst>
              <a:ext uri="{C183D7F6-B498-43B3-948B-1728B52AA6E4}">
                <adec:decorative xmlns:adec="http://schemas.microsoft.com/office/drawing/2017/decorative" val="1"/>
              </a:ext>
            </a:extLst>
          </p:cNvPr>
          <p:cNvPicPr preferRelativeResize="0"/>
          <p:nvPr/>
        </p:nvPicPr>
        <p:blipFill rotWithShape="1">
          <a:blip r:embed="rId4">
            <a:alphaModFix/>
          </a:blip>
          <a:srcRect t="58037"/>
          <a:stretch/>
        </p:blipFill>
        <p:spPr>
          <a:xfrm>
            <a:off x="0" y="5970375"/>
            <a:ext cx="18288000" cy="4316625"/>
          </a:xfrm>
          <a:prstGeom prst="rect">
            <a:avLst/>
          </a:prstGeom>
          <a:noFill/>
          <a:ln>
            <a:noFill/>
          </a:ln>
        </p:spPr>
      </p:pic>
      <p:sp>
        <p:nvSpPr>
          <p:cNvPr id="141" name="Google Shape;141;p18">
            <a:extLst>
              <a:ext uri="{C183D7F6-B498-43B3-948B-1728B52AA6E4}">
                <adec:decorative xmlns:adec="http://schemas.microsoft.com/office/drawing/2017/decorative" val="1"/>
              </a:ext>
            </a:extLst>
          </p:cNvPr>
          <p:cNvSpPr/>
          <p:nvPr/>
        </p:nvSpPr>
        <p:spPr>
          <a:xfrm>
            <a:off x="-276773" y="4345059"/>
            <a:ext cx="6449851" cy="8599801"/>
          </a:xfrm>
          <a:custGeom>
            <a:avLst/>
            <a:gdLst/>
            <a:ahLst/>
            <a:cxnLst/>
            <a:rect l="l" t="t" r="r" b="b"/>
            <a:pathLst>
              <a:path w="6449851" h="8599801" extrusionOk="0">
                <a:moveTo>
                  <a:pt x="0" y="0"/>
                </a:moveTo>
                <a:lnTo>
                  <a:pt x="6449851" y="0"/>
                </a:lnTo>
                <a:lnTo>
                  <a:pt x="6449851" y="8599801"/>
                </a:lnTo>
                <a:lnTo>
                  <a:pt x="0" y="8599801"/>
                </a:lnTo>
                <a:lnTo>
                  <a:pt x="0" y="0"/>
                </a:lnTo>
                <a:close/>
              </a:path>
            </a:pathLst>
          </a:custGeom>
          <a:blipFill rotWithShape="1">
            <a:blip r:embed="rId5">
              <a:alphaModFix/>
            </a:blip>
            <a:stretch>
              <a:fillRect l="-104895" t="-122752" r="-5400" b="-1397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9">
            <a:extLst>
              <a:ext uri="{C183D7F6-B498-43B3-948B-1728B52AA6E4}">
                <adec:decorative xmlns:adec="http://schemas.microsoft.com/office/drawing/2017/decorative" val="1"/>
              </a:ext>
            </a:extLst>
          </p:cNvPr>
          <p:cNvSpPr/>
          <p:nvPr/>
        </p:nvSpPr>
        <p:spPr>
          <a:xfrm>
            <a:off x="0" y="-14037"/>
            <a:ext cx="18288000" cy="2978326"/>
          </a:xfrm>
          <a:prstGeom prst="rect">
            <a:avLst/>
          </a:prstGeom>
          <a:solidFill>
            <a:srgbClr val="F0AF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7" name="Google Shape;147;p19">
            <a:extLst>
              <a:ext uri="{C183D7F6-B498-43B3-948B-1728B52AA6E4}">
                <adec:decorative xmlns:adec="http://schemas.microsoft.com/office/drawing/2017/decorative" val="1"/>
              </a:ext>
            </a:extLst>
          </p:cNvPr>
          <p:cNvSpPr/>
          <p:nvPr/>
        </p:nvSpPr>
        <p:spPr>
          <a:xfrm>
            <a:off x="15458567" y="184434"/>
            <a:ext cx="2535527" cy="526122"/>
          </a:xfrm>
          <a:custGeom>
            <a:avLst/>
            <a:gdLst/>
            <a:ahLst/>
            <a:cxnLst/>
            <a:rect l="l" t="t" r="r" b="b"/>
            <a:pathLst>
              <a:path w="2535527" h="526122" extrusionOk="0">
                <a:moveTo>
                  <a:pt x="0" y="0"/>
                </a:moveTo>
                <a:lnTo>
                  <a:pt x="2535527" y="0"/>
                </a:lnTo>
                <a:lnTo>
                  <a:pt x="2535527" y="526122"/>
                </a:lnTo>
                <a:lnTo>
                  <a:pt x="0" y="5261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48" name="Google Shape;148;p19"/>
          <p:cNvSpPr txBox="1"/>
          <p:nvPr/>
        </p:nvSpPr>
        <p:spPr>
          <a:xfrm>
            <a:off x="15346126" y="739131"/>
            <a:ext cx="2760300" cy="338700"/>
          </a:xfrm>
          <a:prstGeom prst="rect">
            <a:avLst/>
          </a:prstGeom>
          <a:noFill/>
          <a:ln>
            <a:noFill/>
          </a:ln>
        </p:spPr>
        <p:txBody>
          <a:bodyPr spcFirstLastPara="1" wrap="square" lIns="0" tIns="0" rIns="0" bIns="0" anchor="t" anchorCtr="0">
            <a:spAutoFit/>
          </a:bodyPr>
          <a:lstStyle/>
          <a:p>
            <a:pPr marL="0" marR="0" lvl="0" indent="0" algn="ctr" rtl="0">
              <a:lnSpc>
                <a:spcPct val="100999"/>
              </a:lnSpc>
              <a:spcBef>
                <a:spcPts val="0"/>
              </a:spcBef>
              <a:spcAft>
                <a:spcPts val="0"/>
              </a:spcAft>
              <a:buNone/>
            </a:pPr>
            <a:r>
              <a:rPr lang="en-US" sz="2201">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149" name="Google Shape;149;p19">
            <a:extLst>
              <a:ext uri="{C183D7F6-B498-43B3-948B-1728B52AA6E4}">
                <adec:decorative xmlns:adec="http://schemas.microsoft.com/office/drawing/2017/decorative" val="1"/>
              </a:ext>
            </a:extLst>
          </p:cNvPr>
          <p:cNvSpPr/>
          <p:nvPr/>
        </p:nvSpPr>
        <p:spPr>
          <a:xfrm>
            <a:off x="15484692" y="6287611"/>
            <a:ext cx="2803308" cy="3999386"/>
          </a:xfrm>
          <a:custGeom>
            <a:avLst/>
            <a:gdLst/>
            <a:ahLst/>
            <a:cxnLst/>
            <a:rect l="l" t="t" r="r" b="b"/>
            <a:pathLst>
              <a:path w="2803308" h="3999386" extrusionOk="0">
                <a:moveTo>
                  <a:pt x="0" y="0"/>
                </a:moveTo>
                <a:lnTo>
                  <a:pt x="2803308" y="0"/>
                </a:lnTo>
                <a:lnTo>
                  <a:pt x="2803308" y="3999386"/>
                </a:lnTo>
                <a:lnTo>
                  <a:pt x="0" y="3999386"/>
                </a:lnTo>
                <a:lnTo>
                  <a:pt x="0" y="0"/>
                </a:lnTo>
                <a:close/>
              </a:path>
            </a:pathLst>
          </a:custGeom>
          <a:blipFill rotWithShape="1">
            <a:blip r:embed="rId4">
              <a:alphaModFix/>
            </a:blip>
            <a:stretch>
              <a:fillRect l="-121676" t="-14853" r="-22261" b="-14177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0" name="Google Shape;150;p19"/>
          <p:cNvSpPr txBox="1">
            <a:spLocks noGrp="1"/>
          </p:cNvSpPr>
          <p:nvPr>
            <p:ph type="title" idx="4294967295"/>
          </p:nvPr>
        </p:nvSpPr>
        <p:spPr>
          <a:xfrm>
            <a:off x="1392064" y="751837"/>
            <a:ext cx="14894400" cy="14466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0001"/>
              </a:lnSpc>
              <a:spcBef>
                <a:spcPts val="0"/>
              </a:spcBef>
              <a:spcAft>
                <a:spcPts val="0"/>
              </a:spcAft>
              <a:buClr>
                <a:srgbClr val="000000"/>
              </a:buClr>
              <a:buSzTx/>
              <a:buFont typeface="Arial"/>
              <a:buNone/>
              <a:tabLst/>
              <a:defRPr/>
            </a:pPr>
            <a:r>
              <a:rPr kumimoji="0" lang="en-US" sz="9399" b="0" i="0" u="none" strike="noStrike" kern="0" cap="none" spc="0" normalizeH="0" baseline="0" noProof="0" dirty="0">
                <a:ln>
                  <a:noFill/>
                </a:ln>
                <a:solidFill>
                  <a:schemeClr val="dk2"/>
                </a:solidFill>
                <a:effectLst/>
                <a:uLnTx/>
                <a:uFillTx/>
                <a:latin typeface="Raleway ExtraBold"/>
                <a:ea typeface="Raleway ExtraBold"/>
                <a:cs typeface="Raleway ExtraBold"/>
                <a:sym typeface="Raleway ExtraBold"/>
              </a:rPr>
              <a:t>How it Started…</a:t>
            </a:r>
            <a:endParaRPr kumimoji="0" lang="en-US" sz="3800" b="0" i="0" u="none" strike="noStrike" kern="0" cap="none" spc="0" normalizeH="0" baseline="0" noProof="0" dirty="0">
              <a:ln>
                <a:noFill/>
              </a:ln>
              <a:solidFill>
                <a:srgbClr val="000000"/>
              </a:solidFill>
              <a:effectLst/>
              <a:uLnTx/>
              <a:uFillTx/>
              <a:latin typeface="Raleway ExtraBold"/>
              <a:ea typeface="Raleway ExtraBold"/>
              <a:cs typeface="Raleway ExtraBold"/>
              <a:sym typeface="Raleway ExtraBold"/>
            </a:endParaRPr>
          </a:p>
        </p:txBody>
      </p:sp>
      <p:pic>
        <p:nvPicPr>
          <p:cNvPr id="151" name="Google Shape;151;p19" descr="Sequence diagram that goes in the order: Began 4 years ago to bring out students together. Added more structure and increased collaborative work over time. Members of New York State Leadership Team with CEEDAR Center. Engaged in grant to use Innovation Configuration to review our syllabi in relation to MTSS-I. CEEDAR learned that it may be important to distinguish educational leader prep and teacher candidate prep regarding role, involvement and skills in MTSS-I. Resulted in embedding MTSS-I and the differing roles of educational leaders and teacher candidates in the application of MTSS-I."/>
          <p:cNvPicPr preferRelativeResize="0"/>
          <p:nvPr/>
        </p:nvPicPr>
        <p:blipFill>
          <a:blip r:embed="rId5">
            <a:alphaModFix/>
          </a:blip>
          <a:stretch>
            <a:fillRect/>
          </a:stretch>
        </p:blipFill>
        <p:spPr>
          <a:xfrm>
            <a:off x="824850" y="3220864"/>
            <a:ext cx="15179894" cy="630662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pSp>
        <p:nvGrpSpPr>
          <p:cNvPr id="156" name="Google Shape;156;p20">
            <a:extLst>
              <a:ext uri="{C183D7F6-B498-43B3-948B-1728B52AA6E4}">
                <adec:decorative xmlns:adec="http://schemas.microsoft.com/office/drawing/2017/decorative" val="1"/>
              </a:ext>
            </a:extLst>
          </p:cNvPr>
          <p:cNvGrpSpPr/>
          <p:nvPr/>
        </p:nvGrpSpPr>
        <p:grpSpPr>
          <a:xfrm rot="10800000">
            <a:off x="0" y="9258300"/>
            <a:ext cx="18288000" cy="1245692"/>
            <a:chOff x="0" y="-57150"/>
            <a:chExt cx="4816593" cy="328083"/>
          </a:xfrm>
        </p:grpSpPr>
        <p:sp>
          <p:nvSpPr>
            <p:cNvPr id="157" name="Google Shape;157;p20"/>
            <p:cNvSpPr/>
            <p:nvPr/>
          </p:nvSpPr>
          <p:spPr>
            <a:xfrm>
              <a:off x="0" y="0"/>
              <a:ext cx="4816592" cy="270933"/>
            </a:xfrm>
            <a:custGeom>
              <a:avLst/>
              <a:gdLst/>
              <a:ahLst/>
              <a:cxnLst/>
              <a:rect l="l" t="t" r="r" b="b"/>
              <a:pathLst>
                <a:path w="4816592" h="270933" extrusionOk="0">
                  <a:moveTo>
                    <a:pt x="0" y="0"/>
                  </a:moveTo>
                  <a:lnTo>
                    <a:pt x="4816592" y="0"/>
                  </a:lnTo>
                  <a:lnTo>
                    <a:pt x="4816592" y="270933"/>
                  </a:lnTo>
                  <a:lnTo>
                    <a:pt x="0" y="270933"/>
                  </a:lnTo>
                  <a:close/>
                </a:path>
              </a:pathLst>
            </a:cu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 name="Google Shape;158;p20"/>
            <p:cNvSpPr txBox="1"/>
            <p:nvPr/>
          </p:nvSpPr>
          <p:spPr>
            <a:xfrm>
              <a:off x="0" y="-57150"/>
              <a:ext cx="4816593" cy="328083"/>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59" name="Google Shape;159;p20">
            <a:extLst>
              <a:ext uri="{C183D7F6-B498-43B3-948B-1728B52AA6E4}">
                <adec:decorative xmlns:adec="http://schemas.microsoft.com/office/drawing/2017/decorative" val="1"/>
              </a:ext>
            </a:extLst>
          </p:cNvPr>
          <p:cNvGrpSpPr/>
          <p:nvPr/>
        </p:nvGrpSpPr>
        <p:grpSpPr>
          <a:xfrm>
            <a:off x="8064575" y="5391502"/>
            <a:ext cx="7505807" cy="2234102"/>
            <a:chOff x="0" y="-57150"/>
            <a:chExt cx="1917682" cy="588417"/>
          </a:xfrm>
        </p:grpSpPr>
        <p:sp>
          <p:nvSpPr>
            <p:cNvPr id="160" name="Google Shape;160;p20"/>
            <p:cNvSpPr/>
            <p:nvPr/>
          </p:nvSpPr>
          <p:spPr>
            <a:xfrm>
              <a:off x="0" y="0"/>
              <a:ext cx="1917682" cy="531267"/>
            </a:xfrm>
            <a:custGeom>
              <a:avLst/>
              <a:gdLst/>
              <a:ahLst/>
              <a:cxnLst/>
              <a:rect l="l" t="t" r="r" b="b"/>
              <a:pathLst>
                <a:path w="1917682" h="531267" extrusionOk="0">
                  <a:moveTo>
                    <a:pt x="54227" y="0"/>
                  </a:moveTo>
                  <a:lnTo>
                    <a:pt x="1863455" y="0"/>
                  </a:lnTo>
                  <a:cubicBezTo>
                    <a:pt x="1893404" y="0"/>
                    <a:pt x="1917682" y="24278"/>
                    <a:pt x="1917682" y="54227"/>
                  </a:cubicBezTo>
                  <a:lnTo>
                    <a:pt x="1917682" y="477040"/>
                  </a:lnTo>
                  <a:cubicBezTo>
                    <a:pt x="1917682" y="491422"/>
                    <a:pt x="1911969" y="505214"/>
                    <a:pt x="1901799" y="515384"/>
                  </a:cubicBezTo>
                  <a:cubicBezTo>
                    <a:pt x="1891630" y="525554"/>
                    <a:pt x="1877837" y="531267"/>
                    <a:pt x="1863455" y="531267"/>
                  </a:cubicBezTo>
                  <a:lnTo>
                    <a:pt x="54227" y="531267"/>
                  </a:lnTo>
                  <a:cubicBezTo>
                    <a:pt x="24278" y="531267"/>
                    <a:pt x="0" y="506988"/>
                    <a:pt x="0" y="477040"/>
                  </a:cubicBezTo>
                  <a:lnTo>
                    <a:pt x="0" y="54227"/>
                  </a:lnTo>
                  <a:cubicBezTo>
                    <a:pt x="0" y="24278"/>
                    <a:pt x="24278" y="0"/>
                    <a:pt x="54227" y="0"/>
                  </a:cubicBezTo>
                  <a:close/>
                </a:path>
              </a:pathLst>
            </a:custGeom>
            <a:solidFill>
              <a:srgbClr val="F0AF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 name="Google Shape;161;p20"/>
            <p:cNvSpPr txBox="1"/>
            <p:nvPr/>
          </p:nvSpPr>
          <p:spPr>
            <a:xfrm>
              <a:off x="0" y="-57150"/>
              <a:ext cx="1917682" cy="588417"/>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62" name="Google Shape;162;p20">
            <a:extLst>
              <a:ext uri="{C183D7F6-B498-43B3-948B-1728B52AA6E4}">
                <adec:decorative xmlns:adec="http://schemas.microsoft.com/office/drawing/2017/decorative" val="1"/>
              </a:ext>
            </a:extLst>
          </p:cNvPr>
          <p:cNvGrpSpPr/>
          <p:nvPr/>
        </p:nvGrpSpPr>
        <p:grpSpPr>
          <a:xfrm>
            <a:off x="8064575" y="6075797"/>
            <a:ext cx="7505807" cy="2892394"/>
            <a:chOff x="0" y="-57150"/>
            <a:chExt cx="1917682" cy="408190"/>
          </a:xfrm>
        </p:grpSpPr>
        <p:sp>
          <p:nvSpPr>
            <p:cNvPr id="163" name="Google Shape;163;p20"/>
            <p:cNvSpPr/>
            <p:nvPr/>
          </p:nvSpPr>
          <p:spPr>
            <a:xfrm>
              <a:off x="0" y="0"/>
              <a:ext cx="1917682" cy="351040"/>
            </a:xfrm>
            <a:custGeom>
              <a:avLst/>
              <a:gdLst/>
              <a:ahLst/>
              <a:cxnLst/>
              <a:rect l="l" t="t" r="r" b="b"/>
              <a:pathLst>
                <a:path w="1917682" h="351040" extrusionOk="0">
                  <a:moveTo>
                    <a:pt x="54227" y="0"/>
                  </a:moveTo>
                  <a:lnTo>
                    <a:pt x="1863455" y="0"/>
                  </a:lnTo>
                  <a:cubicBezTo>
                    <a:pt x="1893404" y="0"/>
                    <a:pt x="1917682" y="24278"/>
                    <a:pt x="1917682" y="54227"/>
                  </a:cubicBezTo>
                  <a:lnTo>
                    <a:pt x="1917682" y="296813"/>
                  </a:lnTo>
                  <a:cubicBezTo>
                    <a:pt x="1917682" y="311195"/>
                    <a:pt x="1911969" y="324987"/>
                    <a:pt x="1901799" y="335157"/>
                  </a:cubicBezTo>
                  <a:cubicBezTo>
                    <a:pt x="1891630" y="345326"/>
                    <a:pt x="1877837" y="351040"/>
                    <a:pt x="1863455" y="351040"/>
                  </a:cubicBezTo>
                  <a:lnTo>
                    <a:pt x="54227" y="351040"/>
                  </a:lnTo>
                  <a:cubicBezTo>
                    <a:pt x="24278" y="351040"/>
                    <a:pt x="0" y="326761"/>
                    <a:pt x="0" y="296813"/>
                  </a:cubicBezTo>
                  <a:lnTo>
                    <a:pt x="0" y="54227"/>
                  </a:lnTo>
                  <a:cubicBezTo>
                    <a:pt x="0" y="24278"/>
                    <a:pt x="24278" y="0"/>
                    <a:pt x="54227" y="0"/>
                  </a:cubicBezTo>
                  <a:close/>
                </a:path>
              </a:pathLst>
            </a:custGeom>
            <a:solidFill>
              <a:srgbClr val="FFFFFF"/>
            </a:solidFill>
            <a:ln w="38100" cap="rnd" cmpd="sng">
              <a:solidFill>
                <a:srgbClr val="B5D5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4" name="Google Shape;164;p20"/>
            <p:cNvSpPr txBox="1"/>
            <p:nvPr/>
          </p:nvSpPr>
          <p:spPr>
            <a:xfrm>
              <a:off x="0" y="-57150"/>
              <a:ext cx="1917682" cy="40819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65" name="Google Shape;165;p20">
            <a:extLst>
              <a:ext uri="{C183D7F6-B498-43B3-948B-1728B52AA6E4}">
                <adec:decorative xmlns:adec="http://schemas.microsoft.com/office/drawing/2017/decorative" val="1"/>
              </a:ext>
            </a:extLst>
          </p:cNvPr>
          <p:cNvGrpSpPr/>
          <p:nvPr/>
        </p:nvGrpSpPr>
        <p:grpSpPr>
          <a:xfrm>
            <a:off x="8064575" y="6075799"/>
            <a:ext cx="7505807" cy="674904"/>
            <a:chOff x="0" y="-57150"/>
            <a:chExt cx="1917682" cy="177756"/>
          </a:xfrm>
        </p:grpSpPr>
        <p:sp>
          <p:nvSpPr>
            <p:cNvPr id="166" name="Google Shape;166;p20"/>
            <p:cNvSpPr/>
            <p:nvPr/>
          </p:nvSpPr>
          <p:spPr>
            <a:xfrm>
              <a:off x="0" y="0"/>
              <a:ext cx="1917682" cy="120606"/>
            </a:xfrm>
            <a:custGeom>
              <a:avLst/>
              <a:gdLst/>
              <a:ahLst/>
              <a:cxnLst/>
              <a:rect l="l" t="t" r="r" b="b"/>
              <a:pathLst>
                <a:path w="1917682" h="120606" extrusionOk="0">
                  <a:moveTo>
                    <a:pt x="0" y="0"/>
                  </a:moveTo>
                  <a:lnTo>
                    <a:pt x="1917682" y="0"/>
                  </a:lnTo>
                  <a:lnTo>
                    <a:pt x="1917682" y="120606"/>
                  </a:lnTo>
                  <a:lnTo>
                    <a:pt x="0" y="12060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7" name="Google Shape;167;p20"/>
            <p:cNvSpPr txBox="1"/>
            <p:nvPr/>
          </p:nvSpPr>
          <p:spPr>
            <a:xfrm>
              <a:off x="0" y="-57150"/>
              <a:ext cx="1917682" cy="177756"/>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68" name="Google Shape;168;p20">
            <a:extLst>
              <a:ext uri="{C183D7F6-B498-43B3-948B-1728B52AA6E4}">
                <adec:decorative xmlns:adec="http://schemas.microsoft.com/office/drawing/2017/decorative" val="1"/>
              </a:ext>
            </a:extLst>
          </p:cNvPr>
          <p:cNvGrpSpPr/>
          <p:nvPr/>
        </p:nvGrpSpPr>
        <p:grpSpPr>
          <a:xfrm>
            <a:off x="8064575" y="2324799"/>
            <a:ext cx="7505807" cy="2234161"/>
            <a:chOff x="0" y="-57150"/>
            <a:chExt cx="1917682" cy="588417"/>
          </a:xfrm>
        </p:grpSpPr>
        <p:sp>
          <p:nvSpPr>
            <p:cNvPr id="169" name="Google Shape;169;p20"/>
            <p:cNvSpPr/>
            <p:nvPr/>
          </p:nvSpPr>
          <p:spPr>
            <a:xfrm>
              <a:off x="0" y="0"/>
              <a:ext cx="1917682" cy="531267"/>
            </a:xfrm>
            <a:custGeom>
              <a:avLst/>
              <a:gdLst/>
              <a:ahLst/>
              <a:cxnLst/>
              <a:rect l="l" t="t" r="r" b="b"/>
              <a:pathLst>
                <a:path w="1917682" h="531267" extrusionOk="0">
                  <a:moveTo>
                    <a:pt x="54227" y="0"/>
                  </a:moveTo>
                  <a:lnTo>
                    <a:pt x="1863455" y="0"/>
                  </a:lnTo>
                  <a:cubicBezTo>
                    <a:pt x="1893404" y="0"/>
                    <a:pt x="1917682" y="24278"/>
                    <a:pt x="1917682" y="54227"/>
                  </a:cubicBezTo>
                  <a:lnTo>
                    <a:pt x="1917682" y="477040"/>
                  </a:lnTo>
                  <a:cubicBezTo>
                    <a:pt x="1917682" y="491422"/>
                    <a:pt x="1911969" y="505214"/>
                    <a:pt x="1901799" y="515384"/>
                  </a:cubicBezTo>
                  <a:cubicBezTo>
                    <a:pt x="1891630" y="525554"/>
                    <a:pt x="1877837" y="531267"/>
                    <a:pt x="1863455" y="531267"/>
                  </a:cubicBezTo>
                  <a:lnTo>
                    <a:pt x="54227" y="531267"/>
                  </a:lnTo>
                  <a:cubicBezTo>
                    <a:pt x="24278" y="531267"/>
                    <a:pt x="0" y="506988"/>
                    <a:pt x="0" y="477040"/>
                  </a:cubicBezTo>
                  <a:lnTo>
                    <a:pt x="0" y="54227"/>
                  </a:lnTo>
                  <a:cubicBezTo>
                    <a:pt x="0" y="24278"/>
                    <a:pt x="24278" y="0"/>
                    <a:pt x="54227" y="0"/>
                  </a:cubicBezTo>
                  <a:close/>
                </a:path>
              </a:pathLst>
            </a:custGeom>
            <a:solidFill>
              <a:srgbClr val="F0AF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0" name="Google Shape;170;p20"/>
            <p:cNvSpPr txBox="1"/>
            <p:nvPr/>
          </p:nvSpPr>
          <p:spPr>
            <a:xfrm>
              <a:off x="0" y="-57150"/>
              <a:ext cx="1917682" cy="588417"/>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71" name="Google Shape;171;p20">
            <a:extLst>
              <a:ext uri="{C183D7F6-B498-43B3-948B-1728B52AA6E4}">
                <adec:decorative xmlns:adec="http://schemas.microsoft.com/office/drawing/2017/decorative" val="1"/>
              </a:ext>
            </a:extLst>
          </p:cNvPr>
          <p:cNvGrpSpPr/>
          <p:nvPr/>
        </p:nvGrpSpPr>
        <p:grpSpPr>
          <a:xfrm>
            <a:off x="8064575" y="3009089"/>
            <a:ext cx="7505807" cy="2234187"/>
            <a:chOff x="0" y="-57150"/>
            <a:chExt cx="1917682" cy="408190"/>
          </a:xfrm>
        </p:grpSpPr>
        <p:sp>
          <p:nvSpPr>
            <p:cNvPr id="172" name="Google Shape;172;p20"/>
            <p:cNvSpPr/>
            <p:nvPr/>
          </p:nvSpPr>
          <p:spPr>
            <a:xfrm>
              <a:off x="0" y="0"/>
              <a:ext cx="1917682" cy="351040"/>
            </a:xfrm>
            <a:custGeom>
              <a:avLst/>
              <a:gdLst/>
              <a:ahLst/>
              <a:cxnLst/>
              <a:rect l="l" t="t" r="r" b="b"/>
              <a:pathLst>
                <a:path w="1917682" h="351040" extrusionOk="0">
                  <a:moveTo>
                    <a:pt x="54227" y="0"/>
                  </a:moveTo>
                  <a:lnTo>
                    <a:pt x="1863455" y="0"/>
                  </a:lnTo>
                  <a:cubicBezTo>
                    <a:pt x="1893404" y="0"/>
                    <a:pt x="1917682" y="24278"/>
                    <a:pt x="1917682" y="54227"/>
                  </a:cubicBezTo>
                  <a:lnTo>
                    <a:pt x="1917682" y="296813"/>
                  </a:lnTo>
                  <a:cubicBezTo>
                    <a:pt x="1917682" y="311195"/>
                    <a:pt x="1911969" y="324987"/>
                    <a:pt x="1901799" y="335157"/>
                  </a:cubicBezTo>
                  <a:cubicBezTo>
                    <a:pt x="1891630" y="345326"/>
                    <a:pt x="1877837" y="351040"/>
                    <a:pt x="1863455" y="351040"/>
                  </a:cubicBezTo>
                  <a:lnTo>
                    <a:pt x="54227" y="351040"/>
                  </a:lnTo>
                  <a:cubicBezTo>
                    <a:pt x="24278" y="351040"/>
                    <a:pt x="0" y="326761"/>
                    <a:pt x="0" y="296813"/>
                  </a:cubicBezTo>
                  <a:lnTo>
                    <a:pt x="0" y="54227"/>
                  </a:lnTo>
                  <a:cubicBezTo>
                    <a:pt x="0" y="24278"/>
                    <a:pt x="24278" y="0"/>
                    <a:pt x="54227" y="0"/>
                  </a:cubicBezTo>
                  <a:close/>
                </a:path>
              </a:pathLst>
            </a:custGeom>
            <a:solidFill>
              <a:srgbClr val="FFFFFF"/>
            </a:solidFill>
            <a:ln w="38100" cap="rnd" cmpd="sng">
              <a:solidFill>
                <a:srgbClr val="B5D5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3" name="Google Shape;173;p20"/>
            <p:cNvSpPr txBox="1"/>
            <p:nvPr/>
          </p:nvSpPr>
          <p:spPr>
            <a:xfrm>
              <a:off x="0" y="-57150"/>
              <a:ext cx="1917682" cy="40819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74" name="Google Shape;174;p20">
            <a:extLst>
              <a:ext uri="{C183D7F6-B498-43B3-948B-1728B52AA6E4}">
                <adec:decorative xmlns:adec="http://schemas.microsoft.com/office/drawing/2017/decorative" val="1"/>
              </a:ext>
            </a:extLst>
          </p:cNvPr>
          <p:cNvGrpSpPr/>
          <p:nvPr/>
        </p:nvGrpSpPr>
        <p:grpSpPr>
          <a:xfrm>
            <a:off x="8064575" y="3009101"/>
            <a:ext cx="7505807" cy="674922"/>
            <a:chOff x="0" y="-57150"/>
            <a:chExt cx="1917682" cy="177756"/>
          </a:xfrm>
        </p:grpSpPr>
        <p:sp>
          <p:nvSpPr>
            <p:cNvPr id="175" name="Google Shape;175;p20"/>
            <p:cNvSpPr/>
            <p:nvPr/>
          </p:nvSpPr>
          <p:spPr>
            <a:xfrm>
              <a:off x="0" y="0"/>
              <a:ext cx="1917682" cy="120606"/>
            </a:xfrm>
            <a:custGeom>
              <a:avLst/>
              <a:gdLst/>
              <a:ahLst/>
              <a:cxnLst/>
              <a:rect l="l" t="t" r="r" b="b"/>
              <a:pathLst>
                <a:path w="1917682" h="120606" extrusionOk="0">
                  <a:moveTo>
                    <a:pt x="0" y="0"/>
                  </a:moveTo>
                  <a:lnTo>
                    <a:pt x="1917682" y="0"/>
                  </a:lnTo>
                  <a:lnTo>
                    <a:pt x="1917682" y="120606"/>
                  </a:lnTo>
                  <a:lnTo>
                    <a:pt x="0" y="12060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6" name="Google Shape;176;p20"/>
            <p:cNvSpPr txBox="1"/>
            <p:nvPr/>
          </p:nvSpPr>
          <p:spPr>
            <a:xfrm>
              <a:off x="0" y="-57150"/>
              <a:ext cx="1917682" cy="177756"/>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77" name="Google Shape;177;p20">
            <a:extLst>
              <a:ext uri="{C183D7F6-B498-43B3-948B-1728B52AA6E4}">
                <adec:decorative xmlns:adec="http://schemas.microsoft.com/office/drawing/2017/decorative" val="1"/>
              </a:ext>
            </a:extLst>
          </p:cNvPr>
          <p:cNvGrpSpPr/>
          <p:nvPr/>
        </p:nvGrpSpPr>
        <p:grpSpPr>
          <a:xfrm>
            <a:off x="442982" y="2319268"/>
            <a:ext cx="7281247" cy="2234161"/>
            <a:chOff x="0" y="-57150"/>
            <a:chExt cx="1917682" cy="588417"/>
          </a:xfrm>
        </p:grpSpPr>
        <p:sp>
          <p:nvSpPr>
            <p:cNvPr id="178" name="Google Shape;178;p20"/>
            <p:cNvSpPr/>
            <p:nvPr/>
          </p:nvSpPr>
          <p:spPr>
            <a:xfrm>
              <a:off x="0" y="0"/>
              <a:ext cx="1917682" cy="531267"/>
            </a:xfrm>
            <a:custGeom>
              <a:avLst/>
              <a:gdLst/>
              <a:ahLst/>
              <a:cxnLst/>
              <a:rect l="l" t="t" r="r" b="b"/>
              <a:pathLst>
                <a:path w="1917682" h="531267" extrusionOk="0">
                  <a:moveTo>
                    <a:pt x="54227" y="0"/>
                  </a:moveTo>
                  <a:lnTo>
                    <a:pt x="1863455" y="0"/>
                  </a:lnTo>
                  <a:cubicBezTo>
                    <a:pt x="1893404" y="0"/>
                    <a:pt x="1917682" y="24278"/>
                    <a:pt x="1917682" y="54227"/>
                  </a:cubicBezTo>
                  <a:lnTo>
                    <a:pt x="1917682" y="477040"/>
                  </a:lnTo>
                  <a:cubicBezTo>
                    <a:pt x="1917682" y="491422"/>
                    <a:pt x="1911969" y="505214"/>
                    <a:pt x="1901799" y="515384"/>
                  </a:cubicBezTo>
                  <a:cubicBezTo>
                    <a:pt x="1891630" y="525554"/>
                    <a:pt x="1877837" y="531267"/>
                    <a:pt x="1863455" y="531267"/>
                  </a:cubicBezTo>
                  <a:lnTo>
                    <a:pt x="54227" y="531267"/>
                  </a:lnTo>
                  <a:cubicBezTo>
                    <a:pt x="24278" y="531267"/>
                    <a:pt x="0" y="506988"/>
                    <a:pt x="0" y="477040"/>
                  </a:cubicBezTo>
                  <a:lnTo>
                    <a:pt x="0" y="54227"/>
                  </a:lnTo>
                  <a:cubicBezTo>
                    <a:pt x="0" y="24278"/>
                    <a:pt x="24278" y="0"/>
                    <a:pt x="54227" y="0"/>
                  </a:cubicBezTo>
                  <a:close/>
                </a:path>
              </a:pathLst>
            </a:custGeom>
            <a:solidFill>
              <a:srgbClr val="F0AF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79" name="Google Shape;179;p20"/>
            <p:cNvSpPr txBox="1"/>
            <p:nvPr/>
          </p:nvSpPr>
          <p:spPr>
            <a:xfrm>
              <a:off x="0" y="-57150"/>
              <a:ext cx="1917682" cy="588417"/>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80" name="Google Shape;180;p20">
            <a:extLst>
              <a:ext uri="{C183D7F6-B498-43B3-948B-1728B52AA6E4}">
                <adec:decorative xmlns:adec="http://schemas.microsoft.com/office/drawing/2017/decorative" val="1"/>
              </a:ext>
            </a:extLst>
          </p:cNvPr>
          <p:cNvGrpSpPr/>
          <p:nvPr/>
        </p:nvGrpSpPr>
        <p:grpSpPr>
          <a:xfrm>
            <a:off x="442975" y="3003587"/>
            <a:ext cx="7281247" cy="2234187"/>
            <a:chOff x="0" y="-57150"/>
            <a:chExt cx="1917682" cy="408190"/>
          </a:xfrm>
        </p:grpSpPr>
        <p:sp>
          <p:nvSpPr>
            <p:cNvPr id="181" name="Google Shape;181;p20"/>
            <p:cNvSpPr/>
            <p:nvPr/>
          </p:nvSpPr>
          <p:spPr>
            <a:xfrm>
              <a:off x="0" y="0"/>
              <a:ext cx="1917682" cy="351040"/>
            </a:xfrm>
            <a:custGeom>
              <a:avLst/>
              <a:gdLst/>
              <a:ahLst/>
              <a:cxnLst/>
              <a:rect l="l" t="t" r="r" b="b"/>
              <a:pathLst>
                <a:path w="1917682" h="351040" extrusionOk="0">
                  <a:moveTo>
                    <a:pt x="54227" y="0"/>
                  </a:moveTo>
                  <a:lnTo>
                    <a:pt x="1863455" y="0"/>
                  </a:lnTo>
                  <a:cubicBezTo>
                    <a:pt x="1893404" y="0"/>
                    <a:pt x="1917682" y="24278"/>
                    <a:pt x="1917682" y="54227"/>
                  </a:cubicBezTo>
                  <a:lnTo>
                    <a:pt x="1917682" y="296813"/>
                  </a:lnTo>
                  <a:cubicBezTo>
                    <a:pt x="1917682" y="311195"/>
                    <a:pt x="1911969" y="324987"/>
                    <a:pt x="1901799" y="335157"/>
                  </a:cubicBezTo>
                  <a:cubicBezTo>
                    <a:pt x="1891630" y="345326"/>
                    <a:pt x="1877837" y="351040"/>
                    <a:pt x="1863455" y="351040"/>
                  </a:cubicBezTo>
                  <a:lnTo>
                    <a:pt x="54227" y="351040"/>
                  </a:lnTo>
                  <a:cubicBezTo>
                    <a:pt x="24278" y="351040"/>
                    <a:pt x="0" y="326761"/>
                    <a:pt x="0" y="296813"/>
                  </a:cubicBezTo>
                  <a:lnTo>
                    <a:pt x="0" y="54227"/>
                  </a:lnTo>
                  <a:cubicBezTo>
                    <a:pt x="0" y="24278"/>
                    <a:pt x="24278" y="0"/>
                    <a:pt x="54227" y="0"/>
                  </a:cubicBezTo>
                  <a:close/>
                </a:path>
              </a:pathLst>
            </a:custGeom>
            <a:solidFill>
              <a:srgbClr val="FFFFFF"/>
            </a:solidFill>
            <a:ln w="38100" cap="rnd" cmpd="sng">
              <a:solidFill>
                <a:srgbClr val="B5D5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2" name="Google Shape;182;p20"/>
            <p:cNvSpPr txBox="1"/>
            <p:nvPr/>
          </p:nvSpPr>
          <p:spPr>
            <a:xfrm>
              <a:off x="0" y="-57150"/>
              <a:ext cx="1917682" cy="40819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83" name="Google Shape;183;p20">
            <a:extLst>
              <a:ext uri="{C183D7F6-B498-43B3-948B-1728B52AA6E4}">
                <adec:decorative xmlns:adec="http://schemas.microsoft.com/office/drawing/2017/decorative" val="1"/>
              </a:ext>
            </a:extLst>
          </p:cNvPr>
          <p:cNvGrpSpPr/>
          <p:nvPr/>
        </p:nvGrpSpPr>
        <p:grpSpPr>
          <a:xfrm>
            <a:off x="442982" y="3003568"/>
            <a:ext cx="7281247" cy="674922"/>
            <a:chOff x="0" y="-57150"/>
            <a:chExt cx="1917682" cy="177756"/>
          </a:xfrm>
        </p:grpSpPr>
        <p:sp>
          <p:nvSpPr>
            <p:cNvPr id="184" name="Google Shape;184;p20"/>
            <p:cNvSpPr/>
            <p:nvPr/>
          </p:nvSpPr>
          <p:spPr>
            <a:xfrm>
              <a:off x="0" y="0"/>
              <a:ext cx="1917682" cy="120606"/>
            </a:xfrm>
            <a:custGeom>
              <a:avLst/>
              <a:gdLst/>
              <a:ahLst/>
              <a:cxnLst/>
              <a:rect l="l" t="t" r="r" b="b"/>
              <a:pathLst>
                <a:path w="1917682" h="120606" extrusionOk="0">
                  <a:moveTo>
                    <a:pt x="0" y="0"/>
                  </a:moveTo>
                  <a:lnTo>
                    <a:pt x="1917682" y="0"/>
                  </a:lnTo>
                  <a:lnTo>
                    <a:pt x="1917682" y="120606"/>
                  </a:lnTo>
                  <a:lnTo>
                    <a:pt x="0" y="12060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5" name="Google Shape;185;p20"/>
            <p:cNvSpPr txBox="1"/>
            <p:nvPr/>
          </p:nvSpPr>
          <p:spPr>
            <a:xfrm>
              <a:off x="0" y="-57150"/>
              <a:ext cx="1917682" cy="177756"/>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sp>
        <p:nvSpPr>
          <p:cNvPr id="186" name="Google Shape;186;p20">
            <a:extLst>
              <a:ext uri="{C183D7F6-B498-43B3-948B-1728B52AA6E4}">
                <adec:decorative xmlns:adec="http://schemas.microsoft.com/office/drawing/2017/decorative" val="1"/>
              </a:ext>
            </a:extLst>
          </p:cNvPr>
          <p:cNvSpPr/>
          <p:nvPr/>
        </p:nvSpPr>
        <p:spPr>
          <a:xfrm>
            <a:off x="365627" y="2718487"/>
            <a:ext cx="1993998" cy="1993998"/>
          </a:xfrm>
          <a:custGeom>
            <a:avLst/>
            <a:gdLst/>
            <a:ahLst/>
            <a:cxnLst/>
            <a:rect l="l" t="t" r="r" b="b"/>
            <a:pathLst>
              <a:path w="1993998" h="1993998" extrusionOk="0">
                <a:moveTo>
                  <a:pt x="0" y="0"/>
                </a:moveTo>
                <a:lnTo>
                  <a:pt x="1993998" y="0"/>
                </a:lnTo>
                <a:lnTo>
                  <a:pt x="1993998" y="1993997"/>
                </a:lnTo>
                <a:lnTo>
                  <a:pt x="0" y="199399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87" name="Google Shape;187;p20">
            <a:extLst>
              <a:ext uri="{C183D7F6-B498-43B3-948B-1728B52AA6E4}">
                <adec:decorative xmlns:adec="http://schemas.microsoft.com/office/drawing/2017/decorative" val="1"/>
              </a:ext>
            </a:extLst>
          </p:cNvPr>
          <p:cNvGrpSpPr/>
          <p:nvPr/>
        </p:nvGrpSpPr>
        <p:grpSpPr>
          <a:xfrm>
            <a:off x="442982" y="5385082"/>
            <a:ext cx="7281247" cy="2234161"/>
            <a:chOff x="0" y="-57150"/>
            <a:chExt cx="1917682" cy="588417"/>
          </a:xfrm>
        </p:grpSpPr>
        <p:sp>
          <p:nvSpPr>
            <p:cNvPr id="188" name="Google Shape;188;p20"/>
            <p:cNvSpPr/>
            <p:nvPr/>
          </p:nvSpPr>
          <p:spPr>
            <a:xfrm>
              <a:off x="0" y="0"/>
              <a:ext cx="1917682" cy="531267"/>
            </a:xfrm>
            <a:custGeom>
              <a:avLst/>
              <a:gdLst/>
              <a:ahLst/>
              <a:cxnLst/>
              <a:rect l="l" t="t" r="r" b="b"/>
              <a:pathLst>
                <a:path w="1917682" h="531267" extrusionOk="0">
                  <a:moveTo>
                    <a:pt x="54227" y="0"/>
                  </a:moveTo>
                  <a:lnTo>
                    <a:pt x="1863455" y="0"/>
                  </a:lnTo>
                  <a:cubicBezTo>
                    <a:pt x="1893404" y="0"/>
                    <a:pt x="1917682" y="24278"/>
                    <a:pt x="1917682" y="54227"/>
                  </a:cubicBezTo>
                  <a:lnTo>
                    <a:pt x="1917682" y="477040"/>
                  </a:lnTo>
                  <a:cubicBezTo>
                    <a:pt x="1917682" y="491422"/>
                    <a:pt x="1911969" y="505214"/>
                    <a:pt x="1901799" y="515384"/>
                  </a:cubicBezTo>
                  <a:cubicBezTo>
                    <a:pt x="1891630" y="525554"/>
                    <a:pt x="1877837" y="531267"/>
                    <a:pt x="1863455" y="531267"/>
                  </a:cubicBezTo>
                  <a:lnTo>
                    <a:pt x="54227" y="531267"/>
                  </a:lnTo>
                  <a:cubicBezTo>
                    <a:pt x="24278" y="531267"/>
                    <a:pt x="0" y="506988"/>
                    <a:pt x="0" y="477040"/>
                  </a:cubicBezTo>
                  <a:lnTo>
                    <a:pt x="0" y="54227"/>
                  </a:lnTo>
                  <a:cubicBezTo>
                    <a:pt x="0" y="24278"/>
                    <a:pt x="24278" y="0"/>
                    <a:pt x="54227" y="0"/>
                  </a:cubicBezTo>
                  <a:close/>
                </a:path>
              </a:pathLst>
            </a:custGeom>
            <a:solidFill>
              <a:srgbClr val="F0AF1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89" name="Google Shape;189;p20"/>
            <p:cNvSpPr txBox="1"/>
            <p:nvPr/>
          </p:nvSpPr>
          <p:spPr>
            <a:xfrm>
              <a:off x="0" y="-57150"/>
              <a:ext cx="1917682" cy="588417"/>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90" name="Google Shape;190;p20">
            <a:extLst>
              <a:ext uri="{C183D7F6-B498-43B3-948B-1728B52AA6E4}">
                <adec:decorative xmlns:adec="http://schemas.microsoft.com/office/drawing/2017/decorative" val="1"/>
              </a:ext>
            </a:extLst>
          </p:cNvPr>
          <p:cNvGrpSpPr/>
          <p:nvPr/>
        </p:nvGrpSpPr>
        <p:grpSpPr>
          <a:xfrm>
            <a:off x="442975" y="6069376"/>
            <a:ext cx="7281247" cy="3004442"/>
            <a:chOff x="0" y="-57150"/>
            <a:chExt cx="1917682" cy="408190"/>
          </a:xfrm>
        </p:grpSpPr>
        <p:sp>
          <p:nvSpPr>
            <p:cNvPr id="191" name="Google Shape;191;p20"/>
            <p:cNvSpPr/>
            <p:nvPr/>
          </p:nvSpPr>
          <p:spPr>
            <a:xfrm>
              <a:off x="0" y="0"/>
              <a:ext cx="1917682" cy="351040"/>
            </a:xfrm>
            <a:custGeom>
              <a:avLst/>
              <a:gdLst/>
              <a:ahLst/>
              <a:cxnLst/>
              <a:rect l="l" t="t" r="r" b="b"/>
              <a:pathLst>
                <a:path w="1917682" h="351040" extrusionOk="0">
                  <a:moveTo>
                    <a:pt x="54227" y="0"/>
                  </a:moveTo>
                  <a:lnTo>
                    <a:pt x="1863455" y="0"/>
                  </a:lnTo>
                  <a:cubicBezTo>
                    <a:pt x="1893404" y="0"/>
                    <a:pt x="1917682" y="24278"/>
                    <a:pt x="1917682" y="54227"/>
                  </a:cubicBezTo>
                  <a:lnTo>
                    <a:pt x="1917682" y="296813"/>
                  </a:lnTo>
                  <a:cubicBezTo>
                    <a:pt x="1917682" y="311195"/>
                    <a:pt x="1911969" y="324987"/>
                    <a:pt x="1901799" y="335157"/>
                  </a:cubicBezTo>
                  <a:cubicBezTo>
                    <a:pt x="1891630" y="345326"/>
                    <a:pt x="1877837" y="351040"/>
                    <a:pt x="1863455" y="351040"/>
                  </a:cubicBezTo>
                  <a:lnTo>
                    <a:pt x="54227" y="351040"/>
                  </a:lnTo>
                  <a:cubicBezTo>
                    <a:pt x="24278" y="351040"/>
                    <a:pt x="0" y="326761"/>
                    <a:pt x="0" y="296813"/>
                  </a:cubicBezTo>
                  <a:lnTo>
                    <a:pt x="0" y="54227"/>
                  </a:lnTo>
                  <a:cubicBezTo>
                    <a:pt x="0" y="24278"/>
                    <a:pt x="24278" y="0"/>
                    <a:pt x="54227" y="0"/>
                  </a:cubicBezTo>
                  <a:close/>
                </a:path>
              </a:pathLst>
            </a:custGeom>
            <a:solidFill>
              <a:srgbClr val="FFFFFF"/>
            </a:solidFill>
            <a:ln w="38100" cap="rnd" cmpd="sng">
              <a:solidFill>
                <a:srgbClr val="B5D5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2" name="Google Shape;192;p20"/>
            <p:cNvSpPr txBox="1"/>
            <p:nvPr/>
          </p:nvSpPr>
          <p:spPr>
            <a:xfrm>
              <a:off x="0" y="-57150"/>
              <a:ext cx="1917682" cy="408190"/>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93" name="Google Shape;193;p20">
            <a:extLst>
              <a:ext uri="{C183D7F6-B498-43B3-948B-1728B52AA6E4}">
                <adec:decorative xmlns:adec="http://schemas.microsoft.com/office/drawing/2017/decorative" val="1"/>
              </a:ext>
            </a:extLst>
          </p:cNvPr>
          <p:cNvGrpSpPr/>
          <p:nvPr/>
        </p:nvGrpSpPr>
        <p:grpSpPr>
          <a:xfrm>
            <a:off x="442982" y="6069382"/>
            <a:ext cx="7281247" cy="674922"/>
            <a:chOff x="0" y="-57150"/>
            <a:chExt cx="1917682" cy="177756"/>
          </a:xfrm>
        </p:grpSpPr>
        <p:sp>
          <p:nvSpPr>
            <p:cNvPr id="194" name="Google Shape;194;p20"/>
            <p:cNvSpPr/>
            <p:nvPr/>
          </p:nvSpPr>
          <p:spPr>
            <a:xfrm>
              <a:off x="0" y="0"/>
              <a:ext cx="1917682" cy="120606"/>
            </a:xfrm>
            <a:custGeom>
              <a:avLst/>
              <a:gdLst/>
              <a:ahLst/>
              <a:cxnLst/>
              <a:rect l="l" t="t" r="r" b="b"/>
              <a:pathLst>
                <a:path w="1917682" h="120606" extrusionOk="0">
                  <a:moveTo>
                    <a:pt x="0" y="0"/>
                  </a:moveTo>
                  <a:lnTo>
                    <a:pt x="1917682" y="0"/>
                  </a:lnTo>
                  <a:lnTo>
                    <a:pt x="1917682" y="120606"/>
                  </a:lnTo>
                  <a:lnTo>
                    <a:pt x="0" y="120606"/>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20"/>
            <p:cNvSpPr txBox="1"/>
            <p:nvPr/>
          </p:nvSpPr>
          <p:spPr>
            <a:xfrm>
              <a:off x="0" y="-57150"/>
              <a:ext cx="1917682" cy="177756"/>
            </a:xfrm>
            <a:prstGeom prst="rect">
              <a:avLst/>
            </a:prstGeom>
            <a:noFill/>
            <a:ln>
              <a:noFill/>
            </a:ln>
          </p:spPr>
          <p:txBody>
            <a:bodyPr spcFirstLastPara="1" wrap="square" lIns="50800" tIns="50800" rIns="50800" bIns="50800" anchor="ctr" anchorCtr="0">
              <a:noAutofit/>
            </a:bodyPr>
            <a:lstStyle/>
            <a:p>
              <a:pPr marL="0" marR="0" lvl="0" indent="0" algn="ctr" rtl="0">
                <a:lnSpc>
                  <a:spcPct val="163333"/>
                </a:lnSpc>
                <a:spcBef>
                  <a:spcPts val="0"/>
                </a:spcBef>
                <a:spcAft>
                  <a:spcPts val="0"/>
                </a:spcAft>
                <a:buNone/>
              </a:pPr>
              <a:endParaRPr sz="1800">
                <a:solidFill>
                  <a:schemeClr val="dk1"/>
                </a:solidFill>
                <a:latin typeface="Calibri"/>
                <a:ea typeface="Calibri"/>
                <a:cs typeface="Calibri"/>
                <a:sym typeface="Calibri"/>
              </a:endParaRPr>
            </a:p>
          </p:txBody>
        </p:sp>
      </p:grpSp>
      <p:sp>
        <p:nvSpPr>
          <p:cNvPr id="196" name="Google Shape;196;p20">
            <a:extLst>
              <a:ext uri="{C183D7F6-B498-43B3-948B-1728B52AA6E4}">
                <adec:decorative xmlns:adec="http://schemas.microsoft.com/office/drawing/2017/decorative" val="1"/>
              </a:ext>
            </a:extLst>
          </p:cNvPr>
          <p:cNvSpPr/>
          <p:nvPr/>
        </p:nvSpPr>
        <p:spPr>
          <a:xfrm>
            <a:off x="7986916" y="2721677"/>
            <a:ext cx="1993998" cy="1993998"/>
          </a:xfrm>
          <a:custGeom>
            <a:avLst/>
            <a:gdLst/>
            <a:ahLst/>
            <a:cxnLst/>
            <a:rect l="l" t="t" r="r" b="b"/>
            <a:pathLst>
              <a:path w="1993998" h="1993998" extrusionOk="0">
                <a:moveTo>
                  <a:pt x="0" y="0"/>
                </a:moveTo>
                <a:lnTo>
                  <a:pt x="1993998" y="0"/>
                </a:lnTo>
                <a:lnTo>
                  <a:pt x="1993998" y="1993998"/>
                </a:lnTo>
                <a:lnTo>
                  <a:pt x="0" y="199399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p20">
            <a:extLst>
              <a:ext uri="{C183D7F6-B498-43B3-948B-1728B52AA6E4}">
                <adec:decorative xmlns:adec="http://schemas.microsoft.com/office/drawing/2017/decorative" val="1"/>
              </a:ext>
            </a:extLst>
          </p:cNvPr>
          <p:cNvSpPr/>
          <p:nvPr/>
        </p:nvSpPr>
        <p:spPr>
          <a:xfrm>
            <a:off x="365627" y="5754825"/>
            <a:ext cx="1993998" cy="1993998"/>
          </a:xfrm>
          <a:custGeom>
            <a:avLst/>
            <a:gdLst/>
            <a:ahLst/>
            <a:cxnLst/>
            <a:rect l="l" t="t" r="r" b="b"/>
            <a:pathLst>
              <a:path w="1993998" h="1993998" extrusionOk="0">
                <a:moveTo>
                  <a:pt x="0" y="0"/>
                </a:moveTo>
                <a:lnTo>
                  <a:pt x="1993998" y="0"/>
                </a:lnTo>
                <a:lnTo>
                  <a:pt x="1993998" y="1993998"/>
                </a:lnTo>
                <a:lnTo>
                  <a:pt x="0" y="1993998"/>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8" name="Google Shape;198;p20">
            <a:extLst>
              <a:ext uri="{C183D7F6-B498-43B3-948B-1728B52AA6E4}">
                <adec:decorative xmlns:adec="http://schemas.microsoft.com/office/drawing/2017/decorative" val="1"/>
              </a:ext>
            </a:extLst>
          </p:cNvPr>
          <p:cNvSpPr/>
          <p:nvPr/>
        </p:nvSpPr>
        <p:spPr>
          <a:xfrm>
            <a:off x="7994153" y="5771166"/>
            <a:ext cx="1993998" cy="1993998"/>
          </a:xfrm>
          <a:custGeom>
            <a:avLst/>
            <a:gdLst/>
            <a:ahLst/>
            <a:cxnLst/>
            <a:rect l="l" t="t" r="r" b="b"/>
            <a:pathLst>
              <a:path w="1993998" h="1993998" extrusionOk="0">
                <a:moveTo>
                  <a:pt x="0" y="0"/>
                </a:moveTo>
                <a:lnTo>
                  <a:pt x="1993998" y="0"/>
                </a:lnTo>
                <a:lnTo>
                  <a:pt x="1993998" y="1993998"/>
                </a:lnTo>
                <a:lnTo>
                  <a:pt x="0" y="1993998"/>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9" name="Google Shape;199;p20">
            <a:extLst>
              <a:ext uri="{C183D7F6-B498-43B3-948B-1728B52AA6E4}">
                <adec:decorative xmlns:adec="http://schemas.microsoft.com/office/drawing/2017/decorative" val="1"/>
              </a:ext>
            </a:extLst>
          </p:cNvPr>
          <p:cNvSpPr/>
          <p:nvPr/>
        </p:nvSpPr>
        <p:spPr>
          <a:xfrm>
            <a:off x="1006860" y="6379859"/>
            <a:ext cx="668181" cy="743927"/>
          </a:xfrm>
          <a:custGeom>
            <a:avLst/>
            <a:gdLst/>
            <a:ahLst/>
            <a:cxnLst/>
            <a:rect l="l" t="t" r="r" b="b"/>
            <a:pathLst>
              <a:path w="668181" h="743927" extrusionOk="0">
                <a:moveTo>
                  <a:pt x="0" y="0"/>
                </a:moveTo>
                <a:lnTo>
                  <a:pt x="668182" y="0"/>
                </a:lnTo>
                <a:lnTo>
                  <a:pt x="668182" y="743927"/>
                </a:lnTo>
                <a:lnTo>
                  <a:pt x="0" y="743927"/>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0" name="Google Shape;200;p20">
            <a:extLst>
              <a:ext uri="{C183D7F6-B498-43B3-948B-1728B52AA6E4}">
                <adec:decorative xmlns:adec="http://schemas.microsoft.com/office/drawing/2017/decorative" val="1"/>
              </a:ext>
            </a:extLst>
          </p:cNvPr>
          <p:cNvSpPr/>
          <p:nvPr/>
        </p:nvSpPr>
        <p:spPr>
          <a:xfrm>
            <a:off x="8381899" y="6257200"/>
            <a:ext cx="1038929" cy="1021929"/>
          </a:xfrm>
          <a:custGeom>
            <a:avLst/>
            <a:gdLst/>
            <a:ahLst/>
            <a:cxnLst/>
            <a:rect l="l" t="t" r="r" b="b"/>
            <a:pathLst>
              <a:path w="1038929" h="1021929" extrusionOk="0">
                <a:moveTo>
                  <a:pt x="0" y="0"/>
                </a:moveTo>
                <a:lnTo>
                  <a:pt x="1038930" y="0"/>
                </a:lnTo>
                <a:lnTo>
                  <a:pt x="1038930" y="1021929"/>
                </a:lnTo>
                <a:lnTo>
                  <a:pt x="0" y="1021929"/>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1" name="Google Shape;201;p20"/>
          <p:cNvSpPr txBox="1">
            <a:spLocks noGrp="1"/>
          </p:cNvSpPr>
          <p:nvPr>
            <p:ph type="title" idx="4294967295"/>
          </p:nvPr>
        </p:nvSpPr>
        <p:spPr>
          <a:xfrm>
            <a:off x="1362607" y="583687"/>
            <a:ext cx="15562800" cy="14622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r>
              <a:rPr kumimoji="0" lang="en-US" sz="9500" b="0" i="0" u="none" strike="noStrike" kern="0" cap="none" spc="0" normalizeH="0" baseline="0" noProof="0" dirty="0">
                <a:ln>
                  <a:noFill/>
                </a:ln>
                <a:solidFill>
                  <a:srgbClr val="2F358B"/>
                </a:solidFill>
                <a:effectLst/>
                <a:uLnTx/>
                <a:uFillTx/>
                <a:latin typeface="Raleway ExtraBold"/>
                <a:ea typeface="Raleway ExtraBold"/>
                <a:cs typeface="Raleway ExtraBold"/>
                <a:sym typeface="Raleway ExtraBold"/>
              </a:rPr>
              <a:t>Project Goals</a:t>
            </a:r>
            <a:endParaRPr kumimoji="0" lang="en-US" sz="5300" b="0" i="0" u="none" strike="noStrike" kern="0" cap="none" spc="0" normalizeH="0" baseline="0" noProof="0" dirty="0">
              <a:ln>
                <a:noFill/>
              </a:ln>
              <a:solidFill>
                <a:srgbClr val="000000"/>
              </a:solidFill>
              <a:effectLst/>
              <a:uLnTx/>
              <a:uFillTx/>
              <a:latin typeface="Raleway ExtraBold"/>
              <a:ea typeface="Raleway ExtraBold"/>
              <a:cs typeface="Raleway ExtraBold"/>
              <a:sym typeface="Raleway ExtraBold"/>
            </a:endParaRPr>
          </a:p>
        </p:txBody>
      </p:sp>
      <p:pic>
        <p:nvPicPr>
          <p:cNvPr id="209" name="Google Shape;209;p20" descr="Three part venn diagram. Human relations course for educational leaders. Student teaching for elementary/special education dual certification course. Collaboration course for elementary/special education dual certification teacher candidates."/>
          <p:cNvPicPr preferRelativeResize="0"/>
          <p:nvPr/>
        </p:nvPicPr>
        <p:blipFill>
          <a:blip r:embed="rId7">
            <a:alphaModFix/>
          </a:blip>
          <a:stretch>
            <a:fillRect/>
          </a:stretch>
        </p:blipFill>
        <p:spPr>
          <a:xfrm>
            <a:off x="11332450" y="0"/>
            <a:ext cx="8697200" cy="4170001"/>
          </a:xfrm>
          <a:prstGeom prst="rect">
            <a:avLst/>
          </a:prstGeom>
          <a:noFill/>
          <a:ln>
            <a:noFill/>
          </a:ln>
        </p:spPr>
      </p:pic>
      <p:sp>
        <p:nvSpPr>
          <p:cNvPr id="202" name="Google Shape;202;p20"/>
          <p:cNvSpPr txBox="1"/>
          <p:nvPr/>
        </p:nvSpPr>
        <p:spPr>
          <a:xfrm>
            <a:off x="2621950" y="3414038"/>
            <a:ext cx="4975500" cy="1680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00">
                <a:latin typeface="Raleway Medium"/>
                <a:ea typeface="Raleway Medium"/>
                <a:cs typeface="Raleway Medium"/>
                <a:sym typeface="Raleway Medium"/>
              </a:rPr>
              <a:t>Childhood/special education candidates have authentic opportunities to learn and apply collaboration skills.</a:t>
            </a:r>
            <a:endParaRPr>
              <a:latin typeface="Raleway Medium"/>
              <a:ea typeface="Raleway Medium"/>
              <a:cs typeface="Raleway Medium"/>
              <a:sym typeface="Raleway Medium"/>
            </a:endParaRPr>
          </a:p>
        </p:txBody>
      </p:sp>
      <p:sp>
        <p:nvSpPr>
          <p:cNvPr id="203" name="Google Shape;203;p20"/>
          <p:cNvSpPr txBox="1"/>
          <p:nvPr/>
        </p:nvSpPr>
        <p:spPr>
          <a:xfrm>
            <a:off x="9980925" y="3444500"/>
            <a:ext cx="4975500" cy="16809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00">
                <a:latin typeface="Raleway Medium"/>
                <a:ea typeface="Raleway Medium"/>
                <a:cs typeface="Raleway Medium"/>
                <a:sym typeface="Raleway Medium"/>
              </a:rPr>
              <a:t>Educational leadership</a:t>
            </a:r>
            <a:endParaRPr sz="2100">
              <a:latin typeface="Raleway Medium"/>
              <a:ea typeface="Raleway Medium"/>
              <a:cs typeface="Raleway Medium"/>
              <a:sym typeface="Raleway Medium"/>
            </a:endParaRPr>
          </a:p>
          <a:p>
            <a:pPr marL="0" marR="0" lvl="0" indent="0" algn="l" rtl="0">
              <a:lnSpc>
                <a:spcPct val="140000"/>
              </a:lnSpc>
              <a:spcBef>
                <a:spcPts val="0"/>
              </a:spcBef>
              <a:spcAft>
                <a:spcPts val="0"/>
              </a:spcAft>
              <a:buNone/>
            </a:pPr>
            <a:r>
              <a:rPr lang="en-US" sz="2100">
                <a:latin typeface="Raleway Medium"/>
                <a:ea typeface="Raleway Medium"/>
                <a:cs typeface="Raleway Medium"/>
                <a:sym typeface="Raleway Medium"/>
              </a:rPr>
              <a:t>candidates strengthen their human relation skills, conflict management, and communication skills.</a:t>
            </a:r>
            <a:endParaRPr>
              <a:latin typeface="Raleway Medium"/>
              <a:ea typeface="Raleway Medium"/>
              <a:cs typeface="Raleway Medium"/>
              <a:sym typeface="Raleway Medium"/>
            </a:endParaRPr>
          </a:p>
        </p:txBody>
      </p:sp>
      <p:sp>
        <p:nvSpPr>
          <p:cNvPr id="204" name="Google Shape;204;p20"/>
          <p:cNvSpPr txBox="1"/>
          <p:nvPr/>
        </p:nvSpPr>
        <p:spPr>
          <a:xfrm>
            <a:off x="2792051" y="6382172"/>
            <a:ext cx="4752600" cy="25860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00">
                <a:latin typeface="Raleway Medium"/>
                <a:ea typeface="Raleway Medium"/>
                <a:cs typeface="Raleway Medium"/>
                <a:sym typeface="Raleway Medium"/>
              </a:rPr>
              <a:t>Childhood/special education candidates have authentic and extended opportunities to identify and address a self-defined problem of practice encountered in their student teaching.</a:t>
            </a:r>
            <a:endParaRPr>
              <a:latin typeface="Raleway Medium"/>
              <a:ea typeface="Raleway Medium"/>
              <a:cs typeface="Raleway Medium"/>
              <a:sym typeface="Raleway Medium"/>
            </a:endParaRPr>
          </a:p>
        </p:txBody>
      </p:sp>
      <p:sp>
        <p:nvSpPr>
          <p:cNvPr id="205" name="Google Shape;205;p20"/>
          <p:cNvSpPr txBox="1"/>
          <p:nvPr/>
        </p:nvSpPr>
        <p:spPr>
          <a:xfrm>
            <a:off x="9988150" y="6524050"/>
            <a:ext cx="5385300" cy="21333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100">
                <a:latin typeface="Raleway Medium"/>
                <a:ea typeface="Raleway Medium"/>
                <a:cs typeface="Raleway Medium"/>
                <a:sym typeface="Raleway Medium"/>
              </a:rPr>
              <a:t>Educational leadership candidates have authentic and extended opportunities to provide guidance, support, feedback, and supervision to teacher candidates during their student teaching experiences.</a:t>
            </a:r>
            <a:endParaRPr>
              <a:latin typeface="Raleway Medium"/>
              <a:ea typeface="Raleway Medium"/>
              <a:cs typeface="Raleway Medium"/>
              <a:sym typeface="Raleway Medium"/>
            </a:endParaRPr>
          </a:p>
        </p:txBody>
      </p:sp>
      <p:sp>
        <p:nvSpPr>
          <p:cNvPr id="206" name="Google Shape;206;p20">
            <a:extLst>
              <a:ext uri="{C183D7F6-B498-43B3-948B-1728B52AA6E4}">
                <adec:decorative xmlns:adec="http://schemas.microsoft.com/office/drawing/2017/decorative" val="1"/>
              </a:ext>
            </a:extLst>
          </p:cNvPr>
          <p:cNvSpPr/>
          <p:nvPr/>
        </p:nvSpPr>
        <p:spPr>
          <a:xfrm>
            <a:off x="15734400" y="9427396"/>
            <a:ext cx="2098430" cy="435424"/>
          </a:xfrm>
          <a:custGeom>
            <a:avLst/>
            <a:gdLst/>
            <a:ahLst/>
            <a:cxnLst/>
            <a:rect l="l" t="t" r="r" b="b"/>
            <a:pathLst>
              <a:path w="2098430" h="435424" extrusionOk="0">
                <a:moveTo>
                  <a:pt x="0" y="0"/>
                </a:moveTo>
                <a:lnTo>
                  <a:pt x="2098430" y="0"/>
                </a:lnTo>
                <a:lnTo>
                  <a:pt x="2098430" y="435424"/>
                </a:lnTo>
                <a:lnTo>
                  <a:pt x="0" y="435424"/>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07" name="Google Shape;207;p20">
            <a:extLst>
              <a:ext uri="{C183D7F6-B498-43B3-948B-1728B52AA6E4}">
                <adec:decorative xmlns:adec="http://schemas.microsoft.com/office/drawing/2017/decorative" val="1"/>
              </a:ext>
            </a:extLst>
          </p:cNvPr>
          <p:cNvSpPr txBox="1"/>
          <p:nvPr/>
        </p:nvSpPr>
        <p:spPr>
          <a:xfrm>
            <a:off x="15676985" y="9881870"/>
            <a:ext cx="2213400" cy="274500"/>
          </a:xfrm>
          <a:prstGeom prst="rect">
            <a:avLst/>
          </a:prstGeom>
          <a:noFill/>
          <a:ln>
            <a:noFill/>
          </a:ln>
        </p:spPr>
        <p:txBody>
          <a:bodyPr spcFirstLastPara="1" wrap="square" lIns="0" tIns="0" rIns="0" bIns="0" anchor="t" anchorCtr="0">
            <a:spAutoFit/>
          </a:bodyPr>
          <a:lstStyle/>
          <a:p>
            <a:pPr marL="0" marR="0" lvl="0" indent="0" algn="ctr" rtl="0">
              <a:lnSpc>
                <a:spcPct val="101009"/>
              </a:lnSpc>
              <a:spcBef>
                <a:spcPts val="0"/>
              </a:spcBef>
              <a:spcAft>
                <a:spcPts val="0"/>
              </a:spcAft>
              <a:buNone/>
            </a:pPr>
            <a:r>
              <a:rPr lang="en-US" sz="1784">
                <a:solidFill>
                  <a:srgbClr val="FFFFFF"/>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208" name="Google Shape;208;p20">
            <a:extLst>
              <a:ext uri="{C183D7F6-B498-43B3-948B-1728B52AA6E4}">
                <adec:decorative xmlns:adec="http://schemas.microsoft.com/office/drawing/2017/decorative" val="1"/>
              </a:ext>
            </a:extLst>
          </p:cNvPr>
          <p:cNvSpPr/>
          <p:nvPr/>
        </p:nvSpPr>
        <p:spPr>
          <a:xfrm>
            <a:off x="193434" y="7963966"/>
            <a:ext cx="2338395" cy="3126197"/>
          </a:xfrm>
          <a:custGeom>
            <a:avLst/>
            <a:gdLst/>
            <a:ahLst/>
            <a:cxnLst/>
            <a:rect l="l" t="t" r="r" b="b"/>
            <a:pathLst>
              <a:path w="2338395" h="3126197" extrusionOk="0">
                <a:moveTo>
                  <a:pt x="0" y="0"/>
                </a:moveTo>
                <a:lnTo>
                  <a:pt x="2338395" y="0"/>
                </a:lnTo>
                <a:lnTo>
                  <a:pt x="2338395" y="3126197"/>
                </a:lnTo>
                <a:lnTo>
                  <a:pt x="0" y="3126197"/>
                </a:lnTo>
                <a:lnTo>
                  <a:pt x="0" y="0"/>
                </a:lnTo>
                <a:close/>
              </a:path>
            </a:pathLst>
          </a:custGeom>
          <a:blipFill rotWithShape="1">
            <a:blip r:embed="rId9">
              <a:alphaModFix/>
            </a:blip>
            <a:stretch>
              <a:fillRect l="-99184" t="-7000" r="-4249" b="-121398"/>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0" name="Google Shape;210;p20">
            <a:extLst>
              <a:ext uri="{C183D7F6-B498-43B3-948B-1728B52AA6E4}">
                <adec:decorative xmlns:adec="http://schemas.microsoft.com/office/drawing/2017/decorative" val="1"/>
              </a:ext>
            </a:extLst>
          </p:cNvPr>
          <p:cNvSpPr/>
          <p:nvPr/>
        </p:nvSpPr>
        <p:spPr>
          <a:xfrm>
            <a:off x="8454048" y="3159334"/>
            <a:ext cx="1059732" cy="1118718"/>
          </a:xfrm>
          <a:custGeom>
            <a:avLst/>
            <a:gdLst/>
            <a:ahLst/>
            <a:cxnLst/>
            <a:rect l="l" t="t" r="r" b="b"/>
            <a:pathLst>
              <a:path w="1059732" h="1118718" extrusionOk="0">
                <a:moveTo>
                  <a:pt x="0" y="0"/>
                </a:moveTo>
                <a:lnTo>
                  <a:pt x="1059732" y="0"/>
                </a:lnTo>
                <a:lnTo>
                  <a:pt x="1059732" y="1118718"/>
                </a:lnTo>
                <a:lnTo>
                  <a:pt x="0" y="1118718"/>
                </a:lnTo>
                <a:lnTo>
                  <a:pt x="0" y="0"/>
                </a:lnTo>
                <a:close/>
              </a:path>
            </a:pathLst>
          </a:custGeom>
          <a:blipFill rotWithShape="1">
            <a:blip r:embed="rId10">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211" name="Google Shape;211;p20">
            <a:extLst>
              <a:ext uri="{C183D7F6-B498-43B3-948B-1728B52AA6E4}">
                <adec:decorative xmlns:adec="http://schemas.microsoft.com/office/drawing/2017/decorative" val="1"/>
              </a:ext>
            </a:extLst>
          </p:cNvPr>
          <p:cNvPicPr preferRelativeResize="0"/>
          <p:nvPr/>
        </p:nvPicPr>
        <p:blipFill>
          <a:blip r:embed="rId11">
            <a:alphaModFix/>
          </a:blip>
          <a:stretch>
            <a:fillRect/>
          </a:stretch>
        </p:blipFill>
        <p:spPr>
          <a:xfrm>
            <a:off x="832750" y="3185612"/>
            <a:ext cx="1059750" cy="10597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1">
            <a:extLst>
              <a:ext uri="{C183D7F6-B498-43B3-948B-1728B52AA6E4}">
                <adec:decorative xmlns:adec="http://schemas.microsoft.com/office/drawing/2017/decorative" val="1"/>
              </a:ext>
            </a:extLst>
          </p:cNvPr>
          <p:cNvSpPr/>
          <p:nvPr/>
        </p:nvSpPr>
        <p:spPr>
          <a:xfrm>
            <a:off x="858088" y="2861625"/>
            <a:ext cx="16571831" cy="1341639"/>
          </a:xfrm>
          <a:custGeom>
            <a:avLst/>
            <a:gdLst/>
            <a:ahLst/>
            <a:cxnLst/>
            <a:rect l="l" t="t" r="r" b="b"/>
            <a:pathLst>
              <a:path w="4153341" h="3806067" extrusionOk="0">
                <a:moveTo>
                  <a:pt x="4028880" y="3806066"/>
                </a:moveTo>
                <a:lnTo>
                  <a:pt x="124460" y="3806066"/>
                </a:lnTo>
                <a:cubicBezTo>
                  <a:pt x="55880" y="3806066"/>
                  <a:pt x="0" y="3750186"/>
                  <a:pt x="0" y="3681606"/>
                </a:cubicBezTo>
                <a:lnTo>
                  <a:pt x="0" y="124460"/>
                </a:lnTo>
                <a:cubicBezTo>
                  <a:pt x="0" y="55880"/>
                  <a:pt x="55880" y="0"/>
                  <a:pt x="124460" y="0"/>
                </a:cubicBezTo>
                <a:lnTo>
                  <a:pt x="4028881" y="0"/>
                </a:lnTo>
                <a:cubicBezTo>
                  <a:pt x="4097461" y="0"/>
                  <a:pt x="4153341" y="55880"/>
                  <a:pt x="4153341" y="124460"/>
                </a:cubicBezTo>
                <a:lnTo>
                  <a:pt x="4153341" y="3681606"/>
                </a:lnTo>
                <a:cubicBezTo>
                  <a:pt x="4153341" y="3750186"/>
                  <a:pt x="4097461" y="3806067"/>
                  <a:pt x="4028881" y="3806067"/>
                </a:cubicBez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217" name="Google Shape;217;p21">
            <a:extLst>
              <a:ext uri="{C183D7F6-B498-43B3-948B-1728B52AA6E4}">
                <adec:decorative xmlns:adec="http://schemas.microsoft.com/office/drawing/2017/decorative" val="1"/>
              </a:ext>
            </a:extLst>
          </p:cNvPr>
          <p:cNvGrpSpPr/>
          <p:nvPr/>
        </p:nvGrpSpPr>
        <p:grpSpPr>
          <a:xfrm>
            <a:off x="-453566" y="525962"/>
            <a:ext cx="19195608" cy="1760049"/>
            <a:chOff x="0" y="-9525"/>
            <a:chExt cx="5055600" cy="463549"/>
          </a:xfrm>
        </p:grpSpPr>
        <p:sp>
          <p:nvSpPr>
            <p:cNvPr id="218" name="Google Shape;218;p21"/>
            <p:cNvSpPr/>
            <p:nvPr/>
          </p:nvSpPr>
          <p:spPr>
            <a:xfrm>
              <a:off x="0" y="0"/>
              <a:ext cx="5055508" cy="454024"/>
            </a:xfrm>
            <a:custGeom>
              <a:avLst/>
              <a:gdLst/>
              <a:ahLst/>
              <a:cxnLst/>
              <a:rect l="l" t="t" r="r" b="b"/>
              <a:pathLst>
                <a:path w="5055508" h="454024" extrusionOk="0">
                  <a:moveTo>
                    <a:pt x="0" y="0"/>
                  </a:moveTo>
                  <a:lnTo>
                    <a:pt x="5055508" y="0"/>
                  </a:lnTo>
                  <a:lnTo>
                    <a:pt x="5055508" y="454024"/>
                  </a:lnTo>
                  <a:lnTo>
                    <a:pt x="0" y="454024"/>
                  </a:lnTo>
                  <a:close/>
                </a:path>
              </a:pathLst>
            </a:custGeom>
            <a:solidFill>
              <a:srgbClr val="0F3869"/>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19" name="Google Shape;219;p21"/>
            <p:cNvSpPr txBox="1"/>
            <p:nvPr/>
          </p:nvSpPr>
          <p:spPr>
            <a:xfrm>
              <a:off x="0" y="-9525"/>
              <a:ext cx="5055600" cy="463500"/>
            </a:xfrm>
            <a:prstGeom prst="rect">
              <a:avLst/>
            </a:prstGeom>
            <a:noFill/>
            <a:ln>
              <a:noFill/>
            </a:ln>
          </p:spPr>
          <p:txBody>
            <a:bodyPr spcFirstLastPara="1" wrap="square" lIns="50800" tIns="50800" rIns="50800" bIns="50800" anchor="ctr" anchorCtr="0">
              <a:noAutofit/>
            </a:bodyPr>
            <a:lstStyle/>
            <a:p>
              <a:pPr marL="0" marR="0" lvl="0" indent="0" algn="ctr" rtl="0">
                <a:lnSpc>
                  <a:spcPct val="133277"/>
                </a:lnSpc>
                <a:spcBef>
                  <a:spcPts val="0"/>
                </a:spcBef>
                <a:spcAft>
                  <a:spcPts val="0"/>
                </a:spcAft>
                <a:buNone/>
              </a:pPr>
              <a:endParaRPr sz="1800">
                <a:solidFill>
                  <a:schemeClr val="dk1"/>
                </a:solidFill>
                <a:latin typeface="Calibri"/>
                <a:ea typeface="Calibri"/>
                <a:cs typeface="Calibri"/>
                <a:sym typeface="Calibri"/>
              </a:endParaRPr>
            </a:p>
          </p:txBody>
        </p:sp>
      </p:grpSp>
      <p:sp>
        <p:nvSpPr>
          <p:cNvPr id="221" name="Google Shape;221;p21"/>
          <p:cNvSpPr txBox="1">
            <a:spLocks noGrp="1"/>
          </p:cNvSpPr>
          <p:nvPr>
            <p:ph type="title" idx="4294967295"/>
          </p:nvPr>
        </p:nvSpPr>
        <p:spPr>
          <a:xfrm>
            <a:off x="1028700" y="863478"/>
            <a:ext cx="16230600" cy="1231500"/>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sz="8000" b="0" i="0" u="none" strike="noStrike" kern="0" cap="none" spc="0" normalizeH="0" baseline="0" noProof="0" dirty="0">
                <a:ln>
                  <a:noFill/>
                </a:ln>
                <a:solidFill>
                  <a:srgbClr val="FFFFFF"/>
                </a:solidFill>
                <a:effectLst/>
                <a:uLnTx/>
                <a:uFillTx/>
                <a:latin typeface="Raleway ExtraBold"/>
                <a:ea typeface="Raleway ExtraBold"/>
                <a:cs typeface="Raleway ExtraBold"/>
                <a:sym typeface="Raleway ExtraBold"/>
              </a:rPr>
              <a:t>Project Structure</a:t>
            </a:r>
            <a:endParaRPr kumimoji="0" lang="en-US" sz="1400" b="0" i="0" u="none" strike="noStrike" kern="0" cap="none" spc="0" normalizeH="0" baseline="0" noProof="0" dirty="0">
              <a:ln>
                <a:noFill/>
              </a:ln>
              <a:solidFill>
                <a:srgbClr val="000000"/>
              </a:solidFill>
              <a:effectLst/>
              <a:uLnTx/>
              <a:uFillTx/>
              <a:latin typeface="Raleway ExtraBold"/>
              <a:ea typeface="Raleway ExtraBold"/>
              <a:cs typeface="Raleway ExtraBold"/>
              <a:sym typeface="Raleway ExtraBold"/>
            </a:endParaRPr>
          </a:p>
        </p:txBody>
      </p:sp>
      <p:sp>
        <p:nvSpPr>
          <p:cNvPr id="220" name="Google Shape;220;p21"/>
          <p:cNvSpPr txBox="1"/>
          <p:nvPr/>
        </p:nvSpPr>
        <p:spPr>
          <a:xfrm>
            <a:off x="1201374" y="3255400"/>
            <a:ext cx="15504600" cy="554100"/>
          </a:xfrm>
          <a:prstGeom prst="rect">
            <a:avLst/>
          </a:prstGeom>
          <a:noFill/>
          <a:ln>
            <a:noFill/>
          </a:ln>
        </p:spPr>
        <p:txBody>
          <a:bodyPr spcFirstLastPara="1" wrap="square" lIns="0" tIns="0" rIns="0" bIns="0" anchor="t" anchorCtr="0">
            <a:spAutoFit/>
          </a:bodyPr>
          <a:lstStyle/>
          <a:p>
            <a:pPr marL="0" marR="0" lvl="0" indent="0" algn="l" rtl="0">
              <a:lnSpc>
                <a:spcPct val="120025"/>
              </a:lnSpc>
              <a:spcBef>
                <a:spcPts val="0"/>
              </a:spcBef>
              <a:spcAft>
                <a:spcPts val="0"/>
              </a:spcAft>
              <a:buNone/>
            </a:pPr>
            <a:r>
              <a:rPr lang="en-US" sz="3600" dirty="0">
                <a:solidFill>
                  <a:schemeClr val="dk1"/>
                </a:solidFill>
                <a:latin typeface="Raleway Medium"/>
                <a:ea typeface="Raleway Medium"/>
                <a:cs typeface="Raleway Medium"/>
                <a:sym typeface="Raleway Medium"/>
              </a:rPr>
              <a:t>Designed with a Gradual Release of Responsibility model</a:t>
            </a:r>
            <a:endParaRPr sz="3600" dirty="0">
              <a:solidFill>
                <a:schemeClr val="dk1"/>
              </a:solidFill>
              <a:latin typeface="Raleway Medium"/>
              <a:ea typeface="Raleway Medium"/>
              <a:cs typeface="Raleway Medium"/>
              <a:sym typeface="Raleway Medium"/>
            </a:endParaRPr>
          </a:p>
        </p:txBody>
      </p:sp>
      <p:sp>
        <p:nvSpPr>
          <p:cNvPr id="222" name="Google Shape;222;p21">
            <a:extLst>
              <a:ext uri="{C183D7F6-B498-43B3-948B-1728B52AA6E4}">
                <adec:decorative xmlns:adec="http://schemas.microsoft.com/office/drawing/2017/decorative" val="1"/>
              </a:ext>
            </a:extLst>
          </p:cNvPr>
          <p:cNvSpPr/>
          <p:nvPr/>
        </p:nvSpPr>
        <p:spPr>
          <a:xfrm>
            <a:off x="15934142" y="9469152"/>
            <a:ext cx="2038168" cy="422920"/>
          </a:xfrm>
          <a:custGeom>
            <a:avLst/>
            <a:gdLst/>
            <a:ahLst/>
            <a:cxnLst/>
            <a:rect l="l" t="t" r="r" b="b"/>
            <a:pathLst>
              <a:path w="2038168" h="422920" extrusionOk="0">
                <a:moveTo>
                  <a:pt x="0" y="0"/>
                </a:moveTo>
                <a:lnTo>
                  <a:pt x="2038168" y="0"/>
                </a:lnTo>
                <a:lnTo>
                  <a:pt x="2038168" y="422920"/>
                </a:lnTo>
                <a:lnTo>
                  <a:pt x="0" y="422920"/>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3" name="Google Shape;223;p21">
            <a:extLst>
              <a:ext uri="{C183D7F6-B498-43B3-948B-1728B52AA6E4}">
                <adec:decorative xmlns:adec="http://schemas.microsoft.com/office/drawing/2017/decorative" val="1"/>
              </a:ext>
            </a:extLst>
          </p:cNvPr>
          <p:cNvSpPr txBox="1"/>
          <p:nvPr/>
        </p:nvSpPr>
        <p:spPr>
          <a:xfrm>
            <a:off x="15843758" y="9911122"/>
            <a:ext cx="2218800" cy="275100"/>
          </a:xfrm>
          <a:prstGeom prst="rect">
            <a:avLst/>
          </a:prstGeom>
          <a:noFill/>
          <a:ln>
            <a:noFill/>
          </a:ln>
        </p:spPr>
        <p:txBody>
          <a:bodyPr spcFirstLastPara="1" wrap="square" lIns="0" tIns="0" rIns="0" bIns="0" anchor="t" anchorCtr="0">
            <a:spAutoFit/>
          </a:bodyPr>
          <a:lstStyle/>
          <a:p>
            <a:pPr marL="0" marR="0" lvl="0" indent="0" algn="ctr" rtl="0">
              <a:lnSpc>
                <a:spcPct val="101067"/>
              </a:lnSpc>
              <a:spcBef>
                <a:spcPts val="0"/>
              </a:spcBef>
              <a:spcAft>
                <a:spcPts val="0"/>
              </a:spcAft>
              <a:buNone/>
            </a:pPr>
            <a:r>
              <a:rPr lang="en-US" sz="1787">
                <a:solidFill>
                  <a:srgbClr val="0F3869"/>
                </a:solidFill>
                <a:latin typeface="Satisfy"/>
                <a:ea typeface="Satisfy"/>
                <a:cs typeface="Satisfy"/>
                <a:sym typeface="Satisfy"/>
              </a:rPr>
              <a:t>Cross-State Convening</a:t>
            </a:r>
            <a:endParaRPr sz="1500">
              <a:latin typeface="Satisfy"/>
              <a:ea typeface="Satisfy"/>
              <a:cs typeface="Satisfy"/>
              <a:sym typeface="Satisfy"/>
            </a:endParaRPr>
          </a:p>
        </p:txBody>
      </p:sp>
      <p:sp>
        <p:nvSpPr>
          <p:cNvPr id="224" name="Google Shape;224;p21">
            <a:extLst>
              <a:ext uri="{C183D7F6-B498-43B3-948B-1728B52AA6E4}">
                <adec:decorative xmlns:adec="http://schemas.microsoft.com/office/drawing/2017/decorative" val="1"/>
              </a:ext>
            </a:extLst>
          </p:cNvPr>
          <p:cNvSpPr/>
          <p:nvPr/>
        </p:nvSpPr>
        <p:spPr>
          <a:xfrm>
            <a:off x="858325" y="4472675"/>
            <a:ext cx="16571831" cy="1465336"/>
          </a:xfrm>
          <a:custGeom>
            <a:avLst/>
            <a:gdLst/>
            <a:ahLst/>
            <a:cxnLst/>
            <a:rect l="l" t="t" r="r" b="b"/>
            <a:pathLst>
              <a:path w="4153341" h="3806067" extrusionOk="0">
                <a:moveTo>
                  <a:pt x="4028880" y="3806066"/>
                </a:moveTo>
                <a:lnTo>
                  <a:pt x="124460" y="3806066"/>
                </a:lnTo>
                <a:cubicBezTo>
                  <a:pt x="55880" y="3806066"/>
                  <a:pt x="0" y="3750186"/>
                  <a:pt x="0" y="3681606"/>
                </a:cubicBezTo>
                <a:lnTo>
                  <a:pt x="0" y="124460"/>
                </a:lnTo>
                <a:cubicBezTo>
                  <a:pt x="0" y="55880"/>
                  <a:pt x="55880" y="0"/>
                  <a:pt x="124460" y="0"/>
                </a:cubicBezTo>
                <a:lnTo>
                  <a:pt x="4028881" y="0"/>
                </a:lnTo>
                <a:cubicBezTo>
                  <a:pt x="4097461" y="0"/>
                  <a:pt x="4153341" y="55880"/>
                  <a:pt x="4153341" y="124460"/>
                </a:cubicBezTo>
                <a:lnTo>
                  <a:pt x="4153341" y="3681606"/>
                </a:lnTo>
                <a:cubicBezTo>
                  <a:pt x="4153341" y="3750186"/>
                  <a:pt x="4097461" y="3806067"/>
                  <a:pt x="4028881" y="3806067"/>
                </a:cubicBez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5" name="Google Shape;225;p21"/>
          <p:cNvSpPr txBox="1"/>
          <p:nvPr/>
        </p:nvSpPr>
        <p:spPr>
          <a:xfrm>
            <a:off x="1201374" y="4574738"/>
            <a:ext cx="15504600" cy="1219200"/>
          </a:xfrm>
          <a:prstGeom prst="rect">
            <a:avLst/>
          </a:prstGeom>
          <a:noFill/>
          <a:ln>
            <a:noFill/>
          </a:ln>
        </p:spPr>
        <p:txBody>
          <a:bodyPr spcFirstLastPara="1" wrap="square" lIns="0" tIns="0" rIns="0" bIns="0" anchor="t" anchorCtr="0">
            <a:spAutoFit/>
          </a:bodyPr>
          <a:lstStyle/>
          <a:p>
            <a:pPr marL="0" marR="0" lvl="0" indent="0" algn="l" rtl="0">
              <a:lnSpc>
                <a:spcPct val="120025"/>
              </a:lnSpc>
              <a:spcBef>
                <a:spcPts val="0"/>
              </a:spcBef>
              <a:spcAft>
                <a:spcPts val="0"/>
              </a:spcAft>
              <a:buNone/>
            </a:pPr>
            <a:r>
              <a:rPr lang="en-US" sz="3600">
                <a:solidFill>
                  <a:schemeClr val="dk1"/>
                </a:solidFill>
                <a:latin typeface="Raleway Medium"/>
                <a:ea typeface="Raleway Medium"/>
                <a:cs typeface="Raleway Medium"/>
                <a:sym typeface="Raleway Medium"/>
              </a:rPr>
              <a:t>Established communities of practice consisting of educational leaders and teacher candidates</a:t>
            </a:r>
            <a:endParaRPr sz="3600">
              <a:solidFill>
                <a:schemeClr val="dk1"/>
              </a:solidFill>
              <a:latin typeface="Raleway Medium"/>
              <a:ea typeface="Raleway Medium"/>
              <a:cs typeface="Raleway Medium"/>
              <a:sym typeface="Raleway Medium"/>
            </a:endParaRPr>
          </a:p>
        </p:txBody>
      </p:sp>
      <p:sp>
        <p:nvSpPr>
          <p:cNvPr id="226" name="Google Shape;226;p21">
            <a:extLst>
              <a:ext uri="{C183D7F6-B498-43B3-948B-1728B52AA6E4}">
                <adec:decorative xmlns:adec="http://schemas.microsoft.com/office/drawing/2017/decorative" val="1"/>
              </a:ext>
            </a:extLst>
          </p:cNvPr>
          <p:cNvSpPr/>
          <p:nvPr/>
        </p:nvSpPr>
        <p:spPr>
          <a:xfrm>
            <a:off x="858088" y="6245275"/>
            <a:ext cx="16571831" cy="1341639"/>
          </a:xfrm>
          <a:custGeom>
            <a:avLst/>
            <a:gdLst/>
            <a:ahLst/>
            <a:cxnLst/>
            <a:rect l="l" t="t" r="r" b="b"/>
            <a:pathLst>
              <a:path w="4153341" h="3806067" extrusionOk="0">
                <a:moveTo>
                  <a:pt x="4028880" y="3806066"/>
                </a:moveTo>
                <a:lnTo>
                  <a:pt x="124460" y="3806066"/>
                </a:lnTo>
                <a:cubicBezTo>
                  <a:pt x="55880" y="3806066"/>
                  <a:pt x="0" y="3750186"/>
                  <a:pt x="0" y="3681606"/>
                </a:cubicBezTo>
                <a:lnTo>
                  <a:pt x="0" y="124460"/>
                </a:lnTo>
                <a:cubicBezTo>
                  <a:pt x="0" y="55880"/>
                  <a:pt x="55880" y="0"/>
                  <a:pt x="124460" y="0"/>
                </a:cubicBezTo>
                <a:lnTo>
                  <a:pt x="4028881" y="0"/>
                </a:lnTo>
                <a:cubicBezTo>
                  <a:pt x="4097461" y="0"/>
                  <a:pt x="4153341" y="55880"/>
                  <a:pt x="4153341" y="124460"/>
                </a:cubicBezTo>
                <a:lnTo>
                  <a:pt x="4153341" y="3681606"/>
                </a:lnTo>
                <a:cubicBezTo>
                  <a:pt x="4153341" y="3750186"/>
                  <a:pt x="4097461" y="3806067"/>
                  <a:pt x="4028881" y="3806067"/>
                </a:cubicBez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7" name="Google Shape;227;p21"/>
          <p:cNvSpPr txBox="1"/>
          <p:nvPr/>
        </p:nvSpPr>
        <p:spPr>
          <a:xfrm>
            <a:off x="1201599" y="6559163"/>
            <a:ext cx="15504600" cy="554100"/>
          </a:xfrm>
          <a:prstGeom prst="rect">
            <a:avLst/>
          </a:prstGeom>
          <a:noFill/>
          <a:ln>
            <a:noFill/>
          </a:ln>
        </p:spPr>
        <p:txBody>
          <a:bodyPr spcFirstLastPara="1" wrap="square" lIns="0" tIns="0" rIns="0" bIns="0" anchor="t" anchorCtr="0">
            <a:spAutoFit/>
          </a:bodyPr>
          <a:lstStyle/>
          <a:p>
            <a:pPr marL="0" marR="0" lvl="0" indent="0" algn="l" rtl="0">
              <a:lnSpc>
                <a:spcPct val="120025"/>
              </a:lnSpc>
              <a:spcBef>
                <a:spcPts val="0"/>
              </a:spcBef>
              <a:spcAft>
                <a:spcPts val="0"/>
              </a:spcAft>
              <a:buNone/>
            </a:pPr>
            <a:r>
              <a:rPr lang="en-US" sz="3600">
                <a:solidFill>
                  <a:schemeClr val="dk1"/>
                </a:solidFill>
                <a:latin typeface="Raleway Medium"/>
                <a:ea typeface="Raleway Medium"/>
                <a:cs typeface="Raleway Medium"/>
                <a:sym typeface="Raleway Medium"/>
              </a:rPr>
              <a:t>Formal work structure established by faculty</a:t>
            </a:r>
            <a:endParaRPr sz="3600">
              <a:solidFill>
                <a:schemeClr val="dk1"/>
              </a:solidFill>
              <a:latin typeface="Raleway Medium"/>
              <a:ea typeface="Raleway Medium"/>
              <a:cs typeface="Raleway Medium"/>
              <a:sym typeface="Raleway Medium"/>
            </a:endParaRPr>
          </a:p>
        </p:txBody>
      </p:sp>
      <p:sp>
        <p:nvSpPr>
          <p:cNvPr id="228" name="Google Shape;228;p21">
            <a:extLst>
              <a:ext uri="{C183D7F6-B498-43B3-948B-1728B52AA6E4}">
                <adec:decorative xmlns:adec="http://schemas.microsoft.com/office/drawing/2017/decorative" val="1"/>
              </a:ext>
            </a:extLst>
          </p:cNvPr>
          <p:cNvSpPr/>
          <p:nvPr/>
        </p:nvSpPr>
        <p:spPr>
          <a:xfrm>
            <a:off x="858088" y="7894200"/>
            <a:ext cx="16571831" cy="1503396"/>
          </a:xfrm>
          <a:custGeom>
            <a:avLst/>
            <a:gdLst/>
            <a:ahLst/>
            <a:cxnLst/>
            <a:rect l="l" t="t" r="r" b="b"/>
            <a:pathLst>
              <a:path w="4153341" h="3806067" extrusionOk="0">
                <a:moveTo>
                  <a:pt x="4028880" y="3806066"/>
                </a:moveTo>
                <a:lnTo>
                  <a:pt x="124460" y="3806066"/>
                </a:lnTo>
                <a:cubicBezTo>
                  <a:pt x="55880" y="3806066"/>
                  <a:pt x="0" y="3750186"/>
                  <a:pt x="0" y="3681606"/>
                </a:cubicBezTo>
                <a:lnTo>
                  <a:pt x="0" y="124460"/>
                </a:lnTo>
                <a:cubicBezTo>
                  <a:pt x="0" y="55880"/>
                  <a:pt x="55880" y="0"/>
                  <a:pt x="124460" y="0"/>
                </a:cubicBezTo>
                <a:lnTo>
                  <a:pt x="4028881" y="0"/>
                </a:lnTo>
                <a:cubicBezTo>
                  <a:pt x="4097461" y="0"/>
                  <a:pt x="4153341" y="55880"/>
                  <a:pt x="4153341" y="124460"/>
                </a:cubicBezTo>
                <a:lnTo>
                  <a:pt x="4153341" y="3681606"/>
                </a:lnTo>
                <a:cubicBezTo>
                  <a:pt x="4153341" y="3750186"/>
                  <a:pt x="4097461" y="3806067"/>
                  <a:pt x="4028881" y="3806067"/>
                </a:cubicBezTo>
                <a:close/>
              </a:path>
            </a:pathLst>
          </a:custGeom>
          <a:solidFill>
            <a:srgbClr val="F0AF1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9" name="Google Shape;229;p21"/>
          <p:cNvSpPr txBox="1"/>
          <p:nvPr/>
        </p:nvSpPr>
        <p:spPr>
          <a:xfrm>
            <a:off x="1201599" y="8038238"/>
            <a:ext cx="15504600" cy="1219200"/>
          </a:xfrm>
          <a:prstGeom prst="rect">
            <a:avLst/>
          </a:prstGeom>
          <a:noFill/>
          <a:ln>
            <a:noFill/>
          </a:ln>
        </p:spPr>
        <p:txBody>
          <a:bodyPr spcFirstLastPara="1" wrap="square" lIns="0" tIns="0" rIns="0" bIns="0" anchor="t" anchorCtr="0">
            <a:spAutoFit/>
          </a:bodyPr>
          <a:lstStyle/>
          <a:p>
            <a:pPr marL="0" marR="0" lvl="0" indent="0" algn="l" rtl="0">
              <a:lnSpc>
                <a:spcPct val="120025"/>
              </a:lnSpc>
              <a:spcBef>
                <a:spcPts val="0"/>
              </a:spcBef>
              <a:spcAft>
                <a:spcPts val="0"/>
              </a:spcAft>
              <a:buNone/>
            </a:pPr>
            <a:r>
              <a:rPr lang="en-US" sz="3600">
                <a:solidFill>
                  <a:schemeClr val="dk1"/>
                </a:solidFill>
                <a:latin typeface="Raleway Medium"/>
                <a:ea typeface="Raleway Medium"/>
                <a:cs typeface="Raleway Medium"/>
                <a:sym typeface="Raleway Medium"/>
              </a:rPr>
              <a:t>Informal work structure established by individual communitiese of practice</a:t>
            </a:r>
            <a:endParaRPr sz="3600">
              <a:solidFill>
                <a:schemeClr val="dk1"/>
              </a:solidFill>
              <a:latin typeface="Raleway Medium"/>
              <a:ea typeface="Raleway Medium"/>
              <a:cs typeface="Raleway Medium"/>
              <a:sym typeface="Raleway Medium"/>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TotalTime>
  <Words>1227</Words>
  <Application>Microsoft Macintosh PowerPoint</Application>
  <PresentationFormat>Custom</PresentationFormat>
  <Paragraphs>174</Paragraphs>
  <Slides>25</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Raleway</vt:lpstr>
      <vt:lpstr>Raleway Medium</vt:lpstr>
      <vt:lpstr>Satisfy</vt:lpstr>
      <vt:lpstr>Arial</vt:lpstr>
      <vt:lpstr>Calibri</vt:lpstr>
      <vt:lpstr>Raleway Black</vt:lpstr>
      <vt:lpstr>Chewy</vt:lpstr>
      <vt:lpstr>Raleway ExtraBold</vt:lpstr>
      <vt:lpstr>Fjalla One</vt:lpstr>
      <vt:lpstr>Bebas Neue</vt:lpstr>
      <vt:lpstr>Office Theme</vt:lpstr>
      <vt:lpstr>CCSC Title</vt:lpstr>
      <vt:lpstr>Leveraging Networks to Integrate Content Across Departments</vt:lpstr>
      <vt:lpstr>Agenda</vt:lpstr>
      <vt:lpstr>Session Outcomes</vt:lpstr>
      <vt:lpstr>Engagement Activity:</vt:lpstr>
      <vt:lpstr>New York</vt:lpstr>
      <vt:lpstr>How it Started…</vt:lpstr>
      <vt:lpstr>Project Goals</vt:lpstr>
      <vt:lpstr>Project Structure</vt:lpstr>
      <vt:lpstr>Solution Circle Structure: Supporting Teacher Reflective Practice</vt:lpstr>
      <vt:lpstr>Solution Circle Sample Outcomes</vt:lpstr>
      <vt:lpstr>Student Reflections</vt:lpstr>
      <vt:lpstr>Next Steps</vt:lpstr>
      <vt:lpstr>Cross-State Convening</vt:lpstr>
      <vt:lpstr>UNC-CH EPP Offering</vt:lpstr>
      <vt:lpstr>Steps for breaking down barriers</vt:lpstr>
      <vt:lpstr>Examples 1 and 2</vt:lpstr>
      <vt:lpstr>Examples 3 and 4</vt:lpstr>
      <vt:lpstr>Resources</vt:lpstr>
      <vt:lpstr>Breakouts</vt:lpstr>
      <vt:lpstr>Reminder of our session outcomes:</vt:lpstr>
      <vt:lpstr>Reflect in Padlet</vt:lpstr>
      <vt:lpstr>Thanks</vt:lpstr>
      <vt:lpstr>Disclaimer</vt:lpstr>
      <vt:lpstr>Every student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Emma R Ostovar</cp:lastModifiedBy>
  <cp:revision>8</cp:revision>
  <dcterms:modified xsi:type="dcterms:W3CDTF">2026-02-23T21:54:38Z</dcterms:modified>
</cp:coreProperties>
</file>