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22"/>
  </p:notesMasterIdLst>
  <p:sldIdLst>
    <p:sldId id="256" r:id="rId3"/>
    <p:sldId id="258" r:id="rId4"/>
    <p:sldId id="259" r:id="rId5"/>
    <p:sldId id="260" r:id="rId6"/>
    <p:sldId id="279" r:id="rId7"/>
    <p:sldId id="281" r:id="rId8"/>
    <p:sldId id="277" r:id="rId9"/>
    <p:sldId id="675" r:id="rId10"/>
    <p:sldId id="280" r:id="rId11"/>
    <p:sldId id="677" r:id="rId12"/>
    <p:sldId id="678" r:id="rId13"/>
    <p:sldId id="679" r:id="rId14"/>
    <p:sldId id="680" r:id="rId15"/>
    <p:sldId id="676" r:id="rId16"/>
    <p:sldId id="278" r:id="rId17"/>
    <p:sldId id="681" r:id="rId18"/>
    <p:sldId id="265" r:id="rId19"/>
    <p:sldId id="275" r:id="rId20"/>
    <p:sldId id="276" r:id="rId21"/>
  </p:sldIdLst>
  <p:sldSz cx="18288000" cy="10287000"/>
  <p:notesSz cx="6858000" cy="9144000"/>
  <p:embeddedFontLst>
    <p:embeddedFont>
      <p:font typeface="Bebas Neue" panose="020B0606020202050201" pitchFamily="34" charset="77"/>
      <p:regular r:id="rId23"/>
    </p:embeddedFont>
    <p:embeddedFont>
      <p:font typeface="Bookman Old Style" panose="02050604050505020204" pitchFamily="18" charset="0"/>
      <p:regular r:id="rId24"/>
      <p:bold r:id="rId25"/>
      <p:italic r:id="rId26"/>
      <p:boldItalic r:id="rId27"/>
    </p:embeddedFont>
    <p:embeddedFont>
      <p:font typeface="Fjalla One" panose="02000506040000020004" pitchFamily="2" charset="0"/>
      <p:regular r:id="rId28"/>
    </p:embeddedFont>
    <p:embeddedFont>
      <p:font typeface="Franklin Gothic Book" panose="020B0503020102020204" pitchFamily="34" charset="0"/>
      <p:regular r:id="rId29"/>
      <p:italic r:id="rId30"/>
    </p:embeddedFont>
    <p:embeddedFont>
      <p:font typeface="Gentona Book" pitchFamily="2" charset="77"/>
      <p:regular r:id="rId31"/>
      <p:bold r:id="rId32"/>
      <p:italic r:id="rId33"/>
    </p:embeddedFont>
    <p:embeddedFont>
      <p:font typeface="Raleway" pitchFamily="2" charset="77"/>
      <p:regular r:id="rId34"/>
      <p:bold r:id="rId35"/>
      <p:italic r:id="rId36"/>
      <p:boldItalic r:id="rId37"/>
    </p:embeddedFont>
    <p:embeddedFont>
      <p:font typeface="Raleway Black" pitchFamily="2" charset="77"/>
      <p:bold r:id="rId38"/>
      <p:italic r:id="rId39"/>
      <p:boldItalic r:id="rId40"/>
    </p:embeddedFont>
    <p:embeddedFont>
      <p:font typeface="Raleway ExtraBold" pitchFamily="2" charset="77"/>
      <p:bold r:id="rId41"/>
      <p:italic r:id="rId42"/>
      <p:boldItalic r:id="rId43"/>
    </p:embeddedFont>
    <p:embeddedFont>
      <p:font typeface="Raleway Medium" pitchFamily="2" charset="77"/>
      <p:regular r:id="rId44"/>
      <p:bold r:id="rId45"/>
      <p:italic r:id="rId46"/>
      <p:boldItalic r:id="rId47"/>
    </p:embeddedFont>
    <p:embeddedFont>
      <p:font typeface="Satisfy" panose="02000000000000000000" pitchFamily="2" charset="0"/>
      <p:regular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5FA3E3-CFA5-409B-9509-2B34BFA91AF6}" v="631" dt="2026-02-05T18:57:01.6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22" autoAdjust="0"/>
    <p:restoredTop sz="86397"/>
  </p:normalViewPr>
  <p:slideViewPr>
    <p:cSldViewPr snapToGrid="0">
      <p:cViewPr varScale="1">
        <p:scale>
          <a:sx n="48" d="100"/>
          <a:sy n="48" d="100"/>
        </p:scale>
        <p:origin x="224" y="760"/>
      </p:cViewPr>
      <p:guideLst>
        <p:guide orient="horz" pos="2160"/>
        <p:guide pos="2880"/>
      </p:guideLst>
    </p:cSldViewPr>
  </p:slideViewPr>
  <p:outlineViewPr>
    <p:cViewPr>
      <p:scale>
        <a:sx n="33" d="100"/>
        <a:sy n="33" d="100"/>
      </p:scale>
      <p:origin x="0" y="-8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19.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font" Target="fonts/font25.fntdata"/><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7.fntdata"/><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font" Target="fonts/font23.fntdata"/><Relationship Id="rId53" Type="http://schemas.microsoft.com/office/2015/10/relationships/revisionInfo" Target="revisionInfo.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4" Type="http://schemas.openxmlformats.org/officeDocument/2006/relationships/font" Target="fonts/font22.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font" Target="fonts/font26.fntdata"/><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font" Target="fonts/font24.fntdata"/><Relationship Id="rId20" Type="http://schemas.openxmlformats.org/officeDocument/2006/relationships/slide" Target="slides/slide18.xml"/><Relationship Id="rId41"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4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d.docs.live.net/679dc5f983364f9d/Desktop/CEEDAR%203.0/2025-2026/Retention/MS%20Retention/MS%20Analyses/MS%20Survey%20Results%20and%20Graphs%20(1-26-26).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r>
              <a:rPr lang="en-US" sz="2400" b="1"/>
              <a:t>Percentage of "Good" or "Excellent" Program Ratings on the 2023-2024 New Teacher Mentoring Program  Survey</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Sheet1!$I$2</c:f>
              <c:strCache>
                <c:ptCount val="1"/>
                <c:pt idx="0">
                  <c:v>Good/Excellent</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Sheet1!$H$3:$H$5</c:f>
              <c:strCache>
                <c:ptCount val="3"/>
                <c:pt idx="0">
                  <c:v>Effectiveness of the program in preparing you to apply new concepts/content.</c:v>
                </c:pt>
                <c:pt idx="1">
                  <c:v>I gained access to resources useful for my work. </c:v>
                </c:pt>
                <c:pt idx="2">
                  <c:v>I learned information useful for my work. </c:v>
                </c:pt>
              </c:strCache>
            </c:strRef>
          </c:cat>
          <c:val>
            <c:numRef>
              <c:f>Sheet1!$I$3:$I$5</c:f>
              <c:numCache>
                <c:formatCode>0%</c:formatCode>
                <c:ptCount val="3"/>
                <c:pt idx="0">
                  <c:v>0.87</c:v>
                </c:pt>
                <c:pt idx="1">
                  <c:v>0.86</c:v>
                </c:pt>
                <c:pt idx="2">
                  <c:v>0.82</c:v>
                </c:pt>
              </c:numCache>
            </c:numRef>
          </c:val>
          <c:extLst>
            <c:ext xmlns:c16="http://schemas.microsoft.com/office/drawing/2014/chart" uri="{C3380CC4-5D6E-409C-BE32-E72D297353CC}">
              <c16:uniqueId val="{00000000-7950-4023-925B-5A21B7F5DFBE}"/>
            </c:ext>
          </c:extLst>
        </c:ser>
        <c:dLbls>
          <c:dLblPos val="inEnd"/>
          <c:showLegendKey val="0"/>
          <c:showVal val="1"/>
          <c:showCatName val="0"/>
          <c:showSerName val="0"/>
          <c:showPercent val="0"/>
          <c:showBubbleSize val="0"/>
        </c:dLbls>
        <c:gapWidth val="219"/>
        <c:overlap val="-27"/>
        <c:axId val="1256070751"/>
        <c:axId val="1256071711"/>
      </c:barChart>
      <c:catAx>
        <c:axId val="1256070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1256071711"/>
        <c:crosses val="autoZero"/>
        <c:auto val="1"/>
        <c:lblAlgn val="ctr"/>
        <c:lblOffset val="100"/>
        <c:noMultiLvlLbl val="0"/>
      </c:catAx>
      <c:valAx>
        <c:axId val="1256071711"/>
        <c:scaling>
          <c:orientation val="minMax"/>
          <c:min val="0"/>
        </c:scaling>
        <c:delete val="1"/>
        <c:axPos val="l"/>
        <c:numFmt formatCode="0%" sourceLinked="1"/>
        <c:majorTickMark val="none"/>
        <c:minorTickMark val="none"/>
        <c:tickLblPos val="nextTo"/>
        <c:crossAx val="125607075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a:extLst>
            <a:ext uri="{FF2B5EF4-FFF2-40B4-BE49-F238E27FC236}">
              <a16:creationId xmlns:a16="http://schemas.microsoft.com/office/drawing/2014/main" id="{EC3044B1-B29A-42B5-816C-554E50F17708}"/>
            </a:ext>
          </a:extLst>
        </p:cNvPr>
        <p:cNvGrpSpPr/>
        <p:nvPr/>
      </p:nvGrpSpPr>
      <p:grpSpPr>
        <a:xfrm>
          <a:off x="0" y="0"/>
          <a:ext cx="0" cy="0"/>
          <a:chOff x="0" y="0"/>
          <a:chExt cx="0" cy="0"/>
        </a:xfrm>
      </p:grpSpPr>
      <p:sp>
        <p:nvSpPr>
          <p:cNvPr id="295" name="Google Shape;295;p14:notes">
            <a:extLst>
              <a:ext uri="{FF2B5EF4-FFF2-40B4-BE49-F238E27FC236}">
                <a16:creationId xmlns:a16="http://schemas.microsoft.com/office/drawing/2014/main" id="{DA071705-B8AA-9329-FA48-6853015E40B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96" name="Google Shape;296;p14:notes">
            <a:extLst>
              <a:ext uri="{FF2B5EF4-FFF2-40B4-BE49-F238E27FC236}">
                <a16:creationId xmlns:a16="http://schemas.microsoft.com/office/drawing/2014/main" id="{2BE8C1C0-5904-CC30-81F6-CD0343E6481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7774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a:extLst>
            <a:ext uri="{FF2B5EF4-FFF2-40B4-BE49-F238E27FC236}">
              <a16:creationId xmlns:a16="http://schemas.microsoft.com/office/drawing/2014/main" id="{533628F6-819D-099F-2D0A-99D723C5FE87}"/>
            </a:ext>
          </a:extLst>
        </p:cNvPr>
        <p:cNvGrpSpPr/>
        <p:nvPr/>
      </p:nvGrpSpPr>
      <p:grpSpPr>
        <a:xfrm>
          <a:off x="0" y="0"/>
          <a:ext cx="0" cy="0"/>
          <a:chOff x="0" y="0"/>
          <a:chExt cx="0" cy="0"/>
        </a:xfrm>
      </p:grpSpPr>
      <p:sp>
        <p:nvSpPr>
          <p:cNvPr id="295" name="Google Shape;295;p14:notes">
            <a:extLst>
              <a:ext uri="{FF2B5EF4-FFF2-40B4-BE49-F238E27FC236}">
                <a16:creationId xmlns:a16="http://schemas.microsoft.com/office/drawing/2014/main" id="{AE0DBB89-81F1-178D-ECEB-143455ABA16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96" name="Google Shape;296;p14:notes">
            <a:extLst>
              <a:ext uri="{FF2B5EF4-FFF2-40B4-BE49-F238E27FC236}">
                <a16:creationId xmlns:a16="http://schemas.microsoft.com/office/drawing/2014/main" id="{B65CA933-548C-64F5-131D-C6275E1986C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4141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a:extLst>
            <a:ext uri="{FF2B5EF4-FFF2-40B4-BE49-F238E27FC236}">
              <a16:creationId xmlns:a16="http://schemas.microsoft.com/office/drawing/2014/main" id="{B56E0CB1-29E8-3C3E-0A90-E6E5EA1511A1}"/>
            </a:ext>
          </a:extLst>
        </p:cNvPr>
        <p:cNvGrpSpPr/>
        <p:nvPr/>
      </p:nvGrpSpPr>
      <p:grpSpPr>
        <a:xfrm>
          <a:off x="0" y="0"/>
          <a:ext cx="0" cy="0"/>
          <a:chOff x="0" y="0"/>
          <a:chExt cx="0" cy="0"/>
        </a:xfrm>
      </p:grpSpPr>
      <p:sp>
        <p:nvSpPr>
          <p:cNvPr id="295" name="Google Shape;295;p14:notes">
            <a:extLst>
              <a:ext uri="{FF2B5EF4-FFF2-40B4-BE49-F238E27FC236}">
                <a16:creationId xmlns:a16="http://schemas.microsoft.com/office/drawing/2014/main" id="{3A446539-2FA3-95D6-C9B1-B535163CFA6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96" name="Google Shape;296;p14:notes">
            <a:extLst>
              <a:ext uri="{FF2B5EF4-FFF2-40B4-BE49-F238E27FC236}">
                <a16:creationId xmlns:a16="http://schemas.microsoft.com/office/drawing/2014/main" id="{3D4E3604-0090-A33A-E3CB-5500EAB86D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3541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a:extLst>
            <a:ext uri="{FF2B5EF4-FFF2-40B4-BE49-F238E27FC236}">
              <a16:creationId xmlns:a16="http://schemas.microsoft.com/office/drawing/2014/main" id="{074BF9A0-6E81-8537-73A9-651A8C436A94}"/>
            </a:ext>
          </a:extLst>
        </p:cNvPr>
        <p:cNvGrpSpPr/>
        <p:nvPr/>
      </p:nvGrpSpPr>
      <p:grpSpPr>
        <a:xfrm>
          <a:off x="0" y="0"/>
          <a:ext cx="0" cy="0"/>
          <a:chOff x="0" y="0"/>
          <a:chExt cx="0" cy="0"/>
        </a:xfrm>
      </p:grpSpPr>
      <p:sp>
        <p:nvSpPr>
          <p:cNvPr id="295" name="Google Shape;295;p14:notes">
            <a:extLst>
              <a:ext uri="{FF2B5EF4-FFF2-40B4-BE49-F238E27FC236}">
                <a16:creationId xmlns:a16="http://schemas.microsoft.com/office/drawing/2014/main" id="{9777A54E-71A2-C01E-317E-B428251B775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96" name="Google Shape;296;p14:notes">
            <a:extLst>
              <a:ext uri="{FF2B5EF4-FFF2-40B4-BE49-F238E27FC236}">
                <a16:creationId xmlns:a16="http://schemas.microsoft.com/office/drawing/2014/main" id="{8BEC0384-7F20-A501-645D-34D8A317038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2613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a:extLst>
            <a:ext uri="{FF2B5EF4-FFF2-40B4-BE49-F238E27FC236}">
              <a16:creationId xmlns:a16="http://schemas.microsoft.com/office/drawing/2014/main" id="{8D4CC791-0384-0C06-7194-F580F2A51371}"/>
            </a:ext>
          </a:extLst>
        </p:cNvPr>
        <p:cNvGrpSpPr/>
        <p:nvPr/>
      </p:nvGrpSpPr>
      <p:grpSpPr>
        <a:xfrm>
          <a:off x="0" y="0"/>
          <a:ext cx="0" cy="0"/>
          <a:chOff x="0" y="0"/>
          <a:chExt cx="0" cy="0"/>
        </a:xfrm>
      </p:grpSpPr>
      <p:sp>
        <p:nvSpPr>
          <p:cNvPr id="295" name="Google Shape;295;p14:notes">
            <a:extLst>
              <a:ext uri="{FF2B5EF4-FFF2-40B4-BE49-F238E27FC236}">
                <a16:creationId xmlns:a16="http://schemas.microsoft.com/office/drawing/2014/main" id="{7ED99545-CF8F-6108-78D9-512A9694013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p14:notes">
            <a:extLst>
              <a:ext uri="{FF2B5EF4-FFF2-40B4-BE49-F238E27FC236}">
                <a16:creationId xmlns:a16="http://schemas.microsoft.com/office/drawing/2014/main" id="{184700AA-D56F-C602-7147-3E397D5342A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8264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a:extLst>
            <a:ext uri="{FF2B5EF4-FFF2-40B4-BE49-F238E27FC236}">
              <a16:creationId xmlns:a16="http://schemas.microsoft.com/office/drawing/2014/main" id="{09C1555F-BE68-E84C-E3EE-F68A2E729D19}"/>
            </a:ext>
          </a:extLst>
        </p:cNvPr>
        <p:cNvGrpSpPr/>
        <p:nvPr/>
      </p:nvGrpSpPr>
      <p:grpSpPr>
        <a:xfrm>
          <a:off x="0" y="0"/>
          <a:ext cx="0" cy="0"/>
          <a:chOff x="0" y="0"/>
          <a:chExt cx="0" cy="0"/>
        </a:xfrm>
      </p:grpSpPr>
      <p:sp>
        <p:nvSpPr>
          <p:cNvPr id="295" name="Google Shape;295;p14:notes">
            <a:extLst>
              <a:ext uri="{FF2B5EF4-FFF2-40B4-BE49-F238E27FC236}">
                <a16:creationId xmlns:a16="http://schemas.microsoft.com/office/drawing/2014/main" id="{25B08301-7A4D-8426-FD1A-98789D60679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p14:notes">
            <a:extLst>
              <a:ext uri="{FF2B5EF4-FFF2-40B4-BE49-F238E27FC236}">
                <a16:creationId xmlns:a16="http://schemas.microsoft.com/office/drawing/2014/main" id="{AD4F8C54-578D-0FE1-FA26-A8FD9672706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3668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9" name="Google Shape;41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0" name="Google Shape;43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6" name="Google Shape;9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learned quickly that participation numbers don’t tell the full retention story—our data forced us to rethink how we design induction.”</a:t>
            </a:r>
            <a:endParaRPr dirty="0"/>
          </a:p>
        </p:txBody>
      </p:sp>
      <p:sp>
        <p:nvSpPr>
          <p:cNvPr id="105" name="Google Shape;10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a:extLst>
            <a:ext uri="{FF2B5EF4-FFF2-40B4-BE49-F238E27FC236}">
              <a16:creationId xmlns:a16="http://schemas.microsoft.com/office/drawing/2014/main" id="{DE256335-A31E-8071-D40E-BBA476D607BE}"/>
            </a:ext>
          </a:extLst>
        </p:cNvPr>
        <p:cNvGrpSpPr/>
        <p:nvPr/>
      </p:nvGrpSpPr>
      <p:grpSpPr>
        <a:xfrm>
          <a:off x="0" y="0"/>
          <a:ext cx="0" cy="0"/>
          <a:chOff x="0" y="0"/>
          <a:chExt cx="0" cy="0"/>
        </a:xfrm>
      </p:grpSpPr>
      <p:sp>
        <p:nvSpPr>
          <p:cNvPr id="295" name="Google Shape;295;p14:notes">
            <a:extLst>
              <a:ext uri="{FF2B5EF4-FFF2-40B4-BE49-F238E27FC236}">
                <a16:creationId xmlns:a16="http://schemas.microsoft.com/office/drawing/2014/main" id="{EEC27BA4-243D-AAD6-7418-6034451DCF2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96" name="Google Shape;296;p14:notes">
            <a:extLst>
              <a:ext uri="{FF2B5EF4-FFF2-40B4-BE49-F238E27FC236}">
                <a16:creationId xmlns:a16="http://schemas.microsoft.com/office/drawing/2014/main" id="{D32FF9FF-478C-ECE2-2724-E6142ECD37B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309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a:extLst>
            <a:ext uri="{FF2B5EF4-FFF2-40B4-BE49-F238E27FC236}">
              <a16:creationId xmlns:a16="http://schemas.microsoft.com/office/drawing/2014/main" id="{CE75DC02-1331-20F4-78E0-BE9F0B7C43BB}"/>
            </a:ext>
          </a:extLst>
        </p:cNvPr>
        <p:cNvGrpSpPr/>
        <p:nvPr/>
      </p:nvGrpSpPr>
      <p:grpSpPr>
        <a:xfrm>
          <a:off x="0" y="0"/>
          <a:ext cx="0" cy="0"/>
          <a:chOff x="0" y="0"/>
          <a:chExt cx="0" cy="0"/>
        </a:xfrm>
      </p:grpSpPr>
      <p:sp>
        <p:nvSpPr>
          <p:cNvPr id="295" name="Google Shape;295;p14:notes">
            <a:extLst>
              <a:ext uri="{FF2B5EF4-FFF2-40B4-BE49-F238E27FC236}">
                <a16:creationId xmlns:a16="http://schemas.microsoft.com/office/drawing/2014/main" id="{09AFDE26-8F2B-4C18-25AF-E0C56C45B6C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96" name="Google Shape;296;p14:notes">
            <a:extLst>
              <a:ext uri="{FF2B5EF4-FFF2-40B4-BE49-F238E27FC236}">
                <a16:creationId xmlns:a16="http://schemas.microsoft.com/office/drawing/2014/main" id="{BBB30143-645D-A338-311B-8879E5F2F06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2189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a:extLst>
            <a:ext uri="{FF2B5EF4-FFF2-40B4-BE49-F238E27FC236}">
              <a16:creationId xmlns:a16="http://schemas.microsoft.com/office/drawing/2014/main" id="{2879B327-5191-D786-0E5A-F2B9F0AC47C9}"/>
            </a:ext>
          </a:extLst>
        </p:cNvPr>
        <p:cNvGrpSpPr/>
        <p:nvPr/>
      </p:nvGrpSpPr>
      <p:grpSpPr>
        <a:xfrm>
          <a:off x="0" y="0"/>
          <a:ext cx="0" cy="0"/>
          <a:chOff x="0" y="0"/>
          <a:chExt cx="0" cy="0"/>
        </a:xfrm>
      </p:grpSpPr>
      <p:sp>
        <p:nvSpPr>
          <p:cNvPr id="295" name="Google Shape;295;p14:notes">
            <a:extLst>
              <a:ext uri="{FF2B5EF4-FFF2-40B4-BE49-F238E27FC236}">
                <a16:creationId xmlns:a16="http://schemas.microsoft.com/office/drawing/2014/main" id="{848A3331-D54F-069C-4F85-993B83A882D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96" name="Google Shape;296;p14:notes">
            <a:extLst>
              <a:ext uri="{FF2B5EF4-FFF2-40B4-BE49-F238E27FC236}">
                <a16:creationId xmlns:a16="http://schemas.microsoft.com/office/drawing/2014/main" id="{79B5C5E7-2101-1210-0731-8EF50D40D24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8302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a:extLst>
            <a:ext uri="{FF2B5EF4-FFF2-40B4-BE49-F238E27FC236}">
              <a16:creationId xmlns:a16="http://schemas.microsoft.com/office/drawing/2014/main" id="{5B3A073A-DB1C-7EDD-ECD1-4F4BCB10DDB7}"/>
            </a:ext>
          </a:extLst>
        </p:cNvPr>
        <p:cNvGrpSpPr/>
        <p:nvPr/>
      </p:nvGrpSpPr>
      <p:grpSpPr>
        <a:xfrm>
          <a:off x="0" y="0"/>
          <a:ext cx="0" cy="0"/>
          <a:chOff x="0" y="0"/>
          <a:chExt cx="0" cy="0"/>
        </a:xfrm>
      </p:grpSpPr>
      <p:sp>
        <p:nvSpPr>
          <p:cNvPr id="295" name="Google Shape;295;p14:notes">
            <a:extLst>
              <a:ext uri="{FF2B5EF4-FFF2-40B4-BE49-F238E27FC236}">
                <a16:creationId xmlns:a16="http://schemas.microsoft.com/office/drawing/2014/main" id="{F21E1BA6-A307-F4AC-4CE9-DA375E5EF02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96" name="Google Shape;296;p14:notes">
            <a:extLst>
              <a:ext uri="{FF2B5EF4-FFF2-40B4-BE49-F238E27FC236}">
                <a16:creationId xmlns:a16="http://schemas.microsoft.com/office/drawing/2014/main" id="{C53D3AD3-BBF4-B6F3-E452-1C97B7014E5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6710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a:extLst>
            <a:ext uri="{FF2B5EF4-FFF2-40B4-BE49-F238E27FC236}">
              <a16:creationId xmlns:a16="http://schemas.microsoft.com/office/drawing/2014/main" id="{5E5CACA8-F6A7-6021-22E0-31F0454E2945}"/>
            </a:ext>
          </a:extLst>
        </p:cNvPr>
        <p:cNvGrpSpPr/>
        <p:nvPr/>
      </p:nvGrpSpPr>
      <p:grpSpPr>
        <a:xfrm>
          <a:off x="0" y="0"/>
          <a:ext cx="0" cy="0"/>
          <a:chOff x="0" y="0"/>
          <a:chExt cx="0" cy="0"/>
        </a:xfrm>
      </p:grpSpPr>
      <p:sp>
        <p:nvSpPr>
          <p:cNvPr id="295" name="Google Shape;295;p14:notes">
            <a:extLst>
              <a:ext uri="{FF2B5EF4-FFF2-40B4-BE49-F238E27FC236}">
                <a16:creationId xmlns:a16="http://schemas.microsoft.com/office/drawing/2014/main" id="{696593AB-7414-1949-5070-43ABE8CDA90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Every change you’re seeing was directly tied to a data point—not a guess.</a:t>
            </a:r>
            <a:endParaRPr dirty="0"/>
          </a:p>
        </p:txBody>
      </p:sp>
      <p:sp>
        <p:nvSpPr>
          <p:cNvPr id="296" name="Google Shape;296;p14:notes">
            <a:extLst>
              <a:ext uri="{FF2B5EF4-FFF2-40B4-BE49-F238E27FC236}">
                <a16:creationId xmlns:a16="http://schemas.microsoft.com/office/drawing/2014/main" id="{74EF2489-4D1C-31D9-BEC8-DD5659B180E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1314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4763" y="9601200"/>
            <a:ext cx="18283238" cy="6858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2100"/>
          </a:p>
        </p:txBody>
      </p:sp>
      <p:sp>
        <p:nvSpPr>
          <p:cNvPr id="2" name="Title 1"/>
          <p:cNvSpPr>
            <a:spLocks noGrp="1"/>
          </p:cNvSpPr>
          <p:nvPr>
            <p:ph type="ctrTitle"/>
          </p:nvPr>
        </p:nvSpPr>
        <p:spPr>
          <a:xfrm>
            <a:off x="1645920" y="1138428"/>
            <a:ext cx="15087600" cy="5349240"/>
          </a:xfrm>
        </p:spPr>
        <p:txBody>
          <a:bodyPr anchor="b">
            <a:normAutofit/>
          </a:bodyPr>
          <a:lstStyle>
            <a:lvl1pPr algn="l">
              <a:lnSpc>
                <a:spcPct val="90000"/>
              </a:lnSpc>
              <a:defRPr sz="12000" spc="-75"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650077" y="6967728"/>
            <a:ext cx="15087600" cy="1714500"/>
          </a:xfrm>
        </p:spPr>
        <p:txBody>
          <a:bodyPr lIns="91440" rIns="91440">
            <a:normAutofit/>
          </a:bodyPr>
          <a:lstStyle>
            <a:lvl1pPr marL="0" indent="0" algn="l">
              <a:buNone/>
              <a:defRPr sz="3600" cap="all" spc="300" baseline="0">
                <a:solidFill>
                  <a:schemeClr val="tx1"/>
                </a:solidFill>
                <a:latin typeface="+mn-lt"/>
              </a:defRPr>
            </a:lvl1pPr>
            <a:lvl2pPr marL="685800" indent="0" algn="ctr">
              <a:buNone/>
              <a:defRPr sz="3600"/>
            </a:lvl2pPr>
            <a:lvl3pPr marL="1371600" indent="0" algn="ctr">
              <a:buNone/>
              <a:defRPr sz="3600"/>
            </a:lvl3pPr>
            <a:lvl4pPr marL="2057400" indent="0" algn="ctr">
              <a:buNone/>
              <a:defRPr sz="3000"/>
            </a:lvl4pPr>
            <a:lvl5pPr marL="2743200" indent="0" algn="ctr">
              <a:buNone/>
              <a:defRPr sz="3000"/>
            </a:lvl5pPr>
            <a:lvl6pPr marL="3429000" indent="0" algn="ctr">
              <a:buNone/>
              <a:defRPr sz="3000"/>
            </a:lvl6pPr>
            <a:lvl7pPr marL="4114800" indent="0" algn="ctr">
              <a:buNone/>
              <a:defRPr sz="3000"/>
            </a:lvl7pPr>
            <a:lvl8pPr marL="4800600" indent="0" algn="ctr">
              <a:buNone/>
              <a:defRPr sz="3000"/>
            </a:lvl8pPr>
            <a:lvl9pPr marL="5486400" indent="0" algn="ctr">
              <a:buNone/>
              <a:defRPr sz="3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811487" y="6712112"/>
            <a:ext cx="1481328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2/25/26</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86911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2/25/26</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93939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4763" y="9601200"/>
            <a:ext cx="18283238" cy="6858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2100"/>
          </a:p>
        </p:txBody>
      </p:sp>
      <p:sp>
        <p:nvSpPr>
          <p:cNvPr id="2" name="Title 1"/>
          <p:cNvSpPr>
            <a:spLocks noGrp="1"/>
          </p:cNvSpPr>
          <p:nvPr>
            <p:ph type="title"/>
          </p:nvPr>
        </p:nvSpPr>
        <p:spPr>
          <a:xfrm>
            <a:off x="1645920" y="1138428"/>
            <a:ext cx="15087600" cy="5349240"/>
          </a:xfrm>
        </p:spPr>
        <p:txBody>
          <a:bodyPr anchor="b" anchorCtr="0">
            <a:normAutofit/>
          </a:bodyPr>
          <a:lstStyle>
            <a:lvl1pPr>
              <a:lnSpc>
                <a:spcPct val="90000"/>
              </a:lnSpc>
              <a:defRPr sz="12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645920" y="6995160"/>
            <a:ext cx="15087600" cy="1714500"/>
          </a:xfrm>
        </p:spPr>
        <p:txBody>
          <a:bodyPr lIns="91440" rIns="91440" anchor="t" anchorCtr="0">
            <a:normAutofit/>
          </a:bodyPr>
          <a:lstStyle>
            <a:lvl1pPr marL="0" indent="0">
              <a:buNone/>
              <a:defRPr sz="3600" cap="all" spc="300" baseline="0">
                <a:solidFill>
                  <a:schemeClr val="tx1"/>
                </a:solidFill>
                <a:latin typeface="+mn-lt"/>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811487" y="6727698"/>
            <a:ext cx="1481328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2/25/26</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85677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645920" y="429905"/>
            <a:ext cx="15087600" cy="217613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645920" y="3181351"/>
            <a:ext cx="6959604" cy="56222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773916" y="3181350"/>
            <a:ext cx="6959604" cy="56222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2/25/26</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69171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645920" y="429905"/>
            <a:ext cx="15087600" cy="21761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45920" y="3086100"/>
            <a:ext cx="6959604" cy="1104423"/>
          </a:xfrm>
        </p:spPr>
        <p:txBody>
          <a:bodyPr lIns="91440" rIns="91440" anchor="ctr">
            <a:normAutofit/>
          </a:bodyPr>
          <a:lstStyle>
            <a:lvl1pPr marL="0" indent="0">
              <a:buNone/>
              <a:defRPr sz="3000" b="0" cap="all" baseline="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645920" y="4437411"/>
            <a:ext cx="6959604" cy="4366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773916" y="3086100"/>
            <a:ext cx="6959604" cy="1104423"/>
          </a:xfrm>
        </p:spPr>
        <p:txBody>
          <a:bodyPr lIns="91440" rIns="91440" anchor="ctr">
            <a:normAutofit/>
          </a:bodyPr>
          <a:lstStyle>
            <a:lvl1pPr marL="0" indent="0">
              <a:buNone/>
              <a:defRPr sz="3000" b="0" cap="all" baseline="0">
                <a:solidFill>
                  <a:schemeClr val="tx1"/>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773916" y="4437410"/>
            <a:ext cx="6959604" cy="4366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2/25/26</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70570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2/25/26</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3116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4763" y="9601200"/>
            <a:ext cx="18283238" cy="6858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2/25/26</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16603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24" y="0"/>
            <a:ext cx="6981444" cy="10287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65200" y="1179575"/>
            <a:ext cx="5276351" cy="3140963"/>
          </a:xfrm>
        </p:spPr>
        <p:txBody>
          <a:bodyPr anchor="b">
            <a:normAutofit/>
          </a:bodyPr>
          <a:lstStyle>
            <a:lvl1pPr>
              <a:lnSpc>
                <a:spcPct val="90000"/>
              </a:lnSpc>
              <a:defRPr sz="5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8188476" y="1219199"/>
            <a:ext cx="8892516" cy="79421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65198" y="4564576"/>
            <a:ext cx="5276351" cy="4596758"/>
          </a:xfrm>
        </p:spPr>
        <p:txBody>
          <a:bodyPr lIns="91440" rIns="91440">
            <a:normAutofit/>
          </a:bodyPr>
          <a:lstStyle>
            <a:lvl1pPr marL="0" indent="0">
              <a:buNone/>
              <a:defRPr sz="2700">
                <a:solidFill>
                  <a:srgbClr val="FFFFFF"/>
                </a:solidFill>
              </a:defRPr>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a:xfrm>
            <a:off x="965196" y="9669781"/>
            <a:ext cx="5276352" cy="547688"/>
          </a:xfrm>
        </p:spPr>
        <p:txBody>
          <a:bodyPr/>
          <a:lstStyle>
            <a:lvl1pPr algn="l">
              <a:defRPr/>
            </a:lvl1pPr>
          </a:lstStyle>
          <a:p>
            <a:fld id="{92BEA474-078D-4E9B-9B14-09A87B19DC46}" type="datetime1">
              <a:rPr lang="en-US" smtClean="0"/>
              <a:t>2/25/26</a:t>
            </a:fld>
            <a:endParaRPr lang="en-US" dirty="0"/>
          </a:p>
        </p:txBody>
      </p:sp>
      <p:sp>
        <p:nvSpPr>
          <p:cNvPr id="6" name="Footer Placeholder 5"/>
          <p:cNvSpPr>
            <a:spLocks noGrp="1"/>
          </p:cNvSpPr>
          <p:nvPr>
            <p:ph type="ftr" sz="quarter" idx="11"/>
          </p:nvPr>
        </p:nvSpPr>
        <p:spPr>
          <a:xfrm>
            <a:off x="8188475" y="9669781"/>
            <a:ext cx="8001029" cy="547688"/>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656330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1" y="6867525"/>
            <a:ext cx="18283238" cy="3419475"/>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2100"/>
          </a:p>
        </p:txBody>
      </p:sp>
      <p:sp>
        <p:nvSpPr>
          <p:cNvPr id="3" name="Picture Placeholder 2"/>
          <p:cNvSpPr>
            <a:spLocks noGrp="1" noChangeAspect="1"/>
          </p:cNvSpPr>
          <p:nvPr>
            <p:ph type="pic" idx="1"/>
          </p:nvPr>
        </p:nvSpPr>
        <p:spPr>
          <a:xfrm>
            <a:off x="23" y="0"/>
            <a:ext cx="18287978" cy="6867525"/>
          </a:xfrm>
          <a:solidFill>
            <a:schemeClr val="bg1">
              <a:lumMod val="85000"/>
            </a:schemeClr>
          </a:solidFill>
        </p:spPr>
        <p:txBody>
          <a:bodyPr lIns="457200" tIns="457200"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2" name="Title 1"/>
          <p:cNvSpPr>
            <a:spLocks noGrp="1"/>
          </p:cNvSpPr>
          <p:nvPr>
            <p:ph type="title"/>
          </p:nvPr>
        </p:nvSpPr>
        <p:spPr>
          <a:xfrm>
            <a:off x="1645919" y="7199043"/>
            <a:ext cx="15170468" cy="1115523"/>
          </a:xfrm>
        </p:spPr>
        <p:txBody>
          <a:bodyPr tIns="0" bIns="0" anchor="b">
            <a:noAutofit/>
          </a:bodyPr>
          <a:lstStyle>
            <a:lvl1pPr>
              <a:defRPr sz="54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645919" y="8572500"/>
            <a:ext cx="15169896" cy="914400"/>
          </a:xfrm>
        </p:spPr>
        <p:txBody>
          <a:bodyPr lIns="91440" tIns="0" rIns="91440" bIns="0">
            <a:normAutofit/>
          </a:bodyPr>
          <a:lstStyle>
            <a:lvl1pPr marL="0" indent="0">
              <a:spcBef>
                <a:spcPts val="0"/>
              </a:spcBef>
              <a:spcAft>
                <a:spcPts val="900"/>
              </a:spcAft>
              <a:buNone/>
              <a:defRPr sz="2700">
                <a:solidFill>
                  <a:srgbClr val="FFFFFF"/>
                </a:solidFill>
              </a:defRPr>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2/25/26</a:t>
            </a:fld>
            <a:endParaRPr lang="en-US" dirty="0"/>
          </a:p>
        </p:txBody>
      </p:sp>
      <p:sp>
        <p:nvSpPr>
          <p:cNvPr id="6" name="Footer Placeholder 5"/>
          <p:cNvSpPr>
            <a:spLocks noGrp="1"/>
          </p:cNvSpPr>
          <p:nvPr>
            <p:ph type="ftr" sz="quarter" idx="11"/>
          </p:nvPr>
        </p:nvSpPr>
        <p:spPr>
          <a:xfrm>
            <a:off x="1645919" y="9670258"/>
            <a:ext cx="10227393" cy="547688"/>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123359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2/25/26</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31875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4763" y="9601200"/>
            <a:ext cx="18283238" cy="6858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3087350" y="618453"/>
            <a:ext cx="3943350" cy="863984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618453"/>
            <a:ext cx="11601450" cy="8639847"/>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2/25/26</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05206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4763" y="9601200"/>
            <a:ext cx="18283238" cy="6858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sz="2100"/>
          </a:p>
        </p:txBody>
      </p:sp>
      <p:sp>
        <p:nvSpPr>
          <p:cNvPr id="2" name="Title Placeholder 1"/>
          <p:cNvSpPr>
            <a:spLocks noGrp="1"/>
          </p:cNvSpPr>
          <p:nvPr>
            <p:ph type="title"/>
          </p:nvPr>
        </p:nvSpPr>
        <p:spPr>
          <a:xfrm>
            <a:off x="1645920" y="429905"/>
            <a:ext cx="15087600" cy="2176136"/>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645920" y="3162302"/>
            <a:ext cx="15087600" cy="5641337"/>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327639" y="9670258"/>
            <a:ext cx="3877275" cy="547688"/>
          </a:xfrm>
          <a:prstGeom prst="rect">
            <a:avLst/>
          </a:prstGeom>
        </p:spPr>
        <p:txBody>
          <a:bodyPr vert="horz" lIns="91440" tIns="45720" rIns="91440" bIns="45720" rtlCol="0" anchor="ctr"/>
          <a:lstStyle>
            <a:lvl1pPr algn="r">
              <a:defRPr sz="1200">
                <a:solidFill>
                  <a:srgbClr val="FFFFFF"/>
                </a:solidFill>
              </a:defRPr>
            </a:lvl1pPr>
          </a:lstStyle>
          <a:p>
            <a:fld id="{62D6E202-B606-4609-B914-27C9371A1F6D}" type="datetime1">
              <a:rPr lang="en-US" smtClean="0"/>
              <a:t>2/25/26</a:t>
            </a:fld>
            <a:endParaRPr lang="en-US" dirty="0"/>
          </a:p>
        </p:txBody>
      </p:sp>
      <p:sp>
        <p:nvSpPr>
          <p:cNvPr id="5" name="Footer Placeholder 4"/>
          <p:cNvSpPr>
            <a:spLocks noGrp="1"/>
          </p:cNvSpPr>
          <p:nvPr>
            <p:ph type="ftr" sz="quarter" idx="3"/>
          </p:nvPr>
        </p:nvSpPr>
        <p:spPr>
          <a:xfrm>
            <a:off x="1645919" y="9670258"/>
            <a:ext cx="10227393" cy="547688"/>
          </a:xfrm>
          <a:prstGeom prst="rect">
            <a:avLst/>
          </a:prstGeom>
        </p:spPr>
        <p:txBody>
          <a:bodyPr vert="horz" lIns="91440" tIns="45720" rIns="91440" bIns="45720" rtlCol="0" anchor="ctr"/>
          <a:lstStyle>
            <a:lvl1pPr algn="l">
              <a:defRPr sz="12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6490373" y="9670258"/>
            <a:ext cx="1170015" cy="547688"/>
          </a:xfrm>
          <a:prstGeom prst="rect">
            <a:avLst/>
          </a:prstGeom>
        </p:spPr>
        <p:txBody>
          <a:bodyPr vert="horz" lIns="91440" tIns="45720" rIns="91440" bIns="45720" rtlCol="0" anchor="ctr"/>
          <a:lstStyle>
            <a:lvl1pPr algn="l">
              <a:defRPr sz="12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790298" y="2846070"/>
            <a:ext cx="149504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6687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1371600" rtl="0" eaLnBrk="1" latinLnBrk="0" hangingPunct="1">
        <a:lnSpc>
          <a:spcPct val="90000"/>
        </a:lnSpc>
        <a:spcBef>
          <a:spcPct val="0"/>
        </a:spcBef>
        <a:buNone/>
        <a:defRPr sz="7050" i="0" kern="1200" spc="-75" baseline="0">
          <a:solidFill>
            <a:schemeClr val="tx1">
              <a:lumMod val="75000"/>
              <a:lumOff val="25000"/>
            </a:schemeClr>
          </a:solidFill>
          <a:latin typeface="+mj-lt"/>
          <a:ea typeface="+mj-ea"/>
          <a:cs typeface="+mj-cs"/>
        </a:defRPr>
      </a:lvl1pPr>
    </p:titleStyle>
    <p:bodyStyle>
      <a:lvl1pPr marL="137160" indent="-137160" algn="l" defTabSz="1371600" rtl="0" eaLnBrk="1" latinLnBrk="0" hangingPunct="1">
        <a:lnSpc>
          <a:spcPct val="110000"/>
        </a:lnSpc>
        <a:spcBef>
          <a:spcPts val="1800"/>
        </a:spcBef>
        <a:spcAft>
          <a:spcPts val="300"/>
        </a:spcAft>
        <a:buClr>
          <a:schemeClr val="accent1"/>
        </a:buClr>
        <a:buSzPct val="100000"/>
        <a:buFont typeface="Calibri" panose="020F0502020204030204" pitchFamily="34" charset="0"/>
        <a:buChar char=" "/>
        <a:defRPr sz="2850" kern="1200">
          <a:solidFill>
            <a:schemeClr val="tx1">
              <a:lumMod val="75000"/>
              <a:lumOff val="25000"/>
            </a:schemeClr>
          </a:solidFill>
          <a:latin typeface="+mn-lt"/>
          <a:ea typeface="+mn-ea"/>
          <a:cs typeface="+mn-cs"/>
        </a:defRPr>
      </a:lvl1pPr>
      <a:lvl2pPr marL="576072" indent="-274320" algn="l" defTabSz="1371600" rtl="0" eaLnBrk="1" latinLnBrk="0" hangingPunct="1">
        <a:lnSpc>
          <a:spcPct val="100000"/>
        </a:lnSpc>
        <a:spcBef>
          <a:spcPts val="300"/>
        </a:spcBef>
        <a:spcAft>
          <a:spcPts val="600"/>
        </a:spcAft>
        <a:buClrTx/>
        <a:buFont typeface="Calibri" pitchFamily="34" charset="0"/>
        <a:buChar char="◦"/>
        <a:defRPr sz="2550" kern="1200">
          <a:solidFill>
            <a:schemeClr val="tx1">
              <a:lumMod val="75000"/>
              <a:lumOff val="25000"/>
            </a:schemeClr>
          </a:solidFill>
          <a:latin typeface="+mn-lt"/>
          <a:ea typeface="+mn-ea"/>
          <a:cs typeface="+mn-cs"/>
        </a:defRPr>
      </a:lvl2pPr>
      <a:lvl3pPr marL="850392" indent="-274320" algn="l" defTabSz="1371600" rtl="0" eaLnBrk="1" latinLnBrk="0" hangingPunct="1">
        <a:lnSpc>
          <a:spcPct val="100000"/>
        </a:lnSpc>
        <a:spcBef>
          <a:spcPts val="300"/>
        </a:spcBef>
        <a:spcAft>
          <a:spcPts val="600"/>
        </a:spcAft>
        <a:buClrTx/>
        <a:buFont typeface="Calibri" pitchFamily="34" charset="0"/>
        <a:buChar char="◦"/>
        <a:defRPr sz="1950" kern="1200">
          <a:solidFill>
            <a:schemeClr val="tx1">
              <a:lumMod val="75000"/>
              <a:lumOff val="25000"/>
            </a:schemeClr>
          </a:solidFill>
          <a:latin typeface="+mn-lt"/>
          <a:ea typeface="+mn-ea"/>
          <a:cs typeface="+mn-cs"/>
        </a:defRPr>
      </a:lvl3pPr>
      <a:lvl4pPr marL="1124712" indent="-274320" algn="l" defTabSz="1371600" rtl="0" eaLnBrk="1" latinLnBrk="0" hangingPunct="1">
        <a:lnSpc>
          <a:spcPct val="100000"/>
        </a:lnSpc>
        <a:spcBef>
          <a:spcPts val="300"/>
        </a:spcBef>
        <a:spcAft>
          <a:spcPts val="600"/>
        </a:spcAft>
        <a:buClrTx/>
        <a:buFont typeface="Calibri" pitchFamily="34" charset="0"/>
        <a:buChar char="◦"/>
        <a:defRPr sz="1950" kern="1200">
          <a:solidFill>
            <a:schemeClr val="tx1">
              <a:lumMod val="75000"/>
              <a:lumOff val="25000"/>
            </a:schemeClr>
          </a:solidFill>
          <a:latin typeface="+mn-lt"/>
          <a:ea typeface="+mn-ea"/>
          <a:cs typeface="+mn-cs"/>
        </a:defRPr>
      </a:lvl4pPr>
      <a:lvl5pPr marL="1399032" indent="-274320" algn="l" defTabSz="1371600" rtl="0" eaLnBrk="1" latinLnBrk="0" hangingPunct="1">
        <a:lnSpc>
          <a:spcPct val="100000"/>
        </a:lnSpc>
        <a:spcBef>
          <a:spcPts val="300"/>
        </a:spcBef>
        <a:spcAft>
          <a:spcPts val="600"/>
        </a:spcAft>
        <a:buClrTx/>
        <a:buFont typeface="Calibri" pitchFamily="34" charset="0"/>
        <a:buChar char="◦"/>
        <a:defRPr sz="1950" kern="1200">
          <a:solidFill>
            <a:schemeClr val="tx1">
              <a:lumMod val="75000"/>
              <a:lumOff val="25000"/>
            </a:schemeClr>
          </a:solidFill>
          <a:latin typeface="+mn-lt"/>
          <a:ea typeface="+mn-ea"/>
          <a:cs typeface="+mn-cs"/>
        </a:defRPr>
      </a:lvl5pPr>
      <a:lvl6pPr marL="1650000" indent="-34290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6pPr>
      <a:lvl7pPr marL="1950000" indent="-34290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7pPr>
      <a:lvl8pPr marL="2250000" indent="-34290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8pPr>
      <a:lvl9pPr marL="2550000" indent="-34290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7.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3869"/>
        </a:solidFill>
        <a:effectLst/>
      </p:bgPr>
    </p:bg>
    <p:spTree>
      <p:nvGrpSpPr>
        <p:cNvPr id="1" name="Shape 83"/>
        <p:cNvGrpSpPr/>
        <p:nvPr/>
      </p:nvGrpSpPr>
      <p:grpSpPr>
        <a:xfrm>
          <a:off x="0" y="0"/>
          <a:ext cx="0" cy="0"/>
          <a:chOff x="0" y="0"/>
          <a:chExt cx="0" cy="0"/>
        </a:xfrm>
      </p:grpSpPr>
      <p:sp>
        <p:nvSpPr>
          <p:cNvPr id="2" name="Title 1">
            <a:extLst>
              <a:ext uri="{FF2B5EF4-FFF2-40B4-BE49-F238E27FC236}">
                <a16:creationId xmlns:a16="http://schemas.microsoft.com/office/drawing/2014/main" id="{09D91C0C-B13D-C714-A161-7A77CA0A9B41}"/>
              </a:ext>
            </a:extLst>
          </p:cNvPr>
          <p:cNvSpPr>
            <a:spLocks noGrp="1"/>
          </p:cNvSpPr>
          <p:nvPr>
            <p:ph type="title" idx="4294967295"/>
          </p:nvPr>
        </p:nvSpPr>
        <p:spPr>
          <a:xfrm>
            <a:off x="457200" y="-1143000"/>
            <a:ext cx="8229600" cy="1143000"/>
          </a:xfrm>
        </p:spPr>
        <p:txBody>
          <a:bodyPr spcFirstLastPara="1" wrap="square" lIns="91425" tIns="45700" rIns="91425" bIns="45700" anchor="b" anchorCtr="0">
            <a:normAutofit/>
          </a:bodyPr>
          <a:lstStyle/>
          <a:p>
            <a:r>
              <a:rPr lang="en-US" dirty="0"/>
              <a:t>CCSC Title</a:t>
            </a:r>
          </a:p>
        </p:txBody>
      </p:sp>
      <p:pic>
        <p:nvPicPr>
          <p:cNvPr id="84" name="Google Shape;84;p13" descr="CEEDAR Center Cross-State Convening. February 10-12. Sheraton, New Orleans. NOLA= Networking, Outcomes, Learning, and Accountability."/>
          <p:cNvPicPr preferRelativeResize="0"/>
          <p:nvPr/>
        </p:nvPicPr>
        <p:blipFill>
          <a:blip r:embed="rId3">
            <a:alphaModFix/>
          </a:blip>
          <a:stretch>
            <a:fillRect/>
          </a:stretch>
        </p:blipFill>
        <p:spPr>
          <a:xfrm>
            <a:off x="0" y="0"/>
            <a:ext cx="18288000" cy="1028700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7">
          <a:extLst>
            <a:ext uri="{FF2B5EF4-FFF2-40B4-BE49-F238E27FC236}">
              <a16:creationId xmlns:a16="http://schemas.microsoft.com/office/drawing/2014/main" id="{77A1A994-802E-C915-4E7D-5EF8236675E3}"/>
            </a:ext>
          </a:extLst>
        </p:cNvPr>
        <p:cNvGrpSpPr/>
        <p:nvPr/>
      </p:nvGrpSpPr>
      <p:grpSpPr>
        <a:xfrm>
          <a:off x="0" y="0"/>
          <a:ext cx="0" cy="0"/>
          <a:chOff x="0" y="0"/>
          <a:chExt cx="0" cy="0"/>
        </a:xfrm>
      </p:grpSpPr>
      <p:sp>
        <p:nvSpPr>
          <p:cNvPr id="298" name="Google Shape;298;p26">
            <a:extLst>
              <a:ext uri="{FF2B5EF4-FFF2-40B4-BE49-F238E27FC236}">
                <a16:creationId xmlns:a16="http://schemas.microsoft.com/office/drawing/2014/main" id="{A7F4E660-F376-FCF5-F5A8-934E10D8920C}"/>
              </a:ext>
              <a:ext uri="{C183D7F6-B498-43B3-948B-1728B52AA6E4}">
                <adec:decorative xmlns:adec="http://schemas.microsoft.com/office/drawing/2017/decorative" val="1"/>
              </a:ext>
            </a:extLst>
          </p:cNvPr>
          <p:cNvSpPr/>
          <p:nvPr/>
        </p:nvSpPr>
        <p:spPr>
          <a:xfrm>
            <a:off x="0" y="0"/>
            <a:ext cx="18288000" cy="1908313"/>
          </a:xfrm>
          <a:prstGeom prst="rect">
            <a:avLst/>
          </a:prstGeom>
          <a:solidFill>
            <a:srgbClr val="F0AF1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02" name="Google Shape;302;p26">
            <a:extLst>
              <a:ext uri="{FF2B5EF4-FFF2-40B4-BE49-F238E27FC236}">
                <a16:creationId xmlns:a16="http://schemas.microsoft.com/office/drawing/2014/main" id="{BA62AF89-B851-61CA-F438-15FC848FAEE1}"/>
              </a:ext>
              <a:ext uri="{C183D7F6-B498-43B3-948B-1728B52AA6E4}">
                <adec:decorative xmlns:adec="http://schemas.microsoft.com/office/drawing/2017/decorative" val="1"/>
              </a:ext>
            </a:extLst>
          </p:cNvPr>
          <p:cNvSpPr/>
          <p:nvPr/>
        </p:nvSpPr>
        <p:spPr>
          <a:xfrm>
            <a:off x="15458567"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3" name="Google Shape;303;p26">
            <a:extLst>
              <a:ext uri="{FF2B5EF4-FFF2-40B4-BE49-F238E27FC236}">
                <a16:creationId xmlns:a16="http://schemas.microsoft.com/office/drawing/2014/main" id="{CD25189B-570F-BE25-4326-2EFF6B5CD8F6}"/>
              </a:ext>
            </a:extLst>
          </p:cNvPr>
          <p:cNvSpPr txBox="1"/>
          <p:nvPr/>
        </p:nvSpPr>
        <p:spPr>
          <a:xfrm>
            <a:off x="15346126"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306" name="Google Shape;306;p26">
            <a:extLst>
              <a:ext uri="{FF2B5EF4-FFF2-40B4-BE49-F238E27FC236}">
                <a16:creationId xmlns:a16="http://schemas.microsoft.com/office/drawing/2014/main" id="{5CA3D77A-ACB9-20A7-59EE-3DCE3A050078}"/>
              </a:ext>
            </a:extLst>
          </p:cNvPr>
          <p:cNvSpPr txBox="1">
            <a:spLocks noGrp="1"/>
          </p:cNvSpPr>
          <p:nvPr>
            <p:ph type="title" idx="4294967295"/>
          </p:nvPr>
        </p:nvSpPr>
        <p:spPr>
          <a:xfrm>
            <a:off x="1407759" y="639331"/>
            <a:ext cx="14894400" cy="81253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4800" b="0" i="0" u="none" strike="noStrike" kern="0" cap="none" spc="0" normalizeH="0" baseline="0" noProof="0" dirty="0">
                <a:ln>
                  <a:noFill/>
                </a:ln>
                <a:solidFill>
                  <a:schemeClr val="dk2"/>
                </a:solidFill>
                <a:effectLst/>
                <a:uLnTx/>
                <a:uFillTx/>
                <a:latin typeface="Raleway ExtraBold"/>
                <a:ea typeface="Raleway ExtraBold"/>
                <a:cs typeface="Raleway ExtraBold"/>
                <a:sym typeface="Raleway ExtraBold"/>
              </a:rPr>
              <a:t>Cohort 1: How could the program improve?</a:t>
            </a:r>
          </a:p>
        </p:txBody>
      </p:sp>
      <p:sp>
        <p:nvSpPr>
          <p:cNvPr id="6" name="Content Placeholder 2">
            <a:extLst>
              <a:ext uri="{FF2B5EF4-FFF2-40B4-BE49-F238E27FC236}">
                <a16:creationId xmlns:a16="http://schemas.microsoft.com/office/drawing/2014/main" id="{D8E2EAF5-9742-96ED-C313-BC2C7EBB8B10}"/>
              </a:ext>
            </a:extLst>
          </p:cNvPr>
          <p:cNvSpPr txBox="1">
            <a:spLocks/>
          </p:cNvSpPr>
          <p:nvPr/>
        </p:nvSpPr>
        <p:spPr>
          <a:xfrm>
            <a:off x="615108" y="2224417"/>
            <a:ext cx="8667685" cy="7741029"/>
          </a:xfrm>
          <a:prstGeom prst="rect">
            <a:avLst/>
          </a:prstGeom>
        </p:spPr>
        <p:txBody>
          <a:bodyPr vert="horz" lIns="91440" tIns="45720" rIns="91440" bIns="45720" numCol="1" rtlCol="0">
            <a:no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en-US" sz="3200" b="1" i="1" dirty="0">
                <a:solidFill>
                  <a:srgbClr val="002060"/>
                </a:solidFill>
                <a:latin typeface="Gentona Book" pitchFamily="2" charset="77"/>
              </a:rPr>
              <a:t>No recommendations or accolades (n=27)</a:t>
            </a:r>
          </a:p>
          <a:p>
            <a:pPr>
              <a:buClrTx/>
            </a:pPr>
            <a:r>
              <a:rPr lang="en-US" sz="3200" b="1" i="1" dirty="0">
                <a:solidFill>
                  <a:srgbClr val="002060"/>
                </a:solidFill>
                <a:latin typeface="Gentona Book" pitchFamily="2" charset="77"/>
              </a:rPr>
              <a:t> Timing and order of the program, particularly more flexibility, IEP content sooner (n=20) </a:t>
            </a:r>
          </a:p>
          <a:p>
            <a:pPr>
              <a:buClrTx/>
            </a:pPr>
            <a:r>
              <a:rPr lang="en-US" sz="3200" b="1" i="1" dirty="0">
                <a:solidFill>
                  <a:srgbClr val="002060"/>
                </a:solidFill>
                <a:latin typeface="Gentona Book" pitchFamily="2" charset="77"/>
              </a:rPr>
              <a:t>Paperwork and forms were cumbersome, and streamlining would save time (n=19) </a:t>
            </a:r>
          </a:p>
          <a:p>
            <a:pPr>
              <a:buClrTx/>
            </a:pPr>
            <a:r>
              <a:rPr lang="en-US" sz="3200" b="1" i="1" dirty="0">
                <a:solidFill>
                  <a:srgbClr val="002060"/>
                </a:solidFill>
                <a:latin typeface="Gentona Book" pitchFamily="2" charset="77"/>
              </a:rPr>
              <a:t>Training content, including more practical IEP training, examples, self-contained classrooms, co-teaching (n=18) </a:t>
            </a:r>
          </a:p>
          <a:p>
            <a:pPr>
              <a:buClrTx/>
            </a:pPr>
            <a:r>
              <a:rPr lang="en-US" sz="3200" b="1" i="1" dirty="0">
                <a:solidFill>
                  <a:srgbClr val="002060"/>
                </a:solidFill>
                <a:latin typeface="Gentona Book" pitchFamily="2" charset="77"/>
              </a:rPr>
              <a:t>Organization and implementation of the program, including expectations for mentors and administrators at the beginning, payment, communication (n=12) </a:t>
            </a:r>
          </a:p>
          <a:p>
            <a:pPr>
              <a:buClrTx/>
            </a:pPr>
            <a:r>
              <a:rPr lang="en-US" sz="3200" b="1" i="1" dirty="0">
                <a:solidFill>
                  <a:srgbClr val="002060"/>
                </a:solidFill>
                <a:latin typeface="Gentona Book" pitchFamily="2" charset="77"/>
              </a:rPr>
              <a:t>In-person training (n=11)</a:t>
            </a:r>
            <a:endParaRPr lang="en-US" sz="3200" dirty="0">
              <a:solidFill>
                <a:srgbClr val="002060"/>
              </a:solidFill>
              <a:latin typeface="Gentona Book" pitchFamily="2" charset="77"/>
            </a:endParaRPr>
          </a:p>
          <a:p>
            <a:pPr marL="0" indent="0">
              <a:buClrTx/>
              <a:buNone/>
            </a:pPr>
            <a:endParaRPr lang="en-US" sz="3200" i="1" dirty="0">
              <a:solidFill>
                <a:srgbClr val="002060"/>
              </a:solidFill>
              <a:latin typeface="Gentona Book" pitchFamily="2" charset="77"/>
            </a:endParaRPr>
          </a:p>
          <a:p>
            <a:pPr marL="0" indent="0">
              <a:buClrTx/>
              <a:buNone/>
            </a:pPr>
            <a:endParaRPr kumimoji="0" lang="en-US" b="0" i="0" u="none" strike="noStrike" kern="1200" cap="none" spc="0" normalizeH="0" baseline="0" noProof="0" dirty="0">
              <a:ln>
                <a:noFill/>
              </a:ln>
              <a:solidFill>
                <a:srgbClr val="002060"/>
              </a:solidFill>
              <a:effectLst/>
              <a:uLnTx/>
              <a:uFillTx/>
              <a:latin typeface="Gentona Book" pitchFamily="2" charset="77"/>
            </a:endParaRP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2060"/>
              </a:solidFill>
              <a:effectLst/>
              <a:uLnTx/>
              <a:uFillTx/>
              <a:latin typeface="Gentona Book" pitchFamily="2" charset="77"/>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2060"/>
              </a:solidFill>
              <a:effectLst/>
              <a:uLnTx/>
              <a:uFillTx/>
              <a:latin typeface="Gentona Book" pitchFamily="2" charset="77"/>
            </a:endParaRPr>
          </a:p>
        </p:txBody>
      </p:sp>
      <p:sp>
        <p:nvSpPr>
          <p:cNvPr id="2" name="Content Placeholder 2">
            <a:extLst>
              <a:ext uri="{FF2B5EF4-FFF2-40B4-BE49-F238E27FC236}">
                <a16:creationId xmlns:a16="http://schemas.microsoft.com/office/drawing/2014/main" id="{B502AB53-E0BC-DF47-DC3F-4F44AA866CA1}"/>
              </a:ext>
            </a:extLst>
          </p:cNvPr>
          <p:cNvSpPr txBox="1">
            <a:spLocks/>
          </p:cNvSpPr>
          <p:nvPr/>
        </p:nvSpPr>
        <p:spPr>
          <a:xfrm>
            <a:off x="9282793" y="2886334"/>
            <a:ext cx="8332949" cy="7741029"/>
          </a:xfrm>
          <a:prstGeom prst="rect">
            <a:avLst/>
          </a:prstGeom>
        </p:spPr>
        <p:txBody>
          <a:bodyPr vert="horz" lIns="91440" tIns="45720" rIns="91440" bIns="45720" numCol="1" rtlCol="0">
            <a:no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en-US" sz="3200" b="1" i="1" dirty="0">
                <a:solidFill>
                  <a:srgbClr val="FF0000"/>
                </a:solidFill>
                <a:latin typeface="Gentona Book" pitchFamily="2" charset="77"/>
              </a:rPr>
              <a:t>Created IEP recordings as an on-demand resource</a:t>
            </a:r>
            <a:endParaRPr lang="en-US" sz="3200" b="1" i="1" dirty="0">
              <a:solidFill>
                <a:srgbClr val="002060"/>
              </a:solidFill>
              <a:latin typeface="Gentona Book" pitchFamily="2" charset="77"/>
            </a:endParaRPr>
          </a:p>
          <a:p>
            <a:pPr>
              <a:buClrTx/>
            </a:pPr>
            <a:r>
              <a:rPr lang="en-US" sz="3200" b="1" i="1" dirty="0">
                <a:solidFill>
                  <a:srgbClr val="FF0000"/>
                </a:solidFill>
                <a:latin typeface="Gentona Book" pitchFamily="2" charset="77"/>
              </a:rPr>
              <a:t>Moved all program components, forms, and resources to Canvas</a:t>
            </a:r>
            <a:endParaRPr lang="en-US" sz="3200" b="1" i="1" dirty="0">
              <a:solidFill>
                <a:srgbClr val="002060"/>
              </a:solidFill>
              <a:latin typeface="Gentona Book" pitchFamily="2" charset="77"/>
            </a:endParaRPr>
          </a:p>
          <a:p>
            <a:pPr>
              <a:buClrTx/>
            </a:pPr>
            <a:r>
              <a:rPr lang="en-US" sz="3200" b="1" i="1" dirty="0">
                <a:solidFill>
                  <a:srgbClr val="FF0000"/>
                </a:solidFill>
                <a:latin typeface="Gentona Book" pitchFamily="2" charset="77"/>
              </a:rPr>
              <a:t>Changed to 2 year in part to provide additional training. Change some aspects of training.</a:t>
            </a:r>
            <a:endParaRPr lang="en-US" sz="3200" b="1" i="1" dirty="0">
              <a:solidFill>
                <a:srgbClr val="002060"/>
              </a:solidFill>
              <a:latin typeface="Gentona Book" pitchFamily="2" charset="77"/>
            </a:endParaRPr>
          </a:p>
          <a:p>
            <a:pPr>
              <a:buClrTx/>
            </a:pPr>
            <a:r>
              <a:rPr lang="en-US" sz="3200" b="1" i="1" dirty="0">
                <a:solidFill>
                  <a:srgbClr val="FF0000"/>
                </a:solidFill>
                <a:latin typeface="Gentona Book" pitchFamily="2" charset="77"/>
              </a:rPr>
              <a:t>Provided clear expectations and information at beginning of program via Mentor Bootcamp and Kick-Off meeting.</a:t>
            </a:r>
            <a:endParaRPr lang="en-US" sz="3200" b="1" i="1" dirty="0">
              <a:solidFill>
                <a:srgbClr val="002060"/>
              </a:solidFill>
              <a:latin typeface="Gentona Book" pitchFamily="2" charset="77"/>
            </a:endParaRPr>
          </a:p>
          <a:p>
            <a:pPr>
              <a:buClrTx/>
            </a:pPr>
            <a:r>
              <a:rPr lang="en-US" sz="3200" b="1" i="1" dirty="0">
                <a:solidFill>
                  <a:srgbClr val="FF0000"/>
                </a:solidFill>
                <a:latin typeface="Gentona Book" pitchFamily="2" charset="77"/>
              </a:rPr>
              <a:t>Added in-person and virtual coaching for mentors (fall and spring)</a:t>
            </a:r>
            <a:endParaRPr lang="en-US" sz="3200" b="1" i="1" dirty="0">
              <a:solidFill>
                <a:srgbClr val="002060"/>
              </a:solidFill>
              <a:latin typeface="Gentona Book" pitchFamily="2" charset="77"/>
            </a:endParaRPr>
          </a:p>
          <a:p>
            <a:pPr marL="0" indent="0">
              <a:buClrTx/>
              <a:buNone/>
            </a:pPr>
            <a:endParaRPr lang="en-US" dirty="0">
              <a:solidFill>
                <a:srgbClr val="002060"/>
              </a:solidFill>
              <a:latin typeface="Gentona Book" pitchFamily="2" charset="77"/>
            </a:endParaRPr>
          </a:p>
          <a:p>
            <a:pPr marL="0" indent="0">
              <a:buClrTx/>
              <a:buNone/>
            </a:pPr>
            <a:endParaRPr lang="en-US" i="1" dirty="0">
              <a:solidFill>
                <a:srgbClr val="002060"/>
              </a:solidFill>
              <a:latin typeface="Gentona Book" pitchFamily="2" charset="77"/>
            </a:endParaRPr>
          </a:p>
          <a:p>
            <a:pPr marL="0" indent="0">
              <a:buClrTx/>
              <a:buNone/>
            </a:pPr>
            <a:endParaRPr kumimoji="0" lang="en-US" b="0" i="0" u="none" strike="noStrike" kern="1200" cap="none" spc="0" normalizeH="0" baseline="0" noProof="0" dirty="0">
              <a:ln>
                <a:noFill/>
              </a:ln>
              <a:solidFill>
                <a:srgbClr val="002060"/>
              </a:solidFill>
              <a:effectLst/>
              <a:uLnTx/>
              <a:uFillTx/>
              <a:latin typeface="Gentona Book" pitchFamily="2" charset="77"/>
            </a:endParaRP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2060"/>
              </a:solidFill>
              <a:effectLst/>
              <a:uLnTx/>
              <a:uFillTx/>
              <a:latin typeface="Gentona Book" pitchFamily="2" charset="77"/>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2060"/>
              </a:solidFill>
              <a:effectLst/>
              <a:uLnTx/>
              <a:uFillTx/>
              <a:latin typeface="Gentona Book" pitchFamily="2" charset="77"/>
            </a:endParaRPr>
          </a:p>
        </p:txBody>
      </p:sp>
    </p:spTree>
    <p:extLst>
      <p:ext uri="{BB962C8B-B14F-4D97-AF65-F5344CB8AC3E}">
        <p14:creationId xmlns:p14="http://schemas.microsoft.com/office/powerpoint/2010/main" val="367741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7">
          <a:extLst>
            <a:ext uri="{FF2B5EF4-FFF2-40B4-BE49-F238E27FC236}">
              <a16:creationId xmlns:a16="http://schemas.microsoft.com/office/drawing/2014/main" id="{7FFDBBA7-866B-0767-5B20-CBF9161645EB}"/>
            </a:ext>
          </a:extLst>
        </p:cNvPr>
        <p:cNvGrpSpPr/>
        <p:nvPr/>
      </p:nvGrpSpPr>
      <p:grpSpPr>
        <a:xfrm>
          <a:off x="0" y="0"/>
          <a:ext cx="0" cy="0"/>
          <a:chOff x="0" y="0"/>
          <a:chExt cx="0" cy="0"/>
        </a:xfrm>
      </p:grpSpPr>
      <p:sp>
        <p:nvSpPr>
          <p:cNvPr id="298" name="Google Shape;298;p26">
            <a:extLst>
              <a:ext uri="{FF2B5EF4-FFF2-40B4-BE49-F238E27FC236}">
                <a16:creationId xmlns:a16="http://schemas.microsoft.com/office/drawing/2014/main" id="{9288D65C-9D86-62EA-9722-6F223780D21D}"/>
              </a:ext>
              <a:ext uri="{C183D7F6-B498-43B3-948B-1728B52AA6E4}">
                <adec:decorative xmlns:adec="http://schemas.microsoft.com/office/drawing/2017/decorative" val="1"/>
              </a:ext>
            </a:extLst>
          </p:cNvPr>
          <p:cNvSpPr/>
          <p:nvPr/>
        </p:nvSpPr>
        <p:spPr>
          <a:xfrm>
            <a:off x="0" y="0"/>
            <a:ext cx="18288000" cy="1908313"/>
          </a:xfrm>
          <a:prstGeom prst="rect">
            <a:avLst/>
          </a:prstGeom>
          <a:solidFill>
            <a:srgbClr val="F0AF1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02" name="Google Shape;302;p26">
            <a:extLst>
              <a:ext uri="{FF2B5EF4-FFF2-40B4-BE49-F238E27FC236}">
                <a16:creationId xmlns:a16="http://schemas.microsoft.com/office/drawing/2014/main" id="{0E1FFDAB-42B2-2939-4D23-096FF1CF5006}"/>
              </a:ext>
              <a:ext uri="{C183D7F6-B498-43B3-948B-1728B52AA6E4}">
                <adec:decorative xmlns:adec="http://schemas.microsoft.com/office/drawing/2017/decorative" val="1"/>
              </a:ext>
            </a:extLst>
          </p:cNvPr>
          <p:cNvSpPr/>
          <p:nvPr/>
        </p:nvSpPr>
        <p:spPr>
          <a:xfrm>
            <a:off x="15458567"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3" name="Google Shape;303;p26">
            <a:extLst>
              <a:ext uri="{FF2B5EF4-FFF2-40B4-BE49-F238E27FC236}">
                <a16:creationId xmlns:a16="http://schemas.microsoft.com/office/drawing/2014/main" id="{2F2BC724-9D1E-C287-5739-B0CA231FF70B}"/>
              </a:ext>
              <a:ext uri="{C183D7F6-B498-43B3-948B-1728B52AA6E4}">
                <adec:decorative xmlns:adec="http://schemas.microsoft.com/office/drawing/2017/decorative" val="1"/>
              </a:ext>
            </a:extLst>
          </p:cNvPr>
          <p:cNvSpPr txBox="1"/>
          <p:nvPr/>
        </p:nvSpPr>
        <p:spPr>
          <a:xfrm>
            <a:off x="15346126"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306" name="Google Shape;306;p26">
            <a:extLst>
              <a:ext uri="{FF2B5EF4-FFF2-40B4-BE49-F238E27FC236}">
                <a16:creationId xmlns:a16="http://schemas.microsoft.com/office/drawing/2014/main" id="{E7CEFDF9-704F-410F-68C9-19A3FA5C967D}"/>
              </a:ext>
            </a:extLst>
          </p:cNvPr>
          <p:cNvSpPr txBox="1">
            <a:spLocks noGrp="1"/>
          </p:cNvSpPr>
          <p:nvPr>
            <p:ph type="title" idx="4294967295"/>
          </p:nvPr>
        </p:nvSpPr>
        <p:spPr>
          <a:xfrm>
            <a:off x="451726" y="480415"/>
            <a:ext cx="14894400" cy="1218795"/>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chemeClr val="dk2"/>
                </a:solidFill>
                <a:effectLst/>
                <a:uLnTx/>
                <a:uFillTx/>
                <a:latin typeface="Gentona Book" pitchFamily="2" charset="77"/>
                <a:ea typeface="Raleway ExtraBold"/>
                <a:cs typeface="Raleway ExtraBold"/>
                <a:sym typeface="Raleway ExtraBold"/>
              </a:rPr>
              <a:t>Cohort 2 Program Ratings: Higher ratings than Cohort 1. Mentors had highest ratings and mentees had lowest ratings.</a:t>
            </a:r>
          </a:p>
        </p:txBody>
      </p:sp>
      <p:pic>
        <p:nvPicPr>
          <p:cNvPr id="4" name="Picture 3" descr="Bar chart titled “Percentage of ‘Good’ or ‘Excellent’ Program Ratings on the 2024–2025 New Teacher Mentoring Program Survey.” It compares February all‑roles results with May results for mentees, mentors, and administrators across three statements. For “I gained access to resources useful for my work,” ratings are: February all roles 95%, May mentees 90%, May mentors 100%, May administrators 87%. For “I learned information useful for my work,” ratings are: February all roles 90%, May mentees 86%, May mentors 100%, May administrators 87%. For “Effectiveness of the program in preparing you to apply new concepts/content,” ratings are: February all roles 90%, May mentees 82%, May mentors 95%, May administrators 100%.">
            <a:extLst>
              <a:ext uri="{FF2B5EF4-FFF2-40B4-BE49-F238E27FC236}">
                <a16:creationId xmlns:a16="http://schemas.microsoft.com/office/drawing/2014/main" id="{A9DAD427-A4F6-E535-18B1-7C9CB74F9EFB}"/>
              </a:ext>
            </a:extLst>
          </p:cNvPr>
          <p:cNvPicPr>
            <a:picLocks noChangeAspect="1"/>
          </p:cNvPicPr>
          <p:nvPr/>
        </p:nvPicPr>
        <p:blipFill>
          <a:blip r:embed="rId4"/>
          <a:stretch>
            <a:fillRect/>
          </a:stretch>
        </p:blipFill>
        <p:spPr>
          <a:xfrm>
            <a:off x="716299" y="2754027"/>
            <a:ext cx="16855401" cy="6074288"/>
          </a:xfrm>
          <a:prstGeom prst="rect">
            <a:avLst/>
          </a:prstGeom>
        </p:spPr>
      </p:pic>
    </p:spTree>
    <p:extLst>
      <p:ext uri="{BB962C8B-B14F-4D97-AF65-F5344CB8AC3E}">
        <p14:creationId xmlns:p14="http://schemas.microsoft.com/office/powerpoint/2010/main" val="1678174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7">
          <a:extLst>
            <a:ext uri="{FF2B5EF4-FFF2-40B4-BE49-F238E27FC236}">
              <a16:creationId xmlns:a16="http://schemas.microsoft.com/office/drawing/2014/main" id="{5E0A2C69-B3A3-139E-E49C-2D4A341FFB7C}"/>
            </a:ext>
          </a:extLst>
        </p:cNvPr>
        <p:cNvGrpSpPr/>
        <p:nvPr/>
      </p:nvGrpSpPr>
      <p:grpSpPr>
        <a:xfrm>
          <a:off x="0" y="0"/>
          <a:ext cx="0" cy="0"/>
          <a:chOff x="0" y="0"/>
          <a:chExt cx="0" cy="0"/>
        </a:xfrm>
      </p:grpSpPr>
      <p:sp>
        <p:nvSpPr>
          <p:cNvPr id="298" name="Google Shape;298;p26">
            <a:extLst>
              <a:ext uri="{FF2B5EF4-FFF2-40B4-BE49-F238E27FC236}">
                <a16:creationId xmlns:a16="http://schemas.microsoft.com/office/drawing/2014/main" id="{91EAAD26-96B9-B3A9-ABD6-F4E5F3C80176}"/>
              </a:ext>
              <a:ext uri="{C183D7F6-B498-43B3-948B-1728B52AA6E4}">
                <adec:decorative xmlns:adec="http://schemas.microsoft.com/office/drawing/2017/decorative" val="1"/>
              </a:ext>
            </a:extLst>
          </p:cNvPr>
          <p:cNvSpPr/>
          <p:nvPr/>
        </p:nvSpPr>
        <p:spPr>
          <a:xfrm>
            <a:off x="0" y="0"/>
            <a:ext cx="18288000" cy="1908313"/>
          </a:xfrm>
          <a:prstGeom prst="rect">
            <a:avLst/>
          </a:prstGeom>
          <a:solidFill>
            <a:srgbClr val="F0AF1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02" name="Google Shape;302;p26">
            <a:extLst>
              <a:ext uri="{FF2B5EF4-FFF2-40B4-BE49-F238E27FC236}">
                <a16:creationId xmlns:a16="http://schemas.microsoft.com/office/drawing/2014/main" id="{560713B3-D4D5-4B46-C19F-5566AFFEF02D}"/>
              </a:ext>
              <a:ext uri="{C183D7F6-B498-43B3-948B-1728B52AA6E4}">
                <adec:decorative xmlns:adec="http://schemas.microsoft.com/office/drawing/2017/decorative" val="1"/>
              </a:ext>
            </a:extLst>
          </p:cNvPr>
          <p:cNvSpPr/>
          <p:nvPr/>
        </p:nvSpPr>
        <p:spPr>
          <a:xfrm>
            <a:off x="15458567"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3" name="Google Shape;303;p26">
            <a:extLst>
              <a:ext uri="{FF2B5EF4-FFF2-40B4-BE49-F238E27FC236}">
                <a16:creationId xmlns:a16="http://schemas.microsoft.com/office/drawing/2014/main" id="{26A0A97F-5B47-2131-9230-957F411E3AA8}"/>
              </a:ext>
            </a:extLst>
          </p:cNvPr>
          <p:cNvSpPr txBox="1"/>
          <p:nvPr/>
        </p:nvSpPr>
        <p:spPr>
          <a:xfrm>
            <a:off x="15346126"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306" name="Google Shape;306;p26">
            <a:extLst>
              <a:ext uri="{FF2B5EF4-FFF2-40B4-BE49-F238E27FC236}">
                <a16:creationId xmlns:a16="http://schemas.microsoft.com/office/drawing/2014/main" id="{2514A361-D467-EB55-AF0A-CB946EF527F5}"/>
              </a:ext>
            </a:extLst>
          </p:cNvPr>
          <p:cNvSpPr txBox="1">
            <a:spLocks noGrp="1"/>
          </p:cNvSpPr>
          <p:nvPr>
            <p:ph type="title" idx="4294967295"/>
          </p:nvPr>
        </p:nvSpPr>
        <p:spPr>
          <a:xfrm>
            <a:off x="1407759" y="639331"/>
            <a:ext cx="14894400" cy="81253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4800" b="0" i="0" u="none" strike="noStrike" kern="0" cap="none" spc="0" normalizeH="0" baseline="0" noProof="0" dirty="0">
                <a:ln>
                  <a:noFill/>
                </a:ln>
                <a:solidFill>
                  <a:schemeClr val="dk2"/>
                </a:solidFill>
                <a:effectLst/>
                <a:uLnTx/>
                <a:uFillTx/>
                <a:latin typeface="Gentona Book" pitchFamily="2" charset="77"/>
                <a:ea typeface="Raleway ExtraBold"/>
                <a:cs typeface="Raleway ExtraBold"/>
                <a:sym typeface="Raleway ExtraBold"/>
              </a:rPr>
              <a:t>Cohort 2: How could the program improve?</a:t>
            </a:r>
          </a:p>
        </p:txBody>
      </p:sp>
      <p:sp>
        <p:nvSpPr>
          <p:cNvPr id="6" name="Content Placeholder 2">
            <a:extLst>
              <a:ext uri="{FF2B5EF4-FFF2-40B4-BE49-F238E27FC236}">
                <a16:creationId xmlns:a16="http://schemas.microsoft.com/office/drawing/2014/main" id="{38C33C79-C172-B4DE-5B28-A54C925B716C}"/>
              </a:ext>
            </a:extLst>
          </p:cNvPr>
          <p:cNvSpPr txBox="1">
            <a:spLocks/>
          </p:cNvSpPr>
          <p:nvPr/>
        </p:nvSpPr>
        <p:spPr>
          <a:xfrm>
            <a:off x="672258" y="2429882"/>
            <a:ext cx="8667685" cy="7741029"/>
          </a:xfrm>
          <a:prstGeom prst="rect">
            <a:avLst/>
          </a:prstGeom>
        </p:spPr>
        <p:txBody>
          <a:bodyPr vert="horz" lIns="91440" tIns="45720" rIns="91440" bIns="45720" numCol="1" rtlCol="0">
            <a:no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en-US" b="1" i="1" dirty="0">
                <a:solidFill>
                  <a:srgbClr val="002060"/>
                </a:solidFill>
                <a:latin typeface="Gentona Book" pitchFamily="2" charset="77"/>
              </a:rPr>
              <a:t>Administrator involvement/communication with administrator</a:t>
            </a:r>
          </a:p>
          <a:p>
            <a:pPr>
              <a:buClrTx/>
            </a:pPr>
            <a:r>
              <a:rPr lang="en-US" b="1" i="1" dirty="0">
                <a:solidFill>
                  <a:srgbClr val="002060"/>
                </a:solidFill>
                <a:latin typeface="Gentona Book" pitchFamily="2" charset="77"/>
              </a:rPr>
              <a:t> Timing </a:t>
            </a:r>
          </a:p>
          <a:p>
            <a:pPr>
              <a:buClrTx/>
            </a:pPr>
            <a:r>
              <a:rPr lang="en-US" b="1" i="1" dirty="0">
                <a:solidFill>
                  <a:srgbClr val="002060"/>
                </a:solidFill>
                <a:latin typeface="Gentona Book" pitchFamily="2" charset="77"/>
              </a:rPr>
              <a:t>Training (earlier/later in day, more options)</a:t>
            </a:r>
          </a:p>
          <a:p>
            <a:pPr>
              <a:buClrTx/>
            </a:pPr>
            <a:r>
              <a:rPr lang="en-US" b="1" i="1" dirty="0">
                <a:solidFill>
                  <a:srgbClr val="002060"/>
                </a:solidFill>
                <a:latin typeface="Gentona Book" pitchFamily="2" charset="77"/>
              </a:rPr>
              <a:t>Content (IEPs earlier) </a:t>
            </a:r>
          </a:p>
          <a:p>
            <a:pPr>
              <a:buClrTx/>
            </a:pPr>
            <a:r>
              <a:rPr lang="en-US" b="1" i="1" dirty="0">
                <a:solidFill>
                  <a:srgbClr val="002060"/>
                </a:solidFill>
                <a:latin typeface="Gentona Book" pitchFamily="2" charset="77"/>
              </a:rPr>
              <a:t> In-person meetings generally preferred</a:t>
            </a:r>
          </a:p>
          <a:p>
            <a:pPr>
              <a:buClrTx/>
            </a:pPr>
            <a:r>
              <a:rPr lang="en-US" b="1" i="1" dirty="0">
                <a:solidFill>
                  <a:srgbClr val="002060"/>
                </a:solidFill>
                <a:latin typeface="Gentona Book" pitchFamily="2" charset="77"/>
              </a:rPr>
              <a:t> Changes in content: behavior, IEPs, how to mentor</a:t>
            </a:r>
          </a:p>
          <a:p>
            <a:pPr>
              <a:buClrTx/>
            </a:pPr>
            <a:r>
              <a:rPr lang="en-US" b="1" i="1" dirty="0">
                <a:solidFill>
                  <a:srgbClr val="002060"/>
                </a:solidFill>
                <a:latin typeface="Gentona Book" pitchFamily="2" charset="77"/>
              </a:rPr>
              <a:t> Changes in format: guest speakers, more collaboration, general education teacher participation</a:t>
            </a:r>
          </a:p>
          <a:p>
            <a:pPr>
              <a:buClrTx/>
            </a:pPr>
            <a:r>
              <a:rPr lang="en-US" b="1" i="1" dirty="0">
                <a:solidFill>
                  <a:srgbClr val="002060"/>
                </a:solidFill>
                <a:latin typeface="Gentona Book" pitchFamily="2" charset="77"/>
              </a:rPr>
              <a:t> Less burden to complete training and assignments</a:t>
            </a:r>
          </a:p>
          <a:p>
            <a:pPr marL="0" indent="0">
              <a:buClrTx/>
              <a:buNone/>
            </a:pPr>
            <a:endParaRPr lang="en-US" sz="3200" i="1" dirty="0">
              <a:solidFill>
                <a:srgbClr val="002060"/>
              </a:solidFill>
              <a:latin typeface="Gentona Book" pitchFamily="2" charset="77"/>
            </a:endParaRPr>
          </a:p>
          <a:p>
            <a:pPr marL="0" indent="0">
              <a:buClrTx/>
              <a:buNone/>
            </a:pPr>
            <a:endParaRPr kumimoji="0" lang="en-US" b="0" i="0" u="none" strike="noStrike" kern="1200" cap="none" spc="0" normalizeH="0" baseline="0" noProof="0" dirty="0">
              <a:ln>
                <a:noFill/>
              </a:ln>
              <a:solidFill>
                <a:srgbClr val="002060"/>
              </a:solidFill>
              <a:effectLst/>
              <a:uLnTx/>
              <a:uFillTx/>
              <a:latin typeface="Gentona Book" pitchFamily="2" charset="77"/>
            </a:endParaRP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2060"/>
              </a:solidFill>
              <a:effectLst/>
              <a:uLnTx/>
              <a:uFillTx/>
              <a:latin typeface="Gentona Book" pitchFamily="2" charset="77"/>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2060"/>
              </a:solidFill>
              <a:effectLst/>
              <a:uLnTx/>
              <a:uFillTx/>
              <a:latin typeface="Gentona Book" pitchFamily="2" charset="77"/>
            </a:endParaRPr>
          </a:p>
        </p:txBody>
      </p:sp>
      <p:sp>
        <p:nvSpPr>
          <p:cNvPr id="2" name="Content Placeholder 2">
            <a:extLst>
              <a:ext uri="{FF2B5EF4-FFF2-40B4-BE49-F238E27FC236}">
                <a16:creationId xmlns:a16="http://schemas.microsoft.com/office/drawing/2014/main" id="{68ECF84C-9AF1-5A9B-3C3A-1998FD9BABBA}"/>
              </a:ext>
            </a:extLst>
          </p:cNvPr>
          <p:cNvSpPr txBox="1">
            <a:spLocks/>
          </p:cNvSpPr>
          <p:nvPr/>
        </p:nvSpPr>
        <p:spPr>
          <a:xfrm>
            <a:off x="9282793" y="2886334"/>
            <a:ext cx="8332949" cy="7741029"/>
          </a:xfrm>
          <a:prstGeom prst="rect">
            <a:avLst/>
          </a:prstGeom>
        </p:spPr>
        <p:txBody>
          <a:bodyPr vert="horz" lIns="91440" tIns="45720" rIns="91440" bIns="45720" numCol="1" rtlCol="0">
            <a:no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en-US" sz="3200" b="1" i="1" dirty="0">
                <a:solidFill>
                  <a:srgbClr val="FF0000"/>
                </a:solidFill>
                <a:latin typeface="Gentona Book" pitchFamily="2" charset="77"/>
              </a:rPr>
              <a:t>Superintendent approval required for acceptance into mentoring program, not just special education director. Agreement to expectations via signatures from superintendent, administrators, and special education director</a:t>
            </a:r>
          </a:p>
          <a:p>
            <a:pPr>
              <a:buClrTx/>
            </a:pPr>
            <a:r>
              <a:rPr lang="en-US" sz="3200" b="1" i="1" dirty="0">
                <a:solidFill>
                  <a:srgbClr val="FF0000"/>
                </a:solidFill>
                <a:latin typeface="Gentona Book" pitchFamily="2" charset="77"/>
              </a:rPr>
              <a:t>Procure guest speakers for virtual trainings</a:t>
            </a:r>
          </a:p>
          <a:p>
            <a:pPr>
              <a:buClrTx/>
            </a:pPr>
            <a:r>
              <a:rPr lang="en-US" sz="3200" b="1" i="1" dirty="0">
                <a:solidFill>
                  <a:srgbClr val="FF0000"/>
                </a:solidFill>
                <a:latin typeface="Gentona Book" pitchFamily="2" charset="77"/>
              </a:rPr>
              <a:t>Plan additional collaborative sessions between mentors, admins, and mentees</a:t>
            </a:r>
            <a:endParaRPr lang="en-US" sz="3200" b="1" i="1" dirty="0">
              <a:solidFill>
                <a:srgbClr val="002060"/>
              </a:solidFill>
              <a:latin typeface="Gentona Book" pitchFamily="2" charset="77"/>
            </a:endParaRPr>
          </a:p>
          <a:p>
            <a:pPr marL="0" indent="0">
              <a:buClrTx/>
              <a:buNone/>
            </a:pPr>
            <a:endParaRPr lang="en-US" dirty="0">
              <a:solidFill>
                <a:srgbClr val="002060"/>
              </a:solidFill>
              <a:latin typeface="Gentona Book" pitchFamily="2" charset="77"/>
            </a:endParaRPr>
          </a:p>
          <a:p>
            <a:pPr marL="0" indent="0">
              <a:buClrTx/>
              <a:buNone/>
            </a:pPr>
            <a:endParaRPr lang="en-US" i="1" dirty="0">
              <a:solidFill>
                <a:srgbClr val="002060"/>
              </a:solidFill>
              <a:latin typeface="Gentona Book" pitchFamily="2" charset="77"/>
            </a:endParaRPr>
          </a:p>
          <a:p>
            <a:pPr marL="0" indent="0">
              <a:buClrTx/>
              <a:buNone/>
            </a:pPr>
            <a:endParaRPr kumimoji="0" lang="en-US" b="0" i="0" u="none" strike="noStrike" kern="1200" cap="none" spc="0" normalizeH="0" baseline="0" noProof="0" dirty="0">
              <a:ln>
                <a:noFill/>
              </a:ln>
              <a:solidFill>
                <a:srgbClr val="002060"/>
              </a:solidFill>
              <a:effectLst/>
              <a:uLnTx/>
              <a:uFillTx/>
              <a:latin typeface="Gentona Book" pitchFamily="2" charset="77"/>
            </a:endParaRP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2060"/>
              </a:solidFill>
              <a:effectLst/>
              <a:uLnTx/>
              <a:uFillTx/>
              <a:latin typeface="Gentona Book" pitchFamily="2" charset="77"/>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2060"/>
              </a:solidFill>
              <a:effectLst/>
              <a:uLnTx/>
              <a:uFillTx/>
              <a:latin typeface="Gentona Book" pitchFamily="2" charset="77"/>
            </a:endParaRPr>
          </a:p>
        </p:txBody>
      </p:sp>
    </p:spTree>
    <p:extLst>
      <p:ext uri="{BB962C8B-B14F-4D97-AF65-F5344CB8AC3E}">
        <p14:creationId xmlns:p14="http://schemas.microsoft.com/office/powerpoint/2010/main" val="370773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7">
          <a:extLst>
            <a:ext uri="{FF2B5EF4-FFF2-40B4-BE49-F238E27FC236}">
              <a16:creationId xmlns:a16="http://schemas.microsoft.com/office/drawing/2014/main" id="{8E0DE91A-5F24-3975-5556-0ACA8BC31C1F}"/>
            </a:ext>
          </a:extLst>
        </p:cNvPr>
        <p:cNvGrpSpPr/>
        <p:nvPr/>
      </p:nvGrpSpPr>
      <p:grpSpPr>
        <a:xfrm>
          <a:off x="0" y="0"/>
          <a:ext cx="0" cy="0"/>
          <a:chOff x="0" y="0"/>
          <a:chExt cx="0" cy="0"/>
        </a:xfrm>
      </p:grpSpPr>
      <p:sp>
        <p:nvSpPr>
          <p:cNvPr id="298" name="Google Shape;298;p26">
            <a:extLst>
              <a:ext uri="{FF2B5EF4-FFF2-40B4-BE49-F238E27FC236}">
                <a16:creationId xmlns:a16="http://schemas.microsoft.com/office/drawing/2014/main" id="{C6F364B6-1D34-FB89-FB55-32AF78144D44}"/>
              </a:ext>
              <a:ext uri="{C183D7F6-B498-43B3-948B-1728B52AA6E4}">
                <adec:decorative xmlns:adec="http://schemas.microsoft.com/office/drawing/2017/decorative" val="1"/>
              </a:ext>
            </a:extLst>
          </p:cNvPr>
          <p:cNvSpPr/>
          <p:nvPr/>
        </p:nvSpPr>
        <p:spPr>
          <a:xfrm>
            <a:off x="0" y="0"/>
            <a:ext cx="18288000" cy="1908313"/>
          </a:xfrm>
          <a:prstGeom prst="rect">
            <a:avLst/>
          </a:prstGeom>
          <a:solidFill>
            <a:srgbClr val="F0AF1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02" name="Google Shape;302;p26">
            <a:extLst>
              <a:ext uri="{FF2B5EF4-FFF2-40B4-BE49-F238E27FC236}">
                <a16:creationId xmlns:a16="http://schemas.microsoft.com/office/drawing/2014/main" id="{4D711D34-B65C-4AF6-B06A-28DA94C58BCD}"/>
              </a:ext>
              <a:ext uri="{C183D7F6-B498-43B3-948B-1728B52AA6E4}">
                <adec:decorative xmlns:adec="http://schemas.microsoft.com/office/drawing/2017/decorative" val="1"/>
              </a:ext>
            </a:extLst>
          </p:cNvPr>
          <p:cNvSpPr/>
          <p:nvPr/>
        </p:nvSpPr>
        <p:spPr>
          <a:xfrm>
            <a:off x="15458567"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3" name="Google Shape;303;p26">
            <a:extLst>
              <a:ext uri="{FF2B5EF4-FFF2-40B4-BE49-F238E27FC236}">
                <a16:creationId xmlns:a16="http://schemas.microsoft.com/office/drawing/2014/main" id="{3A3EC4D8-B6DD-AF7F-2F1F-6169013CB1CF}"/>
              </a:ext>
            </a:extLst>
          </p:cNvPr>
          <p:cNvSpPr txBox="1"/>
          <p:nvPr/>
        </p:nvSpPr>
        <p:spPr>
          <a:xfrm>
            <a:off x="15346126"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304" name="Google Shape;304;p26">
            <a:extLst>
              <a:ext uri="{FF2B5EF4-FFF2-40B4-BE49-F238E27FC236}">
                <a16:creationId xmlns:a16="http://schemas.microsoft.com/office/drawing/2014/main" id="{DED5F207-B6DF-AEE3-F700-99A331E21FD8}"/>
              </a:ext>
              <a:ext uri="{C183D7F6-B498-43B3-948B-1728B52AA6E4}">
                <adec:decorative xmlns:adec="http://schemas.microsoft.com/office/drawing/2017/decorative" val="1"/>
              </a:ext>
            </a:extLst>
          </p:cNvPr>
          <p:cNvSpPr/>
          <p:nvPr/>
        </p:nvSpPr>
        <p:spPr>
          <a:xfrm>
            <a:off x="16305831" y="7219785"/>
            <a:ext cx="2273935" cy="3350428"/>
          </a:xfrm>
          <a:custGeom>
            <a:avLst/>
            <a:gdLst/>
            <a:ahLst/>
            <a:cxnLst/>
            <a:rect l="l" t="t" r="r" b="b"/>
            <a:pathLst>
              <a:path w="2803308" h="3999386" extrusionOk="0">
                <a:moveTo>
                  <a:pt x="0" y="0"/>
                </a:moveTo>
                <a:lnTo>
                  <a:pt x="2803308" y="0"/>
                </a:lnTo>
                <a:lnTo>
                  <a:pt x="2803308" y="3999386"/>
                </a:lnTo>
                <a:lnTo>
                  <a:pt x="0" y="3999386"/>
                </a:lnTo>
                <a:lnTo>
                  <a:pt x="0" y="0"/>
                </a:lnTo>
                <a:close/>
              </a:path>
            </a:pathLst>
          </a:custGeom>
          <a:blipFill rotWithShape="1">
            <a:blip r:embed="rId4">
              <a:alphaModFix/>
            </a:blip>
            <a:stretch>
              <a:fillRect l="-121676" t="-14853" r="-22261" b="-14177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p:txBody>
      </p:sp>
      <p:sp>
        <p:nvSpPr>
          <p:cNvPr id="306" name="Google Shape;306;p26">
            <a:extLst>
              <a:ext uri="{FF2B5EF4-FFF2-40B4-BE49-F238E27FC236}">
                <a16:creationId xmlns:a16="http://schemas.microsoft.com/office/drawing/2014/main" id="{0271526F-A14E-7C03-6C52-538DD7398D1B}"/>
              </a:ext>
            </a:extLst>
          </p:cNvPr>
          <p:cNvSpPr txBox="1">
            <a:spLocks noGrp="1"/>
          </p:cNvSpPr>
          <p:nvPr>
            <p:ph type="title" idx="4294967295"/>
          </p:nvPr>
        </p:nvSpPr>
        <p:spPr>
          <a:xfrm>
            <a:off x="1407759" y="639331"/>
            <a:ext cx="14894400" cy="81253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4800" b="0" i="0" u="none" strike="noStrike" kern="0" cap="none" spc="0" normalizeH="0" baseline="0" noProof="0" dirty="0">
                <a:ln>
                  <a:noFill/>
                </a:ln>
                <a:solidFill>
                  <a:schemeClr val="dk2"/>
                </a:solidFill>
                <a:effectLst/>
                <a:uLnTx/>
                <a:uFillTx/>
                <a:latin typeface="Raleway ExtraBold"/>
                <a:ea typeface="Raleway ExtraBold"/>
                <a:cs typeface="Raleway ExtraBold"/>
                <a:sym typeface="Raleway ExtraBold"/>
              </a:rPr>
              <a:t>Looking Forward to Cohort 3</a:t>
            </a:r>
          </a:p>
        </p:txBody>
      </p:sp>
      <p:sp>
        <p:nvSpPr>
          <p:cNvPr id="6" name="Content Placeholder 2">
            <a:extLst>
              <a:ext uri="{FF2B5EF4-FFF2-40B4-BE49-F238E27FC236}">
                <a16:creationId xmlns:a16="http://schemas.microsoft.com/office/drawing/2014/main" id="{BA8BD6F0-AE83-784C-04CE-B88143E112EC}"/>
              </a:ext>
            </a:extLst>
          </p:cNvPr>
          <p:cNvSpPr txBox="1">
            <a:spLocks/>
          </p:cNvSpPr>
          <p:nvPr/>
        </p:nvSpPr>
        <p:spPr>
          <a:xfrm>
            <a:off x="1572674" y="2647444"/>
            <a:ext cx="14037439" cy="6284285"/>
          </a:xfrm>
          <a:prstGeom prst="rect">
            <a:avLst/>
          </a:prstGeom>
        </p:spPr>
        <p:txBody>
          <a:bodyPr vert="horz" lIns="91440" tIns="45720" rIns="91440" bIns="45720" numCol="1" rtlCol="0">
            <a:no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en-US" sz="3600" b="1" dirty="0">
                <a:solidFill>
                  <a:srgbClr val="002060"/>
                </a:solidFill>
                <a:latin typeface="Gentona Book" pitchFamily="2" charset="77"/>
              </a:rPr>
              <a:t>Prioritize districts identified for school improvement related to outcomes for students with disabilities.</a:t>
            </a:r>
          </a:p>
          <a:p>
            <a:pPr>
              <a:buClrTx/>
            </a:pPr>
            <a:r>
              <a:rPr kumimoji="0" lang="en-US" sz="3600" b="1" i="0" u="none" strike="noStrike" kern="1200" cap="none" spc="0" normalizeH="0" baseline="0" noProof="0" dirty="0">
                <a:ln>
                  <a:noFill/>
                </a:ln>
                <a:solidFill>
                  <a:srgbClr val="002060"/>
                </a:solidFill>
                <a:effectLst/>
                <a:uLnTx/>
                <a:uFillTx/>
                <a:latin typeface="Gentona Book" pitchFamily="2" charset="77"/>
              </a:rPr>
              <a:t>Provide trained mentors virtually to districts without access to qualified on-site mentors.</a:t>
            </a:r>
          </a:p>
          <a:p>
            <a:pPr>
              <a:buClrTx/>
            </a:pPr>
            <a:r>
              <a:rPr kumimoji="0" lang="en-US" sz="3600" b="1" i="0" u="none" strike="noStrike" kern="1200" cap="none" spc="0" normalizeH="0" baseline="0" noProof="0" dirty="0">
                <a:ln>
                  <a:noFill/>
                </a:ln>
                <a:solidFill>
                  <a:srgbClr val="002060"/>
                </a:solidFill>
                <a:effectLst/>
                <a:uLnTx/>
                <a:uFillTx/>
                <a:latin typeface="Gentona Book" pitchFamily="2" charset="77"/>
              </a:rPr>
              <a:t>Secure formal commitment to program expectations from district and school leaders prior to participation.</a:t>
            </a:r>
          </a:p>
          <a:p>
            <a:pPr>
              <a:buClrTx/>
            </a:pPr>
            <a:r>
              <a:rPr kumimoji="0" lang="en-US" sz="3600" b="1" i="0" u="none" strike="noStrike" kern="1200" cap="none" spc="0" normalizeH="0" baseline="0" noProof="0" dirty="0">
                <a:ln>
                  <a:noFill/>
                </a:ln>
                <a:solidFill>
                  <a:srgbClr val="002060"/>
                </a:solidFill>
                <a:effectLst/>
                <a:uLnTx/>
                <a:uFillTx/>
                <a:latin typeface="Gentona Book" pitchFamily="2" charset="77"/>
              </a:rPr>
              <a:t>Revisit and refine the scope and sequence of professional learning.</a:t>
            </a: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2060"/>
              </a:solidFill>
              <a:effectLst/>
              <a:uLnTx/>
              <a:uFillTx/>
              <a:latin typeface="Gentona Book" pitchFamily="2" charset="77"/>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2060"/>
              </a:solidFill>
              <a:effectLst/>
              <a:uLnTx/>
              <a:uFillTx/>
              <a:latin typeface="Gentona Book" pitchFamily="2" charset="77"/>
            </a:endParaRPr>
          </a:p>
        </p:txBody>
      </p:sp>
    </p:spTree>
    <p:extLst>
      <p:ext uri="{BB962C8B-B14F-4D97-AF65-F5344CB8AC3E}">
        <p14:creationId xmlns:p14="http://schemas.microsoft.com/office/powerpoint/2010/main" val="1270991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7">
          <a:extLst>
            <a:ext uri="{FF2B5EF4-FFF2-40B4-BE49-F238E27FC236}">
              <a16:creationId xmlns:a16="http://schemas.microsoft.com/office/drawing/2014/main" id="{654260C6-1B35-05F8-8E2C-FA95650A0184}"/>
            </a:ext>
          </a:extLst>
        </p:cNvPr>
        <p:cNvGrpSpPr/>
        <p:nvPr/>
      </p:nvGrpSpPr>
      <p:grpSpPr>
        <a:xfrm>
          <a:off x="0" y="0"/>
          <a:ext cx="0" cy="0"/>
          <a:chOff x="0" y="0"/>
          <a:chExt cx="0" cy="0"/>
        </a:xfrm>
      </p:grpSpPr>
      <p:sp>
        <p:nvSpPr>
          <p:cNvPr id="298" name="Google Shape;298;p26">
            <a:extLst>
              <a:ext uri="{FF2B5EF4-FFF2-40B4-BE49-F238E27FC236}">
                <a16:creationId xmlns:a16="http://schemas.microsoft.com/office/drawing/2014/main" id="{5DE7A084-939D-1EF0-F264-B4FE57356C3D}"/>
              </a:ext>
              <a:ext uri="{C183D7F6-B498-43B3-948B-1728B52AA6E4}">
                <adec:decorative xmlns:adec="http://schemas.microsoft.com/office/drawing/2017/decorative" val="1"/>
              </a:ext>
            </a:extLst>
          </p:cNvPr>
          <p:cNvSpPr/>
          <p:nvPr/>
        </p:nvSpPr>
        <p:spPr>
          <a:xfrm>
            <a:off x="0" y="0"/>
            <a:ext cx="18288000" cy="1908313"/>
          </a:xfrm>
          <a:prstGeom prst="rect">
            <a:avLst/>
          </a:prstGeom>
          <a:solidFill>
            <a:srgbClr val="F0AF1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02" name="Google Shape;302;p26">
            <a:extLst>
              <a:ext uri="{FF2B5EF4-FFF2-40B4-BE49-F238E27FC236}">
                <a16:creationId xmlns:a16="http://schemas.microsoft.com/office/drawing/2014/main" id="{470896CB-4BB6-61D3-3673-39DB41D4B761}"/>
              </a:ext>
              <a:ext uri="{C183D7F6-B498-43B3-948B-1728B52AA6E4}">
                <adec:decorative xmlns:adec="http://schemas.microsoft.com/office/drawing/2017/decorative" val="1"/>
              </a:ext>
            </a:extLst>
          </p:cNvPr>
          <p:cNvSpPr/>
          <p:nvPr/>
        </p:nvSpPr>
        <p:spPr>
          <a:xfrm>
            <a:off x="15458567"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3" name="Google Shape;303;p26">
            <a:extLst>
              <a:ext uri="{FF2B5EF4-FFF2-40B4-BE49-F238E27FC236}">
                <a16:creationId xmlns:a16="http://schemas.microsoft.com/office/drawing/2014/main" id="{B34F6319-A23F-CF99-7907-E64F64BB32BE}"/>
              </a:ext>
            </a:extLst>
          </p:cNvPr>
          <p:cNvSpPr txBox="1"/>
          <p:nvPr/>
        </p:nvSpPr>
        <p:spPr>
          <a:xfrm>
            <a:off x="15346126"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304" name="Google Shape;304;p26">
            <a:extLst>
              <a:ext uri="{FF2B5EF4-FFF2-40B4-BE49-F238E27FC236}">
                <a16:creationId xmlns:a16="http://schemas.microsoft.com/office/drawing/2014/main" id="{E2629262-A6B8-109C-A7E4-CF4F228175FB}"/>
              </a:ext>
              <a:ext uri="{C183D7F6-B498-43B3-948B-1728B52AA6E4}">
                <adec:decorative xmlns:adec="http://schemas.microsoft.com/office/drawing/2017/decorative" val="1"/>
              </a:ext>
            </a:extLst>
          </p:cNvPr>
          <p:cNvSpPr/>
          <p:nvPr/>
        </p:nvSpPr>
        <p:spPr>
          <a:xfrm>
            <a:off x="16305831" y="7219785"/>
            <a:ext cx="2273935" cy="3350428"/>
          </a:xfrm>
          <a:custGeom>
            <a:avLst/>
            <a:gdLst/>
            <a:ahLst/>
            <a:cxnLst/>
            <a:rect l="l" t="t" r="r" b="b"/>
            <a:pathLst>
              <a:path w="2803308" h="3999386" extrusionOk="0">
                <a:moveTo>
                  <a:pt x="0" y="0"/>
                </a:moveTo>
                <a:lnTo>
                  <a:pt x="2803308" y="0"/>
                </a:lnTo>
                <a:lnTo>
                  <a:pt x="2803308" y="3999386"/>
                </a:lnTo>
                <a:lnTo>
                  <a:pt x="0" y="3999386"/>
                </a:lnTo>
                <a:lnTo>
                  <a:pt x="0" y="0"/>
                </a:lnTo>
                <a:close/>
              </a:path>
            </a:pathLst>
          </a:custGeom>
          <a:blipFill rotWithShape="1">
            <a:blip r:embed="rId4">
              <a:alphaModFix/>
            </a:blip>
            <a:stretch>
              <a:fillRect l="-121676" t="-14853" r="-22261" b="-14177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6" name="Google Shape;306;p26">
            <a:extLst>
              <a:ext uri="{FF2B5EF4-FFF2-40B4-BE49-F238E27FC236}">
                <a16:creationId xmlns:a16="http://schemas.microsoft.com/office/drawing/2014/main" id="{E25D9B19-D8E3-365F-FE3E-B148F757533D}"/>
              </a:ext>
            </a:extLst>
          </p:cNvPr>
          <p:cNvSpPr txBox="1">
            <a:spLocks noGrp="1"/>
          </p:cNvSpPr>
          <p:nvPr>
            <p:ph type="title" idx="4294967295"/>
          </p:nvPr>
        </p:nvSpPr>
        <p:spPr>
          <a:xfrm>
            <a:off x="1407759" y="639331"/>
            <a:ext cx="14894400" cy="81253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4800" b="0" i="0" u="none" strike="noStrike" kern="0" cap="none" spc="0" normalizeH="0" baseline="0" noProof="0" dirty="0">
                <a:ln>
                  <a:noFill/>
                </a:ln>
                <a:solidFill>
                  <a:schemeClr val="dk2"/>
                </a:solidFill>
                <a:effectLst/>
                <a:uLnTx/>
                <a:uFillTx/>
                <a:latin typeface="Raleway ExtraBold"/>
                <a:ea typeface="Raleway ExtraBold"/>
                <a:cs typeface="Raleway ExtraBold"/>
                <a:sym typeface="Raleway ExtraBold"/>
              </a:rPr>
              <a:t>Survey Feedback from Cohort 2</a:t>
            </a:r>
          </a:p>
        </p:txBody>
      </p:sp>
      <p:sp>
        <p:nvSpPr>
          <p:cNvPr id="6" name="Content Placeholder 2">
            <a:extLst>
              <a:ext uri="{FF2B5EF4-FFF2-40B4-BE49-F238E27FC236}">
                <a16:creationId xmlns:a16="http://schemas.microsoft.com/office/drawing/2014/main" id="{F1FA0F7D-5256-9531-03E9-B4529CE94FAB}"/>
              </a:ext>
            </a:extLst>
          </p:cNvPr>
          <p:cNvSpPr txBox="1">
            <a:spLocks/>
          </p:cNvSpPr>
          <p:nvPr/>
        </p:nvSpPr>
        <p:spPr>
          <a:xfrm>
            <a:off x="878710" y="2363210"/>
            <a:ext cx="16083126" cy="7353963"/>
          </a:xfrm>
          <a:prstGeom prst="rect">
            <a:avLst/>
          </a:prstGeom>
        </p:spPr>
        <p:txBody>
          <a:bodyPr vert="horz" lIns="91440" tIns="45720" rIns="91440" bIns="45720" numCol="1" rtlCol="0">
            <a:no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Tx/>
              <a:buNone/>
            </a:pPr>
            <a:r>
              <a:rPr lang="en-US" sz="3200" b="1" dirty="0">
                <a:solidFill>
                  <a:srgbClr val="0070C0"/>
                </a:solidFill>
                <a:latin typeface="Raleway" pitchFamily="2" charset="0"/>
              </a:rPr>
              <a:t>Administrators</a:t>
            </a:r>
            <a:r>
              <a:rPr lang="en-US" sz="3200" dirty="0">
                <a:solidFill>
                  <a:srgbClr val="0070C0"/>
                </a:solidFill>
                <a:latin typeface="Raleway" pitchFamily="2" charset="0"/>
              </a:rPr>
              <a:t>: </a:t>
            </a:r>
          </a:p>
          <a:p>
            <a:pPr marL="0" indent="0">
              <a:buClrTx/>
              <a:buNone/>
            </a:pPr>
            <a:r>
              <a:rPr lang="en-US" b="1" i="1" dirty="0">
                <a:solidFill>
                  <a:srgbClr val="00B050"/>
                </a:solidFill>
                <a:latin typeface="Raleway" pitchFamily="2" charset="0"/>
              </a:rPr>
              <a:t>“My first-year teachers are more knowledgeable of policies, practices, and pedagogy than some of my experienced veteran teachers. I can thank this program for that.”</a:t>
            </a:r>
          </a:p>
          <a:p>
            <a:pPr marL="0" indent="0">
              <a:buClrTx/>
              <a:buNone/>
            </a:pPr>
            <a:r>
              <a:rPr lang="en-US" b="1" i="1" dirty="0">
                <a:solidFill>
                  <a:srgbClr val="002060"/>
                </a:solidFill>
                <a:latin typeface="Raleway" pitchFamily="2" charset="0"/>
              </a:rPr>
              <a:t>“The most helpful aspects of the mentoring program have been the one-on-one support, access to experienced mentors, and the practical resources shared.”</a:t>
            </a:r>
          </a:p>
          <a:p>
            <a:pPr marL="0" indent="0">
              <a:buClrTx/>
              <a:buNone/>
            </a:pPr>
            <a:r>
              <a:rPr lang="en-US" sz="3200" b="1" dirty="0">
                <a:solidFill>
                  <a:srgbClr val="0070C0"/>
                </a:solidFill>
                <a:latin typeface="Raleway" pitchFamily="2" charset="0"/>
              </a:rPr>
              <a:t>Mentors:</a:t>
            </a:r>
          </a:p>
          <a:p>
            <a:pPr marL="0" indent="0">
              <a:buClrTx/>
              <a:buNone/>
            </a:pPr>
            <a:r>
              <a:rPr lang="en-US" b="1" i="1" dirty="0">
                <a:solidFill>
                  <a:srgbClr val="002060"/>
                </a:solidFill>
                <a:latin typeface="Raleway" pitchFamily="2" charset="0"/>
              </a:rPr>
              <a:t>“Both of my mentees have shown tremendous progress this year. I am thankful for the relationship that I have built with both. I am looking forward to next year as they continue to be more independent and confident in their roles as Special Educators.”</a:t>
            </a:r>
          </a:p>
          <a:p>
            <a:pPr marL="0" indent="0">
              <a:buClrTx/>
              <a:buNone/>
            </a:pPr>
            <a:r>
              <a:rPr lang="en-US" b="1" i="1" dirty="0">
                <a:solidFill>
                  <a:srgbClr val="00B050"/>
                </a:solidFill>
                <a:latin typeface="Raleway" pitchFamily="2" charset="0"/>
              </a:rPr>
              <a:t>“Being a part of a cohort of teachers who are committed to increasing the knowledge and morale of new teachers has been a rewarding experience. This has been a win-win for everyone involved!”</a:t>
            </a:r>
          </a:p>
          <a:p>
            <a:pPr marL="0" indent="0">
              <a:buClrTx/>
              <a:buNone/>
            </a:pPr>
            <a:endParaRPr lang="en-US" b="1" i="1" dirty="0">
              <a:solidFill>
                <a:srgbClr val="002060"/>
              </a:solidFill>
              <a:latin typeface="Raleway" pitchFamily="2" charset="0"/>
            </a:endParaRPr>
          </a:p>
          <a:p>
            <a:pPr marL="0" indent="0">
              <a:buClrTx/>
              <a:buNone/>
            </a:pPr>
            <a:endParaRPr lang="en-US" b="1" dirty="0">
              <a:solidFill>
                <a:srgbClr val="002060"/>
              </a:solidFill>
              <a:latin typeface="Raleway" pitchFamily="2" charset="0"/>
            </a:endParaRPr>
          </a:p>
          <a:p>
            <a:pPr marL="0" indent="0">
              <a:buClrTx/>
              <a:buNone/>
            </a:pPr>
            <a:endParaRPr lang="en-US" b="1" i="1" dirty="0">
              <a:solidFill>
                <a:srgbClr val="002060"/>
              </a:solidFill>
              <a:latin typeface="Raleway" pitchFamily="2" charset="0"/>
            </a:endParaRPr>
          </a:p>
          <a:p>
            <a:pPr marL="0" indent="0">
              <a:buClrTx/>
              <a:buNone/>
            </a:pPr>
            <a:endParaRPr kumimoji="0" lang="en-US" b="0" i="0" u="none" strike="noStrike" kern="1200" cap="none" spc="0" normalizeH="0" baseline="0" noProof="0" dirty="0">
              <a:ln>
                <a:noFill/>
              </a:ln>
              <a:solidFill>
                <a:srgbClr val="002060"/>
              </a:solidFill>
              <a:effectLst/>
              <a:uLnTx/>
              <a:uFillTx/>
              <a:latin typeface="Raleway" pitchFamily="2" charset="0"/>
            </a:endParaRP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2060"/>
              </a:solidFill>
              <a:effectLst/>
              <a:uLnTx/>
              <a:uFillTx/>
              <a:latin typeface="Raleway" pitchFamily="2" charset="0"/>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2060"/>
              </a:solidFill>
              <a:effectLst/>
              <a:uLnTx/>
              <a:uFillTx/>
            </a:endParaRPr>
          </a:p>
        </p:txBody>
      </p:sp>
    </p:spTree>
    <p:extLst>
      <p:ext uri="{BB962C8B-B14F-4D97-AF65-F5344CB8AC3E}">
        <p14:creationId xmlns:p14="http://schemas.microsoft.com/office/powerpoint/2010/main" val="3072153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7">
          <a:extLst>
            <a:ext uri="{FF2B5EF4-FFF2-40B4-BE49-F238E27FC236}">
              <a16:creationId xmlns:a16="http://schemas.microsoft.com/office/drawing/2014/main" id="{0F969641-2C20-C99D-934B-B4746EFDDA6A}"/>
            </a:ext>
          </a:extLst>
        </p:cNvPr>
        <p:cNvGrpSpPr/>
        <p:nvPr/>
      </p:nvGrpSpPr>
      <p:grpSpPr>
        <a:xfrm>
          <a:off x="0" y="0"/>
          <a:ext cx="0" cy="0"/>
          <a:chOff x="0" y="0"/>
          <a:chExt cx="0" cy="0"/>
        </a:xfrm>
      </p:grpSpPr>
      <p:sp>
        <p:nvSpPr>
          <p:cNvPr id="298" name="Google Shape;298;p26">
            <a:extLst>
              <a:ext uri="{FF2B5EF4-FFF2-40B4-BE49-F238E27FC236}">
                <a16:creationId xmlns:a16="http://schemas.microsoft.com/office/drawing/2014/main" id="{F231FD1B-7731-406C-FFEC-22B8CB6C1331}"/>
              </a:ext>
              <a:ext uri="{C183D7F6-B498-43B3-948B-1728B52AA6E4}">
                <adec:decorative xmlns:adec="http://schemas.microsoft.com/office/drawing/2017/decorative" val="1"/>
              </a:ext>
            </a:extLst>
          </p:cNvPr>
          <p:cNvSpPr/>
          <p:nvPr/>
        </p:nvSpPr>
        <p:spPr>
          <a:xfrm>
            <a:off x="0" y="0"/>
            <a:ext cx="18288000" cy="2392136"/>
          </a:xfrm>
          <a:prstGeom prst="rect">
            <a:avLst/>
          </a:prstGeom>
          <a:solidFill>
            <a:srgbClr val="F0AF1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2" name="Google Shape;302;p26">
            <a:extLst>
              <a:ext uri="{FF2B5EF4-FFF2-40B4-BE49-F238E27FC236}">
                <a16:creationId xmlns:a16="http://schemas.microsoft.com/office/drawing/2014/main" id="{FFC4566A-246D-6ACD-BE73-B9425B7F390C}"/>
              </a:ext>
              <a:ext uri="{C183D7F6-B498-43B3-948B-1728B52AA6E4}">
                <adec:decorative xmlns:adec="http://schemas.microsoft.com/office/drawing/2017/decorative" val="1"/>
              </a:ext>
            </a:extLst>
          </p:cNvPr>
          <p:cNvSpPr/>
          <p:nvPr/>
        </p:nvSpPr>
        <p:spPr>
          <a:xfrm>
            <a:off x="15458567"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3" name="Google Shape;303;p26">
            <a:extLst>
              <a:ext uri="{FF2B5EF4-FFF2-40B4-BE49-F238E27FC236}">
                <a16:creationId xmlns:a16="http://schemas.microsoft.com/office/drawing/2014/main" id="{5DCFAE64-AA5B-C80A-D29A-D9011C520431}"/>
              </a:ext>
              <a:ext uri="{C183D7F6-B498-43B3-948B-1728B52AA6E4}">
                <adec:decorative xmlns:adec="http://schemas.microsoft.com/office/drawing/2017/decorative" val="1"/>
              </a:ext>
            </a:extLst>
          </p:cNvPr>
          <p:cNvSpPr txBox="1"/>
          <p:nvPr/>
        </p:nvSpPr>
        <p:spPr>
          <a:xfrm>
            <a:off x="15346126"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304" name="Google Shape;304;p26">
            <a:extLst>
              <a:ext uri="{FF2B5EF4-FFF2-40B4-BE49-F238E27FC236}">
                <a16:creationId xmlns:a16="http://schemas.microsoft.com/office/drawing/2014/main" id="{EEA7C4E0-1308-7B84-91DC-C148FF72C597}"/>
              </a:ext>
              <a:ext uri="{C183D7F6-B498-43B3-948B-1728B52AA6E4}">
                <adec:decorative xmlns:adec="http://schemas.microsoft.com/office/drawing/2017/decorative" val="1"/>
              </a:ext>
            </a:extLst>
          </p:cNvPr>
          <p:cNvSpPr/>
          <p:nvPr/>
        </p:nvSpPr>
        <p:spPr>
          <a:xfrm>
            <a:off x="15484692" y="7715786"/>
            <a:ext cx="2803308" cy="3999386"/>
          </a:xfrm>
          <a:custGeom>
            <a:avLst/>
            <a:gdLst/>
            <a:ahLst/>
            <a:cxnLst/>
            <a:rect l="l" t="t" r="r" b="b"/>
            <a:pathLst>
              <a:path w="2803308" h="3999386" extrusionOk="0">
                <a:moveTo>
                  <a:pt x="0" y="0"/>
                </a:moveTo>
                <a:lnTo>
                  <a:pt x="2803308" y="0"/>
                </a:lnTo>
                <a:lnTo>
                  <a:pt x="2803308" y="3999386"/>
                </a:lnTo>
                <a:lnTo>
                  <a:pt x="0" y="3999386"/>
                </a:lnTo>
                <a:lnTo>
                  <a:pt x="0" y="0"/>
                </a:lnTo>
                <a:close/>
              </a:path>
            </a:pathLst>
          </a:custGeom>
          <a:blipFill rotWithShape="1">
            <a:blip r:embed="rId4">
              <a:alphaModFix/>
            </a:blip>
            <a:stretch>
              <a:fillRect l="-121676" t="-14853" r="-22261" b="-14177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39153DCB-5F18-02CB-E2BB-B7B94C714A1C}"/>
              </a:ext>
            </a:extLst>
          </p:cNvPr>
          <p:cNvSpPr>
            <a:spLocks noGrp="1"/>
          </p:cNvSpPr>
          <p:nvPr>
            <p:ph type="title" idx="4294967295"/>
          </p:nvPr>
        </p:nvSpPr>
        <p:spPr>
          <a:xfrm>
            <a:off x="457200" y="-1143000"/>
            <a:ext cx="8229600" cy="1143000"/>
          </a:xfrm>
        </p:spPr>
        <p:txBody>
          <a:bodyPr spcFirstLastPara="1" wrap="square" lIns="91425" tIns="45700" rIns="91425" bIns="45700" anchor="b" anchorCtr="0">
            <a:normAutofit/>
          </a:bodyPr>
          <a:lstStyle/>
          <a:p>
            <a:r>
              <a:rPr lang="en-US" dirty="0"/>
              <a:t>Survey feedback part 2</a:t>
            </a:r>
          </a:p>
        </p:txBody>
      </p:sp>
      <p:sp>
        <p:nvSpPr>
          <p:cNvPr id="306" name="Google Shape;306;p26">
            <a:extLst>
              <a:ext uri="{FF2B5EF4-FFF2-40B4-BE49-F238E27FC236}">
                <a16:creationId xmlns:a16="http://schemas.microsoft.com/office/drawing/2014/main" id="{AF175475-F797-FAB7-AECF-121632FFEA66}"/>
              </a:ext>
            </a:extLst>
          </p:cNvPr>
          <p:cNvSpPr txBox="1"/>
          <p:nvPr/>
        </p:nvSpPr>
        <p:spPr>
          <a:xfrm>
            <a:off x="1473706" y="1215548"/>
            <a:ext cx="14894400" cy="812530"/>
          </a:xfrm>
          <a:prstGeom prst="rect">
            <a:avLst/>
          </a:prstGeom>
          <a:noFill/>
          <a:ln>
            <a:noFill/>
          </a:ln>
        </p:spPr>
        <p:txBody>
          <a:bodyPr spcFirstLastPara="1" wrap="square" lIns="0" tIns="0" rIns="0" bIns="0" anchor="t" anchorCtr="0">
            <a:spAutoFit/>
          </a:bodyPr>
          <a:lstStyle/>
          <a:p>
            <a:pPr marL="0" marR="0" lvl="0" indent="0" algn="ctr" rtl="0">
              <a:lnSpc>
                <a:spcPct val="110001"/>
              </a:lnSpc>
              <a:spcBef>
                <a:spcPts val="0"/>
              </a:spcBef>
              <a:spcAft>
                <a:spcPts val="0"/>
              </a:spcAft>
              <a:buNone/>
            </a:pPr>
            <a:r>
              <a:rPr lang="en-US" sz="4800" dirty="0">
                <a:solidFill>
                  <a:schemeClr val="dk2"/>
                </a:solidFill>
                <a:latin typeface="Raleway ExtraBold"/>
                <a:ea typeface="Raleway ExtraBold"/>
                <a:cs typeface="Raleway ExtraBold"/>
                <a:sym typeface="Raleway ExtraBold"/>
              </a:rPr>
              <a:t>Survey Feedback from Cohort 2</a:t>
            </a:r>
          </a:p>
        </p:txBody>
      </p:sp>
      <p:sp>
        <p:nvSpPr>
          <p:cNvPr id="6" name="Content Placeholder 2">
            <a:extLst>
              <a:ext uri="{FF2B5EF4-FFF2-40B4-BE49-F238E27FC236}">
                <a16:creationId xmlns:a16="http://schemas.microsoft.com/office/drawing/2014/main" id="{E98F1203-E7AD-3460-D727-63E2221ED899}"/>
              </a:ext>
            </a:extLst>
          </p:cNvPr>
          <p:cNvSpPr txBox="1">
            <a:spLocks/>
          </p:cNvSpPr>
          <p:nvPr/>
        </p:nvSpPr>
        <p:spPr>
          <a:xfrm>
            <a:off x="845201" y="2955472"/>
            <a:ext cx="15272093" cy="6745120"/>
          </a:xfrm>
          <a:prstGeom prst="rect">
            <a:avLst/>
          </a:prstGeom>
        </p:spPr>
        <p:txBody>
          <a:bodyPr vert="horz" lIns="91440" tIns="45720" rIns="91440" bIns="45720" numCol="1" rtlCol="0">
            <a:no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Tx/>
              <a:buNone/>
            </a:pPr>
            <a:r>
              <a:rPr lang="en-US" sz="3200" b="1" dirty="0">
                <a:solidFill>
                  <a:srgbClr val="0070C0"/>
                </a:solidFill>
                <a:latin typeface="Raleway" pitchFamily="2" charset="0"/>
              </a:rPr>
              <a:t>Mentees:</a:t>
            </a:r>
          </a:p>
          <a:p>
            <a:pPr marL="0" indent="0">
              <a:buClrTx/>
              <a:buNone/>
            </a:pPr>
            <a:r>
              <a:rPr lang="en-US" b="1" i="1" dirty="0">
                <a:solidFill>
                  <a:srgbClr val="002060"/>
                </a:solidFill>
                <a:latin typeface="Raleway" pitchFamily="2" charset="0"/>
              </a:rPr>
              <a:t>“This year would not have been possible without my mentor. She has guided, supported, and encouraged me all year.”</a:t>
            </a:r>
          </a:p>
          <a:p>
            <a:pPr marL="0" indent="0">
              <a:buClrTx/>
              <a:buNone/>
            </a:pPr>
            <a:r>
              <a:rPr lang="en-US" b="1" i="1" dirty="0">
                <a:solidFill>
                  <a:srgbClr val="00B050"/>
                </a:solidFill>
                <a:latin typeface="Raleway" pitchFamily="2" charset="0"/>
              </a:rPr>
              <a:t>“My mentor was invaluable and encouraging throughout my first year in special education. She showed me the best practices and shared ideas, tools, and experiences that have made me a better teacher and coworker.”</a:t>
            </a:r>
          </a:p>
          <a:p>
            <a:pPr marL="0" indent="0">
              <a:buClrTx/>
              <a:buNone/>
            </a:pPr>
            <a:r>
              <a:rPr lang="en-US" b="1" i="1" dirty="0">
                <a:solidFill>
                  <a:srgbClr val="002060"/>
                </a:solidFill>
                <a:latin typeface="Raleway" pitchFamily="2" charset="0"/>
              </a:rPr>
              <a:t>“It was great having a community of educators to lean on during this challenging transition from general education to special education. Learning more in-depth about the HLPs was beneficial.”</a:t>
            </a:r>
          </a:p>
          <a:p>
            <a:pPr marL="0" indent="0">
              <a:buClrTx/>
              <a:buNone/>
            </a:pPr>
            <a:r>
              <a:rPr lang="en-US" b="1" i="1" dirty="0">
                <a:solidFill>
                  <a:srgbClr val="002060"/>
                </a:solidFill>
                <a:latin typeface="Raleway" pitchFamily="2" charset="0"/>
              </a:rPr>
              <a:t>“Real-world examples during virtual training were helpful to make those connections of when and how to use different strategies appropriately.”</a:t>
            </a:r>
          </a:p>
          <a:p>
            <a:pPr marL="0" indent="0">
              <a:buClrTx/>
              <a:buNone/>
            </a:pPr>
            <a:endParaRPr lang="en-US" b="1" i="1" dirty="0">
              <a:solidFill>
                <a:srgbClr val="002060"/>
              </a:solidFill>
              <a:latin typeface="Raleway" pitchFamily="2" charset="0"/>
            </a:endParaRPr>
          </a:p>
          <a:p>
            <a:pPr marL="0" indent="0">
              <a:buClrTx/>
              <a:buNone/>
            </a:pPr>
            <a:endParaRPr lang="en-US" b="1" i="1" dirty="0">
              <a:solidFill>
                <a:srgbClr val="002060"/>
              </a:solidFill>
              <a:latin typeface="Raleway" pitchFamily="2" charset="0"/>
            </a:endParaRPr>
          </a:p>
          <a:p>
            <a:pPr marL="0" indent="0">
              <a:buClrTx/>
              <a:buNone/>
            </a:pPr>
            <a:endParaRPr lang="en-US" b="1" i="1" dirty="0">
              <a:solidFill>
                <a:srgbClr val="002060"/>
              </a:solidFill>
              <a:latin typeface="Raleway" pitchFamily="2" charset="0"/>
            </a:endParaRPr>
          </a:p>
          <a:p>
            <a:pPr marL="0" indent="0">
              <a:buClrTx/>
              <a:buNone/>
            </a:pPr>
            <a:endParaRPr lang="en-US" b="1" i="1" dirty="0">
              <a:solidFill>
                <a:srgbClr val="002060"/>
              </a:solidFill>
              <a:latin typeface="Raleway" pitchFamily="2" charset="0"/>
            </a:endParaRPr>
          </a:p>
          <a:p>
            <a:pPr marL="0" indent="0">
              <a:buClrTx/>
              <a:buNone/>
            </a:pPr>
            <a:endParaRPr lang="en-US" b="1" dirty="0">
              <a:solidFill>
                <a:srgbClr val="002060"/>
              </a:solidFill>
              <a:latin typeface="Raleway" pitchFamily="2" charset="0"/>
            </a:endParaRPr>
          </a:p>
          <a:p>
            <a:pPr marL="0" indent="0">
              <a:buClrTx/>
              <a:buNone/>
            </a:pPr>
            <a:endParaRPr lang="en-US" b="1" i="1" dirty="0">
              <a:solidFill>
                <a:srgbClr val="002060"/>
              </a:solidFill>
              <a:latin typeface="Raleway" pitchFamily="2" charset="0"/>
            </a:endParaRPr>
          </a:p>
          <a:p>
            <a:pPr marL="0" indent="0">
              <a:buClrTx/>
              <a:buNone/>
            </a:pPr>
            <a:endParaRPr kumimoji="0" lang="en-US" b="0" i="0" u="none" strike="noStrike" kern="1200" cap="none" spc="0" normalizeH="0" baseline="0" noProof="0" dirty="0">
              <a:ln>
                <a:noFill/>
              </a:ln>
              <a:solidFill>
                <a:srgbClr val="002060"/>
              </a:solidFill>
              <a:effectLst/>
              <a:uLnTx/>
              <a:uFillTx/>
              <a:latin typeface="Raleway" pitchFamily="2" charset="0"/>
            </a:endParaRP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2060"/>
              </a:solidFill>
              <a:effectLst/>
              <a:uLnTx/>
              <a:uFillTx/>
              <a:latin typeface="Raleway" pitchFamily="2" charset="0"/>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71058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7">
          <a:extLst>
            <a:ext uri="{FF2B5EF4-FFF2-40B4-BE49-F238E27FC236}">
              <a16:creationId xmlns:a16="http://schemas.microsoft.com/office/drawing/2014/main" id="{A9EB3176-DD2D-0DAE-A90B-44A19259DCC8}"/>
            </a:ext>
          </a:extLst>
        </p:cNvPr>
        <p:cNvGrpSpPr/>
        <p:nvPr/>
      </p:nvGrpSpPr>
      <p:grpSpPr>
        <a:xfrm>
          <a:off x="0" y="0"/>
          <a:ext cx="0" cy="0"/>
          <a:chOff x="0" y="0"/>
          <a:chExt cx="0" cy="0"/>
        </a:xfrm>
      </p:grpSpPr>
      <p:sp>
        <p:nvSpPr>
          <p:cNvPr id="298" name="Google Shape;298;p26">
            <a:extLst>
              <a:ext uri="{FF2B5EF4-FFF2-40B4-BE49-F238E27FC236}">
                <a16:creationId xmlns:a16="http://schemas.microsoft.com/office/drawing/2014/main" id="{AB9F9ED6-5C45-3B5C-936E-6223E1DC7404}"/>
              </a:ext>
              <a:ext uri="{C183D7F6-B498-43B3-948B-1728B52AA6E4}">
                <adec:decorative xmlns:adec="http://schemas.microsoft.com/office/drawing/2017/decorative" val="1"/>
              </a:ext>
            </a:extLst>
          </p:cNvPr>
          <p:cNvSpPr/>
          <p:nvPr/>
        </p:nvSpPr>
        <p:spPr>
          <a:xfrm>
            <a:off x="0" y="0"/>
            <a:ext cx="18288000" cy="2253343"/>
          </a:xfrm>
          <a:prstGeom prst="rect">
            <a:avLst/>
          </a:prstGeom>
          <a:solidFill>
            <a:srgbClr val="F0AF1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2" name="Google Shape;302;p26">
            <a:extLst>
              <a:ext uri="{FF2B5EF4-FFF2-40B4-BE49-F238E27FC236}">
                <a16:creationId xmlns:a16="http://schemas.microsoft.com/office/drawing/2014/main" id="{BE591828-EEDD-6AD3-7905-A5E5B67471F2}"/>
              </a:ext>
              <a:ext uri="{C183D7F6-B498-43B3-948B-1728B52AA6E4}">
                <adec:decorative xmlns:adec="http://schemas.microsoft.com/office/drawing/2017/decorative" val="1"/>
              </a:ext>
            </a:extLst>
          </p:cNvPr>
          <p:cNvSpPr/>
          <p:nvPr/>
        </p:nvSpPr>
        <p:spPr>
          <a:xfrm>
            <a:off x="15458567"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3" name="Google Shape;303;p26">
            <a:extLst>
              <a:ext uri="{FF2B5EF4-FFF2-40B4-BE49-F238E27FC236}">
                <a16:creationId xmlns:a16="http://schemas.microsoft.com/office/drawing/2014/main" id="{D892687F-9E97-FB57-39C7-51AFA688DF2D}"/>
              </a:ext>
            </a:extLst>
          </p:cNvPr>
          <p:cNvSpPr txBox="1"/>
          <p:nvPr/>
        </p:nvSpPr>
        <p:spPr>
          <a:xfrm>
            <a:off x="15346126"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304" name="Google Shape;304;p26">
            <a:extLst>
              <a:ext uri="{FF2B5EF4-FFF2-40B4-BE49-F238E27FC236}">
                <a16:creationId xmlns:a16="http://schemas.microsoft.com/office/drawing/2014/main" id="{6502AEA2-CDD0-9B6C-D8E8-D082F6829111}"/>
              </a:ext>
              <a:ext uri="{C183D7F6-B498-43B3-948B-1728B52AA6E4}">
                <adec:decorative xmlns:adec="http://schemas.microsoft.com/office/drawing/2017/decorative" val="1"/>
              </a:ext>
            </a:extLst>
          </p:cNvPr>
          <p:cNvSpPr/>
          <p:nvPr/>
        </p:nvSpPr>
        <p:spPr>
          <a:xfrm>
            <a:off x="14415171" y="6197229"/>
            <a:ext cx="2803308" cy="3999386"/>
          </a:xfrm>
          <a:custGeom>
            <a:avLst/>
            <a:gdLst/>
            <a:ahLst/>
            <a:cxnLst/>
            <a:rect l="l" t="t" r="r" b="b"/>
            <a:pathLst>
              <a:path w="2803308" h="3999386" extrusionOk="0">
                <a:moveTo>
                  <a:pt x="0" y="0"/>
                </a:moveTo>
                <a:lnTo>
                  <a:pt x="2803308" y="0"/>
                </a:lnTo>
                <a:lnTo>
                  <a:pt x="2803308" y="3999386"/>
                </a:lnTo>
                <a:lnTo>
                  <a:pt x="0" y="3999386"/>
                </a:lnTo>
                <a:lnTo>
                  <a:pt x="0" y="0"/>
                </a:lnTo>
                <a:close/>
              </a:path>
            </a:pathLst>
          </a:custGeom>
          <a:blipFill rotWithShape="1">
            <a:blip r:embed="rId4">
              <a:alphaModFix/>
            </a:blip>
            <a:stretch>
              <a:fillRect l="-121676" t="-14853" r="-22261" b="-14177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6" name="Google Shape;306;p26">
            <a:extLst>
              <a:ext uri="{FF2B5EF4-FFF2-40B4-BE49-F238E27FC236}">
                <a16:creationId xmlns:a16="http://schemas.microsoft.com/office/drawing/2014/main" id="{1C60259F-EE2C-60DE-970D-B563841C852F}"/>
              </a:ext>
            </a:extLst>
          </p:cNvPr>
          <p:cNvSpPr txBox="1">
            <a:spLocks noGrp="1"/>
          </p:cNvSpPr>
          <p:nvPr>
            <p:ph type="title" idx="4294967295"/>
          </p:nvPr>
        </p:nvSpPr>
        <p:spPr>
          <a:xfrm>
            <a:off x="1432884" y="853057"/>
            <a:ext cx="14894400" cy="81253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4800" b="0" i="0" u="none" strike="noStrike" kern="0" cap="none" spc="0" normalizeH="0" baseline="0" noProof="0" dirty="0">
                <a:ln>
                  <a:noFill/>
                </a:ln>
                <a:solidFill>
                  <a:schemeClr val="dk2"/>
                </a:solidFill>
                <a:effectLst/>
                <a:uLnTx/>
                <a:uFillTx/>
                <a:latin typeface="Raleway ExtraBold"/>
                <a:ea typeface="Raleway ExtraBold"/>
                <a:cs typeface="Raleway ExtraBold"/>
                <a:sym typeface="Raleway ExtraBold"/>
              </a:rPr>
              <a:t>Breakout Sessions</a:t>
            </a:r>
          </a:p>
        </p:txBody>
      </p:sp>
      <p:sp>
        <p:nvSpPr>
          <p:cNvPr id="6" name="Content Placeholder 2">
            <a:extLst>
              <a:ext uri="{FF2B5EF4-FFF2-40B4-BE49-F238E27FC236}">
                <a16:creationId xmlns:a16="http://schemas.microsoft.com/office/drawing/2014/main" id="{7851C360-B605-6B54-7C2C-F424D4A523E4}"/>
              </a:ext>
            </a:extLst>
          </p:cNvPr>
          <p:cNvSpPr txBox="1">
            <a:spLocks/>
          </p:cNvSpPr>
          <p:nvPr/>
        </p:nvSpPr>
        <p:spPr>
          <a:xfrm>
            <a:off x="2204358" y="2955472"/>
            <a:ext cx="12801600" cy="6221185"/>
          </a:xfrm>
          <a:prstGeom prst="rect">
            <a:avLst/>
          </a:prstGeom>
        </p:spPr>
        <p:txBody>
          <a:bodyPr vert="horz" lIns="91440" tIns="45720" rIns="91440" bIns="45720" numCol="1" rtlCol="0">
            <a:no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en-US" sz="4400" b="1" i="1" dirty="0">
                <a:solidFill>
                  <a:srgbClr val="002060"/>
                </a:solidFill>
                <a:latin typeface="Gentona Book" pitchFamily="2" charset="77"/>
              </a:rPr>
              <a:t>How can we foster collaboration, commitment and support among mentors, mentees and principals (or whichever admin leaders peeps are using)?</a:t>
            </a:r>
          </a:p>
          <a:p>
            <a:pPr>
              <a:buClrTx/>
            </a:pPr>
            <a:r>
              <a:rPr lang="en-US" sz="4400" b="1" i="1" dirty="0">
                <a:solidFill>
                  <a:srgbClr val="002060"/>
                </a:solidFill>
                <a:latin typeface="Gentona Book" pitchFamily="2" charset="77"/>
              </a:rPr>
              <a:t>What are some ways to improve data management?</a:t>
            </a:r>
          </a:p>
          <a:p>
            <a:pPr marL="0" indent="0">
              <a:buClrTx/>
              <a:buNone/>
            </a:pPr>
            <a:endParaRPr lang="en-US" b="1" i="1" dirty="0">
              <a:solidFill>
                <a:srgbClr val="002060"/>
              </a:solidFill>
              <a:latin typeface="Gentona Book" pitchFamily="2" charset="77"/>
            </a:endParaRPr>
          </a:p>
          <a:p>
            <a:pPr marL="0" indent="0">
              <a:buClrTx/>
              <a:buNone/>
            </a:pPr>
            <a:endParaRPr lang="en-US" b="1" i="1" dirty="0">
              <a:solidFill>
                <a:srgbClr val="002060"/>
              </a:solidFill>
              <a:latin typeface="Gentona Book" pitchFamily="2" charset="77"/>
            </a:endParaRPr>
          </a:p>
          <a:p>
            <a:pPr marL="0" indent="0">
              <a:buClrTx/>
              <a:buNone/>
            </a:pPr>
            <a:endParaRPr lang="en-US" b="1" i="1" dirty="0">
              <a:solidFill>
                <a:srgbClr val="002060"/>
              </a:solidFill>
              <a:latin typeface="Gentona Book" pitchFamily="2" charset="77"/>
            </a:endParaRPr>
          </a:p>
          <a:p>
            <a:pPr marL="0" indent="0">
              <a:buClrTx/>
              <a:buNone/>
            </a:pPr>
            <a:endParaRPr lang="en-US" b="1" dirty="0">
              <a:solidFill>
                <a:srgbClr val="002060"/>
              </a:solidFill>
              <a:latin typeface="Gentona Book" pitchFamily="2" charset="77"/>
            </a:endParaRPr>
          </a:p>
          <a:p>
            <a:pPr marL="0" indent="0">
              <a:buClrTx/>
              <a:buNone/>
            </a:pPr>
            <a:endParaRPr lang="en-US" b="1" i="1" dirty="0">
              <a:solidFill>
                <a:srgbClr val="002060"/>
              </a:solidFill>
              <a:latin typeface="Gentona Book" pitchFamily="2" charset="77"/>
            </a:endParaRPr>
          </a:p>
          <a:p>
            <a:pPr marL="0" indent="0">
              <a:buClrTx/>
              <a:buNone/>
            </a:pPr>
            <a:endParaRPr kumimoji="0" lang="en-US" b="0" i="0" u="none" strike="noStrike" kern="1200" cap="none" spc="0" normalizeH="0" baseline="0" noProof="0" dirty="0">
              <a:ln>
                <a:noFill/>
              </a:ln>
              <a:solidFill>
                <a:srgbClr val="002060"/>
              </a:solidFill>
              <a:effectLst/>
              <a:uLnTx/>
              <a:uFillTx/>
              <a:latin typeface="Gentona Book" pitchFamily="2" charset="77"/>
            </a:endParaRP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2060"/>
              </a:solidFill>
              <a:effectLst/>
              <a:uLnTx/>
              <a:uFillTx/>
              <a:latin typeface="Gentona Book" pitchFamily="2" charset="77"/>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2060"/>
              </a:solidFill>
              <a:effectLst/>
              <a:uLnTx/>
              <a:uFillTx/>
              <a:latin typeface="Gentona Book" pitchFamily="2" charset="77"/>
            </a:endParaRPr>
          </a:p>
        </p:txBody>
      </p:sp>
    </p:spTree>
    <p:extLst>
      <p:ext uri="{BB962C8B-B14F-4D97-AF65-F5344CB8AC3E}">
        <p14:creationId xmlns:p14="http://schemas.microsoft.com/office/powerpoint/2010/main" val="2821732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2">
            <a:extLst>
              <a:ext uri="{C183D7F6-B498-43B3-948B-1728B52AA6E4}">
                <adec:decorative xmlns:adec="http://schemas.microsoft.com/office/drawing/2017/decorative" val="1"/>
              </a:ext>
            </a:extLst>
          </p:cNvPr>
          <p:cNvSpPr/>
          <p:nvPr/>
        </p:nvSpPr>
        <p:spPr>
          <a:xfrm>
            <a:off x="3200818" y="-799682"/>
            <a:ext cx="11886364" cy="11886364"/>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F8BC2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7" name="Google Shape;197;p22"/>
          <p:cNvSpPr txBox="1">
            <a:spLocks noGrp="1"/>
          </p:cNvSpPr>
          <p:nvPr>
            <p:ph type="title" idx="4294967295"/>
          </p:nvPr>
        </p:nvSpPr>
        <p:spPr>
          <a:xfrm>
            <a:off x="4772025" y="2717712"/>
            <a:ext cx="8743950" cy="498598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1" i="0" u="none" strike="noStrike" kern="0" cap="none" spc="0" normalizeH="0" baseline="0" noProof="0" dirty="0">
                <a:ln>
                  <a:noFill/>
                </a:ln>
                <a:solidFill>
                  <a:srgbClr val="0070C0"/>
                </a:solidFill>
                <a:effectLst/>
                <a:uLnTx/>
                <a:uFillTx/>
                <a:latin typeface="Gentona Book" pitchFamily="2" charset="77"/>
                <a:ea typeface="Arial"/>
                <a:cs typeface="Arial"/>
                <a:sym typeface="Arial"/>
              </a:rPr>
              <a:t>When we mentor a new special education teacher, we don’t just support a colleague—we strengthen outcomes for every student they will ever serve.</a:t>
            </a:r>
            <a:endParaRPr kumimoji="0" lang="en-US" sz="5400" b="1" i="0" u="none" strike="noStrike" kern="0" cap="none" spc="0" normalizeH="0" baseline="0" noProof="0" dirty="0">
              <a:ln>
                <a:noFill/>
              </a:ln>
              <a:solidFill>
                <a:srgbClr val="0070C0"/>
              </a:solidFill>
              <a:effectLst/>
              <a:uLnTx/>
              <a:uFillTx/>
              <a:latin typeface="Gentona Book" pitchFamily="2" charset="77"/>
              <a:ea typeface="Raleway Black"/>
              <a:cs typeface="Raleway Black"/>
              <a:sym typeface="Raleway Black"/>
            </a:endParaRPr>
          </a:p>
        </p:txBody>
      </p:sp>
      <p:sp>
        <p:nvSpPr>
          <p:cNvPr id="198" name="Google Shape;198;p22">
            <a:extLst>
              <a:ext uri="{C183D7F6-B498-43B3-948B-1728B52AA6E4}">
                <adec:decorative xmlns:adec="http://schemas.microsoft.com/office/drawing/2017/decorative" val="1"/>
              </a:ext>
            </a:extLst>
          </p:cNvPr>
          <p:cNvSpPr txBox="1"/>
          <p:nvPr/>
        </p:nvSpPr>
        <p:spPr>
          <a:xfrm>
            <a:off x="5597613" y="2324100"/>
            <a:ext cx="7092773" cy="548481"/>
          </a:xfrm>
          <a:prstGeom prst="rect">
            <a:avLst/>
          </a:prstGeom>
          <a:noFill/>
          <a:ln>
            <a:noFill/>
          </a:ln>
        </p:spPr>
        <p:txBody>
          <a:bodyPr spcFirstLastPara="1" wrap="square" lIns="0" tIns="0" rIns="0" bIns="0" anchor="t" anchorCtr="0">
            <a:spAutoFit/>
          </a:bodyPr>
          <a:lstStyle/>
          <a:p>
            <a:pPr marL="0" marR="0" lvl="0" indent="0" algn="ctr" rtl="0">
              <a:lnSpc>
                <a:spcPct val="252777"/>
              </a:lnSpc>
              <a:spcBef>
                <a:spcPts val="0"/>
              </a:spcBef>
              <a:spcAft>
                <a:spcPts val="0"/>
              </a:spcAft>
              <a:buNone/>
            </a:pPr>
            <a:endParaRPr sz="1800">
              <a:solidFill>
                <a:schemeClr val="dk1"/>
              </a:solidFill>
              <a:latin typeface="Calibri"/>
              <a:ea typeface="Calibri"/>
              <a:cs typeface="Calibri"/>
              <a:sym typeface="Calibri"/>
            </a:endParaRPr>
          </a:p>
        </p:txBody>
      </p:sp>
      <p:grpSp>
        <p:nvGrpSpPr>
          <p:cNvPr id="199" name="Google Shape;199;p22">
            <a:extLst>
              <a:ext uri="{C183D7F6-B498-43B3-948B-1728B52AA6E4}">
                <adec:decorative xmlns:adec="http://schemas.microsoft.com/office/drawing/2017/decorative" val="1"/>
              </a:ext>
            </a:extLst>
          </p:cNvPr>
          <p:cNvGrpSpPr/>
          <p:nvPr/>
        </p:nvGrpSpPr>
        <p:grpSpPr>
          <a:xfrm>
            <a:off x="13060623" y="5402908"/>
            <a:ext cx="5699813" cy="7601863"/>
            <a:chOff x="0" y="0"/>
            <a:chExt cx="7599750" cy="10135817"/>
          </a:xfrm>
        </p:grpSpPr>
        <p:sp>
          <p:nvSpPr>
            <p:cNvPr id="200" name="Google Shape;200;p22"/>
            <p:cNvSpPr/>
            <p:nvPr/>
          </p:nvSpPr>
          <p:spPr>
            <a:xfrm>
              <a:off x="0" y="3752027"/>
              <a:ext cx="7599750" cy="6383790"/>
            </a:xfrm>
            <a:custGeom>
              <a:avLst/>
              <a:gdLst/>
              <a:ahLst/>
              <a:cxnLst/>
              <a:rect l="l" t="t" r="r" b="b"/>
              <a:pathLst>
                <a:path w="7599750" h="6383790" extrusionOk="0">
                  <a:moveTo>
                    <a:pt x="0" y="0"/>
                  </a:moveTo>
                  <a:lnTo>
                    <a:pt x="7599750" y="0"/>
                  </a:lnTo>
                  <a:lnTo>
                    <a:pt x="7599750" y="6383790"/>
                  </a:lnTo>
                  <a:lnTo>
                    <a:pt x="0" y="638379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 name="Google Shape;201;p22"/>
            <p:cNvSpPr/>
            <p:nvPr/>
          </p:nvSpPr>
          <p:spPr>
            <a:xfrm>
              <a:off x="2328106" y="2791625"/>
              <a:ext cx="3201342" cy="960403"/>
            </a:xfrm>
            <a:custGeom>
              <a:avLst/>
              <a:gdLst/>
              <a:ahLst/>
              <a:cxnLst/>
              <a:rect l="l" t="t" r="r" b="b"/>
              <a:pathLst>
                <a:path w="3201342" h="960403" extrusionOk="0">
                  <a:moveTo>
                    <a:pt x="0" y="0"/>
                  </a:moveTo>
                  <a:lnTo>
                    <a:pt x="3201341" y="0"/>
                  </a:lnTo>
                  <a:lnTo>
                    <a:pt x="3201341" y="960402"/>
                  </a:lnTo>
                  <a:lnTo>
                    <a:pt x="0" y="96040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 name="Google Shape;202;p22"/>
            <p:cNvSpPr/>
            <p:nvPr/>
          </p:nvSpPr>
          <p:spPr>
            <a:xfrm flipH="1">
              <a:off x="3673107" y="0"/>
              <a:ext cx="2826968" cy="3764727"/>
            </a:xfrm>
            <a:custGeom>
              <a:avLst/>
              <a:gdLst/>
              <a:ahLst/>
              <a:cxnLst/>
              <a:rect l="l" t="t" r="r" b="b"/>
              <a:pathLst>
                <a:path w="2826968" h="3764727" extrusionOk="0">
                  <a:moveTo>
                    <a:pt x="2826968" y="0"/>
                  </a:moveTo>
                  <a:lnTo>
                    <a:pt x="0" y="0"/>
                  </a:lnTo>
                  <a:lnTo>
                    <a:pt x="0" y="3764727"/>
                  </a:lnTo>
                  <a:lnTo>
                    <a:pt x="2826968" y="3764727"/>
                  </a:lnTo>
                  <a:lnTo>
                    <a:pt x="2826968"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03" name="Google Shape;203;p22">
            <a:extLst>
              <a:ext uri="{C183D7F6-B498-43B3-948B-1728B52AA6E4}">
                <adec:decorative xmlns:adec="http://schemas.microsoft.com/office/drawing/2017/decorative" val="1"/>
              </a:ext>
            </a:extLst>
          </p:cNvPr>
          <p:cNvSpPr/>
          <p:nvPr/>
        </p:nvSpPr>
        <p:spPr>
          <a:xfrm>
            <a:off x="289308"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 name="Google Shape;204;p22"/>
          <p:cNvSpPr txBox="1"/>
          <p:nvPr/>
        </p:nvSpPr>
        <p:spPr>
          <a:xfrm>
            <a:off x="176868"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205" name="Google Shape;205;p22">
            <a:extLst>
              <a:ext uri="{C183D7F6-B498-43B3-948B-1728B52AA6E4}">
                <adec:decorative xmlns:adec="http://schemas.microsoft.com/office/drawing/2017/decorative" val="1"/>
              </a:ext>
            </a:extLst>
          </p:cNvPr>
          <p:cNvSpPr/>
          <p:nvPr/>
        </p:nvSpPr>
        <p:spPr>
          <a:xfrm>
            <a:off x="0" y="4127552"/>
            <a:ext cx="5076818" cy="8361817"/>
          </a:xfrm>
          <a:custGeom>
            <a:avLst/>
            <a:gdLst/>
            <a:ahLst/>
            <a:cxnLst/>
            <a:rect l="l" t="t" r="r" b="b"/>
            <a:pathLst>
              <a:path w="5076818" h="8361817" extrusionOk="0">
                <a:moveTo>
                  <a:pt x="0" y="0"/>
                </a:moveTo>
                <a:lnTo>
                  <a:pt x="5076818" y="0"/>
                </a:lnTo>
                <a:lnTo>
                  <a:pt x="5076818" y="8361818"/>
                </a:lnTo>
                <a:lnTo>
                  <a:pt x="0" y="8361818"/>
                </a:lnTo>
                <a:lnTo>
                  <a:pt x="0" y="0"/>
                </a:lnTo>
                <a:close/>
              </a:path>
            </a:pathLst>
          </a:custGeom>
          <a:blipFill rotWithShape="1">
            <a:blip r:embed="rId7">
              <a:alphaModFix/>
            </a:blip>
            <a:stretch>
              <a:fillRect l="-13872" t="-124675" r="-153893" b="-19346"/>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pic>
        <p:nvPicPr>
          <p:cNvPr id="421" name="Google Shape;421;p3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2" y="4"/>
            <a:ext cx="18288024" cy="10287000"/>
          </a:xfrm>
          <a:prstGeom prst="rect">
            <a:avLst/>
          </a:prstGeom>
          <a:noFill/>
          <a:ln>
            <a:noFill/>
          </a:ln>
        </p:spPr>
      </p:pic>
      <p:sp>
        <p:nvSpPr>
          <p:cNvPr id="424" name="Google Shape;424;p32">
            <a:extLst>
              <a:ext uri="{C183D7F6-B498-43B3-948B-1728B52AA6E4}">
                <adec:decorative xmlns:adec="http://schemas.microsoft.com/office/drawing/2017/decorative" val="1"/>
              </a:ext>
            </a:extLst>
          </p:cNvPr>
          <p:cNvSpPr txBox="1"/>
          <p:nvPr/>
        </p:nvSpPr>
        <p:spPr>
          <a:xfrm>
            <a:off x="1907070" y="6261799"/>
            <a:ext cx="9672300" cy="55784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endParaRPr sz="3625" dirty="0">
              <a:solidFill>
                <a:srgbClr val="0F3869"/>
              </a:solidFill>
              <a:latin typeface="Raleway ExtraBold"/>
              <a:ea typeface="Raleway ExtraBold"/>
              <a:cs typeface="Raleway ExtraBold"/>
              <a:sym typeface="Raleway ExtraBold"/>
            </a:endParaRPr>
          </a:p>
        </p:txBody>
      </p:sp>
      <p:sp>
        <p:nvSpPr>
          <p:cNvPr id="425" name="Google Shape;425;p32">
            <a:extLst>
              <a:ext uri="{C183D7F6-B498-43B3-948B-1728B52AA6E4}">
                <adec:decorative xmlns:adec="http://schemas.microsoft.com/office/drawing/2017/decorative" val="1"/>
              </a:ext>
            </a:extLst>
          </p:cNvPr>
          <p:cNvSpPr/>
          <p:nvPr/>
        </p:nvSpPr>
        <p:spPr>
          <a:xfrm>
            <a:off x="12459421" y="2102451"/>
            <a:ext cx="5828579" cy="8748336"/>
          </a:xfrm>
          <a:custGeom>
            <a:avLst/>
            <a:gdLst/>
            <a:ahLst/>
            <a:cxnLst/>
            <a:rect l="l" t="t" r="r" b="b"/>
            <a:pathLst>
              <a:path w="5828579" h="8748336" extrusionOk="0">
                <a:moveTo>
                  <a:pt x="0" y="0"/>
                </a:moveTo>
                <a:lnTo>
                  <a:pt x="5828579" y="0"/>
                </a:lnTo>
                <a:lnTo>
                  <a:pt x="5828579" y="8748336"/>
                </a:lnTo>
                <a:lnTo>
                  <a:pt x="0" y="874833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6" name="Google Shape;426;p32">
            <a:extLst>
              <a:ext uri="{C183D7F6-B498-43B3-948B-1728B52AA6E4}">
                <adec:decorative xmlns:adec="http://schemas.microsoft.com/office/drawing/2017/decorative" val="1"/>
              </a:ext>
            </a:extLst>
          </p:cNvPr>
          <p:cNvSpPr/>
          <p:nvPr/>
        </p:nvSpPr>
        <p:spPr>
          <a:xfrm>
            <a:off x="272520"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 name="Google Shape;427;p32">
            <a:extLst>
              <a:ext uri="{C183D7F6-B498-43B3-948B-1728B52AA6E4}">
                <adec:decorative xmlns:adec="http://schemas.microsoft.com/office/drawing/2017/decorative" val="1"/>
              </a:ext>
            </a:extLst>
          </p:cNvPr>
          <p:cNvSpPr txBox="1"/>
          <p:nvPr/>
        </p:nvSpPr>
        <p:spPr>
          <a:xfrm>
            <a:off x="160079"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2" name="Title 1">
            <a:extLst>
              <a:ext uri="{FF2B5EF4-FFF2-40B4-BE49-F238E27FC236}">
                <a16:creationId xmlns:a16="http://schemas.microsoft.com/office/drawing/2014/main" id="{F4474D5E-E72A-1B84-4F29-2EC157C2B119}"/>
              </a:ext>
            </a:extLst>
          </p:cNvPr>
          <p:cNvSpPr txBox="1">
            <a:spLocks noGrp="1"/>
          </p:cNvSpPr>
          <p:nvPr>
            <p:ph type="title" idx="4294967295"/>
          </p:nvPr>
        </p:nvSpPr>
        <p:spPr>
          <a:xfrm>
            <a:off x="4686300" y="522514"/>
            <a:ext cx="6478055" cy="92333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1" i="0" u="none" strike="noStrike" kern="0" cap="none" spc="0" normalizeH="0" baseline="0" noProof="0" dirty="0">
                <a:ln>
                  <a:noFill/>
                </a:ln>
                <a:solidFill>
                  <a:srgbClr val="002060"/>
                </a:solidFill>
                <a:effectLst/>
                <a:uLnTx/>
                <a:uFillTx/>
                <a:latin typeface="Gentona Book" pitchFamily="2" charset="77"/>
                <a:ea typeface="Arial"/>
                <a:cs typeface="Arial"/>
                <a:sym typeface="Arial"/>
              </a:rPr>
              <a:t>Contact Information</a:t>
            </a:r>
          </a:p>
        </p:txBody>
      </p:sp>
      <p:pic>
        <p:nvPicPr>
          <p:cNvPr id="4" name="Picture 3" descr="headshot of Stacey Todd">
            <a:extLst>
              <a:ext uri="{FF2B5EF4-FFF2-40B4-BE49-F238E27FC236}">
                <a16:creationId xmlns:a16="http://schemas.microsoft.com/office/drawing/2014/main" id="{C3576B0D-0F10-5366-FA67-B8EFD03E6D87}"/>
              </a:ext>
            </a:extLst>
          </p:cNvPr>
          <p:cNvPicPr>
            <a:picLocks noChangeAspect="1"/>
          </p:cNvPicPr>
          <p:nvPr/>
        </p:nvPicPr>
        <p:blipFill>
          <a:blip r:embed="rId6"/>
          <a:stretch>
            <a:fillRect/>
          </a:stretch>
        </p:blipFill>
        <p:spPr>
          <a:xfrm>
            <a:off x="1642002" y="2927857"/>
            <a:ext cx="2556753" cy="2387285"/>
          </a:xfrm>
          <a:prstGeom prst="rect">
            <a:avLst/>
          </a:prstGeom>
        </p:spPr>
      </p:pic>
      <p:pic>
        <p:nvPicPr>
          <p:cNvPr id="3" name="Picture 2" descr="Stacey Todd OSE stodd@mdek12.org">
            <a:extLst>
              <a:ext uri="{FF2B5EF4-FFF2-40B4-BE49-F238E27FC236}">
                <a16:creationId xmlns:a16="http://schemas.microsoft.com/office/drawing/2014/main" id="{6024C5B7-C4CD-25C8-180B-C6CCD7C34582}"/>
              </a:ext>
            </a:extLst>
          </p:cNvPr>
          <p:cNvPicPr>
            <a:picLocks noChangeAspect="1"/>
          </p:cNvPicPr>
          <p:nvPr/>
        </p:nvPicPr>
        <p:blipFill>
          <a:blip r:embed="rId7"/>
          <a:stretch>
            <a:fillRect/>
          </a:stretch>
        </p:blipFill>
        <p:spPr>
          <a:xfrm>
            <a:off x="1399295" y="5682641"/>
            <a:ext cx="3042168" cy="227400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8" name="Google Shape;438;p33"/>
          <p:cNvSpPr txBox="1">
            <a:spLocks noGrp="1"/>
          </p:cNvSpPr>
          <p:nvPr>
            <p:ph type="title" idx="4294967295"/>
          </p:nvPr>
        </p:nvSpPr>
        <p:spPr>
          <a:xfrm>
            <a:off x="5334000" y="873815"/>
            <a:ext cx="9672300" cy="19794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0"/>
              </a:lnSpc>
              <a:spcBef>
                <a:spcPts val="0"/>
              </a:spcBef>
              <a:spcAft>
                <a:spcPts val="0"/>
              </a:spcAft>
              <a:buClr>
                <a:srgbClr val="000000"/>
              </a:buClr>
              <a:buSzTx/>
              <a:buFont typeface="Arial"/>
              <a:buNone/>
              <a:tabLst/>
              <a:defRPr/>
            </a:pPr>
            <a:r>
              <a:rPr kumimoji="0" lang="en-US" sz="12859" b="0" i="0" u="none" strike="noStrike" kern="0" cap="none" spc="0" normalizeH="0" baseline="0" noProof="0" dirty="0">
                <a:ln>
                  <a:noFill/>
                </a:ln>
                <a:solidFill>
                  <a:srgbClr val="0F3869"/>
                </a:solidFill>
                <a:effectLst/>
                <a:uLnTx/>
                <a:uFillTx/>
                <a:latin typeface="Raleway Black"/>
                <a:ea typeface="Raleway Black"/>
                <a:cs typeface="Raleway Black"/>
                <a:sym typeface="Raleway Black"/>
              </a:rPr>
              <a:t>Disclaimer</a:t>
            </a:r>
            <a:endParaRPr kumimoji="0" lang="en-US" sz="1400" b="0" i="0" u="none" strike="noStrike" kern="0" cap="none" spc="0" normalizeH="0" baseline="0" noProof="0" dirty="0">
              <a:ln>
                <a:noFill/>
              </a:ln>
              <a:solidFill>
                <a:srgbClr val="000000"/>
              </a:solidFill>
              <a:effectLst/>
              <a:uLnTx/>
              <a:uFillTx/>
              <a:latin typeface="Raleway Black"/>
              <a:ea typeface="Raleway Black"/>
              <a:cs typeface="Raleway Black"/>
              <a:sym typeface="Raleway Black"/>
            </a:endParaRPr>
          </a:p>
        </p:txBody>
      </p:sp>
      <p:pic>
        <p:nvPicPr>
          <p:cNvPr id="432" name="Google Shape;432;p33" descr="Ideas that Work US Office of Special Education Programs"/>
          <p:cNvPicPr preferRelativeResize="0"/>
          <p:nvPr/>
        </p:nvPicPr>
        <p:blipFill rotWithShape="1">
          <a:blip r:embed="rId3">
            <a:alphaModFix/>
          </a:blip>
          <a:srcRect/>
          <a:stretch/>
        </p:blipFill>
        <p:spPr>
          <a:xfrm>
            <a:off x="990600" y="3457594"/>
            <a:ext cx="4038957" cy="3371811"/>
          </a:xfrm>
          <a:prstGeom prst="rect">
            <a:avLst/>
          </a:prstGeom>
          <a:noFill/>
          <a:ln>
            <a:noFill/>
          </a:ln>
        </p:spPr>
      </p:pic>
      <p:grpSp>
        <p:nvGrpSpPr>
          <p:cNvPr id="433" name="Google Shape;433;p33">
            <a:extLst>
              <a:ext uri="{C183D7F6-B498-43B3-948B-1728B52AA6E4}">
                <adec:decorative xmlns:adec="http://schemas.microsoft.com/office/drawing/2017/decorative" val="1"/>
              </a:ext>
            </a:extLst>
          </p:cNvPr>
          <p:cNvGrpSpPr/>
          <p:nvPr/>
        </p:nvGrpSpPr>
        <p:grpSpPr>
          <a:xfrm rot="10800000">
            <a:off x="0" y="9258300"/>
            <a:ext cx="18288000" cy="1245692"/>
            <a:chOff x="0" y="-57150"/>
            <a:chExt cx="4816593" cy="328083"/>
          </a:xfrm>
        </p:grpSpPr>
        <p:sp>
          <p:nvSpPr>
            <p:cNvPr id="434" name="Google Shape;434;p33"/>
            <p:cNvSpPr/>
            <p:nvPr/>
          </p:nvSpPr>
          <p:spPr>
            <a:xfrm>
              <a:off x="0" y="0"/>
              <a:ext cx="4816592" cy="270933"/>
            </a:xfrm>
            <a:custGeom>
              <a:avLst/>
              <a:gdLst/>
              <a:ahLst/>
              <a:cxnLst/>
              <a:rect l="l" t="t" r="r" b="b"/>
              <a:pathLst>
                <a:path w="4816592" h="270933" extrusionOk="0">
                  <a:moveTo>
                    <a:pt x="0" y="0"/>
                  </a:moveTo>
                  <a:lnTo>
                    <a:pt x="4816592" y="0"/>
                  </a:lnTo>
                  <a:lnTo>
                    <a:pt x="4816592" y="270933"/>
                  </a:lnTo>
                  <a:lnTo>
                    <a:pt x="0" y="270933"/>
                  </a:lnTo>
                  <a:close/>
                </a:path>
              </a:pathLst>
            </a:custGeom>
            <a:solidFill>
              <a:srgbClr val="F0AF1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5" name="Google Shape;435;p33"/>
            <p:cNvSpPr txBox="1"/>
            <p:nvPr/>
          </p:nvSpPr>
          <p:spPr>
            <a:xfrm>
              <a:off x="0" y="-57150"/>
              <a:ext cx="4816593" cy="328083"/>
            </a:xfrm>
            <a:prstGeom prst="rect">
              <a:avLst/>
            </a:prstGeom>
            <a:noFill/>
            <a:ln>
              <a:noFill/>
            </a:ln>
          </p:spPr>
          <p:txBody>
            <a:bodyPr spcFirstLastPara="1" wrap="square" lIns="50800" tIns="50800" rIns="50800" bIns="50800" anchor="ctr" anchorCtr="0">
              <a:noAutofit/>
            </a:bodyPr>
            <a:lstStyle/>
            <a:p>
              <a:pPr marL="0" marR="0" lvl="0" indent="0" algn="ctr" rtl="0">
                <a:lnSpc>
                  <a:spcPct val="163333"/>
                </a:lnSpc>
                <a:spcBef>
                  <a:spcPts val="0"/>
                </a:spcBef>
                <a:spcAft>
                  <a:spcPts val="0"/>
                </a:spcAft>
                <a:buNone/>
              </a:pPr>
              <a:endParaRPr sz="1800">
                <a:solidFill>
                  <a:schemeClr val="dk1"/>
                </a:solidFill>
                <a:latin typeface="Calibri"/>
                <a:ea typeface="Calibri"/>
                <a:cs typeface="Calibri"/>
                <a:sym typeface="Calibri"/>
              </a:endParaRPr>
            </a:p>
          </p:txBody>
        </p:sp>
      </p:grpSp>
      <p:sp>
        <p:nvSpPr>
          <p:cNvPr id="436" name="Google Shape;436;p33">
            <a:extLst>
              <a:ext uri="{C183D7F6-B498-43B3-948B-1728B52AA6E4}">
                <adec:decorative xmlns:adec="http://schemas.microsoft.com/office/drawing/2017/decorative" val="1"/>
              </a:ext>
            </a:extLst>
          </p:cNvPr>
          <p:cNvSpPr/>
          <p:nvPr/>
        </p:nvSpPr>
        <p:spPr>
          <a:xfrm>
            <a:off x="15532159" y="9340985"/>
            <a:ext cx="2423082" cy="502790"/>
          </a:xfrm>
          <a:custGeom>
            <a:avLst/>
            <a:gdLst/>
            <a:ahLst/>
            <a:cxnLst/>
            <a:rect l="l" t="t" r="r" b="b"/>
            <a:pathLst>
              <a:path w="2423082" h="502790" extrusionOk="0">
                <a:moveTo>
                  <a:pt x="0" y="0"/>
                </a:moveTo>
                <a:lnTo>
                  <a:pt x="2423082" y="0"/>
                </a:lnTo>
                <a:lnTo>
                  <a:pt x="2423082" y="502790"/>
                </a:lnTo>
                <a:lnTo>
                  <a:pt x="0" y="50279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7" name="Google Shape;437;p33">
            <a:extLst>
              <a:ext uri="{C183D7F6-B498-43B3-948B-1728B52AA6E4}">
                <adec:decorative xmlns:adec="http://schemas.microsoft.com/office/drawing/2017/decorative" val="1"/>
              </a:ext>
            </a:extLst>
          </p:cNvPr>
          <p:cNvSpPr txBox="1"/>
          <p:nvPr/>
        </p:nvSpPr>
        <p:spPr>
          <a:xfrm>
            <a:off x="15424705" y="9872350"/>
            <a:ext cx="2637900" cy="324300"/>
          </a:xfrm>
          <a:prstGeom prst="rect">
            <a:avLst/>
          </a:prstGeom>
          <a:noFill/>
          <a:ln>
            <a:noFill/>
          </a:ln>
        </p:spPr>
        <p:txBody>
          <a:bodyPr spcFirstLastPara="1" wrap="square" lIns="0" tIns="0" rIns="0" bIns="0" anchor="t" anchorCtr="0">
            <a:spAutoFit/>
          </a:bodyPr>
          <a:lstStyle/>
          <a:p>
            <a:pPr marL="0" marR="0" lvl="0" indent="0" algn="ctr" rtl="0">
              <a:lnSpc>
                <a:spcPct val="100996"/>
              </a:lnSpc>
              <a:spcBef>
                <a:spcPts val="0"/>
              </a:spcBef>
              <a:spcAft>
                <a:spcPts val="0"/>
              </a:spcAft>
              <a:buNone/>
            </a:pPr>
            <a:r>
              <a:rPr lang="en-US" sz="2107">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439" name="Google Shape;439;p33"/>
          <p:cNvSpPr txBox="1"/>
          <p:nvPr/>
        </p:nvSpPr>
        <p:spPr>
          <a:xfrm>
            <a:off x="5998425" y="3314700"/>
            <a:ext cx="10155900" cy="424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dk1"/>
                </a:solidFill>
                <a:latin typeface="Raleway"/>
                <a:ea typeface="Raleway"/>
                <a:cs typeface="Raleway"/>
                <a:sym typeface="Raleway"/>
              </a:rPr>
              <a:t>This content was produced under U.S. Department of Education, Office of Special Education Programs, Award No. H325A220002. David Guardino serves as the project officer. The views expressed herein do not necessarily represent the positions or policies of the U.S. Department of Education. No official endorsement by the U.S. Department of Education of any product, commodity, service, or enterprise mentioned in this website is intended or should be inferred.</a:t>
            </a:r>
            <a:endParaRPr b="1" dirty="0">
              <a:latin typeface="Raleway"/>
              <a:ea typeface="Raleway"/>
              <a:cs typeface="Raleway"/>
              <a:sym typeface="Raleway"/>
            </a:endParaRPr>
          </a:p>
          <a:p>
            <a:pPr marL="0" marR="0" lvl="0" indent="0" algn="l" rtl="0">
              <a:spcBef>
                <a:spcPts val="0"/>
              </a:spcBef>
              <a:spcAft>
                <a:spcPts val="0"/>
              </a:spcAft>
              <a:buNone/>
            </a:pPr>
            <a:endParaRPr sz="1800" dirty="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F3869"/>
        </a:solidFill>
        <a:effectLst/>
      </p:bgPr>
    </p:bg>
    <p:spTree>
      <p:nvGrpSpPr>
        <p:cNvPr id="1" name="Shape 97"/>
        <p:cNvGrpSpPr/>
        <p:nvPr/>
      </p:nvGrpSpPr>
      <p:grpSpPr>
        <a:xfrm>
          <a:off x="0" y="0"/>
          <a:ext cx="0" cy="0"/>
          <a:chOff x="0" y="0"/>
          <a:chExt cx="0" cy="0"/>
        </a:xfrm>
      </p:grpSpPr>
      <p:sp>
        <p:nvSpPr>
          <p:cNvPr id="102" name="Google Shape;102;p15"/>
          <p:cNvSpPr txBox="1">
            <a:spLocks noGrp="1"/>
          </p:cNvSpPr>
          <p:nvPr>
            <p:ph type="title" idx="4294967295"/>
          </p:nvPr>
        </p:nvSpPr>
        <p:spPr>
          <a:xfrm>
            <a:off x="2049100" y="2798950"/>
            <a:ext cx="14715900" cy="242374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75000"/>
              </a:lnSpc>
              <a:spcBef>
                <a:spcPts val="0"/>
              </a:spcBef>
              <a:spcAft>
                <a:spcPts val="0"/>
              </a:spcAft>
              <a:buClr>
                <a:srgbClr val="000000"/>
              </a:buClr>
              <a:buSzTx/>
              <a:buFont typeface="Arial"/>
              <a:buNone/>
              <a:tabLst/>
              <a:defRPr/>
            </a:pPr>
            <a:endParaRPr kumimoji="0" lang="en-US" sz="3900" b="1" i="0" u="none" strike="noStrike" kern="0" cap="none" spc="0" normalizeH="0" baseline="0" noProof="0" dirty="0">
              <a:ln>
                <a:noFill/>
              </a:ln>
              <a:solidFill>
                <a:srgbClr val="FCB008"/>
              </a:solidFill>
              <a:effectLst/>
              <a:uLnTx/>
              <a:uFillTx/>
              <a:latin typeface="Bebas Neue"/>
              <a:ea typeface="Bebas Neue"/>
              <a:cs typeface="Bebas Neue"/>
              <a:sym typeface="Bebas Neue"/>
            </a:endParaRPr>
          </a:p>
          <a:p>
            <a:pPr marL="0" marR="0" lvl="0" indent="0" algn="ctr" defTabSz="914400" rtl="0" eaLnBrk="1" fontAlgn="auto" latinLnBrk="0" hangingPunct="1">
              <a:lnSpc>
                <a:spcPct val="75000"/>
              </a:lnSpc>
              <a:spcBef>
                <a:spcPts val="0"/>
              </a:spcBef>
              <a:spcAft>
                <a:spcPts val="0"/>
              </a:spcAft>
              <a:buClr>
                <a:srgbClr val="000000"/>
              </a:buClr>
              <a:buSzTx/>
              <a:buFont typeface="Arial"/>
              <a:buNone/>
              <a:tabLst/>
              <a:defRPr/>
            </a:pPr>
            <a:r>
              <a:rPr kumimoji="0" lang="en-US" sz="6600" b="1" i="0" u="none" strike="noStrike" kern="0" cap="none" spc="0" normalizeH="0" baseline="0" noProof="0" dirty="0">
                <a:ln>
                  <a:noFill/>
                </a:ln>
                <a:solidFill>
                  <a:srgbClr val="FCB008"/>
                </a:solidFill>
                <a:effectLst/>
                <a:uLnTx/>
                <a:uFillTx/>
                <a:latin typeface="Bebas Neue"/>
                <a:ea typeface="Bebas Neue"/>
                <a:cs typeface="Bebas Neue"/>
                <a:sym typeface="Bebas Neue"/>
              </a:rPr>
              <a:t>Setting the rhythm for retention: utilizing data to design induction for New teachers</a:t>
            </a:r>
          </a:p>
          <a:p>
            <a:pPr marL="0" marR="0" lvl="0" indent="0" algn="ctr" defTabSz="914400" rtl="0" eaLnBrk="1" fontAlgn="auto" latinLnBrk="0" hangingPunct="1">
              <a:lnSpc>
                <a:spcPct val="75000"/>
              </a:lnSpc>
              <a:spcBef>
                <a:spcPts val="0"/>
              </a:spcBef>
              <a:spcAft>
                <a:spcPts val="0"/>
              </a:spcAft>
              <a:buClr>
                <a:srgbClr val="000000"/>
              </a:buClr>
              <a:buSzTx/>
              <a:buFont typeface="Arial"/>
              <a:buNone/>
              <a:tabLst/>
              <a:defRPr/>
            </a:pPr>
            <a:endParaRPr kumimoji="0" lang="en-US" sz="3900" b="1" i="0" u="none" strike="noStrike" kern="0" cap="none" spc="0" normalizeH="0" baseline="0" noProof="0" dirty="0">
              <a:ln>
                <a:noFill/>
              </a:ln>
              <a:solidFill>
                <a:srgbClr val="FCB008"/>
              </a:solidFill>
              <a:effectLst/>
              <a:uLnTx/>
              <a:uFillTx/>
              <a:latin typeface="Bebas Neue"/>
              <a:ea typeface="Bebas Neue"/>
              <a:cs typeface="Bebas Neue"/>
              <a:sym typeface="Bebas Neue"/>
            </a:endParaRPr>
          </a:p>
        </p:txBody>
      </p:sp>
      <p:sp>
        <p:nvSpPr>
          <p:cNvPr id="98" name="Google Shape;98;p15"/>
          <p:cNvSpPr txBox="1"/>
          <p:nvPr/>
        </p:nvSpPr>
        <p:spPr>
          <a:xfrm>
            <a:off x="5903040" y="7182724"/>
            <a:ext cx="7008000" cy="1644553"/>
          </a:xfrm>
          <a:prstGeom prst="rect">
            <a:avLst/>
          </a:prstGeom>
          <a:noFill/>
          <a:ln>
            <a:noFill/>
          </a:ln>
        </p:spPr>
        <p:txBody>
          <a:bodyPr spcFirstLastPara="1" wrap="square" lIns="0" tIns="0" rIns="0" bIns="0" anchor="t" anchorCtr="0">
            <a:spAutoFit/>
          </a:bodyPr>
          <a:lstStyle/>
          <a:p>
            <a:pPr marL="0" marR="0" lvl="0" indent="0" algn="ctr" rtl="0">
              <a:lnSpc>
                <a:spcPct val="123995"/>
              </a:lnSpc>
              <a:spcBef>
                <a:spcPts val="0"/>
              </a:spcBef>
              <a:spcAft>
                <a:spcPts val="0"/>
              </a:spcAft>
              <a:buNone/>
            </a:pPr>
            <a:r>
              <a:rPr lang="en-US" sz="4309" b="1" dirty="0">
                <a:solidFill>
                  <a:srgbClr val="F0AF15"/>
                </a:solidFill>
                <a:latin typeface="Raleway"/>
                <a:ea typeface="Raleway"/>
                <a:cs typeface="Raleway"/>
                <a:sym typeface="Raleway"/>
              </a:rPr>
              <a:t>Presented by: Stacey Todd </a:t>
            </a:r>
            <a:endParaRPr sz="2000" b="1" dirty="0">
              <a:latin typeface="Raleway"/>
              <a:ea typeface="Raleway"/>
              <a:cs typeface="Raleway"/>
              <a:sym typeface="Raleway"/>
            </a:endParaRPr>
          </a:p>
        </p:txBody>
      </p:sp>
      <p:sp>
        <p:nvSpPr>
          <p:cNvPr id="99" name="Google Shape;99;p15">
            <a:extLst>
              <a:ext uri="{C183D7F6-B498-43B3-948B-1728B52AA6E4}">
                <adec:decorative xmlns:adec="http://schemas.microsoft.com/office/drawing/2017/decorative" val="1"/>
              </a:ext>
            </a:extLst>
          </p:cNvPr>
          <p:cNvSpPr/>
          <p:nvPr/>
        </p:nvSpPr>
        <p:spPr>
          <a:xfrm>
            <a:off x="15362460" y="9125949"/>
            <a:ext cx="2617191" cy="543067"/>
          </a:xfrm>
          <a:custGeom>
            <a:avLst/>
            <a:gdLst/>
            <a:ahLst/>
            <a:cxnLst/>
            <a:rect l="l" t="t" r="r" b="b"/>
            <a:pathLst>
              <a:path w="2617191" h="543067" extrusionOk="0">
                <a:moveTo>
                  <a:pt x="0" y="0"/>
                </a:moveTo>
                <a:lnTo>
                  <a:pt x="2617192" y="0"/>
                </a:lnTo>
                <a:lnTo>
                  <a:pt x="2617192" y="543067"/>
                </a:lnTo>
                <a:lnTo>
                  <a:pt x="0" y="54306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15">
            <a:extLst>
              <a:ext uri="{C183D7F6-B498-43B3-948B-1728B52AA6E4}">
                <adec:decorative xmlns:adec="http://schemas.microsoft.com/office/drawing/2017/decorative" val="1"/>
              </a:ext>
            </a:extLst>
          </p:cNvPr>
          <p:cNvSpPr txBox="1"/>
          <p:nvPr/>
        </p:nvSpPr>
        <p:spPr>
          <a:xfrm>
            <a:off x="15290852" y="969759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FFFFFF"/>
                </a:solidFill>
                <a:latin typeface="Satisfy"/>
                <a:ea typeface="Satisfy"/>
                <a:cs typeface="Satisfy"/>
                <a:sym typeface="Satisfy"/>
              </a:rPr>
              <a:t>Cross-State Convening</a:t>
            </a:r>
            <a:endParaRPr sz="1500">
              <a:latin typeface="Satisfy"/>
              <a:ea typeface="Satisfy"/>
              <a:cs typeface="Satisfy"/>
              <a:sym typeface="Satisfy"/>
            </a:endParaRPr>
          </a:p>
        </p:txBody>
      </p:sp>
      <p:pic>
        <p:nvPicPr>
          <p:cNvPr id="101" name="Google Shape;101;p15">
            <a:extLst>
              <a:ext uri="{C183D7F6-B498-43B3-948B-1728B52AA6E4}">
                <adec:decorative xmlns:adec="http://schemas.microsoft.com/office/drawing/2017/decorative" val="1"/>
              </a:ext>
            </a:extLst>
          </p:cNvPr>
          <p:cNvPicPr preferRelativeResize="0"/>
          <p:nvPr/>
        </p:nvPicPr>
        <p:blipFill rotWithShape="1">
          <a:blip r:embed="rId4">
            <a:alphaModFix/>
          </a:blip>
          <a:srcRect r="-2817" b="69342"/>
          <a:stretch/>
        </p:blipFill>
        <p:spPr>
          <a:xfrm>
            <a:off x="-162211" y="250709"/>
            <a:ext cx="19138502" cy="3209701"/>
          </a:xfrm>
          <a:prstGeom prst="rect">
            <a:avLst/>
          </a:prstGeom>
          <a:noFill/>
          <a:ln>
            <a:noFill/>
          </a:ln>
        </p:spPr>
      </p:pic>
      <p:sp>
        <p:nvSpPr>
          <p:cNvPr id="2" name="Rectangle 1">
            <a:extLst>
              <a:ext uri="{FF2B5EF4-FFF2-40B4-BE49-F238E27FC236}">
                <a16:creationId xmlns:a16="http://schemas.microsoft.com/office/drawing/2014/main" id="{1A7998A2-E8F2-0F8D-B847-610A98116ABD}"/>
              </a:ext>
              <a:ext uri="{C183D7F6-B498-43B3-948B-1728B52AA6E4}">
                <adec:decorative xmlns:adec="http://schemas.microsoft.com/office/drawing/2017/decorative" val="1"/>
              </a:ext>
            </a:extLst>
          </p:cNvPr>
          <p:cNvSpPr>
            <a:spLocks noChangeArrowheads="1"/>
          </p:cNvSpPr>
          <p:nvPr/>
        </p:nvSpPr>
        <p:spPr bwMode="auto">
          <a:xfrm>
            <a:off x="0" y="-726141"/>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ptos" panose="020B0004020202020204" pitchFamily="34" charset="0"/>
              </a:rPr>
              <a:t>Setting the Rhythm for Retention: Utilizing Data to Design Induction for New Teachers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8B6118D7-259B-6880-3358-C37DB9612E9F}"/>
              </a:ext>
              <a:ext uri="{C183D7F6-B498-43B3-948B-1728B52AA6E4}">
                <adec:decorative xmlns:adec="http://schemas.microsoft.com/office/drawing/2017/decorative" val="1"/>
              </a:ext>
            </a:extLst>
          </p:cNvPr>
          <p:cNvSpPr>
            <a:spLocks noChangeArrowheads="1"/>
          </p:cNvSpPr>
          <p:nvPr/>
        </p:nvSpPr>
        <p:spPr bwMode="auto">
          <a:xfrm>
            <a:off x="304800" y="-726141"/>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ptos" panose="020B0004020202020204" pitchFamily="34" charset="0"/>
              </a:rPr>
              <a:t>Setting the Rhythm for Retention: Utilizing Data to Design Induction for New Teachers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9185BF28-C3D9-4EEC-AF2D-36736B0EA671}"/>
              </a:ext>
              <a:ext uri="{C183D7F6-B498-43B3-948B-1728B52AA6E4}">
                <adec:decorative xmlns:adec="http://schemas.microsoft.com/office/drawing/2017/decorative" val="1"/>
              </a:ext>
            </a:extLst>
          </p:cNvPr>
          <p:cNvSpPr>
            <a:spLocks noChangeArrowheads="1"/>
          </p:cNvSpPr>
          <p:nvPr/>
        </p:nvSpPr>
        <p:spPr bwMode="auto">
          <a:xfrm>
            <a:off x="304800" y="-259976"/>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ptos" panose="020B0004020202020204" pitchFamily="34" charset="0"/>
              </a:rPr>
              <a:t>Setting the Rhythm for Retention: Utilizing Data to Design Induction for New Teachers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BC27"/>
        </a:solidFill>
        <a:effectLst/>
      </p:bgPr>
    </p:bg>
    <p:spTree>
      <p:nvGrpSpPr>
        <p:cNvPr id="1" name="Shape 106"/>
        <p:cNvGrpSpPr/>
        <p:nvPr/>
      </p:nvGrpSpPr>
      <p:grpSpPr>
        <a:xfrm>
          <a:off x="0" y="0"/>
          <a:ext cx="0" cy="0"/>
          <a:chOff x="0" y="0"/>
          <a:chExt cx="0" cy="0"/>
        </a:xfrm>
      </p:grpSpPr>
      <p:sp>
        <p:nvSpPr>
          <p:cNvPr id="107" name="Google Shape;107;p16"/>
          <p:cNvSpPr txBox="1">
            <a:spLocks noGrp="1"/>
          </p:cNvSpPr>
          <p:nvPr>
            <p:ph type="title" idx="4294967295"/>
          </p:nvPr>
        </p:nvSpPr>
        <p:spPr>
          <a:xfrm>
            <a:off x="1002774" y="2567100"/>
            <a:ext cx="5220600" cy="17238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11199" b="1" i="0" u="none" strike="noStrike" kern="0" cap="none" spc="0" normalizeH="0" baseline="0" noProof="0" dirty="0">
                <a:ln>
                  <a:noFill/>
                </a:ln>
                <a:solidFill>
                  <a:srgbClr val="000000"/>
                </a:solidFill>
                <a:effectLst/>
                <a:uLnTx/>
                <a:uFillTx/>
                <a:latin typeface="Fjalla One"/>
                <a:ea typeface="Fjalla One"/>
                <a:cs typeface="Fjalla One"/>
                <a:sym typeface="Fjalla One"/>
              </a:rPr>
              <a:t>Overview</a:t>
            </a:r>
            <a:endParaRPr kumimoji="0" lang="en-US" sz="4700" b="0" i="0" u="none" strike="noStrike" kern="0" cap="none" spc="0" normalizeH="0" baseline="0" noProof="0" dirty="0">
              <a:ln>
                <a:noFill/>
              </a:ln>
              <a:solidFill>
                <a:srgbClr val="000000"/>
              </a:solidFill>
              <a:effectLst/>
              <a:uLnTx/>
              <a:uFillTx/>
              <a:latin typeface="Fjalla One"/>
              <a:ea typeface="Fjalla One"/>
              <a:cs typeface="Fjalla One"/>
              <a:sym typeface="Fjalla One"/>
            </a:endParaRPr>
          </a:p>
        </p:txBody>
      </p:sp>
      <p:sp>
        <p:nvSpPr>
          <p:cNvPr id="108" name="Google Shape;108;p16">
            <a:extLst>
              <a:ext uri="{C183D7F6-B498-43B3-948B-1728B52AA6E4}">
                <adec:decorative xmlns:adec="http://schemas.microsoft.com/office/drawing/2017/decorative" val="1"/>
              </a:ext>
            </a:extLst>
          </p:cNvPr>
          <p:cNvSpPr/>
          <p:nvPr/>
        </p:nvSpPr>
        <p:spPr>
          <a:xfrm>
            <a:off x="6980464" y="1363437"/>
            <a:ext cx="10489455" cy="7951338"/>
          </a:xfrm>
          <a:custGeom>
            <a:avLst/>
            <a:gdLst/>
            <a:ahLst/>
            <a:cxnLst/>
            <a:rect l="l" t="t" r="r" b="b"/>
            <a:pathLst>
              <a:path w="2401111" h="1708019" extrusionOk="0">
                <a:moveTo>
                  <a:pt x="2276651" y="1708019"/>
                </a:moveTo>
                <a:lnTo>
                  <a:pt x="124460" y="1708019"/>
                </a:lnTo>
                <a:cubicBezTo>
                  <a:pt x="55880" y="1708019"/>
                  <a:pt x="0" y="1652139"/>
                  <a:pt x="0" y="1583559"/>
                </a:cubicBezTo>
                <a:lnTo>
                  <a:pt x="0" y="124460"/>
                </a:lnTo>
                <a:cubicBezTo>
                  <a:pt x="0" y="55880"/>
                  <a:pt x="55880" y="0"/>
                  <a:pt x="124460" y="0"/>
                </a:cubicBezTo>
                <a:lnTo>
                  <a:pt x="2276651" y="0"/>
                </a:lnTo>
                <a:cubicBezTo>
                  <a:pt x="2345231" y="0"/>
                  <a:pt x="2401111" y="55880"/>
                  <a:pt x="2401111" y="124460"/>
                </a:cubicBezTo>
                <a:lnTo>
                  <a:pt x="2401111" y="1583559"/>
                </a:lnTo>
                <a:cubicBezTo>
                  <a:pt x="2401111" y="1652139"/>
                  <a:pt x="2345231" y="1708019"/>
                  <a:pt x="2276651" y="170801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 name="Google Shape;110;p16"/>
          <p:cNvSpPr txBox="1"/>
          <p:nvPr/>
        </p:nvSpPr>
        <p:spPr>
          <a:xfrm>
            <a:off x="8109491" y="2028450"/>
            <a:ext cx="8231400" cy="53865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500" b="1" dirty="0">
                <a:solidFill>
                  <a:srgbClr val="000000"/>
                </a:solidFill>
                <a:latin typeface="Raleway"/>
                <a:ea typeface="Raleway"/>
                <a:cs typeface="Raleway"/>
                <a:sym typeface="Raleway"/>
              </a:rPr>
              <a:t>What we'll cover in this session:</a:t>
            </a:r>
            <a:endParaRPr b="1" dirty="0">
              <a:latin typeface="Raleway"/>
              <a:ea typeface="Raleway"/>
              <a:cs typeface="Raleway"/>
              <a:sym typeface="Raleway"/>
            </a:endParaRPr>
          </a:p>
        </p:txBody>
      </p:sp>
      <p:sp>
        <p:nvSpPr>
          <p:cNvPr id="111" name="Google Shape;111;p16"/>
          <p:cNvSpPr txBox="1"/>
          <p:nvPr/>
        </p:nvSpPr>
        <p:spPr>
          <a:xfrm>
            <a:off x="8109491" y="2881342"/>
            <a:ext cx="9040000" cy="6463308"/>
          </a:xfrm>
          <a:prstGeom prst="rect">
            <a:avLst/>
          </a:prstGeom>
          <a:noFill/>
          <a:ln>
            <a:noFill/>
          </a:ln>
        </p:spPr>
        <p:txBody>
          <a:bodyPr spcFirstLastPara="1" wrap="square" lIns="0" tIns="0" rIns="0" bIns="0" anchor="t" anchorCtr="0">
            <a:spAutoFit/>
          </a:bodyPr>
          <a:lstStyle/>
          <a:p>
            <a:pPr marL="539748" lvl="1" indent="-269873">
              <a:lnSpc>
                <a:spcPct val="150020"/>
              </a:lnSpc>
              <a:buSzPts val="2499"/>
              <a:buFont typeface="Raleway Medium"/>
              <a:buChar char="•"/>
            </a:pPr>
            <a:r>
              <a:rPr lang="en-US" sz="2800" dirty="0">
                <a:latin typeface="Gentona Book" pitchFamily="2" charset="77"/>
              </a:rPr>
              <a:t>How Mississippi uses multiple data sources to inform the design and continuous improvement of a statewide mentoring and induction program for new special education teachers</a:t>
            </a:r>
          </a:p>
          <a:p>
            <a:pPr marL="539748" lvl="1" indent="-269873">
              <a:lnSpc>
                <a:spcPct val="150020"/>
              </a:lnSpc>
              <a:buSzPts val="2499"/>
              <a:buFont typeface="Raleway Medium"/>
              <a:buChar char="•"/>
            </a:pPr>
            <a:r>
              <a:rPr lang="en-US" sz="2800" dirty="0">
                <a:latin typeface="Gentona Book" pitchFamily="2" charset="77"/>
              </a:rPr>
              <a:t>Key findings from program data and how those findings directly informed changes to program structure, content, and supports across cohorts</a:t>
            </a:r>
          </a:p>
          <a:p>
            <a:pPr marL="539748" lvl="1" indent="-269873">
              <a:lnSpc>
                <a:spcPct val="150020"/>
              </a:lnSpc>
              <a:buSzPts val="2499"/>
              <a:buFont typeface="Raleway Medium"/>
              <a:buChar char="•"/>
            </a:pPr>
            <a:r>
              <a:rPr lang="en-US" sz="2800" dirty="0">
                <a:latin typeface="Gentona Book" pitchFamily="2" charset="77"/>
              </a:rPr>
              <a:t>Strategies used to strengthen mentor capacity, administrator engagement, and instructional support for new special education teachers</a:t>
            </a:r>
            <a:endParaRPr sz="2800" dirty="0">
              <a:latin typeface="Gentona Book" pitchFamily="2" charset="77"/>
              <a:ea typeface="Raleway Medium"/>
              <a:cs typeface="Raleway Medium"/>
              <a:sym typeface="Raleway Medium"/>
            </a:endParaRPr>
          </a:p>
        </p:txBody>
      </p:sp>
      <p:sp>
        <p:nvSpPr>
          <p:cNvPr id="112" name="Google Shape;112;p16">
            <a:extLst>
              <a:ext uri="{C183D7F6-B498-43B3-948B-1728B52AA6E4}">
                <adec:decorative xmlns:adec="http://schemas.microsoft.com/office/drawing/2017/decorative" val="1"/>
              </a:ext>
            </a:extLst>
          </p:cNvPr>
          <p:cNvSpPr/>
          <p:nvPr/>
        </p:nvSpPr>
        <p:spPr>
          <a:xfrm rot="-1678635">
            <a:off x="4894090" y="4407056"/>
            <a:ext cx="1555832" cy="2296431"/>
          </a:xfrm>
          <a:custGeom>
            <a:avLst/>
            <a:gdLst/>
            <a:ahLst/>
            <a:cxnLst/>
            <a:rect l="l" t="t" r="r" b="b"/>
            <a:pathLst>
              <a:path w="1555832" h="2296431" extrusionOk="0">
                <a:moveTo>
                  <a:pt x="0" y="0"/>
                </a:moveTo>
                <a:lnTo>
                  <a:pt x="1555831" y="0"/>
                </a:lnTo>
                <a:lnTo>
                  <a:pt x="1555831" y="2296430"/>
                </a:lnTo>
                <a:lnTo>
                  <a:pt x="0" y="229643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16">
            <a:extLst>
              <a:ext uri="{C183D7F6-B498-43B3-948B-1728B52AA6E4}">
                <adec:decorative xmlns:adec="http://schemas.microsoft.com/office/drawing/2017/decorative" val="1"/>
              </a:ext>
            </a:extLst>
          </p:cNvPr>
          <p:cNvSpPr/>
          <p:nvPr/>
        </p:nvSpPr>
        <p:spPr>
          <a:xfrm>
            <a:off x="1138509" y="5555271"/>
            <a:ext cx="4949132" cy="7519007"/>
          </a:xfrm>
          <a:custGeom>
            <a:avLst/>
            <a:gdLst/>
            <a:ahLst/>
            <a:cxnLst/>
            <a:rect l="l" t="t" r="r" b="b"/>
            <a:pathLst>
              <a:path w="4949132" h="7519007" extrusionOk="0">
                <a:moveTo>
                  <a:pt x="0" y="0"/>
                </a:moveTo>
                <a:lnTo>
                  <a:pt x="4949132" y="0"/>
                </a:lnTo>
                <a:lnTo>
                  <a:pt x="4949132" y="7519007"/>
                </a:lnTo>
                <a:lnTo>
                  <a:pt x="0" y="7519007"/>
                </a:lnTo>
                <a:lnTo>
                  <a:pt x="0" y="0"/>
                </a:lnTo>
                <a:close/>
              </a:path>
            </a:pathLst>
          </a:custGeom>
          <a:blipFill rotWithShape="1">
            <a:blip r:embed="rId4">
              <a:alphaModFix/>
            </a:blip>
            <a:stretch>
              <a:fillRect l="-19500" t="-4336" r="-64432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 name="Google Shape;114;p16">
            <a:extLst>
              <a:ext uri="{C183D7F6-B498-43B3-948B-1728B52AA6E4}">
                <adec:decorative xmlns:adec="http://schemas.microsoft.com/office/drawing/2017/decorative" val="1"/>
              </a:ext>
            </a:extLst>
          </p:cNvPr>
          <p:cNvSpPr/>
          <p:nvPr/>
        </p:nvSpPr>
        <p:spPr>
          <a:xfrm rot="-571899">
            <a:off x="2081760" y="4661567"/>
            <a:ext cx="2434916" cy="1530954"/>
          </a:xfrm>
          <a:custGeom>
            <a:avLst/>
            <a:gdLst/>
            <a:ahLst/>
            <a:cxnLst/>
            <a:rect l="l" t="t" r="r" b="b"/>
            <a:pathLst>
              <a:path w="2434916" h="1530954" extrusionOk="0">
                <a:moveTo>
                  <a:pt x="0" y="0"/>
                </a:moveTo>
                <a:lnTo>
                  <a:pt x="2434917" y="0"/>
                </a:lnTo>
                <a:lnTo>
                  <a:pt x="2434917" y="1530954"/>
                </a:lnTo>
                <a:lnTo>
                  <a:pt x="0" y="1530954"/>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 name="Google Shape;115;p16">
            <a:extLst>
              <a:ext uri="{C183D7F6-B498-43B3-948B-1728B52AA6E4}">
                <adec:decorative xmlns:adec="http://schemas.microsoft.com/office/drawing/2017/decorative" val="1"/>
              </a:ext>
            </a:extLst>
          </p:cNvPr>
          <p:cNvSpPr/>
          <p:nvPr/>
        </p:nvSpPr>
        <p:spPr>
          <a:xfrm>
            <a:off x="289308"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16">
            <a:extLst>
              <a:ext uri="{C183D7F6-B498-43B3-948B-1728B52AA6E4}">
                <adec:decorative xmlns:adec="http://schemas.microsoft.com/office/drawing/2017/decorative" val="1"/>
              </a:ext>
            </a:extLst>
          </p:cNvPr>
          <p:cNvSpPr txBox="1"/>
          <p:nvPr/>
        </p:nvSpPr>
        <p:spPr>
          <a:xfrm>
            <a:off x="176868"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7">
            <a:extLst>
              <a:ext uri="{C183D7F6-B498-43B3-948B-1728B52AA6E4}">
                <adec:decorative xmlns:adec="http://schemas.microsoft.com/office/drawing/2017/decorative" val="1"/>
              </a:ext>
            </a:extLst>
          </p:cNvPr>
          <p:cNvSpPr/>
          <p:nvPr/>
        </p:nvSpPr>
        <p:spPr>
          <a:xfrm>
            <a:off x="0" y="0"/>
            <a:ext cx="7869065" cy="10287000"/>
          </a:xfrm>
          <a:prstGeom prst="rect">
            <a:avLst/>
          </a:prstGeom>
          <a:solidFill>
            <a:srgbClr val="0F386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17"/>
          <p:cNvSpPr txBox="1">
            <a:spLocks noGrp="1"/>
          </p:cNvSpPr>
          <p:nvPr>
            <p:ph type="title" idx="4294967295"/>
          </p:nvPr>
        </p:nvSpPr>
        <p:spPr>
          <a:xfrm>
            <a:off x="8915400" y="999272"/>
            <a:ext cx="8115300" cy="1354217"/>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chemeClr val="dk2"/>
                </a:solidFill>
                <a:effectLst/>
                <a:uLnTx/>
                <a:uFillTx/>
                <a:latin typeface="Raleway ExtraBold"/>
                <a:ea typeface="Raleway ExtraBold"/>
                <a:cs typeface="Raleway ExtraBold"/>
                <a:sym typeface="Raleway ExtraBold"/>
              </a:rPr>
              <a:t>Goals of the MS Mentoring and Induction Program</a:t>
            </a:r>
            <a:endParaRPr kumimoji="0" lang="en-US" sz="4000" b="0" i="0" u="none" strike="noStrike" kern="0" cap="none" spc="0" normalizeH="0" baseline="0" noProof="0" dirty="0">
              <a:ln>
                <a:noFill/>
              </a:ln>
              <a:solidFill>
                <a:srgbClr val="000000"/>
              </a:solidFill>
              <a:effectLst/>
              <a:uLnTx/>
              <a:uFillTx/>
              <a:latin typeface="Raleway ExtraBold"/>
              <a:ea typeface="Raleway ExtraBold"/>
              <a:cs typeface="Raleway ExtraBold"/>
              <a:sym typeface="Raleway ExtraBold"/>
            </a:endParaRPr>
          </a:p>
        </p:txBody>
      </p:sp>
      <p:pic>
        <p:nvPicPr>
          <p:cNvPr id="3" name="Picture 2" descr="Photo of two teachers at a conference">
            <a:extLst>
              <a:ext uri="{FF2B5EF4-FFF2-40B4-BE49-F238E27FC236}">
                <a16:creationId xmlns:a16="http://schemas.microsoft.com/office/drawing/2014/main" id="{E294B0DC-0728-AE93-A6C5-7DFDBF6E8160}"/>
              </a:ext>
            </a:extLst>
          </p:cNvPr>
          <p:cNvPicPr>
            <a:picLocks noChangeAspect="1"/>
          </p:cNvPicPr>
          <p:nvPr/>
        </p:nvPicPr>
        <p:blipFill>
          <a:blip r:embed="rId3"/>
          <a:stretch>
            <a:fillRect/>
          </a:stretch>
        </p:blipFill>
        <p:spPr>
          <a:xfrm>
            <a:off x="1557263" y="1398361"/>
            <a:ext cx="5645110" cy="7490278"/>
          </a:xfrm>
          <a:prstGeom prst="rect">
            <a:avLst/>
          </a:prstGeom>
        </p:spPr>
      </p:pic>
      <p:sp>
        <p:nvSpPr>
          <p:cNvPr id="4" name="Google Shape;300;p26">
            <a:extLst>
              <a:ext uri="{FF2B5EF4-FFF2-40B4-BE49-F238E27FC236}">
                <a16:creationId xmlns:a16="http://schemas.microsoft.com/office/drawing/2014/main" id="{35947918-2F91-719A-2A06-E8578C28F0F7}"/>
              </a:ext>
            </a:extLst>
          </p:cNvPr>
          <p:cNvSpPr txBox="1"/>
          <p:nvPr/>
        </p:nvSpPr>
        <p:spPr>
          <a:xfrm>
            <a:off x="8511267" y="3178188"/>
            <a:ext cx="9172575" cy="5231026"/>
          </a:xfrm>
          <a:prstGeom prst="rect">
            <a:avLst/>
          </a:prstGeom>
          <a:noFill/>
          <a:ln>
            <a:noFill/>
          </a:ln>
        </p:spPr>
        <p:txBody>
          <a:bodyPr spcFirstLastPara="1" wrap="square" lIns="0" tIns="0" rIns="0" bIns="0" anchor="t" anchorCtr="0">
            <a:spAutoFit/>
          </a:bodyPr>
          <a:lstStyle/>
          <a:p>
            <a:pPr marL="514350" marR="0" lvl="0" indent="-514350" algn="l" rtl="0">
              <a:lnSpc>
                <a:spcPct val="100000"/>
              </a:lnSpc>
              <a:spcBef>
                <a:spcPts val="0"/>
              </a:spcBef>
              <a:spcAft>
                <a:spcPts val="0"/>
              </a:spcAft>
              <a:buFont typeface="+mj-lt"/>
              <a:buAutoNum type="arabicPeriod"/>
            </a:pPr>
            <a:r>
              <a:rPr lang="en-US" sz="4000" dirty="0">
                <a:solidFill>
                  <a:srgbClr val="002060"/>
                </a:solidFill>
                <a:latin typeface="Gentona Book" pitchFamily="2" charset="77"/>
                <a:ea typeface="Raleway"/>
                <a:cs typeface="Raleway"/>
                <a:sym typeface="Raleway"/>
              </a:rPr>
              <a:t>Improve instructional effectiveness.</a:t>
            </a:r>
          </a:p>
          <a:p>
            <a:pPr marL="514350" marR="0" lvl="0" indent="-514350" algn="l" rtl="0">
              <a:lnSpc>
                <a:spcPct val="100000"/>
              </a:lnSpc>
              <a:spcBef>
                <a:spcPts val="0"/>
              </a:spcBef>
              <a:spcAft>
                <a:spcPts val="0"/>
              </a:spcAft>
              <a:buFont typeface="+mj-lt"/>
              <a:buAutoNum type="arabicPeriod"/>
            </a:pPr>
            <a:r>
              <a:rPr lang="en-US" sz="4000" dirty="0">
                <a:solidFill>
                  <a:srgbClr val="002060"/>
                </a:solidFill>
                <a:latin typeface="Gentona Book" pitchFamily="2" charset="77"/>
                <a:ea typeface="Raleway"/>
                <a:cs typeface="Raleway"/>
                <a:sym typeface="Raleway"/>
              </a:rPr>
              <a:t>Foster collaboration.</a:t>
            </a:r>
          </a:p>
          <a:p>
            <a:pPr marL="514350" marR="0" lvl="0" indent="-514350" algn="l" rtl="0">
              <a:lnSpc>
                <a:spcPct val="100000"/>
              </a:lnSpc>
              <a:spcBef>
                <a:spcPts val="0"/>
              </a:spcBef>
              <a:spcAft>
                <a:spcPts val="0"/>
              </a:spcAft>
              <a:buFont typeface="+mj-lt"/>
              <a:buAutoNum type="arabicPeriod"/>
            </a:pPr>
            <a:r>
              <a:rPr lang="en-US" sz="4000" dirty="0">
                <a:solidFill>
                  <a:srgbClr val="002060"/>
                </a:solidFill>
                <a:latin typeface="Gentona Book" pitchFamily="2" charset="77"/>
                <a:ea typeface="Raleway"/>
                <a:cs typeface="Raleway"/>
                <a:sym typeface="Raleway"/>
              </a:rPr>
              <a:t>Improve data management.</a:t>
            </a:r>
          </a:p>
          <a:p>
            <a:pPr marL="514350" marR="0" lvl="0" indent="-514350" algn="l" rtl="0">
              <a:lnSpc>
                <a:spcPct val="100000"/>
              </a:lnSpc>
              <a:spcBef>
                <a:spcPts val="0"/>
              </a:spcBef>
              <a:spcAft>
                <a:spcPts val="0"/>
              </a:spcAft>
              <a:buFont typeface="+mj-lt"/>
              <a:buAutoNum type="arabicPeriod"/>
            </a:pPr>
            <a:r>
              <a:rPr lang="en-US" sz="4000" dirty="0">
                <a:solidFill>
                  <a:srgbClr val="002060"/>
                </a:solidFill>
                <a:latin typeface="Gentona Book" pitchFamily="2" charset="77"/>
                <a:ea typeface="Raleway"/>
                <a:cs typeface="Raleway"/>
                <a:sym typeface="Raleway"/>
              </a:rPr>
              <a:t>Cultivate teacher commitment and support.</a:t>
            </a:r>
          </a:p>
          <a:p>
            <a:pPr marL="514350" marR="0" lvl="0" indent="-514350" algn="l" rtl="0">
              <a:lnSpc>
                <a:spcPct val="100000"/>
              </a:lnSpc>
              <a:spcBef>
                <a:spcPts val="0"/>
              </a:spcBef>
              <a:spcAft>
                <a:spcPts val="0"/>
              </a:spcAft>
              <a:buFont typeface="+mj-lt"/>
              <a:buAutoNum type="arabicPeriod"/>
            </a:pPr>
            <a:r>
              <a:rPr lang="en-US" sz="4000" dirty="0">
                <a:solidFill>
                  <a:srgbClr val="002060"/>
                </a:solidFill>
                <a:latin typeface="Gentona Book" pitchFamily="2" charset="77"/>
                <a:ea typeface="Raleway"/>
                <a:cs typeface="Raleway"/>
                <a:sym typeface="Raleway"/>
              </a:rPr>
              <a:t>Increase teacher satisfaction and retention.</a:t>
            </a:r>
          </a:p>
          <a:p>
            <a:pPr marL="514350" marR="0" lvl="0" indent="-514350" algn="l" rtl="0">
              <a:lnSpc>
                <a:spcPct val="100000"/>
              </a:lnSpc>
              <a:spcBef>
                <a:spcPts val="0"/>
              </a:spcBef>
              <a:spcAft>
                <a:spcPts val="0"/>
              </a:spcAft>
              <a:buFont typeface="+mj-lt"/>
              <a:buAutoNum type="arabicPeriod"/>
            </a:pPr>
            <a:endParaRPr lang="en-US" sz="2799" b="1" dirty="0">
              <a:solidFill>
                <a:schemeClr val="dk1"/>
              </a:solidFill>
              <a:latin typeface="Gentona Book" pitchFamily="2" charset="77"/>
              <a:ea typeface="Raleway"/>
              <a:cs typeface="Raleway"/>
              <a:sym typeface="Raleway"/>
            </a:endParaRPr>
          </a:p>
          <a:p>
            <a:pPr marR="0" lvl="0" algn="l" rtl="0">
              <a:lnSpc>
                <a:spcPct val="100000"/>
              </a:lnSpc>
              <a:spcBef>
                <a:spcPts val="0"/>
              </a:spcBef>
              <a:spcAft>
                <a:spcPts val="0"/>
              </a:spcAft>
            </a:pPr>
            <a:endParaRPr lang="en-US" sz="2799" b="1" dirty="0">
              <a:solidFill>
                <a:schemeClr val="dk1"/>
              </a:solidFill>
              <a:latin typeface="Gentona Book" pitchFamily="2" charset="77"/>
              <a:ea typeface="Raleway"/>
              <a:cs typeface="Raleway"/>
              <a:sym typeface="Raleway"/>
            </a:endParaRPr>
          </a:p>
        </p:txBody>
      </p:sp>
      <p:sp>
        <p:nvSpPr>
          <p:cNvPr id="127" name="Google Shape;127;p17">
            <a:extLst>
              <a:ext uri="{C183D7F6-B498-43B3-948B-1728B52AA6E4}">
                <adec:decorative xmlns:adec="http://schemas.microsoft.com/office/drawing/2017/decorative" val="1"/>
              </a:ext>
            </a:extLst>
          </p:cNvPr>
          <p:cNvSpPr/>
          <p:nvPr/>
        </p:nvSpPr>
        <p:spPr>
          <a:xfrm>
            <a:off x="15359259" y="9258300"/>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8" name="Google Shape;128;p17">
            <a:extLst>
              <a:ext uri="{C183D7F6-B498-43B3-948B-1728B52AA6E4}">
                <adec:decorative xmlns:adec="http://schemas.microsoft.com/office/drawing/2017/decorative" val="1"/>
              </a:ext>
            </a:extLst>
          </p:cNvPr>
          <p:cNvSpPr txBox="1"/>
          <p:nvPr/>
        </p:nvSpPr>
        <p:spPr>
          <a:xfrm>
            <a:off x="15246818" y="9812997"/>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129" name="Google Shape;129;p17">
            <a:extLst>
              <a:ext uri="{C183D7F6-B498-43B3-948B-1728B52AA6E4}">
                <adec:decorative xmlns:adec="http://schemas.microsoft.com/office/drawing/2017/decorative" val="1"/>
              </a:ext>
            </a:extLst>
          </p:cNvPr>
          <p:cNvSpPr/>
          <p:nvPr/>
        </p:nvSpPr>
        <p:spPr>
          <a:xfrm rot="5400000">
            <a:off x="-7975710" y="7022814"/>
            <a:ext cx="15951420" cy="1681546"/>
          </a:xfrm>
          <a:custGeom>
            <a:avLst/>
            <a:gdLst/>
            <a:ahLst/>
            <a:cxnLst/>
            <a:rect l="l" t="t" r="r" b="b"/>
            <a:pathLst>
              <a:path w="15951420" h="1681546" extrusionOk="0">
                <a:moveTo>
                  <a:pt x="0" y="0"/>
                </a:moveTo>
                <a:lnTo>
                  <a:pt x="15951420" y="0"/>
                </a:lnTo>
                <a:lnTo>
                  <a:pt x="15951420" y="1681545"/>
                </a:lnTo>
                <a:lnTo>
                  <a:pt x="0" y="1681545"/>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7">
          <a:extLst>
            <a:ext uri="{FF2B5EF4-FFF2-40B4-BE49-F238E27FC236}">
              <a16:creationId xmlns:a16="http://schemas.microsoft.com/office/drawing/2014/main" id="{09ABF07A-4096-7CF3-8C5E-0E750660545C}"/>
            </a:ext>
          </a:extLst>
        </p:cNvPr>
        <p:cNvGrpSpPr/>
        <p:nvPr/>
      </p:nvGrpSpPr>
      <p:grpSpPr>
        <a:xfrm>
          <a:off x="0" y="0"/>
          <a:ext cx="0" cy="0"/>
          <a:chOff x="0" y="0"/>
          <a:chExt cx="0" cy="0"/>
        </a:xfrm>
      </p:grpSpPr>
      <p:sp>
        <p:nvSpPr>
          <p:cNvPr id="298" name="Google Shape;298;p26">
            <a:extLst>
              <a:ext uri="{FF2B5EF4-FFF2-40B4-BE49-F238E27FC236}">
                <a16:creationId xmlns:a16="http://schemas.microsoft.com/office/drawing/2014/main" id="{03A8339F-70BA-3C51-89C6-4C2FEBFC815E}"/>
              </a:ext>
              <a:ext uri="{C183D7F6-B498-43B3-948B-1728B52AA6E4}">
                <adec:decorative xmlns:adec="http://schemas.microsoft.com/office/drawing/2017/decorative" val="1"/>
              </a:ext>
            </a:extLst>
          </p:cNvPr>
          <p:cNvSpPr/>
          <p:nvPr/>
        </p:nvSpPr>
        <p:spPr>
          <a:xfrm>
            <a:off x="0" y="0"/>
            <a:ext cx="18288000" cy="1908313"/>
          </a:xfrm>
          <a:prstGeom prst="rect">
            <a:avLst/>
          </a:prstGeom>
          <a:solidFill>
            <a:srgbClr val="F0AF1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02" name="Google Shape;302;p26">
            <a:extLst>
              <a:ext uri="{FF2B5EF4-FFF2-40B4-BE49-F238E27FC236}">
                <a16:creationId xmlns:a16="http://schemas.microsoft.com/office/drawing/2014/main" id="{77F012F2-4B13-6EBA-543C-47DC09DC98C1}"/>
              </a:ext>
              <a:ext uri="{C183D7F6-B498-43B3-948B-1728B52AA6E4}">
                <adec:decorative xmlns:adec="http://schemas.microsoft.com/office/drawing/2017/decorative" val="1"/>
              </a:ext>
            </a:extLst>
          </p:cNvPr>
          <p:cNvSpPr/>
          <p:nvPr/>
        </p:nvSpPr>
        <p:spPr>
          <a:xfrm>
            <a:off x="15458567"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3" name="Google Shape;303;p26">
            <a:extLst>
              <a:ext uri="{FF2B5EF4-FFF2-40B4-BE49-F238E27FC236}">
                <a16:creationId xmlns:a16="http://schemas.microsoft.com/office/drawing/2014/main" id="{0FDFDD14-EAB6-8519-04D4-6E08E1CD699B}"/>
              </a:ext>
            </a:extLst>
          </p:cNvPr>
          <p:cNvSpPr txBox="1"/>
          <p:nvPr/>
        </p:nvSpPr>
        <p:spPr>
          <a:xfrm>
            <a:off x="15346126"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304" name="Google Shape;304;p26">
            <a:extLst>
              <a:ext uri="{FF2B5EF4-FFF2-40B4-BE49-F238E27FC236}">
                <a16:creationId xmlns:a16="http://schemas.microsoft.com/office/drawing/2014/main" id="{CD7527A0-3808-15F5-5378-68A359D93287}"/>
              </a:ext>
              <a:ext uri="{C183D7F6-B498-43B3-948B-1728B52AA6E4}">
                <adec:decorative xmlns:adec="http://schemas.microsoft.com/office/drawing/2017/decorative" val="1"/>
              </a:ext>
            </a:extLst>
          </p:cNvPr>
          <p:cNvSpPr/>
          <p:nvPr/>
        </p:nvSpPr>
        <p:spPr>
          <a:xfrm>
            <a:off x="16305831" y="7219785"/>
            <a:ext cx="2273935" cy="3350428"/>
          </a:xfrm>
          <a:custGeom>
            <a:avLst/>
            <a:gdLst/>
            <a:ahLst/>
            <a:cxnLst/>
            <a:rect l="l" t="t" r="r" b="b"/>
            <a:pathLst>
              <a:path w="2803308" h="3999386" extrusionOk="0">
                <a:moveTo>
                  <a:pt x="0" y="0"/>
                </a:moveTo>
                <a:lnTo>
                  <a:pt x="2803308" y="0"/>
                </a:lnTo>
                <a:lnTo>
                  <a:pt x="2803308" y="3999386"/>
                </a:lnTo>
                <a:lnTo>
                  <a:pt x="0" y="3999386"/>
                </a:lnTo>
                <a:lnTo>
                  <a:pt x="0" y="0"/>
                </a:lnTo>
                <a:close/>
              </a:path>
            </a:pathLst>
          </a:custGeom>
          <a:blipFill rotWithShape="1">
            <a:blip r:embed="rId4">
              <a:alphaModFix/>
            </a:blip>
            <a:stretch>
              <a:fillRect l="-121676" t="-14853" r="-22261" b="-14177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6" name="Google Shape;306;p26">
            <a:extLst>
              <a:ext uri="{FF2B5EF4-FFF2-40B4-BE49-F238E27FC236}">
                <a16:creationId xmlns:a16="http://schemas.microsoft.com/office/drawing/2014/main" id="{83F53E4A-87BE-C5B9-EFF1-EF5F8C225FA9}"/>
              </a:ext>
            </a:extLst>
          </p:cNvPr>
          <p:cNvSpPr txBox="1">
            <a:spLocks noGrp="1"/>
          </p:cNvSpPr>
          <p:nvPr>
            <p:ph type="title" idx="4294967295"/>
          </p:nvPr>
        </p:nvSpPr>
        <p:spPr>
          <a:xfrm>
            <a:off x="1334280" y="486671"/>
            <a:ext cx="14894400" cy="1354217"/>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chemeClr val="dk2"/>
                </a:solidFill>
                <a:effectLst/>
                <a:uLnTx/>
                <a:uFillTx/>
                <a:latin typeface="Raleway ExtraBold"/>
                <a:ea typeface="Raleway ExtraBold"/>
                <a:cs typeface="Raleway ExtraBold"/>
                <a:sym typeface="Raleway ExtraBold"/>
              </a:rPr>
              <a:t>MS New Special Education Teacher Mentoring and Induction Program</a:t>
            </a:r>
          </a:p>
        </p:txBody>
      </p:sp>
      <p:sp>
        <p:nvSpPr>
          <p:cNvPr id="6" name="Content Placeholder 2">
            <a:extLst>
              <a:ext uri="{FF2B5EF4-FFF2-40B4-BE49-F238E27FC236}">
                <a16:creationId xmlns:a16="http://schemas.microsoft.com/office/drawing/2014/main" id="{247C31DF-40F9-6B03-17CD-0DD117617FEE}"/>
              </a:ext>
            </a:extLst>
          </p:cNvPr>
          <p:cNvSpPr txBox="1">
            <a:spLocks/>
          </p:cNvSpPr>
          <p:nvPr/>
        </p:nvSpPr>
        <p:spPr>
          <a:xfrm>
            <a:off x="813396" y="2361537"/>
            <a:ext cx="16083126" cy="7741029"/>
          </a:xfrm>
          <a:prstGeom prst="rect">
            <a:avLst/>
          </a:prstGeom>
        </p:spPr>
        <p:txBody>
          <a:bodyPr vert="horz" lIns="91440" tIns="45720" rIns="91440" bIns="45720" numCol="1" rtlCol="0">
            <a:no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Tx/>
              <a:buNone/>
            </a:pPr>
            <a:r>
              <a:rPr lang="en-US" sz="3200" b="1" dirty="0">
                <a:solidFill>
                  <a:srgbClr val="002060"/>
                </a:solidFill>
                <a:latin typeface="Gentona Book" pitchFamily="2" charset="77"/>
              </a:rPr>
              <a:t>MDE</a:t>
            </a:r>
            <a:r>
              <a:rPr lang="en-US" sz="3200" dirty="0">
                <a:solidFill>
                  <a:srgbClr val="002060"/>
                </a:solidFill>
                <a:latin typeface="Gentona Book" pitchFamily="2" charset="77"/>
              </a:rPr>
              <a:t> has partnered with </a:t>
            </a:r>
            <a:r>
              <a:rPr lang="en-US" sz="3200" b="1" dirty="0">
                <a:solidFill>
                  <a:srgbClr val="002060"/>
                </a:solidFill>
                <a:latin typeface="Gentona Book" pitchFamily="2" charset="77"/>
              </a:rPr>
              <a:t>CEEDAR </a:t>
            </a:r>
            <a:r>
              <a:rPr lang="en-US" sz="3200" dirty="0">
                <a:solidFill>
                  <a:srgbClr val="002060"/>
                </a:solidFill>
                <a:latin typeface="Gentona Book" pitchFamily="2" charset="77"/>
              </a:rPr>
              <a:t>and </a:t>
            </a:r>
            <a:r>
              <a:rPr lang="en-US" sz="3200" b="1" dirty="0">
                <a:solidFill>
                  <a:srgbClr val="002060"/>
                </a:solidFill>
                <a:latin typeface="Gentona Book" pitchFamily="2" charset="77"/>
              </a:rPr>
              <a:t>MSU’s Research and Curriculum Unit (RCU) </a:t>
            </a:r>
            <a:r>
              <a:rPr lang="en-US" sz="3200" dirty="0">
                <a:solidFill>
                  <a:srgbClr val="002060"/>
                </a:solidFill>
                <a:latin typeface="Gentona Book" pitchFamily="2" charset="77"/>
              </a:rPr>
              <a:t>to target teacher and leader effectiveness and retention through The New Special Education Teacher Mentoring and Induction Program.</a:t>
            </a:r>
          </a:p>
          <a:p>
            <a:pPr marL="0" indent="0">
              <a:buClrTx/>
              <a:buNone/>
            </a:pPr>
            <a:r>
              <a:rPr lang="en-US" sz="3200" b="1" dirty="0">
                <a:solidFill>
                  <a:srgbClr val="002060"/>
                </a:solidFill>
                <a:latin typeface="Gentona Book" pitchFamily="2" charset="77"/>
              </a:rPr>
              <a:t>Two-year program focused on:</a:t>
            </a:r>
          </a:p>
          <a:p>
            <a:pPr>
              <a:buClrTx/>
            </a:pPr>
            <a:r>
              <a:rPr lang="en-US" sz="3200" dirty="0">
                <a:solidFill>
                  <a:srgbClr val="002060"/>
                </a:solidFill>
                <a:latin typeface="Gentona Book" pitchFamily="2" charset="77"/>
              </a:rPr>
              <a:t> Building effective coaches through ongoing virtual and in-person professional learning and one-on-one coaching support.</a:t>
            </a:r>
          </a:p>
          <a:p>
            <a:pPr>
              <a:buClrTx/>
            </a:pPr>
            <a:r>
              <a:rPr lang="en-US" sz="3200" dirty="0">
                <a:solidFill>
                  <a:srgbClr val="002060"/>
                </a:solidFill>
                <a:latin typeface="Gentona Book" pitchFamily="2" charset="77"/>
              </a:rPr>
              <a:t>Increasing instructional effectiveness of new special education teachers through ongoing virtual and in-person professional learning and the support of a trained, veteran special educator </a:t>
            </a:r>
          </a:p>
          <a:p>
            <a:pPr>
              <a:buClrTx/>
            </a:pPr>
            <a:r>
              <a:rPr lang="en-US" sz="3200" dirty="0">
                <a:solidFill>
                  <a:srgbClr val="002060"/>
                </a:solidFill>
                <a:latin typeface="Gentona Book" pitchFamily="2" charset="77"/>
              </a:rPr>
              <a:t> Increasing administrator understanding of how to support special educators, new teachers, and mentors through ongoing virtual and in-person professional learning. </a:t>
            </a:r>
          </a:p>
          <a:p>
            <a:pPr>
              <a:buClrTx/>
            </a:pPr>
            <a:r>
              <a:rPr lang="en-US" sz="3200" dirty="0">
                <a:solidFill>
                  <a:srgbClr val="002060"/>
                </a:solidFill>
                <a:latin typeface="Gentona Book" pitchFamily="2" charset="77"/>
              </a:rPr>
              <a:t>Building school and district capacity to develop and implement their own sustainable mentoring and induction programs. </a:t>
            </a:r>
          </a:p>
          <a:p>
            <a:pPr marL="0" indent="0">
              <a:buClrTx/>
              <a:buNone/>
            </a:pPr>
            <a:endParaRPr lang="en-US" b="1" i="1" dirty="0">
              <a:solidFill>
                <a:srgbClr val="002060"/>
              </a:solidFill>
              <a:latin typeface="Gentona Book" pitchFamily="2" charset="77"/>
            </a:endParaRPr>
          </a:p>
          <a:p>
            <a:pPr marL="0" indent="0">
              <a:buClrTx/>
              <a:buNone/>
            </a:pPr>
            <a:endParaRPr lang="en-US" b="1" dirty="0">
              <a:solidFill>
                <a:srgbClr val="002060"/>
              </a:solidFill>
              <a:latin typeface="Gentona Book" pitchFamily="2" charset="77"/>
            </a:endParaRPr>
          </a:p>
          <a:p>
            <a:pPr marL="0" indent="0">
              <a:buClrTx/>
              <a:buNone/>
            </a:pPr>
            <a:endParaRPr lang="en-US" b="1" i="1" dirty="0">
              <a:solidFill>
                <a:srgbClr val="002060"/>
              </a:solidFill>
              <a:latin typeface="Gentona Book" pitchFamily="2" charset="77"/>
            </a:endParaRPr>
          </a:p>
          <a:p>
            <a:pPr marL="0" indent="0">
              <a:buClrTx/>
              <a:buNone/>
            </a:pPr>
            <a:endParaRPr kumimoji="0" lang="en-US" b="0" i="0" u="none" strike="noStrike" kern="1200" cap="none" spc="0" normalizeH="0" baseline="0" noProof="0" dirty="0">
              <a:ln>
                <a:noFill/>
              </a:ln>
              <a:solidFill>
                <a:srgbClr val="002060"/>
              </a:solidFill>
              <a:effectLst/>
              <a:uLnTx/>
              <a:uFillTx/>
              <a:latin typeface="Gentona Book" pitchFamily="2" charset="77"/>
            </a:endParaRP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2060"/>
              </a:solidFill>
              <a:effectLst/>
              <a:uLnTx/>
              <a:uFillTx/>
              <a:latin typeface="Gentona Book" pitchFamily="2" charset="77"/>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2060"/>
              </a:solidFill>
              <a:effectLst/>
              <a:uLnTx/>
              <a:uFillTx/>
              <a:latin typeface="Gentona Book" pitchFamily="2" charset="77"/>
            </a:endParaRPr>
          </a:p>
        </p:txBody>
      </p:sp>
    </p:spTree>
    <p:extLst>
      <p:ext uri="{BB962C8B-B14F-4D97-AF65-F5344CB8AC3E}">
        <p14:creationId xmlns:p14="http://schemas.microsoft.com/office/powerpoint/2010/main" val="2705296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7">
          <a:extLst>
            <a:ext uri="{FF2B5EF4-FFF2-40B4-BE49-F238E27FC236}">
              <a16:creationId xmlns:a16="http://schemas.microsoft.com/office/drawing/2014/main" id="{CAEB2A40-3ACE-A468-16E5-5445D495EE0C}"/>
            </a:ext>
          </a:extLst>
        </p:cNvPr>
        <p:cNvGrpSpPr/>
        <p:nvPr/>
      </p:nvGrpSpPr>
      <p:grpSpPr>
        <a:xfrm>
          <a:off x="0" y="0"/>
          <a:ext cx="0" cy="0"/>
          <a:chOff x="0" y="0"/>
          <a:chExt cx="0" cy="0"/>
        </a:xfrm>
      </p:grpSpPr>
      <p:sp>
        <p:nvSpPr>
          <p:cNvPr id="298" name="Google Shape;298;p26">
            <a:extLst>
              <a:ext uri="{FF2B5EF4-FFF2-40B4-BE49-F238E27FC236}">
                <a16:creationId xmlns:a16="http://schemas.microsoft.com/office/drawing/2014/main" id="{35F6EA93-1BF8-ED10-39AC-370993D1260E}"/>
              </a:ext>
              <a:ext uri="{C183D7F6-B498-43B3-948B-1728B52AA6E4}">
                <adec:decorative xmlns:adec="http://schemas.microsoft.com/office/drawing/2017/decorative" val="1"/>
              </a:ext>
            </a:extLst>
          </p:cNvPr>
          <p:cNvSpPr/>
          <p:nvPr/>
        </p:nvSpPr>
        <p:spPr>
          <a:xfrm>
            <a:off x="0" y="0"/>
            <a:ext cx="18288000" cy="1908313"/>
          </a:xfrm>
          <a:prstGeom prst="rect">
            <a:avLst/>
          </a:prstGeom>
          <a:solidFill>
            <a:srgbClr val="F0AF1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02" name="Google Shape;302;p26">
            <a:extLst>
              <a:ext uri="{FF2B5EF4-FFF2-40B4-BE49-F238E27FC236}">
                <a16:creationId xmlns:a16="http://schemas.microsoft.com/office/drawing/2014/main" id="{7B3F2227-20FB-2E3B-15F0-7847952AC2F5}"/>
              </a:ext>
              <a:ext uri="{C183D7F6-B498-43B3-948B-1728B52AA6E4}">
                <adec:decorative xmlns:adec="http://schemas.microsoft.com/office/drawing/2017/decorative" val="1"/>
              </a:ext>
            </a:extLst>
          </p:cNvPr>
          <p:cNvSpPr/>
          <p:nvPr/>
        </p:nvSpPr>
        <p:spPr>
          <a:xfrm>
            <a:off x="15458567"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3" name="Google Shape;303;p26">
            <a:extLst>
              <a:ext uri="{FF2B5EF4-FFF2-40B4-BE49-F238E27FC236}">
                <a16:creationId xmlns:a16="http://schemas.microsoft.com/office/drawing/2014/main" id="{64C1B54C-3587-E2F6-446F-9E7D6CCBCBFC}"/>
              </a:ext>
              <a:ext uri="{C183D7F6-B498-43B3-948B-1728B52AA6E4}">
                <adec:decorative xmlns:adec="http://schemas.microsoft.com/office/drawing/2017/decorative" val="1"/>
              </a:ext>
            </a:extLst>
          </p:cNvPr>
          <p:cNvSpPr txBox="1"/>
          <p:nvPr/>
        </p:nvSpPr>
        <p:spPr>
          <a:xfrm>
            <a:off x="15346126"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304" name="Google Shape;304;p26">
            <a:extLst>
              <a:ext uri="{FF2B5EF4-FFF2-40B4-BE49-F238E27FC236}">
                <a16:creationId xmlns:a16="http://schemas.microsoft.com/office/drawing/2014/main" id="{D3ED4FC9-8931-0369-8A8D-8B181E4CC639}"/>
              </a:ext>
              <a:ext uri="{C183D7F6-B498-43B3-948B-1728B52AA6E4}">
                <adec:decorative xmlns:adec="http://schemas.microsoft.com/office/drawing/2017/decorative" val="1"/>
              </a:ext>
            </a:extLst>
          </p:cNvPr>
          <p:cNvSpPr/>
          <p:nvPr/>
        </p:nvSpPr>
        <p:spPr>
          <a:xfrm>
            <a:off x="16305831" y="7219785"/>
            <a:ext cx="2273935" cy="3350428"/>
          </a:xfrm>
          <a:custGeom>
            <a:avLst/>
            <a:gdLst/>
            <a:ahLst/>
            <a:cxnLst/>
            <a:rect l="l" t="t" r="r" b="b"/>
            <a:pathLst>
              <a:path w="2803308" h="3999386" extrusionOk="0">
                <a:moveTo>
                  <a:pt x="0" y="0"/>
                </a:moveTo>
                <a:lnTo>
                  <a:pt x="2803308" y="0"/>
                </a:lnTo>
                <a:lnTo>
                  <a:pt x="2803308" y="3999386"/>
                </a:lnTo>
                <a:lnTo>
                  <a:pt x="0" y="3999386"/>
                </a:lnTo>
                <a:lnTo>
                  <a:pt x="0" y="0"/>
                </a:lnTo>
                <a:close/>
              </a:path>
            </a:pathLst>
          </a:custGeom>
          <a:blipFill rotWithShape="1">
            <a:blip r:embed="rId4">
              <a:alphaModFix/>
            </a:blip>
            <a:stretch>
              <a:fillRect l="-121676" t="-14853" r="-22261" b="-14177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B0A2B2C9-BAD8-D71A-1A68-945FD5742215}"/>
              </a:ext>
            </a:extLst>
          </p:cNvPr>
          <p:cNvSpPr>
            <a:spLocks noGrp="1"/>
          </p:cNvSpPr>
          <p:nvPr>
            <p:ph type="title" idx="4294967295"/>
          </p:nvPr>
        </p:nvSpPr>
        <p:spPr>
          <a:xfrm>
            <a:off x="457200" y="-1143000"/>
            <a:ext cx="8229600" cy="1143000"/>
          </a:xfrm>
        </p:spPr>
        <p:txBody>
          <a:bodyPr spcFirstLastPara="1" wrap="square" lIns="91425" tIns="45700" rIns="91425" bIns="45700" anchor="b" anchorCtr="0">
            <a:normAutofit/>
          </a:bodyPr>
          <a:lstStyle/>
          <a:p>
            <a:r>
              <a:rPr lang="en-US" dirty="0"/>
              <a:t>MS New Special Ed Part 2</a:t>
            </a:r>
          </a:p>
        </p:txBody>
      </p:sp>
      <p:sp>
        <p:nvSpPr>
          <p:cNvPr id="306" name="Google Shape;306;p26">
            <a:extLst>
              <a:ext uri="{FF2B5EF4-FFF2-40B4-BE49-F238E27FC236}">
                <a16:creationId xmlns:a16="http://schemas.microsoft.com/office/drawing/2014/main" id="{438072CE-51A8-1AE2-9960-291C4F1712C6}"/>
              </a:ext>
            </a:extLst>
          </p:cNvPr>
          <p:cNvSpPr txBox="1"/>
          <p:nvPr/>
        </p:nvSpPr>
        <p:spPr>
          <a:xfrm>
            <a:off x="1334280" y="486671"/>
            <a:ext cx="14894400" cy="1354217"/>
          </a:xfrm>
          <a:prstGeom prst="rect">
            <a:avLst/>
          </a:prstGeom>
          <a:noFill/>
          <a:ln>
            <a:noFill/>
          </a:ln>
        </p:spPr>
        <p:txBody>
          <a:bodyPr spcFirstLastPara="1" wrap="square" lIns="0" tIns="0" rIns="0" bIns="0" anchor="t" anchorCtr="0">
            <a:spAutoFit/>
          </a:bodyPr>
          <a:lstStyle/>
          <a:p>
            <a:pPr marL="0" marR="0" lvl="0" indent="0" algn="ctr" rtl="0">
              <a:lnSpc>
                <a:spcPct val="110001"/>
              </a:lnSpc>
              <a:spcBef>
                <a:spcPts val="0"/>
              </a:spcBef>
              <a:spcAft>
                <a:spcPts val="0"/>
              </a:spcAft>
              <a:buNone/>
            </a:pPr>
            <a:r>
              <a:rPr lang="en-US" sz="4000" dirty="0">
                <a:solidFill>
                  <a:schemeClr val="dk2"/>
                </a:solidFill>
                <a:latin typeface="Raleway ExtraBold"/>
                <a:ea typeface="Raleway ExtraBold"/>
                <a:cs typeface="Raleway ExtraBold"/>
                <a:sym typeface="Raleway ExtraBold"/>
              </a:rPr>
              <a:t>MS New Special Education Teacher Mentoring and Induction Program</a:t>
            </a:r>
          </a:p>
        </p:txBody>
      </p:sp>
      <p:sp>
        <p:nvSpPr>
          <p:cNvPr id="6" name="Content Placeholder 2">
            <a:extLst>
              <a:ext uri="{FF2B5EF4-FFF2-40B4-BE49-F238E27FC236}">
                <a16:creationId xmlns:a16="http://schemas.microsoft.com/office/drawing/2014/main" id="{8615E9B5-76CE-E771-D93D-F57CB4AEB4A2}"/>
              </a:ext>
            </a:extLst>
          </p:cNvPr>
          <p:cNvSpPr txBox="1">
            <a:spLocks/>
          </p:cNvSpPr>
          <p:nvPr/>
        </p:nvSpPr>
        <p:spPr>
          <a:xfrm>
            <a:off x="813396" y="2361537"/>
            <a:ext cx="16083126" cy="7741029"/>
          </a:xfrm>
          <a:prstGeom prst="rect">
            <a:avLst/>
          </a:prstGeom>
        </p:spPr>
        <p:txBody>
          <a:bodyPr vert="horz" lIns="91440" tIns="45720" rIns="91440" bIns="45720" numCol="1" rtlCol="0">
            <a:no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b="1" dirty="0">
                <a:solidFill>
                  <a:srgbClr val="002060"/>
                </a:solidFill>
                <a:latin typeface="Gentona Book" pitchFamily="2" charset="77"/>
              </a:rPr>
              <a:t>MDE and RCU will provide the following: </a:t>
            </a:r>
          </a:p>
          <a:p>
            <a:pPr marL="342900" lvl="0" indent="-342900">
              <a:lnSpc>
                <a:spcPct val="107000"/>
              </a:lnSpc>
              <a:spcBef>
                <a:spcPts val="0"/>
              </a:spcBef>
              <a:spcAft>
                <a:spcPts val="0"/>
              </a:spcAft>
              <a:buFont typeface="Symbol" panose="05050102010706020507" pitchFamily="18" charset="2"/>
              <a:buChar char=""/>
            </a:pPr>
            <a:r>
              <a:rPr lang="en-US" sz="3200" kern="100" dirty="0">
                <a:solidFill>
                  <a:srgbClr val="003B71"/>
                </a:solidFill>
                <a:latin typeface="Gentona Book" pitchFamily="2" charset="77"/>
                <a:ea typeface="Calibri" panose="020F0502020204030204" pitchFamily="34" charset="0"/>
              </a:rPr>
              <a:t>A two-day bootcamp for mentors.</a:t>
            </a:r>
          </a:p>
          <a:p>
            <a:pPr marL="342900" lvl="0" indent="-342900">
              <a:lnSpc>
                <a:spcPct val="107000"/>
              </a:lnSpc>
              <a:spcBef>
                <a:spcPts val="0"/>
              </a:spcBef>
              <a:spcAft>
                <a:spcPts val="0"/>
              </a:spcAft>
              <a:buFont typeface="Symbol" panose="05050102010706020507" pitchFamily="18" charset="2"/>
              <a:buChar char=""/>
            </a:pPr>
            <a:r>
              <a:rPr lang="en-US" sz="3200" kern="100" dirty="0">
                <a:solidFill>
                  <a:srgbClr val="003B71"/>
                </a:solidFill>
                <a:latin typeface="Gentona Book" pitchFamily="2" charset="77"/>
                <a:ea typeface="Calibri" panose="020F0502020204030204" pitchFamily="34" charset="0"/>
              </a:rPr>
              <a:t>A virtual kick-off meeting for administrators, mentors, and mentees.</a:t>
            </a:r>
          </a:p>
          <a:p>
            <a:pPr marL="342900" lvl="0" indent="-342900">
              <a:lnSpc>
                <a:spcPct val="107000"/>
              </a:lnSpc>
              <a:spcBef>
                <a:spcPts val="0"/>
              </a:spcBef>
              <a:spcAft>
                <a:spcPts val="0"/>
              </a:spcAft>
              <a:buFont typeface="Symbol" panose="05050102010706020507" pitchFamily="18" charset="2"/>
              <a:buChar char=""/>
            </a:pPr>
            <a:r>
              <a:rPr lang="en-US" sz="3200" kern="100" dirty="0">
                <a:solidFill>
                  <a:srgbClr val="003B71"/>
                </a:solidFill>
                <a:latin typeface="Gentona Book" pitchFamily="2" charset="77"/>
                <a:ea typeface="Calibri" panose="020F0502020204030204" pitchFamily="34" charset="0"/>
              </a:rPr>
              <a:t>Monthly virtual professional learning on High Leverage Practices for Special Education and special education roles and responsibilities such as IEPs, transition planning, and behavior management for mentees.</a:t>
            </a:r>
          </a:p>
          <a:p>
            <a:pPr marL="342900" lvl="0" indent="-342900">
              <a:lnSpc>
                <a:spcPct val="107000"/>
              </a:lnSpc>
              <a:spcBef>
                <a:spcPts val="0"/>
              </a:spcBef>
              <a:spcAft>
                <a:spcPts val="0"/>
              </a:spcAft>
              <a:buFont typeface="Symbol" panose="05050102010706020507" pitchFamily="18" charset="2"/>
              <a:buChar char=""/>
            </a:pPr>
            <a:r>
              <a:rPr lang="en-US" sz="3200" kern="100" dirty="0">
                <a:solidFill>
                  <a:srgbClr val="003B71"/>
                </a:solidFill>
                <a:latin typeface="Gentona Book" pitchFamily="2" charset="77"/>
                <a:ea typeface="Calibri" panose="020F0502020204030204" pitchFamily="34" charset="0"/>
              </a:rPr>
              <a:t>Monthly virtual professional learning on High Leverage Practices for Special Education, mentoring and coaching, and special education roles and responsibilities for administrators and mentors.</a:t>
            </a:r>
          </a:p>
          <a:p>
            <a:pPr marL="342900" lvl="0" indent="-342900">
              <a:lnSpc>
                <a:spcPct val="107000"/>
              </a:lnSpc>
              <a:spcBef>
                <a:spcPts val="0"/>
              </a:spcBef>
              <a:spcAft>
                <a:spcPts val="0"/>
              </a:spcAft>
              <a:buFont typeface="Symbol" panose="05050102010706020507" pitchFamily="18" charset="2"/>
              <a:buChar char=""/>
            </a:pPr>
            <a:r>
              <a:rPr lang="en-US" sz="3200" kern="100" dirty="0">
                <a:solidFill>
                  <a:srgbClr val="003B71"/>
                </a:solidFill>
                <a:latin typeface="Gentona Book" pitchFamily="2" charset="77"/>
                <a:ea typeface="Calibri" panose="020F0502020204030204" pitchFamily="34" charset="0"/>
              </a:rPr>
              <a:t>Twice a year in-person professional learning. </a:t>
            </a:r>
          </a:p>
          <a:p>
            <a:pPr marL="342900" lvl="0" indent="-342900">
              <a:lnSpc>
                <a:spcPct val="107000"/>
              </a:lnSpc>
              <a:spcBef>
                <a:spcPts val="0"/>
              </a:spcBef>
              <a:spcAft>
                <a:spcPts val="0"/>
              </a:spcAft>
              <a:buFont typeface="Symbol" panose="05050102010706020507" pitchFamily="18" charset="2"/>
              <a:buChar char=""/>
            </a:pPr>
            <a:r>
              <a:rPr lang="en-US" sz="3200" kern="100" dirty="0">
                <a:solidFill>
                  <a:srgbClr val="003B71"/>
                </a:solidFill>
                <a:latin typeface="Gentona Book" pitchFamily="2" charset="77"/>
                <a:ea typeface="Calibri" panose="020F0502020204030204" pitchFamily="34" charset="0"/>
              </a:rPr>
              <a:t>On-site and virtual coaching support for mentors. </a:t>
            </a:r>
          </a:p>
          <a:p>
            <a:pPr marL="342900" lvl="0" indent="-342900">
              <a:lnSpc>
                <a:spcPct val="107000"/>
              </a:lnSpc>
              <a:spcBef>
                <a:spcPts val="0"/>
              </a:spcBef>
              <a:spcAft>
                <a:spcPts val="0"/>
              </a:spcAft>
              <a:buFont typeface="Symbol" panose="05050102010706020507" pitchFamily="18" charset="2"/>
              <a:buChar char=""/>
            </a:pPr>
            <a:r>
              <a:rPr lang="en-US" sz="3200" kern="100" dirty="0">
                <a:solidFill>
                  <a:srgbClr val="003B71"/>
                </a:solidFill>
                <a:latin typeface="Gentona Book" pitchFamily="2" charset="77"/>
                <a:ea typeface="Calibri" panose="020F0502020204030204" pitchFamily="34" charset="0"/>
              </a:rPr>
              <a:t>Annual stipend for mentors.</a:t>
            </a:r>
          </a:p>
          <a:p>
            <a:pPr marL="342900" lvl="0" indent="-342900">
              <a:lnSpc>
                <a:spcPct val="107000"/>
              </a:lnSpc>
              <a:spcBef>
                <a:spcPts val="0"/>
              </a:spcBef>
              <a:spcAft>
                <a:spcPts val="800"/>
              </a:spcAft>
              <a:buFont typeface="Symbol" panose="05050102010706020507" pitchFamily="18" charset="2"/>
              <a:buChar char=""/>
            </a:pPr>
            <a:r>
              <a:rPr lang="en-US" sz="3200" kern="100" dirty="0">
                <a:solidFill>
                  <a:srgbClr val="003B71"/>
                </a:solidFill>
                <a:latin typeface="Gentona Book" pitchFamily="2" charset="77"/>
                <a:ea typeface="Calibri" panose="020F0502020204030204" pitchFamily="34" charset="0"/>
              </a:rPr>
              <a:t>CEU, SEMI, and OSL opportunities will be discussed with administrators, mentors and mentees. </a:t>
            </a:r>
          </a:p>
          <a:p>
            <a:pPr marL="0" indent="0">
              <a:buClrTx/>
              <a:buNone/>
            </a:pPr>
            <a:endParaRPr lang="en-US" b="1" i="1" dirty="0">
              <a:solidFill>
                <a:srgbClr val="002060"/>
              </a:solidFill>
              <a:latin typeface="Gentona Book" pitchFamily="2" charset="77"/>
            </a:endParaRPr>
          </a:p>
          <a:p>
            <a:pPr marL="0" indent="0">
              <a:buClrTx/>
              <a:buNone/>
            </a:pPr>
            <a:endParaRPr lang="en-US" b="1" dirty="0">
              <a:solidFill>
                <a:srgbClr val="002060"/>
              </a:solidFill>
              <a:latin typeface="Gentona Book" pitchFamily="2" charset="77"/>
            </a:endParaRPr>
          </a:p>
          <a:p>
            <a:pPr marL="0" indent="0">
              <a:buClrTx/>
              <a:buNone/>
            </a:pPr>
            <a:endParaRPr lang="en-US" b="1" i="1" dirty="0">
              <a:solidFill>
                <a:srgbClr val="002060"/>
              </a:solidFill>
              <a:latin typeface="Gentona Book" pitchFamily="2" charset="77"/>
            </a:endParaRPr>
          </a:p>
          <a:p>
            <a:pPr marL="0" indent="0">
              <a:buClrTx/>
              <a:buNone/>
            </a:pPr>
            <a:endParaRPr kumimoji="0" lang="en-US" b="0" i="0" u="none" strike="noStrike" kern="1200" cap="none" spc="0" normalizeH="0" baseline="0" noProof="0" dirty="0">
              <a:ln>
                <a:noFill/>
              </a:ln>
              <a:solidFill>
                <a:srgbClr val="002060"/>
              </a:solidFill>
              <a:effectLst/>
              <a:uLnTx/>
              <a:uFillTx/>
              <a:latin typeface="Gentona Book" pitchFamily="2" charset="77"/>
            </a:endParaRP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2060"/>
              </a:solidFill>
              <a:effectLst/>
              <a:uLnTx/>
              <a:uFillTx/>
              <a:latin typeface="Gentona Book" pitchFamily="2" charset="77"/>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2060"/>
              </a:solidFill>
              <a:effectLst/>
              <a:uLnTx/>
              <a:uFillTx/>
              <a:latin typeface="Gentona Book" pitchFamily="2" charset="77"/>
            </a:endParaRPr>
          </a:p>
        </p:txBody>
      </p:sp>
    </p:spTree>
    <p:extLst>
      <p:ext uri="{BB962C8B-B14F-4D97-AF65-F5344CB8AC3E}">
        <p14:creationId xmlns:p14="http://schemas.microsoft.com/office/powerpoint/2010/main" val="3701774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7">
          <a:extLst>
            <a:ext uri="{FF2B5EF4-FFF2-40B4-BE49-F238E27FC236}">
              <a16:creationId xmlns:a16="http://schemas.microsoft.com/office/drawing/2014/main" id="{931382E3-817B-62C9-F6EF-F574B2A37EB0}"/>
            </a:ext>
          </a:extLst>
        </p:cNvPr>
        <p:cNvGrpSpPr/>
        <p:nvPr/>
      </p:nvGrpSpPr>
      <p:grpSpPr>
        <a:xfrm>
          <a:off x="0" y="0"/>
          <a:ext cx="0" cy="0"/>
          <a:chOff x="0" y="0"/>
          <a:chExt cx="0" cy="0"/>
        </a:xfrm>
      </p:grpSpPr>
      <p:sp>
        <p:nvSpPr>
          <p:cNvPr id="298" name="Google Shape;298;p26">
            <a:extLst>
              <a:ext uri="{FF2B5EF4-FFF2-40B4-BE49-F238E27FC236}">
                <a16:creationId xmlns:a16="http://schemas.microsoft.com/office/drawing/2014/main" id="{C381614B-C0B2-4F3E-0600-45AC584F69DF}"/>
              </a:ext>
              <a:ext uri="{C183D7F6-B498-43B3-948B-1728B52AA6E4}">
                <adec:decorative xmlns:adec="http://schemas.microsoft.com/office/drawing/2017/decorative" val="1"/>
              </a:ext>
            </a:extLst>
          </p:cNvPr>
          <p:cNvSpPr/>
          <p:nvPr/>
        </p:nvSpPr>
        <p:spPr>
          <a:xfrm>
            <a:off x="0" y="0"/>
            <a:ext cx="18288000" cy="1908313"/>
          </a:xfrm>
          <a:prstGeom prst="rect">
            <a:avLst/>
          </a:prstGeom>
          <a:solidFill>
            <a:srgbClr val="F0AF1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02" name="Google Shape;302;p26">
            <a:extLst>
              <a:ext uri="{FF2B5EF4-FFF2-40B4-BE49-F238E27FC236}">
                <a16:creationId xmlns:a16="http://schemas.microsoft.com/office/drawing/2014/main" id="{AA2857E2-19A0-3A5C-8DC3-A56C38CFBC11}"/>
              </a:ext>
              <a:ext uri="{C183D7F6-B498-43B3-948B-1728B52AA6E4}">
                <adec:decorative xmlns:adec="http://schemas.microsoft.com/office/drawing/2017/decorative" val="1"/>
              </a:ext>
            </a:extLst>
          </p:cNvPr>
          <p:cNvSpPr/>
          <p:nvPr/>
        </p:nvSpPr>
        <p:spPr>
          <a:xfrm>
            <a:off x="15458567"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3" name="Google Shape;303;p26">
            <a:extLst>
              <a:ext uri="{FF2B5EF4-FFF2-40B4-BE49-F238E27FC236}">
                <a16:creationId xmlns:a16="http://schemas.microsoft.com/office/drawing/2014/main" id="{1524053A-640F-512E-6F58-93EEA63E43F0}"/>
              </a:ext>
              <a:ext uri="{C183D7F6-B498-43B3-948B-1728B52AA6E4}">
                <adec:decorative xmlns:adec="http://schemas.microsoft.com/office/drawing/2017/decorative" val="1"/>
              </a:ext>
            </a:extLst>
          </p:cNvPr>
          <p:cNvSpPr txBox="1"/>
          <p:nvPr/>
        </p:nvSpPr>
        <p:spPr>
          <a:xfrm>
            <a:off x="15346126"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304" name="Google Shape;304;p26">
            <a:extLst>
              <a:ext uri="{FF2B5EF4-FFF2-40B4-BE49-F238E27FC236}">
                <a16:creationId xmlns:a16="http://schemas.microsoft.com/office/drawing/2014/main" id="{730B851F-BAEB-366B-D956-8E35C3491702}"/>
              </a:ext>
              <a:ext uri="{C183D7F6-B498-43B3-948B-1728B52AA6E4}">
                <adec:decorative xmlns:adec="http://schemas.microsoft.com/office/drawing/2017/decorative" val="1"/>
              </a:ext>
            </a:extLst>
          </p:cNvPr>
          <p:cNvSpPr/>
          <p:nvPr/>
        </p:nvSpPr>
        <p:spPr>
          <a:xfrm>
            <a:off x="16891907" y="7894863"/>
            <a:ext cx="1687859" cy="2675349"/>
          </a:xfrm>
          <a:custGeom>
            <a:avLst/>
            <a:gdLst/>
            <a:ahLst/>
            <a:cxnLst/>
            <a:rect l="l" t="t" r="r" b="b"/>
            <a:pathLst>
              <a:path w="2803308" h="3999386" extrusionOk="0">
                <a:moveTo>
                  <a:pt x="0" y="0"/>
                </a:moveTo>
                <a:lnTo>
                  <a:pt x="2803308" y="0"/>
                </a:lnTo>
                <a:lnTo>
                  <a:pt x="2803308" y="3999386"/>
                </a:lnTo>
                <a:lnTo>
                  <a:pt x="0" y="3999386"/>
                </a:lnTo>
                <a:lnTo>
                  <a:pt x="0" y="0"/>
                </a:lnTo>
                <a:close/>
              </a:path>
            </a:pathLst>
          </a:custGeom>
          <a:blipFill rotWithShape="1">
            <a:blip r:embed="rId4">
              <a:alphaModFix/>
            </a:blip>
            <a:stretch>
              <a:fillRect l="-121676" t="-14853" r="-22261" b="-14177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6" name="Google Shape;306;p26">
            <a:extLst>
              <a:ext uri="{FF2B5EF4-FFF2-40B4-BE49-F238E27FC236}">
                <a16:creationId xmlns:a16="http://schemas.microsoft.com/office/drawing/2014/main" id="{43FB0CF7-5A23-5892-F305-1ED99E92B938}"/>
              </a:ext>
            </a:extLst>
          </p:cNvPr>
          <p:cNvSpPr txBox="1">
            <a:spLocks noGrp="1"/>
          </p:cNvSpPr>
          <p:nvPr>
            <p:ph type="title" idx="4294967295"/>
          </p:nvPr>
        </p:nvSpPr>
        <p:spPr>
          <a:xfrm>
            <a:off x="451726" y="480415"/>
            <a:ext cx="14894400" cy="1218795"/>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chemeClr val="dk2"/>
                </a:solidFill>
                <a:effectLst/>
                <a:uLnTx/>
                <a:uFillTx/>
                <a:latin typeface="Raleway ExtraBold"/>
                <a:ea typeface="Raleway ExtraBold"/>
                <a:cs typeface="Raleway ExtraBold"/>
                <a:sym typeface="Raleway ExtraBold"/>
              </a:rPr>
              <a:t>Program Numbers: Decreases in the districts and participants, but not equivalent to teacher retention.</a:t>
            </a:r>
          </a:p>
        </p:txBody>
      </p:sp>
      <p:pic>
        <p:nvPicPr>
          <p:cNvPr id="2" name="Picture 1" descr="Bar chart titled “Number Participating of Districts.” It shows district participation across three years: 13 districts in 2023–2024, 12 districts in 2024–2025, and 9 districts in 2025–2026.">
            <a:extLst>
              <a:ext uri="{FF2B5EF4-FFF2-40B4-BE49-F238E27FC236}">
                <a16:creationId xmlns:a16="http://schemas.microsoft.com/office/drawing/2014/main" id="{187B6F91-2632-A47F-0F57-D0FCBE96D0F2}"/>
              </a:ext>
              <a:ext uri="{C183D7F6-B498-43B3-948B-1728B52AA6E4}">
                <adec:decorative xmlns:adec="http://schemas.microsoft.com/office/drawing/2017/decorative" val="0"/>
              </a:ext>
            </a:extLst>
          </p:cNvPr>
          <p:cNvPicPr>
            <a:picLocks noChangeAspect="1"/>
          </p:cNvPicPr>
          <p:nvPr/>
        </p:nvPicPr>
        <p:blipFill>
          <a:blip r:embed="rId5"/>
          <a:stretch>
            <a:fillRect/>
          </a:stretch>
        </p:blipFill>
        <p:spPr>
          <a:xfrm>
            <a:off x="1146014" y="2578123"/>
            <a:ext cx="7668164" cy="6463551"/>
          </a:xfrm>
          <a:prstGeom prst="rect">
            <a:avLst/>
          </a:prstGeom>
        </p:spPr>
      </p:pic>
      <p:pic>
        <p:nvPicPr>
          <p:cNvPr id="4" name="Picture 3" descr="Bar chart titled “Number of Mentors &amp; Mentees.” It shows counts for three academic years. In 2023–2024, there are 76 mentors and 98 mentees. In 2024–2025, there are 36 mentors and 53 mentees. In 2025–2026, there are 25 mentors and 37 mentees. The chart highlights a decline in both mentors and mentees over time.">
            <a:extLst>
              <a:ext uri="{FF2B5EF4-FFF2-40B4-BE49-F238E27FC236}">
                <a16:creationId xmlns:a16="http://schemas.microsoft.com/office/drawing/2014/main" id="{077D8E95-1508-EC18-ADD9-177DA5B3D4DB}"/>
              </a:ext>
              <a:ext uri="{C183D7F6-B498-43B3-948B-1728B52AA6E4}">
                <adec:decorative xmlns:adec="http://schemas.microsoft.com/office/drawing/2017/decorative" val="0"/>
              </a:ext>
            </a:extLst>
          </p:cNvPr>
          <p:cNvPicPr>
            <a:picLocks noChangeAspect="1"/>
          </p:cNvPicPr>
          <p:nvPr/>
        </p:nvPicPr>
        <p:blipFill>
          <a:blip r:embed="rId6"/>
          <a:stretch>
            <a:fillRect/>
          </a:stretch>
        </p:blipFill>
        <p:spPr>
          <a:xfrm>
            <a:off x="9144000" y="2527260"/>
            <a:ext cx="8190677" cy="7161026"/>
          </a:xfrm>
          <a:prstGeom prst="rect">
            <a:avLst/>
          </a:prstGeom>
        </p:spPr>
      </p:pic>
    </p:spTree>
    <p:extLst>
      <p:ext uri="{BB962C8B-B14F-4D97-AF65-F5344CB8AC3E}">
        <p14:creationId xmlns:p14="http://schemas.microsoft.com/office/powerpoint/2010/main" val="2881295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FEBD0D2-AA2A-4936-A509-D629383EFF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72D0E48-5251-78E9-0F3A-4E0A3F034254}"/>
              </a:ext>
            </a:extLst>
          </p:cNvPr>
          <p:cNvSpPr>
            <a:spLocks noGrp="1"/>
          </p:cNvSpPr>
          <p:nvPr>
            <p:ph type="title"/>
          </p:nvPr>
        </p:nvSpPr>
        <p:spPr>
          <a:xfrm>
            <a:off x="12265818" y="952419"/>
            <a:ext cx="5058793" cy="7583856"/>
          </a:xfrm>
        </p:spPr>
        <p:txBody>
          <a:bodyPr anchor="ctr">
            <a:normAutofit/>
          </a:bodyPr>
          <a:lstStyle/>
          <a:p>
            <a:r>
              <a:rPr lang="en-US" sz="6000" dirty="0">
                <a:solidFill>
                  <a:srgbClr val="002060"/>
                </a:solidFill>
                <a:latin typeface="Gentona Book" pitchFamily="2" charset="77"/>
              </a:rPr>
              <a:t>Cohort 1: Year-End Program Ratings: 87% program effectiveness. Good short-term outcome ratings. </a:t>
            </a:r>
          </a:p>
        </p:txBody>
      </p:sp>
      <p:cxnSp>
        <p:nvCxnSpPr>
          <p:cNvPr id="20" name="Straight Connector 19">
            <a:extLst>
              <a:ext uri="{FF2B5EF4-FFF2-40B4-BE49-F238E27FC236}">
                <a16:creationId xmlns:a16="http://schemas.microsoft.com/office/drawing/2014/main" id="{2752F38C-F560-47AA-90AD-209F39C041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85467" y="2686947"/>
            <a:ext cx="0" cy="41148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86506110-E6E1-4309-83FA-C6B068FA3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601200"/>
            <a:ext cx="18288000" cy="6858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6" name="Content Placeholder 5" descr="Bar chart titled “2023–2024 New Teacher Mentoring Program Survey.” It shows the percentage of participants who rated aspects of the program as “Good” or “Excellent.” Three bars display: 87% for “Effectiveness of the program in preparing you to apply new concepts/content,” 86% for “I gained access to resources useful for my work,” and 82% for “I learned information useful for my work.”">
            <a:extLst>
              <a:ext uri="{FF2B5EF4-FFF2-40B4-BE49-F238E27FC236}">
                <a16:creationId xmlns:a16="http://schemas.microsoft.com/office/drawing/2014/main" id="{50D23F9F-A751-90BF-E21D-8E01DA1F6F09}"/>
              </a:ext>
            </a:extLst>
          </p:cNvPr>
          <p:cNvGraphicFramePr>
            <a:graphicFrameLocks noGrp="1"/>
          </p:cNvGraphicFramePr>
          <p:nvPr>
            <p:ph idx="1"/>
            <p:extLst>
              <p:ext uri="{D42A27DB-BD31-4B8C-83A1-F6EECF244321}">
                <p14:modId xmlns:p14="http://schemas.microsoft.com/office/powerpoint/2010/main" val="4291380415"/>
              </p:ext>
            </p:extLst>
          </p:nvPr>
        </p:nvGraphicFramePr>
        <p:xfrm>
          <a:off x="950119" y="959644"/>
          <a:ext cx="10365581" cy="75771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34269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7">
          <a:extLst>
            <a:ext uri="{FF2B5EF4-FFF2-40B4-BE49-F238E27FC236}">
              <a16:creationId xmlns:a16="http://schemas.microsoft.com/office/drawing/2014/main" id="{FE51E3AB-E83B-3D3E-F474-7D6D923FA590}"/>
            </a:ext>
          </a:extLst>
        </p:cNvPr>
        <p:cNvGrpSpPr/>
        <p:nvPr/>
      </p:nvGrpSpPr>
      <p:grpSpPr>
        <a:xfrm>
          <a:off x="0" y="0"/>
          <a:ext cx="0" cy="0"/>
          <a:chOff x="0" y="0"/>
          <a:chExt cx="0" cy="0"/>
        </a:xfrm>
      </p:grpSpPr>
      <p:sp>
        <p:nvSpPr>
          <p:cNvPr id="298" name="Google Shape;298;p26">
            <a:extLst>
              <a:ext uri="{FF2B5EF4-FFF2-40B4-BE49-F238E27FC236}">
                <a16:creationId xmlns:a16="http://schemas.microsoft.com/office/drawing/2014/main" id="{51427C40-8C1F-AEB3-ED20-82D47D426611}"/>
              </a:ext>
              <a:ext uri="{C183D7F6-B498-43B3-948B-1728B52AA6E4}">
                <adec:decorative xmlns:adec="http://schemas.microsoft.com/office/drawing/2017/decorative" val="1"/>
              </a:ext>
            </a:extLst>
          </p:cNvPr>
          <p:cNvSpPr/>
          <p:nvPr/>
        </p:nvSpPr>
        <p:spPr>
          <a:xfrm>
            <a:off x="0" y="0"/>
            <a:ext cx="18288000" cy="1908313"/>
          </a:xfrm>
          <a:prstGeom prst="rect">
            <a:avLst/>
          </a:prstGeom>
          <a:solidFill>
            <a:srgbClr val="F0AF1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302" name="Google Shape;302;p26">
            <a:extLst>
              <a:ext uri="{FF2B5EF4-FFF2-40B4-BE49-F238E27FC236}">
                <a16:creationId xmlns:a16="http://schemas.microsoft.com/office/drawing/2014/main" id="{B56BD726-F629-EBD8-EEC7-1093B36C0B79}"/>
              </a:ext>
              <a:ext uri="{C183D7F6-B498-43B3-948B-1728B52AA6E4}">
                <adec:decorative xmlns:adec="http://schemas.microsoft.com/office/drawing/2017/decorative" val="1"/>
              </a:ext>
            </a:extLst>
          </p:cNvPr>
          <p:cNvSpPr/>
          <p:nvPr/>
        </p:nvSpPr>
        <p:spPr>
          <a:xfrm>
            <a:off x="15458567"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3" name="Google Shape;303;p26">
            <a:extLst>
              <a:ext uri="{FF2B5EF4-FFF2-40B4-BE49-F238E27FC236}">
                <a16:creationId xmlns:a16="http://schemas.microsoft.com/office/drawing/2014/main" id="{3F4F69AE-9F66-B59B-3F34-1C5F88EFC005}"/>
              </a:ext>
            </a:extLst>
          </p:cNvPr>
          <p:cNvSpPr txBox="1"/>
          <p:nvPr/>
        </p:nvSpPr>
        <p:spPr>
          <a:xfrm>
            <a:off x="15346126"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304" name="Google Shape;304;p26">
            <a:extLst>
              <a:ext uri="{FF2B5EF4-FFF2-40B4-BE49-F238E27FC236}">
                <a16:creationId xmlns:a16="http://schemas.microsoft.com/office/drawing/2014/main" id="{DD446A41-4B3B-21E9-8120-CEAADD0CFB8F}"/>
              </a:ext>
              <a:ext uri="{C183D7F6-B498-43B3-948B-1728B52AA6E4}">
                <adec:decorative xmlns:adec="http://schemas.microsoft.com/office/drawing/2017/decorative" val="1"/>
              </a:ext>
            </a:extLst>
          </p:cNvPr>
          <p:cNvSpPr/>
          <p:nvPr/>
        </p:nvSpPr>
        <p:spPr>
          <a:xfrm>
            <a:off x="16305831" y="7219785"/>
            <a:ext cx="2273935" cy="3350428"/>
          </a:xfrm>
          <a:custGeom>
            <a:avLst/>
            <a:gdLst/>
            <a:ahLst/>
            <a:cxnLst/>
            <a:rect l="l" t="t" r="r" b="b"/>
            <a:pathLst>
              <a:path w="2803308" h="3999386" extrusionOk="0">
                <a:moveTo>
                  <a:pt x="0" y="0"/>
                </a:moveTo>
                <a:lnTo>
                  <a:pt x="2803308" y="0"/>
                </a:lnTo>
                <a:lnTo>
                  <a:pt x="2803308" y="3999386"/>
                </a:lnTo>
                <a:lnTo>
                  <a:pt x="0" y="3999386"/>
                </a:lnTo>
                <a:lnTo>
                  <a:pt x="0" y="0"/>
                </a:lnTo>
                <a:close/>
              </a:path>
            </a:pathLst>
          </a:custGeom>
          <a:blipFill rotWithShape="1">
            <a:blip r:embed="rId4">
              <a:alphaModFix/>
            </a:blip>
            <a:stretch>
              <a:fillRect l="-121676" t="-14853" r="-22261" b="-14177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6" name="Google Shape;306;p26">
            <a:extLst>
              <a:ext uri="{FF2B5EF4-FFF2-40B4-BE49-F238E27FC236}">
                <a16:creationId xmlns:a16="http://schemas.microsoft.com/office/drawing/2014/main" id="{82305754-8428-0B85-7714-BB44F8E8B173}"/>
              </a:ext>
            </a:extLst>
          </p:cNvPr>
          <p:cNvSpPr txBox="1">
            <a:spLocks noGrp="1"/>
          </p:cNvSpPr>
          <p:nvPr>
            <p:ph type="title" idx="4294967295"/>
          </p:nvPr>
        </p:nvSpPr>
        <p:spPr>
          <a:xfrm>
            <a:off x="1407759" y="639331"/>
            <a:ext cx="14894400" cy="81253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4800" b="0" i="0" u="none" strike="noStrike" kern="0" cap="none" spc="0" normalizeH="0" baseline="0" noProof="0" dirty="0">
                <a:ln>
                  <a:noFill/>
                </a:ln>
                <a:solidFill>
                  <a:schemeClr val="dk2"/>
                </a:solidFill>
                <a:effectLst/>
                <a:uLnTx/>
                <a:uFillTx/>
                <a:latin typeface="Raleway ExtraBold"/>
                <a:ea typeface="Raleway ExtraBold"/>
                <a:cs typeface="Raleway ExtraBold"/>
                <a:sym typeface="Raleway ExtraBold"/>
              </a:rPr>
              <a:t>Cohort 1: What did they like?</a:t>
            </a:r>
          </a:p>
        </p:txBody>
      </p:sp>
      <p:sp>
        <p:nvSpPr>
          <p:cNvPr id="6" name="Content Placeholder 2">
            <a:extLst>
              <a:ext uri="{FF2B5EF4-FFF2-40B4-BE49-F238E27FC236}">
                <a16:creationId xmlns:a16="http://schemas.microsoft.com/office/drawing/2014/main" id="{1A6F4DB6-A910-7F87-46C5-F7BCCCB2CF62}"/>
              </a:ext>
            </a:extLst>
          </p:cNvPr>
          <p:cNvSpPr txBox="1">
            <a:spLocks/>
          </p:cNvSpPr>
          <p:nvPr/>
        </p:nvSpPr>
        <p:spPr>
          <a:xfrm>
            <a:off x="1033832" y="2518788"/>
            <a:ext cx="15958768" cy="7741029"/>
          </a:xfrm>
          <a:prstGeom prst="rect">
            <a:avLst/>
          </a:prstGeom>
        </p:spPr>
        <p:txBody>
          <a:bodyPr vert="horz" lIns="91440" tIns="45720" rIns="91440" bIns="45720" numCol="1" rtlCol="0">
            <a:noAutofit/>
          </a:bodyPr>
          <a:lst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buFont typeface="Wingdings" panose="05000000000000000000" pitchFamily="2" charset="2"/>
              <a:buChar char="Ø"/>
            </a:pPr>
            <a:r>
              <a:rPr lang="en-US" sz="3200" b="1" i="1" dirty="0">
                <a:solidFill>
                  <a:srgbClr val="002060"/>
                </a:solidFill>
                <a:latin typeface="Gentona Book" pitchFamily="2" charset="77"/>
              </a:rPr>
              <a:t> Training content:</a:t>
            </a:r>
          </a:p>
          <a:p>
            <a:pPr lvl="1">
              <a:buClrTx/>
            </a:pPr>
            <a:r>
              <a:rPr lang="en-US" sz="3200" i="1" dirty="0">
                <a:solidFill>
                  <a:srgbClr val="002060"/>
                </a:solidFill>
                <a:latin typeface="Gentona Book" pitchFamily="2" charset="77"/>
              </a:rPr>
              <a:t>IEPs &amp; HLPs, particularly writing IEPs (n=51)</a:t>
            </a:r>
          </a:p>
          <a:p>
            <a:pPr lvl="1">
              <a:buClrTx/>
            </a:pPr>
            <a:r>
              <a:rPr lang="en-US" sz="3200" i="1" dirty="0">
                <a:solidFill>
                  <a:srgbClr val="002060"/>
                </a:solidFill>
                <a:latin typeface="Gentona Book" pitchFamily="2" charset="77"/>
              </a:rPr>
              <a:t>Learning how to communicate/ask questions/listen (n=19)</a:t>
            </a:r>
          </a:p>
          <a:p>
            <a:pPr lvl="1">
              <a:buClrTx/>
            </a:pPr>
            <a:r>
              <a:rPr lang="en-US" sz="3200" i="1" dirty="0">
                <a:solidFill>
                  <a:srgbClr val="002060"/>
                </a:solidFill>
                <a:latin typeface="Gentona Book" pitchFamily="2" charset="77"/>
              </a:rPr>
              <a:t>How to be a mentor teachers &amp; create a program (n=10)</a:t>
            </a:r>
          </a:p>
          <a:p>
            <a:pPr lvl="1">
              <a:buClrTx/>
            </a:pPr>
            <a:r>
              <a:rPr lang="en-US" sz="3200" i="1" dirty="0">
                <a:solidFill>
                  <a:srgbClr val="002060"/>
                </a:solidFill>
                <a:latin typeface="Gentona Book" pitchFamily="2" charset="77"/>
              </a:rPr>
              <a:t>Writing (n=5)</a:t>
            </a:r>
          </a:p>
          <a:p>
            <a:pPr>
              <a:buClrTx/>
              <a:buFont typeface="Wingdings" panose="05000000000000000000" pitchFamily="2" charset="2"/>
              <a:buChar char="Ø"/>
            </a:pPr>
            <a:r>
              <a:rPr lang="en-US" sz="3200" b="1" i="1" dirty="0">
                <a:solidFill>
                  <a:srgbClr val="002060"/>
                </a:solidFill>
                <a:latin typeface="Gentona Book" pitchFamily="2" charset="77"/>
              </a:rPr>
              <a:t> Other content</a:t>
            </a:r>
            <a:r>
              <a:rPr lang="en-US" sz="3200" i="1" dirty="0">
                <a:solidFill>
                  <a:srgbClr val="002060"/>
                </a:solidFill>
                <a:latin typeface="Gentona Book" pitchFamily="2" charset="77"/>
              </a:rPr>
              <a:t>: progress monitoring, student learning, standards, accommodations</a:t>
            </a:r>
          </a:p>
          <a:p>
            <a:pPr>
              <a:buClrTx/>
              <a:buFont typeface="Wingdings" panose="05000000000000000000" pitchFamily="2" charset="2"/>
              <a:buChar char="Ø"/>
            </a:pPr>
            <a:r>
              <a:rPr lang="en-US" sz="3200" i="1" dirty="0">
                <a:solidFill>
                  <a:srgbClr val="002060"/>
                </a:solidFill>
                <a:latin typeface="Gentona Book" pitchFamily="2" charset="77"/>
              </a:rPr>
              <a:t> </a:t>
            </a:r>
            <a:r>
              <a:rPr lang="en-US" sz="3200" b="1" i="1" dirty="0">
                <a:solidFill>
                  <a:srgbClr val="002060"/>
                </a:solidFill>
                <a:latin typeface="Gentona Book" pitchFamily="2" charset="77"/>
              </a:rPr>
              <a:t>Collaboration</a:t>
            </a:r>
            <a:r>
              <a:rPr lang="en-US" sz="3200" i="1" dirty="0">
                <a:solidFill>
                  <a:srgbClr val="002060"/>
                </a:solidFill>
                <a:latin typeface="Gentona Book" pitchFamily="2" charset="77"/>
              </a:rPr>
              <a:t>, learning from others, and </a:t>
            </a:r>
            <a:r>
              <a:rPr lang="en-US" sz="3200" b="1" i="1" dirty="0">
                <a:solidFill>
                  <a:srgbClr val="002060"/>
                </a:solidFill>
                <a:latin typeface="Gentona Book" pitchFamily="2" charset="77"/>
              </a:rPr>
              <a:t>mentor relationship </a:t>
            </a:r>
            <a:r>
              <a:rPr lang="en-US" sz="3200" i="1" dirty="0">
                <a:solidFill>
                  <a:srgbClr val="002060"/>
                </a:solidFill>
                <a:latin typeface="Gentona Book" pitchFamily="2" charset="77"/>
              </a:rPr>
              <a:t>(n=14)</a:t>
            </a:r>
          </a:p>
          <a:p>
            <a:pPr>
              <a:buClrTx/>
              <a:buFont typeface="Wingdings" panose="05000000000000000000" pitchFamily="2" charset="2"/>
              <a:buChar char="Ø"/>
            </a:pPr>
            <a:r>
              <a:rPr lang="en-US" sz="3200" i="1" dirty="0">
                <a:solidFill>
                  <a:srgbClr val="002060"/>
                </a:solidFill>
                <a:latin typeface="Gentona Book" pitchFamily="2" charset="77"/>
              </a:rPr>
              <a:t> </a:t>
            </a:r>
            <a:r>
              <a:rPr lang="en-US" sz="3200" b="1" i="1" dirty="0">
                <a:solidFill>
                  <a:srgbClr val="002060"/>
                </a:solidFill>
                <a:latin typeface="Gentona Book" pitchFamily="2" charset="77"/>
              </a:rPr>
              <a:t>Resources &amp; materials </a:t>
            </a:r>
            <a:r>
              <a:rPr lang="en-US" sz="3200" i="1" dirty="0">
                <a:solidFill>
                  <a:srgbClr val="002060"/>
                </a:solidFill>
                <a:latin typeface="Gentona Book" pitchFamily="2" charset="77"/>
              </a:rPr>
              <a:t>accessible after training (n=9)</a:t>
            </a:r>
          </a:p>
          <a:p>
            <a:pPr>
              <a:buClrTx/>
              <a:buFont typeface="Wingdings" panose="05000000000000000000" pitchFamily="2" charset="2"/>
              <a:buChar char="Ø"/>
            </a:pPr>
            <a:r>
              <a:rPr lang="en-US" sz="3200" i="1" dirty="0">
                <a:solidFill>
                  <a:srgbClr val="002060"/>
                </a:solidFill>
                <a:latin typeface="Gentona Book" pitchFamily="2" charset="77"/>
              </a:rPr>
              <a:t> </a:t>
            </a:r>
            <a:r>
              <a:rPr lang="en-US" sz="3200" b="1" i="1" dirty="0">
                <a:solidFill>
                  <a:srgbClr val="002060"/>
                </a:solidFill>
                <a:latin typeface="Gentona Book" pitchFamily="2" charset="77"/>
              </a:rPr>
              <a:t>Format of the professional learning, </a:t>
            </a:r>
            <a:r>
              <a:rPr lang="en-US" sz="3200" i="1" dirty="0">
                <a:solidFill>
                  <a:srgbClr val="002060"/>
                </a:solidFill>
                <a:latin typeface="Gentona Book" pitchFamily="2" charset="77"/>
              </a:rPr>
              <a:t>including in-person and virtual sessions</a:t>
            </a:r>
            <a:endParaRPr lang="en-US" i="1" dirty="0">
              <a:solidFill>
                <a:srgbClr val="002060"/>
              </a:solidFill>
              <a:latin typeface="Gentona Book" pitchFamily="2" charset="77"/>
            </a:endParaRPr>
          </a:p>
          <a:p>
            <a:pPr marL="0" indent="0">
              <a:buClrTx/>
              <a:buNone/>
            </a:pPr>
            <a:endParaRPr lang="en-US" dirty="0">
              <a:solidFill>
                <a:srgbClr val="002060"/>
              </a:solidFill>
              <a:latin typeface="Gentona Book" pitchFamily="2" charset="77"/>
            </a:endParaRPr>
          </a:p>
          <a:p>
            <a:pPr marL="0" indent="0">
              <a:buClrTx/>
              <a:buNone/>
            </a:pPr>
            <a:endParaRPr lang="en-US" i="1" dirty="0">
              <a:solidFill>
                <a:srgbClr val="002060"/>
              </a:solidFill>
              <a:latin typeface="Gentona Book" pitchFamily="2" charset="77"/>
            </a:endParaRPr>
          </a:p>
          <a:p>
            <a:pPr marL="0" indent="0">
              <a:buClrTx/>
              <a:buNone/>
            </a:pPr>
            <a:endParaRPr kumimoji="0" lang="en-US" b="0" i="0" u="none" strike="noStrike" kern="1200" cap="none" spc="0" normalizeH="0" baseline="0" noProof="0" dirty="0">
              <a:ln>
                <a:noFill/>
              </a:ln>
              <a:solidFill>
                <a:srgbClr val="002060"/>
              </a:solidFill>
              <a:effectLst/>
              <a:uLnTx/>
              <a:uFillTx/>
              <a:latin typeface="Gentona Book" pitchFamily="2" charset="77"/>
            </a:endParaRP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2060"/>
              </a:solidFill>
              <a:effectLst/>
              <a:uLnTx/>
              <a:uFillTx/>
              <a:latin typeface="Gentona Book" pitchFamily="2" charset="77"/>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2060"/>
              </a:solidFill>
              <a:effectLst/>
              <a:uLnTx/>
              <a:uFillTx/>
              <a:latin typeface="Gentona Book" pitchFamily="2" charset="77"/>
            </a:endParaRPr>
          </a:p>
        </p:txBody>
      </p:sp>
    </p:spTree>
    <p:extLst>
      <p:ext uri="{BB962C8B-B14F-4D97-AF65-F5344CB8AC3E}">
        <p14:creationId xmlns:p14="http://schemas.microsoft.com/office/powerpoint/2010/main" val="24780764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etrospectVTI">
  <a:themeElements>
    <a:clrScheme name="Custom 4">
      <a:dk1>
        <a:sysClr val="windowText" lastClr="000000"/>
      </a:dk1>
      <a:lt1>
        <a:sysClr val="window" lastClr="FFFFFF"/>
      </a:lt1>
      <a:dk2>
        <a:srgbClr val="455F51"/>
      </a:dk2>
      <a:lt2>
        <a:srgbClr val="E2DFCC"/>
      </a:lt2>
      <a:accent1>
        <a:srgbClr val="63A537"/>
      </a:accent1>
      <a:accent2>
        <a:srgbClr val="4EB3CF"/>
      </a:accent2>
      <a:accent3>
        <a:srgbClr val="2D8DA8"/>
      </a:accent3>
      <a:accent4>
        <a:srgbClr val="37A76F"/>
      </a:accent4>
      <a:accent5>
        <a:srgbClr val="99CB38"/>
      </a:accent5>
      <a:accent6>
        <a:srgbClr val="297D53"/>
      </a:accent6>
      <a:hlink>
        <a:srgbClr val="EE7B08"/>
      </a:hlink>
      <a:folHlink>
        <a:srgbClr val="977B2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543</TotalTime>
  <Words>1467</Words>
  <Application>Microsoft Macintosh PowerPoint</Application>
  <PresentationFormat>Custom</PresentationFormat>
  <Paragraphs>158</Paragraphs>
  <Slides>19</Slides>
  <Notes>18</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19</vt:i4>
      </vt:variant>
    </vt:vector>
  </HeadingPairs>
  <TitlesOfParts>
    <vt:vector size="36" baseType="lpstr">
      <vt:lpstr>Calibri</vt:lpstr>
      <vt:lpstr>Wingdings</vt:lpstr>
      <vt:lpstr>Gentona Book</vt:lpstr>
      <vt:lpstr>Symbol</vt:lpstr>
      <vt:lpstr>Aptos</vt:lpstr>
      <vt:lpstr>Raleway</vt:lpstr>
      <vt:lpstr>Arial</vt:lpstr>
      <vt:lpstr>Raleway Black</vt:lpstr>
      <vt:lpstr>Raleway Medium</vt:lpstr>
      <vt:lpstr>Raleway ExtraBold</vt:lpstr>
      <vt:lpstr>Bookman Old Style</vt:lpstr>
      <vt:lpstr>Satisfy</vt:lpstr>
      <vt:lpstr>Fjalla One</vt:lpstr>
      <vt:lpstr>Bebas Neue</vt:lpstr>
      <vt:lpstr>Franklin Gothic Book</vt:lpstr>
      <vt:lpstr>Office Theme</vt:lpstr>
      <vt:lpstr>1_RetrospectVTI</vt:lpstr>
      <vt:lpstr>CCSC Title</vt:lpstr>
      <vt:lpstr> Setting the rhythm for retention: utilizing data to design induction for New teachers </vt:lpstr>
      <vt:lpstr>Overview</vt:lpstr>
      <vt:lpstr>Goals of the MS Mentoring and Induction Program</vt:lpstr>
      <vt:lpstr>MS New Special Education Teacher Mentoring and Induction Program</vt:lpstr>
      <vt:lpstr>MS New Special Ed Part 2</vt:lpstr>
      <vt:lpstr>Program Numbers: Decreases in the districts and participants, but not equivalent to teacher retention.</vt:lpstr>
      <vt:lpstr>Cohort 1: Year-End Program Ratings: 87% program effectiveness. Good short-term outcome ratings. </vt:lpstr>
      <vt:lpstr>Cohort 1: What did they like?</vt:lpstr>
      <vt:lpstr>Cohort 1: How could the program improve?</vt:lpstr>
      <vt:lpstr>Cohort 2 Program Ratings: Higher ratings than Cohort 1. Mentors had highest ratings and mentees had lowest ratings.</vt:lpstr>
      <vt:lpstr>Cohort 2: How could the program improve?</vt:lpstr>
      <vt:lpstr>Looking Forward to Cohort 3</vt:lpstr>
      <vt:lpstr>Survey Feedback from Cohort 2</vt:lpstr>
      <vt:lpstr>Survey feedback part 2</vt:lpstr>
      <vt:lpstr>Breakout Sessions</vt:lpstr>
      <vt:lpstr>When we mentor a new special education teacher, we don’t just support a colleague—we strengthen outcomes for every student they will ever serve.</vt:lpstr>
      <vt:lpstr>Contact Information</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Stacey Todd</dc:creator>
  <cp:lastModifiedBy>Emma R Ostovar</cp:lastModifiedBy>
  <cp:revision>5</cp:revision>
  <dcterms:modified xsi:type="dcterms:W3CDTF">2026-02-25T13:36:30Z</dcterms:modified>
</cp:coreProperties>
</file>