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256" r:id="rId2"/>
    <p:sldId id="257" r:id="rId3"/>
    <p:sldId id="259" r:id="rId4"/>
    <p:sldId id="1720" r:id="rId5"/>
    <p:sldId id="1712" r:id="rId6"/>
    <p:sldId id="1713" r:id="rId7"/>
    <p:sldId id="1714" r:id="rId8"/>
    <p:sldId id="1717" r:id="rId9"/>
    <p:sldId id="1723" r:id="rId10"/>
    <p:sldId id="1711" r:id="rId11"/>
    <p:sldId id="1716" r:id="rId12"/>
    <p:sldId id="1715" r:id="rId13"/>
    <p:sldId id="1719" r:id="rId14"/>
    <p:sldId id="1718" r:id="rId15"/>
    <p:sldId id="1721" r:id="rId16"/>
    <p:sldId id="263" r:id="rId17"/>
    <p:sldId id="1707" r:id="rId18"/>
    <p:sldId id="1846" r:id="rId19"/>
    <p:sldId id="1710" r:id="rId20"/>
    <p:sldId id="1850" r:id="rId21"/>
    <p:sldId id="1851" r:id="rId22"/>
    <p:sldId id="1708" r:id="rId23"/>
    <p:sldId id="1709" r:id="rId24"/>
    <p:sldId id="1722" r:id="rId25"/>
    <p:sldId id="260" r:id="rId26"/>
    <p:sldId id="1703" r:id="rId27"/>
    <p:sldId id="1704" r:id="rId28"/>
    <p:sldId id="1705" r:id="rId29"/>
    <p:sldId id="1706" r:id="rId30"/>
    <p:sldId id="262" r:id="rId31"/>
    <p:sldId id="261" r:id="rId32"/>
    <p:sldId id="1700" r:id="rId33"/>
    <p:sldId id="1724" r:id="rId34"/>
    <p:sldId id="1847" r:id="rId35"/>
    <p:sldId id="1400" r:id="rId36"/>
    <p:sldId id="1842" r:id="rId37"/>
    <p:sldId id="1813" r:id="rId38"/>
    <p:sldId id="1814" r:id="rId39"/>
    <p:sldId id="1815" r:id="rId40"/>
    <p:sldId id="1816" r:id="rId41"/>
    <p:sldId id="1817" r:id="rId42"/>
    <p:sldId id="1786" r:id="rId43"/>
    <p:sldId id="1858" r:id="rId44"/>
    <p:sldId id="1794" r:id="rId45"/>
    <p:sldId id="1795" r:id="rId46"/>
    <p:sldId id="1796" r:id="rId47"/>
    <p:sldId id="1797" r:id="rId48"/>
    <p:sldId id="277" r:id="rId49"/>
    <p:sldId id="1866" r:id="rId50"/>
    <p:sldId id="1859" r:id="rId51"/>
    <p:sldId id="1725" r:id="rId52"/>
    <p:sldId id="1726" r:id="rId53"/>
    <p:sldId id="1727" r:id="rId54"/>
    <p:sldId id="1728" r:id="rId55"/>
    <p:sldId id="1849" r:id="rId56"/>
    <p:sldId id="1848" r:id="rId57"/>
    <p:sldId id="1860" r:id="rId58"/>
    <p:sldId id="1873" r:id="rId59"/>
    <p:sldId id="1874" r:id="rId60"/>
    <p:sldId id="1729" r:id="rId61"/>
    <p:sldId id="1867" r:id="rId62"/>
    <p:sldId id="1730" r:id="rId63"/>
    <p:sldId id="1731" r:id="rId64"/>
    <p:sldId id="1732" r:id="rId65"/>
    <p:sldId id="1864" r:id="rId66"/>
    <p:sldId id="300" r:id="rId67"/>
    <p:sldId id="301" r:id="rId68"/>
    <p:sldId id="302" r:id="rId69"/>
    <p:sldId id="303" r:id="rId70"/>
    <p:sldId id="304" r:id="rId71"/>
    <p:sldId id="305" r:id="rId72"/>
    <p:sldId id="306" r:id="rId73"/>
    <p:sldId id="307" r:id="rId74"/>
    <p:sldId id="308" r:id="rId75"/>
    <p:sldId id="309" r:id="rId76"/>
    <p:sldId id="310" r:id="rId77"/>
    <p:sldId id="311" r:id="rId78"/>
    <p:sldId id="312" r:id="rId79"/>
    <p:sldId id="1875" r:id="rId80"/>
    <p:sldId id="1733" r:id="rId81"/>
    <p:sldId id="1790" r:id="rId82"/>
    <p:sldId id="1791" r:id="rId83"/>
    <p:sldId id="1865" r:id="rId84"/>
    <p:sldId id="286" r:id="rId85"/>
    <p:sldId id="287" r:id="rId86"/>
    <p:sldId id="1347" r:id="rId87"/>
    <p:sldId id="289" r:id="rId88"/>
    <p:sldId id="1869" r:id="rId89"/>
    <p:sldId id="1569" r:id="rId90"/>
    <p:sldId id="1570" r:id="rId91"/>
    <p:sldId id="1571" r:id="rId92"/>
    <p:sldId id="1572" r:id="rId93"/>
    <p:sldId id="290" r:id="rId94"/>
    <p:sldId id="272" r:id="rId95"/>
    <p:sldId id="1348" r:id="rId96"/>
    <p:sldId id="1775" r:id="rId97"/>
    <p:sldId id="1777" r:id="rId98"/>
    <p:sldId id="1778" r:id="rId99"/>
    <p:sldId id="1779" r:id="rId100"/>
    <p:sldId id="1876" r:id="rId101"/>
    <p:sldId id="1792" r:id="rId102"/>
    <p:sldId id="1793" r:id="rId103"/>
    <p:sldId id="1870" r:id="rId104"/>
    <p:sldId id="1780" r:id="rId105"/>
    <p:sldId id="1877" r:id="rId106"/>
    <p:sldId id="1861" r:id="rId107"/>
    <p:sldId id="1862" r:id="rId108"/>
    <p:sldId id="1863" r:id="rId109"/>
    <p:sldId id="1871" r:id="rId110"/>
    <p:sldId id="1872" r:id="rId111"/>
    <p:sldId id="1878" r:id="rId112"/>
    <p:sldId id="2145706815"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6"/>
    <p:restoredTop sz="92946"/>
  </p:normalViewPr>
  <p:slideViewPr>
    <p:cSldViewPr snapToGrid="0">
      <p:cViewPr varScale="1">
        <p:scale>
          <a:sx n="72" d="100"/>
          <a:sy n="72" d="100"/>
        </p:scale>
        <p:origin x="23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CBD38-E10F-1841-92B3-6B6316855206}" type="datetimeFigureOut">
              <a:rPr lang="en-US" smtClean="0"/>
              <a:t>2/11/26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4EF09-A247-514A-98C4-345201083BAE}" type="slidenum">
              <a:rPr lang="en-US" smtClean="0"/>
              <a:t>‹#›</a:t>
            </a:fld>
            <a:endParaRPr lang="en-US"/>
          </a:p>
        </p:txBody>
      </p:sp>
    </p:spTree>
    <p:extLst>
      <p:ext uri="{BB962C8B-B14F-4D97-AF65-F5344CB8AC3E}">
        <p14:creationId xmlns:p14="http://schemas.microsoft.com/office/powerpoint/2010/main" val="1650381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 challenge that impacts faculty, state level personnel, and practitioners of all experience levels is the limited time we have in preparation programs and professional developments to learn and master all that is needed to be successful in the classroom and beyond.  Difficult choices must therefore be made to select key, or pillar practices to prioritize.  However, a one size fits most approach has rarely proven effective in our complex work in schools serving students with disabilities given many teaching rosters are largely filled out with inexperienced educators.  In this early bird session, Dr. Michael Kennedy from the University of Virginia lays out a strategic plan for helping faculty and practitioners consider the High-Leverage Practices (HLPs) in powerful combinations instead of one-by-one to help address student learning needs and educator overload.  Resources including the HLP video series, leadership guides, and other CEEDAR resources will be highlighted to help your team put together a creative and unique plan for quality and improvement.   </a:t>
            </a:r>
          </a:p>
          <a:p>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184EF09-A247-514A-98C4-345201083BAE}" type="slidenum">
              <a:rPr lang="en-US" smtClean="0"/>
              <a:t>1</a:t>
            </a:fld>
            <a:endParaRPr lang="en-US"/>
          </a:p>
        </p:txBody>
      </p:sp>
    </p:spTree>
    <p:extLst>
      <p:ext uri="{BB962C8B-B14F-4D97-AF65-F5344CB8AC3E}">
        <p14:creationId xmlns:p14="http://schemas.microsoft.com/office/powerpoint/2010/main" val="342552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5e11802ac4_0_2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pollination: </a:t>
            </a:r>
            <a:r>
              <a:rPr lang="en-US"/>
              <a:t>The transfer of pollen.</a:t>
            </a:r>
            <a:endParaRPr>
              <a:solidFill>
                <a:schemeClr val="dk1"/>
              </a:solidFill>
            </a:endParaRPr>
          </a:p>
        </p:txBody>
      </p:sp>
      <p:sp>
        <p:nvSpPr>
          <p:cNvPr id="621" name="Google Shape;621;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5e11802ac4_0_2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b="1"/>
              <a:t>pollination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45" name="Google Shape;64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7e576c1a67_0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27e576c1a67_0_1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 butterfly taking pollen from one flower to another flower” is correct! This is an example of </a:t>
            </a:r>
            <a:r>
              <a:rPr lang="en-US" b="1"/>
              <a:t>pollination.</a:t>
            </a:r>
            <a:endParaRPr sz="1200">
              <a:solidFill>
                <a:schemeClr val="dk1"/>
              </a:solidFill>
            </a:endParaRPr>
          </a:p>
        </p:txBody>
      </p:sp>
      <p:sp>
        <p:nvSpPr>
          <p:cNvPr id="666" name="Google Shape;666;g27e576c1a67_0_1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5e11802ac4_0_2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5e11802ac4_0_2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pollination</a:t>
            </a:r>
            <a:r>
              <a:rPr lang="en-US" sz="1100"/>
              <a:t>: A butterfly taking pollen from one flower to another flower</a:t>
            </a:r>
            <a:endParaRPr sz="1100">
              <a:solidFill>
                <a:schemeClr val="dk1"/>
              </a:solidFill>
            </a:endParaRPr>
          </a:p>
        </p:txBody>
      </p:sp>
      <p:sp>
        <p:nvSpPr>
          <p:cNvPr id="689" name="Google Shape;689;g25e11802ac4_0_2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5e11802ac4_0_2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pollination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14" name="Google Shape;714;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7e576c1a67_0_1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“Pollination helps the plants I see everyday to reproduce.” That is correct! This is an example of how </a:t>
            </a:r>
            <a:r>
              <a:rPr lang="en-US" b="1"/>
              <a:t>pollination </a:t>
            </a:r>
            <a:r>
              <a:rPr lang="en-US"/>
              <a:t>impacts your life.</a:t>
            </a:r>
            <a:endParaRPr sz="1200">
              <a:solidFill>
                <a:schemeClr val="dk1"/>
              </a:solidFill>
            </a:endParaRPr>
          </a:p>
        </p:txBody>
      </p:sp>
      <p:sp>
        <p:nvSpPr>
          <p:cNvPr id="735" name="Google Shape;735;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5e11802ac4_0_2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25e11802ac4_0_2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lang="en-US" b="1"/>
              <a:t>pollination</a:t>
            </a:r>
            <a:r>
              <a:rPr lang="en-US" sz="1200" b="1">
                <a:solidFill>
                  <a:schemeClr val="dk1"/>
                </a:solidFill>
              </a:rPr>
              <a:t> </a:t>
            </a:r>
            <a:r>
              <a:rPr lang="en-US" sz="1200">
                <a:solidFill>
                  <a:schemeClr val="dk1"/>
                </a:solidFill>
              </a:rPr>
              <a:t>impact my life?”:  </a:t>
            </a:r>
            <a:r>
              <a:rPr lang="en-US"/>
              <a:t>Pollination helps the plants I see everyday to reproduce. </a:t>
            </a:r>
            <a:endParaRPr/>
          </a:p>
        </p:txBody>
      </p:sp>
      <p:sp>
        <p:nvSpPr>
          <p:cNvPr id="758" name="Google Shape;758;g25e11802ac4_0_2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teachers provide instruction using evidence-based practices during the acquisition phase of learning, but unless generalization and maintenance are also considered, students may not be able to access their new behavior in applied settings, such as at home or the playground. It is our contention that both generalization and maintenance should be programmed systematically. </a:t>
            </a:r>
            <a:endParaRPr lang="en-US" dirty="0"/>
          </a:p>
          <a:p>
            <a:endParaRPr lang="en-US" dirty="0"/>
          </a:p>
        </p:txBody>
      </p:sp>
      <p:sp>
        <p:nvSpPr>
          <p:cNvPr id="4" name="Slide Number Placeholder 3"/>
          <p:cNvSpPr>
            <a:spLocks noGrp="1"/>
          </p:cNvSpPr>
          <p:nvPr>
            <p:ph type="sldNum" sz="quarter" idx="5"/>
          </p:nvPr>
        </p:nvSpPr>
        <p:spPr/>
        <p:txBody>
          <a:bodyPr/>
          <a:lstStyle/>
          <a:p>
            <a:fld id="{64791E76-1927-2543-8448-EE7ADEA96662}" type="slidenum">
              <a:rPr lang="en-US" smtClean="0"/>
              <a:t>93</a:t>
            </a:fld>
            <a:endParaRPr lang="en-US"/>
          </a:p>
        </p:txBody>
      </p:sp>
    </p:spTree>
    <p:extLst>
      <p:ext uri="{BB962C8B-B14F-4D97-AF65-F5344CB8AC3E}">
        <p14:creationId xmlns:p14="http://schemas.microsoft.com/office/powerpoint/2010/main" val="5933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include maintenance of behavior when we talk about generalizing newly acquired skills to new settings, people, and/or other behaviors? The learner cannot generalize a behavior if she cannot maintain the behavior in the first place, so maintenance is integral to the learning process. </a:t>
            </a:r>
            <a:endParaRPr lang="en-US" dirty="0"/>
          </a:p>
          <a:p>
            <a:endParaRPr lang="en-US" dirty="0"/>
          </a:p>
        </p:txBody>
      </p:sp>
      <p:sp>
        <p:nvSpPr>
          <p:cNvPr id="4" name="Slide Number Placeholder 3"/>
          <p:cNvSpPr>
            <a:spLocks noGrp="1"/>
          </p:cNvSpPr>
          <p:nvPr>
            <p:ph type="sldNum" sz="quarter" idx="5"/>
          </p:nvPr>
        </p:nvSpPr>
        <p:spPr/>
        <p:txBody>
          <a:bodyPr/>
          <a:lstStyle/>
          <a:p>
            <a:fld id="{64791E76-1927-2543-8448-EE7ADEA96662}" type="slidenum">
              <a:rPr lang="en-US" smtClean="0"/>
              <a:t>94</a:t>
            </a:fld>
            <a:endParaRPr lang="en-US"/>
          </a:p>
        </p:txBody>
      </p:sp>
    </p:spTree>
    <p:extLst>
      <p:ext uri="{BB962C8B-B14F-4D97-AF65-F5344CB8AC3E}">
        <p14:creationId xmlns:p14="http://schemas.microsoft.com/office/powerpoint/2010/main" val="1341715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Expecting learners to automatically transfer newly learned skills when supports have been withdrawn is asking a lot of students and, in fact, may be setting them up for failure. It is meaningless to change any learner’s behavior unless the change is made to last (maintenance) and the new behavior occurs in settings other than the original training site and in the absence of the original trainer (generalization). </a:t>
            </a:r>
            <a:endParaRPr lang="en-US" dirty="0"/>
          </a:p>
          <a:p>
            <a:endParaRPr lang="en-US" dirty="0"/>
          </a:p>
        </p:txBody>
      </p:sp>
      <p:sp>
        <p:nvSpPr>
          <p:cNvPr id="4" name="Slide Number Placeholder 3"/>
          <p:cNvSpPr>
            <a:spLocks noGrp="1"/>
          </p:cNvSpPr>
          <p:nvPr>
            <p:ph type="sldNum" sz="quarter" idx="5"/>
          </p:nvPr>
        </p:nvSpPr>
        <p:spPr/>
        <p:txBody>
          <a:bodyPr/>
          <a:lstStyle/>
          <a:p>
            <a:fld id="{64791E76-1927-2543-8448-EE7ADEA96662}" type="slidenum">
              <a:rPr lang="en-US" smtClean="0"/>
              <a:t>95</a:t>
            </a:fld>
            <a:endParaRPr lang="en-US"/>
          </a:p>
        </p:txBody>
      </p:sp>
    </p:spTree>
    <p:extLst>
      <p:ext uri="{BB962C8B-B14F-4D97-AF65-F5344CB8AC3E}">
        <p14:creationId xmlns:p14="http://schemas.microsoft.com/office/powerpoint/2010/main" val="376585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dirty="0">
                <a:latin typeface="Times New Roman"/>
                <a:ea typeface="Times New Roman"/>
                <a:cs typeface="Times New Roman"/>
                <a:sym typeface="Times New Roman"/>
              </a:rPr>
              <a:t>This first video in our series focuses on </a:t>
            </a:r>
            <a:r>
              <a:rPr lang="en-US" sz="1200" i="0" dirty="0">
                <a:latin typeface="Times New Roman"/>
                <a:ea typeface="Times New Roman"/>
                <a:cs typeface="Times New Roman"/>
                <a:sym typeface="Times New Roman"/>
              </a:rPr>
              <a:t>providing</a:t>
            </a:r>
            <a:r>
              <a:rPr lang="en-US" sz="1200" i="1" dirty="0">
                <a:latin typeface="Times New Roman"/>
                <a:ea typeface="Times New Roman"/>
                <a:cs typeface="Times New Roman"/>
                <a:sym typeface="Times New Roman"/>
              </a:rPr>
              <a:t> Academic-Specific Feedback</a:t>
            </a:r>
            <a:endParaRPr dirty="0"/>
          </a:p>
          <a:p>
            <a:pPr marL="0" lvl="0" indent="0" algn="l" rtl="0">
              <a:spcBef>
                <a:spcPts val="0"/>
              </a:spcBef>
              <a:spcAft>
                <a:spcPts val="0"/>
              </a:spcAft>
              <a:buNone/>
            </a:pPr>
            <a:endParaRPr dirty="0"/>
          </a:p>
        </p:txBody>
      </p:sp>
      <p:sp>
        <p:nvSpPr>
          <p:cNvPr id="128" name="Google Shape;12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explicit instruction will still result in some students not making progress and needing clarification or other supports to succeed.  That is what HLPs 13 and 15 are really all about.  </a:t>
            </a:r>
          </a:p>
        </p:txBody>
      </p:sp>
      <p:sp>
        <p:nvSpPr>
          <p:cNvPr id="4" name="Slide Number Placeholder 3"/>
          <p:cNvSpPr>
            <a:spLocks noGrp="1"/>
          </p:cNvSpPr>
          <p:nvPr>
            <p:ph type="sldNum" sz="quarter" idx="5"/>
          </p:nvPr>
        </p:nvSpPr>
        <p:spPr/>
        <p:txBody>
          <a:bodyPr/>
          <a:lstStyle/>
          <a:p>
            <a:fld id="{EC1CE227-AA84-944C-9E97-17853EBA8013}" type="slidenum">
              <a:rPr lang="en-US" smtClean="0"/>
              <a:t>104</a:t>
            </a:fld>
            <a:endParaRPr lang="en-US"/>
          </a:p>
        </p:txBody>
      </p:sp>
    </p:spTree>
    <p:extLst>
      <p:ext uri="{BB962C8B-B14F-4D97-AF65-F5344CB8AC3E}">
        <p14:creationId xmlns:p14="http://schemas.microsoft.com/office/powerpoint/2010/main" val="993801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4D88C-B201-8DD6-9DD0-9BF26FC62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7EE70-57D0-1C9D-0612-C9DB7CB2F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D9B59-6F9C-9407-C718-9D2A9D20AB1F}"/>
              </a:ext>
            </a:extLst>
          </p:cNvPr>
          <p:cNvSpPr>
            <a:spLocks noGrp="1"/>
          </p:cNvSpPr>
          <p:nvPr>
            <p:ph type="body" idx="1"/>
          </p:nvPr>
        </p:nvSpPr>
        <p:spPr/>
        <p:txBody>
          <a:bodyPr/>
          <a:lstStyle/>
          <a:p>
            <a:r>
              <a:rPr lang="en-US" dirty="0"/>
              <a:t>The best explicit instruction will still result in some students not making progress and needing clarification or other supports to succeed.  That is what HLPs 13 and 15 are really all about.  </a:t>
            </a:r>
          </a:p>
        </p:txBody>
      </p:sp>
      <p:sp>
        <p:nvSpPr>
          <p:cNvPr id="4" name="Slide Number Placeholder 3">
            <a:extLst>
              <a:ext uri="{FF2B5EF4-FFF2-40B4-BE49-F238E27FC236}">
                <a16:creationId xmlns:a16="http://schemas.microsoft.com/office/drawing/2014/main" id="{BA1F1AB9-9E04-CC44-0BB1-27B1728F2069}"/>
              </a:ext>
            </a:extLst>
          </p:cNvPr>
          <p:cNvSpPr>
            <a:spLocks noGrp="1"/>
          </p:cNvSpPr>
          <p:nvPr>
            <p:ph type="sldNum" sz="quarter" idx="5"/>
          </p:nvPr>
        </p:nvSpPr>
        <p:spPr/>
        <p:txBody>
          <a:bodyPr/>
          <a:lstStyle/>
          <a:p>
            <a:fld id="{EC1CE227-AA84-944C-9E97-17853EBA8013}" type="slidenum">
              <a:rPr lang="en-US" smtClean="0"/>
              <a:t>58</a:t>
            </a:fld>
            <a:endParaRPr lang="en-US"/>
          </a:p>
        </p:txBody>
      </p:sp>
    </p:spTree>
    <p:extLst>
      <p:ext uri="{BB962C8B-B14F-4D97-AF65-F5344CB8AC3E}">
        <p14:creationId xmlns:p14="http://schemas.microsoft.com/office/powerpoint/2010/main" val="177198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5e11802ac4_0_1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lang="en-US" b="1">
                <a:solidFill>
                  <a:srgbClr val="242424"/>
                </a:solidFill>
              </a:rPr>
              <a:t>pollination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pollination.</a:t>
            </a:r>
            <a:endParaRPr>
              <a:solidFill>
                <a:schemeClr val="dk1"/>
              </a:solidFill>
            </a:endParaRPr>
          </a:p>
        </p:txBody>
      </p:sp>
      <p:sp>
        <p:nvSpPr>
          <p:cNvPr id="491" name="Google Shape;49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1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t>
            </a:r>
            <a:r>
              <a:rPr lang="en-US" b="1"/>
              <a:t>pollination </a:t>
            </a:r>
            <a:r>
              <a:rPr lang="en-US" sz="1200">
                <a:solidFill>
                  <a:schemeClr val="dk1"/>
                </a:solidFill>
              </a:rPr>
              <a:t>from these four choices</a:t>
            </a:r>
            <a:r>
              <a:rPr lang="en-US"/>
              <a:t>.</a:t>
            </a:r>
            <a:endParaRPr/>
          </a:p>
        </p:txBody>
      </p:sp>
      <p:sp>
        <p:nvSpPr>
          <p:cNvPr id="513" name="Google Shape;513;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91a9c54469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91a9c54469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This is the picture that shows </a:t>
            </a:r>
            <a:r>
              <a:rPr lang="en-US" b="1"/>
              <a:t>pollination</a:t>
            </a:r>
            <a:r>
              <a:rPr lang="en-US"/>
              <a:t>.</a:t>
            </a:r>
            <a:endParaRPr/>
          </a:p>
        </p:txBody>
      </p:sp>
      <p:sp>
        <p:nvSpPr>
          <p:cNvPr id="533" name="Google Shape;533;g291a9c54469_0_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5e11802ac4_0_2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t>
            </a:r>
            <a:r>
              <a:rPr lang="en-US" b="1"/>
              <a:t>pollination.</a:t>
            </a:r>
            <a:endParaRPr>
              <a:solidFill>
                <a:schemeClr val="dk1"/>
              </a:solidFill>
            </a:endParaRPr>
          </a:p>
        </p:txBody>
      </p:sp>
      <p:sp>
        <p:nvSpPr>
          <p:cNvPr id="554" name="Google Shape;55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5e11802ac4_0_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pollination</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577" name="Google Shape;57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7e576c1a67_0_1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27e576c1a67_0_1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“The transfer of pollen” is correct! This is the definition of </a:t>
            </a:r>
            <a:r>
              <a:rPr lang="en-US" b="1"/>
              <a:t>pollination.</a:t>
            </a:r>
            <a:endParaRPr sz="1200">
              <a:solidFill>
                <a:schemeClr val="dk1"/>
              </a:solidFill>
            </a:endParaRPr>
          </a:p>
        </p:txBody>
      </p:sp>
      <p:sp>
        <p:nvSpPr>
          <p:cNvPr id="598" name="Google Shape;598;g27e576c1a67_0_1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8BCB-6535-E1AC-E59B-61970BC46C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B97C6-E7A1-47C7-5569-0DFE35660C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4911E-66B5-62B6-385F-90D416C092F4}"/>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5" name="Footer Placeholder 4">
            <a:extLst>
              <a:ext uri="{FF2B5EF4-FFF2-40B4-BE49-F238E27FC236}">
                <a16:creationId xmlns:a16="http://schemas.microsoft.com/office/drawing/2014/main" id="{71903534-4F67-74E0-71E5-F868AC48E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0F87B-F640-66C5-55DF-8317750EDCD7}"/>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3105697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7FC5A-38C0-710C-1EFF-B275706E8C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D6B26E-4ED0-84D2-4201-AD2384C51C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68CC6-790B-F94B-FB88-80FA90EBBCE3}"/>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5" name="Footer Placeholder 4">
            <a:extLst>
              <a:ext uri="{FF2B5EF4-FFF2-40B4-BE49-F238E27FC236}">
                <a16:creationId xmlns:a16="http://schemas.microsoft.com/office/drawing/2014/main" id="{33714D81-E23B-5699-EFA8-58C87278A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05827-A722-EDA0-238E-10B8957CA9F0}"/>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3465913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A5B96-52CB-1721-E353-27D896977D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49DCD7-C52B-1A29-A6E2-183F31FF7B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09609-FFB3-AA62-88F7-1C9B1EF98BA1}"/>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5" name="Footer Placeholder 4">
            <a:extLst>
              <a:ext uri="{FF2B5EF4-FFF2-40B4-BE49-F238E27FC236}">
                <a16:creationId xmlns:a16="http://schemas.microsoft.com/office/drawing/2014/main" id="{E85B11ED-A0F8-1922-6ACD-9A968FFED0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4A44A-08E5-06B7-0D62-2D3951E563B5}"/>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906526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10DE-450B-312E-A99B-9F52B0B34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3AA7AA-76A6-D297-B379-981E199EB5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B75DF-9583-652A-654E-87EE899151F2}"/>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5" name="Footer Placeholder 4">
            <a:extLst>
              <a:ext uri="{FF2B5EF4-FFF2-40B4-BE49-F238E27FC236}">
                <a16:creationId xmlns:a16="http://schemas.microsoft.com/office/drawing/2014/main" id="{74200313-81BF-1F29-082C-43F82A24A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CEB62-E784-2BA1-270A-B0EE1A0A6EEF}"/>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247439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2CCE-CE65-60A1-5C25-3120419872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8F9F37-4B01-3C10-D8C5-F611E75AFD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56BE72-9CBD-3CA1-7E78-B7CFC039FDC6}"/>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5" name="Footer Placeholder 4">
            <a:extLst>
              <a:ext uri="{FF2B5EF4-FFF2-40B4-BE49-F238E27FC236}">
                <a16:creationId xmlns:a16="http://schemas.microsoft.com/office/drawing/2014/main" id="{E7F8C13A-357A-264C-A188-19BC03DD4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4EC19-AB4A-8CF9-68F7-9E7FB0527F63}"/>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1771047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B6217-4D68-7B17-2717-BB3595CDF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EE84C0-8192-8955-C5D9-AB2E6C4BE5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97C1A8-99DB-FA2C-6C76-8993E3AF64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C2D80-D3D0-8FCF-6644-4F6CC3040C3A}"/>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6" name="Footer Placeholder 5">
            <a:extLst>
              <a:ext uri="{FF2B5EF4-FFF2-40B4-BE49-F238E27FC236}">
                <a16:creationId xmlns:a16="http://schemas.microsoft.com/office/drawing/2014/main" id="{B5B0B65F-BBB7-B218-7C3C-7322C36B5F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B0B50-3448-AE4B-31D9-361E1258D423}"/>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3217648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0702-D2A5-F3BB-1E38-E6DA227FF6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40877F-3E8E-2D05-5CA6-EEF6E6200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76F00D-D40F-EFA4-7965-9CB815789A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C78545-AE95-E329-96BE-FD7E230C8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39D11-DA08-25E4-5394-97C4A3BB1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7DEC1E-BB9A-A249-D48C-564140008C57}"/>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8" name="Footer Placeholder 7">
            <a:extLst>
              <a:ext uri="{FF2B5EF4-FFF2-40B4-BE49-F238E27FC236}">
                <a16:creationId xmlns:a16="http://schemas.microsoft.com/office/drawing/2014/main" id="{896DBA1D-6238-AB82-7AF9-B4C239414D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19492-FB4B-AF2B-1A6F-241107CD4AB1}"/>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3659251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9D43A-F8CF-4C1D-23F6-CE7A4A275A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EE5A85-4C00-6406-D68C-AEFAB4DCBFE8}"/>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4" name="Footer Placeholder 3">
            <a:extLst>
              <a:ext uri="{FF2B5EF4-FFF2-40B4-BE49-F238E27FC236}">
                <a16:creationId xmlns:a16="http://schemas.microsoft.com/office/drawing/2014/main" id="{88A43F82-EBF3-256A-F6EE-9B79C7655B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5B0404-4A1D-8CA8-B810-F09DAB3740F5}"/>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183437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167D7-04F6-ECF5-6075-9256308D199E}"/>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3" name="Footer Placeholder 2">
            <a:extLst>
              <a:ext uri="{FF2B5EF4-FFF2-40B4-BE49-F238E27FC236}">
                <a16:creationId xmlns:a16="http://schemas.microsoft.com/office/drawing/2014/main" id="{81EB10FA-34F5-4F0A-5C9A-E5B688267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D9FD8E-4611-0840-D45E-38190BC3F92C}"/>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79795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B491-B789-6BEA-F23B-757577D1E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6C0B18-87BE-26BC-6C32-B34C96833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70C4D0-B03C-E25D-B1EE-328CB479F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361CB-38A8-DCDB-0696-9AC295DC64CE}"/>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6" name="Footer Placeholder 5">
            <a:extLst>
              <a:ext uri="{FF2B5EF4-FFF2-40B4-BE49-F238E27FC236}">
                <a16:creationId xmlns:a16="http://schemas.microsoft.com/office/drawing/2014/main" id="{634CE2B4-D2B6-F191-275A-09C95A1DA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5F0642-8D7C-62DC-D56C-27A93945F1B3}"/>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4251173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C738-D20B-5A4A-5D54-2CC4411615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15FDD0-ED21-CF5F-AB58-84E3D6E521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3A8A84-A0FD-7A15-CE24-8ABC0DE02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805AA6-F597-C281-1CDB-250BF9D20611}"/>
              </a:ext>
            </a:extLst>
          </p:cNvPr>
          <p:cNvSpPr>
            <a:spLocks noGrp="1"/>
          </p:cNvSpPr>
          <p:nvPr>
            <p:ph type="dt" sz="half" idx="10"/>
          </p:nvPr>
        </p:nvSpPr>
        <p:spPr/>
        <p:txBody>
          <a:bodyPr/>
          <a:lstStyle/>
          <a:p>
            <a:fld id="{693740ED-8615-4247-9E5F-902C632A3E6F}" type="datetimeFigureOut">
              <a:rPr lang="en-US" smtClean="0"/>
              <a:t>2/11/26</a:t>
            </a:fld>
            <a:endParaRPr lang="en-US"/>
          </a:p>
        </p:txBody>
      </p:sp>
      <p:sp>
        <p:nvSpPr>
          <p:cNvPr id="6" name="Footer Placeholder 5">
            <a:extLst>
              <a:ext uri="{FF2B5EF4-FFF2-40B4-BE49-F238E27FC236}">
                <a16:creationId xmlns:a16="http://schemas.microsoft.com/office/drawing/2014/main" id="{AA7D188B-E8DF-F629-99CB-311E20ACB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77D589-B0C3-1D43-C568-14F397F5B256}"/>
              </a:ext>
            </a:extLst>
          </p:cNvPr>
          <p:cNvSpPr>
            <a:spLocks noGrp="1"/>
          </p:cNvSpPr>
          <p:nvPr>
            <p:ph type="sldNum" sz="quarter" idx="12"/>
          </p:nvPr>
        </p:nvSpPr>
        <p:spPr/>
        <p:txBody>
          <a:bodyPr/>
          <a:lstStyle/>
          <a:p>
            <a:fld id="{67AD1964-F966-8649-BBA1-6CE9B5BD253B}" type="slidenum">
              <a:rPr lang="en-US" smtClean="0"/>
              <a:t>‹#›</a:t>
            </a:fld>
            <a:endParaRPr lang="en-US"/>
          </a:p>
        </p:txBody>
      </p:sp>
    </p:spTree>
    <p:extLst>
      <p:ext uri="{BB962C8B-B14F-4D97-AF65-F5344CB8AC3E}">
        <p14:creationId xmlns:p14="http://schemas.microsoft.com/office/powerpoint/2010/main" val="374098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6031CE-5A02-87DB-CA82-D1BCF4648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9AF73A-5C54-CC78-E47B-7718F0411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F870A-DC34-6E90-D19C-CC9492266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3740ED-8615-4247-9E5F-902C632A3E6F}" type="datetimeFigureOut">
              <a:rPr lang="en-US" smtClean="0"/>
              <a:t>2/11/26</a:t>
            </a:fld>
            <a:endParaRPr lang="en-US"/>
          </a:p>
        </p:txBody>
      </p:sp>
      <p:sp>
        <p:nvSpPr>
          <p:cNvPr id="5" name="Footer Placeholder 4">
            <a:extLst>
              <a:ext uri="{FF2B5EF4-FFF2-40B4-BE49-F238E27FC236}">
                <a16:creationId xmlns:a16="http://schemas.microsoft.com/office/drawing/2014/main" id="{0E4CD31D-7EC1-4A4C-9FC1-C703F4257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DFE235-7B89-4687-4EDE-EEFC1C200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D1964-F966-8649-BBA1-6CE9B5BD253B}" type="slidenum">
              <a:rPr lang="en-US" smtClean="0"/>
              <a:t>‹#›</a:t>
            </a:fld>
            <a:endParaRPr lang="en-US"/>
          </a:p>
        </p:txBody>
      </p:sp>
    </p:spTree>
    <p:extLst>
      <p:ext uri="{BB962C8B-B14F-4D97-AF65-F5344CB8AC3E}">
        <p14:creationId xmlns:p14="http://schemas.microsoft.com/office/powerpoint/2010/main" val="1271404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15340F-552B-10FE-994E-10F1CB350AA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9800" y="1352555"/>
            <a:ext cx="7772400" cy="5181600"/>
          </a:xfrm>
          <a:prstGeom prst="rect">
            <a:avLst/>
          </a:prstGeom>
        </p:spPr>
      </p:pic>
      <p:sp>
        <p:nvSpPr>
          <p:cNvPr id="6" name="TextBox 5">
            <a:extLst>
              <a:ext uri="{FF2B5EF4-FFF2-40B4-BE49-F238E27FC236}">
                <a16:creationId xmlns:a16="http://schemas.microsoft.com/office/drawing/2014/main" id="{6B3CFCBF-1B56-ECBF-A482-01C08CA8D887}"/>
              </a:ext>
            </a:extLst>
          </p:cNvPr>
          <p:cNvSpPr txBox="1"/>
          <p:nvPr/>
        </p:nvSpPr>
        <p:spPr>
          <a:xfrm>
            <a:off x="1079499" y="144941"/>
            <a:ext cx="10033003" cy="1569660"/>
          </a:xfrm>
          <a:prstGeom prst="rect">
            <a:avLst/>
          </a:prstGeom>
          <a:noFill/>
        </p:spPr>
        <p:txBody>
          <a:bodyPr wrap="none" rtlCol="0">
            <a:spAutoFit/>
          </a:bodyPr>
          <a:lstStyle/>
          <a:p>
            <a:pPr algn="ctr"/>
            <a:r>
              <a:rPr lang="en-US" sz="3200" b="1" dirty="0"/>
              <a:t>Planning and Implementing Across the HLPs: </a:t>
            </a:r>
          </a:p>
          <a:p>
            <a:pPr algn="ctr"/>
            <a:r>
              <a:rPr lang="en-US" sz="3200" b="1" dirty="0"/>
              <a:t>Strategic Considerations for Maximum Effectiveness </a:t>
            </a:r>
          </a:p>
          <a:p>
            <a:pPr algn="ctr"/>
            <a:endParaRPr lang="en-US" sz="3200" dirty="0"/>
          </a:p>
        </p:txBody>
      </p:sp>
      <p:pic>
        <p:nvPicPr>
          <p:cNvPr id="3" name="Picture 2">
            <a:extLst>
              <a:ext uri="{FF2B5EF4-FFF2-40B4-BE49-F238E27FC236}">
                <a16:creationId xmlns:a16="http://schemas.microsoft.com/office/drawing/2014/main" id="{231B9DFC-F4D7-BE67-6431-90FCDF400BE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2481" y="4419148"/>
            <a:ext cx="2189519" cy="2115007"/>
          </a:xfrm>
          <a:prstGeom prst="rect">
            <a:avLst/>
          </a:prstGeom>
        </p:spPr>
      </p:pic>
      <p:sp>
        <p:nvSpPr>
          <p:cNvPr id="4" name="Title 3">
            <a:extLst>
              <a:ext uri="{FF2B5EF4-FFF2-40B4-BE49-F238E27FC236}">
                <a16:creationId xmlns:a16="http://schemas.microsoft.com/office/drawing/2014/main" id="{0C55A803-DA5D-9EF4-2242-D1C8914F9965}"/>
              </a:ext>
            </a:extLst>
          </p:cNvPr>
          <p:cNvSpPr txBox="1">
            <a:spLocks noGrp="1"/>
          </p:cNvSpPr>
          <p:nvPr>
            <p:ph type="title" idx="4294967295"/>
          </p:nvPr>
        </p:nvSpPr>
        <p:spPr>
          <a:xfrm>
            <a:off x="10531219" y="2693217"/>
            <a:ext cx="1132041" cy="95410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Slides</a:t>
            </a:r>
          </a:p>
        </p:txBody>
      </p:sp>
      <p:sp>
        <p:nvSpPr>
          <p:cNvPr id="7" name="Down Arrow 6">
            <a:extLst>
              <a:ext uri="{FF2B5EF4-FFF2-40B4-BE49-F238E27FC236}">
                <a16:creationId xmlns:a16="http://schemas.microsoft.com/office/drawing/2014/main" id="{FDB156F9-C244-CD0D-CEB9-F1C67BA3B96B}"/>
              </a:ext>
              <a:ext uri="{C183D7F6-B498-43B3-948B-1728B52AA6E4}">
                <adec:decorative xmlns:adec="http://schemas.microsoft.com/office/drawing/2017/decorative" val="1"/>
              </a:ext>
            </a:extLst>
          </p:cNvPr>
          <p:cNvSpPr/>
          <p:nvPr/>
        </p:nvSpPr>
        <p:spPr>
          <a:xfrm>
            <a:off x="10841732" y="3647324"/>
            <a:ext cx="541537" cy="7102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897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5F4202-CECF-CC65-3F0A-198E9005E6C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
        <p:nvSpPr>
          <p:cNvPr id="2" name="Title 1">
            <a:extLst>
              <a:ext uri="{FF2B5EF4-FFF2-40B4-BE49-F238E27FC236}">
                <a16:creationId xmlns:a16="http://schemas.microsoft.com/office/drawing/2014/main" id="{407CB6BC-ABD0-DABD-CC3C-070A7EAC8BCB}"/>
              </a:ext>
            </a:extLst>
          </p:cNvPr>
          <p:cNvSpPr>
            <a:spLocks noGrp="1"/>
          </p:cNvSpPr>
          <p:nvPr>
            <p:ph type="title" idx="4294967295"/>
          </p:nvPr>
        </p:nvSpPr>
        <p:spPr>
          <a:xfrm>
            <a:off x="479611" y="-1325563"/>
            <a:ext cx="10515600" cy="1325563"/>
          </a:xfrm>
        </p:spPr>
        <p:txBody>
          <a:bodyPr/>
          <a:lstStyle/>
          <a:p>
            <a:r>
              <a:rPr lang="en-US" dirty="0"/>
              <a:t>You’re hired</a:t>
            </a:r>
          </a:p>
        </p:txBody>
      </p:sp>
    </p:spTree>
    <p:extLst>
      <p:ext uri="{BB962C8B-B14F-4D97-AF65-F5344CB8AC3E}">
        <p14:creationId xmlns:p14="http://schemas.microsoft.com/office/powerpoint/2010/main" val="34588446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EB7697-6E88-108E-1BA1-8FC63B031929}"/>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3391" y="1751861"/>
            <a:ext cx="7772400" cy="3983355"/>
          </a:xfrm>
          <a:prstGeom prst="rect">
            <a:avLst/>
          </a:prstGeom>
        </p:spPr>
      </p:pic>
      <p:sp>
        <p:nvSpPr>
          <p:cNvPr id="4" name="Title 3">
            <a:extLst>
              <a:ext uri="{FF2B5EF4-FFF2-40B4-BE49-F238E27FC236}">
                <a16:creationId xmlns:a16="http://schemas.microsoft.com/office/drawing/2014/main" id="{446D25D2-A6F4-6241-C620-D4C1A6999C80}"/>
              </a:ext>
            </a:extLst>
          </p:cNvPr>
          <p:cNvSpPr txBox="1">
            <a:spLocks noGrp="1"/>
          </p:cNvSpPr>
          <p:nvPr>
            <p:ph type="title" idx="4294967295"/>
          </p:nvPr>
        </p:nvSpPr>
        <p:spPr>
          <a:xfrm>
            <a:off x="3302494" y="538009"/>
            <a:ext cx="5790303"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https://</a:t>
            </a:r>
            <a:r>
              <a:rPr kumimoji="0" lang="en-US" sz="3200" b="0" i="0" u="none" strike="noStrike" kern="1200" cap="none" spc="0" normalizeH="0" baseline="0" noProof="0" dirty="0" err="1">
                <a:ln>
                  <a:noFill/>
                </a:ln>
                <a:solidFill>
                  <a:schemeClr val="tx1"/>
                </a:solidFill>
                <a:effectLst/>
                <a:uLnTx/>
                <a:uFillTx/>
                <a:latin typeface="+mn-lt"/>
                <a:ea typeface="+mn-ea"/>
                <a:cs typeface="+mn-cs"/>
              </a:rPr>
              <a:t>vimeo.com</a:t>
            </a:r>
            <a:r>
              <a:rPr kumimoji="0" lang="en-US" sz="3200" b="0" i="0" u="none" strike="noStrike" kern="1200" cap="none" spc="0" normalizeH="0" baseline="0" noProof="0" dirty="0">
                <a:ln>
                  <a:noFill/>
                </a:ln>
                <a:solidFill>
                  <a:schemeClr val="tx1"/>
                </a:solidFill>
                <a:effectLst/>
                <a:uLnTx/>
                <a:uFillTx/>
                <a:latin typeface="+mn-lt"/>
                <a:ea typeface="+mn-ea"/>
                <a:cs typeface="+mn-cs"/>
              </a:rPr>
              <a:t>/922511270</a:t>
            </a:r>
          </a:p>
        </p:txBody>
      </p:sp>
    </p:spTree>
    <p:extLst>
      <p:ext uri="{BB962C8B-B14F-4D97-AF65-F5344CB8AC3E}">
        <p14:creationId xmlns:p14="http://schemas.microsoft.com/office/powerpoint/2010/main" val="39603153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98FB-FBA9-ECDD-7902-4AB9889597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ED9A42-6564-A129-2B93-ACBD8D83E906}"/>
              </a:ext>
            </a:extLst>
          </p:cNvPr>
          <p:cNvSpPr txBox="1">
            <a:spLocks noGrp="1"/>
          </p:cNvSpPr>
          <p:nvPr>
            <p:ph type="title" idx="4294967295"/>
          </p:nvPr>
        </p:nvSpPr>
        <p:spPr>
          <a:xfrm>
            <a:off x="3474128" y="251193"/>
            <a:ext cx="5371983"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Interdependent Practices.</a:t>
            </a:r>
          </a:p>
        </p:txBody>
      </p:sp>
      <p:sp>
        <p:nvSpPr>
          <p:cNvPr id="2" name="TextBox 1">
            <a:extLst>
              <a:ext uri="{FF2B5EF4-FFF2-40B4-BE49-F238E27FC236}">
                <a16:creationId xmlns:a16="http://schemas.microsoft.com/office/drawing/2014/main" id="{FAD0ACEF-CFBD-49C7-9956-768DDA7033A0}"/>
              </a:ext>
            </a:extLst>
          </p:cNvPr>
          <p:cNvSpPr txBox="1"/>
          <p:nvPr/>
        </p:nvSpPr>
        <p:spPr>
          <a:xfrm>
            <a:off x="60959" y="1189940"/>
            <a:ext cx="9665747" cy="5324535"/>
          </a:xfrm>
          <a:prstGeom prst="rect">
            <a:avLst/>
          </a:prstGeom>
          <a:noFill/>
        </p:spPr>
        <p:txBody>
          <a:bodyPr wrap="square" rtlCol="0">
            <a:spAutoFit/>
          </a:bodyPr>
          <a:lstStyle/>
          <a:p>
            <a:r>
              <a:rPr lang="en-US" sz="2000" dirty="0"/>
              <a:t>Use explicit instruction &amp; provide high-quality feedback for academics and behavior  </a:t>
            </a:r>
          </a:p>
          <a:p>
            <a:endParaRPr lang="en-US" sz="2000" dirty="0"/>
          </a:p>
          <a:p>
            <a:r>
              <a:rPr lang="en-US" sz="2000" b="1" dirty="0"/>
              <a:t>Create an organized, responsive learning environment</a:t>
            </a:r>
          </a:p>
          <a:p>
            <a:endParaRPr lang="en-US" sz="2000" dirty="0"/>
          </a:p>
          <a:p>
            <a:r>
              <a:rPr lang="en-US" sz="2000" dirty="0"/>
              <a:t>Make adaptations when needed</a:t>
            </a:r>
          </a:p>
          <a:p>
            <a:endParaRPr lang="en-US" sz="2000" dirty="0"/>
          </a:p>
          <a:p>
            <a:r>
              <a:rPr lang="en-US" sz="2000" dirty="0"/>
              <a:t>Use scaffolded supports</a:t>
            </a:r>
          </a:p>
          <a:p>
            <a:endParaRPr lang="en-US" sz="2000" dirty="0"/>
          </a:p>
          <a:p>
            <a:r>
              <a:rPr lang="en-US" sz="2000" dirty="0"/>
              <a:t>Teach and use strategies</a:t>
            </a:r>
          </a:p>
          <a:p>
            <a:endParaRPr lang="en-US" sz="2000" dirty="0"/>
          </a:p>
          <a:p>
            <a:r>
              <a:rPr lang="en-US" sz="2000" dirty="0"/>
              <a:t>Use flexible groupings</a:t>
            </a:r>
          </a:p>
          <a:p>
            <a:endParaRPr lang="en-US" sz="2000" dirty="0"/>
          </a:p>
          <a:p>
            <a:r>
              <a:rPr lang="en-US" sz="2000" b="1" dirty="0"/>
              <a:t>Engage students </a:t>
            </a:r>
          </a:p>
          <a:p>
            <a:endParaRPr lang="en-US" sz="2000" dirty="0"/>
          </a:p>
          <a:p>
            <a:r>
              <a:rPr lang="en-US" sz="2000" dirty="0"/>
              <a:t>Use assistive and instructional tech</a:t>
            </a:r>
          </a:p>
          <a:p>
            <a:endParaRPr lang="en-US" sz="2000" dirty="0"/>
          </a:p>
          <a:p>
            <a:r>
              <a:rPr lang="en-US" sz="2000" dirty="0"/>
              <a:t>Teach to generalization </a:t>
            </a:r>
          </a:p>
        </p:txBody>
      </p:sp>
      <p:sp>
        <p:nvSpPr>
          <p:cNvPr id="4" name="Left Arrow 3">
            <a:extLst>
              <a:ext uri="{FF2B5EF4-FFF2-40B4-BE49-F238E27FC236}">
                <a16:creationId xmlns:a16="http://schemas.microsoft.com/office/drawing/2014/main" id="{DABBF4AC-A1D8-F913-7F02-7CE109A85BF1}"/>
              </a:ext>
              <a:ext uri="{C183D7F6-B498-43B3-948B-1728B52AA6E4}">
                <adec:decorative xmlns:adec="http://schemas.microsoft.com/office/drawing/2017/decorative" val="1"/>
              </a:ext>
            </a:extLst>
          </p:cNvPr>
          <p:cNvSpPr/>
          <p:nvPr/>
        </p:nvSpPr>
        <p:spPr>
          <a:xfrm>
            <a:off x="9403977" y="1098986"/>
            <a:ext cx="1981200" cy="5737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D3BFB97-0500-492C-1765-AFFE3FAE3F28}"/>
              </a:ext>
              <a:ext uri="{C183D7F6-B498-43B3-948B-1728B52AA6E4}">
                <adec:decorative xmlns:adec="http://schemas.microsoft.com/office/drawing/2017/decorative" val="1"/>
              </a:ext>
            </a:extLst>
          </p:cNvPr>
          <p:cNvCxnSpPr/>
          <p:nvPr/>
        </p:nvCxnSpPr>
        <p:spPr>
          <a:xfrm>
            <a:off x="60959" y="1792941"/>
            <a:ext cx="1176348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Left Arrow 2">
            <a:extLst>
              <a:ext uri="{FF2B5EF4-FFF2-40B4-BE49-F238E27FC236}">
                <a16:creationId xmlns:a16="http://schemas.microsoft.com/office/drawing/2014/main" id="{72E43668-5FA3-03F1-8680-9587C688C447}"/>
              </a:ext>
              <a:ext uri="{C183D7F6-B498-43B3-948B-1728B52AA6E4}">
                <adec:decorative xmlns:adec="http://schemas.microsoft.com/office/drawing/2017/decorative" val="1"/>
              </a:ext>
            </a:extLst>
          </p:cNvPr>
          <p:cNvSpPr/>
          <p:nvPr/>
        </p:nvSpPr>
        <p:spPr>
          <a:xfrm>
            <a:off x="2217443" y="4751041"/>
            <a:ext cx="1981200" cy="57374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a:extLst>
              <a:ext uri="{FF2B5EF4-FFF2-40B4-BE49-F238E27FC236}">
                <a16:creationId xmlns:a16="http://schemas.microsoft.com/office/drawing/2014/main" id="{36AD642A-7314-BC0C-2FCC-F1B04AC9359F}"/>
              </a:ext>
              <a:ext uri="{C183D7F6-B498-43B3-948B-1728B52AA6E4}">
                <adec:decorative xmlns:adec="http://schemas.microsoft.com/office/drawing/2017/decorative" val="1"/>
              </a:ext>
            </a:extLst>
          </p:cNvPr>
          <p:cNvSpPr/>
          <p:nvPr/>
        </p:nvSpPr>
        <p:spPr>
          <a:xfrm>
            <a:off x="6507480" y="1672727"/>
            <a:ext cx="1981200" cy="57374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37428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DA59B-1859-4DC8-C9AF-546326FFF02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1407459"/>
            <a:ext cx="7772400" cy="5181600"/>
          </a:xfrm>
          <a:prstGeom prst="rect">
            <a:avLst/>
          </a:prstGeom>
        </p:spPr>
      </p:pic>
      <p:sp>
        <p:nvSpPr>
          <p:cNvPr id="4" name="Title 3">
            <a:extLst>
              <a:ext uri="{FF2B5EF4-FFF2-40B4-BE49-F238E27FC236}">
                <a16:creationId xmlns:a16="http://schemas.microsoft.com/office/drawing/2014/main" id="{440B4366-9E4E-3575-CC5D-01B19C69551D}"/>
              </a:ext>
            </a:extLst>
          </p:cNvPr>
          <p:cNvSpPr txBox="1">
            <a:spLocks noGrp="1"/>
          </p:cNvSpPr>
          <p:nvPr>
            <p:ph type="title" idx="4294967295"/>
          </p:nvPr>
        </p:nvSpPr>
        <p:spPr>
          <a:xfrm>
            <a:off x="1508462" y="268941"/>
            <a:ext cx="9175076" cy="95410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Create an Organized, Responsive Classroom Environment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Through Engaging Instruction</a:t>
            </a:r>
          </a:p>
        </p:txBody>
      </p:sp>
    </p:spTree>
    <p:extLst>
      <p:ext uri="{BB962C8B-B14F-4D97-AF65-F5344CB8AC3E}">
        <p14:creationId xmlns:p14="http://schemas.microsoft.com/office/powerpoint/2010/main" val="8126485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5F318-0323-CED9-11BD-E95D8817DD4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B85702-CB27-9373-638B-602E9B26AAD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500742"/>
            <a:ext cx="12191980" cy="6856718"/>
          </a:xfrm>
          <a:prstGeom prst="rect">
            <a:avLst/>
          </a:prstGeom>
        </p:spPr>
      </p:pic>
      <p:sp>
        <p:nvSpPr>
          <p:cNvPr id="2" name="Right Arrow 1">
            <a:extLst>
              <a:ext uri="{FF2B5EF4-FFF2-40B4-BE49-F238E27FC236}">
                <a16:creationId xmlns:a16="http://schemas.microsoft.com/office/drawing/2014/main" id="{EF166D35-C7D0-EC7E-A6BB-2591FFF6160C}"/>
              </a:ext>
              <a:ext uri="{C183D7F6-B498-43B3-948B-1728B52AA6E4}">
                <adec:decorative xmlns:adec="http://schemas.microsoft.com/office/drawing/2017/decorative" val="1"/>
              </a:ext>
            </a:extLst>
          </p:cNvPr>
          <p:cNvSpPr/>
          <p:nvPr/>
        </p:nvSpPr>
        <p:spPr>
          <a:xfrm>
            <a:off x="1838527" y="4357992"/>
            <a:ext cx="2821022" cy="1138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867257A-C812-36AE-259F-52923E204586}"/>
              </a:ext>
            </a:extLst>
          </p:cNvPr>
          <p:cNvSpPr>
            <a:spLocks noGrp="1"/>
          </p:cNvSpPr>
          <p:nvPr>
            <p:ph type="title" idx="4294967295"/>
          </p:nvPr>
        </p:nvSpPr>
        <p:spPr>
          <a:xfrm>
            <a:off x="228600" y="-1325563"/>
            <a:ext cx="10515600" cy="824821"/>
          </a:xfrm>
        </p:spPr>
        <p:txBody>
          <a:bodyPr/>
          <a:lstStyle/>
          <a:p>
            <a:r>
              <a:rPr lang="en-US" dirty="0"/>
              <a:t>Knowledge 5</a:t>
            </a:r>
          </a:p>
        </p:txBody>
      </p:sp>
    </p:spTree>
    <p:extLst>
      <p:ext uri="{BB962C8B-B14F-4D97-AF65-F5344CB8AC3E}">
        <p14:creationId xmlns:p14="http://schemas.microsoft.com/office/powerpoint/2010/main" val="8385729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994F-5015-8E43-8720-B63334FCC08E}"/>
              </a:ext>
            </a:extLst>
          </p:cNvPr>
          <p:cNvSpPr>
            <a:spLocks noGrp="1"/>
          </p:cNvSpPr>
          <p:nvPr>
            <p:ph type="title"/>
          </p:nvPr>
        </p:nvSpPr>
        <p:spPr>
          <a:xfrm>
            <a:off x="600075" y="0"/>
            <a:ext cx="10878671" cy="961212"/>
          </a:xfrm>
        </p:spPr>
        <p:txBody>
          <a:bodyPr>
            <a:normAutofit/>
          </a:bodyPr>
          <a:lstStyle/>
          <a:p>
            <a:pPr algn="ctr"/>
            <a:r>
              <a:rPr lang="en-US" dirty="0">
                <a:latin typeface="Times New Roman" panose="02020603050405020304" pitchFamily="18" charset="0"/>
                <a:cs typeface="Times New Roman" panose="02020603050405020304" pitchFamily="18" charset="0"/>
              </a:rPr>
              <a:t>HLP 16: Key Elements of Explicit Instruction.</a:t>
            </a:r>
          </a:p>
        </p:txBody>
      </p:sp>
      <p:sp>
        <p:nvSpPr>
          <p:cNvPr id="3" name="Content Placeholder 2">
            <a:extLst>
              <a:ext uri="{FF2B5EF4-FFF2-40B4-BE49-F238E27FC236}">
                <a16:creationId xmlns:a16="http://schemas.microsoft.com/office/drawing/2014/main" id="{D619D5AB-9D83-6D43-864E-659B665F3594}"/>
              </a:ext>
            </a:extLst>
          </p:cNvPr>
          <p:cNvSpPr>
            <a:spLocks noGrp="1"/>
          </p:cNvSpPr>
          <p:nvPr>
            <p:ph idx="1"/>
          </p:nvPr>
        </p:nvSpPr>
        <p:spPr>
          <a:xfrm>
            <a:off x="475129" y="1398494"/>
            <a:ext cx="10878671" cy="5325035"/>
          </a:xfrm>
        </p:spPr>
        <p:txBody>
          <a:bodyPr>
            <a:normAutofit lnSpcReduction="10000"/>
          </a:bodyPr>
          <a:lstStyle/>
          <a:p>
            <a:r>
              <a:rPr lang="en-US" dirty="0">
                <a:latin typeface="Times New Roman" panose="02020603050405020304" pitchFamily="18" charset="0"/>
                <a:cs typeface="Times New Roman" panose="02020603050405020304" pitchFamily="18" charset="0"/>
              </a:rPr>
              <a:t>Use clear language and anchor images</a:t>
            </a:r>
          </a:p>
          <a:p>
            <a:r>
              <a:rPr lang="en-US" dirty="0">
                <a:latin typeface="Times New Roman" panose="02020603050405020304" pitchFamily="18" charset="0"/>
                <a:cs typeface="Times New Roman" panose="02020603050405020304" pitchFamily="18" charset="0"/>
              </a:rPr>
              <a:t>Use cues</a:t>
            </a:r>
          </a:p>
          <a:p>
            <a:r>
              <a:rPr lang="en-US" dirty="0">
                <a:latin typeface="Times New Roman" panose="02020603050405020304" pitchFamily="18" charset="0"/>
                <a:cs typeface="Times New Roman" panose="02020603050405020304" pitchFamily="18" charset="0"/>
              </a:rPr>
              <a:t>Break complicated content into chunks</a:t>
            </a:r>
          </a:p>
          <a:p>
            <a:r>
              <a:rPr lang="en-US" dirty="0">
                <a:latin typeface="Times New Roman" panose="02020603050405020304" pitchFamily="18" charset="0"/>
                <a:cs typeface="Times New Roman" panose="02020603050405020304" pitchFamily="18" charset="0"/>
              </a:rPr>
              <a:t>Make connections to prior learning</a:t>
            </a:r>
          </a:p>
          <a:p>
            <a:r>
              <a:rPr lang="en-US" dirty="0">
                <a:latin typeface="Times New Roman" panose="02020603050405020304" pitchFamily="18" charset="0"/>
                <a:cs typeface="Times New Roman" panose="02020603050405020304" pitchFamily="18" charset="0"/>
              </a:rPr>
              <a:t>Highlight relevant and varied examples (and non-examples)</a:t>
            </a:r>
          </a:p>
          <a:p>
            <a:r>
              <a:rPr lang="en-US" dirty="0">
                <a:latin typeface="Times New Roman" panose="02020603050405020304" pitchFamily="18" charset="0"/>
                <a:cs typeface="Times New Roman" panose="02020603050405020304" pitchFamily="18" charset="0"/>
              </a:rPr>
              <a:t>Use an engaging, deliberate, and predictable pace</a:t>
            </a:r>
          </a:p>
          <a:p>
            <a:r>
              <a:rPr lang="en-US" dirty="0">
                <a:latin typeface="Times New Roman" panose="02020603050405020304" pitchFamily="18" charset="0"/>
                <a:cs typeface="Times New Roman" panose="02020603050405020304" pitchFamily="18" charset="0"/>
              </a:rPr>
              <a:t>Provide lots of (varied) opportunities to respond (OTRs)</a:t>
            </a:r>
          </a:p>
          <a:p>
            <a:r>
              <a:rPr lang="en-US" dirty="0">
                <a:latin typeface="Times New Roman" panose="02020603050405020304" pitchFamily="18" charset="0"/>
                <a:cs typeface="Times New Roman" panose="02020603050405020304" pitchFamily="18" charset="0"/>
              </a:rPr>
              <a:t>Deliver high-quality feedback </a:t>
            </a:r>
          </a:p>
          <a:p>
            <a:r>
              <a:rPr lang="en-US" dirty="0">
                <a:latin typeface="Times New Roman" panose="02020603050405020304" pitchFamily="18" charset="0"/>
                <a:cs typeface="Times New Roman" panose="02020603050405020304" pitchFamily="18" charset="0"/>
              </a:rPr>
              <a:t>Model (I do) regularly</a:t>
            </a:r>
          </a:p>
          <a:p>
            <a:r>
              <a:rPr lang="en-US" dirty="0">
                <a:latin typeface="Times New Roman" panose="02020603050405020304" pitchFamily="18" charset="0"/>
                <a:cs typeface="Times New Roman" panose="02020603050405020304" pitchFamily="18" charset="0"/>
              </a:rPr>
              <a:t>Provide guided practice (we do) regularly</a:t>
            </a:r>
          </a:p>
          <a:p>
            <a:r>
              <a:rPr lang="en-US" dirty="0">
                <a:latin typeface="Times New Roman" panose="02020603050405020304" pitchFamily="18" charset="0"/>
                <a:cs typeface="Times New Roman" panose="02020603050405020304" pitchFamily="18" charset="0"/>
              </a:rPr>
              <a:t>Utilize independent practice (you do) when students are ready</a:t>
            </a:r>
          </a:p>
        </p:txBody>
      </p:sp>
      <p:pic>
        <p:nvPicPr>
          <p:cNvPr id="6" name="Picture 5">
            <a:extLst>
              <a:ext uri="{FF2B5EF4-FFF2-40B4-BE49-F238E27FC236}">
                <a16:creationId xmlns:a16="http://schemas.microsoft.com/office/drawing/2014/main" id="{183C454C-C9A5-1A75-5AA1-200B2FC8FFD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7575" y="852487"/>
            <a:ext cx="4324350" cy="2432447"/>
          </a:xfrm>
          <a:prstGeom prst="rect">
            <a:avLst/>
          </a:prstGeom>
        </p:spPr>
      </p:pic>
    </p:spTree>
    <p:extLst>
      <p:ext uri="{BB962C8B-B14F-4D97-AF65-F5344CB8AC3E}">
        <p14:creationId xmlns:p14="http://schemas.microsoft.com/office/powerpoint/2010/main" val="28242586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2F7E-44EB-C4D0-AEB5-652FBBE14297}"/>
              </a:ext>
            </a:extLst>
          </p:cNvPr>
          <p:cNvSpPr>
            <a:spLocks noGrp="1"/>
          </p:cNvSpPr>
          <p:nvPr>
            <p:ph type="title"/>
          </p:nvPr>
        </p:nvSpPr>
        <p:spPr/>
        <p:txBody>
          <a:bodyPr/>
          <a:lstStyle/>
          <a:p>
            <a:r>
              <a:rPr lang="en-US" dirty="0"/>
              <a:t>https://</a:t>
            </a:r>
            <a:r>
              <a:rPr lang="en-US" dirty="0" err="1"/>
              <a:t>vimeo.com</a:t>
            </a:r>
            <a:r>
              <a:rPr lang="en-US" dirty="0"/>
              <a:t>/713729052?share=copy</a:t>
            </a:r>
          </a:p>
        </p:txBody>
      </p:sp>
      <p:pic>
        <p:nvPicPr>
          <p:cNvPr id="5" name="Content Placeholder 4">
            <a:extLst>
              <a:ext uri="{FF2B5EF4-FFF2-40B4-BE49-F238E27FC236}">
                <a16:creationId xmlns:a16="http://schemas.microsoft.com/office/drawing/2014/main" id="{E9E20DE5-F521-AF2C-9B53-C7A71B12CDFB}"/>
              </a:ext>
              <a:ext uri="{C183D7F6-B498-43B3-948B-1728B52AA6E4}">
                <adec:decorative xmlns:adec="http://schemas.microsoft.com/office/drawing/2017/decorative" val="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36592" y="1825625"/>
            <a:ext cx="8518816" cy="4351338"/>
          </a:xfrm>
        </p:spPr>
      </p:pic>
    </p:spTree>
    <p:extLst>
      <p:ext uri="{BB962C8B-B14F-4D97-AF65-F5344CB8AC3E}">
        <p14:creationId xmlns:p14="http://schemas.microsoft.com/office/powerpoint/2010/main" val="36543333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5B37-1AD2-66F5-E743-000CC96E408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25A18F-DD26-90E5-B217-573A77B7308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82882" y="2492195"/>
            <a:ext cx="5007059" cy="1873609"/>
          </a:xfrm>
          <a:prstGeom prst="rect">
            <a:avLst/>
          </a:prstGeom>
        </p:spPr>
      </p:pic>
      <p:sp>
        <p:nvSpPr>
          <p:cNvPr id="5" name="Title 4">
            <a:extLst>
              <a:ext uri="{FF2B5EF4-FFF2-40B4-BE49-F238E27FC236}">
                <a16:creationId xmlns:a16="http://schemas.microsoft.com/office/drawing/2014/main" id="{1DB93D5D-3A18-CEFB-0671-0D3B66AF5375}"/>
              </a:ext>
            </a:extLst>
          </p:cNvPr>
          <p:cNvSpPr txBox="1">
            <a:spLocks noGrp="1"/>
          </p:cNvSpPr>
          <p:nvPr>
            <p:ph type="title" idx="4294967295"/>
          </p:nvPr>
        </p:nvSpPr>
        <p:spPr>
          <a:xfrm>
            <a:off x="4593024" y="265148"/>
            <a:ext cx="3134191"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Collaboration.</a:t>
            </a:r>
          </a:p>
        </p:txBody>
      </p:sp>
      <p:sp>
        <p:nvSpPr>
          <p:cNvPr id="2" name="TextBox 1">
            <a:extLst>
              <a:ext uri="{FF2B5EF4-FFF2-40B4-BE49-F238E27FC236}">
                <a16:creationId xmlns:a16="http://schemas.microsoft.com/office/drawing/2014/main" id="{B5BCBE03-BBD2-8F82-B463-32E4A8C50CE3}"/>
              </a:ext>
            </a:extLst>
          </p:cNvPr>
          <p:cNvSpPr txBox="1"/>
          <p:nvPr/>
        </p:nvSpPr>
        <p:spPr>
          <a:xfrm>
            <a:off x="461554" y="2063931"/>
            <a:ext cx="4505208" cy="2246769"/>
          </a:xfrm>
          <a:prstGeom prst="rect">
            <a:avLst/>
          </a:prstGeom>
          <a:noFill/>
        </p:spPr>
        <p:txBody>
          <a:bodyPr wrap="none" rtlCol="0">
            <a:spAutoFit/>
          </a:bodyPr>
          <a:lstStyle/>
          <a:p>
            <a:r>
              <a:rPr lang="en-US" sz="2800" dirty="0"/>
              <a:t>Collaborate with colleagues</a:t>
            </a:r>
          </a:p>
          <a:p>
            <a:endParaRPr lang="en-US" sz="2800" dirty="0"/>
          </a:p>
          <a:p>
            <a:r>
              <a:rPr lang="en-US" sz="2800" dirty="0">
                <a:solidFill>
                  <a:srgbClr val="FF0000"/>
                </a:solidFill>
              </a:rPr>
              <a:t>Run effective meetings</a:t>
            </a:r>
          </a:p>
          <a:p>
            <a:endParaRPr lang="en-US" sz="2800" dirty="0"/>
          </a:p>
          <a:p>
            <a:r>
              <a:rPr lang="en-US" sz="2800" dirty="0"/>
              <a:t>Collaborate with families</a:t>
            </a:r>
          </a:p>
        </p:txBody>
      </p:sp>
    </p:spTree>
    <p:extLst>
      <p:ext uri="{BB962C8B-B14F-4D97-AF65-F5344CB8AC3E}">
        <p14:creationId xmlns:p14="http://schemas.microsoft.com/office/powerpoint/2010/main" val="20957185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78895-55C5-D608-ACD1-1C0DC2A2F2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E5785A-6BA0-D02D-97C3-25E34F930E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82882" y="2492195"/>
            <a:ext cx="5007059" cy="1873609"/>
          </a:xfrm>
          <a:prstGeom prst="rect">
            <a:avLst/>
          </a:prstGeom>
        </p:spPr>
      </p:pic>
      <p:sp>
        <p:nvSpPr>
          <p:cNvPr id="5" name="Title 4">
            <a:extLst>
              <a:ext uri="{FF2B5EF4-FFF2-40B4-BE49-F238E27FC236}">
                <a16:creationId xmlns:a16="http://schemas.microsoft.com/office/drawing/2014/main" id="{260E01D7-446B-C744-8867-11E4A48575E5}"/>
              </a:ext>
            </a:extLst>
          </p:cNvPr>
          <p:cNvSpPr txBox="1">
            <a:spLocks noGrp="1"/>
          </p:cNvSpPr>
          <p:nvPr>
            <p:ph type="title" idx="4294967295"/>
          </p:nvPr>
        </p:nvSpPr>
        <p:spPr>
          <a:xfrm>
            <a:off x="3870213" y="378359"/>
            <a:ext cx="4830168"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Data-Driven Planning.</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D059EFC-9612-EE51-3149-AAF8916DB418}"/>
              </a:ext>
            </a:extLst>
          </p:cNvPr>
          <p:cNvSpPr txBox="1"/>
          <p:nvPr/>
        </p:nvSpPr>
        <p:spPr>
          <a:xfrm>
            <a:off x="487680" y="1402080"/>
            <a:ext cx="4701928" cy="5262979"/>
          </a:xfrm>
          <a:prstGeom prst="rect">
            <a:avLst/>
          </a:prstGeom>
          <a:noFill/>
        </p:spPr>
        <p:txBody>
          <a:bodyPr wrap="square" rtlCol="0">
            <a:spAutoFit/>
          </a:bodyPr>
          <a:lstStyle/>
          <a:p>
            <a:r>
              <a:rPr lang="en-US" sz="2800" dirty="0"/>
              <a:t>Use a range of data sources</a:t>
            </a:r>
          </a:p>
          <a:p>
            <a:endParaRPr lang="en-US" sz="2800" dirty="0"/>
          </a:p>
          <a:p>
            <a:r>
              <a:rPr lang="en-US" sz="2800" dirty="0">
                <a:solidFill>
                  <a:srgbClr val="FF0000"/>
                </a:solidFill>
              </a:rPr>
              <a:t>Interpret data to be easily understood</a:t>
            </a:r>
          </a:p>
          <a:p>
            <a:endParaRPr lang="en-US" sz="2800" dirty="0"/>
          </a:p>
          <a:p>
            <a:r>
              <a:rPr lang="en-US" sz="2800" dirty="0"/>
              <a:t>Make data-driven decisions</a:t>
            </a:r>
          </a:p>
          <a:p>
            <a:endParaRPr lang="en-US" sz="2800" dirty="0"/>
          </a:p>
          <a:p>
            <a:r>
              <a:rPr lang="en-US" sz="2800" dirty="0"/>
              <a:t>Create long- and short-term learning goals</a:t>
            </a:r>
          </a:p>
          <a:p>
            <a:endParaRPr lang="en-US" sz="2800" dirty="0"/>
          </a:p>
          <a:p>
            <a:r>
              <a:rPr lang="en-US" sz="2800" dirty="0"/>
              <a:t>Systematically design instruction </a:t>
            </a:r>
          </a:p>
        </p:txBody>
      </p:sp>
    </p:spTree>
    <p:extLst>
      <p:ext uri="{BB962C8B-B14F-4D97-AF65-F5344CB8AC3E}">
        <p14:creationId xmlns:p14="http://schemas.microsoft.com/office/powerpoint/2010/main" val="14707768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478EF-1586-44EA-17E6-6584DA7975B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6047" y="932329"/>
            <a:ext cx="8659906" cy="5773271"/>
          </a:xfrm>
          <a:prstGeom prst="rect">
            <a:avLst/>
          </a:prstGeom>
        </p:spPr>
      </p:pic>
      <p:sp>
        <p:nvSpPr>
          <p:cNvPr id="5" name="Title 4">
            <a:extLst>
              <a:ext uri="{FF2B5EF4-FFF2-40B4-BE49-F238E27FC236}">
                <a16:creationId xmlns:a16="http://schemas.microsoft.com/office/drawing/2014/main" id="{D4AB1323-117C-DA40-7E8A-FCB36ACDA5CB}"/>
              </a:ext>
            </a:extLst>
          </p:cNvPr>
          <p:cNvSpPr txBox="1">
            <a:spLocks noGrp="1"/>
          </p:cNvSpPr>
          <p:nvPr>
            <p:ph type="title" idx="4294967295"/>
          </p:nvPr>
        </p:nvSpPr>
        <p:spPr>
          <a:xfrm>
            <a:off x="474717" y="277906"/>
            <a:ext cx="11242565"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Use Responsive and Deliberate Language with Colleagues and Families </a:t>
            </a:r>
          </a:p>
        </p:txBody>
      </p:sp>
    </p:spTree>
    <p:extLst>
      <p:ext uri="{BB962C8B-B14F-4D97-AF65-F5344CB8AC3E}">
        <p14:creationId xmlns:p14="http://schemas.microsoft.com/office/powerpoint/2010/main" val="36616771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C4631-AA62-2F4A-E78A-F0267C6BD6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0263D1-F3D0-C76A-92EF-12CF5F8F6B7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Right Arrow 1">
            <a:extLst>
              <a:ext uri="{FF2B5EF4-FFF2-40B4-BE49-F238E27FC236}">
                <a16:creationId xmlns:a16="http://schemas.microsoft.com/office/drawing/2014/main" id="{0DF0E845-333B-4324-4C33-C54E39A41357}"/>
              </a:ext>
              <a:ext uri="{C183D7F6-B498-43B3-948B-1728B52AA6E4}">
                <adec:decorative xmlns:adec="http://schemas.microsoft.com/office/drawing/2017/decorative" val="1"/>
              </a:ext>
            </a:extLst>
          </p:cNvPr>
          <p:cNvSpPr/>
          <p:nvPr/>
        </p:nvSpPr>
        <p:spPr>
          <a:xfrm>
            <a:off x="1838527" y="4357992"/>
            <a:ext cx="2821022" cy="1138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D04CDAB-A5B3-12C9-7C72-3AB5040F0C0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Knowledge 6</a:t>
            </a:r>
          </a:p>
        </p:txBody>
      </p:sp>
    </p:spTree>
    <p:extLst>
      <p:ext uri="{BB962C8B-B14F-4D97-AF65-F5344CB8AC3E}">
        <p14:creationId xmlns:p14="http://schemas.microsoft.com/office/powerpoint/2010/main" val="3838341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96F16B-A723-9F69-526E-241C62ECBEDA}"/>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1068" y="252378"/>
            <a:ext cx="9529864" cy="6353243"/>
          </a:xfrm>
          <a:prstGeom prst="rect">
            <a:avLst/>
          </a:prstGeom>
        </p:spPr>
      </p:pic>
      <p:sp>
        <p:nvSpPr>
          <p:cNvPr id="2" name="Title 1">
            <a:extLst>
              <a:ext uri="{FF2B5EF4-FFF2-40B4-BE49-F238E27FC236}">
                <a16:creationId xmlns:a16="http://schemas.microsoft.com/office/drawing/2014/main" id="{816EA12F-42B6-AE54-6677-655FDF6A2AE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Problem A-</a:t>
            </a:r>
          </a:p>
        </p:txBody>
      </p:sp>
    </p:spTree>
    <p:extLst>
      <p:ext uri="{BB962C8B-B14F-4D97-AF65-F5344CB8AC3E}">
        <p14:creationId xmlns:p14="http://schemas.microsoft.com/office/powerpoint/2010/main" val="4009847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8159C-2C9F-4B8A-D26C-AC87838AA61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889000"/>
            <a:ext cx="7620000" cy="5080000"/>
          </a:xfrm>
          <a:prstGeom prst="rect">
            <a:avLst/>
          </a:prstGeom>
        </p:spPr>
      </p:pic>
      <p:sp>
        <p:nvSpPr>
          <p:cNvPr id="2" name="Title 1">
            <a:extLst>
              <a:ext uri="{FF2B5EF4-FFF2-40B4-BE49-F238E27FC236}">
                <a16:creationId xmlns:a16="http://schemas.microsoft.com/office/drawing/2014/main" id="{BD4AB067-8C0A-8CB9-B4BD-A1F4E3E6C20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Summary</a:t>
            </a:r>
          </a:p>
        </p:txBody>
      </p:sp>
    </p:spTree>
    <p:extLst>
      <p:ext uri="{BB962C8B-B14F-4D97-AF65-F5344CB8AC3E}">
        <p14:creationId xmlns:p14="http://schemas.microsoft.com/office/powerpoint/2010/main" val="20732519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1AB579-A455-4F73-F037-4B6D9B0963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75687" y="507573"/>
            <a:ext cx="7958943" cy="5783499"/>
          </a:xfrm>
          <a:prstGeom prst="rect">
            <a:avLst/>
          </a:prstGeom>
        </p:spPr>
      </p:pic>
      <p:sp>
        <p:nvSpPr>
          <p:cNvPr id="2" name="Title 1">
            <a:extLst>
              <a:ext uri="{FF2B5EF4-FFF2-40B4-BE49-F238E27FC236}">
                <a16:creationId xmlns:a16="http://schemas.microsoft.com/office/drawing/2014/main" id="{E2111B62-06D9-669A-8686-221B69E4C11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Meme</a:t>
            </a:r>
          </a:p>
        </p:txBody>
      </p:sp>
    </p:spTree>
    <p:extLst>
      <p:ext uri="{BB962C8B-B14F-4D97-AF65-F5344CB8AC3E}">
        <p14:creationId xmlns:p14="http://schemas.microsoft.com/office/powerpoint/2010/main" val="23374700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3A66E-DFCB-4E71-8CAE-F9567B08993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572" y="2139519"/>
            <a:ext cx="4598631" cy="2920752"/>
          </a:xfrm>
          <a:prstGeom prst="rect">
            <a:avLst/>
          </a:prstGeom>
        </p:spPr>
      </p:pic>
      <p:sp>
        <p:nvSpPr>
          <p:cNvPr id="6" name="Title 5">
            <a:extLst>
              <a:ext uri="{FF2B5EF4-FFF2-40B4-BE49-F238E27FC236}">
                <a16:creationId xmlns:a16="http://schemas.microsoft.com/office/drawing/2014/main" id="{A8FF1F16-B6BD-3156-79E2-B5A9FFC7F058}"/>
              </a:ext>
            </a:extLst>
          </p:cNvPr>
          <p:cNvSpPr txBox="1">
            <a:spLocks noGrp="1"/>
          </p:cNvSpPr>
          <p:nvPr>
            <p:ph type="title" idx="4294967295"/>
          </p:nvPr>
        </p:nvSpPr>
        <p:spPr>
          <a:xfrm>
            <a:off x="3568167" y="740664"/>
            <a:ext cx="4969374"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mn-lt"/>
                <a:ea typeface="+mn-ea"/>
                <a:cs typeface="+mn-cs"/>
              </a:rPr>
              <a:t>MKennedy@virginia.edu</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a:extLst>
              <a:ext uri="{FF2B5EF4-FFF2-40B4-BE49-F238E27FC236}">
                <a16:creationId xmlns:a16="http://schemas.microsoft.com/office/drawing/2014/main" id="{3F9D4313-1688-A9F7-A695-58F51B59D97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6716" y="1670134"/>
            <a:ext cx="2961197" cy="3948263"/>
          </a:xfrm>
          <a:prstGeom prst="rect">
            <a:avLst/>
          </a:prstGeom>
        </p:spPr>
      </p:pic>
      <p:pic>
        <p:nvPicPr>
          <p:cNvPr id="7" name="Picture 6">
            <a:extLst>
              <a:ext uri="{FF2B5EF4-FFF2-40B4-BE49-F238E27FC236}">
                <a16:creationId xmlns:a16="http://schemas.microsoft.com/office/drawing/2014/main" id="{1268F5C8-DD6B-BCDB-BCCA-7E0C119D2ED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0039" y="1670134"/>
            <a:ext cx="4121961" cy="3981686"/>
          </a:xfrm>
          <a:prstGeom prst="rect">
            <a:avLst/>
          </a:prstGeom>
        </p:spPr>
      </p:pic>
      <p:sp>
        <p:nvSpPr>
          <p:cNvPr id="8" name="TextBox 7">
            <a:extLst>
              <a:ext uri="{FF2B5EF4-FFF2-40B4-BE49-F238E27FC236}">
                <a16:creationId xmlns:a16="http://schemas.microsoft.com/office/drawing/2014/main" id="{3DA3575D-4C6B-C39C-EC30-90697DDE51D8}"/>
              </a:ext>
            </a:extLst>
          </p:cNvPr>
          <p:cNvSpPr txBox="1"/>
          <p:nvPr/>
        </p:nvSpPr>
        <p:spPr>
          <a:xfrm>
            <a:off x="9734881" y="252073"/>
            <a:ext cx="1132041" cy="954107"/>
          </a:xfrm>
          <a:prstGeom prst="rect">
            <a:avLst/>
          </a:prstGeom>
          <a:noFill/>
        </p:spPr>
        <p:txBody>
          <a:bodyPr wrap="none" rtlCol="0">
            <a:spAutoFit/>
          </a:bodyPr>
          <a:lstStyle/>
          <a:p>
            <a:r>
              <a:rPr lang="en-US" sz="2800" dirty="0"/>
              <a:t>The </a:t>
            </a:r>
          </a:p>
          <a:p>
            <a:r>
              <a:rPr lang="en-US" sz="2800" dirty="0"/>
              <a:t>Slides</a:t>
            </a:r>
          </a:p>
        </p:txBody>
      </p:sp>
      <p:sp>
        <p:nvSpPr>
          <p:cNvPr id="9" name="Down Arrow 8">
            <a:extLst>
              <a:ext uri="{FF2B5EF4-FFF2-40B4-BE49-F238E27FC236}">
                <a16:creationId xmlns:a16="http://schemas.microsoft.com/office/drawing/2014/main" id="{BAB5AAA3-23E0-A29E-17B8-69A85E184464}"/>
              </a:ext>
              <a:ext uri="{C183D7F6-B498-43B3-948B-1728B52AA6E4}">
                <adec:decorative xmlns:adec="http://schemas.microsoft.com/office/drawing/2017/decorative" val="1"/>
              </a:ext>
            </a:extLst>
          </p:cNvPr>
          <p:cNvSpPr/>
          <p:nvPr/>
        </p:nvSpPr>
        <p:spPr>
          <a:xfrm>
            <a:off x="10045394" y="1206180"/>
            <a:ext cx="541537" cy="7102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365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96A8A-78A4-0652-D919-E41C874ACE8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1365" y="929442"/>
            <a:ext cx="8429269" cy="5619512"/>
          </a:xfrm>
          <a:prstGeom prst="rect">
            <a:avLst/>
          </a:prstGeom>
        </p:spPr>
      </p:pic>
      <p:sp>
        <p:nvSpPr>
          <p:cNvPr id="2" name="Title 1">
            <a:extLst>
              <a:ext uri="{FF2B5EF4-FFF2-40B4-BE49-F238E27FC236}">
                <a16:creationId xmlns:a16="http://schemas.microsoft.com/office/drawing/2014/main" id="{5F73695F-FF40-7557-9161-ABB9B2490D56}"/>
              </a:ext>
            </a:extLst>
          </p:cNvPr>
          <p:cNvSpPr txBox="1">
            <a:spLocks noGrp="1"/>
          </p:cNvSpPr>
          <p:nvPr>
            <p:ph type="title" idx="4294967295"/>
          </p:nvPr>
        </p:nvSpPr>
        <p:spPr>
          <a:xfrm>
            <a:off x="4441123" y="177553"/>
            <a:ext cx="3309752"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Nationwide Crisis</a:t>
            </a:r>
          </a:p>
        </p:txBody>
      </p:sp>
    </p:spTree>
    <p:extLst>
      <p:ext uri="{BB962C8B-B14F-4D97-AF65-F5344CB8AC3E}">
        <p14:creationId xmlns:p14="http://schemas.microsoft.com/office/powerpoint/2010/main" val="77801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33B40-3888-3DCA-455C-D9D3739A3A0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1685" y="714983"/>
            <a:ext cx="6148630" cy="6128426"/>
          </a:xfrm>
          <a:prstGeom prst="rect">
            <a:avLst/>
          </a:prstGeom>
        </p:spPr>
      </p:pic>
      <p:sp>
        <p:nvSpPr>
          <p:cNvPr id="4" name="Title 3">
            <a:extLst>
              <a:ext uri="{FF2B5EF4-FFF2-40B4-BE49-F238E27FC236}">
                <a16:creationId xmlns:a16="http://schemas.microsoft.com/office/drawing/2014/main" id="{A3E7500B-D062-476B-8CB2-E853231A35AC}"/>
              </a:ext>
            </a:extLst>
          </p:cNvPr>
          <p:cNvSpPr txBox="1">
            <a:spLocks noGrp="1"/>
          </p:cNvSpPr>
          <p:nvPr>
            <p:ph type="title" idx="4294967295"/>
          </p:nvPr>
        </p:nvSpPr>
        <p:spPr>
          <a:xfrm>
            <a:off x="288361" y="206354"/>
            <a:ext cx="11784252"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https://</a:t>
            </a:r>
            <a:r>
              <a:rPr kumimoji="0" lang="en-US" sz="2800" b="0" i="0" u="none" strike="noStrike" kern="1200" cap="none" spc="0" normalizeH="0" baseline="0" noProof="0" dirty="0" err="1">
                <a:ln>
                  <a:noFill/>
                </a:ln>
                <a:solidFill>
                  <a:schemeClr val="tx1"/>
                </a:solidFill>
                <a:effectLst/>
                <a:uLnTx/>
                <a:uFillTx/>
                <a:latin typeface="+mn-lt"/>
                <a:ea typeface="+mn-ea"/>
                <a:cs typeface="+mn-cs"/>
              </a:rPr>
              <a:t>aacte.org</a:t>
            </a:r>
            <a:r>
              <a:rPr kumimoji="0" lang="en-US" sz="2800" b="0" i="0" u="none" strike="noStrike" kern="1200" cap="none" spc="0" normalizeH="0" baseline="0" noProof="0" dirty="0">
                <a:ln>
                  <a:noFill/>
                </a:ln>
                <a:solidFill>
                  <a:schemeClr val="tx1"/>
                </a:solidFill>
                <a:effectLst/>
                <a:uLnTx/>
                <a:uFillTx/>
                <a:latin typeface="+mn-lt"/>
                <a:ea typeface="+mn-ea"/>
                <a:cs typeface="+mn-cs"/>
              </a:rPr>
              <a:t>/wp-content/uploads/2026/02/Student-Loan-</a:t>
            </a:r>
            <a:r>
              <a:rPr kumimoji="0" lang="en-US" sz="2800" b="0" i="0" u="none" strike="noStrike" kern="1200" cap="none" spc="0" normalizeH="0" baseline="0" noProof="0" dirty="0" err="1">
                <a:ln>
                  <a:noFill/>
                </a:ln>
                <a:solidFill>
                  <a:schemeClr val="tx1"/>
                </a:solidFill>
                <a:effectLst/>
                <a:uLnTx/>
                <a:uFillTx/>
                <a:latin typeface="+mn-lt"/>
                <a:ea typeface="+mn-ea"/>
                <a:cs typeface="+mn-cs"/>
              </a:rPr>
              <a:t>Explainer.pdf</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88184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F44AA-451E-6EE2-DA97-9A2808DD96C3}"/>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838200"/>
            <a:ext cx="7772400" cy="5181600"/>
          </a:xfrm>
          <a:prstGeom prst="rect">
            <a:avLst/>
          </a:prstGeom>
        </p:spPr>
      </p:pic>
      <p:sp>
        <p:nvSpPr>
          <p:cNvPr id="2" name="Title 1">
            <a:extLst>
              <a:ext uri="{FF2B5EF4-FFF2-40B4-BE49-F238E27FC236}">
                <a16:creationId xmlns:a16="http://schemas.microsoft.com/office/drawing/2014/main" id="{FA629E24-AF60-A60F-72D4-90CC039D66A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Problem B</a:t>
            </a:r>
          </a:p>
        </p:txBody>
      </p:sp>
    </p:spTree>
    <p:extLst>
      <p:ext uri="{BB962C8B-B14F-4D97-AF65-F5344CB8AC3E}">
        <p14:creationId xmlns:p14="http://schemas.microsoft.com/office/powerpoint/2010/main" val="4129150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82A3A-3B2A-47CF-0D33-8956EF0FA3AF}"/>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838200"/>
            <a:ext cx="7772400" cy="5181600"/>
          </a:xfrm>
          <a:prstGeom prst="rect">
            <a:avLst/>
          </a:prstGeom>
        </p:spPr>
      </p:pic>
      <p:sp>
        <p:nvSpPr>
          <p:cNvPr id="4" name="Title 3">
            <a:extLst>
              <a:ext uri="{FF2B5EF4-FFF2-40B4-BE49-F238E27FC236}">
                <a16:creationId xmlns:a16="http://schemas.microsoft.com/office/drawing/2014/main" id="{8133CECF-0C5A-5208-133F-2C2D4ACA01B1}"/>
              </a:ext>
            </a:extLst>
          </p:cNvPr>
          <p:cNvSpPr txBox="1">
            <a:spLocks noGrp="1"/>
          </p:cNvSpPr>
          <p:nvPr>
            <p:ph type="title" idx="4294967295"/>
          </p:nvPr>
        </p:nvSpPr>
        <p:spPr>
          <a:xfrm>
            <a:off x="4354080" y="129209"/>
            <a:ext cx="3483839"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Even when and if…</a:t>
            </a:r>
          </a:p>
        </p:txBody>
      </p:sp>
    </p:spTree>
    <p:extLst>
      <p:ext uri="{BB962C8B-B14F-4D97-AF65-F5344CB8AC3E}">
        <p14:creationId xmlns:p14="http://schemas.microsoft.com/office/powerpoint/2010/main" val="333236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924E6D-9855-2F54-47B9-6A8B78D5E4C5}"/>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Title 1">
            <a:extLst>
              <a:ext uri="{FF2B5EF4-FFF2-40B4-BE49-F238E27FC236}">
                <a16:creationId xmlns:a16="http://schemas.microsoft.com/office/drawing/2014/main" id="{BF1964C4-33D1-CFD5-9CB4-A1F4FA190837}"/>
              </a:ext>
            </a:extLst>
          </p:cNvPr>
          <p:cNvSpPr txBox="1">
            <a:spLocks noGrp="1"/>
          </p:cNvSpPr>
          <p:nvPr>
            <p:ph type="title" idx="4294967295"/>
          </p:nvPr>
        </p:nvSpPr>
        <p:spPr>
          <a:xfrm>
            <a:off x="159798" y="292963"/>
            <a:ext cx="5183983"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To be a successful teacher…</a:t>
            </a:r>
          </a:p>
        </p:txBody>
      </p:sp>
    </p:spTree>
    <p:extLst>
      <p:ext uri="{BB962C8B-B14F-4D97-AF65-F5344CB8AC3E}">
        <p14:creationId xmlns:p14="http://schemas.microsoft.com/office/powerpoint/2010/main" val="1793135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2E69E-7534-88E3-DD52-7AC71D7C50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3A540D-6BB4-B761-D675-5B1F6FDE61F5}"/>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Right Arrow 1">
            <a:extLst>
              <a:ext uri="{FF2B5EF4-FFF2-40B4-BE49-F238E27FC236}">
                <a16:creationId xmlns:a16="http://schemas.microsoft.com/office/drawing/2014/main" id="{242AAAC6-3A66-26AB-D4F3-6916C4BCA225}"/>
              </a:ext>
              <a:ext uri="{C183D7F6-B498-43B3-948B-1728B52AA6E4}">
                <adec:decorative xmlns:adec="http://schemas.microsoft.com/office/drawing/2017/decorative" val="1"/>
              </a:ext>
            </a:extLst>
          </p:cNvPr>
          <p:cNvSpPr/>
          <p:nvPr/>
        </p:nvSpPr>
        <p:spPr>
          <a:xfrm>
            <a:off x="593387" y="1196502"/>
            <a:ext cx="2821022" cy="1138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CA6A0D3-8A93-B086-6540-3CB61CE14E4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Conditional Knowledge</a:t>
            </a:r>
          </a:p>
        </p:txBody>
      </p:sp>
    </p:spTree>
    <p:extLst>
      <p:ext uri="{BB962C8B-B14F-4D97-AF65-F5344CB8AC3E}">
        <p14:creationId xmlns:p14="http://schemas.microsoft.com/office/powerpoint/2010/main" val="521688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336FD-7913-EF93-A543-F67159A936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7D8466-0D8D-D514-6BAF-23C4124582F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4" name="Right Arrow 3">
            <a:extLst>
              <a:ext uri="{FF2B5EF4-FFF2-40B4-BE49-F238E27FC236}">
                <a16:creationId xmlns:a16="http://schemas.microsoft.com/office/drawing/2014/main" id="{2704CA94-6ED3-49FB-855A-60EEED8F36C0}"/>
              </a:ext>
              <a:ext uri="{C183D7F6-B498-43B3-948B-1728B52AA6E4}">
                <adec:decorative xmlns:adec="http://schemas.microsoft.com/office/drawing/2017/decorative" val="1"/>
              </a:ext>
            </a:extLst>
          </p:cNvPr>
          <p:cNvSpPr/>
          <p:nvPr/>
        </p:nvSpPr>
        <p:spPr>
          <a:xfrm rot="10800000">
            <a:off x="8777593" y="1381327"/>
            <a:ext cx="2821022" cy="1138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B7F034-C95C-797E-9D68-BA117A616CE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Procedural</a:t>
            </a:r>
          </a:p>
        </p:txBody>
      </p:sp>
    </p:spTree>
    <p:extLst>
      <p:ext uri="{BB962C8B-B14F-4D97-AF65-F5344CB8AC3E}">
        <p14:creationId xmlns:p14="http://schemas.microsoft.com/office/powerpoint/2010/main" val="1811638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62C89D-2B59-E8D9-9BF5-FF74600087C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685" y="0"/>
            <a:ext cx="4572000" cy="6858000"/>
          </a:xfrm>
          <a:prstGeom prst="rect">
            <a:avLst/>
          </a:prstGeom>
        </p:spPr>
      </p:pic>
      <p:sp>
        <p:nvSpPr>
          <p:cNvPr id="6" name="Title 5">
            <a:extLst>
              <a:ext uri="{FF2B5EF4-FFF2-40B4-BE49-F238E27FC236}">
                <a16:creationId xmlns:a16="http://schemas.microsoft.com/office/drawing/2014/main" id="{727293FF-F749-683B-288D-85C4E1293F8C}"/>
              </a:ext>
            </a:extLst>
          </p:cNvPr>
          <p:cNvSpPr txBox="1">
            <a:spLocks noGrp="1"/>
          </p:cNvSpPr>
          <p:nvPr>
            <p:ph type="title" idx="4294967295"/>
          </p:nvPr>
        </p:nvSpPr>
        <p:spPr>
          <a:xfrm>
            <a:off x="5320818" y="181957"/>
            <a:ext cx="6712086" cy="6001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We know how and have the tools to land that fish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Videos, Podcasts, &amp; Webinars</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This conference and ones like it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ICs and other CEEDAR content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IRIS Modules</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CEC content &amp; offerings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IES Practice Guides</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Teacher Ed Coursework &amp; Field</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Journal articles &amp; book chapters</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Coaching &amp; more</a:t>
            </a:r>
          </a:p>
        </p:txBody>
      </p:sp>
    </p:spTree>
    <p:extLst>
      <p:ext uri="{BB962C8B-B14F-4D97-AF65-F5344CB8AC3E}">
        <p14:creationId xmlns:p14="http://schemas.microsoft.com/office/powerpoint/2010/main" val="805104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96ABE4-F7C1-D903-7D93-67D07C54F13A}"/>
              </a:ext>
            </a:extLst>
          </p:cNvPr>
          <p:cNvSpPr txBox="1">
            <a:spLocks noGrp="1"/>
          </p:cNvSpPr>
          <p:nvPr>
            <p:ph type="title" idx="4294967295"/>
          </p:nvPr>
        </p:nvSpPr>
        <p:spPr>
          <a:xfrm>
            <a:off x="0" y="0"/>
            <a:ext cx="7048500" cy="681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chemeClr val="tx1"/>
                </a:solidFill>
                <a:effectLst/>
                <a:uLnTx/>
                <a:uFillTx/>
                <a:latin typeface="+mn-lt"/>
                <a:ea typeface="+mn-ea"/>
                <a:cs typeface="+mn-cs"/>
              </a:rPr>
              <a:t>Michael J. Kennedy,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schemeClr val="tx1"/>
                </a:solidFill>
                <a:effectLst/>
                <a:uLnTx/>
                <a:uFillTx/>
                <a:latin typeface="+mn-lt"/>
                <a:ea typeface="+mn-ea"/>
                <a:cs typeface="+mn-cs"/>
              </a:rPr>
              <a:t>MKennedy@Virginia.edu</a:t>
            </a:r>
            <a:endParaRPr kumimoji="0" lang="en-US" sz="23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mn-lt"/>
                <a:ea typeface="+mn-ea"/>
                <a:cs typeface="+mn-cs"/>
              </a:rPr>
              <a:t>15</a:t>
            </a:r>
            <a:r>
              <a:rPr kumimoji="0" lang="en-US" sz="2300" b="0" i="0" u="none" strike="noStrike" kern="1200" cap="none" spc="0" normalizeH="0" baseline="30000" noProof="0" dirty="0">
                <a:ln>
                  <a:noFill/>
                </a:ln>
                <a:solidFill>
                  <a:schemeClr val="tx1"/>
                </a:solidFill>
                <a:effectLst/>
                <a:uLnTx/>
                <a:uFillTx/>
                <a:latin typeface="+mn-lt"/>
                <a:ea typeface="+mn-ea"/>
                <a:cs typeface="+mn-cs"/>
              </a:rPr>
              <a:t>th</a:t>
            </a:r>
            <a:r>
              <a:rPr kumimoji="0" lang="en-US" sz="2300" b="0" i="0" u="none" strike="noStrike" kern="1200" cap="none" spc="0" normalizeH="0" baseline="0" noProof="0" dirty="0">
                <a:ln>
                  <a:noFill/>
                </a:ln>
                <a:solidFill>
                  <a:schemeClr val="tx1"/>
                </a:solidFill>
                <a:effectLst/>
                <a:uLnTx/>
                <a:uFillTx/>
                <a:latin typeface="+mn-lt"/>
                <a:ea typeface="+mn-ea"/>
                <a:cs typeface="+mn-cs"/>
              </a:rPr>
              <a:t> Year as Professor at </a:t>
            </a:r>
            <a:r>
              <a:rPr kumimoji="0" lang="en-US" sz="2300" b="0" i="0" u="none" strike="noStrike" kern="1200" cap="none" spc="0" normalizeH="0" baseline="0" noProof="0" dirty="0" err="1">
                <a:ln>
                  <a:noFill/>
                </a:ln>
                <a:solidFill>
                  <a:schemeClr val="tx1"/>
                </a:solidFill>
                <a:effectLst/>
                <a:uLnTx/>
                <a:uFillTx/>
                <a:latin typeface="+mn-lt"/>
                <a:ea typeface="+mn-ea"/>
                <a:cs typeface="+mn-cs"/>
              </a:rPr>
              <a:t>U.Va</a:t>
            </a:r>
            <a:endParaRPr kumimoji="0" lang="en-US" sz="2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mn-lt"/>
                <a:ea typeface="+mn-ea"/>
                <a:cs typeface="+mn-cs"/>
              </a:rPr>
              <a:t>Public school special education teacher for 9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mn-lt"/>
                <a:ea typeface="+mn-ea"/>
                <a:cs typeface="+mn-cs"/>
              </a:rPr>
              <a:t>President-Elect of the Higher Education Consortium for Special Education (HECSE)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mn-lt"/>
                <a:ea typeface="+mn-ea"/>
                <a:cs typeface="+mn-cs"/>
              </a:rPr>
              <a:t>Co-Editor, </a:t>
            </a:r>
            <a:r>
              <a:rPr kumimoji="0" lang="en-US" sz="2300" b="0" i="1" u="none" strike="noStrike" kern="1200" cap="none" spc="0" normalizeH="0" baseline="0" noProof="0" dirty="0">
                <a:ln>
                  <a:noFill/>
                </a:ln>
                <a:solidFill>
                  <a:schemeClr val="tx1"/>
                </a:solidFill>
                <a:effectLst/>
                <a:uLnTx/>
                <a:uFillTx/>
                <a:latin typeface="+mn-lt"/>
                <a:ea typeface="+mn-ea"/>
                <a:cs typeface="+mn-cs"/>
              </a:rPr>
              <a:t>Journal of Special Education Technology</a:t>
            </a:r>
            <a:r>
              <a:rPr kumimoji="0" lang="en-US" sz="23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mn-lt"/>
                <a:ea typeface="+mn-ea"/>
                <a:cs typeface="+mn-cs"/>
              </a:rPr>
              <a:t>Contributing author of original HLP book from CEC and CEEDAR and Co-Team Lead of Revised and Updated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mn-lt"/>
                <a:ea typeface="+mn-ea"/>
                <a:cs typeface="+mn-cs"/>
              </a:rPr>
              <a:t>Producer &amp; Director of HLP Video Series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tx1"/>
                </a:solidFill>
                <a:effectLst/>
                <a:uLnTx/>
                <a:uFillTx/>
                <a:latin typeface="+mn-lt"/>
                <a:ea typeface="+mn-ea"/>
                <a:cs typeface="+mn-cs"/>
              </a:rPr>
              <a:t>Father of three kids, including one with IEP</a:t>
            </a:r>
          </a:p>
        </p:txBody>
      </p:sp>
      <p:pic>
        <p:nvPicPr>
          <p:cNvPr id="6" name="Picture 5">
            <a:extLst>
              <a:ext uri="{FF2B5EF4-FFF2-40B4-BE49-F238E27FC236}">
                <a16:creationId xmlns:a16="http://schemas.microsoft.com/office/drawing/2014/main" id="{2D4BBF0E-7213-4D99-B091-2D8A07255E8C}"/>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263585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003AE-A195-13AD-3D17-E6EBDB47B6D5}"/>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058" y="3007199"/>
            <a:ext cx="10774118" cy="2013036"/>
          </a:xfrm>
          <a:prstGeom prst="rect">
            <a:avLst/>
          </a:prstGeom>
        </p:spPr>
      </p:pic>
      <p:pic>
        <p:nvPicPr>
          <p:cNvPr id="5" name="Picture 4">
            <a:extLst>
              <a:ext uri="{FF2B5EF4-FFF2-40B4-BE49-F238E27FC236}">
                <a16:creationId xmlns:a16="http://schemas.microsoft.com/office/drawing/2014/main" id="{436BDC23-DCB5-C9DD-AFC3-742EE59D7D6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6571" y="681691"/>
            <a:ext cx="7772400" cy="1836088"/>
          </a:xfrm>
          <a:prstGeom prst="rect">
            <a:avLst/>
          </a:prstGeom>
        </p:spPr>
      </p:pic>
      <p:sp>
        <p:nvSpPr>
          <p:cNvPr id="2" name="Title 1">
            <a:extLst>
              <a:ext uri="{FF2B5EF4-FFF2-40B4-BE49-F238E27FC236}">
                <a16:creationId xmlns:a16="http://schemas.microsoft.com/office/drawing/2014/main" id="{2FC8BA21-B2CA-5241-CED1-FC665B0A024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Day 2</a:t>
            </a:r>
          </a:p>
        </p:txBody>
      </p:sp>
    </p:spTree>
    <p:extLst>
      <p:ext uri="{BB962C8B-B14F-4D97-AF65-F5344CB8AC3E}">
        <p14:creationId xmlns:p14="http://schemas.microsoft.com/office/powerpoint/2010/main" val="2709127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A7C0A-1499-B059-FDB7-B58F97608C1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1773" y="2899754"/>
            <a:ext cx="9681522" cy="2810764"/>
          </a:xfrm>
          <a:prstGeom prst="rect">
            <a:avLst/>
          </a:prstGeom>
        </p:spPr>
      </p:pic>
      <p:pic>
        <p:nvPicPr>
          <p:cNvPr id="3" name="Picture 2">
            <a:extLst>
              <a:ext uri="{FF2B5EF4-FFF2-40B4-BE49-F238E27FC236}">
                <a16:creationId xmlns:a16="http://schemas.microsoft.com/office/drawing/2014/main" id="{C4616A3E-8C9B-E45D-D502-5AFDCD29387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8634" y="277003"/>
            <a:ext cx="7194732" cy="2189145"/>
          </a:xfrm>
          <a:prstGeom prst="rect">
            <a:avLst/>
          </a:prstGeom>
        </p:spPr>
      </p:pic>
      <p:sp>
        <p:nvSpPr>
          <p:cNvPr id="4" name="Title 3">
            <a:extLst>
              <a:ext uri="{FF2B5EF4-FFF2-40B4-BE49-F238E27FC236}">
                <a16:creationId xmlns:a16="http://schemas.microsoft.com/office/drawing/2014/main" id="{F18D9325-E9EC-728C-2A05-B0ACAF7974C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Day 3</a:t>
            </a:r>
          </a:p>
        </p:txBody>
      </p:sp>
    </p:spTree>
    <p:extLst>
      <p:ext uri="{BB962C8B-B14F-4D97-AF65-F5344CB8AC3E}">
        <p14:creationId xmlns:p14="http://schemas.microsoft.com/office/powerpoint/2010/main" val="1105492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86B54-90F1-11D8-C6C8-515A178E57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A94ACE9-EE78-638D-80A2-4093E9EA085C}"/>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Right Arrow 1">
            <a:extLst>
              <a:ext uri="{FF2B5EF4-FFF2-40B4-BE49-F238E27FC236}">
                <a16:creationId xmlns:a16="http://schemas.microsoft.com/office/drawing/2014/main" id="{F27D1E7C-4765-31F4-99AB-D0E8FC01D5A8}"/>
              </a:ext>
              <a:ext uri="{C183D7F6-B498-43B3-948B-1728B52AA6E4}">
                <adec:decorative xmlns:adec="http://schemas.microsoft.com/office/drawing/2017/decorative" val="1"/>
              </a:ext>
            </a:extLst>
          </p:cNvPr>
          <p:cNvSpPr/>
          <p:nvPr/>
        </p:nvSpPr>
        <p:spPr>
          <a:xfrm>
            <a:off x="1838527" y="4357992"/>
            <a:ext cx="2821022" cy="1138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77FC936-A171-EF94-6F01-4DEF32AF976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Conditional</a:t>
            </a:r>
          </a:p>
        </p:txBody>
      </p:sp>
    </p:spTree>
    <p:extLst>
      <p:ext uri="{BB962C8B-B14F-4D97-AF65-F5344CB8AC3E}">
        <p14:creationId xmlns:p14="http://schemas.microsoft.com/office/powerpoint/2010/main" val="4013845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6C0E1-F81E-968D-F0F2-1C3CBC4D89D5}"/>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0"/>
            <a:ext cx="4572000" cy="6858000"/>
          </a:xfrm>
          <a:prstGeom prst="rect">
            <a:avLst/>
          </a:prstGeom>
        </p:spPr>
      </p:pic>
      <p:sp>
        <p:nvSpPr>
          <p:cNvPr id="4" name="Title 3">
            <a:extLst>
              <a:ext uri="{FF2B5EF4-FFF2-40B4-BE49-F238E27FC236}">
                <a16:creationId xmlns:a16="http://schemas.microsoft.com/office/drawing/2014/main" id="{04955A2D-00A1-60D3-9D04-61BEE450BFB1}"/>
              </a:ext>
            </a:extLst>
          </p:cNvPr>
          <p:cNvSpPr txBox="1">
            <a:spLocks noGrp="1"/>
          </p:cNvSpPr>
          <p:nvPr>
            <p:ph type="title" idx="4294967295"/>
          </p:nvPr>
        </p:nvSpPr>
        <p:spPr>
          <a:xfrm>
            <a:off x="5330757" y="408561"/>
            <a:ext cx="6712086" cy="6001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Nowhere near as easy/routine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Requires declarative and procedural knowledge PLUS:</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Repeated authentic practice across time with high quality feedback</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Right “equipment”</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No shortcuts</a:t>
            </a:r>
          </a:p>
        </p:txBody>
      </p:sp>
    </p:spTree>
    <p:extLst>
      <p:ext uri="{BB962C8B-B14F-4D97-AF65-F5344CB8AC3E}">
        <p14:creationId xmlns:p14="http://schemas.microsoft.com/office/powerpoint/2010/main" val="1302056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30BDD-78A9-C0F3-C26A-03FF78A928F4}"/>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9668" y="404779"/>
            <a:ext cx="9072663" cy="6048442"/>
          </a:xfrm>
          <a:prstGeom prst="rect">
            <a:avLst/>
          </a:prstGeom>
        </p:spPr>
      </p:pic>
      <p:sp>
        <p:nvSpPr>
          <p:cNvPr id="2" name="Title 1">
            <a:extLst>
              <a:ext uri="{FF2B5EF4-FFF2-40B4-BE49-F238E27FC236}">
                <a16:creationId xmlns:a16="http://schemas.microsoft.com/office/drawing/2014/main" id="{84A07663-4FE2-446A-15CC-1AE6295FE08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Teachers Must</a:t>
            </a:r>
          </a:p>
        </p:txBody>
      </p:sp>
    </p:spTree>
    <p:extLst>
      <p:ext uri="{BB962C8B-B14F-4D97-AF65-F5344CB8AC3E}">
        <p14:creationId xmlns:p14="http://schemas.microsoft.com/office/powerpoint/2010/main" val="1057383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23E12-AEB6-F885-20D2-65292156C2F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799" y="1857562"/>
            <a:ext cx="7772400" cy="1731235"/>
          </a:xfrm>
          <a:prstGeom prst="rect">
            <a:avLst/>
          </a:prstGeom>
        </p:spPr>
      </p:pic>
      <p:pic>
        <p:nvPicPr>
          <p:cNvPr id="3" name="Picture 2">
            <a:extLst>
              <a:ext uri="{FF2B5EF4-FFF2-40B4-BE49-F238E27FC236}">
                <a16:creationId xmlns:a16="http://schemas.microsoft.com/office/drawing/2014/main" id="{245A44FB-B591-0FF8-4C83-0CE499AC24E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377" y="3468294"/>
            <a:ext cx="10727246" cy="2009661"/>
          </a:xfrm>
          <a:prstGeom prst="rect">
            <a:avLst/>
          </a:prstGeom>
        </p:spPr>
      </p:pic>
      <p:sp>
        <p:nvSpPr>
          <p:cNvPr id="4" name="Title 3">
            <a:extLst>
              <a:ext uri="{FF2B5EF4-FFF2-40B4-BE49-F238E27FC236}">
                <a16:creationId xmlns:a16="http://schemas.microsoft.com/office/drawing/2014/main" id="{B229875B-30E3-ED99-32BB-106B0875278E}"/>
              </a:ext>
            </a:extLst>
          </p:cNvPr>
          <p:cNvSpPr txBox="1">
            <a:spLocks noGrp="1"/>
          </p:cNvSpPr>
          <p:nvPr>
            <p:ph type="title" idx="4294967295"/>
          </p:nvPr>
        </p:nvSpPr>
        <p:spPr>
          <a:xfrm>
            <a:off x="1281764" y="209079"/>
            <a:ext cx="9628470" cy="120032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One big reason why the HLPs were developed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in the first place</a:t>
            </a:r>
          </a:p>
        </p:txBody>
      </p:sp>
    </p:spTree>
    <p:extLst>
      <p:ext uri="{BB962C8B-B14F-4D97-AF65-F5344CB8AC3E}">
        <p14:creationId xmlns:p14="http://schemas.microsoft.com/office/powerpoint/2010/main" val="1320704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6FBB4-CA8C-B449-A949-AAA5B1CD55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82882" y="2492195"/>
            <a:ext cx="5007059" cy="1873609"/>
          </a:xfrm>
          <a:prstGeom prst="rect">
            <a:avLst/>
          </a:prstGeom>
        </p:spPr>
      </p:pic>
      <p:sp>
        <p:nvSpPr>
          <p:cNvPr id="5" name="Title 4">
            <a:extLst>
              <a:ext uri="{FF2B5EF4-FFF2-40B4-BE49-F238E27FC236}">
                <a16:creationId xmlns:a16="http://schemas.microsoft.com/office/drawing/2014/main" id="{950D9F5A-1BB3-9E46-8140-F2919B5033E2}"/>
              </a:ext>
            </a:extLst>
          </p:cNvPr>
          <p:cNvSpPr txBox="1">
            <a:spLocks noGrp="1"/>
          </p:cNvSpPr>
          <p:nvPr>
            <p:ph type="title" idx="4294967295"/>
          </p:nvPr>
        </p:nvSpPr>
        <p:spPr>
          <a:xfrm>
            <a:off x="4593024" y="265148"/>
            <a:ext cx="3005951"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Collaboration</a:t>
            </a:r>
          </a:p>
        </p:txBody>
      </p:sp>
      <p:sp>
        <p:nvSpPr>
          <p:cNvPr id="2" name="TextBox 1">
            <a:extLst>
              <a:ext uri="{FF2B5EF4-FFF2-40B4-BE49-F238E27FC236}">
                <a16:creationId xmlns:a16="http://schemas.microsoft.com/office/drawing/2014/main" id="{B55BCDD3-8496-9AED-E2BB-38E83035AD1C}"/>
              </a:ext>
            </a:extLst>
          </p:cNvPr>
          <p:cNvSpPr txBox="1"/>
          <p:nvPr/>
        </p:nvSpPr>
        <p:spPr>
          <a:xfrm>
            <a:off x="461554" y="2063931"/>
            <a:ext cx="4505208" cy="2246769"/>
          </a:xfrm>
          <a:prstGeom prst="rect">
            <a:avLst/>
          </a:prstGeom>
          <a:noFill/>
        </p:spPr>
        <p:txBody>
          <a:bodyPr wrap="none" rtlCol="0">
            <a:spAutoFit/>
          </a:bodyPr>
          <a:lstStyle/>
          <a:p>
            <a:r>
              <a:rPr lang="en-US" sz="2800" dirty="0"/>
              <a:t>Collaborate with colleagues</a:t>
            </a:r>
          </a:p>
          <a:p>
            <a:endParaRPr lang="en-US" sz="2800" dirty="0"/>
          </a:p>
          <a:p>
            <a:r>
              <a:rPr lang="en-US" sz="2800" dirty="0"/>
              <a:t>Run effective meetings</a:t>
            </a:r>
          </a:p>
          <a:p>
            <a:endParaRPr lang="en-US" sz="2800" dirty="0"/>
          </a:p>
          <a:p>
            <a:r>
              <a:rPr lang="en-US" sz="2800" dirty="0"/>
              <a:t>Collaborate with families</a:t>
            </a:r>
          </a:p>
        </p:txBody>
      </p:sp>
    </p:spTree>
    <p:extLst>
      <p:ext uri="{BB962C8B-B14F-4D97-AF65-F5344CB8AC3E}">
        <p14:creationId xmlns:p14="http://schemas.microsoft.com/office/powerpoint/2010/main" val="870114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6FBB4-CA8C-B449-A949-AAA5B1CD55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82882" y="2492195"/>
            <a:ext cx="5007059" cy="1873609"/>
          </a:xfrm>
          <a:prstGeom prst="rect">
            <a:avLst/>
          </a:prstGeom>
        </p:spPr>
      </p:pic>
      <p:sp>
        <p:nvSpPr>
          <p:cNvPr id="5" name="Title 4">
            <a:extLst>
              <a:ext uri="{FF2B5EF4-FFF2-40B4-BE49-F238E27FC236}">
                <a16:creationId xmlns:a16="http://schemas.microsoft.com/office/drawing/2014/main" id="{950D9F5A-1BB3-9E46-8140-F2919B5033E2}"/>
              </a:ext>
            </a:extLst>
          </p:cNvPr>
          <p:cNvSpPr txBox="1">
            <a:spLocks noGrp="1"/>
          </p:cNvSpPr>
          <p:nvPr>
            <p:ph type="title" idx="4294967295"/>
          </p:nvPr>
        </p:nvSpPr>
        <p:spPr>
          <a:xfrm>
            <a:off x="3870213" y="378359"/>
            <a:ext cx="4701928"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Data-Driven Planning</a:t>
            </a:r>
          </a:p>
        </p:txBody>
      </p:sp>
      <p:sp>
        <p:nvSpPr>
          <p:cNvPr id="2" name="TextBox 1">
            <a:extLst>
              <a:ext uri="{FF2B5EF4-FFF2-40B4-BE49-F238E27FC236}">
                <a16:creationId xmlns:a16="http://schemas.microsoft.com/office/drawing/2014/main" id="{B55BCDD3-8496-9AED-E2BB-38E83035AD1C}"/>
              </a:ext>
            </a:extLst>
          </p:cNvPr>
          <p:cNvSpPr txBox="1"/>
          <p:nvPr/>
        </p:nvSpPr>
        <p:spPr>
          <a:xfrm>
            <a:off x="487680" y="1402080"/>
            <a:ext cx="4701928" cy="5262979"/>
          </a:xfrm>
          <a:prstGeom prst="rect">
            <a:avLst/>
          </a:prstGeom>
          <a:noFill/>
        </p:spPr>
        <p:txBody>
          <a:bodyPr wrap="square" rtlCol="0">
            <a:spAutoFit/>
          </a:bodyPr>
          <a:lstStyle/>
          <a:p>
            <a:r>
              <a:rPr lang="en-US" sz="2800" dirty="0"/>
              <a:t>Use a range of data sources</a:t>
            </a:r>
          </a:p>
          <a:p>
            <a:endParaRPr lang="en-US" sz="2800" dirty="0"/>
          </a:p>
          <a:p>
            <a:r>
              <a:rPr lang="en-US" sz="2800" dirty="0"/>
              <a:t>Interpret data to be easily understood</a:t>
            </a:r>
          </a:p>
          <a:p>
            <a:endParaRPr lang="en-US" sz="2800" dirty="0"/>
          </a:p>
          <a:p>
            <a:r>
              <a:rPr lang="en-US" sz="2800" dirty="0"/>
              <a:t>Make data-driven decisions</a:t>
            </a:r>
          </a:p>
          <a:p>
            <a:endParaRPr lang="en-US" sz="2800" dirty="0"/>
          </a:p>
          <a:p>
            <a:r>
              <a:rPr lang="en-US" sz="2800" dirty="0"/>
              <a:t>Create long- and short-term learning goals</a:t>
            </a:r>
          </a:p>
          <a:p>
            <a:endParaRPr lang="en-US" sz="2800" dirty="0"/>
          </a:p>
          <a:p>
            <a:r>
              <a:rPr lang="en-US" sz="2800" dirty="0"/>
              <a:t>Systematically design instruction </a:t>
            </a:r>
          </a:p>
        </p:txBody>
      </p:sp>
    </p:spTree>
    <p:extLst>
      <p:ext uri="{BB962C8B-B14F-4D97-AF65-F5344CB8AC3E}">
        <p14:creationId xmlns:p14="http://schemas.microsoft.com/office/powerpoint/2010/main" val="3800452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6FBB4-CA8C-B449-A949-AAA5B1CD55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87087" y="2492195"/>
            <a:ext cx="5007059" cy="1873609"/>
          </a:xfrm>
          <a:prstGeom prst="rect">
            <a:avLst/>
          </a:prstGeom>
        </p:spPr>
      </p:pic>
      <p:sp>
        <p:nvSpPr>
          <p:cNvPr id="5" name="Title 4">
            <a:extLst>
              <a:ext uri="{FF2B5EF4-FFF2-40B4-BE49-F238E27FC236}">
                <a16:creationId xmlns:a16="http://schemas.microsoft.com/office/drawing/2014/main" id="{950D9F5A-1BB3-9E46-8140-F2919B5033E2}"/>
              </a:ext>
            </a:extLst>
          </p:cNvPr>
          <p:cNvSpPr txBox="1">
            <a:spLocks noGrp="1"/>
          </p:cNvSpPr>
          <p:nvPr>
            <p:ph type="title" idx="4294967295"/>
          </p:nvPr>
        </p:nvSpPr>
        <p:spPr>
          <a:xfrm>
            <a:off x="4149505" y="343525"/>
            <a:ext cx="3892989"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Instruction for All</a:t>
            </a:r>
          </a:p>
        </p:txBody>
      </p:sp>
      <p:sp>
        <p:nvSpPr>
          <p:cNvPr id="2" name="TextBox 1">
            <a:extLst>
              <a:ext uri="{FF2B5EF4-FFF2-40B4-BE49-F238E27FC236}">
                <a16:creationId xmlns:a16="http://schemas.microsoft.com/office/drawing/2014/main" id="{B55BCDD3-8496-9AED-E2BB-38E83035AD1C}"/>
              </a:ext>
            </a:extLst>
          </p:cNvPr>
          <p:cNvSpPr txBox="1"/>
          <p:nvPr/>
        </p:nvSpPr>
        <p:spPr>
          <a:xfrm>
            <a:off x="0" y="813422"/>
            <a:ext cx="6461760" cy="5940088"/>
          </a:xfrm>
          <a:prstGeom prst="rect">
            <a:avLst/>
          </a:prstGeom>
          <a:noFill/>
        </p:spPr>
        <p:txBody>
          <a:bodyPr wrap="square" rtlCol="0">
            <a:spAutoFit/>
          </a:bodyPr>
          <a:lstStyle/>
          <a:p>
            <a:r>
              <a:rPr lang="en-US" sz="2000" dirty="0"/>
              <a:t>Make adaptations when needed</a:t>
            </a:r>
          </a:p>
          <a:p>
            <a:endParaRPr lang="en-US" sz="2000" dirty="0"/>
          </a:p>
          <a:p>
            <a:r>
              <a:rPr lang="en-US" sz="2000" dirty="0"/>
              <a:t>Use scaffolded supports</a:t>
            </a:r>
          </a:p>
          <a:p>
            <a:endParaRPr lang="en-US" sz="2000" dirty="0"/>
          </a:p>
          <a:p>
            <a:r>
              <a:rPr lang="en-US" sz="2000" dirty="0"/>
              <a:t>Teach and use strategies</a:t>
            </a:r>
          </a:p>
          <a:p>
            <a:endParaRPr lang="en-US" sz="2000" dirty="0"/>
          </a:p>
          <a:p>
            <a:r>
              <a:rPr lang="en-US" sz="2000" dirty="0"/>
              <a:t>Use explicit instruction </a:t>
            </a:r>
          </a:p>
          <a:p>
            <a:endParaRPr lang="en-US" sz="2000" dirty="0"/>
          </a:p>
          <a:p>
            <a:r>
              <a:rPr lang="en-US" sz="2000" dirty="0"/>
              <a:t>Create an organized, responsive learning environment</a:t>
            </a:r>
          </a:p>
          <a:p>
            <a:endParaRPr lang="en-US" sz="2000" dirty="0"/>
          </a:p>
          <a:p>
            <a:r>
              <a:rPr lang="en-US" sz="2000" dirty="0"/>
              <a:t>Use flexible groupings</a:t>
            </a:r>
          </a:p>
          <a:p>
            <a:endParaRPr lang="en-US" sz="2000" dirty="0"/>
          </a:p>
          <a:p>
            <a:r>
              <a:rPr lang="en-US" sz="2000" dirty="0"/>
              <a:t>Engage students </a:t>
            </a:r>
          </a:p>
          <a:p>
            <a:endParaRPr lang="en-US" sz="2000" dirty="0"/>
          </a:p>
          <a:p>
            <a:r>
              <a:rPr lang="en-US" sz="2000" dirty="0"/>
              <a:t>Use assistive and instructional tech</a:t>
            </a:r>
          </a:p>
          <a:p>
            <a:endParaRPr lang="en-US" sz="2000" dirty="0"/>
          </a:p>
          <a:p>
            <a:r>
              <a:rPr lang="en-US" sz="2000" dirty="0"/>
              <a:t>Teach to generalization </a:t>
            </a:r>
          </a:p>
          <a:p>
            <a:endParaRPr lang="en-US" sz="2000" dirty="0"/>
          </a:p>
          <a:p>
            <a:r>
              <a:rPr lang="en-US" sz="2000" dirty="0"/>
              <a:t>Provide high-quality feedback</a:t>
            </a:r>
          </a:p>
        </p:txBody>
      </p:sp>
    </p:spTree>
    <p:extLst>
      <p:ext uri="{BB962C8B-B14F-4D97-AF65-F5344CB8AC3E}">
        <p14:creationId xmlns:p14="http://schemas.microsoft.com/office/powerpoint/2010/main" val="172556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6FBB4-CA8C-B449-A949-AAA5B1CD55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82882" y="2492195"/>
            <a:ext cx="5007059" cy="1873609"/>
          </a:xfrm>
          <a:prstGeom prst="rect">
            <a:avLst/>
          </a:prstGeom>
        </p:spPr>
      </p:pic>
      <p:sp>
        <p:nvSpPr>
          <p:cNvPr id="5" name="Title 4">
            <a:extLst>
              <a:ext uri="{FF2B5EF4-FFF2-40B4-BE49-F238E27FC236}">
                <a16:creationId xmlns:a16="http://schemas.microsoft.com/office/drawing/2014/main" id="{950D9F5A-1BB3-9E46-8140-F2919B5033E2}"/>
              </a:ext>
            </a:extLst>
          </p:cNvPr>
          <p:cNvSpPr txBox="1">
            <a:spLocks noGrp="1"/>
          </p:cNvSpPr>
          <p:nvPr>
            <p:ph type="title" idx="4294967295"/>
          </p:nvPr>
        </p:nvSpPr>
        <p:spPr>
          <a:xfrm>
            <a:off x="540536" y="122027"/>
            <a:ext cx="11110927"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Intensify Academic and Behavioral Supports when Needed</a:t>
            </a:r>
          </a:p>
        </p:txBody>
      </p:sp>
      <p:sp>
        <p:nvSpPr>
          <p:cNvPr id="2" name="TextBox 1">
            <a:extLst>
              <a:ext uri="{FF2B5EF4-FFF2-40B4-BE49-F238E27FC236}">
                <a16:creationId xmlns:a16="http://schemas.microsoft.com/office/drawing/2014/main" id="{B55BCDD3-8496-9AED-E2BB-38E83035AD1C}"/>
              </a:ext>
            </a:extLst>
          </p:cNvPr>
          <p:cNvSpPr txBox="1"/>
          <p:nvPr/>
        </p:nvSpPr>
        <p:spPr>
          <a:xfrm>
            <a:off x="304801" y="2148691"/>
            <a:ext cx="5895702" cy="1938992"/>
          </a:xfrm>
          <a:prstGeom prst="rect">
            <a:avLst/>
          </a:prstGeom>
          <a:noFill/>
        </p:spPr>
        <p:txBody>
          <a:bodyPr wrap="square" rtlCol="0">
            <a:spAutoFit/>
          </a:bodyPr>
          <a:lstStyle/>
          <a:p>
            <a:r>
              <a:rPr lang="en-US" sz="2400" dirty="0"/>
              <a:t>Provide intensive instruction for academics and behavior </a:t>
            </a:r>
          </a:p>
          <a:p>
            <a:endParaRPr lang="en-US" sz="2400" dirty="0"/>
          </a:p>
          <a:p>
            <a:r>
              <a:rPr lang="en-US" sz="2400" dirty="0"/>
              <a:t>Use functional behavioral assessments and behavior improvement plans </a:t>
            </a:r>
          </a:p>
        </p:txBody>
      </p:sp>
    </p:spTree>
    <p:extLst>
      <p:ext uri="{BB962C8B-B14F-4D97-AF65-F5344CB8AC3E}">
        <p14:creationId xmlns:p14="http://schemas.microsoft.com/office/powerpoint/2010/main" val="3101763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23B9E7-7899-5C69-A169-C88F175A9F5D}"/>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7200" y="457200"/>
            <a:ext cx="11277600" cy="5943600"/>
          </a:xfrm>
          <a:prstGeom prst="rect">
            <a:avLst/>
          </a:prstGeom>
        </p:spPr>
      </p:pic>
      <p:sp>
        <p:nvSpPr>
          <p:cNvPr id="2" name="Title 1">
            <a:extLst>
              <a:ext uri="{FF2B5EF4-FFF2-40B4-BE49-F238E27FC236}">
                <a16:creationId xmlns:a16="http://schemas.microsoft.com/office/drawing/2014/main" id="{B8982259-68CC-45C9-73D6-15D069942E9A}"/>
              </a:ext>
            </a:extLst>
          </p:cNvPr>
          <p:cNvSpPr>
            <a:spLocks noGrp="1"/>
          </p:cNvSpPr>
          <p:nvPr>
            <p:ph type="title" idx="4294967295"/>
          </p:nvPr>
        </p:nvSpPr>
        <p:spPr>
          <a:xfrm>
            <a:off x="457200" y="-1245737"/>
            <a:ext cx="10515600" cy="1325563"/>
          </a:xfrm>
        </p:spPr>
        <p:txBody>
          <a:bodyPr/>
          <a:lstStyle/>
          <a:p>
            <a:r>
              <a:rPr lang="en-US" dirty="0"/>
              <a:t>Thank you</a:t>
            </a:r>
          </a:p>
        </p:txBody>
      </p:sp>
    </p:spTree>
    <p:extLst>
      <p:ext uri="{BB962C8B-B14F-4D97-AF65-F5344CB8AC3E}">
        <p14:creationId xmlns:p14="http://schemas.microsoft.com/office/powerpoint/2010/main" val="72074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68819-1FC6-7329-89FF-664E8900F0C3}"/>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2917" y="966196"/>
            <a:ext cx="8346166" cy="5571066"/>
          </a:xfrm>
          <a:prstGeom prst="rect">
            <a:avLst/>
          </a:prstGeom>
        </p:spPr>
      </p:pic>
      <p:sp>
        <p:nvSpPr>
          <p:cNvPr id="2" name="Title 1">
            <a:extLst>
              <a:ext uri="{FF2B5EF4-FFF2-40B4-BE49-F238E27FC236}">
                <a16:creationId xmlns:a16="http://schemas.microsoft.com/office/drawing/2014/main" id="{2C349E2E-D887-51FC-29BC-711B94E27976}"/>
              </a:ext>
            </a:extLst>
          </p:cNvPr>
          <p:cNvSpPr txBox="1">
            <a:spLocks noGrp="1"/>
          </p:cNvSpPr>
          <p:nvPr>
            <p:ph type="title" idx="4294967295"/>
          </p:nvPr>
        </p:nvSpPr>
        <p:spPr>
          <a:xfrm>
            <a:off x="2377225" y="320738"/>
            <a:ext cx="7437549"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A Heavy Lift – In the old format or the new</a:t>
            </a:r>
          </a:p>
        </p:txBody>
      </p:sp>
    </p:spTree>
    <p:extLst>
      <p:ext uri="{BB962C8B-B14F-4D97-AF65-F5344CB8AC3E}">
        <p14:creationId xmlns:p14="http://schemas.microsoft.com/office/powerpoint/2010/main" val="815075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91812-F494-36D4-0CEF-FE884EF03E4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2904" y="0"/>
            <a:ext cx="8735072" cy="6813355"/>
          </a:xfrm>
          <a:prstGeom prst="rect">
            <a:avLst/>
          </a:prstGeom>
        </p:spPr>
      </p:pic>
      <p:sp>
        <p:nvSpPr>
          <p:cNvPr id="3" name="Right Arrow 2">
            <a:extLst>
              <a:ext uri="{FF2B5EF4-FFF2-40B4-BE49-F238E27FC236}">
                <a16:creationId xmlns:a16="http://schemas.microsoft.com/office/drawing/2014/main" id="{ED9D5145-0E5D-9813-B648-09E645062AE7}"/>
              </a:ext>
              <a:ext uri="{C183D7F6-B498-43B3-948B-1728B52AA6E4}">
                <adec:decorative xmlns:adec="http://schemas.microsoft.com/office/drawing/2017/decorative" val="1"/>
              </a:ext>
            </a:extLst>
          </p:cNvPr>
          <p:cNvSpPr/>
          <p:nvPr/>
        </p:nvSpPr>
        <p:spPr>
          <a:xfrm>
            <a:off x="283421" y="1676400"/>
            <a:ext cx="1909483" cy="12864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F456A9B-1EDA-BA55-1D39-A69B76021CA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HLP pillars</a:t>
            </a:r>
          </a:p>
        </p:txBody>
      </p:sp>
    </p:spTree>
    <p:extLst>
      <p:ext uri="{BB962C8B-B14F-4D97-AF65-F5344CB8AC3E}">
        <p14:creationId xmlns:p14="http://schemas.microsoft.com/office/powerpoint/2010/main" val="3592065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D811-B3E8-FFE0-F409-FDD125841B7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Pillar HLPs – An attempt to make the load not quite so heavy…</a:t>
            </a:r>
          </a:p>
        </p:txBody>
      </p:sp>
      <p:sp>
        <p:nvSpPr>
          <p:cNvPr id="3" name="Content Placeholder 2">
            <a:extLst>
              <a:ext uri="{FF2B5EF4-FFF2-40B4-BE49-F238E27FC236}">
                <a16:creationId xmlns:a16="http://schemas.microsoft.com/office/drawing/2014/main" id="{DC83EFF6-7343-57C0-4A3D-8CC3FC6206E2}"/>
              </a:ext>
            </a:extLst>
          </p:cNvPr>
          <p:cNvSpPr>
            <a:spLocks noGrp="1"/>
          </p:cNvSpPr>
          <p:nvPr>
            <p:ph idx="1"/>
          </p:nvPr>
        </p:nvSpPr>
        <p:spPr>
          <a:xfrm>
            <a:off x="338493" y="2075142"/>
            <a:ext cx="10515600" cy="4351338"/>
          </a:xfrm>
        </p:spPr>
        <p:txBody>
          <a:bodyPr>
            <a:noAutofit/>
          </a:bodyPr>
          <a:lstStyle/>
          <a:p>
            <a:r>
              <a:rPr lang="en-US" sz="3200" dirty="0">
                <a:latin typeface="Times New Roman" panose="02020603050405020304" pitchFamily="18" charset="0"/>
                <a:cs typeface="Times New Roman" panose="02020603050405020304" pitchFamily="18" charset="0"/>
              </a:rPr>
              <a:t>Collaborate with colleagues</a:t>
            </a:r>
          </a:p>
          <a:p>
            <a:r>
              <a:rPr lang="en-US" sz="3200" dirty="0">
                <a:latin typeface="Times New Roman" panose="02020603050405020304" pitchFamily="18" charset="0"/>
                <a:cs typeface="Times New Roman" panose="02020603050405020304" pitchFamily="18" charset="0"/>
              </a:rPr>
              <a:t>Collaborate with families</a:t>
            </a:r>
          </a:p>
          <a:p>
            <a:r>
              <a:rPr lang="en-US" sz="3200" dirty="0">
                <a:latin typeface="Times New Roman" panose="02020603050405020304" pitchFamily="18" charset="0"/>
                <a:cs typeface="Times New Roman" panose="02020603050405020304" pitchFamily="18" charset="0"/>
              </a:rPr>
              <a:t>Make data driven decisions</a:t>
            </a:r>
          </a:p>
          <a:p>
            <a:r>
              <a:rPr lang="en-US" sz="3200" dirty="0">
                <a:latin typeface="Times New Roman" panose="02020603050405020304" pitchFamily="18" charset="0"/>
                <a:cs typeface="Times New Roman" panose="02020603050405020304" pitchFamily="18" charset="0"/>
              </a:rPr>
              <a:t>Use explicit instruction</a:t>
            </a:r>
          </a:p>
          <a:p>
            <a:r>
              <a:rPr lang="en-US" sz="3200" dirty="0">
                <a:latin typeface="Times New Roman" panose="02020603050405020304" pitchFamily="18" charset="0"/>
                <a:cs typeface="Times New Roman" panose="02020603050405020304" pitchFamily="18" charset="0"/>
              </a:rPr>
              <a:t>Create a responsive and organized learning environment</a:t>
            </a:r>
          </a:p>
          <a:p>
            <a:r>
              <a:rPr lang="en-US" sz="3200" dirty="0">
                <a:latin typeface="Times New Roman" panose="02020603050405020304" pitchFamily="18" charset="0"/>
                <a:cs typeface="Times New Roman" panose="02020603050405020304" pitchFamily="18" charset="0"/>
              </a:rPr>
              <a:t>Provide intensive instruction for academics and behavior</a:t>
            </a:r>
          </a:p>
        </p:txBody>
      </p:sp>
      <p:pic>
        <p:nvPicPr>
          <p:cNvPr id="7" name="Picture 6">
            <a:extLst>
              <a:ext uri="{FF2B5EF4-FFF2-40B4-BE49-F238E27FC236}">
                <a16:creationId xmlns:a16="http://schemas.microsoft.com/office/drawing/2014/main" id="{25473A07-8686-5324-F523-969A02113CC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226604"/>
            <a:ext cx="4459941" cy="3024207"/>
          </a:xfrm>
          <a:prstGeom prst="rect">
            <a:avLst/>
          </a:prstGeom>
        </p:spPr>
      </p:pic>
    </p:spTree>
    <p:extLst>
      <p:ext uri="{BB962C8B-B14F-4D97-AF65-F5344CB8AC3E}">
        <p14:creationId xmlns:p14="http://schemas.microsoft.com/office/powerpoint/2010/main" val="3146128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AC5FC2-A788-60CA-AEB7-EEFB747A93A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0730" y="152153"/>
            <a:ext cx="9898602" cy="6599068"/>
          </a:xfrm>
          <a:prstGeom prst="rect">
            <a:avLst/>
          </a:prstGeom>
        </p:spPr>
      </p:pic>
      <p:sp>
        <p:nvSpPr>
          <p:cNvPr id="2" name="Title 1">
            <a:extLst>
              <a:ext uri="{FF2B5EF4-FFF2-40B4-BE49-F238E27FC236}">
                <a16:creationId xmlns:a16="http://schemas.microsoft.com/office/drawing/2014/main" id="{894FE569-8B45-2DED-7E86-5F72D3DB8E4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Progress made</a:t>
            </a:r>
          </a:p>
        </p:txBody>
      </p:sp>
    </p:spTree>
    <p:extLst>
      <p:ext uri="{BB962C8B-B14F-4D97-AF65-F5344CB8AC3E}">
        <p14:creationId xmlns:p14="http://schemas.microsoft.com/office/powerpoint/2010/main" val="1851847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40CE22-28C7-1C2F-2025-2315C5A0EC09}"/>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5717" y="428811"/>
            <a:ext cx="9000565" cy="6000377"/>
          </a:xfrm>
          <a:prstGeom prst="rect">
            <a:avLst/>
          </a:prstGeom>
        </p:spPr>
      </p:pic>
      <p:sp>
        <p:nvSpPr>
          <p:cNvPr id="2" name="Title 1">
            <a:extLst>
              <a:ext uri="{FF2B5EF4-FFF2-40B4-BE49-F238E27FC236}">
                <a16:creationId xmlns:a16="http://schemas.microsoft.com/office/drawing/2014/main" id="{207F7578-4E0D-5A2F-0857-72BF125F459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HLPs</a:t>
            </a:r>
          </a:p>
        </p:txBody>
      </p:sp>
    </p:spTree>
    <p:extLst>
      <p:ext uri="{BB962C8B-B14F-4D97-AF65-F5344CB8AC3E}">
        <p14:creationId xmlns:p14="http://schemas.microsoft.com/office/powerpoint/2010/main" val="776125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ACCBDF-CBC7-B848-8642-1AB879FA68E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44800" y="485902"/>
            <a:ext cx="6502400" cy="1917700"/>
          </a:xfrm>
          <a:prstGeom prst="rect">
            <a:avLst/>
          </a:prstGeom>
        </p:spPr>
      </p:pic>
      <p:sp>
        <p:nvSpPr>
          <p:cNvPr id="4" name="Title 3">
            <a:extLst>
              <a:ext uri="{FF2B5EF4-FFF2-40B4-BE49-F238E27FC236}">
                <a16:creationId xmlns:a16="http://schemas.microsoft.com/office/drawing/2014/main" id="{105045C5-4145-1C4B-BC35-AA95121320AC}"/>
              </a:ext>
            </a:extLst>
          </p:cNvPr>
          <p:cNvSpPr txBox="1">
            <a:spLocks noGrp="1"/>
          </p:cNvSpPr>
          <p:nvPr>
            <p:ph type="title" idx="4294967295"/>
          </p:nvPr>
        </p:nvSpPr>
        <p:spPr>
          <a:xfrm>
            <a:off x="304800" y="2828365"/>
            <a:ext cx="11578253"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The HLPs do not exist in isolation.  There is (and should be) substantial overlap in how the practices are implement and support one another.  HLPs also occur as key components of many EBPs.  Making investments in your practice by learning about HLPs and implementation is a terrific way to support outcomes for all students.  </a:t>
            </a:r>
          </a:p>
        </p:txBody>
      </p:sp>
    </p:spTree>
    <p:extLst>
      <p:ext uri="{BB962C8B-B14F-4D97-AF65-F5344CB8AC3E}">
        <p14:creationId xmlns:p14="http://schemas.microsoft.com/office/powerpoint/2010/main" val="3394373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945B9-3AFF-C7ED-D582-AB2676869C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0F6FC5C-AB64-184A-3573-52CD7FB35E4F}"/>
              </a:ext>
            </a:extLst>
          </p:cNvPr>
          <p:cNvSpPr txBox="1">
            <a:spLocks noGrp="1"/>
          </p:cNvSpPr>
          <p:nvPr>
            <p:ph type="title" idx="4294967295"/>
          </p:nvPr>
        </p:nvSpPr>
        <p:spPr>
          <a:xfrm>
            <a:off x="1873" y="370330"/>
            <a:ext cx="12211997" cy="120032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Bradley Hand" pitchFamily="2" charset="77"/>
                <a:ea typeface="+mn-ea"/>
                <a:cs typeface="+mn-cs"/>
              </a:rPr>
              <a:t>Notes on Advanced Implementation of Pillar and Embedded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Bradley Hand" pitchFamily="2" charset="77"/>
                <a:ea typeface="+mn-ea"/>
                <a:cs typeface="+mn-cs"/>
              </a:rPr>
              <a:t>HLPs for Students with Disabilities </a:t>
            </a:r>
          </a:p>
        </p:txBody>
      </p:sp>
      <p:pic>
        <p:nvPicPr>
          <p:cNvPr id="12" name="Picture 11">
            <a:extLst>
              <a:ext uri="{FF2B5EF4-FFF2-40B4-BE49-F238E27FC236}">
                <a16:creationId xmlns:a16="http://schemas.microsoft.com/office/drawing/2014/main" id="{6F3ECF6F-CF31-699F-0E17-8D343B030F8C}"/>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1905" y="1527015"/>
            <a:ext cx="9841445" cy="1843714"/>
          </a:xfrm>
          <a:prstGeom prst="rect">
            <a:avLst/>
          </a:prstGeom>
        </p:spPr>
      </p:pic>
      <p:pic>
        <p:nvPicPr>
          <p:cNvPr id="2" name="Picture 1">
            <a:extLst>
              <a:ext uri="{FF2B5EF4-FFF2-40B4-BE49-F238E27FC236}">
                <a16:creationId xmlns:a16="http://schemas.microsoft.com/office/drawing/2014/main" id="{284D7DD9-8AE3-7652-1C96-E1B24E3B8ED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31" y="4168826"/>
            <a:ext cx="1858582" cy="1843714"/>
          </a:xfrm>
          <a:prstGeom prst="rect">
            <a:avLst/>
          </a:prstGeom>
        </p:spPr>
      </p:pic>
      <p:pic>
        <p:nvPicPr>
          <p:cNvPr id="4" name="Picture 3">
            <a:extLst>
              <a:ext uri="{FF2B5EF4-FFF2-40B4-BE49-F238E27FC236}">
                <a16:creationId xmlns:a16="http://schemas.microsoft.com/office/drawing/2014/main" id="{5E226D14-574F-179F-862F-83786BA2F398}"/>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7952" y="4159473"/>
            <a:ext cx="3505200" cy="1752600"/>
          </a:xfrm>
          <a:prstGeom prst="rect">
            <a:avLst/>
          </a:prstGeom>
        </p:spPr>
      </p:pic>
      <p:pic>
        <p:nvPicPr>
          <p:cNvPr id="5" name="Picture 4">
            <a:extLst>
              <a:ext uri="{FF2B5EF4-FFF2-40B4-BE49-F238E27FC236}">
                <a16:creationId xmlns:a16="http://schemas.microsoft.com/office/drawing/2014/main" id="{7D690DCA-9C2B-EAE2-6193-A81C85F2848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7875" y="3909894"/>
            <a:ext cx="1501172" cy="2251758"/>
          </a:xfrm>
          <a:prstGeom prst="rect">
            <a:avLst/>
          </a:prstGeom>
        </p:spPr>
      </p:pic>
      <p:pic>
        <p:nvPicPr>
          <p:cNvPr id="7" name="Picture 6">
            <a:extLst>
              <a:ext uri="{FF2B5EF4-FFF2-40B4-BE49-F238E27FC236}">
                <a16:creationId xmlns:a16="http://schemas.microsoft.com/office/drawing/2014/main" id="{89811F9B-7BD9-A5BC-E618-626F279E86B3}"/>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03770" y="4276165"/>
            <a:ext cx="2395597" cy="1347341"/>
          </a:xfrm>
          <a:prstGeom prst="rect">
            <a:avLst/>
          </a:prstGeom>
        </p:spPr>
      </p:pic>
      <p:pic>
        <p:nvPicPr>
          <p:cNvPr id="9" name="Picture 8">
            <a:extLst>
              <a:ext uri="{FF2B5EF4-FFF2-40B4-BE49-F238E27FC236}">
                <a16:creationId xmlns:a16="http://schemas.microsoft.com/office/drawing/2014/main" id="{858EE603-C36B-659A-1528-B7B042292EAD}"/>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10685" y="4276165"/>
            <a:ext cx="2076684" cy="1384456"/>
          </a:xfrm>
          <a:prstGeom prst="rect">
            <a:avLst/>
          </a:prstGeom>
        </p:spPr>
      </p:pic>
    </p:spTree>
    <p:extLst>
      <p:ext uri="{BB962C8B-B14F-4D97-AF65-F5344CB8AC3E}">
        <p14:creationId xmlns:p14="http://schemas.microsoft.com/office/powerpoint/2010/main" val="2968656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94CBC-ECC3-6378-291A-00745DD6BF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3506D6-C8CA-E218-AB67-FABD0055AA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8599" y="1540993"/>
            <a:ext cx="5836970" cy="3898262"/>
          </a:xfrm>
          <a:prstGeom prst="rect">
            <a:avLst/>
          </a:prstGeom>
        </p:spPr>
      </p:pic>
      <p:pic>
        <p:nvPicPr>
          <p:cNvPr id="5" name="Picture 4">
            <a:extLst>
              <a:ext uri="{FF2B5EF4-FFF2-40B4-BE49-F238E27FC236}">
                <a16:creationId xmlns:a16="http://schemas.microsoft.com/office/drawing/2014/main" id="{0C1D178E-4D76-437B-443A-5700445DC6C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8742" y="1418744"/>
            <a:ext cx="4052934" cy="4020511"/>
          </a:xfrm>
          <a:prstGeom prst="rect">
            <a:avLst/>
          </a:prstGeom>
        </p:spPr>
      </p:pic>
      <p:sp>
        <p:nvSpPr>
          <p:cNvPr id="6" name="Title 5">
            <a:extLst>
              <a:ext uri="{FF2B5EF4-FFF2-40B4-BE49-F238E27FC236}">
                <a16:creationId xmlns:a16="http://schemas.microsoft.com/office/drawing/2014/main" id="{24F0A647-B331-6750-148C-A4EA60B1E5FE}"/>
              </a:ext>
            </a:extLst>
          </p:cNvPr>
          <p:cNvSpPr txBox="1">
            <a:spLocks noGrp="1"/>
          </p:cNvSpPr>
          <p:nvPr>
            <p:ph type="title" idx="4294967295"/>
          </p:nvPr>
        </p:nvSpPr>
        <p:spPr>
          <a:xfrm>
            <a:off x="2496585" y="479834"/>
            <a:ext cx="7198830"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Domain 1: Collaboration (HLPs 1-3)</a:t>
            </a:r>
          </a:p>
        </p:txBody>
      </p:sp>
    </p:spTree>
    <p:extLst>
      <p:ext uri="{BB962C8B-B14F-4D97-AF65-F5344CB8AC3E}">
        <p14:creationId xmlns:p14="http://schemas.microsoft.com/office/powerpoint/2010/main" val="1183791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5D2EE-40D1-1A69-3B2C-9C533AE838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A8FF8A-9AE4-FB6C-4469-BE61043D597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811" y="1333876"/>
            <a:ext cx="5140105" cy="5140105"/>
          </a:xfrm>
          <a:prstGeom prst="rect">
            <a:avLst/>
          </a:prstGeom>
        </p:spPr>
      </p:pic>
      <p:pic>
        <p:nvPicPr>
          <p:cNvPr id="5" name="Picture 4">
            <a:extLst>
              <a:ext uri="{FF2B5EF4-FFF2-40B4-BE49-F238E27FC236}">
                <a16:creationId xmlns:a16="http://schemas.microsoft.com/office/drawing/2014/main" id="{BA8D460C-02EF-6306-20ED-2C4BF70924A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2227152"/>
            <a:ext cx="5975288" cy="2987644"/>
          </a:xfrm>
          <a:prstGeom prst="rect">
            <a:avLst/>
          </a:prstGeom>
        </p:spPr>
      </p:pic>
      <p:sp>
        <p:nvSpPr>
          <p:cNvPr id="6" name="Title 5">
            <a:extLst>
              <a:ext uri="{FF2B5EF4-FFF2-40B4-BE49-F238E27FC236}">
                <a16:creationId xmlns:a16="http://schemas.microsoft.com/office/drawing/2014/main" id="{2584E880-319B-B91F-9BB8-BB33E0EBEFCF}"/>
              </a:ext>
            </a:extLst>
          </p:cNvPr>
          <p:cNvSpPr txBox="1">
            <a:spLocks noGrp="1"/>
          </p:cNvSpPr>
          <p:nvPr>
            <p:ph type="title" idx="4294967295"/>
          </p:nvPr>
        </p:nvSpPr>
        <p:spPr>
          <a:xfrm>
            <a:off x="721483" y="285407"/>
            <a:ext cx="10749033"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Domain 2: Data-Driven Planning (HLPs 4-6 and 11-12)</a:t>
            </a:r>
          </a:p>
        </p:txBody>
      </p:sp>
    </p:spTree>
    <p:extLst>
      <p:ext uri="{BB962C8B-B14F-4D97-AF65-F5344CB8AC3E}">
        <p14:creationId xmlns:p14="http://schemas.microsoft.com/office/powerpoint/2010/main" val="1767228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D7EB0-27AF-F461-C1B1-35FABAB5BE4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48242F-45BF-D775-44CD-0D470353B3FA}"/>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9992" y="0"/>
            <a:ext cx="4572000" cy="6858000"/>
          </a:xfrm>
          <a:prstGeom prst="rect">
            <a:avLst/>
          </a:prstGeom>
        </p:spPr>
      </p:pic>
      <p:sp>
        <p:nvSpPr>
          <p:cNvPr id="4" name="Title 3">
            <a:extLst>
              <a:ext uri="{FF2B5EF4-FFF2-40B4-BE49-F238E27FC236}">
                <a16:creationId xmlns:a16="http://schemas.microsoft.com/office/drawing/2014/main" id="{0CE6102C-9C95-7513-F990-151C7EA3344D}"/>
              </a:ext>
            </a:extLst>
          </p:cNvPr>
          <p:cNvSpPr txBox="1">
            <a:spLocks noGrp="1"/>
          </p:cNvSpPr>
          <p:nvPr>
            <p:ph type="title" idx="4294967295"/>
          </p:nvPr>
        </p:nvSpPr>
        <p:spPr>
          <a:xfrm>
            <a:off x="941560" y="1430448"/>
            <a:ext cx="3249159" cy="175432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Still Domain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HLPs 11 and 12</a:t>
            </a:r>
          </a:p>
        </p:txBody>
      </p:sp>
    </p:spTree>
    <p:extLst>
      <p:ext uri="{BB962C8B-B14F-4D97-AF65-F5344CB8AC3E}">
        <p14:creationId xmlns:p14="http://schemas.microsoft.com/office/powerpoint/2010/main" val="422643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B16EE-514B-C04C-69F0-40BCC08710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7F35B0D-BD27-D295-A4F9-A9AD31850EA9}"/>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7200" y="457200"/>
            <a:ext cx="11277600" cy="5943600"/>
          </a:xfrm>
          <a:prstGeom prst="rect">
            <a:avLst/>
          </a:prstGeom>
        </p:spPr>
      </p:pic>
      <p:sp>
        <p:nvSpPr>
          <p:cNvPr id="4" name="Title 3">
            <a:extLst>
              <a:ext uri="{FF2B5EF4-FFF2-40B4-BE49-F238E27FC236}">
                <a16:creationId xmlns:a16="http://schemas.microsoft.com/office/drawing/2014/main" id="{81D69165-81FF-BEC6-FB19-FDE580CEEC64}"/>
              </a:ext>
            </a:extLst>
          </p:cNvPr>
          <p:cNvSpPr txBox="1">
            <a:spLocks noGrp="1"/>
          </p:cNvSpPr>
          <p:nvPr>
            <p:ph type="title" idx="4294967295"/>
          </p:nvPr>
        </p:nvSpPr>
        <p:spPr>
          <a:xfrm>
            <a:off x="1503781" y="5903893"/>
            <a:ext cx="9184437" cy="954107"/>
          </a:xfrm>
          <a:prstGeom prst="rect">
            <a:avLst/>
          </a:prstGeom>
          <a:solidFill>
            <a:schemeClr val="bg1"/>
          </a:solid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CEEDAR and OSEP are not responsible for ANYTHING I say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(But thanks for inviting me!!!) </a:t>
            </a:r>
          </a:p>
        </p:txBody>
      </p:sp>
    </p:spTree>
    <p:extLst>
      <p:ext uri="{BB962C8B-B14F-4D97-AF65-F5344CB8AC3E}">
        <p14:creationId xmlns:p14="http://schemas.microsoft.com/office/powerpoint/2010/main" val="1720331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4A9F3-E1D5-FDC3-7D45-7FFD1AB4297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34F7DC-970F-B6BE-3D46-AFBA6CADD643}"/>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1243307"/>
            <a:ext cx="7772400" cy="4371385"/>
          </a:xfrm>
          <a:prstGeom prst="rect">
            <a:avLst/>
          </a:prstGeom>
        </p:spPr>
      </p:pic>
      <p:sp>
        <p:nvSpPr>
          <p:cNvPr id="4" name="Title 3">
            <a:extLst>
              <a:ext uri="{FF2B5EF4-FFF2-40B4-BE49-F238E27FC236}">
                <a16:creationId xmlns:a16="http://schemas.microsoft.com/office/drawing/2014/main" id="{5C4330F9-FAAF-C183-5F87-6517362338C9}"/>
              </a:ext>
            </a:extLst>
          </p:cNvPr>
          <p:cNvSpPr txBox="1">
            <a:spLocks noGrp="1"/>
          </p:cNvSpPr>
          <p:nvPr>
            <p:ph type="title" idx="4294967295"/>
          </p:nvPr>
        </p:nvSpPr>
        <p:spPr>
          <a:xfrm>
            <a:off x="1247781" y="316871"/>
            <a:ext cx="9696437"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Domain 3: Instruction for Academics &amp; Behavior</a:t>
            </a:r>
          </a:p>
        </p:txBody>
      </p:sp>
    </p:spTree>
    <p:extLst>
      <p:ext uri="{BB962C8B-B14F-4D97-AF65-F5344CB8AC3E}">
        <p14:creationId xmlns:p14="http://schemas.microsoft.com/office/powerpoint/2010/main" val="292498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7E827-F619-A7AF-66D5-5326E35CE4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4BAF16-5DBE-D1FE-98C0-E55BBED649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7719" y="1445284"/>
            <a:ext cx="6157111" cy="4104741"/>
          </a:xfrm>
          <a:prstGeom prst="rect">
            <a:avLst/>
          </a:prstGeom>
        </p:spPr>
      </p:pic>
      <p:pic>
        <p:nvPicPr>
          <p:cNvPr id="5" name="Picture 4">
            <a:extLst>
              <a:ext uri="{FF2B5EF4-FFF2-40B4-BE49-F238E27FC236}">
                <a16:creationId xmlns:a16="http://schemas.microsoft.com/office/drawing/2014/main" id="{DCF8F7FF-83AC-40D2-DFB0-56050F1E46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17133" y="1806260"/>
            <a:ext cx="4917392" cy="3245479"/>
          </a:xfrm>
          <a:prstGeom prst="rect">
            <a:avLst/>
          </a:prstGeom>
        </p:spPr>
      </p:pic>
      <p:sp>
        <p:nvSpPr>
          <p:cNvPr id="6" name="Title 5">
            <a:extLst>
              <a:ext uri="{FF2B5EF4-FFF2-40B4-BE49-F238E27FC236}">
                <a16:creationId xmlns:a16="http://schemas.microsoft.com/office/drawing/2014/main" id="{09284AD1-5835-35C2-00AC-8641A4312838}"/>
              </a:ext>
            </a:extLst>
          </p:cNvPr>
          <p:cNvSpPr txBox="1">
            <a:spLocks noGrp="1"/>
          </p:cNvSpPr>
          <p:nvPr>
            <p:ph type="title" idx="4294967295"/>
          </p:nvPr>
        </p:nvSpPr>
        <p:spPr>
          <a:xfrm>
            <a:off x="1655649" y="461727"/>
            <a:ext cx="8880701"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Domain 4: Intensify Supports When Needed</a:t>
            </a:r>
          </a:p>
        </p:txBody>
      </p:sp>
    </p:spTree>
    <p:extLst>
      <p:ext uri="{BB962C8B-B14F-4D97-AF65-F5344CB8AC3E}">
        <p14:creationId xmlns:p14="http://schemas.microsoft.com/office/powerpoint/2010/main" val="3433508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2ACC7-1917-5983-8CAE-DDA20839B2A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76" y="250849"/>
            <a:ext cx="2895764" cy="2872598"/>
          </a:xfrm>
          <a:prstGeom prst="rect">
            <a:avLst/>
          </a:prstGeom>
        </p:spPr>
      </p:pic>
      <p:sp>
        <p:nvSpPr>
          <p:cNvPr id="3" name="Title 2">
            <a:extLst>
              <a:ext uri="{FF2B5EF4-FFF2-40B4-BE49-F238E27FC236}">
                <a16:creationId xmlns:a16="http://schemas.microsoft.com/office/drawing/2014/main" id="{6C574EE2-B7E5-3C5C-3F0C-9F68021B171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Block party</a:t>
            </a:r>
          </a:p>
        </p:txBody>
      </p:sp>
    </p:spTree>
    <p:extLst>
      <p:ext uri="{BB962C8B-B14F-4D97-AF65-F5344CB8AC3E}">
        <p14:creationId xmlns:p14="http://schemas.microsoft.com/office/powerpoint/2010/main" val="3746239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80044-65B8-ECF4-EBB3-26EC0BB7D3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89B6A8F-20BC-BD14-108F-2FEDFD91FD8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76" y="250849"/>
            <a:ext cx="2895764" cy="2872598"/>
          </a:xfrm>
          <a:prstGeom prst="rect">
            <a:avLst/>
          </a:prstGeom>
        </p:spPr>
      </p:pic>
      <p:pic>
        <p:nvPicPr>
          <p:cNvPr id="3" name="Picture 2">
            <a:extLst>
              <a:ext uri="{FF2B5EF4-FFF2-40B4-BE49-F238E27FC236}">
                <a16:creationId xmlns:a16="http://schemas.microsoft.com/office/drawing/2014/main" id="{BE0356CD-CFA2-F97F-CE4F-27CC0AED17C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9006" y="2249409"/>
            <a:ext cx="2970290" cy="2970290"/>
          </a:xfrm>
          <a:prstGeom prst="rect">
            <a:avLst/>
          </a:prstGeom>
        </p:spPr>
      </p:pic>
      <p:sp>
        <p:nvSpPr>
          <p:cNvPr id="4" name="Title 3">
            <a:extLst>
              <a:ext uri="{FF2B5EF4-FFF2-40B4-BE49-F238E27FC236}">
                <a16:creationId xmlns:a16="http://schemas.microsoft.com/office/drawing/2014/main" id="{17A173A5-A9C7-C6FF-8867-005EB234E03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food</a:t>
            </a:r>
          </a:p>
        </p:txBody>
      </p:sp>
    </p:spTree>
    <p:extLst>
      <p:ext uri="{BB962C8B-B14F-4D97-AF65-F5344CB8AC3E}">
        <p14:creationId xmlns:p14="http://schemas.microsoft.com/office/powerpoint/2010/main" val="2559591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0D460-4EE8-2757-282A-5DC92676D0E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428C5F7-74E1-8708-A8E6-D0C603B56453}"/>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76" y="250849"/>
            <a:ext cx="2895764" cy="2872598"/>
          </a:xfrm>
          <a:prstGeom prst="rect">
            <a:avLst/>
          </a:prstGeom>
        </p:spPr>
      </p:pic>
      <p:pic>
        <p:nvPicPr>
          <p:cNvPr id="3" name="Picture 2">
            <a:extLst>
              <a:ext uri="{FF2B5EF4-FFF2-40B4-BE49-F238E27FC236}">
                <a16:creationId xmlns:a16="http://schemas.microsoft.com/office/drawing/2014/main" id="{A397E1C4-D76E-3782-4857-D50FD1F4996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9006" y="2249409"/>
            <a:ext cx="2970290" cy="2970290"/>
          </a:xfrm>
          <a:prstGeom prst="rect">
            <a:avLst/>
          </a:prstGeom>
        </p:spPr>
      </p:pic>
      <p:pic>
        <p:nvPicPr>
          <p:cNvPr id="4" name="Picture 3">
            <a:extLst>
              <a:ext uri="{FF2B5EF4-FFF2-40B4-BE49-F238E27FC236}">
                <a16:creationId xmlns:a16="http://schemas.microsoft.com/office/drawing/2014/main" id="{814F9D06-66BD-74F3-4466-AF6256D2B75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5223" y="2797519"/>
            <a:ext cx="2616451" cy="3924677"/>
          </a:xfrm>
          <a:prstGeom prst="rect">
            <a:avLst/>
          </a:prstGeom>
        </p:spPr>
      </p:pic>
      <p:sp>
        <p:nvSpPr>
          <p:cNvPr id="5" name="Title 4">
            <a:extLst>
              <a:ext uri="{FF2B5EF4-FFF2-40B4-BE49-F238E27FC236}">
                <a16:creationId xmlns:a16="http://schemas.microsoft.com/office/drawing/2014/main" id="{D2EEB3BD-FE04-84AE-A897-5289C112581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5k</a:t>
            </a:r>
          </a:p>
        </p:txBody>
      </p:sp>
    </p:spTree>
    <p:extLst>
      <p:ext uri="{BB962C8B-B14F-4D97-AF65-F5344CB8AC3E}">
        <p14:creationId xmlns:p14="http://schemas.microsoft.com/office/powerpoint/2010/main" val="1518942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6FF13-CBA7-7ED7-49C2-BE3DCA5505B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6E03A1-8BAB-384E-C237-D860C17EFE8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76" y="250849"/>
            <a:ext cx="2895764" cy="2872598"/>
          </a:xfrm>
          <a:prstGeom prst="rect">
            <a:avLst/>
          </a:prstGeom>
        </p:spPr>
      </p:pic>
      <p:pic>
        <p:nvPicPr>
          <p:cNvPr id="3" name="Picture 2">
            <a:extLst>
              <a:ext uri="{FF2B5EF4-FFF2-40B4-BE49-F238E27FC236}">
                <a16:creationId xmlns:a16="http://schemas.microsoft.com/office/drawing/2014/main" id="{5F5AA363-E5E1-775B-BCC9-1C9EA165167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9006" y="2249409"/>
            <a:ext cx="2970290" cy="2970290"/>
          </a:xfrm>
          <a:prstGeom prst="rect">
            <a:avLst/>
          </a:prstGeom>
        </p:spPr>
      </p:pic>
      <p:pic>
        <p:nvPicPr>
          <p:cNvPr id="4" name="Picture 3">
            <a:extLst>
              <a:ext uri="{FF2B5EF4-FFF2-40B4-BE49-F238E27FC236}">
                <a16:creationId xmlns:a16="http://schemas.microsoft.com/office/drawing/2014/main" id="{E85AAC32-FEA3-8FF4-182B-10BBB71C9BA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5223" y="2797519"/>
            <a:ext cx="2616451" cy="3924677"/>
          </a:xfrm>
          <a:prstGeom prst="rect">
            <a:avLst/>
          </a:prstGeom>
        </p:spPr>
      </p:pic>
      <p:pic>
        <p:nvPicPr>
          <p:cNvPr id="5" name="Picture 4">
            <a:extLst>
              <a:ext uri="{FF2B5EF4-FFF2-40B4-BE49-F238E27FC236}">
                <a16:creationId xmlns:a16="http://schemas.microsoft.com/office/drawing/2014/main" id="{D5A99E59-40F7-FFAA-DC6E-360EA0B5EAB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3130" y="2569010"/>
            <a:ext cx="3568281" cy="2006887"/>
          </a:xfrm>
          <a:prstGeom prst="rect">
            <a:avLst/>
          </a:prstGeom>
        </p:spPr>
      </p:pic>
      <p:sp>
        <p:nvSpPr>
          <p:cNvPr id="6" name="Title 5">
            <a:extLst>
              <a:ext uri="{FF2B5EF4-FFF2-40B4-BE49-F238E27FC236}">
                <a16:creationId xmlns:a16="http://schemas.microsoft.com/office/drawing/2014/main" id="{002103E7-640B-B9C7-658D-11087BF02AC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planting</a:t>
            </a:r>
          </a:p>
        </p:txBody>
      </p:sp>
    </p:spTree>
    <p:extLst>
      <p:ext uri="{BB962C8B-B14F-4D97-AF65-F5344CB8AC3E}">
        <p14:creationId xmlns:p14="http://schemas.microsoft.com/office/powerpoint/2010/main" val="3035894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B05B-447C-1107-E253-F7E0481C57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92E259-FC07-311E-ECCD-F97E45FCEBA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76" y="250849"/>
            <a:ext cx="2895764" cy="2872598"/>
          </a:xfrm>
          <a:prstGeom prst="rect">
            <a:avLst/>
          </a:prstGeom>
        </p:spPr>
      </p:pic>
      <p:pic>
        <p:nvPicPr>
          <p:cNvPr id="3" name="Picture 2">
            <a:extLst>
              <a:ext uri="{FF2B5EF4-FFF2-40B4-BE49-F238E27FC236}">
                <a16:creationId xmlns:a16="http://schemas.microsoft.com/office/drawing/2014/main" id="{B0B48277-0E10-CBC9-E793-E87E7DD2E0E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9006" y="2249409"/>
            <a:ext cx="2970290" cy="2970290"/>
          </a:xfrm>
          <a:prstGeom prst="rect">
            <a:avLst/>
          </a:prstGeom>
        </p:spPr>
      </p:pic>
      <p:pic>
        <p:nvPicPr>
          <p:cNvPr id="4" name="Picture 3">
            <a:extLst>
              <a:ext uri="{FF2B5EF4-FFF2-40B4-BE49-F238E27FC236}">
                <a16:creationId xmlns:a16="http://schemas.microsoft.com/office/drawing/2014/main" id="{A7F6D80F-768C-2FCC-32EB-D5FB6EF799E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5223" y="2797519"/>
            <a:ext cx="2616451" cy="3924677"/>
          </a:xfrm>
          <a:prstGeom prst="rect">
            <a:avLst/>
          </a:prstGeom>
        </p:spPr>
      </p:pic>
      <p:pic>
        <p:nvPicPr>
          <p:cNvPr id="5" name="Picture 4">
            <a:extLst>
              <a:ext uri="{FF2B5EF4-FFF2-40B4-BE49-F238E27FC236}">
                <a16:creationId xmlns:a16="http://schemas.microsoft.com/office/drawing/2014/main" id="{4CA166CD-20C8-D164-4B51-B9236839E77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3130" y="2569010"/>
            <a:ext cx="3568281" cy="2006887"/>
          </a:xfrm>
          <a:prstGeom prst="rect">
            <a:avLst/>
          </a:prstGeom>
        </p:spPr>
      </p:pic>
      <p:pic>
        <p:nvPicPr>
          <p:cNvPr id="6" name="Picture 5">
            <a:extLst>
              <a:ext uri="{FF2B5EF4-FFF2-40B4-BE49-F238E27FC236}">
                <a16:creationId xmlns:a16="http://schemas.microsoft.com/office/drawing/2014/main" id="{D0DC6E68-9BC0-25DE-C82D-074A41F47BE4}"/>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39843" y="190156"/>
            <a:ext cx="3568281" cy="2378854"/>
          </a:xfrm>
          <a:prstGeom prst="rect">
            <a:avLst/>
          </a:prstGeom>
        </p:spPr>
      </p:pic>
      <p:sp>
        <p:nvSpPr>
          <p:cNvPr id="7" name="Title 6">
            <a:extLst>
              <a:ext uri="{FF2B5EF4-FFF2-40B4-BE49-F238E27FC236}">
                <a16:creationId xmlns:a16="http://schemas.microsoft.com/office/drawing/2014/main" id="{419A49A2-746E-EE6B-953A-053F8E7A3F5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research</a:t>
            </a:r>
          </a:p>
        </p:txBody>
      </p:sp>
    </p:spTree>
    <p:extLst>
      <p:ext uri="{BB962C8B-B14F-4D97-AF65-F5344CB8AC3E}">
        <p14:creationId xmlns:p14="http://schemas.microsoft.com/office/powerpoint/2010/main" val="3534812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A1A20-4256-18F5-A104-AE6392DA15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8312A4-940D-6AF0-63D8-7E86C7959C64}"/>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76" y="250849"/>
            <a:ext cx="2895764" cy="2872598"/>
          </a:xfrm>
          <a:prstGeom prst="rect">
            <a:avLst/>
          </a:prstGeom>
        </p:spPr>
      </p:pic>
      <p:pic>
        <p:nvPicPr>
          <p:cNvPr id="3" name="Picture 2">
            <a:extLst>
              <a:ext uri="{FF2B5EF4-FFF2-40B4-BE49-F238E27FC236}">
                <a16:creationId xmlns:a16="http://schemas.microsoft.com/office/drawing/2014/main" id="{AA6D159B-F805-CC69-9116-BA39B27352D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9006" y="2249409"/>
            <a:ext cx="2970290" cy="2970290"/>
          </a:xfrm>
          <a:prstGeom prst="rect">
            <a:avLst/>
          </a:prstGeom>
        </p:spPr>
      </p:pic>
      <p:pic>
        <p:nvPicPr>
          <p:cNvPr id="4" name="Picture 3">
            <a:extLst>
              <a:ext uri="{FF2B5EF4-FFF2-40B4-BE49-F238E27FC236}">
                <a16:creationId xmlns:a16="http://schemas.microsoft.com/office/drawing/2014/main" id="{98C0DD52-D34C-4D7F-071E-18BC6B3736C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5223" y="2797519"/>
            <a:ext cx="2616451" cy="3924677"/>
          </a:xfrm>
          <a:prstGeom prst="rect">
            <a:avLst/>
          </a:prstGeom>
        </p:spPr>
      </p:pic>
      <p:pic>
        <p:nvPicPr>
          <p:cNvPr id="5" name="Picture 4">
            <a:extLst>
              <a:ext uri="{FF2B5EF4-FFF2-40B4-BE49-F238E27FC236}">
                <a16:creationId xmlns:a16="http://schemas.microsoft.com/office/drawing/2014/main" id="{CF5319C9-6B86-80FB-B233-DA0E2BECE204}"/>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3130" y="2569010"/>
            <a:ext cx="3568281" cy="2006887"/>
          </a:xfrm>
          <a:prstGeom prst="rect">
            <a:avLst/>
          </a:prstGeom>
        </p:spPr>
      </p:pic>
      <p:pic>
        <p:nvPicPr>
          <p:cNvPr id="6" name="Picture 5">
            <a:extLst>
              <a:ext uri="{FF2B5EF4-FFF2-40B4-BE49-F238E27FC236}">
                <a16:creationId xmlns:a16="http://schemas.microsoft.com/office/drawing/2014/main" id="{FEA456BA-B033-3B95-E9CC-A2B1B444D97E}"/>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39843" y="190156"/>
            <a:ext cx="3568281" cy="2378854"/>
          </a:xfrm>
          <a:prstGeom prst="rect">
            <a:avLst/>
          </a:prstGeom>
        </p:spPr>
      </p:pic>
      <p:pic>
        <p:nvPicPr>
          <p:cNvPr id="7" name="Google Shape;186;p15">
            <a:extLst>
              <a:ext uri="{FF2B5EF4-FFF2-40B4-BE49-F238E27FC236}">
                <a16:creationId xmlns:a16="http://schemas.microsoft.com/office/drawing/2014/main" id="{D5D0B358-9856-66FF-DF73-0A86C537A369}"/>
              </a:ext>
              <a:ext uri="{C183D7F6-B498-43B3-948B-1728B52AA6E4}">
                <adec:decorative xmlns:adec="http://schemas.microsoft.com/office/drawing/2017/decorative" val="1"/>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207116" y="422711"/>
            <a:ext cx="4748394" cy="2872598"/>
          </a:xfrm>
          <a:prstGeom prst="rect">
            <a:avLst/>
          </a:prstGeom>
          <a:noFill/>
          <a:ln>
            <a:noFill/>
          </a:ln>
        </p:spPr>
      </p:pic>
      <p:sp>
        <p:nvSpPr>
          <p:cNvPr id="8" name="Title 7">
            <a:extLst>
              <a:ext uri="{FF2B5EF4-FFF2-40B4-BE49-F238E27FC236}">
                <a16:creationId xmlns:a16="http://schemas.microsoft.com/office/drawing/2014/main" id="{F74A5CF4-13A7-9E84-B90E-FB47347F413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roots</a:t>
            </a:r>
          </a:p>
        </p:txBody>
      </p:sp>
    </p:spTree>
    <p:extLst>
      <p:ext uri="{BB962C8B-B14F-4D97-AF65-F5344CB8AC3E}">
        <p14:creationId xmlns:p14="http://schemas.microsoft.com/office/powerpoint/2010/main" val="1419142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2">
            <a:extLst>
              <a:ext uri="{C183D7F6-B498-43B3-948B-1728B52AA6E4}">
                <adec:decorative xmlns:adec="http://schemas.microsoft.com/office/drawing/2017/decorative" val="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5759" y="1724297"/>
            <a:ext cx="6837318" cy="4558212"/>
          </a:xfrm>
          <a:prstGeom prst="rect">
            <a:avLst/>
          </a:prstGeom>
          <a:noFill/>
          <a:ln>
            <a:noFill/>
          </a:ln>
        </p:spPr>
      </p:pic>
      <p:sp>
        <p:nvSpPr>
          <p:cNvPr id="235" name="Google Shape;235;p22"/>
          <p:cNvSpPr txBox="1">
            <a:spLocks noGrp="1"/>
          </p:cNvSpPr>
          <p:nvPr>
            <p:ph type="title" idx="4294967295"/>
          </p:nvPr>
        </p:nvSpPr>
        <p:spPr>
          <a:xfrm>
            <a:off x="365759" y="252921"/>
            <a:ext cx="11329852" cy="138499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Times New Roman"/>
                <a:ea typeface="Times New Roman"/>
                <a:cs typeface="Times New Roman"/>
                <a:sym typeface="Times New Roman"/>
              </a:rPr>
              <a:t>Prioritize which practices and competencies are most critical for success and invest heavily in those to help achieve as much </a:t>
            </a:r>
            <a:r>
              <a:rPr kumimoji="0" lang="en-US" sz="2800" b="1" i="0" u="none" strike="noStrike" kern="1200" cap="none" spc="0" normalizeH="0" baseline="0" noProof="0" dirty="0">
                <a:ln>
                  <a:noFill/>
                </a:ln>
                <a:solidFill>
                  <a:schemeClr val="dk1"/>
                </a:solidFill>
                <a:effectLst/>
                <a:uLnTx/>
                <a:uFillTx/>
                <a:latin typeface="Times New Roman"/>
                <a:ea typeface="Times New Roman"/>
                <a:cs typeface="Times New Roman"/>
                <a:sym typeface="Times New Roman"/>
              </a:rPr>
              <a:t>automaticity</a:t>
            </a:r>
            <a:r>
              <a:rPr kumimoji="0" lang="en-US" sz="2800" b="0" i="0" u="none" strike="noStrike" kern="1200" cap="none" spc="0" normalizeH="0" baseline="0" noProof="0" dirty="0">
                <a:ln>
                  <a:noFill/>
                </a:ln>
                <a:solidFill>
                  <a:schemeClr val="dk1"/>
                </a:solidFill>
                <a:effectLst/>
                <a:uLnTx/>
                <a:uFillTx/>
                <a:latin typeface="Times New Roman"/>
                <a:ea typeface="Times New Roman"/>
                <a:cs typeface="Times New Roman"/>
                <a:sym typeface="Times New Roman"/>
              </a:rPr>
              <a:t> as possible.  Then you have a strong foundation to build upon.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36" name="Google Shape;236;p22">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89223" y="2758803"/>
            <a:ext cx="4572000" cy="2159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2A440-963A-E456-690E-F1F553E0B8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40F14E3-CA66-540C-D5E6-56F55B36930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Right Arrow 1">
            <a:extLst>
              <a:ext uri="{FF2B5EF4-FFF2-40B4-BE49-F238E27FC236}">
                <a16:creationId xmlns:a16="http://schemas.microsoft.com/office/drawing/2014/main" id="{BA929917-C621-0E4F-9318-11BE7F33CB40}"/>
              </a:ext>
              <a:ext uri="{C183D7F6-B498-43B3-948B-1728B52AA6E4}">
                <adec:decorative xmlns:adec="http://schemas.microsoft.com/office/drawing/2017/decorative" val="1"/>
              </a:ext>
            </a:extLst>
          </p:cNvPr>
          <p:cNvSpPr/>
          <p:nvPr/>
        </p:nvSpPr>
        <p:spPr>
          <a:xfrm>
            <a:off x="1838527" y="4357992"/>
            <a:ext cx="2821022" cy="1138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0EEADFE-A6CB-92F5-652F-B4EF46AA5BC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knowledge</a:t>
            </a:r>
          </a:p>
        </p:txBody>
      </p:sp>
    </p:spTree>
    <p:extLst>
      <p:ext uri="{BB962C8B-B14F-4D97-AF65-F5344CB8AC3E}">
        <p14:creationId xmlns:p14="http://schemas.microsoft.com/office/powerpoint/2010/main" val="91140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327A1-C7D7-F403-67F3-4342ADF9C433}"/>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430" y="475128"/>
            <a:ext cx="11286992" cy="5925671"/>
          </a:xfrm>
          <a:prstGeom prst="rect">
            <a:avLst/>
          </a:prstGeom>
        </p:spPr>
      </p:pic>
      <p:sp>
        <p:nvSpPr>
          <p:cNvPr id="2" name="Title 1">
            <a:extLst>
              <a:ext uri="{FF2B5EF4-FFF2-40B4-BE49-F238E27FC236}">
                <a16:creationId xmlns:a16="http://schemas.microsoft.com/office/drawing/2014/main" id="{1DBECF63-4FB4-4999-A6B4-BCC8B0973316}"/>
              </a:ext>
            </a:extLst>
          </p:cNvPr>
          <p:cNvSpPr>
            <a:spLocks noGrp="1"/>
          </p:cNvSpPr>
          <p:nvPr>
            <p:ph type="title" idx="4294967295"/>
          </p:nvPr>
        </p:nvSpPr>
        <p:spPr>
          <a:xfrm>
            <a:off x="192741" y="-1105087"/>
            <a:ext cx="10515600" cy="1325563"/>
          </a:xfrm>
        </p:spPr>
        <p:txBody>
          <a:bodyPr/>
          <a:lstStyle/>
          <a:p>
            <a:r>
              <a:rPr lang="en-US" dirty="0"/>
              <a:t>Teaching</a:t>
            </a:r>
          </a:p>
        </p:txBody>
      </p:sp>
    </p:spTree>
    <p:extLst>
      <p:ext uri="{BB962C8B-B14F-4D97-AF65-F5344CB8AC3E}">
        <p14:creationId xmlns:p14="http://schemas.microsoft.com/office/powerpoint/2010/main" val="2093054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9D775-DA80-F6FA-B38D-7248ADD3C4EC}"/>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1235" y="425823"/>
            <a:ext cx="9009530" cy="6006353"/>
          </a:xfrm>
          <a:prstGeom prst="rect">
            <a:avLst/>
          </a:prstGeom>
        </p:spPr>
      </p:pic>
      <p:sp>
        <p:nvSpPr>
          <p:cNvPr id="2" name="Title 1">
            <a:extLst>
              <a:ext uri="{FF2B5EF4-FFF2-40B4-BE49-F238E27FC236}">
                <a16:creationId xmlns:a16="http://schemas.microsoft.com/office/drawing/2014/main" id="{111B3DE4-CAED-AB25-7C86-E94D3836C25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presenting</a:t>
            </a:r>
          </a:p>
        </p:txBody>
      </p:sp>
    </p:spTree>
    <p:extLst>
      <p:ext uri="{BB962C8B-B14F-4D97-AF65-F5344CB8AC3E}">
        <p14:creationId xmlns:p14="http://schemas.microsoft.com/office/powerpoint/2010/main" val="1560619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D961C-4EB2-DD64-1EEA-E107E473BF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23D59F-E659-406D-3EF4-6F604387AC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87087" y="2492195"/>
            <a:ext cx="5007059" cy="1873609"/>
          </a:xfrm>
          <a:prstGeom prst="rect">
            <a:avLst/>
          </a:prstGeom>
        </p:spPr>
      </p:pic>
      <p:sp>
        <p:nvSpPr>
          <p:cNvPr id="5" name="Title 4">
            <a:extLst>
              <a:ext uri="{FF2B5EF4-FFF2-40B4-BE49-F238E27FC236}">
                <a16:creationId xmlns:a16="http://schemas.microsoft.com/office/drawing/2014/main" id="{DFBD3D22-0024-529A-D28D-378A2A5E795E}"/>
              </a:ext>
            </a:extLst>
          </p:cNvPr>
          <p:cNvSpPr txBox="1">
            <a:spLocks noGrp="1"/>
          </p:cNvSpPr>
          <p:nvPr>
            <p:ph type="title" idx="4294967295"/>
          </p:nvPr>
        </p:nvSpPr>
        <p:spPr>
          <a:xfrm>
            <a:off x="2798598" y="68328"/>
            <a:ext cx="7817589"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Ten (10) practices just in this domain</a:t>
            </a:r>
          </a:p>
        </p:txBody>
      </p:sp>
      <p:sp>
        <p:nvSpPr>
          <p:cNvPr id="2" name="TextBox 1">
            <a:extLst>
              <a:ext uri="{FF2B5EF4-FFF2-40B4-BE49-F238E27FC236}">
                <a16:creationId xmlns:a16="http://schemas.microsoft.com/office/drawing/2014/main" id="{60696D30-D1BC-03FE-3890-036A9AE97918}"/>
              </a:ext>
            </a:extLst>
          </p:cNvPr>
          <p:cNvSpPr txBox="1"/>
          <p:nvPr/>
        </p:nvSpPr>
        <p:spPr>
          <a:xfrm>
            <a:off x="0" y="917912"/>
            <a:ext cx="6707393" cy="5940088"/>
          </a:xfrm>
          <a:prstGeom prst="rect">
            <a:avLst/>
          </a:prstGeom>
          <a:noFill/>
        </p:spPr>
        <p:txBody>
          <a:bodyPr wrap="square" rtlCol="0">
            <a:spAutoFit/>
          </a:bodyPr>
          <a:lstStyle/>
          <a:p>
            <a:r>
              <a:rPr lang="en-US" sz="2000" dirty="0"/>
              <a:t>Make adaptations when needed</a:t>
            </a:r>
          </a:p>
          <a:p>
            <a:endParaRPr lang="en-US" sz="2000" dirty="0"/>
          </a:p>
          <a:p>
            <a:r>
              <a:rPr lang="en-US" sz="2000" dirty="0"/>
              <a:t>Use scaffolded supports</a:t>
            </a:r>
          </a:p>
          <a:p>
            <a:endParaRPr lang="en-US" sz="2000" dirty="0"/>
          </a:p>
          <a:p>
            <a:r>
              <a:rPr lang="en-US" sz="2000" dirty="0"/>
              <a:t>Teach and use strategies</a:t>
            </a:r>
          </a:p>
          <a:p>
            <a:endParaRPr lang="en-US" sz="2000" dirty="0"/>
          </a:p>
          <a:p>
            <a:r>
              <a:rPr lang="en-US" sz="2000" dirty="0"/>
              <a:t>Use explicit instruction </a:t>
            </a:r>
          </a:p>
          <a:p>
            <a:endParaRPr lang="en-US" sz="2000" dirty="0"/>
          </a:p>
          <a:p>
            <a:r>
              <a:rPr lang="en-US" sz="2000" dirty="0"/>
              <a:t>Create an organized, responsive learning environment</a:t>
            </a:r>
          </a:p>
          <a:p>
            <a:endParaRPr lang="en-US" sz="2000" dirty="0"/>
          </a:p>
          <a:p>
            <a:r>
              <a:rPr lang="en-US" sz="2000" dirty="0"/>
              <a:t>Use flexible groupings</a:t>
            </a:r>
          </a:p>
          <a:p>
            <a:endParaRPr lang="en-US" sz="2000" dirty="0"/>
          </a:p>
          <a:p>
            <a:r>
              <a:rPr lang="en-US" sz="2000" dirty="0"/>
              <a:t>Engage students</a:t>
            </a:r>
          </a:p>
          <a:p>
            <a:endParaRPr lang="en-US" sz="2000" dirty="0"/>
          </a:p>
          <a:p>
            <a:r>
              <a:rPr lang="en-US" sz="2000" dirty="0"/>
              <a:t>Use assistive and instructional tech</a:t>
            </a:r>
          </a:p>
          <a:p>
            <a:endParaRPr lang="en-US" sz="2000" dirty="0"/>
          </a:p>
          <a:p>
            <a:r>
              <a:rPr lang="en-US" sz="2000" dirty="0"/>
              <a:t>Teach to generalization </a:t>
            </a:r>
          </a:p>
          <a:p>
            <a:endParaRPr lang="en-US" sz="2000" dirty="0"/>
          </a:p>
          <a:p>
            <a:r>
              <a:rPr lang="en-US" sz="2000" dirty="0"/>
              <a:t>Provide high-quality feedback for academics and behavior</a:t>
            </a:r>
          </a:p>
        </p:txBody>
      </p:sp>
    </p:spTree>
    <p:extLst>
      <p:ext uri="{BB962C8B-B14F-4D97-AF65-F5344CB8AC3E}">
        <p14:creationId xmlns:p14="http://schemas.microsoft.com/office/powerpoint/2010/main" val="1449474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2E04-C0AE-763E-0D75-E3E550BBB67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C36D19-CECC-D7F8-60DF-B56F23EE40E4}"/>
              </a:ext>
            </a:extLst>
          </p:cNvPr>
          <p:cNvSpPr txBox="1">
            <a:spLocks noGrp="1"/>
          </p:cNvSpPr>
          <p:nvPr>
            <p:ph type="title" idx="4294967295"/>
          </p:nvPr>
        </p:nvSpPr>
        <p:spPr>
          <a:xfrm>
            <a:off x="3787593" y="160346"/>
            <a:ext cx="4310219"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Two Pillar Practices</a:t>
            </a:r>
          </a:p>
        </p:txBody>
      </p:sp>
      <p:sp>
        <p:nvSpPr>
          <p:cNvPr id="2" name="TextBox 1">
            <a:extLst>
              <a:ext uri="{FF2B5EF4-FFF2-40B4-BE49-F238E27FC236}">
                <a16:creationId xmlns:a16="http://schemas.microsoft.com/office/drawing/2014/main" id="{814C4A76-0A01-D63B-4699-0D1500EB6DDF}"/>
              </a:ext>
            </a:extLst>
          </p:cNvPr>
          <p:cNvSpPr txBox="1"/>
          <p:nvPr/>
        </p:nvSpPr>
        <p:spPr>
          <a:xfrm>
            <a:off x="60959" y="1189940"/>
            <a:ext cx="6707393" cy="5324535"/>
          </a:xfrm>
          <a:prstGeom prst="rect">
            <a:avLst/>
          </a:prstGeom>
          <a:noFill/>
        </p:spPr>
        <p:txBody>
          <a:bodyPr wrap="square" rtlCol="0">
            <a:spAutoFit/>
          </a:bodyPr>
          <a:lstStyle/>
          <a:p>
            <a:r>
              <a:rPr lang="en-US" sz="2000" b="1" dirty="0">
                <a:solidFill>
                  <a:srgbClr val="FF0000"/>
                </a:solidFill>
              </a:rPr>
              <a:t>Use explicit instruction </a:t>
            </a:r>
          </a:p>
          <a:p>
            <a:endParaRPr lang="en-US" sz="2000" dirty="0"/>
          </a:p>
          <a:p>
            <a:r>
              <a:rPr lang="en-US" sz="2000" b="1" dirty="0">
                <a:solidFill>
                  <a:srgbClr val="FF0000"/>
                </a:solidFill>
              </a:rPr>
              <a:t>Create an organized, responsive learning environment</a:t>
            </a:r>
          </a:p>
          <a:p>
            <a:endParaRPr lang="en-US" sz="2000" dirty="0"/>
          </a:p>
          <a:p>
            <a:r>
              <a:rPr lang="en-US" sz="2000" dirty="0"/>
              <a:t>Make adaptations when needed</a:t>
            </a:r>
          </a:p>
          <a:p>
            <a:endParaRPr lang="en-US" sz="2000" dirty="0"/>
          </a:p>
          <a:p>
            <a:r>
              <a:rPr lang="en-US" sz="2000" dirty="0"/>
              <a:t>Use scaffolded supports</a:t>
            </a:r>
          </a:p>
          <a:p>
            <a:endParaRPr lang="en-US" sz="2000" dirty="0"/>
          </a:p>
          <a:p>
            <a:r>
              <a:rPr lang="en-US" sz="2000" dirty="0"/>
              <a:t>Teach and use strategies</a:t>
            </a:r>
          </a:p>
          <a:p>
            <a:endParaRPr lang="en-US" sz="2000" dirty="0"/>
          </a:p>
          <a:p>
            <a:r>
              <a:rPr lang="en-US" sz="2000" dirty="0"/>
              <a:t>Use flexible groupings</a:t>
            </a:r>
          </a:p>
          <a:p>
            <a:endParaRPr lang="en-US" sz="2000" dirty="0"/>
          </a:p>
          <a:p>
            <a:r>
              <a:rPr lang="en-US" sz="2000" dirty="0"/>
              <a:t>Use assistive and instructional tech</a:t>
            </a:r>
          </a:p>
          <a:p>
            <a:endParaRPr lang="en-US" sz="2000" dirty="0"/>
          </a:p>
          <a:p>
            <a:r>
              <a:rPr lang="en-US" sz="2000" dirty="0"/>
              <a:t>Teach to generalization </a:t>
            </a:r>
          </a:p>
          <a:p>
            <a:endParaRPr lang="en-US" sz="2000" dirty="0"/>
          </a:p>
          <a:p>
            <a:r>
              <a:rPr lang="en-US" sz="2000" dirty="0"/>
              <a:t>Provide high-quality feedback for academics and behavior</a:t>
            </a:r>
          </a:p>
        </p:txBody>
      </p:sp>
      <p:sp>
        <p:nvSpPr>
          <p:cNvPr id="4" name="Left Arrow 3">
            <a:extLst>
              <a:ext uri="{FF2B5EF4-FFF2-40B4-BE49-F238E27FC236}">
                <a16:creationId xmlns:a16="http://schemas.microsoft.com/office/drawing/2014/main" id="{5EE058FC-0B5C-BD01-A079-0B2DED5B82A2}"/>
              </a:ext>
              <a:ext uri="{C183D7F6-B498-43B3-948B-1728B52AA6E4}">
                <adec:decorative xmlns:adec="http://schemas.microsoft.com/office/drawing/2017/decorative" val="1"/>
              </a:ext>
            </a:extLst>
          </p:cNvPr>
          <p:cNvSpPr/>
          <p:nvPr/>
        </p:nvSpPr>
        <p:spPr>
          <a:xfrm>
            <a:off x="2958354" y="1102660"/>
            <a:ext cx="1981200" cy="5737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05DF0F14-6F68-CBA8-BCC5-49738F0DAFAA}"/>
              </a:ext>
              <a:ext uri="{C183D7F6-B498-43B3-948B-1728B52AA6E4}">
                <adec:decorative xmlns:adec="http://schemas.microsoft.com/office/drawing/2017/decorative" val="1"/>
              </a:ext>
            </a:extLst>
          </p:cNvPr>
          <p:cNvSpPr/>
          <p:nvPr/>
        </p:nvSpPr>
        <p:spPr>
          <a:xfrm>
            <a:off x="6593542" y="1694331"/>
            <a:ext cx="1981200" cy="5737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731704-351B-224E-9217-DEEB94506E60}"/>
              </a:ext>
              <a:ext uri="{C183D7F6-B498-43B3-948B-1728B52AA6E4}">
                <adec:decorative xmlns:adec="http://schemas.microsoft.com/office/drawing/2017/decorative" val="1"/>
              </a:ext>
            </a:extLst>
          </p:cNvPr>
          <p:cNvCxnSpPr/>
          <p:nvPr/>
        </p:nvCxnSpPr>
        <p:spPr>
          <a:xfrm>
            <a:off x="60959" y="2366683"/>
            <a:ext cx="1176348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5656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08AE7-34DB-6FE8-CE1B-2A0376A6CC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67F7F3-9C41-8648-BDC4-8EBE53F7F7A3}"/>
              </a:ext>
            </a:extLst>
          </p:cNvPr>
          <p:cNvSpPr txBox="1">
            <a:spLocks noGrp="1"/>
          </p:cNvSpPr>
          <p:nvPr>
            <p:ph type="title" idx="4294967295"/>
          </p:nvPr>
        </p:nvSpPr>
        <p:spPr>
          <a:xfrm>
            <a:off x="381936" y="93274"/>
            <a:ext cx="11428128"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They all relate to Use Explicit Instruction in some way</a:t>
            </a:r>
          </a:p>
        </p:txBody>
      </p:sp>
      <p:sp>
        <p:nvSpPr>
          <p:cNvPr id="2" name="TextBox 1">
            <a:extLst>
              <a:ext uri="{FF2B5EF4-FFF2-40B4-BE49-F238E27FC236}">
                <a16:creationId xmlns:a16="http://schemas.microsoft.com/office/drawing/2014/main" id="{3D7A48BA-5E4C-7198-E9D4-92E41D154C01}"/>
              </a:ext>
            </a:extLst>
          </p:cNvPr>
          <p:cNvSpPr txBox="1"/>
          <p:nvPr/>
        </p:nvSpPr>
        <p:spPr>
          <a:xfrm>
            <a:off x="60959" y="1189940"/>
            <a:ext cx="7585935" cy="5324535"/>
          </a:xfrm>
          <a:prstGeom prst="rect">
            <a:avLst/>
          </a:prstGeom>
          <a:noFill/>
        </p:spPr>
        <p:txBody>
          <a:bodyPr wrap="square" rtlCol="0">
            <a:spAutoFit/>
          </a:bodyPr>
          <a:lstStyle/>
          <a:p>
            <a:r>
              <a:rPr lang="en-US" sz="2000" b="1" dirty="0">
                <a:solidFill>
                  <a:srgbClr val="FF0000"/>
                </a:solidFill>
              </a:rPr>
              <a:t>Use explicit instruction </a:t>
            </a:r>
          </a:p>
          <a:p>
            <a:endParaRPr lang="en-US" sz="2000" dirty="0"/>
          </a:p>
          <a:p>
            <a:r>
              <a:rPr lang="en-US" sz="2000" b="1" dirty="0">
                <a:solidFill>
                  <a:srgbClr val="FF0000"/>
                </a:solidFill>
              </a:rPr>
              <a:t>Create an organized, responsive learning environment</a:t>
            </a:r>
          </a:p>
          <a:p>
            <a:endParaRPr lang="en-US" sz="2000" dirty="0"/>
          </a:p>
          <a:p>
            <a:r>
              <a:rPr lang="en-US" sz="2000" dirty="0"/>
              <a:t>Make adaptations when needed</a:t>
            </a:r>
          </a:p>
          <a:p>
            <a:endParaRPr lang="en-US" sz="2000" dirty="0"/>
          </a:p>
          <a:p>
            <a:r>
              <a:rPr lang="en-US" sz="2000" dirty="0"/>
              <a:t>Use scaffolded supports</a:t>
            </a:r>
          </a:p>
          <a:p>
            <a:endParaRPr lang="en-US" sz="2000" dirty="0"/>
          </a:p>
          <a:p>
            <a:r>
              <a:rPr lang="en-US" sz="2000" dirty="0"/>
              <a:t>Teach and use strategies</a:t>
            </a:r>
          </a:p>
          <a:p>
            <a:endParaRPr lang="en-US" sz="2000" dirty="0"/>
          </a:p>
          <a:p>
            <a:r>
              <a:rPr lang="en-US" sz="2000" dirty="0"/>
              <a:t>Use flexible groupings</a:t>
            </a:r>
          </a:p>
          <a:p>
            <a:endParaRPr lang="en-US" sz="2000" dirty="0"/>
          </a:p>
          <a:p>
            <a:r>
              <a:rPr lang="en-US" sz="2000" dirty="0"/>
              <a:t>Use assistive and instructional tech</a:t>
            </a:r>
          </a:p>
          <a:p>
            <a:endParaRPr lang="en-US" sz="2000" dirty="0"/>
          </a:p>
          <a:p>
            <a:r>
              <a:rPr lang="en-US" sz="2000" dirty="0"/>
              <a:t>Teach to generalization </a:t>
            </a:r>
          </a:p>
          <a:p>
            <a:endParaRPr lang="en-US" sz="2000" dirty="0"/>
          </a:p>
          <a:p>
            <a:r>
              <a:rPr lang="en-US" sz="2000" b="1" dirty="0">
                <a:solidFill>
                  <a:srgbClr val="FF0000"/>
                </a:solidFill>
              </a:rPr>
              <a:t>Provide high-quality feedback for academics and behavior</a:t>
            </a:r>
          </a:p>
        </p:txBody>
      </p:sp>
      <p:sp>
        <p:nvSpPr>
          <p:cNvPr id="4" name="Left Arrow 3">
            <a:extLst>
              <a:ext uri="{FF2B5EF4-FFF2-40B4-BE49-F238E27FC236}">
                <a16:creationId xmlns:a16="http://schemas.microsoft.com/office/drawing/2014/main" id="{615F4886-333D-1658-4B35-9F0952A7FA9C}"/>
              </a:ext>
              <a:ext uri="{C183D7F6-B498-43B3-948B-1728B52AA6E4}">
                <adec:decorative xmlns:adec="http://schemas.microsoft.com/office/drawing/2017/decorative" val="1"/>
              </a:ext>
            </a:extLst>
          </p:cNvPr>
          <p:cNvSpPr/>
          <p:nvPr/>
        </p:nvSpPr>
        <p:spPr>
          <a:xfrm>
            <a:off x="2958354" y="1102660"/>
            <a:ext cx="1981200" cy="5737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5D4E8DA-EE68-6166-D249-0CF94E34AD14}"/>
              </a:ext>
              <a:ext uri="{C183D7F6-B498-43B3-948B-1728B52AA6E4}">
                <adec:decorative xmlns:adec="http://schemas.microsoft.com/office/drawing/2017/decorative" val="1"/>
              </a:ext>
            </a:extLst>
          </p:cNvPr>
          <p:cNvCxnSpPr/>
          <p:nvPr/>
        </p:nvCxnSpPr>
        <p:spPr>
          <a:xfrm>
            <a:off x="46576" y="2316724"/>
            <a:ext cx="1176348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Left Arrow 2">
            <a:extLst>
              <a:ext uri="{FF2B5EF4-FFF2-40B4-BE49-F238E27FC236}">
                <a16:creationId xmlns:a16="http://schemas.microsoft.com/office/drawing/2014/main" id="{4A868AA5-5C03-C1B1-E1C3-E4D66DC0AF11}"/>
              </a:ext>
              <a:ext uri="{C183D7F6-B498-43B3-948B-1728B52AA6E4}">
                <adec:decorative xmlns:adec="http://schemas.microsoft.com/office/drawing/2017/decorative" val="1"/>
              </a:ext>
            </a:extLst>
          </p:cNvPr>
          <p:cNvSpPr/>
          <p:nvPr/>
        </p:nvSpPr>
        <p:spPr>
          <a:xfrm>
            <a:off x="6947648" y="6028014"/>
            <a:ext cx="1981200" cy="5737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79F729B9-9040-5359-AC72-A87B8757F3F5}"/>
              </a:ext>
              <a:ext uri="{C183D7F6-B498-43B3-948B-1728B52AA6E4}">
                <adec:decorative xmlns:adec="http://schemas.microsoft.com/office/drawing/2017/decorative" val="1"/>
              </a:ext>
            </a:extLst>
          </p:cNvPr>
          <p:cNvSpPr/>
          <p:nvPr/>
        </p:nvSpPr>
        <p:spPr>
          <a:xfrm>
            <a:off x="6546412" y="1676401"/>
            <a:ext cx="1981200" cy="5737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9987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82843-1816-6CD1-7D04-0FA64C4A07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2E07355-228C-967C-F6DB-032F51CF9B79}"/>
              </a:ext>
            </a:extLst>
          </p:cNvPr>
          <p:cNvSpPr txBox="1">
            <a:spLocks noGrp="1"/>
          </p:cNvSpPr>
          <p:nvPr>
            <p:ph type="title" idx="4294967295"/>
          </p:nvPr>
        </p:nvSpPr>
        <p:spPr>
          <a:xfrm>
            <a:off x="2362189" y="227868"/>
            <a:ext cx="7364517"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EI and Feedback are not separable </a:t>
            </a:r>
          </a:p>
        </p:txBody>
      </p:sp>
      <p:sp>
        <p:nvSpPr>
          <p:cNvPr id="2" name="TextBox 1">
            <a:extLst>
              <a:ext uri="{FF2B5EF4-FFF2-40B4-BE49-F238E27FC236}">
                <a16:creationId xmlns:a16="http://schemas.microsoft.com/office/drawing/2014/main" id="{8D287E60-EF7F-F2F5-E2CF-64D9A094B232}"/>
              </a:ext>
            </a:extLst>
          </p:cNvPr>
          <p:cNvSpPr txBox="1"/>
          <p:nvPr/>
        </p:nvSpPr>
        <p:spPr>
          <a:xfrm>
            <a:off x="60959" y="1189940"/>
            <a:ext cx="10096053" cy="4708981"/>
          </a:xfrm>
          <a:prstGeom prst="rect">
            <a:avLst/>
          </a:prstGeom>
          <a:noFill/>
        </p:spPr>
        <p:txBody>
          <a:bodyPr wrap="square" rtlCol="0">
            <a:spAutoFit/>
          </a:bodyPr>
          <a:lstStyle/>
          <a:p>
            <a:r>
              <a:rPr lang="en-US" sz="2000" b="1" dirty="0">
                <a:solidFill>
                  <a:srgbClr val="FF0000"/>
                </a:solidFill>
              </a:rPr>
              <a:t>Use explicit instruction &amp; provide high-quality feedback for academics and behavior  </a:t>
            </a:r>
          </a:p>
          <a:p>
            <a:endParaRPr lang="en-US" sz="2000" dirty="0"/>
          </a:p>
          <a:p>
            <a:r>
              <a:rPr lang="en-US" sz="2000" b="1" dirty="0">
                <a:solidFill>
                  <a:srgbClr val="FF0000"/>
                </a:solidFill>
              </a:rPr>
              <a:t>Create an organized, responsive learning environment</a:t>
            </a:r>
          </a:p>
          <a:p>
            <a:endParaRPr lang="en-US" sz="2000" dirty="0"/>
          </a:p>
          <a:p>
            <a:r>
              <a:rPr lang="en-US" sz="2000" dirty="0"/>
              <a:t>Make adaptations when needed</a:t>
            </a:r>
          </a:p>
          <a:p>
            <a:endParaRPr lang="en-US" sz="2000" dirty="0"/>
          </a:p>
          <a:p>
            <a:r>
              <a:rPr lang="en-US" sz="2000" dirty="0"/>
              <a:t>Use scaffolded supports</a:t>
            </a:r>
          </a:p>
          <a:p>
            <a:endParaRPr lang="en-US" sz="2000" dirty="0"/>
          </a:p>
          <a:p>
            <a:r>
              <a:rPr lang="en-US" sz="2000" dirty="0"/>
              <a:t>Teach and use strategies</a:t>
            </a:r>
          </a:p>
          <a:p>
            <a:endParaRPr lang="en-US" sz="2000" dirty="0"/>
          </a:p>
          <a:p>
            <a:r>
              <a:rPr lang="en-US" sz="2000" dirty="0"/>
              <a:t>Use flexible groupings</a:t>
            </a:r>
          </a:p>
          <a:p>
            <a:endParaRPr lang="en-US" sz="2000" dirty="0"/>
          </a:p>
          <a:p>
            <a:r>
              <a:rPr lang="en-US" sz="2000" dirty="0"/>
              <a:t>Use assistive and instructional tech</a:t>
            </a:r>
          </a:p>
          <a:p>
            <a:endParaRPr lang="en-US" sz="2000" dirty="0"/>
          </a:p>
          <a:p>
            <a:r>
              <a:rPr lang="en-US" sz="2000" dirty="0"/>
              <a:t>Teach to generalization </a:t>
            </a:r>
          </a:p>
        </p:txBody>
      </p:sp>
      <p:sp>
        <p:nvSpPr>
          <p:cNvPr id="4" name="Left Arrow 3">
            <a:extLst>
              <a:ext uri="{FF2B5EF4-FFF2-40B4-BE49-F238E27FC236}">
                <a16:creationId xmlns:a16="http://schemas.microsoft.com/office/drawing/2014/main" id="{D48BC06E-54D3-B023-F0BD-DA1DF5471F86}"/>
              </a:ext>
              <a:ext uri="{C183D7F6-B498-43B3-948B-1728B52AA6E4}">
                <adec:decorative xmlns:adec="http://schemas.microsoft.com/office/drawing/2017/decorative" val="1"/>
              </a:ext>
            </a:extLst>
          </p:cNvPr>
          <p:cNvSpPr/>
          <p:nvPr/>
        </p:nvSpPr>
        <p:spPr>
          <a:xfrm>
            <a:off x="9843247" y="1092107"/>
            <a:ext cx="1981200" cy="5737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02EABC5-E308-6068-ED92-D11BF3FECE2D}"/>
              </a:ext>
              <a:ext uri="{C183D7F6-B498-43B3-948B-1728B52AA6E4}">
                <adec:decorative xmlns:adec="http://schemas.microsoft.com/office/drawing/2017/decorative" val="1"/>
              </a:ext>
            </a:extLst>
          </p:cNvPr>
          <p:cNvCxnSpPr/>
          <p:nvPr/>
        </p:nvCxnSpPr>
        <p:spPr>
          <a:xfrm>
            <a:off x="60959" y="2325601"/>
            <a:ext cx="1176348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44999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7D713-1AD7-44C6-AF7E-65BD04FCF23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6C0303-7B07-794B-F694-617DBBF3F2BF}"/>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51686" y="643467"/>
            <a:ext cx="3718685" cy="5571066"/>
          </a:xfrm>
          <a:prstGeom prst="rect">
            <a:avLst/>
          </a:prstGeom>
        </p:spPr>
      </p:pic>
      <p:pic>
        <p:nvPicPr>
          <p:cNvPr id="4" name="Picture 3">
            <a:extLst>
              <a:ext uri="{FF2B5EF4-FFF2-40B4-BE49-F238E27FC236}">
                <a16:creationId xmlns:a16="http://schemas.microsoft.com/office/drawing/2014/main" id="{291D22C1-F6CA-7DF3-37B6-89128275B60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2656" y="643467"/>
            <a:ext cx="4483344" cy="5578033"/>
          </a:xfrm>
          <a:prstGeom prst="rect">
            <a:avLst/>
          </a:prstGeom>
        </p:spPr>
      </p:pic>
      <p:sp>
        <p:nvSpPr>
          <p:cNvPr id="2" name="Title 1">
            <a:extLst>
              <a:ext uri="{FF2B5EF4-FFF2-40B4-BE49-F238E27FC236}">
                <a16:creationId xmlns:a16="http://schemas.microsoft.com/office/drawing/2014/main" id="{13570FE7-C484-8A82-B1C6-76102913D09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feedback</a:t>
            </a:r>
          </a:p>
        </p:txBody>
      </p:sp>
    </p:spTree>
    <p:extLst>
      <p:ext uri="{BB962C8B-B14F-4D97-AF65-F5344CB8AC3E}">
        <p14:creationId xmlns:p14="http://schemas.microsoft.com/office/powerpoint/2010/main" val="578822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1DCFC-4B73-7695-E99D-6857AA30F51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7435" y="853140"/>
            <a:ext cx="8857129" cy="5904753"/>
          </a:xfrm>
          <a:prstGeom prst="rect">
            <a:avLst/>
          </a:prstGeom>
        </p:spPr>
      </p:pic>
      <p:sp>
        <p:nvSpPr>
          <p:cNvPr id="4" name="Title 3">
            <a:extLst>
              <a:ext uri="{FF2B5EF4-FFF2-40B4-BE49-F238E27FC236}">
                <a16:creationId xmlns:a16="http://schemas.microsoft.com/office/drawing/2014/main" id="{2D325E48-0D69-EBA8-BD7D-5CFDDFD432A2}"/>
              </a:ext>
            </a:extLst>
          </p:cNvPr>
          <p:cNvSpPr txBox="1">
            <a:spLocks noGrp="1"/>
          </p:cNvSpPr>
          <p:nvPr>
            <p:ph type="title" idx="4294967295"/>
          </p:nvPr>
        </p:nvSpPr>
        <p:spPr>
          <a:xfrm>
            <a:off x="1603583" y="188259"/>
            <a:ext cx="8984832"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Because you can’t provide explicit instruction without it…</a:t>
            </a:r>
          </a:p>
        </p:txBody>
      </p:sp>
    </p:spTree>
    <p:extLst>
      <p:ext uri="{BB962C8B-B14F-4D97-AF65-F5344CB8AC3E}">
        <p14:creationId xmlns:p14="http://schemas.microsoft.com/office/powerpoint/2010/main" val="395218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1AD2A-9E85-85CB-C1D1-37154A3559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500876-30A9-9034-B020-2DC36DD6AF6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Right Arrow 1">
            <a:extLst>
              <a:ext uri="{FF2B5EF4-FFF2-40B4-BE49-F238E27FC236}">
                <a16:creationId xmlns:a16="http://schemas.microsoft.com/office/drawing/2014/main" id="{EA0478A6-96F4-D880-69CE-132D865C98AC}"/>
              </a:ext>
              <a:ext uri="{C183D7F6-B498-43B3-948B-1728B52AA6E4}">
                <adec:decorative xmlns:adec="http://schemas.microsoft.com/office/drawing/2017/decorative" val="1"/>
              </a:ext>
            </a:extLst>
          </p:cNvPr>
          <p:cNvSpPr/>
          <p:nvPr/>
        </p:nvSpPr>
        <p:spPr>
          <a:xfrm>
            <a:off x="1838527" y="4357992"/>
            <a:ext cx="2821022" cy="1138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7DF42CA-934D-EB8D-BDC3-B48670AFFC1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knowledge2</a:t>
            </a:r>
          </a:p>
        </p:txBody>
      </p:sp>
    </p:spTree>
    <p:extLst>
      <p:ext uri="{BB962C8B-B14F-4D97-AF65-F5344CB8AC3E}">
        <p14:creationId xmlns:p14="http://schemas.microsoft.com/office/powerpoint/2010/main" val="197434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70699-55C6-759B-4FC7-3044E9D35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6BA06-DD07-681E-3F3F-EF9D0890D570}"/>
              </a:ext>
            </a:extLst>
          </p:cNvPr>
          <p:cNvSpPr>
            <a:spLocks noGrp="1"/>
          </p:cNvSpPr>
          <p:nvPr>
            <p:ph type="title"/>
          </p:nvPr>
        </p:nvSpPr>
        <p:spPr>
          <a:xfrm>
            <a:off x="600075" y="0"/>
            <a:ext cx="10878671" cy="961212"/>
          </a:xfrm>
        </p:spPr>
        <p:txBody>
          <a:bodyPr>
            <a:normAutofit/>
          </a:bodyPr>
          <a:lstStyle/>
          <a:p>
            <a:pPr algn="ctr"/>
            <a:r>
              <a:rPr lang="en-US" dirty="0">
                <a:latin typeface="Times New Roman" panose="02020603050405020304" pitchFamily="18" charset="0"/>
                <a:cs typeface="Times New Roman" panose="02020603050405020304" pitchFamily="18" charset="0"/>
              </a:rPr>
              <a:t>HLP 16: Key Elements of Explicit Instruction</a:t>
            </a:r>
          </a:p>
        </p:txBody>
      </p:sp>
      <p:sp>
        <p:nvSpPr>
          <p:cNvPr id="3" name="Content Placeholder 2">
            <a:extLst>
              <a:ext uri="{FF2B5EF4-FFF2-40B4-BE49-F238E27FC236}">
                <a16:creationId xmlns:a16="http://schemas.microsoft.com/office/drawing/2014/main" id="{665246D1-9EAA-BEBF-7EBD-F54AA1C1FFFA}"/>
              </a:ext>
            </a:extLst>
          </p:cNvPr>
          <p:cNvSpPr>
            <a:spLocks noGrp="1"/>
          </p:cNvSpPr>
          <p:nvPr>
            <p:ph idx="1"/>
          </p:nvPr>
        </p:nvSpPr>
        <p:spPr>
          <a:xfrm>
            <a:off x="475129" y="1398494"/>
            <a:ext cx="10878671" cy="5325035"/>
          </a:xfrm>
        </p:spPr>
        <p:txBody>
          <a:bodyPr>
            <a:normAutofit lnSpcReduction="10000"/>
          </a:bodyPr>
          <a:lstStyle/>
          <a:p>
            <a:r>
              <a:rPr lang="en-US" dirty="0">
                <a:latin typeface="Times New Roman" panose="02020603050405020304" pitchFamily="18" charset="0"/>
                <a:cs typeface="Times New Roman" panose="02020603050405020304" pitchFamily="18" charset="0"/>
              </a:rPr>
              <a:t>Use clear language and anchor images</a:t>
            </a:r>
          </a:p>
          <a:p>
            <a:r>
              <a:rPr lang="en-US" dirty="0">
                <a:latin typeface="Times New Roman" panose="02020603050405020304" pitchFamily="18" charset="0"/>
                <a:cs typeface="Times New Roman" panose="02020603050405020304" pitchFamily="18" charset="0"/>
              </a:rPr>
              <a:t>Use cues</a:t>
            </a:r>
          </a:p>
          <a:p>
            <a:r>
              <a:rPr lang="en-US" dirty="0">
                <a:latin typeface="Times New Roman" panose="02020603050405020304" pitchFamily="18" charset="0"/>
                <a:cs typeface="Times New Roman" panose="02020603050405020304" pitchFamily="18" charset="0"/>
              </a:rPr>
              <a:t>Break complicated content into chunks</a:t>
            </a:r>
          </a:p>
          <a:p>
            <a:r>
              <a:rPr lang="en-US" dirty="0">
                <a:latin typeface="Times New Roman" panose="02020603050405020304" pitchFamily="18" charset="0"/>
                <a:cs typeface="Times New Roman" panose="02020603050405020304" pitchFamily="18" charset="0"/>
              </a:rPr>
              <a:t>Make connections to prior learning</a:t>
            </a:r>
          </a:p>
          <a:p>
            <a:r>
              <a:rPr lang="en-US" dirty="0">
                <a:latin typeface="Times New Roman" panose="02020603050405020304" pitchFamily="18" charset="0"/>
                <a:cs typeface="Times New Roman" panose="02020603050405020304" pitchFamily="18" charset="0"/>
              </a:rPr>
              <a:t>Highlight relevant and varied examples (and non-examples)</a:t>
            </a:r>
          </a:p>
          <a:p>
            <a:r>
              <a:rPr lang="en-US" dirty="0">
                <a:latin typeface="Times New Roman" panose="02020603050405020304" pitchFamily="18" charset="0"/>
                <a:cs typeface="Times New Roman" panose="02020603050405020304" pitchFamily="18" charset="0"/>
              </a:rPr>
              <a:t>Use an engaging, deliberate, and predictable pace</a:t>
            </a:r>
          </a:p>
          <a:p>
            <a:r>
              <a:rPr lang="en-US" dirty="0">
                <a:latin typeface="Times New Roman" panose="02020603050405020304" pitchFamily="18" charset="0"/>
                <a:cs typeface="Times New Roman" panose="02020603050405020304" pitchFamily="18" charset="0"/>
              </a:rPr>
              <a:t>Provide lots of (varied) opportunities to respond (OTRs)</a:t>
            </a:r>
          </a:p>
          <a:p>
            <a:r>
              <a:rPr lang="en-US" dirty="0">
                <a:solidFill>
                  <a:srgbClr val="FF0000"/>
                </a:solidFill>
                <a:latin typeface="Times New Roman" panose="02020603050405020304" pitchFamily="18" charset="0"/>
                <a:cs typeface="Times New Roman" panose="02020603050405020304" pitchFamily="18" charset="0"/>
              </a:rPr>
              <a:t>Deliver high-quality feedback </a:t>
            </a:r>
          </a:p>
          <a:p>
            <a:r>
              <a:rPr lang="en-US" dirty="0">
                <a:latin typeface="Times New Roman" panose="02020603050405020304" pitchFamily="18" charset="0"/>
                <a:cs typeface="Times New Roman" panose="02020603050405020304" pitchFamily="18" charset="0"/>
              </a:rPr>
              <a:t>Model (I do) regularly</a:t>
            </a:r>
          </a:p>
          <a:p>
            <a:r>
              <a:rPr lang="en-US" dirty="0">
                <a:latin typeface="Times New Roman" panose="02020603050405020304" pitchFamily="18" charset="0"/>
                <a:cs typeface="Times New Roman" panose="02020603050405020304" pitchFamily="18" charset="0"/>
              </a:rPr>
              <a:t>Provide guided practice (we do) regularly</a:t>
            </a:r>
          </a:p>
          <a:p>
            <a:r>
              <a:rPr lang="en-US" dirty="0">
                <a:latin typeface="Times New Roman" panose="02020603050405020304" pitchFamily="18" charset="0"/>
                <a:cs typeface="Times New Roman" panose="02020603050405020304" pitchFamily="18" charset="0"/>
              </a:rPr>
              <a:t>Utilize independent practice (you do) when students are ready</a:t>
            </a:r>
          </a:p>
        </p:txBody>
      </p:sp>
      <p:pic>
        <p:nvPicPr>
          <p:cNvPr id="6" name="Picture 5">
            <a:extLst>
              <a:ext uri="{FF2B5EF4-FFF2-40B4-BE49-F238E27FC236}">
                <a16:creationId xmlns:a16="http://schemas.microsoft.com/office/drawing/2014/main" id="{F7A57433-E704-9556-B860-1B226140CC0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7575" y="852487"/>
            <a:ext cx="4324350" cy="2432447"/>
          </a:xfrm>
          <a:prstGeom prst="rect">
            <a:avLst/>
          </a:prstGeom>
        </p:spPr>
      </p:pic>
    </p:spTree>
    <p:extLst>
      <p:ext uri="{BB962C8B-B14F-4D97-AF65-F5344CB8AC3E}">
        <p14:creationId xmlns:p14="http://schemas.microsoft.com/office/powerpoint/2010/main" val="26628053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D866EB-E167-6855-891B-98BDFA2201EA}"/>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61701" y="941033"/>
            <a:ext cx="4841755" cy="5916967"/>
          </a:xfrm>
          <a:prstGeom prst="rect">
            <a:avLst/>
          </a:prstGeom>
        </p:spPr>
      </p:pic>
      <p:sp>
        <p:nvSpPr>
          <p:cNvPr id="6" name="Title 5">
            <a:extLst>
              <a:ext uri="{FF2B5EF4-FFF2-40B4-BE49-F238E27FC236}">
                <a16:creationId xmlns:a16="http://schemas.microsoft.com/office/drawing/2014/main" id="{DDC2B11E-27AC-F828-E21B-3508CC9D8DF6}"/>
              </a:ext>
            </a:extLst>
          </p:cNvPr>
          <p:cNvSpPr txBox="1">
            <a:spLocks noGrp="1"/>
          </p:cNvSpPr>
          <p:nvPr>
            <p:ph type="title" idx="4294967295"/>
          </p:nvPr>
        </p:nvSpPr>
        <p:spPr>
          <a:xfrm>
            <a:off x="1710619" y="186430"/>
            <a:ext cx="9073702"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https://</a:t>
            </a:r>
            <a:r>
              <a:rPr kumimoji="0" lang="en-US" sz="2800" b="0" i="0" u="none" strike="noStrike" kern="1200" cap="none" spc="0" normalizeH="0" baseline="0" noProof="0" dirty="0" err="1">
                <a:ln>
                  <a:noFill/>
                </a:ln>
                <a:solidFill>
                  <a:schemeClr val="tx1"/>
                </a:solidFill>
                <a:effectLst/>
                <a:uLnTx/>
                <a:uFillTx/>
                <a:latin typeface="+mn-lt"/>
                <a:ea typeface="+mn-ea"/>
                <a:cs typeface="+mn-cs"/>
              </a:rPr>
              <a:t>ceedar.education.ufl.edu</a:t>
            </a:r>
            <a:r>
              <a:rPr kumimoji="0" lang="en-US" sz="2800" b="0" i="0" u="none" strike="noStrike" kern="1200" cap="none" spc="0" normalizeH="0" baseline="0" noProof="0" dirty="0">
                <a:ln>
                  <a:noFill/>
                </a:ln>
                <a:solidFill>
                  <a:schemeClr val="tx1"/>
                </a:solidFill>
                <a:effectLst/>
                <a:uLnTx/>
                <a:uFillTx/>
                <a:latin typeface="+mn-lt"/>
                <a:ea typeface="+mn-ea"/>
                <a:cs typeface="+mn-cs"/>
              </a:rPr>
              <a:t>/high-leverage-practices/</a:t>
            </a:r>
          </a:p>
        </p:txBody>
      </p:sp>
      <p:pic>
        <p:nvPicPr>
          <p:cNvPr id="8" name="Picture 7">
            <a:extLst>
              <a:ext uri="{FF2B5EF4-FFF2-40B4-BE49-F238E27FC236}">
                <a16:creationId xmlns:a16="http://schemas.microsoft.com/office/drawing/2014/main" id="{4C569E53-85E8-303E-A979-85EFE7D865F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00954"/>
            <a:ext cx="7510509" cy="2626309"/>
          </a:xfrm>
          <a:prstGeom prst="rect">
            <a:avLst/>
          </a:prstGeom>
        </p:spPr>
      </p:pic>
    </p:spTree>
    <p:extLst>
      <p:ext uri="{BB962C8B-B14F-4D97-AF65-F5344CB8AC3E}">
        <p14:creationId xmlns:p14="http://schemas.microsoft.com/office/powerpoint/2010/main" val="3910133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97498-BAB5-A4EE-B79A-2009847683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71599" y="78971"/>
            <a:ext cx="9359153" cy="6636490"/>
          </a:xfrm>
          <a:prstGeom prst="rect">
            <a:avLst/>
          </a:prstGeom>
        </p:spPr>
      </p:pic>
      <p:sp>
        <p:nvSpPr>
          <p:cNvPr id="2" name="Title 1">
            <a:extLst>
              <a:ext uri="{FF2B5EF4-FFF2-40B4-BE49-F238E27FC236}">
                <a16:creationId xmlns:a16="http://schemas.microsoft.com/office/drawing/2014/main" id="{19362560-6E2B-9AAF-A460-BE5C81968491}"/>
              </a:ext>
            </a:extLst>
          </p:cNvPr>
          <p:cNvSpPr>
            <a:spLocks noGrp="1"/>
          </p:cNvSpPr>
          <p:nvPr>
            <p:ph type="title" idx="4294967295"/>
          </p:nvPr>
        </p:nvSpPr>
        <p:spPr>
          <a:xfrm>
            <a:off x="461683" y="-1183023"/>
            <a:ext cx="10515600" cy="949942"/>
          </a:xfrm>
        </p:spPr>
        <p:txBody>
          <a:bodyPr/>
          <a:lstStyle/>
          <a:p>
            <a:r>
              <a:rPr lang="en-US" dirty="0"/>
              <a:t>cartoon</a:t>
            </a:r>
          </a:p>
        </p:txBody>
      </p:sp>
    </p:spTree>
    <p:extLst>
      <p:ext uri="{BB962C8B-B14F-4D97-AF65-F5344CB8AC3E}">
        <p14:creationId xmlns:p14="http://schemas.microsoft.com/office/powerpoint/2010/main" val="133487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F6700-8050-790D-C6C1-247AD3462B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74BBA4-BCCC-AA3A-B08E-CA8867558815}"/>
              </a:ext>
            </a:extLst>
          </p:cNvPr>
          <p:cNvSpPr txBox="1">
            <a:spLocks noGrp="1"/>
          </p:cNvSpPr>
          <p:nvPr>
            <p:ph type="title" idx="4294967295"/>
          </p:nvPr>
        </p:nvSpPr>
        <p:spPr>
          <a:xfrm>
            <a:off x="3051160" y="245549"/>
            <a:ext cx="6089680"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Three Very Similar Practices</a:t>
            </a:r>
          </a:p>
        </p:txBody>
      </p:sp>
      <p:sp>
        <p:nvSpPr>
          <p:cNvPr id="2" name="TextBox 1">
            <a:extLst>
              <a:ext uri="{FF2B5EF4-FFF2-40B4-BE49-F238E27FC236}">
                <a16:creationId xmlns:a16="http://schemas.microsoft.com/office/drawing/2014/main" id="{1995AA15-2CE3-25E6-BAC8-BE159D6481C8}"/>
              </a:ext>
            </a:extLst>
          </p:cNvPr>
          <p:cNvSpPr txBox="1"/>
          <p:nvPr/>
        </p:nvSpPr>
        <p:spPr>
          <a:xfrm>
            <a:off x="60959" y="1189940"/>
            <a:ext cx="9665747" cy="4708981"/>
          </a:xfrm>
          <a:prstGeom prst="rect">
            <a:avLst/>
          </a:prstGeom>
          <a:noFill/>
        </p:spPr>
        <p:txBody>
          <a:bodyPr wrap="square" rtlCol="0">
            <a:spAutoFit/>
          </a:bodyPr>
          <a:lstStyle/>
          <a:p>
            <a:r>
              <a:rPr lang="en-US" sz="2000" dirty="0"/>
              <a:t>Use explicit instruction &amp; provide high-quality feedback for academics and behavior  </a:t>
            </a:r>
          </a:p>
          <a:p>
            <a:endParaRPr lang="en-US" sz="2000" dirty="0"/>
          </a:p>
          <a:p>
            <a:r>
              <a:rPr lang="en-US" sz="2000" dirty="0"/>
              <a:t>Create an organized, responsive learning environment</a:t>
            </a:r>
          </a:p>
          <a:p>
            <a:endParaRPr lang="en-US" sz="2000" dirty="0"/>
          </a:p>
          <a:p>
            <a:r>
              <a:rPr lang="en-US" sz="2000" dirty="0"/>
              <a:t>Make adaptations when needed</a:t>
            </a:r>
          </a:p>
          <a:p>
            <a:endParaRPr lang="en-US" sz="2000" dirty="0"/>
          </a:p>
          <a:p>
            <a:r>
              <a:rPr lang="en-US" sz="2000" dirty="0"/>
              <a:t>Use scaffolded supports</a:t>
            </a:r>
          </a:p>
          <a:p>
            <a:endParaRPr lang="en-US" sz="2000" dirty="0"/>
          </a:p>
          <a:p>
            <a:r>
              <a:rPr lang="en-US" sz="2000" dirty="0"/>
              <a:t>Teach and use strategies</a:t>
            </a:r>
          </a:p>
          <a:p>
            <a:endParaRPr lang="en-US" sz="2000" dirty="0"/>
          </a:p>
          <a:p>
            <a:r>
              <a:rPr lang="en-US" sz="2000" dirty="0"/>
              <a:t>Use flexible groupings</a:t>
            </a:r>
          </a:p>
          <a:p>
            <a:endParaRPr lang="en-US" sz="2000" dirty="0"/>
          </a:p>
          <a:p>
            <a:r>
              <a:rPr lang="en-US" sz="2000" dirty="0"/>
              <a:t>Use assistive and instructional tech</a:t>
            </a:r>
          </a:p>
          <a:p>
            <a:endParaRPr lang="en-US" sz="2000" dirty="0"/>
          </a:p>
          <a:p>
            <a:r>
              <a:rPr lang="en-US" sz="2000" dirty="0"/>
              <a:t>Teach to generalization </a:t>
            </a:r>
          </a:p>
        </p:txBody>
      </p:sp>
      <p:sp>
        <p:nvSpPr>
          <p:cNvPr id="4" name="Left Arrow 3">
            <a:extLst>
              <a:ext uri="{FF2B5EF4-FFF2-40B4-BE49-F238E27FC236}">
                <a16:creationId xmlns:a16="http://schemas.microsoft.com/office/drawing/2014/main" id="{3E0427B7-D29A-2114-6789-6D1D9C88C44A}"/>
              </a:ext>
              <a:ext uri="{C183D7F6-B498-43B3-948B-1728B52AA6E4}">
                <adec:decorative xmlns:adec="http://schemas.microsoft.com/office/drawing/2017/decorative" val="1"/>
              </a:ext>
            </a:extLst>
          </p:cNvPr>
          <p:cNvSpPr/>
          <p:nvPr/>
        </p:nvSpPr>
        <p:spPr>
          <a:xfrm>
            <a:off x="9403977" y="1098986"/>
            <a:ext cx="1981200" cy="5737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9BF2F0E-B99F-9797-E767-051B91CA61B8}"/>
              </a:ext>
              <a:ext uri="{C183D7F6-B498-43B3-948B-1728B52AA6E4}">
                <adec:decorative xmlns:adec="http://schemas.microsoft.com/office/drawing/2017/decorative" val="1"/>
              </a:ext>
            </a:extLst>
          </p:cNvPr>
          <p:cNvCxnSpPr/>
          <p:nvPr/>
        </p:nvCxnSpPr>
        <p:spPr>
          <a:xfrm>
            <a:off x="60959" y="1792941"/>
            <a:ext cx="1176348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Left Arrow 2">
            <a:extLst>
              <a:ext uri="{FF2B5EF4-FFF2-40B4-BE49-F238E27FC236}">
                <a16:creationId xmlns:a16="http://schemas.microsoft.com/office/drawing/2014/main" id="{86E7E1AA-784F-4A35-269E-40525367BF0B}"/>
              </a:ext>
              <a:ext uri="{C183D7F6-B498-43B3-948B-1728B52AA6E4}">
                <adec:decorative xmlns:adec="http://schemas.microsoft.com/office/drawing/2017/decorative" val="1"/>
              </a:ext>
            </a:extLst>
          </p:cNvPr>
          <p:cNvSpPr/>
          <p:nvPr/>
        </p:nvSpPr>
        <p:spPr>
          <a:xfrm>
            <a:off x="3948954" y="2301315"/>
            <a:ext cx="1981200" cy="57374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a:extLst>
              <a:ext uri="{FF2B5EF4-FFF2-40B4-BE49-F238E27FC236}">
                <a16:creationId xmlns:a16="http://schemas.microsoft.com/office/drawing/2014/main" id="{153664FB-DB19-B163-E5F6-FF6D2A3A962C}"/>
              </a:ext>
              <a:ext uri="{C183D7F6-B498-43B3-948B-1728B52AA6E4}">
                <adec:decorative xmlns:adec="http://schemas.microsoft.com/office/drawing/2017/decorative" val="1"/>
              </a:ext>
            </a:extLst>
          </p:cNvPr>
          <p:cNvSpPr/>
          <p:nvPr/>
        </p:nvSpPr>
        <p:spPr>
          <a:xfrm>
            <a:off x="2958354" y="2962336"/>
            <a:ext cx="1981200" cy="57374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a:extLst>
              <a:ext uri="{FF2B5EF4-FFF2-40B4-BE49-F238E27FC236}">
                <a16:creationId xmlns:a16="http://schemas.microsoft.com/office/drawing/2014/main" id="{22704A9F-2010-1575-6608-EEB35F2D63BF}"/>
              </a:ext>
              <a:ext uri="{C183D7F6-B498-43B3-948B-1728B52AA6E4}">
                <adec:decorative xmlns:adec="http://schemas.microsoft.com/office/drawing/2017/decorative" val="1"/>
              </a:ext>
            </a:extLst>
          </p:cNvPr>
          <p:cNvSpPr/>
          <p:nvPr/>
        </p:nvSpPr>
        <p:spPr>
          <a:xfrm>
            <a:off x="4208930" y="4738405"/>
            <a:ext cx="1981200" cy="57374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3775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F1BB51-3D22-6CC2-6C52-B5BF0E8C37F4}"/>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4391" y="1241496"/>
            <a:ext cx="7772400" cy="4375008"/>
          </a:xfrm>
          <a:prstGeom prst="rect">
            <a:avLst/>
          </a:prstGeom>
        </p:spPr>
      </p:pic>
      <p:sp>
        <p:nvSpPr>
          <p:cNvPr id="4" name="Title 3">
            <a:extLst>
              <a:ext uri="{FF2B5EF4-FFF2-40B4-BE49-F238E27FC236}">
                <a16:creationId xmlns:a16="http://schemas.microsoft.com/office/drawing/2014/main" id="{6A79434B-326B-8478-30C8-AB79964EADF7}"/>
              </a:ext>
            </a:extLst>
          </p:cNvPr>
          <p:cNvSpPr txBox="1">
            <a:spLocks noGrp="1"/>
          </p:cNvSpPr>
          <p:nvPr>
            <p:ph type="title" idx="4294967295"/>
          </p:nvPr>
        </p:nvSpPr>
        <p:spPr>
          <a:xfrm>
            <a:off x="3309852" y="358588"/>
            <a:ext cx="5572295"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https://</a:t>
            </a:r>
            <a:r>
              <a:rPr kumimoji="0" lang="en-US" sz="3200" b="0" i="0" u="none" strike="noStrike" kern="1200" cap="none" spc="0" normalizeH="0" baseline="0" noProof="0" dirty="0" err="1">
                <a:ln>
                  <a:noFill/>
                </a:ln>
                <a:solidFill>
                  <a:schemeClr val="tx1"/>
                </a:solidFill>
                <a:effectLst/>
                <a:uLnTx/>
                <a:uFillTx/>
                <a:latin typeface="+mn-lt"/>
                <a:ea typeface="+mn-ea"/>
                <a:cs typeface="+mn-cs"/>
              </a:rPr>
              <a:t>vimeo.com</a:t>
            </a:r>
            <a:r>
              <a:rPr kumimoji="0" lang="en-US" sz="3200" b="0" i="0" u="none" strike="noStrike" kern="1200" cap="none" spc="0" normalizeH="0" baseline="0" noProof="0" dirty="0">
                <a:ln>
                  <a:noFill/>
                </a:ln>
                <a:solidFill>
                  <a:schemeClr val="tx1"/>
                </a:solidFill>
                <a:effectLst/>
                <a:uLnTx/>
                <a:uFillTx/>
                <a:latin typeface="+mn-lt"/>
                <a:ea typeface="+mn-ea"/>
                <a:cs typeface="+mn-cs"/>
              </a:rPr>
              <a:t>/935980376</a:t>
            </a:r>
          </a:p>
        </p:txBody>
      </p:sp>
    </p:spTree>
    <p:extLst>
      <p:ext uri="{BB962C8B-B14F-4D97-AF65-F5344CB8AC3E}">
        <p14:creationId xmlns:p14="http://schemas.microsoft.com/office/powerpoint/2010/main" val="2658431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66E9B-EE27-D7D5-9593-4EFB6C16137C}"/>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8141" y="357094"/>
            <a:ext cx="9215717" cy="6143811"/>
          </a:xfrm>
          <a:prstGeom prst="rect">
            <a:avLst/>
          </a:prstGeom>
        </p:spPr>
      </p:pic>
      <p:sp>
        <p:nvSpPr>
          <p:cNvPr id="2" name="Title 1">
            <a:extLst>
              <a:ext uri="{FF2B5EF4-FFF2-40B4-BE49-F238E27FC236}">
                <a16:creationId xmlns:a16="http://schemas.microsoft.com/office/drawing/2014/main" id="{AD796F7C-B5DF-A608-959C-C4E0AA48A56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Effective teaching</a:t>
            </a:r>
          </a:p>
        </p:txBody>
      </p:sp>
    </p:spTree>
    <p:extLst>
      <p:ext uri="{BB962C8B-B14F-4D97-AF65-F5344CB8AC3E}">
        <p14:creationId xmlns:p14="http://schemas.microsoft.com/office/powerpoint/2010/main" val="3432511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8A3F5B-D433-19A3-211F-733E638743AC}"/>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81000"/>
            <a:ext cx="9144000" cy="6096000"/>
          </a:xfrm>
          <a:prstGeom prst="rect">
            <a:avLst/>
          </a:prstGeom>
        </p:spPr>
      </p:pic>
      <p:pic>
        <p:nvPicPr>
          <p:cNvPr id="5" name="Picture 4">
            <a:extLst>
              <a:ext uri="{FF2B5EF4-FFF2-40B4-BE49-F238E27FC236}">
                <a16:creationId xmlns:a16="http://schemas.microsoft.com/office/drawing/2014/main" id="{CDE4DAFF-3783-1CB2-9A74-2AEFE580F08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6216" y="1413508"/>
            <a:ext cx="2959568" cy="4030984"/>
          </a:xfrm>
          <a:prstGeom prst="rect">
            <a:avLst/>
          </a:prstGeom>
        </p:spPr>
      </p:pic>
      <p:sp>
        <p:nvSpPr>
          <p:cNvPr id="6" name="Title 5">
            <a:extLst>
              <a:ext uri="{FF2B5EF4-FFF2-40B4-BE49-F238E27FC236}">
                <a16:creationId xmlns:a16="http://schemas.microsoft.com/office/drawing/2014/main" id="{AD812325-1299-0ECB-979B-FFE690B2AEFC}"/>
              </a:ext>
            </a:extLst>
          </p:cNvPr>
          <p:cNvSpPr txBox="1">
            <a:spLocks noGrp="1"/>
          </p:cNvSpPr>
          <p:nvPr>
            <p:ph type="title" idx="4294967295"/>
          </p:nvPr>
        </p:nvSpPr>
        <p:spPr>
          <a:xfrm>
            <a:off x="5137243" y="574842"/>
            <a:ext cx="1917513" cy="95410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Making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Adaptations</a:t>
            </a:r>
          </a:p>
        </p:txBody>
      </p:sp>
      <p:sp>
        <p:nvSpPr>
          <p:cNvPr id="7" name="TextBox 6">
            <a:extLst>
              <a:ext uri="{FF2B5EF4-FFF2-40B4-BE49-F238E27FC236}">
                <a16:creationId xmlns:a16="http://schemas.microsoft.com/office/drawing/2014/main" id="{D2AC9EB0-7AEB-B856-D78D-0C3786B2A836}"/>
              </a:ext>
            </a:extLst>
          </p:cNvPr>
          <p:cNvSpPr txBox="1"/>
          <p:nvPr/>
        </p:nvSpPr>
        <p:spPr>
          <a:xfrm>
            <a:off x="1750182" y="690282"/>
            <a:ext cx="2944652" cy="954107"/>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Using Assistive &amp; </a:t>
            </a:r>
          </a:p>
          <a:p>
            <a:r>
              <a:rPr lang="en-US" sz="2800" dirty="0">
                <a:latin typeface="Times New Roman" panose="02020603050405020304" pitchFamily="18" charset="0"/>
                <a:cs typeface="Times New Roman" panose="02020603050405020304" pitchFamily="18" charset="0"/>
              </a:rPr>
              <a:t>Instructional Tech</a:t>
            </a:r>
          </a:p>
        </p:txBody>
      </p:sp>
      <p:sp>
        <p:nvSpPr>
          <p:cNvPr id="8" name="TextBox 7">
            <a:extLst>
              <a:ext uri="{FF2B5EF4-FFF2-40B4-BE49-F238E27FC236}">
                <a16:creationId xmlns:a16="http://schemas.microsoft.com/office/drawing/2014/main" id="{67023394-DB7F-39CD-E513-2786E8434759}"/>
              </a:ext>
            </a:extLst>
          </p:cNvPr>
          <p:cNvSpPr txBox="1"/>
          <p:nvPr/>
        </p:nvSpPr>
        <p:spPr>
          <a:xfrm>
            <a:off x="7781653" y="574841"/>
            <a:ext cx="2680477" cy="954107"/>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Using Scaffolded</a:t>
            </a:r>
          </a:p>
          <a:p>
            <a:r>
              <a:rPr lang="en-US" sz="2800" dirty="0">
                <a:latin typeface="Times New Roman" panose="02020603050405020304" pitchFamily="18" charset="0"/>
                <a:cs typeface="Times New Roman" panose="02020603050405020304" pitchFamily="18" charset="0"/>
              </a:rPr>
              <a:t>Supports</a:t>
            </a:r>
          </a:p>
        </p:txBody>
      </p:sp>
    </p:spTree>
    <p:extLst>
      <p:ext uri="{BB962C8B-B14F-4D97-AF65-F5344CB8AC3E}">
        <p14:creationId xmlns:p14="http://schemas.microsoft.com/office/powerpoint/2010/main" val="2974999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41D052-056C-4AB2-A86B-20F821B4E5D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0" y="177799"/>
            <a:ext cx="9493624" cy="6329083"/>
          </a:xfrm>
          <a:prstGeom prst="rect">
            <a:avLst/>
          </a:prstGeom>
        </p:spPr>
      </p:pic>
      <p:pic>
        <p:nvPicPr>
          <p:cNvPr id="7" name="Picture 6">
            <a:extLst>
              <a:ext uri="{FF2B5EF4-FFF2-40B4-BE49-F238E27FC236}">
                <a16:creationId xmlns:a16="http://schemas.microsoft.com/office/drawing/2014/main" id="{65DC1DF7-8E89-DBB9-FC88-7F38DA102FD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7218" y="600634"/>
            <a:ext cx="2557431" cy="3496235"/>
          </a:xfrm>
          <a:prstGeom prst="rect">
            <a:avLst/>
          </a:prstGeom>
        </p:spPr>
      </p:pic>
      <p:sp>
        <p:nvSpPr>
          <p:cNvPr id="2" name="Title 1">
            <a:extLst>
              <a:ext uri="{FF2B5EF4-FFF2-40B4-BE49-F238E27FC236}">
                <a16:creationId xmlns:a16="http://schemas.microsoft.com/office/drawing/2014/main" id="{F563979A-B81C-A909-3FAC-2A965C545E2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Utilize adaptive scaffolds</a:t>
            </a:r>
          </a:p>
        </p:txBody>
      </p:sp>
    </p:spTree>
    <p:extLst>
      <p:ext uri="{BB962C8B-B14F-4D97-AF65-F5344CB8AC3E}">
        <p14:creationId xmlns:p14="http://schemas.microsoft.com/office/powerpoint/2010/main" val="1063819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41E51-8E51-0078-325B-9A71DF01F7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AAADB7-65DF-C09D-A040-A70685BB43F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Right Arrow 1">
            <a:extLst>
              <a:ext uri="{FF2B5EF4-FFF2-40B4-BE49-F238E27FC236}">
                <a16:creationId xmlns:a16="http://schemas.microsoft.com/office/drawing/2014/main" id="{42D20982-B5FE-594D-12E9-95750F6BC3CC}"/>
              </a:ext>
              <a:ext uri="{C183D7F6-B498-43B3-948B-1728B52AA6E4}">
                <adec:decorative xmlns:adec="http://schemas.microsoft.com/office/drawing/2017/decorative" val="1"/>
              </a:ext>
            </a:extLst>
          </p:cNvPr>
          <p:cNvSpPr/>
          <p:nvPr/>
        </p:nvSpPr>
        <p:spPr>
          <a:xfrm>
            <a:off x="1838527" y="4357992"/>
            <a:ext cx="2821022" cy="1138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517FE8A-F95D-A977-B09C-612094F3635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Knowledge 3</a:t>
            </a:r>
          </a:p>
        </p:txBody>
      </p:sp>
    </p:spTree>
    <p:extLst>
      <p:ext uri="{BB962C8B-B14F-4D97-AF65-F5344CB8AC3E}">
        <p14:creationId xmlns:p14="http://schemas.microsoft.com/office/powerpoint/2010/main" val="32992298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5e11802ac4_0_1886">
            <a:extLst>
              <a:ext uri="{C183D7F6-B498-43B3-948B-1728B52AA6E4}">
                <adec:decorative xmlns:adec="http://schemas.microsoft.com/office/drawing/2017/decorative" val="1"/>
              </a:ext>
            </a:extLst>
          </p:cNvPr>
          <p:cNvSpPr/>
          <p:nvPr/>
        </p:nvSpPr>
        <p:spPr>
          <a:xfrm>
            <a:off x="2022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cxnSp>
        <p:nvCxnSpPr>
          <p:cNvPr id="494" name="Google Shape;494;g25e11802ac4_0_1886">
            <a:extLst>
              <a:ext uri="{C183D7F6-B498-43B3-948B-1728B52AA6E4}">
                <adec:decorative xmlns:adec="http://schemas.microsoft.com/office/drawing/2017/decorative" val="1"/>
              </a:ext>
            </a:extLst>
          </p:cNvPr>
          <p:cNvCxnSpPr/>
          <p:nvPr/>
        </p:nvCxnSpPr>
        <p:spPr>
          <a:xfrm>
            <a:off x="6130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95" name="Google Shape;495;g25e11802ac4_0_1886">
            <a:extLst>
              <a:ext uri="{C183D7F6-B498-43B3-948B-1728B52AA6E4}">
                <adec:decorative xmlns:adec="http://schemas.microsoft.com/office/drawing/2017/decorative" val="1"/>
              </a:ext>
            </a:extLst>
          </p:cNvPr>
          <p:cNvCxnSpPr>
            <a:stCxn id="496" idx="4"/>
            <a:endCxn id="493" idx="2"/>
          </p:cNvCxnSpPr>
          <p:nvPr/>
        </p:nvCxnSpPr>
        <p:spPr>
          <a:xfrm>
            <a:off x="6095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97" name="Google Shape;497;g25e11802ac4_0_1886">
            <a:extLst>
              <a:ext uri="{C183D7F6-B498-43B3-948B-1728B52AA6E4}">
                <adec:decorative xmlns:adec="http://schemas.microsoft.com/office/drawing/2017/decorative" val="1"/>
              </a:ext>
            </a:extLst>
          </p:cNvPr>
          <p:cNvCxnSpPr/>
          <p:nvPr/>
        </p:nvCxnSpPr>
        <p:spPr>
          <a:xfrm>
            <a:off x="2022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98" name="Google Shape;498;g25e11802ac4_0_1886">
            <a:extLst>
              <a:ext uri="{C183D7F6-B498-43B3-948B-1728B52AA6E4}">
                <adec:decorative xmlns:adec="http://schemas.microsoft.com/office/drawing/2017/decorative" val="1"/>
              </a:ext>
            </a:extLst>
          </p:cNvPr>
          <p:cNvCxnSpPr/>
          <p:nvPr/>
        </p:nvCxnSpPr>
        <p:spPr>
          <a:xfrm>
            <a:off x="7779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96" name="Google Shape;496;g25e11802ac4_0_1886">
            <a:extLst>
              <a:ext uri="{C183D7F6-B498-43B3-948B-1728B52AA6E4}">
                <adec:decorative xmlns:adec="http://schemas.microsoft.com/office/drawing/2017/decorative" val="1"/>
              </a:ext>
            </a:extLst>
          </p:cNvPr>
          <p:cNvSpPr/>
          <p:nvPr/>
        </p:nvSpPr>
        <p:spPr>
          <a:xfrm>
            <a:off x="4412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sp>
        <p:nvSpPr>
          <p:cNvPr id="499" name="Google Shape;499;g25e11802ac4_0_1886"/>
          <p:cNvSpPr txBox="1">
            <a:spLocks noGrp="1"/>
          </p:cNvSpPr>
          <p:nvPr>
            <p:ph type="title" idx="4294967295"/>
          </p:nvPr>
        </p:nvSpPr>
        <p:spPr>
          <a:xfrm>
            <a:off x="4514050" y="3343633"/>
            <a:ext cx="3163800" cy="5388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900"/>
              <a:buFontTx/>
              <a:buNone/>
              <a:tabLst/>
              <a:defRPr/>
            </a:pPr>
            <a:r>
              <a:rPr kumimoji="0" lang="en-US" sz="2900" b="1" i="0" u="none" strike="noStrike" kern="1200" cap="none" spc="0" normalizeH="0" baseline="0" noProof="0" dirty="0">
                <a:ln>
                  <a:noFill/>
                </a:ln>
                <a:solidFill>
                  <a:schemeClr val="tx1"/>
                </a:solidFill>
                <a:effectLst/>
                <a:uLnTx/>
                <a:uFillTx/>
                <a:latin typeface="Poppins"/>
                <a:ea typeface="Poppins"/>
                <a:cs typeface="Poppins"/>
                <a:sym typeface="Poppins"/>
              </a:rPr>
              <a:t>Pollination</a:t>
            </a:r>
            <a:endParaRPr kumimoji="0" lang="en-US" sz="7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00" name="Google Shape;500;g25e11802ac4_0_1886"/>
          <p:cNvSpPr txBox="1"/>
          <p:nvPr/>
        </p:nvSpPr>
        <p:spPr>
          <a:xfrm>
            <a:off x="2018363" y="701495"/>
            <a:ext cx="11466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Definition</a:t>
            </a:r>
            <a:endParaRPr sz="1400">
              <a:solidFill>
                <a:srgbClr val="000000"/>
              </a:solidFill>
              <a:latin typeface="Arial"/>
              <a:ea typeface="Arial"/>
              <a:cs typeface="Arial"/>
              <a:sym typeface="Arial"/>
            </a:endParaRPr>
          </a:p>
        </p:txBody>
      </p:sp>
      <p:sp>
        <p:nvSpPr>
          <p:cNvPr id="501" name="Google Shape;501;g25e11802ac4_0_1886"/>
          <p:cNvSpPr txBox="1"/>
          <p:nvPr/>
        </p:nvSpPr>
        <p:spPr>
          <a:xfrm>
            <a:off x="2022763" y="6056745"/>
            <a:ext cx="10824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Example</a:t>
            </a:r>
            <a:endParaRPr sz="1400">
              <a:solidFill>
                <a:srgbClr val="000000"/>
              </a:solidFill>
              <a:latin typeface="Arial"/>
              <a:ea typeface="Arial"/>
              <a:cs typeface="Arial"/>
              <a:sym typeface="Arial"/>
            </a:endParaRPr>
          </a:p>
        </p:txBody>
      </p:sp>
      <p:sp>
        <p:nvSpPr>
          <p:cNvPr id="502" name="Google Shape;502;g25e11802ac4_0_1886"/>
          <p:cNvSpPr txBox="1"/>
          <p:nvPr/>
        </p:nvSpPr>
        <p:spPr>
          <a:xfrm>
            <a:off x="9307989" y="676687"/>
            <a:ext cx="9027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Picture</a:t>
            </a:r>
            <a:endParaRPr sz="1400">
              <a:solidFill>
                <a:srgbClr val="000000"/>
              </a:solidFill>
              <a:latin typeface="Arial"/>
              <a:ea typeface="Arial"/>
              <a:cs typeface="Arial"/>
              <a:sym typeface="Arial"/>
            </a:endParaRPr>
          </a:p>
        </p:txBody>
      </p:sp>
      <p:sp>
        <p:nvSpPr>
          <p:cNvPr id="503" name="Google Shape;503;g25e11802ac4_0_1886"/>
          <p:cNvSpPr txBox="1"/>
          <p:nvPr/>
        </p:nvSpPr>
        <p:spPr>
          <a:xfrm>
            <a:off x="6054650" y="6143700"/>
            <a:ext cx="4107600" cy="369300"/>
          </a:xfrm>
          <a:prstGeom prst="rect">
            <a:avLst/>
          </a:prstGeom>
          <a:noFill/>
          <a:ln>
            <a:noFill/>
          </a:ln>
        </p:spPr>
        <p:txBody>
          <a:bodyPr spcFirstLastPara="1" wrap="square" lIns="91425" tIns="45700" rIns="91425" bIns="45700" anchor="t" anchorCtr="0">
            <a:spAutoFit/>
          </a:bodyPr>
          <a:lstStyle/>
          <a:p>
            <a:pPr algn="r">
              <a:buClr>
                <a:srgbClr val="000000"/>
              </a:buClr>
              <a:buSzPts val="1800"/>
            </a:pPr>
            <a:r>
              <a:rPr lang="en-US">
                <a:solidFill>
                  <a:srgbClr val="000000"/>
                </a:solidFill>
                <a:latin typeface="Helvetica Neue Light"/>
                <a:ea typeface="Helvetica Neue Light"/>
                <a:cs typeface="Helvetica Neue Light"/>
                <a:sym typeface="Helvetica Neue Light"/>
              </a:rPr>
              <a:t>How does </a:t>
            </a:r>
            <a:r>
              <a:rPr lang="en-US">
                <a:latin typeface="Helvetica Neue Light"/>
                <a:ea typeface="Helvetica Neue Light"/>
                <a:cs typeface="Helvetica Neue Light"/>
                <a:sym typeface="Helvetica Neue Light"/>
              </a:rPr>
              <a:t>pollination</a:t>
            </a:r>
            <a:r>
              <a:rPr lang="en-US">
                <a:solidFill>
                  <a:srgbClr val="000000"/>
                </a:solidFill>
                <a:latin typeface="Helvetica Neue Light"/>
                <a:ea typeface="Helvetica Neue Light"/>
                <a:cs typeface="Helvetica Neue Light"/>
                <a:sym typeface="Helvetica Neue Light"/>
              </a:rPr>
              <a:t> impact my life?</a:t>
            </a:r>
            <a:endParaRPr>
              <a:solidFill>
                <a:srgbClr val="000000"/>
              </a:solidFill>
              <a:latin typeface="Arial"/>
              <a:ea typeface="Arial"/>
              <a:cs typeface="Arial"/>
              <a:sym typeface="Arial"/>
            </a:endParaRPr>
          </a:p>
        </p:txBody>
      </p:sp>
      <p:sp>
        <p:nvSpPr>
          <p:cNvPr id="504" name="Google Shape;504;g25e11802ac4_0_1886">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505" name="Google Shape;505;g25e11802ac4_0_1886">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06" name="Google Shape;506;g25e11802ac4_0_1886">
            <a:extLst>
              <a:ext uri="{C183D7F6-B498-43B3-948B-1728B52AA6E4}">
                <adec:decorative xmlns:adec="http://schemas.microsoft.com/office/drawing/2017/decorative" val="1"/>
              </a:ext>
            </a:extLst>
          </p:cNvPr>
          <p:cNvCxnSpPr>
            <a:stCxn id="507" idx="4"/>
            <a:endCxn id="504"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8" name="Google Shape;508;g25e11802ac4_0_1886">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9" name="Google Shape;509;g25e11802ac4_0_1886">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07" name="Google Shape;507;g25e11802ac4_0_1886">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1992">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516" name="Google Shape;516;g25e11802ac4_0_1992">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1992">
            <a:extLst>
              <a:ext uri="{C183D7F6-B498-43B3-948B-1728B52AA6E4}">
                <adec:decorative xmlns:adec="http://schemas.microsoft.com/office/drawing/2017/decorative" val="1"/>
              </a:ext>
            </a:extLst>
          </p:cNvPr>
          <p:cNvCxnSpPr>
            <a:stCxn id="518" idx="4"/>
            <a:endCxn id="515"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1992">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1992">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1992">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521" name="Google Shape;521;g25e11802ac4_0_1992"/>
          <p:cNvSpPr txBox="1"/>
          <p:nvPr/>
        </p:nvSpPr>
        <p:spPr>
          <a:xfrm>
            <a:off x="2163552" y="480593"/>
            <a:ext cx="7874100" cy="1015800"/>
          </a:xfrm>
          <a:prstGeom prst="rect">
            <a:avLst/>
          </a:prstGeom>
          <a:noFill/>
          <a:ln>
            <a:noFill/>
          </a:ln>
        </p:spPr>
        <p:txBody>
          <a:bodyPr spcFirstLastPara="1" wrap="square" lIns="91425" tIns="45700" rIns="91425" bIns="45700" anchor="t" anchorCtr="0">
            <a:spAutoFit/>
          </a:bodyPr>
          <a:lstStyle/>
          <a:p>
            <a:pPr algn="ctr">
              <a:buClr>
                <a:srgbClr val="000000"/>
              </a:buClr>
              <a:buSzPts val="3000"/>
            </a:pPr>
            <a:r>
              <a:rPr lang="en-US" sz="3000" b="1" u="sng">
                <a:solidFill>
                  <a:srgbClr val="000000"/>
                </a:solidFill>
                <a:latin typeface="Calibri"/>
                <a:ea typeface="Calibri"/>
                <a:cs typeface="Calibri"/>
                <a:sym typeface="Calibri"/>
              </a:rPr>
              <a:t>Directions:</a:t>
            </a:r>
            <a:r>
              <a:rPr lang="en-US" sz="3000" b="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Choose the correct </a:t>
            </a:r>
            <a:r>
              <a:rPr lang="en-US" sz="3000" i="1">
                <a:solidFill>
                  <a:srgbClr val="000000"/>
                </a:solidFill>
                <a:latin typeface="Calibri"/>
                <a:ea typeface="Calibri"/>
                <a:cs typeface="Calibri"/>
                <a:sym typeface="Calibri"/>
              </a:rPr>
              <a:t>picture</a:t>
            </a:r>
            <a:r>
              <a:rPr lang="en-US" sz="3000">
                <a:solidFill>
                  <a:srgbClr val="000000"/>
                </a:solidFill>
                <a:latin typeface="Calibri"/>
                <a:ea typeface="Calibri"/>
                <a:cs typeface="Calibri"/>
                <a:sym typeface="Calibri"/>
              </a:rPr>
              <a:t> of </a:t>
            </a:r>
            <a:r>
              <a:rPr lang="en-US" sz="3000" b="1">
                <a:latin typeface="Calibri"/>
                <a:ea typeface="Calibri"/>
                <a:cs typeface="Calibri"/>
                <a:sym typeface="Calibri"/>
              </a:rPr>
              <a:t>pollination</a:t>
            </a:r>
            <a:r>
              <a:rPr lang="en-US" sz="3000" b="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from the choices below. </a:t>
            </a:r>
            <a:endParaRPr sz="1400">
              <a:solidFill>
                <a:srgbClr val="000000"/>
              </a:solidFill>
              <a:latin typeface="Arial"/>
              <a:ea typeface="Arial"/>
              <a:cs typeface="Arial"/>
              <a:sym typeface="Arial"/>
            </a:endParaRPr>
          </a:p>
        </p:txBody>
      </p:sp>
      <p:sp>
        <p:nvSpPr>
          <p:cNvPr id="522" name="Google Shape;522;g25e11802ac4_0_1992"/>
          <p:cNvSpPr txBox="1">
            <a:spLocks noGrp="1"/>
          </p:cNvSpPr>
          <p:nvPr>
            <p:ph type="title" idx="4294967295"/>
          </p:nvPr>
        </p:nvSpPr>
        <p:spPr>
          <a:xfrm>
            <a:off x="1917330" y="2050174"/>
            <a:ext cx="492300" cy="646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kumimoji="0" lang="en-US" sz="3600" b="0" i="0" u="none" strike="noStrike" kern="1200" cap="none" spc="0" normalizeH="0" baseline="0" noProof="0" dirty="0">
                <a:ln>
                  <a:noFill/>
                </a:ln>
                <a:solidFill>
                  <a:srgbClr val="000000"/>
                </a:solidFill>
                <a:effectLst/>
                <a:uLnTx/>
                <a:uFillTx/>
                <a:latin typeface="Arial"/>
                <a:ea typeface="Arial"/>
                <a:cs typeface="Arial"/>
                <a:sym typeface="Arial"/>
              </a:rPr>
              <a:t>A</a:t>
            </a: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23" name="Google Shape;523;g25e11802ac4_0_1992"/>
          <p:cNvSpPr txBox="1"/>
          <p:nvPr/>
        </p:nvSpPr>
        <p:spPr>
          <a:xfrm>
            <a:off x="6535271" y="2038099"/>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B</a:t>
            </a:r>
            <a:endParaRPr sz="1400">
              <a:solidFill>
                <a:srgbClr val="000000"/>
              </a:solidFill>
              <a:latin typeface="Arial"/>
              <a:ea typeface="Arial"/>
              <a:cs typeface="Arial"/>
              <a:sym typeface="Arial"/>
            </a:endParaRPr>
          </a:p>
        </p:txBody>
      </p:sp>
      <p:sp>
        <p:nvSpPr>
          <p:cNvPr id="524" name="Google Shape;524;g25e11802ac4_0_1992"/>
          <p:cNvSpPr txBox="1"/>
          <p:nvPr/>
        </p:nvSpPr>
        <p:spPr>
          <a:xfrm>
            <a:off x="1904507" y="4345754"/>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C</a:t>
            </a:r>
            <a:endParaRPr sz="1400">
              <a:solidFill>
                <a:srgbClr val="000000"/>
              </a:solidFill>
              <a:latin typeface="Arial"/>
              <a:ea typeface="Arial"/>
              <a:cs typeface="Arial"/>
              <a:sym typeface="Arial"/>
            </a:endParaRPr>
          </a:p>
        </p:txBody>
      </p:sp>
      <p:sp>
        <p:nvSpPr>
          <p:cNvPr id="525" name="Google Shape;525;g25e11802ac4_0_1992"/>
          <p:cNvSpPr txBox="1"/>
          <p:nvPr/>
        </p:nvSpPr>
        <p:spPr>
          <a:xfrm>
            <a:off x="6522446" y="4316627"/>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D</a:t>
            </a:r>
            <a:endParaRPr sz="1400">
              <a:solidFill>
                <a:srgbClr val="000000"/>
              </a:solidFill>
              <a:latin typeface="Arial"/>
              <a:ea typeface="Arial"/>
              <a:cs typeface="Arial"/>
              <a:sym typeface="Arial"/>
            </a:endParaRPr>
          </a:p>
        </p:txBody>
      </p:sp>
      <p:pic>
        <p:nvPicPr>
          <p:cNvPr id="526" name="Google Shape;526;g25e11802ac4_0_1992">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85401" y="1821550"/>
            <a:ext cx="3405827" cy="2269726"/>
          </a:xfrm>
          <a:prstGeom prst="rect">
            <a:avLst/>
          </a:prstGeom>
          <a:noFill/>
          <a:ln>
            <a:noFill/>
          </a:ln>
        </p:spPr>
      </p:pic>
      <p:pic>
        <p:nvPicPr>
          <p:cNvPr id="527" name="Google Shape;527;g25e11802ac4_0_1992">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739200" y="1821551"/>
            <a:ext cx="3285510" cy="2269725"/>
          </a:xfrm>
          <a:prstGeom prst="rect">
            <a:avLst/>
          </a:prstGeom>
          <a:noFill/>
          <a:ln>
            <a:noFill/>
          </a:ln>
        </p:spPr>
      </p:pic>
      <p:pic>
        <p:nvPicPr>
          <p:cNvPr id="528" name="Google Shape;528;g25e11802ac4_0_1992">
            <a:extLst>
              <a:ext uri="{C183D7F6-B498-43B3-948B-1728B52AA6E4}">
                <adec:decorative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085401" y="4416426"/>
            <a:ext cx="3405826" cy="2240675"/>
          </a:xfrm>
          <a:prstGeom prst="rect">
            <a:avLst/>
          </a:prstGeom>
          <a:noFill/>
          <a:ln>
            <a:noFill/>
          </a:ln>
        </p:spPr>
      </p:pic>
      <p:pic>
        <p:nvPicPr>
          <p:cNvPr id="529" name="Google Shape;529;g25e11802ac4_0_1992">
            <a:extLst>
              <a:ext uri="{C183D7F6-B498-43B3-948B-1728B52AA6E4}">
                <adec:decorative xmlns:adec="http://schemas.microsoft.com/office/drawing/2017/decorative" val="1"/>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621450" y="4439963"/>
            <a:ext cx="3521000" cy="219359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91a9c54469_0_134">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536" name="Google Shape;536;g291a9c54469_0_134">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7" name="Google Shape;537;g291a9c54469_0_134">
            <a:extLst>
              <a:ext uri="{C183D7F6-B498-43B3-948B-1728B52AA6E4}">
                <adec:decorative xmlns:adec="http://schemas.microsoft.com/office/drawing/2017/decorative" val="1"/>
              </a:ext>
            </a:extLst>
          </p:cNvPr>
          <p:cNvCxnSpPr>
            <a:stCxn id="538" idx="4"/>
            <a:endCxn id="535"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9" name="Google Shape;539;g291a9c54469_0_134">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91a9c54469_0_134">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8" name="Google Shape;538;g291a9c54469_0_134">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541" name="Google Shape;541;g291a9c54469_0_134"/>
          <p:cNvSpPr txBox="1"/>
          <p:nvPr/>
        </p:nvSpPr>
        <p:spPr>
          <a:xfrm>
            <a:off x="2163552" y="480593"/>
            <a:ext cx="7874100" cy="1015800"/>
          </a:xfrm>
          <a:prstGeom prst="rect">
            <a:avLst/>
          </a:prstGeom>
          <a:noFill/>
          <a:ln>
            <a:noFill/>
          </a:ln>
        </p:spPr>
        <p:txBody>
          <a:bodyPr spcFirstLastPara="1" wrap="square" lIns="91425" tIns="45700" rIns="91425" bIns="45700" anchor="t" anchorCtr="0">
            <a:spAutoFit/>
          </a:bodyPr>
          <a:lstStyle/>
          <a:p>
            <a:pPr algn="ctr">
              <a:buClr>
                <a:srgbClr val="000000"/>
              </a:buClr>
              <a:buSzPts val="3000"/>
            </a:pPr>
            <a:r>
              <a:rPr lang="en-US" sz="3000" b="1" u="sng">
                <a:solidFill>
                  <a:srgbClr val="000000"/>
                </a:solidFill>
                <a:latin typeface="Calibri"/>
                <a:ea typeface="Calibri"/>
                <a:cs typeface="Calibri"/>
                <a:sym typeface="Calibri"/>
              </a:rPr>
              <a:t>Directions:</a:t>
            </a:r>
            <a:r>
              <a:rPr lang="en-US" sz="3000" b="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Choose the correct </a:t>
            </a:r>
            <a:r>
              <a:rPr lang="en-US" sz="3000" i="1">
                <a:solidFill>
                  <a:srgbClr val="000000"/>
                </a:solidFill>
                <a:latin typeface="Calibri"/>
                <a:ea typeface="Calibri"/>
                <a:cs typeface="Calibri"/>
                <a:sym typeface="Calibri"/>
              </a:rPr>
              <a:t>picture</a:t>
            </a:r>
            <a:r>
              <a:rPr lang="en-US" sz="3000">
                <a:solidFill>
                  <a:srgbClr val="000000"/>
                </a:solidFill>
                <a:latin typeface="Calibri"/>
                <a:ea typeface="Calibri"/>
                <a:cs typeface="Calibri"/>
                <a:sym typeface="Calibri"/>
              </a:rPr>
              <a:t> of </a:t>
            </a:r>
            <a:r>
              <a:rPr lang="en-US" sz="3000" b="1">
                <a:latin typeface="Calibri"/>
                <a:ea typeface="Calibri"/>
                <a:cs typeface="Calibri"/>
                <a:sym typeface="Calibri"/>
              </a:rPr>
              <a:t>pollination</a:t>
            </a:r>
            <a:r>
              <a:rPr lang="en-US" sz="3000" b="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from the choices below. </a:t>
            </a:r>
            <a:endParaRPr sz="1400">
              <a:solidFill>
                <a:srgbClr val="000000"/>
              </a:solidFill>
              <a:latin typeface="Arial"/>
              <a:ea typeface="Arial"/>
              <a:cs typeface="Arial"/>
              <a:sym typeface="Arial"/>
            </a:endParaRPr>
          </a:p>
        </p:txBody>
      </p:sp>
      <p:sp>
        <p:nvSpPr>
          <p:cNvPr id="542" name="Google Shape;542;g291a9c54469_0_134"/>
          <p:cNvSpPr txBox="1">
            <a:spLocks noGrp="1"/>
          </p:cNvSpPr>
          <p:nvPr>
            <p:ph type="title" idx="4294967295"/>
          </p:nvPr>
        </p:nvSpPr>
        <p:spPr>
          <a:xfrm>
            <a:off x="1763387" y="2050174"/>
            <a:ext cx="646243" cy="64629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Tx/>
              <a:buNone/>
              <a:tabLst/>
              <a:defRPr/>
            </a:pPr>
            <a:r>
              <a:rPr kumimoji="0" lang="en-US" sz="3600" b="0" i="0" u="none" strike="noStrike" kern="1200" cap="none" spc="0" normalizeH="0" baseline="0" noProof="0" dirty="0">
                <a:ln>
                  <a:noFill/>
                </a:ln>
                <a:solidFill>
                  <a:srgbClr val="000000"/>
                </a:solidFill>
                <a:effectLst/>
                <a:uLnTx/>
                <a:uFillTx/>
                <a:latin typeface="Arial"/>
                <a:ea typeface="Arial"/>
                <a:cs typeface="Arial"/>
                <a:sym typeface="Arial"/>
              </a:rPr>
              <a:t>A.</a:t>
            </a: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43" name="Google Shape;543;g291a9c54469_0_134"/>
          <p:cNvSpPr txBox="1"/>
          <p:nvPr/>
        </p:nvSpPr>
        <p:spPr>
          <a:xfrm>
            <a:off x="6535271" y="2038099"/>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B</a:t>
            </a:r>
            <a:endParaRPr sz="1400">
              <a:solidFill>
                <a:srgbClr val="000000"/>
              </a:solidFill>
              <a:latin typeface="Arial"/>
              <a:ea typeface="Arial"/>
              <a:cs typeface="Arial"/>
              <a:sym typeface="Arial"/>
            </a:endParaRPr>
          </a:p>
        </p:txBody>
      </p:sp>
      <p:sp>
        <p:nvSpPr>
          <p:cNvPr id="544" name="Google Shape;544;g291a9c54469_0_134"/>
          <p:cNvSpPr txBox="1"/>
          <p:nvPr/>
        </p:nvSpPr>
        <p:spPr>
          <a:xfrm>
            <a:off x="1904507" y="4345754"/>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C</a:t>
            </a:r>
            <a:endParaRPr sz="1400">
              <a:solidFill>
                <a:srgbClr val="000000"/>
              </a:solidFill>
              <a:latin typeface="Arial"/>
              <a:ea typeface="Arial"/>
              <a:cs typeface="Arial"/>
              <a:sym typeface="Arial"/>
            </a:endParaRPr>
          </a:p>
        </p:txBody>
      </p:sp>
      <p:sp>
        <p:nvSpPr>
          <p:cNvPr id="545" name="Google Shape;545;g291a9c54469_0_134"/>
          <p:cNvSpPr txBox="1"/>
          <p:nvPr/>
        </p:nvSpPr>
        <p:spPr>
          <a:xfrm>
            <a:off x="6522446" y="4316627"/>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D</a:t>
            </a:r>
            <a:endParaRPr sz="1400">
              <a:solidFill>
                <a:srgbClr val="000000"/>
              </a:solidFill>
              <a:latin typeface="Arial"/>
              <a:ea typeface="Arial"/>
              <a:cs typeface="Arial"/>
              <a:sym typeface="Arial"/>
            </a:endParaRPr>
          </a:p>
        </p:txBody>
      </p:sp>
      <p:pic>
        <p:nvPicPr>
          <p:cNvPr id="546" name="Google Shape;546;g291a9c54469_0_134">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85401" y="1821550"/>
            <a:ext cx="3405827" cy="2269726"/>
          </a:xfrm>
          <a:prstGeom prst="rect">
            <a:avLst/>
          </a:prstGeom>
          <a:noFill/>
          <a:ln>
            <a:noFill/>
          </a:ln>
        </p:spPr>
      </p:pic>
      <p:pic>
        <p:nvPicPr>
          <p:cNvPr id="547" name="Google Shape;547;g291a9c54469_0_134">
            <a:extLst>
              <a:ext uri="{C183D7F6-B498-43B3-948B-1728B52AA6E4}">
                <adec:decorative xmlns:adec="http://schemas.microsoft.com/office/drawing/2017/decorative" val="1"/>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739200" y="1821551"/>
            <a:ext cx="3285510" cy="2269725"/>
          </a:xfrm>
          <a:prstGeom prst="rect">
            <a:avLst/>
          </a:prstGeom>
          <a:noFill/>
          <a:ln>
            <a:noFill/>
          </a:ln>
        </p:spPr>
      </p:pic>
      <p:pic>
        <p:nvPicPr>
          <p:cNvPr id="548" name="Google Shape;548;g291a9c54469_0_134">
            <a:extLst>
              <a:ext uri="{C183D7F6-B498-43B3-948B-1728B52AA6E4}">
                <adec:decorative xmlns:adec="http://schemas.microsoft.com/office/drawing/2017/decorative" val="1"/>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085401" y="4416426"/>
            <a:ext cx="3405826" cy="2240675"/>
          </a:xfrm>
          <a:prstGeom prst="rect">
            <a:avLst/>
          </a:prstGeom>
          <a:noFill/>
          <a:ln>
            <a:noFill/>
          </a:ln>
        </p:spPr>
      </p:pic>
      <p:pic>
        <p:nvPicPr>
          <p:cNvPr id="549" name="Google Shape;549;g291a9c54469_0_134">
            <a:extLst>
              <a:ext uri="{C183D7F6-B498-43B3-948B-1728B52AA6E4}">
                <adec:decorative xmlns:adec="http://schemas.microsoft.com/office/drawing/2017/decorative" val="1"/>
              </a:ext>
            </a:extLst>
          </p:cNvPr>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621450" y="4439963"/>
            <a:ext cx="3521000" cy="2193592"/>
          </a:xfrm>
          <a:prstGeom prst="rect">
            <a:avLst/>
          </a:prstGeom>
          <a:noFill/>
          <a:ln>
            <a:noFill/>
          </a:ln>
        </p:spPr>
      </p:pic>
      <p:sp>
        <p:nvSpPr>
          <p:cNvPr id="550" name="Google Shape;550;g291a9c54469_0_134">
            <a:extLst>
              <a:ext uri="{C183D7F6-B498-43B3-948B-1728B52AA6E4}">
                <adec:decorative xmlns:adec="http://schemas.microsoft.com/office/drawing/2017/decorative" val="1"/>
              </a:ext>
            </a:extLst>
          </p:cNvPr>
          <p:cNvSpPr/>
          <p:nvPr/>
        </p:nvSpPr>
        <p:spPr>
          <a:xfrm>
            <a:off x="6522450" y="4298500"/>
            <a:ext cx="4139700" cy="2476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pPr>
            <a:endParaRPr sz="1400">
              <a:solidFill>
                <a:srgbClr val="000000"/>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5e11802ac4_0_2108">
            <a:extLst>
              <a:ext uri="{C183D7F6-B498-43B3-948B-1728B52AA6E4}">
                <adec:decorative xmlns:adec="http://schemas.microsoft.com/office/drawing/2017/decorative" val="1"/>
              </a:ext>
            </a:extLst>
          </p:cNvPr>
          <p:cNvSpPr/>
          <p:nvPr/>
        </p:nvSpPr>
        <p:spPr>
          <a:xfrm>
            <a:off x="2022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sp>
        <p:nvSpPr>
          <p:cNvPr id="557" name="Google Shape;557;g25e11802ac4_0_2108">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558" name="Google Shape;558;g25e11802ac4_0_2108">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59" name="Google Shape;559;g25e11802ac4_0_2108">
            <a:extLst>
              <a:ext uri="{C183D7F6-B498-43B3-948B-1728B52AA6E4}">
                <adec:decorative xmlns:adec="http://schemas.microsoft.com/office/drawing/2017/decorative" val="1"/>
              </a:ext>
            </a:extLst>
          </p:cNvPr>
          <p:cNvCxnSpPr>
            <a:stCxn id="560" idx="4"/>
            <a:endCxn id="557"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1" name="Google Shape;561;g25e11802ac4_0_2108">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2" name="Google Shape;562;g25e11802ac4_0_2108">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0" name="Google Shape;560;g25e11802ac4_0_2108">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563" name="Google Shape;563;g25e11802ac4_0_2108">
            <a:extLst>
              <a:ext uri="{C183D7F6-B498-43B3-948B-1728B52AA6E4}">
                <adec:decorative xmlns:adec="http://schemas.microsoft.com/office/drawing/2017/decorative" val="1"/>
              </a:ext>
            </a:extLst>
          </p:cNvPr>
          <p:cNvCxnSpPr/>
          <p:nvPr/>
        </p:nvCxnSpPr>
        <p:spPr>
          <a:xfrm>
            <a:off x="6130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64" name="Google Shape;564;g25e11802ac4_0_2108">
            <a:extLst>
              <a:ext uri="{C183D7F6-B498-43B3-948B-1728B52AA6E4}">
                <adec:decorative xmlns:adec="http://schemas.microsoft.com/office/drawing/2017/decorative" val="1"/>
              </a:ext>
            </a:extLst>
          </p:cNvPr>
          <p:cNvCxnSpPr>
            <a:stCxn id="565" idx="4"/>
            <a:endCxn id="556" idx="2"/>
          </p:cNvCxnSpPr>
          <p:nvPr/>
        </p:nvCxnSpPr>
        <p:spPr>
          <a:xfrm>
            <a:off x="6095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66" name="Google Shape;566;g25e11802ac4_0_2108">
            <a:extLst>
              <a:ext uri="{C183D7F6-B498-43B3-948B-1728B52AA6E4}">
                <adec:decorative xmlns:adec="http://schemas.microsoft.com/office/drawing/2017/decorative" val="1"/>
              </a:ext>
            </a:extLst>
          </p:cNvPr>
          <p:cNvCxnSpPr/>
          <p:nvPr/>
        </p:nvCxnSpPr>
        <p:spPr>
          <a:xfrm>
            <a:off x="2022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67" name="Google Shape;567;g25e11802ac4_0_2108">
            <a:extLst>
              <a:ext uri="{C183D7F6-B498-43B3-948B-1728B52AA6E4}">
                <adec:decorative xmlns:adec="http://schemas.microsoft.com/office/drawing/2017/decorative" val="1"/>
              </a:ext>
            </a:extLst>
          </p:cNvPr>
          <p:cNvCxnSpPr/>
          <p:nvPr/>
        </p:nvCxnSpPr>
        <p:spPr>
          <a:xfrm>
            <a:off x="7779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65" name="Google Shape;565;g25e11802ac4_0_2108">
            <a:extLst>
              <a:ext uri="{C183D7F6-B498-43B3-948B-1728B52AA6E4}">
                <adec:decorative xmlns:adec="http://schemas.microsoft.com/office/drawing/2017/decorative" val="1"/>
              </a:ext>
            </a:extLst>
          </p:cNvPr>
          <p:cNvSpPr/>
          <p:nvPr/>
        </p:nvSpPr>
        <p:spPr>
          <a:xfrm>
            <a:off x="4412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sp>
        <p:nvSpPr>
          <p:cNvPr id="568" name="Google Shape;568;g25e11802ac4_0_2108"/>
          <p:cNvSpPr txBox="1"/>
          <p:nvPr/>
        </p:nvSpPr>
        <p:spPr>
          <a:xfrm>
            <a:off x="2018363" y="701495"/>
            <a:ext cx="11466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Definition</a:t>
            </a:r>
            <a:endParaRPr sz="1400">
              <a:solidFill>
                <a:srgbClr val="000000"/>
              </a:solidFill>
              <a:latin typeface="Arial"/>
              <a:ea typeface="Arial"/>
              <a:cs typeface="Arial"/>
              <a:sym typeface="Arial"/>
            </a:endParaRPr>
          </a:p>
        </p:txBody>
      </p:sp>
      <p:sp>
        <p:nvSpPr>
          <p:cNvPr id="569" name="Google Shape;569;g25e11802ac4_0_2108"/>
          <p:cNvSpPr txBox="1"/>
          <p:nvPr/>
        </p:nvSpPr>
        <p:spPr>
          <a:xfrm>
            <a:off x="2022763" y="6056745"/>
            <a:ext cx="10824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Example</a:t>
            </a:r>
            <a:endParaRPr sz="1400">
              <a:solidFill>
                <a:srgbClr val="000000"/>
              </a:solidFill>
              <a:latin typeface="Arial"/>
              <a:ea typeface="Arial"/>
              <a:cs typeface="Arial"/>
              <a:sym typeface="Arial"/>
            </a:endParaRPr>
          </a:p>
        </p:txBody>
      </p:sp>
      <p:sp>
        <p:nvSpPr>
          <p:cNvPr id="570" name="Google Shape;570;g25e11802ac4_0_2108"/>
          <p:cNvSpPr txBox="1"/>
          <p:nvPr/>
        </p:nvSpPr>
        <p:spPr>
          <a:xfrm>
            <a:off x="9307989" y="676687"/>
            <a:ext cx="9027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Picture</a:t>
            </a:r>
            <a:endParaRPr sz="1400">
              <a:solidFill>
                <a:srgbClr val="000000"/>
              </a:solidFill>
              <a:latin typeface="Arial"/>
              <a:ea typeface="Arial"/>
              <a:cs typeface="Arial"/>
              <a:sym typeface="Arial"/>
            </a:endParaRPr>
          </a:p>
        </p:txBody>
      </p:sp>
      <p:sp>
        <p:nvSpPr>
          <p:cNvPr id="571" name="Google Shape;571;g25e11802ac4_0_2108"/>
          <p:cNvSpPr txBox="1"/>
          <p:nvPr/>
        </p:nvSpPr>
        <p:spPr>
          <a:xfrm>
            <a:off x="6054650" y="6143700"/>
            <a:ext cx="4107600" cy="369300"/>
          </a:xfrm>
          <a:prstGeom prst="rect">
            <a:avLst/>
          </a:prstGeom>
          <a:noFill/>
          <a:ln>
            <a:noFill/>
          </a:ln>
        </p:spPr>
        <p:txBody>
          <a:bodyPr spcFirstLastPara="1" wrap="square" lIns="91425" tIns="45700" rIns="91425" bIns="45700" anchor="t" anchorCtr="0">
            <a:spAutoFit/>
          </a:bodyPr>
          <a:lstStyle/>
          <a:p>
            <a:pPr algn="r">
              <a:buClr>
                <a:srgbClr val="000000"/>
              </a:buClr>
              <a:buSzPts val="1800"/>
            </a:pPr>
            <a:r>
              <a:rPr lang="en-US">
                <a:solidFill>
                  <a:srgbClr val="000000"/>
                </a:solidFill>
                <a:latin typeface="Helvetica Neue Light"/>
                <a:ea typeface="Helvetica Neue Light"/>
                <a:cs typeface="Helvetica Neue Light"/>
                <a:sym typeface="Helvetica Neue Light"/>
              </a:rPr>
              <a:t>How does </a:t>
            </a:r>
            <a:r>
              <a:rPr lang="en-US">
                <a:latin typeface="Helvetica Neue Light"/>
                <a:ea typeface="Helvetica Neue Light"/>
                <a:cs typeface="Helvetica Neue Light"/>
                <a:sym typeface="Helvetica Neue Light"/>
              </a:rPr>
              <a:t>pollination</a:t>
            </a:r>
            <a:r>
              <a:rPr lang="en-US">
                <a:solidFill>
                  <a:srgbClr val="000000"/>
                </a:solidFill>
                <a:latin typeface="Helvetica Neue Light"/>
                <a:ea typeface="Helvetica Neue Light"/>
                <a:cs typeface="Helvetica Neue Light"/>
                <a:sym typeface="Helvetica Neue Light"/>
              </a:rPr>
              <a:t> impact my life?</a:t>
            </a:r>
            <a:endParaRPr>
              <a:solidFill>
                <a:srgbClr val="000000"/>
              </a:solidFill>
              <a:latin typeface="Arial"/>
              <a:ea typeface="Arial"/>
              <a:cs typeface="Arial"/>
              <a:sym typeface="Arial"/>
            </a:endParaRPr>
          </a:p>
        </p:txBody>
      </p:sp>
      <p:sp>
        <p:nvSpPr>
          <p:cNvPr id="572" name="Google Shape;572;g25e11802ac4_0_2108"/>
          <p:cNvSpPr txBox="1">
            <a:spLocks noGrp="1"/>
          </p:cNvSpPr>
          <p:nvPr>
            <p:ph type="title" idx="4294967295"/>
          </p:nvPr>
        </p:nvSpPr>
        <p:spPr>
          <a:xfrm>
            <a:off x="4514050" y="3343633"/>
            <a:ext cx="3163800" cy="5388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900"/>
              <a:buFontTx/>
              <a:buNone/>
              <a:tabLst/>
              <a:defRPr/>
            </a:pPr>
            <a:r>
              <a:rPr kumimoji="0" lang="en-US" sz="2900" b="1" i="0" u="none" strike="noStrike" kern="1200" cap="none" spc="0" normalizeH="0" baseline="0" noProof="0" dirty="0">
                <a:ln>
                  <a:noFill/>
                </a:ln>
                <a:solidFill>
                  <a:schemeClr val="tx1"/>
                </a:solidFill>
                <a:effectLst/>
                <a:uLnTx/>
                <a:uFillTx/>
                <a:latin typeface="Poppins"/>
                <a:ea typeface="Poppins"/>
                <a:cs typeface="Poppins"/>
                <a:sym typeface="Poppins"/>
              </a:rPr>
              <a:t>Pollination.</a:t>
            </a:r>
            <a:endParaRPr kumimoji="0" lang="en-US" sz="7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573" name="Google Shape;573;g25e11802ac4_0_2108">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439751" y="1070800"/>
            <a:ext cx="2679911" cy="176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3A8E94-E49E-A9DC-5B94-D8B7CC6281F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838200"/>
            <a:ext cx="7772400" cy="5181600"/>
          </a:xfrm>
          <a:prstGeom prst="rect">
            <a:avLst/>
          </a:prstGeom>
        </p:spPr>
      </p:pic>
      <p:sp>
        <p:nvSpPr>
          <p:cNvPr id="8" name="Title 7">
            <a:extLst>
              <a:ext uri="{FF2B5EF4-FFF2-40B4-BE49-F238E27FC236}">
                <a16:creationId xmlns:a16="http://schemas.microsoft.com/office/drawing/2014/main" id="{B58316EF-2400-D6D9-E957-4399C3BAB09D}"/>
              </a:ext>
            </a:extLst>
          </p:cNvPr>
          <p:cNvSpPr txBox="1">
            <a:spLocks noGrp="1"/>
          </p:cNvSpPr>
          <p:nvPr>
            <p:ph type="title" idx="4294967295"/>
          </p:nvPr>
        </p:nvSpPr>
        <p:spPr>
          <a:xfrm>
            <a:off x="3366983" y="125506"/>
            <a:ext cx="5458033"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Educators stand in the gap</a:t>
            </a:r>
          </a:p>
        </p:txBody>
      </p:sp>
    </p:spTree>
    <p:extLst>
      <p:ext uri="{BB962C8B-B14F-4D97-AF65-F5344CB8AC3E}">
        <p14:creationId xmlns:p14="http://schemas.microsoft.com/office/powerpoint/2010/main" val="2441490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5e11802ac4_0_2130">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580" name="Google Shape;580;g25e11802ac4_0_2130">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1" name="Google Shape;581;g25e11802ac4_0_2130">
            <a:extLst>
              <a:ext uri="{C183D7F6-B498-43B3-948B-1728B52AA6E4}">
                <adec:decorative xmlns:adec="http://schemas.microsoft.com/office/drawing/2017/decorative" val="1"/>
              </a:ext>
            </a:extLst>
          </p:cNvPr>
          <p:cNvCxnSpPr>
            <a:stCxn id="582" idx="4"/>
            <a:endCxn id="579"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3" name="Google Shape;583;g25e11802ac4_0_2130">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130">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2" name="Google Shape;582;g25e11802ac4_0_2130">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585" name="Google Shape;585;g25e11802ac4_0_2130"/>
          <p:cNvSpPr txBox="1">
            <a:spLocks noGrp="1"/>
          </p:cNvSpPr>
          <p:nvPr>
            <p:ph type="title" idx="4294967295"/>
          </p:nvPr>
        </p:nvSpPr>
        <p:spPr>
          <a:xfrm>
            <a:off x="2150731" y="355701"/>
            <a:ext cx="8209500" cy="10158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Tx/>
              <a:buNone/>
              <a:tabLst/>
              <a:defRPr/>
            </a:pPr>
            <a:r>
              <a:rPr kumimoji="0" lang="en-US" sz="3000" b="1" i="0" u="sng" strike="noStrike" kern="1200" cap="none" spc="0" normalizeH="0" baseline="0" noProof="0" dirty="0">
                <a:ln>
                  <a:noFill/>
                </a:ln>
                <a:solidFill>
                  <a:srgbClr val="000000"/>
                </a:solidFill>
                <a:effectLst/>
                <a:uLnTx/>
                <a:uFillTx/>
                <a:latin typeface="Calibri"/>
                <a:ea typeface="Calibri"/>
                <a:cs typeface="Calibri"/>
                <a:sym typeface="Calibri"/>
              </a:rPr>
              <a:t>Directions:</a:t>
            </a:r>
            <a:r>
              <a:rPr kumimoji="0" lang="en-US" sz="3000" b="1"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3000" b="0" i="0" u="none" strike="noStrike" kern="1200" cap="none" spc="0" normalizeH="0" baseline="0" noProof="0" dirty="0">
                <a:ln>
                  <a:noFill/>
                </a:ln>
                <a:solidFill>
                  <a:srgbClr val="000000"/>
                </a:solidFill>
                <a:effectLst/>
                <a:uLnTx/>
                <a:uFillTx/>
                <a:latin typeface="Calibri"/>
                <a:ea typeface="Calibri"/>
                <a:cs typeface="Calibri"/>
                <a:sym typeface="Calibri"/>
              </a:rPr>
              <a:t>Choose the correct </a:t>
            </a:r>
            <a:r>
              <a:rPr kumimoji="0" lang="en-US" sz="3000" b="0" i="1" u="none" strike="noStrike" kern="1200" cap="none" spc="0" normalizeH="0" baseline="0" noProof="0" dirty="0">
                <a:ln>
                  <a:noFill/>
                </a:ln>
                <a:solidFill>
                  <a:srgbClr val="000000"/>
                </a:solidFill>
                <a:effectLst/>
                <a:uLnTx/>
                <a:uFillTx/>
                <a:latin typeface="Calibri"/>
                <a:ea typeface="Calibri"/>
                <a:cs typeface="Calibri"/>
                <a:sym typeface="Calibri"/>
              </a:rPr>
              <a:t>definition</a:t>
            </a:r>
            <a:r>
              <a:rPr kumimoji="0" lang="en-US" sz="3000" b="0" i="0" u="none" strike="noStrike" kern="1200" cap="none" spc="0" normalizeH="0" baseline="0" noProof="0" dirty="0">
                <a:ln>
                  <a:noFill/>
                </a:ln>
                <a:solidFill>
                  <a:srgbClr val="000000"/>
                </a:solidFill>
                <a:effectLst/>
                <a:uLnTx/>
                <a:uFillTx/>
                <a:latin typeface="Calibri"/>
                <a:ea typeface="Calibri"/>
                <a:cs typeface="Calibri"/>
                <a:sym typeface="Calibri"/>
              </a:rPr>
              <a:t> of </a:t>
            </a:r>
            <a:r>
              <a:rPr kumimoji="0" lang="en-US" sz="3000" b="1" i="0" u="none" strike="noStrike" kern="1200" cap="none" spc="0" normalizeH="0" baseline="0" noProof="0" dirty="0">
                <a:ln>
                  <a:noFill/>
                </a:ln>
                <a:solidFill>
                  <a:schemeClr val="tx1"/>
                </a:solidFill>
                <a:effectLst/>
                <a:uLnTx/>
                <a:uFillTx/>
                <a:latin typeface="Calibri"/>
                <a:ea typeface="Calibri"/>
                <a:cs typeface="Calibri"/>
                <a:sym typeface="Calibri"/>
              </a:rPr>
              <a:t>pollination</a:t>
            </a:r>
            <a:r>
              <a:rPr kumimoji="0" lang="en-US" sz="3000" b="1"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3000" b="0" i="0" u="none" strike="noStrike" kern="1200" cap="none" spc="0" normalizeH="0" baseline="0" noProof="0" dirty="0">
                <a:ln>
                  <a:noFill/>
                </a:ln>
                <a:solidFill>
                  <a:srgbClr val="000000"/>
                </a:solidFill>
                <a:effectLst/>
                <a:uLnTx/>
                <a:uFillTx/>
                <a:latin typeface="Calibri"/>
                <a:ea typeface="Calibri"/>
                <a:cs typeface="Calibri"/>
                <a:sym typeface="Calibri"/>
              </a:rPr>
              <a:t>from the choices below. </a:t>
            </a: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86" name="Google Shape;586;g25e11802ac4_0_2130">
            <a:extLst>
              <a:ext uri="{C183D7F6-B498-43B3-948B-1728B52AA6E4}">
                <adec:decorative xmlns:adec="http://schemas.microsoft.com/office/drawing/2017/decorative" val="1"/>
              </a:ext>
            </a:extLst>
          </p:cNvPr>
          <p:cNvSpPr txBox="1"/>
          <p:nvPr/>
        </p:nvSpPr>
        <p:spPr>
          <a:xfrm>
            <a:off x="2690884" y="1913247"/>
            <a:ext cx="79770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endParaRPr sz="2400">
              <a:solidFill>
                <a:srgbClr val="000000"/>
              </a:solidFill>
              <a:latin typeface="Helvetica Neue Light"/>
              <a:ea typeface="Helvetica Neue Light"/>
              <a:cs typeface="Helvetica Neue Light"/>
              <a:sym typeface="Helvetica Neue Light"/>
            </a:endParaRPr>
          </a:p>
        </p:txBody>
      </p:sp>
      <p:sp>
        <p:nvSpPr>
          <p:cNvPr id="587" name="Google Shape;587;g25e11802ac4_0_2130"/>
          <p:cNvSpPr txBox="1"/>
          <p:nvPr/>
        </p:nvSpPr>
        <p:spPr>
          <a:xfrm>
            <a:off x="1904509" y="1913247"/>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A</a:t>
            </a:r>
            <a:endParaRPr sz="1400">
              <a:solidFill>
                <a:srgbClr val="000000"/>
              </a:solidFill>
              <a:latin typeface="Arial"/>
              <a:ea typeface="Arial"/>
              <a:cs typeface="Arial"/>
              <a:sym typeface="Arial"/>
            </a:endParaRPr>
          </a:p>
        </p:txBody>
      </p:sp>
      <p:sp>
        <p:nvSpPr>
          <p:cNvPr id="588" name="Google Shape;588;g25e11802ac4_0_2130"/>
          <p:cNvSpPr txBox="1"/>
          <p:nvPr/>
        </p:nvSpPr>
        <p:spPr>
          <a:xfrm>
            <a:off x="1904508" y="3039064"/>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B</a:t>
            </a:r>
            <a:endParaRPr sz="1400">
              <a:solidFill>
                <a:srgbClr val="000000"/>
              </a:solidFill>
              <a:latin typeface="Arial"/>
              <a:ea typeface="Arial"/>
              <a:cs typeface="Arial"/>
              <a:sym typeface="Arial"/>
            </a:endParaRPr>
          </a:p>
        </p:txBody>
      </p:sp>
      <p:sp>
        <p:nvSpPr>
          <p:cNvPr id="589" name="Google Shape;589;g25e11802ac4_0_2130"/>
          <p:cNvSpPr txBox="1"/>
          <p:nvPr/>
        </p:nvSpPr>
        <p:spPr>
          <a:xfrm>
            <a:off x="1917332" y="4108004"/>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C</a:t>
            </a:r>
            <a:endParaRPr sz="1400">
              <a:solidFill>
                <a:srgbClr val="000000"/>
              </a:solidFill>
              <a:latin typeface="Arial"/>
              <a:ea typeface="Arial"/>
              <a:cs typeface="Arial"/>
              <a:sym typeface="Arial"/>
            </a:endParaRPr>
          </a:p>
        </p:txBody>
      </p:sp>
      <p:sp>
        <p:nvSpPr>
          <p:cNvPr id="590" name="Google Shape;590;g25e11802ac4_0_2130"/>
          <p:cNvSpPr txBox="1"/>
          <p:nvPr/>
        </p:nvSpPr>
        <p:spPr>
          <a:xfrm>
            <a:off x="1917330" y="5209145"/>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D</a:t>
            </a:r>
            <a:endParaRPr sz="1400">
              <a:solidFill>
                <a:srgbClr val="000000"/>
              </a:solidFill>
              <a:latin typeface="Arial"/>
              <a:ea typeface="Arial"/>
              <a:cs typeface="Arial"/>
              <a:sym typeface="Arial"/>
            </a:endParaRPr>
          </a:p>
        </p:txBody>
      </p:sp>
      <p:sp>
        <p:nvSpPr>
          <p:cNvPr id="591" name="Google Shape;591;g25e11802ac4_0_2130"/>
          <p:cNvSpPr txBox="1"/>
          <p:nvPr/>
        </p:nvSpPr>
        <p:spPr>
          <a:xfrm>
            <a:off x="2486132" y="530155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energy </a:t>
            </a:r>
            <a:endParaRPr sz="2400">
              <a:solidFill>
                <a:srgbClr val="000000"/>
              </a:solidFill>
              <a:latin typeface="Helvetica Neue Light"/>
              <a:ea typeface="Helvetica Neue Light"/>
              <a:cs typeface="Helvetica Neue Light"/>
              <a:sym typeface="Helvetica Neue Light"/>
            </a:endParaRPr>
          </a:p>
        </p:txBody>
      </p:sp>
      <p:sp>
        <p:nvSpPr>
          <p:cNvPr id="592" name="Google Shape;592;g25e11802ac4_0_2130"/>
          <p:cNvSpPr txBox="1"/>
          <p:nvPr/>
        </p:nvSpPr>
        <p:spPr>
          <a:xfrm>
            <a:off x="2569507" y="3131483"/>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pollen </a:t>
            </a:r>
            <a:endParaRPr sz="2400">
              <a:solidFill>
                <a:srgbClr val="000000"/>
              </a:solidFill>
              <a:latin typeface="Helvetica Neue Light"/>
              <a:ea typeface="Helvetica Neue Light"/>
              <a:cs typeface="Helvetica Neue Light"/>
              <a:sym typeface="Helvetica Neue Light"/>
            </a:endParaRPr>
          </a:p>
        </p:txBody>
      </p:sp>
      <p:sp>
        <p:nvSpPr>
          <p:cNvPr id="593" name="Google Shape;593;g25e11802ac4_0_2130"/>
          <p:cNvSpPr txBox="1"/>
          <p:nvPr/>
        </p:nvSpPr>
        <p:spPr>
          <a:xfrm>
            <a:off x="2521332" y="200565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pollution</a:t>
            </a:r>
            <a:endParaRPr sz="2400">
              <a:solidFill>
                <a:srgbClr val="000000"/>
              </a:solidFill>
              <a:latin typeface="Helvetica Neue Light"/>
              <a:ea typeface="Helvetica Neue Light"/>
              <a:cs typeface="Helvetica Neue Light"/>
              <a:sym typeface="Helvetica Neue Light"/>
            </a:endParaRPr>
          </a:p>
        </p:txBody>
      </p:sp>
      <p:sp>
        <p:nvSpPr>
          <p:cNvPr id="594" name="Google Shape;594;g25e11802ac4_0_2130"/>
          <p:cNvSpPr txBox="1"/>
          <p:nvPr/>
        </p:nvSpPr>
        <p:spPr>
          <a:xfrm>
            <a:off x="2486132" y="420040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paint</a:t>
            </a:r>
            <a:endParaRPr sz="240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27e576c1a67_0_1151">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601" name="Google Shape;601;g27e576c1a67_0_1151">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g27e576c1a67_0_1151">
            <a:extLst>
              <a:ext uri="{C183D7F6-B498-43B3-948B-1728B52AA6E4}">
                <adec:decorative xmlns:adec="http://schemas.microsoft.com/office/drawing/2017/decorative" val="1"/>
              </a:ext>
            </a:extLst>
          </p:cNvPr>
          <p:cNvCxnSpPr>
            <a:stCxn id="603" idx="4"/>
            <a:endCxn id="600"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4" name="Google Shape;604;g27e576c1a67_0_1151">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5" name="Google Shape;605;g27e576c1a67_0_1151">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3" name="Google Shape;603;g27e576c1a67_0_1151">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606" name="Google Shape;606;g27e576c1a67_0_1151">
            <a:extLst>
              <a:ext uri="{C183D7F6-B498-43B3-948B-1728B52AA6E4}">
                <adec:decorative xmlns:adec="http://schemas.microsoft.com/office/drawing/2017/decorative" val="1"/>
              </a:ext>
            </a:extLst>
          </p:cNvPr>
          <p:cNvSpPr txBox="1"/>
          <p:nvPr/>
        </p:nvSpPr>
        <p:spPr>
          <a:xfrm>
            <a:off x="2690884" y="1913247"/>
            <a:ext cx="79770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endParaRPr sz="2400">
              <a:solidFill>
                <a:srgbClr val="000000"/>
              </a:solidFill>
              <a:latin typeface="Helvetica Neue Light"/>
              <a:ea typeface="Helvetica Neue Light"/>
              <a:cs typeface="Helvetica Neue Light"/>
              <a:sym typeface="Helvetica Neue Light"/>
            </a:endParaRPr>
          </a:p>
        </p:txBody>
      </p:sp>
      <p:sp>
        <p:nvSpPr>
          <p:cNvPr id="607" name="Google Shape;607;g27e576c1a67_0_1151"/>
          <p:cNvSpPr txBox="1"/>
          <p:nvPr/>
        </p:nvSpPr>
        <p:spPr>
          <a:xfrm>
            <a:off x="1904509" y="1913247"/>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A</a:t>
            </a:r>
            <a:endParaRPr sz="1400">
              <a:solidFill>
                <a:srgbClr val="000000"/>
              </a:solidFill>
              <a:latin typeface="Arial"/>
              <a:ea typeface="Arial"/>
              <a:cs typeface="Arial"/>
              <a:sym typeface="Arial"/>
            </a:endParaRPr>
          </a:p>
        </p:txBody>
      </p:sp>
      <p:sp>
        <p:nvSpPr>
          <p:cNvPr id="608" name="Google Shape;608;g27e576c1a67_0_1151"/>
          <p:cNvSpPr txBox="1"/>
          <p:nvPr/>
        </p:nvSpPr>
        <p:spPr>
          <a:xfrm>
            <a:off x="1904508" y="3039064"/>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B</a:t>
            </a:r>
            <a:endParaRPr sz="1400">
              <a:solidFill>
                <a:srgbClr val="000000"/>
              </a:solidFill>
              <a:latin typeface="Arial"/>
              <a:ea typeface="Arial"/>
              <a:cs typeface="Arial"/>
              <a:sym typeface="Arial"/>
            </a:endParaRPr>
          </a:p>
        </p:txBody>
      </p:sp>
      <p:sp>
        <p:nvSpPr>
          <p:cNvPr id="609" name="Google Shape;609;g27e576c1a67_0_1151"/>
          <p:cNvSpPr txBox="1"/>
          <p:nvPr/>
        </p:nvSpPr>
        <p:spPr>
          <a:xfrm>
            <a:off x="1917332" y="4108004"/>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C</a:t>
            </a:r>
            <a:endParaRPr sz="1400">
              <a:solidFill>
                <a:srgbClr val="000000"/>
              </a:solidFill>
              <a:latin typeface="Arial"/>
              <a:ea typeface="Arial"/>
              <a:cs typeface="Arial"/>
              <a:sym typeface="Arial"/>
            </a:endParaRPr>
          </a:p>
        </p:txBody>
      </p:sp>
      <p:sp>
        <p:nvSpPr>
          <p:cNvPr id="610" name="Google Shape;610;g27e576c1a67_0_1151"/>
          <p:cNvSpPr txBox="1"/>
          <p:nvPr/>
        </p:nvSpPr>
        <p:spPr>
          <a:xfrm>
            <a:off x="1917330" y="5209145"/>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D</a:t>
            </a:r>
            <a:endParaRPr sz="1400">
              <a:solidFill>
                <a:srgbClr val="000000"/>
              </a:solidFill>
              <a:latin typeface="Arial"/>
              <a:ea typeface="Arial"/>
              <a:cs typeface="Arial"/>
              <a:sym typeface="Arial"/>
            </a:endParaRPr>
          </a:p>
        </p:txBody>
      </p:sp>
      <p:sp>
        <p:nvSpPr>
          <p:cNvPr id="611" name="Google Shape;611;g27e576c1a67_0_1151">
            <a:extLst>
              <a:ext uri="{C183D7F6-B498-43B3-948B-1728B52AA6E4}">
                <adec:decorative xmlns:adec="http://schemas.microsoft.com/office/drawing/2017/decorative" val="1"/>
              </a:ext>
            </a:extLst>
          </p:cNvPr>
          <p:cNvSpPr txBox="1"/>
          <p:nvPr/>
        </p:nvSpPr>
        <p:spPr>
          <a:xfrm>
            <a:off x="2690884" y="1913247"/>
            <a:ext cx="79770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endParaRPr sz="2400">
              <a:solidFill>
                <a:srgbClr val="000000"/>
              </a:solidFill>
              <a:latin typeface="Helvetica Neue Light"/>
              <a:ea typeface="Helvetica Neue Light"/>
              <a:cs typeface="Helvetica Neue Light"/>
              <a:sym typeface="Helvetica Neue Light"/>
            </a:endParaRPr>
          </a:p>
        </p:txBody>
      </p:sp>
      <p:sp>
        <p:nvSpPr>
          <p:cNvPr id="612" name="Google Shape;612;g27e576c1a67_0_1151">
            <a:extLst>
              <a:ext uri="{C183D7F6-B498-43B3-948B-1728B52AA6E4}">
                <adec:decorative xmlns:adec="http://schemas.microsoft.com/office/drawing/2017/decorative" val="1"/>
              </a:ext>
            </a:extLst>
          </p:cNvPr>
          <p:cNvSpPr/>
          <p:nvPr/>
        </p:nvSpPr>
        <p:spPr>
          <a:xfrm>
            <a:off x="1713125" y="2872175"/>
            <a:ext cx="47733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pPr>
            <a:endParaRPr sz="1400">
              <a:solidFill>
                <a:srgbClr val="000000"/>
              </a:solidFill>
              <a:latin typeface="Calibri"/>
              <a:ea typeface="Calibri"/>
              <a:cs typeface="Calibri"/>
              <a:sym typeface="Calibri"/>
            </a:endParaRPr>
          </a:p>
        </p:txBody>
      </p:sp>
      <p:sp>
        <p:nvSpPr>
          <p:cNvPr id="613" name="Google Shape;613;g27e576c1a67_0_1151"/>
          <p:cNvSpPr txBox="1">
            <a:spLocks noGrp="1"/>
          </p:cNvSpPr>
          <p:nvPr>
            <p:ph type="title" idx="4294967295"/>
          </p:nvPr>
        </p:nvSpPr>
        <p:spPr>
          <a:xfrm>
            <a:off x="2150731" y="355701"/>
            <a:ext cx="8209500" cy="10158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Tx/>
              <a:buNone/>
              <a:tabLst/>
              <a:defRPr/>
            </a:pPr>
            <a:r>
              <a:rPr kumimoji="0" lang="en-US" sz="3000" b="1" i="0" u="sng" strike="noStrike" kern="1200" cap="none" spc="0" normalizeH="0" baseline="0" noProof="0" dirty="0">
                <a:ln>
                  <a:noFill/>
                </a:ln>
                <a:solidFill>
                  <a:srgbClr val="000000"/>
                </a:solidFill>
                <a:effectLst/>
                <a:uLnTx/>
                <a:uFillTx/>
                <a:latin typeface="Calibri"/>
                <a:ea typeface="Calibri"/>
                <a:cs typeface="Calibri"/>
                <a:sym typeface="Calibri"/>
              </a:rPr>
              <a:t>Directions:</a:t>
            </a:r>
            <a:r>
              <a:rPr kumimoji="0" lang="en-US" sz="3000" b="1"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3000" b="0" i="0" u="none" strike="noStrike" kern="1200" cap="none" spc="0" normalizeH="0" baseline="0" noProof="0" dirty="0">
                <a:ln>
                  <a:noFill/>
                </a:ln>
                <a:solidFill>
                  <a:srgbClr val="000000"/>
                </a:solidFill>
                <a:effectLst/>
                <a:uLnTx/>
                <a:uFillTx/>
                <a:latin typeface="Calibri"/>
                <a:ea typeface="Calibri"/>
                <a:cs typeface="Calibri"/>
                <a:sym typeface="Calibri"/>
              </a:rPr>
              <a:t>Choose the correct </a:t>
            </a:r>
            <a:r>
              <a:rPr kumimoji="0" lang="en-US" sz="3000" b="0" i="1" u="none" strike="noStrike" kern="1200" cap="none" spc="0" normalizeH="0" baseline="0" noProof="0" dirty="0">
                <a:ln>
                  <a:noFill/>
                </a:ln>
                <a:solidFill>
                  <a:srgbClr val="000000"/>
                </a:solidFill>
                <a:effectLst/>
                <a:uLnTx/>
                <a:uFillTx/>
                <a:latin typeface="Calibri"/>
                <a:ea typeface="Calibri"/>
                <a:cs typeface="Calibri"/>
                <a:sym typeface="Calibri"/>
              </a:rPr>
              <a:t>definition</a:t>
            </a:r>
            <a:r>
              <a:rPr kumimoji="0" lang="en-US" sz="3000" b="0" i="0" u="none" strike="noStrike" kern="1200" cap="none" spc="0" normalizeH="0" baseline="0" noProof="0" dirty="0">
                <a:ln>
                  <a:noFill/>
                </a:ln>
                <a:solidFill>
                  <a:srgbClr val="000000"/>
                </a:solidFill>
                <a:effectLst/>
                <a:uLnTx/>
                <a:uFillTx/>
                <a:latin typeface="Calibri"/>
                <a:ea typeface="Calibri"/>
                <a:cs typeface="Calibri"/>
                <a:sym typeface="Calibri"/>
              </a:rPr>
              <a:t> of </a:t>
            </a:r>
            <a:r>
              <a:rPr kumimoji="0" lang="en-US" sz="3000" b="1" i="0" u="none" strike="noStrike" kern="1200" cap="none" spc="0" normalizeH="0" baseline="0" noProof="0" dirty="0">
                <a:ln>
                  <a:noFill/>
                </a:ln>
                <a:solidFill>
                  <a:schemeClr val="tx1"/>
                </a:solidFill>
                <a:effectLst/>
                <a:uLnTx/>
                <a:uFillTx/>
                <a:latin typeface="Calibri"/>
                <a:ea typeface="Calibri"/>
                <a:cs typeface="Calibri"/>
                <a:sym typeface="Calibri"/>
              </a:rPr>
              <a:t>pollination</a:t>
            </a:r>
            <a:r>
              <a:rPr kumimoji="0" lang="en-US" sz="3000" b="1"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3000" b="0" i="0" u="none" strike="noStrike" kern="1200" cap="none" spc="0" normalizeH="0" baseline="0" noProof="0" dirty="0">
                <a:ln>
                  <a:noFill/>
                </a:ln>
                <a:solidFill>
                  <a:srgbClr val="000000"/>
                </a:solidFill>
                <a:effectLst/>
                <a:uLnTx/>
                <a:uFillTx/>
                <a:latin typeface="Calibri"/>
                <a:ea typeface="Calibri"/>
                <a:cs typeface="Calibri"/>
                <a:sym typeface="Calibri"/>
              </a:rPr>
              <a:t>from the choices below.  </a:t>
            </a: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614" name="Google Shape;614;g27e576c1a67_0_1151"/>
          <p:cNvSpPr txBox="1"/>
          <p:nvPr/>
        </p:nvSpPr>
        <p:spPr>
          <a:xfrm>
            <a:off x="2486132" y="530155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energy </a:t>
            </a:r>
            <a:endParaRPr sz="2400">
              <a:solidFill>
                <a:srgbClr val="000000"/>
              </a:solidFill>
              <a:latin typeface="Helvetica Neue Light"/>
              <a:ea typeface="Helvetica Neue Light"/>
              <a:cs typeface="Helvetica Neue Light"/>
              <a:sym typeface="Helvetica Neue Light"/>
            </a:endParaRPr>
          </a:p>
        </p:txBody>
      </p:sp>
      <p:sp>
        <p:nvSpPr>
          <p:cNvPr id="615" name="Google Shape;615;g27e576c1a67_0_1151"/>
          <p:cNvSpPr txBox="1"/>
          <p:nvPr/>
        </p:nvSpPr>
        <p:spPr>
          <a:xfrm>
            <a:off x="2569507" y="3131483"/>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pollen </a:t>
            </a:r>
            <a:endParaRPr sz="2400">
              <a:solidFill>
                <a:srgbClr val="000000"/>
              </a:solidFill>
              <a:latin typeface="Helvetica Neue Light"/>
              <a:ea typeface="Helvetica Neue Light"/>
              <a:cs typeface="Helvetica Neue Light"/>
              <a:sym typeface="Helvetica Neue Light"/>
            </a:endParaRPr>
          </a:p>
        </p:txBody>
      </p:sp>
      <p:sp>
        <p:nvSpPr>
          <p:cNvPr id="616" name="Google Shape;616;g27e576c1a67_0_1151"/>
          <p:cNvSpPr txBox="1"/>
          <p:nvPr/>
        </p:nvSpPr>
        <p:spPr>
          <a:xfrm>
            <a:off x="2521332" y="200565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pollution</a:t>
            </a:r>
            <a:endParaRPr sz="2400">
              <a:solidFill>
                <a:srgbClr val="000000"/>
              </a:solidFill>
              <a:latin typeface="Helvetica Neue Light"/>
              <a:ea typeface="Helvetica Neue Light"/>
              <a:cs typeface="Helvetica Neue Light"/>
              <a:sym typeface="Helvetica Neue Light"/>
            </a:endParaRPr>
          </a:p>
        </p:txBody>
      </p:sp>
      <p:sp>
        <p:nvSpPr>
          <p:cNvPr id="617" name="Google Shape;617;g27e576c1a67_0_1151"/>
          <p:cNvSpPr txBox="1"/>
          <p:nvPr/>
        </p:nvSpPr>
        <p:spPr>
          <a:xfrm>
            <a:off x="2486132" y="420040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paint</a:t>
            </a:r>
            <a:endParaRPr sz="240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25e11802ac4_0_2343">
            <a:extLst>
              <a:ext uri="{C183D7F6-B498-43B3-948B-1728B52AA6E4}">
                <adec:decorative xmlns:adec="http://schemas.microsoft.com/office/drawing/2017/decorative" val="1"/>
              </a:ext>
            </a:extLst>
          </p:cNvPr>
          <p:cNvSpPr/>
          <p:nvPr/>
        </p:nvSpPr>
        <p:spPr>
          <a:xfrm>
            <a:off x="2022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sp>
        <p:nvSpPr>
          <p:cNvPr id="624" name="Google Shape;624;g25e11802ac4_0_2343">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625" name="Google Shape;625;g25e11802ac4_0_2343">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6" name="Google Shape;626;g25e11802ac4_0_2343">
            <a:extLst>
              <a:ext uri="{C183D7F6-B498-43B3-948B-1728B52AA6E4}">
                <adec:decorative xmlns:adec="http://schemas.microsoft.com/office/drawing/2017/decorative" val="1"/>
              </a:ext>
            </a:extLst>
          </p:cNvPr>
          <p:cNvCxnSpPr>
            <a:stCxn id="627" idx="4"/>
            <a:endCxn id="624"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8" name="Google Shape;628;g25e11802ac4_0_2343">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9" name="Google Shape;629;g25e11802ac4_0_2343">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7" name="Google Shape;627;g25e11802ac4_0_2343">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630" name="Google Shape;630;g25e11802ac4_0_2343">
            <a:extLst>
              <a:ext uri="{C183D7F6-B498-43B3-948B-1728B52AA6E4}">
                <adec:decorative xmlns:adec="http://schemas.microsoft.com/office/drawing/2017/decorative" val="1"/>
              </a:ext>
            </a:extLst>
          </p:cNvPr>
          <p:cNvCxnSpPr/>
          <p:nvPr/>
        </p:nvCxnSpPr>
        <p:spPr>
          <a:xfrm>
            <a:off x="6130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31" name="Google Shape;631;g25e11802ac4_0_2343">
            <a:extLst>
              <a:ext uri="{C183D7F6-B498-43B3-948B-1728B52AA6E4}">
                <adec:decorative xmlns:adec="http://schemas.microsoft.com/office/drawing/2017/decorative" val="1"/>
              </a:ext>
            </a:extLst>
          </p:cNvPr>
          <p:cNvCxnSpPr>
            <a:stCxn id="632" idx="4"/>
            <a:endCxn id="623" idx="2"/>
          </p:cNvCxnSpPr>
          <p:nvPr/>
        </p:nvCxnSpPr>
        <p:spPr>
          <a:xfrm>
            <a:off x="6095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33" name="Google Shape;633;g25e11802ac4_0_2343">
            <a:extLst>
              <a:ext uri="{C183D7F6-B498-43B3-948B-1728B52AA6E4}">
                <adec:decorative xmlns:adec="http://schemas.microsoft.com/office/drawing/2017/decorative" val="1"/>
              </a:ext>
            </a:extLst>
          </p:cNvPr>
          <p:cNvCxnSpPr/>
          <p:nvPr/>
        </p:nvCxnSpPr>
        <p:spPr>
          <a:xfrm>
            <a:off x="2022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34" name="Google Shape;634;g25e11802ac4_0_2343">
            <a:extLst>
              <a:ext uri="{C183D7F6-B498-43B3-948B-1728B52AA6E4}">
                <adec:decorative xmlns:adec="http://schemas.microsoft.com/office/drawing/2017/decorative" val="1"/>
              </a:ext>
            </a:extLst>
          </p:cNvPr>
          <p:cNvCxnSpPr/>
          <p:nvPr/>
        </p:nvCxnSpPr>
        <p:spPr>
          <a:xfrm>
            <a:off x="7779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32" name="Google Shape;632;g25e11802ac4_0_2343">
            <a:extLst>
              <a:ext uri="{C183D7F6-B498-43B3-948B-1728B52AA6E4}">
                <adec:decorative xmlns:adec="http://schemas.microsoft.com/office/drawing/2017/decorative" val="1"/>
              </a:ext>
            </a:extLst>
          </p:cNvPr>
          <p:cNvSpPr/>
          <p:nvPr/>
        </p:nvSpPr>
        <p:spPr>
          <a:xfrm>
            <a:off x="4412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sp>
        <p:nvSpPr>
          <p:cNvPr id="635" name="Google Shape;635;g25e11802ac4_0_2343"/>
          <p:cNvSpPr txBox="1"/>
          <p:nvPr/>
        </p:nvSpPr>
        <p:spPr>
          <a:xfrm>
            <a:off x="2018363" y="701495"/>
            <a:ext cx="11466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Definition</a:t>
            </a:r>
            <a:endParaRPr sz="1400">
              <a:solidFill>
                <a:srgbClr val="000000"/>
              </a:solidFill>
              <a:latin typeface="Arial"/>
              <a:ea typeface="Arial"/>
              <a:cs typeface="Arial"/>
              <a:sym typeface="Arial"/>
            </a:endParaRPr>
          </a:p>
        </p:txBody>
      </p:sp>
      <p:sp>
        <p:nvSpPr>
          <p:cNvPr id="636" name="Google Shape;636;g25e11802ac4_0_2343"/>
          <p:cNvSpPr txBox="1"/>
          <p:nvPr/>
        </p:nvSpPr>
        <p:spPr>
          <a:xfrm>
            <a:off x="2022763" y="6056745"/>
            <a:ext cx="10824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Example</a:t>
            </a:r>
            <a:endParaRPr sz="1400">
              <a:solidFill>
                <a:srgbClr val="000000"/>
              </a:solidFill>
              <a:latin typeface="Arial"/>
              <a:ea typeface="Arial"/>
              <a:cs typeface="Arial"/>
              <a:sym typeface="Arial"/>
            </a:endParaRPr>
          </a:p>
        </p:txBody>
      </p:sp>
      <p:sp>
        <p:nvSpPr>
          <p:cNvPr id="637" name="Google Shape;637;g25e11802ac4_0_2343"/>
          <p:cNvSpPr txBox="1"/>
          <p:nvPr/>
        </p:nvSpPr>
        <p:spPr>
          <a:xfrm>
            <a:off x="9307989" y="676687"/>
            <a:ext cx="9027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Picture</a:t>
            </a:r>
            <a:endParaRPr sz="1400">
              <a:solidFill>
                <a:srgbClr val="000000"/>
              </a:solidFill>
              <a:latin typeface="Arial"/>
              <a:ea typeface="Arial"/>
              <a:cs typeface="Arial"/>
              <a:sym typeface="Arial"/>
            </a:endParaRPr>
          </a:p>
        </p:txBody>
      </p:sp>
      <p:sp>
        <p:nvSpPr>
          <p:cNvPr id="638" name="Google Shape;638;g25e11802ac4_0_2343"/>
          <p:cNvSpPr txBox="1"/>
          <p:nvPr/>
        </p:nvSpPr>
        <p:spPr>
          <a:xfrm>
            <a:off x="6054650" y="6143700"/>
            <a:ext cx="4107600" cy="369300"/>
          </a:xfrm>
          <a:prstGeom prst="rect">
            <a:avLst/>
          </a:prstGeom>
          <a:noFill/>
          <a:ln>
            <a:noFill/>
          </a:ln>
        </p:spPr>
        <p:txBody>
          <a:bodyPr spcFirstLastPara="1" wrap="square" lIns="91425" tIns="45700" rIns="91425" bIns="45700" anchor="t" anchorCtr="0">
            <a:spAutoFit/>
          </a:bodyPr>
          <a:lstStyle/>
          <a:p>
            <a:pPr algn="r">
              <a:buClr>
                <a:srgbClr val="000000"/>
              </a:buClr>
              <a:buSzPts val="1800"/>
            </a:pPr>
            <a:r>
              <a:rPr lang="en-US">
                <a:solidFill>
                  <a:srgbClr val="000000"/>
                </a:solidFill>
                <a:latin typeface="Helvetica Neue Light"/>
                <a:ea typeface="Helvetica Neue Light"/>
                <a:cs typeface="Helvetica Neue Light"/>
                <a:sym typeface="Helvetica Neue Light"/>
              </a:rPr>
              <a:t>How does </a:t>
            </a:r>
            <a:r>
              <a:rPr lang="en-US">
                <a:latin typeface="Helvetica Neue Light"/>
                <a:ea typeface="Helvetica Neue Light"/>
                <a:cs typeface="Helvetica Neue Light"/>
                <a:sym typeface="Helvetica Neue Light"/>
              </a:rPr>
              <a:t>pollination</a:t>
            </a:r>
            <a:r>
              <a:rPr lang="en-US">
                <a:solidFill>
                  <a:srgbClr val="000000"/>
                </a:solidFill>
                <a:latin typeface="Helvetica Neue Light"/>
                <a:ea typeface="Helvetica Neue Light"/>
                <a:cs typeface="Helvetica Neue Light"/>
                <a:sym typeface="Helvetica Neue Light"/>
              </a:rPr>
              <a:t> impact my life?</a:t>
            </a:r>
            <a:endParaRPr>
              <a:solidFill>
                <a:srgbClr val="000000"/>
              </a:solidFill>
              <a:latin typeface="Arial"/>
              <a:ea typeface="Arial"/>
              <a:cs typeface="Arial"/>
              <a:sym typeface="Arial"/>
            </a:endParaRPr>
          </a:p>
        </p:txBody>
      </p:sp>
      <p:sp>
        <p:nvSpPr>
          <p:cNvPr id="639" name="Google Shape;639;g25e11802ac4_0_2343"/>
          <p:cNvSpPr txBox="1"/>
          <p:nvPr/>
        </p:nvSpPr>
        <p:spPr>
          <a:xfrm>
            <a:off x="4514050" y="3343633"/>
            <a:ext cx="3163800" cy="538800"/>
          </a:xfrm>
          <a:prstGeom prst="rect">
            <a:avLst/>
          </a:prstGeom>
          <a:noFill/>
          <a:ln>
            <a:noFill/>
          </a:ln>
        </p:spPr>
        <p:txBody>
          <a:bodyPr spcFirstLastPara="1" wrap="square" lIns="91425" tIns="45700" rIns="91425" bIns="45700" anchor="t" anchorCtr="0">
            <a:spAutoFit/>
          </a:bodyPr>
          <a:lstStyle/>
          <a:p>
            <a:pPr algn="ctr">
              <a:buClr>
                <a:srgbClr val="000000"/>
              </a:buClr>
              <a:buSzPts val="2900"/>
            </a:pPr>
            <a:r>
              <a:rPr lang="en-US" sz="2900" b="1">
                <a:latin typeface="Poppins"/>
                <a:ea typeface="Poppins"/>
                <a:cs typeface="Poppins"/>
                <a:sym typeface="Poppins"/>
              </a:rPr>
              <a:t>Pollination</a:t>
            </a:r>
            <a:endParaRPr sz="700">
              <a:solidFill>
                <a:srgbClr val="000000"/>
              </a:solidFill>
              <a:latin typeface="Arial"/>
              <a:ea typeface="Arial"/>
              <a:cs typeface="Arial"/>
              <a:sym typeface="Arial"/>
            </a:endParaRPr>
          </a:p>
        </p:txBody>
      </p:sp>
      <p:sp>
        <p:nvSpPr>
          <p:cNvPr id="640" name="Google Shape;640;g25e11802ac4_0_2343"/>
          <p:cNvSpPr txBox="1"/>
          <p:nvPr/>
        </p:nvSpPr>
        <p:spPr>
          <a:xfrm>
            <a:off x="2288154" y="1310075"/>
            <a:ext cx="31638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pollen </a:t>
            </a:r>
            <a:r>
              <a:rPr lang="en-US" sz="2400">
                <a:solidFill>
                  <a:schemeClr val="dk1"/>
                </a:solidFill>
                <a:latin typeface="Helvetica Neue Light"/>
                <a:ea typeface="Helvetica Neue Light"/>
                <a:cs typeface="Helvetica Neue Light"/>
                <a:sym typeface="Helvetica Neue Light"/>
              </a:rPr>
              <a:t> </a:t>
            </a:r>
            <a:endParaRPr sz="1400">
              <a:solidFill>
                <a:schemeClr val="dk1"/>
              </a:solidFill>
              <a:latin typeface="Arial"/>
              <a:ea typeface="Arial"/>
              <a:cs typeface="Arial"/>
              <a:sym typeface="Arial"/>
            </a:endParaRPr>
          </a:p>
        </p:txBody>
      </p:sp>
      <p:pic>
        <p:nvPicPr>
          <p:cNvPr id="641" name="Google Shape;641;g25e11802ac4_0_2343">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439751" y="1070800"/>
            <a:ext cx="2679911" cy="1763100"/>
          </a:xfrm>
          <a:prstGeom prst="rect">
            <a:avLst/>
          </a:prstGeom>
          <a:noFill/>
          <a:ln>
            <a:noFill/>
          </a:ln>
        </p:spPr>
      </p:pic>
      <p:sp>
        <p:nvSpPr>
          <p:cNvPr id="2" name="Title 1">
            <a:extLst>
              <a:ext uri="{FF2B5EF4-FFF2-40B4-BE49-F238E27FC236}">
                <a16:creationId xmlns:a16="http://schemas.microsoft.com/office/drawing/2014/main" id="{2F56EED6-7AAC-8D20-18EB-FB20B24E02D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definition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5e11802ac4_0_2367">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648" name="Google Shape;648;g25e11802ac4_0_2367">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49" name="Google Shape;649;g25e11802ac4_0_2367">
            <a:extLst>
              <a:ext uri="{C183D7F6-B498-43B3-948B-1728B52AA6E4}">
                <adec:decorative xmlns:adec="http://schemas.microsoft.com/office/drawing/2017/decorative" val="1"/>
              </a:ext>
            </a:extLst>
          </p:cNvPr>
          <p:cNvCxnSpPr>
            <a:stCxn id="650" idx="4"/>
            <a:endCxn id="647"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1" name="Google Shape;651;g25e11802ac4_0_2367">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367">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0" name="Google Shape;650;g25e11802ac4_0_2367">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653" name="Google Shape;653;g25e11802ac4_0_2367"/>
          <p:cNvSpPr txBox="1"/>
          <p:nvPr/>
        </p:nvSpPr>
        <p:spPr>
          <a:xfrm>
            <a:off x="2262131" y="268426"/>
            <a:ext cx="8209500" cy="1015800"/>
          </a:xfrm>
          <a:prstGeom prst="rect">
            <a:avLst/>
          </a:prstGeom>
          <a:noFill/>
          <a:ln>
            <a:noFill/>
          </a:ln>
        </p:spPr>
        <p:txBody>
          <a:bodyPr spcFirstLastPara="1" wrap="square" lIns="91425" tIns="45700" rIns="91425" bIns="45700" anchor="t" anchorCtr="0">
            <a:spAutoFit/>
          </a:bodyPr>
          <a:lstStyle/>
          <a:p>
            <a:pPr algn="ctr">
              <a:buClr>
                <a:srgbClr val="000000"/>
              </a:buClr>
              <a:buSzPts val="3000"/>
            </a:pPr>
            <a:r>
              <a:rPr lang="en-US" sz="3000" b="1" u="sng">
                <a:solidFill>
                  <a:srgbClr val="000000"/>
                </a:solidFill>
                <a:latin typeface="Calibri"/>
                <a:ea typeface="Calibri"/>
                <a:cs typeface="Calibri"/>
                <a:sym typeface="Calibri"/>
              </a:rPr>
              <a:t>Directions:</a:t>
            </a:r>
            <a:r>
              <a:rPr lang="en-US" sz="3000" b="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Choose the correct </a:t>
            </a:r>
            <a:r>
              <a:rPr lang="en-US" sz="3000" i="1">
                <a:solidFill>
                  <a:srgbClr val="000000"/>
                </a:solidFill>
                <a:latin typeface="Calibri"/>
                <a:ea typeface="Calibri"/>
                <a:cs typeface="Calibri"/>
                <a:sym typeface="Calibri"/>
              </a:rPr>
              <a:t>example</a:t>
            </a:r>
            <a:r>
              <a:rPr lang="en-US" sz="3000">
                <a:solidFill>
                  <a:srgbClr val="000000"/>
                </a:solidFill>
                <a:latin typeface="Calibri"/>
                <a:ea typeface="Calibri"/>
                <a:cs typeface="Calibri"/>
                <a:sym typeface="Calibri"/>
              </a:rPr>
              <a:t> of </a:t>
            </a:r>
            <a:r>
              <a:rPr lang="en-US" sz="3000" b="1">
                <a:latin typeface="Calibri"/>
                <a:ea typeface="Calibri"/>
                <a:cs typeface="Calibri"/>
                <a:sym typeface="Calibri"/>
              </a:rPr>
              <a:t>pollination</a:t>
            </a:r>
            <a:r>
              <a:rPr lang="en-US" sz="3000" b="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from the choices below. </a:t>
            </a:r>
            <a:endParaRPr sz="1400">
              <a:solidFill>
                <a:srgbClr val="000000"/>
              </a:solidFill>
              <a:latin typeface="Arial"/>
              <a:ea typeface="Arial"/>
              <a:cs typeface="Arial"/>
              <a:sym typeface="Arial"/>
            </a:endParaRPr>
          </a:p>
        </p:txBody>
      </p:sp>
      <p:sp>
        <p:nvSpPr>
          <p:cNvPr id="654" name="Google Shape;654;g25e11802ac4_0_2367">
            <a:extLst>
              <a:ext uri="{C183D7F6-B498-43B3-948B-1728B52AA6E4}">
                <adec:decorative xmlns:adec="http://schemas.microsoft.com/office/drawing/2017/decorative" val="1"/>
              </a:ext>
            </a:extLst>
          </p:cNvPr>
          <p:cNvSpPr txBox="1"/>
          <p:nvPr/>
        </p:nvSpPr>
        <p:spPr>
          <a:xfrm>
            <a:off x="2690884" y="1837047"/>
            <a:ext cx="79770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endParaRPr sz="2400">
              <a:solidFill>
                <a:srgbClr val="000000"/>
              </a:solidFill>
              <a:latin typeface="Helvetica Neue Light"/>
              <a:ea typeface="Helvetica Neue Light"/>
              <a:cs typeface="Helvetica Neue Light"/>
              <a:sym typeface="Helvetica Neue Light"/>
            </a:endParaRPr>
          </a:p>
        </p:txBody>
      </p:sp>
      <p:sp>
        <p:nvSpPr>
          <p:cNvPr id="655" name="Google Shape;655;g25e11802ac4_0_2367"/>
          <p:cNvSpPr txBox="1"/>
          <p:nvPr/>
        </p:nvSpPr>
        <p:spPr>
          <a:xfrm>
            <a:off x="1904509" y="1837047"/>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A</a:t>
            </a:r>
            <a:endParaRPr sz="1400">
              <a:solidFill>
                <a:srgbClr val="000000"/>
              </a:solidFill>
              <a:latin typeface="Arial"/>
              <a:ea typeface="Arial"/>
              <a:cs typeface="Arial"/>
              <a:sym typeface="Arial"/>
            </a:endParaRPr>
          </a:p>
        </p:txBody>
      </p:sp>
      <p:sp>
        <p:nvSpPr>
          <p:cNvPr id="656" name="Google Shape;656;g25e11802ac4_0_2367"/>
          <p:cNvSpPr txBox="1"/>
          <p:nvPr/>
        </p:nvSpPr>
        <p:spPr>
          <a:xfrm>
            <a:off x="1904508" y="2886664"/>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B</a:t>
            </a:r>
            <a:endParaRPr sz="1400">
              <a:solidFill>
                <a:srgbClr val="000000"/>
              </a:solidFill>
              <a:latin typeface="Arial"/>
              <a:ea typeface="Arial"/>
              <a:cs typeface="Arial"/>
              <a:sym typeface="Arial"/>
            </a:endParaRPr>
          </a:p>
        </p:txBody>
      </p:sp>
      <p:sp>
        <p:nvSpPr>
          <p:cNvPr id="657" name="Google Shape;657;g25e11802ac4_0_2367"/>
          <p:cNvSpPr txBox="1"/>
          <p:nvPr/>
        </p:nvSpPr>
        <p:spPr>
          <a:xfrm>
            <a:off x="1917332" y="3879404"/>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C</a:t>
            </a:r>
            <a:endParaRPr sz="1400">
              <a:solidFill>
                <a:srgbClr val="000000"/>
              </a:solidFill>
              <a:latin typeface="Arial"/>
              <a:ea typeface="Arial"/>
              <a:cs typeface="Arial"/>
              <a:sym typeface="Arial"/>
            </a:endParaRPr>
          </a:p>
        </p:txBody>
      </p:sp>
      <p:sp>
        <p:nvSpPr>
          <p:cNvPr id="658" name="Google Shape;658;g25e11802ac4_0_2367"/>
          <p:cNvSpPr txBox="1"/>
          <p:nvPr/>
        </p:nvSpPr>
        <p:spPr>
          <a:xfrm>
            <a:off x="1917330" y="4904345"/>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D</a:t>
            </a:r>
            <a:endParaRPr sz="1400">
              <a:solidFill>
                <a:srgbClr val="000000"/>
              </a:solidFill>
              <a:latin typeface="Arial"/>
              <a:ea typeface="Arial"/>
              <a:cs typeface="Arial"/>
              <a:sym typeface="Arial"/>
            </a:endParaRPr>
          </a:p>
        </p:txBody>
      </p:sp>
      <p:sp>
        <p:nvSpPr>
          <p:cNvPr id="659" name="Google Shape;659;g25e11802ac4_0_2367"/>
          <p:cNvSpPr txBox="1"/>
          <p:nvPr/>
        </p:nvSpPr>
        <p:spPr>
          <a:xfrm>
            <a:off x="2435432" y="198635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A pile of sand that is blown by the wind</a:t>
            </a:r>
            <a:endParaRPr sz="2400">
              <a:solidFill>
                <a:srgbClr val="000000"/>
              </a:solidFill>
              <a:latin typeface="Helvetica Neue Light"/>
              <a:ea typeface="Helvetica Neue Light"/>
              <a:cs typeface="Helvetica Neue Light"/>
              <a:sym typeface="Helvetica Neue Light"/>
            </a:endParaRPr>
          </a:p>
        </p:txBody>
      </p:sp>
      <p:sp>
        <p:nvSpPr>
          <p:cNvPr id="660" name="Google Shape;660;g25e11802ac4_0_2367"/>
          <p:cNvSpPr txBox="1"/>
          <p:nvPr/>
        </p:nvSpPr>
        <p:spPr>
          <a:xfrm>
            <a:off x="2435432" y="2979083"/>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000000"/>
                </a:solidFill>
                <a:latin typeface="Helvetica Neue Light"/>
                <a:ea typeface="Helvetica Neue Light"/>
                <a:cs typeface="Helvetica Neue Light"/>
                <a:sym typeface="Helvetica Neue Light"/>
              </a:rPr>
              <a:t>A </a:t>
            </a:r>
            <a:r>
              <a:rPr lang="en-US" sz="2400">
                <a:latin typeface="Helvetica Neue Light"/>
                <a:ea typeface="Helvetica Neue Light"/>
                <a:cs typeface="Helvetica Neue Light"/>
                <a:sym typeface="Helvetica Neue Light"/>
              </a:rPr>
              <a:t>fire that produces smoke</a:t>
            </a:r>
            <a:endParaRPr sz="2400">
              <a:solidFill>
                <a:srgbClr val="000000"/>
              </a:solidFill>
              <a:latin typeface="Helvetica Neue Light"/>
              <a:ea typeface="Helvetica Neue Light"/>
              <a:cs typeface="Helvetica Neue Light"/>
              <a:sym typeface="Helvetica Neue Light"/>
            </a:endParaRPr>
          </a:p>
        </p:txBody>
      </p:sp>
      <p:sp>
        <p:nvSpPr>
          <p:cNvPr id="661" name="Google Shape;661;g25e11802ac4_0_2367"/>
          <p:cNvSpPr txBox="1"/>
          <p:nvPr/>
        </p:nvSpPr>
        <p:spPr>
          <a:xfrm>
            <a:off x="2435432" y="499675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latin typeface="Helvetica Neue Light"/>
                <a:ea typeface="Helvetica Neue Light"/>
                <a:cs typeface="Helvetica Neue Light"/>
                <a:sym typeface="Helvetica Neue Light"/>
              </a:rPr>
              <a:t>A leaf falling off of a tree</a:t>
            </a:r>
            <a:endParaRPr sz="2400">
              <a:solidFill>
                <a:srgbClr val="000000"/>
              </a:solidFill>
              <a:latin typeface="Helvetica Neue Light"/>
              <a:ea typeface="Helvetica Neue Light"/>
              <a:cs typeface="Helvetica Neue Light"/>
              <a:sym typeface="Helvetica Neue Light"/>
            </a:endParaRPr>
          </a:p>
        </p:txBody>
      </p:sp>
      <p:sp>
        <p:nvSpPr>
          <p:cNvPr id="662" name="Google Shape;662;g25e11802ac4_0_2367"/>
          <p:cNvSpPr txBox="1"/>
          <p:nvPr/>
        </p:nvSpPr>
        <p:spPr>
          <a:xfrm>
            <a:off x="2435432" y="397180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latin typeface="Helvetica Neue Light"/>
                <a:ea typeface="Helvetica Neue Light"/>
                <a:cs typeface="Helvetica Neue Light"/>
                <a:sym typeface="Helvetica Neue Light"/>
              </a:rPr>
              <a:t>A butterfly taking pollen from one flower to another flower</a:t>
            </a:r>
            <a:endParaRPr sz="2400">
              <a:solidFill>
                <a:srgbClr val="000000"/>
              </a:solidFill>
              <a:latin typeface="Helvetica Neue Light"/>
              <a:ea typeface="Helvetica Neue Light"/>
              <a:cs typeface="Helvetica Neue Light"/>
              <a:sym typeface="Helvetica Neue Light"/>
            </a:endParaRPr>
          </a:p>
        </p:txBody>
      </p:sp>
      <p:sp>
        <p:nvSpPr>
          <p:cNvPr id="2" name="Title 1">
            <a:extLst>
              <a:ext uri="{FF2B5EF4-FFF2-40B4-BE49-F238E27FC236}">
                <a16:creationId xmlns:a16="http://schemas.microsoft.com/office/drawing/2014/main" id="{EA6B2FC9-D260-3A50-1C57-0A43894A9BA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Directions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27e576c1a67_0_1195">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669" name="Google Shape;669;g27e576c1a67_0_1195">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0" name="Google Shape;670;g27e576c1a67_0_1195">
            <a:extLst>
              <a:ext uri="{C183D7F6-B498-43B3-948B-1728B52AA6E4}">
                <adec:decorative xmlns:adec="http://schemas.microsoft.com/office/drawing/2017/decorative" val="1"/>
              </a:ext>
            </a:extLst>
          </p:cNvPr>
          <p:cNvCxnSpPr>
            <a:stCxn id="671" idx="4"/>
            <a:endCxn id="668"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2" name="Google Shape;672;g27e576c1a67_0_1195">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3" name="Google Shape;673;g27e576c1a67_0_1195">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1" name="Google Shape;671;g27e576c1a67_0_1195">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674" name="Google Shape;674;g27e576c1a67_0_1195">
            <a:extLst>
              <a:ext uri="{C183D7F6-B498-43B3-948B-1728B52AA6E4}">
                <adec:decorative xmlns:adec="http://schemas.microsoft.com/office/drawing/2017/decorative" val="1"/>
              </a:ext>
            </a:extLst>
          </p:cNvPr>
          <p:cNvSpPr txBox="1"/>
          <p:nvPr/>
        </p:nvSpPr>
        <p:spPr>
          <a:xfrm>
            <a:off x="2690884" y="1837047"/>
            <a:ext cx="79770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endParaRPr sz="2400">
              <a:solidFill>
                <a:srgbClr val="000000"/>
              </a:solidFill>
              <a:latin typeface="Helvetica Neue Light"/>
              <a:ea typeface="Helvetica Neue Light"/>
              <a:cs typeface="Helvetica Neue Light"/>
              <a:sym typeface="Helvetica Neue Light"/>
            </a:endParaRPr>
          </a:p>
        </p:txBody>
      </p:sp>
      <p:sp>
        <p:nvSpPr>
          <p:cNvPr id="675" name="Google Shape;675;g27e576c1a67_0_1195"/>
          <p:cNvSpPr txBox="1"/>
          <p:nvPr/>
        </p:nvSpPr>
        <p:spPr>
          <a:xfrm>
            <a:off x="1904509" y="1837047"/>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A</a:t>
            </a:r>
            <a:endParaRPr sz="1400">
              <a:solidFill>
                <a:srgbClr val="000000"/>
              </a:solidFill>
              <a:latin typeface="Arial"/>
              <a:ea typeface="Arial"/>
              <a:cs typeface="Arial"/>
              <a:sym typeface="Arial"/>
            </a:endParaRPr>
          </a:p>
        </p:txBody>
      </p:sp>
      <p:sp>
        <p:nvSpPr>
          <p:cNvPr id="676" name="Google Shape;676;g27e576c1a67_0_1195"/>
          <p:cNvSpPr txBox="1"/>
          <p:nvPr/>
        </p:nvSpPr>
        <p:spPr>
          <a:xfrm>
            <a:off x="1904508" y="2886664"/>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B</a:t>
            </a:r>
            <a:endParaRPr sz="1400">
              <a:solidFill>
                <a:srgbClr val="000000"/>
              </a:solidFill>
              <a:latin typeface="Arial"/>
              <a:ea typeface="Arial"/>
              <a:cs typeface="Arial"/>
              <a:sym typeface="Arial"/>
            </a:endParaRPr>
          </a:p>
        </p:txBody>
      </p:sp>
      <p:sp>
        <p:nvSpPr>
          <p:cNvPr id="677" name="Google Shape;677;g27e576c1a67_0_1195"/>
          <p:cNvSpPr txBox="1"/>
          <p:nvPr/>
        </p:nvSpPr>
        <p:spPr>
          <a:xfrm>
            <a:off x="1917332" y="3879404"/>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C</a:t>
            </a:r>
            <a:endParaRPr sz="1400">
              <a:solidFill>
                <a:srgbClr val="000000"/>
              </a:solidFill>
              <a:latin typeface="Arial"/>
              <a:ea typeface="Arial"/>
              <a:cs typeface="Arial"/>
              <a:sym typeface="Arial"/>
            </a:endParaRPr>
          </a:p>
        </p:txBody>
      </p:sp>
      <p:sp>
        <p:nvSpPr>
          <p:cNvPr id="678" name="Google Shape;678;g27e576c1a67_0_1195"/>
          <p:cNvSpPr txBox="1"/>
          <p:nvPr/>
        </p:nvSpPr>
        <p:spPr>
          <a:xfrm>
            <a:off x="1917330" y="4904345"/>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D</a:t>
            </a:r>
            <a:endParaRPr sz="1400">
              <a:solidFill>
                <a:srgbClr val="000000"/>
              </a:solidFill>
              <a:latin typeface="Arial"/>
              <a:ea typeface="Arial"/>
              <a:cs typeface="Arial"/>
              <a:sym typeface="Arial"/>
            </a:endParaRPr>
          </a:p>
        </p:txBody>
      </p:sp>
      <p:sp>
        <p:nvSpPr>
          <p:cNvPr id="679" name="Google Shape;679;g27e576c1a67_0_1195">
            <a:extLst>
              <a:ext uri="{C183D7F6-B498-43B3-948B-1728B52AA6E4}">
                <adec:decorative xmlns:adec="http://schemas.microsoft.com/office/drawing/2017/decorative" val="1"/>
              </a:ext>
            </a:extLst>
          </p:cNvPr>
          <p:cNvSpPr txBox="1"/>
          <p:nvPr/>
        </p:nvSpPr>
        <p:spPr>
          <a:xfrm>
            <a:off x="2690884" y="1837047"/>
            <a:ext cx="79770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endParaRPr sz="2400">
              <a:solidFill>
                <a:srgbClr val="000000"/>
              </a:solidFill>
              <a:latin typeface="Helvetica Neue Light"/>
              <a:ea typeface="Helvetica Neue Light"/>
              <a:cs typeface="Helvetica Neue Light"/>
              <a:sym typeface="Helvetica Neue Light"/>
            </a:endParaRPr>
          </a:p>
        </p:txBody>
      </p:sp>
      <p:sp>
        <p:nvSpPr>
          <p:cNvPr id="680" name="Google Shape;680;g27e576c1a67_0_1195">
            <a:extLst>
              <a:ext uri="{C183D7F6-B498-43B3-948B-1728B52AA6E4}">
                <adec:decorative xmlns:adec="http://schemas.microsoft.com/office/drawing/2017/decorative" val="1"/>
              </a:ext>
            </a:extLst>
          </p:cNvPr>
          <p:cNvSpPr/>
          <p:nvPr/>
        </p:nvSpPr>
        <p:spPr>
          <a:xfrm>
            <a:off x="1904500" y="3776275"/>
            <a:ext cx="8405100" cy="885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pPr>
            <a:endParaRPr sz="1400">
              <a:solidFill>
                <a:srgbClr val="000000"/>
              </a:solidFill>
              <a:latin typeface="Calibri"/>
              <a:ea typeface="Calibri"/>
              <a:cs typeface="Calibri"/>
              <a:sym typeface="Calibri"/>
            </a:endParaRPr>
          </a:p>
        </p:txBody>
      </p:sp>
      <p:sp>
        <p:nvSpPr>
          <p:cNvPr id="681" name="Google Shape;681;g27e576c1a67_0_1195"/>
          <p:cNvSpPr txBox="1"/>
          <p:nvPr/>
        </p:nvSpPr>
        <p:spPr>
          <a:xfrm>
            <a:off x="2262131" y="268426"/>
            <a:ext cx="8209500" cy="1015800"/>
          </a:xfrm>
          <a:prstGeom prst="rect">
            <a:avLst/>
          </a:prstGeom>
          <a:noFill/>
          <a:ln>
            <a:noFill/>
          </a:ln>
        </p:spPr>
        <p:txBody>
          <a:bodyPr spcFirstLastPara="1" wrap="square" lIns="91425" tIns="45700" rIns="91425" bIns="45700" anchor="t" anchorCtr="0">
            <a:spAutoFit/>
          </a:bodyPr>
          <a:lstStyle/>
          <a:p>
            <a:pPr algn="ctr">
              <a:buClr>
                <a:srgbClr val="000000"/>
              </a:buClr>
              <a:buSzPts val="3000"/>
            </a:pPr>
            <a:r>
              <a:rPr lang="en-US" sz="3000" b="1" u="sng">
                <a:solidFill>
                  <a:srgbClr val="000000"/>
                </a:solidFill>
                <a:latin typeface="Calibri"/>
                <a:ea typeface="Calibri"/>
                <a:cs typeface="Calibri"/>
                <a:sym typeface="Calibri"/>
              </a:rPr>
              <a:t>Directions:</a:t>
            </a:r>
            <a:r>
              <a:rPr lang="en-US" sz="3000" b="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Choose the correct </a:t>
            </a:r>
            <a:r>
              <a:rPr lang="en-US" sz="3000" i="1">
                <a:solidFill>
                  <a:srgbClr val="000000"/>
                </a:solidFill>
                <a:latin typeface="Calibri"/>
                <a:ea typeface="Calibri"/>
                <a:cs typeface="Calibri"/>
                <a:sym typeface="Calibri"/>
              </a:rPr>
              <a:t>example</a:t>
            </a:r>
            <a:r>
              <a:rPr lang="en-US" sz="3000">
                <a:solidFill>
                  <a:srgbClr val="000000"/>
                </a:solidFill>
                <a:latin typeface="Calibri"/>
                <a:ea typeface="Calibri"/>
                <a:cs typeface="Calibri"/>
                <a:sym typeface="Calibri"/>
              </a:rPr>
              <a:t> of </a:t>
            </a:r>
            <a:r>
              <a:rPr lang="en-US" sz="3000" b="1">
                <a:latin typeface="Calibri"/>
                <a:ea typeface="Calibri"/>
                <a:cs typeface="Calibri"/>
                <a:sym typeface="Calibri"/>
              </a:rPr>
              <a:t>pollination</a:t>
            </a:r>
            <a:r>
              <a:rPr lang="en-US" sz="3000" b="1">
                <a:solidFill>
                  <a:srgbClr val="000000"/>
                </a:solidFill>
                <a:latin typeface="Calibri"/>
                <a:ea typeface="Calibri"/>
                <a:cs typeface="Calibri"/>
                <a:sym typeface="Calibri"/>
              </a:rPr>
              <a:t> </a:t>
            </a:r>
            <a:r>
              <a:rPr lang="en-US" sz="3000">
                <a:solidFill>
                  <a:srgbClr val="000000"/>
                </a:solidFill>
                <a:latin typeface="Calibri"/>
                <a:ea typeface="Calibri"/>
                <a:cs typeface="Calibri"/>
                <a:sym typeface="Calibri"/>
              </a:rPr>
              <a:t>from the choices below. </a:t>
            </a:r>
            <a:endParaRPr sz="1400">
              <a:solidFill>
                <a:srgbClr val="000000"/>
              </a:solidFill>
              <a:latin typeface="Arial"/>
              <a:ea typeface="Arial"/>
              <a:cs typeface="Arial"/>
              <a:sym typeface="Arial"/>
            </a:endParaRPr>
          </a:p>
        </p:txBody>
      </p:sp>
      <p:sp>
        <p:nvSpPr>
          <p:cNvPr id="682" name="Google Shape;682;g27e576c1a67_0_1195"/>
          <p:cNvSpPr txBox="1"/>
          <p:nvPr/>
        </p:nvSpPr>
        <p:spPr>
          <a:xfrm>
            <a:off x="2435432" y="198635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A pile of sand that is blown by the wind</a:t>
            </a:r>
            <a:endParaRPr sz="2400">
              <a:solidFill>
                <a:srgbClr val="000000"/>
              </a:solidFill>
              <a:latin typeface="Helvetica Neue Light"/>
              <a:ea typeface="Helvetica Neue Light"/>
              <a:cs typeface="Helvetica Neue Light"/>
              <a:sym typeface="Helvetica Neue Light"/>
            </a:endParaRPr>
          </a:p>
        </p:txBody>
      </p:sp>
      <p:sp>
        <p:nvSpPr>
          <p:cNvPr id="683" name="Google Shape;683;g27e576c1a67_0_1195"/>
          <p:cNvSpPr txBox="1"/>
          <p:nvPr/>
        </p:nvSpPr>
        <p:spPr>
          <a:xfrm>
            <a:off x="2435432" y="2979083"/>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000000"/>
                </a:solidFill>
                <a:latin typeface="Helvetica Neue Light"/>
                <a:ea typeface="Helvetica Neue Light"/>
                <a:cs typeface="Helvetica Neue Light"/>
                <a:sym typeface="Helvetica Neue Light"/>
              </a:rPr>
              <a:t>A </a:t>
            </a:r>
            <a:r>
              <a:rPr lang="en-US" sz="2400">
                <a:latin typeface="Helvetica Neue Light"/>
                <a:ea typeface="Helvetica Neue Light"/>
                <a:cs typeface="Helvetica Neue Light"/>
                <a:sym typeface="Helvetica Neue Light"/>
              </a:rPr>
              <a:t>fire that produces smoke</a:t>
            </a:r>
            <a:endParaRPr sz="2400">
              <a:solidFill>
                <a:srgbClr val="000000"/>
              </a:solidFill>
              <a:latin typeface="Helvetica Neue Light"/>
              <a:ea typeface="Helvetica Neue Light"/>
              <a:cs typeface="Helvetica Neue Light"/>
              <a:sym typeface="Helvetica Neue Light"/>
            </a:endParaRPr>
          </a:p>
        </p:txBody>
      </p:sp>
      <p:sp>
        <p:nvSpPr>
          <p:cNvPr id="684" name="Google Shape;684;g27e576c1a67_0_1195"/>
          <p:cNvSpPr txBox="1"/>
          <p:nvPr/>
        </p:nvSpPr>
        <p:spPr>
          <a:xfrm>
            <a:off x="2435432" y="499675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latin typeface="Helvetica Neue Light"/>
                <a:ea typeface="Helvetica Neue Light"/>
                <a:cs typeface="Helvetica Neue Light"/>
                <a:sym typeface="Helvetica Neue Light"/>
              </a:rPr>
              <a:t>A leaf falling off of a tree</a:t>
            </a:r>
            <a:endParaRPr sz="2400">
              <a:solidFill>
                <a:srgbClr val="000000"/>
              </a:solidFill>
              <a:latin typeface="Helvetica Neue Light"/>
              <a:ea typeface="Helvetica Neue Light"/>
              <a:cs typeface="Helvetica Neue Light"/>
              <a:sym typeface="Helvetica Neue Light"/>
            </a:endParaRPr>
          </a:p>
        </p:txBody>
      </p:sp>
      <p:sp>
        <p:nvSpPr>
          <p:cNvPr id="685" name="Google Shape;685;g27e576c1a67_0_1195"/>
          <p:cNvSpPr txBox="1"/>
          <p:nvPr/>
        </p:nvSpPr>
        <p:spPr>
          <a:xfrm>
            <a:off x="2435432" y="3971808"/>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latin typeface="Helvetica Neue Light"/>
                <a:ea typeface="Helvetica Neue Light"/>
                <a:cs typeface="Helvetica Neue Light"/>
                <a:sym typeface="Helvetica Neue Light"/>
              </a:rPr>
              <a:t>A butterfly taking pollen from one flower to another flower</a:t>
            </a:r>
            <a:endParaRPr sz="2400">
              <a:solidFill>
                <a:srgbClr val="000000"/>
              </a:solidFill>
              <a:latin typeface="Helvetica Neue Light"/>
              <a:ea typeface="Helvetica Neue Light"/>
              <a:cs typeface="Helvetica Neue Light"/>
              <a:sym typeface="Helvetica Neue Light"/>
            </a:endParaRPr>
          </a:p>
        </p:txBody>
      </p:sp>
      <p:sp>
        <p:nvSpPr>
          <p:cNvPr id="2" name="Title 1">
            <a:extLst>
              <a:ext uri="{FF2B5EF4-FFF2-40B4-BE49-F238E27FC236}">
                <a16:creationId xmlns:a16="http://schemas.microsoft.com/office/drawing/2014/main" id="{FD386F09-538F-704B-8947-DBDE8C3212AA}"/>
              </a:ext>
            </a:extLst>
          </p:cNvPr>
          <p:cNvSpPr>
            <a:spLocks noGrp="1"/>
          </p:cNvSpPr>
          <p:nvPr>
            <p:ph type="title"/>
          </p:nvPr>
        </p:nvSpPr>
        <p:spPr>
          <a:xfrm>
            <a:off x="262886" y="-1174413"/>
            <a:ext cx="10515600" cy="1058762"/>
          </a:xfrm>
        </p:spPr>
        <p:txBody>
          <a:bodyPr/>
          <a:lstStyle/>
          <a:p>
            <a:r>
              <a:rPr lang="en-US" dirty="0"/>
              <a:t>Option C</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25e11802ac4_0_2511">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692" name="Google Shape;692;g25e11802ac4_0_2511">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3" name="Google Shape;693;g25e11802ac4_0_2511">
            <a:extLst>
              <a:ext uri="{C183D7F6-B498-43B3-948B-1728B52AA6E4}">
                <adec:decorative xmlns:adec="http://schemas.microsoft.com/office/drawing/2017/decorative" val="1"/>
              </a:ext>
            </a:extLst>
          </p:cNvPr>
          <p:cNvCxnSpPr>
            <a:stCxn id="694" idx="4"/>
            <a:endCxn id="691"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5" name="Google Shape;695;g25e11802ac4_0_2511">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6" name="Google Shape;696;g25e11802ac4_0_2511">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4" name="Google Shape;694;g25e11802ac4_0_2511">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697" name="Google Shape;697;g25e11802ac4_0_2511">
            <a:extLst>
              <a:ext uri="{C183D7F6-B498-43B3-948B-1728B52AA6E4}">
                <adec:decorative xmlns:adec="http://schemas.microsoft.com/office/drawing/2017/decorative" val="1"/>
              </a:ext>
            </a:extLst>
          </p:cNvPr>
          <p:cNvSpPr/>
          <p:nvPr/>
        </p:nvSpPr>
        <p:spPr>
          <a:xfrm>
            <a:off x="2022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cxnSp>
        <p:nvCxnSpPr>
          <p:cNvPr id="698" name="Google Shape;698;g25e11802ac4_0_2511">
            <a:extLst>
              <a:ext uri="{C183D7F6-B498-43B3-948B-1728B52AA6E4}">
                <adec:decorative xmlns:adec="http://schemas.microsoft.com/office/drawing/2017/decorative" val="1"/>
              </a:ext>
            </a:extLst>
          </p:cNvPr>
          <p:cNvCxnSpPr/>
          <p:nvPr/>
        </p:nvCxnSpPr>
        <p:spPr>
          <a:xfrm>
            <a:off x="6130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99" name="Google Shape;699;g25e11802ac4_0_2511">
            <a:extLst>
              <a:ext uri="{C183D7F6-B498-43B3-948B-1728B52AA6E4}">
                <adec:decorative xmlns:adec="http://schemas.microsoft.com/office/drawing/2017/decorative" val="1"/>
              </a:ext>
            </a:extLst>
          </p:cNvPr>
          <p:cNvCxnSpPr>
            <a:stCxn id="700" idx="4"/>
            <a:endCxn id="697" idx="2"/>
          </p:cNvCxnSpPr>
          <p:nvPr/>
        </p:nvCxnSpPr>
        <p:spPr>
          <a:xfrm>
            <a:off x="6095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01" name="Google Shape;701;g25e11802ac4_0_2511">
            <a:extLst>
              <a:ext uri="{C183D7F6-B498-43B3-948B-1728B52AA6E4}">
                <adec:decorative xmlns:adec="http://schemas.microsoft.com/office/drawing/2017/decorative" val="1"/>
              </a:ext>
            </a:extLst>
          </p:cNvPr>
          <p:cNvCxnSpPr/>
          <p:nvPr/>
        </p:nvCxnSpPr>
        <p:spPr>
          <a:xfrm>
            <a:off x="2022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02" name="Google Shape;702;g25e11802ac4_0_2511">
            <a:extLst>
              <a:ext uri="{C183D7F6-B498-43B3-948B-1728B52AA6E4}">
                <adec:decorative xmlns:adec="http://schemas.microsoft.com/office/drawing/2017/decorative" val="1"/>
              </a:ext>
            </a:extLst>
          </p:cNvPr>
          <p:cNvCxnSpPr/>
          <p:nvPr/>
        </p:nvCxnSpPr>
        <p:spPr>
          <a:xfrm>
            <a:off x="7779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00" name="Google Shape;700;g25e11802ac4_0_2511">
            <a:extLst>
              <a:ext uri="{C183D7F6-B498-43B3-948B-1728B52AA6E4}">
                <adec:decorative xmlns:adec="http://schemas.microsoft.com/office/drawing/2017/decorative" val="1"/>
              </a:ext>
            </a:extLst>
          </p:cNvPr>
          <p:cNvSpPr/>
          <p:nvPr/>
        </p:nvSpPr>
        <p:spPr>
          <a:xfrm>
            <a:off x="4412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sp>
        <p:nvSpPr>
          <p:cNvPr id="703" name="Google Shape;703;g25e11802ac4_0_2511"/>
          <p:cNvSpPr txBox="1"/>
          <p:nvPr/>
        </p:nvSpPr>
        <p:spPr>
          <a:xfrm>
            <a:off x="2018363" y="701495"/>
            <a:ext cx="11466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Definition</a:t>
            </a:r>
            <a:endParaRPr sz="1400">
              <a:solidFill>
                <a:srgbClr val="000000"/>
              </a:solidFill>
              <a:latin typeface="Arial"/>
              <a:ea typeface="Arial"/>
              <a:cs typeface="Arial"/>
              <a:sym typeface="Arial"/>
            </a:endParaRPr>
          </a:p>
        </p:txBody>
      </p:sp>
      <p:sp>
        <p:nvSpPr>
          <p:cNvPr id="704" name="Google Shape;704;g25e11802ac4_0_2511"/>
          <p:cNvSpPr txBox="1"/>
          <p:nvPr/>
        </p:nvSpPr>
        <p:spPr>
          <a:xfrm>
            <a:off x="2022763" y="6056745"/>
            <a:ext cx="10824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Example</a:t>
            </a:r>
            <a:endParaRPr sz="1400">
              <a:solidFill>
                <a:srgbClr val="000000"/>
              </a:solidFill>
              <a:latin typeface="Arial"/>
              <a:ea typeface="Arial"/>
              <a:cs typeface="Arial"/>
              <a:sym typeface="Arial"/>
            </a:endParaRPr>
          </a:p>
        </p:txBody>
      </p:sp>
      <p:sp>
        <p:nvSpPr>
          <p:cNvPr id="705" name="Google Shape;705;g25e11802ac4_0_2511"/>
          <p:cNvSpPr txBox="1"/>
          <p:nvPr/>
        </p:nvSpPr>
        <p:spPr>
          <a:xfrm>
            <a:off x="9307989" y="676687"/>
            <a:ext cx="9027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Picture</a:t>
            </a:r>
            <a:endParaRPr sz="1400">
              <a:solidFill>
                <a:srgbClr val="000000"/>
              </a:solidFill>
              <a:latin typeface="Arial"/>
              <a:ea typeface="Arial"/>
              <a:cs typeface="Arial"/>
              <a:sym typeface="Arial"/>
            </a:endParaRPr>
          </a:p>
        </p:txBody>
      </p:sp>
      <p:sp>
        <p:nvSpPr>
          <p:cNvPr id="706" name="Google Shape;706;g25e11802ac4_0_2511"/>
          <p:cNvSpPr txBox="1"/>
          <p:nvPr/>
        </p:nvSpPr>
        <p:spPr>
          <a:xfrm>
            <a:off x="6054650" y="6143700"/>
            <a:ext cx="4107600" cy="369300"/>
          </a:xfrm>
          <a:prstGeom prst="rect">
            <a:avLst/>
          </a:prstGeom>
          <a:noFill/>
          <a:ln>
            <a:noFill/>
          </a:ln>
        </p:spPr>
        <p:txBody>
          <a:bodyPr spcFirstLastPara="1" wrap="square" lIns="91425" tIns="45700" rIns="91425" bIns="45700" anchor="t" anchorCtr="0">
            <a:spAutoFit/>
          </a:bodyPr>
          <a:lstStyle/>
          <a:p>
            <a:pPr algn="r">
              <a:buClr>
                <a:srgbClr val="000000"/>
              </a:buClr>
              <a:buSzPts val="1800"/>
            </a:pPr>
            <a:r>
              <a:rPr lang="en-US">
                <a:solidFill>
                  <a:srgbClr val="000000"/>
                </a:solidFill>
                <a:latin typeface="Helvetica Neue Light"/>
                <a:ea typeface="Helvetica Neue Light"/>
                <a:cs typeface="Helvetica Neue Light"/>
                <a:sym typeface="Helvetica Neue Light"/>
              </a:rPr>
              <a:t>How does </a:t>
            </a:r>
            <a:r>
              <a:rPr lang="en-US">
                <a:latin typeface="Helvetica Neue Light"/>
                <a:ea typeface="Helvetica Neue Light"/>
                <a:cs typeface="Helvetica Neue Light"/>
                <a:sym typeface="Helvetica Neue Light"/>
              </a:rPr>
              <a:t>pollination</a:t>
            </a:r>
            <a:r>
              <a:rPr lang="en-US">
                <a:solidFill>
                  <a:srgbClr val="000000"/>
                </a:solidFill>
                <a:latin typeface="Helvetica Neue Light"/>
                <a:ea typeface="Helvetica Neue Light"/>
                <a:cs typeface="Helvetica Neue Light"/>
                <a:sym typeface="Helvetica Neue Light"/>
              </a:rPr>
              <a:t> impact my life?</a:t>
            </a:r>
            <a:endParaRPr>
              <a:solidFill>
                <a:srgbClr val="000000"/>
              </a:solidFill>
              <a:latin typeface="Arial"/>
              <a:ea typeface="Arial"/>
              <a:cs typeface="Arial"/>
              <a:sym typeface="Arial"/>
            </a:endParaRPr>
          </a:p>
        </p:txBody>
      </p:sp>
      <p:sp>
        <p:nvSpPr>
          <p:cNvPr id="707" name="Google Shape;707;g25e11802ac4_0_2511"/>
          <p:cNvSpPr txBox="1"/>
          <p:nvPr/>
        </p:nvSpPr>
        <p:spPr>
          <a:xfrm>
            <a:off x="2078004" y="4580825"/>
            <a:ext cx="3584100" cy="1311088"/>
          </a:xfrm>
          <a:prstGeom prst="rect">
            <a:avLst/>
          </a:prstGeom>
          <a:noFill/>
          <a:ln>
            <a:noFill/>
          </a:ln>
        </p:spPr>
        <p:txBody>
          <a:bodyPr spcFirstLastPara="1" wrap="square" lIns="91425" tIns="45700" rIns="91425" bIns="45700" anchor="t" anchorCtr="0">
            <a:spAutoFit/>
          </a:bodyPr>
          <a:lstStyle/>
          <a:p>
            <a:pPr>
              <a:lnSpc>
                <a:spcPct val="110000"/>
              </a:lnSpc>
              <a:buClr>
                <a:srgbClr val="000000"/>
              </a:buClr>
              <a:buSzPts val="2400"/>
            </a:pPr>
            <a:r>
              <a:rPr lang="en-US" sz="2400">
                <a:solidFill>
                  <a:srgbClr val="43464D"/>
                </a:solidFill>
                <a:latin typeface="Helvetica Neue Light"/>
                <a:ea typeface="Helvetica Neue Light"/>
                <a:cs typeface="Helvetica Neue Light"/>
                <a:sym typeface="Helvetica Neue Light"/>
              </a:rPr>
              <a:t>A butterfly taking pollen from one flower to another flower </a:t>
            </a:r>
            <a:endParaRPr sz="2400">
              <a:solidFill>
                <a:srgbClr val="000000"/>
              </a:solidFill>
              <a:latin typeface="Helvetica Neue Light"/>
              <a:ea typeface="Helvetica Neue Light"/>
              <a:cs typeface="Helvetica Neue Light"/>
              <a:sym typeface="Helvetica Neue Light"/>
            </a:endParaRPr>
          </a:p>
        </p:txBody>
      </p:sp>
      <p:sp>
        <p:nvSpPr>
          <p:cNvPr id="708" name="Google Shape;708;g25e11802ac4_0_2511"/>
          <p:cNvSpPr txBox="1"/>
          <p:nvPr/>
        </p:nvSpPr>
        <p:spPr>
          <a:xfrm>
            <a:off x="4514050" y="3343633"/>
            <a:ext cx="3163800" cy="538800"/>
          </a:xfrm>
          <a:prstGeom prst="rect">
            <a:avLst/>
          </a:prstGeom>
          <a:noFill/>
          <a:ln>
            <a:noFill/>
          </a:ln>
        </p:spPr>
        <p:txBody>
          <a:bodyPr spcFirstLastPara="1" wrap="square" lIns="91425" tIns="45700" rIns="91425" bIns="45700" anchor="t" anchorCtr="0">
            <a:spAutoFit/>
          </a:bodyPr>
          <a:lstStyle/>
          <a:p>
            <a:pPr algn="ctr">
              <a:buClr>
                <a:srgbClr val="000000"/>
              </a:buClr>
              <a:buSzPts val="2900"/>
            </a:pPr>
            <a:r>
              <a:rPr lang="en-US" sz="2900" b="1">
                <a:latin typeface="Poppins"/>
                <a:ea typeface="Poppins"/>
                <a:cs typeface="Poppins"/>
                <a:sym typeface="Poppins"/>
              </a:rPr>
              <a:t>Pollination</a:t>
            </a:r>
            <a:endParaRPr sz="700">
              <a:solidFill>
                <a:srgbClr val="000000"/>
              </a:solidFill>
              <a:latin typeface="Arial"/>
              <a:ea typeface="Arial"/>
              <a:cs typeface="Arial"/>
              <a:sym typeface="Arial"/>
            </a:endParaRPr>
          </a:p>
        </p:txBody>
      </p:sp>
      <p:sp>
        <p:nvSpPr>
          <p:cNvPr id="709" name="Google Shape;709;g25e11802ac4_0_2511"/>
          <p:cNvSpPr txBox="1"/>
          <p:nvPr/>
        </p:nvSpPr>
        <p:spPr>
          <a:xfrm>
            <a:off x="2288154" y="1310075"/>
            <a:ext cx="31638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pollen </a:t>
            </a:r>
            <a:r>
              <a:rPr lang="en-US" sz="2400">
                <a:solidFill>
                  <a:schemeClr val="dk1"/>
                </a:solidFill>
                <a:latin typeface="Helvetica Neue Light"/>
                <a:ea typeface="Helvetica Neue Light"/>
                <a:cs typeface="Helvetica Neue Light"/>
                <a:sym typeface="Helvetica Neue Light"/>
              </a:rPr>
              <a:t> </a:t>
            </a:r>
            <a:endParaRPr sz="1400">
              <a:solidFill>
                <a:schemeClr val="dk1"/>
              </a:solidFill>
              <a:latin typeface="Arial"/>
              <a:ea typeface="Arial"/>
              <a:cs typeface="Arial"/>
              <a:sym typeface="Arial"/>
            </a:endParaRPr>
          </a:p>
        </p:txBody>
      </p:sp>
      <p:pic>
        <p:nvPicPr>
          <p:cNvPr id="710" name="Google Shape;710;g25e11802ac4_0_2511">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439751" y="1070800"/>
            <a:ext cx="2679911" cy="1763100"/>
          </a:xfrm>
          <a:prstGeom prst="rect">
            <a:avLst/>
          </a:prstGeom>
          <a:noFill/>
          <a:ln>
            <a:noFill/>
          </a:ln>
        </p:spPr>
      </p:pic>
      <p:sp>
        <p:nvSpPr>
          <p:cNvPr id="2" name="Title 1">
            <a:extLst>
              <a:ext uri="{FF2B5EF4-FFF2-40B4-BE49-F238E27FC236}">
                <a16:creationId xmlns:a16="http://schemas.microsoft.com/office/drawing/2014/main" id="{B4695290-27E5-28F2-62DF-DA4A3FD3E83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Pollination2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25e11802ac4_0_2536">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717" name="Google Shape;717;g25e11802ac4_0_2536">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18" name="Google Shape;718;g25e11802ac4_0_2536">
            <a:extLst>
              <a:ext uri="{C183D7F6-B498-43B3-948B-1728B52AA6E4}">
                <adec:decorative xmlns:adec="http://schemas.microsoft.com/office/drawing/2017/decorative" val="1"/>
              </a:ext>
            </a:extLst>
          </p:cNvPr>
          <p:cNvCxnSpPr>
            <a:stCxn id="719" idx="4"/>
            <a:endCxn id="716"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20" name="Google Shape;720;g25e11802ac4_0_2536">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21" name="Google Shape;721;g25e11802ac4_0_2536">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19" name="Google Shape;719;g25e11802ac4_0_2536">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722" name="Google Shape;722;g25e11802ac4_0_2536"/>
          <p:cNvSpPr txBox="1"/>
          <p:nvPr/>
        </p:nvSpPr>
        <p:spPr>
          <a:xfrm>
            <a:off x="2150731" y="355701"/>
            <a:ext cx="8209500" cy="1446900"/>
          </a:xfrm>
          <a:prstGeom prst="rect">
            <a:avLst/>
          </a:prstGeom>
          <a:noFill/>
          <a:ln>
            <a:noFill/>
          </a:ln>
        </p:spPr>
        <p:txBody>
          <a:bodyPr spcFirstLastPara="1" wrap="square" lIns="91425" tIns="45700" rIns="91425" bIns="45700" anchor="t" anchorCtr="0">
            <a:spAutoFit/>
          </a:bodyPr>
          <a:lstStyle/>
          <a:p>
            <a:pPr algn="ctr">
              <a:buClr>
                <a:srgbClr val="000000"/>
              </a:buClr>
              <a:buSzPts val="3000"/>
            </a:pPr>
            <a:r>
              <a:rPr lang="en-US" sz="3000" b="1" u="sng">
                <a:solidFill>
                  <a:srgbClr val="000000"/>
                </a:solidFill>
                <a:latin typeface="Calibri"/>
                <a:ea typeface="Calibri"/>
                <a:cs typeface="Calibri"/>
                <a:sym typeface="Calibri"/>
              </a:rPr>
              <a:t>Directions:</a:t>
            </a:r>
            <a:r>
              <a:rPr lang="en-US" sz="3000" b="1">
                <a:solidFill>
                  <a:srgbClr val="000000"/>
                </a:solidFill>
                <a:latin typeface="Calibri"/>
                <a:ea typeface="Calibri"/>
                <a:cs typeface="Calibri"/>
                <a:sym typeface="Calibri"/>
              </a:rPr>
              <a:t> </a:t>
            </a:r>
            <a:r>
              <a:rPr lang="en-US" sz="2900">
                <a:solidFill>
                  <a:srgbClr val="000000"/>
                </a:solidFill>
                <a:latin typeface="Calibri"/>
                <a:ea typeface="Calibri"/>
                <a:cs typeface="Calibri"/>
                <a:sym typeface="Calibri"/>
              </a:rPr>
              <a:t>Choose the correct response for </a:t>
            </a:r>
            <a:r>
              <a:rPr lang="en-US" sz="2900" i="1">
                <a:solidFill>
                  <a:srgbClr val="000000"/>
                </a:solidFill>
                <a:latin typeface="Calibri"/>
                <a:ea typeface="Calibri"/>
                <a:cs typeface="Calibri"/>
                <a:sym typeface="Calibri"/>
              </a:rPr>
              <a:t>“how does </a:t>
            </a:r>
            <a:r>
              <a:rPr lang="en-US" sz="2900" i="1">
                <a:latin typeface="Calibri"/>
                <a:ea typeface="Calibri"/>
                <a:cs typeface="Calibri"/>
                <a:sym typeface="Calibri"/>
              </a:rPr>
              <a:t>pollination</a:t>
            </a:r>
            <a:r>
              <a:rPr lang="en-US" sz="2900" i="1">
                <a:solidFill>
                  <a:srgbClr val="000000"/>
                </a:solidFill>
                <a:latin typeface="Calibri"/>
                <a:ea typeface="Calibri"/>
                <a:cs typeface="Calibri"/>
                <a:sym typeface="Calibri"/>
              </a:rPr>
              <a:t> impact my life?” </a:t>
            </a:r>
            <a:r>
              <a:rPr lang="en-US" sz="2900">
                <a:solidFill>
                  <a:srgbClr val="000000"/>
                </a:solidFill>
                <a:latin typeface="Calibri"/>
                <a:ea typeface="Calibri"/>
                <a:cs typeface="Calibri"/>
                <a:sym typeface="Calibri"/>
              </a:rPr>
              <a:t>from the choices below.</a:t>
            </a:r>
            <a:endParaRPr sz="1400">
              <a:solidFill>
                <a:srgbClr val="000000"/>
              </a:solidFill>
              <a:latin typeface="Arial"/>
              <a:ea typeface="Arial"/>
              <a:cs typeface="Arial"/>
              <a:sym typeface="Arial"/>
            </a:endParaRPr>
          </a:p>
        </p:txBody>
      </p:sp>
      <p:sp>
        <p:nvSpPr>
          <p:cNvPr id="723" name="Google Shape;723;g25e11802ac4_0_2536">
            <a:extLst>
              <a:ext uri="{C183D7F6-B498-43B3-948B-1728B52AA6E4}">
                <adec:decorative xmlns:adec="http://schemas.microsoft.com/office/drawing/2017/decorative" val="1"/>
              </a:ext>
            </a:extLst>
          </p:cNvPr>
          <p:cNvSpPr txBox="1"/>
          <p:nvPr/>
        </p:nvSpPr>
        <p:spPr>
          <a:xfrm>
            <a:off x="2690884" y="2065647"/>
            <a:ext cx="79770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endParaRPr sz="2400">
              <a:solidFill>
                <a:srgbClr val="000000"/>
              </a:solidFill>
              <a:latin typeface="Helvetica Neue Light"/>
              <a:ea typeface="Helvetica Neue Light"/>
              <a:cs typeface="Helvetica Neue Light"/>
              <a:sym typeface="Helvetica Neue Light"/>
            </a:endParaRPr>
          </a:p>
        </p:txBody>
      </p:sp>
      <p:sp>
        <p:nvSpPr>
          <p:cNvPr id="724" name="Google Shape;724;g25e11802ac4_0_2536"/>
          <p:cNvSpPr txBox="1"/>
          <p:nvPr/>
        </p:nvSpPr>
        <p:spPr>
          <a:xfrm>
            <a:off x="1930234" y="1927122"/>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A</a:t>
            </a:r>
            <a:endParaRPr sz="1400">
              <a:solidFill>
                <a:srgbClr val="000000"/>
              </a:solidFill>
              <a:latin typeface="Arial"/>
              <a:ea typeface="Arial"/>
              <a:cs typeface="Arial"/>
              <a:sym typeface="Arial"/>
            </a:endParaRPr>
          </a:p>
        </p:txBody>
      </p:sp>
      <p:sp>
        <p:nvSpPr>
          <p:cNvPr id="725" name="Google Shape;725;g25e11802ac4_0_2536"/>
          <p:cNvSpPr txBox="1"/>
          <p:nvPr/>
        </p:nvSpPr>
        <p:spPr>
          <a:xfrm>
            <a:off x="1930233" y="2978564"/>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B</a:t>
            </a:r>
            <a:endParaRPr sz="1400">
              <a:solidFill>
                <a:srgbClr val="000000"/>
              </a:solidFill>
              <a:latin typeface="Arial"/>
              <a:ea typeface="Arial"/>
              <a:cs typeface="Arial"/>
              <a:sym typeface="Arial"/>
            </a:endParaRPr>
          </a:p>
        </p:txBody>
      </p:sp>
      <p:sp>
        <p:nvSpPr>
          <p:cNvPr id="726" name="Google Shape;726;g25e11802ac4_0_2536"/>
          <p:cNvSpPr txBox="1"/>
          <p:nvPr/>
        </p:nvSpPr>
        <p:spPr>
          <a:xfrm>
            <a:off x="1917332" y="4030029"/>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C</a:t>
            </a:r>
            <a:endParaRPr sz="1400">
              <a:solidFill>
                <a:srgbClr val="000000"/>
              </a:solidFill>
              <a:latin typeface="Arial"/>
              <a:ea typeface="Arial"/>
              <a:cs typeface="Arial"/>
              <a:sym typeface="Arial"/>
            </a:endParaRPr>
          </a:p>
        </p:txBody>
      </p:sp>
      <p:sp>
        <p:nvSpPr>
          <p:cNvPr id="727" name="Google Shape;727;g25e11802ac4_0_2536"/>
          <p:cNvSpPr txBox="1"/>
          <p:nvPr/>
        </p:nvSpPr>
        <p:spPr>
          <a:xfrm>
            <a:off x="1917330" y="5021195"/>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D</a:t>
            </a:r>
            <a:endParaRPr sz="1400">
              <a:solidFill>
                <a:srgbClr val="000000"/>
              </a:solidFill>
              <a:latin typeface="Arial"/>
              <a:ea typeface="Arial"/>
              <a:cs typeface="Arial"/>
              <a:sym typeface="Arial"/>
            </a:endParaRPr>
          </a:p>
        </p:txBody>
      </p:sp>
      <p:sp>
        <p:nvSpPr>
          <p:cNvPr id="728" name="Google Shape;728;g25e11802ac4_0_2536"/>
          <p:cNvSpPr txBox="1"/>
          <p:nvPr/>
        </p:nvSpPr>
        <p:spPr>
          <a:xfrm>
            <a:off x="2609857" y="2019536"/>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374151"/>
                </a:solidFill>
                <a:latin typeface="Helvetica Neue Light"/>
                <a:ea typeface="Helvetica Neue Light"/>
                <a:cs typeface="Helvetica Neue Light"/>
                <a:sym typeface="Helvetica Neue Light"/>
              </a:rPr>
              <a:t>Pollination helps the plants I see everyday to reproduce</a:t>
            </a:r>
            <a:endParaRPr sz="2400">
              <a:solidFill>
                <a:srgbClr val="374151"/>
              </a:solidFill>
              <a:latin typeface="Helvetica Neue Light"/>
              <a:ea typeface="Helvetica Neue Light"/>
              <a:cs typeface="Helvetica Neue Light"/>
              <a:sym typeface="Helvetica Neue Light"/>
            </a:endParaRPr>
          </a:p>
        </p:txBody>
      </p:sp>
      <p:sp>
        <p:nvSpPr>
          <p:cNvPr id="729" name="Google Shape;729;g25e11802ac4_0_2536"/>
          <p:cNvSpPr txBox="1"/>
          <p:nvPr/>
        </p:nvSpPr>
        <p:spPr>
          <a:xfrm>
            <a:off x="2609857" y="4122436"/>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374151"/>
                </a:solidFill>
                <a:latin typeface="Helvetica Neue Light"/>
                <a:ea typeface="Helvetica Neue Light"/>
                <a:cs typeface="Helvetica Neue Light"/>
                <a:sym typeface="Helvetica Neue Light"/>
              </a:rPr>
              <a:t>Pollination helps the animals I see everyday to eat.</a:t>
            </a:r>
            <a:endParaRPr sz="2400">
              <a:solidFill>
                <a:srgbClr val="374151"/>
              </a:solidFill>
              <a:latin typeface="Helvetica Neue Light"/>
              <a:ea typeface="Helvetica Neue Light"/>
              <a:cs typeface="Helvetica Neue Light"/>
              <a:sym typeface="Helvetica Neue Light"/>
            </a:endParaRPr>
          </a:p>
        </p:txBody>
      </p:sp>
      <p:sp>
        <p:nvSpPr>
          <p:cNvPr id="730" name="Google Shape;730;g25e11802ac4_0_2536"/>
          <p:cNvSpPr txBox="1"/>
          <p:nvPr/>
        </p:nvSpPr>
        <p:spPr>
          <a:xfrm>
            <a:off x="2609857" y="5078061"/>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374151"/>
                </a:solidFill>
                <a:latin typeface="Helvetica Neue Light"/>
                <a:ea typeface="Helvetica Neue Light"/>
                <a:cs typeface="Helvetica Neue Light"/>
                <a:sym typeface="Helvetica Neue Light"/>
              </a:rPr>
              <a:t>Pollination helps the animals I see everyday to reproduce.</a:t>
            </a:r>
            <a:endParaRPr sz="2400">
              <a:solidFill>
                <a:srgbClr val="374151"/>
              </a:solidFill>
              <a:latin typeface="Helvetica Neue Light"/>
              <a:ea typeface="Helvetica Neue Light"/>
              <a:cs typeface="Helvetica Neue Light"/>
              <a:sym typeface="Helvetica Neue Light"/>
            </a:endParaRPr>
          </a:p>
        </p:txBody>
      </p:sp>
      <p:sp>
        <p:nvSpPr>
          <p:cNvPr id="731" name="Google Shape;731;g25e11802ac4_0_2536"/>
          <p:cNvSpPr txBox="1"/>
          <p:nvPr/>
        </p:nvSpPr>
        <p:spPr>
          <a:xfrm>
            <a:off x="2566682" y="3070973"/>
            <a:ext cx="7874100" cy="8310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374151"/>
                </a:solidFill>
                <a:latin typeface="Helvetica Neue Light"/>
                <a:ea typeface="Helvetica Neue Light"/>
                <a:cs typeface="Helvetica Neue Light"/>
                <a:sym typeface="Helvetica Neue Light"/>
              </a:rPr>
              <a:t>Pollination helps the trees I see everyday to stay in the ground.</a:t>
            </a:r>
            <a:endParaRPr sz="2400">
              <a:solidFill>
                <a:srgbClr val="374151"/>
              </a:solidFill>
              <a:latin typeface="Helvetica Neue Light"/>
              <a:ea typeface="Helvetica Neue Light"/>
              <a:cs typeface="Helvetica Neue Light"/>
              <a:sym typeface="Helvetica Neue Light"/>
            </a:endParaRPr>
          </a:p>
        </p:txBody>
      </p:sp>
      <p:sp>
        <p:nvSpPr>
          <p:cNvPr id="2" name="Title 1">
            <a:extLst>
              <a:ext uri="{FF2B5EF4-FFF2-40B4-BE49-F238E27FC236}">
                <a16:creationId xmlns:a16="http://schemas.microsoft.com/office/drawing/2014/main" id="{77E85EA4-0A58-4902-546E-876CCA133D6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Answers 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27e576c1a67_0_1241">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738" name="Google Shape;738;g27e576c1a67_0_1241">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39" name="Google Shape;739;g27e576c1a67_0_1241">
            <a:extLst>
              <a:ext uri="{C183D7F6-B498-43B3-948B-1728B52AA6E4}">
                <adec:decorative xmlns:adec="http://schemas.microsoft.com/office/drawing/2017/decorative" val="1"/>
              </a:ext>
            </a:extLst>
          </p:cNvPr>
          <p:cNvCxnSpPr>
            <a:stCxn id="740" idx="4"/>
            <a:endCxn id="737"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41" name="Google Shape;741;g27e576c1a67_0_1241">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42" name="Google Shape;742;g27e576c1a67_0_1241">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0" name="Google Shape;740;g27e576c1a67_0_1241">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743" name="Google Shape;743;g27e576c1a67_0_1241">
            <a:extLst>
              <a:ext uri="{C183D7F6-B498-43B3-948B-1728B52AA6E4}">
                <adec:decorative xmlns:adec="http://schemas.microsoft.com/office/drawing/2017/decorative" val="1"/>
              </a:ext>
            </a:extLst>
          </p:cNvPr>
          <p:cNvSpPr txBox="1"/>
          <p:nvPr/>
        </p:nvSpPr>
        <p:spPr>
          <a:xfrm>
            <a:off x="2690884" y="1913247"/>
            <a:ext cx="79770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endParaRPr sz="2400">
              <a:solidFill>
                <a:srgbClr val="000000"/>
              </a:solidFill>
              <a:latin typeface="Helvetica Neue Light"/>
              <a:ea typeface="Helvetica Neue Light"/>
              <a:cs typeface="Helvetica Neue Light"/>
              <a:sym typeface="Helvetica Neue Light"/>
            </a:endParaRPr>
          </a:p>
        </p:txBody>
      </p:sp>
      <p:sp>
        <p:nvSpPr>
          <p:cNvPr id="744" name="Google Shape;744;g27e576c1a67_0_1241">
            <a:extLst>
              <a:ext uri="{C183D7F6-B498-43B3-948B-1728B52AA6E4}">
                <adec:decorative xmlns:adec="http://schemas.microsoft.com/office/drawing/2017/decorative" val="1"/>
              </a:ext>
            </a:extLst>
          </p:cNvPr>
          <p:cNvSpPr txBox="1"/>
          <p:nvPr/>
        </p:nvSpPr>
        <p:spPr>
          <a:xfrm>
            <a:off x="2690884" y="2065647"/>
            <a:ext cx="79770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endParaRPr sz="2400">
              <a:solidFill>
                <a:srgbClr val="000000"/>
              </a:solidFill>
              <a:latin typeface="Helvetica Neue Light"/>
              <a:ea typeface="Helvetica Neue Light"/>
              <a:cs typeface="Helvetica Neue Light"/>
              <a:sym typeface="Helvetica Neue Light"/>
            </a:endParaRPr>
          </a:p>
        </p:txBody>
      </p:sp>
      <p:sp>
        <p:nvSpPr>
          <p:cNvPr id="745" name="Google Shape;745;g27e576c1a67_0_1241">
            <a:extLst>
              <a:ext uri="{C183D7F6-B498-43B3-948B-1728B52AA6E4}">
                <adec:decorative xmlns:adec="http://schemas.microsoft.com/office/drawing/2017/decorative" val="1"/>
              </a:ext>
            </a:extLst>
          </p:cNvPr>
          <p:cNvSpPr/>
          <p:nvPr/>
        </p:nvSpPr>
        <p:spPr>
          <a:xfrm>
            <a:off x="1886275" y="1811475"/>
            <a:ext cx="8627100" cy="893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pPr>
            <a:endParaRPr sz="1400">
              <a:solidFill>
                <a:srgbClr val="000000"/>
              </a:solidFill>
              <a:latin typeface="Calibri"/>
              <a:ea typeface="Calibri"/>
              <a:cs typeface="Calibri"/>
              <a:sym typeface="Calibri"/>
            </a:endParaRPr>
          </a:p>
        </p:txBody>
      </p:sp>
      <p:sp>
        <p:nvSpPr>
          <p:cNvPr id="746" name="Google Shape;746;g27e576c1a67_0_1241"/>
          <p:cNvSpPr txBox="1"/>
          <p:nvPr/>
        </p:nvSpPr>
        <p:spPr>
          <a:xfrm>
            <a:off x="1930234" y="1927122"/>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A</a:t>
            </a:r>
            <a:endParaRPr sz="1400">
              <a:solidFill>
                <a:srgbClr val="000000"/>
              </a:solidFill>
              <a:latin typeface="Arial"/>
              <a:ea typeface="Arial"/>
              <a:cs typeface="Arial"/>
              <a:sym typeface="Arial"/>
            </a:endParaRPr>
          </a:p>
        </p:txBody>
      </p:sp>
      <p:sp>
        <p:nvSpPr>
          <p:cNvPr id="747" name="Google Shape;747;g27e576c1a67_0_1241"/>
          <p:cNvSpPr txBox="1"/>
          <p:nvPr/>
        </p:nvSpPr>
        <p:spPr>
          <a:xfrm>
            <a:off x="1930233" y="2978564"/>
            <a:ext cx="4923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B</a:t>
            </a:r>
            <a:endParaRPr sz="1400">
              <a:solidFill>
                <a:srgbClr val="000000"/>
              </a:solidFill>
              <a:latin typeface="Arial"/>
              <a:ea typeface="Arial"/>
              <a:cs typeface="Arial"/>
              <a:sym typeface="Arial"/>
            </a:endParaRPr>
          </a:p>
        </p:txBody>
      </p:sp>
      <p:sp>
        <p:nvSpPr>
          <p:cNvPr id="748" name="Google Shape;748;g27e576c1a67_0_1241"/>
          <p:cNvSpPr txBox="1"/>
          <p:nvPr/>
        </p:nvSpPr>
        <p:spPr>
          <a:xfrm>
            <a:off x="1917332" y="4030029"/>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C</a:t>
            </a:r>
            <a:endParaRPr sz="1400">
              <a:solidFill>
                <a:srgbClr val="000000"/>
              </a:solidFill>
              <a:latin typeface="Arial"/>
              <a:ea typeface="Arial"/>
              <a:cs typeface="Arial"/>
              <a:sym typeface="Arial"/>
            </a:endParaRPr>
          </a:p>
        </p:txBody>
      </p:sp>
      <p:sp>
        <p:nvSpPr>
          <p:cNvPr id="749" name="Google Shape;749;g27e576c1a67_0_1241"/>
          <p:cNvSpPr txBox="1"/>
          <p:nvPr/>
        </p:nvSpPr>
        <p:spPr>
          <a:xfrm>
            <a:off x="1917330" y="5021195"/>
            <a:ext cx="518100" cy="64650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a:solidFill>
                  <a:srgbClr val="000000"/>
                </a:solidFill>
                <a:latin typeface="Arial"/>
                <a:ea typeface="Arial"/>
                <a:cs typeface="Arial"/>
                <a:sym typeface="Arial"/>
              </a:rPr>
              <a:t>D</a:t>
            </a:r>
            <a:endParaRPr sz="1400">
              <a:solidFill>
                <a:srgbClr val="000000"/>
              </a:solidFill>
              <a:latin typeface="Arial"/>
              <a:ea typeface="Arial"/>
              <a:cs typeface="Arial"/>
              <a:sym typeface="Arial"/>
            </a:endParaRPr>
          </a:p>
        </p:txBody>
      </p:sp>
      <p:sp>
        <p:nvSpPr>
          <p:cNvPr id="750" name="Google Shape;750;g27e576c1a67_0_1241"/>
          <p:cNvSpPr txBox="1">
            <a:spLocks noGrp="1"/>
          </p:cNvSpPr>
          <p:nvPr>
            <p:ph type="title" idx="4294967295"/>
          </p:nvPr>
        </p:nvSpPr>
        <p:spPr>
          <a:xfrm>
            <a:off x="2150731" y="355701"/>
            <a:ext cx="8209500" cy="14469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Tx/>
              <a:buNone/>
              <a:tabLst/>
              <a:defRPr/>
            </a:pPr>
            <a:r>
              <a:rPr kumimoji="0" lang="en-US" sz="3000" b="1" i="0" u="sng" strike="noStrike" kern="1200" cap="none" spc="0" normalizeH="0" baseline="0" noProof="0" dirty="0">
                <a:ln>
                  <a:noFill/>
                </a:ln>
                <a:solidFill>
                  <a:srgbClr val="000000"/>
                </a:solidFill>
                <a:effectLst/>
                <a:uLnTx/>
                <a:uFillTx/>
                <a:latin typeface="Calibri"/>
                <a:ea typeface="Calibri"/>
                <a:cs typeface="Calibri"/>
                <a:sym typeface="Calibri"/>
              </a:rPr>
              <a:t>Directions:</a:t>
            </a:r>
            <a:r>
              <a:rPr kumimoji="0" lang="en-US" sz="3000" b="1"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2900" b="0" i="0" u="none" strike="noStrike" kern="1200" cap="none" spc="0" normalizeH="0" baseline="0" noProof="0" dirty="0">
                <a:ln>
                  <a:noFill/>
                </a:ln>
                <a:solidFill>
                  <a:srgbClr val="000000"/>
                </a:solidFill>
                <a:effectLst/>
                <a:uLnTx/>
                <a:uFillTx/>
                <a:latin typeface="Calibri"/>
                <a:ea typeface="Calibri"/>
                <a:cs typeface="Calibri"/>
                <a:sym typeface="Calibri"/>
              </a:rPr>
              <a:t>Choose the correct response for </a:t>
            </a:r>
            <a:r>
              <a:rPr kumimoji="0" lang="en-US" sz="2900" b="0" i="1" u="none" strike="noStrike" kern="1200" cap="none" spc="0" normalizeH="0" baseline="0" noProof="0" dirty="0">
                <a:ln>
                  <a:noFill/>
                </a:ln>
                <a:solidFill>
                  <a:srgbClr val="000000"/>
                </a:solidFill>
                <a:effectLst/>
                <a:uLnTx/>
                <a:uFillTx/>
                <a:latin typeface="Calibri"/>
                <a:ea typeface="Calibri"/>
                <a:cs typeface="Calibri"/>
                <a:sym typeface="Calibri"/>
              </a:rPr>
              <a:t>“how does </a:t>
            </a:r>
            <a:r>
              <a:rPr kumimoji="0" lang="en-US" sz="2900" b="0" i="1" u="none" strike="noStrike" kern="1200" cap="none" spc="0" normalizeH="0" baseline="0" noProof="0" dirty="0">
                <a:ln>
                  <a:noFill/>
                </a:ln>
                <a:solidFill>
                  <a:schemeClr val="tx1"/>
                </a:solidFill>
                <a:effectLst/>
                <a:uLnTx/>
                <a:uFillTx/>
                <a:latin typeface="Calibri"/>
                <a:ea typeface="Calibri"/>
                <a:cs typeface="Calibri"/>
                <a:sym typeface="Calibri"/>
              </a:rPr>
              <a:t>pollination</a:t>
            </a:r>
            <a:r>
              <a:rPr kumimoji="0" lang="en-US" sz="2900" b="0" i="1" u="none" strike="noStrike" kern="1200" cap="none" spc="0" normalizeH="0" baseline="0" noProof="0" dirty="0">
                <a:ln>
                  <a:noFill/>
                </a:ln>
                <a:solidFill>
                  <a:srgbClr val="000000"/>
                </a:solidFill>
                <a:effectLst/>
                <a:uLnTx/>
                <a:uFillTx/>
                <a:latin typeface="Calibri"/>
                <a:ea typeface="Calibri"/>
                <a:cs typeface="Calibri"/>
                <a:sym typeface="Calibri"/>
              </a:rPr>
              <a:t> impact my life?” </a:t>
            </a:r>
            <a:r>
              <a:rPr kumimoji="0" lang="en-US" sz="2900" b="0" i="0" u="none" strike="noStrike" kern="1200" cap="none" spc="0" normalizeH="0" baseline="0" noProof="0" dirty="0">
                <a:ln>
                  <a:noFill/>
                </a:ln>
                <a:solidFill>
                  <a:srgbClr val="000000"/>
                </a:solidFill>
                <a:effectLst/>
                <a:uLnTx/>
                <a:uFillTx/>
                <a:latin typeface="Calibri"/>
                <a:ea typeface="Calibri"/>
                <a:cs typeface="Calibri"/>
                <a:sym typeface="Calibri"/>
              </a:rPr>
              <a:t>from the choices below.</a:t>
            </a: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751" name="Google Shape;751;g27e576c1a67_0_1241"/>
          <p:cNvSpPr txBox="1"/>
          <p:nvPr/>
        </p:nvSpPr>
        <p:spPr>
          <a:xfrm>
            <a:off x="2609857" y="2019536"/>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374151"/>
                </a:solidFill>
                <a:latin typeface="Helvetica Neue Light"/>
                <a:ea typeface="Helvetica Neue Light"/>
                <a:cs typeface="Helvetica Neue Light"/>
                <a:sym typeface="Helvetica Neue Light"/>
              </a:rPr>
              <a:t>Pollination helps the plants I see everyday to reproduce</a:t>
            </a:r>
            <a:endParaRPr sz="2400">
              <a:solidFill>
                <a:srgbClr val="374151"/>
              </a:solidFill>
              <a:latin typeface="Helvetica Neue Light"/>
              <a:ea typeface="Helvetica Neue Light"/>
              <a:cs typeface="Helvetica Neue Light"/>
              <a:sym typeface="Helvetica Neue Light"/>
            </a:endParaRPr>
          </a:p>
        </p:txBody>
      </p:sp>
      <p:sp>
        <p:nvSpPr>
          <p:cNvPr id="752" name="Google Shape;752;g27e576c1a67_0_1241"/>
          <p:cNvSpPr txBox="1"/>
          <p:nvPr/>
        </p:nvSpPr>
        <p:spPr>
          <a:xfrm>
            <a:off x="2609857" y="4122436"/>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374151"/>
                </a:solidFill>
                <a:latin typeface="Helvetica Neue Light"/>
                <a:ea typeface="Helvetica Neue Light"/>
                <a:cs typeface="Helvetica Neue Light"/>
                <a:sym typeface="Helvetica Neue Light"/>
              </a:rPr>
              <a:t>Pollination helps the animals I see everyday to eat.</a:t>
            </a:r>
            <a:endParaRPr sz="2400">
              <a:solidFill>
                <a:srgbClr val="374151"/>
              </a:solidFill>
              <a:latin typeface="Helvetica Neue Light"/>
              <a:ea typeface="Helvetica Neue Light"/>
              <a:cs typeface="Helvetica Neue Light"/>
              <a:sym typeface="Helvetica Neue Light"/>
            </a:endParaRPr>
          </a:p>
        </p:txBody>
      </p:sp>
      <p:sp>
        <p:nvSpPr>
          <p:cNvPr id="753" name="Google Shape;753;g27e576c1a67_0_1241"/>
          <p:cNvSpPr txBox="1"/>
          <p:nvPr/>
        </p:nvSpPr>
        <p:spPr>
          <a:xfrm>
            <a:off x="2609857" y="5078061"/>
            <a:ext cx="78741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374151"/>
                </a:solidFill>
                <a:latin typeface="Helvetica Neue Light"/>
                <a:ea typeface="Helvetica Neue Light"/>
                <a:cs typeface="Helvetica Neue Light"/>
                <a:sym typeface="Helvetica Neue Light"/>
              </a:rPr>
              <a:t>Pollination helps the animals I see everyday  to reproduce.</a:t>
            </a:r>
            <a:endParaRPr sz="2400">
              <a:solidFill>
                <a:srgbClr val="374151"/>
              </a:solidFill>
              <a:latin typeface="Helvetica Neue Light"/>
              <a:ea typeface="Helvetica Neue Light"/>
              <a:cs typeface="Helvetica Neue Light"/>
              <a:sym typeface="Helvetica Neue Light"/>
            </a:endParaRPr>
          </a:p>
        </p:txBody>
      </p:sp>
      <p:sp>
        <p:nvSpPr>
          <p:cNvPr id="754" name="Google Shape;754;g27e576c1a67_0_1241"/>
          <p:cNvSpPr txBox="1"/>
          <p:nvPr/>
        </p:nvSpPr>
        <p:spPr>
          <a:xfrm>
            <a:off x="2566682" y="3070973"/>
            <a:ext cx="7874100" cy="8310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374151"/>
                </a:solidFill>
                <a:latin typeface="Helvetica Neue Light"/>
                <a:ea typeface="Helvetica Neue Light"/>
                <a:cs typeface="Helvetica Neue Light"/>
                <a:sym typeface="Helvetica Neue Light"/>
              </a:rPr>
              <a:t>Pollination helps the trees I see everyday to stay in the ground.</a:t>
            </a:r>
            <a:endParaRPr sz="2400">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25e11802ac4_0_2649">
            <a:extLst>
              <a:ext uri="{C183D7F6-B498-43B3-948B-1728B52AA6E4}">
                <adec:decorative xmlns:adec="http://schemas.microsoft.com/office/drawing/2017/decorative" val="1"/>
              </a:ext>
            </a:extLst>
          </p:cNvPr>
          <p:cNvSpPr/>
          <p:nvPr/>
        </p:nvSpPr>
        <p:spPr>
          <a:xfrm>
            <a:off x="1641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cxnSp>
        <p:nvCxnSpPr>
          <p:cNvPr id="761" name="Google Shape;761;g25e11802ac4_0_2649">
            <a:extLst>
              <a:ext uri="{C183D7F6-B498-43B3-948B-1728B52AA6E4}">
                <adec:decorative xmlns:adec="http://schemas.microsoft.com/office/drawing/2017/decorative" val="1"/>
              </a:ext>
            </a:extLst>
          </p:cNvPr>
          <p:cNvCxnSpPr/>
          <p:nvPr/>
        </p:nvCxnSpPr>
        <p:spPr>
          <a:xfrm>
            <a:off x="1764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62" name="Google Shape;762;g25e11802ac4_0_2649">
            <a:extLst>
              <a:ext uri="{C183D7F6-B498-43B3-948B-1728B52AA6E4}">
                <adec:decorative xmlns:adec="http://schemas.microsoft.com/office/drawing/2017/decorative" val="1"/>
              </a:ext>
            </a:extLst>
          </p:cNvPr>
          <p:cNvCxnSpPr>
            <a:stCxn id="763" idx="4"/>
            <a:endCxn id="760" idx="2"/>
          </p:cNvCxnSpPr>
          <p:nvPr/>
        </p:nvCxnSpPr>
        <p:spPr>
          <a:xfrm>
            <a:off x="1763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64" name="Google Shape;764;g25e11802ac4_0_2649">
            <a:extLst>
              <a:ext uri="{C183D7F6-B498-43B3-948B-1728B52AA6E4}">
                <adec:decorative xmlns:adec="http://schemas.microsoft.com/office/drawing/2017/decorative" val="1"/>
              </a:ext>
            </a:extLst>
          </p:cNvPr>
          <p:cNvCxnSpPr/>
          <p:nvPr/>
        </p:nvCxnSpPr>
        <p:spPr>
          <a:xfrm>
            <a:off x="1641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65" name="Google Shape;765;g25e11802ac4_0_2649">
            <a:extLst>
              <a:ext uri="{C183D7F6-B498-43B3-948B-1728B52AA6E4}">
                <adec:decorative xmlns:adec="http://schemas.microsoft.com/office/drawing/2017/decorative" val="1"/>
              </a:ext>
            </a:extLst>
          </p:cNvPr>
          <p:cNvCxnSpPr/>
          <p:nvPr/>
        </p:nvCxnSpPr>
        <p:spPr>
          <a:xfrm>
            <a:off x="1813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63" name="Google Shape;763;g25e11802ac4_0_2649">
            <a:extLst>
              <a:ext uri="{C183D7F6-B498-43B3-948B-1728B52AA6E4}">
                <adec:decorative xmlns:adec="http://schemas.microsoft.com/office/drawing/2017/decorative" val="1"/>
              </a:ext>
            </a:extLst>
          </p:cNvPr>
          <p:cNvSpPr/>
          <p:nvPr/>
        </p:nvSpPr>
        <p:spPr>
          <a:xfrm>
            <a:off x="1713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rgbClr val="FFFFFF"/>
              </a:solidFill>
              <a:latin typeface="Arial"/>
              <a:ea typeface="Arial"/>
              <a:cs typeface="Arial"/>
              <a:sym typeface="Arial"/>
            </a:endParaRPr>
          </a:p>
        </p:txBody>
      </p:sp>
      <p:sp>
        <p:nvSpPr>
          <p:cNvPr id="766" name="Google Shape;766;g25e11802ac4_0_2649">
            <a:extLst>
              <a:ext uri="{C183D7F6-B498-43B3-948B-1728B52AA6E4}">
                <adec:decorative xmlns:adec="http://schemas.microsoft.com/office/drawing/2017/decorative" val="1"/>
              </a:ext>
            </a:extLst>
          </p:cNvPr>
          <p:cNvSpPr/>
          <p:nvPr/>
        </p:nvSpPr>
        <p:spPr>
          <a:xfrm>
            <a:off x="2022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cxnSp>
        <p:nvCxnSpPr>
          <p:cNvPr id="767" name="Google Shape;767;g25e11802ac4_0_2649">
            <a:extLst>
              <a:ext uri="{C183D7F6-B498-43B3-948B-1728B52AA6E4}">
                <adec:decorative xmlns:adec="http://schemas.microsoft.com/office/drawing/2017/decorative" val="1"/>
              </a:ext>
            </a:extLst>
          </p:cNvPr>
          <p:cNvCxnSpPr/>
          <p:nvPr/>
        </p:nvCxnSpPr>
        <p:spPr>
          <a:xfrm>
            <a:off x="6130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68" name="Google Shape;768;g25e11802ac4_0_2649">
            <a:extLst>
              <a:ext uri="{C183D7F6-B498-43B3-948B-1728B52AA6E4}">
                <adec:decorative xmlns:adec="http://schemas.microsoft.com/office/drawing/2017/decorative" val="1"/>
              </a:ext>
            </a:extLst>
          </p:cNvPr>
          <p:cNvCxnSpPr>
            <a:stCxn id="769" idx="4"/>
            <a:endCxn id="766" idx="2"/>
          </p:cNvCxnSpPr>
          <p:nvPr/>
        </p:nvCxnSpPr>
        <p:spPr>
          <a:xfrm>
            <a:off x="6095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70" name="Google Shape;770;g25e11802ac4_0_2649">
            <a:extLst>
              <a:ext uri="{C183D7F6-B498-43B3-948B-1728B52AA6E4}">
                <adec:decorative xmlns:adec="http://schemas.microsoft.com/office/drawing/2017/decorative" val="1"/>
              </a:ext>
            </a:extLst>
          </p:cNvPr>
          <p:cNvCxnSpPr/>
          <p:nvPr/>
        </p:nvCxnSpPr>
        <p:spPr>
          <a:xfrm>
            <a:off x="2022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71" name="Google Shape;771;g25e11802ac4_0_2649">
            <a:extLst>
              <a:ext uri="{C183D7F6-B498-43B3-948B-1728B52AA6E4}">
                <adec:decorative xmlns:adec="http://schemas.microsoft.com/office/drawing/2017/decorative" val="1"/>
              </a:ext>
            </a:extLst>
          </p:cNvPr>
          <p:cNvCxnSpPr/>
          <p:nvPr/>
        </p:nvCxnSpPr>
        <p:spPr>
          <a:xfrm>
            <a:off x="7779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69" name="Google Shape;769;g25e11802ac4_0_2649">
            <a:extLst>
              <a:ext uri="{C183D7F6-B498-43B3-948B-1728B52AA6E4}">
                <adec:decorative xmlns:adec="http://schemas.microsoft.com/office/drawing/2017/decorative" val="1"/>
              </a:ext>
            </a:extLst>
          </p:cNvPr>
          <p:cNvSpPr/>
          <p:nvPr/>
        </p:nvSpPr>
        <p:spPr>
          <a:xfrm>
            <a:off x="4412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400"/>
            </a:pPr>
            <a:endParaRPr sz="1400">
              <a:solidFill>
                <a:schemeClr val="lt1"/>
              </a:solidFill>
              <a:latin typeface="Arial"/>
              <a:ea typeface="Arial"/>
              <a:cs typeface="Arial"/>
              <a:sym typeface="Arial"/>
            </a:endParaRPr>
          </a:p>
        </p:txBody>
      </p:sp>
      <p:sp>
        <p:nvSpPr>
          <p:cNvPr id="772" name="Google Shape;772;g25e11802ac4_0_2649"/>
          <p:cNvSpPr txBox="1"/>
          <p:nvPr/>
        </p:nvSpPr>
        <p:spPr>
          <a:xfrm>
            <a:off x="2018363" y="701495"/>
            <a:ext cx="11466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Definition</a:t>
            </a:r>
            <a:endParaRPr sz="1400">
              <a:solidFill>
                <a:srgbClr val="000000"/>
              </a:solidFill>
              <a:latin typeface="Arial"/>
              <a:ea typeface="Arial"/>
              <a:cs typeface="Arial"/>
              <a:sym typeface="Arial"/>
            </a:endParaRPr>
          </a:p>
        </p:txBody>
      </p:sp>
      <p:sp>
        <p:nvSpPr>
          <p:cNvPr id="773" name="Google Shape;773;g25e11802ac4_0_2649"/>
          <p:cNvSpPr txBox="1"/>
          <p:nvPr/>
        </p:nvSpPr>
        <p:spPr>
          <a:xfrm>
            <a:off x="2022763" y="6056745"/>
            <a:ext cx="10824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Example</a:t>
            </a:r>
            <a:endParaRPr sz="1400">
              <a:solidFill>
                <a:srgbClr val="000000"/>
              </a:solidFill>
              <a:latin typeface="Arial"/>
              <a:ea typeface="Arial"/>
              <a:cs typeface="Arial"/>
              <a:sym typeface="Arial"/>
            </a:endParaRPr>
          </a:p>
        </p:txBody>
      </p:sp>
      <p:sp>
        <p:nvSpPr>
          <p:cNvPr id="774" name="Google Shape;774;g25e11802ac4_0_2649"/>
          <p:cNvSpPr txBox="1"/>
          <p:nvPr/>
        </p:nvSpPr>
        <p:spPr>
          <a:xfrm>
            <a:off x="9307989" y="676687"/>
            <a:ext cx="902700" cy="3693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Helvetica Neue Light"/>
                <a:ea typeface="Helvetica Neue Light"/>
                <a:cs typeface="Helvetica Neue Light"/>
                <a:sym typeface="Helvetica Neue Light"/>
              </a:rPr>
              <a:t>Picture</a:t>
            </a:r>
            <a:endParaRPr sz="1400">
              <a:solidFill>
                <a:srgbClr val="000000"/>
              </a:solidFill>
              <a:latin typeface="Arial"/>
              <a:ea typeface="Arial"/>
              <a:cs typeface="Arial"/>
              <a:sym typeface="Arial"/>
            </a:endParaRPr>
          </a:p>
        </p:txBody>
      </p:sp>
      <p:sp>
        <p:nvSpPr>
          <p:cNvPr id="775" name="Google Shape;775;g25e11802ac4_0_2649"/>
          <p:cNvSpPr txBox="1"/>
          <p:nvPr/>
        </p:nvSpPr>
        <p:spPr>
          <a:xfrm>
            <a:off x="6054650" y="6143700"/>
            <a:ext cx="4107600" cy="369300"/>
          </a:xfrm>
          <a:prstGeom prst="rect">
            <a:avLst/>
          </a:prstGeom>
          <a:noFill/>
          <a:ln>
            <a:noFill/>
          </a:ln>
        </p:spPr>
        <p:txBody>
          <a:bodyPr spcFirstLastPara="1" wrap="square" lIns="91425" tIns="45700" rIns="91425" bIns="45700" anchor="t" anchorCtr="0">
            <a:spAutoFit/>
          </a:bodyPr>
          <a:lstStyle/>
          <a:p>
            <a:pPr algn="r">
              <a:buClr>
                <a:srgbClr val="000000"/>
              </a:buClr>
              <a:buSzPts val="1800"/>
            </a:pPr>
            <a:r>
              <a:rPr lang="en-US">
                <a:solidFill>
                  <a:srgbClr val="000000"/>
                </a:solidFill>
                <a:latin typeface="Helvetica Neue Light"/>
                <a:ea typeface="Helvetica Neue Light"/>
                <a:cs typeface="Helvetica Neue Light"/>
                <a:sym typeface="Helvetica Neue Light"/>
              </a:rPr>
              <a:t>How does </a:t>
            </a:r>
            <a:r>
              <a:rPr lang="en-US">
                <a:latin typeface="Helvetica Neue Light"/>
                <a:ea typeface="Helvetica Neue Light"/>
                <a:cs typeface="Helvetica Neue Light"/>
                <a:sym typeface="Helvetica Neue Light"/>
              </a:rPr>
              <a:t>pollination</a:t>
            </a:r>
            <a:r>
              <a:rPr lang="en-US">
                <a:solidFill>
                  <a:srgbClr val="000000"/>
                </a:solidFill>
                <a:latin typeface="Helvetica Neue Light"/>
                <a:ea typeface="Helvetica Neue Light"/>
                <a:cs typeface="Helvetica Neue Light"/>
                <a:sym typeface="Helvetica Neue Light"/>
              </a:rPr>
              <a:t> impact my life?</a:t>
            </a:r>
            <a:endParaRPr>
              <a:solidFill>
                <a:srgbClr val="000000"/>
              </a:solidFill>
              <a:latin typeface="Arial"/>
              <a:ea typeface="Arial"/>
              <a:cs typeface="Arial"/>
              <a:sym typeface="Arial"/>
            </a:endParaRPr>
          </a:p>
        </p:txBody>
      </p:sp>
      <p:sp>
        <p:nvSpPr>
          <p:cNvPr id="776" name="Google Shape;776;g25e11802ac4_0_2649"/>
          <p:cNvSpPr txBox="1"/>
          <p:nvPr/>
        </p:nvSpPr>
        <p:spPr>
          <a:xfrm>
            <a:off x="6752126" y="4580550"/>
            <a:ext cx="3270300" cy="1108200"/>
          </a:xfrm>
          <a:prstGeom prst="rect">
            <a:avLst/>
          </a:prstGeom>
          <a:noFill/>
          <a:ln>
            <a:noFill/>
          </a:ln>
        </p:spPr>
        <p:txBody>
          <a:bodyPr spcFirstLastPara="1" wrap="square" lIns="91425" tIns="45700" rIns="91425" bIns="45700" anchor="t" anchorCtr="0">
            <a:spAutoFit/>
          </a:bodyPr>
          <a:lstStyle/>
          <a:p>
            <a:pPr algn="r">
              <a:buClr>
                <a:srgbClr val="000000"/>
              </a:buClr>
              <a:buSzPts val="2200"/>
            </a:pPr>
            <a:r>
              <a:rPr lang="en-US" sz="2200">
                <a:solidFill>
                  <a:srgbClr val="434343"/>
                </a:solidFill>
                <a:latin typeface="Helvetica Neue Light"/>
                <a:ea typeface="Helvetica Neue Light"/>
                <a:cs typeface="Helvetica Neue Light"/>
                <a:sym typeface="Helvetica Neue Light"/>
              </a:rPr>
              <a:t>Pollination helps the plants I see everyday to reproduce. </a:t>
            </a:r>
            <a:endParaRPr sz="2200">
              <a:solidFill>
                <a:srgbClr val="434343"/>
              </a:solidFill>
              <a:latin typeface="Arial"/>
              <a:ea typeface="Arial"/>
              <a:cs typeface="Arial"/>
              <a:sym typeface="Arial"/>
            </a:endParaRPr>
          </a:p>
        </p:txBody>
      </p:sp>
      <p:sp>
        <p:nvSpPr>
          <p:cNvPr id="777" name="Google Shape;777;g25e11802ac4_0_2649"/>
          <p:cNvSpPr txBox="1"/>
          <p:nvPr/>
        </p:nvSpPr>
        <p:spPr>
          <a:xfrm>
            <a:off x="2078004" y="4580825"/>
            <a:ext cx="3584100" cy="1311088"/>
          </a:xfrm>
          <a:prstGeom prst="rect">
            <a:avLst/>
          </a:prstGeom>
          <a:noFill/>
          <a:ln>
            <a:noFill/>
          </a:ln>
        </p:spPr>
        <p:txBody>
          <a:bodyPr spcFirstLastPara="1" wrap="square" lIns="91425" tIns="45700" rIns="91425" bIns="45700" anchor="t" anchorCtr="0">
            <a:spAutoFit/>
          </a:bodyPr>
          <a:lstStyle/>
          <a:p>
            <a:pPr>
              <a:lnSpc>
                <a:spcPct val="110000"/>
              </a:lnSpc>
              <a:buClr>
                <a:srgbClr val="000000"/>
              </a:buClr>
              <a:buSzPts val="2400"/>
            </a:pPr>
            <a:r>
              <a:rPr lang="en-US" sz="2400">
                <a:solidFill>
                  <a:srgbClr val="43464D"/>
                </a:solidFill>
                <a:latin typeface="Helvetica Neue Light"/>
                <a:ea typeface="Helvetica Neue Light"/>
                <a:cs typeface="Helvetica Neue Light"/>
                <a:sym typeface="Helvetica Neue Light"/>
              </a:rPr>
              <a:t>A butterfly taking pollen from one flower to another flower </a:t>
            </a:r>
            <a:endParaRPr sz="2400">
              <a:solidFill>
                <a:srgbClr val="000000"/>
              </a:solidFill>
              <a:latin typeface="Helvetica Neue Light"/>
              <a:ea typeface="Helvetica Neue Light"/>
              <a:cs typeface="Helvetica Neue Light"/>
              <a:sym typeface="Helvetica Neue Light"/>
            </a:endParaRPr>
          </a:p>
        </p:txBody>
      </p:sp>
      <p:sp>
        <p:nvSpPr>
          <p:cNvPr id="778" name="Google Shape;778;g25e11802ac4_0_2649"/>
          <p:cNvSpPr txBox="1"/>
          <p:nvPr/>
        </p:nvSpPr>
        <p:spPr>
          <a:xfrm>
            <a:off x="4514050" y="3343633"/>
            <a:ext cx="3163800" cy="538800"/>
          </a:xfrm>
          <a:prstGeom prst="rect">
            <a:avLst/>
          </a:prstGeom>
          <a:noFill/>
          <a:ln>
            <a:noFill/>
          </a:ln>
        </p:spPr>
        <p:txBody>
          <a:bodyPr spcFirstLastPara="1" wrap="square" lIns="91425" tIns="45700" rIns="91425" bIns="45700" anchor="t" anchorCtr="0">
            <a:spAutoFit/>
          </a:bodyPr>
          <a:lstStyle/>
          <a:p>
            <a:pPr algn="ctr">
              <a:buClr>
                <a:srgbClr val="000000"/>
              </a:buClr>
              <a:buSzPts val="2900"/>
            </a:pPr>
            <a:r>
              <a:rPr lang="en-US" sz="2900" b="1">
                <a:latin typeface="Poppins"/>
                <a:ea typeface="Poppins"/>
                <a:cs typeface="Poppins"/>
                <a:sym typeface="Poppins"/>
              </a:rPr>
              <a:t>Pollination</a:t>
            </a:r>
            <a:endParaRPr sz="700">
              <a:solidFill>
                <a:srgbClr val="000000"/>
              </a:solidFill>
              <a:latin typeface="Arial"/>
              <a:ea typeface="Arial"/>
              <a:cs typeface="Arial"/>
              <a:sym typeface="Arial"/>
            </a:endParaRPr>
          </a:p>
        </p:txBody>
      </p:sp>
      <p:sp>
        <p:nvSpPr>
          <p:cNvPr id="779" name="Google Shape;779;g25e11802ac4_0_2649"/>
          <p:cNvSpPr txBox="1"/>
          <p:nvPr/>
        </p:nvSpPr>
        <p:spPr>
          <a:xfrm>
            <a:off x="2288154" y="1310075"/>
            <a:ext cx="3163800" cy="461700"/>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2400">
                <a:solidFill>
                  <a:srgbClr val="43464D"/>
                </a:solidFill>
                <a:latin typeface="Helvetica Neue Light"/>
                <a:ea typeface="Helvetica Neue Light"/>
                <a:cs typeface="Helvetica Neue Light"/>
                <a:sym typeface="Helvetica Neue Light"/>
              </a:rPr>
              <a:t>The transfer of pollen </a:t>
            </a:r>
            <a:r>
              <a:rPr lang="en-US" sz="2400">
                <a:solidFill>
                  <a:schemeClr val="dk1"/>
                </a:solidFill>
                <a:latin typeface="Helvetica Neue Light"/>
                <a:ea typeface="Helvetica Neue Light"/>
                <a:cs typeface="Helvetica Neue Light"/>
                <a:sym typeface="Helvetica Neue Light"/>
              </a:rPr>
              <a:t> </a:t>
            </a:r>
            <a:endParaRPr sz="1400">
              <a:solidFill>
                <a:schemeClr val="dk1"/>
              </a:solidFill>
              <a:latin typeface="Arial"/>
              <a:ea typeface="Arial"/>
              <a:cs typeface="Arial"/>
              <a:sym typeface="Arial"/>
            </a:endParaRPr>
          </a:p>
        </p:txBody>
      </p:sp>
      <p:pic>
        <p:nvPicPr>
          <p:cNvPr id="780" name="Google Shape;780;g25e11802ac4_0_2649">
            <a:extLst>
              <a:ext uri="{C183D7F6-B498-43B3-948B-1728B52AA6E4}">
                <adec:decorative xmlns:adec="http://schemas.microsoft.com/office/drawing/2017/decorative" val="1"/>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439751" y="1070800"/>
            <a:ext cx="2679911" cy="1763100"/>
          </a:xfrm>
          <a:prstGeom prst="rect">
            <a:avLst/>
          </a:prstGeom>
          <a:noFill/>
          <a:ln>
            <a:noFill/>
          </a:ln>
        </p:spPr>
      </p:pic>
      <p:sp>
        <p:nvSpPr>
          <p:cNvPr id="2" name="Title 1">
            <a:extLst>
              <a:ext uri="{FF2B5EF4-FFF2-40B4-BE49-F238E27FC236}">
                <a16:creationId xmlns:a16="http://schemas.microsoft.com/office/drawing/2014/main" id="{F7DFF542-A580-A2AE-CD6A-D9DC86AD5F83}"/>
              </a:ext>
            </a:extLst>
          </p:cNvPr>
          <p:cNvSpPr txBox="1">
            <a:spLocks noGrp="1"/>
          </p:cNvSpPr>
          <p:nvPr>
            <p:ph type="title" idx="4294967295"/>
          </p:nvPr>
        </p:nvSpPr>
        <p:spPr>
          <a:xfrm>
            <a:off x="3810446" y="34431"/>
            <a:ext cx="4488408"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mn-lt"/>
                <a:ea typeface="+mn-ea"/>
                <a:cs typeface="+mn-cs"/>
              </a:rPr>
              <a:t>www.vocabsupport.com</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2395-119A-3562-6060-E07143E4403F}"/>
              </a:ext>
            </a:extLst>
          </p:cNvPr>
          <p:cNvSpPr>
            <a:spLocks noGrp="1"/>
          </p:cNvSpPr>
          <p:nvPr>
            <p:ph type="title"/>
          </p:nvPr>
        </p:nvSpPr>
        <p:spPr/>
        <p:txBody>
          <a:bodyPr/>
          <a:lstStyle/>
          <a:p>
            <a:r>
              <a:rPr lang="en-US" dirty="0"/>
              <a:t>https://</a:t>
            </a:r>
            <a:r>
              <a:rPr lang="en-US" dirty="0" err="1"/>
              <a:t>vimeo.com</a:t>
            </a:r>
            <a:r>
              <a:rPr lang="en-US" dirty="0"/>
              <a:t>/1125861585</a:t>
            </a:r>
          </a:p>
        </p:txBody>
      </p:sp>
      <p:pic>
        <p:nvPicPr>
          <p:cNvPr id="5" name="Content Placeholder 4">
            <a:extLst>
              <a:ext uri="{FF2B5EF4-FFF2-40B4-BE49-F238E27FC236}">
                <a16:creationId xmlns:a16="http://schemas.microsoft.com/office/drawing/2014/main" id="{A66E18EA-264E-73CD-F563-682D55B2D480}"/>
              </a:ext>
              <a:ext uri="{C183D7F6-B498-43B3-948B-1728B52AA6E4}">
                <adec:decorative xmlns:adec="http://schemas.microsoft.com/office/drawing/2017/decorative" val="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27616" y="1825625"/>
            <a:ext cx="8536767" cy="4351338"/>
          </a:xfrm>
        </p:spPr>
      </p:pic>
    </p:spTree>
    <p:extLst>
      <p:ext uri="{BB962C8B-B14F-4D97-AF65-F5344CB8AC3E}">
        <p14:creationId xmlns:p14="http://schemas.microsoft.com/office/powerpoint/2010/main" val="3865146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816192-C2CD-8EB6-36D4-63B23BF71875}"/>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838200"/>
            <a:ext cx="7772400" cy="5181600"/>
          </a:xfrm>
          <a:prstGeom prst="rect">
            <a:avLst/>
          </a:prstGeom>
        </p:spPr>
      </p:pic>
      <p:sp>
        <p:nvSpPr>
          <p:cNvPr id="2" name="Title 1">
            <a:extLst>
              <a:ext uri="{FF2B5EF4-FFF2-40B4-BE49-F238E27FC236}">
                <a16:creationId xmlns:a16="http://schemas.microsoft.com/office/drawing/2014/main" id="{629EF91A-AC5F-79D5-BCD9-24D6D5183BF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Problem A</a:t>
            </a:r>
          </a:p>
        </p:txBody>
      </p:sp>
    </p:spTree>
    <p:extLst>
      <p:ext uri="{BB962C8B-B14F-4D97-AF65-F5344CB8AC3E}">
        <p14:creationId xmlns:p14="http://schemas.microsoft.com/office/powerpoint/2010/main" val="27379770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B5551-1B9B-5D8B-769B-6011222260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4A80EF-F146-9759-63DA-D886925C8681}"/>
              </a:ext>
            </a:extLst>
          </p:cNvPr>
          <p:cNvSpPr txBox="1">
            <a:spLocks noGrp="1"/>
          </p:cNvSpPr>
          <p:nvPr>
            <p:ph type="title" idx="4294967295"/>
          </p:nvPr>
        </p:nvSpPr>
        <p:spPr>
          <a:xfrm>
            <a:off x="3474128" y="251193"/>
            <a:ext cx="5243743"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Interdependent Practices</a:t>
            </a:r>
          </a:p>
        </p:txBody>
      </p:sp>
      <p:sp>
        <p:nvSpPr>
          <p:cNvPr id="2" name="TextBox 1">
            <a:extLst>
              <a:ext uri="{FF2B5EF4-FFF2-40B4-BE49-F238E27FC236}">
                <a16:creationId xmlns:a16="http://schemas.microsoft.com/office/drawing/2014/main" id="{11EA6425-3E74-0D5D-9B3D-CFDE88774A64}"/>
              </a:ext>
            </a:extLst>
          </p:cNvPr>
          <p:cNvSpPr txBox="1"/>
          <p:nvPr/>
        </p:nvSpPr>
        <p:spPr>
          <a:xfrm>
            <a:off x="60959" y="1189940"/>
            <a:ext cx="9665747" cy="4708981"/>
          </a:xfrm>
          <a:prstGeom prst="rect">
            <a:avLst/>
          </a:prstGeom>
          <a:noFill/>
        </p:spPr>
        <p:txBody>
          <a:bodyPr wrap="square" rtlCol="0">
            <a:spAutoFit/>
          </a:bodyPr>
          <a:lstStyle/>
          <a:p>
            <a:r>
              <a:rPr lang="en-US" sz="2000" dirty="0"/>
              <a:t>Use explicit instruction &amp; provide high-quality feedback for academics and behavior  </a:t>
            </a:r>
          </a:p>
          <a:p>
            <a:endParaRPr lang="en-US" sz="2000" dirty="0"/>
          </a:p>
          <a:p>
            <a:r>
              <a:rPr lang="en-US" sz="2000" dirty="0"/>
              <a:t>Create an organized, responsive learning environment</a:t>
            </a:r>
          </a:p>
          <a:p>
            <a:endParaRPr lang="en-US" sz="2000" dirty="0"/>
          </a:p>
          <a:p>
            <a:r>
              <a:rPr lang="en-US" sz="2000" dirty="0"/>
              <a:t>Make adaptations when needed</a:t>
            </a:r>
          </a:p>
          <a:p>
            <a:endParaRPr lang="en-US" sz="2000" dirty="0"/>
          </a:p>
          <a:p>
            <a:r>
              <a:rPr lang="en-US" sz="2000" dirty="0"/>
              <a:t>Use scaffolded supports</a:t>
            </a:r>
          </a:p>
          <a:p>
            <a:endParaRPr lang="en-US" sz="2000" dirty="0"/>
          </a:p>
          <a:p>
            <a:r>
              <a:rPr lang="en-US" sz="2000" b="1" dirty="0"/>
              <a:t>Teach and use strategies</a:t>
            </a:r>
          </a:p>
          <a:p>
            <a:endParaRPr lang="en-US" sz="2000" dirty="0"/>
          </a:p>
          <a:p>
            <a:r>
              <a:rPr lang="en-US" sz="2000" dirty="0"/>
              <a:t>Use flexible groupings</a:t>
            </a:r>
          </a:p>
          <a:p>
            <a:endParaRPr lang="en-US" sz="2000" dirty="0"/>
          </a:p>
          <a:p>
            <a:r>
              <a:rPr lang="en-US" sz="2000" dirty="0"/>
              <a:t>Use assistive and instructional tech</a:t>
            </a:r>
          </a:p>
          <a:p>
            <a:endParaRPr lang="en-US" sz="2000" dirty="0"/>
          </a:p>
          <a:p>
            <a:r>
              <a:rPr lang="en-US" sz="2000" b="1" dirty="0"/>
              <a:t>Teach to generalization </a:t>
            </a:r>
          </a:p>
        </p:txBody>
      </p:sp>
      <p:sp>
        <p:nvSpPr>
          <p:cNvPr id="4" name="Left Arrow 3">
            <a:extLst>
              <a:ext uri="{FF2B5EF4-FFF2-40B4-BE49-F238E27FC236}">
                <a16:creationId xmlns:a16="http://schemas.microsoft.com/office/drawing/2014/main" id="{588E04EC-FEDE-C6C8-088B-B4D940ECBD8C}"/>
              </a:ext>
              <a:ext uri="{C183D7F6-B498-43B3-948B-1728B52AA6E4}">
                <adec:decorative xmlns:adec="http://schemas.microsoft.com/office/drawing/2017/decorative" val="1"/>
              </a:ext>
            </a:extLst>
          </p:cNvPr>
          <p:cNvSpPr/>
          <p:nvPr/>
        </p:nvSpPr>
        <p:spPr>
          <a:xfrm>
            <a:off x="9403977" y="1098986"/>
            <a:ext cx="1981200" cy="5737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1107E13-0C99-ECC9-7422-286292C2C021}"/>
              </a:ext>
              <a:ext uri="{C183D7F6-B498-43B3-948B-1728B52AA6E4}">
                <adec:decorative xmlns:adec="http://schemas.microsoft.com/office/drawing/2017/decorative" val="1"/>
              </a:ext>
            </a:extLst>
          </p:cNvPr>
          <p:cNvCxnSpPr/>
          <p:nvPr/>
        </p:nvCxnSpPr>
        <p:spPr>
          <a:xfrm>
            <a:off x="60959" y="1792941"/>
            <a:ext cx="11763488"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Left Arrow 5">
            <a:extLst>
              <a:ext uri="{FF2B5EF4-FFF2-40B4-BE49-F238E27FC236}">
                <a16:creationId xmlns:a16="http://schemas.microsoft.com/office/drawing/2014/main" id="{03D09DFF-7B28-91A5-E828-947457E5FC14}"/>
              </a:ext>
              <a:ext uri="{C183D7F6-B498-43B3-948B-1728B52AA6E4}">
                <adec:decorative xmlns:adec="http://schemas.microsoft.com/office/drawing/2017/decorative" val="1"/>
              </a:ext>
            </a:extLst>
          </p:cNvPr>
          <p:cNvSpPr/>
          <p:nvPr/>
        </p:nvSpPr>
        <p:spPr>
          <a:xfrm>
            <a:off x="3051160" y="3544430"/>
            <a:ext cx="1981200" cy="57374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a:extLst>
              <a:ext uri="{FF2B5EF4-FFF2-40B4-BE49-F238E27FC236}">
                <a16:creationId xmlns:a16="http://schemas.microsoft.com/office/drawing/2014/main" id="{681EA44C-57AA-A444-CF5A-59A8C4029302}"/>
              </a:ext>
              <a:ext uri="{C183D7F6-B498-43B3-948B-1728B52AA6E4}">
                <adec:decorative xmlns:adec="http://schemas.microsoft.com/office/drawing/2017/decorative" val="1"/>
              </a:ext>
            </a:extLst>
          </p:cNvPr>
          <p:cNvSpPr/>
          <p:nvPr/>
        </p:nvSpPr>
        <p:spPr>
          <a:xfrm>
            <a:off x="2912632" y="5396645"/>
            <a:ext cx="1981200" cy="57374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34760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29F435-817D-2FD1-02EC-B0E3972A61F8}"/>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itle 3">
            <a:extLst>
              <a:ext uri="{FF2B5EF4-FFF2-40B4-BE49-F238E27FC236}">
                <a16:creationId xmlns:a16="http://schemas.microsoft.com/office/drawing/2014/main" id="{B87A7A58-F105-BDFB-F92F-BFF45BE27F14}"/>
              </a:ext>
            </a:extLst>
          </p:cNvPr>
          <p:cNvSpPr txBox="1">
            <a:spLocks noGrp="1"/>
          </p:cNvSpPr>
          <p:nvPr>
            <p:ph type="title" idx="4294967295"/>
          </p:nvPr>
        </p:nvSpPr>
        <p:spPr>
          <a:xfrm>
            <a:off x="336431" y="2096219"/>
            <a:ext cx="5369162"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HLP 14 is a vehicle for HLP 21</a:t>
            </a:r>
          </a:p>
        </p:txBody>
      </p:sp>
      <p:sp>
        <p:nvSpPr>
          <p:cNvPr id="5" name="TextBox 4">
            <a:extLst>
              <a:ext uri="{FF2B5EF4-FFF2-40B4-BE49-F238E27FC236}">
                <a16:creationId xmlns:a16="http://schemas.microsoft.com/office/drawing/2014/main" id="{2C335794-8CD2-B3DB-88EB-76E2D33F94F8}"/>
              </a:ext>
            </a:extLst>
          </p:cNvPr>
          <p:cNvSpPr txBox="1"/>
          <p:nvPr/>
        </p:nvSpPr>
        <p:spPr>
          <a:xfrm rot="593645">
            <a:off x="5435516" y="3747838"/>
            <a:ext cx="2409762" cy="523220"/>
          </a:xfrm>
          <a:prstGeom prst="rect">
            <a:avLst/>
          </a:prstGeom>
          <a:solidFill>
            <a:schemeClr val="bg1"/>
          </a:solidFill>
        </p:spPr>
        <p:txBody>
          <a:bodyPr wrap="none" rtlCol="0">
            <a:spAutoFit/>
          </a:bodyPr>
          <a:lstStyle/>
          <a:p>
            <a:r>
              <a:rPr lang="en-US" sz="2800" dirty="0"/>
              <a:t>Use Strategies</a:t>
            </a:r>
          </a:p>
        </p:txBody>
      </p:sp>
      <p:sp>
        <p:nvSpPr>
          <p:cNvPr id="6" name="TextBox 5">
            <a:extLst>
              <a:ext uri="{FF2B5EF4-FFF2-40B4-BE49-F238E27FC236}">
                <a16:creationId xmlns:a16="http://schemas.microsoft.com/office/drawing/2014/main" id="{D979B6F4-F967-88C2-390A-42CC6E9FCC3B}"/>
              </a:ext>
            </a:extLst>
          </p:cNvPr>
          <p:cNvSpPr txBox="1"/>
          <p:nvPr/>
        </p:nvSpPr>
        <p:spPr>
          <a:xfrm rot="21252797">
            <a:off x="8282072" y="1744434"/>
            <a:ext cx="1834028" cy="954107"/>
          </a:xfrm>
          <a:prstGeom prst="rect">
            <a:avLst/>
          </a:prstGeom>
          <a:solidFill>
            <a:schemeClr val="bg1"/>
          </a:solidFill>
        </p:spPr>
        <p:txBody>
          <a:bodyPr wrap="none" rtlCol="0">
            <a:spAutoFit/>
          </a:bodyPr>
          <a:lstStyle/>
          <a:p>
            <a:r>
              <a:rPr lang="en-US" sz="2800" dirty="0"/>
              <a:t>Generalize</a:t>
            </a:r>
          </a:p>
          <a:p>
            <a:r>
              <a:rPr lang="en-US" sz="2800" dirty="0"/>
              <a:t>Learning</a:t>
            </a:r>
          </a:p>
        </p:txBody>
      </p:sp>
    </p:spTree>
    <p:extLst>
      <p:ext uri="{BB962C8B-B14F-4D97-AF65-F5344CB8AC3E}">
        <p14:creationId xmlns:p14="http://schemas.microsoft.com/office/powerpoint/2010/main" val="125543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1DF9B-3198-2847-BA9A-79FEF6157A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D1B5B6-9B9E-C3F4-63CF-F343D010BDBF}"/>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E803D4B-5A6F-D72E-5B6F-273350E4C84B}"/>
              </a:ext>
            </a:extLst>
          </p:cNvPr>
          <p:cNvSpPr txBox="1"/>
          <p:nvPr/>
        </p:nvSpPr>
        <p:spPr>
          <a:xfrm>
            <a:off x="141671" y="1636712"/>
            <a:ext cx="7687489" cy="1077218"/>
          </a:xfrm>
          <a:prstGeom prst="rect">
            <a:avLst/>
          </a:prstGeom>
          <a:noFill/>
        </p:spPr>
        <p:txBody>
          <a:bodyPr wrap="none" rtlCol="0">
            <a:spAutoFit/>
          </a:bodyPr>
          <a:lstStyle/>
          <a:p>
            <a:r>
              <a:rPr lang="en-US" sz="3200" dirty="0">
                <a:solidFill>
                  <a:schemeClr val="bg1"/>
                </a:solidFill>
              </a:rPr>
              <a:t>Teach to Generalization Through Strategies</a:t>
            </a:r>
          </a:p>
          <a:p>
            <a:r>
              <a:rPr lang="en-US" sz="3200" dirty="0">
                <a:solidFill>
                  <a:schemeClr val="bg1"/>
                </a:solidFill>
              </a:rPr>
              <a:t>(&amp; Other Explicit Moves)</a:t>
            </a:r>
          </a:p>
        </p:txBody>
      </p:sp>
      <p:sp>
        <p:nvSpPr>
          <p:cNvPr id="5" name="Title 4">
            <a:extLst>
              <a:ext uri="{FF2B5EF4-FFF2-40B4-BE49-F238E27FC236}">
                <a16:creationId xmlns:a16="http://schemas.microsoft.com/office/drawing/2014/main" id="{97B7ADFD-70C1-C5D3-4FDA-344E8CF1A29C}"/>
              </a:ext>
            </a:extLst>
          </p:cNvPr>
          <p:cNvSpPr txBox="1">
            <a:spLocks noGrp="1"/>
          </p:cNvSpPr>
          <p:nvPr>
            <p:ph type="title" idx="4294967295"/>
          </p:nvPr>
        </p:nvSpPr>
        <p:spPr>
          <a:xfrm rot="593645">
            <a:off x="5435516" y="3747838"/>
            <a:ext cx="2409762" cy="523220"/>
          </a:xfrm>
          <a:prstGeom prst="rect">
            <a:avLst/>
          </a:prstGeom>
          <a:solidFill>
            <a:schemeClr val="bg1"/>
          </a:solid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Use Strategies</a:t>
            </a:r>
          </a:p>
        </p:txBody>
      </p:sp>
      <p:sp>
        <p:nvSpPr>
          <p:cNvPr id="6" name="TextBox 5">
            <a:extLst>
              <a:ext uri="{FF2B5EF4-FFF2-40B4-BE49-F238E27FC236}">
                <a16:creationId xmlns:a16="http://schemas.microsoft.com/office/drawing/2014/main" id="{A6086A02-008A-A34A-7E59-577838D375E2}"/>
              </a:ext>
            </a:extLst>
          </p:cNvPr>
          <p:cNvSpPr txBox="1"/>
          <p:nvPr/>
        </p:nvSpPr>
        <p:spPr>
          <a:xfrm rot="21252797">
            <a:off x="8282072" y="1744434"/>
            <a:ext cx="1834028" cy="954107"/>
          </a:xfrm>
          <a:prstGeom prst="rect">
            <a:avLst/>
          </a:prstGeom>
          <a:solidFill>
            <a:schemeClr val="bg1"/>
          </a:solidFill>
        </p:spPr>
        <p:txBody>
          <a:bodyPr wrap="none" rtlCol="0">
            <a:spAutoFit/>
          </a:bodyPr>
          <a:lstStyle/>
          <a:p>
            <a:r>
              <a:rPr lang="en-US" sz="2800" dirty="0"/>
              <a:t>Generalize</a:t>
            </a:r>
          </a:p>
          <a:p>
            <a:r>
              <a:rPr lang="en-US" sz="2800" dirty="0"/>
              <a:t>Learning</a:t>
            </a:r>
          </a:p>
        </p:txBody>
      </p:sp>
      <p:pic>
        <p:nvPicPr>
          <p:cNvPr id="2" name="Picture 1">
            <a:extLst>
              <a:ext uri="{FF2B5EF4-FFF2-40B4-BE49-F238E27FC236}">
                <a16:creationId xmlns:a16="http://schemas.microsoft.com/office/drawing/2014/main" id="{802FEAC8-85F2-745D-186E-E8A61E13E81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291" y="3790286"/>
            <a:ext cx="1456641" cy="1991357"/>
          </a:xfrm>
          <a:prstGeom prst="rect">
            <a:avLst/>
          </a:prstGeom>
        </p:spPr>
      </p:pic>
    </p:spTree>
    <p:extLst>
      <p:ext uri="{BB962C8B-B14F-4D97-AF65-F5344CB8AC3E}">
        <p14:creationId xmlns:p14="http://schemas.microsoft.com/office/powerpoint/2010/main" val="15078594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7FCBA-BE42-6D4B-B661-E8515470BD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9C5DF5-EDB6-B335-4B1B-C52F3FDABF5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Right Arrow 1">
            <a:extLst>
              <a:ext uri="{FF2B5EF4-FFF2-40B4-BE49-F238E27FC236}">
                <a16:creationId xmlns:a16="http://schemas.microsoft.com/office/drawing/2014/main" id="{EF15665F-589F-4663-795D-9BB2F14DB025}"/>
              </a:ext>
              <a:ext uri="{C183D7F6-B498-43B3-948B-1728B52AA6E4}">
                <adec:decorative xmlns:adec="http://schemas.microsoft.com/office/drawing/2017/decorative" val="1"/>
              </a:ext>
            </a:extLst>
          </p:cNvPr>
          <p:cNvSpPr/>
          <p:nvPr/>
        </p:nvSpPr>
        <p:spPr>
          <a:xfrm>
            <a:off x="1838527" y="4357992"/>
            <a:ext cx="2821022" cy="113813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A3DB373-DC98-5498-E85C-0BD5A61C6AF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Knowledge 4</a:t>
            </a:r>
          </a:p>
        </p:txBody>
      </p:sp>
    </p:spTree>
    <p:extLst>
      <p:ext uri="{BB962C8B-B14F-4D97-AF65-F5344CB8AC3E}">
        <p14:creationId xmlns:p14="http://schemas.microsoft.com/office/powerpoint/2010/main" val="3839689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F6199-491D-B548-9895-AF29D8BD9E3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130" y="2202345"/>
            <a:ext cx="5507368" cy="2866611"/>
          </a:xfrm>
          <a:prstGeom prst="rect">
            <a:avLst/>
          </a:prstGeom>
        </p:spPr>
      </p:pic>
      <p:sp>
        <p:nvSpPr>
          <p:cNvPr id="2" name="Title 1">
            <a:extLst>
              <a:ext uri="{FF2B5EF4-FFF2-40B4-BE49-F238E27FC236}">
                <a16:creationId xmlns:a16="http://schemas.microsoft.com/office/drawing/2014/main" id="{30361877-8B78-E44A-BE98-32DD7945EFB4}"/>
              </a:ext>
            </a:extLst>
          </p:cNvPr>
          <p:cNvSpPr txBox="1">
            <a:spLocks noGrp="1"/>
          </p:cNvSpPr>
          <p:nvPr>
            <p:ph type="title" idx="4294967295"/>
          </p:nvPr>
        </p:nvSpPr>
        <p:spPr>
          <a:xfrm>
            <a:off x="757084" y="894735"/>
            <a:ext cx="10932865"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We want students who learn a skill or strategy in setting A</a:t>
            </a:r>
          </a:p>
        </p:txBody>
      </p:sp>
    </p:spTree>
    <p:extLst>
      <p:ext uri="{BB962C8B-B14F-4D97-AF65-F5344CB8AC3E}">
        <p14:creationId xmlns:p14="http://schemas.microsoft.com/office/powerpoint/2010/main" val="4147296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FF6199-491D-B548-9895-AF29D8BD9E3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130" y="2202345"/>
            <a:ext cx="5507368" cy="2866611"/>
          </a:xfrm>
          <a:prstGeom prst="rect">
            <a:avLst/>
          </a:prstGeom>
        </p:spPr>
      </p:pic>
      <p:pic>
        <p:nvPicPr>
          <p:cNvPr id="5" name="Picture 4">
            <a:extLst>
              <a:ext uri="{FF2B5EF4-FFF2-40B4-BE49-F238E27FC236}">
                <a16:creationId xmlns:a16="http://schemas.microsoft.com/office/drawing/2014/main" id="{5A933563-0A18-0E46-B518-94826B105F5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8504" y="1712428"/>
            <a:ext cx="5165040" cy="3846443"/>
          </a:xfrm>
          <a:prstGeom prst="rect">
            <a:avLst/>
          </a:prstGeom>
        </p:spPr>
      </p:pic>
      <p:sp>
        <p:nvSpPr>
          <p:cNvPr id="4" name="Title 3">
            <a:extLst>
              <a:ext uri="{FF2B5EF4-FFF2-40B4-BE49-F238E27FC236}">
                <a16:creationId xmlns:a16="http://schemas.microsoft.com/office/drawing/2014/main" id="{57295D9D-71B1-3145-9B26-56F6814A826B}"/>
              </a:ext>
            </a:extLst>
          </p:cNvPr>
          <p:cNvSpPr txBox="1">
            <a:spLocks noGrp="1"/>
          </p:cNvSpPr>
          <p:nvPr>
            <p:ph type="title" idx="4294967295"/>
          </p:nvPr>
        </p:nvSpPr>
        <p:spPr>
          <a:xfrm>
            <a:off x="1230020" y="334296"/>
            <a:ext cx="9731960" cy="120032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successfully apply that skill/strategy in setting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36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as independently as they can</a:t>
            </a: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1970828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70ACA-C0F7-7147-92D8-96643B2AEBC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1289050"/>
            <a:ext cx="7620000" cy="4279900"/>
          </a:xfrm>
          <a:prstGeom prst="rect">
            <a:avLst/>
          </a:prstGeom>
        </p:spPr>
      </p:pic>
      <p:sp>
        <p:nvSpPr>
          <p:cNvPr id="4" name="Title 3">
            <a:extLst>
              <a:ext uri="{FF2B5EF4-FFF2-40B4-BE49-F238E27FC236}">
                <a16:creationId xmlns:a16="http://schemas.microsoft.com/office/drawing/2014/main" id="{1DC58BED-39DB-7E4F-9B7F-D409CC461A7D}"/>
              </a:ext>
            </a:extLst>
          </p:cNvPr>
          <p:cNvSpPr txBox="1">
            <a:spLocks noGrp="1"/>
          </p:cNvSpPr>
          <p:nvPr>
            <p:ph type="title" idx="4294967295"/>
          </p:nvPr>
        </p:nvSpPr>
        <p:spPr>
          <a:xfrm>
            <a:off x="2368874" y="278189"/>
            <a:ext cx="7658187" cy="83099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do this: Need Perseverance</a:t>
            </a:r>
          </a:p>
        </p:txBody>
      </p:sp>
    </p:spTree>
    <p:extLst>
      <p:ext uri="{BB962C8B-B14F-4D97-AF65-F5344CB8AC3E}">
        <p14:creationId xmlns:p14="http://schemas.microsoft.com/office/powerpoint/2010/main" val="2992319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3025AF-A198-F844-9F54-47AC574ACE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70321" y="1041778"/>
            <a:ext cx="8051357" cy="5032098"/>
          </a:xfrm>
          <a:prstGeom prst="rect">
            <a:avLst/>
          </a:prstGeom>
        </p:spPr>
      </p:pic>
      <p:sp>
        <p:nvSpPr>
          <p:cNvPr id="4" name="Title 3">
            <a:extLst>
              <a:ext uri="{FF2B5EF4-FFF2-40B4-BE49-F238E27FC236}">
                <a16:creationId xmlns:a16="http://schemas.microsoft.com/office/drawing/2014/main" id="{79822144-FC24-3B49-B858-BFFB1E0A3868}"/>
              </a:ext>
            </a:extLst>
          </p:cNvPr>
          <p:cNvSpPr txBox="1">
            <a:spLocks noGrp="1"/>
          </p:cNvSpPr>
          <p:nvPr>
            <p:ph type="title" idx="4294967295"/>
          </p:nvPr>
        </p:nvSpPr>
        <p:spPr>
          <a:xfrm>
            <a:off x="3066965" y="268357"/>
            <a:ext cx="5347939" cy="83099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And a ton of training</a:t>
            </a:r>
          </a:p>
        </p:txBody>
      </p:sp>
    </p:spTree>
    <p:extLst>
      <p:ext uri="{BB962C8B-B14F-4D97-AF65-F5344CB8AC3E}">
        <p14:creationId xmlns:p14="http://schemas.microsoft.com/office/powerpoint/2010/main" val="36514001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B8030-6956-AC92-5B7C-92CB125EDC4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74193" y="643467"/>
            <a:ext cx="8243613" cy="5571066"/>
          </a:xfrm>
          <a:prstGeom prst="rect">
            <a:avLst/>
          </a:prstGeom>
        </p:spPr>
      </p:pic>
      <p:sp>
        <p:nvSpPr>
          <p:cNvPr id="2" name="Title 1">
            <a:extLst>
              <a:ext uri="{FF2B5EF4-FFF2-40B4-BE49-F238E27FC236}">
                <a16:creationId xmlns:a16="http://schemas.microsoft.com/office/drawing/2014/main" id="{CCE3EDE2-AC4D-1324-1DDF-AC400D9D23B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Pillars</a:t>
            </a:r>
          </a:p>
        </p:txBody>
      </p:sp>
    </p:spTree>
    <p:extLst>
      <p:ext uri="{BB962C8B-B14F-4D97-AF65-F5344CB8AC3E}">
        <p14:creationId xmlns:p14="http://schemas.microsoft.com/office/powerpoint/2010/main" val="42050987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6E8E8-46CB-FC01-C6F6-E9B9AC4A1223}"/>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467" y="893572"/>
            <a:ext cx="10905066" cy="5070855"/>
          </a:xfrm>
          <a:prstGeom prst="rect">
            <a:avLst/>
          </a:prstGeom>
        </p:spPr>
      </p:pic>
      <p:sp>
        <p:nvSpPr>
          <p:cNvPr id="4" name="Title 3">
            <a:extLst>
              <a:ext uri="{FF2B5EF4-FFF2-40B4-BE49-F238E27FC236}">
                <a16:creationId xmlns:a16="http://schemas.microsoft.com/office/drawing/2014/main" id="{0A09DBA7-556E-9C2E-9D34-76C7E516BF2B}"/>
              </a:ext>
            </a:extLst>
          </p:cNvPr>
          <p:cNvSpPr txBox="1">
            <a:spLocks noGrp="1"/>
          </p:cNvSpPr>
          <p:nvPr>
            <p:ph type="title" idx="4294967295"/>
          </p:nvPr>
        </p:nvSpPr>
        <p:spPr>
          <a:xfrm>
            <a:off x="5420975" y="94891"/>
            <a:ext cx="1350050"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HLP 1</a:t>
            </a:r>
          </a:p>
        </p:txBody>
      </p:sp>
    </p:spTree>
    <p:extLst>
      <p:ext uri="{BB962C8B-B14F-4D97-AF65-F5344CB8AC3E}">
        <p14:creationId xmlns:p14="http://schemas.microsoft.com/office/powerpoint/2010/main" val="117966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A411F-6581-F474-6A3E-E55EDCFA5A0A}"/>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2830" y="326887"/>
            <a:ext cx="9306339" cy="6204226"/>
          </a:xfrm>
          <a:prstGeom prst="rect">
            <a:avLst/>
          </a:prstGeom>
        </p:spPr>
      </p:pic>
      <p:sp>
        <p:nvSpPr>
          <p:cNvPr id="2" name="Title 1">
            <a:extLst>
              <a:ext uri="{FF2B5EF4-FFF2-40B4-BE49-F238E27FC236}">
                <a16:creationId xmlns:a16="http://schemas.microsoft.com/office/drawing/2014/main" id="{ED26053B-82B1-569A-5CB5-5C3D944DCB61}"/>
              </a:ext>
            </a:extLst>
          </p:cNvPr>
          <p:cNvSpPr>
            <a:spLocks noGrp="1"/>
          </p:cNvSpPr>
          <p:nvPr>
            <p:ph type="title" idx="4294967295"/>
          </p:nvPr>
        </p:nvSpPr>
        <p:spPr>
          <a:xfrm>
            <a:off x="233569" y="-998676"/>
            <a:ext cx="10515600" cy="658017"/>
          </a:xfrm>
        </p:spPr>
        <p:txBody>
          <a:bodyPr>
            <a:normAutofit fontScale="90000"/>
          </a:bodyPr>
          <a:lstStyle/>
          <a:p>
            <a:r>
              <a:rPr lang="en-US" dirty="0"/>
              <a:t>Principal</a:t>
            </a:r>
          </a:p>
        </p:txBody>
      </p:sp>
    </p:spTree>
    <p:extLst>
      <p:ext uri="{BB962C8B-B14F-4D97-AF65-F5344CB8AC3E}">
        <p14:creationId xmlns:p14="http://schemas.microsoft.com/office/powerpoint/2010/main" val="14416024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A7B48-292A-2914-AF58-6792BFE1294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94295" y="643467"/>
            <a:ext cx="7403409" cy="5571066"/>
          </a:xfrm>
          <a:prstGeom prst="rect">
            <a:avLst/>
          </a:prstGeom>
        </p:spPr>
      </p:pic>
      <p:sp>
        <p:nvSpPr>
          <p:cNvPr id="4" name="Title 3">
            <a:extLst>
              <a:ext uri="{FF2B5EF4-FFF2-40B4-BE49-F238E27FC236}">
                <a16:creationId xmlns:a16="http://schemas.microsoft.com/office/drawing/2014/main" id="{EA3FE8F4-120C-0C07-A86D-A7EE7FA1FA9B}"/>
              </a:ext>
            </a:extLst>
          </p:cNvPr>
          <p:cNvSpPr txBox="1">
            <a:spLocks noGrp="1"/>
          </p:cNvSpPr>
          <p:nvPr>
            <p:ph type="title" idx="4294967295"/>
          </p:nvPr>
        </p:nvSpPr>
        <p:spPr>
          <a:xfrm>
            <a:off x="655608" y="2027208"/>
            <a:ext cx="1350050"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HLP 3</a:t>
            </a:r>
          </a:p>
        </p:txBody>
      </p:sp>
    </p:spTree>
    <p:extLst>
      <p:ext uri="{BB962C8B-B14F-4D97-AF65-F5344CB8AC3E}">
        <p14:creationId xmlns:p14="http://schemas.microsoft.com/office/powerpoint/2010/main" val="1633325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0ADA7-53B1-4A42-8348-35A3DCC739CE}"/>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itle 3">
            <a:extLst>
              <a:ext uri="{FF2B5EF4-FFF2-40B4-BE49-F238E27FC236}">
                <a16:creationId xmlns:a16="http://schemas.microsoft.com/office/drawing/2014/main" id="{B2FBAD64-7740-E964-54E7-843C2A66C7F2}"/>
              </a:ext>
            </a:extLst>
          </p:cNvPr>
          <p:cNvSpPr txBox="1">
            <a:spLocks noGrp="1"/>
          </p:cNvSpPr>
          <p:nvPr>
            <p:ph type="title" idx="4294967295"/>
          </p:nvPr>
        </p:nvSpPr>
        <p:spPr>
          <a:xfrm>
            <a:off x="517585" y="940279"/>
            <a:ext cx="1350050"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HLP 6</a:t>
            </a:r>
          </a:p>
        </p:txBody>
      </p:sp>
    </p:spTree>
    <p:extLst>
      <p:ext uri="{BB962C8B-B14F-4D97-AF65-F5344CB8AC3E}">
        <p14:creationId xmlns:p14="http://schemas.microsoft.com/office/powerpoint/2010/main" val="17542710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53FF6-E1A0-1A1E-FB56-076BFDCA4C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3467" y="993535"/>
            <a:ext cx="10905066" cy="4870929"/>
          </a:xfrm>
          <a:prstGeom prst="rect">
            <a:avLst/>
          </a:prstGeom>
        </p:spPr>
      </p:pic>
      <p:sp>
        <p:nvSpPr>
          <p:cNvPr id="4" name="Title 3">
            <a:extLst>
              <a:ext uri="{FF2B5EF4-FFF2-40B4-BE49-F238E27FC236}">
                <a16:creationId xmlns:a16="http://schemas.microsoft.com/office/drawing/2014/main" id="{E61BBD31-D4C8-254A-0F40-84026B9F7020}"/>
              </a:ext>
            </a:extLst>
          </p:cNvPr>
          <p:cNvSpPr txBox="1">
            <a:spLocks noGrp="1"/>
          </p:cNvSpPr>
          <p:nvPr>
            <p:ph type="title" idx="4294967295"/>
          </p:nvPr>
        </p:nvSpPr>
        <p:spPr>
          <a:xfrm>
            <a:off x="5297544" y="181155"/>
            <a:ext cx="1596912"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HLP 11</a:t>
            </a:r>
          </a:p>
        </p:txBody>
      </p:sp>
    </p:spTree>
    <p:extLst>
      <p:ext uri="{BB962C8B-B14F-4D97-AF65-F5344CB8AC3E}">
        <p14:creationId xmlns:p14="http://schemas.microsoft.com/office/powerpoint/2010/main" val="23892959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DC9A0-ACD1-D746-BF62-A43358B233C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000" y="1143000"/>
            <a:ext cx="8128000" cy="4572000"/>
          </a:xfrm>
          <a:prstGeom prst="rect">
            <a:avLst/>
          </a:prstGeom>
        </p:spPr>
      </p:pic>
      <p:sp>
        <p:nvSpPr>
          <p:cNvPr id="4" name="Title 3">
            <a:extLst>
              <a:ext uri="{FF2B5EF4-FFF2-40B4-BE49-F238E27FC236}">
                <a16:creationId xmlns:a16="http://schemas.microsoft.com/office/drawing/2014/main" id="{87BF5C0B-FC81-7F4C-9D5C-0EE6F85EABC9}"/>
              </a:ext>
            </a:extLst>
          </p:cNvPr>
          <p:cNvSpPr txBox="1">
            <a:spLocks noGrp="1"/>
          </p:cNvSpPr>
          <p:nvPr>
            <p:ph type="title" idx="4294967295"/>
          </p:nvPr>
        </p:nvSpPr>
        <p:spPr>
          <a:xfrm>
            <a:off x="5218043" y="268356"/>
            <a:ext cx="1616661"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HLP 12</a:t>
            </a:r>
          </a:p>
        </p:txBody>
      </p:sp>
    </p:spTree>
    <p:extLst>
      <p:ext uri="{BB962C8B-B14F-4D97-AF65-F5344CB8AC3E}">
        <p14:creationId xmlns:p14="http://schemas.microsoft.com/office/powerpoint/2010/main" val="39720011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63EC93-81CD-6A4B-9A03-77C1D2469C6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8478" y="117987"/>
            <a:ext cx="7288980" cy="5466735"/>
          </a:xfrm>
          <a:prstGeom prst="rect">
            <a:avLst/>
          </a:prstGeom>
        </p:spPr>
      </p:pic>
      <p:sp>
        <p:nvSpPr>
          <p:cNvPr id="4" name="Rectangle 3">
            <a:extLst>
              <a:ext uri="{FF2B5EF4-FFF2-40B4-BE49-F238E27FC236}">
                <a16:creationId xmlns:a16="http://schemas.microsoft.com/office/drawing/2014/main" id="{5576D22B-0B29-2342-80D3-29C5C1C3E08F}"/>
              </a:ext>
              <a:ext uri="{C183D7F6-B498-43B3-948B-1728B52AA6E4}">
                <adec:decorative xmlns:adec="http://schemas.microsoft.com/office/drawing/2017/decorative" val="1"/>
              </a:ext>
            </a:extLst>
          </p:cNvPr>
          <p:cNvSpPr/>
          <p:nvPr/>
        </p:nvSpPr>
        <p:spPr>
          <a:xfrm>
            <a:off x="4988535" y="4882359"/>
            <a:ext cx="2077278"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716C84-8BE6-0143-C791-02F2618046F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Crawl walk run fly</a:t>
            </a:r>
          </a:p>
        </p:txBody>
      </p:sp>
    </p:spTree>
    <p:extLst>
      <p:ext uri="{BB962C8B-B14F-4D97-AF65-F5344CB8AC3E}">
        <p14:creationId xmlns:p14="http://schemas.microsoft.com/office/powerpoint/2010/main" val="39518348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5BA5D-9BD6-9E46-8A20-4633D796D14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1173" y="3031486"/>
            <a:ext cx="4709653" cy="3150747"/>
          </a:xfrm>
          <a:prstGeom prst="rect">
            <a:avLst/>
          </a:prstGeom>
        </p:spPr>
      </p:pic>
      <p:sp>
        <p:nvSpPr>
          <p:cNvPr id="4" name="Title 3">
            <a:extLst>
              <a:ext uri="{FF2B5EF4-FFF2-40B4-BE49-F238E27FC236}">
                <a16:creationId xmlns:a16="http://schemas.microsoft.com/office/drawing/2014/main" id="{7E47030D-E819-AE40-98C2-118363E4E248}"/>
              </a:ext>
            </a:extLst>
          </p:cNvPr>
          <p:cNvSpPr txBox="1">
            <a:spLocks noGrp="1"/>
          </p:cNvSpPr>
          <p:nvPr>
            <p:ph type="title" idx="4294967295"/>
          </p:nvPr>
        </p:nvSpPr>
        <p:spPr>
          <a:xfrm>
            <a:off x="628565" y="288022"/>
            <a:ext cx="11130816" cy="3046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We ultimately want students to perform the skill/strategy on their own in a new environment, but it won’t happen by magic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4800"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or one lesson delivered one time</a:t>
            </a:r>
            <a:r>
              <a:rPr kumimoji="0" lang="en-US" sz="4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7965861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A26E0-D9B7-CCD8-2358-C69B808119C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12800" y="457200"/>
            <a:ext cx="10566400" cy="5943600"/>
          </a:xfrm>
          <a:prstGeom prst="rect">
            <a:avLst/>
          </a:prstGeom>
        </p:spPr>
      </p:pic>
      <p:sp>
        <p:nvSpPr>
          <p:cNvPr id="4" name="Title 3">
            <a:extLst>
              <a:ext uri="{FF2B5EF4-FFF2-40B4-BE49-F238E27FC236}">
                <a16:creationId xmlns:a16="http://schemas.microsoft.com/office/drawing/2014/main" id="{478EC285-FEE0-0636-BB24-CA25E13078C1}"/>
              </a:ext>
            </a:extLst>
          </p:cNvPr>
          <p:cNvSpPr txBox="1">
            <a:spLocks noGrp="1"/>
          </p:cNvSpPr>
          <p:nvPr>
            <p:ph type="title" idx="4294967295"/>
          </p:nvPr>
        </p:nvSpPr>
        <p:spPr>
          <a:xfrm>
            <a:off x="923700" y="592184"/>
            <a:ext cx="2982932" cy="224676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HLP 13, 15, 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Make Adaptations,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Use Scaffolds,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Use Tech </a:t>
            </a:r>
          </a:p>
        </p:txBody>
      </p:sp>
    </p:spTree>
    <p:extLst>
      <p:ext uri="{BB962C8B-B14F-4D97-AF65-F5344CB8AC3E}">
        <p14:creationId xmlns:p14="http://schemas.microsoft.com/office/powerpoint/2010/main" val="1864792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79A43-2E77-4C17-FE55-CAA25EF169DA}"/>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2918" y="643467"/>
            <a:ext cx="8346164" cy="5571065"/>
          </a:xfrm>
          <a:prstGeom prst="rect">
            <a:avLst/>
          </a:prstGeom>
          <a:ln>
            <a:noFill/>
          </a:ln>
        </p:spPr>
      </p:pic>
      <p:sp>
        <p:nvSpPr>
          <p:cNvPr id="4" name="Title 3">
            <a:extLst>
              <a:ext uri="{FF2B5EF4-FFF2-40B4-BE49-F238E27FC236}">
                <a16:creationId xmlns:a16="http://schemas.microsoft.com/office/drawing/2014/main" id="{12C9AA45-B608-AA62-A152-E344D9ED3683}"/>
              </a:ext>
            </a:extLst>
          </p:cNvPr>
          <p:cNvSpPr txBox="1">
            <a:spLocks noGrp="1"/>
          </p:cNvSpPr>
          <p:nvPr>
            <p:ph type="title" idx="4294967295"/>
          </p:nvPr>
        </p:nvSpPr>
        <p:spPr>
          <a:xfrm>
            <a:off x="357052" y="707103"/>
            <a:ext cx="4757521"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HLP 17: Use flexible groupings</a:t>
            </a:r>
          </a:p>
        </p:txBody>
      </p:sp>
    </p:spTree>
    <p:extLst>
      <p:ext uri="{BB962C8B-B14F-4D97-AF65-F5344CB8AC3E}">
        <p14:creationId xmlns:p14="http://schemas.microsoft.com/office/powerpoint/2010/main" val="14419811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33731-440E-D826-4BAC-ABABE4D5B27B}"/>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itle 3">
            <a:extLst>
              <a:ext uri="{FF2B5EF4-FFF2-40B4-BE49-F238E27FC236}">
                <a16:creationId xmlns:a16="http://schemas.microsoft.com/office/drawing/2014/main" id="{3623D4F3-629D-4763-8160-F16E4FD1B103}"/>
              </a:ext>
            </a:extLst>
          </p:cNvPr>
          <p:cNvSpPr txBox="1">
            <a:spLocks noGrp="1"/>
          </p:cNvSpPr>
          <p:nvPr>
            <p:ph type="title" idx="4294967295"/>
          </p:nvPr>
        </p:nvSpPr>
        <p:spPr>
          <a:xfrm>
            <a:off x="3921039" y="2905780"/>
            <a:ext cx="3829382" cy="523220"/>
          </a:xfrm>
          <a:prstGeom prst="rect">
            <a:avLst/>
          </a:prstGeom>
          <a:solidFill>
            <a:schemeClr val="bg1"/>
          </a:solid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HLP 18: Engage students</a:t>
            </a:r>
          </a:p>
        </p:txBody>
      </p:sp>
    </p:spTree>
    <p:extLst>
      <p:ext uri="{BB962C8B-B14F-4D97-AF65-F5344CB8AC3E}">
        <p14:creationId xmlns:p14="http://schemas.microsoft.com/office/powerpoint/2010/main" val="1776563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5" name="Picture 4">
            <a:extLst>
              <a:ext uri="{FF2B5EF4-FFF2-40B4-BE49-F238E27FC236}">
                <a16:creationId xmlns:a16="http://schemas.microsoft.com/office/drawing/2014/main" id="{0C5ABCB3-8462-854D-841A-E713234C3C1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4" y="10"/>
            <a:ext cx="12191981" cy="6857990"/>
          </a:xfrm>
          <a:prstGeom prst="rect">
            <a:avLst/>
          </a:prstGeom>
        </p:spPr>
      </p:pic>
      <p:sp>
        <p:nvSpPr>
          <p:cNvPr id="131" name="Google Shape;131;p6"/>
          <p:cNvSpPr txBox="1">
            <a:spLocks noGrp="1"/>
          </p:cNvSpPr>
          <p:nvPr>
            <p:ph type="title" idx="4294967295"/>
          </p:nvPr>
        </p:nvSpPr>
        <p:spPr>
          <a:xfrm>
            <a:off x="404553" y="3091928"/>
            <a:ext cx="9078562" cy="2387600"/>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
                <a:srgbClr val="000000"/>
              </a:buClr>
              <a:buSzPts val="4400"/>
              <a:buFont typeface="Arial"/>
              <a:buNone/>
              <a:tabLst/>
              <a:defRPr/>
            </a:pPr>
            <a:r>
              <a:rPr kumimoji="0" lang="en-US" sz="5100" b="1" i="0" u="none" strike="noStrike" kern="1200" cap="none" spc="0" normalizeH="0" baseline="0" noProof="0" dirty="0">
                <a:ln>
                  <a:noFill/>
                </a:ln>
                <a:solidFill>
                  <a:srgbClr val="FFFFFF"/>
                </a:solidFill>
                <a:effectLst/>
                <a:uLnTx/>
                <a:uFillTx/>
                <a:latin typeface="Arial"/>
                <a:ea typeface="+mn-ea"/>
                <a:cs typeface="Arial"/>
                <a:sym typeface="Times New Roman"/>
              </a:rPr>
              <a:t>HLP #22</a:t>
            </a:r>
          </a:p>
          <a:p>
            <a:pPr marL="0" marR="0" lvl="0" indent="0" algn="l" defTabSz="914400" rtl="0" eaLnBrk="1" fontAlgn="auto" latinLnBrk="0" hangingPunct="1">
              <a:lnSpc>
                <a:spcPct val="90000"/>
              </a:lnSpc>
              <a:spcBef>
                <a:spcPct val="0"/>
              </a:spcBef>
              <a:spcAft>
                <a:spcPts val="600"/>
              </a:spcAft>
              <a:buClr>
                <a:srgbClr val="000000"/>
              </a:buClr>
              <a:buSzPts val="4400"/>
              <a:buFont typeface="Arial"/>
              <a:buNone/>
              <a:tabLst/>
              <a:defRPr/>
            </a:pPr>
            <a:r>
              <a:rPr kumimoji="0" lang="en-US" sz="5100" b="1" i="0" u="none" strike="noStrike" kern="1200" cap="none" spc="0" normalizeH="0" baseline="0" noProof="0" dirty="0">
                <a:ln>
                  <a:noFill/>
                </a:ln>
                <a:solidFill>
                  <a:srgbClr val="FFFFFF"/>
                </a:solidFill>
                <a:effectLst/>
                <a:uLnTx/>
                <a:uFillTx/>
                <a:latin typeface="Arial"/>
                <a:ea typeface="+mn-ea"/>
                <a:cs typeface="Arial"/>
                <a:sym typeface="Times New Roman"/>
              </a:rPr>
              <a:t>Provide high-quality academic feedback</a:t>
            </a:r>
            <a:endParaRPr kumimoji="0" lang="en-US" sz="5100" b="0" i="0" u="none" strike="noStrike" kern="1200" cap="none" spc="0" normalizeH="0" baseline="0" noProof="0" dirty="0">
              <a:ln>
                <a:noFill/>
              </a:ln>
              <a:solidFill>
                <a:srgbClr val="FFFFFF"/>
              </a:solidFill>
              <a:effectLst/>
              <a:uLnTx/>
              <a:uFillTx/>
              <a:latin typeface="Arial"/>
              <a:ea typeface="+mn-ea"/>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5595</TotalTime>
  <Words>2544</Words>
  <Application>Microsoft Macintosh PowerPoint</Application>
  <PresentationFormat>Widescreen</PresentationFormat>
  <Paragraphs>497</Paragraphs>
  <Slides>112</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112</vt:i4>
      </vt:variant>
    </vt:vector>
  </HeadingPairs>
  <TitlesOfParts>
    <vt:vector size="121" baseType="lpstr">
      <vt:lpstr>Aptos</vt:lpstr>
      <vt:lpstr>Aptos Display</vt:lpstr>
      <vt:lpstr>Arial</vt:lpstr>
      <vt:lpstr>Bradley Hand</vt:lpstr>
      <vt:lpstr>Calibri</vt:lpstr>
      <vt:lpstr>Helvetica Neue Light</vt:lpstr>
      <vt:lpstr>Poppins</vt:lpstr>
      <vt:lpstr>Times New Roman</vt:lpstr>
      <vt:lpstr>Office Theme</vt:lpstr>
      <vt:lpstr>The  Slides</vt:lpstr>
      <vt:lpstr>Michael J. Kennedy, Ph.D. MKennedy@Virginia.edu  15th Year as Professor at U.Va  Public school special education teacher for 9 years  President-Elect of the Higher Education Consortium for Special Education (HECSE)   Co-Editor, Journal of Special Education Technology   Contributing author of original HLP book from CEC and CEEDAR and Co-Team Lead of Revised and Updated Text  Producer &amp; Director of HLP Video Series  Father of three kids, including one with IEP</vt:lpstr>
      <vt:lpstr>Thank you</vt:lpstr>
      <vt:lpstr>CEEDAR and OSEP are not responsible for ANYTHING I say (But thanks for inviting me!!!) </vt:lpstr>
      <vt:lpstr>Teaching</vt:lpstr>
      <vt:lpstr>cartoon</vt:lpstr>
      <vt:lpstr>Educators stand in the gap</vt:lpstr>
      <vt:lpstr>Problem A</vt:lpstr>
      <vt:lpstr>Principal</vt:lpstr>
      <vt:lpstr>You’re hired</vt:lpstr>
      <vt:lpstr>Problem A-</vt:lpstr>
      <vt:lpstr>Nationwide Crisis</vt:lpstr>
      <vt:lpstr>https://aacte.org/wp-content/uploads/2026/02/Student-Loan-Explainer.pdf</vt:lpstr>
      <vt:lpstr>Problem B</vt:lpstr>
      <vt:lpstr>Even when and if…</vt:lpstr>
      <vt:lpstr>To be a successful teacher…</vt:lpstr>
      <vt:lpstr>Conditional Knowledge</vt:lpstr>
      <vt:lpstr>Procedural</vt:lpstr>
      <vt:lpstr>We know how and have the tools to land that fish  Videos, Podcasts, &amp; Webinars This conference and ones like it ICs and other CEEDAR content IRIS Modules CEC content &amp; offerings  IES Practice Guides Teacher Ed Coursework &amp; Field Journal articles &amp; book chapters Coaching &amp; more</vt:lpstr>
      <vt:lpstr>Day 2</vt:lpstr>
      <vt:lpstr>Day 3</vt:lpstr>
      <vt:lpstr>Conditional</vt:lpstr>
      <vt:lpstr>Nowhere near as easy/routine   Requires declarative and procedural knowledge PLUS:  Repeated authentic practice across time with high quality feedback  Right “equipment”  No shortcuts</vt:lpstr>
      <vt:lpstr>Teachers Must</vt:lpstr>
      <vt:lpstr>One big reason why the HLPs were developed in the first place</vt:lpstr>
      <vt:lpstr>Collaboration</vt:lpstr>
      <vt:lpstr>Data-Driven Planning</vt:lpstr>
      <vt:lpstr>Instruction for All</vt:lpstr>
      <vt:lpstr>Intensify Academic and Behavioral Supports when Needed</vt:lpstr>
      <vt:lpstr>A Heavy Lift – In the old format or the new</vt:lpstr>
      <vt:lpstr>HLP pillars</vt:lpstr>
      <vt:lpstr>Pillar HLPs – An attempt to make the load not quite so heavy…</vt:lpstr>
      <vt:lpstr>Progress made</vt:lpstr>
      <vt:lpstr>HLPs</vt:lpstr>
      <vt:lpstr>The HLPs do not exist in isolation.  There is (and should be) substantial overlap in how the practices are implement and support one another.  HLPs also occur as key components of many EBPs.  Making investments in your practice by learning about HLPs and implementation is a terrific way to support outcomes for all students.  </vt:lpstr>
      <vt:lpstr>Notes on Advanced Implementation of Pillar and Embedded HLPs for Students with Disabilities </vt:lpstr>
      <vt:lpstr>Domain 1: Collaboration (HLPs 1-3)</vt:lpstr>
      <vt:lpstr>Domain 2: Data-Driven Planning (HLPs 4-6 and 11-12)</vt:lpstr>
      <vt:lpstr>Still Domain 2:  HLPs 11 and 12</vt:lpstr>
      <vt:lpstr>Domain 3: Instruction for Academics &amp; Behavior</vt:lpstr>
      <vt:lpstr>Domain 4: Intensify Supports When Needed</vt:lpstr>
      <vt:lpstr>Block party</vt:lpstr>
      <vt:lpstr>food</vt:lpstr>
      <vt:lpstr>5k</vt:lpstr>
      <vt:lpstr>planting</vt:lpstr>
      <vt:lpstr>research</vt:lpstr>
      <vt:lpstr>roots</vt:lpstr>
      <vt:lpstr>Prioritize which practices and competencies are most critical for success and invest heavily in those to help achieve as much automaticity as possible.  Then you have a strong foundation to build upon.  </vt:lpstr>
      <vt:lpstr>knowledge</vt:lpstr>
      <vt:lpstr>presenting</vt:lpstr>
      <vt:lpstr>Ten (10) practices just in this domain</vt:lpstr>
      <vt:lpstr>Two Pillar Practices</vt:lpstr>
      <vt:lpstr>They all relate to Use Explicit Instruction in some way</vt:lpstr>
      <vt:lpstr>EI and Feedback are not separable </vt:lpstr>
      <vt:lpstr>feedback</vt:lpstr>
      <vt:lpstr>Because you can’t provide explicit instruction without it…</vt:lpstr>
      <vt:lpstr>knowledge2</vt:lpstr>
      <vt:lpstr>HLP 16: Key Elements of Explicit Instruction</vt:lpstr>
      <vt:lpstr>https://ceedar.education.ufl.edu/high-leverage-practices/</vt:lpstr>
      <vt:lpstr>Three Very Similar Practices</vt:lpstr>
      <vt:lpstr>https://vimeo.com/935980376</vt:lpstr>
      <vt:lpstr>Effective teaching</vt:lpstr>
      <vt:lpstr>Making  Adaptations</vt:lpstr>
      <vt:lpstr>Utilize adaptive scaffolds</vt:lpstr>
      <vt:lpstr>Knowledge 3</vt:lpstr>
      <vt:lpstr>Pollination</vt:lpstr>
      <vt:lpstr>A</vt:lpstr>
      <vt:lpstr>A.</vt:lpstr>
      <vt:lpstr>Pollination.</vt:lpstr>
      <vt:lpstr>Directions: Choose the correct definition of pollination from the choices below. </vt:lpstr>
      <vt:lpstr>Directions: Choose the correct definition of pollination from the choices below.  </vt:lpstr>
      <vt:lpstr>definition</vt:lpstr>
      <vt:lpstr>Directions</vt:lpstr>
      <vt:lpstr>Option C</vt:lpstr>
      <vt:lpstr>Pollination2</vt:lpstr>
      <vt:lpstr>Answers 2</vt:lpstr>
      <vt:lpstr>Directions: Choose the correct response for “how does pollination impact my life?” from the choices below.</vt:lpstr>
      <vt:lpstr>www.vocabsupport.com</vt:lpstr>
      <vt:lpstr>https://vimeo.com/1125861585</vt:lpstr>
      <vt:lpstr>Interdependent Practices</vt:lpstr>
      <vt:lpstr>HLP 14 is a vehicle for HLP 21</vt:lpstr>
      <vt:lpstr>Use Strategies</vt:lpstr>
      <vt:lpstr>Knowledge 4</vt:lpstr>
      <vt:lpstr>We want students who learn a skill or strategy in setting A</vt:lpstr>
      <vt:lpstr>To successfully apply that skill/strategy in setting B (as independently as they can)</vt:lpstr>
      <vt:lpstr>To do this: Need Perseverance</vt:lpstr>
      <vt:lpstr>And a ton of training</vt:lpstr>
      <vt:lpstr>Pillars</vt:lpstr>
      <vt:lpstr>HLP 1</vt:lpstr>
      <vt:lpstr>HLP 3</vt:lpstr>
      <vt:lpstr>HLP 6</vt:lpstr>
      <vt:lpstr>HLP 11</vt:lpstr>
      <vt:lpstr>HLP 12</vt:lpstr>
      <vt:lpstr>Crawl walk run fly</vt:lpstr>
      <vt:lpstr>We ultimately want students to perform the skill/strategy on their own in a new environment, but it won’t happen by magic (or one lesson delivered one time) </vt:lpstr>
      <vt:lpstr>HLP 13, 15, 19:   Make Adaptations,  Use Scaffolds,  Use Tech </vt:lpstr>
      <vt:lpstr>HLP 17: Use flexible groupings</vt:lpstr>
      <vt:lpstr>HLP 18: Engage students</vt:lpstr>
      <vt:lpstr>HLP #22 Provide high-quality academic feedback</vt:lpstr>
      <vt:lpstr>https://vimeo.com/922511270</vt:lpstr>
      <vt:lpstr>Interdependent Practices.</vt:lpstr>
      <vt:lpstr>Create an Organized, Responsive Classroom Environment  Through Engaging Instruction</vt:lpstr>
      <vt:lpstr>Knowledge 5</vt:lpstr>
      <vt:lpstr>HLP 16: Key Elements of Explicit Instruction.</vt:lpstr>
      <vt:lpstr>https://vimeo.com/713729052?share=copy</vt:lpstr>
      <vt:lpstr>Collaboration.</vt:lpstr>
      <vt:lpstr>Data-Driven Planning.</vt:lpstr>
      <vt:lpstr>Use Responsive and Deliberate Language with Colleagues and Families </vt:lpstr>
      <vt:lpstr>Knowledge 6</vt:lpstr>
      <vt:lpstr>Summary</vt:lpstr>
      <vt:lpstr>Meme</vt:lpstr>
      <vt:lpstr>MKennedy@virginia.edu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Kennedy, Michael J (mjk3p)</dc:creator>
  <cp:lastModifiedBy>Kinder,Micayla R</cp:lastModifiedBy>
  <cp:revision>118</cp:revision>
  <dcterms:created xsi:type="dcterms:W3CDTF">2026-02-07T17:15:01Z</dcterms:created>
  <dcterms:modified xsi:type="dcterms:W3CDTF">2026-02-11T17:40:37Z</dcterms:modified>
</cp:coreProperties>
</file>