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22"/>
    <p:restoredTop sz="86397"/>
  </p:normalViewPr>
  <p:slideViewPr>
    <p:cSldViewPr snapToGrid="0">
      <p:cViewPr varScale="1">
        <p:scale>
          <a:sx n="96" d="100"/>
          <a:sy n="96" d="100"/>
        </p:scale>
        <p:origin x="184" y="736"/>
      </p:cViewPr>
      <p:guideLst>
        <p:guide orient="horz" pos="1620"/>
        <p:guide pos="2880"/>
      </p:guideLst>
    </p:cSldViewPr>
  </p:slideViewPr>
  <p:outlineViewPr>
    <p:cViewPr>
      <p:scale>
        <a:sx n="33" d="100"/>
        <a:sy n="33" d="100"/>
      </p:scale>
      <p:origin x="0" y="-33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adlet.com/amycolpo/how-are-you-incorporating-hlps-into-coursework-vaq2uzkxjzq8ctu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eedar.education.ufl.edu/hlp-leadership-guid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c72f3e97a3_2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3c72f3e97a3_2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c72f3e97a3_3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Dana - after completing the sign up process, you will receive an email verification code. Verify, then log in again. </a:t>
            </a:r>
            <a:endParaRPr/>
          </a:p>
        </p:txBody>
      </p:sp>
      <p:sp>
        <p:nvSpPr>
          <p:cNvPr id="241" name="Google Shape;241;g3c72f3e97a3_3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c72f3e97a3_3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Dana</a:t>
            </a:r>
            <a:endParaRPr/>
          </a:p>
        </p:txBody>
      </p:sp>
      <p:sp>
        <p:nvSpPr>
          <p:cNvPr id="251" name="Google Shape;251;g3c72f3e97a3_3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c72f3e97a3_3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Ruby</a:t>
            </a:r>
            <a:endParaRPr/>
          </a:p>
        </p:txBody>
      </p:sp>
      <p:sp>
        <p:nvSpPr>
          <p:cNvPr id="263" name="Google Shape;263;g3c72f3e97a3_3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c72f3e97a3_3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Ruby</a:t>
            </a:r>
            <a:endParaRPr/>
          </a:p>
        </p:txBody>
      </p:sp>
      <p:sp>
        <p:nvSpPr>
          <p:cNvPr id="275" name="Google Shape;275;g3c72f3e97a3_3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c72f3e97a3_3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Dana</a:t>
            </a:r>
            <a:endParaRPr/>
          </a:p>
        </p:txBody>
      </p:sp>
      <p:sp>
        <p:nvSpPr>
          <p:cNvPr id="287" name="Google Shape;287;g3c72f3e97a3_3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c72f3e97a3_3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Dana</a:t>
            </a:r>
            <a:endParaRPr/>
          </a:p>
        </p:txBody>
      </p:sp>
      <p:sp>
        <p:nvSpPr>
          <p:cNvPr id="297" name="Google Shape;297;g3c72f3e97a3_3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c72f3e97a3_3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Nick</a:t>
            </a:r>
            <a:endParaRPr b="1"/>
          </a:p>
        </p:txBody>
      </p:sp>
      <p:sp>
        <p:nvSpPr>
          <p:cNvPr id="309" name="Google Shape;309;g3c72f3e97a3_3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c72f3e97a3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Nick</a:t>
            </a:r>
            <a:endParaRPr/>
          </a:p>
        </p:txBody>
      </p:sp>
      <p:sp>
        <p:nvSpPr>
          <p:cNvPr id="323" name="Google Shape;323;g3c72f3e97a3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c72f3e97a3_3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a:t>
            </a:r>
            <a:endParaRPr/>
          </a:p>
        </p:txBody>
      </p:sp>
      <p:sp>
        <p:nvSpPr>
          <p:cNvPr id="334" name="Google Shape;334;g3c72f3e97a3_3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c72f3e97a3_3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a:t>
            </a:r>
            <a:endParaRPr/>
          </a:p>
        </p:txBody>
      </p:sp>
      <p:sp>
        <p:nvSpPr>
          <p:cNvPr id="345" name="Google Shape;345;g3c72f3e97a3_3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c72f3e97a3_2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Nick</a:t>
            </a:r>
            <a:endParaRPr/>
          </a:p>
          <a:p>
            <a:pPr marL="0" lvl="0" indent="0" algn="l" rtl="0">
              <a:spcBef>
                <a:spcPts val="0"/>
              </a:spcBef>
              <a:spcAft>
                <a:spcPts val="0"/>
              </a:spcAft>
              <a:buNone/>
            </a:pPr>
            <a:endParaRPr/>
          </a:p>
          <a:p>
            <a:pPr marL="266700" lvl="1" indent="-127000" algn="l" rtl="0">
              <a:lnSpc>
                <a:spcPct val="150020"/>
              </a:lnSpc>
              <a:spcBef>
                <a:spcPts val="0"/>
              </a:spcBef>
              <a:spcAft>
                <a:spcPts val="0"/>
              </a:spcAft>
              <a:buClr>
                <a:schemeClr val="dk1"/>
              </a:buClr>
              <a:buSzPts val="1200"/>
              <a:buChar char="•"/>
            </a:pPr>
            <a:r>
              <a:rPr lang="en" sz="1200" i="1">
                <a:solidFill>
                  <a:schemeClr val="dk1"/>
                </a:solidFill>
              </a:rPr>
              <a:t>Respond using Padlet: </a:t>
            </a:r>
            <a:r>
              <a:rPr lang="en" sz="1200" i="1" u="sng">
                <a:solidFill>
                  <a:srgbClr val="0000FF"/>
                </a:solidFill>
                <a:hlinkClick r:id="rId3">
                  <a:extLst>
                    <a:ext uri="{A12FA001-AC4F-418D-AE19-62706E023703}">
                      <ahyp:hlinkClr xmlns:ahyp="http://schemas.microsoft.com/office/drawing/2018/hyperlinkcolor" val="tx"/>
                    </a:ext>
                  </a:extLst>
                </a:hlinkClick>
              </a:rPr>
              <a:t>https://padlet.com/amycolpo/how-are-you-incorporating-hlps-into-coursework-vaq2uzkxjzq8ctu8</a:t>
            </a:r>
            <a:endParaRPr/>
          </a:p>
        </p:txBody>
      </p:sp>
      <p:sp>
        <p:nvSpPr>
          <p:cNvPr id="147" name="Google Shape;147;g3c72f3e97a3_2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c72f3e97a3_2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Nick</a:t>
            </a:r>
            <a:endParaRPr/>
          </a:p>
        </p:txBody>
      </p:sp>
      <p:sp>
        <p:nvSpPr>
          <p:cNvPr id="356" name="Google Shape;356;g3c72f3e97a3_2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c72f3e97a3_2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a:t>
            </a:r>
            <a:endParaRPr/>
          </a:p>
        </p:txBody>
      </p:sp>
      <p:sp>
        <p:nvSpPr>
          <p:cNvPr id="367" name="Google Shape;367;g3c72f3e97a3_2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c72f3e97a3_2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Nick</a:t>
            </a:r>
            <a:endParaRPr/>
          </a:p>
        </p:txBody>
      </p:sp>
      <p:sp>
        <p:nvSpPr>
          <p:cNvPr id="379" name="Google Shape;379;g3c72f3e97a3_2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c72f3e97a3_2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r>
              <a:rPr lang="en" sz="1400" u="sng">
                <a:solidFill>
                  <a:srgbClr val="0000FF"/>
                </a:solidFill>
                <a:hlinkClick r:id="rId3">
                  <a:extLst>
                    <a:ext uri="{A12FA001-AC4F-418D-AE19-62706E023703}">
                      <ahyp:hlinkClr xmlns:ahyp="http://schemas.microsoft.com/office/drawing/2018/hyperlinkcolor" val="tx"/>
                    </a:ext>
                  </a:extLst>
                </a:hlinkClick>
              </a:rPr>
              <a:t>https://ceedar.education.ufl.edu/hlp-leadership-guides/</a:t>
            </a:r>
            <a:r>
              <a:rPr lang="en" sz="1400">
                <a:solidFill>
                  <a:schemeClr val="dk1"/>
                </a:solidFill>
              </a:rPr>
              <a:t> </a:t>
            </a:r>
            <a:endParaRPr/>
          </a:p>
        </p:txBody>
      </p:sp>
      <p:sp>
        <p:nvSpPr>
          <p:cNvPr id="393" name="Google Shape;393;g3c72f3e97a3_2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c72f3e97a3_2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Nick and Karen</a:t>
            </a:r>
            <a:endParaRPr/>
          </a:p>
        </p:txBody>
      </p:sp>
      <p:sp>
        <p:nvSpPr>
          <p:cNvPr id="404" name="Google Shape;404;g3c72f3e97a3_2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c72f3e97a3_3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Nick</a:t>
            </a:r>
            <a:endParaRPr/>
          </a:p>
        </p:txBody>
      </p:sp>
      <p:sp>
        <p:nvSpPr>
          <p:cNvPr id="414" name="Google Shape;414;g3c72f3e97a3_3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c72f3e97a3_2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Both</a:t>
            </a:r>
            <a:endParaRPr/>
          </a:p>
        </p:txBody>
      </p:sp>
      <p:sp>
        <p:nvSpPr>
          <p:cNvPr id="425" name="Google Shape;425;g3c72f3e97a3_2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c72f3e97a3_2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g3c72f3e97a3_2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c72f3e97a3_2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g3c72f3e97a3_2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c72f3e97a3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Dana</a:t>
            </a:r>
            <a:endParaRPr/>
          </a:p>
        </p:txBody>
      </p:sp>
      <p:sp>
        <p:nvSpPr>
          <p:cNvPr id="163" name="Google Shape;163;g3c72f3e97a3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c72f3e97a3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Dana</a:t>
            </a:r>
            <a:endParaRPr/>
          </a:p>
        </p:txBody>
      </p:sp>
      <p:sp>
        <p:nvSpPr>
          <p:cNvPr id="172" name="Google Shape;172;g3c72f3e97a3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c72f3e97a3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Dana - up to 5 min</a:t>
            </a:r>
            <a:endParaRPr/>
          </a:p>
        </p:txBody>
      </p:sp>
      <p:sp>
        <p:nvSpPr>
          <p:cNvPr id="186" name="Google Shape;186;g3c72f3e97a3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c72f3e97a3_3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Ruby - 10 min</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a:latin typeface="Calibri"/>
                <a:ea typeface="Calibri"/>
                <a:cs typeface="Calibri"/>
                <a:sym typeface="Calibri"/>
              </a:rPr>
              <a:t>ruby.owiny@gmail.com</a:t>
            </a:r>
            <a:endParaRPr>
              <a:latin typeface="Calibri"/>
              <a:ea typeface="Calibri"/>
              <a:cs typeface="Calibri"/>
              <a:sym typeface="Calibri"/>
            </a:endParaRPr>
          </a:p>
          <a:p>
            <a:pPr marL="0" lvl="0" indent="0" algn="l" rtl="0">
              <a:lnSpc>
                <a:spcPct val="115000"/>
              </a:lnSpc>
              <a:spcBef>
                <a:spcPts val="0"/>
              </a:spcBef>
              <a:spcAft>
                <a:spcPts val="0"/>
              </a:spcAft>
              <a:buNone/>
            </a:pPr>
            <a:r>
              <a:rPr lang="en">
                <a:latin typeface="Calibri"/>
                <a:ea typeface="Calibri"/>
                <a:cs typeface="Calibri"/>
                <a:sym typeface="Calibri"/>
              </a:rPr>
              <a:t>Edwards2Olila2001!</a:t>
            </a:r>
            <a:endParaRPr>
              <a:latin typeface="Calibri"/>
              <a:ea typeface="Calibri"/>
              <a:cs typeface="Calibri"/>
              <a:sym typeface="Calibri"/>
            </a:endParaRPr>
          </a:p>
          <a:p>
            <a:pPr marL="0" lvl="0" indent="0" algn="l" rtl="0">
              <a:lnSpc>
                <a:spcPct val="115000"/>
              </a:lnSpc>
              <a:spcBef>
                <a:spcPts val="0"/>
              </a:spcBef>
              <a:spcAft>
                <a:spcPts val="0"/>
              </a:spcAft>
              <a:buNone/>
            </a:pPr>
            <a:r>
              <a:rPr lang="en">
                <a:latin typeface="Calibri"/>
                <a:ea typeface="Calibri"/>
                <a:cs typeface="Calibri"/>
                <a:sym typeface="Calibri"/>
              </a:rPr>
              <a:t>Teacher Candidate Account</a:t>
            </a:r>
            <a:endParaRPr>
              <a:latin typeface="Calibri"/>
              <a:ea typeface="Calibri"/>
              <a:cs typeface="Calibri"/>
              <a:sym typeface="Calibri"/>
            </a:endParaRPr>
          </a:p>
          <a:p>
            <a:pPr marL="0" lvl="0" indent="0" algn="l" rtl="0">
              <a:lnSpc>
                <a:spcPct val="115000"/>
              </a:lnSpc>
              <a:spcBef>
                <a:spcPts val="0"/>
              </a:spcBef>
              <a:spcAft>
                <a:spcPts val="0"/>
              </a:spcAft>
              <a:buNone/>
            </a:pPr>
            <a:endParaRPr>
              <a:latin typeface="Calibri"/>
              <a:ea typeface="Calibri"/>
              <a:cs typeface="Calibri"/>
              <a:sym typeface="Calibri"/>
            </a:endParaRPr>
          </a:p>
          <a:p>
            <a:pPr marL="0" lvl="0" indent="0" algn="l" rtl="0">
              <a:lnSpc>
                <a:spcPct val="115000"/>
              </a:lnSpc>
              <a:spcBef>
                <a:spcPts val="0"/>
              </a:spcBef>
              <a:spcAft>
                <a:spcPts val="0"/>
              </a:spcAft>
              <a:buNone/>
            </a:pPr>
            <a:r>
              <a:rPr lang="en">
                <a:latin typeface="Calibri"/>
                <a:ea typeface="Calibri"/>
                <a:cs typeface="Calibri"/>
                <a:sym typeface="Calibri"/>
              </a:rPr>
              <a:t>rubyowiny2teach@gmail.com</a:t>
            </a:r>
            <a:endParaRPr>
              <a:latin typeface="Calibri"/>
              <a:ea typeface="Calibri"/>
              <a:cs typeface="Calibri"/>
              <a:sym typeface="Calibri"/>
            </a:endParaRPr>
          </a:p>
          <a:p>
            <a:pPr marL="0" lvl="0" indent="0" algn="l" rtl="0">
              <a:lnSpc>
                <a:spcPct val="115000"/>
              </a:lnSpc>
              <a:spcBef>
                <a:spcPts val="0"/>
              </a:spcBef>
              <a:spcAft>
                <a:spcPts val="0"/>
              </a:spcAft>
              <a:buNone/>
            </a:pPr>
            <a:r>
              <a:rPr lang="en">
                <a:latin typeface="Calibri"/>
                <a:ea typeface="Calibri"/>
                <a:cs typeface="Calibri"/>
                <a:sym typeface="Calibri"/>
              </a:rPr>
              <a:t>Edwards2Olila2001!</a:t>
            </a:r>
            <a:endParaRPr>
              <a:latin typeface="Calibri"/>
              <a:ea typeface="Calibri"/>
              <a:cs typeface="Calibri"/>
              <a:sym typeface="Calibri"/>
            </a:endParaRPr>
          </a:p>
          <a:p>
            <a:pPr marL="0" lvl="0" indent="0" algn="l" rtl="0">
              <a:lnSpc>
                <a:spcPct val="115000"/>
              </a:lnSpc>
              <a:spcBef>
                <a:spcPts val="0"/>
              </a:spcBef>
              <a:spcAft>
                <a:spcPts val="0"/>
              </a:spcAft>
              <a:buNone/>
            </a:pPr>
            <a:r>
              <a:rPr lang="en">
                <a:latin typeface="Calibri"/>
                <a:ea typeface="Calibri"/>
                <a:cs typeface="Calibri"/>
                <a:sym typeface="Calibri"/>
              </a:rPr>
              <a:t>Supervisor Account</a:t>
            </a:r>
            <a:endParaRPr>
              <a:latin typeface="Calibri"/>
              <a:ea typeface="Calibri"/>
              <a:cs typeface="Calibri"/>
              <a:sym typeface="Calibri"/>
            </a:endParaRPr>
          </a:p>
          <a:p>
            <a:pPr marL="0" lvl="0" indent="0" algn="l" rtl="0">
              <a:lnSpc>
                <a:spcPct val="115000"/>
              </a:lnSpc>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p>
        </p:txBody>
      </p:sp>
      <p:sp>
        <p:nvSpPr>
          <p:cNvPr id="196" name="Google Shape;196;g3c72f3e97a3_3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c72f3e97a3_3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Ruby</a:t>
            </a:r>
            <a:endParaRPr/>
          </a:p>
        </p:txBody>
      </p:sp>
      <p:sp>
        <p:nvSpPr>
          <p:cNvPr id="207" name="Google Shape;207;g3c72f3e97a3_3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c72f3e97a3_3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Ruby - </a:t>
            </a:r>
            <a:endParaRPr/>
          </a:p>
        </p:txBody>
      </p:sp>
      <p:sp>
        <p:nvSpPr>
          <p:cNvPr id="222" name="Google Shape;222;g3c72f3e97a3_3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c72f3e97a3_3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Ruby</a:t>
            </a:r>
            <a:endParaRPr/>
          </a:p>
        </p:txBody>
      </p:sp>
      <p:sp>
        <p:nvSpPr>
          <p:cNvPr id="232" name="Google Shape;232;g3c72f3e97a3_3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2" name="Google Shape;62;p15"/>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a:endParaRPr/>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200"/>
              </a:spcBef>
              <a:spcAft>
                <a:spcPts val="0"/>
              </a:spcAft>
              <a:buClr>
                <a:srgbClr val="888888"/>
              </a:buClr>
              <a:buSzPts val="900"/>
              <a:buNone/>
              <a:defRPr sz="900">
                <a:solidFill>
                  <a:srgbClr val="888888"/>
                </a:solidFill>
              </a:defRPr>
            </a:lvl2pPr>
            <a:lvl3pPr marL="1371600" lvl="2" indent="-228600" algn="l">
              <a:spcBef>
                <a:spcPts val="200"/>
              </a:spcBef>
              <a:spcAft>
                <a:spcPts val="0"/>
              </a:spcAft>
              <a:buClr>
                <a:srgbClr val="888888"/>
              </a:buClr>
              <a:buSzPts val="800"/>
              <a:buNone/>
              <a:defRPr sz="800">
                <a:solidFill>
                  <a:srgbClr val="888888"/>
                </a:solidFill>
              </a:defRPr>
            </a:lvl3pPr>
            <a:lvl4pPr marL="1828800" lvl="3" indent="-228600" algn="l">
              <a:spcBef>
                <a:spcPts val="100"/>
              </a:spcBef>
              <a:spcAft>
                <a:spcPts val="0"/>
              </a:spcAft>
              <a:buClr>
                <a:srgbClr val="888888"/>
              </a:buClr>
              <a:buSzPts val="700"/>
              <a:buNone/>
              <a:defRPr sz="700">
                <a:solidFill>
                  <a:srgbClr val="888888"/>
                </a:solidFill>
              </a:defRPr>
            </a:lvl4pPr>
            <a:lvl5pPr marL="2286000" lvl="4" indent="-228600" algn="l">
              <a:spcBef>
                <a:spcPts val="100"/>
              </a:spcBef>
              <a:spcAft>
                <a:spcPts val="0"/>
              </a:spcAft>
              <a:buClr>
                <a:srgbClr val="888888"/>
              </a:buClr>
              <a:buSzPts val="700"/>
              <a:buNone/>
              <a:defRPr sz="700">
                <a:solidFill>
                  <a:srgbClr val="888888"/>
                </a:solidFill>
              </a:defRPr>
            </a:lvl5pPr>
            <a:lvl6pPr marL="2743200" lvl="5" indent="-228600" algn="l">
              <a:spcBef>
                <a:spcPts val="100"/>
              </a:spcBef>
              <a:spcAft>
                <a:spcPts val="0"/>
              </a:spcAft>
              <a:buClr>
                <a:srgbClr val="888888"/>
              </a:buClr>
              <a:buSzPts val="700"/>
              <a:buNone/>
              <a:defRPr sz="700">
                <a:solidFill>
                  <a:srgbClr val="888888"/>
                </a:solidFill>
              </a:defRPr>
            </a:lvl6pPr>
            <a:lvl7pPr marL="3200400" lvl="6" indent="-228600" algn="l">
              <a:spcBef>
                <a:spcPts val="100"/>
              </a:spcBef>
              <a:spcAft>
                <a:spcPts val="0"/>
              </a:spcAft>
              <a:buClr>
                <a:srgbClr val="888888"/>
              </a:buClr>
              <a:buSzPts val="700"/>
              <a:buNone/>
              <a:defRPr sz="700">
                <a:solidFill>
                  <a:srgbClr val="888888"/>
                </a:solidFill>
              </a:defRPr>
            </a:lvl7pPr>
            <a:lvl8pPr marL="3657600" lvl="7" indent="-228600" algn="l">
              <a:spcBef>
                <a:spcPts val="100"/>
              </a:spcBef>
              <a:spcAft>
                <a:spcPts val="0"/>
              </a:spcAft>
              <a:buClr>
                <a:srgbClr val="888888"/>
              </a:buClr>
              <a:buSzPts val="700"/>
              <a:buNone/>
              <a:defRPr sz="700">
                <a:solidFill>
                  <a:srgbClr val="888888"/>
                </a:solidFill>
              </a:defRPr>
            </a:lvl8pPr>
            <a:lvl9pPr marL="4114800" lvl="8" indent="-228600" algn="l">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spcBef>
                <a:spcPts val="300"/>
              </a:spcBef>
              <a:spcAft>
                <a:spcPts val="0"/>
              </a:spcAft>
              <a:buClr>
                <a:schemeClr val="dk1"/>
              </a:buClr>
              <a:buSzPts val="1600"/>
              <a:buChar char="•"/>
              <a:defRPr sz="1600"/>
            </a:lvl1pPr>
            <a:lvl2pPr marL="914400" lvl="1" indent="-317500" algn="l">
              <a:spcBef>
                <a:spcPts val="300"/>
              </a:spcBef>
              <a:spcAft>
                <a:spcPts val="0"/>
              </a:spcAft>
              <a:buClr>
                <a:schemeClr val="dk1"/>
              </a:buClr>
              <a:buSzPts val="1400"/>
              <a:buChar char="–"/>
              <a:defRPr sz="1400"/>
            </a:lvl2pPr>
            <a:lvl3pPr marL="1371600" lvl="2" indent="-304800" algn="l">
              <a:spcBef>
                <a:spcPts val="20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509" y="-125809"/>
            <a:ext cx="2262982" cy="41148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69" y="1085850"/>
            <a:ext cx="2925763" cy="10287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Gray">
  <p:cSld name="Title and Content Gray">
    <p:spTree>
      <p:nvGrpSpPr>
        <p:cNvPr id="1" name="Shape 125"/>
        <p:cNvGrpSpPr/>
        <p:nvPr/>
      </p:nvGrpSpPr>
      <p:grpSpPr>
        <a:xfrm>
          <a:off x="0" y="0"/>
          <a:ext cx="0" cy="0"/>
          <a:chOff x="0" y="0"/>
          <a:chExt cx="0" cy="0"/>
        </a:xfrm>
      </p:grpSpPr>
      <p:pic>
        <p:nvPicPr>
          <p:cNvPr id="126" name="Google Shape;126;p25" descr="A picture containing table&#10;&#10;Description automatically generated"/>
          <p:cNvPicPr preferRelativeResize="0"/>
          <p:nvPr/>
        </p:nvPicPr>
        <p:blipFill rotWithShape="1">
          <a:blip r:embed="rId2">
            <a:alphaModFix/>
          </a:blip>
          <a:srcRect/>
          <a:stretch/>
        </p:blipFill>
        <p:spPr>
          <a:xfrm>
            <a:off x="-147919" y="-60481"/>
            <a:ext cx="9399497" cy="5284635"/>
          </a:xfrm>
          <a:prstGeom prst="rect">
            <a:avLst/>
          </a:prstGeom>
          <a:noFill/>
          <a:ln>
            <a:noFill/>
          </a:ln>
        </p:spPr>
      </p:pic>
      <p:sp>
        <p:nvSpPr>
          <p:cNvPr id="127" name="Google Shape;127;p25"/>
          <p:cNvSpPr txBox="1">
            <a:spLocks noGrp="1"/>
          </p:cNvSpPr>
          <p:nvPr>
            <p:ph type="title"/>
          </p:nvPr>
        </p:nvSpPr>
        <p:spPr>
          <a:xfrm>
            <a:off x="324904" y="445619"/>
            <a:ext cx="8414700" cy="994200"/>
          </a:xfrm>
          <a:prstGeom prst="rect">
            <a:avLst/>
          </a:prstGeom>
          <a:noFill/>
          <a:ln>
            <a:noFill/>
          </a:ln>
        </p:spPr>
        <p:txBody>
          <a:bodyPr spcFirstLastPara="1" wrap="square" lIns="68575" tIns="34275" rIns="68575" bIns="34275" anchor="t" anchorCtr="0">
            <a:normAutofit/>
          </a:bodyPr>
          <a:lstStyle>
            <a:lvl1pPr marR="0" lvl="0" algn="l">
              <a:lnSpc>
                <a:spcPct val="9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8" name="Google Shape;128;p25"/>
          <p:cNvSpPr txBox="1">
            <a:spLocks noGrp="1"/>
          </p:cNvSpPr>
          <p:nvPr>
            <p:ph type="body" idx="1"/>
          </p:nvPr>
        </p:nvSpPr>
        <p:spPr>
          <a:xfrm>
            <a:off x="325041" y="1640681"/>
            <a:ext cx="8414700" cy="2729700"/>
          </a:xfrm>
          <a:prstGeom prst="rect">
            <a:avLst/>
          </a:prstGeom>
          <a:noFill/>
          <a:ln>
            <a:noFill/>
          </a:ln>
        </p:spPr>
        <p:txBody>
          <a:bodyPr spcFirstLastPara="1" wrap="square" lIns="68575" tIns="34275" rIns="68575" bIns="34275" anchor="t" anchorCtr="0">
            <a:no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9" name="Google Shape;129;p25"/>
          <p:cNvSpPr/>
          <p:nvPr/>
        </p:nvSpPr>
        <p:spPr>
          <a:xfrm>
            <a:off x="-147919" y="4571183"/>
            <a:ext cx="9399600" cy="193800"/>
          </a:xfrm>
          <a:prstGeom prst="rect">
            <a:avLst/>
          </a:prstGeom>
          <a:solidFill>
            <a:srgbClr val="2995C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0" name="Google Shape;130;p25"/>
          <p:cNvSpPr/>
          <p:nvPr/>
        </p:nvSpPr>
        <p:spPr>
          <a:xfrm>
            <a:off x="-147919" y="4718601"/>
            <a:ext cx="9399600" cy="513000"/>
          </a:xfrm>
          <a:prstGeom prst="rect">
            <a:avLst/>
          </a:prstGeom>
          <a:solidFill>
            <a:srgbClr val="1F75B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1" name="Google Shape;131;p25"/>
          <p:cNvSpPr txBox="1"/>
          <p:nvPr/>
        </p:nvSpPr>
        <p:spPr>
          <a:xfrm>
            <a:off x="7389737" y="4781234"/>
            <a:ext cx="1702200" cy="3876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chemeClr val="lt1"/>
              </a:buClr>
              <a:buSzPts val="2200"/>
              <a:buFont typeface="Arial"/>
              <a:buNone/>
            </a:pPr>
            <a:r>
              <a:rPr lang="en" sz="2200" b="0" i="0" u="none" strike="noStrike" cap="none">
                <a:solidFill>
                  <a:schemeClr val="lt1"/>
                </a:solidFill>
                <a:latin typeface="Arial"/>
                <a:ea typeface="Arial"/>
                <a:cs typeface="Arial"/>
                <a:sym typeface="Arial"/>
              </a:rPr>
              <a:t>ceedar.org</a:t>
            </a:r>
            <a:endParaRPr sz="1100" b="0" i="0" u="none" strike="noStrike" cap="none">
              <a:solidFill>
                <a:srgbClr val="000000"/>
              </a:solidFill>
              <a:latin typeface="Arial"/>
              <a:ea typeface="Arial"/>
              <a:cs typeface="Arial"/>
              <a:sym typeface="Arial"/>
            </a:endParaRPr>
          </a:p>
        </p:txBody>
      </p:sp>
      <p:sp>
        <p:nvSpPr>
          <p:cNvPr id="132" name="Google Shape;132;p25"/>
          <p:cNvSpPr/>
          <p:nvPr/>
        </p:nvSpPr>
        <p:spPr>
          <a:xfrm>
            <a:off x="-174594" y="-56594"/>
            <a:ext cx="9453000" cy="301200"/>
          </a:xfrm>
          <a:prstGeom prst="rect">
            <a:avLst/>
          </a:prstGeom>
          <a:solidFill>
            <a:srgbClr val="2995C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33" name="Google Shape;133;p25" descr="Text&#10;&#10;Description automatically generated with medium confidence"/>
          <p:cNvPicPr preferRelativeResize="0"/>
          <p:nvPr/>
        </p:nvPicPr>
        <p:blipFill rotWithShape="1">
          <a:blip r:embed="rId3">
            <a:alphaModFix/>
          </a:blip>
          <a:srcRect/>
          <a:stretch/>
        </p:blipFill>
        <p:spPr>
          <a:xfrm>
            <a:off x="52180" y="4749589"/>
            <a:ext cx="1702081" cy="353599"/>
          </a:xfrm>
          <a:prstGeom prst="rect">
            <a:avLst/>
          </a:prstGeom>
          <a:noFill/>
          <a:ln>
            <a:noFill/>
          </a:ln>
        </p:spPr>
      </p:pic>
      <p:sp>
        <p:nvSpPr>
          <p:cNvPr id="134" name="Google Shape;134;p25"/>
          <p:cNvSpPr/>
          <p:nvPr/>
        </p:nvSpPr>
        <p:spPr>
          <a:xfrm>
            <a:off x="-174594" y="244730"/>
            <a:ext cx="9453000" cy="4319100"/>
          </a:xfrm>
          <a:prstGeom prst="rect">
            <a:avLst/>
          </a:prstGeom>
          <a:solidFill>
            <a:srgbClr val="E4E4E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XzEnoNa_XLl15RIPtliHnw_6jTbmqJA0/view?usp=sharing" TargetMode="External"/><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mailto:dana.wagner@mnsu.edu" TargetMode="External"/><Relationship Id="rId5" Type="http://schemas.openxmlformats.org/officeDocument/2006/relationships/hyperlink" Target="mailto:ruby.owiny@mnsu.edu" TargetMode="Externa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hyperlink" Target="https://bit.ly/CEEDARLead" TargetMode="External"/><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hyperlink" Target="https://padlet.com/amycolpo/how-are-you-incorporating-hlps-into-coursework-vaq2uzkxjzq8ctu8"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hyperlink" Target="https://myhlptracker.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ile/d/10CU4YDeBA91i3XJE8uDUt7ZAoFQ2_A-S/view?usp=sharin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138"/>
        <p:cNvGrpSpPr/>
        <p:nvPr/>
      </p:nvGrpSpPr>
      <p:grpSpPr>
        <a:xfrm>
          <a:off x="0" y="0"/>
          <a:ext cx="0" cy="0"/>
          <a:chOff x="0" y="0"/>
          <a:chExt cx="0" cy="0"/>
        </a:xfrm>
      </p:grpSpPr>
      <p:sp>
        <p:nvSpPr>
          <p:cNvPr id="139" name="Google Shape;139;p26"/>
          <p:cNvSpPr txBox="1">
            <a:spLocks noGrp="1"/>
          </p:cNvSpPr>
          <p:nvPr>
            <p:ph type="title" idx="4294967295"/>
          </p:nvPr>
        </p:nvSpPr>
        <p:spPr>
          <a:xfrm>
            <a:off x="97650" y="1727275"/>
            <a:ext cx="8948700" cy="10002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6997"/>
              </a:lnSpc>
              <a:spcBef>
                <a:spcPts val="0"/>
              </a:spcBef>
              <a:spcAft>
                <a:spcPts val="0"/>
              </a:spcAft>
              <a:buClr>
                <a:srgbClr val="000000"/>
              </a:buClr>
              <a:buSzTx/>
              <a:buFont typeface="Arial"/>
              <a:buNone/>
              <a:tabLst/>
              <a:defRPr/>
            </a:pPr>
            <a:r>
              <a:rPr kumimoji="0" lang="en-US" sz="2300" b="1" i="0" u="none" strike="noStrike" kern="0" cap="none" spc="0" normalizeH="0" baseline="0" noProof="0" dirty="0">
                <a:ln>
                  <a:noFill/>
                </a:ln>
                <a:solidFill>
                  <a:srgbClr val="F0AF16"/>
                </a:solidFill>
                <a:effectLst/>
                <a:uLnTx/>
                <a:uFillTx/>
                <a:latin typeface="Gentona Book" pitchFamily="2" charset="77"/>
                <a:ea typeface="Arial"/>
                <a:cs typeface="Arial"/>
                <a:sym typeface="Arial"/>
              </a:rPr>
              <a:t>Learning That Drives Practice: </a:t>
            </a:r>
          </a:p>
          <a:p>
            <a:pPr marL="0" marR="0" lvl="0" indent="0" algn="ctr" defTabSz="914400" rtl="0" eaLnBrk="1" fontAlgn="auto" latinLnBrk="0" hangingPunct="1">
              <a:lnSpc>
                <a:spcPct val="96997"/>
              </a:lnSpc>
              <a:spcBef>
                <a:spcPts val="0"/>
              </a:spcBef>
              <a:spcAft>
                <a:spcPts val="0"/>
              </a:spcAft>
              <a:buClr>
                <a:srgbClr val="000000"/>
              </a:buClr>
              <a:buSzTx/>
              <a:buFont typeface="Arial"/>
              <a:buNone/>
              <a:tabLst/>
              <a:defRPr/>
            </a:pPr>
            <a:r>
              <a:rPr kumimoji="0" lang="en-US" sz="2300" b="1" i="0" u="none" strike="noStrike" kern="0" cap="none" spc="0" normalizeH="0" baseline="0" noProof="0" dirty="0">
                <a:ln>
                  <a:noFill/>
                </a:ln>
                <a:solidFill>
                  <a:srgbClr val="F0AF16"/>
                </a:solidFill>
                <a:effectLst/>
                <a:uLnTx/>
                <a:uFillTx/>
                <a:latin typeface="Gentona Book" pitchFamily="2" charset="77"/>
                <a:ea typeface="Arial"/>
                <a:cs typeface="Arial"/>
                <a:sym typeface="Arial"/>
              </a:rPr>
              <a:t>High-Leverage Practice Tools for Teacher and Leader Candidates</a:t>
            </a:r>
            <a:r>
              <a:rPr kumimoji="0" lang="en-US" sz="2400" b="1" i="0" u="none" strike="noStrike" kern="0" cap="none" spc="0" normalizeH="0" baseline="0" noProof="0" dirty="0">
                <a:ln>
                  <a:noFill/>
                </a:ln>
                <a:solidFill>
                  <a:srgbClr val="F0AF16"/>
                </a:solidFill>
                <a:effectLst/>
                <a:uLnTx/>
                <a:uFillTx/>
                <a:latin typeface="Gentona Book" pitchFamily="2" charset="77"/>
                <a:ea typeface="Arial"/>
                <a:cs typeface="Arial"/>
                <a:sym typeface="Arial"/>
              </a:rPr>
              <a:t> </a:t>
            </a:r>
          </a:p>
          <a:p>
            <a:pPr marL="0" marR="0" lvl="0" indent="0" algn="ctr" defTabSz="914400" rtl="0" eaLnBrk="1" fontAlgn="auto" latinLnBrk="0" hangingPunct="1">
              <a:lnSpc>
                <a:spcPct val="96997"/>
              </a:lnSpc>
              <a:spcBef>
                <a:spcPts val="0"/>
              </a:spcBef>
              <a:spcAft>
                <a:spcPts val="0"/>
              </a:spcAft>
              <a:buClr>
                <a:srgbClr val="000000"/>
              </a:buClr>
              <a:buSzTx/>
              <a:buFont typeface="Arial"/>
              <a:buNone/>
              <a:tabLst/>
              <a:defRPr/>
            </a:pPr>
            <a:r>
              <a:rPr kumimoji="0" lang="en-US" sz="2000" b="1" i="1" u="none" strike="noStrike" kern="0" cap="none" spc="0" normalizeH="0" baseline="0" noProof="0" dirty="0">
                <a:ln>
                  <a:noFill/>
                </a:ln>
                <a:solidFill>
                  <a:srgbClr val="F0AF16"/>
                </a:solidFill>
                <a:effectLst/>
                <a:uLnTx/>
                <a:uFillTx/>
                <a:latin typeface="Gentona Book" pitchFamily="2" charset="77"/>
                <a:ea typeface="Arial"/>
                <a:cs typeface="Arial"/>
                <a:sym typeface="Arial"/>
              </a:rPr>
              <a:t>(Learning; Goal #1)</a:t>
            </a:r>
          </a:p>
        </p:txBody>
      </p:sp>
      <p:sp>
        <p:nvSpPr>
          <p:cNvPr id="140" name="Google Shape;140;p26">
            <a:extLst>
              <a:ext uri="{C183D7F6-B498-43B3-948B-1728B52AA6E4}">
                <adec:decorative xmlns:adec="http://schemas.microsoft.com/office/drawing/2017/decorative" val="1"/>
              </a:ext>
            </a:extLst>
          </p:cNvPr>
          <p:cNvSpPr/>
          <p:nvPr/>
        </p:nvSpPr>
        <p:spPr>
          <a:xfrm>
            <a:off x="0" y="-1935946"/>
            <a:ext cx="9144000" cy="3486150"/>
          </a:xfrm>
          <a:custGeom>
            <a:avLst/>
            <a:gdLst/>
            <a:ahLst/>
            <a:cxnLst/>
            <a:rect l="l" t="t" r="r" b="b"/>
            <a:pathLst>
              <a:path w="18288000" h="6972300" extrusionOk="0">
                <a:moveTo>
                  <a:pt x="0" y="0"/>
                </a:moveTo>
                <a:lnTo>
                  <a:pt x="18288000" y="0"/>
                </a:lnTo>
                <a:lnTo>
                  <a:pt x="18288000" y="6972300"/>
                </a:lnTo>
                <a:lnTo>
                  <a:pt x="0" y="697230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4" name="Google Shape;144;p26"/>
          <p:cNvSpPr txBox="1"/>
          <p:nvPr/>
        </p:nvSpPr>
        <p:spPr>
          <a:xfrm>
            <a:off x="-363800" y="3225663"/>
            <a:ext cx="5224800" cy="1736501"/>
          </a:xfrm>
          <a:prstGeom prst="rect">
            <a:avLst/>
          </a:prstGeom>
          <a:noFill/>
          <a:ln>
            <a:noFill/>
          </a:ln>
        </p:spPr>
        <p:txBody>
          <a:bodyPr spcFirstLastPara="1" wrap="square" lIns="0" tIns="0" rIns="0" bIns="0" anchor="t" anchorCtr="0">
            <a:spAutoFit/>
          </a:bodyPr>
          <a:lstStyle/>
          <a:p>
            <a:pPr marL="0" marR="0" lvl="0" indent="0" algn="ctr" rtl="0">
              <a:lnSpc>
                <a:spcPct val="123995"/>
              </a:lnSpc>
              <a:spcBef>
                <a:spcPts val="0"/>
              </a:spcBef>
              <a:spcAft>
                <a:spcPts val="0"/>
              </a:spcAft>
              <a:buNone/>
            </a:pPr>
            <a:r>
              <a:rPr lang="en" sz="1800" b="1">
                <a:solidFill>
                  <a:srgbClr val="F0AF15"/>
                </a:solidFill>
                <a:latin typeface="Gentona Book" pitchFamily="2" charset="77"/>
              </a:rPr>
              <a:t>Minnesota</a:t>
            </a:r>
            <a:endParaRPr sz="1800" b="1">
              <a:solidFill>
                <a:srgbClr val="F0AF15"/>
              </a:solidFill>
              <a:latin typeface="Gentona Book" pitchFamily="2" charset="77"/>
            </a:endParaRPr>
          </a:p>
          <a:p>
            <a:pPr marL="0" marR="0" lvl="0" indent="0" algn="ctr" rtl="0">
              <a:lnSpc>
                <a:spcPct val="123995"/>
              </a:lnSpc>
              <a:spcBef>
                <a:spcPts val="0"/>
              </a:spcBef>
              <a:spcAft>
                <a:spcPts val="0"/>
              </a:spcAft>
              <a:buNone/>
            </a:pPr>
            <a:r>
              <a:rPr lang="en" sz="1800">
                <a:solidFill>
                  <a:srgbClr val="F0AF15"/>
                </a:solidFill>
                <a:latin typeface="Gentona Book" pitchFamily="2" charset="77"/>
              </a:rPr>
              <a:t>Dr. Ruby Owiny &amp;</a:t>
            </a:r>
            <a:endParaRPr sz="1800">
              <a:solidFill>
                <a:srgbClr val="F0AF15"/>
              </a:solidFill>
              <a:latin typeface="Gentona Book" pitchFamily="2" charset="77"/>
            </a:endParaRPr>
          </a:p>
          <a:p>
            <a:pPr marL="0" marR="0" lvl="0" indent="0" algn="ctr" rtl="0">
              <a:lnSpc>
                <a:spcPct val="123995"/>
              </a:lnSpc>
              <a:spcBef>
                <a:spcPts val="0"/>
              </a:spcBef>
              <a:spcAft>
                <a:spcPts val="0"/>
              </a:spcAft>
              <a:buNone/>
            </a:pPr>
            <a:r>
              <a:rPr lang="en" sz="1800">
                <a:solidFill>
                  <a:srgbClr val="F0AF15"/>
                </a:solidFill>
                <a:latin typeface="Gentona Book" pitchFamily="2" charset="77"/>
              </a:rPr>
              <a:t>Dr. Dana Wagner, </a:t>
            </a:r>
            <a:endParaRPr sz="1800">
              <a:solidFill>
                <a:srgbClr val="F0AF15"/>
              </a:solidFill>
              <a:latin typeface="Gentona Book" pitchFamily="2" charset="77"/>
            </a:endParaRPr>
          </a:p>
          <a:p>
            <a:pPr marL="0" marR="0" lvl="0" indent="0" algn="ctr" rtl="0">
              <a:lnSpc>
                <a:spcPct val="123995"/>
              </a:lnSpc>
              <a:spcBef>
                <a:spcPts val="0"/>
              </a:spcBef>
              <a:spcAft>
                <a:spcPts val="0"/>
              </a:spcAft>
              <a:buNone/>
            </a:pPr>
            <a:r>
              <a:rPr lang="en" sz="1800">
                <a:solidFill>
                  <a:srgbClr val="F0AF15"/>
                </a:solidFill>
                <a:latin typeface="Gentona Book" pitchFamily="2" charset="77"/>
              </a:rPr>
              <a:t>Minnesota State University, Mankato</a:t>
            </a:r>
            <a:endParaRPr sz="1800">
              <a:solidFill>
                <a:srgbClr val="F0AF15"/>
              </a:solidFill>
              <a:latin typeface="Gentona Book" pitchFamily="2" charset="77"/>
            </a:endParaRPr>
          </a:p>
          <a:p>
            <a:pPr marL="0" marR="0" lvl="0" indent="0" algn="ctr" rtl="0">
              <a:lnSpc>
                <a:spcPct val="123995"/>
              </a:lnSpc>
              <a:spcBef>
                <a:spcPts val="0"/>
              </a:spcBef>
              <a:spcAft>
                <a:spcPts val="0"/>
              </a:spcAft>
              <a:buNone/>
            </a:pPr>
            <a:endParaRPr sz="1900">
              <a:solidFill>
                <a:srgbClr val="F0AF15"/>
              </a:solidFill>
              <a:latin typeface="Gentona Book" pitchFamily="2" charset="77"/>
            </a:endParaRPr>
          </a:p>
        </p:txBody>
      </p:sp>
      <p:sp>
        <p:nvSpPr>
          <p:cNvPr id="141" name="Google Shape;141;p26"/>
          <p:cNvSpPr txBox="1"/>
          <p:nvPr/>
        </p:nvSpPr>
        <p:spPr>
          <a:xfrm>
            <a:off x="3919200" y="3225663"/>
            <a:ext cx="5224800" cy="1393010"/>
          </a:xfrm>
          <a:prstGeom prst="rect">
            <a:avLst/>
          </a:prstGeom>
          <a:noFill/>
          <a:ln>
            <a:noFill/>
          </a:ln>
        </p:spPr>
        <p:txBody>
          <a:bodyPr spcFirstLastPara="1" wrap="square" lIns="0" tIns="0" rIns="0" bIns="0" anchor="t" anchorCtr="0">
            <a:spAutoFit/>
          </a:bodyPr>
          <a:lstStyle/>
          <a:p>
            <a:pPr marL="0" marR="0" lvl="0" indent="0" algn="ctr" rtl="0">
              <a:lnSpc>
                <a:spcPct val="123995"/>
              </a:lnSpc>
              <a:spcBef>
                <a:spcPts val="0"/>
              </a:spcBef>
              <a:spcAft>
                <a:spcPts val="0"/>
              </a:spcAft>
              <a:buNone/>
            </a:pPr>
            <a:r>
              <a:rPr lang="en" sz="1800" b="1">
                <a:solidFill>
                  <a:srgbClr val="F0AF15"/>
                </a:solidFill>
                <a:latin typeface="Gentona Book" pitchFamily="2" charset="77"/>
              </a:rPr>
              <a:t>Georgia</a:t>
            </a:r>
            <a:endParaRPr sz="1800" b="1">
              <a:solidFill>
                <a:srgbClr val="F0AF15"/>
              </a:solidFill>
              <a:latin typeface="Gentona Book" pitchFamily="2" charset="77"/>
            </a:endParaRPr>
          </a:p>
          <a:p>
            <a:pPr marL="0" marR="0" lvl="0" indent="0" algn="ctr" rtl="0">
              <a:lnSpc>
                <a:spcPct val="123995"/>
              </a:lnSpc>
              <a:spcBef>
                <a:spcPts val="0"/>
              </a:spcBef>
              <a:spcAft>
                <a:spcPts val="0"/>
              </a:spcAft>
              <a:buNone/>
            </a:pPr>
            <a:r>
              <a:rPr lang="en" sz="1800">
                <a:solidFill>
                  <a:srgbClr val="F0AF15"/>
                </a:solidFill>
                <a:latin typeface="Gentona Book" pitchFamily="2" charset="77"/>
              </a:rPr>
              <a:t>Dr. Nick Sauers, Georgia State University</a:t>
            </a:r>
            <a:endParaRPr sz="1800">
              <a:solidFill>
                <a:srgbClr val="F0AF15"/>
              </a:solidFill>
              <a:latin typeface="Gentona Book" pitchFamily="2" charset="77"/>
            </a:endParaRPr>
          </a:p>
          <a:p>
            <a:pPr marL="0" marR="0" lvl="0" indent="0" algn="ctr" rtl="0">
              <a:lnSpc>
                <a:spcPct val="123995"/>
              </a:lnSpc>
              <a:spcBef>
                <a:spcPts val="0"/>
              </a:spcBef>
              <a:spcAft>
                <a:spcPts val="0"/>
              </a:spcAft>
              <a:buNone/>
            </a:pPr>
            <a:r>
              <a:rPr lang="en" sz="1800">
                <a:solidFill>
                  <a:srgbClr val="F0AF15"/>
                </a:solidFill>
                <a:latin typeface="Gentona Book" pitchFamily="2" charset="77"/>
              </a:rPr>
              <a:t>Dr. Karen Bryant, University of Georgia</a:t>
            </a:r>
            <a:endParaRPr sz="1800">
              <a:solidFill>
                <a:srgbClr val="F0AF15"/>
              </a:solidFill>
              <a:latin typeface="Gentona Book" pitchFamily="2" charset="77"/>
            </a:endParaRPr>
          </a:p>
          <a:p>
            <a:pPr marL="0" marR="0" lvl="0" indent="0" algn="ctr" rtl="0">
              <a:lnSpc>
                <a:spcPct val="123995"/>
              </a:lnSpc>
              <a:spcBef>
                <a:spcPts val="0"/>
              </a:spcBef>
              <a:spcAft>
                <a:spcPts val="0"/>
              </a:spcAft>
              <a:buClr>
                <a:srgbClr val="000000"/>
              </a:buClr>
              <a:buFont typeface="Arial"/>
              <a:buNone/>
            </a:pPr>
            <a:endParaRPr sz="1900">
              <a:solidFill>
                <a:srgbClr val="F0AF15"/>
              </a:solidFill>
              <a:latin typeface="Gentona Book" pitchFamily="2" charset="77"/>
            </a:endParaRPr>
          </a:p>
        </p:txBody>
      </p:sp>
      <p:sp>
        <p:nvSpPr>
          <p:cNvPr id="142" name="Google Shape;142;p26">
            <a:extLst>
              <a:ext uri="{C183D7F6-B498-43B3-948B-1728B52AA6E4}">
                <adec:decorative xmlns:adec="http://schemas.microsoft.com/office/drawing/2017/decorative" val="1"/>
              </a:ext>
            </a:extLst>
          </p:cNvPr>
          <p:cNvSpPr/>
          <p:nvPr/>
        </p:nvSpPr>
        <p:spPr>
          <a:xfrm>
            <a:off x="7681230" y="4562975"/>
            <a:ext cx="1308596" cy="271533"/>
          </a:xfrm>
          <a:custGeom>
            <a:avLst/>
            <a:gdLst/>
            <a:ahLst/>
            <a:cxnLst/>
            <a:rect l="l" t="t" r="r" b="b"/>
            <a:pathLst>
              <a:path w="2617191" h="543067" extrusionOk="0">
                <a:moveTo>
                  <a:pt x="0" y="0"/>
                </a:moveTo>
                <a:lnTo>
                  <a:pt x="2617192" y="0"/>
                </a:lnTo>
                <a:lnTo>
                  <a:pt x="2617192" y="543067"/>
                </a:lnTo>
                <a:lnTo>
                  <a:pt x="0" y="543067"/>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3" name="Google Shape;143;p26">
            <a:extLst>
              <a:ext uri="{C183D7F6-B498-43B3-948B-1728B52AA6E4}">
                <adec:decorative xmlns:adec="http://schemas.microsoft.com/office/drawing/2017/decorative" val="1"/>
              </a:ext>
            </a:extLst>
          </p:cNvPr>
          <p:cNvSpPr txBox="1"/>
          <p:nvPr/>
        </p:nvSpPr>
        <p:spPr>
          <a:xfrm>
            <a:off x="7645426" y="4848796"/>
            <a:ext cx="1380204" cy="144785"/>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a:solidFill>
                  <a:srgbClr val="FFFFFF"/>
                </a:solidFill>
                <a:latin typeface="Arial"/>
                <a:ea typeface="Arial"/>
                <a:cs typeface="Arial"/>
                <a:sym typeface="Arial"/>
              </a:rPr>
              <a:t>Cross-State Convening</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42"/>
        <p:cNvGrpSpPr/>
        <p:nvPr/>
      </p:nvGrpSpPr>
      <p:grpSpPr>
        <a:xfrm>
          <a:off x="0" y="0"/>
          <a:ext cx="0" cy="0"/>
          <a:chOff x="0" y="0"/>
          <a:chExt cx="0" cy="0"/>
        </a:xfrm>
      </p:grpSpPr>
      <p:sp>
        <p:nvSpPr>
          <p:cNvPr id="243" name="Google Shape;243;p35"/>
          <p:cNvSpPr txBox="1">
            <a:spLocks noGrp="1"/>
          </p:cNvSpPr>
          <p:nvPr>
            <p:ph type="title" idx="4294967295"/>
          </p:nvPr>
        </p:nvSpPr>
        <p:spPr>
          <a:xfrm>
            <a:off x="78688" y="417225"/>
            <a:ext cx="7593600" cy="64633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3000" b="1" i="0" u="sng" strike="noStrike" kern="0" cap="none" spc="0" normalizeH="0" baseline="0" noProof="0" dirty="0">
                <a:ln>
                  <a:noFill/>
                </a:ln>
                <a:solidFill>
                  <a:schemeClr val="lt1"/>
                </a:solidFill>
                <a:effectLst/>
                <a:uLnTx/>
                <a:uFillTx/>
                <a:latin typeface="Gentona Book" pitchFamily="2" charset="77"/>
                <a:ea typeface="Arial"/>
                <a:cs typeface="Arial"/>
                <a:sym typeface="Arial"/>
                <a:hlinkClick r:id="rId3">
                  <a:extLst>
                    <a:ext uri="{A12FA001-AC4F-418D-AE19-62706E023703}">
                      <ahyp:hlinkClr xmlns:ahyp="http://schemas.microsoft.com/office/drawing/2018/hyperlinkcolor" val="tx"/>
                    </a:ext>
                  </a:extLst>
                </a:hlinkClick>
              </a:rPr>
              <a:t>Teacher candidate creates their account</a:t>
            </a:r>
            <a:endParaRPr kumimoji="0" lang="en-US" sz="3000" b="0" i="0" u="none" strike="noStrike" kern="0" cap="none" spc="0" normalizeH="0" baseline="0" noProof="0" dirty="0">
              <a:ln>
                <a:noFill/>
              </a:ln>
              <a:solidFill>
                <a:schemeClr val="lt1"/>
              </a:solidFill>
              <a:effectLst/>
              <a:uLnTx/>
              <a:uFillTx/>
              <a:latin typeface="Gentona Book" pitchFamily="2" charset="77"/>
              <a:ea typeface="Arial"/>
              <a:cs typeface="Arial"/>
              <a:sym typeface="Arial"/>
            </a:endParaRPr>
          </a:p>
        </p:txBody>
      </p:sp>
      <p:sp>
        <p:nvSpPr>
          <p:cNvPr id="244" name="Google Shape;244;p35">
            <a:extLst>
              <a:ext uri="{C183D7F6-B498-43B3-948B-1728B52AA6E4}">
                <adec:decorative xmlns:adec="http://schemas.microsoft.com/office/drawing/2017/decorative" val="1"/>
              </a:ext>
            </a:extLst>
          </p:cNvPr>
          <p:cNvSpPr/>
          <p:nvPr/>
        </p:nvSpPr>
        <p:spPr>
          <a:xfrm>
            <a:off x="7672285" y="145685"/>
            <a:ext cx="1308596" cy="271534"/>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5" name="Google Shape;245;p35"/>
          <p:cNvSpPr txBox="1"/>
          <p:nvPr/>
        </p:nvSpPr>
        <p:spPr>
          <a:xfrm>
            <a:off x="7636481" y="431506"/>
            <a:ext cx="1380300"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dirty="0">
                <a:solidFill>
                  <a:srgbClr val="FFFFFF"/>
                </a:solidFill>
                <a:latin typeface="Fave Script Bold Pro" pitchFamily="2" charset="77"/>
                <a:sym typeface="Arial"/>
              </a:rPr>
              <a:t>Cross-State Convening</a:t>
            </a:r>
            <a:endParaRPr sz="700" dirty="0">
              <a:latin typeface="Fave Script Bold Pro" pitchFamily="2" charset="77"/>
            </a:endParaRPr>
          </a:p>
        </p:txBody>
      </p:sp>
      <p:pic>
        <p:nvPicPr>
          <p:cNvPr id="246" name="Google Shape;246;p35" descr="Screenshot of a “Teacher Candidate Onboarding Guide” for TeachTrack (MyHLPTracker) with brief steps for accepting an invitation, creating an account, and verifying email to begin using the platform."/>
          <p:cNvPicPr preferRelativeResize="0"/>
          <p:nvPr/>
        </p:nvPicPr>
        <p:blipFill rotWithShape="1">
          <a:blip r:embed="rId5">
            <a:alphaModFix/>
          </a:blip>
          <a:srcRect/>
          <a:stretch/>
        </p:blipFill>
        <p:spPr>
          <a:xfrm>
            <a:off x="1442938" y="1197605"/>
            <a:ext cx="3886200" cy="3281021"/>
          </a:xfrm>
          <a:prstGeom prst="rect">
            <a:avLst/>
          </a:prstGeom>
          <a:noFill/>
          <a:ln>
            <a:noFill/>
          </a:ln>
        </p:spPr>
      </p:pic>
      <p:pic>
        <p:nvPicPr>
          <p:cNvPr id="247" name="Google Shape;247;p35" descr="Student teacher sign up screenshot"/>
          <p:cNvPicPr preferRelativeResize="0"/>
          <p:nvPr/>
        </p:nvPicPr>
        <p:blipFill>
          <a:blip r:embed="rId6">
            <a:alphaModFix/>
          </a:blip>
          <a:stretch>
            <a:fillRect/>
          </a:stretch>
        </p:blipFill>
        <p:spPr>
          <a:xfrm>
            <a:off x="7474025" y="652491"/>
            <a:ext cx="1593776" cy="1976560"/>
          </a:xfrm>
          <a:prstGeom prst="rect">
            <a:avLst/>
          </a:prstGeom>
          <a:noFill/>
          <a:ln>
            <a:noFill/>
          </a:ln>
        </p:spPr>
      </p:pic>
      <p:pic>
        <p:nvPicPr>
          <p:cNvPr id="248" name="Google Shape;248;p35">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6058613" y="2768901"/>
            <a:ext cx="2209650" cy="2209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52"/>
        <p:cNvGrpSpPr/>
        <p:nvPr/>
      </p:nvGrpSpPr>
      <p:grpSpPr>
        <a:xfrm>
          <a:off x="0" y="0"/>
          <a:ext cx="0" cy="0"/>
          <a:chOff x="0" y="0"/>
          <a:chExt cx="0" cy="0"/>
        </a:xfrm>
      </p:grpSpPr>
      <p:grpSp>
        <p:nvGrpSpPr>
          <p:cNvPr id="253" name="Google Shape;253;p36">
            <a:extLst>
              <a:ext uri="{C183D7F6-B498-43B3-948B-1728B52AA6E4}">
                <adec:decorative xmlns:adec="http://schemas.microsoft.com/office/drawing/2017/decorative" val="1"/>
              </a:ext>
            </a:extLst>
          </p:cNvPr>
          <p:cNvGrpSpPr/>
          <p:nvPr/>
        </p:nvGrpSpPr>
        <p:grpSpPr>
          <a:xfrm>
            <a:off x="6640199" y="2783660"/>
            <a:ext cx="2562515" cy="2562515"/>
            <a:chOff x="0" y="0"/>
            <a:chExt cx="812800" cy="812800"/>
          </a:xfrm>
        </p:grpSpPr>
        <p:sp>
          <p:nvSpPr>
            <p:cNvPr id="254" name="Google Shape;254;p3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926"/>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5" name="Google Shape;255;p36"/>
            <p:cNvSpPr txBox="1"/>
            <p:nvPr/>
          </p:nvSpPr>
          <p:spPr>
            <a:xfrm>
              <a:off x="76200" y="38100"/>
              <a:ext cx="660300" cy="6984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256" name="Google Shape;256;p36"/>
          <p:cNvSpPr txBox="1">
            <a:spLocks noGrp="1"/>
          </p:cNvSpPr>
          <p:nvPr>
            <p:ph type="title" idx="4294967295"/>
          </p:nvPr>
        </p:nvSpPr>
        <p:spPr>
          <a:xfrm>
            <a:off x="838762" y="417225"/>
            <a:ext cx="6833700" cy="53091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
                <a:schemeClr val="dk1"/>
              </a:buClr>
              <a:buSzPts val="600"/>
              <a:buFont typeface="Arial"/>
              <a:buNone/>
              <a:tabLst/>
              <a:defRPr/>
            </a:pPr>
            <a:r>
              <a:rPr kumimoji="0" lang="en-US" sz="3000" b="1" i="0" u="none" strike="noStrike" kern="0" cap="none" spc="0" normalizeH="0" baseline="0" noProof="0" dirty="0">
                <a:ln>
                  <a:noFill/>
                </a:ln>
                <a:solidFill>
                  <a:schemeClr val="lt1"/>
                </a:solidFill>
                <a:effectLst/>
                <a:uLnTx/>
                <a:uFillTx/>
                <a:latin typeface="Gentona Book" pitchFamily="2" charset="77"/>
                <a:ea typeface="Arial"/>
                <a:cs typeface="Arial"/>
                <a:sym typeface="Arial"/>
              </a:rPr>
              <a:t>Teacher candidate enters a reflection</a:t>
            </a:r>
          </a:p>
        </p:txBody>
      </p:sp>
      <p:sp>
        <p:nvSpPr>
          <p:cNvPr id="257" name="Google Shape;257;p36">
            <a:extLst>
              <a:ext uri="{C183D7F6-B498-43B3-948B-1728B52AA6E4}">
                <adec:decorative xmlns:adec="http://schemas.microsoft.com/office/drawing/2017/decorative" val="1"/>
              </a:ext>
            </a:extLst>
          </p:cNvPr>
          <p:cNvSpPr/>
          <p:nvPr/>
        </p:nvSpPr>
        <p:spPr>
          <a:xfrm>
            <a:off x="5964686" y="2783661"/>
            <a:ext cx="4023020" cy="2680337"/>
          </a:xfrm>
          <a:custGeom>
            <a:avLst/>
            <a:gdLst/>
            <a:ahLst/>
            <a:cxnLst/>
            <a:rect l="l" t="t" r="r" b="b"/>
            <a:pathLst>
              <a:path w="8046040" h="5360674" extrusionOk="0">
                <a:moveTo>
                  <a:pt x="0" y="0"/>
                </a:moveTo>
                <a:lnTo>
                  <a:pt x="8046040" y="0"/>
                </a:lnTo>
                <a:lnTo>
                  <a:pt x="8046040" y="5360674"/>
                </a:lnTo>
                <a:lnTo>
                  <a:pt x="0" y="5360674"/>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8" name="Google Shape;258;p36">
            <a:extLst>
              <a:ext uri="{C183D7F6-B498-43B3-948B-1728B52AA6E4}">
                <adec:decorative xmlns:adec="http://schemas.microsoft.com/office/drawing/2017/decorative" val="1"/>
              </a:ext>
            </a:extLst>
          </p:cNvPr>
          <p:cNvSpPr/>
          <p:nvPr/>
        </p:nvSpPr>
        <p:spPr>
          <a:xfrm>
            <a:off x="7672285" y="145685"/>
            <a:ext cx="1308596" cy="271534"/>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9" name="Google Shape;259;p36"/>
          <p:cNvSpPr txBox="1"/>
          <p:nvPr/>
        </p:nvSpPr>
        <p:spPr>
          <a:xfrm>
            <a:off x="7636481" y="431506"/>
            <a:ext cx="1380300"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dirty="0">
                <a:solidFill>
                  <a:srgbClr val="FFFFFF"/>
                </a:solidFill>
                <a:latin typeface="Fave Script Bold Pro" pitchFamily="2" charset="77"/>
                <a:sym typeface="Arial"/>
              </a:rPr>
              <a:t>Cross-State Convening</a:t>
            </a:r>
            <a:endParaRPr sz="700" dirty="0">
              <a:latin typeface="Fave Script Bold Pro" pitchFamily="2" charset="77"/>
            </a:endParaRPr>
          </a:p>
        </p:txBody>
      </p:sp>
      <p:sp>
        <p:nvSpPr>
          <p:cNvPr id="260" name="Google Shape;260;p36"/>
          <p:cNvSpPr txBox="1"/>
          <p:nvPr/>
        </p:nvSpPr>
        <p:spPr>
          <a:xfrm>
            <a:off x="682613" y="593213"/>
            <a:ext cx="5879100" cy="4162200"/>
          </a:xfrm>
          <a:prstGeom prst="rect">
            <a:avLst/>
          </a:prstGeom>
          <a:noFill/>
          <a:ln>
            <a:noFill/>
          </a:ln>
        </p:spPr>
        <p:txBody>
          <a:bodyPr spcFirstLastPara="1" wrap="square" lIns="45725" tIns="45725" rIns="45725" bIns="45725" anchor="t" anchorCtr="0">
            <a:spAutoFit/>
          </a:bodyPr>
          <a:lstStyle/>
          <a:p>
            <a:pPr marL="0" lvl="0" indent="0" algn="l" rtl="0">
              <a:lnSpc>
                <a:spcPct val="115000"/>
              </a:lnSpc>
              <a:spcBef>
                <a:spcPts val="0"/>
              </a:spcBef>
              <a:spcAft>
                <a:spcPts val="0"/>
              </a:spcAft>
              <a:buNone/>
            </a:pPr>
            <a:endParaRPr sz="2400" dirty="0">
              <a:solidFill>
                <a:schemeClr val="lt1"/>
              </a:solidFill>
              <a:latin typeface="Gentona Book" pitchFamily="2" charset="77"/>
            </a:endParaRPr>
          </a:p>
          <a:p>
            <a:pPr marL="228600" lvl="0" indent="-266700" algn="l" rtl="0">
              <a:lnSpc>
                <a:spcPct val="115000"/>
              </a:lnSpc>
              <a:spcBef>
                <a:spcPts val="0"/>
              </a:spcBef>
              <a:spcAft>
                <a:spcPts val="0"/>
              </a:spcAft>
              <a:buClr>
                <a:schemeClr val="lt1"/>
              </a:buClr>
              <a:buSzPts val="2400"/>
              <a:buAutoNum type="arabicPeriod"/>
            </a:pPr>
            <a:r>
              <a:rPr lang="en" sz="2400" dirty="0">
                <a:solidFill>
                  <a:schemeClr val="lt1"/>
                </a:solidFill>
                <a:latin typeface="Gentona Book" pitchFamily="2" charset="77"/>
              </a:rPr>
              <a:t>Click on new HLP reflection</a:t>
            </a:r>
            <a:endParaRPr sz="2400" dirty="0">
              <a:solidFill>
                <a:schemeClr val="lt1"/>
              </a:solidFill>
              <a:latin typeface="Gentona Book" pitchFamily="2" charset="77"/>
            </a:endParaRPr>
          </a:p>
          <a:p>
            <a:pPr marL="228600" lvl="0" indent="-266700" algn="l" rtl="0">
              <a:lnSpc>
                <a:spcPct val="115000"/>
              </a:lnSpc>
              <a:spcBef>
                <a:spcPts val="0"/>
              </a:spcBef>
              <a:spcAft>
                <a:spcPts val="0"/>
              </a:spcAft>
              <a:buClr>
                <a:schemeClr val="lt1"/>
              </a:buClr>
              <a:buSzPts val="2400"/>
              <a:buAutoNum type="arabicPeriod"/>
            </a:pPr>
            <a:r>
              <a:rPr lang="en" sz="2400" dirty="0">
                <a:solidFill>
                  <a:schemeClr val="lt1"/>
                </a:solidFill>
                <a:latin typeface="Gentona Book" pitchFamily="2" charset="77"/>
              </a:rPr>
              <a:t>Select the category</a:t>
            </a:r>
            <a:endParaRPr sz="2400" dirty="0">
              <a:solidFill>
                <a:schemeClr val="lt1"/>
              </a:solidFill>
              <a:latin typeface="Gentona Book" pitchFamily="2" charset="77"/>
            </a:endParaRPr>
          </a:p>
          <a:p>
            <a:pPr marL="228600" lvl="0" indent="-266700" algn="l" rtl="0">
              <a:lnSpc>
                <a:spcPct val="115000"/>
              </a:lnSpc>
              <a:spcBef>
                <a:spcPts val="0"/>
              </a:spcBef>
              <a:spcAft>
                <a:spcPts val="0"/>
              </a:spcAft>
              <a:buClr>
                <a:schemeClr val="lt1"/>
              </a:buClr>
              <a:buSzPts val="2400"/>
              <a:buAutoNum type="arabicPeriod"/>
            </a:pPr>
            <a:r>
              <a:rPr lang="en" sz="2400" dirty="0">
                <a:solidFill>
                  <a:schemeClr val="lt1"/>
                </a:solidFill>
                <a:latin typeface="Gentona Book" pitchFamily="2" charset="77"/>
              </a:rPr>
              <a:t>Select the HLP</a:t>
            </a:r>
            <a:endParaRPr sz="2400" dirty="0">
              <a:solidFill>
                <a:schemeClr val="lt1"/>
              </a:solidFill>
              <a:latin typeface="Gentona Book" pitchFamily="2" charset="77"/>
            </a:endParaRPr>
          </a:p>
          <a:p>
            <a:pPr marL="228600" lvl="0" indent="-266700" algn="l" rtl="0">
              <a:lnSpc>
                <a:spcPct val="115000"/>
              </a:lnSpc>
              <a:spcBef>
                <a:spcPts val="0"/>
              </a:spcBef>
              <a:spcAft>
                <a:spcPts val="0"/>
              </a:spcAft>
              <a:buClr>
                <a:schemeClr val="lt1"/>
              </a:buClr>
              <a:buSzPts val="2400"/>
              <a:buAutoNum type="arabicPeriod"/>
            </a:pPr>
            <a:r>
              <a:rPr lang="en" sz="2400" dirty="0">
                <a:solidFill>
                  <a:schemeClr val="lt1"/>
                </a:solidFill>
                <a:latin typeface="Gentona Book" pitchFamily="2" charset="77"/>
              </a:rPr>
              <a:t>Click on add new reflection</a:t>
            </a:r>
            <a:endParaRPr sz="2400" dirty="0">
              <a:solidFill>
                <a:schemeClr val="lt1"/>
              </a:solidFill>
              <a:latin typeface="Gentona Book" pitchFamily="2" charset="77"/>
            </a:endParaRPr>
          </a:p>
          <a:p>
            <a:pPr marL="228600" lvl="0" indent="-266700" algn="l" rtl="0">
              <a:lnSpc>
                <a:spcPct val="115000"/>
              </a:lnSpc>
              <a:spcBef>
                <a:spcPts val="0"/>
              </a:spcBef>
              <a:spcAft>
                <a:spcPts val="0"/>
              </a:spcAft>
              <a:buClr>
                <a:schemeClr val="lt1"/>
              </a:buClr>
              <a:buSzPts val="2400"/>
              <a:buAutoNum type="arabicPeriod"/>
            </a:pPr>
            <a:r>
              <a:rPr lang="en" sz="2400" dirty="0">
                <a:solidFill>
                  <a:schemeClr val="lt1"/>
                </a:solidFill>
                <a:latin typeface="Gentona Book" pitchFamily="2" charset="77"/>
              </a:rPr>
              <a:t>Select a look for</a:t>
            </a:r>
            <a:endParaRPr sz="2400" dirty="0">
              <a:solidFill>
                <a:schemeClr val="lt1"/>
              </a:solidFill>
              <a:latin typeface="Gentona Book" pitchFamily="2" charset="77"/>
            </a:endParaRPr>
          </a:p>
          <a:p>
            <a:pPr marL="228600" lvl="0" indent="-266700" algn="l" rtl="0">
              <a:lnSpc>
                <a:spcPct val="115000"/>
              </a:lnSpc>
              <a:spcBef>
                <a:spcPts val="0"/>
              </a:spcBef>
              <a:spcAft>
                <a:spcPts val="0"/>
              </a:spcAft>
              <a:buClr>
                <a:schemeClr val="lt1"/>
              </a:buClr>
              <a:buSzPts val="2400"/>
              <a:buAutoNum type="arabicPeriod"/>
            </a:pPr>
            <a:r>
              <a:rPr lang="en" sz="2400" dirty="0">
                <a:solidFill>
                  <a:schemeClr val="lt1"/>
                </a:solidFill>
                <a:latin typeface="Gentona Book" pitchFamily="2" charset="77"/>
              </a:rPr>
              <a:t>Choose score</a:t>
            </a:r>
            <a:endParaRPr sz="2400" dirty="0">
              <a:solidFill>
                <a:schemeClr val="lt1"/>
              </a:solidFill>
              <a:latin typeface="Gentona Book" pitchFamily="2" charset="77"/>
            </a:endParaRPr>
          </a:p>
          <a:p>
            <a:pPr marL="228600" lvl="0" indent="-266700" algn="l" rtl="0">
              <a:lnSpc>
                <a:spcPct val="115000"/>
              </a:lnSpc>
              <a:spcBef>
                <a:spcPts val="0"/>
              </a:spcBef>
              <a:spcAft>
                <a:spcPts val="0"/>
              </a:spcAft>
              <a:buClr>
                <a:schemeClr val="lt1"/>
              </a:buClr>
              <a:buSzPts val="2400"/>
              <a:buAutoNum type="arabicPeriod"/>
            </a:pPr>
            <a:r>
              <a:rPr lang="en" sz="2400" dirty="0">
                <a:solidFill>
                  <a:schemeClr val="lt1"/>
                </a:solidFill>
                <a:latin typeface="Gentona Book" pitchFamily="2" charset="77"/>
              </a:rPr>
              <a:t>Respond to the open ended prompts</a:t>
            </a:r>
            <a:endParaRPr sz="2400" dirty="0">
              <a:solidFill>
                <a:schemeClr val="lt1"/>
              </a:solidFill>
              <a:latin typeface="Gentona Book" pitchFamily="2" charset="77"/>
            </a:endParaRPr>
          </a:p>
          <a:p>
            <a:pPr marL="228600" lvl="0" indent="-266700" algn="l" rtl="0">
              <a:lnSpc>
                <a:spcPct val="115000"/>
              </a:lnSpc>
              <a:spcBef>
                <a:spcPts val="0"/>
              </a:spcBef>
              <a:spcAft>
                <a:spcPts val="0"/>
              </a:spcAft>
              <a:buClr>
                <a:schemeClr val="lt1"/>
              </a:buClr>
              <a:buSzPts val="2400"/>
              <a:buAutoNum type="arabicPeriod"/>
            </a:pPr>
            <a:r>
              <a:rPr lang="en" sz="2400" dirty="0">
                <a:solidFill>
                  <a:schemeClr val="lt1"/>
                </a:solidFill>
                <a:latin typeface="Gentona Book" pitchFamily="2" charset="77"/>
              </a:rPr>
              <a:t>Click submit</a:t>
            </a:r>
            <a:endParaRPr sz="2400" dirty="0">
              <a:solidFill>
                <a:schemeClr val="lt1"/>
              </a:solidFill>
              <a:latin typeface="Gentona Book" pitchFamily="2" charset="77"/>
            </a:endParaRPr>
          </a:p>
          <a:p>
            <a:pPr marL="0" lvl="0" indent="0" algn="l" rtl="0">
              <a:spcBef>
                <a:spcPts val="0"/>
              </a:spcBef>
              <a:spcAft>
                <a:spcPts val="0"/>
              </a:spcAft>
              <a:buNone/>
            </a:pPr>
            <a:endParaRPr sz="1600" dirty="0">
              <a:solidFill>
                <a:schemeClr val="dk1"/>
              </a:solidFill>
              <a:latin typeface="Gentona Book" pitchFamily="2" charset="77"/>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64"/>
        <p:cNvGrpSpPr/>
        <p:nvPr/>
      </p:nvGrpSpPr>
      <p:grpSpPr>
        <a:xfrm>
          <a:off x="0" y="0"/>
          <a:ext cx="0" cy="0"/>
          <a:chOff x="0" y="0"/>
          <a:chExt cx="0" cy="0"/>
        </a:xfrm>
      </p:grpSpPr>
      <p:grpSp>
        <p:nvGrpSpPr>
          <p:cNvPr id="265" name="Google Shape;265;p37">
            <a:extLst>
              <a:ext uri="{C183D7F6-B498-43B3-948B-1728B52AA6E4}">
                <adec:decorative xmlns:adec="http://schemas.microsoft.com/office/drawing/2017/decorative" val="1"/>
              </a:ext>
            </a:extLst>
          </p:cNvPr>
          <p:cNvGrpSpPr/>
          <p:nvPr/>
        </p:nvGrpSpPr>
        <p:grpSpPr>
          <a:xfrm>
            <a:off x="6640199" y="2783660"/>
            <a:ext cx="2562515" cy="2562515"/>
            <a:chOff x="0" y="0"/>
            <a:chExt cx="812800" cy="812800"/>
          </a:xfrm>
        </p:grpSpPr>
        <p:sp>
          <p:nvSpPr>
            <p:cNvPr id="266" name="Google Shape;266;p3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926"/>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7" name="Google Shape;267;p37"/>
            <p:cNvSpPr txBox="1"/>
            <p:nvPr/>
          </p:nvSpPr>
          <p:spPr>
            <a:xfrm>
              <a:off x="76200" y="38100"/>
              <a:ext cx="660300" cy="6984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268" name="Google Shape;268;p37"/>
          <p:cNvSpPr txBox="1">
            <a:spLocks noGrp="1"/>
          </p:cNvSpPr>
          <p:nvPr>
            <p:ph type="title" idx="4294967295"/>
          </p:nvPr>
        </p:nvSpPr>
        <p:spPr>
          <a:xfrm>
            <a:off x="838762" y="417225"/>
            <a:ext cx="6833700" cy="53091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
                <a:schemeClr val="dk1"/>
              </a:buClr>
              <a:buSzPts val="600"/>
              <a:buFont typeface="Arial"/>
              <a:buNone/>
              <a:tabLst/>
              <a:defRPr/>
            </a:pPr>
            <a:r>
              <a:rPr kumimoji="0" lang="en-US" sz="3000" b="1" i="0" u="none" strike="noStrike" kern="0" cap="none" spc="0" normalizeH="0" baseline="0" noProof="0" dirty="0">
                <a:ln>
                  <a:noFill/>
                </a:ln>
                <a:solidFill>
                  <a:schemeClr val="lt1"/>
                </a:solidFill>
                <a:effectLst/>
                <a:uLnTx/>
                <a:uFillTx/>
                <a:latin typeface="Gentona Book" pitchFamily="2" charset="77"/>
                <a:ea typeface="Arial"/>
                <a:cs typeface="Arial"/>
                <a:sym typeface="Arial"/>
              </a:rPr>
              <a:t>Supervisor provides feedback</a:t>
            </a:r>
          </a:p>
        </p:txBody>
      </p:sp>
      <p:sp>
        <p:nvSpPr>
          <p:cNvPr id="269" name="Google Shape;269;p37">
            <a:extLst>
              <a:ext uri="{C183D7F6-B498-43B3-948B-1728B52AA6E4}">
                <adec:decorative xmlns:adec="http://schemas.microsoft.com/office/drawing/2017/decorative" val="1"/>
              </a:ext>
            </a:extLst>
          </p:cNvPr>
          <p:cNvSpPr/>
          <p:nvPr/>
        </p:nvSpPr>
        <p:spPr>
          <a:xfrm>
            <a:off x="5964686" y="2783661"/>
            <a:ext cx="4023020" cy="2680337"/>
          </a:xfrm>
          <a:custGeom>
            <a:avLst/>
            <a:gdLst/>
            <a:ahLst/>
            <a:cxnLst/>
            <a:rect l="l" t="t" r="r" b="b"/>
            <a:pathLst>
              <a:path w="8046040" h="5360674" extrusionOk="0">
                <a:moveTo>
                  <a:pt x="0" y="0"/>
                </a:moveTo>
                <a:lnTo>
                  <a:pt x="8046040" y="0"/>
                </a:lnTo>
                <a:lnTo>
                  <a:pt x="8046040" y="5360674"/>
                </a:lnTo>
                <a:lnTo>
                  <a:pt x="0" y="5360674"/>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0" name="Google Shape;270;p37">
            <a:extLst>
              <a:ext uri="{C183D7F6-B498-43B3-948B-1728B52AA6E4}">
                <adec:decorative xmlns:adec="http://schemas.microsoft.com/office/drawing/2017/decorative" val="1"/>
              </a:ext>
            </a:extLst>
          </p:cNvPr>
          <p:cNvSpPr/>
          <p:nvPr/>
        </p:nvSpPr>
        <p:spPr>
          <a:xfrm>
            <a:off x="7672285" y="145685"/>
            <a:ext cx="1308596" cy="271534"/>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1" name="Google Shape;271;p37"/>
          <p:cNvSpPr txBox="1"/>
          <p:nvPr/>
        </p:nvSpPr>
        <p:spPr>
          <a:xfrm>
            <a:off x="7636481" y="431506"/>
            <a:ext cx="1380300"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dirty="0">
                <a:solidFill>
                  <a:srgbClr val="FFFFFF"/>
                </a:solidFill>
                <a:latin typeface="Arial"/>
                <a:ea typeface="Arial"/>
                <a:cs typeface="Arial"/>
                <a:sym typeface="Arial"/>
              </a:rPr>
              <a:t>Cross-State </a:t>
            </a:r>
            <a:r>
              <a:rPr lang="en" sz="1100" dirty="0">
                <a:solidFill>
                  <a:srgbClr val="FFFFFF"/>
                </a:solidFill>
                <a:latin typeface="Fave Script Bold Pro" pitchFamily="2" charset="77"/>
                <a:sym typeface="Arial"/>
              </a:rPr>
              <a:t>Convening</a:t>
            </a:r>
            <a:endParaRPr sz="700" dirty="0">
              <a:latin typeface="Fave Script Bold Pro" pitchFamily="2" charset="77"/>
            </a:endParaRPr>
          </a:p>
        </p:txBody>
      </p:sp>
      <p:sp>
        <p:nvSpPr>
          <p:cNvPr id="272" name="Google Shape;272;p37"/>
          <p:cNvSpPr txBox="1"/>
          <p:nvPr/>
        </p:nvSpPr>
        <p:spPr>
          <a:xfrm>
            <a:off x="682613" y="927538"/>
            <a:ext cx="5879100" cy="3206100"/>
          </a:xfrm>
          <a:prstGeom prst="rect">
            <a:avLst/>
          </a:prstGeom>
          <a:noFill/>
          <a:ln>
            <a:noFill/>
          </a:ln>
        </p:spPr>
        <p:txBody>
          <a:bodyPr spcFirstLastPara="1" wrap="square" lIns="45725" tIns="45725" rIns="45725" bIns="45725" anchor="t" anchorCtr="0">
            <a:spAutoFit/>
          </a:bodyPr>
          <a:lstStyle/>
          <a:p>
            <a:pPr marL="0" lvl="0" indent="0" algn="l" rtl="0">
              <a:lnSpc>
                <a:spcPct val="115000"/>
              </a:lnSpc>
              <a:spcBef>
                <a:spcPts val="0"/>
              </a:spcBef>
              <a:spcAft>
                <a:spcPts val="0"/>
              </a:spcAft>
              <a:buNone/>
            </a:pPr>
            <a:endParaRPr sz="1800" dirty="0">
              <a:solidFill>
                <a:schemeClr val="lt1"/>
              </a:solidFill>
              <a:latin typeface="Gentona Book" pitchFamily="2" charset="77"/>
            </a:endParaRPr>
          </a:p>
          <a:p>
            <a:pPr marL="228600" lvl="0" indent="-228600" algn="l" rtl="0">
              <a:lnSpc>
                <a:spcPct val="115000"/>
              </a:lnSpc>
              <a:spcBef>
                <a:spcPts val="0"/>
              </a:spcBef>
              <a:spcAft>
                <a:spcPts val="0"/>
              </a:spcAft>
              <a:buClr>
                <a:schemeClr val="lt1"/>
              </a:buClr>
              <a:buSzPts val="1800"/>
              <a:buAutoNum type="arabicPeriod"/>
            </a:pPr>
            <a:r>
              <a:rPr lang="en" sz="1800" dirty="0">
                <a:solidFill>
                  <a:schemeClr val="lt1"/>
                </a:solidFill>
                <a:latin typeface="Gentona Book" pitchFamily="2" charset="77"/>
              </a:rPr>
              <a:t>View Reflections</a:t>
            </a:r>
            <a:endParaRPr sz="1800" dirty="0">
              <a:solidFill>
                <a:schemeClr val="lt1"/>
              </a:solidFill>
              <a:latin typeface="Gentona Book" pitchFamily="2" charset="77"/>
            </a:endParaRPr>
          </a:p>
          <a:p>
            <a:pPr marL="228600" lvl="0" indent="-228600" algn="l" rtl="0">
              <a:lnSpc>
                <a:spcPct val="115000"/>
              </a:lnSpc>
              <a:spcBef>
                <a:spcPts val="0"/>
              </a:spcBef>
              <a:spcAft>
                <a:spcPts val="0"/>
              </a:spcAft>
              <a:buClr>
                <a:schemeClr val="lt1"/>
              </a:buClr>
              <a:buSzPts val="1800"/>
              <a:buAutoNum type="arabicPeriod"/>
            </a:pPr>
            <a:r>
              <a:rPr lang="en" sz="1800" dirty="0">
                <a:solidFill>
                  <a:schemeClr val="lt1"/>
                </a:solidFill>
                <a:latin typeface="Gentona Book" pitchFamily="2" charset="77"/>
              </a:rPr>
              <a:t>Click on your class</a:t>
            </a:r>
            <a:endParaRPr sz="1800" dirty="0">
              <a:solidFill>
                <a:schemeClr val="lt1"/>
              </a:solidFill>
              <a:latin typeface="Gentona Book" pitchFamily="2" charset="77"/>
            </a:endParaRPr>
          </a:p>
          <a:p>
            <a:pPr marL="228600" lvl="0" indent="-228600" algn="l" rtl="0">
              <a:lnSpc>
                <a:spcPct val="115000"/>
              </a:lnSpc>
              <a:spcBef>
                <a:spcPts val="0"/>
              </a:spcBef>
              <a:spcAft>
                <a:spcPts val="0"/>
              </a:spcAft>
              <a:buClr>
                <a:schemeClr val="lt1"/>
              </a:buClr>
              <a:buSzPts val="1800"/>
              <a:buAutoNum type="arabicPeriod"/>
            </a:pPr>
            <a:r>
              <a:rPr lang="en" sz="1800" dirty="0">
                <a:solidFill>
                  <a:schemeClr val="lt1"/>
                </a:solidFill>
                <a:latin typeface="Gentona Book" pitchFamily="2" charset="77"/>
              </a:rPr>
              <a:t>Click view all reflections for this class</a:t>
            </a:r>
            <a:endParaRPr sz="1800" dirty="0">
              <a:solidFill>
                <a:schemeClr val="lt1"/>
              </a:solidFill>
              <a:latin typeface="Gentona Book" pitchFamily="2" charset="77"/>
            </a:endParaRPr>
          </a:p>
          <a:p>
            <a:pPr marL="228600" lvl="0" indent="-228600" algn="l" rtl="0">
              <a:lnSpc>
                <a:spcPct val="115000"/>
              </a:lnSpc>
              <a:spcBef>
                <a:spcPts val="0"/>
              </a:spcBef>
              <a:spcAft>
                <a:spcPts val="0"/>
              </a:spcAft>
              <a:buClr>
                <a:schemeClr val="lt1"/>
              </a:buClr>
              <a:buSzPts val="1800"/>
              <a:buAutoNum type="arabicPeriod"/>
            </a:pPr>
            <a:r>
              <a:rPr lang="en" sz="1800" dirty="0">
                <a:solidFill>
                  <a:schemeClr val="lt1"/>
                </a:solidFill>
                <a:latin typeface="Gentona Book" pitchFamily="2" charset="77"/>
              </a:rPr>
              <a:t>Top right dropdown - click all statuses</a:t>
            </a:r>
            <a:endParaRPr sz="1800" dirty="0">
              <a:solidFill>
                <a:schemeClr val="lt1"/>
              </a:solidFill>
              <a:latin typeface="Gentona Book" pitchFamily="2" charset="77"/>
            </a:endParaRPr>
          </a:p>
          <a:p>
            <a:pPr marL="228600" lvl="0" indent="-228600" algn="l" rtl="0">
              <a:lnSpc>
                <a:spcPct val="115000"/>
              </a:lnSpc>
              <a:spcBef>
                <a:spcPts val="0"/>
              </a:spcBef>
              <a:spcAft>
                <a:spcPts val="0"/>
              </a:spcAft>
              <a:buClr>
                <a:schemeClr val="lt1"/>
              </a:buClr>
              <a:buSzPts val="1800"/>
              <a:buAutoNum type="arabicPeriod"/>
            </a:pPr>
            <a:r>
              <a:rPr lang="en" sz="1800" dirty="0">
                <a:solidFill>
                  <a:schemeClr val="lt1"/>
                </a:solidFill>
                <a:latin typeface="Gentona Book" pitchFamily="2" charset="77"/>
              </a:rPr>
              <a:t>Click on the first </a:t>
            </a:r>
            <a:r>
              <a:rPr lang="en" sz="1800" i="1" dirty="0">
                <a:solidFill>
                  <a:schemeClr val="lt1"/>
                </a:solidFill>
                <a:latin typeface="Gentona Book" pitchFamily="2" charset="77"/>
              </a:rPr>
              <a:t>pending entry </a:t>
            </a:r>
            <a:r>
              <a:rPr lang="en" sz="1800" dirty="0">
                <a:solidFill>
                  <a:schemeClr val="lt1"/>
                </a:solidFill>
                <a:latin typeface="Gentona Book" pitchFamily="2" charset="77"/>
              </a:rPr>
              <a:t>- review details</a:t>
            </a:r>
            <a:endParaRPr sz="1800" dirty="0">
              <a:solidFill>
                <a:schemeClr val="lt1"/>
              </a:solidFill>
              <a:latin typeface="Gentona Book" pitchFamily="2" charset="77"/>
            </a:endParaRPr>
          </a:p>
          <a:p>
            <a:pPr marL="228600" lvl="0" indent="-228600" algn="l" rtl="0">
              <a:lnSpc>
                <a:spcPct val="115000"/>
              </a:lnSpc>
              <a:spcBef>
                <a:spcPts val="0"/>
              </a:spcBef>
              <a:spcAft>
                <a:spcPts val="0"/>
              </a:spcAft>
              <a:buClr>
                <a:schemeClr val="lt1"/>
              </a:buClr>
              <a:buSzPts val="1800"/>
              <a:buAutoNum type="arabicPeriod"/>
            </a:pPr>
            <a:r>
              <a:rPr lang="en" sz="1800" dirty="0">
                <a:solidFill>
                  <a:schemeClr val="lt1"/>
                </a:solidFill>
                <a:latin typeface="Gentona Book" pitchFamily="2" charset="77"/>
              </a:rPr>
              <a:t>Read candidate’s reflection </a:t>
            </a:r>
            <a:endParaRPr sz="1800" dirty="0">
              <a:solidFill>
                <a:schemeClr val="lt1"/>
              </a:solidFill>
              <a:latin typeface="Gentona Book" pitchFamily="2" charset="77"/>
            </a:endParaRPr>
          </a:p>
          <a:p>
            <a:pPr marL="228600" lvl="0" indent="-228600" algn="l" rtl="0">
              <a:lnSpc>
                <a:spcPct val="115000"/>
              </a:lnSpc>
              <a:spcBef>
                <a:spcPts val="0"/>
              </a:spcBef>
              <a:spcAft>
                <a:spcPts val="0"/>
              </a:spcAft>
              <a:buClr>
                <a:schemeClr val="lt1"/>
              </a:buClr>
              <a:buSzPts val="1800"/>
              <a:buAutoNum type="arabicPeriod"/>
            </a:pPr>
            <a:r>
              <a:rPr lang="en" sz="1800" dirty="0">
                <a:solidFill>
                  <a:schemeClr val="lt1"/>
                </a:solidFill>
                <a:latin typeface="Gentona Book" pitchFamily="2" charset="77"/>
              </a:rPr>
              <a:t>Provide feedback in comments</a:t>
            </a:r>
            <a:endParaRPr sz="1800" dirty="0">
              <a:solidFill>
                <a:schemeClr val="lt1"/>
              </a:solidFill>
              <a:latin typeface="Gentona Book" pitchFamily="2" charset="77"/>
            </a:endParaRPr>
          </a:p>
          <a:p>
            <a:pPr marL="228600" lvl="0" indent="-228600" algn="l" rtl="0">
              <a:lnSpc>
                <a:spcPct val="115000"/>
              </a:lnSpc>
              <a:spcBef>
                <a:spcPts val="0"/>
              </a:spcBef>
              <a:spcAft>
                <a:spcPts val="0"/>
              </a:spcAft>
              <a:buClr>
                <a:schemeClr val="lt1"/>
              </a:buClr>
              <a:buSzPts val="1800"/>
              <a:buAutoNum type="arabicPeriod"/>
            </a:pPr>
            <a:r>
              <a:rPr lang="en" sz="1800" dirty="0">
                <a:solidFill>
                  <a:schemeClr val="lt1"/>
                </a:solidFill>
                <a:latin typeface="Gentona Book" pitchFamily="2" charset="77"/>
              </a:rPr>
              <a:t>Click submit</a:t>
            </a:r>
            <a:endParaRPr sz="1800" dirty="0">
              <a:solidFill>
                <a:schemeClr val="lt1"/>
              </a:solidFill>
              <a:latin typeface="Gentona Book" pitchFamily="2" charset="77"/>
            </a:endParaRPr>
          </a:p>
          <a:p>
            <a:pPr marL="0" lvl="0" indent="0" algn="l" rtl="0">
              <a:spcBef>
                <a:spcPts val="0"/>
              </a:spcBef>
              <a:spcAft>
                <a:spcPts val="0"/>
              </a:spcAft>
              <a:buNone/>
            </a:pPr>
            <a:endParaRPr sz="1600" dirty="0">
              <a:solidFill>
                <a:schemeClr val="dk1"/>
              </a:solidFill>
              <a:latin typeface="Gentona Book" pitchFamily="2" charset="77"/>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76"/>
        <p:cNvGrpSpPr/>
        <p:nvPr/>
      </p:nvGrpSpPr>
      <p:grpSpPr>
        <a:xfrm>
          <a:off x="0" y="0"/>
          <a:ext cx="0" cy="0"/>
          <a:chOff x="0" y="0"/>
          <a:chExt cx="0" cy="0"/>
        </a:xfrm>
      </p:grpSpPr>
      <p:grpSp>
        <p:nvGrpSpPr>
          <p:cNvPr id="277" name="Google Shape;277;p38">
            <a:extLst>
              <a:ext uri="{C183D7F6-B498-43B3-948B-1728B52AA6E4}">
                <adec:decorative xmlns:adec="http://schemas.microsoft.com/office/drawing/2017/decorative" val="1"/>
              </a:ext>
            </a:extLst>
          </p:cNvPr>
          <p:cNvGrpSpPr/>
          <p:nvPr/>
        </p:nvGrpSpPr>
        <p:grpSpPr>
          <a:xfrm>
            <a:off x="6640199" y="2783660"/>
            <a:ext cx="2562515" cy="2562515"/>
            <a:chOff x="0" y="0"/>
            <a:chExt cx="812800" cy="812800"/>
          </a:xfrm>
        </p:grpSpPr>
        <p:sp>
          <p:nvSpPr>
            <p:cNvPr id="278" name="Google Shape;278;p3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926"/>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9" name="Google Shape;279;p38"/>
            <p:cNvSpPr txBox="1"/>
            <p:nvPr/>
          </p:nvSpPr>
          <p:spPr>
            <a:xfrm>
              <a:off x="76200" y="38100"/>
              <a:ext cx="660300" cy="6984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280" name="Google Shape;280;p38"/>
          <p:cNvSpPr txBox="1">
            <a:spLocks noGrp="1"/>
          </p:cNvSpPr>
          <p:nvPr>
            <p:ph type="title" idx="4294967295"/>
          </p:nvPr>
        </p:nvSpPr>
        <p:spPr>
          <a:xfrm>
            <a:off x="624237" y="417225"/>
            <a:ext cx="6833700" cy="53091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
                <a:schemeClr val="dk1"/>
              </a:buClr>
              <a:buSzPts val="600"/>
              <a:buFont typeface="Arial"/>
              <a:buNone/>
              <a:tabLst/>
              <a:defRPr/>
            </a:pPr>
            <a:r>
              <a:rPr kumimoji="0" lang="en-US" sz="3000" b="1" i="0" u="none" strike="noStrike" kern="0" cap="none" spc="0" normalizeH="0" baseline="0" noProof="0" dirty="0">
                <a:ln>
                  <a:noFill/>
                </a:ln>
                <a:solidFill>
                  <a:schemeClr val="lt1"/>
                </a:solidFill>
                <a:effectLst/>
                <a:uLnTx/>
                <a:uFillTx/>
                <a:latin typeface="Gentona Book" pitchFamily="2" charset="77"/>
                <a:ea typeface="Arial"/>
                <a:cs typeface="Arial"/>
                <a:sym typeface="Arial"/>
              </a:rPr>
              <a:t>Teacher candidate reviews feedback</a:t>
            </a:r>
          </a:p>
        </p:txBody>
      </p:sp>
      <p:sp>
        <p:nvSpPr>
          <p:cNvPr id="281" name="Google Shape;281;p38">
            <a:extLst>
              <a:ext uri="{C183D7F6-B498-43B3-948B-1728B52AA6E4}">
                <adec:decorative xmlns:adec="http://schemas.microsoft.com/office/drawing/2017/decorative" val="1"/>
              </a:ext>
            </a:extLst>
          </p:cNvPr>
          <p:cNvSpPr/>
          <p:nvPr/>
        </p:nvSpPr>
        <p:spPr>
          <a:xfrm>
            <a:off x="5964686" y="2783661"/>
            <a:ext cx="4023020" cy="2680337"/>
          </a:xfrm>
          <a:custGeom>
            <a:avLst/>
            <a:gdLst/>
            <a:ahLst/>
            <a:cxnLst/>
            <a:rect l="l" t="t" r="r" b="b"/>
            <a:pathLst>
              <a:path w="8046040" h="5360674" extrusionOk="0">
                <a:moveTo>
                  <a:pt x="0" y="0"/>
                </a:moveTo>
                <a:lnTo>
                  <a:pt x="8046040" y="0"/>
                </a:lnTo>
                <a:lnTo>
                  <a:pt x="8046040" y="5360674"/>
                </a:lnTo>
                <a:lnTo>
                  <a:pt x="0" y="5360674"/>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2" name="Google Shape;282;p38">
            <a:extLst>
              <a:ext uri="{C183D7F6-B498-43B3-948B-1728B52AA6E4}">
                <adec:decorative xmlns:adec="http://schemas.microsoft.com/office/drawing/2017/decorative" val="1"/>
              </a:ext>
            </a:extLst>
          </p:cNvPr>
          <p:cNvSpPr/>
          <p:nvPr/>
        </p:nvSpPr>
        <p:spPr>
          <a:xfrm>
            <a:off x="7672285" y="145685"/>
            <a:ext cx="1308596" cy="271534"/>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3" name="Google Shape;283;p38"/>
          <p:cNvSpPr txBox="1"/>
          <p:nvPr/>
        </p:nvSpPr>
        <p:spPr>
          <a:xfrm>
            <a:off x="7636481" y="431506"/>
            <a:ext cx="1380300"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dirty="0">
                <a:solidFill>
                  <a:srgbClr val="FFFFFF"/>
                </a:solidFill>
                <a:latin typeface="Fave Script Bold Pro" pitchFamily="2" charset="77"/>
                <a:sym typeface="Arial"/>
              </a:rPr>
              <a:t>Cross-State Convening</a:t>
            </a:r>
            <a:endParaRPr sz="700" dirty="0">
              <a:latin typeface="Fave Script Bold Pro" pitchFamily="2" charset="77"/>
            </a:endParaRPr>
          </a:p>
        </p:txBody>
      </p:sp>
      <p:sp>
        <p:nvSpPr>
          <p:cNvPr id="284" name="Google Shape;284;p38"/>
          <p:cNvSpPr txBox="1"/>
          <p:nvPr/>
        </p:nvSpPr>
        <p:spPr>
          <a:xfrm>
            <a:off x="624238" y="1277738"/>
            <a:ext cx="5879100" cy="2250300"/>
          </a:xfrm>
          <a:prstGeom prst="rect">
            <a:avLst/>
          </a:prstGeom>
          <a:noFill/>
          <a:ln>
            <a:noFill/>
          </a:ln>
        </p:spPr>
        <p:txBody>
          <a:bodyPr spcFirstLastPara="1" wrap="square" lIns="45725" tIns="45725" rIns="45725" bIns="45725" anchor="t" anchorCtr="0">
            <a:spAutoFit/>
          </a:bodyPr>
          <a:lstStyle/>
          <a:p>
            <a:pPr marL="0" lvl="0" indent="0" algn="l" rtl="0">
              <a:lnSpc>
                <a:spcPct val="115000"/>
              </a:lnSpc>
              <a:spcBef>
                <a:spcPts val="0"/>
              </a:spcBef>
              <a:spcAft>
                <a:spcPts val="0"/>
              </a:spcAft>
              <a:buNone/>
            </a:pPr>
            <a:endParaRPr sz="1800" dirty="0">
              <a:solidFill>
                <a:schemeClr val="lt1"/>
              </a:solidFill>
              <a:latin typeface="Gentona Book" pitchFamily="2" charset="77"/>
            </a:endParaRPr>
          </a:p>
          <a:p>
            <a:pPr marL="228600" lvl="0" indent="-228600" algn="l" rtl="0">
              <a:lnSpc>
                <a:spcPct val="115000"/>
              </a:lnSpc>
              <a:spcBef>
                <a:spcPts val="0"/>
              </a:spcBef>
              <a:spcAft>
                <a:spcPts val="0"/>
              </a:spcAft>
              <a:buClr>
                <a:schemeClr val="lt1"/>
              </a:buClr>
              <a:buSzPts val="1800"/>
              <a:buAutoNum type="arabicPeriod"/>
            </a:pPr>
            <a:r>
              <a:rPr lang="en" sz="1800" dirty="0">
                <a:solidFill>
                  <a:schemeClr val="lt1"/>
                </a:solidFill>
                <a:latin typeface="Gentona Book" pitchFamily="2" charset="77"/>
              </a:rPr>
              <a:t>From homepage, click “My Reflections”</a:t>
            </a:r>
            <a:endParaRPr sz="1800" dirty="0">
              <a:solidFill>
                <a:schemeClr val="lt1"/>
              </a:solidFill>
              <a:latin typeface="Gentona Book" pitchFamily="2" charset="77"/>
            </a:endParaRPr>
          </a:p>
          <a:p>
            <a:pPr marL="228600" lvl="0" indent="-228600" algn="l" rtl="0">
              <a:lnSpc>
                <a:spcPct val="115000"/>
              </a:lnSpc>
              <a:spcBef>
                <a:spcPts val="0"/>
              </a:spcBef>
              <a:spcAft>
                <a:spcPts val="0"/>
              </a:spcAft>
              <a:buClr>
                <a:schemeClr val="lt1"/>
              </a:buClr>
              <a:buSzPts val="1800"/>
              <a:buAutoNum type="arabicPeriod"/>
            </a:pPr>
            <a:r>
              <a:rPr lang="en" sz="1800" dirty="0">
                <a:solidFill>
                  <a:schemeClr val="lt1"/>
                </a:solidFill>
                <a:latin typeface="Gentona Book" pitchFamily="2" charset="77"/>
              </a:rPr>
              <a:t>On the next screen, click “Show Entries” on the right side of the screen to view supervisor feedback. </a:t>
            </a:r>
            <a:endParaRPr sz="1800" dirty="0">
              <a:solidFill>
                <a:schemeClr val="lt1"/>
              </a:solidFill>
              <a:latin typeface="Gentona Book" pitchFamily="2" charset="77"/>
            </a:endParaRPr>
          </a:p>
          <a:p>
            <a:pPr marL="228600" lvl="0" indent="-228600" algn="l" rtl="0">
              <a:lnSpc>
                <a:spcPct val="115000"/>
              </a:lnSpc>
              <a:spcBef>
                <a:spcPts val="0"/>
              </a:spcBef>
              <a:spcAft>
                <a:spcPts val="0"/>
              </a:spcAft>
              <a:buClr>
                <a:schemeClr val="lt1"/>
              </a:buClr>
              <a:buSzPts val="1800"/>
              <a:buAutoNum type="arabicPeriod"/>
            </a:pPr>
            <a:r>
              <a:rPr lang="en" sz="1800" dirty="0">
                <a:solidFill>
                  <a:schemeClr val="lt1"/>
                </a:solidFill>
                <a:latin typeface="Gentona Book" pitchFamily="2" charset="77"/>
              </a:rPr>
              <a:t>To see the feedback with candidate response, click “View Details.”</a:t>
            </a:r>
            <a:endParaRPr sz="1800" dirty="0">
              <a:solidFill>
                <a:schemeClr val="lt1"/>
              </a:solidFill>
              <a:latin typeface="Gentona Book" pitchFamily="2" charset="77"/>
            </a:endParaRPr>
          </a:p>
          <a:p>
            <a:pPr marL="0" lvl="0" indent="0" algn="l" rtl="0">
              <a:spcBef>
                <a:spcPts val="0"/>
              </a:spcBef>
              <a:spcAft>
                <a:spcPts val="0"/>
              </a:spcAft>
              <a:buNone/>
            </a:pPr>
            <a:endParaRPr sz="1600" dirty="0">
              <a:solidFill>
                <a:schemeClr val="dk1"/>
              </a:solidFill>
              <a:latin typeface="Gentona Book" pitchFamily="2" charset="77"/>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AF16"/>
        </a:solidFill>
        <a:effectLst/>
      </p:bgPr>
    </p:bg>
    <p:spTree>
      <p:nvGrpSpPr>
        <p:cNvPr id="1" name="Shape 288"/>
        <p:cNvGrpSpPr/>
        <p:nvPr/>
      </p:nvGrpSpPr>
      <p:grpSpPr>
        <a:xfrm>
          <a:off x="0" y="0"/>
          <a:ext cx="0" cy="0"/>
          <a:chOff x="0" y="0"/>
          <a:chExt cx="0" cy="0"/>
        </a:xfrm>
      </p:grpSpPr>
      <p:sp>
        <p:nvSpPr>
          <p:cNvPr id="289" name="Google Shape;289;p39"/>
          <p:cNvSpPr txBox="1">
            <a:spLocks noGrp="1"/>
          </p:cNvSpPr>
          <p:nvPr>
            <p:ph type="title" idx="4294967295"/>
          </p:nvPr>
        </p:nvSpPr>
        <p:spPr>
          <a:xfrm>
            <a:off x="457200" y="281486"/>
            <a:ext cx="7666200" cy="50783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2F358B"/>
                </a:solidFill>
                <a:effectLst/>
                <a:uLnTx/>
                <a:uFillTx/>
                <a:latin typeface="Gentona Book" pitchFamily="2" charset="77"/>
                <a:ea typeface="Arial"/>
                <a:cs typeface="Arial"/>
                <a:sym typeface="Arial"/>
              </a:rPr>
              <a:t>Discussion</a:t>
            </a:r>
            <a:endParaRPr kumimoji="0" lang="en-US" sz="3000" b="0"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p:txBody>
      </p:sp>
      <p:sp>
        <p:nvSpPr>
          <p:cNvPr id="290" name="Google Shape;290;p39">
            <a:extLst>
              <a:ext uri="{C183D7F6-B498-43B3-948B-1728B52AA6E4}">
                <adec:decorative xmlns:adec="http://schemas.microsoft.com/office/drawing/2017/decorative" val="1"/>
              </a:ext>
            </a:extLst>
          </p:cNvPr>
          <p:cNvSpPr/>
          <p:nvPr/>
        </p:nvSpPr>
        <p:spPr>
          <a:xfrm>
            <a:off x="364654" y="816439"/>
            <a:ext cx="7975999" cy="4008710"/>
          </a:xfrm>
          <a:custGeom>
            <a:avLst/>
            <a:gdLst/>
            <a:ahLst/>
            <a:cxnLst/>
            <a:rect l="l" t="t" r="r" b="b"/>
            <a:pathLst>
              <a:path w="3820838" h="1920340" extrusionOk="0">
                <a:moveTo>
                  <a:pt x="3696378" y="1920339"/>
                </a:moveTo>
                <a:lnTo>
                  <a:pt x="124460" y="1920339"/>
                </a:lnTo>
                <a:cubicBezTo>
                  <a:pt x="55880" y="1920339"/>
                  <a:pt x="0" y="1864459"/>
                  <a:pt x="0" y="1795879"/>
                </a:cubicBezTo>
                <a:lnTo>
                  <a:pt x="0" y="124460"/>
                </a:lnTo>
                <a:cubicBezTo>
                  <a:pt x="0" y="55880"/>
                  <a:pt x="55880" y="0"/>
                  <a:pt x="124460" y="0"/>
                </a:cubicBezTo>
                <a:lnTo>
                  <a:pt x="3696378" y="0"/>
                </a:lnTo>
                <a:cubicBezTo>
                  <a:pt x="3764958" y="0"/>
                  <a:pt x="3820838" y="55880"/>
                  <a:pt x="3820838" y="124460"/>
                </a:cubicBezTo>
                <a:lnTo>
                  <a:pt x="3820838" y="1795880"/>
                </a:lnTo>
                <a:cubicBezTo>
                  <a:pt x="3820838" y="1864459"/>
                  <a:pt x="3764958" y="1920340"/>
                  <a:pt x="3696378" y="1920340"/>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1" name="Google Shape;291;p39">
            <a:extLst>
              <a:ext uri="{C183D7F6-B498-43B3-948B-1728B52AA6E4}">
                <adec:decorative xmlns:adec="http://schemas.microsoft.com/office/drawing/2017/decorative" val="1"/>
              </a:ext>
            </a:extLst>
          </p:cNvPr>
          <p:cNvSpPr/>
          <p:nvPr/>
        </p:nvSpPr>
        <p:spPr>
          <a:xfrm>
            <a:off x="7703216" y="228333"/>
            <a:ext cx="1267763" cy="263061"/>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2" name="Google Shape;292;p39"/>
          <p:cNvSpPr txBox="1"/>
          <p:nvPr/>
        </p:nvSpPr>
        <p:spPr>
          <a:xfrm>
            <a:off x="7646996" y="505681"/>
            <a:ext cx="1380300"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dirty="0">
                <a:solidFill>
                  <a:srgbClr val="0F3869"/>
                </a:solidFill>
                <a:latin typeface="Fave Script Bold Pro" pitchFamily="2" charset="77"/>
                <a:sym typeface="Arial"/>
              </a:rPr>
              <a:t>Cross-State Convening</a:t>
            </a:r>
            <a:endParaRPr sz="700" dirty="0">
              <a:latin typeface="Fave Script Bold Pro" pitchFamily="2" charset="77"/>
            </a:endParaRPr>
          </a:p>
        </p:txBody>
      </p:sp>
      <p:sp>
        <p:nvSpPr>
          <p:cNvPr id="293" name="Google Shape;293;p39"/>
          <p:cNvSpPr txBox="1"/>
          <p:nvPr/>
        </p:nvSpPr>
        <p:spPr>
          <a:xfrm>
            <a:off x="659676" y="1071360"/>
            <a:ext cx="5893500" cy="2687339"/>
          </a:xfrm>
          <a:prstGeom prst="rect">
            <a:avLst/>
          </a:prstGeom>
          <a:noFill/>
          <a:ln>
            <a:noFill/>
          </a:ln>
        </p:spPr>
        <p:txBody>
          <a:bodyPr spcFirstLastPara="1" wrap="square" lIns="0" tIns="0" rIns="0" bIns="0" anchor="t" anchorCtr="0">
            <a:spAutoFit/>
          </a:bodyPr>
          <a:lstStyle/>
          <a:p>
            <a:pPr marL="0" marR="0" lvl="0" indent="0" algn="l" rtl="0">
              <a:lnSpc>
                <a:spcPct val="78729"/>
              </a:lnSpc>
              <a:spcBef>
                <a:spcPts val="0"/>
              </a:spcBef>
              <a:spcAft>
                <a:spcPts val="0"/>
              </a:spcAft>
              <a:buNone/>
            </a:pPr>
            <a:endParaRPr sz="1800" dirty="0">
              <a:latin typeface="Gentona Book" pitchFamily="2" charset="77"/>
            </a:endParaRPr>
          </a:p>
          <a:p>
            <a:pPr marL="0" marR="0" lvl="0" indent="0" algn="l" rtl="0">
              <a:lnSpc>
                <a:spcPct val="78729"/>
              </a:lnSpc>
              <a:spcBef>
                <a:spcPts val="0"/>
              </a:spcBef>
              <a:spcAft>
                <a:spcPts val="0"/>
              </a:spcAft>
              <a:buNone/>
            </a:pPr>
            <a:r>
              <a:rPr lang="en" sz="1800" b="0" i="0" u="none" strike="noStrike" cap="none" dirty="0">
                <a:solidFill>
                  <a:srgbClr val="000000"/>
                </a:solidFill>
                <a:latin typeface="Gentona Book" pitchFamily="2" charset="77"/>
                <a:sym typeface="Arial"/>
              </a:rPr>
              <a:t>What</a:t>
            </a:r>
            <a:r>
              <a:rPr lang="en" sz="1800" dirty="0">
                <a:latin typeface="Gentona Book" pitchFamily="2" charset="77"/>
              </a:rPr>
              <a:t> did you jot down</a:t>
            </a:r>
            <a:r>
              <a:rPr lang="en" sz="1800" b="0" i="0" u="none" strike="noStrike" cap="none" dirty="0">
                <a:solidFill>
                  <a:srgbClr val="000000"/>
                </a:solidFill>
                <a:latin typeface="Gentona Book" pitchFamily="2" charset="77"/>
                <a:sym typeface="Arial"/>
              </a:rPr>
              <a:t> on your </a:t>
            </a:r>
            <a:r>
              <a:rPr lang="en" sz="1800" b="0" i="0" u="none" strike="noStrike" cap="none" dirty="0" err="1">
                <a:solidFill>
                  <a:srgbClr val="000000"/>
                </a:solidFill>
                <a:latin typeface="Gentona Book" pitchFamily="2" charset="77"/>
                <a:sym typeface="Arial"/>
              </a:rPr>
              <a:t>post-it</a:t>
            </a:r>
            <a:r>
              <a:rPr lang="en" sz="1800" b="0" i="0" u="none" strike="noStrike" cap="none" dirty="0">
                <a:solidFill>
                  <a:srgbClr val="000000"/>
                </a:solidFill>
                <a:latin typeface="Gentona Book" pitchFamily="2" charset="77"/>
                <a:sym typeface="Arial"/>
              </a:rPr>
              <a:t> notes?</a:t>
            </a:r>
            <a:endParaRPr sz="1800" dirty="0">
              <a:latin typeface="Gentona Book" pitchFamily="2" charset="77"/>
            </a:endParaRPr>
          </a:p>
          <a:p>
            <a:pPr marL="139700" marR="0" lvl="1" indent="0" algn="l" rtl="0">
              <a:lnSpc>
                <a:spcPct val="78729"/>
              </a:lnSpc>
              <a:spcBef>
                <a:spcPts val="0"/>
              </a:spcBef>
              <a:spcAft>
                <a:spcPts val="0"/>
              </a:spcAft>
              <a:buNone/>
            </a:pPr>
            <a:endParaRPr sz="1800" b="0" i="0" u="none" strike="noStrike" cap="none" dirty="0">
              <a:solidFill>
                <a:srgbClr val="000000"/>
              </a:solidFill>
              <a:latin typeface="Gentona Book" pitchFamily="2" charset="77"/>
              <a:sym typeface="Arial"/>
            </a:endParaRPr>
          </a:p>
          <a:p>
            <a:pPr marL="0" marR="0" lvl="0" indent="0" algn="l" rtl="0">
              <a:lnSpc>
                <a:spcPct val="78729"/>
              </a:lnSpc>
              <a:spcBef>
                <a:spcPts val="0"/>
              </a:spcBef>
              <a:spcAft>
                <a:spcPts val="0"/>
              </a:spcAft>
              <a:buNone/>
            </a:pPr>
            <a:r>
              <a:rPr lang="en" sz="1800" b="0" i="0" u="none" strike="noStrike" cap="none" dirty="0">
                <a:solidFill>
                  <a:srgbClr val="000000"/>
                </a:solidFill>
                <a:latin typeface="Gentona Book" pitchFamily="2" charset="77"/>
                <a:sym typeface="Arial"/>
              </a:rPr>
              <a:t>What do you see as strengths of </a:t>
            </a:r>
            <a:r>
              <a:rPr lang="en" sz="1800" b="0" i="0" u="none" strike="noStrike" cap="none" dirty="0" err="1">
                <a:solidFill>
                  <a:srgbClr val="000000"/>
                </a:solidFill>
                <a:latin typeface="Gentona Book" pitchFamily="2" charset="77"/>
                <a:sym typeface="Arial"/>
              </a:rPr>
              <a:t>TeachTrack</a:t>
            </a:r>
            <a:r>
              <a:rPr lang="en" sz="1800" b="0" i="0" u="none" strike="noStrike" cap="none" dirty="0">
                <a:solidFill>
                  <a:srgbClr val="000000"/>
                </a:solidFill>
                <a:latin typeface="Gentona Book" pitchFamily="2" charset="77"/>
                <a:sym typeface="Arial"/>
              </a:rPr>
              <a:t>? </a:t>
            </a:r>
            <a:endParaRPr sz="1800" dirty="0">
              <a:latin typeface="Gentona Book" pitchFamily="2" charset="77"/>
            </a:endParaRPr>
          </a:p>
          <a:p>
            <a:pPr marL="139700" marR="0" lvl="1" indent="0" algn="l" rtl="0">
              <a:lnSpc>
                <a:spcPct val="78729"/>
              </a:lnSpc>
              <a:spcBef>
                <a:spcPts val="0"/>
              </a:spcBef>
              <a:spcAft>
                <a:spcPts val="0"/>
              </a:spcAft>
              <a:buNone/>
            </a:pPr>
            <a:endParaRPr sz="1800" b="0" i="0" u="none" strike="noStrike" cap="none" dirty="0">
              <a:solidFill>
                <a:srgbClr val="000000"/>
              </a:solidFill>
              <a:latin typeface="Gentona Book" pitchFamily="2" charset="77"/>
              <a:sym typeface="Arial"/>
            </a:endParaRPr>
          </a:p>
          <a:p>
            <a:pPr marL="0" marR="0" lvl="0" indent="0" algn="l" rtl="0">
              <a:lnSpc>
                <a:spcPct val="78729"/>
              </a:lnSpc>
              <a:spcBef>
                <a:spcPts val="0"/>
              </a:spcBef>
              <a:spcAft>
                <a:spcPts val="0"/>
              </a:spcAft>
              <a:buNone/>
            </a:pPr>
            <a:r>
              <a:rPr lang="en" sz="1800" b="0" i="0" u="none" strike="noStrike" cap="none" dirty="0">
                <a:solidFill>
                  <a:srgbClr val="000000"/>
                </a:solidFill>
                <a:latin typeface="Gentona Book" pitchFamily="2" charset="77"/>
                <a:sym typeface="Arial"/>
              </a:rPr>
              <a:t>What are potential benefits of using </a:t>
            </a:r>
            <a:r>
              <a:rPr lang="en" sz="1800" b="0" i="0" u="none" strike="noStrike" cap="none" dirty="0" err="1">
                <a:solidFill>
                  <a:srgbClr val="000000"/>
                </a:solidFill>
                <a:latin typeface="Gentona Book" pitchFamily="2" charset="77"/>
                <a:sym typeface="Arial"/>
              </a:rPr>
              <a:t>TeachTrack</a:t>
            </a:r>
            <a:r>
              <a:rPr lang="en" sz="1800" b="0" i="0" u="none" strike="noStrike" cap="none" dirty="0">
                <a:solidFill>
                  <a:srgbClr val="000000"/>
                </a:solidFill>
                <a:latin typeface="Gentona Book" pitchFamily="2" charset="77"/>
                <a:sym typeface="Arial"/>
              </a:rPr>
              <a:t>? </a:t>
            </a:r>
            <a:endParaRPr sz="1800" dirty="0">
              <a:latin typeface="Gentona Book" pitchFamily="2" charset="77"/>
            </a:endParaRPr>
          </a:p>
          <a:p>
            <a:pPr marL="139700" marR="0" lvl="1" indent="0" algn="l" rtl="0">
              <a:lnSpc>
                <a:spcPct val="78729"/>
              </a:lnSpc>
              <a:spcBef>
                <a:spcPts val="0"/>
              </a:spcBef>
              <a:spcAft>
                <a:spcPts val="0"/>
              </a:spcAft>
              <a:buNone/>
            </a:pPr>
            <a:endParaRPr sz="1800" b="0" i="0" u="none" strike="noStrike" cap="none" dirty="0">
              <a:solidFill>
                <a:srgbClr val="000000"/>
              </a:solidFill>
              <a:latin typeface="Gentona Book" pitchFamily="2" charset="77"/>
              <a:sym typeface="Arial"/>
            </a:endParaRPr>
          </a:p>
          <a:p>
            <a:pPr marL="0" marR="0" lvl="0" indent="0" algn="l" rtl="0">
              <a:lnSpc>
                <a:spcPct val="78729"/>
              </a:lnSpc>
              <a:spcBef>
                <a:spcPts val="0"/>
              </a:spcBef>
              <a:spcAft>
                <a:spcPts val="0"/>
              </a:spcAft>
              <a:buNone/>
            </a:pPr>
            <a:r>
              <a:rPr lang="en" sz="1800" b="0" i="0" u="none" strike="noStrike" cap="none" dirty="0">
                <a:solidFill>
                  <a:srgbClr val="000000"/>
                </a:solidFill>
                <a:latin typeface="Gentona Book" pitchFamily="2" charset="77"/>
                <a:sym typeface="Arial"/>
              </a:rPr>
              <a:t>How might you use </a:t>
            </a:r>
            <a:r>
              <a:rPr lang="en" sz="1800" b="0" i="0" u="none" strike="noStrike" cap="none" dirty="0" err="1">
                <a:solidFill>
                  <a:srgbClr val="000000"/>
                </a:solidFill>
                <a:latin typeface="Gentona Book" pitchFamily="2" charset="77"/>
                <a:sym typeface="Arial"/>
              </a:rPr>
              <a:t>TeachTrack</a:t>
            </a:r>
            <a:r>
              <a:rPr lang="en" sz="1800" b="0" i="0" u="none" strike="noStrike" cap="none" dirty="0">
                <a:solidFill>
                  <a:srgbClr val="000000"/>
                </a:solidFill>
                <a:latin typeface="Gentona Book" pitchFamily="2" charset="77"/>
                <a:sym typeface="Arial"/>
              </a:rPr>
              <a:t> in your work?</a:t>
            </a:r>
            <a:endParaRPr sz="1800" dirty="0">
              <a:latin typeface="Gentona Book" pitchFamily="2" charset="77"/>
            </a:endParaRPr>
          </a:p>
          <a:p>
            <a:pPr marL="139700" marR="0" lvl="1" indent="0" algn="l" rtl="0">
              <a:lnSpc>
                <a:spcPct val="78729"/>
              </a:lnSpc>
              <a:spcBef>
                <a:spcPts val="0"/>
              </a:spcBef>
              <a:spcAft>
                <a:spcPts val="0"/>
              </a:spcAft>
              <a:buNone/>
            </a:pPr>
            <a:endParaRPr sz="1800" b="0" i="0" u="none" strike="noStrike" cap="none" dirty="0">
              <a:solidFill>
                <a:srgbClr val="000000"/>
              </a:solidFill>
              <a:latin typeface="Gentona Book" pitchFamily="2" charset="77"/>
              <a:sym typeface="Arial"/>
            </a:endParaRPr>
          </a:p>
          <a:p>
            <a:pPr marL="0" marR="0" lvl="0" indent="0" algn="l" rtl="0">
              <a:lnSpc>
                <a:spcPct val="78729"/>
              </a:lnSpc>
              <a:spcBef>
                <a:spcPts val="0"/>
              </a:spcBef>
              <a:spcAft>
                <a:spcPts val="0"/>
              </a:spcAft>
              <a:buNone/>
            </a:pPr>
            <a:r>
              <a:rPr lang="en" sz="1800" b="0" i="0" u="none" strike="noStrike" cap="none" dirty="0">
                <a:solidFill>
                  <a:srgbClr val="000000"/>
                </a:solidFill>
                <a:latin typeface="Gentona Book" pitchFamily="2" charset="77"/>
                <a:sym typeface="Arial"/>
              </a:rPr>
              <a:t>What should we consider for further development of </a:t>
            </a:r>
            <a:r>
              <a:rPr lang="en" sz="1800" b="0" i="0" u="none" strike="noStrike" cap="none" dirty="0" err="1">
                <a:solidFill>
                  <a:srgbClr val="000000"/>
                </a:solidFill>
                <a:latin typeface="Gentona Book" pitchFamily="2" charset="77"/>
                <a:sym typeface="Arial"/>
              </a:rPr>
              <a:t>TeachTrack</a:t>
            </a:r>
            <a:r>
              <a:rPr lang="en" sz="1800" b="0" i="0" u="none" strike="noStrike" cap="none" dirty="0">
                <a:solidFill>
                  <a:srgbClr val="000000"/>
                </a:solidFill>
                <a:latin typeface="Gentona Book" pitchFamily="2" charset="77"/>
                <a:sym typeface="Arial"/>
              </a:rPr>
              <a:t>?</a:t>
            </a:r>
            <a:endParaRPr sz="1800" dirty="0">
              <a:latin typeface="Gentona Book" pitchFamily="2" charset="77"/>
            </a:endParaRPr>
          </a:p>
          <a:p>
            <a:pPr marL="139700" marR="0" lvl="1" indent="0" algn="l" rtl="0">
              <a:lnSpc>
                <a:spcPct val="140014"/>
              </a:lnSpc>
              <a:spcBef>
                <a:spcPts val="0"/>
              </a:spcBef>
              <a:spcAft>
                <a:spcPts val="0"/>
              </a:spcAft>
              <a:buNone/>
            </a:pPr>
            <a:endParaRPr sz="1300" b="0" i="0" u="none" strike="noStrike" cap="none" dirty="0">
              <a:solidFill>
                <a:srgbClr val="000000"/>
              </a:solidFill>
              <a:latin typeface="Gentona Book" pitchFamily="2" charset="77"/>
              <a:sym typeface="Arial"/>
            </a:endParaRPr>
          </a:p>
        </p:txBody>
      </p:sp>
      <p:sp>
        <p:nvSpPr>
          <p:cNvPr id="294" name="Google Shape;294;p39">
            <a:extLst>
              <a:ext uri="{C183D7F6-B498-43B3-948B-1728B52AA6E4}">
                <adec:decorative xmlns:adec="http://schemas.microsoft.com/office/drawing/2017/decorative" val="1"/>
              </a:ext>
            </a:extLst>
          </p:cNvPr>
          <p:cNvSpPr/>
          <p:nvPr/>
        </p:nvSpPr>
        <p:spPr>
          <a:xfrm>
            <a:off x="5643361" y="2891507"/>
            <a:ext cx="2914860" cy="4127441"/>
          </a:xfrm>
          <a:custGeom>
            <a:avLst/>
            <a:gdLst/>
            <a:ahLst/>
            <a:cxnLst/>
            <a:rect l="l" t="t" r="r" b="b"/>
            <a:pathLst>
              <a:path w="5829720" h="8254881" extrusionOk="0">
                <a:moveTo>
                  <a:pt x="0" y="0"/>
                </a:moveTo>
                <a:lnTo>
                  <a:pt x="5829720" y="0"/>
                </a:lnTo>
                <a:lnTo>
                  <a:pt x="5829720" y="8254881"/>
                </a:lnTo>
                <a:lnTo>
                  <a:pt x="0" y="8254881"/>
                </a:lnTo>
                <a:lnTo>
                  <a:pt x="0" y="0"/>
                </a:lnTo>
                <a:close/>
              </a:path>
            </a:pathLst>
          </a:custGeom>
          <a:blipFill rotWithShape="1">
            <a:blip r:embed="rId4">
              <a:alphaModFix/>
            </a:blip>
            <a:stretch>
              <a:fillRect l="-84199" t="-95236"/>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0">
            <a:extLst>
              <a:ext uri="{C183D7F6-B498-43B3-948B-1728B52AA6E4}">
                <adec:decorative xmlns:adec="http://schemas.microsoft.com/office/drawing/2017/decorative" val="1"/>
              </a:ext>
            </a:extLst>
          </p:cNvPr>
          <p:cNvSpPr/>
          <p:nvPr/>
        </p:nvSpPr>
        <p:spPr>
          <a:xfrm>
            <a:off x="-304800" y="220463"/>
            <a:ext cx="9993076" cy="4996538"/>
          </a:xfrm>
          <a:custGeom>
            <a:avLst/>
            <a:gdLst/>
            <a:ahLst/>
            <a:cxnLst/>
            <a:rect l="l" t="t" r="r" b="b"/>
            <a:pathLst>
              <a:path w="19986152" h="9993076" extrusionOk="0">
                <a:moveTo>
                  <a:pt x="0" y="0"/>
                </a:moveTo>
                <a:lnTo>
                  <a:pt x="19986151" y="0"/>
                </a:lnTo>
                <a:lnTo>
                  <a:pt x="19986151" y="9993076"/>
                </a:lnTo>
                <a:lnTo>
                  <a:pt x="0" y="9993076"/>
                </a:lnTo>
                <a:lnTo>
                  <a:pt x="0" y="0"/>
                </a:lnTo>
                <a:close/>
              </a:path>
            </a:pathLst>
          </a:custGeom>
          <a:blipFill rotWithShape="1">
            <a:blip r:embed="rId3">
              <a:alphaModFix amt="31000"/>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0" name="Google Shape;300;p40">
            <a:extLst>
              <a:ext uri="{C183D7F6-B498-43B3-948B-1728B52AA6E4}">
                <adec:decorative xmlns:adec="http://schemas.microsoft.com/office/drawing/2017/decorative" val="1"/>
              </a:ext>
            </a:extLst>
          </p:cNvPr>
          <p:cNvSpPr/>
          <p:nvPr/>
        </p:nvSpPr>
        <p:spPr>
          <a:xfrm>
            <a:off x="857249" y="710965"/>
            <a:ext cx="4828185" cy="3832372"/>
          </a:xfrm>
          <a:custGeom>
            <a:avLst/>
            <a:gdLst/>
            <a:ahLst/>
            <a:cxnLst/>
            <a:rect l="l" t="t" r="r" b="b"/>
            <a:pathLst>
              <a:path w="9656370" h="7664743" extrusionOk="0">
                <a:moveTo>
                  <a:pt x="0" y="0"/>
                </a:moveTo>
                <a:lnTo>
                  <a:pt x="9656370" y="0"/>
                </a:lnTo>
                <a:lnTo>
                  <a:pt x="9656370" y="7664743"/>
                </a:lnTo>
                <a:lnTo>
                  <a:pt x="0" y="7664743"/>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2" name="Google Shape;302;p40"/>
          <p:cNvSpPr txBox="1">
            <a:spLocks noGrp="1"/>
          </p:cNvSpPr>
          <p:nvPr>
            <p:ph type="title" idx="4294967295"/>
          </p:nvPr>
        </p:nvSpPr>
        <p:spPr>
          <a:xfrm>
            <a:off x="953535" y="2015775"/>
            <a:ext cx="4836150" cy="609398"/>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F3869"/>
                </a:solidFill>
                <a:effectLst/>
                <a:uLnTx/>
                <a:uFillTx/>
                <a:latin typeface="Gentona Book" pitchFamily="2" charset="77"/>
                <a:ea typeface="Arial"/>
                <a:cs typeface="Arial"/>
                <a:sym typeface="Arial"/>
              </a:rPr>
              <a:t>Thank you!</a:t>
            </a:r>
            <a:endParaRPr kumimoji="0" lang="en-US" sz="3600" b="0"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p:txBody>
      </p:sp>
      <p:sp>
        <p:nvSpPr>
          <p:cNvPr id="303" name="Google Shape;303;p40"/>
          <p:cNvSpPr txBox="1"/>
          <p:nvPr/>
        </p:nvSpPr>
        <p:spPr>
          <a:xfrm>
            <a:off x="953535" y="2971855"/>
            <a:ext cx="4836150" cy="1572225"/>
          </a:xfrm>
          <a:prstGeom prst="rect">
            <a:avLst/>
          </a:prstGeom>
          <a:noFill/>
          <a:ln>
            <a:noFill/>
          </a:ln>
        </p:spPr>
        <p:txBody>
          <a:bodyPr spcFirstLastPara="1" wrap="square" lIns="0" tIns="0" rIns="0" bIns="0" anchor="t" anchorCtr="0">
            <a:spAutoFit/>
          </a:bodyPr>
          <a:lstStyle/>
          <a:p>
            <a:pPr marL="0" marR="0" lvl="0" indent="0" algn="ctr" rtl="0">
              <a:lnSpc>
                <a:spcPct val="112861"/>
              </a:lnSpc>
              <a:spcBef>
                <a:spcPts val="0"/>
              </a:spcBef>
              <a:spcAft>
                <a:spcPts val="0"/>
              </a:spcAft>
              <a:buNone/>
            </a:pPr>
            <a:r>
              <a:rPr lang="en" sz="1800">
                <a:solidFill>
                  <a:srgbClr val="0F3869"/>
                </a:solidFill>
                <a:latin typeface="Gentona Book" pitchFamily="2" charset="77"/>
                <a:sym typeface="Arial"/>
              </a:rPr>
              <a:t>For questions, email us. </a:t>
            </a:r>
            <a:endParaRPr sz="700">
              <a:latin typeface="Gentona Book" pitchFamily="2" charset="77"/>
            </a:endParaRPr>
          </a:p>
          <a:p>
            <a:pPr marL="0" marR="0" lvl="0" indent="0" algn="ctr" rtl="0">
              <a:lnSpc>
                <a:spcPct val="112861"/>
              </a:lnSpc>
              <a:spcBef>
                <a:spcPts val="0"/>
              </a:spcBef>
              <a:spcAft>
                <a:spcPts val="0"/>
              </a:spcAft>
              <a:buNone/>
            </a:pPr>
            <a:endParaRPr sz="1800">
              <a:solidFill>
                <a:srgbClr val="0F3869"/>
              </a:solidFill>
              <a:latin typeface="Gentona Book" pitchFamily="2" charset="77"/>
              <a:sym typeface="Arial"/>
            </a:endParaRPr>
          </a:p>
          <a:p>
            <a:pPr marL="0" marR="0" lvl="0" indent="0" algn="ctr" rtl="0">
              <a:lnSpc>
                <a:spcPct val="112861"/>
              </a:lnSpc>
              <a:spcBef>
                <a:spcPts val="0"/>
              </a:spcBef>
              <a:spcAft>
                <a:spcPts val="0"/>
              </a:spcAft>
              <a:buNone/>
            </a:pPr>
            <a:r>
              <a:rPr lang="en" sz="1800" b="1" u="sng">
                <a:solidFill>
                  <a:srgbClr val="0F3869"/>
                </a:solidFill>
                <a:latin typeface="Gentona Book" pitchFamily="2" charset="77"/>
                <a:sym typeface="Arial"/>
                <a:hlinkClick r:id="rId5">
                  <a:extLst>
                    <a:ext uri="{A12FA001-AC4F-418D-AE19-62706E023703}">
                      <ahyp:hlinkClr xmlns:ahyp="http://schemas.microsoft.com/office/drawing/2018/hyperlinkcolor" val="tx"/>
                    </a:ext>
                  </a:extLst>
                </a:hlinkClick>
              </a:rPr>
              <a:t>ruby.owiny@mnsu.edu</a:t>
            </a:r>
            <a:endParaRPr sz="1800" b="1">
              <a:solidFill>
                <a:srgbClr val="0F3869"/>
              </a:solidFill>
              <a:latin typeface="Gentona Book" pitchFamily="2" charset="77"/>
              <a:sym typeface="Arial"/>
            </a:endParaRPr>
          </a:p>
          <a:p>
            <a:pPr marL="0" marR="0" lvl="0" indent="0" algn="ctr" rtl="0">
              <a:lnSpc>
                <a:spcPct val="112861"/>
              </a:lnSpc>
              <a:spcBef>
                <a:spcPts val="0"/>
              </a:spcBef>
              <a:spcAft>
                <a:spcPts val="0"/>
              </a:spcAft>
              <a:buNone/>
            </a:pPr>
            <a:r>
              <a:rPr lang="en" sz="1800" b="1" u="sng">
                <a:solidFill>
                  <a:srgbClr val="0F3869"/>
                </a:solidFill>
                <a:latin typeface="Gentona Book" pitchFamily="2" charset="77"/>
                <a:sym typeface="Arial"/>
                <a:hlinkClick r:id="rId6">
                  <a:extLst>
                    <a:ext uri="{A12FA001-AC4F-418D-AE19-62706E023703}">
                      <ahyp:hlinkClr xmlns:ahyp="http://schemas.microsoft.com/office/drawing/2018/hyperlinkcolor" val="tx"/>
                    </a:ext>
                  </a:extLst>
                </a:hlinkClick>
              </a:rPr>
              <a:t>dana.wagner@mnsu.edu</a:t>
            </a:r>
            <a:endParaRPr sz="1800" b="1">
              <a:solidFill>
                <a:srgbClr val="0F3869"/>
              </a:solidFill>
              <a:latin typeface="Gentona Book" pitchFamily="2" charset="77"/>
              <a:sym typeface="Arial"/>
            </a:endParaRPr>
          </a:p>
          <a:p>
            <a:pPr marL="0" marR="0" lvl="0" indent="0" algn="ctr" rtl="0">
              <a:lnSpc>
                <a:spcPct val="130016"/>
              </a:lnSpc>
              <a:spcBef>
                <a:spcPts val="0"/>
              </a:spcBef>
              <a:spcAft>
                <a:spcPts val="0"/>
              </a:spcAft>
              <a:buNone/>
            </a:pPr>
            <a:endParaRPr sz="1600" b="1">
              <a:solidFill>
                <a:srgbClr val="0F3869"/>
              </a:solidFill>
              <a:latin typeface="Gentona Book" pitchFamily="2" charset="77"/>
              <a:sym typeface="Arial"/>
            </a:endParaRPr>
          </a:p>
        </p:txBody>
      </p:sp>
      <p:sp>
        <p:nvSpPr>
          <p:cNvPr id="304" name="Google Shape;304;p40">
            <a:extLst>
              <a:ext uri="{C183D7F6-B498-43B3-948B-1728B52AA6E4}">
                <adec:decorative xmlns:adec="http://schemas.microsoft.com/office/drawing/2017/decorative" val="1"/>
              </a:ext>
            </a:extLst>
          </p:cNvPr>
          <p:cNvSpPr/>
          <p:nvPr/>
        </p:nvSpPr>
        <p:spPr>
          <a:xfrm>
            <a:off x="6229711" y="1051226"/>
            <a:ext cx="2914289" cy="4374168"/>
          </a:xfrm>
          <a:custGeom>
            <a:avLst/>
            <a:gdLst/>
            <a:ahLst/>
            <a:cxnLst/>
            <a:rect l="l" t="t" r="r" b="b"/>
            <a:pathLst>
              <a:path w="5828579" h="8748336" extrusionOk="0">
                <a:moveTo>
                  <a:pt x="0" y="0"/>
                </a:moveTo>
                <a:lnTo>
                  <a:pt x="5828579" y="0"/>
                </a:lnTo>
                <a:lnTo>
                  <a:pt x="5828579" y="8748336"/>
                </a:lnTo>
                <a:lnTo>
                  <a:pt x="0" y="8748336"/>
                </a:lnTo>
                <a:lnTo>
                  <a:pt x="0" y="0"/>
                </a:lnTo>
                <a:close/>
              </a:path>
            </a:pathLst>
          </a:custGeom>
          <a:blipFill rotWithShape="1">
            <a:blip r:embed="rId7">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5" name="Google Shape;305;p40">
            <a:extLst>
              <a:ext uri="{C183D7F6-B498-43B3-948B-1728B52AA6E4}">
                <adec:decorative xmlns:adec="http://schemas.microsoft.com/office/drawing/2017/decorative" val="1"/>
              </a:ext>
            </a:extLst>
          </p:cNvPr>
          <p:cNvSpPr/>
          <p:nvPr/>
        </p:nvSpPr>
        <p:spPr>
          <a:xfrm>
            <a:off x="136260" y="92217"/>
            <a:ext cx="1267764" cy="263061"/>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8">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6" name="Google Shape;306;p40">
            <a:extLst>
              <a:ext uri="{C183D7F6-B498-43B3-948B-1728B52AA6E4}">
                <adec:decorative xmlns:adec="http://schemas.microsoft.com/office/drawing/2017/decorative" val="1"/>
              </a:ext>
            </a:extLst>
          </p:cNvPr>
          <p:cNvSpPr txBox="1"/>
          <p:nvPr/>
        </p:nvSpPr>
        <p:spPr>
          <a:xfrm>
            <a:off x="80040" y="369566"/>
            <a:ext cx="1380300"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dirty="0">
                <a:solidFill>
                  <a:srgbClr val="0F3869"/>
                </a:solidFill>
                <a:latin typeface="Fave Script Bold Pro" pitchFamily="2" charset="77"/>
                <a:sym typeface="Arial"/>
              </a:rPr>
              <a:t>Cross-State Convening</a:t>
            </a:r>
            <a:endParaRPr sz="700" dirty="0">
              <a:latin typeface="Fave Script Bold Pro" pitchFamily="2" charset="77"/>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1">
            <a:extLst>
              <a:ext uri="{C183D7F6-B498-43B3-948B-1728B52AA6E4}">
                <adec:decorative xmlns:adec="http://schemas.microsoft.com/office/drawing/2017/decorative" val="1"/>
              </a:ext>
            </a:extLst>
          </p:cNvPr>
          <p:cNvSpPr/>
          <p:nvPr/>
        </p:nvSpPr>
        <p:spPr>
          <a:xfrm>
            <a:off x="1436619" y="514350"/>
            <a:ext cx="6273560" cy="3565490"/>
          </a:xfrm>
          <a:custGeom>
            <a:avLst/>
            <a:gdLst/>
            <a:ahLst/>
            <a:cxnLst/>
            <a:rect l="l" t="t" r="r" b="b"/>
            <a:pathLst>
              <a:path w="3005298" h="1708019" extrusionOk="0">
                <a:moveTo>
                  <a:pt x="2880838" y="1708019"/>
                </a:moveTo>
                <a:lnTo>
                  <a:pt x="124460" y="1708019"/>
                </a:lnTo>
                <a:cubicBezTo>
                  <a:pt x="55880" y="1708019"/>
                  <a:pt x="0" y="1652139"/>
                  <a:pt x="0" y="1583559"/>
                </a:cubicBezTo>
                <a:lnTo>
                  <a:pt x="0" y="124460"/>
                </a:lnTo>
                <a:cubicBezTo>
                  <a:pt x="0" y="55880"/>
                  <a:pt x="55880" y="0"/>
                  <a:pt x="124460" y="0"/>
                </a:cubicBezTo>
                <a:lnTo>
                  <a:pt x="2880838" y="0"/>
                </a:lnTo>
                <a:cubicBezTo>
                  <a:pt x="2949418" y="0"/>
                  <a:pt x="3005298" y="55880"/>
                  <a:pt x="3005298" y="124460"/>
                </a:cubicBezTo>
                <a:lnTo>
                  <a:pt x="3005298" y="1583559"/>
                </a:lnTo>
                <a:cubicBezTo>
                  <a:pt x="3005298" y="1652139"/>
                  <a:pt x="2949418" y="1708019"/>
                  <a:pt x="2880838" y="1708019"/>
                </a:cubicBezTo>
                <a:close/>
              </a:path>
            </a:pathLst>
          </a:custGeom>
          <a:solidFill>
            <a:srgbClr val="F8BC27"/>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3" name="Google Shape;313;p41"/>
          <p:cNvSpPr txBox="1">
            <a:spLocks noGrp="1"/>
          </p:cNvSpPr>
          <p:nvPr>
            <p:ph type="title" idx="4294967295"/>
          </p:nvPr>
        </p:nvSpPr>
        <p:spPr>
          <a:xfrm>
            <a:off x="1851526" y="1122671"/>
            <a:ext cx="5440950" cy="59247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000000"/>
                </a:solidFill>
                <a:effectLst/>
                <a:uLnTx/>
                <a:uFillTx/>
                <a:latin typeface="Gentona Book" pitchFamily="2" charset="77"/>
                <a:ea typeface="Ultra"/>
                <a:cs typeface="Ultra"/>
                <a:sym typeface="Ultra"/>
              </a:rPr>
              <a:t>Welcome!</a:t>
            </a:r>
            <a:endParaRPr kumimoji="0" lang="en-US" sz="700" b="0"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p:txBody>
      </p:sp>
      <p:sp>
        <p:nvSpPr>
          <p:cNvPr id="315" name="Google Shape;315;p41"/>
          <p:cNvSpPr txBox="1"/>
          <p:nvPr/>
        </p:nvSpPr>
        <p:spPr>
          <a:xfrm>
            <a:off x="2291146" y="1861189"/>
            <a:ext cx="4561763" cy="64017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 sz="1600" b="1" u="sng">
                <a:solidFill>
                  <a:schemeClr val="hlink"/>
                </a:solidFill>
                <a:latin typeface="Gentona Book" pitchFamily="2" charset="77"/>
                <a:hlinkClick r:id="rId3"/>
              </a:rPr>
              <a:t>https://bit.ly/CEEDARLead</a:t>
            </a:r>
            <a:endParaRPr sz="1600" b="1">
              <a:latin typeface="Gentona Book" pitchFamily="2" charset="77"/>
            </a:endParaRPr>
          </a:p>
          <a:p>
            <a:pPr marL="0" marR="0" lvl="0" indent="0" algn="ctr" rtl="0">
              <a:lnSpc>
                <a:spcPct val="130000"/>
              </a:lnSpc>
              <a:spcBef>
                <a:spcPts val="0"/>
              </a:spcBef>
              <a:spcAft>
                <a:spcPts val="0"/>
              </a:spcAft>
              <a:buClr>
                <a:srgbClr val="000000"/>
              </a:buClr>
              <a:buFont typeface="Arial"/>
              <a:buNone/>
            </a:pPr>
            <a:endParaRPr sz="1600" b="1">
              <a:latin typeface="Gentona Book" pitchFamily="2" charset="77"/>
            </a:endParaRPr>
          </a:p>
        </p:txBody>
      </p:sp>
      <p:sp>
        <p:nvSpPr>
          <p:cNvPr id="314" name="Google Shape;314;p41"/>
          <p:cNvSpPr txBox="1"/>
          <p:nvPr/>
        </p:nvSpPr>
        <p:spPr>
          <a:xfrm>
            <a:off x="2291121" y="2303920"/>
            <a:ext cx="4561763" cy="554175"/>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2700"/>
              <a:buFont typeface="Arial"/>
              <a:buNone/>
            </a:pPr>
            <a:r>
              <a:rPr lang="en" sz="1800" dirty="0">
                <a:solidFill>
                  <a:schemeClr val="dk1"/>
                </a:solidFill>
                <a:latin typeface="Gentona Book" pitchFamily="2" charset="77"/>
              </a:rPr>
              <a:t>Nick Sauers, Georgia State University  </a:t>
            </a:r>
            <a:endParaRPr sz="1800" dirty="0">
              <a:solidFill>
                <a:schemeClr val="dk1"/>
              </a:solidFill>
              <a:latin typeface="Gentona Book" pitchFamily="2" charset="77"/>
            </a:endParaRPr>
          </a:p>
          <a:p>
            <a:pPr marL="0" lvl="0" indent="0" algn="ctr" rtl="0">
              <a:spcBef>
                <a:spcPts val="0"/>
              </a:spcBef>
              <a:spcAft>
                <a:spcPts val="0"/>
              </a:spcAft>
              <a:buClr>
                <a:srgbClr val="000000"/>
              </a:buClr>
              <a:buSzPts val="2700"/>
              <a:buFont typeface="Arial"/>
              <a:buNone/>
            </a:pPr>
            <a:r>
              <a:rPr lang="en" sz="1800" dirty="0">
                <a:latin typeface="Gentona Book" pitchFamily="2" charset="77"/>
              </a:rPr>
              <a:t>Karen Bryant, University of Georgia</a:t>
            </a:r>
            <a:endParaRPr sz="1800" dirty="0">
              <a:latin typeface="Gentona Book" pitchFamily="2" charset="77"/>
            </a:endParaRPr>
          </a:p>
        </p:txBody>
      </p:sp>
      <p:sp>
        <p:nvSpPr>
          <p:cNvPr id="316" name="Google Shape;316;p41">
            <a:extLst>
              <a:ext uri="{C183D7F6-B498-43B3-948B-1728B52AA6E4}">
                <adec:decorative xmlns:adec="http://schemas.microsoft.com/office/drawing/2017/decorative" val="1"/>
              </a:ext>
            </a:extLst>
          </p:cNvPr>
          <p:cNvSpPr/>
          <p:nvPr/>
        </p:nvSpPr>
        <p:spPr>
          <a:xfrm>
            <a:off x="144654" y="92217"/>
            <a:ext cx="1267763" cy="263061"/>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7" name="Google Shape;317;p41">
            <a:extLst>
              <a:ext uri="{C183D7F6-B498-43B3-948B-1728B52AA6E4}">
                <adec:decorative xmlns:adec="http://schemas.microsoft.com/office/drawing/2017/decorative" val="1"/>
              </a:ext>
            </a:extLst>
          </p:cNvPr>
          <p:cNvSpPr txBox="1"/>
          <p:nvPr/>
        </p:nvSpPr>
        <p:spPr>
          <a:xfrm>
            <a:off x="88434" y="369566"/>
            <a:ext cx="1380300"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a:solidFill>
                  <a:srgbClr val="0F3869"/>
                </a:solidFill>
                <a:latin typeface="Fave Script Bold Pro" pitchFamily="2" charset="77"/>
                <a:sym typeface="Arial"/>
              </a:rPr>
              <a:t>Cross-State Convening</a:t>
            </a:r>
            <a:endParaRPr sz="700">
              <a:latin typeface="Fave Script Bold Pro" pitchFamily="2" charset="77"/>
            </a:endParaRPr>
          </a:p>
        </p:txBody>
      </p:sp>
      <p:sp>
        <p:nvSpPr>
          <p:cNvPr id="318" name="Google Shape;318;p41">
            <a:extLst>
              <a:ext uri="{C183D7F6-B498-43B3-948B-1728B52AA6E4}">
                <adec:decorative xmlns:adec="http://schemas.microsoft.com/office/drawing/2017/decorative" val="1"/>
              </a:ext>
            </a:extLst>
          </p:cNvPr>
          <p:cNvSpPr/>
          <p:nvPr/>
        </p:nvSpPr>
        <p:spPr>
          <a:xfrm>
            <a:off x="88434" y="2505168"/>
            <a:ext cx="2437198" cy="3633906"/>
          </a:xfrm>
          <a:custGeom>
            <a:avLst/>
            <a:gdLst/>
            <a:ahLst/>
            <a:cxnLst/>
            <a:rect l="l" t="t" r="r" b="b"/>
            <a:pathLst>
              <a:path w="4874396" h="7267812" extrusionOk="0">
                <a:moveTo>
                  <a:pt x="0" y="0"/>
                </a:moveTo>
                <a:lnTo>
                  <a:pt x="4874396" y="0"/>
                </a:lnTo>
                <a:lnTo>
                  <a:pt x="4874396" y="7267812"/>
                </a:lnTo>
                <a:lnTo>
                  <a:pt x="0" y="7267812"/>
                </a:lnTo>
                <a:lnTo>
                  <a:pt x="0" y="0"/>
                </a:lnTo>
                <a:close/>
              </a:path>
            </a:pathLst>
          </a:custGeom>
          <a:blipFill rotWithShape="1">
            <a:blip r:embed="rId5">
              <a:alphaModFix/>
            </a:blip>
            <a:stretch>
              <a:fillRect l="-5307" t="-129" r="-112756" b="-119385"/>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9" name="Google Shape;319;p41">
            <a:extLst>
              <a:ext uri="{C183D7F6-B498-43B3-948B-1728B52AA6E4}">
                <adec:decorative xmlns:adec="http://schemas.microsoft.com/office/drawing/2017/decorative" val="1"/>
              </a:ext>
            </a:extLst>
          </p:cNvPr>
          <p:cNvSpPr/>
          <p:nvPr/>
        </p:nvSpPr>
        <p:spPr>
          <a:xfrm>
            <a:off x="6761324" y="2748121"/>
            <a:ext cx="2382676" cy="3332909"/>
          </a:xfrm>
          <a:custGeom>
            <a:avLst/>
            <a:gdLst/>
            <a:ahLst/>
            <a:cxnLst/>
            <a:rect l="l" t="t" r="r" b="b"/>
            <a:pathLst>
              <a:path w="4765351" h="6665818" extrusionOk="0">
                <a:moveTo>
                  <a:pt x="0" y="0"/>
                </a:moveTo>
                <a:lnTo>
                  <a:pt x="4765351" y="0"/>
                </a:lnTo>
                <a:lnTo>
                  <a:pt x="4765351" y="6665818"/>
                </a:lnTo>
                <a:lnTo>
                  <a:pt x="0" y="6665818"/>
                </a:lnTo>
                <a:lnTo>
                  <a:pt x="0" y="0"/>
                </a:lnTo>
                <a:close/>
              </a:path>
            </a:pathLst>
          </a:custGeom>
          <a:blipFill rotWithShape="1">
            <a:blip r:embed="rId6">
              <a:alphaModFix/>
            </a:blip>
            <a:stretch>
              <a:fillRect l="-102895" t="-113427" r="-13868" b="-19168"/>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320" name="Google Shape;320;p41" descr="QR code to CEEDAR leadership resources"/>
          <p:cNvPicPr preferRelativeResize="0"/>
          <p:nvPr/>
        </p:nvPicPr>
        <p:blipFill>
          <a:blip r:embed="rId7">
            <a:alphaModFix/>
          </a:blip>
          <a:stretch>
            <a:fillRect/>
          </a:stretch>
        </p:blipFill>
        <p:spPr>
          <a:xfrm>
            <a:off x="3467100" y="3022150"/>
            <a:ext cx="2209800" cy="2209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2">
            <a:extLst>
              <a:ext uri="{C183D7F6-B498-43B3-948B-1728B52AA6E4}">
                <adec:decorative xmlns:adec="http://schemas.microsoft.com/office/drawing/2017/decorative" val="1"/>
              </a:ext>
            </a:extLst>
          </p:cNvPr>
          <p:cNvSpPr/>
          <p:nvPr/>
        </p:nvSpPr>
        <p:spPr>
          <a:xfrm>
            <a:off x="0" y="0"/>
            <a:ext cx="3934533" cy="5143500"/>
          </a:xfrm>
          <a:prstGeom prst="rect">
            <a:avLst/>
          </a:prstGeom>
          <a:solidFill>
            <a:srgbClr val="0F3869"/>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6" name="Google Shape;326;p42"/>
          <p:cNvSpPr txBox="1">
            <a:spLocks noGrp="1"/>
          </p:cNvSpPr>
          <p:nvPr>
            <p:ph type="title" idx="4294967295"/>
          </p:nvPr>
        </p:nvSpPr>
        <p:spPr>
          <a:xfrm>
            <a:off x="4572000" y="1036713"/>
            <a:ext cx="4057800" cy="59247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000000"/>
                </a:solidFill>
                <a:effectLst/>
                <a:uLnTx/>
                <a:uFillTx/>
                <a:latin typeface="Gentona Book" pitchFamily="2" charset="77"/>
                <a:ea typeface="Ultra"/>
                <a:cs typeface="Ultra"/>
                <a:sym typeface="Ultra"/>
              </a:rPr>
              <a:t>Agenda</a:t>
            </a:r>
            <a:endParaRPr kumimoji="0" lang="en-US" sz="700" b="0"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p:txBody>
      </p:sp>
      <p:sp>
        <p:nvSpPr>
          <p:cNvPr id="327" name="Google Shape;327;p42"/>
          <p:cNvSpPr txBox="1"/>
          <p:nvPr/>
        </p:nvSpPr>
        <p:spPr>
          <a:xfrm>
            <a:off x="4572000" y="2027838"/>
            <a:ext cx="4057800" cy="1847100"/>
          </a:xfrm>
          <a:prstGeom prst="rect">
            <a:avLst/>
          </a:prstGeom>
          <a:noFill/>
          <a:ln>
            <a:noFill/>
          </a:ln>
        </p:spPr>
        <p:txBody>
          <a:bodyPr spcFirstLastPara="1" wrap="square" lIns="0" tIns="0" rIns="0" bIns="0" anchor="t" anchorCtr="0">
            <a:spAutoFit/>
          </a:bodyPr>
          <a:lstStyle/>
          <a:p>
            <a:pPr marL="457200" lvl="0" indent="-355600" algn="l" rtl="0">
              <a:spcBef>
                <a:spcPts val="0"/>
              </a:spcBef>
              <a:spcAft>
                <a:spcPts val="0"/>
              </a:spcAft>
              <a:buClr>
                <a:schemeClr val="dk1"/>
              </a:buClr>
              <a:buSzPts val="2000"/>
              <a:buChar char="●"/>
            </a:pPr>
            <a:r>
              <a:rPr lang="en" sz="2000" dirty="0">
                <a:solidFill>
                  <a:schemeClr val="dk1"/>
                </a:solidFill>
                <a:latin typeface="Gentona Book" pitchFamily="2" charset="77"/>
              </a:rPr>
              <a:t>SOR Overview</a:t>
            </a:r>
            <a:endParaRPr sz="2000" dirty="0">
              <a:solidFill>
                <a:schemeClr val="dk1"/>
              </a:solidFill>
              <a:latin typeface="Gentona Book" pitchFamily="2" charset="77"/>
            </a:endParaRPr>
          </a:p>
          <a:p>
            <a:pPr marL="457200" lvl="0" indent="-355600" algn="l" rtl="0">
              <a:spcBef>
                <a:spcPts val="0"/>
              </a:spcBef>
              <a:spcAft>
                <a:spcPts val="0"/>
              </a:spcAft>
              <a:buClr>
                <a:schemeClr val="dk1"/>
              </a:buClr>
              <a:buSzPts val="2000"/>
              <a:buChar char="●"/>
            </a:pPr>
            <a:r>
              <a:rPr lang="en" sz="2000" dirty="0">
                <a:solidFill>
                  <a:schemeClr val="dk1"/>
                </a:solidFill>
                <a:latin typeface="Gentona Book" pitchFamily="2" charset="77"/>
              </a:rPr>
              <a:t>State Partnerships - GELFA</a:t>
            </a:r>
            <a:endParaRPr sz="2000" dirty="0">
              <a:solidFill>
                <a:schemeClr val="dk1"/>
              </a:solidFill>
              <a:latin typeface="Gentona Book" pitchFamily="2" charset="77"/>
            </a:endParaRPr>
          </a:p>
          <a:p>
            <a:pPr marL="457200" lvl="0" indent="-355600" algn="l" rtl="0">
              <a:spcBef>
                <a:spcPts val="0"/>
              </a:spcBef>
              <a:spcAft>
                <a:spcPts val="0"/>
              </a:spcAft>
              <a:buClr>
                <a:schemeClr val="dk1"/>
              </a:buClr>
              <a:buSzPts val="2000"/>
              <a:buChar char="●"/>
            </a:pPr>
            <a:r>
              <a:rPr lang="en" sz="2000" dirty="0">
                <a:solidFill>
                  <a:schemeClr val="dk1"/>
                </a:solidFill>
                <a:latin typeface="Gentona Book" pitchFamily="2" charset="77"/>
              </a:rPr>
              <a:t>HLP Examples</a:t>
            </a:r>
            <a:endParaRPr sz="2000" dirty="0">
              <a:solidFill>
                <a:schemeClr val="dk1"/>
              </a:solidFill>
              <a:latin typeface="Gentona Book" pitchFamily="2" charset="77"/>
            </a:endParaRPr>
          </a:p>
          <a:p>
            <a:pPr marL="457200" lvl="0" indent="-355600" algn="l" rtl="0">
              <a:spcBef>
                <a:spcPts val="0"/>
              </a:spcBef>
              <a:spcAft>
                <a:spcPts val="0"/>
              </a:spcAft>
              <a:buClr>
                <a:schemeClr val="dk1"/>
              </a:buClr>
              <a:buSzPts val="2000"/>
              <a:buChar char="●"/>
            </a:pPr>
            <a:r>
              <a:rPr lang="en" sz="2000" dirty="0">
                <a:solidFill>
                  <a:schemeClr val="dk1"/>
                </a:solidFill>
                <a:latin typeface="Gentona Book" pitchFamily="2" charset="77"/>
              </a:rPr>
              <a:t>HLP Leadership Guide</a:t>
            </a:r>
            <a:endParaRPr sz="2000" dirty="0">
              <a:solidFill>
                <a:schemeClr val="dk1"/>
              </a:solidFill>
              <a:latin typeface="Gentona Book" pitchFamily="2" charset="77"/>
            </a:endParaRPr>
          </a:p>
          <a:p>
            <a:pPr marL="457200" lvl="0" indent="-355600" algn="l" rtl="0">
              <a:spcBef>
                <a:spcPts val="0"/>
              </a:spcBef>
              <a:spcAft>
                <a:spcPts val="0"/>
              </a:spcAft>
              <a:buClr>
                <a:schemeClr val="dk1"/>
              </a:buClr>
              <a:buSzPts val="2000"/>
              <a:buChar char="●"/>
            </a:pPr>
            <a:r>
              <a:rPr lang="en" sz="2000" dirty="0">
                <a:solidFill>
                  <a:schemeClr val="dk1"/>
                </a:solidFill>
                <a:latin typeface="Gentona Book" pitchFamily="2" charset="77"/>
              </a:rPr>
              <a:t>Challenges/Next Steps</a:t>
            </a:r>
            <a:endParaRPr sz="2000" dirty="0">
              <a:solidFill>
                <a:schemeClr val="dk1"/>
              </a:solidFill>
              <a:latin typeface="Gentona Book" pitchFamily="2" charset="77"/>
            </a:endParaRPr>
          </a:p>
          <a:p>
            <a:pPr marL="457200" lvl="0" indent="-355600" algn="l" rtl="0">
              <a:spcBef>
                <a:spcPts val="0"/>
              </a:spcBef>
              <a:spcAft>
                <a:spcPts val="0"/>
              </a:spcAft>
              <a:buClr>
                <a:schemeClr val="dk1"/>
              </a:buClr>
              <a:buSzPts val="2000"/>
              <a:buChar char="●"/>
            </a:pPr>
            <a:r>
              <a:rPr lang="en" sz="2000" dirty="0">
                <a:solidFill>
                  <a:schemeClr val="dk1"/>
                </a:solidFill>
                <a:latin typeface="Gentona Book" pitchFamily="2" charset="77"/>
              </a:rPr>
              <a:t>Breakout Session  </a:t>
            </a:r>
            <a:endParaRPr sz="2000" b="1" dirty="0">
              <a:latin typeface="Gentona Book" pitchFamily="2" charset="77"/>
            </a:endParaRPr>
          </a:p>
        </p:txBody>
      </p:sp>
      <p:sp>
        <p:nvSpPr>
          <p:cNvPr id="328" name="Google Shape;328;p42">
            <a:extLst>
              <a:ext uri="{C183D7F6-B498-43B3-948B-1728B52AA6E4}">
                <adec:decorative xmlns:adec="http://schemas.microsoft.com/office/drawing/2017/decorative" val="1"/>
              </a:ext>
            </a:extLst>
          </p:cNvPr>
          <p:cNvSpPr/>
          <p:nvPr/>
        </p:nvSpPr>
        <p:spPr>
          <a:xfrm>
            <a:off x="7679630" y="4629150"/>
            <a:ext cx="1267763" cy="263061"/>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9" name="Google Shape;329;p42"/>
          <p:cNvSpPr txBox="1"/>
          <p:nvPr/>
        </p:nvSpPr>
        <p:spPr>
          <a:xfrm>
            <a:off x="7623409" y="4906499"/>
            <a:ext cx="1380204"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dirty="0">
                <a:solidFill>
                  <a:srgbClr val="0F3869"/>
                </a:solidFill>
                <a:latin typeface="Fave Script Bold Pro" pitchFamily="2" charset="77"/>
                <a:sym typeface="Arial"/>
              </a:rPr>
              <a:t>Cross-State Convening</a:t>
            </a:r>
            <a:endParaRPr sz="700" dirty="0">
              <a:latin typeface="Fave Script Bold Pro" pitchFamily="2" charset="77"/>
            </a:endParaRPr>
          </a:p>
        </p:txBody>
      </p:sp>
      <p:sp>
        <p:nvSpPr>
          <p:cNvPr id="330" name="Google Shape;330;p42">
            <a:extLst>
              <a:ext uri="{C183D7F6-B498-43B3-948B-1728B52AA6E4}">
                <adec:decorative xmlns:adec="http://schemas.microsoft.com/office/drawing/2017/decorative" val="1"/>
              </a:ext>
            </a:extLst>
          </p:cNvPr>
          <p:cNvSpPr/>
          <p:nvPr/>
        </p:nvSpPr>
        <p:spPr>
          <a:xfrm rot="5400000">
            <a:off x="-3987855" y="2345882"/>
            <a:ext cx="7975710" cy="840773"/>
          </a:xfrm>
          <a:custGeom>
            <a:avLst/>
            <a:gdLst/>
            <a:ahLst/>
            <a:cxnLst/>
            <a:rect l="l" t="t" r="r" b="b"/>
            <a:pathLst>
              <a:path w="15951420" h="1681546" extrusionOk="0">
                <a:moveTo>
                  <a:pt x="0" y="0"/>
                </a:moveTo>
                <a:lnTo>
                  <a:pt x="15951420" y="0"/>
                </a:lnTo>
                <a:lnTo>
                  <a:pt x="15951420" y="1681545"/>
                </a:lnTo>
                <a:lnTo>
                  <a:pt x="0" y="1681545"/>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1" name="Google Shape;331;p42">
            <a:extLst>
              <a:ext uri="{C183D7F6-B498-43B3-948B-1728B52AA6E4}">
                <adec:decorative xmlns:adec="http://schemas.microsoft.com/office/drawing/2017/decorative" val="1"/>
              </a:ext>
            </a:extLst>
          </p:cNvPr>
          <p:cNvSpPr/>
          <p:nvPr/>
        </p:nvSpPr>
        <p:spPr>
          <a:xfrm>
            <a:off x="668184" y="1045963"/>
            <a:ext cx="2812442" cy="3440632"/>
          </a:xfrm>
          <a:custGeom>
            <a:avLst/>
            <a:gdLst/>
            <a:ahLst/>
            <a:cxnLst/>
            <a:rect l="l" t="t" r="r" b="b"/>
            <a:pathLst>
              <a:path w="2937276" h="3989138" extrusionOk="0">
                <a:moveTo>
                  <a:pt x="0" y="0"/>
                </a:moveTo>
                <a:lnTo>
                  <a:pt x="2937276" y="0"/>
                </a:lnTo>
                <a:lnTo>
                  <a:pt x="2937276" y="3989138"/>
                </a:lnTo>
                <a:lnTo>
                  <a:pt x="0" y="3989138"/>
                </a:lnTo>
                <a:lnTo>
                  <a:pt x="0" y="0"/>
                </a:lnTo>
                <a:close/>
              </a:path>
            </a:pathLst>
          </a:custGeom>
          <a:blipFill rotWithShape="1">
            <a:blip r:embed="rId5">
              <a:alphaModFix/>
            </a:blip>
            <a:stretch>
              <a:fillRect l="-279" t="-11269" r="-109668" b="-12075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2" name="Title 1">
            <a:extLst>
              <a:ext uri="{FF2B5EF4-FFF2-40B4-BE49-F238E27FC236}">
                <a16:creationId xmlns:a16="http://schemas.microsoft.com/office/drawing/2014/main" id="{0F8DD5A7-99FB-8680-B84A-C0B8C86778E4}"/>
              </a:ext>
            </a:extLst>
          </p:cNvPr>
          <p:cNvSpPr>
            <a:spLocks noGrp="1"/>
          </p:cNvSpPr>
          <p:nvPr>
            <p:ph type="title" idx="4294967295"/>
          </p:nvPr>
        </p:nvSpPr>
        <p:spPr>
          <a:xfrm>
            <a:off x="228600" y="-571500"/>
            <a:ext cx="4114800" cy="571500"/>
          </a:xfrm>
        </p:spPr>
        <p:txBody>
          <a:bodyPr spcFirstLastPara="1" wrap="square" lIns="45725" tIns="22850" rIns="45725" bIns="22850" anchor="b" anchorCtr="0">
            <a:normAutofit/>
          </a:bodyPr>
          <a:lstStyle/>
          <a:p>
            <a:r>
              <a:rPr lang="en-US" dirty="0"/>
              <a:t>SB 538</a:t>
            </a:r>
          </a:p>
        </p:txBody>
      </p:sp>
      <p:pic>
        <p:nvPicPr>
          <p:cNvPr id="336" name="Google Shape;336;p43" descr="Timeline showing key implementation milestones for SB 538 from 2023 to 2025. In 2023, program providers submitted action plans in October. In 2024, new standards must be fully implemented by August, and evidence of full implementation is due in October. Beginning in fall 2025, GaPSC approval reviews will require evidence of full implementation, including candidate assessment data."/>
          <p:cNvPicPr preferRelativeResize="0"/>
          <p:nvPr/>
        </p:nvPicPr>
        <p:blipFill>
          <a:blip r:embed="rId3">
            <a:alphaModFix/>
          </a:blip>
          <a:stretch>
            <a:fillRect/>
          </a:stretch>
        </p:blipFill>
        <p:spPr>
          <a:xfrm>
            <a:off x="967150" y="115700"/>
            <a:ext cx="8064300" cy="4383450"/>
          </a:xfrm>
          <a:prstGeom prst="rect">
            <a:avLst/>
          </a:prstGeom>
          <a:noFill/>
          <a:ln>
            <a:noFill/>
          </a:ln>
        </p:spPr>
      </p:pic>
      <p:grpSp>
        <p:nvGrpSpPr>
          <p:cNvPr id="337" name="Google Shape;337;p43">
            <a:extLst>
              <a:ext uri="{C183D7F6-B498-43B3-948B-1728B52AA6E4}">
                <adec:decorative xmlns:adec="http://schemas.microsoft.com/office/drawing/2017/decorative" val="1"/>
              </a:ext>
            </a:extLst>
          </p:cNvPr>
          <p:cNvGrpSpPr/>
          <p:nvPr/>
        </p:nvGrpSpPr>
        <p:grpSpPr>
          <a:xfrm rot="10800000">
            <a:off x="0" y="4610360"/>
            <a:ext cx="9143818" cy="623055"/>
            <a:chOff x="0" y="-57150"/>
            <a:chExt cx="4816592" cy="328200"/>
          </a:xfrm>
        </p:grpSpPr>
        <p:sp>
          <p:nvSpPr>
            <p:cNvPr id="338" name="Google Shape;338;p43"/>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AF15"/>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9" name="Google Shape;339;p43"/>
            <p:cNvSpPr txBox="1"/>
            <p:nvPr/>
          </p:nvSpPr>
          <p:spPr>
            <a:xfrm>
              <a:off x="0" y="-57150"/>
              <a:ext cx="4816500" cy="328200"/>
            </a:xfrm>
            <a:prstGeom prst="rect">
              <a:avLst/>
            </a:prstGeom>
            <a:noFill/>
            <a:ln>
              <a:noFill/>
            </a:ln>
          </p:spPr>
          <p:txBody>
            <a:bodyPr spcFirstLastPara="1" wrap="square" lIns="25400" tIns="25400" rIns="25400" bIns="25400" anchor="ctr" anchorCtr="0">
              <a:noAutofit/>
            </a:bodyPr>
            <a:lstStyle/>
            <a:p>
              <a:pPr marL="0" marR="0" lvl="0" indent="0" algn="ctr" rtl="0">
                <a:lnSpc>
                  <a:spcPct val="16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340" name="Google Shape;340;p43">
            <a:extLst>
              <a:ext uri="{C183D7F6-B498-43B3-948B-1728B52AA6E4}">
                <adec:decorative xmlns:adec="http://schemas.microsoft.com/office/drawing/2017/decorative" val="1"/>
              </a:ext>
            </a:extLst>
          </p:cNvPr>
          <p:cNvSpPr/>
          <p:nvPr/>
        </p:nvSpPr>
        <p:spPr>
          <a:xfrm>
            <a:off x="7766080" y="4670493"/>
            <a:ext cx="1211541" cy="251395"/>
          </a:xfrm>
          <a:custGeom>
            <a:avLst/>
            <a:gdLst/>
            <a:ahLst/>
            <a:cxnLst/>
            <a:rect l="l" t="t" r="r" b="b"/>
            <a:pathLst>
              <a:path w="2423082" h="502790" extrusionOk="0">
                <a:moveTo>
                  <a:pt x="0" y="0"/>
                </a:moveTo>
                <a:lnTo>
                  <a:pt x="2423082" y="0"/>
                </a:lnTo>
                <a:lnTo>
                  <a:pt x="2423082" y="502790"/>
                </a:lnTo>
                <a:lnTo>
                  <a:pt x="0" y="502790"/>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1" name="Google Shape;341;p43">
            <a:extLst>
              <a:ext uri="{C183D7F6-B498-43B3-948B-1728B52AA6E4}">
                <adec:decorative xmlns:adec="http://schemas.microsoft.com/office/drawing/2017/decorative" val="1"/>
              </a:ext>
            </a:extLst>
          </p:cNvPr>
          <p:cNvSpPr txBox="1"/>
          <p:nvPr/>
        </p:nvSpPr>
        <p:spPr>
          <a:xfrm>
            <a:off x="7712353" y="4936175"/>
            <a:ext cx="1319100" cy="155427"/>
          </a:xfrm>
          <a:prstGeom prst="rect">
            <a:avLst/>
          </a:prstGeom>
          <a:noFill/>
          <a:ln>
            <a:noFill/>
          </a:ln>
        </p:spPr>
        <p:txBody>
          <a:bodyPr spcFirstLastPara="1" wrap="square" lIns="0" tIns="0" rIns="0" bIns="0" anchor="t" anchorCtr="0">
            <a:spAutoFit/>
          </a:bodyPr>
          <a:lstStyle/>
          <a:p>
            <a:pPr marL="0" marR="0" lvl="0" indent="0" algn="ctr" rtl="0">
              <a:lnSpc>
                <a:spcPct val="100996"/>
              </a:lnSpc>
              <a:spcBef>
                <a:spcPts val="0"/>
              </a:spcBef>
              <a:spcAft>
                <a:spcPts val="0"/>
              </a:spcAft>
              <a:buNone/>
            </a:pPr>
            <a:r>
              <a:rPr lang="en" sz="1000" dirty="0">
                <a:solidFill>
                  <a:srgbClr val="0F3869"/>
                </a:solidFill>
                <a:latin typeface="Fave Script Bold Pro" pitchFamily="2" charset="77"/>
                <a:sym typeface="Arial"/>
              </a:rPr>
              <a:t>Cross-State Convening</a:t>
            </a:r>
            <a:endParaRPr sz="700" dirty="0">
              <a:latin typeface="Fave Script Bold Pro" pitchFamily="2" charset="77"/>
            </a:endParaRPr>
          </a:p>
        </p:txBody>
      </p:sp>
      <p:sp>
        <p:nvSpPr>
          <p:cNvPr id="342" name="Google Shape;342;p43">
            <a:extLst>
              <a:ext uri="{C183D7F6-B498-43B3-948B-1728B52AA6E4}">
                <adec:decorative xmlns:adec="http://schemas.microsoft.com/office/drawing/2017/decorative" val="1"/>
              </a:ext>
            </a:extLst>
          </p:cNvPr>
          <p:cNvSpPr/>
          <p:nvPr/>
        </p:nvSpPr>
        <p:spPr>
          <a:xfrm>
            <a:off x="0" y="3537638"/>
            <a:ext cx="1481742" cy="2183024"/>
          </a:xfrm>
          <a:custGeom>
            <a:avLst/>
            <a:gdLst/>
            <a:ahLst/>
            <a:cxnLst/>
            <a:rect l="l" t="t" r="r" b="b"/>
            <a:pathLst>
              <a:path w="2963484" h="4366048" extrusionOk="0">
                <a:moveTo>
                  <a:pt x="0" y="0"/>
                </a:moveTo>
                <a:lnTo>
                  <a:pt x="2963484" y="0"/>
                </a:lnTo>
                <a:lnTo>
                  <a:pt x="2963484" y="4366048"/>
                </a:lnTo>
                <a:lnTo>
                  <a:pt x="0" y="4366048"/>
                </a:lnTo>
                <a:lnTo>
                  <a:pt x="0" y="0"/>
                </a:lnTo>
                <a:close/>
              </a:path>
            </a:pathLst>
          </a:custGeom>
          <a:blipFill rotWithShape="1">
            <a:blip r:embed="rId5">
              <a:alphaModFix/>
            </a:blip>
            <a:stretch>
              <a:fillRect l="-113625" t="-117428" r="-16027" b="-1653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346"/>
        <p:cNvGrpSpPr/>
        <p:nvPr/>
      </p:nvGrpSpPr>
      <p:grpSpPr>
        <a:xfrm>
          <a:off x="0" y="0"/>
          <a:ext cx="0" cy="0"/>
          <a:chOff x="0" y="0"/>
          <a:chExt cx="0" cy="0"/>
        </a:xfrm>
      </p:grpSpPr>
      <p:sp>
        <p:nvSpPr>
          <p:cNvPr id="347" name="Google Shape;347;p44"/>
          <p:cNvSpPr txBox="1">
            <a:spLocks noGrp="1"/>
          </p:cNvSpPr>
          <p:nvPr>
            <p:ph type="title" idx="4294967295"/>
          </p:nvPr>
        </p:nvSpPr>
        <p:spPr>
          <a:xfrm>
            <a:off x="514350" y="1310393"/>
            <a:ext cx="2934600" cy="132036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3900" b="1" i="0" u="none" strike="noStrike" kern="0" cap="none" spc="0" normalizeH="0" baseline="0" noProof="0" dirty="0">
                <a:ln>
                  <a:noFill/>
                </a:ln>
                <a:solidFill>
                  <a:srgbClr val="FFFFFF"/>
                </a:solidFill>
                <a:effectLst/>
                <a:uLnTx/>
                <a:uFillTx/>
                <a:latin typeface="Gentona Book" pitchFamily="2" charset="77"/>
                <a:ea typeface="Ultra"/>
                <a:cs typeface="Ultra"/>
                <a:sym typeface="Ultra"/>
              </a:rPr>
              <a:t>Module Content</a:t>
            </a:r>
            <a:endParaRPr kumimoji="0" lang="en-US" sz="700" b="0"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p:txBody>
      </p:sp>
      <p:sp>
        <p:nvSpPr>
          <p:cNvPr id="348" name="Google Shape;348;p44">
            <a:extLst>
              <a:ext uri="{C183D7F6-B498-43B3-948B-1728B52AA6E4}">
                <adec:decorative xmlns:adec="http://schemas.microsoft.com/office/drawing/2017/decorative" val="1"/>
              </a:ext>
            </a:extLst>
          </p:cNvPr>
          <p:cNvSpPr/>
          <p:nvPr/>
        </p:nvSpPr>
        <p:spPr>
          <a:xfrm>
            <a:off x="3692225" y="789800"/>
            <a:ext cx="5012319" cy="3877203"/>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9" name="Google Shape;349;p44"/>
          <p:cNvSpPr txBox="1"/>
          <p:nvPr/>
        </p:nvSpPr>
        <p:spPr>
          <a:xfrm>
            <a:off x="4140550" y="996791"/>
            <a:ext cx="4115700" cy="3504036"/>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SzPts val="1100"/>
              <a:buNone/>
            </a:pPr>
            <a:r>
              <a:rPr lang="en" sz="1800" b="1" dirty="0">
                <a:solidFill>
                  <a:schemeClr val="dk1"/>
                </a:solidFill>
                <a:latin typeface="Gentona Book" pitchFamily="2" charset="77"/>
              </a:rPr>
              <a:t>Module 1: </a:t>
            </a:r>
            <a:endParaRPr sz="1800" b="1" dirty="0">
              <a:solidFill>
                <a:schemeClr val="dk1"/>
              </a:solidFill>
              <a:latin typeface="Gentona Book" pitchFamily="2" charset="77"/>
            </a:endParaRPr>
          </a:p>
          <a:p>
            <a:pPr marL="0" lvl="0" indent="0" algn="l" rtl="0">
              <a:lnSpc>
                <a:spcPct val="115000"/>
              </a:lnSpc>
              <a:spcBef>
                <a:spcPts val="0"/>
              </a:spcBef>
              <a:spcAft>
                <a:spcPts val="0"/>
              </a:spcAft>
              <a:buSzPts val="1100"/>
              <a:buNone/>
            </a:pPr>
            <a:r>
              <a:rPr lang="en" sz="1800" dirty="0">
                <a:solidFill>
                  <a:schemeClr val="dk1"/>
                </a:solidFill>
                <a:latin typeface="Gentona Book" pitchFamily="2" charset="77"/>
              </a:rPr>
              <a:t>Introduction to Language and Literacy (~2 hours)</a:t>
            </a:r>
            <a:endParaRPr sz="1800" dirty="0">
              <a:solidFill>
                <a:schemeClr val="dk1"/>
              </a:solidFill>
              <a:latin typeface="Gentona Book" pitchFamily="2" charset="77"/>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latin typeface="Gentona Book" pitchFamily="2" charset="77"/>
            </a:endParaRPr>
          </a:p>
          <a:p>
            <a:pPr marL="0" lvl="0" indent="0" algn="l" rtl="0">
              <a:lnSpc>
                <a:spcPct val="115000"/>
              </a:lnSpc>
              <a:spcBef>
                <a:spcPts val="0"/>
              </a:spcBef>
              <a:spcAft>
                <a:spcPts val="0"/>
              </a:spcAft>
              <a:buSzPts val="1100"/>
              <a:buNone/>
            </a:pPr>
            <a:r>
              <a:rPr lang="en" sz="1800" b="1" dirty="0">
                <a:solidFill>
                  <a:schemeClr val="dk1"/>
                </a:solidFill>
                <a:latin typeface="Gentona Book" pitchFamily="2" charset="77"/>
              </a:rPr>
              <a:t>Module 2: </a:t>
            </a:r>
            <a:endParaRPr sz="1800" b="1" dirty="0">
              <a:solidFill>
                <a:schemeClr val="dk1"/>
              </a:solidFill>
              <a:latin typeface="Gentona Book" pitchFamily="2" charset="77"/>
            </a:endParaRPr>
          </a:p>
          <a:p>
            <a:pPr marL="0" lvl="0" indent="0" algn="l" rtl="0">
              <a:lnSpc>
                <a:spcPct val="115000"/>
              </a:lnSpc>
              <a:spcBef>
                <a:spcPts val="0"/>
              </a:spcBef>
              <a:spcAft>
                <a:spcPts val="0"/>
              </a:spcAft>
              <a:buSzPts val="1100"/>
              <a:buNone/>
            </a:pPr>
            <a:r>
              <a:rPr lang="en" sz="1800" dirty="0">
                <a:solidFill>
                  <a:schemeClr val="dk1"/>
                </a:solidFill>
                <a:latin typeface="Gentona Book" pitchFamily="2" charset="77"/>
              </a:rPr>
              <a:t>High-Quality Literacy Instruction and Assessment (~2 hours)</a:t>
            </a:r>
            <a:endParaRPr sz="1800" dirty="0">
              <a:solidFill>
                <a:schemeClr val="dk1"/>
              </a:solidFill>
              <a:latin typeface="Gentona Book" pitchFamily="2" charset="77"/>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latin typeface="Gentona Book" pitchFamily="2" charset="77"/>
            </a:endParaRPr>
          </a:p>
          <a:p>
            <a:pPr marL="0" lvl="0" indent="0" algn="l" rtl="0">
              <a:lnSpc>
                <a:spcPct val="115000"/>
              </a:lnSpc>
              <a:spcBef>
                <a:spcPts val="0"/>
              </a:spcBef>
              <a:spcAft>
                <a:spcPts val="0"/>
              </a:spcAft>
              <a:buSzPts val="1100"/>
              <a:buNone/>
            </a:pPr>
            <a:r>
              <a:rPr lang="en" sz="1800" b="1" dirty="0">
                <a:solidFill>
                  <a:schemeClr val="dk1"/>
                </a:solidFill>
                <a:latin typeface="Gentona Book" pitchFamily="2" charset="77"/>
              </a:rPr>
              <a:t>Module 3: </a:t>
            </a:r>
            <a:endParaRPr sz="1800" b="1" dirty="0">
              <a:solidFill>
                <a:schemeClr val="dk1"/>
              </a:solidFill>
              <a:latin typeface="Gentona Book" pitchFamily="2" charset="77"/>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Gentona Book" pitchFamily="2" charset="77"/>
              </a:rPr>
              <a:t>Curriculum Evaluation and Professional Development (~1.5 hours)</a:t>
            </a:r>
            <a:endParaRPr sz="1800" dirty="0">
              <a:latin typeface="Gentona Book" pitchFamily="2" charset="77"/>
            </a:endParaRPr>
          </a:p>
        </p:txBody>
      </p:sp>
      <p:sp>
        <p:nvSpPr>
          <p:cNvPr id="350" name="Google Shape;350;p44">
            <a:extLst>
              <a:ext uri="{C183D7F6-B498-43B3-948B-1728B52AA6E4}">
                <adec:decorative xmlns:adec="http://schemas.microsoft.com/office/drawing/2017/decorative" val="1"/>
              </a:ext>
            </a:extLst>
          </p:cNvPr>
          <p:cNvSpPr txBox="1"/>
          <p:nvPr/>
        </p:nvSpPr>
        <p:spPr>
          <a:xfrm>
            <a:off x="88434" y="369566"/>
            <a:ext cx="1380300" cy="3402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a:solidFill>
                  <a:srgbClr val="0F3869"/>
                </a:solidFill>
                <a:latin typeface="Arial"/>
                <a:ea typeface="Arial"/>
                <a:cs typeface="Arial"/>
                <a:sym typeface="Arial"/>
              </a:rPr>
              <a:t>Cross-State Convening</a:t>
            </a:r>
            <a:endParaRPr sz="700"/>
          </a:p>
        </p:txBody>
      </p:sp>
      <p:sp>
        <p:nvSpPr>
          <p:cNvPr id="351" name="Google Shape;351;p44">
            <a:extLst>
              <a:ext uri="{C183D7F6-B498-43B3-948B-1728B52AA6E4}">
                <adec:decorative xmlns:adec="http://schemas.microsoft.com/office/drawing/2017/decorative" val="1"/>
              </a:ext>
            </a:extLst>
          </p:cNvPr>
          <p:cNvSpPr/>
          <p:nvPr/>
        </p:nvSpPr>
        <p:spPr>
          <a:xfrm>
            <a:off x="1119789" y="2674331"/>
            <a:ext cx="1468638" cy="1994569"/>
          </a:xfrm>
          <a:custGeom>
            <a:avLst/>
            <a:gdLst/>
            <a:ahLst/>
            <a:cxnLst/>
            <a:rect l="l" t="t" r="r" b="b"/>
            <a:pathLst>
              <a:path w="2937276" h="3989138" extrusionOk="0">
                <a:moveTo>
                  <a:pt x="0" y="0"/>
                </a:moveTo>
                <a:lnTo>
                  <a:pt x="2937276" y="0"/>
                </a:lnTo>
                <a:lnTo>
                  <a:pt x="2937276" y="3989138"/>
                </a:lnTo>
                <a:lnTo>
                  <a:pt x="0" y="3989138"/>
                </a:lnTo>
                <a:lnTo>
                  <a:pt x="0" y="0"/>
                </a:lnTo>
                <a:close/>
              </a:path>
            </a:pathLst>
          </a:custGeom>
          <a:blipFill rotWithShape="1">
            <a:blip r:embed="rId3">
              <a:alphaModFix/>
            </a:blip>
            <a:stretch>
              <a:fillRect l="-279" t="-11269" r="-109668" b="-12075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2" name="Google Shape;352;p44">
            <a:extLst>
              <a:ext uri="{C183D7F6-B498-43B3-948B-1728B52AA6E4}">
                <adec:decorative xmlns:adec="http://schemas.microsoft.com/office/drawing/2017/decorative" val="1"/>
              </a:ext>
            </a:extLst>
          </p:cNvPr>
          <p:cNvSpPr/>
          <p:nvPr/>
        </p:nvSpPr>
        <p:spPr>
          <a:xfrm>
            <a:off x="7730897" y="83745"/>
            <a:ext cx="1308596" cy="271534"/>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3" name="Google Shape;353;p44">
            <a:extLst>
              <a:ext uri="{C183D7F6-B498-43B3-948B-1728B52AA6E4}">
                <adec:decorative xmlns:adec="http://schemas.microsoft.com/office/drawing/2017/decorative" val="1"/>
              </a:ext>
            </a:extLst>
          </p:cNvPr>
          <p:cNvSpPr txBox="1"/>
          <p:nvPr/>
        </p:nvSpPr>
        <p:spPr>
          <a:xfrm>
            <a:off x="7695092" y="369566"/>
            <a:ext cx="1380300"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dirty="0">
                <a:solidFill>
                  <a:srgbClr val="FFFFFF"/>
                </a:solidFill>
                <a:latin typeface="Fave Script Bold Pro" pitchFamily="2" charset="77"/>
                <a:sym typeface="Arial"/>
              </a:rPr>
              <a:t>Cross-State Convening</a:t>
            </a:r>
            <a:endParaRPr sz="700" dirty="0">
              <a:latin typeface="Fave Script Bold Pro" pitchFamily="2" charset="7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BC27"/>
        </a:solidFill>
        <a:effectLst/>
      </p:bgPr>
    </p:bg>
    <p:spTree>
      <p:nvGrpSpPr>
        <p:cNvPr id="1" name="Shape 148"/>
        <p:cNvGrpSpPr/>
        <p:nvPr/>
      </p:nvGrpSpPr>
      <p:grpSpPr>
        <a:xfrm>
          <a:off x="0" y="0"/>
          <a:ext cx="0" cy="0"/>
          <a:chOff x="0" y="0"/>
          <a:chExt cx="0" cy="0"/>
        </a:xfrm>
      </p:grpSpPr>
      <p:sp>
        <p:nvSpPr>
          <p:cNvPr id="149" name="Google Shape;149;p27"/>
          <p:cNvSpPr txBox="1">
            <a:spLocks noGrp="1"/>
          </p:cNvSpPr>
          <p:nvPr>
            <p:ph type="title" idx="4294967295"/>
          </p:nvPr>
        </p:nvSpPr>
        <p:spPr>
          <a:xfrm>
            <a:off x="755935" y="1310394"/>
            <a:ext cx="2934600" cy="66018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3900" b="1" i="0" u="none" strike="noStrike" kern="0" cap="none" spc="0" normalizeH="0" baseline="0" noProof="0" dirty="0">
                <a:ln>
                  <a:noFill/>
                </a:ln>
                <a:solidFill>
                  <a:srgbClr val="000000"/>
                </a:solidFill>
                <a:effectLst/>
                <a:uLnTx/>
                <a:uFillTx/>
                <a:latin typeface="Gentona Book" pitchFamily="2" charset="77"/>
                <a:ea typeface="Ultra"/>
                <a:cs typeface="Ultra"/>
                <a:sym typeface="Ultra"/>
              </a:rPr>
              <a:t>Check-in</a:t>
            </a:r>
            <a:endParaRPr kumimoji="0" lang="en-US" sz="700" b="0"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p:txBody>
      </p:sp>
      <p:sp>
        <p:nvSpPr>
          <p:cNvPr id="150" name="Google Shape;150;p27">
            <a:extLst>
              <a:ext uri="{C183D7F6-B498-43B3-948B-1728B52AA6E4}">
                <adec:decorative xmlns:adec="http://schemas.microsoft.com/office/drawing/2017/decorative" val="1"/>
              </a:ext>
            </a:extLst>
          </p:cNvPr>
          <p:cNvSpPr/>
          <p:nvPr/>
        </p:nvSpPr>
        <p:spPr>
          <a:xfrm>
            <a:off x="3692225" y="355275"/>
            <a:ext cx="5012319" cy="4086435"/>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27"/>
          <p:cNvSpPr txBox="1"/>
          <p:nvPr/>
        </p:nvSpPr>
        <p:spPr>
          <a:xfrm>
            <a:off x="4139412" y="602316"/>
            <a:ext cx="4115700" cy="80021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 sz="2000" b="1" dirty="0">
                <a:solidFill>
                  <a:schemeClr val="dk1"/>
                </a:solidFill>
                <a:latin typeface="Gentona Book" pitchFamily="2" charset="77"/>
              </a:rPr>
              <a:t>How are you incorporating HLPs into coursework?</a:t>
            </a:r>
            <a:endParaRPr sz="1500" dirty="0">
              <a:latin typeface="Gentona Book" pitchFamily="2" charset="77"/>
            </a:endParaRPr>
          </a:p>
        </p:txBody>
      </p:sp>
      <p:sp>
        <p:nvSpPr>
          <p:cNvPr id="153" name="Google Shape;153;p27"/>
          <p:cNvSpPr txBox="1"/>
          <p:nvPr/>
        </p:nvSpPr>
        <p:spPr>
          <a:xfrm>
            <a:off x="3926625" y="3243800"/>
            <a:ext cx="4604062" cy="1108238"/>
          </a:xfrm>
          <a:prstGeom prst="rect">
            <a:avLst/>
          </a:prstGeom>
          <a:noFill/>
          <a:ln>
            <a:noFill/>
          </a:ln>
        </p:spPr>
        <p:txBody>
          <a:bodyPr spcFirstLastPara="1" wrap="square" lIns="0" tIns="0" rIns="0" bIns="0" anchor="t" anchorCtr="0">
            <a:spAutoFit/>
          </a:bodyPr>
          <a:lstStyle/>
          <a:p>
            <a:pPr marL="914400" marR="0" lvl="0" indent="0" algn="l" rtl="0">
              <a:lnSpc>
                <a:spcPct val="100000"/>
              </a:lnSpc>
              <a:spcBef>
                <a:spcPts val="0"/>
              </a:spcBef>
              <a:spcAft>
                <a:spcPts val="0"/>
              </a:spcAft>
              <a:buNone/>
            </a:pPr>
            <a:endParaRPr sz="1800" i="1" dirty="0">
              <a:solidFill>
                <a:schemeClr val="dk1"/>
              </a:solidFill>
              <a:latin typeface="Gentona Book" pitchFamily="2" charset="77"/>
            </a:endParaRPr>
          </a:p>
          <a:p>
            <a:pPr marL="266700" marR="0" lvl="1" indent="-165100" algn="l" rtl="0">
              <a:lnSpc>
                <a:spcPct val="100000"/>
              </a:lnSpc>
              <a:spcBef>
                <a:spcPts val="0"/>
              </a:spcBef>
              <a:spcAft>
                <a:spcPts val="0"/>
              </a:spcAft>
              <a:buClr>
                <a:schemeClr val="dk1"/>
              </a:buClr>
              <a:buSzPts val="1800"/>
              <a:buChar char="•"/>
            </a:pPr>
            <a:r>
              <a:rPr lang="en" sz="1800" i="1" dirty="0">
                <a:solidFill>
                  <a:schemeClr val="dk1"/>
                </a:solidFill>
                <a:latin typeface="Gentona Book" pitchFamily="2" charset="77"/>
              </a:rPr>
              <a:t>Provide examples of assignments, field placements, in-class activities, mentoring and induction, instruction, or other.</a:t>
            </a:r>
            <a:endParaRPr sz="1300" i="1" dirty="0">
              <a:latin typeface="Gentona Book" pitchFamily="2" charset="77"/>
            </a:endParaRPr>
          </a:p>
        </p:txBody>
      </p:sp>
      <p:sp>
        <p:nvSpPr>
          <p:cNvPr id="154" name="Google Shape;154;p27">
            <a:extLst>
              <a:ext uri="{C183D7F6-B498-43B3-948B-1728B52AA6E4}">
                <adec:decorative xmlns:adec="http://schemas.microsoft.com/office/drawing/2017/decorative" val="1"/>
              </a:ext>
            </a:extLst>
          </p:cNvPr>
          <p:cNvSpPr/>
          <p:nvPr/>
        </p:nvSpPr>
        <p:spPr>
          <a:xfrm rot="-1678635">
            <a:off x="2447045" y="2203528"/>
            <a:ext cx="777916" cy="1148216"/>
          </a:xfrm>
          <a:custGeom>
            <a:avLst/>
            <a:gdLst/>
            <a:ahLst/>
            <a:cxnLst/>
            <a:rect l="l" t="t" r="r" b="b"/>
            <a:pathLst>
              <a:path w="1555832" h="2296431" extrusionOk="0">
                <a:moveTo>
                  <a:pt x="0" y="0"/>
                </a:moveTo>
                <a:lnTo>
                  <a:pt x="1555831" y="0"/>
                </a:lnTo>
                <a:lnTo>
                  <a:pt x="1555831" y="2296430"/>
                </a:lnTo>
                <a:lnTo>
                  <a:pt x="0" y="229643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27">
            <a:extLst>
              <a:ext uri="{C183D7F6-B498-43B3-948B-1728B52AA6E4}">
                <adec:decorative xmlns:adec="http://schemas.microsoft.com/office/drawing/2017/decorative" val="1"/>
              </a:ext>
            </a:extLst>
          </p:cNvPr>
          <p:cNvSpPr/>
          <p:nvPr/>
        </p:nvSpPr>
        <p:spPr>
          <a:xfrm>
            <a:off x="569254" y="2777635"/>
            <a:ext cx="2474566" cy="3759504"/>
          </a:xfrm>
          <a:custGeom>
            <a:avLst/>
            <a:gdLst/>
            <a:ahLst/>
            <a:cxnLst/>
            <a:rect l="l" t="t" r="r" b="b"/>
            <a:pathLst>
              <a:path w="4949132" h="7519007" extrusionOk="0">
                <a:moveTo>
                  <a:pt x="0" y="0"/>
                </a:moveTo>
                <a:lnTo>
                  <a:pt x="4949132" y="0"/>
                </a:lnTo>
                <a:lnTo>
                  <a:pt x="4949132" y="7519007"/>
                </a:lnTo>
                <a:lnTo>
                  <a:pt x="0" y="7519007"/>
                </a:lnTo>
                <a:lnTo>
                  <a:pt x="0" y="0"/>
                </a:lnTo>
                <a:close/>
              </a:path>
            </a:pathLst>
          </a:custGeom>
          <a:blipFill rotWithShape="1">
            <a:blip r:embed="rId4">
              <a:alphaModFix/>
            </a:blip>
            <a:stretch>
              <a:fillRect l="-19500" t="-4336" r="-64432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27">
            <a:extLst>
              <a:ext uri="{C183D7F6-B498-43B3-948B-1728B52AA6E4}">
                <adec:decorative xmlns:adec="http://schemas.microsoft.com/office/drawing/2017/decorative" val="1"/>
              </a:ext>
            </a:extLst>
          </p:cNvPr>
          <p:cNvSpPr/>
          <p:nvPr/>
        </p:nvSpPr>
        <p:spPr>
          <a:xfrm rot="-571899">
            <a:off x="1040880" y="2330784"/>
            <a:ext cx="1217458" cy="765477"/>
          </a:xfrm>
          <a:custGeom>
            <a:avLst/>
            <a:gdLst/>
            <a:ahLst/>
            <a:cxnLst/>
            <a:rect l="l" t="t" r="r" b="b"/>
            <a:pathLst>
              <a:path w="2434916" h="1530954" extrusionOk="0">
                <a:moveTo>
                  <a:pt x="0" y="0"/>
                </a:moveTo>
                <a:lnTo>
                  <a:pt x="2434917" y="0"/>
                </a:lnTo>
                <a:lnTo>
                  <a:pt x="2434917" y="1530954"/>
                </a:lnTo>
                <a:lnTo>
                  <a:pt x="0" y="1530954"/>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27">
            <a:extLst>
              <a:ext uri="{C183D7F6-B498-43B3-948B-1728B52AA6E4}">
                <adec:decorative xmlns:adec="http://schemas.microsoft.com/office/drawing/2017/decorative" val="1"/>
              </a:ext>
            </a:extLst>
          </p:cNvPr>
          <p:cNvSpPr/>
          <p:nvPr/>
        </p:nvSpPr>
        <p:spPr>
          <a:xfrm>
            <a:off x="144654" y="92217"/>
            <a:ext cx="1267763" cy="263061"/>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27">
            <a:extLst>
              <a:ext uri="{C183D7F6-B498-43B3-948B-1728B52AA6E4}">
                <adec:decorative xmlns:adec="http://schemas.microsoft.com/office/drawing/2017/decorative" val="1"/>
              </a:ext>
            </a:extLst>
          </p:cNvPr>
          <p:cNvSpPr txBox="1"/>
          <p:nvPr/>
        </p:nvSpPr>
        <p:spPr>
          <a:xfrm>
            <a:off x="88434" y="369566"/>
            <a:ext cx="1380204" cy="248658"/>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600">
                <a:solidFill>
                  <a:srgbClr val="0F3869"/>
                </a:solidFill>
                <a:latin typeface="Fave Script Bold Pro" pitchFamily="2" charset="77"/>
                <a:sym typeface="Arial"/>
              </a:rPr>
              <a:t>Cross-State Convening</a:t>
            </a:r>
            <a:endParaRPr sz="1000">
              <a:latin typeface="Fave Script Bold Pro" pitchFamily="2" charset="77"/>
            </a:endParaRPr>
          </a:p>
        </p:txBody>
      </p:sp>
      <p:sp>
        <p:nvSpPr>
          <p:cNvPr id="159" name="Google Shape;159;p27"/>
          <p:cNvSpPr txBox="1"/>
          <p:nvPr/>
        </p:nvSpPr>
        <p:spPr>
          <a:xfrm>
            <a:off x="2223175" y="4441500"/>
            <a:ext cx="6907500" cy="738633"/>
          </a:xfrm>
          <a:prstGeom prst="rect">
            <a:avLst/>
          </a:prstGeom>
          <a:noFill/>
          <a:ln>
            <a:noFill/>
          </a:ln>
        </p:spPr>
        <p:txBody>
          <a:bodyPr spcFirstLastPara="1" wrap="square" lIns="91425" tIns="91425" rIns="91425" bIns="91425" anchor="t" anchorCtr="0">
            <a:spAutoFit/>
          </a:bodyPr>
          <a:lstStyle/>
          <a:p>
            <a:pPr marL="266700" lvl="1" indent="-127000" algn="l" rtl="0">
              <a:lnSpc>
                <a:spcPct val="150020"/>
              </a:lnSpc>
              <a:spcBef>
                <a:spcPts val="0"/>
              </a:spcBef>
              <a:spcAft>
                <a:spcPts val="0"/>
              </a:spcAft>
              <a:buClr>
                <a:schemeClr val="dk1"/>
              </a:buClr>
              <a:buSzPts val="1200"/>
              <a:buChar char="•"/>
            </a:pPr>
            <a:r>
              <a:rPr lang="en" sz="1200" i="1" dirty="0">
                <a:solidFill>
                  <a:schemeClr val="dk1"/>
                </a:solidFill>
                <a:latin typeface="Gentona Book" pitchFamily="2" charset="77"/>
              </a:rPr>
              <a:t>Respond using Padlet: </a:t>
            </a:r>
            <a:r>
              <a:rPr lang="en" sz="1200" i="1" u="sng" dirty="0">
                <a:solidFill>
                  <a:schemeClr val="hlink"/>
                </a:solidFill>
                <a:latin typeface="Gentona Book" pitchFamily="2" charset="77"/>
                <a:hlinkClick r:id="rId7"/>
              </a:rPr>
              <a:t>https://padlet.com/amycolpo/how-are-you-incorporating-hlps-into-coursework-vaq2uzkxjzq8ctu8</a:t>
            </a:r>
            <a:endParaRPr sz="1600" dirty="0">
              <a:solidFill>
                <a:schemeClr val="dk1"/>
              </a:solidFill>
              <a:latin typeface="Gentona Book" pitchFamily="2" charset="77"/>
              <a:ea typeface="Calibri"/>
              <a:cs typeface="Calibri"/>
              <a:sym typeface="Calibri"/>
            </a:endParaRPr>
          </a:p>
        </p:txBody>
      </p:sp>
      <p:pic>
        <p:nvPicPr>
          <p:cNvPr id="160" name="Google Shape;160;p27">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5081287" y="1310400"/>
            <a:ext cx="2294725" cy="2294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5">
            <a:extLst>
              <a:ext uri="{C183D7F6-B498-43B3-948B-1728B52AA6E4}">
                <adec:decorative xmlns:adec="http://schemas.microsoft.com/office/drawing/2017/decorative" val="1"/>
              </a:ext>
            </a:extLst>
          </p:cNvPr>
          <p:cNvSpPr/>
          <p:nvPr/>
        </p:nvSpPr>
        <p:spPr>
          <a:xfrm>
            <a:off x="-68201" y="3028605"/>
            <a:ext cx="9280403" cy="2343302"/>
          </a:xfrm>
          <a:custGeom>
            <a:avLst/>
            <a:gdLst/>
            <a:ahLst/>
            <a:cxnLst/>
            <a:rect l="l" t="t" r="r" b="b"/>
            <a:pathLst>
              <a:path w="18560805" h="4686603" extrusionOk="0">
                <a:moveTo>
                  <a:pt x="0" y="0"/>
                </a:moveTo>
                <a:lnTo>
                  <a:pt x="18560806" y="0"/>
                </a:lnTo>
                <a:lnTo>
                  <a:pt x="18560806" y="4686604"/>
                </a:lnTo>
                <a:lnTo>
                  <a:pt x="0" y="4686604"/>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0" name="Google Shape;360;p45"/>
          <p:cNvSpPr txBox="1">
            <a:spLocks noGrp="1"/>
          </p:cNvSpPr>
          <p:nvPr>
            <p:ph type="title" idx="4294967295"/>
          </p:nvPr>
        </p:nvSpPr>
        <p:spPr>
          <a:xfrm>
            <a:off x="483611" y="369575"/>
            <a:ext cx="6818737" cy="99742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
                <a:schemeClr val="dk1"/>
              </a:buClr>
              <a:buSzPts val="3600"/>
              <a:buFont typeface="Arial"/>
              <a:buNone/>
              <a:tabLst/>
              <a:defRPr/>
            </a:pPr>
            <a:r>
              <a:rPr kumimoji="0" lang="en-US" sz="3600" b="0" i="0" u="none" strike="noStrike" kern="0" cap="none" spc="0" normalizeH="0" baseline="0" noProof="0" dirty="0">
                <a:ln>
                  <a:noFill/>
                </a:ln>
                <a:solidFill>
                  <a:schemeClr val="dk1"/>
                </a:solidFill>
                <a:effectLst/>
                <a:uLnTx/>
                <a:uFillTx/>
                <a:latin typeface="Gentona Book" pitchFamily="2" charset="77"/>
                <a:ea typeface="Arial"/>
                <a:cs typeface="Arial"/>
                <a:sym typeface="Arial"/>
              </a:rPr>
              <a:t>Georgia Educational Leadership Faculty Association (GELFA)</a:t>
            </a:r>
            <a:endParaRPr kumimoji="0" lang="en-US" sz="700" b="0"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p:txBody>
      </p:sp>
      <p:sp>
        <p:nvSpPr>
          <p:cNvPr id="361" name="Google Shape;361;p45"/>
          <p:cNvSpPr txBox="1"/>
          <p:nvPr/>
        </p:nvSpPr>
        <p:spPr>
          <a:xfrm>
            <a:off x="3086551" y="1596850"/>
            <a:ext cx="6037312" cy="160076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 sz="2600" dirty="0">
                <a:solidFill>
                  <a:schemeClr val="dk1"/>
                </a:solidFill>
                <a:latin typeface="Gentona Book" pitchFamily="2" charset="77"/>
                <a:ea typeface="Impact"/>
                <a:cs typeface="Impact"/>
                <a:sym typeface="Impact"/>
              </a:rPr>
              <a:t>Our mission is to support personal and</a:t>
            </a:r>
            <a:endParaRPr sz="2600" dirty="0">
              <a:solidFill>
                <a:schemeClr val="dk1"/>
              </a:solidFill>
              <a:latin typeface="Gentona Book" pitchFamily="2" charset="77"/>
              <a:ea typeface="Impact"/>
              <a:cs typeface="Impact"/>
              <a:sym typeface="Impact"/>
            </a:endParaRPr>
          </a:p>
          <a:p>
            <a:pPr marL="0" lvl="0" indent="0" algn="l" rtl="0">
              <a:spcBef>
                <a:spcPts val="0"/>
              </a:spcBef>
              <a:spcAft>
                <a:spcPts val="0"/>
              </a:spcAft>
              <a:buClr>
                <a:schemeClr val="dk1"/>
              </a:buClr>
              <a:buSzPts val="1100"/>
              <a:buFont typeface="Arial"/>
              <a:buNone/>
            </a:pPr>
            <a:r>
              <a:rPr lang="en" sz="2600" dirty="0">
                <a:solidFill>
                  <a:schemeClr val="dk1"/>
                </a:solidFill>
                <a:latin typeface="Gentona Book" pitchFamily="2" charset="77"/>
                <a:ea typeface="Impact"/>
                <a:cs typeface="Impact"/>
                <a:sym typeface="Impact"/>
              </a:rPr>
              <a:t>professional growth for improving the teaching and learning of educational leadership in Georgia.</a:t>
            </a:r>
            <a:endParaRPr sz="1600" dirty="0">
              <a:latin typeface="Gentona Book" pitchFamily="2" charset="77"/>
            </a:endParaRPr>
          </a:p>
        </p:txBody>
      </p:sp>
      <p:sp>
        <p:nvSpPr>
          <p:cNvPr id="362" name="Google Shape;362;p45">
            <a:extLst>
              <a:ext uri="{C183D7F6-B498-43B3-948B-1728B52AA6E4}">
                <adec:decorative xmlns:adec="http://schemas.microsoft.com/office/drawing/2017/decorative" val="1"/>
              </a:ext>
            </a:extLst>
          </p:cNvPr>
          <p:cNvSpPr/>
          <p:nvPr/>
        </p:nvSpPr>
        <p:spPr>
          <a:xfrm>
            <a:off x="7729284" y="92217"/>
            <a:ext cx="1267763" cy="263061"/>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3" name="Google Shape;363;p45"/>
          <p:cNvSpPr txBox="1"/>
          <p:nvPr/>
        </p:nvSpPr>
        <p:spPr>
          <a:xfrm>
            <a:off x="7673063" y="369566"/>
            <a:ext cx="1380204"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a:solidFill>
                  <a:srgbClr val="0F3869"/>
                </a:solidFill>
                <a:latin typeface="Fave Script Bold Pro" pitchFamily="2" charset="77"/>
                <a:sym typeface="Arial"/>
              </a:rPr>
              <a:t>Cross-State Convening</a:t>
            </a:r>
            <a:endParaRPr sz="700">
              <a:latin typeface="Fave Script Bold Pro" pitchFamily="2" charset="77"/>
            </a:endParaRPr>
          </a:p>
        </p:txBody>
      </p:sp>
      <p:sp>
        <p:nvSpPr>
          <p:cNvPr id="364" name="Google Shape;364;p45">
            <a:extLst>
              <a:ext uri="{C183D7F6-B498-43B3-948B-1728B52AA6E4}">
                <adec:decorative xmlns:adec="http://schemas.microsoft.com/office/drawing/2017/decorative" val="1"/>
              </a:ext>
            </a:extLst>
          </p:cNvPr>
          <p:cNvSpPr/>
          <p:nvPr/>
        </p:nvSpPr>
        <p:spPr>
          <a:xfrm>
            <a:off x="-138386" y="2172530"/>
            <a:ext cx="3224926" cy="4299901"/>
          </a:xfrm>
          <a:custGeom>
            <a:avLst/>
            <a:gdLst/>
            <a:ahLst/>
            <a:cxnLst/>
            <a:rect l="l" t="t" r="r" b="b"/>
            <a:pathLst>
              <a:path w="6449851" h="8599801" extrusionOk="0">
                <a:moveTo>
                  <a:pt x="0" y="0"/>
                </a:moveTo>
                <a:lnTo>
                  <a:pt x="6449851" y="0"/>
                </a:lnTo>
                <a:lnTo>
                  <a:pt x="6449851" y="8599801"/>
                </a:lnTo>
                <a:lnTo>
                  <a:pt x="0" y="8599801"/>
                </a:lnTo>
                <a:lnTo>
                  <a:pt x="0" y="0"/>
                </a:lnTo>
                <a:close/>
              </a:path>
            </a:pathLst>
          </a:custGeom>
          <a:blipFill rotWithShape="1">
            <a:blip r:embed="rId5">
              <a:alphaModFix/>
            </a:blip>
            <a:stretch>
              <a:fillRect l="-104895" t="-122752" r="-5400" b="-13978"/>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368"/>
        <p:cNvGrpSpPr/>
        <p:nvPr/>
      </p:nvGrpSpPr>
      <p:grpSpPr>
        <a:xfrm>
          <a:off x="0" y="0"/>
          <a:ext cx="0" cy="0"/>
          <a:chOff x="0" y="0"/>
          <a:chExt cx="0" cy="0"/>
        </a:xfrm>
      </p:grpSpPr>
      <p:grpSp>
        <p:nvGrpSpPr>
          <p:cNvPr id="369" name="Google Shape;369;p46">
            <a:extLst>
              <a:ext uri="{C183D7F6-B498-43B3-948B-1728B52AA6E4}">
                <adec:decorative xmlns:adec="http://schemas.microsoft.com/office/drawing/2017/decorative" val="1"/>
              </a:ext>
            </a:extLst>
          </p:cNvPr>
          <p:cNvGrpSpPr/>
          <p:nvPr/>
        </p:nvGrpSpPr>
        <p:grpSpPr>
          <a:xfrm>
            <a:off x="6640199" y="2783661"/>
            <a:ext cx="2562508" cy="2562508"/>
            <a:chOff x="0" y="0"/>
            <a:chExt cx="812800" cy="812800"/>
          </a:xfrm>
        </p:grpSpPr>
        <p:sp>
          <p:nvSpPr>
            <p:cNvPr id="370" name="Google Shape;370;p4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B926"/>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1" name="Google Shape;371;p46"/>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a:solidFill>
                  <a:schemeClr val="dk1"/>
                </a:solidFill>
                <a:latin typeface="Calibri"/>
                <a:ea typeface="Calibri"/>
                <a:cs typeface="Calibri"/>
                <a:sym typeface="Calibri"/>
              </a:endParaRPr>
            </a:p>
          </p:txBody>
        </p:sp>
      </p:grpSp>
      <p:sp>
        <p:nvSpPr>
          <p:cNvPr id="372" name="Google Shape;372;p46"/>
          <p:cNvSpPr txBox="1">
            <a:spLocks noGrp="1"/>
          </p:cNvSpPr>
          <p:nvPr>
            <p:ph type="title" idx="4294967295"/>
          </p:nvPr>
        </p:nvSpPr>
        <p:spPr>
          <a:xfrm>
            <a:off x="792211" y="289551"/>
            <a:ext cx="4754100" cy="75405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F4F4F4"/>
                </a:solidFill>
                <a:effectLst/>
                <a:uLnTx/>
                <a:uFillTx/>
                <a:latin typeface="Gentona Book" pitchFamily="2" charset="77"/>
                <a:ea typeface="Arial"/>
                <a:cs typeface="Arial"/>
                <a:sym typeface="Arial"/>
              </a:rPr>
              <a:t>HLP Examples</a:t>
            </a:r>
            <a:endParaRPr kumimoji="0" lang="en-US" sz="700" b="0"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p:txBody>
      </p:sp>
      <p:sp>
        <p:nvSpPr>
          <p:cNvPr id="373" name="Google Shape;373;p46"/>
          <p:cNvSpPr txBox="1"/>
          <p:nvPr/>
        </p:nvSpPr>
        <p:spPr>
          <a:xfrm>
            <a:off x="676275" y="1159163"/>
            <a:ext cx="4762500" cy="3386400"/>
          </a:xfrm>
          <a:prstGeom prst="rect">
            <a:avLst/>
          </a:prstGeom>
          <a:noFill/>
          <a:ln>
            <a:noFill/>
          </a:ln>
        </p:spPr>
        <p:txBody>
          <a:bodyPr spcFirstLastPara="1" wrap="square" lIns="0" tIns="0" rIns="0" bIns="0" anchor="t" anchorCtr="0">
            <a:spAutoFit/>
          </a:bodyPr>
          <a:lstStyle/>
          <a:p>
            <a:pPr marL="457200" lvl="0" indent="-355600" algn="l" rtl="0">
              <a:spcBef>
                <a:spcPts val="0"/>
              </a:spcBef>
              <a:spcAft>
                <a:spcPts val="0"/>
              </a:spcAft>
              <a:buClr>
                <a:schemeClr val="lt1"/>
              </a:buClr>
              <a:buSzPts val="2000"/>
              <a:buChar char="●"/>
            </a:pPr>
            <a:r>
              <a:rPr lang="en" sz="2000" dirty="0">
                <a:solidFill>
                  <a:schemeClr val="lt1"/>
                </a:solidFill>
                <a:latin typeface="Gentona Book" pitchFamily="2" charset="77"/>
              </a:rPr>
              <a:t>Created content collaboratively at CEEDAR SLT</a:t>
            </a:r>
            <a:endParaRPr sz="2000" dirty="0">
              <a:solidFill>
                <a:schemeClr val="lt1"/>
              </a:solidFill>
              <a:latin typeface="Gentona Book" pitchFamily="2" charset="77"/>
            </a:endParaRPr>
          </a:p>
          <a:p>
            <a:pPr marL="914400" lvl="1" indent="-355600" algn="l" rtl="0">
              <a:spcBef>
                <a:spcPts val="0"/>
              </a:spcBef>
              <a:spcAft>
                <a:spcPts val="0"/>
              </a:spcAft>
              <a:buClr>
                <a:schemeClr val="lt1"/>
              </a:buClr>
              <a:buSzPts val="2000"/>
              <a:buChar char="○"/>
            </a:pPr>
            <a:r>
              <a:rPr lang="en" sz="2000" dirty="0">
                <a:solidFill>
                  <a:schemeClr val="lt1"/>
                </a:solidFill>
                <a:latin typeface="Gentona Book" pitchFamily="2" charset="77"/>
              </a:rPr>
              <a:t>Overview/definition</a:t>
            </a:r>
            <a:endParaRPr sz="2000" dirty="0">
              <a:solidFill>
                <a:schemeClr val="lt1"/>
              </a:solidFill>
              <a:latin typeface="Gentona Book" pitchFamily="2" charset="77"/>
            </a:endParaRPr>
          </a:p>
          <a:p>
            <a:pPr marL="914400" lvl="1" indent="-355600" algn="l" rtl="0">
              <a:spcBef>
                <a:spcPts val="0"/>
              </a:spcBef>
              <a:spcAft>
                <a:spcPts val="0"/>
              </a:spcAft>
              <a:buClr>
                <a:schemeClr val="lt1"/>
              </a:buClr>
              <a:buSzPts val="2000"/>
              <a:buChar char="○"/>
            </a:pPr>
            <a:r>
              <a:rPr lang="en" sz="2000" dirty="0">
                <a:solidFill>
                  <a:schemeClr val="lt1"/>
                </a:solidFill>
                <a:latin typeface="Gentona Book" pitchFamily="2" charset="77"/>
              </a:rPr>
              <a:t>Identified/created principal examples</a:t>
            </a:r>
            <a:endParaRPr sz="2000" dirty="0">
              <a:solidFill>
                <a:schemeClr val="lt1"/>
              </a:solidFill>
              <a:latin typeface="Gentona Book" pitchFamily="2" charset="77"/>
            </a:endParaRPr>
          </a:p>
          <a:p>
            <a:pPr marL="914400" lvl="1" indent="-355600" algn="l" rtl="0">
              <a:spcBef>
                <a:spcPts val="0"/>
              </a:spcBef>
              <a:spcAft>
                <a:spcPts val="0"/>
              </a:spcAft>
              <a:buClr>
                <a:schemeClr val="lt1"/>
              </a:buClr>
              <a:buSzPts val="2000"/>
              <a:buChar char="○"/>
            </a:pPr>
            <a:r>
              <a:rPr lang="en" sz="2000" dirty="0">
                <a:solidFill>
                  <a:schemeClr val="lt1"/>
                </a:solidFill>
                <a:latin typeface="Gentona Book" pitchFamily="2" charset="77"/>
              </a:rPr>
              <a:t>Identified/created assignment examples</a:t>
            </a:r>
            <a:endParaRPr sz="2000" dirty="0">
              <a:solidFill>
                <a:schemeClr val="lt1"/>
              </a:solidFill>
              <a:latin typeface="Gentona Book" pitchFamily="2" charset="77"/>
            </a:endParaRPr>
          </a:p>
          <a:p>
            <a:pPr marL="457200" lvl="0" indent="0" algn="l" rtl="0">
              <a:spcBef>
                <a:spcPts val="0"/>
              </a:spcBef>
              <a:spcAft>
                <a:spcPts val="0"/>
              </a:spcAft>
              <a:buNone/>
            </a:pPr>
            <a:endParaRPr sz="2000" dirty="0">
              <a:solidFill>
                <a:schemeClr val="lt1"/>
              </a:solidFill>
              <a:latin typeface="Gentona Book" pitchFamily="2" charset="77"/>
            </a:endParaRPr>
          </a:p>
          <a:p>
            <a:pPr marL="457200" lvl="0" indent="-355600" algn="l" rtl="0">
              <a:spcBef>
                <a:spcPts val="0"/>
              </a:spcBef>
              <a:spcAft>
                <a:spcPts val="0"/>
              </a:spcAft>
              <a:buClr>
                <a:schemeClr val="lt1"/>
              </a:buClr>
              <a:buSzPts val="2000"/>
              <a:buChar char="●"/>
            </a:pPr>
            <a:r>
              <a:rPr lang="en" sz="2000" dirty="0">
                <a:solidFill>
                  <a:schemeClr val="lt1"/>
                </a:solidFill>
                <a:latin typeface="Gentona Book" pitchFamily="2" charset="77"/>
              </a:rPr>
              <a:t>Developed Graphics - Micayla Kinder</a:t>
            </a:r>
            <a:endParaRPr sz="2000" dirty="0">
              <a:solidFill>
                <a:schemeClr val="lt1"/>
              </a:solidFill>
              <a:latin typeface="Gentona Book" pitchFamily="2" charset="77"/>
            </a:endParaRPr>
          </a:p>
          <a:p>
            <a:pPr marL="457200" lvl="0" indent="0" algn="l" rtl="0">
              <a:spcBef>
                <a:spcPts val="0"/>
              </a:spcBef>
              <a:spcAft>
                <a:spcPts val="0"/>
              </a:spcAft>
              <a:buNone/>
            </a:pPr>
            <a:endParaRPr sz="2000" dirty="0">
              <a:solidFill>
                <a:schemeClr val="lt1"/>
              </a:solidFill>
              <a:latin typeface="Gentona Book" pitchFamily="2" charset="77"/>
            </a:endParaRPr>
          </a:p>
          <a:p>
            <a:pPr marL="457200" lvl="0" indent="-355600" algn="l" rtl="0">
              <a:spcBef>
                <a:spcPts val="0"/>
              </a:spcBef>
              <a:spcAft>
                <a:spcPts val="0"/>
              </a:spcAft>
              <a:buClr>
                <a:schemeClr val="lt1"/>
              </a:buClr>
              <a:buSzPts val="2000"/>
              <a:buChar char="●"/>
            </a:pPr>
            <a:r>
              <a:rPr lang="en" sz="2000" dirty="0">
                <a:solidFill>
                  <a:schemeClr val="lt1"/>
                </a:solidFill>
                <a:latin typeface="Gentona Book" pitchFamily="2" charset="77"/>
              </a:rPr>
              <a:t>Shared with GELFA</a:t>
            </a:r>
            <a:endParaRPr sz="1300" dirty="0">
              <a:solidFill>
                <a:schemeClr val="lt1"/>
              </a:solidFill>
              <a:latin typeface="Gentona Book" pitchFamily="2" charset="77"/>
            </a:endParaRPr>
          </a:p>
        </p:txBody>
      </p:sp>
      <p:sp>
        <p:nvSpPr>
          <p:cNvPr id="374" name="Google Shape;374;p46">
            <a:extLst>
              <a:ext uri="{C183D7F6-B498-43B3-948B-1728B52AA6E4}">
                <adec:decorative xmlns:adec="http://schemas.microsoft.com/office/drawing/2017/decorative" val="1"/>
              </a:ext>
            </a:extLst>
          </p:cNvPr>
          <p:cNvSpPr/>
          <p:nvPr/>
        </p:nvSpPr>
        <p:spPr>
          <a:xfrm>
            <a:off x="5964686" y="2783661"/>
            <a:ext cx="4023020" cy="2680337"/>
          </a:xfrm>
          <a:custGeom>
            <a:avLst/>
            <a:gdLst/>
            <a:ahLst/>
            <a:cxnLst/>
            <a:rect l="l" t="t" r="r" b="b"/>
            <a:pathLst>
              <a:path w="8046040" h="5360674" extrusionOk="0">
                <a:moveTo>
                  <a:pt x="0" y="0"/>
                </a:moveTo>
                <a:lnTo>
                  <a:pt x="8046040" y="0"/>
                </a:lnTo>
                <a:lnTo>
                  <a:pt x="8046040" y="5360674"/>
                </a:lnTo>
                <a:lnTo>
                  <a:pt x="0" y="5360674"/>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5" name="Google Shape;375;p46">
            <a:extLst>
              <a:ext uri="{C183D7F6-B498-43B3-948B-1728B52AA6E4}">
                <adec:decorative xmlns:adec="http://schemas.microsoft.com/office/drawing/2017/decorative" val="1"/>
              </a:ext>
            </a:extLst>
          </p:cNvPr>
          <p:cNvSpPr/>
          <p:nvPr/>
        </p:nvSpPr>
        <p:spPr>
          <a:xfrm>
            <a:off x="7672285" y="145685"/>
            <a:ext cx="1308596" cy="271534"/>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6" name="Google Shape;376;p46"/>
          <p:cNvSpPr txBox="1"/>
          <p:nvPr/>
        </p:nvSpPr>
        <p:spPr>
          <a:xfrm>
            <a:off x="7636481" y="431506"/>
            <a:ext cx="1380204"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a:solidFill>
                  <a:srgbClr val="FFFFFF"/>
                </a:solidFill>
                <a:latin typeface="Fave Script Bold Pro" pitchFamily="2" charset="77"/>
                <a:sym typeface="Arial"/>
              </a:rPr>
              <a:t>Cross-State Convening</a:t>
            </a:r>
            <a:endParaRPr sz="700">
              <a:latin typeface="Fave Script Bold Pro" pitchFamily="2" charset="77"/>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7">
            <a:extLst>
              <a:ext uri="{C183D7F6-B498-43B3-948B-1728B52AA6E4}">
                <adec:decorative xmlns:adec="http://schemas.microsoft.com/office/drawing/2017/decorative" val="1"/>
              </a:ext>
            </a:extLst>
          </p:cNvPr>
          <p:cNvSpPr/>
          <p:nvPr/>
        </p:nvSpPr>
        <p:spPr>
          <a:xfrm>
            <a:off x="1600409" y="-399841"/>
            <a:ext cx="5937250" cy="593725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2" name="Google Shape;382;p47">
            <a:extLst>
              <a:ext uri="{C183D7F6-B498-43B3-948B-1728B52AA6E4}">
                <adec:decorative xmlns:adec="http://schemas.microsoft.com/office/drawing/2017/decorative" val="1"/>
              </a:ext>
            </a:extLst>
          </p:cNvPr>
          <p:cNvSpPr txBox="1"/>
          <p:nvPr/>
        </p:nvSpPr>
        <p:spPr>
          <a:xfrm>
            <a:off x="2798807" y="1162050"/>
            <a:ext cx="3546300" cy="138600"/>
          </a:xfrm>
          <a:prstGeom prst="rect">
            <a:avLst/>
          </a:prstGeom>
          <a:noFill/>
          <a:ln>
            <a:noFill/>
          </a:ln>
        </p:spPr>
        <p:txBody>
          <a:bodyPr spcFirstLastPara="1" wrap="square" lIns="0" tIns="0" rIns="0" bIns="0" anchor="t" anchorCtr="0">
            <a:spAutoFit/>
          </a:bodyPr>
          <a:lstStyle/>
          <a:p>
            <a:pPr marL="0" marR="0" lvl="0" indent="0" algn="ctr" rtl="0">
              <a:lnSpc>
                <a:spcPct val="252777"/>
              </a:lnSpc>
              <a:spcBef>
                <a:spcPts val="0"/>
              </a:spcBef>
              <a:spcAft>
                <a:spcPts val="0"/>
              </a:spcAft>
              <a:buNone/>
            </a:pPr>
            <a:endParaRPr sz="900">
              <a:solidFill>
                <a:schemeClr val="dk1"/>
              </a:solidFill>
              <a:latin typeface="Calibri"/>
              <a:ea typeface="Calibri"/>
              <a:cs typeface="Calibri"/>
              <a:sym typeface="Calibri"/>
            </a:endParaRPr>
          </a:p>
        </p:txBody>
      </p:sp>
      <p:grpSp>
        <p:nvGrpSpPr>
          <p:cNvPr id="383" name="Google Shape;383;p47">
            <a:extLst>
              <a:ext uri="{C183D7F6-B498-43B3-948B-1728B52AA6E4}">
                <adec:decorative xmlns:adec="http://schemas.microsoft.com/office/drawing/2017/decorative" val="1"/>
              </a:ext>
            </a:extLst>
          </p:cNvPr>
          <p:cNvGrpSpPr/>
          <p:nvPr/>
        </p:nvGrpSpPr>
        <p:grpSpPr>
          <a:xfrm>
            <a:off x="6530311" y="2701454"/>
            <a:ext cx="2849906" cy="3800932"/>
            <a:chOff x="0" y="0"/>
            <a:chExt cx="7599750" cy="10135817"/>
          </a:xfrm>
        </p:grpSpPr>
        <p:sp>
          <p:nvSpPr>
            <p:cNvPr id="384" name="Google Shape;384;p47"/>
            <p:cNvSpPr/>
            <p:nvPr/>
          </p:nvSpPr>
          <p:spPr>
            <a:xfrm>
              <a:off x="0" y="3752027"/>
              <a:ext cx="7599750" cy="6383790"/>
            </a:xfrm>
            <a:custGeom>
              <a:avLst/>
              <a:gdLst/>
              <a:ahLst/>
              <a:cxnLst/>
              <a:rect l="l" t="t" r="r" b="b"/>
              <a:pathLst>
                <a:path w="7599750" h="6383790" extrusionOk="0">
                  <a:moveTo>
                    <a:pt x="0" y="0"/>
                  </a:moveTo>
                  <a:lnTo>
                    <a:pt x="7599750" y="0"/>
                  </a:lnTo>
                  <a:lnTo>
                    <a:pt x="7599750" y="6383790"/>
                  </a:lnTo>
                  <a:lnTo>
                    <a:pt x="0" y="638379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5" name="Google Shape;385;p47"/>
            <p:cNvSpPr/>
            <p:nvPr/>
          </p:nvSpPr>
          <p:spPr>
            <a:xfrm>
              <a:off x="2328106" y="2791625"/>
              <a:ext cx="3201342" cy="960403"/>
            </a:xfrm>
            <a:custGeom>
              <a:avLst/>
              <a:gdLst/>
              <a:ahLst/>
              <a:cxnLst/>
              <a:rect l="l" t="t" r="r" b="b"/>
              <a:pathLst>
                <a:path w="3201342" h="960403" extrusionOk="0">
                  <a:moveTo>
                    <a:pt x="0" y="0"/>
                  </a:moveTo>
                  <a:lnTo>
                    <a:pt x="3201341" y="0"/>
                  </a:lnTo>
                  <a:lnTo>
                    <a:pt x="3201341" y="960402"/>
                  </a:lnTo>
                  <a:lnTo>
                    <a:pt x="0" y="960402"/>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6" name="Google Shape;386;p47"/>
            <p:cNvSpPr/>
            <p:nvPr/>
          </p:nvSpPr>
          <p:spPr>
            <a:xfrm flipH="1">
              <a:off x="3673107" y="0"/>
              <a:ext cx="2826968" cy="3764727"/>
            </a:xfrm>
            <a:custGeom>
              <a:avLst/>
              <a:gdLst/>
              <a:ahLst/>
              <a:cxnLst/>
              <a:rect l="l" t="t" r="r" b="b"/>
              <a:pathLst>
                <a:path w="2826968" h="3764727" extrusionOk="0">
                  <a:moveTo>
                    <a:pt x="2826968" y="0"/>
                  </a:moveTo>
                  <a:lnTo>
                    <a:pt x="0" y="0"/>
                  </a:lnTo>
                  <a:lnTo>
                    <a:pt x="0" y="3764727"/>
                  </a:lnTo>
                  <a:lnTo>
                    <a:pt x="2826968" y="3764727"/>
                  </a:lnTo>
                  <a:lnTo>
                    <a:pt x="2826968"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87" name="Google Shape;387;p47">
            <a:extLst>
              <a:ext uri="{C183D7F6-B498-43B3-948B-1728B52AA6E4}">
                <adec:decorative xmlns:adec="http://schemas.microsoft.com/office/drawing/2017/decorative" val="1"/>
              </a:ext>
            </a:extLst>
          </p:cNvPr>
          <p:cNvSpPr/>
          <p:nvPr/>
        </p:nvSpPr>
        <p:spPr>
          <a:xfrm>
            <a:off x="144654" y="92217"/>
            <a:ext cx="1267763" cy="263061"/>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7BD8A308-16FF-397E-0EB1-FA06E020BACB}"/>
              </a:ext>
            </a:extLst>
          </p:cNvPr>
          <p:cNvSpPr>
            <a:spLocks noGrp="1"/>
          </p:cNvSpPr>
          <p:nvPr>
            <p:ph type="title" idx="4294967295"/>
          </p:nvPr>
        </p:nvSpPr>
        <p:spPr>
          <a:xfrm>
            <a:off x="228600" y="-571500"/>
            <a:ext cx="4114800" cy="571500"/>
          </a:xfrm>
        </p:spPr>
        <p:txBody>
          <a:bodyPr spcFirstLastPara="1" wrap="square" lIns="45725" tIns="22850" rIns="45725" bIns="22850" anchor="b" anchorCtr="0">
            <a:normAutofit/>
          </a:bodyPr>
          <a:lstStyle/>
          <a:p>
            <a:r>
              <a:rPr lang="en-US" dirty="0"/>
              <a:t>HLP13</a:t>
            </a:r>
          </a:p>
        </p:txBody>
      </p:sp>
      <p:sp>
        <p:nvSpPr>
          <p:cNvPr id="388" name="Google Shape;388;p47">
            <a:extLst>
              <a:ext uri="{C183D7F6-B498-43B3-948B-1728B52AA6E4}">
                <adec:decorative xmlns:adec="http://schemas.microsoft.com/office/drawing/2017/decorative" val="1"/>
              </a:ext>
            </a:extLst>
          </p:cNvPr>
          <p:cNvSpPr txBox="1"/>
          <p:nvPr/>
        </p:nvSpPr>
        <p:spPr>
          <a:xfrm>
            <a:off x="88434" y="369566"/>
            <a:ext cx="1380204"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dirty="0">
                <a:solidFill>
                  <a:srgbClr val="0F3869"/>
                </a:solidFill>
                <a:latin typeface="Fave Script Bold Pro" pitchFamily="2" charset="77"/>
                <a:sym typeface="Arial"/>
              </a:rPr>
              <a:t>Cross-State Convening</a:t>
            </a:r>
            <a:endParaRPr sz="700" dirty="0">
              <a:latin typeface="Fave Script Bold Pro" pitchFamily="2" charset="77"/>
            </a:endParaRPr>
          </a:p>
        </p:txBody>
      </p:sp>
      <p:sp>
        <p:nvSpPr>
          <p:cNvPr id="389" name="Google Shape;389;p47">
            <a:extLst>
              <a:ext uri="{C183D7F6-B498-43B3-948B-1728B52AA6E4}">
                <adec:decorative xmlns:adec="http://schemas.microsoft.com/office/drawing/2017/decorative" val="1"/>
              </a:ext>
            </a:extLst>
          </p:cNvPr>
          <p:cNvSpPr/>
          <p:nvPr/>
        </p:nvSpPr>
        <p:spPr>
          <a:xfrm>
            <a:off x="0" y="2063776"/>
            <a:ext cx="2538409" cy="4180909"/>
          </a:xfrm>
          <a:custGeom>
            <a:avLst/>
            <a:gdLst/>
            <a:ahLst/>
            <a:cxnLst/>
            <a:rect l="l" t="t" r="r" b="b"/>
            <a:pathLst>
              <a:path w="5076818" h="8361817" extrusionOk="0">
                <a:moveTo>
                  <a:pt x="0" y="0"/>
                </a:moveTo>
                <a:lnTo>
                  <a:pt x="5076818" y="0"/>
                </a:lnTo>
                <a:lnTo>
                  <a:pt x="5076818" y="8361818"/>
                </a:lnTo>
                <a:lnTo>
                  <a:pt x="0" y="8361818"/>
                </a:lnTo>
                <a:lnTo>
                  <a:pt x="0" y="0"/>
                </a:lnTo>
                <a:close/>
              </a:path>
            </a:pathLst>
          </a:custGeom>
          <a:blipFill rotWithShape="1">
            <a:blip r:embed="rId7">
              <a:alphaModFix/>
            </a:blip>
            <a:stretch>
              <a:fillRect l="-13872" t="-124675" r="-153893" b="-19346"/>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390" name="Google Shape;390;p47" descr="nfographic titled “Examples in Action” for HLP 13, which focuses on adapting curriculum tasks and materials for specific learning goals. It includes a definition of adaptations, a principal example describing how leaders observe curriculum implementation, and an assignment example in which leadership candidates conduct a curriculum audit to examine alignment with student needs."/>
          <p:cNvPicPr preferRelativeResize="0"/>
          <p:nvPr/>
        </p:nvPicPr>
        <p:blipFill>
          <a:blip r:embed="rId8">
            <a:alphaModFix/>
          </a:blip>
          <a:stretch>
            <a:fillRect/>
          </a:stretch>
        </p:blipFill>
        <p:spPr>
          <a:xfrm>
            <a:off x="2639383" y="0"/>
            <a:ext cx="3865234" cy="5143500"/>
          </a:xfrm>
          <a:prstGeom prst="rect">
            <a:avLst/>
          </a:prstGeom>
          <a:solidFill>
            <a:srgbClr val="F8BC27"/>
          </a:solid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8">
            <a:extLst>
              <a:ext uri="{C183D7F6-B498-43B3-948B-1728B52AA6E4}">
                <adec:decorative xmlns:adec="http://schemas.microsoft.com/office/drawing/2017/decorative" val="1"/>
              </a:ext>
            </a:extLst>
          </p:cNvPr>
          <p:cNvSpPr/>
          <p:nvPr/>
        </p:nvSpPr>
        <p:spPr>
          <a:xfrm>
            <a:off x="0" y="0"/>
            <a:ext cx="9144000" cy="1489163"/>
          </a:xfrm>
          <a:prstGeom prst="rect">
            <a:avLst/>
          </a:prstGeom>
          <a:solidFill>
            <a:srgbClr val="2F358B"/>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6" name="Google Shape;396;p48"/>
          <p:cNvSpPr txBox="1">
            <a:spLocks noGrp="1"/>
          </p:cNvSpPr>
          <p:nvPr>
            <p:ph type="title" idx="4294967295"/>
          </p:nvPr>
        </p:nvSpPr>
        <p:spPr>
          <a:xfrm>
            <a:off x="-125" y="498525"/>
            <a:ext cx="9144000" cy="59247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FFFFFF"/>
                </a:solidFill>
                <a:effectLst/>
                <a:uLnTx/>
                <a:uFillTx/>
                <a:latin typeface="Gentona Book" pitchFamily="2" charset="77"/>
                <a:ea typeface="Ultra"/>
                <a:cs typeface="Ultra"/>
                <a:sym typeface="Ultra"/>
              </a:rPr>
              <a:t>HLP Leadership Guides</a:t>
            </a:r>
            <a:endParaRPr kumimoji="0" lang="en-US" sz="700" b="0"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p:txBody>
      </p:sp>
      <p:sp>
        <p:nvSpPr>
          <p:cNvPr id="397" name="Google Shape;397;p48">
            <a:extLst>
              <a:ext uri="{C183D7F6-B498-43B3-948B-1728B52AA6E4}">
                <adec:decorative xmlns:adec="http://schemas.microsoft.com/office/drawing/2017/decorative" val="1"/>
              </a:ext>
            </a:extLst>
          </p:cNvPr>
          <p:cNvSpPr/>
          <p:nvPr/>
        </p:nvSpPr>
        <p:spPr>
          <a:xfrm>
            <a:off x="132240" y="4629150"/>
            <a:ext cx="1267764" cy="263061"/>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8" name="Google Shape;398;p48">
            <a:extLst>
              <a:ext uri="{C183D7F6-B498-43B3-948B-1728B52AA6E4}">
                <adec:decorative xmlns:adec="http://schemas.microsoft.com/office/drawing/2017/decorative" val="1"/>
              </a:ext>
            </a:extLst>
          </p:cNvPr>
          <p:cNvSpPr txBox="1"/>
          <p:nvPr/>
        </p:nvSpPr>
        <p:spPr>
          <a:xfrm>
            <a:off x="76020" y="4906499"/>
            <a:ext cx="1380204"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dirty="0">
                <a:solidFill>
                  <a:srgbClr val="0F3869"/>
                </a:solidFill>
                <a:latin typeface="Fave Script Bold Pro" pitchFamily="2" charset="77"/>
                <a:sym typeface="Arial"/>
              </a:rPr>
              <a:t>Cross-State Convening</a:t>
            </a:r>
            <a:endParaRPr sz="700" dirty="0">
              <a:latin typeface="Fave Script Bold Pro" pitchFamily="2" charset="77"/>
            </a:endParaRPr>
          </a:p>
        </p:txBody>
      </p:sp>
      <p:sp>
        <p:nvSpPr>
          <p:cNvPr id="399" name="Google Shape;399;p48">
            <a:extLst>
              <a:ext uri="{C183D7F6-B498-43B3-948B-1728B52AA6E4}">
                <adec:decorative xmlns:adec="http://schemas.microsoft.com/office/drawing/2017/decorative" val="1"/>
              </a:ext>
            </a:extLst>
          </p:cNvPr>
          <p:cNvSpPr/>
          <p:nvPr/>
        </p:nvSpPr>
        <p:spPr>
          <a:xfrm>
            <a:off x="-128708" y="-420386"/>
            <a:ext cx="10002949" cy="840773"/>
          </a:xfrm>
          <a:custGeom>
            <a:avLst/>
            <a:gdLst/>
            <a:ahLst/>
            <a:cxnLst/>
            <a:rect l="l" t="t" r="r" b="b"/>
            <a:pathLst>
              <a:path w="20005897" h="1681546" extrusionOk="0">
                <a:moveTo>
                  <a:pt x="0" y="0"/>
                </a:moveTo>
                <a:lnTo>
                  <a:pt x="20005897" y="0"/>
                </a:lnTo>
                <a:lnTo>
                  <a:pt x="20005897" y="1681546"/>
                </a:lnTo>
                <a:lnTo>
                  <a:pt x="0" y="1681546"/>
                </a:lnTo>
                <a:lnTo>
                  <a:pt x="0" y="0"/>
                </a:lnTo>
                <a:close/>
              </a:path>
            </a:pathLst>
          </a:custGeom>
          <a:blipFill rotWithShape="1">
            <a:blip r:embed="rId4">
              <a:alphaModFix/>
            </a:blip>
            <a:stretch>
              <a:fillRect t="-12706" b="-12706"/>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1" name="Google Shape;401;p48"/>
          <p:cNvSpPr txBox="1"/>
          <p:nvPr/>
        </p:nvSpPr>
        <p:spPr>
          <a:xfrm>
            <a:off x="0" y="1581513"/>
            <a:ext cx="3839400" cy="29553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1"/>
              </a:buClr>
              <a:buSzPts val="2000"/>
              <a:buChar char="●"/>
            </a:pPr>
            <a:r>
              <a:rPr lang="en" sz="2000" dirty="0">
                <a:solidFill>
                  <a:schemeClr val="dk1"/>
                </a:solidFill>
                <a:latin typeface="Gentona Book" pitchFamily="2" charset="77"/>
              </a:rPr>
              <a:t>“Look </a:t>
            </a:r>
            <a:r>
              <a:rPr lang="en" sz="2000" dirty="0" err="1">
                <a:solidFill>
                  <a:schemeClr val="dk1"/>
                </a:solidFill>
                <a:latin typeface="Gentona Book" pitchFamily="2" charset="77"/>
              </a:rPr>
              <a:t>fors</a:t>
            </a:r>
            <a:r>
              <a:rPr lang="en" sz="2000" dirty="0">
                <a:solidFill>
                  <a:schemeClr val="dk1"/>
                </a:solidFill>
                <a:latin typeface="Gentona Book" pitchFamily="2" charset="77"/>
              </a:rPr>
              <a:t>” Related to Teacher Implementation</a:t>
            </a:r>
            <a:endParaRPr sz="2000" dirty="0">
              <a:solidFill>
                <a:schemeClr val="dk1"/>
              </a:solidFill>
              <a:latin typeface="Gentona Book" pitchFamily="2" charset="77"/>
            </a:endParaRPr>
          </a:p>
          <a:p>
            <a:pPr marL="457200" lvl="0" indent="0" algn="l" rtl="0">
              <a:spcBef>
                <a:spcPts val="0"/>
              </a:spcBef>
              <a:spcAft>
                <a:spcPts val="0"/>
              </a:spcAft>
              <a:buNone/>
            </a:pPr>
            <a:endParaRPr sz="2000" dirty="0">
              <a:solidFill>
                <a:schemeClr val="dk1"/>
              </a:solidFill>
              <a:latin typeface="Gentona Book" pitchFamily="2" charset="77"/>
            </a:endParaRPr>
          </a:p>
          <a:p>
            <a:pPr marL="457200" lvl="0" indent="-355600" algn="l" rtl="0">
              <a:spcBef>
                <a:spcPts val="0"/>
              </a:spcBef>
              <a:spcAft>
                <a:spcPts val="0"/>
              </a:spcAft>
              <a:buClr>
                <a:schemeClr val="dk1"/>
              </a:buClr>
              <a:buSzPts val="2000"/>
              <a:buChar char="●"/>
            </a:pPr>
            <a:r>
              <a:rPr lang="en" sz="2000" dirty="0">
                <a:solidFill>
                  <a:schemeClr val="dk1"/>
                </a:solidFill>
                <a:latin typeface="Gentona Book" pitchFamily="2" charset="77"/>
              </a:rPr>
              <a:t>Tips for School Leaders to Support Teachers</a:t>
            </a:r>
            <a:endParaRPr sz="2000" dirty="0">
              <a:solidFill>
                <a:schemeClr val="dk1"/>
              </a:solidFill>
              <a:latin typeface="Gentona Book" pitchFamily="2" charset="77"/>
            </a:endParaRPr>
          </a:p>
          <a:p>
            <a:pPr marL="457200" lvl="0" indent="0" algn="l" rtl="0">
              <a:spcBef>
                <a:spcPts val="0"/>
              </a:spcBef>
              <a:spcAft>
                <a:spcPts val="0"/>
              </a:spcAft>
              <a:buNone/>
            </a:pPr>
            <a:endParaRPr sz="2000" dirty="0">
              <a:solidFill>
                <a:schemeClr val="dk1"/>
              </a:solidFill>
              <a:latin typeface="Gentona Book" pitchFamily="2" charset="77"/>
            </a:endParaRPr>
          </a:p>
          <a:p>
            <a:pPr marL="457200" lvl="0" indent="-355600" algn="l" rtl="0">
              <a:spcBef>
                <a:spcPts val="0"/>
              </a:spcBef>
              <a:spcAft>
                <a:spcPts val="0"/>
              </a:spcAft>
              <a:buClr>
                <a:schemeClr val="dk1"/>
              </a:buClr>
              <a:buSzPts val="2000"/>
              <a:buChar char="●"/>
            </a:pPr>
            <a:r>
              <a:rPr lang="en" sz="2000" dirty="0">
                <a:solidFill>
                  <a:schemeClr val="dk1"/>
                </a:solidFill>
                <a:latin typeface="Gentona Book" pitchFamily="2" charset="77"/>
              </a:rPr>
              <a:t>Questions to Prompt Discussion, Self-Reflection, and Feedback</a:t>
            </a:r>
            <a:endParaRPr sz="2000" dirty="0">
              <a:latin typeface="Gentona Book" pitchFamily="2" charset="77"/>
            </a:endParaRPr>
          </a:p>
        </p:txBody>
      </p:sp>
      <p:pic>
        <p:nvPicPr>
          <p:cNvPr id="400" name="Google Shape;400;p48" descr="HLP pillars diagram"/>
          <p:cNvPicPr preferRelativeResize="0"/>
          <p:nvPr/>
        </p:nvPicPr>
        <p:blipFill>
          <a:blip r:embed="rId5">
            <a:alphaModFix/>
          </a:blip>
          <a:stretch>
            <a:fillRect/>
          </a:stretch>
        </p:blipFill>
        <p:spPr>
          <a:xfrm>
            <a:off x="3427825" y="1489175"/>
            <a:ext cx="5716038" cy="36543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0AF16"/>
        </a:solidFill>
        <a:effectLst/>
      </p:bgPr>
    </p:bg>
    <p:spTree>
      <p:nvGrpSpPr>
        <p:cNvPr id="1" name="Shape 405"/>
        <p:cNvGrpSpPr/>
        <p:nvPr/>
      </p:nvGrpSpPr>
      <p:grpSpPr>
        <a:xfrm>
          <a:off x="0" y="0"/>
          <a:ext cx="0" cy="0"/>
          <a:chOff x="0" y="0"/>
          <a:chExt cx="0" cy="0"/>
        </a:xfrm>
      </p:grpSpPr>
      <p:sp>
        <p:nvSpPr>
          <p:cNvPr id="406" name="Google Shape;406;p49"/>
          <p:cNvSpPr txBox="1">
            <a:spLocks noGrp="1"/>
          </p:cNvSpPr>
          <p:nvPr>
            <p:ph type="title" idx="4294967295"/>
          </p:nvPr>
        </p:nvSpPr>
        <p:spPr>
          <a:xfrm>
            <a:off x="676275" y="281486"/>
            <a:ext cx="7447200" cy="59247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2F358B"/>
                </a:solidFill>
                <a:effectLst/>
                <a:uLnTx/>
                <a:uFillTx/>
                <a:latin typeface="Gentona Book" pitchFamily="2" charset="77"/>
                <a:ea typeface="Ultra"/>
                <a:cs typeface="Ultra"/>
                <a:sym typeface="Ultra"/>
              </a:rPr>
              <a:t>Challenges</a:t>
            </a:r>
            <a:endParaRPr kumimoji="0" lang="en-US" sz="700" b="0"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p:txBody>
      </p:sp>
      <p:sp>
        <p:nvSpPr>
          <p:cNvPr id="407" name="Google Shape;407;p49">
            <a:extLst>
              <a:ext uri="{C183D7F6-B498-43B3-948B-1728B52AA6E4}">
                <adec:decorative xmlns:adec="http://schemas.microsoft.com/office/drawing/2017/decorative" val="1"/>
              </a:ext>
            </a:extLst>
          </p:cNvPr>
          <p:cNvSpPr/>
          <p:nvPr/>
        </p:nvSpPr>
        <p:spPr>
          <a:xfrm>
            <a:off x="585779" y="948307"/>
            <a:ext cx="7972442" cy="4006923"/>
          </a:xfrm>
          <a:custGeom>
            <a:avLst/>
            <a:gdLst/>
            <a:ahLst/>
            <a:cxnLst/>
            <a:rect l="l" t="t" r="r" b="b"/>
            <a:pathLst>
              <a:path w="3820838" h="1920340" extrusionOk="0">
                <a:moveTo>
                  <a:pt x="3696378" y="1920339"/>
                </a:moveTo>
                <a:lnTo>
                  <a:pt x="124460" y="1920339"/>
                </a:lnTo>
                <a:cubicBezTo>
                  <a:pt x="55880" y="1920339"/>
                  <a:pt x="0" y="1864459"/>
                  <a:pt x="0" y="1795879"/>
                </a:cubicBezTo>
                <a:lnTo>
                  <a:pt x="0" y="124460"/>
                </a:lnTo>
                <a:cubicBezTo>
                  <a:pt x="0" y="55880"/>
                  <a:pt x="55880" y="0"/>
                  <a:pt x="124460" y="0"/>
                </a:cubicBezTo>
                <a:lnTo>
                  <a:pt x="3696378" y="0"/>
                </a:lnTo>
                <a:cubicBezTo>
                  <a:pt x="3764958" y="0"/>
                  <a:pt x="3820838" y="55880"/>
                  <a:pt x="3820838" y="124460"/>
                </a:cubicBezTo>
                <a:lnTo>
                  <a:pt x="3820838" y="1795880"/>
                </a:lnTo>
                <a:cubicBezTo>
                  <a:pt x="3820838" y="1864459"/>
                  <a:pt x="3764958" y="1920340"/>
                  <a:pt x="3696378" y="1920340"/>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8" name="Google Shape;408;p49">
            <a:extLst>
              <a:ext uri="{C183D7F6-B498-43B3-948B-1728B52AA6E4}">
                <adec:decorative xmlns:adec="http://schemas.microsoft.com/office/drawing/2017/decorative" val="1"/>
              </a:ext>
            </a:extLst>
          </p:cNvPr>
          <p:cNvSpPr/>
          <p:nvPr/>
        </p:nvSpPr>
        <p:spPr>
          <a:xfrm>
            <a:off x="7703216" y="228333"/>
            <a:ext cx="1267763" cy="263061"/>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9" name="Google Shape;409;p49"/>
          <p:cNvSpPr txBox="1"/>
          <p:nvPr/>
        </p:nvSpPr>
        <p:spPr>
          <a:xfrm>
            <a:off x="7646996" y="505681"/>
            <a:ext cx="1380204"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dirty="0">
                <a:solidFill>
                  <a:srgbClr val="0F3869"/>
                </a:solidFill>
                <a:latin typeface="Fave Script Bold Pro" pitchFamily="2" charset="77"/>
                <a:sym typeface="Arial"/>
              </a:rPr>
              <a:t>Cross-State Convening</a:t>
            </a:r>
            <a:endParaRPr sz="700" dirty="0">
              <a:latin typeface="Fave Script Bold Pro" pitchFamily="2" charset="77"/>
            </a:endParaRPr>
          </a:p>
        </p:txBody>
      </p:sp>
      <p:sp>
        <p:nvSpPr>
          <p:cNvPr id="410" name="Google Shape;410;p49"/>
          <p:cNvSpPr txBox="1"/>
          <p:nvPr/>
        </p:nvSpPr>
        <p:spPr>
          <a:xfrm>
            <a:off x="880850" y="1159163"/>
            <a:ext cx="4762500" cy="3386400"/>
          </a:xfrm>
          <a:prstGeom prst="rect">
            <a:avLst/>
          </a:prstGeom>
          <a:noFill/>
          <a:ln>
            <a:noFill/>
          </a:ln>
        </p:spPr>
        <p:txBody>
          <a:bodyPr spcFirstLastPara="1" wrap="square" lIns="0" tIns="0" rIns="0" bIns="0" anchor="t" anchorCtr="0">
            <a:spAutoFit/>
          </a:bodyPr>
          <a:lstStyle/>
          <a:p>
            <a:pPr marL="457200" lvl="0" indent="-355600" algn="l" rtl="0">
              <a:spcBef>
                <a:spcPts val="0"/>
              </a:spcBef>
              <a:spcAft>
                <a:spcPts val="0"/>
              </a:spcAft>
              <a:buClr>
                <a:schemeClr val="dk1"/>
              </a:buClr>
              <a:buSzPts val="2000"/>
              <a:buChar char="●"/>
            </a:pPr>
            <a:r>
              <a:rPr lang="en" sz="2000" dirty="0">
                <a:solidFill>
                  <a:schemeClr val="dk1"/>
                </a:solidFill>
                <a:latin typeface="Gentona Book" pitchFamily="2" charset="77"/>
              </a:rPr>
              <a:t>Buy-in - How do you get all faculty on board?  </a:t>
            </a:r>
            <a:endParaRPr sz="2000" dirty="0">
              <a:solidFill>
                <a:schemeClr val="dk1"/>
              </a:solidFill>
              <a:latin typeface="Gentona Book" pitchFamily="2" charset="77"/>
            </a:endParaRPr>
          </a:p>
          <a:p>
            <a:pPr marL="914400" lvl="1" indent="-355600" algn="l" rtl="0">
              <a:spcBef>
                <a:spcPts val="0"/>
              </a:spcBef>
              <a:spcAft>
                <a:spcPts val="0"/>
              </a:spcAft>
              <a:buClr>
                <a:schemeClr val="dk1"/>
              </a:buClr>
              <a:buSzPts val="2000"/>
              <a:buChar char="○"/>
            </a:pPr>
            <a:r>
              <a:rPr lang="en" sz="2000" dirty="0">
                <a:solidFill>
                  <a:schemeClr val="dk1"/>
                </a:solidFill>
                <a:latin typeface="Gentona Book" pitchFamily="2" charset="77"/>
              </a:rPr>
              <a:t>Flyers</a:t>
            </a:r>
            <a:endParaRPr sz="2000" dirty="0">
              <a:solidFill>
                <a:schemeClr val="dk1"/>
              </a:solidFill>
              <a:latin typeface="Gentona Book" pitchFamily="2" charset="77"/>
            </a:endParaRPr>
          </a:p>
          <a:p>
            <a:pPr marL="914400" lvl="1" indent="-355600" algn="l" rtl="0">
              <a:spcBef>
                <a:spcPts val="0"/>
              </a:spcBef>
              <a:spcAft>
                <a:spcPts val="0"/>
              </a:spcAft>
              <a:buClr>
                <a:schemeClr val="dk1"/>
              </a:buClr>
              <a:buSzPts val="2000"/>
              <a:buChar char="○"/>
            </a:pPr>
            <a:r>
              <a:rPr lang="en" sz="2000" dirty="0">
                <a:solidFill>
                  <a:schemeClr val="dk1"/>
                </a:solidFill>
                <a:latin typeface="Gentona Book" pitchFamily="2" charset="77"/>
              </a:rPr>
              <a:t>Presentation to faculty (Meg Kamman)</a:t>
            </a:r>
            <a:endParaRPr sz="2000" dirty="0">
              <a:solidFill>
                <a:schemeClr val="dk1"/>
              </a:solidFill>
              <a:latin typeface="Gentona Book" pitchFamily="2" charset="77"/>
            </a:endParaRPr>
          </a:p>
          <a:p>
            <a:pPr marL="914400" lvl="1" indent="-355600" algn="l" rtl="0">
              <a:spcBef>
                <a:spcPts val="0"/>
              </a:spcBef>
              <a:spcAft>
                <a:spcPts val="0"/>
              </a:spcAft>
              <a:buClr>
                <a:schemeClr val="dk1"/>
              </a:buClr>
              <a:buSzPts val="2000"/>
              <a:buChar char="○"/>
            </a:pPr>
            <a:r>
              <a:rPr lang="en" sz="2000" dirty="0">
                <a:solidFill>
                  <a:schemeClr val="dk1"/>
                </a:solidFill>
                <a:latin typeface="Gentona Book" pitchFamily="2" charset="77"/>
              </a:rPr>
              <a:t>Faculty conversation</a:t>
            </a:r>
            <a:endParaRPr sz="2000" dirty="0">
              <a:solidFill>
                <a:schemeClr val="dk1"/>
              </a:solidFill>
              <a:latin typeface="Gentona Book" pitchFamily="2" charset="77"/>
            </a:endParaRPr>
          </a:p>
          <a:p>
            <a:pPr marL="914400" lvl="0" indent="0" algn="l" rtl="0">
              <a:spcBef>
                <a:spcPts val="0"/>
              </a:spcBef>
              <a:spcAft>
                <a:spcPts val="0"/>
              </a:spcAft>
              <a:buNone/>
            </a:pPr>
            <a:endParaRPr sz="2000" dirty="0">
              <a:solidFill>
                <a:schemeClr val="dk1"/>
              </a:solidFill>
              <a:latin typeface="Gentona Book" pitchFamily="2" charset="77"/>
            </a:endParaRPr>
          </a:p>
          <a:p>
            <a:pPr marL="457200" lvl="0" indent="-355600" algn="l" rtl="0">
              <a:spcBef>
                <a:spcPts val="0"/>
              </a:spcBef>
              <a:spcAft>
                <a:spcPts val="0"/>
              </a:spcAft>
              <a:buClr>
                <a:schemeClr val="dk1"/>
              </a:buClr>
              <a:buSzPts val="2000"/>
              <a:buChar char="●"/>
            </a:pPr>
            <a:r>
              <a:rPr lang="en" sz="2000" dirty="0">
                <a:solidFill>
                  <a:schemeClr val="dk1"/>
                </a:solidFill>
                <a:latin typeface="Gentona Book" pitchFamily="2" charset="77"/>
              </a:rPr>
              <a:t>Sustainability</a:t>
            </a:r>
            <a:endParaRPr sz="2000" dirty="0">
              <a:solidFill>
                <a:schemeClr val="dk1"/>
              </a:solidFill>
              <a:latin typeface="Gentona Book" pitchFamily="2" charset="77"/>
            </a:endParaRPr>
          </a:p>
          <a:p>
            <a:pPr marL="914400" lvl="1" indent="-355600" algn="l" rtl="0">
              <a:spcBef>
                <a:spcPts val="0"/>
              </a:spcBef>
              <a:spcAft>
                <a:spcPts val="0"/>
              </a:spcAft>
              <a:buClr>
                <a:schemeClr val="dk1"/>
              </a:buClr>
              <a:buSzPts val="2000"/>
              <a:buChar char="○"/>
            </a:pPr>
            <a:r>
              <a:rPr lang="en" sz="2000" dirty="0">
                <a:solidFill>
                  <a:schemeClr val="dk1"/>
                </a:solidFill>
                <a:latin typeface="Gentona Book" pitchFamily="2" charset="77"/>
              </a:rPr>
              <a:t>Leadership</a:t>
            </a:r>
            <a:endParaRPr sz="2000" dirty="0">
              <a:solidFill>
                <a:schemeClr val="dk1"/>
              </a:solidFill>
              <a:latin typeface="Gentona Book" pitchFamily="2" charset="77"/>
            </a:endParaRPr>
          </a:p>
          <a:p>
            <a:pPr marL="914400" lvl="1" indent="-355600" algn="l" rtl="0">
              <a:spcBef>
                <a:spcPts val="0"/>
              </a:spcBef>
              <a:spcAft>
                <a:spcPts val="0"/>
              </a:spcAft>
              <a:buClr>
                <a:schemeClr val="dk1"/>
              </a:buClr>
              <a:buSzPts val="2000"/>
              <a:buChar char="○"/>
            </a:pPr>
            <a:r>
              <a:rPr lang="en" sz="2000" dirty="0">
                <a:solidFill>
                  <a:schemeClr val="dk1"/>
                </a:solidFill>
                <a:latin typeface="Gentona Book" pitchFamily="2" charset="77"/>
              </a:rPr>
              <a:t>Collaborative University Team meeting time</a:t>
            </a:r>
            <a:endParaRPr sz="2000" dirty="0">
              <a:latin typeface="Gentona Book" pitchFamily="2" charset="77"/>
            </a:endParaRPr>
          </a:p>
        </p:txBody>
      </p:sp>
      <p:sp>
        <p:nvSpPr>
          <p:cNvPr id="411" name="Google Shape;411;p49">
            <a:extLst>
              <a:ext uri="{C183D7F6-B498-43B3-948B-1728B52AA6E4}">
                <adec:decorative xmlns:adec="http://schemas.microsoft.com/office/drawing/2017/decorative" val="1"/>
              </a:ext>
            </a:extLst>
          </p:cNvPr>
          <p:cNvSpPr/>
          <p:nvPr/>
        </p:nvSpPr>
        <p:spPr>
          <a:xfrm>
            <a:off x="5643361" y="2891507"/>
            <a:ext cx="2914860" cy="4127441"/>
          </a:xfrm>
          <a:custGeom>
            <a:avLst/>
            <a:gdLst/>
            <a:ahLst/>
            <a:cxnLst/>
            <a:rect l="l" t="t" r="r" b="b"/>
            <a:pathLst>
              <a:path w="5829720" h="8254881" extrusionOk="0">
                <a:moveTo>
                  <a:pt x="0" y="0"/>
                </a:moveTo>
                <a:lnTo>
                  <a:pt x="5829720" y="0"/>
                </a:lnTo>
                <a:lnTo>
                  <a:pt x="5829720" y="8254881"/>
                </a:lnTo>
                <a:lnTo>
                  <a:pt x="0" y="8254881"/>
                </a:lnTo>
                <a:lnTo>
                  <a:pt x="0" y="0"/>
                </a:lnTo>
                <a:close/>
              </a:path>
            </a:pathLst>
          </a:custGeom>
          <a:blipFill rotWithShape="1">
            <a:blip r:embed="rId4">
              <a:alphaModFix/>
            </a:blip>
            <a:stretch>
              <a:fillRect l="-84195" t="-95243"/>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0">
            <a:extLst>
              <a:ext uri="{C183D7F6-B498-43B3-948B-1728B52AA6E4}">
                <adec:decorative xmlns:adec="http://schemas.microsoft.com/office/drawing/2017/decorative" val="1"/>
              </a:ext>
            </a:extLst>
          </p:cNvPr>
          <p:cNvSpPr/>
          <p:nvPr/>
        </p:nvSpPr>
        <p:spPr>
          <a:xfrm>
            <a:off x="0" y="0"/>
            <a:ext cx="3934500" cy="5143500"/>
          </a:xfrm>
          <a:prstGeom prst="rect">
            <a:avLst/>
          </a:prstGeom>
          <a:solidFill>
            <a:srgbClr val="0F3869"/>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17" name="Google Shape;417;p50"/>
          <p:cNvSpPr txBox="1">
            <a:spLocks noGrp="1"/>
          </p:cNvSpPr>
          <p:nvPr>
            <p:ph type="title" idx="4294967295"/>
          </p:nvPr>
        </p:nvSpPr>
        <p:spPr>
          <a:xfrm>
            <a:off x="4572000" y="1036713"/>
            <a:ext cx="4057800" cy="59247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000000"/>
                </a:solidFill>
                <a:effectLst/>
                <a:uLnTx/>
                <a:uFillTx/>
                <a:latin typeface="Gentona Book" pitchFamily="2" charset="77"/>
                <a:ea typeface="Ultra"/>
                <a:cs typeface="Ultra"/>
                <a:sym typeface="Ultra"/>
              </a:rPr>
              <a:t>Breakout Agenda</a:t>
            </a:r>
            <a:endParaRPr kumimoji="0" lang="en-US" sz="700" b="0"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p:txBody>
      </p:sp>
      <p:sp>
        <p:nvSpPr>
          <p:cNvPr id="418" name="Google Shape;418;p50"/>
          <p:cNvSpPr txBox="1"/>
          <p:nvPr/>
        </p:nvSpPr>
        <p:spPr>
          <a:xfrm>
            <a:off x="4572000" y="2343838"/>
            <a:ext cx="4057800" cy="1539300"/>
          </a:xfrm>
          <a:prstGeom prst="rect">
            <a:avLst/>
          </a:prstGeom>
          <a:noFill/>
          <a:ln>
            <a:noFill/>
          </a:ln>
        </p:spPr>
        <p:txBody>
          <a:bodyPr spcFirstLastPara="1" wrap="square" lIns="0" tIns="0" rIns="0" bIns="0" anchor="t" anchorCtr="0">
            <a:spAutoFit/>
          </a:bodyPr>
          <a:lstStyle/>
          <a:p>
            <a:pPr marL="457200" lvl="0" indent="-355600" algn="l" rtl="0">
              <a:spcBef>
                <a:spcPts val="0"/>
              </a:spcBef>
              <a:spcAft>
                <a:spcPts val="0"/>
              </a:spcAft>
              <a:buClr>
                <a:schemeClr val="dk1"/>
              </a:buClr>
              <a:buSzPts val="2000"/>
              <a:buChar char="●"/>
            </a:pPr>
            <a:r>
              <a:rPr lang="en" sz="2000" dirty="0">
                <a:latin typeface="Gentona Book" pitchFamily="2" charset="77"/>
              </a:rPr>
              <a:t>Share and Discuss HLP Examples in Action and Leadership Guides  </a:t>
            </a:r>
            <a:endParaRPr sz="2000" dirty="0">
              <a:latin typeface="Gentona Book" pitchFamily="2" charset="77"/>
            </a:endParaRPr>
          </a:p>
          <a:p>
            <a:pPr marL="457200" lvl="0" indent="-355600" algn="l" rtl="0">
              <a:spcBef>
                <a:spcPts val="0"/>
              </a:spcBef>
              <a:spcAft>
                <a:spcPts val="0"/>
              </a:spcAft>
              <a:buClr>
                <a:schemeClr val="dk1"/>
              </a:buClr>
              <a:buSzPts val="2000"/>
              <a:buChar char="●"/>
            </a:pPr>
            <a:r>
              <a:rPr lang="en" sz="2000" dirty="0">
                <a:latin typeface="Gentona Book" pitchFamily="2" charset="77"/>
              </a:rPr>
              <a:t>Share Whole Group  </a:t>
            </a:r>
            <a:endParaRPr sz="2000" dirty="0">
              <a:latin typeface="Gentona Book" pitchFamily="2" charset="77"/>
            </a:endParaRPr>
          </a:p>
          <a:p>
            <a:pPr marL="457200" lvl="0" indent="0" algn="l" rtl="0">
              <a:spcBef>
                <a:spcPts val="0"/>
              </a:spcBef>
              <a:spcAft>
                <a:spcPts val="0"/>
              </a:spcAft>
              <a:buNone/>
            </a:pPr>
            <a:endParaRPr sz="2000" dirty="0">
              <a:solidFill>
                <a:schemeClr val="dk1"/>
              </a:solidFill>
              <a:latin typeface="Gentona Book" pitchFamily="2" charset="77"/>
            </a:endParaRPr>
          </a:p>
        </p:txBody>
      </p:sp>
      <p:sp>
        <p:nvSpPr>
          <p:cNvPr id="419" name="Google Shape;419;p50">
            <a:extLst>
              <a:ext uri="{C183D7F6-B498-43B3-948B-1728B52AA6E4}">
                <adec:decorative xmlns:adec="http://schemas.microsoft.com/office/drawing/2017/decorative" val="1"/>
              </a:ext>
            </a:extLst>
          </p:cNvPr>
          <p:cNvSpPr/>
          <p:nvPr/>
        </p:nvSpPr>
        <p:spPr>
          <a:xfrm>
            <a:off x="7679630" y="4629150"/>
            <a:ext cx="1267763" cy="263061"/>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20" name="Google Shape;420;p50"/>
          <p:cNvSpPr txBox="1"/>
          <p:nvPr/>
        </p:nvSpPr>
        <p:spPr>
          <a:xfrm>
            <a:off x="7623409" y="4906499"/>
            <a:ext cx="1380300"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a:solidFill>
                  <a:srgbClr val="0F3869"/>
                </a:solidFill>
                <a:latin typeface="Fave Script Bold Pro" pitchFamily="2" charset="77"/>
                <a:sym typeface="Arial"/>
              </a:rPr>
              <a:t>Cross-State Convening</a:t>
            </a:r>
            <a:endParaRPr sz="700">
              <a:latin typeface="Fave Script Bold Pro" pitchFamily="2" charset="77"/>
            </a:endParaRPr>
          </a:p>
        </p:txBody>
      </p:sp>
      <p:sp>
        <p:nvSpPr>
          <p:cNvPr id="421" name="Google Shape;421;p50">
            <a:extLst>
              <a:ext uri="{C183D7F6-B498-43B3-948B-1728B52AA6E4}">
                <adec:decorative xmlns:adec="http://schemas.microsoft.com/office/drawing/2017/decorative" val="1"/>
              </a:ext>
            </a:extLst>
          </p:cNvPr>
          <p:cNvSpPr/>
          <p:nvPr/>
        </p:nvSpPr>
        <p:spPr>
          <a:xfrm rot="5400000">
            <a:off x="-3987855" y="2345882"/>
            <a:ext cx="7975710" cy="840773"/>
          </a:xfrm>
          <a:custGeom>
            <a:avLst/>
            <a:gdLst/>
            <a:ahLst/>
            <a:cxnLst/>
            <a:rect l="l" t="t" r="r" b="b"/>
            <a:pathLst>
              <a:path w="15951420" h="1681546" extrusionOk="0">
                <a:moveTo>
                  <a:pt x="0" y="0"/>
                </a:moveTo>
                <a:lnTo>
                  <a:pt x="15951420" y="0"/>
                </a:lnTo>
                <a:lnTo>
                  <a:pt x="15951420" y="1681545"/>
                </a:lnTo>
                <a:lnTo>
                  <a:pt x="0" y="1681545"/>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22" name="Google Shape;422;p50">
            <a:extLst>
              <a:ext uri="{C183D7F6-B498-43B3-948B-1728B52AA6E4}">
                <adec:decorative xmlns:adec="http://schemas.microsoft.com/office/drawing/2017/decorative" val="1"/>
              </a:ext>
            </a:extLst>
          </p:cNvPr>
          <p:cNvSpPr/>
          <p:nvPr/>
        </p:nvSpPr>
        <p:spPr>
          <a:xfrm>
            <a:off x="668184" y="1045963"/>
            <a:ext cx="2812442" cy="3440632"/>
          </a:xfrm>
          <a:custGeom>
            <a:avLst/>
            <a:gdLst/>
            <a:ahLst/>
            <a:cxnLst/>
            <a:rect l="l" t="t" r="r" b="b"/>
            <a:pathLst>
              <a:path w="2937276" h="3989138" extrusionOk="0">
                <a:moveTo>
                  <a:pt x="0" y="0"/>
                </a:moveTo>
                <a:lnTo>
                  <a:pt x="2937276" y="0"/>
                </a:lnTo>
                <a:lnTo>
                  <a:pt x="2937276" y="3989138"/>
                </a:lnTo>
                <a:lnTo>
                  <a:pt x="0" y="3989138"/>
                </a:lnTo>
                <a:lnTo>
                  <a:pt x="0" y="0"/>
                </a:lnTo>
                <a:close/>
              </a:path>
            </a:pathLst>
          </a:custGeom>
          <a:blipFill rotWithShape="1">
            <a:blip r:embed="rId5">
              <a:alphaModFix/>
            </a:blip>
            <a:stretch>
              <a:fillRect l="-279" t="-11269" r="-109668" b="-12075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1"/>
          <p:cNvSpPr txBox="1">
            <a:spLocks noGrp="1"/>
          </p:cNvSpPr>
          <p:nvPr>
            <p:ph type="title" idx="4294967295"/>
          </p:nvPr>
        </p:nvSpPr>
        <p:spPr>
          <a:xfrm>
            <a:off x="25" y="176600"/>
            <a:ext cx="9144000" cy="171893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00000"/>
              </a:buClr>
              <a:buSzPts val="3600"/>
              <a:buFont typeface="Arial"/>
              <a:buNone/>
              <a:tabLst/>
              <a:defRPr/>
            </a:pPr>
            <a:r>
              <a:rPr kumimoji="0" lang="en-US" sz="2600" b="0" i="0" u="none" strike="noStrike" kern="0" cap="none" spc="0" normalizeH="0" baseline="0" noProof="0" dirty="0">
                <a:ln>
                  <a:noFill/>
                </a:ln>
                <a:solidFill>
                  <a:schemeClr val="dk1"/>
                </a:solidFill>
                <a:effectLst/>
                <a:uLnTx/>
                <a:uFillTx/>
                <a:latin typeface="Gentona Book" pitchFamily="2" charset="77"/>
                <a:ea typeface="Arial"/>
                <a:cs typeface="Arial"/>
                <a:sym typeface="Arial"/>
              </a:rPr>
              <a:t>HLP Examples in Action and Leadership Guides</a:t>
            </a:r>
          </a:p>
          <a:p>
            <a:pPr marL="0" marR="0" lvl="0" indent="0" algn="ctr" defTabSz="914400" rtl="0" eaLnBrk="1" fontAlgn="auto" latinLnBrk="0" hangingPunct="1">
              <a:lnSpc>
                <a:spcPct val="90000"/>
              </a:lnSpc>
              <a:spcBef>
                <a:spcPts val="0"/>
              </a:spcBef>
              <a:spcAft>
                <a:spcPts val="0"/>
              </a:spcAft>
              <a:buClr>
                <a:schemeClr val="dk1"/>
              </a:buClr>
              <a:buSzPts val="3600"/>
              <a:buFont typeface="Arial"/>
              <a:buNone/>
              <a:tabLst/>
              <a:defRPr/>
            </a:pPr>
            <a:r>
              <a:rPr kumimoji="0" lang="en-US" sz="2600" b="0" i="0" u="none" strike="noStrike" kern="0" cap="none" spc="0" normalizeH="0" baseline="0" noProof="0" dirty="0">
                <a:ln>
                  <a:noFill/>
                </a:ln>
                <a:solidFill>
                  <a:schemeClr val="dk1"/>
                </a:solidFill>
                <a:effectLst/>
                <a:uLnTx/>
                <a:uFillTx/>
                <a:latin typeface="Gentona Book" pitchFamily="2" charset="77"/>
                <a:ea typeface="Arial"/>
                <a:cs typeface="Arial"/>
                <a:sym typeface="Arial"/>
              </a:rPr>
              <a:t>Conversation Prompts</a:t>
            </a:r>
          </a:p>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endParaRPr kumimoji="0" lang="en-US" sz="3500" b="1" i="0" u="none" strike="noStrike" kern="0" cap="none" spc="0" normalizeH="0" baseline="0" noProof="0" dirty="0">
              <a:ln>
                <a:noFill/>
              </a:ln>
              <a:solidFill>
                <a:srgbClr val="000000"/>
              </a:solidFill>
              <a:effectLst/>
              <a:uLnTx/>
              <a:uFillTx/>
              <a:latin typeface="Gentona Book" pitchFamily="2" charset="77"/>
              <a:ea typeface="Ultra"/>
              <a:cs typeface="Ultra"/>
              <a:sym typeface="Ultra"/>
            </a:endParaRPr>
          </a:p>
        </p:txBody>
      </p:sp>
      <p:sp>
        <p:nvSpPr>
          <p:cNvPr id="428" name="Google Shape;428;p51">
            <a:extLst>
              <a:ext uri="{C183D7F6-B498-43B3-948B-1728B52AA6E4}">
                <adec:decorative xmlns:adec="http://schemas.microsoft.com/office/drawing/2017/decorative" val="1"/>
              </a:ext>
            </a:extLst>
          </p:cNvPr>
          <p:cNvSpPr/>
          <p:nvPr/>
        </p:nvSpPr>
        <p:spPr>
          <a:xfrm>
            <a:off x="201670" y="4629150"/>
            <a:ext cx="1267764" cy="263061"/>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29" name="Google Shape;429;p51"/>
          <p:cNvSpPr txBox="1"/>
          <p:nvPr/>
        </p:nvSpPr>
        <p:spPr>
          <a:xfrm>
            <a:off x="145451" y="4906499"/>
            <a:ext cx="1380204"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dirty="0">
                <a:solidFill>
                  <a:srgbClr val="0F3869"/>
                </a:solidFill>
                <a:latin typeface="Fave Script Bold Pro" pitchFamily="2" charset="77"/>
                <a:sym typeface="Arial"/>
              </a:rPr>
              <a:t>Cross-State Convening</a:t>
            </a:r>
            <a:endParaRPr sz="700" dirty="0">
              <a:latin typeface="Fave Script Bold Pro" pitchFamily="2" charset="77"/>
            </a:endParaRPr>
          </a:p>
        </p:txBody>
      </p:sp>
      <p:sp>
        <p:nvSpPr>
          <p:cNvPr id="430" name="Google Shape;430;p51">
            <a:extLst>
              <a:ext uri="{C183D7F6-B498-43B3-948B-1728B52AA6E4}">
                <adec:decorative xmlns:adec="http://schemas.microsoft.com/office/drawing/2017/decorative" val="1"/>
              </a:ext>
            </a:extLst>
          </p:cNvPr>
          <p:cNvSpPr/>
          <p:nvPr/>
        </p:nvSpPr>
        <p:spPr>
          <a:xfrm>
            <a:off x="998249" y="2389195"/>
            <a:ext cx="1246177" cy="1785575"/>
          </a:xfrm>
          <a:custGeom>
            <a:avLst/>
            <a:gdLst/>
            <a:ahLst/>
            <a:cxnLst/>
            <a:rect l="l" t="t" r="r" b="b"/>
            <a:pathLst>
              <a:path w="2492354" h="3571151" extrusionOk="0">
                <a:moveTo>
                  <a:pt x="0" y="0"/>
                </a:moveTo>
                <a:lnTo>
                  <a:pt x="2492353" y="0"/>
                </a:lnTo>
                <a:lnTo>
                  <a:pt x="2492353" y="3571151"/>
                </a:lnTo>
                <a:lnTo>
                  <a:pt x="0" y="3571151"/>
                </a:lnTo>
                <a:lnTo>
                  <a:pt x="0" y="0"/>
                </a:lnTo>
                <a:close/>
              </a:path>
            </a:pathLst>
          </a:custGeom>
          <a:blipFill rotWithShape="1">
            <a:blip r:embed="rId4">
              <a:alphaModFix/>
            </a:blip>
            <a:stretch>
              <a:fillRect t="-114165" r="-119384" b="-15640"/>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31" name="Google Shape;431;p51"/>
          <p:cNvSpPr txBox="1"/>
          <p:nvPr/>
        </p:nvSpPr>
        <p:spPr>
          <a:xfrm>
            <a:off x="2989350" y="2060800"/>
            <a:ext cx="5597700" cy="2202111"/>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0"/>
              </a:spcBef>
              <a:spcAft>
                <a:spcPts val="0"/>
              </a:spcAft>
              <a:buClr>
                <a:schemeClr val="dk1"/>
              </a:buClr>
              <a:buSzPts val="1900"/>
              <a:buChar char="●"/>
            </a:pPr>
            <a:r>
              <a:rPr lang="en" sz="1900" dirty="0">
                <a:solidFill>
                  <a:schemeClr val="dk1"/>
                </a:solidFill>
                <a:latin typeface="Gentona Book" pitchFamily="2" charset="77"/>
              </a:rPr>
              <a:t>What stands out about the examples?</a:t>
            </a:r>
            <a:endParaRPr sz="1900" dirty="0">
              <a:solidFill>
                <a:schemeClr val="dk1"/>
              </a:solidFill>
              <a:latin typeface="Gentona Book" pitchFamily="2" charset="77"/>
            </a:endParaRPr>
          </a:p>
          <a:p>
            <a:pPr marL="457200" lvl="0" indent="0" algn="l" rtl="0">
              <a:lnSpc>
                <a:spcPct val="115000"/>
              </a:lnSpc>
              <a:spcBef>
                <a:spcPts val="0"/>
              </a:spcBef>
              <a:spcAft>
                <a:spcPts val="0"/>
              </a:spcAft>
              <a:buNone/>
            </a:pPr>
            <a:endParaRPr sz="1900" dirty="0">
              <a:solidFill>
                <a:schemeClr val="dk1"/>
              </a:solidFill>
              <a:latin typeface="Gentona Book" pitchFamily="2" charset="77"/>
            </a:endParaRPr>
          </a:p>
          <a:p>
            <a:pPr marL="457200" lvl="0" indent="-349250" algn="l" rtl="0">
              <a:lnSpc>
                <a:spcPct val="115000"/>
              </a:lnSpc>
              <a:spcBef>
                <a:spcPts val="0"/>
              </a:spcBef>
              <a:spcAft>
                <a:spcPts val="0"/>
              </a:spcAft>
              <a:buClr>
                <a:schemeClr val="dk1"/>
              </a:buClr>
              <a:buSzPts val="1900"/>
              <a:buChar char="●"/>
            </a:pPr>
            <a:r>
              <a:rPr lang="en" sz="1900" dirty="0">
                <a:solidFill>
                  <a:schemeClr val="dk1"/>
                </a:solidFill>
                <a:latin typeface="Gentona Book" pitchFamily="2" charset="77"/>
              </a:rPr>
              <a:t>What could be improved?</a:t>
            </a:r>
            <a:endParaRPr sz="1900" dirty="0">
              <a:solidFill>
                <a:schemeClr val="dk1"/>
              </a:solidFill>
              <a:latin typeface="Gentona Book" pitchFamily="2" charset="77"/>
            </a:endParaRPr>
          </a:p>
          <a:p>
            <a:pPr marL="457200" lvl="0" indent="0" algn="l" rtl="0">
              <a:lnSpc>
                <a:spcPct val="115000"/>
              </a:lnSpc>
              <a:spcBef>
                <a:spcPts val="0"/>
              </a:spcBef>
              <a:spcAft>
                <a:spcPts val="0"/>
              </a:spcAft>
              <a:buNone/>
            </a:pPr>
            <a:endParaRPr sz="1900" dirty="0">
              <a:solidFill>
                <a:schemeClr val="dk1"/>
              </a:solidFill>
              <a:latin typeface="Gentona Book" pitchFamily="2" charset="77"/>
            </a:endParaRPr>
          </a:p>
          <a:p>
            <a:pPr marL="457200" lvl="0" indent="-349250" algn="l" rtl="0">
              <a:lnSpc>
                <a:spcPct val="115000"/>
              </a:lnSpc>
              <a:spcBef>
                <a:spcPts val="0"/>
              </a:spcBef>
              <a:spcAft>
                <a:spcPts val="0"/>
              </a:spcAft>
              <a:buClr>
                <a:schemeClr val="dk1"/>
              </a:buClr>
              <a:buSzPts val="1900"/>
              <a:buChar char="●"/>
            </a:pPr>
            <a:r>
              <a:rPr lang="en" sz="1900" dirty="0">
                <a:solidFill>
                  <a:schemeClr val="dk1"/>
                </a:solidFill>
                <a:latin typeface="Gentona Book" pitchFamily="2" charset="77"/>
              </a:rPr>
              <a:t>How could you use these in your courses and preparation programs?</a:t>
            </a:r>
            <a:endParaRPr dirty="0">
              <a:latin typeface="Gentona Book" pitchFamily="2" charset="77"/>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2">
            <a:extLst>
              <a:ext uri="{C183D7F6-B498-43B3-948B-1728B52AA6E4}">
                <adec:decorative xmlns:adec="http://schemas.microsoft.com/office/drawing/2017/decorative" val="1"/>
              </a:ext>
            </a:extLst>
          </p:cNvPr>
          <p:cNvSpPr/>
          <p:nvPr/>
        </p:nvSpPr>
        <p:spPr>
          <a:xfrm>
            <a:off x="-312269" y="92217"/>
            <a:ext cx="9993076" cy="4996538"/>
          </a:xfrm>
          <a:custGeom>
            <a:avLst/>
            <a:gdLst/>
            <a:ahLst/>
            <a:cxnLst/>
            <a:rect l="l" t="t" r="r" b="b"/>
            <a:pathLst>
              <a:path w="19986152" h="9993076" extrusionOk="0">
                <a:moveTo>
                  <a:pt x="0" y="0"/>
                </a:moveTo>
                <a:lnTo>
                  <a:pt x="19986151" y="0"/>
                </a:lnTo>
                <a:lnTo>
                  <a:pt x="19986151" y="9993076"/>
                </a:lnTo>
                <a:lnTo>
                  <a:pt x="0" y="9993076"/>
                </a:lnTo>
                <a:lnTo>
                  <a:pt x="0" y="0"/>
                </a:lnTo>
                <a:close/>
              </a:path>
            </a:pathLst>
          </a:custGeom>
          <a:blipFill rotWithShape="1">
            <a:blip r:embed="rId3">
              <a:alphaModFix amt="31000"/>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37" name="Google Shape;437;p52">
            <a:extLst>
              <a:ext uri="{C183D7F6-B498-43B3-948B-1728B52AA6E4}">
                <adec:decorative xmlns:adec="http://schemas.microsoft.com/office/drawing/2017/decorative" val="1"/>
              </a:ext>
            </a:extLst>
          </p:cNvPr>
          <p:cNvSpPr/>
          <p:nvPr/>
        </p:nvSpPr>
        <p:spPr>
          <a:xfrm>
            <a:off x="850445" y="957847"/>
            <a:ext cx="4828185" cy="3832372"/>
          </a:xfrm>
          <a:custGeom>
            <a:avLst/>
            <a:gdLst/>
            <a:ahLst/>
            <a:cxnLst/>
            <a:rect l="l" t="t" r="r" b="b"/>
            <a:pathLst>
              <a:path w="9656370" h="7664743" extrusionOk="0">
                <a:moveTo>
                  <a:pt x="0" y="0"/>
                </a:moveTo>
                <a:lnTo>
                  <a:pt x="9656370" y="0"/>
                </a:lnTo>
                <a:lnTo>
                  <a:pt x="9656370" y="7664743"/>
                </a:lnTo>
                <a:lnTo>
                  <a:pt x="0" y="7664743"/>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6504CAA5-6C21-6D53-F9B2-21FEF608F4DF}"/>
              </a:ext>
            </a:extLst>
          </p:cNvPr>
          <p:cNvSpPr>
            <a:spLocks noGrp="1"/>
          </p:cNvSpPr>
          <p:nvPr>
            <p:ph type="title" idx="4294967295"/>
          </p:nvPr>
        </p:nvSpPr>
        <p:spPr>
          <a:xfrm>
            <a:off x="228600" y="-571500"/>
            <a:ext cx="4114800" cy="571500"/>
          </a:xfrm>
        </p:spPr>
        <p:txBody>
          <a:bodyPr spcFirstLastPara="1" wrap="square" lIns="45725" tIns="22850" rIns="45725" bIns="22850" anchor="b" anchorCtr="0">
            <a:normAutofit/>
          </a:bodyPr>
          <a:lstStyle/>
          <a:p>
            <a:r>
              <a:rPr lang="en-US" dirty="0"/>
              <a:t>thanks</a:t>
            </a:r>
          </a:p>
        </p:txBody>
      </p:sp>
      <p:sp>
        <p:nvSpPr>
          <p:cNvPr id="439" name="Google Shape;439;p52"/>
          <p:cNvSpPr txBox="1"/>
          <p:nvPr/>
        </p:nvSpPr>
        <p:spPr>
          <a:xfrm>
            <a:off x="953535" y="2015774"/>
            <a:ext cx="4836150" cy="1083374"/>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 sz="6400" dirty="0">
                <a:solidFill>
                  <a:srgbClr val="0F3869"/>
                </a:solidFill>
                <a:latin typeface="Gentona Book" pitchFamily="2" charset="77"/>
                <a:sym typeface="Arial"/>
              </a:rPr>
              <a:t>Thank you!</a:t>
            </a:r>
            <a:endParaRPr sz="700" dirty="0">
              <a:latin typeface="Gentona Book" pitchFamily="2" charset="77"/>
            </a:endParaRPr>
          </a:p>
        </p:txBody>
      </p:sp>
      <p:sp>
        <p:nvSpPr>
          <p:cNvPr id="440" name="Google Shape;440;p52"/>
          <p:cNvSpPr txBox="1"/>
          <p:nvPr/>
        </p:nvSpPr>
        <p:spPr>
          <a:xfrm>
            <a:off x="953535" y="3130896"/>
            <a:ext cx="4836150" cy="960263"/>
          </a:xfrm>
          <a:prstGeom prst="rect">
            <a:avLst/>
          </a:prstGeom>
          <a:noFill/>
          <a:ln>
            <a:noFill/>
          </a:ln>
        </p:spPr>
        <p:txBody>
          <a:bodyPr spcFirstLastPara="1" wrap="square" lIns="0" tIns="0" rIns="0" bIns="0" anchor="t" anchorCtr="0">
            <a:spAutoFit/>
          </a:bodyPr>
          <a:lstStyle/>
          <a:p>
            <a:pPr marL="0" marR="0" lvl="0" indent="0" algn="ctr" rtl="0">
              <a:lnSpc>
                <a:spcPct val="130016"/>
              </a:lnSpc>
              <a:spcBef>
                <a:spcPts val="0"/>
              </a:spcBef>
              <a:spcAft>
                <a:spcPts val="0"/>
              </a:spcAft>
              <a:buNone/>
            </a:pPr>
            <a:r>
              <a:rPr lang="en" sz="1600" dirty="0">
                <a:solidFill>
                  <a:srgbClr val="0F3869"/>
                </a:solidFill>
                <a:latin typeface="Gentona Book" pitchFamily="2" charset="77"/>
                <a:sym typeface="Arial"/>
              </a:rPr>
              <a:t>For questions, email us at </a:t>
            </a:r>
            <a:endParaRPr sz="1600" dirty="0">
              <a:solidFill>
                <a:srgbClr val="0F3869"/>
              </a:solidFill>
              <a:latin typeface="Gentona Book" pitchFamily="2" charset="77"/>
              <a:sym typeface="Arial"/>
            </a:endParaRPr>
          </a:p>
          <a:p>
            <a:pPr marL="0" marR="0" lvl="0" indent="0" algn="ctr" rtl="0">
              <a:lnSpc>
                <a:spcPct val="130016"/>
              </a:lnSpc>
              <a:spcBef>
                <a:spcPts val="0"/>
              </a:spcBef>
              <a:spcAft>
                <a:spcPts val="0"/>
              </a:spcAft>
              <a:buNone/>
            </a:pPr>
            <a:r>
              <a:rPr lang="en" sz="1600" b="1" dirty="0" err="1">
                <a:solidFill>
                  <a:srgbClr val="0F3869"/>
                </a:solidFill>
                <a:latin typeface="Gentona Book" pitchFamily="2" charset="77"/>
              </a:rPr>
              <a:t>nsauers@gsu.edu</a:t>
            </a:r>
            <a:endParaRPr sz="1600" b="1" dirty="0">
              <a:solidFill>
                <a:srgbClr val="0F3869"/>
              </a:solidFill>
              <a:latin typeface="Gentona Book" pitchFamily="2" charset="77"/>
            </a:endParaRPr>
          </a:p>
          <a:p>
            <a:pPr marL="0" marR="0" lvl="0" indent="0" algn="ctr" rtl="0">
              <a:lnSpc>
                <a:spcPct val="130016"/>
              </a:lnSpc>
              <a:spcBef>
                <a:spcPts val="0"/>
              </a:spcBef>
              <a:spcAft>
                <a:spcPts val="0"/>
              </a:spcAft>
              <a:buNone/>
            </a:pPr>
            <a:r>
              <a:rPr lang="en" sz="1600" b="1" dirty="0" err="1">
                <a:solidFill>
                  <a:srgbClr val="0F3869"/>
                </a:solidFill>
                <a:latin typeface="Gentona Book" pitchFamily="2" charset="77"/>
              </a:rPr>
              <a:t>bryantkc@uga.edu</a:t>
            </a:r>
            <a:endParaRPr sz="1600" b="1" dirty="0">
              <a:solidFill>
                <a:srgbClr val="0F3869"/>
              </a:solidFill>
              <a:latin typeface="Gentona Book" pitchFamily="2" charset="77"/>
            </a:endParaRPr>
          </a:p>
        </p:txBody>
      </p:sp>
      <p:sp>
        <p:nvSpPr>
          <p:cNvPr id="441" name="Google Shape;441;p52">
            <a:extLst>
              <a:ext uri="{C183D7F6-B498-43B3-948B-1728B52AA6E4}">
                <adec:decorative xmlns:adec="http://schemas.microsoft.com/office/drawing/2017/decorative" val="1"/>
              </a:ext>
            </a:extLst>
          </p:cNvPr>
          <p:cNvSpPr/>
          <p:nvPr/>
        </p:nvSpPr>
        <p:spPr>
          <a:xfrm>
            <a:off x="6229711" y="1051226"/>
            <a:ext cx="2914289" cy="4374168"/>
          </a:xfrm>
          <a:custGeom>
            <a:avLst/>
            <a:gdLst/>
            <a:ahLst/>
            <a:cxnLst/>
            <a:rect l="l" t="t" r="r" b="b"/>
            <a:pathLst>
              <a:path w="5828579" h="8748336" extrusionOk="0">
                <a:moveTo>
                  <a:pt x="0" y="0"/>
                </a:moveTo>
                <a:lnTo>
                  <a:pt x="5828579" y="0"/>
                </a:lnTo>
                <a:lnTo>
                  <a:pt x="5828579" y="8748336"/>
                </a:lnTo>
                <a:lnTo>
                  <a:pt x="0" y="8748336"/>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42" name="Google Shape;442;p52">
            <a:extLst>
              <a:ext uri="{C183D7F6-B498-43B3-948B-1728B52AA6E4}">
                <adec:decorative xmlns:adec="http://schemas.microsoft.com/office/drawing/2017/decorative" val="1"/>
              </a:ext>
            </a:extLst>
          </p:cNvPr>
          <p:cNvSpPr/>
          <p:nvPr/>
        </p:nvSpPr>
        <p:spPr>
          <a:xfrm>
            <a:off x="136260" y="92217"/>
            <a:ext cx="1267764" cy="263061"/>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43" name="Google Shape;443;p52">
            <a:extLst>
              <a:ext uri="{C183D7F6-B498-43B3-948B-1728B52AA6E4}">
                <adec:decorative xmlns:adec="http://schemas.microsoft.com/office/drawing/2017/decorative" val="1"/>
              </a:ext>
            </a:extLst>
          </p:cNvPr>
          <p:cNvSpPr txBox="1"/>
          <p:nvPr/>
        </p:nvSpPr>
        <p:spPr>
          <a:xfrm>
            <a:off x="80040" y="369566"/>
            <a:ext cx="1380204"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dirty="0">
                <a:solidFill>
                  <a:srgbClr val="0F3869"/>
                </a:solidFill>
                <a:latin typeface="Fave Script Bold Pro" pitchFamily="2" charset="77"/>
                <a:sym typeface="Arial"/>
              </a:rPr>
              <a:t>Cross-State Convening</a:t>
            </a:r>
            <a:endParaRPr sz="700" dirty="0">
              <a:latin typeface="Fave Script Bold Pro" pitchFamily="2" charset="77"/>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54" name="Google Shape;454;p53"/>
          <p:cNvSpPr txBox="1">
            <a:spLocks noGrp="1"/>
          </p:cNvSpPr>
          <p:nvPr>
            <p:ph type="title" idx="4294967295"/>
          </p:nvPr>
        </p:nvSpPr>
        <p:spPr>
          <a:xfrm>
            <a:off x="2667000" y="436908"/>
            <a:ext cx="4836150" cy="108337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6400" b="0" i="0" u="none" strike="noStrike" kern="0" cap="none" spc="0" normalizeH="0" baseline="0" noProof="0" dirty="0">
                <a:ln>
                  <a:noFill/>
                </a:ln>
                <a:solidFill>
                  <a:srgbClr val="0F3869"/>
                </a:solidFill>
                <a:effectLst/>
                <a:uLnTx/>
                <a:uFillTx/>
                <a:latin typeface="Gentona Book" pitchFamily="2" charset="77"/>
                <a:ea typeface="Arial"/>
                <a:cs typeface="Arial"/>
                <a:sym typeface="Arial"/>
              </a:rPr>
              <a:t>Disclaimer</a:t>
            </a:r>
            <a:endParaRPr kumimoji="0" lang="en-US" sz="700" b="0"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p:txBody>
      </p:sp>
      <p:pic>
        <p:nvPicPr>
          <p:cNvPr id="448" name="Google Shape;448;p53" descr="Ideas that work. US Office of Special Education Programs"/>
          <p:cNvPicPr preferRelativeResize="0"/>
          <p:nvPr/>
        </p:nvPicPr>
        <p:blipFill rotWithShape="1">
          <a:blip r:embed="rId3">
            <a:alphaModFix/>
          </a:blip>
          <a:srcRect/>
          <a:stretch/>
        </p:blipFill>
        <p:spPr>
          <a:xfrm>
            <a:off x="495300" y="1728797"/>
            <a:ext cx="2019479" cy="1685906"/>
          </a:xfrm>
          <a:prstGeom prst="rect">
            <a:avLst/>
          </a:prstGeom>
          <a:noFill/>
          <a:ln>
            <a:noFill/>
          </a:ln>
        </p:spPr>
      </p:pic>
      <p:grpSp>
        <p:nvGrpSpPr>
          <p:cNvPr id="449" name="Google Shape;449;p53">
            <a:extLst>
              <a:ext uri="{C183D7F6-B498-43B3-948B-1728B52AA6E4}">
                <adec:decorative xmlns:adec="http://schemas.microsoft.com/office/drawing/2017/decorative" val="1"/>
              </a:ext>
            </a:extLst>
          </p:cNvPr>
          <p:cNvGrpSpPr/>
          <p:nvPr/>
        </p:nvGrpSpPr>
        <p:grpSpPr>
          <a:xfrm rot="10800000">
            <a:off x="0" y="4629150"/>
            <a:ext cx="9144000" cy="622846"/>
            <a:chOff x="0" y="-57150"/>
            <a:chExt cx="4816593" cy="328083"/>
          </a:xfrm>
        </p:grpSpPr>
        <p:sp>
          <p:nvSpPr>
            <p:cNvPr id="450" name="Google Shape;450;p53"/>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AF15"/>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1" name="Google Shape;451;p53"/>
            <p:cNvSpPr txBox="1"/>
            <p:nvPr/>
          </p:nvSpPr>
          <p:spPr>
            <a:xfrm>
              <a:off x="0" y="-57150"/>
              <a:ext cx="4816593" cy="328083"/>
            </a:xfrm>
            <a:prstGeom prst="rect">
              <a:avLst/>
            </a:prstGeom>
            <a:noFill/>
            <a:ln>
              <a:noFill/>
            </a:ln>
          </p:spPr>
          <p:txBody>
            <a:bodyPr spcFirstLastPara="1" wrap="square" lIns="25400" tIns="25400" rIns="25400" bIns="25400" anchor="ctr" anchorCtr="0">
              <a:noAutofit/>
            </a:bodyPr>
            <a:lstStyle/>
            <a:p>
              <a:pPr marL="0" marR="0" lvl="0" indent="0" algn="ctr" rtl="0">
                <a:lnSpc>
                  <a:spcPct val="163333"/>
                </a:lnSpc>
                <a:spcBef>
                  <a:spcPts val="0"/>
                </a:spcBef>
                <a:spcAft>
                  <a:spcPts val="0"/>
                </a:spcAft>
                <a:buNone/>
              </a:pPr>
              <a:endParaRPr sz="900">
                <a:solidFill>
                  <a:schemeClr val="dk1"/>
                </a:solidFill>
                <a:latin typeface="Calibri"/>
                <a:ea typeface="Calibri"/>
                <a:cs typeface="Calibri"/>
                <a:sym typeface="Calibri"/>
              </a:endParaRPr>
            </a:p>
          </p:txBody>
        </p:sp>
      </p:grpSp>
      <p:sp>
        <p:nvSpPr>
          <p:cNvPr id="452" name="Google Shape;452;p53">
            <a:extLst>
              <a:ext uri="{C183D7F6-B498-43B3-948B-1728B52AA6E4}">
                <adec:decorative xmlns:adec="http://schemas.microsoft.com/office/drawing/2017/decorative" val="1"/>
              </a:ext>
            </a:extLst>
          </p:cNvPr>
          <p:cNvSpPr/>
          <p:nvPr/>
        </p:nvSpPr>
        <p:spPr>
          <a:xfrm>
            <a:off x="7766080" y="4670493"/>
            <a:ext cx="1211541" cy="251395"/>
          </a:xfrm>
          <a:custGeom>
            <a:avLst/>
            <a:gdLst/>
            <a:ahLst/>
            <a:cxnLst/>
            <a:rect l="l" t="t" r="r" b="b"/>
            <a:pathLst>
              <a:path w="2423082" h="502790" extrusionOk="0">
                <a:moveTo>
                  <a:pt x="0" y="0"/>
                </a:moveTo>
                <a:lnTo>
                  <a:pt x="2423082" y="0"/>
                </a:lnTo>
                <a:lnTo>
                  <a:pt x="2423082" y="502790"/>
                </a:lnTo>
                <a:lnTo>
                  <a:pt x="0" y="502790"/>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3" name="Google Shape;453;p53">
            <a:extLst>
              <a:ext uri="{C183D7F6-B498-43B3-948B-1728B52AA6E4}">
                <adec:decorative xmlns:adec="http://schemas.microsoft.com/office/drawing/2017/decorative" val="1"/>
              </a:ext>
            </a:extLst>
          </p:cNvPr>
          <p:cNvSpPr txBox="1"/>
          <p:nvPr/>
        </p:nvSpPr>
        <p:spPr>
          <a:xfrm>
            <a:off x="7712353" y="4936175"/>
            <a:ext cx="1318995" cy="155427"/>
          </a:xfrm>
          <a:prstGeom prst="rect">
            <a:avLst/>
          </a:prstGeom>
          <a:noFill/>
          <a:ln>
            <a:noFill/>
          </a:ln>
        </p:spPr>
        <p:txBody>
          <a:bodyPr spcFirstLastPara="1" wrap="square" lIns="0" tIns="0" rIns="0" bIns="0" anchor="t" anchorCtr="0">
            <a:spAutoFit/>
          </a:bodyPr>
          <a:lstStyle/>
          <a:p>
            <a:pPr marL="0" marR="0" lvl="0" indent="0" algn="ctr" rtl="0">
              <a:lnSpc>
                <a:spcPct val="100996"/>
              </a:lnSpc>
              <a:spcBef>
                <a:spcPts val="0"/>
              </a:spcBef>
              <a:spcAft>
                <a:spcPts val="0"/>
              </a:spcAft>
              <a:buNone/>
            </a:pPr>
            <a:r>
              <a:rPr lang="en" sz="1000" dirty="0">
                <a:solidFill>
                  <a:srgbClr val="0F3869"/>
                </a:solidFill>
                <a:latin typeface="Fave Script Bold Pro" pitchFamily="2" charset="77"/>
                <a:sym typeface="Arial"/>
              </a:rPr>
              <a:t>Cross-State Convening</a:t>
            </a:r>
            <a:endParaRPr sz="700" dirty="0">
              <a:latin typeface="Fave Script Bold Pro" pitchFamily="2" charset="77"/>
            </a:endParaRPr>
          </a:p>
        </p:txBody>
      </p:sp>
      <p:sp>
        <p:nvSpPr>
          <p:cNvPr id="455" name="Google Shape;455;p53"/>
          <p:cNvSpPr txBox="1"/>
          <p:nvPr/>
        </p:nvSpPr>
        <p:spPr>
          <a:xfrm>
            <a:off x="3086100" y="1657350"/>
            <a:ext cx="4991100" cy="1908194"/>
          </a:xfrm>
          <a:prstGeom prst="rect">
            <a:avLst/>
          </a:prstGeom>
          <a:noFill/>
          <a:ln>
            <a:noFill/>
          </a:ln>
        </p:spPr>
        <p:txBody>
          <a:bodyPr spcFirstLastPara="1" wrap="square" lIns="45725" tIns="22850" rIns="45725" bIns="22850" anchor="t" anchorCtr="0">
            <a:spAutoFit/>
          </a:bodyPr>
          <a:lstStyle/>
          <a:p>
            <a:pPr marL="0" marR="0" lvl="0" indent="0" algn="l" rtl="0">
              <a:spcBef>
                <a:spcPts val="0"/>
              </a:spcBef>
              <a:spcAft>
                <a:spcPts val="0"/>
              </a:spcAft>
              <a:buNone/>
            </a:pPr>
            <a:r>
              <a:rPr lang="en" sz="1400" b="1" dirty="0">
                <a:solidFill>
                  <a:schemeClr val="dk1"/>
                </a:solidFill>
                <a:latin typeface="Gentona Book" pitchFamily="2" charset="77"/>
                <a:sym typeface="Arial"/>
              </a:rPr>
              <a:t>This content was produced under U.S. Department of Education, Office of Special Education Programs, Award No. H325A220002. David Guardino serves as the project officer. The views expressed herein do not necessarily represent the positions or policies of the U.S. Department of Education. No official endorsement by the U.S. Department of Education of any product, commodity, service, or enterprise mentioned in this website is intended or should be inferred.</a:t>
            </a:r>
            <a:endParaRPr sz="700" dirty="0">
              <a:latin typeface="Gentona Book" pitchFamily="2" charset="77"/>
            </a:endParaRPr>
          </a:p>
          <a:p>
            <a:pPr marL="0" marR="0" lvl="0" indent="0" algn="l" rtl="0">
              <a:spcBef>
                <a:spcPts val="0"/>
              </a:spcBef>
              <a:spcAft>
                <a:spcPts val="0"/>
              </a:spcAft>
              <a:buNone/>
            </a:pPr>
            <a:endParaRPr sz="900" dirty="0">
              <a:solidFill>
                <a:schemeClr val="dk1"/>
              </a:solidFill>
              <a:latin typeface="Gentona Book" pitchFamily="2" charset="77"/>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a:extLst>
              <a:ext uri="{C183D7F6-B498-43B3-948B-1728B52AA6E4}">
                <adec:decorative xmlns:adec="http://schemas.microsoft.com/office/drawing/2017/decorative" val="1"/>
              </a:ext>
            </a:extLst>
          </p:cNvPr>
          <p:cNvSpPr/>
          <p:nvPr/>
        </p:nvSpPr>
        <p:spPr>
          <a:xfrm>
            <a:off x="-186086" y="4495932"/>
            <a:ext cx="9833327" cy="1036597"/>
          </a:xfrm>
          <a:custGeom>
            <a:avLst/>
            <a:gdLst/>
            <a:ahLst/>
            <a:cxnLst/>
            <a:rect l="l" t="t" r="r" b="b"/>
            <a:pathLst>
              <a:path w="19666653" h="2073193" extrusionOk="0">
                <a:moveTo>
                  <a:pt x="0" y="0"/>
                </a:moveTo>
                <a:lnTo>
                  <a:pt x="19666653" y="0"/>
                </a:lnTo>
                <a:lnTo>
                  <a:pt x="19666653" y="2073193"/>
                </a:lnTo>
                <a:lnTo>
                  <a:pt x="0" y="207319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6" name="Google Shape;166;p28">
            <a:extLst>
              <a:ext uri="{C183D7F6-B498-43B3-948B-1728B52AA6E4}">
                <adec:decorative xmlns:adec="http://schemas.microsoft.com/office/drawing/2017/decorative" val="1"/>
              </a:ext>
            </a:extLst>
          </p:cNvPr>
          <p:cNvSpPr/>
          <p:nvPr/>
        </p:nvSpPr>
        <p:spPr>
          <a:xfrm>
            <a:off x="144654" y="92217"/>
            <a:ext cx="1267763" cy="263061"/>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7" name="Google Shape;167;p28">
            <a:extLst>
              <a:ext uri="{C183D7F6-B498-43B3-948B-1728B52AA6E4}">
                <adec:decorative xmlns:adec="http://schemas.microsoft.com/office/drawing/2017/decorative" val="1"/>
              </a:ext>
            </a:extLst>
          </p:cNvPr>
          <p:cNvSpPr txBox="1"/>
          <p:nvPr/>
        </p:nvSpPr>
        <p:spPr>
          <a:xfrm>
            <a:off x="88434" y="369566"/>
            <a:ext cx="1380300"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dirty="0">
                <a:solidFill>
                  <a:srgbClr val="0F3869"/>
                </a:solidFill>
                <a:latin typeface="Fave Script Bold Pro" pitchFamily="2" charset="77"/>
                <a:sym typeface="Arial"/>
              </a:rPr>
              <a:t>Cross-State Convening</a:t>
            </a:r>
            <a:endParaRPr sz="700" dirty="0">
              <a:latin typeface="Fave Script Bold Pro" pitchFamily="2" charset="77"/>
            </a:endParaRPr>
          </a:p>
        </p:txBody>
      </p:sp>
      <p:sp>
        <p:nvSpPr>
          <p:cNvPr id="2" name="Title 1">
            <a:extLst>
              <a:ext uri="{FF2B5EF4-FFF2-40B4-BE49-F238E27FC236}">
                <a16:creationId xmlns:a16="http://schemas.microsoft.com/office/drawing/2014/main" id="{6A7AF5F9-1E72-C4B5-DF89-FDAE14D0F50F}"/>
              </a:ext>
            </a:extLst>
          </p:cNvPr>
          <p:cNvSpPr>
            <a:spLocks noGrp="1"/>
          </p:cNvSpPr>
          <p:nvPr>
            <p:ph type="title" idx="4294967295"/>
          </p:nvPr>
        </p:nvSpPr>
        <p:spPr>
          <a:xfrm>
            <a:off x="228600" y="-571500"/>
            <a:ext cx="4114800" cy="571500"/>
          </a:xfrm>
        </p:spPr>
        <p:txBody>
          <a:bodyPr spcFirstLastPara="1" wrap="square" lIns="45725" tIns="22850" rIns="45725" bIns="22850" anchor="b" anchorCtr="0">
            <a:normAutofit fontScale="90000"/>
          </a:bodyPr>
          <a:lstStyle/>
          <a:p>
            <a:r>
              <a:rPr lang="en-US" dirty="0" err="1"/>
              <a:t>TeachTrack</a:t>
            </a:r>
            <a:r>
              <a:rPr lang="en-US" dirty="0"/>
              <a:t> Master Your HLPs with ease</a:t>
            </a:r>
          </a:p>
        </p:txBody>
      </p:sp>
      <p:pic>
        <p:nvPicPr>
          <p:cNvPr id="169" name="Google Shape;169;p28" descr="TeachTrack Master your HLPs with ease"/>
          <p:cNvPicPr preferRelativeResize="0"/>
          <p:nvPr/>
        </p:nvPicPr>
        <p:blipFill rotWithShape="1">
          <a:blip r:embed="rId5">
            <a:alphaModFix/>
          </a:blip>
          <a:srcRect/>
          <a:stretch/>
        </p:blipFill>
        <p:spPr>
          <a:xfrm>
            <a:off x="1472102" y="1000059"/>
            <a:ext cx="6310701" cy="1571691"/>
          </a:xfrm>
          <a:prstGeom prst="rect">
            <a:avLst/>
          </a:prstGeom>
          <a:noFill/>
          <a:ln>
            <a:noFill/>
          </a:ln>
        </p:spPr>
      </p:pic>
      <p:sp>
        <p:nvSpPr>
          <p:cNvPr id="168" name="Google Shape;168;p28"/>
          <p:cNvSpPr txBox="1"/>
          <p:nvPr/>
        </p:nvSpPr>
        <p:spPr>
          <a:xfrm>
            <a:off x="2136149" y="3067050"/>
            <a:ext cx="4982700" cy="686983"/>
          </a:xfrm>
          <a:prstGeom prst="rect">
            <a:avLst/>
          </a:prstGeom>
          <a:noFill/>
          <a:ln>
            <a:noFill/>
          </a:ln>
        </p:spPr>
        <p:txBody>
          <a:bodyPr spcFirstLastPara="1" wrap="square" lIns="0" tIns="0" rIns="0" bIns="0" anchor="t" anchorCtr="0">
            <a:spAutoFit/>
          </a:bodyPr>
          <a:lstStyle/>
          <a:p>
            <a:pPr marL="0" marR="0" lvl="0" indent="0" algn="ctr" rtl="0">
              <a:lnSpc>
                <a:spcPct val="123995"/>
              </a:lnSpc>
              <a:spcBef>
                <a:spcPts val="0"/>
              </a:spcBef>
              <a:spcAft>
                <a:spcPts val="0"/>
              </a:spcAft>
              <a:buNone/>
            </a:pPr>
            <a:r>
              <a:rPr lang="en" sz="1800" b="1" dirty="0">
                <a:solidFill>
                  <a:srgbClr val="006AB9"/>
                </a:solidFill>
                <a:latin typeface="Arial"/>
                <a:ea typeface="Arial"/>
                <a:cs typeface="Arial"/>
                <a:sym typeface="Arial"/>
              </a:rPr>
              <a:t>Ruby L. </a:t>
            </a:r>
            <a:r>
              <a:rPr lang="en" sz="1800" b="1" dirty="0">
                <a:solidFill>
                  <a:srgbClr val="006AB9"/>
                </a:solidFill>
                <a:latin typeface="Gentona Book" pitchFamily="2" charset="77"/>
                <a:sym typeface="Arial"/>
              </a:rPr>
              <a:t>Owiny</a:t>
            </a:r>
            <a:r>
              <a:rPr lang="en" sz="1800" b="1" dirty="0">
                <a:solidFill>
                  <a:srgbClr val="006AB9"/>
                </a:solidFill>
                <a:latin typeface="Arial"/>
                <a:ea typeface="Arial"/>
                <a:cs typeface="Arial"/>
                <a:sym typeface="Arial"/>
              </a:rPr>
              <a:t>, Ph.D. &amp; Dana Wagner, Ph.D.</a:t>
            </a:r>
            <a:endParaRPr sz="1800" dirty="0"/>
          </a:p>
          <a:p>
            <a:pPr marL="0" marR="0" lvl="0" indent="0" algn="ctr" rtl="0">
              <a:lnSpc>
                <a:spcPct val="123995"/>
              </a:lnSpc>
              <a:spcBef>
                <a:spcPts val="0"/>
              </a:spcBef>
              <a:spcAft>
                <a:spcPts val="0"/>
              </a:spcAft>
              <a:buNone/>
            </a:pPr>
            <a:r>
              <a:rPr lang="en" sz="1800" b="1" dirty="0">
                <a:solidFill>
                  <a:srgbClr val="006AB9"/>
                </a:solidFill>
                <a:latin typeface="Arial"/>
                <a:ea typeface="Arial"/>
                <a:cs typeface="Arial"/>
                <a:sym typeface="Arial"/>
              </a:rPr>
              <a:t> Minnesota State University, Mankato</a:t>
            </a: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BC27"/>
        </a:solidFill>
        <a:effectLst/>
      </p:bgPr>
    </p:bg>
    <p:spTree>
      <p:nvGrpSpPr>
        <p:cNvPr id="1" name="Shape 173"/>
        <p:cNvGrpSpPr/>
        <p:nvPr/>
      </p:nvGrpSpPr>
      <p:grpSpPr>
        <a:xfrm>
          <a:off x="0" y="0"/>
          <a:ext cx="0" cy="0"/>
          <a:chOff x="0" y="0"/>
          <a:chExt cx="0" cy="0"/>
        </a:xfrm>
      </p:grpSpPr>
      <p:sp>
        <p:nvSpPr>
          <p:cNvPr id="174" name="Google Shape;174;p29"/>
          <p:cNvSpPr txBox="1">
            <a:spLocks noGrp="1"/>
          </p:cNvSpPr>
          <p:nvPr>
            <p:ph type="title" idx="4294967295"/>
          </p:nvPr>
        </p:nvSpPr>
        <p:spPr>
          <a:xfrm>
            <a:off x="382975" y="1128494"/>
            <a:ext cx="3066000" cy="114492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4128"/>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00000"/>
                </a:solidFill>
                <a:effectLst/>
                <a:uLnTx/>
                <a:uFillTx/>
                <a:latin typeface="Gentona Book" pitchFamily="2" charset="77"/>
                <a:ea typeface="Arial"/>
                <a:cs typeface="Arial"/>
                <a:sym typeface="Arial"/>
              </a:rPr>
              <a:t>What is </a:t>
            </a:r>
            <a:r>
              <a:rPr kumimoji="0" lang="en-US" sz="3000" b="1" i="0" u="none" strike="noStrike" kern="0" cap="none" spc="0" normalizeH="0" baseline="0" noProof="0" dirty="0" err="1">
                <a:ln>
                  <a:noFill/>
                </a:ln>
                <a:solidFill>
                  <a:srgbClr val="000000"/>
                </a:solidFill>
                <a:effectLst/>
                <a:uLnTx/>
                <a:uFillTx/>
                <a:latin typeface="Gentona Book" pitchFamily="2" charset="77"/>
                <a:ea typeface="Arial"/>
                <a:cs typeface="Arial"/>
                <a:sym typeface="Arial"/>
              </a:rPr>
              <a:t>TeachTrack</a:t>
            </a:r>
            <a:r>
              <a:rPr kumimoji="0" lang="en-US" sz="3000" b="1" i="0" u="none" strike="noStrike" kern="0" cap="none" spc="0" normalizeH="0" baseline="0" noProof="0" dirty="0">
                <a:ln>
                  <a:noFill/>
                </a:ln>
                <a:solidFill>
                  <a:srgbClr val="000000"/>
                </a:solidFill>
                <a:effectLst/>
                <a:uLnTx/>
                <a:uFillTx/>
                <a:latin typeface="Gentona Book" pitchFamily="2" charset="77"/>
                <a:ea typeface="Arial"/>
                <a:cs typeface="Arial"/>
                <a:sym typeface="Arial"/>
              </a:rPr>
              <a:t>?</a:t>
            </a:r>
          </a:p>
        </p:txBody>
      </p:sp>
      <p:sp>
        <p:nvSpPr>
          <p:cNvPr id="175" name="Google Shape;175;p29">
            <a:extLst>
              <a:ext uri="{C183D7F6-B498-43B3-948B-1728B52AA6E4}">
                <adec:decorative xmlns:adec="http://schemas.microsoft.com/office/drawing/2017/decorative" val="1"/>
              </a:ext>
            </a:extLst>
          </p:cNvPr>
          <p:cNvSpPr/>
          <p:nvPr/>
        </p:nvSpPr>
        <p:spPr>
          <a:xfrm>
            <a:off x="3703463" y="758763"/>
            <a:ext cx="5012319" cy="3565490"/>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7" name="Google Shape;177;p29">
            <a:extLst>
              <a:ext uri="{C183D7F6-B498-43B3-948B-1728B52AA6E4}">
                <adec:decorative xmlns:adec="http://schemas.microsoft.com/office/drawing/2017/decorative" val="1"/>
              </a:ext>
            </a:extLst>
          </p:cNvPr>
          <p:cNvSpPr txBox="1"/>
          <p:nvPr/>
        </p:nvSpPr>
        <p:spPr>
          <a:xfrm>
            <a:off x="4098611" y="1579842"/>
            <a:ext cx="4115700" cy="277087"/>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sz="1800" b="1">
              <a:solidFill>
                <a:srgbClr val="000000"/>
              </a:solidFill>
              <a:latin typeface="Arial"/>
              <a:ea typeface="Arial"/>
              <a:cs typeface="Arial"/>
              <a:sym typeface="Arial"/>
            </a:endParaRPr>
          </a:p>
        </p:txBody>
      </p:sp>
      <p:sp>
        <p:nvSpPr>
          <p:cNvPr id="178" name="Google Shape;178;p29"/>
          <p:cNvSpPr txBox="1"/>
          <p:nvPr/>
        </p:nvSpPr>
        <p:spPr>
          <a:xfrm>
            <a:off x="4121712" y="1706175"/>
            <a:ext cx="4197262" cy="1731149"/>
          </a:xfrm>
          <a:prstGeom prst="rect">
            <a:avLst/>
          </a:prstGeom>
          <a:noFill/>
          <a:ln>
            <a:noFill/>
          </a:ln>
        </p:spPr>
        <p:txBody>
          <a:bodyPr spcFirstLastPara="1" wrap="square" lIns="0" tIns="0" rIns="0" bIns="0" anchor="t" anchorCtr="0">
            <a:spAutoFit/>
          </a:bodyPr>
          <a:lstStyle/>
          <a:p>
            <a:pPr marL="139700" marR="0" lvl="1" indent="0" algn="l" rtl="0">
              <a:lnSpc>
                <a:spcPct val="78104"/>
              </a:lnSpc>
              <a:spcBef>
                <a:spcPts val="0"/>
              </a:spcBef>
              <a:spcAft>
                <a:spcPts val="0"/>
              </a:spcAft>
              <a:buNone/>
            </a:pPr>
            <a:r>
              <a:rPr lang="en" sz="2400" b="0" i="0" u="none" strike="noStrike" cap="none" dirty="0">
                <a:solidFill>
                  <a:srgbClr val="000000"/>
                </a:solidFill>
                <a:latin typeface="Gentona Book" pitchFamily="2" charset="77"/>
                <a:sym typeface="Arial"/>
              </a:rPr>
              <a:t>Online platform for pre- or in- service teachers using HLPs with streamlined tools for improving HLP understanding and implementation</a:t>
            </a:r>
            <a:endParaRPr sz="2400" dirty="0">
              <a:latin typeface="Gentona Book" pitchFamily="2" charset="77"/>
            </a:endParaRPr>
          </a:p>
          <a:p>
            <a:pPr marL="139700" marR="0" lvl="1" indent="0" algn="l" rtl="0">
              <a:lnSpc>
                <a:spcPct val="78104"/>
              </a:lnSpc>
              <a:spcBef>
                <a:spcPts val="0"/>
              </a:spcBef>
              <a:spcAft>
                <a:spcPts val="0"/>
              </a:spcAft>
              <a:buNone/>
            </a:pPr>
            <a:endParaRPr sz="2400" b="0" i="0" u="none" strike="noStrike" cap="none" dirty="0">
              <a:solidFill>
                <a:srgbClr val="000000"/>
              </a:solidFill>
              <a:latin typeface="Gentona Book" pitchFamily="2" charset="77"/>
              <a:sym typeface="Arial"/>
            </a:endParaRPr>
          </a:p>
        </p:txBody>
      </p:sp>
      <p:sp>
        <p:nvSpPr>
          <p:cNvPr id="179" name="Google Shape;179;p29">
            <a:extLst>
              <a:ext uri="{C183D7F6-B498-43B3-948B-1728B52AA6E4}">
                <adec:decorative xmlns:adec="http://schemas.microsoft.com/office/drawing/2017/decorative" val="1"/>
              </a:ext>
            </a:extLst>
          </p:cNvPr>
          <p:cNvSpPr/>
          <p:nvPr/>
        </p:nvSpPr>
        <p:spPr>
          <a:xfrm rot="-1678295">
            <a:off x="2447474" y="2203075"/>
            <a:ext cx="779519" cy="1150581"/>
          </a:xfrm>
          <a:custGeom>
            <a:avLst/>
            <a:gdLst/>
            <a:ahLst/>
            <a:cxnLst/>
            <a:rect l="l" t="t" r="r" b="b"/>
            <a:pathLst>
              <a:path w="1555832" h="2296431" extrusionOk="0">
                <a:moveTo>
                  <a:pt x="0" y="0"/>
                </a:moveTo>
                <a:lnTo>
                  <a:pt x="1555831" y="0"/>
                </a:lnTo>
                <a:lnTo>
                  <a:pt x="1555831" y="2296430"/>
                </a:lnTo>
                <a:lnTo>
                  <a:pt x="0" y="229643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0" name="Google Shape;180;p29">
            <a:extLst>
              <a:ext uri="{C183D7F6-B498-43B3-948B-1728B52AA6E4}">
                <adec:decorative xmlns:adec="http://schemas.microsoft.com/office/drawing/2017/decorative" val="1"/>
              </a:ext>
            </a:extLst>
          </p:cNvPr>
          <p:cNvSpPr/>
          <p:nvPr/>
        </p:nvSpPr>
        <p:spPr>
          <a:xfrm>
            <a:off x="569254" y="2777635"/>
            <a:ext cx="2474566" cy="3759504"/>
          </a:xfrm>
          <a:custGeom>
            <a:avLst/>
            <a:gdLst/>
            <a:ahLst/>
            <a:cxnLst/>
            <a:rect l="l" t="t" r="r" b="b"/>
            <a:pathLst>
              <a:path w="4949132" h="7519007" extrusionOk="0">
                <a:moveTo>
                  <a:pt x="0" y="0"/>
                </a:moveTo>
                <a:lnTo>
                  <a:pt x="4949132" y="0"/>
                </a:lnTo>
                <a:lnTo>
                  <a:pt x="4949132" y="7519007"/>
                </a:lnTo>
                <a:lnTo>
                  <a:pt x="0" y="7519007"/>
                </a:lnTo>
                <a:lnTo>
                  <a:pt x="0" y="0"/>
                </a:lnTo>
                <a:close/>
              </a:path>
            </a:pathLst>
          </a:custGeom>
          <a:blipFill rotWithShape="1">
            <a:blip r:embed="rId4">
              <a:alphaModFix/>
            </a:blip>
            <a:stretch>
              <a:fillRect l="-19492" t="-4339" r="-644332"/>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1" name="Google Shape;181;p29">
            <a:extLst>
              <a:ext uri="{C183D7F6-B498-43B3-948B-1728B52AA6E4}">
                <adec:decorative xmlns:adec="http://schemas.microsoft.com/office/drawing/2017/decorative" val="1"/>
              </a:ext>
            </a:extLst>
          </p:cNvPr>
          <p:cNvSpPr/>
          <p:nvPr/>
        </p:nvSpPr>
        <p:spPr>
          <a:xfrm rot="-570569">
            <a:off x="1040703" y="2331175"/>
            <a:ext cx="1215905" cy="764500"/>
          </a:xfrm>
          <a:custGeom>
            <a:avLst/>
            <a:gdLst/>
            <a:ahLst/>
            <a:cxnLst/>
            <a:rect l="l" t="t" r="r" b="b"/>
            <a:pathLst>
              <a:path w="2434916" h="1530954" extrusionOk="0">
                <a:moveTo>
                  <a:pt x="0" y="0"/>
                </a:moveTo>
                <a:lnTo>
                  <a:pt x="2434917" y="0"/>
                </a:lnTo>
                <a:lnTo>
                  <a:pt x="2434917" y="1530954"/>
                </a:lnTo>
                <a:lnTo>
                  <a:pt x="0" y="1530954"/>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2" name="Google Shape;182;p29">
            <a:extLst>
              <a:ext uri="{C183D7F6-B498-43B3-948B-1728B52AA6E4}">
                <adec:decorative xmlns:adec="http://schemas.microsoft.com/office/drawing/2017/decorative" val="1"/>
              </a:ext>
            </a:extLst>
          </p:cNvPr>
          <p:cNvSpPr/>
          <p:nvPr/>
        </p:nvSpPr>
        <p:spPr>
          <a:xfrm>
            <a:off x="144654" y="92217"/>
            <a:ext cx="1267763" cy="263061"/>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3" name="Google Shape;183;p29">
            <a:extLst>
              <a:ext uri="{C183D7F6-B498-43B3-948B-1728B52AA6E4}">
                <adec:decorative xmlns:adec="http://schemas.microsoft.com/office/drawing/2017/decorative" val="1"/>
              </a:ext>
            </a:extLst>
          </p:cNvPr>
          <p:cNvSpPr txBox="1"/>
          <p:nvPr/>
        </p:nvSpPr>
        <p:spPr>
          <a:xfrm>
            <a:off x="88434" y="369566"/>
            <a:ext cx="1380300"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dirty="0">
                <a:solidFill>
                  <a:srgbClr val="0F3869"/>
                </a:solidFill>
                <a:latin typeface="Fave Script Bold Pro" pitchFamily="2" charset="77"/>
                <a:sym typeface="Arial"/>
              </a:rPr>
              <a:t>Cross-State Convening</a:t>
            </a:r>
            <a:endParaRPr sz="700" dirty="0">
              <a:latin typeface="Fave Script Bold Pro" pitchFamily="2"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a:extLst>
              <a:ext uri="{C183D7F6-B498-43B3-948B-1728B52AA6E4}">
                <adec:decorative xmlns:adec="http://schemas.microsoft.com/office/drawing/2017/decorative" val="1"/>
              </a:ext>
            </a:extLst>
          </p:cNvPr>
          <p:cNvSpPr/>
          <p:nvPr/>
        </p:nvSpPr>
        <p:spPr>
          <a:xfrm>
            <a:off x="1563889" y="527534"/>
            <a:ext cx="6273560" cy="3565490"/>
          </a:xfrm>
          <a:custGeom>
            <a:avLst/>
            <a:gdLst/>
            <a:ahLst/>
            <a:cxnLst/>
            <a:rect l="l" t="t" r="r" b="b"/>
            <a:pathLst>
              <a:path w="3005298" h="1708019" extrusionOk="0">
                <a:moveTo>
                  <a:pt x="2880838" y="1708019"/>
                </a:moveTo>
                <a:lnTo>
                  <a:pt x="124460" y="1708019"/>
                </a:lnTo>
                <a:cubicBezTo>
                  <a:pt x="55880" y="1708019"/>
                  <a:pt x="0" y="1652139"/>
                  <a:pt x="0" y="1583559"/>
                </a:cubicBezTo>
                <a:lnTo>
                  <a:pt x="0" y="124460"/>
                </a:lnTo>
                <a:cubicBezTo>
                  <a:pt x="0" y="55880"/>
                  <a:pt x="55880" y="0"/>
                  <a:pt x="124460" y="0"/>
                </a:cubicBezTo>
                <a:lnTo>
                  <a:pt x="2880838" y="0"/>
                </a:lnTo>
                <a:cubicBezTo>
                  <a:pt x="2949418" y="0"/>
                  <a:pt x="3005298" y="55880"/>
                  <a:pt x="3005298" y="124460"/>
                </a:cubicBezTo>
                <a:lnTo>
                  <a:pt x="3005298" y="1583559"/>
                </a:lnTo>
                <a:cubicBezTo>
                  <a:pt x="3005298" y="1652139"/>
                  <a:pt x="2949418" y="1708019"/>
                  <a:pt x="2880838" y="1708019"/>
                </a:cubicBezTo>
                <a:close/>
              </a:path>
            </a:pathLst>
          </a:custGeom>
          <a:solidFill>
            <a:srgbClr val="F8BC27"/>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dirty="0">
              <a:solidFill>
                <a:schemeClr val="dk1"/>
              </a:solidFill>
              <a:latin typeface="Gentona Book" pitchFamily="2" charset="77"/>
              <a:ea typeface="Calibri"/>
              <a:cs typeface="Calibri"/>
              <a:sym typeface="Calibri"/>
            </a:endParaRPr>
          </a:p>
        </p:txBody>
      </p:sp>
      <p:sp>
        <p:nvSpPr>
          <p:cNvPr id="2" name="Title 1">
            <a:extLst>
              <a:ext uri="{FF2B5EF4-FFF2-40B4-BE49-F238E27FC236}">
                <a16:creationId xmlns:a16="http://schemas.microsoft.com/office/drawing/2014/main" id="{A7783C22-840F-7DFE-2934-5EAE0E0B5EF5}"/>
              </a:ext>
            </a:extLst>
          </p:cNvPr>
          <p:cNvSpPr>
            <a:spLocks noGrp="1"/>
          </p:cNvSpPr>
          <p:nvPr>
            <p:ph type="title" idx="4294967295"/>
          </p:nvPr>
        </p:nvSpPr>
        <p:spPr>
          <a:xfrm>
            <a:off x="228600" y="-571500"/>
            <a:ext cx="4114800" cy="571500"/>
          </a:xfrm>
        </p:spPr>
        <p:txBody>
          <a:bodyPr spcFirstLastPara="1" wrap="square" lIns="45725" tIns="22850" rIns="45725" bIns="22850" anchor="b" anchorCtr="0">
            <a:normAutofit/>
          </a:bodyPr>
          <a:lstStyle/>
          <a:p>
            <a:r>
              <a:rPr lang="en-US" dirty="0"/>
              <a:t>How might I use </a:t>
            </a:r>
            <a:r>
              <a:rPr lang="en-US" dirty="0" err="1"/>
              <a:t>TeachTrack</a:t>
            </a:r>
            <a:endParaRPr lang="en-US" dirty="0"/>
          </a:p>
        </p:txBody>
      </p:sp>
      <p:sp>
        <p:nvSpPr>
          <p:cNvPr id="189" name="Google Shape;189;p30"/>
          <p:cNvSpPr txBox="1"/>
          <p:nvPr/>
        </p:nvSpPr>
        <p:spPr>
          <a:xfrm>
            <a:off x="1851526" y="950265"/>
            <a:ext cx="5441100" cy="33117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 sz="3000" b="1" dirty="0">
                <a:solidFill>
                  <a:srgbClr val="000000"/>
                </a:solidFill>
              </a:rPr>
              <a:t>How might I use </a:t>
            </a:r>
            <a:r>
              <a:rPr lang="en" sz="3000" b="1" dirty="0" err="1">
                <a:solidFill>
                  <a:srgbClr val="000000"/>
                </a:solidFill>
              </a:rPr>
              <a:t>TeachTrack</a:t>
            </a:r>
            <a:r>
              <a:rPr lang="en" sz="3000" b="1" dirty="0">
                <a:solidFill>
                  <a:srgbClr val="000000"/>
                </a:solidFill>
              </a:rPr>
              <a:t>?</a:t>
            </a:r>
            <a:endParaRPr sz="3000" b="1" dirty="0">
              <a:solidFill>
                <a:srgbClr val="000000"/>
              </a:solidFill>
            </a:endParaRPr>
          </a:p>
          <a:p>
            <a:pPr marL="0" marR="0" lvl="0" indent="0" algn="l" rtl="0">
              <a:lnSpc>
                <a:spcPct val="110001"/>
              </a:lnSpc>
              <a:spcBef>
                <a:spcPts val="0"/>
              </a:spcBef>
              <a:spcAft>
                <a:spcPts val="0"/>
              </a:spcAft>
              <a:buNone/>
            </a:pPr>
            <a:endParaRPr sz="1800" b="1" dirty="0"/>
          </a:p>
          <a:p>
            <a:pPr marL="342900" marR="0" lvl="0" indent="-304800" algn="l" rtl="0">
              <a:lnSpc>
                <a:spcPct val="160395"/>
              </a:lnSpc>
              <a:spcBef>
                <a:spcPts val="0"/>
              </a:spcBef>
              <a:spcAft>
                <a:spcPts val="0"/>
              </a:spcAft>
              <a:buClr>
                <a:srgbClr val="000000"/>
              </a:buClr>
              <a:buSzPts val="1800"/>
              <a:buChar char="•"/>
            </a:pPr>
            <a:r>
              <a:rPr lang="en" sz="1800" dirty="0">
                <a:solidFill>
                  <a:srgbClr val="000000"/>
                </a:solidFill>
              </a:rPr>
              <a:t>Self</a:t>
            </a:r>
            <a:r>
              <a:rPr lang="en" sz="1800" dirty="0"/>
              <a:t>-</a:t>
            </a:r>
            <a:r>
              <a:rPr lang="en" sz="1800" dirty="0">
                <a:solidFill>
                  <a:srgbClr val="000000"/>
                </a:solidFill>
              </a:rPr>
              <a:t>monitoring log</a:t>
            </a:r>
            <a:endParaRPr sz="1800" dirty="0"/>
          </a:p>
          <a:p>
            <a:pPr marL="342900" marR="0" lvl="0" indent="-304800" algn="l" rtl="0">
              <a:lnSpc>
                <a:spcPct val="160395"/>
              </a:lnSpc>
              <a:spcBef>
                <a:spcPts val="0"/>
              </a:spcBef>
              <a:spcAft>
                <a:spcPts val="0"/>
              </a:spcAft>
              <a:buClr>
                <a:srgbClr val="000000"/>
              </a:buClr>
              <a:buSzPts val="1800"/>
              <a:buChar char="•"/>
            </a:pPr>
            <a:r>
              <a:rPr lang="en" sz="1800" dirty="0">
                <a:solidFill>
                  <a:srgbClr val="000000"/>
                </a:solidFill>
              </a:rPr>
              <a:t>Goal setting and progress monitoring</a:t>
            </a:r>
            <a:endParaRPr sz="1800" dirty="0"/>
          </a:p>
          <a:p>
            <a:pPr marL="342900" marR="0" lvl="0" indent="-304800" algn="l" rtl="0">
              <a:lnSpc>
                <a:spcPct val="160395"/>
              </a:lnSpc>
              <a:spcBef>
                <a:spcPts val="0"/>
              </a:spcBef>
              <a:spcAft>
                <a:spcPts val="0"/>
              </a:spcAft>
              <a:buClr>
                <a:srgbClr val="000000"/>
              </a:buClr>
              <a:buSzPts val="1800"/>
              <a:buChar char="•"/>
            </a:pPr>
            <a:r>
              <a:rPr lang="en" sz="1800" dirty="0">
                <a:solidFill>
                  <a:srgbClr val="000000"/>
                </a:solidFill>
              </a:rPr>
              <a:t>Supervisor/coach communication and feedback</a:t>
            </a:r>
            <a:endParaRPr sz="1800" dirty="0"/>
          </a:p>
          <a:p>
            <a:pPr marL="342900" marR="0" lvl="0" indent="-304800" algn="l" rtl="0">
              <a:lnSpc>
                <a:spcPct val="160395"/>
              </a:lnSpc>
              <a:spcBef>
                <a:spcPts val="0"/>
              </a:spcBef>
              <a:spcAft>
                <a:spcPts val="0"/>
              </a:spcAft>
              <a:buClr>
                <a:srgbClr val="000000"/>
              </a:buClr>
              <a:buSzPts val="1800"/>
              <a:buChar char="•"/>
            </a:pPr>
            <a:r>
              <a:rPr lang="en" sz="1800" dirty="0">
                <a:solidFill>
                  <a:srgbClr val="000000"/>
                </a:solidFill>
              </a:rPr>
              <a:t>Professional development</a:t>
            </a:r>
            <a:endParaRPr sz="1800" dirty="0"/>
          </a:p>
          <a:p>
            <a:pPr marL="342900" marR="0" lvl="0" indent="-190500" algn="l" rtl="0">
              <a:lnSpc>
                <a:spcPct val="160395"/>
              </a:lnSpc>
              <a:spcBef>
                <a:spcPts val="0"/>
              </a:spcBef>
              <a:spcAft>
                <a:spcPts val="0"/>
              </a:spcAft>
              <a:buClr>
                <a:schemeClr val="dk1"/>
              </a:buClr>
              <a:buSzPts val="2400"/>
              <a:buFont typeface="Arial"/>
              <a:buNone/>
            </a:pPr>
            <a:endParaRPr sz="1800" b="1" dirty="0">
              <a:solidFill>
                <a:srgbClr val="000000"/>
              </a:solidFill>
              <a:latin typeface="Ultra"/>
              <a:ea typeface="Ultra"/>
              <a:cs typeface="Ultra"/>
              <a:sym typeface="Ultra"/>
            </a:endParaRPr>
          </a:p>
          <a:p>
            <a:pPr marL="342900" marR="0" lvl="0" indent="-190500" algn="l" rtl="0">
              <a:lnSpc>
                <a:spcPct val="160395"/>
              </a:lnSpc>
              <a:spcBef>
                <a:spcPts val="0"/>
              </a:spcBef>
              <a:spcAft>
                <a:spcPts val="0"/>
              </a:spcAft>
              <a:buClr>
                <a:schemeClr val="dk1"/>
              </a:buClr>
              <a:buSzPts val="2400"/>
              <a:buFont typeface="Arial"/>
              <a:buNone/>
            </a:pPr>
            <a:endParaRPr sz="1800" b="1" dirty="0">
              <a:solidFill>
                <a:srgbClr val="000000"/>
              </a:solidFill>
              <a:latin typeface="Ultra"/>
              <a:ea typeface="Ultra"/>
              <a:cs typeface="Ultra"/>
              <a:sym typeface="Ultra"/>
            </a:endParaRPr>
          </a:p>
        </p:txBody>
      </p:sp>
      <p:sp>
        <p:nvSpPr>
          <p:cNvPr id="190" name="Google Shape;190;p30">
            <a:extLst>
              <a:ext uri="{C183D7F6-B498-43B3-948B-1728B52AA6E4}">
                <adec:decorative xmlns:adec="http://schemas.microsoft.com/office/drawing/2017/decorative" val="1"/>
              </a:ext>
            </a:extLst>
          </p:cNvPr>
          <p:cNvSpPr/>
          <p:nvPr/>
        </p:nvSpPr>
        <p:spPr>
          <a:xfrm>
            <a:off x="144654" y="92217"/>
            <a:ext cx="1267763" cy="263061"/>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1" name="Google Shape;191;p30">
            <a:extLst>
              <a:ext uri="{C183D7F6-B498-43B3-948B-1728B52AA6E4}">
                <adec:decorative xmlns:adec="http://schemas.microsoft.com/office/drawing/2017/decorative" val="1"/>
              </a:ext>
            </a:extLst>
          </p:cNvPr>
          <p:cNvSpPr txBox="1"/>
          <p:nvPr/>
        </p:nvSpPr>
        <p:spPr>
          <a:xfrm>
            <a:off x="88434" y="369566"/>
            <a:ext cx="1380300"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dirty="0">
                <a:solidFill>
                  <a:srgbClr val="0F3869"/>
                </a:solidFill>
                <a:latin typeface="Fave Script Bold Pro" pitchFamily="2" charset="77"/>
                <a:sym typeface="Arial"/>
              </a:rPr>
              <a:t>Cross-State Convening</a:t>
            </a:r>
            <a:endParaRPr sz="700" dirty="0">
              <a:latin typeface="Fave Script Bold Pro" pitchFamily="2" charset="77"/>
            </a:endParaRPr>
          </a:p>
        </p:txBody>
      </p:sp>
      <p:sp>
        <p:nvSpPr>
          <p:cNvPr id="192" name="Google Shape;192;p30">
            <a:extLst>
              <a:ext uri="{C183D7F6-B498-43B3-948B-1728B52AA6E4}">
                <adec:decorative xmlns:adec="http://schemas.microsoft.com/office/drawing/2017/decorative" val="1"/>
              </a:ext>
            </a:extLst>
          </p:cNvPr>
          <p:cNvSpPr/>
          <p:nvPr/>
        </p:nvSpPr>
        <p:spPr>
          <a:xfrm>
            <a:off x="-190500" y="2152650"/>
            <a:ext cx="2437198" cy="3633906"/>
          </a:xfrm>
          <a:custGeom>
            <a:avLst/>
            <a:gdLst/>
            <a:ahLst/>
            <a:cxnLst/>
            <a:rect l="l" t="t" r="r" b="b"/>
            <a:pathLst>
              <a:path w="4874396" h="7267812" extrusionOk="0">
                <a:moveTo>
                  <a:pt x="0" y="0"/>
                </a:moveTo>
                <a:lnTo>
                  <a:pt x="4874396" y="0"/>
                </a:lnTo>
                <a:lnTo>
                  <a:pt x="4874396" y="7267812"/>
                </a:lnTo>
                <a:lnTo>
                  <a:pt x="0" y="7267812"/>
                </a:lnTo>
                <a:lnTo>
                  <a:pt x="0" y="0"/>
                </a:lnTo>
                <a:close/>
              </a:path>
            </a:pathLst>
          </a:custGeom>
          <a:blipFill rotWithShape="1">
            <a:blip r:embed="rId4">
              <a:alphaModFix/>
            </a:blip>
            <a:stretch>
              <a:fillRect l="-5307" t="-129" r="-112756" b="-119385"/>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3" name="Google Shape;193;p30">
            <a:extLst>
              <a:ext uri="{C183D7F6-B498-43B3-948B-1728B52AA6E4}">
                <adec:decorative xmlns:adec="http://schemas.microsoft.com/office/drawing/2017/decorative" val="1"/>
              </a:ext>
            </a:extLst>
          </p:cNvPr>
          <p:cNvSpPr/>
          <p:nvPr/>
        </p:nvSpPr>
        <p:spPr>
          <a:xfrm>
            <a:off x="6773356" y="2163668"/>
            <a:ext cx="2382676" cy="3332909"/>
          </a:xfrm>
          <a:custGeom>
            <a:avLst/>
            <a:gdLst/>
            <a:ahLst/>
            <a:cxnLst/>
            <a:rect l="l" t="t" r="r" b="b"/>
            <a:pathLst>
              <a:path w="4765351" h="6665818" extrusionOk="0">
                <a:moveTo>
                  <a:pt x="0" y="0"/>
                </a:moveTo>
                <a:lnTo>
                  <a:pt x="4765351" y="0"/>
                </a:lnTo>
                <a:lnTo>
                  <a:pt x="4765351" y="6665818"/>
                </a:lnTo>
                <a:lnTo>
                  <a:pt x="0" y="6665818"/>
                </a:lnTo>
                <a:lnTo>
                  <a:pt x="0" y="0"/>
                </a:lnTo>
                <a:close/>
              </a:path>
            </a:pathLst>
          </a:custGeom>
          <a:blipFill rotWithShape="1">
            <a:blip r:embed="rId5">
              <a:alphaModFix/>
            </a:blip>
            <a:stretch>
              <a:fillRect l="-102895" t="-113427" r="-13868" b="-19168"/>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a:extLst>
              <a:ext uri="{C183D7F6-B498-43B3-948B-1728B52AA6E4}">
                <adec:decorative xmlns:adec="http://schemas.microsoft.com/office/drawing/2017/decorative" val="1"/>
              </a:ext>
            </a:extLst>
          </p:cNvPr>
          <p:cNvSpPr/>
          <p:nvPr/>
        </p:nvSpPr>
        <p:spPr>
          <a:xfrm>
            <a:off x="-68201" y="3028605"/>
            <a:ext cx="9280403" cy="2343302"/>
          </a:xfrm>
          <a:custGeom>
            <a:avLst/>
            <a:gdLst/>
            <a:ahLst/>
            <a:cxnLst/>
            <a:rect l="l" t="t" r="r" b="b"/>
            <a:pathLst>
              <a:path w="18560805" h="4686603" extrusionOk="0">
                <a:moveTo>
                  <a:pt x="0" y="0"/>
                </a:moveTo>
                <a:lnTo>
                  <a:pt x="18560806" y="0"/>
                </a:lnTo>
                <a:lnTo>
                  <a:pt x="18560806" y="4686604"/>
                </a:lnTo>
                <a:lnTo>
                  <a:pt x="0" y="4686604"/>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0" name="Google Shape;200;p31"/>
          <p:cNvSpPr txBox="1">
            <a:spLocks noGrp="1"/>
          </p:cNvSpPr>
          <p:nvPr>
            <p:ph type="title" idx="4294967295"/>
          </p:nvPr>
        </p:nvSpPr>
        <p:spPr>
          <a:xfrm>
            <a:off x="1885630" y="678993"/>
            <a:ext cx="5372775" cy="507831"/>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00000"/>
                </a:solidFill>
                <a:effectLst/>
                <a:uLnTx/>
                <a:uFillTx/>
                <a:latin typeface="Gentona Book" pitchFamily="2" charset="77"/>
                <a:ea typeface="Arial"/>
                <a:cs typeface="Arial"/>
                <a:sym typeface="Arial"/>
              </a:rPr>
              <a:t>Demonstrations</a:t>
            </a:r>
            <a:endParaRPr kumimoji="0" lang="en-US" sz="3000" b="0"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p:txBody>
      </p:sp>
      <p:sp>
        <p:nvSpPr>
          <p:cNvPr id="201" name="Google Shape;201;p31"/>
          <p:cNvSpPr txBox="1"/>
          <p:nvPr/>
        </p:nvSpPr>
        <p:spPr>
          <a:xfrm>
            <a:off x="1885630" y="1429894"/>
            <a:ext cx="5372775" cy="963000"/>
          </a:xfrm>
          <a:prstGeom prst="rect">
            <a:avLst/>
          </a:prstGeom>
          <a:noFill/>
          <a:ln>
            <a:noFill/>
          </a:ln>
        </p:spPr>
        <p:txBody>
          <a:bodyPr spcFirstLastPara="1" wrap="square" lIns="0" tIns="0" rIns="0" bIns="0" anchor="t" anchorCtr="0">
            <a:spAutoFit/>
          </a:bodyPr>
          <a:lstStyle/>
          <a:p>
            <a:pPr marL="0" marR="0" lvl="0" indent="0" algn="ctr" rtl="0">
              <a:lnSpc>
                <a:spcPct val="94791"/>
              </a:lnSpc>
              <a:spcBef>
                <a:spcPts val="0"/>
              </a:spcBef>
              <a:spcAft>
                <a:spcPts val="0"/>
              </a:spcAft>
              <a:buNone/>
            </a:pPr>
            <a:r>
              <a:rPr lang="en" sz="2400" u="sng">
                <a:solidFill>
                  <a:schemeClr val="accent1"/>
                </a:solidFill>
                <a:latin typeface="Gentona Book" pitchFamily="2" charset="77"/>
                <a:sym typeface="Arial"/>
                <a:hlinkClick r:id="rId4">
                  <a:extLst>
                    <a:ext uri="{A12FA001-AC4F-418D-AE19-62706E023703}">
                      <ahyp:hlinkClr xmlns:ahyp="http://schemas.microsoft.com/office/drawing/2018/hyperlinkcolor" val="tx"/>
                    </a:ext>
                  </a:extLst>
                </a:hlinkClick>
              </a:rPr>
              <a:t>Teacher Candi</a:t>
            </a:r>
            <a:r>
              <a:rPr lang="en" sz="2400" u="sng">
                <a:solidFill>
                  <a:schemeClr val="accent1"/>
                </a:solidFill>
                <a:latin typeface="Gentona Book" pitchFamily="2" charset="77"/>
                <a:hlinkClick r:id="rId4">
                  <a:extLst>
                    <a:ext uri="{A12FA001-AC4F-418D-AE19-62706E023703}">
                      <ahyp:hlinkClr xmlns:ahyp="http://schemas.microsoft.com/office/drawing/2018/hyperlinkcolor" val="tx"/>
                    </a:ext>
                  </a:extLst>
                </a:hlinkClick>
              </a:rPr>
              <a:t>date </a:t>
            </a:r>
            <a:r>
              <a:rPr lang="en" sz="2400" u="sng">
                <a:solidFill>
                  <a:schemeClr val="accent1"/>
                </a:solidFill>
                <a:latin typeface="Gentona Book" pitchFamily="2" charset="77"/>
                <a:sym typeface="Arial"/>
                <a:hlinkClick r:id="rId4">
                  <a:extLst>
                    <a:ext uri="{A12FA001-AC4F-418D-AE19-62706E023703}">
                      <ahyp:hlinkClr xmlns:ahyp="http://schemas.microsoft.com/office/drawing/2018/hyperlinkcolor" val="tx"/>
                    </a:ext>
                  </a:extLst>
                </a:hlinkClick>
              </a:rPr>
              <a:t>View</a:t>
            </a:r>
            <a:endParaRPr sz="2400">
              <a:solidFill>
                <a:schemeClr val="accent1"/>
              </a:solidFill>
              <a:latin typeface="Gentona Book" pitchFamily="2" charset="77"/>
              <a:sym typeface="Arial"/>
            </a:endParaRPr>
          </a:p>
          <a:p>
            <a:pPr marL="0" marR="0" lvl="0" indent="0" algn="ctr" rtl="0">
              <a:lnSpc>
                <a:spcPct val="94791"/>
              </a:lnSpc>
              <a:spcBef>
                <a:spcPts val="0"/>
              </a:spcBef>
              <a:spcAft>
                <a:spcPts val="0"/>
              </a:spcAft>
              <a:buNone/>
            </a:pPr>
            <a:endParaRPr sz="1800">
              <a:solidFill>
                <a:schemeClr val="accent1"/>
              </a:solidFill>
              <a:latin typeface="Gentona Book" pitchFamily="2" charset="77"/>
              <a:sym typeface="Arial"/>
            </a:endParaRPr>
          </a:p>
          <a:p>
            <a:pPr marL="0" marR="0" lvl="0" indent="0" algn="ctr" rtl="0">
              <a:lnSpc>
                <a:spcPct val="94791"/>
              </a:lnSpc>
              <a:spcBef>
                <a:spcPts val="0"/>
              </a:spcBef>
              <a:spcAft>
                <a:spcPts val="0"/>
              </a:spcAft>
              <a:buNone/>
            </a:pPr>
            <a:r>
              <a:rPr lang="en" sz="2400" u="sng">
                <a:solidFill>
                  <a:schemeClr val="accent1"/>
                </a:solidFill>
                <a:latin typeface="Gentona Book" pitchFamily="2" charset="77"/>
                <a:sym typeface="Arial"/>
                <a:hlinkClick r:id="rId4">
                  <a:extLst>
                    <a:ext uri="{A12FA001-AC4F-418D-AE19-62706E023703}">
                      <ahyp:hlinkClr xmlns:ahyp="http://schemas.microsoft.com/office/drawing/2018/hyperlinkcolor" val="tx"/>
                    </a:ext>
                  </a:extLst>
                </a:hlinkClick>
              </a:rPr>
              <a:t>Supervisor/Coach View</a:t>
            </a:r>
            <a:endParaRPr sz="2400">
              <a:solidFill>
                <a:schemeClr val="accent1"/>
              </a:solidFill>
              <a:latin typeface="Gentona Book" pitchFamily="2" charset="77"/>
              <a:sym typeface="Arial"/>
            </a:endParaRPr>
          </a:p>
        </p:txBody>
      </p:sp>
      <p:sp>
        <p:nvSpPr>
          <p:cNvPr id="202" name="Google Shape;202;p31">
            <a:extLst>
              <a:ext uri="{C183D7F6-B498-43B3-948B-1728B52AA6E4}">
                <adec:decorative xmlns:adec="http://schemas.microsoft.com/office/drawing/2017/decorative" val="1"/>
              </a:ext>
            </a:extLst>
          </p:cNvPr>
          <p:cNvSpPr/>
          <p:nvPr/>
        </p:nvSpPr>
        <p:spPr>
          <a:xfrm>
            <a:off x="7729284" y="92217"/>
            <a:ext cx="1267763" cy="263061"/>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3" name="Google Shape;203;p31"/>
          <p:cNvSpPr txBox="1"/>
          <p:nvPr/>
        </p:nvSpPr>
        <p:spPr>
          <a:xfrm>
            <a:off x="7673063" y="369566"/>
            <a:ext cx="1380300"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a:solidFill>
                  <a:srgbClr val="0F3869"/>
                </a:solidFill>
                <a:latin typeface="Fave Script Bold Pro" pitchFamily="2" charset="77"/>
                <a:sym typeface="Arial"/>
              </a:rPr>
              <a:t>Cross-State Convening</a:t>
            </a:r>
            <a:endParaRPr sz="700">
              <a:latin typeface="Fave Script Bold Pro" pitchFamily="2" charset="77"/>
            </a:endParaRPr>
          </a:p>
        </p:txBody>
      </p:sp>
      <p:sp>
        <p:nvSpPr>
          <p:cNvPr id="204" name="Google Shape;204;p31">
            <a:extLst>
              <a:ext uri="{C183D7F6-B498-43B3-948B-1728B52AA6E4}">
                <adec:decorative xmlns:adec="http://schemas.microsoft.com/office/drawing/2017/decorative" val="1"/>
              </a:ext>
            </a:extLst>
          </p:cNvPr>
          <p:cNvSpPr/>
          <p:nvPr/>
        </p:nvSpPr>
        <p:spPr>
          <a:xfrm>
            <a:off x="-138386" y="2172530"/>
            <a:ext cx="3224926" cy="4299901"/>
          </a:xfrm>
          <a:custGeom>
            <a:avLst/>
            <a:gdLst/>
            <a:ahLst/>
            <a:cxnLst/>
            <a:rect l="l" t="t" r="r" b="b"/>
            <a:pathLst>
              <a:path w="6449851" h="8599801" extrusionOk="0">
                <a:moveTo>
                  <a:pt x="0" y="0"/>
                </a:moveTo>
                <a:lnTo>
                  <a:pt x="6449851" y="0"/>
                </a:lnTo>
                <a:lnTo>
                  <a:pt x="6449851" y="8599801"/>
                </a:lnTo>
                <a:lnTo>
                  <a:pt x="0" y="8599801"/>
                </a:lnTo>
                <a:lnTo>
                  <a:pt x="0" y="0"/>
                </a:lnTo>
                <a:close/>
              </a:path>
            </a:pathLst>
          </a:custGeom>
          <a:blipFill rotWithShape="1">
            <a:blip r:embed="rId6">
              <a:alphaModFix/>
            </a:blip>
            <a:stretch>
              <a:fillRect l="-104897" t="-122746" r="-5398" b="-13978"/>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a:extLst>
              <a:ext uri="{C183D7F6-B498-43B3-948B-1728B52AA6E4}">
                <adec:decorative xmlns:adec="http://schemas.microsoft.com/office/drawing/2017/decorative" val="1"/>
              </a:ext>
            </a:extLst>
          </p:cNvPr>
          <p:cNvSpPr/>
          <p:nvPr/>
        </p:nvSpPr>
        <p:spPr>
          <a:xfrm>
            <a:off x="1600409" y="368908"/>
            <a:ext cx="5953125" cy="595312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1" name="Google Shape;211;p32"/>
          <p:cNvSpPr txBox="1">
            <a:spLocks noGrp="1"/>
          </p:cNvSpPr>
          <p:nvPr>
            <p:ph type="title" idx="4294967295"/>
          </p:nvPr>
        </p:nvSpPr>
        <p:spPr>
          <a:xfrm>
            <a:off x="2486023" y="934394"/>
            <a:ext cx="4171950" cy="4704686"/>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endParaRPr kumimoji="0" lang="en-US" sz="3000" b="1"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Gentona Book" pitchFamily="2" charset="77"/>
                <a:ea typeface="Arial"/>
                <a:cs typeface="Arial"/>
                <a:sym typeface="Arial"/>
              </a:rPr>
              <a:t>Let’s practice with a partner - one person is a supervisor and the other a teacher candidate.</a:t>
            </a:r>
          </a:p>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endParaRPr kumimoji="0" lang="en-US" sz="3000" b="1"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Gentona Book" pitchFamily="2" charset="77"/>
                <a:ea typeface="Arial"/>
                <a:cs typeface="Arial"/>
                <a:sym typeface="Arial"/>
              </a:rPr>
              <a:t>Write comments/?s on post it notes as you are practicing. </a:t>
            </a:r>
          </a:p>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endParaRPr kumimoji="0" lang="en-US" sz="3500" b="1"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a:p>
            <a:pPr marL="0" marR="0" lvl="0" indent="0" algn="l" defTabSz="914400" rtl="0" eaLnBrk="1" fontAlgn="auto" latinLnBrk="0" hangingPunct="1">
              <a:lnSpc>
                <a:spcPct val="128316"/>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Gentona Book" pitchFamily="2" charset="77"/>
              <a:ea typeface="Arial"/>
              <a:cs typeface="Arial"/>
              <a:sym typeface="Arial"/>
            </a:endParaRPr>
          </a:p>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endParaRPr kumimoji="0" lang="en-US" sz="3500" b="1" i="0" u="none" strike="noStrike" kern="0" cap="none" spc="0" normalizeH="0" baseline="0" noProof="0" dirty="0">
              <a:ln>
                <a:noFill/>
              </a:ln>
              <a:solidFill>
                <a:srgbClr val="000000"/>
              </a:solidFill>
              <a:effectLst/>
              <a:uLnTx/>
              <a:uFillTx/>
              <a:latin typeface="Gentona Book" pitchFamily="2" charset="77"/>
              <a:ea typeface="Ultra"/>
              <a:cs typeface="Ultra"/>
              <a:sym typeface="Ultra"/>
            </a:endParaRPr>
          </a:p>
        </p:txBody>
      </p:sp>
      <p:sp>
        <p:nvSpPr>
          <p:cNvPr id="212" name="Google Shape;212;p32">
            <a:extLst>
              <a:ext uri="{C183D7F6-B498-43B3-948B-1728B52AA6E4}">
                <adec:decorative xmlns:adec="http://schemas.microsoft.com/office/drawing/2017/decorative" val="1"/>
              </a:ext>
            </a:extLst>
          </p:cNvPr>
          <p:cNvSpPr txBox="1"/>
          <p:nvPr/>
        </p:nvSpPr>
        <p:spPr>
          <a:xfrm>
            <a:off x="2836444" y="565139"/>
            <a:ext cx="3546338" cy="138487"/>
          </a:xfrm>
          <a:prstGeom prst="rect">
            <a:avLst/>
          </a:prstGeom>
          <a:noFill/>
          <a:ln>
            <a:noFill/>
          </a:ln>
        </p:spPr>
        <p:txBody>
          <a:bodyPr spcFirstLastPara="1" wrap="square" lIns="0" tIns="0" rIns="0" bIns="0" anchor="t" anchorCtr="0">
            <a:spAutoFit/>
          </a:bodyPr>
          <a:lstStyle/>
          <a:p>
            <a:pPr marL="0" marR="0" lvl="0" indent="0" algn="ctr" rtl="0">
              <a:lnSpc>
                <a:spcPct val="252777"/>
              </a:lnSpc>
              <a:spcBef>
                <a:spcPts val="0"/>
              </a:spcBef>
              <a:spcAft>
                <a:spcPts val="0"/>
              </a:spcAft>
              <a:buNone/>
            </a:pPr>
            <a:endParaRPr sz="900">
              <a:solidFill>
                <a:schemeClr val="dk1"/>
              </a:solidFill>
              <a:latin typeface="Calibri"/>
              <a:ea typeface="Calibri"/>
              <a:cs typeface="Calibri"/>
              <a:sym typeface="Calibri"/>
            </a:endParaRPr>
          </a:p>
        </p:txBody>
      </p:sp>
      <p:grpSp>
        <p:nvGrpSpPr>
          <p:cNvPr id="213" name="Google Shape;213;p32">
            <a:extLst>
              <a:ext uri="{C183D7F6-B498-43B3-948B-1728B52AA6E4}">
                <adec:decorative xmlns:adec="http://schemas.microsoft.com/office/drawing/2017/decorative" val="1"/>
              </a:ext>
            </a:extLst>
          </p:cNvPr>
          <p:cNvGrpSpPr/>
          <p:nvPr/>
        </p:nvGrpSpPr>
        <p:grpSpPr>
          <a:xfrm>
            <a:off x="6530311" y="2701454"/>
            <a:ext cx="2849906" cy="3800931"/>
            <a:chOff x="0" y="0"/>
            <a:chExt cx="7599750" cy="10135817"/>
          </a:xfrm>
        </p:grpSpPr>
        <p:sp>
          <p:nvSpPr>
            <p:cNvPr id="214" name="Google Shape;214;p32"/>
            <p:cNvSpPr/>
            <p:nvPr/>
          </p:nvSpPr>
          <p:spPr>
            <a:xfrm>
              <a:off x="0" y="3752027"/>
              <a:ext cx="7599750" cy="6383790"/>
            </a:xfrm>
            <a:custGeom>
              <a:avLst/>
              <a:gdLst/>
              <a:ahLst/>
              <a:cxnLst/>
              <a:rect l="l" t="t" r="r" b="b"/>
              <a:pathLst>
                <a:path w="7599750" h="6383790" extrusionOk="0">
                  <a:moveTo>
                    <a:pt x="0" y="0"/>
                  </a:moveTo>
                  <a:lnTo>
                    <a:pt x="7599750" y="0"/>
                  </a:lnTo>
                  <a:lnTo>
                    <a:pt x="7599750" y="6383790"/>
                  </a:lnTo>
                  <a:lnTo>
                    <a:pt x="0" y="6383790"/>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5" name="Google Shape;215;p32"/>
            <p:cNvSpPr/>
            <p:nvPr/>
          </p:nvSpPr>
          <p:spPr>
            <a:xfrm>
              <a:off x="2328106" y="2791625"/>
              <a:ext cx="3201342" cy="960403"/>
            </a:xfrm>
            <a:custGeom>
              <a:avLst/>
              <a:gdLst/>
              <a:ahLst/>
              <a:cxnLst/>
              <a:rect l="l" t="t" r="r" b="b"/>
              <a:pathLst>
                <a:path w="3201342" h="960403" extrusionOk="0">
                  <a:moveTo>
                    <a:pt x="0" y="0"/>
                  </a:moveTo>
                  <a:lnTo>
                    <a:pt x="3201341" y="0"/>
                  </a:lnTo>
                  <a:lnTo>
                    <a:pt x="3201341" y="960402"/>
                  </a:lnTo>
                  <a:lnTo>
                    <a:pt x="0" y="960402"/>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6" name="Google Shape;216;p32"/>
            <p:cNvSpPr/>
            <p:nvPr/>
          </p:nvSpPr>
          <p:spPr>
            <a:xfrm flipH="1">
              <a:off x="3673107" y="0"/>
              <a:ext cx="2826968" cy="3764727"/>
            </a:xfrm>
            <a:custGeom>
              <a:avLst/>
              <a:gdLst/>
              <a:ahLst/>
              <a:cxnLst/>
              <a:rect l="l" t="t" r="r" b="b"/>
              <a:pathLst>
                <a:path w="2826968" h="3764727" extrusionOk="0">
                  <a:moveTo>
                    <a:pt x="2826968" y="0"/>
                  </a:moveTo>
                  <a:lnTo>
                    <a:pt x="0" y="0"/>
                  </a:lnTo>
                  <a:lnTo>
                    <a:pt x="0" y="3764727"/>
                  </a:lnTo>
                  <a:lnTo>
                    <a:pt x="2826968" y="3764727"/>
                  </a:lnTo>
                  <a:lnTo>
                    <a:pt x="2826968"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17" name="Google Shape;217;p32">
            <a:extLst>
              <a:ext uri="{C183D7F6-B498-43B3-948B-1728B52AA6E4}">
                <adec:decorative xmlns:adec="http://schemas.microsoft.com/office/drawing/2017/decorative" val="1"/>
              </a:ext>
            </a:extLst>
          </p:cNvPr>
          <p:cNvSpPr/>
          <p:nvPr/>
        </p:nvSpPr>
        <p:spPr>
          <a:xfrm>
            <a:off x="144654" y="92217"/>
            <a:ext cx="1267763" cy="263061"/>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8" name="Google Shape;218;p32"/>
          <p:cNvSpPr txBox="1"/>
          <p:nvPr/>
        </p:nvSpPr>
        <p:spPr>
          <a:xfrm>
            <a:off x="88434" y="369566"/>
            <a:ext cx="1380300"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a:solidFill>
                  <a:srgbClr val="0F3869"/>
                </a:solidFill>
                <a:latin typeface="Fave Script Bold Pro" pitchFamily="2" charset="77"/>
                <a:sym typeface="Arial"/>
              </a:rPr>
              <a:t>Cross-State Convening</a:t>
            </a:r>
            <a:endParaRPr sz="700">
              <a:latin typeface="Fave Script Bold Pro" pitchFamily="2" charset="77"/>
            </a:endParaRPr>
          </a:p>
        </p:txBody>
      </p:sp>
      <p:sp>
        <p:nvSpPr>
          <p:cNvPr id="219" name="Google Shape;219;p32">
            <a:extLst>
              <a:ext uri="{C183D7F6-B498-43B3-948B-1728B52AA6E4}">
                <adec:decorative xmlns:adec="http://schemas.microsoft.com/office/drawing/2017/decorative" val="1"/>
              </a:ext>
            </a:extLst>
          </p:cNvPr>
          <p:cNvSpPr/>
          <p:nvPr/>
        </p:nvSpPr>
        <p:spPr>
          <a:xfrm>
            <a:off x="0" y="2063776"/>
            <a:ext cx="2538409" cy="4180909"/>
          </a:xfrm>
          <a:custGeom>
            <a:avLst/>
            <a:gdLst/>
            <a:ahLst/>
            <a:cxnLst/>
            <a:rect l="l" t="t" r="r" b="b"/>
            <a:pathLst>
              <a:path w="5076818" h="8361817" extrusionOk="0">
                <a:moveTo>
                  <a:pt x="0" y="0"/>
                </a:moveTo>
                <a:lnTo>
                  <a:pt x="5076818" y="0"/>
                </a:lnTo>
                <a:lnTo>
                  <a:pt x="5076818" y="8361818"/>
                </a:lnTo>
                <a:lnTo>
                  <a:pt x="0" y="8361818"/>
                </a:lnTo>
                <a:lnTo>
                  <a:pt x="0" y="0"/>
                </a:lnTo>
                <a:close/>
              </a:path>
            </a:pathLst>
          </a:custGeom>
          <a:blipFill rotWithShape="1">
            <a:blip r:embed="rId7">
              <a:alphaModFix/>
            </a:blip>
            <a:stretch>
              <a:fillRect l="-13877" t="-124677" r="-153881" b="-19338"/>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23"/>
        <p:cNvGrpSpPr/>
        <p:nvPr/>
      </p:nvGrpSpPr>
      <p:grpSpPr>
        <a:xfrm>
          <a:off x="0" y="0"/>
          <a:ext cx="0" cy="0"/>
          <a:chOff x="0" y="0"/>
          <a:chExt cx="0" cy="0"/>
        </a:xfrm>
      </p:grpSpPr>
      <p:sp>
        <p:nvSpPr>
          <p:cNvPr id="224" name="Google Shape;224;p33"/>
          <p:cNvSpPr txBox="1">
            <a:spLocks noGrp="1"/>
          </p:cNvSpPr>
          <p:nvPr>
            <p:ph type="title" idx="4294967295"/>
          </p:nvPr>
        </p:nvSpPr>
        <p:spPr>
          <a:xfrm>
            <a:off x="441697" y="731525"/>
            <a:ext cx="2934600" cy="171739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4128"/>
              </a:lnSpc>
              <a:spcBef>
                <a:spcPts val="0"/>
              </a:spcBef>
              <a:spcAft>
                <a:spcPts val="0"/>
              </a:spcAft>
              <a:buClr>
                <a:srgbClr val="000000"/>
              </a:buClr>
              <a:buSzTx/>
              <a:buFont typeface="Arial"/>
              <a:buNone/>
              <a:tabLst/>
              <a:defRPr/>
            </a:pPr>
            <a:r>
              <a:rPr kumimoji="0" lang="en-US" sz="3000" b="1" i="0" u="sng" strike="noStrike" kern="0" cap="none" spc="0" normalizeH="0" baseline="0" noProof="0" dirty="0">
                <a:ln>
                  <a:noFill/>
                </a:ln>
                <a:solidFill>
                  <a:schemeClr val="lt1"/>
                </a:solidFill>
                <a:effectLst/>
                <a:uLnTx/>
                <a:uFillTx/>
                <a:latin typeface="Gentona Book" pitchFamily="2" charset="77"/>
                <a:ea typeface="Arial"/>
                <a:cs typeface="Arial"/>
                <a:sym typeface="Arial"/>
                <a:hlinkClick r:id="rId3">
                  <a:extLst>
                    <a:ext uri="{A12FA001-AC4F-418D-AE19-62706E023703}">
                      <ahyp:hlinkClr xmlns:ahyp="http://schemas.microsoft.com/office/drawing/2018/hyperlinkcolor" val="tx"/>
                    </a:ext>
                  </a:extLst>
                </a:hlinkClick>
              </a:rPr>
              <a:t>Supervisor creates account first! </a:t>
            </a:r>
            <a:endParaRPr kumimoji="0" lang="en-US" sz="3000" b="0" i="0" u="none" strike="noStrike" kern="0" cap="none" spc="0" normalizeH="0" baseline="0" noProof="0" dirty="0">
              <a:ln>
                <a:noFill/>
              </a:ln>
              <a:solidFill>
                <a:schemeClr val="lt1"/>
              </a:solidFill>
              <a:effectLst/>
              <a:uLnTx/>
              <a:uFillTx/>
              <a:latin typeface="Gentona Book" pitchFamily="2" charset="77"/>
              <a:ea typeface="Arial"/>
              <a:cs typeface="Arial"/>
              <a:sym typeface="Arial"/>
            </a:endParaRPr>
          </a:p>
        </p:txBody>
      </p:sp>
      <p:sp>
        <p:nvSpPr>
          <p:cNvPr id="225" name="Google Shape;225;p33">
            <a:extLst>
              <a:ext uri="{C183D7F6-B498-43B3-948B-1728B52AA6E4}">
                <adec:decorative xmlns:adec="http://schemas.microsoft.com/office/drawing/2017/decorative" val="1"/>
              </a:ext>
            </a:extLst>
          </p:cNvPr>
          <p:cNvSpPr/>
          <p:nvPr/>
        </p:nvSpPr>
        <p:spPr>
          <a:xfrm>
            <a:off x="3692218" y="789800"/>
            <a:ext cx="5012319" cy="3565490"/>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6" name="Google Shape;226;p33">
            <a:extLst>
              <a:ext uri="{C183D7F6-B498-43B3-948B-1728B52AA6E4}">
                <adec:decorative xmlns:adec="http://schemas.microsoft.com/office/drawing/2017/decorative" val="1"/>
              </a:ext>
            </a:extLst>
          </p:cNvPr>
          <p:cNvSpPr/>
          <p:nvPr/>
        </p:nvSpPr>
        <p:spPr>
          <a:xfrm>
            <a:off x="7730897" y="83745"/>
            <a:ext cx="1308596" cy="271534"/>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7" name="Google Shape;227;p33"/>
          <p:cNvSpPr txBox="1"/>
          <p:nvPr/>
        </p:nvSpPr>
        <p:spPr>
          <a:xfrm>
            <a:off x="7695092" y="369566"/>
            <a:ext cx="1380300"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a:solidFill>
                  <a:srgbClr val="FFFFFF"/>
                </a:solidFill>
                <a:latin typeface="Fave Script Bold Pro" pitchFamily="2" charset="77"/>
                <a:sym typeface="Arial"/>
              </a:rPr>
              <a:t>Cross-State Convening</a:t>
            </a:r>
            <a:endParaRPr sz="700">
              <a:latin typeface="Fave Script Bold Pro" pitchFamily="2" charset="77"/>
            </a:endParaRPr>
          </a:p>
        </p:txBody>
      </p:sp>
      <p:pic>
        <p:nvPicPr>
          <p:cNvPr id="228" name="Google Shape;228;p33" descr="Screenshot of a “Supervisor Onboarding Guide” for the TeachTrack (MyHLPTracker) app. It includes brief steps for creating an account, logging in, and accessing the app, with a link for returning users to log in."/>
          <p:cNvPicPr preferRelativeResize="0"/>
          <p:nvPr/>
        </p:nvPicPr>
        <p:blipFill rotWithShape="1">
          <a:blip r:embed="rId5">
            <a:alphaModFix/>
          </a:blip>
          <a:srcRect/>
          <a:stretch/>
        </p:blipFill>
        <p:spPr>
          <a:xfrm>
            <a:off x="3853697" y="1162050"/>
            <a:ext cx="4687126" cy="2819400"/>
          </a:xfrm>
          <a:prstGeom prst="rect">
            <a:avLst/>
          </a:prstGeom>
          <a:noFill/>
          <a:ln>
            <a:noFill/>
          </a:ln>
        </p:spPr>
      </p:pic>
      <p:pic>
        <p:nvPicPr>
          <p:cNvPr id="229" name="Google Shape;229;p33">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881225" y="2747375"/>
            <a:ext cx="2055550" cy="2055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33"/>
        <p:cNvGrpSpPr/>
        <p:nvPr/>
      </p:nvGrpSpPr>
      <p:grpSpPr>
        <a:xfrm>
          <a:off x="0" y="0"/>
          <a:ext cx="0" cy="0"/>
          <a:chOff x="0" y="0"/>
          <a:chExt cx="0" cy="0"/>
        </a:xfrm>
      </p:grpSpPr>
      <p:sp>
        <p:nvSpPr>
          <p:cNvPr id="234" name="Google Shape;234;p34"/>
          <p:cNvSpPr txBox="1">
            <a:spLocks noGrp="1"/>
          </p:cNvSpPr>
          <p:nvPr>
            <p:ph type="title" idx="4294967295"/>
          </p:nvPr>
        </p:nvSpPr>
        <p:spPr>
          <a:xfrm>
            <a:off x="433122" y="1064200"/>
            <a:ext cx="2934600" cy="114492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4128"/>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chemeClr val="lt1"/>
                </a:solidFill>
                <a:effectLst/>
                <a:uLnTx/>
                <a:uFillTx/>
                <a:latin typeface="Gentona Book" pitchFamily="2" charset="77"/>
                <a:ea typeface="Arial"/>
                <a:cs typeface="Arial"/>
                <a:sym typeface="Arial"/>
              </a:rPr>
              <a:t>Supervisor set up continued</a:t>
            </a:r>
            <a:endParaRPr kumimoji="0" lang="en-US" sz="3000" b="0" i="0" u="none" strike="noStrike" kern="0" cap="none" spc="0" normalizeH="0" baseline="0" noProof="0" dirty="0">
              <a:ln>
                <a:noFill/>
              </a:ln>
              <a:solidFill>
                <a:schemeClr val="lt1"/>
              </a:solidFill>
              <a:effectLst/>
              <a:uLnTx/>
              <a:uFillTx/>
              <a:latin typeface="Gentona Book" pitchFamily="2" charset="77"/>
              <a:ea typeface="Arial"/>
              <a:cs typeface="Arial"/>
              <a:sym typeface="Arial"/>
            </a:endParaRPr>
          </a:p>
        </p:txBody>
      </p:sp>
      <p:sp>
        <p:nvSpPr>
          <p:cNvPr id="235" name="Google Shape;235;p34"/>
          <p:cNvSpPr/>
          <p:nvPr/>
        </p:nvSpPr>
        <p:spPr>
          <a:xfrm>
            <a:off x="3754293" y="790075"/>
            <a:ext cx="5012319" cy="3565490"/>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dirty="0">
              <a:solidFill>
                <a:schemeClr val="dk1"/>
              </a:solidFill>
              <a:latin typeface="Gentona Book" pitchFamily="2" charset="77"/>
              <a:ea typeface="Calibri"/>
              <a:cs typeface="Calibri"/>
              <a:sym typeface="Calibri"/>
            </a:endParaRPr>
          </a:p>
          <a:p>
            <a:pPr marL="0" marR="0" lvl="0" indent="0" algn="l" rtl="0">
              <a:spcBef>
                <a:spcPts val="0"/>
              </a:spcBef>
              <a:spcAft>
                <a:spcPts val="0"/>
              </a:spcAft>
              <a:buNone/>
            </a:pPr>
            <a:endParaRPr sz="900" dirty="0">
              <a:solidFill>
                <a:schemeClr val="dk1"/>
              </a:solidFill>
              <a:latin typeface="Gentona Book" pitchFamily="2" charset="77"/>
              <a:ea typeface="Calibri"/>
              <a:cs typeface="Calibri"/>
              <a:sym typeface="Calibri"/>
            </a:endParaRPr>
          </a:p>
          <a:p>
            <a:pPr marL="457200" marR="0" lvl="0" indent="-228600" algn="l" rtl="0">
              <a:spcBef>
                <a:spcPts val="0"/>
              </a:spcBef>
              <a:spcAft>
                <a:spcPts val="0"/>
              </a:spcAft>
              <a:buClr>
                <a:schemeClr val="dk1"/>
              </a:buClr>
              <a:buSzPts val="1800"/>
              <a:buFont typeface="Calibri"/>
              <a:buAutoNum type="arabicPeriod"/>
            </a:pPr>
            <a:r>
              <a:rPr lang="en" sz="1800" dirty="0">
                <a:solidFill>
                  <a:schemeClr val="dk1"/>
                </a:solidFill>
                <a:latin typeface="Gentona Book" pitchFamily="2" charset="77"/>
                <a:ea typeface="Calibri"/>
                <a:cs typeface="Calibri"/>
                <a:sym typeface="Calibri"/>
              </a:rPr>
              <a:t>Click “Class Admin”</a:t>
            </a:r>
            <a:endParaRPr sz="1800" dirty="0">
              <a:solidFill>
                <a:schemeClr val="dk1"/>
              </a:solidFill>
              <a:latin typeface="Gentona Book" pitchFamily="2" charset="77"/>
              <a:ea typeface="Calibri"/>
              <a:cs typeface="Calibri"/>
              <a:sym typeface="Calibri"/>
            </a:endParaRPr>
          </a:p>
          <a:p>
            <a:pPr marL="457200" marR="0" lvl="0" indent="-228600" algn="l" rtl="0">
              <a:spcBef>
                <a:spcPts val="0"/>
              </a:spcBef>
              <a:spcAft>
                <a:spcPts val="0"/>
              </a:spcAft>
              <a:buClr>
                <a:schemeClr val="dk1"/>
              </a:buClr>
              <a:buSzPts val="1800"/>
              <a:buFont typeface="Calibri"/>
              <a:buAutoNum type="arabicPeriod"/>
            </a:pPr>
            <a:r>
              <a:rPr lang="en" sz="1800" dirty="0">
                <a:solidFill>
                  <a:schemeClr val="dk1"/>
                </a:solidFill>
                <a:latin typeface="Gentona Book" pitchFamily="2" charset="77"/>
                <a:ea typeface="Calibri"/>
                <a:cs typeface="Calibri"/>
                <a:sym typeface="Calibri"/>
              </a:rPr>
              <a:t>Enter a class name in the text box</a:t>
            </a:r>
            <a:endParaRPr sz="1800" dirty="0">
              <a:solidFill>
                <a:schemeClr val="dk1"/>
              </a:solidFill>
              <a:latin typeface="Gentona Book" pitchFamily="2" charset="77"/>
              <a:ea typeface="Calibri"/>
              <a:cs typeface="Calibri"/>
              <a:sym typeface="Calibri"/>
            </a:endParaRPr>
          </a:p>
          <a:p>
            <a:pPr marL="457200" marR="0" lvl="0" indent="-228600" algn="l" rtl="0">
              <a:spcBef>
                <a:spcPts val="0"/>
              </a:spcBef>
              <a:spcAft>
                <a:spcPts val="0"/>
              </a:spcAft>
              <a:buClr>
                <a:schemeClr val="dk1"/>
              </a:buClr>
              <a:buSzPts val="1800"/>
              <a:buFont typeface="Calibri"/>
              <a:buAutoNum type="arabicPeriod"/>
            </a:pPr>
            <a:r>
              <a:rPr lang="en" sz="1800" dirty="0">
                <a:solidFill>
                  <a:schemeClr val="dk1"/>
                </a:solidFill>
                <a:latin typeface="Gentona Book" pitchFamily="2" charset="77"/>
                <a:ea typeface="Calibri"/>
                <a:cs typeface="Calibri"/>
                <a:sym typeface="Calibri"/>
              </a:rPr>
              <a:t>Click “Generate Class”</a:t>
            </a:r>
            <a:endParaRPr sz="1800" dirty="0">
              <a:solidFill>
                <a:schemeClr val="dk1"/>
              </a:solidFill>
              <a:latin typeface="Gentona Book" pitchFamily="2" charset="77"/>
              <a:ea typeface="Calibri"/>
              <a:cs typeface="Calibri"/>
              <a:sym typeface="Calibri"/>
            </a:endParaRPr>
          </a:p>
          <a:p>
            <a:pPr marL="457200" marR="0" lvl="0" indent="-228600" algn="l" rtl="0">
              <a:spcBef>
                <a:spcPts val="0"/>
              </a:spcBef>
              <a:spcAft>
                <a:spcPts val="0"/>
              </a:spcAft>
              <a:buClr>
                <a:schemeClr val="dk1"/>
              </a:buClr>
              <a:buSzPts val="1800"/>
              <a:buFont typeface="Calibri"/>
              <a:buAutoNum type="arabicPeriod"/>
            </a:pPr>
            <a:r>
              <a:rPr lang="en" sz="1800" dirty="0">
                <a:solidFill>
                  <a:schemeClr val="dk1"/>
                </a:solidFill>
                <a:latin typeface="Gentona Book" pitchFamily="2" charset="77"/>
                <a:ea typeface="Calibri"/>
                <a:cs typeface="Calibri"/>
                <a:sym typeface="Calibri"/>
              </a:rPr>
              <a:t>Go back to the home page (back arrow in upper left corner)</a:t>
            </a:r>
            <a:endParaRPr sz="1800" dirty="0">
              <a:solidFill>
                <a:schemeClr val="dk1"/>
              </a:solidFill>
              <a:latin typeface="Gentona Book" pitchFamily="2" charset="77"/>
              <a:ea typeface="Calibri"/>
              <a:cs typeface="Calibri"/>
              <a:sym typeface="Calibri"/>
            </a:endParaRPr>
          </a:p>
          <a:p>
            <a:pPr marL="457200" marR="0" lvl="0" indent="-228600" algn="l" rtl="0">
              <a:spcBef>
                <a:spcPts val="0"/>
              </a:spcBef>
              <a:spcAft>
                <a:spcPts val="0"/>
              </a:spcAft>
              <a:buClr>
                <a:schemeClr val="dk1"/>
              </a:buClr>
              <a:buSzPts val="1800"/>
              <a:buFont typeface="Calibri"/>
              <a:buAutoNum type="arabicPeriod"/>
            </a:pPr>
            <a:r>
              <a:rPr lang="en" sz="1800" dirty="0">
                <a:solidFill>
                  <a:schemeClr val="dk1"/>
                </a:solidFill>
                <a:latin typeface="Gentona Book" pitchFamily="2" charset="77"/>
                <a:ea typeface="Calibri"/>
                <a:cs typeface="Calibri"/>
                <a:sym typeface="Calibri"/>
              </a:rPr>
              <a:t>Click “Invite to Class”</a:t>
            </a:r>
            <a:endParaRPr sz="1800" dirty="0">
              <a:solidFill>
                <a:schemeClr val="dk1"/>
              </a:solidFill>
              <a:latin typeface="Gentona Book" pitchFamily="2" charset="77"/>
              <a:ea typeface="Calibri"/>
              <a:cs typeface="Calibri"/>
              <a:sym typeface="Calibri"/>
            </a:endParaRPr>
          </a:p>
          <a:p>
            <a:pPr marL="457200" marR="0" lvl="0" indent="-228600" algn="l" rtl="0">
              <a:spcBef>
                <a:spcPts val="0"/>
              </a:spcBef>
              <a:spcAft>
                <a:spcPts val="0"/>
              </a:spcAft>
              <a:buClr>
                <a:schemeClr val="dk1"/>
              </a:buClr>
              <a:buSzPts val="1800"/>
              <a:buFont typeface="Calibri"/>
              <a:buAutoNum type="arabicPeriod"/>
            </a:pPr>
            <a:r>
              <a:rPr lang="en" sz="1800" dirty="0">
                <a:solidFill>
                  <a:schemeClr val="dk1"/>
                </a:solidFill>
                <a:latin typeface="Gentona Book" pitchFamily="2" charset="77"/>
                <a:ea typeface="Calibri"/>
                <a:cs typeface="Calibri"/>
                <a:sym typeface="Calibri"/>
              </a:rPr>
              <a:t>Select class from the dropdown menu</a:t>
            </a:r>
            <a:endParaRPr sz="1800" dirty="0">
              <a:solidFill>
                <a:schemeClr val="dk1"/>
              </a:solidFill>
              <a:latin typeface="Gentona Book" pitchFamily="2" charset="77"/>
              <a:ea typeface="Calibri"/>
              <a:cs typeface="Calibri"/>
              <a:sym typeface="Calibri"/>
            </a:endParaRPr>
          </a:p>
          <a:p>
            <a:pPr marL="457200" marR="0" lvl="0" indent="-228600" algn="l" rtl="0">
              <a:spcBef>
                <a:spcPts val="0"/>
              </a:spcBef>
              <a:spcAft>
                <a:spcPts val="0"/>
              </a:spcAft>
              <a:buClr>
                <a:schemeClr val="dk1"/>
              </a:buClr>
              <a:buSzPts val="1800"/>
              <a:buFont typeface="Calibri"/>
              <a:buAutoNum type="arabicPeriod"/>
            </a:pPr>
            <a:r>
              <a:rPr lang="en" sz="1800" dirty="0">
                <a:solidFill>
                  <a:schemeClr val="dk1"/>
                </a:solidFill>
                <a:latin typeface="Gentona Book" pitchFamily="2" charset="77"/>
                <a:ea typeface="Calibri"/>
                <a:cs typeface="Calibri"/>
                <a:sym typeface="Calibri"/>
              </a:rPr>
              <a:t>Click “Generate invite link” and copy link</a:t>
            </a:r>
            <a:endParaRPr sz="1800" dirty="0">
              <a:solidFill>
                <a:schemeClr val="dk1"/>
              </a:solidFill>
              <a:latin typeface="Gentona Book" pitchFamily="2" charset="77"/>
              <a:ea typeface="Calibri"/>
              <a:cs typeface="Calibri"/>
              <a:sym typeface="Calibri"/>
            </a:endParaRPr>
          </a:p>
          <a:p>
            <a:pPr marL="457200" marR="0" lvl="0" indent="-228600" algn="l" rtl="0">
              <a:spcBef>
                <a:spcPts val="0"/>
              </a:spcBef>
              <a:spcAft>
                <a:spcPts val="0"/>
              </a:spcAft>
              <a:buClr>
                <a:schemeClr val="dk1"/>
              </a:buClr>
              <a:buSzPts val="1800"/>
              <a:buFont typeface="Calibri"/>
              <a:buAutoNum type="arabicPeriod"/>
            </a:pPr>
            <a:r>
              <a:rPr lang="en" sz="1800" dirty="0">
                <a:solidFill>
                  <a:schemeClr val="dk1"/>
                </a:solidFill>
                <a:latin typeface="Gentona Book" pitchFamily="2" charset="77"/>
                <a:ea typeface="Calibri"/>
                <a:cs typeface="Calibri"/>
                <a:sym typeface="Calibri"/>
              </a:rPr>
              <a:t>Share the link with a partner</a:t>
            </a:r>
            <a:endParaRPr sz="1800" dirty="0">
              <a:solidFill>
                <a:schemeClr val="dk1"/>
              </a:solidFill>
              <a:latin typeface="Gentona Book" pitchFamily="2" charset="77"/>
              <a:ea typeface="Calibri"/>
              <a:cs typeface="Calibri"/>
              <a:sym typeface="Calibri"/>
            </a:endParaRPr>
          </a:p>
          <a:p>
            <a:pPr marL="457200" marR="0" lvl="0" indent="-228600" algn="l" rtl="0">
              <a:spcBef>
                <a:spcPts val="0"/>
              </a:spcBef>
              <a:spcAft>
                <a:spcPts val="0"/>
              </a:spcAft>
              <a:buClr>
                <a:schemeClr val="dk1"/>
              </a:buClr>
              <a:buSzPts val="1800"/>
              <a:buFont typeface="Calibri"/>
              <a:buAutoNum type="arabicPeriod"/>
            </a:pPr>
            <a:r>
              <a:rPr lang="en" sz="1800" dirty="0">
                <a:solidFill>
                  <a:schemeClr val="dk1"/>
                </a:solidFill>
                <a:latin typeface="Gentona Book" pitchFamily="2" charset="77"/>
                <a:ea typeface="Calibri"/>
                <a:cs typeface="Calibri"/>
                <a:sym typeface="Calibri"/>
              </a:rPr>
              <a:t>The partner then follows the teacher candidate guide</a:t>
            </a:r>
            <a:endParaRPr sz="1800" dirty="0">
              <a:solidFill>
                <a:schemeClr val="dk1"/>
              </a:solidFill>
              <a:latin typeface="Gentona Book" pitchFamily="2" charset="77"/>
              <a:ea typeface="Calibri"/>
              <a:cs typeface="Calibri"/>
              <a:sym typeface="Calibri"/>
            </a:endParaRPr>
          </a:p>
        </p:txBody>
      </p:sp>
      <p:sp>
        <p:nvSpPr>
          <p:cNvPr id="236" name="Google Shape;236;p34">
            <a:extLst>
              <a:ext uri="{C183D7F6-B498-43B3-948B-1728B52AA6E4}">
                <adec:decorative xmlns:adec="http://schemas.microsoft.com/office/drawing/2017/decorative" val="1"/>
              </a:ext>
            </a:extLst>
          </p:cNvPr>
          <p:cNvSpPr/>
          <p:nvPr/>
        </p:nvSpPr>
        <p:spPr>
          <a:xfrm>
            <a:off x="1104900" y="2571749"/>
            <a:ext cx="1468638" cy="1994569"/>
          </a:xfrm>
          <a:custGeom>
            <a:avLst/>
            <a:gdLst/>
            <a:ahLst/>
            <a:cxnLst/>
            <a:rect l="l" t="t" r="r" b="b"/>
            <a:pathLst>
              <a:path w="2937276" h="3989138" extrusionOk="0">
                <a:moveTo>
                  <a:pt x="0" y="0"/>
                </a:moveTo>
                <a:lnTo>
                  <a:pt x="2937276" y="0"/>
                </a:lnTo>
                <a:lnTo>
                  <a:pt x="2937276" y="3989138"/>
                </a:lnTo>
                <a:lnTo>
                  <a:pt x="0" y="3989138"/>
                </a:lnTo>
                <a:lnTo>
                  <a:pt x="0" y="0"/>
                </a:lnTo>
                <a:close/>
              </a:path>
            </a:pathLst>
          </a:custGeom>
          <a:blipFill rotWithShape="1">
            <a:blip r:embed="rId3">
              <a:alphaModFix/>
            </a:blip>
            <a:stretch>
              <a:fillRect l="-279" t="-11269" r="-109668" b="-12075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7" name="Google Shape;237;p34">
            <a:extLst>
              <a:ext uri="{C183D7F6-B498-43B3-948B-1728B52AA6E4}">
                <adec:decorative xmlns:adec="http://schemas.microsoft.com/office/drawing/2017/decorative" val="1"/>
              </a:ext>
            </a:extLst>
          </p:cNvPr>
          <p:cNvSpPr/>
          <p:nvPr/>
        </p:nvSpPr>
        <p:spPr>
          <a:xfrm>
            <a:off x="7730897" y="83745"/>
            <a:ext cx="1308596" cy="271534"/>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8" name="Google Shape;238;p34"/>
          <p:cNvSpPr txBox="1"/>
          <p:nvPr/>
        </p:nvSpPr>
        <p:spPr>
          <a:xfrm>
            <a:off x="7695092" y="369566"/>
            <a:ext cx="1380300" cy="170944"/>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 sz="1100" dirty="0">
                <a:solidFill>
                  <a:srgbClr val="FFFFFF"/>
                </a:solidFill>
                <a:latin typeface="Fave Script Bold Pro" pitchFamily="2" charset="77"/>
                <a:sym typeface="Arial"/>
              </a:rPr>
              <a:t>Cross-State Convening</a:t>
            </a:r>
            <a:endParaRPr sz="700" dirty="0">
              <a:latin typeface="Fave Script Bold Pro" pitchFamily="2" charset="77"/>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999</Words>
  <Application>Microsoft Macintosh PowerPoint</Application>
  <PresentationFormat>On-screen Show (16:9)</PresentationFormat>
  <Paragraphs>222</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Fave Script Bold Pro</vt:lpstr>
      <vt:lpstr>Gentona Book</vt:lpstr>
      <vt:lpstr>Ultra</vt:lpstr>
      <vt:lpstr>Simple Light</vt:lpstr>
      <vt:lpstr>Office Theme</vt:lpstr>
      <vt:lpstr>Learning That Drives Practice:  High-Leverage Practice Tools for Teacher and Leader Candidates  (Learning; Goal #1)</vt:lpstr>
      <vt:lpstr>Check-in</vt:lpstr>
      <vt:lpstr>TeachTrack Master Your HLPs with ease</vt:lpstr>
      <vt:lpstr>What is TeachTrack?</vt:lpstr>
      <vt:lpstr>How might I use TeachTrack</vt:lpstr>
      <vt:lpstr>Demonstrations</vt:lpstr>
      <vt:lpstr> Let’s practice with a partner - one person is a supervisor and the other a teacher candidate.  Write comments/?s on post it notes as you are practicing.    </vt:lpstr>
      <vt:lpstr>Supervisor creates account first! </vt:lpstr>
      <vt:lpstr>Supervisor set up continued</vt:lpstr>
      <vt:lpstr>Teacher candidate creates their account</vt:lpstr>
      <vt:lpstr>Teacher candidate enters a reflection</vt:lpstr>
      <vt:lpstr>Supervisor provides feedback</vt:lpstr>
      <vt:lpstr>Teacher candidate reviews feedback</vt:lpstr>
      <vt:lpstr>Discussion</vt:lpstr>
      <vt:lpstr>Thank you!</vt:lpstr>
      <vt:lpstr>Welcome!</vt:lpstr>
      <vt:lpstr>Agenda</vt:lpstr>
      <vt:lpstr>SB 538</vt:lpstr>
      <vt:lpstr>Module Content</vt:lpstr>
      <vt:lpstr>Georgia Educational Leadership Faculty Association (GELFA)</vt:lpstr>
      <vt:lpstr>HLP Examples</vt:lpstr>
      <vt:lpstr>HLP13</vt:lpstr>
      <vt:lpstr>HLP Leadership Guides</vt:lpstr>
      <vt:lpstr>Challenges</vt:lpstr>
      <vt:lpstr>Breakout Agenda</vt:lpstr>
      <vt:lpstr> HLP Examples in Action and Leadership Guides Conversation Prompts </vt:lpstr>
      <vt:lpstr>thanks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Emma R Ostovar</cp:lastModifiedBy>
  <cp:revision>6</cp:revision>
  <dcterms:modified xsi:type="dcterms:W3CDTF">2026-02-25T14:34:56Z</dcterms:modified>
</cp:coreProperties>
</file>