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2"/>
  </p:notesMasterIdLst>
  <p:sldIdLst>
    <p:sldId id="256" r:id="rId5"/>
    <p:sldId id="257" r:id="rId6"/>
    <p:sldId id="258" r:id="rId7"/>
    <p:sldId id="260" r:id="rId8"/>
    <p:sldId id="267" r:id="rId9"/>
    <p:sldId id="274" r:id="rId10"/>
    <p:sldId id="275" r:id="rId11"/>
  </p:sldIdLst>
  <p:sldSz cx="18288000" cy="10287000"/>
  <p:notesSz cx="6858000" cy="9144000"/>
  <p:embeddedFontLst>
    <p:embeddedFont>
      <p:font typeface="Bebas Neue" panose="020B0606020202050201" pitchFamily="34" charset="77"/>
      <p:regular r:id="rId13"/>
    </p:embeddedFont>
    <p:embeddedFont>
      <p:font typeface="Fjalla One" panose="02000506040000020004" pitchFamily="2" charset="0"/>
      <p:regular r:id="rId14"/>
    </p:embeddedFont>
    <p:embeddedFont>
      <p:font typeface="Raleway" pitchFamily="2" charset="77"/>
      <p:regular r:id="rId15"/>
      <p:bold r:id="rId16"/>
      <p:italic r:id="rId17"/>
      <p:boldItalic r:id="rId18"/>
    </p:embeddedFont>
    <p:embeddedFont>
      <p:font typeface="Raleway Black" pitchFamily="2" charset="77"/>
      <p:bold r:id="rId19"/>
      <p:italic r:id="rId20"/>
      <p:boldItalic r:id="rId21"/>
    </p:embeddedFont>
    <p:embeddedFont>
      <p:font typeface="Raleway ExtraBold" pitchFamily="2" charset="77"/>
      <p:bold r:id="rId22"/>
      <p:italic r:id="rId23"/>
      <p:boldItalic r:id="rId24"/>
    </p:embeddedFont>
    <p:embeddedFont>
      <p:font typeface="Raleway SemiBold" pitchFamily="2" charset="77"/>
      <p:regular r:id="rId25"/>
      <p:bold r:id="rId26"/>
      <p:italic r:id="rId27"/>
      <p:boldItalic r:id="rId28"/>
    </p:embeddedFont>
    <p:embeddedFont>
      <p:font typeface="Satisfy" panose="02000000000000000000" pitchFamily="2"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EBB57"/>
    <a:srgbClr val="C341E0"/>
    <a:srgbClr val="7E1B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E6DC56-AB00-4073-BC91-8CB765170E32}" v="40" dt="2026-02-09T22:08:38.6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22"/>
    <p:restoredTop sz="86397"/>
  </p:normalViewPr>
  <p:slideViewPr>
    <p:cSldViewPr snapToGrid="0">
      <p:cViewPr varScale="1">
        <p:scale>
          <a:sx n="48" d="100"/>
          <a:sy n="48" d="100"/>
        </p:scale>
        <p:origin x="224" y="7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font" Target="fonts/font9.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font" Target="fonts/font7.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0" name="Google Shape;41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1" name="Google Shape;42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83"/>
        <p:cNvGrpSpPr/>
        <p:nvPr/>
      </p:nvGrpSpPr>
      <p:grpSpPr>
        <a:xfrm>
          <a:off x="0" y="0"/>
          <a:ext cx="0" cy="0"/>
          <a:chOff x="0" y="0"/>
          <a:chExt cx="0" cy="0"/>
        </a:xfrm>
      </p:grpSpPr>
      <p:sp>
        <p:nvSpPr>
          <p:cNvPr id="2" name="Title 1">
            <a:extLst>
              <a:ext uri="{FF2B5EF4-FFF2-40B4-BE49-F238E27FC236}">
                <a16:creationId xmlns:a16="http://schemas.microsoft.com/office/drawing/2014/main" id="{912B71FD-89CE-262D-B736-B19D2A9EF1DB}"/>
              </a:ext>
            </a:extLst>
          </p:cNvPr>
          <p:cNvSpPr>
            <a:spLocks noGrp="1"/>
          </p:cNvSpPr>
          <p:nvPr>
            <p:ph type="title" idx="4294967295"/>
          </p:nvPr>
        </p:nvSpPr>
        <p:spPr>
          <a:xfrm>
            <a:off x="457200" y="-1143000"/>
            <a:ext cx="8229600" cy="1143000"/>
          </a:xfrm>
        </p:spPr>
        <p:txBody>
          <a:bodyPr spcFirstLastPara="1" wrap="square" lIns="91425" tIns="45700" rIns="91425" bIns="45700" anchor="b" anchorCtr="0">
            <a:normAutofit/>
          </a:bodyPr>
          <a:lstStyle/>
          <a:p>
            <a:r>
              <a:rPr lang="en-US" dirty="0"/>
              <a:t>CCSC title</a:t>
            </a:r>
          </a:p>
        </p:txBody>
      </p:sp>
      <p:pic>
        <p:nvPicPr>
          <p:cNvPr id="84" name="Google Shape;84;p13" descr="CEEDAR Center Cross-State Convening. February 10-12. Sheraton, New Orleans. NOLA= Networking, Outcomes, Learning, and Accountability."/>
          <p:cNvPicPr preferRelativeResize="0"/>
          <p:nvPr/>
        </p:nvPicPr>
        <p:blipFill>
          <a:blip r:embed="rId3">
            <a:alphaModFix/>
          </a:blip>
          <a:stretch>
            <a:fillRect/>
          </a:stretch>
        </p:blipFill>
        <p:spPr>
          <a:xfrm>
            <a:off x="0" y="0"/>
            <a:ext cx="18288000" cy="1028700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4"/>
          <p:cNvSpPr txBox="1">
            <a:spLocks noGrp="1"/>
          </p:cNvSpPr>
          <p:nvPr>
            <p:ph type="title" idx="4294967295"/>
          </p:nvPr>
        </p:nvSpPr>
        <p:spPr>
          <a:xfrm>
            <a:off x="2374700" y="2462575"/>
            <a:ext cx="14715900" cy="3403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75000"/>
              </a:lnSpc>
              <a:spcBef>
                <a:spcPts val="0"/>
              </a:spcBef>
              <a:spcAft>
                <a:spcPts val="0"/>
              </a:spcAft>
              <a:buClr>
                <a:srgbClr val="000000"/>
              </a:buClr>
              <a:buSzTx/>
              <a:buFont typeface="Arial"/>
              <a:buNone/>
              <a:tabLst/>
              <a:defRPr/>
            </a:pPr>
            <a:r>
              <a:rPr kumimoji="0" lang="en-US" sz="9827" b="1" i="0" u="none" strike="noStrike" kern="0" cap="none" spc="0" normalizeH="0" baseline="0" noProof="0" dirty="0">
                <a:ln>
                  <a:noFill/>
                </a:ln>
                <a:solidFill>
                  <a:srgbClr val="0F3869"/>
                </a:solidFill>
                <a:effectLst/>
                <a:uLnTx/>
                <a:uFillTx/>
                <a:latin typeface="Bebas Neue"/>
                <a:ea typeface="Bebas Neue"/>
                <a:cs typeface="Bebas Neue"/>
                <a:sym typeface="Bebas Neue"/>
              </a:rPr>
              <a:t>Hot topics in Registered Teacher Apprenticeships: Roundtable  Conversations with practitioners</a:t>
            </a:r>
            <a:endParaRPr kumimoji="0" lang="en-US" sz="100" b="1" i="0" u="none" strike="noStrike" kern="0" cap="none" spc="0" normalizeH="0" baseline="0" noProof="0" dirty="0">
              <a:ln>
                <a:noFill/>
              </a:ln>
              <a:solidFill>
                <a:srgbClr val="000000"/>
              </a:solidFill>
              <a:effectLst/>
              <a:uLnTx/>
              <a:uFillTx/>
              <a:latin typeface="Bebas Neue"/>
              <a:ea typeface="Bebas Neue"/>
              <a:cs typeface="Bebas Neue"/>
              <a:sym typeface="Bebas Neue"/>
            </a:endParaRPr>
          </a:p>
        </p:txBody>
      </p:sp>
      <p:sp>
        <p:nvSpPr>
          <p:cNvPr id="90" name="Google Shape;90;p14">
            <a:extLst>
              <a:ext uri="{C183D7F6-B498-43B3-948B-1728B52AA6E4}">
                <adec:decorative xmlns:adec="http://schemas.microsoft.com/office/drawing/2017/decorative" val="1"/>
              </a:ext>
            </a:extLst>
          </p:cNvPr>
          <p:cNvSpPr/>
          <p:nvPr/>
        </p:nvSpPr>
        <p:spPr>
          <a:xfrm>
            <a:off x="289308"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14"/>
          <p:cNvSpPr txBox="1"/>
          <p:nvPr/>
        </p:nvSpPr>
        <p:spPr>
          <a:xfrm>
            <a:off x="176868"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92" name="Google Shape;92;p14"/>
          <p:cNvSpPr txBox="1"/>
          <p:nvPr/>
        </p:nvSpPr>
        <p:spPr>
          <a:xfrm>
            <a:off x="5359550" y="6931350"/>
            <a:ext cx="8746200" cy="1485600"/>
          </a:xfrm>
          <a:prstGeom prst="rect">
            <a:avLst/>
          </a:prstGeom>
          <a:noFill/>
          <a:ln>
            <a:noFill/>
          </a:ln>
        </p:spPr>
        <p:txBody>
          <a:bodyPr spcFirstLastPara="1" wrap="square" lIns="0" tIns="0" rIns="0" bIns="0" anchor="t" anchorCtr="0">
            <a:spAutoFit/>
          </a:bodyPr>
          <a:lstStyle/>
          <a:p>
            <a:pPr marL="0" marR="0" lvl="0" indent="0" algn="ctr" rtl="0">
              <a:lnSpc>
                <a:spcPct val="123995"/>
              </a:lnSpc>
              <a:spcBef>
                <a:spcPts val="0"/>
              </a:spcBef>
              <a:spcAft>
                <a:spcPts val="0"/>
              </a:spcAft>
              <a:buNone/>
            </a:pPr>
            <a:r>
              <a:rPr lang="en-US" sz="4309" b="1">
                <a:solidFill>
                  <a:srgbClr val="006AB9"/>
                </a:solidFill>
                <a:latin typeface="Raleway"/>
                <a:ea typeface="Raleway"/>
                <a:cs typeface="Raleway"/>
                <a:sym typeface="Raleway"/>
              </a:rPr>
              <a:t>Presented by:  </a:t>
            </a:r>
            <a:endParaRPr sz="4309" b="1">
              <a:solidFill>
                <a:srgbClr val="006AB9"/>
              </a:solidFill>
              <a:latin typeface="Raleway"/>
              <a:ea typeface="Raleway"/>
              <a:cs typeface="Raleway"/>
              <a:sym typeface="Raleway"/>
            </a:endParaRPr>
          </a:p>
          <a:p>
            <a:pPr marL="0" marR="0" lvl="0" indent="0" algn="ctr" rtl="0">
              <a:lnSpc>
                <a:spcPct val="123995"/>
              </a:lnSpc>
              <a:spcBef>
                <a:spcPts val="0"/>
              </a:spcBef>
              <a:spcAft>
                <a:spcPts val="0"/>
              </a:spcAft>
              <a:buNone/>
            </a:pPr>
            <a:r>
              <a:rPr lang="en-US" sz="4309" b="1">
                <a:solidFill>
                  <a:srgbClr val="006AB9"/>
                </a:solidFill>
                <a:latin typeface="Raleway"/>
                <a:ea typeface="Raleway"/>
                <a:cs typeface="Raleway"/>
                <a:sym typeface="Raleway"/>
              </a:rPr>
              <a:t>CEEDAR Apprenticeship Team</a:t>
            </a:r>
            <a:endParaRPr sz="4309" b="1">
              <a:solidFill>
                <a:srgbClr val="006AB9"/>
              </a:solidFill>
              <a:latin typeface="Raleway"/>
              <a:ea typeface="Raleway"/>
              <a:cs typeface="Raleway"/>
              <a:sym typeface="Raleway"/>
            </a:endParaRPr>
          </a:p>
        </p:txBody>
      </p:sp>
      <p:pic>
        <p:nvPicPr>
          <p:cNvPr id="93" name="Google Shape;93;p14">
            <a:extLst>
              <a:ext uri="{C183D7F6-B498-43B3-948B-1728B52AA6E4}">
                <adec:decorative xmlns:adec="http://schemas.microsoft.com/office/drawing/2017/decorative" val="1"/>
              </a:ext>
            </a:extLst>
          </p:cNvPr>
          <p:cNvPicPr preferRelativeResize="0"/>
          <p:nvPr/>
        </p:nvPicPr>
        <p:blipFill rotWithShape="1">
          <a:blip r:embed="rId4">
            <a:alphaModFix/>
          </a:blip>
          <a:srcRect t="86648"/>
          <a:stretch/>
        </p:blipFill>
        <p:spPr>
          <a:xfrm>
            <a:off x="0" y="8913523"/>
            <a:ext cx="18288000" cy="13734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BC27"/>
        </a:solidFill>
        <a:effectLst/>
      </p:bgPr>
    </p:bg>
    <p:spTree>
      <p:nvGrpSpPr>
        <p:cNvPr id="1" name="Shape 97"/>
        <p:cNvGrpSpPr/>
        <p:nvPr/>
      </p:nvGrpSpPr>
      <p:grpSpPr>
        <a:xfrm>
          <a:off x="0" y="0"/>
          <a:ext cx="0" cy="0"/>
          <a:chOff x="0" y="0"/>
          <a:chExt cx="0" cy="0"/>
        </a:xfrm>
      </p:grpSpPr>
      <p:sp>
        <p:nvSpPr>
          <p:cNvPr id="98" name="Google Shape;98;p15"/>
          <p:cNvSpPr txBox="1">
            <a:spLocks noGrp="1"/>
          </p:cNvSpPr>
          <p:nvPr>
            <p:ph type="title" idx="4294967295"/>
          </p:nvPr>
        </p:nvSpPr>
        <p:spPr>
          <a:xfrm>
            <a:off x="5775157" y="1251422"/>
            <a:ext cx="11612309" cy="1015663"/>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6000" b="1" i="0" u="none" strike="noStrike" kern="0" cap="none" spc="0" normalizeH="0" baseline="0" noProof="0" dirty="0">
                <a:ln>
                  <a:noFill/>
                </a:ln>
                <a:solidFill>
                  <a:srgbClr val="000000"/>
                </a:solidFill>
                <a:effectLst/>
                <a:uLnTx/>
                <a:uFillTx/>
                <a:latin typeface="Fjalla One"/>
                <a:ea typeface="Fjalla One"/>
                <a:cs typeface="Fjalla One"/>
                <a:sym typeface="Arial"/>
              </a:rPr>
              <a:t>CEEDAR Apprenticeship Team</a:t>
            </a:r>
          </a:p>
        </p:txBody>
      </p:sp>
      <p:sp>
        <p:nvSpPr>
          <p:cNvPr id="106" name="Google Shape;106;p15">
            <a:extLst>
              <a:ext uri="{C183D7F6-B498-43B3-948B-1728B52AA6E4}">
                <adec:decorative xmlns:adec="http://schemas.microsoft.com/office/drawing/2017/decorative" val="1"/>
              </a:ext>
            </a:extLst>
          </p:cNvPr>
          <p:cNvSpPr/>
          <p:nvPr/>
        </p:nvSpPr>
        <p:spPr>
          <a:xfrm>
            <a:off x="289308"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15">
            <a:extLst>
              <a:ext uri="{C183D7F6-B498-43B3-948B-1728B52AA6E4}">
                <adec:decorative xmlns:adec="http://schemas.microsoft.com/office/drawing/2017/decorative" val="1"/>
              </a:ext>
            </a:extLst>
          </p:cNvPr>
          <p:cNvSpPr txBox="1"/>
          <p:nvPr/>
        </p:nvSpPr>
        <p:spPr>
          <a:xfrm>
            <a:off x="176868"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grpSp>
        <p:nvGrpSpPr>
          <p:cNvPr id="18" name="Group 17">
            <a:extLst>
              <a:ext uri="{FF2B5EF4-FFF2-40B4-BE49-F238E27FC236}">
                <a16:creationId xmlns:a16="http://schemas.microsoft.com/office/drawing/2014/main" id="{DE7C9935-9661-D3EB-EFBB-A705CC6A1C66}"/>
              </a:ext>
              <a:ext uri="{C183D7F6-B498-43B3-948B-1728B52AA6E4}">
                <adec:decorative xmlns:adec="http://schemas.microsoft.com/office/drawing/2017/decorative" val="1"/>
              </a:ext>
            </a:extLst>
          </p:cNvPr>
          <p:cNvGrpSpPr/>
          <p:nvPr/>
        </p:nvGrpSpPr>
        <p:grpSpPr>
          <a:xfrm>
            <a:off x="354739" y="1950626"/>
            <a:ext cx="5311413" cy="8667222"/>
            <a:chOff x="611776" y="4409095"/>
            <a:chExt cx="5311413" cy="8667222"/>
          </a:xfrm>
        </p:grpSpPr>
        <p:sp>
          <p:nvSpPr>
            <p:cNvPr id="103" name="Google Shape;103;p15"/>
            <p:cNvSpPr/>
            <p:nvPr/>
          </p:nvSpPr>
          <p:spPr>
            <a:xfrm rot="-1678635">
              <a:off x="4367357" y="4409095"/>
              <a:ext cx="1555832" cy="2296431"/>
            </a:xfrm>
            <a:custGeom>
              <a:avLst/>
              <a:gdLst/>
              <a:ahLst/>
              <a:cxnLst/>
              <a:rect l="l" t="t" r="r" b="b"/>
              <a:pathLst>
                <a:path w="1555832" h="2296431" extrusionOk="0">
                  <a:moveTo>
                    <a:pt x="0" y="0"/>
                  </a:moveTo>
                  <a:lnTo>
                    <a:pt x="1555831" y="0"/>
                  </a:lnTo>
                  <a:lnTo>
                    <a:pt x="1555831" y="2296430"/>
                  </a:lnTo>
                  <a:lnTo>
                    <a:pt x="0" y="229643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15"/>
            <p:cNvSpPr/>
            <p:nvPr/>
          </p:nvSpPr>
          <p:spPr>
            <a:xfrm>
              <a:off x="611776" y="5557310"/>
              <a:ext cx="4949132" cy="7519007"/>
            </a:xfrm>
            <a:custGeom>
              <a:avLst/>
              <a:gdLst/>
              <a:ahLst/>
              <a:cxnLst/>
              <a:rect l="l" t="t" r="r" b="b"/>
              <a:pathLst>
                <a:path w="4949132" h="7519007" extrusionOk="0">
                  <a:moveTo>
                    <a:pt x="0" y="0"/>
                  </a:moveTo>
                  <a:lnTo>
                    <a:pt x="4949132" y="0"/>
                  </a:lnTo>
                  <a:lnTo>
                    <a:pt x="4949132" y="7519007"/>
                  </a:lnTo>
                  <a:lnTo>
                    <a:pt x="0" y="7519007"/>
                  </a:lnTo>
                  <a:lnTo>
                    <a:pt x="0" y="0"/>
                  </a:lnTo>
                  <a:close/>
                </a:path>
              </a:pathLst>
            </a:custGeom>
            <a:blipFill rotWithShape="1">
              <a:blip r:embed="rId5">
                <a:alphaModFix/>
              </a:blip>
              <a:stretch>
                <a:fillRect l="-19500" t="-4336" r="-64432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 name="Google Shape;105;p15"/>
            <p:cNvSpPr/>
            <p:nvPr/>
          </p:nvSpPr>
          <p:spPr>
            <a:xfrm rot="-571899">
              <a:off x="1555027" y="4663606"/>
              <a:ext cx="2434916" cy="1530954"/>
            </a:xfrm>
            <a:custGeom>
              <a:avLst/>
              <a:gdLst/>
              <a:ahLst/>
              <a:cxnLst/>
              <a:rect l="l" t="t" r="r" b="b"/>
              <a:pathLst>
                <a:path w="2434916" h="1530954" extrusionOk="0">
                  <a:moveTo>
                    <a:pt x="0" y="0"/>
                  </a:moveTo>
                  <a:lnTo>
                    <a:pt x="2434917" y="0"/>
                  </a:lnTo>
                  <a:lnTo>
                    <a:pt x="2434917" y="1530954"/>
                  </a:lnTo>
                  <a:lnTo>
                    <a:pt x="0" y="1530954"/>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99" name="Google Shape;99;p15">
            <a:extLst>
              <a:ext uri="{C183D7F6-B498-43B3-948B-1728B52AA6E4}">
                <adec:decorative xmlns:adec="http://schemas.microsoft.com/office/drawing/2017/decorative" val="1"/>
              </a:ext>
            </a:extLst>
          </p:cNvPr>
          <p:cNvSpPr/>
          <p:nvPr/>
        </p:nvSpPr>
        <p:spPr>
          <a:xfrm>
            <a:off x="5775157" y="2354753"/>
            <a:ext cx="11612309" cy="6421039"/>
          </a:xfrm>
          <a:custGeom>
            <a:avLst/>
            <a:gdLst/>
            <a:ahLst/>
            <a:cxnLst/>
            <a:rect l="l" t="t" r="r" b="b"/>
            <a:pathLst>
              <a:path w="2401111" h="1708019" extrusionOk="0">
                <a:moveTo>
                  <a:pt x="2276651" y="1708019"/>
                </a:moveTo>
                <a:lnTo>
                  <a:pt x="124460" y="1708019"/>
                </a:lnTo>
                <a:cubicBezTo>
                  <a:pt x="55880" y="1708019"/>
                  <a:pt x="0" y="1652139"/>
                  <a:pt x="0" y="1583559"/>
                </a:cubicBezTo>
                <a:lnTo>
                  <a:pt x="0" y="124460"/>
                </a:lnTo>
                <a:cubicBezTo>
                  <a:pt x="0" y="55880"/>
                  <a:pt x="55880" y="0"/>
                  <a:pt x="124460" y="0"/>
                </a:cubicBezTo>
                <a:lnTo>
                  <a:pt x="2276651" y="0"/>
                </a:lnTo>
                <a:cubicBezTo>
                  <a:pt x="2345231" y="0"/>
                  <a:pt x="2401111" y="55880"/>
                  <a:pt x="2401111" y="124460"/>
                </a:cubicBezTo>
                <a:lnTo>
                  <a:pt x="2401111" y="1583559"/>
                </a:lnTo>
                <a:cubicBezTo>
                  <a:pt x="2401111" y="1652139"/>
                  <a:pt x="2345231" y="1708019"/>
                  <a:pt x="2276651" y="170801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Rectangle 2">
            <a:extLst>
              <a:ext uri="{FF2B5EF4-FFF2-40B4-BE49-F238E27FC236}">
                <a16:creationId xmlns:a16="http://schemas.microsoft.com/office/drawing/2014/main" id="{A47E46D5-BD9B-E837-B2B0-7247D6EDB571}"/>
              </a:ext>
              <a:ext uri="{C183D7F6-B498-43B3-948B-1728B52AA6E4}">
                <adec:decorative xmlns:adec="http://schemas.microsoft.com/office/drawing/2017/decorative" val="1"/>
              </a:ext>
            </a:extLst>
          </p:cNvPr>
          <p:cNvSpPr/>
          <p:nvPr/>
        </p:nvSpPr>
        <p:spPr>
          <a:xfrm>
            <a:off x="6219909" y="3377462"/>
            <a:ext cx="2379169" cy="4352280"/>
          </a:xfrm>
          <a:prstGeom prst="rect">
            <a:avLst/>
          </a:prstGeom>
          <a:solidFill>
            <a:srgbClr val="6EBB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Lynn Holdheide headshot">
            <a:extLst>
              <a:ext uri="{FF2B5EF4-FFF2-40B4-BE49-F238E27FC236}">
                <a16:creationId xmlns:a16="http://schemas.microsoft.com/office/drawing/2014/main" id="{B21261FF-3518-0AB0-03C0-B6544784BDEF}"/>
              </a:ext>
            </a:extLst>
          </p:cNvPr>
          <p:cNvPicPr>
            <a:picLocks noChangeAspect="1"/>
          </p:cNvPicPr>
          <p:nvPr/>
        </p:nvPicPr>
        <p:blipFill>
          <a:blip r:embed="rId7"/>
          <a:srcRect t="2066" b="2066"/>
          <a:stretch>
            <a:fillRect/>
          </a:stretch>
        </p:blipFill>
        <p:spPr>
          <a:xfrm>
            <a:off x="6580799" y="3581507"/>
            <a:ext cx="1657388" cy="1588908"/>
          </a:xfrm>
          <a:prstGeom prst="roundRect">
            <a:avLst/>
          </a:prstGeom>
        </p:spPr>
      </p:pic>
      <p:sp>
        <p:nvSpPr>
          <p:cNvPr id="4" name="TextBox 15">
            <a:extLst>
              <a:ext uri="{FF2B5EF4-FFF2-40B4-BE49-F238E27FC236}">
                <a16:creationId xmlns:a16="http://schemas.microsoft.com/office/drawing/2014/main" id="{523196AC-A0B9-705D-F2D6-AEB8A378169B}"/>
              </a:ext>
            </a:extLst>
          </p:cNvPr>
          <p:cNvSpPr txBox="1"/>
          <p:nvPr/>
        </p:nvSpPr>
        <p:spPr>
          <a:xfrm>
            <a:off x="6219037" y="5295783"/>
            <a:ext cx="2271036" cy="2215991"/>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600"/>
              </a:spcBef>
            </a:pPr>
            <a:r>
              <a:rPr lang="en-US" sz="2000" b="1" dirty="0">
                <a:latin typeface="Calibri"/>
                <a:ea typeface="Calibri"/>
                <a:cs typeface="Arial"/>
              </a:rPr>
              <a:t>Lynn Holdheide </a:t>
            </a:r>
          </a:p>
          <a:p>
            <a:pPr algn="ctr">
              <a:spcBef>
                <a:spcPts val="600"/>
              </a:spcBef>
            </a:pPr>
            <a:r>
              <a:rPr lang="en-US" dirty="0">
                <a:latin typeface="Calibri"/>
                <a:ea typeface="Calibri"/>
                <a:cs typeface="Arial"/>
              </a:rPr>
              <a:t>Content Expert, </a:t>
            </a:r>
            <a:br>
              <a:rPr lang="en-US" dirty="0">
                <a:latin typeface="Calibri"/>
                <a:ea typeface="Calibri"/>
                <a:cs typeface="Arial"/>
              </a:rPr>
            </a:br>
            <a:r>
              <a:rPr lang="en-US" dirty="0">
                <a:latin typeface="Calibri"/>
                <a:ea typeface="Calibri"/>
                <a:cs typeface="Arial"/>
              </a:rPr>
              <a:t>CEEDAR</a:t>
            </a:r>
          </a:p>
          <a:p>
            <a:pPr algn="ctr">
              <a:spcBef>
                <a:spcPts val="600"/>
              </a:spcBef>
            </a:pPr>
            <a:r>
              <a:rPr lang="en-US" dirty="0">
                <a:latin typeface="Calibri"/>
                <a:ea typeface="+mn-lt"/>
                <a:cs typeface="+mn-lt"/>
              </a:rPr>
              <a:t>Managing TA Consultant</a:t>
            </a:r>
            <a:r>
              <a:rPr lang="en-US" dirty="0">
                <a:latin typeface="Calibri"/>
                <a:ea typeface="Calibri"/>
                <a:cs typeface="Arial"/>
              </a:rPr>
              <a:t>, American Institutes for </a:t>
            </a:r>
            <a:br>
              <a:rPr lang="en-US" dirty="0">
                <a:latin typeface="Calibri"/>
                <a:ea typeface="Calibri"/>
                <a:cs typeface="Arial"/>
              </a:rPr>
            </a:br>
            <a:r>
              <a:rPr lang="en-US" dirty="0">
                <a:latin typeface="Calibri"/>
                <a:ea typeface="Calibri"/>
                <a:cs typeface="Arial"/>
              </a:rPr>
              <a:t>Research (AIR)</a:t>
            </a:r>
            <a:endParaRPr lang="en-US" dirty="0">
              <a:latin typeface="Calibri"/>
              <a:ea typeface="Calibri"/>
              <a:cs typeface="Calibri"/>
            </a:endParaRPr>
          </a:p>
        </p:txBody>
      </p:sp>
      <p:sp>
        <p:nvSpPr>
          <p:cNvPr id="7" name="Rectangle 6">
            <a:extLst>
              <a:ext uri="{FF2B5EF4-FFF2-40B4-BE49-F238E27FC236}">
                <a16:creationId xmlns:a16="http://schemas.microsoft.com/office/drawing/2014/main" id="{4F77D28B-FEA3-0EFC-B0F9-EC8D833CD4AA}"/>
              </a:ext>
              <a:ext uri="{C183D7F6-B498-43B3-948B-1728B52AA6E4}">
                <adec:decorative xmlns:adec="http://schemas.microsoft.com/office/drawing/2017/decorative" val="1"/>
              </a:ext>
            </a:extLst>
          </p:cNvPr>
          <p:cNvSpPr/>
          <p:nvPr/>
        </p:nvSpPr>
        <p:spPr>
          <a:xfrm>
            <a:off x="8959968" y="3389133"/>
            <a:ext cx="2463827" cy="4352280"/>
          </a:xfrm>
          <a:prstGeom prst="rect">
            <a:avLst/>
          </a:prstGeom>
          <a:solidFill>
            <a:srgbClr val="6EBB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Cheryl Krohn headshot">
            <a:extLst>
              <a:ext uri="{FF2B5EF4-FFF2-40B4-BE49-F238E27FC236}">
                <a16:creationId xmlns:a16="http://schemas.microsoft.com/office/drawing/2014/main" id="{C6CAA1D6-E2DC-6410-ABC2-6546B5635361}"/>
              </a:ext>
            </a:extLst>
          </p:cNvPr>
          <p:cNvPicPr>
            <a:picLocks noChangeAspect="1"/>
          </p:cNvPicPr>
          <p:nvPr/>
        </p:nvPicPr>
        <p:blipFill>
          <a:blip r:embed="rId8"/>
          <a:srcRect t="2066" b="2066"/>
          <a:stretch>
            <a:fillRect/>
          </a:stretch>
        </p:blipFill>
        <p:spPr>
          <a:xfrm>
            <a:off x="9397145" y="3644288"/>
            <a:ext cx="1657388" cy="1588908"/>
          </a:xfrm>
          <a:prstGeom prst="roundRect">
            <a:avLst/>
          </a:prstGeom>
          <a:solidFill>
            <a:srgbClr val="92D050"/>
          </a:solidFill>
        </p:spPr>
      </p:pic>
      <p:sp>
        <p:nvSpPr>
          <p:cNvPr id="9" name="TextBox 18">
            <a:extLst>
              <a:ext uri="{FF2B5EF4-FFF2-40B4-BE49-F238E27FC236}">
                <a16:creationId xmlns:a16="http://schemas.microsoft.com/office/drawing/2014/main" id="{2FDAEF6A-2999-B7A3-B0DE-D6751461A063}"/>
              </a:ext>
            </a:extLst>
          </p:cNvPr>
          <p:cNvSpPr txBox="1"/>
          <p:nvPr/>
        </p:nvSpPr>
        <p:spPr>
          <a:xfrm>
            <a:off x="9062818" y="5372978"/>
            <a:ext cx="2320099" cy="1938992"/>
          </a:xfrm>
          <a:prstGeom prst="rect">
            <a:avLst/>
          </a:prstGeom>
          <a:solidFill>
            <a:srgbClr val="6EBB57"/>
          </a:solid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latin typeface="Calibri"/>
                <a:ea typeface="Calibri"/>
                <a:cs typeface="Arial"/>
              </a:rPr>
              <a:t>Cheryl Krohn</a:t>
            </a:r>
            <a:r>
              <a:rPr lang="en-US" sz="2000" dirty="0">
                <a:latin typeface="Calibri"/>
                <a:ea typeface="Calibri"/>
                <a:cs typeface="Arial"/>
              </a:rPr>
              <a:t> </a:t>
            </a:r>
          </a:p>
          <a:p>
            <a:pPr algn="ctr">
              <a:spcBef>
                <a:spcPts val="600"/>
              </a:spcBef>
            </a:pPr>
            <a:r>
              <a:rPr lang="en-US" dirty="0">
                <a:latin typeface="Calibri"/>
                <a:ea typeface="Calibri"/>
                <a:cs typeface="Arial"/>
              </a:rPr>
              <a:t>Content Expert, CEEDAR</a:t>
            </a:r>
          </a:p>
          <a:p>
            <a:pPr algn="ctr">
              <a:spcBef>
                <a:spcPts val="600"/>
              </a:spcBef>
            </a:pPr>
            <a:r>
              <a:rPr lang="en-US" dirty="0">
                <a:solidFill>
                  <a:srgbClr val="000000"/>
                </a:solidFill>
                <a:latin typeface="Calibri"/>
                <a:ea typeface="+mn-lt"/>
                <a:cs typeface="Arial"/>
              </a:rPr>
              <a:t>Senior TA Consultant,</a:t>
            </a:r>
            <a:r>
              <a:rPr lang="en-US" dirty="0">
                <a:latin typeface="Calibri"/>
                <a:ea typeface="Calibri"/>
                <a:cs typeface="Arial"/>
              </a:rPr>
              <a:t> American Institutes for Research (AIR)</a:t>
            </a:r>
            <a:endParaRPr lang="en-US" dirty="0">
              <a:latin typeface="Calibri"/>
              <a:ea typeface="Calibri"/>
              <a:cs typeface="Calibri"/>
            </a:endParaRPr>
          </a:p>
        </p:txBody>
      </p:sp>
      <p:sp>
        <p:nvSpPr>
          <p:cNvPr id="11" name="Rectangle 10">
            <a:extLst>
              <a:ext uri="{FF2B5EF4-FFF2-40B4-BE49-F238E27FC236}">
                <a16:creationId xmlns:a16="http://schemas.microsoft.com/office/drawing/2014/main" id="{420F3903-601E-EBBF-A502-0DBC6460F80C}"/>
              </a:ext>
              <a:ext uri="{C183D7F6-B498-43B3-948B-1728B52AA6E4}">
                <adec:decorative xmlns:adec="http://schemas.microsoft.com/office/drawing/2017/decorative" val="1"/>
              </a:ext>
            </a:extLst>
          </p:cNvPr>
          <p:cNvSpPr/>
          <p:nvPr/>
        </p:nvSpPr>
        <p:spPr>
          <a:xfrm>
            <a:off x="11794067" y="3377463"/>
            <a:ext cx="2477329" cy="4352280"/>
          </a:xfrm>
          <a:prstGeom prst="rect">
            <a:avLst/>
          </a:prstGeom>
          <a:solidFill>
            <a:srgbClr val="6EBB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Picture 12" descr="Meghan Wills headshot">
            <a:extLst>
              <a:ext uri="{FF2B5EF4-FFF2-40B4-BE49-F238E27FC236}">
                <a16:creationId xmlns:a16="http://schemas.microsoft.com/office/drawing/2014/main" id="{F4359A71-A716-2BC0-0533-28A76EEA1D42}"/>
              </a:ext>
            </a:extLst>
          </p:cNvPr>
          <p:cNvPicPr>
            <a:picLocks noChangeAspect="1"/>
          </p:cNvPicPr>
          <p:nvPr/>
        </p:nvPicPr>
        <p:blipFill>
          <a:blip r:embed="rId9"/>
          <a:srcRect t="2066" b="2066"/>
          <a:stretch>
            <a:fillRect/>
          </a:stretch>
        </p:blipFill>
        <p:spPr>
          <a:xfrm>
            <a:off x="12204037" y="3616499"/>
            <a:ext cx="1657388" cy="1588908"/>
          </a:xfrm>
          <a:prstGeom prst="roundRect">
            <a:avLst/>
          </a:prstGeom>
        </p:spPr>
      </p:pic>
      <p:sp>
        <p:nvSpPr>
          <p:cNvPr id="12" name="TextBox 19">
            <a:extLst>
              <a:ext uri="{FF2B5EF4-FFF2-40B4-BE49-F238E27FC236}">
                <a16:creationId xmlns:a16="http://schemas.microsoft.com/office/drawing/2014/main" id="{F7F82D83-D3E8-291A-3646-6955703BD005}"/>
              </a:ext>
            </a:extLst>
          </p:cNvPr>
          <p:cNvSpPr txBox="1"/>
          <p:nvPr/>
        </p:nvSpPr>
        <p:spPr>
          <a:xfrm>
            <a:off x="11903073" y="5322187"/>
            <a:ext cx="2329127" cy="1938992"/>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600"/>
              </a:spcBef>
            </a:pPr>
            <a:r>
              <a:rPr lang="en-US" sz="2000" b="1" dirty="0">
                <a:latin typeface="Calibri"/>
                <a:ea typeface="Calibri"/>
                <a:cs typeface="Arial"/>
              </a:rPr>
              <a:t>Meghan Wills</a:t>
            </a:r>
            <a:r>
              <a:rPr lang="en-US" sz="2000" dirty="0">
                <a:latin typeface="Calibri"/>
                <a:ea typeface="Calibri"/>
                <a:cs typeface="Arial"/>
              </a:rPr>
              <a:t> </a:t>
            </a:r>
          </a:p>
          <a:p>
            <a:pPr algn="ctr">
              <a:spcBef>
                <a:spcPts val="600"/>
              </a:spcBef>
            </a:pPr>
            <a:r>
              <a:rPr lang="en-US" dirty="0">
                <a:latin typeface="Calibri"/>
                <a:ea typeface="Calibri"/>
                <a:cs typeface="Arial"/>
              </a:rPr>
              <a:t>Content Expert, CEEDAR</a:t>
            </a:r>
          </a:p>
          <a:p>
            <a:pPr algn="ctr">
              <a:spcBef>
                <a:spcPts val="600"/>
              </a:spcBef>
            </a:pPr>
            <a:r>
              <a:rPr lang="en-US" dirty="0">
                <a:latin typeface="Calibri"/>
                <a:ea typeface="Calibri"/>
                <a:cs typeface="Arial"/>
              </a:rPr>
              <a:t>Senior TA Consultant, American Institutes for Research (AIR)</a:t>
            </a:r>
          </a:p>
        </p:txBody>
      </p:sp>
      <p:sp>
        <p:nvSpPr>
          <p:cNvPr id="15" name="Rectangle 14">
            <a:extLst>
              <a:ext uri="{FF2B5EF4-FFF2-40B4-BE49-F238E27FC236}">
                <a16:creationId xmlns:a16="http://schemas.microsoft.com/office/drawing/2014/main" id="{D46C4B8B-90CC-5629-E995-2706CDC83D67}"/>
              </a:ext>
              <a:ext uri="{C183D7F6-B498-43B3-948B-1728B52AA6E4}">
                <adec:decorative xmlns:adec="http://schemas.microsoft.com/office/drawing/2017/decorative" val="1"/>
              </a:ext>
            </a:extLst>
          </p:cNvPr>
          <p:cNvSpPr/>
          <p:nvPr/>
        </p:nvSpPr>
        <p:spPr>
          <a:xfrm>
            <a:off x="14669381" y="3377462"/>
            <a:ext cx="2320099" cy="4352280"/>
          </a:xfrm>
          <a:prstGeom prst="rect">
            <a:avLst/>
          </a:prstGeom>
          <a:solidFill>
            <a:srgbClr val="6EBB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7" name="Picture 16" descr="Lisa White headshot">
            <a:extLst>
              <a:ext uri="{FF2B5EF4-FFF2-40B4-BE49-F238E27FC236}">
                <a16:creationId xmlns:a16="http://schemas.microsoft.com/office/drawing/2014/main" id="{5464CD6C-D881-E28C-EEDD-0129E7299563}"/>
              </a:ext>
            </a:extLst>
          </p:cNvPr>
          <p:cNvPicPr>
            <a:picLocks noChangeAspect="1"/>
          </p:cNvPicPr>
          <p:nvPr/>
        </p:nvPicPr>
        <p:blipFill>
          <a:blip r:embed="rId10" cstate="email">
            <a:extLst>
              <a:ext uri="{28A0092B-C50C-407E-A947-70E740481C1C}">
                <a14:useLocalDpi xmlns:a14="http://schemas.microsoft.com/office/drawing/2010/main"/>
              </a:ext>
            </a:extLst>
          </a:blip>
          <a:srcRect l="5109" t="5293" r="6582" b="4557"/>
          <a:stretch>
            <a:fillRect/>
          </a:stretch>
        </p:blipFill>
        <p:spPr>
          <a:xfrm>
            <a:off x="15076889" y="3605105"/>
            <a:ext cx="1592295" cy="1588908"/>
          </a:xfrm>
          <a:prstGeom prst="roundRect">
            <a:avLst/>
          </a:prstGeom>
        </p:spPr>
      </p:pic>
      <p:sp>
        <p:nvSpPr>
          <p:cNvPr id="16" name="TextBox 23">
            <a:extLst>
              <a:ext uri="{FF2B5EF4-FFF2-40B4-BE49-F238E27FC236}">
                <a16:creationId xmlns:a16="http://schemas.microsoft.com/office/drawing/2014/main" id="{C6EC550C-BFEB-16B8-F69C-E1381C5A12A7}"/>
              </a:ext>
            </a:extLst>
          </p:cNvPr>
          <p:cNvSpPr txBox="1"/>
          <p:nvPr/>
        </p:nvSpPr>
        <p:spPr>
          <a:xfrm>
            <a:off x="14806247" y="5369349"/>
            <a:ext cx="2133578" cy="1308050"/>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latin typeface="Calibri"/>
                <a:ea typeface="Calibri"/>
                <a:cs typeface="Arial"/>
              </a:rPr>
              <a:t>Lisa White</a:t>
            </a:r>
            <a:r>
              <a:rPr lang="en-US" sz="2000" dirty="0">
                <a:latin typeface="Calibri"/>
                <a:ea typeface="Calibri"/>
                <a:cs typeface="Arial"/>
              </a:rPr>
              <a:t> </a:t>
            </a:r>
          </a:p>
          <a:p>
            <a:pPr algn="ctr">
              <a:spcBef>
                <a:spcPts val="600"/>
              </a:spcBef>
            </a:pPr>
            <a:r>
              <a:rPr lang="en-US" dirty="0">
                <a:latin typeface="Calibri"/>
                <a:ea typeface="Calibri"/>
                <a:cs typeface="Arial"/>
              </a:rPr>
              <a:t>Facilitator and </a:t>
            </a:r>
            <a:br>
              <a:rPr lang="en-US" dirty="0">
                <a:latin typeface="Calibri"/>
                <a:ea typeface="Calibri"/>
                <a:cs typeface="Arial"/>
              </a:rPr>
            </a:br>
            <a:r>
              <a:rPr lang="en-US" dirty="0">
                <a:latin typeface="Calibri"/>
                <a:ea typeface="Calibri"/>
                <a:cs typeface="Arial"/>
              </a:rPr>
              <a:t>RTAP Coordinator, CEEDAR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Google Shape;126;p17"/>
          <p:cNvSpPr txBox="1">
            <a:spLocks noGrp="1"/>
          </p:cNvSpPr>
          <p:nvPr>
            <p:ph type="title" idx="4294967295"/>
          </p:nvPr>
        </p:nvSpPr>
        <p:spPr>
          <a:xfrm>
            <a:off x="2718675" y="447246"/>
            <a:ext cx="12850650" cy="1684307"/>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9950" b="1" i="0" u="none" strike="noStrike" kern="0" cap="none" spc="0" normalizeH="0" baseline="0" noProof="0" dirty="0">
                <a:ln>
                  <a:noFill/>
                </a:ln>
                <a:solidFill>
                  <a:srgbClr val="000000"/>
                </a:solidFill>
                <a:effectLst/>
                <a:uLnTx/>
                <a:uFillTx/>
                <a:latin typeface="Fjalla One"/>
                <a:ea typeface="Fjalla One"/>
                <a:cs typeface="Fjalla One"/>
                <a:sym typeface="Fjalla One"/>
              </a:rPr>
              <a:t>Conversation Leaders</a:t>
            </a:r>
            <a:endParaRPr kumimoji="0" lang="en-US" sz="4400" b="0" i="0" u="none" strike="noStrike" kern="0" cap="none" spc="0" normalizeH="0" baseline="0" noProof="0" dirty="0">
              <a:ln>
                <a:noFill/>
              </a:ln>
              <a:solidFill>
                <a:srgbClr val="000000"/>
              </a:solidFill>
              <a:effectLst/>
              <a:uLnTx/>
              <a:uFillTx/>
              <a:latin typeface="Fjalla One"/>
              <a:ea typeface="Fjalla One"/>
              <a:cs typeface="Fjalla One"/>
              <a:sym typeface="Fjalla One"/>
            </a:endParaRPr>
          </a:p>
        </p:txBody>
      </p:sp>
      <p:sp>
        <p:nvSpPr>
          <p:cNvPr id="128" name="Google Shape;128;p17">
            <a:extLst>
              <a:ext uri="{C183D7F6-B498-43B3-948B-1728B52AA6E4}">
                <adec:decorative xmlns:adec="http://schemas.microsoft.com/office/drawing/2017/decorative" val="1"/>
              </a:ext>
            </a:extLst>
          </p:cNvPr>
          <p:cNvSpPr/>
          <p:nvPr/>
        </p:nvSpPr>
        <p:spPr>
          <a:xfrm>
            <a:off x="15458567"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17">
            <a:extLst>
              <a:ext uri="{C183D7F6-B498-43B3-948B-1728B52AA6E4}">
                <adec:decorative xmlns:adec="http://schemas.microsoft.com/office/drawing/2017/decorative" val="1"/>
              </a:ext>
            </a:extLst>
          </p:cNvPr>
          <p:cNvSpPr txBox="1"/>
          <p:nvPr/>
        </p:nvSpPr>
        <p:spPr>
          <a:xfrm>
            <a:off x="15346126"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pic>
        <p:nvPicPr>
          <p:cNvPr id="130" name="Google Shape;130;p17">
            <a:extLst>
              <a:ext uri="{C183D7F6-B498-43B3-948B-1728B52AA6E4}">
                <adec:decorative xmlns:adec="http://schemas.microsoft.com/office/drawing/2017/decorative" val="1"/>
              </a:ext>
            </a:extLst>
          </p:cNvPr>
          <p:cNvPicPr preferRelativeResize="0"/>
          <p:nvPr/>
        </p:nvPicPr>
        <p:blipFill rotWithShape="1">
          <a:blip r:embed="rId4">
            <a:alphaModFix/>
          </a:blip>
          <a:srcRect t="58105" b="7280"/>
          <a:stretch>
            <a:fillRect/>
          </a:stretch>
        </p:blipFill>
        <p:spPr>
          <a:xfrm>
            <a:off x="0" y="7651134"/>
            <a:ext cx="18288000" cy="2641602"/>
          </a:xfrm>
          <a:prstGeom prst="rect">
            <a:avLst/>
          </a:prstGeom>
          <a:noFill/>
          <a:ln>
            <a:noFill/>
          </a:ln>
        </p:spPr>
      </p:pic>
      <p:sp>
        <p:nvSpPr>
          <p:cNvPr id="131" name="Google Shape;131;p17">
            <a:extLst>
              <a:ext uri="{C183D7F6-B498-43B3-948B-1728B52AA6E4}">
                <adec:decorative xmlns:adec="http://schemas.microsoft.com/office/drawing/2017/decorative" val="1"/>
              </a:ext>
            </a:extLst>
          </p:cNvPr>
          <p:cNvSpPr/>
          <p:nvPr/>
        </p:nvSpPr>
        <p:spPr>
          <a:xfrm>
            <a:off x="-96925" y="5498449"/>
            <a:ext cx="3028003" cy="4271934"/>
          </a:xfrm>
          <a:custGeom>
            <a:avLst/>
            <a:gdLst/>
            <a:ahLst/>
            <a:cxnLst/>
            <a:rect l="l" t="t" r="r" b="b"/>
            <a:pathLst>
              <a:path w="6449851" h="8599801" extrusionOk="0">
                <a:moveTo>
                  <a:pt x="0" y="0"/>
                </a:moveTo>
                <a:lnTo>
                  <a:pt x="6449851" y="0"/>
                </a:lnTo>
                <a:lnTo>
                  <a:pt x="6449851" y="8599801"/>
                </a:lnTo>
                <a:lnTo>
                  <a:pt x="0" y="8599801"/>
                </a:lnTo>
                <a:lnTo>
                  <a:pt x="0" y="0"/>
                </a:lnTo>
                <a:close/>
              </a:path>
            </a:pathLst>
          </a:custGeom>
          <a:blipFill rotWithShape="1">
            <a:blip r:embed="rId5">
              <a:alphaModFix/>
            </a:blip>
            <a:stretch>
              <a:fillRect l="-104895" t="-122752" r="-5400" b="-1397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 name="Picture 1" descr="Christopher Leonard headshot">
            <a:extLst>
              <a:ext uri="{FF2B5EF4-FFF2-40B4-BE49-F238E27FC236}">
                <a16:creationId xmlns:a16="http://schemas.microsoft.com/office/drawing/2014/main" id="{0A030306-964C-E3F1-139E-9A77C99F1AC8}"/>
              </a:ext>
            </a:extLst>
          </p:cNvPr>
          <p:cNvPicPr>
            <a:picLocks noChangeAspect="1"/>
          </p:cNvPicPr>
          <p:nvPr/>
        </p:nvPicPr>
        <p:blipFill>
          <a:blip r:embed="rId6"/>
          <a:stretch>
            <a:fillRect/>
          </a:stretch>
        </p:blipFill>
        <p:spPr>
          <a:xfrm>
            <a:off x="3149032" y="2775510"/>
            <a:ext cx="1974619" cy="1997332"/>
          </a:xfrm>
          <a:prstGeom prst="roundRect">
            <a:avLst>
              <a:gd name="adj" fmla="val 16667"/>
            </a:avLst>
          </a:prstGeom>
          <a:ln>
            <a:noFill/>
          </a:ln>
          <a:effectLst>
            <a:outerShdw blurRad="76200" dist="38100" dir="7800000" algn="tl" rotWithShape="0">
              <a:srgbClr val="000000">
                <a:alpha val="40000"/>
              </a:srgbClr>
            </a:outerShdw>
          </a:effectLst>
        </p:spPr>
      </p:pic>
      <p:sp>
        <p:nvSpPr>
          <p:cNvPr id="3" name="TextBox 2">
            <a:extLst>
              <a:ext uri="{FF2B5EF4-FFF2-40B4-BE49-F238E27FC236}">
                <a16:creationId xmlns:a16="http://schemas.microsoft.com/office/drawing/2014/main" id="{8383035E-9E6B-D85A-78A8-D21102060433}"/>
              </a:ext>
            </a:extLst>
          </p:cNvPr>
          <p:cNvSpPr txBox="1"/>
          <p:nvPr/>
        </p:nvSpPr>
        <p:spPr>
          <a:xfrm>
            <a:off x="2758698" y="5005977"/>
            <a:ext cx="2568804" cy="22775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ts val="600"/>
              </a:spcBef>
              <a:spcAft>
                <a:spcPts val="600"/>
              </a:spcAft>
            </a:pPr>
            <a:r>
              <a:rPr lang="en-US" sz="1600" b="1" dirty="0">
                <a:latin typeface="Raleway" pitchFamily="2" charset="0"/>
              </a:rPr>
              <a:t>Christopher Leonard</a:t>
            </a:r>
            <a:endParaRPr lang="en-US" sz="1600" dirty="0">
              <a:latin typeface="Raleway" pitchFamily="2" charset="0"/>
            </a:endParaRPr>
          </a:p>
          <a:p>
            <a:pPr algn="ctr">
              <a:spcBef>
                <a:spcPts val="600"/>
              </a:spcBef>
              <a:spcAft>
                <a:spcPts val="600"/>
              </a:spcAft>
            </a:pPr>
            <a:r>
              <a:rPr lang="en-US" sz="1600" dirty="0">
                <a:solidFill>
                  <a:srgbClr val="212121"/>
                </a:solidFill>
                <a:latin typeface="Raleway" pitchFamily="2" charset="0"/>
              </a:rPr>
              <a:t>Coordinated Federal Programs Specialist</a:t>
            </a:r>
          </a:p>
          <a:p>
            <a:pPr algn="ctr">
              <a:spcBef>
                <a:spcPts val="600"/>
              </a:spcBef>
              <a:spcAft>
                <a:spcPts val="600"/>
              </a:spcAft>
            </a:pPr>
            <a:r>
              <a:rPr lang="en-US" sz="1600" dirty="0">
                <a:solidFill>
                  <a:srgbClr val="212121"/>
                </a:solidFill>
                <a:latin typeface="Raleway" pitchFamily="2" charset="0"/>
              </a:rPr>
              <a:t>Office of Federal Programs</a:t>
            </a:r>
            <a:endParaRPr lang="en-US" sz="1600" dirty="0">
              <a:latin typeface="Raleway" pitchFamily="2" charset="0"/>
            </a:endParaRPr>
          </a:p>
          <a:p>
            <a:pPr algn="ctr">
              <a:spcBef>
                <a:spcPts val="600"/>
              </a:spcBef>
              <a:spcAft>
                <a:spcPts val="600"/>
              </a:spcAft>
            </a:pPr>
            <a:r>
              <a:rPr lang="en-US" sz="1600" dirty="0">
                <a:latin typeface="Raleway" pitchFamily="2" charset="0"/>
              </a:rPr>
              <a:t>Georgia Department of Education</a:t>
            </a:r>
          </a:p>
        </p:txBody>
      </p:sp>
      <p:pic>
        <p:nvPicPr>
          <p:cNvPr id="5" name="Picture 4" descr="David Cihak headshot">
            <a:extLst>
              <a:ext uri="{FF2B5EF4-FFF2-40B4-BE49-F238E27FC236}">
                <a16:creationId xmlns:a16="http://schemas.microsoft.com/office/drawing/2014/main" id="{025FB1F4-F1D3-583E-E660-488A4F63849D}"/>
              </a:ext>
            </a:extLst>
          </p:cNvPr>
          <p:cNvPicPr>
            <a:picLocks noChangeAspect="1"/>
          </p:cNvPicPr>
          <p:nvPr/>
        </p:nvPicPr>
        <p:blipFill>
          <a:blip r:embed="rId7"/>
          <a:stretch>
            <a:fillRect/>
          </a:stretch>
        </p:blipFill>
        <p:spPr>
          <a:xfrm>
            <a:off x="5994248" y="2809509"/>
            <a:ext cx="2022529" cy="2010984"/>
          </a:xfrm>
          <a:prstGeom prst="rect">
            <a:avLst/>
          </a:prstGeom>
        </p:spPr>
      </p:pic>
      <p:sp>
        <p:nvSpPr>
          <p:cNvPr id="6" name="TextBox 5">
            <a:extLst>
              <a:ext uri="{FF2B5EF4-FFF2-40B4-BE49-F238E27FC236}">
                <a16:creationId xmlns:a16="http://schemas.microsoft.com/office/drawing/2014/main" id="{302B4F7A-37B5-A00D-E6AA-79825AAB6413}"/>
              </a:ext>
            </a:extLst>
          </p:cNvPr>
          <p:cNvSpPr txBox="1"/>
          <p:nvPr/>
        </p:nvSpPr>
        <p:spPr>
          <a:xfrm>
            <a:off x="5687037" y="5005976"/>
            <a:ext cx="2568804" cy="22775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ts val="600"/>
              </a:spcBef>
              <a:spcAft>
                <a:spcPts val="600"/>
              </a:spcAft>
            </a:pPr>
            <a:r>
              <a:rPr lang="en-US" sz="1600" b="1" dirty="0">
                <a:latin typeface="Raleway" pitchFamily="2" charset="0"/>
                <a:ea typeface="Calibri"/>
              </a:rPr>
              <a:t>Dr. David Cihak</a:t>
            </a:r>
            <a:endParaRPr lang="en-US" sz="1600" dirty="0">
              <a:latin typeface="Raleway" pitchFamily="2" charset="0"/>
              <a:ea typeface="Calibri"/>
            </a:endParaRPr>
          </a:p>
          <a:p>
            <a:pPr algn="ctr">
              <a:spcBef>
                <a:spcPts val="600"/>
              </a:spcBef>
              <a:spcAft>
                <a:spcPts val="600"/>
              </a:spcAft>
            </a:pPr>
            <a:r>
              <a:rPr lang="en-US" sz="1600" dirty="0">
                <a:latin typeface="Raleway" pitchFamily="2" charset="0"/>
                <a:ea typeface="Calibri"/>
              </a:rPr>
              <a:t>Associate Dean &amp; Director, Bailey Graduate School of Education</a:t>
            </a:r>
            <a:endParaRPr lang="en-US" sz="1600" dirty="0">
              <a:latin typeface="Raleway" pitchFamily="2" charset="0"/>
            </a:endParaRPr>
          </a:p>
          <a:p>
            <a:pPr algn="ctr">
              <a:spcBef>
                <a:spcPts val="600"/>
              </a:spcBef>
              <a:spcAft>
                <a:spcPts val="600"/>
              </a:spcAft>
            </a:pPr>
            <a:r>
              <a:rPr lang="en-US" sz="1600" dirty="0">
                <a:latin typeface="Raleway" pitchFamily="2" charset="0"/>
                <a:ea typeface="Calibri"/>
              </a:rPr>
              <a:t>University of Tennessee, Knoxville</a:t>
            </a:r>
          </a:p>
          <a:p>
            <a:pPr algn="ctr">
              <a:spcBef>
                <a:spcPts val="600"/>
              </a:spcBef>
              <a:spcAft>
                <a:spcPts val="600"/>
              </a:spcAft>
            </a:pPr>
            <a:endParaRPr lang="en-US" sz="1600" dirty="0">
              <a:latin typeface="Raleway" pitchFamily="2" charset="0"/>
            </a:endParaRPr>
          </a:p>
        </p:txBody>
      </p:sp>
      <p:pic>
        <p:nvPicPr>
          <p:cNvPr id="7" name="Picture 6" descr="Amerlia Brown headshot">
            <a:extLst>
              <a:ext uri="{FF2B5EF4-FFF2-40B4-BE49-F238E27FC236}">
                <a16:creationId xmlns:a16="http://schemas.microsoft.com/office/drawing/2014/main" id="{60ADF51D-ED1E-A891-03A1-49D6690706B4}"/>
              </a:ext>
            </a:extLst>
          </p:cNvPr>
          <p:cNvPicPr>
            <a:picLocks noChangeAspect="1"/>
          </p:cNvPicPr>
          <p:nvPr/>
        </p:nvPicPr>
        <p:blipFill>
          <a:blip r:embed="rId8"/>
          <a:stretch>
            <a:fillRect/>
          </a:stretch>
        </p:blipFill>
        <p:spPr>
          <a:xfrm>
            <a:off x="8819227" y="2809509"/>
            <a:ext cx="1965555" cy="1976723"/>
          </a:xfrm>
          <a:prstGeom prst="rect">
            <a:avLst/>
          </a:prstGeom>
        </p:spPr>
      </p:pic>
      <p:sp>
        <p:nvSpPr>
          <p:cNvPr id="8" name="TextBox 7">
            <a:extLst>
              <a:ext uri="{FF2B5EF4-FFF2-40B4-BE49-F238E27FC236}">
                <a16:creationId xmlns:a16="http://schemas.microsoft.com/office/drawing/2014/main" id="{5CF4C8D7-8EB0-4DA9-BE8B-FDDEA12739A4}"/>
              </a:ext>
            </a:extLst>
          </p:cNvPr>
          <p:cNvSpPr txBox="1"/>
          <p:nvPr/>
        </p:nvSpPr>
        <p:spPr>
          <a:xfrm>
            <a:off x="8492558" y="5005974"/>
            <a:ext cx="2568804"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ts val="600"/>
              </a:spcBef>
              <a:spcAft>
                <a:spcPts val="600"/>
              </a:spcAft>
            </a:pPr>
            <a:r>
              <a:rPr lang="en-US" sz="1600" b="1" dirty="0">
                <a:latin typeface="Raleway" pitchFamily="2" charset="0"/>
              </a:rPr>
              <a:t>Dr. Amelia A. Brown</a:t>
            </a:r>
            <a:endParaRPr lang="en-US" sz="1600" dirty="0">
              <a:latin typeface="Raleway" pitchFamily="2" charset="0"/>
            </a:endParaRPr>
          </a:p>
          <a:p>
            <a:pPr algn="ctr">
              <a:spcBef>
                <a:spcPts val="600"/>
              </a:spcBef>
              <a:spcAft>
                <a:spcPts val="600"/>
              </a:spcAft>
            </a:pPr>
            <a:r>
              <a:rPr lang="en-US" sz="1600" dirty="0">
                <a:latin typeface="Raleway" pitchFamily="2" charset="0"/>
                <a:ea typeface="Calibri"/>
                <a:cs typeface="Calibri"/>
              </a:rPr>
              <a:t>Director, Office of Professional Licensure</a:t>
            </a:r>
          </a:p>
          <a:p>
            <a:pPr algn="ctr">
              <a:spcBef>
                <a:spcPts val="600"/>
              </a:spcBef>
              <a:spcAft>
                <a:spcPts val="600"/>
              </a:spcAft>
            </a:pPr>
            <a:r>
              <a:rPr lang="en-US" sz="1600" dirty="0">
                <a:latin typeface="Raleway" pitchFamily="2" charset="0"/>
                <a:ea typeface="Calibri"/>
                <a:cs typeface="Calibri"/>
              </a:rPr>
              <a:t>University of Tennessee, Knoxville</a:t>
            </a:r>
          </a:p>
          <a:p>
            <a:pPr algn="ctr">
              <a:spcBef>
                <a:spcPts val="600"/>
              </a:spcBef>
              <a:spcAft>
                <a:spcPts val="600"/>
              </a:spcAft>
            </a:pPr>
            <a:endParaRPr lang="en-US" sz="1600" dirty="0">
              <a:solidFill>
                <a:srgbClr val="212121"/>
              </a:solidFill>
              <a:latin typeface="Raleway" pitchFamily="2" charset="0"/>
            </a:endParaRPr>
          </a:p>
        </p:txBody>
      </p:sp>
      <p:pic>
        <p:nvPicPr>
          <p:cNvPr id="4" name="Picture 3" descr="Mary J. Ford headshot">
            <a:extLst>
              <a:ext uri="{FF2B5EF4-FFF2-40B4-BE49-F238E27FC236}">
                <a16:creationId xmlns:a16="http://schemas.microsoft.com/office/drawing/2014/main" id="{6A62627D-1AD7-EED9-A70E-2EE1610A977B}"/>
              </a:ext>
            </a:extLst>
          </p:cNvPr>
          <p:cNvPicPr>
            <a:picLocks noChangeAspect="1"/>
          </p:cNvPicPr>
          <p:nvPr/>
        </p:nvPicPr>
        <p:blipFill>
          <a:blip r:embed="rId9"/>
          <a:stretch>
            <a:fillRect/>
          </a:stretch>
        </p:blipFill>
        <p:spPr>
          <a:xfrm>
            <a:off x="11664332" y="2866963"/>
            <a:ext cx="1920884" cy="19535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a:extLst>
              <a:ext uri="{FF2B5EF4-FFF2-40B4-BE49-F238E27FC236}">
                <a16:creationId xmlns:a16="http://schemas.microsoft.com/office/drawing/2014/main" id="{50701985-2EB6-5E3E-9799-DF2A2EAE8F57}"/>
              </a:ext>
            </a:extLst>
          </p:cNvPr>
          <p:cNvSpPr txBox="1"/>
          <p:nvPr/>
        </p:nvSpPr>
        <p:spPr>
          <a:xfrm>
            <a:off x="11340371" y="5003606"/>
            <a:ext cx="2568804" cy="18774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ts val="600"/>
              </a:spcBef>
              <a:spcAft>
                <a:spcPts val="600"/>
              </a:spcAft>
            </a:pPr>
            <a:r>
              <a:rPr lang="en-US" sz="1600" b="1" dirty="0">
                <a:latin typeface="Raleway" pitchFamily="2" charset="0"/>
              </a:rPr>
              <a:t>Dr. Mary J. Ford</a:t>
            </a:r>
            <a:endParaRPr lang="en-US" sz="1600" dirty="0">
              <a:latin typeface="Raleway" pitchFamily="2" charset="0"/>
            </a:endParaRPr>
          </a:p>
          <a:p>
            <a:pPr algn="ctr">
              <a:spcBef>
                <a:spcPts val="600"/>
              </a:spcBef>
              <a:spcAft>
                <a:spcPts val="600"/>
              </a:spcAft>
            </a:pPr>
            <a:r>
              <a:rPr lang="en-US" sz="1600" dirty="0">
                <a:highlight>
                  <a:srgbClr val="FFFFFF"/>
                </a:highlight>
                <a:latin typeface="Raleway" pitchFamily="2" charset="0"/>
                <a:ea typeface="Calibri"/>
                <a:cs typeface="Calibri"/>
              </a:rPr>
              <a:t>Director, NH Registered Educator Apprenticeship Program</a:t>
            </a:r>
          </a:p>
          <a:p>
            <a:pPr algn="ctr">
              <a:spcBef>
                <a:spcPts val="600"/>
              </a:spcBef>
              <a:spcAft>
                <a:spcPts val="600"/>
              </a:spcAft>
            </a:pPr>
            <a:r>
              <a:rPr lang="en-US" sz="1600" dirty="0">
                <a:highlight>
                  <a:srgbClr val="FFFFFF"/>
                </a:highlight>
                <a:latin typeface="Raleway" pitchFamily="2" charset="0"/>
                <a:ea typeface="Calibri"/>
                <a:cs typeface="Calibri"/>
              </a:rPr>
              <a:t>National Collaborative for Digital Equity (NCDE)</a:t>
            </a:r>
            <a:endParaRPr lang="en-US" sz="1600" dirty="0">
              <a:latin typeface="Raleway" pitchFamily="2" charset="0"/>
            </a:endParaRPr>
          </a:p>
        </p:txBody>
      </p:sp>
      <p:pic>
        <p:nvPicPr>
          <p:cNvPr id="14" name="Picture 13" descr="Utah State Board of Education logo">
            <a:extLst>
              <a:ext uri="{FF2B5EF4-FFF2-40B4-BE49-F238E27FC236}">
                <a16:creationId xmlns:a16="http://schemas.microsoft.com/office/drawing/2014/main" id="{E3121BAD-0CCD-7B96-2E7C-6A31BF09D4B1}"/>
              </a:ext>
            </a:extLst>
          </p:cNvPr>
          <p:cNvPicPr>
            <a:picLocks noChangeAspect="1"/>
          </p:cNvPicPr>
          <p:nvPr/>
        </p:nvPicPr>
        <p:blipFill>
          <a:blip r:embed="rId10"/>
          <a:stretch>
            <a:fillRect/>
          </a:stretch>
        </p:blipFill>
        <p:spPr>
          <a:xfrm>
            <a:off x="14388537" y="3391527"/>
            <a:ext cx="2140060" cy="1092256"/>
          </a:xfrm>
          <a:prstGeom prst="rect">
            <a:avLst/>
          </a:prstGeom>
        </p:spPr>
      </p:pic>
      <p:sp>
        <p:nvSpPr>
          <p:cNvPr id="11" name="TextBox 10">
            <a:extLst>
              <a:ext uri="{FF2B5EF4-FFF2-40B4-BE49-F238E27FC236}">
                <a16:creationId xmlns:a16="http://schemas.microsoft.com/office/drawing/2014/main" id="{A7785D5E-AF2E-5903-93C6-3399B5C23A67}"/>
              </a:ext>
            </a:extLst>
          </p:cNvPr>
          <p:cNvSpPr txBox="1"/>
          <p:nvPr/>
        </p:nvSpPr>
        <p:spPr>
          <a:xfrm>
            <a:off x="14148239" y="5005976"/>
            <a:ext cx="2568804" cy="22775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ts val="600"/>
              </a:spcBef>
              <a:spcAft>
                <a:spcPts val="600"/>
              </a:spcAft>
            </a:pPr>
            <a:r>
              <a:rPr lang="en-US" sz="1600" b="1" dirty="0">
                <a:latin typeface="Raleway" pitchFamily="2" charset="0"/>
              </a:rPr>
              <a:t>Jordan DeHaan-Magalei</a:t>
            </a:r>
            <a:endParaRPr lang="en-US" sz="1600" dirty="0">
              <a:latin typeface="Raleway" pitchFamily="2" charset="0"/>
              <a:ea typeface="Calibri"/>
            </a:endParaRPr>
          </a:p>
          <a:p>
            <a:pPr algn="ctr">
              <a:spcBef>
                <a:spcPts val="600"/>
              </a:spcBef>
              <a:spcAft>
                <a:spcPts val="600"/>
              </a:spcAft>
            </a:pPr>
            <a:r>
              <a:rPr lang="en-US" sz="1600" dirty="0">
                <a:latin typeface="Raleway" pitchFamily="2" charset="0"/>
                <a:ea typeface="Calibri"/>
              </a:rPr>
              <a:t>Supporting Personnel and Preparation Coordinator</a:t>
            </a:r>
            <a:endParaRPr lang="en-US" sz="1600" dirty="0">
              <a:latin typeface="Raleway" pitchFamily="2" charset="0"/>
            </a:endParaRPr>
          </a:p>
          <a:p>
            <a:pPr algn="ctr">
              <a:spcBef>
                <a:spcPts val="600"/>
              </a:spcBef>
              <a:spcAft>
                <a:spcPts val="600"/>
              </a:spcAft>
            </a:pPr>
            <a:r>
              <a:rPr lang="en-US" sz="1600" dirty="0">
                <a:latin typeface="Raleway" pitchFamily="2" charset="0"/>
                <a:ea typeface="Calibri"/>
                <a:cs typeface="Calibri"/>
              </a:rPr>
              <a:t>Utah State Board of Education</a:t>
            </a:r>
            <a:endParaRPr lang="en-US" sz="1600" dirty="0">
              <a:latin typeface="Raleway" pitchFamily="2" charset="0"/>
            </a:endParaRPr>
          </a:p>
          <a:p>
            <a:pPr algn="ctr">
              <a:spcBef>
                <a:spcPts val="600"/>
              </a:spcBef>
              <a:spcAft>
                <a:spcPts val="600"/>
              </a:spcAft>
            </a:pPr>
            <a:endParaRPr lang="en-US" sz="1600" dirty="0">
              <a:solidFill>
                <a:srgbClr val="212121"/>
              </a:solidFill>
              <a:latin typeface="Raleway"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275"/>
        <p:cNvGrpSpPr/>
        <p:nvPr/>
      </p:nvGrpSpPr>
      <p:grpSpPr>
        <a:xfrm>
          <a:off x="0" y="0"/>
          <a:ext cx="0" cy="0"/>
          <a:chOff x="0" y="0"/>
          <a:chExt cx="0" cy="0"/>
        </a:xfrm>
      </p:grpSpPr>
      <p:sp>
        <p:nvSpPr>
          <p:cNvPr id="276" name="Google Shape;276;p24"/>
          <p:cNvSpPr txBox="1">
            <a:spLocks noGrp="1"/>
          </p:cNvSpPr>
          <p:nvPr>
            <p:ph type="title" idx="4294967295"/>
          </p:nvPr>
        </p:nvSpPr>
        <p:spPr>
          <a:xfrm>
            <a:off x="1028700" y="2620787"/>
            <a:ext cx="5868900" cy="1328825"/>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7850" b="0" i="0" u="none" strike="noStrike" kern="0" cap="none" spc="0" normalizeH="0" baseline="0" noProof="0" dirty="0">
                <a:ln>
                  <a:noFill/>
                </a:ln>
                <a:solidFill>
                  <a:srgbClr val="FFFFFF"/>
                </a:solidFill>
                <a:effectLst/>
                <a:uLnTx/>
                <a:uFillTx/>
                <a:latin typeface="Raleway Black"/>
                <a:ea typeface="Raleway Black"/>
                <a:cs typeface="Raleway Black"/>
                <a:sym typeface="Raleway Black"/>
              </a:rPr>
              <a:t>Hot Topics</a:t>
            </a:r>
            <a:endParaRPr kumimoji="0" lang="en-US" sz="1400" b="0" i="0" u="none" strike="noStrike" kern="0" cap="none" spc="0" normalizeH="0" baseline="0" noProof="0" dirty="0">
              <a:ln>
                <a:noFill/>
              </a:ln>
              <a:solidFill>
                <a:srgbClr val="000000"/>
              </a:solidFill>
              <a:effectLst/>
              <a:uLnTx/>
              <a:uFillTx/>
              <a:latin typeface="Raleway Black"/>
              <a:ea typeface="Raleway Black"/>
              <a:cs typeface="Raleway Black"/>
              <a:sym typeface="Raleway Black"/>
            </a:endParaRPr>
          </a:p>
        </p:txBody>
      </p:sp>
      <p:sp>
        <p:nvSpPr>
          <p:cNvPr id="277" name="Google Shape;277;p24">
            <a:extLst>
              <a:ext uri="{C183D7F6-B498-43B3-948B-1728B52AA6E4}">
                <adec:decorative xmlns:adec="http://schemas.microsoft.com/office/drawing/2017/decorative" val="1"/>
              </a:ext>
            </a:extLst>
          </p:cNvPr>
          <p:cNvSpPr/>
          <p:nvPr/>
        </p:nvSpPr>
        <p:spPr>
          <a:xfrm>
            <a:off x="7384437" y="1579600"/>
            <a:ext cx="10020168" cy="7127799"/>
          </a:xfrm>
          <a:custGeom>
            <a:avLst/>
            <a:gdLst/>
            <a:ahLst/>
            <a:cxnLst/>
            <a:rect l="l" t="t" r="r" b="b"/>
            <a:pathLst>
              <a:path w="2401111" h="1708019" extrusionOk="0">
                <a:moveTo>
                  <a:pt x="2276651" y="1708019"/>
                </a:moveTo>
                <a:lnTo>
                  <a:pt x="124460" y="1708019"/>
                </a:lnTo>
                <a:cubicBezTo>
                  <a:pt x="55880" y="1708019"/>
                  <a:pt x="0" y="1652139"/>
                  <a:pt x="0" y="1583559"/>
                </a:cubicBezTo>
                <a:lnTo>
                  <a:pt x="0" y="124460"/>
                </a:lnTo>
                <a:cubicBezTo>
                  <a:pt x="0" y="55880"/>
                  <a:pt x="55880" y="0"/>
                  <a:pt x="124460" y="0"/>
                </a:cubicBezTo>
                <a:lnTo>
                  <a:pt x="2276651" y="0"/>
                </a:lnTo>
                <a:cubicBezTo>
                  <a:pt x="2345231" y="0"/>
                  <a:pt x="2401111" y="55880"/>
                  <a:pt x="2401111" y="124460"/>
                </a:cubicBezTo>
                <a:lnTo>
                  <a:pt x="2401111" y="1583559"/>
                </a:lnTo>
                <a:cubicBezTo>
                  <a:pt x="2401111" y="1652139"/>
                  <a:pt x="2345231" y="1708019"/>
                  <a:pt x="2276651" y="170801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 name="Google Shape;281;p24"/>
          <p:cNvSpPr txBox="1"/>
          <p:nvPr/>
        </p:nvSpPr>
        <p:spPr>
          <a:xfrm>
            <a:off x="176868" y="739131"/>
            <a:ext cx="2760408" cy="289569"/>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101">
                <a:solidFill>
                  <a:srgbClr val="0F3869"/>
                </a:solidFill>
                <a:latin typeface="Arial"/>
                <a:ea typeface="Arial"/>
                <a:cs typeface="Arial"/>
                <a:sym typeface="Arial"/>
              </a:rPr>
              <a:t>Cross-State Convening</a:t>
            </a:r>
            <a:endParaRPr/>
          </a:p>
        </p:txBody>
      </p:sp>
      <p:sp>
        <p:nvSpPr>
          <p:cNvPr id="282" name="Google Shape;282;p24">
            <a:extLst>
              <a:ext uri="{C183D7F6-B498-43B3-948B-1728B52AA6E4}">
                <adec:decorative xmlns:adec="http://schemas.microsoft.com/office/drawing/2017/decorative" val="1"/>
              </a:ext>
            </a:extLst>
          </p:cNvPr>
          <p:cNvSpPr/>
          <p:nvPr/>
        </p:nvSpPr>
        <p:spPr>
          <a:xfrm>
            <a:off x="1622949" y="4273525"/>
            <a:ext cx="3451299" cy="4687237"/>
          </a:xfrm>
          <a:custGeom>
            <a:avLst/>
            <a:gdLst/>
            <a:ahLst/>
            <a:cxnLst/>
            <a:rect l="l" t="t" r="r" b="b"/>
            <a:pathLst>
              <a:path w="2937276" h="3989138" extrusionOk="0">
                <a:moveTo>
                  <a:pt x="0" y="0"/>
                </a:moveTo>
                <a:lnTo>
                  <a:pt x="2937276" y="0"/>
                </a:lnTo>
                <a:lnTo>
                  <a:pt x="2937276" y="3989138"/>
                </a:lnTo>
                <a:lnTo>
                  <a:pt x="0" y="3989138"/>
                </a:lnTo>
                <a:lnTo>
                  <a:pt x="0" y="0"/>
                </a:lnTo>
                <a:close/>
              </a:path>
            </a:pathLst>
          </a:custGeom>
          <a:blipFill rotWithShape="1">
            <a:blip r:embed="rId3">
              <a:alphaModFix/>
            </a:blip>
            <a:stretch>
              <a:fillRect l="-281" t="-11267" r="-109661" b="-120756"/>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3" name="Google Shape;283;p24">
            <a:extLst>
              <a:ext uri="{C183D7F6-B498-43B3-948B-1728B52AA6E4}">
                <adec:decorative xmlns:adec="http://schemas.microsoft.com/office/drawing/2017/decorative" val="1"/>
              </a:ext>
            </a:extLst>
          </p:cNvPr>
          <p:cNvSpPr/>
          <p:nvPr/>
        </p:nvSpPr>
        <p:spPr>
          <a:xfrm>
            <a:off x="15461793" y="167489"/>
            <a:ext cx="2617191" cy="543067"/>
          </a:xfrm>
          <a:custGeom>
            <a:avLst/>
            <a:gdLst/>
            <a:ahLst/>
            <a:cxnLst/>
            <a:rect l="l" t="t" r="r" b="b"/>
            <a:pathLst>
              <a:path w="2617191" h="543067" extrusionOk="0">
                <a:moveTo>
                  <a:pt x="0" y="0"/>
                </a:moveTo>
                <a:lnTo>
                  <a:pt x="2617191" y="0"/>
                </a:lnTo>
                <a:lnTo>
                  <a:pt x="2617191" y="543067"/>
                </a:lnTo>
                <a:lnTo>
                  <a:pt x="0" y="54306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4" name="Google Shape;284;p24"/>
          <p:cNvSpPr txBox="1"/>
          <p:nvPr/>
        </p:nvSpPr>
        <p:spPr>
          <a:xfrm>
            <a:off x="15390184"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FFFFFF"/>
                </a:solidFill>
                <a:latin typeface="Satisfy"/>
                <a:ea typeface="Satisfy"/>
                <a:cs typeface="Satisfy"/>
                <a:sym typeface="Satisfy"/>
              </a:rPr>
              <a:t>Cross-State Convening</a:t>
            </a:r>
            <a:endParaRPr sz="1500">
              <a:latin typeface="Satisfy"/>
              <a:ea typeface="Satisfy"/>
              <a:cs typeface="Satisfy"/>
              <a:sym typeface="Satisfy"/>
            </a:endParaRPr>
          </a:p>
        </p:txBody>
      </p:sp>
      <p:graphicFrame>
        <p:nvGraphicFramePr>
          <p:cNvPr id="3" name="Table 2">
            <a:extLst>
              <a:ext uri="{FF2B5EF4-FFF2-40B4-BE49-F238E27FC236}">
                <a16:creationId xmlns:a16="http://schemas.microsoft.com/office/drawing/2014/main" id="{742F25E0-9FC7-B103-4AFE-90E10660F127}"/>
              </a:ext>
            </a:extLst>
          </p:cNvPr>
          <p:cNvGraphicFramePr>
            <a:graphicFrameLocks noGrp="1"/>
          </p:cNvGraphicFramePr>
          <p:nvPr>
            <p:extLst>
              <p:ext uri="{D42A27DB-BD31-4B8C-83A1-F6EECF244321}">
                <p14:modId xmlns:p14="http://schemas.microsoft.com/office/powerpoint/2010/main" val="3245761052"/>
              </p:ext>
            </p:extLst>
          </p:nvPr>
        </p:nvGraphicFramePr>
        <p:xfrm>
          <a:off x="7912897" y="2400299"/>
          <a:ext cx="8963247" cy="5486400"/>
        </p:xfrm>
        <a:graphic>
          <a:graphicData uri="http://schemas.openxmlformats.org/drawingml/2006/table">
            <a:tbl>
              <a:tblPr firstRow="1" bandRow="1">
                <a:tableStyleId>{5C22544A-7EE6-4342-B048-85BDC9FD1C3A}</a:tableStyleId>
              </a:tblPr>
              <a:tblGrid>
                <a:gridCol w="4226717">
                  <a:extLst>
                    <a:ext uri="{9D8B030D-6E8A-4147-A177-3AD203B41FA5}">
                      <a16:colId xmlns:a16="http://schemas.microsoft.com/office/drawing/2014/main" val="2505382079"/>
                    </a:ext>
                  </a:extLst>
                </a:gridCol>
                <a:gridCol w="4736530">
                  <a:extLst>
                    <a:ext uri="{9D8B030D-6E8A-4147-A177-3AD203B41FA5}">
                      <a16:colId xmlns:a16="http://schemas.microsoft.com/office/drawing/2014/main" val="1340551304"/>
                    </a:ext>
                  </a:extLst>
                </a:gridCol>
              </a:tblGrid>
              <a:tr h="548640">
                <a:tc>
                  <a:txBody>
                    <a:bodyPr/>
                    <a:lstStyle/>
                    <a:p>
                      <a:pPr rtl="0" fontAlgn="base">
                        <a:lnSpc>
                          <a:spcPct val="100000"/>
                        </a:lnSpc>
                        <a:buNone/>
                      </a:pPr>
                      <a:r>
                        <a:rPr lang="en-US" sz="2200" b="1" dirty="0">
                          <a:solidFill>
                            <a:srgbClr val="000000"/>
                          </a:solidFill>
                          <a:effectLst/>
                          <a:latin typeface="Raleway Black" pitchFamily="2" charset="0"/>
                        </a:rPr>
                        <a:t>Conversation Leader </a:t>
                      </a:r>
                    </a:p>
                  </a:txBody>
                  <a:tcPr marL="66675" marR="666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A5C9EB"/>
                    </a:solidFill>
                  </a:tcPr>
                </a:tc>
                <a:tc>
                  <a:txBody>
                    <a:bodyPr/>
                    <a:lstStyle/>
                    <a:p>
                      <a:pPr rtl="0" fontAlgn="base">
                        <a:lnSpc>
                          <a:spcPct val="100000"/>
                        </a:lnSpc>
                        <a:buNone/>
                      </a:pPr>
                      <a:r>
                        <a:rPr lang="en-US" sz="2200" b="1" dirty="0">
                          <a:solidFill>
                            <a:srgbClr val="000000"/>
                          </a:solidFill>
                          <a:effectLst/>
                          <a:latin typeface="Raleway Black" pitchFamily="2" charset="0"/>
                        </a:rPr>
                        <a:t>Topic </a:t>
                      </a:r>
                    </a:p>
                  </a:txBody>
                  <a:tcPr marL="66675" marR="666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A5C9EB"/>
                    </a:solidFill>
                  </a:tcPr>
                </a:tc>
                <a:extLst>
                  <a:ext uri="{0D108BD9-81ED-4DB2-BD59-A6C34878D82A}">
                    <a16:rowId xmlns:a16="http://schemas.microsoft.com/office/drawing/2014/main" val="651484808"/>
                  </a:ext>
                </a:extLst>
              </a:tr>
              <a:tr h="1097280">
                <a:tc>
                  <a:txBody>
                    <a:bodyPr/>
                    <a:lstStyle/>
                    <a:p>
                      <a:pPr rtl="0" fontAlgn="base">
                        <a:lnSpc>
                          <a:spcPct val="100000"/>
                        </a:lnSpc>
                        <a:buNone/>
                      </a:pPr>
                      <a:r>
                        <a:rPr lang="en-US" sz="2200" b="0" dirty="0">
                          <a:effectLst/>
                          <a:latin typeface="Raleway ExtraBold" pitchFamily="2" charset="0"/>
                        </a:rPr>
                        <a:t>Christopher Leonard</a:t>
                      </a:r>
                      <a:r>
                        <a:rPr lang="en-US" sz="2200" dirty="0">
                          <a:effectLst/>
                          <a:latin typeface="Raleway SemiBold"/>
                        </a:rPr>
                        <a:t>, </a:t>
                      </a:r>
                    </a:p>
                    <a:p>
                      <a:pPr lvl="0">
                        <a:lnSpc>
                          <a:spcPct val="100000"/>
                        </a:lnSpc>
                        <a:buNone/>
                      </a:pPr>
                      <a:r>
                        <a:rPr lang="en-US" sz="2200" dirty="0">
                          <a:effectLst/>
                          <a:latin typeface="Raleway SemiBold"/>
                        </a:rPr>
                        <a:t>GA Department of Education </a:t>
                      </a:r>
                    </a:p>
                  </a:txBody>
                  <a:tcPr marL="66675" marR="666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ct val="100000"/>
                        </a:lnSpc>
                        <a:buNone/>
                      </a:pPr>
                      <a:r>
                        <a:rPr lang="en-US" sz="2200" b="1" dirty="0">
                          <a:effectLst/>
                          <a:latin typeface="Raleway SemiBold"/>
                        </a:rPr>
                        <a:t>Funding RTAPs with Title </a:t>
                      </a:r>
                      <a:br>
                        <a:rPr lang="en-US" sz="2200" b="1" dirty="0">
                          <a:effectLst/>
                          <a:latin typeface="Raleway SemiBold"/>
                        </a:rPr>
                      </a:br>
                      <a:r>
                        <a:rPr lang="en-US" sz="2200" b="1" dirty="0">
                          <a:effectLst/>
                          <a:latin typeface="Raleway SemiBold"/>
                        </a:rPr>
                        <a:t>II-A Funding</a:t>
                      </a:r>
                      <a:r>
                        <a:rPr lang="en-US" sz="2200" dirty="0">
                          <a:effectLst/>
                          <a:latin typeface="Raleway SemiBold"/>
                        </a:rPr>
                        <a:t> </a:t>
                      </a:r>
                    </a:p>
                  </a:txBody>
                  <a:tcPr marL="66675" marR="666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9197410"/>
                  </a:ext>
                </a:extLst>
              </a:tr>
              <a:tr h="1371600">
                <a:tc>
                  <a:txBody>
                    <a:bodyPr/>
                    <a:lstStyle/>
                    <a:p>
                      <a:pPr rtl="0" fontAlgn="base">
                        <a:lnSpc>
                          <a:spcPct val="100000"/>
                        </a:lnSpc>
                        <a:buNone/>
                      </a:pPr>
                      <a:r>
                        <a:rPr lang="en-US" sz="2200" dirty="0">
                          <a:effectLst/>
                          <a:latin typeface="Raleway ExtraBold" pitchFamily="2" charset="0"/>
                        </a:rPr>
                        <a:t>Dr. Mary J. Ford</a:t>
                      </a:r>
                      <a:r>
                        <a:rPr lang="en-US" sz="2200" dirty="0">
                          <a:effectLst/>
                          <a:latin typeface="Raleway SemiBold"/>
                        </a:rPr>
                        <a:t>, National Collaborative for Digital Equity (NH) </a:t>
                      </a:r>
                    </a:p>
                  </a:txBody>
                  <a:tcPr marL="66675" marR="666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ct val="100000"/>
                        </a:lnSpc>
                        <a:buNone/>
                      </a:pPr>
                      <a:r>
                        <a:rPr lang="en-US" sz="2200" b="1" dirty="0">
                          <a:effectLst/>
                          <a:latin typeface="Raleway SemiBold"/>
                        </a:rPr>
                        <a:t>Role of an Intermediary in Facilitating RTAPs</a:t>
                      </a:r>
                      <a:endParaRPr lang="en-US" sz="2200" dirty="0">
                        <a:effectLst/>
                        <a:latin typeface="Raleway SemiBold"/>
                      </a:endParaRPr>
                    </a:p>
                  </a:txBody>
                  <a:tcPr marL="66675" marR="666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6932669"/>
                  </a:ext>
                </a:extLst>
              </a:tr>
              <a:tr h="1371600">
                <a:tc>
                  <a:txBody>
                    <a:bodyPr/>
                    <a:lstStyle/>
                    <a:p>
                      <a:pPr rtl="0" fontAlgn="base">
                        <a:lnSpc>
                          <a:spcPct val="100000"/>
                        </a:lnSpc>
                        <a:buNone/>
                      </a:pPr>
                      <a:r>
                        <a:rPr lang="en-US" sz="2200" dirty="0">
                          <a:effectLst/>
                          <a:latin typeface="Raleway ExtraBold" pitchFamily="2" charset="0"/>
                        </a:rPr>
                        <a:t>Dr. David Cihak and Dr. Amelia A. Brown</a:t>
                      </a:r>
                      <a:r>
                        <a:rPr lang="en-US" sz="2200" dirty="0">
                          <a:effectLst/>
                          <a:latin typeface="Raleway SemiBold"/>
                        </a:rPr>
                        <a:t>, University of Tennessee Knoxville </a:t>
                      </a:r>
                    </a:p>
                  </a:txBody>
                  <a:tcPr marL="66675" marR="666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ct val="100000"/>
                        </a:lnSpc>
                        <a:buNone/>
                      </a:pPr>
                      <a:r>
                        <a:rPr lang="en-US" sz="2200" b="1" dirty="0">
                          <a:effectLst/>
                          <a:latin typeface="Raleway SemiBold"/>
                        </a:rPr>
                        <a:t>Competency-Based Learning </a:t>
                      </a:r>
                      <a:br>
                        <a:rPr lang="en-US" sz="2200" b="1" dirty="0">
                          <a:effectLst/>
                          <a:latin typeface="Raleway SemiBold"/>
                        </a:rPr>
                      </a:br>
                      <a:r>
                        <a:rPr lang="en-US" sz="2200" dirty="0">
                          <a:effectLst/>
                          <a:latin typeface="Raleway SemiBold"/>
                        </a:rPr>
                        <a:t>and Credit for Prior Learning </a:t>
                      </a:r>
                    </a:p>
                  </a:txBody>
                  <a:tcPr marL="66675" marR="666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1392930"/>
                  </a:ext>
                </a:extLst>
              </a:tr>
              <a:tr h="1097280">
                <a:tc>
                  <a:txBody>
                    <a:bodyPr/>
                    <a:lstStyle/>
                    <a:p>
                      <a:pPr rtl="0" fontAlgn="base">
                        <a:lnSpc>
                          <a:spcPct val="100000"/>
                        </a:lnSpc>
                        <a:buNone/>
                      </a:pPr>
                      <a:r>
                        <a:rPr lang="en-US" sz="2200" dirty="0">
                          <a:effectLst/>
                          <a:latin typeface="Raleway ExtraBold" pitchFamily="2" charset="0"/>
                        </a:rPr>
                        <a:t>Jordan DeHaan-Magalei</a:t>
                      </a:r>
                      <a:r>
                        <a:rPr lang="en-US" sz="2200" dirty="0">
                          <a:effectLst/>
                          <a:latin typeface="Raleway SemiBold"/>
                        </a:rPr>
                        <a:t>, </a:t>
                      </a:r>
                    </a:p>
                    <a:p>
                      <a:pPr lvl="0">
                        <a:lnSpc>
                          <a:spcPct val="100000"/>
                        </a:lnSpc>
                        <a:buNone/>
                      </a:pPr>
                      <a:r>
                        <a:rPr lang="en-US" sz="2200" dirty="0">
                          <a:effectLst/>
                          <a:latin typeface="Raleway SemiBold"/>
                        </a:rPr>
                        <a:t>Utah State Board of Education </a:t>
                      </a:r>
                    </a:p>
                  </a:txBody>
                  <a:tcPr marL="66675" marR="666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ct val="100000"/>
                        </a:lnSpc>
                        <a:buNone/>
                      </a:pPr>
                      <a:r>
                        <a:rPr lang="en-US" sz="2200" b="1" dirty="0">
                          <a:effectLst/>
                          <a:latin typeface="Raleway SemiBold"/>
                        </a:rPr>
                        <a:t>Mentoring in RTAPs</a:t>
                      </a:r>
                      <a:endParaRPr lang="en-US" sz="2200" dirty="0">
                        <a:effectLst/>
                        <a:latin typeface="Raleway SemiBold"/>
                      </a:endParaRPr>
                    </a:p>
                  </a:txBody>
                  <a:tcPr marL="66675" marR="666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902507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3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2" y="4"/>
            <a:ext cx="18288024" cy="10287000"/>
          </a:xfrm>
          <a:prstGeom prst="rect">
            <a:avLst/>
          </a:prstGeom>
          <a:noFill/>
          <a:ln>
            <a:noFill/>
          </a:ln>
        </p:spPr>
      </p:pic>
      <p:sp>
        <p:nvSpPr>
          <p:cNvPr id="414" name="Google Shape;414;p31"/>
          <p:cNvSpPr txBox="1">
            <a:spLocks noGrp="1"/>
          </p:cNvSpPr>
          <p:nvPr>
            <p:ph type="title" idx="4294967295"/>
          </p:nvPr>
        </p:nvSpPr>
        <p:spPr>
          <a:xfrm>
            <a:off x="1907070" y="3774649"/>
            <a:ext cx="9672300" cy="248715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0"/>
              </a:lnSpc>
              <a:spcBef>
                <a:spcPts val="0"/>
              </a:spcBef>
              <a:spcAft>
                <a:spcPts val="0"/>
              </a:spcAft>
              <a:buClr>
                <a:srgbClr val="000000"/>
              </a:buClr>
              <a:buSzTx/>
              <a:buFont typeface="Arial"/>
              <a:buNone/>
              <a:tabLst/>
              <a:defRPr/>
            </a:pPr>
            <a:r>
              <a:rPr kumimoji="0" lang="en-US" sz="16159" b="1" i="0" u="none" strike="noStrike" kern="0" cap="none" spc="0" normalizeH="0" baseline="0" noProof="0" dirty="0">
                <a:ln>
                  <a:noFill/>
                </a:ln>
                <a:solidFill>
                  <a:srgbClr val="0F3869"/>
                </a:solidFill>
                <a:effectLst/>
                <a:uLnTx/>
                <a:uFillTx/>
                <a:latin typeface="Bebas Neue"/>
                <a:ea typeface="Bebas Neue"/>
                <a:cs typeface="Bebas Neue"/>
                <a:sym typeface="Bebas Neue"/>
              </a:rPr>
              <a:t>THANK YOU!</a:t>
            </a:r>
            <a:endParaRPr kumimoji="0" lang="en-US" sz="4700" b="1" i="0" u="none" strike="noStrike" kern="0" cap="none" spc="0" normalizeH="0" baseline="0" noProof="0" dirty="0">
              <a:ln>
                <a:noFill/>
              </a:ln>
              <a:solidFill>
                <a:srgbClr val="000000"/>
              </a:solidFill>
              <a:effectLst/>
              <a:uLnTx/>
              <a:uFillTx/>
              <a:latin typeface="Bebas Neue"/>
              <a:ea typeface="Bebas Neue"/>
              <a:cs typeface="Bebas Neue"/>
              <a:sym typeface="Bebas Neue"/>
            </a:endParaRPr>
          </a:p>
        </p:txBody>
      </p:sp>
      <p:sp>
        <p:nvSpPr>
          <p:cNvPr id="415" name="Google Shape;415;p31"/>
          <p:cNvSpPr txBox="1"/>
          <p:nvPr/>
        </p:nvSpPr>
        <p:spPr>
          <a:xfrm>
            <a:off x="1907070" y="6261792"/>
            <a:ext cx="9672300" cy="55399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600" dirty="0">
                <a:solidFill>
                  <a:srgbClr val="0F3869"/>
                </a:solidFill>
                <a:latin typeface="Raleway SemiBold"/>
                <a:ea typeface="Raleway SemiBold"/>
                <a:cs typeface="Raleway SemiBold"/>
                <a:sym typeface="Raleway SemiBold"/>
              </a:rPr>
              <a:t>For questions, email us at </a:t>
            </a:r>
            <a:r>
              <a:rPr lang="en-US" sz="3600" dirty="0">
                <a:solidFill>
                  <a:srgbClr val="0F3869"/>
                </a:solidFill>
                <a:latin typeface="Raleway ExtraBold"/>
                <a:ea typeface="Raleway SemiBold"/>
                <a:cs typeface="Raleway SemiBold"/>
                <a:sym typeface="Raleway ExtraBold"/>
              </a:rPr>
              <a:t>mwills@air.org</a:t>
            </a:r>
            <a:endParaRPr sz="3625" dirty="0">
              <a:solidFill>
                <a:srgbClr val="0F3869"/>
              </a:solidFill>
              <a:latin typeface="Raleway ExtraBold"/>
              <a:ea typeface="Raleway ExtraBold"/>
              <a:cs typeface="Raleway ExtraBold"/>
              <a:sym typeface="Raleway ExtraBold"/>
            </a:endParaRPr>
          </a:p>
        </p:txBody>
      </p:sp>
      <p:sp>
        <p:nvSpPr>
          <p:cNvPr id="416" name="Google Shape;416;p31">
            <a:extLst>
              <a:ext uri="{C183D7F6-B498-43B3-948B-1728B52AA6E4}">
                <adec:decorative xmlns:adec="http://schemas.microsoft.com/office/drawing/2017/decorative" val="1"/>
              </a:ext>
            </a:extLst>
          </p:cNvPr>
          <p:cNvSpPr/>
          <p:nvPr/>
        </p:nvSpPr>
        <p:spPr>
          <a:xfrm>
            <a:off x="12459421" y="2102451"/>
            <a:ext cx="5828579" cy="8748336"/>
          </a:xfrm>
          <a:custGeom>
            <a:avLst/>
            <a:gdLst/>
            <a:ahLst/>
            <a:cxnLst/>
            <a:rect l="l" t="t" r="r" b="b"/>
            <a:pathLst>
              <a:path w="5828579" h="8748336" extrusionOk="0">
                <a:moveTo>
                  <a:pt x="0" y="0"/>
                </a:moveTo>
                <a:lnTo>
                  <a:pt x="5828579" y="0"/>
                </a:lnTo>
                <a:lnTo>
                  <a:pt x="5828579" y="8748336"/>
                </a:lnTo>
                <a:lnTo>
                  <a:pt x="0" y="874833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 name="Google Shape;417;p31">
            <a:extLst>
              <a:ext uri="{C183D7F6-B498-43B3-948B-1728B52AA6E4}">
                <adec:decorative xmlns:adec="http://schemas.microsoft.com/office/drawing/2017/decorative" val="1"/>
              </a:ext>
            </a:extLst>
          </p:cNvPr>
          <p:cNvSpPr/>
          <p:nvPr/>
        </p:nvSpPr>
        <p:spPr>
          <a:xfrm>
            <a:off x="272520"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8" name="Google Shape;418;p31">
            <a:extLst>
              <a:ext uri="{C183D7F6-B498-43B3-948B-1728B52AA6E4}">
                <adec:decorative xmlns:adec="http://schemas.microsoft.com/office/drawing/2017/decorative" val="1"/>
              </a:ext>
            </a:extLst>
          </p:cNvPr>
          <p:cNvSpPr txBox="1"/>
          <p:nvPr/>
        </p:nvSpPr>
        <p:spPr>
          <a:xfrm>
            <a:off x="160079"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9" name="Google Shape;429;p32"/>
          <p:cNvSpPr txBox="1">
            <a:spLocks noGrp="1"/>
          </p:cNvSpPr>
          <p:nvPr>
            <p:ph type="title" idx="4294967295"/>
          </p:nvPr>
        </p:nvSpPr>
        <p:spPr>
          <a:xfrm>
            <a:off x="5334000" y="873815"/>
            <a:ext cx="9672300" cy="19794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0"/>
              </a:lnSpc>
              <a:spcBef>
                <a:spcPts val="0"/>
              </a:spcBef>
              <a:spcAft>
                <a:spcPts val="0"/>
              </a:spcAft>
              <a:buClr>
                <a:srgbClr val="000000"/>
              </a:buClr>
              <a:buSzTx/>
              <a:buFont typeface="Arial"/>
              <a:buNone/>
              <a:tabLst/>
              <a:defRPr/>
            </a:pPr>
            <a:r>
              <a:rPr kumimoji="0" lang="en-US" sz="12859" b="0" i="0" u="none" strike="noStrike" kern="0" cap="none" spc="0" normalizeH="0" baseline="0" noProof="0" dirty="0">
                <a:ln>
                  <a:noFill/>
                </a:ln>
                <a:solidFill>
                  <a:srgbClr val="0F3869"/>
                </a:solidFill>
                <a:effectLst/>
                <a:uLnTx/>
                <a:uFillTx/>
                <a:latin typeface="Raleway Black"/>
                <a:ea typeface="Raleway Black"/>
                <a:cs typeface="Raleway Black"/>
                <a:sym typeface="Raleway Black"/>
              </a:rPr>
              <a:t>Disclaimer</a:t>
            </a:r>
            <a:endParaRPr kumimoji="0" lang="en-US" sz="1400" b="0" i="0" u="none" strike="noStrike" kern="0" cap="none" spc="0" normalizeH="0" baseline="0" noProof="0" dirty="0">
              <a:ln>
                <a:noFill/>
              </a:ln>
              <a:solidFill>
                <a:srgbClr val="000000"/>
              </a:solidFill>
              <a:effectLst/>
              <a:uLnTx/>
              <a:uFillTx/>
              <a:latin typeface="Raleway Black"/>
              <a:ea typeface="Raleway Black"/>
              <a:cs typeface="Raleway Black"/>
              <a:sym typeface="Raleway Black"/>
            </a:endParaRPr>
          </a:p>
        </p:txBody>
      </p:sp>
      <p:pic>
        <p:nvPicPr>
          <p:cNvPr id="423" name="Google Shape;423;p32" descr="Ideas that Work US Office of Special Education Programs"/>
          <p:cNvPicPr preferRelativeResize="0"/>
          <p:nvPr/>
        </p:nvPicPr>
        <p:blipFill rotWithShape="1">
          <a:blip r:embed="rId3">
            <a:alphaModFix/>
          </a:blip>
          <a:srcRect/>
          <a:stretch/>
        </p:blipFill>
        <p:spPr>
          <a:xfrm>
            <a:off x="990600" y="3457594"/>
            <a:ext cx="4038957" cy="3371811"/>
          </a:xfrm>
          <a:prstGeom prst="rect">
            <a:avLst/>
          </a:prstGeom>
          <a:noFill/>
          <a:ln>
            <a:noFill/>
          </a:ln>
        </p:spPr>
      </p:pic>
      <p:grpSp>
        <p:nvGrpSpPr>
          <p:cNvPr id="424" name="Google Shape;424;p32">
            <a:extLst>
              <a:ext uri="{C183D7F6-B498-43B3-948B-1728B52AA6E4}">
                <adec:decorative xmlns:adec="http://schemas.microsoft.com/office/drawing/2017/decorative" val="1"/>
              </a:ext>
            </a:extLst>
          </p:cNvPr>
          <p:cNvGrpSpPr/>
          <p:nvPr/>
        </p:nvGrpSpPr>
        <p:grpSpPr>
          <a:xfrm rot="10800000">
            <a:off x="0" y="9258300"/>
            <a:ext cx="18288000" cy="1245692"/>
            <a:chOff x="0" y="-57150"/>
            <a:chExt cx="4816593" cy="328083"/>
          </a:xfrm>
        </p:grpSpPr>
        <p:sp>
          <p:nvSpPr>
            <p:cNvPr id="425" name="Google Shape;425;p32"/>
            <p:cNvSpPr/>
            <p:nvPr/>
          </p:nvSpPr>
          <p:spPr>
            <a:xfrm>
              <a:off x="0" y="0"/>
              <a:ext cx="4816592" cy="270933"/>
            </a:xfrm>
            <a:custGeom>
              <a:avLst/>
              <a:gdLst/>
              <a:ahLst/>
              <a:cxnLst/>
              <a:rect l="l" t="t" r="r" b="b"/>
              <a:pathLst>
                <a:path w="4816592" h="270933" extrusionOk="0">
                  <a:moveTo>
                    <a:pt x="0" y="0"/>
                  </a:moveTo>
                  <a:lnTo>
                    <a:pt x="4816592" y="0"/>
                  </a:lnTo>
                  <a:lnTo>
                    <a:pt x="4816592" y="270933"/>
                  </a:lnTo>
                  <a:lnTo>
                    <a:pt x="0" y="270933"/>
                  </a:lnTo>
                  <a:close/>
                </a:path>
              </a:pathLst>
            </a:custGeom>
            <a:solidFill>
              <a:srgbClr val="F0AF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 name="Google Shape;426;p32"/>
            <p:cNvSpPr txBox="1"/>
            <p:nvPr/>
          </p:nvSpPr>
          <p:spPr>
            <a:xfrm>
              <a:off x="0" y="-57150"/>
              <a:ext cx="4816593" cy="328083"/>
            </a:xfrm>
            <a:prstGeom prst="rect">
              <a:avLst/>
            </a:prstGeom>
            <a:noFill/>
            <a:ln>
              <a:noFill/>
            </a:ln>
          </p:spPr>
          <p:txBody>
            <a:bodyPr spcFirstLastPara="1" wrap="square" lIns="50800" tIns="50800" rIns="50800" bIns="50800" anchor="ctr" anchorCtr="0">
              <a:noAutofit/>
            </a:bodyPr>
            <a:lstStyle/>
            <a:p>
              <a:pPr marL="0" marR="0" lvl="0" indent="0" algn="ctr" rtl="0">
                <a:lnSpc>
                  <a:spcPct val="163333"/>
                </a:lnSpc>
                <a:spcBef>
                  <a:spcPts val="0"/>
                </a:spcBef>
                <a:spcAft>
                  <a:spcPts val="0"/>
                </a:spcAft>
                <a:buNone/>
              </a:pPr>
              <a:endParaRPr sz="1800">
                <a:solidFill>
                  <a:schemeClr val="dk1"/>
                </a:solidFill>
                <a:latin typeface="Calibri"/>
                <a:ea typeface="Calibri"/>
                <a:cs typeface="Calibri"/>
                <a:sym typeface="Calibri"/>
              </a:endParaRPr>
            </a:p>
          </p:txBody>
        </p:sp>
      </p:grpSp>
      <p:sp>
        <p:nvSpPr>
          <p:cNvPr id="427" name="Google Shape;427;p32">
            <a:extLst>
              <a:ext uri="{C183D7F6-B498-43B3-948B-1728B52AA6E4}">
                <adec:decorative xmlns:adec="http://schemas.microsoft.com/office/drawing/2017/decorative" val="1"/>
              </a:ext>
            </a:extLst>
          </p:cNvPr>
          <p:cNvSpPr/>
          <p:nvPr/>
        </p:nvSpPr>
        <p:spPr>
          <a:xfrm>
            <a:off x="15532159" y="9340985"/>
            <a:ext cx="2423082" cy="502790"/>
          </a:xfrm>
          <a:custGeom>
            <a:avLst/>
            <a:gdLst/>
            <a:ahLst/>
            <a:cxnLst/>
            <a:rect l="l" t="t" r="r" b="b"/>
            <a:pathLst>
              <a:path w="2423082" h="502790" extrusionOk="0">
                <a:moveTo>
                  <a:pt x="0" y="0"/>
                </a:moveTo>
                <a:lnTo>
                  <a:pt x="2423082" y="0"/>
                </a:lnTo>
                <a:lnTo>
                  <a:pt x="2423082" y="502790"/>
                </a:lnTo>
                <a:lnTo>
                  <a:pt x="0" y="5027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8" name="Google Shape;428;p32">
            <a:extLst>
              <a:ext uri="{C183D7F6-B498-43B3-948B-1728B52AA6E4}">
                <adec:decorative xmlns:adec="http://schemas.microsoft.com/office/drawing/2017/decorative" val="1"/>
              </a:ext>
            </a:extLst>
          </p:cNvPr>
          <p:cNvSpPr txBox="1"/>
          <p:nvPr/>
        </p:nvSpPr>
        <p:spPr>
          <a:xfrm>
            <a:off x="15424705" y="9872350"/>
            <a:ext cx="2637900" cy="324300"/>
          </a:xfrm>
          <a:prstGeom prst="rect">
            <a:avLst/>
          </a:prstGeom>
          <a:noFill/>
          <a:ln>
            <a:noFill/>
          </a:ln>
        </p:spPr>
        <p:txBody>
          <a:bodyPr spcFirstLastPara="1" wrap="square" lIns="0" tIns="0" rIns="0" bIns="0" anchor="t" anchorCtr="0">
            <a:spAutoFit/>
          </a:bodyPr>
          <a:lstStyle/>
          <a:p>
            <a:pPr marL="0" marR="0" lvl="0" indent="0" algn="ctr" rtl="0">
              <a:lnSpc>
                <a:spcPct val="100996"/>
              </a:lnSpc>
              <a:spcBef>
                <a:spcPts val="0"/>
              </a:spcBef>
              <a:spcAft>
                <a:spcPts val="0"/>
              </a:spcAft>
              <a:buNone/>
            </a:pPr>
            <a:r>
              <a:rPr lang="en-US" sz="2107">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430" name="Google Shape;430;p32"/>
          <p:cNvSpPr txBox="1"/>
          <p:nvPr/>
        </p:nvSpPr>
        <p:spPr>
          <a:xfrm>
            <a:off x="5998425" y="3314700"/>
            <a:ext cx="10155900" cy="424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Raleway"/>
                <a:ea typeface="Raleway"/>
                <a:cs typeface="Raleway"/>
                <a:sym typeface="Raleway"/>
              </a:rPr>
              <a:t>This content was produced under U.S. Department of Education, Office of Special Education Programs, Award No. H325A220002. David Guardino serves as the project officer. The views expressed herein do not necessarily represent the positions or policies of the U.S. Department of Education. No official endorsement by the U.S. Department of Education of any product, commodity, service, or enterprise mentioned in this website is intended or should be inferred.</a:t>
            </a:r>
            <a:endParaRPr b="1">
              <a:latin typeface="Raleway"/>
              <a:ea typeface="Raleway"/>
              <a:cs typeface="Raleway"/>
              <a:sym typeface="Raleway"/>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BD265CB142B44188910B3155DDB9CA" ma:contentTypeVersion="" ma:contentTypeDescription="Create a new document." ma:contentTypeScope="" ma:versionID="6d6fd3d146598af9dab5202696cdb1cc">
  <xsd:schema xmlns:xsd="http://www.w3.org/2001/XMLSchema" xmlns:xs="http://www.w3.org/2001/XMLSchema" xmlns:p="http://schemas.microsoft.com/office/2006/metadata/properties" xmlns:ns2="403a0aa0-f2e7-4715-9810-9d4ec1ec74af" xmlns:ns3="b8759a14-0f36-467b-89bb-6221a083b0fc" xmlns:ns4="2b4eeef4-3c69-480e-93eb-41971a7be05b" targetNamespace="http://schemas.microsoft.com/office/2006/metadata/properties" ma:root="true" ma:fieldsID="3c848365e7a651783e100d3b991b0d49" ns2:_="" ns3:_="" ns4:_="">
    <xsd:import namespace="403a0aa0-f2e7-4715-9810-9d4ec1ec74af"/>
    <xsd:import namespace="b8759a14-0f36-467b-89bb-6221a083b0fc"/>
    <xsd:import namespace="2b4eeef4-3c69-480e-93eb-41971a7be05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ServiceLocation" minOccurs="0"/>
                <xsd:element ref="ns4:SharedWithUsers" minOccurs="0"/>
                <xsd:element ref="ns4: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3a0aa0-f2e7-4715-9810-9d4ec1ec74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b31da6f4-e52d-49d7-b108-9c7783d77463"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8759a14-0f36-467b-89bb-6221a083b0fc"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0a7f5ae-f627-4195-acdb-56615c0bbd96}" ma:internalName="TaxCatchAll" ma:showField="CatchAllData" ma:web="b8759a14-0f36-467b-89bb-6221a083b0f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b4eeef4-3c69-480e-93eb-41971a7be05b"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8759a14-0f36-467b-89bb-6221a083b0fc" xsi:nil="true"/>
    <lcf76f155ced4ddcb4097134ff3c332f xmlns="403a0aa0-f2e7-4715-9810-9d4ec1ec74a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7D96E7-1554-4F6D-805D-365BDC53DF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3a0aa0-f2e7-4715-9810-9d4ec1ec74af"/>
    <ds:schemaRef ds:uri="b8759a14-0f36-467b-89bb-6221a083b0fc"/>
    <ds:schemaRef ds:uri="2b4eeef4-3c69-480e-93eb-41971a7be0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862E6A-E6BA-468F-B467-11393D20D663}">
  <ds:schemaRefs>
    <ds:schemaRef ds:uri="http://schemas.microsoft.com/office/2006/metadata/properties"/>
    <ds:schemaRef ds:uri="http://schemas.microsoft.com/office/infopath/2007/PartnerControls"/>
    <ds:schemaRef ds:uri="b8759a14-0f36-467b-89bb-6221a083b0fc"/>
    <ds:schemaRef ds:uri="403a0aa0-f2e7-4715-9810-9d4ec1ec74af"/>
  </ds:schemaRefs>
</ds:datastoreItem>
</file>

<file path=customXml/itemProps3.xml><?xml version="1.0" encoding="utf-8"?>
<ds:datastoreItem xmlns:ds="http://schemas.openxmlformats.org/officeDocument/2006/customXml" ds:itemID="{A20FACD0-0D89-41F9-866C-016631D736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TotalTime>
  <Words>361</Words>
  <Application>Microsoft Macintosh PowerPoint</Application>
  <PresentationFormat>Custom</PresentationFormat>
  <Paragraphs>57</Paragraphs>
  <Slides>7</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Arial</vt:lpstr>
      <vt:lpstr>Raleway Black</vt:lpstr>
      <vt:lpstr>Bebas Neue</vt:lpstr>
      <vt:lpstr>Raleway SemiBold</vt:lpstr>
      <vt:lpstr>Fjalla One</vt:lpstr>
      <vt:lpstr>Calibri</vt:lpstr>
      <vt:lpstr>Raleway</vt:lpstr>
      <vt:lpstr>Raleway ExtraBold</vt:lpstr>
      <vt:lpstr>Satisfy</vt:lpstr>
      <vt:lpstr>Office Theme</vt:lpstr>
      <vt:lpstr>CCSC title</vt:lpstr>
      <vt:lpstr>Hot topics in Registered Teacher Apprenticeships: Roundtable  Conversations with practitioners</vt:lpstr>
      <vt:lpstr>CEEDAR Apprenticeship Team</vt:lpstr>
      <vt:lpstr>Conversation Leaders</vt:lpstr>
      <vt:lpstr>Hot Topics</vt:lpstr>
      <vt:lpstr>THANK YOU!</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Emma R Ostovar</cp:lastModifiedBy>
  <cp:revision>150</cp:revision>
  <dcterms:modified xsi:type="dcterms:W3CDTF">2026-02-25T16:32:50Z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0x01010051BD265CB142B44188910B3155DDB9CA</vt:lpwstr>
  </property>
  <property fmtid="{D5CDD505-2E9C-101B-9397-08002B2CF9AE}" pid="3" name="MediaServiceImageTags">
    <vt:lpwstr/>
  </property>
</Properties>
</file>