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58"/>
  </p:normalViewPr>
  <p:slideViewPr>
    <p:cSldViewPr snapToGrid="0">
      <p:cViewPr varScale="1">
        <p:scale>
          <a:sx n="59" d="100"/>
          <a:sy n="59" d="100"/>
        </p:scale>
        <p:origin x="200"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8BB35D-AAF6-87AE-2A39-E86FA47AABEA}"/>
              </a:ext>
            </a:extLst>
          </p:cNvPr>
          <p:cNvSpPr txBox="1">
            <a:spLocks noGrp="1"/>
          </p:cNvSpPr>
          <p:nvPr>
            <p:ph type="hdr" sz="quarter"/>
          </p:nvPr>
        </p:nvSpPr>
        <p:spPr>
          <a:xfrm>
            <a:off x="0" y="0"/>
            <a:ext cx="3962396" cy="3429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endParaRPr lang="cs-CZ"/>
          </a:p>
        </p:txBody>
      </p:sp>
      <p:sp>
        <p:nvSpPr>
          <p:cNvPr id="3" name="Date Placeholder 2">
            <a:extLst>
              <a:ext uri="{FF2B5EF4-FFF2-40B4-BE49-F238E27FC236}">
                <a16:creationId xmlns:a16="http://schemas.microsoft.com/office/drawing/2014/main" id="{52E3B05D-47C0-DD6A-EB0D-6D751D44FD6C}"/>
              </a:ext>
            </a:extLst>
          </p:cNvPr>
          <p:cNvSpPr txBox="1">
            <a:spLocks noGrp="1"/>
          </p:cNvSpPr>
          <p:nvPr>
            <p:ph type="dt" idx="1"/>
          </p:nvPr>
        </p:nvSpPr>
        <p:spPr>
          <a:xfrm>
            <a:off x="5180011" y="0"/>
            <a:ext cx="3962396" cy="3429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fld id="{45165723-9581-D942-BFCB-1CD36E5532F0}" type="datetime1">
              <a:rPr lang="cs-CZ"/>
              <a:pPr lvl="0"/>
              <a:t>25.02.2026</a:t>
            </a:fld>
            <a:endParaRPr lang="cs-CZ"/>
          </a:p>
        </p:txBody>
      </p:sp>
      <p:sp>
        <p:nvSpPr>
          <p:cNvPr id="4" name="Slide Image Placeholder 3">
            <a:extLst>
              <a:ext uri="{FF2B5EF4-FFF2-40B4-BE49-F238E27FC236}">
                <a16:creationId xmlns:a16="http://schemas.microsoft.com/office/drawing/2014/main" id="{74F7B9BA-A6E9-02C9-D0BB-19CE79C75ADC}"/>
              </a:ext>
            </a:extLst>
          </p:cNvPr>
          <p:cNvSpPr>
            <a:spLocks noGrp="1" noRot="1" noChangeAspect="1"/>
          </p:cNvSpPr>
          <p:nvPr>
            <p:ph type="sldImg" idx="2"/>
          </p:nvPr>
        </p:nvSpPr>
        <p:spPr>
          <a:xfrm>
            <a:off x="2857500" y="512758"/>
            <a:ext cx="3429000" cy="256698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D3BA39A-D8E8-1B82-FE7F-B9B7226EABDB}"/>
              </a:ext>
            </a:extLst>
          </p:cNvPr>
          <p:cNvSpPr txBox="1">
            <a:spLocks noGrp="1"/>
          </p:cNvSpPr>
          <p:nvPr>
            <p:ph type="body" sz="quarter" idx="3"/>
          </p:nvPr>
        </p:nvSpPr>
        <p:spPr>
          <a:xfrm>
            <a:off x="914400" y="3251204"/>
            <a:ext cx="7315200" cy="3081335"/>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a:extLst>
              <a:ext uri="{FF2B5EF4-FFF2-40B4-BE49-F238E27FC236}">
                <a16:creationId xmlns:a16="http://schemas.microsoft.com/office/drawing/2014/main" id="{9CAC1509-45DD-C6C3-35B2-8C8AA23B3573}"/>
              </a:ext>
            </a:extLst>
          </p:cNvPr>
          <p:cNvSpPr txBox="1">
            <a:spLocks noGrp="1"/>
          </p:cNvSpPr>
          <p:nvPr>
            <p:ph type="ftr" sz="quarter" idx="4"/>
          </p:nvPr>
        </p:nvSpPr>
        <p:spPr>
          <a:xfrm>
            <a:off x="0" y="6502398"/>
            <a:ext cx="3962396" cy="34130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endParaRPr lang="cs-CZ"/>
          </a:p>
        </p:txBody>
      </p:sp>
      <p:sp>
        <p:nvSpPr>
          <p:cNvPr id="7" name="Slide Number Placeholder 6">
            <a:extLst>
              <a:ext uri="{FF2B5EF4-FFF2-40B4-BE49-F238E27FC236}">
                <a16:creationId xmlns:a16="http://schemas.microsoft.com/office/drawing/2014/main" id="{B6E97125-4F0C-B6D2-FAB5-CBD616E26364}"/>
              </a:ext>
            </a:extLst>
          </p:cNvPr>
          <p:cNvSpPr txBox="1">
            <a:spLocks noGrp="1"/>
          </p:cNvSpPr>
          <p:nvPr>
            <p:ph type="sldNum" sz="quarter" idx="5"/>
          </p:nvPr>
        </p:nvSpPr>
        <p:spPr>
          <a:xfrm>
            <a:off x="5180011" y="6502398"/>
            <a:ext cx="3962396" cy="34130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fld id="{DA0A4BD4-937C-BB4A-9B22-EAA74C914B5F}" type="slidenum">
              <a:t>‹#›</a:t>
            </a:fld>
            <a:endParaRPr lang="cs-CZ"/>
          </a:p>
        </p:txBody>
      </p:sp>
    </p:spTree>
    <p:extLst>
      <p:ext uri="{BB962C8B-B14F-4D97-AF65-F5344CB8AC3E}">
        <p14:creationId xmlns:p14="http://schemas.microsoft.com/office/powerpoint/2010/main" val="274877486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BB84B-76D5-5E69-102E-B556A070F811}"/>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7C24B61-AD37-BD5A-9EF6-6EF7CAC8DB9A}"/>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445E6D29-6F98-3C01-A428-54AD7DEBF525}"/>
              </a:ext>
            </a:extLst>
          </p:cNvPr>
          <p:cNvSpPr txBox="1">
            <a:spLocks noGrp="1"/>
          </p:cNvSpPr>
          <p:nvPr>
            <p:ph type="sldNum" sz="quarter" idx="8"/>
          </p:nvPr>
        </p:nvSpPr>
        <p:spPr/>
        <p:txBody>
          <a:bodyPr/>
          <a:lstStyle/>
          <a:p>
            <a:pPr lvl="0"/>
            <a:fld id="{8EDF6372-037E-994B-B036-0D5B163043AD}" type="slidenum">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28E947-3898-DD9A-F463-65500C6503F8}"/>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C74D3249-9F00-66DD-2727-F9AFE3B0B7B8}"/>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EC1ED039-8354-2801-0E26-5FE5A57C65F4}"/>
              </a:ext>
            </a:extLst>
          </p:cNvPr>
          <p:cNvSpPr txBox="1">
            <a:spLocks noGrp="1"/>
          </p:cNvSpPr>
          <p:nvPr>
            <p:ph type="body" sz="quarter" idx="1"/>
          </p:nvPr>
        </p:nvSpPr>
        <p:spPr/>
        <p:txBody>
          <a:bodyPr/>
          <a:lstStyle/>
          <a:p>
            <a:pPr lvl="0"/>
            <a:r>
              <a:rPr lang="en-US"/>
              <a:t>“The DREAM Center Resource Hub includes over 160 resources—and it continues to grow. Resources are organized by program focus, such as early intervention, early childhood special education, special education, and related services, as well as by type, including data reports, grant management tools, faculty guides, and information briefs.”</a:t>
            </a:r>
          </a:p>
        </p:txBody>
      </p:sp>
      <p:sp>
        <p:nvSpPr>
          <p:cNvPr id="7" name="Slide Number Placeholder 6">
            <a:extLst>
              <a:ext uri="{FF2B5EF4-FFF2-40B4-BE49-F238E27FC236}">
                <a16:creationId xmlns:a16="http://schemas.microsoft.com/office/drawing/2014/main" id="{C4706D41-03C6-CDBC-18B7-36F0FBF321A0}"/>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C5BE21D-DF53-FEDB-14B8-AB1E1F436918}"/>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8BCEC6E0-EEF9-A1D6-F6FB-AE4F141DBE50}"/>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B8A98EF3-BBFF-FE50-0F51-FA8047BA1198}"/>
              </a:ext>
            </a:extLst>
          </p:cNvPr>
          <p:cNvSpPr txBox="1">
            <a:spLocks noGrp="1"/>
          </p:cNvSpPr>
          <p:nvPr>
            <p:ph type="body" sz="quarter" idx="1"/>
          </p:nvPr>
        </p:nvSpPr>
        <p:spPr/>
        <p:txBody>
          <a:bodyPr/>
          <a:lstStyle/>
          <a:p>
            <a:pPr lvl="0"/>
            <a:r>
              <a:rPr lang="en-US"/>
              <a:t>“The DREAM Center Resource Hub includes over 160 resources—and it continues to grow. Resources are organized by program focus, such as early intervention, early childhood special education, special education, and related services, as well as by type, including data reports, grant management tools, faculty guides, and information briefs.”</a:t>
            </a:r>
          </a:p>
        </p:txBody>
      </p:sp>
      <p:sp>
        <p:nvSpPr>
          <p:cNvPr id="7" name="Slide Number Placeholder 6">
            <a:extLst>
              <a:ext uri="{FF2B5EF4-FFF2-40B4-BE49-F238E27FC236}">
                <a16:creationId xmlns:a16="http://schemas.microsoft.com/office/drawing/2014/main" id="{43B7C3AD-537F-B038-FEB8-B3696721BFD2}"/>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3689B5E-FF17-30B9-0802-5A481EC6DBF0}"/>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50F8D9FB-492C-1573-0580-159E6EC561BC}"/>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52D1D294-76CC-2AAE-505B-6A73BC1CE494}"/>
              </a:ext>
            </a:extLst>
          </p:cNvPr>
          <p:cNvSpPr txBox="1">
            <a:spLocks noGrp="1"/>
          </p:cNvSpPr>
          <p:nvPr>
            <p:ph type="body" sz="quarter" idx="1"/>
          </p:nvPr>
        </p:nvSpPr>
        <p:spPr/>
        <p:txBody>
          <a:bodyPr/>
          <a:lstStyle/>
          <a:p>
            <a:pPr lvl="0"/>
            <a:r>
              <a:rPr lang="en-US"/>
              <a:t>“Here are examples of DREAM Center products designed specifically to support APR planning and reporting. These include our APR Planning Checklist and guidance on common APR errors and solutions, both of which are intended to help grantees submit strong, accurate, and timely reports.”</a:t>
            </a:r>
          </a:p>
        </p:txBody>
      </p:sp>
      <p:sp>
        <p:nvSpPr>
          <p:cNvPr id="7" name="Slide Number Placeholder 6">
            <a:extLst>
              <a:ext uri="{FF2B5EF4-FFF2-40B4-BE49-F238E27FC236}">
                <a16:creationId xmlns:a16="http://schemas.microsoft.com/office/drawing/2014/main" id="{AA3CD296-FB8F-3841-2D7E-56DEC3D0C3A4}"/>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B1345B6-C3FB-37DC-CB94-F822C302DC2F}"/>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DA2585AD-7FCF-CB7C-DF71-3C73C5202F60}"/>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C6F89708-4BEC-CB53-D05E-3FF458020B3E}"/>
              </a:ext>
            </a:extLst>
          </p:cNvPr>
          <p:cNvSpPr txBox="1">
            <a:spLocks noGrp="1"/>
          </p:cNvSpPr>
          <p:nvPr>
            <p:ph type="body" sz="quarter" idx="1"/>
          </p:nvPr>
        </p:nvSpPr>
        <p:spPr/>
        <p:txBody>
          <a:bodyPr/>
          <a:lstStyle/>
          <a:p>
            <a:pPr lvl="0"/>
            <a:r>
              <a:rPr lang="en-US"/>
              <a:t>“Here are examples of DREAM Center products designed specifically to support APR planning and reporting. These include our APR Planning Checklist and guidance on common APR errors and solutions, both of which are intended to help grantees submit strong, accurate, and timely reports.”</a:t>
            </a:r>
          </a:p>
        </p:txBody>
      </p:sp>
      <p:sp>
        <p:nvSpPr>
          <p:cNvPr id="7" name="Slide Number Placeholder 6">
            <a:extLst>
              <a:ext uri="{FF2B5EF4-FFF2-40B4-BE49-F238E27FC236}">
                <a16:creationId xmlns:a16="http://schemas.microsoft.com/office/drawing/2014/main" id="{4F701AE5-FF86-85BE-645E-EF8DAC223132}"/>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65A396-5DDE-1AF7-D6B3-A02FFCF22CF3}"/>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DA2E088E-F188-6C15-E2FC-4F0B50E09F7C}"/>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9188214A-8CE8-E989-720A-1E427FE26335}"/>
              </a:ext>
            </a:extLst>
          </p:cNvPr>
          <p:cNvSpPr txBox="1">
            <a:spLocks noGrp="1"/>
          </p:cNvSpPr>
          <p:nvPr>
            <p:ph type="body" sz="quarter" idx="1"/>
          </p:nvPr>
        </p:nvSpPr>
        <p:spPr/>
        <p:txBody>
          <a:bodyPr/>
          <a:lstStyle/>
          <a:p>
            <a:pPr lvl="0"/>
            <a:r>
              <a:rPr lang="en-US"/>
              <a:t>“Here are examples of DREAM Center products designed specifically to support APR planning and reporting. These include our APR Planning Checklist and guidance on common APR errors and solutions, both of which are intended to help grantees submit strong, accurate, and timely reports.”</a:t>
            </a:r>
          </a:p>
        </p:txBody>
      </p:sp>
      <p:sp>
        <p:nvSpPr>
          <p:cNvPr id="7" name="Slide Number Placeholder 6">
            <a:extLst>
              <a:ext uri="{FF2B5EF4-FFF2-40B4-BE49-F238E27FC236}">
                <a16:creationId xmlns:a16="http://schemas.microsoft.com/office/drawing/2014/main" id="{7C546B27-6874-1517-F80E-9691380CFC22}"/>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EC669A-B4F3-F52C-EB43-A9BBDF820926}"/>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BB12CAF8-2576-A412-0421-EFC95829986E}"/>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206A0273-EBB4-C7EF-0EA3-EF90CD331CF3}"/>
              </a:ext>
            </a:extLst>
          </p:cNvPr>
          <p:cNvSpPr txBox="1">
            <a:spLocks noGrp="1"/>
          </p:cNvSpPr>
          <p:nvPr>
            <p:ph type="body" sz="quarter" idx="1"/>
          </p:nvPr>
        </p:nvSpPr>
        <p:spPr/>
        <p:txBody>
          <a:bodyPr/>
          <a:lstStyle/>
          <a:p>
            <a:pPr lvl="0"/>
            <a:r>
              <a:rPr lang="en-US"/>
              <a:t>“Our YouTube channel is another key universal resource. It houses recorded trainings, walkthroughs, and short videos that grantees can access anytime to reinforce learning and support grant management tasks.”</a:t>
            </a:r>
          </a:p>
        </p:txBody>
      </p:sp>
      <p:sp>
        <p:nvSpPr>
          <p:cNvPr id="7" name="Slide Number Placeholder 6">
            <a:extLst>
              <a:ext uri="{FF2B5EF4-FFF2-40B4-BE49-F238E27FC236}">
                <a16:creationId xmlns:a16="http://schemas.microsoft.com/office/drawing/2014/main" id="{0E8D2F59-495C-856A-23B9-6E71B0C96E48}"/>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E6FFB8-C97E-02BB-469C-9359225AE053}"/>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43AB8D13-C854-3637-23F3-8A197BAC8462}"/>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DA625FBE-BB5A-BB3E-1211-876821D9E816}"/>
              </a:ext>
            </a:extLst>
          </p:cNvPr>
          <p:cNvSpPr txBox="1">
            <a:spLocks noGrp="1"/>
          </p:cNvSpPr>
          <p:nvPr>
            <p:ph type="body" sz="quarter" idx="1"/>
          </p:nvPr>
        </p:nvSpPr>
        <p:spPr/>
        <p:txBody>
          <a:bodyPr/>
          <a:lstStyle/>
          <a:p>
            <a:pPr lvl="0"/>
            <a:r>
              <a:rPr lang="en-US"/>
              <a:t>“These recorded webinars walk viewers step-by-step through submitting the APR in the G5 system and highlight key APR components and requirements. They’re especially helpful if you’re new to reporting or want a refresher before submission.”</a:t>
            </a:r>
          </a:p>
        </p:txBody>
      </p:sp>
      <p:sp>
        <p:nvSpPr>
          <p:cNvPr id="7" name="Slide Number Placeholder 6">
            <a:extLst>
              <a:ext uri="{FF2B5EF4-FFF2-40B4-BE49-F238E27FC236}">
                <a16:creationId xmlns:a16="http://schemas.microsoft.com/office/drawing/2014/main" id="{2A1F95C9-F6B1-B16D-F75D-F176685235ED}"/>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F615C1-ECDB-4154-4B84-91B7973144B8}"/>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85A52574-9EBF-C087-282B-54A5D1DAE556}"/>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A2C28E2C-3399-654B-F27C-0818CF06826A}"/>
              </a:ext>
            </a:extLst>
          </p:cNvPr>
          <p:cNvSpPr txBox="1">
            <a:spLocks noGrp="1"/>
          </p:cNvSpPr>
          <p:nvPr>
            <p:ph type="body" sz="quarter" idx="1"/>
          </p:nvPr>
        </p:nvSpPr>
        <p:spPr/>
        <p:txBody>
          <a:bodyPr/>
          <a:lstStyle/>
          <a:p>
            <a:pPr lvl="0"/>
            <a:r>
              <a:rPr lang="en-US"/>
              <a:t>“The DREAM Center provides universal technical assistance that is available to everyone. Through our website, resource hub, universal products, and YouTube channel, we offer on-demand support to help grantees navigate grant management requirements with confidence.”</a:t>
            </a:r>
          </a:p>
        </p:txBody>
      </p:sp>
      <p:sp>
        <p:nvSpPr>
          <p:cNvPr id="7" name="Slide Number Placeholder 6">
            <a:extLst>
              <a:ext uri="{FF2B5EF4-FFF2-40B4-BE49-F238E27FC236}">
                <a16:creationId xmlns:a16="http://schemas.microsoft.com/office/drawing/2014/main" id="{A68F2853-B49E-C593-205F-1C68675C9C26}"/>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FECE8C-90AA-1310-81DD-0CF4C7395C4A}"/>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6F09D3DB-B57F-BFA0-2D79-615172C29E54}"/>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D70377CC-40C4-489C-620F-A2926A66C5F2}"/>
              </a:ext>
            </a:extLst>
          </p:cNvPr>
          <p:cNvSpPr txBox="1">
            <a:spLocks noGrp="1"/>
          </p:cNvSpPr>
          <p:nvPr>
            <p:ph type="body" sz="quarter" idx="1"/>
          </p:nvPr>
        </p:nvSpPr>
        <p:spPr/>
        <p:txBody>
          <a:bodyPr/>
          <a:lstStyle/>
          <a:p>
            <a:pPr lvl="0"/>
            <a:r>
              <a:rPr lang="en-US"/>
              <a:t>“We encourage you to stay connected with the DREAM Center by following us on social media, subscribing to our YouTube channel, and reaching out with questions. Our goal is to make grant management clearer, more manageable, and more sustainable for your team.”</a:t>
            </a:r>
          </a:p>
        </p:txBody>
      </p:sp>
      <p:sp>
        <p:nvSpPr>
          <p:cNvPr id="7" name="Slide Number Placeholder 6">
            <a:extLst>
              <a:ext uri="{FF2B5EF4-FFF2-40B4-BE49-F238E27FC236}">
                <a16:creationId xmlns:a16="http://schemas.microsoft.com/office/drawing/2014/main" id="{8914225A-F702-159C-E212-8AF7846A485B}"/>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67F65-3F79-6FA3-D51D-D0E2B7D0E56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5BA5152-90C8-0E6B-B409-CFE3A4C99435}"/>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C5AD97FB-C74E-853D-8EDF-36A7D8A20787}"/>
              </a:ext>
            </a:extLst>
          </p:cNvPr>
          <p:cNvSpPr txBox="1">
            <a:spLocks noGrp="1"/>
          </p:cNvSpPr>
          <p:nvPr>
            <p:ph type="sldNum" sz="quarter" idx="8"/>
          </p:nvPr>
        </p:nvSpPr>
        <p:spPr/>
        <p:txBody>
          <a:bodyPr/>
          <a:lstStyle/>
          <a:p>
            <a:pPr lvl="0"/>
            <a:fld id="{385DD437-6DF9-BA4A-82DF-00D7869328AD}" type="slidenum">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50D63-84C5-99C4-D00E-7BAB9163341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67CA143-D5C7-0055-CB7B-2AFD83CD7239}"/>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25426CFD-FAC1-3A2D-BE26-31F5F6A09B3B}"/>
              </a:ext>
            </a:extLst>
          </p:cNvPr>
          <p:cNvSpPr txBox="1">
            <a:spLocks noGrp="1"/>
          </p:cNvSpPr>
          <p:nvPr>
            <p:ph type="sldNum" sz="quarter" idx="8"/>
          </p:nvPr>
        </p:nvSpPr>
        <p:spPr/>
        <p:txBody>
          <a:bodyPr/>
          <a:lstStyle/>
          <a:p>
            <a:pPr lvl="0"/>
            <a:fld id="{3BB6487C-D37F-8047-A3DB-004F9A497566}" type="slidenum">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383C1-077E-52D1-28BE-DD121E6B5BB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5A62CCC-AE8B-51D0-20D7-5E198223326A}"/>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1D21292-BA21-3EAA-B63B-15194254F3A3}"/>
              </a:ext>
            </a:extLst>
          </p:cNvPr>
          <p:cNvSpPr txBox="1">
            <a:spLocks noGrp="1"/>
          </p:cNvSpPr>
          <p:nvPr>
            <p:ph type="sldNum" sz="quarter" idx="8"/>
          </p:nvPr>
        </p:nvSpPr>
        <p:spPr/>
        <p:txBody>
          <a:bodyPr/>
          <a:lstStyle/>
          <a:p>
            <a:pPr lvl="0"/>
            <a:fld id="{3EF9F39F-6C28-AF45-BA17-1E7F463FB356}" type="slidenum">
              <a:t>9</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DCA20F-E8DB-AD04-84EF-22CC0BB8A1AA}"/>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7311943E-DF49-784C-930A-0EAB3FA3A9E7}"/>
              </a:ext>
            </a:extLst>
          </p:cNvPr>
          <p:cNvSpPr>
            <a:spLocks noGrp="1" noRot="1" noChangeAspect="1"/>
          </p:cNvSpPr>
          <p:nvPr>
            <p:ph type="sldImg"/>
          </p:nvPr>
        </p:nvSpPr>
        <p:spPr>
          <a:xfrm>
            <a:off x="2290764" y="512758"/>
            <a:ext cx="4562471" cy="2566985"/>
          </a:xfrm>
        </p:spPr>
      </p:sp>
      <p:sp>
        <p:nvSpPr>
          <p:cNvPr id="5" name="Notes Placeholder 4">
            <a:extLst>
              <a:ext uri="{FF2B5EF4-FFF2-40B4-BE49-F238E27FC236}">
                <a16:creationId xmlns:a16="http://schemas.microsoft.com/office/drawing/2014/main" id="{0188CB0A-3A61-0FB1-B0C6-C9905DE7EB41}"/>
              </a:ext>
            </a:extLst>
          </p:cNvPr>
          <p:cNvSpPr txBox="1">
            <a:spLocks noGrp="1"/>
          </p:cNvSpPr>
          <p:nvPr>
            <p:ph type="body" sz="quarter" idx="1"/>
          </p:nvPr>
        </p:nvSpPr>
        <p:spPr/>
        <p:txBody>
          <a:bodyPr/>
          <a:lstStyle/>
          <a:p>
            <a:pPr lvl="0"/>
            <a:r>
              <a:rPr lang="en-US"/>
              <a:t>“Before we dive into APR specifics, we want to highlight the DREAM Center’s universal resources for grant management. These tools are designed to support grantees across the full lifecycle of their OSEP awards—from planning and implementation to reporting and compliance.”</a:t>
            </a:r>
          </a:p>
        </p:txBody>
      </p:sp>
      <p:sp>
        <p:nvSpPr>
          <p:cNvPr id="7" name="Slide Number Placeholder 6">
            <a:extLst>
              <a:ext uri="{FF2B5EF4-FFF2-40B4-BE49-F238E27FC236}">
                <a16:creationId xmlns:a16="http://schemas.microsoft.com/office/drawing/2014/main" id="{DAE97A80-2DB0-35E4-88BE-A895CFC2FA60}"/>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AB9D85-E3BD-1C8F-F132-1F899773D3EA}"/>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8E46FEFE-A460-F3AE-D9AF-3B5FB0A2C74B}"/>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48ED4220-AB86-470A-D926-3C26D34E6D79}"/>
              </a:ext>
            </a:extLst>
          </p:cNvPr>
          <p:cNvSpPr txBox="1">
            <a:spLocks noGrp="1"/>
          </p:cNvSpPr>
          <p:nvPr>
            <p:ph type="body" sz="quarter" idx="1"/>
          </p:nvPr>
        </p:nvSpPr>
        <p:spPr/>
        <p:txBody>
          <a:bodyPr/>
          <a:lstStyle/>
          <a:p>
            <a:pPr lvl="0"/>
            <a:r>
              <a:rPr lang="en-US"/>
              <a:t>“The DREAM Center provides universal technical assistance that is available to everyone. Through our website, resource hub, universal products, and YouTube channel, we offer on-demand support to help grantees navigate grant management requirements with confidence.”</a:t>
            </a:r>
          </a:p>
        </p:txBody>
      </p:sp>
      <p:sp>
        <p:nvSpPr>
          <p:cNvPr id="7" name="Slide Number Placeholder 6">
            <a:extLst>
              <a:ext uri="{FF2B5EF4-FFF2-40B4-BE49-F238E27FC236}">
                <a16:creationId xmlns:a16="http://schemas.microsoft.com/office/drawing/2014/main" id="{70DFEC66-5555-5CF6-4BE1-602876A6EB4B}"/>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BE470C-740D-CC5B-EE34-E88826220932}"/>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C5467902-C265-78FD-A146-B425D50F9D7E}"/>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4D0B09DA-E6C9-1452-1941-60AEECD16555}"/>
              </a:ext>
            </a:extLst>
          </p:cNvPr>
          <p:cNvSpPr txBox="1">
            <a:spLocks noGrp="1"/>
          </p:cNvSpPr>
          <p:nvPr>
            <p:ph type="body" sz="quarter" idx="1"/>
          </p:nvPr>
        </p:nvSpPr>
        <p:spPr/>
        <p:txBody>
          <a:bodyPr/>
          <a:lstStyle/>
          <a:p>
            <a:pPr lvl="0"/>
            <a:r>
              <a:rPr lang="en-US"/>
              <a:t>“Our website serves as the central hub for all DREAM Center resources. It reflects our mission of delivering resources, education, access, and mentorship to IHEs and their partners.”</a:t>
            </a:r>
          </a:p>
        </p:txBody>
      </p:sp>
      <p:sp>
        <p:nvSpPr>
          <p:cNvPr id="7" name="Slide Number Placeholder 6">
            <a:extLst>
              <a:ext uri="{FF2B5EF4-FFF2-40B4-BE49-F238E27FC236}">
                <a16:creationId xmlns:a16="http://schemas.microsoft.com/office/drawing/2014/main" id="{002AD609-0452-C356-1BC0-100A3A9F8913}"/>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D86F90B-597E-E659-F175-124F04501B49}"/>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3C4A8368-60B8-AD29-5285-55FB95FACCD5}"/>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D7683C4F-8FC5-97FE-7DD9-B0CC03ADF9FC}"/>
              </a:ext>
            </a:extLst>
          </p:cNvPr>
          <p:cNvSpPr txBox="1">
            <a:spLocks noGrp="1"/>
          </p:cNvSpPr>
          <p:nvPr>
            <p:ph type="body" sz="quarter" idx="1"/>
          </p:nvPr>
        </p:nvSpPr>
        <p:spPr/>
        <p:txBody>
          <a:bodyPr/>
          <a:lstStyle/>
          <a:p>
            <a:pPr lvl="0"/>
            <a:r>
              <a:rPr lang="en-US"/>
              <a:t>“When you visit the DREAM Center website, you’ll see an optional prompt to subscribe to our newsletter. This is one of the best ways to stay informed about upcoming trainings, new resources, reporting reminders, and important OSEP-related updates.”</a:t>
            </a:r>
          </a:p>
        </p:txBody>
      </p:sp>
      <p:sp>
        <p:nvSpPr>
          <p:cNvPr id="7" name="Slide Number Placeholder 6">
            <a:extLst>
              <a:ext uri="{FF2B5EF4-FFF2-40B4-BE49-F238E27FC236}">
                <a16:creationId xmlns:a16="http://schemas.microsoft.com/office/drawing/2014/main" id="{44B8E29B-2A34-CCEA-8217-5BCCCEDAB3F0}"/>
              </a:ext>
            </a:extLst>
          </p:cNvPr>
          <p:cNvSpPr txBox="1">
            <a:spLocks noGrp="1"/>
          </p:cNvSpPr>
          <p:nvPr>
            <p:ph type="sldNum" sz="quarter" idx="8"/>
          </p:nvPr>
        </p:nvSpPr>
        <p:spPr/>
        <p:txBody>
          <a:bodyPr/>
          <a:lstStyle/>
          <a:p>
            <a:pPr lvl="0"/>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E2F83A-4A8D-AF48-AB56-DBE171055CF3}"/>
              </a:ext>
            </a:extLst>
          </p:cNvPr>
          <p:cNvSpPr txBox="1">
            <a:spLocks noGrp="1"/>
          </p:cNvSpPr>
          <p:nvPr>
            <p:ph type="dt" idx="7"/>
          </p:nvPr>
        </p:nvSpPr>
        <p:spPr/>
        <p:txBody>
          <a:bodyPr/>
          <a:lstStyle/>
          <a:p>
            <a:pPr lvl="0"/>
            <a:r>
              <a:rPr lang="cs-CZ"/>
              <a:t>1.7.2013</a:t>
            </a:r>
          </a:p>
        </p:txBody>
      </p:sp>
      <p:sp>
        <p:nvSpPr>
          <p:cNvPr id="4" name="Slide Image Placeholder 3">
            <a:extLst>
              <a:ext uri="{FF2B5EF4-FFF2-40B4-BE49-F238E27FC236}">
                <a16:creationId xmlns:a16="http://schemas.microsoft.com/office/drawing/2014/main" id="{1A4D8395-35DA-6303-B65E-11E58D2FCA59}"/>
              </a:ext>
            </a:extLst>
          </p:cNvPr>
          <p:cNvSpPr>
            <a:spLocks noGrp="1" noRot="1" noChangeAspect="1"/>
          </p:cNvSpPr>
          <p:nvPr>
            <p:ph type="sldImg"/>
          </p:nvPr>
        </p:nvSpPr>
        <p:spPr>
          <a:xfrm>
            <a:off x="2290763" y="512763"/>
            <a:ext cx="4562475" cy="2566987"/>
          </a:xfrm>
        </p:spPr>
      </p:sp>
      <p:sp>
        <p:nvSpPr>
          <p:cNvPr id="5" name="Notes Placeholder 4">
            <a:extLst>
              <a:ext uri="{FF2B5EF4-FFF2-40B4-BE49-F238E27FC236}">
                <a16:creationId xmlns:a16="http://schemas.microsoft.com/office/drawing/2014/main" id="{07C80194-D4C6-62A8-847C-51860FC8AD4C}"/>
              </a:ext>
            </a:extLst>
          </p:cNvPr>
          <p:cNvSpPr txBox="1">
            <a:spLocks noGrp="1"/>
          </p:cNvSpPr>
          <p:nvPr>
            <p:ph type="body" sz="quarter" idx="1"/>
          </p:nvPr>
        </p:nvSpPr>
        <p:spPr/>
        <p:txBody>
          <a:bodyPr/>
          <a:lstStyle/>
          <a:p>
            <a:pPr lvl="0"/>
            <a:r>
              <a:rPr lang="en-US"/>
              <a:t>“When you visit the DREAM Center website, you’ll see an optional prompt to subscribe to our newsletter. This is one of the best ways to stay informed about upcoming trainings, new resources, reporting reminders, and important OSEP-related updates.”</a:t>
            </a:r>
          </a:p>
        </p:txBody>
      </p:sp>
      <p:sp>
        <p:nvSpPr>
          <p:cNvPr id="7" name="Slide Number Placeholder 6">
            <a:extLst>
              <a:ext uri="{FF2B5EF4-FFF2-40B4-BE49-F238E27FC236}">
                <a16:creationId xmlns:a16="http://schemas.microsoft.com/office/drawing/2014/main" id="{F278ED41-F529-5BA6-D756-734BCCB1ACDB}"/>
              </a:ext>
            </a:extLst>
          </p:cNvPr>
          <p:cNvSpPr txBox="1">
            <a:spLocks noGrp="1"/>
          </p:cNvSpPr>
          <p:nvPr>
            <p:ph type="sldNum" sz="quarter" idx="8"/>
          </p:nvPr>
        </p:nvSpPr>
        <p:spPr/>
        <p:txBody>
          <a:bodyPr/>
          <a:lstStyle/>
          <a:p>
            <a:pPr lvl="0"/>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0281-ED56-62AB-99FD-B47D2F3574BF}"/>
              </a:ext>
            </a:extLst>
          </p:cNvPr>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0186E882-1509-E484-F030-6C9FE625467C}"/>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A06990E0-1097-2B39-CD5F-133EF42CD32D}"/>
              </a:ext>
            </a:extLst>
          </p:cNvPr>
          <p:cNvSpPr txBox="1">
            <a:spLocks noGrp="1"/>
          </p:cNvSpPr>
          <p:nvPr>
            <p:ph type="dt" sz="half" idx="7"/>
          </p:nvPr>
        </p:nvSpPr>
        <p:spPr/>
        <p:txBody>
          <a:bodyPr/>
          <a:lstStyle>
            <a:lvl1pPr>
              <a:defRPr/>
            </a:lvl1pPr>
          </a:lstStyle>
          <a:p>
            <a:pPr lvl="0"/>
            <a:fld id="{0EBA20B6-6C74-B94E-B031-D964D0DB0DA6}" type="datetime1">
              <a:rPr lang="en-US"/>
              <a:pPr lvl="0"/>
              <a:t>2/25/26</a:t>
            </a:fld>
            <a:endParaRPr lang="en-US"/>
          </a:p>
        </p:txBody>
      </p:sp>
      <p:sp>
        <p:nvSpPr>
          <p:cNvPr id="5" name="Footer Placeholder 4">
            <a:extLst>
              <a:ext uri="{FF2B5EF4-FFF2-40B4-BE49-F238E27FC236}">
                <a16:creationId xmlns:a16="http://schemas.microsoft.com/office/drawing/2014/main" id="{3950D1D4-638B-2804-9421-888F9763E9E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B0472AB-A7FE-D8B9-6F4A-D17FC14A5180}"/>
              </a:ext>
            </a:extLst>
          </p:cNvPr>
          <p:cNvSpPr txBox="1">
            <a:spLocks noGrp="1"/>
          </p:cNvSpPr>
          <p:nvPr>
            <p:ph type="sldNum" sz="quarter" idx="8"/>
          </p:nvPr>
        </p:nvSpPr>
        <p:spPr/>
        <p:txBody>
          <a:bodyPr/>
          <a:lstStyle>
            <a:lvl1pPr>
              <a:defRPr/>
            </a:lvl1pPr>
          </a:lstStyle>
          <a:p>
            <a:pPr lvl="0"/>
            <a:fld id="{4E9194CD-B86E-8F4B-A7E4-12CB764F85DE}" type="slidenum">
              <a:t>‹#›</a:t>
            </a:fld>
            <a:endParaRPr lang="en-US"/>
          </a:p>
        </p:txBody>
      </p:sp>
    </p:spTree>
    <p:extLst>
      <p:ext uri="{BB962C8B-B14F-4D97-AF65-F5344CB8AC3E}">
        <p14:creationId xmlns:p14="http://schemas.microsoft.com/office/powerpoint/2010/main" val="258764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C4C-06BA-F1FE-E60D-BE62A5B17AA9}"/>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5DA664D8-D676-C257-5F78-4C4A7880537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8CAB4-8A44-D5FD-1834-DB570AFCB613}"/>
              </a:ext>
            </a:extLst>
          </p:cNvPr>
          <p:cNvSpPr txBox="1">
            <a:spLocks noGrp="1"/>
          </p:cNvSpPr>
          <p:nvPr>
            <p:ph type="dt" sz="half" idx="7"/>
          </p:nvPr>
        </p:nvSpPr>
        <p:spPr/>
        <p:txBody>
          <a:bodyPr/>
          <a:lstStyle>
            <a:lvl1pPr>
              <a:defRPr/>
            </a:lvl1pPr>
          </a:lstStyle>
          <a:p>
            <a:pPr lvl="0"/>
            <a:fld id="{66F624C9-1EDD-3443-883C-F663D8103EEB}" type="datetime1">
              <a:rPr lang="en-US"/>
              <a:pPr lvl="0"/>
              <a:t>2/25/26</a:t>
            </a:fld>
            <a:endParaRPr lang="en-US"/>
          </a:p>
        </p:txBody>
      </p:sp>
      <p:sp>
        <p:nvSpPr>
          <p:cNvPr id="5" name="Footer Placeholder 4">
            <a:extLst>
              <a:ext uri="{FF2B5EF4-FFF2-40B4-BE49-F238E27FC236}">
                <a16:creationId xmlns:a16="http://schemas.microsoft.com/office/drawing/2014/main" id="{951BB1DD-2889-B32E-8217-26CD7167509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4667C75-BAED-E101-043D-3DA1B5CBCB3F}"/>
              </a:ext>
            </a:extLst>
          </p:cNvPr>
          <p:cNvSpPr txBox="1">
            <a:spLocks noGrp="1"/>
          </p:cNvSpPr>
          <p:nvPr>
            <p:ph type="sldNum" sz="quarter" idx="8"/>
          </p:nvPr>
        </p:nvSpPr>
        <p:spPr/>
        <p:txBody>
          <a:bodyPr/>
          <a:lstStyle>
            <a:lvl1pPr>
              <a:defRPr/>
            </a:lvl1pPr>
          </a:lstStyle>
          <a:p>
            <a:pPr lvl="0"/>
            <a:fld id="{B33C927F-0FA4-7045-AB40-10A540DD06C6}" type="slidenum">
              <a:t>‹#›</a:t>
            </a:fld>
            <a:endParaRPr lang="en-US"/>
          </a:p>
        </p:txBody>
      </p:sp>
    </p:spTree>
    <p:extLst>
      <p:ext uri="{BB962C8B-B14F-4D97-AF65-F5344CB8AC3E}">
        <p14:creationId xmlns:p14="http://schemas.microsoft.com/office/powerpoint/2010/main" val="223231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CCBF0F-1C31-FEF2-5EF9-E8CB76DF1224}"/>
              </a:ext>
            </a:extLst>
          </p:cNvPr>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CB6800EA-6C6A-221F-1B21-DDBEE4153E2D}"/>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0ABAB-718C-0421-6CA2-101674BBE212}"/>
              </a:ext>
            </a:extLst>
          </p:cNvPr>
          <p:cNvSpPr txBox="1">
            <a:spLocks noGrp="1"/>
          </p:cNvSpPr>
          <p:nvPr>
            <p:ph type="dt" sz="half" idx="7"/>
          </p:nvPr>
        </p:nvSpPr>
        <p:spPr/>
        <p:txBody>
          <a:bodyPr/>
          <a:lstStyle>
            <a:lvl1pPr>
              <a:defRPr/>
            </a:lvl1pPr>
          </a:lstStyle>
          <a:p>
            <a:pPr lvl="0"/>
            <a:fld id="{F8AB970D-D55A-D34D-8D09-225F7A043AD2}" type="datetime1">
              <a:rPr lang="en-US"/>
              <a:pPr lvl="0"/>
              <a:t>2/25/26</a:t>
            </a:fld>
            <a:endParaRPr lang="en-US"/>
          </a:p>
        </p:txBody>
      </p:sp>
      <p:sp>
        <p:nvSpPr>
          <p:cNvPr id="5" name="Footer Placeholder 4">
            <a:extLst>
              <a:ext uri="{FF2B5EF4-FFF2-40B4-BE49-F238E27FC236}">
                <a16:creationId xmlns:a16="http://schemas.microsoft.com/office/drawing/2014/main" id="{783C5983-052D-1827-AE6B-F31D08B35A6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68864F4-5FB0-D179-D24B-2A20DAD95571}"/>
              </a:ext>
            </a:extLst>
          </p:cNvPr>
          <p:cNvSpPr txBox="1">
            <a:spLocks noGrp="1"/>
          </p:cNvSpPr>
          <p:nvPr>
            <p:ph type="sldNum" sz="quarter" idx="8"/>
          </p:nvPr>
        </p:nvSpPr>
        <p:spPr/>
        <p:txBody>
          <a:bodyPr/>
          <a:lstStyle>
            <a:lvl1pPr>
              <a:defRPr/>
            </a:lvl1pPr>
          </a:lstStyle>
          <a:p>
            <a:pPr lvl="0"/>
            <a:fld id="{5B91BB5E-C138-B248-89F1-720D6ADE8530}" type="slidenum">
              <a:t>‹#›</a:t>
            </a:fld>
            <a:endParaRPr lang="en-US"/>
          </a:p>
        </p:txBody>
      </p:sp>
    </p:spTree>
    <p:extLst>
      <p:ext uri="{BB962C8B-B14F-4D97-AF65-F5344CB8AC3E}">
        <p14:creationId xmlns:p14="http://schemas.microsoft.com/office/powerpoint/2010/main" val="417104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F04A-725C-B607-FA52-6344A3861D9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A7E1750B-6AD3-3654-27FD-AF04798067B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A3C9C-1EAF-FBEB-D62A-3F5512EAD463}"/>
              </a:ext>
            </a:extLst>
          </p:cNvPr>
          <p:cNvSpPr txBox="1">
            <a:spLocks noGrp="1"/>
          </p:cNvSpPr>
          <p:nvPr>
            <p:ph type="dt" sz="half" idx="7"/>
          </p:nvPr>
        </p:nvSpPr>
        <p:spPr/>
        <p:txBody>
          <a:bodyPr/>
          <a:lstStyle>
            <a:lvl1pPr>
              <a:defRPr/>
            </a:lvl1pPr>
          </a:lstStyle>
          <a:p>
            <a:pPr lvl="0"/>
            <a:fld id="{ADD3F5C5-8535-814E-A286-46A49F4CCB3C}" type="datetime1">
              <a:rPr lang="en-US"/>
              <a:pPr lvl="0"/>
              <a:t>2/25/26</a:t>
            </a:fld>
            <a:endParaRPr lang="en-US"/>
          </a:p>
        </p:txBody>
      </p:sp>
      <p:sp>
        <p:nvSpPr>
          <p:cNvPr id="5" name="Footer Placeholder 4">
            <a:extLst>
              <a:ext uri="{FF2B5EF4-FFF2-40B4-BE49-F238E27FC236}">
                <a16:creationId xmlns:a16="http://schemas.microsoft.com/office/drawing/2014/main" id="{9E699E0A-909B-CF3E-FAD3-40E526F4596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9C990F3-EB79-A6DD-11E2-77EB5A0AC400}"/>
              </a:ext>
            </a:extLst>
          </p:cNvPr>
          <p:cNvSpPr txBox="1">
            <a:spLocks noGrp="1"/>
          </p:cNvSpPr>
          <p:nvPr>
            <p:ph type="sldNum" sz="quarter" idx="8"/>
          </p:nvPr>
        </p:nvSpPr>
        <p:spPr/>
        <p:txBody>
          <a:bodyPr/>
          <a:lstStyle>
            <a:lvl1pPr>
              <a:defRPr/>
            </a:lvl1pPr>
          </a:lstStyle>
          <a:p>
            <a:pPr lvl="0"/>
            <a:fld id="{AA7515D1-A19F-2E47-AC61-80DBDC6B69CB}" type="slidenum">
              <a:t>‹#›</a:t>
            </a:fld>
            <a:endParaRPr lang="en-US"/>
          </a:p>
        </p:txBody>
      </p:sp>
    </p:spTree>
    <p:extLst>
      <p:ext uri="{BB962C8B-B14F-4D97-AF65-F5344CB8AC3E}">
        <p14:creationId xmlns:p14="http://schemas.microsoft.com/office/powerpoint/2010/main" val="308457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1F04-4E1A-A9B3-C4E7-B8052242396F}"/>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08E939B2-8E01-FA89-9A36-04C995D5513E}"/>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C23F7C2-0D62-7DED-2C2A-2E654374E1F0}"/>
              </a:ext>
            </a:extLst>
          </p:cNvPr>
          <p:cNvSpPr txBox="1">
            <a:spLocks noGrp="1"/>
          </p:cNvSpPr>
          <p:nvPr>
            <p:ph type="dt" sz="half" idx="7"/>
          </p:nvPr>
        </p:nvSpPr>
        <p:spPr/>
        <p:txBody>
          <a:bodyPr/>
          <a:lstStyle>
            <a:lvl1pPr>
              <a:defRPr/>
            </a:lvl1pPr>
          </a:lstStyle>
          <a:p>
            <a:pPr lvl="0"/>
            <a:fld id="{3CC796DC-5590-4B49-B0D6-9C55F4B5C0B4}" type="datetime1">
              <a:rPr lang="en-US"/>
              <a:pPr lvl="0"/>
              <a:t>2/25/26</a:t>
            </a:fld>
            <a:endParaRPr lang="en-US"/>
          </a:p>
        </p:txBody>
      </p:sp>
      <p:sp>
        <p:nvSpPr>
          <p:cNvPr id="5" name="Footer Placeholder 4">
            <a:extLst>
              <a:ext uri="{FF2B5EF4-FFF2-40B4-BE49-F238E27FC236}">
                <a16:creationId xmlns:a16="http://schemas.microsoft.com/office/drawing/2014/main" id="{169834B1-213C-1235-6261-7BF5615D9B7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1B18831-E462-A51F-1895-A45C0BCF318F}"/>
              </a:ext>
            </a:extLst>
          </p:cNvPr>
          <p:cNvSpPr txBox="1">
            <a:spLocks noGrp="1"/>
          </p:cNvSpPr>
          <p:nvPr>
            <p:ph type="sldNum" sz="quarter" idx="8"/>
          </p:nvPr>
        </p:nvSpPr>
        <p:spPr/>
        <p:txBody>
          <a:bodyPr/>
          <a:lstStyle>
            <a:lvl1pPr>
              <a:defRPr/>
            </a:lvl1pPr>
          </a:lstStyle>
          <a:p>
            <a:pPr lvl="0"/>
            <a:fld id="{83B8D415-A0E0-5E4F-B8E0-4368FAC7604C}" type="slidenum">
              <a:t>‹#›</a:t>
            </a:fld>
            <a:endParaRPr lang="en-US"/>
          </a:p>
        </p:txBody>
      </p:sp>
    </p:spTree>
    <p:extLst>
      <p:ext uri="{BB962C8B-B14F-4D97-AF65-F5344CB8AC3E}">
        <p14:creationId xmlns:p14="http://schemas.microsoft.com/office/powerpoint/2010/main" val="331639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61EF-5923-5C19-BB78-71802A3D334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98E7770-11C3-D3BF-74F2-4E6DAB109987}"/>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75A49-4A47-0303-69EA-05E50EA10EC2}"/>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B014D-1BE5-16C4-C1FC-6C65966B9C2F}"/>
              </a:ext>
            </a:extLst>
          </p:cNvPr>
          <p:cNvSpPr txBox="1">
            <a:spLocks noGrp="1"/>
          </p:cNvSpPr>
          <p:nvPr>
            <p:ph type="dt" sz="half" idx="7"/>
          </p:nvPr>
        </p:nvSpPr>
        <p:spPr/>
        <p:txBody>
          <a:bodyPr/>
          <a:lstStyle>
            <a:lvl1pPr>
              <a:defRPr/>
            </a:lvl1pPr>
          </a:lstStyle>
          <a:p>
            <a:pPr lvl="0"/>
            <a:fld id="{8AA9F4AC-241B-4045-8BC4-A26C40DBFE43}" type="datetime1">
              <a:rPr lang="en-US"/>
              <a:pPr lvl="0"/>
              <a:t>2/25/26</a:t>
            </a:fld>
            <a:endParaRPr lang="en-US"/>
          </a:p>
        </p:txBody>
      </p:sp>
      <p:sp>
        <p:nvSpPr>
          <p:cNvPr id="6" name="Footer Placeholder 5">
            <a:extLst>
              <a:ext uri="{FF2B5EF4-FFF2-40B4-BE49-F238E27FC236}">
                <a16:creationId xmlns:a16="http://schemas.microsoft.com/office/drawing/2014/main" id="{D2E25654-B147-250C-75D8-76F95DD054E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F886DE81-272C-A13D-7865-6BF43F64A2EA}"/>
              </a:ext>
            </a:extLst>
          </p:cNvPr>
          <p:cNvSpPr txBox="1">
            <a:spLocks noGrp="1"/>
          </p:cNvSpPr>
          <p:nvPr>
            <p:ph type="sldNum" sz="quarter" idx="8"/>
          </p:nvPr>
        </p:nvSpPr>
        <p:spPr/>
        <p:txBody>
          <a:bodyPr/>
          <a:lstStyle>
            <a:lvl1pPr>
              <a:defRPr/>
            </a:lvl1pPr>
          </a:lstStyle>
          <a:p>
            <a:pPr lvl="0"/>
            <a:fld id="{B3E9C89F-9DA8-6447-8058-3C9E214DE5A3}" type="slidenum">
              <a:t>‹#›</a:t>
            </a:fld>
            <a:endParaRPr lang="en-US"/>
          </a:p>
        </p:txBody>
      </p:sp>
    </p:spTree>
    <p:extLst>
      <p:ext uri="{BB962C8B-B14F-4D97-AF65-F5344CB8AC3E}">
        <p14:creationId xmlns:p14="http://schemas.microsoft.com/office/powerpoint/2010/main" val="226342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B080-DFB6-5C6C-70A8-B4E5D7D2B7EB}"/>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E4C1FF47-4345-7D72-FD19-97E643527A16}"/>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D06D717F-DA29-B60C-D0E9-B768E4C679C5}"/>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A5DA35-81A6-61C7-41D0-D40FBF807844}"/>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4EA073C0-6AA9-145B-EDFE-CA0CAE55FEB4}"/>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DB459-F606-4549-E4A5-6D619D77840E}"/>
              </a:ext>
            </a:extLst>
          </p:cNvPr>
          <p:cNvSpPr txBox="1">
            <a:spLocks noGrp="1"/>
          </p:cNvSpPr>
          <p:nvPr>
            <p:ph type="dt" sz="half" idx="7"/>
          </p:nvPr>
        </p:nvSpPr>
        <p:spPr/>
        <p:txBody>
          <a:bodyPr/>
          <a:lstStyle>
            <a:lvl1pPr>
              <a:defRPr/>
            </a:lvl1pPr>
          </a:lstStyle>
          <a:p>
            <a:pPr lvl="0"/>
            <a:fld id="{5A13B823-50F2-814C-A9D3-113EEAB7EC12}" type="datetime1">
              <a:rPr lang="en-US"/>
              <a:pPr lvl="0"/>
              <a:t>2/25/26</a:t>
            </a:fld>
            <a:endParaRPr lang="en-US"/>
          </a:p>
        </p:txBody>
      </p:sp>
      <p:sp>
        <p:nvSpPr>
          <p:cNvPr id="8" name="Footer Placeholder 7">
            <a:extLst>
              <a:ext uri="{FF2B5EF4-FFF2-40B4-BE49-F238E27FC236}">
                <a16:creationId xmlns:a16="http://schemas.microsoft.com/office/drawing/2014/main" id="{56E6BCBD-3F16-757F-91B8-6DA8BEACCC81}"/>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3EA732B-4782-8577-E106-C3DDCBF4DCDD}"/>
              </a:ext>
            </a:extLst>
          </p:cNvPr>
          <p:cNvSpPr txBox="1">
            <a:spLocks noGrp="1"/>
          </p:cNvSpPr>
          <p:nvPr>
            <p:ph type="sldNum" sz="quarter" idx="8"/>
          </p:nvPr>
        </p:nvSpPr>
        <p:spPr/>
        <p:txBody>
          <a:bodyPr/>
          <a:lstStyle>
            <a:lvl1pPr>
              <a:defRPr/>
            </a:lvl1pPr>
          </a:lstStyle>
          <a:p>
            <a:pPr lvl="0"/>
            <a:fld id="{7CD6B97C-53DA-254A-8B47-5CE94FDD572F}" type="slidenum">
              <a:t>‹#›</a:t>
            </a:fld>
            <a:endParaRPr lang="en-US"/>
          </a:p>
        </p:txBody>
      </p:sp>
    </p:spTree>
    <p:extLst>
      <p:ext uri="{BB962C8B-B14F-4D97-AF65-F5344CB8AC3E}">
        <p14:creationId xmlns:p14="http://schemas.microsoft.com/office/powerpoint/2010/main" val="148057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BADB-3CCF-B8BD-66D0-500E4CE05E9B}"/>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5E070EDD-77FD-F879-2C4A-A5863676D018}"/>
              </a:ext>
            </a:extLst>
          </p:cNvPr>
          <p:cNvSpPr txBox="1">
            <a:spLocks noGrp="1"/>
          </p:cNvSpPr>
          <p:nvPr>
            <p:ph type="dt" sz="half" idx="7"/>
          </p:nvPr>
        </p:nvSpPr>
        <p:spPr/>
        <p:txBody>
          <a:bodyPr/>
          <a:lstStyle>
            <a:lvl1pPr>
              <a:defRPr/>
            </a:lvl1pPr>
          </a:lstStyle>
          <a:p>
            <a:pPr lvl="0"/>
            <a:fld id="{B9F9C1B2-8011-2047-A256-855C81D38DE2}" type="datetime1">
              <a:rPr lang="en-US"/>
              <a:pPr lvl="0"/>
              <a:t>2/25/26</a:t>
            </a:fld>
            <a:endParaRPr lang="en-US"/>
          </a:p>
        </p:txBody>
      </p:sp>
      <p:sp>
        <p:nvSpPr>
          <p:cNvPr id="4" name="Footer Placeholder 3">
            <a:extLst>
              <a:ext uri="{FF2B5EF4-FFF2-40B4-BE49-F238E27FC236}">
                <a16:creationId xmlns:a16="http://schemas.microsoft.com/office/drawing/2014/main" id="{ED10A40A-B442-4953-0363-BEA823D1AEDE}"/>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CF611737-4096-7A9E-CF00-5843D2AEF87D}"/>
              </a:ext>
            </a:extLst>
          </p:cNvPr>
          <p:cNvSpPr txBox="1">
            <a:spLocks noGrp="1"/>
          </p:cNvSpPr>
          <p:nvPr>
            <p:ph type="sldNum" sz="quarter" idx="8"/>
          </p:nvPr>
        </p:nvSpPr>
        <p:spPr/>
        <p:txBody>
          <a:bodyPr/>
          <a:lstStyle>
            <a:lvl1pPr>
              <a:defRPr/>
            </a:lvl1pPr>
          </a:lstStyle>
          <a:p>
            <a:pPr lvl="0"/>
            <a:fld id="{DE6C9874-62BF-6B42-8EE7-B8B470D6274E}" type="slidenum">
              <a:t>‹#›</a:t>
            </a:fld>
            <a:endParaRPr lang="en-US"/>
          </a:p>
        </p:txBody>
      </p:sp>
    </p:spTree>
    <p:extLst>
      <p:ext uri="{BB962C8B-B14F-4D97-AF65-F5344CB8AC3E}">
        <p14:creationId xmlns:p14="http://schemas.microsoft.com/office/powerpoint/2010/main" val="377872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9EBC8-6CA3-74A2-0AAD-927D0DA6215B}"/>
              </a:ext>
            </a:extLst>
          </p:cNvPr>
          <p:cNvSpPr txBox="1">
            <a:spLocks noGrp="1"/>
          </p:cNvSpPr>
          <p:nvPr>
            <p:ph type="dt" sz="half" idx="7"/>
          </p:nvPr>
        </p:nvSpPr>
        <p:spPr/>
        <p:txBody>
          <a:bodyPr/>
          <a:lstStyle>
            <a:lvl1pPr>
              <a:defRPr/>
            </a:lvl1pPr>
          </a:lstStyle>
          <a:p>
            <a:pPr lvl="0"/>
            <a:fld id="{200C452A-5828-E240-A126-E89F4443D4A8}" type="datetime1">
              <a:rPr lang="en-US"/>
              <a:pPr lvl="0"/>
              <a:t>2/25/26</a:t>
            </a:fld>
            <a:endParaRPr lang="en-US"/>
          </a:p>
        </p:txBody>
      </p:sp>
      <p:sp>
        <p:nvSpPr>
          <p:cNvPr id="3" name="Footer Placeholder 2">
            <a:extLst>
              <a:ext uri="{FF2B5EF4-FFF2-40B4-BE49-F238E27FC236}">
                <a16:creationId xmlns:a16="http://schemas.microsoft.com/office/drawing/2014/main" id="{3B9DBECC-075B-9608-F29A-F6B37E4C20AD}"/>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4C085D84-2A24-D45D-C9EC-EC85928B1BF1}"/>
              </a:ext>
            </a:extLst>
          </p:cNvPr>
          <p:cNvSpPr txBox="1">
            <a:spLocks noGrp="1"/>
          </p:cNvSpPr>
          <p:nvPr>
            <p:ph type="sldNum" sz="quarter" idx="8"/>
          </p:nvPr>
        </p:nvSpPr>
        <p:spPr/>
        <p:txBody>
          <a:bodyPr/>
          <a:lstStyle>
            <a:lvl1pPr>
              <a:defRPr/>
            </a:lvl1pPr>
          </a:lstStyle>
          <a:p>
            <a:pPr lvl="0"/>
            <a:fld id="{A4FEE161-7BCE-1B4A-A7A2-E4B949EB0DDB}" type="slidenum">
              <a:t>‹#›</a:t>
            </a:fld>
            <a:endParaRPr lang="en-US"/>
          </a:p>
        </p:txBody>
      </p:sp>
    </p:spTree>
    <p:extLst>
      <p:ext uri="{BB962C8B-B14F-4D97-AF65-F5344CB8AC3E}">
        <p14:creationId xmlns:p14="http://schemas.microsoft.com/office/powerpoint/2010/main" val="16670625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216C-74D9-96C9-C558-D5CEEFA8F38F}"/>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E07A49EE-B0FD-E684-2D37-7C84C1C43B2E}"/>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13D7E-9684-ADA2-FD58-3BBE107BE28E}"/>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B56B839C-70BA-213E-6263-3042E340F54F}"/>
              </a:ext>
            </a:extLst>
          </p:cNvPr>
          <p:cNvSpPr txBox="1">
            <a:spLocks noGrp="1"/>
          </p:cNvSpPr>
          <p:nvPr>
            <p:ph type="dt" sz="half" idx="7"/>
          </p:nvPr>
        </p:nvSpPr>
        <p:spPr/>
        <p:txBody>
          <a:bodyPr/>
          <a:lstStyle>
            <a:lvl1pPr>
              <a:defRPr/>
            </a:lvl1pPr>
          </a:lstStyle>
          <a:p>
            <a:pPr lvl="0"/>
            <a:fld id="{295A4C48-EEA3-A34F-BC46-497B4022FDC0}" type="datetime1">
              <a:rPr lang="en-US"/>
              <a:pPr lvl="0"/>
              <a:t>2/25/26</a:t>
            </a:fld>
            <a:endParaRPr lang="en-US"/>
          </a:p>
        </p:txBody>
      </p:sp>
      <p:sp>
        <p:nvSpPr>
          <p:cNvPr id="6" name="Footer Placeholder 5">
            <a:extLst>
              <a:ext uri="{FF2B5EF4-FFF2-40B4-BE49-F238E27FC236}">
                <a16:creationId xmlns:a16="http://schemas.microsoft.com/office/drawing/2014/main" id="{0C6BC321-D8C4-5DA9-C43A-5778DF80F1A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ACEF59B-CDF8-94AD-2FD1-AAE274BCBED8}"/>
              </a:ext>
            </a:extLst>
          </p:cNvPr>
          <p:cNvSpPr txBox="1">
            <a:spLocks noGrp="1"/>
          </p:cNvSpPr>
          <p:nvPr>
            <p:ph type="sldNum" sz="quarter" idx="8"/>
          </p:nvPr>
        </p:nvSpPr>
        <p:spPr/>
        <p:txBody>
          <a:bodyPr/>
          <a:lstStyle>
            <a:lvl1pPr>
              <a:defRPr/>
            </a:lvl1pPr>
          </a:lstStyle>
          <a:p>
            <a:pPr lvl="0"/>
            <a:fld id="{93912C64-19E4-974B-AE02-2ADD629C1902}" type="slidenum">
              <a:t>‹#›</a:t>
            </a:fld>
            <a:endParaRPr lang="en-US"/>
          </a:p>
        </p:txBody>
      </p:sp>
    </p:spTree>
    <p:extLst>
      <p:ext uri="{BB962C8B-B14F-4D97-AF65-F5344CB8AC3E}">
        <p14:creationId xmlns:p14="http://schemas.microsoft.com/office/powerpoint/2010/main" val="45898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B107-D07A-3558-8C49-13CD02F02055}"/>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D3E232BC-89A4-D5EA-A5C9-5A4FB577C911}"/>
              </a:ext>
            </a:extLst>
          </p:cNvPr>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B6D05153-731D-A875-20C4-1A0BF15A1F02}"/>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6FC49DFA-D846-3898-B349-792B18DDDAEC}"/>
              </a:ext>
            </a:extLst>
          </p:cNvPr>
          <p:cNvSpPr txBox="1">
            <a:spLocks noGrp="1"/>
          </p:cNvSpPr>
          <p:nvPr>
            <p:ph type="dt" sz="half" idx="7"/>
          </p:nvPr>
        </p:nvSpPr>
        <p:spPr/>
        <p:txBody>
          <a:bodyPr/>
          <a:lstStyle>
            <a:lvl1pPr>
              <a:defRPr/>
            </a:lvl1pPr>
          </a:lstStyle>
          <a:p>
            <a:pPr lvl="0"/>
            <a:fld id="{A0AAAADF-771E-E44A-817E-72B8B0CE5CE7}" type="datetime1">
              <a:rPr lang="en-US"/>
              <a:pPr lvl="0"/>
              <a:t>2/25/26</a:t>
            </a:fld>
            <a:endParaRPr lang="en-US"/>
          </a:p>
        </p:txBody>
      </p:sp>
      <p:sp>
        <p:nvSpPr>
          <p:cNvPr id="6" name="Footer Placeholder 5">
            <a:extLst>
              <a:ext uri="{FF2B5EF4-FFF2-40B4-BE49-F238E27FC236}">
                <a16:creationId xmlns:a16="http://schemas.microsoft.com/office/drawing/2014/main" id="{26AD67DE-8962-96F3-E742-EF893F6387D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6DEEE756-551B-CA8B-4426-2B522ABB9EFF}"/>
              </a:ext>
            </a:extLst>
          </p:cNvPr>
          <p:cNvSpPr txBox="1">
            <a:spLocks noGrp="1"/>
          </p:cNvSpPr>
          <p:nvPr>
            <p:ph type="sldNum" sz="quarter" idx="8"/>
          </p:nvPr>
        </p:nvSpPr>
        <p:spPr/>
        <p:txBody>
          <a:bodyPr/>
          <a:lstStyle>
            <a:lvl1pPr>
              <a:defRPr/>
            </a:lvl1pPr>
          </a:lstStyle>
          <a:p>
            <a:pPr lvl="0"/>
            <a:fld id="{A6ACDFFF-F686-E24E-8387-E5440A19AF9B}" type="slidenum">
              <a:t>‹#›</a:t>
            </a:fld>
            <a:endParaRPr lang="en-US"/>
          </a:p>
        </p:txBody>
      </p:sp>
    </p:spTree>
    <p:extLst>
      <p:ext uri="{BB962C8B-B14F-4D97-AF65-F5344CB8AC3E}">
        <p14:creationId xmlns:p14="http://schemas.microsoft.com/office/powerpoint/2010/main" val="2037580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C33D8E-DB47-CE1D-8457-52DD94E4BEE2}"/>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64A752AF-9E2A-C3C0-AB11-6B37D9392298}"/>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09572-B6B5-4C9F-215A-227527EE1D22}"/>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02A1C179-AE1E-354A-85E9-6B1E814C22DD}" type="datetime1">
              <a:rPr lang="en-US"/>
              <a:pPr lvl="0"/>
              <a:t>2/25/26</a:t>
            </a:fld>
            <a:endParaRPr lang="en-US"/>
          </a:p>
        </p:txBody>
      </p:sp>
      <p:sp>
        <p:nvSpPr>
          <p:cNvPr id="5" name="Footer Placeholder 4">
            <a:extLst>
              <a:ext uri="{FF2B5EF4-FFF2-40B4-BE49-F238E27FC236}">
                <a16:creationId xmlns:a16="http://schemas.microsoft.com/office/drawing/2014/main" id="{289CC8B5-E81A-D97B-B76B-E9F697645F52}"/>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29D51D3F-EDCC-B471-878F-5A61467A324E}"/>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C5810F5E-0246-BE48-9DE5-4E29ACDEDB5D}"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png"/><Relationship Id="rId3" Type="http://schemas.openxmlformats.org/officeDocument/2006/relationships/image" Target="../media/image37.png"/><Relationship Id="rId7" Type="http://schemas.openxmlformats.org/officeDocument/2006/relationships/hyperlink" Target="https://dreamtacenter.org" TargetMode="External"/><Relationship Id="rId12"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8.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pn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8.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18.xml"/><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sv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5.png"/><Relationship Id="rId7"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86.svg"/><Relationship Id="rId9"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2D3D537-5D19-78FF-FA79-8083FFBFB46E}"/>
              </a:ext>
              <a:ext uri="{C183D7F6-B498-43B3-948B-1728B52AA6E4}">
                <adec:decorative xmlns:adec="http://schemas.microsoft.com/office/drawing/2017/decorative" val="1"/>
              </a:ext>
            </a:extLst>
          </p:cNvPr>
          <p:cNvSpPr/>
          <p:nvPr/>
        </p:nvSpPr>
        <p:spPr>
          <a:xfrm>
            <a:off x="0" y="0"/>
            <a:ext cx="18288000" cy="1028700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3" name="Group 3">
            <a:extLst>
              <a:ext uri="{FF2B5EF4-FFF2-40B4-BE49-F238E27FC236}">
                <a16:creationId xmlns:a16="http://schemas.microsoft.com/office/drawing/2014/main" id="{E73707C0-69B2-E1DF-A51E-B91B6003221C}"/>
              </a:ext>
              <a:ext uri="{C183D7F6-B498-43B3-948B-1728B52AA6E4}">
                <adec:decorative xmlns:adec="http://schemas.microsoft.com/office/drawing/2017/decorative" val="1"/>
              </a:ext>
            </a:extLst>
          </p:cNvPr>
          <p:cNvGrpSpPr/>
          <p:nvPr/>
        </p:nvGrpSpPr>
        <p:grpSpPr>
          <a:xfrm>
            <a:off x="7319067" y="6211619"/>
            <a:ext cx="3792967" cy="1056881"/>
            <a:chOff x="7319067" y="6211619"/>
            <a:chExt cx="3792967" cy="1056881"/>
          </a:xfrm>
        </p:grpSpPr>
        <p:sp>
          <p:nvSpPr>
            <p:cNvPr id="4" name="Freeform 4">
              <a:extLst>
                <a:ext uri="{FF2B5EF4-FFF2-40B4-BE49-F238E27FC236}">
                  <a16:creationId xmlns:a16="http://schemas.microsoft.com/office/drawing/2014/main" id="{6884B1F4-F379-0BD7-A25B-FAB4DF4935F8}"/>
                </a:ext>
                <a:ext uri="{C183D7F6-B498-43B3-948B-1728B52AA6E4}">
                  <adec:decorative xmlns:adec="http://schemas.microsoft.com/office/drawing/2017/decorative" val="1"/>
                </a:ext>
              </a:extLst>
            </p:cNvPr>
            <p:cNvSpPr/>
            <p:nvPr/>
          </p:nvSpPr>
          <p:spPr>
            <a:xfrm>
              <a:off x="7319067" y="6481614"/>
              <a:ext cx="3792967" cy="786886"/>
            </a:xfrm>
            <a:custGeom>
              <a:avLst/>
              <a:gdLst>
                <a:gd name="f0" fmla="val w"/>
                <a:gd name="f1" fmla="val h"/>
                <a:gd name="f2" fmla="val 0"/>
                <a:gd name="f3" fmla="val 535233"/>
                <a:gd name="f4" fmla="val 111039"/>
                <a:gd name="f5" fmla="val 332033"/>
                <a:gd name="f6" fmla="val 203200"/>
                <a:gd name="f7" fmla="*/ f0 1 535233"/>
                <a:gd name="f8" fmla="*/ f1 1 111039"/>
                <a:gd name="f9" fmla="val f2"/>
                <a:gd name="f10" fmla="val f3"/>
                <a:gd name="f11" fmla="val f4"/>
                <a:gd name="f12" fmla="+- f11 0 f9"/>
                <a:gd name="f13" fmla="+- f10 0 f9"/>
                <a:gd name="f14" fmla="*/ f13 1 535233"/>
                <a:gd name="f15" fmla="*/ f12 1 1110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535233" h="111039">
                  <a:moveTo>
                    <a:pt x="f5" y="f2"/>
                  </a:moveTo>
                  <a:lnTo>
                    <a:pt x="f2" y="f2"/>
                  </a:lnTo>
                  <a:lnTo>
                    <a:pt x="f6" y="f4"/>
                  </a:lnTo>
                  <a:lnTo>
                    <a:pt x="f3" y="f4"/>
                  </a:lnTo>
                  <a:lnTo>
                    <a:pt x="f5" y="f2"/>
                  </a:lnTo>
                  <a:close/>
                </a:path>
              </a:pathLst>
            </a:custGeom>
            <a:solidFill>
              <a:srgbClr val="1B3247"/>
            </a:solidFill>
            <a:ln w="95253" cap="sq">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TextBox 5">
              <a:extLst>
                <a:ext uri="{FF2B5EF4-FFF2-40B4-BE49-F238E27FC236}">
                  <a16:creationId xmlns:a16="http://schemas.microsoft.com/office/drawing/2014/main" id="{1B4DC087-B0B8-3125-A2CC-153C0D579FC1}"/>
                </a:ext>
              </a:extLst>
            </p:cNvPr>
            <p:cNvSpPr txBox="1"/>
            <p:nvPr/>
          </p:nvSpPr>
          <p:spPr>
            <a:xfrm>
              <a:off x="8039066" y="6211619"/>
              <a:ext cx="2352979" cy="1056881"/>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6" name="Group 6">
            <a:extLst>
              <a:ext uri="{FF2B5EF4-FFF2-40B4-BE49-F238E27FC236}">
                <a16:creationId xmlns:a16="http://schemas.microsoft.com/office/drawing/2014/main" id="{2813B9CD-3E93-D795-E301-CEF798A5AC28}"/>
              </a:ext>
              <a:ext uri="{C183D7F6-B498-43B3-948B-1728B52AA6E4}">
                <adec:decorative xmlns:adec="http://schemas.microsoft.com/office/drawing/2017/decorative" val="1"/>
              </a:ext>
            </a:extLst>
          </p:cNvPr>
          <p:cNvGrpSpPr/>
          <p:nvPr/>
        </p:nvGrpSpPr>
        <p:grpSpPr>
          <a:xfrm>
            <a:off x="-5841040" y="96213"/>
            <a:ext cx="17918234" cy="9401440"/>
            <a:chOff x="-5841040" y="96213"/>
            <a:chExt cx="17918234" cy="9401440"/>
          </a:xfrm>
        </p:grpSpPr>
        <p:sp>
          <p:nvSpPr>
            <p:cNvPr id="7" name="Freeform 7">
              <a:extLst>
                <a:ext uri="{FF2B5EF4-FFF2-40B4-BE49-F238E27FC236}">
                  <a16:creationId xmlns:a16="http://schemas.microsoft.com/office/drawing/2014/main" id="{1A089CA6-DD38-6072-5455-BB345A84B223}"/>
                </a:ext>
                <a:ext uri="{C183D7F6-B498-43B3-948B-1728B52AA6E4}">
                  <adec:decorative xmlns:adec="http://schemas.microsoft.com/office/drawing/2017/decorative" val="1"/>
                </a:ext>
              </a:extLst>
            </p:cNvPr>
            <p:cNvSpPr/>
            <p:nvPr/>
          </p:nvSpPr>
          <p:spPr>
            <a:xfrm>
              <a:off x="-5841040" y="789346"/>
              <a:ext cx="17918234" cy="8708306"/>
            </a:xfrm>
            <a:custGeom>
              <a:avLst/>
              <a:gdLst>
                <a:gd name="f0" fmla="val w"/>
                <a:gd name="f1" fmla="val h"/>
                <a:gd name="f2" fmla="val 0"/>
                <a:gd name="f3" fmla="val 984927"/>
                <a:gd name="f4" fmla="val 478677"/>
                <a:gd name="f5" fmla="val 203200"/>
                <a:gd name="f6" fmla="val 781727"/>
                <a:gd name="f7" fmla="*/ f0 1 984927"/>
                <a:gd name="f8" fmla="*/ f1 1 478677"/>
                <a:gd name="f9" fmla="val f2"/>
                <a:gd name="f10" fmla="val f3"/>
                <a:gd name="f11" fmla="val f4"/>
                <a:gd name="f12" fmla="+- f11 0 f9"/>
                <a:gd name="f13" fmla="+- f10 0 f9"/>
                <a:gd name="f14" fmla="*/ f13 1 984927"/>
                <a:gd name="f15" fmla="*/ f12 1 47867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84927" h="478677">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extBox 8">
              <a:extLst>
                <a:ext uri="{FF2B5EF4-FFF2-40B4-BE49-F238E27FC236}">
                  <a16:creationId xmlns:a16="http://schemas.microsoft.com/office/drawing/2014/main" id="{DE037221-523B-BEE1-43B2-F576CDE7DFFB}"/>
                </a:ext>
              </a:extLst>
            </p:cNvPr>
            <p:cNvSpPr txBox="1"/>
            <p:nvPr/>
          </p:nvSpPr>
          <p:spPr>
            <a:xfrm>
              <a:off x="-3992691" y="96213"/>
              <a:ext cx="14221526" cy="940144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9" name="Group 9">
            <a:extLst>
              <a:ext uri="{FF2B5EF4-FFF2-40B4-BE49-F238E27FC236}">
                <a16:creationId xmlns:a16="http://schemas.microsoft.com/office/drawing/2014/main" id="{D5CEF2E5-C167-E2A9-A470-1DF386C58D6A}"/>
              </a:ext>
              <a:ext uri="{C183D7F6-B498-43B3-948B-1728B52AA6E4}">
                <adec:decorative xmlns:adec="http://schemas.microsoft.com/office/drawing/2017/decorative" val="1"/>
              </a:ext>
            </a:extLst>
          </p:cNvPr>
          <p:cNvGrpSpPr/>
          <p:nvPr/>
        </p:nvGrpSpPr>
        <p:grpSpPr>
          <a:xfrm>
            <a:off x="-1546049" y="7148998"/>
            <a:ext cx="12658094" cy="1729898"/>
            <a:chOff x="-1546049" y="7148998"/>
            <a:chExt cx="12658094" cy="1729898"/>
          </a:xfrm>
        </p:grpSpPr>
        <p:sp>
          <p:nvSpPr>
            <p:cNvPr id="10" name="Freeform 10">
              <a:extLst>
                <a:ext uri="{FF2B5EF4-FFF2-40B4-BE49-F238E27FC236}">
                  <a16:creationId xmlns:a16="http://schemas.microsoft.com/office/drawing/2014/main" id="{D3D2DF99-275A-1CEC-77AC-FACD6F1ECD7E}"/>
                </a:ext>
                <a:ext uri="{C183D7F6-B498-43B3-948B-1728B52AA6E4}">
                  <adec:decorative xmlns:adec="http://schemas.microsoft.com/office/drawing/2017/decorative" val="1"/>
                </a:ext>
              </a:extLst>
            </p:cNvPr>
            <p:cNvSpPr/>
            <p:nvPr/>
          </p:nvSpPr>
          <p:spPr>
            <a:xfrm>
              <a:off x="-1546049" y="7268501"/>
              <a:ext cx="12658094" cy="1610395"/>
            </a:xfrm>
            <a:custGeom>
              <a:avLst/>
              <a:gdLst>
                <a:gd name="f0" fmla="val w"/>
                <a:gd name="f1" fmla="val h"/>
                <a:gd name="f2" fmla="val 0"/>
                <a:gd name="f3" fmla="val 4035493"/>
                <a:gd name="f4" fmla="val 513405"/>
                <a:gd name="f5" fmla="val 203200"/>
                <a:gd name="f6" fmla="val 3832293"/>
                <a:gd name="f7" fmla="*/ f0 1 4035493"/>
                <a:gd name="f8" fmla="*/ f1 1 513405"/>
                <a:gd name="f9" fmla="val f2"/>
                <a:gd name="f10" fmla="val f3"/>
                <a:gd name="f11" fmla="val f4"/>
                <a:gd name="f12" fmla="+- f11 0 f9"/>
                <a:gd name="f13" fmla="+- f10 0 f9"/>
                <a:gd name="f14" fmla="*/ f13 1 4035493"/>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035493" h="513405">
                  <a:moveTo>
                    <a:pt x="f5" y="f2"/>
                  </a:moveTo>
                  <a:lnTo>
                    <a:pt x="f3" y="f2"/>
                  </a:lnTo>
                  <a:lnTo>
                    <a:pt x="f6" y="f4"/>
                  </a:lnTo>
                  <a:lnTo>
                    <a:pt x="f2" y="f4"/>
                  </a:lnTo>
                  <a:lnTo>
                    <a:pt x="f5" y="f2"/>
                  </a:lnTo>
                  <a:close/>
                </a:path>
              </a:pathLst>
            </a:custGeom>
            <a:solidFill>
              <a:srgbClr val="1B3247"/>
            </a:solidFill>
            <a:ln w="95253" cap="sq">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TextBox 11">
              <a:extLst>
                <a:ext uri="{FF2B5EF4-FFF2-40B4-BE49-F238E27FC236}">
                  <a16:creationId xmlns:a16="http://schemas.microsoft.com/office/drawing/2014/main" id="{1465DAD1-DCAB-927A-2494-2C6E08D3D1E5}"/>
                </a:ext>
              </a:extLst>
            </p:cNvPr>
            <p:cNvSpPr txBox="1"/>
            <p:nvPr/>
          </p:nvSpPr>
          <p:spPr>
            <a:xfrm>
              <a:off x="-1227362" y="7148998"/>
              <a:ext cx="12020711" cy="1729898"/>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7" name="TextBox 19">
            <a:extLst>
              <a:ext uri="{FF2B5EF4-FFF2-40B4-BE49-F238E27FC236}">
                <a16:creationId xmlns:a16="http://schemas.microsoft.com/office/drawing/2014/main" id="{1D2796B5-0E6E-E3EE-C74E-103D4A175BB5}"/>
              </a:ext>
            </a:extLst>
          </p:cNvPr>
          <p:cNvSpPr txBox="1">
            <a:spLocks noGrp="1"/>
          </p:cNvSpPr>
          <p:nvPr>
            <p:ph type="title" idx="4294967295"/>
          </p:nvPr>
        </p:nvSpPr>
        <p:spPr>
          <a:xfrm>
            <a:off x="-209141" y="3873736"/>
            <a:ext cx="10635834" cy="1027200"/>
          </a:xfrm>
        </p:spPr>
        <p:txBody>
          <a:bodyPr lIns="0" tIns="0" rIns="0" bIns="0" anchor="t">
            <a:spAutoFit/>
          </a:bodyPr>
          <a:lstStyle/>
          <a:p>
            <a:pPr lvl="0">
              <a:lnSpc>
                <a:spcPts val="7775"/>
              </a:lnSpc>
            </a:pPr>
            <a:r>
              <a:rPr lang="en-US" sz="7200">
                <a:solidFill>
                  <a:srgbClr val="1B3247"/>
                </a:solidFill>
                <a:latin typeface="Avenir Next Condensed" pitchFamily="34"/>
              </a:rPr>
              <a:t>Working Smarter Together</a:t>
            </a:r>
          </a:p>
        </p:txBody>
      </p:sp>
      <p:grpSp>
        <p:nvGrpSpPr>
          <p:cNvPr id="12" name="Group 12" descr="The Dream Center logo">
            <a:extLst>
              <a:ext uri="{FF2B5EF4-FFF2-40B4-BE49-F238E27FC236}">
                <a16:creationId xmlns:a16="http://schemas.microsoft.com/office/drawing/2014/main" id="{153C4824-D49F-00DF-B29F-EAE78F6D9DF0}"/>
              </a:ext>
            </a:extLst>
          </p:cNvPr>
          <p:cNvGrpSpPr/>
          <p:nvPr/>
        </p:nvGrpSpPr>
        <p:grpSpPr>
          <a:xfrm>
            <a:off x="6693188" y="1028700"/>
            <a:ext cx="4225954" cy="1974235"/>
            <a:chOff x="6693188" y="1028700"/>
            <a:chExt cx="4225954" cy="1974235"/>
          </a:xfrm>
        </p:grpSpPr>
        <p:grpSp>
          <p:nvGrpSpPr>
            <p:cNvPr id="13" name="Group 13">
              <a:extLst>
                <a:ext uri="{FF2B5EF4-FFF2-40B4-BE49-F238E27FC236}">
                  <a16:creationId xmlns:a16="http://schemas.microsoft.com/office/drawing/2014/main" id="{912D5B79-85D6-0C46-353D-5A4A79A595B9}"/>
                </a:ext>
              </a:extLst>
            </p:cNvPr>
            <p:cNvGrpSpPr/>
            <p:nvPr/>
          </p:nvGrpSpPr>
          <p:grpSpPr>
            <a:xfrm>
              <a:off x="7302773" y="1255334"/>
              <a:ext cx="817592" cy="817592"/>
              <a:chOff x="7302773" y="1255334"/>
              <a:chExt cx="817592" cy="817592"/>
            </a:xfrm>
          </p:grpSpPr>
          <p:sp>
            <p:nvSpPr>
              <p:cNvPr id="14" name="Freeform 14">
                <a:extLst>
                  <a:ext uri="{FF2B5EF4-FFF2-40B4-BE49-F238E27FC236}">
                    <a16:creationId xmlns:a16="http://schemas.microsoft.com/office/drawing/2014/main" id="{7CE49233-BAAC-4DC4-A58C-422136CB2DEE}"/>
                  </a:ext>
                  <a:ext uri="{C183D7F6-B498-43B3-948B-1728B52AA6E4}">
                    <adec:decorative xmlns:adec="http://schemas.microsoft.com/office/drawing/2017/decorative" val="1"/>
                  </a:ext>
                </a:extLst>
              </p:cNvPr>
              <p:cNvSpPr/>
              <p:nvPr/>
            </p:nvSpPr>
            <p:spPr>
              <a:xfrm>
                <a:off x="7302773" y="1255334"/>
                <a:ext cx="817592" cy="817592"/>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TextBox 15">
                <a:extLst>
                  <a:ext uri="{FF2B5EF4-FFF2-40B4-BE49-F238E27FC236}">
                    <a16:creationId xmlns:a16="http://schemas.microsoft.com/office/drawing/2014/main" id="{406D0338-008A-4A1E-1157-BB1EB74E0276}"/>
                  </a:ext>
                </a:extLst>
              </p:cNvPr>
              <p:cNvSpPr txBox="1"/>
              <p:nvPr/>
            </p:nvSpPr>
            <p:spPr>
              <a:xfrm>
                <a:off x="7379418" y="1293656"/>
                <a:ext cx="664293" cy="70261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6" name="Freeform 16" descr="Full DREAM Center logo">
              <a:extLst>
                <a:ext uri="{FF2B5EF4-FFF2-40B4-BE49-F238E27FC236}">
                  <a16:creationId xmlns:a16="http://schemas.microsoft.com/office/drawing/2014/main" id="{B70E6D57-AD1C-B440-19FE-3249AF70D408}"/>
                </a:ext>
              </a:extLst>
            </p:cNvPr>
            <p:cNvSpPr/>
            <p:nvPr/>
          </p:nvSpPr>
          <p:spPr>
            <a:xfrm>
              <a:off x="6693188" y="1028700"/>
              <a:ext cx="4225954" cy="1974235"/>
            </a:xfrm>
            <a:custGeom>
              <a:avLst/>
              <a:gdLst>
                <a:gd name="f0" fmla="val w"/>
                <a:gd name="f1" fmla="val h"/>
                <a:gd name="f2" fmla="val 0"/>
                <a:gd name="f3" fmla="val 5634603"/>
                <a:gd name="f4" fmla="val 2632312"/>
                <a:gd name="f5" fmla="*/ f0 1 5634603"/>
                <a:gd name="f6" fmla="*/ f1 1 2632312"/>
                <a:gd name="f7" fmla="val f2"/>
                <a:gd name="f8" fmla="val f3"/>
                <a:gd name="f9" fmla="val f4"/>
                <a:gd name="f10" fmla="+- f9 0 f7"/>
                <a:gd name="f11" fmla="+- f8 0 f7"/>
                <a:gd name="f12" fmla="*/ f11 1 5634603"/>
                <a:gd name="f13" fmla="*/ f10 1 263231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5634603" h="2632312">
                  <a:moveTo>
                    <a:pt x="f2" y="f2"/>
                  </a:moveTo>
                  <a:lnTo>
                    <a:pt x="f3" y="f2"/>
                  </a:lnTo>
                  <a:lnTo>
                    <a:pt x="f3" y="f4"/>
                  </a:lnTo>
                  <a:lnTo>
                    <a:pt x="f2" y="f4"/>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8" name="TextBox 18">
            <a:extLst>
              <a:ext uri="{FF2B5EF4-FFF2-40B4-BE49-F238E27FC236}">
                <a16:creationId xmlns:a16="http://schemas.microsoft.com/office/drawing/2014/main" id="{106FC1DC-C87B-C2BD-3589-914DD4BA6228}"/>
              </a:ext>
            </a:extLst>
          </p:cNvPr>
          <p:cNvSpPr txBox="1"/>
          <p:nvPr/>
        </p:nvSpPr>
        <p:spPr>
          <a:xfrm>
            <a:off x="0" y="5193554"/>
            <a:ext cx="9583424" cy="185547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8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134" baseline="0">
                <a:solidFill>
                  <a:srgbClr val="FFFFFF"/>
                </a:solidFill>
                <a:uFillTx/>
                <a:latin typeface="Lexend Exa"/>
                <a:ea typeface="Lexend Exa"/>
                <a:cs typeface="Lexend Exa"/>
              </a:rPr>
              <a:t>USING DREAM’S UNIVERSAL TA RESOURCES</a:t>
            </a:r>
          </a:p>
        </p:txBody>
      </p:sp>
      <p:sp>
        <p:nvSpPr>
          <p:cNvPr id="19" name="TextBox 17">
            <a:extLst>
              <a:ext uri="{FF2B5EF4-FFF2-40B4-BE49-F238E27FC236}">
                <a16:creationId xmlns:a16="http://schemas.microsoft.com/office/drawing/2014/main" id="{8B714777-EB5D-2F15-2F7F-E0FDEC6F0116}"/>
              </a:ext>
            </a:extLst>
          </p:cNvPr>
          <p:cNvSpPr txBox="1"/>
          <p:nvPr/>
        </p:nvSpPr>
        <p:spPr>
          <a:xfrm>
            <a:off x="1116144" y="7599038"/>
            <a:ext cx="9310557" cy="86562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7000"/>
              </a:lnSpc>
              <a:spcBef>
                <a:spcPts val="0"/>
              </a:spcBef>
              <a:spcAft>
                <a:spcPts val="0"/>
              </a:spcAft>
              <a:buNone/>
              <a:tabLst/>
              <a:defRPr sz="1800" b="0" i="0" u="none" strike="noStrike" kern="0" cap="none" spc="0" baseline="0">
                <a:solidFill>
                  <a:srgbClr val="000000"/>
                </a:solidFill>
                <a:uFillTx/>
              </a:defRPr>
            </a:pPr>
            <a:r>
              <a:rPr lang="en-US" sz="5000" b="0" i="0" u="none" strike="noStrike" kern="1200" cap="none" spc="0" baseline="0">
                <a:solidFill>
                  <a:srgbClr val="FFFFFF"/>
                </a:solidFill>
                <a:uFillTx/>
                <a:latin typeface="Avenir Next Condensed" pitchFamily="34"/>
                <a:ea typeface="Kaushan Script"/>
                <a:cs typeface="Kaushan Script"/>
              </a:rPr>
              <a:t>Making the DREAM a reality!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Freeform 2" descr="screenshot of the homepage on the DREAM Center’s website">
            <a:extLst>
              <a:ext uri="{FF2B5EF4-FFF2-40B4-BE49-F238E27FC236}">
                <a16:creationId xmlns:a16="http://schemas.microsoft.com/office/drawing/2014/main" id="{E09C08CB-7249-3C0C-46B0-BD425442E3D5}"/>
              </a:ext>
            </a:extLst>
          </p:cNvPr>
          <p:cNvSpPr/>
          <p:nvPr/>
        </p:nvSpPr>
        <p:spPr>
          <a:xfrm>
            <a:off x="0" y="0"/>
            <a:ext cx="18288000" cy="1028700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Freeform 3">
            <a:extLst>
              <a:ext uri="{FF2B5EF4-FFF2-40B4-BE49-F238E27FC236}">
                <a16:creationId xmlns:a16="http://schemas.microsoft.com/office/drawing/2014/main" id="{80188E9D-922D-8384-8C2D-511C9B9E8655}"/>
              </a:ext>
              <a:ext uri="{C183D7F6-B498-43B3-948B-1728B52AA6E4}">
                <adec:decorative xmlns:adec="http://schemas.microsoft.com/office/drawing/2017/decorative" val="1"/>
              </a:ext>
            </a:extLst>
          </p:cNvPr>
          <p:cNvSpPr/>
          <p:nvPr/>
        </p:nvSpPr>
        <p:spPr>
          <a:xfrm>
            <a:off x="10528209" y="8142658"/>
            <a:ext cx="1671376" cy="1115641"/>
          </a:xfrm>
          <a:custGeom>
            <a:avLst/>
            <a:gdLst>
              <a:gd name="f0" fmla="val w"/>
              <a:gd name="f1" fmla="val h"/>
              <a:gd name="f2" fmla="val 0"/>
              <a:gd name="f3" fmla="val 1671379"/>
              <a:gd name="f4" fmla="val 1115645"/>
              <a:gd name="f5" fmla="*/ f0 1 1671379"/>
              <a:gd name="f6" fmla="*/ f1 1 1115645"/>
              <a:gd name="f7" fmla="val f2"/>
              <a:gd name="f8" fmla="val f3"/>
              <a:gd name="f9" fmla="val f4"/>
              <a:gd name="f10" fmla="+- f9 0 f7"/>
              <a:gd name="f11" fmla="+- f8 0 f7"/>
              <a:gd name="f12" fmla="*/ f11 1 1671379"/>
              <a:gd name="f13" fmla="*/ f10 1 1115645"/>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71379" h="1115645">
                <a:moveTo>
                  <a:pt x="f2" y="f2"/>
                </a:moveTo>
                <a:lnTo>
                  <a:pt x="f3" y="f2"/>
                </a:lnTo>
                <a:lnTo>
                  <a:pt x="f3" y="f4"/>
                </a:lnTo>
                <a:lnTo>
                  <a:pt x="f2" y="f4"/>
                </a:lnTo>
                <a:lnTo>
                  <a:pt x="f2" y="f2"/>
                </a:lnTo>
                <a:close/>
              </a:path>
            </a:pathLst>
          </a:cu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4">
            <a:extLst>
              <a:ext uri="{FF2B5EF4-FFF2-40B4-BE49-F238E27FC236}">
                <a16:creationId xmlns:a16="http://schemas.microsoft.com/office/drawing/2014/main" id="{35CA6DA9-548B-A0B3-3F2A-0C287858DC0D}"/>
              </a:ext>
              <a:ext uri="{C183D7F6-B498-43B3-948B-1728B52AA6E4}">
                <adec:decorative xmlns:adec="http://schemas.microsoft.com/office/drawing/2017/decorative" val="1"/>
              </a:ext>
            </a:extLst>
          </p:cNvPr>
          <p:cNvSpPr/>
          <p:nvPr/>
        </p:nvSpPr>
        <p:spPr>
          <a:xfrm>
            <a:off x="12799661" y="7983306"/>
            <a:ext cx="1457901" cy="1274993"/>
          </a:xfrm>
          <a:custGeom>
            <a:avLst/>
            <a:gdLst>
              <a:gd name="f0" fmla="val w"/>
              <a:gd name="f1" fmla="val h"/>
              <a:gd name="f2" fmla="val 0"/>
              <a:gd name="f3" fmla="val 1457898"/>
              <a:gd name="f4" fmla="val 1274998"/>
              <a:gd name="f5" fmla="*/ f0 1 1457898"/>
              <a:gd name="f6" fmla="*/ f1 1 1274998"/>
              <a:gd name="f7" fmla="val f2"/>
              <a:gd name="f8" fmla="val f3"/>
              <a:gd name="f9" fmla="val f4"/>
              <a:gd name="f10" fmla="+- f9 0 f7"/>
              <a:gd name="f11" fmla="+- f8 0 f7"/>
              <a:gd name="f12" fmla="*/ f11 1 1457898"/>
              <a:gd name="f13" fmla="*/ f10 1 127499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57898" h="1274998">
                <a:moveTo>
                  <a:pt x="f2" y="f2"/>
                </a:moveTo>
                <a:lnTo>
                  <a:pt x="f3" y="f2"/>
                </a:lnTo>
                <a:lnTo>
                  <a:pt x="f3" y="f4"/>
                </a:lnTo>
                <a:lnTo>
                  <a:pt x="f2" y="f4"/>
                </a:lnTo>
                <a:lnTo>
                  <a:pt x="f2" y="f2"/>
                </a:lnTo>
                <a:close/>
              </a:path>
            </a:pathLst>
          </a:cu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Freeform 5">
            <a:extLst>
              <a:ext uri="{FF2B5EF4-FFF2-40B4-BE49-F238E27FC236}">
                <a16:creationId xmlns:a16="http://schemas.microsoft.com/office/drawing/2014/main" id="{AA82D48F-2B97-F377-92F7-524CFABEBD48}"/>
              </a:ext>
              <a:ext uri="{C183D7F6-B498-43B3-948B-1728B52AA6E4}">
                <adec:decorative xmlns:adec="http://schemas.microsoft.com/office/drawing/2017/decorative" val="1"/>
              </a:ext>
            </a:extLst>
          </p:cNvPr>
          <p:cNvSpPr/>
          <p:nvPr/>
        </p:nvSpPr>
        <p:spPr>
          <a:xfrm>
            <a:off x="14857637" y="7781287"/>
            <a:ext cx="1262850" cy="1477012"/>
          </a:xfrm>
          <a:custGeom>
            <a:avLst/>
            <a:gdLst>
              <a:gd name="f0" fmla="val w"/>
              <a:gd name="f1" fmla="val h"/>
              <a:gd name="f2" fmla="val 0"/>
              <a:gd name="f3" fmla="val 1262849"/>
              <a:gd name="f4" fmla="val 1477016"/>
              <a:gd name="f5" fmla="*/ f0 1 1262849"/>
              <a:gd name="f6" fmla="*/ f1 1 1477016"/>
              <a:gd name="f7" fmla="val f2"/>
              <a:gd name="f8" fmla="val f3"/>
              <a:gd name="f9" fmla="val f4"/>
              <a:gd name="f10" fmla="+- f9 0 f7"/>
              <a:gd name="f11" fmla="+- f8 0 f7"/>
              <a:gd name="f12" fmla="*/ f11 1 1262849"/>
              <a:gd name="f13" fmla="*/ f10 1 147701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62849" h="1477016">
                <a:moveTo>
                  <a:pt x="f2" y="f2"/>
                </a:moveTo>
                <a:lnTo>
                  <a:pt x="f3" y="f2"/>
                </a:lnTo>
                <a:lnTo>
                  <a:pt x="f3" y="f4"/>
                </a:lnTo>
                <a:lnTo>
                  <a:pt x="f2" y="f4"/>
                </a:lnTo>
                <a:lnTo>
                  <a:pt x="f2" y="f2"/>
                </a:lnTo>
                <a:close/>
              </a:path>
            </a:pathLst>
          </a:cu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Freeform 6">
            <a:extLst>
              <a:ext uri="{FF2B5EF4-FFF2-40B4-BE49-F238E27FC236}">
                <a16:creationId xmlns:a16="http://schemas.microsoft.com/office/drawing/2014/main" id="{038DF4BD-122E-1E79-DA7E-347201BC76C5}"/>
              </a:ext>
              <a:ext uri="{C183D7F6-B498-43B3-948B-1728B52AA6E4}">
                <adec:decorative xmlns:adec="http://schemas.microsoft.com/office/drawing/2017/decorative" val="1"/>
              </a:ext>
            </a:extLst>
          </p:cNvPr>
          <p:cNvSpPr/>
          <p:nvPr/>
        </p:nvSpPr>
        <p:spPr>
          <a:xfrm>
            <a:off x="16720709" y="8072954"/>
            <a:ext cx="1077181" cy="1185345"/>
          </a:xfrm>
          <a:custGeom>
            <a:avLst/>
            <a:gdLst>
              <a:gd name="f0" fmla="val w"/>
              <a:gd name="f1" fmla="val h"/>
              <a:gd name="f2" fmla="val 0"/>
              <a:gd name="f3" fmla="val 1077184"/>
              <a:gd name="f4" fmla="val 1185347"/>
              <a:gd name="f5" fmla="*/ f0 1 1077184"/>
              <a:gd name="f6" fmla="*/ f1 1 1185347"/>
              <a:gd name="f7" fmla="val f2"/>
              <a:gd name="f8" fmla="val f3"/>
              <a:gd name="f9" fmla="val f4"/>
              <a:gd name="f10" fmla="+- f9 0 f7"/>
              <a:gd name="f11" fmla="+- f8 0 f7"/>
              <a:gd name="f12" fmla="*/ f11 1 1077184"/>
              <a:gd name="f13" fmla="*/ f10 1 118534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077184" h="1185347">
                <a:moveTo>
                  <a:pt x="f2" y="f2"/>
                </a:moveTo>
                <a:lnTo>
                  <a:pt x="f3" y="f2"/>
                </a:lnTo>
                <a:lnTo>
                  <a:pt x="f3" y="f4"/>
                </a:lnTo>
                <a:lnTo>
                  <a:pt x="f2" y="f4"/>
                </a:lnTo>
                <a:lnTo>
                  <a:pt x="f2" y="f2"/>
                </a:lnTo>
                <a:close/>
              </a:path>
            </a:pathLst>
          </a:cu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TextBox 7">
            <a:extLst>
              <a:ext uri="{FF2B5EF4-FFF2-40B4-BE49-F238E27FC236}">
                <a16:creationId xmlns:a16="http://schemas.microsoft.com/office/drawing/2014/main" id="{D9920FFA-B5D4-0456-40E7-EABC8F1D8DEA}"/>
              </a:ext>
            </a:extLst>
          </p:cNvPr>
          <p:cNvSpPr txBox="1">
            <a:spLocks noGrp="1"/>
          </p:cNvSpPr>
          <p:nvPr>
            <p:ph type="title" idx="4294967295"/>
          </p:nvPr>
        </p:nvSpPr>
        <p:spPr>
          <a:xfrm>
            <a:off x="924449" y="1654286"/>
            <a:ext cx="16439092" cy="2449384"/>
          </a:xfrm>
        </p:spPr>
        <p:txBody>
          <a:bodyPr lIns="0" tIns="0" rIns="0" bIns="0" anchor="t">
            <a:spAutoFit/>
          </a:bodyPr>
          <a:lstStyle/>
          <a:p>
            <a:pPr lvl="0">
              <a:lnSpc>
                <a:spcPts val="19125"/>
              </a:lnSpc>
            </a:pPr>
            <a:r>
              <a:rPr lang="en-US" sz="20000">
                <a:solidFill>
                  <a:srgbClr val="F5231E"/>
                </a:solidFill>
                <a:latin typeface="Impact"/>
              </a:rPr>
              <a:t>DREAM</a:t>
            </a:r>
            <a:r>
              <a:rPr lang="en-US" sz="22500">
                <a:solidFill>
                  <a:srgbClr val="F5231E"/>
                </a:solidFill>
                <a:latin typeface="Impact"/>
              </a:rPr>
              <a:t> </a:t>
            </a:r>
            <a:r>
              <a:rPr lang="en-US" sz="20000">
                <a:solidFill>
                  <a:srgbClr val="F5231E"/>
                </a:solidFill>
                <a:latin typeface="Impact"/>
              </a:rPr>
              <a:t>CENTER</a:t>
            </a:r>
          </a:p>
        </p:txBody>
      </p:sp>
      <p:sp>
        <p:nvSpPr>
          <p:cNvPr id="8" name="Freeform 8">
            <a:extLst>
              <a:ext uri="{FF2B5EF4-FFF2-40B4-BE49-F238E27FC236}">
                <a16:creationId xmlns:a16="http://schemas.microsoft.com/office/drawing/2014/main" id="{519550AD-B55B-8022-ACA8-784D70D8FC55}"/>
              </a:ext>
              <a:ext uri="{C183D7F6-B498-43B3-948B-1728B52AA6E4}">
                <adec:decorative xmlns:adec="http://schemas.microsoft.com/office/drawing/2017/decorative" val="1"/>
              </a:ext>
            </a:extLst>
          </p:cNvPr>
          <p:cNvSpPr/>
          <p:nvPr/>
        </p:nvSpPr>
        <p:spPr>
          <a:xfrm>
            <a:off x="0" y="6844165"/>
            <a:ext cx="3605058" cy="3442834"/>
          </a:xfrm>
          <a:custGeom>
            <a:avLst/>
            <a:gdLst>
              <a:gd name="f0" fmla="val w"/>
              <a:gd name="f1" fmla="val h"/>
              <a:gd name="f2" fmla="val 0"/>
              <a:gd name="f3" fmla="val 3605059"/>
              <a:gd name="f4" fmla="val 3442831"/>
              <a:gd name="f5" fmla="*/ f0 1 3605059"/>
              <a:gd name="f6" fmla="*/ f1 1 3442831"/>
              <a:gd name="f7" fmla="val f2"/>
              <a:gd name="f8" fmla="val f3"/>
              <a:gd name="f9" fmla="val f4"/>
              <a:gd name="f10" fmla="+- f9 0 f7"/>
              <a:gd name="f11" fmla="+- f8 0 f7"/>
              <a:gd name="f12" fmla="*/ f11 1 3605059"/>
              <a:gd name="f13" fmla="*/ f10 1 3442831"/>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605059" h="3442831">
                <a:moveTo>
                  <a:pt x="f2" y="f2"/>
                </a:moveTo>
                <a:lnTo>
                  <a:pt x="f3" y="f2"/>
                </a:lnTo>
                <a:lnTo>
                  <a:pt x="f3" y="f4"/>
                </a:lnTo>
                <a:lnTo>
                  <a:pt x="f2" y="f4"/>
                </a:lnTo>
                <a:lnTo>
                  <a:pt x="f2" y="f2"/>
                </a:lnTo>
                <a:close/>
              </a:path>
            </a:pathLst>
          </a:cu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TextBox 9">
            <a:extLst>
              <a:ext uri="{FF2B5EF4-FFF2-40B4-BE49-F238E27FC236}">
                <a16:creationId xmlns:a16="http://schemas.microsoft.com/office/drawing/2014/main" id="{A4DC8832-5E1B-BA34-6847-2D4F6E3FF1D7}"/>
              </a:ext>
            </a:extLst>
          </p:cNvPr>
          <p:cNvSpPr txBox="1"/>
          <p:nvPr/>
        </p:nvSpPr>
        <p:spPr>
          <a:xfrm>
            <a:off x="3367680" y="4022582"/>
            <a:ext cx="11552630" cy="1025271"/>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7990"/>
              </a:lnSpc>
              <a:spcBef>
                <a:spcPts val="0"/>
              </a:spcBef>
              <a:spcAft>
                <a:spcPts val="0"/>
              </a:spcAft>
              <a:buNone/>
              <a:tabLst/>
              <a:defRPr sz="1800" b="0" i="0" u="none" strike="noStrike" kern="0" cap="none" spc="0" baseline="0">
                <a:solidFill>
                  <a:srgbClr val="000000"/>
                </a:solidFill>
                <a:uFillTx/>
              </a:defRPr>
            </a:pPr>
            <a:r>
              <a:rPr lang="en-US" sz="7200" b="0" i="0" u="none" strike="noStrike" kern="1200" cap="none" spc="0" baseline="0">
                <a:solidFill>
                  <a:srgbClr val="000000"/>
                </a:solidFill>
                <a:uFillTx/>
                <a:latin typeface="Nexa"/>
                <a:ea typeface="Nexa"/>
                <a:cs typeface="Nexa"/>
              </a:rPr>
              <a:t>UNIVERSAL RESOURCES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722905-954B-F664-2BC0-671EA027B84A}"/>
              </a:ext>
              <a:ext uri="{C183D7F6-B498-43B3-948B-1728B52AA6E4}">
                <adec:decorative xmlns:adec="http://schemas.microsoft.com/office/drawing/2017/decorative" val="1"/>
              </a:ext>
            </a:extLst>
          </p:cNvPr>
          <p:cNvGrpSpPr/>
          <p:nvPr/>
        </p:nvGrpSpPr>
        <p:grpSpPr>
          <a:xfrm>
            <a:off x="-2977249" y="1129146"/>
            <a:ext cx="15646270" cy="2006129"/>
            <a:chOff x="-2977249" y="1129146"/>
            <a:chExt cx="15646270" cy="2006129"/>
          </a:xfrm>
        </p:grpSpPr>
        <p:sp>
          <p:nvSpPr>
            <p:cNvPr id="3" name="Freeform 3">
              <a:extLst>
                <a:ext uri="{FF2B5EF4-FFF2-40B4-BE49-F238E27FC236}">
                  <a16:creationId xmlns:a16="http://schemas.microsoft.com/office/drawing/2014/main" id="{E543E56C-3DD9-887B-65D8-0575A95FB5B8}"/>
                </a:ext>
                <a:ext uri="{C183D7F6-B498-43B3-948B-1728B52AA6E4}">
                  <adec:decorative xmlns:adec="http://schemas.microsoft.com/office/drawing/2017/decorative" val="1"/>
                </a:ext>
              </a:extLst>
            </p:cNvPr>
            <p:cNvSpPr/>
            <p:nvPr/>
          </p:nvSpPr>
          <p:spPr>
            <a:xfrm>
              <a:off x="-2977249" y="126773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C12422DB-8CE7-79C3-7C8E-1E17C5D3AD68}"/>
                </a:ext>
              </a:extLst>
            </p:cNvPr>
            <p:cNvSpPr txBox="1"/>
            <p:nvPr/>
          </p:nvSpPr>
          <p:spPr>
            <a:xfrm>
              <a:off x="-2607676" y="1129146"/>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DC580F20-0FAF-76F1-307A-87E6DB1CCA81}"/>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TextBox 6">
            <a:extLst>
              <a:ext uri="{FF2B5EF4-FFF2-40B4-BE49-F238E27FC236}">
                <a16:creationId xmlns:a16="http://schemas.microsoft.com/office/drawing/2014/main" id="{5878AA2F-46CA-A0C7-9AF2-8D38DC8BB19A}"/>
              </a:ext>
            </a:extLst>
          </p:cNvPr>
          <p:cNvSpPr txBox="1">
            <a:spLocks noGrp="1"/>
          </p:cNvSpPr>
          <p:nvPr>
            <p:ph type="title" idx="4294967295"/>
          </p:nvPr>
        </p:nvSpPr>
        <p:spPr>
          <a:xfrm>
            <a:off x="1329144" y="1432517"/>
            <a:ext cx="10241161" cy="1585597"/>
          </a:xfrm>
        </p:spPr>
        <p:txBody>
          <a:bodyPr lIns="0" tIns="0" rIns="0" bIns="0" anchor="t" anchorCtr="0">
            <a:spAutoFit/>
          </a:bodyPr>
          <a:lstStyle/>
          <a:p>
            <a:pPr lvl="0" algn="l">
              <a:lnSpc>
                <a:spcPts val="6160"/>
              </a:lnSpc>
            </a:pPr>
            <a:r>
              <a:rPr lang="en-US" sz="5600">
                <a:solidFill>
                  <a:srgbClr val="FFFFFF"/>
                </a:solidFill>
                <a:latin typeface="Lexend Exa"/>
              </a:rPr>
              <a:t>DREAM CENTER</a:t>
            </a:r>
          </a:p>
          <a:p>
            <a:pPr lvl="0" algn="l">
              <a:lnSpc>
                <a:spcPts val="6160"/>
              </a:lnSpc>
            </a:pPr>
            <a:r>
              <a:rPr lang="en-US" sz="5600">
                <a:solidFill>
                  <a:srgbClr val="FFFFFF"/>
                </a:solidFill>
                <a:latin typeface="Lexend Exa"/>
              </a:rPr>
              <a:t>UNIVERSAL TA</a:t>
            </a:r>
          </a:p>
        </p:txBody>
      </p:sp>
      <p:sp>
        <p:nvSpPr>
          <p:cNvPr id="7" name="TextBox 7">
            <a:extLst>
              <a:ext uri="{FF2B5EF4-FFF2-40B4-BE49-F238E27FC236}">
                <a16:creationId xmlns:a16="http://schemas.microsoft.com/office/drawing/2014/main" id="{7F6F5225-3BA9-E192-340B-762A45A83CD5}"/>
              </a:ext>
            </a:extLst>
          </p:cNvPr>
          <p:cNvSpPr txBox="1"/>
          <p:nvPr/>
        </p:nvSpPr>
        <p:spPr>
          <a:xfrm>
            <a:off x="1496571" y="3709629"/>
            <a:ext cx="14258714" cy="4733921"/>
          </a:xfrm>
          <a:prstGeom prst="rect">
            <a:avLst/>
          </a:prstGeom>
          <a:noFill/>
          <a:ln cap="flat">
            <a:noFill/>
          </a:ln>
        </p:spPr>
        <p:txBody>
          <a:bodyPr vert="horz" wrap="square" lIns="0" tIns="0" rIns="0" bIns="0" anchor="t" anchorCtr="0" compatLnSpc="1">
            <a:spAutoFit/>
          </a:bodyPr>
          <a:lstStyle/>
          <a:p>
            <a:pPr marL="863595" marR="0" lvl="1" indent="-431797" algn="l" defTabSz="914400" rtl="0" fontAlgn="auto" hangingPunct="1">
              <a:lnSpc>
                <a:spcPts val="48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999" b="0" i="0" u="none" strike="noStrike" kern="1200" cap="none" spc="0" baseline="0">
                <a:solidFill>
                  <a:srgbClr val="1B3247"/>
                </a:solidFill>
                <a:uFillTx/>
                <a:latin typeface="Nexa"/>
                <a:ea typeface="Nexa"/>
                <a:cs typeface="Nexa"/>
              </a:rPr>
              <a:t>DREAM Website: www.DREAMTACenter.org</a:t>
            </a:r>
          </a:p>
          <a:p>
            <a:pPr marL="0" marR="0" lvl="0" indent="0" algn="l" defTabSz="914400" rtl="0" fontAlgn="auto" hangingPunct="1">
              <a:lnSpc>
                <a:spcPts val="25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a:p>
            <a:pPr marL="863595" marR="0" lvl="1" indent="-431797" algn="l" defTabSz="914400" rtl="0" fontAlgn="auto" hangingPunct="1">
              <a:lnSpc>
                <a:spcPts val="48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999" b="0" i="0" u="none" strike="noStrike" kern="1200" cap="none" spc="0" baseline="0">
                <a:solidFill>
                  <a:srgbClr val="1B3247"/>
                </a:solidFill>
                <a:uFillTx/>
                <a:latin typeface="Nexa"/>
                <a:ea typeface="Nexa"/>
                <a:cs typeface="Nexa"/>
              </a:rPr>
              <a:t>Website Resource Hub </a:t>
            </a:r>
          </a:p>
          <a:p>
            <a:pPr marL="0" marR="0" lvl="0" indent="0" algn="l" defTabSz="914400" rtl="0" fontAlgn="auto" hangingPunct="1">
              <a:lnSpc>
                <a:spcPts val="25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a:p>
            <a:pPr marL="863595" marR="0" lvl="1" indent="-431797" algn="l" defTabSz="914400" rtl="0" fontAlgn="auto" hangingPunct="1">
              <a:lnSpc>
                <a:spcPts val="48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999" b="0" i="0" u="none" strike="noStrike" kern="1200" cap="none" spc="0" baseline="0">
                <a:solidFill>
                  <a:srgbClr val="1B3247"/>
                </a:solidFill>
                <a:uFillTx/>
                <a:latin typeface="Nexa"/>
                <a:ea typeface="Nexa"/>
                <a:cs typeface="Nexa"/>
              </a:rPr>
              <a:t>DREAM Universal Products</a:t>
            </a:r>
          </a:p>
          <a:p>
            <a:pPr marL="0" marR="0" lvl="0" indent="0" algn="l" defTabSz="914400" rtl="0" fontAlgn="auto" hangingPunct="1">
              <a:lnSpc>
                <a:spcPts val="25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a:p>
            <a:pPr marL="863595" marR="0" lvl="1" indent="-431797" algn="l" defTabSz="914400" rtl="0" fontAlgn="auto" hangingPunct="1">
              <a:lnSpc>
                <a:spcPts val="48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999" b="0" i="0" u="none" strike="noStrike" kern="1200" cap="none" spc="0" baseline="0">
                <a:solidFill>
                  <a:srgbClr val="1B3247"/>
                </a:solidFill>
                <a:uFillTx/>
                <a:latin typeface="Nexa"/>
                <a:ea typeface="Nexa"/>
                <a:cs typeface="Nexa"/>
              </a:rPr>
              <a:t>DREAM YouTube Channel</a:t>
            </a:r>
          </a:p>
          <a:p>
            <a:pPr marL="0" marR="0" lvl="0" indent="0" algn="l" defTabSz="914400" rtl="0" fontAlgn="auto" hangingPunct="1">
              <a:lnSpc>
                <a:spcPts val="43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25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4320"/>
              </a:lnSpc>
              <a:spcBef>
                <a:spcPts val="0"/>
              </a:spcBef>
              <a:spcAft>
                <a:spcPts val="0"/>
              </a:spcAft>
              <a:buNone/>
              <a:tabLst/>
              <a:defRPr sz="1800" b="0" i="0" u="none" strike="noStrike" kern="0" cap="none" spc="0" baseline="0">
                <a:solidFill>
                  <a:srgbClr val="000000"/>
                </a:solidFill>
                <a:uFillTx/>
              </a:defRPr>
            </a:pPr>
            <a:endParaRPr lang="en-US" sz="3999" b="0" i="0" u="none" strike="noStrike" kern="1200" cap="none" spc="0" baseline="0">
              <a:solidFill>
                <a:srgbClr val="1B3247"/>
              </a:solidFill>
              <a:uFillTx/>
              <a:latin typeface="Nexa"/>
              <a:ea typeface="Nexa"/>
              <a:cs typeface="Nexa"/>
            </a:endParaRPr>
          </a:p>
        </p:txBody>
      </p:sp>
      <p:grpSp>
        <p:nvGrpSpPr>
          <p:cNvPr id="8" name="Group 8" descr="DREAM Center logo">
            <a:extLst>
              <a:ext uri="{FF2B5EF4-FFF2-40B4-BE49-F238E27FC236}">
                <a16:creationId xmlns:a16="http://schemas.microsoft.com/office/drawing/2014/main" id="{21271B9D-B86C-ECB6-9D7D-DB6FD3B8D3BE}"/>
              </a:ext>
            </a:extLst>
          </p:cNvPr>
          <p:cNvGrpSpPr/>
          <p:nvPr/>
        </p:nvGrpSpPr>
        <p:grpSpPr>
          <a:xfrm>
            <a:off x="16288033" y="208172"/>
            <a:ext cx="1730437" cy="1730437"/>
            <a:chOff x="16288033" y="208172"/>
            <a:chExt cx="1730437" cy="1730437"/>
          </a:xfrm>
        </p:grpSpPr>
        <p:sp>
          <p:nvSpPr>
            <p:cNvPr id="9" name="Freeform 9">
              <a:extLst>
                <a:ext uri="{FF2B5EF4-FFF2-40B4-BE49-F238E27FC236}">
                  <a16:creationId xmlns:a16="http://schemas.microsoft.com/office/drawing/2014/main" id="{0BD4DC8A-46F5-273B-3432-13F37AF15851}"/>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0">
              <a:extLst>
                <a:ext uri="{FF2B5EF4-FFF2-40B4-BE49-F238E27FC236}">
                  <a16:creationId xmlns:a16="http://schemas.microsoft.com/office/drawing/2014/main" id="{9B980FDB-764B-3EB6-3074-DA9234362A02}"/>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03FE600-A714-C7BC-B17C-3A24165BB7AB}"/>
              </a:ext>
            </a:extLst>
          </p:cNvPr>
          <p:cNvSpPr txBox="1">
            <a:spLocks noGrp="1"/>
          </p:cNvSpPr>
          <p:nvPr>
            <p:ph type="title" idx="4294967295"/>
          </p:nvPr>
        </p:nvSpPr>
        <p:spPr>
          <a:xfrm>
            <a:off x="1028700" y="3540218"/>
            <a:ext cx="5309326" cy="1714500"/>
          </a:xfrm>
        </p:spPr>
        <p:txBody>
          <a:bodyPr lIns="0" tIns="0" rIns="0" bIns="0" anchor="t">
            <a:spAutoFit/>
          </a:bodyPr>
          <a:lstStyle/>
          <a:p>
            <a:pPr lvl="0">
              <a:lnSpc>
                <a:spcPts val="4560"/>
              </a:lnSpc>
            </a:pPr>
            <a:r>
              <a:rPr lang="en-US" sz="3800" b="1">
                <a:solidFill>
                  <a:srgbClr val="1B3247"/>
                </a:solidFill>
                <a:latin typeface="Nexa Bold"/>
              </a:rPr>
              <a:t>D</a:t>
            </a:r>
            <a:r>
              <a:rPr lang="en-US" sz="3800">
                <a:solidFill>
                  <a:srgbClr val="1B3247"/>
                </a:solidFill>
                <a:latin typeface="Nexa"/>
              </a:rPr>
              <a:t>elivering </a:t>
            </a:r>
            <a:r>
              <a:rPr lang="en-US" sz="3800" b="1">
                <a:solidFill>
                  <a:srgbClr val="1B3247"/>
                </a:solidFill>
                <a:latin typeface="Nexa Bold"/>
              </a:rPr>
              <a:t>R</a:t>
            </a:r>
            <a:r>
              <a:rPr lang="en-US" sz="3800">
                <a:solidFill>
                  <a:srgbClr val="1B3247"/>
                </a:solidFill>
                <a:latin typeface="Nexa"/>
              </a:rPr>
              <a:t>esources, </a:t>
            </a:r>
            <a:r>
              <a:rPr lang="en-US" sz="3800" b="1">
                <a:solidFill>
                  <a:srgbClr val="1B3247"/>
                </a:solidFill>
                <a:latin typeface="Nexa Bold"/>
              </a:rPr>
              <a:t>E</a:t>
            </a:r>
            <a:r>
              <a:rPr lang="en-US" sz="3800">
                <a:solidFill>
                  <a:srgbClr val="1B3247"/>
                </a:solidFill>
                <a:latin typeface="Nexa"/>
              </a:rPr>
              <a:t>ducation, </a:t>
            </a:r>
            <a:r>
              <a:rPr lang="en-US" sz="3800" b="1">
                <a:solidFill>
                  <a:srgbClr val="1B3247"/>
                </a:solidFill>
                <a:latin typeface="Nexa Bold"/>
              </a:rPr>
              <a:t>A</a:t>
            </a:r>
            <a:r>
              <a:rPr lang="en-US" sz="3800">
                <a:solidFill>
                  <a:srgbClr val="1B3247"/>
                </a:solidFill>
                <a:latin typeface="Nexa"/>
              </a:rPr>
              <a:t>ccess, &amp; </a:t>
            </a:r>
            <a:r>
              <a:rPr lang="en-US" sz="3800" b="1">
                <a:solidFill>
                  <a:srgbClr val="1B3247"/>
                </a:solidFill>
                <a:latin typeface="Nexa Bold"/>
              </a:rPr>
              <a:t>M</a:t>
            </a:r>
            <a:r>
              <a:rPr lang="en-US" sz="3800">
                <a:solidFill>
                  <a:srgbClr val="1B3247"/>
                </a:solidFill>
                <a:latin typeface="Nexa"/>
              </a:rPr>
              <a:t>entorship</a:t>
            </a:r>
          </a:p>
        </p:txBody>
      </p:sp>
      <p:grpSp>
        <p:nvGrpSpPr>
          <p:cNvPr id="3" name="Group 3" descr="screenshot of several pages on the DREAM Center’s website">
            <a:extLst>
              <a:ext uri="{FF2B5EF4-FFF2-40B4-BE49-F238E27FC236}">
                <a16:creationId xmlns:a16="http://schemas.microsoft.com/office/drawing/2014/main" id="{A893B61E-7DE5-4A33-27A5-0EDDB636044C}"/>
              </a:ext>
            </a:extLst>
          </p:cNvPr>
          <p:cNvGrpSpPr/>
          <p:nvPr/>
        </p:nvGrpSpPr>
        <p:grpSpPr>
          <a:xfrm>
            <a:off x="6475570" y="931087"/>
            <a:ext cx="10789618" cy="9279066"/>
            <a:chOff x="6475570" y="931087"/>
            <a:chExt cx="10789618" cy="9279066"/>
          </a:xfrm>
        </p:grpSpPr>
        <p:sp>
          <p:nvSpPr>
            <p:cNvPr id="4" name="Freeform 4">
              <a:extLst>
                <a:ext uri="{FF2B5EF4-FFF2-40B4-BE49-F238E27FC236}">
                  <a16:creationId xmlns:a16="http://schemas.microsoft.com/office/drawing/2014/main" id="{F8BB53DA-68B2-CB94-9661-AA29F56843F4}"/>
                </a:ext>
              </a:extLst>
            </p:cNvPr>
            <p:cNvSpPr/>
            <p:nvPr/>
          </p:nvSpPr>
          <p:spPr>
            <a:xfrm>
              <a:off x="6475570" y="931087"/>
              <a:ext cx="10789618" cy="9279066"/>
            </a:xfrm>
            <a:custGeom>
              <a:avLst/>
              <a:gdLst>
                <a:gd name="f0" fmla="val w"/>
                <a:gd name="f1" fmla="val h"/>
                <a:gd name="f2" fmla="val 0"/>
                <a:gd name="f3" fmla="val 14386155"/>
                <a:gd name="f4" fmla="val 12372093"/>
                <a:gd name="f5" fmla="*/ f0 1 14386155"/>
                <a:gd name="f6" fmla="*/ f1 1 12372093"/>
                <a:gd name="f7" fmla="val f2"/>
                <a:gd name="f8" fmla="val f3"/>
                <a:gd name="f9" fmla="val f4"/>
                <a:gd name="f10" fmla="+- f9 0 f7"/>
                <a:gd name="f11" fmla="+- f8 0 f7"/>
                <a:gd name="f12" fmla="*/ f11 1 14386155"/>
                <a:gd name="f13" fmla="*/ f10 1 12372093"/>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386155" h="12372093">
                  <a:moveTo>
                    <a:pt x="f2" y="f2"/>
                  </a:moveTo>
                  <a:lnTo>
                    <a:pt x="f3" y="f2"/>
                  </a:lnTo>
                  <a:lnTo>
                    <a:pt x="f3" y="f4"/>
                  </a:lnTo>
                  <a:lnTo>
                    <a:pt x="f2" y="f4"/>
                  </a:lnTo>
                  <a:lnTo>
                    <a:pt x="f2" y="f2"/>
                  </a:lnTo>
                  <a:close/>
                </a:path>
              </a:pathLst>
            </a:custGeom>
            <a:blipFill>
              <a:blip r:embed="rId3">
                <a:alphaModFix amt="75000"/>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Freeform 5">
              <a:extLst>
                <a:ext uri="{FF2B5EF4-FFF2-40B4-BE49-F238E27FC236}">
                  <a16:creationId xmlns:a16="http://schemas.microsoft.com/office/drawing/2014/main" id="{8F6E7270-53E7-117A-9C17-73C15D3FDDDD}"/>
                </a:ext>
              </a:extLst>
            </p:cNvPr>
            <p:cNvSpPr/>
            <p:nvPr/>
          </p:nvSpPr>
          <p:spPr>
            <a:xfrm>
              <a:off x="7407901" y="1426957"/>
              <a:ext cx="8532248" cy="7375056"/>
            </a:xfrm>
            <a:custGeom>
              <a:avLst/>
              <a:gdLst>
                <a:gd name="f0" fmla="val w"/>
                <a:gd name="f1" fmla="val h"/>
                <a:gd name="f2" fmla="val 0"/>
                <a:gd name="f3" fmla="val 11376327"/>
                <a:gd name="f4" fmla="val 9833412"/>
                <a:gd name="f5" fmla="val 9833413"/>
                <a:gd name="f6" fmla="*/ f0 1 11376327"/>
                <a:gd name="f7" fmla="*/ f1 1 9833412"/>
                <a:gd name="f8" fmla="val f2"/>
                <a:gd name="f9" fmla="val f3"/>
                <a:gd name="f10" fmla="val f4"/>
                <a:gd name="f11" fmla="+- f10 0 f8"/>
                <a:gd name="f12" fmla="+- f9 0 f8"/>
                <a:gd name="f13" fmla="*/ f12 1 11376327"/>
                <a:gd name="f14" fmla="*/ f11 1 9833412"/>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1376327" h="9833412">
                  <a:moveTo>
                    <a:pt x="f2" y="f2"/>
                  </a:moveTo>
                  <a:lnTo>
                    <a:pt x="f3" y="f2"/>
                  </a:lnTo>
                  <a:lnTo>
                    <a:pt x="f3" y="f5"/>
                  </a:lnTo>
                  <a:lnTo>
                    <a:pt x="f2" y="f5"/>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pic>
        <p:nvPicPr>
          <p:cNvPr id="6" name="Picture 7">
            <a:extLst>
              <a:ext uri="{FF2B5EF4-FFF2-40B4-BE49-F238E27FC236}">
                <a16:creationId xmlns:a16="http://schemas.microsoft.com/office/drawing/2014/main" id="{3093DA65-88DA-0E58-C2E8-7CE1BE652088}"/>
              </a:ext>
              <a:ext uri="{C183D7F6-B498-43B3-948B-1728B52AA6E4}">
                <adec:decorative xmlns:adec="http://schemas.microsoft.com/office/drawing/2017/decorative" val="1"/>
              </a:ext>
            </a:extLst>
          </p:cNvPr>
          <p:cNvPicPr>
            <a:picLocks noChangeAspect="1"/>
          </p:cNvPicPr>
          <p:nvPr/>
        </p:nvPicPr>
        <p:blipFill>
          <a:blip r:embed="rId5"/>
          <a:srcRect t="362" b="6265"/>
          <a:stretch>
            <a:fillRect/>
          </a:stretch>
        </p:blipFill>
        <p:spPr>
          <a:xfrm>
            <a:off x="7820021" y="1854311"/>
            <a:ext cx="7707998" cy="4318336"/>
          </a:xfrm>
          <a:prstGeom prst="rect">
            <a:avLst/>
          </a:prstGeom>
          <a:noFill/>
          <a:ln cap="flat">
            <a:noFill/>
          </a:ln>
        </p:spPr>
      </p:pic>
      <p:sp>
        <p:nvSpPr>
          <p:cNvPr id="7" name="Freeform 8">
            <a:extLst>
              <a:ext uri="{FF2B5EF4-FFF2-40B4-BE49-F238E27FC236}">
                <a16:creationId xmlns:a16="http://schemas.microsoft.com/office/drawing/2014/main" id="{89EA5B79-DC15-3F48-55B1-D7A3AC7CAB62}"/>
              </a:ext>
              <a:ext uri="{C183D7F6-B498-43B3-948B-1728B52AA6E4}">
                <adec:decorative xmlns:adec="http://schemas.microsoft.com/office/drawing/2017/decorative" val="1"/>
              </a:ext>
            </a:extLst>
          </p:cNvPr>
          <p:cNvSpPr/>
          <p:nvPr/>
        </p:nvSpPr>
        <p:spPr>
          <a:xfrm>
            <a:off x="14741691" y="5384334"/>
            <a:ext cx="3546308" cy="4635697"/>
          </a:xfrm>
          <a:custGeom>
            <a:avLst/>
            <a:gdLst>
              <a:gd name="f0" fmla="val w"/>
              <a:gd name="f1" fmla="val h"/>
              <a:gd name="f2" fmla="val 0"/>
              <a:gd name="f3" fmla="val 3546309"/>
              <a:gd name="f4" fmla="val 4635697"/>
              <a:gd name="f5" fmla="val 4635698"/>
              <a:gd name="f6" fmla="*/ f0 1 3546309"/>
              <a:gd name="f7" fmla="*/ f1 1 4635697"/>
              <a:gd name="f8" fmla="val f2"/>
              <a:gd name="f9" fmla="val f3"/>
              <a:gd name="f10" fmla="val f4"/>
              <a:gd name="f11" fmla="+- f10 0 f8"/>
              <a:gd name="f12" fmla="+- f9 0 f8"/>
              <a:gd name="f13" fmla="*/ f12 1 3546309"/>
              <a:gd name="f14" fmla="*/ f11 1 463569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546309" h="4635697">
                <a:moveTo>
                  <a:pt x="f2" y="f2"/>
                </a:moveTo>
                <a:lnTo>
                  <a:pt x="f3" y="f2"/>
                </a:lnTo>
                <a:lnTo>
                  <a:pt x="f3" y="f5"/>
                </a:lnTo>
                <a:lnTo>
                  <a:pt x="f2" y="f5"/>
                </a:lnTo>
                <a:lnTo>
                  <a:pt x="f2" y="f2"/>
                </a:lnTo>
                <a:close/>
              </a:path>
            </a:pathLst>
          </a:custGeom>
          <a:blipFill>
            <a:blip r:embed="rId6">
              <a:alphaModFix amt="57000"/>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8" name="Group 9">
            <a:extLst>
              <a:ext uri="{FF2B5EF4-FFF2-40B4-BE49-F238E27FC236}">
                <a16:creationId xmlns:a16="http://schemas.microsoft.com/office/drawing/2014/main" id="{E769678D-2CBF-3577-DFD9-29FBB9D394A6}"/>
              </a:ext>
              <a:ext uri="{C183D7F6-B498-43B3-948B-1728B52AA6E4}">
                <adec:decorative xmlns:adec="http://schemas.microsoft.com/office/drawing/2017/decorative" val="1"/>
              </a:ext>
            </a:extLst>
          </p:cNvPr>
          <p:cNvGrpSpPr/>
          <p:nvPr/>
        </p:nvGrpSpPr>
        <p:grpSpPr>
          <a:xfrm>
            <a:off x="14396862" y="5111779"/>
            <a:ext cx="3263045" cy="4522888"/>
            <a:chOff x="14396862" y="5111779"/>
            <a:chExt cx="3263045" cy="4522888"/>
          </a:xfrm>
        </p:grpSpPr>
        <p:sp>
          <p:nvSpPr>
            <p:cNvPr id="9" name="Freeform 10">
              <a:hlinkClick r:id="rId7"/>
              <a:extLst>
                <a:ext uri="{FF2B5EF4-FFF2-40B4-BE49-F238E27FC236}">
                  <a16:creationId xmlns:a16="http://schemas.microsoft.com/office/drawing/2014/main" id="{5CE0167D-A856-398F-A950-71D3200182EE}"/>
                </a:ext>
              </a:extLst>
            </p:cNvPr>
            <p:cNvSpPr/>
            <p:nvPr/>
          </p:nvSpPr>
          <p:spPr>
            <a:xfrm>
              <a:off x="14422245" y="5146883"/>
              <a:ext cx="3202557" cy="4462400"/>
            </a:xfrm>
            <a:custGeom>
              <a:avLst/>
              <a:gdLst>
                <a:gd name="f0" fmla="val w"/>
                <a:gd name="f1" fmla="val h"/>
                <a:gd name="f2" fmla="val 0"/>
                <a:gd name="f3" fmla="val 4645660"/>
                <a:gd name="f4" fmla="val 6473190"/>
                <a:gd name="f5" fmla="val 4368800"/>
                <a:gd name="f6" fmla="val 276860"/>
                <a:gd name="f7" fmla="val 124460"/>
                <a:gd name="f8" fmla="val 123190"/>
                <a:gd name="f9" fmla="val 6196330"/>
                <a:gd name="f10" fmla="val 6350000"/>
                <a:gd name="f11" fmla="val 4522470"/>
                <a:gd name="f12" fmla="val 6348730"/>
                <a:gd name="f13" fmla="val 4425950"/>
                <a:gd name="f14" fmla="val 6156960"/>
                <a:gd name="f15" fmla="val 6212840"/>
                <a:gd name="f16" fmla="val 4380230"/>
                <a:gd name="f17" fmla="val 6258560"/>
                <a:gd name="f18" fmla="val 4324350"/>
                <a:gd name="f19" fmla="val 321310"/>
                <a:gd name="f20" fmla="val 265430"/>
                <a:gd name="f21" fmla="val 219710"/>
                <a:gd name="f22" fmla="val 316230"/>
                <a:gd name="f23" fmla="val 260350"/>
                <a:gd name="f24" fmla="val 214630"/>
                <a:gd name="f25" fmla="val 4325620"/>
                <a:gd name="f26" fmla="val 4381500"/>
                <a:gd name="f27" fmla="val 4427220"/>
                <a:gd name="f28" fmla="*/ f0 1 4645660"/>
                <a:gd name="f29" fmla="*/ f1 1 6473190"/>
                <a:gd name="f30" fmla="val f2"/>
                <a:gd name="f31" fmla="val f3"/>
                <a:gd name="f32" fmla="val f4"/>
                <a:gd name="f33" fmla="+- f32 0 f30"/>
                <a:gd name="f34" fmla="+- f31 0 f30"/>
                <a:gd name="f35" fmla="*/ f34 1 4645660"/>
                <a:gd name="f36" fmla="*/ f33 1 6473190"/>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45660" h="6473190">
                  <a:moveTo>
                    <a:pt x="f5" y="f2"/>
                  </a:moveTo>
                  <a:lnTo>
                    <a:pt x="f6" y="f2"/>
                  </a:lnTo>
                  <a:cubicBezTo>
                    <a:pt x="f7" y="f2"/>
                    <a:pt x="f2" y="f8"/>
                    <a:pt x="f2" y="f6"/>
                  </a:cubicBezTo>
                  <a:lnTo>
                    <a:pt x="f2" y="f9"/>
                  </a:lnTo>
                  <a:cubicBezTo>
                    <a:pt x="f2" y="f10"/>
                    <a:pt x="f7" y="f4"/>
                    <a:pt x="f6" y="f4"/>
                  </a:cubicBezTo>
                  <a:lnTo>
                    <a:pt x="f5" y="f4"/>
                  </a:lnTo>
                  <a:cubicBezTo>
                    <a:pt x="f11" y="f4"/>
                    <a:pt x="f3" y="f12"/>
                    <a:pt x="f3" y="f9"/>
                  </a:cubicBezTo>
                  <a:lnTo>
                    <a:pt x="f3" y="f6"/>
                  </a:lnTo>
                  <a:cubicBezTo>
                    <a:pt x="f3" y="f8"/>
                    <a:pt x="f11" y="f2"/>
                    <a:pt x="f5" y="f2"/>
                  </a:cubicBezTo>
                  <a:close/>
                  <a:moveTo>
                    <a:pt x="f13" y="f14"/>
                  </a:moveTo>
                  <a:cubicBezTo>
                    <a:pt x="f13" y="f15"/>
                    <a:pt x="f16" y="f17"/>
                    <a:pt x="f18" y="f17"/>
                  </a:cubicBezTo>
                  <a:lnTo>
                    <a:pt x="f19" y="f17"/>
                  </a:lnTo>
                  <a:cubicBezTo>
                    <a:pt x="f20" y="f17"/>
                    <a:pt x="f21" y="f15"/>
                    <a:pt x="f21" y="f14"/>
                  </a:cubicBezTo>
                  <a:lnTo>
                    <a:pt x="f21" y="f22"/>
                  </a:lnTo>
                  <a:cubicBezTo>
                    <a:pt x="f21" y="f23"/>
                    <a:pt x="f20" y="f24"/>
                    <a:pt x="f19" y="f24"/>
                  </a:cubicBezTo>
                  <a:lnTo>
                    <a:pt x="f25" y="f24"/>
                  </a:lnTo>
                  <a:cubicBezTo>
                    <a:pt x="f26" y="f24"/>
                    <a:pt x="f27" y="f23"/>
                    <a:pt x="f27" y="f22"/>
                  </a:cubicBezTo>
                  <a:lnTo>
                    <a:pt x="f27" y="f14"/>
                  </a:lnTo>
                  <a:close/>
                </a:path>
              </a:pathLst>
            </a:custGeom>
            <a:solidFill>
              <a:srgbClr val="0101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1">
              <a:hlinkClick r:id="rId7"/>
              <a:extLst>
                <a:ext uri="{FF2B5EF4-FFF2-40B4-BE49-F238E27FC236}">
                  <a16:creationId xmlns:a16="http://schemas.microsoft.com/office/drawing/2014/main" id="{8724FA83-637F-5D02-5492-7C5A6247F75E}"/>
                </a:ext>
              </a:extLst>
            </p:cNvPr>
            <p:cNvSpPr/>
            <p:nvPr/>
          </p:nvSpPr>
          <p:spPr>
            <a:xfrm>
              <a:off x="14396862" y="5123246"/>
              <a:ext cx="3251588" cy="4511421"/>
            </a:xfrm>
            <a:custGeom>
              <a:avLst/>
              <a:gdLst>
                <a:gd name="f0" fmla="val w"/>
                <a:gd name="f1" fmla="val h"/>
                <a:gd name="f2" fmla="val 0"/>
                <a:gd name="f3" fmla="val 4716780"/>
                <a:gd name="f4" fmla="val 6544310"/>
                <a:gd name="f5" fmla="val 4395470"/>
                <a:gd name="f6" fmla="val 36829"/>
                <a:gd name="f7" fmla="val 4552950"/>
                <a:gd name="f8" fmla="val 4681220"/>
                <a:gd name="f9" fmla="val 165099"/>
                <a:gd name="f10" fmla="val 322579"/>
                <a:gd name="f11" fmla="val 6222999"/>
                <a:gd name="f12" fmla="val 6380479"/>
                <a:gd name="f13" fmla="val 6508750"/>
                <a:gd name="f14" fmla="val 321310"/>
                <a:gd name="f15" fmla="val 163830"/>
                <a:gd name="f16" fmla="val 35560"/>
                <a:gd name="f17" fmla="val 6380480"/>
                <a:gd name="f18" fmla="val 6223000"/>
                <a:gd name="f19" fmla="val 322580"/>
                <a:gd name="f20" fmla="val 165100"/>
                <a:gd name="f21" fmla="val 36830"/>
                <a:gd name="f22" fmla="val 143510"/>
                <a:gd name="f23" fmla="val 144780"/>
                <a:gd name="f24" fmla="val 6400800"/>
                <a:gd name="f25" fmla="val 6544309"/>
                <a:gd name="f26" fmla="val 4573270"/>
                <a:gd name="f27" fmla="*/ f0 1 4716780"/>
                <a:gd name="f28" fmla="*/ f1 1 6544310"/>
                <a:gd name="f29" fmla="val f2"/>
                <a:gd name="f30" fmla="val f3"/>
                <a:gd name="f31" fmla="val f4"/>
                <a:gd name="f32" fmla="+- f31 0 f29"/>
                <a:gd name="f33" fmla="+- f30 0 f29"/>
                <a:gd name="f34" fmla="*/ f33 1 4716780"/>
                <a:gd name="f35" fmla="*/ f32 1 6544310"/>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16780" h="6544310">
                  <a:moveTo>
                    <a:pt x="f5" y="f6"/>
                  </a:moveTo>
                  <a:cubicBezTo>
                    <a:pt x="f7" y="f6"/>
                    <a:pt x="f8" y="f9"/>
                    <a:pt x="f8" y="f10"/>
                  </a:cubicBezTo>
                  <a:lnTo>
                    <a:pt x="f8" y="f11"/>
                  </a:lnTo>
                  <a:cubicBezTo>
                    <a:pt x="f8" y="f12"/>
                    <a:pt x="f7" y="f13"/>
                    <a:pt x="f5" y="f13"/>
                  </a:cubicBezTo>
                  <a:lnTo>
                    <a:pt x="f14" y="f13"/>
                  </a:lnTo>
                  <a:cubicBezTo>
                    <a:pt x="f15" y="f13"/>
                    <a:pt x="f16" y="f17"/>
                    <a:pt x="f16" y="f18"/>
                  </a:cubicBezTo>
                  <a:lnTo>
                    <a:pt x="f16" y="f19"/>
                  </a:lnTo>
                  <a:cubicBezTo>
                    <a:pt x="f16" y="f20"/>
                    <a:pt x="f15" y="f21"/>
                    <a:pt x="f14" y="f21"/>
                  </a:cubicBezTo>
                  <a:lnTo>
                    <a:pt x="f5" y="f21"/>
                  </a:lnTo>
                  <a:moveTo>
                    <a:pt x="f5" y="f2"/>
                  </a:moveTo>
                  <a:lnTo>
                    <a:pt x="f14" y="f2"/>
                  </a:lnTo>
                  <a:cubicBezTo>
                    <a:pt x="f22" y="f2"/>
                    <a:pt x="f2" y="f23"/>
                    <a:pt x="f2" y="f19"/>
                  </a:cubicBezTo>
                  <a:lnTo>
                    <a:pt x="f2" y="f18"/>
                  </a:lnTo>
                  <a:cubicBezTo>
                    <a:pt x="f2" y="f24"/>
                    <a:pt x="f22" y="f25"/>
                    <a:pt x="f14" y="f25"/>
                  </a:cubicBezTo>
                  <a:lnTo>
                    <a:pt x="f5" y="f25"/>
                  </a:lnTo>
                  <a:cubicBezTo>
                    <a:pt x="f26" y="f25"/>
                    <a:pt x="f3" y="f24"/>
                    <a:pt x="f3" y="f18"/>
                  </a:cubicBezTo>
                  <a:lnTo>
                    <a:pt x="f3" y="f19"/>
                  </a:lnTo>
                  <a:cubicBezTo>
                    <a:pt x="f3" y="f23"/>
                    <a:pt x="f26" y="f2"/>
                    <a:pt x="f5" y="f2"/>
                  </a:cubicBezTo>
                  <a:close/>
                </a:path>
              </a:pathLst>
            </a:custGeom>
            <a:solidFill>
              <a:srgbClr val="56565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form 12">
              <a:hlinkClick r:id="rId7"/>
              <a:extLst>
                <a:ext uri="{FF2B5EF4-FFF2-40B4-BE49-F238E27FC236}">
                  <a16:creationId xmlns:a16="http://schemas.microsoft.com/office/drawing/2014/main" id="{ABF388AE-E183-FD59-A3E8-62B996C96A8B}"/>
                </a:ext>
                <a:ext uri="{C183D7F6-B498-43B3-948B-1728B52AA6E4}">
                  <adec:decorative xmlns:adec="http://schemas.microsoft.com/office/drawing/2017/decorative" val="1"/>
                </a:ext>
              </a:extLst>
            </p:cNvPr>
            <p:cNvSpPr/>
            <p:nvPr/>
          </p:nvSpPr>
          <p:spPr>
            <a:xfrm>
              <a:off x="14573707" y="5294842"/>
              <a:ext cx="2900513" cy="4166481"/>
            </a:xfrm>
            <a:custGeom>
              <a:avLst/>
              <a:gdLst>
                <a:gd name="f0" fmla="val w"/>
                <a:gd name="f1" fmla="val h"/>
                <a:gd name="f2" fmla="val 0"/>
                <a:gd name="f3" fmla="val 4207510"/>
                <a:gd name="f4" fmla="val 6043930"/>
                <a:gd name="f5" fmla="val 4206240"/>
                <a:gd name="f6" fmla="val 5942330"/>
                <a:gd name="f7" fmla="val 5998210"/>
                <a:gd name="f8" fmla="val 4160520"/>
                <a:gd name="f9" fmla="val 4104640"/>
                <a:gd name="f10" fmla="val 101600"/>
                <a:gd name="f11" fmla="val 45720"/>
                <a:gd name="f12" fmla="val 4105910"/>
                <a:gd name="f13" fmla="val 4161790"/>
                <a:gd name="f14" fmla="*/ f0 1 4207510"/>
                <a:gd name="f15" fmla="*/ f1 1 6043930"/>
                <a:gd name="f16" fmla="val f2"/>
                <a:gd name="f17" fmla="val f3"/>
                <a:gd name="f18" fmla="val f4"/>
                <a:gd name="f19" fmla="+- f18 0 f16"/>
                <a:gd name="f20" fmla="+- f17 0 f16"/>
                <a:gd name="f21" fmla="*/ f20 1 4207510"/>
                <a:gd name="f22" fmla="*/ f19 1 604393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207510" h="6043930">
                  <a:moveTo>
                    <a:pt x="f5" y="f6"/>
                  </a:moveTo>
                  <a:cubicBezTo>
                    <a:pt x="f5" y="f7"/>
                    <a:pt x="f8" y="f4"/>
                    <a:pt x="f9" y="f4"/>
                  </a:cubicBezTo>
                  <a:lnTo>
                    <a:pt x="f10" y="f4"/>
                  </a:lnTo>
                  <a:cubicBezTo>
                    <a:pt x="f11" y="f4"/>
                    <a:pt x="f2" y="f7"/>
                    <a:pt x="f2" y="f6"/>
                  </a:cubicBezTo>
                  <a:lnTo>
                    <a:pt x="f2" y="f10"/>
                  </a:lnTo>
                  <a:cubicBezTo>
                    <a:pt x="f2" y="f11"/>
                    <a:pt x="f11" y="f2"/>
                    <a:pt x="f10" y="f2"/>
                  </a:cubicBezTo>
                  <a:lnTo>
                    <a:pt x="f12" y="f2"/>
                  </a:lnTo>
                  <a:cubicBezTo>
                    <a:pt x="f13" y="f2"/>
                    <a:pt x="f3" y="f11"/>
                    <a:pt x="f3" y="f10"/>
                  </a:cubicBezTo>
                  <a:lnTo>
                    <a:pt x="f3" y="f6"/>
                  </a:lnTo>
                  <a:close/>
                </a:path>
              </a:pathLst>
            </a:custGeom>
            <a:blipFill>
              <a:blip r:embed="rId8">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form 13">
              <a:hlinkClick r:id="rId7"/>
              <a:extLst>
                <a:ext uri="{FF2B5EF4-FFF2-40B4-BE49-F238E27FC236}">
                  <a16:creationId xmlns:a16="http://schemas.microsoft.com/office/drawing/2014/main" id="{4BE03A69-DB47-29BA-F671-744CCD68E8CF}"/>
                </a:ext>
              </a:extLst>
            </p:cNvPr>
            <p:cNvSpPr/>
            <p:nvPr/>
          </p:nvSpPr>
          <p:spPr>
            <a:xfrm>
              <a:off x="15743252" y="5195035"/>
              <a:ext cx="52760" cy="52532"/>
            </a:xfrm>
            <a:custGeom>
              <a:avLst/>
              <a:gdLst>
                <a:gd name="f0" fmla="val w"/>
                <a:gd name="f1" fmla="val h"/>
                <a:gd name="f2" fmla="val 0"/>
                <a:gd name="f3" fmla="val 76541"/>
                <a:gd name="f4" fmla="val 76201"/>
                <a:gd name="f5" fmla="val 38271"/>
                <a:gd name="f6" fmla="val 24619"/>
                <a:gd name="f7" fmla="val -61"/>
                <a:gd name="f8" fmla="val 11977"/>
                <a:gd name="f9" fmla="val 7187"/>
                <a:gd name="f10" fmla="val 5133"/>
                <a:gd name="f11" fmla="val 19001"/>
                <a:gd name="f12" fmla="val -1711"/>
                <a:gd name="f13" fmla="val 30814"/>
                <a:gd name="f14" fmla="val 45386"/>
                <a:gd name="f15" fmla="val 57199"/>
                <a:gd name="f16" fmla="val 69013"/>
                <a:gd name="f17" fmla="val 76261"/>
                <a:gd name="f18" fmla="val 76200"/>
                <a:gd name="f19" fmla="val 51923"/>
                <a:gd name="f20" fmla="val 64565"/>
                <a:gd name="f21" fmla="val 71409"/>
                <a:gd name="f22" fmla="val 78253"/>
                <a:gd name="f23" fmla="*/ f0 1 76541"/>
                <a:gd name="f24" fmla="*/ f1 1 76201"/>
                <a:gd name="f25" fmla="val f2"/>
                <a:gd name="f26" fmla="val f3"/>
                <a:gd name="f27" fmla="val f4"/>
                <a:gd name="f28" fmla="+- f27 0 f25"/>
                <a:gd name="f29" fmla="+- f26 0 f25"/>
                <a:gd name="f30" fmla="*/ f29 1 76541"/>
                <a:gd name="f31" fmla="*/ f28 1 76201"/>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6541" h="76201">
                  <a:moveTo>
                    <a:pt x="f5" y="f2"/>
                  </a:moveTo>
                  <a:cubicBezTo>
                    <a:pt x="f6" y="f7"/>
                    <a:pt x="f8" y="f9"/>
                    <a:pt x="f10" y="f11"/>
                  </a:cubicBezTo>
                  <a:cubicBezTo>
                    <a:pt x="f12" y="f13"/>
                    <a:pt x="f12" y="f14"/>
                    <a:pt x="f10" y="f15"/>
                  </a:cubicBezTo>
                  <a:cubicBezTo>
                    <a:pt x="f8" y="f16"/>
                    <a:pt x="f6" y="f17"/>
                    <a:pt x="f5" y="f18"/>
                  </a:cubicBezTo>
                  <a:cubicBezTo>
                    <a:pt x="f19" y="f17"/>
                    <a:pt x="f20" y="f16"/>
                    <a:pt x="f21" y="f15"/>
                  </a:cubicBezTo>
                  <a:cubicBezTo>
                    <a:pt x="f22" y="f14"/>
                    <a:pt x="f22" y="f13"/>
                    <a:pt x="f21" y="f11"/>
                  </a:cubicBezTo>
                  <a:cubicBezTo>
                    <a:pt x="f20" y="f9"/>
                    <a:pt x="f19" y="f7"/>
                    <a:pt x="f5" y="f2"/>
                  </a:cubicBezTo>
                  <a:close/>
                </a:path>
              </a:pathLst>
            </a:custGeom>
            <a:solidFill>
              <a:srgbClr val="333333"/>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14">
              <a:hlinkClick r:id="rId7"/>
              <a:extLst>
                <a:ext uri="{FF2B5EF4-FFF2-40B4-BE49-F238E27FC236}">
                  <a16:creationId xmlns:a16="http://schemas.microsoft.com/office/drawing/2014/main" id="{FC48AD44-FC17-F017-5ECD-B55494BFF4F5}"/>
                </a:ext>
              </a:extLst>
            </p:cNvPr>
            <p:cNvSpPr/>
            <p:nvPr/>
          </p:nvSpPr>
          <p:spPr>
            <a:xfrm>
              <a:off x="15859646" y="5183651"/>
              <a:ext cx="75630" cy="75291"/>
            </a:xfrm>
            <a:custGeom>
              <a:avLst/>
              <a:gdLst>
                <a:gd name="f0" fmla="val w"/>
                <a:gd name="f1" fmla="val h"/>
                <a:gd name="f2" fmla="val 0"/>
                <a:gd name="f3" fmla="val 109709"/>
                <a:gd name="f4" fmla="val 109221"/>
                <a:gd name="f5" fmla="val 54855"/>
                <a:gd name="f6" fmla="val 1"/>
                <a:gd name="f7" fmla="val 35287"/>
                <a:gd name="f8" fmla="val -87"/>
                <a:gd name="f9" fmla="val 17167"/>
                <a:gd name="f10" fmla="val 10303"/>
                <a:gd name="f11" fmla="val 7357"/>
                <a:gd name="f12" fmla="val 27235"/>
                <a:gd name="f13" fmla="val -2452"/>
                <a:gd name="f14" fmla="val 44168"/>
                <a:gd name="f15" fmla="val 65054"/>
                <a:gd name="f16" fmla="val 81987"/>
                <a:gd name="f17" fmla="val 98919"/>
                <a:gd name="f18" fmla="val 109309"/>
                <a:gd name="f19" fmla="val 74423"/>
                <a:gd name="f20" fmla="val 92543"/>
                <a:gd name="f21" fmla="val 102352"/>
                <a:gd name="f22" fmla="val 112162"/>
                <a:gd name="f23" fmla="*/ f0 1 109709"/>
                <a:gd name="f24" fmla="*/ f1 1 109221"/>
                <a:gd name="f25" fmla="val f2"/>
                <a:gd name="f26" fmla="val f3"/>
                <a:gd name="f27" fmla="val f4"/>
                <a:gd name="f28" fmla="+- f27 0 f25"/>
                <a:gd name="f29" fmla="+- f26 0 f25"/>
                <a:gd name="f30" fmla="*/ f29 1 109709"/>
                <a:gd name="f31" fmla="*/ f28 1 109221"/>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109709" h="109221">
                  <a:moveTo>
                    <a:pt x="f5" y="f6"/>
                  </a:moveTo>
                  <a:cubicBezTo>
                    <a:pt x="f7" y="f8"/>
                    <a:pt x="f9" y="f10"/>
                    <a:pt x="f11" y="f12"/>
                  </a:cubicBezTo>
                  <a:cubicBezTo>
                    <a:pt x="f13" y="f14"/>
                    <a:pt x="f13" y="f15"/>
                    <a:pt x="f11" y="f16"/>
                  </a:cubicBezTo>
                  <a:cubicBezTo>
                    <a:pt x="f9" y="f17"/>
                    <a:pt x="f7" y="f18"/>
                    <a:pt x="f5" y="f4"/>
                  </a:cubicBezTo>
                  <a:cubicBezTo>
                    <a:pt x="f19" y="f18"/>
                    <a:pt x="f20" y="f17"/>
                    <a:pt x="f21" y="f16"/>
                  </a:cubicBezTo>
                  <a:cubicBezTo>
                    <a:pt x="f22" y="f15"/>
                    <a:pt x="f22" y="f14"/>
                    <a:pt x="f21" y="f12"/>
                  </a:cubicBezTo>
                  <a:cubicBezTo>
                    <a:pt x="f20" y="f10"/>
                    <a:pt x="f19" y="f8"/>
                    <a:pt x="f5" y="f6"/>
                  </a:cubicBezTo>
                  <a:close/>
                </a:path>
              </a:pathLst>
            </a:custGeom>
            <a:solidFill>
              <a:srgbClr val="333333"/>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form 15">
              <a:hlinkClick r:id="rId7"/>
              <a:extLst>
                <a:ext uri="{FF2B5EF4-FFF2-40B4-BE49-F238E27FC236}">
                  <a16:creationId xmlns:a16="http://schemas.microsoft.com/office/drawing/2014/main" id="{0E9D0DC7-2C1F-A58C-00EE-25E2D4449136}"/>
                </a:ext>
              </a:extLst>
            </p:cNvPr>
            <p:cNvSpPr/>
            <p:nvPr/>
          </p:nvSpPr>
          <p:spPr>
            <a:xfrm>
              <a:off x="16003298" y="5200284"/>
              <a:ext cx="42208" cy="42025"/>
            </a:xfrm>
            <a:custGeom>
              <a:avLst/>
              <a:gdLst>
                <a:gd name="f0" fmla="val w"/>
                <a:gd name="f1" fmla="val h"/>
                <a:gd name="f2" fmla="val 0"/>
                <a:gd name="f3" fmla="val 61233"/>
                <a:gd name="f4" fmla="val 60961"/>
                <a:gd name="f5" fmla="val 30617"/>
                <a:gd name="f6" fmla="val 19695"/>
                <a:gd name="f7" fmla="val -49"/>
                <a:gd name="f8" fmla="val 9582"/>
                <a:gd name="f9" fmla="val 5750"/>
                <a:gd name="f10" fmla="val 4107"/>
                <a:gd name="f11" fmla="val 15201"/>
                <a:gd name="f12" fmla="val -1369"/>
                <a:gd name="f13" fmla="val 24651"/>
                <a:gd name="f14" fmla="val 36309"/>
                <a:gd name="f15" fmla="val 45759"/>
                <a:gd name="f16" fmla="val 55210"/>
                <a:gd name="f17" fmla="val 61009"/>
                <a:gd name="f18" fmla="val 60960"/>
                <a:gd name="f19" fmla="val 41539"/>
                <a:gd name="f20" fmla="val 51652"/>
                <a:gd name="f21" fmla="val 57127"/>
                <a:gd name="f22" fmla="val 62602"/>
                <a:gd name="f23" fmla="*/ f0 1 61233"/>
                <a:gd name="f24" fmla="*/ f1 1 60961"/>
                <a:gd name="f25" fmla="val f2"/>
                <a:gd name="f26" fmla="val f3"/>
                <a:gd name="f27" fmla="val f4"/>
                <a:gd name="f28" fmla="+- f27 0 f25"/>
                <a:gd name="f29" fmla="+- f26 0 f25"/>
                <a:gd name="f30" fmla="*/ f29 1 61233"/>
                <a:gd name="f31" fmla="*/ f28 1 60961"/>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61233" h="60961">
                  <a:moveTo>
                    <a:pt x="f5" y="f2"/>
                  </a:moveTo>
                  <a:cubicBezTo>
                    <a:pt x="f6" y="f7"/>
                    <a:pt x="f8" y="f9"/>
                    <a:pt x="f10" y="f11"/>
                  </a:cubicBezTo>
                  <a:cubicBezTo>
                    <a:pt x="f12" y="f13"/>
                    <a:pt x="f12" y="f14"/>
                    <a:pt x="f10" y="f15"/>
                  </a:cubicBezTo>
                  <a:cubicBezTo>
                    <a:pt x="f8" y="f16"/>
                    <a:pt x="f6" y="f17"/>
                    <a:pt x="f5" y="f18"/>
                  </a:cubicBezTo>
                  <a:cubicBezTo>
                    <a:pt x="f19" y="f17"/>
                    <a:pt x="f20" y="f16"/>
                    <a:pt x="f21" y="f15"/>
                  </a:cubicBezTo>
                  <a:cubicBezTo>
                    <a:pt x="f22" y="f14"/>
                    <a:pt x="f22" y="f13"/>
                    <a:pt x="f21" y="f11"/>
                  </a:cubicBezTo>
                  <a:cubicBezTo>
                    <a:pt x="f20" y="f9"/>
                    <a:pt x="f19" y="f7"/>
                    <a:pt x="f5" y="f2"/>
                  </a:cubicBezTo>
                  <a:close/>
                </a:path>
              </a:pathLst>
            </a:custGeom>
            <a:solidFill>
              <a:srgbClr val="333333"/>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Freeform 16">
              <a:hlinkClick r:id="rId7"/>
              <a:extLst>
                <a:ext uri="{FF2B5EF4-FFF2-40B4-BE49-F238E27FC236}">
                  <a16:creationId xmlns:a16="http://schemas.microsoft.com/office/drawing/2014/main" id="{72B55B16-9C34-45D3-F918-467D0ED19CBF}"/>
                </a:ext>
              </a:extLst>
            </p:cNvPr>
            <p:cNvSpPr/>
            <p:nvPr/>
          </p:nvSpPr>
          <p:spPr>
            <a:xfrm>
              <a:off x="16014728" y="5211668"/>
              <a:ext cx="19348" cy="19257"/>
            </a:xfrm>
            <a:custGeom>
              <a:avLst/>
              <a:gdLst>
                <a:gd name="f0" fmla="val w"/>
                <a:gd name="f1" fmla="val h"/>
                <a:gd name="f2" fmla="val 0"/>
                <a:gd name="f3" fmla="val 28065"/>
                <a:gd name="f4" fmla="val 27940"/>
                <a:gd name="f5" fmla="val 14033"/>
                <a:gd name="f6" fmla="val 9027"/>
                <a:gd name="f7" fmla="val -22"/>
                <a:gd name="f8" fmla="val 4392"/>
                <a:gd name="f9" fmla="val 2635"/>
                <a:gd name="f10" fmla="val 1882"/>
                <a:gd name="f11" fmla="val 6967"/>
                <a:gd name="f12" fmla="val -627"/>
                <a:gd name="f13" fmla="val 11298"/>
                <a:gd name="f14" fmla="val 16642"/>
                <a:gd name="f15" fmla="val 20973"/>
                <a:gd name="f16" fmla="val 25305"/>
                <a:gd name="f17" fmla="val 27962"/>
                <a:gd name="f18" fmla="val 19039"/>
                <a:gd name="f19" fmla="val 23674"/>
                <a:gd name="f20" fmla="val 26184"/>
                <a:gd name="f21" fmla="val 28693"/>
                <a:gd name="f22" fmla="*/ f0 1 28065"/>
                <a:gd name="f23" fmla="*/ f1 1 27940"/>
                <a:gd name="f24" fmla="val f2"/>
                <a:gd name="f25" fmla="val f3"/>
                <a:gd name="f26" fmla="val f4"/>
                <a:gd name="f27" fmla="+- f26 0 f24"/>
                <a:gd name="f28" fmla="+- f25 0 f24"/>
                <a:gd name="f29" fmla="*/ f28 1 28065"/>
                <a:gd name="f30" fmla="*/ f27 1 27940"/>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28065" h="27940">
                  <a:moveTo>
                    <a:pt x="f5" y="f2"/>
                  </a:moveTo>
                  <a:cubicBezTo>
                    <a:pt x="f6" y="f7"/>
                    <a:pt x="f8" y="f9"/>
                    <a:pt x="f10" y="f11"/>
                  </a:cubicBezTo>
                  <a:cubicBezTo>
                    <a:pt x="f12" y="f13"/>
                    <a:pt x="f12" y="f14"/>
                    <a:pt x="f10" y="f15"/>
                  </a:cubicBezTo>
                  <a:cubicBezTo>
                    <a:pt x="f8" y="f16"/>
                    <a:pt x="f6" y="f17"/>
                    <a:pt x="f5" y="f4"/>
                  </a:cubicBezTo>
                  <a:cubicBezTo>
                    <a:pt x="f18" y="f17"/>
                    <a:pt x="f19" y="f16"/>
                    <a:pt x="f20" y="f15"/>
                  </a:cubicBezTo>
                  <a:cubicBezTo>
                    <a:pt x="f21" y="f14"/>
                    <a:pt x="f21" y="f13"/>
                    <a:pt x="f20" y="f11"/>
                  </a:cubicBezTo>
                  <a:cubicBezTo>
                    <a:pt x="f19" y="f9"/>
                    <a:pt x="f18" y="f7"/>
                    <a:pt x="f5" y="f2"/>
                  </a:cubicBezTo>
                  <a:close/>
                </a:path>
              </a:pathLst>
            </a:custGeom>
            <a:solidFill>
              <a:srgbClr val="E9E8E9"/>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form 17">
              <a:hlinkClick r:id="rId7"/>
              <a:extLst>
                <a:ext uri="{FF2B5EF4-FFF2-40B4-BE49-F238E27FC236}">
                  <a16:creationId xmlns:a16="http://schemas.microsoft.com/office/drawing/2014/main" id="{AA606981-D2E7-DD89-5470-1D54EF798BA9}"/>
                </a:ext>
              </a:extLst>
            </p:cNvPr>
            <p:cNvSpPr/>
            <p:nvPr/>
          </p:nvSpPr>
          <p:spPr>
            <a:xfrm>
              <a:off x="16013000" y="5211668"/>
              <a:ext cx="10552" cy="10506"/>
            </a:xfrm>
            <a:custGeom>
              <a:avLst/>
              <a:gdLst>
                <a:gd name="f0" fmla="val w"/>
                <a:gd name="f1" fmla="val h"/>
                <a:gd name="f2" fmla="val 0"/>
                <a:gd name="f3" fmla="val 15308"/>
                <a:gd name="f4" fmla="val 15240"/>
                <a:gd name="f5" fmla="val 7654"/>
                <a:gd name="f6" fmla="val 4924"/>
                <a:gd name="f7" fmla="val -12"/>
                <a:gd name="f8" fmla="val 2395"/>
                <a:gd name="f9" fmla="val 1437"/>
                <a:gd name="f10" fmla="val 1026"/>
                <a:gd name="f11" fmla="val 3800"/>
                <a:gd name="f12" fmla="val -342"/>
                <a:gd name="f13" fmla="val 6163"/>
                <a:gd name="f14" fmla="val 9077"/>
                <a:gd name="f15" fmla="val 11440"/>
                <a:gd name="f16" fmla="val 13803"/>
                <a:gd name="f17" fmla="val 15252"/>
                <a:gd name="f18" fmla="val 10384"/>
                <a:gd name="f19" fmla="val 12913"/>
                <a:gd name="f20" fmla="val 14281"/>
                <a:gd name="f21" fmla="val 15650"/>
                <a:gd name="f22" fmla="*/ f0 1 15308"/>
                <a:gd name="f23" fmla="*/ f1 1 15240"/>
                <a:gd name="f24" fmla="val f2"/>
                <a:gd name="f25" fmla="val f3"/>
                <a:gd name="f26" fmla="val f4"/>
                <a:gd name="f27" fmla="+- f26 0 f24"/>
                <a:gd name="f28" fmla="+- f25 0 f24"/>
                <a:gd name="f29" fmla="*/ f28 1 15308"/>
                <a:gd name="f30" fmla="*/ f27 1 15240"/>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5308" h="15240">
                  <a:moveTo>
                    <a:pt x="f5" y="f2"/>
                  </a:moveTo>
                  <a:cubicBezTo>
                    <a:pt x="f6" y="f7"/>
                    <a:pt x="f8" y="f9"/>
                    <a:pt x="f10" y="f11"/>
                  </a:cubicBezTo>
                  <a:cubicBezTo>
                    <a:pt x="f12" y="f13"/>
                    <a:pt x="f12" y="f14"/>
                    <a:pt x="f10" y="f15"/>
                  </a:cubicBezTo>
                  <a:cubicBezTo>
                    <a:pt x="f8" y="f16"/>
                    <a:pt x="f6" y="f17"/>
                    <a:pt x="f5" y="f4"/>
                  </a:cubicBezTo>
                  <a:cubicBezTo>
                    <a:pt x="f18" y="f17"/>
                    <a:pt x="f19" y="f16"/>
                    <a:pt x="f20" y="f15"/>
                  </a:cubicBezTo>
                  <a:cubicBezTo>
                    <a:pt x="f21" y="f14"/>
                    <a:pt x="f21" y="f13"/>
                    <a:pt x="f20" y="f11"/>
                  </a:cubicBezTo>
                  <a:cubicBezTo>
                    <a:pt x="f19" y="f9"/>
                    <a:pt x="f18" y="f7"/>
                    <a:pt x="f5" y="f2"/>
                  </a:cubicBezTo>
                  <a:close/>
                </a:path>
              </a:pathLst>
            </a:custGeom>
            <a:solidFill>
              <a:srgbClr val="01010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Freeform 18">
              <a:hlinkClick r:id="rId7"/>
              <a:extLst>
                <a:ext uri="{FF2B5EF4-FFF2-40B4-BE49-F238E27FC236}">
                  <a16:creationId xmlns:a16="http://schemas.microsoft.com/office/drawing/2014/main" id="{9C155EF5-DB1D-D043-ACEA-056CBE99482D}"/>
                </a:ext>
              </a:extLst>
            </p:cNvPr>
            <p:cNvSpPr/>
            <p:nvPr/>
          </p:nvSpPr>
          <p:spPr>
            <a:xfrm>
              <a:off x="17648450" y="5480447"/>
              <a:ext cx="11457" cy="191731"/>
            </a:xfrm>
            <a:custGeom>
              <a:avLst/>
              <a:gdLst>
                <a:gd name="f0" fmla="val w"/>
                <a:gd name="f1" fmla="val h"/>
                <a:gd name="f2" fmla="val 0"/>
                <a:gd name="f3" fmla="val 16622"/>
                <a:gd name="f4" fmla="val 278130"/>
                <a:gd name="f5" fmla="val 19050"/>
                <a:gd name="f6" fmla="val 16510"/>
                <a:gd name="f7" fmla="val 262890"/>
                <a:gd name="f8" fmla="val 243840"/>
                <a:gd name="f9" fmla="val 35560"/>
                <a:gd name="f10" fmla="*/ f0 1 16622"/>
                <a:gd name="f11" fmla="*/ f1 1 278130"/>
                <a:gd name="f12" fmla="val f2"/>
                <a:gd name="f13" fmla="val f3"/>
                <a:gd name="f14" fmla="val f4"/>
                <a:gd name="f15" fmla="+- f14 0 f12"/>
                <a:gd name="f16" fmla="+- f13 0 f12"/>
                <a:gd name="f17" fmla="*/ f16 1 16622"/>
                <a:gd name="f18" fmla="*/ f15 1 27813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6622" h="278130">
                  <a:moveTo>
                    <a:pt x="f2" y="f2"/>
                  </a:moveTo>
                  <a:lnTo>
                    <a:pt x="f2" y="f4"/>
                  </a:lnTo>
                  <a:cubicBezTo>
                    <a:pt x="f5" y="f4"/>
                    <a:pt x="f6" y="f7"/>
                    <a:pt x="f6" y="f8"/>
                  </a:cubicBezTo>
                  <a:lnTo>
                    <a:pt x="f6" y="f9"/>
                  </a:lnTo>
                  <a:cubicBezTo>
                    <a:pt x="f6" y="f6"/>
                    <a:pt x="f5" y="f2"/>
                    <a:pt x="f2" y="f2"/>
                  </a:cubicBezTo>
                  <a:close/>
                </a:path>
              </a:pathLst>
            </a:custGeom>
            <a:solidFill>
              <a:srgbClr val="42424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Freeform 19">
              <a:hlinkClick r:id="rId7"/>
              <a:extLst>
                <a:ext uri="{FF2B5EF4-FFF2-40B4-BE49-F238E27FC236}">
                  <a16:creationId xmlns:a16="http://schemas.microsoft.com/office/drawing/2014/main" id="{E1968D61-1235-D4DC-D1BE-2597C690C032}"/>
                </a:ext>
              </a:extLst>
            </p:cNvPr>
            <p:cNvSpPr/>
            <p:nvPr/>
          </p:nvSpPr>
          <p:spPr>
            <a:xfrm>
              <a:off x="17648450" y="5705444"/>
              <a:ext cx="11457" cy="191731"/>
            </a:xfrm>
            <a:custGeom>
              <a:avLst/>
              <a:gdLst>
                <a:gd name="f0" fmla="val w"/>
                <a:gd name="f1" fmla="val h"/>
                <a:gd name="f2" fmla="val 0"/>
                <a:gd name="f3" fmla="val 16622"/>
                <a:gd name="f4" fmla="val 278130"/>
                <a:gd name="f5" fmla="val 19050"/>
                <a:gd name="f6" fmla="val 16510"/>
                <a:gd name="f7" fmla="val 262890"/>
                <a:gd name="f8" fmla="val 243840"/>
                <a:gd name="f9" fmla="val 35560"/>
                <a:gd name="f10" fmla="*/ f0 1 16622"/>
                <a:gd name="f11" fmla="*/ f1 1 278130"/>
                <a:gd name="f12" fmla="val f2"/>
                <a:gd name="f13" fmla="val f3"/>
                <a:gd name="f14" fmla="val f4"/>
                <a:gd name="f15" fmla="+- f14 0 f12"/>
                <a:gd name="f16" fmla="+- f13 0 f12"/>
                <a:gd name="f17" fmla="*/ f16 1 16622"/>
                <a:gd name="f18" fmla="*/ f15 1 27813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6622" h="278130">
                  <a:moveTo>
                    <a:pt x="f2" y="f2"/>
                  </a:moveTo>
                  <a:lnTo>
                    <a:pt x="f2" y="f4"/>
                  </a:lnTo>
                  <a:cubicBezTo>
                    <a:pt x="f5" y="f4"/>
                    <a:pt x="f6" y="f7"/>
                    <a:pt x="f6" y="f8"/>
                  </a:cubicBezTo>
                  <a:lnTo>
                    <a:pt x="f6" y="f9"/>
                  </a:lnTo>
                  <a:cubicBezTo>
                    <a:pt x="f6" y="f6"/>
                    <a:pt x="f5" y="f2"/>
                    <a:pt x="f2" y="f2"/>
                  </a:cubicBezTo>
                  <a:close/>
                </a:path>
              </a:pathLst>
            </a:custGeom>
            <a:solidFill>
              <a:srgbClr val="42424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Freeform 20">
              <a:hlinkClick r:id="rId7"/>
              <a:extLst>
                <a:ext uri="{FF2B5EF4-FFF2-40B4-BE49-F238E27FC236}">
                  <a16:creationId xmlns:a16="http://schemas.microsoft.com/office/drawing/2014/main" id="{B9D70D24-55C0-A22C-1DD9-06C977F0C2C4}"/>
                </a:ext>
              </a:extLst>
            </p:cNvPr>
            <p:cNvSpPr/>
            <p:nvPr/>
          </p:nvSpPr>
          <p:spPr>
            <a:xfrm>
              <a:off x="17198446" y="5111779"/>
              <a:ext cx="220626" cy="11457"/>
            </a:xfrm>
            <a:custGeom>
              <a:avLst/>
              <a:gdLst>
                <a:gd name="f0" fmla="val w"/>
                <a:gd name="f1" fmla="val h"/>
                <a:gd name="f2" fmla="val 0"/>
                <a:gd name="f3" fmla="val 320040"/>
                <a:gd name="f4" fmla="val 16623"/>
                <a:gd name="f5" fmla="val -2427"/>
                <a:gd name="f6" fmla="val 304800"/>
                <a:gd name="f7" fmla="val 113"/>
                <a:gd name="f8" fmla="val 285750"/>
                <a:gd name="f9" fmla="val 34290"/>
                <a:gd name="f10" fmla="val 15240"/>
                <a:gd name="f11" fmla="*/ f0 1 320040"/>
                <a:gd name="f12" fmla="*/ f1 1 16623"/>
                <a:gd name="f13" fmla="val f2"/>
                <a:gd name="f14" fmla="val f3"/>
                <a:gd name="f15" fmla="val f4"/>
                <a:gd name="f16" fmla="+- f15 0 f13"/>
                <a:gd name="f17" fmla="+- f14 0 f13"/>
                <a:gd name="f18" fmla="*/ f17 1 320040"/>
                <a:gd name="f19" fmla="*/ f16 1 1662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20040" h="16623">
                  <a:moveTo>
                    <a:pt x="f2" y="f4"/>
                  </a:moveTo>
                  <a:lnTo>
                    <a:pt x="f3" y="f4"/>
                  </a:lnTo>
                  <a:cubicBezTo>
                    <a:pt x="f3" y="f5"/>
                    <a:pt x="f6" y="f7"/>
                    <a:pt x="f8" y="f7"/>
                  </a:cubicBezTo>
                  <a:lnTo>
                    <a:pt x="f9" y="f7"/>
                  </a:lnTo>
                  <a:cubicBezTo>
                    <a:pt x="f10" y="f7"/>
                    <a:pt x="f2" y="f5"/>
                    <a:pt x="f2" y="f4"/>
                  </a:cubicBezTo>
                  <a:close/>
                </a:path>
              </a:pathLst>
            </a:custGeom>
            <a:solidFill>
              <a:srgbClr val="42424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20" name="Freeform 21">
            <a:extLst>
              <a:ext uri="{FF2B5EF4-FFF2-40B4-BE49-F238E27FC236}">
                <a16:creationId xmlns:a16="http://schemas.microsoft.com/office/drawing/2014/main" id="{F8233FE9-4085-A541-276E-1A13F1527B16}"/>
              </a:ext>
              <a:ext uri="{C183D7F6-B498-43B3-948B-1728B52AA6E4}">
                <adec:decorative xmlns:adec="http://schemas.microsoft.com/office/drawing/2017/decorative" val="1"/>
              </a:ext>
            </a:extLst>
          </p:cNvPr>
          <p:cNvSpPr/>
          <p:nvPr/>
        </p:nvSpPr>
        <p:spPr>
          <a:xfrm>
            <a:off x="5188259" y="5384334"/>
            <a:ext cx="7395594" cy="4902665"/>
          </a:xfrm>
          <a:custGeom>
            <a:avLst/>
            <a:gdLst>
              <a:gd name="f0" fmla="val w"/>
              <a:gd name="f1" fmla="val h"/>
              <a:gd name="f2" fmla="val 0"/>
              <a:gd name="f3" fmla="val 7395594"/>
              <a:gd name="f4" fmla="val 4902663"/>
              <a:gd name="f5" fmla="*/ f0 1 7395594"/>
              <a:gd name="f6" fmla="*/ f1 1 4902663"/>
              <a:gd name="f7" fmla="val f2"/>
              <a:gd name="f8" fmla="val f3"/>
              <a:gd name="f9" fmla="val f4"/>
              <a:gd name="f10" fmla="+- f9 0 f7"/>
              <a:gd name="f11" fmla="+- f8 0 f7"/>
              <a:gd name="f12" fmla="*/ f11 1 7395594"/>
              <a:gd name="f13" fmla="*/ f10 1 4902663"/>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7395594" h="4902663">
                <a:moveTo>
                  <a:pt x="f2" y="f2"/>
                </a:moveTo>
                <a:lnTo>
                  <a:pt x="f3" y="f2"/>
                </a:lnTo>
                <a:lnTo>
                  <a:pt x="f3" y="f4"/>
                </a:lnTo>
                <a:lnTo>
                  <a:pt x="f2" y="f4"/>
                </a:lnTo>
                <a:lnTo>
                  <a:pt x="f2" y="f2"/>
                </a:lnTo>
                <a:close/>
              </a:path>
            </a:pathLst>
          </a:custGeom>
          <a:blipFill>
            <a:blip r:embed="rId9">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21" name="Group 22" descr="Screenshot of Dream website">
            <a:extLst>
              <a:ext uri="{FF2B5EF4-FFF2-40B4-BE49-F238E27FC236}">
                <a16:creationId xmlns:a16="http://schemas.microsoft.com/office/drawing/2014/main" id="{D037F427-7606-C190-1488-60889B0A9FB2}"/>
              </a:ext>
            </a:extLst>
          </p:cNvPr>
          <p:cNvGrpSpPr/>
          <p:nvPr/>
        </p:nvGrpSpPr>
        <p:grpSpPr>
          <a:xfrm>
            <a:off x="5476460" y="5868445"/>
            <a:ext cx="6393923" cy="3667475"/>
            <a:chOff x="5476460" y="5868445"/>
            <a:chExt cx="6393923" cy="3667475"/>
          </a:xfrm>
        </p:grpSpPr>
        <p:sp>
          <p:nvSpPr>
            <p:cNvPr id="22" name="Freeform 23">
              <a:hlinkClick r:id="rId7"/>
              <a:extLst>
                <a:ext uri="{FF2B5EF4-FFF2-40B4-BE49-F238E27FC236}">
                  <a16:creationId xmlns:a16="http://schemas.microsoft.com/office/drawing/2014/main" id="{8623EA7D-8DBE-970C-F93D-2115A91C6153}"/>
                </a:ext>
              </a:extLst>
            </p:cNvPr>
            <p:cNvSpPr/>
            <p:nvPr/>
          </p:nvSpPr>
          <p:spPr>
            <a:xfrm>
              <a:off x="6089904" y="5885745"/>
              <a:ext cx="5168042" cy="3466042"/>
            </a:xfrm>
            <a:custGeom>
              <a:avLst/>
              <a:gdLst>
                <a:gd name="f0" fmla="val w"/>
                <a:gd name="f1" fmla="val h"/>
                <a:gd name="f2" fmla="val 0"/>
                <a:gd name="f3" fmla="val 6451600"/>
                <a:gd name="f4" fmla="val 4326890"/>
                <a:gd name="f5" fmla="val 6224270"/>
                <a:gd name="f6" fmla="val 226060"/>
                <a:gd name="f7" fmla="val 101600"/>
                <a:gd name="f8" fmla="val 6451601"/>
                <a:gd name="f9" fmla="val 6450331"/>
                <a:gd name="f10" fmla="val 6348731"/>
                <a:gd name="f11" fmla="val 6252210"/>
                <a:gd name="f12" fmla="val 4043680"/>
                <a:gd name="f13" fmla="val 196851"/>
                <a:gd name="f14" fmla="val 255270"/>
                <a:gd name="f15" fmla="*/ f0 1 6451600"/>
                <a:gd name="f16" fmla="*/ f1 1 4326890"/>
                <a:gd name="f17" fmla="val f2"/>
                <a:gd name="f18" fmla="val f3"/>
                <a:gd name="f19" fmla="val f4"/>
                <a:gd name="f20" fmla="+- f19 0 f17"/>
                <a:gd name="f21" fmla="+- f18 0 f17"/>
                <a:gd name="f22" fmla="*/ f21 1 6451600"/>
                <a:gd name="f23" fmla="*/ f20 1 432689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451600" h="4326890">
                  <a:moveTo>
                    <a:pt x="f5" y="f2"/>
                  </a:moveTo>
                  <a:lnTo>
                    <a:pt x="f6" y="f2"/>
                  </a:lnTo>
                  <a:cubicBezTo>
                    <a:pt x="f7" y="f2"/>
                    <a:pt x="f2" y="f7"/>
                    <a:pt x="f2" y="f6"/>
                  </a:cubicBezTo>
                  <a:lnTo>
                    <a:pt x="f2" y="f4"/>
                  </a:lnTo>
                  <a:lnTo>
                    <a:pt x="f8" y="f4"/>
                  </a:lnTo>
                  <a:lnTo>
                    <a:pt x="f8" y="f6"/>
                  </a:lnTo>
                  <a:cubicBezTo>
                    <a:pt x="f9" y="f7"/>
                    <a:pt x="f10" y="f2"/>
                    <a:pt x="f5" y="f2"/>
                  </a:cubicBezTo>
                  <a:close/>
                  <a:moveTo>
                    <a:pt x="f11" y="f12"/>
                  </a:moveTo>
                  <a:lnTo>
                    <a:pt x="f13" y="f12"/>
                  </a:lnTo>
                  <a:lnTo>
                    <a:pt x="f13" y="f14"/>
                  </a:lnTo>
                  <a:lnTo>
                    <a:pt x="f11" y="f14"/>
                  </a:lnTo>
                  <a:lnTo>
                    <a:pt x="f11" y="f12"/>
                  </a:lnTo>
                  <a:close/>
                </a:path>
              </a:pathLst>
            </a:custGeom>
            <a:solidFill>
              <a:srgbClr val="0000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Freeform 24">
              <a:hlinkClick r:id="rId7"/>
              <a:extLst>
                <a:ext uri="{FF2B5EF4-FFF2-40B4-BE49-F238E27FC236}">
                  <a16:creationId xmlns:a16="http://schemas.microsoft.com/office/drawing/2014/main" id="{CD3B9A28-1D44-4EA4-49A1-6C82FBBBFE9D}"/>
                </a:ext>
              </a:extLst>
            </p:cNvPr>
            <p:cNvSpPr/>
            <p:nvPr/>
          </p:nvSpPr>
          <p:spPr>
            <a:xfrm>
              <a:off x="5476460" y="5868445"/>
              <a:ext cx="6393923" cy="3638991"/>
            </a:xfrm>
            <a:custGeom>
              <a:avLst/>
              <a:gdLst>
                <a:gd name="f0" fmla="val w"/>
                <a:gd name="f1" fmla="val h"/>
                <a:gd name="f2" fmla="val 0"/>
                <a:gd name="f3" fmla="val 7981950"/>
                <a:gd name="f4" fmla="val 4542790"/>
                <a:gd name="f5" fmla="val 7239000"/>
                <a:gd name="f6" fmla="val 4348480"/>
                <a:gd name="f7" fmla="val 243840"/>
                <a:gd name="f8" fmla="val 109220"/>
                <a:gd name="f9" fmla="val 7129780"/>
                <a:gd name="f10" fmla="val 6995160"/>
                <a:gd name="f11" fmla="val 985520"/>
                <a:gd name="f12" fmla="val 852170"/>
                <a:gd name="f13" fmla="val 742950"/>
                <a:gd name="f14" fmla="val 4349750"/>
                <a:gd name="f15" fmla="val 4447540"/>
                <a:gd name="f16" fmla="val 4500880"/>
                <a:gd name="f17" fmla="val 43180"/>
                <a:gd name="f18" fmla="val 95250"/>
                <a:gd name="f19" fmla="val 7886700"/>
                <a:gd name="f20" fmla="val 7940040"/>
                <a:gd name="f21" fmla="val 4499610"/>
                <a:gd name="f22" fmla="val 4519930"/>
                <a:gd name="f23" fmla="val 4403090"/>
                <a:gd name="f24" fmla="val 4476750"/>
                <a:gd name="f25" fmla="val 4445000"/>
                <a:gd name="f26" fmla="val 4424680"/>
                <a:gd name="f27" fmla="val 3557270"/>
                <a:gd name="f28" fmla="val 3503930"/>
                <a:gd name="f29" fmla="val 3462020"/>
                <a:gd name="f30" fmla="val 4401820"/>
                <a:gd name="f31" fmla="val 765810"/>
                <a:gd name="f32" fmla="val 247650"/>
                <a:gd name="f33" fmla="val 123190"/>
                <a:gd name="f34" fmla="val 867410"/>
                <a:gd name="f35" fmla="val 21590"/>
                <a:gd name="f36" fmla="val 991870"/>
                <a:gd name="f37" fmla="val 6990080"/>
                <a:gd name="f38" fmla="val 7114539"/>
                <a:gd name="f39" fmla="val 7216139"/>
                <a:gd name="f40" fmla="*/ f0 1 7981950"/>
                <a:gd name="f41" fmla="*/ f1 1 4542790"/>
                <a:gd name="f42" fmla="val f2"/>
                <a:gd name="f43" fmla="val f3"/>
                <a:gd name="f44" fmla="val f4"/>
                <a:gd name="f45" fmla="+- f44 0 f42"/>
                <a:gd name="f46" fmla="+- f43 0 f42"/>
                <a:gd name="f47" fmla="*/ f46 1 7981950"/>
                <a:gd name="f48" fmla="*/ f45 1 4542790"/>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981950" h="4542790">
                  <a:moveTo>
                    <a:pt x="f5" y="f6"/>
                  </a:moveTo>
                  <a:lnTo>
                    <a:pt x="f5" y="f7"/>
                  </a:lnTo>
                  <a:cubicBezTo>
                    <a:pt x="f5" y="f8"/>
                    <a:pt x="f9" y="f2"/>
                    <a:pt x="f10" y="f2"/>
                  </a:cubicBezTo>
                  <a:lnTo>
                    <a:pt x="f11" y="f2"/>
                  </a:lnTo>
                  <a:cubicBezTo>
                    <a:pt x="f12" y="f2"/>
                    <a:pt x="f13" y="f8"/>
                    <a:pt x="f13" y="f7"/>
                  </a:cubicBezTo>
                  <a:lnTo>
                    <a:pt x="f13" y="f14"/>
                  </a:lnTo>
                  <a:lnTo>
                    <a:pt x="f2" y="f14"/>
                  </a:lnTo>
                  <a:lnTo>
                    <a:pt x="f2" y="f15"/>
                  </a:lnTo>
                  <a:cubicBezTo>
                    <a:pt x="f2" y="f16"/>
                    <a:pt x="f17" y="f4"/>
                    <a:pt x="f18" y="f4"/>
                  </a:cubicBezTo>
                  <a:lnTo>
                    <a:pt x="f19" y="f4"/>
                  </a:lnTo>
                  <a:cubicBezTo>
                    <a:pt x="f20" y="f4"/>
                    <a:pt x="f3" y="f21"/>
                    <a:pt x="f3" y="f15"/>
                  </a:cubicBezTo>
                  <a:lnTo>
                    <a:pt x="f3" y="f14"/>
                  </a:lnTo>
                  <a:lnTo>
                    <a:pt x="f5" y="f14"/>
                  </a:lnTo>
                  <a:close/>
                  <a:moveTo>
                    <a:pt x="f22" y="f6"/>
                  </a:moveTo>
                  <a:lnTo>
                    <a:pt x="f22" y="f14"/>
                  </a:lnTo>
                  <a:cubicBezTo>
                    <a:pt x="f22" y="f23"/>
                    <a:pt x="f24" y="f25"/>
                    <a:pt x="f26" y="f25"/>
                  </a:cubicBezTo>
                  <a:lnTo>
                    <a:pt x="f27" y="f25"/>
                  </a:lnTo>
                  <a:cubicBezTo>
                    <a:pt x="f28" y="f25"/>
                    <a:pt x="f29" y="f30"/>
                    <a:pt x="f29" y="f14"/>
                  </a:cubicBezTo>
                  <a:lnTo>
                    <a:pt x="f29" y="f6"/>
                  </a:lnTo>
                  <a:lnTo>
                    <a:pt x="f31" y="f6"/>
                  </a:lnTo>
                  <a:lnTo>
                    <a:pt x="f31" y="f32"/>
                  </a:lnTo>
                  <a:cubicBezTo>
                    <a:pt x="f31" y="f33"/>
                    <a:pt x="f34" y="f35"/>
                    <a:pt x="f36" y="f35"/>
                  </a:cubicBezTo>
                  <a:lnTo>
                    <a:pt x="f37" y="f35"/>
                  </a:lnTo>
                  <a:cubicBezTo>
                    <a:pt x="f38" y="f35"/>
                    <a:pt x="f39" y="f33"/>
                    <a:pt x="f39" y="f32"/>
                  </a:cubicBezTo>
                  <a:lnTo>
                    <a:pt x="f39" y="f6"/>
                  </a:lnTo>
                  <a:lnTo>
                    <a:pt x="f22" y="f6"/>
                  </a:lnTo>
                  <a:close/>
                </a:path>
              </a:pathLst>
            </a:custGeom>
            <a:solidFill>
              <a:srgbClr val="96969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4" name="Freeform 25">
              <a:hlinkClick r:id="rId7"/>
              <a:extLst>
                <a:ext uri="{FF2B5EF4-FFF2-40B4-BE49-F238E27FC236}">
                  <a16:creationId xmlns:a16="http://schemas.microsoft.com/office/drawing/2014/main" id="{51C09DAF-A7DF-B3B1-F1D9-A495FF87E5BF}"/>
                </a:ext>
              </a:extLst>
            </p:cNvPr>
            <p:cNvSpPr/>
            <p:nvPr/>
          </p:nvSpPr>
          <p:spPr>
            <a:xfrm>
              <a:off x="8248683" y="9352803"/>
              <a:ext cx="848453" cy="77312"/>
            </a:xfrm>
            <a:custGeom>
              <a:avLst/>
              <a:gdLst>
                <a:gd name="f0" fmla="val w"/>
                <a:gd name="f1" fmla="val h"/>
                <a:gd name="f2" fmla="val 0"/>
                <a:gd name="f3" fmla="val 1059180"/>
                <a:gd name="f4" fmla="val 96520"/>
                <a:gd name="f5" fmla="val 963930"/>
                <a:gd name="f6" fmla="val 1017270"/>
                <a:gd name="f7" fmla="val 53340"/>
                <a:gd name="f8" fmla="val 1270"/>
                <a:gd name="f9" fmla="val 43180"/>
                <a:gd name="f10" fmla="*/ f0 1 1059180"/>
                <a:gd name="f11" fmla="*/ f1 1 96520"/>
                <a:gd name="f12" fmla="val f2"/>
                <a:gd name="f13" fmla="val f3"/>
                <a:gd name="f14" fmla="val f4"/>
                <a:gd name="f15" fmla="+- f14 0 f12"/>
                <a:gd name="f16" fmla="+- f13 0 f12"/>
                <a:gd name="f17" fmla="*/ f16 1 1059180"/>
                <a:gd name="f18" fmla="*/ f15 1 9652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059180" h="96520">
                  <a:moveTo>
                    <a:pt x="f4" y="f4"/>
                  </a:moveTo>
                  <a:lnTo>
                    <a:pt x="f5" y="f4"/>
                  </a:lnTo>
                  <a:cubicBezTo>
                    <a:pt x="f6" y="f4"/>
                    <a:pt x="f3" y="f7"/>
                    <a:pt x="f3" y="f8"/>
                  </a:cubicBezTo>
                  <a:lnTo>
                    <a:pt x="f3" y="f2"/>
                  </a:lnTo>
                  <a:lnTo>
                    <a:pt x="f2" y="f2"/>
                  </a:lnTo>
                  <a:lnTo>
                    <a:pt x="f2" y="f8"/>
                  </a:lnTo>
                  <a:cubicBezTo>
                    <a:pt x="f2" y="f7"/>
                    <a:pt x="f9" y="f4"/>
                    <a:pt x="f4" y="f4"/>
                  </a:cubicBezTo>
                  <a:close/>
                </a:path>
              </a:pathLst>
            </a:custGeom>
            <a:solidFill>
              <a:srgbClr val="72717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5" name="Freeform 26">
              <a:hlinkClick r:id="rId7"/>
              <a:extLst>
                <a:ext uri="{FF2B5EF4-FFF2-40B4-BE49-F238E27FC236}">
                  <a16:creationId xmlns:a16="http://schemas.microsoft.com/office/drawing/2014/main" id="{1CC0DE39-A8C0-C462-807B-C4078DCE8E16}"/>
                </a:ext>
              </a:extLst>
            </p:cNvPr>
            <p:cNvSpPr/>
            <p:nvPr/>
          </p:nvSpPr>
          <p:spPr>
            <a:xfrm>
              <a:off x="5607695" y="9507437"/>
              <a:ext cx="6131454" cy="28483"/>
            </a:xfrm>
            <a:custGeom>
              <a:avLst/>
              <a:gdLst>
                <a:gd name="f0" fmla="val w"/>
                <a:gd name="f1" fmla="val h"/>
                <a:gd name="f2" fmla="val 0"/>
                <a:gd name="f3" fmla="val 7654290"/>
                <a:gd name="f4" fmla="val 35560"/>
                <a:gd name="f5" fmla="val 20320"/>
                <a:gd name="f6" fmla="val 16510"/>
                <a:gd name="f7" fmla="val 7618730"/>
                <a:gd name="f8" fmla="val 7639050"/>
                <a:gd name="f9" fmla="val 19050"/>
                <a:gd name="f10" fmla="*/ f0 1 7654290"/>
                <a:gd name="f11" fmla="*/ f1 1 35560"/>
                <a:gd name="f12" fmla="val f2"/>
                <a:gd name="f13" fmla="val f3"/>
                <a:gd name="f14" fmla="val f4"/>
                <a:gd name="f15" fmla="+- f14 0 f12"/>
                <a:gd name="f16" fmla="+- f13 0 f12"/>
                <a:gd name="f17" fmla="*/ f16 1 7654290"/>
                <a:gd name="f18" fmla="*/ f15 1 3556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7654290" h="35560">
                  <a:moveTo>
                    <a:pt x="f2" y="f2"/>
                  </a:moveTo>
                  <a:cubicBezTo>
                    <a:pt x="f2" y="f5"/>
                    <a:pt x="f6" y="f4"/>
                    <a:pt x="f4" y="f4"/>
                  </a:cubicBezTo>
                  <a:lnTo>
                    <a:pt x="f7" y="f4"/>
                  </a:lnTo>
                  <a:cubicBezTo>
                    <a:pt x="f8" y="f4"/>
                    <a:pt x="f3" y="f9"/>
                    <a:pt x="f3" y="f2"/>
                  </a:cubicBezTo>
                  <a:lnTo>
                    <a:pt x="f2" y="f2"/>
                  </a:lnTo>
                  <a:close/>
                </a:path>
              </a:pathLst>
            </a:custGeom>
            <a:solidFill>
              <a:srgbClr val="72717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6" name="Freeform 27">
              <a:hlinkClick r:id="rId7"/>
              <a:extLst>
                <a:ext uri="{FF2B5EF4-FFF2-40B4-BE49-F238E27FC236}">
                  <a16:creationId xmlns:a16="http://schemas.microsoft.com/office/drawing/2014/main" id="{4C3BE724-69BD-19BC-F5C0-2A34F150F3E5}"/>
                </a:ext>
                <a:ext uri="{C183D7F6-B498-43B3-948B-1728B52AA6E4}">
                  <adec:decorative xmlns:adec="http://schemas.microsoft.com/office/drawing/2017/decorative" val="1"/>
                </a:ext>
              </a:extLst>
            </p:cNvPr>
            <p:cNvSpPr/>
            <p:nvPr/>
          </p:nvSpPr>
          <p:spPr>
            <a:xfrm>
              <a:off x="6247592" y="6090224"/>
              <a:ext cx="4850635" cy="3035716"/>
            </a:xfrm>
            <a:custGeom>
              <a:avLst/>
              <a:gdLst>
                <a:gd name="f0" fmla="val w"/>
                <a:gd name="f1" fmla="val h"/>
                <a:gd name="f2" fmla="val 0"/>
                <a:gd name="f3" fmla="val 6055360"/>
                <a:gd name="f4" fmla="val 3789680"/>
                <a:gd name="f5" fmla="*/ f0 1 6055360"/>
                <a:gd name="f6" fmla="*/ f1 1 3789680"/>
                <a:gd name="f7" fmla="val f2"/>
                <a:gd name="f8" fmla="val f3"/>
                <a:gd name="f9" fmla="val f4"/>
                <a:gd name="f10" fmla="+- f9 0 f7"/>
                <a:gd name="f11" fmla="+- f8 0 f7"/>
                <a:gd name="f12" fmla="*/ f11 1 6055360"/>
                <a:gd name="f13" fmla="*/ f10 1 378968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55360" h="3789680">
                  <a:moveTo>
                    <a:pt x="f2" y="f2"/>
                  </a:moveTo>
                  <a:lnTo>
                    <a:pt x="f3" y="f2"/>
                  </a:lnTo>
                  <a:lnTo>
                    <a:pt x="f3" y="f4"/>
                  </a:lnTo>
                  <a:lnTo>
                    <a:pt x="f2" y="f4"/>
                  </a:lnTo>
                  <a:close/>
                </a:path>
              </a:pathLst>
            </a:custGeom>
            <a:blipFill>
              <a:blip r:embed="rId10">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27" name="TextBox 28">
            <a:extLst>
              <a:ext uri="{FF2B5EF4-FFF2-40B4-BE49-F238E27FC236}">
                <a16:creationId xmlns:a16="http://schemas.microsoft.com/office/drawing/2014/main" id="{136CC7DA-BADC-7E15-07D7-83A77857C769}"/>
              </a:ext>
            </a:extLst>
          </p:cNvPr>
          <p:cNvSpPr txBox="1"/>
          <p:nvPr/>
        </p:nvSpPr>
        <p:spPr>
          <a:xfrm>
            <a:off x="9723784" y="9614266"/>
            <a:ext cx="5720138" cy="824861"/>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1B3247"/>
                </a:solidFill>
                <a:uFillTx/>
                <a:latin typeface="Nexa"/>
                <a:ea typeface="Nexa"/>
                <a:cs typeface="Nexa"/>
              </a:rPr>
              <a:t>www.dreamtacenter.org</a:t>
            </a:r>
          </a:p>
          <a:p>
            <a:pPr marL="0" marR="0" lvl="0" indent="0" algn="ctr"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1B3247"/>
              </a:solidFill>
              <a:uFillTx/>
              <a:latin typeface="Nexa"/>
              <a:ea typeface="Nexa"/>
              <a:cs typeface="Nexa"/>
            </a:endParaRPr>
          </a:p>
        </p:txBody>
      </p:sp>
      <p:grpSp>
        <p:nvGrpSpPr>
          <p:cNvPr id="28" name="Group 29">
            <a:extLst>
              <a:ext uri="{FF2B5EF4-FFF2-40B4-BE49-F238E27FC236}">
                <a16:creationId xmlns:a16="http://schemas.microsoft.com/office/drawing/2014/main" id="{D8B9B169-4300-F076-9A8A-CFF03588076F}"/>
              </a:ext>
              <a:ext uri="{C183D7F6-B498-43B3-948B-1728B52AA6E4}">
                <adec:decorative xmlns:adec="http://schemas.microsoft.com/office/drawing/2017/decorative" val="1"/>
              </a:ext>
            </a:extLst>
          </p:cNvPr>
          <p:cNvGrpSpPr/>
          <p:nvPr/>
        </p:nvGrpSpPr>
        <p:grpSpPr>
          <a:xfrm>
            <a:off x="-2977249" y="511487"/>
            <a:ext cx="13833582" cy="1657020"/>
            <a:chOff x="-2977249" y="511487"/>
            <a:chExt cx="13833582" cy="1657020"/>
          </a:xfrm>
        </p:grpSpPr>
        <p:grpSp>
          <p:nvGrpSpPr>
            <p:cNvPr id="29" name="Group 30">
              <a:extLst>
                <a:ext uri="{FF2B5EF4-FFF2-40B4-BE49-F238E27FC236}">
                  <a16:creationId xmlns:a16="http://schemas.microsoft.com/office/drawing/2014/main" id="{B0E432CD-6A13-A747-E608-523040FF8815}"/>
                </a:ext>
              </a:extLst>
            </p:cNvPr>
            <p:cNvGrpSpPr/>
            <p:nvPr/>
          </p:nvGrpSpPr>
          <p:grpSpPr>
            <a:xfrm>
              <a:off x="-2977249" y="511487"/>
              <a:ext cx="13833582" cy="1657020"/>
              <a:chOff x="-2977249" y="511487"/>
              <a:chExt cx="13833582" cy="1657020"/>
            </a:xfrm>
          </p:grpSpPr>
          <p:sp>
            <p:nvSpPr>
              <p:cNvPr id="30" name="Freeform 31">
                <a:extLst>
                  <a:ext uri="{FF2B5EF4-FFF2-40B4-BE49-F238E27FC236}">
                    <a16:creationId xmlns:a16="http://schemas.microsoft.com/office/drawing/2014/main" id="{24E26533-6307-F9AE-C3FE-24D4341D3E26}"/>
                  </a:ext>
                  <a:ext uri="{C183D7F6-B498-43B3-948B-1728B52AA6E4}">
                    <adec:decorative xmlns:adec="http://schemas.microsoft.com/office/drawing/2017/decorative" val="1"/>
                  </a:ext>
                </a:extLst>
              </p:cNvPr>
              <p:cNvSpPr/>
              <p:nvPr/>
            </p:nvSpPr>
            <p:spPr>
              <a:xfrm>
                <a:off x="-2977249" y="650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1" name="TextBox 32">
                <a:extLst>
                  <a:ext uri="{FF2B5EF4-FFF2-40B4-BE49-F238E27FC236}">
                    <a16:creationId xmlns:a16="http://schemas.microsoft.com/office/drawing/2014/main" id="{134AB12F-AA98-08F6-03C6-5206896E7E53}"/>
                  </a:ext>
                </a:extLst>
              </p:cNvPr>
              <p:cNvSpPr txBox="1"/>
              <p:nvPr/>
            </p:nvSpPr>
            <p:spPr>
              <a:xfrm>
                <a:off x="-2607676" y="511487"/>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32" name="TextBox 33">
              <a:extLst>
                <a:ext uri="{FF2B5EF4-FFF2-40B4-BE49-F238E27FC236}">
                  <a16:creationId xmlns:a16="http://schemas.microsoft.com/office/drawing/2014/main" id="{30BBBC49-EF46-647C-FBAA-A1666AF01B43}"/>
                </a:ext>
              </a:extLst>
            </p:cNvPr>
            <p:cNvSpPr txBox="1"/>
            <p:nvPr/>
          </p:nvSpPr>
          <p:spPr>
            <a:xfrm>
              <a:off x="1028700" y="1018925"/>
              <a:ext cx="8445681" cy="81644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6160"/>
                </a:lnSpc>
                <a:spcBef>
                  <a:spcPts val="0"/>
                </a:spcBef>
                <a:spcAft>
                  <a:spcPts val="0"/>
                </a:spcAft>
                <a:buNone/>
                <a:tabLst/>
                <a:defRPr sz="1800" b="0" i="0" u="none" strike="noStrike" kern="0" cap="none" spc="0" baseline="0">
                  <a:solidFill>
                    <a:srgbClr val="000000"/>
                  </a:solidFill>
                  <a:uFillTx/>
                </a:defRPr>
              </a:pPr>
              <a:r>
                <a:rPr lang="en-US" sz="5600" b="0" i="0" u="none" strike="noStrike" kern="1200" cap="none" spc="0" baseline="0">
                  <a:solidFill>
                    <a:srgbClr val="FFFFFF"/>
                  </a:solidFill>
                  <a:uFillTx/>
                  <a:latin typeface="Lexend Exa"/>
                  <a:ea typeface="Lexend Exa"/>
                  <a:cs typeface="Lexend Exa"/>
                </a:rPr>
                <a:t>DREAM WEBSITE</a:t>
              </a:r>
            </a:p>
          </p:txBody>
        </p:sp>
      </p:grpSp>
      <p:sp>
        <p:nvSpPr>
          <p:cNvPr id="33" name="Freeform 34">
            <a:extLst>
              <a:ext uri="{FF2B5EF4-FFF2-40B4-BE49-F238E27FC236}">
                <a16:creationId xmlns:a16="http://schemas.microsoft.com/office/drawing/2014/main" id="{90728990-2ECD-C7EE-373E-1A14D003DF07}"/>
              </a:ext>
              <a:ext uri="{C183D7F6-B498-43B3-948B-1728B52AA6E4}">
                <adec:decorative xmlns:adec="http://schemas.microsoft.com/office/drawing/2017/decorative" val="1"/>
              </a:ext>
            </a:extLst>
          </p:cNvPr>
          <p:cNvSpPr/>
          <p:nvPr/>
        </p:nvSpPr>
        <p:spPr>
          <a:xfrm flipV="1">
            <a:off x="171358" y="7524570"/>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2" y="f4"/>
                </a:moveTo>
                <a:lnTo>
                  <a:pt x="f3" y="f4"/>
                </a:lnTo>
                <a:lnTo>
                  <a:pt x="f3" y="f2"/>
                </a:lnTo>
                <a:lnTo>
                  <a:pt x="f2" y="f2"/>
                </a:lnTo>
                <a:lnTo>
                  <a:pt x="f2" y="f4"/>
                </a:lnTo>
                <a:close/>
              </a:path>
            </a:pathLst>
          </a:cu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34" name="Group 35" descr="DREAM Center logo">
            <a:extLst>
              <a:ext uri="{FF2B5EF4-FFF2-40B4-BE49-F238E27FC236}">
                <a16:creationId xmlns:a16="http://schemas.microsoft.com/office/drawing/2014/main" id="{3665F5B5-794A-23F0-F3F9-6F4DC4BADE1D}"/>
              </a:ext>
            </a:extLst>
          </p:cNvPr>
          <p:cNvGrpSpPr/>
          <p:nvPr/>
        </p:nvGrpSpPr>
        <p:grpSpPr>
          <a:xfrm>
            <a:off x="16288033" y="208172"/>
            <a:ext cx="1730437" cy="1730437"/>
            <a:chOff x="16288033" y="208172"/>
            <a:chExt cx="1730437" cy="1730437"/>
          </a:xfrm>
        </p:grpSpPr>
        <p:sp>
          <p:nvSpPr>
            <p:cNvPr id="35" name="Freeform 36">
              <a:extLst>
                <a:ext uri="{FF2B5EF4-FFF2-40B4-BE49-F238E27FC236}">
                  <a16:creationId xmlns:a16="http://schemas.microsoft.com/office/drawing/2014/main" id="{825E88BF-0F5B-7F1E-0758-105282198CB5}"/>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1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6" name="Freeform 37">
              <a:extLst>
                <a:ext uri="{FF2B5EF4-FFF2-40B4-BE49-F238E27FC236}">
                  <a16:creationId xmlns:a16="http://schemas.microsoft.com/office/drawing/2014/main" id="{13C3FA34-CCA2-BE51-286A-F8A72FA26CC1}"/>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1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7B7FBDDB-FA49-E5DD-F1C1-3C27BFB94CF0}"/>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3" name="Freeform 18">
              <a:extLst>
                <a:ext uri="{FF2B5EF4-FFF2-40B4-BE49-F238E27FC236}">
                  <a16:creationId xmlns:a16="http://schemas.microsoft.com/office/drawing/2014/main" id="{37DA8C8E-02B3-B617-978F-C223E4EAC9D9}"/>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19">
              <a:extLst>
                <a:ext uri="{FF2B5EF4-FFF2-40B4-BE49-F238E27FC236}">
                  <a16:creationId xmlns:a16="http://schemas.microsoft.com/office/drawing/2014/main" id="{55579327-1E8E-568C-64FE-47D75276E59F}"/>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3">
            <a:extLst>
              <a:ext uri="{FF2B5EF4-FFF2-40B4-BE49-F238E27FC236}">
                <a16:creationId xmlns:a16="http://schemas.microsoft.com/office/drawing/2014/main" id="{ED8E5158-CA48-048E-35C8-67C5797CFF41}"/>
              </a:ext>
              <a:ext uri="{C183D7F6-B498-43B3-948B-1728B52AA6E4}">
                <adec:decorative xmlns:adec="http://schemas.microsoft.com/office/drawing/2017/decorative" val="1"/>
              </a:ext>
            </a:extLst>
          </p:cNvPr>
          <p:cNvSpPr/>
          <p:nvPr/>
        </p:nvSpPr>
        <p:spPr>
          <a:xfrm flipH="1">
            <a:off x="9386983" y="3207770"/>
            <a:ext cx="8500637" cy="5897559"/>
          </a:xfrm>
          <a:custGeom>
            <a:avLst/>
            <a:gdLst>
              <a:gd name="f0" fmla="val w"/>
              <a:gd name="f1" fmla="val h"/>
              <a:gd name="f2" fmla="val 0"/>
              <a:gd name="f3" fmla="val 8500634"/>
              <a:gd name="f4" fmla="val 5897564"/>
              <a:gd name="f5" fmla="val 5897563"/>
              <a:gd name="f6" fmla="*/ f0 1 8500634"/>
              <a:gd name="f7" fmla="*/ f1 1 5897564"/>
              <a:gd name="f8" fmla="val f2"/>
              <a:gd name="f9" fmla="val f3"/>
              <a:gd name="f10" fmla="val f4"/>
              <a:gd name="f11" fmla="+- f10 0 f8"/>
              <a:gd name="f12" fmla="+- f9 0 f8"/>
              <a:gd name="f13" fmla="*/ f12 1 8500634"/>
              <a:gd name="f14" fmla="*/ f11 1 589756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00634" h="5897564">
                <a:moveTo>
                  <a:pt x="f3" y="f2"/>
                </a:moveTo>
                <a:lnTo>
                  <a:pt x="f2" y="f2"/>
                </a:lnTo>
                <a:lnTo>
                  <a:pt x="f2" y="f5"/>
                </a:lnTo>
                <a:lnTo>
                  <a:pt x="f3" y="f5"/>
                </a:lnTo>
                <a:lnTo>
                  <a:pt x="f3" y="f2"/>
                </a:lnTo>
                <a:close/>
              </a:path>
            </a:pathLst>
          </a:custGeom>
          <a:blipFill>
            <a:blip r:embed="rId5">
              <a:alphaModFix amt="57000"/>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12">
            <a:extLst>
              <a:ext uri="{FF2B5EF4-FFF2-40B4-BE49-F238E27FC236}">
                <a16:creationId xmlns:a16="http://schemas.microsoft.com/office/drawing/2014/main" id="{FB723E4C-2EBB-BF0B-97B3-EA945F068FF8}"/>
              </a:ext>
              <a:ext uri="{C183D7F6-B498-43B3-948B-1728B52AA6E4}">
                <adec:decorative xmlns:adec="http://schemas.microsoft.com/office/drawing/2017/decorative" val="1"/>
              </a:ext>
            </a:extLst>
          </p:cNvPr>
          <p:cNvGrpSpPr/>
          <p:nvPr/>
        </p:nvGrpSpPr>
        <p:grpSpPr>
          <a:xfrm>
            <a:off x="-2977249" y="511487"/>
            <a:ext cx="13833582" cy="1657020"/>
            <a:chOff x="-2977249" y="511487"/>
            <a:chExt cx="13833582" cy="1657020"/>
          </a:xfrm>
        </p:grpSpPr>
        <p:grpSp>
          <p:nvGrpSpPr>
            <p:cNvPr id="7" name="Group 13">
              <a:extLst>
                <a:ext uri="{FF2B5EF4-FFF2-40B4-BE49-F238E27FC236}">
                  <a16:creationId xmlns:a16="http://schemas.microsoft.com/office/drawing/2014/main" id="{70917C71-DA94-F217-A3E2-E5D2655FAD92}"/>
                </a:ext>
              </a:extLst>
            </p:cNvPr>
            <p:cNvGrpSpPr/>
            <p:nvPr/>
          </p:nvGrpSpPr>
          <p:grpSpPr>
            <a:xfrm>
              <a:off x="-2977249" y="511487"/>
              <a:ext cx="13833582" cy="1657020"/>
              <a:chOff x="-2977249" y="511487"/>
              <a:chExt cx="13833582" cy="1657020"/>
            </a:xfrm>
          </p:grpSpPr>
          <p:sp>
            <p:nvSpPr>
              <p:cNvPr id="8" name="Freeform 14">
                <a:extLst>
                  <a:ext uri="{FF2B5EF4-FFF2-40B4-BE49-F238E27FC236}">
                    <a16:creationId xmlns:a16="http://schemas.microsoft.com/office/drawing/2014/main" id="{9E753B86-29D9-7BF8-177F-6FADE7BA1E3B}"/>
                  </a:ext>
                  <a:ext uri="{C183D7F6-B498-43B3-948B-1728B52AA6E4}">
                    <adec:decorative xmlns:adec="http://schemas.microsoft.com/office/drawing/2017/decorative" val="1"/>
                  </a:ext>
                </a:extLst>
              </p:cNvPr>
              <p:cNvSpPr/>
              <p:nvPr/>
            </p:nvSpPr>
            <p:spPr>
              <a:xfrm>
                <a:off x="-2977249" y="650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TextBox 15">
                <a:extLst>
                  <a:ext uri="{FF2B5EF4-FFF2-40B4-BE49-F238E27FC236}">
                    <a16:creationId xmlns:a16="http://schemas.microsoft.com/office/drawing/2014/main" id="{E4AC36CE-5F6B-F2C6-D097-FD53FA3A47B2}"/>
                  </a:ext>
                </a:extLst>
              </p:cNvPr>
              <p:cNvSpPr txBox="1"/>
              <p:nvPr/>
            </p:nvSpPr>
            <p:spPr>
              <a:xfrm>
                <a:off x="-2607676" y="511487"/>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0" name="TextBox 16">
              <a:extLst>
                <a:ext uri="{FF2B5EF4-FFF2-40B4-BE49-F238E27FC236}">
                  <a16:creationId xmlns:a16="http://schemas.microsoft.com/office/drawing/2014/main" id="{0B64C04A-453B-59BE-3686-5348A82C7A4B}"/>
                </a:ext>
              </a:extLst>
            </p:cNvPr>
            <p:cNvSpPr txBox="1"/>
            <p:nvPr/>
          </p:nvSpPr>
          <p:spPr>
            <a:xfrm>
              <a:off x="1028700" y="1018925"/>
              <a:ext cx="8445681" cy="81644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6160"/>
                </a:lnSpc>
                <a:spcBef>
                  <a:spcPts val="0"/>
                </a:spcBef>
                <a:spcAft>
                  <a:spcPts val="0"/>
                </a:spcAft>
                <a:buNone/>
                <a:tabLst/>
                <a:defRPr sz="1800" b="0" i="0" u="none" strike="noStrike" kern="0" cap="none" spc="0" baseline="0">
                  <a:solidFill>
                    <a:srgbClr val="000000"/>
                  </a:solidFill>
                  <a:uFillTx/>
                </a:defRPr>
              </a:pPr>
              <a:r>
                <a:rPr lang="en-US" sz="5600" b="0" i="0" u="none" strike="noStrike" kern="1200" cap="none" spc="0" baseline="0">
                  <a:solidFill>
                    <a:srgbClr val="FFFFFF"/>
                  </a:solidFill>
                  <a:uFillTx/>
                  <a:latin typeface="Lexend Exa"/>
                  <a:ea typeface="Lexend Exa"/>
                  <a:cs typeface="Lexend Exa"/>
                </a:rPr>
                <a:t>DREAM WEBSITE</a:t>
              </a:r>
            </a:p>
          </p:txBody>
        </p:sp>
      </p:grpSp>
      <p:grpSp>
        <p:nvGrpSpPr>
          <p:cNvPr id="11" name="Group 4">
            <a:extLst>
              <a:ext uri="{FF2B5EF4-FFF2-40B4-BE49-F238E27FC236}">
                <a16:creationId xmlns:a16="http://schemas.microsoft.com/office/drawing/2014/main" id="{6FDECA61-B969-B8D0-B9B9-E1ED40D2C0BD}"/>
              </a:ext>
              <a:ext uri="{C183D7F6-B498-43B3-948B-1728B52AA6E4}">
                <adec:decorative xmlns:adec="http://schemas.microsoft.com/office/drawing/2017/decorative" val="1"/>
              </a:ext>
            </a:extLst>
          </p:cNvPr>
          <p:cNvGrpSpPr/>
          <p:nvPr/>
        </p:nvGrpSpPr>
        <p:grpSpPr>
          <a:xfrm>
            <a:off x="7574404" y="2675726"/>
            <a:ext cx="10313215" cy="5915536"/>
            <a:chOff x="7574404" y="2675726"/>
            <a:chExt cx="10313215" cy="5915536"/>
          </a:xfrm>
        </p:grpSpPr>
        <p:sp>
          <p:nvSpPr>
            <p:cNvPr id="12" name="Freeform 5">
              <a:extLst>
                <a:ext uri="{FF2B5EF4-FFF2-40B4-BE49-F238E27FC236}">
                  <a16:creationId xmlns:a16="http://schemas.microsoft.com/office/drawing/2014/main" id="{B47A70C4-C779-3991-DC50-8268E1064C12}"/>
                </a:ext>
              </a:extLst>
            </p:cNvPr>
            <p:cNvSpPr/>
            <p:nvPr/>
          </p:nvSpPr>
          <p:spPr>
            <a:xfrm>
              <a:off x="8563886" y="2703624"/>
              <a:ext cx="8335899" cy="5590632"/>
            </a:xfrm>
            <a:custGeom>
              <a:avLst/>
              <a:gdLst>
                <a:gd name="f0" fmla="val w"/>
                <a:gd name="f1" fmla="val h"/>
                <a:gd name="f2" fmla="val 0"/>
                <a:gd name="f3" fmla="val 6451600"/>
                <a:gd name="f4" fmla="val 4326890"/>
                <a:gd name="f5" fmla="val 6224270"/>
                <a:gd name="f6" fmla="val 226060"/>
                <a:gd name="f7" fmla="val 101600"/>
                <a:gd name="f8" fmla="val 6451601"/>
                <a:gd name="f9" fmla="val 6450331"/>
                <a:gd name="f10" fmla="val 6348731"/>
                <a:gd name="f11" fmla="val 6252210"/>
                <a:gd name="f12" fmla="val 4043680"/>
                <a:gd name="f13" fmla="val 196851"/>
                <a:gd name="f14" fmla="val 255270"/>
                <a:gd name="f15" fmla="*/ f0 1 6451600"/>
                <a:gd name="f16" fmla="*/ f1 1 4326890"/>
                <a:gd name="f17" fmla="val f2"/>
                <a:gd name="f18" fmla="val f3"/>
                <a:gd name="f19" fmla="val f4"/>
                <a:gd name="f20" fmla="+- f19 0 f17"/>
                <a:gd name="f21" fmla="+- f18 0 f17"/>
                <a:gd name="f22" fmla="*/ f21 1 6451600"/>
                <a:gd name="f23" fmla="*/ f20 1 432689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451600" h="4326890">
                  <a:moveTo>
                    <a:pt x="f5" y="f2"/>
                  </a:moveTo>
                  <a:lnTo>
                    <a:pt x="f6" y="f2"/>
                  </a:lnTo>
                  <a:cubicBezTo>
                    <a:pt x="f7" y="f2"/>
                    <a:pt x="f2" y="f7"/>
                    <a:pt x="f2" y="f6"/>
                  </a:cubicBezTo>
                  <a:lnTo>
                    <a:pt x="f2" y="f4"/>
                  </a:lnTo>
                  <a:lnTo>
                    <a:pt x="f8" y="f4"/>
                  </a:lnTo>
                  <a:lnTo>
                    <a:pt x="f8" y="f6"/>
                  </a:lnTo>
                  <a:cubicBezTo>
                    <a:pt x="f9" y="f7"/>
                    <a:pt x="f10" y="f2"/>
                    <a:pt x="f5" y="f2"/>
                  </a:cubicBezTo>
                  <a:close/>
                  <a:moveTo>
                    <a:pt x="f11" y="f12"/>
                  </a:moveTo>
                  <a:lnTo>
                    <a:pt x="f13" y="f12"/>
                  </a:lnTo>
                  <a:lnTo>
                    <a:pt x="f13" y="f14"/>
                  </a:lnTo>
                  <a:lnTo>
                    <a:pt x="f11" y="f14"/>
                  </a:lnTo>
                  <a:lnTo>
                    <a:pt x="f11" y="f12"/>
                  </a:lnTo>
                  <a:close/>
                </a:path>
              </a:pathLst>
            </a:custGeom>
            <a:solidFill>
              <a:srgbClr val="0000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6">
              <a:extLst>
                <a:ext uri="{FF2B5EF4-FFF2-40B4-BE49-F238E27FC236}">
                  <a16:creationId xmlns:a16="http://schemas.microsoft.com/office/drawing/2014/main" id="{D5EBE108-4355-54DB-7E51-63B8FA49BCE0}"/>
                </a:ext>
              </a:extLst>
            </p:cNvPr>
            <p:cNvSpPr/>
            <p:nvPr/>
          </p:nvSpPr>
          <p:spPr>
            <a:xfrm>
              <a:off x="7574404" y="2675726"/>
              <a:ext cx="10313215" cy="5869588"/>
            </a:xfrm>
            <a:custGeom>
              <a:avLst/>
              <a:gdLst>
                <a:gd name="f0" fmla="val w"/>
                <a:gd name="f1" fmla="val h"/>
                <a:gd name="f2" fmla="val 0"/>
                <a:gd name="f3" fmla="val 7981950"/>
                <a:gd name="f4" fmla="val 4542790"/>
                <a:gd name="f5" fmla="val 7239000"/>
                <a:gd name="f6" fmla="val 4348480"/>
                <a:gd name="f7" fmla="val 243840"/>
                <a:gd name="f8" fmla="val 109220"/>
                <a:gd name="f9" fmla="val 7129780"/>
                <a:gd name="f10" fmla="val 6995160"/>
                <a:gd name="f11" fmla="val 985520"/>
                <a:gd name="f12" fmla="val 852170"/>
                <a:gd name="f13" fmla="val 742950"/>
                <a:gd name="f14" fmla="val 4349750"/>
                <a:gd name="f15" fmla="val 4447540"/>
                <a:gd name="f16" fmla="val 4500880"/>
                <a:gd name="f17" fmla="val 43180"/>
                <a:gd name="f18" fmla="val 95250"/>
                <a:gd name="f19" fmla="val 7886700"/>
                <a:gd name="f20" fmla="val 7940040"/>
                <a:gd name="f21" fmla="val 4499610"/>
                <a:gd name="f22" fmla="val 4519930"/>
                <a:gd name="f23" fmla="val 4403090"/>
                <a:gd name="f24" fmla="val 4476750"/>
                <a:gd name="f25" fmla="val 4445000"/>
                <a:gd name="f26" fmla="val 4424680"/>
                <a:gd name="f27" fmla="val 3557270"/>
                <a:gd name="f28" fmla="val 3503930"/>
                <a:gd name="f29" fmla="val 3462020"/>
                <a:gd name="f30" fmla="val 4401820"/>
                <a:gd name="f31" fmla="val 765810"/>
                <a:gd name="f32" fmla="val 247650"/>
                <a:gd name="f33" fmla="val 123190"/>
                <a:gd name="f34" fmla="val 867410"/>
                <a:gd name="f35" fmla="val 21590"/>
                <a:gd name="f36" fmla="val 991870"/>
                <a:gd name="f37" fmla="val 6990080"/>
                <a:gd name="f38" fmla="val 7114539"/>
                <a:gd name="f39" fmla="val 7216139"/>
                <a:gd name="f40" fmla="*/ f0 1 7981950"/>
                <a:gd name="f41" fmla="*/ f1 1 4542790"/>
                <a:gd name="f42" fmla="val f2"/>
                <a:gd name="f43" fmla="val f3"/>
                <a:gd name="f44" fmla="val f4"/>
                <a:gd name="f45" fmla="+- f44 0 f42"/>
                <a:gd name="f46" fmla="+- f43 0 f42"/>
                <a:gd name="f47" fmla="*/ f46 1 7981950"/>
                <a:gd name="f48" fmla="*/ f45 1 4542790"/>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981950" h="4542790">
                  <a:moveTo>
                    <a:pt x="f5" y="f6"/>
                  </a:moveTo>
                  <a:lnTo>
                    <a:pt x="f5" y="f7"/>
                  </a:lnTo>
                  <a:cubicBezTo>
                    <a:pt x="f5" y="f8"/>
                    <a:pt x="f9" y="f2"/>
                    <a:pt x="f10" y="f2"/>
                  </a:cubicBezTo>
                  <a:lnTo>
                    <a:pt x="f11" y="f2"/>
                  </a:lnTo>
                  <a:cubicBezTo>
                    <a:pt x="f12" y="f2"/>
                    <a:pt x="f13" y="f8"/>
                    <a:pt x="f13" y="f7"/>
                  </a:cubicBezTo>
                  <a:lnTo>
                    <a:pt x="f13" y="f14"/>
                  </a:lnTo>
                  <a:lnTo>
                    <a:pt x="f2" y="f14"/>
                  </a:lnTo>
                  <a:lnTo>
                    <a:pt x="f2" y="f15"/>
                  </a:lnTo>
                  <a:cubicBezTo>
                    <a:pt x="f2" y="f16"/>
                    <a:pt x="f17" y="f4"/>
                    <a:pt x="f18" y="f4"/>
                  </a:cubicBezTo>
                  <a:lnTo>
                    <a:pt x="f19" y="f4"/>
                  </a:lnTo>
                  <a:cubicBezTo>
                    <a:pt x="f20" y="f4"/>
                    <a:pt x="f3" y="f21"/>
                    <a:pt x="f3" y="f15"/>
                  </a:cubicBezTo>
                  <a:lnTo>
                    <a:pt x="f3" y="f14"/>
                  </a:lnTo>
                  <a:lnTo>
                    <a:pt x="f5" y="f14"/>
                  </a:lnTo>
                  <a:close/>
                  <a:moveTo>
                    <a:pt x="f22" y="f6"/>
                  </a:moveTo>
                  <a:lnTo>
                    <a:pt x="f22" y="f14"/>
                  </a:lnTo>
                  <a:cubicBezTo>
                    <a:pt x="f22" y="f23"/>
                    <a:pt x="f24" y="f25"/>
                    <a:pt x="f26" y="f25"/>
                  </a:cubicBezTo>
                  <a:lnTo>
                    <a:pt x="f27" y="f25"/>
                  </a:lnTo>
                  <a:cubicBezTo>
                    <a:pt x="f28" y="f25"/>
                    <a:pt x="f29" y="f30"/>
                    <a:pt x="f29" y="f14"/>
                  </a:cubicBezTo>
                  <a:lnTo>
                    <a:pt x="f29" y="f6"/>
                  </a:lnTo>
                  <a:lnTo>
                    <a:pt x="f31" y="f6"/>
                  </a:lnTo>
                  <a:lnTo>
                    <a:pt x="f31" y="f32"/>
                  </a:lnTo>
                  <a:cubicBezTo>
                    <a:pt x="f31" y="f33"/>
                    <a:pt x="f34" y="f35"/>
                    <a:pt x="f36" y="f35"/>
                  </a:cubicBezTo>
                  <a:lnTo>
                    <a:pt x="f37" y="f35"/>
                  </a:lnTo>
                  <a:cubicBezTo>
                    <a:pt x="f38" y="f35"/>
                    <a:pt x="f39" y="f33"/>
                    <a:pt x="f39" y="f32"/>
                  </a:cubicBezTo>
                  <a:lnTo>
                    <a:pt x="f39" y="f6"/>
                  </a:lnTo>
                  <a:lnTo>
                    <a:pt x="f22" y="f6"/>
                  </a:lnTo>
                  <a:close/>
                </a:path>
              </a:pathLst>
            </a:custGeom>
            <a:solidFill>
              <a:srgbClr val="96969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form 7">
              <a:extLst>
                <a:ext uri="{FF2B5EF4-FFF2-40B4-BE49-F238E27FC236}">
                  <a16:creationId xmlns:a16="http://schemas.microsoft.com/office/drawing/2014/main" id="{331D5618-B2FD-AB91-D845-A77AE764FB80}"/>
                </a:ext>
              </a:extLst>
            </p:cNvPr>
            <p:cNvSpPr/>
            <p:nvPr/>
          </p:nvSpPr>
          <p:spPr>
            <a:xfrm>
              <a:off x="12045930" y="8295894"/>
              <a:ext cx="1368527" cy="124705"/>
            </a:xfrm>
            <a:custGeom>
              <a:avLst/>
              <a:gdLst>
                <a:gd name="f0" fmla="val w"/>
                <a:gd name="f1" fmla="val h"/>
                <a:gd name="f2" fmla="val 0"/>
                <a:gd name="f3" fmla="val 1059180"/>
                <a:gd name="f4" fmla="val 96520"/>
                <a:gd name="f5" fmla="val 963930"/>
                <a:gd name="f6" fmla="val 1017270"/>
                <a:gd name="f7" fmla="val 53340"/>
                <a:gd name="f8" fmla="val 1270"/>
                <a:gd name="f9" fmla="val 43180"/>
                <a:gd name="f10" fmla="*/ f0 1 1059180"/>
                <a:gd name="f11" fmla="*/ f1 1 96520"/>
                <a:gd name="f12" fmla="val f2"/>
                <a:gd name="f13" fmla="val f3"/>
                <a:gd name="f14" fmla="val f4"/>
                <a:gd name="f15" fmla="+- f14 0 f12"/>
                <a:gd name="f16" fmla="+- f13 0 f12"/>
                <a:gd name="f17" fmla="*/ f16 1 1059180"/>
                <a:gd name="f18" fmla="*/ f15 1 9652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059180" h="96520">
                  <a:moveTo>
                    <a:pt x="f4" y="f4"/>
                  </a:moveTo>
                  <a:lnTo>
                    <a:pt x="f5" y="f4"/>
                  </a:lnTo>
                  <a:cubicBezTo>
                    <a:pt x="f6" y="f4"/>
                    <a:pt x="f3" y="f7"/>
                    <a:pt x="f3" y="f8"/>
                  </a:cubicBezTo>
                  <a:lnTo>
                    <a:pt x="f3" y="f2"/>
                  </a:lnTo>
                  <a:lnTo>
                    <a:pt x="f2" y="f2"/>
                  </a:lnTo>
                  <a:lnTo>
                    <a:pt x="f2" y="f8"/>
                  </a:lnTo>
                  <a:cubicBezTo>
                    <a:pt x="f2" y="f7"/>
                    <a:pt x="f9" y="f4"/>
                    <a:pt x="f4" y="f4"/>
                  </a:cubicBezTo>
                  <a:close/>
                </a:path>
              </a:pathLst>
            </a:custGeom>
            <a:solidFill>
              <a:srgbClr val="72717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Freeform 8">
              <a:extLst>
                <a:ext uri="{FF2B5EF4-FFF2-40B4-BE49-F238E27FC236}">
                  <a16:creationId xmlns:a16="http://schemas.microsoft.com/office/drawing/2014/main" id="{FDE6DD89-E4CC-838F-1C76-B6CA96FC5E6F}"/>
                </a:ext>
              </a:extLst>
            </p:cNvPr>
            <p:cNvSpPr/>
            <p:nvPr/>
          </p:nvSpPr>
          <p:spPr>
            <a:xfrm>
              <a:off x="7786088" y="8545314"/>
              <a:ext cx="9889857" cy="45948"/>
            </a:xfrm>
            <a:custGeom>
              <a:avLst/>
              <a:gdLst>
                <a:gd name="f0" fmla="val w"/>
                <a:gd name="f1" fmla="val h"/>
                <a:gd name="f2" fmla="val 0"/>
                <a:gd name="f3" fmla="val 7654290"/>
                <a:gd name="f4" fmla="val 35560"/>
                <a:gd name="f5" fmla="val 20320"/>
                <a:gd name="f6" fmla="val 16510"/>
                <a:gd name="f7" fmla="val 7618730"/>
                <a:gd name="f8" fmla="val 7639050"/>
                <a:gd name="f9" fmla="val 19050"/>
                <a:gd name="f10" fmla="*/ f0 1 7654290"/>
                <a:gd name="f11" fmla="*/ f1 1 35560"/>
                <a:gd name="f12" fmla="val f2"/>
                <a:gd name="f13" fmla="val f3"/>
                <a:gd name="f14" fmla="val f4"/>
                <a:gd name="f15" fmla="+- f14 0 f12"/>
                <a:gd name="f16" fmla="+- f13 0 f12"/>
                <a:gd name="f17" fmla="*/ f16 1 7654290"/>
                <a:gd name="f18" fmla="*/ f15 1 3556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7654290" h="35560">
                  <a:moveTo>
                    <a:pt x="f2" y="f2"/>
                  </a:moveTo>
                  <a:cubicBezTo>
                    <a:pt x="f2" y="f5"/>
                    <a:pt x="f6" y="f4"/>
                    <a:pt x="f4" y="f4"/>
                  </a:cubicBezTo>
                  <a:lnTo>
                    <a:pt x="f7" y="f4"/>
                  </a:lnTo>
                  <a:cubicBezTo>
                    <a:pt x="f8" y="f4"/>
                    <a:pt x="f3" y="f9"/>
                    <a:pt x="f3" y="f2"/>
                  </a:cubicBezTo>
                  <a:lnTo>
                    <a:pt x="f2" y="f2"/>
                  </a:lnTo>
                  <a:close/>
                </a:path>
              </a:pathLst>
            </a:custGeom>
            <a:solidFill>
              <a:srgbClr val="72717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form 9" descr="DREAM Center website screen shot.">
              <a:extLst>
                <a:ext uri="{FF2B5EF4-FFF2-40B4-BE49-F238E27FC236}">
                  <a16:creationId xmlns:a16="http://schemas.microsoft.com/office/drawing/2014/main" id="{D187DA0F-A9FD-D507-8913-C339A3F56EBB}"/>
                </a:ext>
              </a:extLst>
            </p:cNvPr>
            <p:cNvSpPr/>
            <p:nvPr/>
          </p:nvSpPr>
          <p:spPr>
            <a:xfrm>
              <a:off x="8818226" y="3033448"/>
              <a:ext cx="7823935" cy="4896520"/>
            </a:xfrm>
            <a:custGeom>
              <a:avLst/>
              <a:gdLst>
                <a:gd name="f0" fmla="val w"/>
                <a:gd name="f1" fmla="val h"/>
                <a:gd name="f2" fmla="val 0"/>
                <a:gd name="f3" fmla="val 6055360"/>
                <a:gd name="f4" fmla="val 3789680"/>
                <a:gd name="f5" fmla="*/ f0 1 6055360"/>
                <a:gd name="f6" fmla="*/ f1 1 3789680"/>
                <a:gd name="f7" fmla="val f2"/>
                <a:gd name="f8" fmla="val f3"/>
                <a:gd name="f9" fmla="val f4"/>
                <a:gd name="f10" fmla="+- f9 0 f7"/>
                <a:gd name="f11" fmla="+- f8 0 f7"/>
                <a:gd name="f12" fmla="*/ f11 1 6055360"/>
                <a:gd name="f13" fmla="*/ f10 1 378968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55360" h="3789680">
                  <a:moveTo>
                    <a:pt x="f2" y="f2"/>
                  </a:moveTo>
                  <a:lnTo>
                    <a:pt x="f3" y="f2"/>
                  </a:lnTo>
                  <a:lnTo>
                    <a:pt x="f3" y="f4"/>
                  </a:lnTo>
                  <a:lnTo>
                    <a:pt x="f2" y="f4"/>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7" name="TextBox 10">
            <a:extLst>
              <a:ext uri="{FF2B5EF4-FFF2-40B4-BE49-F238E27FC236}">
                <a16:creationId xmlns:a16="http://schemas.microsoft.com/office/drawing/2014/main" id="{D19A346C-569A-B680-1224-4AB806F7547C}"/>
              </a:ext>
            </a:extLst>
          </p:cNvPr>
          <p:cNvSpPr txBox="1">
            <a:spLocks noGrp="1"/>
          </p:cNvSpPr>
          <p:nvPr>
            <p:ph type="title" idx="4294967295"/>
          </p:nvPr>
        </p:nvSpPr>
        <p:spPr>
          <a:xfrm>
            <a:off x="465402" y="3511277"/>
            <a:ext cx="7535899" cy="1438278"/>
          </a:xfrm>
        </p:spPr>
        <p:txBody>
          <a:bodyPr lIns="0" tIns="0" rIns="0" bIns="0" anchor="t">
            <a:spAutoFit/>
          </a:bodyPr>
          <a:lstStyle/>
          <a:p>
            <a:pPr lvl="0">
              <a:lnSpc>
                <a:spcPts val="5760"/>
              </a:lnSpc>
            </a:pPr>
            <a:r>
              <a:rPr lang="en-US" sz="4800">
                <a:solidFill>
                  <a:srgbClr val="F5231E"/>
                </a:solidFill>
                <a:latin typeface="Lexend Exa"/>
              </a:rPr>
              <a:t>SUBSCRIBE TO NEWSLETTER</a:t>
            </a:r>
          </a:p>
        </p:txBody>
      </p:sp>
      <p:sp>
        <p:nvSpPr>
          <p:cNvPr id="18" name="TextBox 11">
            <a:extLst>
              <a:ext uri="{FF2B5EF4-FFF2-40B4-BE49-F238E27FC236}">
                <a16:creationId xmlns:a16="http://schemas.microsoft.com/office/drawing/2014/main" id="{D9B98109-74EF-E214-C373-B9A62CF122F1}"/>
              </a:ext>
            </a:extLst>
          </p:cNvPr>
          <p:cNvSpPr txBox="1"/>
          <p:nvPr/>
        </p:nvSpPr>
        <p:spPr>
          <a:xfrm>
            <a:off x="834874" y="5352760"/>
            <a:ext cx="7166427" cy="3238503"/>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ts val="504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Nexa"/>
                <a:ea typeface="Nexa"/>
                <a:cs typeface="Nexa"/>
              </a:rPr>
              <a:t>All visitors to the website are first prompted to subscribe to our newsletter (OPTIONAL).</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endParaRPr lang="en-US" sz="4200" b="0" i="0" u="none" strike="noStrike" kern="1200" cap="none" spc="0" baseline="0">
              <a:solidFill>
                <a:srgbClr val="000000"/>
              </a:solidFill>
              <a:uFillTx/>
              <a:latin typeface="Nexa"/>
              <a:ea typeface="Nexa"/>
              <a:cs typeface="Nexa"/>
            </a:endParaRPr>
          </a:p>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endParaRPr lang="en-US" sz="4200" b="0" i="0" u="none" strike="noStrike" kern="1200" cap="none" spc="0" baseline="0">
              <a:solidFill>
                <a:srgbClr val="000000"/>
              </a:solidFill>
              <a:uFillTx/>
              <a:latin typeface="Nexa"/>
              <a:ea typeface="Nexa"/>
              <a:cs typeface="Nexa"/>
            </a:endParaRPr>
          </a:p>
        </p:txBody>
      </p:sp>
      <p:sp>
        <p:nvSpPr>
          <p:cNvPr id="19" name="TextBox 2">
            <a:extLst>
              <a:ext uri="{FF2B5EF4-FFF2-40B4-BE49-F238E27FC236}">
                <a16:creationId xmlns:a16="http://schemas.microsoft.com/office/drawing/2014/main" id="{E91DF9BA-7DB8-CBB9-FD55-7E14460112D6}"/>
              </a:ext>
            </a:extLst>
          </p:cNvPr>
          <p:cNvSpPr txBox="1"/>
          <p:nvPr/>
        </p:nvSpPr>
        <p:spPr>
          <a:xfrm>
            <a:off x="10390912" y="9614266"/>
            <a:ext cx="5720138" cy="824861"/>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1B3247"/>
                </a:solidFill>
                <a:uFillTx/>
                <a:latin typeface="Nexa"/>
                <a:ea typeface="Nexa"/>
                <a:cs typeface="Nexa"/>
              </a:rPr>
              <a:t>www.dreamtacenter.org</a:t>
            </a:r>
          </a:p>
          <a:p>
            <a:pPr marL="0" marR="0" lvl="0" indent="0" algn="ctr"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1B3247"/>
              </a:solidFill>
              <a:uFillTx/>
              <a:latin typeface="Nexa"/>
              <a:ea typeface="Nexa"/>
              <a:cs typeface="Nex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54324E1-59AC-13CE-DE58-C5D02FAE655F}"/>
              </a:ext>
              <a:ext uri="{C183D7F6-B498-43B3-948B-1728B52AA6E4}">
                <adec:decorative xmlns:adec="http://schemas.microsoft.com/office/drawing/2017/decorative" val="1"/>
              </a:ext>
            </a:extLst>
          </p:cNvPr>
          <p:cNvGrpSpPr/>
          <p:nvPr/>
        </p:nvGrpSpPr>
        <p:grpSpPr>
          <a:xfrm>
            <a:off x="-2977249" y="511487"/>
            <a:ext cx="13198851" cy="2130150"/>
            <a:chOff x="-2977249" y="511487"/>
            <a:chExt cx="13198851" cy="2130150"/>
          </a:xfrm>
        </p:grpSpPr>
        <p:sp>
          <p:nvSpPr>
            <p:cNvPr id="3" name="Freeform 8">
              <a:extLst>
                <a:ext uri="{FF2B5EF4-FFF2-40B4-BE49-F238E27FC236}">
                  <a16:creationId xmlns:a16="http://schemas.microsoft.com/office/drawing/2014/main" id="{D2D5AC22-7DB3-6639-0F7E-5BDA12F6C0CD}"/>
                </a:ext>
                <a:ext uri="{C183D7F6-B498-43B3-948B-1728B52AA6E4}">
                  <adec:decorative xmlns:adec="http://schemas.microsoft.com/office/drawing/2017/decorative" val="1"/>
                </a:ext>
              </a:extLst>
            </p:cNvPr>
            <p:cNvSpPr/>
            <p:nvPr/>
          </p:nvSpPr>
          <p:spPr>
            <a:xfrm>
              <a:off x="-2977249" y="650074"/>
              <a:ext cx="13198851" cy="1991563"/>
            </a:xfrm>
            <a:custGeom>
              <a:avLst/>
              <a:gdLst>
                <a:gd name="f0" fmla="val w"/>
                <a:gd name="f1" fmla="val h"/>
                <a:gd name="f2" fmla="val 0"/>
                <a:gd name="f3" fmla="val 3628499"/>
                <a:gd name="f4" fmla="val 547500"/>
                <a:gd name="f5" fmla="val 203200"/>
                <a:gd name="f6" fmla="val 3425299"/>
                <a:gd name="f7" fmla="*/ f0 1 3628499"/>
                <a:gd name="f8" fmla="*/ f1 1 547500"/>
                <a:gd name="f9" fmla="val f2"/>
                <a:gd name="f10" fmla="val f3"/>
                <a:gd name="f11" fmla="val f4"/>
                <a:gd name="f12" fmla="+- f11 0 f9"/>
                <a:gd name="f13" fmla="+- f10 0 f9"/>
                <a:gd name="f14" fmla="*/ f13 1 3628499"/>
                <a:gd name="f15" fmla="*/ f12 1 54750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628499" h="547500">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9">
              <a:extLst>
                <a:ext uri="{FF2B5EF4-FFF2-40B4-BE49-F238E27FC236}">
                  <a16:creationId xmlns:a16="http://schemas.microsoft.com/office/drawing/2014/main" id="{2D148C4E-0E92-16A5-BD72-B955C3AA4983}"/>
                </a:ext>
              </a:extLst>
            </p:cNvPr>
            <p:cNvSpPr txBox="1"/>
            <p:nvPr/>
          </p:nvSpPr>
          <p:spPr>
            <a:xfrm>
              <a:off x="-2607676" y="511487"/>
              <a:ext cx="12459705" cy="213014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11">
            <a:extLst>
              <a:ext uri="{FF2B5EF4-FFF2-40B4-BE49-F238E27FC236}">
                <a16:creationId xmlns:a16="http://schemas.microsoft.com/office/drawing/2014/main" id="{2712960E-09F5-C826-3BAC-42AAB02A4028}"/>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6" name="Freeform 12">
              <a:extLst>
                <a:ext uri="{FF2B5EF4-FFF2-40B4-BE49-F238E27FC236}">
                  <a16:creationId xmlns:a16="http://schemas.microsoft.com/office/drawing/2014/main" id="{9CCB44F1-11FD-5723-13A4-BBA69CFC29FA}"/>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13">
              <a:extLst>
                <a:ext uri="{FF2B5EF4-FFF2-40B4-BE49-F238E27FC236}">
                  <a16:creationId xmlns:a16="http://schemas.microsoft.com/office/drawing/2014/main" id="{2E896D5B-A8F2-948B-C9B0-099C57EF4D0A}"/>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3" name="TextBox 10">
            <a:extLst>
              <a:ext uri="{FF2B5EF4-FFF2-40B4-BE49-F238E27FC236}">
                <a16:creationId xmlns:a16="http://schemas.microsoft.com/office/drawing/2014/main" id="{6659390D-CE83-D638-4FCA-D94D0314D5A3}"/>
              </a:ext>
            </a:extLst>
          </p:cNvPr>
          <p:cNvSpPr txBox="1">
            <a:spLocks noGrp="1"/>
          </p:cNvSpPr>
          <p:nvPr>
            <p:ph type="title" idx="4294967295"/>
          </p:nvPr>
        </p:nvSpPr>
        <p:spPr>
          <a:xfrm>
            <a:off x="698318" y="876873"/>
            <a:ext cx="8445681" cy="1585597"/>
          </a:xfrm>
        </p:spPr>
        <p:txBody>
          <a:bodyPr lIns="0" tIns="0" rIns="0" bIns="0" anchor="t" anchorCtr="0">
            <a:spAutoFit/>
          </a:bodyPr>
          <a:lstStyle/>
          <a:p>
            <a:pPr lvl="0" algn="l">
              <a:lnSpc>
                <a:spcPts val="6160"/>
              </a:lnSpc>
            </a:pPr>
            <a:r>
              <a:rPr lang="en-US" sz="5600">
                <a:solidFill>
                  <a:srgbClr val="FFFFFF"/>
                </a:solidFill>
                <a:latin typeface="Lexend Exa"/>
              </a:rPr>
              <a:t>QUARTERLY NEWSLETTER</a:t>
            </a:r>
          </a:p>
        </p:txBody>
      </p:sp>
      <p:sp>
        <p:nvSpPr>
          <p:cNvPr id="14" name="TextBox 14">
            <a:extLst>
              <a:ext uri="{FF2B5EF4-FFF2-40B4-BE49-F238E27FC236}">
                <a16:creationId xmlns:a16="http://schemas.microsoft.com/office/drawing/2014/main" id="{EFEDCC31-9F1F-4D30-7BBE-1302D0121343}"/>
              </a:ext>
            </a:extLst>
          </p:cNvPr>
          <p:cNvSpPr txBox="1"/>
          <p:nvPr/>
        </p:nvSpPr>
        <p:spPr>
          <a:xfrm>
            <a:off x="520686" y="4112175"/>
            <a:ext cx="7803654" cy="478155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504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000000"/>
                </a:solidFill>
                <a:uFillTx/>
                <a:latin typeface="Nexa Bold"/>
                <a:ea typeface="Nexa Bold"/>
                <a:cs typeface="Nexa Bold"/>
              </a:rPr>
              <a:t>Stay up-to-date with:</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Nexa Bold"/>
              <a:ea typeface="Nexa Bold"/>
              <a:cs typeface="Nexa Bold"/>
            </a:endParaRPr>
          </a:p>
          <a:p>
            <a:pPr marL="906783" marR="0" lvl="1" indent="-453396" algn="l" defTabSz="914400" rtl="0" fontAlgn="auto" hangingPunct="1">
              <a:lnSpc>
                <a:spcPts val="50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Nexa"/>
                <a:ea typeface="Nexa"/>
                <a:cs typeface="Nexa"/>
              </a:rPr>
              <a:t>Upcoming Training events</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endParaRPr lang="en-US" sz="4200" b="0" i="0" u="none" strike="noStrike" kern="1200" cap="none" spc="0" baseline="0">
              <a:solidFill>
                <a:srgbClr val="000000"/>
              </a:solidFill>
              <a:uFillTx/>
              <a:latin typeface="Nexa"/>
              <a:ea typeface="Nexa"/>
              <a:cs typeface="Nexa"/>
            </a:endParaRPr>
          </a:p>
          <a:p>
            <a:pPr marL="906783" marR="0" lvl="1" indent="-453396" algn="l" defTabSz="914400" rtl="0" fontAlgn="auto" hangingPunct="1">
              <a:lnSpc>
                <a:spcPts val="50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Nexa"/>
                <a:ea typeface="Nexa"/>
                <a:cs typeface="Nexa"/>
              </a:rPr>
              <a:t>New DREAM Resources</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endParaRPr lang="en-US" sz="4200" b="0" i="0" u="none" strike="noStrike" kern="1200" cap="none" spc="0" baseline="0">
              <a:solidFill>
                <a:srgbClr val="000000"/>
              </a:solidFill>
              <a:uFillTx/>
              <a:latin typeface="Nexa"/>
              <a:ea typeface="Nexa"/>
              <a:cs typeface="Nexa"/>
            </a:endParaRPr>
          </a:p>
          <a:p>
            <a:pPr marL="906783" marR="0" lvl="1" indent="-453396" algn="l" defTabSz="914400" rtl="0" fontAlgn="auto" hangingPunct="1">
              <a:lnSpc>
                <a:spcPts val="50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Nexa"/>
                <a:ea typeface="Nexa"/>
                <a:cs typeface="Nexa"/>
              </a:rPr>
              <a:t>Recently added YouTube Webinars</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endParaRPr lang="en-US" sz="4200" b="0" i="0" u="none" strike="noStrike" kern="1200" cap="none" spc="0" baseline="0">
              <a:solidFill>
                <a:srgbClr val="000000"/>
              </a:solidFill>
              <a:uFillTx/>
              <a:latin typeface="Nexa"/>
              <a:ea typeface="Nexa"/>
              <a:cs typeface="Nexa"/>
            </a:endParaRPr>
          </a:p>
          <a:p>
            <a:pPr marL="906783" marR="0" lvl="1" indent="-453396" algn="l" defTabSz="914400" rtl="0" fontAlgn="auto" hangingPunct="1">
              <a:lnSpc>
                <a:spcPts val="50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200" b="0" i="0" u="none" strike="noStrike" kern="1200" cap="none" spc="0" baseline="0">
                <a:solidFill>
                  <a:srgbClr val="000000"/>
                </a:solidFill>
                <a:uFillTx/>
                <a:latin typeface="Nexa"/>
                <a:ea typeface="Nexa"/>
                <a:cs typeface="Nexa"/>
              </a:rPr>
              <a:t>And much more!</a:t>
            </a:r>
          </a:p>
        </p:txBody>
      </p:sp>
      <p:grpSp>
        <p:nvGrpSpPr>
          <p:cNvPr id="8" name="Group 2" descr="Screenshot of newsletter">
            <a:extLst>
              <a:ext uri="{FF2B5EF4-FFF2-40B4-BE49-F238E27FC236}">
                <a16:creationId xmlns:a16="http://schemas.microsoft.com/office/drawing/2014/main" id="{9AF5B74F-218C-99A2-BA28-1D0839EBE6EE}"/>
              </a:ext>
            </a:extLst>
          </p:cNvPr>
          <p:cNvGrpSpPr/>
          <p:nvPr/>
        </p:nvGrpSpPr>
        <p:grpSpPr>
          <a:xfrm>
            <a:off x="8709842" y="3101233"/>
            <a:ext cx="9308629" cy="6803437"/>
            <a:chOff x="8709842" y="3101233"/>
            <a:chExt cx="9308629" cy="6803437"/>
          </a:xfrm>
        </p:grpSpPr>
        <p:pic>
          <p:nvPicPr>
            <p:cNvPr id="9" name="Picture 3" descr="Screenshot from the  DREAM Center's January 2026 newsletter">
              <a:extLst>
                <a:ext uri="{FF2B5EF4-FFF2-40B4-BE49-F238E27FC236}">
                  <a16:creationId xmlns:a16="http://schemas.microsoft.com/office/drawing/2014/main" id="{224D7206-16F1-DAAA-C838-86FE81D1E0E1}"/>
                </a:ext>
              </a:extLst>
            </p:cNvPr>
            <p:cNvPicPr>
              <a:picLocks noChangeAspect="1"/>
            </p:cNvPicPr>
            <p:nvPr/>
          </p:nvPicPr>
          <p:blipFill>
            <a:blip r:embed="rId5"/>
            <a:srcRect t="420" r="8942" b="4868"/>
            <a:stretch>
              <a:fillRect/>
            </a:stretch>
          </p:blipFill>
          <p:spPr>
            <a:xfrm>
              <a:off x="8709842" y="3101233"/>
              <a:ext cx="4606692" cy="3354092"/>
            </a:xfrm>
            <a:prstGeom prst="rect">
              <a:avLst/>
            </a:prstGeom>
            <a:noFill/>
            <a:ln cap="flat">
              <a:noFill/>
            </a:ln>
          </p:spPr>
        </p:pic>
        <p:pic>
          <p:nvPicPr>
            <p:cNvPr id="10" name="Picture 4" descr="Screenshot from the  DREAM Center's January 2026 newsletter">
              <a:extLst>
                <a:ext uri="{FF2B5EF4-FFF2-40B4-BE49-F238E27FC236}">
                  <a16:creationId xmlns:a16="http://schemas.microsoft.com/office/drawing/2014/main" id="{B4CC5FD7-B231-A536-1CCB-45F4A9DE3E48}"/>
                </a:ext>
              </a:extLst>
            </p:cNvPr>
            <p:cNvPicPr>
              <a:picLocks noChangeAspect="1"/>
            </p:cNvPicPr>
            <p:nvPr/>
          </p:nvPicPr>
          <p:blipFill>
            <a:blip r:embed="rId6"/>
            <a:srcRect r="7119"/>
            <a:stretch>
              <a:fillRect/>
            </a:stretch>
          </p:blipFill>
          <p:spPr>
            <a:xfrm>
              <a:off x="13411779" y="3101233"/>
              <a:ext cx="4606692" cy="3354092"/>
            </a:xfrm>
            <a:prstGeom prst="rect">
              <a:avLst/>
            </a:prstGeom>
            <a:noFill/>
            <a:ln cap="flat">
              <a:noFill/>
            </a:ln>
          </p:spPr>
        </p:pic>
        <p:pic>
          <p:nvPicPr>
            <p:cNvPr id="11" name="Picture 5" descr="Screenshot from the  DREAM Center's January 2026 newsletter">
              <a:extLst>
                <a:ext uri="{FF2B5EF4-FFF2-40B4-BE49-F238E27FC236}">
                  <a16:creationId xmlns:a16="http://schemas.microsoft.com/office/drawing/2014/main" id="{B5AFC4A3-D4F6-6027-0B22-B1C2799ACE1C}"/>
                </a:ext>
              </a:extLst>
            </p:cNvPr>
            <p:cNvPicPr>
              <a:picLocks noChangeAspect="1"/>
            </p:cNvPicPr>
            <p:nvPr/>
          </p:nvPicPr>
          <p:blipFill>
            <a:blip r:embed="rId7"/>
            <a:srcRect r="8666" b="11774"/>
            <a:stretch>
              <a:fillRect/>
            </a:stretch>
          </p:blipFill>
          <p:spPr>
            <a:xfrm>
              <a:off x="8709842" y="6550578"/>
              <a:ext cx="4606692" cy="3354092"/>
            </a:xfrm>
            <a:prstGeom prst="rect">
              <a:avLst/>
            </a:prstGeom>
            <a:noFill/>
            <a:ln cap="flat">
              <a:noFill/>
            </a:ln>
          </p:spPr>
        </p:pic>
        <p:pic>
          <p:nvPicPr>
            <p:cNvPr id="12" name="Picture 6" descr="Screenshot from the  DREAM Center's January 2026 newsletter">
              <a:extLst>
                <a:ext uri="{FF2B5EF4-FFF2-40B4-BE49-F238E27FC236}">
                  <a16:creationId xmlns:a16="http://schemas.microsoft.com/office/drawing/2014/main" id="{72199FDA-CB03-9040-4DDF-52964663C5A3}"/>
                </a:ext>
              </a:extLst>
            </p:cNvPr>
            <p:cNvPicPr>
              <a:picLocks noChangeAspect="1"/>
            </p:cNvPicPr>
            <p:nvPr/>
          </p:nvPicPr>
          <p:blipFill>
            <a:blip r:embed="rId8"/>
            <a:srcRect t="8630" b="8630"/>
            <a:stretch>
              <a:fillRect/>
            </a:stretch>
          </p:blipFill>
          <p:spPr>
            <a:xfrm>
              <a:off x="13411779" y="6550578"/>
              <a:ext cx="4606692" cy="3354092"/>
            </a:xfrm>
            <a:prstGeom prst="rect">
              <a:avLst/>
            </a:prstGeom>
            <a:noFill/>
            <a:ln cap="flat">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6FAEBB7A-A478-E298-03E3-95053D5636E5}"/>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3" name="Freeform 16">
              <a:extLst>
                <a:ext uri="{FF2B5EF4-FFF2-40B4-BE49-F238E27FC236}">
                  <a16:creationId xmlns:a16="http://schemas.microsoft.com/office/drawing/2014/main" id="{393FBF5A-0473-4233-3927-D56007083541}"/>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17">
              <a:extLst>
                <a:ext uri="{FF2B5EF4-FFF2-40B4-BE49-F238E27FC236}">
                  <a16:creationId xmlns:a16="http://schemas.microsoft.com/office/drawing/2014/main" id="{05044BCE-3F1C-18BD-B9E7-343AB8757F8E}"/>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9">
            <a:extLst>
              <a:ext uri="{FF2B5EF4-FFF2-40B4-BE49-F238E27FC236}">
                <a16:creationId xmlns:a16="http://schemas.microsoft.com/office/drawing/2014/main" id="{4DBC7907-6587-62C0-315A-F908B450328E}"/>
              </a:ext>
              <a:ext uri="{C183D7F6-B498-43B3-948B-1728B52AA6E4}">
                <adec:decorative xmlns:adec="http://schemas.microsoft.com/office/drawing/2017/decorative" val="1"/>
              </a:ext>
            </a:extLst>
          </p:cNvPr>
          <p:cNvGrpSpPr/>
          <p:nvPr/>
        </p:nvGrpSpPr>
        <p:grpSpPr>
          <a:xfrm>
            <a:off x="-2977249" y="511487"/>
            <a:ext cx="13833582" cy="2624347"/>
            <a:chOff x="-2977249" y="511487"/>
            <a:chExt cx="13833582" cy="2624347"/>
          </a:xfrm>
        </p:grpSpPr>
        <p:grpSp>
          <p:nvGrpSpPr>
            <p:cNvPr id="6" name="Group 10">
              <a:extLst>
                <a:ext uri="{FF2B5EF4-FFF2-40B4-BE49-F238E27FC236}">
                  <a16:creationId xmlns:a16="http://schemas.microsoft.com/office/drawing/2014/main" id="{AD5E8C9E-BFA1-3E43-1804-864AA725CD71}"/>
                </a:ext>
              </a:extLst>
            </p:cNvPr>
            <p:cNvGrpSpPr/>
            <p:nvPr/>
          </p:nvGrpSpPr>
          <p:grpSpPr>
            <a:xfrm>
              <a:off x="-2977249" y="511487"/>
              <a:ext cx="13833582" cy="1657020"/>
              <a:chOff x="-2977249" y="511487"/>
              <a:chExt cx="13833582" cy="1657020"/>
            </a:xfrm>
          </p:grpSpPr>
          <p:sp>
            <p:nvSpPr>
              <p:cNvPr id="7" name="Freeform 11">
                <a:extLst>
                  <a:ext uri="{FF2B5EF4-FFF2-40B4-BE49-F238E27FC236}">
                    <a16:creationId xmlns:a16="http://schemas.microsoft.com/office/drawing/2014/main" id="{0D5E90AA-DCD6-78F1-FE9F-3987A72AD7D0}"/>
                  </a:ext>
                  <a:ext uri="{C183D7F6-B498-43B3-948B-1728B52AA6E4}">
                    <adec:decorative xmlns:adec="http://schemas.microsoft.com/office/drawing/2017/decorative" val="1"/>
                  </a:ext>
                </a:extLst>
              </p:cNvPr>
              <p:cNvSpPr/>
              <p:nvPr/>
            </p:nvSpPr>
            <p:spPr>
              <a:xfrm>
                <a:off x="-2977249" y="650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extBox 12">
                <a:extLst>
                  <a:ext uri="{FF2B5EF4-FFF2-40B4-BE49-F238E27FC236}">
                    <a16:creationId xmlns:a16="http://schemas.microsoft.com/office/drawing/2014/main" id="{5D254B1D-2455-97F2-6675-75C4ADD63AB0}"/>
                  </a:ext>
                </a:extLst>
              </p:cNvPr>
              <p:cNvSpPr txBox="1"/>
              <p:nvPr/>
            </p:nvSpPr>
            <p:spPr>
              <a:xfrm>
                <a:off x="-2607676" y="511487"/>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TextBox 13">
              <a:extLst>
                <a:ext uri="{FF2B5EF4-FFF2-40B4-BE49-F238E27FC236}">
                  <a16:creationId xmlns:a16="http://schemas.microsoft.com/office/drawing/2014/main" id="{DA242CEB-AC0B-7799-B489-0D2A8CD09AFD}"/>
                </a:ext>
              </a:extLst>
            </p:cNvPr>
            <p:cNvSpPr txBox="1"/>
            <p:nvPr/>
          </p:nvSpPr>
          <p:spPr>
            <a:xfrm>
              <a:off x="1028700" y="1018925"/>
              <a:ext cx="8445681" cy="81644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6160"/>
                </a:lnSpc>
                <a:spcBef>
                  <a:spcPts val="0"/>
                </a:spcBef>
                <a:spcAft>
                  <a:spcPts val="0"/>
                </a:spcAft>
                <a:buNone/>
                <a:tabLst/>
                <a:defRPr sz="1800" b="0" i="0" u="none" strike="noStrike" kern="0" cap="none" spc="0" baseline="0">
                  <a:solidFill>
                    <a:srgbClr val="000000"/>
                  </a:solidFill>
                  <a:uFillTx/>
                </a:defRPr>
              </a:pPr>
              <a:r>
                <a:rPr lang="en-US" sz="5600" b="0" i="0" u="none" strike="noStrike" kern="1200" cap="none" spc="0" baseline="0">
                  <a:solidFill>
                    <a:srgbClr val="FFFFFF"/>
                  </a:solidFill>
                  <a:uFillTx/>
                  <a:latin typeface="Lexend Exa"/>
                  <a:ea typeface="Lexend Exa"/>
                  <a:cs typeface="Lexend Exa"/>
                </a:rPr>
                <a:t>DREAM WEBSITE</a:t>
              </a:r>
            </a:p>
          </p:txBody>
        </p:sp>
        <p:sp>
          <p:nvSpPr>
            <p:cNvPr id="10" name="TextBox 14">
              <a:extLst>
                <a:ext uri="{FF2B5EF4-FFF2-40B4-BE49-F238E27FC236}">
                  <a16:creationId xmlns:a16="http://schemas.microsoft.com/office/drawing/2014/main" id="{26801C9F-10DB-EEF9-0C61-D312AE630323}"/>
                </a:ext>
              </a:extLst>
            </p:cNvPr>
            <p:cNvSpPr txBox="1"/>
            <p:nvPr/>
          </p:nvSpPr>
          <p:spPr>
            <a:xfrm>
              <a:off x="1250972" y="2558235"/>
              <a:ext cx="5120585" cy="5775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424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F7840E"/>
                  </a:solidFill>
                  <a:uFillTx/>
                  <a:latin typeface="Lexend Exa"/>
                  <a:ea typeface="Lexend Exa"/>
                  <a:cs typeface="Lexend Exa"/>
                </a:rPr>
                <a:t>Resource Hub</a:t>
              </a:r>
            </a:p>
          </p:txBody>
        </p:sp>
      </p:grpSp>
      <p:grpSp>
        <p:nvGrpSpPr>
          <p:cNvPr id="11" name="Group 4">
            <a:extLst>
              <a:ext uri="{FF2B5EF4-FFF2-40B4-BE49-F238E27FC236}">
                <a16:creationId xmlns:a16="http://schemas.microsoft.com/office/drawing/2014/main" id="{2FE68A42-712B-F2CF-83E5-D83CFCFE0368}"/>
              </a:ext>
              <a:ext uri="{C183D7F6-B498-43B3-948B-1728B52AA6E4}">
                <adec:decorative xmlns:adec="http://schemas.microsoft.com/office/drawing/2017/decorative" val="1"/>
              </a:ext>
            </a:extLst>
          </p:cNvPr>
          <p:cNvGrpSpPr/>
          <p:nvPr/>
        </p:nvGrpSpPr>
        <p:grpSpPr>
          <a:xfrm>
            <a:off x="8450765" y="1953670"/>
            <a:ext cx="9998616" cy="8598807"/>
            <a:chOff x="8450765" y="1953670"/>
            <a:chExt cx="9998616" cy="8598807"/>
          </a:xfrm>
        </p:grpSpPr>
        <p:sp>
          <p:nvSpPr>
            <p:cNvPr id="12" name="Freeform 5">
              <a:extLst>
                <a:ext uri="{FF2B5EF4-FFF2-40B4-BE49-F238E27FC236}">
                  <a16:creationId xmlns:a16="http://schemas.microsoft.com/office/drawing/2014/main" id="{82F61208-F520-F9FE-1DAC-09BA0E5F0A43}"/>
                </a:ext>
              </a:extLst>
            </p:cNvPr>
            <p:cNvSpPr/>
            <p:nvPr/>
          </p:nvSpPr>
          <p:spPr>
            <a:xfrm>
              <a:off x="8450765" y="1953670"/>
              <a:ext cx="9998616" cy="8598807"/>
            </a:xfrm>
            <a:custGeom>
              <a:avLst/>
              <a:gdLst>
                <a:gd name="f0" fmla="val w"/>
                <a:gd name="f1" fmla="val h"/>
                <a:gd name="f2" fmla="val 0"/>
                <a:gd name="f3" fmla="val 13331483"/>
                <a:gd name="f4" fmla="val 11465075"/>
                <a:gd name="f5" fmla="*/ f0 1 13331483"/>
                <a:gd name="f6" fmla="*/ f1 1 11465075"/>
                <a:gd name="f7" fmla="val f2"/>
                <a:gd name="f8" fmla="val f3"/>
                <a:gd name="f9" fmla="val f4"/>
                <a:gd name="f10" fmla="+- f9 0 f7"/>
                <a:gd name="f11" fmla="+- f8 0 f7"/>
                <a:gd name="f12" fmla="*/ f11 1 13331483"/>
                <a:gd name="f13" fmla="*/ f10 1 11465075"/>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3331483" h="11465075">
                  <a:moveTo>
                    <a:pt x="f2" y="f2"/>
                  </a:moveTo>
                  <a:lnTo>
                    <a:pt x="f3" y="f2"/>
                  </a:lnTo>
                  <a:lnTo>
                    <a:pt x="f3" y="f4"/>
                  </a:lnTo>
                  <a:lnTo>
                    <a:pt x="f2" y="f4"/>
                  </a:lnTo>
                  <a:lnTo>
                    <a:pt x="f2" y="f2"/>
                  </a:lnTo>
                  <a:close/>
                </a:path>
              </a:pathLst>
            </a:custGeom>
            <a:blipFill>
              <a:blip r:embed="rId5">
                <a:alphaModFix amt="75000"/>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6">
              <a:extLst>
                <a:ext uri="{FF2B5EF4-FFF2-40B4-BE49-F238E27FC236}">
                  <a16:creationId xmlns:a16="http://schemas.microsoft.com/office/drawing/2014/main" id="{9937BBB9-486F-5C17-FD41-3AF6E09748BB}"/>
                </a:ext>
              </a:extLst>
            </p:cNvPr>
            <p:cNvSpPr/>
            <p:nvPr/>
          </p:nvSpPr>
          <p:spPr>
            <a:xfrm>
              <a:off x="9314745" y="2413183"/>
              <a:ext cx="7906734" cy="6834381"/>
            </a:xfrm>
            <a:custGeom>
              <a:avLst/>
              <a:gdLst>
                <a:gd name="f0" fmla="val w"/>
                <a:gd name="f1" fmla="val h"/>
                <a:gd name="f2" fmla="val 0"/>
                <a:gd name="f3" fmla="val 10542310"/>
                <a:gd name="f4" fmla="val 9112509"/>
                <a:gd name="f5" fmla="val 9112508"/>
                <a:gd name="f6" fmla="*/ f0 1 10542310"/>
                <a:gd name="f7" fmla="*/ f1 1 9112509"/>
                <a:gd name="f8" fmla="val f2"/>
                <a:gd name="f9" fmla="val f3"/>
                <a:gd name="f10" fmla="val f4"/>
                <a:gd name="f11" fmla="+- f10 0 f8"/>
                <a:gd name="f12" fmla="+- f9 0 f8"/>
                <a:gd name="f13" fmla="*/ f12 1 10542310"/>
                <a:gd name="f14" fmla="*/ f11 1 91125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0542310" h="9112509">
                  <a:moveTo>
                    <a:pt x="f2" y="f2"/>
                  </a:moveTo>
                  <a:lnTo>
                    <a:pt x="f3" y="f2"/>
                  </a:lnTo>
                  <a:lnTo>
                    <a:pt x="f3" y="f5"/>
                  </a:lnTo>
                  <a:lnTo>
                    <a:pt x="f2" y="f5"/>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5" name="Title 17">
            <a:extLst>
              <a:ext uri="{FF2B5EF4-FFF2-40B4-BE49-F238E27FC236}">
                <a16:creationId xmlns:a16="http://schemas.microsoft.com/office/drawing/2014/main" id="{03CF854E-F175-A3CF-36FD-54C151640E80}"/>
              </a:ext>
            </a:extLst>
          </p:cNvPr>
          <p:cNvSpPr txBox="1">
            <a:spLocks noGrp="1"/>
          </p:cNvSpPr>
          <p:nvPr>
            <p:ph type="title" idx="4294967295"/>
          </p:nvPr>
        </p:nvSpPr>
        <p:spPr>
          <a:xfrm>
            <a:off x="457200" y="-1143000"/>
            <a:ext cx="8229600" cy="1143000"/>
          </a:xfrm>
        </p:spPr>
        <p:txBody>
          <a:bodyPr anchor="b"/>
          <a:lstStyle/>
          <a:p>
            <a:pPr lvl="0"/>
            <a:r>
              <a:rPr lang="en-US"/>
              <a:t>Resource Hub</a:t>
            </a:r>
          </a:p>
        </p:txBody>
      </p:sp>
      <p:sp>
        <p:nvSpPr>
          <p:cNvPr id="16" name="TextBox 3">
            <a:extLst>
              <a:ext uri="{FF2B5EF4-FFF2-40B4-BE49-F238E27FC236}">
                <a16:creationId xmlns:a16="http://schemas.microsoft.com/office/drawing/2014/main" id="{8327B628-765E-79D5-D669-ED16121FA0D9}"/>
              </a:ext>
            </a:extLst>
          </p:cNvPr>
          <p:cNvSpPr txBox="1"/>
          <p:nvPr/>
        </p:nvSpPr>
        <p:spPr>
          <a:xfrm>
            <a:off x="687372" y="3426896"/>
            <a:ext cx="7166427" cy="6496053"/>
          </a:xfrm>
          <a:prstGeom prst="rect">
            <a:avLst/>
          </a:prstGeom>
          <a:noFill/>
          <a:ln cap="flat">
            <a:noFill/>
          </a:ln>
        </p:spPr>
        <p:txBody>
          <a:bodyPr vert="horz" wrap="square" lIns="0" tIns="0" rIns="0" bIns="0" anchor="t" anchorCtr="0" compatLnSpc="1">
            <a:spAutoFit/>
          </a:bodyPr>
          <a:lstStyle/>
          <a:p>
            <a:pPr marL="647696" marR="0" lvl="1" indent="-323853" algn="l" defTabSz="914400" rtl="0" fontAlgn="auto" hangingPunct="1">
              <a:lnSpc>
                <a:spcPts val="36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999" b="0" i="0" u="none" strike="noStrike" kern="1200" cap="none" spc="0" baseline="0">
                <a:solidFill>
                  <a:srgbClr val="000000"/>
                </a:solidFill>
                <a:uFillTx/>
                <a:latin typeface="Nexa"/>
                <a:ea typeface="Nexa"/>
                <a:cs typeface="Nexa"/>
              </a:rPr>
              <a:t>160+ resources and growing! Submit your resources to share!</a:t>
            </a:r>
          </a:p>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endParaRPr lang="en-US" sz="2999" b="0" i="0" u="none" strike="noStrike" kern="1200" cap="none" spc="0" baseline="0">
              <a:solidFill>
                <a:srgbClr val="000000"/>
              </a:solidFill>
              <a:uFillTx/>
              <a:latin typeface="Nexa"/>
              <a:ea typeface="Nexa"/>
              <a:cs typeface="Nexa"/>
            </a:endParaRPr>
          </a:p>
          <a:p>
            <a:pPr marL="647696" marR="0" lvl="1" indent="-323853" algn="l" defTabSz="914400" rtl="0" fontAlgn="auto" hangingPunct="1">
              <a:lnSpc>
                <a:spcPts val="36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999" b="1" i="0" u="none" strike="noStrike" kern="1200" cap="none" spc="0" baseline="0">
                <a:solidFill>
                  <a:srgbClr val="000000"/>
                </a:solidFill>
                <a:uFillTx/>
                <a:latin typeface="Nexa Bold"/>
                <a:ea typeface="Nexa Bold"/>
                <a:cs typeface="Nexa Bold"/>
              </a:rPr>
              <a:t>Resources by Program Focus:</a:t>
            </a:r>
          </a:p>
          <a:p>
            <a:pPr marL="1295393" marR="0" lvl="2" indent="-431797" algn="l" defTabSz="914400" rtl="0" fontAlgn="auto" hangingPunct="1">
              <a:lnSpc>
                <a:spcPts val="36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999" b="0" i="0" u="none" strike="noStrike" kern="1200" cap="none" spc="0" baseline="0">
                <a:solidFill>
                  <a:srgbClr val="000000"/>
                </a:solidFill>
                <a:uFillTx/>
                <a:latin typeface="Nexa"/>
                <a:ea typeface="Nexa"/>
                <a:cs typeface="Nexa"/>
              </a:rPr>
              <a:t>Early Intervention, Early Childhood Special Education, Special Education, &amp; Related Services</a:t>
            </a:r>
          </a:p>
          <a:p>
            <a:pPr marL="0" marR="0" lvl="0" indent="0" algn="l" defTabSz="914400" rtl="0" fontAlgn="auto" hangingPunct="1">
              <a:lnSpc>
                <a:spcPts val="1920"/>
              </a:lnSpc>
              <a:spcBef>
                <a:spcPts val="0"/>
              </a:spcBef>
              <a:spcAft>
                <a:spcPts val="0"/>
              </a:spcAft>
              <a:buNone/>
              <a:tabLst/>
              <a:defRPr sz="1800" b="0" i="0" u="none" strike="noStrike" kern="0" cap="none" spc="0" baseline="0">
                <a:solidFill>
                  <a:srgbClr val="000000"/>
                </a:solidFill>
                <a:uFillTx/>
              </a:defRPr>
            </a:pPr>
            <a:r>
              <a:rPr lang="en-US" sz="1599" b="0" i="0" u="none" strike="noStrike" kern="1200" cap="none" spc="0" baseline="0">
                <a:solidFill>
                  <a:srgbClr val="000000"/>
                </a:solidFill>
                <a:uFillTx/>
                <a:latin typeface="Nexa"/>
                <a:ea typeface="Nexa"/>
                <a:cs typeface="Nexa"/>
              </a:rPr>
              <a:t> </a:t>
            </a:r>
          </a:p>
          <a:p>
            <a:pPr marL="647696" marR="0" lvl="1" indent="-323853" algn="l" defTabSz="914400" rtl="0" fontAlgn="auto" hangingPunct="1">
              <a:lnSpc>
                <a:spcPts val="36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999" b="1" i="0" u="none" strike="noStrike" kern="1200" cap="none" spc="0" baseline="0">
                <a:solidFill>
                  <a:srgbClr val="000000"/>
                </a:solidFill>
                <a:uFillTx/>
                <a:latin typeface="Nexa Bold"/>
                <a:ea typeface="Nexa Bold"/>
                <a:cs typeface="Nexa Bold"/>
              </a:rPr>
              <a:t>Resources by Types:</a:t>
            </a:r>
          </a:p>
          <a:p>
            <a:pPr marL="1295393" marR="0" lvl="2" indent="-431797" algn="l" defTabSz="914400" rtl="0" fontAlgn="auto" hangingPunct="1">
              <a:lnSpc>
                <a:spcPts val="36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999" b="0" i="0" u="none" strike="noStrike" kern="1200" cap="none" spc="0" baseline="0">
                <a:solidFill>
                  <a:srgbClr val="000000"/>
                </a:solidFill>
                <a:uFillTx/>
                <a:latin typeface="Nexa"/>
                <a:ea typeface="Nexa"/>
                <a:cs typeface="Nexa"/>
              </a:rPr>
              <a:t>Data Reports, Publications, Standards, Faculty Guides, Grant Management, Information Briefs, &amp; more</a:t>
            </a:r>
          </a:p>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endParaRPr lang="en-US" sz="2999" b="0" i="0" u="none" strike="noStrike" kern="1200" cap="none" spc="0" baseline="0">
              <a:solidFill>
                <a:srgbClr val="000000"/>
              </a:solidFill>
              <a:uFillTx/>
              <a:latin typeface="Nexa"/>
              <a:ea typeface="Nexa"/>
              <a:cs typeface="Nexa"/>
            </a:endParaRPr>
          </a:p>
        </p:txBody>
      </p:sp>
      <p:pic>
        <p:nvPicPr>
          <p:cNvPr id="14" name="Picture 8" descr="screenshot of the cover of the DREAM Center website - Resource Hub">
            <a:extLst>
              <a:ext uri="{FF2B5EF4-FFF2-40B4-BE49-F238E27FC236}">
                <a16:creationId xmlns:a16="http://schemas.microsoft.com/office/drawing/2014/main" id="{DECA1AB5-395E-D085-E267-45B8AF771991}"/>
              </a:ext>
            </a:extLst>
          </p:cNvPr>
          <p:cNvPicPr>
            <a:picLocks noChangeAspect="1"/>
          </p:cNvPicPr>
          <p:nvPr/>
        </p:nvPicPr>
        <p:blipFill>
          <a:blip r:embed="rId7"/>
          <a:srcRect t="6072" b="12877"/>
          <a:stretch>
            <a:fillRect/>
          </a:stretch>
        </p:blipFill>
        <p:spPr>
          <a:xfrm>
            <a:off x="9696654" y="2809210"/>
            <a:ext cx="7142908" cy="4001752"/>
          </a:xfrm>
          <a:prstGeom prst="rect">
            <a:avLst/>
          </a:prstGeom>
          <a:noFill/>
          <a:ln cap="flat">
            <a:noFill/>
          </a:ln>
        </p:spPr>
      </p:pic>
      <p:sp>
        <p:nvSpPr>
          <p:cNvPr id="17" name="TextBox 2">
            <a:extLst>
              <a:ext uri="{FF2B5EF4-FFF2-40B4-BE49-F238E27FC236}">
                <a16:creationId xmlns:a16="http://schemas.microsoft.com/office/drawing/2014/main" id="{03A22B15-DC53-3E2C-B8F5-929D7608F820}"/>
              </a:ext>
            </a:extLst>
          </p:cNvPr>
          <p:cNvSpPr txBox="1"/>
          <p:nvPr/>
        </p:nvSpPr>
        <p:spPr>
          <a:xfrm>
            <a:off x="10617720" y="9505663"/>
            <a:ext cx="5300785" cy="777404"/>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115"/>
              </a:lnSpc>
              <a:spcBef>
                <a:spcPts val="0"/>
              </a:spcBef>
              <a:spcAft>
                <a:spcPts val="0"/>
              </a:spcAft>
              <a:buNone/>
              <a:tabLst/>
              <a:defRPr sz="1800" b="0" i="0" u="none" strike="noStrike" kern="0" cap="none" spc="0" baseline="0">
                <a:solidFill>
                  <a:srgbClr val="000000"/>
                </a:solidFill>
                <a:uFillTx/>
              </a:defRPr>
            </a:pPr>
            <a:r>
              <a:rPr lang="en-US" sz="2224" b="0" i="0" u="none" strike="noStrike" kern="1200" cap="none" spc="0" baseline="0">
                <a:solidFill>
                  <a:srgbClr val="1B3247"/>
                </a:solidFill>
                <a:uFillTx/>
                <a:latin typeface="Nexa"/>
                <a:ea typeface="Nexa"/>
                <a:cs typeface="Nexa"/>
              </a:rPr>
              <a:t>www.dreamtacenter.org</a:t>
            </a:r>
          </a:p>
          <a:p>
            <a:pPr marL="0" marR="0" lvl="0" indent="0" algn="ctr" defTabSz="914400" rtl="0" fontAlgn="auto" hangingPunct="1">
              <a:lnSpc>
                <a:spcPts val="3115"/>
              </a:lnSpc>
              <a:spcBef>
                <a:spcPts val="0"/>
              </a:spcBef>
              <a:spcAft>
                <a:spcPts val="0"/>
              </a:spcAft>
              <a:buNone/>
              <a:tabLst/>
              <a:defRPr sz="1800" b="0" i="0" u="none" strike="noStrike" kern="0" cap="none" spc="0" baseline="0">
                <a:solidFill>
                  <a:srgbClr val="000000"/>
                </a:solidFill>
                <a:uFillTx/>
              </a:defRPr>
            </a:pPr>
            <a:endParaRPr lang="en-US" sz="2224" b="0" i="0" u="none" strike="noStrike" kern="1200" cap="none" spc="0" baseline="0">
              <a:solidFill>
                <a:srgbClr val="1B3247"/>
              </a:solidFill>
              <a:uFillTx/>
              <a:latin typeface="Nexa"/>
              <a:ea typeface="Nexa"/>
              <a:cs typeface="Nex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502A5C-6534-F8AD-9BD3-6F51C6FDF8E3}"/>
              </a:ext>
              <a:ext uri="{C183D7F6-B498-43B3-948B-1728B52AA6E4}">
                <adec:decorative xmlns:adec="http://schemas.microsoft.com/office/drawing/2017/decorative" val="1"/>
              </a:ext>
            </a:extLst>
          </p:cNvPr>
          <p:cNvGrpSpPr/>
          <p:nvPr/>
        </p:nvGrpSpPr>
        <p:grpSpPr>
          <a:xfrm>
            <a:off x="11101684" y="3486479"/>
            <a:ext cx="13833582" cy="1657020"/>
            <a:chOff x="11101684" y="3486479"/>
            <a:chExt cx="13833582" cy="1657020"/>
          </a:xfrm>
        </p:grpSpPr>
        <p:sp>
          <p:nvSpPr>
            <p:cNvPr id="3" name="Freeform 3">
              <a:extLst>
                <a:ext uri="{FF2B5EF4-FFF2-40B4-BE49-F238E27FC236}">
                  <a16:creationId xmlns:a16="http://schemas.microsoft.com/office/drawing/2014/main" id="{A496A4E1-840F-1977-8E89-41ABEBF396C2}"/>
                </a:ext>
                <a:ext uri="{C183D7F6-B498-43B3-948B-1728B52AA6E4}">
                  <adec:decorative xmlns:adec="http://schemas.microsoft.com/office/drawing/2017/decorative" val="1"/>
                </a:ext>
              </a:extLst>
            </p:cNvPr>
            <p:cNvSpPr/>
            <p:nvPr/>
          </p:nvSpPr>
          <p:spPr>
            <a:xfrm>
              <a:off x="11101684" y="3625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9D24545A-32B1-0DD6-339C-5821BCD9B06B}"/>
                </a:ext>
              </a:extLst>
            </p:cNvPr>
            <p:cNvSpPr txBox="1"/>
            <p:nvPr/>
          </p:nvSpPr>
          <p:spPr>
            <a:xfrm>
              <a:off x="11471257" y="3486479"/>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FD24D5D0-BC12-5690-DAA5-D6B57059D482}"/>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6" name="Freeform 6">
              <a:extLst>
                <a:ext uri="{FF2B5EF4-FFF2-40B4-BE49-F238E27FC236}">
                  <a16:creationId xmlns:a16="http://schemas.microsoft.com/office/drawing/2014/main" id="{3A76B4E5-E0D6-CACD-7345-7DED771693B6}"/>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7">
              <a:extLst>
                <a:ext uri="{FF2B5EF4-FFF2-40B4-BE49-F238E27FC236}">
                  <a16:creationId xmlns:a16="http://schemas.microsoft.com/office/drawing/2014/main" id="{2C1BAAE0-5B56-A3EB-2BC9-8FF73FF1E533}"/>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8" name="Freeform 9" descr="video clip of the DREAM Center Resource Hub">
            <a:extLst>
              <a:ext uri="{FF2B5EF4-FFF2-40B4-BE49-F238E27FC236}">
                <a16:creationId xmlns:a16="http://schemas.microsoft.com/office/drawing/2014/main" id="{5481DFED-E3B9-59F7-4C74-059A76FC8D69}"/>
              </a:ext>
            </a:extLst>
          </p:cNvPr>
          <p:cNvSpPr/>
          <p:nvPr/>
        </p:nvSpPr>
        <p:spPr>
          <a:xfrm>
            <a:off x="824349" y="2024536"/>
            <a:ext cx="9557208" cy="6170124"/>
          </a:xfrm>
          <a:custGeom>
            <a:avLst/>
            <a:gdLst>
              <a:gd name="f0" fmla="val w"/>
              <a:gd name="f1" fmla="val h"/>
              <a:gd name="f2" fmla="val 0"/>
              <a:gd name="f3" fmla="val 1480662"/>
              <a:gd name="f4" fmla="val 955913"/>
              <a:gd name="f5" fmla="*/ f0 1 1480662"/>
              <a:gd name="f6" fmla="*/ f1 1 955913"/>
              <a:gd name="f7" fmla="val f2"/>
              <a:gd name="f8" fmla="val f3"/>
              <a:gd name="f9" fmla="val f4"/>
              <a:gd name="f10" fmla="+- f9 0 f7"/>
              <a:gd name="f11" fmla="+- f8 0 f7"/>
              <a:gd name="f12" fmla="*/ f11 1 1480662"/>
              <a:gd name="f13" fmla="*/ f10 1 955913"/>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80662" h="955913">
                <a:moveTo>
                  <a:pt x="f2" y="f2"/>
                </a:moveTo>
                <a:lnTo>
                  <a:pt x="f3" y="f2"/>
                </a:lnTo>
                <a:lnTo>
                  <a:pt x="f3" y="f4"/>
                </a:lnTo>
                <a:lnTo>
                  <a:pt x="f2" y="f4"/>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10">
            <a:extLst>
              <a:ext uri="{FF2B5EF4-FFF2-40B4-BE49-F238E27FC236}">
                <a16:creationId xmlns:a16="http://schemas.microsoft.com/office/drawing/2014/main" id="{BE82A260-C73F-349C-5EDE-58AD4517F58B}"/>
              </a:ext>
              <a:ext uri="{C183D7F6-B498-43B3-948B-1728B52AA6E4}">
                <adec:decorative xmlns:adec="http://schemas.microsoft.com/office/drawing/2017/decorative" val="1"/>
              </a:ext>
            </a:extLst>
          </p:cNvPr>
          <p:cNvSpPr/>
          <p:nvPr/>
        </p:nvSpPr>
        <p:spPr>
          <a:xfrm>
            <a:off x="0" y="398751"/>
            <a:ext cx="11164119" cy="9489496"/>
          </a:xfrm>
          <a:custGeom>
            <a:avLst/>
            <a:gdLst>
              <a:gd name="f0" fmla="val w"/>
              <a:gd name="f1" fmla="val h"/>
              <a:gd name="f2" fmla="val 0"/>
              <a:gd name="f3" fmla="val 11164116"/>
              <a:gd name="f4" fmla="val 9489499"/>
              <a:gd name="f5" fmla="val 9489498"/>
              <a:gd name="f6" fmla="*/ f0 1 11164116"/>
              <a:gd name="f7" fmla="*/ f1 1 9489499"/>
              <a:gd name="f8" fmla="val f2"/>
              <a:gd name="f9" fmla="val f3"/>
              <a:gd name="f10" fmla="val f4"/>
              <a:gd name="f11" fmla="+- f10 0 f8"/>
              <a:gd name="f12" fmla="+- f9 0 f8"/>
              <a:gd name="f13" fmla="*/ f12 1 11164116"/>
              <a:gd name="f14" fmla="*/ f11 1 948949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1164116" h="9489499">
                <a:moveTo>
                  <a:pt x="f2" y="f2"/>
                </a:moveTo>
                <a:lnTo>
                  <a:pt x="f3" y="f2"/>
                </a:lnTo>
                <a:lnTo>
                  <a:pt x="f3" y="f5"/>
                </a:lnTo>
                <a:lnTo>
                  <a:pt x="f2" y="f5"/>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1">
            <a:extLst>
              <a:ext uri="{FF2B5EF4-FFF2-40B4-BE49-F238E27FC236}">
                <a16:creationId xmlns:a16="http://schemas.microsoft.com/office/drawing/2014/main" id="{FB54F332-C06B-FF02-6D58-E6952067B51E}"/>
              </a:ext>
            </a:extLst>
          </p:cNvPr>
          <p:cNvSpPr txBox="1">
            <a:spLocks noGrp="1"/>
          </p:cNvSpPr>
          <p:nvPr>
            <p:ph type="title" idx="4294967295"/>
          </p:nvPr>
        </p:nvSpPr>
        <p:spPr>
          <a:xfrm>
            <a:off x="9288255" y="3682224"/>
            <a:ext cx="8445681" cy="1337310"/>
          </a:xfrm>
        </p:spPr>
        <p:txBody>
          <a:bodyPr lIns="0" tIns="0" rIns="0" bIns="0" anchor="t" anchorCtr="0">
            <a:spAutoFit/>
          </a:bodyPr>
          <a:lstStyle/>
          <a:p>
            <a:pPr lvl="0" algn="r">
              <a:lnSpc>
                <a:spcPts val="5280"/>
              </a:lnSpc>
            </a:pPr>
            <a:r>
              <a:rPr lang="en-US" sz="4800">
                <a:solidFill>
                  <a:srgbClr val="FFFFFF"/>
                </a:solidFill>
                <a:latin typeface="Lexend Exa"/>
              </a:rPr>
              <a:t>EXPLORE OUR RESOURCE HUB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76EBB6B-ED40-EF9D-B361-0937C114E869}"/>
              </a:ext>
              <a:ext uri="{C183D7F6-B498-43B3-948B-1728B52AA6E4}">
                <adec:decorative xmlns:adec="http://schemas.microsoft.com/office/drawing/2017/decorative" val="1"/>
              </a:ext>
            </a:extLst>
          </p:cNvPr>
          <p:cNvSpPr/>
          <p:nvPr/>
        </p:nvSpPr>
        <p:spPr>
          <a:xfrm>
            <a:off x="2634304" y="2497537"/>
            <a:ext cx="5553754" cy="7063593"/>
          </a:xfrm>
          <a:custGeom>
            <a:avLst/>
            <a:gdLst>
              <a:gd name="f0" fmla="val w"/>
              <a:gd name="f1" fmla="val h"/>
              <a:gd name="f2" fmla="val 0"/>
              <a:gd name="f3" fmla="val 5553753"/>
              <a:gd name="f4" fmla="val 7063597"/>
              <a:gd name="f5" fmla="*/ f0 1 5553753"/>
              <a:gd name="f6" fmla="*/ f1 1 7063597"/>
              <a:gd name="f7" fmla="val f2"/>
              <a:gd name="f8" fmla="val f3"/>
              <a:gd name="f9" fmla="val f4"/>
              <a:gd name="f10" fmla="+- f9 0 f7"/>
              <a:gd name="f11" fmla="+- f8 0 f7"/>
              <a:gd name="f12" fmla="*/ f11 1 5553753"/>
              <a:gd name="f13" fmla="*/ f10 1 706359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5553753" h="7063597">
                <a:moveTo>
                  <a:pt x="f2" y="f2"/>
                </a:moveTo>
                <a:lnTo>
                  <a:pt x="f3" y="f2"/>
                </a:lnTo>
                <a:lnTo>
                  <a:pt x="f3" y="f4"/>
                </a:lnTo>
                <a:lnTo>
                  <a:pt x="f2" y="f4"/>
                </a:lnTo>
                <a:lnTo>
                  <a:pt x="f2" y="f2"/>
                </a:lnTo>
                <a:close/>
              </a:path>
            </a:pathLst>
          </a:custGeom>
          <a:blipFill>
            <a:blip r:embed="rId3">
              <a:alphaModFix/>
            </a:blip>
            <a:stretch>
              <a:fillRect/>
            </a:stretch>
          </a:blipFill>
          <a:ln w="85725" cap="sq">
            <a:solidFill>
              <a:srgbClr val="F5231E"/>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Freeform 3">
            <a:extLst>
              <a:ext uri="{FF2B5EF4-FFF2-40B4-BE49-F238E27FC236}">
                <a16:creationId xmlns:a16="http://schemas.microsoft.com/office/drawing/2014/main" id="{06B01406-91F7-B70C-A325-F7A277CD1075}"/>
              </a:ext>
              <a:ext uri="{C183D7F6-B498-43B3-948B-1728B52AA6E4}">
                <adec:decorative xmlns:adec="http://schemas.microsoft.com/office/drawing/2017/decorative" val="1"/>
              </a:ext>
            </a:extLst>
          </p:cNvPr>
          <p:cNvSpPr/>
          <p:nvPr/>
        </p:nvSpPr>
        <p:spPr>
          <a:xfrm>
            <a:off x="10713915" y="2002051"/>
            <a:ext cx="5434206" cy="7687324"/>
          </a:xfrm>
          <a:custGeom>
            <a:avLst/>
            <a:gdLst>
              <a:gd name="f0" fmla="val w"/>
              <a:gd name="f1" fmla="val h"/>
              <a:gd name="f2" fmla="val 0"/>
              <a:gd name="f3" fmla="val 5434205"/>
              <a:gd name="f4" fmla="val 7687328"/>
              <a:gd name="f5" fmla="val 5434204"/>
              <a:gd name="f6" fmla="*/ f0 1 5434205"/>
              <a:gd name="f7" fmla="*/ f1 1 7687328"/>
              <a:gd name="f8" fmla="val f2"/>
              <a:gd name="f9" fmla="val f3"/>
              <a:gd name="f10" fmla="val f4"/>
              <a:gd name="f11" fmla="+- f10 0 f8"/>
              <a:gd name="f12" fmla="+- f9 0 f8"/>
              <a:gd name="f13" fmla="*/ f12 1 5434205"/>
              <a:gd name="f14" fmla="*/ f11 1 7687328"/>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5434205" h="7687328">
                <a:moveTo>
                  <a:pt x="f2" y="f2"/>
                </a:moveTo>
                <a:lnTo>
                  <a:pt x="f5" y="f2"/>
                </a:lnTo>
                <a:lnTo>
                  <a:pt x="f5" y="f4"/>
                </a:lnTo>
                <a:lnTo>
                  <a:pt x="f2" y="f4"/>
                </a:lnTo>
                <a:lnTo>
                  <a:pt x="f2" y="f2"/>
                </a:lnTo>
                <a:close/>
              </a:path>
            </a:pathLst>
          </a:custGeom>
          <a:blipFill>
            <a:blip r:embed="rId4">
              <a:alphaModFix/>
            </a:blip>
            <a:stretch>
              <a:fillRect/>
            </a:stretch>
          </a:blipFill>
          <a:ln w="95253" cap="sq">
            <a:solidFill>
              <a:srgbClr val="F5231E"/>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4" name="Group 4">
            <a:extLst>
              <a:ext uri="{FF2B5EF4-FFF2-40B4-BE49-F238E27FC236}">
                <a16:creationId xmlns:a16="http://schemas.microsoft.com/office/drawing/2014/main" id="{5E3AED9B-D1D9-E0C1-E9DE-C6D15CD4A74D}"/>
              </a:ext>
              <a:ext uri="{C183D7F6-B498-43B3-948B-1728B52AA6E4}">
                <adec:decorative xmlns:adec="http://schemas.microsoft.com/office/drawing/2017/decorative" val="1"/>
              </a:ext>
            </a:extLst>
          </p:cNvPr>
          <p:cNvGrpSpPr/>
          <p:nvPr/>
        </p:nvGrpSpPr>
        <p:grpSpPr>
          <a:xfrm>
            <a:off x="-2977249" y="511487"/>
            <a:ext cx="12451631" cy="1657020"/>
            <a:chOff x="-2977249" y="511487"/>
            <a:chExt cx="12451631" cy="1657020"/>
          </a:xfrm>
        </p:grpSpPr>
        <p:sp>
          <p:nvSpPr>
            <p:cNvPr id="5" name="Freeform 5">
              <a:extLst>
                <a:ext uri="{FF2B5EF4-FFF2-40B4-BE49-F238E27FC236}">
                  <a16:creationId xmlns:a16="http://schemas.microsoft.com/office/drawing/2014/main" id="{90A283C3-49AB-8318-2096-DBAC0D6DB1D4}"/>
                </a:ext>
                <a:ext uri="{C183D7F6-B498-43B3-948B-1728B52AA6E4}">
                  <adec:decorative xmlns:adec="http://schemas.microsoft.com/office/drawing/2017/decorative" val="1"/>
                </a:ext>
              </a:extLst>
            </p:cNvPr>
            <p:cNvSpPr/>
            <p:nvPr/>
          </p:nvSpPr>
          <p:spPr>
            <a:xfrm>
              <a:off x="-2977249" y="650074"/>
              <a:ext cx="12451631" cy="1518425"/>
            </a:xfrm>
            <a:custGeom>
              <a:avLst/>
              <a:gdLst>
                <a:gd name="f0" fmla="val w"/>
                <a:gd name="f1" fmla="val h"/>
                <a:gd name="f2" fmla="val 0"/>
                <a:gd name="f3" fmla="val 3423081"/>
                <a:gd name="f4" fmla="val 417431"/>
                <a:gd name="f5" fmla="val 203200"/>
                <a:gd name="f6" fmla="val 3219880"/>
                <a:gd name="f7" fmla="*/ f0 1 3423081"/>
                <a:gd name="f8" fmla="*/ f1 1 417431"/>
                <a:gd name="f9" fmla="val f2"/>
                <a:gd name="f10" fmla="val f3"/>
                <a:gd name="f11" fmla="val f4"/>
                <a:gd name="f12" fmla="+- f11 0 f9"/>
                <a:gd name="f13" fmla="+- f10 0 f9"/>
                <a:gd name="f14" fmla="*/ f13 1 3423081"/>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423081"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TextBox 6">
              <a:extLst>
                <a:ext uri="{FF2B5EF4-FFF2-40B4-BE49-F238E27FC236}">
                  <a16:creationId xmlns:a16="http://schemas.microsoft.com/office/drawing/2014/main" id="{1CB64803-B7E7-6E76-67A4-C4945808B9B1}"/>
                </a:ext>
              </a:extLst>
            </p:cNvPr>
            <p:cNvSpPr txBox="1"/>
            <p:nvPr/>
          </p:nvSpPr>
          <p:spPr>
            <a:xfrm>
              <a:off x="-2607676" y="511487"/>
              <a:ext cx="1171247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7" name="TextBox 7">
            <a:extLst>
              <a:ext uri="{FF2B5EF4-FFF2-40B4-BE49-F238E27FC236}">
                <a16:creationId xmlns:a16="http://schemas.microsoft.com/office/drawing/2014/main" id="{D66D9311-FACE-221B-B229-6496083D0980}"/>
              </a:ext>
            </a:extLst>
          </p:cNvPr>
          <p:cNvSpPr txBox="1">
            <a:spLocks noGrp="1"/>
          </p:cNvSpPr>
          <p:nvPr>
            <p:ph type="title" idx="4294967295"/>
          </p:nvPr>
        </p:nvSpPr>
        <p:spPr>
          <a:xfrm>
            <a:off x="1028700" y="640308"/>
            <a:ext cx="8445681" cy="1585597"/>
          </a:xfrm>
        </p:spPr>
        <p:txBody>
          <a:bodyPr lIns="0" tIns="0" rIns="0" bIns="0" anchor="t" anchorCtr="0">
            <a:spAutoFit/>
          </a:bodyPr>
          <a:lstStyle/>
          <a:p>
            <a:pPr lvl="0" algn="l">
              <a:lnSpc>
                <a:spcPts val="6160"/>
              </a:lnSpc>
            </a:pPr>
            <a:r>
              <a:rPr lang="en-US" sz="5600">
                <a:solidFill>
                  <a:srgbClr val="FFFFFF"/>
                </a:solidFill>
                <a:latin typeface="Lexend Exa"/>
              </a:rPr>
              <a:t>DREAM APR RESOURCES</a:t>
            </a:r>
          </a:p>
        </p:txBody>
      </p:sp>
      <p:grpSp>
        <p:nvGrpSpPr>
          <p:cNvPr id="8" name="Group 8">
            <a:extLst>
              <a:ext uri="{FF2B5EF4-FFF2-40B4-BE49-F238E27FC236}">
                <a16:creationId xmlns:a16="http://schemas.microsoft.com/office/drawing/2014/main" id="{A130028F-88EE-7103-249A-1798FEF60138}"/>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9" name="Freeform 9">
              <a:extLst>
                <a:ext uri="{FF2B5EF4-FFF2-40B4-BE49-F238E27FC236}">
                  <a16:creationId xmlns:a16="http://schemas.microsoft.com/office/drawing/2014/main" id="{A72F2C51-DBBE-82CA-22C1-2A895123CC28}"/>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0">
              <a:extLst>
                <a:ext uri="{FF2B5EF4-FFF2-40B4-BE49-F238E27FC236}">
                  <a16:creationId xmlns:a16="http://schemas.microsoft.com/office/drawing/2014/main" id="{0E7114D7-3D79-C33C-8FEA-69CF2D496996}"/>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4B66E7F-9278-9AFD-6590-9AAD953C5BC5}"/>
              </a:ext>
              <a:ext uri="{C183D7F6-B498-43B3-948B-1728B52AA6E4}">
                <adec:decorative xmlns:adec="http://schemas.microsoft.com/office/drawing/2017/decorative" val="1"/>
              </a:ext>
            </a:extLst>
          </p:cNvPr>
          <p:cNvGrpSpPr/>
          <p:nvPr/>
        </p:nvGrpSpPr>
        <p:grpSpPr>
          <a:xfrm>
            <a:off x="-2977249" y="511487"/>
            <a:ext cx="13833582" cy="1657020"/>
            <a:chOff x="-2977249" y="511487"/>
            <a:chExt cx="13833582" cy="1657020"/>
          </a:xfrm>
        </p:grpSpPr>
        <p:sp>
          <p:nvSpPr>
            <p:cNvPr id="3" name="Freeform 3">
              <a:extLst>
                <a:ext uri="{FF2B5EF4-FFF2-40B4-BE49-F238E27FC236}">
                  <a16:creationId xmlns:a16="http://schemas.microsoft.com/office/drawing/2014/main" id="{0A3723BB-9EFB-1A54-A938-403B2C0AC502}"/>
                </a:ext>
                <a:ext uri="{C183D7F6-B498-43B3-948B-1728B52AA6E4}">
                  <adec:decorative xmlns:adec="http://schemas.microsoft.com/office/drawing/2017/decorative" val="1"/>
                </a:ext>
              </a:extLst>
            </p:cNvPr>
            <p:cNvSpPr/>
            <p:nvPr/>
          </p:nvSpPr>
          <p:spPr>
            <a:xfrm>
              <a:off x="-2977249" y="650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BC691DA0-541C-1862-1D00-D30C2520AE70}"/>
                </a:ext>
              </a:extLst>
            </p:cNvPr>
            <p:cNvSpPr txBox="1"/>
            <p:nvPr/>
          </p:nvSpPr>
          <p:spPr>
            <a:xfrm>
              <a:off x="-2607676" y="511487"/>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039B2791-3622-7699-D5AA-469683B49C0D}"/>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6" name="Freeform 6">
              <a:extLst>
                <a:ext uri="{FF2B5EF4-FFF2-40B4-BE49-F238E27FC236}">
                  <a16:creationId xmlns:a16="http://schemas.microsoft.com/office/drawing/2014/main" id="{C74EE71B-1C12-9868-8B00-9CBF1EF43D63}"/>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7">
              <a:extLst>
                <a:ext uri="{FF2B5EF4-FFF2-40B4-BE49-F238E27FC236}">
                  <a16:creationId xmlns:a16="http://schemas.microsoft.com/office/drawing/2014/main" id="{D16DF3D8-254D-A7CF-276A-4F789F29DD1F}"/>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8" name="Freeform 8">
            <a:extLst>
              <a:ext uri="{FF2B5EF4-FFF2-40B4-BE49-F238E27FC236}">
                <a16:creationId xmlns:a16="http://schemas.microsoft.com/office/drawing/2014/main" id="{0651A605-B2A3-89E6-B85F-C0FE49344813}"/>
              </a:ext>
              <a:ext uri="{C183D7F6-B498-43B3-948B-1728B52AA6E4}">
                <adec:decorative xmlns:adec="http://schemas.microsoft.com/office/drawing/2017/decorative" val="1"/>
              </a:ext>
            </a:extLst>
          </p:cNvPr>
          <p:cNvSpPr/>
          <p:nvPr/>
        </p:nvSpPr>
        <p:spPr>
          <a:xfrm rot="21119075">
            <a:off x="9106089" y="3931"/>
            <a:ext cx="3806912" cy="2422145"/>
          </a:xfrm>
          <a:custGeom>
            <a:avLst/>
            <a:gdLst>
              <a:gd name="f0" fmla="val w"/>
              <a:gd name="f1" fmla="val h"/>
              <a:gd name="f2" fmla="val 0"/>
              <a:gd name="f3" fmla="val 3806910"/>
              <a:gd name="f4" fmla="val 2422146"/>
              <a:gd name="f5" fmla="val 3806909"/>
              <a:gd name="f6" fmla="*/ f0 1 3806910"/>
              <a:gd name="f7" fmla="*/ f1 1 2422146"/>
              <a:gd name="f8" fmla="val f2"/>
              <a:gd name="f9" fmla="val f3"/>
              <a:gd name="f10" fmla="val f4"/>
              <a:gd name="f11" fmla="+- f10 0 f8"/>
              <a:gd name="f12" fmla="+- f9 0 f8"/>
              <a:gd name="f13" fmla="*/ f12 1 3806910"/>
              <a:gd name="f14" fmla="*/ f11 1 242214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806910" h="2422146">
                <a:moveTo>
                  <a:pt x="f2" y="f2"/>
                </a:moveTo>
                <a:lnTo>
                  <a:pt x="f5" y="f2"/>
                </a:lnTo>
                <a:lnTo>
                  <a:pt x="f5" y="f4"/>
                </a:lnTo>
                <a:lnTo>
                  <a:pt x="f2" y="f4"/>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9">
            <a:extLst>
              <a:ext uri="{FF2B5EF4-FFF2-40B4-BE49-F238E27FC236}">
                <a16:creationId xmlns:a16="http://schemas.microsoft.com/office/drawing/2014/main" id="{3641CDA2-77D7-32A3-ECE8-30A542B0637C}"/>
              </a:ext>
              <a:ext uri="{C183D7F6-B498-43B3-948B-1728B52AA6E4}">
                <adec:decorative xmlns:adec="http://schemas.microsoft.com/office/drawing/2017/decorative" val="1"/>
              </a:ext>
            </a:extLst>
          </p:cNvPr>
          <p:cNvSpPr/>
          <p:nvPr/>
        </p:nvSpPr>
        <p:spPr>
          <a:xfrm>
            <a:off x="1169590" y="2679658"/>
            <a:ext cx="4927052" cy="6964033"/>
          </a:xfrm>
          <a:custGeom>
            <a:avLst/>
            <a:gdLst>
              <a:gd name="f0" fmla="val w"/>
              <a:gd name="f1" fmla="val h"/>
              <a:gd name="f2" fmla="val 0"/>
              <a:gd name="f3" fmla="val 4927052"/>
              <a:gd name="f4" fmla="val 6964031"/>
              <a:gd name="f5" fmla="*/ f0 1 4927052"/>
              <a:gd name="f6" fmla="*/ f1 1 6964031"/>
              <a:gd name="f7" fmla="val f2"/>
              <a:gd name="f8" fmla="val f3"/>
              <a:gd name="f9" fmla="val f4"/>
              <a:gd name="f10" fmla="+- f9 0 f7"/>
              <a:gd name="f11" fmla="+- f8 0 f7"/>
              <a:gd name="f12" fmla="*/ f11 1 4927052"/>
              <a:gd name="f13" fmla="*/ f10 1 6964031"/>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927052" h="6964031">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0">
            <a:extLst>
              <a:ext uri="{FF2B5EF4-FFF2-40B4-BE49-F238E27FC236}">
                <a16:creationId xmlns:a16="http://schemas.microsoft.com/office/drawing/2014/main" id="{3A4D5CB8-678B-E91B-DD71-8A214CFD4E1C}"/>
              </a:ext>
              <a:ext uri="{C183D7F6-B498-43B3-948B-1728B52AA6E4}">
                <adec:decorative xmlns:adec="http://schemas.microsoft.com/office/drawing/2017/decorative" val="1"/>
              </a:ext>
            </a:extLst>
          </p:cNvPr>
          <p:cNvSpPr/>
          <p:nvPr/>
        </p:nvSpPr>
        <p:spPr>
          <a:xfrm>
            <a:off x="6824459" y="2679658"/>
            <a:ext cx="4923568" cy="6964033"/>
          </a:xfrm>
          <a:custGeom>
            <a:avLst/>
            <a:gdLst>
              <a:gd name="f0" fmla="val w"/>
              <a:gd name="f1" fmla="val h"/>
              <a:gd name="f2" fmla="val 0"/>
              <a:gd name="f3" fmla="val 4923570"/>
              <a:gd name="f4" fmla="val 6964031"/>
              <a:gd name="f5" fmla="*/ f0 1 4923570"/>
              <a:gd name="f6" fmla="*/ f1 1 6964031"/>
              <a:gd name="f7" fmla="val f2"/>
              <a:gd name="f8" fmla="val f3"/>
              <a:gd name="f9" fmla="val f4"/>
              <a:gd name="f10" fmla="+- f9 0 f7"/>
              <a:gd name="f11" fmla="+- f8 0 f7"/>
              <a:gd name="f12" fmla="*/ f11 1 4923570"/>
              <a:gd name="f13" fmla="*/ f10 1 6964031"/>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923570" h="6964031">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form 11">
            <a:extLst>
              <a:ext uri="{FF2B5EF4-FFF2-40B4-BE49-F238E27FC236}">
                <a16:creationId xmlns:a16="http://schemas.microsoft.com/office/drawing/2014/main" id="{73BB4585-6EC3-CF3E-846B-9025A195EBB3}"/>
              </a:ext>
              <a:ext uri="{C183D7F6-B498-43B3-948B-1728B52AA6E4}">
                <adec:decorative xmlns:adec="http://schemas.microsoft.com/office/drawing/2017/decorative" val="1"/>
              </a:ext>
            </a:extLst>
          </p:cNvPr>
          <p:cNvSpPr/>
          <p:nvPr/>
        </p:nvSpPr>
        <p:spPr>
          <a:xfrm>
            <a:off x="12475854" y="2679658"/>
            <a:ext cx="4923568" cy="6964033"/>
          </a:xfrm>
          <a:custGeom>
            <a:avLst/>
            <a:gdLst>
              <a:gd name="f0" fmla="val w"/>
              <a:gd name="f1" fmla="val h"/>
              <a:gd name="f2" fmla="val 0"/>
              <a:gd name="f3" fmla="val 4923570"/>
              <a:gd name="f4" fmla="val 6964031"/>
              <a:gd name="f5" fmla="*/ f0 1 4923570"/>
              <a:gd name="f6" fmla="*/ f1 1 6964031"/>
              <a:gd name="f7" fmla="val f2"/>
              <a:gd name="f8" fmla="val f3"/>
              <a:gd name="f9" fmla="val f4"/>
              <a:gd name="f10" fmla="+- f9 0 f7"/>
              <a:gd name="f11" fmla="+- f8 0 f7"/>
              <a:gd name="f12" fmla="*/ f11 1 4923570"/>
              <a:gd name="f13" fmla="*/ f10 1 6964031"/>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923570" h="6964031">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TextBox 12">
            <a:extLst>
              <a:ext uri="{FF2B5EF4-FFF2-40B4-BE49-F238E27FC236}">
                <a16:creationId xmlns:a16="http://schemas.microsoft.com/office/drawing/2014/main" id="{2654C43F-74D1-7E4E-5E55-27621CD66527}"/>
              </a:ext>
            </a:extLst>
          </p:cNvPr>
          <p:cNvSpPr txBox="1">
            <a:spLocks noGrp="1"/>
          </p:cNvSpPr>
          <p:nvPr>
            <p:ph type="title" idx="4294967295"/>
          </p:nvPr>
        </p:nvSpPr>
        <p:spPr>
          <a:xfrm>
            <a:off x="1028700" y="1030830"/>
            <a:ext cx="8445681" cy="804543"/>
          </a:xfrm>
        </p:spPr>
        <p:txBody>
          <a:bodyPr lIns="0" tIns="0" rIns="0" bIns="0" anchor="t" anchorCtr="0">
            <a:spAutoFit/>
          </a:bodyPr>
          <a:lstStyle/>
          <a:p>
            <a:pPr lvl="0" algn="l">
              <a:lnSpc>
                <a:spcPts val="6160"/>
              </a:lnSpc>
            </a:pPr>
            <a:r>
              <a:rPr lang="en-US" sz="5600">
                <a:solidFill>
                  <a:srgbClr val="FFFFFF"/>
                </a:solidFill>
                <a:latin typeface="Lexend Exa"/>
              </a:rPr>
              <a:t>RECENT RELEASE!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40D96D1-738F-366F-DFBC-CF27A0347910}"/>
              </a:ext>
              <a:ext uri="{C183D7F6-B498-43B3-948B-1728B52AA6E4}">
                <adec:decorative xmlns:adec="http://schemas.microsoft.com/office/drawing/2017/decorative" val="1"/>
              </a:ext>
            </a:extLst>
          </p:cNvPr>
          <p:cNvGrpSpPr/>
          <p:nvPr/>
        </p:nvGrpSpPr>
        <p:grpSpPr>
          <a:xfrm>
            <a:off x="-2977249" y="511487"/>
            <a:ext cx="13833582" cy="1657020"/>
            <a:chOff x="-2977249" y="511487"/>
            <a:chExt cx="13833582" cy="1657020"/>
          </a:xfrm>
        </p:grpSpPr>
        <p:sp>
          <p:nvSpPr>
            <p:cNvPr id="3" name="Freeform 3">
              <a:extLst>
                <a:ext uri="{FF2B5EF4-FFF2-40B4-BE49-F238E27FC236}">
                  <a16:creationId xmlns:a16="http://schemas.microsoft.com/office/drawing/2014/main" id="{076031A0-622B-D8BF-BE04-B0E0459D09C6}"/>
                </a:ext>
                <a:ext uri="{C183D7F6-B498-43B3-948B-1728B52AA6E4}">
                  <adec:decorative xmlns:adec="http://schemas.microsoft.com/office/drawing/2017/decorative" val="1"/>
                </a:ext>
              </a:extLst>
            </p:cNvPr>
            <p:cNvSpPr/>
            <p:nvPr/>
          </p:nvSpPr>
          <p:spPr>
            <a:xfrm>
              <a:off x="-2977249" y="650074"/>
              <a:ext cx="13833582" cy="1518425"/>
            </a:xfrm>
            <a:custGeom>
              <a:avLst/>
              <a:gdLst>
                <a:gd name="f0" fmla="val w"/>
                <a:gd name="f1" fmla="val h"/>
                <a:gd name="f2" fmla="val 0"/>
                <a:gd name="f3" fmla="val 3802993"/>
                <a:gd name="f4" fmla="val 417431"/>
                <a:gd name="f5" fmla="val 203200"/>
                <a:gd name="f6" fmla="val 3599793"/>
                <a:gd name="f7" fmla="*/ f0 1 3802993"/>
                <a:gd name="f8" fmla="*/ f1 1 417431"/>
                <a:gd name="f9" fmla="val f2"/>
                <a:gd name="f10" fmla="val f3"/>
                <a:gd name="f11" fmla="val f4"/>
                <a:gd name="f12" fmla="+- f11 0 f9"/>
                <a:gd name="f13" fmla="+- f10 0 f9"/>
                <a:gd name="f14" fmla="*/ f13 1 3802993"/>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802993"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9BB01A2D-9BD0-7175-8B43-16AC734B0976}"/>
                </a:ext>
              </a:extLst>
            </p:cNvPr>
            <p:cNvSpPr txBox="1"/>
            <p:nvPr/>
          </p:nvSpPr>
          <p:spPr>
            <a:xfrm>
              <a:off x="-2607676" y="511487"/>
              <a:ext cx="13094436"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D64AB7FE-1A87-B4DE-F96A-3EC0ACBAFDA8}"/>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6" name="Freeform 6">
              <a:extLst>
                <a:ext uri="{FF2B5EF4-FFF2-40B4-BE49-F238E27FC236}">
                  <a16:creationId xmlns:a16="http://schemas.microsoft.com/office/drawing/2014/main" id="{B4355C43-EEBF-6471-B588-51179EB62BDD}"/>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7">
              <a:extLst>
                <a:ext uri="{FF2B5EF4-FFF2-40B4-BE49-F238E27FC236}">
                  <a16:creationId xmlns:a16="http://schemas.microsoft.com/office/drawing/2014/main" id="{F1923249-A170-C461-E03B-CDC00A6B3B7D}"/>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1" name="TextBox 11">
            <a:extLst>
              <a:ext uri="{FF2B5EF4-FFF2-40B4-BE49-F238E27FC236}">
                <a16:creationId xmlns:a16="http://schemas.microsoft.com/office/drawing/2014/main" id="{91813B89-5A61-45DE-8592-B91A8FFC9584}"/>
              </a:ext>
            </a:extLst>
          </p:cNvPr>
          <p:cNvSpPr txBox="1">
            <a:spLocks noGrp="1"/>
          </p:cNvSpPr>
          <p:nvPr>
            <p:ph type="title" idx="4294967295"/>
          </p:nvPr>
        </p:nvSpPr>
        <p:spPr>
          <a:xfrm>
            <a:off x="634730" y="1076321"/>
            <a:ext cx="9649480" cy="804543"/>
          </a:xfrm>
        </p:spPr>
        <p:txBody>
          <a:bodyPr lIns="0" tIns="0" rIns="0" bIns="0" anchor="t" anchorCtr="0">
            <a:spAutoFit/>
          </a:bodyPr>
          <a:lstStyle/>
          <a:p>
            <a:pPr lvl="0" algn="l">
              <a:lnSpc>
                <a:spcPts val="6160"/>
              </a:lnSpc>
            </a:pPr>
            <a:r>
              <a:rPr lang="en-US" sz="5600">
                <a:solidFill>
                  <a:srgbClr val="FFFFFF"/>
                </a:solidFill>
                <a:latin typeface="Lexend Exa"/>
              </a:rPr>
              <a:t>STATE DATA REPORTS</a:t>
            </a:r>
          </a:p>
        </p:txBody>
      </p:sp>
      <p:sp>
        <p:nvSpPr>
          <p:cNvPr id="12" name="TextBox 12">
            <a:extLst>
              <a:ext uri="{FF2B5EF4-FFF2-40B4-BE49-F238E27FC236}">
                <a16:creationId xmlns:a16="http://schemas.microsoft.com/office/drawing/2014/main" id="{67AA2ACA-0B21-6F79-4283-351D494E4D10}"/>
              </a:ext>
            </a:extLst>
          </p:cNvPr>
          <p:cNvSpPr txBox="1"/>
          <p:nvPr/>
        </p:nvSpPr>
        <p:spPr>
          <a:xfrm>
            <a:off x="634730" y="3527288"/>
            <a:ext cx="8100221" cy="63054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15"/>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Nexa Bold"/>
                <a:ea typeface="Nexa Bold"/>
                <a:cs typeface="Nexa Bold"/>
              </a:rPr>
              <a:t>Most Current Part B &amp; Part C Data:</a:t>
            </a:r>
          </a:p>
          <a:p>
            <a:pPr marL="0" marR="0" lvl="0" indent="0" algn="l" defTabSz="914400" rtl="0" fontAlgn="auto" hangingPunct="1">
              <a:lnSpc>
                <a:spcPts val="2035"/>
              </a:lnSpc>
              <a:spcBef>
                <a:spcPts val="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000000"/>
              </a:solidFill>
              <a:uFillTx/>
              <a:latin typeface="Nexa Bold"/>
              <a:ea typeface="Nexa Bold"/>
              <a:cs typeface="Nexa Bold"/>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Enrollment by race/ethnicity, eligibility category, gender, &amp; ELL status</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Discipline Reports</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Preschool Outcomes</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Graduation &amp; Post-School Outcomes</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Early Intervention</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Educational Environments</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Personnel Data</a:t>
            </a:r>
          </a:p>
          <a:p>
            <a:pPr marL="0" marR="0" lvl="0" indent="0" algn="l" defTabSz="914400" rtl="0" fontAlgn="auto" hangingPunct="1">
              <a:lnSpc>
                <a:spcPts val="113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Nexa"/>
              <a:ea typeface="Nexa"/>
              <a:cs typeface="Nexa"/>
            </a:endParaRPr>
          </a:p>
          <a:p>
            <a:pPr marL="690884" marR="0" lvl="1" indent="-345442" algn="l" defTabSz="914400" rtl="0" fontAlgn="auto" hangingPunct="1">
              <a:lnSpc>
                <a:spcPts val="36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Nexa"/>
                <a:ea typeface="Nexa"/>
                <a:cs typeface="Nexa"/>
              </a:rPr>
              <a:t>Qualification Status &amp; Shortages</a:t>
            </a:r>
          </a:p>
        </p:txBody>
      </p:sp>
      <p:grpSp>
        <p:nvGrpSpPr>
          <p:cNvPr id="8" name="Group 8" descr="Screenshot of data reports">
            <a:extLst>
              <a:ext uri="{FF2B5EF4-FFF2-40B4-BE49-F238E27FC236}">
                <a16:creationId xmlns:a16="http://schemas.microsoft.com/office/drawing/2014/main" id="{7975F2B0-DE4F-AD46-45F4-A682A151B051}"/>
              </a:ext>
            </a:extLst>
          </p:cNvPr>
          <p:cNvGrpSpPr/>
          <p:nvPr/>
        </p:nvGrpSpPr>
        <p:grpSpPr>
          <a:xfrm>
            <a:off x="10528191" y="1454782"/>
            <a:ext cx="5979883" cy="8590824"/>
            <a:chOff x="10528191" y="1454782"/>
            <a:chExt cx="5979883" cy="8590824"/>
          </a:xfrm>
        </p:grpSpPr>
        <p:sp>
          <p:nvSpPr>
            <p:cNvPr id="9" name="Freeform 9" descr="video preview of a DREAM Center State Data Report">
              <a:extLst>
                <a:ext uri="{FF2B5EF4-FFF2-40B4-BE49-F238E27FC236}">
                  <a16:creationId xmlns:a16="http://schemas.microsoft.com/office/drawing/2014/main" id="{D66BBBE4-102F-1EDC-ACDD-2B4374AD915F}"/>
                </a:ext>
              </a:extLst>
            </p:cNvPr>
            <p:cNvSpPr/>
            <p:nvPr/>
          </p:nvSpPr>
          <p:spPr>
            <a:xfrm>
              <a:off x="10774119" y="2204371"/>
              <a:ext cx="5465277" cy="7008254"/>
            </a:xfrm>
            <a:custGeom>
              <a:avLst/>
              <a:gdLst>
                <a:gd name="f0" fmla="val w"/>
                <a:gd name="f1" fmla="val h"/>
                <a:gd name="f2" fmla="val 0"/>
                <a:gd name="f3" fmla="val 8241030"/>
                <a:gd name="f4" fmla="val 10567670"/>
                <a:gd name="f5" fmla="*/ f0 1 8241030"/>
                <a:gd name="f6" fmla="*/ f1 1 10567670"/>
                <a:gd name="f7" fmla="val f2"/>
                <a:gd name="f8" fmla="val f3"/>
                <a:gd name="f9" fmla="val f4"/>
                <a:gd name="f10" fmla="+- f9 0 f7"/>
                <a:gd name="f11" fmla="+- f8 0 f7"/>
                <a:gd name="f12" fmla="*/ f11 1 8241030"/>
                <a:gd name="f13" fmla="*/ f10 1 1056767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8241030" h="10567670">
                  <a:moveTo>
                    <a:pt x="f2" y="f2"/>
                  </a:moveTo>
                  <a:lnTo>
                    <a:pt x="f3" y="f2"/>
                  </a:lnTo>
                  <a:lnTo>
                    <a:pt x="f3" y="f4"/>
                  </a:lnTo>
                  <a:lnTo>
                    <a:pt x="f2" y="f4"/>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0">
              <a:extLst>
                <a:ext uri="{FF2B5EF4-FFF2-40B4-BE49-F238E27FC236}">
                  <a16:creationId xmlns:a16="http://schemas.microsoft.com/office/drawing/2014/main" id="{DF06E6B8-FBEE-D102-2945-B03ACBFEA545}"/>
                </a:ext>
              </a:extLst>
            </p:cNvPr>
            <p:cNvSpPr/>
            <p:nvPr/>
          </p:nvSpPr>
          <p:spPr>
            <a:xfrm>
              <a:off x="10528191" y="1454782"/>
              <a:ext cx="5979883" cy="8590824"/>
            </a:xfrm>
            <a:custGeom>
              <a:avLst/>
              <a:gdLst>
                <a:gd name="f0" fmla="val w"/>
                <a:gd name="f1" fmla="val h"/>
                <a:gd name="f2" fmla="val 0"/>
                <a:gd name="f3" fmla="val 9017000"/>
                <a:gd name="f4" fmla="val 12954000"/>
                <a:gd name="f5" fmla="*/ f0 1 9017000"/>
                <a:gd name="f6" fmla="*/ f1 1 12954000"/>
                <a:gd name="f7" fmla="val f2"/>
                <a:gd name="f8" fmla="val f3"/>
                <a:gd name="f9" fmla="val f4"/>
                <a:gd name="f10" fmla="+- f9 0 f7"/>
                <a:gd name="f11" fmla="+- f8 0 f7"/>
                <a:gd name="f12" fmla="*/ f11 1 9017000"/>
                <a:gd name="f13" fmla="*/ f10 1 12954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9017000" h="12954000">
                  <a:moveTo>
                    <a:pt x="f2" y="f2"/>
                  </a:moveTo>
                  <a:lnTo>
                    <a:pt x="f3" y="f2"/>
                  </a:lnTo>
                  <a:lnTo>
                    <a:pt x="f3" y="f4"/>
                  </a:lnTo>
                  <a:lnTo>
                    <a:pt x="f2" y="f4"/>
                  </a:lnTo>
                  <a:close/>
                </a:path>
              </a:pathLst>
            </a:cu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1441C9D-F82D-06EF-D3CE-BB65D51B40F9}"/>
              </a:ext>
              <a:ext uri="{C183D7F6-B498-43B3-948B-1728B52AA6E4}">
                <adec:decorative xmlns:adec="http://schemas.microsoft.com/office/drawing/2017/decorative" val="1"/>
              </a:ext>
            </a:extLst>
          </p:cNvPr>
          <p:cNvSpPr/>
          <p:nvPr/>
        </p:nvSpPr>
        <p:spPr>
          <a:xfrm>
            <a:off x="0" y="0"/>
            <a:ext cx="18288000" cy="1028700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3" name="Group 9">
            <a:extLst>
              <a:ext uri="{FF2B5EF4-FFF2-40B4-BE49-F238E27FC236}">
                <a16:creationId xmlns:a16="http://schemas.microsoft.com/office/drawing/2014/main" id="{E12A51DB-E9EE-BB64-CF7E-D2694BA40767}"/>
              </a:ext>
              <a:ext uri="{C183D7F6-B498-43B3-948B-1728B52AA6E4}">
                <adec:decorative xmlns:adec="http://schemas.microsoft.com/office/drawing/2017/decorative" val="1"/>
              </a:ext>
            </a:extLst>
          </p:cNvPr>
          <p:cNvGrpSpPr/>
          <p:nvPr/>
        </p:nvGrpSpPr>
        <p:grpSpPr>
          <a:xfrm>
            <a:off x="15479877" y="235960"/>
            <a:ext cx="2496696" cy="2496696"/>
            <a:chOff x="15479877" y="235960"/>
            <a:chExt cx="2496696" cy="2496696"/>
          </a:xfrm>
        </p:grpSpPr>
        <p:sp>
          <p:nvSpPr>
            <p:cNvPr id="4" name="Freeform 10">
              <a:extLst>
                <a:ext uri="{FF2B5EF4-FFF2-40B4-BE49-F238E27FC236}">
                  <a16:creationId xmlns:a16="http://schemas.microsoft.com/office/drawing/2014/main" id="{879447C5-4E5B-10DB-47ED-64C47FFE4216}"/>
                </a:ext>
              </a:extLst>
            </p:cNvPr>
            <p:cNvSpPr/>
            <p:nvPr/>
          </p:nvSpPr>
          <p:spPr>
            <a:xfrm>
              <a:off x="15479877" y="235960"/>
              <a:ext cx="2496696" cy="2496696"/>
            </a:xfrm>
            <a:custGeom>
              <a:avLst/>
              <a:gdLst>
                <a:gd name="f0" fmla="val w"/>
                <a:gd name="f1" fmla="val h"/>
                <a:gd name="f2" fmla="val 0"/>
                <a:gd name="f3" fmla="val 3328925"/>
                <a:gd name="f4" fmla="*/ f0 1 3328925"/>
                <a:gd name="f5" fmla="*/ f1 1 3328925"/>
                <a:gd name="f6" fmla="val f2"/>
                <a:gd name="f7" fmla="val f3"/>
                <a:gd name="f8" fmla="+- f7 0 f6"/>
                <a:gd name="f9" fmla="*/ f8 1 3328925"/>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3328925" h="3328925">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Freeform 11">
              <a:extLst>
                <a:ext uri="{FF2B5EF4-FFF2-40B4-BE49-F238E27FC236}">
                  <a16:creationId xmlns:a16="http://schemas.microsoft.com/office/drawing/2014/main" id="{A4E9E2D1-2CD3-327D-8A80-6958B9A94FF9}"/>
                </a:ext>
              </a:extLst>
            </p:cNvPr>
            <p:cNvSpPr/>
            <p:nvPr/>
          </p:nvSpPr>
          <p:spPr>
            <a:xfrm>
              <a:off x="15688497" y="484869"/>
              <a:ext cx="2079455" cy="2079455"/>
            </a:xfrm>
            <a:custGeom>
              <a:avLst/>
              <a:gdLst>
                <a:gd name="f0" fmla="val w"/>
                <a:gd name="f1" fmla="val h"/>
                <a:gd name="f2" fmla="val 0"/>
                <a:gd name="f3" fmla="val 2772605"/>
                <a:gd name="f4" fmla="*/ f0 1 2772605"/>
                <a:gd name="f5" fmla="*/ f1 1 2772605"/>
                <a:gd name="f6" fmla="val f2"/>
                <a:gd name="f7" fmla="val f3"/>
                <a:gd name="f8" fmla="+- f7 0 f6"/>
                <a:gd name="f9" fmla="*/ f8 1 2772605"/>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772605" h="2772605">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0" name="TextBox 7">
            <a:extLst>
              <a:ext uri="{FF2B5EF4-FFF2-40B4-BE49-F238E27FC236}">
                <a16:creationId xmlns:a16="http://schemas.microsoft.com/office/drawing/2014/main" id="{EF3A8980-637C-C2A5-3A81-DEA8DBCF0F66}"/>
              </a:ext>
            </a:extLst>
          </p:cNvPr>
          <p:cNvSpPr txBox="1">
            <a:spLocks noGrp="1"/>
          </p:cNvSpPr>
          <p:nvPr>
            <p:ph type="title" idx="4294967295"/>
          </p:nvPr>
        </p:nvSpPr>
        <p:spPr>
          <a:xfrm>
            <a:off x="-892289" y="7717170"/>
            <a:ext cx="9693600" cy="962662"/>
          </a:xfrm>
        </p:spPr>
        <p:txBody>
          <a:bodyPr lIns="0" tIns="0" rIns="0" bIns="0" anchor="t">
            <a:spAutoFit/>
          </a:bodyPr>
          <a:lstStyle/>
          <a:p>
            <a:pPr lvl="0">
              <a:lnSpc>
                <a:spcPts val="7840"/>
              </a:lnSpc>
            </a:pPr>
            <a:r>
              <a:rPr lang="en-US" sz="5600">
                <a:solidFill>
                  <a:srgbClr val="F5231E"/>
                </a:solidFill>
                <a:latin typeface="Avenir Next Condensed" pitchFamily="34"/>
              </a:rPr>
              <a:t>Dr. Liz Cramer</a:t>
            </a:r>
          </a:p>
        </p:txBody>
      </p:sp>
      <p:grpSp>
        <p:nvGrpSpPr>
          <p:cNvPr id="6" name="Group 3" descr="Headshot of Dr. Liz Cramer">
            <a:extLst>
              <a:ext uri="{FF2B5EF4-FFF2-40B4-BE49-F238E27FC236}">
                <a16:creationId xmlns:a16="http://schemas.microsoft.com/office/drawing/2014/main" id="{98981CB3-B7A2-F466-014F-CA285421FA62}"/>
              </a:ext>
            </a:extLst>
          </p:cNvPr>
          <p:cNvGrpSpPr/>
          <p:nvPr/>
        </p:nvGrpSpPr>
        <p:grpSpPr>
          <a:xfrm>
            <a:off x="1532854" y="2732629"/>
            <a:ext cx="4843302" cy="4821731"/>
            <a:chOff x="1532854" y="2732629"/>
            <a:chExt cx="4843302" cy="4821731"/>
          </a:xfrm>
        </p:grpSpPr>
        <p:sp>
          <p:nvSpPr>
            <p:cNvPr id="7" name="Freeform 4">
              <a:extLst>
                <a:ext uri="{FF2B5EF4-FFF2-40B4-BE49-F238E27FC236}">
                  <a16:creationId xmlns:a16="http://schemas.microsoft.com/office/drawing/2014/main" id="{8AFB58BE-634B-22F2-5E01-2A179681075C}"/>
                </a:ext>
              </a:extLst>
            </p:cNvPr>
            <p:cNvSpPr/>
            <p:nvPr/>
          </p:nvSpPr>
          <p:spPr>
            <a:xfrm>
              <a:off x="1532854" y="2732629"/>
              <a:ext cx="4843302" cy="4821731"/>
            </a:xfrm>
            <a:custGeom>
              <a:avLst/>
              <a:gdLst>
                <a:gd name="f0" fmla="val w"/>
                <a:gd name="f1" fmla="val h"/>
                <a:gd name="f2" fmla="val 0"/>
                <a:gd name="f3" fmla="val 14906544"/>
                <a:gd name="f4" fmla="val 14840178"/>
                <a:gd name="f5" fmla="val 7453273"/>
                <a:gd name="f6" fmla="val 75"/>
                <a:gd name="f7" fmla="val 4794451"/>
                <a:gd name="f8" fmla="val -11816"/>
                <a:gd name="f9" fmla="val 2332496"/>
                <a:gd name="f10" fmla="val 1399825"/>
                <a:gd name="f11" fmla="val 999642"/>
                <a:gd name="f12" fmla="val 3700470"/>
                <a:gd name="f13" fmla="val -333213"/>
                <a:gd name="f14" fmla="val 6001115"/>
                <a:gd name="f15" fmla="val 8839064"/>
                <a:gd name="f16" fmla="val 11139709"/>
                <a:gd name="f17" fmla="val 13440354"/>
                <a:gd name="f18" fmla="val 14851995"/>
                <a:gd name="f19" fmla="val 14840104"/>
                <a:gd name="f20" fmla="val 10112093"/>
                <a:gd name="f21" fmla="val 12574049"/>
                <a:gd name="f22" fmla="val 13906904"/>
                <a:gd name="f23" fmla="val 15239758"/>
                <a:gd name="f24" fmla="*/ f0 1 14906544"/>
                <a:gd name="f25" fmla="*/ f1 1 14840178"/>
                <a:gd name="f26" fmla="val f2"/>
                <a:gd name="f27" fmla="val f3"/>
                <a:gd name="f28" fmla="val f4"/>
                <a:gd name="f29" fmla="+- f28 0 f26"/>
                <a:gd name="f30" fmla="+- f27 0 f26"/>
                <a:gd name="f31" fmla="*/ f30 1 14906544"/>
                <a:gd name="f32" fmla="*/ f29 1 148401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4906544" h="14840178">
                  <a:moveTo>
                    <a:pt x="f5" y="f6"/>
                  </a:moveTo>
                  <a:cubicBezTo>
                    <a:pt x="f7" y="f8"/>
                    <a:pt x="f9" y="f10"/>
                    <a:pt x="f11" y="f12"/>
                  </a:cubicBezTo>
                  <a:cubicBezTo>
                    <a:pt x="f13" y="f14"/>
                    <a:pt x="f13" y="f15"/>
                    <a:pt x="f11" y="f16"/>
                  </a:cubicBezTo>
                  <a:cubicBezTo>
                    <a:pt x="f9" y="f17"/>
                    <a:pt x="f7" y="f18"/>
                    <a:pt x="f5" y="f19"/>
                  </a:cubicBezTo>
                  <a:cubicBezTo>
                    <a:pt x="f20" y="f18"/>
                    <a:pt x="f21" y="f17"/>
                    <a:pt x="f22" y="f16"/>
                  </a:cubicBezTo>
                  <a:cubicBezTo>
                    <a:pt x="f23" y="f15"/>
                    <a:pt x="f23" y="f14"/>
                    <a:pt x="f22" y="f12"/>
                  </a:cubicBezTo>
                  <a:cubicBezTo>
                    <a:pt x="f21" y="f10"/>
                    <a:pt x="f20" y="f8"/>
                    <a:pt x="f5" y="f6"/>
                  </a:cubicBezTo>
                  <a:close/>
                </a:path>
              </a:pathLst>
            </a:custGeom>
            <a:solidFill>
              <a:srgbClr val="F5231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5">
              <a:extLst>
                <a:ext uri="{FF2B5EF4-FFF2-40B4-BE49-F238E27FC236}">
                  <a16:creationId xmlns:a16="http://schemas.microsoft.com/office/drawing/2014/main" id="{AB25BE10-B1C5-4133-B63F-8243DF10991B}"/>
                </a:ext>
              </a:extLst>
            </p:cNvPr>
            <p:cNvSpPr/>
            <p:nvPr/>
          </p:nvSpPr>
          <p:spPr>
            <a:xfrm>
              <a:off x="1598252" y="2797743"/>
              <a:ext cx="4712506" cy="4691521"/>
            </a:xfrm>
            <a:custGeom>
              <a:avLst/>
              <a:gdLst>
                <a:gd name="f0" fmla="val w"/>
                <a:gd name="f1" fmla="val h"/>
                <a:gd name="f2" fmla="val 0"/>
                <a:gd name="f3" fmla="val 14503985"/>
                <a:gd name="f4" fmla="val 14439411"/>
                <a:gd name="f5" fmla="val 7251993"/>
                <a:gd name="f6" fmla="val 73"/>
                <a:gd name="f7" fmla="val 4664974"/>
                <a:gd name="f8" fmla="val -11497"/>
                <a:gd name="f9" fmla="val 2269506"/>
                <a:gd name="f10" fmla="val 1362022"/>
                <a:gd name="f11" fmla="val 972645"/>
                <a:gd name="f12" fmla="val 3600537"/>
                <a:gd name="f13" fmla="val -324215"/>
                <a:gd name="f14" fmla="val 5839051"/>
                <a:gd name="f15" fmla="val 8600360"/>
                <a:gd name="f16" fmla="val 10838875"/>
                <a:gd name="f17" fmla="val 13077389"/>
                <a:gd name="f18" fmla="val 14450908"/>
                <a:gd name="f19" fmla="val 14439338"/>
                <a:gd name="f20" fmla="val 9839011"/>
                <a:gd name="f21" fmla="val 12234479"/>
                <a:gd name="f22" fmla="val 13531340"/>
                <a:gd name="f23" fmla="val 14828201"/>
                <a:gd name="f24" fmla="*/ f0 1 14503985"/>
                <a:gd name="f25" fmla="*/ f1 1 14439411"/>
                <a:gd name="f26" fmla="val f2"/>
                <a:gd name="f27" fmla="val f3"/>
                <a:gd name="f28" fmla="val f4"/>
                <a:gd name="f29" fmla="+- f28 0 f26"/>
                <a:gd name="f30" fmla="+- f27 0 f26"/>
                <a:gd name="f31" fmla="*/ f30 1 14503985"/>
                <a:gd name="f32" fmla="*/ f29 1 1443941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4503985" h="14439411">
                  <a:moveTo>
                    <a:pt x="f5" y="f6"/>
                  </a:moveTo>
                  <a:cubicBezTo>
                    <a:pt x="f7" y="f8"/>
                    <a:pt x="f9" y="f10"/>
                    <a:pt x="f11" y="f12"/>
                  </a:cubicBezTo>
                  <a:cubicBezTo>
                    <a:pt x="f13" y="f14"/>
                    <a:pt x="f13" y="f15"/>
                    <a:pt x="f11" y="f16"/>
                  </a:cubicBezTo>
                  <a:cubicBezTo>
                    <a:pt x="f9" y="f17"/>
                    <a:pt x="f7" y="f18"/>
                    <a:pt x="f5" y="f19"/>
                  </a:cubicBezTo>
                  <a:cubicBezTo>
                    <a:pt x="f20" y="f18"/>
                    <a:pt x="f21" y="f17"/>
                    <a:pt x="f22" y="f16"/>
                  </a:cubicBezTo>
                  <a:cubicBezTo>
                    <a:pt x="f23" y="f15"/>
                    <a:pt x="f23" y="f14"/>
                    <a:pt x="f22" y="f12"/>
                  </a:cubicBezTo>
                  <a:cubicBezTo>
                    <a:pt x="f21" y="f10"/>
                    <a:pt x="f20" y="f8"/>
                    <a:pt x="f5"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6" descr="Image of Dr. Liz Cramer">
              <a:extLst>
                <a:ext uri="{FF2B5EF4-FFF2-40B4-BE49-F238E27FC236}">
                  <a16:creationId xmlns:a16="http://schemas.microsoft.com/office/drawing/2014/main" id="{594C27B0-320A-86E1-1819-9C60255D41B8}"/>
                </a:ext>
              </a:extLst>
            </p:cNvPr>
            <p:cNvSpPr/>
            <p:nvPr/>
          </p:nvSpPr>
          <p:spPr>
            <a:xfrm>
              <a:off x="1716283" y="2915235"/>
              <a:ext cx="4476454" cy="4456520"/>
            </a:xfrm>
            <a:custGeom>
              <a:avLst/>
              <a:gdLst>
                <a:gd name="f0" fmla="val w"/>
                <a:gd name="f1" fmla="val h"/>
                <a:gd name="f2" fmla="val 0"/>
                <a:gd name="f3" fmla="val 13777477"/>
                <a:gd name="f4" fmla="val 13716137"/>
                <a:gd name="f5" fmla="val 6888739"/>
                <a:gd name="f6" fmla="val 68"/>
                <a:gd name="f7" fmla="val 4431305"/>
                <a:gd name="f8" fmla="val -10922"/>
                <a:gd name="f9" fmla="val 2155826"/>
                <a:gd name="f10" fmla="val 1293797"/>
                <a:gd name="f11" fmla="val 923925"/>
                <a:gd name="f12" fmla="val 3420184"/>
                <a:gd name="f13" fmla="val -307975"/>
                <a:gd name="f14" fmla="val 5546571"/>
                <a:gd name="f15" fmla="val 8169565"/>
                <a:gd name="f16" fmla="val 10295952"/>
                <a:gd name="f17" fmla="val 12422339"/>
                <a:gd name="f18" fmla="val 13727058"/>
                <a:gd name="f19" fmla="val 13716068"/>
                <a:gd name="f20" fmla="val 9346172"/>
                <a:gd name="f21" fmla="val 11621651"/>
                <a:gd name="f22" fmla="val 12853552"/>
                <a:gd name="f23" fmla="val 14085452"/>
                <a:gd name="f24" fmla="*/ f0 1 13777477"/>
                <a:gd name="f25" fmla="*/ f1 1 13716137"/>
                <a:gd name="f26" fmla="val f2"/>
                <a:gd name="f27" fmla="val f3"/>
                <a:gd name="f28" fmla="val f4"/>
                <a:gd name="f29" fmla="+- f28 0 f26"/>
                <a:gd name="f30" fmla="+- f27 0 f26"/>
                <a:gd name="f31" fmla="*/ f30 1 13777477"/>
                <a:gd name="f32" fmla="*/ f29 1 1371613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3777477" h="13716137">
                  <a:moveTo>
                    <a:pt x="f5" y="f6"/>
                  </a:moveTo>
                  <a:cubicBezTo>
                    <a:pt x="f7" y="f8"/>
                    <a:pt x="f9" y="f10"/>
                    <a:pt x="f11" y="f12"/>
                  </a:cubicBezTo>
                  <a:cubicBezTo>
                    <a:pt x="f13" y="f14"/>
                    <a:pt x="f13" y="f15"/>
                    <a:pt x="f11" y="f16"/>
                  </a:cubicBezTo>
                  <a:cubicBezTo>
                    <a:pt x="f9" y="f17"/>
                    <a:pt x="f7" y="f18"/>
                    <a:pt x="f5" y="f19"/>
                  </a:cubicBezTo>
                  <a:cubicBezTo>
                    <a:pt x="f20" y="f18"/>
                    <a:pt x="f21" y="f17"/>
                    <a:pt x="f22" y="f16"/>
                  </a:cubicBezTo>
                  <a:cubicBezTo>
                    <a:pt x="f23" y="f15"/>
                    <a:pt x="f23" y="f14"/>
                    <a:pt x="f22" y="f12"/>
                  </a:cubicBezTo>
                  <a:cubicBezTo>
                    <a:pt x="f21" y="f10"/>
                    <a:pt x="f20" y="f8"/>
                    <a:pt x="f5" y="f6"/>
                  </a:cubicBez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1" name="TextBox 8">
            <a:extLst>
              <a:ext uri="{FF2B5EF4-FFF2-40B4-BE49-F238E27FC236}">
                <a16:creationId xmlns:a16="http://schemas.microsoft.com/office/drawing/2014/main" id="{9D6027FA-5F12-60AF-D578-A5BE4EE8869B}"/>
              </a:ext>
            </a:extLst>
          </p:cNvPr>
          <p:cNvSpPr txBox="1"/>
          <p:nvPr/>
        </p:nvSpPr>
        <p:spPr>
          <a:xfrm>
            <a:off x="1131350" y="8715375"/>
            <a:ext cx="5646310" cy="108585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32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Nexa Bold"/>
                <a:ea typeface="Nexa Bold"/>
                <a:cs typeface="Nexa Bold"/>
              </a:rPr>
              <a:t>Executive Director &amp; Principal Investigator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6D6E0B2-4DC6-385A-5E95-F8895051D599}"/>
              </a:ext>
              <a:ext uri="{C183D7F6-B498-43B3-948B-1728B52AA6E4}">
                <adec:decorative xmlns:adec="http://schemas.microsoft.com/office/drawing/2017/decorative" val="1"/>
              </a:ext>
            </a:extLst>
          </p:cNvPr>
          <p:cNvGrpSpPr/>
          <p:nvPr/>
        </p:nvGrpSpPr>
        <p:grpSpPr>
          <a:xfrm>
            <a:off x="7258607" y="1815916"/>
            <a:ext cx="10759863" cy="9253481"/>
            <a:chOff x="7258607" y="1815916"/>
            <a:chExt cx="10759863" cy="9253481"/>
          </a:xfrm>
        </p:grpSpPr>
        <p:sp>
          <p:nvSpPr>
            <p:cNvPr id="3" name="Freeform 3">
              <a:extLst>
                <a:ext uri="{FF2B5EF4-FFF2-40B4-BE49-F238E27FC236}">
                  <a16:creationId xmlns:a16="http://schemas.microsoft.com/office/drawing/2014/main" id="{39A648BF-A050-9DC0-A108-DC30817B2443}"/>
                </a:ext>
              </a:extLst>
            </p:cNvPr>
            <p:cNvSpPr/>
            <p:nvPr/>
          </p:nvSpPr>
          <p:spPr>
            <a:xfrm>
              <a:off x="7258607" y="1815916"/>
              <a:ext cx="10759863" cy="9253481"/>
            </a:xfrm>
            <a:custGeom>
              <a:avLst/>
              <a:gdLst>
                <a:gd name="f0" fmla="val w"/>
                <a:gd name="f1" fmla="val h"/>
                <a:gd name="f2" fmla="val 0"/>
                <a:gd name="f3" fmla="val 14346487"/>
                <a:gd name="f4" fmla="val 12337978"/>
                <a:gd name="f5" fmla="*/ f0 1 14346487"/>
                <a:gd name="f6" fmla="*/ f1 1 12337978"/>
                <a:gd name="f7" fmla="val f2"/>
                <a:gd name="f8" fmla="val f3"/>
                <a:gd name="f9" fmla="val f4"/>
                <a:gd name="f10" fmla="+- f9 0 f7"/>
                <a:gd name="f11" fmla="+- f8 0 f7"/>
                <a:gd name="f12" fmla="*/ f11 1 14346487"/>
                <a:gd name="f13" fmla="*/ f10 1 1233797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346487" h="12337978">
                  <a:moveTo>
                    <a:pt x="f2" y="f2"/>
                  </a:moveTo>
                  <a:lnTo>
                    <a:pt x="f3" y="f2"/>
                  </a:lnTo>
                  <a:lnTo>
                    <a:pt x="f3" y="f4"/>
                  </a:lnTo>
                  <a:lnTo>
                    <a:pt x="f2" y="f4"/>
                  </a:lnTo>
                  <a:lnTo>
                    <a:pt x="f2" y="f2"/>
                  </a:lnTo>
                  <a:close/>
                </a:path>
              </a:pathLst>
            </a:custGeom>
            <a:blipFill>
              <a:blip r:embed="rId3">
                <a:alphaModFix amt="75000"/>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4">
              <a:extLst>
                <a:ext uri="{FF2B5EF4-FFF2-40B4-BE49-F238E27FC236}">
                  <a16:creationId xmlns:a16="http://schemas.microsoft.com/office/drawing/2014/main" id="{0BA4ED84-3E9B-4F3A-0F36-EB4DA1A68477}"/>
                </a:ext>
              </a:extLst>
            </p:cNvPr>
            <p:cNvSpPr/>
            <p:nvPr/>
          </p:nvSpPr>
          <p:spPr>
            <a:xfrm>
              <a:off x="8188360" y="2310414"/>
              <a:ext cx="8508720" cy="7354720"/>
            </a:xfrm>
            <a:custGeom>
              <a:avLst/>
              <a:gdLst>
                <a:gd name="f0" fmla="val w"/>
                <a:gd name="f1" fmla="val h"/>
                <a:gd name="f2" fmla="val 0"/>
                <a:gd name="f3" fmla="val 11344958"/>
                <a:gd name="f4" fmla="val 9806298"/>
                <a:gd name="f5" fmla="*/ f0 1 11344958"/>
                <a:gd name="f6" fmla="*/ f1 1 9806298"/>
                <a:gd name="f7" fmla="val f2"/>
                <a:gd name="f8" fmla="val f3"/>
                <a:gd name="f9" fmla="val f4"/>
                <a:gd name="f10" fmla="+- f9 0 f7"/>
                <a:gd name="f11" fmla="+- f8 0 f7"/>
                <a:gd name="f12" fmla="*/ f11 1 11344958"/>
                <a:gd name="f13" fmla="*/ f10 1 980629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1344958" h="9806298">
                  <a:moveTo>
                    <a:pt x="f2" y="f2"/>
                  </a:moveTo>
                  <a:lnTo>
                    <a:pt x="f3" y="f2"/>
                  </a:lnTo>
                  <a:lnTo>
                    <a:pt x="f3" y="f4"/>
                  </a:lnTo>
                  <a:lnTo>
                    <a:pt x="f2" y="f4"/>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6" name="Freeform 7">
            <a:extLst>
              <a:ext uri="{FF2B5EF4-FFF2-40B4-BE49-F238E27FC236}">
                <a16:creationId xmlns:a16="http://schemas.microsoft.com/office/drawing/2014/main" id="{FDA87341-B2CE-E719-9F37-B46D50367833}"/>
              </a:ext>
              <a:ext uri="{C183D7F6-B498-43B3-948B-1728B52AA6E4}">
                <adec:decorative xmlns:adec="http://schemas.microsoft.com/office/drawing/2017/decorative" val="1"/>
              </a:ext>
            </a:extLst>
          </p:cNvPr>
          <p:cNvSpPr/>
          <p:nvPr/>
        </p:nvSpPr>
        <p:spPr>
          <a:xfrm>
            <a:off x="14480173" y="6468959"/>
            <a:ext cx="3071890" cy="1148120"/>
          </a:xfrm>
          <a:custGeom>
            <a:avLst/>
            <a:gdLst>
              <a:gd name="f0" fmla="val w"/>
              <a:gd name="f1" fmla="val h"/>
              <a:gd name="f2" fmla="val 0"/>
              <a:gd name="f3" fmla="val 3071894"/>
              <a:gd name="f4" fmla="val 1148120"/>
              <a:gd name="f5" fmla="*/ f0 1 3071894"/>
              <a:gd name="f6" fmla="*/ f1 1 1148120"/>
              <a:gd name="f7" fmla="val f2"/>
              <a:gd name="f8" fmla="val f3"/>
              <a:gd name="f9" fmla="val f4"/>
              <a:gd name="f10" fmla="+- f9 0 f7"/>
              <a:gd name="f11" fmla="+- f8 0 f7"/>
              <a:gd name="f12" fmla="*/ f11 1 3071894"/>
              <a:gd name="f13" fmla="*/ f10 1 114812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071894" h="1148120">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8">
            <a:extLst>
              <a:ext uri="{FF2B5EF4-FFF2-40B4-BE49-F238E27FC236}">
                <a16:creationId xmlns:a16="http://schemas.microsoft.com/office/drawing/2014/main" id="{7A6B7FA8-2DEC-BAFF-16D5-845892089397}"/>
              </a:ext>
              <a:ext uri="{C183D7F6-B498-43B3-948B-1728B52AA6E4}">
                <adec:decorative xmlns:adec="http://schemas.microsoft.com/office/drawing/2017/decorative" val="1"/>
              </a:ext>
            </a:extLst>
          </p:cNvPr>
          <p:cNvSpPr/>
          <p:nvPr/>
        </p:nvSpPr>
        <p:spPr>
          <a:xfrm>
            <a:off x="2443395" y="4660504"/>
            <a:ext cx="2517471" cy="2476277"/>
          </a:xfrm>
          <a:custGeom>
            <a:avLst/>
            <a:gdLst>
              <a:gd name="f0" fmla="val w"/>
              <a:gd name="f1" fmla="val h"/>
              <a:gd name="f2" fmla="val 0"/>
              <a:gd name="f3" fmla="val 2517474"/>
              <a:gd name="f4" fmla="val 2476279"/>
              <a:gd name="f5" fmla="val 2476280"/>
              <a:gd name="f6" fmla="*/ f0 1 2517474"/>
              <a:gd name="f7" fmla="*/ f1 1 2476279"/>
              <a:gd name="f8" fmla="val f2"/>
              <a:gd name="f9" fmla="val f3"/>
              <a:gd name="f10" fmla="val f4"/>
              <a:gd name="f11" fmla="+- f10 0 f8"/>
              <a:gd name="f12" fmla="+- f9 0 f8"/>
              <a:gd name="f13" fmla="*/ f12 1 2517474"/>
              <a:gd name="f14" fmla="*/ f11 1 247627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17474" h="2476279">
                <a:moveTo>
                  <a:pt x="f2" y="f2"/>
                </a:moveTo>
                <a:lnTo>
                  <a:pt x="f3" y="f2"/>
                </a:lnTo>
                <a:lnTo>
                  <a:pt x="f3" y="f5"/>
                </a:lnTo>
                <a:lnTo>
                  <a:pt x="f2" y="f5"/>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8" name="Group 9">
            <a:extLst>
              <a:ext uri="{FF2B5EF4-FFF2-40B4-BE49-F238E27FC236}">
                <a16:creationId xmlns:a16="http://schemas.microsoft.com/office/drawing/2014/main" id="{6DE49E73-86D2-4418-F8B4-724B345642CB}"/>
              </a:ext>
              <a:ext uri="{C183D7F6-B498-43B3-948B-1728B52AA6E4}">
                <adec:decorative xmlns:adec="http://schemas.microsoft.com/office/drawing/2017/decorative" val="1"/>
              </a:ext>
            </a:extLst>
          </p:cNvPr>
          <p:cNvGrpSpPr/>
          <p:nvPr/>
        </p:nvGrpSpPr>
        <p:grpSpPr>
          <a:xfrm>
            <a:off x="-2977249" y="511487"/>
            <a:ext cx="13089416" cy="1657020"/>
            <a:chOff x="-2977249" y="511487"/>
            <a:chExt cx="13089416" cy="1657020"/>
          </a:xfrm>
        </p:grpSpPr>
        <p:sp>
          <p:nvSpPr>
            <p:cNvPr id="9" name="Freeform 10">
              <a:extLst>
                <a:ext uri="{FF2B5EF4-FFF2-40B4-BE49-F238E27FC236}">
                  <a16:creationId xmlns:a16="http://schemas.microsoft.com/office/drawing/2014/main" id="{C1CFB476-4F56-7BB3-B694-EEC93142E914}"/>
                </a:ext>
                <a:ext uri="{C183D7F6-B498-43B3-948B-1728B52AA6E4}">
                  <adec:decorative xmlns:adec="http://schemas.microsoft.com/office/drawing/2017/decorative" val="1"/>
                </a:ext>
              </a:extLst>
            </p:cNvPr>
            <p:cNvSpPr/>
            <p:nvPr/>
          </p:nvSpPr>
          <p:spPr>
            <a:xfrm>
              <a:off x="-2977249" y="650074"/>
              <a:ext cx="13089416" cy="1518425"/>
            </a:xfrm>
            <a:custGeom>
              <a:avLst/>
              <a:gdLst>
                <a:gd name="f0" fmla="val w"/>
                <a:gd name="f1" fmla="val h"/>
                <a:gd name="f2" fmla="val 0"/>
                <a:gd name="f3" fmla="val 3598414"/>
                <a:gd name="f4" fmla="val 417431"/>
                <a:gd name="f5" fmla="val 203200"/>
                <a:gd name="f6" fmla="val 3395214"/>
                <a:gd name="f7" fmla="*/ f0 1 3598414"/>
                <a:gd name="f8" fmla="*/ f1 1 417431"/>
                <a:gd name="f9" fmla="val f2"/>
                <a:gd name="f10" fmla="val f3"/>
                <a:gd name="f11" fmla="val f4"/>
                <a:gd name="f12" fmla="+- f11 0 f9"/>
                <a:gd name="f13" fmla="+- f10 0 f9"/>
                <a:gd name="f14" fmla="*/ f13 1 3598414"/>
                <a:gd name="f15" fmla="*/ f12 1 41743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598414" h="417431">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1">
              <a:extLst>
                <a:ext uri="{FF2B5EF4-FFF2-40B4-BE49-F238E27FC236}">
                  <a16:creationId xmlns:a16="http://schemas.microsoft.com/office/drawing/2014/main" id="{A7E20F19-782F-65EF-4011-D65C5A2D76EA}"/>
                </a:ext>
              </a:extLst>
            </p:cNvPr>
            <p:cNvSpPr txBox="1"/>
            <p:nvPr/>
          </p:nvSpPr>
          <p:spPr>
            <a:xfrm>
              <a:off x="-2607676" y="511487"/>
              <a:ext cx="12350270" cy="1657020"/>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11" name="Group 15">
            <a:extLst>
              <a:ext uri="{FF2B5EF4-FFF2-40B4-BE49-F238E27FC236}">
                <a16:creationId xmlns:a16="http://schemas.microsoft.com/office/drawing/2014/main" id="{012C01F4-F92F-89C2-9B1B-B02967DE8ABB}"/>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12" name="Freeform 16">
              <a:extLst>
                <a:ext uri="{FF2B5EF4-FFF2-40B4-BE49-F238E27FC236}">
                  <a16:creationId xmlns:a16="http://schemas.microsoft.com/office/drawing/2014/main" id="{5018EFC9-5A41-5BA8-8293-69FA9A0F6FBA}"/>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7">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17">
              <a:extLst>
                <a:ext uri="{FF2B5EF4-FFF2-40B4-BE49-F238E27FC236}">
                  <a16:creationId xmlns:a16="http://schemas.microsoft.com/office/drawing/2014/main" id="{ED13FE3F-41EE-F3CC-0A0C-D1602F48040F}"/>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8">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4" name="Title 17">
            <a:extLst>
              <a:ext uri="{FF2B5EF4-FFF2-40B4-BE49-F238E27FC236}">
                <a16:creationId xmlns:a16="http://schemas.microsoft.com/office/drawing/2014/main" id="{1AA3CC09-E373-7C2B-5868-A10BD36FEE28}"/>
              </a:ext>
            </a:extLst>
          </p:cNvPr>
          <p:cNvSpPr txBox="1">
            <a:spLocks noGrp="1"/>
          </p:cNvSpPr>
          <p:nvPr>
            <p:ph type="title" idx="4294967295"/>
          </p:nvPr>
        </p:nvSpPr>
        <p:spPr>
          <a:xfrm>
            <a:off x="457200" y="-1143000"/>
            <a:ext cx="8229600" cy="1143000"/>
          </a:xfrm>
        </p:spPr>
        <p:txBody>
          <a:bodyPr anchor="b"/>
          <a:lstStyle/>
          <a:p>
            <a:pPr lvl="0"/>
            <a:r>
              <a:rPr lang="en-US"/>
              <a:t>YouTube Channel</a:t>
            </a:r>
          </a:p>
        </p:txBody>
      </p:sp>
      <p:sp>
        <p:nvSpPr>
          <p:cNvPr id="15" name="TextBox 13">
            <a:extLst>
              <a:ext uri="{FF2B5EF4-FFF2-40B4-BE49-F238E27FC236}">
                <a16:creationId xmlns:a16="http://schemas.microsoft.com/office/drawing/2014/main" id="{438BE3CD-8376-7171-28DF-AC6F4EBC149C}"/>
              </a:ext>
            </a:extLst>
          </p:cNvPr>
          <p:cNvSpPr txBox="1"/>
          <p:nvPr/>
        </p:nvSpPr>
        <p:spPr>
          <a:xfrm>
            <a:off x="1028700" y="1030830"/>
            <a:ext cx="8445681" cy="8045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6160"/>
              </a:lnSpc>
              <a:spcBef>
                <a:spcPts val="0"/>
              </a:spcBef>
              <a:spcAft>
                <a:spcPts val="0"/>
              </a:spcAft>
              <a:buNone/>
              <a:tabLst/>
              <a:defRPr sz="1800" b="0" i="0" u="none" strike="noStrike" kern="0" cap="none" spc="0" baseline="0">
                <a:solidFill>
                  <a:srgbClr val="000000"/>
                </a:solidFill>
                <a:uFillTx/>
              </a:defRPr>
            </a:pPr>
            <a:r>
              <a:rPr lang="en-US" sz="5600" b="0" i="0" u="none" strike="noStrike" kern="1200" cap="none" spc="0" baseline="0">
                <a:solidFill>
                  <a:srgbClr val="FFFFFF"/>
                </a:solidFill>
                <a:uFillTx/>
                <a:latin typeface="Lexend Exa"/>
                <a:ea typeface="Lexend Exa"/>
                <a:cs typeface="Lexend Exa"/>
              </a:rPr>
              <a:t>DREAM CENTER</a:t>
            </a:r>
          </a:p>
        </p:txBody>
      </p:sp>
      <p:sp>
        <p:nvSpPr>
          <p:cNvPr id="16" name="TextBox 14">
            <a:extLst>
              <a:ext uri="{FF2B5EF4-FFF2-40B4-BE49-F238E27FC236}">
                <a16:creationId xmlns:a16="http://schemas.microsoft.com/office/drawing/2014/main" id="{7FC30DA4-3C56-2BB8-DB01-12CDCAFB1556}"/>
              </a:ext>
            </a:extLst>
          </p:cNvPr>
          <p:cNvSpPr txBox="1"/>
          <p:nvPr/>
        </p:nvSpPr>
        <p:spPr>
          <a:xfrm>
            <a:off x="479621" y="3647148"/>
            <a:ext cx="6919840" cy="558542"/>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24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F7840E"/>
                </a:solidFill>
                <a:uFillTx/>
                <a:latin typeface="Lexend Exa"/>
                <a:ea typeface="Lexend Exa"/>
                <a:cs typeface="Lexend Exa"/>
              </a:rPr>
              <a:t>YouTube Channel</a:t>
            </a:r>
          </a:p>
        </p:txBody>
      </p:sp>
      <p:sp>
        <p:nvSpPr>
          <p:cNvPr id="17" name="TextBox 12">
            <a:extLst>
              <a:ext uri="{FF2B5EF4-FFF2-40B4-BE49-F238E27FC236}">
                <a16:creationId xmlns:a16="http://schemas.microsoft.com/office/drawing/2014/main" id="{6CA106B1-9CE9-69F9-8026-A5E0FE0CDD30}"/>
              </a:ext>
            </a:extLst>
          </p:cNvPr>
          <p:cNvSpPr txBox="1"/>
          <p:nvPr/>
        </p:nvSpPr>
        <p:spPr>
          <a:xfrm>
            <a:off x="1047463" y="7345622"/>
            <a:ext cx="5309326" cy="5429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32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@DREAMTACenter</a:t>
            </a:r>
          </a:p>
        </p:txBody>
      </p:sp>
      <p:pic>
        <p:nvPicPr>
          <p:cNvPr id="5" name="Picture 6" descr="screenshot of the DREAM Center YouTube Channel">
            <a:extLst>
              <a:ext uri="{FF2B5EF4-FFF2-40B4-BE49-F238E27FC236}">
                <a16:creationId xmlns:a16="http://schemas.microsoft.com/office/drawing/2014/main" id="{14087DF0-4FFD-2C57-2DAD-0650E566A814}"/>
              </a:ext>
            </a:extLst>
          </p:cNvPr>
          <p:cNvPicPr>
            <a:picLocks noChangeAspect="1"/>
          </p:cNvPicPr>
          <p:nvPr/>
        </p:nvPicPr>
        <p:blipFill>
          <a:blip r:embed="rId9"/>
          <a:srcRect t="4818" b="4818"/>
          <a:stretch>
            <a:fillRect/>
          </a:stretch>
        </p:blipFill>
        <p:spPr>
          <a:xfrm>
            <a:off x="8599346" y="2736588"/>
            <a:ext cx="7686739" cy="4306430"/>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3B99C2C-897D-26D6-9CFE-FEDDB203B5CA}"/>
              </a:ext>
              <a:ext uri="{C183D7F6-B498-43B3-948B-1728B52AA6E4}">
                <adec:decorative xmlns:adec="http://schemas.microsoft.com/office/drawing/2017/decorative" val="1"/>
              </a:ext>
            </a:extLst>
          </p:cNvPr>
          <p:cNvGrpSpPr/>
          <p:nvPr/>
        </p:nvGrpSpPr>
        <p:grpSpPr>
          <a:xfrm>
            <a:off x="5715219" y="-148910"/>
            <a:ext cx="6197263" cy="11041334"/>
            <a:chOff x="5715219" y="-148910"/>
            <a:chExt cx="6197263" cy="11041334"/>
          </a:xfrm>
        </p:grpSpPr>
        <p:sp>
          <p:nvSpPr>
            <p:cNvPr id="3" name="Freeform 3">
              <a:extLst>
                <a:ext uri="{FF2B5EF4-FFF2-40B4-BE49-F238E27FC236}">
                  <a16:creationId xmlns:a16="http://schemas.microsoft.com/office/drawing/2014/main" id="{5861CF66-7674-3798-FDA3-B72C22AAB09A}"/>
                </a:ext>
                <a:ext uri="{C183D7F6-B498-43B3-948B-1728B52AA6E4}">
                  <adec:decorative xmlns:adec="http://schemas.microsoft.com/office/drawing/2017/decorative" val="1"/>
                </a:ext>
              </a:extLst>
            </p:cNvPr>
            <p:cNvSpPr/>
            <p:nvPr/>
          </p:nvSpPr>
          <p:spPr>
            <a:xfrm>
              <a:off x="5715219" y="0"/>
              <a:ext cx="6197263" cy="10892424"/>
            </a:xfrm>
            <a:custGeom>
              <a:avLst/>
              <a:gdLst>
                <a:gd name="f0" fmla="val w"/>
                <a:gd name="f1" fmla="val h"/>
                <a:gd name="f2" fmla="val 0"/>
                <a:gd name="f3" fmla="val 1585610"/>
                <a:gd name="f4" fmla="val 2786896"/>
                <a:gd name="f5" fmla="*/ f0 1 1585610"/>
                <a:gd name="f6" fmla="*/ f1 1 2786896"/>
                <a:gd name="f7" fmla="val f2"/>
                <a:gd name="f8" fmla="val f3"/>
                <a:gd name="f9" fmla="val f4"/>
                <a:gd name="f10" fmla="+- f9 0 f7"/>
                <a:gd name="f11" fmla="+- f8 0 f7"/>
                <a:gd name="f12" fmla="*/ f11 1 1585610"/>
                <a:gd name="f13" fmla="*/ f10 1 278689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585610" h="2786896">
                  <a:moveTo>
                    <a:pt x="f2" y="f2"/>
                  </a:moveTo>
                  <a:lnTo>
                    <a:pt x="f3" y="f2"/>
                  </a:lnTo>
                  <a:lnTo>
                    <a:pt x="f3" y="f4"/>
                  </a:lnTo>
                  <a:lnTo>
                    <a:pt x="f2" y="f4"/>
                  </a:lnTo>
                  <a:close/>
                </a:path>
              </a:pathLst>
            </a:custGeom>
            <a:solidFill>
              <a:srgbClr val="47677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ACC578A1-ECE3-1B88-FDFB-F9E35E575368}"/>
                </a:ext>
              </a:extLst>
            </p:cNvPr>
            <p:cNvSpPr txBox="1"/>
            <p:nvPr/>
          </p:nvSpPr>
          <p:spPr>
            <a:xfrm>
              <a:off x="5715219" y="-148910"/>
              <a:ext cx="6197263" cy="11041334"/>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0A983A9E-37FE-A1B4-BF8B-1E580EC25533}"/>
              </a:ext>
              <a:ext uri="{C183D7F6-B498-43B3-948B-1728B52AA6E4}">
                <adec:decorative xmlns:adec="http://schemas.microsoft.com/office/drawing/2017/decorative" val="1"/>
              </a:ext>
            </a:extLst>
          </p:cNvPr>
          <p:cNvGrpSpPr/>
          <p:nvPr/>
        </p:nvGrpSpPr>
        <p:grpSpPr>
          <a:xfrm>
            <a:off x="11912474" y="-148910"/>
            <a:ext cx="6375525" cy="11041334"/>
            <a:chOff x="11912474" y="-148910"/>
            <a:chExt cx="6375525" cy="11041334"/>
          </a:xfrm>
        </p:grpSpPr>
        <p:sp>
          <p:nvSpPr>
            <p:cNvPr id="6" name="Freeform 6">
              <a:extLst>
                <a:ext uri="{FF2B5EF4-FFF2-40B4-BE49-F238E27FC236}">
                  <a16:creationId xmlns:a16="http://schemas.microsoft.com/office/drawing/2014/main" id="{02D0EC2B-3BB4-BB05-DECA-87FEF9324950}"/>
                </a:ext>
                <a:ext uri="{C183D7F6-B498-43B3-948B-1728B52AA6E4}">
                  <adec:decorative xmlns:adec="http://schemas.microsoft.com/office/drawing/2017/decorative" val="1"/>
                </a:ext>
              </a:extLst>
            </p:cNvPr>
            <p:cNvSpPr/>
            <p:nvPr/>
          </p:nvSpPr>
          <p:spPr>
            <a:xfrm>
              <a:off x="11912474" y="0"/>
              <a:ext cx="6375525" cy="10892424"/>
            </a:xfrm>
            <a:custGeom>
              <a:avLst/>
              <a:gdLst>
                <a:gd name="f0" fmla="val w"/>
                <a:gd name="f1" fmla="val h"/>
                <a:gd name="f2" fmla="val 0"/>
                <a:gd name="f3" fmla="val 1631218"/>
                <a:gd name="f4" fmla="val 2786896"/>
                <a:gd name="f5" fmla="*/ f0 1 1631218"/>
                <a:gd name="f6" fmla="*/ f1 1 2786896"/>
                <a:gd name="f7" fmla="val f2"/>
                <a:gd name="f8" fmla="val f3"/>
                <a:gd name="f9" fmla="val f4"/>
                <a:gd name="f10" fmla="+- f9 0 f7"/>
                <a:gd name="f11" fmla="+- f8 0 f7"/>
                <a:gd name="f12" fmla="*/ f11 1 1631218"/>
                <a:gd name="f13" fmla="*/ f10 1 278689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631218" h="2786896">
                  <a:moveTo>
                    <a:pt x="f2" y="f2"/>
                  </a:moveTo>
                  <a:lnTo>
                    <a:pt x="f3" y="f2"/>
                  </a:lnTo>
                  <a:lnTo>
                    <a:pt x="f3" y="f4"/>
                  </a:lnTo>
                  <a:lnTo>
                    <a:pt x="f2" y="f4"/>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TextBox 7">
              <a:extLst>
                <a:ext uri="{FF2B5EF4-FFF2-40B4-BE49-F238E27FC236}">
                  <a16:creationId xmlns:a16="http://schemas.microsoft.com/office/drawing/2014/main" id="{CAD5E003-45F2-6D0A-D88A-CA8D591D6294}"/>
                </a:ext>
              </a:extLst>
            </p:cNvPr>
            <p:cNvSpPr txBox="1"/>
            <p:nvPr/>
          </p:nvSpPr>
          <p:spPr>
            <a:xfrm>
              <a:off x="11912474" y="-148910"/>
              <a:ext cx="6375525" cy="11041334"/>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8" name="Group 8">
            <a:extLst>
              <a:ext uri="{FF2B5EF4-FFF2-40B4-BE49-F238E27FC236}">
                <a16:creationId xmlns:a16="http://schemas.microsoft.com/office/drawing/2014/main" id="{54B054D2-6A50-C329-DC08-D5EFC24CB1C0}"/>
              </a:ext>
              <a:ext uri="{C183D7F6-B498-43B3-948B-1728B52AA6E4}">
                <adec:decorative xmlns:adec="http://schemas.microsoft.com/office/drawing/2017/decorative" val="1"/>
              </a:ext>
            </a:extLst>
          </p:cNvPr>
          <p:cNvGrpSpPr/>
          <p:nvPr/>
        </p:nvGrpSpPr>
        <p:grpSpPr>
          <a:xfrm>
            <a:off x="1390299" y="1335179"/>
            <a:ext cx="2585264" cy="2585264"/>
            <a:chOff x="1390299" y="1335179"/>
            <a:chExt cx="2585264" cy="2585264"/>
          </a:xfrm>
        </p:grpSpPr>
        <p:grpSp>
          <p:nvGrpSpPr>
            <p:cNvPr id="9" name="Group 9">
              <a:extLst>
                <a:ext uri="{FF2B5EF4-FFF2-40B4-BE49-F238E27FC236}">
                  <a16:creationId xmlns:a16="http://schemas.microsoft.com/office/drawing/2014/main" id="{9455CFEC-8033-BDA5-C05D-28383039FF27}"/>
                </a:ext>
              </a:extLst>
            </p:cNvPr>
            <p:cNvGrpSpPr/>
            <p:nvPr/>
          </p:nvGrpSpPr>
          <p:grpSpPr>
            <a:xfrm>
              <a:off x="1472184" y="1408477"/>
              <a:ext cx="2421486" cy="2421486"/>
              <a:chOff x="1472184" y="1408477"/>
              <a:chExt cx="2421486" cy="2421486"/>
            </a:xfrm>
          </p:grpSpPr>
          <p:sp>
            <p:nvSpPr>
              <p:cNvPr id="10" name="Freeform 10">
                <a:extLst>
                  <a:ext uri="{FF2B5EF4-FFF2-40B4-BE49-F238E27FC236}">
                    <a16:creationId xmlns:a16="http://schemas.microsoft.com/office/drawing/2014/main" id="{AAFAA844-541D-13EA-0007-D86689786829}"/>
                  </a:ext>
                </a:extLst>
              </p:cNvPr>
              <p:cNvSpPr/>
              <p:nvPr/>
            </p:nvSpPr>
            <p:spPr>
              <a:xfrm>
                <a:off x="1472184" y="1408477"/>
                <a:ext cx="2421486" cy="2421486"/>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TextBox 11">
                <a:extLst>
                  <a:ext uri="{FF2B5EF4-FFF2-40B4-BE49-F238E27FC236}">
                    <a16:creationId xmlns:a16="http://schemas.microsoft.com/office/drawing/2014/main" id="{1A508289-21C9-5310-9C8C-6C43FA1964B5}"/>
                  </a:ext>
                </a:extLst>
              </p:cNvPr>
              <p:cNvSpPr txBox="1"/>
              <p:nvPr/>
            </p:nvSpPr>
            <p:spPr>
              <a:xfrm>
                <a:off x="1699202" y="1521991"/>
                <a:ext cx="1967459" cy="2080964"/>
              </a:xfrm>
              <a:prstGeom prst="rect">
                <a:avLst/>
              </a:prstGeom>
              <a:noFill/>
              <a:ln cap="flat">
                <a:noFill/>
              </a:ln>
            </p:spPr>
            <p:txBody>
              <a:bodyPr vert="horz" wrap="square" lIns="18763" tIns="18763" rIns="18763" bIns="18763"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2" name="Freeform 12">
              <a:extLst>
                <a:ext uri="{FF2B5EF4-FFF2-40B4-BE49-F238E27FC236}">
                  <a16:creationId xmlns:a16="http://schemas.microsoft.com/office/drawing/2014/main" id="{E6F8787D-C1CC-3DAD-8846-AE2B158149E0}"/>
                </a:ext>
              </a:extLst>
            </p:cNvPr>
            <p:cNvSpPr/>
            <p:nvPr/>
          </p:nvSpPr>
          <p:spPr>
            <a:xfrm>
              <a:off x="1390299" y="1335179"/>
              <a:ext cx="2585264" cy="2585264"/>
            </a:xfrm>
            <a:custGeom>
              <a:avLst/>
              <a:gdLst>
                <a:gd name="f0" fmla="val w"/>
                <a:gd name="f1" fmla="val h"/>
                <a:gd name="f2" fmla="val 0"/>
                <a:gd name="f3" fmla="val 3447025"/>
                <a:gd name="f4" fmla="*/ f0 1 3447025"/>
                <a:gd name="f5" fmla="*/ f1 1 3447025"/>
                <a:gd name="f6" fmla="val f2"/>
                <a:gd name="f7" fmla="val f3"/>
                <a:gd name="f8" fmla="+- f7 0 f6"/>
                <a:gd name="f9" fmla="*/ f8 1 3447025"/>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3447025" h="3447025">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13">
              <a:extLst>
                <a:ext uri="{FF2B5EF4-FFF2-40B4-BE49-F238E27FC236}">
                  <a16:creationId xmlns:a16="http://schemas.microsoft.com/office/drawing/2014/main" id="{8EE43DF8-D965-BEE0-9D18-C0EEB9120325}"/>
                </a:ext>
              </a:extLst>
            </p:cNvPr>
            <p:cNvSpPr/>
            <p:nvPr/>
          </p:nvSpPr>
          <p:spPr>
            <a:xfrm>
              <a:off x="1606317" y="1592912"/>
              <a:ext cx="2153229" cy="2153229"/>
            </a:xfrm>
            <a:custGeom>
              <a:avLst/>
              <a:gdLst>
                <a:gd name="f0" fmla="val w"/>
                <a:gd name="f1" fmla="val h"/>
                <a:gd name="f2" fmla="val 0"/>
                <a:gd name="f3" fmla="val 2870968"/>
                <a:gd name="f4" fmla="val 2870967"/>
                <a:gd name="f5" fmla="*/ f0 1 2870968"/>
                <a:gd name="f6" fmla="*/ f1 1 2870968"/>
                <a:gd name="f7" fmla="val f2"/>
                <a:gd name="f8" fmla="val f3"/>
                <a:gd name="f9" fmla="+- f8 0 f7"/>
                <a:gd name="f10" fmla="*/ f9 1 2870968"/>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870968" h="2870968">
                  <a:moveTo>
                    <a:pt x="f2" y="f2"/>
                  </a:moveTo>
                  <a:lnTo>
                    <a:pt x="f3" y="f2"/>
                  </a:lnTo>
                  <a:lnTo>
                    <a:pt x="f3" y="f4"/>
                  </a:lnTo>
                  <a:lnTo>
                    <a:pt x="f2" y="f4"/>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14" name="Group 14">
            <a:extLst>
              <a:ext uri="{FF2B5EF4-FFF2-40B4-BE49-F238E27FC236}">
                <a16:creationId xmlns:a16="http://schemas.microsoft.com/office/drawing/2014/main" id="{25B577C2-521F-7B66-9D3F-00851B449C9D}"/>
              </a:ext>
              <a:ext uri="{C183D7F6-B498-43B3-948B-1728B52AA6E4}">
                <adec:decorative xmlns:adec="http://schemas.microsoft.com/office/drawing/2017/decorative" val="1"/>
              </a:ext>
            </a:extLst>
          </p:cNvPr>
          <p:cNvGrpSpPr/>
          <p:nvPr/>
        </p:nvGrpSpPr>
        <p:grpSpPr>
          <a:xfrm>
            <a:off x="5868070" y="3593463"/>
            <a:ext cx="5965673" cy="3421831"/>
            <a:chOff x="5868070" y="3593463"/>
            <a:chExt cx="5965673" cy="3421831"/>
          </a:xfrm>
        </p:grpSpPr>
        <p:sp>
          <p:nvSpPr>
            <p:cNvPr id="15" name="Freeform 15">
              <a:extLst>
                <a:ext uri="{FF2B5EF4-FFF2-40B4-BE49-F238E27FC236}">
                  <a16:creationId xmlns:a16="http://schemas.microsoft.com/office/drawing/2014/main" id="{3A42EFFA-E469-342F-F106-2836902E38D6}"/>
                </a:ext>
                <a:ext uri="{C183D7F6-B498-43B3-948B-1728B52AA6E4}">
                  <adec:decorative xmlns:adec="http://schemas.microsoft.com/office/drawing/2017/decorative" val="1"/>
                </a:ext>
              </a:extLst>
            </p:cNvPr>
            <p:cNvSpPr/>
            <p:nvPr/>
          </p:nvSpPr>
          <p:spPr>
            <a:xfrm>
              <a:off x="6440430" y="3609603"/>
              <a:ext cx="4821896" cy="3233894"/>
            </a:xfrm>
            <a:custGeom>
              <a:avLst/>
              <a:gdLst>
                <a:gd name="f0" fmla="val w"/>
                <a:gd name="f1" fmla="val h"/>
                <a:gd name="f2" fmla="val 0"/>
                <a:gd name="f3" fmla="val 6451600"/>
                <a:gd name="f4" fmla="val 4326890"/>
                <a:gd name="f5" fmla="val 6224270"/>
                <a:gd name="f6" fmla="val 226060"/>
                <a:gd name="f7" fmla="val 101600"/>
                <a:gd name="f8" fmla="val 6451601"/>
                <a:gd name="f9" fmla="val 6450331"/>
                <a:gd name="f10" fmla="val 6348731"/>
                <a:gd name="f11" fmla="val 6252210"/>
                <a:gd name="f12" fmla="val 4043680"/>
                <a:gd name="f13" fmla="val 196851"/>
                <a:gd name="f14" fmla="val 255270"/>
                <a:gd name="f15" fmla="*/ f0 1 6451600"/>
                <a:gd name="f16" fmla="*/ f1 1 4326890"/>
                <a:gd name="f17" fmla="val f2"/>
                <a:gd name="f18" fmla="val f3"/>
                <a:gd name="f19" fmla="val f4"/>
                <a:gd name="f20" fmla="+- f19 0 f17"/>
                <a:gd name="f21" fmla="+- f18 0 f17"/>
                <a:gd name="f22" fmla="*/ f21 1 6451600"/>
                <a:gd name="f23" fmla="*/ f20 1 432689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451600" h="4326890">
                  <a:moveTo>
                    <a:pt x="f5" y="f2"/>
                  </a:moveTo>
                  <a:lnTo>
                    <a:pt x="f6" y="f2"/>
                  </a:lnTo>
                  <a:cubicBezTo>
                    <a:pt x="f7" y="f2"/>
                    <a:pt x="f2" y="f7"/>
                    <a:pt x="f2" y="f6"/>
                  </a:cubicBezTo>
                  <a:lnTo>
                    <a:pt x="f2" y="f4"/>
                  </a:lnTo>
                  <a:lnTo>
                    <a:pt x="f8" y="f4"/>
                  </a:lnTo>
                  <a:lnTo>
                    <a:pt x="f8" y="f6"/>
                  </a:lnTo>
                  <a:cubicBezTo>
                    <a:pt x="f9" y="f7"/>
                    <a:pt x="f10" y="f2"/>
                    <a:pt x="f5" y="f2"/>
                  </a:cubicBezTo>
                  <a:close/>
                  <a:moveTo>
                    <a:pt x="f11" y="f12"/>
                  </a:moveTo>
                  <a:lnTo>
                    <a:pt x="f13" y="f12"/>
                  </a:lnTo>
                  <a:lnTo>
                    <a:pt x="f13" y="f14"/>
                  </a:lnTo>
                  <a:lnTo>
                    <a:pt x="f11" y="f14"/>
                  </a:lnTo>
                  <a:lnTo>
                    <a:pt x="f11" y="f12"/>
                  </a:lnTo>
                  <a:close/>
                </a:path>
              </a:pathLst>
            </a:custGeom>
            <a:solidFill>
              <a:srgbClr val="0000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form 16">
              <a:extLst>
                <a:ext uri="{FF2B5EF4-FFF2-40B4-BE49-F238E27FC236}">
                  <a16:creationId xmlns:a16="http://schemas.microsoft.com/office/drawing/2014/main" id="{F6B50706-783F-9EF4-C1A8-E85671E7C1D0}"/>
                </a:ext>
                <a:ext uri="{C183D7F6-B498-43B3-948B-1728B52AA6E4}">
                  <adec:decorative xmlns:adec="http://schemas.microsoft.com/office/drawing/2017/decorative" val="1"/>
                </a:ext>
              </a:extLst>
            </p:cNvPr>
            <p:cNvSpPr/>
            <p:nvPr/>
          </p:nvSpPr>
          <p:spPr>
            <a:xfrm>
              <a:off x="5868070" y="3593463"/>
              <a:ext cx="5965673" cy="3395258"/>
            </a:xfrm>
            <a:custGeom>
              <a:avLst/>
              <a:gdLst>
                <a:gd name="f0" fmla="val w"/>
                <a:gd name="f1" fmla="val h"/>
                <a:gd name="f2" fmla="val 0"/>
                <a:gd name="f3" fmla="val 7981950"/>
                <a:gd name="f4" fmla="val 4542790"/>
                <a:gd name="f5" fmla="val 7239000"/>
                <a:gd name="f6" fmla="val 4348480"/>
                <a:gd name="f7" fmla="val 243840"/>
                <a:gd name="f8" fmla="val 109220"/>
                <a:gd name="f9" fmla="val 7129780"/>
                <a:gd name="f10" fmla="val 6995160"/>
                <a:gd name="f11" fmla="val 985520"/>
                <a:gd name="f12" fmla="val 852170"/>
                <a:gd name="f13" fmla="val 742950"/>
                <a:gd name="f14" fmla="val 4349750"/>
                <a:gd name="f15" fmla="val 4447540"/>
                <a:gd name="f16" fmla="val 4500880"/>
                <a:gd name="f17" fmla="val 43180"/>
                <a:gd name="f18" fmla="val 95250"/>
                <a:gd name="f19" fmla="val 7886700"/>
                <a:gd name="f20" fmla="val 7940040"/>
                <a:gd name="f21" fmla="val 4499610"/>
                <a:gd name="f22" fmla="val 4519930"/>
                <a:gd name="f23" fmla="val 4403090"/>
                <a:gd name="f24" fmla="val 4476750"/>
                <a:gd name="f25" fmla="val 4445000"/>
                <a:gd name="f26" fmla="val 4424680"/>
                <a:gd name="f27" fmla="val 3557270"/>
                <a:gd name="f28" fmla="val 3503930"/>
                <a:gd name="f29" fmla="val 3462020"/>
                <a:gd name="f30" fmla="val 4401820"/>
                <a:gd name="f31" fmla="val 765810"/>
                <a:gd name="f32" fmla="val 247650"/>
                <a:gd name="f33" fmla="val 123190"/>
                <a:gd name="f34" fmla="val 867410"/>
                <a:gd name="f35" fmla="val 21590"/>
                <a:gd name="f36" fmla="val 991870"/>
                <a:gd name="f37" fmla="val 6990080"/>
                <a:gd name="f38" fmla="val 7114539"/>
                <a:gd name="f39" fmla="val 7216139"/>
                <a:gd name="f40" fmla="*/ f0 1 7981950"/>
                <a:gd name="f41" fmla="*/ f1 1 4542790"/>
                <a:gd name="f42" fmla="val f2"/>
                <a:gd name="f43" fmla="val f3"/>
                <a:gd name="f44" fmla="val f4"/>
                <a:gd name="f45" fmla="+- f44 0 f42"/>
                <a:gd name="f46" fmla="+- f43 0 f42"/>
                <a:gd name="f47" fmla="*/ f46 1 7981950"/>
                <a:gd name="f48" fmla="*/ f45 1 4542790"/>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981950" h="4542790">
                  <a:moveTo>
                    <a:pt x="f5" y="f6"/>
                  </a:moveTo>
                  <a:lnTo>
                    <a:pt x="f5" y="f7"/>
                  </a:lnTo>
                  <a:cubicBezTo>
                    <a:pt x="f5" y="f8"/>
                    <a:pt x="f9" y="f2"/>
                    <a:pt x="f10" y="f2"/>
                  </a:cubicBezTo>
                  <a:lnTo>
                    <a:pt x="f11" y="f2"/>
                  </a:lnTo>
                  <a:cubicBezTo>
                    <a:pt x="f12" y="f2"/>
                    <a:pt x="f13" y="f8"/>
                    <a:pt x="f13" y="f7"/>
                  </a:cubicBezTo>
                  <a:lnTo>
                    <a:pt x="f13" y="f14"/>
                  </a:lnTo>
                  <a:lnTo>
                    <a:pt x="f2" y="f14"/>
                  </a:lnTo>
                  <a:lnTo>
                    <a:pt x="f2" y="f15"/>
                  </a:lnTo>
                  <a:cubicBezTo>
                    <a:pt x="f2" y="f16"/>
                    <a:pt x="f17" y="f4"/>
                    <a:pt x="f18" y="f4"/>
                  </a:cubicBezTo>
                  <a:lnTo>
                    <a:pt x="f19" y="f4"/>
                  </a:lnTo>
                  <a:cubicBezTo>
                    <a:pt x="f20" y="f4"/>
                    <a:pt x="f3" y="f21"/>
                    <a:pt x="f3" y="f15"/>
                  </a:cubicBezTo>
                  <a:lnTo>
                    <a:pt x="f3" y="f14"/>
                  </a:lnTo>
                  <a:lnTo>
                    <a:pt x="f5" y="f14"/>
                  </a:lnTo>
                  <a:close/>
                  <a:moveTo>
                    <a:pt x="f22" y="f6"/>
                  </a:moveTo>
                  <a:lnTo>
                    <a:pt x="f22" y="f14"/>
                  </a:lnTo>
                  <a:cubicBezTo>
                    <a:pt x="f22" y="f23"/>
                    <a:pt x="f24" y="f25"/>
                    <a:pt x="f26" y="f25"/>
                  </a:cubicBezTo>
                  <a:lnTo>
                    <a:pt x="f27" y="f25"/>
                  </a:lnTo>
                  <a:cubicBezTo>
                    <a:pt x="f28" y="f25"/>
                    <a:pt x="f29" y="f30"/>
                    <a:pt x="f29" y="f14"/>
                  </a:cubicBezTo>
                  <a:lnTo>
                    <a:pt x="f29" y="f6"/>
                  </a:lnTo>
                  <a:lnTo>
                    <a:pt x="f31" y="f6"/>
                  </a:lnTo>
                  <a:lnTo>
                    <a:pt x="f31" y="f32"/>
                  </a:lnTo>
                  <a:cubicBezTo>
                    <a:pt x="f31" y="f33"/>
                    <a:pt x="f34" y="f35"/>
                    <a:pt x="f36" y="f35"/>
                  </a:cubicBezTo>
                  <a:lnTo>
                    <a:pt x="f37" y="f35"/>
                  </a:lnTo>
                  <a:cubicBezTo>
                    <a:pt x="f38" y="f35"/>
                    <a:pt x="f39" y="f33"/>
                    <a:pt x="f39" y="f32"/>
                  </a:cubicBezTo>
                  <a:lnTo>
                    <a:pt x="f39" y="f6"/>
                  </a:lnTo>
                  <a:lnTo>
                    <a:pt x="f22" y="f6"/>
                  </a:lnTo>
                  <a:close/>
                </a:path>
              </a:pathLst>
            </a:custGeom>
            <a:solidFill>
              <a:srgbClr val="E9E9E9"/>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Freeform 17">
              <a:extLst>
                <a:ext uri="{FF2B5EF4-FFF2-40B4-BE49-F238E27FC236}">
                  <a16:creationId xmlns:a16="http://schemas.microsoft.com/office/drawing/2014/main" id="{4FD4672D-D692-72EA-1392-61E9D3E5065C}"/>
                </a:ext>
                <a:ext uri="{C183D7F6-B498-43B3-948B-1728B52AA6E4}">
                  <adec:decorative xmlns:adec="http://schemas.microsoft.com/office/drawing/2017/decorative" val="1"/>
                </a:ext>
              </a:extLst>
            </p:cNvPr>
            <p:cNvSpPr/>
            <p:nvPr/>
          </p:nvSpPr>
          <p:spPr>
            <a:xfrm>
              <a:off x="8454615" y="6844448"/>
              <a:ext cx="791623" cy="72137"/>
            </a:xfrm>
            <a:custGeom>
              <a:avLst/>
              <a:gdLst>
                <a:gd name="f0" fmla="val w"/>
                <a:gd name="f1" fmla="val h"/>
                <a:gd name="f2" fmla="val 0"/>
                <a:gd name="f3" fmla="val 1059180"/>
                <a:gd name="f4" fmla="val 96520"/>
                <a:gd name="f5" fmla="val 963930"/>
                <a:gd name="f6" fmla="val 1017270"/>
                <a:gd name="f7" fmla="val 53340"/>
                <a:gd name="f8" fmla="val 1270"/>
                <a:gd name="f9" fmla="val 43180"/>
                <a:gd name="f10" fmla="*/ f0 1 1059180"/>
                <a:gd name="f11" fmla="*/ f1 1 96520"/>
                <a:gd name="f12" fmla="val f2"/>
                <a:gd name="f13" fmla="val f3"/>
                <a:gd name="f14" fmla="val f4"/>
                <a:gd name="f15" fmla="+- f14 0 f12"/>
                <a:gd name="f16" fmla="+- f13 0 f12"/>
                <a:gd name="f17" fmla="*/ f16 1 1059180"/>
                <a:gd name="f18" fmla="*/ f15 1 9652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059180" h="96520">
                  <a:moveTo>
                    <a:pt x="f4" y="f4"/>
                  </a:moveTo>
                  <a:lnTo>
                    <a:pt x="f5" y="f4"/>
                  </a:lnTo>
                  <a:cubicBezTo>
                    <a:pt x="f6" y="f4"/>
                    <a:pt x="f3" y="f7"/>
                    <a:pt x="f3" y="f8"/>
                  </a:cubicBezTo>
                  <a:lnTo>
                    <a:pt x="f3" y="f2"/>
                  </a:lnTo>
                  <a:lnTo>
                    <a:pt x="f2" y="f2"/>
                  </a:lnTo>
                  <a:lnTo>
                    <a:pt x="f2" y="f8"/>
                  </a:lnTo>
                  <a:cubicBezTo>
                    <a:pt x="f2" y="f7"/>
                    <a:pt x="f9" y="f4"/>
                    <a:pt x="f4" y="f4"/>
                  </a:cubicBezTo>
                  <a:close/>
                </a:path>
              </a:pathLst>
            </a:custGeom>
            <a:solidFill>
              <a:srgbClr val="CCCCC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Freeform 18">
              <a:extLst>
                <a:ext uri="{FF2B5EF4-FFF2-40B4-BE49-F238E27FC236}">
                  <a16:creationId xmlns:a16="http://schemas.microsoft.com/office/drawing/2014/main" id="{F0825E69-449F-CA89-2EC3-229A116FB6C9}"/>
                </a:ext>
                <a:ext uri="{C183D7F6-B498-43B3-948B-1728B52AA6E4}">
                  <adec:decorative xmlns:adec="http://schemas.microsoft.com/office/drawing/2017/decorative" val="1"/>
                </a:ext>
              </a:extLst>
            </p:cNvPr>
            <p:cNvSpPr/>
            <p:nvPr/>
          </p:nvSpPr>
          <p:spPr>
            <a:xfrm>
              <a:off x="5990517" y="6988722"/>
              <a:ext cx="5720779" cy="26572"/>
            </a:xfrm>
            <a:custGeom>
              <a:avLst/>
              <a:gdLst>
                <a:gd name="f0" fmla="val w"/>
                <a:gd name="f1" fmla="val h"/>
                <a:gd name="f2" fmla="val 0"/>
                <a:gd name="f3" fmla="val 7654290"/>
                <a:gd name="f4" fmla="val 35560"/>
                <a:gd name="f5" fmla="val 20320"/>
                <a:gd name="f6" fmla="val 16510"/>
                <a:gd name="f7" fmla="val 7618730"/>
                <a:gd name="f8" fmla="val 7639050"/>
                <a:gd name="f9" fmla="val 19050"/>
                <a:gd name="f10" fmla="*/ f0 1 7654290"/>
                <a:gd name="f11" fmla="*/ f1 1 35560"/>
                <a:gd name="f12" fmla="val f2"/>
                <a:gd name="f13" fmla="val f3"/>
                <a:gd name="f14" fmla="val f4"/>
                <a:gd name="f15" fmla="+- f14 0 f12"/>
                <a:gd name="f16" fmla="+- f13 0 f12"/>
                <a:gd name="f17" fmla="*/ f16 1 7654290"/>
                <a:gd name="f18" fmla="*/ f15 1 3556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7654290" h="35560">
                  <a:moveTo>
                    <a:pt x="f2" y="f2"/>
                  </a:moveTo>
                  <a:cubicBezTo>
                    <a:pt x="f2" y="f5"/>
                    <a:pt x="f6" y="f4"/>
                    <a:pt x="f4" y="f4"/>
                  </a:cubicBezTo>
                  <a:lnTo>
                    <a:pt x="f7" y="f4"/>
                  </a:lnTo>
                  <a:cubicBezTo>
                    <a:pt x="f8" y="f4"/>
                    <a:pt x="f3" y="f9"/>
                    <a:pt x="f3" y="f2"/>
                  </a:cubicBezTo>
                  <a:lnTo>
                    <a:pt x="f2" y="f2"/>
                  </a:lnTo>
                  <a:close/>
                </a:path>
              </a:pathLst>
            </a:custGeom>
            <a:solidFill>
              <a:srgbClr val="CCCCC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Freeform 19" descr="screenshot of DREAM Center YouTube video">
              <a:extLst>
                <a:ext uri="{FF2B5EF4-FFF2-40B4-BE49-F238E27FC236}">
                  <a16:creationId xmlns:a16="http://schemas.microsoft.com/office/drawing/2014/main" id="{0FB0E4CD-17FE-DF1B-FE9A-7F0EFC67795E}"/>
                </a:ext>
              </a:extLst>
            </p:cNvPr>
            <p:cNvSpPr/>
            <p:nvPr/>
          </p:nvSpPr>
          <p:spPr>
            <a:xfrm>
              <a:off x="6587557" y="3800383"/>
              <a:ext cx="4525749" cy="2832390"/>
            </a:xfrm>
            <a:custGeom>
              <a:avLst/>
              <a:gdLst>
                <a:gd name="f0" fmla="val w"/>
                <a:gd name="f1" fmla="val h"/>
                <a:gd name="f2" fmla="val 0"/>
                <a:gd name="f3" fmla="val 6055360"/>
                <a:gd name="f4" fmla="val 3789680"/>
                <a:gd name="f5" fmla="*/ f0 1 6055360"/>
                <a:gd name="f6" fmla="*/ f1 1 3789680"/>
                <a:gd name="f7" fmla="val f2"/>
                <a:gd name="f8" fmla="val f3"/>
                <a:gd name="f9" fmla="val f4"/>
                <a:gd name="f10" fmla="+- f9 0 f7"/>
                <a:gd name="f11" fmla="+- f8 0 f7"/>
                <a:gd name="f12" fmla="*/ f11 1 6055360"/>
                <a:gd name="f13" fmla="*/ f10 1 378968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55360" h="3789680">
                  <a:moveTo>
                    <a:pt x="f2" y="f2"/>
                  </a:moveTo>
                  <a:lnTo>
                    <a:pt x="f3" y="f2"/>
                  </a:lnTo>
                  <a:lnTo>
                    <a:pt x="f3" y="f4"/>
                  </a:lnTo>
                  <a:lnTo>
                    <a:pt x="f2" y="f4"/>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20" name="Group 20">
            <a:extLst>
              <a:ext uri="{FF2B5EF4-FFF2-40B4-BE49-F238E27FC236}">
                <a16:creationId xmlns:a16="http://schemas.microsoft.com/office/drawing/2014/main" id="{A111F6F1-1E70-2880-A790-D96DB514D04D}"/>
              </a:ext>
              <a:ext uri="{C183D7F6-B498-43B3-948B-1728B52AA6E4}">
                <adec:decorative xmlns:adec="http://schemas.microsoft.com/office/drawing/2017/decorative" val="1"/>
              </a:ext>
            </a:extLst>
          </p:cNvPr>
          <p:cNvGrpSpPr/>
          <p:nvPr/>
        </p:nvGrpSpPr>
        <p:grpSpPr>
          <a:xfrm>
            <a:off x="12151854" y="3075575"/>
            <a:ext cx="5896764" cy="3382310"/>
            <a:chOff x="12151854" y="3075575"/>
            <a:chExt cx="5896764" cy="3382310"/>
          </a:xfrm>
        </p:grpSpPr>
        <p:sp>
          <p:nvSpPr>
            <p:cNvPr id="21" name="Freeform 21">
              <a:extLst>
                <a:ext uri="{FF2B5EF4-FFF2-40B4-BE49-F238E27FC236}">
                  <a16:creationId xmlns:a16="http://schemas.microsoft.com/office/drawing/2014/main" id="{2B2FD2AF-C277-1665-5DBC-201DB33511CE}"/>
                </a:ext>
                <a:ext uri="{C183D7F6-B498-43B3-948B-1728B52AA6E4}">
                  <adec:decorative xmlns:adec="http://schemas.microsoft.com/office/drawing/2017/decorative" val="1"/>
                </a:ext>
              </a:extLst>
            </p:cNvPr>
            <p:cNvSpPr/>
            <p:nvPr/>
          </p:nvSpPr>
          <p:spPr>
            <a:xfrm>
              <a:off x="12717612" y="3091522"/>
              <a:ext cx="4766200" cy="3196541"/>
            </a:xfrm>
            <a:custGeom>
              <a:avLst/>
              <a:gdLst>
                <a:gd name="f0" fmla="val w"/>
                <a:gd name="f1" fmla="val h"/>
                <a:gd name="f2" fmla="val 0"/>
                <a:gd name="f3" fmla="val 6451600"/>
                <a:gd name="f4" fmla="val 4326890"/>
                <a:gd name="f5" fmla="val 6224270"/>
                <a:gd name="f6" fmla="val 226060"/>
                <a:gd name="f7" fmla="val 101600"/>
                <a:gd name="f8" fmla="val 6451601"/>
                <a:gd name="f9" fmla="val 6450331"/>
                <a:gd name="f10" fmla="val 6348731"/>
                <a:gd name="f11" fmla="val 6252210"/>
                <a:gd name="f12" fmla="val 4043680"/>
                <a:gd name="f13" fmla="val 196851"/>
                <a:gd name="f14" fmla="val 255270"/>
                <a:gd name="f15" fmla="*/ f0 1 6451600"/>
                <a:gd name="f16" fmla="*/ f1 1 4326890"/>
                <a:gd name="f17" fmla="val f2"/>
                <a:gd name="f18" fmla="val f3"/>
                <a:gd name="f19" fmla="val f4"/>
                <a:gd name="f20" fmla="+- f19 0 f17"/>
                <a:gd name="f21" fmla="+- f18 0 f17"/>
                <a:gd name="f22" fmla="*/ f21 1 6451600"/>
                <a:gd name="f23" fmla="*/ f20 1 432689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451600" h="4326890">
                  <a:moveTo>
                    <a:pt x="f5" y="f2"/>
                  </a:moveTo>
                  <a:lnTo>
                    <a:pt x="f6" y="f2"/>
                  </a:lnTo>
                  <a:cubicBezTo>
                    <a:pt x="f7" y="f2"/>
                    <a:pt x="f2" y="f7"/>
                    <a:pt x="f2" y="f6"/>
                  </a:cubicBezTo>
                  <a:lnTo>
                    <a:pt x="f2" y="f4"/>
                  </a:lnTo>
                  <a:lnTo>
                    <a:pt x="f8" y="f4"/>
                  </a:lnTo>
                  <a:lnTo>
                    <a:pt x="f8" y="f6"/>
                  </a:lnTo>
                  <a:cubicBezTo>
                    <a:pt x="f9" y="f7"/>
                    <a:pt x="f10" y="f2"/>
                    <a:pt x="f5" y="f2"/>
                  </a:cubicBezTo>
                  <a:close/>
                  <a:moveTo>
                    <a:pt x="f11" y="f12"/>
                  </a:moveTo>
                  <a:lnTo>
                    <a:pt x="f13" y="f12"/>
                  </a:lnTo>
                  <a:lnTo>
                    <a:pt x="f13" y="f14"/>
                  </a:lnTo>
                  <a:lnTo>
                    <a:pt x="f11" y="f14"/>
                  </a:lnTo>
                  <a:lnTo>
                    <a:pt x="f11" y="f12"/>
                  </a:lnTo>
                  <a:close/>
                </a:path>
              </a:pathLst>
            </a:custGeom>
            <a:solidFill>
              <a:srgbClr val="00000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2" name="Freeform 22">
              <a:extLst>
                <a:ext uri="{FF2B5EF4-FFF2-40B4-BE49-F238E27FC236}">
                  <a16:creationId xmlns:a16="http://schemas.microsoft.com/office/drawing/2014/main" id="{E5D85BCE-9943-C6C4-5BEF-72BC10A6DA9C}"/>
                </a:ext>
                <a:ext uri="{C183D7F6-B498-43B3-948B-1728B52AA6E4}">
                  <adec:decorative xmlns:adec="http://schemas.microsoft.com/office/drawing/2017/decorative" val="1"/>
                </a:ext>
              </a:extLst>
            </p:cNvPr>
            <p:cNvSpPr/>
            <p:nvPr/>
          </p:nvSpPr>
          <p:spPr>
            <a:xfrm>
              <a:off x="12151854" y="3075575"/>
              <a:ext cx="5896764" cy="3356040"/>
            </a:xfrm>
            <a:custGeom>
              <a:avLst/>
              <a:gdLst>
                <a:gd name="f0" fmla="val w"/>
                <a:gd name="f1" fmla="val h"/>
                <a:gd name="f2" fmla="val 0"/>
                <a:gd name="f3" fmla="val 7981950"/>
                <a:gd name="f4" fmla="val 4542790"/>
                <a:gd name="f5" fmla="val 7239000"/>
                <a:gd name="f6" fmla="val 4348480"/>
                <a:gd name="f7" fmla="val 243840"/>
                <a:gd name="f8" fmla="val 109220"/>
                <a:gd name="f9" fmla="val 7129780"/>
                <a:gd name="f10" fmla="val 6995160"/>
                <a:gd name="f11" fmla="val 985520"/>
                <a:gd name="f12" fmla="val 852170"/>
                <a:gd name="f13" fmla="val 742950"/>
                <a:gd name="f14" fmla="val 4349750"/>
                <a:gd name="f15" fmla="val 4447540"/>
                <a:gd name="f16" fmla="val 4500880"/>
                <a:gd name="f17" fmla="val 43180"/>
                <a:gd name="f18" fmla="val 95250"/>
                <a:gd name="f19" fmla="val 7886700"/>
                <a:gd name="f20" fmla="val 7940040"/>
                <a:gd name="f21" fmla="val 4499610"/>
                <a:gd name="f22" fmla="val 4519930"/>
                <a:gd name="f23" fmla="val 4403090"/>
                <a:gd name="f24" fmla="val 4476750"/>
                <a:gd name="f25" fmla="val 4445000"/>
                <a:gd name="f26" fmla="val 4424680"/>
                <a:gd name="f27" fmla="val 3557270"/>
                <a:gd name="f28" fmla="val 3503930"/>
                <a:gd name="f29" fmla="val 3462020"/>
                <a:gd name="f30" fmla="val 4401820"/>
                <a:gd name="f31" fmla="val 765810"/>
                <a:gd name="f32" fmla="val 247650"/>
                <a:gd name="f33" fmla="val 123190"/>
                <a:gd name="f34" fmla="val 867410"/>
                <a:gd name="f35" fmla="val 21590"/>
                <a:gd name="f36" fmla="val 991870"/>
                <a:gd name="f37" fmla="val 6990080"/>
                <a:gd name="f38" fmla="val 7114539"/>
                <a:gd name="f39" fmla="val 7216139"/>
                <a:gd name="f40" fmla="*/ f0 1 7981950"/>
                <a:gd name="f41" fmla="*/ f1 1 4542790"/>
                <a:gd name="f42" fmla="val f2"/>
                <a:gd name="f43" fmla="val f3"/>
                <a:gd name="f44" fmla="val f4"/>
                <a:gd name="f45" fmla="+- f44 0 f42"/>
                <a:gd name="f46" fmla="+- f43 0 f42"/>
                <a:gd name="f47" fmla="*/ f46 1 7981950"/>
                <a:gd name="f48" fmla="*/ f45 1 4542790"/>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981950" h="4542790">
                  <a:moveTo>
                    <a:pt x="f5" y="f6"/>
                  </a:moveTo>
                  <a:lnTo>
                    <a:pt x="f5" y="f7"/>
                  </a:lnTo>
                  <a:cubicBezTo>
                    <a:pt x="f5" y="f8"/>
                    <a:pt x="f9" y="f2"/>
                    <a:pt x="f10" y="f2"/>
                  </a:cubicBezTo>
                  <a:lnTo>
                    <a:pt x="f11" y="f2"/>
                  </a:lnTo>
                  <a:cubicBezTo>
                    <a:pt x="f12" y="f2"/>
                    <a:pt x="f13" y="f8"/>
                    <a:pt x="f13" y="f7"/>
                  </a:cubicBezTo>
                  <a:lnTo>
                    <a:pt x="f13" y="f14"/>
                  </a:lnTo>
                  <a:lnTo>
                    <a:pt x="f2" y="f14"/>
                  </a:lnTo>
                  <a:lnTo>
                    <a:pt x="f2" y="f15"/>
                  </a:lnTo>
                  <a:cubicBezTo>
                    <a:pt x="f2" y="f16"/>
                    <a:pt x="f17" y="f4"/>
                    <a:pt x="f18" y="f4"/>
                  </a:cubicBezTo>
                  <a:lnTo>
                    <a:pt x="f19" y="f4"/>
                  </a:lnTo>
                  <a:cubicBezTo>
                    <a:pt x="f20" y="f4"/>
                    <a:pt x="f3" y="f21"/>
                    <a:pt x="f3" y="f15"/>
                  </a:cubicBezTo>
                  <a:lnTo>
                    <a:pt x="f3" y="f14"/>
                  </a:lnTo>
                  <a:lnTo>
                    <a:pt x="f5" y="f14"/>
                  </a:lnTo>
                  <a:close/>
                  <a:moveTo>
                    <a:pt x="f22" y="f6"/>
                  </a:moveTo>
                  <a:lnTo>
                    <a:pt x="f22" y="f14"/>
                  </a:lnTo>
                  <a:cubicBezTo>
                    <a:pt x="f22" y="f23"/>
                    <a:pt x="f24" y="f25"/>
                    <a:pt x="f26" y="f25"/>
                  </a:cubicBezTo>
                  <a:lnTo>
                    <a:pt x="f27" y="f25"/>
                  </a:lnTo>
                  <a:cubicBezTo>
                    <a:pt x="f28" y="f25"/>
                    <a:pt x="f29" y="f30"/>
                    <a:pt x="f29" y="f14"/>
                  </a:cubicBezTo>
                  <a:lnTo>
                    <a:pt x="f29" y="f6"/>
                  </a:lnTo>
                  <a:lnTo>
                    <a:pt x="f31" y="f6"/>
                  </a:lnTo>
                  <a:lnTo>
                    <a:pt x="f31" y="f32"/>
                  </a:lnTo>
                  <a:cubicBezTo>
                    <a:pt x="f31" y="f33"/>
                    <a:pt x="f34" y="f35"/>
                    <a:pt x="f36" y="f35"/>
                  </a:cubicBezTo>
                  <a:lnTo>
                    <a:pt x="f37" y="f35"/>
                  </a:lnTo>
                  <a:cubicBezTo>
                    <a:pt x="f38" y="f35"/>
                    <a:pt x="f39" y="f33"/>
                    <a:pt x="f39" y="f32"/>
                  </a:cubicBezTo>
                  <a:lnTo>
                    <a:pt x="f39" y="f6"/>
                  </a:lnTo>
                  <a:lnTo>
                    <a:pt x="f22" y="f6"/>
                  </a:lnTo>
                  <a:close/>
                </a:path>
              </a:pathLst>
            </a:custGeom>
            <a:solidFill>
              <a:srgbClr val="E9E9E9"/>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3" name="Freeform 23">
              <a:extLst>
                <a:ext uri="{FF2B5EF4-FFF2-40B4-BE49-F238E27FC236}">
                  <a16:creationId xmlns:a16="http://schemas.microsoft.com/office/drawing/2014/main" id="{BA0A578F-574B-C0C5-8340-1677E6E5BC1D}"/>
                </a:ext>
                <a:ext uri="{C183D7F6-B498-43B3-948B-1728B52AA6E4}">
                  <adec:decorative xmlns:adec="http://schemas.microsoft.com/office/drawing/2017/decorative" val="1"/>
                </a:ext>
              </a:extLst>
            </p:cNvPr>
            <p:cNvSpPr/>
            <p:nvPr/>
          </p:nvSpPr>
          <p:spPr>
            <a:xfrm>
              <a:off x="14708526" y="6289005"/>
              <a:ext cx="782479" cy="71304"/>
            </a:xfrm>
            <a:custGeom>
              <a:avLst/>
              <a:gdLst>
                <a:gd name="f0" fmla="val w"/>
                <a:gd name="f1" fmla="val h"/>
                <a:gd name="f2" fmla="val 0"/>
                <a:gd name="f3" fmla="val 1059180"/>
                <a:gd name="f4" fmla="val 96520"/>
                <a:gd name="f5" fmla="val 963930"/>
                <a:gd name="f6" fmla="val 1017270"/>
                <a:gd name="f7" fmla="val 53340"/>
                <a:gd name="f8" fmla="val 1270"/>
                <a:gd name="f9" fmla="val 43180"/>
                <a:gd name="f10" fmla="*/ f0 1 1059180"/>
                <a:gd name="f11" fmla="*/ f1 1 96520"/>
                <a:gd name="f12" fmla="val f2"/>
                <a:gd name="f13" fmla="val f3"/>
                <a:gd name="f14" fmla="val f4"/>
                <a:gd name="f15" fmla="+- f14 0 f12"/>
                <a:gd name="f16" fmla="+- f13 0 f12"/>
                <a:gd name="f17" fmla="*/ f16 1 1059180"/>
                <a:gd name="f18" fmla="*/ f15 1 9652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059180" h="96520">
                  <a:moveTo>
                    <a:pt x="f4" y="f4"/>
                  </a:moveTo>
                  <a:lnTo>
                    <a:pt x="f5" y="f4"/>
                  </a:lnTo>
                  <a:cubicBezTo>
                    <a:pt x="f6" y="f4"/>
                    <a:pt x="f3" y="f7"/>
                    <a:pt x="f3" y="f8"/>
                  </a:cubicBezTo>
                  <a:lnTo>
                    <a:pt x="f3" y="f2"/>
                  </a:lnTo>
                  <a:lnTo>
                    <a:pt x="f2" y="f2"/>
                  </a:lnTo>
                  <a:lnTo>
                    <a:pt x="f2" y="f8"/>
                  </a:lnTo>
                  <a:cubicBezTo>
                    <a:pt x="f2" y="f7"/>
                    <a:pt x="f9" y="f4"/>
                    <a:pt x="f4" y="f4"/>
                  </a:cubicBezTo>
                  <a:close/>
                </a:path>
              </a:pathLst>
            </a:custGeom>
            <a:solidFill>
              <a:srgbClr val="CCCCC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4" name="Freeform 24">
              <a:extLst>
                <a:ext uri="{FF2B5EF4-FFF2-40B4-BE49-F238E27FC236}">
                  <a16:creationId xmlns:a16="http://schemas.microsoft.com/office/drawing/2014/main" id="{7FB2BDCD-BE64-9A86-7FBB-323FA358B91C}"/>
                </a:ext>
                <a:ext uri="{C183D7F6-B498-43B3-948B-1728B52AA6E4}">
                  <adec:decorative xmlns:adec="http://schemas.microsoft.com/office/drawing/2017/decorative" val="1"/>
                </a:ext>
              </a:extLst>
            </p:cNvPr>
            <p:cNvSpPr/>
            <p:nvPr/>
          </p:nvSpPr>
          <p:spPr>
            <a:xfrm>
              <a:off x="12272884" y="6431615"/>
              <a:ext cx="5654704" cy="26270"/>
            </a:xfrm>
            <a:custGeom>
              <a:avLst/>
              <a:gdLst>
                <a:gd name="f0" fmla="val w"/>
                <a:gd name="f1" fmla="val h"/>
                <a:gd name="f2" fmla="val 0"/>
                <a:gd name="f3" fmla="val 7654290"/>
                <a:gd name="f4" fmla="val 35560"/>
                <a:gd name="f5" fmla="val 20320"/>
                <a:gd name="f6" fmla="val 16510"/>
                <a:gd name="f7" fmla="val 7618730"/>
                <a:gd name="f8" fmla="val 7639050"/>
                <a:gd name="f9" fmla="val 19050"/>
                <a:gd name="f10" fmla="*/ f0 1 7654290"/>
                <a:gd name="f11" fmla="*/ f1 1 35560"/>
                <a:gd name="f12" fmla="val f2"/>
                <a:gd name="f13" fmla="val f3"/>
                <a:gd name="f14" fmla="val f4"/>
                <a:gd name="f15" fmla="+- f14 0 f12"/>
                <a:gd name="f16" fmla="+- f13 0 f12"/>
                <a:gd name="f17" fmla="*/ f16 1 7654290"/>
                <a:gd name="f18" fmla="*/ f15 1 3556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7654290" h="35560">
                  <a:moveTo>
                    <a:pt x="f2" y="f2"/>
                  </a:moveTo>
                  <a:cubicBezTo>
                    <a:pt x="f2" y="f5"/>
                    <a:pt x="f6" y="f4"/>
                    <a:pt x="f4" y="f4"/>
                  </a:cubicBezTo>
                  <a:lnTo>
                    <a:pt x="f7" y="f4"/>
                  </a:lnTo>
                  <a:cubicBezTo>
                    <a:pt x="f8" y="f4"/>
                    <a:pt x="f3" y="f9"/>
                    <a:pt x="f3" y="f2"/>
                  </a:cubicBezTo>
                  <a:lnTo>
                    <a:pt x="f2" y="f2"/>
                  </a:lnTo>
                  <a:close/>
                </a:path>
              </a:pathLst>
            </a:custGeom>
            <a:solidFill>
              <a:srgbClr val="CCCCC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5" name="Freeform 25" descr="Screenshot of the DREAM Center's APR webinar recording on YouTube">
              <a:extLst>
                <a:ext uri="{FF2B5EF4-FFF2-40B4-BE49-F238E27FC236}">
                  <a16:creationId xmlns:a16="http://schemas.microsoft.com/office/drawing/2014/main" id="{DE81BB0D-F274-CBCF-8E03-DEBA38318193}"/>
                </a:ext>
              </a:extLst>
            </p:cNvPr>
            <p:cNvSpPr/>
            <p:nvPr/>
          </p:nvSpPr>
          <p:spPr>
            <a:xfrm>
              <a:off x="12863029" y="3280108"/>
              <a:ext cx="4473473" cy="2799673"/>
            </a:xfrm>
            <a:custGeom>
              <a:avLst/>
              <a:gdLst>
                <a:gd name="f0" fmla="val w"/>
                <a:gd name="f1" fmla="val h"/>
                <a:gd name="f2" fmla="val 0"/>
                <a:gd name="f3" fmla="val 6055360"/>
                <a:gd name="f4" fmla="val 3789680"/>
                <a:gd name="f5" fmla="*/ f0 1 6055360"/>
                <a:gd name="f6" fmla="*/ f1 1 3789680"/>
                <a:gd name="f7" fmla="val f2"/>
                <a:gd name="f8" fmla="val f3"/>
                <a:gd name="f9" fmla="val f4"/>
                <a:gd name="f10" fmla="+- f9 0 f7"/>
                <a:gd name="f11" fmla="+- f8 0 f7"/>
                <a:gd name="f12" fmla="*/ f11 1 6055360"/>
                <a:gd name="f13" fmla="*/ f10 1 378968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055360" h="3789680">
                  <a:moveTo>
                    <a:pt x="f2" y="f2"/>
                  </a:moveTo>
                  <a:lnTo>
                    <a:pt x="f3" y="f2"/>
                  </a:lnTo>
                  <a:lnTo>
                    <a:pt x="f3" y="f4"/>
                  </a:lnTo>
                  <a:lnTo>
                    <a:pt x="f2" y="f4"/>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26" name="Freeform 26">
            <a:extLst>
              <a:ext uri="{FF2B5EF4-FFF2-40B4-BE49-F238E27FC236}">
                <a16:creationId xmlns:a16="http://schemas.microsoft.com/office/drawing/2014/main" id="{1295FBCF-1CE6-E35F-A2AF-18D1FE187440}"/>
              </a:ext>
              <a:ext uri="{C183D7F6-B498-43B3-948B-1728B52AA6E4}">
                <adec:decorative xmlns:adec="http://schemas.microsoft.com/office/drawing/2017/decorative" val="1"/>
              </a:ext>
            </a:extLst>
          </p:cNvPr>
          <p:cNvSpPr/>
          <p:nvPr/>
        </p:nvSpPr>
        <p:spPr>
          <a:xfrm>
            <a:off x="660599" y="6457885"/>
            <a:ext cx="4044665" cy="897181"/>
          </a:xfrm>
          <a:custGeom>
            <a:avLst/>
            <a:gdLst>
              <a:gd name="f0" fmla="val w"/>
              <a:gd name="f1" fmla="val h"/>
              <a:gd name="f2" fmla="val 0"/>
              <a:gd name="f3" fmla="val 4044662"/>
              <a:gd name="f4" fmla="val 897179"/>
              <a:gd name="f5" fmla="val 4044661"/>
              <a:gd name="f6" fmla="val 897180"/>
              <a:gd name="f7" fmla="*/ f0 1 4044662"/>
              <a:gd name="f8" fmla="*/ f1 1 897179"/>
              <a:gd name="f9" fmla="val f2"/>
              <a:gd name="f10" fmla="val f3"/>
              <a:gd name="f11" fmla="val f4"/>
              <a:gd name="f12" fmla="+- f11 0 f9"/>
              <a:gd name="f13" fmla="+- f10 0 f9"/>
              <a:gd name="f14" fmla="*/ f13 1 4044662"/>
              <a:gd name="f15" fmla="*/ f12 1 89717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044662" h="897179">
                <a:moveTo>
                  <a:pt x="f2" y="f2"/>
                </a:moveTo>
                <a:lnTo>
                  <a:pt x="f5" y="f2"/>
                </a:lnTo>
                <a:lnTo>
                  <a:pt x="f5" y="f6"/>
                </a:lnTo>
                <a:lnTo>
                  <a:pt x="f2" y="f6"/>
                </a:lnTo>
                <a:lnTo>
                  <a:pt x="f2" y="f2"/>
                </a:lnTo>
                <a:close/>
              </a:path>
            </a:pathLst>
          </a:cu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7" name="Title 32">
            <a:extLst>
              <a:ext uri="{FF2B5EF4-FFF2-40B4-BE49-F238E27FC236}">
                <a16:creationId xmlns:a16="http://schemas.microsoft.com/office/drawing/2014/main" id="{331C914A-C2E1-45A8-1B8F-4ACE40D1663A}"/>
              </a:ext>
            </a:extLst>
          </p:cNvPr>
          <p:cNvSpPr txBox="1">
            <a:spLocks noGrp="1"/>
          </p:cNvSpPr>
          <p:nvPr>
            <p:ph type="title" idx="4294967295"/>
          </p:nvPr>
        </p:nvSpPr>
        <p:spPr>
          <a:xfrm>
            <a:off x="457200" y="-1143000"/>
            <a:ext cx="8229600" cy="1143000"/>
          </a:xfrm>
        </p:spPr>
        <p:txBody>
          <a:bodyPr anchor="b"/>
          <a:lstStyle/>
          <a:p>
            <a:pPr lvl="0"/>
            <a:r>
              <a:rPr lang="en-US"/>
              <a:t>Recorded Webinars</a:t>
            </a:r>
          </a:p>
        </p:txBody>
      </p:sp>
      <p:sp>
        <p:nvSpPr>
          <p:cNvPr id="28" name="TextBox 27">
            <a:extLst>
              <a:ext uri="{FF2B5EF4-FFF2-40B4-BE49-F238E27FC236}">
                <a16:creationId xmlns:a16="http://schemas.microsoft.com/office/drawing/2014/main" id="{0A5365D0-88E1-51F2-459A-18ACD9073D02}"/>
              </a:ext>
            </a:extLst>
          </p:cNvPr>
          <p:cNvSpPr txBox="1"/>
          <p:nvPr/>
        </p:nvSpPr>
        <p:spPr>
          <a:xfrm>
            <a:off x="706675" y="4238600"/>
            <a:ext cx="3952512" cy="112293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340"/>
              </a:lnSpc>
              <a:spcBef>
                <a:spcPts val="0"/>
              </a:spcBef>
              <a:spcAft>
                <a:spcPts val="0"/>
              </a:spcAft>
              <a:buNone/>
              <a:tabLst/>
              <a:defRPr sz="1800" b="0" i="0" u="none" strike="noStrike" kern="0" cap="none" spc="0" baseline="0">
                <a:solidFill>
                  <a:srgbClr val="000000"/>
                </a:solidFill>
                <a:uFillTx/>
              </a:defRPr>
            </a:pPr>
            <a:r>
              <a:rPr lang="en-US" sz="4299" b="0" i="0" u="none" strike="noStrike" kern="1200" cap="none" spc="0" baseline="0">
                <a:solidFill>
                  <a:srgbClr val="F7840E"/>
                </a:solidFill>
                <a:uFillTx/>
                <a:latin typeface="Lexend Exa"/>
                <a:ea typeface="Lexend Exa"/>
                <a:cs typeface="Lexend Exa"/>
              </a:rPr>
              <a:t>RECORDED WEBINARS</a:t>
            </a:r>
          </a:p>
        </p:txBody>
      </p:sp>
      <p:sp>
        <p:nvSpPr>
          <p:cNvPr id="29" name="TextBox 32">
            <a:extLst>
              <a:ext uri="{FF2B5EF4-FFF2-40B4-BE49-F238E27FC236}">
                <a16:creationId xmlns:a16="http://schemas.microsoft.com/office/drawing/2014/main" id="{1DD2778B-2249-13E7-2A9D-439482FD71CB}"/>
              </a:ext>
            </a:extLst>
          </p:cNvPr>
          <p:cNvSpPr txBox="1"/>
          <p:nvPr/>
        </p:nvSpPr>
        <p:spPr>
          <a:xfrm>
            <a:off x="381003" y="7568653"/>
            <a:ext cx="4251127" cy="58038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760"/>
              </a:lnSpc>
              <a:spcBef>
                <a:spcPts val="0"/>
              </a:spcBef>
              <a:spcAft>
                <a:spcPts val="0"/>
              </a:spcAft>
              <a:buNone/>
              <a:tabLst/>
              <a:defRPr sz="1800" b="0" i="0" u="none" strike="noStrike" kern="0" cap="none" spc="0" baseline="0">
                <a:solidFill>
                  <a:srgbClr val="000000"/>
                </a:solidFill>
                <a:uFillTx/>
              </a:defRPr>
            </a:pPr>
            <a:r>
              <a:rPr lang="en-US" sz="3399" b="0" i="0" u="none" strike="noStrike" kern="1200" cap="none" spc="0" baseline="0">
                <a:solidFill>
                  <a:srgbClr val="000000"/>
                </a:solidFill>
                <a:uFillTx/>
                <a:latin typeface="Canva Sans"/>
                <a:ea typeface="Canva Sans"/>
                <a:cs typeface="Canva Sans"/>
              </a:rPr>
              <a:t>@DREAMTACenter</a:t>
            </a:r>
          </a:p>
        </p:txBody>
      </p:sp>
      <p:sp>
        <p:nvSpPr>
          <p:cNvPr id="30" name="TextBox 29">
            <a:extLst>
              <a:ext uri="{FF2B5EF4-FFF2-40B4-BE49-F238E27FC236}">
                <a16:creationId xmlns:a16="http://schemas.microsoft.com/office/drawing/2014/main" id="{7F1C8997-F0FD-A3B1-63E7-84CA9BEF0A38}"/>
              </a:ext>
            </a:extLst>
          </p:cNvPr>
          <p:cNvSpPr txBox="1"/>
          <p:nvPr/>
        </p:nvSpPr>
        <p:spPr>
          <a:xfrm>
            <a:off x="6145920" y="942709"/>
            <a:ext cx="5335862" cy="2339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620"/>
              </a:lnSpc>
              <a:spcBef>
                <a:spcPts val="0"/>
              </a:spcBef>
              <a:spcAft>
                <a:spcPts val="0"/>
              </a:spcAft>
              <a:buNone/>
              <a:tabLst/>
              <a:defRPr sz="1800" b="0" i="0" u="none" strike="noStrike" kern="0" cap="none" spc="0" baseline="0">
                <a:solidFill>
                  <a:srgbClr val="000000"/>
                </a:solidFill>
                <a:uFillTx/>
              </a:defRPr>
            </a:pPr>
            <a:r>
              <a:rPr lang="en-US" sz="4200" b="0" i="0" u="none" strike="noStrike" kern="1200" cap="none" spc="0" baseline="0">
                <a:solidFill>
                  <a:srgbClr val="FFFFFF"/>
                </a:solidFill>
                <a:uFillTx/>
                <a:latin typeface="Lexend Exa"/>
                <a:ea typeface="Lexend Exa"/>
                <a:cs typeface="Lexend Exa"/>
              </a:rPr>
              <a:t>REVITALIZING COURSES FOR REAL-WORLD IMPACT</a:t>
            </a:r>
          </a:p>
        </p:txBody>
      </p:sp>
      <p:sp>
        <p:nvSpPr>
          <p:cNvPr id="31" name="TextBox 31">
            <a:extLst>
              <a:ext uri="{FF2B5EF4-FFF2-40B4-BE49-F238E27FC236}">
                <a16:creationId xmlns:a16="http://schemas.microsoft.com/office/drawing/2014/main" id="{6A84595A-2AA2-E684-0ECF-ADDED4F16383}"/>
              </a:ext>
            </a:extLst>
          </p:cNvPr>
          <p:cNvSpPr txBox="1"/>
          <p:nvPr/>
        </p:nvSpPr>
        <p:spPr>
          <a:xfrm>
            <a:off x="6063953" y="7279008"/>
            <a:ext cx="5499777" cy="276542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400"/>
              </a:lnSpc>
              <a:spcBef>
                <a:spcPts val="0"/>
              </a:spcBef>
              <a:spcAft>
                <a:spcPts val="0"/>
              </a:spcAft>
              <a:buNone/>
              <a:tabLst/>
              <a:defRPr sz="1800" b="0" i="0" u="none" strike="noStrike" kern="0" cap="none" spc="0" baseline="0">
                <a:solidFill>
                  <a:srgbClr val="000000"/>
                </a:solidFill>
                <a:uFillTx/>
              </a:defRPr>
            </a:pPr>
            <a:r>
              <a:rPr lang="en-US" sz="3999" b="0" i="0" u="none" strike="noStrike" kern="1200" cap="none" spc="0" baseline="0">
                <a:solidFill>
                  <a:srgbClr val="FFFFFF"/>
                </a:solidFill>
                <a:uFillTx/>
                <a:latin typeface="Nexa"/>
                <a:ea typeface="Nexa"/>
                <a:cs typeface="Nexa"/>
              </a:rPr>
              <a:t>Strategies are shared for strengthening course design and increasing real-world relevance.</a:t>
            </a:r>
          </a:p>
        </p:txBody>
      </p:sp>
      <p:sp>
        <p:nvSpPr>
          <p:cNvPr id="32" name="TextBox 30">
            <a:extLst>
              <a:ext uri="{FF2B5EF4-FFF2-40B4-BE49-F238E27FC236}">
                <a16:creationId xmlns:a16="http://schemas.microsoft.com/office/drawing/2014/main" id="{DD024F1B-1D3C-0216-E0E9-4BBD7C3E4814}"/>
              </a:ext>
            </a:extLst>
          </p:cNvPr>
          <p:cNvSpPr txBox="1"/>
          <p:nvPr/>
        </p:nvSpPr>
        <p:spPr>
          <a:xfrm>
            <a:off x="12432310" y="1617436"/>
            <a:ext cx="5335862" cy="67062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5285"/>
              </a:lnSpc>
              <a:spcBef>
                <a:spcPts val="0"/>
              </a:spcBef>
              <a:spcAft>
                <a:spcPts val="0"/>
              </a:spcAft>
              <a:buNone/>
              <a:tabLst/>
              <a:defRPr sz="1800" b="0" i="0" u="none" strike="noStrike" kern="0" cap="none" spc="0" baseline="0">
                <a:solidFill>
                  <a:srgbClr val="000000"/>
                </a:solidFill>
                <a:uFillTx/>
              </a:defRPr>
            </a:pPr>
            <a:r>
              <a:rPr lang="en-US" sz="4804" b="0" i="0" u="none" strike="noStrike" kern="1200" cap="none" spc="0" baseline="0">
                <a:solidFill>
                  <a:srgbClr val="FFFFFF"/>
                </a:solidFill>
                <a:uFillTx/>
                <a:latin typeface="Lexend Exa"/>
                <a:ea typeface="Lexend Exa"/>
                <a:cs typeface="Lexend Exa"/>
              </a:rPr>
              <a:t>APR WEBINAR</a:t>
            </a:r>
          </a:p>
        </p:txBody>
      </p:sp>
      <p:sp>
        <p:nvSpPr>
          <p:cNvPr id="33" name="TextBox 28">
            <a:extLst>
              <a:ext uri="{FF2B5EF4-FFF2-40B4-BE49-F238E27FC236}">
                <a16:creationId xmlns:a16="http://schemas.microsoft.com/office/drawing/2014/main" id="{67E971CE-0474-C15D-B93B-A1C5CD2E01DB}"/>
              </a:ext>
            </a:extLst>
          </p:cNvPr>
          <p:cNvSpPr txBox="1"/>
          <p:nvPr/>
        </p:nvSpPr>
        <p:spPr>
          <a:xfrm>
            <a:off x="12268385" y="6812673"/>
            <a:ext cx="5499777" cy="4534537"/>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ts val="4400"/>
              </a:lnSpc>
              <a:spcBef>
                <a:spcPts val="0"/>
              </a:spcBef>
              <a:spcAft>
                <a:spcPts val="0"/>
              </a:spcAft>
              <a:buNone/>
              <a:tabLst/>
              <a:defRPr sz="1800" b="0" i="0" u="none" strike="noStrike" kern="0" cap="none" spc="0" baseline="0">
                <a:solidFill>
                  <a:srgbClr val="000000"/>
                </a:solidFill>
                <a:uFillTx/>
              </a:defRPr>
            </a:pPr>
            <a:r>
              <a:rPr lang="en-US" sz="3999" b="0" i="0" u="none" strike="noStrike" kern="1200" cap="none" spc="0" baseline="0">
                <a:solidFill>
                  <a:srgbClr val="FFFFFF"/>
                </a:solidFill>
                <a:uFillTx/>
                <a:latin typeface="Nexa"/>
                <a:ea typeface="Nexa"/>
                <a:cs typeface="Nexa"/>
              </a:rPr>
              <a:t>Key components &amp; requirements are shared to support strong, error-free APR submissions.</a:t>
            </a:r>
          </a:p>
          <a:p>
            <a:pPr marL="0" marR="0" lvl="0" indent="0" algn="l" defTabSz="914400" rtl="0" fontAlgn="auto" hangingPunct="1">
              <a:lnSpc>
                <a:spcPts val="2310"/>
              </a:lnSpc>
              <a:spcBef>
                <a:spcPts val="0"/>
              </a:spcBef>
              <a:spcAft>
                <a:spcPts val="0"/>
              </a:spcAft>
              <a:buNone/>
              <a:tabLst/>
              <a:defRPr sz="1800" b="0" i="0" u="none" strike="noStrike" kern="0" cap="none" spc="0" baseline="0">
                <a:solidFill>
                  <a:srgbClr val="000000"/>
                </a:solidFill>
                <a:uFillTx/>
              </a:defRPr>
            </a:pPr>
            <a:r>
              <a:rPr lang="en-US" sz="2100" b="0" i="0" u="none" strike="noStrike" kern="1200" cap="none" spc="0" baseline="0">
                <a:solidFill>
                  <a:srgbClr val="FFFFFF"/>
                </a:solidFill>
                <a:uFillTx/>
                <a:latin typeface="Nexa"/>
                <a:ea typeface="Nexa"/>
                <a:cs typeface="Nexa"/>
              </a:rPr>
              <a:t> </a:t>
            </a:r>
          </a:p>
          <a:p>
            <a:pPr marL="0" marR="0" lvl="0" indent="0" algn="l" defTabSz="914400" rtl="0" fontAlgn="auto" hangingPunct="1">
              <a:lnSpc>
                <a:spcPts val="3960"/>
              </a:lnSpc>
              <a:spcBef>
                <a:spcPts val="0"/>
              </a:spcBef>
              <a:spcAft>
                <a:spcPts val="0"/>
              </a:spcAft>
              <a:buNone/>
              <a:tabLst/>
              <a:defRPr sz="1800" b="0" i="0" u="none" strike="noStrike" kern="0" cap="none" spc="0" baseline="0">
                <a:solidFill>
                  <a:srgbClr val="000000"/>
                </a:solidFill>
                <a:uFillTx/>
              </a:defRPr>
            </a:pPr>
            <a:endParaRPr lang="en-US" sz="2100" b="0" i="0" u="none" strike="noStrike" kern="1200" cap="none" spc="0" baseline="0">
              <a:solidFill>
                <a:srgbClr val="FFFFFF"/>
              </a:solidFill>
              <a:uFillTx/>
              <a:latin typeface="Nexa"/>
              <a:ea typeface="Nexa"/>
              <a:cs typeface="Nexa"/>
            </a:endParaRPr>
          </a:p>
          <a:p>
            <a:pPr marL="0" marR="0" lvl="0" indent="0" algn="l" defTabSz="914400" rtl="0" fontAlgn="auto" hangingPunct="1">
              <a:lnSpc>
                <a:spcPts val="3960"/>
              </a:lnSpc>
              <a:spcBef>
                <a:spcPts val="0"/>
              </a:spcBef>
              <a:spcAft>
                <a:spcPts val="0"/>
              </a:spcAft>
              <a:buNone/>
              <a:tabLst/>
              <a:defRPr sz="1800" b="0" i="0" u="none" strike="noStrike" kern="0" cap="none" spc="0" baseline="0">
                <a:solidFill>
                  <a:srgbClr val="000000"/>
                </a:solidFill>
                <a:uFillTx/>
              </a:defRPr>
            </a:pPr>
            <a:endParaRPr lang="en-US" sz="2100" b="0" i="0" u="none" strike="noStrike" kern="1200" cap="none" spc="0" baseline="0">
              <a:solidFill>
                <a:srgbClr val="FFFFFF"/>
              </a:solidFill>
              <a:uFillTx/>
              <a:latin typeface="Nexa"/>
              <a:ea typeface="Nexa"/>
              <a:cs typeface="Nexa"/>
            </a:endParaRPr>
          </a:p>
          <a:p>
            <a:pPr marL="0" marR="0" lvl="0" indent="0" algn="l" defTabSz="914400" rtl="0" fontAlgn="auto" hangingPunct="1">
              <a:lnSpc>
                <a:spcPts val="3960"/>
              </a:lnSpc>
              <a:spcBef>
                <a:spcPts val="0"/>
              </a:spcBef>
              <a:spcAft>
                <a:spcPts val="0"/>
              </a:spcAft>
              <a:buNone/>
              <a:tabLst/>
              <a:defRPr sz="1800" b="0" i="0" u="none" strike="noStrike" kern="0" cap="none" spc="0" baseline="0">
                <a:solidFill>
                  <a:srgbClr val="000000"/>
                </a:solidFill>
                <a:uFillTx/>
              </a:defRPr>
            </a:pPr>
            <a:endParaRPr lang="en-US" sz="2100" b="0" i="0" u="none" strike="noStrike" kern="1200" cap="none" spc="0" baseline="0">
              <a:solidFill>
                <a:srgbClr val="FFFFFF"/>
              </a:solidFill>
              <a:uFillTx/>
              <a:latin typeface="Nexa"/>
              <a:ea typeface="Nexa"/>
              <a:cs typeface="Nex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3EFA0B-8E22-BD3D-E904-19FDA6472E88}"/>
              </a:ext>
              <a:ext uri="{C183D7F6-B498-43B3-948B-1728B52AA6E4}">
                <adec:decorative xmlns:adec="http://schemas.microsoft.com/office/drawing/2017/decorative" val="1"/>
              </a:ext>
            </a:extLst>
          </p:cNvPr>
          <p:cNvGrpSpPr/>
          <p:nvPr/>
        </p:nvGrpSpPr>
        <p:grpSpPr>
          <a:xfrm>
            <a:off x="-2977249" y="1129146"/>
            <a:ext cx="11925211" cy="1573445"/>
            <a:chOff x="-2977249" y="1129146"/>
            <a:chExt cx="11925211" cy="1573445"/>
          </a:xfrm>
        </p:grpSpPr>
        <p:sp>
          <p:nvSpPr>
            <p:cNvPr id="3" name="Freeform 3">
              <a:extLst>
                <a:ext uri="{FF2B5EF4-FFF2-40B4-BE49-F238E27FC236}">
                  <a16:creationId xmlns:a16="http://schemas.microsoft.com/office/drawing/2014/main" id="{944F5810-672B-FADE-E40E-574798AE1747}"/>
                </a:ext>
                <a:ext uri="{C183D7F6-B498-43B3-948B-1728B52AA6E4}">
                  <adec:decorative xmlns:adec="http://schemas.microsoft.com/office/drawing/2017/decorative" val="1"/>
                </a:ext>
              </a:extLst>
            </p:cNvPr>
            <p:cNvSpPr/>
            <p:nvPr/>
          </p:nvSpPr>
          <p:spPr>
            <a:xfrm>
              <a:off x="-2977249" y="1267733"/>
              <a:ext cx="11925211" cy="1434858"/>
            </a:xfrm>
            <a:custGeom>
              <a:avLst/>
              <a:gdLst>
                <a:gd name="f0" fmla="val w"/>
                <a:gd name="f1" fmla="val h"/>
                <a:gd name="f2" fmla="val 0"/>
                <a:gd name="f3" fmla="val 3278362"/>
                <a:gd name="f4" fmla="val 394457"/>
                <a:gd name="f5" fmla="val 203200"/>
                <a:gd name="f6" fmla="val 3075162"/>
                <a:gd name="f7" fmla="*/ f0 1 3278362"/>
                <a:gd name="f8" fmla="*/ f1 1 394457"/>
                <a:gd name="f9" fmla="val f2"/>
                <a:gd name="f10" fmla="val f3"/>
                <a:gd name="f11" fmla="val f4"/>
                <a:gd name="f12" fmla="+- f11 0 f9"/>
                <a:gd name="f13" fmla="+- f10 0 f9"/>
                <a:gd name="f14" fmla="*/ f13 1 3278362"/>
                <a:gd name="f15" fmla="*/ f12 1 39445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3278362" h="394457">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79496FC4-BB12-BE85-FF45-42B8B77DF1F3}"/>
                </a:ext>
              </a:extLst>
            </p:cNvPr>
            <p:cNvSpPr txBox="1"/>
            <p:nvPr/>
          </p:nvSpPr>
          <p:spPr>
            <a:xfrm>
              <a:off x="-2607676" y="1129146"/>
              <a:ext cx="11186065" cy="1573444"/>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D004B4F3-DB53-9EFE-A991-8F6B1C8C7C83}"/>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7">
            <a:extLst>
              <a:ext uri="{FF2B5EF4-FFF2-40B4-BE49-F238E27FC236}">
                <a16:creationId xmlns:a16="http://schemas.microsoft.com/office/drawing/2014/main" id="{A38C934D-3077-D600-B8F7-03528D63976B}"/>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7" name="Freeform 8">
              <a:extLst>
                <a:ext uri="{FF2B5EF4-FFF2-40B4-BE49-F238E27FC236}">
                  <a16:creationId xmlns:a16="http://schemas.microsoft.com/office/drawing/2014/main" id="{E3829C8F-753E-B9F3-C036-CC11761CD1FC}"/>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9">
              <a:extLst>
                <a:ext uri="{FF2B5EF4-FFF2-40B4-BE49-F238E27FC236}">
                  <a16:creationId xmlns:a16="http://schemas.microsoft.com/office/drawing/2014/main" id="{2440A5E9-8F5F-1376-93A8-C76E12E82D85}"/>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Freeform 10">
            <a:extLst>
              <a:ext uri="{FF2B5EF4-FFF2-40B4-BE49-F238E27FC236}">
                <a16:creationId xmlns:a16="http://schemas.microsoft.com/office/drawing/2014/main" id="{5951EDFA-0F04-524E-2A3F-C2BAEE4DC65D}"/>
              </a:ext>
              <a:ext uri="{C183D7F6-B498-43B3-948B-1728B52AA6E4}">
                <adec:decorative xmlns:adec="http://schemas.microsoft.com/office/drawing/2017/decorative" val="1"/>
              </a:ext>
            </a:extLst>
          </p:cNvPr>
          <p:cNvSpPr/>
          <p:nvPr/>
        </p:nvSpPr>
        <p:spPr>
          <a:xfrm>
            <a:off x="12058805" y="2679914"/>
            <a:ext cx="4497046" cy="4114800"/>
          </a:xfrm>
          <a:custGeom>
            <a:avLst/>
            <a:gdLst>
              <a:gd name="f0" fmla="val w"/>
              <a:gd name="f1" fmla="val h"/>
              <a:gd name="f2" fmla="val 0"/>
              <a:gd name="f3" fmla="val 4497049"/>
              <a:gd name="f4" fmla="val 4114800"/>
              <a:gd name="f5" fmla="*/ f0 1 4497049"/>
              <a:gd name="f6" fmla="*/ f1 1 4114800"/>
              <a:gd name="f7" fmla="val f2"/>
              <a:gd name="f8" fmla="val f3"/>
              <a:gd name="f9" fmla="val f4"/>
              <a:gd name="f10" fmla="+- f9 0 f7"/>
              <a:gd name="f11" fmla="+- f8 0 f7"/>
              <a:gd name="f12" fmla="*/ f11 1 4497049"/>
              <a:gd name="f13" fmla="*/ f10 1 41148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497049" h="4114800">
                <a:moveTo>
                  <a:pt x="f2" y="f2"/>
                </a:moveTo>
                <a:lnTo>
                  <a:pt x="f3" y="f2"/>
                </a:lnTo>
                <a:lnTo>
                  <a:pt x="f3" y="f4"/>
                </a:lnTo>
                <a:lnTo>
                  <a:pt x="f2" y="f4"/>
                </a:lnTo>
                <a:lnTo>
                  <a:pt x="f2" y="f2"/>
                </a:lnTo>
                <a:close/>
              </a:path>
            </a:pathLst>
          </a:cu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1">
            <a:extLst>
              <a:ext uri="{FF2B5EF4-FFF2-40B4-BE49-F238E27FC236}">
                <a16:creationId xmlns:a16="http://schemas.microsoft.com/office/drawing/2014/main" id="{CF2EBADC-5ABA-3D0B-8307-58CBCBFB5B52}"/>
              </a:ext>
            </a:extLst>
          </p:cNvPr>
          <p:cNvSpPr txBox="1">
            <a:spLocks noGrp="1"/>
          </p:cNvSpPr>
          <p:nvPr>
            <p:ph type="title" idx="4294967295"/>
          </p:nvPr>
        </p:nvSpPr>
        <p:spPr>
          <a:xfrm>
            <a:off x="1028700" y="1560149"/>
            <a:ext cx="10241161" cy="804543"/>
          </a:xfrm>
        </p:spPr>
        <p:txBody>
          <a:bodyPr lIns="0" tIns="0" rIns="0" bIns="0" anchor="t" anchorCtr="0">
            <a:spAutoFit/>
          </a:bodyPr>
          <a:lstStyle/>
          <a:p>
            <a:pPr lvl="0" algn="l">
              <a:lnSpc>
                <a:spcPts val="6160"/>
              </a:lnSpc>
            </a:pPr>
            <a:r>
              <a:rPr lang="en-US" sz="5600">
                <a:solidFill>
                  <a:srgbClr val="FFFFFF"/>
                </a:solidFill>
                <a:latin typeface="Lexend Exa"/>
              </a:rPr>
              <a:t>DISCUSSION</a:t>
            </a:r>
          </a:p>
        </p:txBody>
      </p:sp>
      <p:sp>
        <p:nvSpPr>
          <p:cNvPr id="11" name="TextBox 6">
            <a:extLst>
              <a:ext uri="{FF2B5EF4-FFF2-40B4-BE49-F238E27FC236}">
                <a16:creationId xmlns:a16="http://schemas.microsoft.com/office/drawing/2014/main" id="{74B8D024-12F1-F7B1-1041-1F057DD44BE6}"/>
              </a:ext>
            </a:extLst>
          </p:cNvPr>
          <p:cNvSpPr txBox="1"/>
          <p:nvPr/>
        </p:nvSpPr>
        <p:spPr>
          <a:xfrm>
            <a:off x="1352342" y="3815489"/>
            <a:ext cx="9917527" cy="4762496"/>
          </a:xfrm>
          <a:prstGeom prst="rect">
            <a:avLst/>
          </a:prstGeom>
          <a:noFill/>
          <a:ln cap="flat">
            <a:noFill/>
          </a:ln>
        </p:spPr>
        <p:txBody>
          <a:bodyPr vert="horz" wrap="square" lIns="0" tIns="0" rIns="0" bIns="0" anchor="t" anchorCtr="0" compatLnSpc="1">
            <a:spAutoFit/>
          </a:bodyPr>
          <a:lstStyle/>
          <a:p>
            <a:pPr marL="777240" marR="0" lvl="1" indent="-388620" algn="l" defTabSz="914400" rtl="0" fontAlgn="auto" hangingPunct="1">
              <a:lnSpc>
                <a:spcPts val="432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What TA resources would be most helpful to IHEs in strengthening their personnel preparation programs?</a:t>
            </a:r>
          </a:p>
          <a:p>
            <a:pPr marL="0" marR="0" lvl="0" indent="0" algn="l" defTabSz="914400" rtl="0" fontAlgn="auto" hangingPunct="1">
              <a:lnSpc>
                <a:spcPts val="336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432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Are there additional tools, templates, or guides you would recommend for IHEs to support them in developing, implementing, or managing their programs?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3">
    <p:bg>
      <p:bgPr>
        <a:gradFill>
          <a:gsLst>
            <a:gs pos="0">
              <a:srgbClr val="D8CEB5"/>
            </a:gs>
            <a:gs pos="100000">
              <a:srgbClr val="F5F8F3"/>
            </a:gs>
          </a:gsLst>
          <a:lin ang="0"/>
        </a:gra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FECD79B-B9C1-E071-5C5E-F1EACBC54C34}"/>
              </a:ext>
            </a:extLst>
          </p:cNvPr>
          <p:cNvSpPr txBox="1">
            <a:spLocks noGrp="1"/>
          </p:cNvSpPr>
          <p:nvPr>
            <p:ph type="title" idx="4294967295"/>
          </p:nvPr>
        </p:nvSpPr>
        <p:spPr>
          <a:xfrm>
            <a:off x="7140531" y="650970"/>
            <a:ext cx="13233397" cy="3377683"/>
          </a:xfrm>
          <a:prstGeom prst="rect">
            <a:avLst/>
          </a:prstGeom>
          <a:noFill/>
          <a:ln cap="flat">
            <a:noFill/>
            <a:prstDash/>
          </a:ln>
          <a:effectLst/>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ts val="22515"/>
              </a:lnSpc>
              <a:spcBef>
                <a:spcPts val="0"/>
              </a:spcBef>
              <a:spcAft>
                <a:spcPts val="0"/>
              </a:spcAft>
              <a:buClrTx/>
              <a:buSzTx/>
              <a:buFontTx/>
              <a:buNone/>
              <a:tabLst/>
              <a:defRPr sz="1800" b="0" i="0" u="none" strike="noStrike" kern="0" cap="none" spc="0" baseline="0">
                <a:solidFill>
                  <a:srgbClr val="000000"/>
                </a:solidFill>
                <a:uFillTx/>
              </a:defRPr>
            </a:pPr>
            <a:r>
              <a:rPr kumimoji="0" lang="en-US" sz="26488" b="0" i="0" u="none" strike="noStrike" kern="1200" cap="none" spc="0" normalizeH="0" baseline="0" noProof="0" dirty="0">
                <a:ln>
                  <a:noFill/>
                </a:ln>
                <a:solidFill>
                  <a:srgbClr val="1B3247"/>
                </a:solidFill>
                <a:effectLst/>
                <a:uLnTx/>
                <a:uFillTx/>
                <a:latin typeface="Gladiola"/>
                <a:ea typeface="Gladiola"/>
                <a:cs typeface="Gladiola"/>
              </a:rPr>
              <a:t>Stay</a:t>
            </a:r>
          </a:p>
        </p:txBody>
      </p:sp>
      <p:sp>
        <p:nvSpPr>
          <p:cNvPr id="5" name="TextBox 5">
            <a:extLst>
              <a:ext uri="{FF2B5EF4-FFF2-40B4-BE49-F238E27FC236}">
                <a16:creationId xmlns:a16="http://schemas.microsoft.com/office/drawing/2014/main" id="{409D975A-551C-2153-065B-4C5121BEE733}"/>
              </a:ext>
            </a:extLst>
          </p:cNvPr>
          <p:cNvSpPr txBox="1"/>
          <p:nvPr/>
        </p:nvSpPr>
        <p:spPr>
          <a:xfrm>
            <a:off x="7140531" y="3555772"/>
            <a:ext cx="13233397" cy="158772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9550"/>
              </a:lnSpc>
              <a:spcBef>
                <a:spcPts val="0"/>
              </a:spcBef>
              <a:spcAft>
                <a:spcPts val="0"/>
              </a:spcAft>
              <a:buNone/>
              <a:tabLst/>
              <a:defRPr sz="1800" b="0" i="0" u="none" strike="noStrike" kern="0" cap="none" spc="0" baseline="0">
                <a:solidFill>
                  <a:srgbClr val="000000"/>
                </a:solidFill>
                <a:uFillTx/>
              </a:defRPr>
            </a:pPr>
            <a:r>
              <a:rPr lang="en-US" sz="11237" b="0" i="0" u="none" strike="noStrike" kern="1200" cap="none" spc="0" baseline="0" dirty="0">
                <a:solidFill>
                  <a:srgbClr val="1B3247"/>
                </a:solidFill>
                <a:uFillTx/>
                <a:latin typeface="Impact"/>
                <a:ea typeface="Impact"/>
                <a:cs typeface="Impact"/>
              </a:rPr>
              <a:t>CONNECTED!</a:t>
            </a:r>
          </a:p>
        </p:txBody>
      </p:sp>
      <p:sp>
        <p:nvSpPr>
          <p:cNvPr id="2" name="Freeform 2">
            <a:extLst>
              <a:ext uri="{FF2B5EF4-FFF2-40B4-BE49-F238E27FC236}">
                <a16:creationId xmlns:a16="http://schemas.microsoft.com/office/drawing/2014/main" id="{DA7A85B9-763D-724C-548D-1DE624998E7A}"/>
              </a:ext>
              <a:ext uri="{C183D7F6-B498-43B3-948B-1728B52AA6E4}">
                <adec:decorative xmlns:adec="http://schemas.microsoft.com/office/drawing/2017/decorative" val="1"/>
              </a:ext>
            </a:extLst>
          </p:cNvPr>
          <p:cNvSpPr/>
          <p:nvPr/>
        </p:nvSpPr>
        <p:spPr>
          <a:xfrm>
            <a:off x="95536" y="94475"/>
            <a:ext cx="10098039" cy="10098039"/>
          </a:xfrm>
          <a:custGeom>
            <a:avLst/>
            <a:gdLst>
              <a:gd name="f0" fmla="val w"/>
              <a:gd name="f1" fmla="val h"/>
              <a:gd name="f2" fmla="val 0"/>
              <a:gd name="f3" fmla="val 10098043"/>
              <a:gd name="f4" fmla="val 10098044"/>
              <a:gd name="f5" fmla="*/ f0 1 10098043"/>
              <a:gd name="f6" fmla="*/ f1 1 10098043"/>
              <a:gd name="f7" fmla="val f2"/>
              <a:gd name="f8" fmla="val f3"/>
              <a:gd name="f9" fmla="+- f8 0 f7"/>
              <a:gd name="f10" fmla="*/ f9 1 10098043"/>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0098043" h="10098043">
                <a:moveTo>
                  <a:pt x="f2" y="f2"/>
                </a:moveTo>
                <a:lnTo>
                  <a:pt x="f3" y="f2"/>
                </a:lnTo>
                <a:lnTo>
                  <a:pt x="f3" y="f4"/>
                </a:lnTo>
                <a:lnTo>
                  <a:pt x="f2" y="f4"/>
                </a:lnTo>
                <a:lnTo>
                  <a:pt x="f2" y="f2"/>
                </a:lnTo>
                <a:close/>
              </a:path>
            </a:pathLst>
          </a:custGeom>
          <a:blipFill>
            <a:blip r:embed="rId3">
              <a:alphaModFix amt="44999"/>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TextBox 6">
            <a:extLst>
              <a:ext uri="{FF2B5EF4-FFF2-40B4-BE49-F238E27FC236}">
                <a16:creationId xmlns:a16="http://schemas.microsoft.com/office/drawing/2014/main" id="{333283D4-88D9-6788-F04E-81C3A50671EB}"/>
              </a:ext>
            </a:extLst>
          </p:cNvPr>
          <p:cNvSpPr txBox="1">
            <a:spLocks/>
          </p:cNvSpPr>
          <p:nvPr/>
        </p:nvSpPr>
        <p:spPr>
          <a:xfrm>
            <a:off x="10513780" y="5278840"/>
            <a:ext cx="6745519" cy="1678308"/>
          </a:xfrm>
          <a:prstGeom prst="rect">
            <a:avLst/>
          </a:prstGeom>
          <a:noFill/>
          <a:ln>
            <a:noFill/>
            <a:prstDash/>
          </a:ln>
          <a:effectLst/>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ts val="6720"/>
              </a:lnSpc>
              <a:spcBef>
                <a:spcPts val="0"/>
              </a:spcBef>
              <a:spcAft>
                <a:spcPts val="0"/>
              </a:spcAft>
              <a:buClrTx/>
              <a:buSzTx/>
              <a:buFontTx/>
              <a:buNone/>
              <a:tabLst/>
              <a:defRPr/>
            </a:pPr>
            <a:r>
              <a:rPr kumimoji="0" lang="en-US" sz="4800" b="0" i="0" u="none" strike="noStrike" kern="1200" cap="none" spc="0" normalizeH="0" baseline="0" noProof="0">
                <a:ln>
                  <a:noFill/>
                </a:ln>
                <a:solidFill>
                  <a:srgbClr val="1B3247"/>
                </a:solidFill>
                <a:effectLst/>
                <a:uLnTx/>
                <a:uFillTx/>
                <a:latin typeface="Nexa"/>
              </a:rPr>
              <a:t>Follow Us @DREAMTACenter</a:t>
            </a:r>
            <a:endParaRPr kumimoji="0" lang="en-US" sz="4800" b="0" i="0" u="none" strike="noStrike" kern="1200" cap="none" spc="0" normalizeH="0" baseline="0" noProof="0" dirty="0">
              <a:ln>
                <a:noFill/>
              </a:ln>
              <a:solidFill>
                <a:srgbClr val="1B3247"/>
              </a:solidFill>
              <a:effectLst/>
              <a:uLnTx/>
              <a:uFillTx/>
              <a:latin typeface="Nexa"/>
            </a:endParaRPr>
          </a:p>
        </p:txBody>
      </p:sp>
      <p:grpSp>
        <p:nvGrpSpPr>
          <p:cNvPr id="6" name="Group 7" descr="social media icons">
            <a:extLst>
              <a:ext uri="{FF2B5EF4-FFF2-40B4-BE49-F238E27FC236}">
                <a16:creationId xmlns:a16="http://schemas.microsoft.com/office/drawing/2014/main" id="{323DB1DE-7FFD-4CF2-3620-706922344861}"/>
              </a:ext>
              <a:ext uri="{C183D7F6-B498-43B3-948B-1728B52AA6E4}">
                <adec:decorative xmlns:adec="http://schemas.microsoft.com/office/drawing/2017/decorative" val="0"/>
              </a:ext>
            </a:extLst>
          </p:cNvPr>
          <p:cNvGrpSpPr/>
          <p:nvPr/>
        </p:nvGrpSpPr>
        <p:grpSpPr>
          <a:xfrm>
            <a:off x="10786948" y="7195267"/>
            <a:ext cx="6199183" cy="905896"/>
            <a:chOff x="10786948" y="7195267"/>
            <a:chExt cx="6199183" cy="905896"/>
          </a:xfrm>
        </p:grpSpPr>
        <p:sp>
          <p:nvSpPr>
            <p:cNvPr id="7" name="Freeform 8" descr="Facebook stock logo icon">
              <a:extLst>
                <a:ext uri="{FF2B5EF4-FFF2-40B4-BE49-F238E27FC236}">
                  <a16:creationId xmlns:a16="http://schemas.microsoft.com/office/drawing/2014/main" id="{C3AF7955-B334-1BC5-73D0-2183BC134B84}"/>
                </a:ext>
              </a:extLst>
            </p:cNvPr>
            <p:cNvSpPr/>
            <p:nvPr/>
          </p:nvSpPr>
          <p:spPr>
            <a:xfrm>
              <a:off x="10786948" y="7253386"/>
              <a:ext cx="847776" cy="847776"/>
            </a:xfrm>
            <a:custGeom>
              <a:avLst/>
              <a:gdLst>
                <a:gd name="f0" fmla="val w"/>
                <a:gd name="f1" fmla="val h"/>
                <a:gd name="f2" fmla="val 0"/>
                <a:gd name="f3" fmla="val 1130372"/>
                <a:gd name="f4" fmla="val 1130371"/>
                <a:gd name="f5" fmla="*/ f0 1 1130372"/>
                <a:gd name="f6" fmla="*/ f1 1 1130372"/>
                <a:gd name="f7" fmla="val f2"/>
                <a:gd name="f8" fmla="val f3"/>
                <a:gd name="f9" fmla="+- f8 0 f7"/>
                <a:gd name="f10" fmla="*/ f9 1 113037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130372" h="1130372">
                  <a:moveTo>
                    <a:pt x="f2" y="f2"/>
                  </a:moveTo>
                  <a:lnTo>
                    <a:pt x="f3" y="f2"/>
                  </a:lnTo>
                  <a:lnTo>
                    <a:pt x="f3" y="f4"/>
                  </a:lnTo>
                  <a:lnTo>
                    <a:pt x="f2" y="f4"/>
                  </a:lnTo>
                  <a:lnTo>
                    <a:pt x="f2" y="f2"/>
                  </a:lnTo>
                  <a:close/>
                </a:path>
              </a:pathLst>
            </a:cu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9" descr="Threads stock brand logo">
              <a:extLst>
                <a:ext uri="{FF2B5EF4-FFF2-40B4-BE49-F238E27FC236}">
                  <a16:creationId xmlns:a16="http://schemas.microsoft.com/office/drawing/2014/main" id="{2090B006-C484-8949-CA94-4D9E627BE813}"/>
                </a:ext>
              </a:extLst>
            </p:cNvPr>
            <p:cNvSpPr/>
            <p:nvPr/>
          </p:nvSpPr>
          <p:spPr>
            <a:xfrm>
              <a:off x="13825828" y="7275661"/>
              <a:ext cx="939802" cy="811676"/>
            </a:xfrm>
            <a:custGeom>
              <a:avLst/>
              <a:gdLst>
                <a:gd name="f0" fmla="val w"/>
                <a:gd name="f1" fmla="val h"/>
                <a:gd name="f2" fmla="val 0"/>
                <a:gd name="f3" fmla="val 1253074"/>
                <a:gd name="f4" fmla="val 1082237"/>
                <a:gd name="f5" fmla="*/ f0 1 1253074"/>
                <a:gd name="f6" fmla="*/ f1 1 1082237"/>
                <a:gd name="f7" fmla="val f2"/>
                <a:gd name="f8" fmla="val f3"/>
                <a:gd name="f9" fmla="val f4"/>
                <a:gd name="f10" fmla="+- f9 0 f7"/>
                <a:gd name="f11" fmla="+- f8 0 f7"/>
                <a:gd name="f12" fmla="*/ f11 1 1253074"/>
                <a:gd name="f13" fmla="*/ f10 1 108223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253074" h="1082237">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10" descr="Twitter X stock brand logo">
              <a:extLst>
                <a:ext uri="{FF2B5EF4-FFF2-40B4-BE49-F238E27FC236}">
                  <a16:creationId xmlns:a16="http://schemas.microsoft.com/office/drawing/2014/main" id="{155E57E7-A7C8-00C0-DD62-B754F9D0539C}"/>
                </a:ext>
              </a:extLst>
            </p:cNvPr>
            <p:cNvSpPr/>
            <p:nvPr/>
          </p:nvSpPr>
          <p:spPr>
            <a:xfrm>
              <a:off x="12803950" y="7275661"/>
              <a:ext cx="1021878" cy="789401"/>
            </a:xfrm>
            <a:custGeom>
              <a:avLst/>
              <a:gdLst>
                <a:gd name="f0" fmla="val w"/>
                <a:gd name="f1" fmla="val h"/>
                <a:gd name="f2" fmla="val 0"/>
                <a:gd name="f3" fmla="val 1362509"/>
                <a:gd name="f4" fmla="val 1052538"/>
                <a:gd name="f5" fmla="*/ f0 1 1362509"/>
                <a:gd name="f6" fmla="*/ f1 1 1052538"/>
                <a:gd name="f7" fmla="val f2"/>
                <a:gd name="f8" fmla="val f3"/>
                <a:gd name="f9" fmla="val f4"/>
                <a:gd name="f10" fmla="+- f9 0 f7"/>
                <a:gd name="f11" fmla="+- f8 0 f7"/>
                <a:gd name="f12" fmla="*/ f11 1 1362509"/>
                <a:gd name="f13" fmla="*/ f10 1 105253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362509" h="1052538">
                  <a:moveTo>
                    <a:pt x="f2" y="f2"/>
                  </a:moveTo>
                  <a:lnTo>
                    <a:pt x="f3" y="f2"/>
                  </a:lnTo>
                  <a:lnTo>
                    <a:pt x="f3" y="f4"/>
                  </a:lnTo>
                  <a:lnTo>
                    <a:pt x="f2" y="f4"/>
                  </a:lnTo>
                  <a:lnTo>
                    <a:pt x="f2" y="f2"/>
                  </a:lnTo>
                  <a:close/>
                </a:path>
              </a:pathLst>
            </a:cu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1" descr="Instagram standard logo">
              <a:extLst>
                <a:ext uri="{FF2B5EF4-FFF2-40B4-BE49-F238E27FC236}">
                  <a16:creationId xmlns:a16="http://schemas.microsoft.com/office/drawing/2014/main" id="{CCF50684-0491-83B7-62E1-18D27C1999D6}"/>
                </a:ext>
              </a:extLst>
            </p:cNvPr>
            <p:cNvSpPr/>
            <p:nvPr/>
          </p:nvSpPr>
          <p:spPr>
            <a:xfrm>
              <a:off x="11849691" y="7253386"/>
              <a:ext cx="811676" cy="811676"/>
            </a:xfrm>
            <a:custGeom>
              <a:avLst/>
              <a:gdLst>
                <a:gd name="f0" fmla="val w"/>
                <a:gd name="f1" fmla="val h"/>
                <a:gd name="f2" fmla="val 0"/>
                <a:gd name="f3" fmla="val 1082237"/>
                <a:gd name="f4" fmla="*/ f0 1 1082237"/>
                <a:gd name="f5" fmla="*/ f1 1 1082237"/>
                <a:gd name="f6" fmla="val f2"/>
                <a:gd name="f7" fmla="val f3"/>
                <a:gd name="f8" fmla="+- f7 0 f6"/>
                <a:gd name="f9" fmla="*/ f8 1 1082237"/>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082237" h="1082237">
                  <a:moveTo>
                    <a:pt x="f2" y="f2"/>
                  </a:moveTo>
                  <a:lnTo>
                    <a:pt x="f3" y="f2"/>
                  </a:lnTo>
                  <a:lnTo>
                    <a:pt x="f3" y="f3"/>
                  </a:lnTo>
                  <a:lnTo>
                    <a:pt x="f2" y="f3"/>
                  </a:lnTo>
                  <a:lnTo>
                    <a:pt x="f2" y="f2"/>
                  </a:lnTo>
                  <a:close/>
                </a:path>
              </a:pathLst>
            </a:cu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form 12">
              <a:extLst>
                <a:ext uri="{FF2B5EF4-FFF2-40B4-BE49-F238E27FC236}">
                  <a16:creationId xmlns:a16="http://schemas.microsoft.com/office/drawing/2014/main" id="{9ECF782E-12F6-352F-6462-031C1B72B1A7}"/>
                </a:ext>
              </a:extLst>
            </p:cNvPr>
            <p:cNvSpPr/>
            <p:nvPr/>
          </p:nvSpPr>
          <p:spPr>
            <a:xfrm>
              <a:off x="14914284" y="7220157"/>
              <a:ext cx="1033162" cy="881006"/>
            </a:xfrm>
            <a:custGeom>
              <a:avLst/>
              <a:gdLst>
                <a:gd name="f0" fmla="val w"/>
                <a:gd name="f1" fmla="val h"/>
                <a:gd name="f2" fmla="val 0"/>
                <a:gd name="f3" fmla="val 1377549"/>
                <a:gd name="f4" fmla="val 1174674"/>
                <a:gd name="f5" fmla="val 1174673"/>
                <a:gd name="f6" fmla="*/ f0 1 1377549"/>
                <a:gd name="f7" fmla="*/ f1 1 1174674"/>
                <a:gd name="f8" fmla="val f2"/>
                <a:gd name="f9" fmla="val f3"/>
                <a:gd name="f10" fmla="val f4"/>
                <a:gd name="f11" fmla="+- f10 0 f8"/>
                <a:gd name="f12" fmla="+- f9 0 f8"/>
                <a:gd name="f13" fmla="*/ f12 1 1377549"/>
                <a:gd name="f14" fmla="*/ f11 1 117467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377549" h="1174674">
                  <a:moveTo>
                    <a:pt x="f2" y="f2"/>
                  </a:moveTo>
                  <a:lnTo>
                    <a:pt x="f3" y="f2"/>
                  </a:lnTo>
                  <a:lnTo>
                    <a:pt x="f3" y="f5"/>
                  </a:lnTo>
                  <a:lnTo>
                    <a:pt x="f2" y="f5"/>
                  </a:lnTo>
                  <a:lnTo>
                    <a:pt x="f2" y="f2"/>
                  </a:lnTo>
                  <a:close/>
                </a:path>
              </a:pathLst>
            </a:cu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form 13">
              <a:extLst>
                <a:ext uri="{FF2B5EF4-FFF2-40B4-BE49-F238E27FC236}">
                  <a16:creationId xmlns:a16="http://schemas.microsoft.com/office/drawing/2014/main" id="{447777AB-6648-F82C-73A4-F8652A11E45C}"/>
                </a:ext>
              </a:extLst>
            </p:cNvPr>
            <p:cNvSpPr/>
            <p:nvPr/>
          </p:nvSpPr>
          <p:spPr>
            <a:xfrm>
              <a:off x="16116336" y="7195267"/>
              <a:ext cx="869795" cy="869795"/>
            </a:xfrm>
            <a:custGeom>
              <a:avLst/>
              <a:gdLst>
                <a:gd name="f0" fmla="val w"/>
                <a:gd name="f1" fmla="val h"/>
                <a:gd name="f2" fmla="val 0"/>
                <a:gd name="f3" fmla="val 1159722"/>
                <a:gd name="f4" fmla="*/ f0 1 1159722"/>
                <a:gd name="f5" fmla="*/ f1 1 1159722"/>
                <a:gd name="f6" fmla="val f2"/>
                <a:gd name="f7" fmla="val f3"/>
                <a:gd name="f8" fmla="+- f7 0 f6"/>
                <a:gd name="f9" fmla="*/ f8 1 1159722"/>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159722" h="1159722">
                  <a:moveTo>
                    <a:pt x="f2" y="f2"/>
                  </a:moveTo>
                  <a:lnTo>
                    <a:pt x="f3" y="f2"/>
                  </a:lnTo>
                  <a:lnTo>
                    <a:pt x="f3" y="f3"/>
                  </a:lnTo>
                  <a:lnTo>
                    <a:pt x="f2" y="f3"/>
                  </a:lnTo>
                  <a:lnTo>
                    <a:pt x="f2" y="f2"/>
                  </a:lnTo>
                  <a:close/>
                </a:path>
              </a:pathLst>
            </a:cu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4" name="Freeform 15" descr="email">
            <a:extLst>
              <a:ext uri="{FF2B5EF4-FFF2-40B4-BE49-F238E27FC236}">
                <a16:creationId xmlns:a16="http://schemas.microsoft.com/office/drawing/2014/main" id="{85D598E9-1A0D-286B-649E-FACC06B68CBE}"/>
              </a:ext>
              <a:ext uri="{C183D7F6-B498-43B3-948B-1728B52AA6E4}">
                <adec:decorative xmlns:adec="http://schemas.microsoft.com/office/drawing/2017/decorative" val="0"/>
              </a:ext>
            </a:extLst>
          </p:cNvPr>
          <p:cNvSpPr/>
          <p:nvPr/>
        </p:nvSpPr>
        <p:spPr>
          <a:xfrm>
            <a:off x="10885557" y="8581287"/>
            <a:ext cx="365705" cy="365705"/>
          </a:xfrm>
          <a:custGeom>
            <a:avLst/>
            <a:gdLst>
              <a:gd name="f0" fmla="val w"/>
              <a:gd name="f1" fmla="val h"/>
              <a:gd name="f2" fmla="val 0"/>
              <a:gd name="f3" fmla="val 487606"/>
              <a:gd name="f4" fmla="val 487607"/>
              <a:gd name="f5" fmla="*/ f0 1 487606"/>
              <a:gd name="f6" fmla="*/ f1 1 487606"/>
              <a:gd name="f7" fmla="val f2"/>
              <a:gd name="f8" fmla="val f3"/>
              <a:gd name="f9" fmla="+- f8 0 f7"/>
              <a:gd name="f10" fmla="*/ f9 1 487606"/>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487606" h="487606">
                <a:moveTo>
                  <a:pt x="f2" y="f2"/>
                </a:moveTo>
                <a:lnTo>
                  <a:pt x="f3" y="f2"/>
                </a:lnTo>
                <a:lnTo>
                  <a:pt x="f3" y="f4"/>
                </a:lnTo>
                <a:lnTo>
                  <a:pt x="f2" y="f4"/>
                </a:lnTo>
                <a:lnTo>
                  <a:pt x="f2" y="f2"/>
                </a:lnTo>
                <a:close/>
              </a:path>
            </a:pathLst>
          </a:custGeom>
          <a:blipFill>
            <a:blip r:embed="rId15">
              <a:alphaModFix/>
              <a:extLst>
                <a:ext uri="{96DAC541-7B7A-43D3-8B79-37D633B846F1}">
                  <asvg:svgBlip xmlns:asvg="http://schemas.microsoft.com/office/drawing/2016/SVG/main" r:embed="rId16"/>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TextBox 17">
            <a:extLst>
              <a:ext uri="{FF2B5EF4-FFF2-40B4-BE49-F238E27FC236}">
                <a16:creationId xmlns:a16="http://schemas.microsoft.com/office/drawing/2014/main" id="{F8349649-E1D6-DC2E-7DFD-048FC8D549DE}"/>
              </a:ext>
              <a:ext uri="{C183D7F6-B498-43B3-948B-1728B52AA6E4}">
                <adec:decorative xmlns:adec="http://schemas.microsoft.com/office/drawing/2017/decorative" val="0"/>
              </a:ext>
            </a:extLst>
          </p:cNvPr>
          <p:cNvSpPr txBox="1"/>
          <p:nvPr/>
        </p:nvSpPr>
        <p:spPr>
          <a:xfrm>
            <a:off x="11441045" y="8542736"/>
            <a:ext cx="5446477" cy="44053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r>
              <a:rPr lang="en-US" sz="2999" b="0" i="0" u="none" strike="noStrike" kern="1200" cap="none" spc="0" baseline="0" dirty="0" err="1">
                <a:solidFill>
                  <a:srgbClr val="1B3247"/>
                </a:solidFill>
                <a:uFillTx/>
                <a:latin typeface="Nexa"/>
                <a:ea typeface="Nexa"/>
                <a:cs typeface="Nexa"/>
              </a:rPr>
              <a:t>support@dreamtacenter.org</a:t>
            </a:r>
            <a:endParaRPr lang="en-US" sz="2999" b="0" i="0" u="none" strike="noStrike" kern="1200" cap="none" spc="0" baseline="0" dirty="0">
              <a:solidFill>
                <a:srgbClr val="1B3247"/>
              </a:solidFill>
              <a:uFillTx/>
              <a:latin typeface="Nexa"/>
              <a:ea typeface="Nexa"/>
              <a:cs typeface="Nexa"/>
            </a:endParaRPr>
          </a:p>
        </p:txBody>
      </p:sp>
      <p:sp>
        <p:nvSpPr>
          <p:cNvPr id="15" name="Freeform 16" descr="website">
            <a:extLst>
              <a:ext uri="{FF2B5EF4-FFF2-40B4-BE49-F238E27FC236}">
                <a16:creationId xmlns:a16="http://schemas.microsoft.com/office/drawing/2014/main" id="{C0D3576D-9AEE-808A-AF21-44947FF32213}"/>
              </a:ext>
              <a:ext uri="{C183D7F6-B498-43B3-948B-1728B52AA6E4}">
                <adec:decorative xmlns:adec="http://schemas.microsoft.com/office/drawing/2017/decorative" val="0"/>
              </a:ext>
            </a:extLst>
          </p:cNvPr>
          <p:cNvSpPr/>
          <p:nvPr/>
        </p:nvSpPr>
        <p:spPr>
          <a:xfrm>
            <a:off x="10885557" y="9225143"/>
            <a:ext cx="365705" cy="365705"/>
          </a:xfrm>
          <a:custGeom>
            <a:avLst/>
            <a:gdLst>
              <a:gd name="f0" fmla="val w"/>
              <a:gd name="f1" fmla="val h"/>
              <a:gd name="f2" fmla="val 0"/>
              <a:gd name="f3" fmla="val 487606"/>
              <a:gd name="f4" fmla="val 487607"/>
              <a:gd name="f5" fmla="*/ f0 1 487606"/>
              <a:gd name="f6" fmla="*/ f1 1 487606"/>
              <a:gd name="f7" fmla="val f2"/>
              <a:gd name="f8" fmla="val f3"/>
              <a:gd name="f9" fmla="+- f8 0 f7"/>
              <a:gd name="f10" fmla="*/ f9 1 487606"/>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487606" h="487606">
                <a:moveTo>
                  <a:pt x="f2" y="f2"/>
                </a:moveTo>
                <a:lnTo>
                  <a:pt x="f3" y="f2"/>
                </a:lnTo>
                <a:lnTo>
                  <a:pt x="f3" y="f4"/>
                </a:lnTo>
                <a:lnTo>
                  <a:pt x="f2" y="f4"/>
                </a:lnTo>
                <a:lnTo>
                  <a:pt x="f2" y="f2"/>
                </a:lnTo>
                <a:close/>
              </a:path>
            </a:pathLst>
          </a:custGeom>
          <a:blipFill>
            <a:blip r:embed="rId17">
              <a:alphaModFix/>
              <a:extLst>
                <a:ext uri="{96DAC541-7B7A-43D3-8B79-37D633B846F1}">
                  <asvg:svgBlip xmlns:asvg="http://schemas.microsoft.com/office/drawing/2016/SVG/main" r:embed="rId1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97D92263-CC48-6E46-A0E5-3D8250B39E5A}"/>
              </a:ext>
            </a:extLst>
          </p:cNvPr>
          <p:cNvSpPr txBox="1"/>
          <p:nvPr/>
        </p:nvSpPr>
        <p:spPr>
          <a:xfrm>
            <a:off x="11441045" y="9150318"/>
            <a:ext cx="5296341" cy="44053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r>
              <a:rPr lang="en-US" sz="2999" b="0" i="0" u="none" strike="noStrike" kern="1200" cap="none" spc="0" baseline="0">
                <a:solidFill>
                  <a:srgbClr val="1B3247"/>
                </a:solidFill>
                <a:uFillTx/>
                <a:latin typeface="Nexa"/>
                <a:ea typeface="Nexa"/>
                <a:cs typeface="Nexa"/>
              </a:rPr>
              <a:t>www.DREAMTACenter.org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1051BD2-EE81-1953-F2BF-2533CD0A08E8}"/>
              </a:ext>
              <a:ext uri="{C183D7F6-B498-43B3-948B-1728B52AA6E4}">
                <adec:decorative xmlns:adec="http://schemas.microsoft.com/office/drawing/2017/decorative" val="1"/>
              </a:ext>
            </a:extLst>
          </p:cNvPr>
          <p:cNvSpPr/>
          <p:nvPr/>
        </p:nvSpPr>
        <p:spPr>
          <a:xfrm>
            <a:off x="0" y="0"/>
            <a:ext cx="18288000" cy="1028700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2">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TextBox 4">
            <a:extLst>
              <a:ext uri="{FF2B5EF4-FFF2-40B4-BE49-F238E27FC236}">
                <a16:creationId xmlns:a16="http://schemas.microsoft.com/office/drawing/2014/main" id="{83ECC6AB-A061-85A0-49B2-05CC4EAF4E49}"/>
              </a:ext>
            </a:extLst>
          </p:cNvPr>
          <p:cNvSpPr txBox="1">
            <a:spLocks noGrp="1"/>
          </p:cNvSpPr>
          <p:nvPr>
            <p:ph type="title" idx="4294967295"/>
          </p:nvPr>
        </p:nvSpPr>
        <p:spPr>
          <a:xfrm>
            <a:off x="7973046" y="2480172"/>
            <a:ext cx="4527349" cy="476246"/>
          </a:xfrm>
        </p:spPr>
        <p:txBody>
          <a:bodyPr lIns="0" tIns="0" rIns="0" bIns="0" anchor="t">
            <a:spAutoFit/>
          </a:bodyPr>
          <a:lstStyle/>
          <a:p>
            <a:pPr lvl="0">
              <a:lnSpc>
                <a:spcPts val="3840"/>
              </a:lnSpc>
            </a:pPr>
            <a:r>
              <a:rPr lang="en-US" sz="3200" dirty="0">
                <a:solidFill>
                  <a:srgbClr val="FFFFFF"/>
                </a:solidFill>
                <a:latin typeface="Lexend Exa"/>
              </a:rPr>
              <a:t>OUR CONTACT</a:t>
            </a:r>
          </a:p>
        </p:txBody>
      </p:sp>
      <p:sp>
        <p:nvSpPr>
          <p:cNvPr id="16" name="Freeform 3" descr="Thank You in cursive.">
            <a:extLst>
              <a:ext uri="{FF2B5EF4-FFF2-40B4-BE49-F238E27FC236}">
                <a16:creationId xmlns:a16="http://schemas.microsoft.com/office/drawing/2014/main" id="{BDEE85AF-63F0-20DF-E287-C9D9B7F64A8A}"/>
              </a:ext>
            </a:extLst>
          </p:cNvPr>
          <p:cNvSpPr/>
          <p:nvPr/>
        </p:nvSpPr>
        <p:spPr>
          <a:xfrm>
            <a:off x="7910739" y="3652305"/>
            <a:ext cx="8189174" cy="2968572"/>
          </a:xfrm>
          <a:custGeom>
            <a:avLst/>
            <a:gdLst>
              <a:gd name="f0" fmla="val w"/>
              <a:gd name="f1" fmla="val h"/>
              <a:gd name="f2" fmla="val 0"/>
              <a:gd name="f3" fmla="val 8189171"/>
              <a:gd name="f4" fmla="val 2968574"/>
              <a:gd name="f5" fmla="*/ f0 1 8189171"/>
              <a:gd name="f6" fmla="*/ f1 1 2968574"/>
              <a:gd name="f7" fmla="val f2"/>
              <a:gd name="f8" fmla="val f3"/>
              <a:gd name="f9" fmla="val f4"/>
              <a:gd name="f10" fmla="+- f9 0 f7"/>
              <a:gd name="f11" fmla="+- f8 0 f7"/>
              <a:gd name="f12" fmla="*/ f11 1 8189171"/>
              <a:gd name="f13" fmla="*/ f10 1 296857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8189171" h="2968574">
                <a:moveTo>
                  <a:pt x="f2" y="f2"/>
                </a:moveTo>
                <a:lnTo>
                  <a:pt x="f3" y="f2"/>
                </a:lnTo>
                <a:lnTo>
                  <a:pt x="f3" y="f4"/>
                </a:lnTo>
                <a:lnTo>
                  <a:pt x="f2" y="f4"/>
                </a:lnTo>
                <a:lnTo>
                  <a:pt x="f2" y="f2"/>
                </a:lnTo>
                <a:close/>
              </a:path>
            </a:pathLst>
          </a:cu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reeform 6" descr="email">
            <a:extLst>
              <a:ext uri="{FF2B5EF4-FFF2-40B4-BE49-F238E27FC236}">
                <a16:creationId xmlns:a16="http://schemas.microsoft.com/office/drawing/2014/main" id="{B31D127F-A952-0AE1-12F2-E42455D58F54}"/>
              </a:ext>
              <a:ext uri="{C183D7F6-B498-43B3-948B-1728B52AA6E4}">
                <adec:decorative xmlns:adec="http://schemas.microsoft.com/office/drawing/2017/decorative" val="0"/>
              </a:ext>
            </a:extLst>
          </p:cNvPr>
          <p:cNvSpPr/>
          <p:nvPr/>
        </p:nvSpPr>
        <p:spPr>
          <a:xfrm>
            <a:off x="8820457" y="7793010"/>
            <a:ext cx="365705" cy="365705"/>
          </a:xfrm>
          <a:custGeom>
            <a:avLst/>
            <a:gdLst>
              <a:gd name="f0" fmla="val w"/>
              <a:gd name="f1" fmla="val h"/>
              <a:gd name="f2" fmla="val 0"/>
              <a:gd name="f3" fmla="val 487606"/>
              <a:gd name="f4" fmla="val 487607"/>
              <a:gd name="f5" fmla="*/ f0 1 487606"/>
              <a:gd name="f6" fmla="*/ f1 1 487606"/>
              <a:gd name="f7" fmla="val f2"/>
              <a:gd name="f8" fmla="val f3"/>
              <a:gd name="f9" fmla="+- f8 0 f7"/>
              <a:gd name="f10" fmla="*/ f9 1 487606"/>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487606" h="487606">
                <a:moveTo>
                  <a:pt x="f2" y="f2"/>
                </a:moveTo>
                <a:lnTo>
                  <a:pt x="f3" y="f2"/>
                </a:lnTo>
                <a:lnTo>
                  <a:pt x="f3" y="f4"/>
                </a:lnTo>
                <a:lnTo>
                  <a:pt x="f2" y="f4"/>
                </a:lnTo>
                <a:lnTo>
                  <a:pt x="f2" y="f2"/>
                </a:lnTo>
                <a:close/>
              </a:path>
            </a:pathLst>
          </a:cu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7EBFC2CE-FFAC-BE98-0443-85FB3EB1AE8E}"/>
              </a:ext>
            </a:extLst>
          </p:cNvPr>
          <p:cNvSpPr txBox="1"/>
          <p:nvPr/>
        </p:nvSpPr>
        <p:spPr>
          <a:xfrm>
            <a:off x="9375946" y="7754459"/>
            <a:ext cx="5446477" cy="44053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r>
              <a:rPr lang="en-US" sz="2999" b="0" i="0" u="none" strike="noStrike" kern="1200" cap="none" spc="0" baseline="0">
                <a:solidFill>
                  <a:srgbClr val="FFFFFF"/>
                </a:solidFill>
                <a:uFillTx/>
                <a:latin typeface="Nexa"/>
                <a:ea typeface="Nexa"/>
                <a:cs typeface="Nexa"/>
              </a:rPr>
              <a:t>support@dreamtacenter.org</a:t>
            </a:r>
          </a:p>
        </p:txBody>
      </p:sp>
      <p:sp>
        <p:nvSpPr>
          <p:cNvPr id="5" name="Freeform 7" descr="website">
            <a:extLst>
              <a:ext uri="{FF2B5EF4-FFF2-40B4-BE49-F238E27FC236}">
                <a16:creationId xmlns:a16="http://schemas.microsoft.com/office/drawing/2014/main" id="{8AECE9F2-DC7E-A935-FDE8-7695F21B418F}"/>
              </a:ext>
              <a:ext uri="{C183D7F6-B498-43B3-948B-1728B52AA6E4}">
                <adec:decorative xmlns:adec="http://schemas.microsoft.com/office/drawing/2017/decorative" val="0"/>
              </a:ext>
            </a:extLst>
          </p:cNvPr>
          <p:cNvSpPr/>
          <p:nvPr/>
        </p:nvSpPr>
        <p:spPr>
          <a:xfrm>
            <a:off x="8820457" y="8436867"/>
            <a:ext cx="365705" cy="365705"/>
          </a:xfrm>
          <a:custGeom>
            <a:avLst/>
            <a:gdLst>
              <a:gd name="f0" fmla="val w"/>
              <a:gd name="f1" fmla="val h"/>
              <a:gd name="f2" fmla="val 0"/>
              <a:gd name="f3" fmla="val 487606"/>
              <a:gd name="f4" fmla="val 487607"/>
              <a:gd name="f5" fmla="*/ f0 1 487606"/>
              <a:gd name="f6" fmla="*/ f1 1 487606"/>
              <a:gd name="f7" fmla="val f2"/>
              <a:gd name="f8" fmla="val f3"/>
              <a:gd name="f9" fmla="+- f8 0 f7"/>
              <a:gd name="f10" fmla="*/ f9 1 487606"/>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487606" h="487606">
                <a:moveTo>
                  <a:pt x="f2" y="f2"/>
                </a:moveTo>
                <a:lnTo>
                  <a:pt x="f3" y="f2"/>
                </a:lnTo>
                <a:lnTo>
                  <a:pt x="f3" y="f4"/>
                </a:lnTo>
                <a:lnTo>
                  <a:pt x="f2" y="f4"/>
                </a:lnTo>
                <a:lnTo>
                  <a:pt x="f2" y="f2"/>
                </a:lnTo>
                <a:close/>
              </a:path>
            </a:pathLst>
          </a:cu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TextBox 9">
            <a:extLst>
              <a:ext uri="{FF2B5EF4-FFF2-40B4-BE49-F238E27FC236}">
                <a16:creationId xmlns:a16="http://schemas.microsoft.com/office/drawing/2014/main" id="{5CA7DE54-ED4F-0819-6060-801FF490959D}"/>
              </a:ext>
            </a:extLst>
          </p:cNvPr>
          <p:cNvSpPr txBox="1"/>
          <p:nvPr/>
        </p:nvSpPr>
        <p:spPr>
          <a:xfrm>
            <a:off x="9375946" y="8362041"/>
            <a:ext cx="5296341" cy="44053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600"/>
              </a:lnSpc>
              <a:spcBef>
                <a:spcPts val="0"/>
              </a:spcBef>
              <a:spcAft>
                <a:spcPts val="0"/>
              </a:spcAft>
              <a:buNone/>
              <a:tabLst/>
              <a:defRPr sz="1800" b="0" i="0" u="none" strike="noStrike" kern="0" cap="none" spc="0" baseline="0">
                <a:solidFill>
                  <a:srgbClr val="000000"/>
                </a:solidFill>
                <a:uFillTx/>
              </a:defRPr>
            </a:pPr>
            <a:r>
              <a:rPr lang="en-US" sz="2999" b="0" i="0" u="none" strike="noStrike" kern="1200" cap="none" spc="0" baseline="0" dirty="0" err="1">
                <a:solidFill>
                  <a:srgbClr val="FFFFFF"/>
                </a:solidFill>
                <a:uFillTx/>
                <a:latin typeface="Nexa"/>
                <a:ea typeface="Nexa"/>
                <a:cs typeface="Nexa"/>
              </a:rPr>
              <a:t>www.DREAMTACenter.org</a:t>
            </a:r>
            <a:endParaRPr lang="en-US" sz="2999" b="0" i="0" u="none" strike="noStrike" kern="1200" cap="none" spc="0" baseline="0" dirty="0">
              <a:solidFill>
                <a:srgbClr val="FFFFFF"/>
              </a:solidFill>
              <a:uFillTx/>
              <a:latin typeface="Nexa"/>
              <a:ea typeface="Nexa"/>
              <a:cs typeface="Nexa"/>
            </a:endParaRPr>
          </a:p>
        </p:txBody>
      </p:sp>
      <p:grpSp>
        <p:nvGrpSpPr>
          <p:cNvPr id="8" name="Group 10">
            <a:extLst>
              <a:ext uri="{FF2B5EF4-FFF2-40B4-BE49-F238E27FC236}">
                <a16:creationId xmlns:a16="http://schemas.microsoft.com/office/drawing/2014/main" id="{BB75746B-81D7-46C9-09AD-6F6AA75D07F7}"/>
              </a:ext>
              <a:ext uri="{C183D7F6-B498-43B3-948B-1728B52AA6E4}">
                <adec:decorative xmlns:adec="http://schemas.microsoft.com/office/drawing/2017/decorative" val="1"/>
              </a:ext>
            </a:extLst>
          </p:cNvPr>
          <p:cNvGrpSpPr/>
          <p:nvPr/>
        </p:nvGrpSpPr>
        <p:grpSpPr>
          <a:xfrm>
            <a:off x="1194197" y="1960903"/>
            <a:ext cx="6197812" cy="6197812"/>
            <a:chOff x="1194197" y="1960903"/>
            <a:chExt cx="6197812" cy="6197812"/>
          </a:xfrm>
        </p:grpSpPr>
        <p:sp>
          <p:nvSpPr>
            <p:cNvPr id="9" name="Freeform 11">
              <a:extLst>
                <a:ext uri="{FF2B5EF4-FFF2-40B4-BE49-F238E27FC236}">
                  <a16:creationId xmlns:a16="http://schemas.microsoft.com/office/drawing/2014/main" id="{D29183B6-A63E-8D56-54C4-F5639B3BA1E5}"/>
                </a:ext>
                <a:ext uri="{C183D7F6-B498-43B3-948B-1728B52AA6E4}">
                  <adec:decorative xmlns:adec="http://schemas.microsoft.com/office/drawing/2017/decorative" val="1"/>
                </a:ext>
              </a:extLst>
            </p:cNvPr>
            <p:cNvSpPr/>
            <p:nvPr/>
          </p:nvSpPr>
          <p:spPr>
            <a:xfrm>
              <a:off x="1194197" y="1960903"/>
              <a:ext cx="6197812" cy="6197812"/>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476778"/>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2">
              <a:extLst>
                <a:ext uri="{FF2B5EF4-FFF2-40B4-BE49-F238E27FC236}">
                  <a16:creationId xmlns:a16="http://schemas.microsoft.com/office/drawing/2014/main" id="{D12B09DA-41CE-613B-F152-D0D0EC9572AC}"/>
                </a:ext>
              </a:extLst>
            </p:cNvPr>
            <p:cNvSpPr txBox="1"/>
            <p:nvPr/>
          </p:nvSpPr>
          <p:spPr>
            <a:xfrm>
              <a:off x="1775234" y="2106155"/>
              <a:ext cx="5035719" cy="5471504"/>
            </a:xfrm>
            <a:prstGeom prst="rect">
              <a:avLst/>
            </a:prstGeom>
            <a:noFill/>
            <a:ln cap="flat">
              <a:noFill/>
            </a:ln>
          </p:spPr>
          <p:txBody>
            <a:bodyPr vert="horz" wrap="square" lIns="51928" tIns="51928" rIns="51928" bIns="51928"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11" name="Group 13">
            <a:extLst>
              <a:ext uri="{FF2B5EF4-FFF2-40B4-BE49-F238E27FC236}">
                <a16:creationId xmlns:a16="http://schemas.microsoft.com/office/drawing/2014/main" id="{FF9DC1F1-099D-81FE-3E6C-853296F01363}"/>
              </a:ext>
              <a:ext uri="{C183D7F6-B498-43B3-948B-1728B52AA6E4}">
                <adec:decorative xmlns:adec="http://schemas.microsoft.com/office/drawing/2017/decorative" val="1"/>
              </a:ext>
            </a:extLst>
          </p:cNvPr>
          <p:cNvGrpSpPr/>
          <p:nvPr/>
        </p:nvGrpSpPr>
        <p:grpSpPr>
          <a:xfrm>
            <a:off x="1392137" y="2158843"/>
            <a:ext cx="5801932" cy="5801932"/>
            <a:chOff x="1392137" y="2158843"/>
            <a:chExt cx="5801932" cy="5801932"/>
          </a:xfrm>
        </p:grpSpPr>
        <p:sp>
          <p:nvSpPr>
            <p:cNvPr id="12" name="Freeform 14">
              <a:extLst>
                <a:ext uri="{FF2B5EF4-FFF2-40B4-BE49-F238E27FC236}">
                  <a16:creationId xmlns:a16="http://schemas.microsoft.com/office/drawing/2014/main" id="{41789636-D005-AE02-967C-A9BCA5173ABE}"/>
                </a:ext>
                <a:ext uri="{C183D7F6-B498-43B3-948B-1728B52AA6E4}">
                  <adec:decorative xmlns:adec="http://schemas.microsoft.com/office/drawing/2017/decorative" val="1"/>
                </a:ext>
              </a:extLst>
            </p:cNvPr>
            <p:cNvSpPr/>
            <p:nvPr/>
          </p:nvSpPr>
          <p:spPr>
            <a:xfrm>
              <a:off x="1392137" y="2158843"/>
              <a:ext cx="5801932" cy="5801932"/>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TextBox 15">
              <a:extLst>
                <a:ext uri="{FF2B5EF4-FFF2-40B4-BE49-F238E27FC236}">
                  <a16:creationId xmlns:a16="http://schemas.microsoft.com/office/drawing/2014/main" id="{93FA1953-C33D-0445-2A38-A2A2629EC5B0}"/>
                </a:ext>
              </a:extLst>
            </p:cNvPr>
            <p:cNvSpPr txBox="1"/>
            <p:nvPr/>
          </p:nvSpPr>
          <p:spPr>
            <a:xfrm>
              <a:off x="1936068" y="2294823"/>
              <a:ext cx="4714070" cy="5122011"/>
            </a:xfrm>
            <a:prstGeom prst="rect">
              <a:avLst/>
            </a:prstGeom>
            <a:noFill/>
            <a:ln cap="flat">
              <a:noFill/>
            </a:ln>
          </p:spPr>
          <p:txBody>
            <a:bodyPr vert="horz" wrap="square" lIns="51928" tIns="51928" rIns="51928" bIns="51928"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14" name="Freeform 17">
            <a:extLst>
              <a:ext uri="{FF2B5EF4-FFF2-40B4-BE49-F238E27FC236}">
                <a16:creationId xmlns:a16="http://schemas.microsoft.com/office/drawing/2014/main" id="{4EA5E646-66DE-DB68-861A-F146A7CAC181}"/>
              </a:ext>
              <a:ext uri="{C183D7F6-B498-43B3-948B-1728B52AA6E4}">
                <adec:decorative xmlns:adec="http://schemas.microsoft.com/office/drawing/2017/decorative" val="1"/>
              </a:ext>
            </a:extLst>
          </p:cNvPr>
          <p:cNvSpPr/>
          <p:nvPr/>
        </p:nvSpPr>
        <p:spPr>
          <a:xfrm>
            <a:off x="1501966" y="2378528"/>
            <a:ext cx="5582265" cy="5582247"/>
          </a:xfrm>
          <a:custGeom>
            <a:avLst/>
            <a:gdLst>
              <a:gd name="f0" fmla="val w"/>
              <a:gd name="f1" fmla="val h"/>
              <a:gd name="f2" fmla="val 0"/>
              <a:gd name="f3" fmla="val 6350000"/>
              <a:gd name="f4" fmla="val 6349974"/>
              <a:gd name="f5" fmla="val 3175025"/>
              <a:gd name="f6" fmla="val 4928451"/>
              <a:gd name="f7" fmla="val 4928476"/>
              <a:gd name="f8" fmla="val 3175000"/>
              <a:gd name="f9" fmla="val 1421498"/>
              <a:gd name="f10" fmla="val 1421511"/>
              <a:gd name="f11" fmla="val 4928501"/>
              <a:gd name="f12" fmla="*/ f0 1 6350000"/>
              <a:gd name="f13" fmla="*/ f1 1 6349974"/>
              <a:gd name="f14" fmla="val f2"/>
              <a:gd name="f15" fmla="val f3"/>
              <a:gd name="f16" fmla="val f4"/>
              <a:gd name="f17" fmla="+- f16 0 f14"/>
              <a:gd name="f18" fmla="+- f15 0 f14"/>
              <a:gd name="f19" fmla="*/ f18 1 6350000"/>
              <a:gd name="f20" fmla="*/ f17 1 634997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350000" h="6349974">
                <a:moveTo>
                  <a:pt x="f3" y="f5"/>
                </a:moveTo>
                <a:cubicBezTo>
                  <a:pt x="f3" y="f6"/>
                  <a:pt x="f7" y="f4"/>
                  <a:pt x="f8" y="f4"/>
                </a:cubicBezTo>
                <a:cubicBezTo>
                  <a:pt x="f9" y="f4"/>
                  <a:pt x="f2" y="f6"/>
                  <a:pt x="f2" y="f5"/>
                </a:cubicBezTo>
                <a:cubicBezTo>
                  <a:pt x="f2" y="f10"/>
                  <a:pt x="f9" y="f2"/>
                  <a:pt x="f8" y="f2"/>
                </a:cubicBezTo>
                <a:cubicBezTo>
                  <a:pt x="f11" y="f2"/>
                  <a:pt x="f3" y="f10"/>
                  <a:pt x="f3" y="f5"/>
                </a:cubicBezTo>
                <a:close/>
              </a:path>
            </a:pathLst>
          </a:custGeom>
          <a:blipFill>
            <a:blip r:embed="rId9">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F20BA4E-F531-7CDA-FDE5-1341674CEEBE}"/>
              </a:ext>
              <a:ext uri="{C183D7F6-B498-43B3-948B-1728B52AA6E4}">
                <adec:decorative xmlns:adec="http://schemas.microsoft.com/office/drawing/2017/decorative" val="1"/>
              </a:ext>
            </a:extLst>
          </p:cNvPr>
          <p:cNvGrpSpPr/>
          <p:nvPr/>
        </p:nvGrpSpPr>
        <p:grpSpPr>
          <a:xfrm>
            <a:off x="-2977249" y="1129146"/>
            <a:ext cx="15646270" cy="2006129"/>
            <a:chOff x="-2977249" y="1129146"/>
            <a:chExt cx="15646270" cy="2006129"/>
          </a:xfrm>
        </p:grpSpPr>
        <p:sp>
          <p:nvSpPr>
            <p:cNvPr id="3" name="Freeform 3">
              <a:extLst>
                <a:ext uri="{FF2B5EF4-FFF2-40B4-BE49-F238E27FC236}">
                  <a16:creationId xmlns:a16="http://schemas.microsoft.com/office/drawing/2014/main" id="{30EE13C1-4894-A7C5-FEFA-A21062626083}"/>
                </a:ext>
                <a:ext uri="{C183D7F6-B498-43B3-948B-1728B52AA6E4}">
                  <adec:decorative xmlns:adec="http://schemas.microsoft.com/office/drawing/2017/decorative" val="1"/>
                </a:ext>
              </a:extLst>
            </p:cNvPr>
            <p:cNvSpPr/>
            <p:nvPr/>
          </p:nvSpPr>
          <p:spPr>
            <a:xfrm>
              <a:off x="-2977249" y="126773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593D50CF-41A3-9E17-5F25-7C3F053CD85A}"/>
                </a:ext>
              </a:extLst>
            </p:cNvPr>
            <p:cNvSpPr txBox="1"/>
            <p:nvPr/>
          </p:nvSpPr>
          <p:spPr>
            <a:xfrm>
              <a:off x="-2607676" y="1129146"/>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6" name="Title 5">
            <a:extLst>
              <a:ext uri="{FF2B5EF4-FFF2-40B4-BE49-F238E27FC236}">
                <a16:creationId xmlns:a16="http://schemas.microsoft.com/office/drawing/2014/main" id="{25F35E83-04D1-E1DB-1B8E-075FCD195C8F}"/>
              </a:ext>
            </a:extLst>
          </p:cNvPr>
          <p:cNvSpPr txBox="1">
            <a:spLocks noGrp="1"/>
          </p:cNvSpPr>
          <p:nvPr>
            <p:ph type="title" idx="4294967295"/>
          </p:nvPr>
        </p:nvSpPr>
        <p:spPr>
          <a:xfrm>
            <a:off x="1356000" y="1655850"/>
            <a:ext cx="10241161" cy="962662"/>
          </a:xfrm>
        </p:spPr>
        <p:txBody>
          <a:bodyPr lIns="0" tIns="0" rIns="0" bIns="0" anchor="t" anchorCtr="0">
            <a:spAutoFit/>
          </a:bodyPr>
          <a:lstStyle/>
          <a:p>
            <a:pPr lvl="0" algn="l">
              <a:lnSpc>
                <a:spcPts val="7840"/>
              </a:lnSpc>
            </a:pPr>
            <a:r>
              <a:rPr lang="en-US" sz="5600">
                <a:solidFill>
                  <a:srgbClr val="FFFFFF"/>
                </a:solidFill>
                <a:latin typeface="Avenir Next Condensed" pitchFamily="34"/>
              </a:rPr>
              <a:t>Welcome to The DREAM Center!</a:t>
            </a:r>
          </a:p>
        </p:txBody>
      </p:sp>
      <p:sp>
        <p:nvSpPr>
          <p:cNvPr id="7" name="TextBox 6">
            <a:extLst>
              <a:ext uri="{FF2B5EF4-FFF2-40B4-BE49-F238E27FC236}">
                <a16:creationId xmlns:a16="http://schemas.microsoft.com/office/drawing/2014/main" id="{7C9E0031-727B-D900-0B09-6DF27BC21449}"/>
              </a:ext>
            </a:extLst>
          </p:cNvPr>
          <p:cNvSpPr txBox="1"/>
          <p:nvPr/>
        </p:nvSpPr>
        <p:spPr>
          <a:xfrm>
            <a:off x="608889" y="3163851"/>
            <a:ext cx="10988271" cy="120357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479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F5231E"/>
                </a:solidFill>
                <a:uFillTx/>
                <a:latin typeface="Nexa Bold"/>
                <a:ea typeface="Nexa Bold"/>
                <a:cs typeface="Nexa Bold"/>
              </a:rPr>
              <a:t>D</a:t>
            </a:r>
            <a:r>
              <a:rPr lang="en-US" sz="4200" b="0" i="0" u="none" strike="noStrike" kern="1200" cap="none" spc="0" baseline="0">
                <a:solidFill>
                  <a:srgbClr val="F5231E"/>
                </a:solidFill>
                <a:uFillTx/>
                <a:latin typeface="Nexa"/>
                <a:ea typeface="Nexa"/>
                <a:cs typeface="Nexa"/>
              </a:rPr>
              <a:t>elivering </a:t>
            </a:r>
            <a:r>
              <a:rPr lang="en-US" sz="4200" b="1" i="0" u="none" strike="noStrike" kern="1200" cap="none" spc="0" baseline="0">
                <a:solidFill>
                  <a:srgbClr val="F5231E"/>
                </a:solidFill>
                <a:uFillTx/>
                <a:latin typeface="Nexa Bold"/>
                <a:ea typeface="Nexa Bold"/>
                <a:cs typeface="Nexa Bold"/>
              </a:rPr>
              <a:t>R</a:t>
            </a:r>
            <a:r>
              <a:rPr lang="en-US" sz="4200" b="0" i="0" u="none" strike="noStrike" kern="1200" cap="none" spc="0" baseline="0">
                <a:solidFill>
                  <a:srgbClr val="F5231E"/>
                </a:solidFill>
                <a:uFillTx/>
                <a:latin typeface="Nexa"/>
                <a:ea typeface="Nexa"/>
                <a:cs typeface="Nexa"/>
              </a:rPr>
              <a:t>esources, </a:t>
            </a:r>
            <a:r>
              <a:rPr lang="en-US" sz="4200" b="1" i="0" u="none" strike="noStrike" kern="1200" cap="none" spc="0" baseline="0">
                <a:solidFill>
                  <a:srgbClr val="F5231E"/>
                </a:solidFill>
                <a:uFillTx/>
                <a:latin typeface="Nexa Bold"/>
                <a:ea typeface="Nexa Bold"/>
                <a:cs typeface="Nexa Bold"/>
              </a:rPr>
              <a:t>E</a:t>
            </a:r>
            <a:r>
              <a:rPr lang="en-US" sz="4200" b="0" i="0" u="none" strike="noStrike" kern="1200" cap="none" spc="0" baseline="0">
                <a:solidFill>
                  <a:srgbClr val="F5231E"/>
                </a:solidFill>
                <a:uFillTx/>
                <a:latin typeface="Nexa"/>
                <a:ea typeface="Nexa"/>
                <a:cs typeface="Nexa"/>
              </a:rPr>
              <a:t>ducation, </a:t>
            </a:r>
          </a:p>
          <a:p>
            <a:pPr marL="0" marR="0" lvl="0" indent="0" algn="ctr" defTabSz="914400" rtl="0" fontAlgn="auto" hangingPunct="1">
              <a:lnSpc>
                <a:spcPts val="479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F5231E"/>
                </a:solidFill>
                <a:uFillTx/>
                <a:latin typeface="Nexa Bold"/>
                <a:ea typeface="Nexa Bold"/>
                <a:cs typeface="Nexa Bold"/>
              </a:rPr>
              <a:t>A</a:t>
            </a:r>
            <a:r>
              <a:rPr lang="en-US" sz="4200" b="0" i="0" u="none" strike="noStrike" kern="1200" cap="none" spc="0" baseline="0">
                <a:solidFill>
                  <a:srgbClr val="F5231E"/>
                </a:solidFill>
                <a:uFillTx/>
                <a:latin typeface="Nexa"/>
                <a:ea typeface="Nexa"/>
                <a:cs typeface="Nexa"/>
              </a:rPr>
              <a:t>ccess, &amp; </a:t>
            </a:r>
            <a:r>
              <a:rPr lang="en-US" sz="4200" b="1" i="0" u="none" strike="noStrike" kern="1200" cap="none" spc="0" baseline="0">
                <a:solidFill>
                  <a:srgbClr val="F5231E"/>
                </a:solidFill>
                <a:uFillTx/>
                <a:latin typeface="Nexa Bold"/>
                <a:ea typeface="Nexa Bold"/>
                <a:cs typeface="Nexa Bold"/>
              </a:rPr>
              <a:t>M</a:t>
            </a:r>
            <a:r>
              <a:rPr lang="en-US" sz="4200" b="0" i="0" u="none" strike="noStrike" kern="1200" cap="none" spc="0" baseline="0">
                <a:solidFill>
                  <a:srgbClr val="F5231E"/>
                </a:solidFill>
                <a:uFillTx/>
                <a:latin typeface="Nexa"/>
                <a:ea typeface="Nexa"/>
                <a:cs typeface="Nexa"/>
              </a:rPr>
              <a:t>entorship</a:t>
            </a:r>
          </a:p>
        </p:txBody>
      </p:sp>
      <p:sp>
        <p:nvSpPr>
          <p:cNvPr id="8" name="TextBox 9">
            <a:extLst>
              <a:ext uri="{FF2B5EF4-FFF2-40B4-BE49-F238E27FC236}">
                <a16:creationId xmlns:a16="http://schemas.microsoft.com/office/drawing/2014/main" id="{7F098861-22E7-6DA3-C24C-4B240E74C6B7}"/>
              </a:ext>
            </a:extLst>
          </p:cNvPr>
          <p:cNvSpPr txBox="1"/>
          <p:nvPr/>
        </p:nvSpPr>
        <p:spPr>
          <a:xfrm>
            <a:off x="1356000" y="4282949"/>
            <a:ext cx="9630415" cy="6210303"/>
          </a:xfrm>
          <a:prstGeom prst="rect">
            <a:avLst/>
          </a:prstGeom>
          <a:noFill/>
          <a:ln cap="flat">
            <a:noFill/>
          </a:ln>
        </p:spPr>
        <p:txBody>
          <a:bodyPr vert="horz" wrap="square" lIns="0" tIns="0" rIns="0" bIns="0" anchor="t" anchorCtr="0" compatLnSpc="1">
            <a:spAutoFit/>
          </a:bodyPr>
          <a:lstStyle/>
          <a:p>
            <a:pPr marL="0" marR="0" lvl="0" indent="0" algn="just" defTabSz="914400" rtl="0" fontAlgn="auto" hangingPunct="1">
              <a:lnSpc>
                <a:spcPts val="288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690884" marR="0" lvl="1" indent="-345442" algn="l" defTabSz="914400" rtl="0" fontAlgn="auto" hangingPunct="1">
              <a:lnSpc>
                <a:spcPts val="38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National technical assistance center funded by the Office of Special Education Programs (OSEP) of the U.S. Department of Education.</a:t>
            </a:r>
          </a:p>
          <a:p>
            <a:pPr marL="0" marR="0" lvl="0" indent="0" algn="l" defTabSz="914400" rtl="0" fontAlgn="auto" hangingPunct="1">
              <a:lnSpc>
                <a:spcPts val="216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8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Committed to supporting programs that develop and train early intervention, early childhood special education, special education, &amp; related services. </a:t>
            </a:r>
          </a:p>
          <a:p>
            <a:pPr marL="1381758" marR="0" lvl="2" indent="-460583" algn="l" defTabSz="914400" rtl="0" fontAlgn="auto" hangingPunct="1">
              <a:lnSpc>
                <a:spcPts val="38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Enhance program quality</a:t>
            </a:r>
          </a:p>
          <a:p>
            <a:pPr marL="1381758" marR="0" lvl="2" indent="-460583" algn="l" defTabSz="914400" rtl="0" fontAlgn="auto" hangingPunct="1">
              <a:lnSpc>
                <a:spcPts val="38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Expand grant access</a:t>
            </a:r>
          </a:p>
          <a:p>
            <a:pPr marL="1381758" marR="0" lvl="2" indent="-460583" algn="l" defTabSz="914400" rtl="0" fontAlgn="auto" hangingPunct="1">
              <a:lnSpc>
                <a:spcPts val="384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Foster collaboration</a:t>
            </a:r>
          </a:p>
          <a:p>
            <a:pPr marL="0" marR="0" lvl="0" indent="0" algn="l" defTabSz="914400" rtl="0" fontAlgn="auto" hangingPunct="1">
              <a:lnSpc>
                <a:spcPts val="288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0" marR="0" lvl="0" indent="0" algn="just" defTabSz="914400" rtl="0" fontAlgn="auto" hangingPunct="1">
              <a:lnSpc>
                <a:spcPts val="288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p:txBody>
      </p:sp>
      <p:sp>
        <p:nvSpPr>
          <p:cNvPr id="5" name="Freeform 8" descr="DREAM Center logo">
            <a:extLst>
              <a:ext uri="{FF2B5EF4-FFF2-40B4-BE49-F238E27FC236}">
                <a16:creationId xmlns:a16="http://schemas.microsoft.com/office/drawing/2014/main" id="{EF2D1923-B55D-5E00-670B-B6A4A6CF47C6}"/>
              </a:ext>
            </a:extLst>
          </p:cNvPr>
          <p:cNvSpPr/>
          <p:nvPr/>
        </p:nvSpPr>
        <p:spPr>
          <a:xfrm>
            <a:off x="12042410" y="3580397"/>
            <a:ext cx="5056110" cy="5056092"/>
          </a:xfrm>
          <a:custGeom>
            <a:avLst/>
            <a:gdLst>
              <a:gd name="f0" fmla="val w"/>
              <a:gd name="f1" fmla="val h"/>
              <a:gd name="f2" fmla="val 0"/>
              <a:gd name="f3" fmla="val 6350000"/>
              <a:gd name="f4" fmla="val 6349974"/>
              <a:gd name="f5" fmla="val 3175025"/>
              <a:gd name="f6" fmla="val 4928451"/>
              <a:gd name="f7" fmla="val 4928476"/>
              <a:gd name="f8" fmla="val 3175000"/>
              <a:gd name="f9" fmla="val 1421498"/>
              <a:gd name="f10" fmla="val 1421511"/>
              <a:gd name="f11" fmla="val 4928501"/>
              <a:gd name="f12" fmla="*/ f0 1 6350000"/>
              <a:gd name="f13" fmla="*/ f1 1 6349974"/>
              <a:gd name="f14" fmla="val f2"/>
              <a:gd name="f15" fmla="val f3"/>
              <a:gd name="f16" fmla="val f4"/>
              <a:gd name="f17" fmla="+- f16 0 f14"/>
              <a:gd name="f18" fmla="+- f15 0 f14"/>
              <a:gd name="f19" fmla="*/ f18 1 6350000"/>
              <a:gd name="f20" fmla="*/ f17 1 634997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350000" h="6349974">
                <a:moveTo>
                  <a:pt x="f3" y="f5"/>
                </a:moveTo>
                <a:cubicBezTo>
                  <a:pt x="f3" y="f6"/>
                  <a:pt x="f7" y="f4"/>
                  <a:pt x="f8" y="f4"/>
                </a:cubicBezTo>
                <a:cubicBezTo>
                  <a:pt x="f9" y="f4"/>
                  <a:pt x="f2" y="f6"/>
                  <a:pt x="f2" y="f5"/>
                </a:cubicBezTo>
                <a:cubicBezTo>
                  <a:pt x="f2" y="f10"/>
                  <a:pt x="f9" y="f2"/>
                  <a:pt x="f8" y="f2"/>
                </a:cubicBezTo>
                <a:cubicBezTo>
                  <a:pt x="f11" y="f2"/>
                  <a:pt x="f3" y="f10"/>
                  <a:pt x="f3" y="f5"/>
                </a:cubicBez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131DAB9-9FD0-B175-2D61-BF1AEA67A664}"/>
              </a:ext>
              <a:ext uri="{C183D7F6-B498-43B3-948B-1728B52AA6E4}">
                <adec:decorative xmlns:adec="http://schemas.microsoft.com/office/drawing/2017/decorative" val="1"/>
              </a:ext>
            </a:extLst>
          </p:cNvPr>
          <p:cNvGrpSpPr/>
          <p:nvPr/>
        </p:nvGrpSpPr>
        <p:grpSpPr>
          <a:xfrm>
            <a:off x="-2211897" y="1088858"/>
            <a:ext cx="15646270" cy="2006129"/>
            <a:chOff x="-2211897" y="1088858"/>
            <a:chExt cx="15646270" cy="2006129"/>
          </a:xfrm>
        </p:grpSpPr>
        <p:sp>
          <p:nvSpPr>
            <p:cNvPr id="3" name="Freeform 3">
              <a:extLst>
                <a:ext uri="{FF2B5EF4-FFF2-40B4-BE49-F238E27FC236}">
                  <a16:creationId xmlns:a16="http://schemas.microsoft.com/office/drawing/2014/main" id="{BA4CA686-EC0C-8792-02E9-F053D561E398}"/>
                </a:ext>
                <a:ext uri="{C183D7F6-B498-43B3-948B-1728B52AA6E4}">
                  <adec:decorative xmlns:adec="http://schemas.microsoft.com/office/drawing/2017/decorative" val="1"/>
                </a:ext>
              </a:extLst>
            </p:cNvPr>
            <p:cNvSpPr/>
            <p:nvPr/>
          </p:nvSpPr>
          <p:spPr>
            <a:xfrm>
              <a:off x="-2211897" y="122745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71A37440-3835-B90F-D58A-B383AD99BDEB}"/>
                </a:ext>
              </a:extLst>
            </p:cNvPr>
            <p:cNvSpPr txBox="1"/>
            <p:nvPr/>
          </p:nvSpPr>
          <p:spPr>
            <a:xfrm>
              <a:off x="-1842323" y="1088858"/>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D0955166-6F04-01A0-4A5E-E56DB5A9475B}"/>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6" name="Freeform 6">
              <a:extLst>
                <a:ext uri="{FF2B5EF4-FFF2-40B4-BE49-F238E27FC236}">
                  <a16:creationId xmlns:a16="http://schemas.microsoft.com/office/drawing/2014/main" id="{F725BD27-CFE5-2595-A45B-B049A3D3FCC9}"/>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2">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7">
              <a:extLst>
                <a:ext uri="{FF2B5EF4-FFF2-40B4-BE49-F238E27FC236}">
                  <a16:creationId xmlns:a16="http://schemas.microsoft.com/office/drawing/2014/main" id="{50395A41-AA18-05AB-5473-730866887053}"/>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8" name="Freeform 8">
            <a:extLst>
              <a:ext uri="{FF2B5EF4-FFF2-40B4-BE49-F238E27FC236}">
                <a16:creationId xmlns:a16="http://schemas.microsoft.com/office/drawing/2014/main" id="{D1A60B11-8AA2-C41F-7A71-895EB5225396}"/>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11">
            <a:extLst>
              <a:ext uri="{FF2B5EF4-FFF2-40B4-BE49-F238E27FC236}">
                <a16:creationId xmlns:a16="http://schemas.microsoft.com/office/drawing/2014/main" id="{2F5DFC92-EACF-352F-1D14-8196D059C2E8}"/>
              </a:ext>
              <a:ext uri="{C183D7F6-B498-43B3-948B-1728B52AA6E4}">
                <adec:decorative xmlns:adec="http://schemas.microsoft.com/office/drawing/2017/decorative" val="1"/>
              </a:ext>
            </a:extLst>
          </p:cNvPr>
          <p:cNvSpPr/>
          <p:nvPr/>
        </p:nvSpPr>
        <p:spPr>
          <a:xfrm>
            <a:off x="12552883" y="4679259"/>
            <a:ext cx="4769153" cy="3129753"/>
          </a:xfrm>
          <a:custGeom>
            <a:avLst/>
            <a:gdLst>
              <a:gd name="f0" fmla="val w"/>
              <a:gd name="f1" fmla="val h"/>
              <a:gd name="f2" fmla="val 0"/>
              <a:gd name="f3" fmla="val 4769150"/>
              <a:gd name="f4" fmla="val 3129755"/>
              <a:gd name="f5" fmla="*/ f0 1 4769150"/>
              <a:gd name="f6" fmla="*/ f1 1 3129755"/>
              <a:gd name="f7" fmla="val f2"/>
              <a:gd name="f8" fmla="val f3"/>
              <a:gd name="f9" fmla="val f4"/>
              <a:gd name="f10" fmla="+- f9 0 f7"/>
              <a:gd name="f11" fmla="+- f8 0 f7"/>
              <a:gd name="f12" fmla="*/ f11 1 4769150"/>
              <a:gd name="f13" fmla="*/ f10 1 3129755"/>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769150" h="3129755">
                <a:moveTo>
                  <a:pt x="f2" y="f2"/>
                </a:moveTo>
                <a:lnTo>
                  <a:pt x="f3" y="f2"/>
                </a:lnTo>
                <a:lnTo>
                  <a:pt x="f3" y="f4"/>
                </a:lnTo>
                <a:lnTo>
                  <a:pt x="f2" y="f4"/>
                </a:lnTo>
                <a:lnTo>
                  <a:pt x="f2" y="f2"/>
                </a:lnTo>
                <a:close/>
              </a:path>
            </a:pathLst>
          </a:cu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itle 9">
            <a:extLst>
              <a:ext uri="{FF2B5EF4-FFF2-40B4-BE49-F238E27FC236}">
                <a16:creationId xmlns:a16="http://schemas.microsoft.com/office/drawing/2014/main" id="{F42F00FE-5CD1-D319-6F27-8E3BFE2B25D8}"/>
              </a:ext>
            </a:extLst>
          </p:cNvPr>
          <p:cNvSpPr txBox="1">
            <a:spLocks noGrp="1"/>
          </p:cNvSpPr>
          <p:nvPr>
            <p:ph type="title" idx="4294967295"/>
          </p:nvPr>
        </p:nvSpPr>
        <p:spPr>
          <a:xfrm>
            <a:off x="496647" y="1441130"/>
            <a:ext cx="12763167" cy="1516376"/>
          </a:xfrm>
        </p:spPr>
        <p:txBody>
          <a:bodyPr lIns="0" tIns="0" rIns="0" bIns="0" anchor="t" anchorCtr="0">
            <a:spAutoFit/>
          </a:bodyPr>
          <a:lstStyle/>
          <a:p>
            <a:pPr lvl="0" algn="l">
              <a:lnSpc>
                <a:spcPts val="5880"/>
              </a:lnSpc>
            </a:pPr>
            <a:r>
              <a:rPr lang="en-US" sz="5600">
                <a:solidFill>
                  <a:srgbClr val="FFFFFF"/>
                </a:solidFill>
                <a:latin typeface="Lexend Exa"/>
              </a:rPr>
              <a:t>SUPPORTING IHEs THROUGH TECHNICAL ASSISTANCE</a:t>
            </a:r>
          </a:p>
        </p:txBody>
      </p:sp>
      <p:sp>
        <p:nvSpPr>
          <p:cNvPr id="11" name="TextBox 10">
            <a:extLst>
              <a:ext uri="{FF2B5EF4-FFF2-40B4-BE49-F238E27FC236}">
                <a16:creationId xmlns:a16="http://schemas.microsoft.com/office/drawing/2014/main" id="{B0854923-61E0-D7B0-530E-94F5EC63D57F}"/>
              </a:ext>
            </a:extLst>
          </p:cNvPr>
          <p:cNvSpPr txBox="1"/>
          <p:nvPr/>
        </p:nvSpPr>
        <p:spPr>
          <a:xfrm>
            <a:off x="827294" y="3291922"/>
            <a:ext cx="10922617" cy="639457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Develop and enhance high-quality degree and certification programs in:</a:t>
            </a:r>
          </a:p>
          <a:p>
            <a:pPr marL="1554480" marR="0" lvl="2" indent="-518163"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early intervention</a:t>
            </a:r>
          </a:p>
          <a:p>
            <a:pPr marL="1554480" marR="0" lvl="2" indent="-518163"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early childhood special education</a:t>
            </a:r>
          </a:p>
          <a:p>
            <a:pPr marL="1554480" marR="0" lvl="2" indent="-518163"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special education</a:t>
            </a:r>
          </a:p>
          <a:p>
            <a:pPr marL="1554480" marR="0" lvl="2" indent="-518163"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related services</a:t>
            </a: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Secure Federal grants that fuel program development and implementation, paving the way for innovative solutions and stronger preparation of special education personnel.</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339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143A220-FEA6-CC31-904E-AEC33011E180}"/>
              </a:ext>
              <a:ext uri="{C183D7F6-B498-43B3-948B-1728B52AA6E4}">
                <adec:decorative xmlns:adec="http://schemas.microsoft.com/office/drawing/2017/decorative" val="1"/>
              </a:ext>
            </a:extLst>
          </p:cNvPr>
          <p:cNvGrpSpPr/>
          <p:nvPr/>
        </p:nvGrpSpPr>
        <p:grpSpPr>
          <a:xfrm>
            <a:off x="-2211897" y="1088858"/>
            <a:ext cx="15646270" cy="2006129"/>
            <a:chOff x="-2211897" y="1088858"/>
            <a:chExt cx="15646270" cy="2006129"/>
          </a:xfrm>
        </p:grpSpPr>
        <p:sp>
          <p:nvSpPr>
            <p:cNvPr id="3" name="Freeform 3">
              <a:extLst>
                <a:ext uri="{FF2B5EF4-FFF2-40B4-BE49-F238E27FC236}">
                  <a16:creationId xmlns:a16="http://schemas.microsoft.com/office/drawing/2014/main" id="{CF17CCD7-1401-DD84-75EB-B07D952EA387}"/>
                </a:ext>
                <a:ext uri="{C183D7F6-B498-43B3-948B-1728B52AA6E4}">
                  <adec:decorative xmlns:adec="http://schemas.microsoft.com/office/drawing/2017/decorative" val="1"/>
                </a:ext>
              </a:extLst>
            </p:cNvPr>
            <p:cNvSpPr/>
            <p:nvPr/>
          </p:nvSpPr>
          <p:spPr>
            <a:xfrm>
              <a:off x="-2211897" y="122745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F78FECD4-53C3-D5D0-7762-60BEE5C09DB5}"/>
                </a:ext>
              </a:extLst>
            </p:cNvPr>
            <p:cNvSpPr txBox="1"/>
            <p:nvPr/>
          </p:nvSpPr>
          <p:spPr>
            <a:xfrm>
              <a:off x="-1842323" y="1088858"/>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grpSp>
        <p:nvGrpSpPr>
          <p:cNvPr id="5" name="Group 5">
            <a:extLst>
              <a:ext uri="{FF2B5EF4-FFF2-40B4-BE49-F238E27FC236}">
                <a16:creationId xmlns:a16="http://schemas.microsoft.com/office/drawing/2014/main" id="{2A92923F-1230-B2E9-889D-A7B30828CF6D}"/>
              </a:ext>
              <a:ext uri="{C183D7F6-B498-43B3-948B-1728B52AA6E4}">
                <adec:decorative xmlns:adec="http://schemas.microsoft.com/office/drawing/2017/decorative" val="1"/>
              </a:ext>
            </a:extLst>
          </p:cNvPr>
          <p:cNvGrpSpPr/>
          <p:nvPr/>
        </p:nvGrpSpPr>
        <p:grpSpPr>
          <a:xfrm>
            <a:off x="13360234" y="3386233"/>
            <a:ext cx="2749335" cy="2749335"/>
            <a:chOff x="13360234" y="3386233"/>
            <a:chExt cx="2749335" cy="2749335"/>
          </a:xfrm>
        </p:grpSpPr>
        <p:sp>
          <p:nvSpPr>
            <p:cNvPr id="6" name="Freeform 6">
              <a:extLst>
                <a:ext uri="{FF2B5EF4-FFF2-40B4-BE49-F238E27FC236}">
                  <a16:creationId xmlns:a16="http://schemas.microsoft.com/office/drawing/2014/main" id="{F7E92BDA-2395-5247-FC24-D9547ACA8F0C}"/>
                </a:ext>
              </a:extLst>
            </p:cNvPr>
            <p:cNvSpPr/>
            <p:nvPr/>
          </p:nvSpPr>
          <p:spPr>
            <a:xfrm>
              <a:off x="13360234" y="3386233"/>
              <a:ext cx="2749335" cy="2749335"/>
            </a:xfrm>
            <a:custGeom>
              <a:avLst/>
              <a:gdLst>
                <a:gd name="f0" fmla="val w"/>
                <a:gd name="f1" fmla="val h"/>
                <a:gd name="f2" fmla="val 0"/>
                <a:gd name="f3" fmla="val 3665786"/>
                <a:gd name="f4" fmla="*/ f0 1 3665786"/>
                <a:gd name="f5" fmla="*/ f1 1 3665786"/>
                <a:gd name="f6" fmla="val f2"/>
                <a:gd name="f7" fmla="val f3"/>
                <a:gd name="f8" fmla="+- f7 0 f6"/>
                <a:gd name="f9" fmla="*/ f8 1 366578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3665786" h="3665786">
                  <a:moveTo>
                    <a:pt x="f2" y="f2"/>
                  </a:moveTo>
                  <a:lnTo>
                    <a:pt x="f3" y="f2"/>
                  </a:lnTo>
                  <a:lnTo>
                    <a:pt x="f3" y="f3"/>
                  </a:lnTo>
                  <a:lnTo>
                    <a:pt x="f2" y="f3"/>
                  </a:lnTo>
                  <a:lnTo>
                    <a:pt x="f2" y="f2"/>
                  </a:lnTo>
                  <a:close/>
                </a:path>
              </a:pathLst>
            </a:custGeom>
            <a:blipFill>
              <a:blip r:embed="rId2">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7">
              <a:extLst>
                <a:ext uri="{FF2B5EF4-FFF2-40B4-BE49-F238E27FC236}">
                  <a16:creationId xmlns:a16="http://schemas.microsoft.com/office/drawing/2014/main" id="{D351C027-8FF6-F793-AC69-CF72344E217E}"/>
                </a:ext>
              </a:extLst>
            </p:cNvPr>
            <p:cNvSpPr/>
            <p:nvPr/>
          </p:nvSpPr>
          <p:spPr>
            <a:xfrm>
              <a:off x="13589968" y="3660324"/>
              <a:ext cx="2289877" cy="2289877"/>
            </a:xfrm>
            <a:custGeom>
              <a:avLst/>
              <a:gdLst>
                <a:gd name="f0" fmla="val w"/>
                <a:gd name="f1" fmla="val h"/>
                <a:gd name="f2" fmla="val 0"/>
                <a:gd name="f3" fmla="val 3053171"/>
                <a:gd name="f4" fmla="val 3053170"/>
                <a:gd name="f5" fmla="*/ f0 1 3053171"/>
                <a:gd name="f6" fmla="*/ f1 1 3053171"/>
                <a:gd name="f7" fmla="val f2"/>
                <a:gd name="f8" fmla="val f3"/>
                <a:gd name="f9" fmla="+- f8 0 f7"/>
                <a:gd name="f10" fmla="*/ f9 1 305317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3053171" h="3053171">
                  <a:moveTo>
                    <a:pt x="f2" y="f2"/>
                  </a:moveTo>
                  <a:lnTo>
                    <a:pt x="f4" y="f2"/>
                  </a:lnTo>
                  <a:lnTo>
                    <a:pt x="f4" y="f4"/>
                  </a:lnTo>
                  <a:lnTo>
                    <a:pt x="f2" y="f4"/>
                  </a:lnTo>
                  <a:lnTo>
                    <a:pt x="f2" y="f2"/>
                  </a:lnTo>
                  <a:close/>
                </a:path>
              </a:pathLst>
            </a:custGeom>
            <a:blipFill>
              <a:blip r:embed="rId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8" name="Freeform 8">
            <a:extLst>
              <a:ext uri="{FF2B5EF4-FFF2-40B4-BE49-F238E27FC236}">
                <a16:creationId xmlns:a16="http://schemas.microsoft.com/office/drawing/2014/main" id="{EBB6A75C-F782-FC2B-1BE8-A46FA2DBE180}"/>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9" name="Freeform 9">
            <a:extLst>
              <a:ext uri="{FF2B5EF4-FFF2-40B4-BE49-F238E27FC236}">
                <a16:creationId xmlns:a16="http://schemas.microsoft.com/office/drawing/2014/main" id="{E48F6F84-6DBB-1603-DE43-025A18C4D75E}"/>
              </a:ext>
              <a:ext uri="{C183D7F6-B498-43B3-948B-1728B52AA6E4}">
                <adec:decorative xmlns:adec="http://schemas.microsoft.com/office/drawing/2017/decorative" val="1"/>
              </a:ext>
            </a:extLst>
          </p:cNvPr>
          <p:cNvSpPr/>
          <p:nvPr/>
        </p:nvSpPr>
        <p:spPr>
          <a:xfrm>
            <a:off x="12473632" y="6261271"/>
            <a:ext cx="4648169" cy="2138159"/>
          </a:xfrm>
          <a:custGeom>
            <a:avLst/>
            <a:gdLst>
              <a:gd name="f0" fmla="val w"/>
              <a:gd name="f1" fmla="val h"/>
              <a:gd name="f2" fmla="val 0"/>
              <a:gd name="f3" fmla="val 4648168"/>
              <a:gd name="f4" fmla="val 2138157"/>
              <a:gd name="f5" fmla="val 4648167"/>
              <a:gd name="f6" fmla="*/ f0 1 4648168"/>
              <a:gd name="f7" fmla="*/ f1 1 2138157"/>
              <a:gd name="f8" fmla="val f2"/>
              <a:gd name="f9" fmla="val f3"/>
              <a:gd name="f10" fmla="val f4"/>
              <a:gd name="f11" fmla="+- f10 0 f8"/>
              <a:gd name="f12" fmla="+- f9 0 f8"/>
              <a:gd name="f13" fmla="*/ f12 1 4648168"/>
              <a:gd name="f14" fmla="*/ f11 1 213815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48168" h="2138157">
                <a:moveTo>
                  <a:pt x="f2" y="f2"/>
                </a:moveTo>
                <a:lnTo>
                  <a:pt x="f5" y="f2"/>
                </a:lnTo>
                <a:lnTo>
                  <a:pt x="f5" y="f4"/>
                </a:lnTo>
                <a:lnTo>
                  <a:pt x="f2" y="f4"/>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0">
            <a:extLst>
              <a:ext uri="{FF2B5EF4-FFF2-40B4-BE49-F238E27FC236}">
                <a16:creationId xmlns:a16="http://schemas.microsoft.com/office/drawing/2014/main" id="{DAEC10BD-753E-4F33-B416-9964612F44C3}"/>
              </a:ext>
            </a:extLst>
          </p:cNvPr>
          <p:cNvSpPr txBox="1">
            <a:spLocks noGrp="1"/>
          </p:cNvSpPr>
          <p:nvPr>
            <p:ph type="title" idx="4294967295"/>
          </p:nvPr>
        </p:nvSpPr>
        <p:spPr>
          <a:xfrm>
            <a:off x="496647" y="1441130"/>
            <a:ext cx="12763167" cy="1516376"/>
          </a:xfrm>
        </p:spPr>
        <p:txBody>
          <a:bodyPr lIns="0" tIns="0" rIns="0" bIns="0" anchor="t" anchorCtr="0">
            <a:spAutoFit/>
          </a:bodyPr>
          <a:lstStyle/>
          <a:p>
            <a:pPr lvl="0" algn="l">
              <a:lnSpc>
                <a:spcPts val="5880"/>
              </a:lnSpc>
            </a:pPr>
            <a:r>
              <a:rPr lang="en-US" sz="5600">
                <a:solidFill>
                  <a:srgbClr val="FFFFFF"/>
                </a:solidFill>
                <a:latin typeface="Lexend Exa"/>
              </a:rPr>
              <a:t>COLLABORATION BETWEEN DREAM AND CEEDAR</a:t>
            </a:r>
          </a:p>
        </p:txBody>
      </p:sp>
      <p:sp>
        <p:nvSpPr>
          <p:cNvPr id="11" name="TextBox 11">
            <a:extLst>
              <a:ext uri="{FF2B5EF4-FFF2-40B4-BE49-F238E27FC236}">
                <a16:creationId xmlns:a16="http://schemas.microsoft.com/office/drawing/2014/main" id="{4DD0488D-FE62-07A1-3F96-D1BA0BD7A90E}"/>
              </a:ext>
            </a:extLst>
          </p:cNvPr>
          <p:cNvSpPr txBox="1"/>
          <p:nvPr/>
        </p:nvSpPr>
        <p:spPr>
          <a:xfrm>
            <a:off x="827294" y="3291922"/>
            <a:ext cx="10922617" cy="734707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The partnership between the </a:t>
            </a:r>
            <a:r>
              <a:rPr lang="en-US" sz="3600" b="1" i="0" u="none" strike="noStrike" kern="1200" cap="none" spc="0" baseline="0">
                <a:solidFill>
                  <a:srgbClr val="1B3247"/>
                </a:solidFill>
                <a:uFillTx/>
                <a:latin typeface="Nexa Bold"/>
                <a:ea typeface="Nexa Bold"/>
                <a:cs typeface="Nexa Bold"/>
              </a:rPr>
              <a:t>DREAM Center</a:t>
            </a:r>
            <a:r>
              <a:rPr lang="en-US" sz="3600" b="0" i="0" u="none" strike="noStrike" kern="1200" cap="none" spc="0" baseline="0">
                <a:solidFill>
                  <a:srgbClr val="1B3247"/>
                </a:solidFill>
                <a:uFillTx/>
                <a:latin typeface="Nexa"/>
                <a:ea typeface="Nexa"/>
                <a:cs typeface="Nexa"/>
              </a:rPr>
              <a:t> &amp; the </a:t>
            </a:r>
            <a:r>
              <a:rPr lang="en-US" sz="3600" b="1" i="0" u="none" strike="noStrike" kern="1200" cap="none" spc="0" baseline="0">
                <a:solidFill>
                  <a:srgbClr val="1B3247"/>
                </a:solidFill>
                <a:uFillTx/>
                <a:latin typeface="Nexa Bold"/>
                <a:ea typeface="Nexa Bold"/>
                <a:cs typeface="Nexa Bold"/>
              </a:rPr>
              <a:t>CEEDAR Center</a:t>
            </a:r>
            <a:r>
              <a:rPr lang="en-US" sz="3600" b="0" i="0" u="none" strike="noStrike" kern="1200" cap="none" spc="0" baseline="0">
                <a:solidFill>
                  <a:srgbClr val="1B3247"/>
                </a:solidFill>
                <a:uFillTx/>
                <a:latin typeface="Nexa"/>
                <a:ea typeface="Nexa"/>
                <a:cs typeface="Nexa"/>
              </a:rPr>
              <a:t> providers opportunities to:</a:t>
            </a: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Leverage complementary expertise</a:t>
            </a: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Align resources</a:t>
            </a: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Coordinate efforts to better support shared audiences</a:t>
            </a: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Together, this collaboration expands our collective reach by:</a:t>
            </a: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Increading impact, efficiency, &amp; sustainability</a:t>
            </a: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0" i="0" u="none" strike="noStrike" kern="1200" cap="none" spc="0" baseline="0">
                <a:solidFill>
                  <a:srgbClr val="1B3247"/>
                </a:solidFill>
                <a:uFillTx/>
                <a:latin typeface="Nexa"/>
                <a:ea typeface="Nexa"/>
                <a:cs typeface="Nexa"/>
              </a:rPr>
              <a:t>Addressing complex, overlapping needs across the field</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339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2C159C3-99F1-33A1-19E5-67D88C1B5BDA}"/>
              </a:ext>
              <a:ext uri="{C183D7F6-B498-43B3-948B-1728B52AA6E4}">
                <adec:decorative xmlns:adec="http://schemas.microsoft.com/office/drawing/2017/decorative" val="1"/>
              </a:ext>
            </a:extLst>
          </p:cNvPr>
          <p:cNvGrpSpPr/>
          <p:nvPr/>
        </p:nvGrpSpPr>
        <p:grpSpPr>
          <a:xfrm>
            <a:off x="-2211897" y="1088858"/>
            <a:ext cx="15646270" cy="2006129"/>
            <a:chOff x="-2211897" y="1088858"/>
            <a:chExt cx="15646270" cy="2006129"/>
          </a:xfrm>
        </p:grpSpPr>
        <p:sp>
          <p:nvSpPr>
            <p:cNvPr id="3" name="Freeform 3">
              <a:extLst>
                <a:ext uri="{FF2B5EF4-FFF2-40B4-BE49-F238E27FC236}">
                  <a16:creationId xmlns:a16="http://schemas.microsoft.com/office/drawing/2014/main" id="{D032A018-FB45-CF4D-1B0A-EADC35A61909}"/>
                </a:ext>
                <a:ext uri="{C183D7F6-B498-43B3-948B-1728B52AA6E4}">
                  <adec:decorative xmlns:adec="http://schemas.microsoft.com/office/drawing/2017/decorative" val="1"/>
                </a:ext>
              </a:extLst>
            </p:cNvPr>
            <p:cNvSpPr/>
            <p:nvPr/>
          </p:nvSpPr>
          <p:spPr>
            <a:xfrm>
              <a:off x="-2211897" y="122745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E14CB7DF-CA5C-1BD9-DE67-349365810FB1}"/>
                </a:ext>
              </a:extLst>
            </p:cNvPr>
            <p:cNvSpPr txBox="1"/>
            <p:nvPr/>
          </p:nvSpPr>
          <p:spPr>
            <a:xfrm>
              <a:off x="-1842323" y="1088858"/>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0812C1D1-AAD6-F600-065D-0933B96ADA79}"/>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2">
              <a:alphaModFix/>
              <a:extLst>
                <a:ext uri="{96DAC541-7B7A-43D3-8B79-37D633B846F1}">
                  <asvg:svgBlip xmlns:asvg="http://schemas.microsoft.com/office/drawing/2016/SVG/main" r:embed="rId3"/>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6">
            <a:extLst>
              <a:ext uri="{FF2B5EF4-FFF2-40B4-BE49-F238E27FC236}">
                <a16:creationId xmlns:a16="http://schemas.microsoft.com/office/drawing/2014/main" id="{30D8100E-D6E4-56DA-0EFF-24347840DD8E}"/>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7" name="Freeform 7">
              <a:extLst>
                <a:ext uri="{FF2B5EF4-FFF2-40B4-BE49-F238E27FC236}">
                  <a16:creationId xmlns:a16="http://schemas.microsoft.com/office/drawing/2014/main" id="{5B1C2A08-F3DB-5B6F-CCCC-A89996A92103}"/>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8">
              <a:extLst>
                <a:ext uri="{FF2B5EF4-FFF2-40B4-BE49-F238E27FC236}">
                  <a16:creationId xmlns:a16="http://schemas.microsoft.com/office/drawing/2014/main" id="{19EE5012-D9E3-9981-E99A-4AF1BBD00C04}"/>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Freeform 17">
            <a:extLst>
              <a:ext uri="{FF2B5EF4-FFF2-40B4-BE49-F238E27FC236}">
                <a16:creationId xmlns:a16="http://schemas.microsoft.com/office/drawing/2014/main" id="{78D947F9-3E79-093F-BE6A-0FC9165107D4}"/>
              </a:ext>
              <a:ext uri="{C183D7F6-B498-43B3-948B-1728B52AA6E4}">
                <adec:decorative xmlns:adec="http://schemas.microsoft.com/office/drawing/2017/decorative" val="1"/>
              </a:ext>
            </a:extLst>
          </p:cNvPr>
          <p:cNvSpPr/>
          <p:nvPr/>
        </p:nvSpPr>
        <p:spPr>
          <a:xfrm>
            <a:off x="13530312" y="2252779"/>
            <a:ext cx="3693444" cy="1684416"/>
          </a:xfrm>
          <a:custGeom>
            <a:avLst/>
            <a:gdLst>
              <a:gd name="f0" fmla="val w"/>
              <a:gd name="f1" fmla="val h"/>
              <a:gd name="f2" fmla="val 0"/>
              <a:gd name="f3" fmla="val 3693441"/>
              <a:gd name="f4" fmla="val 1684416"/>
              <a:gd name="f5" fmla="val 3693442"/>
              <a:gd name="f6" fmla="*/ f0 1 3693441"/>
              <a:gd name="f7" fmla="*/ f1 1 1684416"/>
              <a:gd name="f8" fmla="val f2"/>
              <a:gd name="f9" fmla="val f3"/>
              <a:gd name="f10" fmla="val f4"/>
              <a:gd name="f11" fmla="+- f10 0 f8"/>
              <a:gd name="f12" fmla="+- f9 0 f8"/>
              <a:gd name="f13" fmla="*/ f12 1 3693441"/>
              <a:gd name="f14" fmla="*/ f11 1 168441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693441" h="1684416">
                <a:moveTo>
                  <a:pt x="f2" y="f2"/>
                </a:moveTo>
                <a:lnTo>
                  <a:pt x="f5" y="f2"/>
                </a:lnTo>
                <a:lnTo>
                  <a:pt x="f5" y="f4"/>
                </a:lnTo>
                <a:lnTo>
                  <a:pt x="f2" y="f4"/>
                </a:lnTo>
                <a:lnTo>
                  <a:pt x="f2" y="f2"/>
                </a:lnTo>
                <a:close/>
              </a:path>
            </a:pathLst>
          </a:cu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Freeform 12">
            <a:extLst>
              <a:ext uri="{FF2B5EF4-FFF2-40B4-BE49-F238E27FC236}">
                <a16:creationId xmlns:a16="http://schemas.microsoft.com/office/drawing/2014/main" id="{80877C56-EAED-9559-1D60-9A082FD93B68}"/>
              </a:ext>
              <a:ext uri="{C183D7F6-B498-43B3-948B-1728B52AA6E4}">
                <adec:decorative xmlns:adec="http://schemas.microsoft.com/office/drawing/2017/decorative" val="1"/>
              </a:ext>
            </a:extLst>
          </p:cNvPr>
          <p:cNvSpPr/>
          <p:nvPr/>
        </p:nvSpPr>
        <p:spPr>
          <a:xfrm>
            <a:off x="6245644" y="3466490"/>
            <a:ext cx="4622090" cy="1760796"/>
          </a:xfrm>
          <a:custGeom>
            <a:avLst/>
            <a:gdLst>
              <a:gd name="f0" fmla="val w"/>
              <a:gd name="f1" fmla="val h"/>
              <a:gd name="f2" fmla="val 0"/>
              <a:gd name="f3" fmla="val 4622092"/>
              <a:gd name="f4" fmla="val 1760797"/>
              <a:gd name="f5" fmla="*/ f0 1 4622092"/>
              <a:gd name="f6" fmla="*/ f1 1 1760797"/>
              <a:gd name="f7" fmla="val f2"/>
              <a:gd name="f8" fmla="val f3"/>
              <a:gd name="f9" fmla="val f4"/>
              <a:gd name="f10" fmla="+- f9 0 f7"/>
              <a:gd name="f11" fmla="+- f8 0 f7"/>
              <a:gd name="f12" fmla="*/ f11 1 4622092"/>
              <a:gd name="f13" fmla="*/ f10 1 176079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622092" h="1760797">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Freeform 10">
            <a:extLst>
              <a:ext uri="{FF2B5EF4-FFF2-40B4-BE49-F238E27FC236}">
                <a16:creationId xmlns:a16="http://schemas.microsoft.com/office/drawing/2014/main" id="{3E156059-3CA3-B2BE-34B2-56697FC27FA4}"/>
              </a:ext>
              <a:ext uri="{C183D7F6-B498-43B3-948B-1728B52AA6E4}">
                <adec:decorative xmlns:adec="http://schemas.microsoft.com/office/drawing/2017/decorative" val="1"/>
              </a:ext>
            </a:extLst>
          </p:cNvPr>
          <p:cNvSpPr/>
          <p:nvPr/>
        </p:nvSpPr>
        <p:spPr>
          <a:xfrm>
            <a:off x="774195" y="3784473"/>
            <a:ext cx="2808890" cy="1931112"/>
          </a:xfrm>
          <a:custGeom>
            <a:avLst/>
            <a:gdLst>
              <a:gd name="f0" fmla="val w"/>
              <a:gd name="f1" fmla="val h"/>
              <a:gd name="f2" fmla="val 0"/>
              <a:gd name="f3" fmla="val 2808887"/>
              <a:gd name="f4" fmla="val 1931110"/>
              <a:gd name="f5" fmla="*/ f0 1 2808887"/>
              <a:gd name="f6" fmla="*/ f1 1 1931110"/>
              <a:gd name="f7" fmla="val f2"/>
              <a:gd name="f8" fmla="val f3"/>
              <a:gd name="f9" fmla="val f4"/>
              <a:gd name="f10" fmla="+- f9 0 f7"/>
              <a:gd name="f11" fmla="+- f8 0 f7"/>
              <a:gd name="f12" fmla="*/ f11 1 2808887"/>
              <a:gd name="f13" fmla="*/ f10 1 19311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808887" h="1931110">
                <a:moveTo>
                  <a:pt x="f2" y="f2"/>
                </a:moveTo>
                <a:lnTo>
                  <a:pt x="f3" y="f2"/>
                </a:lnTo>
                <a:lnTo>
                  <a:pt x="f3" y="f4"/>
                </a:lnTo>
                <a:lnTo>
                  <a:pt x="f2" y="f4"/>
                </a:lnTo>
                <a:lnTo>
                  <a:pt x="f2" y="f2"/>
                </a:lnTo>
                <a:close/>
              </a:path>
            </a:pathLst>
          </a:custGeom>
          <a:blipFill>
            <a:blip r:embed="rId9">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form 14">
            <a:extLst>
              <a:ext uri="{FF2B5EF4-FFF2-40B4-BE49-F238E27FC236}">
                <a16:creationId xmlns:a16="http://schemas.microsoft.com/office/drawing/2014/main" id="{9FC5B8AC-7DA6-4B69-5FD1-F513FE93C450}"/>
              </a:ext>
              <a:ext uri="{C183D7F6-B498-43B3-948B-1728B52AA6E4}">
                <adec:decorative xmlns:adec="http://schemas.microsoft.com/office/drawing/2017/decorative" val="1"/>
              </a:ext>
            </a:extLst>
          </p:cNvPr>
          <p:cNvSpPr/>
          <p:nvPr/>
        </p:nvSpPr>
        <p:spPr>
          <a:xfrm>
            <a:off x="15631485" y="4807714"/>
            <a:ext cx="2037493" cy="3505361"/>
          </a:xfrm>
          <a:custGeom>
            <a:avLst/>
            <a:gdLst>
              <a:gd name="f0" fmla="val w"/>
              <a:gd name="f1" fmla="val h"/>
              <a:gd name="f2" fmla="val 0"/>
              <a:gd name="f3" fmla="val 2037490"/>
              <a:gd name="f4" fmla="val 3505359"/>
              <a:gd name="f5" fmla="*/ f0 1 2037490"/>
              <a:gd name="f6" fmla="*/ f1 1 3505359"/>
              <a:gd name="f7" fmla="val f2"/>
              <a:gd name="f8" fmla="val f3"/>
              <a:gd name="f9" fmla="val f4"/>
              <a:gd name="f10" fmla="+- f9 0 f7"/>
              <a:gd name="f11" fmla="+- f8 0 f7"/>
              <a:gd name="f12" fmla="*/ f11 1 2037490"/>
              <a:gd name="f13" fmla="*/ f10 1 350535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37490" h="3505359">
                <a:moveTo>
                  <a:pt x="f2" y="f2"/>
                </a:moveTo>
                <a:lnTo>
                  <a:pt x="f3" y="f2"/>
                </a:lnTo>
                <a:lnTo>
                  <a:pt x="f3" y="f4"/>
                </a:lnTo>
                <a:lnTo>
                  <a:pt x="f2" y="f4"/>
                </a:lnTo>
                <a:lnTo>
                  <a:pt x="f2" y="f2"/>
                </a:lnTo>
                <a:close/>
              </a:path>
            </a:pathLst>
          </a:custGeom>
          <a:blipFill>
            <a:blip r:embed="rId10">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9">
            <a:extLst>
              <a:ext uri="{FF2B5EF4-FFF2-40B4-BE49-F238E27FC236}">
                <a16:creationId xmlns:a16="http://schemas.microsoft.com/office/drawing/2014/main" id="{956A7C89-19E7-FF47-6C99-577DB63F2136}"/>
              </a:ext>
              <a:ext uri="{C183D7F6-B498-43B3-948B-1728B52AA6E4}">
                <adec:decorative xmlns:adec="http://schemas.microsoft.com/office/drawing/2017/decorative" val="1"/>
              </a:ext>
            </a:extLst>
          </p:cNvPr>
          <p:cNvSpPr/>
          <p:nvPr/>
        </p:nvSpPr>
        <p:spPr>
          <a:xfrm>
            <a:off x="10193027" y="5227286"/>
            <a:ext cx="5183998" cy="2361602"/>
          </a:xfrm>
          <a:custGeom>
            <a:avLst/>
            <a:gdLst>
              <a:gd name="f0" fmla="val w"/>
              <a:gd name="f1" fmla="val h"/>
              <a:gd name="f2" fmla="val 0"/>
              <a:gd name="f3" fmla="val 5184000"/>
              <a:gd name="f4" fmla="val 2361600"/>
              <a:gd name="f5" fmla="*/ f0 1 5184000"/>
              <a:gd name="f6" fmla="*/ f1 1 2361600"/>
              <a:gd name="f7" fmla="val f2"/>
              <a:gd name="f8" fmla="val f3"/>
              <a:gd name="f9" fmla="val f4"/>
              <a:gd name="f10" fmla="+- f9 0 f7"/>
              <a:gd name="f11" fmla="+- f8 0 f7"/>
              <a:gd name="f12" fmla="*/ f11 1 5184000"/>
              <a:gd name="f13" fmla="*/ f10 1 23616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5184000" h="2361600">
                <a:moveTo>
                  <a:pt x="f2" y="f2"/>
                </a:moveTo>
                <a:lnTo>
                  <a:pt x="f3" y="f2"/>
                </a:lnTo>
                <a:lnTo>
                  <a:pt x="f3" y="f4"/>
                </a:lnTo>
                <a:lnTo>
                  <a:pt x="f2" y="f4"/>
                </a:lnTo>
                <a:lnTo>
                  <a:pt x="f2" y="f2"/>
                </a:lnTo>
                <a:close/>
              </a:path>
            </a:pathLst>
          </a:custGeom>
          <a:blipFill>
            <a:blip r:embed="rId11">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form 11">
            <a:extLst>
              <a:ext uri="{FF2B5EF4-FFF2-40B4-BE49-F238E27FC236}">
                <a16:creationId xmlns:a16="http://schemas.microsoft.com/office/drawing/2014/main" id="{5FFFC736-EAD6-F1E7-CF2B-6190AADE2B97}"/>
              </a:ext>
              <a:ext uri="{C183D7F6-B498-43B3-948B-1728B52AA6E4}">
                <adec:decorative xmlns:adec="http://schemas.microsoft.com/office/drawing/2017/decorative" val="1"/>
              </a:ext>
            </a:extLst>
          </p:cNvPr>
          <p:cNvSpPr/>
          <p:nvPr/>
        </p:nvSpPr>
        <p:spPr>
          <a:xfrm>
            <a:off x="231772" y="5937912"/>
            <a:ext cx="3432602" cy="2791580"/>
          </a:xfrm>
          <a:custGeom>
            <a:avLst/>
            <a:gdLst>
              <a:gd name="f0" fmla="val w"/>
              <a:gd name="f1" fmla="val h"/>
              <a:gd name="f2" fmla="val 0"/>
              <a:gd name="f3" fmla="val 3432606"/>
              <a:gd name="f4" fmla="val 2791577"/>
              <a:gd name="f5" fmla="*/ f0 1 3432606"/>
              <a:gd name="f6" fmla="*/ f1 1 2791577"/>
              <a:gd name="f7" fmla="val f2"/>
              <a:gd name="f8" fmla="val f3"/>
              <a:gd name="f9" fmla="val f4"/>
              <a:gd name="f10" fmla="+- f9 0 f7"/>
              <a:gd name="f11" fmla="+- f8 0 f7"/>
              <a:gd name="f12" fmla="*/ f11 1 3432606"/>
              <a:gd name="f13" fmla="*/ f10 1 279157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32606" h="2791577">
                <a:moveTo>
                  <a:pt x="f2" y="f2"/>
                </a:moveTo>
                <a:lnTo>
                  <a:pt x="f3" y="f2"/>
                </a:lnTo>
                <a:lnTo>
                  <a:pt x="f3" y="f4"/>
                </a:lnTo>
                <a:lnTo>
                  <a:pt x="f2" y="f4"/>
                </a:lnTo>
                <a:lnTo>
                  <a:pt x="f2" y="f2"/>
                </a:lnTo>
                <a:close/>
              </a:path>
            </a:pathLst>
          </a:custGeom>
          <a:blipFill>
            <a:blip r:embed="rId12">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Freeform 13">
            <a:extLst>
              <a:ext uri="{FF2B5EF4-FFF2-40B4-BE49-F238E27FC236}">
                <a16:creationId xmlns:a16="http://schemas.microsoft.com/office/drawing/2014/main" id="{A7A29C4E-37F8-3407-3B4F-0A94A77230A6}"/>
              </a:ext>
              <a:ext uri="{C183D7F6-B498-43B3-948B-1728B52AA6E4}">
                <adec:decorative xmlns:adec="http://schemas.microsoft.com/office/drawing/2017/decorative" val="1"/>
              </a:ext>
            </a:extLst>
          </p:cNvPr>
          <p:cNvSpPr/>
          <p:nvPr/>
        </p:nvSpPr>
        <p:spPr>
          <a:xfrm>
            <a:off x="4474003" y="5937912"/>
            <a:ext cx="4479481" cy="1650976"/>
          </a:xfrm>
          <a:custGeom>
            <a:avLst/>
            <a:gdLst>
              <a:gd name="f0" fmla="val w"/>
              <a:gd name="f1" fmla="val h"/>
              <a:gd name="f2" fmla="val 0"/>
              <a:gd name="f3" fmla="val 4479479"/>
              <a:gd name="f4" fmla="val 1650973"/>
              <a:gd name="f5" fmla="val 1650974"/>
              <a:gd name="f6" fmla="*/ f0 1 4479479"/>
              <a:gd name="f7" fmla="*/ f1 1 1650973"/>
              <a:gd name="f8" fmla="val f2"/>
              <a:gd name="f9" fmla="val f3"/>
              <a:gd name="f10" fmla="val f4"/>
              <a:gd name="f11" fmla="+- f10 0 f8"/>
              <a:gd name="f12" fmla="+- f9 0 f8"/>
              <a:gd name="f13" fmla="*/ f12 1 4479479"/>
              <a:gd name="f14" fmla="*/ f11 1 165097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479479" h="1650973">
                <a:moveTo>
                  <a:pt x="f2" y="f2"/>
                </a:moveTo>
                <a:lnTo>
                  <a:pt x="f3" y="f2"/>
                </a:lnTo>
                <a:lnTo>
                  <a:pt x="f3" y="f5"/>
                </a:lnTo>
                <a:lnTo>
                  <a:pt x="f2" y="f5"/>
                </a:lnTo>
                <a:lnTo>
                  <a:pt x="f2" y="f2"/>
                </a:lnTo>
                <a:close/>
              </a:path>
            </a:pathLst>
          </a:custGeom>
          <a:blipFill>
            <a:blip r:embed="rId13">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6" name="Freeform 15">
            <a:extLst>
              <a:ext uri="{FF2B5EF4-FFF2-40B4-BE49-F238E27FC236}">
                <a16:creationId xmlns:a16="http://schemas.microsoft.com/office/drawing/2014/main" id="{D415E941-F6E9-5A0C-73D9-E44727BDF010}"/>
              </a:ext>
              <a:ext uri="{C183D7F6-B498-43B3-948B-1728B52AA6E4}">
                <adec:decorative xmlns:adec="http://schemas.microsoft.com/office/drawing/2017/decorative" val="1"/>
              </a:ext>
            </a:extLst>
          </p:cNvPr>
          <p:cNvSpPr/>
          <p:nvPr/>
        </p:nvSpPr>
        <p:spPr>
          <a:xfrm>
            <a:off x="9610764" y="7732806"/>
            <a:ext cx="3823618" cy="2101867"/>
          </a:xfrm>
          <a:custGeom>
            <a:avLst/>
            <a:gdLst>
              <a:gd name="f0" fmla="val w"/>
              <a:gd name="f1" fmla="val h"/>
              <a:gd name="f2" fmla="val 0"/>
              <a:gd name="f3" fmla="val 3823615"/>
              <a:gd name="f4" fmla="val 2101870"/>
              <a:gd name="f5" fmla="*/ f0 1 3823615"/>
              <a:gd name="f6" fmla="*/ f1 1 2101870"/>
              <a:gd name="f7" fmla="val f2"/>
              <a:gd name="f8" fmla="val f3"/>
              <a:gd name="f9" fmla="val f4"/>
              <a:gd name="f10" fmla="+- f9 0 f7"/>
              <a:gd name="f11" fmla="+- f8 0 f7"/>
              <a:gd name="f12" fmla="*/ f11 1 3823615"/>
              <a:gd name="f13" fmla="*/ f10 1 210187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823615" h="2101870">
                <a:moveTo>
                  <a:pt x="f2" y="f2"/>
                </a:moveTo>
                <a:lnTo>
                  <a:pt x="f3" y="f2"/>
                </a:lnTo>
                <a:lnTo>
                  <a:pt x="f3" y="f4"/>
                </a:lnTo>
                <a:lnTo>
                  <a:pt x="f2" y="f4"/>
                </a:lnTo>
                <a:lnTo>
                  <a:pt x="f2" y="f2"/>
                </a:lnTo>
                <a:close/>
              </a:path>
            </a:pathLst>
          </a:custGeom>
          <a:blipFill>
            <a:blip r:embed="rId1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7" name="Freeform 16">
            <a:extLst>
              <a:ext uri="{FF2B5EF4-FFF2-40B4-BE49-F238E27FC236}">
                <a16:creationId xmlns:a16="http://schemas.microsoft.com/office/drawing/2014/main" id="{82562C34-A5E2-BD9A-3336-62A7EAF9EA3D}"/>
              </a:ext>
              <a:ext uri="{C183D7F6-B498-43B3-948B-1728B52AA6E4}">
                <adec:decorative xmlns:adec="http://schemas.microsoft.com/office/drawing/2017/decorative" val="1"/>
              </a:ext>
            </a:extLst>
          </p:cNvPr>
          <p:cNvSpPr/>
          <p:nvPr/>
        </p:nvSpPr>
        <p:spPr>
          <a:xfrm>
            <a:off x="4152436" y="8498909"/>
            <a:ext cx="3769842" cy="1518790"/>
          </a:xfrm>
          <a:custGeom>
            <a:avLst/>
            <a:gdLst>
              <a:gd name="f0" fmla="val w"/>
              <a:gd name="f1" fmla="val h"/>
              <a:gd name="f2" fmla="val 0"/>
              <a:gd name="f3" fmla="val 3769847"/>
              <a:gd name="f4" fmla="val 1518787"/>
              <a:gd name="f5" fmla="val 1518788"/>
              <a:gd name="f6" fmla="*/ f0 1 3769847"/>
              <a:gd name="f7" fmla="*/ f1 1 1518787"/>
              <a:gd name="f8" fmla="val f2"/>
              <a:gd name="f9" fmla="val f3"/>
              <a:gd name="f10" fmla="val f4"/>
              <a:gd name="f11" fmla="+- f10 0 f8"/>
              <a:gd name="f12" fmla="+- f9 0 f8"/>
              <a:gd name="f13" fmla="*/ f12 1 3769847"/>
              <a:gd name="f14" fmla="*/ f11 1 151878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769847" h="1518787">
                <a:moveTo>
                  <a:pt x="f2" y="f2"/>
                </a:moveTo>
                <a:lnTo>
                  <a:pt x="f3" y="f2"/>
                </a:lnTo>
                <a:lnTo>
                  <a:pt x="f3" y="f5"/>
                </a:lnTo>
                <a:lnTo>
                  <a:pt x="f2" y="f5"/>
                </a:lnTo>
                <a:lnTo>
                  <a:pt x="f2" y="f2"/>
                </a:lnTo>
                <a:close/>
              </a:path>
            </a:pathLst>
          </a:custGeom>
          <a:blipFill>
            <a:blip r:embed="rId1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8" name="TextBox 18">
            <a:extLst>
              <a:ext uri="{FF2B5EF4-FFF2-40B4-BE49-F238E27FC236}">
                <a16:creationId xmlns:a16="http://schemas.microsoft.com/office/drawing/2014/main" id="{BDE2A8CE-73B0-FEC8-0C21-B8DBDCDF5741}"/>
              </a:ext>
            </a:extLst>
          </p:cNvPr>
          <p:cNvSpPr txBox="1">
            <a:spLocks noGrp="1"/>
          </p:cNvSpPr>
          <p:nvPr>
            <p:ph type="title" idx="4294967295"/>
          </p:nvPr>
        </p:nvSpPr>
        <p:spPr>
          <a:xfrm>
            <a:off x="343439" y="1812605"/>
            <a:ext cx="12763167" cy="773426"/>
          </a:xfrm>
        </p:spPr>
        <p:txBody>
          <a:bodyPr lIns="0" tIns="0" rIns="0" bIns="0" anchor="t" anchorCtr="0">
            <a:spAutoFit/>
          </a:bodyPr>
          <a:lstStyle/>
          <a:p>
            <a:pPr lvl="0" algn="l">
              <a:lnSpc>
                <a:spcPts val="5880"/>
              </a:lnSpc>
            </a:pPr>
            <a:r>
              <a:rPr lang="en-US" sz="5600">
                <a:solidFill>
                  <a:srgbClr val="FFFFFF"/>
                </a:solidFill>
                <a:latin typeface="Lexend Exa"/>
              </a:rPr>
              <a:t>ADDITIONAL PARTNERSHIPS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DA58960-B7CA-9D75-2982-08799182C0EF}"/>
              </a:ext>
              <a:ext uri="{C183D7F6-B498-43B3-948B-1728B52AA6E4}">
                <adec:decorative xmlns:adec="http://schemas.microsoft.com/office/drawing/2017/decorative" val="1"/>
              </a:ext>
            </a:extLst>
          </p:cNvPr>
          <p:cNvGrpSpPr/>
          <p:nvPr/>
        </p:nvGrpSpPr>
        <p:grpSpPr>
          <a:xfrm>
            <a:off x="-2211897" y="1088858"/>
            <a:ext cx="15969392" cy="2006129"/>
            <a:chOff x="-2211897" y="1088858"/>
            <a:chExt cx="15969392" cy="2006129"/>
          </a:xfrm>
        </p:grpSpPr>
        <p:sp>
          <p:nvSpPr>
            <p:cNvPr id="3" name="Freeform 3">
              <a:extLst>
                <a:ext uri="{FF2B5EF4-FFF2-40B4-BE49-F238E27FC236}">
                  <a16:creationId xmlns:a16="http://schemas.microsoft.com/office/drawing/2014/main" id="{CD86784F-376A-BC4E-2374-97E1F5FE69FE}"/>
                </a:ext>
                <a:ext uri="{C183D7F6-B498-43B3-948B-1728B52AA6E4}">
                  <adec:decorative xmlns:adec="http://schemas.microsoft.com/office/drawing/2017/decorative" val="1"/>
                </a:ext>
              </a:extLst>
            </p:cNvPr>
            <p:cNvSpPr/>
            <p:nvPr/>
          </p:nvSpPr>
          <p:spPr>
            <a:xfrm>
              <a:off x="-2211897" y="1227453"/>
              <a:ext cx="15969392" cy="1867533"/>
            </a:xfrm>
            <a:custGeom>
              <a:avLst/>
              <a:gdLst>
                <a:gd name="f0" fmla="val w"/>
                <a:gd name="f1" fmla="val h"/>
                <a:gd name="f2" fmla="val 0"/>
                <a:gd name="f3" fmla="val 4390149"/>
                <a:gd name="f4" fmla="val 513405"/>
                <a:gd name="f5" fmla="val 203200"/>
                <a:gd name="f6" fmla="val 4186949"/>
                <a:gd name="f7" fmla="*/ f0 1 4390149"/>
                <a:gd name="f8" fmla="*/ f1 1 513405"/>
                <a:gd name="f9" fmla="val f2"/>
                <a:gd name="f10" fmla="val f3"/>
                <a:gd name="f11" fmla="val f4"/>
                <a:gd name="f12" fmla="+- f11 0 f9"/>
                <a:gd name="f13" fmla="+- f10 0 f9"/>
                <a:gd name="f14" fmla="*/ f13 1 4390149"/>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90149"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FE5DF7D6-F3C9-4536-4818-4775ED208F5C}"/>
                </a:ext>
              </a:extLst>
            </p:cNvPr>
            <p:cNvSpPr txBox="1"/>
            <p:nvPr/>
          </p:nvSpPr>
          <p:spPr>
            <a:xfrm>
              <a:off x="-1842323" y="1088858"/>
              <a:ext cx="15230237"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9DD5934C-3E9B-0BCC-BE75-3A9FCD418CF2}"/>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2">
              <a:alphaModFix/>
              <a:extLst>
                <a:ext uri="{96DAC541-7B7A-43D3-8B79-37D633B846F1}">
                  <asvg:svgBlip xmlns:asvg="http://schemas.microsoft.com/office/drawing/2016/SVG/main" r:embed="rId3"/>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8">
            <a:extLst>
              <a:ext uri="{FF2B5EF4-FFF2-40B4-BE49-F238E27FC236}">
                <a16:creationId xmlns:a16="http://schemas.microsoft.com/office/drawing/2014/main" id="{420AA650-BE58-6302-947F-C0861092788F}"/>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7" name="Freeform 9">
              <a:extLst>
                <a:ext uri="{FF2B5EF4-FFF2-40B4-BE49-F238E27FC236}">
                  <a16:creationId xmlns:a16="http://schemas.microsoft.com/office/drawing/2014/main" id="{DEACFD36-D7F9-66D3-12C2-7E6B2EC4AD80}"/>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10">
              <a:extLst>
                <a:ext uri="{FF2B5EF4-FFF2-40B4-BE49-F238E27FC236}">
                  <a16:creationId xmlns:a16="http://schemas.microsoft.com/office/drawing/2014/main" id="{DE2DEC7A-9801-FA67-F736-6C052399FECD}"/>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TextBox 6">
            <a:extLst>
              <a:ext uri="{FF2B5EF4-FFF2-40B4-BE49-F238E27FC236}">
                <a16:creationId xmlns:a16="http://schemas.microsoft.com/office/drawing/2014/main" id="{632AF207-3603-52C6-F68E-CE87537456F1}"/>
              </a:ext>
            </a:extLst>
          </p:cNvPr>
          <p:cNvSpPr txBox="1">
            <a:spLocks noGrp="1"/>
          </p:cNvSpPr>
          <p:nvPr>
            <p:ph type="title" idx="4294967295"/>
          </p:nvPr>
        </p:nvSpPr>
        <p:spPr>
          <a:xfrm>
            <a:off x="330848" y="1281110"/>
            <a:ext cx="13678116" cy="1855473"/>
          </a:xfrm>
        </p:spPr>
        <p:txBody>
          <a:bodyPr lIns="0" tIns="0" rIns="0" bIns="0" anchor="t" anchorCtr="0">
            <a:spAutoFit/>
          </a:bodyPr>
          <a:lstStyle/>
          <a:p>
            <a:pPr lvl="0" algn="l">
              <a:lnSpc>
                <a:spcPts val="4800"/>
              </a:lnSpc>
            </a:pPr>
            <a:r>
              <a:rPr lang="en-US" sz="4800">
                <a:solidFill>
                  <a:srgbClr val="FFFFFF"/>
                </a:solidFill>
                <a:latin typeface="Lexend Exa"/>
              </a:rPr>
              <a:t>ENHANCING PROGRAMS &amp; BUILDING CAPACITY THROUGH DREAM’S TA SUPPORT</a:t>
            </a:r>
          </a:p>
        </p:txBody>
      </p:sp>
      <p:sp>
        <p:nvSpPr>
          <p:cNvPr id="10" name="TextBox 7">
            <a:extLst>
              <a:ext uri="{FF2B5EF4-FFF2-40B4-BE49-F238E27FC236}">
                <a16:creationId xmlns:a16="http://schemas.microsoft.com/office/drawing/2014/main" id="{ECD3612A-DC7A-FF62-E655-F2B1D842B1BD}"/>
              </a:ext>
            </a:extLst>
          </p:cNvPr>
          <p:cNvSpPr txBox="1"/>
          <p:nvPr/>
        </p:nvSpPr>
        <p:spPr>
          <a:xfrm>
            <a:off x="805513" y="3596819"/>
            <a:ext cx="13536046" cy="6156454"/>
          </a:xfrm>
          <a:prstGeom prst="rect">
            <a:avLst/>
          </a:prstGeom>
          <a:noFill/>
          <a:ln cap="flat">
            <a:noFill/>
          </a:ln>
        </p:spPr>
        <p:txBody>
          <a:bodyPr vert="horz" wrap="square" lIns="0" tIns="0" rIns="0" bIns="0" anchor="t" anchorCtr="0" compatLnSpc="1">
            <a:spAutoFit/>
          </a:bodyPr>
          <a:lstStyle/>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1B3247"/>
                </a:solidFill>
                <a:uFillTx/>
                <a:latin typeface="Nexa Bold"/>
                <a:ea typeface="Nexa Bold"/>
                <a:cs typeface="Nexa Bold"/>
              </a:rPr>
              <a:t>Strengthen grant proposal development</a:t>
            </a:r>
            <a:r>
              <a:rPr lang="en-US" sz="3600" b="0" i="0" u="none" strike="noStrike" kern="1200" cap="none" spc="0" baseline="0">
                <a:solidFill>
                  <a:srgbClr val="1B3247"/>
                </a:solidFill>
                <a:uFillTx/>
                <a:latin typeface="Nexa"/>
                <a:ea typeface="Nexa"/>
                <a:cs typeface="Nexa"/>
              </a:rPr>
              <a:t> through hands-on tools, guidance, and exemplars</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1B3247"/>
                </a:solidFill>
                <a:uFillTx/>
                <a:latin typeface="Nexa Bold"/>
                <a:ea typeface="Nexa Bold"/>
                <a:cs typeface="Nexa Bold"/>
              </a:rPr>
              <a:t>Support program revitalization </a:t>
            </a:r>
            <a:r>
              <a:rPr lang="en-US" sz="3600" b="0" i="0" u="none" strike="noStrike" kern="1200" cap="none" spc="0" baseline="0">
                <a:solidFill>
                  <a:srgbClr val="1B3247"/>
                </a:solidFill>
                <a:uFillTx/>
                <a:latin typeface="Nexa"/>
                <a:ea typeface="Nexa"/>
                <a:cs typeface="Nexa"/>
              </a:rPr>
              <a:t>aligned with evidence-based practices and workforce needs</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1B3247"/>
                </a:solidFill>
                <a:uFillTx/>
                <a:latin typeface="Nexa Bold"/>
                <a:ea typeface="Nexa Bold"/>
                <a:cs typeface="Nexa Bold"/>
              </a:rPr>
              <a:t>Advance effective grant management</a:t>
            </a:r>
            <a:r>
              <a:rPr lang="en-US" sz="3600" b="0" i="0" u="none" strike="noStrike" kern="1200" cap="none" spc="0" baseline="0">
                <a:solidFill>
                  <a:srgbClr val="1B3247"/>
                </a:solidFill>
                <a:uFillTx/>
                <a:latin typeface="Nexa"/>
                <a:ea typeface="Nexa"/>
                <a:cs typeface="Nexa"/>
              </a:rPr>
              <a:t> from start-up through implementation</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1B3247"/>
                </a:solidFill>
                <a:uFillTx/>
                <a:latin typeface="Nexa Bold"/>
                <a:ea typeface="Nexa Bold"/>
                <a:cs typeface="Nexa Bold"/>
              </a:rPr>
              <a:t>Deliver practical support </a:t>
            </a:r>
            <a:r>
              <a:rPr lang="en-US" sz="3600" b="0" i="0" u="none" strike="noStrike" kern="1200" cap="none" spc="0" baseline="0">
                <a:solidFill>
                  <a:srgbClr val="1B3247"/>
                </a:solidFill>
                <a:uFillTx/>
                <a:latin typeface="Nexa"/>
                <a:ea typeface="Nexa"/>
                <a:cs typeface="Nexa"/>
              </a:rPr>
              <a:t>via recorded webinars, checklists, and on-demand resources</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a:p>
            <a:pPr marL="777240" marR="0" lvl="1" indent="-388620" algn="l" defTabSz="914400" rtl="0" fontAlgn="auto" hangingPunct="1">
              <a:lnSpc>
                <a:spcPts val="3815"/>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1B3247"/>
                </a:solidFill>
                <a:uFillTx/>
                <a:latin typeface="Nexa Bold"/>
                <a:ea typeface="Nexa Bold"/>
                <a:cs typeface="Nexa Bold"/>
              </a:rPr>
              <a:t>Build sustainable capacity</a:t>
            </a:r>
            <a:r>
              <a:rPr lang="en-US" sz="3600" b="0" i="0" u="none" strike="noStrike" kern="1200" cap="none" spc="0" baseline="0">
                <a:solidFill>
                  <a:srgbClr val="1B3247"/>
                </a:solidFill>
                <a:uFillTx/>
                <a:latin typeface="Nexa"/>
                <a:ea typeface="Nexa"/>
                <a:cs typeface="Nexa"/>
              </a:rPr>
              <a:t> for IHEs preparing the next generation of professionals</a:t>
            </a:r>
          </a:p>
          <a:p>
            <a:pPr marL="0" marR="0" lvl="0" indent="0" algn="l" defTabSz="914400" rtl="0" fontAlgn="auto" hangingPunct="1">
              <a:lnSpc>
                <a:spcPts val="339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1B3247"/>
              </a:solidFill>
              <a:uFillTx/>
              <a:latin typeface="Nexa"/>
              <a:ea typeface="Nexa"/>
              <a:cs typeface="Nex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2B3FE1E-32A7-249D-1106-B05DC4DC3312}"/>
              </a:ext>
              <a:ext uri="{C183D7F6-B498-43B3-948B-1728B52AA6E4}">
                <adec:decorative xmlns:adec="http://schemas.microsoft.com/office/drawing/2017/decorative" val="1"/>
              </a:ext>
            </a:extLst>
          </p:cNvPr>
          <p:cNvGrpSpPr/>
          <p:nvPr/>
        </p:nvGrpSpPr>
        <p:grpSpPr>
          <a:xfrm>
            <a:off x="-2168335" y="579034"/>
            <a:ext cx="15646270" cy="2006129"/>
            <a:chOff x="-2168335" y="579034"/>
            <a:chExt cx="15646270" cy="2006129"/>
          </a:xfrm>
        </p:grpSpPr>
        <p:sp>
          <p:nvSpPr>
            <p:cNvPr id="3" name="Freeform 3">
              <a:extLst>
                <a:ext uri="{FF2B5EF4-FFF2-40B4-BE49-F238E27FC236}">
                  <a16:creationId xmlns:a16="http://schemas.microsoft.com/office/drawing/2014/main" id="{9950CBE7-EEC0-62E7-6E0C-DBBC6EE8EEA9}"/>
                </a:ext>
                <a:ext uri="{C183D7F6-B498-43B3-948B-1728B52AA6E4}">
                  <adec:decorative xmlns:adec="http://schemas.microsoft.com/office/drawing/2017/decorative" val="1"/>
                </a:ext>
              </a:extLst>
            </p:cNvPr>
            <p:cNvSpPr/>
            <p:nvPr/>
          </p:nvSpPr>
          <p:spPr>
            <a:xfrm>
              <a:off x="-2168335" y="717630"/>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F413BD91-6D2D-6BEA-C594-5FDAABD2444D}"/>
                </a:ext>
              </a:extLst>
            </p:cNvPr>
            <p:cNvSpPr txBox="1"/>
            <p:nvPr/>
          </p:nvSpPr>
          <p:spPr>
            <a:xfrm>
              <a:off x="-1798761" y="579034"/>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9829F912-1A6B-0A5B-1839-1CABB722F1C2}"/>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2">
              <a:alphaModFix/>
              <a:extLst>
                <a:ext uri="{96DAC541-7B7A-43D3-8B79-37D633B846F1}">
                  <asvg:svgBlip xmlns:asvg="http://schemas.microsoft.com/office/drawing/2016/SVG/main" r:embed="rId3"/>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nvGrpSpPr>
          <p:cNvPr id="6" name="Group 6">
            <a:extLst>
              <a:ext uri="{FF2B5EF4-FFF2-40B4-BE49-F238E27FC236}">
                <a16:creationId xmlns:a16="http://schemas.microsoft.com/office/drawing/2014/main" id="{6DB58406-9D67-350F-B78A-D608949D7F1D}"/>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7" name="Freeform 7">
              <a:extLst>
                <a:ext uri="{FF2B5EF4-FFF2-40B4-BE49-F238E27FC236}">
                  <a16:creationId xmlns:a16="http://schemas.microsoft.com/office/drawing/2014/main" id="{6ABA63F6-616C-93E6-7737-9B00AC4CDED2}"/>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4">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8">
              <a:extLst>
                <a:ext uri="{FF2B5EF4-FFF2-40B4-BE49-F238E27FC236}">
                  <a16:creationId xmlns:a16="http://schemas.microsoft.com/office/drawing/2014/main" id="{F3D9402C-3F6D-C5AD-2EEC-5F6BDF109A1D}"/>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Freeform 9">
            <a:extLst>
              <a:ext uri="{FF2B5EF4-FFF2-40B4-BE49-F238E27FC236}">
                <a16:creationId xmlns:a16="http://schemas.microsoft.com/office/drawing/2014/main" id="{9C2F36E8-184B-2822-A0C6-AB6CFD6BEC8C}"/>
              </a:ext>
              <a:ext uri="{C183D7F6-B498-43B3-948B-1728B52AA6E4}">
                <adec:decorative xmlns:adec="http://schemas.microsoft.com/office/drawing/2017/decorative" val="1"/>
              </a:ext>
            </a:extLst>
          </p:cNvPr>
          <p:cNvSpPr/>
          <p:nvPr/>
        </p:nvSpPr>
        <p:spPr>
          <a:xfrm>
            <a:off x="12154552" y="2831421"/>
            <a:ext cx="4967249" cy="6426878"/>
          </a:xfrm>
          <a:custGeom>
            <a:avLst/>
            <a:gdLst>
              <a:gd name="f0" fmla="val w"/>
              <a:gd name="f1" fmla="val h"/>
              <a:gd name="f2" fmla="val 0"/>
              <a:gd name="f3" fmla="val 4967249"/>
              <a:gd name="f4" fmla="val 6426880"/>
              <a:gd name="f5" fmla="val 4967248"/>
              <a:gd name="f6" fmla="*/ f0 1 4967249"/>
              <a:gd name="f7" fmla="*/ f1 1 6426880"/>
              <a:gd name="f8" fmla="val f2"/>
              <a:gd name="f9" fmla="val f3"/>
              <a:gd name="f10" fmla="val f4"/>
              <a:gd name="f11" fmla="+- f10 0 f8"/>
              <a:gd name="f12" fmla="+- f9 0 f8"/>
              <a:gd name="f13" fmla="*/ f12 1 4967249"/>
              <a:gd name="f14" fmla="*/ f11 1 642688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967249" h="6426880">
                <a:moveTo>
                  <a:pt x="f2" y="f2"/>
                </a:moveTo>
                <a:lnTo>
                  <a:pt x="f5" y="f2"/>
                </a:lnTo>
                <a:lnTo>
                  <a:pt x="f5" y="f4"/>
                </a:lnTo>
                <a:lnTo>
                  <a:pt x="f2" y="f4"/>
                </a:lnTo>
                <a:lnTo>
                  <a:pt x="f2" y="f2"/>
                </a:lnTo>
                <a:close/>
              </a:path>
            </a:pathLst>
          </a:custGeom>
          <a:blipFill>
            <a:blip r:embed="rId6">
              <a:alphaModFix/>
            </a:blip>
            <a:stretch>
              <a:fillRect/>
            </a:stretch>
          </a:blipFill>
          <a:ln w="28575" cap="sq">
            <a:solidFill>
              <a:srgbClr val="000000"/>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0">
            <a:extLst>
              <a:ext uri="{FF2B5EF4-FFF2-40B4-BE49-F238E27FC236}">
                <a16:creationId xmlns:a16="http://schemas.microsoft.com/office/drawing/2014/main" id="{BBD87732-FC14-F46C-DC85-BC3786EEBD78}"/>
              </a:ext>
            </a:extLst>
          </p:cNvPr>
          <p:cNvSpPr txBox="1">
            <a:spLocks noGrp="1"/>
          </p:cNvSpPr>
          <p:nvPr>
            <p:ph type="title" idx="4294967295"/>
          </p:nvPr>
        </p:nvSpPr>
        <p:spPr>
          <a:xfrm>
            <a:off x="453094" y="931307"/>
            <a:ext cx="12763167" cy="1516376"/>
          </a:xfrm>
        </p:spPr>
        <p:txBody>
          <a:bodyPr lIns="0" tIns="0" rIns="0" bIns="0" anchor="t" anchorCtr="0">
            <a:spAutoFit/>
          </a:bodyPr>
          <a:lstStyle/>
          <a:p>
            <a:pPr lvl="0" algn="l">
              <a:lnSpc>
                <a:spcPts val="5880"/>
              </a:lnSpc>
            </a:pPr>
            <a:r>
              <a:rPr lang="en-US" sz="5600">
                <a:solidFill>
                  <a:srgbClr val="FFFFFF"/>
                </a:solidFill>
                <a:latin typeface="Lexend Exa"/>
              </a:rPr>
              <a:t>GRANT PROPOSAL DEVELOPMENT WORKSHOPS</a:t>
            </a:r>
          </a:p>
        </p:txBody>
      </p:sp>
      <p:sp>
        <p:nvSpPr>
          <p:cNvPr id="11" name="TextBox 11">
            <a:extLst>
              <a:ext uri="{FF2B5EF4-FFF2-40B4-BE49-F238E27FC236}">
                <a16:creationId xmlns:a16="http://schemas.microsoft.com/office/drawing/2014/main" id="{2A4DF9AA-E64C-47BA-298E-214856DE2983}"/>
              </a:ext>
            </a:extLst>
          </p:cNvPr>
          <p:cNvSpPr txBox="1"/>
          <p:nvPr/>
        </p:nvSpPr>
        <p:spPr>
          <a:xfrm>
            <a:off x="674845" y="2736168"/>
            <a:ext cx="10922617" cy="835317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ts val="339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1B3247"/>
                </a:solidFill>
                <a:uFillTx/>
                <a:latin typeface="Nexa"/>
                <a:ea typeface="Nexa"/>
                <a:cs typeface="Nexa"/>
              </a:rPr>
              <a:t>During our trainings we:</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39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1B3247"/>
                </a:solidFill>
                <a:uFillTx/>
                <a:latin typeface="Nexa Bold"/>
                <a:ea typeface="Nexa Bold"/>
                <a:cs typeface="Nexa Bold"/>
              </a:rPr>
              <a:t>Break down the Notice Inviting Applications (NIA)</a:t>
            </a:r>
            <a:r>
              <a:rPr lang="en-US" sz="3200" b="0" i="0" u="none" strike="noStrike" kern="1200" cap="none" spc="0" baseline="0">
                <a:solidFill>
                  <a:srgbClr val="1B3247"/>
                </a:solidFill>
                <a:uFillTx/>
                <a:latin typeface="Nexa"/>
                <a:ea typeface="Nexa"/>
                <a:cs typeface="Nexa"/>
              </a:rPr>
              <a:t> so participants understand priorities, requirements, and scoring criteria</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39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1B3247"/>
                </a:solidFill>
                <a:uFillTx/>
                <a:latin typeface="Nexa Bold"/>
                <a:ea typeface="Nexa Bold"/>
                <a:cs typeface="Nexa Bold"/>
              </a:rPr>
              <a:t>Guide participants through each major proposal section</a:t>
            </a:r>
            <a:r>
              <a:rPr lang="en-US" sz="3200" b="0" i="0" u="none" strike="noStrike" kern="1200" cap="none" spc="0" baseline="0">
                <a:solidFill>
                  <a:srgbClr val="1B3247"/>
                </a:solidFill>
                <a:uFillTx/>
                <a:latin typeface="Nexa"/>
                <a:ea typeface="Nexa"/>
                <a:cs typeface="Nexa"/>
              </a:rPr>
              <a:t> (Significance, Project Design, Evaluation, Budget, etc.)</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39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1B3247"/>
                </a:solidFill>
                <a:uFillTx/>
                <a:latin typeface="Nexa Bold"/>
                <a:ea typeface="Nexa Bold"/>
                <a:cs typeface="Nexa Bold"/>
              </a:rPr>
              <a:t>Translate requirements into actionable writing strategies </a:t>
            </a:r>
            <a:r>
              <a:rPr lang="en-US" sz="3200" b="0" i="0" u="none" strike="noStrike" kern="1200" cap="none" spc="0" baseline="0">
                <a:solidFill>
                  <a:srgbClr val="1B3247"/>
                </a:solidFill>
                <a:uFillTx/>
                <a:latin typeface="Nexa"/>
                <a:ea typeface="Nexa"/>
                <a:cs typeface="Nexa"/>
              </a:rPr>
              <a:t>using plain language and real examples</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39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1B3247"/>
                </a:solidFill>
                <a:uFillTx/>
                <a:latin typeface="Nexa Bold"/>
                <a:ea typeface="Nexa Bold"/>
                <a:cs typeface="Nexa Bold"/>
              </a:rPr>
              <a:t>Provide structured work sessions</a:t>
            </a:r>
            <a:r>
              <a:rPr lang="en-US" sz="3200" b="0" i="0" u="none" strike="noStrike" kern="1200" cap="none" spc="0" baseline="0">
                <a:solidFill>
                  <a:srgbClr val="1B3247"/>
                </a:solidFill>
                <a:uFillTx/>
                <a:latin typeface="Nexa"/>
                <a:ea typeface="Nexa"/>
                <a:cs typeface="Nexa"/>
              </a:rPr>
              <a:t> where participants draft and refine proposal language in real time</a:t>
            </a: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690884" marR="0" lvl="1" indent="-345442" algn="l" defTabSz="914400" rtl="0" fontAlgn="auto" hangingPunct="1">
              <a:lnSpc>
                <a:spcPts val="339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1B3247"/>
                </a:solidFill>
                <a:uFillTx/>
                <a:latin typeface="Nexa Bold"/>
                <a:ea typeface="Nexa Bold"/>
                <a:cs typeface="Nexa Bold"/>
              </a:rPr>
              <a:t>Share tools, templates, and checklists </a:t>
            </a:r>
            <a:r>
              <a:rPr lang="en-US" sz="3200" b="0" i="0" u="none" strike="noStrike" kern="1200" cap="none" spc="0" baseline="0">
                <a:solidFill>
                  <a:srgbClr val="1B3247"/>
                </a:solidFill>
                <a:uFillTx/>
                <a:latin typeface="Nexa"/>
                <a:ea typeface="Nexa"/>
                <a:cs typeface="Nexa"/>
              </a:rPr>
              <a:t>participants can reuse beyond the training</a:t>
            </a:r>
          </a:p>
          <a:p>
            <a:pPr marL="0" marR="0" lvl="0" indent="0" algn="l" defTabSz="914400" rtl="0" fontAlgn="auto" hangingPunct="1">
              <a:lnSpc>
                <a:spcPts val="3815"/>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191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a:p>
            <a:pPr marL="0" marR="0" lvl="0" indent="0" algn="l" defTabSz="914400" rtl="0" fontAlgn="auto" hangingPunct="1">
              <a:lnSpc>
                <a:spcPts val="339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1B3247"/>
              </a:solidFill>
              <a:uFillTx/>
              <a:latin typeface="Nexa"/>
              <a:ea typeface="Nexa"/>
              <a:cs typeface="Nex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A8AA32E-FCC8-63C1-BC52-4C554EA2D391}"/>
              </a:ext>
              <a:ext uri="{C183D7F6-B498-43B3-948B-1728B52AA6E4}">
                <adec:decorative xmlns:adec="http://schemas.microsoft.com/office/drawing/2017/decorative" val="1"/>
              </a:ext>
            </a:extLst>
          </p:cNvPr>
          <p:cNvGrpSpPr/>
          <p:nvPr/>
        </p:nvGrpSpPr>
        <p:grpSpPr>
          <a:xfrm>
            <a:off x="-2211897" y="1088858"/>
            <a:ext cx="15646270" cy="2006129"/>
            <a:chOff x="-2211897" y="1088858"/>
            <a:chExt cx="15646270" cy="2006129"/>
          </a:xfrm>
        </p:grpSpPr>
        <p:sp>
          <p:nvSpPr>
            <p:cNvPr id="3" name="Freeform 3">
              <a:extLst>
                <a:ext uri="{FF2B5EF4-FFF2-40B4-BE49-F238E27FC236}">
                  <a16:creationId xmlns:a16="http://schemas.microsoft.com/office/drawing/2014/main" id="{9C69BFCD-C92B-4057-9DFC-343C5E82C918}"/>
                </a:ext>
                <a:ext uri="{C183D7F6-B498-43B3-948B-1728B52AA6E4}">
                  <adec:decorative xmlns:adec="http://schemas.microsoft.com/office/drawing/2017/decorative" val="1"/>
                </a:ext>
              </a:extLst>
            </p:cNvPr>
            <p:cNvSpPr/>
            <p:nvPr/>
          </p:nvSpPr>
          <p:spPr>
            <a:xfrm>
              <a:off x="-2211897" y="1227453"/>
              <a:ext cx="15646270" cy="1867533"/>
            </a:xfrm>
            <a:custGeom>
              <a:avLst/>
              <a:gdLst>
                <a:gd name="f0" fmla="val w"/>
                <a:gd name="f1" fmla="val h"/>
                <a:gd name="f2" fmla="val 0"/>
                <a:gd name="f3" fmla="val 4301320"/>
                <a:gd name="f4" fmla="val 513405"/>
                <a:gd name="f5" fmla="val 203200"/>
                <a:gd name="f6" fmla="val 4098120"/>
                <a:gd name="f7" fmla="*/ f0 1 4301320"/>
                <a:gd name="f8" fmla="*/ f1 1 513405"/>
                <a:gd name="f9" fmla="val f2"/>
                <a:gd name="f10" fmla="val f3"/>
                <a:gd name="f11" fmla="val f4"/>
                <a:gd name="f12" fmla="+- f11 0 f9"/>
                <a:gd name="f13" fmla="+- f10 0 f9"/>
                <a:gd name="f14" fmla="*/ f13 1 4301320"/>
                <a:gd name="f15" fmla="*/ f12 1 513405"/>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301320" h="513405">
                  <a:moveTo>
                    <a:pt x="f5" y="f2"/>
                  </a:moveTo>
                  <a:lnTo>
                    <a:pt x="f3" y="f2"/>
                  </a:lnTo>
                  <a:lnTo>
                    <a:pt x="f6" y="f4"/>
                  </a:lnTo>
                  <a:lnTo>
                    <a:pt x="f2" y="f4"/>
                  </a:lnTo>
                  <a:lnTo>
                    <a:pt x="f5" y="f2"/>
                  </a:lnTo>
                  <a:close/>
                </a:path>
              </a:pathLst>
            </a:custGeom>
            <a:gradFill>
              <a:gsLst>
                <a:gs pos="0">
                  <a:srgbClr val="F5231E"/>
                </a:gs>
                <a:gs pos="100000">
                  <a:srgbClr val="FF8855"/>
                </a:gs>
              </a:gsLst>
              <a:path path="circle">
                <a:fillToRect r="100000" b="100000"/>
              </a:path>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extBox 4">
              <a:extLst>
                <a:ext uri="{FF2B5EF4-FFF2-40B4-BE49-F238E27FC236}">
                  <a16:creationId xmlns:a16="http://schemas.microsoft.com/office/drawing/2014/main" id="{4BE4000A-5922-B218-E32B-C6E612DFA1E5}"/>
                </a:ext>
              </a:extLst>
            </p:cNvPr>
            <p:cNvSpPr txBox="1"/>
            <p:nvPr/>
          </p:nvSpPr>
          <p:spPr>
            <a:xfrm>
              <a:off x="-1842323" y="1088858"/>
              <a:ext cx="14907115" cy="200612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ts val="266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5" name="Freeform 5">
            <a:extLst>
              <a:ext uri="{FF2B5EF4-FFF2-40B4-BE49-F238E27FC236}">
                <a16:creationId xmlns:a16="http://schemas.microsoft.com/office/drawing/2014/main" id="{A75458A3-8D82-E4AA-C0F8-3C96AA7007A6}"/>
              </a:ext>
              <a:ext uri="{C183D7F6-B498-43B3-948B-1728B52AA6E4}">
                <adec:decorative xmlns:adec="http://schemas.microsoft.com/office/drawing/2017/decorative" val="1"/>
              </a:ext>
            </a:extLst>
          </p:cNvPr>
          <p:cNvSpPr/>
          <p:nvPr/>
        </p:nvSpPr>
        <p:spPr>
          <a:xfrm flipH="1" flipV="1">
            <a:off x="16109579" y="7536009"/>
            <a:ext cx="2024445" cy="2495461"/>
          </a:xfrm>
          <a:custGeom>
            <a:avLst/>
            <a:gdLst>
              <a:gd name="f0" fmla="val w"/>
              <a:gd name="f1" fmla="val h"/>
              <a:gd name="f2" fmla="val 0"/>
              <a:gd name="f3" fmla="val 2024445"/>
              <a:gd name="f4" fmla="val 2495464"/>
              <a:gd name="f5" fmla="*/ f0 1 2024445"/>
              <a:gd name="f6" fmla="*/ f1 1 2495464"/>
              <a:gd name="f7" fmla="val f2"/>
              <a:gd name="f8" fmla="val f3"/>
              <a:gd name="f9" fmla="val f4"/>
              <a:gd name="f10" fmla="+- f9 0 f7"/>
              <a:gd name="f11" fmla="+- f8 0 f7"/>
              <a:gd name="f12" fmla="*/ f11 1 2024445"/>
              <a:gd name="f13" fmla="*/ f10 1 24954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024445" h="2495464">
                <a:moveTo>
                  <a:pt x="f3" y="f4"/>
                </a:moveTo>
                <a:lnTo>
                  <a:pt x="f2" y="f4"/>
                </a:lnTo>
                <a:lnTo>
                  <a:pt x="f2" y="f2"/>
                </a:lnTo>
                <a:lnTo>
                  <a:pt x="f3" y="f2"/>
                </a:lnTo>
                <a:lnTo>
                  <a:pt x="f3" y="f4"/>
                </a:lnTo>
                <a:close/>
              </a:path>
            </a:pathLst>
          </a:cu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0" name="TextBox 10">
            <a:extLst>
              <a:ext uri="{FF2B5EF4-FFF2-40B4-BE49-F238E27FC236}">
                <a16:creationId xmlns:a16="http://schemas.microsoft.com/office/drawing/2014/main" id="{D84D7DA4-5CE1-13CF-02EE-98B790A39D47}"/>
              </a:ext>
            </a:extLst>
          </p:cNvPr>
          <p:cNvSpPr txBox="1">
            <a:spLocks noGrp="1"/>
          </p:cNvSpPr>
          <p:nvPr>
            <p:ph type="title" idx="4294967295"/>
          </p:nvPr>
        </p:nvSpPr>
        <p:spPr>
          <a:xfrm>
            <a:off x="496647" y="1441130"/>
            <a:ext cx="12763167" cy="1516376"/>
          </a:xfrm>
          <a:prstGeom prst="rect">
            <a:avLst/>
          </a:prstGeom>
          <a:noFill/>
          <a:ln cap="flat">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880"/>
              </a:lnSpc>
              <a:spcBef>
                <a:spcPts val="0"/>
              </a:spcBef>
              <a:spcAft>
                <a:spcPts val="0"/>
              </a:spcAft>
              <a:buClrTx/>
              <a:buSzTx/>
              <a:buFontTx/>
              <a:buNone/>
              <a:tabLst/>
              <a:defRPr sz="1800" b="0" i="0" u="none" strike="noStrike" kern="0" cap="none" spc="0" baseline="0">
                <a:solidFill>
                  <a:srgbClr val="000000"/>
                </a:solidFill>
                <a:uFillTx/>
              </a:defRPr>
            </a:pPr>
            <a:r>
              <a:rPr kumimoji="0" lang="en-US" sz="5600" b="0" i="0" u="none" strike="noStrike" kern="1200" cap="none" spc="0" normalizeH="0" baseline="0" noProof="0" dirty="0">
                <a:ln>
                  <a:noFill/>
                </a:ln>
                <a:solidFill>
                  <a:srgbClr val="FFFFFF"/>
                </a:solidFill>
                <a:effectLst/>
                <a:uLnTx/>
                <a:uFillTx/>
                <a:latin typeface="Lexend Exa"/>
                <a:ea typeface="Lexend Exa"/>
                <a:cs typeface="Lexend Exa"/>
              </a:rPr>
              <a:t>2025 GRANT PROPOSAL DEVELOPMENT WORKSHOPS</a:t>
            </a:r>
          </a:p>
        </p:txBody>
      </p:sp>
      <p:grpSp>
        <p:nvGrpSpPr>
          <p:cNvPr id="6" name="Group 6">
            <a:extLst>
              <a:ext uri="{FF2B5EF4-FFF2-40B4-BE49-F238E27FC236}">
                <a16:creationId xmlns:a16="http://schemas.microsoft.com/office/drawing/2014/main" id="{1A59C4C7-8733-3EF7-15DE-B25D0305FEE5}"/>
              </a:ext>
              <a:ext uri="{C183D7F6-B498-43B3-948B-1728B52AA6E4}">
                <adec:decorative xmlns:adec="http://schemas.microsoft.com/office/drawing/2017/decorative" val="1"/>
              </a:ext>
            </a:extLst>
          </p:cNvPr>
          <p:cNvGrpSpPr/>
          <p:nvPr/>
        </p:nvGrpSpPr>
        <p:grpSpPr>
          <a:xfrm>
            <a:off x="16288033" y="208172"/>
            <a:ext cx="1730437" cy="1730437"/>
            <a:chOff x="16288033" y="208172"/>
            <a:chExt cx="1730437" cy="1730437"/>
          </a:xfrm>
        </p:grpSpPr>
        <p:sp>
          <p:nvSpPr>
            <p:cNvPr id="7" name="Freeform 7">
              <a:extLst>
                <a:ext uri="{FF2B5EF4-FFF2-40B4-BE49-F238E27FC236}">
                  <a16:creationId xmlns:a16="http://schemas.microsoft.com/office/drawing/2014/main" id="{814685E0-9DFE-492F-E7D7-13D346041820}"/>
                </a:ext>
              </a:extLst>
            </p:cNvPr>
            <p:cNvSpPr/>
            <p:nvPr/>
          </p:nvSpPr>
          <p:spPr>
            <a:xfrm>
              <a:off x="16288033" y="208172"/>
              <a:ext cx="1730437" cy="1730437"/>
            </a:xfrm>
            <a:custGeom>
              <a:avLst/>
              <a:gdLst>
                <a:gd name="f0" fmla="val w"/>
                <a:gd name="f1" fmla="val h"/>
                <a:gd name="f2" fmla="val 0"/>
                <a:gd name="f3" fmla="val 2307256"/>
                <a:gd name="f4" fmla="*/ f0 1 2307256"/>
                <a:gd name="f5" fmla="*/ f1 1 2307256"/>
                <a:gd name="f6" fmla="val f2"/>
                <a:gd name="f7" fmla="val f3"/>
                <a:gd name="f8" fmla="+- f7 0 f6"/>
                <a:gd name="f9" fmla="*/ f8 1 2307256"/>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307256" h="2307256">
                  <a:moveTo>
                    <a:pt x="f2" y="f2"/>
                  </a:moveTo>
                  <a:lnTo>
                    <a:pt x="f3" y="f2"/>
                  </a:lnTo>
                  <a:lnTo>
                    <a:pt x="f3" y="f3"/>
                  </a:lnTo>
                  <a:lnTo>
                    <a:pt x="f2" y="f3"/>
                  </a:lnTo>
                  <a:lnTo>
                    <a:pt x="f2" y="f2"/>
                  </a:lnTo>
                  <a:close/>
                </a:path>
              </a:pathLst>
            </a:custGeom>
            <a:blipFill>
              <a:blip r:embed="rId5">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Freeform 8">
              <a:extLst>
                <a:ext uri="{FF2B5EF4-FFF2-40B4-BE49-F238E27FC236}">
                  <a16:creationId xmlns:a16="http://schemas.microsoft.com/office/drawing/2014/main" id="{60287951-EA3A-8472-B274-C3728A30CBB0}"/>
                </a:ext>
              </a:extLst>
            </p:cNvPr>
            <p:cNvSpPr/>
            <p:nvPr/>
          </p:nvSpPr>
          <p:spPr>
            <a:xfrm>
              <a:off x="16432627" y="380683"/>
              <a:ext cx="1441258" cy="1441258"/>
            </a:xfrm>
            <a:custGeom>
              <a:avLst/>
              <a:gdLst>
                <a:gd name="f0" fmla="val w"/>
                <a:gd name="f1" fmla="val h"/>
                <a:gd name="f2" fmla="val 0"/>
                <a:gd name="f3" fmla="val 1921674"/>
                <a:gd name="f4" fmla="*/ f0 1 1921674"/>
                <a:gd name="f5" fmla="*/ f1 1 1921674"/>
                <a:gd name="f6" fmla="val f2"/>
                <a:gd name="f7" fmla="val f3"/>
                <a:gd name="f8" fmla="+- f7 0 f6"/>
                <a:gd name="f9" fmla="*/ f8 1 1921674"/>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921674" h="1921674">
                  <a:moveTo>
                    <a:pt x="f2" y="f2"/>
                  </a:moveTo>
                  <a:lnTo>
                    <a:pt x="f3" y="f2"/>
                  </a:lnTo>
                  <a:lnTo>
                    <a:pt x="f3" y="f3"/>
                  </a:lnTo>
                  <a:lnTo>
                    <a:pt x="f2" y="f3"/>
                  </a:lnTo>
                  <a:lnTo>
                    <a:pt x="f2" y="f2"/>
                  </a:lnTo>
                  <a:close/>
                </a:path>
              </a:pathLst>
            </a:custGeom>
            <a:blipFill>
              <a:blip r:embed="rId6">
                <a:alphaModFix/>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grpSp>
      <p:sp>
        <p:nvSpPr>
          <p:cNvPr id="9" name="Freeform 9" descr="3 part circle">
            <a:extLst>
              <a:ext uri="{FF2B5EF4-FFF2-40B4-BE49-F238E27FC236}">
                <a16:creationId xmlns:a16="http://schemas.microsoft.com/office/drawing/2014/main" id="{25B86F58-E497-07B5-B860-8658F8826C86}"/>
              </a:ext>
              <a:ext uri="{C183D7F6-B498-43B3-948B-1728B52AA6E4}">
                <adec:decorative xmlns:adec="http://schemas.microsoft.com/office/drawing/2017/decorative" val="0"/>
              </a:ext>
            </a:extLst>
          </p:cNvPr>
          <p:cNvSpPr/>
          <p:nvPr/>
        </p:nvSpPr>
        <p:spPr>
          <a:xfrm>
            <a:off x="1826678" y="4061847"/>
            <a:ext cx="14634651" cy="4518443"/>
          </a:xfrm>
          <a:custGeom>
            <a:avLst/>
            <a:gdLst>
              <a:gd name="f0" fmla="val w"/>
              <a:gd name="f1" fmla="val h"/>
              <a:gd name="f2" fmla="val 0"/>
              <a:gd name="f3" fmla="val 14634650"/>
              <a:gd name="f4" fmla="val 4518448"/>
              <a:gd name="f5" fmla="*/ f0 1 14634650"/>
              <a:gd name="f6" fmla="*/ f1 1 4518448"/>
              <a:gd name="f7" fmla="val f2"/>
              <a:gd name="f8" fmla="val f3"/>
              <a:gd name="f9" fmla="val f4"/>
              <a:gd name="f10" fmla="+- f9 0 f7"/>
              <a:gd name="f11" fmla="+- f8 0 f7"/>
              <a:gd name="f12" fmla="*/ f11 1 14634650"/>
              <a:gd name="f13" fmla="*/ f10 1 45184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634650" h="4518448">
                <a:moveTo>
                  <a:pt x="f2" y="f2"/>
                </a:moveTo>
                <a:lnTo>
                  <a:pt x="f3" y="f2"/>
                </a:lnTo>
                <a:lnTo>
                  <a:pt x="f3" y="f4"/>
                </a:lnTo>
                <a:lnTo>
                  <a:pt x="f2" y="f4"/>
                </a:lnTo>
                <a:lnTo>
                  <a:pt x="f2" y="f2"/>
                </a:lnTo>
                <a:close/>
              </a:path>
            </a:pathLst>
          </a:cu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1" name="TextBox 11">
            <a:extLst>
              <a:ext uri="{FF2B5EF4-FFF2-40B4-BE49-F238E27FC236}">
                <a16:creationId xmlns:a16="http://schemas.microsoft.com/office/drawing/2014/main" id="{BF5E1994-AA39-D6B7-9076-2BDA20B5C29A}"/>
              </a:ext>
            </a:extLst>
          </p:cNvPr>
          <p:cNvSpPr txBox="1"/>
          <p:nvPr/>
        </p:nvSpPr>
        <p:spPr>
          <a:xfrm>
            <a:off x="2066242" y="5191121"/>
            <a:ext cx="3963174" cy="83375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000000"/>
                </a:solidFill>
                <a:uFillTx/>
                <a:latin typeface="Nexa Bold"/>
                <a:ea typeface="Nexa Bold"/>
                <a:cs typeface="Nexa Bold"/>
              </a:rPr>
              <a:t>Number of</a:t>
            </a:r>
          </a:p>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dirty="0">
                <a:solidFill>
                  <a:srgbClr val="000000"/>
                </a:solidFill>
                <a:uFillTx/>
                <a:latin typeface="Nexa Bold"/>
                <a:ea typeface="Nexa Bold"/>
                <a:cs typeface="Nexa Bold"/>
              </a:rPr>
              <a:t>GPD Workshops</a:t>
            </a:r>
          </a:p>
        </p:txBody>
      </p:sp>
      <p:sp>
        <p:nvSpPr>
          <p:cNvPr id="13" name="TextBox 12">
            <a:extLst>
              <a:ext uri="{FF2B5EF4-FFF2-40B4-BE49-F238E27FC236}">
                <a16:creationId xmlns:a16="http://schemas.microsoft.com/office/drawing/2014/main" id="{C0DEE789-D7D7-4F4A-891E-FA84E150AD16}"/>
              </a:ext>
            </a:extLst>
          </p:cNvPr>
          <p:cNvSpPr txBox="1"/>
          <p:nvPr/>
        </p:nvSpPr>
        <p:spPr>
          <a:xfrm>
            <a:off x="7162412" y="5191121"/>
            <a:ext cx="3963174" cy="83375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Nexa Bold"/>
                <a:ea typeface="Nexa Bold"/>
                <a:cs typeface="Nexa Bold"/>
              </a:rPr>
              <a:t>Number of</a:t>
            </a:r>
          </a:p>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Nexa Bold"/>
                <a:ea typeface="Nexa Bold"/>
                <a:cs typeface="Nexa Bold"/>
              </a:rPr>
              <a:t>Universities</a:t>
            </a:r>
          </a:p>
        </p:txBody>
      </p:sp>
      <p:sp>
        <p:nvSpPr>
          <p:cNvPr id="15" name="TextBox 13">
            <a:extLst>
              <a:ext uri="{FF2B5EF4-FFF2-40B4-BE49-F238E27FC236}">
                <a16:creationId xmlns:a16="http://schemas.microsoft.com/office/drawing/2014/main" id="{A74175C6-358C-3D80-89FA-3A09476EF305}"/>
              </a:ext>
            </a:extLst>
          </p:cNvPr>
          <p:cNvSpPr txBox="1"/>
          <p:nvPr/>
        </p:nvSpPr>
        <p:spPr>
          <a:xfrm>
            <a:off x="12258583" y="5191121"/>
            <a:ext cx="3963174" cy="83375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Nexa Bold"/>
                <a:ea typeface="Nexa Bold"/>
                <a:cs typeface="Nexa Bold"/>
              </a:rPr>
              <a:t>Total Number </a:t>
            </a:r>
          </a:p>
          <a:p>
            <a:pPr marL="0" marR="0" lvl="0" indent="0" algn="ctr" defTabSz="914400" rtl="0" fontAlgn="auto" hangingPunct="1">
              <a:lnSpc>
                <a:spcPts val="32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Nexa Bold"/>
                <a:ea typeface="Nexa Bold"/>
                <a:cs typeface="Nexa Bold"/>
              </a:rPr>
              <a:t>of Participants</a:t>
            </a:r>
          </a:p>
        </p:txBody>
      </p:sp>
      <p:sp>
        <p:nvSpPr>
          <p:cNvPr id="12" name="TextBox 14">
            <a:extLst>
              <a:ext uri="{FF2B5EF4-FFF2-40B4-BE49-F238E27FC236}">
                <a16:creationId xmlns:a16="http://schemas.microsoft.com/office/drawing/2014/main" id="{DB27DB36-05F8-D44D-C219-07CC277EF944}"/>
              </a:ext>
            </a:extLst>
          </p:cNvPr>
          <p:cNvSpPr txBox="1">
            <a:spLocks/>
          </p:cNvSpPr>
          <p:nvPr/>
        </p:nvSpPr>
        <p:spPr>
          <a:xfrm>
            <a:off x="3666158" y="5978356"/>
            <a:ext cx="763341" cy="1519559"/>
          </a:xfrm>
          <a:prstGeom prst="rect">
            <a:avLst/>
          </a:prstGeom>
          <a:noFill/>
          <a:ln>
            <a:noFill/>
            <a:prstDash/>
          </a:ln>
          <a:effectLst/>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799" b="0" i="0" u="none" strike="noStrike" kern="1200" cap="none" spc="0" normalizeH="0" baseline="0" noProof="0">
                <a:ln>
                  <a:noFill/>
                </a:ln>
                <a:solidFill>
                  <a:srgbClr val="F5231E"/>
                </a:solidFill>
                <a:effectLst/>
                <a:uLnTx/>
                <a:uFillTx/>
                <a:latin typeface="Lexend Exa"/>
              </a:rPr>
              <a:t>4</a:t>
            </a:r>
            <a:endParaRPr kumimoji="0" lang="en-US" sz="8799" b="0" i="0" u="none" strike="noStrike" kern="1200" cap="none" spc="0" normalizeH="0" baseline="0" noProof="0" dirty="0">
              <a:ln>
                <a:noFill/>
              </a:ln>
              <a:solidFill>
                <a:srgbClr val="F5231E"/>
              </a:solidFill>
              <a:effectLst/>
              <a:uLnTx/>
              <a:uFillTx/>
              <a:latin typeface="Lexend Exa"/>
            </a:endParaRPr>
          </a:p>
        </p:txBody>
      </p:sp>
      <p:sp>
        <p:nvSpPr>
          <p:cNvPr id="14" name="TextBox 15">
            <a:extLst>
              <a:ext uri="{FF2B5EF4-FFF2-40B4-BE49-F238E27FC236}">
                <a16:creationId xmlns:a16="http://schemas.microsoft.com/office/drawing/2014/main" id="{3D82A576-2FAB-0036-7B99-0EF127F2B314}"/>
              </a:ext>
            </a:extLst>
          </p:cNvPr>
          <p:cNvSpPr txBox="1"/>
          <p:nvPr/>
        </p:nvSpPr>
        <p:spPr>
          <a:xfrm>
            <a:off x="8425939" y="6016459"/>
            <a:ext cx="1436120" cy="151955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12320"/>
              </a:lnSpc>
              <a:spcBef>
                <a:spcPts val="0"/>
              </a:spcBef>
              <a:spcAft>
                <a:spcPts val="0"/>
              </a:spcAft>
              <a:buNone/>
              <a:tabLst/>
              <a:defRPr sz="1800" b="0" i="0" u="none" strike="noStrike" kern="0" cap="none" spc="0" baseline="0">
                <a:solidFill>
                  <a:srgbClr val="000000"/>
                </a:solidFill>
                <a:uFillTx/>
              </a:defRPr>
            </a:pPr>
            <a:r>
              <a:rPr lang="en-US" sz="8799" b="0" i="0" u="none" strike="noStrike" kern="1200" cap="none" spc="0" baseline="0">
                <a:solidFill>
                  <a:srgbClr val="F5231E"/>
                </a:solidFill>
                <a:uFillTx/>
                <a:latin typeface="Lexend Exa"/>
                <a:ea typeface="Lexend Exa"/>
                <a:cs typeface="Lexend Exa"/>
              </a:rPr>
              <a:t>59</a:t>
            </a:r>
          </a:p>
        </p:txBody>
      </p:sp>
      <p:sp>
        <p:nvSpPr>
          <p:cNvPr id="16" name="TextBox 16">
            <a:extLst>
              <a:ext uri="{FF2B5EF4-FFF2-40B4-BE49-F238E27FC236}">
                <a16:creationId xmlns:a16="http://schemas.microsoft.com/office/drawing/2014/main" id="{6B71FA75-6340-B5CE-5561-F38E912627A7}"/>
              </a:ext>
            </a:extLst>
          </p:cNvPr>
          <p:cNvSpPr txBox="1"/>
          <p:nvPr/>
        </p:nvSpPr>
        <p:spPr>
          <a:xfrm>
            <a:off x="13434383" y="6054553"/>
            <a:ext cx="1497586" cy="145385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ts val="12320"/>
              </a:lnSpc>
              <a:spcBef>
                <a:spcPts val="0"/>
              </a:spcBef>
              <a:spcAft>
                <a:spcPts val="0"/>
              </a:spcAft>
              <a:buNone/>
              <a:tabLst/>
              <a:defRPr sz="1800" b="0" i="0" u="none" strike="noStrike" kern="0" cap="none" spc="0" baseline="0">
                <a:solidFill>
                  <a:srgbClr val="000000"/>
                </a:solidFill>
                <a:uFillTx/>
              </a:defRPr>
            </a:pPr>
            <a:r>
              <a:rPr lang="en-US" sz="8799" b="0" i="0" u="none" strike="noStrike" kern="1200" cap="none" spc="0" baseline="0">
                <a:solidFill>
                  <a:srgbClr val="F5231E"/>
                </a:solidFill>
                <a:uFillTx/>
                <a:latin typeface="Lexend Exa"/>
                <a:ea typeface="Lexend Exa"/>
                <a:cs typeface="Lexend Exa"/>
              </a:rPr>
              <a:t>81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TotalTime>
  <Words>1373</Words>
  <Application>Microsoft Macintosh PowerPoint</Application>
  <PresentationFormat>Custom</PresentationFormat>
  <Paragraphs>201</Paragraphs>
  <Slides>24</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Avenir Next Condensed</vt:lpstr>
      <vt:lpstr>Calibri</vt:lpstr>
      <vt:lpstr>Canva Sans</vt:lpstr>
      <vt:lpstr>Gladiola</vt:lpstr>
      <vt:lpstr>Impact</vt:lpstr>
      <vt:lpstr>Lexend Exa</vt:lpstr>
      <vt:lpstr>Nexa</vt:lpstr>
      <vt:lpstr>Nexa Bold</vt:lpstr>
      <vt:lpstr>Office Theme</vt:lpstr>
      <vt:lpstr>Working Smarter Together</vt:lpstr>
      <vt:lpstr>Dr. Liz Cramer</vt:lpstr>
      <vt:lpstr>Welcome to The DREAM Center!</vt:lpstr>
      <vt:lpstr>SUPPORTING IHEs THROUGH TECHNICAL ASSISTANCE</vt:lpstr>
      <vt:lpstr>COLLABORATION BETWEEN DREAM AND CEEDAR</vt:lpstr>
      <vt:lpstr>ADDITIONAL PARTNERSHIPS</vt:lpstr>
      <vt:lpstr>ENHANCING PROGRAMS &amp; BUILDING CAPACITY THROUGH DREAM’S TA SUPPORT</vt:lpstr>
      <vt:lpstr>GRANT PROPOSAL DEVELOPMENT WORKSHOPS</vt:lpstr>
      <vt:lpstr>2025 GRANT PROPOSAL DEVELOPMENT WORKSHOPS</vt:lpstr>
      <vt:lpstr>DREAM CENTER</vt:lpstr>
      <vt:lpstr>DREAM CENTER UNIVERSAL TA</vt:lpstr>
      <vt:lpstr>Delivering Resources, Education, Access, &amp; Mentorship</vt:lpstr>
      <vt:lpstr>SUBSCRIBE TO NEWSLETTER</vt:lpstr>
      <vt:lpstr>QUARTERLY NEWSLETTER</vt:lpstr>
      <vt:lpstr>Resource Hub</vt:lpstr>
      <vt:lpstr>EXPLORE OUR RESOURCE HUB</vt:lpstr>
      <vt:lpstr>DREAM APR RESOURCES</vt:lpstr>
      <vt:lpstr>RECENT RELEASE!</vt:lpstr>
      <vt:lpstr>STATE DATA REPORTS</vt:lpstr>
      <vt:lpstr>YouTube Channel</vt:lpstr>
      <vt:lpstr>Recorded Webinars</vt:lpstr>
      <vt:lpstr>DISCUSSION</vt:lpstr>
      <vt:lpstr>Stay</vt:lpstr>
      <vt:lpstr>OUR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CEEDAR Presentation Feb. 2026</dc:title>
  <cp:lastModifiedBy>Emma R Ostovar</cp:lastModifiedBy>
  <cp:revision>10</cp:revision>
  <dcterms:created xsi:type="dcterms:W3CDTF">2006-08-16T00:00:00Z</dcterms:created>
  <dcterms:modified xsi:type="dcterms:W3CDTF">2026-02-25T15:28:36Z</dcterms:modified>
</cp:coreProperties>
</file>