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8288000" cy="10287000"/>
  <p:notesSz cx="6858000" cy="9144000"/>
  <p:embeddedFontLst>
    <p:embeddedFont>
      <p:font typeface="Bebas Neue" panose="020B0606020202050201" pitchFamily="34" charset="77"/>
      <p:regular r:id="rId21"/>
    </p:embeddedFont>
    <p:embeddedFont>
      <p:font typeface="Fjalla One" panose="02000506040000020004" pitchFamily="2" charset="0"/>
      <p:regular r:id="rId22"/>
    </p:embeddedFont>
    <p:embeddedFont>
      <p:font typeface="Gill Sans" panose="020B0502020104020203" pitchFamily="34" charset="-79"/>
      <p:regular r:id="rId23"/>
      <p:bold r:id="rId24"/>
    </p:embeddedFont>
    <p:embeddedFont>
      <p:font typeface="Raleway" pitchFamily="2" charset="77"/>
      <p:regular r:id="rId25"/>
      <p:bold r:id="rId26"/>
      <p:italic r:id="rId27"/>
      <p:boldItalic r:id="rId28"/>
    </p:embeddedFont>
    <p:embeddedFont>
      <p:font typeface="Raleway Black" pitchFamily="2" charset="77"/>
      <p:bold r:id="rId29"/>
      <p:italic r:id="rId30"/>
      <p:boldItalic r:id="rId31"/>
    </p:embeddedFont>
    <p:embeddedFont>
      <p:font typeface="Raleway ExtraBold" pitchFamily="2" charset="77"/>
      <p:bold r:id="rId32"/>
      <p:italic r:id="rId33"/>
      <p:boldItalic r:id="rId34"/>
    </p:embeddedFont>
    <p:embeddedFont>
      <p:font typeface="Raleway Medium" pitchFamily="2" charset="77"/>
      <p:regular r:id="rId35"/>
      <p:bold r:id="rId36"/>
      <p:italic r:id="rId37"/>
      <p:boldItalic r:id="rId38"/>
    </p:embeddedFont>
    <p:embeddedFont>
      <p:font typeface="Satisfy" panose="0200000000000000000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907112-2D73-45D3-8093-0B68ADDBD2D6}">
  <a:tblStyle styleId="{06907112-2D73-45D3-8093-0B68ADDBD2D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22"/>
    <p:restoredTop sz="86438"/>
  </p:normalViewPr>
  <p:slideViewPr>
    <p:cSldViewPr snapToGrid="0">
      <p:cViewPr varScale="1">
        <p:scale>
          <a:sx n="48" d="100"/>
          <a:sy n="48" d="100"/>
        </p:scale>
        <p:origin x="224" y="896"/>
      </p:cViewPr>
      <p:guideLst>
        <p:guide orient="horz" pos="2160"/>
        <p:guide pos="2880"/>
      </p:guideLst>
    </p:cSldViewPr>
  </p:slideViewPr>
  <p:outlineViewPr>
    <p:cViewPr>
      <p:scale>
        <a:sx n="33" d="100"/>
        <a:sy n="33" d="100"/>
      </p:scale>
      <p:origin x="0" y="-69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be54e08528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3be54e08528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be54e08528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3be54e08528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c72c4cd13b_1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3c72c4cd13b_1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c2e5ade89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g3c2e5ade89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c72c4cd13b_1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g3c72c4cd13b_1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c72c4cd13b_1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g3c72c4cd13b_1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c714ecbf85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3c714ecbf85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c72c4cd13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g3c72c4cd13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be54e0852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g3be54e0852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be54e08528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3be54e08528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be54e08528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3be54e08528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be54e08528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g3be54e08528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1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3" name="Google Shape;93;p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7"/>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8"/>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8"/>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9"/>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9"/>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9"/>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9"/>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21"/>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2" name="Google Shape;132;p2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3" name="Google Shape;133;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22"/>
          <p:cNvSpPr>
            <a:spLocks noGrp="1"/>
          </p:cNvSpPr>
          <p:nvPr>
            <p:ph type="pic" idx="2"/>
          </p:nvPr>
        </p:nvSpPr>
        <p:spPr>
          <a:xfrm>
            <a:off x="1792288" y="612775"/>
            <a:ext cx="5486400" cy="4114800"/>
          </a:xfrm>
          <a:prstGeom prst="rect">
            <a:avLst/>
          </a:prstGeom>
          <a:noFill/>
          <a:ln>
            <a:noFill/>
          </a:ln>
        </p:spPr>
      </p:sp>
      <p:sp>
        <p:nvSpPr>
          <p:cNvPr id="139" name="Google Shape;139;p2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0" name="Google Shape;140;p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2" name="Google Shape;152;p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158"/>
        <p:cNvGrpSpPr/>
        <p:nvPr/>
      </p:nvGrpSpPr>
      <p:grpSpPr>
        <a:xfrm>
          <a:off x="0" y="0"/>
          <a:ext cx="0" cy="0"/>
          <a:chOff x="0" y="0"/>
          <a:chExt cx="0" cy="0"/>
        </a:xfrm>
      </p:grpSpPr>
      <p:sp>
        <p:nvSpPr>
          <p:cNvPr id="2" name="Title 1">
            <a:extLst>
              <a:ext uri="{FF2B5EF4-FFF2-40B4-BE49-F238E27FC236}">
                <a16:creationId xmlns:a16="http://schemas.microsoft.com/office/drawing/2014/main" id="{24376CB3-1B22-2C4B-0870-43F616ACD296}"/>
              </a:ext>
            </a:extLst>
          </p:cNvPr>
          <p:cNvSpPr>
            <a:spLocks noGrp="1"/>
          </p:cNvSpPr>
          <p:nvPr>
            <p:ph type="title" idx="4294967295"/>
          </p:nvPr>
        </p:nvSpPr>
        <p:spPr>
          <a:xfrm>
            <a:off x="537883" y="-1304365"/>
            <a:ext cx="8229600" cy="1143000"/>
          </a:xfrm>
        </p:spPr>
        <p:txBody>
          <a:bodyPr/>
          <a:lstStyle/>
          <a:p>
            <a:r>
              <a:rPr lang="en-US" dirty="0"/>
              <a:t>CCSC title</a:t>
            </a:r>
          </a:p>
        </p:txBody>
      </p:sp>
      <p:pic>
        <p:nvPicPr>
          <p:cNvPr id="159" name="Google Shape;159;p25" descr="CEEDAR Center Cross-State Convening. February 10-12. Sheraton, New Orleans. NOLA= Networking, Outcomes, Learning, and Accountability."/>
          <p:cNvPicPr preferRelativeResize="0"/>
          <p:nvPr/>
        </p:nvPicPr>
        <p:blipFill>
          <a:blip r:embed="rId3">
            <a:alphaModFix/>
          </a:blip>
          <a:stretch>
            <a:fillRect/>
          </a:stretch>
        </p:blipFill>
        <p:spPr>
          <a:xfrm>
            <a:off x="0" y="0"/>
            <a:ext cx="18288000" cy="10287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252"/>
        <p:cNvGrpSpPr/>
        <p:nvPr/>
      </p:nvGrpSpPr>
      <p:grpSpPr>
        <a:xfrm>
          <a:off x="0" y="0"/>
          <a:ext cx="0" cy="0"/>
          <a:chOff x="0" y="0"/>
          <a:chExt cx="0" cy="0"/>
        </a:xfrm>
      </p:grpSpPr>
      <p:sp>
        <p:nvSpPr>
          <p:cNvPr id="253" name="Google Shape;253;p34">
            <a:extLst>
              <a:ext uri="{C183D7F6-B498-43B3-948B-1728B52AA6E4}">
                <adec:decorative xmlns:adec="http://schemas.microsoft.com/office/drawing/2017/decorative" val="1"/>
              </a:ext>
            </a:extLst>
          </p:cNvPr>
          <p:cNvSpPr/>
          <p:nvPr/>
        </p:nvSpPr>
        <p:spPr>
          <a:xfrm>
            <a:off x="729300" y="1935999"/>
            <a:ext cx="16883425" cy="7638954"/>
          </a:xfrm>
          <a:custGeom>
            <a:avLst/>
            <a:gdLst/>
            <a:ahLst/>
            <a:cxnLst/>
            <a:rect l="l" t="t" r="r" b="b"/>
            <a:pathLst>
              <a:path w="4046357" h="1665167" extrusionOk="0">
                <a:moveTo>
                  <a:pt x="3921897" y="1665167"/>
                </a:moveTo>
                <a:lnTo>
                  <a:pt x="124460" y="1665167"/>
                </a:lnTo>
                <a:cubicBezTo>
                  <a:pt x="55880" y="1665167"/>
                  <a:pt x="0" y="1609287"/>
                  <a:pt x="0" y="1540707"/>
                </a:cubicBezTo>
                <a:lnTo>
                  <a:pt x="0" y="124460"/>
                </a:lnTo>
                <a:cubicBezTo>
                  <a:pt x="0" y="55880"/>
                  <a:pt x="55880" y="0"/>
                  <a:pt x="124460" y="0"/>
                </a:cubicBezTo>
                <a:lnTo>
                  <a:pt x="3921897" y="0"/>
                </a:lnTo>
                <a:cubicBezTo>
                  <a:pt x="3990477" y="0"/>
                  <a:pt x="4046357" y="55880"/>
                  <a:pt x="4046357" y="124460"/>
                </a:cubicBezTo>
                <a:lnTo>
                  <a:pt x="4046357" y="1540707"/>
                </a:lnTo>
                <a:cubicBezTo>
                  <a:pt x="4046357" y="1609287"/>
                  <a:pt x="3990477" y="1665167"/>
                  <a:pt x="3921897" y="166516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34">
            <a:extLst>
              <a:ext uri="{C183D7F6-B498-43B3-948B-1728B52AA6E4}">
                <adec:decorative xmlns:adec="http://schemas.microsoft.com/office/drawing/2017/decorative" val="1"/>
              </a:ext>
            </a:extLst>
          </p:cNvPr>
          <p:cNvSpPr/>
          <p:nvPr/>
        </p:nvSpPr>
        <p:spPr>
          <a:xfrm>
            <a:off x="15212951" y="439720"/>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34">
            <a:extLst>
              <a:ext uri="{C183D7F6-B498-43B3-948B-1728B52AA6E4}">
                <adec:decorative xmlns:adec="http://schemas.microsoft.com/office/drawing/2017/decorative" val="1"/>
              </a:ext>
            </a:extLst>
          </p:cNvPr>
          <p:cNvSpPr txBox="1"/>
          <p:nvPr/>
        </p:nvSpPr>
        <p:spPr>
          <a:xfrm>
            <a:off x="15141342" y="1011362"/>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56" name="Google Shape;256;p34"/>
          <p:cNvSpPr txBox="1">
            <a:spLocks noGrp="1"/>
          </p:cNvSpPr>
          <p:nvPr>
            <p:ph type="title"/>
          </p:nvPr>
        </p:nvSpPr>
        <p:spPr>
          <a:xfrm>
            <a:off x="991575" y="603725"/>
            <a:ext cx="13511700" cy="1143000"/>
          </a:xfrm>
          <a:prstGeom prst="rect">
            <a:avLst/>
          </a:prstGeom>
        </p:spPr>
        <p:txBody>
          <a:bodyPr spcFirstLastPara="1" wrap="square" lIns="91425" tIns="45700" rIns="91425" bIns="45700" anchor="ctr" anchorCtr="0">
            <a:noAutofit/>
          </a:bodyPr>
          <a:lstStyle/>
          <a:p>
            <a:pPr marL="0" lvl="0" indent="0" algn="l" rtl="0">
              <a:lnSpc>
                <a:spcPct val="110001"/>
              </a:lnSpc>
              <a:spcBef>
                <a:spcPts val="0"/>
              </a:spcBef>
              <a:spcAft>
                <a:spcPts val="0"/>
              </a:spcAft>
              <a:buSzPts val="990"/>
              <a:buNone/>
            </a:pPr>
            <a:r>
              <a:rPr lang="en-US" sz="4589" dirty="0">
                <a:solidFill>
                  <a:schemeClr val="lt1"/>
                </a:solidFill>
                <a:latin typeface="Raleway ExtraBold"/>
                <a:ea typeface="Raleway ExtraBold"/>
                <a:cs typeface="Raleway ExtraBold"/>
                <a:sym typeface="Raleway ExtraBold"/>
              </a:rPr>
              <a:t>Innovation Configuration Work (cont.) </a:t>
            </a:r>
            <a:endParaRPr sz="4589" dirty="0">
              <a:solidFill>
                <a:srgbClr val="FFFFFF"/>
              </a:solidFill>
              <a:latin typeface="Raleway ExtraBold"/>
              <a:ea typeface="Raleway ExtraBold"/>
              <a:cs typeface="Raleway ExtraBold"/>
              <a:sym typeface="Raleway ExtraBold"/>
            </a:endParaRPr>
          </a:p>
        </p:txBody>
      </p:sp>
      <p:sp>
        <p:nvSpPr>
          <p:cNvPr id="257" name="Google Shape;257;p34"/>
          <p:cNvSpPr txBox="1">
            <a:spLocks noGrp="1"/>
          </p:cNvSpPr>
          <p:nvPr>
            <p:ph type="body" idx="1"/>
          </p:nvPr>
        </p:nvSpPr>
        <p:spPr>
          <a:xfrm>
            <a:off x="993775" y="2194950"/>
            <a:ext cx="15700200" cy="7050300"/>
          </a:xfrm>
          <a:prstGeom prst="rect">
            <a:avLst/>
          </a:prstGeom>
        </p:spPr>
        <p:txBody>
          <a:bodyPr spcFirstLastPara="1" wrap="square" lIns="91425" tIns="45700" rIns="91425" bIns="45700" anchor="t" anchorCtr="0">
            <a:noAutofit/>
          </a:bodyPr>
          <a:lstStyle/>
          <a:p>
            <a:pPr marL="457200" lvl="0" indent="-431800" algn="l" rtl="0">
              <a:spcBef>
                <a:spcPts val="0"/>
              </a:spcBef>
              <a:spcAft>
                <a:spcPts val="0"/>
              </a:spcAft>
              <a:buSzPts val="3200"/>
              <a:buFont typeface="Raleway"/>
              <a:buChar char="•"/>
            </a:pPr>
            <a:r>
              <a:rPr lang="en-US" b="1" dirty="0">
                <a:latin typeface="Raleway"/>
                <a:ea typeface="Raleway"/>
                <a:cs typeface="Raleway"/>
                <a:sym typeface="Raleway"/>
              </a:rPr>
              <a:t>Discovery of…</a:t>
            </a:r>
            <a:endParaRPr dirty="0">
              <a:latin typeface="Raleway"/>
              <a:ea typeface="Raleway"/>
              <a:cs typeface="Raleway"/>
              <a:sym typeface="Raleway"/>
            </a:endParaRPr>
          </a:p>
          <a:p>
            <a:pPr marL="914400" lvl="1" indent="-431800" algn="l" rtl="0">
              <a:spcBef>
                <a:spcPts val="0"/>
              </a:spcBef>
              <a:spcAft>
                <a:spcPts val="0"/>
              </a:spcAft>
              <a:buSzPts val="3200"/>
              <a:buFont typeface="Raleway"/>
              <a:buChar char="–"/>
            </a:pPr>
            <a:r>
              <a:rPr lang="en-US" sz="3200" dirty="0">
                <a:latin typeface="Raleway"/>
                <a:ea typeface="Raleway"/>
                <a:cs typeface="Raleway"/>
                <a:sym typeface="Raleway"/>
              </a:rPr>
              <a:t>Courses are indirectly aligned to effective leadership practices. We have gaps in the assessment and accountability–direct alignment.</a:t>
            </a:r>
            <a:endParaRPr sz="3200" dirty="0">
              <a:latin typeface="Raleway"/>
              <a:ea typeface="Raleway"/>
              <a:cs typeface="Raleway"/>
              <a:sym typeface="Raleway"/>
            </a:endParaRPr>
          </a:p>
          <a:p>
            <a:pPr marL="914400" lvl="1" indent="-431800" algn="l" rtl="0">
              <a:spcBef>
                <a:spcPts val="0"/>
              </a:spcBef>
              <a:spcAft>
                <a:spcPts val="0"/>
              </a:spcAft>
              <a:buSzPts val="3200"/>
              <a:buFont typeface="Raleway"/>
              <a:buChar char="–"/>
            </a:pPr>
            <a:r>
              <a:rPr lang="en-US" sz="3200" dirty="0">
                <a:latin typeface="Raleway"/>
                <a:ea typeface="Raleway"/>
                <a:cs typeface="Raleway"/>
                <a:sym typeface="Raleway"/>
              </a:rPr>
              <a:t>Overall we are aligned to Effective Leadership Practices Standards. There are gaps in the level of implementation: Need more Level 2-Observation, Projects/Activities and Level 3-Internship Requirements. </a:t>
            </a:r>
            <a:endParaRPr sz="3200" dirty="0">
              <a:latin typeface="Raleway"/>
              <a:ea typeface="Raleway"/>
              <a:cs typeface="Raleway"/>
              <a:sym typeface="Raleway"/>
            </a:endParaRPr>
          </a:p>
          <a:p>
            <a:pPr marL="457200" lvl="0" indent="-431800" algn="l" rtl="0">
              <a:spcBef>
                <a:spcPts val="0"/>
              </a:spcBef>
              <a:spcAft>
                <a:spcPts val="0"/>
              </a:spcAft>
              <a:buSzPts val="3200"/>
              <a:buFont typeface="Raleway"/>
              <a:buChar char="•"/>
            </a:pPr>
            <a:r>
              <a:rPr lang="en-US" b="1" dirty="0">
                <a:latin typeface="Raleway"/>
                <a:ea typeface="Raleway"/>
                <a:cs typeface="Raleway"/>
                <a:sym typeface="Raleway"/>
              </a:rPr>
              <a:t>Which led to….</a:t>
            </a:r>
            <a:endParaRPr b="1" dirty="0">
              <a:latin typeface="Raleway"/>
              <a:ea typeface="Raleway"/>
              <a:cs typeface="Raleway"/>
              <a:sym typeface="Raleway"/>
            </a:endParaRPr>
          </a:p>
          <a:p>
            <a:pPr marL="914400" lvl="1" indent="-431800" algn="l" rtl="0">
              <a:spcBef>
                <a:spcPts val="0"/>
              </a:spcBef>
              <a:spcAft>
                <a:spcPts val="0"/>
              </a:spcAft>
              <a:buSzPts val="3200"/>
              <a:buFont typeface="Raleway"/>
              <a:buChar char="–"/>
            </a:pPr>
            <a:r>
              <a:rPr lang="en-US" sz="3200" dirty="0">
                <a:latin typeface="Raleway"/>
                <a:ea typeface="Raleway"/>
                <a:cs typeface="Raleway"/>
                <a:sym typeface="Raleway"/>
              </a:rPr>
              <a:t>Major Course/Syllabi Revisions: To include a focus on leading systems for effectively meeting the need for special populations.</a:t>
            </a:r>
            <a:endParaRPr sz="3200" dirty="0">
              <a:latin typeface="Raleway"/>
              <a:ea typeface="Raleway"/>
              <a:cs typeface="Raleway"/>
              <a:sym typeface="Raleway"/>
            </a:endParaRPr>
          </a:p>
          <a:p>
            <a:pPr marL="914400" lvl="1" indent="-431800" algn="l" rtl="0">
              <a:spcBef>
                <a:spcPts val="0"/>
              </a:spcBef>
              <a:spcAft>
                <a:spcPts val="0"/>
              </a:spcAft>
              <a:buSzPts val="3200"/>
              <a:buFont typeface="Raleway"/>
              <a:buChar char="–"/>
            </a:pPr>
            <a:r>
              <a:rPr lang="en-US" sz="3200" dirty="0">
                <a:latin typeface="Raleway"/>
                <a:ea typeface="Raleway"/>
                <a:cs typeface="Raleway"/>
                <a:sym typeface="Raleway"/>
              </a:rPr>
              <a:t>Revision of internship activities with specific requirements to observe, participate, and reflect in leadership for special populations (e.g. attending IEP, manifestation, or parent meetings; observing co-taught classes; attending Student Support Meetings)</a:t>
            </a:r>
            <a:endParaRPr sz="3200" b="1" dirty="0">
              <a:solidFill>
                <a:srgbClr val="CC0000"/>
              </a:solidFill>
              <a:latin typeface="Raleway"/>
              <a:ea typeface="Raleway"/>
              <a:cs typeface="Raleway"/>
              <a:sym typeface="Raleway"/>
            </a:endParaRPr>
          </a:p>
        </p:txBody>
      </p:sp>
      <p:sp>
        <p:nvSpPr>
          <p:cNvPr id="258" name="Google Shape;258;p34">
            <a:extLst>
              <a:ext uri="{C183D7F6-B498-43B3-948B-1728B52AA6E4}">
                <adec:decorative xmlns:adec="http://schemas.microsoft.com/office/drawing/2017/decorative" val="1"/>
              </a:ext>
            </a:extLst>
          </p:cNvPr>
          <p:cNvSpPr/>
          <p:nvPr/>
        </p:nvSpPr>
        <p:spPr>
          <a:xfrm>
            <a:off x="15680625" y="7287776"/>
            <a:ext cx="1681777" cy="2292175"/>
          </a:xfrm>
          <a:custGeom>
            <a:avLst/>
            <a:gdLst/>
            <a:ahLst/>
            <a:cxnLst/>
            <a:rect l="l" t="t" r="r" b="b"/>
            <a:pathLst>
              <a:path w="2963484" h="4366048" extrusionOk="0">
                <a:moveTo>
                  <a:pt x="0" y="0"/>
                </a:moveTo>
                <a:lnTo>
                  <a:pt x="2963484" y="0"/>
                </a:lnTo>
                <a:lnTo>
                  <a:pt x="2963484" y="4366048"/>
                </a:lnTo>
                <a:lnTo>
                  <a:pt x="0" y="4366048"/>
                </a:lnTo>
                <a:lnTo>
                  <a:pt x="0" y="0"/>
                </a:lnTo>
                <a:close/>
              </a:path>
            </a:pathLst>
          </a:custGeom>
          <a:blipFill rotWithShape="1">
            <a:blip r:embed="rId4">
              <a:alphaModFix/>
            </a:blip>
            <a:stretch>
              <a:fillRect l="-113625" t="-117428" r="-16027" b="-1653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59" name="Google Shape;259;p34" descr="Regis University"/>
          <p:cNvPicPr preferRelativeResize="0"/>
          <p:nvPr/>
        </p:nvPicPr>
        <p:blipFill rotWithShape="1">
          <a:blip r:embed="rId5">
            <a:alphaModFix/>
          </a:blip>
          <a:srcRect t="15957" b="18075"/>
          <a:stretch/>
        </p:blipFill>
        <p:spPr>
          <a:xfrm>
            <a:off x="6994425" y="8702955"/>
            <a:ext cx="5451126" cy="1143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263"/>
        <p:cNvGrpSpPr/>
        <p:nvPr/>
      </p:nvGrpSpPr>
      <p:grpSpPr>
        <a:xfrm>
          <a:off x="0" y="0"/>
          <a:ext cx="0" cy="0"/>
          <a:chOff x="0" y="0"/>
          <a:chExt cx="0" cy="0"/>
        </a:xfrm>
      </p:grpSpPr>
      <p:sp>
        <p:nvSpPr>
          <p:cNvPr id="264" name="Google Shape;264;p35">
            <a:extLst>
              <a:ext uri="{C183D7F6-B498-43B3-948B-1728B52AA6E4}">
                <adec:decorative xmlns:adec="http://schemas.microsoft.com/office/drawing/2017/decorative" val="1"/>
              </a:ext>
            </a:extLst>
          </p:cNvPr>
          <p:cNvSpPr/>
          <p:nvPr/>
        </p:nvSpPr>
        <p:spPr>
          <a:xfrm>
            <a:off x="729300" y="1935999"/>
            <a:ext cx="16883425" cy="7638954"/>
          </a:xfrm>
          <a:custGeom>
            <a:avLst/>
            <a:gdLst/>
            <a:ahLst/>
            <a:cxnLst/>
            <a:rect l="l" t="t" r="r" b="b"/>
            <a:pathLst>
              <a:path w="4046357" h="1665167" extrusionOk="0">
                <a:moveTo>
                  <a:pt x="3921897" y="1665167"/>
                </a:moveTo>
                <a:lnTo>
                  <a:pt x="124460" y="1665167"/>
                </a:lnTo>
                <a:cubicBezTo>
                  <a:pt x="55880" y="1665167"/>
                  <a:pt x="0" y="1609287"/>
                  <a:pt x="0" y="1540707"/>
                </a:cubicBezTo>
                <a:lnTo>
                  <a:pt x="0" y="124460"/>
                </a:lnTo>
                <a:cubicBezTo>
                  <a:pt x="0" y="55880"/>
                  <a:pt x="55880" y="0"/>
                  <a:pt x="124460" y="0"/>
                </a:cubicBezTo>
                <a:lnTo>
                  <a:pt x="3921897" y="0"/>
                </a:lnTo>
                <a:cubicBezTo>
                  <a:pt x="3990477" y="0"/>
                  <a:pt x="4046357" y="55880"/>
                  <a:pt x="4046357" y="124460"/>
                </a:cubicBezTo>
                <a:lnTo>
                  <a:pt x="4046357" y="1540707"/>
                </a:lnTo>
                <a:cubicBezTo>
                  <a:pt x="4046357" y="1609287"/>
                  <a:pt x="3990477" y="1665167"/>
                  <a:pt x="3921897" y="166516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35">
            <a:extLst>
              <a:ext uri="{C183D7F6-B498-43B3-948B-1728B52AA6E4}">
                <adec:decorative xmlns:adec="http://schemas.microsoft.com/office/drawing/2017/decorative" val="1"/>
              </a:ext>
            </a:extLst>
          </p:cNvPr>
          <p:cNvSpPr/>
          <p:nvPr/>
        </p:nvSpPr>
        <p:spPr>
          <a:xfrm>
            <a:off x="15212951" y="439720"/>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 name="Google Shape;266;p35">
            <a:extLst>
              <a:ext uri="{C183D7F6-B498-43B3-948B-1728B52AA6E4}">
                <adec:decorative xmlns:adec="http://schemas.microsoft.com/office/drawing/2017/decorative" val="1"/>
              </a:ext>
            </a:extLst>
          </p:cNvPr>
          <p:cNvSpPr txBox="1"/>
          <p:nvPr/>
        </p:nvSpPr>
        <p:spPr>
          <a:xfrm>
            <a:off x="15141342" y="1011362"/>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67" name="Google Shape;267;p35"/>
          <p:cNvSpPr txBox="1">
            <a:spLocks noGrp="1"/>
          </p:cNvSpPr>
          <p:nvPr>
            <p:ph type="title"/>
          </p:nvPr>
        </p:nvSpPr>
        <p:spPr>
          <a:xfrm>
            <a:off x="991575" y="603725"/>
            <a:ext cx="13511700" cy="1143000"/>
          </a:xfrm>
          <a:prstGeom prst="rect">
            <a:avLst/>
          </a:prstGeom>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200"/>
              <a:buNone/>
            </a:pPr>
            <a:r>
              <a:rPr lang="en-US" sz="3600" dirty="0">
                <a:solidFill>
                  <a:srgbClr val="FFFFFF"/>
                </a:solidFill>
                <a:latin typeface="Raleway ExtraBold"/>
                <a:ea typeface="Raleway ExtraBold"/>
                <a:cs typeface="Raleway ExtraBold"/>
                <a:sym typeface="Raleway ExtraBold"/>
              </a:rPr>
              <a:t>Colorado State Policy Affecting Principal Preparation Programs Alignment Work</a:t>
            </a:r>
            <a:endParaRPr sz="3600" dirty="0">
              <a:solidFill>
                <a:srgbClr val="FFFFFF"/>
              </a:solidFill>
              <a:latin typeface="Raleway ExtraBold"/>
              <a:ea typeface="Raleway ExtraBold"/>
              <a:cs typeface="Raleway ExtraBold"/>
              <a:sym typeface="Raleway ExtraBold"/>
            </a:endParaRPr>
          </a:p>
        </p:txBody>
      </p:sp>
      <p:sp>
        <p:nvSpPr>
          <p:cNvPr id="268" name="Google Shape;268;p35">
            <a:extLst>
              <a:ext uri="{C183D7F6-B498-43B3-948B-1728B52AA6E4}">
                <adec:decorative xmlns:adec="http://schemas.microsoft.com/office/drawing/2017/decorative" val="1"/>
              </a:ext>
            </a:extLst>
          </p:cNvPr>
          <p:cNvSpPr/>
          <p:nvPr/>
        </p:nvSpPr>
        <p:spPr>
          <a:xfrm>
            <a:off x="15680625" y="7287776"/>
            <a:ext cx="1681777" cy="2292175"/>
          </a:xfrm>
          <a:custGeom>
            <a:avLst/>
            <a:gdLst/>
            <a:ahLst/>
            <a:cxnLst/>
            <a:rect l="l" t="t" r="r" b="b"/>
            <a:pathLst>
              <a:path w="2963484" h="4366048" extrusionOk="0">
                <a:moveTo>
                  <a:pt x="0" y="0"/>
                </a:moveTo>
                <a:lnTo>
                  <a:pt x="2963484" y="0"/>
                </a:lnTo>
                <a:lnTo>
                  <a:pt x="2963484" y="4366048"/>
                </a:lnTo>
                <a:lnTo>
                  <a:pt x="0" y="4366048"/>
                </a:lnTo>
                <a:lnTo>
                  <a:pt x="0" y="0"/>
                </a:lnTo>
                <a:close/>
              </a:path>
            </a:pathLst>
          </a:custGeom>
          <a:blipFill rotWithShape="1">
            <a:blip r:embed="rId4">
              <a:alphaModFix/>
            </a:blip>
            <a:stretch>
              <a:fillRect l="-113625" t="-117428" r="-16027" b="-1653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9" name="Google Shape;269;p35" descr="SB 10-191 Colorado Education Effectiveness (2010). English Language Learner Educational Preparation Standards (2018). Revised Colorado Quality Principal and Administrator Standards (2019). Colorado Educator Licensing Act of 1991 Revised Rules of 2022. "/>
          <p:cNvPicPr preferRelativeResize="0"/>
          <p:nvPr/>
        </p:nvPicPr>
        <p:blipFill rotWithShape="1">
          <a:blip r:embed="rId5">
            <a:alphaModFix/>
          </a:blip>
          <a:srcRect/>
          <a:stretch/>
        </p:blipFill>
        <p:spPr>
          <a:xfrm>
            <a:off x="2139196" y="2062696"/>
            <a:ext cx="13794525" cy="6226695"/>
          </a:xfrm>
          <a:prstGeom prst="rect">
            <a:avLst/>
          </a:prstGeom>
          <a:noFill/>
          <a:ln>
            <a:noFill/>
          </a:ln>
        </p:spPr>
      </p:pic>
      <p:sp>
        <p:nvSpPr>
          <p:cNvPr id="270" name="Google Shape;270;p35"/>
          <p:cNvSpPr txBox="1"/>
          <p:nvPr/>
        </p:nvSpPr>
        <p:spPr>
          <a:xfrm>
            <a:off x="1189475" y="8289400"/>
            <a:ext cx="14322900" cy="969600"/>
          </a:xfrm>
          <a:prstGeom prst="rect">
            <a:avLst/>
          </a:prstGeom>
          <a:noFill/>
          <a:ln>
            <a:noFill/>
          </a:ln>
        </p:spPr>
        <p:txBody>
          <a:bodyPr spcFirstLastPara="1" wrap="square" lIns="137150" tIns="68550" rIns="137150" bIns="68550" anchor="t" anchorCtr="0">
            <a:spAutoFit/>
          </a:bodyPr>
          <a:lstStyle/>
          <a:p>
            <a:pPr marL="0" marR="0" lvl="0" indent="0" algn="l" rtl="0">
              <a:spcBef>
                <a:spcPts val="0"/>
              </a:spcBef>
              <a:spcAft>
                <a:spcPts val="0"/>
              </a:spcAft>
              <a:buNone/>
            </a:pPr>
            <a:r>
              <a:rPr lang="en-US" sz="2700">
                <a:solidFill>
                  <a:schemeClr val="dk1"/>
                </a:solidFill>
                <a:latin typeface="Raleway"/>
                <a:ea typeface="Raleway"/>
                <a:cs typeface="Raleway"/>
                <a:sym typeface="Raleway"/>
              </a:rPr>
              <a:t>2023-Present: Collaboration on implementing new standards for the principal license. We now are focused on how we use our internship to better align to all of the standards.</a:t>
            </a:r>
            <a:endParaRPr sz="2100">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6" name="Google Shape;276;p36"/>
          <p:cNvSpPr txBox="1">
            <a:spLocks noGrp="1"/>
          </p:cNvSpPr>
          <p:nvPr>
            <p:ph type="title" idx="4294967295"/>
          </p:nvPr>
        </p:nvSpPr>
        <p:spPr>
          <a:xfrm>
            <a:off x="2718675" y="1395038"/>
            <a:ext cx="12850650" cy="15390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9999" b="1" i="0" u="none" strike="noStrike" kern="0" cap="none" spc="0" normalizeH="0" baseline="0" noProof="0" dirty="0">
                <a:ln>
                  <a:noFill/>
                </a:ln>
                <a:solidFill>
                  <a:srgbClr val="000000"/>
                </a:solidFill>
                <a:effectLst/>
                <a:uLnTx/>
                <a:uFillTx/>
                <a:latin typeface="Fjalla One"/>
                <a:ea typeface="Fjalla One"/>
                <a:cs typeface="Fjalla One"/>
                <a:sym typeface="Fjalla One"/>
              </a:rPr>
              <a:t>Vermont</a:t>
            </a:r>
            <a:endParaRPr kumimoji="0" lang="en-US" sz="44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277" name="Google Shape;277;p36">
            <a:extLst>
              <a:ext uri="{C183D7F6-B498-43B3-948B-1728B52AA6E4}">
                <adec:decorative xmlns:adec="http://schemas.microsoft.com/office/drawing/2017/decorative" val="1"/>
              </a:ext>
            </a:extLst>
          </p:cNvPr>
          <p:cNvSpPr txBox="1"/>
          <p:nvPr/>
        </p:nvSpPr>
        <p:spPr>
          <a:xfrm>
            <a:off x="3115013" y="3205375"/>
            <a:ext cx="12057975" cy="69255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endParaRPr sz="4500"/>
          </a:p>
        </p:txBody>
      </p:sp>
      <p:sp>
        <p:nvSpPr>
          <p:cNvPr id="278" name="Google Shape;278;p36">
            <a:extLst>
              <a:ext uri="{C183D7F6-B498-43B3-948B-1728B52AA6E4}">
                <adec:decorative xmlns:adec="http://schemas.microsoft.com/office/drawing/2017/decorative" val="1"/>
              </a:ext>
            </a:extLst>
          </p:cNvPr>
          <p:cNvSpPr/>
          <p:nvPr/>
        </p:nvSpPr>
        <p:spPr>
          <a:xfrm>
            <a:off x="15458567"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36"/>
          <p:cNvSpPr txBox="1"/>
          <p:nvPr/>
        </p:nvSpPr>
        <p:spPr>
          <a:xfrm>
            <a:off x="15346126"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pic>
        <p:nvPicPr>
          <p:cNvPr id="280" name="Google Shape;280;p36">
            <a:extLst>
              <a:ext uri="{C183D7F6-B498-43B3-948B-1728B52AA6E4}">
                <adec:decorative xmlns:adec="http://schemas.microsoft.com/office/drawing/2017/decorative" val="1"/>
              </a:ext>
            </a:extLst>
          </p:cNvPr>
          <p:cNvPicPr preferRelativeResize="0"/>
          <p:nvPr/>
        </p:nvPicPr>
        <p:blipFill rotWithShape="1">
          <a:blip r:embed="rId4">
            <a:alphaModFix/>
          </a:blip>
          <a:srcRect t="58037"/>
          <a:stretch/>
        </p:blipFill>
        <p:spPr>
          <a:xfrm>
            <a:off x="0" y="5970375"/>
            <a:ext cx="18288000" cy="4316625"/>
          </a:xfrm>
          <a:prstGeom prst="rect">
            <a:avLst/>
          </a:prstGeom>
          <a:noFill/>
          <a:ln>
            <a:noFill/>
          </a:ln>
        </p:spPr>
      </p:pic>
      <p:sp>
        <p:nvSpPr>
          <p:cNvPr id="281" name="Google Shape;281;p36">
            <a:extLst>
              <a:ext uri="{C183D7F6-B498-43B3-948B-1728B52AA6E4}">
                <adec:decorative xmlns:adec="http://schemas.microsoft.com/office/drawing/2017/decorative" val="1"/>
              </a:ext>
            </a:extLst>
          </p:cNvPr>
          <p:cNvSpPr/>
          <p:nvPr/>
        </p:nvSpPr>
        <p:spPr>
          <a:xfrm>
            <a:off x="-276773" y="4345059"/>
            <a:ext cx="6449851" cy="8599801"/>
          </a:xfrm>
          <a:custGeom>
            <a:avLst/>
            <a:gdLst/>
            <a:ahLst/>
            <a:cxnLst/>
            <a:rect l="l" t="t" r="r" b="b"/>
            <a:pathLst>
              <a:path w="6449851" h="8599801" extrusionOk="0">
                <a:moveTo>
                  <a:pt x="0" y="0"/>
                </a:moveTo>
                <a:lnTo>
                  <a:pt x="6449851" y="0"/>
                </a:lnTo>
                <a:lnTo>
                  <a:pt x="6449851" y="8599801"/>
                </a:lnTo>
                <a:lnTo>
                  <a:pt x="0" y="8599801"/>
                </a:lnTo>
                <a:lnTo>
                  <a:pt x="0" y="0"/>
                </a:lnTo>
                <a:close/>
              </a:path>
            </a:pathLst>
          </a:custGeom>
          <a:blipFill rotWithShape="1">
            <a:blip r:embed="rId5">
              <a:alphaModFix/>
            </a:blip>
            <a:stretch>
              <a:fillRect l="-104897" t="-122746" r="-5398" b="-1397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285"/>
        <p:cNvGrpSpPr/>
        <p:nvPr/>
      </p:nvGrpSpPr>
      <p:grpSpPr>
        <a:xfrm>
          <a:off x="0" y="0"/>
          <a:ext cx="0" cy="0"/>
          <a:chOff x="0" y="0"/>
          <a:chExt cx="0" cy="0"/>
        </a:xfrm>
      </p:grpSpPr>
      <p:sp>
        <p:nvSpPr>
          <p:cNvPr id="286" name="Google Shape;286;p37">
            <a:extLst>
              <a:ext uri="{C183D7F6-B498-43B3-948B-1728B52AA6E4}">
                <adec:decorative xmlns:adec="http://schemas.microsoft.com/office/drawing/2017/decorative" val="1"/>
              </a:ext>
            </a:extLst>
          </p:cNvPr>
          <p:cNvSpPr/>
          <p:nvPr/>
        </p:nvSpPr>
        <p:spPr>
          <a:xfrm>
            <a:off x="380400" y="1746725"/>
            <a:ext cx="10045081" cy="7913706"/>
          </a:xfrm>
          <a:custGeom>
            <a:avLst/>
            <a:gdLst/>
            <a:ahLst/>
            <a:cxnLst/>
            <a:rect l="l" t="t" r="r" b="b"/>
            <a:pathLst>
              <a:path w="4046357" h="1665167" extrusionOk="0">
                <a:moveTo>
                  <a:pt x="3921897" y="1665167"/>
                </a:moveTo>
                <a:lnTo>
                  <a:pt x="124460" y="1665167"/>
                </a:lnTo>
                <a:cubicBezTo>
                  <a:pt x="55880" y="1665167"/>
                  <a:pt x="0" y="1609287"/>
                  <a:pt x="0" y="1540707"/>
                </a:cubicBezTo>
                <a:lnTo>
                  <a:pt x="0" y="124460"/>
                </a:lnTo>
                <a:cubicBezTo>
                  <a:pt x="0" y="55880"/>
                  <a:pt x="55880" y="0"/>
                  <a:pt x="124460" y="0"/>
                </a:cubicBezTo>
                <a:lnTo>
                  <a:pt x="3921897" y="0"/>
                </a:lnTo>
                <a:cubicBezTo>
                  <a:pt x="3990477" y="0"/>
                  <a:pt x="4046357" y="55880"/>
                  <a:pt x="4046357" y="124460"/>
                </a:cubicBezTo>
                <a:lnTo>
                  <a:pt x="4046357" y="1540707"/>
                </a:lnTo>
                <a:cubicBezTo>
                  <a:pt x="4046357" y="1609287"/>
                  <a:pt x="3990477" y="1665167"/>
                  <a:pt x="3921897" y="1665167"/>
                </a:cubicBezTo>
                <a:close/>
              </a:path>
            </a:pathLst>
          </a:custGeom>
          <a:solidFill>
            <a:srgbClr val="FFFFFF"/>
          </a:solid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endParaRPr sz="3200" b="1">
              <a:solidFill>
                <a:schemeClr val="dk1"/>
              </a:solidFill>
              <a:latin typeface="Calibri"/>
              <a:ea typeface="Calibri"/>
              <a:cs typeface="Calibri"/>
              <a:sym typeface="Calibri"/>
            </a:endParaRPr>
          </a:p>
        </p:txBody>
      </p:sp>
      <p:sp>
        <p:nvSpPr>
          <p:cNvPr id="287" name="Google Shape;287;p37">
            <a:extLst>
              <a:ext uri="{C183D7F6-B498-43B3-948B-1728B52AA6E4}">
                <adec:decorative xmlns:adec="http://schemas.microsoft.com/office/drawing/2017/decorative" val="1"/>
              </a:ext>
            </a:extLst>
          </p:cNvPr>
          <p:cNvSpPr/>
          <p:nvPr/>
        </p:nvSpPr>
        <p:spPr>
          <a:xfrm>
            <a:off x="15212951" y="439720"/>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37">
            <a:extLst>
              <a:ext uri="{C183D7F6-B498-43B3-948B-1728B52AA6E4}">
                <adec:decorative xmlns:adec="http://schemas.microsoft.com/office/drawing/2017/decorative" val="1"/>
              </a:ext>
            </a:extLst>
          </p:cNvPr>
          <p:cNvSpPr txBox="1"/>
          <p:nvPr/>
        </p:nvSpPr>
        <p:spPr>
          <a:xfrm>
            <a:off x="15141342" y="1011362"/>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89" name="Google Shape;289;p37"/>
          <p:cNvSpPr txBox="1">
            <a:spLocks noGrp="1"/>
          </p:cNvSpPr>
          <p:nvPr>
            <p:ph type="title"/>
          </p:nvPr>
        </p:nvSpPr>
        <p:spPr>
          <a:xfrm>
            <a:off x="991575" y="603725"/>
            <a:ext cx="13511700" cy="1143000"/>
          </a:xfrm>
          <a:prstGeom prst="rect">
            <a:avLst/>
          </a:prstGeom>
        </p:spPr>
        <p:txBody>
          <a:bodyPr spcFirstLastPara="1" wrap="square" lIns="91425" tIns="45700" rIns="91425" bIns="45700" anchor="ctr" anchorCtr="0">
            <a:noAutofit/>
          </a:bodyPr>
          <a:lstStyle/>
          <a:p>
            <a:pPr marL="0" lvl="0" indent="0" algn="l" rtl="0">
              <a:lnSpc>
                <a:spcPct val="110001"/>
              </a:lnSpc>
              <a:spcBef>
                <a:spcPts val="0"/>
              </a:spcBef>
              <a:spcAft>
                <a:spcPts val="0"/>
              </a:spcAft>
              <a:buSzPts val="990"/>
              <a:buNone/>
            </a:pPr>
            <a:r>
              <a:rPr lang="en-US" sz="4589" dirty="0">
                <a:solidFill>
                  <a:schemeClr val="lt1"/>
                </a:solidFill>
                <a:latin typeface="Raleway ExtraBold"/>
                <a:ea typeface="Raleway ExtraBold"/>
                <a:cs typeface="Raleway ExtraBold"/>
                <a:sym typeface="Raleway ExtraBold"/>
              </a:rPr>
              <a:t>Vermont Story </a:t>
            </a:r>
            <a:endParaRPr sz="4589" dirty="0">
              <a:solidFill>
                <a:srgbClr val="FFFFFF"/>
              </a:solidFill>
              <a:latin typeface="Raleway ExtraBold"/>
              <a:ea typeface="Raleway ExtraBold"/>
              <a:cs typeface="Raleway ExtraBold"/>
              <a:sym typeface="Raleway ExtraBold"/>
            </a:endParaRPr>
          </a:p>
        </p:txBody>
      </p:sp>
      <p:sp>
        <p:nvSpPr>
          <p:cNvPr id="290" name="Google Shape;290;p37"/>
          <p:cNvSpPr txBox="1">
            <a:spLocks noGrp="1"/>
          </p:cNvSpPr>
          <p:nvPr>
            <p:ph type="body" idx="1"/>
          </p:nvPr>
        </p:nvSpPr>
        <p:spPr>
          <a:xfrm>
            <a:off x="966750" y="2174275"/>
            <a:ext cx="8464200" cy="8760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900" i="1" dirty="0">
                <a:latin typeface="Raleway" pitchFamily="2" charset="77"/>
                <a:ea typeface="Arial"/>
                <a:cs typeface="Arial"/>
                <a:sym typeface="Arial"/>
              </a:rPr>
              <a:t>Goal: </a:t>
            </a:r>
            <a:r>
              <a:rPr lang="en-US" sz="2900" dirty="0">
                <a:latin typeface="Raleway" pitchFamily="2" charset="77"/>
                <a:ea typeface="Arial"/>
                <a:cs typeface="Arial"/>
                <a:sym typeface="Arial"/>
              </a:rPr>
              <a:t>Build the capacity of Vermont principal preparation programs and in-service to embed inclusive leadership practices into preparation coursework and field experiences.  </a:t>
            </a:r>
            <a:endParaRPr sz="2900" dirty="0">
              <a:latin typeface="Raleway" pitchFamily="2" charset="77"/>
              <a:ea typeface="Arial"/>
              <a:cs typeface="Arial"/>
              <a:sym typeface="Arial"/>
            </a:endParaRPr>
          </a:p>
        </p:txBody>
      </p:sp>
      <p:sp>
        <p:nvSpPr>
          <p:cNvPr id="291" name="Google Shape;291;p37">
            <a:extLst>
              <a:ext uri="{C183D7F6-B498-43B3-948B-1728B52AA6E4}">
                <adec:decorative xmlns:adec="http://schemas.microsoft.com/office/drawing/2017/decorative" val="1"/>
              </a:ext>
            </a:extLst>
          </p:cNvPr>
          <p:cNvSpPr txBox="1"/>
          <p:nvPr/>
        </p:nvSpPr>
        <p:spPr>
          <a:xfrm rot="5400000">
            <a:off x="3934475" y="4781525"/>
            <a:ext cx="1537500" cy="8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8200" b="1">
              <a:solidFill>
                <a:schemeClr val="dk1"/>
              </a:solidFill>
              <a:latin typeface="Calibri"/>
              <a:ea typeface="Calibri"/>
              <a:cs typeface="Calibri"/>
              <a:sym typeface="Calibri"/>
            </a:endParaRPr>
          </a:p>
        </p:txBody>
      </p:sp>
      <p:sp>
        <p:nvSpPr>
          <p:cNvPr id="292" name="Google Shape;292;p37"/>
          <p:cNvSpPr txBox="1"/>
          <p:nvPr/>
        </p:nvSpPr>
        <p:spPr>
          <a:xfrm>
            <a:off x="1100425" y="5998475"/>
            <a:ext cx="7662900" cy="171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dirty="0">
                <a:solidFill>
                  <a:schemeClr val="dk1"/>
                </a:solidFill>
                <a:latin typeface="Raleway" pitchFamily="2" charset="77"/>
                <a:ea typeface="Calibri"/>
                <a:cs typeface="Calibri"/>
                <a:sym typeface="Calibri"/>
              </a:rPr>
              <a:t>→ Strengthen school and district leader’s understanding of high-leverage practices that improve outcomes for students with disabilities, and clarify leadership responsibilities for creating the conditions necessary for implementation </a:t>
            </a:r>
            <a:endParaRPr sz="2500" dirty="0">
              <a:solidFill>
                <a:schemeClr val="dk1"/>
              </a:solidFill>
              <a:latin typeface="Raleway" pitchFamily="2" charset="77"/>
              <a:ea typeface="Calibri"/>
              <a:cs typeface="Calibri"/>
              <a:sym typeface="Calibri"/>
            </a:endParaRPr>
          </a:p>
          <a:p>
            <a:pPr marL="0" lvl="0" indent="0" algn="l" rtl="0">
              <a:spcBef>
                <a:spcPts val="0"/>
              </a:spcBef>
              <a:spcAft>
                <a:spcPts val="0"/>
              </a:spcAft>
              <a:buNone/>
            </a:pPr>
            <a:endParaRPr sz="2500" dirty="0">
              <a:solidFill>
                <a:schemeClr val="dk1"/>
              </a:solidFill>
              <a:latin typeface="Raleway" pitchFamily="2" charset="77"/>
              <a:ea typeface="Calibri"/>
              <a:cs typeface="Calibri"/>
              <a:sym typeface="Calibri"/>
            </a:endParaRPr>
          </a:p>
          <a:p>
            <a:pPr marL="0" lvl="0" indent="0" algn="l" rtl="0">
              <a:spcBef>
                <a:spcPts val="0"/>
              </a:spcBef>
              <a:spcAft>
                <a:spcPts val="0"/>
              </a:spcAft>
              <a:buNone/>
            </a:pPr>
            <a:r>
              <a:rPr lang="en-US" sz="2500" dirty="0">
                <a:solidFill>
                  <a:schemeClr val="dk1"/>
                </a:solidFill>
                <a:latin typeface="Raleway" pitchFamily="2" charset="77"/>
                <a:ea typeface="Calibri"/>
                <a:cs typeface="Calibri"/>
                <a:sym typeface="Calibri"/>
              </a:rPr>
              <a:t>→ Reinforce inclusive education as a shared, whole-system responsibility across general and special education</a:t>
            </a:r>
            <a:endParaRPr sz="2500" dirty="0">
              <a:solidFill>
                <a:schemeClr val="dk1"/>
              </a:solidFill>
              <a:latin typeface="Raleway" pitchFamily="2" charset="77"/>
              <a:ea typeface="Calibri"/>
              <a:cs typeface="Calibri"/>
              <a:sym typeface="Calibri"/>
            </a:endParaRPr>
          </a:p>
        </p:txBody>
      </p:sp>
      <p:sp>
        <p:nvSpPr>
          <p:cNvPr id="293" name="Google Shape;293;p37">
            <a:extLst>
              <a:ext uri="{C183D7F6-B498-43B3-948B-1728B52AA6E4}">
                <adec:decorative xmlns:adec="http://schemas.microsoft.com/office/drawing/2017/decorative" val="1"/>
              </a:ext>
            </a:extLst>
          </p:cNvPr>
          <p:cNvSpPr/>
          <p:nvPr/>
        </p:nvSpPr>
        <p:spPr>
          <a:xfrm rot="10800000" flipH="1">
            <a:off x="10799613" y="1838301"/>
            <a:ext cx="7030545" cy="7730538"/>
          </a:xfrm>
          <a:custGeom>
            <a:avLst/>
            <a:gdLst/>
            <a:ahLst/>
            <a:cxnLst/>
            <a:rect l="l" t="t" r="r" b="b"/>
            <a:pathLst>
              <a:path w="4046357" h="1665167" extrusionOk="0">
                <a:moveTo>
                  <a:pt x="3921897" y="1665167"/>
                </a:moveTo>
                <a:lnTo>
                  <a:pt x="124460" y="1665167"/>
                </a:lnTo>
                <a:cubicBezTo>
                  <a:pt x="55880" y="1665167"/>
                  <a:pt x="0" y="1609287"/>
                  <a:pt x="0" y="1540707"/>
                </a:cubicBezTo>
                <a:lnTo>
                  <a:pt x="0" y="124460"/>
                </a:lnTo>
                <a:cubicBezTo>
                  <a:pt x="0" y="55880"/>
                  <a:pt x="55880" y="0"/>
                  <a:pt x="124460" y="0"/>
                </a:cubicBezTo>
                <a:lnTo>
                  <a:pt x="3921897" y="0"/>
                </a:lnTo>
                <a:cubicBezTo>
                  <a:pt x="3990477" y="0"/>
                  <a:pt x="4046357" y="55880"/>
                  <a:pt x="4046357" y="124460"/>
                </a:cubicBezTo>
                <a:lnTo>
                  <a:pt x="4046357" y="1540707"/>
                </a:lnTo>
                <a:cubicBezTo>
                  <a:pt x="4046357" y="1609287"/>
                  <a:pt x="3990477" y="1665167"/>
                  <a:pt x="3921897" y="1665167"/>
                </a:cubicBezTo>
                <a:close/>
              </a:path>
            </a:pathLst>
          </a:custGeom>
          <a:solidFill>
            <a:srgbClr val="FFFFFF"/>
          </a:solid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endParaRPr sz="3200" b="1">
              <a:solidFill>
                <a:schemeClr val="dk1"/>
              </a:solidFill>
              <a:latin typeface="Calibri"/>
              <a:ea typeface="Calibri"/>
              <a:cs typeface="Calibri"/>
              <a:sym typeface="Calibri"/>
            </a:endParaRPr>
          </a:p>
        </p:txBody>
      </p:sp>
      <p:pic>
        <p:nvPicPr>
          <p:cNvPr id="294" name="Google Shape;294;p37" descr="Table titled “Organizations, Opportunities, and Notes,” listing several education‑related organizations in the first column. Most rows have blank cells for opportunities and notes, except the row for VPA, which lists offerings such as a Leadership Academy conference workshop, a 2.0 leadership course for mid‑career principals, and a new‑principals class on leading Vermont schools. Other organizations listed include VSBA, VSA, Curriculum Coordinators, AOE, UVM, VTSU, VSSEA, VTHEC, and UVEI.">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11372725" y="3170100"/>
            <a:ext cx="6142125" cy="5355750"/>
          </a:xfrm>
          <a:prstGeom prst="rect">
            <a:avLst/>
          </a:prstGeom>
          <a:solidFill>
            <a:srgbClr val="FFFFFF"/>
          </a:solidFill>
          <a:ln>
            <a:noFill/>
          </a:ln>
        </p:spPr>
      </p:pic>
      <p:sp>
        <p:nvSpPr>
          <p:cNvPr id="295" name="Google Shape;295;p37">
            <a:extLst>
              <a:ext uri="{C183D7F6-B498-43B3-948B-1728B52AA6E4}">
                <adec:decorative xmlns:adec="http://schemas.microsoft.com/office/drawing/2017/decorative" val="1"/>
              </a:ext>
            </a:extLst>
          </p:cNvPr>
          <p:cNvSpPr/>
          <p:nvPr/>
        </p:nvSpPr>
        <p:spPr>
          <a:xfrm flipH="1">
            <a:off x="8763325" y="2294100"/>
            <a:ext cx="6343800" cy="876000"/>
          </a:xfrm>
          <a:prstGeom prst="bentArrow">
            <a:avLst>
              <a:gd name="adj1" fmla="val 25000"/>
              <a:gd name="adj2" fmla="val 25000"/>
              <a:gd name="adj3" fmla="val 25000"/>
              <a:gd name="adj4" fmla="val 4375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96" name="Google Shape;296;p37">
            <a:extLst>
              <a:ext uri="{C183D7F6-B498-43B3-948B-1728B52AA6E4}">
                <adec:decorative xmlns:adec="http://schemas.microsoft.com/office/drawing/2017/decorative" val="1"/>
              </a:ext>
            </a:extLst>
          </p:cNvPr>
          <p:cNvSpPr/>
          <p:nvPr/>
        </p:nvSpPr>
        <p:spPr>
          <a:xfrm>
            <a:off x="4181400" y="4374750"/>
            <a:ext cx="781200" cy="1537500"/>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297" name="Google Shape;297;p37">
            <a:extLst>
              <a:ext uri="{C183D7F6-B498-43B3-948B-1728B52AA6E4}">
                <adec:decorative xmlns:adec="http://schemas.microsoft.com/office/drawing/2017/decorative" val="1"/>
              </a:ext>
            </a:extLst>
          </p:cNvPr>
          <p:cNvSpPr/>
          <p:nvPr/>
        </p:nvSpPr>
        <p:spPr>
          <a:xfrm>
            <a:off x="16148375" y="7715726"/>
            <a:ext cx="1681777" cy="2292175"/>
          </a:xfrm>
          <a:custGeom>
            <a:avLst/>
            <a:gdLst/>
            <a:ahLst/>
            <a:cxnLst/>
            <a:rect l="l" t="t" r="r" b="b"/>
            <a:pathLst>
              <a:path w="2963484" h="4366048" extrusionOk="0">
                <a:moveTo>
                  <a:pt x="0" y="0"/>
                </a:moveTo>
                <a:lnTo>
                  <a:pt x="2963484" y="0"/>
                </a:lnTo>
                <a:lnTo>
                  <a:pt x="2963484" y="4366048"/>
                </a:lnTo>
                <a:lnTo>
                  <a:pt x="0" y="4366048"/>
                </a:lnTo>
                <a:lnTo>
                  <a:pt x="0" y="0"/>
                </a:lnTo>
                <a:close/>
              </a:path>
            </a:pathLst>
          </a:custGeom>
          <a:blipFill rotWithShape="1">
            <a:blip r:embed="rId5">
              <a:alphaModFix/>
            </a:blip>
            <a:stretch>
              <a:fillRect l="-113625" t="-117428" r="-16027" b="-1653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37">
            <a:extLst>
              <a:ext uri="{C183D7F6-B498-43B3-948B-1728B52AA6E4}">
                <adec:decorative xmlns:adec="http://schemas.microsoft.com/office/drawing/2017/decorative" val="1"/>
              </a:ext>
            </a:extLst>
          </p:cNvPr>
          <p:cNvSpPr/>
          <p:nvPr/>
        </p:nvSpPr>
        <p:spPr>
          <a:xfrm>
            <a:off x="8763325" y="8513075"/>
            <a:ext cx="6343800" cy="876000"/>
          </a:xfrm>
          <a:prstGeom prst="bentUpArrow">
            <a:avLst>
              <a:gd name="adj1" fmla="val 25000"/>
              <a:gd name="adj2" fmla="val 25000"/>
              <a:gd name="adj3" fmla="val 25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BC27"/>
        </a:solidFill>
        <a:effectLst/>
      </p:bgPr>
    </p:bg>
    <p:spTree>
      <p:nvGrpSpPr>
        <p:cNvPr id="1" name="Shape 302"/>
        <p:cNvGrpSpPr/>
        <p:nvPr/>
      </p:nvGrpSpPr>
      <p:grpSpPr>
        <a:xfrm>
          <a:off x="0" y="0"/>
          <a:ext cx="0" cy="0"/>
          <a:chOff x="0" y="0"/>
          <a:chExt cx="0" cy="0"/>
        </a:xfrm>
      </p:grpSpPr>
      <p:sp>
        <p:nvSpPr>
          <p:cNvPr id="303" name="Google Shape;303;p38"/>
          <p:cNvSpPr txBox="1">
            <a:spLocks noGrp="1"/>
          </p:cNvSpPr>
          <p:nvPr>
            <p:ph type="title" idx="4294967295"/>
          </p:nvPr>
        </p:nvSpPr>
        <p:spPr>
          <a:xfrm>
            <a:off x="901175" y="1909425"/>
            <a:ext cx="5628000" cy="25860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8000" b="1" i="0" u="none" strike="noStrike" kern="0" cap="none" spc="0" normalizeH="0" baseline="0" noProof="0" dirty="0">
                <a:ln>
                  <a:noFill/>
                </a:ln>
                <a:solidFill>
                  <a:srgbClr val="000000"/>
                </a:solidFill>
                <a:effectLst/>
                <a:uLnTx/>
                <a:uFillTx/>
                <a:latin typeface="Fjalla One"/>
                <a:ea typeface="Fjalla One"/>
                <a:cs typeface="Fjalla One"/>
                <a:sym typeface="Fjalla One"/>
              </a:rPr>
              <a:t>Breakout Discussion</a:t>
            </a:r>
            <a:endParaRPr kumimoji="0" lang="en-US" sz="80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304" name="Google Shape;304;p38">
            <a:extLst>
              <a:ext uri="{C183D7F6-B498-43B3-948B-1728B52AA6E4}">
                <adec:decorative xmlns:adec="http://schemas.microsoft.com/office/drawing/2017/decorative" val="1"/>
              </a:ext>
            </a:extLst>
          </p:cNvPr>
          <p:cNvSpPr/>
          <p:nvPr/>
        </p:nvSpPr>
        <p:spPr>
          <a:xfrm>
            <a:off x="7331163" y="640737"/>
            <a:ext cx="10126686" cy="9005530"/>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38"/>
          <p:cNvSpPr txBox="1"/>
          <p:nvPr/>
        </p:nvSpPr>
        <p:spPr>
          <a:xfrm>
            <a:off x="7962173" y="1077826"/>
            <a:ext cx="8601265" cy="53865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b="1">
                <a:latin typeface="Raleway"/>
                <a:ea typeface="Raleway"/>
                <a:cs typeface="Raleway"/>
                <a:sym typeface="Raleway"/>
              </a:rPr>
              <a:t>Give an Idea/Take an Idea</a:t>
            </a:r>
            <a:endParaRPr b="1">
              <a:latin typeface="Raleway"/>
              <a:ea typeface="Raleway"/>
              <a:cs typeface="Raleway"/>
              <a:sym typeface="Raleway"/>
            </a:endParaRPr>
          </a:p>
        </p:txBody>
      </p:sp>
      <p:sp>
        <p:nvSpPr>
          <p:cNvPr id="307" name="Google Shape;307;p38"/>
          <p:cNvSpPr txBox="1"/>
          <p:nvPr/>
        </p:nvSpPr>
        <p:spPr>
          <a:xfrm>
            <a:off x="7812337" y="2078962"/>
            <a:ext cx="9164353" cy="6695775"/>
          </a:xfrm>
          <a:prstGeom prst="rect">
            <a:avLst/>
          </a:prstGeom>
          <a:noFill/>
          <a:ln>
            <a:noFill/>
          </a:ln>
        </p:spPr>
        <p:txBody>
          <a:bodyPr spcFirstLastPara="1" wrap="square" lIns="0" tIns="0" rIns="0" bIns="0" anchor="t" anchorCtr="0">
            <a:spAutoFit/>
          </a:bodyPr>
          <a:lstStyle/>
          <a:p>
            <a:pPr marL="539747" marR="0" lvl="1" indent="-327087" algn="l" rtl="0">
              <a:lnSpc>
                <a:spcPct val="115000"/>
              </a:lnSpc>
              <a:spcBef>
                <a:spcPts val="0"/>
              </a:spcBef>
              <a:spcAft>
                <a:spcPts val="0"/>
              </a:spcAft>
              <a:buClr>
                <a:srgbClr val="000000"/>
              </a:buClr>
              <a:buSzPts val="3400"/>
              <a:buFont typeface="Raleway Medium"/>
              <a:buChar char="•"/>
            </a:pPr>
            <a:r>
              <a:rPr lang="en-US" sz="3400" b="1" dirty="0">
                <a:latin typeface="Raleway"/>
                <a:ea typeface="Raleway"/>
                <a:cs typeface="Raleway"/>
                <a:sym typeface="Raleway"/>
              </a:rPr>
              <a:t>Round 1: Cross‑Agency Collaboration: </a:t>
            </a:r>
            <a:r>
              <a:rPr lang="en-US" sz="3400" dirty="0">
                <a:latin typeface="Raleway Medium"/>
                <a:ea typeface="Raleway Medium"/>
                <a:cs typeface="Raleway Medium"/>
                <a:sym typeface="Raleway Medium"/>
              </a:rPr>
              <a:t>What are your successes and challenges? What do you wish was happening?</a:t>
            </a:r>
            <a:endParaRPr sz="3400" dirty="0">
              <a:latin typeface="Raleway Medium"/>
              <a:ea typeface="Raleway Medium"/>
              <a:cs typeface="Raleway Medium"/>
              <a:sym typeface="Raleway Medium"/>
            </a:endParaRPr>
          </a:p>
          <a:p>
            <a:pPr marL="539747" marR="0" lvl="1" indent="-327087" algn="l" rtl="0">
              <a:lnSpc>
                <a:spcPct val="115000"/>
              </a:lnSpc>
              <a:spcBef>
                <a:spcPts val="600"/>
              </a:spcBef>
              <a:spcAft>
                <a:spcPts val="0"/>
              </a:spcAft>
              <a:buClr>
                <a:srgbClr val="000000"/>
              </a:buClr>
              <a:buSzPts val="3400"/>
              <a:buFont typeface="Raleway Medium"/>
              <a:buChar char="•"/>
            </a:pPr>
            <a:r>
              <a:rPr lang="en-US" sz="3400" b="1" dirty="0">
                <a:latin typeface="Raleway"/>
                <a:ea typeface="Raleway"/>
                <a:cs typeface="Raleway"/>
                <a:sym typeface="Raleway"/>
              </a:rPr>
              <a:t>Round 2: Preservice‑to‑Inservice Partnerships: </a:t>
            </a:r>
            <a:r>
              <a:rPr lang="en-US" sz="3400" dirty="0">
                <a:solidFill>
                  <a:schemeClr val="dk1"/>
                </a:solidFill>
                <a:latin typeface="Raleway Medium"/>
                <a:ea typeface="Raleway Medium"/>
                <a:cs typeface="Raleway Medium"/>
                <a:sym typeface="Raleway Medium"/>
              </a:rPr>
              <a:t>What are your successes and challenges? What do you wish was happening?</a:t>
            </a:r>
            <a:endParaRPr sz="3400" dirty="0">
              <a:latin typeface="Raleway Medium"/>
              <a:ea typeface="Raleway Medium"/>
              <a:cs typeface="Raleway Medium"/>
              <a:sym typeface="Raleway Medium"/>
            </a:endParaRPr>
          </a:p>
          <a:p>
            <a:pPr marL="539747" marR="0" lvl="1" indent="-327087" algn="l" rtl="0">
              <a:lnSpc>
                <a:spcPct val="115000"/>
              </a:lnSpc>
              <a:spcBef>
                <a:spcPts val="600"/>
              </a:spcBef>
              <a:spcAft>
                <a:spcPts val="600"/>
              </a:spcAft>
              <a:buClr>
                <a:srgbClr val="000000"/>
              </a:buClr>
              <a:buSzPts val="3400"/>
              <a:buFont typeface="Raleway Medium"/>
              <a:buChar char="•"/>
            </a:pPr>
            <a:r>
              <a:rPr lang="en-US" sz="3400" b="1" dirty="0">
                <a:latin typeface="Raleway"/>
                <a:ea typeface="Raleway"/>
                <a:cs typeface="Raleway"/>
                <a:sym typeface="Raleway"/>
              </a:rPr>
              <a:t>Round 3: State-Level Systems and Initiatives Alignment: </a:t>
            </a:r>
            <a:r>
              <a:rPr lang="en-US" sz="3400" dirty="0">
                <a:solidFill>
                  <a:schemeClr val="dk1"/>
                </a:solidFill>
                <a:latin typeface="Raleway Medium"/>
                <a:ea typeface="Raleway Medium"/>
                <a:cs typeface="Raleway Medium"/>
                <a:sym typeface="Raleway Medium"/>
              </a:rPr>
              <a:t>What are your successes and challenges? What do you wish was happening?</a:t>
            </a:r>
            <a:endParaRPr sz="3400" dirty="0">
              <a:latin typeface="Raleway Medium"/>
              <a:ea typeface="Raleway Medium"/>
              <a:cs typeface="Raleway Medium"/>
              <a:sym typeface="Raleway Medium"/>
            </a:endParaRPr>
          </a:p>
        </p:txBody>
      </p:sp>
      <p:sp>
        <p:nvSpPr>
          <p:cNvPr id="308" name="Google Shape;308;p38">
            <a:extLst>
              <a:ext uri="{C183D7F6-B498-43B3-948B-1728B52AA6E4}">
                <adec:decorative xmlns:adec="http://schemas.microsoft.com/office/drawing/2017/decorative" val="1"/>
              </a:ext>
            </a:extLst>
          </p:cNvPr>
          <p:cNvSpPr/>
          <p:nvPr/>
        </p:nvSpPr>
        <p:spPr>
          <a:xfrm rot="-1682327">
            <a:off x="4894720" y="4405813"/>
            <a:ext cx="1555603" cy="2296094"/>
          </a:xfrm>
          <a:custGeom>
            <a:avLst/>
            <a:gdLst/>
            <a:ahLst/>
            <a:cxnLst/>
            <a:rect l="l" t="t" r="r" b="b"/>
            <a:pathLst>
              <a:path w="1555832" h="2296431" extrusionOk="0">
                <a:moveTo>
                  <a:pt x="0" y="0"/>
                </a:moveTo>
                <a:lnTo>
                  <a:pt x="1555831" y="0"/>
                </a:lnTo>
                <a:lnTo>
                  <a:pt x="1555831" y="2296430"/>
                </a:lnTo>
                <a:lnTo>
                  <a:pt x="0" y="229643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38">
            <a:extLst>
              <a:ext uri="{C183D7F6-B498-43B3-948B-1728B52AA6E4}">
                <adec:decorative xmlns:adec="http://schemas.microsoft.com/office/drawing/2017/decorative" val="1"/>
              </a:ext>
            </a:extLst>
          </p:cNvPr>
          <p:cNvSpPr/>
          <p:nvPr/>
        </p:nvSpPr>
        <p:spPr>
          <a:xfrm>
            <a:off x="1138509" y="5555271"/>
            <a:ext cx="4949132" cy="7519007"/>
          </a:xfrm>
          <a:custGeom>
            <a:avLst/>
            <a:gdLst/>
            <a:ahLst/>
            <a:cxnLst/>
            <a:rect l="l" t="t" r="r" b="b"/>
            <a:pathLst>
              <a:path w="4949132" h="7519007" extrusionOk="0">
                <a:moveTo>
                  <a:pt x="0" y="0"/>
                </a:moveTo>
                <a:lnTo>
                  <a:pt x="4949132" y="0"/>
                </a:lnTo>
                <a:lnTo>
                  <a:pt x="4949132" y="7519007"/>
                </a:lnTo>
                <a:lnTo>
                  <a:pt x="0" y="7519007"/>
                </a:lnTo>
                <a:lnTo>
                  <a:pt x="0" y="0"/>
                </a:lnTo>
                <a:close/>
              </a:path>
            </a:pathLst>
          </a:custGeom>
          <a:blipFill rotWithShape="1">
            <a:blip r:embed="rId4">
              <a:alphaModFix/>
            </a:blip>
            <a:stretch>
              <a:fillRect l="-19492" t="-4339" r="-6443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38">
            <a:extLst>
              <a:ext uri="{C183D7F6-B498-43B3-948B-1728B52AA6E4}">
                <adec:decorative xmlns:adec="http://schemas.microsoft.com/office/drawing/2017/decorative" val="1"/>
              </a:ext>
            </a:extLst>
          </p:cNvPr>
          <p:cNvSpPr/>
          <p:nvPr/>
        </p:nvSpPr>
        <p:spPr>
          <a:xfrm rot="-570569">
            <a:off x="2081406" y="4662351"/>
            <a:ext cx="2431810" cy="1529001"/>
          </a:xfrm>
          <a:custGeom>
            <a:avLst/>
            <a:gdLst/>
            <a:ahLst/>
            <a:cxnLst/>
            <a:rect l="l" t="t" r="r" b="b"/>
            <a:pathLst>
              <a:path w="2434916" h="1530954" extrusionOk="0">
                <a:moveTo>
                  <a:pt x="0" y="0"/>
                </a:moveTo>
                <a:lnTo>
                  <a:pt x="2434917" y="0"/>
                </a:lnTo>
                <a:lnTo>
                  <a:pt x="2434917" y="1530954"/>
                </a:lnTo>
                <a:lnTo>
                  <a:pt x="0" y="153095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38">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38">
            <a:extLst>
              <a:ext uri="{C183D7F6-B498-43B3-948B-1728B52AA6E4}">
                <adec:decorative xmlns:adec="http://schemas.microsoft.com/office/drawing/2017/decorative" val="1"/>
              </a:ext>
            </a:extLst>
          </p:cNvPr>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316"/>
        <p:cNvGrpSpPr/>
        <p:nvPr/>
      </p:nvGrpSpPr>
      <p:grpSpPr>
        <a:xfrm>
          <a:off x="0" y="0"/>
          <a:ext cx="0" cy="0"/>
          <a:chOff x="0" y="0"/>
          <a:chExt cx="0" cy="0"/>
        </a:xfrm>
      </p:grpSpPr>
      <p:sp>
        <p:nvSpPr>
          <p:cNvPr id="317" name="Google Shape;317;p39">
            <a:extLst>
              <a:ext uri="{C183D7F6-B498-43B3-948B-1728B52AA6E4}">
                <adec:decorative xmlns:adec="http://schemas.microsoft.com/office/drawing/2017/decorative" val="1"/>
              </a:ext>
            </a:extLst>
          </p:cNvPr>
          <p:cNvSpPr/>
          <p:nvPr/>
        </p:nvSpPr>
        <p:spPr>
          <a:xfrm>
            <a:off x="729309" y="2628900"/>
            <a:ext cx="16886007" cy="6948971"/>
          </a:xfrm>
          <a:custGeom>
            <a:avLst/>
            <a:gdLst/>
            <a:ahLst/>
            <a:cxnLst/>
            <a:rect l="l" t="t" r="r" b="b"/>
            <a:pathLst>
              <a:path w="4046357" h="1665167" extrusionOk="0">
                <a:moveTo>
                  <a:pt x="3921897" y="1665167"/>
                </a:moveTo>
                <a:lnTo>
                  <a:pt x="124460" y="1665167"/>
                </a:lnTo>
                <a:cubicBezTo>
                  <a:pt x="55880" y="1665167"/>
                  <a:pt x="0" y="1609287"/>
                  <a:pt x="0" y="1540707"/>
                </a:cubicBezTo>
                <a:lnTo>
                  <a:pt x="0" y="124460"/>
                </a:lnTo>
                <a:cubicBezTo>
                  <a:pt x="0" y="55880"/>
                  <a:pt x="55880" y="0"/>
                  <a:pt x="124460" y="0"/>
                </a:cubicBezTo>
                <a:lnTo>
                  <a:pt x="3921897" y="0"/>
                </a:lnTo>
                <a:cubicBezTo>
                  <a:pt x="3990477" y="0"/>
                  <a:pt x="4046357" y="55880"/>
                  <a:pt x="4046357" y="124460"/>
                </a:cubicBezTo>
                <a:lnTo>
                  <a:pt x="4046357" y="1540707"/>
                </a:lnTo>
                <a:cubicBezTo>
                  <a:pt x="4046357" y="1609287"/>
                  <a:pt x="3990477" y="1665167"/>
                  <a:pt x="3921897" y="166516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39">
            <a:extLst>
              <a:ext uri="{C183D7F6-B498-43B3-948B-1728B52AA6E4}">
                <adec:decorative xmlns:adec="http://schemas.microsoft.com/office/drawing/2017/decorative" val="1"/>
              </a:ext>
            </a:extLst>
          </p:cNvPr>
          <p:cNvSpPr/>
          <p:nvPr/>
        </p:nvSpPr>
        <p:spPr>
          <a:xfrm>
            <a:off x="15212951" y="439720"/>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39">
            <a:extLst>
              <a:ext uri="{C183D7F6-B498-43B3-948B-1728B52AA6E4}">
                <adec:decorative xmlns:adec="http://schemas.microsoft.com/office/drawing/2017/decorative" val="1"/>
              </a:ext>
            </a:extLst>
          </p:cNvPr>
          <p:cNvSpPr txBox="1"/>
          <p:nvPr/>
        </p:nvSpPr>
        <p:spPr>
          <a:xfrm>
            <a:off x="15141342" y="1011362"/>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320" name="Google Shape;320;p39"/>
          <p:cNvSpPr txBox="1">
            <a:spLocks noGrp="1"/>
          </p:cNvSpPr>
          <p:nvPr>
            <p:ph type="title"/>
          </p:nvPr>
        </p:nvSpPr>
        <p:spPr>
          <a:xfrm>
            <a:off x="991575" y="603725"/>
            <a:ext cx="13511700" cy="1143000"/>
          </a:xfrm>
          <a:prstGeom prst="rect">
            <a:avLst/>
          </a:prstGeom>
        </p:spPr>
        <p:txBody>
          <a:bodyPr spcFirstLastPara="1" wrap="square" lIns="91425" tIns="45700" rIns="91425" bIns="45700" anchor="ctr" anchorCtr="0">
            <a:noAutofit/>
          </a:bodyPr>
          <a:lstStyle/>
          <a:p>
            <a:pPr marL="0" lvl="0" indent="0" algn="l" rtl="0">
              <a:lnSpc>
                <a:spcPct val="110001"/>
              </a:lnSpc>
              <a:spcBef>
                <a:spcPts val="0"/>
              </a:spcBef>
              <a:spcAft>
                <a:spcPts val="0"/>
              </a:spcAft>
              <a:buSzPts val="990"/>
              <a:buNone/>
            </a:pPr>
            <a:r>
              <a:rPr lang="en-US" sz="4589" dirty="0">
                <a:solidFill>
                  <a:schemeClr val="lt1"/>
                </a:solidFill>
                <a:latin typeface="Raleway ExtraBold"/>
                <a:ea typeface="Raleway ExtraBold"/>
                <a:cs typeface="Raleway ExtraBold"/>
                <a:sym typeface="Raleway ExtraBold"/>
              </a:rPr>
              <a:t>Whole Group Debrief &amp; Closing Connections</a:t>
            </a:r>
            <a:endParaRPr sz="4589" dirty="0">
              <a:solidFill>
                <a:srgbClr val="FFFFFF"/>
              </a:solidFill>
              <a:latin typeface="Raleway ExtraBold"/>
              <a:ea typeface="Raleway ExtraBold"/>
              <a:cs typeface="Raleway ExtraBold"/>
              <a:sym typeface="Raleway ExtraBold"/>
            </a:endParaRPr>
          </a:p>
        </p:txBody>
      </p:sp>
      <p:sp>
        <p:nvSpPr>
          <p:cNvPr id="321" name="Google Shape;321;p39"/>
          <p:cNvSpPr txBox="1">
            <a:spLocks noGrp="1"/>
          </p:cNvSpPr>
          <p:nvPr>
            <p:ph type="body" idx="1"/>
          </p:nvPr>
        </p:nvSpPr>
        <p:spPr>
          <a:xfrm>
            <a:off x="991575" y="2880450"/>
            <a:ext cx="16354500" cy="4807200"/>
          </a:xfrm>
          <a:prstGeom prst="rect">
            <a:avLst/>
          </a:prstGeom>
        </p:spPr>
        <p:txBody>
          <a:bodyPr spcFirstLastPara="1" wrap="square" lIns="91425" tIns="45700" rIns="91425" bIns="45700" anchor="t" anchorCtr="0">
            <a:normAutofit lnSpcReduction="10000"/>
          </a:bodyPr>
          <a:lstStyle/>
          <a:p>
            <a:pPr marL="457200" lvl="0" indent="-482600" algn="l" rtl="0">
              <a:lnSpc>
                <a:spcPct val="130000"/>
              </a:lnSpc>
              <a:spcBef>
                <a:spcPts val="0"/>
              </a:spcBef>
              <a:spcAft>
                <a:spcPts val="0"/>
              </a:spcAft>
              <a:buSzPts val="4000"/>
              <a:buFont typeface="Raleway"/>
              <a:buChar char="•"/>
            </a:pPr>
            <a:r>
              <a:rPr lang="en-US" sz="4000" dirty="0">
                <a:latin typeface="Raleway"/>
                <a:ea typeface="Raleway"/>
                <a:cs typeface="Raleway"/>
                <a:sym typeface="Raleway"/>
              </a:rPr>
              <a:t>Effective principal leadership scales through aligned systems, not isolated programs </a:t>
            </a:r>
            <a:endParaRPr sz="4000" dirty="0">
              <a:latin typeface="Raleway"/>
              <a:ea typeface="Raleway"/>
              <a:cs typeface="Raleway"/>
              <a:sym typeface="Raleway"/>
            </a:endParaRPr>
          </a:p>
          <a:p>
            <a:pPr marL="457200" lvl="0" indent="-482600" algn="l" rtl="0">
              <a:lnSpc>
                <a:spcPct val="130000"/>
              </a:lnSpc>
              <a:spcBef>
                <a:spcPts val="0"/>
              </a:spcBef>
              <a:spcAft>
                <a:spcPts val="0"/>
              </a:spcAft>
              <a:buSzPts val="4000"/>
              <a:buFont typeface="Raleway"/>
              <a:buChar char="•"/>
            </a:pPr>
            <a:r>
              <a:rPr lang="en-US" sz="4000" dirty="0">
                <a:latin typeface="Raleway"/>
                <a:ea typeface="Raleway"/>
                <a:cs typeface="Raleway"/>
                <a:sym typeface="Raleway"/>
              </a:rPr>
              <a:t>Cross-agency collaboration depends on clear roles, shared priorities, and sustained relationships </a:t>
            </a:r>
            <a:endParaRPr sz="4000" dirty="0">
              <a:latin typeface="Raleway"/>
              <a:ea typeface="Raleway"/>
              <a:cs typeface="Raleway"/>
              <a:sym typeface="Raleway"/>
            </a:endParaRPr>
          </a:p>
          <a:p>
            <a:pPr marL="457200" lvl="0" indent="-482600" algn="l" rtl="0">
              <a:lnSpc>
                <a:spcPct val="130000"/>
              </a:lnSpc>
              <a:spcBef>
                <a:spcPts val="0"/>
              </a:spcBef>
              <a:spcAft>
                <a:spcPts val="0"/>
              </a:spcAft>
              <a:buSzPts val="4000"/>
              <a:buFont typeface="Raleway"/>
              <a:buChar char="•"/>
            </a:pPr>
            <a:r>
              <a:rPr lang="en-US" sz="4000" dirty="0">
                <a:latin typeface="Raleway"/>
                <a:ea typeface="Raleway"/>
                <a:cs typeface="Raleway"/>
                <a:sym typeface="Raleway"/>
              </a:rPr>
              <a:t>Alignment between preparation, professional learning, and policy is essential for impact</a:t>
            </a:r>
            <a:endParaRPr sz="4000" dirty="0">
              <a:latin typeface="Raleway"/>
              <a:ea typeface="Raleway"/>
              <a:cs typeface="Raleway"/>
              <a:sym typeface="Raleway"/>
            </a:endParaRPr>
          </a:p>
          <a:p>
            <a:pPr marL="0" lvl="0" indent="0" algn="l" rtl="0">
              <a:lnSpc>
                <a:spcPct val="130000"/>
              </a:lnSpc>
              <a:spcBef>
                <a:spcPts val="0"/>
              </a:spcBef>
              <a:spcAft>
                <a:spcPts val="0"/>
              </a:spcAft>
              <a:buNone/>
            </a:pPr>
            <a:endParaRPr sz="4000" b="1" dirty="0">
              <a:solidFill>
                <a:srgbClr val="CC0000"/>
              </a:solidFill>
              <a:latin typeface="Raleway"/>
              <a:ea typeface="Raleway"/>
              <a:cs typeface="Raleway"/>
              <a:sym typeface="Raleway"/>
            </a:endParaRPr>
          </a:p>
        </p:txBody>
      </p:sp>
      <p:sp>
        <p:nvSpPr>
          <p:cNvPr id="322" name="Google Shape;322;p39">
            <a:extLst>
              <a:ext uri="{C183D7F6-B498-43B3-948B-1728B52AA6E4}">
                <adec:decorative xmlns:adec="http://schemas.microsoft.com/office/drawing/2017/decorative" val="1"/>
              </a:ext>
            </a:extLst>
          </p:cNvPr>
          <p:cNvSpPr/>
          <p:nvPr/>
        </p:nvSpPr>
        <p:spPr>
          <a:xfrm>
            <a:off x="15680625" y="7287776"/>
            <a:ext cx="1681777" cy="2292175"/>
          </a:xfrm>
          <a:custGeom>
            <a:avLst/>
            <a:gdLst/>
            <a:ahLst/>
            <a:cxnLst/>
            <a:rect l="l" t="t" r="r" b="b"/>
            <a:pathLst>
              <a:path w="2963484" h="4366048" extrusionOk="0">
                <a:moveTo>
                  <a:pt x="0" y="0"/>
                </a:moveTo>
                <a:lnTo>
                  <a:pt x="2963484" y="0"/>
                </a:lnTo>
                <a:lnTo>
                  <a:pt x="2963484" y="4366048"/>
                </a:lnTo>
                <a:lnTo>
                  <a:pt x="0" y="4366048"/>
                </a:lnTo>
                <a:lnTo>
                  <a:pt x="0" y="0"/>
                </a:lnTo>
                <a:close/>
              </a:path>
            </a:pathLst>
          </a:custGeom>
          <a:blipFill rotWithShape="1">
            <a:blip r:embed="rId4">
              <a:alphaModFix/>
            </a:blip>
            <a:stretch>
              <a:fillRect l="-113625" t="-117428" r="-16027" b="-1653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 name="Google Shape;323;p39"/>
          <p:cNvSpPr txBox="1"/>
          <p:nvPr/>
        </p:nvSpPr>
        <p:spPr>
          <a:xfrm>
            <a:off x="991575" y="7814325"/>
            <a:ext cx="13203600" cy="1395000"/>
          </a:xfrm>
          <a:prstGeom prst="rect">
            <a:avLst/>
          </a:prstGeom>
          <a:noFill/>
          <a:ln>
            <a:noFill/>
          </a:ln>
        </p:spPr>
        <p:txBody>
          <a:bodyPr spcFirstLastPara="1" wrap="square" lIns="91425" tIns="91425" rIns="91425" bIns="91425" anchor="t" anchorCtr="0">
            <a:noAutofit/>
          </a:bodyPr>
          <a:lstStyle/>
          <a:p>
            <a:pPr marL="457200" lvl="0" indent="-482600" algn="l" rtl="0">
              <a:spcBef>
                <a:spcPts val="0"/>
              </a:spcBef>
              <a:spcAft>
                <a:spcPts val="0"/>
              </a:spcAft>
              <a:buClr>
                <a:schemeClr val="dk1"/>
              </a:buClr>
              <a:buSzPts val="4000"/>
              <a:buFont typeface="Raleway"/>
              <a:buChar char="★"/>
            </a:pPr>
            <a:r>
              <a:rPr lang="en-US" sz="4000" b="1">
                <a:solidFill>
                  <a:schemeClr val="dk1"/>
                </a:solidFill>
                <a:latin typeface="Raleway"/>
                <a:ea typeface="Raleway"/>
                <a:cs typeface="Raleway"/>
                <a:sym typeface="Raleway"/>
              </a:rPr>
              <a:t>Complete your State Padlet </a:t>
            </a:r>
            <a:endParaRPr sz="4000" b="1">
              <a:solidFill>
                <a:schemeClr val="dk1"/>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4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2" y="4"/>
            <a:ext cx="18288024" cy="10287000"/>
          </a:xfrm>
          <a:prstGeom prst="rect">
            <a:avLst/>
          </a:prstGeom>
          <a:noFill/>
          <a:ln>
            <a:noFill/>
          </a:ln>
        </p:spPr>
      </p:pic>
      <p:sp>
        <p:nvSpPr>
          <p:cNvPr id="330" name="Google Shape;330;p40"/>
          <p:cNvSpPr txBox="1">
            <a:spLocks noGrp="1"/>
          </p:cNvSpPr>
          <p:nvPr>
            <p:ph type="title" idx="4294967295"/>
          </p:nvPr>
        </p:nvSpPr>
        <p:spPr>
          <a:xfrm>
            <a:off x="1907070" y="3774649"/>
            <a:ext cx="9672300" cy="248715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16159" b="1" i="0" u="none" strike="noStrike" kern="0" cap="none" spc="0" normalizeH="0" baseline="0" noProof="0" dirty="0">
                <a:ln>
                  <a:noFill/>
                </a:ln>
                <a:solidFill>
                  <a:srgbClr val="0F3869"/>
                </a:solidFill>
                <a:effectLst/>
                <a:uLnTx/>
                <a:uFillTx/>
                <a:latin typeface="Bebas Neue"/>
                <a:ea typeface="Bebas Neue"/>
                <a:cs typeface="Bebas Neue"/>
                <a:sym typeface="Bebas Neue"/>
              </a:rPr>
              <a:t>THANK YOU!</a:t>
            </a:r>
            <a:endParaRPr kumimoji="0" lang="en-US" sz="4700" b="1" i="0" u="none" strike="noStrike" kern="0" cap="none" spc="0" normalizeH="0" baseline="0" noProof="0" dirty="0">
              <a:ln>
                <a:noFill/>
              </a:ln>
              <a:solidFill>
                <a:srgbClr val="000000"/>
              </a:solidFill>
              <a:effectLst/>
              <a:uLnTx/>
              <a:uFillTx/>
              <a:latin typeface="Bebas Neue"/>
              <a:ea typeface="Bebas Neue"/>
              <a:cs typeface="Bebas Neue"/>
              <a:sym typeface="Bebas Neue"/>
            </a:endParaRPr>
          </a:p>
        </p:txBody>
      </p:sp>
      <p:sp>
        <p:nvSpPr>
          <p:cNvPr id="331" name="Google Shape;331;p40">
            <a:extLst>
              <a:ext uri="{C183D7F6-B498-43B3-948B-1728B52AA6E4}">
                <adec:decorative xmlns:adec="http://schemas.microsoft.com/office/drawing/2017/decorative" val="1"/>
              </a:ext>
            </a:extLst>
          </p:cNvPr>
          <p:cNvSpPr txBox="1"/>
          <p:nvPr/>
        </p:nvSpPr>
        <p:spPr>
          <a:xfrm>
            <a:off x="1907070" y="6261792"/>
            <a:ext cx="9672300" cy="558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endParaRPr sz="3625">
              <a:solidFill>
                <a:srgbClr val="0F3869"/>
              </a:solidFill>
              <a:latin typeface="Raleway ExtraBold"/>
              <a:ea typeface="Raleway ExtraBold"/>
              <a:cs typeface="Raleway ExtraBold"/>
              <a:sym typeface="Raleway ExtraBold"/>
            </a:endParaRPr>
          </a:p>
        </p:txBody>
      </p:sp>
      <p:sp>
        <p:nvSpPr>
          <p:cNvPr id="332" name="Google Shape;332;p40">
            <a:extLst>
              <a:ext uri="{C183D7F6-B498-43B3-948B-1728B52AA6E4}">
                <adec:decorative xmlns:adec="http://schemas.microsoft.com/office/drawing/2017/decorative" val="1"/>
              </a:ext>
            </a:extLst>
          </p:cNvPr>
          <p:cNvSpPr/>
          <p:nvPr/>
        </p:nvSpPr>
        <p:spPr>
          <a:xfrm>
            <a:off x="12459421" y="2102451"/>
            <a:ext cx="5828579" cy="8748336"/>
          </a:xfrm>
          <a:custGeom>
            <a:avLst/>
            <a:gdLst/>
            <a:ahLst/>
            <a:cxnLst/>
            <a:rect l="l" t="t" r="r" b="b"/>
            <a:pathLst>
              <a:path w="5828579" h="8748336" extrusionOk="0">
                <a:moveTo>
                  <a:pt x="0" y="0"/>
                </a:moveTo>
                <a:lnTo>
                  <a:pt x="5828579" y="0"/>
                </a:lnTo>
                <a:lnTo>
                  <a:pt x="5828579" y="8748336"/>
                </a:lnTo>
                <a:lnTo>
                  <a:pt x="0" y="874833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40">
            <a:extLst>
              <a:ext uri="{C183D7F6-B498-43B3-948B-1728B52AA6E4}">
                <adec:decorative xmlns:adec="http://schemas.microsoft.com/office/drawing/2017/decorative" val="1"/>
              </a:ext>
            </a:extLst>
          </p:cNvPr>
          <p:cNvSpPr/>
          <p:nvPr/>
        </p:nvSpPr>
        <p:spPr>
          <a:xfrm>
            <a:off x="272520"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40"/>
          <p:cNvSpPr txBox="1"/>
          <p:nvPr/>
        </p:nvSpPr>
        <p:spPr>
          <a:xfrm>
            <a:off x="160079"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45" name="Google Shape;345;p41"/>
          <p:cNvSpPr txBox="1">
            <a:spLocks noGrp="1"/>
          </p:cNvSpPr>
          <p:nvPr>
            <p:ph type="title" idx="4294967295"/>
          </p:nvPr>
        </p:nvSpPr>
        <p:spPr>
          <a:xfrm>
            <a:off x="5334000" y="873815"/>
            <a:ext cx="9672300" cy="19794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12859" b="0" i="0" u="none" strike="noStrike" kern="0" cap="none" spc="0" normalizeH="0" baseline="0" noProof="0" dirty="0">
                <a:ln>
                  <a:noFill/>
                </a:ln>
                <a:solidFill>
                  <a:srgbClr val="0F3869"/>
                </a:solidFill>
                <a:effectLst/>
                <a:uLnTx/>
                <a:uFillTx/>
                <a:latin typeface="Raleway Black"/>
                <a:ea typeface="Raleway Black"/>
                <a:cs typeface="Raleway Black"/>
                <a:sym typeface="Raleway Black"/>
              </a:rPr>
              <a:t>Disclaimer</a:t>
            </a:r>
            <a:endParaRPr kumimoji="0" lang="en-US" sz="1400" b="0" i="0" u="none" strike="noStrike" kern="0" cap="none" spc="0" normalizeH="0" baseline="0" noProof="0" dirty="0">
              <a:ln>
                <a:noFill/>
              </a:ln>
              <a:solidFill>
                <a:srgbClr val="000000"/>
              </a:solidFill>
              <a:effectLst/>
              <a:uLnTx/>
              <a:uFillTx/>
              <a:latin typeface="Raleway Black"/>
              <a:ea typeface="Raleway Black"/>
              <a:cs typeface="Raleway Black"/>
              <a:sym typeface="Raleway Black"/>
            </a:endParaRPr>
          </a:p>
        </p:txBody>
      </p:sp>
      <p:pic>
        <p:nvPicPr>
          <p:cNvPr id="339" name="Google Shape;339;p41" descr="Ideas that work. US Office of Special Education programs"/>
          <p:cNvPicPr preferRelativeResize="0"/>
          <p:nvPr/>
        </p:nvPicPr>
        <p:blipFill rotWithShape="1">
          <a:blip r:embed="rId3">
            <a:alphaModFix/>
          </a:blip>
          <a:srcRect/>
          <a:stretch/>
        </p:blipFill>
        <p:spPr>
          <a:xfrm>
            <a:off x="990600" y="3457594"/>
            <a:ext cx="4038957" cy="3371811"/>
          </a:xfrm>
          <a:prstGeom prst="rect">
            <a:avLst/>
          </a:prstGeom>
          <a:noFill/>
          <a:ln>
            <a:noFill/>
          </a:ln>
        </p:spPr>
      </p:pic>
      <p:grpSp>
        <p:nvGrpSpPr>
          <p:cNvPr id="340" name="Google Shape;340;p41">
            <a:extLst>
              <a:ext uri="{C183D7F6-B498-43B3-948B-1728B52AA6E4}">
                <adec:decorative xmlns:adec="http://schemas.microsoft.com/office/drawing/2017/decorative" val="1"/>
              </a:ext>
            </a:extLst>
          </p:cNvPr>
          <p:cNvGrpSpPr/>
          <p:nvPr/>
        </p:nvGrpSpPr>
        <p:grpSpPr>
          <a:xfrm rot="10800000">
            <a:off x="0" y="9258300"/>
            <a:ext cx="18288000" cy="1245692"/>
            <a:chOff x="0" y="-57150"/>
            <a:chExt cx="4816593" cy="328083"/>
          </a:xfrm>
        </p:grpSpPr>
        <p:sp>
          <p:nvSpPr>
            <p:cNvPr id="341" name="Google Shape;341;p41"/>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41"/>
            <p:cNvSpPr txBox="1"/>
            <p:nvPr/>
          </p:nvSpPr>
          <p:spPr>
            <a:xfrm>
              <a:off x="0" y="-57150"/>
              <a:ext cx="4816593" cy="328083"/>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sp>
        <p:nvSpPr>
          <p:cNvPr id="343" name="Google Shape;343;p41">
            <a:extLst>
              <a:ext uri="{C183D7F6-B498-43B3-948B-1728B52AA6E4}">
                <adec:decorative xmlns:adec="http://schemas.microsoft.com/office/drawing/2017/decorative" val="1"/>
              </a:ext>
            </a:extLst>
          </p:cNvPr>
          <p:cNvSpPr/>
          <p:nvPr/>
        </p:nvSpPr>
        <p:spPr>
          <a:xfrm>
            <a:off x="15532159" y="9340985"/>
            <a:ext cx="2423082" cy="502790"/>
          </a:xfrm>
          <a:custGeom>
            <a:avLst/>
            <a:gdLst/>
            <a:ahLst/>
            <a:cxnLst/>
            <a:rect l="l" t="t" r="r" b="b"/>
            <a:pathLst>
              <a:path w="2423082" h="502790" extrusionOk="0">
                <a:moveTo>
                  <a:pt x="0" y="0"/>
                </a:moveTo>
                <a:lnTo>
                  <a:pt x="2423082" y="0"/>
                </a:lnTo>
                <a:lnTo>
                  <a:pt x="2423082" y="502790"/>
                </a:lnTo>
                <a:lnTo>
                  <a:pt x="0" y="5027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41">
            <a:extLst>
              <a:ext uri="{C183D7F6-B498-43B3-948B-1728B52AA6E4}">
                <adec:decorative xmlns:adec="http://schemas.microsoft.com/office/drawing/2017/decorative" val="1"/>
              </a:ext>
            </a:extLst>
          </p:cNvPr>
          <p:cNvSpPr txBox="1"/>
          <p:nvPr/>
        </p:nvSpPr>
        <p:spPr>
          <a:xfrm>
            <a:off x="15424705" y="9872350"/>
            <a:ext cx="2637900" cy="324300"/>
          </a:xfrm>
          <a:prstGeom prst="rect">
            <a:avLst/>
          </a:prstGeom>
          <a:noFill/>
          <a:ln>
            <a:noFill/>
          </a:ln>
        </p:spPr>
        <p:txBody>
          <a:bodyPr spcFirstLastPara="1" wrap="square" lIns="0" tIns="0" rIns="0" bIns="0" anchor="t" anchorCtr="0">
            <a:spAutoFit/>
          </a:bodyPr>
          <a:lstStyle/>
          <a:p>
            <a:pPr marL="0" marR="0" lvl="0" indent="0" algn="ctr" rtl="0">
              <a:lnSpc>
                <a:spcPct val="100996"/>
              </a:lnSpc>
              <a:spcBef>
                <a:spcPts val="0"/>
              </a:spcBef>
              <a:spcAft>
                <a:spcPts val="0"/>
              </a:spcAft>
              <a:buNone/>
            </a:pPr>
            <a:r>
              <a:rPr lang="en-US" sz="2107">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346" name="Google Shape;346;p41"/>
          <p:cNvSpPr txBox="1"/>
          <p:nvPr/>
        </p:nvSpPr>
        <p:spPr>
          <a:xfrm>
            <a:off x="5998425" y="3314700"/>
            <a:ext cx="10155900" cy="424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Raleway"/>
                <a:ea typeface="Raleway"/>
                <a:cs typeface="Raleway"/>
                <a:sym typeface="Raleway"/>
              </a:rPr>
              <a:t>This content was produced under U.S. Department of Education, Office of Special Education Programs, Award No. H325A220002. David Guardino serves as the project officer. The views expressed herein do not necessarily represent the positions or policies of the U.S. Department of Education. No official endorsement by the U.S. Department of Education of any product, commodity, service, or enterprise mentioned in this website is intended or should be inferred.</a:t>
            </a:r>
            <a:endParaRPr b="1">
              <a:latin typeface="Raleway"/>
              <a:ea typeface="Raleway"/>
              <a:cs typeface="Raleway"/>
              <a:sym typeface="Raleway"/>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163"/>
        <p:cNvGrpSpPr/>
        <p:nvPr/>
      </p:nvGrpSpPr>
      <p:grpSpPr>
        <a:xfrm>
          <a:off x="0" y="0"/>
          <a:ext cx="0" cy="0"/>
          <a:chOff x="0" y="0"/>
          <a:chExt cx="0" cy="0"/>
        </a:xfrm>
      </p:grpSpPr>
      <p:sp>
        <p:nvSpPr>
          <p:cNvPr id="168" name="Google Shape;168;p26"/>
          <p:cNvSpPr txBox="1">
            <a:spLocks noGrp="1"/>
          </p:cNvSpPr>
          <p:nvPr>
            <p:ph type="title" idx="4294967295"/>
          </p:nvPr>
        </p:nvSpPr>
        <p:spPr>
          <a:xfrm>
            <a:off x="1786050" y="3027225"/>
            <a:ext cx="14715900" cy="38790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75000"/>
              </a:lnSpc>
              <a:spcBef>
                <a:spcPts val="0"/>
              </a:spcBef>
              <a:spcAft>
                <a:spcPts val="0"/>
              </a:spcAft>
              <a:buClr>
                <a:srgbClr val="000000"/>
              </a:buClr>
              <a:buSzTx/>
              <a:buFont typeface="Arial"/>
              <a:buNone/>
              <a:tabLst/>
              <a:defRPr/>
            </a:pPr>
            <a:r>
              <a:rPr kumimoji="0" lang="en-US" sz="11200" b="1" i="0" u="none" strike="noStrike" kern="0" cap="none" spc="0" normalizeH="0" baseline="0" noProof="0" dirty="0" err="1">
                <a:ln>
                  <a:noFill/>
                </a:ln>
                <a:solidFill>
                  <a:srgbClr val="FCB008"/>
                </a:solidFill>
                <a:effectLst/>
                <a:uLnTx/>
                <a:uFillTx/>
                <a:latin typeface="Bebas Neue"/>
                <a:ea typeface="Bebas Neue"/>
                <a:cs typeface="Bebas Neue"/>
                <a:sym typeface="Bebas Neue"/>
              </a:rPr>
              <a:t>LEt</a:t>
            </a:r>
            <a:r>
              <a:rPr kumimoji="0" lang="en-US" sz="11200" b="1" i="0" u="none" strike="noStrike" kern="0" cap="none" spc="0" normalizeH="0" baseline="0" noProof="0" dirty="0">
                <a:ln>
                  <a:noFill/>
                </a:ln>
                <a:solidFill>
                  <a:srgbClr val="FCB008"/>
                </a:solidFill>
                <a:effectLst/>
                <a:uLnTx/>
                <a:uFillTx/>
                <a:latin typeface="Bebas Neue"/>
                <a:ea typeface="Bebas Neue"/>
                <a:cs typeface="Bebas Neue"/>
                <a:sym typeface="Bebas Neue"/>
              </a:rPr>
              <a:t> the good outcomes Roll: scaling effective principal Leadership</a:t>
            </a:r>
          </a:p>
        </p:txBody>
      </p:sp>
      <p:sp>
        <p:nvSpPr>
          <p:cNvPr id="164" name="Google Shape;164;p26"/>
          <p:cNvSpPr txBox="1"/>
          <p:nvPr/>
        </p:nvSpPr>
        <p:spPr>
          <a:xfrm>
            <a:off x="3730799" y="7100800"/>
            <a:ext cx="10826400" cy="2935500"/>
          </a:xfrm>
          <a:prstGeom prst="rect">
            <a:avLst/>
          </a:prstGeom>
          <a:noFill/>
          <a:ln>
            <a:noFill/>
          </a:ln>
        </p:spPr>
        <p:txBody>
          <a:bodyPr spcFirstLastPara="1" wrap="square" lIns="0" tIns="0" rIns="0" bIns="0" anchor="t" anchorCtr="0">
            <a:spAutoFit/>
          </a:bodyPr>
          <a:lstStyle/>
          <a:p>
            <a:pPr marL="0" marR="0" lvl="0" indent="0" algn="ctr" rtl="0">
              <a:lnSpc>
                <a:spcPct val="123995"/>
              </a:lnSpc>
              <a:spcBef>
                <a:spcPts val="0"/>
              </a:spcBef>
              <a:spcAft>
                <a:spcPts val="0"/>
              </a:spcAft>
              <a:buNone/>
            </a:pPr>
            <a:r>
              <a:rPr lang="en-US" sz="3200" b="1">
                <a:solidFill>
                  <a:srgbClr val="F0AF15"/>
                </a:solidFill>
                <a:latin typeface="Raleway"/>
                <a:ea typeface="Raleway"/>
                <a:cs typeface="Raleway"/>
                <a:sym typeface="Raleway"/>
              </a:rPr>
              <a:t>Wendy Barnes, Colorado State University</a:t>
            </a:r>
            <a:endParaRPr sz="3200" b="1">
              <a:solidFill>
                <a:srgbClr val="F0AF15"/>
              </a:solidFill>
              <a:latin typeface="Raleway"/>
              <a:ea typeface="Raleway"/>
              <a:cs typeface="Raleway"/>
              <a:sym typeface="Raleway"/>
            </a:endParaRPr>
          </a:p>
          <a:p>
            <a:pPr marL="0" marR="0" lvl="0" indent="0" algn="ctr" rtl="0">
              <a:lnSpc>
                <a:spcPct val="123995"/>
              </a:lnSpc>
              <a:spcBef>
                <a:spcPts val="0"/>
              </a:spcBef>
              <a:spcAft>
                <a:spcPts val="0"/>
              </a:spcAft>
              <a:buNone/>
            </a:pPr>
            <a:r>
              <a:rPr lang="en-US" sz="3200" b="1">
                <a:solidFill>
                  <a:srgbClr val="F0AF15"/>
                </a:solidFill>
                <a:latin typeface="Raleway"/>
                <a:ea typeface="Raleway"/>
                <a:cs typeface="Raleway"/>
                <a:sym typeface="Raleway"/>
              </a:rPr>
              <a:t>Jerry Goings, Regis University</a:t>
            </a:r>
            <a:endParaRPr sz="3200" b="1">
              <a:solidFill>
                <a:srgbClr val="F0AF15"/>
              </a:solidFill>
              <a:latin typeface="Raleway"/>
              <a:ea typeface="Raleway"/>
              <a:cs typeface="Raleway"/>
              <a:sym typeface="Raleway"/>
            </a:endParaRPr>
          </a:p>
          <a:p>
            <a:pPr marL="0" lvl="0" indent="0" algn="ctr" rtl="0">
              <a:lnSpc>
                <a:spcPct val="123995"/>
              </a:lnSpc>
              <a:spcBef>
                <a:spcPts val="0"/>
              </a:spcBef>
              <a:spcAft>
                <a:spcPts val="0"/>
              </a:spcAft>
              <a:buClr>
                <a:schemeClr val="dk1"/>
              </a:buClr>
              <a:buFont typeface="Arial"/>
              <a:buNone/>
            </a:pPr>
            <a:r>
              <a:rPr lang="en-US" sz="3200" b="1">
                <a:solidFill>
                  <a:srgbClr val="F0AF15"/>
                </a:solidFill>
                <a:latin typeface="Raleway"/>
                <a:ea typeface="Raleway"/>
                <a:cs typeface="Raleway"/>
                <a:sym typeface="Raleway"/>
              </a:rPr>
              <a:t>Sarah Griffin, Vermont State University</a:t>
            </a:r>
            <a:endParaRPr sz="3200" b="1">
              <a:solidFill>
                <a:srgbClr val="F0AF15"/>
              </a:solidFill>
              <a:latin typeface="Raleway"/>
              <a:ea typeface="Raleway"/>
              <a:cs typeface="Raleway"/>
              <a:sym typeface="Raleway"/>
            </a:endParaRPr>
          </a:p>
          <a:p>
            <a:pPr marL="0" lvl="0" indent="0" algn="ctr" rtl="0">
              <a:lnSpc>
                <a:spcPct val="123995"/>
              </a:lnSpc>
              <a:spcBef>
                <a:spcPts val="0"/>
              </a:spcBef>
              <a:spcAft>
                <a:spcPts val="0"/>
              </a:spcAft>
              <a:buClr>
                <a:schemeClr val="dk1"/>
              </a:buClr>
              <a:buFont typeface="Arial"/>
              <a:buNone/>
            </a:pPr>
            <a:r>
              <a:rPr lang="en-US" sz="3200" b="1">
                <a:solidFill>
                  <a:srgbClr val="F0AF15"/>
                </a:solidFill>
                <a:latin typeface="Raleway"/>
                <a:ea typeface="Raleway"/>
                <a:cs typeface="Raleway"/>
                <a:sym typeface="Raleway"/>
              </a:rPr>
              <a:t>Erica McLaughlin, Vermont Principals’ Association</a:t>
            </a:r>
            <a:endParaRPr sz="3200" b="1">
              <a:solidFill>
                <a:srgbClr val="F0AF15"/>
              </a:solidFill>
              <a:latin typeface="Raleway"/>
              <a:ea typeface="Raleway"/>
              <a:cs typeface="Raleway"/>
              <a:sym typeface="Raleway"/>
            </a:endParaRPr>
          </a:p>
          <a:p>
            <a:pPr marL="0" marR="0" lvl="0" indent="0" algn="l" rtl="0">
              <a:lnSpc>
                <a:spcPct val="123995"/>
              </a:lnSpc>
              <a:spcBef>
                <a:spcPts val="0"/>
              </a:spcBef>
              <a:spcAft>
                <a:spcPts val="0"/>
              </a:spcAft>
              <a:buNone/>
            </a:pPr>
            <a:endParaRPr sz="3200" b="1">
              <a:solidFill>
                <a:srgbClr val="F0AF15"/>
              </a:solidFill>
              <a:latin typeface="Raleway"/>
              <a:ea typeface="Raleway"/>
              <a:cs typeface="Raleway"/>
              <a:sym typeface="Raleway"/>
            </a:endParaRPr>
          </a:p>
        </p:txBody>
      </p:sp>
      <p:sp>
        <p:nvSpPr>
          <p:cNvPr id="165" name="Google Shape;165;p26">
            <a:extLst>
              <a:ext uri="{C183D7F6-B498-43B3-948B-1728B52AA6E4}">
                <adec:decorative xmlns:adec="http://schemas.microsoft.com/office/drawing/2017/decorative" val="1"/>
              </a:ext>
            </a:extLst>
          </p:cNvPr>
          <p:cNvSpPr/>
          <p:nvPr/>
        </p:nvSpPr>
        <p:spPr>
          <a:xfrm>
            <a:off x="15362460" y="9125949"/>
            <a:ext cx="2617191" cy="543067"/>
          </a:xfrm>
          <a:custGeom>
            <a:avLst/>
            <a:gdLst/>
            <a:ahLst/>
            <a:cxnLst/>
            <a:rect l="l" t="t" r="r" b="b"/>
            <a:pathLst>
              <a:path w="2617191" h="543067" extrusionOk="0">
                <a:moveTo>
                  <a:pt x="0" y="0"/>
                </a:moveTo>
                <a:lnTo>
                  <a:pt x="2617192" y="0"/>
                </a:lnTo>
                <a:lnTo>
                  <a:pt x="2617192" y="543067"/>
                </a:lnTo>
                <a:lnTo>
                  <a:pt x="0" y="54306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26">
            <a:extLst>
              <a:ext uri="{C183D7F6-B498-43B3-948B-1728B52AA6E4}">
                <adec:decorative xmlns:adec="http://schemas.microsoft.com/office/drawing/2017/decorative" val="1"/>
              </a:ext>
            </a:extLst>
          </p:cNvPr>
          <p:cNvSpPr txBox="1"/>
          <p:nvPr/>
        </p:nvSpPr>
        <p:spPr>
          <a:xfrm>
            <a:off x="15290852" y="969759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pic>
        <p:nvPicPr>
          <p:cNvPr id="167" name="Google Shape;167;p26">
            <a:extLst>
              <a:ext uri="{C183D7F6-B498-43B3-948B-1728B52AA6E4}">
                <adec:decorative xmlns:adec="http://schemas.microsoft.com/office/drawing/2017/decorative" val="1"/>
              </a:ext>
            </a:extLst>
          </p:cNvPr>
          <p:cNvPicPr preferRelativeResize="0"/>
          <p:nvPr/>
        </p:nvPicPr>
        <p:blipFill rotWithShape="1">
          <a:blip r:embed="rId4">
            <a:alphaModFix/>
          </a:blip>
          <a:srcRect r="-2817" b="69342"/>
          <a:stretch/>
        </p:blipFill>
        <p:spPr>
          <a:xfrm>
            <a:off x="-162200" y="-182475"/>
            <a:ext cx="19138502" cy="3209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172"/>
        <p:cNvGrpSpPr/>
        <p:nvPr/>
      </p:nvGrpSpPr>
      <p:grpSpPr>
        <a:xfrm>
          <a:off x="0" y="0"/>
          <a:ext cx="0" cy="0"/>
          <a:chOff x="0" y="0"/>
          <a:chExt cx="0" cy="0"/>
        </a:xfrm>
      </p:grpSpPr>
      <p:sp>
        <p:nvSpPr>
          <p:cNvPr id="173" name="Google Shape;173;p27">
            <a:extLst>
              <a:ext uri="{C183D7F6-B498-43B3-948B-1728B52AA6E4}">
                <adec:decorative xmlns:adec="http://schemas.microsoft.com/office/drawing/2017/decorative" val="1"/>
              </a:ext>
            </a:extLst>
          </p:cNvPr>
          <p:cNvSpPr/>
          <p:nvPr/>
        </p:nvSpPr>
        <p:spPr>
          <a:xfrm>
            <a:off x="729309" y="2628900"/>
            <a:ext cx="16883425" cy="6947909"/>
          </a:xfrm>
          <a:custGeom>
            <a:avLst/>
            <a:gdLst/>
            <a:ahLst/>
            <a:cxnLst/>
            <a:rect l="l" t="t" r="r" b="b"/>
            <a:pathLst>
              <a:path w="4046357" h="1665167" extrusionOk="0">
                <a:moveTo>
                  <a:pt x="3921897" y="1665167"/>
                </a:moveTo>
                <a:lnTo>
                  <a:pt x="124460" y="1665167"/>
                </a:lnTo>
                <a:cubicBezTo>
                  <a:pt x="55880" y="1665167"/>
                  <a:pt x="0" y="1609287"/>
                  <a:pt x="0" y="1540707"/>
                </a:cubicBezTo>
                <a:lnTo>
                  <a:pt x="0" y="124460"/>
                </a:lnTo>
                <a:cubicBezTo>
                  <a:pt x="0" y="55880"/>
                  <a:pt x="55880" y="0"/>
                  <a:pt x="124460" y="0"/>
                </a:cubicBezTo>
                <a:lnTo>
                  <a:pt x="3921897" y="0"/>
                </a:lnTo>
                <a:cubicBezTo>
                  <a:pt x="3990477" y="0"/>
                  <a:pt x="4046357" y="55880"/>
                  <a:pt x="4046357" y="124460"/>
                </a:cubicBezTo>
                <a:lnTo>
                  <a:pt x="4046357" y="1540707"/>
                </a:lnTo>
                <a:cubicBezTo>
                  <a:pt x="4046357" y="1609287"/>
                  <a:pt x="3990477" y="1665167"/>
                  <a:pt x="3921897" y="166516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27">
            <a:extLst>
              <a:ext uri="{C183D7F6-B498-43B3-948B-1728B52AA6E4}">
                <adec:decorative xmlns:adec="http://schemas.microsoft.com/office/drawing/2017/decorative" val="1"/>
              </a:ext>
            </a:extLst>
          </p:cNvPr>
          <p:cNvSpPr/>
          <p:nvPr/>
        </p:nvSpPr>
        <p:spPr>
          <a:xfrm>
            <a:off x="15212951" y="439720"/>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27">
            <a:extLst>
              <a:ext uri="{C183D7F6-B498-43B3-948B-1728B52AA6E4}">
                <adec:decorative xmlns:adec="http://schemas.microsoft.com/office/drawing/2017/decorative" val="1"/>
              </a:ext>
            </a:extLst>
          </p:cNvPr>
          <p:cNvSpPr txBox="1"/>
          <p:nvPr/>
        </p:nvSpPr>
        <p:spPr>
          <a:xfrm>
            <a:off x="15141342" y="1011362"/>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176" name="Google Shape;176;p27"/>
          <p:cNvSpPr txBox="1">
            <a:spLocks noGrp="1"/>
          </p:cNvSpPr>
          <p:nvPr>
            <p:ph type="title"/>
          </p:nvPr>
        </p:nvSpPr>
        <p:spPr>
          <a:xfrm>
            <a:off x="991575" y="603725"/>
            <a:ext cx="13511700" cy="1143000"/>
          </a:xfrm>
          <a:prstGeom prst="rect">
            <a:avLst/>
          </a:prstGeom>
        </p:spPr>
        <p:txBody>
          <a:bodyPr spcFirstLastPara="1" wrap="square" lIns="91425" tIns="45700" rIns="91425" bIns="45700" anchor="ctr" anchorCtr="0">
            <a:noAutofit/>
          </a:bodyPr>
          <a:lstStyle/>
          <a:p>
            <a:pPr marL="0" lvl="0" indent="0" algn="l" rtl="0">
              <a:lnSpc>
                <a:spcPct val="110001"/>
              </a:lnSpc>
              <a:spcBef>
                <a:spcPts val="0"/>
              </a:spcBef>
              <a:spcAft>
                <a:spcPts val="0"/>
              </a:spcAft>
              <a:buSzPts val="990"/>
              <a:buNone/>
            </a:pPr>
            <a:r>
              <a:rPr lang="en-US" sz="4589" dirty="0">
                <a:solidFill>
                  <a:schemeClr val="lt1"/>
                </a:solidFill>
                <a:latin typeface="Raleway ExtraBold"/>
                <a:ea typeface="Raleway ExtraBold"/>
                <a:cs typeface="Raleway ExtraBold"/>
                <a:sym typeface="Raleway ExtraBold"/>
              </a:rPr>
              <a:t>Whole Group Connections</a:t>
            </a:r>
            <a:endParaRPr sz="4589" dirty="0">
              <a:solidFill>
                <a:srgbClr val="FFFFFF"/>
              </a:solidFill>
              <a:latin typeface="Raleway ExtraBold"/>
              <a:ea typeface="Raleway ExtraBold"/>
              <a:cs typeface="Raleway ExtraBold"/>
              <a:sym typeface="Raleway ExtraBold"/>
            </a:endParaRPr>
          </a:p>
        </p:txBody>
      </p:sp>
      <p:sp>
        <p:nvSpPr>
          <p:cNvPr id="177" name="Google Shape;177;p27"/>
          <p:cNvSpPr txBox="1">
            <a:spLocks noGrp="1"/>
          </p:cNvSpPr>
          <p:nvPr>
            <p:ph type="body" idx="1"/>
          </p:nvPr>
        </p:nvSpPr>
        <p:spPr>
          <a:xfrm>
            <a:off x="991575" y="2880450"/>
            <a:ext cx="16354500" cy="4807200"/>
          </a:xfrm>
          <a:prstGeom prst="rect">
            <a:avLst/>
          </a:prstGeom>
        </p:spPr>
        <p:txBody>
          <a:bodyPr spcFirstLastPara="1" wrap="square" lIns="91425" tIns="45700" rIns="91425" bIns="45700" anchor="t" anchorCtr="0">
            <a:normAutofit/>
          </a:bodyPr>
          <a:lstStyle/>
          <a:p>
            <a:pPr marL="457200" lvl="0" indent="0" algn="l" rtl="0">
              <a:lnSpc>
                <a:spcPct val="115000"/>
              </a:lnSpc>
              <a:spcBef>
                <a:spcPts val="0"/>
              </a:spcBef>
              <a:spcAft>
                <a:spcPts val="0"/>
              </a:spcAft>
              <a:buNone/>
            </a:pPr>
            <a:r>
              <a:rPr lang="en-US" sz="6600" b="1" dirty="0">
                <a:latin typeface="Raleway"/>
                <a:ea typeface="Raleway"/>
                <a:cs typeface="Raleway"/>
                <a:sym typeface="Raleway"/>
              </a:rPr>
              <a:t>Visual Explore: What image exemplifies what an inclusive learning environment looks like to you?</a:t>
            </a:r>
            <a:endParaRPr sz="6600" b="1" dirty="0">
              <a:latin typeface="Raleway"/>
              <a:ea typeface="Raleway"/>
              <a:cs typeface="Raleway"/>
              <a:sym typeface="Raleway"/>
            </a:endParaRPr>
          </a:p>
          <a:p>
            <a:pPr marL="457200" lvl="0" indent="0" algn="l" rtl="0">
              <a:lnSpc>
                <a:spcPct val="130000"/>
              </a:lnSpc>
              <a:spcBef>
                <a:spcPts val="1200"/>
              </a:spcBef>
              <a:spcAft>
                <a:spcPts val="0"/>
              </a:spcAft>
              <a:buNone/>
            </a:pPr>
            <a:endParaRPr sz="3600" b="1" dirty="0">
              <a:latin typeface="Raleway"/>
              <a:ea typeface="Raleway"/>
              <a:cs typeface="Raleway"/>
              <a:sym typeface="Raleway"/>
            </a:endParaRPr>
          </a:p>
        </p:txBody>
      </p:sp>
      <p:sp>
        <p:nvSpPr>
          <p:cNvPr id="178" name="Google Shape;178;p27">
            <a:extLst>
              <a:ext uri="{C183D7F6-B498-43B3-948B-1728B52AA6E4}">
                <adec:decorative xmlns:adec="http://schemas.microsoft.com/office/drawing/2017/decorative" val="1"/>
              </a:ext>
            </a:extLst>
          </p:cNvPr>
          <p:cNvSpPr/>
          <p:nvPr/>
        </p:nvSpPr>
        <p:spPr>
          <a:xfrm>
            <a:off x="15680625" y="7287776"/>
            <a:ext cx="1681777" cy="2292175"/>
          </a:xfrm>
          <a:custGeom>
            <a:avLst/>
            <a:gdLst/>
            <a:ahLst/>
            <a:cxnLst/>
            <a:rect l="l" t="t" r="r" b="b"/>
            <a:pathLst>
              <a:path w="2963484" h="4366048" extrusionOk="0">
                <a:moveTo>
                  <a:pt x="0" y="0"/>
                </a:moveTo>
                <a:lnTo>
                  <a:pt x="2963484" y="0"/>
                </a:lnTo>
                <a:lnTo>
                  <a:pt x="2963484" y="4366048"/>
                </a:lnTo>
                <a:lnTo>
                  <a:pt x="0" y="4366048"/>
                </a:lnTo>
                <a:lnTo>
                  <a:pt x="0" y="0"/>
                </a:lnTo>
                <a:close/>
              </a:path>
            </a:pathLst>
          </a:custGeom>
          <a:blipFill rotWithShape="1">
            <a:blip r:embed="rId4">
              <a:alphaModFix/>
            </a:blip>
            <a:stretch>
              <a:fillRect l="-113625" t="-117428" r="-16027" b="-1653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9" name="Google Shape;179;p27">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rot="14">
            <a:off x="9275600" y="5419385"/>
            <a:ext cx="5139500" cy="3666204"/>
          </a:xfrm>
          <a:prstGeom prst="rect">
            <a:avLst/>
          </a:prstGeom>
          <a:noFill/>
          <a:ln w="19050" cap="flat" cmpd="sng">
            <a:solidFill>
              <a:srgbClr val="695D4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183"/>
        <p:cNvGrpSpPr/>
        <p:nvPr/>
      </p:nvGrpSpPr>
      <p:grpSpPr>
        <a:xfrm>
          <a:off x="0" y="0"/>
          <a:ext cx="0" cy="0"/>
          <a:chOff x="0" y="0"/>
          <a:chExt cx="0" cy="0"/>
        </a:xfrm>
      </p:grpSpPr>
      <p:sp>
        <p:nvSpPr>
          <p:cNvPr id="184" name="Google Shape;184;p28">
            <a:extLst>
              <a:ext uri="{C183D7F6-B498-43B3-948B-1728B52AA6E4}">
                <adec:decorative xmlns:adec="http://schemas.microsoft.com/office/drawing/2017/decorative" val="1"/>
              </a:ext>
            </a:extLst>
          </p:cNvPr>
          <p:cNvSpPr txBox="1"/>
          <p:nvPr/>
        </p:nvSpPr>
        <p:spPr>
          <a:xfrm>
            <a:off x="1028700" y="2620787"/>
            <a:ext cx="5868900" cy="2154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endParaRPr>
              <a:latin typeface="Raleway Black"/>
              <a:ea typeface="Raleway Black"/>
              <a:cs typeface="Raleway Black"/>
              <a:sym typeface="Raleway Black"/>
            </a:endParaRPr>
          </a:p>
        </p:txBody>
      </p:sp>
      <p:sp>
        <p:nvSpPr>
          <p:cNvPr id="185" name="Google Shape;185;p28">
            <a:extLst>
              <a:ext uri="{C183D7F6-B498-43B3-948B-1728B52AA6E4}">
                <adec:decorative xmlns:adec="http://schemas.microsoft.com/office/drawing/2017/decorative" val="1"/>
              </a:ext>
            </a:extLst>
          </p:cNvPr>
          <p:cNvSpPr/>
          <p:nvPr/>
        </p:nvSpPr>
        <p:spPr>
          <a:xfrm>
            <a:off x="7384437" y="1579600"/>
            <a:ext cx="10018636" cy="7126709"/>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28"/>
          <p:cNvSpPr txBox="1">
            <a:spLocks noGrp="1"/>
          </p:cNvSpPr>
          <p:nvPr>
            <p:ph type="title"/>
          </p:nvPr>
        </p:nvSpPr>
        <p:spPr>
          <a:xfrm>
            <a:off x="1320600" y="2177475"/>
            <a:ext cx="5285100" cy="1143000"/>
          </a:xfrm>
          <a:prstGeom prst="rect">
            <a:avLst/>
          </a:prstGeom>
        </p:spPr>
        <p:txBody>
          <a:bodyPr spcFirstLastPara="1" wrap="square" lIns="91425" tIns="45700" rIns="91425" bIns="45700" anchor="ctr" anchorCtr="0">
            <a:normAutofit fontScale="90000"/>
          </a:bodyPr>
          <a:lstStyle/>
          <a:p>
            <a:pPr marL="0" lvl="0" indent="0" algn="l" rtl="0">
              <a:lnSpc>
                <a:spcPct val="110001"/>
              </a:lnSpc>
              <a:spcBef>
                <a:spcPts val="0"/>
              </a:spcBef>
              <a:spcAft>
                <a:spcPts val="0"/>
              </a:spcAft>
              <a:buNone/>
            </a:pPr>
            <a:r>
              <a:rPr lang="en-US" sz="7899" dirty="0">
                <a:solidFill>
                  <a:schemeClr val="lt1"/>
                </a:solidFill>
                <a:latin typeface="Raleway Black"/>
                <a:ea typeface="Raleway Black"/>
                <a:cs typeface="Raleway Black"/>
                <a:sym typeface="Raleway Black"/>
              </a:rPr>
              <a:t>Session Outcomes</a:t>
            </a:r>
            <a:endParaRPr sz="7899" dirty="0">
              <a:solidFill>
                <a:srgbClr val="FFFFFF"/>
              </a:solidFill>
              <a:latin typeface="Raleway Black"/>
              <a:ea typeface="Raleway Black"/>
              <a:cs typeface="Raleway Black"/>
              <a:sym typeface="Raleway Black"/>
            </a:endParaRPr>
          </a:p>
        </p:txBody>
      </p:sp>
      <p:sp>
        <p:nvSpPr>
          <p:cNvPr id="186" name="Google Shape;186;p28">
            <a:extLst>
              <a:ext uri="{C183D7F6-B498-43B3-948B-1728B52AA6E4}">
                <adec:decorative xmlns:adec="http://schemas.microsoft.com/office/drawing/2017/decorative" val="1"/>
              </a:ext>
            </a:extLst>
          </p:cNvPr>
          <p:cNvSpPr txBox="1"/>
          <p:nvPr/>
        </p:nvSpPr>
        <p:spPr>
          <a:xfrm>
            <a:off x="176868" y="739131"/>
            <a:ext cx="2760300" cy="2895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101">
                <a:solidFill>
                  <a:srgbClr val="0F3869"/>
                </a:solidFill>
                <a:latin typeface="Arial"/>
                <a:ea typeface="Arial"/>
                <a:cs typeface="Arial"/>
                <a:sym typeface="Arial"/>
              </a:rPr>
              <a:t>Cross-State Convening</a:t>
            </a:r>
            <a:endParaRPr/>
          </a:p>
        </p:txBody>
      </p:sp>
      <p:sp>
        <p:nvSpPr>
          <p:cNvPr id="187" name="Google Shape;187;p28">
            <a:extLst>
              <a:ext uri="{C183D7F6-B498-43B3-948B-1728B52AA6E4}">
                <adec:decorative xmlns:adec="http://schemas.microsoft.com/office/drawing/2017/decorative" val="1"/>
              </a:ext>
            </a:extLst>
          </p:cNvPr>
          <p:cNvSpPr/>
          <p:nvPr/>
        </p:nvSpPr>
        <p:spPr>
          <a:xfrm>
            <a:off x="15461793" y="167489"/>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28">
            <a:extLst>
              <a:ext uri="{C183D7F6-B498-43B3-948B-1728B52AA6E4}">
                <adec:decorative xmlns:adec="http://schemas.microsoft.com/office/drawing/2017/decorative" val="1"/>
              </a:ext>
            </a:extLst>
          </p:cNvPr>
          <p:cNvSpPr txBox="1"/>
          <p:nvPr/>
        </p:nvSpPr>
        <p:spPr>
          <a:xfrm>
            <a:off x="15390184"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189" name="Google Shape;189;p28">
            <a:extLst>
              <a:ext uri="{C183D7F6-B498-43B3-948B-1728B52AA6E4}">
                <adec:decorative xmlns:adec="http://schemas.microsoft.com/office/drawing/2017/decorative" val="1"/>
              </a:ext>
            </a:extLst>
          </p:cNvPr>
          <p:cNvSpPr/>
          <p:nvPr/>
        </p:nvSpPr>
        <p:spPr>
          <a:xfrm>
            <a:off x="2221975" y="4156251"/>
            <a:ext cx="2963484" cy="4366048"/>
          </a:xfrm>
          <a:custGeom>
            <a:avLst/>
            <a:gdLst/>
            <a:ahLst/>
            <a:cxnLst/>
            <a:rect l="l" t="t" r="r" b="b"/>
            <a:pathLst>
              <a:path w="2963484" h="4366048" extrusionOk="0">
                <a:moveTo>
                  <a:pt x="0" y="0"/>
                </a:moveTo>
                <a:lnTo>
                  <a:pt x="2963484" y="0"/>
                </a:lnTo>
                <a:lnTo>
                  <a:pt x="2963484" y="4366048"/>
                </a:lnTo>
                <a:lnTo>
                  <a:pt x="0" y="4366048"/>
                </a:lnTo>
                <a:lnTo>
                  <a:pt x="0" y="0"/>
                </a:lnTo>
                <a:close/>
              </a:path>
            </a:pathLst>
          </a:custGeom>
          <a:blipFill rotWithShape="1">
            <a:blip r:embed="rId4">
              <a:alphaModFix/>
            </a:blip>
            <a:stretch>
              <a:fillRect l="-113625" t="-117428" r="-16027" b="-1653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28"/>
          <p:cNvSpPr txBox="1">
            <a:spLocks noGrp="1"/>
          </p:cNvSpPr>
          <p:nvPr>
            <p:ph type="body" idx="1"/>
          </p:nvPr>
        </p:nvSpPr>
        <p:spPr>
          <a:xfrm>
            <a:off x="7616950" y="1764800"/>
            <a:ext cx="9454800" cy="6757500"/>
          </a:xfrm>
          <a:prstGeom prst="rect">
            <a:avLst/>
          </a:prstGeom>
        </p:spPr>
        <p:txBody>
          <a:bodyPr spcFirstLastPara="1" wrap="square" lIns="91425" tIns="45700" rIns="91425" bIns="45700" anchor="t" anchorCtr="0">
            <a:normAutofit fontScale="85000" lnSpcReduction="10000"/>
          </a:bodyPr>
          <a:lstStyle/>
          <a:p>
            <a:pPr marL="0" lvl="0" indent="0" algn="l" rtl="0">
              <a:lnSpc>
                <a:spcPct val="130000"/>
              </a:lnSpc>
              <a:spcBef>
                <a:spcPts val="0"/>
              </a:spcBef>
              <a:spcAft>
                <a:spcPts val="0"/>
              </a:spcAft>
              <a:buNone/>
            </a:pPr>
            <a:r>
              <a:rPr lang="en-US" sz="4000" b="1" dirty="0">
                <a:latin typeface="Raleway"/>
                <a:ea typeface="Raleway"/>
                <a:cs typeface="Raleway"/>
                <a:sym typeface="Raleway"/>
              </a:rPr>
              <a:t>Participants will learn:</a:t>
            </a:r>
            <a:endParaRPr sz="4000" b="1" dirty="0">
              <a:latin typeface="Raleway"/>
              <a:ea typeface="Raleway"/>
              <a:cs typeface="Raleway"/>
              <a:sym typeface="Raleway"/>
            </a:endParaRPr>
          </a:p>
          <a:p>
            <a:pPr marL="457200" lvl="0" indent="-444500" algn="l" rtl="0">
              <a:lnSpc>
                <a:spcPct val="130000"/>
              </a:lnSpc>
              <a:spcBef>
                <a:spcPts val="0"/>
              </a:spcBef>
              <a:spcAft>
                <a:spcPts val="0"/>
              </a:spcAft>
              <a:buSzPct val="100000"/>
              <a:buFont typeface="Raleway"/>
              <a:buChar char="•"/>
            </a:pPr>
            <a:r>
              <a:rPr lang="en-US" sz="4000" b="1" dirty="0">
                <a:latin typeface="Raleway"/>
                <a:ea typeface="Raleway"/>
                <a:cs typeface="Raleway"/>
                <a:sym typeface="Raleway"/>
              </a:rPr>
              <a:t>Deeper understanding of effective strategies for scaling effective principal leadership preparation, professional learning, and policy efforts. </a:t>
            </a:r>
            <a:endParaRPr sz="4000" b="1" dirty="0">
              <a:latin typeface="Raleway"/>
              <a:ea typeface="Raleway"/>
              <a:cs typeface="Raleway"/>
              <a:sym typeface="Raleway"/>
            </a:endParaRPr>
          </a:p>
          <a:p>
            <a:pPr marL="457200" lvl="0" indent="-444500" algn="l" rtl="0">
              <a:lnSpc>
                <a:spcPct val="130000"/>
              </a:lnSpc>
              <a:spcBef>
                <a:spcPts val="0"/>
              </a:spcBef>
              <a:spcAft>
                <a:spcPts val="0"/>
              </a:spcAft>
              <a:buSzPct val="100000"/>
              <a:buFont typeface="Raleway"/>
              <a:buChar char="•"/>
            </a:pPr>
            <a:r>
              <a:rPr lang="en-US" sz="4000" b="1" dirty="0">
                <a:latin typeface="Raleway"/>
                <a:ea typeface="Raleway"/>
                <a:cs typeface="Raleway"/>
                <a:sym typeface="Raleway"/>
              </a:rPr>
              <a:t>Ideas for ways to strengthen cross‑agency collaboration, preservice‑to‑</a:t>
            </a:r>
            <a:r>
              <a:rPr lang="en-US" sz="4000" b="1" dirty="0" err="1">
                <a:latin typeface="Raleway"/>
                <a:ea typeface="Raleway"/>
                <a:cs typeface="Raleway"/>
                <a:sym typeface="Raleway"/>
              </a:rPr>
              <a:t>inservice</a:t>
            </a:r>
            <a:r>
              <a:rPr lang="en-US" sz="4000" b="1" dirty="0">
                <a:latin typeface="Raleway"/>
                <a:ea typeface="Raleway"/>
                <a:cs typeface="Raleway"/>
                <a:sym typeface="Raleway"/>
              </a:rPr>
              <a:t> partnerships, and system‑level alignment for effective principal leadership in your state.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29"/>
          <p:cNvSpPr txBox="1">
            <a:spLocks noGrp="1"/>
          </p:cNvSpPr>
          <p:nvPr>
            <p:ph type="title" idx="4294967295"/>
          </p:nvPr>
        </p:nvSpPr>
        <p:spPr>
          <a:xfrm>
            <a:off x="2718675" y="1395038"/>
            <a:ext cx="12850650" cy="323212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9999" b="1" i="0" u="none" strike="noStrike" kern="0" cap="none" spc="0" normalizeH="0" baseline="0" noProof="0" dirty="0">
                <a:ln>
                  <a:noFill/>
                </a:ln>
                <a:solidFill>
                  <a:srgbClr val="000000"/>
                </a:solidFill>
                <a:effectLst/>
                <a:uLnTx/>
                <a:uFillTx/>
                <a:latin typeface="Fjalla One"/>
                <a:ea typeface="Fjalla One"/>
                <a:cs typeface="Fjalla One"/>
                <a:sym typeface="Fjalla One"/>
              </a:rPr>
              <a:t>COLORADO’S</a:t>
            </a:r>
          </a:p>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endParaRPr kumimoji="0" lang="en-US" sz="9999" b="1"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198" name="Google Shape;198;p29"/>
          <p:cNvSpPr txBox="1"/>
          <p:nvPr/>
        </p:nvSpPr>
        <p:spPr>
          <a:xfrm>
            <a:off x="3115013" y="3227146"/>
            <a:ext cx="12057975" cy="3600986"/>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4500" i="1" dirty="0">
                <a:latin typeface="Raleway" pitchFamily="2" charset="77"/>
              </a:rPr>
              <a:t>STATEWIDE </a:t>
            </a:r>
            <a:endParaRPr sz="4500" i="1" dirty="0">
              <a:latin typeface="Raleway" pitchFamily="2" charset="77"/>
            </a:endParaRPr>
          </a:p>
          <a:p>
            <a:pPr marL="0" marR="0" lvl="0" indent="0" algn="ctr" rtl="0">
              <a:lnSpc>
                <a:spcPct val="130000"/>
              </a:lnSpc>
              <a:spcBef>
                <a:spcPts val="0"/>
              </a:spcBef>
              <a:spcAft>
                <a:spcPts val="0"/>
              </a:spcAft>
              <a:buNone/>
            </a:pPr>
            <a:r>
              <a:rPr lang="en-US" sz="4500" i="1" dirty="0">
                <a:latin typeface="Raleway" pitchFamily="2" charset="77"/>
              </a:rPr>
              <a:t> EFFECTIVE PRINCIPAL LEADERSHIP</a:t>
            </a:r>
            <a:endParaRPr sz="4500" i="1" dirty="0">
              <a:latin typeface="Raleway" pitchFamily="2" charset="77"/>
            </a:endParaRPr>
          </a:p>
          <a:p>
            <a:pPr marL="0" marR="0" lvl="0" indent="0" algn="ctr" rtl="0">
              <a:lnSpc>
                <a:spcPct val="130000"/>
              </a:lnSpc>
              <a:spcBef>
                <a:spcPts val="0"/>
              </a:spcBef>
              <a:spcAft>
                <a:spcPts val="0"/>
              </a:spcAft>
              <a:buNone/>
            </a:pPr>
            <a:r>
              <a:rPr lang="en-US" sz="4500" i="1" dirty="0">
                <a:latin typeface="Raleway" pitchFamily="2" charset="77"/>
              </a:rPr>
              <a:t>LEARNING COMMUNITY</a:t>
            </a:r>
            <a:endParaRPr sz="4500" i="1" dirty="0">
              <a:latin typeface="Raleway" pitchFamily="2" charset="77"/>
            </a:endParaRPr>
          </a:p>
          <a:p>
            <a:pPr marL="0" marR="0" lvl="0" indent="0" algn="ctr" rtl="0">
              <a:lnSpc>
                <a:spcPct val="130000"/>
              </a:lnSpc>
              <a:spcBef>
                <a:spcPts val="0"/>
              </a:spcBef>
              <a:spcAft>
                <a:spcPts val="0"/>
              </a:spcAft>
              <a:buNone/>
            </a:pPr>
            <a:endParaRPr sz="4500" i="1" dirty="0">
              <a:latin typeface="Raleway" pitchFamily="2" charset="77"/>
            </a:endParaRPr>
          </a:p>
        </p:txBody>
      </p:sp>
      <p:sp>
        <p:nvSpPr>
          <p:cNvPr id="199" name="Google Shape;199;p29">
            <a:extLst>
              <a:ext uri="{C183D7F6-B498-43B3-948B-1728B52AA6E4}">
                <adec:decorative xmlns:adec="http://schemas.microsoft.com/office/drawing/2017/decorative" val="1"/>
              </a:ext>
            </a:extLst>
          </p:cNvPr>
          <p:cNvSpPr/>
          <p:nvPr/>
        </p:nvSpPr>
        <p:spPr>
          <a:xfrm>
            <a:off x="15458567"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29"/>
          <p:cNvSpPr txBox="1"/>
          <p:nvPr/>
        </p:nvSpPr>
        <p:spPr>
          <a:xfrm>
            <a:off x="15346126"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pic>
        <p:nvPicPr>
          <p:cNvPr id="201" name="Google Shape;201;p29">
            <a:extLst>
              <a:ext uri="{C183D7F6-B498-43B3-948B-1728B52AA6E4}">
                <adec:decorative xmlns:adec="http://schemas.microsoft.com/office/drawing/2017/decorative" val="1"/>
              </a:ext>
            </a:extLst>
          </p:cNvPr>
          <p:cNvPicPr preferRelativeResize="0"/>
          <p:nvPr/>
        </p:nvPicPr>
        <p:blipFill rotWithShape="1">
          <a:blip r:embed="rId4">
            <a:alphaModFix/>
          </a:blip>
          <a:srcRect t="58037"/>
          <a:stretch/>
        </p:blipFill>
        <p:spPr>
          <a:xfrm>
            <a:off x="0" y="5970375"/>
            <a:ext cx="18288000" cy="4316625"/>
          </a:xfrm>
          <a:prstGeom prst="rect">
            <a:avLst/>
          </a:prstGeom>
          <a:noFill/>
          <a:ln>
            <a:noFill/>
          </a:ln>
        </p:spPr>
      </p:pic>
      <p:sp>
        <p:nvSpPr>
          <p:cNvPr id="202" name="Google Shape;202;p29">
            <a:extLst>
              <a:ext uri="{C183D7F6-B498-43B3-948B-1728B52AA6E4}">
                <adec:decorative xmlns:adec="http://schemas.microsoft.com/office/drawing/2017/decorative" val="1"/>
              </a:ext>
            </a:extLst>
          </p:cNvPr>
          <p:cNvSpPr/>
          <p:nvPr/>
        </p:nvSpPr>
        <p:spPr>
          <a:xfrm>
            <a:off x="-276773" y="4345059"/>
            <a:ext cx="6449851" cy="8599801"/>
          </a:xfrm>
          <a:custGeom>
            <a:avLst/>
            <a:gdLst/>
            <a:ahLst/>
            <a:cxnLst/>
            <a:rect l="l" t="t" r="r" b="b"/>
            <a:pathLst>
              <a:path w="6449851" h="8599801" extrusionOk="0">
                <a:moveTo>
                  <a:pt x="0" y="0"/>
                </a:moveTo>
                <a:lnTo>
                  <a:pt x="6449851" y="0"/>
                </a:lnTo>
                <a:lnTo>
                  <a:pt x="6449851" y="8599801"/>
                </a:lnTo>
                <a:lnTo>
                  <a:pt x="0" y="8599801"/>
                </a:lnTo>
                <a:lnTo>
                  <a:pt x="0" y="0"/>
                </a:lnTo>
                <a:close/>
              </a:path>
            </a:pathLst>
          </a:custGeom>
          <a:blipFill rotWithShape="1">
            <a:blip r:embed="rId5">
              <a:alphaModFix/>
            </a:blip>
            <a:stretch>
              <a:fillRect l="-104897" t="-122746" r="-5398" b="-1397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3" name="Google Shape;203;p29" descr="school of education Colorado state university logo"/>
          <p:cNvPicPr preferRelativeResize="0"/>
          <p:nvPr/>
        </p:nvPicPr>
        <p:blipFill rotWithShape="1">
          <a:blip r:embed="rId6">
            <a:alphaModFix/>
          </a:blip>
          <a:srcRect/>
          <a:stretch/>
        </p:blipFill>
        <p:spPr>
          <a:xfrm>
            <a:off x="1422953" y="7248012"/>
            <a:ext cx="6934200" cy="2628900"/>
          </a:xfrm>
          <a:prstGeom prst="rect">
            <a:avLst/>
          </a:prstGeom>
          <a:noFill/>
          <a:ln>
            <a:noFill/>
          </a:ln>
        </p:spPr>
      </p:pic>
      <p:pic>
        <p:nvPicPr>
          <p:cNvPr id="204" name="Google Shape;204;p29" descr="Regis university division of education logo"/>
          <p:cNvPicPr preferRelativeResize="0"/>
          <p:nvPr/>
        </p:nvPicPr>
        <p:blipFill rotWithShape="1">
          <a:blip r:embed="rId7">
            <a:alphaModFix/>
          </a:blip>
          <a:srcRect/>
          <a:stretch/>
        </p:blipFill>
        <p:spPr>
          <a:xfrm>
            <a:off x="9799307" y="7242090"/>
            <a:ext cx="6991350" cy="2609850"/>
          </a:xfrm>
          <a:prstGeom prst="rect">
            <a:avLst/>
          </a:prstGeom>
          <a:noFill/>
          <a:ln>
            <a:noFill/>
          </a:ln>
        </p:spPr>
      </p:pic>
      <p:pic>
        <p:nvPicPr>
          <p:cNvPr id="205" name="Google Shape;205;p29">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10054779" y="8113352"/>
            <a:ext cx="2826339" cy="8982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209"/>
        <p:cNvGrpSpPr/>
        <p:nvPr/>
      </p:nvGrpSpPr>
      <p:grpSpPr>
        <a:xfrm>
          <a:off x="0" y="0"/>
          <a:ext cx="0" cy="0"/>
          <a:chOff x="0" y="0"/>
          <a:chExt cx="0" cy="0"/>
        </a:xfrm>
      </p:grpSpPr>
      <p:sp>
        <p:nvSpPr>
          <p:cNvPr id="210" name="Google Shape;210;p30">
            <a:extLst>
              <a:ext uri="{C183D7F6-B498-43B3-948B-1728B52AA6E4}">
                <adec:decorative xmlns:adec="http://schemas.microsoft.com/office/drawing/2017/decorative" val="1"/>
              </a:ext>
            </a:extLst>
          </p:cNvPr>
          <p:cNvSpPr/>
          <p:nvPr/>
        </p:nvSpPr>
        <p:spPr>
          <a:xfrm>
            <a:off x="15212951" y="439720"/>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30">
            <a:extLst>
              <a:ext uri="{C183D7F6-B498-43B3-948B-1728B52AA6E4}">
                <adec:decorative xmlns:adec="http://schemas.microsoft.com/office/drawing/2017/decorative" val="1"/>
              </a:ext>
            </a:extLst>
          </p:cNvPr>
          <p:cNvSpPr txBox="1"/>
          <p:nvPr/>
        </p:nvSpPr>
        <p:spPr>
          <a:xfrm>
            <a:off x="15141342" y="1011362"/>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12" name="Google Shape;212;p30"/>
          <p:cNvSpPr txBox="1">
            <a:spLocks noGrp="1"/>
          </p:cNvSpPr>
          <p:nvPr>
            <p:ph type="title"/>
          </p:nvPr>
        </p:nvSpPr>
        <p:spPr>
          <a:xfrm>
            <a:off x="991575" y="603725"/>
            <a:ext cx="13511700" cy="1143000"/>
          </a:xfrm>
          <a:prstGeom prst="rect">
            <a:avLst/>
          </a:prstGeom>
        </p:spPr>
        <p:txBody>
          <a:bodyPr spcFirstLastPara="1" wrap="square" lIns="91425" tIns="45700" rIns="91425" bIns="45700" anchor="ctr" anchorCtr="0">
            <a:noAutofit/>
          </a:bodyPr>
          <a:lstStyle/>
          <a:p>
            <a:pPr marL="0" lvl="0" indent="0" algn="l" rtl="0">
              <a:lnSpc>
                <a:spcPct val="110001"/>
              </a:lnSpc>
              <a:spcBef>
                <a:spcPts val="0"/>
              </a:spcBef>
              <a:spcAft>
                <a:spcPts val="0"/>
              </a:spcAft>
              <a:buSzPts val="990"/>
              <a:buNone/>
            </a:pPr>
            <a:r>
              <a:rPr lang="en-US" sz="4589" dirty="0">
                <a:solidFill>
                  <a:schemeClr val="lt1"/>
                </a:solidFill>
                <a:latin typeface="Raleway ExtraBold"/>
                <a:ea typeface="Raleway ExtraBold"/>
                <a:cs typeface="Raleway ExtraBold"/>
                <a:sym typeface="Raleway ExtraBold"/>
              </a:rPr>
              <a:t>Who We Are</a:t>
            </a:r>
            <a:endParaRPr sz="4589" dirty="0">
              <a:solidFill>
                <a:srgbClr val="FFFFFF"/>
              </a:solidFill>
              <a:latin typeface="Raleway ExtraBold"/>
              <a:ea typeface="Raleway ExtraBold"/>
              <a:cs typeface="Raleway ExtraBold"/>
              <a:sym typeface="Raleway ExtraBold"/>
            </a:endParaRPr>
          </a:p>
        </p:txBody>
      </p:sp>
      <p:sp>
        <p:nvSpPr>
          <p:cNvPr id="213" name="Google Shape;213;p30">
            <a:extLst>
              <a:ext uri="{C183D7F6-B498-43B3-948B-1728B52AA6E4}">
                <adec:decorative xmlns:adec="http://schemas.microsoft.com/office/drawing/2017/decorative" val="1"/>
              </a:ext>
            </a:extLst>
          </p:cNvPr>
          <p:cNvSpPr/>
          <p:nvPr/>
        </p:nvSpPr>
        <p:spPr>
          <a:xfrm>
            <a:off x="15680625" y="7287776"/>
            <a:ext cx="1681777" cy="2292175"/>
          </a:xfrm>
          <a:custGeom>
            <a:avLst/>
            <a:gdLst/>
            <a:ahLst/>
            <a:cxnLst/>
            <a:rect l="l" t="t" r="r" b="b"/>
            <a:pathLst>
              <a:path w="2963484" h="4366048" extrusionOk="0">
                <a:moveTo>
                  <a:pt x="0" y="0"/>
                </a:moveTo>
                <a:lnTo>
                  <a:pt x="2963484" y="0"/>
                </a:lnTo>
                <a:lnTo>
                  <a:pt x="2963484" y="4366048"/>
                </a:lnTo>
                <a:lnTo>
                  <a:pt x="0" y="4366048"/>
                </a:lnTo>
                <a:lnTo>
                  <a:pt x="0" y="0"/>
                </a:lnTo>
                <a:close/>
              </a:path>
            </a:pathLst>
          </a:custGeom>
          <a:blipFill rotWithShape="1">
            <a:blip r:embed="rId4">
              <a:alphaModFix/>
            </a:blip>
            <a:stretch>
              <a:fillRect l="-113625" t="-117428" r="-16027" b="-1653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4" name="Google Shape;214;p30" descr="Headshot of Wendy Barnes"/>
          <p:cNvPicPr preferRelativeResize="0"/>
          <p:nvPr/>
        </p:nvPicPr>
        <p:blipFill rotWithShape="1">
          <a:blip r:embed="rId5">
            <a:alphaModFix/>
          </a:blip>
          <a:srcRect/>
          <a:stretch/>
        </p:blipFill>
        <p:spPr>
          <a:xfrm>
            <a:off x="4746416" y="2036159"/>
            <a:ext cx="2790375" cy="3801106"/>
          </a:xfrm>
          <a:prstGeom prst="rect">
            <a:avLst/>
          </a:prstGeom>
          <a:noFill/>
          <a:ln>
            <a:noFill/>
          </a:ln>
        </p:spPr>
      </p:pic>
      <p:sp>
        <p:nvSpPr>
          <p:cNvPr id="215" name="Google Shape;215;p30"/>
          <p:cNvSpPr txBox="1"/>
          <p:nvPr/>
        </p:nvSpPr>
        <p:spPr>
          <a:xfrm>
            <a:off x="4060516" y="6126702"/>
            <a:ext cx="4162200" cy="3264900"/>
          </a:xfrm>
          <a:prstGeom prst="rect">
            <a:avLst/>
          </a:prstGeom>
          <a:noFill/>
          <a:ln>
            <a:noFill/>
          </a:ln>
        </p:spPr>
        <p:txBody>
          <a:bodyPr spcFirstLastPara="1" wrap="square" lIns="137150" tIns="68550" rIns="137150" bIns="68550" anchor="t" anchorCtr="0">
            <a:normAutofit lnSpcReduction="10000"/>
          </a:bodyPr>
          <a:lstStyle/>
          <a:p>
            <a:pPr marL="0" marR="0" lvl="0" indent="0" algn="ctr" rtl="0">
              <a:lnSpc>
                <a:spcPct val="90000"/>
              </a:lnSpc>
              <a:spcBef>
                <a:spcPts val="0"/>
              </a:spcBef>
              <a:spcAft>
                <a:spcPts val="0"/>
              </a:spcAft>
              <a:buClr>
                <a:schemeClr val="lt1"/>
              </a:buClr>
              <a:buSzPts val="4200"/>
              <a:buFont typeface="Arial"/>
              <a:buNone/>
            </a:pPr>
            <a:r>
              <a:rPr lang="en-US" sz="4200">
                <a:solidFill>
                  <a:schemeClr val="lt1"/>
                </a:solidFill>
                <a:latin typeface="Gill Sans"/>
                <a:ea typeface="Gill Sans"/>
                <a:cs typeface="Gill Sans"/>
                <a:sym typeface="Gill Sans"/>
              </a:rPr>
              <a:t>Wendy Barnes</a:t>
            </a:r>
            <a:endParaRPr sz="2100"/>
          </a:p>
          <a:p>
            <a:pPr marL="0" marR="0" lvl="0" indent="0" algn="ctr" rtl="0">
              <a:lnSpc>
                <a:spcPct val="90000"/>
              </a:lnSpc>
              <a:spcBef>
                <a:spcPts val="1500"/>
              </a:spcBef>
              <a:spcAft>
                <a:spcPts val="0"/>
              </a:spcAft>
              <a:buClr>
                <a:schemeClr val="lt1"/>
              </a:buClr>
              <a:buSzPts val="3300"/>
              <a:buFont typeface="Arial"/>
              <a:buNone/>
            </a:pPr>
            <a:r>
              <a:rPr lang="en-US" sz="3300">
                <a:solidFill>
                  <a:schemeClr val="lt1"/>
                </a:solidFill>
                <a:latin typeface="Gill Sans"/>
                <a:ea typeface="Gill Sans"/>
                <a:cs typeface="Gill Sans"/>
                <a:sym typeface="Gill Sans"/>
              </a:rPr>
              <a:t>Colorado State University, </a:t>
            </a:r>
            <a:r>
              <a:rPr lang="en-US" sz="3300" b="0" i="0">
                <a:solidFill>
                  <a:schemeClr val="lt1"/>
                </a:solidFill>
                <a:latin typeface="Gill Sans"/>
                <a:ea typeface="Gill Sans"/>
                <a:cs typeface="Gill Sans"/>
                <a:sym typeface="Gill Sans"/>
              </a:rPr>
              <a:t>Associate Professor, School Leadership and Center for Educator Preparation</a:t>
            </a:r>
            <a:endParaRPr sz="3300">
              <a:solidFill>
                <a:schemeClr val="lt1"/>
              </a:solidFill>
              <a:latin typeface="Gill Sans"/>
              <a:ea typeface="Gill Sans"/>
              <a:cs typeface="Gill Sans"/>
              <a:sym typeface="Gill Sans"/>
            </a:endParaRPr>
          </a:p>
        </p:txBody>
      </p:sp>
      <p:pic>
        <p:nvPicPr>
          <p:cNvPr id="216" name="Google Shape;216;p30" descr="Headshot of Jerry Goings"/>
          <p:cNvPicPr preferRelativeResize="0"/>
          <p:nvPr/>
        </p:nvPicPr>
        <p:blipFill rotWithShape="1">
          <a:blip r:embed="rId6">
            <a:alphaModFix/>
          </a:blip>
          <a:srcRect t="7971" b="21111"/>
          <a:stretch/>
        </p:blipFill>
        <p:spPr>
          <a:xfrm>
            <a:off x="9152019" y="2036160"/>
            <a:ext cx="3446199" cy="3510973"/>
          </a:xfrm>
          <a:prstGeom prst="rect">
            <a:avLst/>
          </a:prstGeom>
          <a:noFill/>
          <a:ln>
            <a:noFill/>
          </a:ln>
        </p:spPr>
      </p:pic>
      <p:sp>
        <p:nvSpPr>
          <p:cNvPr id="217" name="Google Shape;217;p30"/>
          <p:cNvSpPr txBox="1"/>
          <p:nvPr/>
        </p:nvSpPr>
        <p:spPr>
          <a:xfrm>
            <a:off x="8966300" y="6126700"/>
            <a:ext cx="4331400" cy="2483700"/>
          </a:xfrm>
          <a:prstGeom prst="rect">
            <a:avLst/>
          </a:prstGeom>
          <a:noFill/>
          <a:ln>
            <a:noFill/>
          </a:ln>
        </p:spPr>
        <p:txBody>
          <a:bodyPr spcFirstLastPara="1" wrap="square" lIns="137150" tIns="68550" rIns="137150" bIns="68550" anchor="t" anchorCtr="0">
            <a:normAutofit fontScale="92500" lnSpcReduction="10000"/>
          </a:bodyPr>
          <a:lstStyle/>
          <a:p>
            <a:pPr marL="0" marR="0" lvl="0" indent="0" algn="ctr" rtl="0">
              <a:lnSpc>
                <a:spcPct val="90000"/>
              </a:lnSpc>
              <a:spcBef>
                <a:spcPts val="0"/>
              </a:spcBef>
              <a:spcAft>
                <a:spcPts val="0"/>
              </a:spcAft>
              <a:buClr>
                <a:schemeClr val="lt1"/>
              </a:buClr>
              <a:buSzPct val="93333"/>
              <a:buFont typeface="Arial"/>
              <a:buNone/>
            </a:pPr>
            <a:r>
              <a:rPr lang="en-US" sz="4500">
                <a:solidFill>
                  <a:schemeClr val="lt1"/>
                </a:solidFill>
                <a:latin typeface="Gill Sans"/>
                <a:ea typeface="Gill Sans"/>
                <a:cs typeface="Gill Sans"/>
                <a:sym typeface="Gill Sans"/>
              </a:rPr>
              <a:t>Jerry Goings</a:t>
            </a:r>
            <a:endParaRPr sz="4500"/>
          </a:p>
          <a:p>
            <a:pPr marL="0" marR="0" lvl="0" indent="0" algn="ctr" rtl="0">
              <a:lnSpc>
                <a:spcPct val="110000"/>
              </a:lnSpc>
              <a:spcBef>
                <a:spcPts val="1500"/>
              </a:spcBef>
              <a:spcAft>
                <a:spcPts val="0"/>
              </a:spcAft>
              <a:buClr>
                <a:schemeClr val="lt1"/>
              </a:buClr>
              <a:buSzPct val="92957"/>
              <a:buFont typeface="Arial"/>
              <a:buNone/>
            </a:pPr>
            <a:r>
              <a:rPr lang="en-US" sz="3550">
                <a:solidFill>
                  <a:schemeClr val="lt1"/>
                </a:solidFill>
                <a:latin typeface="Gill Sans"/>
                <a:ea typeface="Gill Sans"/>
                <a:cs typeface="Gill Sans"/>
                <a:sym typeface="Gill Sans"/>
              </a:rPr>
              <a:t>Regis University, Program Director, Educational Leadership</a:t>
            </a:r>
            <a:endParaRPr sz="355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221"/>
        <p:cNvGrpSpPr/>
        <p:nvPr/>
      </p:nvGrpSpPr>
      <p:grpSpPr>
        <a:xfrm>
          <a:off x="0" y="0"/>
          <a:ext cx="0" cy="0"/>
          <a:chOff x="0" y="0"/>
          <a:chExt cx="0" cy="0"/>
        </a:xfrm>
      </p:grpSpPr>
      <p:sp>
        <p:nvSpPr>
          <p:cNvPr id="222" name="Google Shape;222;p31">
            <a:extLst>
              <a:ext uri="{C183D7F6-B498-43B3-948B-1728B52AA6E4}">
                <adec:decorative xmlns:adec="http://schemas.microsoft.com/office/drawing/2017/decorative" val="1"/>
              </a:ext>
            </a:extLst>
          </p:cNvPr>
          <p:cNvSpPr/>
          <p:nvPr/>
        </p:nvSpPr>
        <p:spPr>
          <a:xfrm>
            <a:off x="729309" y="2628900"/>
            <a:ext cx="16883425" cy="6947909"/>
          </a:xfrm>
          <a:custGeom>
            <a:avLst/>
            <a:gdLst/>
            <a:ahLst/>
            <a:cxnLst/>
            <a:rect l="l" t="t" r="r" b="b"/>
            <a:pathLst>
              <a:path w="4046357" h="1665167" extrusionOk="0">
                <a:moveTo>
                  <a:pt x="3921897" y="1665167"/>
                </a:moveTo>
                <a:lnTo>
                  <a:pt x="124460" y="1665167"/>
                </a:lnTo>
                <a:cubicBezTo>
                  <a:pt x="55880" y="1665167"/>
                  <a:pt x="0" y="1609287"/>
                  <a:pt x="0" y="1540707"/>
                </a:cubicBezTo>
                <a:lnTo>
                  <a:pt x="0" y="124460"/>
                </a:lnTo>
                <a:cubicBezTo>
                  <a:pt x="0" y="55880"/>
                  <a:pt x="55880" y="0"/>
                  <a:pt x="124460" y="0"/>
                </a:cubicBezTo>
                <a:lnTo>
                  <a:pt x="3921897" y="0"/>
                </a:lnTo>
                <a:cubicBezTo>
                  <a:pt x="3990477" y="0"/>
                  <a:pt x="4046357" y="55880"/>
                  <a:pt x="4046357" y="124460"/>
                </a:cubicBezTo>
                <a:lnTo>
                  <a:pt x="4046357" y="1540707"/>
                </a:lnTo>
                <a:cubicBezTo>
                  <a:pt x="4046357" y="1609287"/>
                  <a:pt x="3990477" y="1665167"/>
                  <a:pt x="3921897" y="166516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31">
            <a:extLst>
              <a:ext uri="{C183D7F6-B498-43B3-948B-1728B52AA6E4}">
                <adec:decorative xmlns:adec="http://schemas.microsoft.com/office/drawing/2017/decorative" val="1"/>
              </a:ext>
            </a:extLst>
          </p:cNvPr>
          <p:cNvSpPr/>
          <p:nvPr/>
        </p:nvSpPr>
        <p:spPr>
          <a:xfrm>
            <a:off x="15212951" y="439720"/>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31">
            <a:extLst>
              <a:ext uri="{C183D7F6-B498-43B3-948B-1728B52AA6E4}">
                <adec:decorative xmlns:adec="http://schemas.microsoft.com/office/drawing/2017/decorative" val="1"/>
              </a:ext>
            </a:extLst>
          </p:cNvPr>
          <p:cNvSpPr txBox="1"/>
          <p:nvPr/>
        </p:nvSpPr>
        <p:spPr>
          <a:xfrm>
            <a:off x="15141342" y="1011362"/>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25" name="Google Shape;225;p31"/>
          <p:cNvSpPr txBox="1">
            <a:spLocks noGrp="1"/>
          </p:cNvSpPr>
          <p:nvPr>
            <p:ph type="title"/>
          </p:nvPr>
        </p:nvSpPr>
        <p:spPr>
          <a:xfrm>
            <a:off x="991575" y="603725"/>
            <a:ext cx="13511700" cy="1143000"/>
          </a:xfrm>
          <a:prstGeom prst="rect">
            <a:avLst/>
          </a:prstGeom>
        </p:spPr>
        <p:txBody>
          <a:bodyPr spcFirstLastPara="1" wrap="square" lIns="91425" tIns="45700" rIns="91425" bIns="45700" anchor="ctr" anchorCtr="0">
            <a:noAutofit/>
          </a:bodyPr>
          <a:lstStyle/>
          <a:p>
            <a:pPr marL="0" lvl="0" indent="0" algn="l" rtl="0">
              <a:lnSpc>
                <a:spcPct val="110001"/>
              </a:lnSpc>
              <a:spcBef>
                <a:spcPts val="0"/>
              </a:spcBef>
              <a:spcAft>
                <a:spcPts val="0"/>
              </a:spcAft>
              <a:buSzPts val="990"/>
              <a:buNone/>
            </a:pPr>
            <a:r>
              <a:rPr lang="en-US" sz="4589" dirty="0">
                <a:solidFill>
                  <a:schemeClr val="lt1"/>
                </a:solidFill>
                <a:latin typeface="Raleway ExtraBold"/>
                <a:ea typeface="Raleway ExtraBold"/>
                <a:cs typeface="Raleway ExtraBold"/>
                <a:sym typeface="Raleway ExtraBold"/>
              </a:rPr>
              <a:t>Participants</a:t>
            </a:r>
            <a:endParaRPr sz="4589" dirty="0">
              <a:solidFill>
                <a:srgbClr val="FFFFFF"/>
              </a:solidFill>
              <a:latin typeface="Raleway ExtraBold"/>
              <a:ea typeface="Raleway ExtraBold"/>
              <a:cs typeface="Raleway ExtraBold"/>
              <a:sym typeface="Raleway ExtraBold"/>
            </a:endParaRPr>
          </a:p>
        </p:txBody>
      </p:sp>
      <p:sp>
        <p:nvSpPr>
          <p:cNvPr id="226" name="Google Shape;226;p31"/>
          <p:cNvSpPr txBox="1">
            <a:spLocks noGrp="1"/>
          </p:cNvSpPr>
          <p:nvPr>
            <p:ph type="body" idx="1"/>
          </p:nvPr>
        </p:nvSpPr>
        <p:spPr>
          <a:xfrm>
            <a:off x="991575" y="2880450"/>
            <a:ext cx="16354500" cy="5897100"/>
          </a:xfrm>
          <a:prstGeom prst="rect">
            <a:avLst/>
          </a:prstGeom>
        </p:spPr>
        <p:txBody>
          <a:bodyPr spcFirstLastPara="1" wrap="square" lIns="91425" tIns="45700" rIns="91425" bIns="45700" anchor="t" anchorCtr="0">
            <a:normAutofit/>
          </a:bodyPr>
          <a:lstStyle/>
          <a:p>
            <a:pPr marL="457200" lvl="0" indent="-419100" algn="l" rtl="0">
              <a:lnSpc>
                <a:spcPct val="120000"/>
              </a:lnSpc>
              <a:spcBef>
                <a:spcPts val="0"/>
              </a:spcBef>
              <a:spcAft>
                <a:spcPts val="0"/>
              </a:spcAft>
              <a:buSzPts val="3000"/>
              <a:buFont typeface="Raleway"/>
              <a:buChar char="•"/>
            </a:pPr>
            <a:r>
              <a:rPr lang="en-US" sz="3600" dirty="0">
                <a:latin typeface="Raleway"/>
                <a:ea typeface="Raleway"/>
                <a:cs typeface="Raleway"/>
                <a:sym typeface="Raleway"/>
              </a:rPr>
              <a:t>Colorado State University, Fort Collins/North Central</a:t>
            </a:r>
            <a:endParaRPr sz="3600" dirty="0">
              <a:latin typeface="Raleway"/>
              <a:ea typeface="Raleway"/>
              <a:cs typeface="Raleway"/>
              <a:sym typeface="Raleway"/>
            </a:endParaRPr>
          </a:p>
          <a:p>
            <a:pPr marL="457200" lvl="0" indent="-419100" algn="l" rtl="0">
              <a:lnSpc>
                <a:spcPct val="120000"/>
              </a:lnSpc>
              <a:spcBef>
                <a:spcPts val="0"/>
              </a:spcBef>
              <a:spcAft>
                <a:spcPts val="0"/>
              </a:spcAft>
              <a:buSzPts val="3000"/>
              <a:buFont typeface="Raleway"/>
              <a:buChar char="•"/>
            </a:pPr>
            <a:r>
              <a:rPr lang="en-US" sz="3600" dirty="0">
                <a:latin typeface="Raleway"/>
                <a:ea typeface="Raleway"/>
                <a:cs typeface="Raleway"/>
                <a:sym typeface="Raleway"/>
              </a:rPr>
              <a:t>Fort Lewis College, Online</a:t>
            </a:r>
            <a:endParaRPr sz="3600" dirty="0">
              <a:latin typeface="Raleway"/>
              <a:ea typeface="Raleway"/>
              <a:cs typeface="Raleway"/>
              <a:sym typeface="Raleway"/>
            </a:endParaRPr>
          </a:p>
          <a:p>
            <a:pPr marL="457200" lvl="0" indent="-419100" algn="l" rtl="0">
              <a:lnSpc>
                <a:spcPct val="120000"/>
              </a:lnSpc>
              <a:spcBef>
                <a:spcPts val="0"/>
              </a:spcBef>
              <a:spcAft>
                <a:spcPts val="0"/>
              </a:spcAft>
              <a:buSzPts val="3000"/>
              <a:buFont typeface="Raleway"/>
              <a:buChar char="•"/>
            </a:pPr>
            <a:r>
              <a:rPr lang="en-US" sz="3600" dirty="0">
                <a:latin typeface="Raleway"/>
                <a:ea typeface="Raleway"/>
                <a:cs typeface="Raleway"/>
                <a:sym typeface="Raleway"/>
              </a:rPr>
              <a:t>Regis University, Denver Metro-Online</a:t>
            </a:r>
            <a:endParaRPr sz="3600" dirty="0">
              <a:latin typeface="Raleway"/>
              <a:ea typeface="Raleway"/>
              <a:cs typeface="Raleway"/>
              <a:sym typeface="Raleway"/>
            </a:endParaRPr>
          </a:p>
          <a:p>
            <a:pPr marL="457200" lvl="0" indent="-419100" algn="l" rtl="0">
              <a:lnSpc>
                <a:spcPct val="120000"/>
              </a:lnSpc>
              <a:spcBef>
                <a:spcPts val="0"/>
              </a:spcBef>
              <a:spcAft>
                <a:spcPts val="0"/>
              </a:spcAft>
              <a:buSzPts val="3000"/>
              <a:buFont typeface="Raleway"/>
              <a:buChar char="•"/>
            </a:pPr>
            <a:r>
              <a:rPr lang="en-US" sz="3600" dirty="0">
                <a:latin typeface="Raleway"/>
                <a:ea typeface="Raleway"/>
                <a:cs typeface="Raleway"/>
                <a:sym typeface="Raleway"/>
              </a:rPr>
              <a:t>University of Colorado-Colorado Springs, Southeast, Southwest, &amp; Online</a:t>
            </a:r>
            <a:endParaRPr sz="3600" dirty="0">
              <a:latin typeface="Raleway"/>
              <a:ea typeface="Raleway"/>
              <a:cs typeface="Raleway"/>
              <a:sym typeface="Raleway"/>
            </a:endParaRPr>
          </a:p>
          <a:p>
            <a:pPr marL="457200" lvl="0" indent="-419100" algn="l" rtl="0">
              <a:lnSpc>
                <a:spcPct val="120000"/>
              </a:lnSpc>
              <a:spcBef>
                <a:spcPts val="0"/>
              </a:spcBef>
              <a:spcAft>
                <a:spcPts val="0"/>
              </a:spcAft>
              <a:buSzPts val="3000"/>
              <a:buFont typeface="Raleway"/>
              <a:buChar char="•"/>
            </a:pPr>
            <a:r>
              <a:rPr lang="en-US" sz="3600" dirty="0">
                <a:latin typeface="Raleway"/>
                <a:ea typeface="Raleway"/>
                <a:cs typeface="Raleway"/>
                <a:sym typeface="Raleway"/>
              </a:rPr>
              <a:t>University of Colorado-Denver Metro &amp; Online</a:t>
            </a:r>
            <a:endParaRPr sz="3600" dirty="0">
              <a:latin typeface="Raleway"/>
              <a:ea typeface="Raleway"/>
              <a:cs typeface="Raleway"/>
              <a:sym typeface="Raleway"/>
            </a:endParaRPr>
          </a:p>
          <a:p>
            <a:pPr marL="457200" lvl="0" indent="-419100" algn="l" rtl="0">
              <a:lnSpc>
                <a:spcPct val="120000"/>
              </a:lnSpc>
              <a:spcBef>
                <a:spcPts val="0"/>
              </a:spcBef>
              <a:spcAft>
                <a:spcPts val="0"/>
              </a:spcAft>
              <a:buSzPts val="3000"/>
              <a:buFont typeface="Raleway"/>
              <a:buChar char="•"/>
            </a:pPr>
            <a:r>
              <a:rPr lang="en-US" sz="3600" dirty="0">
                <a:latin typeface="Raleway"/>
                <a:ea typeface="Raleway"/>
                <a:cs typeface="Raleway"/>
                <a:sym typeface="Raleway"/>
              </a:rPr>
              <a:t>University of Northern Colorado, Greeley, Northern Colorado, &amp; Online</a:t>
            </a:r>
            <a:endParaRPr sz="2100" dirty="0">
              <a:latin typeface="Raleway"/>
              <a:ea typeface="Raleway"/>
              <a:cs typeface="Raleway"/>
              <a:sym typeface="Raleway"/>
            </a:endParaRPr>
          </a:p>
          <a:p>
            <a:pPr marL="457200" lvl="0" indent="-419100" algn="l" rtl="0">
              <a:lnSpc>
                <a:spcPct val="120000"/>
              </a:lnSpc>
              <a:spcBef>
                <a:spcPts val="0"/>
              </a:spcBef>
              <a:spcAft>
                <a:spcPts val="0"/>
              </a:spcAft>
              <a:buSzPts val="3000"/>
              <a:buFont typeface="Raleway"/>
              <a:buChar char="•"/>
            </a:pPr>
            <a:r>
              <a:rPr lang="en-US" sz="3600" dirty="0">
                <a:latin typeface="Raleway"/>
                <a:ea typeface="Raleway"/>
                <a:cs typeface="Raleway"/>
                <a:sym typeface="Raleway"/>
              </a:rPr>
              <a:t>University of Denver, Denver Metro &amp; Online</a:t>
            </a:r>
            <a:endParaRPr sz="3600" dirty="0">
              <a:latin typeface="Raleway"/>
              <a:ea typeface="Raleway"/>
              <a:cs typeface="Raleway"/>
              <a:sym typeface="Raleway"/>
            </a:endParaRPr>
          </a:p>
          <a:p>
            <a:pPr marL="457200" lvl="0" indent="-419100" algn="l" rtl="0">
              <a:lnSpc>
                <a:spcPct val="120000"/>
              </a:lnSpc>
              <a:spcBef>
                <a:spcPts val="0"/>
              </a:spcBef>
              <a:spcAft>
                <a:spcPts val="0"/>
              </a:spcAft>
              <a:buSzPts val="3000"/>
              <a:buFont typeface="Raleway"/>
              <a:buChar char="•"/>
            </a:pPr>
            <a:r>
              <a:rPr lang="en-US" sz="3600" dirty="0">
                <a:latin typeface="Raleway"/>
                <a:ea typeface="Raleway"/>
                <a:cs typeface="Raleway"/>
                <a:sym typeface="Raleway"/>
              </a:rPr>
              <a:t>Western Colorado University, Online</a:t>
            </a:r>
            <a:endParaRPr sz="4000" dirty="0">
              <a:latin typeface="Raleway"/>
              <a:ea typeface="Raleway"/>
              <a:cs typeface="Raleway"/>
              <a:sym typeface="Raleway"/>
            </a:endParaRPr>
          </a:p>
          <a:p>
            <a:pPr marL="0" lvl="0" indent="0" algn="l" rtl="0">
              <a:lnSpc>
                <a:spcPct val="130000"/>
              </a:lnSpc>
              <a:spcBef>
                <a:spcPts val="0"/>
              </a:spcBef>
              <a:spcAft>
                <a:spcPts val="0"/>
              </a:spcAft>
              <a:buNone/>
            </a:pPr>
            <a:endParaRPr sz="4000" b="1" dirty="0">
              <a:solidFill>
                <a:srgbClr val="CC0000"/>
              </a:solidFill>
              <a:latin typeface="Raleway"/>
              <a:ea typeface="Raleway"/>
              <a:cs typeface="Raleway"/>
              <a:sym typeface="Raleway"/>
            </a:endParaRPr>
          </a:p>
        </p:txBody>
      </p:sp>
      <p:sp>
        <p:nvSpPr>
          <p:cNvPr id="227" name="Google Shape;227;p31">
            <a:extLst>
              <a:ext uri="{C183D7F6-B498-43B3-948B-1728B52AA6E4}">
                <adec:decorative xmlns:adec="http://schemas.microsoft.com/office/drawing/2017/decorative" val="1"/>
              </a:ext>
            </a:extLst>
          </p:cNvPr>
          <p:cNvSpPr/>
          <p:nvPr/>
        </p:nvSpPr>
        <p:spPr>
          <a:xfrm>
            <a:off x="15680625" y="7287776"/>
            <a:ext cx="1681777" cy="2292175"/>
          </a:xfrm>
          <a:custGeom>
            <a:avLst/>
            <a:gdLst/>
            <a:ahLst/>
            <a:cxnLst/>
            <a:rect l="l" t="t" r="r" b="b"/>
            <a:pathLst>
              <a:path w="2963484" h="4366048" extrusionOk="0">
                <a:moveTo>
                  <a:pt x="0" y="0"/>
                </a:moveTo>
                <a:lnTo>
                  <a:pt x="2963484" y="0"/>
                </a:lnTo>
                <a:lnTo>
                  <a:pt x="2963484" y="4366048"/>
                </a:lnTo>
                <a:lnTo>
                  <a:pt x="0" y="4366048"/>
                </a:lnTo>
                <a:lnTo>
                  <a:pt x="0" y="0"/>
                </a:lnTo>
                <a:close/>
              </a:path>
            </a:pathLst>
          </a:custGeom>
          <a:blipFill rotWithShape="1">
            <a:blip r:embed="rId4">
              <a:alphaModFix/>
            </a:blip>
            <a:stretch>
              <a:fillRect l="-113625" t="-117428" r="-16027" b="-1653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8" name="Google Shape;228;p31" descr="Map of Colorado"/>
          <p:cNvPicPr preferRelativeResize="0"/>
          <p:nvPr/>
        </p:nvPicPr>
        <p:blipFill rotWithShape="1">
          <a:blip r:embed="rId5">
            <a:alphaModFix/>
          </a:blip>
          <a:srcRect l="14106" r="15181"/>
          <a:stretch/>
        </p:blipFill>
        <p:spPr>
          <a:xfrm>
            <a:off x="12851892" y="162997"/>
            <a:ext cx="4978910" cy="41833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232"/>
        <p:cNvGrpSpPr/>
        <p:nvPr/>
      </p:nvGrpSpPr>
      <p:grpSpPr>
        <a:xfrm>
          <a:off x="0" y="0"/>
          <a:ext cx="0" cy="0"/>
          <a:chOff x="0" y="0"/>
          <a:chExt cx="0" cy="0"/>
        </a:xfrm>
      </p:grpSpPr>
      <p:sp>
        <p:nvSpPr>
          <p:cNvPr id="233" name="Google Shape;233;p32">
            <a:extLst>
              <a:ext uri="{C183D7F6-B498-43B3-948B-1728B52AA6E4}">
                <adec:decorative xmlns:adec="http://schemas.microsoft.com/office/drawing/2017/decorative" val="1"/>
              </a:ext>
            </a:extLst>
          </p:cNvPr>
          <p:cNvSpPr/>
          <p:nvPr/>
        </p:nvSpPr>
        <p:spPr>
          <a:xfrm>
            <a:off x="15212951" y="439720"/>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32">
            <a:extLst>
              <a:ext uri="{C183D7F6-B498-43B3-948B-1728B52AA6E4}">
                <adec:decorative xmlns:adec="http://schemas.microsoft.com/office/drawing/2017/decorative" val="1"/>
              </a:ext>
            </a:extLst>
          </p:cNvPr>
          <p:cNvSpPr txBox="1"/>
          <p:nvPr/>
        </p:nvSpPr>
        <p:spPr>
          <a:xfrm>
            <a:off x="15141342" y="1011362"/>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35" name="Google Shape;235;p32"/>
          <p:cNvSpPr txBox="1">
            <a:spLocks noGrp="1"/>
          </p:cNvSpPr>
          <p:nvPr>
            <p:ph type="title"/>
          </p:nvPr>
        </p:nvSpPr>
        <p:spPr>
          <a:xfrm>
            <a:off x="991575" y="603725"/>
            <a:ext cx="13511700" cy="1143000"/>
          </a:xfrm>
          <a:prstGeom prst="rect">
            <a:avLst/>
          </a:prstGeom>
        </p:spPr>
        <p:txBody>
          <a:bodyPr spcFirstLastPara="1" wrap="square" lIns="91425" tIns="45700" rIns="91425" bIns="45700" anchor="ctr" anchorCtr="0">
            <a:noAutofit/>
          </a:bodyPr>
          <a:lstStyle/>
          <a:p>
            <a:pPr marL="0" lvl="0" indent="0" algn="l" rtl="0">
              <a:lnSpc>
                <a:spcPct val="110001"/>
              </a:lnSpc>
              <a:spcBef>
                <a:spcPts val="0"/>
              </a:spcBef>
              <a:spcAft>
                <a:spcPts val="0"/>
              </a:spcAft>
              <a:buSzPts val="990"/>
              <a:buNone/>
            </a:pPr>
            <a:r>
              <a:rPr lang="en-US" sz="4589" dirty="0">
                <a:solidFill>
                  <a:schemeClr val="lt1"/>
                </a:solidFill>
                <a:latin typeface="Raleway ExtraBold"/>
                <a:ea typeface="Raleway ExtraBold"/>
                <a:cs typeface="Raleway ExtraBold"/>
                <a:sym typeface="Raleway ExtraBold"/>
              </a:rPr>
              <a:t>Our Community and Journey</a:t>
            </a:r>
            <a:endParaRPr sz="4589" dirty="0">
              <a:solidFill>
                <a:srgbClr val="FFFFFF"/>
              </a:solidFill>
              <a:latin typeface="Raleway ExtraBold"/>
              <a:ea typeface="Raleway ExtraBold"/>
              <a:cs typeface="Raleway ExtraBold"/>
              <a:sym typeface="Raleway ExtraBold"/>
            </a:endParaRPr>
          </a:p>
        </p:txBody>
      </p:sp>
      <p:sp>
        <p:nvSpPr>
          <p:cNvPr id="236" name="Google Shape;236;p32">
            <a:extLst>
              <a:ext uri="{C183D7F6-B498-43B3-948B-1728B52AA6E4}">
                <adec:decorative xmlns:adec="http://schemas.microsoft.com/office/drawing/2017/decorative" val="1"/>
              </a:ext>
            </a:extLst>
          </p:cNvPr>
          <p:cNvSpPr/>
          <p:nvPr/>
        </p:nvSpPr>
        <p:spPr>
          <a:xfrm>
            <a:off x="15680625" y="7287776"/>
            <a:ext cx="1681777" cy="2292175"/>
          </a:xfrm>
          <a:custGeom>
            <a:avLst/>
            <a:gdLst/>
            <a:ahLst/>
            <a:cxnLst/>
            <a:rect l="l" t="t" r="r" b="b"/>
            <a:pathLst>
              <a:path w="2963484" h="4366048" extrusionOk="0">
                <a:moveTo>
                  <a:pt x="0" y="0"/>
                </a:moveTo>
                <a:lnTo>
                  <a:pt x="2963484" y="0"/>
                </a:lnTo>
                <a:lnTo>
                  <a:pt x="2963484" y="4366048"/>
                </a:lnTo>
                <a:lnTo>
                  <a:pt x="0" y="4366048"/>
                </a:lnTo>
                <a:lnTo>
                  <a:pt x="0" y="0"/>
                </a:lnTo>
                <a:close/>
              </a:path>
            </a:pathLst>
          </a:custGeom>
          <a:blipFill rotWithShape="1">
            <a:blip r:embed="rId4">
              <a:alphaModFix/>
            </a:blip>
            <a:stretch>
              <a:fillRect l="-113625" t="-117428" r="-16027" b="-1653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237" name="Google Shape;237;p32"/>
          <p:cNvGraphicFramePr/>
          <p:nvPr>
            <p:extLst>
              <p:ext uri="{D42A27DB-BD31-4B8C-83A1-F6EECF244321}">
                <p14:modId xmlns:p14="http://schemas.microsoft.com/office/powerpoint/2010/main" val="2133442570"/>
              </p:ext>
            </p:extLst>
          </p:nvPr>
        </p:nvGraphicFramePr>
        <p:xfrm>
          <a:off x="217818" y="2058246"/>
          <a:ext cx="17852350" cy="7865575"/>
        </p:xfrm>
        <a:graphic>
          <a:graphicData uri="http://schemas.openxmlformats.org/drawingml/2006/table">
            <a:tbl>
              <a:tblPr firstRow="1">
                <a:noFill/>
                <a:tableStyleId>{06907112-2D73-45D3-8093-0B68ADDBD2D6}</a:tableStyleId>
              </a:tblPr>
              <a:tblGrid>
                <a:gridCol w="3286275">
                  <a:extLst>
                    <a:ext uri="{9D8B030D-6E8A-4147-A177-3AD203B41FA5}">
                      <a16:colId xmlns:a16="http://schemas.microsoft.com/office/drawing/2014/main" val="20000"/>
                    </a:ext>
                  </a:extLst>
                </a:gridCol>
                <a:gridCol w="14566075">
                  <a:extLst>
                    <a:ext uri="{9D8B030D-6E8A-4147-A177-3AD203B41FA5}">
                      <a16:colId xmlns:a16="http://schemas.microsoft.com/office/drawing/2014/main" val="20001"/>
                    </a:ext>
                  </a:extLst>
                </a:gridCol>
              </a:tblGrid>
              <a:tr h="1112225">
                <a:tc>
                  <a:txBody>
                    <a:bodyPr/>
                    <a:lstStyle/>
                    <a:p>
                      <a:pPr marL="0" marR="0" lvl="0" indent="0" algn="l" rtl="0">
                        <a:spcBef>
                          <a:spcPts val="0"/>
                        </a:spcBef>
                        <a:spcAft>
                          <a:spcPts val="0"/>
                        </a:spcAft>
                        <a:buClr>
                          <a:schemeClr val="dk1"/>
                        </a:buClr>
                        <a:buSzPts val="3600"/>
                        <a:buFont typeface="Gill Sans"/>
                        <a:buNone/>
                      </a:pPr>
                      <a:r>
                        <a:rPr lang="en-US" sz="3600" b="1" u="none" strike="noStrike" cap="none">
                          <a:latin typeface="Raleway"/>
                          <a:ea typeface="Raleway"/>
                          <a:cs typeface="Raleway"/>
                          <a:sym typeface="Raleway"/>
                        </a:rPr>
                        <a:t>What </a:t>
                      </a:r>
                      <a:r>
                        <a:rPr lang="en-US" sz="3600" b="1">
                          <a:latin typeface="Raleway"/>
                          <a:ea typeface="Raleway"/>
                          <a:cs typeface="Raleway"/>
                          <a:sym typeface="Raleway"/>
                        </a:rPr>
                        <a:t>W</a:t>
                      </a:r>
                      <a:r>
                        <a:rPr lang="en-US" sz="3600" b="1" u="none" strike="noStrike" cap="none">
                          <a:latin typeface="Raleway"/>
                          <a:ea typeface="Raleway"/>
                          <a:cs typeface="Raleway"/>
                          <a:sym typeface="Raleway"/>
                        </a:rPr>
                        <a:t>e </a:t>
                      </a:r>
                      <a:r>
                        <a:rPr lang="en-US" sz="3600" b="1">
                          <a:latin typeface="Raleway"/>
                          <a:ea typeface="Raleway"/>
                          <a:cs typeface="Raleway"/>
                          <a:sym typeface="Raleway"/>
                        </a:rPr>
                        <a:t>A</a:t>
                      </a:r>
                      <a:r>
                        <a:rPr lang="en-US" sz="3600" b="1" u="none" strike="noStrike" cap="none">
                          <a:latin typeface="Raleway"/>
                          <a:ea typeface="Raleway"/>
                          <a:cs typeface="Raleway"/>
                          <a:sym typeface="Raleway"/>
                        </a:rPr>
                        <a:t>re</a:t>
                      </a:r>
                      <a:endParaRPr sz="2700" u="none" strike="noStrike" cap="none">
                        <a:latin typeface="Raleway"/>
                        <a:ea typeface="Raleway"/>
                        <a:cs typeface="Raleway"/>
                        <a:sym typeface="Raleway"/>
                      </a:endParaRPr>
                    </a:p>
                  </a:txBody>
                  <a:tcPr marL="137175" marR="137175" marT="68600" marB="68600">
                    <a:lnL w="12700" cap="flat" cmpd="sng">
                      <a:solidFill>
                        <a:srgbClr val="637254"/>
                      </a:solidFill>
                      <a:prstDash val="solid"/>
                      <a:round/>
                      <a:headEnd type="none" w="sm" len="sm"/>
                      <a:tailEnd type="none" w="sm" len="sm"/>
                    </a:lnL>
                    <a:lnR w="12700" cap="flat" cmpd="sng">
                      <a:solidFill>
                        <a:srgbClr val="637254"/>
                      </a:solidFill>
                      <a:prstDash val="solid"/>
                      <a:round/>
                      <a:headEnd type="none" w="sm" len="sm"/>
                      <a:tailEnd type="none" w="sm" len="sm"/>
                    </a:lnR>
                    <a:lnT w="12700" cap="flat" cmpd="sng">
                      <a:solidFill>
                        <a:srgbClr val="637254"/>
                      </a:solidFill>
                      <a:prstDash val="solid"/>
                      <a:round/>
                      <a:headEnd type="none" w="sm" len="sm"/>
                      <a:tailEnd type="none" w="sm" len="sm"/>
                    </a:lnT>
                    <a:lnB w="12700" cap="flat" cmpd="sng">
                      <a:solidFill>
                        <a:srgbClr val="637254"/>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3000"/>
                        <a:buFont typeface="Gill Sans"/>
                        <a:buNone/>
                      </a:pPr>
                      <a:r>
                        <a:rPr lang="en-US" sz="3000" u="none" strike="noStrike" cap="none">
                          <a:latin typeface="Raleway"/>
                          <a:ea typeface="Raleway"/>
                          <a:cs typeface="Raleway"/>
                          <a:sym typeface="Raleway"/>
                        </a:rPr>
                        <a:t>Professional Learning Community</a:t>
                      </a:r>
                      <a:r>
                        <a:rPr lang="en-US" sz="3000">
                          <a:latin typeface="Raleway"/>
                          <a:ea typeface="Raleway"/>
                          <a:cs typeface="Raleway"/>
                          <a:sym typeface="Raleway"/>
                        </a:rPr>
                        <a:t>: </a:t>
                      </a:r>
                      <a:r>
                        <a:rPr lang="en-US" sz="3000" u="none" strike="noStrike" cap="none">
                          <a:latin typeface="Raleway"/>
                          <a:ea typeface="Raleway"/>
                          <a:cs typeface="Raleway"/>
                          <a:sym typeface="Raleway"/>
                        </a:rPr>
                        <a:t>Exploring Educational Leadership Preparation</a:t>
                      </a:r>
                      <a:endParaRPr sz="2700" u="none" strike="noStrike" cap="none">
                        <a:latin typeface="Raleway"/>
                        <a:ea typeface="Raleway"/>
                        <a:cs typeface="Raleway"/>
                        <a:sym typeface="Raleway"/>
                      </a:endParaRPr>
                    </a:p>
                  </a:txBody>
                  <a:tcPr marL="137175" marR="137175" marT="68600" marB="68600">
                    <a:lnL w="12700" cap="flat" cmpd="sng">
                      <a:solidFill>
                        <a:srgbClr val="637254"/>
                      </a:solidFill>
                      <a:prstDash val="solid"/>
                      <a:round/>
                      <a:headEnd type="none" w="sm" len="sm"/>
                      <a:tailEnd type="none" w="sm" len="sm"/>
                    </a:lnL>
                    <a:lnR w="12700" cap="flat" cmpd="sng">
                      <a:solidFill>
                        <a:srgbClr val="637254"/>
                      </a:solidFill>
                      <a:prstDash val="solid"/>
                      <a:round/>
                      <a:headEnd type="none" w="sm" len="sm"/>
                      <a:tailEnd type="none" w="sm" len="sm"/>
                    </a:lnR>
                    <a:lnT w="12700" cap="flat" cmpd="sng">
                      <a:solidFill>
                        <a:srgbClr val="637254"/>
                      </a:solidFill>
                      <a:prstDash val="solid"/>
                      <a:round/>
                      <a:headEnd type="none" w="sm" len="sm"/>
                      <a:tailEnd type="none" w="sm" len="sm"/>
                    </a:lnT>
                    <a:lnB w="12700" cap="flat" cmpd="sng">
                      <a:solidFill>
                        <a:srgbClr val="637254"/>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77175">
                <a:tc>
                  <a:txBody>
                    <a:bodyPr/>
                    <a:lstStyle/>
                    <a:p>
                      <a:pPr marL="0" marR="0" lvl="0" indent="0" algn="l" rtl="0">
                        <a:spcBef>
                          <a:spcPts val="0"/>
                        </a:spcBef>
                        <a:spcAft>
                          <a:spcPts val="0"/>
                        </a:spcAft>
                        <a:buClr>
                          <a:schemeClr val="dk1"/>
                        </a:buClr>
                        <a:buSzPts val="3600"/>
                        <a:buFont typeface="Gill Sans"/>
                        <a:buNone/>
                      </a:pPr>
                      <a:r>
                        <a:rPr lang="en-US" sz="3600" b="1" u="none" strike="noStrike" cap="none">
                          <a:latin typeface="Raleway"/>
                          <a:ea typeface="Raleway"/>
                          <a:cs typeface="Raleway"/>
                          <a:sym typeface="Raleway"/>
                        </a:rPr>
                        <a:t>Who</a:t>
                      </a:r>
                      <a:endParaRPr sz="2700" u="none" strike="noStrike" cap="none">
                        <a:latin typeface="Raleway"/>
                        <a:ea typeface="Raleway"/>
                        <a:cs typeface="Raleway"/>
                        <a:sym typeface="Raleway"/>
                      </a:endParaRPr>
                    </a:p>
                  </a:txBody>
                  <a:tcPr marL="137175" marR="137175" marT="68600" marB="68600">
                    <a:lnL w="12700" cap="flat" cmpd="sng">
                      <a:solidFill>
                        <a:srgbClr val="637254"/>
                      </a:solidFill>
                      <a:prstDash val="solid"/>
                      <a:round/>
                      <a:headEnd type="none" w="sm" len="sm"/>
                      <a:tailEnd type="none" w="sm" len="sm"/>
                    </a:lnL>
                    <a:lnR w="12700" cap="flat" cmpd="sng">
                      <a:solidFill>
                        <a:srgbClr val="637254"/>
                      </a:solidFill>
                      <a:prstDash val="solid"/>
                      <a:round/>
                      <a:headEnd type="none" w="sm" len="sm"/>
                      <a:tailEnd type="none" w="sm" len="sm"/>
                    </a:lnR>
                    <a:lnT w="12700" cap="flat" cmpd="sng">
                      <a:solidFill>
                        <a:srgbClr val="637254"/>
                      </a:solidFill>
                      <a:prstDash val="solid"/>
                      <a:round/>
                      <a:headEnd type="none" w="sm" len="sm"/>
                      <a:tailEnd type="none" w="sm" len="sm"/>
                    </a:lnT>
                    <a:lnB w="12700" cap="flat" cmpd="sng">
                      <a:solidFill>
                        <a:srgbClr val="637254"/>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3000"/>
                        <a:buFont typeface="Gill Sans"/>
                        <a:buNone/>
                      </a:pPr>
                      <a:r>
                        <a:rPr lang="en-US" sz="3000" u="none" strike="noStrike" cap="none">
                          <a:latin typeface="Raleway"/>
                          <a:ea typeface="Raleway"/>
                          <a:cs typeface="Raleway"/>
                          <a:sym typeface="Raleway"/>
                        </a:rPr>
                        <a:t>Faculty or Administrative Representatives from </a:t>
                      </a:r>
                      <a:r>
                        <a:rPr lang="en-US" sz="3000">
                          <a:latin typeface="Raleway"/>
                          <a:ea typeface="Raleway"/>
                          <a:cs typeface="Raleway"/>
                          <a:sym typeface="Raleway"/>
                        </a:rPr>
                        <a:t>M</a:t>
                      </a:r>
                      <a:r>
                        <a:rPr lang="en-US" sz="3000" u="none" strike="noStrike" cap="none">
                          <a:latin typeface="Raleway"/>
                          <a:ea typeface="Raleway"/>
                          <a:cs typeface="Raleway"/>
                          <a:sym typeface="Raleway"/>
                        </a:rPr>
                        <a:t>ost Colorado Principal Preparation Programs</a:t>
                      </a:r>
                      <a:endParaRPr sz="2700" u="none" strike="noStrike" cap="none">
                        <a:latin typeface="Raleway"/>
                        <a:ea typeface="Raleway"/>
                        <a:cs typeface="Raleway"/>
                        <a:sym typeface="Raleway"/>
                      </a:endParaRPr>
                    </a:p>
                  </a:txBody>
                  <a:tcPr marL="137175" marR="137175" marT="68600" marB="68600">
                    <a:lnL w="12700" cap="flat" cmpd="sng">
                      <a:solidFill>
                        <a:srgbClr val="637254"/>
                      </a:solidFill>
                      <a:prstDash val="solid"/>
                      <a:round/>
                      <a:headEnd type="none" w="sm" len="sm"/>
                      <a:tailEnd type="none" w="sm" len="sm"/>
                    </a:lnL>
                    <a:lnR w="12700" cap="flat" cmpd="sng">
                      <a:solidFill>
                        <a:srgbClr val="637254"/>
                      </a:solidFill>
                      <a:prstDash val="solid"/>
                      <a:round/>
                      <a:headEnd type="none" w="sm" len="sm"/>
                      <a:tailEnd type="none" w="sm" len="sm"/>
                    </a:lnR>
                    <a:lnT w="12700" cap="flat" cmpd="sng">
                      <a:solidFill>
                        <a:srgbClr val="637254"/>
                      </a:solidFill>
                      <a:prstDash val="solid"/>
                      <a:round/>
                      <a:headEnd type="none" w="sm" len="sm"/>
                      <a:tailEnd type="none" w="sm" len="sm"/>
                    </a:lnT>
                    <a:lnB w="12700" cap="flat" cmpd="sng">
                      <a:solidFill>
                        <a:srgbClr val="637254"/>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079325">
                <a:tc>
                  <a:txBody>
                    <a:bodyPr/>
                    <a:lstStyle/>
                    <a:p>
                      <a:pPr marL="0" marR="0" lvl="0" indent="0" algn="l" rtl="0">
                        <a:spcBef>
                          <a:spcPts val="0"/>
                        </a:spcBef>
                        <a:spcAft>
                          <a:spcPts val="0"/>
                        </a:spcAft>
                        <a:buClr>
                          <a:schemeClr val="dk1"/>
                        </a:buClr>
                        <a:buSzPts val="3600"/>
                        <a:buFont typeface="Gill Sans"/>
                        <a:buNone/>
                      </a:pPr>
                      <a:r>
                        <a:rPr lang="en-US" sz="3600" b="1" u="none" strike="noStrike" cap="none">
                          <a:latin typeface="Raleway"/>
                          <a:ea typeface="Raleway"/>
                          <a:cs typeface="Raleway"/>
                          <a:sym typeface="Raleway"/>
                        </a:rPr>
                        <a:t>What </a:t>
                      </a:r>
                      <a:r>
                        <a:rPr lang="en-US" sz="3600" b="1">
                          <a:latin typeface="Raleway"/>
                          <a:ea typeface="Raleway"/>
                          <a:cs typeface="Raleway"/>
                          <a:sym typeface="Raleway"/>
                        </a:rPr>
                        <a:t>W</a:t>
                      </a:r>
                      <a:r>
                        <a:rPr lang="en-US" sz="3600" b="1" u="none" strike="noStrike" cap="none">
                          <a:latin typeface="Raleway"/>
                          <a:ea typeface="Raleway"/>
                          <a:cs typeface="Raleway"/>
                          <a:sym typeface="Raleway"/>
                        </a:rPr>
                        <a:t>e </a:t>
                      </a:r>
                      <a:r>
                        <a:rPr lang="en-US" sz="3600" b="1">
                          <a:latin typeface="Raleway"/>
                          <a:ea typeface="Raleway"/>
                          <a:cs typeface="Raleway"/>
                          <a:sym typeface="Raleway"/>
                        </a:rPr>
                        <a:t>D</a:t>
                      </a:r>
                      <a:r>
                        <a:rPr lang="en-US" sz="3600" b="1" u="none" strike="noStrike" cap="none">
                          <a:latin typeface="Raleway"/>
                          <a:ea typeface="Raleway"/>
                          <a:cs typeface="Raleway"/>
                          <a:sym typeface="Raleway"/>
                        </a:rPr>
                        <a:t>o</a:t>
                      </a:r>
                      <a:endParaRPr sz="2700" u="none" strike="noStrike" cap="none">
                        <a:latin typeface="Raleway"/>
                        <a:ea typeface="Raleway"/>
                        <a:cs typeface="Raleway"/>
                        <a:sym typeface="Raleway"/>
                      </a:endParaRPr>
                    </a:p>
                  </a:txBody>
                  <a:tcPr marL="137175" marR="137175" marT="68600" marB="68600">
                    <a:lnL w="12700" cap="flat" cmpd="sng">
                      <a:solidFill>
                        <a:srgbClr val="637254"/>
                      </a:solidFill>
                      <a:prstDash val="solid"/>
                      <a:round/>
                      <a:headEnd type="none" w="sm" len="sm"/>
                      <a:tailEnd type="none" w="sm" len="sm"/>
                    </a:lnL>
                    <a:lnR w="12700" cap="flat" cmpd="sng">
                      <a:solidFill>
                        <a:srgbClr val="637254"/>
                      </a:solidFill>
                      <a:prstDash val="solid"/>
                      <a:round/>
                      <a:headEnd type="none" w="sm" len="sm"/>
                      <a:tailEnd type="none" w="sm" len="sm"/>
                    </a:lnR>
                    <a:lnT w="12700" cap="flat" cmpd="sng">
                      <a:solidFill>
                        <a:srgbClr val="637254"/>
                      </a:solidFill>
                      <a:prstDash val="solid"/>
                      <a:round/>
                      <a:headEnd type="none" w="sm" len="sm"/>
                      <a:tailEnd type="none" w="sm" len="sm"/>
                    </a:lnT>
                    <a:lnB w="12700" cap="flat" cmpd="sng">
                      <a:solidFill>
                        <a:srgbClr val="637254"/>
                      </a:solidFill>
                      <a:prstDash val="solid"/>
                      <a:round/>
                      <a:headEnd type="none" w="sm" len="sm"/>
                      <a:tailEnd type="none" w="sm" len="sm"/>
                    </a:lnB>
                    <a:solidFill>
                      <a:schemeClr val="lt1"/>
                    </a:solidFill>
                  </a:tcPr>
                </a:tc>
                <a:tc>
                  <a:txBody>
                    <a:bodyPr/>
                    <a:lstStyle/>
                    <a:p>
                      <a:pPr marL="520700" marR="0" lvl="0" indent="-520700" algn="l" rtl="0">
                        <a:lnSpc>
                          <a:spcPct val="100000"/>
                        </a:lnSpc>
                        <a:spcBef>
                          <a:spcPts val="0"/>
                        </a:spcBef>
                        <a:spcAft>
                          <a:spcPts val="0"/>
                        </a:spcAft>
                        <a:buClr>
                          <a:schemeClr val="dk1"/>
                        </a:buClr>
                        <a:buSzPts val="3000"/>
                        <a:buFont typeface="Raleway"/>
                        <a:buChar char="•"/>
                      </a:pPr>
                      <a:r>
                        <a:rPr lang="en-US" sz="3000" u="none" strike="noStrike" cap="none" dirty="0">
                          <a:latin typeface="Raleway"/>
                          <a:ea typeface="Raleway"/>
                          <a:cs typeface="Raleway"/>
                          <a:sym typeface="Raleway"/>
                        </a:rPr>
                        <a:t>Discussions about </a:t>
                      </a:r>
                      <a:r>
                        <a:rPr lang="en-US" sz="3000" dirty="0">
                          <a:latin typeface="Raleway"/>
                          <a:ea typeface="Raleway"/>
                          <a:cs typeface="Raleway"/>
                          <a:sym typeface="Raleway"/>
                        </a:rPr>
                        <a:t>effective </a:t>
                      </a:r>
                      <a:r>
                        <a:rPr lang="en-US" sz="3000" u="none" strike="noStrike" cap="none" dirty="0">
                          <a:latin typeface="Raleway"/>
                          <a:ea typeface="Raleway"/>
                          <a:cs typeface="Raleway"/>
                          <a:sym typeface="Raleway"/>
                        </a:rPr>
                        <a:t>leadership practices</a:t>
                      </a:r>
                      <a:endParaRPr sz="2700" u="none" strike="noStrike" cap="none" dirty="0">
                        <a:latin typeface="Raleway"/>
                        <a:ea typeface="Raleway"/>
                        <a:cs typeface="Raleway"/>
                        <a:sym typeface="Raleway"/>
                      </a:endParaRPr>
                    </a:p>
                    <a:p>
                      <a:pPr marL="520700" marR="0" lvl="0" indent="-520700" algn="l" rtl="0">
                        <a:lnSpc>
                          <a:spcPct val="100000"/>
                        </a:lnSpc>
                        <a:spcBef>
                          <a:spcPts val="0"/>
                        </a:spcBef>
                        <a:spcAft>
                          <a:spcPts val="0"/>
                        </a:spcAft>
                        <a:buClr>
                          <a:schemeClr val="dk1"/>
                        </a:buClr>
                        <a:buSzPts val="3000"/>
                        <a:buFont typeface="Raleway"/>
                        <a:buChar char="•"/>
                      </a:pPr>
                      <a:r>
                        <a:rPr lang="en-US" sz="3000" u="none" strike="noStrike" cap="none" dirty="0">
                          <a:latin typeface="Raleway"/>
                          <a:ea typeface="Raleway"/>
                          <a:cs typeface="Raleway"/>
                          <a:sym typeface="Raleway"/>
                        </a:rPr>
                        <a:t>Discussions about state-level policy and implications for preparation programs</a:t>
                      </a:r>
                      <a:endParaRPr sz="2700" u="none" strike="noStrike" cap="none" dirty="0">
                        <a:latin typeface="Raleway"/>
                        <a:ea typeface="Raleway"/>
                        <a:cs typeface="Raleway"/>
                        <a:sym typeface="Raleway"/>
                      </a:endParaRPr>
                    </a:p>
                    <a:p>
                      <a:pPr marL="520700" marR="0" lvl="0" indent="-520700" algn="l" rtl="0">
                        <a:spcBef>
                          <a:spcPts val="0"/>
                        </a:spcBef>
                        <a:spcAft>
                          <a:spcPts val="0"/>
                        </a:spcAft>
                        <a:buClr>
                          <a:schemeClr val="dk1"/>
                        </a:buClr>
                        <a:buSzPts val="3000"/>
                        <a:buFont typeface="Raleway"/>
                        <a:buChar char="•"/>
                      </a:pPr>
                      <a:r>
                        <a:rPr lang="en-US" sz="3000" u="none" strike="noStrike" cap="none" dirty="0">
                          <a:latin typeface="Raleway"/>
                          <a:ea typeface="Raleway"/>
                          <a:cs typeface="Raleway"/>
                          <a:sym typeface="Raleway"/>
                        </a:rPr>
                        <a:t>Networking</a:t>
                      </a:r>
                      <a:endParaRPr sz="2700" u="none" strike="noStrike" cap="none" dirty="0">
                        <a:latin typeface="Raleway"/>
                        <a:ea typeface="Raleway"/>
                        <a:cs typeface="Raleway"/>
                        <a:sym typeface="Raleway"/>
                      </a:endParaRPr>
                    </a:p>
                    <a:p>
                      <a:pPr marL="520700" marR="0" lvl="0" indent="-520700" algn="l" rtl="0">
                        <a:spcBef>
                          <a:spcPts val="0"/>
                        </a:spcBef>
                        <a:spcAft>
                          <a:spcPts val="0"/>
                        </a:spcAft>
                        <a:buClr>
                          <a:schemeClr val="dk1"/>
                        </a:buClr>
                        <a:buSzPts val="3000"/>
                        <a:buFont typeface="Raleway"/>
                        <a:buChar char="•"/>
                      </a:pPr>
                      <a:r>
                        <a:rPr lang="en-US" sz="3000" u="none" strike="noStrike" cap="none" dirty="0">
                          <a:latin typeface="Raleway"/>
                          <a:ea typeface="Raleway"/>
                          <a:cs typeface="Raleway"/>
                          <a:sym typeface="Raleway"/>
                        </a:rPr>
                        <a:t>Resource sharing </a:t>
                      </a:r>
                      <a:endParaRPr sz="2700" u="none" strike="noStrike" cap="none" dirty="0">
                        <a:latin typeface="Raleway"/>
                        <a:ea typeface="Raleway"/>
                        <a:cs typeface="Raleway"/>
                        <a:sym typeface="Raleway"/>
                      </a:endParaRPr>
                    </a:p>
                  </a:txBody>
                  <a:tcPr marL="137175" marR="137175" marT="68600" marB="68600">
                    <a:lnL w="12700" cap="flat" cmpd="sng">
                      <a:solidFill>
                        <a:srgbClr val="637254"/>
                      </a:solidFill>
                      <a:prstDash val="solid"/>
                      <a:round/>
                      <a:headEnd type="none" w="sm" len="sm"/>
                      <a:tailEnd type="none" w="sm" len="sm"/>
                    </a:lnL>
                    <a:lnR w="12700" cap="flat" cmpd="sng">
                      <a:solidFill>
                        <a:srgbClr val="637254"/>
                      </a:solidFill>
                      <a:prstDash val="solid"/>
                      <a:round/>
                      <a:headEnd type="none" w="sm" len="sm"/>
                      <a:tailEnd type="none" w="sm" len="sm"/>
                    </a:lnR>
                    <a:lnT w="12700" cap="flat" cmpd="sng">
                      <a:solidFill>
                        <a:srgbClr val="637254"/>
                      </a:solidFill>
                      <a:prstDash val="solid"/>
                      <a:round/>
                      <a:headEnd type="none" w="sm" len="sm"/>
                      <a:tailEnd type="none" w="sm" len="sm"/>
                    </a:lnT>
                    <a:lnB w="12700" cap="flat" cmpd="sng">
                      <a:solidFill>
                        <a:srgbClr val="637254"/>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852975">
                <a:tc>
                  <a:txBody>
                    <a:bodyPr/>
                    <a:lstStyle/>
                    <a:p>
                      <a:pPr marL="0" marR="0" lvl="0" indent="0" algn="l" rtl="0">
                        <a:spcBef>
                          <a:spcPts val="0"/>
                        </a:spcBef>
                        <a:spcAft>
                          <a:spcPts val="0"/>
                        </a:spcAft>
                        <a:buClr>
                          <a:schemeClr val="dk1"/>
                        </a:buClr>
                        <a:buSzPts val="3600"/>
                        <a:buFont typeface="Gill Sans"/>
                        <a:buNone/>
                      </a:pPr>
                      <a:r>
                        <a:rPr lang="en-US" sz="3600" b="1" u="none" strike="noStrike" cap="none">
                          <a:latin typeface="Raleway"/>
                          <a:ea typeface="Raleway"/>
                          <a:cs typeface="Raleway"/>
                          <a:sym typeface="Raleway"/>
                        </a:rPr>
                        <a:t>When</a:t>
                      </a:r>
                      <a:endParaRPr sz="2700" u="none" strike="noStrike" cap="none">
                        <a:latin typeface="Raleway"/>
                        <a:ea typeface="Raleway"/>
                        <a:cs typeface="Raleway"/>
                        <a:sym typeface="Raleway"/>
                      </a:endParaRPr>
                    </a:p>
                  </a:txBody>
                  <a:tcPr marL="137175" marR="137175" marT="68600" marB="68600">
                    <a:lnL w="12700" cap="flat" cmpd="sng">
                      <a:solidFill>
                        <a:srgbClr val="637254"/>
                      </a:solidFill>
                      <a:prstDash val="solid"/>
                      <a:round/>
                      <a:headEnd type="none" w="sm" len="sm"/>
                      <a:tailEnd type="none" w="sm" len="sm"/>
                    </a:lnL>
                    <a:lnR w="12700" cap="flat" cmpd="sng">
                      <a:solidFill>
                        <a:srgbClr val="637254"/>
                      </a:solidFill>
                      <a:prstDash val="solid"/>
                      <a:round/>
                      <a:headEnd type="none" w="sm" len="sm"/>
                      <a:tailEnd type="none" w="sm" len="sm"/>
                    </a:lnR>
                    <a:lnT w="12700" cap="flat" cmpd="sng">
                      <a:solidFill>
                        <a:srgbClr val="637254"/>
                      </a:solidFill>
                      <a:prstDash val="solid"/>
                      <a:round/>
                      <a:headEnd type="none" w="sm" len="sm"/>
                      <a:tailEnd type="none" w="sm" len="sm"/>
                    </a:lnT>
                    <a:lnB w="12700" cap="flat" cmpd="sng">
                      <a:solidFill>
                        <a:srgbClr val="637254"/>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2400"/>
                        <a:buFont typeface="Gill Sans"/>
                        <a:buNone/>
                      </a:pPr>
                      <a:r>
                        <a:rPr lang="en-US" sz="2400" u="none" strike="noStrike" cap="none" dirty="0">
                          <a:latin typeface="Raleway"/>
                          <a:ea typeface="Raleway"/>
                          <a:cs typeface="Raleway"/>
                          <a:sym typeface="Raleway"/>
                        </a:rPr>
                        <a:t>Quarterly via Zoom</a:t>
                      </a:r>
                      <a:endParaRPr sz="2400" u="none" strike="noStrike" cap="none" dirty="0">
                        <a:latin typeface="Raleway"/>
                        <a:ea typeface="Raleway"/>
                        <a:cs typeface="Raleway"/>
                        <a:sym typeface="Raleway"/>
                      </a:endParaRPr>
                    </a:p>
                    <a:p>
                      <a:pPr marL="685800" marR="0" lvl="1" indent="0" algn="l" rtl="0">
                        <a:spcBef>
                          <a:spcPts val="0"/>
                        </a:spcBef>
                        <a:spcAft>
                          <a:spcPts val="0"/>
                        </a:spcAft>
                        <a:buClr>
                          <a:schemeClr val="dk1"/>
                        </a:buClr>
                        <a:buSzPts val="2400"/>
                        <a:buFont typeface="Gill Sans"/>
                        <a:buNone/>
                      </a:pPr>
                      <a:r>
                        <a:rPr lang="en-US" sz="2400" u="none" strike="noStrike" cap="none" dirty="0">
                          <a:latin typeface="Raleway"/>
                          <a:ea typeface="Raleway"/>
                          <a:cs typeface="Raleway"/>
                          <a:sym typeface="Raleway"/>
                        </a:rPr>
                        <a:t>2021-22 School Year- Innovation Configuration</a:t>
                      </a:r>
                      <a:endParaRPr sz="2400" u="none" strike="noStrike" cap="none" dirty="0">
                        <a:latin typeface="Raleway"/>
                        <a:ea typeface="Raleway"/>
                        <a:cs typeface="Raleway"/>
                        <a:sym typeface="Raleway"/>
                      </a:endParaRPr>
                    </a:p>
                    <a:p>
                      <a:pPr marL="685800" marR="0" lvl="1" indent="0" algn="l" rtl="0">
                        <a:lnSpc>
                          <a:spcPct val="100000"/>
                        </a:lnSpc>
                        <a:spcBef>
                          <a:spcPts val="0"/>
                        </a:spcBef>
                        <a:spcAft>
                          <a:spcPts val="0"/>
                        </a:spcAft>
                        <a:buClr>
                          <a:schemeClr val="dk1"/>
                        </a:buClr>
                        <a:buSzPts val="3000"/>
                        <a:buFont typeface="Calibri"/>
                        <a:buNone/>
                      </a:pPr>
                      <a:r>
                        <a:rPr lang="en-US" sz="2400" u="none" strike="noStrike" cap="none" dirty="0">
                          <a:latin typeface="Raleway"/>
                          <a:ea typeface="Raleway"/>
                          <a:cs typeface="Raleway"/>
                          <a:sym typeface="Raleway"/>
                        </a:rPr>
                        <a:t>2022-23 School Year – innovation Configuration</a:t>
                      </a:r>
                      <a:endParaRPr sz="2400" u="none" strike="noStrike" cap="none" dirty="0">
                        <a:latin typeface="Raleway"/>
                        <a:ea typeface="Raleway"/>
                        <a:cs typeface="Raleway"/>
                        <a:sym typeface="Raleway"/>
                      </a:endParaRPr>
                    </a:p>
                    <a:p>
                      <a:pPr marL="0" marR="0" lvl="0" indent="0" algn="l" rtl="0">
                        <a:spcBef>
                          <a:spcPts val="0"/>
                        </a:spcBef>
                        <a:spcAft>
                          <a:spcPts val="0"/>
                        </a:spcAft>
                        <a:buClr>
                          <a:schemeClr val="dk1"/>
                        </a:buClr>
                        <a:buSzPts val="2400"/>
                        <a:buFont typeface="Gill Sans"/>
                        <a:buNone/>
                      </a:pPr>
                      <a:r>
                        <a:rPr lang="en-US" sz="2400" u="none" strike="noStrike" cap="none" dirty="0">
                          <a:latin typeface="Raleway"/>
                          <a:ea typeface="Raleway"/>
                          <a:cs typeface="Raleway"/>
                          <a:sym typeface="Raleway"/>
                        </a:rPr>
                        <a:t>Monthly via Zoom</a:t>
                      </a:r>
                      <a:endParaRPr sz="2400" u="none" strike="noStrike" cap="none" dirty="0">
                        <a:latin typeface="Raleway"/>
                        <a:ea typeface="Raleway"/>
                        <a:cs typeface="Raleway"/>
                        <a:sym typeface="Raleway"/>
                      </a:endParaRPr>
                    </a:p>
                    <a:p>
                      <a:pPr marL="685800" marR="0" lvl="1" indent="0" algn="l" rtl="0">
                        <a:lnSpc>
                          <a:spcPct val="100000"/>
                        </a:lnSpc>
                        <a:spcBef>
                          <a:spcPts val="0"/>
                        </a:spcBef>
                        <a:spcAft>
                          <a:spcPts val="0"/>
                        </a:spcAft>
                        <a:buClr>
                          <a:schemeClr val="dk1"/>
                        </a:buClr>
                        <a:buSzPts val="3000"/>
                        <a:buFont typeface="Calibri"/>
                        <a:buNone/>
                      </a:pPr>
                      <a:r>
                        <a:rPr lang="en-US" sz="2400" u="none" strike="noStrike" cap="none" dirty="0">
                          <a:latin typeface="Raleway"/>
                          <a:ea typeface="Raleway"/>
                          <a:cs typeface="Raleway"/>
                          <a:sym typeface="Raleway"/>
                        </a:rPr>
                        <a:t>2023-24 School Year- Finish Innovation Configuration and Read Act/Educator Effectiveness</a:t>
                      </a:r>
                      <a:endParaRPr sz="2100" dirty="0">
                        <a:latin typeface="Raleway"/>
                        <a:ea typeface="Raleway"/>
                        <a:cs typeface="Raleway"/>
                        <a:sym typeface="Raleway"/>
                      </a:endParaRPr>
                    </a:p>
                    <a:p>
                      <a:pPr marL="685800" marR="0" lvl="1" indent="0" algn="l" rtl="0">
                        <a:lnSpc>
                          <a:spcPct val="100000"/>
                        </a:lnSpc>
                        <a:spcBef>
                          <a:spcPts val="0"/>
                        </a:spcBef>
                        <a:spcAft>
                          <a:spcPts val="0"/>
                        </a:spcAft>
                        <a:buClr>
                          <a:schemeClr val="dk1"/>
                        </a:buClr>
                        <a:buSzPts val="3000"/>
                        <a:buFont typeface="Calibri"/>
                        <a:buNone/>
                      </a:pPr>
                      <a:r>
                        <a:rPr lang="en-US" sz="2400" u="none" strike="noStrike" cap="none" dirty="0">
                          <a:latin typeface="Raleway"/>
                          <a:ea typeface="Raleway"/>
                          <a:cs typeface="Raleway"/>
                          <a:sym typeface="Raleway"/>
                        </a:rPr>
                        <a:t>2024-25 School Year- Read Act/Educator Effectiveness Integration and Transition</a:t>
                      </a:r>
                      <a:endParaRPr sz="2400" u="none" strike="noStrike" cap="none" dirty="0">
                        <a:latin typeface="Raleway"/>
                        <a:ea typeface="Raleway"/>
                        <a:cs typeface="Raleway"/>
                        <a:sym typeface="Raleway"/>
                      </a:endParaRPr>
                    </a:p>
                    <a:p>
                      <a:pPr marL="685800" marR="0" lvl="1" indent="0" algn="l" rtl="0">
                        <a:lnSpc>
                          <a:spcPct val="100000"/>
                        </a:lnSpc>
                        <a:spcBef>
                          <a:spcPts val="0"/>
                        </a:spcBef>
                        <a:spcAft>
                          <a:spcPts val="0"/>
                        </a:spcAft>
                        <a:buClr>
                          <a:schemeClr val="dk1"/>
                        </a:buClr>
                        <a:buSzPts val="3000"/>
                        <a:buFont typeface="Calibri"/>
                        <a:buNone/>
                      </a:pPr>
                      <a:r>
                        <a:rPr lang="en-US" sz="2400" u="none" strike="noStrike" cap="none" dirty="0">
                          <a:latin typeface="Raleway"/>
                          <a:ea typeface="Raleway"/>
                          <a:cs typeface="Raleway"/>
                          <a:sym typeface="Raleway"/>
                        </a:rPr>
                        <a:t>2025-26 School Year- Internship and Practices</a:t>
                      </a:r>
                      <a:endParaRPr sz="2400" u="none" strike="noStrike" cap="none" dirty="0">
                        <a:latin typeface="Raleway"/>
                        <a:ea typeface="Raleway"/>
                        <a:cs typeface="Raleway"/>
                        <a:sym typeface="Raleway"/>
                      </a:endParaRPr>
                    </a:p>
                  </a:txBody>
                  <a:tcPr marL="137175" marR="137175" marT="68600" marB="68600">
                    <a:lnL w="12700" cap="flat" cmpd="sng">
                      <a:solidFill>
                        <a:srgbClr val="637254"/>
                      </a:solidFill>
                      <a:prstDash val="solid"/>
                      <a:round/>
                      <a:headEnd type="none" w="sm" len="sm"/>
                      <a:tailEnd type="none" w="sm" len="sm"/>
                    </a:lnL>
                    <a:lnR w="12700" cap="flat" cmpd="sng">
                      <a:solidFill>
                        <a:srgbClr val="637254"/>
                      </a:solidFill>
                      <a:prstDash val="solid"/>
                      <a:round/>
                      <a:headEnd type="none" w="sm" len="sm"/>
                      <a:tailEnd type="none" w="sm" len="sm"/>
                    </a:lnR>
                    <a:lnT w="12700" cap="flat" cmpd="sng">
                      <a:solidFill>
                        <a:srgbClr val="637254"/>
                      </a:solidFill>
                      <a:prstDash val="solid"/>
                      <a:round/>
                      <a:headEnd type="none" w="sm" len="sm"/>
                      <a:tailEnd type="none" w="sm" len="sm"/>
                    </a:lnT>
                    <a:lnB w="12700" cap="flat" cmpd="sng">
                      <a:solidFill>
                        <a:srgbClr val="637254"/>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241"/>
        <p:cNvGrpSpPr/>
        <p:nvPr/>
      </p:nvGrpSpPr>
      <p:grpSpPr>
        <a:xfrm>
          <a:off x="0" y="0"/>
          <a:ext cx="0" cy="0"/>
          <a:chOff x="0" y="0"/>
          <a:chExt cx="0" cy="0"/>
        </a:xfrm>
      </p:grpSpPr>
      <p:sp>
        <p:nvSpPr>
          <p:cNvPr id="242" name="Google Shape;242;p33">
            <a:extLst>
              <a:ext uri="{C183D7F6-B498-43B3-948B-1728B52AA6E4}">
                <adec:decorative xmlns:adec="http://schemas.microsoft.com/office/drawing/2017/decorative" val="1"/>
              </a:ext>
            </a:extLst>
          </p:cNvPr>
          <p:cNvSpPr/>
          <p:nvPr/>
        </p:nvSpPr>
        <p:spPr>
          <a:xfrm>
            <a:off x="729300" y="1935999"/>
            <a:ext cx="16883425" cy="7638954"/>
          </a:xfrm>
          <a:custGeom>
            <a:avLst/>
            <a:gdLst/>
            <a:ahLst/>
            <a:cxnLst/>
            <a:rect l="l" t="t" r="r" b="b"/>
            <a:pathLst>
              <a:path w="4046357" h="1665167" extrusionOk="0">
                <a:moveTo>
                  <a:pt x="3921897" y="1665167"/>
                </a:moveTo>
                <a:lnTo>
                  <a:pt x="124460" y="1665167"/>
                </a:lnTo>
                <a:cubicBezTo>
                  <a:pt x="55880" y="1665167"/>
                  <a:pt x="0" y="1609287"/>
                  <a:pt x="0" y="1540707"/>
                </a:cubicBezTo>
                <a:lnTo>
                  <a:pt x="0" y="124460"/>
                </a:lnTo>
                <a:cubicBezTo>
                  <a:pt x="0" y="55880"/>
                  <a:pt x="55880" y="0"/>
                  <a:pt x="124460" y="0"/>
                </a:cubicBezTo>
                <a:lnTo>
                  <a:pt x="3921897" y="0"/>
                </a:lnTo>
                <a:cubicBezTo>
                  <a:pt x="3990477" y="0"/>
                  <a:pt x="4046357" y="55880"/>
                  <a:pt x="4046357" y="124460"/>
                </a:cubicBezTo>
                <a:lnTo>
                  <a:pt x="4046357" y="1540707"/>
                </a:lnTo>
                <a:cubicBezTo>
                  <a:pt x="4046357" y="1609287"/>
                  <a:pt x="3990477" y="1665167"/>
                  <a:pt x="3921897" y="166516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33">
            <a:extLst>
              <a:ext uri="{C183D7F6-B498-43B3-948B-1728B52AA6E4}">
                <adec:decorative xmlns:adec="http://schemas.microsoft.com/office/drawing/2017/decorative" val="1"/>
              </a:ext>
            </a:extLst>
          </p:cNvPr>
          <p:cNvSpPr/>
          <p:nvPr/>
        </p:nvSpPr>
        <p:spPr>
          <a:xfrm>
            <a:off x="15212951" y="439720"/>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33">
            <a:extLst>
              <a:ext uri="{C183D7F6-B498-43B3-948B-1728B52AA6E4}">
                <adec:decorative xmlns:adec="http://schemas.microsoft.com/office/drawing/2017/decorative" val="1"/>
              </a:ext>
            </a:extLst>
          </p:cNvPr>
          <p:cNvSpPr txBox="1"/>
          <p:nvPr/>
        </p:nvSpPr>
        <p:spPr>
          <a:xfrm>
            <a:off x="15141342" y="1011362"/>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45" name="Google Shape;245;p33"/>
          <p:cNvSpPr txBox="1">
            <a:spLocks noGrp="1"/>
          </p:cNvSpPr>
          <p:nvPr>
            <p:ph type="title"/>
          </p:nvPr>
        </p:nvSpPr>
        <p:spPr>
          <a:xfrm>
            <a:off x="991575" y="603725"/>
            <a:ext cx="13511700" cy="1143000"/>
          </a:xfrm>
          <a:prstGeom prst="rect">
            <a:avLst/>
          </a:prstGeom>
        </p:spPr>
        <p:txBody>
          <a:bodyPr spcFirstLastPara="1" wrap="square" lIns="91425" tIns="45700" rIns="91425" bIns="45700" anchor="ctr" anchorCtr="0">
            <a:noAutofit/>
          </a:bodyPr>
          <a:lstStyle/>
          <a:p>
            <a:pPr marL="0" lvl="0" indent="0" algn="l" rtl="0">
              <a:lnSpc>
                <a:spcPct val="110001"/>
              </a:lnSpc>
              <a:spcBef>
                <a:spcPts val="0"/>
              </a:spcBef>
              <a:spcAft>
                <a:spcPts val="0"/>
              </a:spcAft>
              <a:buSzPts val="990"/>
              <a:buNone/>
            </a:pPr>
            <a:r>
              <a:rPr lang="en-US" sz="4589" dirty="0">
                <a:solidFill>
                  <a:schemeClr val="lt1"/>
                </a:solidFill>
                <a:latin typeface="Raleway ExtraBold"/>
                <a:ea typeface="Raleway ExtraBold"/>
                <a:cs typeface="Raleway ExtraBold"/>
                <a:sym typeface="Raleway ExtraBold"/>
              </a:rPr>
              <a:t>Innovation Configuration Work</a:t>
            </a:r>
            <a:endParaRPr sz="4589" dirty="0">
              <a:solidFill>
                <a:srgbClr val="FFFFFF"/>
              </a:solidFill>
              <a:latin typeface="Raleway ExtraBold"/>
              <a:ea typeface="Raleway ExtraBold"/>
              <a:cs typeface="Raleway ExtraBold"/>
              <a:sym typeface="Raleway ExtraBold"/>
            </a:endParaRPr>
          </a:p>
        </p:txBody>
      </p:sp>
      <p:sp>
        <p:nvSpPr>
          <p:cNvPr id="246" name="Google Shape;246;p33"/>
          <p:cNvSpPr txBox="1">
            <a:spLocks noGrp="1"/>
          </p:cNvSpPr>
          <p:nvPr>
            <p:ph type="body" idx="1"/>
          </p:nvPr>
        </p:nvSpPr>
        <p:spPr>
          <a:xfrm>
            <a:off x="993775" y="2194950"/>
            <a:ext cx="16354500" cy="6459600"/>
          </a:xfrm>
          <a:prstGeom prst="rect">
            <a:avLst/>
          </a:prstGeom>
        </p:spPr>
        <p:txBody>
          <a:bodyPr spcFirstLastPara="1" wrap="square" lIns="91425" tIns="45700" rIns="91425" bIns="45700" anchor="t" anchorCtr="0">
            <a:normAutofit/>
          </a:bodyPr>
          <a:lstStyle/>
          <a:p>
            <a:pPr marL="457200" lvl="0" indent="-482600" algn="l" rtl="0">
              <a:spcBef>
                <a:spcPts val="0"/>
              </a:spcBef>
              <a:spcAft>
                <a:spcPts val="0"/>
              </a:spcAft>
              <a:buSzPts val="4000"/>
              <a:buFont typeface="Raleway"/>
              <a:buChar char="•"/>
            </a:pPr>
            <a:r>
              <a:rPr lang="en-US" sz="4000" b="1" dirty="0">
                <a:latin typeface="Raleway"/>
                <a:ea typeface="Raleway"/>
                <a:cs typeface="Raleway"/>
                <a:sym typeface="Raleway"/>
              </a:rPr>
              <a:t>Discovery of…</a:t>
            </a:r>
            <a:endParaRPr sz="4000" dirty="0">
              <a:latin typeface="Raleway"/>
              <a:ea typeface="Raleway"/>
              <a:cs typeface="Raleway"/>
              <a:sym typeface="Raleway"/>
            </a:endParaRPr>
          </a:p>
          <a:p>
            <a:pPr marL="914400" lvl="1" indent="-482600" algn="l" rtl="0">
              <a:spcBef>
                <a:spcPts val="0"/>
              </a:spcBef>
              <a:spcAft>
                <a:spcPts val="0"/>
              </a:spcAft>
              <a:buSzPts val="4000"/>
              <a:buFont typeface="Raleway"/>
              <a:buChar char="–"/>
            </a:pPr>
            <a:r>
              <a:rPr lang="en-US" sz="4000" dirty="0">
                <a:latin typeface="Raleway"/>
                <a:ea typeface="Raleway"/>
                <a:cs typeface="Raleway"/>
                <a:sym typeface="Raleway"/>
              </a:rPr>
              <a:t>Problem based learning scenarios needed diverse components</a:t>
            </a:r>
            <a:endParaRPr sz="4000" dirty="0">
              <a:latin typeface="Raleway"/>
              <a:ea typeface="Raleway"/>
              <a:cs typeface="Raleway"/>
              <a:sym typeface="Raleway"/>
            </a:endParaRPr>
          </a:p>
          <a:p>
            <a:pPr marL="914400" lvl="1" indent="-482600" algn="l" rtl="0">
              <a:spcBef>
                <a:spcPts val="0"/>
              </a:spcBef>
              <a:spcAft>
                <a:spcPts val="0"/>
              </a:spcAft>
              <a:buSzPts val="4000"/>
              <a:buFont typeface="Raleway"/>
              <a:buChar char="–"/>
            </a:pPr>
            <a:r>
              <a:rPr lang="en-US" sz="4000" dirty="0">
                <a:latin typeface="Raleway"/>
                <a:ea typeface="Raleway"/>
                <a:cs typeface="Raleway"/>
                <a:sym typeface="Raleway"/>
              </a:rPr>
              <a:t>Internship needed required targeted activities</a:t>
            </a:r>
            <a:endParaRPr sz="4000" dirty="0">
              <a:latin typeface="Raleway"/>
              <a:ea typeface="Raleway"/>
              <a:cs typeface="Raleway"/>
              <a:sym typeface="Raleway"/>
            </a:endParaRPr>
          </a:p>
          <a:p>
            <a:pPr marL="457200" lvl="0" indent="-482600" algn="l" rtl="0">
              <a:spcBef>
                <a:spcPts val="0"/>
              </a:spcBef>
              <a:spcAft>
                <a:spcPts val="0"/>
              </a:spcAft>
              <a:buSzPts val="4000"/>
              <a:buFont typeface="Raleway"/>
              <a:buChar char="•"/>
            </a:pPr>
            <a:r>
              <a:rPr lang="en-US" sz="4000" b="1" dirty="0">
                <a:latin typeface="Raleway"/>
                <a:ea typeface="Raleway"/>
                <a:cs typeface="Raleway"/>
                <a:sym typeface="Raleway"/>
              </a:rPr>
              <a:t>Which led to….</a:t>
            </a:r>
            <a:endParaRPr sz="4000" b="1" dirty="0">
              <a:latin typeface="Raleway"/>
              <a:ea typeface="Raleway"/>
              <a:cs typeface="Raleway"/>
              <a:sym typeface="Raleway"/>
            </a:endParaRPr>
          </a:p>
          <a:p>
            <a:pPr marL="914400" lvl="1" indent="-482600" algn="l" rtl="0">
              <a:spcBef>
                <a:spcPts val="0"/>
              </a:spcBef>
              <a:spcAft>
                <a:spcPts val="0"/>
              </a:spcAft>
              <a:buSzPts val="4000"/>
              <a:buFont typeface="Raleway"/>
              <a:buChar char="–"/>
            </a:pPr>
            <a:r>
              <a:rPr lang="en-US" sz="4000" dirty="0">
                <a:latin typeface="Raleway"/>
                <a:ea typeface="Raleway"/>
                <a:cs typeface="Raleway"/>
                <a:sym typeface="Raleway"/>
              </a:rPr>
              <a:t>Documentation of the work we are already doing</a:t>
            </a:r>
            <a:endParaRPr sz="4000" dirty="0">
              <a:latin typeface="Raleway"/>
              <a:ea typeface="Raleway"/>
              <a:cs typeface="Raleway"/>
              <a:sym typeface="Raleway"/>
            </a:endParaRPr>
          </a:p>
          <a:p>
            <a:pPr marL="914400" lvl="1" indent="-482600" algn="l" rtl="0">
              <a:spcBef>
                <a:spcPts val="0"/>
              </a:spcBef>
              <a:spcAft>
                <a:spcPts val="0"/>
              </a:spcAft>
              <a:buSzPts val="4000"/>
              <a:buFont typeface="Raleway"/>
              <a:buChar char="–"/>
            </a:pPr>
            <a:r>
              <a:rPr lang="en-US" sz="4000" dirty="0">
                <a:latin typeface="Raleway"/>
                <a:ea typeface="Raleway"/>
                <a:cs typeface="Raleway"/>
                <a:sym typeface="Raleway"/>
              </a:rPr>
              <a:t>Alignment of syllabi</a:t>
            </a:r>
            <a:endParaRPr sz="4000" dirty="0">
              <a:latin typeface="Raleway"/>
              <a:ea typeface="Raleway"/>
              <a:cs typeface="Raleway"/>
              <a:sym typeface="Raleway"/>
            </a:endParaRPr>
          </a:p>
          <a:p>
            <a:pPr marL="914400" lvl="1" indent="-482600" algn="l" rtl="0">
              <a:spcBef>
                <a:spcPts val="0"/>
              </a:spcBef>
              <a:spcAft>
                <a:spcPts val="0"/>
              </a:spcAft>
              <a:buSzPts val="4000"/>
              <a:buFont typeface="Raleway"/>
              <a:buChar char="–"/>
            </a:pPr>
            <a:r>
              <a:rPr lang="en-US" sz="4000" dirty="0">
                <a:latin typeface="Raleway"/>
                <a:ea typeface="Raleway"/>
                <a:cs typeface="Raleway"/>
                <a:sym typeface="Raleway"/>
              </a:rPr>
              <a:t>Stronger presence of effective practices across all courses </a:t>
            </a:r>
            <a:endParaRPr sz="4000" dirty="0">
              <a:latin typeface="Raleway"/>
              <a:ea typeface="Raleway"/>
              <a:cs typeface="Raleway"/>
              <a:sym typeface="Raleway"/>
            </a:endParaRPr>
          </a:p>
          <a:p>
            <a:pPr marL="914400" lvl="1" indent="-482600" algn="l" rtl="0">
              <a:spcBef>
                <a:spcPts val="0"/>
              </a:spcBef>
              <a:spcAft>
                <a:spcPts val="0"/>
              </a:spcAft>
              <a:buSzPts val="4000"/>
              <a:buFont typeface="Raleway"/>
              <a:buChar char="–"/>
            </a:pPr>
            <a:r>
              <a:rPr lang="en-US" sz="4000" dirty="0">
                <a:latin typeface="Raleway"/>
                <a:ea typeface="Raleway"/>
                <a:cs typeface="Raleway"/>
                <a:sym typeface="Raleway"/>
              </a:rPr>
              <a:t>Ongoing discussions with our faculty and our collaborative leadership group about regional needs for building leaders</a:t>
            </a:r>
            <a:endParaRPr sz="4000" dirty="0">
              <a:latin typeface="Raleway"/>
              <a:ea typeface="Raleway"/>
              <a:cs typeface="Raleway"/>
              <a:sym typeface="Raleway"/>
            </a:endParaRPr>
          </a:p>
          <a:p>
            <a:pPr marL="914400" lvl="1" indent="-482600" algn="l" rtl="0">
              <a:spcBef>
                <a:spcPts val="0"/>
              </a:spcBef>
              <a:spcAft>
                <a:spcPts val="0"/>
              </a:spcAft>
              <a:buSzPts val="4000"/>
              <a:buFont typeface="Raleway"/>
              <a:buChar char="–"/>
            </a:pPr>
            <a:r>
              <a:rPr lang="en-US" sz="4000" dirty="0">
                <a:latin typeface="Raleway"/>
                <a:ea typeface="Raleway"/>
                <a:cs typeface="Raleway"/>
                <a:sym typeface="Raleway"/>
              </a:rPr>
              <a:t>More intentional practicum opportunities</a:t>
            </a:r>
            <a:endParaRPr sz="4000" dirty="0">
              <a:latin typeface="Raleway"/>
              <a:ea typeface="Raleway"/>
              <a:cs typeface="Raleway"/>
              <a:sym typeface="Raleway"/>
            </a:endParaRPr>
          </a:p>
          <a:p>
            <a:pPr marL="0" lvl="0" indent="0" algn="l" rtl="0">
              <a:lnSpc>
                <a:spcPct val="130000"/>
              </a:lnSpc>
              <a:spcBef>
                <a:spcPts val="0"/>
              </a:spcBef>
              <a:spcAft>
                <a:spcPts val="0"/>
              </a:spcAft>
              <a:buNone/>
            </a:pPr>
            <a:endParaRPr sz="4000" b="1" dirty="0">
              <a:solidFill>
                <a:srgbClr val="CC0000"/>
              </a:solidFill>
              <a:latin typeface="Raleway"/>
              <a:ea typeface="Raleway"/>
              <a:cs typeface="Raleway"/>
              <a:sym typeface="Raleway"/>
            </a:endParaRPr>
          </a:p>
        </p:txBody>
      </p:sp>
      <p:sp>
        <p:nvSpPr>
          <p:cNvPr id="247" name="Google Shape;247;p33">
            <a:extLst>
              <a:ext uri="{C183D7F6-B498-43B3-948B-1728B52AA6E4}">
                <adec:decorative xmlns:adec="http://schemas.microsoft.com/office/drawing/2017/decorative" val="1"/>
              </a:ext>
            </a:extLst>
          </p:cNvPr>
          <p:cNvSpPr/>
          <p:nvPr/>
        </p:nvSpPr>
        <p:spPr>
          <a:xfrm>
            <a:off x="15680625" y="7287776"/>
            <a:ext cx="1681777" cy="2292175"/>
          </a:xfrm>
          <a:custGeom>
            <a:avLst/>
            <a:gdLst/>
            <a:ahLst/>
            <a:cxnLst/>
            <a:rect l="l" t="t" r="r" b="b"/>
            <a:pathLst>
              <a:path w="2963484" h="4366048" extrusionOk="0">
                <a:moveTo>
                  <a:pt x="0" y="0"/>
                </a:moveTo>
                <a:lnTo>
                  <a:pt x="2963484" y="0"/>
                </a:lnTo>
                <a:lnTo>
                  <a:pt x="2963484" y="4366048"/>
                </a:lnTo>
                <a:lnTo>
                  <a:pt x="0" y="4366048"/>
                </a:lnTo>
                <a:lnTo>
                  <a:pt x="0" y="0"/>
                </a:lnTo>
                <a:close/>
              </a:path>
            </a:pathLst>
          </a:custGeom>
          <a:blipFill rotWithShape="1">
            <a:blip r:embed="rId4">
              <a:alphaModFix/>
            </a:blip>
            <a:stretch>
              <a:fillRect l="-113625" t="-117428" r="-16027" b="-1653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48" name="Google Shape;248;p33" descr="Colorado State University"/>
          <p:cNvPicPr preferRelativeResize="0"/>
          <p:nvPr/>
        </p:nvPicPr>
        <p:blipFill rotWithShape="1">
          <a:blip r:embed="rId5">
            <a:alphaModFix/>
          </a:blip>
          <a:srcRect/>
          <a:stretch/>
        </p:blipFill>
        <p:spPr>
          <a:xfrm>
            <a:off x="5359679" y="7925515"/>
            <a:ext cx="6532457" cy="165442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854</Words>
  <Application>Microsoft Macintosh PowerPoint</Application>
  <PresentationFormat>Custom</PresentationFormat>
  <Paragraphs>103</Paragraphs>
  <Slides>17</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Raleway</vt:lpstr>
      <vt:lpstr>Raleway Medium</vt:lpstr>
      <vt:lpstr>Satisfy</vt:lpstr>
      <vt:lpstr>Arial</vt:lpstr>
      <vt:lpstr>Calibri</vt:lpstr>
      <vt:lpstr>Fjalla One</vt:lpstr>
      <vt:lpstr>Raleway Black</vt:lpstr>
      <vt:lpstr>Raleway ExtraBold</vt:lpstr>
      <vt:lpstr>Bebas Neue</vt:lpstr>
      <vt:lpstr>Gill Sans</vt:lpstr>
      <vt:lpstr>Office Theme</vt:lpstr>
      <vt:lpstr>Office Theme</vt:lpstr>
      <vt:lpstr>CCSC title</vt:lpstr>
      <vt:lpstr>LEt the good outcomes Roll: scaling effective principal Leadership</vt:lpstr>
      <vt:lpstr>Whole Group Connections</vt:lpstr>
      <vt:lpstr>Session Outcomes</vt:lpstr>
      <vt:lpstr>COLORADO’S </vt:lpstr>
      <vt:lpstr>Who We Are</vt:lpstr>
      <vt:lpstr>Participants</vt:lpstr>
      <vt:lpstr>Our Community and Journey</vt:lpstr>
      <vt:lpstr>Innovation Configuration Work</vt:lpstr>
      <vt:lpstr>Innovation Configuration Work (cont.) </vt:lpstr>
      <vt:lpstr>Colorado State Policy Affecting Principal Preparation Programs Alignment Work</vt:lpstr>
      <vt:lpstr>Vermont</vt:lpstr>
      <vt:lpstr>Vermont Story </vt:lpstr>
      <vt:lpstr>Breakout Discussion</vt:lpstr>
      <vt:lpstr>Whole Group Debrief &amp; Closing Connections</vt:lpstr>
      <vt:lpstr>THANK YOU!</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Emma R Ostovar</cp:lastModifiedBy>
  <cp:revision>6</cp:revision>
  <dcterms:modified xsi:type="dcterms:W3CDTF">2026-02-23T22:02:25Z</dcterms:modified>
</cp:coreProperties>
</file>