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1"/>
  </p:notesMasterIdLst>
  <p:sldIdLst>
    <p:sldId id="256" r:id="rId2"/>
    <p:sldId id="257" r:id="rId3"/>
    <p:sldId id="258" r:id="rId4"/>
    <p:sldId id="259" r:id="rId5"/>
    <p:sldId id="260" r:id="rId6"/>
    <p:sldId id="261" r:id="rId7"/>
    <p:sldId id="262"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Lst>
  <p:sldSz cx="18288000" cy="10287000"/>
  <p:notesSz cx="6858000" cy="9144000"/>
  <p:embeddedFontLst>
    <p:embeddedFont>
      <p:font typeface="Bebas Neue" panose="020B0606020202050201" pitchFamily="34" charset="77"/>
      <p:regular r:id="rId42"/>
    </p:embeddedFont>
    <p:embeddedFont>
      <p:font typeface="Fjalla One" panose="02000506040000020004" pitchFamily="2" charset="0"/>
      <p:regular r:id="rId43"/>
    </p:embeddedFont>
    <p:embeddedFont>
      <p:font typeface="Raleway" pitchFamily="2" charset="77"/>
      <p:regular r:id="rId44"/>
      <p:bold r:id="rId45"/>
      <p:italic r:id="rId46"/>
      <p:boldItalic r:id="rId47"/>
    </p:embeddedFont>
    <p:embeddedFont>
      <p:font typeface="Raleway Black" pitchFamily="2" charset="77"/>
      <p:bold r:id="rId48"/>
      <p:italic r:id="rId49"/>
      <p:boldItalic r:id="rId50"/>
    </p:embeddedFont>
    <p:embeddedFont>
      <p:font typeface="Raleway ExtraBold" pitchFamily="2" charset="77"/>
      <p:bold r:id="rId51"/>
      <p:italic r:id="rId52"/>
      <p:boldItalic r:id="rId53"/>
    </p:embeddedFont>
    <p:embeddedFont>
      <p:font typeface="Raleway Medium" pitchFamily="2" charset="77"/>
      <p:regular r:id="rId54"/>
      <p:bold r:id="rId55"/>
      <p:italic r:id="rId56"/>
      <p:boldItalic r:id="rId57"/>
    </p:embeddedFont>
    <p:embeddedFont>
      <p:font typeface="Roboto Medium" panose="02000000000000000000"/>
      <p:regular r:id="rId58"/>
      <p:bold r:id="rId59"/>
      <p:italic r:id="rId60"/>
      <p:boldItalic r:id="rId61"/>
    </p:embeddedFont>
    <p:embeddedFont>
      <p:font typeface="Satisfy" panose="02000000000000000000" pitchFamily="2" charset="0"/>
      <p:regular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22"/>
    <p:restoredTop sz="86438"/>
  </p:normalViewPr>
  <p:slideViewPr>
    <p:cSldViewPr snapToGrid="0">
      <p:cViewPr varScale="1">
        <p:scale>
          <a:sx n="48" d="100"/>
          <a:sy n="48" d="100"/>
        </p:scale>
        <p:origin x="224" y="896"/>
      </p:cViewPr>
      <p:guideLst>
        <p:guide orient="horz" pos="2160"/>
        <p:guide pos="2880"/>
      </p:guideLst>
    </p:cSldViewPr>
  </p:slideViewPr>
  <p:outlineViewPr>
    <p:cViewPr>
      <p:scale>
        <a:sx n="33" d="100"/>
        <a:sy n="33" d="100"/>
      </p:scale>
      <p:origin x="0" y="-33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2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dpi.nc.gov/educators/educator-preparation/approved-programs"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dpi.nc.gov/educators/educator-preparation/epp-performance"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dpi.nc.gov/educators/educator-preparation/approved-programs"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dpi.nc.gov/educators/educator-preparation/epp-performance"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doe.virginia.gov/programs-services/special-education/technical-assistance-professional-development/e-learning/training-technical-assistance-centers-ttac"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ba3ecbc3ec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g3ba3ecbc3ec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School Leadership Responsibilities</a:t>
            </a:r>
            <a:endParaRPr/>
          </a:p>
          <a:p>
            <a:pPr marL="457200" lvl="0" indent="-298450" algn="l" rtl="0">
              <a:spcBef>
                <a:spcPts val="0"/>
              </a:spcBef>
              <a:spcAft>
                <a:spcPts val="0"/>
              </a:spcAft>
              <a:buSzPts val="1100"/>
              <a:buChar char="●"/>
            </a:pPr>
            <a:r>
              <a:rPr lang="en-US"/>
              <a:t>Establish a school planning team.</a:t>
            </a:r>
            <a:endParaRPr/>
          </a:p>
          <a:p>
            <a:pPr marL="457200" lvl="0" indent="-298450" algn="l" rtl="0">
              <a:spcBef>
                <a:spcPts val="0"/>
              </a:spcBef>
              <a:spcAft>
                <a:spcPts val="0"/>
              </a:spcAft>
              <a:buSzPts val="1100"/>
              <a:buChar char="●"/>
            </a:pPr>
            <a:r>
              <a:rPr lang="en-US"/>
              <a:t>Active participation by building Principal in scheduled meetings or conference calls.</a:t>
            </a:r>
            <a:endParaRPr/>
          </a:p>
          <a:p>
            <a:pPr marL="457200" lvl="0" indent="-298450" algn="l" rtl="0">
              <a:spcBef>
                <a:spcPts val="0"/>
              </a:spcBef>
              <a:spcAft>
                <a:spcPts val="0"/>
              </a:spcAft>
              <a:buSzPts val="1100"/>
              <a:buChar char="●"/>
            </a:pPr>
            <a:r>
              <a:rPr lang="en-US"/>
              <a:t>Ensure regular implementation team meetings with TTAC staff are scheduled when all team members can be present.</a:t>
            </a:r>
            <a:endParaRPr/>
          </a:p>
          <a:p>
            <a:pPr marL="457200" lvl="0" indent="-298450" algn="l" rtl="0">
              <a:spcBef>
                <a:spcPts val="0"/>
              </a:spcBef>
              <a:spcAft>
                <a:spcPts val="0"/>
              </a:spcAft>
              <a:buSzPts val="1100"/>
              <a:buChar char="●"/>
            </a:pPr>
            <a:r>
              <a:rPr lang="en-US"/>
              <a:t>Support the development and implementation of a professional learning and coaching system to sustain HLP 16 with fidelity.</a:t>
            </a:r>
            <a:endParaRPr/>
          </a:p>
          <a:p>
            <a:pPr marL="0" lvl="0" indent="0" algn="l" rtl="0">
              <a:spcBef>
                <a:spcPts val="0"/>
              </a:spcBef>
              <a:spcAft>
                <a:spcPts val="0"/>
              </a:spcAft>
              <a:buNone/>
            </a:pPr>
            <a:r>
              <a:rPr lang="en-US"/>
              <a:t>School Point of Contact Responsibilities</a:t>
            </a:r>
            <a:endParaRPr/>
          </a:p>
          <a:p>
            <a:pPr marL="457200" lvl="0" indent="-298450" algn="l" rtl="0">
              <a:spcBef>
                <a:spcPts val="0"/>
              </a:spcBef>
              <a:spcAft>
                <a:spcPts val="0"/>
              </a:spcAft>
              <a:buSzPts val="1100"/>
              <a:buChar char="●"/>
            </a:pPr>
            <a:r>
              <a:rPr lang="en-US"/>
              <a:t>Serve as the liaison between the school, division team, and TTAC point of contact.</a:t>
            </a:r>
            <a:endParaRPr/>
          </a:p>
          <a:p>
            <a:pPr marL="457200" lvl="0" indent="-298450" algn="l" rtl="0">
              <a:spcBef>
                <a:spcPts val="0"/>
              </a:spcBef>
              <a:spcAft>
                <a:spcPts val="0"/>
              </a:spcAft>
              <a:buSzPts val="1100"/>
              <a:buChar char="●"/>
            </a:pPr>
            <a:r>
              <a:rPr lang="en-US"/>
              <a:t>Coordinate logistics for meetings and trainings.</a:t>
            </a:r>
            <a:endParaRPr/>
          </a:p>
          <a:p>
            <a:pPr marL="457200" lvl="0" indent="-298450" algn="l" rtl="0">
              <a:spcBef>
                <a:spcPts val="0"/>
              </a:spcBef>
              <a:spcAft>
                <a:spcPts val="0"/>
              </a:spcAft>
              <a:buSzPts val="1100"/>
              <a:buChar char="●"/>
            </a:pPr>
            <a:r>
              <a:rPr lang="en-US"/>
              <a:t>Create and support the maintenance of a shared electronic repository for documentation (team membership, meeting agendas and minutes, action/PD plan, shared resources).</a:t>
            </a:r>
            <a:endParaRPr/>
          </a:p>
          <a:p>
            <a:pPr marL="0" lvl="0" indent="0" algn="l" rtl="0">
              <a:spcBef>
                <a:spcPts val="0"/>
              </a:spcBef>
              <a:spcAft>
                <a:spcPts val="0"/>
              </a:spcAft>
              <a:buNone/>
            </a:pPr>
            <a:r>
              <a:rPr lang="en-US"/>
              <a:t>School Team Responsibilities</a:t>
            </a:r>
            <a:endParaRPr/>
          </a:p>
          <a:p>
            <a:pPr marL="457200" lvl="0" indent="-298450" algn="l" rtl="0">
              <a:spcBef>
                <a:spcPts val="0"/>
              </a:spcBef>
              <a:spcAft>
                <a:spcPts val="0"/>
              </a:spcAft>
              <a:buSzPts val="1100"/>
              <a:buChar char="●"/>
            </a:pPr>
            <a:r>
              <a:rPr lang="en-US"/>
              <a:t>Participate in scheduled team meetings.</a:t>
            </a:r>
            <a:endParaRPr/>
          </a:p>
          <a:p>
            <a:pPr marL="457200" lvl="0" indent="-298450" algn="l" rtl="0">
              <a:spcBef>
                <a:spcPts val="0"/>
              </a:spcBef>
              <a:spcAft>
                <a:spcPts val="0"/>
              </a:spcAft>
              <a:buSzPts val="1100"/>
              <a:buChar char="●"/>
            </a:pPr>
            <a:r>
              <a:rPr lang="en-US"/>
              <a:t>Participate in professional development activities.</a:t>
            </a:r>
            <a:endParaRPr/>
          </a:p>
          <a:p>
            <a:pPr marL="457200" lvl="0" indent="-298450" algn="l" rtl="0">
              <a:spcBef>
                <a:spcPts val="0"/>
              </a:spcBef>
              <a:spcAft>
                <a:spcPts val="0"/>
              </a:spcAft>
              <a:buSzPts val="1100"/>
              <a:buChar char="●"/>
            </a:pPr>
            <a:r>
              <a:rPr lang="en-US"/>
              <a:t>Commit to supporting implementation of HLP 16 with fidelity.</a:t>
            </a:r>
            <a:endParaRPr/>
          </a:p>
          <a:p>
            <a:pPr marL="457200" lvl="0" indent="-298450" algn="l" rtl="0">
              <a:spcBef>
                <a:spcPts val="0"/>
              </a:spcBef>
              <a:spcAft>
                <a:spcPts val="0"/>
              </a:spcAft>
              <a:buSzPts val="1100"/>
              <a:buChar char="●"/>
            </a:pPr>
            <a:r>
              <a:rPr lang="en-US"/>
              <a:t>Participate in the evaluation of the initiative.</a:t>
            </a:r>
            <a:endParaRPr/>
          </a:p>
          <a:p>
            <a:pPr marL="457200" lvl="0" indent="-298450" algn="l" rtl="0">
              <a:spcBef>
                <a:spcPts val="0"/>
              </a:spcBef>
              <a:spcAft>
                <a:spcPts val="0"/>
              </a:spcAft>
              <a:buSzPts val="1100"/>
              <a:buChar char="●"/>
            </a:pPr>
            <a:r>
              <a:rPr lang="en-US"/>
              <a:t>Align this agreement with the current School Improvement Plan (SIP) or Corrective Action Plan (CAP).</a:t>
            </a:r>
            <a:endParaRPr/>
          </a:p>
          <a:p>
            <a:pPr marL="0" lvl="0" indent="0" algn="l" rtl="0">
              <a:spcBef>
                <a:spcPts val="0"/>
              </a:spcBef>
              <a:spcAft>
                <a:spcPts val="0"/>
              </a:spcAft>
              <a:buNone/>
            </a:pPr>
            <a:r>
              <a:rPr lang="en-US"/>
              <a:t>Division Point of Contact</a:t>
            </a:r>
            <a:endParaRPr/>
          </a:p>
          <a:p>
            <a:pPr marL="457200" lvl="0" indent="-298450" algn="l" rtl="0">
              <a:spcBef>
                <a:spcPts val="0"/>
              </a:spcBef>
              <a:spcAft>
                <a:spcPts val="0"/>
              </a:spcAft>
              <a:buSzPts val="1100"/>
              <a:buChar char="●"/>
            </a:pPr>
            <a:r>
              <a:rPr lang="en-US"/>
              <a:t>Serve as the liaison between the division and TTAC point of contact.</a:t>
            </a:r>
            <a:endParaRPr/>
          </a:p>
          <a:p>
            <a:pPr marL="457200" lvl="0" indent="-298450" algn="l" rtl="0">
              <a:spcBef>
                <a:spcPts val="0"/>
              </a:spcBef>
              <a:spcAft>
                <a:spcPts val="0"/>
              </a:spcAft>
              <a:buSzPts val="1100"/>
              <a:buChar char="●"/>
            </a:pPr>
            <a:r>
              <a:rPr lang="en-US"/>
              <a:t>Coordinate logistics for meetings and trainings.</a:t>
            </a:r>
            <a:endParaRPr/>
          </a:p>
          <a:p>
            <a:pPr marL="457200" lvl="0" indent="-298450" algn="l" rtl="0">
              <a:spcBef>
                <a:spcPts val="0"/>
              </a:spcBef>
              <a:spcAft>
                <a:spcPts val="0"/>
              </a:spcAft>
              <a:buSzPts val="1100"/>
              <a:buChar char="●"/>
            </a:pPr>
            <a:r>
              <a:rPr lang="en-US"/>
              <a:t>Create and support the maintenance of a shared electronic repository for documentation (team membership, meeting agendas and minutes, action/PD plan, shared resources).</a:t>
            </a:r>
            <a:endParaRPr/>
          </a:p>
          <a:p>
            <a:pPr marL="0" lvl="0" indent="0" algn="l" rtl="0">
              <a:spcBef>
                <a:spcPts val="0"/>
              </a:spcBef>
              <a:spcAft>
                <a:spcPts val="0"/>
              </a:spcAft>
              <a:buNone/>
            </a:pPr>
            <a:r>
              <a:rPr lang="en-US"/>
              <a:t>Division Leadership Team Responsibilities</a:t>
            </a:r>
            <a:endParaRPr/>
          </a:p>
          <a:p>
            <a:pPr marL="457200" lvl="0" indent="-298450" algn="l" rtl="0">
              <a:spcBef>
                <a:spcPts val="0"/>
              </a:spcBef>
              <a:spcAft>
                <a:spcPts val="0"/>
              </a:spcAft>
              <a:buSzPts val="1100"/>
              <a:buChar char="●"/>
            </a:pPr>
            <a:r>
              <a:rPr lang="en-US"/>
              <a:t>Establish a division planning team.</a:t>
            </a:r>
            <a:endParaRPr/>
          </a:p>
          <a:p>
            <a:pPr marL="457200" lvl="0" indent="-298450" algn="l" rtl="0">
              <a:spcBef>
                <a:spcPts val="0"/>
              </a:spcBef>
              <a:spcAft>
                <a:spcPts val="0"/>
              </a:spcAft>
              <a:buSzPts val="1100"/>
              <a:buChar char="●"/>
            </a:pPr>
            <a:r>
              <a:rPr lang="en-US"/>
              <a:t>Ensure regular planning team meetings with TTAC staff are scheduled when all team members can be present.</a:t>
            </a:r>
            <a:endParaRPr/>
          </a:p>
          <a:p>
            <a:pPr marL="457200" lvl="0" indent="-298450" algn="l" rtl="0">
              <a:spcBef>
                <a:spcPts val="0"/>
              </a:spcBef>
              <a:spcAft>
                <a:spcPts val="0"/>
              </a:spcAft>
              <a:buSzPts val="1100"/>
              <a:buChar char="●"/>
            </a:pPr>
            <a:r>
              <a:rPr lang="en-US"/>
              <a:t>Integrate additional learning activities to support alignment between the systems change initiative and the division's professional development plan.</a:t>
            </a:r>
            <a:endParaRPr/>
          </a:p>
          <a:p>
            <a:pPr marL="457200" lvl="0" indent="-298450" algn="l" rtl="0">
              <a:spcBef>
                <a:spcPts val="0"/>
              </a:spcBef>
              <a:spcAft>
                <a:spcPts val="0"/>
              </a:spcAft>
              <a:buSzPts val="1100"/>
              <a:buChar char="●"/>
            </a:pPr>
            <a:r>
              <a:rPr lang="en-US"/>
              <a:t>Schedule release time for planning team members and selected teachers to participate in planning and professional development activities.</a:t>
            </a:r>
            <a:endParaRPr/>
          </a:p>
          <a:p>
            <a:pPr marL="457200" lvl="0" indent="-298450" algn="l" rtl="0">
              <a:spcBef>
                <a:spcPts val="0"/>
              </a:spcBef>
              <a:spcAft>
                <a:spcPts val="0"/>
              </a:spcAft>
              <a:buSzPts val="1100"/>
              <a:buChar char="●"/>
            </a:pPr>
            <a:r>
              <a:rPr lang="en-US"/>
              <a:t>Assist with data collection to evaluate the initiative.</a:t>
            </a:r>
            <a:endParaRPr/>
          </a:p>
          <a:p>
            <a:pPr marL="0" lvl="0" indent="0" algn="l" rtl="0">
              <a:spcBef>
                <a:spcPts val="0"/>
              </a:spcBef>
              <a:spcAft>
                <a:spcPts val="0"/>
              </a:spcAft>
              <a:buNone/>
            </a:pPr>
            <a:r>
              <a:rPr lang="en-US"/>
              <a:t>Division Team Responsibilities</a:t>
            </a:r>
            <a:endParaRPr/>
          </a:p>
          <a:p>
            <a:pPr marL="457200" lvl="0" indent="-298450" algn="l" rtl="0">
              <a:spcBef>
                <a:spcPts val="0"/>
              </a:spcBef>
              <a:spcAft>
                <a:spcPts val="0"/>
              </a:spcAft>
              <a:buSzPts val="1100"/>
              <a:buChar char="●"/>
            </a:pPr>
            <a:r>
              <a:rPr lang="en-US"/>
              <a:t>Participate in needs assessment, action planning, and evaluation activities.</a:t>
            </a:r>
            <a:endParaRPr/>
          </a:p>
          <a:p>
            <a:pPr marL="457200" lvl="0" indent="-298450" algn="l" rtl="0">
              <a:spcBef>
                <a:spcPts val="0"/>
              </a:spcBef>
              <a:spcAft>
                <a:spcPts val="0"/>
              </a:spcAft>
              <a:buSzPts val="1100"/>
              <a:buChar char="●"/>
            </a:pPr>
            <a:r>
              <a:rPr lang="en-US"/>
              <a:t>Participate in scheduled team meetings.</a:t>
            </a:r>
            <a:endParaRPr/>
          </a:p>
          <a:p>
            <a:pPr marL="457200" lvl="0" indent="-298450" algn="l" rtl="0">
              <a:spcBef>
                <a:spcPts val="0"/>
              </a:spcBef>
              <a:spcAft>
                <a:spcPts val="0"/>
              </a:spcAft>
              <a:buSzPts val="1100"/>
              <a:buChar char="●"/>
            </a:pPr>
            <a:r>
              <a:rPr lang="en-US"/>
              <a:t>Develop and utilize team meeting structures (e.g., meeting norms, agenda/minutes format, team roles).</a:t>
            </a:r>
            <a:endParaRPr/>
          </a:p>
          <a:p>
            <a:pPr marL="457200" lvl="0" indent="-298450" algn="l" rtl="0">
              <a:spcBef>
                <a:spcPts val="0"/>
              </a:spcBef>
              <a:spcAft>
                <a:spcPts val="0"/>
              </a:spcAft>
              <a:buSzPts val="1100"/>
              <a:buChar char="●"/>
            </a:pPr>
            <a:r>
              <a:rPr lang="en-US"/>
              <a:t>Develop and/or revisit a team mission or purpose statement.</a:t>
            </a:r>
            <a:endParaRPr/>
          </a:p>
          <a:p>
            <a:pPr marL="457200" lvl="0" indent="-298450" algn="l" rtl="0">
              <a:spcBef>
                <a:spcPts val="0"/>
              </a:spcBef>
              <a:spcAft>
                <a:spcPts val="0"/>
              </a:spcAft>
              <a:buSzPts val="1100"/>
              <a:buChar char="●"/>
            </a:pPr>
            <a:r>
              <a:rPr lang="en-US"/>
              <a:t>Participate in professional development activities.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62" name="Google Shape;2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ba3ecbc3ec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Jen</a:t>
            </a:r>
            <a:endParaRPr/>
          </a:p>
        </p:txBody>
      </p:sp>
      <p:sp>
        <p:nvSpPr>
          <p:cNvPr id="285" name="Google Shape;285;g3ba3ecbc3ec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ba3ecbc3ec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rPr>
              <a:t>Jarrod: Implementer feedback on schools</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Trusting relationships formed with TTAC staff as coaches allowed for clearer picture of schools’ needs. Sometimes resulted in courageous conversations during PD.</a:t>
            </a:r>
            <a:endParaRPr>
              <a:solidFill>
                <a:schemeClr val="dk1"/>
              </a:solidFill>
            </a:endParaRPr>
          </a:p>
          <a:p>
            <a:pPr marL="457200" lvl="0" indent="-298450" algn="l" rtl="0">
              <a:spcBef>
                <a:spcPts val="0"/>
              </a:spcBef>
              <a:spcAft>
                <a:spcPts val="0"/>
              </a:spcAft>
              <a:buSzPts val="1100"/>
              <a:buChar char="●"/>
            </a:pPr>
            <a:r>
              <a:rPr lang="en-US"/>
              <a:t>Need foundational HLPs prior to 16 (HLP 4 and 7) </a:t>
            </a:r>
            <a:endParaRPr/>
          </a:p>
          <a:p>
            <a:pPr marL="914400" lvl="1" indent="-298450" algn="l" rtl="0">
              <a:spcBef>
                <a:spcPts val="0"/>
              </a:spcBef>
              <a:spcAft>
                <a:spcPts val="0"/>
              </a:spcAft>
              <a:buSzPts val="1100"/>
              <a:buChar char="○"/>
            </a:pPr>
            <a:r>
              <a:rPr lang="en-US"/>
              <a:t>OTRs – HLPs that were previously covered under PBIS professional learning </a:t>
            </a:r>
            <a:endParaRPr/>
          </a:p>
          <a:p>
            <a:pPr marL="914400" lvl="1" indent="-298450" algn="l" rtl="0">
              <a:spcBef>
                <a:spcPts val="0"/>
              </a:spcBef>
              <a:spcAft>
                <a:spcPts val="0"/>
              </a:spcAft>
              <a:buClr>
                <a:schemeClr val="dk1"/>
              </a:buClr>
              <a:buSzPts val="1100"/>
              <a:buChar char="○"/>
            </a:pPr>
            <a:r>
              <a:rPr lang="en-US">
                <a:solidFill>
                  <a:schemeClr val="dk1"/>
                </a:solidFill>
              </a:rPr>
              <a:t>We had practices put into place that were not a part of the pilot program.  </a:t>
            </a:r>
            <a:endParaRPr>
              <a:solidFill>
                <a:schemeClr val="dk1"/>
              </a:solidFill>
            </a:endParaRPr>
          </a:p>
          <a:p>
            <a:pPr marL="914400" lvl="1" indent="-298450" algn="l" rtl="0">
              <a:spcBef>
                <a:spcPts val="0"/>
              </a:spcBef>
              <a:spcAft>
                <a:spcPts val="0"/>
              </a:spcAft>
              <a:buClr>
                <a:schemeClr val="dk1"/>
              </a:buClr>
              <a:buSzPts val="1100"/>
              <a:buChar char="○"/>
            </a:pPr>
            <a:r>
              <a:rPr lang="en-US">
                <a:solidFill>
                  <a:schemeClr val="dk1"/>
                </a:solidFill>
              </a:rPr>
              <a:t>Unconscious incompetence demonstrated in the pre-assessment; results did not match initial observations, nor discussions during initial PD</a:t>
            </a:r>
            <a:endParaRPr/>
          </a:p>
          <a:p>
            <a:pPr marL="457200" lvl="0" indent="-298450" algn="l" rtl="0">
              <a:spcBef>
                <a:spcPts val="0"/>
              </a:spcBef>
              <a:spcAft>
                <a:spcPts val="0"/>
              </a:spcAft>
              <a:buSzPts val="1100"/>
              <a:buChar char="●"/>
            </a:pPr>
            <a:r>
              <a:rPr lang="en-US"/>
              <a:t>Admin buy in is essential</a:t>
            </a:r>
            <a:endParaRPr/>
          </a:p>
          <a:p>
            <a:pPr marL="914400" lvl="1" indent="-298450" algn="l" rtl="0">
              <a:spcBef>
                <a:spcPts val="0"/>
              </a:spcBef>
              <a:spcAft>
                <a:spcPts val="0"/>
              </a:spcAft>
              <a:buSzPts val="1100"/>
              <a:buChar char="○"/>
            </a:pPr>
            <a:r>
              <a:rPr lang="en-US">
                <a:solidFill>
                  <a:schemeClr val="dk1"/>
                </a:solidFill>
              </a:rPr>
              <a:t>Culture of safety with feedback. </a:t>
            </a:r>
            <a:endParaRPr>
              <a:solidFill>
                <a:schemeClr val="dk1"/>
              </a:solidFill>
            </a:endParaRPr>
          </a:p>
          <a:p>
            <a:pPr marL="914400" lvl="1" indent="-298450" algn="l" rtl="0">
              <a:spcBef>
                <a:spcPts val="0"/>
              </a:spcBef>
              <a:spcAft>
                <a:spcPts val="0"/>
              </a:spcAft>
              <a:buClr>
                <a:schemeClr val="dk1"/>
              </a:buClr>
              <a:buSzPts val="1100"/>
              <a:buChar char="○"/>
            </a:pPr>
            <a:r>
              <a:rPr lang="en-US">
                <a:solidFill>
                  <a:schemeClr val="dk1"/>
                </a:solidFill>
              </a:rPr>
              <a:t>We need to set the tone for admin buy-in from day one. Let them know this is not a formal process and we are here to build a relationship with admin and educators.  </a:t>
            </a:r>
            <a:endParaRPr>
              <a:solidFill>
                <a:schemeClr val="dk1"/>
              </a:solidFill>
            </a:endParaRPr>
          </a:p>
          <a:p>
            <a:pPr marL="914400" lvl="1" indent="-298450" algn="l" rtl="0">
              <a:spcBef>
                <a:spcPts val="0"/>
              </a:spcBef>
              <a:spcAft>
                <a:spcPts val="0"/>
              </a:spcAft>
              <a:buClr>
                <a:schemeClr val="dk1"/>
              </a:buClr>
              <a:buSzPts val="1100"/>
              <a:buChar char="○"/>
            </a:pPr>
            <a:r>
              <a:rPr lang="en-US">
                <a:solidFill>
                  <a:schemeClr val="dk1"/>
                </a:solidFill>
              </a:rPr>
              <a:t>Stronger communication of the who what when and why to take some of the mystery out of it.</a:t>
            </a:r>
            <a:endParaRPr>
              <a:solidFill>
                <a:schemeClr val="dk1"/>
              </a:solidFill>
            </a:endParaRPr>
          </a:p>
          <a:p>
            <a:pPr marL="457200" lvl="0" indent="-298450" algn="l" rtl="0">
              <a:spcBef>
                <a:spcPts val="0"/>
              </a:spcBef>
              <a:spcAft>
                <a:spcPts val="0"/>
              </a:spcAft>
              <a:buSzPts val="1100"/>
              <a:buChar char="●"/>
            </a:pPr>
            <a:r>
              <a:rPr lang="en-US"/>
              <a:t>Understanding of SDI needed improvement in both gen ed and sped</a:t>
            </a:r>
            <a:endParaRPr/>
          </a:p>
          <a:p>
            <a:pPr marL="0" lvl="0" indent="0" algn="l" rtl="0">
              <a:spcBef>
                <a:spcPts val="0"/>
              </a:spcBef>
              <a:spcAft>
                <a:spcPts val="0"/>
              </a:spcAft>
              <a:buNone/>
            </a:pPr>
            <a:r>
              <a:rPr lang="en-US"/>
              <a:t>Implementer feedback on pilot process</a:t>
            </a:r>
            <a:endParaRPr/>
          </a:p>
          <a:p>
            <a:pPr marL="457200" lvl="0" indent="-298450" algn="l" rtl="0">
              <a:spcBef>
                <a:spcPts val="0"/>
              </a:spcBef>
              <a:spcAft>
                <a:spcPts val="0"/>
              </a:spcAft>
              <a:buSzPts val="1100"/>
              <a:buChar char="●"/>
            </a:pPr>
            <a:r>
              <a:rPr lang="en-US"/>
              <a:t>Need more training for implementers to build inter-rater reliability i.e. Not present vs not expected</a:t>
            </a:r>
            <a:endParaRPr/>
          </a:p>
          <a:p>
            <a:pPr marL="457200" lvl="0" indent="-298450" algn="l" rtl="0">
              <a:spcBef>
                <a:spcPts val="0"/>
              </a:spcBef>
              <a:spcAft>
                <a:spcPts val="0"/>
              </a:spcAft>
              <a:buSzPts val="1100"/>
              <a:buChar char="●"/>
            </a:pPr>
            <a:r>
              <a:rPr lang="en-US"/>
              <a:t>Need to have...a consistent and balance specific objective to have measurable data and growth over time. Even with 1 or 2 consistent questions.  </a:t>
            </a:r>
            <a:endParaRPr/>
          </a:p>
          <a:p>
            <a:pPr marL="457200" lvl="0" indent="-298450" algn="l" rtl="0">
              <a:spcBef>
                <a:spcPts val="0"/>
              </a:spcBef>
              <a:spcAft>
                <a:spcPts val="0"/>
              </a:spcAft>
              <a:buSzPts val="1100"/>
              <a:buChar char="●"/>
            </a:pPr>
            <a:r>
              <a:rPr lang="en-US"/>
              <a:t>The data should be disaggregated by not only TTAC, dates but also observations. </a:t>
            </a:r>
            <a:endParaRPr/>
          </a:p>
          <a:p>
            <a:pPr marL="457200" lvl="0" indent="-298450" algn="l" rtl="0">
              <a:spcBef>
                <a:spcPts val="0"/>
              </a:spcBef>
              <a:spcAft>
                <a:spcPts val="0"/>
              </a:spcAft>
              <a:buSzPts val="1100"/>
              <a:buChar char="●"/>
            </a:pPr>
            <a:r>
              <a:rPr lang="en-US"/>
              <a:t>Possibly having more opportunities for teachers to provide giving feedback on how to proceed throughout the school year.  </a:t>
            </a:r>
            <a:endParaRPr/>
          </a:p>
          <a:p>
            <a:pPr marL="457200" lvl="0" indent="-298450" algn="l" rtl="0">
              <a:spcBef>
                <a:spcPts val="0"/>
              </a:spcBef>
              <a:spcAft>
                <a:spcPts val="0"/>
              </a:spcAft>
              <a:buSzPts val="1100"/>
              <a:buChar char="●"/>
            </a:pPr>
            <a:r>
              <a:rPr lang="en-US"/>
              <a:t>Include schedules for observations, pre-conference and feedback.  </a:t>
            </a:r>
            <a:endParaRPr/>
          </a:p>
          <a:p>
            <a:pPr marL="457200" lvl="0" indent="-298450" algn="l" rtl="0">
              <a:spcBef>
                <a:spcPts val="0"/>
              </a:spcBef>
              <a:spcAft>
                <a:spcPts val="0"/>
              </a:spcAft>
              <a:buSzPts val="1100"/>
              <a:buChar char="●"/>
            </a:pPr>
            <a:r>
              <a:rPr lang="en-US"/>
              <a:t>Reaffirm we do what needs to be done versus just doing the HLP 16 checklist. </a:t>
            </a:r>
            <a:endParaRPr/>
          </a:p>
          <a:p>
            <a:pPr marL="457200" lvl="0" indent="-298450" algn="l" rtl="0">
              <a:spcBef>
                <a:spcPts val="0"/>
              </a:spcBef>
              <a:spcAft>
                <a:spcPts val="0"/>
              </a:spcAft>
              <a:buSzPts val="1100"/>
              <a:buChar char="●"/>
            </a:pPr>
            <a:r>
              <a:rPr lang="en-US"/>
              <a:t>Not a research study - Implementation coaching support.  </a:t>
            </a:r>
            <a:endParaRPr/>
          </a:p>
          <a:p>
            <a:pPr marL="0" lvl="0" indent="0" algn="l" rtl="0">
              <a:spcBef>
                <a:spcPts val="0"/>
              </a:spcBef>
              <a:spcAft>
                <a:spcPts val="0"/>
              </a:spcAft>
              <a:buNone/>
            </a:pPr>
            <a:endParaRPr/>
          </a:p>
        </p:txBody>
      </p:sp>
      <p:sp>
        <p:nvSpPr>
          <p:cNvPr id="301" name="Google Shape;301;g3ba3ecbc3ec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c3f1625af0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Jarrod: Pilot Year 1 (SY 2025-2026)</a:t>
            </a:r>
            <a:endParaRPr/>
          </a:p>
          <a:p>
            <a:pPr marL="0" lvl="0" indent="0" algn="l" rtl="0">
              <a:spcBef>
                <a:spcPts val="0"/>
              </a:spcBef>
              <a:spcAft>
                <a:spcPts val="0"/>
              </a:spcAft>
              <a:buNone/>
            </a:pPr>
            <a:r>
              <a:rPr lang="en-US"/>
              <a:t>Purpose: Increase capacity of educators in specified schools around the implementation of High Leverage Practice #16: Use Explicit Instruction.</a:t>
            </a:r>
            <a:endParaRPr/>
          </a:p>
          <a:p>
            <a:pPr marL="0" lvl="0" indent="0" algn="l" rtl="0">
              <a:spcBef>
                <a:spcPts val="0"/>
              </a:spcBef>
              <a:spcAft>
                <a:spcPts val="0"/>
              </a:spcAft>
              <a:buNone/>
            </a:pPr>
            <a:r>
              <a:rPr lang="en-US"/>
              <a:t>Pilot Outcome: Increase effective explicit academic and behavior instruction for students with disabilities.</a:t>
            </a:r>
            <a:endParaRPr/>
          </a:p>
          <a:p>
            <a:pPr marL="0" lvl="0" indent="0" algn="l" rtl="0">
              <a:spcBef>
                <a:spcPts val="0"/>
              </a:spcBef>
              <a:spcAft>
                <a:spcPts val="0"/>
              </a:spcAft>
              <a:buClr>
                <a:schemeClr val="dk1"/>
              </a:buClr>
              <a:buSzPts val="1100"/>
              <a:buFont typeface="Arial"/>
              <a:buNone/>
            </a:pPr>
            <a:r>
              <a:rPr lang="en-US">
                <a:solidFill>
                  <a:schemeClr val="dk1"/>
                </a:solidFill>
              </a:rPr>
              <a:t>TTAC empowers LEA teams to make changes in systems, processes, professional development, forms, programs, and/or approaches by assisting them to: </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Identify and evaluate their current practices for responding to the individual needs of students with disabilities.</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Collect and analyze baseline data to set goals, develop strategies, and implement a LEA action </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plan for improving meaningful access to the general curriculum.</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Use a collaborative teaming process.</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Improve student achievement and increase the likelihood of successful outcomes for students with disabilities.</a:t>
            </a:r>
            <a:endParaRPr/>
          </a:p>
          <a:p>
            <a:pPr marL="0" lvl="0" indent="0" algn="l" rtl="0">
              <a:spcBef>
                <a:spcPts val="0"/>
              </a:spcBef>
              <a:spcAft>
                <a:spcPts val="0"/>
              </a:spcAft>
              <a:buNone/>
            </a:pPr>
            <a:r>
              <a:rPr lang="en-US"/>
              <a:t>LEA’s Benefit:</a:t>
            </a:r>
            <a:endParaRPr/>
          </a:p>
          <a:p>
            <a:pPr marL="457200" lvl="0" indent="-298450" algn="l" rtl="0">
              <a:spcBef>
                <a:spcPts val="0"/>
              </a:spcBef>
              <a:spcAft>
                <a:spcPts val="0"/>
              </a:spcAft>
              <a:buSzPts val="1100"/>
              <a:buChar char="●"/>
            </a:pPr>
            <a:r>
              <a:rPr lang="en-US"/>
              <a:t>Opportunities for building capacity to provide meaningful access to the general education curriculum for students with disabilities.</a:t>
            </a:r>
            <a:endParaRPr/>
          </a:p>
          <a:p>
            <a:pPr marL="457200" lvl="0" indent="-298450" algn="l" rtl="0">
              <a:spcBef>
                <a:spcPts val="0"/>
              </a:spcBef>
              <a:spcAft>
                <a:spcPts val="0"/>
              </a:spcAft>
              <a:buSzPts val="1100"/>
              <a:buChar char="●"/>
            </a:pPr>
            <a:r>
              <a:rPr lang="en-US"/>
              <a:t>Technical assistance to help staff determine areas of need and a process for addressing their needs</a:t>
            </a:r>
            <a:endParaRPr/>
          </a:p>
          <a:p>
            <a:pPr marL="457200" lvl="0" indent="-298450" algn="l" rtl="0">
              <a:spcBef>
                <a:spcPts val="0"/>
              </a:spcBef>
              <a:spcAft>
                <a:spcPts val="0"/>
              </a:spcAft>
              <a:buSzPts val="1100"/>
              <a:buChar char="●"/>
            </a:pPr>
            <a:r>
              <a:rPr lang="en-US"/>
              <a:t>Assistance with the collection and analysis of data to be used to set goals and develop improvement strategies.</a:t>
            </a:r>
            <a:endParaRPr/>
          </a:p>
          <a:p>
            <a:pPr marL="457200" lvl="0" indent="-298450" algn="l" rtl="0">
              <a:spcBef>
                <a:spcPts val="0"/>
              </a:spcBef>
              <a:spcAft>
                <a:spcPts val="0"/>
              </a:spcAft>
              <a:buSzPts val="1100"/>
              <a:buChar char="●"/>
            </a:pPr>
            <a:r>
              <a:rPr lang="en-US"/>
              <a:t> Ongoing professional development activities for general and special education faculty.</a:t>
            </a:r>
            <a:endParaRPr/>
          </a:p>
          <a:p>
            <a:pPr marL="457200" lvl="0" indent="-298450" algn="l" rtl="0">
              <a:spcBef>
                <a:spcPts val="0"/>
              </a:spcBef>
              <a:spcAft>
                <a:spcPts val="0"/>
              </a:spcAft>
              <a:buSzPts val="1100"/>
              <a:buChar char="●"/>
            </a:pPr>
            <a:r>
              <a:rPr lang="en-US"/>
              <a:t>Improved collaboration between general education and special education faculty.</a:t>
            </a:r>
            <a:endParaRPr/>
          </a:p>
          <a:p>
            <a:pPr marL="457200" lvl="0" indent="-298450" algn="l" rtl="0">
              <a:spcBef>
                <a:spcPts val="0"/>
              </a:spcBef>
              <a:spcAft>
                <a:spcPts val="0"/>
              </a:spcAft>
              <a:buSzPts val="1100"/>
              <a:buChar char="●"/>
            </a:pPr>
            <a:r>
              <a:rPr lang="en-US"/>
              <a:t>Access to a variety of resources</a:t>
            </a:r>
            <a:endParaRPr/>
          </a:p>
          <a:p>
            <a:pPr marL="0" lvl="0" indent="0" algn="l" rtl="0">
              <a:spcBef>
                <a:spcPts val="0"/>
              </a:spcBef>
              <a:spcAft>
                <a:spcPts val="0"/>
              </a:spcAft>
              <a:buNone/>
            </a:pPr>
            <a:endParaRPr/>
          </a:p>
        </p:txBody>
      </p:sp>
      <p:sp>
        <p:nvSpPr>
          <p:cNvPr id="313" name="Google Shape;313;g3c3f1625af0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c3f1625af0_2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rPr>
              <a:t>Jarrod</a:t>
            </a:r>
            <a:endParaRPr/>
          </a:p>
        </p:txBody>
      </p:sp>
      <p:sp>
        <p:nvSpPr>
          <p:cNvPr id="328" name="Google Shape;328;g3c3f1625af0_2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c3f1625af0_2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JH</a:t>
            </a:r>
            <a:endParaRPr/>
          </a:p>
        </p:txBody>
      </p:sp>
      <p:sp>
        <p:nvSpPr>
          <p:cNvPr id="340" name="Google Shape;340;g3c3f1625af0_2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c3f1625af0_2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rPr>
              <a:t>Implementer feedback on schools</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Trusting relationships formed with TTAC staff as coaches allowed for clearer picture of schools’ needs. Sometimes resulted in courageous conversations during PD.</a:t>
            </a:r>
            <a:endParaRPr>
              <a:solidFill>
                <a:schemeClr val="dk1"/>
              </a:solidFill>
            </a:endParaRPr>
          </a:p>
          <a:p>
            <a:pPr marL="457200" lvl="0" indent="-298450" algn="l" rtl="0">
              <a:spcBef>
                <a:spcPts val="0"/>
              </a:spcBef>
              <a:spcAft>
                <a:spcPts val="0"/>
              </a:spcAft>
              <a:buSzPts val="1100"/>
              <a:buChar char="●"/>
            </a:pPr>
            <a:r>
              <a:rPr lang="en-US"/>
              <a:t>Need foundational HLPs prior to 16 (HLP 4 and 7) </a:t>
            </a:r>
            <a:endParaRPr/>
          </a:p>
          <a:p>
            <a:pPr marL="914400" lvl="1" indent="-298450" algn="l" rtl="0">
              <a:spcBef>
                <a:spcPts val="0"/>
              </a:spcBef>
              <a:spcAft>
                <a:spcPts val="0"/>
              </a:spcAft>
              <a:buSzPts val="1100"/>
              <a:buChar char="○"/>
            </a:pPr>
            <a:r>
              <a:rPr lang="en-US"/>
              <a:t>OTRs – HLPs that were previously covered under PBIS professional learning </a:t>
            </a:r>
            <a:endParaRPr/>
          </a:p>
          <a:p>
            <a:pPr marL="914400" lvl="1" indent="-298450" algn="l" rtl="0">
              <a:spcBef>
                <a:spcPts val="0"/>
              </a:spcBef>
              <a:spcAft>
                <a:spcPts val="0"/>
              </a:spcAft>
              <a:buClr>
                <a:schemeClr val="dk1"/>
              </a:buClr>
              <a:buSzPts val="1100"/>
              <a:buChar char="○"/>
            </a:pPr>
            <a:r>
              <a:rPr lang="en-US">
                <a:solidFill>
                  <a:schemeClr val="dk1"/>
                </a:solidFill>
              </a:rPr>
              <a:t>We had practices put into place that were not a part of the pilot program.  </a:t>
            </a:r>
            <a:endParaRPr>
              <a:solidFill>
                <a:schemeClr val="dk1"/>
              </a:solidFill>
            </a:endParaRPr>
          </a:p>
          <a:p>
            <a:pPr marL="914400" lvl="1" indent="-298450" algn="l" rtl="0">
              <a:spcBef>
                <a:spcPts val="0"/>
              </a:spcBef>
              <a:spcAft>
                <a:spcPts val="0"/>
              </a:spcAft>
              <a:buClr>
                <a:schemeClr val="dk1"/>
              </a:buClr>
              <a:buSzPts val="1100"/>
              <a:buChar char="○"/>
            </a:pPr>
            <a:r>
              <a:rPr lang="en-US">
                <a:solidFill>
                  <a:schemeClr val="dk1"/>
                </a:solidFill>
              </a:rPr>
              <a:t>Unconscious incompetence demonstrated in the pre-assessment; results did not match initial observations, nor discussions during initial PD</a:t>
            </a:r>
            <a:endParaRPr/>
          </a:p>
          <a:p>
            <a:pPr marL="457200" lvl="0" indent="-298450" algn="l" rtl="0">
              <a:spcBef>
                <a:spcPts val="0"/>
              </a:spcBef>
              <a:spcAft>
                <a:spcPts val="0"/>
              </a:spcAft>
              <a:buSzPts val="1100"/>
              <a:buChar char="●"/>
            </a:pPr>
            <a:r>
              <a:rPr lang="en-US"/>
              <a:t>Admin buy in is essential</a:t>
            </a:r>
            <a:endParaRPr/>
          </a:p>
          <a:p>
            <a:pPr marL="914400" lvl="1" indent="-298450" algn="l" rtl="0">
              <a:spcBef>
                <a:spcPts val="0"/>
              </a:spcBef>
              <a:spcAft>
                <a:spcPts val="0"/>
              </a:spcAft>
              <a:buSzPts val="1100"/>
              <a:buChar char="○"/>
            </a:pPr>
            <a:r>
              <a:rPr lang="en-US">
                <a:solidFill>
                  <a:schemeClr val="dk1"/>
                </a:solidFill>
              </a:rPr>
              <a:t>Culture of safety with feedback. </a:t>
            </a:r>
            <a:endParaRPr>
              <a:solidFill>
                <a:schemeClr val="dk1"/>
              </a:solidFill>
            </a:endParaRPr>
          </a:p>
          <a:p>
            <a:pPr marL="914400" lvl="1" indent="-298450" algn="l" rtl="0">
              <a:spcBef>
                <a:spcPts val="0"/>
              </a:spcBef>
              <a:spcAft>
                <a:spcPts val="0"/>
              </a:spcAft>
              <a:buClr>
                <a:schemeClr val="dk1"/>
              </a:buClr>
              <a:buSzPts val="1100"/>
              <a:buChar char="○"/>
            </a:pPr>
            <a:r>
              <a:rPr lang="en-US">
                <a:solidFill>
                  <a:schemeClr val="dk1"/>
                </a:solidFill>
              </a:rPr>
              <a:t>We need to set the tone for admin buy-in from day one. Let them know this is not a formal process and we are here to build a relationship with admin and educators.  </a:t>
            </a:r>
            <a:endParaRPr>
              <a:solidFill>
                <a:schemeClr val="dk1"/>
              </a:solidFill>
            </a:endParaRPr>
          </a:p>
          <a:p>
            <a:pPr marL="914400" lvl="1" indent="-298450" algn="l" rtl="0">
              <a:spcBef>
                <a:spcPts val="0"/>
              </a:spcBef>
              <a:spcAft>
                <a:spcPts val="0"/>
              </a:spcAft>
              <a:buClr>
                <a:schemeClr val="dk1"/>
              </a:buClr>
              <a:buSzPts val="1100"/>
              <a:buChar char="○"/>
            </a:pPr>
            <a:r>
              <a:rPr lang="en-US">
                <a:solidFill>
                  <a:schemeClr val="dk1"/>
                </a:solidFill>
              </a:rPr>
              <a:t>Stronger communication of the who what when and why to take some of the mystery out of it.</a:t>
            </a:r>
            <a:endParaRPr>
              <a:solidFill>
                <a:schemeClr val="dk1"/>
              </a:solidFill>
            </a:endParaRPr>
          </a:p>
          <a:p>
            <a:pPr marL="457200" lvl="0" indent="-298450" algn="l" rtl="0">
              <a:spcBef>
                <a:spcPts val="0"/>
              </a:spcBef>
              <a:spcAft>
                <a:spcPts val="0"/>
              </a:spcAft>
              <a:buSzPts val="1100"/>
              <a:buChar char="●"/>
            </a:pPr>
            <a:r>
              <a:rPr lang="en-US"/>
              <a:t>Understanding of SDI needed improvement in both gen ed and sped</a:t>
            </a:r>
            <a:endParaRPr/>
          </a:p>
          <a:p>
            <a:pPr marL="0" lvl="0" indent="0" algn="l" rtl="0">
              <a:spcBef>
                <a:spcPts val="0"/>
              </a:spcBef>
              <a:spcAft>
                <a:spcPts val="0"/>
              </a:spcAft>
              <a:buNone/>
            </a:pPr>
            <a:r>
              <a:rPr lang="en-US"/>
              <a:t>Implementer feedback on pilot process</a:t>
            </a:r>
            <a:endParaRPr/>
          </a:p>
          <a:p>
            <a:pPr marL="457200" lvl="0" indent="-298450" algn="l" rtl="0">
              <a:spcBef>
                <a:spcPts val="0"/>
              </a:spcBef>
              <a:spcAft>
                <a:spcPts val="0"/>
              </a:spcAft>
              <a:buSzPts val="1100"/>
              <a:buChar char="●"/>
            </a:pPr>
            <a:r>
              <a:rPr lang="en-US"/>
              <a:t>Need more training for implementers to build inter-rater reliability i.e. Not present vs not expected</a:t>
            </a:r>
            <a:endParaRPr/>
          </a:p>
          <a:p>
            <a:pPr marL="457200" lvl="0" indent="-298450" algn="l" rtl="0">
              <a:spcBef>
                <a:spcPts val="0"/>
              </a:spcBef>
              <a:spcAft>
                <a:spcPts val="0"/>
              </a:spcAft>
              <a:buSzPts val="1100"/>
              <a:buChar char="●"/>
            </a:pPr>
            <a:r>
              <a:rPr lang="en-US"/>
              <a:t>Need to have...a consistent and balance specific objective to have measurable data and growth over time. Even with 1 or 2 consistent questions.  </a:t>
            </a:r>
            <a:endParaRPr/>
          </a:p>
          <a:p>
            <a:pPr marL="457200" lvl="0" indent="-298450" algn="l" rtl="0">
              <a:spcBef>
                <a:spcPts val="0"/>
              </a:spcBef>
              <a:spcAft>
                <a:spcPts val="0"/>
              </a:spcAft>
              <a:buSzPts val="1100"/>
              <a:buChar char="●"/>
            </a:pPr>
            <a:r>
              <a:rPr lang="en-US"/>
              <a:t>The data should be disaggregated by not only TTAC, dates but also observations. </a:t>
            </a:r>
            <a:endParaRPr/>
          </a:p>
          <a:p>
            <a:pPr marL="457200" lvl="0" indent="-298450" algn="l" rtl="0">
              <a:spcBef>
                <a:spcPts val="0"/>
              </a:spcBef>
              <a:spcAft>
                <a:spcPts val="0"/>
              </a:spcAft>
              <a:buSzPts val="1100"/>
              <a:buChar char="●"/>
            </a:pPr>
            <a:r>
              <a:rPr lang="en-US"/>
              <a:t>Possibly having more opportunities for teachers to provide giving feedback on how to proceed throughout the school year.  </a:t>
            </a:r>
            <a:endParaRPr/>
          </a:p>
          <a:p>
            <a:pPr marL="457200" lvl="0" indent="-298450" algn="l" rtl="0">
              <a:spcBef>
                <a:spcPts val="0"/>
              </a:spcBef>
              <a:spcAft>
                <a:spcPts val="0"/>
              </a:spcAft>
              <a:buSzPts val="1100"/>
              <a:buChar char="●"/>
            </a:pPr>
            <a:r>
              <a:rPr lang="en-US"/>
              <a:t>Include schedules for observations, pre-conference and feedback.  </a:t>
            </a:r>
            <a:endParaRPr/>
          </a:p>
          <a:p>
            <a:pPr marL="457200" lvl="0" indent="-298450" algn="l" rtl="0">
              <a:spcBef>
                <a:spcPts val="0"/>
              </a:spcBef>
              <a:spcAft>
                <a:spcPts val="0"/>
              </a:spcAft>
              <a:buSzPts val="1100"/>
              <a:buChar char="●"/>
            </a:pPr>
            <a:r>
              <a:rPr lang="en-US"/>
              <a:t>Reaffirm we do what needs to be done versus just doing the HLP 16 checklist. </a:t>
            </a:r>
            <a:endParaRPr/>
          </a:p>
          <a:p>
            <a:pPr marL="457200" lvl="0" indent="-298450" algn="l" rtl="0">
              <a:spcBef>
                <a:spcPts val="0"/>
              </a:spcBef>
              <a:spcAft>
                <a:spcPts val="0"/>
              </a:spcAft>
              <a:buSzPts val="1100"/>
              <a:buChar char="●"/>
            </a:pPr>
            <a:r>
              <a:rPr lang="en-US"/>
              <a:t>Not a research study - Implementation coaching support.  </a:t>
            </a:r>
            <a:endParaRPr/>
          </a:p>
          <a:p>
            <a:pPr marL="0" lvl="0" indent="0" algn="l" rtl="0">
              <a:spcBef>
                <a:spcPts val="0"/>
              </a:spcBef>
              <a:spcAft>
                <a:spcPts val="0"/>
              </a:spcAft>
              <a:buNone/>
            </a:pPr>
            <a:endParaRPr/>
          </a:p>
        </p:txBody>
      </p:sp>
      <p:sp>
        <p:nvSpPr>
          <p:cNvPr id="358" name="Google Shape;358;g3c3f1625af0_2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3c3f1625af0_2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mission of Virginia’s Training and Technical Assistance Centers (TTAC) is to improve educational opportunities and contribute to the success of children and youth with disabilities, ranging from birth to age 22.</a:t>
            </a:r>
            <a:endParaRPr/>
          </a:p>
          <a:p>
            <a:pPr marL="0" lvl="0" indent="0" algn="l" rtl="0">
              <a:spcBef>
                <a:spcPts val="0"/>
              </a:spcBef>
              <a:spcAft>
                <a:spcPts val="0"/>
              </a:spcAft>
              <a:buNone/>
            </a:pPr>
            <a:endParaRPr/>
          </a:p>
          <a:p>
            <a:pPr marL="0" lvl="0" indent="0" algn="l" rtl="0">
              <a:spcBef>
                <a:spcPts val="0"/>
              </a:spcBef>
              <a:spcAft>
                <a:spcPts val="0"/>
              </a:spcAft>
              <a:buNone/>
            </a:pPr>
            <a:r>
              <a:rPr lang="en-US"/>
              <a:t>Core Mission Objectives</a:t>
            </a:r>
            <a:endParaRPr/>
          </a:p>
          <a:p>
            <a:pPr marL="457200" lvl="0" indent="-298450" algn="l" rtl="0">
              <a:spcBef>
                <a:spcPts val="0"/>
              </a:spcBef>
              <a:spcAft>
                <a:spcPts val="0"/>
              </a:spcAft>
              <a:buSzPts val="1100"/>
              <a:buChar char="●"/>
            </a:pPr>
            <a:r>
              <a:rPr lang="en-US"/>
              <a:t>Increase Capacity: Empowering school personnel, service providers, and families to meet the unique needs of children and youth with disabilities.</a:t>
            </a:r>
            <a:endParaRPr/>
          </a:p>
          <a:p>
            <a:pPr marL="457200" lvl="0" indent="-298450" algn="l" rtl="0">
              <a:spcBef>
                <a:spcPts val="0"/>
              </a:spcBef>
              <a:spcAft>
                <a:spcPts val="0"/>
              </a:spcAft>
              <a:buSzPts val="1100"/>
              <a:buChar char="●"/>
            </a:pPr>
            <a:r>
              <a:rPr lang="en-US"/>
              <a:t>Foster Improvement: Enhancing the knowledge, skills, and abilities of personnel to drive state-level improvement goals for student performance.</a:t>
            </a:r>
            <a:endParaRPr/>
          </a:p>
          <a:p>
            <a:pPr marL="457200" lvl="0" indent="-298450" algn="l" rtl="0">
              <a:spcBef>
                <a:spcPts val="0"/>
              </a:spcBef>
              <a:spcAft>
                <a:spcPts val="0"/>
              </a:spcAft>
              <a:buSzPts val="1100"/>
              <a:buChar char="●"/>
            </a:pPr>
            <a:r>
              <a:rPr lang="en-US"/>
              <a:t>Improve Outcomes: Assisting schools in meeting Virginia accreditation standards and federal accountability targets. </a:t>
            </a:r>
            <a:endParaRPr/>
          </a:p>
          <a:p>
            <a:pPr marL="0" lvl="0" indent="0" algn="l" rtl="0">
              <a:spcBef>
                <a:spcPts val="0"/>
              </a:spcBef>
              <a:spcAft>
                <a:spcPts val="0"/>
              </a:spcAft>
              <a:buNone/>
            </a:pPr>
            <a:r>
              <a:rPr lang="en-US"/>
              <a:t>Key Focus Areas</a:t>
            </a:r>
            <a:endParaRPr/>
          </a:p>
          <a:p>
            <a:pPr marL="457200" lvl="0" indent="-298450" algn="l" rtl="0">
              <a:spcBef>
                <a:spcPts val="0"/>
              </a:spcBef>
              <a:spcAft>
                <a:spcPts val="0"/>
              </a:spcAft>
              <a:buSzPts val="1100"/>
              <a:buChar char="●"/>
            </a:pPr>
            <a:r>
              <a:rPr lang="en-US"/>
              <a:t>Access to Curriculum: Promoting personnel development that ensures students with disabilities can access general education in the least restrictive environment.</a:t>
            </a:r>
            <a:endParaRPr/>
          </a:p>
          <a:p>
            <a:pPr marL="457200" lvl="0" indent="-298450" algn="l" rtl="0">
              <a:spcBef>
                <a:spcPts val="0"/>
              </a:spcBef>
              <a:spcAft>
                <a:spcPts val="0"/>
              </a:spcAft>
              <a:buSzPts val="1100"/>
              <a:buChar char="●"/>
            </a:pPr>
            <a:r>
              <a:rPr lang="en-US"/>
              <a:t>Postsecondary Readiness: Preparing students for graduation and successful transitions to postsecondary education, employment, and independent living.</a:t>
            </a:r>
            <a:endParaRPr/>
          </a:p>
          <a:p>
            <a:pPr marL="457200" lvl="0" indent="-298450" algn="l" rtl="0">
              <a:spcBef>
                <a:spcPts val="0"/>
              </a:spcBef>
              <a:spcAft>
                <a:spcPts val="0"/>
              </a:spcAft>
              <a:buSzPts val="1100"/>
              <a:buChar char="●"/>
            </a:pPr>
            <a:r>
              <a:rPr lang="en-US"/>
              <a:t>Specialized Support: Implementing research-based instructional practices and assistive technology (AT) to improve academic and functional outcomes.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70" name="Google Shape;370;g3c3f1625af0_2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3ba3ecbc3e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g3ba3ecbc3e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3ba3ecbc3ec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EPPs from IHEs and non traditional programs are part of this group.</a:t>
            </a:r>
            <a:endParaRPr/>
          </a:p>
          <a:p>
            <a:pPr marL="0" lvl="0" indent="0" algn="l" rtl="0">
              <a:spcBef>
                <a:spcPts val="0"/>
              </a:spcBef>
              <a:spcAft>
                <a:spcPts val="0"/>
              </a:spcAft>
              <a:buNone/>
            </a:pPr>
            <a:r>
              <a:rPr lang="en-US"/>
              <a:t>North Carolina is unique in that NC DPI handles technical assistance in-house.</a:t>
            </a:r>
            <a:endParaRPr/>
          </a:p>
          <a:p>
            <a:pPr marL="0" lvl="0" indent="0" algn="l" rtl="0">
              <a:spcBef>
                <a:spcPts val="0"/>
              </a:spcBef>
              <a:spcAft>
                <a:spcPts val="0"/>
              </a:spcAft>
              <a:buNone/>
            </a:pPr>
            <a:endParaRPr/>
          </a:p>
        </p:txBody>
      </p:sp>
      <p:sp>
        <p:nvSpPr>
          <p:cNvPr id="391" name="Google Shape;391;g3ba3ecbc3ec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4" name="Google Shape;40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structure of this group: co-facilitated, many active members and many long standing members. 3-4 scheduled meetings per year. Most are virtual and some in person. However, ongoing communication with the group happens on a regular basis via email. This is how we remain connected and share opportunities for their pre-service teachers, get feedback on a specific topic and share general information.</a:t>
            </a:r>
            <a:endParaRPr/>
          </a:p>
          <a:p>
            <a:pPr marL="0" lvl="0" indent="0" algn="l" rtl="0">
              <a:spcBef>
                <a:spcPts val="0"/>
              </a:spcBef>
              <a:spcAft>
                <a:spcPts val="0"/>
              </a:spcAft>
              <a:buNone/>
            </a:pPr>
            <a:endParaRPr/>
          </a:p>
          <a:p>
            <a:pPr marL="0" lvl="0" indent="0" algn="l" rtl="0">
              <a:spcBef>
                <a:spcPts val="0"/>
              </a:spcBef>
              <a:spcAft>
                <a:spcPts val="0"/>
              </a:spcAft>
              <a:buNone/>
            </a:pPr>
            <a:r>
              <a:rPr lang="en-US"/>
              <a:t>The NC CEC President is included.</a:t>
            </a:r>
            <a:endParaRPr/>
          </a:p>
          <a:p>
            <a:pPr marL="0" lvl="0" indent="0" algn="l" rtl="0">
              <a:spcBef>
                <a:spcPts val="0"/>
              </a:spcBef>
              <a:spcAft>
                <a:spcPts val="0"/>
              </a:spcAft>
              <a:buNone/>
            </a:pPr>
            <a:endParaRPr/>
          </a:p>
          <a:p>
            <a:pPr marL="0" lvl="0" indent="0" algn="l" rtl="0">
              <a:spcBef>
                <a:spcPts val="0"/>
              </a:spcBef>
              <a:spcAft>
                <a:spcPts val="0"/>
              </a:spcAft>
              <a:buNone/>
            </a:pPr>
            <a:r>
              <a:rPr lang="en-US"/>
              <a:t>Additional member: CEEDAR, Cheryl Krohn</a:t>
            </a:r>
            <a:endParaRPr/>
          </a:p>
          <a:p>
            <a:pPr marL="0" lvl="0" indent="0" algn="l" rtl="0">
              <a:spcBef>
                <a:spcPts val="0"/>
              </a:spcBef>
              <a:spcAft>
                <a:spcPts val="0"/>
              </a:spcAft>
              <a:buNone/>
            </a:pPr>
            <a:endParaRPr/>
          </a:p>
          <a:p>
            <a:pPr marL="0" lvl="0" indent="0" algn="l" rtl="0">
              <a:spcBef>
                <a:spcPts val="0"/>
              </a:spcBef>
              <a:spcAft>
                <a:spcPts val="0"/>
              </a:spcAft>
              <a:buNone/>
            </a:pPr>
            <a:r>
              <a:rPr lang="en-US"/>
              <a:t>Average meeting attendance is 30 to 40 members.</a:t>
            </a:r>
            <a:endParaRPr/>
          </a:p>
          <a:p>
            <a:pPr marL="0" lvl="0" indent="0" algn="l" rtl="0">
              <a:spcBef>
                <a:spcPts val="0"/>
              </a:spcBef>
              <a:spcAft>
                <a:spcPts val="0"/>
              </a:spcAft>
              <a:buNone/>
            </a:pPr>
            <a:endParaRPr/>
          </a:p>
          <a:p>
            <a:pPr marL="0" lvl="0" indent="0" algn="l" rtl="0">
              <a:spcBef>
                <a:spcPts val="0"/>
              </a:spcBef>
              <a:spcAft>
                <a:spcPts val="0"/>
              </a:spcAft>
              <a:buNone/>
            </a:pPr>
            <a:r>
              <a:rPr lang="en-US"/>
              <a:t>Member recruitment is ongoing with an emphasis on looping in alternative EPPs as well as community colleges. </a:t>
            </a:r>
            <a:endParaRPr/>
          </a:p>
          <a:p>
            <a:pPr marL="0" lvl="0" indent="0" algn="l" rtl="0">
              <a:spcBef>
                <a:spcPts val="0"/>
              </a:spcBef>
              <a:spcAft>
                <a:spcPts val="0"/>
              </a:spcAft>
              <a:buNone/>
            </a:pPr>
            <a:r>
              <a:rPr lang="en-US"/>
              <a:t>Non-traditional: Pathway to Practice, also PSUs who have their own EPP.</a:t>
            </a:r>
            <a:endParaRPr/>
          </a:p>
          <a:p>
            <a:pPr marL="0" lvl="0" indent="0" algn="l" rtl="0">
              <a:spcBef>
                <a:spcPts val="0"/>
              </a:spcBef>
              <a:spcAft>
                <a:spcPts val="0"/>
              </a:spcAft>
              <a:buNone/>
            </a:pPr>
            <a:endParaRPr/>
          </a:p>
          <a:p>
            <a:pPr marL="0" lvl="0" indent="0" algn="l" rtl="0">
              <a:spcBef>
                <a:spcPts val="0"/>
              </a:spcBef>
              <a:spcAft>
                <a:spcPts val="0"/>
              </a:spcAft>
              <a:buNone/>
            </a:pPr>
            <a:r>
              <a:rPr lang="en-US" u="sng">
                <a:solidFill>
                  <a:schemeClr val="hlink"/>
                </a:solidFill>
                <a:hlinkClick r:id="rId3"/>
              </a:rPr>
              <a:t>EPP List</a:t>
            </a:r>
            <a:endParaRPr/>
          </a:p>
          <a:p>
            <a:pPr marL="0" lvl="0" indent="0" algn="l" rtl="0">
              <a:spcBef>
                <a:spcPts val="0"/>
              </a:spcBef>
              <a:spcAft>
                <a:spcPts val="0"/>
              </a:spcAft>
              <a:buNone/>
            </a:pPr>
            <a:r>
              <a:rPr lang="en-US" u="sng">
                <a:solidFill>
                  <a:schemeClr val="hlink"/>
                </a:solidFill>
                <a:hlinkClick r:id="rId4"/>
              </a:rPr>
              <a:t>EPP Dashboard</a:t>
            </a:r>
            <a:endParaRPr/>
          </a:p>
        </p:txBody>
      </p:sp>
      <p:sp>
        <p:nvSpPr>
          <p:cNvPr id="415" name="Google Shape;41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 1990 Dr. Don Stedman, Vice Chancellor for Academic Affairs for the University of North Carolina system, saw a vision and a need to have the various special education programs across the state collaborate and cooperate as it related to recruitment and retention of special education professionals and the state of affairs of special education in North Carolina in general. Thus was born the first CPC group.</a:t>
            </a:r>
            <a:endParaRPr/>
          </a:p>
          <a:p>
            <a:pPr marL="0" lvl="0" indent="0" algn="l" rtl="0">
              <a:spcBef>
                <a:spcPts val="0"/>
              </a:spcBef>
              <a:spcAft>
                <a:spcPts val="0"/>
              </a:spcAft>
              <a:buNone/>
            </a:pPr>
            <a:endParaRPr/>
          </a:p>
          <a:p>
            <a:pPr marL="0" lvl="0" indent="0" algn="l" rtl="0">
              <a:spcBef>
                <a:spcPts val="0"/>
              </a:spcBef>
              <a:spcAft>
                <a:spcPts val="0"/>
              </a:spcAft>
              <a:buNone/>
            </a:pPr>
            <a:r>
              <a:rPr lang="en-US"/>
              <a:t>Over the years the CPC operated as a partnership space between special education teacher preparation programs and the NC Department of Public Instruction with ebbs and flows around key areas of concern for preparation, training, support and retention of special education teachers and staff in NC public schools. In other words, developing and maintaining a robust teacher pipeline as a key focus. This partnership allows our SEA to easily connect with EPPs for discussion and feedback around areas such as special education policy, evidence based instructional practices, education in areas of disability, preparing teachers for licensure exams, and bridging supports for new teachers. The structures and tasks for this group has been fluid by design in order to be responsive to the current landscape and needs and to strengthen the deep roots of collaboration and common purpose.</a:t>
            </a:r>
            <a:endParaRPr/>
          </a:p>
        </p:txBody>
      </p:sp>
      <p:sp>
        <p:nvSpPr>
          <p:cNvPr id="431" name="Google Shape;43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We are continuously reaching out to possible new members, especially to loop in our  alternate EPPs. With the substantial increase in our Residency Licensed teachers, it is important to connect with all current educator preparation models.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u="sng">
                <a:solidFill>
                  <a:schemeClr val="hlink"/>
                </a:solidFill>
                <a:hlinkClick r:id="rId3"/>
              </a:rPr>
              <a:t>EPP List</a:t>
            </a:r>
            <a:endParaRPr>
              <a:solidFill>
                <a:schemeClr val="dk1"/>
              </a:solidFill>
            </a:endParaRPr>
          </a:p>
          <a:p>
            <a:pPr marL="0" lvl="0" indent="0" algn="l" rtl="0">
              <a:spcBef>
                <a:spcPts val="0"/>
              </a:spcBef>
              <a:spcAft>
                <a:spcPts val="0"/>
              </a:spcAft>
              <a:buClr>
                <a:schemeClr val="dk1"/>
              </a:buClr>
              <a:buSzPts val="1100"/>
              <a:buFont typeface="Arial"/>
              <a:buNone/>
            </a:pPr>
            <a:r>
              <a:rPr lang="en-US" u="sng">
                <a:solidFill>
                  <a:schemeClr val="hlink"/>
                </a:solidFill>
                <a:hlinkClick r:id="rId4"/>
              </a:rPr>
              <a:t>EPP Dashboard</a:t>
            </a:r>
            <a:endParaRPr/>
          </a:p>
        </p:txBody>
      </p:sp>
      <p:sp>
        <p:nvSpPr>
          <p:cNvPr id="444" name="Google Shape;44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3c331378e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6" name="Google Shape;456;g3c331378e4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3ba3ecbc3ec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purpose and vision of the NC CPC has intersections with the NC CEEDAR SLT Blueprint goals. This is leveraged by utilizing the CPC as thought partners at key stages of work on some of the blueprint goals. (Examples on next slide.)</a:t>
            </a:r>
            <a:endParaRPr/>
          </a:p>
        </p:txBody>
      </p:sp>
      <p:sp>
        <p:nvSpPr>
          <p:cNvPr id="493" name="Google Shape;493;g3ba3ecbc3ec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3ba3ecbc3ec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HLP CEEDAR work and resources shared with CPC</a:t>
            </a:r>
            <a:endParaRPr/>
          </a:p>
          <a:p>
            <a:pPr marL="0" lvl="0" indent="0" algn="l" rtl="0">
              <a:spcBef>
                <a:spcPts val="0"/>
              </a:spcBef>
              <a:spcAft>
                <a:spcPts val="0"/>
              </a:spcAft>
              <a:buNone/>
            </a:pPr>
            <a:r>
              <a:rPr lang="en-US"/>
              <a:t>CEEDAR work on enhancing the NC DPI EPP Dashboard was shared and vetted through an activity with CPC</a:t>
            </a:r>
            <a:endParaRPr/>
          </a:p>
          <a:p>
            <a:pPr marL="0" lvl="0" indent="0" algn="l" rtl="0">
              <a:spcBef>
                <a:spcPts val="0"/>
              </a:spcBef>
              <a:spcAft>
                <a:spcPts val="0"/>
              </a:spcAft>
              <a:buNone/>
            </a:pPr>
            <a:r>
              <a:rPr lang="en-US"/>
              <a:t>Licensure reform CEEDAR work is in progress and this intention was shared with CPC. Activities and feedback around this is upcoming for the CPC.</a:t>
            </a:r>
            <a:endParaRPr/>
          </a:p>
        </p:txBody>
      </p:sp>
      <p:sp>
        <p:nvSpPr>
          <p:cNvPr id="515" name="Google Shape;515;g3ba3ecbc3ec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2" name="Google Shape;53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3c331378e40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4" name="Google Shape;544;g3c331378e40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9" name="Google Shape;55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3ba3ecbc3ec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2" name="Google Shape;572;g3ba3ecbc3ec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3ba3ecbc3ec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g3ba3ecbc3ec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2" name="Google Shape;59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3ba3ecbc3ec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5" name="Google Shape;605;g3ba3ecbc3ec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3ba3ecbc3ec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8" name="Google Shape;618;g3ba3ecbc3ec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3ba3ecbc3e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1" name="Google Shape;631;g3ba3ecbc3e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5" name="Google Shape;64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6" name="Google Shape;65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All</a:t>
            </a:r>
            <a:endParaRPr/>
          </a:p>
        </p:txBody>
      </p:sp>
      <p:sp>
        <p:nvSpPr>
          <p:cNvPr id="111" name="Google Shape;11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ba3ecbc3ec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g3ba3ecbc3ec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ba3ecbc3ec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Zenia: The mission of Virginia’s Training and Technical Assistance Centers (TTAC) is to improve educational opportunities and contribute to the success of children and youth with disabilities, ranging from birth to age 22.</a:t>
            </a:r>
            <a:endParaRPr/>
          </a:p>
          <a:p>
            <a:pPr marL="0" lvl="0" indent="0" algn="l" rtl="0">
              <a:spcBef>
                <a:spcPts val="0"/>
              </a:spcBef>
              <a:spcAft>
                <a:spcPts val="0"/>
              </a:spcAft>
              <a:buNone/>
            </a:pPr>
            <a:endParaRPr/>
          </a:p>
          <a:p>
            <a:pPr marL="0" lvl="0" indent="0" algn="l" rtl="0">
              <a:spcBef>
                <a:spcPts val="0"/>
              </a:spcBef>
              <a:spcAft>
                <a:spcPts val="0"/>
              </a:spcAft>
              <a:buNone/>
            </a:pPr>
            <a:r>
              <a:rPr lang="en-US"/>
              <a:t>The Virginia Department of Education (VDOE) Training and Technical Assistance Centers (TTAC) are primarily made possible through federal flow-through funding from the Individuals with Disabilities Education Act (IDEA), Parts 611 and 619. </a:t>
            </a:r>
            <a:endParaRPr/>
          </a:p>
          <a:p>
            <a:pPr marL="0" lvl="0" indent="0" algn="l" rtl="0">
              <a:spcBef>
                <a:spcPts val="0"/>
              </a:spcBef>
              <a:spcAft>
                <a:spcPts val="0"/>
              </a:spcAft>
              <a:buNone/>
            </a:pPr>
            <a:endParaRPr/>
          </a:p>
          <a:p>
            <a:pPr marL="0" lvl="0" indent="0" algn="l" rtl="0">
              <a:spcBef>
                <a:spcPts val="0"/>
              </a:spcBef>
              <a:spcAft>
                <a:spcPts val="0"/>
              </a:spcAft>
              <a:buNone/>
            </a:pPr>
            <a:r>
              <a:rPr lang="en-US"/>
              <a:t>Federal Funding Source: The initiative is funded by the U.S. Department of Education through the VDOE, specifically to support the goals of IDEA.</a:t>
            </a:r>
            <a:endParaRPr/>
          </a:p>
          <a:p>
            <a:pPr marL="0" lvl="0" indent="0" algn="l" rtl="0">
              <a:spcBef>
                <a:spcPts val="0"/>
              </a:spcBef>
              <a:spcAft>
                <a:spcPts val="0"/>
              </a:spcAft>
              <a:buNone/>
            </a:pPr>
            <a:r>
              <a:rPr lang="en-US"/>
              <a:t>Purpose of Funds: These funds support a statewide system of eight centers designed to increase school personnel's expertise in evidence-based, effective instructional and behavioral practices for students with disabilities.</a:t>
            </a:r>
            <a:endParaRPr/>
          </a:p>
          <a:p>
            <a:pPr marL="0" lvl="0" indent="0" algn="l" rtl="0">
              <a:spcBef>
                <a:spcPts val="0"/>
              </a:spcBef>
              <a:spcAft>
                <a:spcPts val="0"/>
              </a:spcAft>
              <a:buNone/>
            </a:pPr>
            <a:r>
              <a:rPr lang="en-US"/>
              <a:t>Structure: The TTAC network is a collaborative structure, often operating through partnerships with universities to provide training, technical assistance, and resources.</a:t>
            </a:r>
            <a:endParaRPr/>
          </a:p>
          <a:p>
            <a:pPr marL="0" lvl="0" indent="0" algn="l" rtl="0">
              <a:spcBef>
                <a:spcPts val="0"/>
              </a:spcBef>
              <a:spcAft>
                <a:spcPts val="0"/>
              </a:spcAft>
              <a:buNone/>
            </a:pPr>
            <a:r>
              <a:rPr lang="en-US"/>
              <a:t>Operational Mechanism: The VDOE provides these grants to the centers to assist schools in addressing accountability and improvement goals, specifically for students with disabilities.</a:t>
            </a:r>
            <a:endParaRPr/>
          </a:p>
          <a:p>
            <a:pPr marL="0" lvl="0" indent="0" algn="l" rtl="0">
              <a:spcBef>
                <a:spcPts val="0"/>
              </a:spcBef>
              <a:spcAft>
                <a:spcPts val="0"/>
              </a:spcAft>
              <a:buNone/>
            </a:pPr>
            <a:endParaRPr/>
          </a:p>
          <a:p>
            <a:pPr marL="0" lvl="0" indent="0" algn="l" rtl="0">
              <a:spcBef>
                <a:spcPts val="0"/>
              </a:spcBef>
              <a:spcAft>
                <a:spcPts val="0"/>
              </a:spcAft>
              <a:buNone/>
            </a:pPr>
            <a:r>
              <a:rPr lang="en-US"/>
              <a:t>Core Mission Objectives</a:t>
            </a:r>
            <a:endParaRPr/>
          </a:p>
          <a:p>
            <a:pPr marL="457200" lvl="0" indent="-298450" algn="l" rtl="0">
              <a:spcBef>
                <a:spcPts val="0"/>
              </a:spcBef>
              <a:spcAft>
                <a:spcPts val="0"/>
              </a:spcAft>
              <a:buSzPts val="1100"/>
              <a:buChar char="●"/>
            </a:pPr>
            <a:r>
              <a:rPr lang="en-US"/>
              <a:t>Increase Capacity: Empowering school personnel, service providers, and families to meet the unique needs of children and youth with disabilities.</a:t>
            </a:r>
            <a:endParaRPr/>
          </a:p>
          <a:p>
            <a:pPr marL="457200" lvl="0" indent="-298450" algn="l" rtl="0">
              <a:spcBef>
                <a:spcPts val="0"/>
              </a:spcBef>
              <a:spcAft>
                <a:spcPts val="0"/>
              </a:spcAft>
              <a:buSzPts val="1100"/>
              <a:buChar char="●"/>
            </a:pPr>
            <a:r>
              <a:rPr lang="en-US"/>
              <a:t>Foster Improvement: Enhancing the knowledge, skills, and abilities of personnel to drive state-level improvement goals for student performance.</a:t>
            </a:r>
            <a:endParaRPr/>
          </a:p>
          <a:p>
            <a:pPr marL="457200" lvl="0" indent="-298450" algn="l" rtl="0">
              <a:spcBef>
                <a:spcPts val="0"/>
              </a:spcBef>
              <a:spcAft>
                <a:spcPts val="0"/>
              </a:spcAft>
              <a:buSzPts val="1100"/>
              <a:buChar char="●"/>
            </a:pPr>
            <a:r>
              <a:rPr lang="en-US"/>
              <a:t>Improve Outcomes: Assisting schools in meeting Virginia accreditation standards and federal accountability targets. </a:t>
            </a:r>
            <a:endParaRPr/>
          </a:p>
          <a:p>
            <a:pPr marL="0" lvl="0" indent="0" algn="l" rtl="0">
              <a:spcBef>
                <a:spcPts val="0"/>
              </a:spcBef>
              <a:spcAft>
                <a:spcPts val="0"/>
              </a:spcAft>
              <a:buNone/>
            </a:pPr>
            <a:r>
              <a:rPr lang="en-US"/>
              <a:t>Key Focus Areas</a:t>
            </a:r>
            <a:endParaRPr/>
          </a:p>
          <a:p>
            <a:pPr marL="457200" lvl="0" indent="-298450" algn="l" rtl="0">
              <a:spcBef>
                <a:spcPts val="0"/>
              </a:spcBef>
              <a:spcAft>
                <a:spcPts val="0"/>
              </a:spcAft>
              <a:buSzPts val="1100"/>
              <a:buChar char="●"/>
            </a:pPr>
            <a:r>
              <a:rPr lang="en-US"/>
              <a:t>Access to Curriculum: Promoting personnel development that ensures students with disabilities can access general education in the least restrictive environment.</a:t>
            </a:r>
            <a:endParaRPr/>
          </a:p>
          <a:p>
            <a:pPr marL="457200" lvl="0" indent="-298450" algn="l" rtl="0">
              <a:spcBef>
                <a:spcPts val="0"/>
              </a:spcBef>
              <a:spcAft>
                <a:spcPts val="0"/>
              </a:spcAft>
              <a:buSzPts val="1100"/>
              <a:buChar char="●"/>
            </a:pPr>
            <a:r>
              <a:rPr lang="en-US"/>
              <a:t>Postsecondary Readiness: Preparing students for graduation and successful transitions to postsecondary education, employment, and independent living.</a:t>
            </a:r>
            <a:endParaRPr/>
          </a:p>
          <a:p>
            <a:pPr marL="457200" lvl="0" indent="-298450" algn="l" rtl="0">
              <a:spcBef>
                <a:spcPts val="0"/>
              </a:spcBef>
              <a:spcAft>
                <a:spcPts val="0"/>
              </a:spcAft>
              <a:buSzPts val="1100"/>
              <a:buChar char="●"/>
            </a:pPr>
            <a:r>
              <a:rPr lang="en-US"/>
              <a:t>Specialized Support: Implementing research-based instructional practices and assistive technology (AT) to improve academic and functional outcomes.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31" name="Google Shape;131;g3ba3ecbc3ec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c3599fb89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Zenia: </a:t>
            </a:r>
            <a:r>
              <a:rPr lang="en-US" u="sng">
                <a:solidFill>
                  <a:schemeClr val="hlink"/>
                </a:solidFill>
                <a:hlinkClick r:id="rId3"/>
              </a:rPr>
              <a:t>https://www.doe.virginia.gov/programs-services/special-education/technical-assistance-professional-development/e-learning/training-technical-assistance-centers-ttac</a:t>
            </a:r>
            <a:r>
              <a:rPr lang="en-US"/>
              <a:t> </a:t>
            </a:r>
            <a:endParaRPr/>
          </a:p>
          <a:p>
            <a:pPr marL="0" lvl="0" indent="0" algn="l" rtl="0">
              <a:spcBef>
                <a:spcPts val="0"/>
              </a:spcBef>
              <a:spcAft>
                <a:spcPts val="0"/>
              </a:spcAft>
              <a:buNone/>
            </a:pPr>
            <a:endParaRPr/>
          </a:p>
          <a:p>
            <a:pPr marL="0" lvl="0" indent="0" algn="l" rtl="0">
              <a:spcBef>
                <a:spcPts val="0"/>
              </a:spcBef>
              <a:spcAft>
                <a:spcPts val="0"/>
              </a:spcAft>
              <a:buNone/>
            </a:pPr>
            <a:r>
              <a:rPr lang="en-US">
                <a:solidFill>
                  <a:schemeClr val="dk1"/>
                </a:solidFill>
              </a:rPr>
              <a:t>VDOE’s TTACs are a statewide network funded through the Virginia Department of Education. </a:t>
            </a:r>
            <a:r>
              <a:rPr lang="en-US"/>
              <a:t>Under the guidance of the VDOE, the Training and Technical Assistance Centers (TTACs) provides professional learning, resources, and technical assistance to educators in each of the VDOE Superintendent’s Regions. </a:t>
            </a:r>
            <a:endParaRPr/>
          </a:p>
          <a:p>
            <a:pPr marL="0" lvl="0" indent="0" algn="l" rtl="0">
              <a:spcBef>
                <a:spcPts val="0"/>
              </a:spcBef>
              <a:spcAft>
                <a:spcPts val="0"/>
              </a:spcAft>
              <a:buNone/>
            </a:pPr>
            <a:endParaRPr/>
          </a:p>
          <a:p>
            <a:pPr marL="0" lvl="0" indent="0" algn="l" rtl="0">
              <a:spcBef>
                <a:spcPts val="0"/>
              </a:spcBef>
              <a:spcAft>
                <a:spcPts val="0"/>
              </a:spcAft>
              <a:buNone/>
            </a:pPr>
            <a:r>
              <a:rPr lang="en-US"/>
              <a:t>Housed at local universities in each region, TTAC assists the VDOE in its work toward the goals of the Individuals with Disabilities Education Act (IDEA). TTAC staff provide high quality professional development and technical assistance, using research-based, evidence-based, effective, and/or promising practices, particularly focused on High Leverage Practices in Special Education (CEC &amp; CEEDAR Center, 2017), designed to build capacity in schools and school divisions. TTAC services aim to foster students’ access to the general curriculum, achievement in the least restrictive environment, and knowledge and skills to make progress toward graduation.</a:t>
            </a:r>
            <a:endParaRPr/>
          </a:p>
          <a:p>
            <a:pPr marL="0" lvl="0" indent="0" algn="l" rtl="0">
              <a:spcBef>
                <a:spcPts val="0"/>
              </a:spcBef>
              <a:spcAft>
                <a:spcPts val="0"/>
              </a:spcAft>
              <a:buNone/>
            </a:pPr>
            <a:endParaRPr/>
          </a:p>
        </p:txBody>
      </p:sp>
      <p:sp>
        <p:nvSpPr>
          <p:cNvPr id="144" name="Google Shape;144;g3c3599fb89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ba3ecbc3ec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Jen</a:t>
            </a:r>
            <a:endParaRPr/>
          </a:p>
        </p:txBody>
      </p:sp>
      <p:sp>
        <p:nvSpPr>
          <p:cNvPr id="194" name="Google Shape;194;g3ba3ecbc3ec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ba3ecbc3ec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Pilot Year 1 (SY 2025-2026)</a:t>
            </a:r>
            <a:endParaRPr/>
          </a:p>
          <a:p>
            <a:pPr marL="0" lvl="0" indent="0" algn="l" rtl="0">
              <a:spcBef>
                <a:spcPts val="0"/>
              </a:spcBef>
              <a:spcAft>
                <a:spcPts val="0"/>
              </a:spcAft>
              <a:buNone/>
            </a:pPr>
            <a:r>
              <a:rPr lang="en-US"/>
              <a:t>Purpose: Increase capacity of educators in specified schools around the implementation of High Leverage Practice #16: Use Explicit Instruction.</a:t>
            </a:r>
            <a:endParaRPr/>
          </a:p>
          <a:p>
            <a:pPr marL="0" lvl="0" indent="0" algn="l" rtl="0">
              <a:spcBef>
                <a:spcPts val="0"/>
              </a:spcBef>
              <a:spcAft>
                <a:spcPts val="0"/>
              </a:spcAft>
              <a:buNone/>
            </a:pPr>
            <a:r>
              <a:rPr lang="en-US"/>
              <a:t>Pilot Outcome: Increase effective explicit academic and behavior instruction for students with disabilities.</a:t>
            </a:r>
            <a:endParaRPr/>
          </a:p>
          <a:p>
            <a:pPr marL="0" lvl="0" indent="0" algn="l" rtl="0">
              <a:spcBef>
                <a:spcPts val="0"/>
              </a:spcBef>
              <a:spcAft>
                <a:spcPts val="0"/>
              </a:spcAft>
              <a:buClr>
                <a:schemeClr val="dk1"/>
              </a:buClr>
              <a:buSzPts val="1100"/>
              <a:buFont typeface="Arial"/>
              <a:buNone/>
            </a:pPr>
            <a:r>
              <a:rPr lang="en-US">
                <a:solidFill>
                  <a:schemeClr val="dk1"/>
                </a:solidFill>
              </a:rPr>
              <a:t>TTAC empowers LEA teams to make changes in systems, processes, professional development, forms, programs, and/or approaches by assisting them to: </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Identify and evaluate their current practices for responding to the individual needs of students with disabilities.</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Collect and analyze baseline data to set goals, develop strategies, and implement a LEA action </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plan for improving meaningful access to the general curriculum.</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Use a collaborative teaming process.</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Improve student achievement and increase the likelihood of successful outcomes for students with disabilities.</a:t>
            </a:r>
            <a:endParaRPr/>
          </a:p>
          <a:p>
            <a:pPr marL="0" lvl="0" indent="0" algn="l" rtl="0">
              <a:spcBef>
                <a:spcPts val="0"/>
              </a:spcBef>
              <a:spcAft>
                <a:spcPts val="0"/>
              </a:spcAft>
              <a:buNone/>
            </a:pPr>
            <a:r>
              <a:rPr lang="en-US"/>
              <a:t>LEA’s Benefit:</a:t>
            </a:r>
            <a:endParaRPr/>
          </a:p>
          <a:p>
            <a:pPr marL="457200" lvl="0" indent="-298450" algn="l" rtl="0">
              <a:spcBef>
                <a:spcPts val="0"/>
              </a:spcBef>
              <a:spcAft>
                <a:spcPts val="0"/>
              </a:spcAft>
              <a:buSzPts val="1100"/>
              <a:buChar char="●"/>
            </a:pPr>
            <a:r>
              <a:rPr lang="en-US"/>
              <a:t>Opportunities for building capacity to provide meaningful access to the general education curriculum for students with disabilities.</a:t>
            </a:r>
            <a:endParaRPr/>
          </a:p>
          <a:p>
            <a:pPr marL="457200" lvl="0" indent="-298450" algn="l" rtl="0">
              <a:spcBef>
                <a:spcPts val="0"/>
              </a:spcBef>
              <a:spcAft>
                <a:spcPts val="0"/>
              </a:spcAft>
              <a:buSzPts val="1100"/>
              <a:buChar char="●"/>
            </a:pPr>
            <a:r>
              <a:rPr lang="en-US"/>
              <a:t>Technical assistance to help staff determine areas of need and a process for addressing their needs</a:t>
            </a:r>
            <a:endParaRPr/>
          </a:p>
          <a:p>
            <a:pPr marL="457200" lvl="0" indent="-298450" algn="l" rtl="0">
              <a:spcBef>
                <a:spcPts val="0"/>
              </a:spcBef>
              <a:spcAft>
                <a:spcPts val="0"/>
              </a:spcAft>
              <a:buSzPts val="1100"/>
              <a:buChar char="●"/>
            </a:pPr>
            <a:r>
              <a:rPr lang="en-US"/>
              <a:t>Assistance with the collection and analysis of data to be used to set goals and develop improvement strategies.</a:t>
            </a:r>
            <a:endParaRPr/>
          </a:p>
          <a:p>
            <a:pPr marL="457200" lvl="0" indent="-298450" algn="l" rtl="0">
              <a:spcBef>
                <a:spcPts val="0"/>
              </a:spcBef>
              <a:spcAft>
                <a:spcPts val="0"/>
              </a:spcAft>
              <a:buSzPts val="1100"/>
              <a:buChar char="●"/>
            </a:pPr>
            <a:r>
              <a:rPr lang="en-US"/>
              <a:t> Ongoing professional development activities for general and special education faculty.</a:t>
            </a:r>
            <a:endParaRPr/>
          </a:p>
          <a:p>
            <a:pPr marL="457200" lvl="0" indent="-298450" algn="l" rtl="0">
              <a:spcBef>
                <a:spcPts val="0"/>
              </a:spcBef>
              <a:spcAft>
                <a:spcPts val="0"/>
              </a:spcAft>
              <a:buSzPts val="1100"/>
              <a:buChar char="●"/>
            </a:pPr>
            <a:r>
              <a:rPr lang="en-US"/>
              <a:t>Improved collaboration between general education and special education faculty.</a:t>
            </a:r>
            <a:endParaRPr/>
          </a:p>
          <a:p>
            <a:pPr marL="457200" lvl="0" indent="-298450" algn="l" rtl="0">
              <a:spcBef>
                <a:spcPts val="0"/>
              </a:spcBef>
              <a:spcAft>
                <a:spcPts val="0"/>
              </a:spcAft>
              <a:buSzPts val="1100"/>
              <a:buChar char="●"/>
            </a:pPr>
            <a:r>
              <a:rPr lang="en-US"/>
              <a:t>Access to a variety of resources</a:t>
            </a:r>
            <a:endParaRPr/>
          </a:p>
          <a:p>
            <a:pPr marL="0" lvl="0" indent="0" algn="l" rtl="0">
              <a:spcBef>
                <a:spcPts val="0"/>
              </a:spcBef>
              <a:spcAft>
                <a:spcPts val="0"/>
              </a:spcAft>
              <a:buNone/>
            </a:pPr>
            <a:endParaRPr/>
          </a:p>
        </p:txBody>
      </p:sp>
      <p:sp>
        <p:nvSpPr>
          <p:cNvPr id="225" name="Google Shape;225;g3ba3ecbc3ec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spreadsheets/d/1DUF2isFWsqVSYhbaACYtbgcLi_YjDqpE3GLQIVgkKQg/edit#gid=69851113"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dpi.nc.gov/educators/educator-preparation/approved-programs" TargetMode="External"/><Relationship Id="rId7" Type="http://schemas.openxmlformats.org/officeDocument/2006/relationships/hyperlink" Target="https://ceedar.education.ufl.edu/north-carolina-intensive-ta/"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https://www.dpi.nc.gov/districts-schools/classroom-resources/exceptional-children" TargetMode="External"/><Relationship Id="rId11" Type="http://schemas.openxmlformats.org/officeDocument/2006/relationships/image" Target="../media/image2.png"/><Relationship Id="rId5" Type="http://schemas.openxmlformats.org/officeDocument/2006/relationships/hyperlink" Target="https://www.dpi.nc.gov/" TargetMode="External"/><Relationship Id="rId10" Type="http://schemas.openxmlformats.org/officeDocument/2006/relationships/image" Target="../media/image6.png"/><Relationship Id="rId4" Type="http://schemas.openxmlformats.org/officeDocument/2006/relationships/hyperlink" Target="https://www.dpi.nc.gov/educators/educator-preparation/epp-performance" TargetMode="External"/><Relationship Id="rId9"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hyperlink" Target="https://docs.google.com/spreadsheets/d/1DUF2isFWsqVSYhbaACYtbgcLi_YjDqpE3GLQIVgkKQg/edit#gid=6985111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83"/>
        <p:cNvGrpSpPr/>
        <p:nvPr/>
      </p:nvGrpSpPr>
      <p:grpSpPr>
        <a:xfrm>
          <a:off x="0" y="0"/>
          <a:ext cx="0" cy="0"/>
          <a:chOff x="0" y="0"/>
          <a:chExt cx="0" cy="0"/>
        </a:xfrm>
      </p:grpSpPr>
      <p:sp>
        <p:nvSpPr>
          <p:cNvPr id="2" name="Title 1">
            <a:extLst>
              <a:ext uri="{FF2B5EF4-FFF2-40B4-BE49-F238E27FC236}">
                <a16:creationId xmlns:a16="http://schemas.microsoft.com/office/drawing/2014/main" id="{362DC0C7-4D2C-D377-9C8A-8816B7C014C2}"/>
              </a:ext>
            </a:extLst>
          </p:cNvPr>
          <p:cNvSpPr>
            <a:spLocks noGrp="1"/>
          </p:cNvSpPr>
          <p:nvPr>
            <p:ph type="title" idx="4294967295"/>
          </p:nvPr>
        </p:nvSpPr>
        <p:spPr>
          <a:xfrm>
            <a:off x="457200" y="-1143000"/>
            <a:ext cx="8229600" cy="1143000"/>
          </a:xfrm>
        </p:spPr>
        <p:txBody>
          <a:bodyPr spcFirstLastPara="1" wrap="square" lIns="91425" tIns="45700" rIns="91425" bIns="45700" anchor="b" anchorCtr="0">
            <a:normAutofit/>
          </a:bodyPr>
          <a:lstStyle/>
          <a:p>
            <a:r>
              <a:rPr lang="en-US" dirty="0"/>
              <a:t>CCSC title</a:t>
            </a:r>
          </a:p>
        </p:txBody>
      </p:sp>
      <p:pic>
        <p:nvPicPr>
          <p:cNvPr id="84" name="Google Shape;84;p13" descr="CEEDAR Center Cross-State Convening. February 10-12. Sheraton, New Orleans. NOLA= Networking, Outcomes, Learning, and Accountability."/>
          <p:cNvPicPr preferRelativeResize="0"/>
          <p:nvPr/>
        </p:nvPicPr>
        <p:blipFill>
          <a:blip r:embed="rId3">
            <a:alphaModFix/>
          </a:blip>
          <a:stretch>
            <a:fillRect/>
          </a:stretch>
        </p:blipFill>
        <p:spPr>
          <a:xfrm>
            <a:off x="0" y="0"/>
            <a:ext cx="18288000" cy="102870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grpSp>
        <p:nvGrpSpPr>
          <p:cNvPr id="242" name="Google Shape;242;p24">
            <a:extLst>
              <a:ext uri="{C183D7F6-B498-43B3-948B-1728B52AA6E4}">
                <adec:decorative xmlns:adec="http://schemas.microsoft.com/office/drawing/2017/decorative" val="1"/>
              </a:ext>
            </a:extLst>
          </p:cNvPr>
          <p:cNvGrpSpPr/>
          <p:nvPr/>
        </p:nvGrpSpPr>
        <p:grpSpPr>
          <a:xfrm rot="10800000">
            <a:off x="-118" y="9257850"/>
            <a:ext cx="18288118" cy="1246143"/>
            <a:chOff x="0" y="-57150"/>
            <a:chExt cx="4816592" cy="328200"/>
          </a:xfrm>
        </p:grpSpPr>
        <p:sp>
          <p:nvSpPr>
            <p:cNvPr id="243" name="Google Shape;243;p24"/>
            <p:cNvSpPr/>
            <p:nvPr/>
          </p:nvSpPr>
          <p:spPr>
            <a:xfrm>
              <a:off x="0" y="0"/>
              <a:ext cx="4816592" cy="270933"/>
            </a:xfrm>
            <a:custGeom>
              <a:avLst/>
              <a:gdLst/>
              <a:ahLst/>
              <a:cxnLst/>
              <a:rect l="l" t="t" r="r" b="b"/>
              <a:pathLst>
                <a:path w="4816592" h="270933" extrusionOk="0">
                  <a:moveTo>
                    <a:pt x="0" y="0"/>
                  </a:moveTo>
                  <a:lnTo>
                    <a:pt x="4816592" y="0"/>
                  </a:lnTo>
                  <a:lnTo>
                    <a:pt x="4816592" y="270933"/>
                  </a:lnTo>
                  <a:lnTo>
                    <a:pt x="0" y="270933"/>
                  </a:lnTo>
                  <a:close/>
                </a:path>
              </a:pathLst>
            </a:custGeom>
            <a:solidFill>
              <a:srgbClr val="F0AF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 name="Google Shape;244;p24"/>
            <p:cNvSpPr txBox="1"/>
            <p:nvPr/>
          </p:nvSpPr>
          <p:spPr>
            <a:xfrm>
              <a:off x="0" y="-57150"/>
              <a:ext cx="4816500" cy="328200"/>
            </a:xfrm>
            <a:prstGeom prst="rect">
              <a:avLst/>
            </a:prstGeom>
            <a:noFill/>
            <a:ln>
              <a:noFill/>
            </a:ln>
          </p:spPr>
          <p:txBody>
            <a:bodyPr spcFirstLastPara="1" wrap="square" lIns="50800" tIns="50800" rIns="50800" bIns="50800" anchor="ctr" anchorCtr="0">
              <a:noAutofit/>
            </a:bodyPr>
            <a:lstStyle/>
            <a:p>
              <a:pPr marL="0" marR="0" lvl="0" indent="0" algn="ctr" rtl="0">
                <a:lnSpc>
                  <a:spcPct val="163333"/>
                </a:lnSpc>
                <a:spcBef>
                  <a:spcPts val="0"/>
                </a:spcBef>
                <a:spcAft>
                  <a:spcPts val="0"/>
                </a:spcAft>
                <a:buNone/>
              </a:pPr>
              <a:endParaRPr sz="1800">
                <a:solidFill>
                  <a:schemeClr val="dk1"/>
                </a:solidFill>
                <a:latin typeface="Calibri"/>
                <a:ea typeface="Calibri"/>
                <a:cs typeface="Calibri"/>
                <a:sym typeface="Calibri"/>
              </a:endParaRPr>
            </a:p>
          </p:txBody>
        </p:sp>
      </p:grpSp>
      <p:sp>
        <p:nvSpPr>
          <p:cNvPr id="245" name="Google Shape;245;p24">
            <a:extLst>
              <a:ext uri="{C183D7F6-B498-43B3-948B-1728B52AA6E4}">
                <adec:decorative xmlns:adec="http://schemas.microsoft.com/office/drawing/2017/decorative" val="1"/>
              </a:ext>
            </a:extLst>
          </p:cNvPr>
          <p:cNvSpPr/>
          <p:nvPr/>
        </p:nvSpPr>
        <p:spPr>
          <a:xfrm>
            <a:off x="15532159" y="9340985"/>
            <a:ext cx="2423082" cy="502790"/>
          </a:xfrm>
          <a:custGeom>
            <a:avLst/>
            <a:gdLst/>
            <a:ahLst/>
            <a:cxnLst/>
            <a:rect l="l" t="t" r="r" b="b"/>
            <a:pathLst>
              <a:path w="2423082" h="502790" extrusionOk="0">
                <a:moveTo>
                  <a:pt x="0" y="0"/>
                </a:moveTo>
                <a:lnTo>
                  <a:pt x="2423082" y="0"/>
                </a:lnTo>
                <a:lnTo>
                  <a:pt x="2423082" y="502790"/>
                </a:lnTo>
                <a:lnTo>
                  <a:pt x="0" y="50279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p24">
            <a:extLst>
              <a:ext uri="{C183D7F6-B498-43B3-948B-1728B52AA6E4}">
                <adec:decorative xmlns:adec="http://schemas.microsoft.com/office/drawing/2017/decorative" val="1"/>
              </a:ext>
            </a:extLst>
          </p:cNvPr>
          <p:cNvSpPr txBox="1"/>
          <p:nvPr/>
        </p:nvSpPr>
        <p:spPr>
          <a:xfrm>
            <a:off x="15424705" y="9872350"/>
            <a:ext cx="2637900" cy="324300"/>
          </a:xfrm>
          <a:prstGeom prst="rect">
            <a:avLst/>
          </a:prstGeom>
          <a:noFill/>
          <a:ln>
            <a:noFill/>
          </a:ln>
        </p:spPr>
        <p:txBody>
          <a:bodyPr spcFirstLastPara="1" wrap="square" lIns="0" tIns="0" rIns="0" bIns="0" anchor="t" anchorCtr="0">
            <a:spAutoFit/>
          </a:bodyPr>
          <a:lstStyle/>
          <a:p>
            <a:pPr marL="0" marR="0" lvl="0" indent="0" algn="ctr" rtl="0">
              <a:lnSpc>
                <a:spcPct val="100996"/>
              </a:lnSpc>
              <a:spcBef>
                <a:spcPts val="0"/>
              </a:spcBef>
              <a:spcAft>
                <a:spcPts val="0"/>
              </a:spcAft>
              <a:buNone/>
            </a:pPr>
            <a:r>
              <a:rPr lang="en-US" sz="2107">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247" name="Google Shape;247;p24">
            <a:extLst>
              <a:ext uri="{C183D7F6-B498-43B3-948B-1728B52AA6E4}">
                <adec:decorative xmlns:adec="http://schemas.microsoft.com/office/drawing/2017/decorative" val="1"/>
              </a:ext>
            </a:extLst>
          </p:cNvPr>
          <p:cNvSpPr/>
          <p:nvPr/>
        </p:nvSpPr>
        <p:spPr>
          <a:xfrm>
            <a:off x="0" y="7075276"/>
            <a:ext cx="2963484" cy="4366048"/>
          </a:xfrm>
          <a:custGeom>
            <a:avLst/>
            <a:gdLst/>
            <a:ahLst/>
            <a:cxnLst/>
            <a:rect l="l" t="t" r="r" b="b"/>
            <a:pathLst>
              <a:path w="2963484" h="4366048" extrusionOk="0">
                <a:moveTo>
                  <a:pt x="0" y="0"/>
                </a:moveTo>
                <a:lnTo>
                  <a:pt x="2963484" y="0"/>
                </a:lnTo>
                <a:lnTo>
                  <a:pt x="2963484" y="4366048"/>
                </a:lnTo>
                <a:lnTo>
                  <a:pt x="0" y="4366048"/>
                </a:lnTo>
                <a:lnTo>
                  <a:pt x="0" y="0"/>
                </a:lnTo>
                <a:close/>
              </a:path>
            </a:pathLst>
          </a:custGeom>
          <a:blipFill rotWithShape="1">
            <a:blip r:embed="rId4">
              <a:alphaModFix/>
            </a:blip>
            <a:stretch>
              <a:fillRect l="-113625" t="-117428" r="-16027" b="-1653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24"/>
          <p:cNvSpPr txBox="1">
            <a:spLocks noGrp="1"/>
          </p:cNvSpPr>
          <p:nvPr>
            <p:ph type="title" idx="4294967295"/>
          </p:nvPr>
        </p:nvSpPr>
        <p:spPr>
          <a:xfrm>
            <a:off x="1696726" y="928789"/>
            <a:ext cx="14894400" cy="26178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8099" b="0" i="0" u="none" strike="noStrike" kern="0" cap="none" spc="0" normalizeH="0" baseline="0" noProof="0" dirty="0">
                <a:ln>
                  <a:noFill/>
                </a:ln>
                <a:solidFill>
                  <a:srgbClr val="0F3869"/>
                </a:solidFill>
                <a:effectLst/>
                <a:uLnTx/>
                <a:uFillTx/>
                <a:latin typeface="Raleway Black"/>
                <a:ea typeface="Raleway Black"/>
                <a:cs typeface="Raleway Black"/>
                <a:sym typeface="Raleway Black"/>
              </a:rPr>
              <a:t>HLP 16 Explicit Instruction</a:t>
            </a:r>
          </a:p>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8099" b="0" i="0" u="none" strike="noStrike" kern="0" cap="none" spc="0" normalizeH="0" baseline="0" noProof="0" dirty="0">
                <a:ln>
                  <a:noFill/>
                </a:ln>
                <a:solidFill>
                  <a:srgbClr val="0F3869"/>
                </a:solidFill>
                <a:effectLst/>
                <a:uLnTx/>
                <a:uFillTx/>
                <a:latin typeface="Raleway Black"/>
                <a:ea typeface="Raleway Black"/>
                <a:cs typeface="Raleway Black"/>
                <a:sym typeface="Raleway Black"/>
              </a:rPr>
              <a:t>TTAC Pilot </a:t>
            </a:r>
          </a:p>
        </p:txBody>
      </p:sp>
      <p:sp>
        <p:nvSpPr>
          <p:cNvPr id="248" name="Google Shape;248;p24"/>
          <p:cNvSpPr txBox="1"/>
          <p:nvPr/>
        </p:nvSpPr>
        <p:spPr>
          <a:xfrm>
            <a:off x="3340250" y="4244875"/>
            <a:ext cx="12787500" cy="4062900"/>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n-US" sz="3999" b="1" dirty="0">
                <a:solidFill>
                  <a:schemeClr val="dk2"/>
                </a:solidFill>
                <a:latin typeface="Raleway"/>
                <a:ea typeface="Raleway"/>
                <a:cs typeface="Raleway"/>
                <a:sym typeface="Raleway"/>
              </a:rPr>
              <a:t>Used statewide accountability data as criteria</a:t>
            </a:r>
            <a:endParaRPr sz="3999" b="1" dirty="0">
              <a:solidFill>
                <a:schemeClr val="dk2"/>
              </a:solidFill>
              <a:latin typeface="Raleway"/>
              <a:ea typeface="Raleway"/>
              <a:cs typeface="Raleway"/>
              <a:sym typeface="Raleway"/>
            </a:endParaRPr>
          </a:p>
          <a:p>
            <a:pPr marL="0" marR="0" lvl="0" indent="0" algn="ctr" rtl="0">
              <a:lnSpc>
                <a:spcPct val="140016"/>
              </a:lnSpc>
              <a:spcBef>
                <a:spcPts val="0"/>
              </a:spcBef>
              <a:spcAft>
                <a:spcPts val="0"/>
              </a:spcAft>
              <a:buNone/>
            </a:pPr>
            <a:r>
              <a:rPr lang="en-US" sz="3999" b="1" dirty="0">
                <a:solidFill>
                  <a:schemeClr val="accent1"/>
                </a:solidFill>
                <a:latin typeface="Raleway"/>
                <a:ea typeface="Raleway"/>
                <a:cs typeface="Raleway"/>
                <a:sym typeface="Raleway"/>
              </a:rPr>
              <a:t>Approached schools who had previously requested TTAC support</a:t>
            </a:r>
            <a:endParaRPr sz="3999" b="1" dirty="0">
              <a:solidFill>
                <a:schemeClr val="accent1"/>
              </a:solidFill>
              <a:latin typeface="Raleway"/>
              <a:ea typeface="Raleway"/>
              <a:cs typeface="Raleway"/>
              <a:sym typeface="Raleway"/>
            </a:endParaRPr>
          </a:p>
          <a:p>
            <a:pPr marL="0" marR="0" lvl="0" indent="0" algn="ctr" rtl="0">
              <a:lnSpc>
                <a:spcPct val="140016"/>
              </a:lnSpc>
              <a:spcBef>
                <a:spcPts val="0"/>
              </a:spcBef>
              <a:spcAft>
                <a:spcPts val="0"/>
              </a:spcAft>
              <a:buNone/>
            </a:pPr>
            <a:r>
              <a:rPr lang="en-US" sz="3999" b="1" dirty="0">
                <a:solidFill>
                  <a:schemeClr val="dk2"/>
                </a:solidFill>
                <a:latin typeface="Raleway"/>
                <a:ea typeface="Raleway"/>
                <a:cs typeface="Raleway"/>
                <a:sym typeface="Raleway"/>
              </a:rPr>
              <a:t>Each region partnered with two schools</a:t>
            </a:r>
            <a:endParaRPr sz="3999" b="1" dirty="0">
              <a:solidFill>
                <a:schemeClr val="dk2"/>
              </a:solidFill>
              <a:latin typeface="Raleway"/>
              <a:ea typeface="Raleway"/>
              <a:cs typeface="Raleway"/>
              <a:sym typeface="Raleway"/>
            </a:endParaRPr>
          </a:p>
          <a:p>
            <a:pPr marL="0" marR="0" lvl="0" indent="0" algn="ctr" rtl="0">
              <a:lnSpc>
                <a:spcPct val="140016"/>
              </a:lnSpc>
              <a:spcBef>
                <a:spcPts val="0"/>
              </a:spcBef>
              <a:spcAft>
                <a:spcPts val="0"/>
              </a:spcAft>
              <a:buNone/>
            </a:pPr>
            <a:r>
              <a:rPr lang="en-US" sz="3999" b="1" dirty="0">
                <a:solidFill>
                  <a:schemeClr val="accent1"/>
                </a:solidFill>
                <a:latin typeface="Raleway"/>
                <a:ea typeface="Raleway"/>
                <a:cs typeface="Raleway"/>
                <a:sym typeface="Raleway"/>
              </a:rPr>
              <a:t>Assigned 2-3 TTAC Coordinators per school</a:t>
            </a:r>
            <a:endParaRPr sz="3999" b="1" dirty="0">
              <a:solidFill>
                <a:schemeClr val="accent1"/>
              </a:solidFill>
              <a:latin typeface="Raleway"/>
              <a:ea typeface="Raleway"/>
              <a:cs typeface="Raleway"/>
              <a:sym typeface="Raleway"/>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5">
            <a:extLst>
              <a:ext uri="{C183D7F6-B498-43B3-948B-1728B52AA6E4}">
                <adec:decorative xmlns:adec="http://schemas.microsoft.com/office/drawing/2017/decorative" val="1"/>
              </a:ext>
            </a:extLst>
          </p:cNvPr>
          <p:cNvSpPr/>
          <p:nvPr/>
        </p:nvSpPr>
        <p:spPr>
          <a:xfrm>
            <a:off x="0" y="-14037"/>
            <a:ext cx="18288000" cy="2978326"/>
          </a:xfrm>
          <a:prstGeom prst="rect">
            <a:avLst/>
          </a:prstGeom>
          <a:solidFill>
            <a:srgbClr val="F0AF1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 name="Google Shape;259;p25"/>
          <p:cNvSpPr txBox="1">
            <a:spLocks noGrp="1"/>
          </p:cNvSpPr>
          <p:nvPr>
            <p:ph type="title" idx="4294967295"/>
          </p:nvPr>
        </p:nvSpPr>
        <p:spPr>
          <a:xfrm>
            <a:off x="977701" y="1077825"/>
            <a:ext cx="15613500" cy="14466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9399" b="0" i="0" u="none" strike="noStrike" kern="0" cap="none" spc="0" normalizeH="0" baseline="0" noProof="0" dirty="0">
                <a:ln>
                  <a:noFill/>
                </a:ln>
                <a:solidFill>
                  <a:schemeClr val="dk2"/>
                </a:solidFill>
                <a:effectLst/>
                <a:uLnTx/>
                <a:uFillTx/>
                <a:latin typeface="Raleway ExtraBold"/>
                <a:ea typeface="Raleway ExtraBold"/>
                <a:cs typeface="Raleway ExtraBold"/>
                <a:sym typeface="Raleway ExtraBold"/>
              </a:rPr>
              <a:t>HLP 16 Pilot Components</a:t>
            </a:r>
            <a:endParaRPr kumimoji="0" lang="en-US" sz="3800" b="0" i="0" u="none" strike="noStrike" kern="0" cap="none" spc="0" normalizeH="0" baseline="0" noProof="0" dirty="0">
              <a:ln>
                <a:noFill/>
              </a:ln>
              <a:solidFill>
                <a:srgbClr val="000000"/>
              </a:solidFill>
              <a:effectLst/>
              <a:uLnTx/>
              <a:uFillTx/>
              <a:latin typeface="Raleway ExtraBold"/>
              <a:ea typeface="Raleway ExtraBold"/>
              <a:cs typeface="Raleway ExtraBold"/>
              <a:sym typeface="Raleway ExtraBold"/>
            </a:endParaRPr>
          </a:p>
        </p:txBody>
      </p:sp>
      <p:sp>
        <p:nvSpPr>
          <p:cNvPr id="255" name="Google Shape;255;p25"/>
          <p:cNvSpPr txBox="1"/>
          <p:nvPr/>
        </p:nvSpPr>
        <p:spPr>
          <a:xfrm>
            <a:off x="977700" y="3186325"/>
            <a:ext cx="16421700" cy="6770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199" b="1" dirty="0">
                <a:solidFill>
                  <a:schemeClr val="dk1"/>
                </a:solidFill>
                <a:latin typeface="Raleway"/>
                <a:ea typeface="Raleway"/>
                <a:cs typeface="Raleway"/>
                <a:sym typeface="Raleway"/>
              </a:rPr>
              <a:t>Pre/Post-assessment: CEEDAR Pre/Post-assessment of HLP 16 and embedded HLPs implementation.</a:t>
            </a:r>
            <a:endParaRPr sz="3199" b="1" dirty="0">
              <a:solidFill>
                <a:schemeClr val="dk1"/>
              </a:solidFill>
              <a:latin typeface="Raleway"/>
              <a:ea typeface="Raleway"/>
              <a:cs typeface="Raleway"/>
              <a:sym typeface="Raleway"/>
            </a:endParaRPr>
          </a:p>
          <a:p>
            <a:pPr marL="0" marR="0" lvl="0" indent="0" algn="l" rtl="0">
              <a:lnSpc>
                <a:spcPct val="100000"/>
              </a:lnSpc>
              <a:spcBef>
                <a:spcPts val="0"/>
              </a:spcBef>
              <a:spcAft>
                <a:spcPts val="0"/>
              </a:spcAft>
              <a:buNone/>
            </a:pPr>
            <a:endParaRPr sz="2399" dirty="0">
              <a:solidFill>
                <a:schemeClr val="dk1"/>
              </a:solidFill>
              <a:latin typeface="Raleway"/>
              <a:ea typeface="Raleway"/>
              <a:cs typeface="Raleway"/>
              <a:sym typeface="Raleway"/>
            </a:endParaRPr>
          </a:p>
          <a:p>
            <a:pPr marL="0" marR="0" lvl="0" indent="0" algn="l" rtl="0">
              <a:lnSpc>
                <a:spcPct val="100000"/>
              </a:lnSpc>
              <a:spcBef>
                <a:spcPts val="0"/>
              </a:spcBef>
              <a:spcAft>
                <a:spcPts val="0"/>
              </a:spcAft>
              <a:buNone/>
            </a:pPr>
            <a:r>
              <a:rPr lang="en-US" sz="3199" b="1" dirty="0">
                <a:solidFill>
                  <a:schemeClr val="dk1"/>
                </a:solidFill>
                <a:latin typeface="Raleway"/>
                <a:ea typeface="Raleway"/>
                <a:cs typeface="Raleway"/>
                <a:sym typeface="Raleway"/>
              </a:rPr>
              <a:t>Training</a:t>
            </a:r>
            <a:r>
              <a:rPr lang="en-US" sz="3199" dirty="0">
                <a:solidFill>
                  <a:schemeClr val="dk1"/>
                </a:solidFill>
                <a:latin typeface="Raleway"/>
                <a:ea typeface="Raleway"/>
                <a:cs typeface="Raleway"/>
                <a:sym typeface="Raleway"/>
              </a:rPr>
              <a:t>:</a:t>
            </a:r>
            <a:endParaRPr sz="3199" dirty="0">
              <a:solidFill>
                <a:schemeClr val="dk1"/>
              </a:solidFill>
              <a:latin typeface="Raleway"/>
              <a:ea typeface="Raleway"/>
              <a:cs typeface="Raleway"/>
              <a:sym typeface="Raleway"/>
            </a:endParaRPr>
          </a:p>
          <a:p>
            <a:pPr marL="457200" marR="0" lvl="0" indent="-431736" algn="l" rtl="0">
              <a:lnSpc>
                <a:spcPct val="100000"/>
              </a:lnSpc>
              <a:spcBef>
                <a:spcPts val="0"/>
              </a:spcBef>
              <a:spcAft>
                <a:spcPts val="0"/>
              </a:spcAft>
              <a:buClr>
                <a:schemeClr val="dk1"/>
              </a:buClr>
              <a:buSzPts val="3199"/>
              <a:buChar char="●"/>
            </a:pPr>
            <a:r>
              <a:rPr lang="en-US" sz="3199" dirty="0">
                <a:solidFill>
                  <a:schemeClr val="dk1"/>
                </a:solidFill>
              </a:rPr>
              <a:t>2 fall content deliveries and 2 spring content deliveries.</a:t>
            </a:r>
            <a:endParaRPr sz="3199" dirty="0">
              <a:solidFill>
                <a:schemeClr val="dk1"/>
              </a:solidFill>
            </a:endParaRPr>
          </a:p>
          <a:p>
            <a:pPr marL="457200" marR="0" lvl="0" indent="-431736" algn="l" rtl="0">
              <a:lnSpc>
                <a:spcPct val="100000"/>
              </a:lnSpc>
              <a:spcBef>
                <a:spcPts val="0"/>
              </a:spcBef>
              <a:spcAft>
                <a:spcPts val="0"/>
              </a:spcAft>
              <a:buClr>
                <a:schemeClr val="dk1"/>
              </a:buClr>
              <a:buSzPts val="3199"/>
              <a:buChar char="●"/>
            </a:pPr>
            <a:r>
              <a:rPr lang="en-US" sz="3199" dirty="0">
                <a:solidFill>
                  <a:schemeClr val="dk1"/>
                </a:solidFill>
              </a:rPr>
              <a:t>Developed and delivered by TTAC based on baseline data and team discussions.</a:t>
            </a:r>
            <a:endParaRPr sz="3199" dirty="0">
              <a:solidFill>
                <a:schemeClr val="dk1"/>
              </a:solidFill>
            </a:endParaRPr>
          </a:p>
          <a:p>
            <a:pPr marL="0" marR="0" lvl="0" indent="0" algn="l" rtl="0">
              <a:lnSpc>
                <a:spcPct val="100000"/>
              </a:lnSpc>
              <a:spcBef>
                <a:spcPts val="0"/>
              </a:spcBef>
              <a:spcAft>
                <a:spcPts val="0"/>
              </a:spcAft>
              <a:buNone/>
            </a:pPr>
            <a:r>
              <a:rPr lang="en-US" sz="3199" b="1" dirty="0">
                <a:solidFill>
                  <a:schemeClr val="dk1"/>
                </a:solidFill>
                <a:latin typeface="Raleway"/>
                <a:ea typeface="Raleway"/>
                <a:cs typeface="Raleway"/>
                <a:sym typeface="Raleway"/>
              </a:rPr>
              <a:t>Coaching</a:t>
            </a:r>
            <a:r>
              <a:rPr lang="en-US" sz="3199" dirty="0">
                <a:solidFill>
                  <a:schemeClr val="dk1"/>
                </a:solidFill>
                <a:latin typeface="Raleway"/>
                <a:ea typeface="Raleway"/>
                <a:cs typeface="Raleway"/>
                <a:sym typeface="Raleway"/>
              </a:rPr>
              <a:t>:</a:t>
            </a:r>
            <a:endParaRPr sz="3199" dirty="0">
              <a:solidFill>
                <a:schemeClr val="dk1"/>
              </a:solidFill>
              <a:latin typeface="Raleway"/>
              <a:ea typeface="Raleway"/>
              <a:cs typeface="Raleway"/>
              <a:sym typeface="Raleway"/>
            </a:endParaRPr>
          </a:p>
          <a:p>
            <a:pPr marL="457200" marR="0" lvl="0" indent="-431736" algn="l" rtl="0">
              <a:lnSpc>
                <a:spcPct val="100000"/>
              </a:lnSpc>
              <a:spcBef>
                <a:spcPts val="0"/>
              </a:spcBef>
              <a:spcAft>
                <a:spcPts val="0"/>
              </a:spcAft>
              <a:buClr>
                <a:schemeClr val="dk1"/>
              </a:buClr>
              <a:buSzPts val="3199"/>
              <a:buChar char="●"/>
            </a:pPr>
            <a:r>
              <a:rPr lang="en-US" sz="3199" dirty="0">
                <a:solidFill>
                  <a:schemeClr val="dk1"/>
                </a:solidFill>
              </a:rPr>
              <a:t>2 fall coaching sessions and 2 spring coaching sessions.</a:t>
            </a:r>
            <a:endParaRPr sz="3199" dirty="0">
              <a:solidFill>
                <a:schemeClr val="dk1"/>
              </a:solidFill>
            </a:endParaRPr>
          </a:p>
          <a:p>
            <a:pPr marL="457200" marR="0" lvl="0" indent="-431736" algn="l" rtl="0">
              <a:lnSpc>
                <a:spcPct val="100000"/>
              </a:lnSpc>
              <a:spcBef>
                <a:spcPts val="0"/>
              </a:spcBef>
              <a:spcAft>
                <a:spcPts val="0"/>
              </a:spcAft>
              <a:buClr>
                <a:schemeClr val="dk1"/>
              </a:buClr>
              <a:buSzPts val="3199"/>
              <a:buChar char="●"/>
            </a:pPr>
            <a:r>
              <a:rPr lang="en-US" sz="3199" dirty="0">
                <a:solidFill>
                  <a:schemeClr val="dk1"/>
                </a:solidFill>
              </a:rPr>
              <a:t>Use of the HLP 16 observation tool provided by TTAC.</a:t>
            </a:r>
            <a:endParaRPr sz="3199" dirty="0">
              <a:solidFill>
                <a:schemeClr val="dk1"/>
              </a:solidFill>
            </a:endParaRPr>
          </a:p>
          <a:p>
            <a:pPr marL="0" marR="0" lvl="0" indent="0" algn="l" rtl="0">
              <a:lnSpc>
                <a:spcPct val="100000"/>
              </a:lnSpc>
              <a:spcBef>
                <a:spcPts val="0"/>
              </a:spcBef>
              <a:spcAft>
                <a:spcPts val="0"/>
              </a:spcAft>
              <a:buNone/>
            </a:pPr>
            <a:r>
              <a:rPr lang="en-US" sz="3199" b="1" dirty="0">
                <a:solidFill>
                  <a:schemeClr val="dk1"/>
                </a:solidFill>
                <a:latin typeface="Raleway"/>
                <a:ea typeface="Raleway"/>
                <a:cs typeface="Raleway"/>
                <a:sym typeface="Raleway"/>
              </a:rPr>
              <a:t>Resources:</a:t>
            </a:r>
            <a:endParaRPr sz="3199" b="1" dirty="0">
              <a:solidFill>
                <a:schemeClr val="dk1"/>
              </a:solidFill>
              <a:latin typeface="Raleway"/>
              <a:ea typeface="Raleway"/>
              <a:cs typeface="Raleway"/>
              <a:sym typeface="Raleway"/>
            </a:endParaRPr>
          </a:p>
          <a:p>
            <a:pPr marL="457200" marR="0" lvl="0" indent="-431736" algn="l" rtl="0">
              <a:lnSpc>
                <a:spcPct val="100000"/>
              </a:lnSpc>
              <a:spcBef>
                <a:spcPts val="0"/>
              </a:spcBef>
              <a:spcAft>
                <a:spcPts val="0"/>
              </a:spcAft>
              <a:buClr>
                <a:schemeClr val="dk1"/>
              </a:buClr>
              <a:buSzPts val="3199"/>
              <a:buChar char="●"/>
            </a:pPr>
            <a:r>
              <a:rPr lang="en-US" sz="3199" dirty="0">
                <a:solidFill>
                  <a:schemeClr val="dk1"/>
                </a:solidFill>
              </a:rPr>
              <a:t>Resource hub provided by TTAC.</a:t>
            </a:r>
            <a:endParaRPr sz="3199" dirty="0">
              <a:solidFill>
                <a:schemeClr val="dk1"/>
              </a:solidFill>
            </a:endParaRPr>
          </a:p>
          <a:p>
            <a:pPr marL="0" marR="0" lvl="0" indent="0" algn="l" rtl="0">
              <a:lnSpc>
                <a:spcPct val="100000"/>
              </a:lnSpc>
              <a:spcBef>
                <a:spcPts val="0"/>
              </a:spcBef>
              <a:spcAft>
                <a:spcPts val="0"/>
              </a:spcAft>
              <a:buNone/>
            </a:pPr>
            <a:r>
              <a:rPr lang="en-US" sz="3199" b="1" dirty="0">
                <a:solidFill>
                  <a:schemeClr val="dk1"/>
                </a:solidFill>
                <a:latin typeface="Raleway"/>
                <a:ea typeface="Raleway"/>
                <a:cs typeface="Raleway"/>
                <a:sym typeface="Raleway"/>
              </a:rPr>
              <a:t>Evaluation of Pilot:</a:t>
            </a:r>
            <a:endParaRPr sz="3199" b="1" dirty="0">
              <a:solidFill>
                <a:schemeClr val="dk1"/>
              </a:solidFill>
              <a:latin typeface="Raleway"/>
              <a:ea typeface="Raleway"/>
              <a:cs typeface="Raleway"/>
              <a:sym typeface="Raleway"/>
            </a:endParaRPr>
          </a:p>
          <a:p>
            <a:pPr marL="457200" marR="0" lvl="0" indent="-431736" algn="l" rtl="0">
              <a:lnSpc>
                <a:spcPct val="100000"/>
              </a:lnSpc>
              <a:spcBef>
                <a:spcPts val="0"/>
              </a:spcBef>
              <a:spcAft>
                <a:spcPts val="0"/>
              </a:spcAft>
              <a:buClr>
                <a:schemeClr val="dk1"/>
              </a:buClr>
              <a:buSzPts val="3199"/>
              <a:buChar char="●"/>
            </a:pPr>
            <a:r>
              <a:rPr lang="en-US" sz="3199" dirty="0">
                <a:solidFill>
                  <a:schemeClr val="dk1"/>
                </a:solidFill>
              </a:rPr>
              <a:t>Participate in an end-of-year survey provided by TTAC.</a:t>
            </a:r>
            <a:endParaRPr sz="3199" dirty="0">
              <a:solidFill>
                <a:schemeClr val="dk1"/>
              </a:solidFill>
            </a:endParaRPr>
          </a:p>
          <a:p>
            <a:pPr marL="457200" marR="0" lvl="0" indent="-431736" algn="l" rtl="0">
              <a:lnSpc>
                <a:spcPct val="100000"/>
              </a:lnSpc>
              <a:spcBef>
                <a:spcPts val="0"/>
              </a:spcBef>
              <a:spcAft>
                <a:spcPts val="0"/>
              </a:spcAft>
              <a:buClr>
                <a:schemeClr val="dk1"/>
              </a:buClr>
              <a:buSzPts val="3199"/>
              <a:buChar char="●"/>
            </a:pPr>
            <a:r>
              <a:rPr lang="en-US" sz="3199" dirty="0">
                <a:solidFill>
                  <a:schemeClr val="dk1"/>
                </a:solidFill>
              </a:rPr>
              <a:t>Participate in focus group discussions facilitated by TTAC.</a:t>
            </a:r>
            <a:endParaRPr sz="2799" b="1" dirty="0">
              <a:solidFill>
                <a:schemeClr val="dk1"/>
              </a:solidFill>
              <a:uFill>
                <a:noFill/>
              </a:uFill>
              <a:latin typeface="Raleway"/>
              <a:ea typeface="Raleway"/>
              <a:cs typeface="Raleway"/>
              <a:sym typeface="Raleway"/>
              <a:hlinkClick r:id="rId3">
                <a:extLst>
                  <a:ext uri="{A12FA001-AC4F-418D-AE19-62706E023703}">
                    <ahyp:hlinkClr xmlns:ahyp="http://schemas.microsoft.com/office/drawing/2018/hyperlinkcolor" val="tx"/>
                  </a:ext>
                </a:extLst>
              </a:hlinkClick>
            </a:endParaRPr>
          </a:p>
        </p:txBody>
      </p:sp>
      <p:sp>
        <p:nvSpPr>
          <p:cNvPr id="256" name="Google Shape;256;p25">
            <a:extLst>
              <a:ext uri="{C183D7F6-B498-43B3-948B-1728B52AA6E4}">
                <adec:decorative xmlns:adec="http://schemas.microsoft.com/office/drawing/2017/decorative" val="1"/>
              </a:ext>
            </a:extLst>
          </p:cNvPr>
          <p:cNvSpPr/>
          <p:nvPr/>
        </p:nvSpPr>
        <p:spPr>
          <a:xfrm>
            <a:off x="15458567"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p25">
            <a:extLst>
              <a:ext uri="{C183D7F6-B498-43B3-948B-1728B52AA6E4}">
                <adec:decorative xmlns:adec="http://schemas.microsoft.com/office/drawing/2017/decorative" val="1"/>
              </a:ext>
            </a:extLst>
          </p:cNvPr>
          <p:cNvSpPr txBox="1"/>
          <p:nvPr/>
        </p:nvSpPr>
        <p:spPr>
          <a:xfrm>
            <a:off x="15346126"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258" name="Google Shape;258;p25">
            <a:extLst>
              <a:ext uri="{C183D7F6-B498-43B3-948B-1728B52AA6E4}">
                <adec:decorative xmlns:adec="http://schemas.microsoft.com/office/drawing/2017/decorative" val="1"/>
              </a:ext>
            </a:extLst>
          </p:cNvPr>
          <p:cNvSpPr/>
          <p:nvPr/>
        </p:nvSpPr>
        <p:spPr>
          <a:xfrm>
            <a:off x="15484692" y="7715786"/>
            <a:ext cx="2803308" cy="3999386"/>
          </a:xfrm>
          <a:custGeom>
            <a:avLst/>
            <a:gdLst/>
            <a:ahLst/>
            <a:cxnLst/>
            <a:rect l="l" t="t" r="r" b="b"/>
            <a:pathLst>
              <a:path w="2803308" h="3999386" extrusionOk="0">
                <a:moveTo>
                  <a:pt x="0" y="0"/>
                </a:moveTo>
                <a:lnTo>
                  <a:pt x="2803308" y="0"/>
                </a:lnTo>
                <a:lnTo>
                  <a:pt x="2803308" y="3999386"/>
                </a:lnTo>
                <a:lnTo>
                  <a:pt x="0" y="3999386"/>
                </a:lnTo>
                <a:lnTo>
                  <a:pt x="0" y="0"/>
                </a:lnTo>
                <a:close/>
              </a:path>
            </a:pathLst>
          </a:custGeom>
          <a:blipFill rotWithShape="1">
            <a:blip r:embed="rId5">
              <a:alphaModFix/>
            </a:blip>
            <a:stretch>
              <a:fillRect l="-121676" t="-14853" r="-22261" b="-14177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6">
            <a:extLst>
              <a:ext uri="{C183D7F6-B498-43B3-948B-1728B52AA6E4}">
                <adec:decorative xmlns:adec="http://schemas.microsoft.com/office/drawing/2017/decorative" val="1"/>
              </a:ext>
            </a:extLst>
          </p:cNvPr>
          <p:cNvSpPr/>
          <p:nvPr/>
        </p:nvSpPr>
        <p:spPr>
          <a:xfrm>
            <a:off x="1028700" y="4596678"/>
            <a:ext cx="5086959" cy="4661623"/>
          </a:xfrm>
          <a:custGeom>
            <a:avLst/>
            <a:gdLst/>
            <a:ahLst/>
            <a:cxnLst/>
            <a:rect l="l" t="t" r="r" b="b"/>
            <a:pathLst>
              <a:path w="4153341" h="3806067" extrusionOk="0">
                <a:moveTo>
                  <a:pt x="4028880" y="3806066"/>
                </a:moveTo>
                <a:lnTo>
                  <a:pt x="124460" y="3806066"/>
                </a:lnTo>
                <a:cubicBezTo>
                  <a:pt x="55880" y="3806066"/>
                  <a:pt x="0" y="3750186"/>
                  <a:pt x="0" y="3681606"/>
                </a:cubicBezTo>
                <a:lnTo>
                  <a:pt x="0" y="124460"/>
                </a:lnTo>
                <a:cubicBezTo>
                  <a:pt x="0" y="55880"/>
                  <a:pt x="55880" y="0"/>
                  <a:pt x="124460" y="0"/>
                </a:cubicBezTo>
                <a:lnTo>
                  <a:pt x="4028881" y="0"/>
                </a:lnTo>
                <a:cubicBezTo>
                  <a:pt x="4097461" y="0"/>
                  <a:pt x="4153341" y="55880"/>
                  <a:pt x="4153341" y="124460"/>
                </a:cubicBezTo>
                <a:lnTo>
                  <a:pt x="4153341" y="3681606"/>
                </a:lnTo>
                <a:cubicBezTo>
                  <a:pt x="4153341" y="3750186"/>
                  <a:pt x="4097461" y="3806067"/>
                  <a:pt x="4028881" y="3806067"/>
                </a:cubicBezTo>
                <a:close/>
              </a:path>
            </a:pathLst>
          </a:custGeom>
          <a:solidFill>
            <a:srgbClr val="F0AF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 name="Google Shape;265;p26">
            <a:extLst>
              <a:ext uri="{C183D7F6-B498-43B3-948B-1728B52AA6E4}">
                <adec:decorative xmlns:adec="http://schemas.microsoft.com/office/drawing/2017/decorative" val="1"/>
              </a:ext>
            </a:extLst>
          </p:cNvPr>
          <p:cNvSpPr/>
          <p:nvPr/>
        </p:nvSpPr>
        <p:spPr>
          <a:xfrm>
            <a:off x="6602693" y="4596678"/>
            <a:ext cx="5086959" cy="4661623"/>
          </a:xfrm>
          <a:custGeom>
            <a:avLst/>
            <a:gdLst/>
            <a:ahLst/>
            <a:cxnLst/>
            <a:rect l="l" t="t" r="r" b="b"/>
            <a:pathLst>
              <a:path w="4153341" h="3806067" extrusionOk="0">
                <a:moveTo>
                  <a:pt x="4028880" y="3806066"/>
                </a:moveTo>
                <a:lnTo>
                  <a:pt x="124460" y="3806066"/>
                </a:lnTo>
                <a:cubicBezTo>
                  <a:pt x="55880" y="3806066"/>
                  <a:pt x="0" y="3750186"/>
                  <a:pt x="0" y="3681606"/>
                </a:cubicBezTo>
                <a:lnTo>
                  <a:pt x="0" y="124460"/>
                </a:lnTo>
                <a:cubicBezTo>
                  <a:pt x="0" y="55880"/>
                  <a:pt x="55880" y="0"/>
                  <a:pt x="124460" y="0"/>
                </a:cubicBezTo>
                <a:lnTo>
                  <a:pt x="4028881" y="0"/>
                </a:lnTo>
                <a:cubicBezTo>
                  <a:pt x="4097461" y="0"/>
                  <a:pt x="4153341" y="55880"/>
                  <a:pt x="4153341" y="124460"/>
                </a:cubicBezTo>
                <a:lnTo>
                  <a:pt x="4153341" y="3681606"/>
                </a:lnTo>
                <a:cubicBezTo>
                  <a:pt x="4153341" y="3750186"/>
                  <a:pt x="4097461" y="3806067"/>
                  <a:pt x="4028881" y="3806067"/>
                </a:cubicBezTo>
                <a:close/>
              </a:path>
            </a:pathLst>
          </a:custGeom>
          <a:solidFill>
            <a:srgbClr val="F0AF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6" name="Google Shape;266;p26">
            <a:extLst>
              <a:ext uri="{C183D7F6-B498-43B3-948B-1728B52AA6E4}">
                <adec:decorative xmlns:adec="http://schemas.microsoft.com/office/drawing/2017/decorative" val="1"/>
              </a:ext>
            </a:extLst>
          </p:cNvPr>
          <p:cNvSpPr/>
          <p:nvPr/>
        </p:nvSpPr>
        <p:spPr>
          <a:xfrm>
            <a:off x="12176691" y="4580730"/>
            <a:ext cx="5087843" cy="4662432"/>
          </a:xfrm>
          <a:custGeom>
            <a:avLst/>
            <a:gdLst/>
            <a:ahLst/>
            <a:cxnLst/>
            <a:rect l="l" t="t" r="r" b="b"/>
            <a:pathLst>
              <a:path w="4153341" h="3806067" extrusionOk="0">
                <a:moveTo>
                  <a:pt x="4028880" y="3806066"/>
                </a:moveTo>
                <a:lnTo>
                  <a:pt x="124460" y="3806066"/>
                </a:lnTo>
                <a:cubicBezTo>
                  <a:pt x="55880" y="3806066"/>
                  <a:pt x="0" y="3750186"/>
                  <a:pt x="0" y="3681606"/>
                </a:cubicBezTo>
                <a:lnTo>
                  <a:pt x="0" y="124460"/>
                </a:lnTo>
                <a:cubicBezTo>
                  <a:pt x="0" y="55880"/>
                  <a:pt x="55880" y="0"/>
                  <a:pt x="124460" y="0"/>
                </a:cubicBezTo>
                <a:lnTo>
                  <a:pt x="4028881" y="0"/>
                </a:lnTo>
                <a:cubicBezTo>
                  <a:pt x="4097461" y="0"/>
                  <a:pt x="4153341" y="55880"/>
                  <a:pt x="4153341" y="124460"/>
                </a:cubicBezTo>
                <a:lnTo>
                  <a:pt x="4153341" y="3681606"/>
                </a:lnTo>
                <a:cubicBezTo>
                  <a:pt x="4153341" y="3750186"/>
                  <a:pt x="4097461" y="3806067"/>
                  <a:pt x="4028881" y="3806067"/>
                </a:cubicBezTo>
                <a:close/>
              </a:path>
            </a:pathLst>
          </a:custGeom>
          <a:solidFill>
            <a:srgbClr val="F0AF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67" name="Google Shape;267;p26">
            <a:extLst>
              <a:ext uri="{C183D7F6-B498-43B3-948B-1728B52AA6E4}">
                <adec:decorative xmlns:adec="http://schemas.microsoft.com/office/drawing/2017/decorative" val="1"/>
              </a:ext>
            </a:extLst>
          </p:cNvPr>
          <p:cNvGrpSpPr/>
          <p:nvPr/>
        </p:nvGrpSpPr>
        <p:grpSpPr>
          <a:xfrm>
            <a:off x="-453566" y="525962"/>
            <a:ext cx="19195132" cy="1760038"/>
            <a:chOff x="0" y="-9525"/>
            <a:chExt cx="5055508" cy="463549"/>
          </a:xfrm>
        </p:grpSpPr>
        <p:sp>
          <p:nvSpPr>
            <p:cNvPr id="268" name="Google Shape;268;p26"/>
            <p:cNvSpPr/>
            <p:nvPr/>
          </p:nvSpPr>
          <p:spPr>
            <a:xfrm>
              <a:off x="0" y="0"/>
              <a:ext cx="5055508" cy="454024"/>
            </a:xfrm>
            <a:custGeom>
              <a:avLst/>
              <a:gdLst/>
              <a:ahLst/>
              <a:cxnLst/>
              <a:rect l="l" t="t" r="r" b="b"/>
              <a:pathLst>
                <a:path w="5055508" h="454024" extrusionOk="0">
                  <a:moveTo>
                    <a:pt x="0" y="0"/>
                  </a:moveTo>
                  <a:lnTo>
                    <a:pt x="5055508" y="0"/>
                  </a:lnTo>
                  <a:lnTo>
                    <a:pt x="5055508" y="454024"/>
                  </a:lnTo>
                  <a:lnTo>
                    <a:pt x="0" y="454024"/>
                  </a:lnTo>
                  <a:close/>
                </a:path>
              </a:pathLst>
            </a:custGeom>
            <a:solidFill>
              <a:srgbClr val="0F386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9" name="Google Shape;269;p26"/>
            <p:cNvSpPr txBox="1"/>
            <p:nvPr/>
          </p:nvSpPr>
          <p:spPr>
            <a:xfrm>
              <a:off x="0" y="-9525"/>
              <a:ext cx="5055508" cy="463549"/>
            </a:xfrm>
            <a:prstGeom prst="rect">
              <a:avLst/>
            </a:prstGeom>
            <a:noFill/>
            <a:ln>
              <a:noFill/>
            </a:ln>
          </p:spPr>
          <p:txBody>
            <a:bodyPr spcFirstLastPara="1" wrap="square" lIns="50800" tIns="50800" rIns="50800" bIns="50800" anchor="ctr" anchorCtr="0">
              <a:noAutofit/>
            </a:bodyPr>
            <a:lstStyle/>
            <a:p>
              <a:pPr marL="0" marR="0" lvl="0" indent="0" algn="ctr" rtl="0">
                <a:lnSpc>
                  <a:spcPct val="133277"/>
                </a:lnSpc>
                <a:spcBef>
                  <a:spcPts val="0"/>
                </a:spcBef>
                <a:spcAft>
                  <a:spcPts val="0"/>
                </a:spcAft>
                <a:buNone/>
              </a:pPr>
              <a:endParaRPr sz="1800">
                <a:solidFill>
                  <a:schemeClr val="dk1"/>
                </a:solidFill>
                <a:latin typeface="Calibri"/>
                <a:ea typeface="Calibri"/>
                <a:cs typeface="Calibri"/>
                <a:sym typeface="Calibri"/>
              </a:endParaRPr>
            </a:p>
          </p:txBody>
        </p:sp>
      </p:grpSp>
      <p:sp>
        <p:nvSpPr>
          <p:cNvPr id="270" name="Google Shape;270;p26">
            <a:extLst>
              <a:ext uri="{C183D7F6-B498-43B3-948B-1728B52AA6E4}">
                <adec:decorative xmlns:adec="http://schemas.microsoft.com/office/drawing/2017/decorative" val="1"/>
              </a:ext>
            </a:extLst>
          </p:cNvPr>
          <p:cNvSpPr/>
          <p:nvPr/>
        </p:nvSpPr>
        <p:spPr>
          <a:xfrm>
            <a:off x="1026550" y="3579300"/>
            <a:ext cx="5080000" cy="1349375"/>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F577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3" name="Google Shape;273;p26"/>
          <p:cNvSpPr txBox="1">
            <a:spLocks noGrp="1"/>
          </p:cNvSpPr>
          <p:nvPr>
            <p:ph type="title" idx="4294967295"/>
          </p:nvPr>
        </p:nvSpPr>
        <p:spPr>
          <a:xfrm>
            <a:off x="1028700" y="863478"/>
            <a:ext cx="16230600" cy="1231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8000" b="0" i="0" u="none" strike="noStrike" kern="0" cap="none" spc="0" normalizeH="0" baseline="0" noProof="0" dirty="0">
                <a:ln>
                  <a:noFill/>
                </a:ln>
                <a:solidFill>
                  <a:srgbClr val="FFFFFF"/>
                </a:solidFill>
                <a:effectLst/>
                <a:uLnTx/>
                <a:uFillTx/>
                <a:latin typeface="Raleway ExtraBold"/>
                <a:ea typeface="Raleway ExtraBold"/>
                <a:cs typeface="Raleway ExtraBold"/>
                <a:sym typeface="Raleway ExtraBold"/>
              </a:rPr>
              <a:t>Partnering for Success</a:t>
            </a:r>
            <a:endParaRPr kumimoji="0" lang="en-US" sz="1400" b="0" i="0" u="none" strike="noStrike" kern="0" cap="none" spc="0" normalizeH="0" baseline="0" noProof="0" dirty="0">
              <a:ln>
                <a:noFill/>
              </a:ln>
              <a:solidFill>
                <a:srgbClr val="000000"/>
              </a:solidFill>
              <a:effectLst/>
              <a:uLnTx/>
              <a:uFillTx/>
              <a:latin typeface="Raleway ExtraBold"/>
              <a:ea typeface="Raleway ExtraBold"/>
              <a:cs typeface="Raleway ExtraBold"/>
              <a:sym typeface="Raleway ExtraBold"/>
            </a:endParaRPr>
          </a:p>
        </p:txBody>
      </p:sp>
      <p:sp>
        <p:nvSpPr>
          <p:cNvPr id="271" name="Google Shape;271;p26"/>
          <p:cNvSpPr txBox="1"/>
          <p:nvPr/>
        </p:nvSpPr>
        <p:spPr>
          <a:xfrm>
            <a:off x="711550" y="2583026"/>
            <a:ext cx="16230600" cy="508200"/>
          </a:xfrm>
          <a:prstGeom prst="rect">
            <a:avLst/>
          </a:prstGeom>
          <a:noFill/>
          <a:ln>
            <a:noFill/>
          </a:ln>
        </p:spPr>
        <p:txBody>
          <a:bodyPr spcFirstLastPara="1" wrap="square" lIns="0" tIns="0" rIns="0" bIns="0" anchor="t" anchorCtr="0">
            <a:spAutoFit/>
          </a:bodyPr>
          <a:lstStyle/>
          <a:p>
            <a:pPr marL="0" marR="0" lvl="0" indent="0" algn="ctr" rtl="0">
              <a:lnSpc>
                <a:spcPct val="120022"/>
              </a:lnSpc>
              <a:spcBef>
                <a:spcPts val="0"/>
              </a:spcBef>
              <a:spcAft>
                <a:spcPts val="0"/>
              </a:spcAft>
              <a:buNone/>
            </a:pPr>
            <a:r>
              <a:rPr lang="en-US" sz="3302" b="1">
                <a:solidFill>
                  <a:srgbClr val="3D3D3D"/>
                </a:solidFill>
                <a:latin typeface="Raleway"/>
                <a:ea typeface="Raleway"/>
                <a:cs typeface="Raleway"/>
                <a:sym typeface="Raleway"/>
              </a:rPr>
              <a:t>Alignment of roles and responsibilities</a:t>
            </a:r>
            <a:endParaRPr sz="2000" b="1">
              <a:latin typeface="Raleway"/>
              <a:ea typeface="Raleway"/>
              <a:cs typeface="Raleway"/>
              <a:sym typeface="Raleway"/>
            </a:endParaRPr>
          </a:p>
        </p:txBody>
      </p:sp>
      <p:sp>
        <p:nvSpPr>
          <p:cNvPr id="276" name="Google Shape;276;p26"/>
          <p:cNvSpPr txBox="1"/>
          <p:nvPr/>
        </p:nvSpPr>
        <p:spPr>
          <a:xfrm>
            <a:off x="1492398" y="3889000"/>
            <a:ext cx="3850800" cy="729900"/>
          </a:xfrm>
          <a:prstGeom prst="rect">
            <a:avLst/>
          </a:prstGeom>
          <a:noFill/>
          <a:ln>
            <a:noFill/>
          </a:ln>
        </p:spPr>
        <p:txBody>
          <a:bodyPr spcFirstLastPara="1" wrap="square" lIns="0" tIns="0" rIns="0" bIns="0" anchor="t" anchorCtr="0">
            <a:spAutoFit/>
          </a:bodyPr>
          <a:lstStyle/>
          <a:p>
            <a:pPr marL="0" marR="0" lvl="1" indent="0" algn="ctr" rtl="0">
              <a:lnSpc>
                <a:spcPct val="156992"/>
              </a:lnSpc>
              <a:spcBef>
                <a:spcPts val="0"/>
              </a:spcBef>
              <a:spcAft>
                <a:spcPts val="0"/>
              </a:spcAft>
              <a:buNone/>
            </a:pPr>
            <a:r>
              <a:rPr lang="en-US" sz="4741">
                <a:solidFill>
                  <a:srgbClr val="FFFFFF"/>
                </a:solidFill>
                <a:latin typeface="Fjalla One"/>
                <a:ea typeface="Fjalla One"/>
                <a:cs typeface="Fjalla One"/>
                <a:sym typeface="Fjalla One"/>
              </a:rPr>
              <a:t>TTAC</a:t>
            </a:r>
            <a:endParaRPr>
              <a:latin typeface="Fjalla One"/>
              <a:ea typeface="Fjalla One"/>
              <a:cs typeface="Fjalla One"/>
              <a:sym typeface="Fjalla One"/>
            </a:endParaRPr>
          </a:p>
        </p:txBody>
      </p:sp>
      <p:sp>
        <p:nvSpPr>
          <p:cNvPr id="272" name="Google Shape;272;p26"/>
          <p:cNvSpPr txBox="1"/>
          <p:nvPr/>
        </p:nvSpPr>
        <p:spPr>
          <a:xfrm>
            <a:off x="1492400" y="5250575"/>
            <a:ext cx="4159500" cy="3430200"/>
          </a:xfrm>
          <a:prstGeom prst="rect">
            <a:avLst/>
          </a:prstGeom>
          <a:noFill/>
          <a:ln>
            <a:noFill/>
          </a:ln>
        </p:spPr>
        <p:txBody>
          <a:bodyPr spcFirstLastPara="1" wrap="square" lIns="0" tIns="0" rIns="0" bIns="0" anchor="t" anchorCtr="0">
            <a:spAutoFit/>
          </a:bodyPr>
          <a:lstStyle/>
          <a:p>
            <a:pPr marL="457200" marR="0" lvl="0" indent="-362077" algn="l" rtl="0">
              <a:lnSpc>
                <a:spcPct val="120025"/>
              </a:lnSpc>
              <a:spcBef>
                <a:spcPts val="0"/>
              </a:spcBef>
              <a:spcAft>
                <a:spcPts val="0"/>
              </a:spcAft>
              <a:buClr>
                <a:schemeClr val="dk1"/>
              </a:buClr>
              <a:buSzPts val="2102"/>
              <a:buFont typeface="Raleway Medium"/>
              <a:buChar char="●"/>
            </a:pPr>
            <a:r>
              <a:rPr lang="en-US" sz="2102" dirty="0">
                <a:solidFill>
                  <a:schemeClr val="dk1"/>
                </a:solidFill>
                <a:latin typeface="Raleway Medium"/>
                <a:ea typeface="Raleway Medium"/>
                <a:cs typeface="Raleway Medium"/>
                <a:sym typeface="Raleway Medium"/>
              </a:rPr>
              <a:t>Provide staff for professional learning and coaching</a:t>
            </a:r>
            <a:endParaRPr sz="2102" dirty="0">
              <a:solidFill>
                <a:schemeClr val="dk1"/>
              </a:solidFill>
              <a:latin typeface="Raleway Medium"/>
              <a:ea typeface="Raleway Medium"/>
              <a:cs typeface="Raleway Medium"/>
              <a:sym typeface="Raleway Medium"/>
            </a:endParaRPr>
          </a:p>
          <a:p>
            <a:pPr marL="457200" marR="0" lvl="0" indent="-362077" algn="l" rtl="0">
              <a:lnSpc>
                <a:spcPct val="120025"/>
              </a:lnSpc>
              <a:spcBef>
                <a:spcPts val="0"/>
              </a:spcBef>
              <a:spcAft>
                <a:spcPts val="0"/>
              </a:spcAft>
              <a:buClr>
                <a:schemeClr val="dk1"/>
              </a:buClr>
              <a:buSzPts val="2102"/>
              <a:buFont typeface="Raleway Medium"/>
              <a:buChar char="●"/>
            </a:pPr>
            <a:r>
              <a:rPr lang="en-US" sz="2102" dirty="0">
                <a:solidFill>
                  <a:schemeClr val="dk1"/>
                </a:solidFill>
                <a:latin typeface="Raleway Medium"/>
                <a:ea typeface="Raleway Medium"/>
                <a:cs typeface="Raleway Medium"/>
                <a:sym typeface="Raleway Medium"/>
              </a:rPr>
              <a:t>Develop and refine professional learning based upon pre-assessment, coaching observations and PD session evaluations</a:t>
            </a:r>
            <a:endParaRPr sz="2102" dirty="0">
              <a:solidFill>
                <a:schemeClr val="dk1"/>
              </a:solidFill>
              <a:latin typeface="Raleway Medium"/>
              <a:ea typeface="Raleway Medium"/>
              <a:cs typeface="Raleway Medium"/>
              <a:sym typeface="Raleway Medium"/>
            </a:endParaRPr>
          </a:p>
          <a:p>
            <a:pPr marL="457200" marR="0" lvl="0" indent="-362077" algn="l" rtl="0">
              <a:lnSpc>
                <a:spcPct val="120024"/>
              </a:lnSpc>
              <a:spcBef>
                <a:spcPts val="0"/>
              </a:spcBef>
              <a:spcAft>
                <a:spcPts val="0"/>
              </a:spcAft>
              <a:buClr>
                <a:schemeClr val="dk1"/>
              </a:buClr>
              <a:buSzPts val="2102"/>
              <a:buFont typeface="Raleway Medium"/>
              <a:buChar char="●"/>
            </a:pPr>
            <a:r>
              <a:rPr lang="en-US" sz="2102" dirty="0">
                <a:solidFill>
                  <a:schemeClr val="dk1"/>
                </a:solidFill>
                <a:latin typeface="Raleway Medium"/>
                <a:ea typeface="Raleway Medium"/>
                <a:cs typeface="Raleway Medium"/>
                <a:sym typeface="Raleway Medium"/>
              </a:rPr>
              <a:t>Analyze data and provide reports</a:t>
            </a:r>
            <a:endParaRPr sz="2102" dirty="0">
              <a:solidFill>
                <a:schemeClr val="dk1"/>
              </a:solidFill>
              <a:latin typeface="Raleway Medium"/>
              <a:ea typeface="Raleway Medium"/>
              <a:cs typeface="Raleway Medium"/>
              <a:sym typeface="Raleway Medium"/>
            </a:endParaRPr>
          </a:p>
        </p:txBody>
      </p:sp>
      <p:sp>
        <p:nvSpPr>
          <p:cNvPr id="277" name="Google Shape;277;p26">
            <a:extLst>
              <a:ext uri="{C183D7F6-B498-43B3-948B-1728B52AA6E4}">
                <adec:decorative xmlns:adec="http://schemas.microsoft.com/office/drawing/2017/decorative" val="1"/>
              </a:ext>
            </a:extLst>
          </p:cNvPr>
          <p:cNvSpPr/>
          <p:nvPr/>
        </p:nvSpPr>
        <p:spPr>
          <a:xfrm>
            <a:off x="6599450" y="3579288"/>
            <a:ext cx="5080000" cy="1349375"/>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F577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 name="Google Shape;281;p26"/>
          <p:cNvSpPr txBox="1"/>
          <p:nvPr/>
        </p:nvSpPr>
        <p:spPr>
          <a:xfrm>
            <a:off x="7862207" y="3890263"/>
            <a:ext cx="2554500" cy="754800"/>
          </a:xfrm>
          <a:prstGeom prst="rect">
            <a:avLst/>
          </a:prstGeom>
          <a:noFill/>
          <a:ln>
            <a:noFill/>
          </a:ln>
        </p:spPr>
        <p:txBody>
          <a:bodyPr spcFirstLastPara="1" wrap="square" lIns="0" tIns="0" rIns="0" bIns="0" anchor="t" anchorCtr="0">
            <a:spAutoFit/>
          </a:bodyPr>
          <a:lstStyle/>
          <a:p>
            <a:pPr marL="0" marR="0" lvl="1" indent="0" algn="ctr" rtl="0">
              <a:lnSpc>
                <a:spcPct val="156994"/>
              </a:lnSpc>
              <a:spcBef>
                <a:spcPts val="0"/>
              </a:spcBef>
              <a:spcAft>
                <a:spcPts val="0"/>
              </a:spcAft>
              <a:buNone/>
            </a:pPr>
            <a:r>
              <a:rPr lang="en-US" sz="4904">
                <a:solidFill>
                  <a:srgbClr val="FFFFFF"/>
                </a:solidFill>
                <a:latin typeface="Fjalla One"/>
                <a:ea typeface="Fjalla One"/>
                <a:cs typeface="Fjalla One"/>
                <a:sym typeface="Fjalla One"/>
              </a:rPr>
              <a:t>Division</a:t>
            </a:r>
            <a:endParaRPr>
              <a:latin typeface="Fjalla One"/>
              <a:ea typeface="Fjalla One"/>
              <a:cs typeface="Fjalla One"/>
              <a:sym typeface="Fjalla One"/>
            </a:endParaRPr>
          </a:p>
        </p:txBody>
      </p:sp>
      <p:sp>
        <p:nvSpPr>
          <p:cNvPr id="274" name="Google Shape;274;p26"/>
          <p:cNvSpPr txBox="1"/>
          <p:nvPr/>
        </p:nvSpPr>
        <p:spPr>
          <a:xfrm>
            <a:off x="7066425" y="5318638"/>
            <a:ext cx="4159500" cy="3253198"/>
          </a:xfrm>
          <a:prstGeom prst="rect">
            <a:avLst/>
          </a:prstGeom>
          <a:noFill/>
          <a:ln>
            <a:noFill/>
          </a:ln>
        </p:spPr>
        <p:txBody>
          <a:bodyPr spcFirstLastPara="1" wrap="square" lIns="0" tIns="0" rIns="0" bIns="0" anchor="t" anchorCtr="0">
            <a:spAutoFit/>
          </a:bodyPr>
          <a:lstStyle/>
          <a:p>
            <a:pPr marL="457200" marR="0" lvl="0" indent="-368427" algn="l" rtl="0">
              <a:lnSpc>
                <a:spcPct val="120025"/>
              </a:lnSpc>
              <a:spcBef>
                <a:spcPts val="0"/>
              </a:spcBef>
              <a:spcAft>
                <a:spcPts val="0"/>
              </a:spcAft>
              <a:buClr>
                <a:schemeClr val="dk1"/>
              </a:buClr>
              <a:buSzPts val="2202"/>
              <a:buFont typeface="Raleway Medium"/>
              <a:buChar char="●"/>
            </a:pPr>
            <a:r>
              <a:rPr lang="en-US" sz="2202" dirty="0">
                <a:solidFill>
                  <a:schemeClr val="dk1"/>
                </a:solidFill>
                <a:latin typeface="Raleway Medium"/>
                <a:ea typeface="Raleway Medium"/>
                <a:cs typeface="Raleway Medium"/>
                <a:sym typeface="Raleway Medium"/>
              </a:rPr>
              <a:t>Establish a division planning team. Serve as the liaison between the division and TTAC point of contact.</a:t>
            </a:r>
            <a:endParaRPr sz="2202" dirty="0">
              <a:solidFill>
                <a:schemeClr val="dk1"/>
              </a:solidFill>
              <a:latin typeface="Raleway Medium"/>
              <a:ea typeface="Raleway Medium"/>
              <a:cs typeface="Raleway Medium"/>
              <a:sym typeface="Raleway Medium"/>
            </a:endParaRPr>
          </a:p>
          <a:p>
            <a:pPr marL="457200" marR="0" lvl="0" indent="-368427" algn="l" rtl="0">
              <a:lnSpc>
                <a:spcPct val="120025"/>
              </a:lnSpc>
              <a:spcBef>
                <a:spcPts val="0"/>
              </a:spcBef>
              <a:spcAft>
                <a:spcPts val="0"/>
              </a:spcAft>
              <a:buClr>
                <a:schemeClr val="dk1"/>
              </a:buClr>
              <a:buSzPts val="2202"/>
              <a:buFont typeface="Raleway Medium"/>
              <a:buChar char="●"/>
            </a:pPr>
            <a:r>
              <a:rPr lang="en-US" sz="2202" dirty="0">
                <a:solidFill>
                  <a:schemeClr val="dk1"/>
                </a:solidFill>
                <a:latin typeface="Raleway Medium"/>
                <a:ea typeface="Raleway Medium"/>
                <a:cs typeface="Raleway Medium"/>
                <a:sym typeface="Raleway Medium"/>
              </a:rPr>
              <a:t>Coordinate logistics for meetings and trainings.</a:t>
            </a:r>
            <a:endParaRPr sz="2202" dirty="0">
              <a:solidFill>
                <a:schemeClr val="dk1"/>
              </a:solidFill>
              <a:latin typeface="Raleway Medium"/>
              <a:ea typeface="Raleway Medium"/>
              <a:cs typeface="Raleway Medium"/>
              <a:sym typeface="Raleway Medium"/>
            </a:endParaRPr>
          </a:p>
          <a:p>
            <a:pPr marL="457200" marR="0" lvl="0" indent="-368427" algn="l" rtl="0">
              <a:lnSpc>
                <a:spcPct val="120025"/>
              </a:lnSpc>
              <a:spcBef>
                <a:spcPts val="0"/>
              </a:spcBef>
              <a:spcAft>
                <a:spcPts val="0"/>
              </a:spcAft>
              <a:buClr>
                <a:schemeClr val="dk1"/>
              </a:buClr>
              <a:buSzPts val="2202"/>
              <a:buFont typeface="Raleway Medium"/>
              <a:buChar char="●"/>
            </a:pPr>
            <a:r>
              <a:rPr lang="en-US" sz="2202" dirty="0">
                <a:solidFill>
                  <a:schemeClr val="dk1"/>
                </a:solidFill>
                <a:latin typeface="Raleway Medium"/>
                <a:ea typeface="Raleway Medium"/>
                <a:cs typeface="Raleway Medium"/>
                <a:sym typeface="Raleway Medium"/>
              </a:rPr>
              <a:t>Assist with data collection to evaluate the initiative.</a:t>
            </a:r>
            <a:endParaRPr sz="2202" dirty="0">
              <a:solidFill>
                <a:schemeClr val="dk1"/>
              </a:solidFill>
              <a:latin typeface="Raleway Medium"/>
              <a:ea typeface="Raleway Medium"/>
              <a:cs typeface="Raleway Medium"/>
              <a:sym typeface="Raleway Medium"/>
            </a:endParaRPr>
          </a:p>
        </p:txBody>
      </p:sp>
      <p:sp>
        <p:nvSpPr>
          <p:cNvPr id="280" name="Google Shape;280;p26">
            <a:extLst>
              <a:ext uri="{C183D7F6-B498-43B3-948B-1728B52AA6E4}">
                <adec:decorative xmlns:adec="http://schemas.microsoft.com/office/drawing/2017/decorative" val="1"/>
              </a:ext>
            </a:extLst>
          </p:cNvPr>
          <p:cNvSpPr/>
          <p:nvPr/>
        </p:nvSpPr>
        <p:spPr>
          <a:xfrm>
            <a:off x="12176700" y="3579263"/>
            <a:ext cx="5080000" cy="1349375"/>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F577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 name="Google Shape;282;p26"/>
          <p:cNvSpPr txBox="1"/>
          <p:nvPr/>
        </p:nvSpPr>
        <p:spPr>
          <a:xfrm>
            <a:off x="13611210" y="3888429"/>
            <a:ext cx="2218800" cy="729900"/>
          </a:xfrm>
          <a:prstGeom prst="rect">
            <a:avLst/>
          </a:prstGeom>
          <a:noFill/>
          <a:ln>
            <a:noFill/>
          </a:ln>
        </p:spPr>
        <p:txBody>
          <a:bodyPr spcFirstLastPara="1" wrap="square" lIns="0" tIns="0" rIns="0" bIns="0" anchor="t" anchorCtr="0">
            <a:spAutoFit/>
          </a:bodyPr>
          <a:lstStyle/>
          <a:p>
            <a:pPr marL="0" marR="0" lvl="1" indent="0" algn="ctr" rtl="0">
              <a:lnSpc>
                <a:spcPct val="156992"/>
              </a:lnSpc>
              <a:spcBef>
                <a:spcPts val="0"/>
              </a:spcBef>
              <a:spcAft>
                <a:spcPts val="0"/>
              </a:spcAft>
              <a:buNone/>
            </a:pPr>
            <a:r>
              <a:rPr lang="en-US" sz="4741">
                <a:solidFill>
                  <a:srgbClr val="FFFFFF"/>
                </a:solidFill>
                <a:latin typeface="Fjalla One"/>
                <a:ea typeface="Fjalla One"/>
                <a:cs typeface="Fjalla One"/>
                <a:sym typeface="Fjalla One"/>
              </a:rPr>
              <a:t>School</a:t>
            </a:r>
            <a:endParaRPr>
              <a:latin typeface="Fjalla One"/>
              <a:ea typeface="Fjalla One"/>
              <a:cs typeface="Fjalla One"/>
              <a:sym typeface="Fjalla One"/>
            </a:endParaRPr>
          </a:p>
        </p:txBody>
      </p:sp>
      <p:sp>
        <p:nvSpPr>
          <p:cNvPr id="275" name="Google Shape;275;p26"/>
          <p:cNvSpPr txBox="1"/>
          <p:nvPr/>
        </p:nvSpPr>
        <p:spPr>
          <a:xfrm>
            <a:off x="12636050" y="5250575"/>
            <a:ext cx="4159500" cy="4035300"/>
          </a:xfrm>
          <a:prstGeom prst="rect">
            <a:avLst/>
          </a:prstGeom>
          <a:noFill/>
          <a:ln>
            <a:noFill/>
          </a:ln>
        </p:spPr>
        <p:txBody>
          <a:bodyPr spcFirstLastPara="1" wrap="square" lIns="0" tIns="0" rIns="0" bIns="0" anchor="t" anchorCtr="0">
            <a:spAutoFit/>
          </a:bodyPr>
          <a:lstStyle/>
          <a:p>
            <a:pPr marL="457200" marR="0" lvl="0" indent="-336677" algn="l" rtl="0">
              <a:lnSpc>
                <a:spcPct val="120025"/>
              </a:lnSpc>
              <a:spcBef>
                <a:spcPts val="0"/>
              </a:spcBef>
              <a:spcAft>
                <a:spcPts val="0"/>
              </a:spcAft>
              <a:buClr>
                <a:schemeClr val="dk1"/>
              </a:buClr>
              <a:buSzPts val="1702"/>
              <a:buFont typeface="Raleway Medium"/>
              <a:buChar char="●"/>
            </a:pPr>
            <a:r>
              <a:rPr lang="en-US" sz="1702">
                <a:solidFill>
                  <a:schemeClr val="dk1"/>
                </a:solidFill>
                <a:latin typeface="Raleway Medium"/>
                <a:ea typeface="Raleway Medium"/>
                <a:cs typeface="Raleway Medium"/>
                <a:sym typeface="Raleway Medium"/>
              </a:rPr>
              <a:t>Participate in scheduled team meetings.</a:t>
            </a:r>
            <a:endParaRPr sz="1702">
              <a:solidFill>
                <a:schemeClr val="dk1"/>
              </a:solidFill>
              <a:latin typeface="Raleway Medium"/>
              <a:ea typeface="Raleway Medium"/>
              <a:cs typeface="Raleway Medium"/>
              <a:sym typeface="Raleway Medium"/>
            </a:endParaRPr>
          </a:p>
          <a:p>
            <a:pPr marL="457200" marR="0" lvl="0" indent="-336677" algn="l" rtl="0">
              <a:lnSpc>
                <a:spcPct val="120025"/>
              </a:lnSpc>
              <a:spcBef>
                <a:spcPts val="0"/>
              </a:spcBef>
              <a:spcAft>
                <a:spcPts val="0"/>
              </a:spcAft>
              <a:buClr>
                <a:schemeClr val="dk1"/>
              </a:buClr>
              <a:buSzPts val="1702"/>
              <a:buFont typeface="Raleway Medium"/>
              <a:buChar char="●"/>
            </a:pPr>
            <a:r>
              <a:rPr lang="en-US" sz="1702">
                <a:solidFill>
                  <a:schemeClr val="dk1"/>
                </a:solidFill>
                <a:latin typeface="Raleway Medium"/>
                <a:ea typeface="Raleway Medium"/>
                <a:cs typeface="Raleway Medium"/>
                <a:sym typeface="Raleway Medium"/>
              </a:rPr>
              <a:t>Participate in professional development activities.</a:t>
            </a:r>
            <a:endParaRPr sz="1702">
              <a:solidFill>
                <a:schemeClr val="dk1"/>
              </a:solidFill>
              <a:latin typeface="Raleway Medium"/>
              <a:ea typeface="Raleway Medium"/>
              <a:cs typeface="Raleway Medium"/>
              <a:sym typeface="Raleway Medium"/>
            </a:endParaRPr>
          </a:p>
          <a:p>
            <a:pPr marL="457200" marR="0" lvl="0" indent="-336677" algn="l" rtl="0">
              <a:lnSpc>
                <a:spcPct val="120025"/>
              </a:lnSpc>
              <a:spcBef>
                <a:spcPts val="0"/>
              </a:spcBef>
              <a:spcAft>
                <a:spcPts val="0"/>
              </a:spcAft>
              <a:buClr>
                <a:schemeClr val="dk1"/>
              </a:buClr>
              <a:buSzPts val="1702"/>
              <a:buFont typeface="Raleway Medium"/>
              <a:buChar char="●"/>
            </a:pPr>
            <a:r>
              <a:rPr lang="en-US" sz="1702">
                <a:solidFill>
                  <a:schemeClr val="dk1"/>
                </a:solidFill>
                <a:latin typeface="Raleway Medium"/>
                <a:ea typeface="Raleway Medium"/>
                <a:cs typeface="Raleway Medium"/>
                <a:sym typeface="Raleway Medium"/>
              </a:rPr>
              <a:t>Commit to supporting implementation of HLP 16 with fidelity.</a:t>
            </a:r>
            <a:endParaRPr sz="1702">
              <a:solidFill>
                <a:schemeClr val="dk1"/>
              </a:solidFill>
              <a:latin typeface="Raleway Medium"/>
              <a:ea typeface="Raleway Medium"/>
              <a:cs typeface="Raleway Medium"/>
              <a:sym typeface="Raleway Medium"/>
            </a:endParaRPr>
          </a:p>
          <a:p>
            <a:pPr marL="457200" marR="0" lvl="0" indent="-336677" algn="l" rtl="0">
              <a:lnSpc>
                <a:spcPct val="120025"/>
              </a:lnSpc>
              <a:spcBef>
                <a:spcPts val="0"/>
              </a:spcBef>
              <a:spcAft>
                <a:spcPts val="0"/>
              </a:spcAft>
              <a:buClr>
                <a:schemeClr val="dk1"/>
              </a:buClr>
              <a:buSzPts val="1702"/>
              <a:buFont typeface="Raleway Medium"/>
              <a:buChar char="●"/>
            </a:pPr>
            <a:r>
              <a:rPr lang="en-US" sz="1702">
                <a:solidFill>
                  <a:schemeClr val="dk1"/>
                </a:solidFill>
                <a:latin typeface="Raleway Medium"/>
                <a:ea typeface="Raleway Medium"/>
                <a:cs typeface="Raleway Medium"/>
                <a:sym typeface="Raleway Medium"/>
              </a:rPr>
              <a:t>Participate in the evaluation of the initiative.</a:t>
            </a:r>
            <a:endParaRPr sz="1702">
              <a:solidFill>
                <a:schemeClr val="dk1"/>
              </a:solidFill>
              <a:latin typeface="Raleway Medium"/>
              <a:ea typeface="Raleway Medium"/>
              <a:cs typeface="Raleway Medium"/>
              <a:sym typeface="Raleway Medium"/>
            </a:endParaRPr>
          </a:p>
          <a:p>
            <a:pPr marL="457200" marR="0" lvl="0" indent="-336677" algn="l" rtl="0">
              <a:lnSpc>
                <a:spcPct val="120025"/>
              </a:lnSpc>
              <a:spcBef>
                <a:spcPts val="0"/>
              </a:spcBef>
              <a:spcAft>
                <a:spcPts val="0"/>
              </a:spcAft>
              <a:buClr>
                <a:schemeClr val="dk1"/>
              </a:buClr>
              <a:buSzPts val="1702"/>
              <a:buFont typeface="Raleway Medium"/>
              <a:buChar char="●"/>
            </a:pPr>
            <a:r>
              <a:rPr lang="en-US" sz="1702">
                <a:solidFill>
                  <a:schemeClr val="dk1"/>
                </a:solidFill>
                <a:latin typeface="Raleway Medium"/>
                <a:ea typeface="Raleway Medium"/>
                <a:cs typeface="Raleway Medium"/>
                <a:sym typeface="Raleway Medium"/>
              </a:rPr>
              <a:t>Align this agreement with the current School Improvement Plan (SIP) or Correc</a:t>
            </a:r>
            <a:endParaRPr sz="1702">
              <a:solidFill>
                <a:schemeClr val="dk1"/>
              </a:solidFill>
              <a:latin typeface="Raleway Medium"/>
              <a:ea typeface="Raleway Medium"/>
              <a:cs typeface="Raleway Medium"/>
              <a:sym typeface="Raleway Medium"/>
            </a:endParaRPr>
          </a:p>
          <a:p>
            <a:pPr marL="0" marR="0" lvl="0" indent="0" algn="l" rtl="0">
              <a:lnSpc>
                <a:spcPct val="120024"/>
              </a:lnSpc>
              <a:spcBef>
                <a:spcPts val="0"/>
              </a:spcBef>
              <a:spcAft>
                <a:spcPts val="0"/>
              </a:spcAft>
              <a:buNone/>
            </a:pPr>
            <a:endParaRPr sz="1702">
              <a:solidFill>
                <a:schemeClr val="dk1"/>
              </a:solidFill>
              <a:latin typeface="Raleway Medium"/>
              <a:ea typeface="Raleway Medium"/>
              <a:cs typeface="Raleway Medium"/>
              <a:sym typeface="Raleway Medium"/>
            </a:endParaRPr>
          </a:p>
        </p:txBody>
      </p:sp>
      <p:sp>
        <p:nvSpPr>
          <p:cNvPr id="278" name="Google Shape;278;p26">
            <a:extLst>
              <a:ext uri="{C183D7F6-B498-43B3-948B-1728B52AA6E4}">
                <adec:decorative xmlns:adec="http://schemas.microsoft.com/office/drawing/2017/decorative" val="1"/>
              </a:ext>
            </a:extLst>
          </p:cNvPr>
          <p:cNvSpPr/>
          <p:nvPr/>
        </p:nvSpPr>
        <p:spPr>
          <a:xfrm>
            <a:off x="15934142" y="9469152"/>
            <a:ext cx="2038168" cy="422920"/>
          </a:xfrm>
          <a:custGeom>
            <a:avLst/>
            <a:gdLst/>
            <a:ahLst/>
            <a:cxnLst/>
            <a:rect l="l" t="t" r="r" b="b"/>
            <a:pathLst>
              <a:path w="2038168" h="422920" extrusionOk="0">
                <a:moveTo>
                  <a:pt x="0" y="0"/>
                </a:moveTo>
                <a:lnTo>
                  <a:pt x="2038168" y="0"/>
                </a:lnTo>
                <a:lnTo>
                  <a:pt x="2038168" y="422920"/>
                </a:lnTo>
                <a:lnTo>
                  <a:pt x="0" y="422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 name="Google Shape;279;p26">
            <a:extLst>
              <a:ext uri="{C183D7F6-B498-43B3-948B-1728B52AA6E4}">
                <adec:decorative xmlns:adec="http://schemas.microsoft.com/office/drawing/2017/decorative" val="1"/>
              </a:ext>
            </a:extLst>
          </p:cNvPr>
          <p:cNvSpPr txBox="1"/>
          <p:nvPr/>
        </p:nvSpPr>
        <p:spPr>
          <a:xfrm>
            <a:off x="15843758" y="9911122"/>
            <a:ext cx="2218800" cy="275100"/>
          </a:xfrm>
          <a:prstGeom prst="rect">
            <a:avLst/>
          </a:prstGeom>
          <a:noFill/>
          <a:ln>
            <a:noFill/>
          </a:ln>
        </p:spPr>
        <p:txBody>
          <a:bodyPr spcFirstLastPara="1" wrap="square" lIns="0" tIns="0" rIns="0" bIns="0" anchor="t" anchorCtr="0">
            <a:spAutoFit/>
          </a:bodyPr>
          <a:lstStyle/>
          <a:p>
            <a:pPr marL="0" marR="0" lvl="0" indent="0" algn="ctr" rtl="0">
              <a:lnSpc>
                <a:spcPct val="101066"/>
              </a:lnSpc>
              <a:spcBef>
                <a:spcPts val="0"/>
              </a:spcBef>
              <a:spcAft>
                <a:spcPts val="0"/>
              </a:spcAft>
              <a:buNone/>
            </a:pPr>
            <a:r>
              <a:rPr lang="en-US" sz="1787">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286"/>
        <p:cNvGrpSpPr/>
        <p:nvPr/>
      </p:nvGrpSpPr>
      <p:grpSpPr>
        <a:xfrm>
          <a:off x="0" y="0"/>
          <a:ext cx="0" cy="0"/>
          <a:chOff x="0" y="0"/>
          <a:chExt cx="0" cy="0"/>
        </a:xfrm>
      </p:grpSpPr>
      <p:sp>
        <p:nvSpPr>
          <p:cNvPr id="287" name="Google Shape;287;p27">
            <a:extLst>
              <a:ext uri="{C183D7F6-B498-43B3-948B-1728B52AA6E4}">
                <adec:decorative xmlns:adec="http://schemas.microsoft.com/office/drawing/2017/decorative" val="1"/>
              </a:ext>
            </a:extLst>
          </p:cNvPr>
          <p:cNvSpPr/>
          <p:nvPr/>
        </p:nvSpPr>
        <p:spPr>
          <a:xfrm>
            <a:off x="966542" y="258238"/>
            <a:ext cx="7985706" cy="9506169"/>
          </a:xfrm>
          <a:custGeom>
            <a:avLst/>
            <a:gdLst/>
            <a:ahLst/>
            <a:cxnLst/>
            <a:rect l="l" t="t" r="r" b="b"/>
            <a:pathLst>
              <a:path w="1913890" h="2278291" extrusionOk="0">
                <a:moveTo>
                  <a:pt x="1789430" y="2278291"/>
                </a:moveTo>
                <a:lnTo>
                  <a:pt x="124460" y="2278291"/>
                </a:lnTo>
                <a:cubicBezTo>
                  <a:pt x="55880" y="2278291"/>
                  <a:pt x="0" y="2222411"/>
                  <a:pt x="0" y="2153831"/>
                </a:cubicBezTo>
                <a:lnTo>
                  <a:pt x="0" y="124460"/>
                </a:lnTo>
                <a:cubicBezTo>
                  <a:pt x="0" y="55880"/>
                  <a:pt x="55880" y="0"/>
                  <a:pt x="124460" y="0"/>
                </a:cubicBezTo>
                <a:lnTo>
                  <a:pt x="1789430" y="0"/>
                </a:lnTo>
                <a:cubicBezTo>
                  <a:pt x="1858010" y="0"/>
                  <a:pt x="1913890" y="55880"/>
                  <a:pt x="1913890" y="124460"/>
                </a:cubicBezTo>
                <a:lnTo>
                  <a:pt x="1913890" y="2153831"/>
                </a:lnTo>
                <a:cubicBezTo>
                  <a:pt x="1913890" y="2222411"/>
                  <a:pt x="1858010" y="2278291"/>
                  <a:pt x="1789430" y="227829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8" name="Google Shape;288;p27">
            <a:extLst>
              <a:ext uri="{C183D7F6-B498-43B3-948B-1728B52AA6E4}">
                <adec:decorative xmlns:adec="http://schemas.microsoft.com/office/drawing/2017/decorative" val="1"/>
              </a:ext>
            </a:extLst>
          </p:cNvPr>
          <p:cNvSpPr/>
          <p:nvPr/>
        </p:nvSpPr>
        <p:spPr>
          <a:xfrm>
            <a:off x="9335131" y="389688"/>
            <a:ext cx="7985706" cy="9506169"/>
          </a:xfrm>
          <a:custGeom>
            <a:avLst/>
            <a:gdLst/>
            <a:ahLst/>
            <a:cxnLst/>
            <a:rect l="l" t="t" r="r" b="b"/>
            <a:pathLst>
              <a:path w="1913890" h="2278291" extrusionOk="0">
                <a:moveTo>
                  <a:pt x="1789430" y="2278291"/>
                </a:moveTo>
                <a:lnTo>
                  <a:pt x="124460" y="2278291"/>
                </a:lnTo>
                <a:cubicBezTo>
                  <a:pt x="55880" y="2278291"/>
                  <a:pt x="0" y="2222411"/>
                  <a:pt x="0" y="2153831"/>
                </a:cubicBezTo>
                <a:lnTo>
                  <a:pt x="0" y="124460"/>
                </a:lnTo>
                <a:cubicBezTo>
                  <a:pt x="0" y="55880"/>
                  <a:pt x="55880" y="0"/>
                  <a:pt x="124460" y="0"/>
                </a:cubicBezTo>
                <a:lnTo>
                  <a:pt x="1789430" y="0"/>
                </a:lnTo>
                <a:cubicBezTo>
                  <a:pt x="1858010" y="0"/>
                  <a:pt x="1913890" y="55880"/>
                  <a:pt x="1913890" y="124460"/>
                </a:cubicBezTo>
                <a:lnTo>
                  <a:pt x="1913890" y="2153831"/>
                </a:lnTo>
                <a:cubicBezTo>
                  <a:pt x="1913890" y="2222411"/>
                  <a:pt x="1858010" y="2278291"/>
                  <a:pt x="1789430" y="227829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Font typeface="Arial"/>
              <a:buNone/>
            </a:pPr>
            <a:endParaRPr sz="1800">
              <a:solidFill>
                <a:schemeClr val="dk1"/>
              </a:solidFill>
              <a:latin typeface="Calibri"/>
              <a:ea typeface="Calibri"/>
              <a:cs typeface="Calibri"/>
              <a:sym typeface="Calibri"/>
            </a:endParaRPr>
          </a:p>
        </p:txBody>
      </p:sp>
      <p:sp>
        <p:nvSpPr>
          <p:cNvPr id="289" name="Google Shape;289;p27">
            <a:extLst>
              <a:ext uri="{C183D7F6-B498-43B3-948B-1728B52AA6E4}">
                <adec:decorative xmlns:adec="http://schemas.microsoft.com/office/drawing/2017/decorative" val="1"/>
              </a:ext>
            </a:extLst>
          </p:cNvPr>
          <p:cNvSpPr/>
          <p:nvPr/>
        </p:nvSpPr>
        <p:spPr>
          <a:xfrm>
            <a:off x="15036629" y="9134371"/>
            <a:ext cx="1806261" cy="374799"/>
          </a:xfrm>
          <a:custGeom>
            <a:avLst/>
            <a:gdLst/>
            <a:ahLst/>
            <a:cxnLst/>
            <a:rect l="l" t="t" r="r" b="b"/>
            <a:pathLst>
              <a:path w="1806261" h="374799" extrusionOk="0">
                <a:moveTo>
                  <a:pt x="0" y="0"/>
                </a:moveTo>
                <a:lnTo>
                  <a:pt x="1806261" y="0"/>
                </a:lnTo>
                <a:lnTo>
                  <a:pt x="1806261" y="374799"/>
                </a:lnTo>
                <a:lnTo>
                  <a:pt x="0" y="37479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0" name="Google Shape;290;p27">
            <a:extLst>
              <a:ext uri="{C183D7F6-B498-43B3-948B-1728B52AA6E4}">
                <adec:decorative xmlns:adec="http://schemas.microsoft.com/office/drawing/2017/decorative" val="1"/>
              </a:ext>
            </a:extLst>
          </p:cNvPr>
          <p:cNvSpPr/>
          <p:nvPr/>
        </p:nvSpPr>
        <p:spPr>
          <a:xfrm>
            <a:off x="12616204" y="701427"/>
            <a:ext cx="1424781" cy="1177225"/>
          </a:xfrm>
          <a:custGeom>
            <a:avLst/>
            <a:gdLst/>
            <a:ahLst/>
            <a:cxnLst/>
            <a:rect l="l" t="t" r="r" b="b"/>
            <a:pathLst>
              <a:path w="1424781" h="1177225" extrusionOk="0">
                <a:moveTo>
                  <a:pt x="0" y="0"/>
                </a:moveTo>
                <a:lnTo>
                  <a:pt x="1424781" y="0"/>
                </a:lnTo>
                <a:lnTo>
                  <a:pt x="1424781" y="1177225"/>
                </a:lnTo>
                <a:lnTo>
                  <a:pt x="0" y="117722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2" name="Google Shape;292;p27"/>
          <p:cNvSpPr txBox="1">
            <a:spLocks noGrp="1"/>
          </p:cNvSpPr>
          <p:nvPr>
            <p:ph type="title" idx="4294967295"/>
          </p:nvPr>
        </p:nvSpPr>
        <p:spPr>
          <a:xfrm>
            <a:off x="1817175" y="2535576"/>
            <a:ext cx="6284475" cy="9081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20004"/>
              </a:lnSpc>
              <a:spcBef>
                <a:spcPts val="0"/>
              </a:spcBef>
              <a:spcAft>
                <a:spcPts val="0"/>
              </a:spcAft>
              <a:buClr>
                <a:srgbClr val="000000"/>
              </a:buClr>
              <a:buSzTx/>
              <a:buFont typeface="Arial"/>
              <a:buNone/>
              <a:tabLst/>
              <a:defRPr/>
            </a:pPr>
            <a:r>
              <a:rPr kumimoji="0" lang="en-US" sz="5899" b="1" i="0" u="none" strike="noStrike" kern="0" cap="none" spc="0" normalizeH="0" baseline="0" noProof="0" dirty="0">
                <a:ln>
                  <a:noFill/>
                </a:ln>
                <a:solidFill>
                  <a:srgbClr val="000000"/>
                </a:solidFill>
                <a:effectLst/>
                <a:uLnTx/>
                <a:uFillTx/>
                <a:latin typeface="Fjalla One"/>
                <a:ea typeface="Fjalla One"/>
                <a:cs typeface="Fjalla One"/>
                <a:sym typeface="Fjalla One"/>
              </a:rPr>
              <a:t>Early Successes</a:t>
            </a:r>
            <a:endParaRPr kumimoji="0" lang="en-US" sz="2800" b="0" i="0" u="none" strike="noStrike" kern="0" cap="none" spc="0" normalizeH="0" baseline="0" noProof="0" dirty="0">
              <a:ln>
                <a:noFill/>
              </a:ln>
              <a:solidFill>
                <a:srgbClr val="000000"/>
              </a:solidFill>
              <a:effectLst/>
              <a:uLnTx/>
              <a:uFillTx/>
              <a:latin typeface="Fjalla One"/>
              <a:ea typeface="Fjalla One"/>
              <a:cs typeface="Fjalla One"/>
              <a:sym typeface="Fjalla One"/>
            </a:endParaRPr>
          </a:p>
        </p:txBody>
      </p:sp>
      <p:sp>
        <p:nvSpPr>
          <p:cNvPr id="293" name="Google Shape;293;p27"/>
          <p:cNvSpPr txBox="1"/>
          <p:nvPr/>
        </p:nvSpPr>
        <p:spPr>
          <a:xfrm>
            <a:off x="2114501" y="4358975"/>
            <a:ext cx="5689800" cy="39870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1200"/>
              </a:spcBef>
              <a:spcAft>
                <a:spcPts val="0"/>
              </a:spcAft>
              <a:buNone/>
            </a:pPr>
            <a:r>
              <a:rPr lang="en-US" sz="2899" b="1" dirty="0">
                <a:solidFill>
                  <a:schemeClr val="accent2"/>
                </a:solidFill>
                <a:latin typeface="Raleway"/>
                <a:ea typeface="Raleway"/>
                <a:cs typeface="Raleway"/>
                <a:sym typeface="Raleway"/>
              </a:rPr>
              <a:t>Strong coaching relationships</a:t>
            </a:r>
            <a:endParaRPr sz="2899" b="1" dirty="0">
              <a:solidFill>
                <a:schemeClr val="accent2"/>
              </a:solidFill>
              <a:latin typeface="Raleway"/>
              <a:ea typeface="Raleway"/>
              <a:cs typeface="Raleway"/>
              <a:sym typeface="Raleway"/>
            </a:endParaRPr>
          </a:p>
          <a:p>
            <a:pPr marL="0" marR="0" lvl="0" indent="0" algn="ctr" rtl="0">
              <a:lnSpc>
                <a:spcPct val="115000"/>
              </a:lnSpc>
              <a:spcBef>
                <a:spcPts val="1200"/>
              </a:spcBef>
              <a:spcAft>
                <a:spcPts val="0"/>
              </a:spcAft>
              <a:buNone/>
            </a:pPr>
            <a:r>
              <a:rPr lang="en-US" sz="2899" b="1" dirty="0">
                <a:solidFill>
                  <a:schemeClr val="dk2"/>
                </a:solidFill>
                <a:latin typeface="Raleway"/>
                <a:ea typeface="Raleway"/>
                <a:cs typeface="Raleway"/>
                <a:sym typeface="Raleway"/>
              </a:rPr>
              <a:t>Shifting instructional leadership towards HLPs</a:t>
            </a:r>
            <a:endParaRPr sz="2899" b="1" dirty="0">
              <a:solidFill>
                <a:schemeClr val="dk2"/>
              </a:solidFill>
              <a:latin typeface="Raleway"/>
              <a:ea typeface="Raleway"/>
              <a:cs typeface="Raleway"/>
              <a:sym typeface="Raleway"/>
            </a:endParaRPr>
          </a:p>
          <a:p>
            <a:pPr marL="0" marR="0" lvl="0" indent="0" algn="ctr" rtl="0">
              <a:lnSpc>
                <a:spcPct val="115000"/>
              </a:lnSpc>
              <a:spcBef>
                <a:spcPts val="1200"/>
              </a:spcBef>
              <a:spcAft>
                <a:spcPts val="0"/>
              </a:spcAft>
              <a:buNone/>
            </a:pPr>
            <a:r>
              <a:rPr lang="en-US" sz="2899" b="1" dirty="0">
                <a:solidFill>
                  <a:schemeClr val="accent2"/>
                </a:solidFill>
                <a:latin typeface="Raleway"/>
                <a:ea typeface="Raleway"/>
                <a:cs typeface="Raleway"/>
                <a:sym typeface="Raleway"/>
              </a:rPr>
              <a:t>Job embedded professional learning and instructional coaching</a:t>
            </a:r>
            <a:endParaRPr sz="2899" b="1" dirty="0">
              <a:solidFill>
                <a:schemeClr val="accent2"/>
              </a:solidFill>
              <a:latin typeface="Raleway"/>
              <a:ea typeface="Raleway"/>
              <a:cs typeface="Raleway"/>
              <a:sym typeface="Raleway"/>
            </a:endParaRPr>
          </a:p>
          <a:p>
            <a:pPr marL="0" marR="0" lvl="0" indent="0" algn="ctr" rtl="0">
              <a:lnSpc>
                <a:spcPct val="115000"/>
              </a:lnSpc>
              <a:spcBef>
                <a:spcPts val="1200"/>
              </a:spcBef>
              <a:spcAft>
                <a:spcPts val="1200"/>
              </a:spcAft>
              <a:buNone/>
            </a:pPr>
            <a:r>
              <a:rPr lang="en-US" sz="2899" b="1" dirty="0">
                <a:solidFill>
                  <a:schemeClr val="dk2"/>
                </a:solidFill>
                <a:latin typeface="Raleway"/>
                <a:ea typeface="Raleway"/>
                <a:cs typeface="Raleway"/>
                <a:sym typeface="Raleway"/>
              </a:rPr>
              <a:t>Responsive and customized </a:t>
            </a:r>
            <a:endParaRPr sz="2899" b="1" dirty="0">
              <a:solidFill>
                <a:schemeClr val="dk2"/>
              </a:solidFill>
              <a:latin typeface="Raleway"/>
              <a:ea typeface="Raleway"/>
              <a:cs typeface="Raleway"/>
              <a:sym typeface="Raleway"/>
            </a:endParaRPr>
          </a:p>
        </p:txBody>
      </p:sp>
      <p:sp>
        <p:nvSpPr>
          <p:cNvPr id="295" name="Google Shape;295;p27"/>
          <p:cNvSpPr txBox="1"/>
          <p:nvPr/>
        </p:nvSpPr>
        <p:spPr>
          <a:xfrm>
            <a:off x="10186366" y="2162320"/>
            <a:ext cx="6284475" cy="1981125"/>
          </a:xfrm>
          <a:prstGeom prst="rect">
            <a:avLst/>
          </a:prstGeom>
          <a:noFill/>
          <a:ln>
            <a:noFill/>
          </a:ln>
        </p:spPr>
        <p:txBody>
          <a:bodyPr spcFirstLastPara="1" wrap="square" lIns="0" tIns="0" rIns="0" bIns="0" anchor="t" anchorCtr="0">
            <a:spAutoFit/>
          </a:bodyPr>
          <a:lstStyle/>
          <a:p>
            <a:pPr marL="0" marR="0" lvl="0" indent="0" algn="ctr" rtl="0">
              <a:lnSpc>
                <a:spcPct val="120004"/>
              </a:lnSpc>
              <a:spcBef>
                <a:spcPts val="0"/>
              </a:spcBef>
              <a:spcAft>
                <a:spcPts val="0"/>
              </a:spcAft>
              <a:buNone/>
            </a:pPr>
            <a:r>
              <a:rPr lang="en-US" sz="5850" b="1">
                <a:latin typeface="Fjalla One"/>
                <a:ea typeface="Fjalla One"/>
                <a:cs typeface="Fjalla One"/>
                <a:sym typeface="Fjalla One"/>
              </a:rPr>
              <a:t>Areas for Growth &amp; Further Development</a:t>
            </a:r>
            <a:endParaRPr sz="5850">
              <a:latin typeface="Fjalla One"/>
              <a:ea typeface="Fjalla One"/>
              <a:cs typeface="Fjalla One"/>
              <a:sym typeface="Fjalla One"/>
            </a:endParaRPr>
          </a:p>
        </p:txBody>
      </p:sp>
      <p:sp>
        <p:nvSpPr>
          <p:cNvPr id="296" name="Google Shape;296;p27"/>
          <p:cNvSpPr txBox="1"/>
          <p:nvPr/>
        </p:nvSpPr>
        <p:spPr>
          <a:xfrm>
            <a:off x="10369400" y="4143425"/>
            <a:ext cx="5918400" cy="4423274"/>
          </a:xfrm>
          <a:prstGeom prst="rect">
            <a:avLst/>
          </a:prstGeom>
          <a:noFill/>
          <a:ln>
            <a:noFill/>
          </a:ln>
        </p:spPr>
        <p:txBody>
          <a:bodyPr spcFirstLastPara="1" wrap="square" lIns="0" tIns="0" rIns="0" bIns="0" anchor="t" anchorCtr="0">
            <a:spAutoFit/>
          </a:bodyPr>
          <a:lstStyle/>
          <a:p>
            <a:pPr marL="0" lvl="0" indent="0" algn="ctr" rtl="0">
              <a:lnSpc>
                <a:spcPct val="115000"/>
              </a:lnSpc>
              <a:spcBef>
                <a:spcPts val="1200"/>
              </a:spcBef>
              <a:spcAft>
                <a:spcPts val="0"/>
              </a:spcAft>
              <a:buNone/>
            </a:pPr>
            <a:endParaRPr sz="2899" b="1" dirty="0">
              <a:solidFill>
                <a:schemeClr val="accent2"/>
              </a:solidFill>
              <a:latin typeface="Raleway"/>
              <a:ea typeface="Raleway"/>
              <a:cs typeface="Raleway"/>
              <a:sym typeface="Raleway"/>
            </a:endParaRPr>
          </a:p>
          <a:p>
            <a:pPr marL="0" lvl="0" indent="0" algn="ctr" rtl="0">
              <a:lnSpc>
                <a:spcPct val="115000"/>
              </a:lnSpc>
              <a:spcBef>
                <a:spcPts val="1200"/>
              </a:spcBef>
              <a:spcAft>
                <a:spcPts val="0"/>
              </a:spcAft>
              <a:buClr>
                <a:schemeClr val="dk1"/>
              </a:buClr>
              <a:buFont typeface="Arial"/>
              <a:buNone/>
            </a:pPr>
            <a:r>
              <a:rPr lang="en-US" sz="2899" b="1" dirty="0">
                <a:solidFill>
                  <a:schemeClr val="accent6"/>
                </a:solidFill>
                <a:latin typeface="Raleway"/>
                <a:ea typeface="Raleway"/>
                <a:cs typeface="Raleway"/>
                <a:sym typeface="Raleway"/>
              </a:rPr>
              <a:t>Readiness Identification</a:t>
            </a:r>
            <a:endParaRPr sz="2899" b="1" dirty="0">
              <a:solidFill>
                <a:schemeClr val="accent6"/>
              </a:solidFill>
              <a:latin typeface="Raleway"/>
              <a:ea typeface="Raleway"/>
              <a:cs typeface="Raleway"/>
              <a:sym typeface="Raleway"/>
            </a:endParaRPr>
          </a:p>
          <a:p>
            <a:pPr marL="0" lvl="0" indent="0" algn="ctr" rtl="0">
              <a:lnSpc>
                <a:spcPct val="115000"/>
              </a:lnSpc>
              <a:spcBef>
                <a:spcPts val="1200"/>
              </a:spcBef>
              <a:spcAft>
                <a:spcPts val="0"/>
              </a:spcAft>
              <a:buClr>
                <a:schemeClr val="dk1"/>
              </a:buClr>
              <a:buFont typeface="Arial"/>
              <a:buNone/>
            </a:pPr>
            <a:r>
              <a:rPr lang="en-US" sz="2899" b="1" dirty="0">
                <a:solidFill>
                  <a:schemeClr val="accent1"/>
                </a:solidFill>
                <a:latin typeface="Raleway"/>
                <a:ea typeface="Raleway"/>
                <a:cs typeface="Raleway"/>
                <a:sym typeface="Raleway"/>
              </a:rPr>
              <a:t>Balance of Customized Services and Reliable Outcome Measures</a:t>
            </a:r>
            <a:endParaRPr sz="2899" b="1" dirty="0">
              <a:solidFill>
                <a:schemeClr val="accent1"/>
              </a:solidFill>
              <a:latin typeface="Raleway"/>
              <a:ea typeface="Raleway"/>
              <a:cs typeface="Raleway"/>
              <a:sym typeface="Raleway"/>
            </a:endParaRPr>
          </a:p>
          <a:p>
            <a:pPr marL="0" lvl="0" indent="0" algn="ctr" rtl="0">
              <a:lnSpc>
                <a:spcPct val="115000"/>
              </a:lnSpc>
              <a:spcBef>
                <a:spcPts val="1200"/>
              </a:spcBef>
              <a:spcAft>
                <a:spcPts val="0"/>
              </a:spcAft>
              <a:buClr>
                <a:schemeClr val="dk1"/>
              </a:buClr>
              <a:buFont typeface="Arial"/>
              <a:buNone/>
            </a:pPr>
            <a:r>
              <a:rPr lang="en-US" sz="2899" b="1" dirty="0">
                <a:solidFill>
                  <a:schemeClr val="accent6"/>
                </a:solidFill>
                <a:latin typeface="Raleway"/>
                <a:ea typeface="Raleway"/>
                <a:cs typeface="Raleway"/>
                <a:sym typeface="Raleway"/>
              </a:rPr>
              <a:t>Selection Process: State-wide Indicators &amp; Building Leadership Goals</a:t>
            </a:r>
            <a:endParaRPr sz="2899" b="1" dirty="0">
              <a:solidFill>
                <a:schemeClr val="accent6"/>
              </a:solidFill>
              <a:latin typeface="Raleway"/>
              <a:ea typeface="Raleway"/>
              <a:cs typeface="Raleway"/>
              <a:sym typeface="Raleway"/>
            </a:endParaRPr>
          </a:p>
          <a:p>
            <a:pPr marL="0" lvl="0" indent="0" algn="ctr" rtl="0">
              <a:lnSpc>
                <a:spcPct val="115000"/>
              </a:lnSpc>
              <a:spcBef>
                <a:spcPts val="1200"/>
              </a:spcBef>
              <a:spcAft>
                <a:spcPts val="1200"/>
              </a:spcAft>
              <a:buClr>
                <a:schemeClr val="dk1"/>
              </a:buClr>
              <a:buFont typeface="Arial"/>
              <a:buNone/>
            </a:pPr>
            <a:endParaRPr dirty="0">
              <a:latin typeface="Raleway"/>
              <a:ea typeface="Raleway"/>
              <a:cs typeface="Raleway"/>
              <a:sym typeface="Raleway"/>
            </a:endParaRPr>
          </a:p>
        </p:txBody>
      </p:sp>
      <p:sp>
        <p:nvSpPr>
          <p:cNvPr id="297" name="Google Shape;297;p27"/>
          <p:cNvSpPr txBox="1"/>
          <p:nvPr/>
        </p:nvSpPr>
        <p:spPr>
          <a:xfrm>
            <a:off x="14956529" y="9518695"/>
            <a:ext cx="1966500" cy="245700"/>
          </a:xfrm>
          <a:prstGeom prst="rect">
            <a:avLst/>
          </a:prstGeom>
          <a:noFill/>
          <a:ln>
            <a:noFill/>
          </a:ln>
        </p:spPr>
        <p:txBody>
          <a:bodyPr spcFirstLastPara="1" wrap="square" lIns="0" tIns="0" rIns="0" bIns="0" anchor="t" anchorCtr="0">
            <a:spAutoFit/>
          </a:bodyPr>
          <a:lstStyle/>
          <a:p>
            <a:pPr marL="0" marR="0" lvl="0" indent="0" algn="ctr" rtl="0">
              <a:lnSpc>
                <a:spcPct val="101002"/>
              </a:lnSpc>
              <a:spcBef>
                <a:spcPts val="0"/>
              </a:spcBef>
              <a:spcAft>
                <a:spcPts val="0"/>
              </a:spcAft>
              <a:buNone/>
            </a:pPr>
            <a:r>
              <a:rPr lang="en-US" sz="1596">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298" name="Google Shape;298;p27">
            <a:extLst>
              <a:ext uri="{C183D7F6-B498-43B3-948B-1728B52AA6E4}">
                <adec:decorative xmlns:adec="http://schemas.microsoft.com/office/drawing/2017/decorative" val="1"/>
              </a:ext>
            </a:extLst>
          </p:cNvPr>
          <p:cNvSpPr/>
          <p:nvPr/>
        </p:nvSpPr>
        <p:spPr>
          <a:xfrm>
            <a:off x="4390625" y="588301"/>
            <a:ext cx="1156365" cy="1569759"/>
          </a:xfrm>
          <a:custGeom>
            <a:avLst/>
            <a:gdLst/>
            <a:ahLst/>
            <a:cxnLst/>
            <a:rect l="l" t="t" r="r" b="b"/>
            <a:pathLst>
              <a:path w="2803308" h="3999386" extrusionOk="0">
                <a:moveTo>
                  <a:pt x="0" y="0"/>
                </a:moveTo>
                <a:lnTo>
                  <a:pt x="2803308" y="0"/>
                </a:lnTo>
                <a:lnTo>
                  <a:pt x="2803308" y="3999386"/>
                </a:lnTo>
                <a:lnTo>
                  <a:pt x="0" y="3999386"/>
                </a:lnTo>
                <a:lnTo>
                  <a:pt x="0" y="0"/>
                </a:lnTo>
                <a:close/>
              </a:path>
            </a:pathLst>
          </a:custGeom>
          <a:blipFill rotWithShape="1">
            <a:blip r:embed="rId5">
              <a:alphaModFix/>
            </a:blip>
            <a:stretch>
              <a:fillRect l="-121678" t="-14848" r="-22259" b="-14178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302"/>
        <p:cNvGrpSpPr/>
        <p:nvPr/>
      </p:nvGrpSpPr>
      <p:grpSpPr>
        <a:xfrm>
          <a:off x="0" y="0"/>
          <a:ext cx="0" cy="0"/>
          <a:chOff x="0" y="0"/>
          <a:chExt cx="0" cy="0"/>
        </a:xfrm>
      </p:grpSpPr>
      <p:grpSp>
        <p:nvGrpSpPr>
          <p:cNvPr id="303" name="Google Shape;303;p28">
            <a:extLst>
              <a:ext uri="{C183D7F6-B498-43B3-948B-1728B52AA6E4}">
                <adec:decorative xmlns:adec="http://schemas.microsoft.com/office/drawing/2017/decorative" val="1"/>
              </a:ext>
            </a:extLst>
          </p:cNvPr>
          <p:cNvGrpSpPr/>
          <p:nvPr/>
        </p:nvGrpSpPr>
        <p:grpSpPr>
          <a:xfrm>
            <a:off x="13280398" y="5567321"/>
            <a:ext cx="5125029" cy="5125029"/>
            <a:chOff x="0" y="0"/>
            <a:chExt cx="812800" cy="812800"/>
          </a:xfrm>
        </p:grpSpPr>
        <p:sp>
          <p:nvSpPr>
            <p:cNvPr id="304" name="Google Shape;304;p2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B9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5" name="Google Shape;305;p28"/>
            <p:cNvSpPr txBox="1"/>
            <p:nvPr/>
          </p:nvSpPr>
          <p:spPr>
            <a:xfrm>
              <a:off x="76200" y="38100"/>
              <a:ext cx="660300" cy="698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306" name="Google Shape;306;p28"/>
          <p:cNvSpPr txBox="1">
            <a:spLocks noGrp="1"/>
          </p:cNvSpPr>
          <p:nvPr>
            <p:ph type="title" idx="4294967295"/>
          </p:nvPr>
        </p:nvSpPr>
        <p:spPr>
          <a:xfrm>
            <a:off x="1075325" y="485925"/>
            <a:ext cx="12549900" cy="21549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000" b="0" i="0" u="none" strike="noStrike" kern="0" cap="none" spc="0" normalizeH="0" baseline="0" noProof="0" dirty="0">
                <a:ln>
                  <a:noFill/>
                </a:ln>
                <a:solidFill>
                  <a:srgbClr val="F4F4F4"/>
                </a:solidFill>
                <a:effectLst/>
                <a:uLnTx/>
                <a:uFillTx/>
                <a:latin typeface="Raleway ExtraBold"/>
                <a:ea typeface="Raleway ExtraBold"/>
                <a:cs typeface="Raleway ExtraBold"/>
                <a:sym typeface="Raleway ExtraBold"/>
              </a:rPr>
              <a:t>Mid-year Implementation Take-aways</a:t>
            </a:r>
            <a:endParaRPr kumimoji="0" lang="en-US" sz="1400" b="0" i="0" u="none" strike="noStrike" kern="0" cap="none" spc="0" normalizeH="0" baseline="0" noProof="0" dirty="0">
              <a:ln>
                <a:noFill/>
              </a:ln>
              <a:solidFill>
                <a:srgbClr val="000000"/>
              </a:solidFill>
              <a:effectLst/>
              <a:uLnTx/>
              <a:uFillTx/>
              <a:latin typeface="Raleway ExtraBold"/>
              <a:ea typeface="Raleway ExtraBold"/>
              <a:cs typeface="Raleway ExtraBold"/>
              <a:sym typeface="Raleway ExtraBold"/>
            </a:endParaRPr>
          </a:p>
        </p:txBody>
      </p:sp>
      <p:sp>
        <p:nvSpPr>
          <p:cNvPr id="307" name="Google Shape;307;p28"/>
          <p:cNvSpPr txBox="1"/>
          <p:nvPr/>
        </p:nvSpPr>
        <p:spPr>
          <a:xfrm>
            <a:off x="1352575" y="3609575"/>
            <a:ext cx="10576800" cy="4986000"/>
          </a:xfrm>
          <a:prstGeom prst="rect">
            <a:avLst/>
          </a:prstGeom>
          <a:noFill/>
          <a:ln>
            <a:noFill/>
          </a:ln>
        </p:spPr>
        <p:txBody>
          <a:bodyPr spcFirstLastPara="1" wrap="square" lIns="0" tIns="0" rIns="0" bIns="0" anchor="t" anchorCtr="0">
            <a:spAutoFit/>
          </a:bodyPr>
          <a:lstStyle/>
          <a:p>
            <a:pPr marL="582927" marR="0" lvl="1" indent="-310513" algn="l" rtl="0">
              <a:lnSpc>
                <a:spcPct val="140014"/>
              </a:lnSpc>
              <a:spcBef>
                <a:spcPts val="0"/>
              </a:spcBef>
              <a:spcAft>
                <a:spcPts val="0"/>
              </a:spcAft>
              <a:buClr>
                <a:srgbClr val="F4F4F4"/>
              </a:buClr>
              <a:buSzPts val="2999"/>
              <a:buFont typeface="Raleway Medium"/>
              <a:buChar char="•"/>
            </a:pPr>
            <a:r>
              <a:rPr lang="en-US" sz="2999" dirty="0">
                <a:solidFill>
                  <a:srgbClr val="F4F4F4"/>
                </a:solidFill>
                <a:latin typeface="Raleway Medium"/>
                <a:ea typeface="Raleway Medium"/>
                <a:cs typeface="Raleway Medium"/>
                <a:sym typeface="Raleway Medium"/>
              </a:rPr>
              <a:t>Trusting relationships formed with TTAC staff as coaches allowed for clearer picture of schools’ needs</a:t>
            </a:r>
            <a:endParaRPr sz="2999" dirty="0">
              <a:solidFill>
                <a:srgbClr val="F4F4F4"/>
              </a:solidFill>
              <a:latin typeface="Raleway Medium"/>
              <a:ea typeface="Raleway Medium"/>
              <a:cs typeface="Raleway Medium"/>
              <a:sym typeface="Raleway Medium"/>
            </a:endParaRPr>
          </a:p>
          <a:p>
            <a:pPr marL="582927" marR="0" lvl="1" indent="-310513" algn="l" rtl="0">
              <a:lnSpc>
                <a:spcPct val="140014"/>
              </a:lnSpc>
              <a:spcBef>
                <a:spcPts val="0"/>
              </a:spcBef>
              <a:spcAft>
                <a:spcPts val="0"/>
              </a:spcAft>
              <a:buClr>
                <a:srgbClr val="F4F4F4"/>
              </a:buClr>
              <a:buSzPts val="2999"/>
              <a:buFont typeface="Raleway Medium"/>
              <a:buChar char="•"/>
            </a:pPr>
            <a:r>
              <a:rPr lang="en-US" sz="2999" dirty="0">
                <a:solidFill>
                  <a:srgbClr val="F4F4F4"/>
                </a:solidFill>
                <a:latin typeface="Raleway Medium"/>
                <a:ea typeface="Raleway Medium"/>
                <a:cs typeface="Raleway Medium"/>
                <a:sym typeface="Raleway Medium"/>
              </a:rPr>
              <a:t>Many schools needed foundational such as HLP 4 and 7  prior to HLP 16 and embedded HLPs</a:t>
            </a:r>
            <a:endParaRPr sz="2999" dirty="0">
              <a:solidFill>
                <a:srgbClr val="F4F4F4"/>
              </a:solidFill>
              <a:latin typeface="Raleway Medium"/>
              <a:ea typeface="Raleway Medium"/>
              <a:cs typeface="Raleway Medium"/>
              <a:sym typeface="Raleway Medium"/>
            </a:endParaRPr>
          </a:p>
          <a:p>
            <a:pPr marL="582927" marR="0" lvl="1" indent="-310513" algn="l" rtl="0">
              <a:lnSpc>
                <a:spcPct val="140014"/>
              </a:lnSpc>
              <a:spcBef>
                <a:spcPts val="0"/>
              </a:spcBef>
              <a:spcAft>
                <a:spcPts val="0"/>
              </a:spcAft>
              <a:buClr>
                <a:srgbClr val="F4F4F4"/>
              </a:buClr>
              <a:buSzPts val="2999"/>
              <a:buFont typeface="Raleway Medium"/>
              <a:buChar char="•"/>
            </a:pPr>
            <a:r>
              <a:rPr lang="en-US" sz="2999" dirty="0">
                <a:solidFill>
                  <a:srgbClr val="F4F4F4"/>
                </a:solidFill>
                <a:latin typeface="Raleway Medium"/>
                <a:ea typeface="Raleway Medium"/>
                <a:cs typeface="Raleway Medium"/>
                <a:sym typeface="Raleway Medium"/>
              </a:rPr>
              <a:t>Difference in schools where admin were highly visible and involved</a:t>
            </a:r>
            <a:endParaRPr sz="2999" dirty="0">
              <a:solidFill>
                <a:srgbClr val="F4F4F4"/>
              </a:solidFill>
              <a:latin typeface="Raleway Medium"/>
              <a:ea typeface="Raleway Medium"/>
              <a:cs typeface="Raleway Medium"/>
              <a:sym typeface="Raleway Medium"/>
            </a:endParaRPr>
          </a:p>
          <a:p>
            <a:pPr marL="582927" marR="0" lvl="1" indent="-310513" algn="l" rtl="0">
              <a:lnSpc>
                <a:spcPct val="140014"/>
              </a:lnSpc>
              <a:spcBef>
                <a:spcPts val="0"/>
              </a:spcBef>
              <a:spcAft>
                <a:spcPts val="0"/>
              </a:spcAft>
              <a:buClr>
                <a:srgbClr val="F4F4F4"/>
              </a:buClr>
              <a:buSzPts val="2999"/>
              <a:buFont typeface="Raleway Medium"/>
              <a:buChar char="•"/>
            </a:pPr>
            <a:r>
              <a:rPr lang="en-US" sz="2999" dirty="0">
                <a:solidFill>
                  <a:srgbClr val="F4F4F4"/>
                </a:solidFill>
                <a:latin typeface="Raleway Medium"/>
                <a:ea typeface="Raleway Medium"/>
                <a:cs typeface="Raleway Medium"/>
                <a:sym typeface="Raleway Medium"/>
              </a:rPr>
              <a:t>A need to increase understanding of SDI was present in both general education and special education teachers</a:t>
            </a:r>
            <a:endParaRPr sz="2999" dirty="0">
              <a:solidFill>
                <a:srgbClr val="F4F4F4"/>
              </a:solidFill>
              <a:latin typeface="Raleway Medium"/>
              <a:ea typeface="Raleway Medium"/>
              <a:cs typeface="Raleway Medium"/>
              <a:sym typeface="Raleway Medium"/>
            </a:endParaRPr>
          </a:p>
        </p:txBody>
      </p:sp>
      <p:sp>
        <p:nvSpPr>
          <p:cNvPr id="308" name="Google Shape;308;p28">
            <a:extLst>
              <a:ext uri="{C183D7F6-B498-43B3-948B-1728B52AA6E4}">
                <adec:decorative xmlns:adec="http://schemas.microsoft.com/office/drawing/2017/decorative" val="1"/>
              </a:ext>
            </a:extLst>
          </p:cNvPr>
          <p:cNvSpPr/>
          <p:nvPr/>
        </p:nvSpPr>
        <p:spPr>
          <a:xfrm>
            <a:off x="11929371" y="5567321"/>
            <a:ext cx="8046040" cy="5360674"/>
          </a:xfrm>
          <a:custGeom>
            <a:avLst/>
            <a:gdLst/>
            <a:ahLst/>
            <a:cxnLst/>
            <a:rect l="l" t="t" r="r" b="b"/>
            <a:pathLst>
              <a:path w="8046040" h="5360674" extrusionOk="0">
                <a:moveTo>
                  <a:pt x="0" y="0"/>
                </a:moveTo>
                <a:lnTo>
                  <a:pt x="8046040" y="0"/>
                </a:lnTo>
                <a:lnTo>
                  <a:pt x="8046040" y="5360674"/>
                </a:lnTo>
                <a:lnTo>
                  <a:pt x="0" y="5360674"/>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9" name="Google Shape;309;p28">
            <a:extLst>
              <a:ext uri="{C183D7F6-B498-43B3-948B-1728B52AA6E4}">
                <adec:decorative xmlns:adec="http://schemas.microsoft.com/office/drawing/2017/decorative" val="1"/>
              </a:ext>
            </a:extLst>
          </p:cNvPr>
          <p:cNvSpPr/>
          <p:nvPr/>
        </p:nvSpPr>
        <p:spPr>
          <a:xfrm>
            <a:off x="15344570" y="291371"/>
            <a:ext cx="2617191" cy="543067"/>
          </a:xfrm>
          <a:custGeom>
            <a:avLst/>
            <a:gdLst/>
            <a:ahLst/>
            <a:cxnLst/>
            <a:rect l="l" t="t" r="r" b="b"/>
            <a:pathLst>
              <a:path w="2617191" h="543067" extrusionOk="0">
                <a:moveTo>
                  <a:pt x="0" y="0"/>
                </a:moveTo>
                <a:lnTo>
                  <a:pt x="2617191" y="0"/>
                </a:lnTo>
                <a:lnTo>
                  <a:pt x="2617191" y="543067"/>
                </a:lnTo>
                <a:lnTo>
                  <a:pt x="0" y="54306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0" name="Google Shape;310;p28"/>
          <p:cNvSpPr txBox="1"/>
          <p:nvPr/>
        </p:nvSpPr>
        <p:spPr>
          <a:xfrm>
            <a:off x="15272961" y="863013"/>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FFFFFF"/>
                </a:solidFill>
                <a:latin typeface="Satisfy"/>
                <a:ea typeface="Satisfy"/>
                <a:cs typeface="Satisfy"/>
                <a:sym typeface="Satisfy"/>
              </a:rPr>
              <a:t>Cross-State Convening</a:t>
            </a:r>
            <a:endParaRPr sz="1500">
              <a:latin typeface="Satisfy"/>
              <a:ea typeface="Satisfy"/>
              <a:cs typeface="Satisfy"/>
              <a:sym typeface="Satisf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9">
            <a:extLst>
              <a:ext uri="{C183D7F6-B498-43B3-948B-1728B52AA6E4}">
                <adec:decorative xmlns:adec="http://schemas.microsoft.com/office/drawing/2017/decorative" val="1"/>
              </a:ext>
            </a:extLst>
          </p:cNvPr>
          <p:cNvSpPr/>
          <p:nvPr/>
        </p:nvSpPr>
        <p:spPr>
          <a:xfrm>
            <a:off x="3200818" y="-799682"/>
            <a:ext cx="11890375" cy="11890375"/>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BC2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7" name="Google Shape;317;p29"/>
          <p:cNvSpPr txBox="1">
            <a:spLocks noGrp="1"/>
          </p:cNvSpPr>
          <p:nvPr>
            <p:ph type="title" idx="4294967295"/>
          </p:nvPr>
        </p:nvSpPr>
        <p:spPr>
          <a:xfrm>
            <a:off x="4774037" y="1875037"/>
            <a:ext cx="8743950" cy="654097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499" b="0" i="0" u="none" strike="noStrike" kern="0" cap="none" spc="0" normalizeH="0" baseline="0" noProof="0" dirty="0">
                <a:ln>
                  <a:noFill/>
                </a:ln>
                <a:solidFill>
                  <a:srgbClr val="000000"/>
                </a:solidFill>
                <a:effectLst/>
                <a:uLnTx/>
                <a:uFillTx/>
                <a:latin typeface="Raleway Black"/>
                <a:ea typeface="Raleway Black"/>
                <a:cs typeface="Raleway Black"/>
                <a:sym typeface="Raleway Black"/>
              </a:rPr>
              <a:t>Supporting Pre-service Teachers and University Faculty</a:t>
            </a:r>
          </a:p>
        </p:txBody>
      </p:sp>
      <p:sp>
        <p:nvSpPr>
          <p:cNvPr id="318" name="Google Shape;318;p29">
            <a:extLst>
              <a:ext uri="{C183D7F6-B498-43B3-948B-1728B52AA6E4}">
                <adec:decorative xmlns:adec="http://schemas.microsoft.com/office/drawing/2017/decorative" val="1"/>
              </a:ext>
            </a:extLst>
          </p:cNvPr>
          <p:cNvSpPr txBox="1"/>
          <p:nvPr/>
        </p:nvSpPr>
        <p:spPr>
          <a:xfrm>
            <a:off x="5555413" y="1859850"/>
            <a:ext cx="7092675" cy="276975"/>
          </a:xfrm>
          <a:prstGeom prst="rect">
            <a:avLst/>
          </a:prstGeom>
          <a:noFill/>
          <a:ln>
            <a:noFill/>
          </a:ln>
        </p:spPr>
        <p:txBody>
          <a:bodyPr spcFirstLastPara="1" wrap="square" lIns="0" tIns="0" rIns="0" bIns="0" anchor="t" anchorCtr="0">
            <a:spAutoFit/>
          </a:bodyPr>
          <a:lstStyle/>
          <a:p>
            <a:pPr marL="0" marR="0" lvl="0" indent="0" algn="ctr" rtl="0">
              <a:lnSpc>
                <a:spcPct val="252777"/>
              </a:lnSpc>
              <a:spcBef>
                <a:spcPts val="0"/>
              </a:spcBef>
              <a:spcAft>
                <a:spcPts val="0"/>
              </a:spcAft>
              <a:buNone/>
            </a:pPr>
            <a:endParaRPr sz="1800">
              <a:solidFill>
                <a:schemeClr val="dk1"/>
              </a:solidFill>
              <a:latin typeface="Calibri"/>
              <a:ea typeface="Calibri"/>
              <a:cs typeface="Calibri"/>
              <a:sym typeface="Calibri"/>
            </a:endParaRPr>
          </a:p>
        </p:txBody>
      </p:sp>
      <p:grpSp>
        <p:nvGrpSpPr>
          <p:cNvPr id="319" name="Google Shape;319;p29">
            <a:extLst>
              <a:ext uri="{C183D7F6-B498-43B3-948B-1728B52AA6E4}">
                <adec:decorative xmlns:adec="http://schemas.microsoft.com/office/drawing/2017/decorative" val="1"/>
              </a:ext>
            </a:extLst>
          </p:cNvPr>
          <p:cNvGrpSpPr/>
          <p:nvPr/>
        </p:nvGrpSpPr>
        <p:grpSpPr>
          <a:xfrm>
            <a:off x="13060623" y="5402908"/>
            <a:ext cx="5699812" cy="7601863"/>
            <a:chOff x="0" y="0"/>
            <a:chExt cx="7599750" cy="10135817"/>
          </a:xfrm>
        </p:grpSpPr>
        <p:sp>
          <p:nvSpPr>
            <p:cNvPr id="320" name="Google Shape;320;p29"/>
            <p:cNvSpPr/>
            <p:nvPr/>
          </p:nvSpPr>
          <p:spPr>
            <a:xfrm>
              <a:off x="0" y="3752027"/>
              <a:ext cx="7599750" cy="6383790"/>
            </a:xfrm>
            <a:custGeom>
              <a:avLst/>
              <a:gdLst/>
              <a:ahLst/>
              <a:cxnLst/>
              <a:rect l="l" t="t" r="r" b="b"/>
              <a:pathLst>
                <a:path w="7599750" h="6383790" extrusionOk="0">
                  <a:moveTo>
                    <a:pt x="0" y="0"/>
                  </a:moveTo>
                  <a:lnTo>
                    <a:pt x="7599750" y="0"/>
                  </a:lnTo>
                  <a:lnTo>
                    <a:pt x="7599750" y="6383790"/>
                  </a:lnTo>
                  <a:lnTo>
                    <a:pt x="0" y="638379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 name="Google Shape;321;p29"/>
            <p:cNvSpPr/>
            <p:nvPr/>
          </p:nvSpPr>
          <p:spPr>
            <a:xfrm>
              <a:off x="2328106" y="2791625"/>
              <a:ext cx="3201342" cy="960403"/>
            </a:xfrm>
            <a:custGeom>
              <a:avLst/>
              <a:gdLst/>
              <a:ahLst/>
              <a:cxnLst/>
              <a:rect l="l" t="t" r="r" b="b"/>
              <a:pathLst>
                <a:path w="3201342" h="960403" extrusionOk="0">
                  <a:moveTo>
                    <a:pt x="0" y="0"/>
                  </a:moveTo>
                  <a:lnTo>
                    <a:pt x="3201341" y="0"/>
                  </a:lnTo>
                  <a:lnTo>
                    <a:pt x="3201341" y="960402"/>
                  </a:lnTo>
                  <a:lnTo>
                    <a:pt x="0" y="96040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2" name="Google Shape;322;p29"/>
            <p:cNvSpPr/>
            <p:nvPr/>
          </p:nvSpPr>
          <p:spPr>
            <a:xfrm flipH="1">
              <a:off x="3673107" y="0"/>
              <a:ext cx="2826968" cy="3764727"/>
            </a:xfrm>
            <a:custGeom>
              <a:avLst/>
              <a:gdLst/>
              <a:ahLst/>
              <a:cxnLst/>
              <a:rect l="l" t="t" r="r" b="b"/>
              <a:pathLst>
                <a:path w="2826968" h="3764727" extrusionOk="0">
                  <a:moveTo>
                    <a:pt x="2826968" y="0"/>
                  </a:moveTo>
                  <a:lnTo>
                    <a:pt x="0" y="0"/>
                  </a:lnTo>
                  <a:lnTo>
                    <a:pt x="0" y="3764727"/>
                  </a:lnTo>
                  <a:lnTo>
                    <a:pt x="2826968" y="3764727"/>
                  </a:lnTo>
                  <a:lnTo>
                    <a:pt x="2826968"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23" name="Google Shape;323;p29">
            <a:extLst>
              <a:ext uri="{C183D7F6-B498-43B3-948B-1728B52AA6E4}">
                <adec:decorative xmlns:adec="http://schemas.microsoft.com/office/drawing/2017/decorative" val="1"/>
              </a:ext>
            </a:extLst>
          </p:cNvPr>
          <p:cNvSpPr/>
          <p:nvPr/>
        </p:nvSpPr>
        <p:spPr>
          <a:xfrm>
            <a:off x="289308"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4" name="Google Shape;324;p29"/>
          <p:cNvSpPr txBox="1"/>
          <p:nvPr/>
        </p:nvSpPr>
        <p:spPr>
          <a:xfrm>
            <a:off x="176868"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325" name="Google Shape;325;p29">
            <a:extLst>
              <a:ext uri="{C183D7F6-B498-43B3-948B-1728B52AA6E4}">
                <adec:decorative xmlns:adec="http://schemas.microsoft.com/office/drawing/2017/decorative" val="1"/>
              </a:ext>
            </a:extLst>
          </p:cNvPr>
          <p:cNvSpPr/>
          <p:nvPr/>
        </p:nvSpPr>
        <p:spPr>
          <a:xfrm>
            <a:off x="0" y="4127552"/>
            <a:ext cx="5076818" cy="8361817"/>
          </a:xfrm>
          <a:custGeom>
            <a:avLst/>
            <a:gdLst/>
            <a:ahLst/>
            <a:cxnLst/>
            <a:rect l="l" t="t" r="r" b="b"/>
            <a:pathLst>
              <a:path w="5076818" h="8361817" extrusionOk="0">
                <a:moveTo>
                  <a:pt x="0" y="0"/>
                </a:moveTo>
                <a:lnTo>
                  <a:pt x="5076818" y="0"/>
                </a:lnTo>
                <a:lnTo>
                  <a:pt x="5076818" y="8361818"/>
                </a:lnTo>
                <a:lnTo>
                  <a:pt x="0" y="8361818"/>
                </a:lnTo>
                <a:lnTo>
                  <a:pt x="0" y="0"/>
                </a:lnTo>
                <a:close/>
              </a:path>
            </a:pathLst>
          </a:custGeom>
          <a:blipFill rotWithShape="1">
            <a:blip r:embed="rId7">
              <a:alphaModFix/>
            </a:blip>
            <a:stretch>
              <a:fillRect l="-13877" t="-124677" r="-153881" b="-1933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329"/>
        <p:cNvGrpSpPr/>
        <p:nvPr/>
      </p:nvGrpSpPr>
      <p:grpSpPr>
        <a:xfrm>
          <a:off x="0" y="0"/>
          <a:ext cx="0" cy="0"/>
          <a:chOff x="0" y="0"/>
          <a:chExt cx="0" cy="0"/>
        </a:xfrm>
      </p:grpSpPr>
      <p:grpSp>
        <p:nvGrpSpPr>
          <p:cNvPr id="330" name="Google Shape;330;p30">
            <a:extLst>
              <a:ext uri="{C183D7F6-B498-43B3-948B-1728B52AA6E4}">
                <adec:decorative xmlns:adec="http://schemas.microsoft.com/office/drawing/2017/decorative" val="1"/>
              </a:ext>
            </a:extLst>
          </p:cNvPr>
          <p:cNvGrpSpPr/>
          <p:nvPr/>
        </p:nvGrpSpPr>
        <p:grpSpPr>
          <a:xfrm>
            <a:off x="13280398" y="5567321"/>
            <a:ext cx="5125029" cy="5125029"/>
            <a:chOff x="0" y="0"/>
            <a:chExt cx="812800" cy="812800"/>
          </a:xfrm>
        </p:grpSpPr>
        <p:sp>
          <p:nvSpPr>
            <p:cNvPr id="331" name="Google Shape;331;p3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B9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2" name="Google Shape;332;p30"/>
            <p:cNvSpPr txBox="1"/>
            <p:nvPr/>
          </p:nvSpPr>
          <p:spPr>
            <a:xfrm>
              <a:off x="76200" y="38100"/>
              <a:ext cx="660300" cy="698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333" name="Google Shape;333;p30"/>
          <p:cNvSpPr txBox="1">
            <a:spLocks noGrp="1"/>
          </p:cNvSpPr>
          <p:nvPr>
            <p:ph type="title" idx="4294967295"/>
          </p:nvPr>
        </p:nvSpPr>
        <p:spPr>
          <a:xfrm>
            <a:off x="1075325" y="485925"/>
            <a:ext cx="15499800" cy="10776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000" b="0" i="0" u="none" strike="noStrike" kern="0" cap="none" spc="0" normalizeH="0" baseline="0" noProof="0" dirty="0">
                <a:ln>
                  <a:noFill/>
                </a:ln>
                <a:solidFill>
                  <a:srgbClr val="F4F4F4"/>
                </a:solidFill>
                <a:effectLst/>
                <a:uLnTx/>
                <a:uFillTx/>
                <a:latin typeface="Raleway ExtraBold"/>
                <a:ea typeface="Raleway ExtraBold"/>
                <a:cs typeface="Raleway ExtraBold"/>
                <a:sym typeface="Raleway ExtraBold"/>
              </a:rPr>
              <a:t>Research Study Highlights (JMU)</a:t>
            </a:r>
            <a:endParaRPr kumimoji="0" lang="en-US" sz="1400" b="0" i="0" u="none" strike="noStrike" kern="0" cap="none" spc="0" normalizeH="0" baseline="0" noProof="0" dirty="0">
              <a:ln>
                <a:noFill/>
              </a:ln>
              <a:solidFill>
                <a:srgbClr val="000000"/>
              </a:solidFill>
              <a:effectLst/>
              <a:uLnTx/>
              <a:uFillTx/>
              <a:latin typeface="Raleway ExtraBold"/>
              <a:ea typeface="Raleway ExtraBold"/>
              <a:cs typeface="Raleway ExtraBold"/>
              <a:sym typeface="Raleway ExtraBold"/>
            </a:endParaRPr>
          </a:p>
        </p:txBody>
      </p:sp>
      <p:sp>
        <p:nvSpPr>
          <p:cNvPr id="334" name="Google Shape;334;p30"/>
          <p:cNvSpPr txBox="1"/>
          <p:nvPr/>
        </p:nvSpPr>
        <p:spPr>
          <a:xfrm>
            <a:off x="1075325" y="1921450"/>
            <a:ext cx="12933300" cy="7506600"/>
          </a:xfrm>
          <a:prstGeom prst="rect">
            <a:avLst/>
          </a:prstGeom>
          <a:noFill/>
          <a:ln>
            <a:noFill/>
          </a:ln>
        </p:spPr>
        <p:txBody>
          <a:bodyPr spcFirstLastPara="1" wrap="square" lIns="0" tIns="0" rIns="0" bIns="0" anchor="t" anchorCtr="0">
            <a:spAutoFit/>
          </a:bodyPr>
          <a:lstStyle/>
          <a:p>
            <a:pPr marL="914400" lvl="1" indent="-387286" algn="l" rtl="0">
              <a:lnSpc>
                <a:spcPct val="115000"/>
              </a:lnSpc>
              <a:spcBef>
                <a:spcPts val="800"/>
              </a:spcBef>
              <a:spcAft>
                <a:spcPts val="0"/>
              </a:spcAft>
              <a:buClr>
                <a:srgbClr val="F4F4F4"/>
              </a:buClr>
              <a:buSzPts val="2499"/>
              <a:buFont typeface="Raleway Medium"/>
              <a:buChar char="•"/>
            </a:pPr>
            <a:r>
              <a:rPr lang="en-US" sz="2800" dirty="0">
                <a:solidFill>
                  <a:srgbClr val="FFFFFF"/>
                </a:solidFill>
              </a:rPr>
              <a:t>The purpose of this study is to assess pre-service candidates’ effectiveness in using High Leverage Practices (HLPs) in their practicum and student teaching classrooms. </a:t>
            </a:r>
            <a:endParaRPr sz="2800" dirty="0">
              <a:solidFill>
                <a:srgbClr val="FFFFFF"/>
              </a:solidFill>
            </a:endParaRPr>
          </a:p>
          <a:p>
            <a:pPr marL="914400" lvl="0" indent="0" algn="l" rtl="0">
              <a:lnSpc>
                <a:spcPct val="115000"/>
              </a:lnSpc>
              <a:spcBef>
                <a:spcPts val="800"/>
              </a:spcBef>
              <a:spcAft>
                <a:spcPts val="0"/>
              </a:spcAft>
              <a:buNone/>
            </a:pPr>
            <a:endParaRPr sz="2800" dirty="0">
              <a:solidFill>
                <a:srgbClr val="FFFFFF"/>
              </a:solidFill>
            </a:endParaRPr>
          </a:p>
          <a:p>
            <a:pPr marL="914400" lvl="1" indent="-387286" algn="l" rtl="0">
              <a:lnSpc>
                <a:spcPct val="115000"/>
              </a:lnSpc>
              <a:spcBef>
                <a:spcPts val="800"/>
              </a:spcBef>
              <a:spcAft>
                <a:spcPts val="0"/>
              </a:spcAft>
              <a:buClr>
                <a:srgbClr val="F4F4F4"/>
              </a:buClr>
              <a:buSzPts val="2499"/>
              <a:buFont typeface="Raleway Medium"/>
              <a:buChar char="•"/>
            </a:pPr>
            <a:r>
              <a:rPr lang="en-US" sz="2800" dirty="0">
                <a:solidFill>
                  <a:srgbClr val="FFFFFF"/>
                </a:solidFill>
              </a:rPr>
              <a:t>University Supervisors (USs) and Cooperating Teachers (CTs) were trained to use HLPs to mentor pre-service candidates and the new classroom observation tool as a means of assessing pre-service candidates’ effectiveness in using HLPs in their practicum and student teaching classrooms. </a:t>
            </a:r>
            <a:endParaRPr sz="2800" dirty="0">
              <a:solidFill>
                <a:srgbClr val="FFFFFF"/>
              </a:solidFill>
            </a:endParaRPr>
          </a:p>
          <a:p>
            <a:pPr marL="914400" lvl="0" indent="0" algn="l" rtl="0">
              <a:lnSpc>
                <a:spcPct val="115000"/>
              </a:lnSpc>
              <a:spcBef>
                <a:spcPts val="800"/>
              </a:spcBef>
              <a:spcAft>
                <a:spcPts val="0"/>
              </a:spcAft>
              <a:buNone/>
            </a:pPr>
            <a:endParaRPr sz="2800" dirty="0">
              <a:solidFill>
                <a:srgbClr val="FFFFFF"/>
              </a:solidFill>
            </a:endParaRPr>
          </a:p>
          <a:p>
            <a:pPr marL="914400" lvl="1" indent="-406400" algn="l" rtl="0">
              <a:lnSpc>
                <a:spcPct val="115000"/>
              </a:lnSpc>
              <a:spcBef>
                <a:spcPts val="800"/>
              </a:spcBef>
              <a:spcAft>
                <a:spcPts val="0"/>
              </a:spcAft>
              <a:buClr>
                <a:srgbClr val="FFFFFF"/>
              </a:buClr>
              <a:buSzPts val="2800"/>
              <a:buChar char="•"/>
            </a:pPr>
            <a:r>
              <a:rPr lang="en-US" sz="2800" dirty="0">
                <a:solidFill>
                  <a:srgbClr val="FFFFFF"/>
                </a:solidFill>
              </a:rPr>
              <a:t>This was a collaboration between the JMU COE and JMU TTAC SLT Representatives.</a:t>
            </a:r>
            <a:endParaRPr sz="2800" dirty="0">
              <a:solidFill>
                <a:srgbClr val="FFFFFF"/>
              </a:solidFill>
            </a:endParaRPr>
          </a:p>
          <a:p>
            <a:pPr marL="914400" lvl="0" indent="0" algn="l" rtl="0">
              <a:lnSpc>
                <a:spcPct val="115000"/>
              </a:lnSpc>
              <a:spcBef>
                <a:spcPts val="800"/>
              </a:spcBef>
              <a:spcAft>
                <a:spcPts val="0"/>
              </a:spcAft>
              <a:buNone/>
            </a:pPr>
            <a:endParaRPr sz="3300" dirty="0">
              <a:solidFill>
                <a:srgbClr val="FFFFFF"/>
              </a:solidFill>
            </a:endParaRPr>
          </a:p>
          <a:p>
            <a:pPr marL="0" marR="0" lvl="0" indent="0" algn="l" rtl="0">
              <a:lnSpc>
                <a:spcPct val="140014"/>
              </a:lnSpc>
              <a:spcBef>
                <a:spcPts val="0"/>
              </a:spcBef>
              <a:spcAft>
                <a:spcPts val="0"/>
              </a:spcAft>
              <a:buNone/>
            </a:pPr>
            <a:endParaRPr sz="2999" dirty="0">
              <a:solidFill>
                <a:srgbClr val="F4F4F4"/>
              </a:solidFill>
              <a:latin typeface="Raleway Medium"/>
              <a:ea typeface="Raleway Medium"/>
              <a:cs typeface="Raleway Medium"/>
              <a:sym typeface="Raleway Medium"/>
            </a:endParaRPr>
          </a:p>
        </p:txBody>
      </p:sp>
      <p:sp>
        <p:nvSpPr>
          <p:cNvPr id="335" name="Google Shape;335;p30">
            <a:extLst>
              <a:ext uri="{C183D7F6-B498-43B3-948B-1728B52AA6E4}">
                <adec:decorative xmlns:adec="http://schemas.microsoft.com/office/drawing/2017/decorative" val="1"/>
              </a:ext>
            </a:extLst>
          </p:cNvPr>
          <p:cNvSpPr/>
          <p:nvPr/>
        </p:nvSpPr>
        <p:spPr>
          <a:xfrm>
            <a:off x="11929371" y="5567321"/>
            <a:ext cx="8046040" cy="5360674"/>
          </a:xfrm>
          <a:custGeom>
            <a:avLst/>
            <a:gdLst/>
            <a:ahLst/>
            <a:cxnLst/>
            <a:rect l="l" t="t" r="r" b="b"/>
            <a:pathLst>
              <a:path w="8046040" h="5360674" extrusionOk="0">
                <a:moveTo>
                  <a:pt x="0" y="0"/>
                </a:moveTo>
                <a:lnTo>
                  <a:pt x="8046040" y="0"/>
                </a:lnTo>
                <a:lnTo>
                  <a:pt x="8046040" y="5360674"/>
                </a:lnTo>
                <a:lnTo>
                  <a:pt x="0" y="5360674"/>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6" name="Google Shape;336;p30">
            <a:extLst>
              <a:ext uri="{C183D7F6-B498-43B3-948B-1728B52AA6E4}">
                <adec:decorative xmlns:adec="http://schemas.microsoft.com/office/drawing/2017/decorative" val="1"/>
              </a:ext>
            </a:extLst>
          </p:cNvPr>
          <p:cNvSpPr/>
          <p:nvPr/>
        </p:nvSpPr>
        <p:spPr>
          <a:xfrm>
            <a:off x="15344570" y="291371"/>
            <a:ext cx="2617191" cy="543067"/>
          </a:xfrm>
          <a:custGeom>
            <a:avLst/>
            <a:gdLst/>
            <a:ahLst/>
            <a:cxnLst/>
            <a:rect l="l" t="t" r="r" b="b"/>
            <a:pathLst>
              <a:path w="2617191" h="543067" extrusionOk="0">
                <a:moveTo>
                  <a:pt x="0" y="0"/>
                </a:moveTo>
                <a:lnTo>
                  <a:pt x="2617191" y="0"/>
                </a:lnTo>
                <a:lnTo>
                  <a:pt x="2617191" y="543067"/>
                </a:lnTo>
                <a:lnTo>
                  <a:pt x="0" y="54306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7" name="Google Shape;337;p30"/>
          <p:cNvSpPr txBox="1"/>
          <p:nvPr/>
        </p:nvSpPr>
        <p:spPr>
          <a:xfrm>
            <a:off x="15272961" y="863013"/>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FFFFFF"/>
                </a:solidFill>
                <a:latin typeface="Satisfy"/>
                <a:ea typeface="Satisfy"/>
                <a:cs typeface="Satisfy"/>
                <a:sym typeface="Satisfy"/>
              </a:rPr>
              <a:t>Cross-State Convening</a:t>
            </a:r>
            <a:endParaRPr sz="1500">
              <a:latin typeface="Satisfy"/>
              <a:ea typeface="Satisfy"/>
              <a:cs typeface="Satisfy"/>
              <a:sym typeface="Satisfy"/>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1">
            <a:extLst>
              <a:ext uri="{C183D7F6-B498-43B3-948B-1728B52AA6E4}">
                <adec:decorative xmlns:adec="http://schemas.microsoft.com/office/drawing/2017/decorative" val="1"/>
              </a:ext>
            </a:extLst>
          </p:cNvPr>
          <p:cNvSpPr/>
          <p:nvPr/>
        </p:nvSpPr>
        <p:spPr>
          <a:xfrm>
            <a:off x="1606761" y="4671204"/>
            <a:ext cx="7247580" cy="5004978"/>
          </a:xfrm>
          <a:custGeom>
            <a:avLst/>
            <a:gdLst/>
            <a:ahLst/>
            <a:cxnLst/>
            <a:rect l="l" t="t" r="r" b="b"/>
            <a:pathLst>
              <a:path w="4153341" h="3806067" extrusionOk="0">
                <a:moveTo>
                  <a:pt x="4028880" y="3806066"/>
                </a:moveTo>
                <a:lnTo>
                  <a:pt x="124460" y="3806066"/>
                </a:lnTo>
                <a:cubicBezTo>
                  <a:pt x="55880" y="3806066"/>
                  <a:pt x="0" y="3750186"/>
                  <a:pt x="0" y="3681606"/>
                </a:cubicBezTo>
                <a:lnTo>
                  <a:pt x="0" y="124460"/>
                </a:lnTo>
                <a:cubicBezTo>
                  <a:pt x="0" y="55880"/>
                  <a:pt x="55880" y="0"/>
                  <a:pt x="124460" y="0"/>
                </a:cubicBezTo>
                <a:lnTo>
                  <a:pt x="4028881" y="0"/>
                </a:lnTo>
                <a:cubicBezTo>
                  <a:pt x="4097461" y="0"/>
                  <a:pt x="4153341" y="55880"/>
                  <a:pt x="4153341" y="124460"/>
                </a:cubicBezTo>
                <a:lnTo>
                  <a:pt x="4153341" y="3681606"/>
                </a:lnTo>
                <a:cubicBezTo>
                  <a:pt x="4153341" y="3750186"/>
                  <a:pt x="4097461" y="3806067"/>
                  <a:pt x="4028881" y="3806067"/>
                </a:cubicBezTo>
                <a:close/>
              </a:path>
            </a:pathLst>
          </a:custGeom>
          <a:solidFill>
            <a:srgbClr val="F0AF15"/>
          </a:solidFill>
          <a:ln>
            <a:noFill/>
          </a:ln>
        </p:spPr>
        <p:txBody>
          <a:bodyPr spcFirstLastPara="1" wrap="square" lIns="98125" tIns="49050" rIns="98125" bIns="49050" anchor="t" anchorCtr="0">
            <a:noAutofit/>
          </a:bodyPr>
          <a:lstStyle/>
          <a:p>
            <a:pPr marL="0" marR="0" lvl="0" indent="0" algn="l" rtl="0">
              <a:spcBef>
                <a:spcPts val="0"/>
              </a:spcBef>
              <a:spcAft>
                <a:spcPts val="0"/>
              </a:spcAft>
              <a:buNone/>
            </a:pPr>
            <a:endParaRPr sz="1931">
              <a:solidFill>
                <a:schemeClr val="dk1"/>
              </a:solidFill>
              <a:latin typeface="Calibri"/>
              <a:ea typeface="Calibri"/>
              <a:cs typeface="Calibri"/>
              <a:sym typeface="Calibri"/>
            </a:endParaRPr>
          </a:p>
        </p:txBody>
      </p:sp>
      <p:sp>
        <p:nvSpPr>
          <p:cNvPr id="343" name="Google Shape;343;p31">
            <a:extLst>
              <a:ext uri="{C183D7F6-B498-43B3-948B-1728B52AA6E4}">
                <adec:decorative xmlns:adec="http://schemas.microsoft.com/office/drawing/2017/decorative" val="1"/>
              </a:ext>
            </a:extLst>
          </p:cNvPr>
          <p:cNvSpPr/>
          <p:nvPr/>
        </p:nvSpPr>
        <p:spPr>
          <a:xfrm>
            <a:off x="9543065" y="4671204"/>
            <a:ext cx="7247580" cy="5004978"/>
          </a:xfrm>
          <a:custGeom>
            <a:avLst/>
            <a:gdLst/>
            <a:ahLst/>
            <a:cxnLst/>
            <a:rect l="l" t="t" r="r" b="b"/>
            <a:pathLst>
              <a:path w="4153341" h="3806067" extrusionOk="0">
                <a:moveTo>
                  <a:pt x="4028880" y="3806066"/>
                </a:moveTo>
                <a:lnTo>
                  <a:pt x="124460" y="3806066"/>
                </a:lnTo>
                <a:cubicBezTo>
                  <a:pt x="55880" y="3806066"/>
                  <a:pt x="0" y="3750186"/>
                  <a:pt x="0" y="3681606"/>
                </a:cubicBezTo>
                <a:lnTo>
                  <a:pt x="0" y="124460"/>
                </a:lnTo>
                <a:cubicBezTo>
                  <a:pt x="0" y="55880"/>
                  <a:pt x="55880" y="0"/>
                  <a:pt x="124460" y="0"/>
                </a:cubicBezTo>
                <a:lnTo>
                  <a:pt x="4028881" y="0"/>
                </a:lnTo>
                <a:cubicBezTo>
                  <a:pt x="4097461" y="0"/>
                  <a:pt x="4153341" y="55880"/>
                  <a:pt x="4153341" y="124460"/>
                </a:cubicBezTo>
                <a:lnTo>
                  <a:pt x="4153341" y="3681606"/>
                </a:lnTo>
                <a:cubicBezTo>
                  <a:pt x="4153341" y="3750186"/>
                  <a:pt x="4097461" y="3806067"/>
                  <a:pt x="4028881" y="3806067"/>
                </a:cubicBezTo>
                <a:close/>
              </a:path>
            </a:pathLst>
          </a:custGeom>
          <a:solidFill>
            <a:srgbClr val="F0AF15"/>
          </a:solidFill>
          <a:ln>
            <a:noFill/>
          </a:ln>
        </p:spPr>
        <p:txBody>
          <a:bodyPr spcFirstLastPara="1" wrap="square" lIns="98125" tIns="49050" rIns="98125" bIns="49050" anchor="t" anchorCtr="0">
            <a:noAutofit/>
          </a:bodyPr>
          <a:lstStyle/>
          <a:p>
            <a:pPr marL="0" marR="0" lvl="0" indent="0" algn="l" rtl="0">
              <a:spcBef>
                <a:spcPts val="0"/>
              </a:spcBef>
              <a:spcAft>
                <a:spcPts val="0"/>
              </a:spcAft>
              <a:buNone/>
            </a:pPr>
            <a:endParaRPr sz="1931">
              <a:solidFill>
                <a:schemeClr val="dk1"/>
              </a:solidFill>
              <a:latin typeface="Calibri"/>
              <a:ea typeface="Calibri"/>
              <a:cs typeface="Calibri"/>
              <a:sym typeface="Calibri"/>
            </a:endParaRPr>
          </a:p>
        </p:txBody>
      </p:sp>
      <p:grpSp>
        <p:nvGrpSpPr>
          <p:cNvPr id="344" name="Google Shape;344;p31">
            <a:extLst>
              <a:ext uri="{C183D7F6-B498-43B3-948B-1728B52AA6E4}">
                <adec:decorative xmlns:adec="http://schemas.microsoft.com/office/drawing/2017/decorative" val="1"/>
              </a:ext>
            </a:extLst>
          </p:cNvPr>
          <p:cNvGrpSpPr/>
          <p:nvPr/>
        </p:nvGrpSpPr>
        <p:grpSpPr>
          <a:xfrm>
            <a:off x="-453566" y="525962"/>
            <a:ext cx="19195608" cy="1760049"/>
            <a:chOff x="0" y="-9525"/>
            <a:chExt cx="5055600" cy="463549"/>
          </a:xfrm>
        </p:grpSpPr>
        <p:sp>
          <p:nvSpPr>
            <p:cNvPr id="345" name="Google Shape;345;p31"/>
            <p:cNvSpPr/>
            <p:nvPr/>
          </p:nvSpPr>
          <p:spPr>
            <a:xfrm>
              <a:off x="0" y="0"/>
              <a:ext cx="5055508" cy="454024"/>
            </a:xfrm>
            <a:custGeom>
              <a:avLst/>
              <a:gdLst/>
              <a:ahLst/>
              <a:cxnLst/>
              <a:rect l="l" t="t" r="r" b="b"/>
              <a:pathLst>
                <a:path w="5055508" h="454024" extrusionOk="0">
                  <a:moveTo>
                    <a:pt x="0" y="0"/>
                  </a:moveTo>
                  <a:lnTo>
                    <a:pt x="5055508" y="0"/>
                  </a:lnTo>
                  <a:lnTo>
                    <a:pt x="5055508" y="454024"/>
                  </a:lnTo>
                  <a:lnTo>
                    <a:pt x="0" y="454024"/>
                  </a:lnTo>
                  <a:close/>
                </a:path>
              </a:pathLst>
            </a:custGeom>
            <a:solidFill>
              <a:srgbClr val="0F386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6" name="Google Shape;346;p31"/>
            <p:cNvSpPr txBox="1"/>
            <p:nvPr/>
          </p:nvSpPr>
          <p:spPr>
            <a:xfrm>
              <a:off x="0" y="-9525"/>
              <a:ext cx="5055600" cy="463500"/>
            </a:xfrm>
            <a:prstGeom prst="rect">
              <a:avLst/>
            </a:prstGeom>
            <a:noFill/>
            <a:ln>
              <a:noFill/>
            </a:ln>
          </p:spPr>
          <p:txBody>
            <a:bodyPr spcFirstLastPara="1" wrap="square" lIns="50800" tIns="50800" rIns="50800" bIns="50800" anchor="ctr" anchorCtr="0">
              <a:noAutofit/>
            </a:bodyPr>
            <a:lstStyle/>
            <a:p>
              <a:pPr marL="0" marR="0" lvl="0" indent="0" algn="ctr" rtl="0">
                <a:lnSpc>
                  <a:spcPct val="133277"/>
                </a:lnSpc>
                <a:spcBef>
                  <a:spcPts val="0"/>
                </a:spcBef>
                <a:spcAft>
                  <a:spcPts val="0"/>
                </a:spcAft>
                <a:buNone/>
              </a:pPr>
              <a:endParaRPr sz="1800">
                <a:solidFill>
                  <a:schemeClr val="dk1"/>
                </a:solidFill>
                <a:latin typeface="Calibri"/>
                <a:ea typeface="Calibri"/>
                <a:cs typeface="Calibri"/>
                <a:sym typeface="Calibri"/>
              </a:endParaRPr>
            </a:p>
          </p:txBody>
        </p:sp>
      </p:grpSp>
      <p:sp>
        <p:nvSpPr>
          <p:cNvPr id="347" name="Google Shape;347;p31">
            <a:extLst>
              <a:ext uri="{C183D7F6-B498-43B3-948B-1728B52AA6E4}">
                <adec:decorative xmlns:adec="http://schemas.microsoft.com/office/drawing/2017/decorative" val="1"/>
              </a:ext>
            </a:extLst>
          </p:cNvPr>
          <p:cNvSpPr/>
          <p:nvPr/>
        </p:nvSpPr>
        <p:spPr>
          <a:xfrm>
            <a:off x="1603700" y="3579313"/>
            <a:ext cx="7207250" cy="1444625"/>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F5776"/>
          </a:solidFill>
          <a:ln>
            <a:noFill/>
          </a:ln>
        </p:spPr>
        <p:txBody>
          <a:bodyPr spcFirstLastPara="1" wrap="square" lIns="98125" tIns="49050" rIns="98125" bIns="49050" anchor="t" anchorCtr="0">
            <a:noAutofit/>
          </a:bodyPr>
          <a:lstStyle/>
          <a:p>
            <a:pPr marL="0" marR="0" lvl="0" indent="0" algn="l" rtl="0">
              <a:spcBef>
                <a:spcPts val="0"/>
              </a:spcBef>
              <a:spcAft>
                <a:spcPts val="0"/>
              </a:spcAft>
              <a:buNone/>
            </a:pPr>
            <a:endParaRPr sz="1931">
              <a:solidFill>
                <a:schemeClr val="dk1"/>
              </a:solidFill>
              <a:latin typeface="Calibri"/>
              <a:ea typeface="Calibri"/>
              <a:cs typeface="Calibri"/>
              <a:sym typeface="Calibri"/>
            </a:endParaRPr>
          </a:p>
        </p:txBody>
      </p:sp>
      <p:sp>
        <p:nvSpPr>
          <p:cNvPr id="350" name="Google Shape;350;p31"/>
          <p:cNvSpPr txBox="1">
            <a:spLocks noGrp="1"/>
          </p:cNvSpPr>
          <p:nvPr>
            <p:ph type="title" idx="4294967295"/>
          </p:nvPr>
        </p:nvSpPr>
        <p:spPr>
          <a:xfrm>
            <a:off x="1028700" y="863478"/>
            <a:ext cx="16230600" cy="1231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8000" b="0" i="0" u="none" strike="noStrike" kern="0" cap="none" spc="0" normalizeH="0" baseline="0" noProof="0" dirty="0">
                <a:ln>
                  <a:noFill/>
                </a:ln>
                <a:solidFill>
                  <a:srgbClr val="FFFFFF"/>
                </a:solidFill>
                <a:effectLst/>
                <a:uLnTx/>
                <a:uFillTx/>
                <a:latin typeface="Raleway ExtraBold"/>
                <a:ea typeface="Raleway ExtraBold"/>
                <a:cs typeface="Raleway ExtraBold"/>
                <a:sym typeface="Raleway ExtraBold"/>
              </a:rPr>
              <a:t>Furthering our partnerships</a:t>
            </a:r>
            <a:endParaRPr kumimoji="0" lang="en-US" sz="1400" b="0" i="0" u="none" strike="noStrike" kern="0" cap="none" spc="0" normalizeH="0" baseline="0" noProof="0" dirty="0">
              <a:ln>
                <a:noFill/>
              </a:ln>
              <a:solidFill>
                <a:srgbClr val="000000"/>
              </a:solidFill>
              <a:effectLst/>
              <a:uLnTx/>
              <a:uFillTx/>
              <a:latin typeface="Raleway ExtraBold"/>
              <a:ea typeface="Raleway ExtraBold"/>
              <a:cs typeface="Raleway ExtraBold"/>
              <a:sym typeface="Raleway ExtraBold"/>
            </a:endParaRPr>
          </a:p>
        </p:txBody>
      </p:sp>
      <p:sp>
        <p:nvSpPr>
          <p:cNvPr id="348" name="Google Shape;348;p31"/>
          <p:cNvSpPr txBox="1"/>
          <p:nvPr/>
        </p:nvSpPr>
        <p:spPr>
          <a:xfrm>
            <a:off x="711550" y="2583026"/>
            <a:ext cx="16230600" cy="508200"/>
          </a:xfrm>
          <a:prstGeom prst="rect">
            <a:avLst/>
          </a:prstGeom>
          <a:noFill/>
          <a:ln>
            <a:noFill/>
          </a:ln>
        </p:spPr>
        <p:txBody>
          <a:bodyPr spcFirstLastPara="1" wrap="square" lIns="0" tIns="0" rIns="0" bIns="0" anchor="t" anchorCtr="0">
            <a:spAutoFit/>
          </a:bodyPr>
          <a:lstStyle/>
          <a:p>
            <a:pPr marL="0" marR="0" lvl="0" indent="0" algn="ctr" rtl="0">
              <a:lnSpc>
                <a:spcPct val="120022"/>
              </a:lnSpc>
              <a:spcBef>
                <a:spcPts val="0"/>
              </a:spcBef>
              <a:spcAft>
                <a:spcPts val="0"/>
              </a:spcAft>
              <a:buNone/>
            </a:pPr>
            <a:r>
              <a:rPr lang="en-US" sz="3302" b="1">
                <a:solidFill>
                  <a:srgbClr val="3D3D3D"/>
                </a:solidFill>
                <a:latin typeface="Raleway"/>
                <a:ea typeface="Raleway"/>
                <a:cs typeface="Raleway"/>
                <a:sym typeface="Raleway"/>
              </a:rPr>
              <a:t>Support within IHEs</a:t>
            </a:r>
            <a:endParaRPr sz="2000" b="1">
              <a:latin typeface="Raleway"/>
              <a:ea typeface="Raleway"/>
              <a:cs typeface="Raleway"/>
              <a:sym typeface="Raleway"/>
            </a:endParaRPr>
          </a:p>
        </p:txBody>
      </p:sp>
      <p:sp>
        <p:nvSpPr>
          <p:cNvPr id="352" name="Google Shape;352;p31"/>
          <p:cNvSpPr txBox="1"/>
          <p:nvPr/>
        </p:nvSpPr>
        <p:spPr>
          <a:xfrm>
            <a:off x="2551853" y="3926396"/>
            <a:ext cx="5482800" cy="783300"/>
          </a:xfrm>
          <a:prstGeom prst="rect">
            <a:avLst/>
          </a:prstGeom>
          <a:noFill/>
          <a:ln>
            <a:noFill/>
          </a:ln>
        </p:spPr>
        <p:txBody>
          <a:bodyPr spcFirstLastPara="1" wrap="square" lIns="0" tIns="0" rIns="0" bIns="0" anchor="t" anchorCtr="0">
            <a:spAutoFit/>
          </a:bodyPr>
          <a:lstStyle/>
          <a:p>
            <a:pPr marL="0" marR="0" lvl="1" indent="0" algn="ctr" rtl="0">
              <a:lnSpc>
                <a:spcPct val="156992"/>
              </a:lnSpc>
              <a:spcBef>
                <a:spcPts val="0"/>
              </a:spcBef>
              <a:spcAft>
                <a:spcPts val="0"/>
              </a:spcAft>
              <a:buNone/>
            </a:pPr>
            <a:r>
              <a:rPr lang="en-US" sz="5088">
                <a:solidFill>
                  <a:srgbClr val="FFFFFF"/>
                </a:solidFill>
                <a:latin typeface="Fjalla One"/>
                <a:ea typeface="Fjalla One"/>
                <a:cs typeface="Fjalla One"/>
                <a:sym typeface="Fjalla One"/>
              </a:rPr>
              <a:t>Faculty Support</a:t>
            </a:r>
            <a:endParaRPr sz="1502">
              <a:latin typeface="Fjalla One"/>
              <a:ea typeface="Fjalla One"/>
              <a:cs typeface="Fjalla One"/>
              <a:sym typeface="Fjalla One"/>
            </a:endParaRPr>
          </a:p>
        </p:txBody>
      </p:sp>
      <p:sp>
        <p:nvSpPr>
          <p:cNvPr id="349" name="Google Shape;349;p31"/>
          <p:cNvSpPr txBox="1"/>
          <p:nvPr/>
        </p:nvSpPr>
        <p:spPr>
          <a:xfrm>
            <a:off x="2266982" y="5372992"/>
            <a:ext cx="5922900" cy="2431200"/>
          </a:xfrm>
          <a:prstGeom prst="rect">
            <a:avLst/>
          </a:prstGeom>
          <a:noFill/>
          <a:ln>
            <a:noFill/>
          </a:ln>
        </p:spPr>
        <p:txBody>
          <a:bodyPr spcFirstLastPara="1" wrap="square" lIns="0" tIns="0" rIns="0" bIns="0" anchor="t" anchorCtr="0">
            <a:spAutoFit/>
          </a:bodyPr>
          <a:lstStyle/>
          <a:p>
            <a:pPr marL="490687" marR="0" lvl="0" indent="-388597" algn="l" rtl="0">
              <a:lnSpc>
                <a:spcPct val="120025"/>
              </a:lnSpc>
              <a:spcBef>
                <a:spcPts val="0"/>
              </a:spcBef>
              <a:spcAft>
                <a:spcPts val="0"/>
              </a:spcAft>
              <a:buClr>
                <a:schemeClr val="dk1"/>
              </a:buClr>
              <a:buSzPts val="2256"/>
              <a:buFont typeface="Raleway Medium"/>
              <a:buChar char="●"/>
            </a:pPr>
            <a:r>
              <a:rPr lang="en-US" sz="2255" dirty="0">
                <a:solidFill>
                  <a:schemeClr val="dk1"/>
                </a:solidFill>
                <a:latin typeface="Raleway Medium"/>
                <a:ea typeface="Raleway Medium"/>
                <a:cs typeface="Raleway Medium"/>
                <a:sym typeface="Raleway Medium"/>
              </a:rPr>
              <a:t>Provide university faculty with training in the High Leverage Practices (coursework)</a:t>
            </a:r>
            <a:endParaRPr sz="2255" dirty="0">
              <a:solidFill>
                <a:schemeClr val="dk1"/>
              </a:solidFill>
              <a:latin typeface="Raleway Medium"/>
              <a:ea typeface="Raleway Medium"/>
              <a:cs typeface="Raleway Medium"/>
              <a:sym typeface="Raleway Medium"/>
            </a:endParaRPr>
          </a:p>
          <a:p>
            <a:pPr marL="490687" marR="0" lvl="0" indent="-388597" algn="l" rtl="0">
              <a:lnSpc>
                <a:spcPct val="120025"/>
              </a:lnSpc>
              <a:spcBef>
                <a:spcPts val="0"/>
              </a:spcBef>
              <a:spcAft>
                <a:spcPts val="0"/>
              </a:spcAft>
              <a:buClr>
                <a:schemeClr val="dk1"/>
              </a:buClr>
              <a:buSzPts val="2256"/>
              <a:buFont typeface="Raleway Medium"/>
              <a:buChar char="●"/>
            </a:pPr>
            <a:r>
              <a:rPr lang="en-US" sz="2255" dirty="0">
                <a:solidFill>
                  <a:schemeClr val="dk1"/>
                </a:solidFill>
                <a:latin typeface="Raleway Medium"/>
                <a:ea typeface="Raleway Medium"/>
                <a:cs typeface="Raleway Medium"/>
                <a:sym typeface="Raleway Medium"/>
              </a:rPr>
              <a:t>Provide Cooperating Teachers and University supervisors with training in the HLPs (field placement)</a:t>
            </a:r>
            <a:endParaRPr sz="2255" dirty="0">
              <a:solidFill>
                <a:schemeClr val="dk1"/>
              </a:solidFill>
              <a:latin typeface="Raleway Medium"/>
              <a:ea typeface="Raleway Medium"/>
              <a:cs typeface="Raleway Medium"/>
              <a:sym typeface="Raleway Medium"/>
            </a:endParaRPr>
          </a:p>
        </p:txBody>
      </p:sp>
      <p:sp>
        <p:nvSpPr>
          <p:cNvPr id="353" name="Google Shape;353;p31">
            <a:extLst>
              <a:ext uri="{C183D7F6-B498-43B3-948B-1728B52AA6E4}">
                <adec:decorative xmlns:adec="http://schemas.microsoft.com/office/drawing/2017/decorative" val="1"/>
              </a:ext>
            </a:extLst>
          </p:cNvPr>
          <p:cNvSpPr/>
          <p:nvPr/>
        </p:nvSpPr>
        <p:spPr>
          <a:xfrm>
            <a:off x="9538448" y="3579300"/>
            <a:ext cx="7207250" cy="1444625"/>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F5776"/>
          </a:solidFill>
          <a:ln>
            <a:noFill/>
          </a:ln>
        </p:spPr>
        <p:txBody>
          <a:bodyPr spcFirstLastPara="1" wrap="square" lIns="98125" tIns="49050" rIns="98125" bIns="49050" anchor="t" anchorCtr="0">
            <a:noAutofit/>
          </a:bodyPr>
          <a:lstStyle/>
          <a:p>
            <a:pPr marL="0" marR="0" lvl="0" indent="0" algn="l" rtl="0">
              <a:spcBef>
                <a:spcPts val="0"/>
              </a:spcBef>
              <a:spcAft>
                <a:spcPts val="0"/>
              </a:spcAft>
              <a:buNone/>
            </a:pPr>
            <a:endParaRPr sz="1931">
              <a:solidFill>
                <a:schemeClr val="dk1"/>
              </a:solidFill>
              <a:latin typeface="Calibri"/>
              <a:ea typeface="Calibri"/>
              <a:cs typeface="Calibri"/>
              <a:sym typeface="Calibri"/>
            </a:endParaRPr>
          </a:p>
        </p:txBody>
      </p:sp>
      <p:sp>
        <p:nvSpPr>
          <p:cNvPr id="355" name="Google Shape;355;p31"/>
          <p:cNvSpPr txBox="1"/>
          <p:nvPr/>
        </p:nvSpPr>
        <p:spPr>
          <a:xfrm>
            <a:off x="9623364" y="3913050"/>
            <a:ext cx="7037400" cy="810000"/>
          </a:xfrm>
          <a:prstGeom prst="rect">
            <a:avLst/>
          </a:prstGeom>
          <a:noFill/>
          <a:ln>
            <a:noFill/>
          </a:ln>
        </p:spPr>
        <p:txBody>
          <a:bodyPr spcFirstLastPara="1" wrap="square" lIns="0" tIns="0" rIns="0" bIns="0" anchor="t" anchorCtr="0">
            <a:spAutoFit/>
          </a:bodyPr>
          <a:lstStyle/>
          <a:p>
            <a:pPr marL="0" marR="0" lvl="1" indent="0" algn="ctr" rtl="0">
              <a:lnSpc>
                <a:spcPct val="156994"/>
              </a:lnSpc>
              <a:spcBef>
                <a:spcPts val="0"/>
              </a:spcBef>
              <a:spcAft>
                <a:spcPts val="0"/>
              </a:spcAft>
              <a:buNone/>
            </a:pPr>
            <a:r>
              <a:rPr lang="en-US" sz="5263">
                <a:solidFill>
                  <a:srgbClr val="FFFFFF"/>
                </a:solidFill>
                <a:latin typeface="Fjalla One"/>
                <a:ea typeface="Fjalla One"/>
                <a:cs typeface="Fjalla One"/>
                <a:sym typeface="Fjalla One"/>
              </a:rPr>
              <a:t>Student Development</a:t>
            </a:r>
            <a:endParaRPr sz="1502">
              <a:latin typeface="Fjalla One"/>
              <a:ea typeface="Fjalla One"/>
              <a:cs typeface="Fjalla One"/>
              <a:sym typeface="Fjalla One"/>
            </a:endParaRPr>
          </a:p>
        </p:txBody>
      </p:sp>
      <p:sp>
        <p:nvSpPr>
          <p:cNvPr id="351" name="Google Shape;351;p31"/>
          <p:cNvSpPr txBox="1"/>
          <p:nvPr/>
        </p:nvSpPr>
        <p:spPr>
          <a:xfrm>
            <a:off x="10203331" y="5446039"/>
            <a:ext cx="5922900" cy="2546700"/>
          </a:xfrm>
          <a:prstGeom prst="rect">
            <a:avLst/>
          </a:prstGeom>
          <a:noFill/>
          <a:ln>
            <a:noFill/>
          </a:ln>
        </p:spPr>
        <p:txBody>
          <a:bodyPr spcFirstLastPara="1" wrap="square" lIns="0" tIns="0" rIns="0" bIns="0" anchor="t" anchorCtr="0">
            <a:spAutoFit/>
          </a:bodyPr>
          <a:lstStyle/>
          <a:p>
            <a:pPr marL="490687" marR="0" lvl="0" indent="-395411" algn="l" rtl="0">
              <a:lnSpc>
                <a:spcPct val="120025"/>
              </a:lnSpc>
              <a:spcBef>
                <a:spcPts val="0"/>
              </a:spcBef>
              <a:spcAft>
                <a:spcPts val="0"/>
              </a:spcAft>
              <a:buClr>
                <a:schemeClr val="dk1"/>
              </a:buClr>
              <a:buSzPts val="2363"/>
              <a:buFont typeface="Raleway Medium"/>
              <a:buChar char="●"/>
            </a:pPr>
            <a:r>
              <a:rPr lang="en-US" sz="2363" dirty="0">
                <a:solidFill>
                  <a:schemeClr val="dk1"/>
                </a:solidFill>
                <a:latin typeface="Raleway Medium"/>
                <a:ea typeface="Raleway Medium"/>
                <a:cs typeface="Raleway Medium"/>
                <a:sym typeface="Raleway Medium"/>
              </a:rPr>
              <a:t>Teach coursework as adjunct professors</a:t>
            </a:r>
            <a:endParaRPr sz="2363" dirty="0">
              <a:solidFill>
                <a:schemeClr val="dk1"/>
              </a:solidFill>
              <a:latin typeface="Raleway Medium"/>
              <a:ea typeface="Raleway Medium"/>
              <a:cs typeface="Raleway Medium"/>
              <a:sym typeface="Raleway Medium"/>
            </a:endParaRPr>
          </a:p>
          <a:p>
            <a:pPr marL="490687" marR="0" lvl="0" indent="-395411" algn="l" rtl="0">
              <a:lnSpc>
                <a:spcPct val="120025"/>
              </a:lnSpc>
              <a:spcBef>
                <a:spcPts val="0"/>
              </a:spcBef>
              <a:spcAft>
                <a:spcPts val="0"/>
              </a:spcAft>
              <a:buClr>
                <a:schemeClr val="dk1"/>
              </a:buClr>
              <a:buSzPts val="2363"/>
              <a:buFont typeface="Raleway Medium"/>
              <a:buChar char="●"/>
            </a:pPr>
            <a:r>
              <a:rPr lang="en-US" sz="2363" dirty="0">
                <a:solidFill>
                  <a:schemeClr val="dk1"/>
                </a:solidFill>
                <a:latin typeface="Raleway Medium"/>
                <a:ea typeface="Raleway Medium"/>
                <a:cs typeface="Raleway Medium"/>
                <a:sym typeface="Raleway Medium"/>
              </a:rPr>
              <a:t>Support field placement experience through training of student teachers, alongside the university faculty, and cooperating teachers on HLPs</a:t>
            </a:r>
            <a:endParaRPr sz="2363" dirty="0">
              <a:solidFill>
                <a:schemeClr val="dk1"/>
              </a:solidFill>
              <a:latin typeface="Raleway Medium"/>
              <a:ea typeface="Raleway Medium"/>
              <a:cs typeface="Raleway Medium"/>
              <a:sym typeface="Raleway Medium"/>
            </a:endParaRPr>
          </a:p>
        </p:txBody>
      </p:sp>
      <p:sp>
        <p:nvSpPr>
          <p:cNvPr id="354" name="Google Shape;354;p31">
            <a:extLst>
              <a:ext uri="{C183D7F6-B498-43B3-948B-1728B52AA6E4}">
                <adec:decorative xmlns:adec="http://schemas.microsoft.com/office/drawing/2017/decorative" val="1"/>
              </a:ext>
            </a:extLst>
          </p:cNvPr>
          <p:cNvSpPr/>
          <p:nvPr/>
        </p:nvSpPr>
        <p:spPr>
          <a:xfrm>
            <a:off x="15696091" y="9752368"/>
            <a:ext cx="2466183" cy="453582"/>
          </a:xfrm>
          <a:custGeom>
            <a:avLst/>
            <a:gdLst/>
            <a:ahLst/>
            <a:cxnLst/>
            <a:rect l="l" t="t" r="r" b="b"/>
            <a:pathLst>
              <a:path w="2038168" h="422920" extrusionOk="0">
                <a:moveTo>
                  <a:pt x="0" y="0"/>
                </a:moveTo>
                <a:lnTo>
                  <a:pt x="2038168" y="0"/>
                </a:lnTo>
                <a:lnTo>
                  <a:pt x="2038168" y="422920"/>
                </a:lnTo>
                <a:lnTo>
                  <a:pt x="0" y="422920"/>
                </a:lnTo>
                <a:lnTo>
                  <a:pt x="0" y="0"/>
                </a:lnTo>
                <a:close/>
              </a:path>
            </a:pathLst>
          </a:custGeom>
          <a:blipFill rotWithShape="1">
            <a:blip r:embed="rId3">
              <a:alphaModFix/>
            </a:blip>
            <a:stretch>
              <a:fillRect/>
            </a:stretch>
          </a:blipFill>
          <a:ln>
            <a:noFill/>
          </a:ln>
        </p:spPr>
        <p:txBody>
          <a:bodyPr spcFirstLastPara="1" wrap="square" lIns="98125" tIns="49050" rIns="98125" bIns="49050" anchor="t" anchorCtr="0">
            <a:noAutofit/>
          </a:bodyPr>
          <a:lstStyle/>
          <a:p>
            <a:pPr marL="0" marR="0" lvl="0" indent="0" algn="l" rtl="0">
              <a:spcBef>
                <a:spcPts val="0"/>
              </a:spcBef>
              <a:spcAft>
                <a:spcPts val="0"/>
              </a:spcAft>
              <a:buNone/>
            </a:pPr>
            <a:endParaRPr sz="1931">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359"/>
        <p:cNvGrpSpPr/>
        <p:nvPr/>
      </p:nvGrpSpPr>
      <p:grpSpPr>
        <a:xfrm>
          <a:off x="0" y="0"/>
          <a:ext cx="0" cy="0"/>
          <a:chOff x="0" y="0"/>
          <a:chExt cx="0" cy="0"/>
        </a:xfrm>
      </p:grpSpPr>
      <p:grpSp>
        <p:nvGrpSpPr>
          <p:cNvPr id="360" name="Google Shape;360;p32">
            <a:extLst>
              <a:ext uri="{C183D7F6-B498-43B3-948B-1728B52AA6E4}">
                <adec:decorative xmlns:adec="http://schemas.microsoft.com/office/drawing/2017/decorative" val="1"/>
              </a:ext>
            </a:extLst>
          </p:cNvPr>
          <p:cNvGrpSpPr/>
          <p:nvPr/>
        </p:nvGrpSpPr>
        <p:grpSpPr>
          <a:xfrm>
            <a:off x="13280398" y="5567321"/>
            <a:ext cx="5125029" cy="5125029"/>
            <a:chOff x="0" y="0"/>
            <a:chExt cx="812800" cy="812800"/>
          </a:xfrm>
        </p:grpSpPr>
        <p:sp>
          <p:nvSpPr>
            <p:cNvPr id="361" name="Google Shape;361;p3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B9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2" name="Google Shape;362;p32"/>
            <p:cNvSpPr txBox="1"/>
            <p:nvPr/>
          </p:nvSpPr>
          <p:spPr>
            <a:xfrm>
              <a:off x="76200" y="38100"/>
              <a:ext cx="660300" cy="698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363" name="Google Shape;363;p32"/>
          <p:cNvSpPr txBox="1">
            <a:spLocks noGrp="1"/>
          </p:cNvSpPr>
          <p:nvPr>
            <p:ph type="title" idx="4294967295"/>
          </p:nvPr>
        </p:nvSpPr>
        <p:spPr>
          <a:xfrm>
            <a:off x="1075325" y="485925"/>
            <a:ext cx="12549900" cy="10776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000" b="0" i="0" u="none" strike="noStrike" kern="0" cap="none" spc="0" normalizeH="0" baseline="0" noProof="0" dirty="0">
                <a:ln>
                  <a:noFill/>
                </a:ln>
                <a:solidFill>
                  <a:srgbClr val="F4F4F4"/>
                </a:solidFill>
                <a:effectLst/>
                <a:uLnTx/>
                <a:uFillTx/>
                <a:latin typeface="Raleway ExtraBold"/>
                <a:ea typeface="Raleway ExtraBold"/>
                <a:cs typeface="Raleway ExtraBold"/>
                <a:sym typeface="Raleway ExtraBold"/>
              </a:rPr>
              <a:t>Pilot Takeaways</a:t>
            </a:r>
            <a:endParaRPr kumimoji="0" lang="en-US" sz="1400" b="0" i="0" u="none" strike="noStrike" kern="0" cap="none" spc="0" normalizeH="0" baseline="0" noProof="0" dirty="0">
              <a:ln>
                <a:noFill/>
              </a:ln>
              <a:solidFill>
                <a:srgbClr val="000000"/>
              </a:solidFill>
              <a:effectLst/>
              <a:uLnTx/>
              <a:uFillTx/>
              <a:latin typeface="Raleway ExtraBold"/>
              <a:ea typeface="Raleway ExtraBold"/>
              <a:cs typeface="Raleway ExtraBold"/>
              <a:sym typeface="Raleway ExtraBold"/>
            </a:endParaRPr>
          </a:p>
        </p:txBody>
      </p:sp>
      <p:sp>
        <p:nvSpPr>
          <p:cNvPr id="364" name="Google Shape;364;p32"/>
          <p:cNvSpPr txBox="1"/>
          <p:nvPr/>
        </p:nvSpPr>
        <p:spPr>
          <a:xfrm>
            <a:off x="1352575" y="2764300"/>
            <a:ext cx="10576800" cy="4339500"/>
          </a:xfrm>
          <a:prstGeom prst="rect">
            <a:avLst/>
          </a:prstGeom>
          <a:noFill/>
          <a:ln>
            <a:noFill/>
          </a:ln>
        </p:spPr>
        <p:txBody>
          <a:bodyPr spcFirstLastPara="1" wrap="square" lIns="0" tIns="0" rIns="0" bIns="0" anchor="t" anchorCtr="0">
            <a:spAutoFit/>
          </a:bodyPr>
          <a:lstStyle/>
          <a:p>
            <a:pPr marL="582927" marR="0" lvl="1" indent="-310513" algn="l" rtl="0">
              <a:lnSpc>
                <a:spcPct val="140014"/>
              </a:lnSpc>
              <a:spcBef>
                <a:spcPts val="0"/>
              </a:spcBef>
              <a:spcAft>
                <a:spcPts val="0"/>
              </a:spcAft>
              <a:buClr>
                <a:srgbClr val="F4F4F4"/>
              </a:buClr>
              <a:buSzPts val="2999"/>
              <a:buFont typeface="Raleway Medium"/>
              <a:buChar char="•"/>
            </a:pPr>
            <a:r>
              <a:rPr lang="en-US" sz="2999" dirty="0">
                <a:solidFill>
                  <a:srgbClr val="F4F4F4"/>
                </a:solidFill>
                <a:latin typeface="Raleway Medium"/>
                <a:ea typeface="Raleway Medium"/>
                <a:cs typeface="Raleway Medium"/>
                <a:sym typeface="Raleway Medium"/>
              </a:rPr>
              <a:t>Student knowledge of HLPs through coursework is generalizing outside of their classes</a:t>
            </a:r>
            <a:endParaRPr sz="2999" dirty="0">
              <a:solidFill>
                <a:srgbClr val="F4F4F4"/>
              </a:solidFill>
              <a:latin typeface="Raleway Medium"/>
              <a:ea typeface="Raleway Medium"/>
              <a:cs typeface="Raleway Medium"/>
              <a:sym typeface="Raleway Medium"/>
            </a:endParaRPr>
          </a:p>
          <a:p>
            <a:pPr marL="582927" marR="0" lvl="1" indent="-310513" algn="l" rtl="0">
              <a:lnSpc>
                <a:spcPct val="140014"/>
              </a:lnSpc>
              <a:spcBef>
                <a:spcPts val="0"/>
              </a:spcBef>
              <a:spcAft>
                <a:spcPts val="0"/>
              </a:spcAft>
              <a:buClr>
                <a:srgbClr val="F4F4F4"/>
              </a:buClr>
              <a:buSzPts val="2999"/>
              <a:buFont typeface="Raleway Medium"/>
              <a:buChar char="•"/>
            </a:pPr>
            <a:r>
              <a:rPr lang="en-US" sz="2999" dirty="0">
                <a:solidFill>
                  <a:srgbClr val="F4F4F4"/>
                </a:solidFill>
                <a:latin typeface="Raleway Medium"/>
                <a:ea typeface="Raleway Medium"/>
                <a:cs typeface="Raleway Medium"/>
                <a:sym typeface="Raleway Medium"/>
              </a:rPr>
              <a:t>University Supervisors and Cooperating Teachers are appreciative of training in content related to supporting pre-service teachers</a:t>
            </a:r>
            <a:endParaRPr sz="2999" dirty="0">
              <a:solidFill>
                <a:srgbClr val="F4F4F4"/>
              </a:solidFill>
              <a:latin typeface="Raleway Medium"/>
              <a:ea typeface="Raleway Medium"/>
              <a:cs typeface="Raleway Medium"/>
              <a:sym typeface="Raleway Medium"/>
            </a:endParaRPr>
          </a:p>
          <a:p>
            <a:pPr marL="582927" marR="0" lvl="1" indent="-310513" algn="l" rtl="0">
              <a:lnSpc>
                <a:spcPct val="140014"/>
              </a:lnSpc>
              <a:spcBef>
                <a:spcPts val="0"/>
              </a:spcBef>
              <a:spcAft>
                <a:spcPts val="0"/>
              </a:spcAft>
              <a:buClr>
                <a:srgbClr val="F4F4F4"/>
              </a:buClr>
              <a:buSzPts val="2999"/>
              <a:buFont typeface="Raleway Medium"/>
              <a:buChar char="•"/>
            </a:pPr>
            <a:r>
              <a:rPr lang="en-US" sz="2999" dirty="0">
                <a:solidFill>
                  <a:srgbClr val="F4F4F4"/>
                </a:solidFill>
                <a:latin typeface="Raleway Medium"/>
                <a:ea typeface="Raleway Medium"/>
                <a:cs typeface="Raleway Medium"/>
                <a:sym typeface="Raleway Medium"/>
              </a:rPr>
              <a:t>US and CTs needed additional support in providing effective feedback to pre-services teachers</a:t>
            </a:r>
            <a:endParaRPr sz="2999" dirty="0">
              <a:solidFill>
                <a:srgbClr val="F4F4F4"/>
              </a:solidFill>
              <a:latin typeface="Raleway Medium"/>
              <a:ea typeface="Raleway Medium"/>
              <a:cs typeface="Raleway Medium"/>
              <a:sym typeface="Raleway Medium"/>
            </a:endParaRPr>
          </a:p>
        </p:txBody>
      </p:sp>
      <p:sp>
        <p:nvSpPr>
          <p:cNvPr id="365" name="Google Shape;365;p32">
            <a:extLst>
              <a:ext uri="{C183D7F6-B498-43B3-948B-1728B52AA6E4}">
                <adec:decorative xmlns:adec="http://schemas.microsoft.com/office/drawing/2017/decorative" val="1"/>
              </a:ext>
            </a:extLst>
          </p:cNvPr>
          <p:cNvSpPr/>
          <p:nvPr/>
        </p:nvSpPr>
        <p:spPr>
          <a:xfrm>
            <a:off x="11929371" y="5567321"/>
            <a:ext cx="8046040" cy="5360674"/>
          </a:xfrm>
          <a:custGeom>
            <a:avLst/>
            <a:gdLst/>
            <a:ahLst/>
            <a:cxnLst/>
            <a:rect l="l" t="t" r="r" b="b"/>
            <a:pathLst>
              <a:path w="8046040" h="5360674" extrusionOk="0">
                <a:moveTo>
                  <a:pt x="0" y="0"/>
                </a:moveTo>
                <a:lnTo>
                  <a:pt x="8046040" y="0"/>
                </a:lnTo>
                <a:lnTo>
                  <a:pt x="8046040" y="5360674"/>
                </a:lnTo>
                <a:lnTo>
                  <a:pt x="0" y="5360674"/>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 name="Google Shape;366;p32">
            <a:extLst>
              <a:ext uri="{C183D7F6-B498-43B3-948B-1728B52AA6E4}">
                <adec:decorative xmlns:adec="http://schemas.microsoft.com/office/drawing/2017/decorative" val="1"/>
              </a:ext>
            </a:extLst>
          </p:cNvPr>
          <p:cNvSpPr/>
          <p:nvPr/>
        </p:nvSpPr>
        <p:spPr>
          <a:xfrm>
            <a:off x="15344570" y="291371"/>
            <a:ext cx="2617191" cy="543067"/>
          </a:xfrm>
          <a:custGeom>
            <a:avLst/>
            <a:gdLst/>
            <a:ahLst/>
            <a:cxnLst/>
            <a:rect l="l" t="t" r="r" b="b"/>
            <a:pathLst>
              <a:path w="2617191" h="543067" extrusionOk="0">
                <a:moveTo>
                  <a:pt x="0" y="0"/>
                </a:moveTo>
                <a:lnTo>
                  <a:pt x="2617191" y="0"/>
                </a:lnTo>
                <a:lnTo>
                  <a:pt x="2617191" y="543067"/>
                </a:lnTo>
                <a:lnTo>
                  <a:pt x="0" y="54306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 name="Google Shape;367;p32"/>
          <p:cNvSpPr txBox="1"/>
          <p:nvPr/>
        </p:nvSpPr>
        <p:spPr>
          <a:xfrm>
            <a:off x="15272961" y="863013"/>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FFFFFF"/>
                </a:solidFill>
                <a:latin typeface="Satisfy"/>
                <a:ea typeface="Satisfy"/>
                <a:cs typeface="Satisfy"/>
                <a:sym typeface="Satisfy"/>
              </a:rPr>
              <a:t>Cross-State Convening</a:t>
            </a:r>
            <a:endParaRPr sz="1500">
              <a:latin typeface="Satisfy"/>
              <a:ea typeface="Satisfy"/>
              <a:cs typeface="Satisfy"/>
              <a:sym typeface="Satisfy"/>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3">
            <a:extLst>
              <a:ext uri="{C183D7F6-B498-43B3-948B-1728B52AA6E4}">
                <adec:decorative xmlns:adec="http://schemas.microsoft.com/office/drawing/2017/decorative" val="1"/>
              </a:ext>
            </a:extLst>
          </p:cNvPr>
          <p:cNvSpPr/>
          <p:nvPr/>
        </p:nvSpPr>
        <p:spPr>
          <a:xfrm>
            <a:off x="2873238" y="1028700"/>
            <a:ext cx="12539606" cy="7126709"/>
          </a:xfrm>
          <a:custGeom>
            <a:avLst/>
            <a:gdLst/>
            <a:ahLst/>
            <a:cxnLst/>
            <a:rect l="l" t="t" r="r" b="b"/>
            <a:pathLst>
              <a:path w="3005298" h="1708019" extrusionOk="0">
                <a:moveTo>
                  <a:pt x="2880838" y="1708019"/>
                </a:moveTo>
                <a:lnTo>
                  <a:pt x="124460" y="1708019"/>
                </a:lnTo>
                <a:cubicBezTo>
                  <a:pt x="55880" y="1708019"/>
                  <a:pt x="0" y="1652139"/>
                  <a:pt x="0" y="1583559"/>
                </a:cubicBezTo>
                <a:lnTo>
                  <a:pt x="0" y="124460"/>
                </a:lnTo>
                <a:cubicBezTo>
                  <a:pt x="0" y="55880"/>
                  <a:pt x="55880" y="0"/>
                  <a:pt x="124460" y="0"/>
                </a:cubicBezTo>
                <a:lnTo>
                  <a:pt x="2880838" y="0"/>
                </a:lnTo>
                <a:cubicBezTo>
                  <a:pt x="2949418" y="0"/>
                  <a:pt x="3005298" y="55880"/>
                  <a:pt x="3005298" y="124460"/>
                </a:cubicBezTo>
                <a:lnTo>
                  <a:pt x="3005298" y="1583559"/>
                </a:lnTo>
                <a:cubicBezTo>
                  <a:pt x="3005298" y="1652139"/>
                  <a:pt x="2949418" y="1708019"/>
                  <a:pt x="2880838" y="1708019"/>
                </a:cubicBezTo>
                <a:close/>
              </a:path>
            </a:pathLst>
          </a:custGeom>
          <a:solidFill>
            <a:srgbClr val="F8BC2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3" name="Google Shape;373;p33">
            <a:extLst>
              <a:ext uri="{C183D7F6-B498-43B3-948B-1728B52AA6E4}">
                <adec:decorative xmlns:adec="http://schemas.microsoft.com/office/drawing/2017/decorative" val="1"/>
              </a:ext>
            </a:extLst>
          </p:cNvPr>
          <p:cNvSpPr/>
          <p:nvPr/>
        </p:nvSpPr>
        <p:spPr>
          <a:xfrm>
            <a:off x="289308"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4" name="Google Shape;374;p33">
            <a:extLst>
              <a:ext uri="{C183D7F6-B498-43B3-948B-1728B52AA6E4}">
                <adec:decorative xmlns:adec="http://schemas.microsoft.com/office/drawing/2017/decorative" val="1"/>
              </a:ext>
            </a:extLst>
          </p:cNvPr>
          <p:cNvSpPr txBox="1"/>
          <p:nvPr/>
        </p:nvSpPr>
        <p:spPr>
          <a:xfrm>
            <a:off x="176868"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375" name="Google Shape;375;p33">
            <a:extLst>
              <a:ext uri="{C183D7F6-B498-43B3-948B-1728B52AA6E4}">
                <adec:decorative xmlns:adec="http://schemas.microsoft.com/office/drawing/2017/decorative" val="1"/>
              </a:ext>
            </a:extLst>
          </p:cNvPr>
          <p:cNvSpPr/>
          <p:nvPr/>
        </p:nvSpPr>
        <p:spPr>
          <a:xfrm>
            <a:off x="-7" y="5346712"/>
            <a:ext cx="4874396" cy="7267812"/>
          </a:xfrm>
          <a:custGeom>
            <a:avLst/>
            <a:gdLst/>
            <a:ahLst/>
            <a:cxnLst/>
            <a:rect l="l" t="t" r="r" b="b"/>
            <a:pathLst>
              <a:path w="4874396" h="7267812" extrusionOk="0">
                <a:moveTo>
                  <a:pt x="0" y="0"/>
                </a:moveTo>
                <a:lnTo>
                  <a:pt x="4874396" y="0"/>
                </a:lnTo>
                <a:lnTo>
                  <a:pt x="4874396" y="7267812"/>
                </a:lnTo>
                <a:lnTo>
                  <a:pt x="0" y="7267812"/>
                </a:lnTo>
                <a:lnTo>
                  <a:pt x="0" y="0"/>
                </a:lnTo>
                <a:close/>
              </a:path>
            </a:pathLst>
          </a:custGeom>
          <a:blipFill rotWithShape="1">
            <a:blip r:embed="rId4">
              <a:alphaModFix/>
            </a:blip>
            <a:stretch>
              <a:fillRect l="-5307" t="-129" r="-112756" b="-11938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 name="Google Shape;376;p33">
            <a:extLst>
              <a:ext uri="{C183D7F6-B498-43B3-948B-1728B52AA6E4}">
                <adec:decorative xmlns:adec="http://schemas.microsoft.com/office/drawing/2017/decorative" val="1"/>
              </a:ext>
            </a:extLst>
          </p:cNvPr>
          <p:cNvSpPr/>
          <p:nvPr/>
        </p:nvSpPr>
        <p:spPr>
          <a:xfrm>
            <a:off x="13522649" y="5496243"/>
            <a:ext cx="4765351" cy="6665818"/>
          </a:xfrm>
          <a:custGeom>
            <a:avLst/>
            <a:gdLst/>
            <a:ahLst/>
            <a:cxnLst/>
            <a:rect l="l" t="t" r="r" b="b"/>
            <a:pathLst>
              <a:path w="4765351" h="6665818" extrusionOk="0">
                <a:moveTo>
                  <a:pt x="0" y="0"/>
                </a:moveTo>
                <a:lnTo>
                  <a:pt x="4765351" y="0"/>
                </a:lnTo>
                <a:lnTo>
                  <a:pt x="4765351" y="6665818"/>
                </a:lnTo>
                <a:lnTo>
                  <a:pt x="0" y="6665818"/>
                </a:lnTo>
                <a:lnTo>
                  <a:pt x="0" y="0"/>
                </a:lnTo>
                <a:close/>
              </a:path>
            </a:pathLst>
          </a:custGeom>
          <a:blipFill rotWithShape="1">
            <a:blip r:embed="rId5">
              <a:alphaModFix/>
            </a:blip>
            <a:stretch>
              <a:fillRect l="-102895" t="-113427" r="-13868" b="-1916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 name="Google Shape;378;p33"/>
          <p:cNvSpPr txBox="1">
            <a:spLocks noGrp="1"/>
          </p:cNvSpPr>
          <p:nvPr>
            <p:ph type="title" idx="4294967295"/>
          </p:nvPr>
        </p:nvSpPr>
        <p:spPr>
          <a:xfrm>
            <a:off x="3702102" y="2282467"/>
            <a:ext cx="10881900" cy="300577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endParaRPr kumimoji="0" lang="en-US" sz="9299" b="1" i="0" u="none" strike="noStrike" kern="0" cap="none" spc="0" normalizeH="0" baseline="0" noProof="0" dirty="0">
              <a:ln>
                <a:noFill/>
              </a:ln>
              <a:solidFill>
                <a:srgbClr val="000000"/>
              </a:solidFill>
              <a:effectLst/>
              <a:uLnTx/>
              <a:uFillTx/>
              <a:latin typeface="Fjalla One"/>
              <a:ea typeface="Fjalla One"/>
              <a:cs typeface="Fjalla One"/>
              <a:sym typeface="Fjalla One"/>
            </a:endParaRPr>
          </a:p>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9299" b="1" i="0" u="none" strike="noStrike" kern="0" cap="none" spc="0" normalizeH="0" baseline="0" noProof="0" dirty="0">
                <a:ln>
                  <a:noFill/>
                </a:ln>
                <a:solidFill>
                  <a:srgbClr val="000000"/>
                </a:solidFill>
                <a:effectLst/>
                <a:uLnTx/>
                <a:uFillTx/>
                <a:latin typeface="Fjalla One"/>
                <a:ea typeface="Fjalla One"/>
                <a:cs typeface="Fjalla One"/>
                <a:sym typeface="Fjalla One"/>
              </a:rPr>
              <a:t>Questions?</a:t>
            </a:r>
            <a:endParaRPr kumimoji="0" lang="en-US" sz="3700" b="0" i="0" u="none" strike="noStrike" kern="0" cap="none" spc="0" normalizeH="0" baseline="0" noProof="0" dirty="0">
              <a:ln>
                <a:noFill/>
              </a:ln>
              <a:solidFill>
                <a:srgbClr val="000000"/>
              </a:solidFill>
              <a:effectLst/>
              <a:uLnTx/>
              <a:uFillTx/>
              <a:latin typeface="Fjalla One"/>
              <a:ea typeface="Fjalla One"/>
              <a:cs typeface="Fjalla One"/>
              <a:sym typeface="Fjalla One"/>
            </a:endParaRPr>
          </a:p>
        </p:txBody>
      </p:sp>
      <p:sp>
        <p:nvSpPr>
          <p:cNvPr id="379" name="Google Shape;379;p33">
            <a:extLst>
              <a:ext uri="{C183D7F6-B498-43B3-948B-1728B52AA6E4}">
                <adec:decorative xmlns:adec="http://schemas.microsoft.com/office/drawing/2017/decorative" val="1"/>
              </a:ext>
            </a:extLst>
          </p:cNvPr>
          <p:cNvSpPr txBox="1"/>
          <p:nvPr/>
        </p:nvSpPr>
        <p:spPr>
          <a:xfrm>
            <a:off x="4069700" y="6132350"/>
            <a:ext cx="10146825" cy="21555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endParaRPr>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4"/>
          <p:cNvSpPr txBox="1">
            <a:spLocks noGrp="1"/>
          </p:cNvSpPr>
          <p:nvPr>
            <p:ph type="title" idx="4294967295"/>
          </p:nvPr>
        </p:nvSpPr>
        <p:spPr>
          <a:xfrm>
            <a:off x="1786050" y="1617357"/>
            <a:ext cx="14715900" cy="3323987"/>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75000"/>
              </a:lnSpc>
              <a:spcBef>
                <a:spcPts val="0"/>
              </a:spcBef>
              <a:spcAft>
                <a:spcPts val="0"/>
              </a:spcAft>
              <a:buClr>
                <a:srgbClr val="000000"/>
              </a:buClr>
              <a:buSzTx/>
              <a:buFont typeface="Arial"/>
              <a:buNone/>
              <a:tabLst/>
              <a:defRPr/>
            </a:pPr>
            <a:r>
              <a:rPr kumimoji="0" lang="en-US" sz="9600" b="1" i="0" u="none" strike="noStrike" kern="0" cap="none" spc="0" normalizeH="0" baseline="0" noProof="0" dirty="0">
                <a:ln>
                  <a:noFill/>
                </a:ln>
                <a:solidFill>
                  <a:srgbClr val="0F3869"/>
                </a:solidFill>
                <a:effectLst/>
                <a:uLnTx/>
                <a:uFillTx/>
                <a:latin typeface="Bebas Neue"/>
                <a:ea typeface="Bebas Neue"/>
                <a:cs typeface="Bebas Neue"/>
                <a:sym typeface="Bebas Neue"/>
              </a:rPr>
              <a:t>Strength in Partnership: Cross‑State Collaboration for Blueprint Success</a:t>
            </a:r>
          </a:p>
        </p:txBody>
      </p:sp>
      <p:sp>
        <p:nvSpPr>
          <p:cNvPr id="90" name="Google Shape;90;p14">
            <a:extLst>
              <a:ext uri="{C183D7F6-B498-43B3-948B-1728B52AA6E4}">
                <adec:decorative xmlns:adec="http://schemas.microsoft.com/office/drawing/2017/decorative" val="1"/>
              </a:ext>
            </a:extLst>
          </p:cNvPr>
          <p:cNvSpPr/>
          <p:nvPr/>
        </p:nvSpPr>
        <p:spPr>
          <a:xfrm>
            <a:off x="289308"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14"/>
          <p:cNvSpPr txBox="1"/>
          <p:nvPr/>
        </p:nvSpPr>
        <p:spPr>
          <a:xfrm>
            <a:off x="176868"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92" name="Google Shape;92;p14"/>
          <p:cNvSpPr txBox="1"/>
          <p:nvPr/>
        </p:nvSpPr>
        <p:spPr>
          <a:xfrm>
            <a:off x="176868" y="5143500"/>
            <a:ext cx="17619600" cy="4775400"/>
          </a:xfrm>
          <a:prstGeom prst="rect">
            <a:avLst/>
          </a:prstGeom>
          <a:noFill/>
          <a:ln>
            <a:noFill/>
          </a:ln>
        </p:spPr>
        <p:txBody>
          <a:bodyPr spcFirstLastPara="1" wrap="square" lIns="0" tIns="0" rIns="0" bIns="0" anchor="t" anchorCtr="0">
            <a:spAutoFit/>
          </a:bodyPr>
          <a:lstStyle/>
          <a:p>
            <a:pPr marL="0" marR="0" lvl="0" indent="0" algn="ctr" rtl="0">
              <a:lnSpc>
                <a:spcPct val="123995"/>
              </a:lnSpc>
              <a:spcBef>
                <a:spcPts val="0"/>
              </a:spcBef>
              <a:spcAft>
                <a:spcPts val="0"/>
              </a:spcAft>
              <a:buNone/>
            </a:pPr>
            <a:r>
              <a:rPr lang="en-US" sz="4309" b="1" dirty="0">
                <a:solidFill>
                  <a:srgbClr val="006AB9"/>
                </a:solidFill>
                <a:latin typeface="Raleway"/>
                <a:ea typeface="Raleway"/>
                <a:cs typeface="Raleway"/>
                <a:sym typeface="Raleway"/>
              </a:rPr>
              <a:t>Presented by:</a:t>
            </a:r>
            <a:endParaRPr sz="4309" b="1" dirty="0">
              <a:solidFill>
                <a:srgbClr val="006AB9"/>
              </a:solidFill>
              <a:latin typeface="Raleway"/>
              <a:ea typeface="Raleway"/>
              <a:cs typeface="Raleway"/>
              <a:sym typeface="Raleway"/>
            </a:endParaRPr>
          </a:p>
          <a:p>
            <a:pPr marL="0" marR="0" lvl="0" indent="0" algn="ctr" rtl="0">
              <a:lnSpc>
                <a:spcPct val="123995"/>
              </a:lnSpc>
              <a:spcBef>
                <a:spcPts val="0"/>
              </a:spcBef>
              <a:spcAft>
                <a:spcPts val="0"/>
              </a:spcAft>
              <a:buNone/>
            </a:pPr>
            <a:r>
              <a:rPr lang="en-US" sz="4309" b="1" dirty="0">
                <a:solidFill>
                  <a:srgbClr val="006AB9"/>
                </a:solidFill>
                <a:latin typeface="Raleway"/>
                <a:ea typeface="Raleway"/>
                <a:cs typeface="Raleway"/>
                <a:sym typeface="Raleway"/>
              </a:rPr>
              <a:t>Jennifer Sassano, Co-director GMU TTAC, VA SLT</a:t>
            </a:r>
            <a:endParaRPr sz="4309" b="1" dirty="0">
              <a:solidFill>
                <a:srgbClr val="006AB9"/>
              </a:solidFill>
              <a:latin typeface="Raleway"/>
              <a:ea typeface="Raleway"/>
              <a:cs typeface="Raleway"/>
              <a:sym typeface="Raleway"/>
            </a:endParaRPr>
          </a:p>
          <a:p>
            <a:pPr marL="0" marR="0" lvl="0" indent="0" algn="ctr" rtl="0">
              <a:lnSpc>
                <a:spcPct val="123995"/>
              </a:lnSpc>
              <a:spcBef>
                <a:spcPts val="0"/>
              </a:spcBef>
              <a:spcAft>
                <a:spcPts val="0"/>
              </a:spcAft>
              <a:buNone/>
            </a:pPr>
            <a:r>
              <a:rPr lang="en-US" sz="4309" b="1" dirty="0">
                <a:solidFill>
                  <a:srgbClr val="006AB9"/>
                </a:solidFill>
                <a:latin typeface="Raleway"/>
                <a:ea typeface="Raleway"/>
                <a:cs typeface="Raleway"/>
                <a:sym typeface="Raleway"/>
              </a:rPr>
              <a:t>Dr. Jarrod Hobson, Education Coordinator JMU TTAC, VA SLT</a:t>
            </a:r>
            <a:endParaRPr sz="4309" b="1" dirty="0">
              <a:solidFill>
                <a:srgbClr val="006AB9"/>
              </a:solidFill>
              <a:latin typeface="Raleway"/>
              <a:ea typeface="Raleway"/>
              <a:cs typeface="Raleway"/>
              <a:sym typeface="Raleway"/>
            </a:endParaRPr>
          </a:p>
          <a:p>
            <a:pPr marL="0" marR="0" lvl="0" indent="0" algn="ctr" rtl="0">
              <a:lnSpc>
                <a:spcPct val="123995"/>
              </a:lnSpc>
              <a:spcBef>
                <a:spcPts val="0"/>
              </a:spcBef>
              <a:spcAft>
                <a:spcPts val="0"/>
              </a:spcAft>
              <a:buNone/>
            </a:pPr>
            <a:r>
              <a:rPr lang="en-US" sz="4309" b="1" dirty="0">
                <a:solidFill>
                  <a:srgbClr val="006AB9"/>
                </a:solidFill>
                <a:latin typeface="Raleway"/>
                <a:ea typeface="Raleway"/>
                <a:cs typeface="Raleway"/>
                <a:sym typeface="Raleway"/>
              </a:rPr>
              <a:t>Nancy Childress, Personnel Development Consultant, NC SLT</a:t>
            </a:r>
            <a:endParaRPr sz="4309" b="1" dirty="0">
              <a:solidFill>
                <a:srgbClr val="006AB9"/>
              </a:solidFill>
              <a:latin typeface="Raleway"/>
              <a:ea typeface="Raleway"/>
              <a:cs typeface="Raleway"/>
              <a:sym typeface="Raleway"/>
            </a:endParaRPr>
          </a:p>
          <a:p>
            <a:pPr marL="0" marR="0" lvl="0" indent="0" algn="ctr" rtl="0">
              <a:lnSpc>
                <a:spcPct val="123995"/>
              </a:lnSpc>
              <a:spcBef>
                <a:spcPts val="0"/>
              </a:spcBef>
              <a:spcAft>
                <a:spcPts val="0"/>
              </a:spcAft>
              <a:buNone/>
            </a:pPr>
            <a:endParaRPr sz="4309" b="1" dirty="0">
              <a:solidFill>
                <a:srgbClr val="006AB9"/>
              </a:solidFill>
              <a:latin typeface="Raleway"/>
              <a:ea typeface="Raleway"/>
              <a:cs typeface="Raleway"/>
              <a:sym typeface="Raleway"/>
            </a:endParaRPr>
          </a:p>
          <a:p>
            <a:pPr marL="0" marR="0" lvl="0" indent="0" algn="ctr" rtl="0">
              <a:lnSpc>
                <a:spcPct val="123995"/>
              </a:lnSpc>
              <a:spcBef>
                <a:spcPts val="0"/>
              </a:spcBef>
              <a:spcAft>
                <a:spcPts val="0"/>
              </a:spcAft>
              <a:buNone/>
            </a:pPr>
            <a:endParaRPr sz="4309" b="1" dirty="0">
              <a:solidFill>
                <a:srgbClr val="006AB9"/>
              </a:solidFill>
              <a:latin typeface="Raleway"/>
              <a:ea typeface="Raleway"/>
              <a:cs typeface="Raleway"/>
              <a:sym typeface="Raleway"/>
            </a:endParaRPr>
          </a:p>
        </p:txBody>
      </p:sp>
      <p:pic>
        <p:nvPicPr>
          <p:cNvPr id="93" name="Google Shape;93;p14">
            <a:extLst>
              <a:ext uri="{C183D7F6-B498-43B3-948B-1728B52AA6E4}">
                <adec:decorative xmlns:adec="http://schemas.microsoft.com/office/drawing/2017/decorative" val="1"/>
              </a:ext>
            </a:extLst>
          </p:cNvPr>
          <p:cNvPicPr preferRelativeResize="0"/>
          <p:nvPr/>
        </p:nvPicPr>
        <p:blipFill rotWithShape="1">
          <a:blip r:embed="rId4">
            <a:alphaModFix/>
          </a:blip>
          <a:srcRect t="86648"/>
          <a:stretch/>
        </p:blipFill>
        <p:spPr>
          <a:xfrm>
            <a:off x="0" y="8913523"/>
            <a:ext cx="18288000" cy="13734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383"/>
        <p:cNvGrpSpPr/>
        <p:nvPr/>
      </p:nvGrpSpPr>
      <p:grpSpPr>
        <a:xfrm>
          <a:off x="0" y="0"/>
          <a:ext cx="0" cy="0"/>
          <a:chOff x="0" y="0"/>
          <a:chExt cx="0" cy="0"/>
        </a:xfrm>
      </p:grpSpPr>
      <p:sp>
        <p:nvSpPr>
          <p:cNvPr id="388" name="Google Shape;388;p34"/>
          <p:cNvSpPr txBox="1">
            <a:spLocks noGrp="1"/>
          </p:cNvSpPr>
          <p:nvPr>
            <p:ph type="title" idx="4294967295"/>
          </p:nvPr>
        </p:nvSpPr>
        <p:spPr>
          <a:xfrm>
            <a:off x="412350" y="3245575"/>
            <a:ext cx="17198700" cy="20580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75000"/>
              </a:lnSpc>
              <a:spcBef>
                <a:spcPts val="0"/>
              </a:spcBef>
              <a:spcAft>
                <a:spcPts val="0"/>
              </a:spcAft>
              <a:buClr>
                <a:srgbClr val="000000"/>
              </a:buClr>
              <a:buSzTx/>
              <a:buFont typeface="Arial"/>
              <a:buNone/>
              <a:tabLst/>
              <a:defRPr/>
            </a:pPr>
            <a:r>
              <a:rPr kumimoji="0" lang="en-US" sz="17827" b="1" i="0" u="none" strike="noStrike" kern="0" cap="none" spc="0" normalizeH="0" baseline="0" noProof="0" dirty="0">
                <a:ln>
                  <a:noFill/>
                </a:ln>
                <a:solidFill>
                  <a:srgbClr val="FCB008"/>
                </a:solidFill>
                <a:effectLst/>
                <a:uLnTx/>
                <a:uFillTx/>
                <a:latin typeface="Bebas Neue"/>
                <a:ea typeface="Bebas Neue"/>
                <a:cs typeface="Bebas Neue"/>
                <a:sym typeface="Bebas Neue"/>
              </a:rPr>
              <a:t> Nc Partnership: CPC</a:t>
            </a:r>
            <a:endParaRPr kumimoji="0" lang="en-US" sz="12027" b="1" i="0" u="none" strike="noStrike" kern="0" cap="none" spc="0" normalizeH="0" baseline="0" noProof="0" dirty="0">
              <a:ln>
                <a:noFill/>
              </a:ln>
              <a:solidFill>
                <a:srgbClr val="FCB008"/>
              </a:solidFill>
              <a:effectLst/>
              <a:uLnTx/>
              <a:uFillTx/>
              <a:latin typeface="Bebas Neue"/>
              <a:ea typeface="Bebas Neue"/>
              <a:cs typeface="Bebas Neue"/>
              <a:sym typeface="Bebas Neue"/>
            </a:endParaRPr>
          </a:p>
        </p:txBody>
      </p:sp>
      <p:sp>
        <p:nvSpPr>
          <p:cNvPr id="384" name="Google Shape;384;p34"/>
          <p:cNvSpPr txBox="1"/>
          <p:nvPr/>
        </p:nvSpPr>
        <p:spPr>
          <a:xfrm>
            <a:off x="1358950" y="5716225"/>
            <a:ext cx="16096200" cy="3952800"/>
          </a:xfrm>
          <a:prstGeom prst="rect">
            <a:avLst/>
          </a:prstGeom>
          <a:noFill/>
          <a:ln>
            <a:noFill/>
          </a:ln>
        </p:spPr>
        <p:txBody>
          <a:bodyPr spcFirstLastPara="1" wrap="square" lIns="0" tIns="0" rIns="0" bIns="0" anchor="t" anchorCtr="0">
            <a:spAutoFit/>
          </a:bodyPr>
          <a:lstStyle/>
          <a:p>
            <a:pPr marL="0" marR="0" lvl="0" indent="0" algn="ctr" rtl="0">
              <a:lnSpc>
                <a:spcPct val="123995"/>
              </a:lnSpc>
              <a:spcBef>
                <a:spcPts val="0"/>
              </a:spcBef>
              <a:spcAft>
                <a:spcPts val="0"/>
              </a:spcAft>
              <a:buNone/>
            </a:pPr>
            <a:r>
              <a:rPr lang="en-US" sz="4309" b="1">
                <a:solidFill>
                  <a:srgbClr val="F0AF15"/>
                </a:solidFill>
                <a:latin typeface="Raleway"/>
                <a:ea typeface="Raleway"/>
                <a:cs typeface="Raleway"/>
                <a:sym typeface="Raleway"/>
              </a:rPr>
              <a:t>Presented by:</a:t>
            </a:r>
            <a:endParaRPr sz="4309" b="1">
              <a:solidFill>
                <a:srgbClr val="F0AF15"/>
              </a:solidFill>
              <a:latin typeface="Raleway"/>
              <a:ea typeface="Raleway"/>
              <a:cs typeface="Raleway"/>
              <a:sym typeface="Raleway"/>
            </a:endParaRPr>
          </a:p>
          <a:p>
            <a:pPr marL="0" lvl="0" indent="0" algn="ctr" rtl="0">
              <a:lnSpc>
                <a:spcPct val="123995"/>
              </a:lnSpc>
              <a:spcBef>
                <a:spcPts val="0"/>
              </a:spcBef>
              <a:spcAft>
                <a:spcPts val="0"/>
              </a:spcAft>
              <a:buNone/>
            </a:pPr>
            <a:r>
              <a:rPr lang="en-US" sz="4309" b="1">
                <a:solidFill>
                  <a:srgbClr val="F0AF15"/>
                </a:solidFill>
                <a:latin typeface="Raleway"/>
                <a:ea typeface="Raleway"/>
                <a:cs typeface="Raleway"/>
                <a:sym typeface="Raleway"/>
              </a:rPr>
              <a:t>Nancy Childress </a:t>
            </a:r>
            <a:endParaRPr sz="4309" b="1">
              <a:solidFill>
                <a:srgbClr val="F0AF15"/>
              </a:solidFill>
              <a:latin typeface="Raleway"/>
              <a:ea typeface="Raleway"/>
              <a:cs typeface="Raleway"/>
              <a:sym typeface="Raleway"/>
            </a:endParaRPr>
          </a:p>
          <a:p>
            <a:pPr marL="0" lvl="0" indent="0" algn="ctr" rtl="0">
              <a:lnSpc>
                <a:spcPct val="123995"/>
              </a:lnSpc>
              <a:spcBef>
                <a:spcPts val="0"/>
              </a:spcBef>
              <a:spcAft>
                <a:spcPts val="0"/>
              </a:spcAft>
              <a:buNone/>
            </a:pPr>
            <a:r>
              <a:rPr lang="en-US" sz="4309" b="1">
                <a:solidFill>
                  <a:srgbClr val="F0AF15"/>
                </a:solidFill>
                <a:latin typeface="Raleway"/>
                <a:ea typeface="Raleway"/>
                <a:cs typeface="Raleway"/>
                <a:sym typeface="Raleway"/>
              </a:rPr>
              <a:t>IDEA Consultant: Personnel Development</a:t>
            </a:r>
            <a:endParaRPr sz="4309" b="1">
              <a:solidFill>
                <a:srgbClr val="F0AF15"/>
              </a:solidFill>
              <a:latin typeface="Raleway"/>
              <a:ea typeface="Raleway"/>
              <a:cs typeface="Raleway"/>
              <a:sym typeface="Raleway"/>
            </a:endParaRPr>
          </a:p>
          <a:p>
            <a:pPr marL="0" lvl="0" indent="0" algn="ctr" rtl="0">
              <a:lnSpc>
                <a:spcPct val="123995"/>
              </a:lnSpc>
              <a:spcBef>
                <a:spcPts val="0"/>
              </a:spcBef>
              <a:spcAft>
                <a:spcPts val="0"/>
              </a:spcAft>
              <a:buNone/>
            </a:pPr>
            <a:r>
              <a:rPr lang="en-US" sz="4309" b="1">
                <a:solidFill>
                  <a:srgbClr val="F0AF15"/>
                </a:solidFill>
                <a:latin typeface="Raleway"/>
                <a:ea typeface="Raleway"/>
                <a:cs typeface="Raleway"/>
                <a:sym typeface="Raleway"/>
              </a:rPr>
              <a:t>NC SLT</a:t>
            </a:r>
            <a:endParaRPr sz="4309" b="1">
              <a:solidFill>
                <a:srgbClr val="F0AF15"/>
              </a:solidFill>
              <a:latin typeface="Raleway"/>
              <a:ea typeface="Raleway"/>
              <a:cs typeface="Raleway"/>
              <a:sym typeface="Raleway"/>
            </a:endParaRPr>
          </a:p>
          <a:p>
            <a:pPr marL="0" marR="0" lvl="0" indent="0" algn="ctr" rtl="0">
              <a:lnSpc>
                <a:spcPct val="123995"/>
              </a:lnSpc>
              <a:spcBef>
                <a:spcPts val="0"/>
              </a:spcBef>
              <a:spcAft>
                <a:spcPts val="0"/>
              </a:spcAft>
              <a:buNone/>
            </a:pPr>
            <a:endParaRPr sz="4309" b="1">
              <a:solidFill>
                <a:srgbClr val="F0AF15"/>
              </a:solidFill>
              <a:latin typeface="Raleway"/>
              <a:ea typeface="Raleway"/>
              <a:cs typeface="Raleway"/>
              <a:sym typeface="Raleway"/>
            </a:endParaRPr>
          </a:p>
        </p:txBody>
      </p:sp>
      <p:sp>
        <p:nvSpPr>
          <p:cNvPr id="385" name="Google Shape;385;p34">
            <a:extLst>
              <a:ext uri="{C183D7F6-B498-43B3-948B-1728B52AA6E4}">
                <adec:decorative xmlns:adec="http://schemas.microsoft.com/office/drawing/2017/decorative" val="1"/>
              </a:ext>
            </a:extLst>
          </p:cNvPr>
          <p:cNvSpPr/>
          <p:nvPr/>
        </p:nvSpPr>
        <p:spPr>
          <a:xfrm>
            <a:off x="15362460" y="9125949"/>
            <a:ext cx="2617191" cy="543067"/>
          </a:xfrm>
          <a:custGeom>
            <a:avLst/>
            <a:gdLst/>
            <a:ahLst/>
            <a:cxnLst/>
            <a:rect l="l" t="t" r="r" b="b"/>
            <a:pathLst>
              <a:path w="2617191" h="543067" extrusionOk="0">
                <a:moveTo>
                  <a:pt x="0" y="0"/>
                </a:moveTo>
                <a:lnTo>
                  <a:pt x="2617192" y="0"/>
                </a:lnTo>
                <a:lnTo>
                  <a:pt x="2617192" y="543067"/>
                </a:lnTo>
                <a:lnTo>
                  <a:pt x="0" y="54306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 name="Google Shape;386;p34">
            <a:extLst>
              <a:ext uri="{C183D7F6-B498-43B3-948B-1728B52AA6E4}">
                <adec:decorative xmlns:adec="http://schemas.microsoft.com/office/drawing/2017/decorative" val="1"/>
              </a:ext>
            </a:extLst>
          </p:cNvPr>
          <p:cNvSpPr txBox="1"/>
          <p:nvPr/>
        </p:nvSpPr>
        <p:spPr>
          <a:xfrm>
            <a:off x="15290852" y="969759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FFFFFF"/>
                </a:solidFill>
                <a:latin typeface="Satisfy"/>
                <a:ea typeface="Satisfy"/>
                <a:cs typeface="Satisfy"/>
                <a:sym typeface="Satisfy"/>
              </a:rPr>
              <a:t>Cross-State Convening</a:t>
            </a:r>
            <a:endParaRPr sz="1500">
              <a:latin typeface="Satisfy"/>
              <a:ea typeface="Satisfy"/>
              <a:cs typeface="Satisfy"/>
              <a:sym typeface="Satisfy"/>
            </a:endParaRPr>
          </a:p>
        </p:txBody>
      </p:sp>
      <p:pic>
        <p:nvPicPr>
          <p:cNvPr id="387" name="Google Shape;387;p34">
            <a:extLst>
              <a:ext uri="{C183D7F6-B498-43B3-948B-1728B52AA6E4}">
                <adec:decorative xmlns:adec="http://schemas.microsoft.com/office/drawing/2017/decorative" val="1"/>
              </a:ext>
            </a:extLst>
          </p:cNvPr>
          <p:cNvPicPr preferRelativeResize="0"/>
          <p:nvPr/>
        </p:nvPicPr>
        <p:blipFill rotWithShape="1">
          <a:blip r:embed="rId4">
            <a:alphaModFix/>
          </a:blip>
          <a:srcRect r="-2817" b="69342"/>
          <a:stretch/>
        </p:blipFill>
        <p:spPr>
          <a:xfrm>
            <a:off x="-162200" y="-182475"/>
            <a:ext cx="19138502" cy="32097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p35"/>
          <p:cNvSpPr txBox="1">
            <a:spLocks noGrp="1"/>
          </p:cNvSpPr>
          <p:nvPr>
            <p:ph type="title" idx="4294967295"/>
          </p:nvPr>
        </p:nvSpPr>
        <p:spPr>
          <a:xfrm>
            <a:off x="8950075" y="339875"/>
            <a:ext cx="8115300" cy="5122200"/>
          </a:xfrm>
          <a:prstGeom prst="rect">
            <a:avLst/>
          </a:prstGeom>
          <a:noFill/>
          <a:ln>
            <a:noFill/>
            <a:prstDash/>
          </a:ln>
          <a:effectLst>
            <a:outerShdw blurRad="57150" dist="19050" dir="5400000" algn="bl" rotWithShape="0">
              <a:schemeClr val="dk1">
                <a:alpha val="50000"/>
              </a:schemeClr>
            </a:outerShdw>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10399" b="1" i="0" u="none" strike="noStrike" kern="0" cap="none" spc="0" normalizeH="0" baseline="0" noProof="0" dirty="0">
                <a:ln>
                  <a:noFill/>
                </a:ln>
                <a:solidFill>
                  <a:srgbClr val="000000"/>
                </a:solidFill>
                <a:effectLst/>
                <a:highlight>
                  <a:srgbClr val="F5B926"/>
                </a:highlight>
                <a:uLnTx/>
                <a:uFillTx/>
                <a:latin typeface="Fjalla One"/>
                <a:ea typeface="Fjalla One"/>
                <a:cs typeface="Fjalla One"/>
                <a:sym typeface="Fjalla One"/>
              </a:rPr>
              <a:t>C</a:t>
            </a:r>
            <a:r>
              <a:rPr kumimoji="0" lang="en-US" sz="10399" b="0" i="0" u="none" strike="noStrike" kern="0" cap="none" spc="0" normalizeH="0" baseline="0" noProof="0" dirty="0">
                <a:ln>
                  <a:noFill/>
                </a:ln>
                <a:solidFill>
                  <a:srgbClr val="000000"/>
                </a:solidFill>
                <a:effectLst/>
                <a:uLnTx/>
                <a:uFillTx/>
                <a:latin typeface="Fjalla One"/>
                <a:ea typeface="Fjalla One"/>
                <a:cs typeface="Fjalla One"/>
                <a:sym typeface="Fjalla One"/>
              </a:rPr>
              <a:t>ooperative</a:t>
            </a:r>
            <a:r>
              <a:rPr kumimoji="0" lang="en-US" sz="10399" b="1" i="0" u="none" strike="noStrike" kern="0" cap="none" spc="0" normalizeH="0" baseline="0" noProof="0" dirty="0">
                <a:ln>
                  <a:noFill/>
                </a:ln>
                <a:solidFill>
                  <a:srgbClr val="000000"/>
                </a:solidFill>
                <a:effectLst/>
                <a:uLnTx/>
                <a:uFillTx/>
                <a:latin typeface="Fjalla One"/>
                <a:ea typeface="Fjalla One"/>
                <a:cs typeface="Fjalla One"/>
                <a:sym typeface="Fjalla One"/>
              </a:rPr>
              <a:t> </a:t>
            </a:r>
            <a:r>
              <a:rPr kumimoji="0" lang="en-US" sz="10399" b="1" i="0" u="none" strike="noStrike" kern="0" cap="none" spc="0" normalizeH="0" baseline="0" noProof="0" dirty="0">
                <a:ln>
                  <a:noFill/>
                </a:ln>
                <a:solidFill>
                  <a:srgbClr val="000000"/>
                </a:solidFill>
                <a:effectLst/>
                <a:highlight>
                  <a:srgbClr val="F5B926"/>
                </a:highlight>
                <a:uLnTx/>
                <a:uFillTx/>
                <a:latin typeface="Fjalla One"/>
                <a:ea typeface="Fjalla One"/>
                <a:cs typeface="Fjalla One"/>
                <a:sym typeface="Fjalla One"/>
              </a:rPr>
              <a:t>P</a:t>
            </a:r>
            <a:r>
              <a:rPr kumimoji="0" lang="en-US" sz="10399" b="0" i="0" u="none" strike="noStrike" kern="0" cap="none" spc="0" normalizeH="0" baseline="0" noProof="0" dirty="0">
                <a:ln>
                  <a:noFill/>
                </a:ln>
                <a:solidFill>
                  <a:srgbClr val="000000"/>
                </a:solidFill>
                <a:effectLst/>
                <a:uLnTx/>
                <a:uFillTx/>
                <a:latin typeface="Fjalla One"/>
                <a:ea typeface="Fjalla One"/>
                <a:cs typeface="Fjalla One"/>
                <a:sym typeface="Fjalla One"/>
              </a:rPr>
              <a:t>lanning</a:t>
            </a:r>
            <a:r>
              <a:rPr kumimoji="0" lang="en-US" sz="10399" b="1" i="0" u="none" strike="noStrike" kern="0" cap="none" spc="0" normalizeH="0" baseline="0" noProof="0" dirty="0">
                <a:ln>
                  <a:noFill/>
                </a:ln>
                <a:solidFill>
                  <a:srgbClr val="000000"/>
                </a:solidFill>
                <a:effectLst/>
                <a:uLnTx/>
                <a:uFillTx/>
                <a:latin typeface="Fjalla One"/>
                <a:ea typeface="Fjalla One"/>
                <a:cs typeface="Fjalla One"/>
                <a:sym typeface="Fjalla One"/>
              </a:rPr>
              <a:t> </a:t>
            </a:r>
            <a:r>
              <a:rPr kumimoji="0" lang="en-US" sz="10399" b="1" i="0" u="none" strike="noStrike" kern="0" cap="none" spc="0" normalizeH="0" baseline="0" noProof="0" dirty="0">
                <a:ln>
                  <a:noFill/>
                </a:ln>
                <a:solidFill>
                  <a:srgbClr val="000000"/>
                </a:solidFill>
                <a:effectLst/>
                <a:highlight>
                  <a:srgbClr val="F5B926"/>
                </a:highlight>
                <a:uLnTx/>
                <a:uFillTx/>
                <a:latin typeface="Fjalla One"/>
                <a:ea typeface="Fjalla One"/>
                <a:cs typeface="Fjalla One"/>
                <a:sym typeface="Fjalla One"/>
              </a:rPr>
              <a:t>C</a:t>
            </a:r>
            <a:r>
              <a:rPr kumimoji="0" lang="en-US" sz="10399" b="0" i="0" u="none" strike="noStrike" kern="0" cap="none" spc="0" normalizeH="0" baseline="0" noProof="0" dirty="0">
                <a:ln>
                  <a:noFill/>
                </a:ln>
                <a:solidFill>
                  <a:srgbClr val="000000"/>
                </a:solidFill>
                <a:effectLst/>
                <a:uLnTx/>
                <a:uFillTx/>
                <a:latin typeface="Fjalla One"/>
                <a:ea typeface="Fjalla One"/>
                <a:cs typeface="Fjalla One"/>
                <a:sym typeface="Fjalla One"/>
              </a:rPr>
              <a:t>onsortium</a:t>
            </a:r>
            <a:endParaRPr kumimoji="0" lang="en-US" sz="4800" b="0" i="0" u="none" strike="noStrike" kern="0" cap="none" spc="0" normalizeH="0" baseline="0" noProof="0" dirty="0">
              <a:ln>
                <a:noFill/>
              </a:ln>
              <a:solidFill>
                <a:srgbClr val="000000"/>
              </a:solidFill>
              <a:effectLst/>
              <a:uLnTx/>
              <a:uFillTx/>
              <a:latin typeface="Fjalla One"/>
              <a:ea typeface="Fjalla One"/>
              <a:cs typeface="Fjalla One"/>
              <a:sym typeface="Fjalla One"/>
            </a:endParaRPr>
          </a:p>
        </p:txBody>
      </p:sp>
      <p:sp>
        <p:nvSpPr>
          <p:cNvPr id="393" name="Google Shape;393;p35">
            <a:extLst>
              <a:ext uri="{C183D7F6-B498-43B3-948B-1728B52AA6E4}">
                <adec:decorative xmlns:adec="http://schemas.microsoft.com/office/drawing/2017/decorative" val="1"/>
              </a:ext>
            </a:extLst>
          </p:cNvPr>
          <p:cNvSpPr/>
          <p:nvPr/>
        </p:nvSpPr>
        <p:spPr>
          <a:xfrm>
            <a:off x="0" y="0"/>
            <a:ext cx="7869000" cy="10287000"/>
          </a:xfrm>
          <a:prstGeom prst="rect">
            <a:avLst/>
          </a:prstGeom>
          <a:solidFill>
            <a:srgbClr val="0F386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01" name="Google Shape;401;p35" descr="Exceptional children NC DPI and TED and CEC">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1351900" y="1268638"/>
            <a:ext cx="5165198" cy="7749710"/>
          </a:xfrm>
          <a:prstGeom prst="rect">
            <a:avLst/>
          </a:prstGeom>
          <a:noFill/>
          <a:ln>
            <a:noFill/>
          </a:ln>
        </p:spPr>
      </p:pic>
      <p:sp>
        <p:nvSpPr>
          <p:cNvPr id="396" name="Google Shape;396;p35"/>
          <p:cNvSpPr txBox="1"/>
          <p:nvPr/>
        </p:nvSpPr>
        <p:spPr>
          <a:xfrm>
            <a:off x="9144000" y="5704176"/>
            <a:ext cx="8115300" cy="53865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500" b="1">
                <a:latin typeface="Raleway"/>
                <a:ea typeface="Raleway"/>
                <a:cs typeface="Raleway"/>
                <a:sym typeface="Raleway"/>
              </a:rPr>
              <a:t>A Collaboration Between:</a:t>
            </a:r>
            <a:endParaRPr b="1">
              <a:latin typeface="Raleway"/>
              <a:ea typeface="Raleway"/>
              <a:cs typeface="Raleway"/>
              <a:sym typeface="Raleway"/>
            </a:endParaRPr>
          </a:p>
        </p:txBody>
      </p:sp>
      <p:sp>
        <p:nvSpPr>
          <p:cNvPr id="397" name="Google Shape;397;p35"/>
          <p:cNvSpPr txBox="1"/>
          <p:nvPr/>
        </p:nvSpPr>
        <p:spPr>
          <a:xfrm>
            <a:off x="9144000" y="6327474"/>
            <a:ext cx="8115300" cy="3400875"/>
          </a:xfrm>
          <a:prstGeom prst="rect">
            <a:avLst/>
          </a:prstGeom>
          <a:noFill/>
          <a:ln>
            <a:noFill/>
          </a:ln>
        </p:spPr>
        <p:txBody>
          <a:bodyPr spcFirstLastPara="1" wrap="square" lIns="0" tIns="0" rIns="0" bIns="0" anchor="t" anchorCtr="0">
            <a:spAutoFit/>
          </a:bodyPr>
          <a:lstStyle/>
          <a:p>
            <a:pPr marL="457200" marR="0" lvl="0" indent="-406336" algn="l" rtl="0">
              <a:lnSpc>
                <a:spcPct val="140016"/>
              </a:lnSpc>
              <a:spcBef>
                <a:spcPts val="0"/>
              </a:spcBef>
              <a:spcAft>
                <a:spcPts val="0"/>
              </a:spcAft>
              <a:buSzPts val="2799"/>
              <a:buFont typeface="Raleway"/>
              <a:buChar char="●"/>
            </a:pPr>
            <a:r>
              <a:rPr lang="en-US" sz="2799" dirty="0">
                <a:latin typeface="Raleway"/>
                <a:ea typeface="Raleway"/>
                <a:cs typeface="Raleway"/>
                <a:sym typeface="Raleway"/>
              </a:rPr>
              <a:t>NCDPI Office of Exceptional Children (DPI OEC)</a:t>
            </a:r>
            <a:endParaRPr sz="2799" dirty="0">
              <a:latin typeface="Raleway"/>
              <a:ea typeface="Raleway"/>
              <a:cs typeface="Raleway"/>
              <a:sym typeface="Raleway"/>
            </a:endParaRPr>
          </a:p>
          <a:p>
            <a:pPr marL="457200" marR="0" lvl="0" indent="-406336" algn="l" rtl="0">
              <a:lnSpc>
                <a:spcPct val="140016"/>
              </a:lnSpc>
              <a:spcBef>
                <a:spcPts val="0"/>
              </a:spcBef>
              <a:spcAft>
                <a:spcPts val="0"/>
              </a:spcAft>
              <a:buSzPts val="2799"/>
              <a:buFont typeface="Raleway"/>
              <a:buChar char="●"/>
            </a:pPr>
            <a:r>
              <a:rPr lang="en-US" sz="2799" dirty="0">
                <a:latin typeface="Raleway"/>
                <a:ea typeface="Raleway"/>
                <a:cs typeface="Raleway"/>
                <a:sym typeface="Raleway"/>
              </a:rPr>
              <a:t>NC CEC Teacher Education Division (NC TED)</a:t>
            </a:r>
            <a:endParaRPr sz="2799" dirty="0">
              <a:latin typeface="Raleway"/>
              <a:ea typeface="Raleway"/>
              <a:cs typeface="Raleway"/>
              <a:sym typeface="Raleway"/>
            </a:endParaRPr>
          </a:p>
          <a:p>
            <a:pPr marL="457200" marR="0" lvl="0" indent="-406336" algn="l" rtl="0">
              <a:lnSpc>
                <a:spcPct val="140016"/>
              </a:lnSpc>
              <a:spcBef>
                <a:spcPts val="0"/>
              </a:spcBef>
              <a:spcAft>
                <a:spcPts val="0"/>
              </a:spcAft>
              <a:buSzPts val="2799"/>
              <a:buFont typeface="Raleway"/>
              <a:buChar char="●"/>
            </a:pPr>
            <a:r>
              <a:rPr lang="en-US" sz="2799" dirty="0">
                <a:latin typeface="Raleway"/>
                <a:ea typeface="Raleway"/>
                <a:cs typeface="Raleway"/>
                <a:sym typeface="Raleway"/>
              </a:rPr>
              <a:t>The Council for Exceptional Children (NC CEC)</a:t>
            </a:r>
            <a:endParaRPr sz="2799" dirty="0">
              <a:latin typeface="Raleway"/>
              <a:ea typeface="Raleway"/>
              <a:cs typeface="Raleway"/>
              <a:sym typeface="Raleway"/>
            </a:endParaRPr>
          </a:p>
          <a:p>
            <a:pPr marL="457200" marR="0" lvl="0" indent="-406336" algn="l" rtl="0">
              <a:lnSpc>
                <a:spcPct val="140016"/>
              </a:lnSpc>
              <a:spcBef>
                <a:spcPts val="0"/>
              </a:spcBef>
              <a:spcAft>
                <a:spcPts val="0"/>
              </a:spcAft>
              <a:buSzPts val="2799"/>
              <a:buFont typeface="Raleway"/>
              <a:buChar char="●"/>
            </a:pPr>
            <a:r>
              <a:rPr lang="en-US" sz="2799" dirty="0">
                <a:latin typeface="Raleway"/>
                <a:ea typeface="Raleway"/>
                <a:cs typeface="Raleway"/>
                <a:sym typeface="Raleway"/>
              </a:rPr>
              <a:t>Institutes of Higher Education (IHEs)</a:t>
            </a:r>
            <a:endParaRPr sz="2799" dirty="0">
              <a:latin typeface="Raleway"/>
              <a:ea typeface="Raleway"/>
              <a:cs typeface="Raleway"/>
              <a:sym typeface="Raleway"/>
            </a:endParaRPr>
          </a:p>
          <a:p>
            <a:pPr marL="457200" marR="0" lvl="0" indent="-406336" algn="l" rtl="0">
              <a:lnSpc>
                <a:spcPct val="140016"/>
              </a:lnSpc>
              <a:spcBef>
                <a:spcPts val="0"/>
              </a:spcBef>
              <a:spcAft>
                <a:spcPts val="0"/>
              </a:spcAft>
              <a:buSzPts val="2799"/>
              <a:buFont typeface="Raleway"/>
              <a:buChar char="●"/>
            </a:pPr>
            <a:r>
              <a:rPr lang="en-US" sz="2799" dirty="0">
                <a:latin typeface="Raleway"/>
                <a:ea typeface="Raleway"/>
                <a:cs typeface="Raleway"/>
                <a:sym typeface="Raleway"/>
              </a:rPr>
              <a:t>Educator Preparation Program (EPPs)</a:t>
            </a:r>
            <a:endParaRPr sz="2799" dirty="0">
              <a:latin typeface="Raleway"/>
              <a:ea typeface="Raleway"/>
              <a:cs typeface="Raleway"/>
              <a:sym typeface="Raleway"/>
            </a:endParaRPr>
          </a:p>
          <a:p>
            <a:pPr marL="0" marR="0" lvl="0" indent="0" algn="l" rtl="0">
              <a:lnSpc>
                <a:spcPct val="140016"/>
              </a:lnSpc>
              <a:spcBef>
                <a:spcPts val="0"/>
              </a:spcBef>
              <a:spcAft>
                <a:spcPts val="0"/>
              </a:spcAft>
              <a:buNone/>
            </a:pPr>
            <a:r>
              <a:rPr lang="en-US" sz="2499" u="none" dirty="0">
                <a:solidFill>
                  <a:srgbClr val="000000"/>
                </a:solidFill>
                <a:latin typeface="Raleway"/>
                <a:ea typeface="Raleway"/>
                <a:cs typeface="Raleway"/>
                <a:sym typeface="Raleway"/>
              </a:rPr>
              <a:t> </a:t>
            </a:r>
            <a:endParaRPr dirty="0">
              <a:latin typeface="Raleway"/>
              <a:ea typeface="Raleway"/>
              <a:cs typeface="Raleway"/>
              <a:sym typeface="Raleway"/>
            </a:endParaRPr>
          </a:p>
        </p:txBody>
      </p:sp>
      <p:sp>
        <p:nvSpPr>
          <p:cNvPr id="398" name="Google Shape;398;p35">
            <a:extLst>
              <a:ext uri="{C183D7F6-B498-43B3-948B-1728B52AA6E4}">
                <adec:decorative xmlns:adec="http://schemas.microsoft.com/office/drawing/2017/decorative" val="1"/>
              </a:ext>
            </a:extLst>
          </p:cNvPr>
          <p:cNvSpPr/>
          <p:nvPr/>
        </p:nvSpPr>
        <p:spPr>
          <a:xfrm>
            <a:off x="15359259" y="9258300"/>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 name="Google Shape;399;p35">
            <a:extLst>
              <a:ext uri="{C183D7F6-B498-43B3-948B-1728B52AA6E4}">
                <adec:decorative xmlns:adec="http://schemas.microsoft.com/office/drawing/2017/decorative" val="1"/>
              </a:ext>
            </a:extLst>
          </p:cNvPr>
          <p:cNvSpPr txBox="1"/>
          <p:nvPr/>
        </p:nvSpPr>
        <p:spPr>
          <a:xfrm>
            <a:off x="15246818" y="9812997"/>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400" name="Google Shape;400;p35">
            <a:extLst>
              <a:ext uri="{C183D7F6-B498-43B3-948B-1728B52AA6E4}">
                <adec:decorative xmlns:adec="http://schemas.microsoft.com/office/drawing/2017/decorative" val="1"/>
              </a:ext>
            </a:extLst>
          </p:cNvPr>
          <p:cNvSpPr/>
          <p:nvPr/>
        </p:nvSpPr>
        <p:spPr>
          <a:xfrm rot="5400000">
            <a:off x="-7975710" y="7022814"/>
            <a:ext cx="15951420" cy="1681546"/>
          </a:xfrm>
          <a:custGeom>
            <a:avLst/>
            <a:gdLst/>
            <a:ahLst/>
            <a:cxnLst/>
            <a:rect l="l" t="t" r="r" b="b"/>
            <a:pathLst>
              <a:path w="15951420" h="1681546" extrusionOk="0">
                <a:moveTo>
                  <a:pt x="0" y="0"/>
                </a:moveTo>
                <a:lnTo>
                  <a:pt x="15951420" y="0"/>
                </a:lnTo>
                <a:lnTo>
                  <a:pt x="15951420" y="1681545"/>
                </a:lnTo>
                <a:lnTo>
                  <a:pt x="0" y="1681545"/>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7" name="Google Shape;407;p36"/>
          <p:cNvSpPr txBox="1">
            <a:spLocks noGrp="1"/>
          </p:cNvSpPr>
          <p:nvPr>
            <p:ph type="title" idx="4294967295"/>
          </p:nvPr>
        </p:nvSpPr>
        <p:spPr>
          <a:xfrm>
            <a:off x="584300" y="1536700"/>
            <a:ext cx="17522100" cy="15390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9999" b="1" i="0" u="none" strike="noStrike" kern="0" cap="none" spc="0" normalizeH="0" baseline="0" noProof="0" dirty="0">
                <a:ln>
                  <a:noFill/>
                </a:ln>
                <a:solidFill>
                  <a:srgbClr val="000000"/>
                </a:solidFill>
                <a:effectLst/>
                <a:uLnTx/>
                <a:uFillTx/>
                <a:latin typeface="Fjalla One"/>
                <a:ea typeface="Fjalla One"/>
                <a:cs typeface="Fjalla One"/>
                <a:sym typeface="Fjalla One"/>
              </a:rPr>
              <a:t>Focus: Recruitment and Retention</a:t>
            </a:r>
            <a:endParaRPr kumimoji="0" lang="en-US" sz="4400" b="0" i="0" u="none" strike="noStrike" kern="0" cap="none" spc="0" normalizeH="0" baseline="0" noProof="0" dirty="0">
              <a:ln>
                <a:noFill/>
              </a:ln>
              <a:solidFill>
                <a:srgbClr val="000000"/>
              </a:solidFill>
              <a:effectLst/>
              <a:uLnTx/>
              <a:uFillTx/>
              <a:latin typeface="Fjalla One"/>
              <a:ea typeface="Fjalla One"/>
              <a:cs typeface="Fjalla One"/>
              <a:sym typeface="Fjalla One"/>
            </a:endParaRPr>
          </a:p>
        </p:txBody>
      </p:sp>
      <p:sp>
        <p:nvSpPr>
          <p:cNvPr id="408" name="Google Shape;408;p36"/>
          <p:cNvSpPr txBox="1"/>
          <p:nvPr/>
        </p:nvSpPr>
        <p:spPr>
          <a:xfrm>
            <a:off x="2924075" y="3203188"/>
            <a:ext cx="13272300" cy="26397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dirty="0"/>
              <a:t>A space for cooperative planning to address critical components for Recruitment, Preparation, and Retention of pre- and in-service special education teachers and related service providers.</a:t>
            </a:r>
            <a:endParaRPr sz="3500" dirty="0"/>
          </a:p>
          <a:p>
            <a:pPr marL="0" marR="0" lvl="0" indent="0" algn="ctr" rtl="0">
              <a:lnSpc>
                <a:spcPct val="130000"/>
              </a:lnSpc>
              <a:spcBef>
                <a:spcPts val="0"/>
              </a:spcBef>
              <a:spcAft>
                <a:spcPts val="0"/>
              </a:spcAft>
              <a:buNone/>
            </a:pPr>
            <a:endParaRPr sz="3500" dirty="0"/>
          </a:p>
        </p:txBody>
      </p:sp>
      <p:sp>
        <p:nvSpPr>
          <p:cNvPr id="409" name="Google Shape;409;p36">
            <a:extLst>
              <a:ext uri="{C183D7F6-B498-43B3-948B-1728B52AA6E4}">
                <adec:decorative xmlns:adec="http://schemas.microsoft.com/office/drawing/2017/decorative" val="1"/>
              </a:ext>
            </a:extLst>
          </p:cNvPr>
          <p:cNvSpPr/>
          <p:nvPr/>
        </p:nvSpPr>
        <p:spPr>
          <a:xfrm>
            <a:off x="15458567"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0" name="Google Shape;410;p36"/>
          <p:cNvSpPr txBox="1"/>
          <p:nvPr/>
        </p:nvSpPr>
        <p:spPr>
          <a:xfrm>
            <a:off x="15346126"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pic>
        <p:nvPicPr>
          <p:cNvPr id="411" name="Google Shape;411;p36">
            <a:extLst>
              <a:ext uri="{C183D7F6-B498-43B3-948B-1728B52AA6E4}">
                <adec:decorative xmlns:adec="http://schemas.microsoft.com/office/drawing/2017/decorative" val="1"/>
              </a:ext>
            </a:extLst>
          </p:cNvPr>
          <p:cNvPicPr preferRelativeResize="0"/>
          <p:nvPr/>
        </p:nvPicPr>
        <p:blipFill rotWithShape="1">
          <a:blip r:embed="rId4">
            <a:alphaModFix/>
          </a:blip>
          <a:srcRect t="58037"/>
          <a:stretch/>
        </p:blipFill>
        <p:spPr>
          <a:xfrm>
            <a:off x="0" y="5970375"/>
            <a:ext cx="18288000" cy="4316625"/>
          </a:xfrm>
          <a:prstGeom prst="rect">
            <a:avLst/>
          </a:prstGeom>
          <a:noFill/>
          <a:ln>
            <a:noFill/>
          </a:ln>
        </p:spPr>
      </p:pic>
      <p:sp>
        <p:nvSpPr>
          <p:cNvPr id="412" name="Google Shape;412;p36">
            <a:extLst>
              <a:ext uri="{C183D7F6-B498-43B3-948B-1728B52AA6E4}">
                <adec:decorative xmlns:adec="http://schemas.microsoft.com/office/drawing/2017/decorative" val="1"/>
              </a:ext>
            </a:extLst>
          </p:cNvPr>
          <p:cNvSpPr/>
          <p:nvPr/>
        </p:nvSpPr>
        <p:spPr>
          <a:xfrm>
            <a:off x="-276773" y="4345059"/>
            <a:ext cx="6449851" cy="8599801"/>
          </a:xfrm>
          <a:custGeom>
            <a:avLst/>
            <a:gdLst/>
            <a:ahLst/>
            <a:cxnLst/>
            <a:rect l="l" t="t" r="r" b="b"/>
            <a:pathLst>
              <a:path w="6449851" h="8599801" extrusionOk="0">
                <a:moveTo>
                  <a:pt x="0" y="0"/>
                </a:moveTo>
                <a:lnTo>
                  <a:pt x="6449851" y="0"/>
                </a:lnTo>
                <a:lnTo>
                  <a:pt x="6449851" y="8599801"/>
                </a:lnTo>
                <a:lnTo>
                  <a:pt x="0" y="8599801"/>
                </a:lnTo>
                <a:lnTo>
                  <a:pt x="0" y="0"/>
                </a:lnTo>
                <a:close/>
              </a:path>
            </a:pathLst>
          </a:custGeom>
          <a:blipFill rotWithShape="1">
            <a:blip r:embed="rId5">
              <a:alphaModFix/>
            </a:blip>
            <a:stretch>
              <a:fillRect l="-104895" t="-122752" r="-5400" b="-1397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416"/>
        <p:cNvGrpSpPr/>
        <p:nvPr/>
      </p:nvGrpSpPr>
      <p:grpSpPr>
        <a:xfrm>
          <a:off x="0" y="0"/>
          <a:ext cx="0" cy="0"/>
          <a:chOff x="0" y="0"/>
          <a:chExt cx="0" cy="0"/>
        </a:xfrm>
      </p:grpSpPr>
      <p:sp>
        <p:nvSpPr>
          <p:cNvPr id="417" name="Google Shape;417;p37">
            <a:extLst>
              <a:ext uri="{C183D7F6-B498-43B3-948B-1728B52AA6E4}">
                <adec:decorative xmlns:adec="http://schemas.microsoft.com/office/drawing/2017/decorative" val="1"/>
              </a:ext>
            </a:extLst>
          </p:cNvPr>
          <p:cNvSpPr/>
          <p:nvPr/>
        </p:nvSpPr>
        <p:spPr>
          <a:xfrm>
            <a:off x="966554" y="258238"/>
            <a:ext cx="7985706" cy="9506169"/>
          </a:xfrm>
          <a:custGeom>
            <a:avLst/>
            <a:gdLst/>
            <a:ahLst/>
            <a:cxnLst/>
            <a:rect l="l" t="t" r="r" b="b"/>
            <a:pathLst>
              <a:path w="1913890" h="2278291" extrusionOk="0">
                <a:moveTo>
                  <a:pt x="1789430" y="2278291"/>
                </a:moveTo>
                <a:lnTo>
                  <a:pt x="124460" y="2278291"/>
                </a:lnTo>
                <a:cubicBezTo>
                  <a:pt x="55880" y="2278291"/>
                  <a:pt x="0" y="2222411"/>
                  <a:pt x="0" y="2153831"/>
                </a:cubicBezTo>
                <a:lnTo>
                  <a:pt x="0" y="124460"/>
                </a:lnTo>
                <a:cubicBezTo>
                  <a:pt x="0" y="55880"/>
                  <a:pt x="55880" y="0"/>
                  <a:pt x="124460" y="0"/>
                </a:cubicBezTo>
                <a:lnTo>
                  <a:pt x="1789430" y="0"/>
                </a:lnTo>
                <a:cubicBezTo>
                  <a:pt x="1858010" y="0"/>
                  <a:pt x="1913890" y="55880"/>
                  <a:pt x="1913890" y="124460"/>
                </a:cubicBezTo>
                <a:lnTo>
                  <a:pt x="1913890" y="2153831"/>
                </a:lnTo>
                <a:cubicBezTo>
                  <a:pt x="1913890" y="2222411"/>
                  <a:pt x="1858010" y="2278291"/>
                  <a:pt x="1789430" y="227829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8" name="Google Shape;418;p37">
            <a:extLst>
              <a:ext uri="{C183D7F6-B498-43B3-948B-1728B52AA6E4}">
                <adec:decorative xmlns:adec="http://schemas.microsoft.com/office/drawing/2017/decorative" val="1"/>
              </a:ext>
            </a:extLst>
          </p:cNvPr>
          <p:cNvSpPr/>
          <p:nvPr/>
        </p:nvSpPr>
        <p:spPr>
          <a:xfrm>
            <a:off x="9335131" y="389688"/>
            <a:ext cx="7985706" cy="9506169"/>
          </a:xfrm>
          <a:custGeom>
            <a:avLst/>
            <a:gdLst/>
            <a:ahLst/>
            <a:cxnLst/>
            <a:rect l="l" t="t" r="r" b="b"/>
            <a:pathLst>
              <a:path w="1913890" h="2278291" extrusionOk="0">
                <a:moveTo>
                  <a:pt x="1789430" y="2278291"/>
                </a:moveTo>
                <a:lnTo>
                  <a:pt x="124460" y="2278291"/>
                </a:lnTo>
                <a:cubicBezTo>
                  <a:pt x="55880" y="2278291"/>
                  <a:pt x="0" y="2222411"/>
                  <a:pt x="0" y="2153831"/>
                </a:cubicBezTo>
                <a:lnTo>
                  <a:pt x="0" y="124460"/>
                </a:lnTo>
                <a:cubicBezTo>
                  <a:pt x="0" y="55880"/>
                  <a:pt x="55880" y="0"/>
                  <a:pt x="124460" y="0"/>
                </a:cubicBezTo>
                <a:lnTo>
                  <a:pt x="1789430" y="0"/>
                </a:lnTo>
                <a:cubicBezTo>
                  <a:pt x="1858010" y="0"/>
                  <a:pt x="1913890" y="55880"/>
                  <a:pt x="1913890" y="124460"/>
                </a:cubicBezTo>
                <a:lnTo>
                  <a:pt x="1913890" y="2153831"/>
                </a:lnTo>
                <a:cubicBezTo>
                  <a:pt x="1913890" y="2222411"/>
                  <a:pt x="1858010" y="2278291"/>
                  <a:pt x="1789430" y="227829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 name="Google Shape;419;p37">
            <a:extLst>
              <a:ext uri="{C183D7F6-B498-43B3-948B-1728B52AA6E4}">
                <adec:decorative xmlns:adec="http://schemas.microsoft.com/office/drawing/2017/decorative" val="1"/>
              </a:ext>
            </a:extLst>
          </p:cNvPr>
          <p:cNvSpPr/>
          <p:nvPr/>
        </p:nvSpPr>
        <p:spPr>
          <a:xfrm>
            <a:off x="15036629" y="9134371"/>
            <a:ext cx="1806261" cy="374799"/>
          </a:xfrm>
          <a:custGeom>
            <a:avLst/>
            <a:gdLst/>
            <a:ahLst/>
            <a:cxnLst/>
            <a:rect l="l" t="t" r="r" b="b"/>
            <a:pathLst>
              <a:path w="1806261" h="374799" extrusionOk="0">
                <a:moveTo>
                  <a:pt x="0" y="0"/>
                </a:moveTo>
                <a:lnTo>
                  <a:pt x="1806261" y="0"/>
                </a:lnTo>
                <a:lnTo>
                  <a:pt x="1806261" y="374799"/>
                </a:lnTo>
                <a:lnTo>
                  <a:pt x="0" y="37479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205CF46F-7FE1-0EBE-F027-D9F5369879A4}"/>
              </a:ext>
            </a:extLst>
          </p:cNvPr>
          <p:cNvSpPr>
            <a:spLocks noGrp="1"/>
          </p:cNvSpPr>
          <p:nvPr>
            <p:ph type="title" idx="4294967295"/>
          </p:nvPr>
        </p:nvSpPr>
        <p:spPr>
          <a:xfrm>
            <a:off x="457200" y="-1143000"/>
            <a:ext cx="8229600" cy="1143000"/>
          </a:xfrm>
        </p:spPr>
        <p:txBody>
          <a:bodyPr spcFirstLastPara="1" wrap="square" lIns="91425" tIns="45700" rIns="91425" bIns="45700" anchor="b" anchorCtr="0">
            <a:normAutofit/>
          </a:bodyPr>
          <a:lstStyle/>
          <a:p>
            <a:r>
              <a:rPr lang="en-US" dirty="0"/>
              <a:t>Co-facilitators</a:t>
            </a:r>
          </a:p>
        </p:txBody>
      </p:sp>
      <p:pic>
        <p:nvPicPr>
          <p:cNvPr id="427" name="Google Shape;427;p37" descr="NC Department of Public Instruction, Office of Exceptional Children logo" title="LOGO-EC-Blue.png"/>
          <p:cNvPicPr preferRelativeResize="0"/>
          <p:nvPr/>
        </p:nvPicPr>
        <p:blipFill>
          <a:blip r:embed="rId4">
            <a:alphaModFix/>
          </a:blip>
          <a:stretch>
            <a:fillRect/>
          </a:stretch>
        </p:blipFill>
        <p:spPr>
          <a:xfrm>
            <a:off x="1635338" y="907075"/>
            <a:ext cx="6388052" cy="999425"/>
          </a:xfrm>
          <a:prstGeom prst="rect">
            <a:avLst/>
          </a:prstGeom>
          <a:solidFill>
            <a:srgbClr val="FFFFFF"/>
          </a:solidFill>
          <a:ln>
            <a:noFill/>
          </a:ln>
        </p:spPr>
      </p:pic>
      <p:sp>
        <p:nvSpPr>
          <p:cNvPr id="421" name="Google Shape;421;p37"/>
          <p:cNvSpPr txBox="1"/>
          <p:nvPr/>
        </p:nvSpPr>
        <p:spPr>
          <a:xfrm>
            <a:off x="1431825" y="3127150"/>
            <a:ext cx="7250258" cy="1997550"/>
          </a:xfrm>
          <a:prstGeom prst="rect">
            <a:avLst/>
          </a:prstGeom>
          <a:noFill/>
          <a:ln>
            <a:noFill/>
          </a:ln>
        </p:spPr>
        <p:txBody>
          <a:bodyPr spcFirstLastPara="1" wrap="square" lIns="0" tIns="0" rIns="0" bIns="0" anchor="t" anchorCtr="0">
            <a:spAutoFit/>
          </a:bodyPr>
          <a:lstStyle/>
          <a:p>
            <a:pPr marL="0" marR="0" lvl="0" indent="0" algn="ctr" rtl="0">
              <a:lnSpc>
                <a:spcPct val="120004"/>
              </a:lnSpc>
              <a:spcBef>
                <a:spcPts val="0"/>
              </a:spcBef>
              <a:spcAft>
                <a:spcPts val="0"/>
              </a:spcAft>
              <a:buNone/>
            </a:pPr>
            <a:r>
              <a:rPr lang="en-US" sz="5899" b="1" dirty="0">
                <a:latin typeface="Fjalla One"/>
                <a:ea typeface="Fjalla One"/>
                <a:cs typeface="Fjalla One"/>
                <a:sym typeface="Fjalla One"/>
              </a:rPr>
              <a:t>Co-Facilitator:</a:t>
            </a:r>
            <a:endParaRPr sz="5899" b="1" dirty="0">
              <a:latin typeface="Fjalla One"/>
              <a:ea typeface="Fjalla One"/>
              <a:cs typeface="Fjalla One"/>
              <a:sym typeface="Fjalla One"/>
            </a:endParaRPr>
          </a:p>
          <a:p>
            <a:pPr marL="0" lvl="0" indent="0" algn="ctr" rtl="0">
              <a:lnSpc>
                <a:spcPct val="120004"/>
              </a:lnSpc>
              <a:spcBef>
                <a:spcPts val="0"/>
              </a:spcBef>
              <a:spcAft>
                <a:spcPts val="0"/>
              </a:spcAft>
              <a:buClr>
                <a:schemeClr val="dk1"/>
              </a:buClr>
              <a:buFont typeface="Arial"/>
              <a:buNone/>
            </a:pPr>
            <a:r>
              <a:rPr lang="en-US" sz="5899" dirty="0">
                <a:solidFill>
                  <a:schemeClr val="dk1"/>
                </a:solidFill>
                <a:latin typeface="Fjalla One"/>
                <a:ea typeface="Fjalla One"/>
                <a:cs typeface="Fjalla One"/>
                <a:sym typeface="Fjalla One"/>
              </a:rPr>
              <a:t>NCDPI OEC Designee</a:t>
            </a:r>
            <a:endParaRPr sz="5899" dirty="0">
              <a:latin typeface="Fjalla One"/>
              <a:ea typeface="Fjalla One"/>
              <a:cs typeface="Fjalla One"/>
              <a:sym typeface="Fjalla One"/>
            </a:endParaRPr>
          </a:p>
        </p:txBody>
      </p:sp>
      <p:sp>
        <p:nvSpPr>
          <p:cNvPr id="422" name="Google Shape;422;p37"/>
          <p:cNvSpPr txBox="1"/>
          <p:nvPr/>
        </p:nvSpPr>
        <p:spPr>
          <a:xfrm>
            <a:off x="1854286" y="6185626"/>
            <a:ext cx="6210227" cy="200047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699" b="1">
                <a:solidFill>
                  <a:srgbClr val="0F3869"/>
                </a:solidFill>
                <a:latin typeface="Raleway"/>
                <a:ea typeface="Raleway"/>
                <a:cs typeface="Raleway"/>
                <a:sym typeface="Raleway"/>
              </a:rPr>
              <a:t>Office of Exceptional Children Members</a:t>
            </a:r>
            <a:r>
              <a:rPr lang="en-US" sz="3699">
                <a:latin typeface="Raleway"/>
                <a:ea typeface="Raleway"/>
                <a:cs typeface="Raleway"/>
                <a:sym typeface="Raleway"/>
              </a:rPr>
              <a:t>: </a:t>
            </a:r>
            <a:endParaRPr sz="3699">
              <a:latin typeface="Raleway"/>
              <a:ea typeface="Raleway"/>
              <a:cs typeface="Raleway"/>
              <a:sym typeface="Raleway"/>
            </a:endParaRPr>
          </a:p>
          <a:p>
            <a:pPr marL="0" marR="0" lvl="0" indent="0" algn="ctr" rtl="0">
              <a:lnSpc>
                <a:spcPct val="100000"/>
              </a:lnSpc>
              <a:spcBef>
                <a:spcPts val="0"/>
              </a:spcBef>
              <a:spcAft>
                <a:spcPts val="0"/>
              </a:spcAft>
              <a:buNone/>
            </a:pPr>
            <a:r>
              <a:rPr lang="en-US" sz="5599" b="1">
                <a:solidFill>
                  <a:srgbClr val="0F3869"/>
                </a:solidFill>
                <a:latin typeface="Raleway"/>
                <a:ea typeface="Raleway"/>
                <a:cs typeface="Raleway"/>
                <a:sym typeface="Raleway"/>
              </a:rPr>
              <a:t>13</a:t>
            </a:r>
            <a:endParaRPr sz="5599" b="1">
              <a:solidFill>
                <a:srgbClr val="0F3869"/>
              </a:solidFill>
              <a:latin typeface="Raleway"/>
              <a:ea typeface="Raleway"/>
              <a:cs typeface="Raleway"/>
              <a:sym typeface="Raleway"/>
            </a:endParaRPr>
          </a:p>
        </p:txBody>
      </p:sp>
      <p:pic>
        <p:nvPicPr>
          <p:cNvPr id="428" name="Google Shape;428;p37" descr="Logo for the NC Teacher Education Division of the Council for Exceptional Children." title="TED.png"/>
          <p:cNvPicPr preferRelativeResize="0"/>
          <p:nvPr/>
        </p:nvPicPr>
        <p:blipFill>
          <a:blip r:embed="rId5">
            <a:alphaModFix/>
          </a:blip>
          <a:stretch>
            <a:fillRect/>
          </a:stretch>
        </p:blipFill>
        <p:spPr>
          <a:xfrm>
            <a:off x="9934750" y="790325"/>
            <a:ext cx="6787727" cy="1232925"/>
          </a:xfrm>
          <a:prstGeom prst="rect">
            <a:avLst/>
          </a:prstGeom>
          <a:solidFill>
            <a:srgbClr val="FFFFFF"/>
          </a:solidFill>
          <a:ln>
            <a:noFill/>
          </a:ln>
        </p:spPr>
      </p:pic>
      <p:sp>
        <p:nvSpPr>
          <p:cNvPr id="424" name="Google Shape;424;p37"/>
          <p:cNvSpPr txBox="1"/>
          <p:nvPr/>
        </p:nvSpPr>
        <p:spPr>
          <a:xfrm>
            <a:off x="10186379" y="3127145"/>
            <a:ext cx="6284475" cy="3061575"/>
          </a:xfrm>
          <a:prstGeom prst="rect">
            <a:avLst/>
          </a:prstGeom>
          <a:noFill/>
          <a:ln>
            <a:noFill/>
          </a:ln>
        </p:spPr>
        <p:txBody>
          <a:bodyPr spcFirstLastPara="1" wrap="square" lIns="0" tIns="0" rIns="0" bIns="0" anchor="t" anchorCtr="0">
            <a:spAutoFit/>
          </a:bodyPr>
          <a:lstStyle/>
          <a:p>
            <a:pPr marL="0" marR="0" lvl="0" indent="0" algn="ctr" rtl="0">
              <a:lnSpc>
                <a:spcPct val="120004"/>
              </a:lnSpc>
              <a:spcBef>
                <a:spcPts val="0"/>
              </a:spcBef>
              <a:spcAft>
                <a:spcPts val="0"/>
              </a:spcAft>
              <a:buNone/>
            </a:pPr>
            <a:r>
              <a:rPr lang="en-US" sz="5850" b="1" dirty="0">
                <a:latin typeface="Fjalla One"/>
                <a:ea typeface="Fjalla One"/>
                <a:cs typeface="Fjalla One"/>
                <a:sym typeface="Fjalla One"/>
              </a:rPr>
              <a:t>Co-Facilitator:</a:t>
            </a:r>
            <a:endParaRPr sz="5850" b="1" dirty="0">
              <a:latin typeface="Fjalla One"/>
              <a:ea typeface="Fjalla One"/>
              <a:cs typeface="Fjalla One"/>
              <a:sym typeface="Fjalla One"/>
            </a:endParaRPr>
          </a:p>
          <a:p>
            <a:pPr marL="0" marR="0" lvl="0" indent="0" algn="ctr" rtl="0">
              <a:lnSpc>
                <a:spcPct val="120004"/>
              </a:lnSpc>
              <a:spcBef>
                <a:spcPts val="0"/>
              </a:spcBef>
              <a:spcAft>
                <a:spcPts val="0"/>
              </a:spcAft>
              <a:buNone/>
            </a:pPr>
            <a:r>
              <a:rPr lang="en-US" sz="5850" dirty="0">
                <a:latin typeface="Fjalla One"/>
                <a:ea typeface="Fjalla One"/>
                <a:cs typeface="Fjalla One"/>
                <a:sym typeface="Fjalla One"/>
              </a:rPr>
              <a:t>NC TED President</a:t>
            </a:r>
            <a:endParaRPr sz="5850" dirty="0">
              <a:latin typeface="Fjalla One"/>
              <a:ea typeface="Fjalla One"/>
              <a:cs typeface="Fjalla One"/>
              <a:sym typeface="Fjalla One"/>
            </a:endParaRPr>
          </a:p>
          <a:p>
            <a:pPr marL="0" marR="0" lvl="0" indent="0" algn="ctr" rtl="0">
              <a:lnSpc>
                <a:spcPct val="120004"/>
              </a:lnSpc>
              <a:spcBef>
                <a:spcPts val="0"/>
              </a:spcBef>
              <a:spcAft>
                <a:spcPts val="0"/>
              </a:spcAft>
              <a:buNone/>
            </a:pPr>
            <a:endParaRPr sz="5850" b="1" dirty="0">
              <a:latin typeface="Fjalla One"/>
              <a:ea typeface="Fjalla One"/>
              <a:cs typeface="Fjalla One"/>
              <a:sym typeface="Fjalla One"/>
            </a:endParaRPr>
          </a:p>
        </p:txBody>
      </p:sp>
      <p:sp>
        <p:nvSpPr>
          <p:cNvPr id="425" name="Google Shape;425;p37"/>
          <p:cNvSpPr txBox="1"/>
          <p:nvPr/>
        </p:nvSpPr>
        <p:spPr>
          <a:xfrm>
            <a:off x="10186372" y="6343721"/>
            <a:ext cx="5918400" cy="143122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699" b="1">
                <a:solidFill>
                  <a:srgbClr val="0F3869"/>
                </a:solidFill>
                <a:latin typeface="Raleway"/>
                <a:ea typeface="Raleway"/>
                <a:cs typeface="Raleway"/>
                <a:sym typeface="Raleway"/>
              </a:rPr>
              <a:t>TED/ EPP Members:</a:t>
            </a:r>
            <a:endParaRPr sz="3699" b="1">
              <a:solidFill>
                <a:srgbClr val="0F3869"/>
              </a:solidFill>
              <a:latin typeface="Raleway"/>
              <a:ea typeface="Raleway"/>
              <a:cs typeface="Raleway"/>
              <a:sym typeface="Raleway"/>
            </a:endParaRPr>
          </a:p>
          <a:p>
            <a:pPr marL="0" marR="0" lvl="0" indent="0" algn="l" rtl="0">
              <a:lnSpc>
                <a:spcPct val="100000"/>
              </a:lnSpc>
              <a:spcBef>
                <a:spcPts val="0"/>
              </a:spcBef>
              <a:spcAft>
                <a:spcPts val="0"/>
              </a:spcAft>
              <a:buNone/>
            </a:pPr>
            <a:r>
              <a:rPr lang="en-US" sz="5599">
                <a:latin typeface="Raleway"/>
                <a:ea typeface="Raleway"/>
                <a:cs typeface="Raleway"/>
                <a:sym typeface="Raleway"/>
              </a:rPr>
              <a:t>             </a:t>
            </a:r>
            <a:r>
              <a:rPr lang="en-US" sz="5599" b="1">
                <a:latin typeface="Raleway"/>
                <a:ea typeface="Raleway"/>
                <a:cs typeface="Raleway"/>
                <a:sym typeface="Raleway"/>
              </a:rPr>
              <a:t> </a:t>
            </a:r>
            <a:r>
              <a:rPr lang="en-US" sz="5599" b="1">
                <a:solidFill>
                  <a:srgbClr val="0F3869"/>
                </a:solidFill>
                <a:latin typeface="Raleway"/>
                <a:ea typeface="Raleway"/>
                <a:cs typeface="Raleway"/>
                <a:sym typeface="Raleway"/>
              </a:rPr>
              <a:t>62</a:t>
            </a:r>
            <a:endParaRPr sz="5599" b="1">
              <a:solidFill>
                <a:srgbClr val="0F3869"/>
              </a:solidFill>
              <a:latin typeface="Raleway"/>
              <a:ea typeface="Raleway"/>
              <a:cs typeface="Raleway"/>
              <a:sym typeface="Raleway"/>
            </a:endParaRPr>
          </a:p>
        </p:txBody>
      </p:sp>
      <p:sp>
        <p:nvSpPr>
          <p:cNvPr id="426" name="Google Shape;426;p37">
            <a:extLst>
              <a:ext uri="{C183D7F6-B498-43B3-948B-1728B52AA6E4}">
                <adec:decorative xmlns:adec="http://schemas.microsoft.com/office/drawing/2017/decorative" val="1"/>
              </a:ext>
            </a:extLst>
          </p:cNvPr>
          <p:cNvSpPr txBox="1"/>
          <p:nvPr/>
        </p:nvSpPr>
        <p:spPr>
          <a:xfrm>
            <a:off x="14956529" y="9518695"/>
            <a:ext cx="1966500" cy="245700"/>
          </a:xfrm>
          <a:prstGeom prst="rect">
            <a:avLst/>
          </a:prstGeom>
          <a:noFill/>
          <a:ln>
            <a:noFill/>
          </a:ln>
        </p:spPr>
        <p:txBody>
          <a:bodyPr spcFirstLastPara="1" wrap="square" lIns="0" tIns="0" rIns="0" bIns="0" anchor="t" anchorCtr="0">
            <a:spAutoFit/>
          </a:bodyPr>
          <a:lstStyle/>
          <a:p>
            <a:pPr marL="0" marR="0" lvl="0" indent="0" algn="ctr" rtl="0">
              <a:lnSpc>
                <a:spcPct val="101002"/>
              </a:lnSpc>
              <a:spcBef>
                <a:spcPts val="0"/>
              </a:spcBef>
              <a:spcAft>
                <a:spcPts val="0"/>
              </a:spcAft>
              <a:buNone/>
            </a:pPr>
            <a:r>
              <a:rPr lang="en-US" sz="1596">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38">
            <a:extLst>
              <a:ext uri="{C183D7F6-B498-43B3-948B-1728B52AA6E4}">
                <adec:decorative xmlns:adec="http://schemas.microsoft.com/office/drawing/2017/decorative" val="1"/>
              </a:ext>
            </a:extLst>
          </p:cNvPr>
          <p:cNvSpPr/>
          <p:nvPr/>
        </p:nvSpPr>
        <p:spPr>
          <a:xfrm>
            <a:off x="2874188" y="989725"/>
            <a:ext cx="12539606" cy="7126709"/>
          </a:xfrm>
          <a:custGeom>
            <a:avLst/>
            <a:gdLst/>
            <a:ahLst/>
            <a:cxnLst/>
            <a:rect l="l" t="t" r="r" b="b"/>
            <a:pathLst>
              <a:path w="3005298" h="1708019" extrusionOk="0">
                <a:moveTo>
                  <a:pt x="2880838" y="1708019"/>
                </a:moveTo>
                <a:lnTo>
                  <a:pt x="124460" y="1708019"/>
                </a:lnTo>
                <a:cubicBezTo>
                  <a:pt x="55880" y="1708019"/>
                  <a:pt x="0" y="1652139"/>
                  <a:pt x="0" y="1583559"/>
                </a:cubicBezTo>
                <a:lnTo>
                  <a:pt x="0" y="124460"/>
                </a:lnTo>
                <a:cubicBezTo>
                  <a:pt x="0" y="55880"/>
                  <a:pt x="55880" y="0"/>
                  <a:pt x="124460" y="0"/>
                </a:cubicBezTo>
                <a:lnTo>
                  <a:pt x="2880838" y="0"/>
                </a:lnTo>
                <a:cubicBezTo>
                  <a:pt x="2949418" y="0"/>
                  <a:pt x="3005298" y="55880"/>
                  <a:pt x="3005298" y="124460"/>
                </a:cubicBezTo>
                <a:lnTo>
                  <a:pt x="3005298" y="1583559"/>
                </a:lnTo>
                <a:cubicBezTo>
                  <a:pt x="3005298" y="1652139"/>
                  <a:pt x="2949418" y="1708019"/>
                  <a:pt x="2880838" y="1708019"/>
                </a:cubicBezTo>
                <a:close/>
              </a:path>
            </a:pathLst>
          </a:custGeom>
          <a:solidFill>
            <a:srgbClr val="0F386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 name="Google Shape;435;p38"/>
          <p:cNvSpPr txBox="1">
            <a:spLocks noGrp="1"/>
          </p:cNvSpPr>
          <p:nvPr>
            <p:ph type="title" idx="4294967295"/>
          </p:nvPr>
        </p:nvSpPr>
        <p:spPr>
          <a:xfrm>
            <a:off x="3702102" y="2282467"/>
            <a:ext cx="10881900" cy="155452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10099" b="1" i="0" u="none" strike="noStrike" kern="0" cap="none" spc="0" normalizeH="0" baseline="0" noProof="0" dirty="0">
                <a:ln>
                  <a:noFill/>
                </a:ln>
                <a:solidFill>
                  <a:srgbClr val="FFFFFF"/>
                </a:solidFill>
                <a:effectLst/>
                <a:uLnTx/>
                <a:uFillTx/>
                <a:latin typeface="Fjalla One"/>
                <a:ea typeface="Fjalla One"/>
                <a:cs typeface="Fjalla One"/>
                <a:sym typeface="Fjalla One"/>
              </a:rPr>
              <a:t>Active Since 1990</a:t>
            </a:r>
            <a:endParaRPr kumimoji="0" lang="en-US" sz="4500" b="0" i="0" u="none" strike="noStrike" kern="0" cap="none" spc="0" normalizeH="0" baseline="0" noProof="0" dirty="0">
              <a:ln>
                <a:noFill/>
              </a:ln>
              <a:solidFill>
                <a:srgbClr val="FFFFFF"/>
              </a:solidFill>
              <a:effectLst/>
              <a:uLnTx/>
              <a:uFillTx/>
              <a:latin typeface="Fjalla One"/>
              <a:ea typeface="Fjalla One"/>
              <a:cs typeface="Fjalla One"/>
              <a:sym typeface="Fjalla One"/>
            </a:endParaRPr>
          </a:p>
        </p:txBody>
      </p:sp>
      <p:sp>
        <p:nvSpPr>
          <p:cNvPr id="436" name="Google Shape;436;p38"/>
          <p:cNvSpPr txBox="1"/>
          <p:nvPr/>
        </p:nvSpPr>
        <p:spPr>
          <a:xfrm>
            <a:off x="3866276" y="4338250"/>
            <a:ext cx="10717650" cy="235507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5100" b="1" dirty="0">
                <a:solidFill>
                  <a:srgbClr val="FFFFFF"/>
                </a:solidFill>
                <a:latin typeface="Fjalla One"/>
                <a:ea typeface="Fjalla One"/>
                <a:cs typeface="Fjalla One"/>
                <a:sym typeface="Fjalla One"/>
              </a:rPr>
              <a:t>In various iterations with a long history of advocacy for special education,  educator preparation and ongoing support.</a:t>
            </a:r>
            <a:endParaRPr sz="3300" dirty="0">
              <a:solidFill>
                <a:srgbClr val="FFFFFF"/>
              </a:solidFill>
              <a:latin typeface="Fjalla One"/>
              <a:ea typeface="Fjalla One"/>
              <a:cs typeface="Fjalla One"/>
              <a:sym typeface="Fjalla One"/>
            </a:endParaRPr>
          </a:p>
        </p:txBody>
      </p:sp>
      <p:sp>
        <p:nvSpPr>
          <p:cNvPr id="437" name="Google Shape;437;p38">
            <a:extLst>
              <a:ext uri="{C183D7F6-B498-43B3-948B-1728B52AA6E4}">
                <adec:decorative xmlns:adec="http://schemas.microsoft.com/office/drawing/2017/decorative" val="1"/>
              </a:ext>
            </a:extLst>
          </p:cNvPr>
          <p:cNvSpPr/>
          <p:nvPr/>
        </p:nvSpPr>
        <p:spPr>
          <a:xfrm>
            <a:off x="289308"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 name="Google Shape;438;p38">
            <a:extLst>
              <a:ext uri="{C183D7F6-B498-43B3-948B-1728B52AA6E4}">
                <adec:decorative xmlns:adec="http://schemas.microsoft.com/office/drawing/2017/decorative" val="1"/>
              </a:ext>
            </a:extLst>
          </p:cNvPr>
          <p:cNvSpPr txBox="1"/>
          <p:nvPr/>
        </p:nvSpPr>
        <p:spPr>
          <a:xfrm>
            <a:off x="176868"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439" name="Google Shape;439;p38">
            <a:extLst>
              <a:ext uri="{C183D7F6-B498-43B3-948B-1728B52AA6E4}">
                <adec:decorative xmlns:adec="http://schemas.microsoft.com/office/drawing/2017/decorative" val="1"/>
              </a:ext>
            </a:extLst>
          </p:cNvPr>
          <p:cNvSpPr/>
          <p:nvPr/>
        </p:nvSpPr>
        <p:spPr>
          <a:xfrm>
            <a:off x="-7" y="5346712"/>
            <a:ext cx="4874396" cy="7267812"/>
          </a:xfrm>
          <a:custGeom>
            <a:avLst/>
            <a:gdLst/>
            <a:ahLst/>
            <a:cxnLst/>
            <a:rect l="l" t="t" r="r" b="b"/>
            <a:pathLst>
              <a:path w="4874396" h="7267812" extrusionOk="0">
                <a:moveTo>
                  <a:pt x="0" y="0"/>
                </a:moveTo>
                <a:lnTo>
                  <a:pt x="4874396" y="0"/>
                </a:lnTo>
                <a:lnTo>
                  <a:pt x="4874396" y="7267812"/>
                </a:lnTo>
                <a:lnTo>
                  <a:pt x="0" y="7267812"/>
                </a:lnTo>
                <a:lnTo>
                  <a:pt x="0" y="0"/>
                </a:lnTo>
                <a:close/>
              </a:path>
            </a:pathLst>
          </a:custGeom>
          <a:blipFill rotWithShape="1">
            <a:blip r:embed="rId4">
              <a:alphaModFix/>
            </a:blip>
            <a:stretch>
              <a:fillRect l="-5312" t="-129" r="-112757" b="-11939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0" name="Google Shape;440;p38">
            <a:extLst>
              <a:ext uri="{C183D7F6-B498-43B3-948B-1728B52AA6E4}">
                <adec:decorative xmlns:adec="http://schemas.microsoft.com/office/drawing/2017/decorative" val="1"/>
              </a:ext>
            </a:extLst>
          </p:cNvPr>
          <p:cNvSpPr/>
          <p:nvPr/>
        </p:nvSpPr>
        <p:spPr>
          <a:xfrm>
            <a:off x="13522649" y="5496243"/>
            <a:ext cx="4765351" cy="6665818"/>
          </a:xfrm>
          <a:custGeom>
            <a:avLst/>
            <a:gdLst/>
            <a:ahLst/>
            <a:cxnLst/>
            <a:rect l="l" t="t" r="r" b="b"/>
            <a:pathLst>
              <a:path w="4765351" h="6665818" extrusionOk="0">
                <a:moveTo>
                  <a:pt x="0" y="0"/>
                </a:moveTo>
                <a:lnTo>
                  <a:pt x="4765351" y="0"/>
                </a:lnTo>
                <a:lnTo>
                  <a:pt x="4765351" y="6665818"/>
                </a:lnTo>
                <a:lnTo>
                  <a:pt x="0" y="6665818"/>
                </a:lnTo>
                <a:lnTo>
                  <a:pt x="0" y="0"/>
                </a:lnTo>
                <a:close/>
              </a:path>
            </a:pathLst>
          </a:custGeom>
          <a:blipFill rotWithShape="1">
            <a:blip r:embed="rId5">
              <a:alphaModFix/>
            </a:blip>
            <a:stretch>
              <a:fillRect l="-102896" t="-113430" r="-13873" b="-1916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1" name="Google Shape;441;p38"/>
          <p:cNvSpPr txBox="1"/>
          <p:nvPr/>
        </p:nvSpPr>
        <p:spPr>
          <a:xfrm>
            <a:off x="4477050" y="8572500"/>
            <a:ext cx="9936600" cy="171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300" b="1">
                <a:solidFill>
                  <a:schemeClr val="dk1"/>
                </a:solidFill>
                <a:latin typeface="Calibri"/>
                <a:ea typeface="Calibri"/>
                <a:cs typeface="Calibri"/>
                <a:sym typeface="Calibri"/>
              </a:rPr>
              <a:t>go.ncdpi.gov/CEEDAR26NC</a:t>
            </a:r>
            <a:endParaRPr sz="6300" b="1">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9">
            <a:extLst>
              <a:ext uri="{C183D7F6-B498-43B3-948B-1728B52AA6E4}">
                <adec:decorative xmlns:adec="http://schemas.microsoft.com/office/drawing/2017/decorative" val="1"/>
              </a:ext>
            </a:extLst>
          </p:cNvPr>
          <p:cNvSpPr/>
          <p:nvPr/>
        </p:nvSpPr>
        <p:spPr>
          <a:xfrm>
            <a:off x="0" y="0"/>
            <a:ext cx="18288000" cy="2978326"/>
          </a:xfrm>
          <a:prstGeom prst="rect">
            <a:avLst/>
          </a:prstGeom>
          <a:solidFill>
            <a:srgbClr val="0F386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 name="Google Shape;447;p39"/>
          <p:cNvSpPr txBox="1">
            <a:spLocks noGrp="1"/>
          </p:cNvSpPr>
          <p:nvPr>
            <p:ph type="title" idx="4294967295"/>
          </p:nvPr>
        </p:nvSpPr>
        <p:spPr>
          <a:xfrm>
            <a:off x="3469552" y="997047"/>
            <a:ext cx="11349000" cy="15390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9999" b="1" i="0" u="none" strike="noStrike" kern="0" cap="none" spc="0" normalizeH="0" baseline="0" noProof="0" dirty="0">
                <a:ln>
                  <a:noFill/>
                </a:ln>
                <a:solidFill>
                  <a:srgbClr val="FFFFFF"/>
                </a:solidFill>
                <a:effectLst/>
                <a:uLnTx/>
                <a:uFillTx/>
                <a:latin typeface="Fjalla One"/>
                <a:ea typeface="Fjalla One"/>
                <a:cs typeface="Fjalla One"/>
                <a:sym typeface="Fjalla One"/>
              </a:rPr>
              <a:t>Partners Represented</a:t>
            </a:r>
            <a:endParaRPr kumimoji="0" lang="en-US" sz="4400" b="0" i="0" u="none" strike="noStrike" kern="0" cap="none" spc="0" normalizeH="0" baseline="0" noProof="0" dirty="0">
              <a:ln>
                <a:noFill/>
              </a:ln>
              <a:solidFill>
                <a:srgbClr val="000000"/>
              </a:solidFill>
              <a:effectLst/>
              <a:uLnTx/>
              <a:uFillTx/>
              <a:latin typeface="Fjalla One"/>
              <a:ea typeface="Fjalla One"/>
              <a:cs typeface="Fjalla One"/>
              <a:sym typeface="Fjalla One"/>
            </a:endParaRPr>
          </a:p>
        </p:txBody>
      </p:sp>
      <p:sp>
        <p:nvSpPr>
          <p:cNvPr id="448" name="Google Shape;448;p39"/>
          <p:cNvSpPr txBox="1"/>
          <p:nvPr/>
        </p:nvSpPr>
        <p:spPr>
          <a:xfrm>
            <a:off x="611600" y="3808838"/>
            <a:ext cx="5674500" cy="5600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799" b="1" dirty="0">
                <a:latin typeface="Raleway"/>
                <a:ea typeface="Raleway"/>
                <a:cs typeface="Raleway"/>
                <a:sym typeface="Raleway"/>
              </a:rPr>
              <a:t>American Institutes for Research</a:t>
            </a:r>
            <a:endParaRPr sz="2799" b="1" dirty="0">
              <a:latin typeface="Raleway"/>
              <a:ea typeface="Raleway"/>
              <a:cs typeface="Raleway"/>
              <a:sym typeface="Raleway"/>
            </a:endParaRPr>
          </a:p>
          <a:p>
            <a:pPr marL="0" marR="0" lvl="0" indent="0" algn="l" rtl="0">
              <a:lnSpc>
                <a:spcPct val="100000"/>
              </a:lnSpc>
              <a:spcBef>
                <a:spcPts val="0"/>
              </a:spcBef>
              <a:spcAft>
                <a:spcPts val="0"/>
              </a:spcAft>
              <a:buNone/>
            </a:pPr>
            <a:r>
              <a:rPr lang="en-US" sz="2799" b="1" dirty="0">
                <a:latin typeface="Raleway"/>
                <a:ea typeface="Raleway"/>
                <a:cs typeface="Raleway"/>
                <a:sym typeface="Raleway"/>
              </a:rPr>
              <a:t>Appalachian State University</a:t>
            </a:r>
            <a:endParaRPr sz="2799" b="1" dirty="0">
              <a:latin typeface="Raleway"/>
              <a:ea typeface="Raleway"/>
              <a:cs typeface="Raleway"/>
              <a:sym typeface="Raleway"/>
            </a:endParaRPr>
          </a:p>
          <a:p>
            <a:pPr marL="0" marR="0" lvl="0" indent="0" algn="l" rtl="0">
              <a:lnSpc>
                <a:spcPct val="100000"/>
              </a:lnSpc>
              <a:spcBef>
                <a:spcPts val="0"/>
              </a:spcBef>
              <a:spcAft>
                <a:spcPts val="0"/>
              </a:spcAft>
              <a:buNone/>
            </a:pPr>
            <a:r>
              <a:rPr lang="en-US" sz="2799" b="1" dirty="0">
                <a:latin typeface="Raleway"/>
                <a:ea typeface="Raleway"/>
                <a:cs typeface="Raleway"/>
                <a:sym typeface="Raleway"/>
              </a:rPr>
              <a:t>Barton College</a:t>
            </a:r>
            <a:endParaRPr sz="2799" b="1" dirty="0">
              <a:latin typeface="Raleway"/>
              <a:ea typeface="Raleway"/>
              <a:cs typeface="Raleway"/>
              <a:sym typeface="Raleway"/>
            </a:endParaRPr>
          </a:p>
          <a:p>
            <a:pPr marL="0" marR="0" lvl="0" indent="0" algn="l" rtl="0">
              <a:lnSpc>
                <a:spcPct val="100000"/>
              </a:lnSpc>
              <a:spcBef>
                <a:spcPts val="0"/>
              </a:spcBef>
              <a:spcAft>
                <a:spcPts val="0"/>
              </a:spcAft>
              <a:buNone/>
            </a:pPr>
            <a:r>
              <a:rPr lang="en-US" sz="2799" b="1" dirty="0">
                <a:latin typeface="Raleway"/>
                <a:ea typeface="Raleway"/>
                <a:cs typeface="Raleway"/>
                <a:sym typeface="Raleway"/>
              </a:rPr>
              <a:t>Catawba College</a:t>
            </a:r>
            <a:endParaRPr sz="2799" b="1" dirty="0">
              <a:latin typeface="Raleway"/>
              <a:ea typeface="Raleway"/>
              <a:cs typeface="Raleway"/>
              <a:sym typeface="Raleway"/>
            </a:endParaRPr>
          </a:p>
          <a:p>
            <a:pPr marL="0" marR="0" lvl="0" indent="0" algn="l" rtl="0">
              <a:lnSpc>
                <a:spcPct val="100000"/>
              </a:lnSpc>
              <a:spcBef>
                <a:spcPts val="0"/>
              </a:spcBef>
              <a:spcAft>
                <a:spcPts val="0"/>
              </a:spcAft>
              <a:buNone/>
            </a:pPr>
            <a:r>
              <a:rPr lang="en-US" sz="2799" b="1" dirty="0">
                <a:latin typeface="Raleway"/>
                <a:ea typeface="Raleway"/>
                <a:cs typeface="Raleway"/>
                <a:sym typeface="Raleway"/>
              </a:rPr>
              <a:t>East Carolina University</a:t>
            </a:r>
            <a:endParaRPr sz="2799" b="1" dirty="0">
              <a:latin typeface="Raleway"/>
              <a:ea typeface="Raleway"/>
              <a:cs typeface="Raleway"/>
              <a:sym typeface="Raleway"/>
            </a:endParaRPr>
          </a:p>
          <a:p>
            <a:pPr marL="0" marR="0" lvl="0" indent="0" algn="l" rtl="0">
              <a:lnSpc>
                <a:spcPct val="100000"/>
              </a:lnSpc>
              <a:spcBef>
                <a:spcPts val="0"/>
              </a:spcBef>
              <a:spcAft>
                <a:spcPts val="0"/>
              </a:spcAft>
              <a:buNone/>
            </a:pPr>
            <a:r>
              <a:rPr lang="en-US" sz="2799" b="1" dirty="0">
                <a:latin typeface="Raleway"/>
                <a:ea typeface="Raleway"/>
                <a:cs typeface="Raleway"/>
                <a:sym typeface="Raleway"/>
              </a:rPr>
              <a:t>ECU Community School</a:t>
            </a:r>
            <a:endParaRPr sz="2799" b="1" dirty="0">
              <a:latin typeface="Raleway"/>
              <a:ea typeface="Raleway"/>
              <a:cs typeface="Raleway"/>
              <a:sym typeface="Raleway"/>
            </a:endParaRPr>
          </a:p>
          <a:p>
            <a:pPr marL="0" marR="0" lvl="0" indent="0" algn="l" rtl="0">
              <a:lnSpc>
                <a:spcPct val="100000"/>
              </a:lnSpc>
              <a:spcBef>
                <a:spcPts val="0"/>
              </a:spcBef>
              <a:spcAft>
                <a:spcPts val="0"/>
              </a:spcAft>
              <a:buNone/>
            </a:pPr>
            <a:r>
              <a:rPr lang="en-US" sz="2799" b="1" dirty="0">
                <a:latin typeface="Raleway"/>
                <a:ea typeface="Raleway"/>
                <a:cs typeface="Raleway"/>
                <a:sym typeface="Raleway"/>
              </a:rPr>
              <a:t>Elon University</a:t>
            </a:r>
            <a:endParaRPr sz="2799" b="1" dirty="0">
              <a:latin typeface="Raleway"/>
              <a:ea typeface="Raleway"/>
              <a:cs typeface="Raleway"/>
              <a:sym typeface="Raleway"/>
            </a:endParaRPr>
          </a:p>
          <a:p>
            <a:pPr marL="0" marR="0" lvl="0" indent="0" algn="l" rtl="0">
              <a:lnSpc>
                <a:spcPct val="100000"/>
              </a:lnSpc>
              <a:spcBef>
                <a:spcPts val="0"/>
              </a:spcBef>
              <a:spcAft>
                <a:spcPts val="0"/>
              </a:spcAft>
              <a:buNone/>
            </a:pPr>
            <a:r>
              <a:rPr lang="en-US" sz="2799" b="1" dirty="0">
                <a:latin typeface="Raleway"/>
                <a:ea typeface="Raleway"/>
                <a:cs typeface="Raleway"/>
                <a:sym typeface="Raleway"/>
              </a:rPr>
              <a:t>Envision Science Academy</a:t>
            </a:r>
            <a:endParaRPr sz="2799" b="1" dirty="0">
              <a:latin typeface="Raleway"/>
              <a:ea typeface="Raleway"/>
              <a:cs typeface="Raleway"/>
              <a:sym typeface="Raleway"/>
            </a:endParaRPr>
          </a:p>
          <a:p>
            <a:pPr marL="0" marR="0" lvl="0" indent="0" algn="l" rtl="0">
              <a:lnSpc>
                <a:spcPct val="100000"/>
              </a:lnSpc>
              <a:spcBef>
                <a:spcPts val="0"/>
              </a:spcBef>
              <a:spcAft>
                <a:spcPts val="0"/>
              </a:spcAft>
              <a:buNone/>
            </a:pPr>
            <a:r>
              <a:rPr lang="en-US" sz="2799" b="1" dirty="0">
                <a:latin typeface="Raleway"/>
                <a:ea typeface="Raleway"/>
                <a:cs typeface="Raleway"/>
                <a:sym typeface="Raleway"/>
              </a:rPr>
              <a:t>Fayetteville State University</a:t>
            </a:r>
            <a:endParaRPr sz="2799" b="1" dirty="0">
              <a:latin typeface="Raleway"/>
              <a:ea typeface="Raleway"/>
              <a:cs typeface="Raleway"/>
              <a:sym typeface="Raleway"/>
            </a:endParaRPr>
          </a:p>
          <a:p>
            <a:pPr marL="0" marR="0" lvl="0" indent="0" algn="l" rtl="0">
              <a:lnSpc>
                <a:spcPct val="100000"/>
              </a:lnSpc>
              <a:spcBef>
                <a:spcPts val="0"/>
              </a:spcBef>
              <a:spcAft>
                <a:spcPts val="0"/>
              </a:spcAft>
              <a:buNone/>
            </a:pPr>
            <a:r>
              <a:rPr lang="en-US" sz="2799" b="1" dirty="0">
                <a:latin typeface="Raleway"/>
                <a:ea typeface="Raleway"/>
                <a:cs typeface="Raleway"/>
                <a:sym typeface="Raleway"/>
              </a:rPr>
              <a:t>Greensboro College</a:t>
            </a:r>
            <a:endParaRPr sz="2799" b="1" dirty="0">
              <a:latin typeface="Raleway"/>
              <a:ea typeface="Raleway"/>
              <a:cs typeface="Raleway"/>
              <a:sym typeface="Raleway"/>
            </a:endParaRPr>
          </a:p>
          <a:p>
            <a:pPr marL="0" marR="0" lvl="0" indent="0" algn="l" rtl="0">
              <a:lnSpc>
                <a:spcPct val="100000"/>
              </a:lnSpc>
              <a:spcBef>
                <a:spcPts val="0"/>
              </a:spcBef>
              <a:spcAft>
                <a:spcPts val="0"/>
              </a:spcAft>
              <a:buNone/>
            </a:pPr>
            <a:r>
              <a:rPr lang="en-US" sz="2799" b="1" dirty="0">
                <a:latin typeface="Raleway"/>
                <a:ea typeface="Raleway"/>
                <a:cs typeface="Raleway"/>
                <a:sym typeface="Raleway"/>
              </a:rPr>
              <a:t>Guilford County Schools ACT</a:t>
            </a:r>
            <a:endParaRPr sz="2799" b="1" dirty="0">
              <a:latin typeface="Raleway"/>
              <a:ea typeface="Raleway"/>
              <a:cs typeface="Raleway"/>
              <a:sym typeface="Raleway"/>
            </a:endParaRPr>
          </a:p>
          <a:p>
            <a:pPr marL="0" marR="0" lvl="0" indent="0" algn="ctr" rtl="0">
              <a:lnSpc>
                <a:spcPct val="100000"/>
              </a:lnSpc>
              <a:spcBef>
                <a:spcPts val="0"/>
              </a:spcBef>
              <a:spcAft>
                <a:spcPts val="0"/>
              </a:spcAft>
              <a:buNone/>
            </a:pPr>
            <a:endParaRPr sz="2799" b="1" dirty="0">
              <a:latin typeface="Raleway"/>
              <a:ea typeface="Raleway"/>
              <a:cs typeface="Raleway"/>
              <a:sym typeface="Raleway"/>
            </a:endParaRPr>
          </a:p>
          <a:p>
            <a:pPr marL="0" marR="0" lvl="0" indent="0" algn="ctr" rtl="0">
              <a:lnSpc>
                <a:spcPct val="100000"/>
              </a:lnSpc>
              <a:spcBef>
                <a:spcPts val="0"/>
              </a:spcBef>
              <a:spcAft>
                <a:spcPts val="0"/>
              </a:spcAft>
              <a:buNone/>
            </a:pPr>
            <a:endParaRPr sz="2799" b="1" dirty="0">
              <a:latin typeface="Raleway"/>
              <a:ea typeface="Raleway"/>
              <a:cs typeface="Raleway"/>
              <a:sym typeface="Raleway"/>
            </a:endParaRPr>
          </a:p>
        </p:txBody>
      </p:sp>
      <p:sp>
        <p:nvSpPr>
          <p:cNvPr id="451" name="Google Shape;451;p39"/>
          <p:cNvSpPr txBox="1"/>
          <p:nvPr/>
        </p:nvSpPr>
        <p:spPr>
          <a:xfrm>
            <a:off x="6614275" y="3808850"/>
            <a:ext cx="6629100" cy="56025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Font typeface="Arial"/>
              <a:buNone/>
            </a:pPr>
            <a:r>
              <a:rPr lang="en-US" sz="2799" b="1">
                <a:solidFill>
                  <a:schemeClr val="dk1"/>
                </a:solidFill>
                <a:latin typeface="Raleway"/>
                <a:ea typeface="Raleway"/>
                <a:cs typeface="Raleway"/>
                <a:sym typeface="Raleway"/>
              </a:rPr>
              <a:t>High Point University</a:t>
            </a:r>
            <a:endParaRPr sz="2799" b="1">
              <a:solidFill>
                <a:schemeClr val="dk1"/>
              </a:solidFill>
              <a:latin typeface="Raleway"/>
              <a:ea typeface="Raleway"/>
              <a:cs typeface="Raleway"/>
              <a:sym typeface="Raleway"/>
            </a:endParaRPr>
          </a:p>
          <a:p>
            <a:pPr marL="0" lvl="0" indent="0" algn="l" rtl="0">
              <a:spcBef>
                <a:spcPts val="0"/>
              </a:spcBef>
              <a:spcAft>
                <a:spcPts val="0"/>
              </a:spcAft>
              <a:buClr>
                <a:schemeClr val="dk1"/>
              </a:buClr>
              <a:buFont typeface="Arial"/>
              <a:buNone/>
            </a:pPr>
            <a:r>
              <a:rPr lang="en-US" sz="2799" b="1">
                <a:solidFill>
                  <a:schemeClr val="dk1"/>
                </a:solidFill>
                <a:latin typeface="Raleway"/>
                <a:ea typeface="Raleway"/>
                <a:cs typeface="Raleway"/>
                <a:sym typeface="Raleway"/>
              </a:rPr>
              <a:t>Lees-McRae College</a:t>
            </a:r>
            <a:endParaRPr sz="2800" b="1">
              <a:latin typeface="Raleway"/>
              <a:ea typeface="Raleway"/>
              <a:cs typeface="Raleway"/>
              <a:sym typeface="Raleway"/>
            </a:endParaRPr>
          </a:p>
          <a:p>
            <a:pPr marL="0" marR="0" lvl="0" indent="0" algn="l" rtl="0">
              <a:lnSpc>
                <a:spcPct val="100000"/>
              </a:lnSpc>
              <a:spcBef>
                <a:spcPts val="0"/>
              </a:spcBef>
              <a:spcAft>
                <a:spcPts val="0"/>
              </a:spcAft>
              <a:buNone/>
            </a:pPr>
            <a:r>
              <a:rPr lang="en-US" sz="2800" b="1">
                <a:latin typeface="Raleway"/>
                <a:ea typeface="Raleway"/>
                <a:cs typeface="Raleway"/>
                <a:sym typeface="Raleway"/>
              </a:rPr>
              <a:t>Mars Hill University</a:t>
            </a:r>
            <a:endParaRPr sz="2800" b="1">
              <a:latin typeface="Raleway"/>
              <a:ea typeface="Raleway"/>
              <a:cs typeface="Raleway"/>
              <a:sym typeface="Raleway"/>
            </a:endParaRPr>
          </a:p>
          <a:p>
            <a:pPr marL="0" marR="0" lvl="0" indent="0" algn="l" rtl="0">
              <a:lnSpc>
                <a:spcPct val="100000"/>
              </a:lnSpc>
              <a:spcBef>
                <a:spcPts val="0"/>
              </a:spcBef>
              <a:spcAft>
                <a:spcPts val="0"/>
              </a:spcAft>
              <a:buNone/>
            </a:pPr>
            <a:r>
              <a:rPr lang="en-US" sz="2800" b="1">
                <a:latin typeface="Raleway"/>
                <a:ea typeface="Raleway"/>
                <a:cs typeface="Raleway"/>
                <a:sym typeface="Raleway"/>
              </a:rPr>
              <a:t>Meredith College</a:t>
            </a:r>
            <a:endParaRPr sz="2800" b="1">
              <a:latin typeface="Raleway"/>
              <a:ea typeface="Raleway"/>
              <a:cs typeface="Raleway"/>
              <a:sym typeface="Raleway"/>
            </a:endParaRPr>
          </a:p>
          <a:p>
            <a:pPr marL="0" marR="0" lvl="0" indent="0" algn="l" rtl="0">
              <a:lnSpc>
                <a:spcPct val="100000"/>
              </a:lnSpc>
              <a:spcBef>
                <a:spcPts val="0"/>
              </a:spcBef>
              <a:spcAft>
                <a:spcPts val="0"/>
              </a:spcAft>
              <a:buNone/>
            </a:pPr>
            <a:r>
              <a:rPr lang="en-US" sz="2800" b="1">
                <a:latin typeface="Raleway"/>
                <a:ea typeface="Raleway"/>
                <a:cs typeface="Raleway"/>
                <a:sym typeface="Raleway"/>
              </a:rPr>
              <a:t>NC A&amp;T State University</a:t>
            </a:r>
            <a:endParaRPr sz="2800" b="1">
              <a:latin typeface="Raleway"/>
              <a:ea typeface="Raleway"/>
              <a:cs typeface="Raleway"/>
              <a:sym typeface="Raleway"/>
            </a:endParaRPr>
          </a:p>
          <a:p>
            <a:pPr marL="0" marR="0" lvl="0" indent="0" algn="l" rtl="0">
              <a:lnSpc>
                <a:spcPct val="100000"/>
              </a:lnSpc>
              <a:spcBef>
                <a:spcPts val="0"/>
              </a:spcBef>
              <a:spcAft>
                <a:spcPts val="0"/>
              </a:spcAft>
              <a:buNone/>
            </a:pPr>
            <a:r>
              <a:rPr lang="en-US" sz="2800" b="1">
                <a:latin typeface="Raleway"/>
                <a:ea typeface="Raleway"/>
                <a:cs typeface="Raleway"/>
                <a:sym typeface="Raleway"/>
              </a:rPr>
              <a:t>NC Council for Exceptional Children</a:t>
            </a:r>
            <a:endParaRPr sz="2800" b="1">
              <a:latin typeface="Raleway"/>
              <a:ea typeface="Raleway"/>
              <a:cs typeface="Raleway"/>
              <a:sym typeface="Raleway"/>
            </a:endParaRPr>
          </a:p>
          <a:p>
            <a:pPr marL="0" marR="0" lvl="0" indent="0" algn="l" rtl="0">
              <a:lnSpc>
                <a:spcPct val="100000"/>
              </a:lnSpc>
              <a:spcBef>
                <a:spcPts val="0"/>
              </a:spcBef>
              <a:spcAft>
                <a:spcPts val="0"/>
              </a:spcAft>
              <a:buNone/>
            </a:pPr>
            <a:r>
              <a:rPr lang="en-US" sz="2800" b="1">
                <a:latin typeface="Raleway"/>
                <a:ea typeface="Raleway"/>
                <a:cs typeface="Raleway"/>
                <a:sym typeface="Raleway"/>
              </a:rPr>
              <a:t>NC Dept. of Public Instruction</a:t>
            </a:r>
            <a:endParaRPr sz="2800" b="1">
              <a:latin typeface="Raleway"/>
              <a:ea typeface="Raleway"/>
              <a:cs typeface="Raleway"/>
              <a:sym typeface="Raleway"/>
            </a:endParaRPr>
          </a:p>
          <a:p>
            <a:pPr marL="0" marR="0" lvl="0" indent="0" algn="l" rtl="0">
              <a:lnSpc>
                <a:spcPct val="100000"/>
              </a:lnSpc>
              <a:spcBef>
                <a:spcPts val="0"/>
              </a:spcBef>
              <a:spcAft>
                <a:spcPts val="0"/>
              </a:spcAft>
              <a:buNone/>
            </a:pPr>
            <a:r>
              <a:rPr lang="en-US" sz="2800" b="1">
                <a:latin typeface="Raleway"/>
                <a:ea typeface="Raleway"/>
                <a:cs typeface="Raleway"/>
                <a:sym typeface="Raleway"/>
              </a:rPr>
              <a:t>NC State University</a:t>
            </a:r>
            <a:endParaRPr sz="2800" b="1">
              <a:latin typeface="Raleway"/>
              <a:ea typeface="Raleway"/>
              <a:cs typeface="Raleway"/>
              <a:sym typeface="Raleway"/>
            </a:endParaRPr>
          </a:p>
          <a:p>
            <a:pPr marL="0" marR="0" lvl="0" indent="0" algn="l" rtl="0">
              <a:lnSpc>
                <a:spcPct val="100000"/>
              </a:lnSpc>
              <a:spcBef>
                <a:spcPts val="0"/>
              </a:spcBef>
              <a:spcAft>
                <a:spcPts val="0"/>
              </a:spcAft>
              <a:buNone/>
            </a:pPr>
            <a:r>
              <a:rPr lang="en-US" sz="2800" b="1">
                <a:latin typeface="Raleway"/>
                <a:ea typeface="Raleway"/>
                <a:cs typeface="Raleway"/>
                <a:sym typeface="Raleway"/>
              </a:rPr>
              <a:t>NC TED</a:t>
            </a:r>
            <a:endParaRPr sz="2800" b="1">
              <a:latin typeface="Raleway"/>
              <a:ea typeface="Raleway"/>
              <a:cs typeface="Raleway"/>
              <a:sym typeface="Raleway"/>
            </a:endParaRPr>
          </a:p>
          <a:p>
            <a:pPr marL="0" marR="0" lvl="0" indent="0" algn="l" rtl="0">
              <a:lnSpc>
                <a:spcPct val="100000"/>
              </a:lnSpc>
              <a:spcBef>
                <a:spcPts val="0"/>
              </a:spcBef>
              <a:spcAft>
                <a:spcPts val="0"/>
              </a:spcAft>
              <a:buNone/>
            </a:pPr>
            <a:r>
              <a:rPr lang="en-US" sz="2800" b="1">
                <a:latin typeface="Raleway"/>
                <a:ea typeface="Raleway"/>
                <a:cs typeface="Raleway"/>
                <a:sym typeface="Raleway"/>
              </a:rPr>
              <a:t>NC Wesleyan</a:t>
            </a:r>
            <a:endParaRPr sz="2800" b="1">
              <a:latin typeface="Raleway"/>
              <a:ea typeface="Raleway"/>
              <a:cs typeface="Raleway"/>
              <a:sym typeface="Raleway"/>
            </a:endParaRPr>
          </a:p>
          <a:p>
            <a:pPr marL="0" marR="0" lvl="0" indent="0" algn="l" rtl="0">
              <a:lnSpc>
                <a:spcPct val="100000"/>
              </a:lnSpc>
              <a:spcBef>
                <a:spcPts val="0"/>
              </a:spcBef>
              <a:spcAft>
                <a:spcPts val="0"/>
              </a:spcAft>
              <a:buNone/>
            </a:pPr>
            <a:r>
              <a:rPr lang="en-US" sz="2800" b="1">
                <a:latin typeface="Raleway"/>
                <a:ea typeface="Raleway"/>
                <a:cs typeface="Raleway"/>
                <a:sym typeface="Raleway"/>
              </a:rPr>
              <a:t>Pathway to Practice</a:t>
            </a:r>
            <a:endParaRPr sz="2800" b="1">
              <a:latin typeface="Raleway"/>
              <a:ea typeface="Raleway"/>
              <a:cs typeface="Raleway"/>
              <a:sym typeface="Raleway"/>
            </a:endParaRPr>
          </a:p>
          <a:p>
            <a:pPr marL="0" marR="0" lvl="0" indent="0" algn="l" rtl="0">
              <a:lnSpc>
                <a:spcPct val="100000"/>
              </a:lnSpc>
              <a:spcBef>
                <a:spcPts val="0"/>
              </a:spcBef>
              <a:spcAft>
                <a:spcPts val="0"/>
              </a:spcAft>
              <a:buNone/>
            </a:pPr>
            <a:endParaRPr sz="2800" b="1">
              <a:latin typeface="Raleway"/>
              <a:ea typeface="Raleway"/>
              <a:cs typeface="Raleway"/>
              <a:sym typeface="Raleway"/>
            </a:endParaRPr>
          </a:p>
          <a:p>
            <a:pPr marL="0" marR="0" lvl="0" indent="0" algn="ctr" rtl="0">
              <a:lnSpc>
                <a:spcPct val="100000"/>
              </a:lnSpc>
              <a:spcBef>
                <a:spcPts val="0"/>
              </a:spcBef>
              <a:spcAft>
                <a:spcPts val="0"/>
              </a:spcAft>
              <a:buNone/>
            </a:pPr>
            <a:endParaRPr sz="2800" b="1">
              <a:latin typeface="Raleway"/>
              <a:ea typeface="Raleway"/>
              <a:cs typeface="Raleway"/>
              <a:sym typeface="Raleway"/>
            </a:endParaRPr>
          </a:p>
        </p:txBody>
      </p:sp>
      <p:sp>
        <p:nvSpPr>
          <p:cNvPr id="449" name="Google Shape;449;p39"/>
          <p:cNvSpPr txBox="1"/>
          <p:nvPr/>
        </p:nvSpPr>
        <p:spPr>
          <a:xfrm>
            <a:off x="13116096" y="3808838"/>
            <a:ext cx="4881600" cy="51717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2800" b="1">
                <a:solidFill>
                  <a:schemeClr val="dk1"/>
                </a:solidFill>
                <a:latin typeface="Raleway"/>
                <a:ea typeface="Raleway"/>
                <a:cs typeface="Raleway"/>
                <a:sym typeface="Raleway"/>
              </a:rPr>
              <a:t>Pfeiffer University</a:t>
            </a:r>
            <a:endParaRPr sz="2800" b="1">
              <a:solidFill>
                <a:schemeClr val="dk1"/>
              </a:solidFill>
              <a:latin typeface="Raleway"/>
              <a:ea typeface="Raleway"/>
              <a:cs typeface="Raleway"/>
              <a:sym typeface="Raleway"/>
            </a:endParaRPr>
          </a:p>
          <a:p>
            <a:pPr marL="0" lvl="0" indent="0" algn="l" rtl="0">
              <a:spcBef>
                <a:spcPts val="0"/>
              </a:spcBef>
              <a:spcAft>
                <a:spcPts val="0"/>
              </a:spcAft>
              <a:buNone/>
            </a:pPr>
            <a:r>
              <a:rPr lang="en-US" sz="2800" b="1">
                <a:solidFill>
                  <a:schemeClr val="dk1"/>
                </a:solidFill>
                <a:latin typeface="Raleway"/>
                <a:ea typeface="Raleway"/>
                <a:cs typeface="Raleway"/>
                <a:sym typeface="Raleway"/>
              </a:rPr>
              <a:t>UNC Asheville</a:t>
            </a:r>
            <a:endParaRPr sz="2800" b="1">
              <a:solidFill>
                <a:schemeClr val="dk1"/>
              </a:solidFill>
              <a:latin typeface="Raleway"/>
              <a:ea typeface="Raleway"/>
              <a:cs typeface="Raleway"/>
              <a:sym typeface="Raleway"/>
            </a:endParaRPr>
          </a:p>
          <a:p>
            <a:pPr marL="0" lvl="0" indent="0" algn="l" rtl="0">
              <a:spcBef>
                <a:spcPts val="0"/>
              </a:spcBef>
              <a:spcAft>
                <a:spcPts val="0"/>
              </a:spcAft>
              <a:buNone/>
            </a:pPr>
            <a:r>
              <a:rPr lang="en-US" sz="2800" b="1">
                <a:solidFill>
                  <a:schemeClr val="dk1"/>
                </a:solidFill>
                <a:latin typeface="Raleway"/>
                <a:ea typeface="Raleway"/>
                <a:cs typeface="Raleway"/>
                <a:sym typeface="Raleway"/>
              </a:rPr>
              <a:t>UNC Chapel Hill</a:t>
            </a:r>
            <a:endParaRPr sz="2800" b="1">
              <a:solidFill>
                <a:schemeClr val="dk1"/>
              </a:solidFill>
              <a:latin typeface="Raleway"/>
              <a:ea typeface="Raleway"/>
              <a:cs typeface="Raleway"/>
              <a:sym typeface="Raleway"/>
            </a:endParaRPr>
          </a:p>
          <a:p>
            <a:pPr marL="0" lvl="0" indent="0" algn="l" rtl="0">
              <a:spcBef>
                <a:spcPts val="0"/>
              </a:spcBef>
              <a:spcAft>
                <a:spcPts val="0"/>
              </a:spcAft>
              <a:buNone/>
            </a:pPr>
            <a:r>
              <a:rPr lang="en-US" sz="2800" b="1">
                <a:solidFill>
                  <a:schemeClr val="dk1"/>
                </a:solidFill>
                <a:latin typeface="Raleway"/>
                <a:ea typeface="Raleway"/>
                <a:cs typeface="Raleway"/>
                <a:sym typeface="Raleway"/>
              </a:rPr>
              <a:t>UNC Charlotte</a:t>
            </a:r>
            <a:endParaRPr sz="2800" b="1">
              <a:solidFill>
                <a:schemeClr val="dk1"/>
              </a:solidFill>
              <a:latin typeface="Raleway"/>
              <a:ea typeface="Raleway"/>
              <a:cs typeface="Raleway"/>
              <a:sym typeface="Raleway"/>
            </a:endParaRPr>
          </a:p>
          <a:p>
            <a:pPr marL="0" lvl="0" indent="0" algn="l" rtl="0">
              <a:spcBef>
                <a:spcPts val="0"/>
              </a:spcBef>
              <a:spcAft>
                <a:spcPts val="0"/>
              </a:spcAft>
              <a:buNone/>
            </a:pPr>
            <a:r>
              <a:rPr lang="en-US" sz="2800" b="1">
                <a:solidFill>
                  <a:schemeClr val="dk1"/>
                </a:solidFill>
                <a:latin typeface="Raleway"/>
                <a:ea typeface="Raleway"/>
                <a:cs typeface="Raleway"/>
                <a:sym typeface="Raleway"/>
              </a:rPr>
              <a:t>UNC Greensboro</a:t>
            </a:r>
            <a:endParaRPr sz="2800" b="1">
              <a:solidFill>
                <a:schemeClr val="dk1"/>
              </a:solidFill>
              <a:latin typeface="Raleway"/>
              <a:ea typeface="Raleway"/>
              <a:cs typeface="Raleway"/>
              <a:sym typeface="Raleway"/>
            </a:endParaRPr>
          </a:p>
          <a:p>
            <a:pPr marL="0" lvl="0" indent="0" algn="l" rtl="0">
              <a:spcBef>
                <a:spcPts val="0"/>
              </a:spcBef>
              <a:spcAft>
                <a:spcPts val="0"/>
              </a:spcAft>
              <a:buNone/>
            </a:pPr>
            <a:r>
              <a:rPr lang="en-US" sz="2800" b="1">
                <a:solidFill>
                  <a:schemeClr val="dk1"/>
                </a:solidFill>
                <a:latin typeface="Raleway"/>
                <a:ea typeface="Raleway"/>
                <a:cs typeface="Raleway"/>
                <a:sym typeface="Raleway"/>
              </a:rPr>
              <a:t>UNC Pembroke</a:t>
            </a:r>
            <a:endParaRPr sz="2800" b="1">
              <a:solidFill>
                <a:schemeClr val="dk1"/>
              </a:solidFill>
              <a:latin typeface="Raleway"/>
              <a:ea typeface="Raleway"/>
              <a:cs typeface="Raleway"/>
              <a:sym typeface="Raleway"/>
            </a:endParaRPr>
          </a:p>
          <a:p>
            <a:pPr marL="0" lvl="0" indent="0" algn="l" rtl="0">
              <a:spcBef>
                <a:spcPts val="0"/>
              </a:spcBef>
              <a:spcAft>
                <a:spcPts val="0"/>
              </a:spcAft>
              <a:buNone/>
            </a:pPr>
            <a:r>
              <a:rPr lang="en-US" sz="2800" b="1">
                <a:solidFill>
                  <a:schemeClr val="dk1"/>
                </a:solidFill>
                <a:latin typeface="Raleway"/>
                <a:ea typeface="Raleway"/>
                <a:cs typeface="Raleway"/>
                <a:sym typeface="Raleway"/>
              </a:rPr>
              <a:t>UNC Wilmington</a:t>
            </a:r>
            <a:endParaRPr sz="2800" b="1">
              <a:solidFill>
                <a:schemeClr val="dk1"/>
              </a:solidFill>
              <a:latin typeface="Raleway"/>
              <a:ea typeface="Raleway"/>
              <a:cs typeface="Raleway"/>
              <a:sym typeface="Raleway"/>
            </a:endParaRPr>
          </a:p>
          <a:p>
            <a:pPr marL="0" lvl="0" indent="0" algn="l" rtl="0">
              <a:spcBef>
                <a:spcPts val="0"/>
              </a:spcBef>
              <a:spcAft>
                <a:spcPts val="0"/>
              </a:spcAft>
              <a:buNone/>
            </a:pPr>
            <a:r>
              <a:rPr lang="en-US" sz="2800" b="1">
                <a:solidFill>
                  <a:schemeClr val="dk1"/>
                </a:solidFill>
                <a:latin typeface="Raleway"/>
                <a:ea typeface="Raleway"/>
                <a:cs typeface="Raleway"/>
                <a:sym typeface="Raleway"/>
              </a:rPr>
              <a:t>Wake Tech</a:t>
            </a:r>
            <a:endParaRPr sz="2800" b="1">
              <a:solidFill>
                <a:schemeClr val="dk1"/>
              </a:solidFill>
              <a:latin typeface="Raleway"/>
              <a:ea typeface="Raleway"/>
              <a:cs typeface="Raleway"/>
              <a:sym typeface="Raleway"/>
            </a:endParaRPr>
          </a:p>
          <a:p>
            <a:pPr marL="0" lvl="0" indent="0" algn="l" rtl="0">
              <a:spcBef>
                <a:spcPts val="0"/>
              </a:spcBef>
              <a:spcAft>
                <a:spcPts val="0"/>
              </a:spcAft>
              <a:buClr>
                <a:schemeClr val="dk1"/>
              </a:buClr>
              <a:buFont typeface="Arial"/>
              <a:buNone/>
            </a:pPr>
            <a:r>
              <a:rPr lang="en-US" sz="2800" b="1">
                <a:solidFill>
                  <a:schemeClr val="dk1"/>
                </a:solidFill>
                <a:latin typeface="Raleway"/>
                <a:ea typeface="Raleway"/>
                <a:cs typeface="Raleway"/>
                <a:sym typeface="Raleway"/>
              </a:rPr>
              <a:t>Western Carolina University</a:t>
            </a:r>
            <a:endParaRPr sz="2800" b="1">
              <a:solidFill>
                <a:schemeClr val="dk1"/>
              </a:solidFill>
              <a:latin typeface="Raleway"/>
              <a:ea typeface="Raleway"/>
              <a:cs typeface="Raleway"/>
              <a:sym typeface="Raleway"/>
            </a:endParaRPr>
          </a:p>
          <a:p>
            <a:pPr marL="0" lvl="0" indent="0" algn="l" rtl="0">
              <a:spcBef>
                <a:spcPts val="0"/>
              </a:spcBef>
              <a:spcAft>
                <a:spcPts val="0"/>
              </a:spcAft>
              <a:buClr>
                <a:schemeClr val="dk1"/>
              </a:buClr>
              <a:buFont typeface="Arial"/>
              <a:buNone/>
            </a:pPr>
            <a:r>
              <a:rPr lang="en-US" sz="2800" b="1">
                <a:solidFill>
                  <a:schemeClr val="dk1"/>
                </a:solidFill>
                <a:latin typeface="Raleway"/>
                <a:ea typeface="Raleway"/>
                <a:cs typeface="Raleway"/>
                <a:sym typeface="Raleway"/>
              </a:rPr>
              <a:t>William Peace University</a:t>
            </a:r>
            <a:endParaRPr sz="2800" b="1">
              <a:solidFill>
                <a:schemeClr val="dk1"/>
              </a:solidFill>
              <a:latin typeface="Raleway"/>
              <a:ea typeface="Raleway"/>
              <a:cs typeface="Raleway"/>
              <a:sym typeface="Raleway"/>
            </a:endParaRPr>
          </a:p>
          <a:p>
            <a:pPr marL="0" lvl="0" indent="0" algn="l" rtl="0">
              <a:spcBef>
                <a:spcPts val="0"/>
              </a:spcBef>
              <a:spcAft>
                <a:spcPts val="0"/>
              </a:spcAft>
              <a:buClr>
                <a:schemeClr val="dk1"/>
              </a:buClr>
              <a:buFont typeface="Arial"/>
              <a:buNone/>
            </a:pPr>
            <a:r>
              <a:rPr lang="en-US" sz="2800" b="1">
                <a:solidFill>
                  <a:schemeClr val="dk1"/>
                </a:solidFill>
                <a:latin typeface="Raleway"/>
                <a:ea typeface="Raleway"/>
                <a:cs typeface="Raleway"/>
                <a:sym typeface="Raleway"/>
              </a:rPr>
              <a:t>Winston-Salem University</a:t>
            </a:r>
            <a:endParaRPr sz="2800" b="1">
              <a:solidFill>
                <a:schemeClr val="dk1"/>
              </a:solidFill>
              <a:latin typeface="Raleway"/>
              <a:ea typeface="Raleway"/>
              <a:cs typeface="Raleway"/>
              <a:sym typeface="Raleway"/>
            </a:endParaRPr>
          </a:p>
          <a:p>
            <a:pPr marL="0" marR="0" lvl="0" indent="0" algn="ctr" rtl="0">
              <a:lnSpc>
                <a:spcPct val="100000"/>
              </a:lnSpc>
              <a:spcBef>
                <a:spcPts val="0"/>
              </a:spcBef>
              <a:spcAft>
                <a:spcPts val="0"/>
              </a:spcAft>
              <a:buNone/>
            </a:pPr>
            <a:endParaRPr sz="2800" b="1">
              <a:latin typeface="Raleway"/>
              <a:ea typeface="Raleway"/>
              <a:cs typeface="Raleway"/>
              <a:sym typeface="Raleway"/>
            </a:endParaRPr>
          </a:p>
        </p:txBody>
      </p:sp>
      <p:sp>
        <p:nvSpPr>
          <p:cNvPr id="450" name="Google Shape;450;p39">
            <a:extLst>
              <a:ext uri="{C183D7F6-B498-43B3-948B-1728B52AA6E4}">
                <adec:decorative xmlns:adec="http://schemas.microsoft.com/office/drawing/2017/decorative" val="1"/>
              </a:ext>
            </a:extLst>
          </p:cNvPr>
          <p:cNvSpPr/>
          <p:nvPr/>
        </p:nvSpPr>
        <p:spPr>
          <a:xfrm>
            <a:off x="264481" y="9258300"/>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2" name="Google Shape;452;p39">
            <a:extLst>
              <a:ext uri="{C183D7F6-B498-43B3-948B-1728B52AA6E4}">
                <adec:decorative xmlns:adec="http://schemas.microsoft.com/office/drawing/2017/decorative" val="1"/>
              </a:ext>
            </a:extLst>
          </p:cNvPr>
          <p:cNvSpPr txBox="1"/>
          <p:nvPr/>
        </p:nvSpPr>
        <p:spPr>
          <a:xfrm>
            <a:off x="152041" y="9812997"/>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453" name="Google Shape;453;p39">
            <a:extLst>
              <a:ext uri="{C183D7F6-B498-43B3-948B-1728B52AA6E4}">
                <adec:decorative xmlns:adec="http://schemas.microsoft.com/office/drawing/2017/decorative" val="1"/>
              </a:ext>
            </a:extLst>
          </p:cNvPr>
          <p:cNvSpPr/>
          <p:nvPr/>
        </p:nvSpPr>
        <p:spPr>
          <a:xfrm rot="10800000">
            <a:off x="-7832451" y="-1511278"/>
            <a:ext cx="26120450" cy="2396203"/>
          </a:xfrm>
          <a:custGeom>
            <a:avLst/>
            <a:gdLst/>
            <a:ahLst/>
            <a:cxnLst/>
            <a:rect l="l" t="t" r="r" b="b"/>
            <a:pathLst>
              <a:path w="15951420" h="1681546" extrusionOk="0">
                <a:moveTo>
                  <a:pt x="0" y="0"/>
                </a:moveTo>
                <a:lnTo>
                  <a:pt x="15951420" y="0"/>
                </a:lnTo>
                <a:lnTo>
                  <a:pt x="15951420" y="1681545"/>
                </a:lnTo>
                <a:lnTo>
                  <a:pt x="0" y="168154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457"/>
        <p:cNvGrpSpPr/>
        <p:nvPr/>
      </p:nvGrpSpPr>
      <p:grpSpPr>
        <a:xfrm>
          <a:off x="0" y="0"/>
          <a:ext cx="0" cy="0"/>
          <a:chOff x="0" y="0"/>
          <a:chExt cx="0" cy="0"/>
        </a:xfrm>
      </p:grpSpPr>
      <p:sp>
        <p:nvSpPr>
          <p:cNvPr id="458" name="Google Shape;458;p40"/>
          <p:cNvSpPr txBox="1">
            <a:spLocks noGrp="1"/>
          </p:cNvSpPr>
          <p:nvPr>
            <p:ph type="title" idx="4294967295"/>
          </p:nvPr>
        </p:nvSpPr>
        <p:spPr>
          <a:xfrm>
            <a:off x="1752626" y="485925"/>
            <a:ext cx="11994600" cy="10776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en-US" sz="7000" b="0" i="0" u="none" strike="noStrike" kern="0" cap="none" spc="0" normalizeH="0" baseline="0" noProof="0" dirty="0">
                <a:ln>
                  <a:noFill/>
                </a:ln>
                <a:solidFill>
                  <a:srgbClr val="F4F4F4"/>
                </a:solidFill>
                <a:effectLst/>
                <a:uLnTx/>
                <a:uFillTx/>
                <a:latin typeface="Raleway ExtraBold"/>
                <a:ea typeface="Raleway ExtraBold"/>
                <a:cs typeface="Raleway ExtraBold"/>
                <a:sym typeface="Raleway ExtraBold"/>
              </a:rPr>
              <a:t>CPC Members Across NC</a:t>
            </a:r>
            <a:endParaRPr kumimoji="0" lang="en-US" sz="1400" b="0" i="0" u="none" strike="noStrike" kern="0" cap="none" spc="0" normalizeH="0" baseline="0" noProof="0" dirty="0">
              <a:ln>
                <a:noFill/>
              </a:ln>
              <a:solidFill>
                <a:srgbClr val="000000"/>
              </a:solidFill>
              <a:effectLst/>
              <a:uLnTx/>
              <a:uFillTx/>
              <a:latin typeface="Raleway ExtraBold"/>
              <a:ea typeface="Raleway ExtraBold"/>
              <a:cs typeface="Raleway ExtraBold"/>
              <a:sym typeface="Raleway ExtraBold"/>
            </a:endParaRPr>
          </a:p>
        </p:txBody>
      </p:sp>
      <p:sp>
        <p:nvSpPr>
          <p:cNvPr id="459" name="Google Shape;459;p40">
            <a:extLst>
              <a:ext uri="{C183D7F6-B498-43B3-948B-1728B52AA6E4}">
                <adec:decorative xmlns:adec="http://schemas.microsoft.com/office/drawing/2017/decorative" val="1"/>
              </a:ext>
            </a:extLst>
          </p:cNvPr>
          <p:cNvSpPr/>
          <p:nvPr/>
        </p:nvSpPr>
        <p:spPr>
          <a:xfrm>
            <a:off x="15344570" y="291371"/>
            <a:ext cx="2617191" cy="543067"/>
          </a:xfrm>
          <a:custGeom>
            <a:avLst/>
            <a:gdLst/>
            <a:ahLst/>
            <a:cxnLst/>
            <a:rect l="l" t="t" r="r" b="b"/>
            <a:pathLst>
              <a:path w="2617191" h="543067" extrusionOk="0">
                <a:moveTo>
                  <a:pt x="0" y="0"/>
                </a:moveTo>
                <a:lnTo>
                  <a:pt x="2617191" y="0"/>
                </a:lnTo>
                <a:lnTo>
                  <a:pt x="2617191" y="543067"/>
                </a:lnTo>
                <a:lnTo>
                  <a:pt x="0" y="54306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 name="Google Shape;460;p40"/>
          <p:cNvSpPr txBox="1"/>
          <p:nvPr/>
        </p:nvSpPr>
        <p:spPr>
          <a:xfrm>
            <a:off x="15272961" y="863013"/>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FFFFFF"/>
                </a:solidFill>
                <a:latin typeface="Satisfy"/>
                <a:ea typeface="Satisfy"/>
                <a:cs typeface="Satisfy"/>
                <a:sym typeface="Satisfy"/>
              </a:rPr>
              <a:t>Cross-State Convening</a:t>
            </a:r>
            <a:endParaRPr sz="1500">
              <a:latin typeface="Satisfy"/>
              <a:ea typeface="Satisfy"/>
              <a:cs typeface="Satisfy"/>
              <a:sym typeface="Satisfy"/>
            </a:endParaRPr>
          </a:p>
        </p:txBody>
      </p:sp>
      <p:grpSp>
        <p:nvGrpSpPr>
          <p:cNvPr id="461" name="Google Shape;461;p40">
            <a:extLst>
              <a:ext uri="{C183D7F6-B498-43B3-948B-1728B52AA6E4}">
                <adec:decorative xmlns:adec="http://schemas.microsoft.com/office/drawing/2017/decorative" val="1"/>
              </a:ext>
            </a:extLst>
          </p:cNvPr>
          <p:cNvGrpSpPr/>
          <p:nvPr/>
        </p:nvGrpSpPr>
        <p:grpSpPr>
          <a:xfrm>
            <a:off x="822000" y="1768575"/>
            <a:ext cx="16643999" cy="7753101"/>
            <a:chOff x="539400" y="1735675"/>
            <a:chExt cx="16643999" cy="7753101"/>
          </a:xfrm>
        </p:grpSpPr>
        <p:pic>
          <p:nvPicPr>
            <p:cNvPr id="462" name="Google Shape;462;p40" descr="NC map"/>
            <p:cNvPicPr preferRelativeResize="0"/>
            <p:nvPr/>
          </p:nvPicPr>
          <p:blipFill>
            <a:blip r:embed="rId4">
              <a:alphaModFix/>
            </a:blip>
            <a:stretch>
              <a:fillRect/>
            </a:stretch>
          </p:blipFill>
          <p:spPr>
            <a:xfrm>
              <a:off x="539400" y="1735675"/>
              <a:ext cx="16643999" cy="7753101"/>
            </a:xfrm>
            <a:prstGeom prst="rect">
              <a:avLst/>
            </a:prstGeom>
            <a:noFill/>
            <a:ln>
              <a:noFill/>
            </a:ln>
          </p:spPr>
        </p:pic>
        <p:sp>
          <p:nvSpPr>
            <p:cNvPr id="463" name="Google Shape;463;p40"/>
            <p:cNvSpPr/>
            <p:nvPr/>
          </p:nvSpPr>
          <p:spPr>
            <a:xfrm>
              <a:off x="3731600" y="4968900"/>
              <a:ext cx="642600" cy="615600"/>
            </a:xfrm>
            <a:prstGeom prst="star5">
              <a:avLst>
                <a:gd name="adj" fmla="val 19098"/>
                <a:gd name="hf" fmla="val 105146"/>
                <a:gd name="vf" fmla="val 110557"/>
              </a:avLst>
            </a:prstGeom>
            <a:solidFill>
              <a:srgbClr val="FFFF0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64" name="Google Shape;464;p40"/>
            <p:cNvSpPr/>
            <p:nvPr/>
          </p:nvSpPr>
          <p:spPr>
            <a:xfrm>
              <a:off x="7796425" y="3651025"/>
              <a:ext cx="642600" cy="615600"/>
            </a:xfrm>
            <a:prstGeom prst="star5">
              <a:avLst>
                <a:gd name="adj" fmla="val 19098"/>
                <a:gd name="hf" fmla="val 105146"/>
                <a:gd name="vf" fmla="val 110557"/>
              </a:avLst>
            </a:prstGeom>
            <a:solidFill>
              <a:srgbClr val="FFFF0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65" name="Google Shape;465;p40"/>
            <p:cNvSpPr/>
            <p:nvPr/>
          </p:nvSpPr>
          <p:spPr>
            <a:xfrm>
              <a:off x="8443950" y="4044600"/>
              <a:ext cx="642600" cy="615600"/>
            </a:xfrm>
            <a:prstGeom prst="star5">
              <a:avLst>
                <a:gd name="adj" fmla="val 19098"/>
                <a:gd name="hf" fmla="val 105146"/>
                <a:gd name="vf" fmla="val 110557"/>
              </a:avLst>
            </a:prstGeom>
            <a:solidFill>
              <a:srgbClr val="FFFF0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66" name="Google Shape;466;p40"/>
            <p:cNvSpPr/>
            <p:nvPr/>
          </p:nvSpPr>
          <p:spPr>
            <a:xfrm>
              <a:off x="8822700" y="4044600"/>
              <a:ext cx="642600" cy="615600"/>
            </a:xfrm>
            <a:prstGeom prst="star5">
              <a:avLst>
                <a:gd name="adj" fmla="val 19098"/>
                <a:gd name="hf" fmla="val 105146"/>
                <a:gd name="vf" fmla="val 110557"/>
              </a:avLst>
            </a:prstGeom>
            <a:solidFill>
              <a:srgbClr val="FFFF0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67" name="Google Shape;467;p40"/>
            <p:cNvSpPr/>
            <p:nvPr/>
          </p:nvSpPr>
          <p:spPr>
            <a:xfrm>
              <a:off x="8540100" y="3781500"/>
              <a:ext cx="642600" cy="615600"/>
            </a:xfrm>
            <a:prstGeom prst="star5">
              <a:avLst>
                <a:gd name="adj" fmla="val 19098"/>
                <a:gd name="hf" fmla="val 105146"/>
                <a:gd name="vf" fmla="val 110557"/>
              </a:avLst>
            </a:prstGeom>
            <a:solidFill>
              <a:srgbClr val="FFFF0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68" name="Google Shape;468;p40"/>
            <p:cNvSpPr/>
            <p:nvPr/>
          </p:nvSpPr>
          <p:spPr>
            <a:xfrm>
              <a:off x="10442675" y="6071900"/>
              <a:ext cx="642600" cy="615600"/>
            </a:xfrm>
            <a:prstGeom prst="star5">
              <a:avLst>
                <a:gd name="adj" fmla="val 19098"/>
                <a:gd name="hf" fmla="val 105146"/>
                <a:gd name="vf" fmla="val 110557"/>
              </a:avLst>
            </a:prstGeom>
            <a:solidFill>
              <a:srgbClr val="FFFF0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69" name="Google Shape;469;p40"/>
            <p:cNvSpPr/>
            <p:nvPr/>
          </p:nvSpPr>
          <p:spPr>
            <a:xfrm>
              <a:off x="10874650" y="4184975"/>
              <a:ext cx="642600" cy="615600"/>
            </a:xfrm>
            <a:prstGeom prst="star5">
              <a:avLst>
                <a:gd name="adj" fmla="val 19098"/>
                <a:gd name="hf" fmla="val 105146"/>
                <a:gd name="vf" fmla="val 110557"/>
              </a:avLst>
            </a:prstGeom>
            <a:solidFill>
              <a:srgbClr val="FFFF0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70" name="Google Shape;470;p40"/>
            <p:cNvSpPr/>
            <p:nvPr/>
          </p:nvSpPr>
          <p:spPr>
            <a:xfrm>
              <a:off x="9283775" y="3860425"/>
              <a:ext cx="642600" cy="615600"/>
            </a:xfrm>
            <a:prstGeom prst="star5">
              <a:avLst>
                <a:gd name="adj" fmla="val 19098"/>
                <a:gd name="hf" fmla="val 105146"/>
                <a:gd name="vf" fmla="val 110557"/>
              </a:avLst>
            </a:prstGeom>
            <a:solidFill>
              <a:srgbClr val="FFFF0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71" name="Google Shape;471;p40"/>
            <p:cNvSpPr/>
            <p:nvPr/>
          </p:nvSpPr>
          <p:spPr>
            <a:xfrm>
              <a:off x="13070750" y="4724400"/>
              <a:ext cx="642600" cy="615600"/>
            </a:xfrm>
            <a:prstGeom prst="star5">
              <a:avLst>
                <a:gd name="adj" fmla="val 19098"/>
                <a:gd name="hf" fmla="val 105146"/>
                <a:gd name="vf" fmla="val 110557"/>
              </a:avLst>
            </a:prstGeom>
            <a:solidFill>
              <a:srgbClr val="FFFF0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72" name="Google Shape;472;p40"/>
            <p:cNvSpPr/>
            <p:nvPr/>
          </p:nvSpPr>
          <p:spPr>
            <a:xfrm>
              <a:off x="7368350" y="4724400"/>
              <a:ext cx="642600" cy="615600"/>
            </a:xfrm>
            <a:prstGeom prst="star5">
              <a:avLst>
                <a:gd name="adj" fmla="val 19098"/>
                <a:gd name="hf" fmla="val 105146"/>
                <a:gd name="vf" fmla="val 110557"/>
              </a:avLst>
            </a:prstGeom>
            <a:solidFill>
              <a:srgbClr val="FFFF0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73" name="Google Shape;473;p40"/>
            <p:cNvSpPr/>
            <p:nvPr/>
          </p:nvSpPr>
          <p:spPr>
            <a:xfrm>
              <a:off x="12043425" y="4564325"/>
              <a:ext cx="642600" cy="615600"/>
            </a:xfrm>
            <a:prstGeom prst="star5">
              <a:avLst>
                <a:gd name="adj" fmla="val 19098"/>
                <a:gd name="hf" fmla="val 105146"/>
                <a:gd name="vf" fmla="val 110557"/>
              </a:avLst>
            </a:prstGeom>
            <a:solidFill>
              <a:srgbClr val="FFFF0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74" name="Google Shape;474;p40"/>
            <p:cNvSpPr/>
            <p:nvPr/>
          </p:nvSpPr>
          <p:spPr>
            <a:xfrm>
              <a:off x="5132900" y="3429000"/>
              <a:ext cx="642600" cy="615600"/>
            </a:xfrm>
            <a:prstGeom prst="star5">
              <a:avLst>
                <a:gd name="adj" fmla="val 19098"/>
                <a:gd name="hf" fmla="val 105146"/>
                <a:gd name="vf" fmla="val 110557"/>
              </a:avLst>
            </a:prstGeom>
            <a:solidFill>
              <a:srgbClr val="FFFF0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75" name="Google Shape;475;p40"/>
            <p:cNvSpPr/>
            <p:nvPr/>
          </p:nvSpPr>
          <p:spPr>
            <a:xfrm>
              <a:off x="11947300" y="3860425"/>
              <a:ext cx="642600" cy="615600"/>
            </a:xfrm>
            <a:prstGeom prst="star5">
              <a:avLst>
                <a:gd name="adj" fmla="val 19098"/>
                <a:gd name="hf" fmla="val 105146"/>
                <a:gd name="vf" fmla="val 110557"/>
              </a:avLst>
            </a:prstGeom>
            <a:solidFill>
              <a:srgbClr val="FFFF0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76" name="Google Shape;476;p40"/>
            <p:cNvSpPr/>
            <p:nvPr/>
          </p:nvSpPr>
          <p:spPr>
            <a:xfrm>
              <a:off x="10874650" y="4564325"/>
              <a:ext cx="642600" cy="615600"/>
            </a:xfrm>
            <a:prstGeom prst="star5">
              <a:avLst>
                <a:gd name="adj" fmla="val 19098"/>
                <a:gd name="hf" fmla="val 105146"/>
                <a:gd name="vf" fmla="val 110557"/>
              </a:avLst>
            </a:prstGeom>
            <a:solidFill>
              <a:srgbClr val="FFFF0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77" name="Google Shape;477;p40"/>
            <p:cNvSpPr/>
            <p:nvPr/>
          </p:nvSpPr>
          <p:spPr>
            <a:xfrm>
              <a:off x="10524900" y="4352488"/>
              <a:ext cx="642600" cy="615600"/>
            </a:xfrm>
            <a:prstGeom prst="star5">
              <a:avLst>
                <a:gd name="adj" fmla="val 19098"/>
                <a:gd name="hf" fmla="val 105146"/>
                <a:gd name="vf" fmla="val 110557"/>
              </a:avLst>
            </a:prstGeom>
            <a:solidFill>
              <a:srgbClr val="FFFF0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78" name="Google Shape;478;p40"/>
            <p:cNvSpPr/>
            <p:nvPr/>
          </p:nvSpPr>
          <p:spPr>
            <a:xfrm>
              <a:off x="8904950" y="3569375"/>
              <a:ext cx="642600" cy="615600"/>
            </a:xfrm>
            <a:prstGeom prst="star5">
              <a:avLst>
                <a:gd name="adj" fmla="val 19098"/>
                <a:gd name="hf" fmla="val 105146"/>
                <a:gd name="vf" fmla="val 110557"/>
              </a:avLst>
            </a:prstGeom>
            <a:solidFill>
              <a:srgbClr val="FFFF0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79" name="Google Shape;479;p40"/>
            <p:cNvSpPr/>
            <p:nvPr/>
          </p:nvSpPr>
          <p:spPr>
            <a:xfrm>
              <a:off x="10617925" y="4660200"/>
              <a:ext cx="642600" cy="615600"/>
            </a:xfrm>
            <a:prstGeom prst="star5">
              <a:avLst>
                <a:gd name="adj" fmla="val 19098"/>
                <a:gd name="hf" fmla="val 105146"/>
                <a:gd name="vf" fmla="val 110557"/>
              </a:avLst>
            </a:prstGeom>
            <a:solidFill>
              <a:srgbClr val="FFFF0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80" name="Google Shape;480;p40"/>
            <p:cNvSpPr/>
            <p:nvPr/>
          </p:nvSpPr>
          <p:spPr>
            <a:xfrm>
              <a:off x="3423500" y="4352488"/>
              <a:ext cx="642600" cy="615600"/>
            </a:xfrm>
            <a:prstGeom prst="star5">
              <a:avLst>
                <a:gd name="adj" fmla="val 19098"/>
                <a:gd name="hf" fmla="val 105146"/>
                <a:gd name="vf" fmla="val 110557"/>
              </a:avLst>
            </a:prstGeom>
            <a:solidFill>
              <a:srgbClr val="FFFF0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81" name="Google Shape;481;p40"/>
            <p:cNvSpPr/>
            <p:nvPr/>
          </p:nvSpPr>
          <p:spPr>
            <a:xfrm>
              <a:off x="4828100" y="3781500"/>
              <a:ext cx="642600" cy="615600"/>
            </a:xfrm>
            <a:prstGeom prst="star5">
              <a:avLst>
                <a:gd name="adj" fmla="val 19098"/>
                <a:gd name="hf" fmla="val 105146"/>
                <a:gd name="vf" fmla="val 110557"/>
              </a:avLst>
            </a:prstGeom>
            <a:solidFill>
              <a:srgbClr val="FFFF0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82" name="Google Shape;482;p40"/>
            <p:cNvSpPr/>
            <p:nvPr/>
          </p:nvSpPr>
          <p:spPr>
            <a:xfrm>
              <a:off x="10219550" y="4660200"/>
              <a:ext cx="642600" cy="615600"/>
            </a:xfrm>
            <a:prstGeom prst="star5">
              <a:avLst>
                <a:gd name="adj" fmla="val 19098"/>
                <a:gd name="hf" fmla="val 105146"/>
                <a:gd name="vf" fmla="val 110557"/>
              </a:avLst>
            </a:prstGeom>
            <a:solidFill>
              <a:srgbClr val="FFFF0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83" name="Google Shape;483;p40"/>
            <p:cNvSpPr/>
            <p:nvPr/>
          </p:nvSpPr>
          <p:spPr>
            <a:xfrm>
              <a:off x="2698675" y="5456300"/>
              <a:ext cx="642600" cy="615600"/>
            </a:xfrm>
            <a:prstGeom prst="star5">
              <a:avLst>
                <a:gd name="adj" fmla="val 19098"/>
                <a:gd name="hf" fmla="val 105146"/>
                <a:gd name="vf" fmla="val 110557"/>
              </a:avLst>
            </a:prstGeom>
            <a:solidFill>
              <a:srgbClr val="FFFF0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84" name="Google Shape;484;p40"/>
            <p:cNvSpPr/>
            <p:nvPr/>
          </p:nvSpPr>
          <p:spPr>
            <a:xfrm>
              <a:off x="11085275" y="4184975"/>
              <a:ext cx="642600" cy="615600"/>
            </a:xfrm>
            <a:prstGeom prst="star5">
              <a:avLst>
                <a:gd name="adj" fmla="val 19098"/>
                <a:gd name="hf" fmla="val 105146"/>
                <a:gd name="vf" fmla="val 110557"/>
              </a:avLst>
            </a:prstGeom>
            <a:solidFill>
              <a:srgbClr val="FFFF0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85" name="Google Shape;485;p40"/>
            <p:cNvSpPr/>
            <p:nvPr/>
          </p:nvSpPr>
          <p:spPr>
            <a:xfrm>
              <a:off x="12289025" y="7687975"/>
              <a:ext cx="642600" cy="615600"/>
            </a:xfrm>
            <a:prstGeom prst="star5">
              <a:avLst>
                <a:gd name="adj" fmla="val 19098"/>
                <a:gd name="hf" fmla="val 105146"/>
                <a:gd name="vf" fmla="val 110557"/>
              </a:avLst>
            </a:prstGeom>
            <a:solidFill>
              <a:srgbClr val="FFFF0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86" name="Google Shape;486;p40"/>
            <p:cNvSpPr/>
            <p:nvPr/>
          </p:nvSpPr>
          <p:spPr>
            <a:xfrm>
              <a:off x="9926375" y="6902950"/>
              <a:ext cx="642600" cy="615600"/>
            </a:xfrm>
            <a:prstGeom prst="star5">
              <a:avLst>
                <a:gd name="adj" fmla="val 19098"/>
                <a:gd name="hf" fmla="val 105146"/>
                <a:gd name="vf" fmla="val 110557"/>
              </a:avLst>
            </a:prstGeom>
            <a:solidFill>
              <a:srgbClr val="FFFF0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87" name="Google Shape;487;p40"/>
            <p:cNvSpPr/>
            <p:nvPr/>
          </p:nvSpPr>
          <p:spPr>
            <a:xfrm>
              <a:off x="8387700" y="3651025"/>
              <a:ext cx="642600" cy="615600"/>
            </a:xfrm>
            <a:prstGeom prst="star5">
              <a:avLst>
                <a:gd name="adj" fmla="val 19098"/>
                <a:gd name="hf" fmla="val 105146"/>
                <a:gd name="vf" fmla="val 110557"/>
              </a:avLst>
            </a:prstGeom>
            <a:solidFill>
              <a:srgbClr val="FFFF0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88" name="Google Shape;488;p40"/>
            <p:cNvSpPr/>
            <p:nvPr/>
          </p:nvSpPr>
          <p:spPr>
            <a:xfrm>
              <a:off x="6858525" y="5668925"/>
              <a:ext cx="642600" cy="615600"/>
            </a:xfrm>
            <a:prstGeom prst="star5">
              <a:avLst>
                <a:gd name="adj" fmla="val 19098"/>
                <a:gd name="hf" fmla="val 105146"/>
                <a:gd name="vf" fmla="val 110557"/>
              </a:avLst>
            </a:prstGeom>
            <a:solidFill>
              <a:srgbClr val="FFFF0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89" name="Google Shape;489;p40"/>
            <p:cNvSpPr/>
            <p:nvPr/>
          </p:nvSpPr>
          <p:spPr>
            <a:xfrm>
              <a:off x="9720313" y="4660200"/>
              <a:ext cx="642600" cy="615600"/>
            </a:xfrm>
            <a:prstGeom prst="star5">
              <a:avLst>
                <a:gd name="adj" fmla="val 19098"/>
                <a:gd name="hf" fmla="val 105146"/>
                <a:gd name="vf" fmla="val 110557"/>
              </a:avLst>
            </a:prstGeom>
            <a:solidFill>
              <a:srgbClr val="FFFF0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90" name="Google Shape;490;p40"/>
            <p:cNvSpPr/>
            <p:nvPr/>
          </p:nvSpPr>
          <p:spPr>
            <a:xfrm>
              <a:off x="5601975" y="4044600"/>
              <a:ext cx="642600" cy="615600"/>
            </a:xfrm>
            <a:prstGeom prst="star5">
              <a:avLst>
                <a:gd name="adj" fmla="val 19098"/>
                <a:gd name="hf" fmla="val 105146"/>
                <a:gd name="vf" fmla="val 110557"/>
              </a:avLst>
            </a:prstGeom>
            <a:solidFill>
              <a:srgbClr val="FFFF0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grpSp>
        <p:nvGrpSpPr>
          <p:cNvPr id="495" name="Google Shape;495;p41">
            <a:extLst>
              <a:ext uri="{C183D7F6-B498-43B3-948B-1728B52AA6E4}">
                <adec:decorative xmlns:adec="http://schemas.microsoft.com/office/drawing/2017/decorative" val="1"/>
              </a:ext>
            </a:extLst>
          </p:cNvPr>
          <p:cNvGrpSpPr/>
          <p:nvPr/>
        </p:nvGrpSpPr>
        <p:grpSpPr>
          <a:xfrm>
            <a:off x="-453566" y="525962"/>
            <a:ext cx="19195608" cy="1760049"/>
            <a:chOff x="0" y="-9525"/>
            <a:chExt cx="5055600" cy="463549"/>
          </a:xfrm>
        </p:grpSpPr>
        <p:sp>
          <p:nvSpPr>
            <p:cNvPr id="496" name="Google Shape;496;p41"/>
            <p:cNvSpPr/>
            <p:nvPr/>
          </p:nvSpPr>
          <p:spPr>
            <a:xfrm>
              <a:off x="0" y="0"/>
              <a:ext cx="5055508" cy="454024"/>
            </a:xfrm>
            <a:custGeom>
              <a:avLst/>
              <a:gdLst/>
              <a:ahLst/>
              <a:cxnLst/>
              <a:rect l="l" t="t" r="r" b="b"/>
              <a:pathLst>
                <a:path w="5055508" h="454024" extrusionOk="0">
                  <a:moveTo>
                    <a:pt x="0" y="0"/>
                  </a:moveTo>
                  <a:lnTo>
                    <a:pt x="5055508" y="0"/>
                  </a:lnTo>
                  <a:lnTo>
                    <a:pt x="5055508" y="454024"/>
                  </a:lnTo>
                  <a:lnTo>
                    <a:pt x="0" y="454024"/>
                  </a:lnTo>
                  <a:close/>
                </a:path>
              </a:pathLst>
            </a:custGeom>
            <a:solidFill>
              <a:srgbClr val="0F386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7" name="Google Shape;497;p41"/>
            <p:cNvSpPr txBox="1"/>
            <p:nvPr/>
          </p:nvSpPr>
          <p:spPr>
            <a:xfrm>
              <a:off x="0" y="-9525"/>
              <a:ext cx="5055600" cy="463500"/>
            </a:xfrm>
            <a:prstGeom prst="rect">
              <a:avLst/>
            </a:prstGeom>
            <a:noFill/>
            <a:ln>
              <a:noFill/>
            </a:ln>
          </p:spPr>
          <p:txBody>
            <a:bodyPr spcFirstLastPara="1" wrap="square" lIns="50800" tIns="50800" rIns="50800" bIns="50800" anchor="ctr" anchorCtr="0">
              <a:noAutofit/>
            </a:bodyPr>
            <a:lstStyle/>
            <a:p>
              <a:pPr marL="0" marR="0" lvl="0" indent="0" algn="ctr" rtl="0">
                <a:lnSpc>
                  <a:spcPct val="133277"/>
                </a:lnSpc>
                <a:spcBef>
                  <a:spcPts val="0"/>
                </a:spcBef>
                <a:spcAft>
                  <a:spcPts val="0"/>
                </a:spcAft>
                <a:buNone/>
              </a:pPr>
              <a:endParaRPr sz="1800">
                <a:solidFill>
                  <a:schemeClr val="dk1"/>
                </a:solidFill>
                <a:latin typeface="Calibri"/>
                <a:ea typeface="Calibri"/>
                <a:cs typeface="Calibri"/>
                <a:sym typeface="Calibri"/>
              </a:endParaRPr>
            </a:p>
          </p:txBody>
        </p:sp>
      </p:grpSp>
      <p:sp>
        <p:nvSpPr>
          <p:cNvPr id="499" name="Google Shape;499;p41"/>
          <p:cNvSpPr txBox="1">
            <a:spLocks noGrp="1"/>
          </p:cNvSpPr>
          <p:nvPr>
            <p:ph type="title" idx="4294967295"/>
          </p:nvPr>
        </p:nvSpPr>
        <p:spPr>
          <a:xfrm>
            <a:off x="1028700" y="863478"/>
            <a:ext cx="16230600" cy="1231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8000" b="0" i="0" u="none" strike="noStrike" kern="0" cap="none" spc="0" normalizeH="0" baseline="0" noProof="0" dirty="0">
                <a:ln>
                  <a:noFill/>
                </a:ln>
                <a:solidFill>
                  <a:srgbClr val="FFFFFF"/>
                </a:solidFill>
                <a:effectLst/>
                <a:uLnTx/>
                <a:uFillTx/>
                <a:latin typeface="Raleway ExtraBold"/>
                <a:ea typeface="Raleway ExtraBold"/>
                <a:cs typeface="Raleway ExtraBold"/>
                <a:sym typeface="Raleway ExtraBold"/>
              </a:rPr>
              <a:t>A Common Vision</a:t>
            </a:r>
            <a:endParaRPr kumimoji="0" lang="en-US" sz="1400" b="0" i="0" u="none" strike="noStrike" kern="0" cap="none" spc="0" normalizeH="0" baseline="0" noProof="0" dirty="0">
              <a:ln>
                <a:noFill/>
              </a:ln>
              <a:solidFill>
                <a:srgbClr val="000000"/>
              </a:solidFill>
              <a:effectLst/>
              <a:uLnTx/>
              <a:uFillTx/>
              <a:latin typeface="Raleway ExtraBold"/>
              <a:ea typeface="Raleway ExtraBold"/>
              <a:cs typeface="Raleway ExtraBold"/>
              <a:sym typeface="Raleway ExtraBold"/>
            </a:endParaRPr>
          </a:p>
        </p:txBody>
      </p:sp>
      <p:sp>
        <p:nvSpPr>
          <p:cNvPr id="498" name="Google Shape;498;p41"/>
          <p:cNvSpPr txBox="1"/>
          <p:nvPr/>
        </p:nvSpPr>
        <p:spPr>
          <a:xfrm>
            <a:off x="3974625" y="2537388"/>
            <a:ext cx="9286500" cy="554400"/>
          </a:xfrm>
          <a:prstGeom prst="rect">
            <a:avLst/>
          </a:prstGeom>
          <a:noFill/>
          <a:ln>
            <a:noFill/>
          </a:ln>
        </p:spPr>
        <p:txBody>
          <a:bodyPr spcFirstLastPara="1" wrap="square" lIns="0" tIns="0" rIns="0" bIns="0" anchor="t" anchorCtr="0">
            <a:spAutoFit/>
          </a:bodyPr>
          <a:lstStyle/>
          <a:p>
            <a:pPr marL="0" marR="0" lvl="0" indent="0" algn="l" rtl="0">
              <a:lnSpc>
                <a:spcPct val="120022"/>
              </a:lnSpc>
              <a:spcBef>
                <a:spcPts val="0"/>
              </a:spcBef>
              <a:spcAft>
                <a:spcPts val="0"/>
              </a:spcAft>
              <a:buNone/>
            </a:pPr>
            <a:r>
              <a:rPr lang="en-US" sz="3602" b="1">
                <a:solidFill>
                  <a:srgbClr val="3D3D3D"/>
                </a:solidFill>
                <a:latin typeface="Raleway"/>
                <a:ea typeface="Raleway"/>
                <a:cs typeface="Raleway"/>
                <a:sym typeface="Raleway"/>
              </a:rPr>
              <a:t>Alignment with CEEDAR NC SLT Blueprint</a:t>
            </a:r>
            <a:endParaRPr sz="2300" b="1">
              <a:latin typeface="Raleway"/>
              <a:ea typeface="Raleway"/>
              <a:cs typeface="Raleway"/>
              <a:sym typeface="Raleway"/>
            </a:endParaRPr>
          </a:p>
        </p:txBody>
      </p:sp>
      <p:sp>
        <p:nvSpPr>
          <p:cNvPr id="500" name="Google Shape;500;p41">
            <a:extLst>
              <a:ext uri="{C183D7F6-B498-43B3-948B-1728B52AA6E4}">
                <adec:decorative xmlns:adec="http://schemas.microsoft.com/office/drawing/2017/decorative" val="1"/>
              </a:ext>
            </a:extLst>
          </p:cNvPr>
          <p:cNvSpPr/>
          <p:nvPr/>
        </p:nvSpPr>
        <p:spPr>
          <a:xfrm>
            <a:off x="439966" y="4264375"/>
            <a:ext cx="8441666" cy="4871766"/>
          </a:xfrm>
          <a:custGeom>
            <a:avLst/>
            <a:gdLst/>
            <a:ahLst/>
            <a:cxnLst/>
            <a:rect l="l" t="t" r="r" b="b"/>
            <a:pathLst>
              <a:path w="4153341" h="3806067" extrusionOk="0">
                <a:moveTo>
                  <a:pt x="4028880" y="3806066"/>
                </a:moveTo>
                <a:lnTo>
                  <a:pt x="124460" y="3806066"/>
                </a:lnTo>
                <a:cubicBezTo>
                  <a:pt x="55880" y="3806066"/>
                  <a:pt x="0" y="3750186"/>
                  <a:pt x="0" y="3681606"/>
                </a:cubicBezTo>
                <a:lnTo>
                  <a:pt x="0" y="124460"/>
                </a:lnTo>
                <a:cubicBezTo>
                  <a:pt x="0" y="55880"/>
                  <a:pt x="55880" y="0"/>
                  <a:pt x="124460" y="0"/>
                </a:cubicBezTo>
                <a:lnTo>
                  <a:pt x="4028881" y="0"/>
                </a:lnTo>
                <a:cubicBezTo>
                  <a:pt x="4097461" y="0"/>
                  <a:pt x="4153341" y="55880"/>
                  <a:pt x="4153341" y="124460"/>
                </a:cubicBezTo>
                <a:lnTo>
                  <a:pt x="4153341" y="3681606"/>
                </a:lnTo>
                <a:cubicBezTo>
                  <a:pt x="4153341" y="3750186"/>
                  <a:pt x="4097461" y="3806067"/>
                  <a:pt x="4028881" y="3806067"/>
                </a:cubicBezTo>
                <a:close/>
              </a:path>
            </a:pathLst>
          </a:custGeom>
          <a:solidFill>
            <a:srgbClr val="F0AF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 name="Google Shape;501;p41"/>
          <p:cNvSpPr txBox="1"/>
          <p:nvPr/>
        </p:nvSpPr>
        <p:spPr>
          <a:xfrm>
            <a:off x="903150" y="4747300"/>
            <a:ext cx="7515300" cy="4251000"/>
          </a:xfrm>
          <a:prstGeom prst="rect">
            <a:avLst/>
          </a:prstGeom>
          <a:noFill/>
          <a:ln>
            <a:noFill/>
          </a:ln>
        </p:spPr>
        <p:txBody>
          <a:bodyPr spcFirstLastPara="1" wrap="square" lIns="0" tIns="0" rIns="0" bIns="0" anchor="t" anchorCtr="0">
            <a:spAutoFit/>
          </a:bodyPr>
          <a:lstStyle/>
          <a:p>
            <a:pPr marL="0" marR="0" lvl="0" indent="0" algn="l" rtl="0">
              <a:lnSpc>
                <a:spcPct val="120025"/>
              </a:lnSpc>
              <a:spcBef>
                <a:spcPts val="0"/>
              </a:spcBef>
              <a:spcAft>
                <a:spcPts val="0"/>
              </a:spcAft>
              <a:buNone/>
            </a:pPr>
            <a:r>
              <a:rPr lang="en-US" sz="2902" b="1" dirty="0">
                <a:solidFill>
                  <a:schemeClr val="dk1"/>
                </a:solidFill>
                <a:latin typeface="Raleway"/>
                <a:ea typeface="Raleway"/>
                <a:cs typeface="Raleway"/>
                <a:sym typeface="Raleway"/>
              </a:rPr>
              <a:t>To promote structures and environments that produce teachers and related services providers who are prepared for induction into a public school unit with the knowledge and skills to effectively educate students with disabilities in all school settings.</a:t>
            </a:r>
            <a:endParaRPr sz="2902" b="1" dirty="0">
              <a:solidFill>
                <a:schemeClr val="dk1"/>
              </a:solidFill>
              <a:latin typeface="Raleway"/>
              <a:ea typeface="Raleway"/>
              <a:cs typeface="Raleway"/>
              <a:sym typeface="Raleway"/>
            </a:endParaRPr>
          </a:p>
          <a:p>
            <a:pPr marL="0" marR="0" lvl="0" indent="0" algn="l" rtl="0">
              <a:lnSpc>
                <a:spcPct val="120025"/>
              </a:lnSpc>
              <a:spcBef>
                <a:spcPts val="1000"/>
              </a:spcBef>
              <a:spcAft>
                <a:spcPts val="0"/>
              </a:spcAft>
              <a:buNone/>
            </a:pPr>
            <a:endParaRPr sz="2402" dirty="0">
              <a:solidFill>
                <a:schemeClr val="dk1"/>
              </a:solidFill>
              <a:latin typeface="Raleway Medium"/>
              <a:ea typeface="Raleway Medium"/>
              <a:cs typeface="Raleway Medium"/>
              <a:sym typeface="Raleway Medium"/>
            </a:endParaRPr>
          </a:p>
        </p:txBody>
      </p:sp>
      <p:grpSp>
        <p:nvGrpSpPr>
          <p:cNvPr id="502" name="Google Shape;502;p41">
            <a:extLst>
              <a:ext uri="{C183D7F6-B498-43B3-948B-1728B52AA6E4}">
                <adec:decorative xmlns:adec="http://schemas.microsoft.com/office/drawing/2017/decorative" val="1"/>
              </a:ext>
            </a:extLst>
          </p:cNvPr>
          <p:cNvGrpSpPr/>
          <p:nvPr/>
        </p:nvGrpSpPr>
        <p:grpSpPr>
          <a:xfrm>
            <a:off x="3033623" y="3332103"/>
            <a:ext cx="3254375" cy="1249341"/>
            <a:chOff x="3035836" y="3477047"/>
            <a:chExt cx="3254375" cy="1249341"/>
          </a:xfrm>
        </p:grpSpPr>
        <p:sp>
          <p:nvSpPr>
            <p:cNvPr id="503" name="Google Shape;503;p41"/>
            <p:cNvSpPr/>
            <p:nvPr/>
          </p:nvSpPr>
          <p:spPr>
            <a:xfrm>
              <a:off x="3035836" y="3488138"/>
              <a:ext cx="3254375" cy="1238250"/>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F386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 name="Google Shape;504;p41"/>
            <p:cNvSpPr txBox="1"/>
            <p:nvPr/>
          </p:nvSpPr>
          <p:spPr>
            <a:xfrm>
              <a:off x="3786712" y="3477047"/>
              <a:ext cx="1752600" cy="775800"/>
            </a:xfrm>
            <a:prstGeom prst="rect">
              <a:avLst/>
            </a:prstGeom>
            <a:noFill/>
            <a:ln>
              <a:noFill/>
            </a:ln>
          </p:spPr>
          <p:txBody>
            <a:bodyPr spcFirstLastPara="1" wrap="square" lIns="0" tIns="0" rIns="0" bIns="0" anchor="t" anchorCtr="0">
              <a:spAutoFit/>
            </a:bodyPr>
            <a:lstStyle/>
            <a:p>
              <a:pPr marL="0" marR="0" lvl="1" indent="0" algn="l" rtl="0">
                <a:lnSpc>
                  <a:spcPct val="156992"/>
                </a:lnSpc>
                <a:spcBef>
                  <a:spcPts val="0"/>
                </a:spcBef>
                <a:spcAft>
                  <a:spcPts val="0"/>
                </a:spcAft>
                <a:buNone/>
              </a:pPr>
              <a:r>
                <a:rPr lang="en-US" sz="5041" b="1" dirty="0">
                  <a:solidFill>
                    <a:srgbClr val="FFFFFF"/>
                  </a:solidFill>
                  <a:latin typeface="Fjalla One"/>
                  <a:ea typeface="Fjalla One"/>
                  <a:cs typeface="Fjalla One"/>
                  <a:sym typeface="Fjalla One"/>
                </a:rPr>
                <a:t>NC CPC</a:t>
              </a:r>
              <a:endParaRPr sz="1700" b="1" dirty="0">
                <a:latin typeface="Fjalla One"/>
                <a:ea typeface="Fjalla One"/>
                <a:cs typeface="Fjalla One"/>
                <a:sym typeface="Fjalla One"/>
              </a:endParaRPr>
            </a:p>
          </p:txBody>
        </p:sp>
      </p:grpSp>
      <p:sp>
        <p:nvSpPr>
          <p:cNvPr id="505" name="Google Shape;505;p41">
            <a:extLst>
              <a:ext uri="{C183D7F6-B498-43B3-948B-1728B52AA6E4}">
                <adec:decorative xmlns:adec="http://schemas.microsoft.com/office/drawing/2017/decorative" val="1"/>
              </a:ext>
            </a:extLst>
          </p:cNvPr>
          <p:cNvSpPr/>
          <p:nvPr/>
        </p:nvSpPr>
        <p:spPr>
          <a:xfrm>
            <a:off x="15934142" y="9469152"/>
            <a:ext cx="2038168" cy="422920"/>
          </a:xfrm>
          <a:custGeom>
            <a:avLst/>
            <a:gdLst/>
            <a:ahLst/>
            <a:cxnLst/>
            <a:rect l="l" t="t" r="r" b="b"/>
            <a:pathLst>
              <a:path w="2038168" h="422920" extrusionOk="0">
                <a:moveTo>
                  <a:pt x="0" y="0"/>
                </a:moveTo>
                <a:lnTo>
                  <a:pt x="2038168" y="0"/>
                </a:lnTo>
                <a:lnTo>
                  <a:pt x="2038168" y="422920"/>
                </a:lnTo>
                <a:lnTo>
                  <a:pt x="0" y="422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 name="Google Shape;506;p41">
            <a:extLst>
              <a:ext uri="{C183D7F6-B498-43B3-948B-1728B52AA6E4}">
                <adec:decorative xmlns:adec="http://schemas.microsoft.com/office/drawing/2017/decorative" val="1"/>
              </a:ext>
            </a:extLst>
          </p:cNvPr>
          <p:cNvSpPr txBox="1"/>
          <p:nvPr/>
        </p:nvSpPr>
        <p:spPr>
          <a:xfrm>
            <a:off x="15843758" y="9911122"/>
            <a:ext cx="2218800" cy="275100"/>
          </a:xfrm>
          <a:prstGeom prst="rect">
            <a:avLst/>
          </a:prstGeom>
          <a:noFill/>
          <a:ln>
            <a:noFill/>
          </a:ln>
        </p:spPr>
        <p:txBody>
          <a:bodyPr spcFirstLastPara="1" wrap="square" lIns="0" tIns="0" rIns="0" bIns="0" anchor="t" anchorCtr="0">
            <a:spAutoFit/>
          </a:bodyPr>
          <a:lstStyle/>
          <a:p>
            <a:pPr marL="0" marR="0" lvl="0" indent="0" algn="ctr" rtl="0">
              <a:lnSpc>
                <a:spcPct val="101067"/>
              </a:lnSpc>
              <a:spcBef>
                <a:spcPts val="0"/>
              </a:spcBef>
              <a:spcAft>
                <a:spcPts val="0"/>
              </a:spcAft>
              <a:buNone/>
            </a:pPr>
            <a:r>
              <a:rPr lang="en-US" sz="1787">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507" name="Google Shape;507;p41">
            <a:extLst>
              <a:ext uri="{C183D7F6-B498-43B3-948B-1728B52AA6E4}">
                <adec:decorative xmlns:adec="http://schemas.microsoft.com/office/drawing/2017/decorative" val="1"/>
              </a:ext>
            </a:extLst>
          </p:cNvPr>
          <p:cNvSpPr/>
          <p:nvPr/>
        </p:nvSpPr>
        <p:spPr>
          <a:xfrm>
            <a:off x="9277213" y="4264378"/>
            <a:ext cx="8555882" cy="4871766"/>
          </a:xfrm>
          <a:custGeom>
            <a:avLst/>
            <a:gdLst/>
            <a:ahLst/>
            <a:cxnLst/>
            <a:rect l="l" t="t" r="r" b="b"/>
            <a:pathLst>
              <a:path w="4153341" h="3806067" extrusionOk="0">
                <a:moveTo>
                  <a:pt x="4028880" y="3806066"/>
                </a:moveTo>
                <a:lnTo>
                  <a:pt x="124460" y="3806066"/>
                </a:lnTo>
                <a:cubicBezTo>
                  <a:pt x="55880" y="3806066"/>
                  <a:pt x="0" y="3750186"/>
                  <a:pt x="0" y="3681606"/>
                </a:cubicBezTo>
                <a:lnTo>
                  <a:pt x="0" y="124460"/>
                </a:lnTo>
                <a:cubicBezTo>
                  <a:pt x="0" y="55880"/>
                  <a:pt x="55880" y="0"/>
                  <a:pt x="124460" y="0"/>
                </a:cubicBezTo>
                <a:lnTo>
                  <a:pt x="4028881" y="0"/>
                </a:lnTo>
                <a:cubicBezTo>
                  <a:pt x="4097461" y="0"/>
                  <a:pt x="4153341" y="55880"/>
                  <a:pt x="4153341" y="124460"/>
                </a:cubicBezTo>
                <a:lnTo>
                  <a:pt x="4153341" y="3681606"/>
                </a:lnTo>
                <a:cubicBezTo>
                  <a:pt x="4153341" y="3750186"/>
                  <a:pt x="4097461" y="3806067"/>
                  <a:pt x="4028881" y="3806067"/>
                </a:cubicBezTo>
                <a:close/>
              </a:path>
            </a:pathLst>
          </a:custGeom>
          <a:solidFill>
            <a:srgbClr val="F0AF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8" name="Google Shape;508;p41"/>
          <p:cNvSpPr txBox="1"/>
          <p:nvPr/>
        </p:nvSpPr>
        <p:spPr>
          <a:xfrm>
            <a:off x="9765100" y="4747300"/>
            <a:ext cx="7755600" cy="4054800"/>
          </a:xfrm>
          <a:prstGeom prst="rect">
            <a:avLst/>
          </a:prstGeom>
          <a:noFill/>
          <a:ln>
            <a:noFill/>
          </a:ln>
        </p:spPr>
        <p:txBody>
          <a:bodyPr spcFirstLastPara="1" wrap="square" lIns="0" tIns="0" rIns="0" bIns="0" anchor="t" anchorCtr="0">
            <a:spAutoFit/>
          </a:bodyPr>
          <a:lstStyle/>
          <a:p>
            <a:pPr marL="0" marR="0" lvl="0" indent="0" algn="l" rtl="0">
              <a:lnSpc>
                <a:spcPct val="120025"/>
              </a:lnSpc>
              <a:spcBef>
                <a:spcPts val="0"/>
              </a:spcBef>
              <a:spcAft>
                <a:spcPts val="0"/>
              </a:spcAft>
              <a:buNone/>
            </a:pPr>
            <a:r>
              <a:rPr lang="en-US" sz="2802" b="1">
                <a:solidFill>
                  <a:schemeClr val="dk1"/>
                </a:solidFill>
                <a:latin typeface="Raleway"/>
                <a:ea typeface="Raleway"/>
                <a:cs typeface="Raleway"/>
                <a:sym typeface="Raleway"/>
              </a:rPr>
              <a:t>Vacancies are filled by effective, diverse, high-quality teachers, trained in the High-Leverage and Evidence-Based Practices and supported by leaders, specialized student support personnel, and paraprofessionals that collaborate across EC and general education to meet the needs of all learners</a:t>
            </a:r>
            <a:r>
              <a:rPr lang="en-US" sz="2802">
                <a:solidFill>
                  <a:schemeClr val="dk1"/>
                </a:solidFill>
                <a:latin typeface="Raleway Medium"/>
                <a:ea typeface="Raleway Medium"/>
                <a:cs typeface="Raleway Medium"/>
                <a:sym typeface="Raleway Medium"/>
              </a:rPr>
              <a:t>.</a:t>
            </a:r>
            <a:endParaRPr sz="1800">
              <a:solidFill>
                <a:schemeClr val="dk1"/>
              </a:solidFill>
              <a:latin typeface="Raleway Medium"/>
              <a:ea typeface="Raleway Medium"/>
              <a:cs typeface="Raleway Medium"/>
              <a:sym typeface="Raleway Medium"/>
            </a:endParaRPr>
          </a:p>
        </p:txBody>
      </p:sp>
      <p:grpSp>
        <p:nvGrpSpPr>
          <p:cNvPr id="509" name="Google Shape;509;p41">
            <a:extLst>
              <a:ext uri="{C183D7F6-B498-43B3-948B-1728B52AA6E4}">
                <adec:decorative xmlns:adec="http://schemas.microsoft.com/office/drawing/2017/decorative" val="1"/>
              </a:ext>
            </a:extLst>
          </p:cNvPr>
          <p:cNvGrpSpPr/>
          <p:nvPr/>
        </p:nvGrpSpPr>
        <p:grpSpPr>
          <a:xfrm>
            <a:off x="11747283" y="3363851"/>
            <a:ext cx="3254375" cy="1238250"/>
            <a:chOff x="11376022" y="3363851"/>
            <a:chExt cx="3254375" cy="1238250"/>
          </a:xfrm>
        </p:grpSpPr>
        <p:sp>
          <p:nvSpPr>
            <p:cNvPr id="510" name="Google Shape;510;p41"/>
            <p:cNvSpPr txBox="1"/>
            <p:nvPr/>
          </p:nvSpPr>
          <p:spPr>
            <a:xfrm>
              <a:off x="13306952" y="3503072"/>
              <a:ext cx="949500" cy="215400"/>
            </a:xfrm>
            <a:prstGeom prst="rect">
              <a:avLst/>
            </a:prstGeom>
            <a:noFill/>
            <a:ln>
              <a:noFill/>
            </a:ln>
          </p:spPr>
          <p:txBody>
            <a:bodyPr spcFirstLastPara="1" wrap="square" lIns="0" tIns="0" rIns="0" bIns="0" anchor="t" anchorCtr="0">
              <a:spAutoFit/>
            </a:bodyPr>
            <a:lstStyle/>
            <a:p>
              <a:pPr marL="0" marR="0" lvl="1" indent="0" algn="ctr" rtl="0">
                <a:lnSpc>
                  <a:spcPct val="156994"/>
                </a:lnSpc>
                <a:spcBef>
                  <a:spcPts val="0"/>
                </a:spcBef>
                <a:spcAft>
                  <a:spcPts val="0"/>
                </a:spcAft>
                <a:buNone/>
              </a:pPr>
              <a:endParaRPr/>
            </a:p>
          </p:txBody>
        </p:sp>
        <p:sp>
          <p:nvSpPr>
            <p:cNvPr id="511" name="Google Shape;511;p41"/>
            <p:cNvSpPr/>
            <p:nvPr/>
          </p:nvSpPr>
          <p:spPr>
            <a:xfrm>
              <a:off x="11376022" y="3363851"/>
              <a:ext cx="3254375" cy="1238250"/>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F3869"/>
            </a:solidFill>
            <a:ln>
              <a:noFill/>
            </a:ln>
          </p:spPr>
          <p:txBody>
            <a:bodyPr spcFirstLastPara="1" wrap="square" lIns="91425" tIns="45700" rIns="91425" bIns="45700" anchor="t" anchorCtr="0">
              <a:noAutofit/>
            </a:bodyPr>
            <a:lstStyle/>
            <a:p>
              <a:pPr marL="0" lvl="1" indent="0" algn="l" rtl="0">
                <a:lnSpc>
                  <a:spcPct val="156992"/>
                </a:lnSpc>
                <a:spcBef>
                  <a:spcPts val="0"/>
                </a:spcBef>
                <a:spcAft>
                  <a:spcPts val="0"/>
                </a:spcAft>
                <a:buNone/>
              </a:pPr>
              <a:endParaRPr sz="1800">
                <a:solidFill>
                  <a:schemeClr val="dk1"/>
                </a:solidFill>
                <a:latin typeface="Calibri"/>
                <a:ea typeface="Calibri"/>
                <a:cs typeface="Calibri"/>
                <a:sym typeface="Calibri"/>
              </a:endParaRPr>
            </a:p>
          </p:txBody>
        </p:sp>
        <p:sp>
          <p:nvSpPr>
            <p:cNvPr id="512" name="Google Shape;512;p41"/>
            <p:cNvSpPr txBox="1"/>
            <p:nvPr/>
          </p:nvSpPr>
          <p:spPr>
            <a:xfrm>
              <a:off x="12094040" y="3393828"/>
              <a:ext cx="2038200" cy="775800"/>
            </a:xfrm>
            <a:prstGeom prst="rect">
              <a:avLst/>
            </a:prstGeom>
            <a:noFill/>
            <a:ln>
              <a:noFill/>
            </a:ln>
          </p:spPr>
          <p:txBody>
            <a:bodyPr spcFirstLastPara="1" wrap="square" lIns="0" tIns="0" rIns="0" bIns="0" anchor="t" anchorCtr="0">
              <a:spAutoFit/>
            </a:bodyPr>
            <a:lstStyle/>
            <a:p>
              <a:pPr marL="0" marR="0" lvl="1" indent="0" algn="l" rtl="0">
                <a:lnSpc>
                  <a:spcPct val="156992"/>
                </a:lnSpc>
                <a:spcBef>
                  <a:spcPts val="0"/>
                </a:spcBef>
                <a:spcAft>
                  <a:spcPts val="0"/>
                </a:spcAft>
                <a:buNone/>
              </a:pPr>
              <a:r>
                <a:rPr lang="en-US" sz="5041" b="1" dirty="0">
                  <a:solidFill>
                    <a:srgbClr val="FFFFFF"/>
                  </a:solidFill>
                  <a:latin typeface="Fjalla One"/>
                  <a:ea typeface="Fjalla One"/>
                  <a:cs typeface="Fjalla One"/>
                  <a:sym typeface="Fjalla One"/>
                </a:rPr>
                <a:t>CEEDAR</a:t>
              </a:r>
              <a:endParaRPr sz="1700" b="1" dirty="0">
                <a:latin typeface="Fjalla One"/>
                <a:ea typeface="Fjalla One"/>
                <a:cs typeface="Fjalla One"/>
                <a:sym typeface="Fjalla One"/>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516"/>
        <p:cNvGrpSpPr/>
        <p:nvPr/>
      </p:nvGrpSpPr>
      <p:grpSpPr>
        <a:xfrm>
          <a:off x="0" y="0"/>
          <a:ext cx="0" cy="0"/>
          <a:chOff x="0" y="0"/>
          <a:chExt cx="0" cy="0"/>
        </a:xfrm>
      </p:grpSpPr>
      <p:sp>
        <p:nvSpPr>
          <p:cNvPr id="517" name="Google Shape;517;p42"/>
          <p:cNvSpPr txBox="1">
            <a:spLocks noGrp="1"/>
          </p:cNvSpPr>
          <p:nvPr>
            <p:ph type="title" idx="4294967295"/>
          </p:nvPr>
        </p:nvSpPr>
        <p:spPr>
          <a:xfrm>
            <a:off x="991575" y="982773"/>
            <a:ext cx="14894400" cy="1246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8099" b="0" i="0" u="none" strike="noStrike" kern="0" cap="none" spc="0" normalizeH="0" baseline="0" noProof="0" dirty="0">
                <a:ln>
                  <a:noFill/>
                </a:ln>
                <a:solidFill>
                  <a:srgbClr val="FFFFFF"/>
                </a:solidFill>
                <a:effectLst/>
                <a:uLnTx/>
                <a:uFillTx/>
                <a:latin typeface="Raleway ExtraBold"/>
                <a:ea typeface="Raleway ExtraBold"/>
                <a:cs typeface="Raleway ExtraBold"/>
                <a:sym typeface="Raleway ExtraBold"/>
              </a:rPr>
              <a:t>Blueprint Connections</a:t>
            </a:r>
            <a:endParaRPr kumimoji="0" lang="en-US" sz="2500" b="0" i="0" u="none" strike="noStrike" kern="0" cap="none" spc="0" normalizeH="0" baseline="0" noProof="0" dirty="0">
              <a:ln>
                <a:noFill/>
              </a:ln>
              <a:solidFill>
                <a:srgbClr val="000000"/>
              </a:solidFill>
              <a:effectLst/>
              <a:uLnTx/>
              <a:uFillTx/>
              <a:latin typeface="Raleway ExtraBold"/>
              <a:ea typeface="Raleway ExtraBold"/>
              <a:cs typeface="Raleway ExtraBold"/>
              <a:sym typeface="Raleway ExtraBold"/>
            </a:endParaRPr>
          </a:p>
        </p:txBody>
      </p:sp>
      <p:sp>
        <p:nvSpPr>
          <p:cNvPr id="518" name="Google Shape;518;p42">
            <a:extLst>
              <a:ext uri="{C183D7F6-B498-43B3-948B-1728B52AA6E4}">
                <adec:decorative xmlns:adec="http://schemas.microsoft.com/office/drawing/2017/decorative" val="1"/>
              </a:ext>
            </a:extLst>
          </p:cNvPr>
          <p:cNvSpPr/>
          <p:nvPr/>
        </p:nvSpPr>
        <p:spPr>
          <a:xfrm>
            <a:off x="702300" y="2561675"/>
            <a:ext cx="16883425" cy="7305920"/>
          </a:xfrm>
          <a:custGeom>
            <a:avLst/>
            <a:gdLst/>
            <a:ahLst/>
            <a:cxnLst/>
            <a:rect l="l" t="t" r="r" b="b"/>
            <a:pathLst>
              <a:path w="4046357" h="1665167" extrusionOk="0">
                <a:moveTo>
                  <a:pt x="3921897" y="1665167"/>
                </a:moveTo>
                <a:lnTo>
                  <a:pt x="124460" y="1665167"/>
                </a:lnTo>
                <a:cubicBezTo>
                  <a:pt x="55880" y="1665167"/>
                  <a:pt x="0" y="1609287"/>
                  <a:pt x="0" y="1540707"/>
                </a:cubicBezTo>
                <a:lnTo>
                  <a:pt x="0" y="124460"/>
                </a:lnTo>
                <a:cubicBezTo>
                  <a:pt x="0" y="55880"/>
                  <a:pt x="55880" y="0"/>
                  <a:pt x="124460" y="0"/>
                </a:cubicBezTo>
                <a:lnTo>
                  <a:pt x="3921897" y="0"/>
                </a:lnTo>
                <a:cubicBezTo>
                  <a:pt x="3990477" y="0"/>
                  <a:pt x="4046357" y="55880"/>
                  <a:pt x="4046357" y="124460"/>
                </a:cubicBezTo>
                <a:lnTo>
                  <a:pt x="4046357" y="1540707"/>
                </a:lnTo>
                <a:cubicBezTo>
                  <a:pt x="4046357" y="1609287"/>
                  <a:pt x="3990477" y="1665167"/>
                  <a:pt x="3921897" y="166516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9" name="Google Shape;519;p42">
            <a:extLst>
              <a:ext uri="{C183D7F6-B498-43B3-948B-1728B52AA6E4}">
                <adec:decorative xmlns:adec="http://schemas.microsoft.com/office/drawing/2017/decorative" val="1"/>
              </a:ext>
            </a:extLst>
          </p:cNvPr>
          <p:cNvSpPr/>
          <p:nvPr/>
        </p:nvSpPr>
        <p:spPr>
          <a:xfrm>
            <a:off x="991575" y="3111124"/>
            <a:ext cx="952500" cy="1000125"/>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BC27"/>
          </a:solidFill>
          <a:ln w="76200" cap="flat" cmpd="sng">
            <a:solidFill>
              <a:srgbClr val="0F3869"/>
            </a:solidFill>
            <a:prstDash val="solid"/>
            <a:round/>
            <a:headEnd type="none" w="sm" len="sm"/>
            <a:tailEnd type="none" w="sm" len="sm"/>
          </a:ln>
        </p:spPr>
        <p:txBody>
          <a:bodyPr spcFirstLastPara="1" wrap="square" lIns="151925" tIns="75950" rIns="151925" bIns="75950" anchor="t" anchorCtr="0">
            <a:noAutofit/>
          </a:bodyPr>
          <a:lstStyle/>
          <a:p>
            <a:pPr marL="0" marR="0" lvl="0" indent="0" algn="l" rtl="0">
              <a:spcBef>
                <a:spcPts val="0"/>
              </a:spcBef>
              <a:spcAft>
                <a:spcPts val="0"/>
              </a:spcAft>
              <a:buNone/>
            </a:pPr>
            <a:endParaRPr sz="2991">
              <a:solidFill>
                <a:schemeClr val="dk1"/>
              </a:solidFill>
              <a:latin typeface="Calibri"/>
              <a:ea typeface="Calibri"/>
              <a:cs typeface="Calibri"/>
              <a:sym typeface="Calibri"/>
            </a:endParaRPr>
          </a:p>
        </p:txBody>
      </p:sp>
      <p:sp>
        <p:nvSpPr>
          <p:cNvPr id="520" name="Google Shape;520;p42">
            <a:extLst>
              <a:ext uri="{C183D7F6-B498-43B3-948B-1728B52AA6E4}">
                <adec:decorative xmlns:adec="http://schemas.microsoft.com/office/drawing/2017/decorative" val="1"/>
              </a:ext>
            </a:extLst>
          </p:cNvPr>
          <p:cNvSpPr/>
          <p:nvPr/>
        </p:nvSpPr>
        <p:spPr>
          <a:xfrm>
            <a:off x="15212951" y="439720"/>
            <a:ext cx="2617191" cy="543067"/>
          </a:xfrm>
          <a:custGeom>
            <a:avLst/>
            <a:gdLst/>
            <a:ahLst/>
            <a:cxnLst/>
            <a:rect l="l" t="t" r="r" b="b"/>
            <a:pathLst>
              <a:path w="2617191" h="543067" extrusionOk="0">
                <a:moveTo>
                  <a:pt x="0" y="0"/>
                </a:moveTo>
                <a:lnTo>
                  <a:pt x="2617191" y="0"/>
                </a:lnTo>
                <a:lnTo>
                  <a:pt x="2617191" y="543067"/>
                </a:lnTo>
                <a:lnTo>
                  <a:pt x="0" y="54306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 name="Google Shape;522;p42"/>
          <p:cNvSpPr txBox="1"/>
          <p:nvPr/>
        </p:nvSpPr>
        <p:spPr>
          <a:xfrm>
            <a:off x="2120429" y="3111113"/>
            <a:ext cx="8920200" cy="738900"/>
          </a:xfrm>
          <a:prstGeom prst="rect">
            <a:avLst/>
          </a:prstGeom>
          <a:noFill/>
          <a:ln>
            <a:noFill/>
          </a:ln>
        </p:spPr>
        <p:txBody>
          <a:bodyPr spcFirstLastPara="1" wrap="square" lIns="0" tIns="0" rIns="0" bIns="0" anchor="t" anchorCtr="0">
            <a:spAutoFit/>
          </a:bodyPr>
          <a:lstStyle/>
          <a:p>
            <a:pPr marL="0" marR="0" lvl="0" indent="0" algn="l" rtl="0">
              <a:lnSpc>
                <a:spcPct val="150020"/>
              </a:lnSpc>
              <a:spcBef>
                <a:spcPts val="0"/>
              </a:spcBef>
              <a:spcAft>
                <a:spcPts val="0"/>
              </a:spcAft>
              <a:buNone/>
            </a:pPr>
            <a:r>
              <a:rPr lang="en-US" sz="4800" b="1">
                <a:solidFill>
                  <a:srgbClr val="0F3869"/>
                </a:solidFill>
                <a:latin typeface="Raleway"/>
                <a:ea typeface="Raleway"/>
                <a:cs typeface="Raleway"/>
                <a:sym typeface="Raleway"/>
              </a:rPr>
              <a:t>High Leverage Practices</a:t>
            </a:r>
            <a:endParaRPr sz="4800" b="1">
              <a:solidFill>
                <a:srgbClr val="0F3869"/>
              </a:solidFill>
              <a:latin typeface="Raleway"/>
              <a:ea typeface="Raleway"/>
              <a:cs typeface="Raleway"/>
              <a:sym typeface="Raleway"/>
            </a:endParaRPr>
          </a:p>
        </p:txBody>
      </p:sp>
      <p:sp>
        <p:nvSpPr>
          <p:cNvPr id="527" name="Google Shape;527;p42"/>
          <p:cNvSpPr txBox="1"/>
          <p:nvPr/>
        </p:nvSpPr>
        <p:spPr>
          <a:xfrm>
            <a:off x="1944075" y="3939575"/>
            <a:ext cx="15536400" cy="158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solidFill>
                  <a:schemeClr val="dk1"/>
                </a:solidFill>
                <a:latin typeface="Calibri"/>
                <a:ea typeface="Calibri"/>
                <a:cs typeface="Calibri"/>
                <a:sym typeface="Calibri"/>
              </a:rPr>
              <a:t>Goal 1, Objective 1.1: </a:t>
            </a:r>
            <a:r>
              <a:rPr lang="en-US" sz="2800">
                <a:solidFill>
                  <a:schemeClr val="dk1"/>
                </a:solidFill>
                <a:latin typeface="Calibri"/>
                <a:ea typeface="Calibri"/>
                <a:cs typeface="Calibri"/>
                <a:sym typeface="Calibri"/>
              </a:rPr>
              <a:t>Create common language and increase understanding of the high leverage practices (HLPs) for special education to improve the capacity of the SEA, LEAs, and EPPs to prepare teachers and leaders to implement the HLPs across general and special education settings.</a:t>
            </a:r>
            <a:endParaRPr sz="2800">
              <a:solidFill>
                <a:schemeClr val="dk1"/>
              </a:solidFill>
              <a:latin typeface="Calibri"/>
              <a:ea typeface="Calibri"/>
              <a:cs typeface="Calibri"/>
              <a:sym typeface="Calibri"/>
            </a:endParaRPr>
          </a:p>
        </p:txBody>
      </p:sp>
      <p:sp>
        <p:nvSpPr>
          <p:cNvPr id="521" name="Google Shape;521;p42"/>
          <p:cNvSpPr txBox="1"/>
          <p:nvPr/>
        </p:nvSpPr>
        <p:spPr>
          <a:xfrm>
            <a:off x="2054615" y="5491826"/>
            <a:ext cx="6162000" cy="738900"/>
          </a:xfrm>
          <a:prstGeom prst="rect">
            <a:avLst/>
          </a:prstGeom>
          <a:noFill/>
          <a:ln>
            <a:noFill/>
          </a:ln>
        </p:spPr>
        <p:txBody>
          <a:bodyPr spcFirstLastPara="1" wrap="square" lIns="0" tIns="0" rIns="0" bIns="0" anchor="t" anchorCtr="0">
            <a:spAutoFit/>
          </a:bodyPr>
          <a:lstStyle/>
          <a:p>
            <a:pPr marL="0" marR="0" lvl="0" indent="0" algn="l" rtl="0">
              <a:lnSpc>
                <a:spcPct val="150020"/>
              </a:lnSpc>
              <a:spcBef>
                <a:spcPts val="0"/>
              </a:spcBef>
              <a:spcAft>
                <a:spcPts val="0"/>
              </a:spcAft>
              <a:buNone/>
            </a:pPr>
            <a:r>
              <a:rPr lang="en-US" sz="4800" b="1">
                <a:solidFill>
                  <a:srgbClr val="0F3869"/>
                </a:solidFill>
                <a:latin typeface="Raleway"/>
                <a:ea typeface="Raleway"/>
                <a:cs typeface="Raleway"/>
                <a:sym typeface="Raleway"/>
              </a:rPr>
              <a:t>Licensure Reform</a:t>
            </a:r>
            <a:endParaRPr sz="4800" b="1">
              <a:solidFill>
                <a:srgbClr val="0F3869"/>
              </a:solidFill>
              <a:latin typeface="Raleway"/>
              <a:ea typeface="Raleway"/>
              <a:cs typeface="Raleway"/>
              <a:sym typeface="Raleway"/>
            </a:endParaRPr>
          </a:p>
        </p:txBody>
      </p:sp>
      <p:sp>
        <p:nvSpPr>
          <p:cNvPr id="528" name="Google Shape;528;p42"/>
          <p:cNvSpPr txBox="1"/>
          <p:nvPr/>
        </p:nvSpPr>
        <p:spPr>
          <a:xfrm>
            <a:off x="2054625" y="6230725"/>
            <a:ext cx="15047400" cy="152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dirty="0">
                <a:solidFill>
                  <a:schemeClr val="dk1"/>
                </a:solidFill>
                <a:latin typeface="Calibri"/>
                <a:ea typeface="Calibri"/>
                <a:cs typeface="Calibri"/>
                <a:sym typeface="Calibri"/>
              </a:rPr>
              <a:t>Goal 2, Objective 2.2: </a:t>
            </a:r>
            <a:r>
              <a:rPr lang="en-US" sz="2800" dirty="0">
                <a:solidFill>
                  <a:schemeClr val="dk1"/>
                </a:solidFill>
                <a:latin typeface="Calibri"/>
                <a:ea typeface="Calibri"/>
                <a:cs typeface="Calibri"/>
                <a:sym typeface="Calibri"/>
              </a:rPr>
              <a:t>Support NC DPI in evaluating and advancing special education licensure reform through research-informed recommendations, stakeholder engagement, and alignment with best practices to strengthen educator preparation and retention</a:t>
            </a:r>
            <a:r>
              <a:rPr lang="en-US" sz="3200" dirty="0">
                <a:solidFill>
                  <a:schemeClr val="dk1"/>
                </a:solidFill>
                <a:latin typeface="Calibri"/>
                <a:ea typeface="Calibri"/>
                <a:cs typeface="Calibri"/>
                <a:sym typeface="Calibri"/>
              </a:rPr>
              <a:t>.</a:t>
            </a:r>
            <a:endParaRPr sz="3200" dirty="0">
              <a:solidFill>
                <a:schemeClr val="dk1"/>
              </a:solidFill>
              <a:latin typeface="Calibri"/>
              <a:ea typeface="Calibri"/>
              <a:cs typeface="Calibri"/>
              <a:sym typeface="Calibri"/>
            </a:endParaRPr>
          </a:p>
        </p:txBody>
      </p:sp>
      <p:sp>
        <p:nvSpPr>
          <p:cNvPr id="523" name="Google Shape;523;p42"/>
          <p:cNvSpPr txBox="1"/>
          <p:nvPr/>
        </p:nvSpPr>
        <p:spPr>
          <a:xfrm>
            <a:off x="2054615" y="7872523"/>
            <a:ext cx="6162000" cy="738900"/>
          </a:xfrm>
          <a:prstGeom prst="rect">
            <a:avLst/>
          </a:prstGeom>
          <a:noFill/>
          <a:ln>
            <a:noFill/>
          </a:ln>
        </p:spPr>
        <p:txBody>
          <a:bodyPr spcFirstLastPara="1" wrap="square" lIns="0" tIns="0" rIns="0" bIns="0" anchor="t" anchorCtr="0">
            <a:spAutoFit/>
          </a:bodyPr>
          <a:lstStyle/>
          <a:p>
            <a:pPr marL="0" marR="0" lvl="0" indent="0" algn="l" rtl="0">
              <a:lnSpc>
                <a:spcPct val="150020"/>
              </a:lnSpc>
              <a:spcBef>
                <a:spcPts val="0"/>
              </a:spcBef>
              <a:spcAft>
                <a:spcPts val="0"/>
              </a:spcAft>
              <a:buNone/>
            </a:pPr>
            <a:r>
              <a:rPr lang="en-US" sz="4800" b="1">
                <a:solidFill>
                  <a:srgbClr val="0F3869"/>
                </a:solidFill>
                <a:latin typeface="Raleway"/>
                <a:ea typeface="Raleway"/>
                <a:cs typeface="Raleway"/>
                <a:sym typeface="Raleway"/>
              </a:rPr>
              <a:t>EPP Data Dashboard</a:t>
            </a:r>
            <a:endParaRPr sz="4800" b="1">
              <a:solidFill>
                <a:srgbClr val="0F3869"/>
              </a:solidFill>
              <a:latin typeface="Raleway"/>
              <a:ea typeface="Raleway"/>
              <a:cs typeface="Raleway"/>
              <a:sym typeface="Raleway"/>
            </a:endParaRPr>
          </a:p>
        </p:txBody>
      </p:sp>
      <p:sp>
        <p:nvSpPr>
          <p:cNvPr id="524" name="Google Shape;524;p42">
            <a:extLst>
              <a:ext uri="{C183D7F6-B498-43B3-948B-1728B52AA6E4}">
                <adec:decorative xmlns:adec="http://schemas.microsoft.com/office/drawing/2017/decorative" val="1"/>
              </a:ext>
            </a:extLst>
          </p:cNvPr>
          <p:cNvSpPr txBox="1"/>
          <p:nvPr/>
        </p:nvSpPr>
        <p:spPr>
          <a:xfrm>
            <a:off x="15141342" y="1011362"/>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FFFFFF"/>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525" name="Google Shape;525;p42">
            <a:extLst>
              <a:ext uri="{C183D7F6-B498-43B3-948B-1728B52AA6E4}">
                <adec:decorative xmlns:adec="http://schemas.microsoft.com/office/drawing/2017/decorative" val="1"/>
              </a:ext>
            </a:extLst>
          </p:cNvPr>
          <p:cNvSpPr/>
          <p:nvPr/>
        </p:nvSpPr>
        <p:spPr>
          <a:xfrm>
            <a:off x="991575" y="5526587"/>
            <a:ext cx="952500" cy="1000125"/>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BC27"/>
          </a:solidFill>
          <a:ln w="76200" cap="flat" cmpd="sng">
            <a:solidFill>
              <a:srgbClr val="0F3869"/>
            </a:solidFill>
            <a:prstDash val="solid"/>
            <a:round/>
            <a:headEnd type="none" w="sm" len="sm"/>
            <a:tailEnd type="none" w="sm" len="sm"/>
          </a:ln>
        </p:spPr>
        <p:txBody>
          <a:bodyPr spcFirstLastPara="1" wrap="square" lIns="151925" tIns="75950" rIns="151925" bIns="75950" anchor="t" anchorCtr="0">
            <a:noAutofit/>
          </a:bodyPr>
          <a:lstStyle/>
          <a:p>
            <a:pPr marL="0" marR="0" lvl="0" indent="0" algn="l" rtl="0">
              <a:spcBef>
                <a:spcPts val="0"/>
              </a:spcBef>
              <a:spcAft>
                <a:spcPts val="0"/>
              </a:spcAft>
              <a:buNone/>
            </a:pPr>
            <a:endParaRPr sz="2991">
              <a:solidFill>
                <a:schemeClr val="dk1"/>
              </a:solidFill>
              <a:latin typeface="Calibri"/>
              <a:ea typeface="Calibri"/>
              <a:cs typeface="Calibri"/>
              <a:sym typeface="Calibri"/>
            </a:endParaRPr>
          </a:p>
        </p:txBody>
      </p:sp>
      <p:sp>
        <p:nvSpPr>
          <p:cNvPr id="526" name="Google Shape;526;p42">
            <a:extLst>
              <a:ext uri="{C183D7F6-B498-43B3-948B-1728B52AA6E4}">
                <adec:decorative xmlns:adec="http://schemas.microsoft.com/office/drawing/2017/decorative" val="1"/>
              </a:ext>
            </a:extLst>
          </p:cNvPr>
          <p:cNvSpPr/>
          <p:nvPr/>
        </p:nvSpPr>
        <p:spPr>
          <a:xfrm>
            <a:off x="991575" y="7872524"/>
            <a:ext cx="952500" cy="1000125"/>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BC27"/>
          </a:solidFill>
          <a:ln w="76200" cap="flat" cmpd="sng">
            <a:solidFill>
              <a:srgbClr val="0F3869"/>
            </a:solidFill>
            <a:prstDash val="solid"/>
            <a:round/>
            <a:headEnd type="none" w="sm" len="sm"/>
            <a:tailEnd type="none" w="sm" len="sm"/>
          </a:ln>
        </p:spPr>
        <p:txBody>
          <a:bodyPr spcFirstLastPara="1" wrap="square" lIns="151925" tIns="75950" rIns="151925" bIns="75950" anchor="t" anchorCtr="0">
            <a:noAutofit/>
          </a:bodyPr>
          <a:lstStyle/>
          <a:p>
            <a:pPr marL="0" marR="0" lvl="0" indent="0" algn="l" rtl="0">
              <a:spcBef>
                <a:spcPts val="0"/>
              </a:spcBef>
              <a:spcAft>
                <a:spcPts val="0"/>
              </a:spcAft>
              <a:buNone/>
            </a:pPr>
            <a:endParaRPr sz="2991">
              <a:solidFill>
                <a:schemeClr val="dk1"/>
              </a:solidFill>
              <a:latin typeface="Calibri"/>
              <a:ea typeface="Calibri"/>
              <a:cs typeface="Calibri"/>
              <a:sym typeface="Calibri"/>
            </a:endParaRPr>
          </a:p>
        </p:txBody>
      </p:sp>
      <p:sp>
        <p:nvSpPr>
          <p:cNvPr id="529" name="Google Shape;529;p42"/>
          <p:cNvSpPr txBox="1"/>
          <p:nvPr/>
        </p:nvSpPr>
        <p:spPr>
          <a:xfrm>
            <a:off x="2054625" y="8611425"/>
            <a:ext cx="14686200" cy="93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solidFill>
                  <a:schemeClr val="dk1"/>
                </a:solidFill>
                <a:latin typeface="Calibri"/>
                <a:ea typeface="Calibri"/>
                <a:cs typeface="Calibri"/>
                <a:sym typeface="Calibri"/>
              </a:rPr>
              <a:t>Goal 3, Objective 3.1: </a:t>
            </a:r>
            <a:r>
              <a:rPr lang="en-US" sz="2800">
                <a:solidFill>
                  <a:schemeClr val="dk1"/>
                </a:solidFill>
                <a:latin typeface="Calibri"/>
                <a:ea typeface="Calibri"/>
                <a:cs typeface="Calibri"/>
                <a:sym typeface="Calibri"/>
              </a:rPr>
              <a:t>Leverage the NC EPP dashboard and working conditions survey to inform EPP continuous improvement efforts.</a:t>
            </a:r>
            <a:endParaRPr sz="28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grpSp>
        <p:nvGrpSpPr>
          <p:cNvPr id="534" name="Google Shape;534;p43">
            <a:extLst>
              <a:ext uri="{C183D7F6-B498-43B3-948B-1728B52AA6E4}">
                <adec:decorative xmlns:adec="http://schemas.microsoft.com/office/drawing/2017/decorative" val="1"/>
              </a:ext>
            </a:extLst>
          </p:cNvPr>
          <p:cNvGrpSpPr/>
          <p:nvPr/>
        </p:nvGrpSpPr>
        <p:grpSpPr>
          <a:xfrm rot="10800000">
            <a:off x="0" y="9258300"/>
            <a:ext cx="18288000" cy="1245692"/>
            <a:chOff x="0" y="-57150"/>
            <a:chExt cx="4816593" cy="328083"/>
          </a:xfrm>
        </p:grpSpPr>
        <p:sp>
          <p:nvSpPr>
            <p:cNvPr id="535" name="Google Shape;535;p43"/>
            <p:cNvSpPr/>
            <p:nvPr/>
          </p:nvSpPr>
          <p:spPr>
            <a:xfrm>
              <a:off x="0" y="0"/>
              <a:ext cx="4816592" cy="270933"/>
            </a:xfrm>
            <a:custGeom>
              <a:avLst/>
              <a:gdLst/>
              <a:ahLst/>
              <a:cxnLst/>
              <a:rect l="l" t="t" r="r" b="b"/>
              <a:pathLst>
                <a:path w="4816592" h="270933" extrusionOk="0">
                  <a:moveTo>
                    <a:pt x="0" y="0"/>
                  </a:moveTo>
                  <a:lnTo>
                    <a:pt x="4816592" y="0"/>
                  </a:lnTo>
                  <a:lnTo>
                    <a:pt x="4816592" y="270933"/>
                  </a:lnTo>
                  <a:lnTo>
                    <a:pt x="0" y="270933"/>
                  </a:lnTo>
                  <a:close/>
                </a:path>
              </a:pathLst>
            </a:custGeom>
            <a:solidFill>
              <a:srgbClr val="F0AF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6" name="Google Shape;536;p43"/>
            <p:cNvSpPr txBox="1"/>
            <p:nvPr/>
          </p:nvSpPr>
          <p:spPr>
            <a:xfrm>
              <a:off x="0" y="-57150"/>
              <a:ext cx="4816593" cy="328083"/>
            </a:xfrm>
            <a:prstGeom prst="rect">
              <a:avLst/>
            </a:prstGeom>
            <a:noFill/>
            <a:ln>
              <a:noFill/>
            </a:ln>
          </p:spPr>
          <p:txBody>
            <a:bodyPr spcFirstLastPara="1" wrap="square" lIns="50800" tIns="50800" rIns="50800" bIns="50800" anchor="ctr" anchorCtr="0">
              <a:noAutofit/>
            </a:bodyPr>
            <a:lstStyle/>
            <a:p>
              <a:pPr marL="0" marR="0" lvl="0" indent="0" algn="ctr" rtl="0">
                <a:lnSpc>
                  <a:spcPct val="163333"/>
                </a:lnSpc>
                <a:spcBef>
                  <a:spcPts val="0"/>
                </a:spcBef>
                <a:spcAft>
                  <a:spcPts val="0"/>
                </a:spcAft>
                <a:buNone/>
              </a:pPr>
              <a:endParaRPr sz="1800">
                <a:solidFill>
                  <a:schemeClr val="dk1"/>
                </a:solidFill>
                <a:latin typeface="Calibri"/>
                <a:ea typeface="Calibri"/>
                <a:cs typeface="Calibri"/>
                <a:sym typeface="Calibri"/>
              </a:endParaRPr>
            </a:p>
          </p:txBody>
        </p:sp>
      </p:grpSp>
      <p:sp>
        <p:nvSpPr>
          <p:cNvPr id="537" name="Google Shape;537;p43">
            <a:extLst>
              <a:ext uri="{C183D7F6-B498-43B3-948B-1728B52AA6E4}">
                <adec:decorative xmlns:adec="http://schemas.microsoft.com/office/drawing/2017/decorative" val="1"/>
              </a:ext>
            </a:extLst>
          </p:cNvPr>
          <p:cNvSpPr/>
          <p:nvPr/>
        </p:nvSpPr>
        <p:spPr>
          <a:xfrm>
            <a:off x="15532159" y="9340985"/>
            <a:ext cx="2423082" cy="502790"/>
          </a:xfrm>
          <a:custGeom>
            <a:avLst/>
            <a:gdLst/>
            <a:ahLst/>
            <a:cxnLst/>
            <a:rect l="l" t="t" r="r" b="b"/>
            <a:pathLst>
              <a:path w="2423082" h="502790" extrusionOk="0">
                <a:moveTo>
                  <a:pt x="0" y="0"/>
                </a:moveTo>
                <a:lnTo>
                  <a:pt x="2423082" y="0"/>
                </a:lnTo>
                <a:lnTo>
                  <a:pt x="2423082" y="502790"/>
                </a:lnTo>
                <a:lnTo>
                  <a:pt x="0" y="50279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 name="Google Shape;538;p43">
            <a:extLst>
              <a:ext uri="{C183D7F6-B498-43B3-948B-1728B52AA6E4}">
                <adec:decorative xmlns:adec="http://schemas.microsoft.com/office/drawing/2017/decorative" val="1"/>
              </a:ext>
            </a:extLst>
          </p:cNvPr>
          <p:cNvSpPr txBox="1"/>
          <p:nvPr/>
        </p:nvSpPr>
        <p:spPr>
          <a:xfrm>
            <a:off x="15424705" y="9872350"/>
            <a:ext cx="2637900" cy="324300"/>
          </a:xfrm>
          <a:prstGeom prst="rect">
            <a:avLst/>
          </a:prstGeom>
          <a:noFill/>
          <a:ln>
            <a:noFill/>
          </a:ln>
        </p:spPr>
        <p:txBody>
          <a:bodyPr spcFirstLastPara="1" wrap="square" lIns="0" tIns="0" rIns="0" bIns="0" anchor="t" anchorCtr="0">
            <a:spAutoFit/>
          </a:bodyPr>
          <a:lstStyle/>
          <a:p>
            <a:pPr marL="0" marR="0" lvl="0" indent="0" algn="ctr" rtl="0">
              <a:lnSpc>
                <a:spcPct val="100996"/>
              </a:lnSpc>
              <a:spcBef>
                <a:spcPts val="0"/>
              </a:spcBef>
              <a:spcAft>
                <a:spcPts val="0"/>
              </a:spcAft>
              <a:buNone/>
            </a:pPr>
            <a:r>
              <a:rPr lang="en-US" sz="2107">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539" name="Google Shape;539;p43">
            <a:extLst>
              <a:ext uri="{C183D7F6-B498-43B3-948B-1728B52AA6E4}">
                <adec:decorative xmlns:adec="http://schemas.microsoft.com/office/drawing/2017/decorative" val="1"/>
              </a:ext>
            </a:extLst>
          </p:cNvPr>
          <p:cNvSpPr/>
          <p:nvPr/>
        </p:nvSpPr>
        <p:spPr>
          <a:xfrm>
            <a:off x="0" y="7075276"/>
            <a:ext cx="2963484" cy="4366048"/>
          </a:xfrm>
          <a:custGeom>
            <a:avLst/>
            <a:gdLst/>
            <a:ahLst/>
            <a:cxnLst/>
            <a:rect l="l" t="t" r="r" b="b"/>
            <a:pathLst>
              <a:path w="2963484" h="4366048" extrusionOk="0">
                <a:moveTo>
                  <a:pt x="0" y="0"/>
                </a:moveTo>
                <a:lnTo>
                  <a:pt x="2963484" y="0"/>
                </a:lnTo>
                <a:lnTo>
                  <a:pt x="2963484" y="4366048"/>
                </a:lnTo>
                <a:lnTo>
                  <a:pt x="0" y="4366048"/>
                </a:lnTo>
                <a:lnTo>
                  <a:pt x="0" y="0"/>
                </a:lnTo>
                <a:close/>
              </a:path>
            </a:pathLst>
          </a:custGeom>
          <a:blipFill rotWithShape="1">
            <a:blip r:embed="rId4">
              <a:alphaModFix/>
            </a:blip>
            <a:stretch>
              <a:fillRect l="-113632" t="-117428" r="-16030" b="-1654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1" name="Google Shape;541;p43"/>
          <p:cNvSpPr txBox="1">
            <a:spLocks noGrp="1"/>
          </p:cNvSpPr>
          <p:nvPr>
            <p:ph type="title" idx="4294967295"/>
          </p:nvPr>
        </p:nvSpPr>
        <p:spPr>
          <a:xfrm>
            <a:off x="1696863" y="1431238"/>
            <a:ext cx="14894400" cy="1246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8099" b="0" i="0" u="none" strike="noStrike" kern="0" cap="none" spc="0" normalizeH="0" baseline="0" noProof="0" dirty="0">
                <a:ln>
                  <a:noFill/>
                </a:ln>
                <a:solidFill>
                  <a:srgbClr val="0F3869"/>
                </a:solidFill>
                <a:effectLst/>
                <a:uLnTx/>
                <a:uFillTx/>
                <a:latin typeface="Raleway Black"/>
                <a:ea typeface="Raleway Black"/>
                <a:cs typeface="Raleway Black"/>
                <a:sym typeface="Raleway Black"/>
              </a:rPr>
              <a:t>Partnership Benefits</a:t>
            </a:r>
            <a:endParaRPr kumimoji="0" lang="en-US" sz="2500" b="0" i="0" u="none" strike="noStrike" kern="0" cap="none" spc="0" normalizeH="0" baseline="0" noProof="0" dirty="0">
              <a:ln>
                <a:noFill/>
              </a:ln>
              <a:solidFill>
                <a:srgbClr val="000000"/>
              </a:solidFill>
              <a:effectLst/>
              <a:uLnTx/>
              <a:uFillTx/>
              <a:latin typeface="Raleway Black"/>
              <a:ea typeface="Raleway Black"/>
              <a:cs typeface="Raleway Black"/>
              <a:sym typeface="Raleway Black"/>
            </a:endParaRPr>
          </a:p>
        </p:txBody>
      </p:sp>
      <p:sp>
        <p:nvSpPr>
          <p:cNvPr id="540" name="Google Shape;540;p43"/>
          <p:cNvSpPr txBox="1"/>
          <p:nvPr/>
        </p:nvSpPr>
        <p:spPr>
          <a:xfrm>
            <a:off x="1337325" y="3245575"/>
            <a:ext cx="16291200" cy="4293000"/>
          </a:xfrm>
          <a:prstGeom prst="rect">
            <a:avLst/>
          </a:prstGeom>
          <a:noFill/>
          <a:ln>
            <a:noFill/>
          </a:ln>
        </p:spPr>
        <p:txBody>
          <a:bodyPr spcFirstLastPara="1" wrap="square" lIns="0" tIns="0" rIns="0" bIns="0" anchor="t" anchorCtr="0">
            <a:spAutoFit/>
          </a:bodyPr>
          <a:lstStyle/>
          <a:p>
            <a:pPr marL="457200" marR="0" lvl="0" indent="-425386" algn="l" rtl="0">
              <a:lnSpc>
                <a:spcPct val="200000"/>
              </a:lnSpc>
              <a:spcBef>
                <a:spcPts val="0"/>
              </a:spcBef>
              <a:spcAft>
                <a:spcPts val="0"/>
              </a:spcAft>
              <a:buSzPts val="3099"/>
              <a:buFont typeface="Raleway Medium"/>
              <a:buChar char="●"/>
            </a:pPr>
            <a:r>
              <a:rPr lang="en-US" sz="3099" dirty="0">
                <a:latin typeface="Raleway Medium"/>
                <a:ea typeface="Raleway Medium"/>
                <a:cs typeface="Raleway Medium"/>
                <a:sym typeface="Raleway Medium"/>
              </a:rPr>
              <a:t>Elimination of “silo work”</a:t>
            </a:r>
            <a:endParaRPr sz="3099" dirty="0">
              <a:latin typeface="Raleway Medium"/>
              <a:ea typeface="Raleway Medium"/>
              <a:cs typeface="Raleway Medium"/>
              <a:sym typeface="Raleway Medium"/>
            </a:endParaRPr>
          </a:p>
          <a:p>
            <a:pPr marL="457200" marR="0" lvl="0" indent="-425386" algn="l" rtl="0">
              <a:lnSpc>
                <a:spcPct val="200000"/>
              </a:lnSpc>
              <a:spcBef>
                <a:spcPts val="0"/>
              </a:spcBef>
              <a:spcAft>
                <a:spcPts val="0"/>
              </a:spcAft>
              <a:buSzPts val="3099"/>
              <a:buFont typeface="Raleway Medium"/>
              <a:buChar char="●"/>
            </a:pPr>
            <a:r>
              <a:rPr lang="en-US" sz="3099" dirty="0">
                <a:latin typeface="Raleway Medium"/>
                <a:ea typeface="Raleway Medium"/>
                <a:cs typeface="Raleway Medium"/>
                <a:sym typeface="Raleway Medium"/>
              </a:rPr>
              <a:t>Improving the teacher experience from preparation to induction to career status.</a:t>
            </a:r>
            <a:endParaRPr sz="3099" dirty="0">
              <a:latin typeface="Raleway Medium"/>
              <a:ea typeface="Raleway Medium"/>
              <a:cs typeface="Raleway Medium"/>
              <a:sym typeface="Raleway Medium"/>
            </a:endParaRPr>
          </a:p>
          <a:p>
            <a:pPr marL="457200" marR="0" lvl="0" indent="-425386" algn="l" rtl="0">
              <a:lnSpc>
                <a:spcPct val="200000"/>
              </a:lnSpc>
              <a:spcBef>
                <a:spcPts val="0"/>
              </a:spcBef>
              <a:spcAft>
                <a:spcPts val="0"/>
              </a:spcAft>
              <a:buSzPts val="3099"/>
              <a:buFont typeface="Raleway Medium"/>
              <a:buChar char="●"/>
            </a:pPr>
            <a:r>
              <a:rPr lang="en-US" sz="3099" dirty="0">
                <a:latin typeface="Raleway Medium"/>
                <a:ea typeface="Raleway Medium"/>
                <a:cs typeface="Raleway Medium"/>
                <a:sym typeface="Raleway Medium"/>
              </a:rPr>
              <a:t>Examining barriers and solutions from multiple perspectives or lenses.</a:t>
            </a:r>
            <a:endParaRPr sz="3099" dirty="0">
              <a:latin typeface="Raleway Medium"/>
              <a:ea typeface="Raleway Medium"/>
              <a:cs typeface="Raleway Medium"/>
              <a:sym typeface="Raleway Medium"/>
            </a:endParaRPr>
          </a:p>
          <a:p>
            <a:pPr marL="457200" marR="0" lvl="0" indent="-425386" algn="l" rtl="0">
              <a:lnSpc>
                <a:spcPct val="200000"/>
              </a:lnSpc>
              <a:spcBef>
                <a:spcPts val="0"/>
              </a:spcBef>
              <a:spcAft>
                <a:spcPts val="0"/>
              </a:spcAft>
              <a:buSzPts val="3099"/>
              <a:buFont typeface="Raleway Medium"/>
              <a:buChar char="●"/>
            </a:pPr>
            <a:r>
              <a:rPr lang="en-US" sz="3099" dirty="0">
                <a:latin typeface="Raleway Medium"/>
                <a:ea typeface="Raleway Medium"/>
                <a:cs typeface="Raleway Medium"/>
                <a:sym typeface="Raleway Medium"/>
              </a:rPr>
              <a:t>Camaraderie around a shared purpose.</a:t>
            </a:r>
            <a:endParaRPr sz="3099" dirty="0">
              <a:latin typeface="Raleway Medium"/>
              <a:ea typeface="Raleway Medium"/>
              <a:cs typeface="Raleway Medium"/>
              <a:sym typeface="Raleway Medium"/>
            </a:endParaRPr>
          </a:p>
          <a:p>
            <a:pPr marL="457200" marR="0" lvl="0" indent="0" algn="l" rtl="0">
              <a:lnSpc>
                <a:spcPct val="140016"/>
              </a:lnSpc>
              <a:spcBef>
                <a:spcPts val="0"/>
              </a:spcBef>
              <a:spcAft>
                <a:spcPts val="0"/>
              </a:spcAft>
              <a:buNone/>
            </a:pPr>
            <a:endParaRPr sz="3099" dirty="0">
              <a:latin typeface="Raleway Medium"/>
              <a:ea typeface="Raleway Medium"/>
              <a:cs typeface="Raleway Medium"/>
              <a:sym typeface="Raleway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BC27"/>
        </a:solidFill>
        <a:effectLst/>
      </p:bgPr>
    </p:bg>
    <p:spTree>
      <p:nvGrpSpPr>
        <p:cNvPr id="1" name="Shape 97"/>
        <p:cNvGrpSpPr/>
        <p:nvPr/>
      </p:nvGrpSpPr>
      <p:grpSpPr>
        <a:xfrm>
          <a:off x="0" y="0"/>
          <a:ext cx="0" cy="0"/>
          <a:chOff x="0" y="0"/>
          <a:chExt cx="0" cy="0"/>
        </a:xfrm>
      </p:grpSpPr>
      <p:sp>
        <p:nvSpPr>
          <p:cNvPr id="98" name="Google Shape;98;p15"/>
          <p:cNvSpPr txBox="1">
            <a:spLocks noGrp="1"/>
          </p:cNvSpPr>
          <p:nvPr>
            <p:ph type="title" idx="4294967295"/>
          </p:nvPr>
        </p:nvSpPr>
        <p:spPr>
          <a:xfrm>
            <a:off x="1002774" y="2567100"/>
            <a:ext cx="5220600" cy="17238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11199" b="1" i="0" u="none" strike="noStrike" kern="0" cap="none" spc="0" normalizeH="0" baseline="0" noProof="0" dirty="0">
                <a:ln>
                  <a:noFill/>
                </a:ln>
                <a:solidFill>
                  <a:srgbClr val="000000"/>
                </a:solidFill>
                <a:effectLst/>
                <a:uLnTx/>
                <a:uFillTx/>
                <a:latin typeface="Fjalla One"/>
                <a:ea typeface="Fjalla One"/>
                <a:cs typeface="Fjalla One"/>
                <a:sym typeface="Fjalla One"/>
              </a:rPr>
              <a:t>Welcome</a:t>
            </a:r>
            <a:endParaRPr kumimoji="0" lang="en-US" sz="4700" b="0" i="0" u="none" strike="noStrike" kern="0" cap="none" spc="0" normalizeH="0" baseline="0" noProof="0" dirty="0">
              <a:ln>
                <a:noFill/>
              </a:ln>
              <a:solidFill>
                <a:srgbClr val="000000"/>
              </a:solidFill>
              <a:effectLst/>
              <a:uLnTx/>
              <a:uFillTx/>
              <a:latin typeface="Fjalla One"/>
              <a:ea typeface="Fjalla One"/>
              <a:cs typeface="Fjalla One"/>
              <a:sym typeface="Fjalla One"/>
            </a:endParaRPr>
          </a:p>
        </p:txBody>
      </p:sp>
      <p:sp>
        <p:nvSpPr>
          <p:cNvPr id="99" name="Google Shape;99;p15">
            <a:extLst>
              <a:ext uri="{C183D7F6-B498-43B3-948B-1728B52AA6E4}">
                <adec:decorative xmlns:adec="http://schemas.microsoft.com/office/drawing/2017/decorative" val="1"/>
              </a:ext>
            </a:extLst>
          </p:cNvPr>
          <p:cNvSpPr/>
          <p:nvPr/>
        </p:nvSpPr>
        <p:spPr>
          <a:xfrm>
            <a:off x="7384437" y="1579600"/>
            <a:ext cx="10020168" cy="7127799"/>
          </a:xfrm>
          <a:custGeom>
            <a:avLst/>
            <a:gdLst/>
            <a:ahLst/>
            <a:cxnLst/>
            <a:rect l="l" t="t" r="r" b="b"/>
            <a:pathLst>
              <a:path w="2401111" h="1708019" extrusionOk="0">
                <a:moveTo>
                  <a:pt x="2276651" y="1708019"/>
                </a:moveTo>
                <a:lnTo>
                  <a:pt x="124460" y="1708019"/>
                </a:lnTo>
                <a:cubicBezTo>
                  <a:pt x="55880" y="1708019"/>
                  <a:pt x="0" y="1652139"/>
                  <a:pt x="0" y="1583559"/>
                </a:cubicBezTo>
                <a:lnTo>
                  <a:pt x="0" y="124460"/>
                </a:lnTo>
                <a:cubicBezTo>
                  <a:pt x="0" y="55880"/>
                  <a:pt x="55880" y="0"/>
                  <a:pt x="124460" y="0"/>
                </a:cubicBezTo>
                <a:lnTo>
                  <a:pt x="2276651" y="0"/>
                </a:lnTo>
                <a:cubicBezTo>
                  <a:pt x="2345231" y="0"/>
                  <a:pt x="2401111" y="55880"/>
                  <a:pt x="2401111" y="124460"/>
                </a:cubicBezTo>
                <a:lnTo>
                  <a:pt x="2401111" y="1583559"/>
                </a:lnTo>
                <a:cubicBezTo>
                  <a:pt x="2401111" y="1652139"/>
                  <a:pt x="2345231" y="1708019"/>
                  <a:pt x="2276651" y="170801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15"/>
          <p:cNvSpPr txBox="1"/>
          <p:nvPr/>
        </p:nvSpPr>
        <p:spPr>
          <a:xfrm>
            <a:off x="8197224" y="2349636"/>
            <a:ext cx="8231400" cy="7389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4800" b="1">
                <a:latin typeface="Raleway"/>
                <a:ea typeface="Raleway"/>
                <a:cs typeface="Raleway"/>
                <a:sym typeface="Raleway"/>
              </a:rPr>
              <a:t>Turn and Talk!</a:t>
            </a:r>
            <a:endParaRPr sz="4800" b="1">
              <a:latin typeface="Raleway"/>
              <a:ea typeface="Raleway"/>
              <a:cs typeface="Raleway"/>
              <a:sym typeface="Raleway"/>
            </a:endParaRPr>
          </a:p>
        </p:txBody>
      </p:sp>
      <p:sp>
        <p:nvSpPr>
          <p:cNvPr id="102" name="Google Shape;102;p15"/>
          <p:cNvSpPr txBox="1"/>
          <p:nvPr/>
        </p:nvSpPr>
        <p:spPr>
          <a:xfrm>
            <a:off x="8197224" y="3199010"/>
            <a:ext cx="8394525" cy="3556126"/>
          </a:xfrm>
          <a:prstGeom prst="rect">
            <a:avLst/>
          </a:prstGeom>
          <a:noFill/>
          <a:ln>
            <a:noFill/>
          </a:ln>
        </p:spPr>
        <p:txBody>
          <a:bodyPr spcFirstLastPara="1" wrap="square" lIns="0" tIns="0" rIns="0" bIns="0" anchor="t" anchorCtr="0">
            <a:spAutoFit/>
          </a:bodyPr>
          <a:lstStyle/>
          <a:p>
            <a:pPr marL="539747" marR="0" lvl="1" indent="-320737" algn="l" rtl="0">
              <a:lnSpc>
                <a:spcPct val="150020"/>
              </a:lnSpc>
              <a:spcBef>
                <a:spcPts val="0"/>
              </a:spcBef>
              <a:spcAft>
                <a:spcPts val="0"/>
              </a:spcAft>
              <a:buClr>
                <a:srgbClr val="000000"/>
              </a:buClr>
              <a:buSzPts val="3300"/>
              <a:buFont typeface="Raleway"/>
              <a:buChar char="•"/>
            </a:pPr>
            <a:r>
              <a:rPr lang="en-US" sz="3300" b="1" dirty="0">
                <a:latin typeface="Raleway"/>
                <a:ea typeface="Raleway"/>
                <a:cs typeface="Raleway"/>
                <a:sym typeface="Raleway"/>
              </a:rPr>
              <a:t>What are some organizations within your state that support special education preparation and in-service instruction?</a:t>
            </a:r>
            <a:endParaRPr sz="3300" b="1" dirty="0">
              <a:latin typeface="Raleway"/>
              <a:ea typeface="Raleway"/>
              <a:cs typeface="Raleway"/>
              <a:sym typeface="Raleway"/>
            </a:endParaRPr>
          </a:p>
          <a:p>
            <a:pPr marL="914400" marR="0" lvl="0" indent="0" algn="l" rtl="0">
              <a:lnSpc>
                <a:spcPct val="150020"/>
              </a:lnSpc>
              <a:spcBef>
                <a:spcPts val="0"/>
              </a:spcBef>
              <a:spcAft>
                <a:spcPts val="0"/>
              </a:spcAft>
              <a:buNone/>
            </a:pPr>
            <a:endParaRPr sz="3300" b="1" dirty="0">
              <a:latin typeface="Raleway"/>
              <a:ea typeface="Raleway"/>
              <a:cs typeface="Raleway"/>
              <a:sym typeface="Raleway"/>
            </a:endParaRPr>
          </a:p>
        </p:txBody>
      </p:sp>
      <p:sp>
        <p:nvSpPr>
          <p:cNvPr id="108" name="Google Shape;108;p15"/>
          <p:cNvSpPr txBox="1"/>
          <p:nvPr/>
        </p:nvSpPr>
        <p:spPr>
          <a:xfrm>
            <a:off x="8205225" y="6094000"/>
            <a:ext cx="8394600" cy="1913100"/>
          </a:xfrm>
          <a:prstGeom prst="rect">
            <a:avLst/>
          </a:prstGeom>
          <a:noFill/>
          <a:ln>
            <a:noFill/>
          </a:ln>
        </p:spPr>
        <p:txBody>
          <a:bodyPr spcFirstLastPara="1" wrap="square" lIns="91425" tIns="91425" rIns="91425" bIns="91425" anchor="t" anchorCtr="0">
            <a:noAutofit/>
          </a:bodyPr>
          <a:lstStyle/>
          <a:p>
            <a:pPr marL="539747" lvl="1" indent="-320737" algn="l" rtl="0">
              <a:lnSpc>
                <a:spcPct val="150020"/>
              </a:lnSpc>
              <a:spcBef>
                <a:spcPts val="0"/>
              </a:spcBef>
              <a:spcAft>
                <a:spcPts val="0"/>
              </a:spcAft>
              <a:buClr>
                <a:schemeClr val="dk1"/>
              </a:buClr>
              <a:buSzPts val="3300"/>
              <a:buFont typeface="Raleway"/>
              <a:buChar char="•"/>
            </a:pPr>
            <a:r>
              <a:rPr lang="en-US" sz="3300" b="1">
                <a:solidFill>
                  <a:schemeClr val="dk1"/>
                </a:solidFill>
                <a:latin typeface="Raleway"/>
                <a:ea typeface="Raleway"/>
                <a:cs typeface="Raleway"/>
                <a:sym typeface="Raleway"/>
              </a:rPr>
              <a:t>What’s one word you think of when we say partnership?</a:t>
            </a:r>
            <a:endParaRPr sz="3300" b="1">
              <a:solidFill>
                <a:schemeClr val="dk1"/>
              </a:solidFill>
              <a:latin typeface="Raleway"/>
              <a:ea typeface="Raleway"/>
              <a:cs typeface="Raleway"/>
              <a:sym typeface="Raleway"/>
            </a:endParaRPr>
          </a:p>
          <a:p>
            <a:pPr marL="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03" name="Google Shape;103;p15">
            <a:extLst>
              <a:ext uri="{C183D7F6-B498-43B3-948B-1728B52AA6E4}">
                <adec:decorative xmlns:adec="http://schemas.microsoft.com/office/drawing/2017/decorative" val="1"/>
              </a:ext>
            </a:extLst>
          </p:cNvPr>
          <p:cNvSpPr/>
          <p:nvPr/>
        </p:nvSpPr>
        <p:spPr>
          <a:xfrm rot="-1678635">
            <a:off x="4894090" y="4407056"/>
            <a:ext cx="1555832" cy="2296431"/>
          </a:xfrm>
          <a:custGeom>
            <a:avLst/>
            <a:gdLst/>
            <a:ahLst/>
            <a:cxnLst/>
            <a:rect l="l" t="t" r="r" b="b"/>
            <a:pathLst>
              <a:path w="1555832" h="2296431" extrusionOk="0">
                <a:moveTo>
                  <a:pt x="0" y="0"/>
                </a:moveTo>
                <a:lnTo>
                  <a:pt x="1555831" y="0"/>
                </a:lnTo>
                <a:lnTo>
                  <a:pt x="1555831" y="2296430"/>
                </a:lnTo>
                <a:lnTo>
                  <a:pt x="0" y="229643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15">
            <a:extLst>
              <a:ext uri="{C183D7F6-B498-43B3-948B-1728B52AA6E4}">
                <adec:decorative xmlns:adec="http://schemas.microsoft.com/office/drawing/2017/decorative" val="1"/>
              </a:ext>
            </a:extLst>
          </p:cNvPr>
          <p:cNvSpPr/>
          <p:nvPr/>
        </p:nvSpPr>
        <p:spPr>
          <a:xfrm>
            <a:off x="1138509" y="5555271"/>
            <a:ext cx="4949132" cy="7519007"/>
          </a:xfrm>
          <a:custGeom>
            <a:avLst/>
            <a:gdLst/>
            <a:ahLst/>
            <a:cxnLst/>
            <a:rect l="l" t="t" r="r" b="b"/>
            <a:pathLst>
              <a:path w="4949132" h="7519007" extrusionOk="0">
                <a:moveTo>
                  <a:pt x="0" y="0"/>
                </a:moveTo>
                <a:lnTo>
                  <a:pt x="4949132" y="0"/>
                </a:lnTo>
                <a:lnTo>
                  <a:pt x="4949132" y="7519007"/>
                </a:lnTo>
                <a:lnTo>
                  <a:pt x="0" y="7519007"/>
                </a:lnTo>
                <a:lnTo>
                  <a:pt x="0" y="0"/>
                </a:lnTo>
                <a:close/>
              </a:path>
            </a:pathLst>
          </a:custGeom>
          <a:blipFill rotWithShape="1">
            <a:blip r:embed="rId4">
              <a:alphaModFix/>
            </a:blip>
            <a:stretch>
              <a:fillRect l="-19500" t="-4336" r="-64432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 name="Google Shape;105;p15">
            <a:extLst>
              <a:ext uri="{C183D7F6-B498-43B3-948B-1728B52AA6E4}">
                <adec:decorative xmlns:adec="http://schemas.microsoft.com/office/drawing/2017/decorative" val="1"/>
              </a:ext>
            </a:extLst>
          </p:cNvPr>
          <p:cNvSpPr/>
          <p:nvPr/>
        </p:nvSpPr>
        <p:spPr>
          <a:xfrm rot="-571899">
            <a:off x="2081760" y="4661567"/>
            <a:ext cx="2434916" cy="1530954"/>
          </a:xfrm>
          <a:custGeom>
            <a:avLst/>
            <a:gdLst/>
            <a:ahLst/>
            <a:cxnLst/>
            <a:rect l="l" t="t" r="r" b="b"/>
            <a:pathLst>
              <a:path w="2434916" h="1530954" extrusionOk="0">
                <a:moveTo>
                  <a:pt x="0" y="0"/>
                </a:moveTo>
                <a:lnTo>
                  <a:pt x="2434917" y="0"/>
                </a:lnTo>
                <a:lnTo>
                  <a:pt x="2434917" y="1530954"/>
                </a:lnTo>
                <a:lnTo>
                  <a:pt x="0" y="153095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 name="Google Shape;106;p15">
            <a:extLst>
              <a:ext uri="{C183D7F6-B498-43B3-948B-1728B52AA6E4}">
                <adec:decorative xmlns:adec="http://schemas.microsoft.com/office/drawing/2017/decorative" val="1"/>
              </a:ext>
            </a:extLst>
          </p:cNvPr>
          <p:cNvSpPr/>
          <p:nvPr/>
        </p:nvSpPr>
        <p:spPr>
          <a:xfrm>
            <a:off x="289308"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15">
            <a:extLst>
              <a:ext uri="{C183D7F6-B498-43B3-948B-1728B52AA6E4}">
                <adec:decorative xmlns:adec="http://schemas.microsoft.com/office/drawing/2017/decorative" val="1"/>
              </a:ext>
            </a:extLst>
          </p:cNvPr>
          <p:cNvSpPr txBox="1"/>
          <p:nvPr/>
        </p:nvSpPr>
        <p:spPr>
          <a:xfrm>
            <a:off x="176868"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8BC27"/>
        </a:solidFill>
        <a:effectLst/>
      </p:bgPr>
    </p:bg>
    <p:spTree>
      <p:nvGrpSpPr>
        <p:cNvPr id="1" name="Shape 545"/>
        <p:cNvGrpSpPr/>
        <p:nvPr/>
      </p:nvGrpSpPr>
      <p:grpSpPr>
        <a:xfrm>
          <a:off x="0" y="0"/>
          <a:ext cx="0" cy="0"/>
          <a:chOff x="0" y="0"/>
          <a:chExt cx="0" cy="0"/>
        </a:xfrm>
      </p:grpSpPr>
      <p:sp>
        <p:nvSpPr>
          <p:cNvPr id="546" name="Google Shape;546;p44"/>
          <p:cNvSpPr txBox="1">
            <a:spLocks noGrp="1"/>
          </p:cNvSpPr>
          <p:nvPr>
            <p:ph type="title" idx="4294967295"/>
          </p:nvPr>
        </p:nvSpPr>
        <p:spPr>
          <a:xfrm>
            <a:off x="634425" y="1579600"/>
            <a:ext cx="6412200" cy="17238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11199" b="1" i="0" u="none" strike="noStrike" kern="0" cap="none" spc="0" normalizeH="0" baseline="0" noProof="0" dirty="0">
                <a:ln>
                  <a:noFill/>
                </a:ln>
                <a:solidFill>
                  <a:srgbClr val="000000"/>
                </a:solidFill>
                <a:effectLst/>
                <a:uLnTx/>
                <a:uFillTx/>
                <a:latin typeface="Fjalla One"/>
                <a:ea typeface="Fjalla One"/>
                <a:cs typeface="Fjalla One"/>
                <a:sym typeface="Fjalla One"/>
              </a:rPr>
              <a:t>Resources</a:t>
            </a:r>
            <a:endParaRPr kumimoji="0" lang="en-US" sz="4700" b="0" i="0" u="none" strike="noStrike" kern="0" cap="none" spc="0" normalizeH="0" baseline="0" noProof="0" dirty="0">
              <a:ln>
                <a:noFill/>
              </a:ln>
              <a:solidFill>
                <a:srgbClr val="000000"/>
              </a:solidFill>
              <a:effectLst/>
              <a:uLnTx/>
              <a:uFillTx/>
              <a:latin typeface="Fjalla One"/>
              <a:ea typeface="Fjalla One"/>
              <a:cs typeface="Fjalla One"/>
              <a:sym typeface="Fjalla One"/>
            </a:endParaRPr>
          </a:p>
        </p:txBody>
      </p:sp>
      <p:sp>
        <p:nvSpPr>
          <p:cNvPr id="547" name="Google Shape;547;p44">
            <a:extLst>
              <a:ext uri="{C183D7F6-B498-43B3-948B-1728B52AA6E4}">
                <adec:decorative xmlns:adec="http://schemas.microsoft.com/office/drawing/2017/decorative" val="1"/>
              </a:ext>
            </a:extLst>
          </p:cNvPr>
          <p:cNvSpPr/>
          <p:nvPr/>
        </p:nvSpPr>
        <p:spPr>
          <a:xfrm>
            <a:off x="7269324" y="2262150"/>
            <a:ext cx="10018636" cy="7126709"/>
          </a:xfrm>
          <a:custGeom>
            <a:avLst/>
            <a:gdLst/>
            <a:ahLst/>
            <a:cxnLst/>
            <a:rect l="l" t="t" r="r" b="b"/>
            <a:pathLst>
              <a:path w="2401111" h="1708019" extrusionOk="0">
                <a:moveTo>
                  <a:pt x="2276651" y="1708019"/>
                </a:moveTo>
                <a:lnTo>
                  <a:pt x="124460" y="1708019"/>
                </a:lnTo>
                <a:cubicBezTo>
                  <a:pt x="55880" y="1708019"/>
                  <a:pt x="0" y="1652139"/>
                  <a:pt x="0" y="1583559"/>
                </a:cubicBezTo>
                <a:lnTo>
                  <a:pt x="0" y="124460"/>
                </a:lnTo>
                <a:cubicBezTo>
                  <a:pt x="0" y="55880"/>
                  <a:pt x="55880" y="0"/>
                  <a:pt x="124460" y="0"/>
                </a:cubicBezTo>
                <a:lnTo>
                  <a:pt x="2276651" y="0"/>
                </a:lnTo>
                <a:cubicBezTo>
                  <a:pt x="2345231" y="0"/>
                  <a:pt x="2401111" y="55880"/>
                  <a:pt x="2401111" y="124460"/>
                </a:cubicBezTo>
                <a:lnTo>
                  <a:pt x="2401111" y="1583559"/>
                </a:lnTo>
                <a:cubicBezTo>
                  <a:pt x="2401111" y="1652139"/>
                  <a:pt x="2345231" y="1708019"/>
                  <a:pt x="2276651" y="170801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 name="Google Shape;549;p44"/>
          <p:cNvSpPr txBox="1"/>
          <p:nvPr/>
        </p:nvSpPr>
        <p:spPr>
          <a:xfrm>
            <a:off x="7872052" y="3303399"/>
            <a:ext cx="8348835" cy="69255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4500" b="1" dirty="0">
                <a:latin typeface="Raleway"/>
                <a:ea typeface="Raleway"/>
                <a:cs typeface="Raleway"/>
                <a:sym typeface="Raleway"/>
              </a:rPr>
              <a:t>Quick Links</a:t>
            </a:r>
            <a:endParaRPr sz="2400" b="1" dirty="0">
              <a:latin typeface="Raleway"/>
              <a:ea typeface="Raleway"/>
              <a:cs typeface="Raleway"/>
              <a:sym typeface="Raleway"/>
            </a:endParaRPr>
          </a:p>
        </p:txBody>
      </p:sp>
      <p:sp>
        <p:nvSpPr>
          <p:cNvPr id="550" name="Google Shape;550;p44"/>
          <p:cNvSpPr txBox="1"/>
          <p:nvPr/>
        </p:nvSpPr>
        <p:spPr>
          <a:xfrm>
            <a:off x="7789300" y="4472317"/>
            <a:ext cx="9162175" cy="3770550"/>
          </a:xfrm>
          <a:prstGeom prst="rect">
            <a:avLst/>
          </a:prstGeom>
          <a:noFill/>
          <a:ln>
            <a:noFill/>
          </a:ln>
        </p:spPr>
        <p:txBody>
          <a:bodyPr spcFirstLastPara="1" wrap="square" lIns="0" tIns="0" rIns="0" bIns="0" anchor="t" anchorCtr="0">
            <a:spAutoFit/>
          </a:bodyPr>
          <a:lstStyle/>
          <a:p>
            <a:pPr marL="457200" marR="0" lvl="0" indent="-450786" algn="l" rtl="0">
              <a:lnSpc>
                <a:spcPct val="150020"/>
              </a:lnSpc>
              <a:spcBef>
                <a:spcPts val="0"/>
              </a:spcBef>
              <a:spcAft>
                <a:spcPts val="0"/>
              </a:spcAft>
              <a:buSzPts val="3499"/>
              <a:buFont typeface="Raleway Medium"/>
              <a:buChar char="●"/>
            </a:pPr>
            <a:r>
              <a:rPr lang="en-US" sz="3499" u="sng">
                <a:solidFill>
                  <a:schemeClr val="hlink"/>
                </a:solidFill>
                <a:latin typeface="Raleway Medium"/>
                <a:ea typeface="Raleway Medium"/>
                <a:cs typeface="Raleway Medium"/>
                <a:sym typeface="Raleway Medium"/>
                <a:hlinkClick r:id="rId3"/>
              </a:rPr>
              <a:t>NC Approved EPP List</a:t>
            </a:r>
            <a:endParaRPr sz="3499">
              <a:latin typeface="Raleway Medium"/>
              <a:ea typeface="Raleway Medium"/>
              <a:cs typeface="Raleway Medium"/>
              <a:sym typeface="Raleway Medium"/>
            </a:endParaRPr>
          </a:p>
          <a:p>
            <a:pPr marL="457200" marR="0" lvl="0" indent="-450786" algn="l" rtl="0">
              <a:lnSpc>
                <a:spcPct val="150020"/>
              </a:lnSpc>
              <a:spcBef>
                <a:spcPts val="0"/>
              </a:spcBef>
              <a:spcAft>
                <a:spcPts val="0"/>
              </a:spcAft>
              <a:buSzPts val="3499"/>
              <a:buFont typeface="Raleway Medium"/>
              <a:buChar char="●"/>
            </a:pPr>
            <a:r>
              <a:rPr lang="en-US" sz="3499" u="sng">
                <a:solidFill>
                  <a:schemeClr val="hlink"/>
                </a:solidFill>
                <a:latin typeface="Raleway Medium"/>
                <a:ea typeface="Raleway Medium"/>
                <a:cs typeface="Raleway Medium"/>
                <a:sym typeface="Raleway Medium"/>
                <a:hlinkClick r:id="rId4"/>
              </a:rPr>
              <a:t>NC EPP Dashboard</a:t>
            </a:r>
            <a:endParaRPr sz="3499">
              <a:latin typeface="Raleway Medium"/>
              <a:ea typeface="Raleway Medium"/>
              <a:cs typeface="Raleway Medium"/>
              <a:sym typeface="Raleway Medium"/>
            </a:endParaRPr>
          </a:p>
          <a:p>
            <a:pPr marL="457200" marR="0" lvl="0" indent="-450786" algn="l" rtl="0">
              <a:lnSpc>
                <a:spcPct val="150020"/>
              </a:lnSpc>
              <a:spcBef>
                <a:spcPts val="0"/>
              </a:spcBef>
              <a:spcAft>
                <a:spcPts val="0"/>
              </a:spcAft>
              <a:buSzPts val="3499"/>
              <a:buFont typeface="Raleway Medium"/>
              <a:buChar char="●"/>
            </a:pPr>
            <a:r>
              <a:rPr lang="en-US" sz="3499" u="sng">
                <a:solidFill>
                  <a:schemeClr val="hlink"/>
                </a:solidFill>
                <a:latin typeface="Raleway Medium"/>
                <a:ea typeface="Raleway Medium"/>
                <a:cs typeface="Raleway Medium"/>
                <a:sym typeface="Raleway Medium"/>
                <a:hlinkClick r:id="rId5"/>
              </a:rPr>
              <a:t>NC Department of Public Instruction</a:t>
            </a:r>
            <a:endParaRPr sz="3499">
              <a:latin typeface="Raleway Medium"/>
              <a:ea typeface="Raleway Medium"/>
              <a:cs typeface="Raleway Medium"/>
              <a:sym typeface="Raleway Medium"/>
            </a:endParaRPr>
          </a:p>
          <a:p>
            <a:pPr marL="457200" marR="0" lvl="0" indent="-450786" algn="l" rtl="0">
              <a:lnSpc>
                <a:spcPct val="150020"/>
              </a:lnSpc>
              <a:spcBef>
                <a:spcPts val="0"/>
              </a:spcBef>
              <a:spcAft>
                <a:spcPts val="0"/>
              </a:spcAft>
              <a:buSzPts val="3499"/>
              <a:buFont typeface="Raleway Medium"/>
              <a:buChar char="●"/>
            </a:pPr>
            <a:r>
              <a:rPr lang="en-US" sz="3499" u="sng">
                <a:solidFill>
                  <a:schemeClr val="hlink"/>
                </a:solidFill>
                <a:latin typeface="Raleway Medium"/>
                <a:ea typeface="Raleway Medium"/>
                <a:cs typeface="Raleway Medium"/>
                <a:sym typeface="Raleway Medium"/>
                <a:hlinkClick r:id="rId6"/>
              </a:rPr>
              <a:t>NCDPI Office of Exceptional Children</a:t>
            </a:r>
            <a:endParaRPr sz="3499">
              <a:latin typeface="Raleway Medium"/>
              <a:ea typeface="Raleway Medium"/>
              <a:cs typeface="Raleway Medium"/>
              <a:sym typeface="Raleway Medium"/>
            </a:endParaRPr>
          </a:p>
          <a:p>
            <a:pPr marL="457200" marR="0" lvl="0" indent="-450786" algn="l" rtl="0">
              <a:lnSpc>
                <a:spcPct val="150020"/>
              </a:lnSpc>
              <a:spcBef>
                <a:spcPts val="0"/>
              </a:spcBef>
              <a:spcAft>
                <a:spcPts val="0"/>
              </a:spcAft>
              <a:buSzPts val="3499"/>
              <a:buFont typeface="Raleway Medium"/>
              <a:buChar char="●"/>
            </a:pPr>
            <a:r>
              <a:rPr lang="en-US" sz="3499" u="sng">
                <a:solidFill>
                  <a:schemeClr val="hlink"/>
                </a:solidFill>
                <a:latin typeface="Raleway Medium"/>
                <a:ea typeface="Raleway Medium"/>
                <a:cs typeface="Raleway Medium"/>
                <a:sym typeface="Raleway Medium"/>
                <a:hlinkClick r:id="rId7"/>
              </a:rPr>
              <a:t>NC Technical Assistance- CEEDAR Center</a:t>
            </a:r>
            <a:endParaRPr sz="3499">
              <a:latin typeface="Raleway Medium"/>
              <a:ea typeface="Raleway Medium"/>
              <a:cs typeface="Raleway Medium"/>
              <a:sym typeface="Raleway Medium"/>
            </a:endParaRPr>
          </a:p>
        </p:txBody>
      </p:sp>
      <p:grpSp>
        <p:nvGrpSpPr>
          <p:cNvPr id="551" name="Google Shape;551;p44">
            <a:extLst>
              <a:ext uri="{C183D7F6-B498-43B3-948B-1728B52AA6E4}">
                <adec:decorative xmlns:adec="http://schemas.microsoft.com/office/drawing/2017/decorative" val="1"/>
              </a:ext>
            </a:extLst>
          </p:cNvPr>
          <p:cNvGrpSpPr/>
          <p:nvPr/>
        </p:nvGrpSpPr>
        <p:grpSpPr>
          <a:xfrm>
            <a:off x="776684" y="3089489"/>
            <a:ext cx="5760185" cy="8899339"/>
            <a:chOff x="1138509" y="4174939"/>
            <a:chExt cx="5760185" cy="8899339"/>
          </a:xfrm>
        </p:grpSpPr>
        <p:sp>
          <p:nvSpPr>
            <p:cNvPr id="552" name="Google Shape;552;p44"/>
            <p:cNvSpPr/>
            <p:nvPr/>
          </p:nvSpPr>
          <p:spPr>
            <a:xfrm rot="-1682327">
              <a:off x="4894720" y="4405813"/>
              <a:ext cx="1555603" cy="2296094"/>
            </a:xfrm>
            <a:custGeom>
              <a:avLst/>
              <a:gdLst/>
              <a:ahLst/>
              <a:cxnLst/>
              <a:rect l="l" t="t" r="r" b="b"/>
              <a:pathLst>
                <a:path w="1555832" h="2296431" extrusionOk="0">
                  <a:moveTo>
                    <a:pt x="0" y="0"/>
                  </a:moveTo>
                  <a:lnTo>
                    <a:pt x="1555831" y="0"/>
                  </a:lnTo>
                  <a:lnTo>
                    <a:pt x="1555831" y="2296430"/>
                  </a:lnTo>
                  <a:lnTo>
                    <a:pt x="0" y="2296430"/>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 name="Google Shape;553;p44"/>
            <p:cNvSpPr/>
            <p:nvPr/>
          </p:nvSpPr>
          <p:spPr>
            <a:xfrm>
              <a:off x="1138509" y="5555271"/>
              <a:ext cx="4949132" cy="7519007"/>
            </a:xfrm>
            <a:custGeom>
              <a:avLst/>
              <a:gdLst/>
              <a:ahLst/>
              <a:cxnLst/>
              <a:rect l="l" t="t" r="r" b="b"/>
              <a:pathLst>
                <a:path w="4949132" h="7519007" extrusionOk="0">
                  <a:moveTo>
                    <a:pt x="0" y="0"/>
                  </a:moveTo>
                  <a:lnTo>
                    <a:pt x="4949132" y="0"/>
                  </a:lnTo>
                  <a:lnTo>
                    <a:pt x="4949132" y="7519007"/>
                  </a:lnTo>
                  <a:lnTo>
                    <a:pt x="0" y="7519007"/>
                  </a:lnTo>
                  <a:lnTo>
                    <a:pt x="0" y="0"/>
                  </a:lnTo>
                  <a:close/>
                </a:path>
              </a:pathLst>
            </a:custGeom>
            <a:blipFill rotWithShape="1">
              <a:blip r:embed="rId9">
                <a:alphaModFix/>
              </a:blip>
              <a:stretch>
                <a:fillRect l="-19492" t="-4339" r="-64433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 name="Google Shape;554;p44"/>
            <p:cNvSpPr/>
            <p:nvPr/>
          </p:nvSpPr>
          <p:spPr>
            <a:xfrm rot="-570569">
              <a:off x="2081406" y="4662351"/>
              <a:ext cx="2431810" cy="1529001"/>
            </a:xfrm>
            <a:custGeom>
              <a:avLst/>
              <a:gdLst/>
              <a:ahLst/>
              <a:cxnLst/>
              <a:rect l="l" t="t" r="r" b="b"/>
              <a:pathLst>
                <a:path w="2434916" h="1530954" extrusionOk="0">
                  <a:moveTo>
                    <a:pt x="0" y="0"/>
                  </a:moveTo>
                  <a:lnTo>
                    <a:pt x="2434917" y="0"/>
                  </a:lnTo>
                  <a:lnTo>
                    <a:pt x="2434917" y="1530954"/>
                  </a:lnTo>
                  <a:lnTo>
                    <a:pt x="0" y="1530954"/>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55" name="Google Shape;555;p44">
            <a:extLst>
              <a:ext uri="{C183D7F6-B498-43B3-948B-1728B52AA6E4}">
                <adec:decorative xmlns:adec="http://schemas.microsoft.com/office/drawing/2017/decorative" val="1"/>
              </a:ext>
            </a:extLst>
          </p:cNvPr>
          <p:cNvSpPr/>
          <p:nvPr/>
        </p:nvSpPr>
        <p:spPr>
          <a:xfrm>
            <a:off x="289308"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11">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 name="Google Shape;556;p44">
            <a:extLst>
              <a:ext uri="{C183D7F6-B498-43B3-948B-1728B52AA6E4}">
                <adec:decorative xmlns:adec="http://schemas.microsoft.com/office/drawing/2017/decorative" val="1"/>
              </a:ext>
            </a:extLst>
          </p:cNvPr>
          <p:cNvSpPr txBox="1"/>
          <p:nvPr/>
        </p:nvSpPr>
        <p:spPr>
          <a:xfrm>
            <a:off x="176868"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45">
            <a:extLst>
              <a:ext uri="{C183D7F6-B498-43B3-948B-1728B52AA6E4}">
                <adec:decorative xmlns:adec="http://schemas.microsoft.com/office/drawing/2017/decorative" val="1"/>
              </a:ext>
            </a:extLst>
          </p:cNvPr>
          <p:cNvSpPr/>
          <p:nvPr/>
        </p:nvSpPr>
        <p:spPr>
          <a:xfrm>
            <a:off x="3200818" y="-799682"/>
            <a:ext cx="11886364" cy="11886364"/>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BC2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2" name="Google Shape;562;p45"/>
          <p:cNvSpPr txBox="1">
            <a:spLocks noGrp="1"/>
          </p:cNvSpPr>
          <p:nvPr>
            <p:ph type="title" idx="4294967295"/>
          </p:nvPr>
        </p:nvSpPr>
        <p:spPr>
          <a:xfrm>
            <a:off x="4772025" y="3536012"/>
            <a:ext cx="8744100" cy="26163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499" b="0" i="0" u="none" strike="noStrike" kern="0" cap="none" spc="0" normalizeH="0" baseline="0" noProof="0" dirty="0">
                <a:ln>
                  <a:noFill/>
                </a:ln>
                <a:solidFill>
                  <a:srgbClr val="000000"/>
                </a:solidFill>
                <a:effectLst/>
                <a:uLnTx/>
                <a:uFillTx/>
                <a:latin typeface="Raleway Black"/>
                <a:ea typeface="Raleway Black"/>
                <a:cs typeface="Raleway Black"/>
                <a:sym typeface="Raleway Black"/>
              </a:rPr>
              <a:t>Questions, Comments</a:t>
            </a:r>
            <a:endParaRPr kumimoji="0" lang="en-US" sz="2900" b="0" i="0" u="none" strike="noStrike" kern="0" cap="none" spc="0" normalizeH="0" baseline="0" noProof="0" dirty="0">
              <a:ln>
                <a:noFill/>
              </a:ln>
              <a:solidFill>
                <a:srgbClr val="000000"/>
              </a:solidFill>
              <a:effectLst/>
              <a:uLnTx/>
              <a:uFillTx/>
              <a:latin typeface="Raleway Black"/>
              <a:ea typeface="Raleway Black"/>
              <a:cs typeface="Raleway Black"/>
              <a:sym typeface="Raleway Black"/>
            </a:endParaRPr>
          </a:p>
        </p:txBody>
      </p:sp>
      <p:grpSp>
        <p:nvGrpSpPr>
          <p:cNvPr id="563" name="Google Shape;563;p45">
            <a:extLst>
              <a:ext uri="{C183D7F6-B498-43B3-948B-1728B52AA6E4}">
                <adec:decorative xmlns:adec="http://schemas.microsoft.com/office/drawing/2017/decorative" val="1"/>
              </a:ext>
            </a:extLst>
          </p:cNvPr>
          <p:cNvGrpSpPr/>
          <p:nvPr/>
        </p:nvGrpSpPr>
        <p:grpSpPr>
          <a:xfrm>
            <a:off x="13060623" y="5402908"/>
            <a:ext cx="5699813" cy="7601863"/>
            <a:chOff x="0" y="0"/>
            <a:chExt cx="7599750" cy="10135817"/>
          </a:xfrm>
        </p:grpSpPr>
        <p:sp>
          <p:nvSpPr>
            <p:cNvPr id="564" name="Google Shape;564;p45"/>
            <p:cNvSpPr/>
            <p:nvPr/>
          </p:nvSpPr>
          <p:spPr>
            <a:xfrm>
              <a:off x="0" y="3752027"/>
              <a:ext cx="7599750" cy="6383790"/>
            </a:xfrm>
            <a:custGeom>
              <a:avLst/>
              <a:gdLst/>
              <a:ahLst/>
              <a:cxnLst/>
              <a:rect l="l" t="t" r="r" b="b"/>
              <a:pathLst>
                <a:path w="7599750" h="6383790" extrusionOk="0">
                  <a:moveTo>
                    <a:pt x="0" y="0"/>
                  </a:moveTo>
                  <a:lnTo>
                    <a:pt x="7599750" y="0"/>
                  </a:lnTo>
                  <a:lnTo>
                    <a:pt x="7599750" y="6383790"/>
                  </a:lnTo>
                  <a:lnTo>
                    <a:pt x="0" y="638379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 name="Google Shape;565;p45"/>
            <p:cNvSpPr/>
            <p:nvPr/>
          </p:nvSpPr>
          <p:spPr>
            <a:xfrm>
              <a:off x="2328106" y="2791625"/>
              <a:ext cx="3201342" cy="960403"/>
            </a:xfrm>
            <a:custGeom>
              <a:avLst/>
              <a:gdLst/>
              <a:ahLst/>
              <a:cxnLst/>
              <a:rect l="l" t="t" r="r" b="b"/>
              <a:pathLst>
                <a:path w="3201342" h="960403" extrusionOk="0">
                  <a:moveTo>
                    <a:pt x="0" y="0"/>
                  </a:moveTo>
                  <a:lnTo>
                    <a:pt x="3201341" y="0"/>
                  </a:lnTo>
                  <a:lnTo>
                    <a:pt x="3201341" y="960402"/>
                  </a:lnTo>
                  <a:lnTo>
                    <a:pt x="0" y="96040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 name="Google Shape;566;p45"/>
            <p:cNvSpPr/>
            <p:nvPr/>
          </p:nvSpPr>
          <p:spPr>
            <a:xfrm flipH="1">
              <a:off x="3673107" y="0"/>
              <a:ext cx="2826968" cy="3764727"/>
            </a:xfrm>
            <a:custGeom>
              <a:avLst/>
              <a:gdLst/>
              <a:ahLst/>
              <a:cxnLst/>
              <a:rect l="l" t="t" r="r" b="b"/>
              <a:pathLst>
                <a:path w="2826968" h="3764727" extrusionOk="0">
                  <a:moveTo>
                    <a:pt x="2826968" y="0"/>
                  </a:moveTo>
                  <a:lnTo>
                    <a:pt x="0" y="0"/>
                  </a:lnTo>
                  <a:lnTo>
                    <a:pt x="0" y="3764727"/>
                  </a:lnTo>
                  <a:lnTo>
                    <a:pt x="2826968" y="3764727"/>
                  </a:lnTo>
                  <a:lnTo>
                    <a:pt x="2826968"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67" name="Google Shape;567;p45">
            <a:extLst>
              <a:ext uri="{C183D7F6-B498-43B3-948B-1728B52AA6E4}">
                <adec:decorative xmlns:adec="http://schemas.microsoft.com/office/drawing/2017/decorative" val="1"/>
              </a:ext>
            </a:extLst>
          </p:cNvPr>
          <p:cNvSpPr/>
          <p:nvPr/>
        </p:nvSpPr>
        <p:spPr>
          <a:xfrm>
            <a:off x="289308"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 name="Google Shape;568;p45"/>
          <p:cNvSpPr txBox="1"/>
          <p:nvPr/>
        </p:nvSpPr>
        <p:spPr>
          <a:xfrm>
            <a:off x="176868"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569" name="Google Shape;569;p45">
            <a:extLst>
              <a:ext uri="{C183D7F6-B498-43B3-948B-1728B52AA6E4}">
                <adec:decorative xmlns:adec="http://schemas.microsoft.com/office/drawing/2017/decorative" val="1"/>
              </a:ext>
            </a:extLst>
          </p:cNvPr>
          <p:cNvSpPr/>
          <p:nvPr/>
        </p:nvSpPr>
        <p:spPr>
          <a:xfrm>
            <a:off x="0" y="4127552"/>
            <a:ext cx="5076818" cy="8361817"/>
          </a:xfrm>
          <a:custGeom>
            <a:avLst/>
            <a:gdLst/>
            <a:ahLst/>
            <a:cxnLst/>
            <a:rect l="l" t="t" r="r" b="b"/>
            <a:pathLst>
              <a:path w="5076818" h="8361817" extrusionOk="0">
                <a:moveTo>
                  <a:pt x="0" y="0"/>
                </a:moveTo>
                <a:lnTo>
                  <a:pt x="5076818" y="0"/>
                </a:lnTo>
                <a:lnTo>
                  <a:pt x="5076818" y="8361818"/>
                </a:lnTo>
                <a:lnTo>
                  <a:pt x="0" y="8361818"/>
                </a:lnTo>
                <a:lnTo>
                  <a:pt x="0" y="0"/>
                </a:lnTo>
                <a:close/>
              </a:path>
            </a:pathLst>
          </a:custGeom>
          <a:blipFill rotWithShape="1">
            <a:blip r:embed="rId7">
              <a:alphaModFix/>
            </a:blip>
            <a:stretch>
              <a:fillRect l="-13872" t="-124675" r="-153893" b="-19346"/>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0AF16"/>
        </a:solidFill>
        <a:effectLst/>
      </p:bgPr>
    </p:bg>
    <p:spTree>
      <p:nvGrpSpPr>
        <p:cNvPr id="1" name="Shape 573"/>
        <p:cNvGrpSpPr/>
        <p:nvPr/>
      </p:nvGrpSpPr>
      <p:grpSpPr>
        <a:xfrm>
          <a:off x="0" y="0"/>
          <a:ext cx="0" cy="0"/>
          <a:chOff x="0" y="0"/>
          <a:chExt cx="0" cy="0"/>
        </a:xfrm>
      </p:grpSpPr>
      <p:sp>
        <p:nvSpPr>
          <p:cNvPr id="574" name="Google Shape;574;p46"/>
          <p:cNvSpPr txBox="1">
            <a:spLocks noGrp="1"/>
          </p:cNvSpPr>
          <p:nvPr>
            <p:ph type="title" idx="4294967295"/>
          </p:nvPr>
        </p:nvSpPr>
        <p:spPr>
          <a:xfrm>
            <a:off x="1352550" y="456672"/>
            <a:ext cx="14894400" cy="12621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8199" b="0" i="0" u="none" strike="noStrike" kern="0" cap="none" spc="0" normalizeH="0" baseline="0" noProof="0" dirty="0">
                <a:ln>
                  <a:noFill/>
                </a:ln>
                <a:solidFill>
                  <a:srgbClr val="2F358B"/>
                </a:solidFill>
                <a:effectLst/>
                <a:uLnTx/>
                <a:uFillTx/>
                <a:latin typeface="Raleway ExtraBold"/>
                <a:ea typeface="Raleway ExtraBold"/>
                <a:cs typeface="Raleway ExtraBold"/>
                <a:sym typeface="Raleway ExtraBold"/>
              </a:rPr>
              <a:t>Contact Us</a:t>
            </a:r>
            <a:endParaRPr kumimoji="0" lang="en-US" sz="2600" b="0" i="0" u="none" strike="noStrike" kern="0" cap="none" spc="0" normalizeH="0" baseline="0" noProof="0" dirty="0">
              <a:ln>
                <a:noFill/>
              </a:ln>
              <a:solidFill>
                <a:srgbClr val="000000"/>
              </a:solidFill>
              <a:effectLst/>
              <a:uLnTx/>
              <a:uFillTx/>
              <a:latin typeface="Raleway ExtraBold"/>
              <a:ea typeface="Raleway ExtraBold"/>
              <a:cs typeface="Raleway ExtraBold"/>
              <a:sym typeface="Raleway ExtraBold"/>
            </a:endParaRPr>
          </a:p>
        </p:txBody>
      </p:sp>
      <p:sp>
        <p:nvSpPr>
          <p:cNvPr id="575" name="Google Shape;575;p46">
            <a:extLst>
              <a:ext uri="{C183D7F6-B498-43B3-948B-1728B52AA6E4}">
                <adec:decorative xmlns:adec="http://schemas.microsoft.com/office/drawing/2017/decorative" val="1"/>
              </a:ext>
            </a:extLst>
          </p:cNvPr>
          <p:cNvSpPr/>
          <p:nvPr/>
        </p:nvSpPr>
        <p:spPr>
          <a:xfrm>
            <a:off x="1068707" y="1948064"/>
            <a:ext cx="15942447" cy="8012619"/>
          </a:xfrm>
          <a:custGeom>
            <a:avLst/>
            <a:gdLst/>
            <a:ahLst/>
            <a:cxnLst/>
            <a:rect l="l" t="t" r="r" b="b"/>
            <a:pathLst>
              <a:path w="3820838" h="1920340" extrusionOk="0">
                <a:moveTo>
                  <a:pt x="3696378" y="1920339"/>
                </a:moveTo>
                <a:lnTo>
                  <a:pt x="124460" y="1920339"/>
                </a:lnTo>
                <a:cubicBezTo>
                  <a:pt x="55880" y="1920339"/>
                  <a:pt x="0" y="1864459"/>
                  <a:pt x="0" y="1795879"/>
                </a:cubicBezTo>
                <a:lnTo>
                  <a:pt x="0" y="124460"/>
                </a:lnTo>
                <a:cubicBezTo>
                  <a:pt x="0" y="55880"/>
                  <a:pt x="55880" y="0"/>
                  <a:pt x="124460" y="0"/>
                </a:cubicBezTo>
                <a:lnTo>
                  <a:pt x="3696378" y="0"/>
                </a:lnTo>
                <a:cubicBezTo>
                  <a:pt x="3764958" y="0"/>
                  <a:pt x="3820838" y="55880"/>
                  <a:pt x="3820838" y="124460"/>
                </a:cubicBezTo>
                <a:lnTo>
                  <a:pt x="3820838" y="1795880"/>
                </a:lnTo>
                <a:cubicBezTo>
                  <a:pt x="3820838" y="1864459"/>
                  <a:pt x="3764958" y="1920340"/>
                  <a:pt x="3696378" y="1920340"/>
                </a:cubicBezTo>
                <a:close/>
              </a:path>
            </a:pathLst>
          </a:custGeom>
          <a:solidFill>
            <a:srgbClr val="FFFFFF"/>
          </a:solidFill>
          <a:ln>
            <a:noFill/>
          </a:ln>
        </p:spPr>
        <p:txBody>
          <a:bodyPr spcFirstLastPara="1" wrap="square" lIns="91425" tIns="45700" rIns="91425" bIns="45700" anchor="t" anchorCtr="0">
            <a:noAutofit/>
          </a:bodyPr>
          <a:lstStyle/>
          <a:p>
            <a:pPr marL="914400" lvl="0" indent="0" algn="l" rtl="0">
              <a:lnSpc>
                <a:spcPct val="140014"/>
              </a:lnSpc>
              <a:spcBef>
                <a:spcPts val="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p:txBody>
      </p:sp>
      <p:sp>
        <p:nvSpPr>
          <p:cNvPr id="576" name="Google Shape;576;p46">
            <a:extLst>
              <a:ext uri="{C183D7F6-B498-43B3-948B-1728B52AA6E4}">
                <adec:decorative xmlns:adec="http://schemas.microsoft.com/office/drawing/2017/decorative" val="1"/>
              </a:ext>
            </a:extLst>
          </p:cNvPr>
          <p:cNvSpPr/>
          <p:nvPr/>
        </p:nvSpPr>
        <p:spPr>
          <a:xfrm>
            <a:off x="15406431" y="456665"/>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 name="Google Shape;577;p46"/>
          <p:cNvSpPr txBox="1"/>
          <p:nvPr/>
        </p:nvSpPr>
        <p:spPr>
          <a:xfrm>
            <a:off x="15293991" y="1011362"/>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578" name="Google Shape;578;p46"/>
          <p:cNvSpPr txBox="1"/>
          <p:nvPr/>
        </p:nvSpPr>
        <p:spPr>
          <a:xfrm>
            <a:off x="1712600" y="2698050"/>
            <a:ext cx="10476000" cy="2801400"/>
          </a:xfrm>
          <a:prstGeom prst="rect">
            <a:avLst/>
          </a:prstGeom>
          <a:noFill/>
          <a:ln>
            <a:noFill/>
          </a:ln>
        </p:spPr>
        <p:txBody>
          <a:bodyPr spcFirstLastPara="1" wrap="square" lIns="0" tIns="0" rIns="0" bIns="0" anchor="t" anchorCtr="0">
            <a:spAutoFit/>
          </a:bodyPr>
          <a:lstStyle/>
          <a:p>
            <a:pPr marL="914400" marR="0" lvl="0" indent="0" algn="l" rtl="0">
              <a:lnSpc>
                <a:spcPct val="100000"/>
              </a:lnSpc>
              <a:spcBef>
                <a:spcPts val="0"/>
              </a:spcBef>
              <a:spcAft>
                <a:spcPts val="0"/>
              </a:spcAft>
              <a:buNone/>
            </a:pPr>
            <a:r>
              <a:rPr lang="en-US" sz="3800" b="1" dirty="0">
                <a:latin typeface="Raleway"/>
                <a:ea typeface="Raleway"/>
                <a:cs typeface="Raleway"/>
                <a:sym typeface="Raleway"/>
              </a:rPr>
              <a:t>Nancy Childress </a:t>
            </a:r>
            <a:endParaRPr sz="3800" b="1" dirty="0">
              <a:latin typeface="Raleway"/>
              <a:ea typeface="Raleway"/>
              <a:cs typeface="Raleway"/>
              <a:sym typeface="Raleway"/>
            </a:endParaRPr>
          </a:p>
          <a:p>
            <a:pPr marL="914400" marR="0" lvl="0" indent="0" algn="l" rtl="0">
              <a:lnSpc>
                <a:spcPct val="100000"/>
              </a:lnSpc>
              <a:spcBef>
                <a:spcPts val="0"/>
              </a:spcBef>
              <a:spcAft>
                <a:spcPts val="0"/>
              </a:spcAft>
              <a:buNone/>
            </a:pPr>
            <a:r>
              <a:rPr lang="en-US" sz="3600" dirty="0">
                <a:latin typeface="Raleway Medium"/>
                <a:ea typeface="Raleway Medium"/>
                <a:cs typeface="Raleway Medium"/>
                <a:sym typeface="Raleway Medium"/>
              </a:rPr>
              <a:t>IDEA Consultant: Personnel Development</a:t>
            </a:r>
            <a:endParaRPr sz="3600" dirty="0">
              <a:latin typeface="Raleway Medium"/>
              <a:ea typeface="Raleway Medium"/>
              <a:cs typeface="Raleway Medium"/>
              <a:sym typeface="Raleway Medium"/>
            </a:endParaRPr>
          </a:p>
          <a:p>
            <a:pPr marL="914400" marR="0" lvl="0" indent="0" algn="l" rtl="0">
              <a:lnSpc>
                <a:spcPct val="100000"/>
              </a:lnSpc>
              <a:spcBef>
                <a:spcPts val="0"/>
              </a:spcBef>
              <a:spcAft>
                <a:spcPts val="0"/>
              </a:spcAft>
              <a:buNone/>
            </a:pPr>
            <a:r>
              <a:rPr lang="en-US" sz="3600" dirty="0">
                <a:latin typeface="Raleway Medium"/>
                <a:ea typeface="Raleway Medium"/>
                <a:cs typeface="Raleway Medium"/>
                <a:sym typeface="Raleway Medium"/>
              </a:rPr>
              <a:t>Office of Exceptional Children</a:t>
            </a:r>
            <a:endParaRPr sz="3600" dirty="0">
              <a:latin typeface="Raleway Medium"/>
              <a:ea typeface="Raleway Medium"/>
              <a:cs typeface="Raleway Medium"/>
              <a:sym typeface="Raleway Medium"/>
            </a:endParaRPr>
          </a:p>
          <a:p>
            <a:pPr marL="914400" marR="0" lvl="0" indent="0" algn="l" rtl="0">
              <a:lnSpc>
                <a:spcPct val="100000"/>
              </a:lnSpc>
              <a:spcBef>
                <a:spcPts val="0"/>
              </a:spcBef>
              <a:spcAft>
                <a:spcPts val="0"/>
              </a:spcAft>
              <a:buNone/>
            </a:pPr>
            <a:r>
              <a:rPr lang="en-US" sz="3600" dirty="0">
                <a:latin typeface="Raleway Medium"/>
                <a:ea typeface="Raleway Medium"/>
                <a:cs typeface="Raleway Medium"/>
                <a:sym typeface="Raleway Medium"/>
              </a:rPr>
              <a:t>NC Department of Public Instruction</a:t>
            </a:r>
            <a:endParaRPr sz="3600" dirty="0">
              <a:latin typeface="Raleway Medium"/>
              <a:ea typeface="Raleway Medium"/>
              <a:cs typeface="Raleway Medium"/>
              <a:sym typeface="Raleway Medium"/>
            </a:endParaRPr>
          </a:p>
          <a:p>
            <a:pPr marL="914400" marR="0" lvl="0" indent="0" algn="l" rtl="0">
              <a:lnSpc>
                <a:spcPct val="100000"/>
              </a:lnSpc>
              <a:spcBef>
                <a:spcPts val="0"/>
              </a:spcBef>
              <a:spcAft>
                <a:spcPts val="0"/>
              </a:spcAft>
              <a:buNone/>
            </a:pPr>
            <a:r>
              <a:rPr lang="en-US" sz="3600" dirty="0" err="1">
                <a:latin typeface="Raleway Medium"/>
                <a:ea typeface="Raleway Medium"/>
                <a:cs typeface="Raleway Medium"/>
                <a:sym typeface="Raleway Medium"/>
              </a:rPr>
              <a:t>nancy.childress@dpi.nc.gov</a:t>
            </a:r>
            <a:endParaRPr sz="3600" dirty="0">
              <a:latin typeface="Raleway Medium"/>
              <a:ea typeface="Raleway Medium"/>
              <a:cs typeface="Raleway Medium"/>
              <a:sym typeface="Raleway Medium"/>
            </a:endParaRPr>
          </a:p>
        </p:txBody>
      </p:sp>
      <p:sp>
        <p:nvSpPr>
          <p:cNvPr id="579" name="Google Shape;579;p46">
            <a:extLst>
              <a:ext uri="{C183D7F6-B498-43B3-948B-1728B52AA6E4}">
                <adec:decorative xmlns:adec="http://schemas.microsoft.com/office/drawing/2017/decorative" val="1"/>
              </a:ext>
            </a:extLst>
          </p:cNvPr>
          <p:cNvSpPr/>
          <p:nvPr/>
        </p:nvSpPr>
        <p:spPr>
          <a:xfrm>
            <a:off x="11828548" y="5783015"/>
            <a:ext cx="5829720" cy="8254881"/>
          </a:xfrm>
          <a:custGeom>
            <a:avLst/>
            <a:gdLst/>
            <a:ahLst/>
            <a:cxnLst/>
            <a:rect l="l" t="t" r="r" b="b"/>
            <a:pathLst>
              <a:path w="5829720" h="8254881" extrusionOk="0">
                <a:moveTo>
                  <a:pt x="0" y="0"/>
                </a:moveTo>
                <a:lnTo>
                  <a:pt x="5829720" y="0"/>
                </a:lnTo>
                <a:lnTo>
                  <a:pt x="5829720" y="8254881"/>
                </a:lnTo>
                <a:lnTo>
                  <a:pt x="0" y="8254881"/>
                </a:lnTo>
                <a:lnTo>
                  <a:pt x="0" y="0"/>
                </a:lnTo>
                <a:close/>
              </a:path>
            </a:pathLst>
          </a:custGeom>
          <a:blipFill rotWithShape="1">
            <a:blip r:embed="rId4">
              <a:alphaModFix/>
            </a:blip>
            <a:stretch>
              <a:fillRect l="-84199" t="-95236"/>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 name="Google Shape;580;p46"/>
          <p:cNvSpPr txBox="1"/>
          <p:nvPr/>
        </p:nvSpPr>
        <p:spPr>
          <a:xfrm>
            <a:off x="2531950" y="5783025"/>
            <a:ext cx="8435400" cy="287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800" b="1">
                <a:solidFill>
                  <a:schemeClr val="dk1"/>
                </a:solidFill>
                <a:latin typeface="Raleway"/>
                <a:ea typeface="Raleway"/>
                <a:cs typeface="Raleway"/>
                <a:sym typeface="Raleway"/>
              </a:rPr>
              <a:t>Ginger Cash</a:t>
            </a:r>
            <a:endParaRPr sz="3800" b="1">
              <a:solidFill>
                <a:schemeClr val="dk1"/>
              </a:solidFill>
              <a:latin typeface="Raleway"/>
              <a:ea typeface="Raleway"/>
              <a:cs typeface="Raleway"/>
              <a:sym typeface="Raleway"/>
            </a:endParaRPr>
          </a:p>
          <a:p>
            <a:pPr marL="0" lvl="0" indent="0" algn="l" rtl="0">
              <a:spcBef>
                <a:spcPts val="0"/>
              </a:spcBef>
              <a:spcAft>
                <a:spcPts val="0"/>
              </a:spcAft>
              <a:buNone/>
            </a:pPr>
            <a:r>
              <a:rPr lang="en-US" sz="3600">
                <a:solidFill>
                  <a:schemeClr val="dk1"/>
                </a:solidFill>
                <a:latin typeface="Raleway Medium"/>
                <a:ea typeface="Raleway Medium"/>
                <a:cs typeface="Raleway Medium"/>
                <a:sym typeface="Raleway Medium"/>
              </a:rPr>
              <a:t>Assistant Director</a:t>
            </a:r>
            <a:endParaRPr sz="3600">
              <a:solidFill>
                <a:schemeClr val="dk1"/>
              </a:solidFill>
              <a:latin typeface="Raleway Medium"/>
              <a:ea typeface="Raleway Medium"/>
              <a:cs typeface="Raleway Medium"/>
              <a:sym typeface="Raleway Medium"/>
            </a:endParaRPr>
          </a:p>
          <a:p>
            <a:pPr marL="0" lvl="0" indent="0" algn="l" rtl="0">
              <a:spcBef>
                <a:spcPts val="0"/>
              </a:spcBef>
              <a:spcAft>
                <a:spcPts val="0"/>
              </a:spcAft>
              <a:buNone/>
            </a:pPr>
            <a:r>
              <a:rPr lang="en-US" sz="3600">
                <a:solidFill>
                  <a:schemeClr val="dk1"/>
                </a:solidFill>
                <a:latin typeface="Raleway Medium"/>
                <a:ea typeface="Raleway Medium"/>
                <a:cs typeface="Raleway Medium"/>
                <a:sym typeface="Raleway Medium"/>
              </a:rPr>
              <a:t>Office of Exceptional Children</a:t>
            </a:r>
            <a:endParaRPr sz="3600">
              <a:solidFill>
                <a:schemeClr val="dk1"/>
              </a:solidFill>
              <a:latin typeface="Raleway Medium"/>
              <a:ea typeface="Raleway Medium"/>
              <a:cs typeface="Raleway Medium"/>
              <a:sym typeface="Raleway Medium"/>
            </a:endParaRPr>
          </a:p>
          <a:p>
            <a:pPr marL="0" lvl="0" indent="0" algn="l" rtl="0">
              <a:spcBef>
                <a:spcPts val="0"/>
              </a:spcBef>
              <a:spcAft>
                <a:spcPts val="0"/>
              </a:spcAft>
              <a:buNone/>
            </a:pPr>
            <a:r>
              <a:rPr lang="en-US" sz="3600">
                <a:solidFill>
                  <a:schemeClr val="dk1"/>
                </a:solidFill>
                <a:latin typeface="Raleway Medium"/>
                <a:ea typeface="Raleway Medium"/>
                <a:cs typeface="Raleway Medium"/>
                <a:sym typeface="Raleway Medium"/>
              </a:rPr>
              <a:t>NC Department of Public Instructio</a:t>
            </a:r>
            <a:r>
              <a:rPr lang="en-US" sz="3600">
                <a:solidFill>
                  <a:schemeClr val="dk1"/>
                </a:solidFill>
                <a:latin typeface="Roboto Medium"/>
                <a:ea typeface="Roboto Medium"/>
                <a:cs typeface="Roboto Medium"/>
                <a:sym typeface="Roboto Medium"/>
              </a:rPr>
              <a:t>n</a:t>
            </a:r>
            <a:endParaRPr sz="3600">
              <a:solidFill>
                <a:schemeClr val="dk1"/>
              </a:solidFill>
              <a:latin typeface="Roboto Medium"/>
              <a:ea typeface="Roboto Medium"/>
              <a:cs typeface="Roboto Medium"/>
              <a:sym typeface="Roboto Medium"/>
            </a:endParaRPr>
          </a:p>
          <a:p>
            <a:pPr marL="0" lvl="0" indent="0" algn="l" rtl="0">
              <a:spcBef>
                <a:spcPts val="0"/>
              </a:spcBef>
              <a:spcAft>
                <a:spcPts val="0"/>
              </a:spcAft>
              <a:buNone/>
            </a:pPr>
            <a:r>
              <a:rPr lang="en-US" sz="3600">
                <a:solidFill>
                  <a:schemeClr val="dk1"/>
                </a:solidFill>
                <a:latin typeface="Raleway Medium"/>
                <a:ea typeface="Raleway Medium"/>
                <a:cs typeface="Raleway Medium"/>
                <a:sym typeface="Raleway Medium"/>
              </a:rPr>
              <a:t>ginger.cash@dpi.nc.gov</a:t>
            </a:r>
            <a:endParaRPr sz="3600">
              <a:solidFill>
                <a:schemeClr val="dk1"/>
              </a:solidFill>
              <a:latin typeface="Raleway Medium"/>
              <a:ea typeface="Raleway Medium"/>
              <a:cs typeface="Raleway Medium"/>
              <a:sym typeface="Raleway Medium"/>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584"/>
        <p:cNvGrpSpPr/>
        <p:nvPr/>
      </p:nvGrpSpPr>
      <p:grpSpPr>
        <a:xfrm>
          <a:off x="0" y="0"/>
          <a:ext cx="0" cy="0"/>
          <a:chOff x="0" y="0"/>
          <a:chExt cx="0" cy="0"/>
        </a:xfrm>
      </p:grpSpPr>
      <p:sp>
        <p:nvSpPr>
          <p:cNvPr id="585" name="Google Shape;585;p47">
            <a:extLst>
              <a:ext uri="{C183D7F6-B498-43B3-948B-1728B52AA6E4}">
                <adec:decorative xmlns:adec="http://schemas.microsoft.com/office/drawing/2017/decorative" val="1"/>
              </a:ext>
            </a:extLst>
          </p:cNvPr>
          <p:cNvSpPr txBox="1"/>
          <p:nvPr/>
        </p:nvSpPr>
        <p:spPr>
          <a:xfrm>
            <a:off x="2735258" y="5599000"/>
            <a:ext cx="12817500" cy="663300"/>
          </a:xfrm>
          <a:prstGeom prst="rect">
            <a:avLst/>
          </a:prstGeom>
          <a:noFill/>
          <a:ln>
            <a:noFill/>
          </a:ln>
        </p:spPr>
        <p:txBody>
          <a:bodyPr spcFirstLastPara="1" wrap="square" lIns="0" tIns="0" rIns="0" bIns="0" anchor="t" anchorCtr="0">
            <a:spAutoFit/>
          </a:bodyPr>
          <a:lstStyle/>
          <a:p>
            <a:pPr marL="0" marR="0" lvl="0" indent="0" algn="ctr" rtl="0">
              <a:lnSpc>
                <a:spcPct val="123995"/>
              </a:lnSpc>
              <a:spcBef>
                <a:spcPts val="0"/>
              </a:spcBef>
              <a:spcAft>
                <a:spcPts val="0"/>
              </a:spcAft>
              <a:buNone/>
            </a:pPr>
            <a:endParaRPr sz="4309" b="1">
              <a:solidFill>
                <a:srgbClr val="F0AF15"/>
              </a:solidFill>
              <a:latin typeface="Raleway"/>
              <a:ea typeface="Raleway"/>
              <a:cs typeface="Raleway"/>
              <a:sym typeface="Raleway"/>
            </a:endParaRPr>
          </a:p>
        </p:txBody>
      </p:sp>
      <p:sp>
        <p:nvSpPr>
          <p:cNvPr id="586" name="Google Shape;586;p47">
            <a:extLst>
              <a:ext uri="{C183D7F6-B498-43B3-948B-1728B52AA6E4}">
                <adec:decorative xmlns:adec="http://schemas.microsoft.com/office/drawing/2017/decorative" val="1"/>
              </a:ext>
            </a:extLst>
          </p:cNvPr>
          <p:cNvSpPr/>
          <p:nvPr/>
        </p:nvSpPr>
        <p:spPr>
          <a:xfrm>
            <a:off x="15362460" y="9125949"/>
            <a:ext cx="2617191" cy="543067"/>
          </a:xfrm>
          <a:custGeom>
            <a:avLst/>
            <a:gdLst/>
            <a:ahLst/>
            <a:cxnLst/>
            <a:rect l="l" t="t" r="r" b="b"/>
            <a:pathLst>
              <a:path w="2617191" h="543067" extrusionOk="0">
                <a:moveTo>
                  <a:pt x="0" y="0"/>
                </a:moveTo>
                <a:lnTo>
                  <a:pt x="2617192" y="0"/>
                </a:lnTo>
                <a:lnTo>
                  <a:pt x="2617192" y="543067"/>
                </a:lnTo>
                <a:lnTo>
                  <a:pt x="0" y="54306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p47">
            <a:extLst>
              <a:ext uri="{C183D7F6-B498-43B3-948B-1728B52AA6E4}">
                <adec:decorative xmlns:adec="http://schemas.microsoft.com/office/drawing/2017/decorative" val="1"/>
              </a:ext>
            </a:extLst>
          </p:cNvPr>
          <p:cNvSpPr txBox="1"/>
          <p:nvPr/>
        </p:nvSpPr>
        <p:spPr>
          <a:xfrm>
            <a:off x="15290852" y="969759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FFFFFF"/>
                </a:solidFill>
                <a:latin typeface="Satisfy"/>
                <a:ea typeface="Satisfy"/>
                <a:cs typeface="Satisfy"/>
                <a:sym typeface="Satisfy"/>
              </a:rPr>
              <a:t>Cross-State Convening</a:t>
            </a:r>
            <a:endParaRPr sz="1500">
              <a:latin typeface="Satisfy"/>
              <a:ea typeface="Satisfy"/>
              <a:cs typeface="Satisfy"/>
              <a:sym typeface="Satisfy"/>
            </a:endParaRPr>
          </a:p>
        </p:txBody>
      </p:sp>
      <p:pic>
        <p:nvPicPr>
          <p:cNvPr id="588" name="Google Shape;588;p47">
            <a:extLst>
              <a:ext uri="{C183D7F6-B498-43B3-948B-1728B52AA6E4}">
                <adec:decorative xmlns:adec="http://schemas.microsoft.com/office/drawing/2017/decorative" val="1"/>
              </a:ext>
            </a:extLst>
          </p:cNvPr>
          <p:cNvPicPr preferRelativeResize="0"/>
          <p:nvPr/>
        </p:nvPicPr>
        <p:blipFill rotWithShape="1">
          <a:blip r:embed="rId4">
            <a:alphaModFix/>
          </a:blip>
          <a:srcRect r="-2817" b="69342"/>
          <a:stretch/>
        </p:blipFill>
        <p:spPr>
          <a:xfrm>
            <a:off x="-162200" y="-182475"/>
            <a:ext cx="19138502" cy="3209701"/>
          </a:xfrm>
          <a:prstGeom prst="rect">
            <a:avLst/>
          </a:prstGeom>
          <a:noFill/>
          <a:ln>
            <a:noFill/>
          </a:ln>
        </p:spPr>
      </p:pic>
      <p:sp>
        <p:nvSpPr>
          <p:cNvPr id="589" name="Google Shape;589;p47"/>
          <p:cNvSpPr txBox="1">
            <a:spLocks noGrp="1"/>
          </p:cNvSpPr>
          <p:nvPr>
            <p:ph type="title" idx="4294967295"/>
          </p:nvPr>
        </p:nvSpPr>
        <p:spPr>
          <a:xfrm>
            <a:off x="2049100" y="4339875"/>
            <a:ext cx="14715900" cy="20580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75000"/>
              </a:lnSpc>
              <a:spcBef>
                <a:spcPts val="0"/>
              </a:spcBef>
              <a:spcAft>
                <a:spcPts val="0"/>
              </a:spcAft>
              <a:buClr>
                <a:srgbClr val="000000"/>
              </a:buClr>
              <a:buSzTx/>
              <a:buFont typeface="Arial"/>
              <a:buNone/>
              <a:tabLst/>
              <a:defRPr/>
            </a:pPr>
            <a:r>
              <a:rPr kumimoji="0" lang="en-US" sz="17827" b="1" i="0" u="none" strike="noStrike" kern="0" cap="none" spc="0" normalizeH="0" baseline="0" noProof="0" dirty="0">
                <a:ln>
                  <a:noFill/>
                </a:ln>
                <a:solidFill>
                  <a:srgbClr val="FCB008"/>
                </a:solidFill>
                <a:effectLst/>
                <a:uLnTx/>
                <a:uFillTx/>
                <a:latin typeface="Bebas Neue"/>
                <a:ea typeface="Bebas Neue"/>
                <a:cs typeface="Bebas Neue"/>
                <a:sym typeface="Bebas Neue"/>
              </a:rPr>
              <a:t>Breakouts</a:t>
            </a:r>
            <a:endParaRPr kumimoji="0" lang="en-US" sz="3900" b="1" i="0" u="none" strike="noStrike" kern="0" cap="none" spc="0" normalizeH="0" baseline="0" noProof="0" dirty="0">
              <a:ln>
                <a:noFill/>
              </a:ln>
              <a:solidFill>
                <a:srgbClr val="FCB008"/>
              </a:solidFill>
              <a:effectLst/>
              <a:uLnTx/>
              <a:uFillTx/>
              <a:latin typeface="Bebas Neue"/>
              <a:ea typeface="Bebas Neue"/>
              <a:cs typeface="Bebas Neue"/>
              <a:sym typeface="Bebas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593"/>
        <p:cNvGrpSpPr/>
        <p:nvPr/>
      </p:nvGrpSpPr>
      <p:grpSpPr>
        <a:xfrm>
          <a:off x="0" y="0"/>
          <a:ext cx="0" cy="0"/>
          <a:chOff x="0" y="0"/>
          <a:chExt cx="0" cy="0"/>
        </a:xfrm>
      </p:grpSpPr>
      <p:sp>
        <p:nvSpPr>
          <p:cNvPr id="594" name="Google Shape;594;p48"/>
          <p:cNvSpPr txBox="1">
            <a:spLocks noGrp="1"/>
          </p:cNvSpPr>
          <p:nvPr>
            <p:ph type="title" idx="4294967295"/>
          </p:nvPr>
        </p:nvSpPr>
        <p:spPr>
          <a:xfrm>
            <a:off x="1028700" y="2620787"/>
            <a:ext cx="5868900" cy="1337161"/>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7899" b="0" i="0" u="none" strike="noStrike" kern="0" cap="none" spc="0" normalizeH="0" baseline="0" noProof="0" dirty="0">
                <a:ln>
                  <a:noFill/>
                </a:ln>
                <a:solidFill>
                  <a:srgbClr val="FFFFFF"/>
                </a:solidFill>
                <a:effectLst/>
                <a:uLnTx/>
                <a:uFillTx/>
                <a:latin typeface="Raleway Black"/>
                <a:ea typeface="Raleway Black"/>
                <a:cs typeface="Raleway Black"/>
                <a:sym typeface="Raleway Black"/>
              </a:rPr>
              <a:t>Breakouts 1</a:t>
            </a:r>
            <a:endParaRPr kumimoji="0" lang="en-US" sz="1400" b="0" i="0" u="none" strike="noStrike" kern="0" cap="none" spc="0" normalizeH="0" baseline="0" noProof="0" dirty="0">
              <a:ln>
                <a:noFill/>
              </a:ln>
              <a:solidFill>
                <a:srgbClr val="000000"/>
              </a:solidFill>
              <a:effectLst/>
              <a:uLnTx/>
              <a:uFillTx/>
              <a:latin typeface="Raleway Black"/>
              <a:ea typeface="Raleway Black"/>
              <a:cs typeface="Raleway Black"/>
              <a:sym typeface="Raleway Black"/>
            </a:endParaRPr>
          </a:p>
        </p:txBody>
      </p:sp>
      <p:sp>
        <p:nvSpPr>
          <p:cNvPr id="595" name="Google Shape;595;p48">
            <a:extLst>
              <a:ext uri="{C183D7F6-B498-43B3-948B-1728B52AA6E4}">
                <adec:decorative xmlns:adec="http://schemas.microsoft.com/office/drawing/2017/decorative" val="1"/>
              </a:ext>
            </a:extLst>
          </p:cNvPr>
          <p:cNvSpPr/>
          <p:nvPr/>
        </p:nvSpPr>
        <p:spPr>
          <a:xfrm>
            <a:off x="7384437" y="1579600"/>
            <a:ext cx="10020168" cy="7127799"/>
          </a:xfrm>
          <a:custGeom>
            <a:avLst/>
            <a:gdLst/>
            <a:ahLst/>
            <a:cxnLst/>
            <a:rect l="l" t="t" r="r" b="b"/>
            <a:pathLst>
              <a:path w="2401111" h="1708019" extrusionOk="0">
                <a:moveTo>
                  <a:pt x="2276651" y="1708019"/>
                </a:moveTo>
                <a:lnTo>
                  <a:pt x="124460" y="1708019"/>
                </a:lnTo>
                <a:cubicBezTo>
                  <a:pt x="55880" y="1708019"/>
                  <a:pt x="0" y="1652139"/>
                  <a:pt x="0" y="1583559"/>
                </a:cubicBezTo>
                <a:lnTo>
                  <a:pt x="0" y="124460"/>
                </a:lnTo>
                <a:cubicBezTo>
                  <a:pt x="0" y="55880"/>
                  <a:pt x="55880" y="0"/>
                  <a:pt x="124460" y="0"/>
                </a:cubicBezTo>
                <a:lnTo>
                  <a:pt x="2276651" y="0"/>
                </a:lnTo>
                <a:cubicBezTo>
                  <a:pt x="2345231" y="0"/>
                  <a:pt x="2401111" y="55880"/>
                  <a:pt x="2401111" y="124460"/>
                </a:cubicBezTo>
                <a:lnTo>
                  <a:pt x="2401111" y="1583559"/>
                </a:lnTo>
                <a:cubicBezTo>
                  <a:pt x="2401111" y="1652139"/>
                  <a:pt x="2345231" y="1708019"/>
                  <a:pt x="2276651" y="170801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7" name="Google Shape;597;p48"/>
          <p:cNvSpPr txBox="1"/>
          <p:nvPr/>
        </p:nvSpPr>
        <p:spPr>
          <a:xfrm>
            <a:off x="8197224" y="3234233"/>
            <a:ext cx="8231399" cy="7389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4800" b="1">
                <a:latin typeface="Raleway"/>
                <a:ea typeface="Raleway"/>
                <a:cs typeface="Raleway"/>
                <a:sym typeface="Raleway"/>
              </a:rPr>
              <a:t>Round 1</a:t>
            </a:r>
            <a:endParaRPr sz="2700" b="1">
              <a:latin typeface="Raleway"/>
              <a:ea typeface="Raleway"/>
              <a:cs typeface="Raleway"/>
              <a:sym typeface="Raleway"/>
            </a:endParaRPr>
          </a:p>
        </p:txBody>
      </p:sp>
      <p:sp>
        <p:nvSpPr>
          <p:cNvPr id="598" name="Google Shape;598;p48"/>
          <p:cNvSpPr txBox="1"/>
          <p:nvPr/>
        </p:nvSpPr>
        <p:spPr>
          <a:xfrm>
            <a:off x="8197225" y="3973125"/>
            <a:ext cx="8394524" cy="2293650"/>
          </a:xfrm>
          <a:prstGeom prst="rect">
            <a:avLst/>
          </a:prstGeom>
          <a:noFill/>
          <a:ln>
            <a:noFill/>
          </a:ln>
        </p:spPr>
        <p:txBody>
          <a:bodyPr spcFirstLastPara="1" wrap="square" lIns="0" tIns="0" rIns="0" bIns="0" anchor="t" anchorCtr="0">
            <a:spAutoFit/>
          </a:bodyPr>
          <a:lstStyle/>
          <a:p>
            <a:pPr marL="539747" marR="0" lvl="1" indent="-301687" algn="l" rtl="0">
              <a:lnSpc>
                <a:spcPct val="150020"/>
              </a:lnSpc>
              <a:spcBef>
                <a:spcPts val="0"/>
              </a:spcBef>
              <a:spcAft>
                <a:spcPts val="0"/>
              </a:spcAft>
              <a:buSzPts val="3000"/>
              <a:buFont typeface="Raleway"/>
              <a:buChar char="•"/>
            </a:pPr>
            <a:r>
              <a:rPr lang="en-US" sz="3000" b="1" dirty="0">
                <a:latin typeface="Raleway"/>
                <a:ea typeface="Raleway"/>
                <a:cs typeface="Raleway"/>
                <a:sym typeface="Raleway"/>
              </a:rPr>
              <a:t>What ideas from the presentations immediately resonated with your current SLT compositions?  </a:t>
            </a:r>
            <a:endParaRPr sz="3000" b="1" dirty="0">
              <a:latin typeface="Raleway"/>
              <a:ea typeface="Raleway"/>
              <a:cs typeface="Raleway"/>
              <a:sym typeface="Raleway"/>
            </a:endParaRPr>
          </a:p>
          <a:p>
            <a:pPr marL="0" marR="0" lvl="0" indent="0" algn="l" rtl="0">
              <a:lnSpc>
                <a:spcPct val="150020"/>
              </a:lnSpc>
              <a:spcBef>
                <a:spcPts val="0"/>
              </a:spcBef>
              <a:spcAft>
                <a:spcPts val="0"/>
              </a:spcAft>
              <a:buNone/>
            </a:pPr>
            <a:endParaRPr dirty="0">
              <a:latin typeface="Raleway Medium"/>
              <a:ea typeface="Raleway Medium"/>
              <a:cs typeface="Raleway Medium"/>
              <a:sym typeface="Raleway Medium"/>
            </a:endParaRPr>
          </a:p>
        </p:txBody>
      </p:sp>
      <p:sp>
        <p:nvSpPr>
          <p:cNvPr id="599" name="Google Shape;599;p48">
            <a:extLst>
              <a:ext uri="{C183D7F6-B498-43B3-948B-1728B52AA6E4}">
                <adec:decorative xmlns:adec="http://schemas.microsoft.com/office/drawing/2017/decorative" val="1"/>
              </a:ext>
            </a:extLst>
          </p:cNvPr>
          <p:cNvSpPr txBox="1"/>
          <p:nvPr/>
        </p:nvSpPr>
        <p:spPr>
          <a:xfrm>
            <a:off x="176868" y="739131"/>
            <a:ext cx="2760408" cy="289569"/>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101">
                <a:solidFill>
                  <a:srgbClr val="0F3869"/>
                </a:solidFill>
                <a:latin typeface="Arial"/>
                <a:ea typeface="Arial"/>
                <a:cs typeface="Arial"/>
                <a:sym typeface="Arial"/>
              </a:rPr>
              <a:t>Cross-State Convening</a:t>
            </a:r>
            <a:endParaRPr/>
          </a:p>
        </p:txBody>
      </p:sp>
      <p:sp>
        <p:nvSpPr>
          <p:cNvPr id="600" name="Google Shape;600;p48">
            <a:extLst>
              <a:ext uri="{C183D7F6-B498-43B3-948B-1728B52AA6E4}">
                <adec:decorative xmlns:adec="http://schemas.microsoft.com/office/drawing/2017/decorative" val="1"/>
              </a:ext>
            </a:extLst>
          </p:cNvPr>
          <p:cNvSpPr/>
          <p:nvPr/>
        </p:nvSpPr>
        <p:spPr>
          <a:xfrm>
            <a:off x="1622949" y="4273525"/>
            <a:ext cx="3451299" cy="4687237"/>
          </a:xfrm>
          <a:custGeom>
            <a:avLst/>
            <a:gdLst/>
            <a:ahLst/>
            <a:cxnLst/>
            <a:rect l="l" t="t" r="r" b="b"/>
            <a:pathLst>
              <a:path w="2937276" h="3989138" extrusionOk="0">
                <a:moveTo>
                  <a:pt x="0" y="0"/>
                </a:moveTo>
                <a:lnTo>
                  <a:pt x="2937276" y="0"/>
                </a:lnTo>
                <a:lnTo>
                  <a:pt x="2937276" y="3989138"/>
                </a:lnTo>
                <a:lnTo>
                  <a:pt x="0" y="3989138"/>
                </a:lnTo>
                <a:lnTo>
                  <a:pt x="0" y="0"/>
                </a:lnTo>
                <a:close/>
              </a:path>
            </a:pathLst>
          </a:custGeom>
          <a:blipFill rotWithShape="1">
            <a:blip r:embed="rId3">
              <a:alphaModFix/>
            </a:blip>
            <a:stretch>
              <a:fillRect l="-281" t="-11267" r="-109661" b="-120756"/>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 name="Google Shape;601;p48">
            <a:extLst>
              <a:ext uri="{C183D7F6-B498-43B3-948B-1728B52AA6E4}">
                <adec:decorative xmlns:adec="http://schemas.microsoft.com/office/drawing/2017/decorative" val="1"/>
              </a:ext>
            </a:extLst>
          </p:cNvPr>
          <p:cNvSpPr/>
          <p:nvPr/>
        </p:nvSpPr>
        <p:spPr>
          <a:xfrm>
            <a:off x="15461793" y="167489"/>
            <a:ext cx="2617191" cy="543067"/>
          </a:xfrm>
          <a:custGeom>
            <a:avLst/>
            <a:gdLst/>
            <a:ahLst/>
            <a:cxnLst/>
            <a:rect l="l" t="t" r="r" b="b"/>
            <a:pathLst>
              <a:path w="2617191" h="543067" extrusionOk="0">
                <a:moveTo>
                  <a:pt x="0" y="0"/>
                </a:moveTo>
                <a:lnTo>
                  <a:pt x="2617191" y="0"/>
                </a:lnTo>
                <a:lnTo>
                  <a:pt x="2617191" y="543067"/>
                </a:lnTo>
                <a:lnTo>
                  <a:pt x="0" y="54306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 name="Google Shape;602;p48">
            <a:extLst>
              <a:ext uri="{C183D7F6-B498-43B3-948B-1728B52AA6E4}">
                <adec:decorative xmlns:adec="http://schemas.microsoft.com/office/drawing/2017/decorative" val="1"/>
              </a:ext>
            </a:extLst>
          </p:cNvPr>
          <p:cNvSpPr txBox="1"/>
          <p:nvPr/>
        </p:nvSpPr>
        <p:spPr>
          <a:xfrm>
            <a:off x="15390184"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FFFFFF"/>
                </a:solidFill>
                <a:latin typeface="Satisfy"/>
                <a:ea typeface="Satisfy"/>
                <a:cs typeface="Satisfy"/>
                <a:sym typeface="Satisfy"/>
              </a:rPr>
              <a:t>Cross-State Convening</a:t>
            </a:r>
            <a:endParaRPr sz="1500">
              <a:latin typeface="Satisfy"/>
              <a:ea typeface="Satisfy"/>
              <a:cs typeface="Satisfy"/>
              <a:sym typeface="Satisfy"/>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606"/>
        <p:cNvGrpSpPr/>
        <p:nvPr/>
      </p:nvGrpSpPr>
      <p:grpSpPr>
        <a:xfrm>
          <a:off x="0" y="0"/>
          <a:ext cx="0" cy="0"/>
          <a:chOff x="0" y="0"/>
          <a:chExt cx="0" cy="0"/>
        </a:xfrm>
      </p:grpSpPr>
      <p:sp>
        <p:nvSpPr>
          <p:cNvPr id="607" name="Google Shape;607;p49"/>
          <p:cNvSpPr txBox="1">
            <a:spLocks noGrp="1"/>
          </p:cNvSpPr>
          <p:nvPr>
            <p:ph type="title" idx="4294967295"/>
          </p:nvPr>
        </p:nvSpPr>
        <p:spPr>
          <a:xfrm>
            <a:off x="1028699" y="2620787"/>
            <a:ext cx="6194075" cy="1337161"/>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7899" b="0" i="0" u="none" strike="noStrike" kern="0" cap="none" spc="0" normalizeH="0" baseline="0" noProof="0" dirty="0">
                <a:ln>
                  <a:noFill/>
                </a:ln>
                <a:solidFill>
                  <a:srgbClr val="FFFFFF"/>
                </a:solidFill>
                <a:effectLst/>
                <a:uLnTx/>
                <a:uFillTx/>
                <a:latin typeface="Raleway Black"/>
                <a:ea typeface="Raleway Black"/>
                <a:cs typeface="Raleway Black"/>
                <a:sym typeface="Raleway Black"/>
              </a:rPr>
              <a:t>Breakouts 2</a:t>
            </a:r>
            <a:endParaRPr kumimoji="0" lang="en-US" sz="1400" b="0" i="0" u="none" strike="noStrike" kern="0" cap="none" spc="0" normalizeH="0" baseline="0" noProof="0" dirty="0">
              <a:ln>
                <a:noFill/>
              </a:ln>
              <a:solidFill>
                <a:srgbClr val="000000"/>
              </a:solidFill>
              <a:effectLst/>
              <a:uLnTx/>
              <a:uFillTx/>
              <a:latin typeface="Raleway Black"/>
              <a:ea typeface="Raleway Black"/>
              <a:cs typeface="Raleway Black"/>
              <a:sym typeface="Raleway Black"/>
            </a:endParaRPr>
          </a:p>
        </p:txBody>
      </p:sp>
      <p:sp>
        <p:nvSpPr>
          <p:cNvPr id="608" name="Google Shape;608;p49">
            <a:extLst>
              <a:ext uri="{C183D7F6-B498-43B3-948B-1728B52AA6E4}">
                <adec:decorative xmlns:adec="http://schemas.microsoft.com/office/drawing/2017/decorative" val="1"/>
              </a:ext>
            </a:extLst>
          </p:cNvPr>
          <p:cNvSpPr/>
          <p:nvPr/>
        </p:nvSpPr>
        <p:spPr>
          <a:xfrm>
            <a:off x="7384437" y="1579600"/>
            <a:ext cx="10018636" cy="7126709"/>
          </a:xfrm>
          <a:custGeom>
            <a:avLst/>
            <a:gdLst/>
            <a:ahLst/>
            <a:cxnLst/>
            <a:rect l="l" t="t" r="r" b="b"/>
            <a:pathLst>
              <a:path w="2401111" h="1708019" extrusionOk="0">
                <a:moveTo>
                  <a:pt x="2276651" y="1708019"/>
                </a:moveTo>
                <a:lnTo>
                  <a:pt x="124460" y="1708019"/>
                </a:lnTo>
                <a:cubicBezTo>
                  <a:pt x="55880" y="1708019"/>
                  <a:pt x="0" y="1652139"/>
                  <a:pt x="0" y="1583559"/>
                </a:cubicBezTo>
                <a:lnTo>
                  <a:pt x="0" y="124460"/>
                </a:lnTo>
                <a:cubicBezTo>
                  <a:pt x="0" y="55880"/>
                  <a:pt x="55880" y="0"/>
                  <a:pt x="124460" y="0"/>
                </a:cubicBezTo>
                <a:lnTo>
                  <a:pt x="2276651" y="0"/>
                </a:lnTo>
                <a:cubicBezTo>
                  <a:pt x="2345231" y="0"/>
                  <a:pt x="2401111" y="55880"/>
                  <a:pt x="2401111" y="124460"/>
                </a:cubicBezTo>
                <a:lnTo>
                  <a:pt x="2401111" y="1583559"/>
                </a:lnTo>
                <a:cubicBezTo>
                  <a:pt x="2401111" y="1652139"/>
                  <a:pt x="2345231" y="1708019"/>
                  <a:pt x="2276651" y="170801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0" name="Google Shape;610;p49"/>
          <p:cNvSpPr txBox="1"/>
          <p:nvPr/>
        </p:nvSpPr>
        <p:spPr>
          <a:xfrm>
            <a:off x="8197224" y="3234233"/>
            <a:ext cx="8231400" cy="147757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a:latin typeface="Raleway"/>
                <a:ea typeface="Raleway"/>
                <a:cs typeface="Raleway"/>
                <a:sym typeface="Raleway"/>
              </a:rPr>
              <a:t>Round 2: What’s the current Landscape?</a:t>
            </a:r>
            <a:endParaRPr sz="2700" b="1">
              <a:latin typeface="Raleway"/>
              <a:ea typeface="Raleway"/>
              <a:cs typeface="Raleway"/>
              <a:sym typeface="Raleway"/>
            </a:endParaRPr>
          </a:p>
        </p:txBody>
      </p:sp>
      <p:sp>
        <p:nvSpPr>
          <p:cNvPr id="611" name="Google Shape;611;p49"/>
          <p:cNvSpPr txBox="1"/>
          <p:nvPr/>
        </p:nvSpPr>
        <p:spPr>
          <a:xfrm>
            <a:off x="8197225" y="4933650"/>
            <a:ext cx="8394525" cy="3232800"/>
          </a:xfrm>
          <a:prstGeom prst="rect">
            <a:avLst/>
          </a:prstGeom>
          <a:noFill/>
          <a:ln>
            <a:noFill/>
          </a:ln>
        </p:spPr>
        <p:txBody>
          <a:bodyPr spcFirstLastPara="1" wrap="square" lIns="0" tIns="0" rIns="0" bIns="0" anchor="t" anchorCtr="0">
            <a:spAutoFit/>
          </a:bodyPr>
          <a:lstStyle/>
          <a:p>
            <a:pPr marL="539747" marR="0" lvl="1" indent="-301687" algn="l" rtl="0">
              <a:lnSpc>
                <a:spcPct val="150020"/>
              </a:lnSpc>
              <a:spcBef>
                <a:spcPts val="0"/>
              </a:spcBef>
              <a:spcAft>
                <a:spcPts val="0"/>
              </a:spcAft>
              <a:buSzPts val="3000"/>
              <a:buFont typeface="Raleway"/>
              <a:buChar char="•"/>
            </a:pPr>
            <a:r>
              <a:rPr lang="en-US" sz="3000" b="1" dirty="0">
                <a:latin typeface="Raleway"/>
                <a:ea typeface="Raleway"/>
                <a:cs typeface="Raleway"/>
                <a:sym typeface="Raleway"/>
              </a:rPr>
              <a:t>Take an inventory of who you are working with currently? Who could support your blueprint work outside of your LEA, SEA, and EPPs? </a:t>
            </a:r>
            <a:endParaRPr sz="3000" b="1" dirty="0">
              <a:latin typeface="Raleway"/>
              <a:ea typeface="Raleway"/>
              <a:cs typeface="Raleway"/>
              <a:sym typeface="Raleway"/>
            </a:endParaRPr>
          </a:p>
          <a:p>
            <a:pPr marL="0" marR="0" lvl="0" indent="0" algn="l" rtl="0">
              <a:lnSpc>
                <a:spcPct val="150020"/>
              </a:lnSpc>
              <a:spcBef>
                <a:spcPts val="0"/>
              </a:spcBef>
              <a:spcAft>
                <a:spcPts val="0"/>
              </a:spcAft>
              <a:buNone/>
            </a:pPr>
            <a:endParaRPr sz="3000" b="1" dirty="0">
              <a:latin typeface="Raleway"/>
              <a:ea typeface="Raleway"/>
              <a:cs typeface="Raleway"/>
              <a:sym typeface="Raleway"/>
            </a:endParaRPr>
          </a:p>
        </p:txBody>
      </p:sp>
      <p:sp>
        <p:nvSpPr>
          <p:cNvPr id="612" name="Google Shape;612;p49">
            <a:extLst>
              <a:ext uri="{C183D7F6-B498-43B3-948B-1728B52AA6E4}">
                <adec:decorative xmlns:adec="http://schemas.microsoft.com/office/drawing/2017/decorative" val="1"/>
              </a:ext>
            </a:extLst>
          </p:cNvPr>
          <p:cNvSpPr txBox="1"/>
          <p:nvPr/>
        </p:nvSpPr>
        <p:spPr>
          <a:xfrm>
            <a:off x="176868" y="739131"/>
            <a:ext cx="2760300" cy="3234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101">
                <a:solidFill>
                  <a:srgbClr val="0F3869"/>
                </a:solidFill>
                <a:latin typeface="Arial"/>
                <a:ea typeface="Arial"/>
                <a:cs typeface="Arial"/>
                <a:sym typeface="Arial"/>
              </a:rPr>
              <a:t>Cross-State Convening</a:t>
            </a:r>
            <a:endParaRPr/>
          </a:p>
        </p:txBody>
      </p:sp>
      <p:sp>
        <p:nvSpPr>
          <p:cNvPr id="613" name="Google Shape;613;p49">
            <a:extLst>
              <a:ext uri="{C183D7F6-B498-43B3-948B-1728B52AA6E4}">
                <adec:decorative xmlns:adec="http://schemas.microsoft.com/office/drawing/2017/decorative" val="1"/>
              </a:ext>
            </a:extLst>
          </p:cNvPr>
          <p:cNvSpPr/>
          <p:nvPr/>
        </p:nvSpPr>
        <p:spPr>
          <a:xfrm>
            <a:off x="1622949" y="4273525"/>
            <a:ext cx="3451299" cy="4687237"/>
          </a:xfrm>
          <a:custGeom>
            <a:avLst/>
            <a:gdLst/>
            <a:ahLst/>
            <a:cxnLst/>
            <a:rect l="l" t="t" r="r" b="b"/>
            <a:pathLst>
              <a:path w="2937276" h="3989138" extrusionOk="0">
                <a:moveTo>
                  <a:pt x="0" y="0"/>
                </a:moveTo>
                <a:lnTo>
                  <a:pt x="2937276" y="0"/>
                </a:lnTo>
                <a:lnTo>
                  <a:pt x="2937276" y="3989138"/>
                </a:lnTo>
                <a:lnTo>
                  <a:pt x="0" y="3989138"/>
                </a:lnTo>
                <a:lnTo>
                  <a:pt x="0" y="0"/>
                </a:lnTo>
                <a:close/>
              </a:path>
            </a:pathLst>
          </a:custGeom>
          <a:blipFill rotWithShape="1">
            <a:blip r:embed="rId3">
              <a:alphaModFix/>
            </a:blip>
            <a:stretch>
              <a:fillRect l="-279" t="-11269" r="-109668" b="-12075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4" name="Google Shape;614;p49">
            <a:extLst>
              <a:ext uri="{C183D7F6-B498-43B3-948B-1728B52AA6E4}">
                <adec:decorative xmlns:adec="http://schemas.microsoft.com/office/drawing/2017/decorative" val="1"/>
              </a:ext>
            </a:extLst>
          </p:cNvPr>
          <p:cNvSpPr/>
          <p:nvPr/>
        </p:nvSpPr>
        <p:spPr>
          <a:xfrm>
            <a:off x="15461793" y="167489"/>
            <a:ext cx="2617191" cy="543067"/>
          </a:xfrm>
          <a:custGeom>
            <a:avLst/>
            <a:gdLst/>
            <a:ahLst/>
            <a:cxnLst/>
            <a:rect l="l" t="t" r="r" b="b"/>
            <a:pathLst>
              <a:path w="2617191" h="543067" extrusionOk="0">
                <a:moveTo>
                  <a:pt x="0" y="0"/>
                </a:moveTo>
                <a:lnTo>
                  <a:pt x="2617191" y="0"/>
                </a:lnTo>
                <a:lnTo>
                  <a:pt x="2617191" y="543067"/>
                </a:lnTo>
                <a:lnTo>
                  <a:pt x="0" y="54306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5" name="Google Shape;615;p49">
            <a:extLst>
              <a:ext uri="{C183D7F6-B498-43B3-948B-1728B52AA6E4}">
                <adec:decorative xmlns:adec="http://schemas.microsoft.com/office/drawing/2017/decorative" val="1"/>
              </a:ext>
            </a:extLst>
          </p:cNvPr>
          <p:cNvSpPr txBox="1"/>
          <p:nvPr/>
        </p:nvSpPr>
        <p:spPr>
          <a:xfrm>
            <a:off x="15390184"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FFFFFF"/>
                </a:solidFill>
                <a:latin typeface="Satisfy"/>
                <a:ea typeface="Satisfy"/>
                <a:cs typeface="Satisfy"/>
                <a:sym typeface="Satisfy"/>
              </a:rPr>
              <a:t>Cross-State Convening</a:t>
            </a:r>
            <a:endParaRPr sz="1500">
              <a:latin typeface="Satisfy"/>
              <a:ea typeface="Satisfy"/>
              <a:cs typeface="Satisfy"/>
              <a:sym typeface="Satisfy"/>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619"/>
        <p:cNvGrpSpPr/>
        <p:nvPr/>
      </p:nvGrpSpPr>
      <p:grpSpPr>
        <a:xfrm>
          <a:off x="0" y="0"/>
          <a:ext cx="0" cy="0"/>
          <a:chOff x="0" y="0"/>
          <a:chExt cx="0" cy="0"/>
        </a:xfrm>
      </p:grpSpPr>
      <p:sp>
        <p:nvSpPr>
          <p:cNvPr id="620" name="Google Shape;620;p50"/>
          <p:cNvSpPr txBox="1">
            <a:spLocks noGrp="1"/>
          </p:cNvSpPr>
          <p:nvPr>
            <p:ph type="title" idx="4294967295"/>
          </p:nvPr>
        </p:nvSpPr>
        <p:spPr>
          <a:xfrm>
            <a:off x="1028699" y="2620787"/>
            <a:ext cx="6194075" cy="1337161"/>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7899" b="0" i="0" u="none" strike="noStrike" kern="0" cap="none" spc="0" normalizeH="0" baseline="0" noProof="0" dirty="0">
                <a:ln>
                  <a:noFill/>
                </a:ln>
                <a:solidFill>
                  <a:srgbClr val="FFFFFF"/>
                </a:solidFill>
                <a:effectLst/>
                <a:uLnTx/>
                <a:uFillTx/>
                <a:latin typeface="Raleway Black"/>
                <a:ea typeface="Raleway Black"/>
                <a:cs typeface="Raleway Black"/>
                <a:sym typeface="Raleway Black"/>
              </a:rPr>
              <a:t>Breakouts 3</a:t>
            </a:r>
            <a:endParaRPr kumimoji="0" lang="en-US" sz="1400" b="0" i="0" u="none" strike="noStrike" kern="0" cap="none" spc="0" normalizeH="0" baseline="0" noProof="0" dirty="0">
              <a:ln>
                <a:noFill/>
              </a:ln>
              <a:solidFill>
                <a:srgbClr val="000000"/>
              </a:solidFill>
              <a:effectLst/>
              <a:uLnTx/>
              <a:uFillTx/>
              <a:latin typeface="Raleway Black"/>
              <a:ea typeface="Raleway Black"/>
              <a:cs typeface="Raleway Black"/>
              <a:sym typeface="Raleway Black"/>
            </a:endParaRPr>
          </a:p>
        </p:txBody>
      </p:sp>
      <p:sp>
        <p:nvSpPr>
          <p:cNvPr id="621" name="Google Shape;621;p50">
            <a:extLst>
              <a:ext uri="{C183D7F6-B498-43B3-948B-1728B52AA6E4}">
                <adec:decorative xmlns:adec="http://schemas.microsoft.com/office/drawing/2017/decorative" val="1"/>
              </a:ext>
            </a:extLst>
          </p:cNvPr>
          <p:cNvSpPr/>
          <p:nvPr/>
        </p:nvSpPr>
        <p:spPr>
          <a:xfrm>
            <a:off x="7384437" y="1579600"/>
            <a:ext cx="10018636" cy="7126709"/>
          </a:xfrm>
          <a:custGeom>
            <a:avLst/>
            <a:gdLst/>
            <a:ahLst/>
            <a:cxnLst/>
            <a:rect l="l" t="t" r="r" b="b"/>
            <a:pathLst>
              <a:path w="2401111" h="1708019" extrusionOk="0">
                <a:moveTo>
                  <a:pt x="2276651" y="1708019"/>
                </a:moveTo>
                <a:lnTo>
                  <a:pt x="124460" y="1708019"/>
                </a:lnTo>
                <a:cubicBezTo>
                  <a:pt x="55880" y="1708019"/>
                  <a:pt x="0" y="1652139"/>
                  <a:pt x="0" y="1583559"/>
                </a:cubicBezTo>
                <a:lnTo>
                  <a:pt x="0" y="124460"/>
                </a:lnTo>
                <a:cubicBezTo>
                  <a:pt x="0" y="55880"/>
                  <a:pt x="55880" y="0"/>
                  <a:pt x="124460" y="0"/>
                </a:cubicBezTo>
                <a:lnTo>
                  <a:pt x="2276651" y="0"/>
                </a:lnTo>
                <a:cubicBezTo>
                  <a:pt x="2345231" y="0"/>
                  <a:pt x="2401111" y="55880"/>
                  <a:pt x="2401111" y="124460"/>
                </a:cubicBezTo>
                <a:lnTo>
                  <a:pt x="2401111" y="1583559"/>
                </a:lnTo>
                <a:cubicBezTo>
                  <a:pt x="2401111" y="1652139"/>
                  <a:pt x="2345231" y="1708019"/>
                  <a:pt x="2276651" y="170801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3" name="Google Shape;623;p50"/>
          <p:cNvSpPr txBox="1"/>
          <p:nvPr/>
        </p:nvSpPr>
        <p:spPr>
          <a:xfrm>
            <a:off x="8197224" y="1893071"/>
            <a:ext cx="8231400" cy="147757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a:latin typeface="Raleway"/>
                <a:ea typeface="Raleway"/>
                <a:cs typeface="Raleway"/>
                <a:sym typeface="Raleway"/>
              </a:rPr>
              <a:t>Round 3: What’s the current Landscape?</a:t>
            </a:r>
            <a:endParaRPr sz="2700" b="1">
              <a:latin typeface="Raleway"/>
              <a:ea typeface="Raleway"/>
              <a:cs typeface="Raleway"/>
              <a:sym typeface="Raleway"/>
            </a:endParaRPr>
          </a:p>
        </p:txBody>
      </p:sp>
      <p:sp>
        <p:nvSpPr>
          <p:cNvPr id="624" name="Google Shape;624;p50"/>
          <p:cNvSpPr txBox="1"/>
          <p:nvPr/>
        </p:nvSpPr>
        <p:spPr>
          <a:xfrm>
            <a:off x="8197225" y="3498550"/>
            <a:ext cx="8394525" cy="5311125"/>
          </a:xfrm>
          <a:prstGeom prst="rect">
            <a:avLst/>
          </a:prstGeom>
          <a:noFill/>
          <a:ln>
            <a:noFill/>
          </a:ln>
        </p:spPr>
        <p:txBody>
          <a:bodyPr spcFirstLastPara="1" wrap="square" lIns="0" tIns="0" rIns="0" bIns="0" anchor="t" anchorCtr="0">
            <a:spAutoFit/>
          </a:bodyPr>
          <a:lstStyle/>
          <a:p>
            <a:pPr marL="539747" marR="0" lvl="1" indent="-301687" algn="l" rtl="0">
              <a:lnSpc>
                <a:spcPct val="150020"/>
              </a:lnSpc>
              <a:spcBef>
                <a:spcPts val="0"/>
              </a:spcBef>
              <a:spcAft>
                <a:spcPts val="0"/>
              </a:spcAft>
              <a:buSzPts val="3000"/>
              <a:buFont typeface="Raleway"/>
              <a:buChar char="•"/>
            </a:pPr>
            <a:r>
              <a:rPr lang="en-US" sz="3000" b="1" dirty="0">
                <a:latin typeface="Raleway"/>
                <a:ea typeface="Raleway"/>
                <a:cs typeface="Raleway"/>
                <a:sym typeface="Raleway"/>
              </a:rPr>
              <a:t>Where do you see opportunities for strengthening partnerships?</a:t>
            </a:r>
            <a:endParaRPr sz="3000" b="1" dirty="0">
              <a:latin typeface="Raleway"/>
              <a:ea typeface="Raleway"/>
              <a:cs typeface="Raleway"/>
              <a:sym typeface="Raleway"/>
            </a:endParaRPr>
          </a:p>
          <a:p>
            <a:pPr marL="539747" marR="0" lvl="1" indent="-301687" algn="l" rtl="0">
              <a:lnSpc>
                <a:spcPct val="150020"/>
              </a:lnSpc>
              <a:spcBef>
                <a:spcPts val="0"/>
              </a:spcBef>
              <a:spcAft>
                <a:spcPts val="0"/>
              </a:spcAft>
              <a:buSzPts val="3000"/>
              <a:buFont typeface="Raleway"/>
              <a:buChar char="•"/>
            </a:pPr>
            <a:r>
              <a:rPr lang="en-US" sz="3000" b="1" dirty="0">
                <a:latin typeface="Raleway"/>
                <a:ea typeface="Raleway"/>
                <a:cs typeface="Raleway"/>
                <a:sym typeface="Raleway"/>
              </a:rPr>
              <a:t>What resources, partnerships, or conditions would you need to successfully apply these ideas? How could your team foster strategic growth and collaboration?</a:t>
            </a:r>
            <a:r>
              <a:rPr lang="en-US" sz="1100" dirty="0">
                <a:solidFill>
                  <a:schemeClr val="dk1"/>
                </a:solidFill>
                <a:highlight>
                  <a:srgbClr val="FFFFFF"/>
                </a:highlight>
                <a:latin typeface="Calibri"/>
                <a:ea typeface="Calibri"/>
                <a:cs typeface="Calibri"/>
                <a:sym typeface="Calibri"/>
              </a:rPr>
              <a:t> </a:t>
            </a:r>
            <a:endParaRPr sz="1100" dirty="0">
              <a:solidFill>
                <a:schemeClr val="dk1"/>
              </a:solidFill>
              <a:highlight>
                <a:srgbClr val="FFFFFF"/>
              </a:highlight>
              <a:latin typeface="Calibri"/>
              <a:ea typeface="Calibri"/>
              <a:cs typeface="Calibri"/>
              <a:sym typeface="Calibri"/>
            </a:endParaRPr>
          </a:p>
          <a:p>
            <a:pPr marL="0" marR="0" lvl="0" indent="0" algn="l" rtl="0">
              <a:lnSpc>
                <a:spcPct val="150020"/>
              </a:lnSpc>
              <a:spcBef>
                <a:spcPts val="0"/>
              </a:spcBef>
              <a:spcAft>
                <a:spcPts val="0"/>
              </a:spcAft>
              <a:buNone/>
            </a:pPr>
            <a:endParaRPr sz="3000" b="1" dirty="0">
              <a:latin typeface="Raleway"/>
              <a:ea typeface="Raleway"/>
              <a:cs typeface="Raleway"/>
              <a:sym typeface="Raleway"/>
            </a:endParaRPr>
          </a:p>
          <a:p>
            <a:pPr marL="0" marR="0" lvl="0" indent="0" algn="l" rtl="0">
              <a:lnSpc>
                <a:spcPct val="150020"/>
              </a:lnSpc>
              <a:spcBef>
                <a:spcPts val="0"/>
              </a:spcBef>
              <a:spcAft>
                <a:spcPts val="0"/>
              </a:spcAft>
              <a:buNone/>
            </a:pPr>
            <a:endParaRPr sz="3000" b="1" dirty="0">
              <a:latin typeface="Raleway"/>
              <a:ea typeface="Raleway"/>
              <a:cs typeface="Raleway"/>
              <a:sym typeface="Raleway"/>
            </a:endParaRPr>
          </a:p>
        </p:txBody>
      </p:sp>
      <p:sp>
        <p:nvSpPr>
          <p:cNvPr id="625" name="Google Shape;625;p50">
            <a:extLst>
              <a:ext uri="{C183D7F6-B498-43B3-948B-1728B52AA6E4}">
                <adec:decorative xmlns:adec="http://schemas.microsoft.com/office/drawing/2017/decorative" val="1"/>
              </a:ext>
            </a:extLst>
          </p:cNvPr>
          <p:cNvSpPr txBox="1"/>
          <p:nvPr/>
        </p:nvSpPr>
        <p:spPr>
          <a:xfrm>
            <a:off x="176868" y="739131"/>
            <a:ext cx="2760300" cy="3234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101">
                <a:solidFill>
                  <a:srgbClr val="0F3869"/>
                </a:solidFill>
                <a:latin typeface="Arial"/>
                <a:ea typeface="Arial"/>
                <a:cs typeface="Arial"/>
                <a:sym typeface="Arial"/>
              </a:rPr>
              <a:t>Cross-State Convening</a:t>
            </a:r>
            <a:endParaRPr/>
          </a:p>
        </p:txBody>
      </p:sp>
      <p:sp>
        <p:nvSpPr>
          <p:cNvPr id="626" name="Google Shape;626;p50">
            <a:extLst>
              <a:ext uri="{C183D7F6-B498-43B3-948B-1728B52AA6E4}">
                <adec:decorative xmlns:adec="http://schemas.microsoft.com/office/drawing/2017/decorative" val="1"/>
              </a:ext>
            </a:extLst>
          </p:cNvPr>
          <p:cNvSpPr/>
          <p:nvPr/>
        </p:nvSpPr>
        <p:spPr>
          <a:xfrm>
            <a:off x="1622949" y="4273525"/>
            <a:ext cx="3451299" cy="4687237"/>
          </a:xfrm>
          <a:custGeom>
            <a:avLst/>
            <a:gdLst/>
            <a:ahLst/>
            <a:cxnLst/>
            <a:rect l="l" t="t" r="r" b="b"/>
            <a:pathLst>
              <a:path w="2937276" h="3989138" extrusionOk="0">
                <a:moveTo>
                  <a:pt x="0" y="0"/>
                </a:moveTo>
                <a:lnTo>
                  <a:pt x="2937276" y="0"/>
                </a:lnTo>
                <a:lnTo>
                  <a:pt x="2937276" y="3989138"/>
                </a:lnTo>
                <a:lnTo>
                  <a:pt x="0" y="3989138"/>
                </a:lnTo>
                <a:lnTo>
                  <a:pt x="0" y="0"/>
                </a:lnTo>
                <a:close/>
              </a:path>
            </a:pathLst>
          </a:custGeom>
          <a:blipFill rotWithShape="1">
            <a:blip r:embed="rId3">
              <a:alphaModFix/>
            </a:blip>
            <a:stretch>
              <a:fillRect l="-279" t="-11269" r="-109668" b="-12075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7" name="Google Shape;627;p50">
            <a:extLst>
              <a:ext uri="{C183D7F6-B498-43B3-948B-1728B52AA6E4}">
                <adec:decorative xmlns:adec="http://schemas.microsoft.com/office/drawing/2017/decorative" val="1"/>
              </a:ext>
            </a:extLst>
          </p:cNvPr>
          <p:cNvSpPr/>
          <p:nvPr/>
        </p:nvSpPr>
        <p:spPr>
          <a:xfrm>
            <a:off x="15461793" y="167489"/>
            <a:ext cx="2617191" cy="543067"/>
          </a:xfrm>
          <a:custGeom>
            <a:avLst/>
            <a:gdLst/>
            <a:ahLst/>
            <a:cxnLst/>
            <a:rect l="l" t="t" r="r" b="b"/>
            <a:pathLst>
              <a:path w="2617191" h="543067" extrusionOk="0">
                <a:moveTo>
                  <a:pt x="0" y="0"/>
                </a:moveTo>
                <a:lnTo>
                  <a:pt x="2617191" y="0"/>
                </a:lnTo>
                <a:lnTo>
                  <a:pt x="2617191" y="543067"/>
                </a:lnTo>
                <a:lnTo>
                  <a:pt x="0" y="54306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8" name="Google Shape;628;p50">
            <a:extLst>
              <a:ext uri="{C183D7F6-B498-43B3-948B-1728B52AA6E4}">
                <adec:decorative xmlns:adec="http://schemas.microsoft.com/office/drawing/2017/decorative" val="1"/>
              </a:ext>
            </a:extLst>
          </p:cNvPr>
          <p:cNvSpPr txBox="1"/>
          <p:nvPr/>
        </p:nvSpPr>
        <p:spPr>
          <a:xfrm>
            <a:off x="15390184"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FFFFFF"/>
                </a:solidFill>
                <a:latin typeface="Satisfy"/>
                <a:ea typeface="Satisfy"/>
                <a:cs typeface="Satisfy"/>
                <a:sym typeface="Satisfy"/>
              </a:rPr>
              <a:t>Cross-State Convening</a:t>
            </a:r>
            <a:endParaRPr sz="1500">
              <a:latin typeface="Satisfy"/>
              <a:ea typeface="Satisfy"/>
              <a:cs typeface="Satisfy"/>
              <a:sym typeface="Satisfy"/>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8BC27"/>
        </a:solidFill>
        <a:effectLst/>
      </p:bgPr>
    </p:bg>
    <p:spTree>
      <p:nvGrpSpPr>
        <p:cNvPr id="1" name="Shape 632"/>
        <p:cNvGrpSpPr/>
        <p:nvPr/>
      </p:nvGrpSpPr>
      <p:grpSpPr>
        <a:xfrm>
          <a:off x="0" y="0"/>
          <a:ext cx="0" cy="0"/>
          <a:chOff x="0" y="0"/>
          <a:chExt cx="0" cy="0"/>
        </a:xfrm>
      </p:grpSpPr>
      <p:sp>
        <p:nvSpPr>
          <p:cNvPr id="633" name="Google Shape;633;p51"/>
          <p:cNvSpPr txBox="1">
            <a:spLocks noGrp="1"/>
          </p:cNvSpPr>
          <p:nvPr>
            <p:ph type="title" idx="4294967295"/>
          </p:nvPr>
        </p:nvSpPr>
        <p:spPr>
          <a:xfrm>
            <a:off x="406975" y="2271013"/>
            <a:ext cx="6412200" cy="17238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11199" b="1" i="0" u="none" strike="noStrike" kern="0" cap="none" spc="0" normalizeH="0" baseline="0" noProof="0" dirty="0">
                <a:ln>
                  <a:noFill/>
                </a:ln>
                <a:solidFill>
                  <a:srgbClr val="000000"/>
                </a:solidFill>
                <a:effectLst/>
                <a:uLnTx/>
                <a:uFillTx/>
                <a:latin typeface="Fjalla One"/>
                <a:ea typeface="Fjalla One"/>
                <a:cs typeface="Fjalla One"/>
                <a:sym typeface="Fjalla One"/>
              </a:rPr>
              <a:t>Next Steps</a:t>
            </a:r>
            <a:endParaRPr kumimoji="0" lang="en-US" sz="4700" b="0" i="0" u="none" strike="noStrike" kern="0" cap="none" spc="0" normalizeH="0" baseline="0" noProof="0" dirty="0">
              <a:ln>
                <a:noFill/>
              </a:ln>
              <a:solidFill>
                <a:srgbClr val="000000"/>
              </a:solidFill>
              <a:effectLst/>
              <a:uLnTx/>
              <a:uFillTx/>
              <a:latin typeface="Fjalla One"/>
              <a:ea typeface="Fjalla One"/>
              <a:cs typeface="Fjalla One"/>
              <a:sym typeface="Fjalla One"/>
            </a:endParaRPr>
          </a:p>
        </p:txBody>
      </p:sp>
      <p:sp>
        <p:nvSpPr>
          <p:cNvPr id="634" name="Google Shape;634;p51">
            <a:extLst>
              <a:ext uri="{C183D7F6-B498-43B3-948B-1728B52AA6E4}">
                <adec:decorative xmlns:adec="http://schemas.microsoft.com/office/drawing/2017/decorative" val="1"/>
              </a:ext>
            </a:extLst>
          </p:cNvPr>
          <p:cNvSpPr/>
          <p:nvPr/>
        </p:nvSpPr>
        <p:spPr>
          <a:xfrm>
            <a:off x="7384437" y="1579600"/>
            <a:ext cx="10018636" cy="7126709"/>
          </a:xfrm>
          <a:custGeom>
            <a:avLst/>
            <a:gdLst/>
            <a:ahLst/>
            <a:cxnLst/>
            <a:rect l="l" t="t" r="r" b="b"/>
            <a:pathLst>
              <a:path w="2401111" h="1708019" extrusionOk="0">
                <a:moveTo>
                  <a:pt x="2276651" y="1708019"/>
                </a:moveTo>
                <a:lnTo>
                  <a:pt x="124460" y="1708019"/>
                </a:lnTo>
                <a:cubicBezTo>
                  <a:pt x="55880" y="1708019"/>
                  <a:pt x="0" y="1652139"/>
                  <a:pt x="0" y="1583559"/>
                </a:cubicBezTo>
                <a:lnTo>
                  <a:pt x="0" y="124460"/>
                </a:lnTo>
                <a:cubicBezTo>
                  <a:pt x="0" y="55880"/>
                  <a:pt x="55880" y="0"/>
                  <a:pt x="124460" y="0"/>
                </a:cubicBezTo>
                <a:lnTo>
                  <a:pt x="2276651" y="0"/>
                </a:lnTo>
                <a:cubicBezTo>
                  <a:pt x="2345231" y="0"/>
                  <a:pt x="2401111" y="55880"/>
                  <a:pt x="2401111" y="124460"/>
                </a:cubicBezTo>
                <a:lnTo>
                  <a:pt x="2401111" y="1583559"/>
                </a:lnTo>
                <a:cubicBezTo>
                  <a:pt x="2401111" y="1652139"/>
                  <a:pt x="2345231" y="1708019"/>
                  <a:pt x="2276651" y="170801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6" name="Google Shape;636;p51"/>
          <p:cNvSpPr txBox="1"/>
          <p:nvPr/>
        </p:nvSpPr>
        <p:spPr>
          <a:xfrm>
            <a:off x="8170675" y="2776950"/>
            <a:ext cx="9118125" cy="4921347"/>
          </a:xfrm>
          <a:prstGeom prst="rect">
            <a:avLst/>
          </a:prstGeom>
          <a:noFill/>
          <a:ln>
            <a:noFill/>
          </a:ln>
        </p:spPr>
        <p:txBody>
          <a:bodyPr spcFirstLastPara="1" wrap="square" lIns="0" tIns="0" rIns="0" bIns="0" anchor="t" anchorCtr="0">
            <a:spAutoFit/>
          </a:bodyPr>
          <a:lstStyle/>
          <a:p>
            <a:pPr marL="457200" marR="0" lvl="0" indent="-488950" algn="l" rtl="0">
              <a:lnSpc>
                <a:spcPct val="130000"/>
              </a:lnSpc>
              <a:spcBef>
                <a:spcPts val="0"/>
              </a:spcBef>
              <a:spcAft>
                <a:spcPts val="0"/>
              </a:spcAft>
              <a:buSzPts val="4100"/>
              <a:buFont typeface="Raleway"/>
              <a:buAutoNum type="arabicPeriod"/>
            </a:pPr>
            <a:r>
              <a:rPr lang="en-US" sz="4100" b="1" dirty="0">
                <a:latin typeface="Raleway"/>
                <a:ea typeface="Raleway"/>
                <a:cs typeface="Raleway"/>
                <a:sym typeface="Raleway"/>
              </a:rPr>
              <a:t>Write down on your state </a:t>
            </a:r>
            <a:r>
              <a:rPr lang="en-US" sz="4100" b="1" dirty="0" err="1">
                <a:latin typeface="Raleway"/>
                <a:ea typeface="Raleway"/>
                <a:cs typeface="Raleway"/>
                <a:sym typeface="Raleway"/>
              </a:rPr>
              <a:t>padlet</a:t>
            </a:r>
            <a:r>
              <a:rPr lang="en-US" sz="4100" b="1" dirty="0">
                <a:latin typeface="Raleway"/>
                <a:ea typeface="Raleway"/>
                <a:cs typeface="Raleway"/>
                <a:sym typeface="Raleway"/>
              </a:rPr>
              <a:t> or on your CEEDAR notepad:</a:t>
            </a:r>
            <a:endParaRPr sz="4100" b="1" dirty="0">
              <a:latin typeface="Raleway"/>
              <a:ea typeface="Raleway"/>
              <a:cs typeface="Raleway"/>
              <a:sym typeface="Raleway"/>
            </a:endParaRPr>
          </a:p>
          <a:p>
            <a:pPr marL="457200" marR="0" lvl="0" indent="0" algn="l" rtl="0">
              <a:lnSpc>
                <a:spcPct val="130000"/>
              </a:lnSpc>
              <a:spcBef>
                <a:spcPts val="0"/>
              </a:spcBef>
              <a:spcAft>
                <a:spcPts val="0"/>
              </a:spcAft>
              <a:buNone/>
            </a:pPr>
            <a:r>
              <a:rPr lang="en-US" sz="4100" b="1" dirty="0">
                <a:latin typeface="Raleway"/>
                <a:ea typeface="Raleway"/>
                <a:cs typeface="Raleway"/>
                <a:sym typeface="Raleway"/>
              </a:rPr>
              <a:t>How can your SLT strengthen partnerships in your state?</a:t>
            </a:r>
            <a:endParaRPr sz="4100" b="1" dirty="0">
              <a:latin typeface="Raleway"/>
              <a:ea typeface="Raleway"/>
              <a:cs typeface="Raleway"/>
              <a:sym typeface="Raleway"/>
            </a:endParaRPr>
          </a:p>
          <a:p>
            <a:pPr marL="0" marR="0" lvl="0" indent="0" algn="l" rtl="0">
              <a:lnSpc>
                <a:spcPct val="130000"/>
              </a:lnSpc>
              <a:spcBef>
                <a:spcPts val="0"/>
              </a:spcBef>
              <a:spcAft>
                <a:spcPts val="0"/>
              </a:spcAft>
              <a:buNone/>
            </a:pPr>
            <a:endParaRPr sz="4100" b="1" dirty="0">
              <a:latin typeface="Raleway"/>
              <a:ea typeface="Raleway"/>
              <a:cs typeface="Raleway"/>
              <a:sym typeface="Raleway"/>
            </a:endParaRPr>
          </a:p>
          <a:p>
            <a:pPr marR="0" lvl="0" algn="l" rtl="0">
              <a:lnSpc>
                <a:spcPct val="130000"/>
              </a:lnSpc>
              <a:spcBef>
                <a:spcPts val="0"/>
              </a:spcBef>
              <a:spcAft>
                <a:spcPts val="0"/>
              </a:spcAft>
              <a:buSzPts val="4100"/>
            </a:pPr>
            <a:r>
              <a:rPr lang="en-US" sz="4100" b="1" dirty="0">
                <a:latin typeface="Raleway"/>
                <a:ea typeface="Raleway"/>
                <a:cs typeface="Raleway"/>
                <a:sym typeface="Raleway"/>
              </a:rPr>
              <a:t>2. Share during State Team Time</a:t>
            </a:r>
            <a:endParaRPr sz="2000" b="1" dirty="0">
              <a:latin typeface="Raleway"/>
              <a:ea typeface="Raleway"/>
              <a:cs typeface="Raleway"/>
              <a:sym typeface="Raleway"/>
            </a:endParaRPr>
          </a:p>
        </p:txBody>
      </p:sp>
      <p:sp>
        <p:nvSpPr>
          <p:cNvPr id="637" name="Google Shape;637;p51">
            <a:extLst>
              <a:ext uri="{C183D7F6-B498-43B3-948B-1728B52AA6E4}">
                <adec:decorative xmlns:adec="http://schemas.microsoft.com/office/drawing/2017/decorative" val="1"/>
              </a:ext>
            </a:extLst>
          </p:cNvPr>
          <p:cNvSpPr txBox="1"/>
          <p:nvPr/>
        </p:nvSpPr>
        <p:spPr>
          <a:xfrm>
            <a:off x="8170686" y="3811811"/>
            <a:ext cx="8394525" cy="215550"/>
          </a:xfrm>
          <a:prstGeom prst="rect">
            <a:avLst/>
          </a:prstGeom>
          <a:noFill/>
          <a:ln>
            <a:noFill/>
          </a:ln>
        </p:spPr>
        <p:txBody>
          <a:bodyPr spcFirstLastPara="1" wrap="square" lIns="0" tIns="0" rIns="0" bIns="0" anchor="t" anchorCtr="0">
            <a:spAutoFit/>
          </a:bodyPr>
          <a:lstStyle/>
          <a:p>
            <a:pPr marL="914400" marR="0" lvl="0" indent="0" algn="l" rtl="0">
              <a:lnSpc>
                <a:spcPct val="150020"/>
              </a:lnSpc>
              <a:spcBef>
                <a:spcPts val="0"/>
              </a:spcBef>
              <a:spcAft>
                <a:spcPts val="0"/>
              </a:spcAft>
              <a:buNone/>
            </a:pPr>
            <a:endParaRPr>
              <a:latin typeface="Raleway Medium"/>
              <a:ea typeface="Raleway Medium"/>
              <a:cs typeface="Raleway Medium"/>
              <a:sym typeface="Raleway Medium"/>
            </a:endParaRPr>
          </a:p>
        </p:txBody>
      </p:sp>
      <p:sp>
        <p:nvSpPr>
          <p:cNvPr id="638" name="Google Shape;638;p51">
            <a:extLst>
              <a:ext uri="{C183D7F6-B498-43B3-948B-1728B52AA6E4}">
                <adec:decorative xmlns:adec="http://schemas.microsoft.com/office/drawing/2017/decorative" val="1"/>
              </a:ext>
            </a:extLst>
          </p:cNvPr>
          <p:cNvSpPr/>
          <p:nvPr/>
        </p:nvSpPr>
        <p:spPr>
          <a:xfrm rot="-1682327">
            <a:off x="4894720" y="4405813"/>
            <a:ext cx="1555603" cy="2296094"/>
          </a:xfrm>
          <a:custGeom>
            <a:avLst/>
            <a:gdLst/>
            <a:ahLst/>
            <a:cxnLst/>
            <a:rect l="l" t="t" r="r" b="b"/>
            <a:pathLst>
              <a:path w="1555832" h="2296431" extrusionOk="0">
                <a:moveTo>
                  <a:pt x="0" y="0"/>
                </a:moveTo>
                <a:lnTo>
                  <a:pt x="1555831" y="0"/>
                </a:lnTo>
                <a:lnTo>
                  <a:pt x="1555831" y="2296430"/>
                </a:lnTo>
                <a:lnTo>
                  <a:pt x="0" y="229643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9" name="Google Shape;639;p51">
            <a:extLst>
              <a:ext uri="{C183D7F6-B498-43B3-948B-1728B52AA6E4}">
                <adec:decorative xmlns:adec="http://schemas.microsoft.com/office/drawing/2017/decorative" val="1"/>
              </a:ext>
            </a:extLst>
          </p:cNvPr>
          <p:cNvSpPr/>
          <p:nvPr/>
        </p:nvSpPr>
        <p:spPr>
          <a:xfrm>
            <a:off x="1138509" y="5555271"/>
            <a:ext cx="4949132" cy="7519007"/>
          </a:xfrm>
          <a:custGeom>
            <a:avLst/>
            <a:gdLst/>
            <a:ahLst/>
            <a:cxnLst/>
            <a:rect l="l" t="t" r="r" b="b"/>
            <a:pathLst>
              <a:path w="4949132" h="7519007" extrusionOk="0">
                <a:moveTo>
                  <a:pt x="0" y="0"/>
                </a:moveTo>
                <a:lnTo>
                  <a:pt x="4949132" y="0"/>
                </a:lnTo>
                <a:lnTo>
                  <a:pt x="4949132" y="7519007"/>
                </a:lnTo>
                <a:lnTo>
                  <a:pt x="0" y="7519007"/>
                </a:lnTo>
                <a:lnTo>
                  <a:pt x="0" y="0"/>
                </a:lnTo>
                <a:close/>
              </a:path>
            </a:pathLst>
          </a:custGeom>
          <a:blipFill rotWithShape="1">
            <a:blip r:embed="rId4">
              <a:alphaModFix/>
            </a:blip>
            <a:stretch>
              <a:fillRect l="-19492" t="-4339" r="-64433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0" name="Google Shape;640;p51">
            <a:extLst>
              <a:ext uri="{C183D7F6-B498-43B3-948B-1728B52AA6E4}">
                <adec:decorative xmlns:adec="http://schemas.microsoft.com/office/drawing/2017/decorative" val="1"/>
              </a:ext>
            </a:extLst>
          </p:cNvPr>
          <p:cNvSpPr/>
          <p:nvPr/>
        </p:nvSpPr>
        <p:spPr>
          <a:xfrm rot="-570569">
            <a:off x="2081406" y="4662351"/>
            <a:ext cx="2431810" cy="1529001"/>
          </a:xfrm>
          <a:custGeom>
            <a:avLst/>
            <a:gdLst/>
            <a:ahLst/>
            <a:cxnLst/>
            <a:rect l="l" t="t" r="r" b="b"/>
            <a:pathLst>
              <a:path w="2434916" h="1530954" extrusionOk="0">
                <a:moveTo>
                  <a:pt x="0" y="0"/>
                </a:moveTo>
                <a:lnTo>
                  <a:pt x="2434917" y="0"/>
                </a:lnTo>
                <a:lnTo>
                  <a:pt x="2434917" y="1530954"/>
                </a:lnTo>
                <a:lnTo>
                  <a:pt x="0" y="153095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1" name="Google Shape;641;p51">
            <a:extLst>
              <a:ext uri="{C183D7F6-B498-43B3-948B-1728B52AA6E4}">
                <adec:decorative xmlns:adec="http://schemas.microsoft.com/office/drawing/2017/decorative" val="1"/>
              </a:ext>
            </a:extLst>
          </p:cNvPr>
          <p:cNvSpPr/>
          <p:nvPr/>
        </p:nvSpPr>
        <p:spPr>
          <a:xfrm>
            <a:off x="289308"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2" name="Google Shape;642;p51">
            <a:extLst>
              <a:ext uri="{C183D7F6-B498-43B3-948B-1728B52AA6E4}">
                <adec:decorative xmlns:adec="http://schemas.microsoft.com/office/drawing/2017/decorative" val="1"/>
              </a:ext>
            </a:extLst>
          </p:cNvPr>
          <p:cNvSpPr txBox="1"/>
          <p:nvPr/>
        </p:nvSpPr>
        <p:spPr>
          <a:xfrm>
            <a:off x="176868"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pic>
        <p:nvPicPr>
          <p:cNvPr id="647" name="Google Shape;647;p5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2" y="4"/>
            <a:ext cx="18288024" cy="10287000"/>
          </a:xfrm>
          <a:prstGeom prst="rect">
            <a:avLst/>
          </a:prstGeom>
          <a:noFill/>
          <a:ln>
            <a:noFill/>
          </a:ln>
        </p:spPr>
      </p:pic>
      <p:sp>
        <p:nvSpPr>
          <p:cNvPr id="649" name="Google Shape;649;p52"/>
          <p:cNvSpPr txBox="1">
            <a:spLocks noGrp="1"/>
          </p:cNvSpPr>
          <p:nvPr>
            <p:ph type="title" idx="4294967295"/>
          </p:nvPr>
        </p:nvSpPr>
        <p:spPr>
          <a:xfrm>
            <a:off x="1907070" y="3774649"/>
            <a:ext cx="9672300" cy="248715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0"/>
              </a:lnSpc>
              <a:spcBef>
                <a:spcPts val="0"/>
              </a:spcBef>
              <a:spcAft>
                <a:spcPts val="0"/>
              </a:spcAft>
              <a:buClr>
                <a:srgbClr val="000000"/>
              </a:buClr>
              <a:buSzTx/>
              <a:buFont typeface="Arial"/>
              <a:buNone/>
              <a:tabLst/>
              <a:defRPr/>
            </a:pPr>
            <a:r>
              <a:rPr kumimoji="0" lang="en-US" sz="16159" b="1" i="0" u="none" strike="noStrike" kern="0" cap="none" spc="0" normalizeH="0" baseline="0" noProof="0" dirty="0">
                <a:ln>
                  <a:noFill/>
                </a:ln>
                <a:solidFill>
                  <a:srgbClr val="0F3869"/>
                </a:solidFill>
                <a:effectLst/>
                <a:uLnTx/>
                <a:uFillTx/>
                <a:latin typeface="Bebas Neue"/>
                <a:ea typeface="Bebas Neue"/>
                <a:cs typeface="Bebas Neue"/>
                <a:sym typeface="Bebas Neue"/>
              </a:rPr>
              <a:t>THANK YOU!</a:t>
            </a:r>
            <a:endParaRPr kumimoji="0" lang="en-US" sz="4700" b="1" i="0" u="none" strike="noStrike" kern="0" cap="none" spc="0" normalizeH="0" baseline="0" noProof="0" dirty="0">
              <a:ln>
                <a:noFill/>
              </a:ln>
              <a:solidFill>
                <a:srgbClr val="000000"/>
              </a:solidFill>
              <a:effectLst/>
              <a:uLnTx/>
              <a:uFillTx/>
              <a:latin typeface="Bebas Neue"/>
              <a:ea typeface="Bebas Neue"/>
              <a:cs typeface="Bebas Neue"/>
              <a:sym typeface="Bebas Neue"/>
            </a:endParaRPr>
          </a:p>
        </p:txBody>
      </p:sp>
      <p:sp>
        <p:nvSpPr>
          <p:cNvPr id="650" name="Google Shape;650;p52">
            <a:extLst>
              <a:ext uri="{C183D7F6-B498-43B3-948B-1728B52AA6E4}">
                <adec:decorative xmlns:adec="http://schemas.microsoft.com/office/drawing/2017/decorative" val="1"/>
              </a:ext>
            </a:extLst>
          </p:cNvPr>
          <p:cNvSpPr txBox="1"/>
          <p:nvPr/>
        </p:nvSpPr>
        <p:spPr>
          <a:xfrm>
            <a:off x="1907070" y="6261792"/>
            <a:ext cx="9672300" cy="5580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endParaRPr sz="3625">
              <a:solidFill>
                <a:srgbClr val="0F3869"/>
              </a:solidFill>
              <a:latin typeface="Raleway ExtraBold"/>
              <a:ea typeface="Raleway ExtraBold"/>
              <a:cs typeface="Raleway ExtraBold"/>
              <a:sym typeface="Raleway ExtraBold"/>
            </a:endParaRPr>
          </a:p>
        </p:txBody>
      </p:sp>
      <p:sp>
        <p:nvSpPr>
          <p:cNvPr id="651" name="Google Shape;651;p52">
            <a:extLst>
              <a:ext uri="{C183D7F6-B498-43B3-948B-1728B52AA6E4}">
                <adec:decorative xmlns:adec="http://schemas.microsoft.com/office/drawing/2017/decorative" val="1"/>
              </a:ext>
            </a:extLst>
          </p:cNvPr>
          <p:cNvSpPr/>
          <p:nvPr/>
        </p:nvSpPr>
        <p:spPr>
          <a:xfrm>
            <a:off x="12459421" y="2102451"/>
            <a:ext cx="5828579" cy="8748336"/>
          </a:xfrm>
          <a:custGeom>
            <a:avLst/>
            <a:gdLst/>
            <a:ahLst/>
            <a:cxnLst/>
            <a:rect l="l" t="t" r="r" b="b"/>
            <a:pathLst>
              <a:path w="5828579" h="8748336" extrusionOk="0">
                <a:moveTo>
                  <a:pt x="0" y="0"/>
                </a:moveTo>
                <a:lnTo>
                  <a:pt x="5828579" y="0"/>
                </a:lnTo>
                <a:lnTo>
                  <a:pt x="5828579" y="8748336"/>
                </a:lnTo>
                <a:lnTo>
                  <a:pt x="0" y="874833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2" name="Google Shape;652;p52">
            <a:extLst>
              <a:ext uri="{C183D7F6-B498-43B3-948B-1728B52AA6E4}">
                <adec:decorative xmlns:adec="http://schemas.microsoft.com/office/drawing/2017/decorative" val="1"/>
              </a:ext>
            </a:extLst>
          </p:cNvPr>
          <p:cNvSpPr/>
          <p:nvPr/>
        </p:nvSpPr>
        <p:spPr>
          <a:xfrm>
            <a:off x="272520"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3" name="Google Shape;653;p52"/>
          <p:cNvSpPr txBox="1"/>
          <p:nvPr/>
        </p:nvSpPr>
        <p:spPr>
          <a:xfrm>
            <a:off x="160079"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64" name="Google Shape;664;p53"/>
          <p:cNvSpPr txBox="1">
            <a:spLocks noGrp="1"/>
          </p:cNvSpPr>
          <p:nvPr>
            <p:ph type="title" idx="4294967295"/>
          </p:nvPr>
        </p:nvSpPr>
        <p:spPr>
          <a:xfrm>
            <a:off x="5334000" y="873815"/>
            <a:ext cx="9672300" cy="19794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0"/>
              </a:lnSpc>
              <a:spcBef>
                <a:spcPts val="0"/>
              </a:spcBef>
              <a:spcAft>
                <a:spcPts val="0"/>
              </a:spcAft>
              <a:buClr>
                <a:srgbClr val="000000"/>
              </a:buClr>
              <a:buSzTx/>
              <a:buFont typeface="Arial"/>
              <a:buNone/>
              <a:tabLst/>
              <a:defRPr/>
            </a:pPr>
            <a:r>
              <a:rPr kumimoji="0" lang="en-US" sz="12859" b="0" i="0" u="none" strike="noStrike" kern="0" cap="none" spc="0" normalizeH="0" baseline="0" noProof="0" dirty="0">
                <a:ln>
                  <a:noFill/>
                </a:ln>
                <a:solidFill>
                  <a:srgbClr val="0F3869"/>
                </a:solidFill>
                <a:effectLst/>
                <a:uLnTx/>
                <a:uFillTx/>
                <a:latin typeface="Raleway Black"/>
                <a:ea typeface="Raleway Black"/>
                <a:cs typeface="Raleway Black"/>
                <a:sym typeface="Raleway Black"/>
              </a:rPr>
              <a:t>Disclaimer</a:t>
            </a:r>
            <a:endParaRPr kumimoji="0" lang="en-US" sz="1400" b="0" i="0" u="none" strike="noStrike" kern="0" cap="none" spc="0" normalizeH="0" baseline="0" noProof="0" dirty="0">
              <a:ln>
                <a:noFill/>
              </a:ln>
              <a:solidFill>
                <a:srgbClr val="000000"/>
              </a:solidFill>
              <a:effectLst/>
              <a:uLnTx/>
              <a:uFillTx/>
              <a:latin typeface="Raleway Black"/>
              <a:ea typeface="Raleway Black"/>
              <a:cs typeface="Raleway Black"/>
              <a:sym typeface="Raleway Black"/>
            </a:endParaRPr>
          </a:p>
        </p:txBody>
      </p:sp>
      <p:pic>
        <p:nvPicPr>
          <p:cNvPr id="658" name="Google Shape;658;p53" descr="Ideas that Work. US Office of Special Education Programs">
            <a:extLst>
              <a:ext uri="{C183D7F6-B498-43B3-948B-1728B52AA6E4}">
                <adec:decorative xmlns:adec="http://schemas.microsoft.com/office/drawing/2017/decorative" val="0"/>
              </a:ext>
            </a:extLst>
          </p:cNvPr>
          <p:cNvPicPr preferRelativeResize="0"/>
          <p:nvPr/>
        </p:nvPicPr>
        <p:blipFill rotWithShape="1">
          <a:blip r:embed="rId3">
            <a:alphaModFix/>
          </a:blip>
          <a:srcRect/>
          <a:stretch/>
        </p:blipFill>
        <p:spPr>
          <a:xfrm>
            <a:off x="990600" y="3457594"/>
            <a:ext cx="4038957" cy="3371811"/>
          </a:xfrm>
          <a:prstGeom prst="rect">
            <a:avLst/>
          </a:prstGeom>
          <a:noFill/>
          <a:ln>
            <a:noFill/>
          </a:ln>
        </p:spPr>
      </p:pic>
      <p:grpSp>
        <p:nvGrpSpPr>
          <p:cNvPr id="659" name="Google Shape;659;p53">
            <a:extLst>
              <a:ext uri="{C183D7F6-B498-43B3-948B-1728B52AA6E4}">
                <adec:decorative xmlns:adec="http://schemas.microsoft.com/office/drawing/2017/decorative" val="1"/>
              </a:ext>
            </a:extLst>
          </p:cNvPr>
          <p:cNvGrpSpPr/>
          <p:nvPr/>
        </p:nvGrpSpPr>
        <p:grpSpPr>
          <a:xfrm rot="10800000">
            <a:off x="0" y="9258300"/>
            <a:ext cx="18288000" cy="1245692"/>
            <a:chOff x="0" y="-57150"/>
            <a:chExt cx="4816593" cy="328083"/>
          </a:xfrm>
        </p:grpSpPr>
        <p:sp>
          <p:nvSpPr>
            <p:cNvPr id="660" name="Google Shape;660;p53"/>
            <p:cNvSpPr/>
            <p:nvPr/>
          </p:nvSpPr>
          <p:spPr>
            <a:xfrm>
              <a:off x="0" y="0"/>
              <a:ext cx="4816592" cy="270933"/>
            </a:xfrm>
            <a:custGeom>
              <a:avLst/>
              <a:gdLst/>
              <a:ahLst/>
              <a:cxnLst/>
              <a:rect l="l" t="t" r="r" b="b"/>
              <a:pathLst>
                <a:path w="4816592" h="270933" extrusionOk="0">
                  <a:moveTo>
                    <a:pt x="0" y="0"/>
                  </a:moveTo>
                  <a:lnTo>
                    <a:pt x="4816592" y="0"/>
                  </a:lnTo>
                  <a:lnTo>
                    <a:pt x="4816592" y="270933"/>
                  </a:lnTo>
                  <a:lnTo>
                    <a:pt x="0" y="270933"/>
                  </a:lnTo>
                  <a:close/>
                </a:path>
              </a:pathLst>
            </a:custGeom>
            <a:solidFill>
              <a:srgbClr val="F0AF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1" name="Google Shape;661;p53"/>
            <p:cNvSpPr txBox="1"/>
            <p:nvPr/>
          </p:nvSpPr>
          <p:spPr>
            <a:xfrm>
              <a:off x="0" y="-57150"/>
              <a:ext cx="4816593" cy="328083"/>
            </a:xfrm>
            <a:prstGeom prst="rect">
              <a:avLst/>
            </a:prstGeom>
            <a:noFill/>
            <a:ln>
              <a:noFill/>
            </a:ln>
          </p:spPr>
          <p:txBody>
            <a:bodyPr spcFirstLastPara="1" wrap="square" lIns="50800" tIns="50800" rIns="50800" bIns="50800" anchor="ctr" anchorCtr="0">
              <a:noAutofit/>
            </a:bodyPr>
            <a:lstStyle/>
            <a:p>
              <a:pPr marL="0" marR="0" lvl="0" indent="0" algn="ctr" rtl="0">
                <a:lnSpc>
                  <a:spcPct val="163333"/>
                </a:lnSpc>
                <a:spcBef>
                  <a:spcPts val="0"/>
                </a:spcBef>
                <a:spcAft>
                  <a:spcPts val="0"/>
                </a:spcAft>
                <a:buNone/>
              </a:pPr>
              <a:endParaRPr sz="1800">
                <a:solidFill>
                  <a:schemeClr val="dk1"/>
                </a:solidFill>
                <a:latin typeface="Calibri"/>
                <a:ea typeface="Calibri"/>
                <a:cs typeface="Calibri"/>
                <a:sym typeface="Calibri"/>
              </a:endParaRPr>
            </a:p>
          </p:txBody>
        </p:sp>
      </p:grpSp>
      <p:sp>
        <p:nvSpPr>
          <p:cNvPr id="662" name="Google Shape;662;p53">
            <a:extLst>
              <a:ext uri="{C183D7F6-B498-43B3-948B-1728B52AA6E4}">
                <adec:decorative xmlns:adec="http://schemas.microsoft.com/office/drawing/2017/decorative" val="1"/>
              </a:ext>
            </a:extLst>
          </p:cNvPr>
          <p:cNvSpPr/>
          <p:nvPr/>
        </p:nvSpPr>
        <p:spPr>
          <a:xfrm>
            <a:off x="15532159" y="9340985"/>
            <a:ext cx="2423082" cy="502790"/>
          </a:xfrm>
          <a:custGeom>
            <a:avLst/>
            <a:gdLst/>
            <a:ahLst/>
            <a:cxnLst/>
            <a:rect l="l" t="t" r="r" b="b"/>
            <a:pathLst>
              <a:path w="2423082" h="502790" extrusionOk="0">
                <a:moveTo>
                  <a:pt x="0" y="0"/>
                </a:moveTo>
                <a:lnTo>
                  <a:pt x="2423082" y="0"/>
                </a:lnTo>
                <a:lnTo>
                  <a:pt x="2423082" y="502790"/>
                </a:lnTo>
                <a:lnTo>
                  <a:pt x="0" y="5027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3" name="Google Shape;663;p53">
            <a:extLst>
              <a:ext uri="{C183D7F6-B498-43B3-948B-1728B52AA6E4}">
                <adec:decorative xmlns:adec="http://schemas.microsoft.com/office/drawing/2017/decorative" val="1"/>
              </a:ext>
            </a:extLst>
          </p:cNvPr>
          <p:cNvSpPr txBox="1"/>
          <p:nvPr/>
        </p:nvSpPr>
        <p:spPr>
          <a:xfrm>
            <a:off x="15424705" y="9872350"/>
            <a:ext cx="2637900" cy="324300"/>
          </a:xfrm>
          <a:prstGeom prst="rect">
            <a:avLst/>
          </a:prstGeom>
          <a:noFill/>
          <a:ln>
            <a:noFill/>
          </a:ln>
        </p:spPr>
        <p:txBody>
          <a:bodyPr spcFirstLastPara="1" wrap="square" lIns="0" tIns="0" rIns="0" bIns="0" anchor="t" anchorCtr="0">
            <a:spAutoFit/>
          </a:bodyPr>
          <a:lstStyle/>
          <a:p>
            <a:pPr marL="0" marR="0" lvl="0" indent="0" algn="ctr" rtl="0">
              <a:lnSpc>
                <a:spcPct val="100996"/>
              </a:lnSpc>
              <a:spcBef>
                <a:spcPts val="0"/>
              </a:spcBef>
              <a:spcAft>
                <a:spcPts val="0"/>
              </a:spcAft>
              <a:buNone/>
            </a:pPr>
            <a:r>
              <a:rPr lang="en-US" sz="2107">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665" name="Google Shape;665;p53"/>
          <p:cNvSpPr txBox="1"/>
          <p:nvPr/>
        </p:nvSpPr>
        <p:spPr>
          <a:xfrm>
            <a:off x="5998425" y="3314700"/>
            <a:ext cx="10155900" cy="424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Raleway"/>
                <a:ea typeface="Raleway"/>
                <a:cs typeface="Raleway"/>
                <a:sym typeface="Raleway"/>
              </a:rPr>
              <a:t>This content was produced under U.S. Department of Education, Office of Special Education Programs, Award No. H325A220002. David Guardino serves as the project officer. The views expressed herein do not necessarily represent the positions or policies of the U.S. Department of Education. No official endorsement by the U.S. </a:t>
            </a:r>
            <a:r>
              <a:rPr lang="en-US" sz="2800" b="1">
                <a:solidFill>
                  <a:schemeClr val="dk1"/>
                </a:solidFill>
                <a:latin typeface="Raleway"/>
                <a:ea typeface="Raleway"/>
                <a:cs typeface="Raleway"/>
                <a:sym typeface="Raleway"/>
              </a:rPr>
              <a:t>Department of Education of any product, commodity, service, or enterprise mentioned in this website is intended or should be inferred.</a:t>
            </a:r>
            <a:endParaRPr b="1">
              <a:latin typeface="Raleway"/>
              <a:ea typeface="Raleway"/>
              <a:cs typeface="Raleway"/>
              <a:sym typeface="Raleway"/>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112"/>
        <p:cNvGrpSpPr/>
        <p:nvPr/>
      </p:nvGrpSpPr>
      <p:grpSpPr>
        <a:xfrm>
          <a:off x="0" y="0"/>
          <a:ext cx="0" cy="0"/>
          <a:chOff x="0" y="0"/>
          <a:chExt cx="0" cy="0"/>
        </a:xfrm>
      </p:grpSpPr>
      <p:sp>
        <p:nvSpPr>
          <p:cNvPr id="117" name="Google Shape;117;p16"/>
          <p:cNvSpPr txBox="1">
            <a:spLocks noGrp="1"/>
          </p:cNvSpPr>
          <p:nvPr>
            <p:ph type="title" idx="4294967295"/>
          </p:nvPr>
        </p:nvSpPr>
        <p:spPr>
          <a:xfrm>
            <a:off x="1186300" y="3260050"/>
            <a:ext cx="16441500" cy="1942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75000"/>
              </a:lnSpc>
              <a:spcBef>
                <a:spcPts val="0"/>
              </a:spcBef>
              <a:spcAft>
                <a:spcPts val="0"/>
              </a:spcAft>
              <a:buClr>
                <a:srgbClr val="000000"/>
              </a:buClr>
              <a:buSzTx/>
              <a:buFont typeface="Arial"/>
              <a:buNone/>
              <a:tabLst/>
              <a:defRPr/>
            </a:pPr>
            <a:r>
              <a:rPr kumimoji="0" lang="en-US" sz="16827" b="1" i="0" u="none" strike="noStrike" kern="0" cap="none" spc="0" normalizeH="0" baseline="0" noProof="0" dirty="0">
                <a:ln>
                  <a:noFill/>
                </a:ln>
                <a:solidFill>
                  <a:srgbClr val="FCB008"/>
                </a:solidFill>
                <a:effectLst/>
                <a:uLnTx/>
                <a:uFillTx/>
                <a:latin typeface="Bebas Neue"/>
                <a:ea typeface="Bebas Neue"/>
                <a:cs typeface="Bebas Neue"/>
                <a:sym typeface="Bebas Neue"/>
              </a:rPr>
              <a:t>VA partnership: </a:t>
            </a:r>
            <a:r>
              <a:rPr kumimoji="0" lang="en-US" sz="16827" b="1" i="0" u="none" strike="noStrike" kern="0" cap="none" spc="0" normalizeH="0" baseline="0" noProof="0" dirty="0" err="1">
                <a:ln>
                  <a:noFill/>
                </a:ln>
                <a:solidFill>
                  <a:srgbClr val="FCB008"/>
                </a:solidFill>
                <a:effectLst/>
                <a:uLnTx/>
                <a:uFillTx/>
                <a:latin typeface="Bebas Neue"/>
                <a:ea typeface="Bebas Neue"/>
                <a:cs typeface="Bebas Neue"/>
                <a:sym typeface="Bebas Neue"/>
              </a:rPr>
              <a:t>ttac</a:t>
            </a:r>
            <a:endParaRPr kumimoji="0" lang="en-US" sz="2900" b="1" i="0" u="none" strike="noStrike" kern="0" cap="none" spc="0" normalizeH="0" baseline="0" noProof="0" dirty="0">
              <a:ln>
                <a:noFill/>
              </a:ln>
              <a:solidFill>
                <a:srgbClr val="FCB008"/>
              </a:solidFill>
              <a:effectLst/>
              <a:uLnTx/>
              <a:uFillTx/>
              <a:latin typeface="Bebas Neue"/>
              <a:ea typeface="Bebas Neue"/>
              <a:cs typeface="Bebas Neue"/>
              <a:sym typeface="Bebas Neue"/>
            </a:endParaRPr>
          </a:p>
        </p:txBody>
      </p:sp>
      <p:sp>
        <p:nvSpPr>
          <p:cNvPr id="113" name="Google Shape;113;p16"/>
          <p:cNvSpPr txBox="1"/>
          <p:nvPr/>
        </p:nvSpPr>
        <p:spPr>
          <a:xfrm>
            <a:off x="552450" y="5511600"/>
            <a:ext cx="17297700" cy="4298100"/>
          </a:xfrm>
          <a:prstGeom prst="rect">
            <a:avLst/>
          </a:prstGeom>
          <a:noFill/>
          <a:ln>
            <a:noFill/>
          </a:ln>
        </p:spPr>
        <p:txBody>
          <a:bodyPr spcFirstLastPara="1" wrap="square" lIns="0" tIns="0" rIns="0" bIns="0" anchor="t" anchorCtr="0">
            <a:spAutoFit/>
          </a:bodyPr>
          <a:lstStyle/>
          <a:p>
            <a:pPr marL="0" marR="0" lvl="0" indent="0" algn="ctr" rtl="0">
              <a:lnSpc>
                <a:spcPct val="123995"/>
              </a:lnSpc>
              <a:spcBef>
                <a:spcPts val="0"/>
              </a:spcBef>
              <a:spcAft>
                <a:spcPts val="0"/>
              </a:spcAft>
              <a:buNone/>
            </a:pPr>
            <a:r>
              <a:rPr lang="en-US" sz="3809" b="1" dirty="0">
                <a:solidFill>
                  <a:srgbClr val="F0AF15"/>
                </a:solidFill>
                <a:latin typeface="Raleway"/>
                <a:ea typeface="Raleway"/>
                <a:cs typeface="Raleway"/>
                <a:sym typeface="Raleway"/>
              </a:rPr>
              <a:t>Presented by:</a:t>
            </a:r>
            <a:endParaRPr sz="3809" b="1" dirty="0">
              <a:solidFill>
                <a:srgbClr val="F0AF15"/>
              </a:solidFill>
              <a:latin typeface="Raleway"/>
              <a:ea typeface="Raleway"/>
              <a:cs typeface="Raleway"/>
              <a:sym typeface="Raleway"/>
            </a:endParaRPr>
          </a:p>
          <a:p>
            <a:pPr marL="0" lvl="0" indent="0" algn="ctr" rtl="0">
              <a:lnSpc>
                <a:spcPct val="123995"/>
              </a:lnSpc>
              <a:spcBef>
                <a:spcPts val="0"/>
              </a:spcBef>
              <a:spcAft>
                <a:spcPts val="0"/>
              </a:spcAft>
              <a:buClr>
                <a:schemeClr val="dk1"/>
              </a:buClr>
              <a:buFont typeface="Arial"/>
              <a:buNone/>
            </a:pPr>
            <a:r>
              <a:rPr lang="en-US" sz="3809" b="1" dirty="0">
                <a:solidFill>
                  <a:srgbClr val="F0AF15"/>
                </a:solidFill>
                <a:latin typeface="Raleway"/>
                <a:ea typeface="Raleway"/>
                <a:cs typeface="Raleway"/>
                <a:sym typeface="Raleway"/>
              </a:rPr>
              <a:t>Jennifer Sassano, Co-director GMU TTAC, VA SLT</a:t>
            </a:r>
            <a:endParaRPr sz="3809" b="1" dirty="0">
              <a:solidFill>
                <a:srgbClr val="F0AF15"/>
              </a:solidFill>
              <a:latin typeface="Raleway"/>
              <a:ea typeface="Raleway"/>
              <a:cs typeface="Raleway"/>
              <a:sym typeface="Raleway"/>
            </a:endParaRPr>
          </a:p>
          <a:p>
            <a:pPr marL="0" lvl="0" indent="0" algn="ctr" rtl="0">
              <a:lnSpc>
                <a:spcPct val="123995"/>
              </a:lnSpc>
              <a:spcBef>
                <a:spcPts val="0"/>
              </a:spcBef>
              <a:spcAft>
                <a:spcPts val="0"/>
              </a:spcAft>
              <a:buClr>
                <a:schemeClr val="dk1"/>
              </a:buClr>
              <a:buFont typeface="Arial"/>
              <a:buNone/>
            </a:pPr>
            <a:r>
              <a:rPr lang="en-US" sz="3809" b="1" dirty="0">
                <a:solidFill>
                  <a:srgbClr val="F0AF15"/>
                </a:solidFill>
                <a:latin typeface="Raleway"/>
                <a:ea typeface="Raleway"/>
                <a:cs typeface="Raleway"/>
                <a:sym typeface="Raleway"/>
              </a:rPr>
              <a:t>Dr. Jarrod Hobson, Education Coordinator JMU TTAC, VA SLT</a:t>
            </a:r>
            <a:endParaRPr sz="3809" b="1" dirty="0">
              <a:solidFill>
                <a:srgbClr val="F0AF15"/>
              </a:solidFill>
              <a:latin typeface="Raleway"/>
              <a:ea typeface="Raleway"/>
              <a:cs typeface="Raleway"/>
              <a:sym typeface="Raleway"/>
            </a:endParaRPr>
          </a:p>
          <a:p>
            <a:pPr marL="0" lvl="0" indent="0" algn="ctr" rtl="0">
              <a:lnSpc>
                <a:spcPct val="123995"/>
              </a:lnSpc>
              <a:spcBef>
                <a:spcPts val="0"/>
              </a:spcBef>
              <a:spcAft>
                <a:spcPts val="0"/>
              </a:spcAft>
              <a:buClr>
                <a:schemeClr val="dk1"/>
              </a:buClr>
              <a:buFont typeface="Arial"/>
              <a:buNone/>
            </a:pPr>
            <a:r>
              <a:rPr lang="en-US" sz="3809" b="1" dirty="0">
                <a:solidFill>
                  <a:srgbClr val="F0AF15"/>
                </a:solidFill>
                <a:latin typeface="Raleway"/>
                <a:ea typeface="Raleway"/>
                <a:cs typeface="Raleway"/>
                <a:sym typeface="Raleway"/>
              </a:rPr>
              <a:t>Dr. Zenia Burnett, Director of Special Education Instructional Services, Virginia Department of Education, VA SLT</a:t>
            </a:r>
            <a:endParaRPr sz="3809" b="1" dirty="0">
              <a:solidFill>
                <a:srgbClr val="F0AF15"/>
              </a:solidFill>
              <a:latin typeface="Raleway"/>
              <a:ea typeface="Raleway"/>
              <a:cs typeface="Raleway"/>
              <a:sym typeface="Raleway"/>
            </a:endParaRPr>
          </a:p>
          <a:p>
            <a:pPr marL="0" marR="0" lvl="0" indent="0" algn="ctr" rtl="0">
              <a:lnSpc>
                <a:spcPct val="123995"/>
              </a:lnSpc>
              <a:spcBef>
                <a:spcPts val="0"/>
              </a:spcBef>
              <a:spcAft>
                <a:spcPts val="0"/>
              </a:spcAft>
              <a:buNone/>
            </a:pPr>
            <a:endParaRPr sz="4309" b="1" dirty="0">
              <a:solidFill>
                <a:srgbClr val="F0AF15"/>
              </a:solidFill>
              <a:latin typeface="Raleway"/>
              <a:ea typeface="Raleway"/>
              <a:cs typeface="Raleway"/>
              <a:sym typeface="Raleway"/>
            </a:endParaRPr>
          </a:p>
        </p:txBody>
      </p:sp>
      <p:sp>
        <p:nvSpPr>
          <p:cNvPr id="114" name="Google Shape;114;p16">
            <a:extLst>
              <a:ext uri="{C183D7F6-B498-43B3-948B-1728B52AA6E4}">
                <adec:decorative xmlns:adec="http://schemas.microsoft.com/office/drawing/2017/decorative" val="1"/>
              </a:ext>
            </a:extLst>
          </p:cNvPr>
          <p:cNvSpPr/>
          <p:nvPr/>
        </p:nvSpPr>
        <p:spPr>
          <a:xfrm>
            <a:off x="15362460" y="9125949"/>
            <a:ext cx="2617191" cy="543067"/>
          </a:xfrm>
          <a:custGeom>
            <a:avLst/>
            <a:gdLst/>
            <a:ahLst/>
            <a:cxnLst/>
            <a:rect l="l" t="t" r="r" b="b"/>
            <a:pathLst>
              <a:path w="2617191" h="543067" extrusionOk="0">
                <a:moveTo>
                  <a:pt x="0" y="0"/>
                </a:moveTo>
                <a:lnTo>
                  <a:pt x="2617192" y="0"/>
                </a:lnTo>
                <a:lnTo>
                  <a:pt x="2617192" y="543067"/>
                </a:lnTo>
                <a:lnTo>
                  <a:pt x="0" y="54306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16">
            <a:extLst>
              <a:ext uri="{C183D7F6-B498-43B3-948B-1728B52AA6E4}">
                <adec:decorative xmlns:adec="http://schemas.microsoft.com/office/drawing/2017/decorative" val="1"/>
              </a:ext>
            </a:extLst>
          </p:cNvPr>
          <p:cNvSpPr txBox="1"/>
          <p:nvPr/>
        </p:nvSpPr>
        <p:spPr>
          <a:xfrm>
            <a:off x="15290852" y="969759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FFFFFF"/>
                </a:solidFill>
                <a:latin typeface="Satisfy"/>
                <a:ea typeface="Satisfy"/>
                <a:cs typeface="Satisfy"/>
                <a:sym typeface="Satisfy"/>
              </a:rPr>
              <a:t>Cross-State Convening</a:t>
            </a:r>
            <a:endParaRPr sz="1500">
              <a:latin typeface="Satisfy"/>
              <a:ea typeface="Satisfy"/>
              <a:cs typeface="Satisfy"/>
              <a:sym typeface="Satisfy"/>
            </a:endParaRPr>
          </a:p>
        </p:txBody>
      </p:sp>
      <p:pic>
        <p:nvPicPr>
          <p:cNvPr id="116" name="Google Shape;116;p16">
            <a:extLst>
              <a:ext uri="{C183D7F6-B498-43B3-948B-1728B52AA6E4}">
                <adec:decorative xmlns:adec="http://schemas.microsoft.com/office/drawing/2017/decorative" val="1"/>
              </a:ext>
            </a:extLst>
          </p:cNvPr>
          <p:cNvPicPr preferRelativeResize="0"/>
          <p:nvPr/>
        </p:nvPicPr>
        <p:blipFill rotWithShape="1">
          <a:blip r:embed="rId4">
            <a:alphaModFix/>
          </a:blip>
          <a:srcRect r="-2817" b="69342"/>
          <a:stretch/>
        </p:blipFill>
        <p:spPr>
          <a:xfrm>
            <a:off x="-162200" y="-182475"/>
            <a:ext cx="19138502" cy="32097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Google Shape;123;p17"/>
          <p:cNvSpPr txBox="1">
            <a:spLocks noGrp="1"/>
          </p:cNvSpPr>
          <p:nvPr>
            <p:ph type="title" idx="4294967295"/>
          </p:nvPr>
        </p:nvSpPr>
        <p:spPr>
          <a:xfrm>
            <a:off x="2718675" y="1941938"/>
            <a:ext cx="12850650" cy="15390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9999" b="1" i="0" u="none" strike="noStrike" kern="0" cap="none" spc="0" normalizeH="0" baseline="0" noProof="0" dirty="0">
                <a:ln>
                  <a:noFill/>
                </a:ln>
                <a:solidFill>
                  <a:srgbClr val="000000"/>
                </a:solidFill>
                <a:effectLst/>
                <a:uLnTx/>
                <a:uFillTx/>
                <a:latin typeface="Fjalla One"/>
                <a:ea typeface="Fjalla One"/>
                <a:cs typeface="Fjalla One"/>
                <a:sym typeface="Fjalla One"/>
              </a:rPr>
              <a:t>Where We’re Headed</a:t>
            </a:r>
            <a:endParaRPr kumimoji="0" lang="en-US" sz="4400" b="0" i="0" u="none" strike="noStrike" kern="0" cap="none" spc="0" normalizeH="0" baseline="0" noProof="0" dirty="0">
              <a:ln>
                <a:noFill/>
              </a:ln>
              <a:solidFill>
                <a:srgbClr val="000000"/>
              </a:solidFill>
              <a:effectLst/>
              <a:uLnTx/>
              <a:uFillTx/>
              <a:latin typeface="Fjalla One"/>
              <a:ea typeface="Fjalla One"/>
              <a:cs typeface="Fjalla One"/>
              <a:sym typeface="Fjalla One"/>
            </a:endParaRPr>
          </a:p>
        </p:txBody>
      </p:sp>
      <p:sp>
        <p:nvSpPr>
          <p:cNvPr id="124" name="Google Shape;124;p17"/>
          <p:cNvSpPr txBox="1"/>
          <p:nvPr/>
        </p:nvSpPr>
        <p:spPr>
          <a:xfrm>
            <a:off x="3771225" y="3873006"/>
            <a:ext cx="10745550" cy="53865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t>Identifying Partnerships for Success</a:t>
            </a:r>
            <a:endParaRPr/>
          </a:p>
        </p:txBody>
      </p:sp>
      <p:sp>
        <p:nvSpPr>
          <p:cNvPr id="125" name="Google Shape;125;p17">
            <a:extLst>
              <a:ext uri="{C183D7F6-B498-43B3-948B-1728B52AA6E4}">
                <adec:decorative xmlns:adec="http://schemas.microsoft.com/office/drawing/2017/decorative" val="1"/>
              </a:ext>
            </a:extLst>
          </p:cNvPr>
          <p:cNvSpPr/>
          <p:nvPr/>
        </p:nvSpPr>
        <p:spPr>
          <a:xfrm>
            <a:off x="15458567"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6" name="Google Shape;126;p17"/>
          <p:cNvSpPr txBox="1"/>
          <p:nvPr/>
        </p:nvSpPr>
        <p:spPr>
          <a:xfrm>
            <a:off x="15346126"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pic>
        <p:nvPicPr>
          <p:cNvPr id="127" name="Google Shape;127;p17">
            <a:extLst>
              <a:ext uri="{C183D7F6-B498-43B3-948B-1728B52AA6E4}">
                <adec:decorative xmlns:adec="http://schemas.microsoft.com/office/drawing/2017/decorative" val="1"/>
              </a:ext>
            </a:extLst>
          </p:cNvPr>
          <p:cNvPicPr preferRelativeResize="0"/>
          <p:nvPr/>
        </p:nvPicPr>
        <p:blipFill rotWithShape="1">
          <a:blip r:embed="rId4">
            <a:alphaModFix/>
          </a:blip>
          <a:srcRect t="58037"/>
          <a:stretch/>
        </p:blipFill>
        <p:spPr>
          <a:xfrm>
            <a:off x="0" y="5970375"/>
            <a:ext cx="18288000" cy="4316625"/>
          </a:xfrm>
          <a:prstGeom prst="rect">
            <a:avLst/>
          </a:prstGeom>
          <a:noFill/>
          <a:ln>
            <a:noFill/>
          </a:ln>
        </p:spPr>
      </p:pic>
      <p:sp>
        <p:nvSpPr>
          <p:cNvPr id="128" name="Google Shape;128;p17">
            <a:extLst>
              <a:ext uri="{C183D7F6-B498-43B3-948B-1728B52AA6E4}">
                <adec:decorative xmlns:adec="http://schemas.microsoft.com/office/drawing/2017/decorative" val="1"/>
              </a:ext>
            </a:extLst>
          </p:cNvPr>
          <p:cNvSpPr/>
          <p:nvPr/>
        </p:nvSpPr>
        <p:spPr>
          <a:xfrm>
            <a:off x="-276773" y="4345059"/>
            <a:ext cx="6449851" cy="8599801"/>
          </a:xfrm>
          <a:custGeom>
            <a:avLst/>
            <a:gdLst/>
            <a:ahLst/>
            <a:cxnLst/>
            <a:rect l="l" t="t" r="r" b="b"/>
            <a:pathLst>
              <a:path w="6449851" h="8599801" extrusionOk="0">
                <a:moveTo>
                  <a:pt x="0" y="0"/>
                </a:moveTo>
                <a:lnTo>
                  <a:pt x="6449851" y="0"/>
                </a:lnTo>
                <a:lnTo>
                  <a:pt x="6449851" y="8599801"/>
                </a:lnTo>
                <a:lnTo>
                  <a:pt x="0" y="8599801"/>
                </a:lnTo>
                <a:lnTo>
                  <a:pt x="0" y="0"/>
                </a:lnTo>
                <a:close/>
              </a:path>
            </a:pathLst>
          </a:custGeom>
          <a:blipFill rotWithShape="1">
            <a:blip r:embed="rId5">
              <a:alphaModFix/>
            </a:blip>
            <a:stretch>
              <a:fillRect l="-104897" t="-122746" r="-5398" b="-1397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8">
            <a:extLst>
              <a:ext uri="{C183D7F6-B498-43B3-948B-1728B52AA6E4}">
                <adec:decorative xmlns:adec="http://schemas.microsoft.com/office/drawing/2017/decorative" val="1"/>
              </a:ext>
            </a:extLst>
          </p:cNvPr>
          <p:cNvSpPr/>
          <p:nvPr/>
        </p:nvSpPr>
        <p:spPr>
          <a:xfrm>
            <a:off x="2873238" y="1028700"/>
            <a:ext cx="12539606" cy="7126709"/>
          </a:xfrm>
          <a:custGeom>
            <a:avLst/>
            <a:gdLst/>
            <a:ahLst/>
            <a:cxnLst/>
            <a:rect l="l" t="t" r="r" b="b"/>
            <a:pathLst>
              <a:path w="3005298" h="1708019" extrusionOk="0">
                <a:moveTo>
                  <a:pt x="2880838" y="1708019"/>
                </a:moveTo>
                <a:lnTo>
                  <a:pt x="124460" y="1708019"/>
                </a:lnTo>
                <a:cubicBezTo>
                  <a:pt x="55880" y="1708019"/>
                  <a:pt x="0" y="1652139"/>
                  <a:pt x="0" y="1583559"/>
                </a:cubicBezTo>
                <a:lnTo>
                  <a:pt x="0" y="124460"/>
                </a:lnTo>
                <a:cubicBezTo>
                  <a:pt x="0" y="55880"/>
                  <a:pt x="55880" y="0"/>
                  <a:pt x="124460" y="0"/>
                </a:cubicBezTo>
                <a:lnTo>
                  <a:pt x="2880838" y="0"/>
                </a:lnTo>
                <a:cubicBezTo>
                  <a:pt x="2949418" y="0"/>
                  <a:pt x="3005298" y="55880"/>
                  <a:pt x="3005298" y="124460"/>
                </a:cubicBezTo>
                <a:lnTo>
                  <a:pt x="3005298" y="1583559"/>
                </a:lnTo>
                <a:cubicBezTo>
                  <a:pt x="3005298" y="1652139"/>
                  <a:pt x="2949418" y="1708019"/>
                  <a:pt x="2880838" y="1708019"/>
                </a:cubicBezTo>
                <a:close/>
              </a:path>
            </a:pathLst>
          </a:custGeom>
          <a:solidFill>
            <a:srgbClr val="F8BC2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 name="Google Shape;134;p18">
            <a:extLst>
              <a:ext uri="{C183D7F6-B498-43B3-948B-1728B52AA6E4}">
                <adec:decorative xmlns:adec="http://schemas.microsoft.com/office/drawing/2017/decorative" val="1"/>
              </a:ext>
            </a:extLst>
          </p:cNvPr>
          <p:cNvSpPr/>
          <p:nvPr/>
        </p:nvSpPr>
        <p:spPr>
          <a:xfrm>
            <a:off x="289308"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 name="Google Shape;135;p18">
            <a:extLst>
              <a:ext uri="{C183D7F6-B498-43B3-948B-1728B52AA6E4}">
                <adec:decorative xmlns:adec="http://schemas.microsoft.com/office/drawing/2017/decorative" val="1"/>
              </a:ext>
            </a:extLst>
          </p:cNvPr>
          <p:cNvSpPr txBox="1"/>
          <p:nvPr/>
        </p:nvSpPr>
        <p:spPr>
          <a:xfrm>
            <a:off x="176868"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136" name="Google Shape;136;p18">
            <a:extLst>
              <a:ext uri="{C183D7F6-B498-43B3-948B-1728B52AA6E4}">
                <adec:decorative xmlns:adec="http://schemas.microsoft.com/office/drawing/2017/decorative" val="1"/>
              </a:ext>
            </a:extLst>
          </p:cNvPr>
          <p:cNvSpPr/>
          <p:nvPr/>
        </p:nvSpPr>
        <p:spPr>
          <a:xfrm>
            <a:off x="-7" y="5346712"/>
            <a:ext cx="4874396" cy="7267812"/>
          </a:xfrm>
          <a:custGeom>
            <a:avLst/>
            <a:gdLst/>
            <a:ahLst/>
            <a:cxnLst/>
            <a:rect l="l" t="t" r="r" b="b"/>
            <a:pathLst>
              <a:path w="4874396" h="7267812" extrusionOk="0">
                <a:moveTo>
                  <a:pt x="0" y="0"/>
                </a:moveTo>
                <a:lnTo>
                  <a:pt x="4874396" y="0"/>
                </a:lnTo>
                <a:lnTo>
                  <a:pt x="4874396" y="7267812"/>
                </a:lnTo>
                <a:lnTo>
                  <a:pt x="0" y="7267812"/>
                </a:lnTo>
                <a:lnTo>
                  <a:pt x="0" y="0"/>
                </a:lnTo>
                <a:close/>
              </a:path>
            </a:pathLst>
          </a:custGeom>
          <a:blipFill rotWithShape="1">
            <a:blip r:embed="rId4">
              <a:alphaModFix/>
            </a:blip>
            <a:stretch>
              <a:fillRect l="-5307" t="-129" r="-112756" b="-11938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 name="Google Shape;137;p18">
            <a:extLst>
              <a:ext uri="{C183D7F6-B498-43B3-948B-1728B52AA6E4}">
                <adec:decorative xmlns:adec="http://schemas.microsoft.com/office/drawing/2017/decorative" val="1"/>
              </a:ext>
            </a:extLst>
          </p:cNvPr>
          <p:cNvSpPr/>
          <p:nvPr/>
        </p:nvSpPr>
        <p:spPr>
          <a:xfrm>
            <a:off x="13522649" y="5496243"/>
            <a:ext cx="4765351" cy="6665818"/>
          </a:xfrm>
          <a:custGeom>
            <a:avLst/>
            <a:gdLst/>
            <a:ahLst/>
            <a:cxnLst/>
            <a:rect l="l" t="t" r="r" b="b"/>
            <a:pathLst>
              <a:path w="4765351" h="6665818" extrusionOk="0">
                <a:moveTo>
                  <a:pt x="0" y="0"/>
                </a:moveTo>
                <a:lnTo>
                  <a:pt x="4765351" y="0"/>
                </a:lnTo>
                <a:lnTo>
                  <a:pt x="4765351" y="6665818"/>
                </a:lnTo>
                <a:lnTo>
                  <a:pt x="0" y="6665818"/>
                </a:lnTo>
                <a:lnTo>
                  <a:pt x="0" y="0"/>
                </a:lnTo>
                <a:close/>
              </a:path>
            </a:pathLst>
          </a:custGeom>
          <a:blipFill rotWithShape="1">
            <a:blip r:embed="rId5">
              <a:alphaModFix/>
            </a:blip>
            <a:stretch>
              <a:fillRect l="-102895" t="-113427" r="-13868" b="-1916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18"/>
          <p:cNvSpPr txBox="1">
            <a:spLocks noGrp="1"/>
          </p:cNvSpPr>
          <p:nvPr>
            <p:ph type="title" idx="4294967295"/>
          </p:nvPr>
        </p:nvSpPr>
        <p:spPr>
          <a:xfrm>
            <a:off x="3702102" y="2282467"/>
            <a:ext cx="10881900" cy="143145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9299" b="1" i="0" u="none" strike="noStrike" kern="0" cap="none" spc="0" normalizeH="0" baseline="0" noProof="0" dirty="0">
                <a:ln>
                  <a:noFill/>
                </a:ln>
                <a:solidFill>
                  <a:srgbClr val="000000"/>
                </a:solidFill>
                <a:effectLst/>
                <a:uLnTx/>
                <a:uFillTx/>
                <a:latin typeface="Fjalla One"/>
                <a:ea typeface="Fjalla One"/>
                <a:cs typeface="Fjalla One"/>
                <a:sym typeface="Fjalla One"/>
              </a:rPr>
              <a:t>TTAC Mission</a:t>
            </a:r>
            <a:endParaRPr kumimoji="0" lang="en-US" sz="3700" b="0" i="0" u="none" strike="noStrike" kern="0" cap="none" spc="0" normalizeH="0" baseline="0" noProof="0" dirty="0">
              <a:ln>
                <a:noFill/>
              </a:ln>
              <a:solidFill>
                <a:srgbClr val="000000"/>
              </a:solidFill>
              <a:effectLst/>
              <a:uLnTx/>
              <a:uFillTx/>
              <a:latin typeface="Fjalla One"/>
              <a:ea typeface="Fjalla One"/>
              <a:cs typeface="Fjalla One"/>
              <a:sym typeface="Fjalla One"/>
            </a:endParaRPr>
          </a:p>
        </p:txBody>
      </p:sp>
      <p:sp>
        <p:nvSpPr>
          <p:cNvPr id="140" name="Google Shape;140;p18">
            <a:extLst>
              <a:ext uri="{C183D7F6-B498-43B3-948B-1728B52AA6E4}">
                <adec:decorative xmlns:adec="http://schemas.microsoft.com/office/drawing/2017/decorative" val="1"/>
              </a:ext>
            </a:extLst>
          </p:cNvPr>
          <p:cNvSpPr txBox="1"/>
          <p:nvPr/>
        </p:nvSpPr>
        <p:spPr>
          <a:xfrm>
            <a:off x="4069700" y="6132350"/>
            <a:ext cx="10146825" cy="21555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endParaRPr>
              <a:latin typeface="Raleway"/>
              <a:ea typeface="Raleway"/>
              <a:cs typeface="Raleway"/>
              <a:sym typeface="Raleway"/>
            </a:endParaRPr>
          </a:p>
        </p:txBody>
      </p:sp>
      <p:sp>
        <p:nvSpPr>
          <p:cNvPr id="141" name="Google Shape;141;p18"/>
          <p:cNvSpPr txBox="1"/>
          <p:nvPr/>
        </p:nvSpPr>
        <p:spPr>
          <a:xfrm>
            <a:off x="4581279" y="4338253"/>
            <a:ext cx="9123525" cy="175477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800">
                <a:latin typeface="Fjalla One"/>
                <a:ea typeface="Fjalla One"/>
                <a:cs typeface="Fjalla One"/>
                <a:sym typeface="Fjalla One"/>
              </a:rPr>
              <a:t>to improve educational opportunities and contribute to the success of children and youth with disabilities, ranging from birth to age 22</a:t>
            </a:r>
            <a:endParaRPr sz="2000">
              <a:latin typeface="Fjalla One"/>
              <a:ea typeface="Fjalla One"/>
              <a:cs typeface="Fjalla One"/>
              <a:sym typeface="Fjalla On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a:extLst>
              <a:ext uri="{C183D7F6-B498-43B3-948B-1728B52AA6E4}">
                <adec:decorative xmlns:adec="http://schemas.microsoft.com/office/drawing/2017/decorative" val="1"/>
              </a:ext>
            </a:extLst>
          </p:cNvPr>
          <p:cNvSpPr/>
          <p:nvPr/>
        </p:nvSpPr>
        <p:spPr>
          <a:xfrm>
            <a:off x="0" y="-14037"/>
            <a:ext cx="18288000" cy="2978400"/>
          </a:xfrm>
          <a:prstGeom prst="rect">
            <a:avLst/>
          </a:prstGeom>
          <a:solidFill>
            <a:srgbClr val="F0AF1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 name="Google Shape;153;p19"/>
          <p:cNvSpPr txBox="1">
            <a:spLocks noGrp="1"/>
          </p:cNvSpPr>
          <p:nvPr>
            <p:ph type="title" idx="4294967295"/>
          </p:nvPr>
        </p:nvSpPr>
        <p:spPr>
          <a:xfrm>
            <a:off x="1186339" y="327837"/>
            <a:ext cx="14894400" cy="22947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7099" b="0" i="0" u="none" strike="noStrike" kern="0" cap="none" spc="0" normalizeH="0" baseline="0" noProof="0" dirty="0">
                <a:ln>
                  <a:noFill/>
                </a:ln>
                <a:solidFill>
                  <a:schemeClr val="dk2"/>
                </a:solidFill>
                <a:effectLst/>
                <a:uLnTx/>
                <a:uFillTx/>
                <a:latin typeface="Raleway ExtraBold"/>
                <a:ea typeface="Raleway ExtraBold"/>
                <a:cs typeface="Raleway ExtraBold"/>
                <a:sym typeface="Raleway ExtraBold"/>
              </a:rPr>
              <a:t>VDOE’s Training &amp; Technical Assistance Centers (TTAC)</a:t>
            </a:r>
          </a:p>
        </p:txBody>
      </p:sp>
      <p:pic>
        <p:nvPicPr>
          <p:cNvPr id="154" name="Google Shape;154;p19" descr="VDOE regions map">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666750" y="4619539"/>
            <a:ext cx="6979900" cy="3284650"/>
          </a:xfrm>
          <a:prstGeom prst="rect">
            <a:avLst/>
          </a:prstGeom>
          <a:noFill/>
          <a:ln>
            <a:noFill/>
          </a:ln>
        </p:spPr>
      </p:pic>
      <p:sp>
        <p:nvSpPr>
          <p:cNvPr id="148" name="Google Shape;148;p19"/>
          <p:cNvSpPr txBox="1"/>
          <p:nvPr/>
        </p:nvSpPr>
        <p:spPr>
          <a:xfrm>
            <a:off x="8070500" y="3850988"/>
            <a:ext cx="8700975" cy="258502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799" b="1" dirty="0">
                <a:solidFill>
                  <a:schemeClr val="dk1"/>
                </a:solidFill>
                <a:latin typeface="Raleway"/>
                <a:ea typeface="Raleway"/>
                <a:cs typeface="Raleway"/>
                <a:sym typeface="Raleway"/>
              </a:rPr>
              <a:t>The VDOE's statewide projects with TTACs provide professional development and support designed to assist schools in addressing accountability and improvement goals for students with disabilities.</a:t>
            </a:r>
            <a:endParaRPr sz="2799" b="1" dirty="0">
              <a:solidFill>
                <a:schemeClr val="dk1"/>
              </a:solidFill>
              <a:latin typeface="Raleway"/>
              <a:ea typeface="Raleway"/>
              <a:cs typeface="Raleway"/>
              <a:sym typeface="Raleway"/>
            </a:endParaRPr>
          </a:p>
          <a:p>
            <a:pPr marL="0" marR="0" lvl="0" indent="0" algn="l" rtl="0">
              <a:lnSpc>
                <a:spcPct val="100000"/>
              </a:lnSpc>
              <a:spcBef>
                <a:spcPts val="0"/>
              </a:spcBef>
              <a:spcAft>
                <a:spcPts val="0"/>
              </a:spcAft>
              <a:buNone/>
            </a:pPr>
            <a:endParaRPr sz="2799" b="1" dirty="0">
              <a:solidFill>
                <a:schemeClr val="dk1"/>
              </a:solidFill>
              <a:latin typeface="Raleway"/>
              <a:ea typeface="Raleway"/>
              <a:cs typeface="Raleway"/>
              <a:sym typeface="Raleway"/>
            </a:endParaRPr>
          </a:p>
          <a:p>
            <a:pPr marL="0" marR="0" lvl="0" indent="0" algn="l" rtl="0">
              <a:lnSpc>
                <a:spcPct val="100000"/>
              </a:lnSpc>
              <a:spcBef>
                <a:spcPts val="0"/>
              </a:spcBef>
              <a:spcAft>
                <a:spcPts val="0"/>
              </a:spcAft>
              <a:buNone/>
            </a:pPr>
            <a:endParaRPr sz="2799" b="1" dirty="0">
              <a:solidFill>
                <a:schemeClr val="dk1"/>
              </a:solidFill>
              <a:uFill>
                <a:noFill/>
              </a:uFill>
              <a:latin typeface="Raleway"/>
              <a:ea typeface="Raleway"/>
              <a:cs typeface="Raleway"/>
              <a:sym typeface="Raleway"/>
              <a:hlinkClick r:id="rId4">
                <a:extLst>
                  <a:ext uri="{A12FA001-AC4F-418D-AE19-62706E023703}">
                    <ahyp:hlinkClr xmlns:ahyp="http://schemas.microsoft.com/office/drawing/2018/hyperlinkcolor" val="tx"/>
                  </a:ext>
                </a:extLst>
              </a:hlinkClick>
            </a:endParaRPr>
          </a:p>
        </p:txBody>
      </p:sp>
      <p:sp>
        <p:nvSpPr>
          <p:cNvPr id="149" name="Google Shape;149;p19"/>
          <p:cNvSpPr txBox="1"/>
          <p:nvPr/>
        </p:nvSpPr>
        <p:spPr>
          <a:xfrm>
            <a:off x="8413400" y="6087401"/>
            <a:ext cx="8015175" cy="307732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99">
                <a:solidFill>
                  <a:schemeClr val="dk1"/>
                </a:solidFill>
              </a:rPr>
              <a:t>Virginia Commonwealth University  (Regions 1 and 8)</a:t>
            </a:r>
            <a:endParaRPr sz="2499">
              <a:solidFill>
                <a:schemeClr val="dk1"/>
              </a:solidFill>
            </a:endParaRPr>
          </a:p>
          <a:p>
            <a:pPr marL="0" marR="0" lvl="0" indent="0" algn="l" rtl="0">
              <a:lnSpc>
                <a:spcPct val="100000"/>
              </a:lnSpc>
              <a:spcBef>
                <a:spcPts val="0"/>
              </a:spcBef>
              <a:spcAft>
                <a:spcPts val="0"/>
              </a:spcAft>
              <a:buNone/>
            </a:pPr>
            <a:r>
              <a:rPr lang="en-US" sz="2499">
                <a:solidFill>
                  <a:schemeClr val="dk1"/>
                </a:solidFill>
              </a:rPr>
              <a:t>Old Dominion University  (Regions 2 and 3)</a:t>
            </a:r>
            <a:endParaRPr sz="2499">
              <a:solidFill>
                <a:schemeClr val="dk1"/>
              </a:solidFill>
            </a:endParaRPr>
          </a:p>
          <a:p>
            <a:pPr marL="0" marR="0" lvl="0" indent="0" algn="l" rtl="0">
              <a:lnSpc>
                <a:spcPct val="100000"/>
              </a:lnSpc>
              <a:spcBef>
                <a:spcPts val="0"/>
              </a:spcBef>
              <a:spcAft>
                <a:spcPts val="0"/>
              </a:spcAft>
              <a:buNone/>
            </a:pPr>
            <a:r>
              <a:rPr lang="en-US" sz="2499">
                <a:solidFill>
                  <a:schemeClr val="dk1"/>
                </a:solidFill>
              </a:rPr>
              <a:t>William &amp; Mary (Regions 2 and 3)</a:t>
            </a:r>
            <a:endParaRPr sz="2499">
              <a:solidFill>
                <a:schemeClr val="dk1"/>
              </a:solidFill>
            </a:endParaRPr>
          </a:p>
          <a:p>
            <a:pPr marL="0" marR="0" lvl="0" indent="0" algn="l" rtl="0">
              <a:lnSpc>
                <a:spcPct val="100000"/>
              </a:lnSpc>
              <a:spcBef>
                <a:spcPts val="0"/>
              </a:spcBef>
              <a:spcAft>
                <a:spcPts val="0"/>
              </a:spcAft>
              <a:buNone/>
            </a:pPr>
            <a:r>
              <a:rPr lang="en-US" sz="2499">
                <a:solidFill>
                  <a:schemeClr val="dk1"/>
                </a:solidFill>
              </a:rPr>
              <a:t>George Mason University (Region 4)</a:t>
            </a:r>
            <a:endParaRPr sz="2499">
              <a:solidFill>
                <a:schemeClr val="dk1"/>
              </a:solidFill>
            </a:endParaRPr>
          </a:p>
          <a:p>
            <a:pPr marL="0" marR="0" lvl="0" indent="0" algn="l" rtl="0">
              <a:lnSpc>
                <a:spcPct val="100000"/>
              </a:lnSpc>
              <a:spcBef>
                <a:spcPts val="0"/>
              </a:spcBef>
              <a:spcAft>
                <a:spcPts val="0"/>
              </a:spcAft>
              <a:buNone/>
            </a:pPr>
            <a:r>
              <a:rPr lang="en-US" sz="2499">
                <a:solidFill>
                  <a:schemeClr val="dk1"/>
                </a:solidFill>
              </a:rPr>
              <a:t>James Madison University (Region 5)</a:t>
            </a:r>
            <a:endParaRPr sz="2499">
              <a:solidFill>
                <a:schemeClr val="dk1"/>
              </a:solidFill>
            </a:endParaRPr>
          </a:p>
          <a:p>
            <a:pPr marL="0" marR="0" lvl="0" indent="0" algn="l" rtl="0">
              <a:lnSpc>
                <a:spcPct val="100000"/>
              </a:lnSpc>
              <a:spcBef>
                <a:spcPts val="0"/>
              </a:spcBef>
              <a:spcAft>
                <a:spcPts val="0"/>
              </a:spcAft>
              <a:buNone/>
            </a:pPr>
            <a:r>
              <a:rPr lang="en-US" sz="2499">
                <a:solidFill>
                  <a:schemeClr val="dk1"/>
                </a:solidFill>
              </a:rPr>
              <a:t>Virginia Tech (Regions 6 and 7)</a:t>
            </a:r>
            <a:endParaRPr sz="2499">
              <a:solidFill>
                <a:schemeClr val="dk1"/>
              </a:solidFill>
            </a:endParaRPr>
          </a:p>
          <a:p>
            <a:pPr marL="0" marR="0" lvl="0" indent="0" algn="l" rtl="0">
              <a:lnSpc>
                <a:spcPct val="100000"/>
              </a:lnSpc>
              <a:spcBef>
                <a:spcPts val="0"/>
              </a:spcBef>
              <a:spcAft>
                <a:spcPts val="0"/>
              </a:spcAft>
              <a:buNone/>
            </a:pPr>
            <a:r>
              <a:rPr lang="en-US" sz="2499">
                <a:solidFill>
                  <a:schemeClr val="dk1"/>
                </a:solidFill>
              </a:rPr>
              <a:t>Radford University (Regions 6 and 7)</a:t>
            </a:r>
            <a:endParaRPr sz="2499">
              <a:solidFill>
                <a:schemeClr val="dk1"/>
              </a:solidFill>
            </a:endParaRPr>
          </a:p>
          <a:p>
            <a:pPr marL="0" marR="0" lvl="0" indent="0" algn="l" rtl="0">
              <a:lnSpc>
                <a:spcPct val="100000"/>
              </a:lnSpc>
              <a:spcBef>
                <a:spcPts val="0"/>
              </a:spcBef>
              <a:spcAft>
                <a:spcPts val="0"/>
              </a:spcAft>
              <a:buNone/>
            </a:pPr>
            <a:endParaRPr sz="2499" u="sng">
              <a:solidFill>
                <a:schemeClr val="hlink"/>
              </a:solidFill>
              <a:latin typeface="Arial"/>
              <a:ea typeface="Arial"/>
              <a:cs typeface="Arial"/>
              <a:sym typeface="Arial"/>
              <a:hlinkClick r:id="rId4"/>
            </a:endParaRPr>
          </a:p>
        </p:txBody>
      </p:sp>
      <p:sp>
        <p:nvSpPr>
          <p:cNvPr id="150" name="Google Shape;150;p19">
            <a:extLst>
              <a:ext uri="{C183D7F6-B498-43B3-948B-1728B52AA6E4}">
                <adec:decorative xmlns:adec="http://schemas.microsoft.com/office/drawing/2017/decorative" val="1"/>
              </a:ext>
            </a:extLst>
          </p:cNvPr>
          <p:cNvSpPr/>
          <p:nvPr/>
        </p:nvSpPr>
        <p:spPr>
          <a:xfrm>
            <a:off x="15458567"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 name="Google Shape;151;p19">
            <a:extLst>
              <a:ext uri="{C183D7F6-B498-43B3-948B-1728B52AA6E4}">
                <adec:decorative xmlns:adec="http://schemas.microsoft.com/office/drawing/2017/decorative" val="1"/>
              </a:ext>
            </a:extLst>
          </p:cNvPr>
          <p:cNvSpPr txBox="1"/>
          <p:nvPr/>
        </p:nvSpPr>
        <p:spPr>
          <a:xfrm>
            <a:off x="15346126"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152" name="Google Shape;152;p19">
            <a:extLst>
              <a:ext uri="{C183D7F6-B498-43B3-948B-1728B52AA6E4}">
                <adec:decorative xmlns:adec="http://schemas.microsoft.com/office/drawing/2017/decorative" val="1"/>
              </a:ext>
            </a:extLst>
          </p:cNvPr>
          <p:cNvSpPr/>
          <p:nvPr/>
        </p:nvSpPr>
        <p:spPr>
          <a:xfrm>
            <a:off x="15484692" y="7715786"/>
            <a:ext cx="2803308" cy="3999386"/>
          </a:xfrm>
          <a:custGeom>
            <a:avLst/>
            <a:gdLst/>
            <a:ahLst/>
            <a:cxnLst/>
            <a:rect l="l" t="t" r="r" b="b"/>
            <a:pathLst>
              <a:path w="2803308" h="3999386" extrusionOk="0">
                <a:moveTo>
                  <a:pt x="0" y="0"/>
                </a:moveTo>
                <a:lnTo>
                  <a:pt x="2803308" y="0"/>
                </a:lnTo>
                <a:lnTo>
                  <a:pt x="2803308" y="3999386"/>
                </a:lnTo>
                <a:lnTo>
                  <a:pt x="0" y="3999386"/>
                </a:lnTo>
                <a:lnTo>
                  <a:pt x="0" y="0"/>
                </a:lnTo>
                <a:close/>
              </a:path>
            </a:pathLst>
          </a:custGeom>
          <a:blipFill rotWithShape="1">
            <a:blip r:embed="rId6">
              <a:alphaModFix/>
            </a:blip>
            <a:stretch>
              <a:fillRect l="-121678" t="-14848" r="-22259" b="-14178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2">
            <a:extLst>
              <a:ext uri="{C183D7F6-B498-43B3-948B-1728B52AA6E4}">
                <adec:decorative xmlns:adec="http://schemas.microsoft.com/office/drawing/2017/decorative" val="1"/>
              </a:ext>
            </a:extLst>
          </p:cNvPr>
          <p:cNvSpPr/>
          <p:nvPr/>
        </p:nvSpPr>
        <p:spPr>
          <a:xfrm>
            <a:off x="0" y="0"/>
            <a:ext cx="18288000" cy="3699300"/>
          </a:xfrm>
          <a:prstGeom prst="rect">
            <a:avLst/>
          </a:prstGeom>
          <a:solidFill>
            <a:srgbClr val="0F386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197;p22"/>
          <p:cNvSpPr txBox="1">
            <a:spLocks noGrp="1"/>
          </p:cNvSpPr>
          <p:nvPr>
            <p:ph type="title" idx="4294967295"/>
          </p:nvPr>
        </p:nvSpPr>
        <p:spPr>
          <a:xfrm>
            <a:off x="1028700" y="997050"/>
            <a:ext cx="16781400" cy="24564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7599" b="1" i="0" u="none" strike="noStrike" kern="0" cap="none" spc="0" normalizeH="0" baseline="0" noProof="0" dirty="0">
                <a:ln>
                  <a:noFill/>
                </a:ln>
                <a:solidFill>
                  <a:srgbClr val="FFFFFF"/>
                </a:solidFill>
                <a:effectLst/>
                <a:uLnTx/>
                <a:uFillTx/>
                <a:latin typeface="Fjalla One"/>
                <a:ea typeface="Fjalla One"/>
                <a:cs typeface="Fjalla One"/>
                <a:sym typeface="Fjalla One"/>
              </a:rPr>
              <a:t>Supporting the VA/CEEDAR Blueprint through the TTAC Scope of Work</a:t>
            </a:r>
            <a:endParaRPr kumimoji="0" lang="en-US" sz="2000" b="0" i="0" u="none" strike="noStrike" kern="0" cap="none" spc="0" normalizeH="0" baseline="0" noProof="0" dirty="0">
              <a:ln>
                <a:noFill/>
              </a:ln>
              <a:solidFill>
                <a:srgbClr val="000000"/>
              </a:solidFill>
              <a:effectLst/>
              <a:uLnTx/>
              <a:uFillTx/>
              <a:latin typeface="Fjalla One"/>
              <a:ea typeface="Fjalla One"/>
              <a:cs typeface="Fjalla One"/>
              <a:sym typeface="Fjalla One"/>
            </a:endParaRPr>
          </a:p>
        </p:txBody>
      </p:sp>
      <p:sp>
        <p:nvSpPr>
          <p:cNvPr id="200" name="Google Shape;200;p22"/>
          <p:cNvSpPr txBox="1"/>
          <p:nvPr/>
        </p:nvSpPr>
        <p:spPr>
          <a:xfrm>
            <a:off x="1028700" y="5614901"/>
            <a:ext cx="4881600" cy="1292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799" b="1" dirty="0">
                <a:latin typeface="Raleway"/>
                <a:ea typeface="Raleway"/>
                <a:cs typeface="Raleway"/>
                <a:sym typeface="Raleway"/>
              </a:rPr>
              <a:t>Assist IHE in review of syllabi for alignment with </a:t>
            </a:r>
            <a:endParaRPr sz="2799" b="1" dirty="0">
              <a:latin typeface="Raleway"/>
              <a:ea typeface="Raleway"/>
              <a:cs typeface="Raleway"/>
              <a:sym typeface="Raleway"/>
            </a:endParaRPr>
          </a:p>
          <a:p>
            <a:pPr marL="0" marR="0" lvl="0" indent="0" algn="ctr" rtl="0">
              <a:lnSpc>
                <a:spcPct val="100000"/>
              </a:lnSpc>
              <a:spcBef>
                <a:spcPts val="0"/>
              </a:spcBef>
              <a:spcAft>
                <a:spcPts val="0"/>
              </a:spcAft>
              <a:buNone/>
            </a:pPr>
            <a:r>
              <a:rPr lang="en-US" sz="2799" b="1" dirty="0">
                <a:latin typeface="Raleway"/>
                <a:ea typeface="Raleway"/>
                <a:cs typeface="Raleway"/>
                <a:sym typeface="Raleway"/>
              </a:rPr>
              <a:t>CEEDAR ICT </a:t>
            </a:r>
            <a:endParaRPr b="1" dirty="0">
              <a:latin typeface="Raleway"/>
              <a:ea typeface="Raleway"/>
              <a:cs typeface="Raleway"/>
              <a:sym typeface="Raleway"/>
            </a:endParaRPr>
          </a:p>
        </p:txBody>
      </p:sp>
      <p:sp>
        <p:nvSpPr>
          <p:cNvPr id="199" name="Google Shape;199;p22"/>
          <p:cNvSpPr txBox="1"/>
          <p:nvPr/>
        </p:nvSpPr>
        <p:spPr>
          <a:xfrm>
            <a:off x="1028700" y="7106860"/>
            <a:ext cx="4881600" cy="1323675"/>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Clr>
                <a:schemeClr val="dk1"/>
              </a:buClr>
              <a:buSzPts val="1100"/>
              <a:buFont typeface="Arial"/>
              <a:buNone/>
            </a:pPr>
            <a:r>
              <a:rPr lang="en-US" sz="2400" dirty="0">
                <a:solidFill>
                  <a:schemeClr val="dk2"/>
                </a:solidFill>
              </a:rPr>
              <a:t>Objective 1.2 - Integrate HLPs into Gen Ed, SPED, and leadership programs at EPPs.  </a:t>
            </a:r>
            <a:endParaRPr sz="2400" dirty="0">
              <a:solidFill>
                <a:schemeClr val="dk2"/>
              </a:solidFill>
            </a:endParaRPr>
          </a:p>
          <a:p>
            <a:pPr marL="0" marR="0" lvl="0" indent="0" algn="ctr" rtl="0">
              <a:lnSpc>
                <a:spcPct val="100000"/>
              </a:lnSpc>
              <a:spcBef>
                <a:spcPts val="0"/>
              </a:spcBef>
              <a:spcAft>
                <a:spcPts val="0"/>
              </a:spcAft>
              <a:buNone/>
            </a:pPr>
            <a:endParaRPr dirty="0">
              <a:latin typeface="Raleway"/>
              <a:ea typeface="Raleway"/>
              <a:cs typeface="Raleway"/>
              <a:sym typeface="Raleway"/>
            </a:endParaRPr>
          </a:p>
        </p:txBody>
      </p:sp>
      <p:sp>
        <p:nvSpPr>
          <p:cNvPr id="202" name="Google Shape;202;p22"/>
          <p:cNvSpPr txBox="1"/>
          <p:nvPr/>
        </p:nvSpPr>
        <p:spPr>
          <a:xfrm>
            <a:off x="6814776" y="5607750"/>
            <a:ext cx="4770009" cy="129285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800" b="1" dirty="0">
                <a:latin typeface="Raleway"/>
                <a:ea typeface="Raleway"/>
                <a:cs typeface="Raleway"/>
                <a:sym typeface="Raleway"/>
              </a:rPr>
              <a:t>Serving in Adjunct and Supervision of Teacher Candidates</a:t>
            </a:r>
            <a:endParaRPr b="1" dirty="0">
              <a:latin typeface="Raleway"/>
              <a:ea typeface="Raleway"/>
              <a:cs typeface="Raleway"/>
              <a:sym typeface="Raleway"/>
            </a:endParaRPr>
          </a:p>
        </p:txBody>
      </p:sp>
      <p:sp>
        <p:nvSpPr>
          <p:cNvPr id="201" name="Google Shape;201;p22"/>
          <p:cNvSpPr txBox="1"/>
          <p:nvPr/>
        </p:nvSpPr>
        <p:spPr>
          <a:xfrm>
            <a:off x="6457446" y="7010075"/>
            <a:ext cx="5127300" cy="16932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Clr>
                <a:schemeClr val="dk1"/>
              </a:buClr>
              <a:buSzPts val="1100"/>
              <a:buFont typeface="Arial"/>
              <a:buNone/>
            </a:pPr>
            <a:r>
              <a:rPr lang="en-US" sz="2400" dirty="0">
                <a:solidFill>
                  <a:schemeClr val="dk2"/>
                </a:solidFill>
              </a:rPr>
              <a:t>Objective 1.2 - Measure and Analyze HLP and EBP awareness &amp; Knowledge with pre-service educators</a:t>
            </a:r>
            <a:endParaRPr sz="2400" dirty="0">
              <a:solidFill>
                <a:schemeClr val="dk2"/>
              </a:solidFill>
            </a:endParaRPr>
          </a:p>
          <a:p>
            <a:pPr marL="0" marR="0" lvl="0" indent="0" algn="ctr" rtl="0">
              <a:lnSpc>
                <a:spcPct val="100000"/>
              </a:lnSpc>
              <a:spcBef>
                <a:spcPts val="0"/>
              </a:spcBef>
              <a:spcAft>
                <a:spcPts val="0"/>
              </a:spcAft>
              <a:buNone/>
            </a:pPr>
            <a:endParaRPr dirty="0">
              <a:latin typeface="Raleway"/>
              <a:ea typeface="Raleway"/>
              <a:cs typeface="Raleway"/>
              <a:sym typeface="Raleway"/>
            </a:endParaRPr>
          </a:p>
        </p:txBody>
      </p:sp>
      <p:sp>
        <p:nvSpPr>
          <p:cNvPr id="204" name="Google Shape;204;p22">
            <a:extLst>
              <a:ext uri="{C183D7F6-B498-43B3-948B-1728B52AA6E4}">
                <adec:decorative xmlns:adec="http://schemas.microsoft.com/office/drawing/2017/decorative" val="1"/>
              </a:ext>
            </a:extLst>
          </p:cNvPr>
          <p:cNvSpPr txBox="1"/>
          <p:nvPr/>
        </p:nvSpPr>
        <p:spPr>
          <a:xfrm>
            <a:off x="12377600" y="7353162"/>
            <a:ext cx="4881600" cy="21549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endParaRPr>
              <a:latin typeface="Raleway"/>
              <a:ea typeface="Raleway"/>
              <a:cs typeface="Raleway"/>
              <a:sym typeface="Raleway"/>
            </a:endParaRPr>
          </a:p>
        </p:txBody>
      </p:sp>
      <p:sp>
        <p:nvSpPr>
          <p:cNvPr id="205" name="Google Shape;205;p22"/>
          <p:cNvSpPr txBox="1"/>
          <p:nvPr/>
        </p:nvSpPr>
        <p:spPr>
          <a:xfrm>
            <a:off x="12377600" y="5482662"/>
            <a:ext cx="4881600" cy="172393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800" b="1" dirty="0">
                <a:latin typeface="Raleway"/>
                <a:ea typeface="Raleway"/>
                <a:cs typeface="Raleway"/>
                <a:sym typeface="Raleway"/>
              </a:rPr>
              <a:t>Professional Learning and Job Embedded Coaching of Provisionally Licensed Teachers</a:t>
            </a:r>
            <a:endParaRPr b="1" dirty="0">
              <a:latin typeface="Raleway"/>
              <a:ea typeface="Raleway"/>
              <a:cs typeface="Raleway"/>
              <a:sym typeface="Raleway"/>
            </a:endParaRPr>
          </a:p>
        </p:txBody>
      </p:sp>
      <p:sp>
        <p:nvSpPr>
          <p:cNvPr id="206" name="Google Shape;206;p22">
            <a:extLst>
              <a:ext uri="{C183D7F6-B498-43B3-948B-1728B52AA6E4}">
                <adec:decorative xmlns:adec="http://schemas.microsoft.com/office/drawing/2017/decorative" val="1"/>
              </a:ext>
            </a:extLst>
          </p:cNvPr>
          <p:cNvSpPr/>
          <p:nvPr/>
        </p:nvSpPr>
        <p:spPr>
          <a:xfrm>
            <a:off x="264481" y="9258300"/>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 name="Google Shape;207;p22">
            <a:extLst>
              <a:ext uri="{C183D7F6-B498-43B3-948B-1728B52AA6E4}">
                <adec:decorative xmlns:adec="http://schemas.microsoft.com/office/drawing/2017/decorative" val="1"/>
              </a:ext>
            </a:extLst>
          </p:cNvPr>
          <p:cNvSpPr txBox="1"/>
          <p:nvPr/>
        </p:nvSpPr>
        <p:spPr>
          <a:xfrm>
            <a:off x="152041" y="9812997"/>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208" name="Google Shape;208;p22"/>
          <p:cNvSpPr txBox="1"/>
          <p:nvPr/>
        </p:nvSpPr>
        <p:spPr>
          <a:xfrm>
            <a:off x="12199116" y="7319564"/>
            <a:ext cx="5127300" cy="29553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Clr>
                <a:schemeClr val="dk1"/>
              </a:buClr>
              <a:buSzPts val="1100"/>
              <a:buFont typeface="Arial"/>
              <a:buNone/>
            </a:pPr>
            <a:r>
              <a:rPr lang="en-US" sz="2400" dirty="0">
                <a:solidFill>
                  <a:schemeClr val="dk2"/>
                </a:solidFill>
              </a:rPr>
              <a:t>Objective 3.2 - Generate insight for the VA State Leadership Team (SLT) on the effectiveness of TTAC professional development offerings on in-service teachers’ use of evidence-based practices (EBPs) and high-leverage practices (HLPs), based on JMU pilot.</a:t>
            </a:r>
            <a:endParaRPr dirty="0">
              <a:latin typeface="Raleway"/>
              <a:ea typeface="Raleway"/>
              <a:cs typeface="Raleway"/>
              <a:sym typeface="Raleway"/>
            </a:endParaRPr>
          </a:p>
        </p:txBody>
      </p:sp>
      <p:sp>
        <p:nvSpPr>
          <p:cNvPr id="209" name="Google Shape;209;p22">
            <a:extLst>
              <a:ext uri="{C183D7F6-B498-43B3-948B-1728B52AA6E4}">
                <adec:decorative xmlns:adec="http://schemas.microsoft.com/office/drawing/2017/decorative" val="1"/>
              </a:ext>
            </a:extLst>
          </p:cNvPr>
          <p:cNvSpPr/>
          <p:nvPr/>
        </p:nvSpPr>
        <p:spPr>
          <a:xfrm>
            <a:off x="8398525" y="4007100"/>
            <a:ext cx="1303409" cy="1292852"/>
          </a:xfrm>
          <a:custGeom>
            <a:avLst/>
            <a:gdLst/>
            <a:ahLst/>
            <a:cxnLst/>
            <a:rect l="l" t="t" r="r" b="b"/>
            <a:pathLst>
              <a:path w="12761" h="12653" extrusionOk="0">
                <a:moveTo>
                  <a:pt x="6396" y="866"/>
                </a:moveTo>
                <a:lnTo>
                  <a:pt x="11469" y="3796"/>
                </a:lnTo>
                <a:cubicBezTo>
                  <a:pt x="8759" y="5340"/>
                  <a:pt x="12729" y="3072"/>
                  <a:pt x="6396" y="6695"/>
                </a:cubicBezTo>
                <a:cubicBezTo>
                  <a:pt x="1" y="3072"/>
                  <a:pt x="4097" y="5403"/>
                  <a:pt x="1324" y="3796"/>
                </a:cubicBezTo>
                <a:lnTo>
                  <a:pt x="6396" y="866"/>
                </a:lnTo>
                <a:close/>
                <a:moveTo>
                  <a:pt x="10208" y="5498"/>
                </a:moveTo>
                <a:lnTo>
                  <a:pt x="10208" y="8081"/>
                </a:lnTo>
                <a:cubicBezTo>
                  <a:pt x="10177" y="8207"/>
                  <a:pt x="10051" y="8365"/>
                  <a:pt x="9925" y="8428"/>
                </a:cubicBezTo>
                <a:cubicBezTo>
                  <a:pt x="9312" y="8970"/>
                  <a:pt x="7887" y="9300"/>
                  <a:pt x="6364" y="9300"/>
                </a:cubicBezTo>
                <a:cubicBezTo>
                  <a:pt x="5852" y="9300"/>
                  <a:pt x="5329" y="9263"/>
                  <a:pt x="4821" y="9184"/>
                </a:cubicBezTo>
                <a:cubicBezTo>
                  <a:pt x="4317" y="9121"/>
                  <a:pt x="3718" y="8963"/>
                  <a:pt x="3246" y="8711"/>
                </a:cubicBezTo>
                <a:cubicBezTo>
                  <a:pt x="2994" y="8585"/>
                  <a:pt x="2584" y="8333"/>
                  <a:pt x="2584" y="8050"/>
                </a:cubicBezTo>
                <a:lnTo>
                  <a:pt x="2584" y="5498"/>
                </a:lnTo>
                <a:cubicBezTo>
                  <a:pt x="4412" y="6537"/>
                  <a:pt x="4317" y="6474"/>
                  <a:pt x="6207" y="7545"/>
                </a:cubicBezTo>
                <a:cubicBezTo>
                  <a:pt x="6255" y="7577"/>
                  <a:pt x="6318" y="7593"/>
                  <a:pt x="6385" y="7593"/>
                </a:cubicBezTo>
                <a:cubicBezTo>
                  <a:pt x="6452" y="7593"/>
                  <a:pt x="6522" y="7577"/>
                  <a:pt x="6585" y="7545"/>
                </a:cubicBezTo>
                <a:cubicBezTo>
                  <a:pt x="6617" y="7482"/>
                  <a:pt x="9925" y="5592"/>
                  <a:pt x="10208" y="5498"/>
                </a:cubicBezTo>
                <a:close/>
                <a:moveTo>
                  <a:pt x="6385" y="0"/>
                </a:moveTo>
                <a:cubicBezTo>
                  <a:pt x="6318" y="0"/>
                  <a:pt x="6255" y="16"/>
                  <a:pt x="6207" y="47"/>
                </a:cubicBezTo>
                <a:lnTo>
                  <a:pt x="284" y="3450"/>
                </a:lnTo>
                <a:cubicBezTo>
                  <a:pt x="1" y="3607"/>
                  <a:pt x="1" y="3985"/>
                  <a:pt x="284" y="4143"/>
                </a:cubicBezTo>
                <a:lnTo>
                  <a:pt x="1797" y="4962"/>
                </a:lnTo>
                <a:lnTo>
                  <a:pt x="1797" y="8018"/>
                </a:lnTo>
                <a:cubicBezTo>
                  <a:pt x="1797" y="8711"/>
                  <a:pt x="2458" y="9215"/>
                  <a:pt x="3088" y="9499"/>
                </a:cubicBezTo>
                <a:cubicBezTo>
                  <a:pt x="3994" y="9903"/>
                  <a:pt x="5215" y="10104"/>
                  <a:pt x="6430" y="10104"/>
                </a:cubicBezTo>
                <a:cubicBezTo>
                  <a:pt x="7963" y="10104"/>
                  <a:pt x="9488" y="9785"/>
                  <a:pt x="10366" y="9152"/>
                </a:cubicBezTo>
                <a:cubicBezTo>
                  <a:pt x="10776" y="8869"/>
                  <a:pt x="11091" y="8491"/>
                  <a:pt x="11091" y="8018"/>
                </a:cubicBezTo>
                <a:lnTo>
                  <a:pt x="11091" y="4962"/>
                </a:lnTo>
                <a:lnTo>
                  <a:pt x="11941" y="4490"/>
                </a:lnTo>
                <a:lnTo>
                  <a:pt x="11941" y="12208"/>
                </a:lnTo>
                <a:cubicBezTo>
                  <a:pt x="11941" y="12429"/>
                  <a:pt x="12099" y="12618"/>
                  <a:pt x="12288" y="12649"/>
                </a:cubicBezTo>
                <a:cubicBezTo>
                  <a:pt x="12306" y="12652"/>
                  <a:pt x="12325" y="12653"/>
                  <a:pt x="12343" y="12653"/>
                </a:cubicBezTo>
                <a:cubicBezTo>
                  <a:pt x="12571" y="12653"/>
                  <a:pt x="12760" y="12475"/>
                  <a:pt x="12760" y="12271"/>
                </a:cubicBezTo>
                <a:lnTo>
                  <a:pt x="12760" y="3796"/>
                </a:lnTo>
                <a:cubicBezTo>
                  <a:pt x="12729" y="3639"/>
                  <a:pt x="12666" y="3513"/>
                  <a:pt x="12508" y="3450"/>
                </a:cubicBezTo>
                <a:lnTo>
                  <a:pt x="6585" y="47"/>
                </a:lnTo>
                <a:cubicBezTo>
                  <a:pt x="6522" y="16"/>
                  <a:pt x="6452" y="0"/>
                  <a:pt x="63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 name="Google Shape;210;p22">
            <a:extLst>
              <a:ext uri="{C183D7F6-B498-43B3-948B-1728B52AA6E4}">
                <adec:decorative xmlns:adec="http://schemas.microsoft.com/office/drawing/2017/decorative" val="1"/>
              </a:ext>
            </a:extLst>
          </p:cNvPr>
          <p:cNvGrpSpPr/>
          <p:nvPr/>
        </p:nvGrpSpPr>
        <p:grpSpPr>
          <a:xfrm>
            <a:off x="2670033" y="4010667"/>
            <a:ext cx="1303385" cy="1292849"/>
            <a:chOff x="-31166825" y="1939525"/>
            <a:chExt cx="293800" cy="291425"/>
          </a:xfrm>
        </p:grpSpPr>
        <p:sp>
          <p:nvSpPr>
            <p:cNvPr id="211" name="Google Shape;211;p22"/>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solidFill>
              <a:srgbClr val="5F7D95"/>
            </a:solidFill>
            <a:ln>
              <a:noFill/>
            </a:ln>
          </p:spPr>
          <p:txBody>
            <a:bodyPr spcFirstLastPara="1" wrap="square" lIns="353900" tIns="353900" rIns="353900" bIns="353900" anchor="ctr" anchorCtr="0">
              <a:noAutofit/>
            </a:bodyPr>
            <a:lstStyle/>
            <a:p>
              <a:pPr marL="0" lvl="0" indent="0" algn="l" rtl="0">
                <a:spcBef>
                  <a:spcPts val="0"/>
                </a:spcBef>
                <a:spcAft>
                  <a:spcPts val="0"/>
                </a:spcAft>
                <a:buNone/>
              </a:pPr>
              <a:endParaRPr/>
            </a:p>
          </p:txBody>
        </p:sp>
        <p:sp>
          <p:nvSpPr>
            <p:cNvPr id="212" name="Google Shape;212;p22"/>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solidFill>
              <a:srgbClr val="5F7D95"/>
            </a:solidFill>
            <a:ln>
              <a:noFill/>
            </a:ln>
          </p:spPr>
          <p:txBody>
            <a:bodyPr spcFirstLastPara="1" wrap="square" lIns="353900" tIns="353900" rIns="353900" bIns="353900" anchor="ctr" anchorCtr="0">
              <a:noAutofit/>
            </a:bodyPr>
            <a:lstStyle/>
            <a:p>
              <a:pPr marL="0" lvl="0" indent="0" algn="l" rtl="0">
                <a:spcBef>
                  <a:spcPts val="0"/>
                </a:spcBef>
                <a:spcAft>
                  <a:spcPts val="0"/>
                </a:spcAft>
                <a:buNone/>
              </a:pPr>
              <a:endParaRPr/>
            </a:p>
          </p:txBody>
        </p:sp>
        <p:sp>
          <p:nvSpPr>
            <p:cNvPr id="213" name="Google Shape;213;p22"/>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solidFill>
              <a:srgbClr val="5F7D95"/>
            </a:solidFill>
            <a:ln>
              <a:noFill/>
            </a:ln>
          </p:spPr>
          <p:txBody>
            <a:bodyPr spcFirstLastPara="1" wrap="square" lIns="353900" tIns="353900" rIns="353900" bIns="353900" anchor="ctr" anchorCtr="0">
              <a:noAutofit/>
            </a:bodyPr>
            <a:lstStyle/>
            <a:p>
              <a:pPr marL="0" lvl="0" indent="0" algn="l" rtl="0">
                <a:spcBef>
                  <a:spcPts val="0"/>
                </a:spcBef>
                <a:spcAft>
                  <a:spcPts val="0"/>
                </a:spcAft>
                <a:buNone/>
              </a:pPr>
              <a:endParaRPr/>
            </a:p>
          </p:txBody>
        </p:sp>
        <p:sp>
          <p:nvSpPr>
            <p:cNvPr id="214" name="Google Shape;214;p22"/>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solidFill>
              <a:srgbClr val="5F7D95"/>
            </a:solidFill>
            <a:ln>
              <a:noFill/>
            </a:ln>
          </p:spPr>
          <p:txBody>
            <a:bodyPr spcFirstLastPara="1" wrap="square" lIns="353900" tIns="353900" rIns="353900" bIns="353900" anchor="ctr" anchorCtr="0">
              <a:noAutofit/>
            </a:bodyPr>
            <a:lstStyle/>
            <a:p>
              <a:pPr marL="0" lvl="0" indent="0" algn="l" rtl="0">
                <a:spcBef>
                  <a:spcPts val="0"/>
                </a:spcBef>
                <a:spcAft>
                  <a:spcPts val="0"/>
                </a:spcAft>
                <a:buNone/>
              </a:pPr>
              <a:endParaRPr/>
            </a:p>
          </p:txBody>
        </p:sp>
        <p:sp>
          <p:nvSpPr>
            <p:cNvPr id="215" name="Google Shape;215;p22"/>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solidFill>
              <a:srgbClr val="5F7D95"/>
            </a:solidFill>
            <a:ln>
              <a:noFill/>
            </a:ln>
          </p:spPr>
          <p:txBody>
            <a:bodyPr spcFirstLastPara="1" wrap="square" lIns="353900" tIns="353900" rIns="353900" bIns="353900" anchor="ctr" anchorCtr="0">
              <a:noAutofit/>
            </a:bodyPr>
            <a:lstStyle/>
            <a:p>
              <a:pPr marL="0" lvl="0" indent="0" algn="l" rtl="0">
                <a:spcBef>
                  <a:spcPts val="0"/>
                </a:spcBef>
                <a:spcAft>
                  <a:spcPts val="0"/>
                </a:spcAft>
                <a:buNone/>
              </a:pPr>
              <a:endParaRPr/>
            </a:p>
          </p:txBody>
        </p:sp>
        <p:sp>
          <p:nvSpPr>
            <p:cNvPr id="216" name="Google Shape;216;p22"/>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solidFill>
              <a:srgbClr val="5F7D95"/>
            </a:solidFill>
            <a:ln>
              <a:noFill/>
            </a:ln>
          </p:spPr>
          <p:txBody>
            <a:bodyPr spcFirstLastPara="1" wrap="square" lIns="353900" tIns="353900" rIns="353900" bIns="353900" anchor="ctr" anchorCtr="0">
              <a:noAutofit/>
            </a:bodyPr>
            <a:lstStyle/>
            <a:p>
              <a:pPr marL="0" lvl="0" indent="0" algn="l" rtl="0">
                <a:spcBef>
                  <a:spcPts val="0"/>
                </a:spcBef>
                <a:spcAft>
                  <a:spcPts val="0"/>
                </a:spcAft>
                <a:buNone/>
              </a:pPr>
              <a:endParaRPr/>
            </a:p>
          </p:txBody>
        </p:sp>
        <p:sp>
          <p:nvSpPr>
            <p:cNvPr id="217" name="Google Shape;217;p22"/>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solidFill>
              <a:srgbClr val="5F7D95"/>
            </a:solidFill>
            <a:ln>
              <a:noFill/>
            </a:ln>
          </p:spPr>
          <p:txBody>
            <a:bodyPr spcFirstLastPara="1" wrap="square" lIns="353900" tIns="353900" rIns="353900" bIns="353900" anchor="ctr" anchorCtr="0">
              <a:noAutofit/>
            </a:bodyPr>
            <a:lstStyle/>
            <a:p>
              <a:pPr marL="0" lvl="0" indent="0" algn="l" rtl="0">
                <a:spcBef>
                  <a:spcPts val="0"/>
                </a:spcBef>
                <a:spcAft>
                  <a:spcPts val="0"/>
                </a:spcAft>
                <a:buNone/>
              </a:pPr>
              <a:endParaRPr/>
            </a:p>
          </p:txBody>
        </p:sp>
        <p:sp>
          <p:nvSpPr>
            <p:cNvPr id="218" name="Google Shape;218;p22"/>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solidFill>
              <a:srgbClr val="5F7D95"/>
            </a:solidFill>
            <a:ln>
              <a:noFill/>
            </a:ln>
          </p:spPr>
          <p:txBody>
            <a:bodyPr spcFirstLastPara="1" wrap="square" lIns="353900" tIns="353900" rIns="353900" bIns="353900" anchor="ctr" anchorCtr="0">
              <a:noAutofit/>
            </a:bodyPr>
            <a:lstStyle/>
            <a:p>
              <a:pPr marL="0" lvl="0" indent="0" algn="l" rtl="0">
                <a:spcBef>
                  <a:spcPts val="0"/>
                </a:spcBef>
                <a:spcAft>
                  <a:spcPts val="0"/>
                </a:spcAft>
                <a:buNone/>
              </a:pPr>
              <a:endParaRPr/>
            </a:p>
          </p:txBody>
        </p:sp>
        <p:sp>
          <p:nvSpPr>
            <p:cNvPr id="219" name="Google Shape;219;p22"/>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solidFill>
              <a:srgbClr val="5F7D95"/>
            </a:solidFill>
            <a:ln>
              <a:noFill/>
            </a:ln>
          </p:spPr>
          <p:txBody>
            <a:bodyPr spcFirstLastPara="1" wrap="square" lIns="353900" tIns="353900" rIns="353900" bIns="353900" anchor="ctr" anchorCtr="0">
              <a:noAutofit/>
            </a:bodyPr>
            <a:lstStyle/>
            <a:p>
              <a:pPr marL="0" lvl="0" indent="0" algn="l" rtl="0">
                <a:spcBef>
                  <a:spcPts val="0"/>
                </a:spcBef>
                <a:spcAft>
                  <a:spcPts val="0"/>
                </a:spcAft>
                <a:buNone/>
              </a:pPr>
              <a:endParaRPr/>
            </a:p>
          </p:txBody>
        </p:sp>
        <p:sp>
          <p:nvSpPr>
            <p:cNvPr id="220" name="Google Shape;220;p22"/>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solidFill>
              <a:srgbClr val="5F7D95"/>
            </a:solidFill>
            <a:ln>
              <a:noFill/>
            </a:ln>
          </p:spPr>
          <p:txBody>
            <a:bodyPr spcFirstLastPara="1" wrap="square" lIns="353900" tIns="353900" rIns="353900" bIns="353900" anchor="ctr" anchorCtr="0">
              <a:noAutofit/>
            </a:bodyPr>
            <a:lstStyle/>
            <a:p>
              <a:pPr marL="0" lvl="0" indent="0" algn="l" rtl="0">
                <a:spcBef>
                  <a:spcPts val="0"/>
                </a:spcBef>
                <a:spcAft>
                  <a:spcPts val="0"/>
                </a:spcAft>
                <a:buNone/>
              </a:pPr>
              <a:endParaRPr/>
            </a:p>
          </p:txBody>
        </p:sp>
        <p:sp>
          <p:nvSpPr>
            <p:cNvPr id="221" name="Google Shape;221;p22"/>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solidFill>
              <a:srgbClr val="5F7D95"/>
            </a:solidFill>
            <a:ln>
              <a:noFill/>
            </a:ln>
          </p:spPr>
          <p:txBody>
            <a:bodyPr spcFirstLastPara="1" wrap="square" lIns="353900" tIns="353900" rIns="353900" bIns="353900" anchor="ctr" anchorCtr="0">
              <a:noAutofit/>
            </a:bodyPr>
            <a:lstStyle/>
            <a:p>
              <a:pPr marL="0" lvl="0" indent="0" algn="l" rtl="0">
                <a:spcBef>
                  <a:spcPts val="0"/>
                </a:spcBef>
                <a:spcAft>
                  <a:spcPts val="0"/>
                </a:spcAft>
                <a:buNone/>
              </a:pPr>
              <a:endParaRPr/>
            </a:p>
          </p:txBody>
        </p:sp>
      </p:grpSp>
      <p:sp>
        <p:nvSpPr>
          <p:cNvPr id="222" name="Google Shape;222;p22">
            <a:extLst>
              <a:ext uri="{C183D7F6-B498-43B3-948B-1728B52AA6E4}">
                <adec:decorative xmlns:adec="http://schemas.microsoft.com/office/drawing/2017/decorative" val="1"/>
              </a:ext>
            </a:extLst>
          </p:cNvPr>
          <p:cNvSpPr/>
          <p:nvPr/>
        </p:nvSpPr>
        <p:spPr>
          <a:xfrm>
            <a:off x="14264185" y="4045464"/>
            <a:ext cx="1046134" cy="1237562"/>
          </a:xfrm>
          <a:custGeom>
            <a:avLst/>
            <a:gdLst/>
            <a:ahLst/>
            <a:cxnLst/>
            <a:rect l="l" t="t" r="r" b="b"/>
            <a:pathLst>
              <a:path w="11752" h="11690" extrusionOk="0">
                <a:moveTo>
                  <a:pt x="5923" y="694"/>
                </a:moveTo>
                <a:cubicBezTo>
                  <a:pt x="6490" y="694"/>
                  <a:pt x="6963" y="1166"/>
                  <a:pt x="6963" y="1765"/>
                </a:cubicBezTo>
                <a:cubicBezTo>
                  <a:pt x="6963" y="2332"/>
                  <a:pt x="6490" y="2805"/>
                  <a:pt x="5923" y="2805"/>
                </a:cubicBezTo>
                <a:cubicBezTo>
                  <a:pt x="5325" y="2805"/>
                  <a:pt x="4852" y="2332"/>
                  <a:pt x="4852" y="1765"/>
                </a:cubicBezTo>
                <a:cubicBezTo>
                  <a:pt x="4852" y="1229"/>
                  <a:pt x="5325" y="694"/>
                  <a:pt x="5923" y="694"/>
                </a:cubicBezTo>
                <a:close/>
                <a:moveTo>
                  <a:pt x="2489" y="3466"/>
                </a:moveTo>
                <a:cubicBezTo>
                  <a:pt x="2678" y="3466"/>
                  <a:pt x="2836" y="3624"/>
                  <a:pt x="2836" y="3813"/>
                </a:cubicBezTo>
                <a:lnTo>
                  <a:pt x="2836" y="4916"/>
                </a:lnTo>
                <a:cubicBezTo>
                  <a:pt x="2678" y="4947"/>
                  <a:pt x="2584" y="5042"/>
                  <a:pt x="2458" y="5168"/>
                </a:cubicBezTo>
                <a:cubicBezTo>
                  <a:pt x="2363" y="5231"/>
                  <a:pt x="2300" y="5357"/>
                  <a:pt x="2237" y="5420"/>
                </a:cubicBezTo>
                <a:cubicBezTo>
                  <a:pt x="2174" y="5357"/>
                  <a:pt x="2143" y="5262"/>
                  <a:pt x="2143" y="5199"/>
                </a:cubicBezTo>
                <a:lnTo>
                  <a:pt x="2143" y="3813"/>
                </a:lnTo>
                <a:cubicBezTo>
                  <a:pt x="2143" y="3624"/>
                  <a:pt x="2300" y="3466"/>
                  <a:pt x="2489" y="3466"/>
                </a:cubicBezTo>
                <a:close/>
                <a:moveTo>
                  <a:pt x="9326" y="3466"/>
                </a:moveTo>
                <a:cubicBezTo>
                  <a:pt x="9546" y="3466"/>
                  <a:pt x="9704" y="3624"/>
                  <a:pt x="9704" y="3813"/>
                </a:cubicBezTo>
                <a:lnTo>
                  <a:pt x="9704" y="5199"/>
                </a:lnTo>
                <a:cubicBezTo>
                  <a:pt x="9704" y="5262"/>
                  <a:pt x="9641" y="5357"/>
                  <a:pt x="9578" y="5420"/>
                </a:cubicBezTo>
                <a:cubicBezTo>
                  <a:pt x="9546" y="5294"/>
                  <a:pt x="9452" y="5231"/>
                  <a:pt x="9389" y="5168"/>
                </a:cubicBezTo>
                <a:cubicBezTo>
                  <a:pt x="9263" y="5042"/>
                  <a:pt x="9137" y="4947"/>
                  <a:pt x="8979" y="4916"/>
                </a:cubicBezTo>
                <a:lnTo>
                  <a:pt x="8979" y="3813"/>
                </a:lnTo>
                <a:cubicBezTo>
                  <a:pt x="9011" y="3624"/>
                  <a:pt x="9168" y="3466"/>
                  <a:pt x="9326" y="3466"/>
                </a:cubicBezTo>
                <a:close/>
                <a:moveTo>
                  <a:pt x="5923" y="3466"/>
                </a:moveTo>
                <a:cubicBezTo>
                  <a:pt x="6900" y="3466"/>
                  <a:pt x="7814" y="4096"/>
                  <a:pt x="8160" y="4947"/>
                </a:cubicBezTo>
                <a:cubicBezTo>
                  <a:pt x="8066" y="5010"/>
                  <a:pt x="8003" y="5042"/>
                  <a:pt x="7971" y="5105"/>
                </a:cubicBezTo>
                <a:lnTo>
                  <a:pt x="6081" y="6963"/>
                </a:lnTo>
                <a:cubicBezTo>
                  <a:pt x="6018" y="6995"/>
                  <a:pt x="5955" y="7089"/>
                  <a:pt x="5923" y="7152"/>
                </a:cubicBezTo>
                <a:cubicBezTo>
                  <a:pt x="5860" y="7089"/>
                  <a:pt x="5797" y="7026"/>
                  <a:pt x="5766" y="6963"/>
                </a:cubicBezTo>
                <a:lnTo>
                  <a:pt x="3876" y="5105"/>
                </a:lnTo>
                <a:cubicBezTo>
                  <a:pt x="3781" y="5042"/>
                  <a:pt x="3750" y="5010"/>
                  <a:pt x="3655" y="4947"/>
                </a:cubicBezTo>
                <a:cubicBezTo>
                  <a:pt x="4033" y="4096"/>
                  <a:pt x="4915" y="3466"/>
                  <a:pt x="5923" y="3466"/>
                </a:cubicBezTo>
                <a:close/>
                <a:moveTo>
                  <a:pt x="10744" y="2049"/>
                </a:moveTo>
                <a:cubicBezTo>
                  <a:pt x="10964" y="2049"/>
                  <a:pt x="11122" y="2206"/>
                  <a:pt x="11122" y="2395"/>
                </a:cubicBezTo>
                <a:lnTo>
                  <a:pt x="11122" y="6144"/>
                </a:lnTo>
                <a:lnTo>
                  <a:pt x="11059" y="6144"/>
                </a:lnTo>
                <a:cubicBezTo>
                  <a:pt x="11059" y="6333"/>
                  <a:pt x="11027" y="6491"/>
                  <a:pt x="10901" y="6648"/>
                </a:cubicBezTo>
                <a:lnTo>
                  <a:pt x="9263" y="9421"/>
                </a:lnTo>
                <a:cubicBezTo>
                  <a:pt x="9105" y="9673"/>
                  <a:pt x="9011" y="9956"/>
                  <a:pt x="9011" y="10271"/>
                </a:cubicBezTo>
                <a:lnTo>
                  <a:pt x="9011" y="10933"/>
                </a:lnTo>
                <a:lnTo>
                  <a:pt x="6270" y="10933"/>
                </a:lnTo>
                <a:lnTo>
                  <a:pt x="6270" y="8097"/>
                </a:lnTo>
                <a:cubicBezTo>
                  <a:pt x="6270" y="7845"/>
                  <a:pt x="6396" y="7593"/>
                  <a:pt x="6585" y="7404"/>
                </a:cubicBezTo>
                <a:lnTo>
                  <a:pt x="8475" y="5546"/>
                </a:lnTo>
                <a:cubicBezTo>
                  <a:pt x="8538" y="5483"/>
                  <a:pt x="8625" y="5451"/>
                  <a:pt x="8712" y="5451"/>
                </a:cubicBezTo>
                <a:cubicBezTo>
                  <a:pt x="8798" y="5451"/>
                  <a:pt x="8885" y="5483"/>
                  <a:pt x="8948" y="5546"/>
                </a:cubicBezTo>
                <a:cubicBezTo>
                  <a:pt x="9074" y="5672"/>
                  <a:pt x="9074" y="5892"/>
                  <a:pt x="8948" y="6018"/>
                </a:cubicBezTo>
                <a:lnTo>
                  <a:pt x="7751" y="7215"/>
                </a:lnTo>
                <a:cubicBezTo>
                  <a:pt x="7656" y="7310"/>
                  <a:pt x="7656" y="7562"/>
                  <a:pt x="7751" y="7656"/>
                </a:cubicBezTo>
                <a:cubicBezTo>
                  <a:pt x="7814" y="7719"/>
                  <a:pt x="7908" y="7751"/>
                  <a:pt x="7999" y="7751"/>
                </a:cubicBezTo>
                <a:cubicBezTo>
                  <a:pt x="8089" y="7751"/>
                  <a:pt x="8176" y="7719"/>
                  <a:pt x="8223" y="7656"/>
                </a:cubicBezTo>
                <a:lnTo>
                  <a:pt x="10082" y="5829"/>
                </a:lnTo>
                <a:cubicBezTo>
                  <a:pt x="10271" y="5609"/>
                  <a:pt x="10397" y="5388"/>
                  <a:pt x="10397" y="5105"/>
                </a:cubicBezTo>
                <a:lnTo>
                  <a:pt x="10397" y="2395"/>
                </a:lnTo>
                <a:cubicBezTo>
                  <a:pt x="10397" y="2206"/>
                  <a:pt x="10555" y="2049"/>
                  <a:pt x="10744" y="2049"/>
                </a:cubicBezTo>
                <a:close/>
                <a:moveTo>
                  <a:pt x="1103" y="2080"/>
                </a:moveTo>
                <a:cubicBezTo>
                  <a:pt x="1292" y="2080"/>
                  <a:pt x="1450" y="2238"/>
                  <a:pt x="1450" y="2427"/>
                </a:cubicBezTo>
                <a:lnTo>
                  <a:pt x="1450" y="5168"/>
                </a:lnTo>
                <a:cubicBezTo>
                  <a:pt x="1450" y="5420"/>
                  <a:pt x="1576" y="5672"/>
                  <a:pt x="1796" y="5861"/>
                </a:cubicBezTo>
                <a:lnTo>
                  <a:pt x="3624" y="7719"/>
                </a:lnTo>
                <a:cubicBezTo>
                  <a:pt x="3687" y="7782"/>
                  <a:pt x="3781" y="7814"/>
                  <a:pt x="3872" y="7814"/>
                </a:cubicBezTo>
                <a:cubicBezTo>
                  <a:pt x="3962" y="7814"/>
                  <a:pt x="4049" y="7782"/>
                  <a:pt x="4096" y="7719"/>
                </a:cubicBezTo>
                <a:cubicBezTo>
                  <a:pt x="4222" y="7593"/>
                  <a:pt x="4222" y="7373"/>
                  <a:pt x="4096" y="7247"/>
                </a:cubicBezTo>
                <a:lnTo>
                  <a:pt x="2930" y="6050"/>
                </a:lnTo>
                <a:cubicBezTo>
                  <a:pt x="2804" y="5955"/>
                  <a:pt x="2804" y="5703"/>
                  <a:pt x="2930" y="5577"/>
                </a:cubicBezTo>
                <a:cubicBezTo>
                  <a:pt x="2978" y="5530"/>
                  <a:pt x="3064" y="5506"/>
                  <a:pt x="3155" y="5506"/>
                </a:cubicBezTo>
                <a:cubicBezTo>
                  <a:pt x="3245" y="5506"/>
                  <a:pt x="3340" y="5530"/>
                  <a:pt x="3403" y="5577"/>
                </a:cubicBezTo>
                <a:lnTo>
                  <a:pt x="5293" y="7436"/>
                </a:lnTo>
                <a:cubicBezTo>
                  <a:pt x="5482" y="7625"/>
                  <a:pt x="5608" y="7877"/>
                  <a:pt x="5608" y="8161"/>
                </a:cubicBezTo>
                <a:lnTo>
                  <a:pt x="5608" y="10996"/>
                </a:lnTo>
                <a:lnTo>
                  <a:pt x="2836" y="10996"/>
                </a:lnTo>
                <a:lnTo>
                  <a:pt x="2836" y="10303"/>
                </a:lnTo>
                <a:cubicBezTo>
                  <a:pt x="2804" y="10051"/>
                  <a:pt x="2710" y="9736"/>
                  <a:pt x="2552" y="9452"/>
                </a:cubicBezTo>
                <a:lnTo>
                  <a:pt x="914" y="6680"/>
                </a:lnTo>
                <a:cubicBezTo>
                  <a:pt x="851" y="6522"/>
                  <a:pt x="757" y="6333"/>
                  <a:pt x="757" y="6176"/>
                </a:cubicBezTo>
                <a:lnTo>
                  <a:pt x="757" y="2427"/>
                </a:lnTo>
                <a:cubicBezTo>
                  <a:pt x="757" y="2238"/>
                  <a:pt x="914" y="2080"/>
                  <a:pt x="1103" y="2080"/>
                </a:cubicBezTo>
                <a:close/>
                <a:moveTo>
                  <a:pt x="5860" y="1"/>
                </a:moveTo>
                <a:cubicBezTo>
                  <a:pt x="4915" y="1"/>
                  <a:pt x="4128" y="788"/>
                  <a:pt x="4128" y="1734"/>
                </a:cubicBezTo>
                <a:cubicBezTo>
                  <a:pt x="4128" y="2206"/>
                  <a:pt x="4348" y="2647"/>
                  <a:pt x="4695" y="2994"/>
                </a:cubicBezTo>
                <a:cubicBezTo>
                  <a:pt x="4411" y="3120"/>
                  <a:pt x="4191" y="3214"/>
                  <a:pt x="3939" y="3435"/>
                </a:cubicBezTo>
                <a:cubicBezTo>
                  <a:pt x="3750" y="3592"/>
                  <a:pt x="3592" y="3750"/>
                  <a:pt x="3435" y="3939"/>
                </a:cubicBezTo>
                <a:lnTo>
                  <a:pt x="3435" y="3813"/>
                </a:lnTo>
                <a:cubicBezTo>
                  <a:pt x="3435" y="3246"/>
                  <a:pt x="2962" y="2805"/>
                  <a:pt x="2395" y="2805"/>
                </a:cubicBezTo>
                <a:cubicBezTo>
                  <a:pt x="2300" y="2805"/>
                  <a:pt x="2174" y="2836"/>
                  <a:pt x="2048" y="2836"/>
                </a:cubicBezTo>
                <a:lnTo>
                  <a:pt x="2048" y="2427"/>
                </a:lnTo>
                <a:cubicBezTo>
                  <a:pt x="2048" y="1891"/>
                  <a:pt x="1576" y="1418"/>
                  <a:pt x="1040" y="1418"/>
                </a:cubicBezTo>
                <a:cubicBezTo>
                  <a:pt x="473" y="1418"/>
                  <a:pt x="0" y="1891"/>
                  <a:pt x="0" y="2427"/>
                </a:cubicBezTo>
                <a:lnTo>
                  <a:pt x="0" y="6176"/>
                </a:lnTo>
                <a:cubicBezTo>
                  <a:pt x="0" y="6491"/>
                  <a:pt x="95" y="6806"/>
                  <a:pt x="253" y="7026"/>
                </a:cubicBezTo>
                <a:lnTo>
                  <a:pt x="1891" y="9799"/>
                </a:lnTo>
                <a:cubicBezTo>
                  <a:pt x="1985" y="9956"/>
                  <a:pt x="2048" y="10145"/>
                  <a:pt x="2048" y="10303"/>
                </a:cubicBezTo>
                <a:lnTo>
                  <a:pt x="2048" y="11342"/>
                </a:lnTo>
                <a:cubicBezTo>
                  <a:pt x="2048" y="11532"/>
                  <a:pt x="2206" y="11689"/>
                  <a:pt x="2395" y="11689"/>
                </a:cubicBezTo>
                <a:lnTo>
                  <a:pt x="9294" y="11689"/>
                </a:lnTo>
                <a:cubicBezTo>
                  <a:pt x="9483" y="11689"/>
                  <a:pt x="9641" y="11532"/>
                  <a:pt x="9641" y="11342"/>
                </a:cubicBezTo>
                <a:lnTo>
                  <a:pt x="9641" y="10303"/>
                </a:lnTo>
                <a:cubicBezTo>
                  <a:pt x="9641" y="10114"/>
                  <a:pt x="9704" y="9956"/>
                  <a:pt x="9799" y="9799"/>
                </a:cubicBezTo>
                <a:lnTo>
                  <a:pt x="11468" y="7026"/>
                </a:lnTo>
                <a:cubicBezTo>
                  <a:pt x="11626" y="6774"/>
                  <a:pt x="11689" y="6491"/>
                  <a:pt x="11689" y="6176"/>
                </a:cubicBezTo>
                <a:lnTo>
                  <a:pt x="11689" y="2427"/>
                </a:lnTo>
                <a:cubicBezTo>
                  <a:pt x="11752" y="1891"/>
                  <a:pt x="11279" y="1418"/>
                  <a:pt x="10712" y="1418"/>
                </a:cubicBezTo>
                <a:cubicBezTo>
                  <a:pt x="10177" y="1418"/>
                  <a:pt x="9704" y="1891"/>
                  <a:pt x="9704" y="2427"/>
                </a:cubicBezTo>
                <a:lnTo>
                  <a:pt x="9704" y="2836"/>
                </a:lnTo>
                <a:cubicBezTo>
                  <a:pt x="9578" y="2805"/>
                  <a:pt x="9452" y="2805"/>
                  <a:pt x="9326" y="2805"/>
                </a:cubicBezTo>
                <a:cubicBezTo>
                  <a:pt x="8790" y="2805"/>
                  <a:pt x="8318" y="3246"/>
                  <a:pt x="8318" y="3813"/>
                </a:cubicBezTo>
                <a:lnTo>
                  <a:pt x="8318" y="3939"/>
                </a:lnTo>
                <a:cubicBezTo>
                  <a:pt x="8160" y="3750"/>
                  <a:pt x="8003" y="3592"/>
                  <a:pt x="7814" y="3435"/>
                </a:cubicBezTo>
                <a:cubicBezTo>
                  <a:pt x="7562" y="3246"/>
                  <a:pt x="7341" y="3088"/>
                  <a:pt x="7058" y="2994"/>
                </a:cubicBezTo>
                <a:cubicBezTo>
                  <a:pt x="7404" y="2647"/>
                  <a:pt x="7593" y="2206"/>
                  <a:pt x="7593" y="1734"/>
                </a:cubicBezTo>
                <a:cubicBezTo>
                  <a:pt x="7593" y="788"/>
                  <a:pt x="6806" y="1"/>
                  <a:pt x="58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3">
            <a:extLst>
              <a:ext uri="{C183D7F6-B498-43B3-948B-1728B52AA6E4}">
                <adec:decorative xmlns:adec="http://schemas.microsoft.com/office/drawing/2017/decorative" val="1"/>
              </a:ext>
            </a:extLst>
          </p:cNvPr>
          <p:cNvSpPr/>
          <p:nvPr/>
        </p:nvSpPr>
        <p:spPr>
          <a:xfrm>
            <a:off x="3200818" y="-799682"/>
            <a:ext cx="11890375" cy="11890375"/>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BC2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50613EBC-1BEA-6CBF-309B-F57C10053537}"/>
              </a:ext>
            </a:extLst>
          </p:cNvPr>
          <p:cNvSpPr>
            <a:spLocks noGrp="1"/>
          </p:cNvSpPr>
          <p:nvPr>
            <p:ph type="title" idx="4294967295"/>
          </p:nvPr>
        </p:nvSpPr>
        <p:spPr>
          <a:xfrm>
            <a:off x="457200" y="-1143000"/>
            <a:ext cx="8229600" cy="1143000"/>
          </a:xfrm>
        </p:spPr>
        <p:txBody>
          <a:bodyPr spcFirstLastPara="1" wrap="square" lIns="91425" tIns="45700" rIns="91425" bIns="45700" anchor="b" anchorCtr="0">
            <a:normAutofit fontScale="90000"/>
          </a:bodyPr>
          <a:lstStyle/>
          <a:p>
            <a:r>
              <a:rPr lang="en-US" dirty="0"/>
              <a:t>HLP 16 Explicit instruction TTAC pilot for school support</a:t>
            </a:r>
          </a:p>
        </p:txBody>
      </p:sp>
      <p:sp>
        <p:nvSpPr>
          <p:cNvPr id="229" name="Google Shape;229;p23"/>
          <p:cNvSpPr txBox="1"/>
          <p:nvPr/>
        </p:nvSpPr>
        <p:spPr>
          <a:xfrm>
            <a:off x="4772025" y="2717712"/>
            <a:ext cx="8743950" cy="523282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8499" dirty="0">
                <a:latin typeface="Raleway Black"/>
                <a:ea typeface="Raleway Black"/>
                <a:cs typeface="Raleway Black"/>
                <a:sym typeface="Raleway Black"/>
              </a:rPr>
              <a:t>HLP 16 </a:t>
            </a:r>
            <a:endParaRPr sz="8499" dirty="0">
              <a:latin typeface="Raleway Black"/>
              <a:ea typeface="Raleway Black"/>
              <a:cs typeface="Raleway Black"/>
              <a:sym typeface="Raleway Black"/>
            </a:endParaRPr>
          </a:p>
          <a:p>
            <a:pPr marL="0" marR="0" lvl="0" indent="0" algn="ctr" rtl="0">
              <a:lnSpc>
                <a:spcPct val="100000"/>
              </a:lnSpc>
              <a:spcBef>
                <a:spcPts val="0"/>
              </a:spcBef>
              <a:spcAft>
                <a:spcPts val="0"/>
              </a:spcAft>
              <a:buNone/>
            </a:pPr>
            <a:r>
              <a:rPr lang="en-US" sz="7299" dirty="0">
                <a:latin typeface="Raleway Black"/>
                <a:ea typeface="Raleway Black"/>
                <a:cs typeface="Raleway Black"/>
                <a:sym typeface="Raleway Black"/>
              </a:rPr>
              <a:t>Explicit Instruction</a:t>
            </a:r>
            <a:r>
              <a:rPr lang="en-US" sz="8499" dirty="0">
                <a:latin typeface="Raleway Black"/>
                <a:ea typeface="Raleway Black"/>
                <a:cs typeface="Raleway Black"/>
                <a:sym typeface="Raleway Black"/>
              </a:rPr>
              <a:t> </a:t>
            </a:r>
            <a:endParaRPr sz="8499" dirty="0">
              <a:latin typeface="Raleway Black"/>
              <a:ea typeface="Raleway Black"/>
              <a:cs typeface="Raleway Black"/>
              <a:sym typeface="Raleway Black"/>
            </a:endParaRPr>
          </a:p>
          <a:p>
            <a:pPr marL="0" marR="0" lvl="0" indent="0" algn="ctr" rtl="0">
              <a:lnSpc>
                <a:spcPct val="100000"/>
              </a:lnSpc>
              <a:spcBef>
                <a:spcPts val="0"/>
              </a:spcBef>
              <a:spcAft>
                <a:spcPts val="0"/>
              </a:spcAft>
              <a:buNone/>
            </a:pPr>
            <a:r>
              <a:rPr lang="en-US" sz="8499" dirty="0">
                <a:latin typeface="Raleway Black"/>
                <a:ea typeface="Raleway Black"/>
                <a:cs typeface="Raleway Black"/>
                <a:sym typeface="Raleway Black"/>
              </a:rPr>
              <a:t>TTAC Pilot for School Support</a:t>
            </a:r>
            <a:endParaRPr sz="8499" dirty="0">
              <a:latin typeface="Raleway Black"/>
              <a:ea typeface="Raleway Black"/>
              <a:cs typeface="Raleway Black"/>
              <a:sym typeface="Raleway Black"/>
            </a:endParaRPr>
          </a:p>
        </p:txBody>
      </p:sp>
      <p:sp>
        <p:nvSpPr>
          <p:cNvPr id="230" name="Google Shape;230;p23">
            <a:extLst>
              <a:ext uri="{C183D7F6-B498-43B3-948B-1728B52AA6E4}">
                <adec:decorative xmlns:adec="http://schemas.microsoft.com/office/drawing/2017/decorative" val="1"/>
              </a:ext>
            </a:extLst>
          </p:cNvPr>
          <p:cNvSpPr txBox="1"/>
          <p:nvPr/>
        </p:nvSpPr>
        <p:spPr>
          <a:xfrm>
            <a:off x="5597613" y="2324100"/>
            <a:ext cx="7092675" cy="276975"/>
          </a:xfrm>
          <a:prstGeom prst="rect">
            <a:avLst/>
          </a:prstGeom>
          <a:noFill/>
          <a:ln>
            <a:noFill/>
          </a:ln>
        </p:spPr>
        <p:txBody>
          <a:bodyPr spcFirstLastPara="1" wrap="square" lIns="0" tIns="0" rIns="0" bIns="0" anchor="t" anchorCtr="0">
            <a:spAutoFit/>
          </a:bodyPr>
          <a:lstStyle/>
          <a:p>
            <a:pPr marL="0" marR="0" lvl="0" indent="0" algn="ctr" rtl="0">
              <a:lnSpc>
                <a:spcPct val="252777"/>
              </a:lnSpc>
              <a:spcBef>
                <a:spcPts val="0"/>
              </a:spcBef>
              <a:spcAft>
                <a:spcPts val="0"/>
              </a:spcAft>
              <a:buNone/>
            </a:pPr>
            <a:endParaRPr sz="1800">
              <a:solidFill>
                <a:schemeClr val="dk1"/>
              </a:solidFill>
              <a:latin typeface="Calibri"/>
              <a:ea typeface="Calibri"/>
              <a:cs typeface="Calibri"/>
              <a:sym typeface="Calibri"/>
            </a:endParaRPr>
          </a:p>
        </p:txBody>
      </p:sp>
      <p:grpSp>
        <p:nvGrpSpPr>
          <p:cNvPr id="231" name="Google Shape;231;p23">
            <a:extLst>
              <a:ext uri="{C183D7F6-B498-43B3-948B-1728B52AA6E4}">
                <adec:decorative xmlns:adec="http://schemas.microsoft.com/office/drawing/2017/decorative" val="1"/>
              </a:ext>
            </a:extLst>
          </p:cNvPr>
          <p:cNvGrpSpPr/>
          <p:nvPr/>
        </p:nvGrpSpPr>
        <p:grpSpPr>
          <a:xfrm>
            <a:off x="13060623" y="5402908"/>
            <a:ext cx="5699812" cy="7601863"/>
            <a:chOff x="0" y="0"/>
            <a:chExt cx="7599750" cy="10135817"/>
          </a:xfrm>
        </p:grpSpPr>
        <p:sp>
          <p:nvSpPr>
            <p:cNvPr id="232" name="Google Shape;232;p23"/>
            <p:cNvSpPr/>
            <p:nvPr/>
          </p:nvSpPr>
          <p:spPr>
            <a:xfrm>
              <a:off x="0" y="3752027"/>
              <a:ext cx="7599750" cy="6383790"/>
            </a:xfrm>
            <a:custGeom>
              <a:avLst/>
              <a:gdLst/>
              <a:ahLst/>
              <a:cxnLst/>
              <a:rect l="l" t="t" r="r" b="b"/>
              <a:pathLst>
                <a:path w="7599750" h="6383790" extrusionOk="0">
                  <a:moveTo>
                    <a:pt x="0" y="0"/>
                  </a:moveTo>
                  <a:lnTo>
                    <a:pt x="7599750" y="0"/>
                  </a:lnTo>
                  <a:lnTo>
                    <a:pt x="7599750" y="6383790"/>
                  </a:lnTo>
                  <a:lnTo>
                    <a:pt x="0" y="638379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23"/>
            <p:cNvSpPr/>
            <p:nvPr/>
          </p:nvSpPr>
          <p:spPr>
            <a:xfrm>
              <a:off x="2328106" y="2791625"/>
              <a:ext cx="3201342" cy="960403"/>
            </a:xfrm>
            <a:custGeom>
              <a:avLst/>
              <a:gdLst/>
              <a:ahLst/>
              <a:cxnLst/>
              <a:rect l="l" t="t" r="r" b="b"/>
              <a:pathLst>
                <a:path w="3201342" h="960403" extrusionOk="0">
                  <a:moveTo>
                    <a:pt x="0" y="0"/>
                  </a:moveTo>
                  <a:lnTo>
                    <a:pt x="3201341" y="0"/>
                  </a:lnTo>
                  <a:lnTo>
                    <a:pt x="3201341" y="960402"/>
                  </a:lnTo>
                  <a:lnTo>
                    <a:pt x="0" y="96040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 name="Google Shape;234;p23"/>
            <p:cNvSpPr/>
            <p:nvPr/>
          </p:nvSpPr>
          <p:spPr>
            <a:xfrm flipH="1">
              <a:off x="3673107" y="0"/>
              <a:ext cx="2826968" cy="3764727"/>
            </a:xfrm>
            <a:custGeom>
              <a:avLst/>
              <a:gdLst/>
              <a:ahLst/>
              <a:cxnLst/>
              <a:rect l="l" t="t" r="r" b="b"/>
              <a:pathLst>
                <a:path w="2826968" h="3764727" extrusionOk="0">
                  <a:moveTo>
                    <a:pt x="2826968" y="0"/>
                  </a:moveTo>
                  <a:lnTo>
                    <a:pt x="0" y="0"/>
                  </a:lnTo>
                  <a:lnTo>
                    <a:pt x="0" y="3764727"/>
                  </a:lnTo>
                  <a:lnTo>
                    <a:pt x="2826968" y="3764727"/>
                  </a:lnTo>
                  <a:lnTo>
                    <a:pt x="2826968"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35" name="Google Shape;235;p23">
            <a:extLst>
              <a:ext uri="{C183D7F6-B498-43B3-948B-1728B52AA6E4}">
                <adec:decorative xmlns:adec="http://schemas.microsoft.com/office/drawing/2017/decorative" val="1"/>
              </a:ext>
            </a:extLst>
          </p:cNvPr>
          <p:cNvSpPr/>
          <p:nvPr/>
        </p:nvSpPr>
        <p:spPr>
          <a:xfrm>
            <a:off x="289308"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23">
            <a:extLst>
              <a:ext uri="{C183D7F6-B498-43B3-948B-1728B52AA6E4}">
                <adec:decorative xmlns:adec="http://schemas.microsoft.com/office/drawing/2017/decorative" val="1"/>
              </a:ext>
            </a:extLst>
          </p:cNvPr>
          <p:cNvSpPr txBox="1"/>
          <p:nvPr/>
        </p:nvSpPr>
        <p:spPr>
          <a:xfrm>
            <a:off x="176868"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237" name="Google Shape;237;p23">
            <a:extLst>
              <a:ext uri="{C183D7F6-B498-43B3-948B-1728B52AA6E4}">
                <adec:decorative xmlns:adec="http://schemas.microsoft.com/office/drawing/2017/decorative" val="1"/>
              </a:ext>
            </a:extLst>
          </p:cNvPr>
          <p:cNvSpPr/>
          <p:nvPr/>
        </p:nvSpPr>
        <p:spPr>
          <a:xfrm>
            <a:off x="0" y="4127552"/>
            <a:ext cx="5076818" cy="8361817"/>
          </a:xfrm>
          <a:custGeom>
            <a:avLst/>
            <a:gdLst/>
            <a:ahLst/>
            <a:cxnLst/>
            <a:rect l="l" t="t" r="r" b="b"/>
            <a:pathLst>
              <a:path w="5076818" h="8361817" extrusionOk="0">
                <a:moveTo>
                  <a:pt x="0" y="0"/>
                </a:moveTo>
                <a:lnTo>
                  <a:pt x="5076818" y="0"/>
                </a:lnTo>
                <a:lnTo>
                  <a:pt x="5076818" y="8361818"/>
                </a:lnTo>
                <a:lnTo>
                  <a:pt x="0" y="8361818"/>
                </a:lnTo>
                <a:lnTo>
                  <a:pt x="0" y="0"/>
                </a:lnTo>
                <a:close/>
              </a:path>
            </a:pathLst>
          </a:custGeom>
          <a:blipFill rotWithShape="1">
            <a:blip r:embed="rId7">
              <a:alphaModFix/>
            </a:blip>
            <a:stretch>
              <a:fillRect l="-13877" t="-124677" r="-153881" b="-1933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4380</Words>
  <Application>Microsoft Macintosh PowerPoint</Application>
  <PresentationFormat>Custom</PresentationFormat>
  <Paragraphs>447</Paragraphs>
  <Slides>39</Slides>
  <Notes>39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Raleway</vt:lpstr>
      <vt:lpstr>Raleway Medium</vt:lpstr>
      <vt:lpstr>Satisfy</vt:lpstr>
      <vt:lpstr>Roboto Medium</vt:lpstr>
      <vt:lpstr>Arial</vt:lpstr>
      <vt:lpstr>Calibri</vt:lpstr>
      <vt:lpstr>Raleway Black</vt:lpstr>
      <vt:lpstr>Raleway ExtraBold</vt:lpstr>
      <vt:lpstr>Fjalla One</vt:lpstr>
      <vt:lpstr>Bebas Neue</vt:lpstr>
      <vt:lpstr>Office Theme</vt:lpstr>
      <vt:lpstr>CCSC title</vt:lpstr>
      <vt:lpstr>Strength in Partnership: Cross‑State Collaboration for Blueprint Success</vt:lpstr>
      <vt:lpstr>Welcome</vt:lpstr>
      <vt:lpstr>VA partnership: ttac</vt:lpstr>
      <vt:lpstr>Where We’re Headed</vt:lpstr>
      <vt:lpstr>TTAC Mission</vt:lpstr>
      <vt:lpstr>VDOE’s Training &amp; Technical Assistance Centers (TTAC)</vt:lpstr>
      <vt:lpstr>Supporting the VA/CEEDAR Blueprint through the TTAC Scope of Work</vt:lpstr>
      <vt:lpstr>HLP 16 Explicit instruction TTAC pilot for school support</vt:lpstr>
      <vt:lpstr>HLP 16 Explicit Instruction TTAC Pilot </vt:lpstr>
      <vt:lpstr>HLP 16 Pilot Components</vt:lpstr>
      <vt:lpstr>Partnering for Success</vt:lpstr>
      <vt:lpstr>Early Successes</vt:lpstr>
      <vt:lpstr>Mid-year Implementation Take-aways</vt:lpstr>
      <vt:lpstr>Supporting Pre-service Teachers and University Faculty</vt:lpstr>
      <vt:lpstr>Research Study Highlights (JMU)</vt:lpstr>
      <vt:lpstr>Furthering our partnerships</vt:lpstr>
      <vt:lpstr>Pilot Takeaways</vt:lpstr>
      <vt:lpstr> Questions?</vt:lpstr>
      <vt:lpstr> Nc Partnership: CPC</vt:lpstr>
      <vt:lpstr>Cooperative Planning Consortium</vt:lpstr>
      <vt:lpstr>Focus: Recruitment and Retention</vt:lpstr>
      <vt:lpstr>Co-facilitators</vt:lpstr>
      <vt:lpstr>Active Since 1990</vt:lpstr>
      <vt:lpstr>Partners Represented</vt:lpstr>
      <vt:lpstr>CPC Members Across NC</vt:lpstr>
      <vt:lpstr>A Common Vision</vt:lpstr>
      <vt:lpstr>Blueprint Connections</vt:lpstr>
      <vt:lpstr>Partnership Benefits</vt:lpstr>
      <vt:lpstr>Resources</vt:lpstr>
      <vt:lpstr>Questions, Comments</vt:lpstr>
      <vt:lpstr>Contact Us</vt:lpstr>
      <vt:lpstr>Breakouts</vt:lpstr>
      <vt:lpstr>Breakouts 1</vt:lpstr>
      <vt:lpstr>Breakouts 2</vt:lpstr>
      <vt:lpstr>Breakouts 3</vt:lpstr>
      <vt:lpstr>Next Steps</vt:lpstr>
      <vt:lpstr>THANK YOU!</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Emma R Ostovar</cp:lastModifiedBy>
  <cp:revision>7</cp:revision>
  <dcterms:modified xsi:type="dcterms:W3CDTF">2026-02-23T21:47:25Z</dcterms:modified>
</cp:coreProperties>
</file>