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57" r:id="rId3"/>
    <p:sldId id="277" r:id="rId4"/>
    <p:sldId id="259" r:id="rId5"/>
    <p:sldId id="260" r:id="rId6"/>
    <p:sldId id="265" r:id="rId7"/>
    <p:sldId id="278" r:id="rId8"/>
    <p:sldId id="280" r:id="rId9"/>
    <p:sldId id="264" r:id="rId10"/>
    <p:sldId id="274" r:id="rId11"/>
    <p:sldId id="258" r:id="rId12"/>
    <p:sldId id="429" r:id="rId13"/>
    <p:sldId id="430" r:id="rId14"/>
    <p:sldId id="431" r:id="rId15"/>
    <p:sldId id="432" r:id="rId16"/>
    <p:sldId id="433" r:id="rId17"/>
    <p:sldId id="434" r:id="rId18"/>
    <p:sldId id="420" r:id="rId19"/>
    <p:sldId id="435" r:id="rId20"/>
    <p:sldId id="421" r:id="rId21"/>
    <p:sldId id="422" r:id="rId22"/>
    <p:sldId id="423" r:id="rId23"/>
    <p:sldId id="424" r:id="rId24"/>
    <p:sldId id="425" r:id="rId25"/>
    <p:sldId id="426" r:id="rId26"/>
    <p:sldId id="409" r:id="rId27"/>
    <p:sldId id="436" r:id="rId28"/>
    <p:sldId id="437" r:id="rId29"/>
    <p:sldId id="275" r:id="rId30"/>
    <p:sldId id="276" r:id="rId31"/>
  </p:sldIdLst>
  <p:sldSz cx="18288000" cy="10287000"/>
  <p:notesSz cx="6858000" cy="9144000"/>
  <p:embeddedFontLst>
    <p:embeddedFont>
      <p:font typeface="Apricots" pitchFamily="2" charset="0"/>
      <p:regular r:id="rId33"/>
    </p:embeddedFont>
    <p:embeddedFont>
      <p:font typeface="Bobby Jones" pitchFamily="2" charset="0"/>
      <p:regular r:id="rId34"/>
    </p:embeddedFont>
    <p:embeddedFont>
      <p:font typeface="Brasika" pitchFamily="2" charset="77"/>
      <p:regular r:id="rId35"/>
    </p:embeddedFont>
    <p:embeddedFont>
      <p:font typeface="Chewy" panose="02000000000000000000" pitchFamily="2" charset="0"/>
      <p:regular r:id="rId36"/>
    </p:embeddedFont>
    <p:embeddedFont>
      <p:font typeface="Gentona Book" pitchFamily="2" charset="77"/>
      <p:regular r:id="rId37"/>
      <p:bold r:id="rId38"/>
      <p:italic r:id="rId39"/>
    </p:embeddedFont>
    <p:embeddedFont>
      <p:font typeface="Gentona Light" pitchFamily="2" charset="77"/>
      <p:regular r:id="rId40"/>
    </p:embeddedFont>
    <p:embeddedFont>
      <p:font typeface="Josefin Sans" pitchFamily="2" charset="77"/>
      <p:regular r:id="rId41"/>
      <p:bold r:id="rId42"/>
    </p:embeddedFont>
    <p:embeddedFont>
      <p:font typeface="Josefin Sans Bold" pitchFamily="2" charset="77"/>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AF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22" autoAdjust="0"/>
    <p:restoredTop sz="86397" autoAdjust="0"/>
  </p:normalViewPr>
  <p:slideViewPr>
    <p:cSldViewPr>
      <p:cViewPr varScale="1">
        <p:scale>
          <a:sx n="48" d="100"/>
          <a:sy n="48" d="100"/>
        </p:scale>
        <p:origin x="224" y="760"/>
      </p:cViewPr>
      <p:guideLst>
        <p:guide orient="horz" pos="2160"/>
        <p:guide pos="2880"/>
      </p:guideLst>
    </p:cSldViewPr>
  </p:slideViewPr>
  <p:outlineViewPr>
    <p:cViewPr>
      <p:scale>
        <a:sx n="33" d="100"/>
        <a:sy n="33" d="100"/>
      </p:scale>
      <p:origin x="0" y="-144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6C9350-2988-6146-A868-78EE76D1CA94}"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937BA8BD-E039-6B44-8F51-7187B26CB2AA}">
      <dgm:prSet phldrT="[Text]" custT="1"/>
      <dgm:spPr>
        <a:solidFill>
          <a:srgbClr val="F0AF15"/>
        </a:solidFill>
      </dgm:spPr>
      <dgm:t>
        <a:bodyPr/>
        <a:lstStyle/>
        <a:p>
          <a:pPr algn="ctr"/>
          <a:r>
            <a:rPr lang="en-US" sz="3600" dirty="0">
              <a:solidFill>
                <a:schemeClr val="tx1"/>
              </a:solidFill>
              <a:latin typeface="Gentona Book" pitchFamily="2" charset="77"/>
            </a:rPr>
            <a:t>Faculty awareness of HLPs</a:t>
          </a:r>
        </a:p>
      </dgm:t>
    </dgm:pt>
    <dgm:pt modelId="{FCC85062-2384-8548-A026-50B2F3DE7306}" type="parTrans" cxnId="{6B474F56-A53E-284A-AA11-52DBFB7FF6DD}">
      <dgm:prSet/>
      <dgm:spPr/>
      <dgm:t>
        <a:bodyPr/>
        <a:lstStyle/>
        <a:p>
          <a:endParaRPr lang="en-US"/>
        </a:p>
      </dgm:t>
    </dgm:pt>
    <dgm:pt modelId="{C73828C7-937D-9D48-8BFB-4F7520B3F565}" type="sibTrans" cxnId="{6B474F56-A53E-284A-AA11-52DBFB7FF6DD}">
      <dgm:prSet/>
      <dgm:spPr/>
      <dgm:t>
        <a:bodyPr/>
        <a:lstStyle/>
        <a:p>
          <a:endParaRPr lang="en-US"/>
        </a:p>
      </dgm:t>
    </dgm:pt>
    <dgm:pt modelId="{95A52A10-5985-1D45-8E25-0595FF209E8E}">
      <dgm:prSet phldrT="[Text]" custT="1"/>
      <dgm:spPr>
        <a:solidFill>
          <a:srgbClr val="F0AF15"/>
        </a:solidFill>
      </dgm:spPr>
      <dgm:t>
        <a:bodyPr/>
        <a:lstStyle/>
        <a:p>
          <a:r>
            <a:rPr lang="en-US" sz="3600" b="0" i="0" u="none" strike="noStrike" dirty="0">
              <a:solidFill>
                <a:schemeClr val="tx1"/>
              </a:solidFill>
              <a:effectLst/>
              <a:latin typeface="Gentona Book" pitchFamily="2" charset="77"/>
              <a:ea typeface="+mn-ea"/>
              <a:cs typeface="+mn-cs"/>
            </a:rPr>
            <a:t>Faculty implement courses and field experiences that have been revised to include HLPs.</a:t>
          </a:r>
          <a:endParaRPr lang="en-US" sz="3600" dirty="0">
            <a:solidFill>
              <a:schemeClr val="tx1"/>
            </a:solidFill>
            <a:latin typeface="Gentona Book" pitchFamily="2" charset="77"/>
          </a:endParaRPr>
        </a:p>
      </dgm:t>
    </dgm:pt>
    <dgm:pt modelId="{9753C62E-F3B4-4244-8E9A-D6E99477EEC2}" type="parTrans" cxnId="{44D591CE-67E6-324A-9C92-22AA2579B70D}">
      <dgm:prSet/>
      <dgm:spPr/>
      <dgm:t>
        <a:bodyPr/>
        <a:lstStyle/>
        <a:p>
          <a:endParaRPr lang="en-US"/>
        </a:p>
      </dgm:t>
    </dgm:pt>
    <dgm:pt modelId="{4BF2EF47-DBB9-7445-A0D8-7927BF77AD73}" type="sibTrans" cxnId="{44D591CE-67E6-324A-9C92-22AA2579B70D}">
      <dgm:prSet/>
      <dgm:spPr/>
      <dgm:t>
        <a:bodyPr/>
        <a:lstStyle/>
        <a:p>
          <a:endParaRPr lang="en-US"/>
        </a:p>
      </dgm:t>
    </dgm:pt>
    <dgm:pt modelId="{13FBBD18-A69E-6C41-9846-9FF1934D9A7F}">
      <dgm:prSet phldrT="[Text]" custT="1"/>
      <dgm:spPr>
        <a:solidFill>
          <a:srgbClr val="F0AF15"/>
        </a:solidFill>
      </dgm:spPr>
      <dgm:t>
        <a:bodyPr/>
        <a:lstStyle/>
        <a:p>
          <a:r>
            <a:rPr lang="en-US" sz="3600" b="0" i="0" u="none" strike="noStrike" dirty="0">
              <a:solidFill>
                <a:schemeClr val="tx1"/>
              </a:solidFill>
              <a:effectLst/>
              <a:latin typeface="Gentona Book" pitchFamily="2" charset="77"/>
              <a:ea typeface="+mn-ea"/>
              <a:cs typeface="+mn-cs"/>
            </a:rPr>
            <a:t>Candidates demonstrate use of HLPs </a:t>
          </a:r>
          <a:r>
            <a:rPr lang="en-US" sz="3600" dirty="0">
              <a:solidFill>
                <a:schemeClr val="tx1"/>
              </a:solidFill>
              <a:latin typeface="Gentona Book" pitchFamily="2" charset="77"/>
            </a:rPr>
            <a:t>as a beginning teacher</a:t>
          </a:r>
        </a:p>
      </dgm:t>
    </dgm:pt>
    <dgm:pt modelId="{8064B9B3-9EA7-8148-B42F-AA59F6FE90DE}" type="parTrans" cxnId="{AB681313-C0D5-4D45-A3B7-96D135457913}">
      <dgm:prSet/>
      <dgm:spPr/>
      <dgm:t>
        <a:bodyPr/>
        <a:lstStyle/>
        <a:p>
          <a:endParaRPr lang="en-US"/>
        </a:p>
      </dgm:t>
    </dgm:pt>
    <dgm:pt modelId="{92A9410C-6DC4-0F49-BCC2-41E05E9D1848}" type="sibTrans" cxnId="{AB681313-C0D5-4D45-A3B7-96D135457913}">
      <dgm:prSet/>
      <dgm:spPr/>
      <dgm:t>
        <a:bodyPr/>
        <a:lstStyle/>
        <a:p>
          <a:endParaRPr lang="en-US"/>
        </a:p>
      </dgm:t>
    </dgm:pt>
    <dgm:pt modelId="{FD5D6706-B678-2F4D-B8A7-4AEC019706EB}">
      <dgm:prSet custT="1"/>
      <dgm:spPr>
        <a:solidFill>
          <a:srgbClr val="F0AF15"/>
        </a:solidFill>
      </dgm:spPr>
      <dgm:t>
        <a:bodyPr/>
        <a:lstStyle/>
        <a:p>
          <a:r>
            <a:rPr lang="en-US" sz="3600" b="0" i="0" u="none" strike="noStrike" dirty="0">
              <a:solidFill>
                <a:schemeClr val="tx1"/>
              </a:solidFill>
              <a:effectLst/>
              <a:latin typeface="Gentona Book" pitchFamily="2" charset="77"/>
              <a:ea typeface="+mn-ea"/>
              <a:cs typeface="+mn-cs"/>
            </a:rPr>
            <a:t>Candidates demonstrate knowledge of and/or use of HLPs during their preparation experience.</a:t>
          </a:r>
          <a:endParaRPr lang="en-US" sz="3600" dirty="0">
            <a:solidFill>
              <a:schemeClr val="tx1"/>
            </a:solidFill>
            <a:latin typeface="Gentona Book" pitchFamily="2" charset="77"/>
          </a:endParaRPr>
        </a:p>
      </dgm:t>
    </dgm:pt>
    <dgm:pt modelId="{E7F12D37-734D-D14A-896F-928C2A97AEF4}" type="parTrans" cxnId="{437C2A1D-E729-7A41-9725-BF823C0C6CE8}">
      <dgm:prSet/>
      <dgm:spPr/>
      <dgm:t>
        <a:bodyPr/>
        <a:lstStyle/>
        <a:p>
          <a:endParaRPr lang="en-US"/>
        </a:p>
      </dgm:t>
    </dgm:pt>
    <dgm:pt modelId="{043B415C-76B7-B641-93D3-4540755A3127}" type="sibTrans" cxnId="{437C2A1D-E729-7A41-9725-BF823C0C6CE8}">
      <dgm:prSet/>
      <dgm:spPr/>
      <dgm:t>
        <a:bodyPr/>
        <a:lstStyle/>
        <a:p>
          <a:endParaRPr lang="en-US"/>
        </a:p>
      </dgm:t>
    </dgm:pt>
    <dgm:pt modelId="{D22E21C9-4B0D-9541-82C3-40E94DD51736}" type="pres">
      <dgm:prSet presAssocID="{506C9350-2988-6146-A868-78EE76D1CA94}" presName="Name0" presStyleCnt="0">
        <dgm:presLayoutVars>
          <dgm:dir/>
          <dgm:resizeHandles val="exact"/>
        </dgm:presLayoutVars>
      </dgm:prSet>
      <dgm:spPr/>
    </dgm:pt>
    <dgm:pt modelId="{30852990-7DC7-8A41-B47B-FB4E5FCAAB1D}" type="pres">
      <dgm:prSet presAssocID="{937BA8BD-E039-6B44-8F51-7187B26CB2AA}" presName="node" presStyleLbl="node1" presStyleIdx="0" presStyleCnt="4" custScaleX="108806" custLinFactNeighborX="-491" custLinFactNeighborY="276">
        <dgm:presLayoutVars>
          <dgm:bulletEnabled val="1"/>
        </dgm:presLayoutVars>
      </dgm:prSet>
      <dgm:spPr/>
    </dgm:pt>
    <dgm:pt modelId="{EB1352A6-7F4F-594C-AD6C-4CEA7CE76DA2}" type="pres">
      <dgm:prSet presAssocID="{C73828C7-937D-9D48-8BFB-4F7520B3F565}" presName="sibTrans" presStyleLbl="sibTrans2D1" presStyleIdx="0" presStyleCnt="3"/>
      <dgm:spPr/>
    </dgm:pt>
    <dgm:pt modelId="{FE99B975-2002-3E4D-B106-9A78F91C2419}" type="pres">
      <dgm:prSet presAssocID="{C73828C7-937D-9D48-8BFB-4F7520B3F565}" presName="connectorText" presStyleLbl="sibTrans2D1" presStyleIdx="0" presStyleCnt="3"/>
      <dgm:spPr/>
    </dgm:pt>
    <dgm:pt modelId="{13D0EA28-3FF3-2144-9ABF-2C9FAE5C11B9}" type="pres">
      <dgm:prSet presAssocID="{95A52A10-5985-1D45-8E25-0595FF209E8E}" presName="node" presStyleLbl="node1" presStyleIdx="1" presStyleCnt="4" custScaleY="102479">
        <dgm:presLayoutVars>
          <dgm:bulletEnabled val="1"/>
        </dgm:presLayoutVars>
      </dgm:prSet>
      <dgm:spPr/>
    </dgm:pt>
    <dgm:pt modelId="{3CDE1B09-DB1E-904D-9826-F83B975DF7FA}" type="pres">
      <dgm:prSet presAssocID="{4BF2EF47-DBB9-7445-A0D8-7927BF77AD73}" presName="sibTrans" presStyleLbl="sibTrans2D1" presStyleIdx="1" presStyleCnt="3"/>
      <dgm:spPr/>
    </dgm:pt>
    <dgm:pt modelId="{DE43836B-AB2C-1248-8F9F-2281C2EBE598}" type="pres">
      <dgm:prSet presAssocID="{4BF2EF47-DBB9-7445-A0D8-7927BF77AD73}" presName="connectorText" presStyleLbl="sibTrans2D1" presStyleIdx="1" presStyleCnt="3"/>
      <dgm:spPr/>
    </dgm:pt>
    <dgm:pt modelId="{F51F178E-78A9-4F4B-BC3A-F147359B6304}" type="pres">
      <dgm:prSet presAssocID="{FD5D6706-B678-2F4D-B8A7-4AEC019706EB}" presName="node" presStyleLbl="node1" presStyleIdx="2" presStyleCnt="4">
        <dgm:presLayoutVars>
          <dgm:bulletEnabled val="1"/>
        </dgm:presLayoutVars>
      </dgm:prSet>
      <dgm:spPr/>
    </dgm:pt>
    <dgm:pt modelId="{D70A00BA-E4A9-C54B-9DEC-96B143497ADB}" type="pres">
      <dgm:prSet presAssocID="{043B415C-76B7-B641-93D3-4540755A3127}" presName="sibTrans" presStyleLbl="sibTrans2D1" presStyleIdx="2" presStyleCnt="3"/>
      <dgm:spPr/>
    </dgm:pt>
    <dgm:pt modelId="{8BCA7AF3-5053-1848-9BD0-B0A10BBABAFE}" type="pres">
      <dgm:prSet presAssocID="{043B415C-76B7-B641-93D3-4540755A3127}" presName="connectorText" presStyleLbl="sibTrans2D1" presStyleIdx="2" presStyleCnt="3"/>
      <dgm:spPr/>
    </dgm:pt>
    <dgm:pt modelId="{C35504EF-D836-5240-8E7A-806FB6725BCE}" type="pres">
      <dgm:prSet presAssocID="{13FBBD18-A69E-6C41-9846-9FF1934D9A7F}" presName="node" presStyleLbl="node1" presStyleIdx="3" presStyleCnt="4">
        <dgm:presLayoutVars>
          <dgm:bulletEnabled val="1"/>
        </dgm:presLayoutVars>
      </dgm:prSet>
      <dgm:spPr/>
    </dgm:pt>
  </dgm:ptLst>
  <dgm:cxnLst>
    <dgm:cxn modelId="{AB681313-C0D5-4D45-A3B7-96D135457913}" srcId="{506C9350-2988-6146-A868-78EE76D1CA94}" destId="{13FBBD18-A69E-6C41-9846-9FF1934D9A7F}" srcOrd="3" destOrd="0" parTransId="{8064B9B3-9EA7-8148-B42F-AA59F6FE90DE}" sibTransId="{92A9410C-6DC4-0F49-BCC2-41E05E9D1848}"/>
    <dgm:cxn modelId="{2B3E3418-718B-8843-8F82-ACAA6FC206F8}" type="presOf" srcId="{C73828C7-937D-9D48-8BFB-4F7520B3F565}" destId="{EB1352A6-7F4F-594C-AD6C-4CEA7CE76DA2}" srcOrd="0" destOrd="0" presId="urn:microsoft.com/office/officeart/2005/8/layout/process1"/>
    <dgm:cxn modelId="{13386F1A-33B9-5341-B0D9-7465A23A832E}" type="presOf" srcId="{4BF2EF47-DBB9-7445-A0D8-7927BF77AD73}" destId="{3CDE1B09-DB1E-904D-9826-F83B975DF7FA}" srcOrd="0" destOrd="0" presId="urn:microsoft.com/office/officeart/2005/8/layout/process1"/>
    <dgm:cxn modelId="{437C2A1D-E729-7A41-9725-BF823C0C6CE8}" srcId="{506C9350-2988-6146-A868-78EE76D1CA94}" destId="{FD5D6706-B678-2F4D-B8A7-4AEC019706EB}" srcOrd="2" destOrd="0" parTransId="{E7F12D37-734D-D14A-896F-928C2A97AEF4}" sibTransId="{043B415C-76B7-B641-93D3-4540755A3127}"/>
    <dgm:cxn modelId="{BCF2A22C-9492-9547-8FBB-810D52B29F62}" type="presOf" srcId="{95A52A10-5985-1D45-8E25-0595FF209E8E}" destId="{13D0EA28-3FF3-2144-9ABF-2C9FAE5C11B9}" srcOrd="0" destOrd="0" presId="urn:microsoft.com/office/officeart/2005/8/layout/process1"/>
    <dgm:cxn modelId="{2FA75E2E-9F7F-2349-99C1-7F9E1BF25813}" type="presOf" srcId="{C73828C7-937D-9D48-8BFB-4F7520B3F565}" destId="{FE99B975-2002-3E4D-B106-9A78F91C2419}" srcOrd="1" destOrd="0" presId="urn:microsoft.com/office/officeart/2005/8/layout/process1"/>
    <dgm:cxn modelId="{88360635-4DE7-8D4C-B089-1E8AC24EC200}" type="presOf" srcId="{937BA8BD-E039-6B44-8F51-7187B26CB2AA}" destId="{30852990-7DC7-8A41-B47B-FB4E5FCAAB1D}" srcOrd="0" destOrd="0" presId="urn:microsoft.com/office/officeart/2005/8/layout/process1"/>
    <dgm:cxn modelId="{62472841-2AA7-3045-882A-AD0CC676C898}" type="presOf" srcId="{FD5D6706-B678-2F4D-B8A7-4AEC019706EB}" destId="{F51F178E-78A9-4F4B-BC3A-F147359B6304}" srcOrd="0" destOrd="0" presId="urn:microsoft.com/office/officeart/2005/8/layout/process1"/>
    <dgm:cxn modelId="{6B474F56-A53E-284A-AA11-52DBFB7FF6DD}" srcId="{506C9350-2988-6146-A868-78EE76D1CA94}" destId="{937BA8BD-E039-6B44-8F51-7187B26CB2AA}" srcOrd="0" destOrd="0" parTransId="{FCC85062-2384-8548-A026-50B2F3DE7306}" sibTransId="{C73828C7-937D-9D48-8BFB-4F7520B3F565}"/>
    <dgm:cxn modelId="{241B7476-DA5F-3745-9453-27F751DDCEF7}" type="presOf" srcId="{043B415C-76B7-B641-93D3-4540755A3127}" destId="{8BCA7AF3-5053-1848-9BD0-B0A10BBABAFE}" srcOrd="1" destOrd="0" presId="urn:microsoft.com/office/officeart/2005/8/layout/process1"/>
    <dgm:cxn modelId="{1C0B0E8F-AF1A-FD48-9E96-5F46D826FEC7}" type="presOf" srcId="{13FBBD18-A69E-6C41-9846-9FF1934D9A7F}" destId="{C35504EF-D836-5240-8E7A-806FB6725BCE}" srcOrd="0" destOrd="0" presId="urn:microsoft.com/office/officeart/2005/8/layout/process1"/>
    <dgm:cxn modelId="{8A57599E-B7CF-E740-8DD5-BBD894BDFCE5}" type="presOf" srcId="{4BF2EF47-DBB9-7445-A0D8-7927BF77AD73}" destId="{DE43836B-AB2C-1248-8F9F-2281C2EBE598}" srcOrd="1" destOrd="0" presId="urn:microsoft.com/office/officeart/2005/8/layout/process1"/>
    <dgm:cxn modelId="{CEEDF3BA-11AD-DC4F-919E-E4B1F0DDC1CE}" type="presOf" srcId="{506C9350-2988-6146-A868-78EE76D1CA94}" destId="{D22E21C9-4B0D-9541-82C3-40E94DD51736}" srcOrd="0" destOrd="0" presId="urn:microsoft.com/office/officeart/2005/8/layout/process1"/>
    <dgm:cxn modelId="{DACD65C7-0481-7C45-8AC0-A6307DF0B5D5}" type="presOf" srcId="{043B415C-76B7-B641-93D3-4540755A3127}" destId="{D70A00BA-E4A9-C54B-9DEC-96B143497ADB}" srcOrd="0" destOrd="0" presId="urn:microsoft.com/office/officeart/2005/8/layout/process1"/>
    <dgm:cxn modelId="{44D591CE-67E6-324A-9C92-22AA2579B70D}" srcId="{506C9350-2988-6146-A868-78EE76D1CA94}" destId="{95A52A10-5985-1D45-8E25-0595FF209E8E}" srcOrd="1" destOrd="0" parTransId="{9753C62E-F3B4-4244-8E9A-D6E99477EEC2}" sibTransId="{4BF2EF47-DBB9-7445-A0D8-7927BF77AD73}"/>
    <dgm:cxn modelId="{1CF0155A-CF4B-804A-88D4-B6DEE82A9686}" type="presParOf" srcId="{D22E21C9-4B0D-9541-82C3-40E94DD51736}" destId="{30852990-7DC7-8A41-B47B-FB4E5FCAAB1D}" srcOrd="0" destOrd="0" presId="urn:microsoft.com/office/officeart/2005/8/layout/process1"/>
    <dgm:cxn modelId="{1D86F043-533F-E542-9B06-65C229C312B3}" type="presParOf" srcId="{D22E21C9-4B0D-9541-82C3-40E94DD51736}" destId="{EB1352A6-7F4F-594C-AD6C-4CEA7CE76DA2}" srcOrd="1" destOrd="0" presId="urn:microsoft.com/office/officeart/2005/8/layout/process1"/>
    <dgm:cxn modelId="{FCE5D14F-4597-4F48-972A-A7D1AE5C06F6}" type="presParOf" srcId="{EB1352A6-7F4F-594C-AD6C-4CEA7CE76DA2}" destId="{FE99B975-2002-3E4D-B106-9A78F91C2419}" srcOrd="0" destOrd="0" presId="urn:microsoft.com/office/officeart/2005/8/layout/process1"/>
    <dgm:cxn modelId="{2521BE92-BFFC-044F-B08E-D7F339CF59BD}" type="presParOf" srcId="{D22E21C9-4B0D-9541-82C3-40E94DD51736}" destId="{13D0EA28-3FF3-2144-9ABF-2C9FAE5C11B9}" srcOrd="2" destOrd="0" presId="urn:microsoft.com/office/officeart/2005/8/layout/process1"/>
    <dgm:cxn modelId="{CA7426F7-BDEB-3944-90C5-E0509869923C}" type="presParOf" srcId="{D22E21C9-4B0D-9541-82C3-40E94DD51736}" destId="{3CDE1B09-DB1E-904D-9826-F83B975DF7FA}" srcOrd="3" destOrd="0" presId="urn:microsoft.com/office/officeart/2005/8/layout/process1"/>
    <dgm:cxn modelId="{B150BA96-F2AE-FA45-A3C8-2191449DBD95}" type="presParOf" srcId="{3CDE1B09-DB1E-904D-9826-F83B975DF7FA}" destId="{DE43836B-AB2C-1248-8F9F-2281C2EBE598}" srcOrd="0" destOrd="0" presId="urn:microsoft.com/office/officeart/2005/8/layout/process1"/>
    <dgm:cxn modelId="{6C5AE96B-5C81-8B49-90A2-F83ADD3B0936}" type="presParOf" srcId="{D22E21C9-4B0D-9541-82C3-40E94DD51736}" destId="{F51F178E-78A9-4F4B-BC3A-F147359B6304}" srcOrd="4" destOrd="0" presId="urn:microsoft.com/office/officeart/2005/8/layout/process1"/>
    <dgm:cxn modelId="{4BCCAACA-7167-E949-B69C-90791A2C2A25}" type="presParOf" srcId="{D22E21C9-4B0D-9541-82C3-40E94DD51736}" destId="{D70A00BA-E4A9-C54B-9DEC-96B143497ADB}" srcOrd="5" destOrd="0" presId="urn:microsoft.com/office/officeart/2005/8/layout/process1"/>
    <dgm:cxn modelId="{81B6FE07-E1A0-D544-B9FD-4BBDBA9E9108}" type="presParOf" srcId="{D70A00BA-E4A9-C54B-9DEC-96B143497ADB}" destId="{8BCA7AF3-5053-1848-9BD0-B0A10BBABAFE}" srcOrd="0" destOrd="0" presId="urn:microsoft.com/office/officeart/2005/8/layout/process1"/>
    <dgm:cxn modelId="{78738E3E-C2AD-FE44-B4D6-CDDD2B93633D}" type="presParOf" srcId="{D22E21C9-4B0D-9541-82C3-40E94DD51736}" destId="{C35504EF-D836-5240-8E7A-806FB6725BC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52990-7DC7-8A41-B47B-FB4E5FCAAB1D}">
      <dsp:nvSpPr>
        <dsp:cNvPr id="0" name=""/>
        <dsp:cNvSpPr/>
      </dsp:nvSpPr>
      <dsp:spPr>
        <a:xfrm>
          <a:off x="2" y="206881"/>
          <a:ext cx="3540766" cy="4921294"/>
        </a:xfrm>
        <a:prstGeom prst="roundRect">
          <a:avLst>
            <a:gd name="adj" fmla="val 10000"/>
          </a:avLst>
        </a:prstGeom>
        <a:solidFill>
          <a:srgbClr val="F0AF1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Gentona Book" pitchFamily="2" charset="77"/>
            </a:rPr>
            <a:t>Faculty awareness of HLPs</a:t>
          </a:r>
        </a:p>
      </dsp:txBody>
      <dsp:txXfrm>
        <a:off x="103707" y="310586"/>
        <a:ext cx="3333356" cy="4713884"/>
      </dsp:txXfrm>
    </dsp:sp>
    <dsp:sp modelId="{EB1352A6-7F4F-594C-AD6C-4CEA7CE76DA2}">
      <dsp:nvSpPr>
        <dsp:cNvPr id="0" name=""/>
        <dsp:cNvSpPr/>
      </dsp:nvSpPr>
      <dsp:spPr>
        <a:xfrm rot="21590077">
          <a:off x="3867785" y="2256953"/>
          <a:ext cx="693280" cy="8070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3867785" y="2418661"/>
        <a:ext cx="485296" cy="484225"/>
      </dsp:txXfrm>
    </dsp:sp>
    <dsp:sp modelId="{13D0EA28-3FF3-2144-9ABF-2C9FAE5C11B9}">
      <dsp:nvSpPr>
        <dsp:cNvPr id="0" name=""/>
        <dsp:cNvSpPr/>
      </dsp:nvSpPr>
      <dsp:spPr>
        <a:xfrm>
          <a:off x="4848840" y="132299"/>
          <a:ext cx="3254201" cy="5043293"/>
        </a:xfrm>
        <a:prstGeom prst="roundRect">
          <a:avLst>
            <a:gd name="adj" fmla="val 10000"/>
          </a:avLst>
        </a:prstGeom>
        <a:solidFill>
          <a:srgbClr val="F0AF1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i="0" u="none" strike="noStrike" kern="1200" dirty="0">
              <a:solidFill>
                <a:schemeClr val="tx1"/>
              </a:solidFill>
              <a:effectLst/>
              <a:latin typeface="Gentona Book" pitchFamily="2" charset="77"/>
              <a:ea typeface="+mn-ea"/>
              <a:cs typeface="+mn-cs"/>
            </a:rPr>
            <a:t>Faculty implement courses and field experiences that have been revised to include HLPs.</a:t>
          </a:r>
          <a:endParaRPr lang="en-US" sz="3600" kern="1200" dirty="0">
            <a:solidFill>
              <a:schemeClr val="tx1"/>
            </a:solidFill>
            <a:latin typeface="Gentona Book" pitchFamily="2" charset="77"/>
          </a:endParaRPr>
        </a:p>
      </dsp:txBody>
      <dsp:txXfrm>
        <a:off x="4944152" y="227611"/>
        <a:ext cx="3063577" cy="4852669"/>
      </dsp:txXfrm>
    </dsp:sp>
    <dsp:sp modelId="{3CDE1B09-DB1E-904D-9826-F83B975DF7FA}">
      <dsp:nvSpPr>
        <dsp:cNvPr id="0" name=""/>
        <dsp:cNvSpPr/>
      </dsp:nvSpPr>
      <dsp:spPr>
        <a:xfrm>
          <a:off x="8428462" y="2250425"/>
          <a:ext cx="689890" cy="8070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428462" y="2411833"/>
        <a:ext cx="482923" cy="484225"/>
      </dsp:txXfrm>
    </dsp:sp>
    <dsp:sp modelId="{F51F178E-78A9-4F4B-BC3A-F147359B6304}">
      <dsp:nvSpPr>
        <dsp:cNvPr id="0" name=""/>
        <dsp:cNvSpPr/>
      </dsp:nvSpPr>
      <dsp:spPr>
        <a:xfrm>
          <a:off x="9404722" y="193299"/>
          <a:ext cx="3254201" cy="4921294"/>
        </a:xfrm>
        <a:prstGeom prst="roundRect">
          <a:avLst>
            <a:gd name="adj" fmla="val 10000"/>
          </a:avLst>
        </a:prstGeom>
        <a:solidFill>
          <a:srgbClr val="F0AF1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i="0" u="none" strike="noStrike" kern="1200" dirty="0">
              <a:solidFill>
                <a:schemeClr val="tx1"/>
              </a:solidFill>
              <a:effectLst/>
              <a:latin typeface="Gentona Book" pitchFamily="2" charset="77"/>
              <a:ea typeface="+mn-ea"/>
              <a:cs typeface="+mn-cs"/>
            </a:rPr>
            <a:t>Candidates demonstrate knowledge of and/or use of HLPs during their preparation experience.</a:t>
          </a:r>
          <a:endParaRPr lang="en-US" sz="3600" kern="1200" dirty="0">
            <a:solidFill>
              <a:schemeClr val="tx1"/>
            </a:solidFill>
            <a:latin typeface="Gentona Book" pitchFamily="2" charset="77"/>
          </a:endParaRPr>
        </a:p>
      </dsp:txBody>
      <dsp:txXfrm>
        <a:off x="9500034" y="288611"/>
        <a:ext cx="3063577" cy="4730670"/>
      </dsp:txXfrm>
    </dsp:sp>
    <dsp:sp modelId="{D70A00BA-E4A9-C54B-9DEC-96B143497ADB}">
      <dsp:nvSpPr>
        <dsp:cNvPr id="0" name=""/>
        <dsp:cNvSpPr/>
      </dsp:nvSpPr>
      <dsp:spPr>
        <a:xfrm>
          <a:off x="12984344" y="2250425"/>
          <a:ext cx="689890" cy="8070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12984344" y="2411833"/>
        <a:ext cx="482923" cy="484225"/>
      </dsp:txXfrm>
    </dsp:sp>
    <dsp:sp modelId="{C35504EF-D836-5240-8E7A-806FB6725BCE}">
      <dsp:nvSpPr>
        <dsp:cNvPr id="0" name=""/>
        <dsp:cNvSpPr/>
      </dsp:nvSpPr>
      <dsp:spPr>
        <a:xfrm>
          <a:off x="13960604" y="193299"/>
          <a:ext cx="3254201" cy="4921294"/>
        </a:xfrm>
        <a:prstGeom prst="roundRect">
          <a:avLst>
            <a:gd name="adj" fmla="val 10000"/>
          </a:avLst>
        </a:prstGeom>
        <a:solidFill>
          <a:srgbClr val="F0AF1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i="0" u="none" strike="noStrike" kern="1200" dirty="0">
              <a:solidFill>
                <a:schemeClr val="tx1"/>
              </a:solidFill>
              <a:effectLst/>
              <a:latin typeface="Gentona Book" pitchFamily="2" charset="77"/>
              <a:ea typeface="+mn-ea"/>
              <a:cs typeface="+mn-cs"/>
            </a:rPr>
            <a:t>Candidates demonstrate use of HLPs </a:t>
          </a:r>
          <a:r>
            <a:rPr lang="en-US" sz="3600" kern="1200" dirty="0">
              <a:solidFill>
                <a:schemeClr val="tx1"/>
              </a:solidFill>
              <a:latin typeface="Gentona Book" pitchFamily="2" charset="77"/>
            </a:rPr>
            <a:t>as a beginning teacher</a:t>
          </a:r>
        </a:p>
      </dsp:txBody>
      <dsp:txXfrm>
        <a:off x="14055916" y="288611"/>
        <a:ext cx="3063577" cy="473067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0265C-F95A-CC4B-BD99-67E8AE14214F}" type="datetimeFigureOut">
              <a:rPr lang="en-US" smtClean="0"/>
              <a:t>2/24/26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80F45-B3E9-7143-88B5-77C4C0606C11}" type="slidenum">
              <a:rPr lang="en-US" smtClean="0"/>
              <a:t>‹#›</a:t>
            </a:fld>
            <a:endParaRPr lang="en-US"/>
          </a:p>
        </p:txBody>
      </p:sp>
    </p:spTree>
    <p:extLst>
      <p:ext uri="{BB962C8B-B14F-4D97-AF65-F5344CB8AC3E}">
        <p14:creationId xmlns:p14="http://schemas.microsoft.com/office/powerpoint/2010/main" val="1808402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Knowledge-candidate’s </a:t>
            </a:r>
            <a:r>
              <a:rPr lang="en-US" sz="1200" kern="100" dirty="0">
                <a:effectLst/>
                <a:latin typeface="Aptos" panose="020B0004020202020204" pitchFamily="34" charset="0"/>
                <a:cs typeface="Arial" panose="020B0604020202020204" pitchFamily="34" charset="0"/>
              </a:rPr>
              <a:t>l</a:t>
            </a:r>
            <a:r>
              <a:rPr lang="en-US" sz="1200" kern="100" dirty="0">
                <a:effectLst/>
                <a:latin typeface="Aptos" panose="020B0004020202020204" pitchFamily="34" charset="0"/>
                <a:ea typeface="Calibri" panose="020F0502020204030204" pitchFamily="34" charset="0"/>
                <a:cs typeface="Arial" panose="020B0604020202020204" pitchFamily="34" charset="0"/>
              </a:rPr>
              <a:t>esson plan with embedded HLPs; capstone projects, etc.</a:t>
            </a:r>
          </a:p>
          <a:p>
            <a:endParaRPr lang="en-US" dirty="0"/>
          </a:p>
          <a:p>
            <a:r>
              <a:rPr lang="en-US" sz="1200" b="0" i="0" u="none" strike="noStrike" kern="1200" dirty="0">
                <a:solidFill>
                  <a:schemeClr val="tx1"/>
                </a:solidFill>
                <a:effectLst/>
                <a:latin typeface="+mn-lt"/>
                <a:ea typeface="+mn-ea"/>
                <a:cs typeface="+mn-cs"/>
              </a:rPr>
              <a:t>Longer-term-Research problem-want to know what happens when enter teaching. Video of lessons. Could be coded using the HLP Look-For and Coaching Tool.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can’t say these practices caused the practices we observe. But build preponderance of evidence.</a:t>
            </a:r>
            <a:endParaRPr lang="en-US" dirty="0"/>
          </a:p>
        </p:txBody>
      </p:sp>
      <p:sp>
        <p:nvSpPr>
          <p:cNvPr id="4" name="Slide Number Placeholder 3"/>
          <p:cNvSpPr>
            <a:spLocks noGrp="1"/>
          </p:cNvSpPr>
          <p:nvPr>
            <p:ph type="sldNum" sz="quarter" idx="5"/>
          </p:nvPr>
        </p:nvSpPr>
        <p:spPr/>
        <p:txBody>
          <a:bodyPr/>
          <a:lstStyle/>
          <a:p>
            <a:fld id="{473204AA-F58A-AD43-8F40-793C772CCAA2}" type="slidenum">
              <a:rPr lang="en-US" smtClean="0"/>
              <a:t>8</a:t>
            </a:fld>
            <a:endParaRPr lang="en-US"/>
          </a:p>
        </p:txBody>
      </p:sp>
    </p:spTree>
    <p:extLst>
      <p:ext uri="{BB962C8B-B14F-4D97-AF65-F5344CB8AC3E}">
        <p14:creationId xmlns:p14="http://schemas.microsoft.com/office/powerpoint/2010/main" val="2248254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18818B-C005-C845-A1B2-1FAE362D3034}" type="slidenum">
              <a:rPr lang="en-US" smtClean="0"/>
              <a:t>26</a:t>
            </a:fld>
            <a:endParaRPr lang="en-US"/>
          </a:p>
        </p:txBody>
      </p:sp>
    </p:spTree>
    <p:extLst>
      <p:ext uri="{BB962C8B-B14F-4D97-AF65-F5344CB8AC3E}">
        <p14:creationId xmlns:p14="http://schemas.microsoft.com/office/powerpoint/2010/main" val="614773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entona Book" pitchFamily="2" charset="77"/>
            </a:endParaRPr>
          </a:p>
        </p:txBody>
      </p:sp>
      <p:sp>
        <p:nvSpPr>
          <p:cNvPr id="4" name="Slide Number Placeholder 3"/>
          <p:cNvSpPr>
            <a:spLocks noGrp="1"/>
          </p:cNvSpPr>
          <p:nvPr>
            <p:ph type="sldNum" sz="quarter" idx="5"/>
          </p:nvPr>
        </p:nvSpPr>
        <p:spPr/>
        <p:txBody>
          <a:bodyPr/>
          <a:lstStyle/>
          <a:p>
            <a:fld id="{E0880F45-B3E9-7143-88B5-77C4C0606C11}" type="slidenum">
              <a:rPr lang="en-US" smtClean="0"/>
              <a:t>11</a:t>
            </a:fld>
            <a:endParaRPr lang="en-US"/>
          </a:p>
        </p:txBody>
      </p:sp>
    </p:spTree>
    <p:extLst>
      <p:ext uri="{BB962C8B-B14F-4D97-AF65-F5344CB8AC3E}">
        <p14:creationId xmlns:p14="http://schemas.microsoft.com/office/powerpoint/2010/main" val="32088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880F45-B3E9-7143-88B5-77C4C0606C11}" type="slidenum">
              <a:rPr lang="en-US" smtClean="0"/>
              <a:t>13</a:t>
            </a:fld>
            <a:endParaRPr lang="en-US"/>
          </a:p>
        </p:txBody>
      </p:sp>
    </p:spTree>
    <p:extLst>
      <p:ext uri="{BB962C8B-B14F-4D97-AF65-F5344CB8AC3E}">
        <p14:creationId xmlns:p14="http://schemas.microsoft.com/office/powerpoint/2010/main" val="2375285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880F45-B3E9-7143-88B5-77C4C0606C11}" type="slidenum">
              <a:rPr lang="en-US" smtClean="0"/>
              <a:t>20</a:t>
            </a:fld>
            <a:endParaRPr lang="en-US"/>
          </a:p>
        </p:txBody>
      </p:sp>
    </p:spTree>
    <p:extLst>
      <p:ext uri="{BB962C8B-B14F-4D97-AF65-F5344CB8AC3E}">
        <p14:creationId xmlns:p14="http://schemas.microsoft.com/office/powerpoint/2010/main" val="3894678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880F45-B3E9-7143-88B5-77C4C0606C11}" type="slidenum">
              <a:rPr lang="en-US" smtClean="0"/>
              <a:t>21</a:t>
            </a:fld>
            <a:endParaRPr lang="en-US"/>
          </a:p>
        </p:txBody>
      </p:sp>
    </p:spTree>
    <p:extLst>
      <p:ext uri="{BB962C8B-B14F-4D97-AF65-F5344CB8AC3E}">
        <p14:creationId xmlns:p14="http://schemas.microsoft.com/office/powerpoint/2010/main" val="4108145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880F45-B3E9-7143-88B5-77C4C0606C11}" type="slidenum">
              <a:rPr lang="en-US" smtClean="0"/>
              <a:t>22</a:t>
            </a:fld>
            <a:endParaRPr lang="en-US"/>
          </a:p>
        </p:txBody>
      </p:sp>
    </p:spTree>
    <p:extLst>
      <p:ext uri="{BB962C8B-B14F-4D97-AF65-F5344CB8AC3E}">
        <p14:creationId xmlns:p14="http://schemas.microsoft.com/office/powerpoint/2010/main" val="3482333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880F45-B3E9-7143-88B5-77C4C0606C11}" type="slidenum">
              <a:rPr lang="en-US" smtClean="0"/>
              <a:t>23</a:t>
            </a:fld>
            <a:endParaRPr lang="en-US"/>
          </a:p>
        </p:txBody>
      </p:sp>
    </p:spTree>
    <p:extLst>
      <p:ext uri="{BB962C8B-B14F-4D97-AF65-F5344CB8AC3E}">
        <p14:creationId xmlns:p14="http://schemas.microsoft.com/office/powerpoint/2010/main" val="1636871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880F45-B3E9-7143-88B5-77C4C0606C11}" type="slidenum">
              <a:rPr lang="en-US" smtClean="0"/>
              <a:t>24</a:t>
            </a:fld>
            <a:endParaRPr lang="en-US"/>
          </a:p>
        </p:txBody>
      </p:sp>
    </p:spTree>
    <p:extLst>
      <p:ext uri="{BB962C8B-B14F-4D97-AF65-F5344CB8AC3E}">
        <p14:creationId xmlns:p14="http://schemas.microsoft.com/office/powerpoint/2010/main" val="317853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880F45-B3E9-7143-88B5-77C4C0606C11}" type="slidenum">
              <a:rPr lang="en-US" smtClean="0"/>
              <a:t>25</a:t>
            </a:fld>
            <a:endParaRPr lang="en-US"/>
          </a:p>
        </p:txBody>
      </p:sp>
    </p:spTree>
    <p:extLst>
      <p:ext uri="{BB962C8B-B14F-4D97-AF65-F5344CB8AC3E}">
        <p14:creationId xmlns:p14="http://schemas.microsoft.com/office/powerpoint/2010/main" val="2736711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295837" y="-120963"/>
            <a:ext cx="18798989" cy="1056927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649809" y="891239"/>
            <a:ext cx="16829727" cy="1988345"/>
          </a:xfrm>
          <a:prstGeom prst="rect">
            <a:avLst/>
          </a:prstGeom>
        </p:spPr>
        <p:txBody>
          <a:bodyPr>
            <a:normAutofit/>
          </a:bodyPr>
          <a:lstStyle>
            <a:lvl1pPr>
              <a:defRPr sz="7200">
                <a:latin typeface="Gentona Book" pitchFamily="2" charset="77"/>
              </a:defRPr>
            </a:lvl1pPr>
          </a:lstStyle>
          <a:p>
            <a:r>
              <a:rPr lang="en-US" sz="66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650082" y="3281361"/>
            <a:ext cx="16829454" cy="5459228"/>
          </a:xfrm>
          <a:prstGeom prst="rect">
            <a:avLst/>
          </a:prstGeom>
        </p:spPr>
        <p:txBody>
          <a:bodyPr/>
          <a:lstStyle>
            <a:lvl1pPr marL="342900" indent="-342900">
              <a:buFontTx/>
              <a:buBlip>
                <a:blip r:embed="rId3"/>
              </a:buBlip>
              <a:defRPr>
                <a:latin typeface="Gentona Book" pitchFamily="2" charset="77"/>
              </a:defRPr>
            </a:lvl1pPr>
            <a:lvl2pPr marL="1028700" indent="-342900">
              <a:buFont typeface="Arial" panose="020B0604020202020204" pitchFamily="34" charset="0"/>
              <a:buChar char="•"/>
              <a:defRPr>
                <a:latin typeface="Gentona Book" pitchFamily="2" charset="77"/>
              </a:defRPr>
            </a:lvl2pPr>
            <a:lvl3pPr marL="1714500" indent="-3429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295837" y="9142367"/>
            <a:ext cx="18798989" cy="38762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Rectangle 1">
            <a:extLst>
              <a:ext uri="{FF2B5EF4-FFF2-40B4-BE49-F238E27FC236}">
                <a16:creationId xmlns:a16="http://schemas.microsoft.com/office/drawing/2014/main" id="{8BA3366E-893B-D0F1-8D69-AE5888E0086B}"/>
              </a:ext>
            </a:extLst>
          </p:cNvPr>
          <p:cNvSpPr/>
          <p:nvPr userDrawn="1"/>
        </p:nvSpPr>
        <p:spPr>
          <a:xfrm>
            <a:off x="-295837" y="9437202"/>
            <a:ext cx="18798989" cy="1026012"/>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4779474" y="9562469"/>
            <a:ext cx="3404168" cy="775479"/>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435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349187" y="-113188"/>
            <a:ext cx="18905687" cy="602649"/>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104360" y="9499178"/>
            <a:ext cx="3404168" cy="707198"/>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349187" y="489461"/>
            <a:ext cx="18905687" cy="8637999"/>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49139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379178" y="-210673"/>
            <a:ext cx="19046355" cy="10708346"/>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5239457" y="4658423"/>
            <a:ext cx="7729757" cy="1565856"/>
          </a:xfrm>
          <a:prstGeom prst="rect">
            <a:avLst/>
          </a:prstGeom>
        </p:spPr>
        <p:txBody>
          <a:bodyPr>
            <a:normAutofit/>
          </a:bodyPr>
          <a:lstStyle>
            <a:lvl1pPr algn="ctr">
              <a:defRPr sz="7200" b="1">
                <a:solidFill>
                  <a:schemeClr val="bg1"/>
                </a:solidFill>
                <a:latin typeface="Gentona Book" pitchFamily="2" charset="77"/>
              </a:defRPr>
            </a:lvl1pPr>
          </a:lstStyle>
          <a:p>
            <a:r>
              <a:rPr lang="en-US" sz="6600" dirty="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104360" y="9499178"/>
            <a:ext cx="3404168" cy="707198"/>
          </a:xfrm>
          <a:prstGeom prst="rect">
            <a:avLst/>
          </a:prstGeom>
        </p:spPr>
      </p:pic>
    </p:spTree>
    <p:extLst>
      <p:ext uri="{BB962C8B-B14F-4D97-AF65-F5344CB8AC3E}">
        <p14:creationId xmlns:p14="http://schemas.microsoft.com/office/powerpoint/2010/main" val="55976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document/d/17-CYcu3khTQHBfO8kxE-eVzHmiRn_gJLV-QnM55nKdY/edit?tab=t.0" TargetMode="External"/><Relationship Id="rId2" Type="http://schemas.openxmlformats.org/officeDocument/2006/relationships/hyperlink" Target="https://drive.google.com/drive/folders/17fMsVQZfyyEb1ZQLm4os2FtTvcB4NtYL" TargetMode="Externa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91636" y="-4782287"/>
            <a:ext cx="19071272" cy="7270922"/>
          </a:xfrm>
          <a:custGeom>
            <a:avLst/>
            <a:gdLst/>
            <a:ahLst/>
            <a:cxnLst/>
            <a:rect l="l" t="t" r="r" b="b"/>
            <a:pathLst>
              <a:path w="19071272" h="7270922">
                <a:moveTo>
                  <a:pt x="0" y="0"/>
                </a:moveTo>
                <a:lnTo>
                  <a:pt x="19071272" y="0"/>
                </a:lnTo>
                <a:lnTo>
                  <a:pt x="19071272" y="7270922"/>
                </a:lnTo>
                <a:lnTo>
                  <a:pt x="0" y="7270922"/>
                </a:lnTo>
                <a:lnTo>
                  <a:pt x="0" y="0"/>
                </a:lnTo>
                <a:close/>
              </a:path>
            </a:pathLst>
          </a:custGeom>
          <a:blipFill>
            <a:blip r:embed="rId2"/>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rot="-1476647">
            <a:off x="-763460" y="423557"/>
            <a:ext cx="6539859" cy="2149979"/>
          </a:xfrm>
          <a:custGeom>
            <a:avLst/>
            <a:gdLst/>
            <a:ahLst/>
            <a:cxnLst/>
            <a:rect l="l" t="t" r="r" b="b"/>
            <a:pathLst>
              <a:path w="6539859" h="2149979">
                <a:moveTo>
                  <a:pt x="0" y="0"/>
                </a:moveTo>
                <a:lnTo>
                  <a:pt x="6539859" y="0"/>
                </a:lnTo>
                <a:lnTo>
                  <a:pt x="6539859" y="2149978"/>
                </a:lnTo>
                <a:lnTo>
                  <a:pt x="0" y="2149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484051" y="8489882"/>
            <a:ext cx="19441429" cy="3501616"/>
            <a:chOff x="0" y="0"/>
            <a:chExt cx="25921906" cy="4668822"/>
          </a:xfrm>
        </p:grpSpPr>
        <p:sp>
          <p:nvSpPr>
            <p:cNvPr id="5" name="Freeform 5"/>
            <p:cNvSpPr/>
            <p:nvPr/>
          </p:nvSpPr>
          <p:spPr>
            <a:xfrm>
              <a:off x="0" y="0"/>
              <a:ext cx="13974543" cy="4646535"/>
            </a:xfrm>
            <a:custGeom>
              <a:avLst/>
              <a:gdLst/>
              <a:ahLst/>
              <a:cxnLst/>
              <a:rect l="l" t="t" r="r" b="b"/>
              <a:pathLst>
                <a:path w="13974543" h="4646535">
                  <a:moveTo>
                    <a:pt x="0" y="0"/>
                  </a:moveTo>
                  <a:lnTo>
                    <a:pt x="13974543" y="0"/>
                  </a:lnTo>
                  <a:lnTo>
                    <a:pt x="13974543" y="4646535"/>
                  </a:lnTo>
                  <a:lnTo>
                    <a:pt x="0" y="4646535"/>
                  </a:lnTo>
                  <a:lnTo>
                    <a:pt x="0" y="0"/>
                  </a:lnTo>
                  <a:close/>
                </a:path>
              </a:pathLst>
            </a:custGeom>
            <a:blipFill>
              <a:blip r:embed="rId5"/>
              <a:stretch>
                <a:fillRect/>
              </a:stretch>
            </a:blipFill>
          </p:spPr>
          <p:txBody>
            <a:bodyPr/>
            <a:lstStyle/>
            <a:p>
              <a:endParaRPr lang="en-US"/>
            </a:p>
          </p:txBody>
        </p:sp>
        <p:sp>
          <p:nvSpPr>
            <p:cNvPr id="6" name="Freeform 6"/>
            <p:cNvSpPr/>
            <p:nvPr/>
          </p:nvSpPr>
          <p:spPr>
            <a:xfrm flipH="1">
              <a:off x="13850967" y="22286"/>
              <a:ext cx="12070939" cy="4646535"/>
            </a:xfrm>
            <a:custGeom>
              <a:avLst/>
              <a:gdLst/>
              <a:ahLst/>
              <a:cxnLst/>
              <a:rect l="l" t="t" r="r" b="b"/>
              <a:pathLst>
                <a:path w="12070939" h="4646535">
                  <a:moveTo>
                    <a:pt x="12070939" y="0"/>
                  </a:moveTo>
                  <a:lnTo>
                    <a:pt x="0" y="0"/>
                  </a:lnTo>
                  <a:lnTo>
                    <a:pt x="0" y="4646536"/>
                  </a:lnTo>
                  <a:lnTo>
                    <a:pt x="12070939" y="4646536"/>
                  </a:lnTo>
                  <a:lnTo>
                    <a:pt x="12070939" y="0"/>
                  </a:lnTo>
                  <a:close/>
                </a:path>
              </a:pathLst>
            </a:custGeom>
            <a:blipFill>
              <a:blip r:embed="rId5"/>
              <a:stretch>
                <a:fillRect r="-15770"/>
              </a:stretch>
            </a:blipFill>
          </p:spPr>
          <p:txBody>
            <a:bodyPr/>
            <a:lstStyle/>
            <a:p>
              <a:endParaRPr lang="en-US"/>
            </a:p>
          </p:txBody>
        </p:sp>
      </p:grpSp>
      <p:sp>
        <p:nvSpPr>
          <p:cNvPr id="7" name="AutoShape 7">
            <a:extLst>
              <a:ext uri="{C183D7F6-B498-43B3-948B-1728B52AA6E4}">
                <adec:decorative xmlns:adec="http://schemas.microsoft.com/office/drawing/2017/decorative" val="1"/>
              </a:ext>
            </a:extLst>
          </p:cNvPr>
          <p:cNvSpPr/>
          <p:nvPr/>
        </p:nvSpPr>
        <p:spPr>
          <a:xfrm>
            <a:off x="6373569" y="6979548"/>
            <a:ext cx="6144733" cy="0"/>
          </a:xfrm>
          <a:prstGeom prst="line">
            <a:avLst/>
          </a:prstGeom>
          <a:ln w="9525" cap="flat">
            <a:solidFill>
              <a:srgbClr val="F5B926"/>
            </a:solidFill>
            <a:prstDash val="solid"/>
            <a:headEnd type="none" w="sm" len="sm"/>
            <a:tailEnd type="none" w="sm" len="sm"/>
          </a:ln>
        </p:spPr>
        <p:txBody>
          <a:bodyPr/>
          <a:lstStyle/>
          <a:p>
            <a:endParaRPr lang="en-US"/>
          </a:p>
        </p:txBody>
      </p:sp>
      <p:grpSp>
        <p:nvGrpSpPr>
          <p:cNvPr id="8" name="Group 8">
            <a:extLst>
              <a:ext uri="{C183D7F6-B498-43B3-948B-1728B52AA6E4}">
                <adec:decorative xmlns:adec="http://schemas.microsoft.com/office/drawing/2017/decorative" val="1"/>
              </a:ext>
            </a:extLst>
          </p:cNvPr>
          <p:cNvGrpSpPr/>
          <p:nvPr/>
        </p:nvGrpSpPr>
        <p:grpSpPr>
          <a:xfrm>
            <a:off x="14275064" y="3436701"/>
            <a:ext cx="2843554" cy="3772806"/>
            <a:chOff x="0" y="0"/>
            <a:chExt cx="3791406" cy="5030408"/>
          </a:xfrm>
        </p:grpSpPr>
        <p:sp>
          <p:nvSpPr>
            <p:cNvPr id="9" name="Freeform 9"/>
            <p:cNvSpPr/>
            <p:nvPr/>
          </p:nvSpPr>
          <p:spPr>
            <a:xfrm>
              <a:off x="0" y="746724"/>
              <a:ext cx="3255702" cy="4283684"/>
            </a:xfrm>
            <a:custGeom>
              <a:avLst/>
              <a:gdLst/>
              <a:ahLst/>
              <a:cxnLst/>
              <a:rect l="l" t="t" r="r" b="b"/>
              <a:pathLst>
                <a:path w="3255702" h="4283684">
                  <a:moveTo>
                    <a:pt x="0" y="0"/>
                  </a:moveTo>
                  <a:lnTo>
                    <a:pt x="3255702" y="0"/>
                  </a:lnTo>
                  <a:lnTo>
                    <a:pt x="3255702" y="4283684"/>
                  </a:lnTo>
                  <a:lnTo>
                    <a:pt x="0" y="4283684"/>
                  </a:lnTo>
                  <a:lnTo>
                    <a:pt x="0" y="0"/>
                  </a:lnTo>
                  <a:close/>
                </a:path>
              </a:pathLst>
            </a:custGeom>
            <a:blipFill>
              <a:blip r:embed="rId6"/>
              <a:stretch>
                <a:fillRect t="-1438" r="-543215"/>
              </a:stretch>
            </a:blipFill>
          </p:spPr>
          <p:txBody>
            <a:bodyPr/>
            <a:lstStyle/>
            <a:p>
              <a:endParaRPr lang="en-US"/>
            </a:p>
          </p:txBody>
        </p:sp>
        <p:sp>
          <p:nvSpPr>
            <p:cNvPr id="10" name="Freeform 10"/>
            <p:cNvSpPr/>
            <p:nvPr/>
          </p:nvSpPr>
          <p:spPr>
            <a:xfrm rot="-571899">
              <a:off x="1009873" y="289714"/>
              <a:ext cx="1453711" cy="914021"/>
            </a:xfrm>
            <a:custGeom>
              <a:avLst/>
              <a:gdLst/>
              <a:ahLst/>
              <a:cxnLst/>
              <a:rect l="l" t="t" r="r" b="b"/>
              <a:pathLst>
                <a:path w="1453711" h="914021">
                  <a:moveTo>
                    <a:pt x="0" y="0"/>
                  </a:moveTo>
                  <a:lnTo>
                    <a:pt x="1453711" y="0"/>
                  </a:lnTo>
                  <a:lnTo>
                    <a:pt x="1453711" y="914020"/>
                  </a:lnTo>
                  <a:lnTo>
                    <a:pt x="0" y="914020"/>
                  </a:lnTo>
                  <a:lnTo>
                    <a:pt x="0" y="0"/>
                  </a:lnTo>
                  <a:close/>
                </a:path>
              </a:pathLst>
            </a:custGeom>
            <a:blipFill>
              <a:blip r:embed="rId7"/>
              <a:stretch>
                <a:fillRect/>
              </a:stretch>
            </a:blipFill>
          </p:spPr>
          <p:txBody>
            <a:bodyPr/>
            <a:lstStyle/>
            <a:p>
              <a:endParaRPr lang="en-US"/>
            </a:p>
          </p:txBody>
        </p:sp>
        <p:sp>
          <p:nvSpPr>
            <p:cNvPr id="11" name="Freeform 11"/>
            <p:cNvSpPr/>
            <p:nvPr/>
          </p:nvSpPr>
          <p:spPr>
            <a:xfrm rot="-1678635">
              <a:off x="2595219" y="137764"/>
              <a:ext cx="928874" cy="1371031"/>
            </a:xfrm>
            <a:custGeom>
              <a:avLst/>
              <a:gdLst/>
              <a:ahLst/>
              <a:cxnLst/>
              <a:rect l="l" t="t" r="r" b="b"/>
              <a:pathLst>
                <a:path w="928874" h="1371031">
                  <a:moveTo>
                    <a:pt x="0" y="0"/>
                  </a:moveTo>
                  <a:lnTo>
                    <a:pt x="928874" y="0"/>
                  </a:lnTo>
                  <a:lnTo>
                    <a:pt x="928874" y="1371031"/>
                  </a:lnTo>
                  <a:lnTo>
                    <a:pt x="0" y="13710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2" name="Freeform 12">
            <a:extLst>
              <a:ext uri="{C183D7F6-B498-43B3-948B-1728B52AA6E4}">
                <adec:decorative xmlns:adec="http://schemas.microsoft.com/office/drawing/2017/decorative" val="1"/>
              </a:ext>
            </a:extLst>
          </p:cNvPr>
          <p:cNvSpPr/>
          <p:nvPr/>
        </p:nvSpPr>
        <p:spPr>
          <a:xfrm>
            <a:off x="5821670" y="2648910"/>
            <a:ext cx="6838019" cy="1418889"/>
          </a:xfrm>
          <a:custGeom>
            <a:avLst/>
            <a:gdLst/>
            <a:ahLst/>
            <a:cxnLst/>
            <a:rect l="l" t="t" r="r" b="b"/>
            <a:pathLst>
              <a:path w="6838019" h="1418889">
                <a:moveTo>
                  <a:pt x="0" y="0"/>
                </a:moveTo>
                <a:lnTo>
                  <a:pt x="6838019" y="0"/>
                </a:lnTo>
                <a:lnTo>
                  <a:pt x="6838019" y="1418888"/>
                </a:lnTo>
                <a:lnTo>
                  <a:pt x="0" y="1418888"/>
                </a:lnTo>
                <a:lnTo>
                  <a:pt x="0" y="0"/>
                </a:lnTo>
                <a:close/>
              </a:path>
            </a:pathLst>
          </a:custGeom>
          <a:blipFill>
            <a:blip r:embed="rId6"/>
            <a:stretch>
              <a:fillRect/>
            </a:stretch>
          </a:blipFill>
        </p:spPr>
        <p:txBody>
          <a:bodyPr/>
          <a:lstStyle/>
          <a:p>
            <a:endParaRPr lang="en-US"/>
          </a:p>
        </p:txBody>
      </p:sp>
      <p:sp>
        <p:nvSpPr>
          <p:cNvPr id="15" name="TextBox 15"/>
          <p:cNvSpPr txBox="1">
            <a:spLocks noGrp="1"/>
          </p:cNvSpPr>
          <p:nvPr>
            <p:ph type="title" idx="4294967295"/>
          </p:nvPr>
        </p:nvSpPr>
        <p:spPr>
          <a:xfrm>
            <a:off x="4302192" y="4379731"/>
            <a:ext cx="10359412" cy="9433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100"/>
              </a:lnSpc>
              <a:spcBef>
                <a:spcPts val="0"/>
              </a:spcBef>
              <a:spcAft>
                <a:spcPts val="0"/>
              </a:spcAft>
              <a:buClrTx/>
              <a:buSzTx/>
              <a:buFontTx/>
              <a:buNone/>
              <a:tabLst/>
              <a:defRPr/>
            </a:pPr>
            <a:r>
              <a:rPr kumimoji="0" lang="en-US" sz="7030" b="0" i="0" u="none" strike="noStrike" kern="1200" cap="none" spc="91" normalizeH="0" baseline="0" noProof="0" dirty="0">
                <a:ln>
                  <a:noFill/>
                </a:ln>
                <a:solidFill>
                  <a:srgbClr val="FCB008"/>
                </a:solidFill>
                <a:effectLst/>
                <a:uLnTx/>
                <a:uFillTx/>
                <a:latin typeface="Apricots"/>
                <a:ea typeface="Apricots"/>
                <a:cs typeface="Apricots"/>
                <a:sym typeface="Apricots"/>
              </a:rPr>
              <a:t>Cross-State Convening</a:t>
            </a:r>
          </a:p>
        </p:txBody>
      </p:sp>
      <p:grpSp>
        <p:nvGrpSpPr>
          <p:cNvPr id="16" name="Group 16" descr="Networking, outcomes, learning, accountability."/>
          <p:cNvGrpSpPr/>
          <p:nvPr/>
        </p:nvGrpSpPr>
        <p:grpSpPr>
          <a:xfrm>
            <a:off x="1169382" y="3987067"/>
            <a:ext cx="3985826" cy="2953121"/>
            <a:chOff x="0" y="-66675"/>
            <a:chExt cx="5314434" cy="3937495"/>
          </a:xfrm>
        </p:grpSpPr>
        <p:sp>
          <p:nvSpPr>
            <p:cNvPr id="17" name="TextBox 17"/>
            <p:cNvSpPr txBox="1"/>
            <p:nvPr/>
          </p:nvSpPr>
          <p:spPr>
            <a:xfrm>
              <a:off x="0" y="-66675"/>
              <a:ext cx="2394850" cy="3937495"/>
            </a:xfrm>
            <a:prstGeom prst="rect">
              <a:avLst/>
            </a:prstGeom>
          </p:spPr>
          <p:txBody>
            <a:bodyPr lIns="0" tIns="0" rIns="0" bIns="0" rtlCol="0" anchor="t">
              <a:spAutoFit/>
            </a:bodyPr>
            <a:lstStyle/>
            <a:p>
              <a:pPr algn="ctr">
                <a:lnSpc>
                  <a:spcPts val="5849"/>
                </a:lnSpc>
              </a:pPr>
              <a:r>
                <a:rPr lang="en-US" sz="4605" spc="59">
                  <a:solidFill>
                    <a:srgbClr val="FCB008"/>
                  </a:solidFill>
                  <a:latin typeface="Brasika"/>
                  <a:ea typeface="Brasika"/>
                  <a:cs typeface="Brasika"/>
                  <a:sym typeface="Brasika"/>
                </a:rPr>
                <a:t>N</a:t>
              </a:r>
            </a:p>
            <a:p>
              <a:pPr algn="ctr">
                <a:lnSpc>
                  <a:spcPts val="5849"/>
                </a:lnSpc>
              </a:pPr>
              <a:r>
                <a:rPr lang="en-US" sz="4605" spc="59">
                  <a:solidFill>
                    <a:srgbClr val="FCB008"/>
                  </a:solidFill>
                  <a:latin typeface="Brasika"/>
                  <a:ea typeface="Brasika"/>
                  <a:cs typeface="Brasika"/>
                  <a:sym typeface="Brasika"/>
                </a:rPr>
                <a:t>O</a:t>
              </a:r>
            </a:p>
            <a:p>
              <a:pPr algn="ctr">
                <a:lnSpc>
                  <a:spcPts val="5849"/>
                </a:lnSpc>
              </a:pPr>
              <a:r>
                <a:rPr lang="en-US" sz="4605" spc="59">
                  <a:solidFill>
                    <a:srgbClr val="FCB008"/>
                  </a:solidFill>
                  <a:latin typeface="Brasika"/>
                  <a:ea typeface="Brasika"/>
                  <a:cs typeface="Brasika"/>
                  <a:sym typeface="Brasika"/>
                </a:rPr>
                <a:t>L</a:t>
              </a:r>
            </a:p>
            <a:p>
              <a:pPr marL="0" lvl="0" indent="0" algn="ctr">
                <a:lnSpc>
                  <a:spcPts val="5849"/>
                </a:lnSpc>
              </a:pPr>
              <a:r>
                <a:rPr lang="en-US" sz="4605" spc="59">
                  <a:solidFill>
                    <a:srgbClr val="FCB008"/>
                  </a:solidFill>
                  <a:latin typeface="Brasika"/>
                  <a:ea typeface="Brasika"/>
                  <a:cs typeface="Brasika"/>
                  <a:sym typeface="Brasika"/>
                </a:rPr>
                <a:t>A</a:t>
              </a:r>
            </a:p>
          </p:txBody>
        </p:sp>
        <p:sp>
          <p:nvSpPr>
            <p:cNvPr id="18" name="TextBox 18"/>
            <p:cNvSpPr txBox="1"/>
            <p:nvPr/>
          </p:nvSpPr>
          <p:spPr>
            <a:xfrm>
              <a:off x="1639081" y="222656"/>
              <a:ext cx="2909601" cy="629336"/>
            </a:xfrm>
            <a:prstGeom prst="rect">
              <a:avLst/>
            </a:prstGeom>
          </p:spPr>
          <p:txBody>
            <a:bodyPr wrap="square" lIns="0" tIns="0" rIns="0" bIns="0" rtlCol="0" anchor="t">
              <a:spAutoFit/>
            </a:bodyPr>
            <a:lstStyle/>
            <a:p>
              <a:pPr algn="ctr">
                <a:lnSpc>
                  <a:spcPts val="3656"/>
                </a:lnSpc>
                <a:spcBef>
                  <a:spcPct val="0"/>
                </a:spcBef>
              </a:pPr>
              <a:r>
                <a:rPr lang="en-US" sz="2878" spc="37" dirty="0" err="1">
                  <a:solidFill>
                    <a:srgbClr val="FFFFFF"/>
                  </a:solidFill>
                  <a:latin typeface="Brasika"/>
                  <a:ea typeface="Brasika"/>
                  <a:cs typeface="Brasika"/>
                  <a:sym typeface="Brasika"/>
                </a:rPr>
                <a:t>etworking</a:t>
              </a:r>
              <a:endParaRPr lang="en-US" sz="2878" spc="37" dirty="0">
                <a:solidFill>
                  <a:srgbClr val="FFFFFF"/>
                </a:solidFill>
                <a:latin typeface="Brasika"/>
                <a:ea typeface="Brasika"/>
                <a:cs typeface="Brasika"/>
                <a:sym typeface="Brasika"/>
              </a:endParaRPr>
            </a:p>
          </p:txBody>
        </p:sp>
        <p:sp>
          <p:nvSpPr>
            <p:cNvPr id="19" name="TextBox 19"/>
            <p:cNvSpPr txBox="1"/>
            <p:nvPr/>
          </p:nvSpPr>
          <p:spPr>
            <a:xfrm>
              <a:off x="1639083" y="1146387"/>
              <a:ext cx="2394851" cy="629336"/>
            </a:xfrm>
            <a:prstGeom prst="rect">
              <a:avLst/>
            </a:prstGeom>
          </p:spPr>
          <p:txBody>
            <a:bodyPr wrap="square" lIns="0" tIns="0" rIns="0" bIns="0" rtlCol="0" anchor="t">
              <a:spAutoFit/>
            </a:bodyPr>
            <a:lstStyle/>
            <a:p>
              <a:pPr algn="ctr">
                <a:lnSpc>
                  <a:spcPts val="3656"/>
                </a:lnSpc>
                <a:spcBef>
                  <a:spcPct val="0"/>
                </a:spcBef>
              </a:pPr>
              <a:r>
                <a:rPr lang="en-US" sz="2878" spc="37" dirty="0" err="1">
                  <a:solidFill>
                    <a:srgbClr val="FFFFFF"/>
                  </a:solidFill>
                  <a:latin typeface="Brasika"/>
                  <a:ea typeface="Brasika"/>
                  <a:cs typeface="Brasika"/>
                  <a:sym typeface="Brasika"/>
                </a:rPr>
                <a:t>utcomes</a:t>
              </a:r>
              <a:endParaRPr lang="en-US" sz="2878" spc="37" dirty="0">
                <a:solidFill>
                  <a:srgbClr val="FFFFFF"/>
                </a:solidFill>
                <a:latin typeface="Brasika"/>
                <a:ea typeface="Brasika"/>
                <a:cs typeface="Brasika"/>
                <a:sym typeface="Brasika"/>
              </a:endParaRPr>
            </a:p>
          </p:txBody>
        </p:sp>
        <p:sp>
          <p:nvSpPr>
            <p:cNvPr id="20" name="TextBox 20"/>
            <p:cNvSpPr txBox="1"/>
            <p:nvPr/>
          </p:nvSpPr>
          <p:spPr>
            <a:xfrm>
              <a:off x="1639083" y="2218283"/>
              <a:ext cx="2053852" cy="629336"/>
            </a:xfrm>
            <a:prstGeom prst="rect">
              <a:avLst/>
            </a:prstGeom>
          </p:spPr>
          <p:txBody>
            <a:bodyPr lIns="0" tIns="0" rIns="0" bIns="0" rtlCol="0" anchor="t">
              <a:spAutoFit/>
            </a:bodyPr>
            <a:lstStyle/>
            <a:p>
              <a:pPr algn="ctr">
                <a:lnSpc>
                  <a:spcPts val="3656"/>
                </a:lnSpc>
                <a:spcBef>
                  <a:spcPct val="0"/>
                </a:spcBef>
              </a:pPr>
              <a:r>
                <a:rPr lang="en-US" sz="2878" spc="37">
                  <a:solidFill>
                    <a:srgbClr val="FFFFFF"/>
                  </a:solidFill>
                  <a:latin typeface="Brasika"/>
                  <a:ea typeface="Brasika"/>
                  <a:cs typeface="Brasika"/>
                  <a:sym typeface="Brasika"/>
                </a:rPr>
                <a:t>earning</a:t>
              </a:r>
            </a:p>
          </p:txBody>
        </p:sp>
        <p:sp>
          <p:nvSpPr>
            <p:cNvPr id="21" name="TextBox 21"/>
            <p:cNvSpPr txBox="1"/>
            <p:nvPr/>
          </p:nvSpPr>
          <p:spPr>
            <a:xfrm>
              <a:off x="1492305" y="3166049"/>
              <a:ext cx="3822129" cy="629336"/>
            </a:xfrm>
            <a:prstGeom prst="rect">
              <a:avLst/>
            </a:prstGeom>
          </p:spPr>
          <p:txBody>
            <a:bodyPr wrap="square" lIns="0" tIns="0" rIns="0" bIns="0" rtlCol="0" anchor="t">
              <a:spAutoFit/>
            </a:bodyPr>
            <a:lstStyle/>
            <a:p>
              <a:pPr algn="ctr">
                <a:lnSpc>
                  <a:spcPts val="3656"/>
                </a:lnSpc>
                <a:spcBef>
                  <a:spcPct val="0"/>
                </a:spcBef>
              </a:pPr>
              <a:r>
                <a:rPr lang="en-US" sz="2878" spc="37" dirty="0" err="1">
                  <a:solidFill>
                    <a:srgbClr val="FFFFFF"/>
                  </a:solidFill>
                  <a:latin typeface="Brasika"/>
                  <a:ea typeface="Brasika"/>
                  <a:cs typeface="Brasika"/>
                  <a:sym typeface="Brasika"/>
                </a:rPr>
                <a:t>ccountability</a:t>
              </a:r>
              <a:endParaRPr lang="en-US" sz="2878" spc="37" dirty="0">
                <a:solidFill>
                  <a:srgbClr val="FFFFFF"/>
                </a:solidFill>
                <a:latin typeface="Brasika"/>
                <a:ea typeface="Brasika"/>
                <a:cs typeface="Brasika"/>
                <a:sym typeface="Brasika"/>
              </a:endParaRPr>
            </a:p>
          </p:txBody>
        </p:sp>
      </p:grpSp>
      <p:sp>
        <p:nvSpPr>
          <p:cNvPr id="14" name="TextBox 14"/>
          <p:cNvSpPr txBox="1"/>
          <p:nvPr/>
        </p:nvSpPr>
        <p:spPr>
          <a:xfrm>
            <a:off x="6386673" y="6270301"/>
            <a:ext cx="5937032" cy="550087"/>
          </a:xfrm>
          <a:prstGeom prst="rect">
            <a:avLst/>
          </a:prstGeom>
        </p:spPr>
        <p:txBody>
          <a:bodyPr lIns="0" tIns="0" rIns="0" bIns="0" rtlCol="0" anchor="t">
            <a:spAutoFit/>
          </a:bodyPr>
          <a:lstStyle/>
          <a:p>
            <a:pPr algn="ctr">
              <a:lnSpc>
                <a:spcPts val="4038"/>
              </a:lnSpc>
            </a:pPr>
            <a:r>
              <a:rPr lang="en-US" sz="4296" dirty="0">
                <a:solidFill>
                  <a:srgbClr val="FFFFFF"/>
                </a:solidFill>
                <a:latin typeface="Josefin Sans"/>
                <a:ea typeface="Josefin Sans"/>
                <a:cs typeface="Josefin Sans"/>
                <a:sym typeface="Josefin Sans"/>
              </a:rPr>
              <a:t>FEBRUARY 10-12, 2026</a:t>
            </a:r>
          </a:p>
        </p:txBody>
      </p:sp>
      <p:sp>
        <p:nvSpPr>
          <p:cNvPr id="13" name="TextBox 13"/>
          <p:cNvSpPr txBox="1"/>
          <p:nvPr/>
        </p:nvSpPr>
        <p:spPr>
          <a:xfrm>
            <a:off x="5312706" y="7077888"/>
            <a:ext cx="8385798" cy="560202"/>
          </a:xfrm>
          <a:prstGeom prst="rect">
            <a:avLst/>
          </a:prstGeom>
        </p:spPr>
        <p:txBody>
          <a:bodyPr lIns="0" tIns="0" rIns="0" bIns="0" rtlCol="0" anchor="t">
            <a:spAutoFit/>
          </a:bodyPr>
          <a:lstStyle/>
          <a:p>
            <a:pPr marL="0" lvl="0" indent="0" algn="ctr">
              <a:lnSpc>
                <a:spcPts val="4630"/>
              </a:lnSpc>
              <a:spcBef>
                <a:spcPct val="0"/>
              </a:spcBef>
            </a:pPr>
            <a:r>
              <a:rPr lang="en-US" sz="3307" b="1" spc="492" dirty="0">
                <a:solidFill>
                  <a:srgbClr val="FCB006"/>
                </a:solidFill>
                <a:latin typeface="Josefin Sans Bold"/>
                <a:ea typeface="Josefin Sans Bold"/>
                <a:cs typeface="Josefin Sans Bold"/>
                <a:sym typeface="Josefin Sans Bold"/>
              </a:rPr>
              <a:t>Sheraton, New Orleans</a:t>
            </a:r>
          </a:p>
        </p:txBody>
      </p:sp>
      <p:sp>
        <p:nvSpPr>
          <p:cNvPr id="22" name="AutoShape 22">
            <a:extLst>
              <a:ext uri="{C183D7F6-B498-43B3-948B-1728B52AA6E4}">
                <adec:decorative xmlns:adec="http://schemas.microsoft.com/office/drawing/2017/decorative" val="1"/>
              </a:ext>
            </a:extLst>
          </p:cNvPr>
          <p:cNvSpPr/>
          <p:nvPr/>
        </p:nvSpPr>
        <p:spPr>
          <a:xfrm>
            <a:off x="5265291" y="5749078"/>
            <a:ext cx="8433213" cy="0"/>
          </a:xfrm>
          <a:prstGeom prst="line">
            <a:avLst/>
          </a:prstGeom>
          <a:ln w="95250" cap="flat">
            <a:solidFill>
              <a:srgbClr val="F5B926"/>
            </a:solidFill>
            <a:prstDash val="solid"/>
            <a:headEnd type="none" w="sm" len="sm"/>
            <a:tailEnd type="none" w="sm" len="sm"/>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910315" y="1090658"/>
            <a:ext cx="5295900" cy="1014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000000"/>
                </a:solidFill>
                <a:effectLst/>
                <a:uLnTx/>
                <a:uFillTx/>
                <a:latin typeface="Gentona Book" pitchFamily="2" charset="77"/>
                <a:ea typeface="Garet 1 Ultra-Bold"/>
                <a:cs typeface="Garet 1 Ultra-Bold"/>
                <a:sym typeface="Garet 1 Ultra-Bold"/>
              </a:rPr>
              <a:t>Resources</a:t>
            </a:r>
          </a:p>
        </p:txBody>
      </p:sp>
      <p:sp>
        <p:nvSpPr>
          <p:cNvPr id="2" name="TextBox 2"/>
          <p:cNvSpPr txBox="1"/>
          <p:nvPr/>
        </p:nvSpPr>
        <p:spPr>
          <a:xfrm>
            <a:off x="7992534" y="1356069"/>
            <a:ext cx="9266766" cy="344453"/>
          </a:xfrm>
          <a:prstGeom prst="rect">
            <a:avLst/>
          </a:prstGeom>
        </p:spPr>
        <p:txBody>
          <a:bodyPr lIns="0" tIns="0" rIns="0" bIns="0" rtlCol="0" anchor="t">
            <a:spAutoFit/>
          </a:bodyPr>
          <a:lstStyle/>
          <a:p>
            <a:pPr algn="l">
              <a:lnSpc>
                <a:spcPts val="2600"/>
              </a:lnSpc>
            </a:pPr>
            <a:r>
              <a:rPr lang="en-US" sz="3200" dirty="0">
                <a:solidFill>
                  <a:srgbClr val="000000"/>
                </a:solidFill>
                <a:latin typeface="Gentona Book" pitchFamily="2" charset="77"/>
                <a:ea typeface="Garet 1"/>
                <a:cs typeface="Garet 1"/>
                <a:sym typeface="Garet 1"/>
                <a:hlinkClick r:id="rId2"/>
              </a:rPr>
              <a:t>EPP –HLP Data Collection</a:t>
            </a:r>
            <a:endParaRPr lang="en-US" sz="3200" b="1" dirty="0">
              <a:solidFill>
                <a:srgbClr val="000000"/>
              </a:solidFill>
              <a:latin typeface="Gentona Book" pitchFamily="2" charset="77"/>
              <a:ea typeface="Garet 1 Bold"/>
              <a:cs typeface="Garet 1 Bold"/>
              <a:sym typeface="Garet 1 Bold"/>
            </a:endParaRPr>
          </a:p>
        </p:txBody>
      </p:sp>
      <p:sp>
        <p:nvSpPr>
          <p:cNvPr id="5" name="TextBox 5">
            <a:extLst>
              <a:ext uri="{C183D7F6-B498-43B3-948B-1728B52AA6E4}">
                <adec:decorative xmlns:adec="http://schemas.microsoft.com/office/drawing/2017/decorative" val="1"/>
              </a:ext>
            </a:extLst>
          </p:cNvPr>
          <p:cNvSpPr txBox="1"/>
          <p:nvPr/>
        </p:nvSpPr>
        <p:spPr>
          <a:xfrm>
            <a:off x="1028700" y="2641182"/>
            <a:ext cx="5059131" cy="440505"/>
          </a:xfrm>
          <a:prstGeom prst="rect">
            <a:avLst/>
          </a:prstGeom>
        </p:spPr>
        <p:txBody>
          <a:bodyPr lIns="0" tIns="0" rIns="0" bIns="0" rtlCol="0" anchor="t">
            <a:spAutoFit/>
          </a:bodyPr>
          <a:lstStyle/>
          <a:p>
            <a:pPr marL="0" lvl="0" indent="0" algn="l">
              <a:lnSpc>
                <a:spcPts val="3749"/>
              </a:lnSpc>
            </a:pPr>
            <a:endParaRPr lang="en-US" sz="2499" dirty="0">
              <a:solidFill>
                <a:srgbClr val="000000"/>
              </a:solidFill>
              <a:latin typeface="Gentona Book" pitchFamily="2" charset="77"/>
              <a:ea typeface="Garet 1"/>
              <a:cs typeface="Garet 1"/>
              <a:sym typeface="Garet 1"/>
            </a:endParaRPr>
          </a:p>
        </p:txBody>
      </p:sp>
      <p:sp>
        <p:nvSpPr>
          <p:cNvPr id="6" name="TextBox 6"/>
          <p:cNvSpPr txBox="1"/>
          <p:nvPr/>
        </p:nvSpPr>
        <p:spPr>
          <a:xfrm>
            <a:off x="7992534" y="2727732"/>
            <a:ext cx="9266766" cy="344453"/>
          </a:xfrm>
          <a:prstGeom prst="rect">
            <a:avLst/>
          </a:prstGeom>
        </p:spPr>
        <p:txBody>
          <a:bodyPr lIns="0" tIns="0" rIns="0" bIns="0" rtlCol="0" anchor="t">
            <a:spAutoFit/>
          </a:bodyPr>
          <a:lstStyle/>
          <a:p>
            <a:pPr algn="l">
              <a:lnSpc>
                <a:spcPts val="2600"/>
              </a:lnSpc>
              <a:spcBef>
                <a:spcPct val="0"/>
              </a:spcBef>
            </a:pPr>
            <a:r>
              <a:rPr lang="en-US" sz="3200" dirty="0">
                <a:solidFill>
                  <a:srgbClr val="000000"/>
                </a:solidFill>
                <a:latin typeface="Gentona Book" pitchFamily="2" charset="77"/>
                <a:ea typeface="Garet 1"/>
                <a:cs typeface="Garet 1"/>
                <a:sym typeface="Garet 1"/>
                <a:hlinkClick r:id="rId3"/>
              </a:rPr>
              <a:t>Blueprint template</a:t>
            </a:r>
            <a:r>
              <a:rPr lang="en-US" sz="3200" dirty="0">
                <a:solidFill>
                  <a:srgbClr val="000000"/>
                </a:solidFill>
                <a:latin typeface="Gentona Book" pitchFamily="2" charset="77"/>
                <a:ea typeface="Garet 1"/>
                <a:cs typeface="Garet 1"/>
                <a:sym typeface="Garet 1"/>
              </a:rPr>
              <a:t> for guiding outcomes work</a:t>
            </a:r>
          </a:p>
        </p:txBody>
      </p:sp>
      <p:grpSp>
        <p:nvGrpSpPr>
          <p:cNvPr id="11" name="Group 11">
            <a:extLst>
              <a:ext uri="{C183D7F6-B498-43B3-948B-1728B52AA6E4}">
                <adec:decorative xmlns:adec="http://schemas.microsoft.com/office/drawing/2017/decorative" val="1"/>
              </a:ext>
            </a:extLst>
          </p:cNvPr>
          <p:cNvGrpSpPr/>
          <p:nvPr/>
        </p:nvGrpSpPr>
        <p:grpSpPr>
          <a:xfrm>
            <a:off x="7210799" y="1222300"/>
            <a:ext cx="563244" cy="558649"/>
            <a:chOff x="0" y="0"/>
            <a:chExt cx="750992" cy="744866"/>
          </a:xfrm>
        </p:grpSpPr>
        <p:grpSp>
          <p:nvGrpSpPr>
            <p:cNvPr id="12" name="Group 12"/>
            <p:cNvGrpSpPr/>
            <p:nvPr/>
          </p:nvGrpSpPr>
          <p:grpSpPr>
            <a:xfrm>
              <a:off x="0" y="0"/>
              <a:ext cx="750992" cy="744866"/>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p:spPr>
            <p:txBody>
              <a:bodyPr/>
              <a:lstStyle/>
              <a:p>
                <a:endParaRPr lang="en-US"/>
              </a:p>
            </p:txBody>
          </p:sp>
        </p:grpSp>
        <p:sp>
          <p:nvSpPr>
            <p:cNvPr id="14" name="TextBox 14"/>
            <p:cNvSpPr txBox="1"/>
            <p:nvPr/>
          </p:nvSpPr>
          <p:spPr>
            <a:xfrm>
              <a:off x="109586" y="154416"/>
              <a:ext cx="531819" cy="416983"/>
            </a:xfrm>
            <a:prstGeom prst="rect">
              <a:avLst/>
            </a:prstGeom>
          </p:spPr>
          <p:txBody>
            <a:bodyPr lIns="0" tIns="0" rIns="0" bIns="0" rtlCol="0" anchor="t">
              <a:spAutoFit/>
            </a:bodyPr>
            <a:lstStyle/>
            <a:p>
              <a:pPr algn="ctr">
                <a:lnSpc>
                  <a:spcPts val="2600"/>
                </a:lnSpc>
              </a:pPr>
              <a:r>
                <a:rPr lang="en-US" sz="2000" b="1">
                  <a:solidFill>
                    <a:srgbClr val="000000"/>
                  </a:solidFill>
                  <a:latin typeface="Garet 1 Bold"/>
                  <a:ea typeface="Garet 1 Bold"/>
                  <a:cs typeface="Garet 1 Bold"/>
                  <a:sym typeface="Garet 1 Bold"/>
                </a:rPr>
                <a:t>1</a:t>
              </a:r>
            </a:p>
          </p:txBody>
        </p:sp>
      </p:grpSp>
      <p:grpSp>
        <p:nvGrpSpPr>
          <p:cNvPr id="15" name="Group 15">
            <a:extLst>
              <a:ext uri="{C183D7F6-B498-43B3-948B-1728B52AA6E4}">
                <adec:decorative xmlns:adec="http://schemas.microsoft.com/office/drawing/2017/decorative" val="1"/>
              </a:ext>
            </a:extLst>
          </p:cNvPr>
          <p:cNvGrpSpPr/>
          <p:nvPr/>
        </p:nvGrpSpPr>
        <p:grpSpPr>
          <a:xfrm>
            <a:off x="7210799" y="2625876"/>
            <a:ext cx="563244" cy="558649"/>
            <a:chOff x="0" y="0"/>
            <a:chExt cx="750992" cy="744866"/>
          </a:xfrm>
        </p:grpSpPr>
        <p:grpSp>
          <p:nvGrpSpPr>
            <p:cNvPr id="16" name="Group 16"/>
            <p:cNvGrpSpPr/>
            <p:nvPr/>
          </p:nvGrpSpPr>
          <p:grpSpPr>
            <a:xfrm>
              <a:off x="0" y="0"/>
              <a:ext cx="750992" cy="744866"/>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p:spPr>
            <p:txBody>
              <a:bodyPr/>
              <a:lstStyle/>
              <a:p>
                <a:endParaRPr lang="en-US"/>
              </a:p>
            </p:txBody>
          </p:sp>
        </p:grpSp>
        <p:sp>
          <p:nvSpPr>
            <p:cNvPr id="18" name="TextBox 18"/>
            <p:cNvSpPr txBox="1"/>
            <p:nvPr/>
          </p:nvSpPr>
          <p:spPr>
            <a:xfrm>
              <a:off x="109586" y="154416"/>
              <a:ext cx="531819" cy="416983"/>
            </a:xfrm>
            <a:prstGeom prst="rect">
              <a:avLst/>
            </a:prstGeom>
          </p:spPr>
          <p:txBody>
            <a:bodyPr lIns="0" tIns="0" rIns="0" bIns="0" rtlCol="0" anchor="t">
              <a:spAutoFit/>
            </a:bodyPr>
            <a:lstStyle/>
            <a:p>
              <a:pPr algn="ctr">
                <a:lnSpc>
                  <a:spcPts val="2600"/>
                </a:lnSpc>
              </a:pPr>
              <a:r>
                <a:rPr lang="en-US" sz="2000" b="1">
                  <a:solidFill>
                    <a:srgbClr val="000000"/>
                  </a:solidFill>
                  <a:latin typeface="Garet 1 Bold"/>
                  <a:ea typeface="Garet 1 Bold"/>
                  <a:cs typeface="Garet 1 Bold"/>
                  <a:sym typeface="Garet 1 Bold"/>
                </a:rPr>
                <a:t>2</a:t>
              </a:r>
            </a:p>
          </p:txBody>
        </p:sp>
      </p:grpSp>
      <p:sp>
        <p:nvSpPr>
          <p:cNvPr id="35" name="Freeform 35">
            <a:extLst>
              <a:ext uri="{C183D7F6-B498-43B3-948B-1728B52AA6E4}">
                <adec:decorative xmlns:adec="http://schemas.microsoft.com/office/drawing/2017/decorative" val="1"/>
              </a:ext>
            </a:extLst>
          </p:cNvPr>
          <p:cNvSpPr/>
          <p:nvPr/>
        </p:nvSpPr>
        <p:spPr>
          <a:xfrm>
            <a:off x="403341" y="9258300"/>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4"/>
            <a:stretch>
              <a:fillRect/>
            </a:stretch>
          </a:blipFill>
        </p:spPr>
        <p:txBody>
          <a:bodyPr/>
          <a:lstStyle/>
          <a:p>
            <a:endParaRPr lang="en-US"/>
          </a:p>
        </p:txBody>
      </p:sp>
      <p:sp>
        <p:nvSpPr>
          <p:cNvPr id="36" name="TextBox 36">
            <a:extLst>
              <a:ext uri="{C183D7F6-B498-43B3-948B-1728B52AA6E4}">
                <adec:decorative xmlns:adec="http://schemas.microsoft.com/office/drawing/2017/decorative" val="1"/>
              </a:ext>
            </a:extLst>
          </p:cNvPr>
          <p:cNvSpPr txBox="1"/>
          <p:nvPr/>
        </p:nvSpPr>
        <p:spPr>
          <a:xfrm>
            <a:off x="290901" y="9812997"/>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
        <p:nvSpPr>
          <p:cNvPr id="37" name="Freeform 37">
            <a:extLst>
              <a:ext uri="{C183D7F6-B498-43B3-948B-1728B52AA6E4}">
                <adec:decorative xmlns:adec="http://schemas.microsoft.com/office/drawing/2017/decorative" val="1"/>
              </a:ext>
            </a:extLst>
          </p:cNvPr>
          <p:cNvSpPr/>
          <p:nvPr/>
        </p:nvSpPr>
        <p:spPr>
          <a:xfrm>
            <a:off x="1996497" y="4778389"/>
            <a:ext cx="2492354" cy="3571151"/>
          </a:xfrm>
          <a:custGeom>
            <a:avLst/>
            <a:gdLst/>
            <a:ahLst/>
            <a:cxnLst/>
            <a:rect l="l" t="t" r="r" b="b"/>
            <a:pathLst>
              <a:path w="2492354" h="3571151">
                <a:moveTo>
                  <a:pt x="0" y="0"/>
                </a:moveTo>
                <a:lnTo>
                  <a:pt x="2492353" y="0"/>
                </a:lnTo>
                <a:lnTo>
                  <a:pt x="2492353" y="3571151"/>
                </a:lnTo>
                <a:lnTo>
                  <a:pt x="0" y="3571151"/>
                </a:lnTo>
                <a:lnTo>
                  <a:pt x="0" y="0"/>
                </a:lnTo>
                <a:close/>
              </a:path>
            </a:pathLst>
          </a:custGeom>
          <a:blipFill>
            <a:blip r:embed="rId5"/>
            <a:stretch>
              <a:fillRect t="-114171" r="-119388" b="-15643"/>
            </a:stretch>
          </a:blipFill>
        </p:spPr>
        <p:txBody>
          <a:bodyPr/>
          <a:lstStyle/>
          <a:p>
            <a:endParaRPr lang="en-US"/>
          </a:p>
        </p:txBody>
      </p:sp>
    </p:spTree>
    <p:extLst>
      <p:ext uri="{BB962C8B-B14F-4D97-AF65-F5344CB8AC3E}">
        <p14:creationId xmlns:p14="http://schemas.microsoft.com/office/powerpoint/2010/main" val="492581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10886" y="-3486150"/>
            <a:ext cx="18288000" cy="6972300"/>
          </a:xfrm>
          <a:custGeom>
            <a:avLst/>
            <a:gdLst/>
            <a:ahLst/>
            <a:cxnLst/>
            <a:rect l="l" t="t" r="r" b="b"/>
            <a:pathLst>
              <a:path w="18288000" h="6972300">
                <a:moveTo>
                  <a:pt x="0" y="0"/>
                </a:moveTo>
                <a:lnTo>
                  <a:pt x="18288000" y="0"/>
                </a:lnTo>
                <a:lnTo>
                  <a:pt x="18288000" y="6972300"/>
                </a:lnTo>
                <a:lnTo>
                  <a:pt x="0" y="6972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C183D7F6-B498-43B3-948B-1728B52AA6E4}">
                <adec:decorative xmlns:adec="http://schemas.microsoft.com/office/drawing/2017/decorative" val="1"/>
              </a:ext>
            </a:extLst>
          </p:cNvPr>
          <p:cNvSpPr/>
          <p:nvPr/>
        </p:nvSpPr>
        <p:spPr>
          <a:xfrm>
            <a:off x="15362460" y="9125949"/>
            <a:ext cx="2617191" cy="543067"/>
          </a:xfrm>
          <a:custGeom>
            <a:avLst/>
            <a:gdLst/>
            <a:ahLst/>
            <a:cxnLst/>
            <a:rect l="l" t="t" r="r" b="b"/>
            <a:pathLst>
              <a:path w="2617191" h="543067">
                <a:moveTo>
                  <a:pt x="0" y="0"/>
                </a:moveTo>
                <a:lnTo>
                  <a:pt x="2617192" y="0"/>
                </a:lnTo>
                <a:lnTo>
                  <a:pt x="2617192" y="543067"/>
                </a:lnTo>
                <a:lnTo>
                  <a:pt x="0" y="54306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C183D7F6-B498-43B3-948B-1728B52AA6E4}">
                <adec:decorative xmlns:adec="http://schemas.microsoft.com/office/drawing/2017/decorative" val="1"/>
              </a:ext>
            </a:extLst>
          </p:cNvPr>
          <p:cNvSpPr txBox="1"/>
          <p:nvPr/>
        </p:nvSpPr>
        <p:spPr>
          <a:xfrm>
            <a:off x="15290852" y="9697591"/>
            <a:ext cx="2760408" cy="289569"/>
          </a:xfrm>
          <a:prstGeom prst="rect">
            <a:avLst/>
          </a:prstGeom>
        </p:spPr>
        <p:txBody>
          <a:bodyPr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2101" b="0" i="0" u="none" strike="noStrike" kern="1200" cap="none" spc="27" normalizeH="0" baseline="0" noProof="0">
                <a:ln>
                  <a:noFill/>
                </a:ln>
                <a:solidFill>
                  <a:srgbClr val="FFFFFF"/>
                </a:solidFill>
                <a:effectLst/>
                <a:uLnTx/>
                <a:uFillTx/>
                <a:latin typeface="Apricots"/>
                <a:ea typeface="Apricots"/>
                <a:cs typeface="Apricots"/>
                <a:sym typeface="Apricots"/>
              </a:rPr>
              <a:t>Cross-State Convening</a:t>
            </a:r>
          </a:p>
        </p:txBody>
      </p:sp>
      <p:sp>
        <p:nvSpPr>
          <p:cNvPr id="12" name="Title 11">
            <a:extLst>
              <a:ext uri="{FF2B5EF4-FFF2-40B4-BE49-F238E27FC236}">
                <a16:creationId xmlns:a16="http://schemas.microsoft.com/office/drawing/2014/main" id="{A26EE2D0-7421-567F-6264-97CF9D779426}"/>
              </a:ext>
            </a:extLst>
          </p:cNvPr>
          <p:cNvSpPr txBox="1">
            <a:spLocks noGrp="1"/>
          </p:cNvSpPr>
          <p:nvPr>
            <p:ph type="title" idx="4294967295"/>
          </p:nvPr>
        </p:nvSpPr>
        <p:spPr>
          <a:xfrm>
            <a:off x="2524448" y="7497876"/>
            <a:ext cx="13239104" cy="16158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Increase IHE capacity, in collaboration with SEA and LEAs, to offer high-quality instruction for teacher candidates.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Georgia state uniersity college of education and human development logo">
            <a:extLst>
              <a:ext uri="{FF2B5EF4-FFF2-40B4-BE49-F238E27FC236}">
                <a16:creationId xmlns:a16="http://schemas.microsoft.com/office/drawing/2014/main" id="{5310BD93-6256-E7E4-D835-5595B539E542}"/>
              </a:ext>
            </a:extLst>
          </p:cNvPr>
          <p:cNvPicPr>
            <a:picLocks noChangeAspect="1"/>
          </p:cNvPicPr>
          <p:nvPr/>
        </p:nvPicPr>
        <p:blipFill>
          <a:blip r:embed="rId5"/>
          <a:stretch>
            <a:fillRect/>
          </a:stretch>
        </p:blipFill>
        <p:spPr>
          <a:xfrm>
            <a:off x="6096000" y="3244572"/>
            <a:ext cx="5577167" cy="1898928"/>
          </a:xfrm>
          <a:prstGeom prst="rect">
            <a:avLst/>
          </a:prstGeom>
          <a:solidFill>
            <a:schemeClr val="bg1"/>
          </a:solidFill>
        </p:spPr>
      </p:pic>
      <p:pic>
        <p:nvPicPr>
          <p:cNvPr id="11" name="Picture 10" descr="Goal 1">
            <a:extLst>
              <a:ext uri="{FF2B5EF4-FFF2-40B4-BE49-F238E27FC236}">
                <a16:creationId xmlns:a16="http://schemas.microsoft.com/office/drawing/2014/main" id="{5B803A24-4872-24AD-6006-FEA747B7DF31}"/>
              </a:ext>
            </a:extLst>
          </p:cNvPr>
          <p:cNvPicPr>
            <a:picLocks noChangeAspect="1"/>
          </p:cNvPicPr>
          <p:nvPr/>
        </p:nvPicPr>
        <p:blipFill>
          <a:blip r:embed="rId6"/>
          <a:stretch>
            <a:fillRect/>
          </a:stretch>
        </p:blipFill>
        <p:spPr>
          <a:xfrm>
            <a:off x="4933094" y="5517710"/>
            <a:ext cx="7980356" cy="1950889"/>
          </a:xfrm>
          <a:prstGeom prst="rect">
            <a:avLst/>
          </a:prstGeom>
        </p:spPr>
      </p:pic>
      <p:sp>
        <p:nvSpPr>
          <p:cNvPr id="9" name="Rectangle 8">
            <a:extLst>
              <a:ext uri="{FF2B5EF4-FFF2-40B4-BE49-F238E27FC236}">
                <a16:creationId xmlns:a16="http://schemas.microsoft.com/office/drawing/2014/main" id="{71730A19-B0F3-FED8-33F8-46EB699254CB}"/>
              </a:ext>
              <a:ext uri="{C183D7F6-B498-43B3-948B-1728B52AA6E4}">
                <adec:decorative xmlns:adec="http://schemas.microsoft.com/office/drawing/2017/decorative" val="1"/>
              </a:ext>
            </a:extLst>
          </p:cNvPr>
          <p:cNvSpPr/>
          <p:nvPr/>
        </p:nvSpPr>
        <p:spPr>
          <a:xfrm>
            <a:off x="4894994" y="5349426"/>
            <a:ext cx="7979177" cy="1913247"/>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Gentona Book" pitchFamily="2" charset="77"/>
            </a:endParaRPr>
          </a:p>
        </p:txBody>
      </p:sp>
      <p:sp>
        <p:nvSpPr>
          <p:cNvPr id="13" name="TextBox 12">
            <a:extLst>
              <a:ext uri="{FF2B5EF4-FFF2-40B4-BE49-F238E27FC236}">
                <a16:creationId xmlns:a16="http://schemas.microsoft.com/office/drawing/2014/main" id="{2EF4AF28-BBE2-A658-9121-BC17CDB95E29}"/>
              </a:ext>
            </a:extLst>
          </p:cNvPr>
          <p:cNvSpPr txBox="1"/>
          <p:nvPr/>
        </p:nvSpPr>
        <p:spPr>
          <a:xfrm>
            <a:off x="4438022" y="8855839"/>
            <a:ext cx="9390183" cy="1431161"/>
          </a:xfrm>
          <a:prstGeom prst="rect">
            <a:avLst/>
          </a:prstGeom>
          <a:noFill/>
        </p:spPr>
        <p:txBody>
          <a:bodyPr wrap="square" rtlCol="0">
            <a:spAutoFit/>
          </a:bodyPr>
          <a:lstStyle/>
          <a:p>
            <a:pPr algn="ctr"/>
            <a:r>
              <a:rPr lang="en-US" sz="3000" b="1" dirty="0">
                <a:solidFill>
                  <a:schemeClr val="bg1"/>
                </a:solidFill>
              </a:rPr>
              <a:t>Dr. Carla Tanguay</a:t>
            </a:r>
          </a:p>
          <a:p>
            <a:pPr algn="ctr"/>
            <a:r>
              <a:rPr lang="en-US" sz="3000" b="1" dirty="0">
                <a:solidFill>
                  <a:schemeClr val="bg1"/>
                </a:solidFill>
              </a:rPr>
              <a:t>Assistant Dean for Educator Preparation &amp; Accreditation</a:t>
            </a:r>
            <a:endParaRPr lang="en-US" sz="3000" dirty="0">
              <a:solidFill>
                <a:schemeClr val="bg1"/>
              </a:solidFill>
            </a:endParaRPr>
          </a:p>
          <a:p>
            <a:endParaRPr lang="en-US" sz="2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800000">
            <a:off x="0" y="925830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0AF15"/>
            </a:solidFill>
          </p:spPr>
          <p:txBody>
            <a:bodyPr/>
            <a:lstStyle/>
            <a:p>
              <a:endParaRPr lang="en-US"/>
            </a:p>
          </p:txBody>
        </p:sp>
        <p:sp>
          <p:nvSpPr>
            <p:cNvPr id="4" name="TextBox 4"/>
            <p:cNvSpPr txBox="1"/>
            <p:nvPr/>
          </p:nvSpPr>
          <p:spPr>
            <a:xfrm>
              <a:off x="0" y="-57150"/>
              <a:ext cx="4816593" cy="328083"/>
            </a:xfrm>
            <a:prstGeom prst="rect">
              <a:avLst/>
            </a:prstGeom>
          </p:spPr>
          <p:txBody>
            <a:bodyPr lIns="50800" tIns="50800" rIns="50800" bIns="50800" rtlCol="0" anchor="ctr"/>
            <a:lstStyle/>
            <a:p>
              <a:pPr algn="ctr">
                <a:lnSpc>
                  <a:spcPts val="2940"/>
                </a:lnSpc>
              </a:pPr>
              <a:endParaRPr/>
            </a:p>
          </p:txBody>
        </p:sp>
      </p:grpSp>
      <p:sp>
        <p:nvSpPr>
          <p:cNvPr id="5" name="Freeform 5">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a:moveTo>
                  <a:pt x="0" y="0"/>
                </a:moveTo>
                <a:lnTo>
                  <a:pt x="2423082" y="0"/>
                </a:lnTo>
                <a:lnTo>
                  <a:pt x="2423082" y="502790"/>
                </a:lnTo>
                <a:lnTo>
                  <a:pt x="0" y="502790"/>
                </a:lnTo>
                <a:lnTo>
                  <a:pt x="0" y="0"/>
                </a:lnTo>
                <a:close/>
              </a:path>
            </a:pathLst>
          </a:custGeom>
          <a:blipFill>
            <a:blip r:embed="rId2"/>
            <a:stretch>
              <a:fillRect/>
            </a:stretch>
          </a:blipFill>
        </p:spPr>
        <p:txBody>
          <a:bodyPr/>
          <a:lstStyle/>
          <a:p>
            <a:endParaRPr lang="en-US"/>
          </a:p>
        </p:txBody>
      </p:sp>
      <p:sp>
        <p:nvSpPr>
          <p:cNvPr id="8" name="Title 7">
            <a:extLst>
              <a:ext uri="{FF2B5EF4-FFF2-40B4-BE49-F238E27FC236}">
                <a16:creationId xmlns:a16="http://schemas.microsoft.com/office/drawing/2014/main" id="{4242155D-08CB-A086-C347-722E2F63EEEB}"/>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US" dirty="0"/>
              <a:t>Improved outcomes for students with disabilities</a:t>
            </a:r>
          </a:p>
        </p:txBody>
      </p:sp>
      <p:sp>
        <p:nvSpPr>
          <p:cNvPr id="6" name="TextBox 6">
            <a:extLst>
              <a:ext uri="{C183D7F6-B498-43B3-948B-1728B52AA6E4}">
                <adec:decorative xmlns:adec="http://schemas.microsoft.com/office/drawing/2017/decorative" val="1"/>
              </a:ext>
            </a:extLst>
          </p:cNvPr>
          <p:cNvSpPr txBox="1"/>
          <p:nvPr/>
        </p:nvSpPr>
        <p:spPr>
          <a:xfrm>
            <a:off x="15424705" y="9872350"/>
            <a:ext cx="2637990" cy="275460"/>
          </a:xfrm>
          <a:prstGeom prst="rect">
            <a:avLst/>
          </a:prstGeom>
        </p:spPr>
        <p:txBody>
          <a:bodyPr lIns="0" tIns="0" rIns="0" bIns="0" rtlCol="0" anchor="t">
            <a:spAutoFit/>
          </a:bodyPr>
          <a:lstStyle/>
          <a:p>
            <a:pPr algn="ctr">
              <a:lnSpc>
                <a:spcPts val="2027"/>
              </a:lnSpc>
            </a:pPr>
            <a:r>
              <a:rPr lang="en-US" sz="2007" spc="26">
                <a:solidFill>
                  <a:srgbClr val="0F3869"/>
                </a:solidFill>
                <a:latin typeface="Apricots"/>
                <a:ea typeface="Apricots"/>
                <a:cs typeface="Apricots"/>
                <a:sym typeface="Apricots"/>
              </a:rPr>
              <a:t>Cross-State Convening</a:t>
            </a:r>
          </a:p>
        </p:txBody>
      </p:sp>
      <p:sp>
        <p:nvSpPr>
          <p:cNvPr id="7" name="Freeform 7">
            <a:extLst>
              <a:ext uri="{C183D7F6-B498-43B3-948B-1728B52AA6E4}">
                <adec:decorative xmlns:adec="http://schemas.microsoft.com/office/drawing/2017/decorative" val="1"/>
              </a:ext>
            </a:extLst>
          </p:cNvPr>
          <p:cNvSpPr/>
          <p:nvPr/>
        </p:nvSpPr>
        <p:spPr>
          <a:xfrm>
            <a:off x="0" y="7075276"/>
            <a:ext cx="2963484" cy="4366048"/>
          </a:xfrm>
          <a:custGeom>
            <a:avLst/>
            <a:gdLst/>
            <a:ahLst/>
            <a:cxnLst/>
            <a:rect l="l" t="t" r="r" b="b"/>
            <a:pathLst>
              <a:path w="2963484" h="4366048">
                <a:moveTo>
                  <a:pt x="0" y="0"/>
                </a:moveTo>
                <a:lnTo>
                  <a:pt x="2963484" y="0"/>
                </a:lnTo>
                <a:lnTo>
                  <a:pt x="2963484" y="4366048"/>
                </a:lnTo>
                <a:lnTo>
                  <a:pt x="0" y="4366048"/>
                </a:lnTo>
                <a:lnTo>
                  <a:pt x="0" y="0"/>
                </a:lnTo>
                <a:close/>
              </a:path>
            </a:pathLst>
          </a:custGeom>
          <a:blipFill>
            <a:blip r:embed="rId3"/>
            <a:stretch>
              <a:fillRect l="-113636" t="-117434" r="-16032" b="-16545"/>
            </a:stretch>
          </a:blipFill>
        </p:spPr>
        <p:txBody>
          <a:bodyPr/>
          <a:lstStyle/>
          <a:p>
            <a:endParaRPr lang="en-US"/>
          </a:p>
        </p:txBody>
      </p:sp>
      <p:pic>
        <p:nvPicPr>
          <p:cNvPr id="12" name="Picture 11" descr="Improved outcomes for students with disabilities: general education, special education, leadership">
            <a:extLst>
              <a:ext uri="{FF2B5EF4-FFF2-40B4-BE49-F238E27FC236}">
                <a16:creationId xmlns:a16="http://schemas.microsoft.com/office/drawing/2014/main" id="{2597E3BB-6DA4-9BBE-3AB7-448C91E32D99}"/>
              </a:ext>
            </a:extLst>
          </p:cNvPr>
          <p:cNvPicPr>
            <a:picLocks noChangeAspect="1"/>
          </p:cNvPicPr>
          <p:nvPr/>
        </p:nvPicPr>
        <p:blipFill>
          <a:blip r:embed="rId4"/>
          <a:stretch>
            <a:fillRect/>
          </a:stretch>
        </p:blipFill>
        <p:spPr>
          <a:xfrm>
            <a:off x="2866044" y="715695"/>
            <a:ext cx="12526004" cy="65532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4304376" y="6591299"/>
            <a:ext cx="4101037" cy="41010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92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a:spLocks noGrp="1"/>
          </p:cNvSpPr>
          <p:nvPr>
            <p:ph type="title" idx="4294967295"/>
          </p:nvPr>
        </p:nvSpPr>
        <p:spPr>
          <a:xfrm>
            <a:off x="1584422" y="579102"/>
            <a:ext cx="9507936" cy="114903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8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F4F4F4"/>
                </a:solidFill>
                <a:effectLst/>
                <a:uLnTx/>
                <a:uFillTx/>
                <a:latin typeface="Gentona Book" pitchFamily="2" charset="77"/>
                <a:ea typeface="Garet 1 Bold"/>
                <a:cs typeface="Garet 1 Bold"/>
                <a:sym typeface="Garet 1 Bold"/>
              </a:rPr>
              <a:t>Objective </a:t>
            </a:r>
          </a:p>
        </p:txBody>
      </p:sp>
      <p:sp>
        <p:nvSpPr>
          <p:cNvPr id="7" name="Freeform 7">
            <a:extLst>
              <a:ext uri="{C183D7F6-B498-43B3-948B-1728B52AA6E4}">
                <adec:decorative xmlns:adec="http://schemas.microsoft.com/office/drawing/2017/decorative" val="1"/>
              </a:ext>
            </a:extLst>
          </p:cNvPr>
          <p:cNvSpPr/>
          <p:nvPr/>
        </p:nvSpPr>
        <p:spPr>
          <a:xfrm>
            <a:off x="13182600" y="6638385"/>
            <a:ext cx="6438439" cy="4289610"/>
          </a:xfrm>
          <a:custGeom>
            <a:avLst/>
            <a:gdLst/>
            <a:ahLst/>
            <a:cxnLst/>
            <a:rect l="l" t="t" r="r" b="b"/>
            <a:pathLst>
              <a:path w="8046040" h="5360674">
                <a:moveTo>
                  <a:pt x="0" y="0"/>
                </a:moveTo>
                <a:lnTo>
                  <a:pt x="8046040" y="0"/>
                </a:lnTo>
                <a:lnTo>
                  <a:pt x="8046040" y="5360674"/>
                </a:lnTo>
                <a:lnTo>
                  <a:pt x="0" y="53606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a:moveTo>
                  <a:pt x="0" y="0"/>
                </a:moveTo>
                <a:lnTo>
                  <a:pt x="2617191" y="0"/>
                </a:lnTo>
                <a:lnTo>
                  <a:pt x="2617191" y="543067"/>
                </a:lnTo>
                <a:lnTo>
                  <a:pt x="0" y="54306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5272961" y="863013"/>
            <a:ext cx="2760408" cy="289569"/>
          </a:xfrm>
          <a:prstGeom prst="rect">
            <a:avLst/>
          </a:prstGeom>
        </p:spPr>
        <p:txBody>
          <a:bodyPr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2101" b="0" i="0" u="none" strike="noStrike" kern="1200" cap="none" spc="27" normalizeH="0" baseline="0" noProof="0">
                <a:ln>
                  <a:noFill/>
                </a:ln>
                <a:solidFill>
                  <a:srgbClr val="FFFFFF"/>
                </a:solidFill>
                <a:effectLst/>
                <a:uLnTx/>
                <a:uFillTx/>
                <a:latin typeface="Apricots"/>
                <a:ea typeface="Apricots"/>
                <a:cs typeface="Apricots"/>
                <a:sym typeface="Apricots"/>
              </a:rPr>
              <a:t>Cross-State Convening</a:t>
            </a:r>
          </a:p>
        </p:txBody>
      </p:sp>
      <p:sp>
        <p:nvSpPr>
          <p:cNvPr id="12" name="Content Placeholder 2">
            <a:extLst>
              <a:ext uri="{FF2B5EF4-FFF2-40B4-BE49-F238E27FC236}">
                <a16:creationId xmlns:a16="http://schemas.microsoft.com/office/drawing/2014/main" id="{2BC13BD1-12F9-5648-A35C-9C6F4BEF4EF3}"/>
              </a:ext>
            </a:extLst>
          </p:cNvPr>
          <p:cNvSpPr txBox="1">
            <a:spLocks/>
          </p:cNvSpPr>
          <p:nvPr/>
        </p:nvSpPr>
        <p:spPr>
          <a:xfrm>
            <a:off x="729853" y="1435893"/>
            <a:ext cx="16828293" cy="683180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solidFill>
                  <a:schemeClr val="bg1"/>
                </a:solidFill>
                <a:latin typeface="Gentona Book" pitchFamily="2" charset="77"/>
              </a:rPr>
              <a:t>Embed and implement the MVP high-leverage practices in our initial teacher preparation programs in special education and elementary education.</a:t>
            </a:r>
            <a:endParaRPr lang="en-US" sz="3200" dirty="0">
              <a:solidFill>
                <a:schemeClr val="bg1"/>
              </a:solidFill>
              <a:latin typeface="Gentona Book" pitchFamily="2" charset="77"/>
            </a:endParaRPr>
          </a:p>
          <a:p>
            <a:r>
              <a:rPr lang="en-US" sz="3600" dirty="0">
                <a:solidFill>
                  <a:schemeClr val="bg1"/>
                </a:solidFill>
                <a:latin typeface="Gentona Book" pitchFamily="2" charset="77"/>
              </a:rPr>
              <a:t>HLP 1: Collaborate w/professional to increase student success.</a:t>
            </a:r>
          </a:p>
          <a:p>
            <a:r>
              <a:rPr lang="en-US" sz="3600" dirty="0">
                <a:solidFill>
                  <a:schemeClr val="bg1"/>
                </a:solidFill>
                <a:latin typeface="Gentona Book" pitchFamily="2" charset="77"/>
              </a:rPr>
              <a:t>HLP 3: Collaborate w/families to support student learning and secure needed services.</a:t>
            </a:r>
          </a:p>
          <a:p>
            <a:r>
              <a:rPr lang="en-US" sz="3600" dirty="0">
                <a:solidFill>
                  <a:schemeClr val="bg1"/>
                </a:solidFill>
                <a:latin typeface="Gentona Book" pitchFamily="2" charset="77"/>
              </a:rPr>
              <a:t>HLP 6: Use student assessment data, analyze instructional practices, and make necessary adjustments that improve student outcomes.</a:t>
            </a:r>
          </a:p>
          <a:p>
            <a:r>
              <a:rPr lang="en-US" sz="3600" dirty="0">
                <a:solidFill>
                  <a:schemeClr val="bg1"/>
                </a:solidFill>
                <a:latin typeface="Gentona Book" pitchFamily="2" charset="77"/>
              </a:rPr>
              <a:t>HLP 7: Establish a consistent, organized, and responsive learning environment.</a:t>
            </a:r>
          </a:p>
          <a:p>
            <a:r>
              <a:rPr lang="en-US" sz="3600" dirty="0">
                <a:solidFill>
                  <a:schemeClr val="bg1"/>
                </a:solidFill>
                <a:latin typeface="Gentona Book" pitchFamily="2" charset="77"/>
              </a:rPr>
              <a:t>HLP 16: Use explicit instruction.</a:t>
            </a:r>
          </a:p>
          <a:p>
            <a:r>
              <a:rPr lang="en-US" sz="3600" dirty="0">
                <a:solidFill>
                  <a:schemeClr val="bg1"/>
                </a:solidFill>
                <a:latin typeface="Gentona Book" pitchFamily="2" charset="77"/>
              </a:rPr>
              <a:t>HLP 20: Provide intensive instruction for academics and behavior.</a:t>
            </a:r>
          </a:p>
          <a:p>
            <a:endParaRPr lang="en-US" dirty="0">
              <a:latin typeface="Gentona Book" pitchFamily="2" charset="77"/>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14037"/>
            <a:ext cx="18288000" cy="2978326"/>
          </a:xfrm>
          <a:prstGeom prst="rect">
            <a:avLst/>
          </a:prstGeom>
          <a:solidFill>
            <a:srgbClr val="F0AF16"/>
          </a:solid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2"/>
            <a:stretch>
              <a:fillRect/>
            </a:stretch>
          </a:blipFill>
        </p:spPr>
        <p:txBody>
          <a:bodyPr/>
          <a:lstStyle/>
          <a:p>
            <a:endParaRPr lang="en-US"/>
          </a:p>
        </p:txBody>
      </p:sp>
      <p:sp>
        <p:nvSpPr>
          <p:cNvPr id="11" name="TextBox 11"/>
          <p:cNvSpPr txBox="1"/>
          <p:nvPr/>
        </p:nvSpPr>
        <p:spPr>
          <a:xfrm>
            <a:off x="15346126" y="739131"/>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
        <p:nvSpPr>
          <p:cNvPr id="12" name="Freeform 12">
            <a:extLst>
              <a:ext uri="{C183D7F6-B498-43B3-948B-1728B52AA6E4}">
                <adec:decorative xmlns:adec="http://schemas.microsoft.com/office/drawing/2017/decorative" val="1"/>
              </a:ext>
            </a:extLst>
          </p:cNvPr>
          <p:cNvSpPr/>
          <p:nvPr/>
        </p:nvSpPr>
        <p:spPr>
          <a:xfrm>
            <a:off x="15484692" y="7715786"/>
            <a:ext cx="2803308" cy="3999386"/>
          </a:xfrm>
          <a:custGeom>
            <a:avLst/>
            <a:gdLst/>
            <a:ahLst/>
            <a:cxnLst/>
            <a:rect l="l" t="t" r="r" b="b"/>
            <a:pathLst>
              <a:path w="2803308" h="3999386">
                <a:moveTo>
                  <a:pt x="0" y="0"/>
                </a:moveTo>
                <a:lnTo>
                  <a:pt x="2803308" y="0"/>
                </a:lnTo>
                <a:lnTo>
                  <a:pt x="2803308" y="3999386"/>
                </a:lnTo>
                <a:lnTo>
                  <a:pt x="0" y="3999386"/>
                </a:lnTo>
                <a:lnTo>
                  <a:pt x="0" y="0"/>
                </a:lnTo>
                <a:close/>
              </a:path>
            </a:pathLst>
          </a:custGeom>
          <a:blipFill>
            <a:blip r:embed="rId3"/>
            <a:stretch>
              <a:fillRect l="-121683" t="-14857" r="-22267" b="-141792"/>
            </a:stretch>
          </a:blipFill>
        </p:spPr>
        <p:txBody>
          <a:bodyPr/>
          <a:lstStyle/>
          <a:p>
            <a:endParaRPr lang="en-US"/>
          </a:p>
        </p:txBody>
      </p:sp>
      <p:sp>
        <p:nvSpPr>
          <p:cNvPr id="14" name="TextBox 2">
            <a:extLst>
              <a:ext uri="{FF2B5EF4-FFF2-40B4-BE49-F238E27FC236}">
                <a16:creationId xmlns:a16="http://schemas.microsoft.com/office/drawing/2014/main" id="{67258303-887C-5A1F-874A-B9BD80E3AEDC}"/>
              </a:ext>
            </a:extLst>
          </p:cNvPr>
          <p:cNvSpPr txBox="1">
            <a:spLocks noGrp="1"/>
          </p:cNvSpPr>
          <p:nvPr>
            <p:ph type="title" idx="4294967295"/>
          </p:nvPr>
        </p:nvSpPr>
        <p:spPr>
          <a:xfrm>
            <a:off x="1392064" y="984249"/>
            <a:ext cx="14894271" cy="10098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a:ln>
                  <a:noFill/>
                </a:ln>
                <a:solidFill>
                  <a:schemeClr val="tx2"/>
                </a:solidFill>
                <a:effectLst/>
                <a:uLnTx/>
                <a:uFillTx/>
                <a:latin typeface="Gentona Book" pitchFamily="2" charset="77"/>
                <a:ea typeface="Garet 1 Ultra-Bold"/>
                <a:cs typeface="Garet 1 Ultra-Bold"/>
                <a:sym typeface="Garet 1 Ultra-Bold"/>
              </a:rPr>
              <a:t>Outputs/Expected Evidence</a:t>
            </a:r>
            <a:endParaRPr kumimoji="0" lang="en-US" sz="6999" b="1" i="0" u="none" strike="noStrike" kern="1200" cap="none" spc="0" normalizeH="0" baseline="0" noProof="0" dirty="0">
              <a:ln>
                <a:noFill/>
              </a:ln>
              <a:solidFill>
                <a:srgbClr val="2F358B"/>
              </a:solidFill>
              <a:effectLst/>
              <a:uLnTx/>
              <a:uFillTx/>
              <a:latin typeface="Gentona Book" pitchFamily="2" charset="77"/>
              <a:ea typeface="Garet 1 Ultra-Bold"/>
              <a:cs typeface="Garet 1 Ultra-Bold"/>
              <a:sym typeface="Garet 1 Ultra-Bold"/>
            </a:endParaRPr>
          </a:p>
        </p:txBody>
      </p:sp>
      <p:sp>
        <p:nvSpPr>
          <p:cNvPr id="3" name="TextBox 2">
            <a:extLst>
              <a:ext uri="{FF2B5EF4-FFF2-40B4-BE49-F238E27FC236}">
                <a16:creationId xmlns:a16="http://schemas.microsoft.com/office/drawing/2014/main" id="{9D3D8398-D743-309A-D24A-EF674B88C95B}"/>
              </a:ext>
            </a:extLst>
          </p:cNvPr>
          <p:cNvSpPr txBox="1"/>
          <p:nvPr/>
        </p:nvSpPr>
        <p:spPr>
          <a:xfrm>
            <a:off x="1676400" y="4610100"/>
            <a:ext cx="9906000" cy="2862322"/>
          </a:xfrm>
          <a:prstGeom prst="rect">
            <a:avLst/>
          </a:prstGeom>
          <a:noFill/>
        </p:spPr>
        <p:txBody>
          <a:bodyPr wrap="square" rtlCol="0">
            <a:spAutoFit/>
          </a:bodyPr>
          <a:lstStyle/>
          <a:p>
            <a:pPr marL="285750" indent="-285750">
              <a:buBlip>
                <a:blip r:embed="rId4"/>
              </a:buBlip>
            </a:pPr>
            <a:r>
              <a:rPr lang="en-US" sz="6000" dirty="0">
                <a:latin typeface="Gentona Book" pitchFamily="2" charset="77"/>
              </a:rPr>
              <a:t>Curriculum Maps</a:t>
            </a:r>
          </a:p>
          <a:p>
            <a:pPr marL="285750" indent="-285750">
              <a:buBlip>
                <a:blip r:embed="rId4"/>
              </a:buBlip>
            </a:pPr>
            <a:r>
              <a:rPr lang="en-US" sz="6000" dirty="0">
                <a:latin typeface="Gentona Book" pitchFamily="2" charset="77"/>
              </a:rPr>
              <a:t>Course Syllabi</a:t>
            </a:r>
          </a:p>
          <a:p>
            <a:pPr marL="285750" indent="-285750">
              <a:buBlip>
                <a:blip r:embed="rId4"/>
              </a:buBlip>
            </a:pPr>
            <a:r>
              <a:rPr lang="en-US" sz="6000" dirty="0">
                <a:latin typeface="Gentona Book" pitchFamily="2" charset="77"/>
              </a:rPr>
              <a:t>Course Assignments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800000">
            <a:off x="0" y="925830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0AF15"/>
            </a:solidFill>
          </p:spPr>
          <p:txBody>
            <a:bodyPr/>
            <a:lstStyle/>
            <a:p>
              <a:endParaRPr lang="en-US"/>
            </a:p>
          </p:txBody>
        </p:sp>
        <p:sp>
          <p:nvSpPr>
            <p:cNvPr id="4" name="TextBox 4"/>
            <p:cNvSpPr txBox="1"/>
            <p:nvPr/>
          </p:nvSpPr>
          <p:spPr>
            <a:xfrm>
              <a:off x="0" y="-57150"/>
              <a:ext cx="4816593" cy="328083"/>
            </a:xfrm>
            <a:prstGeom prst="rect">
              <a:avLst/>
            </a:prstGeom>
          </p:spPr>
          <p:txBody>
            <a:bodyPr lIns="50800" tIns="50800" rIns="50800" bIns="50800" rtlCol="0" anchor="ctr"/>
            <a:lstStyle/>
            <a:p>
              <a:pPr algn="ctr">
                <a:lnSpc>
                  <a:spcPts val="2940"/>
                </a:lnSpc>
              </a:pPr>
              <a:endParaRPr/>
            </a:p>
          </p:txBody>
        </p:sp>
      </p:grpSp>
      <p:sp>
        <p:nvSpPr>
          <p:cNvPr id="5" name="Freeform 5">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a:moveTo>
                  <a:pt x="0" y="0"/>
                </a:moveTo>
                <a:lnTo>
                  <a:pt x="2423082" y="0"/>
                </a:lnTo>
                <a:lnTo>
                  <a:pt x="2423082" y="502790"/>
                </a:lnTo>
                <a:lnTo>
                  <a:pt x="0" y="502790"/>
                </a:lnTo>
                <a:lnTo>
                  <a:pt x="0" y="0"/>
                </a:lnTo>
                <a:close/>
              </a:path>
            </a:pathLst>
          </a:custGeom>
          <a:blipFill>
            <a:blip r:embed="rId2"/>
            <a:stretch>
              <a:fillRect/>
            </a:stretch>
          </a:blipFill>
        </p:spPr>
        <p:txBody>
          <a:bodyPr/>
          <a:lstStyle/>
          <a:p>
            <a:endParaRPr lang="en-US"/>
          </a:p>
        </p:txBody>
      </p:sp>
      <p:sp>
        <p:nvSpPr>
          <p:cNvPr id="9" name="TextBox 9"/>
          <p:cNvSpPr txBox="1">
            <a:spLocks noGrp="1"/>
          </p:cNvSpPr>
          <p:nvPr>
            <p:ph type="title" idx="4294967295"/>
          </p:nvPr>
        </p:nvSpPr>
        <p:spPr>
          <a:xfrm>
            <a:off x="1696864" y="61998"/>
            <a:ext cx="14894271" cy="19749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0F3869"/>
                </a:solidFill>
                <a:effectLst/>
                <a:uLnTx/>
                <a:uFillTx/>
                <a:latin typeface="Gentona Book" pitchFamily="2" charset="77"/>
                <a:ea typeface="Garet 1 Ultra-Bold"/>
                <a:cs typeface="Garet 1 Ultra-Bold"/>
                <a:sym typeface="Garet 1 Ultra-Bold"/>
              </a:rPr>
              <a:t>How can we make data manageable and meaningful?</a:t>
            </a:r>
          </a:p>
        </p:txBody>
      </p:sp>
      <p:sp>
        <p:nvSpPr>
          <p:cNvPr id="6" name="TextBox 6">
            <a:extLst>
              <a:ext uri="{C183D7F6-B498-43B3-948B-1728B52AA6E4}">
                <adec:decorative xmlns:adec="http://schemas.microsoft.com/office/drawing/2017/decorative" val="1"/>
              </a:ext>
            </a:extLst>
          </p:cNvPr>
          <p:cNvSpPr txBox="1"/>
          <p:nvPr/>
        </p:nvSpPr>
        <p:spPr>
          <a:xfrm>
            <a:off x="15424705" y="9872350"/>
            <a:ext cx="2637990" cy="275460"/>
          </a:xfrm>
          <a:prstGeom prst="rect">
            <a:avLst/>
          </a:prstGeom>
        </p:spPr>
        <p:txBody>
          <a:bodyPr lIns="0" tIns="0" rIns="0" bIns="0" rtlCol="0" anchor="t">
            <a:spAutoFit/>
          </a:bodyPr>
          <a:lstStyle/>
          <a:p>
            <a:pPr algn="ctr">
              <a:lnSpc>
                <a:spcPts val="2027"/>
              </a:lnSpc>
            </a:pPr>
            <a:r>
              <a:rPr lang="en-US" sz="2007" spc="26">
                <a:solidFill>
                  <a:srgbClr val="0F3869"/>
                </a:solidFill>
                <a:latin typeface="Apricots"/>
                <a:ea typeface="Apricots"/>
                <a:cs typeface="Apricots"/>
                <a:sym typeface="Apricots"/>
              </a:rPr>
              <a:t>Cross-State Convening</a:t>
            </a:r>
          </a:p>
        </p:txBody>
      </p:sp>
      <p:sp>
        <p:nvSpPr>
          <p:cNvPr id="7" name="Freeform 7">
            <a:extLst>
              <a:ext uri="{C183D7F6-B498-43B3-948B-1728B52AA6E4}">
                <adec:decorative xmlns:adec="http://schemas.microsoft.com/office/drawing/2017/decorative" val="1"/>
              </a:ext>
            </a:extLst>
          </p:cNvPr>
          <p:cNvSpPr/>
          <p:nvPr/>
        </p:nvSpPr>
        <p:spPr>
          <a:xfrm>
            <a:off x="0" y="7075276"/>
            <a:ext cx="2963484" cy="4366048"/>
          </a:xfrm>
          <a:custGeom>
            <a:avLst/>
            <a:gdLst/>
            <a:ahLst/>
            <a:cxnLst/>
            <a:rect l="l" t="t" r="r" b="b"/>
            <a:pathLst>
              <a:path w="2963484" h="4366048">
                <a:moveTo>
                  <a:pt x="0" y="0"/>
                </a:moveTo>
                <a:lnTo>
                  <a:pt x="2963484" y="0"/>
                </a:lnTo>
                <a:lnTo>
                  <a:pt x="2963484" y="4366048"/>
                </a:lnTo>
                <a:lnTo>
                  <a:pt x="0" y="4366048"/>
                </a:lnTo>
                <a:lnTo>
                  <a:pt x="0" y="0"/>
                </a:lnTo>
                <a:close/>
              </a:path>
            </a:pathLst>
          </a:custGeom>
          <a:blipFill>
            <a:blip r:embed="rId3"/>
            <a:stretch>
              <a:fillRect l="-113636" t="-117434" r="-16032" b="-16545"/>
            </a:stretch>
          </a:blipFill>
        </p:spPr>
        <p:txBody>
          <a:bodyPr/>
          <a:lstStyle/>
          <a:p>
            <a:endParaRPr lang="en-US"/>
          </a:p>
        </p:txBody>
      </p:sp>
      <p:sp>
        <p:nvSpPr>
          <p:cNvPr id="8" name="TextBox 7">
            <a:extLst>
              <a:ext uri="{FF2B5EF4-FFF2-40B4-BE49-F238E27FC236}">
                <a16:creationId xmlns:a16="http://schemas.microsoft.com/office/drawing/2014/main" id="{D54FE436-B37A-EC64-21AC-4D34BD4A7000}"/>
              </a:ext>
            </a:extLst>
          </p:cNvPr>
          <p:cNvSpPr txBox="1"/>
          <p:nvPr/>
        </p:nvSpPr>
        <p:spPr>
          <a:xfrm>
            <a:off x="914399" y="2411770"/>
            <a:ext cx="16459200" cy="4524315"/>
          </a:xfrm>
          <a:prstGeom prst="rect">
            <a:avLst/>
          </a:prstGeom>
          <a:noFill/>
        </p:spPr>
        <p:txBody>
          <a:bodyPr wrap="square" rtlCol="0">
            <a:spAutoFit/>
          </a:bodyPr>
          <a:lstStyle/>
          <a:p>
            <a:pPr marL="285750" indent="-285750">
              <a:buBlip>
                <a:blip r:embed="rId4"/>
              </a:buBlip>
            </a:pPr>
            <a:r>
              <a:rPr lang="en-US" sz="3600" dirty="0">
                <a:latin typeface="Gentona Book" pitchFamily="2" charset="77"/>
              </a:rPr>
              <a:t>Review the HLP handbook and develop faculty understanding of the domains, pillars, and HLP alignment.</a:t>
            </a:r>
          </a:p>
          <a:p>
            <a:pPr marL="285750" indent="-285750">
              <a:buBlip>
                <a:blip r:embed="rId4"/>
              </a:buBlip>
            </a:pPr>
            <a:r>
              <a:rPr lang="en-US" sz="3600" dirty="0">
                <a:latin typeface="Gentona Book" pitchFamily="2" charset="77"/>
              </a:rPr>
              <a:t>Meet with program faculty to identify programs for HLP integration.</a:t>
            </a:r>
          </a:p>
          <a:p>
            <a:pPr marL="285750" indent="-285750">
              <a:buBlip>
                <a:blip r:embed="rId4"/>
              </a:buBlip>
            </a:pPr>
            <a:r>
              <a:rPr lang="en-US" sz="3600" dirty="0">
                <a:latin typeface="Gentona Book" pitchFamily="2" charset="77"/>
              </a:rPr>
              <a:t>Identify program faculty who will conduct curriculum alignment/mapping.</a:t>
            </a:r>
          </a:p>
          <a:p>
            <a:pPr marL="285750" indent="-285750">
              <a:buBlip>
                <a:blip r:embed="rId4"/>
              </a:buBlip>
            </a:pPr>
            <a:r>
              <a:rPr lang="en-US" sz="3600" dirty="0">
                <a:latin typeface="Gentona Book" pitchFamily="2" charset="77"/>
              </a:rPr>
              <a:t>Identify key course syllabi for revision and alignment to HLPs.</a:t>
            </a:r>
          </a:p>
          <a:p>
            <a:pPr marL="285750" indent="-285750">
              <a:buBlip>
                <a:blip r:embed="rId4"/>
              </a:buBlip>
            </a:pPr>
            <a:r>
              <a:rPr lang="en-US" sz="3600" dirty="0">
                <a:latin typeface="Gentona Book" pitchFamily="2" charset="77"/>
              </a:rPr>
              <a:t>Identify and/or add key assignments/tasks aligned to HLPs.</a:t>
            </a:r>
          </a:p>
          <a:p>
            <a:pPr marL="285750" indent="-285750">
              <a:buBlip>
                <a:blip r:embed="rId4"/>
              </a:buBlip>
            </a:pPr>
            <a:r>
              <a:rPr lang="en-US" sz="3600" dirty="0">
                <a:latin typeface="Gentona Book" pitchFamily="2" charset="77"/>
              </a:rPr>
              <a:t>Implement course assignments.</a:t>
            </a:r>
          </a:p>
          <a:p>
            <a:pPr marL="285750" indent="-285750">
              <a:buBlip>
                <a:blip r:embed="rId4"/>
              </a:buBlip>
            </a:pPr>
            <a:r>
              <a:rPr lang="en-US" sz="3600" dirty="0">
                <a:latin typeface="Gentona Book" pitchFamily="2" charset="77"/>
              </a:rPr>
              <a:t>Review student outcomes data and make needed revisions based on analysis.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ED63A-59B7-4C0F-40F1-59230D59B55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9332634-2057-0205-8E20-4EFC8705464E}"/>
              </a:ext>
              <a:ext uri="{C183D7F6-B498-43B3-948B-1728B52AA6E4}">
                <adec:decorative xmlns:adec="http://schemas.microsoft.com/office/drawing/2017/decorative" val="1"/>
              </a:ext>
            </a:extLst>
          </p:cNvPr>
          <p:cNvSpPr/>
          <p:nvPr/>
        </p:nvSpPr>
        <p:spPr>
          <a:xfrm>
            <a:off x="0" y="-14037"/>
            <a:ext cx="18288000" cy="2978326"/>
          </a:xfrm>
          <a:prstGeom prst="rect">
            <a:avLst/>
          </a:prstGeom>
          <a:solidFill>
            <a:srgbClr val="F0AF16"/>
          </a:solidFill>
        </p:spPr>
        <p:txBody>
          <a:bodyPr/>
          <a:lstStyle/>
          <a:p>
            <a:endParaRPr lang="en-US"/>
          </a:p>
        </p:txBody>
      </p:sp>
      <p:sp>
        <p:nvSpPr>
          <p:cNvPr id="10" name="Freeform 10">
            <a:extLst>
              <a:ext uri="{FF2B5EF4-FFF2-40B4-BE49-F238E27FC236}">
                <a16:creationId xmlns:a16="http://schemas.microsoft.com/office/drawing/2014/main" id="{983DC77C-E0CF-4D39-F9FC-EA10817C9E3D}"/>
              </a:ex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2"/>
            <a:stretch>
              <a:fillRect/>
            </a:stretch>
          </a:blipFill>
        </p:spPr>
        <p:txBody>
          <a:bodyPr/>
          <a:lstStyle/>
          <a:p>
            <a:endParaRPr lang="en-US"/>
          </a:p>
        </p:txBody>
      </p:sp>
      <p:sp>
        <p:nvSpPr>
          <p:cNvPr id="11" name="TextBox 11">
            <a:extLst>
              <a:ext uri="{FF2B5EF4-FFF2-40B4-BE49-F238E27FC236}">
                <a16:creationId xmlns:a16="http://schemas.microsoft.com/office/drawing/2014/main" id="{5E0F4A5F-50CE-7F73-D5B1-3D2C651EBA6A}"/>
              </a:ext>
            </a:extLst>
          </p:cNvPr>
          <p:cNvSpPr txBox="1"/>
          <p:nvPr/>
        </p:nvSpPr>
        <p:spPr>
          <a:xfrm>
            <a:off x="15346126" y="739131"/>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
        <p:nvSpPr>
          <p:cNvPr id="12" name="Freeform 12">
            <a:extLst>
              <a:ext uri="{FF2B5EF4-FFF2-40B4-BE49-F238E27FC236}">
                <a16:creationId xmlns:a16="http://schemas.microsoft.com/office/drawing/2014/main" id="{211C7A48-C39E-288D-481E-4D4AB5764358}"/>
              </a:ext>
              <a:ext uri="{C183D7F6-B498-43B3-948B-1728B52AA6E4}">
                <adec:decorative xmlns:adec="http://schemas.microsoft.com/office/drawing/2017/decorative" val="1"/>
              </a:ext>
            </a:extLst>
          </p:cNvPr>
          <p:cNvSpPr/>
          <p:nvPr/>
        </p:nvSpPr>
        <p:spPr>
          <a:xfrm>
            <a:off x="15484692" y="7715786"/>
            <a:ext cx="2803308" cy="3999386"/>
          </a:xfrm>
          <a:custGeom>
            <a:avLst/>
            <a:gdLst/>
            <a:ahLst/>
            <a:cxnLst/>
            <a:rect l="l" t="t" r="r" b="b"/>
            <a:pathLst>
              <a:path w="2803308" h="3999386">
                <a:moveTo>
                  <a:pt x="0" y="0"/>
                </a:moveTo>
                <a:lnTo>
                  <a:pt x="2803308" y="0"/>
                </a:lnTo>
                <a:lnTo>
                  <a:pt x="2803308" y="3999386"/>
                </a:lnTo>
                <a:lnTo>
                  <a:pt x="0" y="3999386"/>
                </a:lnTo>
                <a:lnTo>
                  <a:pt x="0" y="0"/>
                </a:lnTo>
                <a:close/>
              </a:path>
            </a:pathLst>
          </a:custGeom>
          <a:blipFill>
            <a:blip r:embed="rId3"/>
            <a:stretch>
              <a:fillRect l="-121683" t="-14857" r="-22267" b="-141792"/>
            </a:stretch>
          </a:blipFill>
        </p:spPr>
        <p:txBody>
          <a:bodyPr/>
          <a:lstStyle/>
          <a:p>
            <a:endParaRPr lang="en-US"/>
          </a:p>
        </p:txBody>
      </p:sp>
      <p:sp>
        <p:nvSpPr>
          <p:cNvPr id="14" name="TextBox 2">
            <a:extLst>
              <a:ext uri="{FF2B5EF4-FFF2-40B4-BE49-F238E27FC236}">
                <a16:creationId xmlns:a16="http://schemas.microsoft.com/office/drawing/2014/main" id="{7828FF60-0BA7-DBC9-8F01-748F6ED4DD07}"/>
              </a:ext>
            </a:extLst>
          </p:cNvPr>
          <p:cNvSpPr txBox="1">
            <a:spLocks noGrp="1"/>
          </p:cNvSpPr>
          <p:nvPr>
            <p:ph type="title" idx="4294967295"/>
          </p:nvPr>
        </p:nvSpPr>
        <p:spPr>
          <a:xfrm>
            <a:off x="1392064" y="984249"/>
            <a:ext cx="14894271" cy="10098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a:ln>
                  <a:noFill/>
                </a:ln>
                <a:solidFill>
                  <a:schemeClr val="tx2"/>
                </a:solidFill>
                <a:effectLst/>
                <a:uLnTx/>
                <a:uFillTx/>
                <a:latin typeface="Gentona Book" pitchFamily="2" charset="77"/>
                <a:ea typeface="Garet 1 Ultra-Bold"/>
                <a:cs typeface="Garet 1 Ultra-Bold"/>
                <a:sym typeface="Garet 1 Ultra-Bold"/>
              </a:rPr>
              <a:t>Key Teacher Certification Programs</a:t>
            </a:r>
            <a:endParaRPr kumimoji="0" lang="en-US" sz="6999" b="1" i="0" u="none" strike="noStrike" kern="1200" cap="none" spc="0" normalizeH="0" baseline="0" noProof="0" dirty="0">
              <a:ln>
                <a:noFill/>
              </a:ln>
              <a:solidFill>
                <a:srgbClr val="2F358B"/>
              </a:solidFill>
              <a:effectLst/>
              <a:uLnTx/>
              <a:uFillTx/>
              <a:latin typeface="Gentona Book" pitchFamily="2" charset="77"/>
              <a:ea typeface="Garet 1 Ultra-Bold"/>
              <a:cs typeface="Garet 1 Ultra-Bold"/>
              <a:sym typeface="Garet 1 Ultra-Bold"/>
            </a:endParaRPr>
          </a:p>
        </p:txBody>
      </p:sp>
      <p:sp>
        <p:nvSpPr>
          <p:cNvPr id="3" name="TextBox 2">
            <a:extLst>
              <a:ext uri="{FF2B5EF4-FFF2-40B4-BE49-F238E27FC236}">
                <a16:creationId xmlns:a16="http://schemas.microsoft.com/office/drawing/2014/main" id="{549D6AEA-8840-7192-605F-091158F919EC}"/>
              </a:ext>
            </a:extLst>
          </p:cNvPr>
          <p:cNvSpPr txBox="1"/>
          <p:nvPr/>
        </p:nvSpPr>
        <p:spPr>
          <a:xfrm>
            <a:off x="1143000" y="4437250"/>
            <a:ext cx="16459200" cy="2308324"/>
          </a:xfrm>
          <a:prstGeom prst="rect">
            <a:avLst/>
          </a:prstGeom>
          <a:noFill/>
        </p:spPr>
        <p:txBody>
          <a:bodyPr wrap="square" rtlCol="0">
            <a:spAutoFit/>
          </a:bodyPr>
          <a:lstStyle/>
          <a:p>
            <a:pPr marL="285750" indent="-285750">
              <a:buBlip>
                <a:blip r:embed="rId4"/>
              </a:buBlip>
            </a:pPr>
            <a:r>
              <a:rPr lang="en-US" sz="3600" dirty="0">
                <a:latin typeface="Gentona Book" pitchFamily="2" charset="77"/>
              </a:rPr>
              <a:t>BSE in Elementary Education (P-5)</a:t>
            </a:r>
          </a:p>
          <a:p>
            <a:pPr marL="285750" indent="-285750">
              <a:buBlip>
                <a:blip r:embed="rId4"/>
              </a:buBlip>
            </a:pPr>
            <a:r>
              <a:rPr lang="en-US" sz="3600" dirty="0">
                <a:latin typeface="Gentona Book" pitchFamily="2" charset="77"/>
              </a:rPr>
              <a:t>BSE in Elementary Education &amp; Special Education (P-5)</a:t>
            </a:r>
          </a:p>
          <a:p>
            <a:pPr marL="285750" indent="-285750">
              <a:buBlip>
                <a:blip r:embed="rId4"/>
              </a:buBlip>
            </a:pPr>
            <a:r>
              <a:rPr lang="en-US" sz="3600" dirty="0">
                <a:latin typeface="Gentona Book" pitchFamily="2" charset="77"/>
              </a:rPr>
              <a:t>BSE in Special Education, General Curriculum (P-12)</a:t>
            </a:r>
          </a:p>
          <a:p>
            <a:pPr marL="285750" indent="-285750">
              <a:buBlip>
                <a:blip r:embed="rId4"/>
              </a:buBlip>
            </a:pPr>
            <a:r>
              <a:rPr lang="en-US" sz="3600" dirty="0">
                <a:latin typeface="Gentona Book" pitchFamily="2" charset="77"/>
              </a:rPr>
              <a:t>MAT in Special Education, General Curriculum (P-5)</a:t>
            </a:r>
          </a:p>
        </p:txBody>
      </p:sp>
    </p:spTree>
    <p:extLst>
      <p:ext uri="{BB962C8B-B14F-4D97-AF65-F5344CB8AC3E}">
        <p14:creationId xmlns:p14="http://schemas.microsoft.com/office/powerpoint/2010/main" val="3176309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873238" y="1028700"/>
            <a:ext cx="12541524" cy="7127799"/>
            <a:chOff x="0" y="0"/>
            <a:chExt cx="3005298" cy="1708019"/>
          </a:xfrm>
        </p:grpSpPr>
        <p:sp>
          <p:nvSpPr>
            <p:cNvPr id="3" name="Freeform 3"/>
            <p:cNvSpPr/>
            <p:nvPr/>
          </p:nvSpPr>
          <p:spPr>
            <a:xfrm>
              <a:off x="0" y="0"/>
              <a:ext cx="3005298" cy="1708019"/>
            </a:xfrm>
            <a:custGeom>
              <a:avLst/>
              <a:gdLst/>
              <a:ahLst/>
              <a:cxnLst/>
              <a:rect l="l" t="t" r="r" b="b"/>
              <a:pathLst>
                <a:path w="3005298" h="1708019">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p:spPr>
          <p:txBody>
            <a:bodyPr/>
            <a:lstStyle/>
            <a:p>
              <a:endParaRPr lang="en-US"/>
            </a:p>
          </p:txBody>
        </p:sp>
      </p:grpSp>
      <p:sp>
        <p:nvSpPr>
          <p:cNvPr id="5" name="TextBox 5"/>
          <p:cNvSpPr txBox="1">
            <a:spLocks noGrp="1"/>
          </p:cNvSpPr>
          <p:nvPr>
            <p:ph type="title" idx="4294967295"/>
          </p:nvPr>
        </p:nvSpPr>
        <p:spPr>
          <a:xfrm>
            <a:off x="3703051" y="1789116"/>
            <a:ext cx="10881896" cy="19749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000000"/>
                </a:solidFill>
                <a:effectLst/>
                <a:uLnTx/>
                <a:uFillTx/>
                <a:latin typeface="Gentona Book" pitchFamily="2" charset="77"/>
                <a:ea typeface="Garet 1 Ultra-Bold"/>
                <a:cs typeface="Garet 1 Ultra-Bold"/>
                <a:sym typeface="Garet 1 Ultra-Bold"/>
              </a:rPr>
              <a:t>BSE in Elementary Education</a:t>
            </a:r>
          </a:p>
        </p:txBody>
      </p:sp>
      <p:sp>
        <p:nvSpPr>
          <p:cNvPr id="8" name="Freeform 8">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176868" y="739131"/>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
        <p:nvSpPr>
          <p:cNvPr id="10" name="Freeform 10">
            <a:extLst>
              <a:ext uri="{C183D7F6-B498-43B3-948B-1728B52AA6E4}">
                <adec:decorative xmlns:adec="http://schemas.microsoft.com/office/drawing/2017/decorative" val="1"/>
              </a:ext>
            </a:extLst>
          </p:cNvPr>
          <p:cNvSpPr/>
          <p:nvPr/>
        </p:nvSpPr>
        <p:spPr>
          <a:xfrm>
            <a:off x="176868" y="5010337"/>
            <a:ext cx="4874396" cy="7267812"/>
          </a:xfrm>
          <a:custGeom>
            <a:avLst/>
            <a:gdLst/>
            <a:ahLst/>
            <a:cxnLst/>
            <a:rect l="l" t="t" r="r" b="b"/>
            <a:pathLst>
              <a:path w="4874396" h="7267812">
                <a:moveTo>
                  <a:pt x="0" y="0"/>
                </a:moveTo>
                <a:lnTo>
                  <a:pt x="4874396" y="0"/>
                </a:lnTo>
                <a:lnTo>
                  <a:pt x="4874396" y="7267812"/>
                </a:lnTo>
                <a:lnTo>
                  <a:pt x="0" y="7267812"/>
                </a:lnTo>
                <a:lnTo>
                  <a:pt x="0" y="0"/>
                </a:lnTo>
                <a:close/>
              </a:path>
            </a:pathLst>
          </a:custGeom>
          <a:blipFill>
            <a:blip r:embed="rId3"/>
            <a:stretch>
              <a:fillRect l="-5313" t="-130" r="-112762" b="-119396"/>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13522649" y="5496243"/>
            <a:ext cx="4765351" cy="6665818"/>
          </a:xfrm>
          <a:custGeom>
            <a:avLst/>
            <a:gdLst/>
            <a:ahLst/>
            <a:cxnLst/>
            <a:rect l="l" t="t" r="r" b="b"/>
            <a:pathLst>
              <a:path w="4765351" h="6665818">
                <a:moveTo>
                  <a:pt x="0" y="0"/>
                </a:moveTo>
                <a:lnTo>
                  <a:pt x="4765351" y="0"/>
                </a:lnTo>
                <a:lnTo>
                  <a:pt x="4765351" y="6665818"/>
                </a:lnTo>
                <a:lnTo>
                  <a:pt x="0" y="6665818"/>
                </a:lnTo>
                <a:lnTo>
                  <a:pt x="0" y="0"/>
                </a:lnTo>
                <a:close/>
              </a:path>
            </a:pathLst>
          </a:custGeom>
          <a:blipFill>
            <a:blip r:embed="rId4"/>
            <a:stretch>
              <a:fillRect l="-102901" t="-113435" r="-13876" b="-19169"/>
            </a:stretch>
          </a:blipFill>
        </p:spPr>
        <p:txBody>
          <a:bodyPr/>
          <a:lstStyle/>
          <a:p>
            <a:endParaRPr lang="en-US"/>
          </a:p>
        </p:txBody>
      </p:sp>
      <p:pic>
        <p:nvPicPr>
          <p:cNvPr id="13" name="Picture 12" descr="Photo of children smiling">
            <a:extLst>
              <a:ext uri="{FF2B5EF4-FFF2-40B4-BE49-F238E27FC236}">
                <a16:creationId xmlns:a16="http://schemas.microsoft.com/office/drawing/2014/main" id="{00B1DA5D-88AB-6C4A-7C28-FB7F02DFB068}"/>
              </a:ext>
            </a:extLst>
          </p:cNvPr>
          <p:cNvPicPr>
            <a:picLocks noChangeAspect="1"/>
          </p:cNvPicPr>
          <p:nvPr/>
        </p:nvPicPr>
        <p:blipFill>
          <a:blip r:embed="rId5"/>
          <a:stretch>
            <a:fillRect/>
          </a:stretch>
        </p:blipFill>
        <p:spPr>
          <a:xfrm>
            <a:off x="6208617" y="3932078"/>
            <a:ext cx="5870765" cy="30991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A6C5-18EF-1C8F-F456-C459DF6D162C}"/>
              </a:ext>
            </a:extLst>
          </p:cNvPr>
          <p:cNvSpPr>
            <a:spLocks noGrp="1"/>
          </p:cNvSpPr>
          <p:nvPr>
            <p:ph type="title"/>
          </p:nvPr>
        </p:nvSpPr>
        <p:spPr>
          <a:xfrm>
            <a:off x="649809" y="-1988345"/>
            <a:ext cx="16829727" cy="1988345"/>
          </a:xfrm>
        </p:spPr>
        <p:txBody>
          <a:bodyPr vert="horz" lIns="91440" tIns="45720" rIns="91440" bIns="45720" rtlCol="0" anchor="b">
            <a:normAutofit/>
          </a:bodyPr>
          <a:lstStyle/>
          <a:p>
            <a:r>
              <a:rPr lang="en-US" dirty="0"/>
              <a:t>Courses table 1</a:t>
            </a:r>
          </a:p>
        </p:txBody>
      </p:sp>
      <p:graphicFrame>
        <p:nvGraphicFramePr>
          <p:cNvPr id="4" name="Content Placeholder 3">
            <a:extLst>
              <a:ext uri="{FF2B5EF4-FFF2-40B4-BE49-F238E27FC236}">
                <a16:creationId xmlns:a16="http://schemas.microsoft.com/office/drawing/2014/main" id="{20ABF222-B832-65FF-3F03-F698F4BF9FAD}"/>
              </a:ext>
            </a:extLst>
          </p:cNvPr>
          <p:cNvGraphicFramePr>
            <a:graphicFrameLocks noGrp="1"/>
          </p:cNvGraphicFramePr>
          <p:nvPr>
            <p:ph sz="quarter" idx="10"/>
            <p:extLst>
              <p:ext uri="{D42A27DB-BD31-4B8C-83A1-F6EECF244321}">
                <p14:modId xmlns:p14="http://schemas.microsoft.com/office/powerpoint/2010/main" val="3455943867"/>
              </p:ext>
            </p:extLst>
          </p:nvPr>
        </p:nvGraphicFramePr>
        <p:xfrm>
          <a:off x="723899" y="723900"/>
          <a:ext cx="16840201" cy="8005005"/>
        </p:xfrm>
        <a:graphic>
          <a:graphicData uri="http://schemas.openxmlformats.org/drawingml/2006/table">
            <a:tbl>
              <a:tblPr firstRow="1" firstCol="1" bandRow="1">
                <a:tableStyleId>{5C22544A-7EE6-4342-B048-85BDC9FD1C3A}</a:tableStyleId>
              </a:tblPr>
              <a:tblGrid>
                <a:gridCol w="2042423">
                  <a:extLst>
                    <a:ext uri="{9D8B030D-6E8A-4147-A177-3AD203B41FA5}">
                      <a16:colId xmlns:a16="http://schemas.microsoft.com/office/drawing/2014/main" val="747696555"/>
                    </a:ext>
                  </a:extLst>
                </a:gridCol>
                <a:gridCol w="4349816">
                  <a:extLst>
                    <a:ext uri="{9D8B030D-6E8A-4147-A177-3AD203B41FA5}">
                      <a16:colId xmlns:a16="http://schemas.microsoft.com/office/drawing/2014/main" val="2296938795"/>
                    </a:ext>
                  </a:extLst>
                </a:gridCol>
                <a:gridCol w="2245243">
                  <a:extLst>
                    <a:ext uri="{9D8B030D-6E8A-4147-A177-3AD203B41FA5}">
                      <a16:colId xmlns:a16="http://schemas.microsoft.com/office/drawing/2014/main" val="758139697"/>
                    </a:ext>
                  </a:extLst>
                </a:gridCol>
                <a:gridCol w="4331546">
                  <a:extLst>
                    <a:ext uri="{9D8B030D-6E8A-4147-A177-3AD203B41FA5}">
                      <a16:colId xmlns:a16="http://schemas.microsoft.com/office/drawing/2014/main" val="2987056723"/>
                    </a:ext>
                  </a:extLst>
                </a:gridCol>
                <a:gridCol w="3871173">
                  <a:extLst>
                    <a:ext uri="{9D8B030D-6E8A-4147-A177-3AD203B41FA5}">
                      <a16:colId xmlns:a16="http://schemas.microsoft.com/office/drawing/2014/main" val="1666202476"/>
                    </a:ext>
                  </a:extLst>
                </a:gridCol>
              </a:tblGrid>
              <a:tr h="653688">
                <a:tc>
                  <a:txBody>
                    <a:bodyPr/>
                    <a:lstStyle/>
                    <a:p>
                      <a:pPr marL="0" marR="0">
                        <a:lnSpc>
                          <a:spcPct val="115000"/>
                        </a:lnSpc>
                        <a:spcAft>
                          <a:spcPts val="800"/>
                        </a:spcAft>
                        <a:buNone/>
                      </a:pPr>
                      <a:r>
                        <a:rPr lang="en-US" sz="2700" kern="100" dirty="0">
                          <a:effectLst/>
                          <a:latin typeface="Gentona Book" pitchFamily="2" charset="77"/>
                        </a:rPr>
                        <a:t>Course</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dirty="0">
                          <a:effectLst/>
                          <a:latin typeface="Gentona Book" pitchFamily="2" charset="77"/>
                        </a:rPr>
                        <a:t>Course Title</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a:effectLst/>
                          <a:latin typeface="Gentona Book" pitchFamily="2" charset="77"/>
                        </a:rPr>
                        <a:t>Domain</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a:effectLst/>
                          <a:latin typeface="Gentona Book" pitchFamily="2" charset="77"/>
                        </a:rPr>
                        <a:t>HLP Pillar</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a:effectLst/>
                          <a:latin typeface="Gentona Book" pitchFamily="2" charset="77"/>
                        </a:rPr>
                        <a:t>Assignment Alignment</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4203525599"/>
                  </a:ext>
                </a:extLst>
              </a:tr>
              <a:tr h="2919954">
                <a:tc>
                  <a:txBody>
                    <a:bodyPr/>
                    <a:lstStyle/>
                    <a:p>
                      <a:pPr marL="0" marR="0">
                        <a:lnSpc>
                          <a:spcPct val="115000"/>
                        </a:lnSpc>
                        <a:spcAft>
                          <a:spcPts val="800"/>
                        </a:spcAft>
                        <a:buNone/>
                      </a:pPr>
                      <a:r>
                        <a:rPr lang="en-US" sz="2700" kern="100" dirty="0">
                          <a:effectLst/>
                          <a:latin typeface="Gentona Book" pitchFamily="2" charset="77"/>
                        </a:rPr>
                        <a:t>ECE 4661</a:t>
                      </a:r>
                      <a:endParaRPr lang="en-US" sz="4800" kern="100" dirty="0">
                        <a:effectLst/>
                        <a:latin typeface="Gentona Book" pitchFamily="2" charset="77"/>
                      </a:endParaRPr>
                    </a:p>
                    <a:p>
                      <a:pPr marL="0" marR="0">
                        <a:lnSpc>
                          <a:spcPct val="115000"/>
                        </a:lnSpc>
                        <a:spcAft>
                          <a:spcPts val="800"/>
                        </a:spcAft>
                        <a:buNone/>
                      </a:pPr>
                      <a:r>
                        <a:rPr lang="en-US" sz="2700" kern="100" dirty="0">
                          <a:effectLst/>
                          <a:latin typeface="Gentona Book" pitchFamily="2" charset="77"/>
                        </a:rPr>
                        <a:t>&amp;</a:t>
                      </a:r>
                      <a:endParaRPr lang="en-US" sz="4800" kern="100" dirty="0">
                        <a:effectLst/>
                        <a:latin typeface="Gentona Book" pitchFamily="2" charset="77"/>
                      </a:endParaRPr>
                    </a:p>
                    <a:p>
                      <a:pPr marL="0" marR="0">
                        <a:lnSpc>
                          <a:spcPct val="115000"/>
                        </a:lnSpc>
                        <a:spcAft>
                          <a:spcPts val="800"/>
                        </a:spcAft>
                        <a:buNone/>
                      </a:pPr>
                      <a:r>
                        <a:rPr lang="en-US" sz="2700" kern="100" dirty="0">
                          <a:effectLst/>
                          <a:latin typeface="Gentona Book" pitchFamily="2" charset="77"/>
                        </a:rPr>
                        <a:t>ECE 4662</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dirty="0">
                          <a:effectLst/>
                          <a:latin typeface="Gentona Book" pitchFamily="2" charset="77"/>
                        </a:rPr>
                        <a:t>Student Teaching </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dirty="0">
                          <a:effectLst/>
                          <a:latin typeface="Gentona Book" pitchFamily="2" charset="77"/>
                        </a:rPr>
                        <a:t>Data-Driven Planning</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dirty="0">
                          <a:effectLst/>
                          <a:latin typeface="Gentona Book" pitchFamily="2" charset="77"/>
                        </a:rPr>
                        <a:t>6: Use student assessment data, analyze instructional practices, and make necessary adjustments that improve student outcomes.</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b="1" i="1" kern="100" dirty="0">
                          <a:effectLst/>
                          <a:latin typeface="Gentona Book" pitchFamily="2" charset="77"/>
                        </a:rPr>
                        <a:t>Task: Planning, Teaching, and Learning Module</a:t>
                      </a:r>
                      <a:endParaRPr lang="en-US" sz="48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284984708"/>
                  </a:ext>
                </a:extLst>
              </a:tr>
              <a:tr h="1477121">
                <a:tc>
                  <a:txBody>
                    <a:bodyPr/>
                    <a:lstStyle/>
                    <a:p>
                      <a:pPr marL="0" marR="0">
                        <a:lnSpc>
                          <a:spcPct val="115000"/>
                        </a:lnSpc>
                        <a:spcAft>
                          <a:spcPts val="800"/>
                        </a:spcAft>
                        <a:buNone/>
                      </a:pPr>
                      <a:r>
                        <a:rPr lang="en-US" sz="2700" kern="100">
                          <a:effectLst/>
                          <a:latin typeface="Gentona Book" pitchFamily="2" charset="77"/>
                        </a:rPr>
                        <a:t>ECE 3380</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a:effectLst/>
                          <a:latin typeface="Gentona Book" pitchFamily="2" charset="77"/>
                        </a:rPr>
                        <a:t>Preparing Responsive Educators in Classroom Management</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a:effectLst/>
                          <a:latin typeface="Gentona Book" pitchFamily="2" charset="77"/>
                        </a:rPr>
                        <a:t>Instruction in Behavior and Academics</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dirty="0">
                          <a:effectLst/>
                          <a:latin typeface="Gentona Book" pitchFamily="2" charset="77"/>
                        </a:rPr>
                        <a:t>7: Establish a consistent, organized, and responsive learning environment.</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b="1" i="1" kern="100" dirty="0">
                          <a:effectLst/>
                          <a:latin typeface="Gentona Book" pitchFamily="2" charset="77"/>
                        </a:rPr>
                        <a:t>Task: Morning Meeting Assignment</a:t>
                      </a:r>
                      <a:endParaRPr lang="en-US" sz="48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28105966"/>
                  </a:ext>
                </a:extLst>
              </a:tr>
              <a:tr h="1477121">
                <a:tc>
                  <a:txBody>
                    <a:bodyPr/>
                    <a:lstStyle/>
                    <a:p>
                      <a:pPr marL="0" marR="0">
                        <a:lnSpc>
                          <a:spcPct val="115000"/>
                        </a:lnSpc>
                        <a:spcAft>
                          <a:spcPts val="800"/>
                        </a:spcAft>
                        <a:buNone/>
                      </a:pPr>
                      <a:r>
                        <a:rPr lang="en-US" sz="2700" kern="100">
                          <a:effectLst/>
                          <a:latin typeface="Gentona Book" pitchFamily="2" charset="77"/>
                        </a:rPr>
                        <a:t>ECE 3602 </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dirty="0">
                          <a:effectLst/>
                          <a:latin typeface="Gentona Book" pitchFamily="2" charset="77"/>
                        </a:rPr>
                        <a:t>Writing and Composing in the Digital Age </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a:effectLst/>
                          <a:latin typeface="Gentona Book" pitchFamily="2" charset="77"/>
                        </a:rPr>
                        <a:t>Instruction in Behavior and Academics</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dirty="0">
                          <a:effectLst/>
                          <a:latin typeface="Gentona Book" pitchFamily="2" charset="77"/>
                        </a:rPr>
                        <a:t>16: 15 - Use explicit instruction (15: Provide scaffolded supports)</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b="1" i="1" kern="100" dirty="0">
                          <a:effectLst/>
                          <a:latin typeface="Gentona Book" pitchFamily="2" charset="77"/>
                        </a:rPr>
                        <a:t>Task: Writing Lesson Sequence</a:t>
                      </a:r>
                      <a:endParaRPr lang="en-US" sz="48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024584784"/>
                  </a:ext>
                </a:extLst>
              </a:tr>
              <a:tr h="1477121">
                <a:tc>
                  <a:txBody>
                    <a:bodyPr/>
                    <a:lstStyle/>
                    <a:p>
                      <a:pPr marL="0" marR="0">
                        <a:lnSpc>
                          <a:spcPct val="115000"/>
                        </a:lnSpc>
                        <a:spcAft>
                          <a:spcPts val="800"/>
                        </a:spcAft>
                        <a:buNone/>
                      </a:pPr>
                      <a:r>
                        <a:rPr lang="en-US" sz="2700" kern="100">
                          <a:effectLst/>
                          <a:latin typeface="Gentona Book" pitchFamily="2" charset="77"/>
                        </a:rPr>
                        <a:t>ECE 3601</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a:effectLst/>
                          <a:latin typeface="Gentona Book" pitchFamily="2" charset="77"/>
                        </a:rPr>
                        <a:t>Understanding Literacy Learning in Early Childhood &amp; Elementary Education </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a:effectLst/>
                          <a:latin typeface="Gentona Book" pitchFamily="2" charset="77"/>
                        </a:rPr>
                        <a:t>Instruction in Behavior and Academics</a:t>
                      </a:r>
                      <a:endParaRPr lang="en-US" sz="4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kern="100" dirty="0">
                          <a:effectLst/>
                          <a:latin typeface="Gentona Book" pitchFamily="2" charset="77"/>
                        </a:rPr>
                        <a:t>16: 17 - Use explicit instruction (17: use flexible grouping)</a:t>
                      </a:r>
                      <a:endParaRPr lang="en-US" sz="48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700" b="1" i="1" kern="100" dirty="0">
                          <a:effectLst/>
                          <a:latin typeface="Gentona Book" pitchFamily="2" charset="77"/>
                        </a:rPr>
                        <a:t>Task: Flexible Grouping Assignment</a:t>
                      </a:r>
                      <a:endParaRPr lang="en-US" sz="48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4046238526"/>
                  </a:ext>
                </a:extLst>
              </a:tr>
            </a:tbl>
          </a:graphicData>
        </a:graphic>
      </p:graphicFrame>
    </p:spTree>
    <p:extLst>
      <p:ext uri="{BB962C8B-B14F-4D97-AF65-F5344CB8AC3E}">
        <p14:creationId xmlns:p14="http://schemas.microsoft.com/office/powerpoint/2010/main" val="761359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CE321-0E01-629B-8A6F-05FB538F72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170751C-409A-7D53-DC42-B005243026EC}"/>
              </a:ext>
              <a:ext uri="{C183D7F6-B498-43B3-948B-1728B52AA6E4}">
                <adec:decorative xmlns:adec="http://schemas.microsoft.com/office/drawing/2017/decorative" val="1"/>
              </a:ext>
            </a:extLst>
          </p:cNvPr>
          <p:cNvGrpSpPr/>
          <p:nvPr/>
        </p:nvGrpSpPr>
        <p:grpSpPr>
          <a:xfrm>
            <a:off x="2873238" y="1028700"/>
            <a:ext cx="12541524" cy="7127799"/>
            <a:chOff x="0" y="0"/>
            <a:chExt cx="3005298" cy="1708019"/>
          </a:xfrm>
        </p:grpSpPr>
        <p:sp>
          <p:nvSpPr>
            <p:cNvPr id="3" name="Freeform 3">
              <a:extLst>
                <a:ext uri="{FF2B5EF4-FFF2-40B4-BE49-F238E27FC236}">
                  <a16:creationId xmlns:a16="http://schemas.microsoft.com/office/drawing/2014/main" id="{C4392503-BDC9-4D5B-5F13-4F8DAE72AFDA}"/>
                </a:ext>
              </a:extLst>
            </p:cNvPr>
            <p:cNvSpPr/>
            <p:nvPr/>
          </p:nvSpPr>
          <p:spPr>
            <a:xfrm>
              <a:off x="0" y="0"/>
              <a:ext cx="3005298" cy="1708019"/>
            </a:xfrm>
            <a:custGeom>
              <a:avLst/>
              <a:gdLst/>
              <a:ahLst/>
              <a:cxnLst/>
              <a:rect l="l" t="t" r="r" b="b"/>
              <a:pathLst>
                <a:path w="3005298" h="1708019">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p:spPr>
          <p:txBody>
            <a:bodyPr/>
            <a:lstStyle/>
            <a:p>
              <a:endParaRPr lang="en-US"/>
            </a:p>
          </p:txBody>
        </p:sp>
      </p:grpSp>
      <p:sp>
        <p:nvSpPr>
          <p:cNvPr id="5" name="TextBox 5">
            <a:extLst>
              <a:ext uri="{FF2B5EF4-FFF2-40B4-BE49-F238E27FC236}">
                <a16:creationId xmlns:a16="http://schemas.microsoft.com/office/drawing/2014/main" id="{1EF436F6-2A78-2F3E-512A-ABCA7543DEC0}"/>
              </a:ext>
            </a:extLst>
          </p:cNvPr>
          <p:cNvSpPr txBox="1">
            <a:spLocks noGrp="1"/>
          </p:cNvSpPr>
          <p:nvPr>
            <p:ph type="title" idx="4294967295"/>
          </p:nvPr>
        </p:nvSpPr>
        <p:spPr>
          <a:xfrm>
            <a:off x="3703052" y="2245342"/>
            <a:ext cx="10881896" cy="19749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tx1"/>
                </a:solidFill>
                <a:effectLst/>
                <a:uLnTx/>
                <a:uFillTx/>
                <a:latin typeface="Gentona Book" pitchFamily="2" charset="77"/>
                <a:ea typeface="+mn-ea"/>
                <a:cs typeface="+mn-cs"/>
              </a:rPr>
              <a:t>BSE &amp; MAT in Special Education, Gen Cur</a:t>
            </a:r>
            <a:endParaRPr kumimoji="0" lang="en-US" sz="6999" b="1" i="0" u="none" strike="noStrike" kern="1200" cap="none" spc="0" normalizeH="0" baseline="0" noProof="0" dirty="0">
              <a:ln>
                <a:noFill/>
              </a:ln>
              <a:solidFill>
                <a:srgbClr val="000000"/>
              </a:solidFill>
              <a:effectLst/>
              <a:uLnTx/>
              <a:uFillTx/>
              <a:latin typeface="Gentona Book" pitchFamily="2" charset="77"/>
              <a:ea typeface="Garet 1 Ultra-Bold"/>
              <a:cs typeface="Garet 1 Ultra-Bold"/>
              <a:sym typeface="Garet 1 Ultra-Bold"/>
            </a:endParaRPr>
          </a:p>
        </p:txBody>
      </p:sp>
      <p:sp>
        <p:nvSpPr>
          <p:cNvPr id="8" name="Freeform 8">
            <a:extLst>
              <a:ext uri="{FF2B5EF4-FFF2-40B4-BE49-F238E27FC236}">
                <a16:creationId xmlns:a16="http://schemas.microsoft.com/office/drawing/2014/main" id="{FDA6A75D-B92C-C1A7-8C8F-3D0609ED9BA5}"/>
              </a:ex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2"/>
            <a:stretch>
              <a:fillRect/>
            </a:stretch>
          </a:blipFill>
        </p:spPr>
        <p:txBody>
          <a:bodyPr/>
          <a:lstStyle/>
          <a:p>
            <a:endParaRPr lang="en-US"/>
          </a:p>
        </p:txBody>
      </p:sp>
      <p:sp>
        <p:nvSpPr>
          <p:cNvPr id="9" name="TextBox 9">
            <a:extLst>
              <a:ext uri="{FF2B5EF4-FFF2-40B4-BE49-F238E27FC236}">
                <a16:creationId xmlns:a16="http://schemas.microsoft.com/office/drawing/2014/main" id="{EAF5E1D9-B987-3C3B-BEA6-FA866F088FDF}"/>
              </a:ext>
            </a:extLst>
          </p:cNvPr>
          <p:cNvSpPr txBox="1"/>
          <p:nvPr/>
        </p:nvSpPr>
        <p:spPr>
          <a:xfrm>
            <a:off x="176868" y="739131"/>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
        <p:nvSpPr>
          <p:cNvPr id="10" name="Freeform 10">
            <a:extLst>
              <a:ext uri="{FF2B5EF4-FFF2-40B4-BE49-F238E27FC236}">
                <a16:creationId xmlns:a16="http://schemas.microsoft.com/office/drawing/2014/main" id="{EE133CCF-6417-7879-9633-4C2E2993AC52}"/>
              </a:ext>
              <a:ext uri="{C183D7F6-B498-43B3-948B-1728B52AA6E4}">
                <adec:decorative xmlns:adec="http://schemas.microsoft.com/office/drawing/2017/decorative" val="1"/>
              </a:ext>
            </a:extLst>
          </p:cNvPr>
          <p:cNvSpPr/>
          <p:nvPr/>
        </p:nvSpPr>
        <p:spPr>
          <a:xfrm>
            <a:off x="176868" y="5010337"/>
            <a:ext cx="4874396" cy="7267812"/>
          </a:xfrm>
          <a:custGeom>
            <a:avLst/>
            <a:gdLst/>
            <a:ahLst/>
            <a:cxnLst/>
            <a:rect l="l" t="t" r="r" b="b"/>
            <a:pathLst>
              <a:path w="4874396" h="7267812">
                <a:moveTo>
                  <a:pt x="0" y="0"/>
                </a:moveTo>
                <a:lnTo>
                  <a:pt x="4874396" y="0"/>
                </a:lnTo>
                <a:lnTo>
                  <a:pt x="4874396" y="7267812"/>
                </a:lnTo>
                <a:lnTo>
                  <a:pt x="0" y="7267812"/>
                </a:lnTo>
                <a:lnTo>
                  <a:pt x="0" y="0"/>
                </a:lnTo>
                <a:close/>
              </a:path>
            </a:pathLst>
          </a:custGeom>
          <a:blipFill>
            <a:blip r:embed="rId3"/>
            <a:stretch>
              <a:fillRect l="-5313" t="-130" r="-112762" b="-119396"/>
            </a:stretch>
          </a:blipFill>
        </p:spPr>
        <p:txBody>
          <a:bodyPr/>
          <a:lstStyle/>
          <a:p>
            <a:endParaRPr lang="en-US"/>
          </a:p>
        </p:txBody>
      </p:sp>
      <p:sp>
        <p:nvSpPr>
          <p:cNvPr id="11" name="Freeform 11">
            <a:extLst>
              <a:ext uri="{FF2B5EF4-FFF2-40B4-BE49-F238E27FC236}">
                <a16:creationId xmlns:a16="http://schemas.microsoft.com/office/drawing/2014/main" id="{2402C880-097E-F429-DCFD-C4D3F03ABB5E}"/>
              </a:ext>
              <a:ext uri="{C183D7F6-B498-43B3-948B-1728B52AA6E4}">
                <adec:decorative xmlns:adec="http://schemas.microsoft.com/office/drawing/2017/decorative" val="1"/>
              </a:ext>
            </a:extLst>
          </p:cNvPr>
          <p:cNvSpPr/>
          <p:nvPr/>
        </p:nvSpPr>
        <p:spPr>
          <a:xfrm>
            <a:off x="13522649" y="5496243"/>
            <a:ext cx="4765351" cy="6665818"/>
          </a:xfrm>
          <a:custGeom>
            <a:avLst/>
            <a:gdLst/>
            <a:ahLst/>
            <a:cxnLst/>
            <a:rect l="l" t="t" r="r" b="b"/>
            <a:pathLst>
              <a:path w="4765351" h="6665818">
                <a:moveTo>
                  <a:pt x="0" y="0"/>
                </a:moveTo>
                <a:lnTo>
                  <a:pt x="4765351" y="0"/>
                </a:lnTo>
                <a:lnTo>
                  <a:pt x="4765351" y="6665818"/>
                </a:lnTo>
                <a:lnTo>
                  <a:pt x="0" y="6665818"/>
                </a:lnTo>
                <a:lnTo>
                  <a:pt x="0" y="0"/>
                </a:lnTo>
                <a:close/>
              </a:path>
            </a:pathLst>
          </a:custGeom>
          <a:blipFill>
            <a:blip r:embed="rId4"/>
            <a:stretch>
              <a:fillRect l="-102901" t="-113435" r="-13876" b="-19169"/>
            </a:stretch>
          </a:blipFill>
        </p:spPr>
        <p:txBody>
          <a:bodyPr/>
          <a:lstStyle/>
          <a:p>
            <a:endParaRPr lang="en-US"/>
          </a:p>
        </p:txBody>
      </p:sp>
      <p:pic>
        <p:nvPicPr>
          <p:cNvPr id="4" name="Picture 3" descr="A teacher high diving a student in a classroom">
            <a:extLst>
              <a:ext uri="{FF2B5EF4-FFF2-40B4-BE49-F238E27FC236}">
                <a16:creationId xmlns:a16="http://schemas.microsoft.com/office/drawing/2014/main" id="{E83442B3-B6F2-3EA6-56E5-E5697EE266C3}"/>
              </a:ext>
            </a:extLst>
          </p:cNvPr>
          <p:cNvPicPr>
            <a:picLocks noChangeAspect="1"/>
          </p:cNvPicPr>
          <p:nvPr/>
        </p:nvPicPr>
        <p:blipFill>
          <a:blip r:embed="rId5"/>
          <a:stretch>
            <a:fillRect/>
          </a:stretch>
        </p:blipFill>
        <p:spPr>
          <a:xfrm>
            <a:off x="6326816" y="4597255"/>
            <a:ext cx="5634368" cy="2939008"/>
          </a:xfrm>
          <a:prstGeom prst="rect">
            <a:avLst/>
          </a:prstGeom>
        </p:spPr>
      </p:pic>
    </p:spTree>
    <p:extLst>
      <p:ext uri="{BB962C8B-B14F-4D97-AF65-F5344CB8AC3E}">
        <p14:creationId xmlns:p14="http://schemas.microsoft.com/office/powerpoint/2010/main" val="4136862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72171" y="8991864"/>
            <a:ext cx="19666653" cy="2073193"/>
          </a:xfrm>
          <a:custGeom>
            <a:avLst/>
            <a:gdLst/>
            <a:ahLst/>
            <a:cxnLst/>
            <a:rect l="l" t="t" r="r" b="b"/>
            <a:pathLst>
              <a:path w="19666653" h="2073193">
                <a:moveTo>
                  <a:pt x="0" y="0"/>
                </a:moveTo>
                <a:lnTo>
                  <a:pt x="19666653" y="0"/>
                </a:lnTo>
                <a:lnTo>
                  <a:pt x="19666653" y="2073193"/>
                </a:lnTo>
                <a:lnTo>
                  <a:pt x="0" y="2073193"/>
                </a:lnTo>
                <a:lnTo>
                  <a:pt x="0" y="0"/>
                </a:lnTo>
                <a:close/>
              </a:path>
            </a:pathLst>
          </a:custGeom>
          <a:blipFill>
            <a:blip r:embed="rId2"/>
            <a:stretch>
              <a:fillRect/>
            </a:stretch>
          </a:blipFill>
        </p:spPr>
        <p:txBody>
          <a:bodyPr/>
          <a:lstStyle/>
          <a:p>
            <a:endParaRPr lang="en-US"/>
          </a:p>
        </p:txBody>
      </p:sp>
      <p:sp>
        <p:nvSpPr>
          <p:cNvPr id="3" name="TextBox 3"/>
          <p:cNvSpPr txBox="1">
            <a:spLocks noGrp="1"/>
          </p:cNvSpPr>
          <p:nvPr>
            <p:ph type="title" idx="4294967295"/>
          </p:nvPr>
        </p:nvSpPr>
        <p:spPr>
          <a:xfrm>
            <a:off x="914400" y="2504705"/>
            <a:ext cx="16383000" cy="34292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4101"/>
              </a:lnSpc>
              <a:spcBef>
                <a:spcPts val="0"/>
              </a:spcBef>
              <a:spcAft>
                <a:spcPts val="0"/>
              </a:spcAft>
              <a:buClrTx/>
              <a:buSzTx/>
              <a:buFontTx/>
              <a:buNone/>
              <a:tabLst/>
              <a:defRPr/>
            </a:pPr>
            <a:r>
              <a:rPr kumimoji="0" lang="en-US" sz="9000" b="0" i="0" u="none" strike="noStrike" kern="1200" cap="none" spc="-505" normalizeH="0" baseline="0" noProof="0" dirty="0">
                <a:ln>
                  <a:noFill/>
                </a:ln>
                <a:solidFill>
                  <a:srgbClr val="0F3869"/>
                </a:solidFill>
                <a:effectLst/>
                <a:uLnTx/>
                <a:uFillTx/>
                <a:latin typeface="Bobby Jones"/>
                <a:ea typeface="Bobby Jones"/>
                <a:cs typeface="Bobby Jones"/>
                <a:sym typeface="Bobby Jones"/>
              </a:rPr>
              <a:t>Downriver to results: using outcome  data to drive EPP improvement </a:t>
            </a:r>
          </a:p>
        </p:txBody>
      </p:sp>
      <p:sp>
        <p:nvSpPr>
          <p:cNvPr id="4" name="Freeform 4">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76868" y="739131"/>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
        <p:nvSpPr>
          <p:cNvPr id="6" name="TextBox 6"/>
          <p:cNvSpPr txBox="1"/>
          <p:nvPr/>
        </p:nvSpPr>
        <p:spPr>
          <a:xfrm>
            <a:off x="0" y="6635690"/>
            <a:ext cx="18288000" cy="1730474"/>
          </a:xfrm>
          <a:prstGeom prst="rect">
            <a:avLst/>
          </a:prstGeom>
        </p:spPr>
        <p:txBody>
          <a:bodyPr wrap="square" lIns="0" tIns="0" rIns="0" bIns="0" rtlCol="0" anchor="t">
            <a:spAutoFit/>
          </a:bodyPr>
          <a:lstStyle/>
          <a:p>
            <a:pPr algn="ctr">
              <a:lnSpc>
                <a:spcPts val="4599"/>
              </a:lnSpc>
            </a:pPr>
            <a:r>
              <a:rPr lang="en-US" sz="3709" b="1" dirty="0">
                <a:solidFill>
                  <a:srgbClr val="006AB9"/>
                </a:solidFill>
                <a:latin typeface="Gentona Book" pitchFamily="2" charset="77"/>
                <a:ea typeface="Glacial Indifference Bold"/>
                <a:cs typeface="Arial" panose="020B0604020202020204" pitchFamily="34" charset="0"/>
                <a:sym typeface="Glacial Indifference Bold"/>
              </a:rPr>
              <a:t>Presented by:  </a:t>
            </a:r>
          </a:p>
          <a:p>
            <a:pPr algn="ctr">
              <a:lnSpc>
                <a:spcPts val="4599"/>
              </a:lnSpc>
            </a:pPr>
            <a:r>
              <a:rPr lang="en-US" sz="3709" dirty="0">
                <a:solidFill>
                  <a:srgbClr val="006AB9"/>
                </a:solidFill>
                <a:latin typeface="Gentona Book" pitchFamily="2" charset="77"/>
                <a:ea typeface="Glacial Indifference Bold"/>
                <a:cs typeface="Arial" panose="020B0604020202020204" pitchFamily="34" charset="0"/>
                <a:sym typeface="Glacial Indifference Bold"/>
              </a:rPr>
              <a:t>Carla Tanguay, Georgia State University</a:t>
            </a:r>
          </a:p>
          <a:p>
            <a:pPr algn="ctr">
              <a:lnSpc>
                <a:spcPts val="4599"/>
              </a:lnSpc>
            </a:pPr>
            <a:r>
              <a:rPr lang="en-US" sz="3709" dirty="0">
                <a:solidFill>
                  <a:srgbClr val="006AB9"/>
                </a:solidFill>
                <a:latin typeface="Gentona Book" pitchFamily="2" charset="77"/>
                <a:ea typeface="Glacial Indifference Bold"/>
                <a:cs typeface="Arial" panose="020B0604020202020204" pitchFamily="34" charset="0"/>
                <a:sym typeface="Glacial Indifference Bold"/>
              </a:rPr>
              <a:t>Chris Redding, CEEDAR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5F04-9A25-A88C-72E1-93D24A0F6253}"/>
              </a:ext>
            </a:extLst>
          </p:cNvPr>
          <p:cNvSpPr>
            <a:spLocks noGrp="1"/>
          </p:cNvSpPr>
          <p:nvPr>
            <p:ph type="title"/>
          </p:nvPr>
        </p:nvSpPr>
        <p:spPr>
          <a:xfrm>
            <a:off x="649809" y="-1988345"/>
            <a:ext cx="16829727" cy="1988345"/>
          </a:xfrm>
        </p:spPr>
        <p:txBody>
          <a:bodyPr vert="horz" lIns="91440" tIns="45720" rIns="91440" bIns="45720" rtlCol="0" anchor="b">
            <a:normAutofit/>
          </a:bodyPr>
          <a:lstStyle/>
          <a:p>
            <a:r>
              <a:rPr lang="en-US" dirty="0"/>
              <a:t>Courses table 2</a:t>
            </a:r>
          </a:p>
        </p:txBody>
      </p:sp>
      <p:graphicFrame>
        <p:nvGraphicFramePr>
          <p:cNvPr id="4" name="Content Placeholder 3">
            <a:extLst>
              <a:ext uri="{FF2B5EF4-FFF2-40B4-BE49-F238E27FC236}">
                <a16:creationId xmlns:a16="http://schemas.microsoft.com/office/drawing/2014/main" id="{374A1E6C-59E9-839B-C0FE-7B6EBAA11DCA}"/>
              </a:ext>
            </a:extLst>
          </p:cNvPr>
          <p:cNvGraphicFramePr>
            <a:graphicFrameLocks noGrp="1"/>
          </p:cNvGraphicFramePr>
          <p:nvPr>
            <p:ph sz="quarter" idx="10"/>
            <p:extLst>
              <p:ext uri="{D42A27DB-BD31-4B8C-83A1-F6EECF244321}">
                <p14:modId xmlns:p14="http://schemas.microsoft.com/office/powerpoint/2010/main" val="2384297010"/>
              </p:ext>
            </p:extLst>
          </p:nvPr>
        </p:nvGraphicFramePr>
        <p:xfrm>
          <a:off x="729763" y="607925"/>
          <a:ext cx="16309731" cy="8421354"/>
        </p:xfrm>
        <a:graphic>
          <a:graphicData uri="http://schemas.openxmlformats.org/drawingml/2006/table">
            <a:tbl>
              <a:tblPr firstRow="1" firstCol="1" bandRow="1">
                <a:tableStyleId>{5C22544A-7EE6-4342-B048-85BDC9FD1C3A}</a:tableStyleId>
              </a:tblPr>
              <a:tblGrid>
                <a:gridCol w="1778903">
                  <a:extLst>
                    <a:ext uri="{9D8B030D-6E8A-4147-A177-3AD203B41FA5}">
                      <a16:colId xmlns:a16="http://schemas.microsoft.com/office/drawing/2014/main" val="1866327998"/>
                    </a:ext>
                  </a:extLst>
                </a:gridCol>
                <a:gridCol w="4396626">
                  <a:extLst>
                    <a:ext uri="{9D8B030D-6E8A-4147-A177-3AD203B41FA5}">
                      <a16:colId xmlns:a16="http://schemas.microsoft.com/office/drawing/2014/main" val="19991794"/>
                    </a:ext>
                  </a:extLst>
                </a:gridCol>
                <a:gridCol w="2948771">
                  <a:extLst>
                    <a:ext uri="{9D8B030D-6E8A-4147-A177-3AD203B41FA5}">
                      <a16:colId xmlns:a16="http://schemas.microsoft.com/office/drawing/2014/main" val="3700377232"/>
                    </a:ext>
                  </a:extLst>
                </a:gridCol>
                <a:gridCol w="2718939">
                  <a:extLst>
                    <a:ext uri="{9D8B030D-6E8A-4147-A177-3AD203B41FA5}">
                      <a16:colId xmlns:a16="http://schemas.microsoft.com/office/drawing/2014/main" val="1847434699"/>
                    </a:ext>
                  </a:extLst>
                </a:gridCol>
                <a:gridCol w="4466492">
                  <a:extLst>
                    <a:ext uri="{9D8B030D-6E8A-4147-A177-3AD203B41FA5}">
                      <a16:colId xmlns:a16="http://schemas.microsoft.com/office/drawing/2014/main" val="3591209730"/>
                    </a:ext>
                  </a:extLst>
                </a:gridCol>
              </a:tblGrid>
              <a:tr h="399003">
                <a:tc>
                  <a:txBody>
                    <a:bodyPr/>
                    <a:lstStyle/>
                    <a:p>
                      <a:pPr marL="0" marR="0" algn="ctr">
                        <a:lnSpc>
                          <a:spcPct val="115000"/>
                        </a:lnSpc>
                        <a:spcAft>
                          <a:spcPts val="800"/>
                        </a:spcAft>
                        <a:buNone/>
                      </a:pPr>
                      <a:r>
                        <a:rPr lang="en-US" sz="2400" kern="0" dirty="0">
                          <a:effectLst/>
                          <a:latin typeface="Gentona Book" pitchFamily="2" charset="77"/>
                        </a:rPr>
                        <a:t>Course</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gn="ctr">
                        <a:lnSpc>
                          <a:spcPct val="115000"/>
                        </a:lnSpc>
                        <a:spcAft>
                          <a:spcPts val="800"/>
                        </a:spcAft>
                        <a:buNone/>
                      </a:pPr>
                      <a:r>
                        <a:rPr lang="en-US" sz="2400" kern="0" dirty="0">
                          <a:effectLst/>
                          <a:latin typeface="Gentona Book" pitchFamily="2" charset="77"/>
                        </a:rPr>
                        <a:t>Course Title</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gn="ctr">
                        <a:lnSpc>
                          <a:spcPct val="115000"/>
                        </a:lnSpc>
                        <a:spcAft>
                          <a:spcPts val="800"/>
                        </a:spcAft>
                        <a:buNone/>
                      </a:pPr>
                      <a:r>
                        <a:rPr lang="en-US" sz="2400" kern="0">
                          <a:effectLst/>
                          <a:latin typeface="Gentona Book" pitchFamily="2" charset="77"/>
                        </a:rPr>
                        <a:t>Domain</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HLP Pillar</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gn="ctr">
                        <a:lnSpc>
                          <a:spcPct val="115000"/>
                        </a:lnSpc>
                        <a:spcAft>
                          <a:spcPts val="800"/>
                        </a:spcAft>
                        <a:buNone/>
                      </a:pPr>
                      <a:r>
                        <a:rPr lang="en-US" sz="2400" kern="0">
                          <a:effectLst/>
                          <a:latin typeface="Gentona Book" pitchFamily="2" charset="77"/>
                        </a:rPr>
                        <a:t>Assignment Alignment</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141223589"/>
                  </a:ext>
                </a:extLst>
              </a:tr>
              <a:tr h="2917372">
                <a:tc>
                  <a:txBody>
                    <a:bodyPr/>
                    <a:lstStyle/>
                    <a:p>
                      <a:pPr marL="0" marR="0">
                        <a:lnSpc>
                          <a:spcPct val="115000"/>
                        </a:lnSpc>
                        <a:spcAft>
                          <a:spcPts val="800"/>
                        </a:spcAft>
                        <a:buNone/>
                      </a:pPr>
                      <a:r>
                        <a:rPr lang="en-US" sz="2400" kern="0">
                          <a:effectLst/>
                          <a:latin typeface="Gentona Book" pitchFamily="2" charset="77"/>
                        </a:rPr>
                        <a:t>EXC 4020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Characteristics and Instructional Strategies for Students with Disabilities</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Collaboration</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Data-Driven Planning </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Instruction in Behavior &amp; Academics</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1</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6: 11</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 </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7</a:t>
                      </a:r>
                      <a:r>
                        <a:rPr lang="en-US" sz="2400" kern="100" dirty="0">
                          <a:effectLst/>
                          <a:latin typeface="Gentona Book" pitchFamily="2" charset="77"/>
                        </a:rPr>
                        <a:t> </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16 </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Introduces characteristics of disabilities and explicit instruction methods, emphasizing collaboration and inclusive teaching.</a:t>
                      </a:r>
                      <a:endParaRPr lang="en-US" sz="4200" kern="100" dirty="0">
                        <a:effectLst/>
                        <a:latin typeface="Gentona Book" pitchFamily="2" charset="77"/>
                        <a:cs typeface="Times New Roman" panose="02020603050405020304" pitchFamily="18" charset="0"/>
                      </a:endParaRPr>
                    </a:p>
                    <a:p>
                      <a:pPr marL="0" marR="0">
                        <a:lnSpc>
                          <a:spcPct val="115000"/>
                        </a:lnSpc>
                        <a:spcAft>
                          <a:spcPts val="800"/>
                        </a:spcAft>
                        <a:buNone/>
                      </a:pPr>
                      <a:r>
                        <a:rPr lang="en-US" sz="2400" b="1" i="1" kern="100" dirty="0">
                          <a:effectLst/>
                          <a:latin typeface="Gentona Book" pitchFamily="2" charset="77"/>
                          <a:cs typeface="Times New Roman" panose="02020603050405020304" pitchFamily="18" charset="0"/>
                        </a:rPr>
                        <a:t>Task: Inclusive Classroom Activity Culminating Class</a:t>
                      </a:r>
                      <a:endParaRPr lang="en-US" sz="1600" b="1" i="1" kern="0" dirty="0">
                        <a:effectLst/>
                        <a:latin typeface="Gentona Book" pitchFamily="2" charset="77"/>
                      </a:endParaRPr>
                    </a:p>
                  </a:txBody>
                  <a:tcPr marL="102870" marR="102870" marT="0" marB="0"/>
                </a:tc>
                <a:extLst>
                  <a:ext uri="{0D108BD9-81ED-4DB2-BD59-A6C34878D82A}">
                    <a16:rowId xmlns:a16="http://schemas.microsoft.com/office/drawing/2014/main" val="1458374181"/>
                  </a:ext>
                </a:extLst>
              </a:tr>
              <a:tr h="2355959">
                <a:tc>
                  <a:txBody>
                    <a:bodyPr/>
                    <a:lstStyle/>
                    <a:p>
                      <a:pPr marL="0" marR="0">
                        <a:lnSpc>
                          <a:spcPct val="115000"/>
                        </a:lnSpc>
                        <a:spcAft>
                          <a:spcPts val="800"/>
                        </a:spcAft>
                        <a:buNone/>
                      </a:pPr>
                      <a:r>
                        <a:rPr lang="en-US" sz="2400" kern="0" dirty="0">
                          <a:effectLst/>
                          <a:latin typeface="Gentona Book" pitchFamily="2" charset="77"/>
                        </a:rPr>
                        <a:t>EXC 4030 / EXC 7030</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Applied Behavior Analysis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Instruction in Behavior &amp; Academics, Intensify &amp; Intervene</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7: 9</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16: 8/22</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 </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20</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Focuses on behavior principles, reinforcement, and data-based interventions across levels.</a:t>
                      </a:r>
                    </a:p>
                    <a:p>
                      <a:pPr marL="0" marR="0">
                        <a:lnSpc>
                          <a:spcPct val="115000"/>
                        </a:lnSpc>
                        <a:spcAft>
                          <a:spcPts val="800"/>
                        </a:spcAft>
                        <a:buNone/>
                      </a:pPr>
                      <a:r>
                        <a:rPr lang="en-US" sz="2400" b="1" i="1" kern="0" dirty="0">
                          <a:effectLst/>
                          <a:latin typeface="Gentona Book" pitchFamily="2" charset="77"/>
                        </a:rPr>
                        <a:t>Task: Behavior Change Project</a:t>
                      </a:r>
                    </a:p>
                  </a:txBody>
                  <a:tcPr marL="102870" marR="102870" marT="0" marB="0"/>
                </a:tc>
                <a:extLst>
                  <a:ext uri="{0D108BD9-81ED-4DB2-BD59-A6C34878D82A}">
                    <a16:rowId xmlns:a16="http://schemas.microsoft.com/office/drawing/2014/main" val="2530401160"/>
                  </a:ext>
                </a:extLst>
              </a:tr>
              <a:tr h="2655476">
                <a:tc>
                  <a:txBody>
                    <a:bodyPr/>
                    <a:lstStyle/>
                    <a:p>
                      <a:pPr marL="0" marR="0">
                        <a:lnSpc>
                          <a:spcPct val="115000"/>
                        </a:lnSpc>
                        <a:spcAft>
                          <a:spcPts val="800"/>
                        </a:spcAft>
                        <a:buNone/>
                      </a:pPr>
                      <a:r>
                        <a:rPr lang="en-US" sz="2400" kern="0">
                          <a:effectLst/>
                          <a:latin typeface="Gentona Book" pitchFamily="2" charset="77"/>
                        </a:rPr>
                        <a:t>EXC 4190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Literacy Instruction for Students with Disabilities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Data-Driven Planning, Instruction in Behavior &amp; Academics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6:  4, 11, 12</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 </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7:  9, 14, 21</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16: 13, 15, 17, 18, 19, 8/22</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Provides evidence-based literacy methods and data-driven instructional design for diverse learners.</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ITS: Integrated Teaching Sequence</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944838492"/>
                  </a:ext>
                </a:extLst>
              </a:tr>
            </a:tbl>
          </a:graphicData>
        </a:graphic>
      </p:graphicFrame>
    </p:spTree>
    <p:extLst>
      <p:ext uri="{BB962C8B-B14F-4D97-AF65-F5344CB8AC3E}">
        <p14:creationId xmlns:p14="http://schemas.microsoft.com/office/powerpoint/2010/main" val="4143295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6248-8D90-55E3-67B4-BE71BA4AF113}"/>
              </a:ext>
            </a:extLst>
          </p:cNvPr>
          <p:cNvSpPr>
            <a:spLocks noGrp="1"/>
          </p:cNvSpPr>
          <p:nvPr>
            <p:ph type="title"/>
          </p:nvPr>
        </p:nvSpPr>
        <p:spPr>
          <a:xfrm>
            <a:off x="649809" y="-1988345"/>
            <a:ext cx="16829727" cy="1988345"/>
          </a:xfrm>
        </p:spPr>
        <p:txBody>
          <a:bodyPr vert="horz" lIns="91440" tIns="45720" rIns="91440" bIns="45720" rtlCol="0" anchor="b">
            <a:normAutofit/>
          </a:bodyPr>
          <a:lstStyle/>
          <a:p>
            <a:r>
              <a:rPr lang="en-US" dirty="0"/>
              <a:t>Courses table 3</a:t>
            </a:r>
          </a:p>
        </p:txBody>
      </p:sp>
      <p:graphicFrame>
        <p:nvGraphicFramePr>
          <p:cNvPr id="4" name="Content Placeholder 3">
            <a:extLst>
              <a:ext uri="{FF2B5EF4-FFF2-40B4-BE49-F238E27FC236}">
                <a16:creationId xmlns:a16="http://schemas.microsoft.com/office/drawing/2014/main" id="{8D75870C-A5E9-A086-4007-0736AD666295}"/>
              </a:ext>
            </a:extLst>
          </p:cNvPr>
          <p:cNvGraphicFramePr>
            <a:graphicFrameLocks noGrp="1"/>
          </p:cNvGraphicFramePr>
          <p:nvPr>
            <p:ph sz="quarter" idx="10"/>
            <p:extLst>
              <p:ext uri="{D42A27DB-BD31-4B8C-83A1-F6EECF244321}">
                <p14:modId xmlns:p14="http://schemas.microsoft.com/office/powerpoint/2010/main" val="1091763259"/>
              </p:ext>
            </p:extLst>
          </p:nvPr>
        </p:nvGraphicFramePr>
        <p:xfrm>
          <a:off x="1151792" y="429163"/>
          <a:ext cx="15984419" cy="8284277"/>
        </p:xfrm>
        <a:graphic>
          <a:graphicData uri="http://schemas.openxmlformats.org/drawingml/2006/table">
            <a:tbl>
              <a:tblPr firstRow="1" firstCol="1" bandRow="1">
                <a:tableStyleId>{5C22544A-7EE6-4342-B048-85BDC9FD1C3A}</a:tableStyleId>
              </a:tblPr>
              <a:tblGrid>
                <a:gridCol w="1817810">
                  <a:extLst>
                    <a:ext uri="{9D8B030D-6E8A-4147-A177-3AD203B41FA5}">
                      <a16:colId xmlns:a16="http://schemas.microsoft.com/office/drawing/2014/main" val="76005520"/>
                    </a:ext>
                  </a:extLst>
                </a:gridCol>
                <a:gridCol w="4092576">
                  <a:extLst>
                    <a:ext uri="{9D8B030D-6E8A-4147-A177-3AD203B41FA5}">
                      <a16:colId xmlns:a16="http://schemas.microsoft.com/office/drawing/2014/main" val="244181773"/>
                    </a:ext>
                  </a:extLst>
                </a:gridCol>
                <a:gridCol w="2931263">
                  <a:extLst>
                    <a:ext uri="{9D8B030D-6E8A-4147-A177-3AD203B41FA5}">
                      <a16:colId xmlns:a16="http://schemas.microsoft.com/office/drawing/2014/main" val="1344021374"/>
                    </a:ext>
                  </a:extLst>
                </a:gridCol>
                <a:gridCol w="2975213">
                  <a:extLst>
                    <a:ext uri="{9D8B030D-6E8A-4147-A177-3AD203B41FA5}">
                      <a16:colId xmlns:a16="http://schemas.microsoft.com/office/drawing/2014/main" val="1899266025"/>
                    </a:ext>
                  </a:extLst>
                </a:gridCol>
                <a:gridCol w="4167557">
                  <a:extLst>
                    <a:ext uri="{9D8B030D-6E8A-4147-A177-3AD203B41FA5}">
                      <a16:colId xmlns:a16="http://schemas.microsoft.com/office/drawing/2014/main" val="1507654421"/>
                    </a:ext>
                  </a:extLst>
                </a:gridCol>
              </a:tblGrid>
              <a:tr h="399003">
                <a:tc>
                  <a:txBody>
                    <a:bodyPr/>
                    <a:lstStyle/>
                    <a:p>
                      <a:pPr marL="0" marR="0">
                        <a:lnSpc>
                          <a:spcPct val="115000"/>
                        </a:lnSpc>
                        <a:spcAft>
                          <a:spcPts val="800"/>
                        </a:spcAft>
                        <a:buNone/>
                      </a:pPr>
                      <a:r>
                        <a:rPr lang="en-US" sz="2400" kern="0" dirty="0">
                          <a:effectLst/>
                          <a:latin typeface="Gentona Book" pitchFamily="2" charset="77"/>
                        </a:rPr>
                        <a:t>Course</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Course Title</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Domain</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HLP Pillar</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Assignment Alignment</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934025480"/>
                  </a:ext>
                </a:extLst>
              </a:tr>
              <a:tr h="2538699">
                <a:tc>
                  <a:txBody>
                    <a:bodyPr/>
                    <a:lstStyle/>
                    <a:p>
                      <a:pPr marL="0" marR="0">
                        <a:lnSpc>
                          <a:spcPct val="115000"/>
                        </a:lnSpc>
                        <a:spcAft>
                          <a:spcPts val="800"/>
                        </a:spcAft>
                        <a:buNone/>
                      </a:pPr>
                      <a:r>
                        <a:rPr lang="en-US" sz="2400" kern="0" dirty="0">
                          <a:effectLst/>
                          <a:latin typeface="Gentona Book" pitchFamily="2" charset="77"/>
                        </a:rPr>
                        <a:t>EXC 7010</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Assessment and Structured Literacy Instruction in Word Reading for Students with Dyslexia and Other Reading Disabilities</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Data-Driven Planning, Instruction in Behavior &amp; Academics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6: 4, 11, 12</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 </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7:  9, 14, 21</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16: 13, 15, 17, 18, 19, 8/22</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Applies structured literacy and assessment data to guide explicit reading instruction.</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ITS: Integrated Teaching Sequence</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387046196"/>
                  </a:ext>
                </a:extLst>
              </a:tr>
              <a:tr h="2234852">
                <a:tc>
                  <a:txBody>
                    <a:bodyPr/>
                    <a:lstStyle/>
                    <a:p>
                      <a:pPr marL="0" marR="0">
                        <a:lnSpc>
                          <a:spcPct val="115000"/>
                        </a:lnSpc>
                        <a:spcAft>
                          <a:spcPts val="800"/>
                        </a:spcAft>
                        <a:buNone/>
                      </a:pPr>
                      <a:r>
                        <a:rPr lang="en-US" sz="2400" kern="0">
                          <a:effectLst/>
                          <a:latin typeface="Gentona Book" pitchFamily="2" charset="77"/>
                        </a:rPr>
                        <a:t>EXC 4250 / EXC 7250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Characteristics of Intellectual Disability and Autism Spectrum Disorders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Collaboration, Data-Driven Planning, </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Instruction in Behavior &amp; Academics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1</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6: 4</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7</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Explores characteristics, assessment, and instructional implications for students with ID and ASD.</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Characteristics Paper</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069585065"/>
                  </a:ext>
                </a:extLst>
              </a:tr>
              <a:tr h="3111723">
                <a:tc>
                  <a:txBody>
                    <a:bodyPr/>
                    <a:lstStyle/>
                    <a:p>
                      <a:pPr marL="0" marR="0">
                        <a:lnSpc>
                          <a:spcPct val="115000"/>
                        </a:lnSpc>
                        <a:spcAft>
                          <a:spcPts val="800"/>
                        </a:spcAft>
                        <a:buNone/>
                      </a:pPr>
                      <a:r>
                        <a:rPr lang="en-US" sz="2400" kern="0">
                          <a:effectLst/>
                          <a:latin typeface="Gentona Book" pitchFamily="2" charset="77"/>
                        </a:rPr>
                        <a:t>EXC 4280 / EXC 7280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Methods for Teaching Students with Intellectual Disability and Students with Autism Spectrum Disorders</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Data-Driven Planning,</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Instruction in Behavior &amp; Academics, Intensify &amp; Intervene</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6: 11, 12</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 </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7:  9, 14, 21</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16: 13, 15, 17, 18, 19, 8/22</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20</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Develops explicit instructional methods, communication supports, and evidence-based teaching for ID/ASD.</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Response Prompting Teaching Demonstration</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978040123"/>
                  </a:ext>
                </a:extLst>
              </a:tr>
            </a:tbl>
          </a:graphicData>
        </a:graphic>
      </p:graphicFrame>
    </p:spTree>
    <p:extLst>
      <p:ext uri="{BB962C8B-B14F-4D97-AF65-F5344CB8AC3E}">
        <p14:creationId xmlns:p14="http://schemas.microsoft.com/office/powerpoint/2010/main" val="3517429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1047-8C68-DD19-586F-B73B67FE7C92}"/>
              </a:ext>
            </a:extLst>
          </p:cNvPr>
          <p:cNvSpPr>
            <a:spLocks noGrp="1"/>
          </p:cNvSpPr>
          <p:nvPr>
            <p:ph type="title"/>
          </p:nvPr>
        </p:nvSpPr>
        <p:spPr>
          <a:xfrm>
            <a:off x="649809" y="-1988345"/>
            <a:ext cx="16829727" cy="1988345"/>
          </a:xfrm>
        </p:spPr>
        <p:txBody>
          <a:bodyPr vert="horz" lIns="91440" tIns="45720" rIns="91440" bIns="45720" rtlCol="0" anchor="b">
            <a:normAutofit/>
          </a:bodyPr>
          <a:lstStyle/>
          <a:p>
            <a:r>
              <a:rPr lang="en-US" dirty="0"/>
              <a:t>Courses table 4</a:t>
            </a:r>
          </a:p>
        </p:txBody>
      </p:sp>
      <p:graphicFrame>
        <p:nvGraphicFramePr>
          <p:cNvPr id="4" name="Content Placeholder 3">
            <a:extLst>
              <a:ext uri="{FF2B5EF4-FFF2-40B4-BE49-F238E27FC236}">
                <a16:creationId xmlns:a16="http://schemas.microsoft.com/office/drawing/2014/main" id="{E256134D-C365-8027-CC07-F5EE2B01295B}"/>
              </a:ext>
            </a:extLst>
          </p:cNvPr>
          <p:cNvGraphicFramePr>
            <a:graphicFrameLocks noGrp="1"/>
          </p:cNvGraphicFramePr>
          <p:nvPr>
            <p:ph sz="quarter" idx="10"/>
            <p:extLst>
              <p:ext uri="{D42A27DB-BD31-4B8C-83A1-F6EECF244321}">
                <p14:modId xmlns:p14="http://schemas.microsoft.com/office/powerpoint/2010/main" val="2757687883"/>
              </p:ext>
            </p:extLst>
          </p:nvPr>
        </p:nvGraphicFramePr>
        <p:xfrm>
          <a:off x="1037492" y="422033"/>
          <a:ext cx="16213016" cy="8401054"/>
        </p:xfrm>
        <a:graphic>
          <a:graphicData uri="http://schemas.openxmlformats.org/drawingml/2006/table">
            <a:tbl>
              <a:tblPr firstRow="1" firstCol="1" bandRow="1">
                <a:tableStyleId>{5C22544A-7EE6-4342-B048-85BDC9FD1C3A}</a:tableStyleId>
              </a:tblPr>
              <a:tblGrid>
                <a:gridCol w="2046305">
                  <a:extLst>
                    <a:ext uri="{9D8B030D-6E8A-4147-A177-3AD203B41FA5}">
                      <a16:colId xmlns:a16="http://schemas.microsoft.com/office/drawing/2014/main" val="2823249529"/>
                    </a:ext>
                  </a:extLst>
                </a:gridCol>
                <a:gridCol w="4092606">
                  <a:extLst>
                    <a:ext uri="{9D8B030D-6E8A-4147-A177-3AD203B41FA5}">
                      <a16:colId xmlns:a16="http://schemas.microsoft.com/office/drawing/2014/main" val="3576000179"/>
                    </a:ext>
                  </a:extLst>
                </a:gridCol>
                <a:gridCol w="2931285">
                  <a:extLst>
                    <a:ext uri="{9D8B030D-6E8A-4147-A177-3AD203B41FA5}">
                      <a16:colId xmlns:a16="http://schemas.microsoft.com/office/drawing/2014/main" val="3927575101"/>
                    </a:ext>
                  </a:extLst>
                </a:gridCol>
                <a:gridCol w="2236713">
                  <a:extLst>
                    <a:ext uri="{9D8B030D-6E8A-4147-A177-3AD203B41FA5}">
                      <a16:colId xmlns:a16="http://schemas.microsoft.com/office/drawing/2014/main" val="1368321861"/>
                    </a:ext>
                  </a:extLst>
                </a:gridCol>
                <a:gridCol w="4906107">
                  <a:extLst>
                    <a:ext uri="{9D8B030D-6E8A-4147-A177-3AD203B41FA5}">
                      <a16:colId xmlns:a16="http://schemas.microsoft.com/office/drawing/2014/main" val="3720360109"/>
                    </a:ext>
                  </a:extLst>
                </a:gridCol>
              </a:tblGrid>
              <a:tr h="399003">
                <a:tc>
                  <a:txBody>
                    <a:bodyPr/>
                    <a:lstStyle/>
                    <a:p>
                      <a:pPr marL="0" marR="0">
                        <a:lnSpc>
                          <a:spcPct val="115000"/>
                        </a:lnSpc>
                        <a:spcAft>
                          <a:spcPts val="800"/>
                        </a:spcAft>
                        <a:buNone/>
                      </a:pPr>
                      <a:r>
                        <a:rPr lang="en-US" sz="2400" kern="0" dirty="0">
                          <a:effectLst/>
                          <a:latin typeface="Gentona Book" pitchFamily="2" charset="77"/>
                        </a:rPr>
                        <a:t>Course</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Course Title</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Domain</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HLP Pillar</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Assignment Alignment</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6642390"/>
                  </a:ext>
                </a:extLst>
              </a:tr>
              <a:tr h="2234852">
                <a:tc>
                  <a:txBody>
                    <a:bodyPr/>
                    <a:lstStyle/>
                    <a:p>
                      <a:pPr marL="0" marR="0">
                        <a:lnSpc>
                          <a:spcPct val="115000"/>
                        </a:lnSpc>
                        <a:spcAft>
                          <a:spcPts val="800"/>
                        </a:spcAft>
                        <a:buNone/>
                      </a:pPr>
                      <a:r>
                        <a:rPr lang="en-US" sz="2400" kern="0" dirty="0">
                          <a:effectLst/>
                          <a:latin typeface="Gentona Book" pitchFamily="2" charset="77"/>
                        </a:rPr>
                        <a:t>EXC 4281 / EXC 7281</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Assessment and Curriculum Planning: Adapted Curriculum</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Data-Driven Planning, Instruction in Behavior &amp; Academics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6: 4, 11, 12</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 </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16: 13</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Teaches how to use assessment data to guide curriculum planning and instructional design.</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Basic Early Numeracy Materials Assignment</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97577581"/>
                  </a:ext>
                </a:extLst>
              </a:tr>
              <a:tr h="3111723">
                <a:tc>
                  <a:txBody>
                    <a:bodyPr/>
                    <a:lstStyle/>
                    <a:p>
                      <a:pPr marL="0" marR="0">
                        <a:lnSpc>
                          <a:spcPct val="115000"/>
                        </a:lnSpc>
                        <a:spcAft>
                          <a:spcPts val="800"/>
                        </a:spcAft>
                        <a:buNone/>
                      </a:pPr>
                      <a:r>
                        <a:rPr lang="en-US" sz="2400" kern="0">
                          <a:effectLst/>
                          <a:latin typeface="Gentona Book" pitchFamily="2" charset="77"/>
                        </a:rPr>
                        <a:t>EXC 4320 / EXC 7320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Methods of Teaching Students with Autism Spectrum Disorders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Data-Driven Planning, Instruction in Behavior &amp; Academics, Intensify &amp; Intervene</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6: 11, 12</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 </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7:  9, 14, 21</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16: 13, 15, 17, 18, 19, 8/22</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20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Applies evidence-based practices to address communication, behavior, and academic instruction for ASD.</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Social Communication Unit Sketch &amp; Transition Project</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000849716"/>
                  </a:ext>
                </a:extLst>
              </a:tr>
              <a:tr h="2655476">
                <a:tc>
                  <a:txBody>
                    <a:bodyPr/>
                    <a:lstStyle/>
                    <a:p>
                      <a:pPr marL="0" marR="0">
                        <a:lnSpc>
                          <a:spcPct val="115000"/>
                        </a:lnSpc>
                        <a:spcAft>
                          <a:spcPts val="800"/>
                        </a:spcAft>
                        <a:buNone/>
                      </a:pPr>
                      <a:r>
                        <a:rPr lang="en-US" sz="2400" kern="0">
                          <a:effectLst/>
                          <a:latin typeface="Gentona Book" pitchFamily="2" charset="77"/>
                        </a:rPr>
                        <a:t>EXC 4330 / EXC 7330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Physical and Health Management of Students with Disabilities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Collaboration, Instruction in Behavior &amp; Academics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3: 2</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7</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16: 8/22</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Addresses physical and health management, emphasizing safety, collaboration, and related services coordination.</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Healthcare Procedure Observation</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400931961"/>
                  </a:ext>
                </a:extLst>
              </a:tr>
            </a:tbl>
          </a:graphicData>
        </a:graphic>
      </p:graphicFrame>
    </p:spTree>
    <p:extLst>
      <p:ext uri="{BB962C8B-B14F-4D97-AF65-F5344CB8AC3E}">
        <p14:creationId xmlns:p14="http://schemas.microsoft.com/office/powerpoint/2010/main" val="3726071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34F6-9BEC-DD58-0306-6462FCD339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74CE74-875F-EB3F-9C79-82C28E816D52}"/>
              </a:ext>
            </a:extLst>
          </p:cNvPr>
          <p:cNvSpPr>
            <a:spLocks noGrp="1"/>
          </p:cNvSpPr>
          <p:nvPr>
            <p:ph type="title"/>
          </p:nvPr>
        </p:nvSpPr>
        <p:spPr>
          <a:xfrm>
            <a:off x="649809" y="-1988345"/>
            <a:ext cx="16829727" cy="1988345"/>
          </a:xfrm>
        </p:spPr>
        <p:txBody>
          <a:bodyPr vert="horz" lIns="91440" tIns="45720" rIns="91440" bIns="45720" rtlCol="0" anchor="b">
            <a:normAutofit/>
          </a:bodyPr>
          <a:lstStyle/>
          <a:p>
            <a:r>
              <a:rPr lang="en-US" dirty="0"/>
              <a:t>Courses table 5</a:t>
            </a:r>
          </a:p>
        </p:txBody>
      </p:sp>
      <p:graphicFrame>
        <p:nvGraphicFramePr>
          <p:cNvPr id="2" name="Content Placeholder 1">
            <a:extLst>
              <a:ext uri="{FF2B5EF4-FFF2-40B4-BE49-F238E27FC236}">
                <a16:creationId xmlns:a16="http://schemas.microsoft.com/office/drawing/2014/main" id="{3C65CE7E-6DBC-5C22-F4F6-AA9623D06406}"/>
              </a:ext>
            </a:extLst>
          </p:cNvPr>
          <p:cNvGraphicFramePr>
            <a:graphicFrameLocks noGrp="1"/>
          </p:cNvGraphicFramePr>
          <p:nvPr>
            <p:ph sz="quarter" idx="10"/>
            <p:extLst>
              <p:ext uri="{D42A27DB-BD31-4B8C-83A1-F6EECF244321}">
                <p14:modId xmlns:p14="http://schemas.microsoft.com/office/powerpoint/2010/main" val="1325568069"/>
              </p:ext>
            </p:extLst>
          </p:nvPr>
        </p:nvGraphicFramePr>
        <p:xfrm>
          <a:off x="773722" y="457200"/>
          <a:ext cx="17039492" cy="8784074"/>
        </p:xfrm>
        <a:graphic>
          <a:graphicData uri="http://schemas.openxmlformats.org/drawingml/2006/table">
            <a:tbl>
              <a:tblPr firstRow="1" firstCol="1" bandRow="1">
                <a:tableStyleId>{5C22544A-7EE6-4342-B048-85BDC9FD1C3A}</a:tableStyleId>
              </a:tblPr>
              <a:tblGrid>
                <a:gridCol w="2150615">
                  <a:extLst>
                    <a:ext uri="{9D8B030D-6E8A-4147-A177-3AD203B41FA5}">
                      <a16:colId xmlns:a16="http://schemas.microsoft.com/office/drawing/2014/main" val="2996818401"/>
                    </a:ext>
                  </a:extLst>
                </a:gridCol>
                <a:gridCol w="4301232">
                  <a:extLst>
                    <a:ext uri="{9D8B030D-6E8A-4147-A177-3AD203B41FA5}">
                      <a16:colId xmlns:a16="http://schemas.microsoft.com/office/drawing/2014/main" val="2763053877"/>
                    </a:ext>
                  </a:extLst>
                </a:gridCol>
                <a:gridCol w="3080709">
                  <a:extLst>
                    <a:ext uri="{9D8B030D-6E8A-4147-A177-3AD203B41FA5}">
                      <a16:colId xmlns:a16="http://schemas.microsoft.com/office/drawing/2014/main" val="3308900582"/>
                    </a:ext>
                  </a:extLst>
                </a:gridCol>
                <a:gridCol w="2161215">
                  <a:extLst>
                    <a:ext uri="{9D8B030D-6E8A-4147-A177-3AD203B41FA5}">
                      <a16:colId xmlns:a16="http://schemas.microsoft.com/office/drawing/2014/main" val="2461405664"/>
                    </a:ext>
                  </a:extLst>
                </a:gridCol>
                <a:gridCol w="5345721">
                  <a:extLst>
                    <a:ext uri="{9D8B030D-6E8A-4147-A177-3AD203B41FA5}">
                      <a16:colId xmlns:a16="http://schemas.microsoft.com/office/drawing/2014/main" val="1295688357"/>
                    </a:ext>
                  </a:extLst>
                </a:gridCol>
              </a:tblGrid>
              <a:tr h="377687">
                <a:tc>
                  <a:txBody>
                    <a:bodyPr/>
                    <a:lstStyle/>
                    <a:p>
                      <a:pPr marL="0" marR="0">
                        <a:lnSpc>
                          <a:spcPct val="115000"/>
                        </a:lnSpc>
                        <a:spcAft>
                          <a:spcPts val="800"/>
                        </a:spcAft>
                        <a:buNone/>
                      </a:pPr>
                      <a:r>
                        <a:rPr lang="en-US" sz="1400" kern="0">
                          <a:effectLst/>
                          <a:latin typeface="Gentona Book" pitchFamily="2" charset="77"/>
                        </a:rPr>
                        <a:t>Course</a:t>
                      </a:r>
                      <a:endParaRPr lang="en-US" sz="1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1400" kern="0">
                          <a:effectLst/>
                          <a:latin typeface="Gentona Book" pitchFamily="2" charset="77"/>
                        </a:rPr>
                        <a:t>Course Title</a:t>
                      </a:r>
                      <a:endParaRPr lang="en-US" sz="1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1400" kern="0">
                          <a:effectLst/>
                          <a:latin typeface="Gentona Book" pitchFamily="2" charset="77"/>
                        </a:rPr>
                        <a:t>Domain</a:t>
                      </a:r>
                      <a:endParaRPr lang="en-US" sz="1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1400" kern="0">
                          <a:effectLst/>
                          <a:latin typeface="Gentona Book" pitchFamily="2" charset="77"/>
                        </a:rPr>
                        <a:t>HLP Pillar</a:t>
                      </a:r>
                      <a:endParaRPr lang="en-US" sz="1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1400" kern="0">
                          <a:effectLst/>
                          <a:latin typeface="Gentona Book" pitchFamily="2" charset="77"/>
                        </a:rPr>
                        <a:t>Assignment Alignment</a:t>
                      </a:r>
                      <a:endParaRPr lang="en-US" sz="18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4188551640"/>
                  </a:ext>
                </a:extLst>
              </a:tr>
              <a:tr h="3076100">
                <a:tc>
                  <a:txBody>
                    <a:bodyPr/>
                    <a:lstStyle/>
                    <a:p>
                      <a:pPr marL="0" marR="0">
                        <a:lnSpc>
                          <a:spcPct val="115000"/>
                        </a:lnSpc>
                        <a:spcAft>
                          <a:spcPts val="800"/>
                        </a:spcAft>
                        <a:buNone/>
                      </a:pPr>
                      <a:r>
                        <a:rPr lang="en-US" sz="2400" kern="0">
                          <a:effectLst/>
                          <a:latin typeface="Gentona Book" pitchFamily="2" charset="77"/>
                        </a:rPr>
                        <a:t>EXC 4560 / EXC 6560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Assessment of Students with Disabilities: General Curriculum</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Data-Driven Planning,</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Instruction in Behavior &amp; Academics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6: 4, 11, 12</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 </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16: 13</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Focuses on formal and informal assessment to guide instructional decision-making and progress monitoring.</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400" b="1" i="1" u="none" strike="noStrike" kern="0" cap="none" spc="0" normalizeH="0" baseline="0" noProof="0" dirty="0">
                          <a:ln>
                            <a:noFill/>
                          </a:ln>
                          <a:solidFill>
                            <a:prstClr val="black"/>
                          </a:solidFill>
                          <a:effectLst/>
                          <a:uLnTx/>
                          <a:uFillTx/>
                          <a:latin typeface="Gentona Book" pitchFamily="2" charset="77"/>
                          <a:ea typeface="Aptos" panose="020B0004020202020204" pitchFamily="34" charset="0"/>
                          <a:cs typeface="Times New Roman" panose="02020603050405020304" pitchFamily="18" charset="0"/>
                        </a:rPr>
                        <a:t>Task: Academic Intervention/Academic Support Project &amp; IEP Project</a:t>
                      </a:r>
                      <a:endParaRPr kumimoji="0" lang="en-US" sz="4200" b="1" i="1" u="none" strike="noStrike" kern="100" cap="none" spc="0" normalizeH="0" baseline="0" noProof="0" dirty="0">
                        <a:ln>
                          <a:noFill/>
                        </a:ln>
                        <a:solidFill>
                          <a:prstClr val="black"/>
                        </a:solidFill>
                        <a:effectLst/>
                        <a:uLnTx/>
                        <a:uFillTx/>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892013973"/>
                  </a:ext>
                </a:extLst>
              </a:tr>
              <a:tr h="2234852">
                <a:tc>
                  <a:txBody>
                    <a:bodyPr/>
                    <a:lstStyle/>
                    <a:p>
                      <a:pPr marL="0" marR="0">
                        <a:lnSpc>
                          <a:spcPct val="115000"/>
                        </a:lnSpc>
                        <a:spcAft>
                          <a:spcPts val="800"/>
                        </a:spcAft>
                        <a:buNone/>
                      </a:pPr>
                      <a:r>
                        <a:rPr lang="en-US" sz="2400" kern="0">
                          <a:effectLst/>
                          <a:latin typeface="Gentona Book" pitchFamily="2" charset="77"/>
                        </a:rPr>
                        <a:t>EXC 4570 / EXC 6570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Individual and Classroom Management</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Instruction in Behavior &amp; Academics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7: 9, </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16: 8/22</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Covers proactive behavior management, reinforcement, and maintaining positive learning environments.</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a:t>
                      </a:r>
                      <a:r>
                        <a:rPr kumimoji="0" lang="en-US" sz="2400" b="1" i="1" u="none" strike="noStrike" kern="0" cap="none" spc="0" normalizeH="0" baseline="0" noProof="0" dirty="0">
                          <a:ln>
                            <a:noFill/>
                          </a:ln>
                          <a:solidFill>
                            <a:prstClr val="black"/>
                          </a:solidFill>
                          <a:effectLst/>
                          <a:uLnTx/>
                          <a:uFillTx/>
                          <a:latin typeface="Gentona Book" pitchFamily="2" charset="77"/>
                          <a:ea typeface="Aptos" panose="020B0004020202020204" pitchFamily="34" charset="0"/>
                          <a:cs typeface="Times New Roman" panose="02020603050405020304" pitchFamily="18" charset="0"/>
                        </a:rPr>
                        <a:t>Comprehensive Classroom Management Project</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900183251"/>
                  </a:ext>
                </a:extLst>
              </a:tr>
              <a:tr h="2739995">
                <a:tc>
                  <a:txBody>
                    <a:bodyPr/>
                    <a:lstStyle/>
                    <a:p>
                      <a:pPr marL="0" marR="0">
                        <a:lnSpc>
                          <a:spcPct val="115000"/>
                        </a:lnSpc>
                        <a:spcAft>
                          <a:spcPts val="800"/>
                        </a:spcAft>
                        <a:buNone/>
                      </a:pPr>
                      <a:r>
                        <a:rPr lang="en-US" sz="2400" kern="0">
                          <a:effectLst/>
                          <a:latin typeface="Gentona Book" pitchFamily="2" charset="77"/>
                        </a:rPr>
                        <a:t>EXC 4580 / EXC 6580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Instructional Methods in the Content Areas: General Curriculum</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Data-Driven Planning,</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Instruction in Behavior &amp; Academics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6: 11, 12</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 </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7:  14, 21</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16: 13, 15, 17, 18, 19, 8/22</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Provides strategies for explicit, scaffolded, and differentiated instruction in core content areas.</a:t>
                      </a:r>
                    </a:p>
                    <a:p>
                      <a:pPr marL="0" marR="0">
                        <a:lnSpc>
                          <a:spcPct val="115000"/>
                        </a:lnSpc>
                        <a:spcAft>
                          <a:spcPts val="800"/>
                        </a:spcAft>
                        <a:buNone/>
                      </a:pPr>
                      <a:r>
                        <a:rPr lang="en-US" sz="2400" b="1" i="1" kern="0" dirty="0">
                          <a:solidFill>
                            <a:schemeClr val="tx1"/>
                          </a:solidFill>
                          <a:effectLst/>
                          <a:latin typeface="Gentona Book" pitchFamily="2" charset="77"/>
                          <a:ea typeface="Aptos" panose="020B0004020202020204" pitchFamily="34" charset="0"/>
                          <a:cs typeface="Times New Roman" panose="02020603050405020304" pitchFamily="18" charset="0"/>
                        </a:rPr>
                        <a:t>Task: Evidence-Based Strategy Demonstration</a:t>
                      </a:r>
                      <a:endParaRPr lang="en-US" sz="4200" b="1" i="1" kern="100" dirty="0">
                        <a:solidFill>
                          <a:schemeClr val="tx1"/>
                        </a:solidFill>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4063491514"/>
                  </a:ext>
                </a:extLst>
              </a:tr>
            </a:tbl>
          </a:graphicData>
        </a:graphic>
      </p:graphicFrame>
    </p:spTree>
    <p:extLst>
      <p:ext uri="{BB962C8B-B14F-4D97-AF65-F5344CB8AC3E}">
        <p14:creationId xmlns:p14="http://schemas.microsoft.com/office/powerpoint/2010/main" val="1316124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C5A40-60AE-77E4-E24F-E11AA8FA4B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A01887-2F26-F03F-77F3-88B93E456117}"/>
              </a:ext>
            </a:extLst>
          </p:cNvPr>
          <p:cNvSpPr>
            <a:spLocks noGrp="1"/>
          </p:cNvSpPr>
          <p:nvPr>
            <p:ph type="title"/>
          </p:nvPr>
        </p:nvSpPr>
        <p:spPr>
          <a:xfrm>
            <a:off x="649809" y="-1988345"/>
            <a:ext cx="16829727" cy="1988345"/>
          </a:xfrm>
        </p:spPr>
        <p:txBody>
          <a:bodyPr vert="horz" lIns="91440" tIns="45720" rIns="91440" bIns="45720" rtlCol="0" anchor="b">
            <a:normAutofit/>
          </a:bodyPr>
          <a:lstStyle/>
          <a:p>
            <a:r>
              <a:rPr lang="en-US" dirty="0"/>
              <a:t>Courses table 6</a:t>
            </a:r>
          </a:p>
        </p:txBody>
      </p:sp>
      <p:graphicFrame>
        <p:nvGraphicFramePr>
          <p:cNvPr id="2" name="Content Placeholder 1">
            <a:extLst>
              <a:ext uri="{FF2B5EF4-FFF2-40B4-BE49-F238E27FC236}">
                <a16:creationId xmlns:a16="http://schemas.microsoft.com/office/drawing/2014/main" id="{31E94C7F-C647-150A-57C3-D1768D712A5B}"/>
              </a:ext>
            </a:extLst>
          </p:cNvPr>
          <p:cNvGraphicFramePr>
            <a:graphicFrameLocks noGrp="1"/>
          </p:cNvGraphicFramePr>
          <p:nvPr>
            <p:ph sz="quarter" idx="10"/>
            <p:extLst>
              <p:ext uri="{D42A27DB-BD31-4B8C-83A1-F6EECF244321}">
                <p14:modId xmlns:p14="http://schemas.microsoft.com/office/powerpoint/2010/main" val="3582810877"/>
              </p:ext>
            </p:extLst>
          </p:nvPr>
        </p:nvGraphicFramePr>
        <p:xfrm>
          <a:off x="826476" y="263770"/>
          <a:ext cx="17092246" cy="8638383"/>
        </p:xfrm>
        <a:graphic>
          <a:graphicData uri="http://schemas.openxmlformats.org/drawingml/2006/table">
            <a:tbl>
              <a:tblPr firstRow="1" firstCol="1" bandRow="1">
                <a:tableStyleId>{5C22544A-7EE6-4342-B048-85BDC9FD1C3A}</a:tableStyleId>
              </a:tblPr>
              <a:tblGrid>
                <a:gridCol w="2157273">
                  <a:extLst>
                    <a:ext uri="{9D8B030D-6E8A-4147-A177-3AD203B41FA5}">
                      <a16:colId xmlns:a16="http://schemas.microsoft.com/office/drawing/2014/main" val="3097179625"/>
                    </a:ext>
                  </a:extLst>
                </a:gridCol>
                <a:gridCol w="4314548">
                  <a:extLst>
                    <a:ext uri="{9D8B030D-6E8A-4147-A177-3AD203B41FA5}">
                      <a16:colId xmlns:a16="http://schemas.microsoft.com/office/drawing/2014/main" val="1814063750"/>
                    </a:ext>
                  </a:extLst>
                </a:gridCol>
                <a:gridCol w="3090249">
                  <a:extLst>
                    <a:ext uri="{9D8B030D-6E8A-4147-A177-3AD203B41FA5}">
                      <a16:colId xmlns:a16="http://schemas.microsoft.com/office/drawing/2014/main" val="3737168947"/>
                    </a:ext>
                  </a:extLst>
                </a:gridCol>
                <a:gridCol w="2149286">
                  <a:extLst>
                    <a:ext uri="{9D8B030D-6E8A-4147-A177-3AD203B41FA5}">
                      <a16:colId xmlns:a16="http://schemas.microsoft.com/office/drawing/2014/main" val="1899596154"/>
                    </a:ext>
                  </a:extLst>
                </a:gridCol>
                <a:gridCol w="5380890">
                  <a:extLst>
                    <a:ext uri="{9D8B030D-6E8A-4147-A177-3AD203B41FA5}">
                      <a16:colId xmlns:a16="http://schemas.microsoft.com/office/drawing/2014/main" val="2521113762"/>
                    </a:ext>
                  </a:extLst>
                </a:gridCol>
              </a:tblGrid>
              <a:tr h="615461">
                <a:tc>
                  <a:txBody>
                    <a:bodyPr/>
                    <a:lstStyle/>
                    <a:p>
                      <a:pPr marL="0" marR="0">
                        <a:lnSpc>
                          <a:spcPct val="115000"/>
                        </a:lnSpc>
                        <a:spcAft>
                          <a:spcPts val="800"/>
                        </a:spcAft>
                        <a:buNone/>
                      </a:pPr>
                      <a:r>
                        <a:rPr lang="en-US" sz="2400" kern="0">
                          <a:effectLst/>
                          <a:latin typeface="Gentona Book" pitchFamily="2" charset="77"/>
                        </a:rPr>
                        <a:t>Course</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Course Title</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Domain</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HLP Pillar</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Assignment Alignment</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954070312"/>
                  </a:ext>
                </a:extLst>
              </a:tr>
              <a:tr h="2579931">
                <a:tc>
                  <a:txBody>
                    <a:bodyPr/>
                    <a:lstStyle/>
                    <a:p>
                      <a:pPr marL="0" marR="0">
                        <a:lnSpc>
                          <a:spcPct val="115000"/>
                        </a:lnSpc>
                        <a:spcAft>
                          <a:spcPts val="800"/>
                        </a:spcAft>
                        <a:buNone/>
                      </a:pPr>
                      <a:r>
                        <a:rPr lang="en-US" sz="2400" kern="0" dirty="0">
                          <a:effectLst/>
                          <a:latin typeface="Gentona Book" pitchFamily="2" charset="77"/>
                        </a:rPr>
                        <a:t>EXC 4590 / EXC 6590</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Instructional Methods and Curriculum Planning: General Curriculum</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Data-Driven Planning, Instruction in Behavior &amp; Academics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6: 4 11–12</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 </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7: 14, 21</a:t>
                      </a:r>
                      <a:endParaRPr lang="en-US" sz="4200" kern="100" dirty="0">
                        <a:effectLst/>
                        <a:latin typeface="Gentona Book" pitchFamily="2" charset="77"/>
                      </a:endParaRPr>
                    </a:p>
                    <a:p>
                      <a:pPr marL="0" marR="0">
                        <a:lnSpc>
                          <a:spcPct val="115000"/>
                        </a:lnSpc>
                        <a:spcAft>
                          <a:spcPts val="800"/>
                        </a:spcAft>
                        <a:buNone/>
                      </a:pPr>
                      <a:r>
                        <a:rPr lang="en-US" sz="2400" kern="0" dirty="0">
                          <a:effectLst/>
                          <a:latin typeface="Gentona Book" pitchFamily="2" charset="77"/>
                        </a:rPr>
                        <a:t>16: 13, 15, 17, 18</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Integrates curriculum design, lesson planning, and data-based instructional adjustments.</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Instructional Design Project</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594885684"/>
                  </a:ext>
                </a:extLst>
              </a:tr>
              <a:tr h="3208139">
                <a:tc>
                  <a:txBody>
                    <a:bodyPr/>
                    <a:lstStyle/>
                    <a:p>
                      <a:pPr marL="0" marR="0">
                        <a:lnSpc>
                          <a:spcPct val="115000"/>
                        </a:lnSpc>
                        <a:spcAft>
                          <a:spcPts val="800"/>
                        </a:spcAft>
                        <a:buNone/>
                      </a:pPr>
                      <a:r>
                        <a:rPr lang="en-US" sz="2400" kern="0">
                          <a:effectLst/>
                          <a:latin typeface="Gentona Book" pitchFamily="2" charset="77"/>
                        </a:rPr>
                        <a:t>EXC 4600 / EXC 7000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Collaboration Between Schools and Communities in Special Education / Collaboration with Parents and Professionals</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Collaboration</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 </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Intensify and Intervene as Needed</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 </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1: 2</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3</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20: 10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Emphasizes effective teamwork and culturally responsive partnerships among educators, families, and communities.</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Parent Perspective Survey for IEP Preparation</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435425767"/>
                  </a:ext>
                </a:extLst>
              </a:tr>
              <a:tr h="2234852">
                <a:tc>
                  <a:txBody>
                    <a:bodyPr/>
                    <a:lstStyle/>
                    <a:p>
                      <a:pPr marL="0" marR="0">
                        <a:lnSpc>
                          <a:spcPct val="115000"/>
                        </a:lnSpc>
                        <a:spcAft>
                          <a:spcPts val="800"/>
                        </a:spcAft>
                        <a:buNone/>
                      </a:pPr>
                      <a:r>
                        <a:rPr lang="en-US" sz="2400" kern="0">
                          <a:effectLst/>
                          <a:latin typeface="Gentona Book" pitchFamily="2" charset="77"/>
                        </a:rPr>
                        <a:t>EXC 4650</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Opening School Experience</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Collaboration, </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 </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Data-Driven Planning</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1: 2</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3</a:t>
                      </a:r>
                      <a:endParaRPr lang="en-US" sz="4200" kern="100">
                        <a:effectLst/>
                        <a:latin typeface="Gentona Book" pitchFamily="2" charset="77"/>
                      </a:endParaRPr>
                    </a:p>
                    <a:p>
                      <a:pPr marL="0" marR="0">
                        <a:lnSpc>
                          <a:spcPct val="115000"/>
                        </a:lnSpc>
                        <a:spcAft>
                          <a:spcPts val="800"/>
                        </a:spcAft>
                        <a:buNone/>
                      </a:pPr>
                      <a:r>
                        <a:rPr lang="en-US" sz="2400" kern="0">
                          <a:effectLst/>
                          <a:latin typeface="Gentona Book" pitchFamily="2" charset="77"/>
                        </a:rPr>
                        <a:t>6:4</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dirty="0">
                          <a:effectLst/>
                          <a:latin typeface="Gentona Book" pitchFamily="2" charset="77"/>
                        </a:rPr>
                        <a:t>Initial school-based experience focusing on collaboration, planning, and observation.</a:t>
                      </a:r>
                    </a:p>
                    <a:p>
                      <a:pPr marL="0" marR="0">
                        <a:lnSpc>
                          <a:spcPct val="115000"/>
                        </a:lnSpc>
                        <a:spcAft>
                          <a:spcPts val="800"/>
                        </a:spcAft>
                        <a:buNone/>
                      </a:pPr>
                      <a:r>
                        <a:rPr lang="en-US" sz="2400" b="1" i="1" kern="0" dirty="0">
                          <a:effectLst/>
                          <a:latin typeface="Gentona Book" pitchFamily="2" charset="77"/>
                          <a:ea typeface="Aptos" panose="020B0004020202020204" pitchFamily="34" charset="0"/>
                          <a:cs typeface="Times New Roman" panose="02020603050405020304" pitchFamily="18" charset="0"/>
                        </a:rPr>
                        <a:t>Task: School Community Context Review</a:t>
                      </a:r>
                      <a:endParaRPr lang="en-US" sz="42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275597940"/>
                  </a:ext>
                </a:extLst>
              </a:tr>
            </a:tbl>
          </a:graphicData>
        </a:graphic>
      </p:graphicFrame>
    </p:spTree>
    <p:extLst>
      <p:ext uri="{BB962C8B-B14F-4D97-AF65-F5344CB8AC3E}">
        <p14:creationId xmlns:p14="http://schemas.microsoft.com/office/powerpoint/2010/main" val="195135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06205-53F2-FC27-72D1-1C4838BC48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9A41DE-05D6-A35B-461B-70CEF630CA18}"/>
              </a:ext>
            </a:extLst>
          </p:cNvPr>
          <p:cNvSpPr>
            <a:spLocks noGrp="1"/>
          </p:cNvSpPr>
          <p:nvPr>
            <p:ph type="title"/>
          </p:nvPr>
        </p:nvSpPr>
        <p:spPr>
          <a:xfrm>
            <a:off x="649809" y="-1988345"/>
            <a:ext cx="16829727" cy="1988345"/>
          </a:xfrm>
        </p:spPr>
        <p:txBody>
          <a:bodyPr vert="horz" lIns="91440" tIns="45720" rIns="91440" bIns="45720" rtlCol="0" anchor="b">
            <a:normAutofit/>
          </a:bodyPr>
          <a:lstStyle/>
          <a:p>
            <a:r>
              <a:rPr lang="en-US" dirty="0"/>
              <a:t>Courses table 7</a:t>
            </a:r>
          </a:p>
        </p:txBody>
      </p:sp>
      <p:graphicFrame>
        <p:nvGraphicFramePr>
          <p:cNvPr id="2" name="Content Placeholder 1">
            <a:extLst>
              <a:ext uri="{FF2B5EF4-FFF2-40B4-BE49-F238E27FC236}">
                <a16:creationId xmlns:a16="http://schemas.microsoft.com/office/drawing/2014/main" id="{693E58AA-02F0-15A8-0890-76F9D762F43E}"/>
              </a:ext>
            </a:extLst>
          </p:cNvPr>
          <p:cNvGraphicFramePr>
            <a:graphicFrameLocks noGrp="1"/>
          </p:cNvGraphicFramePr>
          <p:nvPr>
            <p:ph sz="quarter" idx="10"/>
            <p:extLst>
              <p:ext uri="{D42A27DB-BD31-4B8C-83A1-F6EECF244321}">
                <p14:modId xmlns:p14="http://schemas.microsoft.com/office/powerpoint/2010/main" val="1857412063"/>
              </p:ext>
            </p:extLst>
          </p:nvPr>
        </p:nvGraphicFramePr>
        <p:xfrm>
          <a:off x="782516" y="1"/>
          <a:ext cx="16722970" cy="9585675"/>
        </p:xfrm>
        <a:graphic>
          <a:graphicData uri="http://schemas.openxmlformats.org/drawingml/2006/table">
            <a:tbl>
              <a:tblPr firstRow="1" firstCol="1" bandRow="1">
                <a:tableStyleId>{5C22544A-7EE6-4342-B048-85BDC9FD1C3A}</a:tableStyleId>
              </a:tblPr>
              <a:tblGrid>
                <a:gridCol w="2947272">
                  <a:extLst>
                    <a:ext uri="{9D8B030D-6E8A-4147-A177-3AD203B41FA5}">
                      <a16:colId xmlns:a16="http://schemas.microsoft.com/office/drawing/2014/main" val="3520593978"/>
                    </a:ext>
                  </a:extLst>
                </a:gridCol>
                <a:gridCol w="4491020">
                  <a:extLst>
                    <a:ext uri="{9D8B030D-6E8A-4147-A177-3AD203B41FA5}">
                      <a16:colId xmlns:a16="http://schemas.microsoft.com/office/drawing/2014/main" val="656021265"/>
                    </a:ext>
                  </a:extLst>
                </a:gridCol>
                <a:gridCol w="2708031">
                  <a:extLst>
                    <a:ext uri="{9D8B030D-6E8A-4147-A177-3AD203B41FA5}">
                      <a16:colId xmlns:a16="http://schemas.microsoft.com/office/drawing/2014/main" val="467020978"/>
                    </a:ext>
                  </a:extLst>
                </a:gridCol>
                <a:gridCol w="2048609">
                  <a:extLst>
                    <a:ext uri="{9D8B030D-6E8A-4147-A177-3AD203B41FA5}">
                      <a16:colId xmlns:a16="http://schemas.microsoft.com/office/drawing/2014/main" val="99640187"/>
                    </a:ext>
                  </a:extLst>
                </a:gridCol>
                <a:gridCol w="4528038">
                  <a:extLst>
                    <a:ext uri="{9D8B030D-6E8A-4147-A177-3AD203B41FA5}">
                      <a16:colId xmlns:a16="http://schemas.microsoft.com/office/drawing/2014/main" val="4187589840"/>
                    </a:ext>
                  </a:extLst>
                </a:gridCol>
              </a:tblGrid>
              <a:tr h="508599">
                <a:tc>
                  <a:txBody>
                    <a:bodyPr/>
                    <a:lstStyle/>
                    <a:p>
                      <a:pPr marL="0" marR="0">
                        <a:lnSpc>
                          <a:spcPct val="115000"/>
                        </a:lnSpc>
                        <a:spcAft>
                          <a:spcPts val="800"/>
                        </a:spcAft>
                        <a:buNone/>
                      </a:pPr>
                      <a:r>
                        <a:rPr lang="en-US" sz="2400" kern="0" dirty="0">
                          <a:effectLst/>
                          <a:latin typeface="Gentona Book" pitchFamily="2" charset="77"/>
                        </a:rPr>
                        <a:t>Course</a:t>
                      </a:r>
                      <a:endParaRPr lang="en-US" sz="42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Course Title</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Domain</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HLP Pillar</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400" kern="0">
                          <a:effectLst/>
                          <a:latin typeface="Gentona Book" pitchFamily="2" charset="77"/>
                        </a:rPr>
                        <a:t>Assignment Alignment</a:t>
                      </a:r>
                      <a:endParaRPr lang="en-US" sz="42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174593074"/>
                  </a:ext>
                </a:extLst>
              </a:tr>
              <a:tr h="1606487">
                <a:tc>
                  <a:txBody>
                    <a:bodyPr/>
                    <a:lstStyle/>
                    <a:p>
                      <a:pPr marL="0" marR="0">
                        <a:lnSpc>
                          <a:spcPct val="115000"/>
                        </a:lnSpc>
                        <a:spcAft>
                          <a:spcPts val="800"/>
                        </a:spcAft>
                        <a:buNone/>
                      </a:pPr>
                      <a:r>
                        <a:rPr lang="en-US" sz="2100" kern="0" dirty="0">
                          <a:effectLst/>
                          <a:latin typeface="Gentona Book" pitchFamily="2" charset="77"/>
                        </a:rPr>
                        <a:t>EXC 4760</a:t>
                      </a:r>
                      <a:endParaRPr lang="en-US" sz="36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a:effectLst/>
                          <a:latin typeface="Gentona Book" pitchFamily="2" charset="77"/>
                        </a:rPr>
                        <a:t>Special Topics in Special Education</a:t>
                      </a:r>
                      <a:endParaRPr lang="en-US" sz="36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a:effectLst/>
                          <a:latin typeface="Gentona Book" pitchFamily="2" charset="77"/>
                        </a:rPr>
                        <a:t>All four domains</a:t>
                      </a:r>
                      <a:endParaRPr lang="en-US" sz="36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a:effectLst/>
                          <a:latin typeface="Gentona Book" pitchFamily="2" charset="77"/>
                        </a:rPr>
                        <a:t>1–22</a:t>
                      </a:r>
                      <a:endParaRPr lang="en-US" sz="36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dirty="0">
                          <a:effectLst/>
                          <a:latin typeface="Gentona Book" pitchFamily="2" charset="77"/>
                        </a:rPr>
                        <a:t>Explores specialized topics and innovations integrating multiple HLPs across domains.</a:t>
                      </a:r>
                    </a:p>
                    <a:p>
                      <a:pPr marL="0" marR="0">
                        <a:lnSpc>
                          <a:spcPct val="115000"/>
                        </a:lnSpc>
                        <a:spcAft>
                          <a:spcPts val="800"/>
                        </a:spcAft>
                        <a:buNone/>
                      </a:pPr>
                      <a:r>
                        <a:rPr lang="en-US" sz="2100" b="1" i="1" kern="0" dirty="0">
                          <a:effectLst/>
                          <a:latin typeface="Gentona Book" pitchFamily="2" charset="77"/>
                          <a:ea typeface="Aptos" panose="020B0004020202020204" pitchFamily="34" charset="0"/>
                          <a:cs typeface="Times New Roman" panose="02020603050405020304" pitchFamily="18" charset="0"/>
                        </a:rPr>
                        <a:t>Task: Group Topic Presentation</a:t>
                      </a:r>
                      <a:endParaRPr lang="en-US" sz="36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704664708"/>
                  </a:ext>
                </a:extLst>
              </a:tr>
              <a:tr h="3153477">
                <a:tc>
                  <a:txBody>
                    <a:bodyPr/>
                    <a:lstStyle/>
                    <a:p>
                      <a:pPr marL="0" marR="0">
                        <a:lnSpc>
                          <a:spcPct val="115000"/>
                        </a:lnSpc>
                        <a:spcAft>
                          <a:spcPts val="800"/>
                        </a:spcAft>
                        <a:buNone/>
                      </a:pPr>
                      <a:r>
                        <a:rPr lang="en-US" sz="2100" kern="0" dirty="0">
                          <a:effectLst/>
                          <a:latin typeface="Gentona Book" pitchFamily="2" charset="77"/>
                        </a:rPr>
                        <a:t>EXC 7420</a:t>
                      </a:r>
                      <a:endParaRPr lang="en-US" sz="36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dirty="0">
                          <a:effectLst/>
                          <a:latin typeface="Gentona Book" pitchFamily="2" charset="77"/>
                        </a:rPr>
                        <a:t>Assessment and Structured Literacy Instruction in Reading Fluency, Vocabulary, and Comprehension for Students with Dyslexia and Other Reading Disabilities</a:t>
                      </a:r>
                      <a:endParaRPr lang="en-US" sz="36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dirty="0">
                          <a:effectLst/>
                          <a:latin typeface="Gentona Book" pitchFamily="2" charset="77"/>
                        </a:rPr>
                        <a:t>Data-Driven Planning, Instruction in Behavior &amp; Academics</a:t>
                      </a:r>
                      <a:endParaRPr lang="en-US" sz="36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dirty="0">
                          <a:effectLst/>
                          <a:latin typeface="Gentona Book" pitchFamily="2" charset="77"/>
                        </a:rPr>
                        <a:t>6: 4, 11, 12</a:t>
                      </a:r>
                      <a:endParaRPr lang="en-US" sz="3600" kern="100" dirty="0">
                        <a:effectLst/>
                        <a:latin typeface="Gentona Book" pitchFamily="2" charset="77"/>
                      </a:endParaRPr>
                    </a:p>
                    <a:p>
                      <a:pPr marL="0" marR="0">
                        <a:lnSpc>
                          <a:spcPct val="115000"/>
                        </a:lnSpc>
                        <a:spcAft>
                          <a:spcPts val="800"/>
                        </a:spcAft>
                        <a:buNone/>
                      </a:pPr>
                      <a:r>
                        <a:rPr lang="en-US" sz="2100" kern="0" dirty="0">
                          <a:effectLst/>
                          <a:latin typeface="Gentona Book" pitchFamily="2" charset="77"/>
                        </a:rPr>
                        <a:t> </a:t>
                      </a:r>
                      <a:endParaRPr lang="en-US" sz="3600" kern="100" dirty="0">
                        <a:effectLst/>
                        <a:latin typeface="Gentona Book" pitchFamily="2" charset="77"/>
                      </a:endParaRPr>
                    </a:p>
                    <a:p>
                      <a:pPr marL="0" marR="0">
                        <a:lnSpc>
                          <a:spcPct val="115000"/>
                        </a:lnSpc>
                        <a:spcAft>
                          <a:spcPts val="800"/>
                        </a:spcAft>
                        <a:buNone/>
                      </a:pPr>
                      <a:r>
                        <a:rPr lang="en-US" sz="2100" kern="0" dirty="0">
                          <a:effectLst/>
                          <a:latin typeface="Gentona Book" pitchFamily="2" charset="77"/>
                        </a:rPr>
                        <a:t>7:  14, 21</a:t>
                      </a:r>
                      <a:endParaRPr lang="en-US" sz="3600" kern="100" dirty="0">
                        <a:effectLst/>
                        <a:latin typeface="Gentona Book" pitchFamily="2" charset="77"/>
                      </a:endParaRPr>
                    </a:p>
                    <a:p>
                      <a:pPr marL="0" marR="0">
                        <a:lnSpc>
                          <a:spcPct val="115000"/>
                        </a:lnSpc>
                        <a:spcAft>
                          <a:spcPts val="800"/>
                        </a:spcAft>
                        <a:buNone/>
                      </a:pPr>
                      <a:r>
                        <a:rPr lang="en-US" sz="2100" kern="0" dirty="0">
                          <a:effectLst/>
                          <a:latin typeface="Gentona Book" pitchFamily="2" charset="77"/>
                        </a:rPr>
                        <a:t>16: 13, 15, 17, 18, 19, 8/22</a:t>
                      </a:r>
                      <a:endParaRPr lang="en-US" sz="36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dirty="0">
                          <a:effectLst/>
                          <a:latin typeface="Gentona Book" pitchFamily="2" charset="77"/>
                        </a:rPr>
                        <a:t>Focuses on structured literacy development for reading fluency, vocabulary, and comprehension.</a:t>
                      </a:r>
                    </a:p>
                    <a:p>
                      <a:pPr marL="0" marR="0">
                        <a:lnSpc>
                          <a:spcPct val="115000"/>
                        </a:lnSpc>
                        <a:spcAft>
                          <a:spcPts val="800"/>
                        </a:spcAft>
                        <a:buNone/>
                      </a:pPr>
                      <a:r>
                        <a:rPr lang="en-US" sz="2100" b="1" i="1" kern="0" dirty="0">
                          <a:effectLst/>
                          <a:latin typeface="Gentona Book" pitchFamily="2" charset="77"/>
                          <a:ea typeface="Aptos" panose="020B0004020202020204" pitchFamily="34" charset="0"/>
                          <a:cs typeface="Times New Roman" panose="02020603050405020304" pitchFamily="18" charset="0"/>
                        </a:rPr>
                        <a:t>Task: ITS: Integrated Teaching Sequence</a:t>
                      </a:r>
                      <a:endParaRPr lang="en-US" sz="36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757658206"/>
                  </a:ext>
                </a:extLst>
              </a:tr>
              <a:tr h="1974533">
                <a:tc>
                  <a:txBody>
                    <a:bodyPr/>
                    <a:lstStyle/>
                    <a:p>
                      <a:pPr marL="0" marR="0">
                        <a:lnSpc>
                          <a:spcPct val="115000"/>
                        </a:lnSpc>
                        <a:spcAft>
                          <a:spcPts val="800"/>
                        </a:spcAft>
                        <a:buNone/>
                      </a:pPr>
                      <a:r>
                        <a:rPr lang="en-US" sz="2100" kern="0">
                          <a:effectLst/>
                          <a:latin typeface="Gentona Book" pitchFamily="2" charset="77"/>
                        </a:rPr>
                        <a:t>EXC 4925 / EXC 4661/ EXC 6661 / EXC 7925</a:t>
                      </a:r>
                      <a:endParaRPr lang="en-US" sz="36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dirty="0">
                          <a:effectLst/>
                          <a:latin typeface="Gentona Book" pitchFamily="2" charset="77"/>
                        </a:rPr>
                        <a:t>Practicum I: Special Education (Adapted &amp; General Curriculum)</a:t>
                      </a:r>
                      <a:endParaRPr lang="en-US" sz="36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dirty="0">
                          <a:effectLst/>
                          <a:latin typeface="Gentona Book" pitchFamily="2" charset="77"/>
                        </a:rPr>
                        <a:t>All four domains</a:t>
                      </a:r>
                      <a:endParaRPr lang="en-US" sz="3600"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a:effectLst/>
                          <a:latin typeface="Gentona Book" pitchFamily="2" charset="77"/>
                        </a:rPr>
                        <a:t>1–22</a:t>
                      </a:r>
                      <a:endParaRPr lang="en-US" sz="36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dirty="0">
                          <a:effectLst/>
                          <a:latin typeface="Gentona Book" pitchFamily="2" charset="77"/>
                        </a:rPr>
                        <a:t>Supervised field experience applying collaboration, assessment, and instructional HLPs.</a:t>
                      </a:r>
                    </a:p>
                    <a:p>
                      <a:pPr marL="0" marR="0">
                        <a:lnSpc>
                          <a:spcPct val="115000"/>
                        </a:lnSpc>
                        <a:spcAft>
                          <a:spcPts val="800"/>
                        </a:spcAft>
                        <a:buNone/>
                      </a:pPr>
                      <a:r>
                        <a:rPr lang="en-US" sz="2100" b="1" i="1" kern="0" dirty="0">
                          <a:effectLst/>
                          <a:latin typeface="Gentona Book" pitchFamily="2" charset="77"/>
                          <a:ea typeface="Aptos" panose="020B0004020202020204" pitchFamily="34" charset="0"/>
                          <a:cs typeface="Times New Roman" panose="02020603050405020304" pitchFamily="18" charset="0"/>
                        </a:rPr>
                        <a:t>Tasks: Classroom Teaching Observations; Unit Plan</a:t>
                      </a:r>
                      <a:endParaRPr lang="en-US" sz="36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183487734"/>
                  </a:ext>
                </a:extLst>
              </a:tr>
              <a:tr h="2342579">
                <a:tc>
                  <a:txBody>
                    <a:bodyPr/>
                    <a:lstStyle/>
                    <a:p>
                      <a:pPr marL="0" marR="0">
                        <a:lnSpc>
                          <a:spcPct val="115000"/>
                        </a:lnSpc>
                        <a:spcAft>
                          <a:spcPts val="800"/>
                        </a:spcAft>
                        <a:buNone/>
                      </a:pPr>
                      <a:r>
                        <a:rPr lang="en-US" sz="2100" kern="0">
                          <a:effectLst/>
                          <a:latin typeface="Gentona Book" pitchFamily="2" charset="77"/>
                        </a:rPr>
                        <a:t>EXC 4935 / EXC 4671/ EXC 6671 / EXC 7935</a:t>
                      </a:r>
                      <a:endParaRPr lang="en-US" sz="36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a:effectLst/>
                          <a:latin typeface="Gentona Book" pitchFamily="2" charset="77"/>
                        </a:rPr>
                        <a:t>Student Teaching: Special Education (Adapted &amp; General Curriculum)</a:t>
                      </a:r>
                      <a:endParaRPr lang="en-US" sz="36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a:effectLst/>
                          <a:latin typeface="Gentona Book" pitchFamily="2" charset="77"/>
                        </a:rPr>
                        <a:t>All four domains</a:t>
                      </a:r>
                      <a:endParaRPr lang="en-US" sz="36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a:effectLst/>
                          <a:latin typeface="Gentona Book" pitchFamily="2" charset="77"/>
                        </a:rPr>
                        <a:t>1–22</a:t>
                      </a:r>
                      <a:endParaRPr lang="en-US" sz="3600" kern="100">
                        <a:effectLst/>
                        <a:latin typeface="Gentona Book" pitchFamily="2" charset="77"/>
                        <a:ea typeface="Aptos" panose="020B0004020202020204" pitchFamily="34" charset="0"/>
                        <a:cs typeface="Times New Roman" panose="02020603050405020304" pitchFamily="18" charset="0"/>
                      </a:endParaRPr>
                    </a:p>
                  </a:txBody>
                  <a:tcPr marL="102870" marR="102870" marT="0" marB="0"/>
                </a:tc>
                <a:tc>
                  <a:txBody>
                    <a:bodyPr/>
                    <a:lstStyle/>
                    <a:p>
                      <a:pPr marL="0" marR="0">
                        <a:lnSpc>
                          <a:spcPct val="115000"/>
                        </a:lnSpc>
                        <a:spcAft>
                          <a:spcPts val="800"/>
                        </a:spcAft>
                        <a:buNone/>
                      </a:pPr>
                      <a:r>
                        <a:rPr lang="en-US" sz="2100" kern="0" dirty="0">
                          <a:effectLst/>
                          <a:latin typeface="Gentona Book" pitchFamily="2" charset="77"/>
                        </a:rPr>
                        <a:t>Culminating clinical experience demonstrating integrated HLP application and reflection.</a:t>
                      </a:r>
                    </a:p>
                    <a:p>
                      <a:pPr marL="0" marR="0">
                        <a:lnSpc>
                          <a:spcPct val="115000"/>
                        </a:lnSpc>
                        <a:spcAft>
                          <a:spcPts val="800"/>
                        </a:spcAft>
                        <a:buNone/>
                      </a:pPr>
                      <a:r>
                        <a:rPr lang="en-US" sz="2100" b="1" i="1" kern="0" dirty="0">
                          <a:effectLst/>
                          <a:latin typeface="Gentona Book" pitchFamily="2" charset="77"/>
                          <a:ea typeface="Aptos" panose="020B0004020202020204" pitchFamily="34" charset="0"/>
                          <a:cs typeface="Times New Roman" panose="02020603050405020304" pitchFamily="18" charset="0"/>
                        </a:rPr>
                        <a:t>Tasks: Classroom Teaching Observations; Unit Plan – Assessment &amp; Reflection</a:t>
                      </a:r>
                      <a:endParaRPr lang="en-US" sz="3600" b="1" i="1" kern="100" dirty="0">
                        <a:effectLst/>
                        <a:latin typeface="Gentona Book" pitchFamily="2" charset="77"/>
                        <a:ea typeface="Aptos" panose="020B00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4175577205"/>
                  </a:ext>
                </a:extLst>
              </a:tr>
            </a:tbl>
          </a:graphicData>
        </a:graphic>
      </p:graphicFrame>
    </p:spTree>
    <p:extLst>
      <p:ext uri="{BB962C8B-B14F-4D97-AF65-F5344CB8AC3E}">
        <p14:creationId xmlns:p14="http://schemas.microsoft.com/office/powerpoint/2010/main" val="3162342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B321-C139-0258-A182-98ACAF5BE70F}"/>
              </a:ext>
            </a:extLst>
          </p:cNvPr>
          <p:cNvSpPr>
            <a:spLocks noGrp="1"/>
          </p:cNvSpPr>
          <p:nvPr>
            <p:ph type="title"/>
          </p:nvPr>
        </p:nvSpPr>
        <p:spPr>
          <a:xfrm>
            <a:off x="5239457" y="4659923"/>
            <a:ext cx="7979175" cy="1564356"/>
          </a:xfrm>
        </p:spPr>
        <p:txBody>
          <a:bodyPr/>
          <a:lstStyle/>
          <a:p>
            <a:r>
              <a:rPr lang="en-US" dirty="0"/>
              <a:t>Questions</a:t>
            </a:r>
          </a:p>
        </p:txBody>
      </p:sp>
      <p:sp>
        <p:nvSpPr>
          <p:cNvPr id="3" name="Rectangle 2">
            <a:extLst>
              <a:ext uri="{FF2B5EF4-FFF2-40B4-BE49-F238E27FC236}">
                <a16:creationId xmlns:a16="http://schemas.microsoft.com/office/drawing/2014/main" id="{2A638DF2-A0DD-1AD5-CB21-FFA8C0C77E21}"/>
              </a:ext>
              <a:ext uri="{C183D7F6-B498-43B3-948B-1728B52AA6E4}">
                <adec:decorative xmlns:adec="http://schemas.microsoft.com/office/drawing/2017/decorative" val="1"/>
              </a:ext>
            </a:extLst>
          </p:cNvPr>
          <p:cNvSpPr/>
          <p:nvPr/>
        </p:nvSpPr>
        <p:spPr>
          <a:xfrm>
            <a:off x="5239456" y="4348596"/>
            <a:ext cx="7979177" cy="1913247"/>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atin typeface="Gentona Book" pitchFamily="2" charset="77"/>
            </a:endParaRPr>
          </a:p>
        </p:txBody>
      </p:sp>
      <p:pic>
        <p:nvPicPr>
          <p:cNvPr id="4" name="Picture 3" descr="A person raising their hand&#10;&#10;">
            <a:extLst>
              <a:ext uri="{FF2B5EF4-FFF2-40B4-BE49-F238E27FC236}">
                <a16:creationId xmlns:a16="http://schemas.microsoft.com/office/drawing/2014/main" id="{D50C9E1A-B326-CEFC-26DA-C1FEFC7C47C2}"/>
              </a:ext>
            </a:extLst>
          </p:cNvPr>
          <p:cNvPicPr>
            <a:picLocks noChangeAspect="1"/>
          </p:cNvPicPr>
          <p:nvPr/>
        </p:nvPicPr>
        <p:blipFill>
          <a:blip r:embed="rId3"/>
          <a:stretch>
            <a:fillRect/>
          </a:stretch>
        </p:blipFill>
        <p:spPr>
          <a:xfrm>
            <a:off x="5239454" y="0"/>
            <a:ext cx="7843499" cy="3962748"/>
          </a:xfrm>
          <a:prstGeom prst="rect">
            <a:avLst/>
          </a:prstGeom>
        </p:spPr>
      </p:pic>
    </p:spTree>
    <p:extLst>
      <p:ext uri="{BB962C8B-B14F-4D97-AF65-F5344CB8AC3E}">
        <p14:creationId xmlns:p14="http://schemas.microsoft.com/office/powerpoint/2010/main" val="2874536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028700" y="2620787"/>
            <a:ext cx="5868961" cy="11099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689"/>
              </a:lnSpc>
              <a:spcBef>
                <a:spcPts val="0"/>
              </a:spcBef>
              <a:spcAft>
                <a:spcPts val="0"/>
              </a:spcAft>
              <a:buClrTx/>
              <a:buSzTx/>
              <a:buFontTx/>
              <a:buNone/>
              <a:tabLst/>
              <a:defRPr/>
            </a:pPr>
            <a:r>
              <a:rPr kumimoji="0" lang="en-US" sz="7899" b="1" i="0" u="none" strike="noStrike" kern="1200" cap="none" spc="0" normalizeH="0" baseline="0" noProof="0" dirty="0">
                <a:ln>
                  <a:noFill/>
                </a:ln>
                <a:solidFill>
                  <a:srgbClr val="FFFFFF"/>
                </a:solidFill>
                <a:effectLst/>
                <a:uLnTx/>
                <a:uFillTx/>
                <a:latin typeface="Gentona Book" pitchFamily="2" charset="77"/>
                <a:ea typeface="Garet 1 Ultra-Bold"/>
                <a:cs typeface="Garet 1 Ultra-Bold"/>
                <a:sym typeface="Garet 1 Ultra-Bold"/>
              </a:rPr>
              <a:t>Breakouts</a:t>
            </a:r>
          </a:p>
        </p:txBody>
      </p:sp>
      <p:grpSp>
        <p:nvGrpSpPr>
          <p:cNvPr id="3" name="Group 3">
            <a:extLst>
              <a:ext uri="{C183D7F6-B498-43B3-948B-1728B52AA6E4}">
                <adec:decorative xmlns:adec="http://schemas.microsoft.com/office/drawing/2017/decorative" val="1"/>
              </a:ext>
            </a:extLst>
          </p:cNvPr>
          <p:cNvGrpSpPr/>
          <p:nvPr/>
        </p:nvGrpSpPr>
        <p:grpSpPr>
          <a:xfrm>
            <a:off x="7384437" y="1579600"/>
            <a:ext cx="10020168" cy="7127799"/>
            <a:chOff x="0" y="0"/>
            <a:chExt cx="2401111" cy="1708019"/>
          </a:xfrm>
        </p:grpSpPr>
        <p:sp>
          <p:nvSpPr>
            <p:cNvPr id="4" name="Freeform 4"/>
            <p:cNvSpPr/>
            <p:nvPr/>
          </p:nvSpPr>
          <p:spPr>
            <a:xfrm>
              <a:off x="0" y="0"/>
              <a:ext cx="2401111" cy="1708019"/>
            </a:xfrm>
            <a:custGeom>
              <a:avLst/>
              <a:gdLst/>
              <a:ahLst/>
              <a:cxnLst/>
              <a:rect l="l" t="t" r="r" b="b"/>
              <a:pathLst>
                <a:path w="2401111" h="1708019">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8197224" y="3234233"/>
            <a:ext cx="8231460" cy="560923"/>
          </a:xfrm>
          <a:prstGeom prst="rect">
            <a:avLst/>
          </a:prstGeom>
        </p:spPr>
        <p:txBody>
          <a:bodyPr lIns="0" tIns="0" rIns="0" bIns="0" rtlCol="0" anchor="t">
            <a:spAutoFit/>
          </a:bodyPr>
          <a:lstStyle/>
          <a:p>
            <a:pPr marL="0" marR="0" lvl="0" indent="0" algn="l" defTabSz="914400" rtl="0" eaLnBrk="1" fontAlgn="auto" latinLnBrk="0" hangingPunct="1">
              <a:lnSpc>
                <a:spcPts val="455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000000"/>
                </a:solidFill>
                <a:effectLst/>
                <a:uLnTx/>
                <a:uFillTx/>
                <a:latin typeface="Gentona Book" pitchFamily="2" charset="77"/>
                <a:ea typeface="Garet 1 Bold"/>
                <a:cs typeface="Garet 1 Bold"/>
                <a:sym typeface="Garet 1 Bold"/>
              </a:rPr>
              <a:t>Getting started with outcomes data</a:t>
            </a:r>
          </a:p>
        </p:txBody>
      </p:sp>
      <p:sp>
        <p:nvSpPr>
          <p:cNvPr id="7" name="TextBox 7"/>
          <p:cNvSpPr txBox="1"/>
          <p:nvPr/>
        </p:nvSpPr>
        <p:spPr>
          <a:xfrm>
            <a:off x="8197224" y="4269086"/>
            <a:ext cx="8394595" cy="4225452"/>
          </a:xfrm>
          <a:prstGeom prst="rect">
            <a:avLst/>
          </a:prstGeom>
        </p:spPr>
        <p:txBody>
          <a:bodyPr lIns="0" tIns="0" rIns="0" bIns="0" rtlCol="0" anchor="t">
            <a:spAutoFit/>
          </a:bodyPr>
          <a:lstStyle/>
          <a:p>
            <a:pPr marL="539748" marR="0" lvl="1" indent="-269874"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dirty="0">
                <a:ln>
                  <a:noFill/>
                </a:ln>
                <a:solidFill>
                  <a:srgbClr val="000000"/>
                </a:solidFill>
                <a:effectLst/>
                <a:uLnTx/>
                <a:uFillTx/>
                <a:latin typeface="Gentona Book" pitchFamily="2" charset="77"/>
                <a:ea typeface="Garet 1"/>
                <a:cs typeface="Garet 1"/>
                <a:sym typeface="Garet 1"/>
              </a:rPr>
              <a:t>What program goals or CEEDAR blueprint goals could be translated into measurable outcomes?</a:t>
            </a:r>
          </a:p>
          <a:p>
            <a:pPr marL="539748" marR="0" lvl="1" indent="-269874"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dirty="0">
                <a:ln>
                  <a:noFill/>
                </a:ln>
                <a:solidFill>
                  <a:srgbClr val="000000"/>
                </a:solidFill>
                <a:effectLst/>
                <a:uLnTx/>
                <a:uFillTx/>
                <a:latin typeface="Gentona Book" pitchFamily="2" charset="77"/>
                <a:ea typeface="Garet 1"/>
                <a:cs typeface="Garet 1"/>
                <a:sym typeface="Garet 1"/>
              </a:rPr>
              <a:t>What evidence do you already collect that could support this work?</a:t>
            </a:r>
          </a:p>
          <a:p>
            <a:pPr marL="539748" marR="0" lvl="1" indent="-269874" algn="l" defTabSz="914400" rtl="0" eaLnBrk="1" fontAlgn="auto" latinLnBrk="0" hangingPunct="1">
              <a:lnSpc>
                <a:spcPts val="3749"/>
              </a:lnSpc>
              <a:spcBef>
                <a:spcPts val="0"/>
              </a:spcBef>
              <a:spcAft>
                <a:spcPts val="0"/>
              </a:spcAft>
              <a:buClrTx/>
              <a:buSzTx/>
              <a:buFont typeface="Arial"/>
              <a:buChar char="•"/>
              <a:tabLst/>
              <a:defRPr/>
            </a:pPr>
            <a:endParaRPr kumimoji="0" lang="en-US" sz="2499" b="0" i="0" u="none" strike="noStrike" kern="1200" cap="none" spc="0" normalizeH="0" baseline="0" noProof="0" dirty="0">
              <a:ln>
                <a:noFill/>
              </a:ln>
              <a:solidFill>
                <a:srgbClr val="000000"/>
              </a:solidFill>
              <a:effectLst/>
              <a:uLnTx/>
              <a:uFillTx/>
              <a:latin typeface="Gentona Book" pitchFamily="2" charset="77"/>
              <a:ea typeface="Garet 1"/>
              <a:cs typeface="Garet 1"/>
              <a:sym typeface="Garet 1"/>
            </a:endParaRPr>
          </a:p>
          <a:p>
            <a:pPr marL="539748" marR="0" lvl="1" indent="-269874"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dirty="0">
                <a:ln>
                  <a:noFill/>
                </a:ln>
                <a:solidFill>
                  <a:srgbClr val="000000"/>
                </a:solidFill>
                <a:effectLst/>
                <a:uLnTx/>
                <a:uFillTx/>
                <a:latin typeface="Gentona Book" pitchFamily="2" charset="77"/>
                <a:ea typeface="Garet 1"/>
                <a:cs typeface="Garet 1"/>
                <a:sym typeface="Garet 1"/>
              </a:rPr>
              <a:t>What structural or logistical barriers might affect your ability to begin collecting outcome data?  </a:t>
            </a:r>
          </a:p>
          <a:p>
            <a:pPr marL="539748" marR="0" lvl="1" indent="-269874"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dirty="0">
                <a:ln>
                  <a:noFill/>
                </a:ln>
                <a:solidFill>
                  <a:srgbClr val="000000"/>
                </a:solidFill>
                <a:effectLst/>
                <a:uLnTx/>
                <a:uFillTx/>
                <a:latin typeface="Gentona Book" pitchFamily="2" charset="77"/>
                <a:ea typeface="Garet 1"/>
                <a:cs typeface="Garet 1"/>
                <a:sym typeface="Garet 1"/>
              </a:rPr>
              <a:t>What first steps feel realistic within your current context?</a:t>
            </a:r>
          </a:p>
        </p:txBody>
      </p:sp>
      <p:sp>
        <p:nvSpPr>
          <p:cNvPr id="8" name="TextBox 8">
            <a:extLst>
              <a:ext uri="{C183D7F6-B498-43B3-948B-1728B52AA6E4}">
                <adec:decorative xmlns:adec="http://schemas.microsoft.com/office/drawing/2017/decorative" val="1"/>
              </a:ext>
            </a:extLst>
          </p:cNvPr>
          <p:cNvSpPr txBox="1"/>
          <p:nvPr/>
        </p:nvSpPr>
        <p:spPr>
          <a:xfrm>
            <a:off x="176868" y="739131"/>
            <a:ext cx="2760408" cy="289569"/>
          </a:xfrm>
          <a:prstGeom prst="rect">
            <a:avLst/>
          </a:prstGeom>
        </p:spPr>
        <p:txBody>
          <a:bodyPr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2101" b="0" i="0" u="none" strike="noStrike" kern="1200" cap="none" spc="27" normalizeH="0" baseline="0" noProof="0">
                <a:ln>
                  <a:noFill/>
                </a:ln>
                <a:solidFill>
                  <a:srgbClr val="0F3869"/>
                </a:solidFill>
                <a:effectLst/>
                <a:uLnTx/>
                <a:uFillTx/>
                <a:latin typeface="Apricots"/>
                <a:ea typeface="Apricots"/>
                <a:cs typeface="Apricots"/>
                <a:sym typeface="Apricots"/>
              </a:rPr>
              <a:t>Cross-State Convening</a:t>
            </a:r>
          </a:p>
        </p:txBody>
      </p:sp>
      <p:sp>
        <p:nvSpPr>
          <p:cNvPr id="9" name="Freeform 9">
            <a:extLst>
              <a:ext uri="{C183D7F6-B498-43B3-948B-1728B52AA6E4}">
                <adec:decorative xmlns:adec="http://schemas.microsoft.com/office/drawing/2017/decorative" val="1"/>
              </a:ext>
            </a:extLst>
          </p:cNvPr>
          <p:cNvSpPr/>
          <p:nvPr/>
        </p:nvSpPr>
        <p:spPr>
          <a:xfrm>
            <a:off x="2239579" y="4718262"/>
            <a:ext cx="2937276" cy="3989138"/>
          </a:xfrm>
          <a:custGeom>
            <a:avLst/>
            <a:gdLst/>
            <a:ahLst/>
            <a:cxnLst/>
            <a:rect l="l" t="t" r="r" b="b"/>
            <a:pathLst>
              <a:path w="2937276" h="3989138">
                <a:moveTo>
                  <a:pt x="0" y="0"/>
                </a:moveTo>
                <a:lnTo>
                  <a:pt x="2937276" y="0"/>
                </a:lnTo>
                <a:lnTo>
                  <a:pt x="2937276" y="3989138"/>
                </a:lnTo>
                <a:lnTo>
                  <a:pt x="0" y="3989138"/>
                </a:lnTo>
                <a:lnTo>
                  <a:pt x="0" y="0"/>
                </a:lnTo>
                <a:close/>
              </a:path>
            </a:pathLst>
          </a:custGeom>
          <a:blipFill>
            <a:blip r:embed="rId2"/>
            <a:stretch>
              <a:fillRect l="-283" t="-11268" r="-109669" b="-1207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a:moveTo>
                  <a:pt x="0" y="0"/>
                </a:moveTo>
                <a:lnTo>
                  <a:pt x="2617191" y="0"/>
                </a:lnTo>
                <a:lnTo>
                  <a:pt x="2617191" y="543067"/>
                </a:lnTo>
                <a:lnTo>
                  <a:pt x="0" y="54306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C183D7F6-B498-43B3-948B-1728B52AA6E4}">
                <adec:decorative xmlns:adec="http://schemas.microsoft.com/office/drawing/2017/decorative" val="1"/>
              </a:ext>
            </a:extLst>
          </p:cNvPr>
          <p:cNvSpPr txBox="1"/>
          <p:nvPr/>
        </p:nvSpPr>
        <p:spPr>
          <a:xfrm>
            <a:off x="15390184" y="739131"/>
            <a:ext cx="2760408" cy="289569"/>
          </a:xfrm>
          <a:prstGeom prst="rect">
            <a:avLst/>
          </a:prstGeom>
        </p:spPr>
        <p:txBody>
          <a:bodyPr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2101" b="0" i="0" u="none" strike="noStrike" kern="1200" cap="none" spc="27" normalizeH="0" baseline="0" noProof="0">
                <a:ln>
                  <a:noFill/>
                </a:ln>
                <a:solidFill>
                  <a:srgbClr val="FFFFFF"/>
                </a:solidFill>
                <a:effectLst/>
                <a:uLnTx/>
                <a:uFillTx/>
                <a:latin typeface="Apricots"/>
                <a:ea typeface="Apricots"/>
                <a:cs typeface="Apricots"/>
                <a:sym typeface="Apricots"/>
              </a:rPr>
              <a:t>Cross-State Convening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
          <a:extLst>
            <a:ext uri="{FF2B5EF4-FFF2-40B4-BE49-F238E27FC236}">
              <a16:creationId xmlns:a16="http://schemas.microsoft.com/office/drawing/2014/main" id="{6B519A6D-CB06-B40E-8C0B-99FE8898E4A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F0048BD-543C-1574-6DFC-E61BBF308807}"/>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Breakouts 2</a:t>
            </a:r>
          </a:p>
        </p:txBody>
      </p:sp>
      <p:sp>
        <p:nvSpPr>
          <p:cNvPr id="2" name="TextBox 2">
            <a:extLst>
              <a:ext uri="{FF2B5EF4-FFF2-40B4-BE49-F238E27FC236}">
                <a16:creationId xmlns:a16="http://schemas.microsoft.com/office/drawing/2014/main" id="{0146CCA9-D799-79A4-71C1-B622AB8EBADE}"/>
              </a:ext>
            </a:extLst>
          </p:cNvPr>
          <p:cNvSpPr txBox="1"/>
          <p:nvPr/>
        </p:nvSpPr>
        <p:spPr>
          <a:xfrm>
            <a:off x="1028700" y="2620787"/>
            <a:ext cx="5868961" cy="1109979"/>
          </a:xfrm>
          <a:prstGeom prst="rect">
            <a:avLst/>
          </a:prstGeom>
        </p:spPr>
        <p:txBody>
          <a:bodyPr lIns="0" tIns="0" rIns="0" bIns="0" rtlCol="0" anchor="t">
            <a:spAutoFit/>
          </a:bodyPr>
          <a:lstStyle/>
          <a:p>
            <a:pPr marL="0" marR="0" lvl="0" indent="0" algn="l" defTabSz="914400" rtl="0" eaLnBrk="1" fontAlgn="auto" latinLnBrk="0" hangingPunct="1">
              <a:lnSpc>
                <a:spcPts val="8689"/>
              </a:lnSpc>
              <a:spcBef>
                <a:spcPts val="0"/>
              </a:spcBef>
              <a:spcAft>
                <a:spcPts val="0"/>
              </a:spcAft>
              <a:buClrTx/>
              <a:buSzTx/>
              <a:buFontTx/>
              <a:buNone/>
              <a:tabLst/>
              <a:defRPr/>
            </a:pPr>
            <a:r>
              <a:rPr kumimoji="0" lang="en-US" sz="7899" b="1" i="0" u="none" strike="noStrike" kern="1200" cap="none" spc="0" normalizeH="0" baseline="0" noProof="0" dirty="0">
                <a:ln>
                  <a:noFill/>
                </a:ln>
                <a:solidFill>
                  <a:srgbClr val="FFFFFF"/>
                </a:solidFill>
                <a:effectLst/>
                <a:uLnTx/>
                <a:uFillTx/>
                <a:latin typeface="Gentona Book" pitchFamily="2" charset="77"/>
                <a:ea typeface="Garet 1 Ultra-Bold"/>
                <a:cs typeface="Garet 1 Ultra-Bold"/>
                <a:sym typeface="Garet 1 Ultra-Bold"/>
              </a:rPr>
              <a:t>Breakouts</a:t>
            </a:r>
          </a:p>
        </p:txBody>
      </p:sp>
      <p:grpSp>
        <p:nvGrpSpPr>
          <p:cNvPr id="3" name="Group 3">
            <a:extLst>
              <a:ext uri="{FF2B5EF4-FFF2-40B4-BE49-F238E27FC236}">
                <a16:creationId xmlns:a16="http://schemas.microsoft.com/office/drawing/2014/main" id="{0F8F1974-FABD-9468-BE30-656E318FD4D5}"/>
              </a:ext>
              <a:ext uri="{C183D7F6-B498-43B3-948B-1728B52AA6E4}">
                <adec:decorative xmlns:adec="http://schemas.microsoft.com/office/drawing/2017/decorative" val="1"/>
              </a:ext>
            </a:extLst>
          </p:cNvPr>
          <p:cNvGrpSpPr/>
          <p:nvPr/>
        </p:nvGrpSpPr>
        <p:grpSpPr>
          <a:xfrm>
            <a:off x="7384437" y="1579600"/>
            <a:ext cx="10020168" cy="7127799"/>
            <a:chOff x="0" y="0"/>
            <a:chExt cx="2401111" cy="1708019"/>
          </a:xfrm>
        </p:grpSpPr>
        <p:sp>
          <p:nvSpPr>
            <p:cNvPr id="4" name="Freeform 4">
              <a:extLst>
                <a:ext uri="{FF2B5EF4-FFF2-40B4-BE49-F238E27FC236}">
                  <a16:creationId xmlns:a16="http://schemas.microsoft.com/office/drawing/2014/main" id="{37633BC7-1E55-7CD1-C783-C6F26ABD0B04}"/>
                </a:ext>
              </a:extLst>
            </p:cNvPr>
            <p:cNvSpPr/>
            <p:nvPr/>
          </p:nvSpPr>
          <p:spPr>
            <a:xfrm>
              <a:off x="0" y="0"/>
              <a:ext cx="2401111" cy="1708019"/>
            </a:xfrm>
            <a:custGeom>
              <a:avLst/>
              <a:gdLst/>
              <a:ahLst/>
              <a:cxnLst/>
              <a:rect l="l" t="t" r="r" b="b"/>
              <a:pathLst>
                <a:path w="2401111" h="1708019">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a:extLst>
              <a:ext uri="{FF2B5EF4-FFF2-40B4-BE49-F238E27FC236}">
                <a16:creationId xmlns:a16="http://schemas.microsoft.com/office/drawing/2014/main" id="{17E56701-98FE-9933-6780-758FAD27CF64}"/>
              </a:ext>
            </a:extLst>
          </p:cNvPr>
          <p:cNvSpPr txBox="1"/>
          <p:nvPr/>
        </p:nvSpPr>
        <p:spPr>
          <a:xfrm>
            <a:off x="8197224" y="3234233"/>
            <a:ext cx="8231460" cy="560923"/>
          </a:xfrm>
          <a:prstGeom prst="rect">
            <a:avLst/>
          </a:prstGeom>
        </p:spPr>
        <p:txBody>
          <a:bodyPr lIns="0" tIns="0" rIns="0" bIns="0" rtlCol="0" anchor="t">
            <a:spAutoFit/>
          </a:bodyPr>
          <a:lstStyle/>
          <a:p>
            <a:pPr marL="0" marR="0" lvl="0" indent="0" algn="l" defTabSz="914400" rtl="0" eaLnBrk="1" fontAlgn="auto" latinLnBrk="0" hangingPunct="1">
              <a:lnSpc>
                <a:spcPts val="455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000000"/>
                </a:solidFill>
                <a:effectLst/>
                <a:uLnTx/>
                <a:uFillTx/>
                <a:latin typeface="Gentona Book" pitchFamily="2" charset="77"/>
                <a:ea typeface="Garet 1 Bold"/>
                <a:cs typeface="Garet 1 Bold"/>
                <a:sym typeface="Garet 1 Bold"/>
              </a:rPr>
              <a:t>Refining outcomes data </a:t>
            </a:r>
          </a:p>
        </p:txBody>
      </p:sp>
      <p:sp>
        <p:nvSpPr>
          <p:cNvPr id="7" name="TextBox 7">
            <a:extLst>
              <a:ext uri="{FF2B5EF4-FFF2-40B4-BE49-F238E27FC236}">
                <a16:creationId xmlns:a16="http://schemas.microsoft.com/office/drawing/2014/main" id="{D1DBE71B-3E27-34AE-347B-2E017990307A}"/>
              </a:ext>
            </a:extLst>
          </p:cNvPr>
          <p:cNvSpPr txBox="1"/>
          <p:nvPr/>
        </p:nvSpPr>
        <p:spPr>
          <a:xfrm>
            <a:off x="8197224" y="4269086"/>
            <a:ext cx="8394595" cy="3750963"/>
          </a:xfrm>
          <a:prstGeom prst="rect">
            <a:avLst/>
          </a:prstGeom>
        </p:spPr>
        <p:txBody>
          <a:bodyPr lIns="0" tIns="0" rIns="0" bIns="0" rtlCol="0" anchor="t">
            <a:spAutoFit/>
          </a:bodyPr>
          <a:lstStyle/>
          <a:p>
            <a:pPr marL="539748" marR="0" lvl="1" indent="-269874"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dirty="0">
                <a:ln>
                  <a:noFill/>
                </a:ln>
                <a:solidFill>
                  <a:srgbClr val="000000"/>
                </a:solidFill>
                <a:effectLst/>
                <a:uLnTx/>
                <a:uFillTx/>
                <a:latin typeface="Gentona Book" pitchFamily="2" charset="77"/>
                <a:ea typeface="Garet 1"/>
                <a:cs typeface="Garet 1"/>
                <a:sym typeface="Garet 1"/>
              </a:rPr>
              <a:t>How effectively does your current outcome data process inform program decision-making?</a:t>
            </a:r>
          </a:p>
          <a:p>
            <a:pPr marL="539748" marR="0" lvl="1" indent="-269874"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dirty="0">
                <a:ln>
                  <a:noFill/>
                </a:ln>
                <a:solidFill>
                  <a:srgbClr val="000000"/>
                </a:solidFill>
                <a:effectLst/>
                <a:uLnTx/>
                <a:uFillTx/>
                <a:latin typeface="Gentona Book" pitchFamily="2" charset="77"/>
                <a:ea typeface="Garet 1"/>
                <a:cs typeface="Garet 1"/>
                <a:sym typeface="Garet 1"/>
              </a:rPr>
              <a:t>Where are opportunities to strengthen alignment or clarity?</a:t>
            </a:r>
          </a:p>
          <a:p>
            <a:pPr marL="539748" marR="0" lvl="1" indent="-269874" algn="l" defTabSz="914400" rtl="0" eaLnBrk="1" fontAlgn="auto" latinLnBrk="0" hangingPunct="1">
              <a:lnSpc>
                <a:spcPts val="3749"/>
              </a:lnSpc>
              <a:spcBef>
                <a:spcPts val="0"/>
              </a:spcBef>
              <a:spcAft>
                <a:spcPts val="0"/>
              </a:spcAft>
              <a:buClrTx/>
              <a:buSzTx/>
              <a:buFont typeface="Arial"/>
              <a:buChar char="•"/>
              <a:tabLst/>
              <a:defRPr/>
            </a:pPr>
            <a:endParaRPr kumimoji="0" lang="en-US" sz="2499" b="0" i="0" u="none" strike="noStrike" kern="1200" cap="none" spc="0" normalizeH="0" baseline="0" noProof="0" dirty="0">
              <a:ln>
                <a:noFill/>
              </a:ln>
              <a:solidFill>
                <a:srgbClr val="000000"/>
              </a:solidFill>
              <a:effectLst/>
              <a:uLnTx/>
              <a:uFillTx/>
              <a:latin typeface="Gentona Book" pitchFamily="2" charset="77"/>
              <a:ea typeface="Garet 1"/>
              <a:cs typeface="Garet 1"/>
              <a:sym typeface="Garet 1"/>
            </a:endParaRPr>
          </a:p>
          <a:p>
            <a:pPr marL="539748" marR="0" lvl="1" indent="-269874"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dirty="0">
                <a:ln>
                  <a:noFill/>
                </a:ln>
                <a:solidFill>
                  <a:srgbClr val="000000"/>
                </a:solidFill>
                <a:effectLst/>
                <a:uLnTx/>
                <a:uFillTx/>
                <a:latin typeface="Gentona Book" pitchFamily="2" charset="77"/>
                <a:ea typeface="Garet 1"/>
                <a:cs typeface="Garet 1"/>
                <a:sym typeface="Garet 1"/>
              </a:rPr>
              <a:t>What adjustments could improve how outcome data are interpreted, communicated, or used to drive continuous program improvement?</a:t>
            </a:r>
          </a:p>
        </p:txBody>
      </p:sp>
      <p:sp>
        <p:nvSpPr>
          <p:cNvPr id="8" name="TextBox 8">
            <a:extLst>
              <a:ext uri="{FF2B5EF4-FFF2-40B4-BE49-F238E27FC236}">
                <a16:creationId xmlns:a16="http://schemas.microsoft.com/office/drawing/2014/main" id="{82840D89-5736-C527-8570-18CA64260B64}"/>
              </a:ext>
              <a:ext uri="{C183D7F6-B498-43B3-948B-1728B52AA6E4}">
                <adec:decorative xmlns:adec="http://schemas.microsoft.com/office/drawing/2017/decorative" val="1"/>
              </a:ext>
            </a:extLst>
          </p:cNvPr>
          <p:cNvSpPr txBox="1"/>
          <p:nvPr/>
        </p:nvSpPr>
        <p:spPr>
          <a:xfrm>
            <a:off x="176868" y="739131"/>
            <a:ext cx="2760408" cy="289569"/>
          </a:xfrm>
          <a:prstGeom prst="rect">
            <a:avLst/>
          </a:prstGeom>
        </p:spPr>
        <p:txBody>
          <a:bodyPr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2101" b="0" i="0" u="none" strike="noStrike" kern="1200" cap="none" spc="27" normalizeH="0" baseline="0" noProof="0">
                <a:ln>
                  <a:noFill/>
                </a:ln>
                <a:solidFill>
                  <a:srgbClr val="0F3869"/>
                </a:solidFill>
                <a:effectLst/>
                <a:uLnTx/>
                <a:uFillTx/>
                <a:latin typeface="Apricots"/>
                <a:ea typeface="Apricots"/>
                <a:cs typeface="Apricots"/>
                <a:sym typeface="Apricots"/>
              </a:rPr>
              <a:t>Cross-State Convening</a:t>
            </a:r>
          </a:p>
        </p:txBody>
      </p:sp>
      <p:sp>
        <p:nvSpPr>
          <p:cNvPr id="9" name="Freeform 9">
            <a:extLst>
              <a:ext uri="{FF2B5EF4-FFF2-40B4-BE49-F238E27FC236}">
                <a16:creationId xmlns:a16="http://schemas.microsoft.com/office/drawing/2014/main" id="{2DBD659B-5D85-94C1-BCD6-C2E30A992B20}"/>
              </a:ext>
              <a:ext uri="{C183D7F6-B498-43B3-948B-1728B52AA6E4}">
                <adec:decorative xmlns:adec="http://schemas.microsoft.com/office/drawing/2017/decorative" val="1"/>
              </a:ext>
            </a:extLst>
          </p:cNvPr>
          <p:cNvSpPr/>
          <p:nvPr/>
        </p:nvSpPr>
        <p:spPr>
          <a:xfrm>
            <a:off x="2239579" y="4718262"/>
            <a:ext cx="2937276" cy="3989138"/>
          </a:xfrm>
          <a:custGeom>
            <a:avLst/>
            <a:gdLst/>
            <a:ahLst/>
            <a:cxnLst/>
            <a:rect l="l" t="t" r="r" b="b"/>
            <a:pathLst>
              <a:path w="2937276" h="3989138">
                <a:moveTo>
                  <a:pt x="0" y="0"/>
                </a:moveTo>
                <a:lnTo>
                  <a:pt x="2937276" y="0"/>
                </a:lnTo>
                <a:lnTo>
                  <a:pt x="2937276" y="3989138"/>
                </a:lnTo>
                <a:lnTo>
                  <a:pt x="0" y="3989138"/>
                </a:lnTo>
                <a:lnTo>
                  <a:pt x="0" y="0"/>
                </a:lnTo>
                <a:close/>
              </a:path>
            </a:pathLst>
          </a:custGeom>
          <a:blipFill>
            <a:blip r:embed="rId2"/>
            <a:stretch>
              <a:fillRect l="-283" t="-11268" r="-109669" b="-1207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1253E385-AA9F-AFC5-8947-13C2FF588E42}"/>
              </a:ex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a:moveTo>
                  <a:pt x="0" y="0"/>
                </a:moveTo>
                <a:lnTo>
                  <a:pt x="2617191" y="0"/>
                </a:lnTo>
                <a:lnTo>
                  <a:pt x="2617191" y="543067"/>
                </a:lnTo>
                <a:lnTo>
                  <a:pt x="0" y="54306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B00DD4DB-6565-14B7-0D33-3B1960210BBE}"/>
              </a:ext>
              <a:ext uri="{C183D7F6-B498-43B3-948B-1728B52AA6E4}">
                <adec:decorative xmlns:adec="http://schemas.microsoft.com/office/drawing/2017/decorative" val="1"/>
              </a:ext>
            </a:extLst>
          </p:cNvPr>
          <p:cNvSpPr txBox="1"/>
          <p:nvPr/>
        </p:nvSpPr>
        <p:spPr>
          <a:xfrm>
            <a:off x="15390184" y="739131"/>
            <a:ext cx="2760408" cy="289569"/>
          </a:xfrm>
          <a:prstGeom prst="rect">
            <a:avLst/>
          </a:prstGeom>
        </p:spPr>
        <p:txBody>
          <a:bodyPr lIns="0" tIns="0" rIns="0" bIns="0" rtlCol="0" anchor="t">
            <a:spAutoFit/>
          </a:bodyPr>
          <a:lstStyle/>
          <a:p>
            <a:pPr marL="0" marR="0" lvl="0" indent="0" algn="ctr" defTabSz="914400" rtl="0" eaLnBrk="1" fontAlgn="auto" latinLnBrk="0" hangingPunct="1">
              <a:lnSpc>
                <a:spcPts val="2122"/>
              </a:lnSpc>
              <a:spcBef>
                <a:spcPts val="0"/>
              </a:spcBef>
              <a:spcAft>
                <a:spcPts val="0"/>
              </a:spcAft>
              <a:buClrTx/>
              <a:buSzTx/>
              <a:buFontTx/>
              <a:buNone/>
              <a:tabLst/>
              <a:defRPr/>
            </a:pPr>
            <a:r>
              <a:rPr kumimoji="0" lang="en-US" sz="2101" b="0" i="0" u="none" strike="noStrike" kern="1200" cap="none" spc="27" normalizeH="0" baseline="0" noProof="0">
                <a:ln>
                  <a:noFill/>
                </a:ln>
                <a:solidFill>
                  <a:srgbClr val="FFFFFF"/>
                </a:solidFill>
                <a:effectLst/>
                <a:uLnTx/>
                <a:uFillTx/>
                <a:latin typeface="Apricots"/>
                <a:ea typeface="Apricots"/>
                <a:cs typeface="Apricots"/>
                <a:sym typeface="Apricots"/>
              </a:rPr>
              <a:t>Cross-State Convening</a:t>
            </a:r>
          </a:p>
        </p:txBody>
      </p:sp>
    </p:spTree>
    <p:extLst>
      <p:ext uri="{BB962C8B-B14F-4D97-AF65-F5344CB8AC3E}">
        <p14:creationId xmlns:p14="http://schemas.microsoft.com/office/powerpoint/2010/main" val="3874546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624538" y="184434"/>
            <a:ext cx="19986152" cy="9993076"/>
          </a:xfrm>
          <a:custGeom>
            <a:avLst/>
            <a:gdLst/>
            <a:ahLst/>
            <a:cxnLst/>
            <a:rect l="l" t="t" r="r" b="b"/>
            <a:pathLst>
              <a:path w="19986152" h="9993076">
                <a:moveTo>
                  <a:pt x="0" y="0"/>
                </a:moveTo>
                <a:lnTo>
                  <a:pt x="19986151" y="0"/>
                </a:lnTo>
                <a:lnTo>
                  <a:pt x="19986151" y="9993076"/>
                </a:lnTo>
                <a:lnTo>
                  <a:pt x="0" y="9993076"/>
                </a:lnTo>
                <a:lnTo>
                  <a:pt x="0" y="0"/>
                </a:lnTo>
                <a:close/>
              </a:path>
            </a:pathLst>
          </a:custGeom>
          <a:blipFill>
            <a:blip r:embed="rId2">
              <a:alphaModFix amt="31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1700890" y="1915693"/>
            <a:ext cx="9656370" cy="7664743"/>
          </a:xfrm>
          <a:custGeom>
            <a:avLst/>
            <a:gdLst/>
            <a:ahLst/>
            <a:cxnLst/>
            <a:rect l="l" t="t" r="r" b="b"/>
            <a:pathLst>
              <a:path w="9656370" h="7664743">
                <a:moveTo>
                  <a:pt x="0" y="0"/>
                </a:moveTo>
                <a:lnTo>
                  <a:pt x="9656370" y="0"/>
                </a:lnTo>
                <a:lnTo>
                  <a:pt x="9656370" y="7664743"/>
                </a:lnTo>
                <a:lnTo>
                  <a:pt x="0" y="7664743"/>
                </a:lnTo>
                <a:lnTo>
                  <a:pt x="0" y="0"/>
                </a:lnTo>
                <a:close/>
              </a:path>
            </a:pathLst>
          </a:custGeom>
          <a:blipFill>
            <a:blip r:embed="rId4"/>
            <a:stretch>
              <a:fillRect/>
            </a:stretch>
          </a:blipFill>
        </p:spPr>
        <p:txBody>
          <a:bodyPr/>
          <a:lstStyle/>
          <a:p>
            <a:endParaRPr lang="en-US"/>
          </a:p>
        </p:txBody>
      </p:sp>
      <p:sp>
        <p:nvSpPr>
          <p:cNvPr id="5" name="TextBox 5"/>
          <p:cNvSpPr txBox="1">
            <a:spLocks noGrp="1"/>
          </p:cNvSpPr>
          <p:nvPr>
            <p:ph type="title" idx="4294967295"/>
          </p:nvPr>
        </p:nvSpPr>
        <p:spPr>
          <a:xfrm>
            <a:off x="1907070" y="4031549"/>
            <a:ext cx="9672300" cy="18081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4145"/>
              </a:lnSpc>
              <a:spcBef>
                <a:spcPts val="0"/>
              </a:spcBef>
              <a:spcAft>
                <a:spcPts val="0"/>
              </a:spcAft>
              <a:buClrTx/>
              <a:buSzTx/>
              <a:buFontTx/>
              <a:buNone/>
              <a:tabLst/>
              <a:defRPr/>
            </a:pPr>
            <a:r>
              <a:rPr kumimoji="0" lang="en-US" sz="12859" b="0" i="0" u="none" strike="noStrike" kern="1200" cap="none" spc="0" normalizeH="0" baseline="0" noProof="0" dirty="0">
                <a:ln>
                  <a:noFill/>
                </a:ln>
                <a:solidFill>
                  <a:srgbClr val="0F3869"/>
                </a:solidFill>
                <a:effectLst/>
                <a:uLnTx/>
                <a:uFillTx/>
                <a:latin typeface="Gentona Book" pitchFamily="2" charset="77"/>
                <a:ea typeface="Bobby Jones"/>
                <a:cs typeface="Bobby Jones"/>
                <a:sym typeface="Bobby Jones"/>
              </a:rPr>
              <a:t>Thank you!</a:t>
            </a:r>
          </a:p>
        </p:txBody>
      </p:sp>
      <p:sp>
        <p:nvSpPr>
          <p:cNvPr id="7" name="Freeform 7">
            <a:extLst>
              <a:ext uri="{C183D7F6-B498-43B3-948B-1728B52AA6E4}">
                <adec:decorative xmlns:adec="http://schemas.microsoft.com/office/drawing/2017/decorative" val="1"/>
              </a:ext>
            </a:extLst>
          </p:cNvPr>
          <p:cNvSpPr/>
          <p:nvPr/>
        </p:nvSpPr>
        <p:spPr>
          <a:xfrm>
            <a:off x="12459421" y="2102451"/>
            <a:ext cx="5828579" cy="8748336"/>
          </a:xfrm>
          <a:custGeom>
            <a:avLst/>
            <a:gdLst/>
            <a:ahLst/>
            <a:cxnLst/>
            <a:rect l="l" t="t" r="r" b="b"/>
            <a:pathLst>
              <a:path w="5828579" h="8748336">
                <a:moveTo>
                  <a:pt x="0" y="0"/>
                </a:moveTo>
                <a:lnTo>
                  <a:pt x="5828579" y="0"/>
                </a:lnTo>
                <a:lnTo>
                  <a:pt x="5828579" y="8748336"/>
                </a:lnTo>
                <a:lnTo>
                  <a:pt x="0" y="8748336"/>
                </a:lnTo>
                <a:lnTo>
                  <a:pt x="0" y="0"/>
                </a:lnTo>
                <a:close/>
              </a:path>
            </a:pathLst>
          </a:custGeom>
          <a:blipFill>
            <a:blip r:embed="rId5"/>
            <a:stretch>
              <a:fillRect/>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272520" y="184434"/>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160079" y="739131"/>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Tree>
    <p:extLst>
      <p:ext uri="{BB962C8B-B14F-4D97-AF65-F5344CB8AC3E}">
        <p14:creationId xmlns:p14="http://schemas.microsoft.com/office/powerpoint/2010/main" val="76573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77EBD-8B06-29A7-FC66-0838410F90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AD5651-4145-1111-5302-26CC5956A5A8}"/>
              </a:ext>
              <a:ext uri="{C183D7F6-B498-43B3-948B-1728B52AA6E4}">
                <adec:decorative xmlns:adec="http://schemas.microsoft.com/office/drawing/2017/decorative" val="1"/>
              </a:ext>
            </a:extLst>
          </p:cNvPr>
          <p:cNvSpPr/>
          <p:nvPr/>
        </p:nvSpPr>
        <p:spPr>
          <a:xfrm>
            <a:off x="-136403" y="6057209"/>
            <a:ext cx="18560805" cy="4686603"/>
          </a:xfrm>
          <a:custGeom>
            <a:avLst/>
            <a:gdLst/>
            <a:ahLst/>
            <a:cxnLst/>
            <a:rect l="l" t="t" r="r" b="b"/>
            <a:pathLst>
              <a:path w="18560805" h="4686603">
                <a:moveTo>
                  <a:pt x="0" y="0"/>
                </a:moveTo>
                <a:lnTo>
                  <a:pt x="18560806" y="0"/>
                </a:lnTo>
                <a:lnTo>
                  <a:pt x="18560806" y="4686604"/>
                </a:lnTo>
                <a:lnTo>
                  <a:pt x="0" y="468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F4785B19-76DC-D582-162D-6528A6CF9A03}"/>
              </a:ext>
            </a:extLst>
          </p:cNvPr>
          <p:cNvSpPr txBox="1">
            <a:spLocks noGrp="1"/>
          </p:cNvSpPr>
          <p:nvPr>
            <p:ph type="title" idx="4294967295"/>
          </p:nvPr>
        </p:nvSpPr>
        <p:spPr>
          <a:xfrm>
            <a:off x="3771259" y="1357985"/>
            <a:ext cx="10745481" cy="10148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000000"/>
                </a:solidFill>
                <a:effectLst/>
                <a:uLnTx/>
                <a:uFillTx/>
                <a:latin typeface="Gentona Book" pitchFamily="2" charset="77"/>
                <a:ea typeface="Geneva" panose="020B0503030404040204" pitchFamily="34" charset="0"/>
                <a:cs typeface="Garet 1 Ultra-Bold"/>
                <a:sym typeface="Garet 1 Ultra-Bold"/>
              </a:rPr>
              <a:t>Where We’re Headed</a:t>
            </a:r>
          </a:p>
        </p:txBody>
      </p:sp>
      <p:sp>
        <p:nvSpPr>
          <p:cNvPr id="5" name="TextBox 5">
            <a:extLst>
              <a:ext uri="{FF2B5EF4-FFF2-40B4-BE49-F238E27FC236}">
                <a16:creationId xmlns:a16="http://schemas.microsoft.com/office/drawing/2014/main" id="{B67B2ADA-9537-0BE1-EE89-F3377D7CDABD}"/>
              </a:ext>
            </a:extLst>
          </p:cNvPr>
          <p:cNvSpPr txBox="1"/>
          <p:nvPr/>
        </p:nvSpPr>
        <p:spPr>
          <a:xfrm>
            <a:off x="3771259" y="2859787"/>
            <a:ext cx="10745481" cy="1179810"/>
          </a:xfrm>
          <a:prstGeom prst="rect">
            <a:avLst/>
          </a:prstGeom>
        </p:spPr>
        <p:txBody>
          <a:bodyPr lIns="0" tIns="0" rIns="0" bIns="0" rtlCol="0" anchor="t">
            <a:spAutoFit/>
          </a:bodyPr>
          <a:lstStyle/>
          <a:p>
            <a:pPr algn="ctr">
              <a:lnSpc>
                <a:spcPts val="4550"/>
              </a:lnSpc>
            </a:pPr>
            <a:r>
              <a:rPr lang="en-US" sz="4400" dirty="0">
                <a:solidFill>
                  <a:srgbClr val="000000"/>
                </a:solidFill>
                <a:latin typeface="Gentona Book" pitchFamily="2" charset="77"/>
                <a:ea typeface="Geneva" panose="020B0503030404040204" pitchFamily="34" charset="0"/>
                <a:cs typeface="Garet 1"/>
                <a:sym typeface="Garet 1"/>
              </a:rPr>
              <a:t>How can data collection and analysis be </a:t>
            </a:r>
            <a:r>
              <a:rPr lang="en-US" sz="4400" b="1" dirty="0">
                <a:solidFill>
                  <a:srgbClr val="000000"/>
                </a:solidFill>
                <a:latin typeface="Gentona Book" pitchFamily="2" charset="77"/>
                <a:ea typeface="Geneva" panose="020B0503030404040204" pitchFamily="34" charset="0"/>
                <a:cs typeface="Garet 1"/>
                <a:sym typeface="Garet 1"/>
              </a:rPr>
              <a:t>manageable</a:t>
            </a:r>
            <a:r>
              <a:rPr lang="en-US" sz="4400" dirty="0">
                <a:solidFill>
                  <a:srgbClr val="000000"/>
                </a:solidFill>
                <a:latin typeface="Gentona Book" pitchFamily="2" charset="77"/>
                <a:ea typeface="Geneva" panose="020B0503030404040204" pitchFamily="34" charset="0"/>
                <a:cs typeface="Garet 1"/>
                <a:sym typeface="Garet 1"/>
              </a:rPr>
              <a:t> and </a:t>
            </a:r>
            <a:r>
              <a:rPr lang="en-US" sz="4400" b="1" dirty="0">
                <a:solidFill>
                  <a:srgbClr val="000000"/>
                </a:solidFill>
                <a:latin typeface="Gentona Book" pitchFamily="2" charset="77"/>
                <a:ea typeface="Geneva" panose="020B0503030404040204" pitchFamily="34" charset="0"/>
                <a:cs typeface="Garet 1"/>
                <a:sym typeface="Garet 1"/>
              </a:rPr>
              <a:t>meaningful</a:t>
            </a:r>
            <a:r>
              <a:rPr lang="en-US" sz="4400" dirty="0">
                <a:solidFill>
                  <a:srgbClr val="000000"/>
                </a:solidFill>
                <a:latin typeface="Gentona Book" pitchFamily="2" charset="77"/>
                <a:ea typeface="Geneva" panose="020B0503030404040204" pitchFamily="34" charset="0"/>
                <a:cs typeface="Garet 1"/>
                <a:sym typeface="Garet 1"/>
              </a:rPr>
              <a:t>? </a:t>
            </a:r>
          </a:p>
        </p:txBody>
      </p:sp>
      <p:sp>
        <p:nvSpPr>
          <p:cNvPr id="6" name="Freeform 6">
            <a:extLst>
              <a:ext uri="{FF2B5EF4-FFF2-40B4-BE49-F238E27FC236}">
                <a16:creationId xmlns:a16="http://schemas.microsoft.com/office/drawing/2014/main" id="{BC6944D2-99B1-DD4C-367F-B419FFA0B1F8}"/>
              </a:ex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4"/>
            <a:stretch>
              <a:fillRect/>
            </a:stretch>
          </a:blipFill>
        </p:spPr>
        <p:txBody>
          <a:bodyPr/>
          <a:lstStyle/>
          <a:p>
            <a:endParaRPr lang="en-US"/>
          </a:p>
        </p:txBody>
      </p:sp>
      <p:sp>
        <p:nvSpPr>
          <p:cNvPr id="7" name="TextBox 7">
            <a:extLst>
              <a:ext uri="{FF2B5EF4-FFF2-40B4-BE49-F238E27FC236}">
                <a16:creationId xmlns:a16="http://schemas.microsoft.com/office/drawing/2014/main" id="{37E62418-D6BB-B4B9-C870-14D90BCE9B82}"/>
              </a:ext>
            </a:extLst>
          </p:cNvPr>
          <p:cNvSpPr txBox="1"/>
          <p:nvPr/>
        </p:nvSpPr>
        <p:spPr>
          <a:xfrm>
            <a:off x="15346126" y="739131"/>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
        <p:nvSpPr>
          <p:cNvPr id="8" name="Freeform 8">
            <a:extLst>
              <a:ext uri="{FF2B5EF4-FFF2-40B4-BE49-F238E27FC236}">
                <a16:creationId xmlns:a16="http://schemas.microsoft.com/office/drawing/2014/main" id="{FB349557-9781-1DCA-5D28-195BF4A96DB7}"/>
              </a:ext>
              <a:ext uri="{C183D7F6-B498-43B3-948B-1728B52AA6E4}">
                <adec:decorative xmlns:adec="http://schemas.microsoft.com/office/drawing/2017/decorative" val="1"/>
              </a:ext>
            </a:extLst>
          </p:cNvPr>
          <p:cNvSpPr/>
          <p:nvPr/>
        </p:nvSpPr>
        <p:spPr>
          <a:xfrm>
            <a:off x="-276773" y="4345059"/>
            <a:ext cx="6449851" cy="8599801"/>
          </a:xfrm>
          <a:custGeom>
            <a:avLst/>
            <a:gdLst/>
            <a:ahLst/>
            <a:cxnLst/>
            <a:rect l="l" t="t" r="r" b="b"/>
            <a:pathLst>
              <a:path w="6449851" h="8599801">
                <a:moveTo>
                  <a:pt x="0" y="0"/>
                </a:moveTo>
                <a:lnTo>
                  <a:pt x="6449851" y="0"/>
                </a:lnTo>
                <a:lnTo>
                  <a:pt x="6449851" y="8599801"/>
                </a:lnTo>
                <a:lnTo>
                  <a:pt x="0" y="8599801"/>
                </a:lnTo>
                <a:lnTo>
                  <a:pt x="0" y="0"/>
                </a:lnTo>
                <a:close/>
              </a:path>
            </a:pathLst>
          </a:custGeom>
          <a:blipFill>
            <a:blip r:embed="rId5"/>
            <a:stretch>
              <a:fillRect l="-104899" t="-122756" r="-5402" b="-13981"/>
            </a:stretch>
          </a:blipFill>
        </p:spPr>
        <p:txBody>
          <a:bodyPr/>
          <a:lstStyle/>
          <a:p>
            <a:endParaRPr lang="en-US"/>
          </a:p>
        </p:txBody>
      </p:sp>
    </p:spTree>
    <p:extLst>
      <p:ext uri="{BB962C8B-B14F-4D97-AF65-F5344CB8AC3E}">
        <p14:creationId xmlns:p14="http://schemas.microsoft.com/office/powerpoint/2010/main" val="1222357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4045CA-A60A-D046-324D-9AAC92C43E9A}"/>
              </a:ext>
              <a:ext uri="{C183D7F6-B498-43B3-948B-1728B52AA6E4}">
                <adec:decorative xmlns:adec="http://schemas.microsoft.com/office/drawing/2017/decorative" val="1"/>
              </a:ext>
            </a:extLst>
          </p:cNvPr>
          <p:cNvGrpSpPr/>
          <p:nvPr/>
        </p:nvGrpSpPr>
        <p:grpSpPr>
          <a:xfrm rot="-10800000">
            <a:off x="0" y="9258300"/>
            <a:ext cx="18288000" cy="1028700"/>
            <a:chOff x="0" y="0"/>
            <a:chExt cx="4816593" cy="270933"/>
          </a:xfrm>
        </p:grpSpPr>
        <p:sp>
          <p:nvSpPr>
            <p:cNvPr id="4" name="Freeform 3">
              <a:extLst>
                <a:ext uri="{FF2B5EF4-FFF2-40B4-BE49-F238E27FC236}">
                  <a16:creationId xmlns:a16="http://schemas.microsoft.com/office/drawing/2014/main" id="{E16335E7-FFF3-36B1-6B31-9686A5325F4E}"/>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0AF15"/>
            </a:solidFill>
          </p:spPr>
          <p:txBody>
            <a:bodyPr/>
            <a:lstStyle/>
            <a:p>
              <a:endParaRPr lang="en-US"/>
            </a:p>
          </p:txBody>
        </p:sp>
        <p:sp>
          <p:nvSpPr>
            <p:cNvPr id="5" name="TextBox 4">
              <a:extLst>
                <a:ext uri="{FF2B5EF4-FFF2-40B4-BE49-F238E27FC236}">
                  <a16:creationId xmlns:a16="http://schemas.microsoft.com/office/drawing/2014/main" id="{23CD058C-5ED6-2B98-AC68-921E5F801153}"/>
                </a:ext>
              </a:extLst>
            </p:cNvPr>
            <p:cNvSpPr txBox="1"/>
            <p:nvPr/>
          </p:nvSpPr>
          <p:spPr>
            <a:xfrm>
              <a:off x="0" y="-57150"/>
              <a:ext cx="4816593" cy="328083"/>
            </a:xfrm>
            <a:prstGeom prst="rect">
              <a:avLst/>
            </a:prstGeom>
          </p:spPr>
          <p:txBody>
            <a:bodyPr lIns="50800" tIns="50800" rIns="50800" bIns="50800" rtlCol="0" anchor="ctr"/>
            <a:lstStyle/>
            <a:p>
              <a:pPr algn="ctr">
                <a:lnSpc>
                  <a:spcPts val="2940"/>
                </a:lnSpc>
              </a:pPr>
              <a:endParaRPr/>
            </a:p>
          </p:txBody>
        </p:sp>
      </p:grpSp>
      <p:sp>
        <p:nvSpPr>
          <p:cNvPr id="6" name="Freeform 5">
            <a:extLst>
              <a:ext uri="{FF2B5EF4-FFF2-40B4-BE49-F238E27FC236}">
                <a16:creationId xmlns:a16="http://schemas.microsoft.com/office/drawing/2014/main" id="{BAF1D3F1-FD57-C254-2541-3847C22D2F83}"/>
              </a:ex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a:moveTo>
                  <a:pt x="0" y="0"/>
                </a:moveTo>
                <a:lnTo>
                  <a:pt x="2423082" y="0"/>
                </a:lnTo>
                <a:lnTo>
                  <a:pt x="2423082" y="502790"/>
                </a:lnTo>
                <a:lnTo>
                  <a:pt x="0" y="502790"/>
                </a:lnTo>
                <a:lnTo>
                  <a:pt x="0" y="0"/>
                </a:lnTo>
                <a:close/>
              </a:path>
            </a:pathLst>
          </a:custGeom>
          <a:blipFill>
            <a:blip r:embed="rId2"/>
            <a:stretch>
              <a:fillRect/>
            </a:stretch>
          </a:blipFill>
        </p:spPr>
        <p:txBody>
          <a:bodyPr/>
          <a:lstStyle/>
          <a:p>
            <a:endParaRPr lang="en-US"/>
          </a:p>
        </p:txBody>
      </p:sp>
      <p:sp>
        <p:nvSpPr>
          <p:cNvPr id="8" name="TextBox 5">
            <a:extLst>
              <a:ext uri="{FF2B5EF4-FFF2-40B4-BE49-F238E27FC236}">
                <a16:creationId xmlns:a16="http://schemas.microsoft.com/office/drawing/2014/main" id="{D780289B-66E5-677C-29AE-BB9D2A0567C7}"/>
              </a:ext>
            </a:extLst>
          </p:cNvPr>
          <p:cNvSpPr txBox="1">
            <a:spLocks noGrp="1"/>
          </p:cNvSpPr>
          <p:nvPr>
            <p:ph type="title" idx="4294967295"/>
          </p:nvPr>
        </p:nvSpPr>
        <p:spPr>
          <a:xfrm>
            <a:off x="5334000" y="873815"/>
            <a:ext cx="9672300" cy="18081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4145"/>
              </a:lnSpc>
              <a:spcBef>
                <a:spcPts val="0"/>
              </a:spcBef>
              <a:spcAft>
                <a:spcPts val="0"/>
              </a:spcAft>
              <a:buClrTx/>
              <a:buSzTx/>
              <a:buFontTx/>
              <a:buNone/>
              <a:tabLst/>
              <a:defRPr/>
            </a:pPr>
            <a:r>
              <a:rPr kumimoji="0" lang="en-US" sz="12859" b="0" i="0" u="none" strike="noStrike" kern="1200" cap="none" spc="0" normalizeH="0" baseline="0" noProof="0" dirty="0">
                <a:ln>
                  <a:noFill/>
                </a:ln>
                <a:solidFill>
                  <a:srgbClr val="0F3869"/>
                </a:solidFill>
                <a:effectLst/>
                <a:uLnTx/>
                <a:uFillTx/>
                <a:latin typeface="Gentona Book" pitchFamily="2" charset="77"/>
                <a:ea typeface="Bobby Jones"/>
                <a:cs typeface="Bobby Jones"/>
                <a:sym typeface="Bobby Jones"/>
              </a:rPr>
              <a:t>Disclaimer</a:t>
            </a:r>
          </a:p>
        </p:txBody>
      </p:sp>
      <p:sp>
        <p:nvSpPr>
          <p:cNvPr id="7" name="TextBox 6">
            <a:extLst>
              <a:ext uri="{FF2B5EF4-FFF2-40B4-BE49-F238E27FC236}">
                <a16:creationId xmlns:a16="http://schemas.microsoft.com/office/drawing/2014/main" id="{D498D9CF-5C5B-C8BB-0573-EC1F31F59AA0}"/>
              </a:ext>
              <a:ext uri="{C183D7F6-B498-43B3-948B-1728B52AA6E4}">
                <adec:decorative xmlns:adec="http://schemas.microsoft.com/office/drawing/2017/decorative" val="1"/>
              </a:ext>
            </a:extLst>
          </p:cNvPr>
          <p:cNvSpPr txBox="1"/>
          <p:nvPr/>
        </p:nvSpPr>
        <p:spPr>
          <a:xfrm>
            <a:off x="15424705" y="9872350"/>
            <a:ext cx="2637990" cy="275460"/>
          </a:xfrm>
          <a:prstGeom prst="rect">
            <a:avLst/>
          </a:prstGeom>
        </p:spPr>
        <p:txBody>
          <a:bodyPr lIns="0" tIns="0" rIns="0" bIns="0" rtlCol="0" anchor="t">
            <a:spAutoFit/>
          </a:bodyPr>
          <a:lstStyle/>
          <a:p>
            <a:pPr algn="ctr">
              <a:lnSpc>
                <a:spcPts val="2027"/>
              </a:lnSpc>
            </a:pPr>
            <a:r>
              <a:rPr lang="en-US" sz="2007" spc="26">
                <a:solidFill>
                  <a:srgbClr val="0F3869"/>
                </a:solidFill>
                <a:latin typeface="Apricots"/>
                <a:ea typeface="Apricots"/>
                <a:cs typeface="Apricots"/>
                <a:sym typeface="Apricots"/>
              </a:rPr>
              <a:t>Cross-State Convening</a:t>
            </a:r>
          </a:p>
        </p:txBody>
      </p:sp>
      <p:pic>
        <p:nvPicPr>
          <p:cNvPr id="2" name="Picture 1" descr="Ideas that work. US office of special education programs">
            <a:extLst>
              <a:ext uri="{FF2B5EF4-FFF2-40B4-BE49-F238E27FC236}">
                <a16:creationId xmlns:a16="http://schemas.microsoft.com/office/drawing/2014/main" id="{7BB28B97-202E-42FD-658D-729B866B471A}"/>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457594"/>
            <a:ext cx="4038957" cy="3371811"/>
          </a:xfrm>
          <a:prstGeom prst="rect">
            <a:avLst/>
          </a:prstGeom>
        </p:spPr>
      </p:pic>
      <p:sp>
        <p:nvSpPr>
          <p:cNvPr id="9" name="TextBox 8">
            <a:extLst>
              <a:ext uri="{FF2B5EF4-FFF2-40B4-BE49-F238E27FC236}">
                <a16:creationId xmlns:a16="http://schemas.microsoft.com/office/drawing/2014/main" id="{D902CE37-9DE2-696E-D2EB-15BA54788CE6}"/>
              </a:ext>
            </a:extLst>
          </p:cNvPr>
          <p:cNvSpPr txBox="1"/>
          <p:nvPr/>
        </p:nvSpPr>
        <p:spPr>
          <a:xfrm>
            <a:off x="6172200" y="3314700"/>
            <a:ext cx="9982200" cy="3816429"/>
          </a:xfrm>
          <a:prstGeom prst="rect">
            <a:avLst/>
          </a:prstGeom>
          <a:noFill/>
        </p:spPr>
        <p:txBody>
          <a:bodyPr wrap="square" rtlCol="0">
            <a:spAutoFit/>
          </a:bodyPr>
          <a:lstStyle/>
          <a:p>
            <a:r>
              <a:rPr lang="en-US" sz="2800" b="1" dirty="0">
                <a:latin typeface="Gentona Book" pitchFamily="2" charset="77"/>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a:p>
            <a:endParaRPr lang="en-US" dirty="0">
              <a:latin typeface="Gentona Book" pitchFamily="2" charset="77"/>
            </a:endParaRPr>
          </a:p>
        </p:txBody>
      </p:sp>
    </p:spTree>
    <p:extLst>
      <p:ext uri="{BB962C8B-B14F-4D97-AF65-F5344CB8AC3E}">
        <p14:creationId xmlns:p14="http://schemas.microsoft.com/office/powerpoint/2010/main" val="3877817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BC2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511869" y="2620787"/>
            <a:ext cx="5868961" cy="11099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689"/>
              </a:lnSpc>
              <a:spcBef>
                <a:spcPts val="0"/>
              </a:spcBef>
              <a:spcAft>
                <a:spcPts val="0"/>
              </a:spcAft>
              <a:buClrTx/>
              <a:buSzTx/>
              <a:buFontTx/>
              <a:buNone/>
              <a:tabLst/>
              <a:defRPr/>
            </a:pPr>
            <a:r>
              <a:rPr kumimoji="0" lang="en-US" sz="7899" b="1" i="0" u="none" strike="noStrike" kern="1200" cap="none" spc="0" normalizeH="0" baseline="0" noProof="0" dirty="0">
                <a:ln>
                  <a:noFill/>
                </a:ln>
                <a:solidFill>
                  <a:srgbClr val="000000"/>
                </a:solidFill>
                <a:effectLst/>
                <a:uLnTx/>
                <a:uFillTx/>
                <a:latin typeface="Gentona Book" pitchFamily="2" charset="77"/>
                <a:ea typeface="Garet 1 Ultra-Bold"/>
                <a:cs typeface="Garet 1 Ultra-Bold"/>
                <a:sym typeface="Garet 1 Ultra-Bold"/>
              </a:rPr>
              <a:t>Overview</a:t>
            </a:r>
          </a:p>
        </p:txBody>
      </p:sp>
      <p:grpSp>
        <p:nvGrpSpPr>
          <p:cNvPr id="3" name="Group 3">
            <a:extLst>
              <a:ext uri="{C183D7F6-B498-43B3-948B-1728B52AA6E4}">
                <adec:decorative xmlns:adec="http://schemas.microsoft.com/office/drawing/2017/decorative" val="1"/>
              </a:ext>
            </a:extLst>
          </p:cNvPr>
          <p:cNvGrpSpPr/>
          <p:nvPr/>
        </p:nvGrpSpPr>
        <p:grpSpPr>
          <a:xfrm>
            <a:off x="7384437" y="1579600"/>
            <a:ext cx="10020168" cy="7127799"/>
            <a:chOff x="0" y="0"/>
            <a:chExt cx="2401111" cy="1708019"/>
          </a:xfrm>
        </p:grpSpPr>
        <p:sp>
          <p:nvSpPr>
            <p:cNvPr id="4" name="Freeform 4"/>
            <p:cNvSpPr/>
            <p:nvPr/>
          </p:nvSpPr>
          <p:spPr>
            <a:xfrm>
              <a:off x="0" y="0"/>
              <a:ext cx="2401111" cy="1708019"/>
            </a:xfrm>
            <a:custGeom>
              <a:avLst/>
              <a:gdLst/>
              <a:ahLst/>
              <a:cxnLst/>
              <a:rect l="l" t="t" r="r" b="b"/>
              <a:pathLst>
                <a:path w="2401111" h="1708019">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p:spPr>
          <p:txBody>
            <a:bodyPr/>
            <a:lstStyle/>
            <a:p>
              <a:endParaRPr lang="en-US" dirty="0"/>
            </a:p>
          </p:txBody>
        </p:sp>
      </p:grpSp>
      <p:sp>
        <p:nvSpPr>
          <p:cNvPr id="6" name="TextBox 6"/>
          <p:cNvSpPr txBox="1"/>
          <p:nvPr/>
        </p:nvSpPr>
        <p:spPr>
          <a:xfrm>
            <a:off x="8197224" y="3234233"/>
            <a:ext cx="8231460" cy="548481"/>
          </a:xfrm>
          <a:prstGeom prst="rect">
            <a:avLst/>
          </a:prstGeom>
        </p:spPr>
        <p:txBody>
          <a:bodyPr lIns="0" tIns="0" rIns="0" bIns="0" rtlCol="0" anchor="t">
            <a:spAutoFit/>
          </a:bodyPr>
          <a:lstStyle/>
          <a:p>
            <a:pPr marL="0" lvl="0" indent="0" algn="l">
              <a:lnSpc>
                <a:spcPts val="4550"/>
              </a:lnSpc>
              <a:spcBef>
                <a:spcPct val="0"/>
              </a:spcBef>
            </a:pPr>
            <a:r>
              <a:rPr lang="en-US" sz="3500" b="1" dirty="0">
                <a:solidFill>
                  <a:srgbClr val="000000"/>
                </a:solidFill>
                <a:latin typeface="Gentona Book" pitchFamily="2" charset="77"/>
                <a:ea typeface="Garet 1 Bold"/>
                <a:cs typeface="Garet 1 Bold"/>
                <a:sym typeface="Garet 1 Bold"/>
              </a:rPr>
              <a:t>What we'll cover in this session:</a:t>
            </a:r>
          </a:p>
        </p:txBody>
      </p:sp>
      <p:sp>
        <p:nvSpPr>
          <p:cNvPr id="7" name="TextBox 7"/>
          <p:cNvSpPr txBox="1"/>
          <p:nvPr/>
        </p:nvSpPr>
        <p:spPr>
          <a:xfrm>
            <a:off x="8197224" y="4269086"/>
            <a:ext cx="8394595" cy="3294813"/>
          </a:xfrm>
          <a:prstGeom prst="rect">
            <a:avLst/>
          </a:prstGeom>
        </p:spPr>
        <p:txBody>
          <a:bodyPr lIns="0" tIns="0" rIns="0" bIns="0" rtlCol="0" anchor="t">
            <a:spAutoFit/>
          </a:bodyPr>
          <a:lstStyle/>
          <a:p>
            <a:pPr marL="539748" lvl="1" indent="-269874">
              <a:lnSpc>
                <a:spcPts val="3749"/>
              </a:lnSpc>
              <a:buFont typeface="Arial"/>
              <a:buChar char="•"/>
            </a:pPr>
            <a:r>
              <a:rPr lang="en-US" sz="2800" dirty="0">
                <a:latin typeface="Gentona Book" pitchFamily="2" charset="77"/>
              </a:rPr>
              <a:t>How to identify and leverage measurable outcome data embedded within their existing CEEDAR-aligned initiatives.</a:t>
            </a:r>
            <a:endParaRPr lang="en-US" sz="2499" dirty="0">
              <a:solidFill>
                <a:srgbClr val="000000"/>
              </a:solidFill>
              <a:latin typeface="Gentona Book" pitchFamily="2" charset="77"/>
              <a:ea typeface="Garet 1"/>
              <a:cs typeface="Garet 1"/>
              <a:sym typeface="Garet 1"/>
            </a:endParaRPr>
          </a:p>
          <a:p>
            <a:pPr marL="539748" lvl="1" indent="-269874">
              <a:lnSpc>
                <a:spcPts val="3749"/>
              </a:lnSpc>
              <a:buFont typeface="Arial"/>
              <a:buChar char="•"/>
            </a:pPr>
            <a:r>
              <a:rPr lang="en-US" sz="2800" dirty="0">
                <a:latin typeface="Gentona Book" pitchFamily="2" charset="77"/>
              </a:rPr>
              <a:t>Provide state-specific exemplars demonstrating the processes for outcome data collection and use across special education and elementary education preparation programs.</a:t>
            </a:r>
            <a:endParaRPr lang="en-US" sz="2499" dirty="0">
              <a:solidFill>
                <a:srgbClr val="000000"/>
              </a:solidFill>
              <a:latin typeface="Gentona Book" pitchFamily="2" charset="77"/>
              <a:ea typeface="Garet 1"/>
              <a:cs typeface="Garet 1"/>
              <a:sym typeface="Garet 1"/>
            </a:endParaRPr>
          </a:p>
        </p:txBody>
      </p:sp>
      <p:sp>
        <p:nvSpPr>
          <p:cNvPr id="8" name="Freeform 8">
            <a:extLst>
              <a:ext uri="{C183D7F6-B498-43B3-948B-1728B52AA6E4}">
                <adec:decorative xmlns:adec="http://schemas.microsoft.com/office/drawing/2017/decorative" val="1"/>
              </a:ext>
            </a:extLst>
          </p:cNvPr>
          <p:cNvSpPr/>
          <p:nvPr/>
        </p:nvSpPr>
        <p:spPr>
          <a:xfrm rot="-1678635">
            <a:off x="4894090" y="4407056"/>
            <a:ext cx="1555832" cy="2296431"/>
          </a:xfrm>
          <a:custGeom>
            <a:avLst/>
            <a:gdLst/>
            <a:ahLst/>
            <a:cxnLst/>
            <a:rect l="l" t="t" r="r" b="b"/>
            <a:pathLst>
              <a:path w="1555832" h="2296431">
                <a:moveTo>
                  <a:pt x="0" y="0"/>
                </a:moveTo>
                <a:lnTo>
                  <a:pt x="1555831" y="0"/>
                </a:lnTo>
                <a:lnTo>
                  <a:pt x="1555831" y="2296430"/>
                </a:lnTo>
                <a:lnTo>
                  <a:pt x="0" y="22964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1138509" y="5555271"/>
            <a:ext cx="4949132" cy="7519007"/>
          </a:xfrm>
          <a:custGeom>
            <a:avLst/>
            <a:gdLst/>
            <a:ahLst/>
            <a:cxnLst/>
            <a:rect l="l" t="t" r="r" b="b"/>
            <a:pathLst>
              <a:path w="4949132" h="7519007">
                <a:moveTo>
                  <a:pt x="0" y="0"/>
                </a:moveTo>
                <a:lnTo>
                  <a:pt x="4949132" y="0"/>
                </a:lnTo>
                <a:lnTo>
                  <a:pt x="4949132" y="7519007"/>
                </a:lnTo>
                <a:lnTo>
                  <a:pt x="0" y="7519007"/>
                </a:lnTo>
                <a:lnTo>
                  <a:pt x="0" y="0"/>
                </a:lnTo>
                <a:close/>
              </a:path>
            </a:pathLst>
          </a:custGeom>
          <a:blipFill>
            <a:blip r:embed="rId4"/>
            <a:stretch>
              <a:fillRect l="-19504" t="-4337" r="-644426"/>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rot="-571899">
            <a:off x="2081760" y="4661567"/>
            <a:ext cx="2434916" cy="1530954"/>
          </a:xfrm>
          <a:custGeom>
            <a:avLst/>
            <a:gdLst/>
            <a:ahLst/>
            <a:cxnLst/>
            <a:rect l="l" t="t" r="r" b="b"/>
            <a:pathLst>
              <a:path w="2434916" h="1530954">
                <a:moveTo>
                  <a:pt x="0" y="0"/>
                </a:moveTo>
                <a:lnTo>
                  <a:pt x="2434917" y="0"/>
                </a:lnTo>
                <a:lnTo>
                  <a:pt x="2434917" y="1530954"/>
                </a:lnTo>
                <a:lnTo>
                  <a:pt x="0" y="1530954"/>
                </a:lnTo>
                <a:lnTo>
                  <a:pt x="0" y="0"/>
                </a:lnTo>
                <a:close/>
              </a:path>
            </a:pathLst>
          </a:custGeom>
          <a:blipFill>
            <a:blip r:embed="rId5"/>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6"/>
            <a:stretch>
              <a:fillRect/>
            </a:stretch>
          </a:blipFill>
        </p:spPr>
        <p:txBody>
          <a:bodyPr/>
          <a:lstStyle/>
          <a:p>
            <a:endParaRPr lang="en-US"/>
          </a:p>
        </p:txBody>
      </p:sp>
      <p:sp>
        <p:nvSpPr>
          <p:cNvPr id="12" name="TextBox 12">
            <a:extLst>
              <a:ext uri="{C183D7F6-B498-43B3-948B-1728B52AA6E4}">
                <adec:decorative xmlns:adec="http://schemas.microsoft.com/office/drawing/2017/decorative" val="1"/>
              </a:ext>
            </a:extLst>
          </p:cNvPr>
          <p:cNvSpPr txBox="1"/>
          <p:nvPr/>
        </p:nvSpPr>
        <p:spPr>
          <a:xfrm>
            <a:off x="176868" y="739131"/>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0"/>
            <a:ext cx="7869065" cy="10287000"/>
          </a:xfrm>
          <a:prstGeom prst="rect">
            <a:avLst/>
          </a:prstGeom>
          <a:solidFill>
            <a:srgbClr val="0F3869"/>
          </a:solidFill>
        </p:spPr>
        <p:txBody>
          <a:bodyPr/>
          <a:lstStyle/>
          <a:p>
            <a:endParaRPr lang="en-US"/>
          </a:p>
        </p:txBody>
      </p:sp>
      <p:sp>
        <p:nvSpPr>
          <p:cNvPr id="5" name="TextBox 5"/>
          <p:cNvSpPr txBox="1">
            <a:spLocks noGrp="1"/>
          </p:cNvSpPr>
          <p:nvPr>
            <p:ph type="title" idx="4294967295"/>
          </p:nvPr>
        </p:nvSpPr>
        <p:spPr>
          <a:xfrm>
            <a:off x="9144000" y="2073425"/>
            <a:ext cx="8115300" cy="9981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a:ln>
                  <a:noFill/>
                </a:ln>
                <a:solidFill>
                  <a:srgbClr val="000000"/>
                </a:solidFill>
                <a:effectLst/>
                <a:uLnTx/>
                <a:uFillTx/>
                <a:latin typeface="Gentona Book" pitchFamily="2" charset="77"/>
                <a:ea typeface="Garet 1 Ultra-Bold"/>
                <a:cs typeface="Garet 1 Ultra-Bold"/>
                <a:sym typeface="Garet 1 Ultra-Bold"/>
              </a:rPr>
              <a:t>Engagement</a:t>
            </a:r>
          </a:p>
        </p:txBody>
      </p:sp>
      <p:sp>
        <p:nvSpPr>
          <p:cNvPr id="7" name="TextBox 7"/>
          <p:cNvSpPr txBox="1"/>
          <p:nvPr/>
        </p:nvSpPr>
        <p:spPr>
          <a:xfrm>
            <a:off x="9144000" y="4055676"/>
            <a:ext cx="8115300" cy="1150828"/>
          </a:xfrm>
          <a:prstGeom prst="rect">
            <a:avLst/>
          </a:prstGeom>
        </p:spPr>
        <p:txBody>
          <a:bodyPr lIns="0" tIns="0" rIns="0" bIns="0" rtlCol="0" anchor="t">
            <a:spAutoFit/>
          </a:bodyPr>
          <a:lstStyle/>
          <a:p>
            <a:pPr algn="l">
              <a:lnSpc>
                <a:spcPts val="4550"/>
              </a:lnSpc>
            </a:pPr>
            <a:r>
              <a:rPr lang="en-US" sz="3500" b="1" dirty="0">
                <a:solidFill>
                  <a:srgbClr val="000000"/>
                </a:solidFill>
                <a:latin typeface="Gentona Book" pitchFamily="2" charset="77"/>
                <a:ea typeface="Garet 1 Bold"/>
                <a:cs typeface="Garet 1 Bold"/>
                <a:sym typeface="Garet 1 Bold"/>
              </a:rPr>
              <a:t>Conducting the orchestra while composing the score</a:t>
            </a:r>
          </a:p>
        </p:txBody>
      </p:sp>
      <p:sp>
        <p:nvSpPr>
          <p:cNvPr id="8" name="TextBox 8"/>
          <p:cNvSpPr txBox="1"/>
          <p:nvPr/>
        </p:nvSpPr>
        <p:spPr>
          <a:xfrm>
            <a:off x="9144000" y="5342731"/>
            <a:ext cx="8115300" cy="1767728"/>
          </a:xfrm>
          <a:prstGeom prst="rect">
            <a:avLst/>
          </a:prstGeom>
        </p:spPr>
        <p:txBody>
          <a:bodyPr lIns="0" tIns="0" rIns="0" bIns="0" rtlCol="0" anchor="t">
            <a:spAutoFit/>
          </a:bodyPr>
          <a:lstStyle/>
          <a:p>
            <a:pPr marL="342900" lvl="0" indent="-342900" algn="l">
              <a:lnSpc>
                <a:spcPts val="3499"/>
              </a:lnSpc>
              <a:spcBef>
                <a:spcPct val="0"/>
              </a:spcBef>
              <a:buFont typeface="Arial" panose="020B0604020202020204" pitchFamily="34" charset="0"/>
              <a:buChar char="•"/>
            </a:pPr>
            <a:r>
              <a:rPr lang="en-US" sz="2499" u="none" dirty="0">
                <a:solidFill>
                  <a:srgbClr val="000000"/>
                </a:solidFill>
                <a:latin typeface="Gentona Book" pitchFamily="2" charset="77"/>
                <a:ea typeface="Garet 1"/>
                <a:cs typeface="Garet 1"/>
                <a:sym typeface="Garet 1"/>
              </a:rPr>
              <a:t>On your state team Padlet, record a challenge you have encountered of doing the work of EPP improvement while monitoring data at the same time.</a:t>
            </a:r>
          </a:p>
          <a:p>
            <a:pPr marL="342900" lvl="0" indent="-342900" algn="l">
              <a:lnSpc>
                <a:spcPts val="3499"/>
              </a:lnSpc>
              <a:spcBef>
                <a:spcPct val="0"/>
              </a:spcBef>
              <a:buFont typeface="Arial" panose="020B0604020202020204" pitchFamily="34" charset="0"/>
              <a:buChar char="•"/>
            </a:pPr>
            <a:r>
              <a:rPr lang="en-US" sz="2499" u="none" dirty="0">
                <a:solidFill>
                  <a:srgbClr val="000000"/>
                </a:solidFill>
                <a:latin typeface="Gentona Book" pitchFamily="2" charset="77"/>
                <a:ea typeface="Garet 1"/>
                <a:cs typeface="Garet 1"/>
                <a:sym typeface="Garet 1"/>
              </a:rPr>
              <a:t>Be ready to share out with the whole group.</a:t>
            </a:r>
          </a:p>
        </p:txBody>
      </p:sp>
      <p:sp>
        <p:nvSpPr>
          <p:cNvPr id="9" name="Freeform 9">
            <a:extLst>
              <a:ext uri="{C183D7F6-B498-43B3-948B-1728B52AA6E4}">
                <adec:decorative xmlns:adec="http://schemas.microsoft.com/office/drawing/2017/decorative" val="1"/>
              </a:ext>
            </a:extLst>
          </p:cNvPr>
          <p:cNvSpPr/>
          <p:nvPr/>
        </p:nvSpPr>
        <p:spPr>
          <a:xfrm>
            <a:off x="15359259" y="9258300"/>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2"/>
            <a:stretch>
              <a:fillRect/>
            </a:stretch>
          </a:blipFill>
        </p:spPr>
        <p:txBody>
          <a:bodyPr/>
          <a:lstStyle/>
          <a:p>
            <a:endParaRPr lang="en-US"/>
          </a:p>
        </p:txBody>
      </p:sp>
      <p:sp>
        <p:nvSpPr>
          <p:cNvPr id="10" name="TextBox 10"/>
          <p:cNvSpPr txBox="1"/>
          <p:nvPr/>
        </p:nvSpPr>
        <p:spPr>
          <a:xfrm>
            <a:off x="15246818" y="9812997"/>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
        <p:nvSpPr>
          <p:cNvPr id="11" name="Freeform 11">
            <a:extLst>
              <a:ext uri="{C183D7F6-B498-43B3-948B-1728B52AA6E4}">
                <adec:decorative xmlns:adec="http://schemas.microsoft.com/office/drawing/2017/decorative" val="1"/>
              </a:ext>
            </a:extLst>
          </p:cNvPr>
          <p:cNvSpPr/>
          <p:nvPr/>
        </p:nvSpPr>
        <p:spPr>
          <a:xfrm rot="5400000">
            <a:off x="-7975710" y="4691764"/>
            <a:ext cx="15951420" cy="1681546"/>
          </a:xfrm>
          <a:custGeom>
            <a:avLst/>
            <a:gdLst/>
            <a:ahLst/>
            <a:cxnLst/>
            <a:rect l="l" t="t" r="r" b="b"/>
            <a:pathLst>
              <a:path w="15951420" h="1681546">
                <a:moveTo>
                  <a:pt x="0" y="0"/>
                </a:moveTo>
                <a:lnTo>
                  <a:pt x="15951420" y="0"/>
                </a:lnTo>
                <a:lnTo>
                  <a:pt x="15951420" y="1681545"/>
                </a:lnTo>
                <a:lnTo>
                  <a:pt x="0" y="1681545"/>
                </a:lnTo>
                <a:lnTo>
                  <a:pt x="0" y="0"/>
                </a:lnTo>
                <a:close/>
              </a:path>
            </a:pathLst>
          </a:custGeom>
          <a:blipFill>
            <a:blip r:embed="rId3"/>
            <a:stretch>
              <a:fillRect/>
            </a:stretch>
          </a:blipFill>
        </p:spPr>
        <p:txBody>
          <a:bodyPr/>
          <a:lstStyle/>
          <a:p>
            <a:endParaRPr lang="en-US"/>
          </a:p>
        </p:txBody>
      </p:sp>
      <p:pic>
        <p:nvPicPr>
          <p:cNvPr id="12" name="Picture 11">
            <a:extLst>
              <a:ext uri="{FF2B5EF4-FFF2-40B4-BE49-F238E27FC236}">
                <a16:creationId xmlns:a16="http://schemas.microsoft.com/office/drawing/2014/main" id="{9433289D-A9D8-CA3E-1C3D-193743D786A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28393" y="4023019"/>
            <a:ext cx="3339007" cy="23635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200818" y="-799682"/>
            <a:ext cx="11886364" cy="11886364"/>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p:spPr>
          <p:txBody>
            <a:bodyPr/>
            <a:lstStyle/>
            <a:p>
              <a:endParaRPr lang="en-US"/>
            </a:p>
          </p:txBody>
        </p:sp>
      </p:grpSp>
      <p:sp>
        <p:nvSpPr>
          <p:cNvPr id="5" name="TextBox 5"/>
          <p:cNvSpPr txBox="1">
            <a:spLocks noGrp="1"/>
          </p:cNvSpPr>
          <p:nvPr>
            <p:ph type="title" idx="4294967295"/>
          </p:nvPr>
        </p:nvSpPr>
        <p:spPr>
          <a:xfrm>
            <a:off x="4972050" y="3354482"/>
            <a:ext cx="8343900" cy="39497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99"/>
              </a:lnSpc>
              <a:spcBef>
                <a:spcPct val="0"/>
              </a:spcBef>
              <a:spcAft>
                <a:spcPts val="0"/>
              </a:spcAft>
              <a:buClrTx/>
              <a:buSzTx/>
              <a:buFontTx/>
              <a:buNone/>
              <a:tabLst/>
              <a:defRPr/>
            </a:pPr>
            <a:r>
              <a:rPr kumimoji="0" lang="en-US" sz="7200" b="0" i="0" u="none" strike="noStrike" kern="1200" cap="none" spc="0" normalizeH="0" baseline="0" noProof="0" dirty="0">
                <a:ln>
                  <a:noFill/>
                </a:ln>
                <a:solidFill>
                  <a:schemeClr val="tx1"/>
                </a:solidFill>
                <a:effectLst/>
                <a:uLnTx/>
                <a:uFillTx/>
                <a:latin typeface="Gentona Book" pitchFamily="2" charset="77"/>
                <a:ea typeface="+mn-ea"/>
                <a:cs typeface="+mn-cs"/>
              </a:rPr>
              <a:t>Telling the Story of Our Successes: </a:t>
            </a:r>
            <a:br>
              <a:rPr kumimoji="0" lang="en-US" sz="7200" b="0" i="0" u="none" strike="noStrike" kern="1200" cap="none" spc="0" normalizeH="0" baseline="0" noProof="0" dirty="0">
                <a:ln>
                  <a:noFill/>
                </a:ln>
                <a:solidFill>
                  <a:schemeClr val="tx1"/>
                </a:solidFill>
                <a:effectLst/>
                <a:uLnTx/>
                <a:uFillTx/>
                <a:latin typeface="Gentona Book" pitchFamily="2" charset="77"/>
                <a:ea typeface="+mn-ea"/>
                <a:cs typeface="+mn-cs"/>
              </a:rPr>
            </a:br>
            <a:r>
              <a:rPr kumimoji="0" lang="en-US" sz="7200" b="0" i="0" u="none" strike="noStrike" kern="1200" cap="none" spc="0" normalizeH="0" baseline="0" noProof="0" dirty="0">
                <a:ln>
                  <a:noFill/>
                </a:ln>
                <a:solidFill>
                  <a:schemeClr val="tx1"/>
                </a:solidFill>
                <a:effectLst/>
                <a:uLnTx/>
                <a:uFillTx/>
                <a:latin typeface="Gentona Book" pitchFamily="2" charset="77"/>
                <a:ea typeface="+mn-ea"/>
                <a:cs typeface="+mn-cs"/>
              </a:rPr>
              <a:t>Documenting Outcomes</a:t>
            </a:r>
            <a:endParaRPr kumimoji="0" lang="en-US" sz="6999" b="1" i="0" u="none" strike="noStrike" kern="1200" cap="none" spc="0" normalizeH="0" baseline="0" noProof="0" dirty="0">
              <a:ln>
                <a:noFill/>
              </a:ln>
              <a:solidFill>
                <a:srgbClr val="000000"/>
              </a:solidFill>
              <a:effectLst/>
              <a:uLnTx/>
              <a:uFillTx/>
              <a:latin typeface="Gentona Book" pitchFamily="2" charset="77"/>
              <a:ea typeface="Garet 1 Ultra-Bold"/>
              <a:cs typeface="Garet 1 Ultra-Bold"/>
              <a:sym typeface="Garet 1 Ultra-Bold"/>
            </a:endParaRPr>
          </a:p>
        </p:txBody>
      </p:sp>
      <p:sp>
        <p:nvSpPr>
          <p:cNvPr id="6" name="TextBox 6">
            <a:extLst>
              <a:ext uri="{C183D7F6-B498-43B3-948B-1728B52AA6E4}">
                <adec:decorative xmlns:adec="http://schemas.microsoft.com/office/drawing/2017/decorative" val="1"/>
              </a:ext>
            </a:extLst>
          </p:cNvPr>
          <p:cNvSpPr txBox="1"/>
          <p:nvPr/>
        </p:nvSpPr>
        <p:spPr>
          <a:xfrm>
            <a:off x="5597613" y="2324100"/>
            <a:ext cx="7092773" cy="548481"/>
          </a:xfrm>
          <a:prstGeom prst="rect">
            <a:avLst/>
          </a:prstGeom>
        </p:spPr>
        <p:txBody>
          <a:bodyPr lIns="0" tIns="0" rIns="0" bIns="0" rtlCol="0" anchor="t">
            <a:spAutoFit/>
          </a:bodyPr>
          <a:lstStyle/>
          <a:p>
            <a:pPr marL="0" lvl="0" indent="0" algn="ctr">
              <a:lnSpc>
                <a:spcPts val="4550"/>
              </a:lnSpc>
              <a:spcBef>
                <a:spcPct val="0"/>
              </a:spcBef>
            </a:pPr>
            <a:endParaRPr/>
          </a:p>
        </p:txBody>
      </p:sp>
      <p:grpSp>
        <p:nvGrpSpPr>
          <p:cNvPr id="7" name="Group 7">
            <a:extLst>
              <a:ext uri="{C183D7F6-B498-43B3-948B-1728B52AA6E4}">
                <adec:decorative xmlns:adec="http://schemas.microsoft.com/office/drawing/2017/decorative" val="1"/>
              </a:ext>
            </a:extLst>
          </p:cNvPr>
          <p:cNvGrpSpPr/>
          <p:nvPr/>
        </p:nvGrpSpPr>
        <p:grpSpPr>
          <a:xfrm>
            <a:off x="13060623" y="5402908"/>
            <a:ext cx="5699813" cy="7601863"/>
            <a:chOff x="0" y="0"/>
            <a:chExt cx="7599750" cy="10135817"/>
          </a:xfrm>
        </p:grpSpPr>
        <p:sp>
          <p:nvSpPr>
            <p:cNvPr id="8" name="Freeform 8"/>
            <p:cNvSpPr/>
            <p:nvPr/>
          </p:nvSpPr>
          <p:spPr>
            <a:xfrm>
              <a:off x="0" y="3752027"/>
              <a:ext cx="7599750" cy="6383790"/>
            </a:xfrm>
            <a:custGeom>
              <a:avLst/>
              <a:gdLst/>
              <a:ahLst/>
              <a:cxnLst/>
              <a:rect l="l" t="t" r="r" b="b"/>
              <a:pathLst>
                <a:path w="7599750" h="6383790">
                  <a:moveTo>
                    <a:pt x="0" y="0"/>
                  </a:moveTo>
                  <a:lnTo>
                    <a:pt x="7599750" y="0"/>
                  </a:lnTo>
                  <a:lnTo>
                    <a:pt x="7599750" y="6383790"/>
                  </a:lnTo>
                  <a:lnTo>
                    <a:pt x="0" y="63837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328106" y="2791625"/>
              <a:ext cx="3201342" cy="960403"/>
            </a:xfrm>
            <a:custGeom>
              <a:avLst/>
              <a:gdLst/>
              <a:ahLst/>
              <a:cxnLst/>
              <a:rect l="l" t="t" r="r" b="b"/>
              <a:pathLst>
                <a:path w="3201342" h="960403">
                  <a:moveTo>
                    <a:pt x="0" y="0"/>
                  </a:moveTo>
                  <a:lnTo>
                    <a:pt x="3201341" y="0"/>
                  </a:lnTo>
                  <a:lnTo>
                    <a:pt x="3201341" y="960402"/>
                  </a:lnTo>
                  <a:lnTo>
                    <a:pt x="0" y="960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H="1">
              <a:off x="3673107" y="0"/>
              <a:ext cx="2826968" cy="3764727"/>
            </a:xfrm>
            <a:custGeom>
              <a:avLst/>
              <a:gdLst/>
              <a:ahLst/>
              <a:cxnLst/>
              <a:rect l="l" t="t" r="r" b="b"/>
              <a:pathLst>
                <a:path w="2826968" h="3764727">
                  <a:moveTo>
                    <a:pt x="2826968" y="0"/>
                  </a:moveTo>
                  <a:lnTo>
                    <a:pt x="0" y="0"/>
                  </a:lnTo>
                  <a:lnTo>
                    <a:pt x="0" y="3764727"/>
                  </a:lnTo>
                  <a:lnTo>
                    <a:pt x="2826968" y="3764727"/>
                  </a:lnTo>
                  <a:lnTo>
                    <a:pt x="28269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1" name="Freeform 11">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a:moveTo>
                  <a:pt x="0" y="0"/>
                </a:moveTo>
                <a:lnTo>
                  <a:pt x="2535527" y="0"/>
                </a:lnTo>
                <a:lnTo>
                  <a:pt x="2535527" y="526122"/>
                </a:lnTo>
                <a:lnTo>
                  <a:pt x="0" y="526122"/>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176868" y="739131"/>
            <a:ext cx="2760408" cy="289569"/>
          </a:xfrm>
          <a:prstGeom prst="rect">
            <a:avLst/>
          </a:prstGeom>
        </p:spPr>
        <p:txBody>
          <a:bodyPr lIns="0" tIns="0" rIns="0" bIns="0" rtlCol="0" anchor="t">
            <a:spAutoFit/>
          </a:bodyPr>
          <a:lstStyle/>
          <a:p>
            <a:pPr algn="ctr">
              <a:lnSpc>
                <a:spcPts val="2122"/>
              </a:lnSpc>
            </a:pPr>
            <a:r>
              <a:rPr lang="en-US" sz="2101" spc="27">
                <a:solidFill>
                  <a:srgbClr val="0F3869"/>
                </a:solidFill>
                <a:latin typeface="Apricots"/>
                <a:ea typeface="Apricots"/>
                <a:cs typeface="Apricots"/>
                <a:sym typeface="Apricots"/>
              </a:rPr>
              <a:t>Cross-State Convening</a:t>
            </a:r>
          </a:p>
        </p:txBody>
      </p:sp>
      <p:sp>
        <p:nvSpPr>
          <p:cNvPr id="13" name="Freeform 13">
            <a:extLst>
              <a:ext uri="{C183D7F6-B498-43B3-948B-1728B52AA6E4}">
                <adec:decorative xmlns:adec="http://schemas.microsoft.com/office/drawing/2017/decorative" val="1"/>
              </a:ext>
            </a:extLst>
          </p:cNvPr>
          <p:cNvSpPr/>
          <p:nvPr/>
        </p:nvSpPr>
        <p:spPr>
          <a:xfrm>
            <a:off x="0" y="4127552"/>
            <a:ext cx="5076818" cy="8361817"/>
          </a:xfrm>
          <a:custGeom>
            <a:avLst/>
            <a:gdLst/>
            <a:ahLst/>
            <a:cxnLst/>
            <a:rect l="l" t="t" r="r" b="b"/>
            <a:pathLst>
              <a:path w="5076818" h="8361817">
                <a:moveTo>
                  <a:pt x="0" y="0"/>
                </a:moveTo>
                <a:lnTo>
                  <a:pt x="5076818" y="0"/>
                </a:lnTo>
                <a:lnTo>
                  <a:pt x="5076818" y="8361818"/>
                </a:lnTo>
                <a:lnTo>
                  <a:pt x="0" y="8361818"/>
                </a:lnTo>
                <a:lnTo>
                  <a:pt x="0" y="0"/>
                </a:lnTo>
                <a:close/>
              </a:path>
            </a:pathLst>
          </a:custGeom>
          <a:blipFill>
            <a:blip r:embed="rId9"/>
            <a:stretch>
              <a:fillRect l="-13878" t="-124679" r="-153906" b="-19348"/>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DF021-2F44-D485-4F41-9898EAC33273}"/>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196E314F-A70F-E296-A3B1-885FC4143F5B}"/>
              </a:ext>
              <a:ext uri="{C183D7F6-B498-43B3-948B-1728B52AA6E4}">
                <adec:decorative xmlns:adec="http://schemas.microsoft.com/office/drawing/2017/decorative" val="1"/>
              </a:ext>
            </a:extLst>
          </p:cNvPr>
          <p:cNvGrpSpPr/>
          <p:nvPr/>
        </p:nvGrpSpPr>
        <p:grpSpPr>
          <a:xfrm>
            <a:off x="-453566" y="562127"/>
            <a:ext cx="19195132" cy="1723873"/>
            <a:chOff x="0" y="0"/>
            <a:chExt cx="5055508" cy="454024"/>
          </a:xfrm>
        </p:grpSpPr>
        <p:sp>
          <p:nvSpPr>
            <p:cNvPr id="9" name="Freeform 9">
              <a:extLst>
                <a:ext uri="{FF2B5EF4-FFF2-40B4-BE49-F238E27FC236}">
                  <a16:creationId xmlns:a16="http://schemas.microsoft.com/office/drawing/2014/main" id="{21ACEC0E-3D95-C159-6EFD-9BAC3E64AD55}"/>
                </a:ext>
              </a:extLst>
            </p:cNvPr>
            <p:cNvSpPr/>
            <p:nvPr/>
          </p:nvSpPr>
          <p:spPr>
            <a:xfrm>
              <a:off x="0" y="0"/>
              <a:ext cx="5055508" cy="454024"/>
            </a:xfrm>
            <a:custGeom>
              <a:avLst/>
              <a:gdLst/>
              <a:ahLst/>
              <a:cxnLst/>
              <a:rect l="l" t="t" r="r" b="b"/>
              <a:pathLst>
                <a:path w="5055508" h="454024">
                  <a:moveTo>
                    <a:pt x="0" y="0"/>
                  </a:moveTo>
                  <a:lnTo>
                    <a:pt x="5055508" y="0"/>
                  </a:lnTo>
                  <a:lnTo>
                    <a:pt x="5055508" y="454024"/>
                  </a:lnTo>
                  <a:lnTo>
                    <a:pt x="0" y="454024"/>
                  </a:lnTo>
                  <a:close/>
                </a:path>
              </a:pathLst>
            </a:custGeom>
            <a:solidFill>
              <a:srgbClr val="0F3869"/>
            </a:solidFill>
          </p:spPr>
          <p:txBody>
            <a:bodyPr/>
            <a:lstStyle/>
            <a:p>
              <a:endParaRPr lang="en-US"/>
            </a:p>
          </p:txBody>
        </p:sp>
        <p:sp>
          <p:nvSpPr>
            <p:cNvPr id="10" name="TextBox 10">
              <a:extLst>
                <a:ext uri="{FF2B5EF4-FFF2-40B4-BE49-F238E27FC236}">
                  <a16:creationId xmlns:a16="http://schemas.microsoft.com/office/drawing/2014/main" id="{77406912-B822-8B15-C7C4-7856D02AE527}"/>
                </a:ext>
              </a:extLst>
            </p:cNvPr>
            <p:cNvSpPr txBox="1"/>
            <p:nvPr/>
          </p:nvSpPr>
          <p:spPr>
            <a:xfrm>
              <a:off x="0" y="-9525"/>
              <a:ext cx="5055508" cy="463549"/>
            </a:xfrm>
            <a:prstGeom prst="rect">
              <a:avLst/>
            </a:prstGeom>
          </p:spPr>
          <p:txBody>
            <a:bodyPr lIns="50800" tIns="50800" rIns="50800" bIns="50800" rtlCol="0" anchor="ctr"/>
            <a:lstStyle/>
            <a:p>
              <a:pPr algn="ctr">
                <a:lnSpc>
                  <a:spcPts val="2399"/>
                </a:lnSpc>
              </a:pPr>
              <a:endParaRPr/>
            </a:p>
          </p:txBody>
        </p:sp>
      </p:grpSp>
      <p:sp>
        <p:nvSpPr>
          <p:cNvPr id="19" name="TextBox 19">
            <a:extLst>
              <a:ext uri="{FF2B5EF4-FFF2-40B4-BE49-F238E27FC236}">
                <a16:creationId xmlns:a16="http://schemas.microsoft.com/office/drawing/2014/main" id="{B753293F-A56C-0598-5FA6-FEBBADECF4B1}"/>
              </a:ext>
            </a:extLst>
          </p:cNvPr>
          <p:cNvSpPr txBox="1">
            <a:spLocks noGrp="1"/>
          </p:cNvSpPr>
          <p:nvPr>
            <p:ph type="title" idx="4294967295"/>
          </p:nvPr>
        </p:nvSpPr>
        <p:spPr>
          <a:xfrm>
            <a:off x="1028700" y="863478"/>
            <a:ext cx="1623060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600"/>
              </a:lnSpc>
              <a:spcBef>
                <a:spcPct val="0"/>
              </a:spcBef>
              <a:spcAft>
                <a:spcPts val="0"/>
              </a:spcAft>
              <a:buClrTx/>
              <a:buSzTx/>
              <a:buFontTx/>
              <a:buNone/>
              <a:tabLst/>
              <a:defRPr/>
            </a:pPr>
            <a:r>
              <a:rPr kumimoji="0" lang="en-US" sz="8000" b="1" i="0" u="none" strike="noStrike" kern="1200" cap="none" spc="416" normalizeH="0" baseline="0" noProof="0" dirty="0">
                <a:ln>
                  <a:noFill/>
                </a:ln>
                <a:solidFill>
                  <a:srgbClr val="FFFFFF"/>
                </a:solidFill>
                <a:effectLst/>
                <a:uLnTx/>
                <a:uFillTx/>
                <a:latin typeface="Gentona Book" pitchFamily="2" charset="77"/>
                <a:ea typeface="Garet 1 Bold"/>
                <a:cs typeface="Garet 1 Bold"/>
                <a:sym typeface="Garet 1 Bold"/>
              </a:rPr>
              <a:t>An Example</a:t>
            </a:r>
          </a:p>
        </p:txBody>
      </p:sp>
      <p:sp>
        <p:nvSpPr>
          <p:cNvPr id="17" name="TextBox 17">
            <a:extLst>
              <a:ext uri="{FF2B5EF4-FFF2-40B4-BE49-F238E27FC236}">
                <a16:creationId xmlns:a16="http://schemas.microsoft.com/office/drawing/2014/main" id="{3BF0D657-0A2C-B746-34C3-FBEA24D54174}"/>
              </a:ext>
            </a:extLst>
          </p:cNvPr>
          <p:cNvSpPr txBox="1"/>
          <p:nvPr/>
        </p:nvSpPr>
        <p:spPr>
          <a:xfrm>
            <a:off x="533401" y="2562863"/>
            <a:ext cx="17068801" cy="1169551"/>
          </a:xfrm>
          <a:prstGeom prst="rect">
            <a:avLst/>
          </a:prstGeom>
        </p:spPr>
        <p:txBody>
          <a:bodyPr wrap="square" lIns="0" tIns="0" rIns="0" bIns="0" rtlCol="0" anchor="t">
            <a:spAutoFit/>
          </a:bodyPr>
          <a:lstStyle/>
          <a:p>
            <a:pPr lvl="0"/>
            <a:r>
              <a:rPr lang="en-US" sz="3800" dirty="0">
                <a:latin typeface="Gentona Book" pitchFamily="2" charset="77"/>
              </a:rPr>
              <a:t>Integrate HLPs</a:t>
            </a:r>
            <a:r>
              <a:rPr lang="en-US" sz="3800" i="1" dirty="0">
                <a:latin typeface="Gentona Book" pitchFamily="2" charset="77"/>
              </a:rPr>
              <a:t> </a:t>
            </a:r>
            <a:r>
              <a:rPr lang="en-US" sz="3800" dirty="0">
                <a:latin typeface="Gentona Book" pitchFamily="2" charset="77"/>
              </a:rPr>
              <a:t>within educator preparation program curricula and field experiences. </a:t>
            </a:r>
          </a:p>
        </p:txBody>
      </p:sp>
      <p:sp>
        <p:nvSpPr>
          <p:cNvPr id="23" name="TextBox 23">
            <a:extLst>
              <a:ext uri="{FF2B5EF4-FFF2-40B4-BE49-F238E27FC236}">
                <a16:creationId xmlns:a16="http://schemas.microsoft.com/office/drawing/2014/main" id="{A0A66EA0-EF12-265F-5CD7-8B51CC7301DD}"/>
              </a:ext>
              <a:ext uri="{C183D7F6-B498-43B3-948B-1728B52AA6E4}">
                <adec:decorative xmlns:adec="http://schemas.microsoft.com/office/drawing/2017/decorative" val="1"/>
              </a:ext>
            </a:extLst>
          </p:cNvPr>
          <p:cNvSpPr txBox="1"/>
          <p:nvPr/>
        </p:nvSpPr>
        <p:spPr>
          <a:xfrm>
            <a:off x="8644989" y="3386392"/>
            <a:ext cx="949626" cy="921272"/>
          </a:xfrm>
          <a:prstGeom prst="rect">
            <a:avLst/>
          </a:prstGeom>
        </p:spPr>
        <p:txBody>
          <a:bodyPr lIns="0" tIns="0" rIns="0" bIns="0" rtlCol="0" anchor="t">
            <a:spAutoFit/>
          </a:bodyPr>
          <a:lstStyle/>
          <a:p>
            <a:pPr marL="0" lvl="1" indent="0" algn="ctr">
              <a:lnSpc>
                <a:spcPts val="7699"/>
              </a:lnSpc>
              <a:spcBef>
                <a:spcPct val="0"/>
              </a:spcBef>
            </a:pPr>
            <a:r>
              <a:rPr lang="en-US" sz="4904" u="none" spc="255">
                <a:solidFill>
                  <a:srgbClr val="FFFFFF"/>
                </a:solidFill>
                <a:latin typeface="Chewy"/>
                <a:ea typeface="Chewy"/>
                <a:cs typeface="Chewy"/>
                <a:sym typeface="Chewy"/>
              </a:rPr>
              <a:t>2</a:t>
            </a:r>
          </a:p>
        </p:txBody>
      </p:sp>
      <p:sp>
        <p:nvSpPr>
          <p:cNvPr id="25" name="Freeform 25">
            <a:extLst>
              <a:ext uri="{FF2B5EF4-FFF2-40B4-BE49-F238E27FC236}">
                <a16:creationId xmlns:a16="http://schemas.microsoft.com/office/drawing/2014/main" id="{C2B476C9-FB47-1F95-7D45-CE6660637082}"/>
              </a:ext>
              <a:ext uri="{C183D7F6-B498-43B3-948B-1728B52AA6E4}">
                <adec:decorative xmlns:adec="http://schemas.microsoft.com/office/drawing/2017/decorative" val="1"/>
              </a:ext>
            </a:extLst>
          </p:cNvPr>
          <p:cNvSpPr/>
          <p:nvPr/>
        </p:nvSpPr>
        <p:spPr>
          <a:xfrm>
            <a:off x="15934142" y="9469152"/>
            <a:ext cx="2038168" cy="422920"/>
          </a:xfrm>
          <a:custGeom>
            <a:avLst/>
            <a:gdLst/>
            <a:ahLst/>
            <a:cxnLst/>
            <a:rect l="l" t="t" r="r" b="b"/>
            <a:pathLst>
              <a:path w="2038168" h="422920">
                <a:moveTo>
                  <a:pt x="0" y="0"/>
                </a:moveTo>
                <a:lnTo>
                  <a:pt x="2038168" y="0"/>
                </a:lnTo>
                <a:lnTo>
                  <a:pt x="2038168" y="422920"/>
                </a:lnTo>
                <a:lnTo>
                  <a:pt x="0" y="422920"/>
                </a:lnTo>
                <a:lnTo>
                  <a:pt x="0" y="0"/>
                </a:lnTo>
                <a:close/>
              </a:path>
            </a:pathLst>
          </a:custGeom>
          <a:blipFill>
            <a:blip r:embed="rId2"/>
            <a:stretch>
              <a:fillRect/>
            </a:stretch>
          </a:blipFill>
        </p:spPr>
        <p:txBody>
          <a:bodyPr/>
          <a:lstStyle/>
          <a:p>
            <a:endParaRPr lang="en-US"/>
          </a:p>
        </p:txBody>
      </p:sp>
      <p:sp>
        <p:nvSpPr>
          <p:cNvPr id="26" name="TextBox 26">
            <a:extLst>
              <a:ext uri="{FF2B5EF4-FFF2-40B4-BE49-F238E27FC236}">
                <a16:creationId xmlns:a16="http://schemas.microsoft.com/office/drawing/2014/main" id="{EF8339C1-2A6D-C8B4-1FE2-C98D71C18B85}"/>
              </a:ext>
              <a:ext uri="{C183D7F6-B498-43B3-948B-1728B52AA6E4}">
                <adec:decorative xmlns:adec="http://schemas.microsoft.com/office/drawing/2017/decorative" val="1"/>
              </a:ext>
            </a:extLst>
          </p:cNvPr>
          <p:cNvSpPr txBox="1"/>
          <p:nvPr/>
        </p:nvSpPr>
        <p:spPr>
          <a:xfrm>
            <a:off x="15843758" y="9911122"/>
            <a:ext cx="2218937" cy="236688"/>
          </a:xfrm>
          <a:prstGeom prst="rect">
            <a:avLst/>
          </a:prstGeom>
        </p:spPr>
        <p:txBody>
          <a:bodyPr lIns="0" tIns="0" rIns="0" bIns="0" rtlCol="0" anchor="t">
            <a:spAutoFit/>
          </a:bodyPr>
          <a:lstStyle/>
          <a:p>
            <a:pPr algn="ctr">
              <a:lnSpc>
                <a:spcPts val="1705"/>
              </a:lnSpc>
            </a:pPr>
            <a:r>
              <a:rPr lang="en-US" sz="1688" spc="21">
                <a:solidFill>
                  <a:srgbClr val="0F3869"/>
                </a:solidFill>
                <a:latin typeface="Apricots"/>
                <a:ea typeface="Apricots"/>
                <a:cs typeface="Apricots"/>
                <a:sym typeface="Apricots"/>
              </a:rPr>
              <a:t>Cross-State Convening</a:t>
            </a:r>
          </a:p>
        </p:txBody>
      </p:sp>
      <p:graphicFrame>
        <p:nvGraphicFramePr>
          <p:cNvPr id="27" name="Content Placeholder 3" descr="1. Faculty awareness of HLPs. 2. Faculty implement courses and field experiences that have been revised to include HLPs. 3. Candidates demonstrate knowledge of and/or use of HLPs during their preparation experience. 4. Candidates demonstrate use of HLPs as a beginning teacher.">
            <a:extLst>
              <a:ext uri="{FF2B5EF4-FFF2-40B4-BE49-F238E27FC236}">
                <a16:creationId xmlns:a16="http://schemas.microsoft.com/office/drawing/2014/main" id="{6C7737F8-4884-9A42-2844-0E6646C27401}"/>
              </a:ext>
            </a:extLst>
          </p:cNvPr>
          <p:cNvGraphicFramePr>
            <a:graphicFrameLocks/>
          </p:cNvGraphicFramePr>
          <p:nvPr>
            <p:extLst>
              <p:ext uri="{D42A27DB-BD31-4B8C-83A1-F6EECF244321}">
                <p14:modId xmlns:p14="http://schemas.microsoft.com/office/powerpoint/2010/main" val="2417777173"/>
              </p:ext>
            </p:extLst>
          </p:nvPr>
        </p:nvGraphicFramePr>
        <p:xfrm>
          <a:off x="533401" y="4093816"/>
          <a:ext cx="17221200" cy="5307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5">
            <a:extLst>
              <a:ext uri="{FF2B5EF4-FFF2-40B4-BE49-F238E27FC236}">
                <a16:creationId xmlns:a16="http://schemas.microsoft.com/office/drawing/2014/main" id="{A8EC9DFF-20E5-01C7-6EDD-D27BE4A11DE2}"/>
              </a:ext>
              <a:ext uri="{C183D7F6-B498-43B3-948B-1728B52AA6E4}">
                <adec:decorative xmlns:adec="http://schemas.microsoft.com/office/drawing/2017/decorative" val="1"/>
              </a:ext>
            </a:extLst>
          </p:cNvPr>
          <p:cNvGrpSpPr/>
          <p:nvPr/>
        </p:nvGrpSpPr>
        <p:grpSpPr>
          <a:xfrm>
            <a:off x="1524000" y="3809687"/>
            <a:ext cx="918037" cy="918037"/>
            <a:chOff x="0" y="0"/>
            <a:chExt cx="6350000" cy="6350000"/>
          </a:xfrm>
        </p:grpSpPr>
        <p:sp>
          <p:nvSpPr>
            <p:cNvPr id="16" name="Freeform 16">
              <a:extLst>
                <a:ext uri="{FF2B5EF4-FFF2-40B4-BE49-F238E27FC236}">
                  <a16:creationId xmlns:a16="http://schemas.microsoft.com/office/drawing/2014/main" id="{4EB05668-AB11-D85E-475B-E2AD647D01D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F5776"/>
            </a:solidFill>
          </p:spPr>
          <p:txBody>
            <a:bodyPr/>
            <a:lstStyle/>
            <a:p>
              <a:endParaRPr lang="en-US"/>
            </a:p>
          </p:txBody>
        </p:sp>
      </p:grpSp>
      <p:sp>
        <p:nvSpPr>
          <p:cNvPr id="24" name="TextBox 24">
            <a:extLst>
              <a:ext uri="{FF2B5EF4-FFF2-40B4-BE49-F238E27FC236}">
                <a16:creationId xmlns:a16="http://schemas.microsoft.com/office/drawing/2014/main" id="{BC59B8EA-F3F6-B2B7-2D1E-476FAD54C029}"/>
              </a:ext>
              <a:ext uri="{C183D7F6-B498-43B3-948B-1728B52AA6E4}">
                <adec:decorative xmlns:adec="http://schemas.microsoft.com/office/drawing/2017/decorative" val="1"/>
              </a:ext>
            </a:extLst>
          </p:cNvPr>
          <p:cNvSpPr txBox="1"/>
          <p:nvPr/>
        </p:nvSpPr>
        <p:spPr>
          <a:xfrm>
            <a:off x="1572142" y="3786731"/>
            <a:ext cx="918037" cy="896647"/>
          </a:xfrm>
          <a:prstGeom prst="rect">
            <a:avLst/>
          </a:prstGeom>
        </p:spPr>
        <p:txBody>
          <a:bodyPr lIns="0" tIns="0" rIns="0" bIns="0" rtlCol="0" anchor="t">
            <a:spAutoFit/>
          </a:bodyPr>
          <a:lstStyle/>
          <a:p>
            <a:pPr marL="0" lvl="1" indent="0" algn="ctr">
              <a:lnSpc>
                <a:spcPts val="7443"/>
              </a:lnSpc>
              <a:spcBef>
                <a:spcPct val="0"/>
              </a:spcBef>
            </a:pPr>
            <a:r>
              <a:rPr lang="en-US" sz="4741" spc="246" dirty="0">
                <a:solidFill>
                  <a:srgbClr val="FFFFFF"/>
                </a:solidFill>
                <a:latin typeface="Chewy"/>
                <a:ea typeface="Chewy"/>
                <a:cs typeface="Chewy"/>
                <a:sym typeface="Chewy"/>
              </a:rPr>
              <a:t>1</a:t>
            </a:r>
            <a:endParaRPr lang="en-US" sz="4741" u="none" spc="246" dirty="0">
              <a:solidFill>
                <a:srgbClr val="FFFFFF"/>
              </a:solidFill>
              <a:latin typeface="Chewy"/>
              <a:ea typeface="Chewy"/>
              <a:cs typeface="Chewy"/>
              <a:sym typeface="Chewy"/>
            </a:endParaRPr>
          </a:p>
        </p:txBody>
      </p:sp>
      <p:grpSp>
        <p:nvGrpSpPr>
          <p:cNvPr id="28" name="Group 15">
            <a:extLst>
              <a:ext uri="{FF2B5EF4-FFF2-40B4-BE49-F238E27FC236}">
                <a16:creationId xmlns:a16="http://schemas.microsoft.com/office/drawing/2014/main" id="{B1E8D982-5D99-C968-39E8-E95D1B01327F}"/>
              </a:ext>
              <a:ext uri="{C183D7F6-B498-43B3-948B-1728B52AA6E4}">
                <adec:decorative xmlns:adec="http://schemas.microsoft.com/office/drawing/2017/decorative" val="1"/>
              </a:ext>
            </a:extLst>
          </p:cNvPr>
          <p:cNvGrpSpPr/>
          <p:nvPr/>
        </p:nvGrpSpPr>
        <p:grpSpPr>
          <a:xfrm>
            <a:off x="6577621" y="3809687"/>
            <a:ext cx="918037" cy="918037"/>
            <a:chOff x="0" y="0"/>
            <a:chExt cx="6350000" cy="6350000"/>
          </a:xfrm>
        </p:grpSpPr>
        <p:sp>
          <p:nvSpPr>
            <p:cNvPr id="29" name="Freeform 16">
              <a:extLst>
                <a:ext uri="{FF2B5EF4-FFF2-40B4-BE49-F238E27FC236}">
                  <a16:creationId xmlns:a16="http://schemas.microsoft.com/office/drawing/2014/main" id="{D177768A-2469-EF70-A3EB-0FB1F97826E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F5776"/>
            </a:solidFill>
          </p:spPr>
          <p:txBody>
            <a:bodyPr/>
            <a:lstStyle/>
            <a:p>
              <a:endParaRPr lang="en-US"/>
            </a:p>
          </p:txBody>
        </p:sp>
      </p:grpSp>
      <p:sp>
        <p:nvSpPr>
          <p:cNvPr id="30" name="TextBox 24">
            <a:extLst>
              <a:ext uri="{FF2B5EF4-FFF2-40B4-BE49-F238E27FC236}">
                <a16:creationId xmlns:a16="http://schemas.microsoft.com/office/drawing/2014/main" id="{2F9814EF-645D-AF4B-9104-E4E340D156AD}"/>
              </a:ext>
              <a:ext uri="{C183D7F6-B498-43B3-948B-1728B52AA6E4}">
                <adec:decorative xmlns:adec="http://schemas.microsoft.com/office/drawing/2017/decorative" val="1"/>
              </a:ext>
            </a:extLst>
          </p:cNvPr>
          <p:cNvSpPr txBox="1"/>
          <p:nvPr/>
        </p:nvSpPr>
        <p:spPr>
          <a:xfrm>
            <a:off x="6625763" y="3786731"/>
            <a:ext cx="918037" cy="896647"/>
          </a:xfrm>
          <a:prstGeom prst="rect">
            <a:avLst/>
          </a:prstGeom>
        </p:spPr>
        <p:txBody>
          <a:bodyPr lIns="0" tIns="0" rIns="0" bIns="0" rtlCol="0" anchor="t">
            <a:spAutoFit/>
          </a:bodyPr>
          <a:lstStyle/>
          <a:p>
            <a:pPr marL="0" lvl="1" indent="0" algn="ctr">
              <a:lnSpc>
                <a:spcPts val="7443"/>
              </a:lnSpc>
              <a:spcBef>
                <a:spcPct val="0"/>
              </a:spcBef>
            </a:pPr>
            <a:r>
              <a:rPr lang="en-US" sz="4741" spc="246" dirty="0">
                <a:solidFill>
                  <a:srgbClr val="FFFFFF"/>
                </a:solidFill>
                <a:latin typeface="Chewy"/>
                <a:ea typeface="Chewy"/>
                <a:cs typeface="Chewy"/>
                <a:sym typeface="Chewy"/>
              </a:rPr>
              <a:t>2</a:t>
            </a:r>
            <a:endParaRPr lang="en-US" sz="4741" u="none" spc="246" dirty="0">
              <a:solidFill>
                <a:srgbClr val="FFFFFF"/>
              </a:solidFill>
              <a:latin typeface="Chewy"/>
              <a:ea typeface="Chewy"/>
              <a:cs typeface="Chewy"/>
              <a:sym typeface="Chewy"/>
            </a:endParaRPr>
          </a:p>
        </p:txBody>
      </p:sp>
      <p:grpSp>
        <p:nvGrpSpPr>
          <p:cNvPr id="31" name="Group 15">
            <a:extLst>
              <a:ext uri="{FF2B5EF4-FFF2-40B4-BE49-F238E27FC236}">
                <a16:creationId xmlns:a16="http://schemas.microsoft.com/office/drawing/2014/main" id="{CFBBB41F-0A0A-7F14-B07B-A9383FF99098}"/>
              </a:ext>
              <a:ext uri="{C183D7F6-B498-43B3-948B-1728B52AA6E4}">
                <adec:decorative xmlns:adec="http://schemas.microsoft.com/office/drawing/2017/decorative" val="1"/>
              </a:ext>
            </a:extLst>
          </p:cNvPr>
          <p:cNvGrpSpPr/>
          <p:nvPr/>
        </p:nvGrpSpPr>
        <p:grpSpPr>
          <a:xfrm>
            <a:off x="11125200" y="3689017"/>
            <a:ext cx="918037" cy="918037"/>
            <a:chOff x="0" y="0"/>
            <a:chExt cx="6350000" cy="6350000"/>
          </a:xfrm>
        </p:grpSpPr>
        <p:sp>
          <p:nvSpPr>
            <p:cNvPr id="32" name="Freeform 16">
              <a:extLst>
                <a:ext uri="{FF2B5EF4-FFF2-40B4-BE49-F238E27FC236}">
                  <a16:creationId xmlns:a16="http://schemas.microsoft.com/office/drawing/2014/main" id="{CF915E9E-9125-6308-24A8-D51C52EB8960}"/>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F5776"/>
            </a:solidFill>
          </p:spPr>
          <p:txBody>
            <a:bodyPr/>
            <a:lstStyle/>
            <a:p>
              <a:endParaRPr lang="en-US"/>
            </a:p>
          </p:txBody>
        </p:sp>
      </p:grpSp>
      <p:sp>
        <p:nvSpPr>
          <p:cNvPr id="33" name="TextBox 24">
            <a:extLst>
              <a:ext uri="{FF2B5EF4-FFF2-40B4-BE49-F238E27FC236}">
                <a16:creationId xmlns:a16="http://schemas.microsoft.com/office/drawing/2014/main" id="{AB9D1A4C-A004-FDF9-C862-1C561BA403C3}"/>
              </a:ext>
              <a:ext uri="{C183D7F6-B498-43B3-948B-1728B52AA6E4}">
                <adec:decorative xmlns:adec="http://schemas.microsoft.com/office/drawing/2017/decorative" val="1"/>
              </a:ext>
            </a:extLst>
          </p:cNvPr>
          <p:cNvSpPr txBox="1"/>
          <p:nvPr/>
        </p:nvSpPr>
        <p:spPr>
          <a:xfrm>
            <a:off x="11173342" y="3666061"/>
            <a:ext cx="918037" cy="896647"/>
          </a:xfrm>
          <a:prstGeom prst="rect">
            <a:avLst/>
          </a:prstGeom>
        </p:spPr>
        <p:txBody>
          <a:bodyPr lIns="0" tIns="0" rIns="0" bIns="0" rtlCol="0" anchor="t">
            <a:spAutoFit/>
          </a:bodyPr>
          <a:lstStyle/>
          <a:p>
            <a:pPr marL="0" lvl="1" indent="0" algn="ctr">
              <a:lnSpc>
                <a:spcPts val="7443"/>
              </a:lnSpc>
              <a:spcBef>
                <a:spcPct val="0"/>
              </a:spcBef>
            </a:pPr>
            <a:r>
              <a:rPr lang="en-US" sz="4741" u="none" spc="246" dirty="0">
                <a:solidFill>
                  <a:srgbClr val="FFFFFF"/>
                </a:solidFill>
                <a:latin typeface="Chewy"/>
                <a:ea typeface="Chewy"/>
                <a:cs typeface="Chewy"/>
                <a:sym typeface="Chewy"/>
              </a:rPr>
              <a:t>3</a:t>
            </a:r>
          </a:p>
        </p:txBody>
      </p:sp>
      <p:grpSp>
        <p:nvGrpSpPr>
          <p:cNvPr id="34" name="Group 15">
            <a:extLst>
              <a:ext uri="{FF2B5EF4-FFF2-40B4-BE49-F238E27FC236}">
                <a16:creationId xmlns:a16="http://schemas.microsoft.com/office/drawing/2014/main" id="{F709EAE9-9316-05C3-9B63-A02C2836FC9E}"/>
              </a:ext>
              <a:ext uri="{C183D7F6-B498-43B3-948B-1728B52AA6E4}">
                <adec:decorative xmlns:adec="http://schemas.microsoft.com/office/drawing/2017/decorative" val="1"/>
              </a:ext>
            </a:extLst>
          </p:cNvPr>
          <p:cNvGrpSpPr/>
          <p:nvPr/>
        </p:nvGrpSpPr>
        <p:grpSpPr>
          <a:xfrm>
            <a:off x="15697200" y="3735211"/>
            <a:ext cx="918037" cy="918037"/>
            <a:chOff x="0" y="0"/>
            <a:chExt cx="6350000" cy="6350000"/>
          </a:xfrm>
        </p:grpSpPr>
        <p:sp>
          <p:nvSpPr>
            <p:cNvPr id="35" name="Freeform 16">
              <a:extLst>
                <a:ext uri="{FF2B5EF4-FFF2-40B4-BE49-F238E27FC236}">
                  <a16:creationId xmlns:a16="http://schemas.microsoft.com/office/drawing/2014/main" id="{913012AF-9FF9-9406-25B7-596700E9C685}"/>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F5776"/>
            </a:solidFill>
          </p:spPr>
          <p:txBody>
            <a:bodyPr/>
            <a:lstStyle/>
            <a:p>
              <a:endParaRPr lang="en-US"/>
            </a:p>
          </p:txBody>
        </p:sp>
      </p:grpSp>
      <p:sp>
        <p:nvSpPr>
          <p:cNvPr id="36" name="TextBox 24">
            <a:extLst>
              <a:ext uri="{FF2B5EF4-FFF2-40B4-BE49-F238E27FC236}">
                <a16:creationId xmlns:a16="http://schemas.microsoft.com/office/drawing/2014/main" id="{06B5C435-2DA0-38F2-70E2-45701B2FD675}"/>
              </a:ext>
              <a:ext uri="{C183D7F6-B498-43B3-948B-1728B52AA6E4}">
                <adec:decorative xmlns:adec="http://schemas.microsoft.com/office/drawing/2017/decorative" val="1"/>
              </a:ext>
            </a:extLst>
          </p:cNvPr>
          <p:cNvSpPr txBox="1"/>
          <p:nvPr/>
        </p:nvSpPr>
        <p:spPr>
          <a:xfrm>
            <a:off x="15745342" y="3689158"/>
            <a:ext cx="918037" cy="896647"/>
          </a:xfrm>
          <a:prstGeom prst="rect">
            <a:avLst/>
          </a:prstGeom>
        </p:spPr>
        <p:txBody>
          <a:bodyPr lIns="0" tIns="0" rIns="0" bIns="0" rtlCol="0" anchor="t">
            <a:spAutoFit/>
          </a:bodyPr>
          <a:lstStyle/>
          <a:p>
            <a:pPr marL="0" lvl="1" indent="0" algn="ctr">
              <a:lnSpc>
                <a:spcPts val="7443"/>
              </a:lnSpc>
              <a:spcBef>
                <a:spcPct val="0"/>
              </a:spcBef>
            </a:pPr>
            <a:r>
              <a:rPr lang="en-US" sz="4741" spc="246" dirty="0">
                <a:solidFill>
                  <a:srgbClr val="FFFFFF"/>
                </a:solidFill>
                <a:latin typeface="Chewy"/>
                <a:ea typeface="Chewy"/>
                <a:cs typeface="Chewy"/>
                <a:sym typeface="Chewy"/>
              </a:rPr>
              <a:t>4</a:t>
            </a:r>
            <a:endParaRPr lang="en-US" sz="4741" u="none" spc="246" dirty="0">
              <a:solidFill>
                <a:srgbClr val="FFFFFF"/>
              </a:solidFill>
              <a:latin typeface="Chewy"/>
              <a:ea typeface="Chewy"/>
              <a:cs typeface="Chewy"/>
              <a:sym typeface="Chewy"/>
            </a:endParaRPr>
          </a:p>
        </p:txBody>
      </p:sp>
    </p:spTree>
    <p:extLst>
      <p:ext uri="{BB962C8B-B14F-4D97-AF65-F5344CB8AC3E}">
        <p14:creationId xmlns:p14="http://schemas.microsoft.com/office/powerpoint/2010/main" val="3673928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04499-785E-3955-86E3-6EC32C7F1153}"/>
              </a:ext>
            </a:extLst>
          </p:cNvPr>
          <p:cNvSpPr>
            <a:spLocks noGrp="1"/>
          </p:cNvSpPr>
          <p:nvPr>
            <p:ph type="title"/>
          </p:nvPr>
        </p:nvSpPr>
        <p:spPr>
          <a:xfrm>
            <a:off x="457200" y="-1143000"/>
            <a:ext cx="8229600" cy="1143000"/>
          </a:xfrm>
        </p:spPr>
        <p:txBody>
          <a:bodyPr vert="horz" lIns="91440" tIns="45720" rIns="91440" bIns="45720" rtlCol="0" anchor="b">
            <a:normAutofit/>
          </a:bodyPr>
          <a:lstStyle/>
          <a:p>
            <a:r>
              <a:rPr lang="en-US" dirty="0"/>
              <a:t>Outcomes table</a:t>
            </a:r>
          </a:p>
        </p:txBody>
      </p:sp>
      <p:graphicFrame>
        <p:nvGraphicFramePr>
          <p:cNvPr id="4" name="Content Placeholder 3">
            <a:extLst>
              <a:ext uri="{FF2B5EF4-FFF2-40B4-BE49-F238E27FC236}">
                <a16:creationId xmlns:a16="http://schemas.microsoft.com/office/drawing/2014/main" id="{08FBDF58-160C-9868-499D-F3D1A9F5964C}"/>
              </a:ext>
            </a:extLst>
          </p:cNvPr>
          <p:cNvGraphicFramePr>
            <a:graphicFrameLocks noGrp="1"/>
          </p:cNvGraphicFramePr>
          <p:nvPr>
            <p:ph idx="1"/>
            <p:extLst>
              <p:ext uri="{D42A27DB-BD31-4B8C-83A1-F6EECF244321}">
                <p14:modId xmlns:p14="http://schemas.microsoft.com/office/powerpoint/2010/main" val="2466725126"/>
              </p:ext>
            </p:extLst>
          </p:nvPr>
        </p:nvGraphicFramePr>
        <p:xfrm>
          <a:off x="-1" y="0"/>
          <a:ext cx="18288001" cy="10287000"/>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1089241590"/>
                    </a:ext>
                  </a:extLst>
                </a:gridCol>
                <a:gridCol w="2535383">
                  <a:extLst>
                    <a:ext uri="{9D8B030D-6E8A-4147-A177-3AD203B41FA5}">
                      <a16:colId xmlns:a16="http://schemas.microsoft.com/office/drawing/2014/main" val="3495613058"/>
                    </a:ext>
                  </a:extLst>
                </a:gridCol>
                <a:gridCol w="3678381">
                  <a:extLst>
                    <a:ext uri="{9D8B030D-6E8A-4147-A177-3AD203B41FA5}">
                      <a16:colId xmlns:a16="http://schemas.microsoft.com/office/drawing/2014/main" val="3925444750"/>
                    </a:ext>
                  </a:extLst>
                </a:gridCol>
                <a:gridCol w="6102062">
                  <a:extLst>
                    <a:ext uri="{9D8B030D-6E8A-4147-A177-3AD203B41FA5}">
                      <a16:colId xmlns:a16="http://schemas.microsoft.com/office/drawing/2014/main" val="3882286001"/>
                    </a:ext>
                  </a:extLst>
                </a:gridCol>
                <a:gridCol w="4143375">
                  <a:extLst>
                    <a:ext uri="{9D8B030D-6E8A-4147-A177-3AD203B41FA5}">
                      <a16:colId xmlns:a16="http://schemas.microsoft.com/office/drawing/2014/main" val="1195035545"/>
                    </a:ext>
                  </a:extLst>
                </a:gridCol>
              </a:tblGrid>
              <a:tr h="567785">
                <a:tc>
                  <a:txBody>
                    <a:bodyPr/>
                    <a:lstStyle/>
                    <a:p>
                      <a:pPr marL="0" marR="0">
                        <a:lnSpc>
                          <a:spcPct val="115000"/>
                        </a:lnSpc>
                        <a:spcAft>
                          <a:spcPts val="1000"/>
                        </a:spcAft>
                        <a:buNone/>
                      </a:pPr>
                      <a:r>
                        <a:rPr lang="en-US" sz="3000" kern="100" dirty="0">
                          <a:effectLst/>
                          <a:latin typeface="Gentona Book" pitchFamily="2" charset="77"/>
                        </a:rPr>
                        <a:t> </a:t>
                      </a:r>
                      <a:endParaRPr lang="en-US" sz="3000" kern="100" dirty="0">
                        <a:effectLst/>
                        <a:latin typeface="Gentona Book" pitchFamily="2" charset="77"/>
                        <a:ea typeface="Calibri" panose="020F0502020204030204" pitchFamily="34" charset="0"/>
                        <a:cs typeface="Arial" panose="020B0604020202020204" pitchFamily="34" charset="0"/>
                      </a:endParaRPr>
                    </a:p>
                  </a:txBody>
                  <a:tcPr marL="102870" marR="102870" marT="0" marB="0">
                    <a:solidFill>
                      <a:srgbClr val="F0AF15"/>
                    </a:solidFill>
                  </a:tcPr>
                </a:tc>
                <a:tc>
                  <a:txBody>
                    <a:bodyPr/>
                    <a:lstStyle/>
                    <a:p>
                      <a:pPr marL="0" marR="0" algn="ctr">
                        <a:lnSpc>
                          <a:spcPct val="115000"/>
                        </a:lnSpc>
                        <a:spcAft>
                          <a:spcPts val="1000"/>
                        </a:spcAft>
                        <a:buNone/>
                      </a:pPr>
                      <a:r>
                        <a:rPr lang="en-US" sz="3000" kern="100" dirty="0">
                          <a:solidFill>
                            <a:schemeClr val="tx1"/>
                          </a:solidFill>
                          <a:effectLst/>
                          <a:latin typeface="Gentona Book" pitchFamily="2" charset="77"/>
                        </a:rPr>
                        <a:t>Short-Term</a:t>
                      </a:r>
                      <a:endParaRPr lang="en-US" sz="3000" kern="100" dirty="0">
                        <a:solidFill>
                          <a:schemeClr val="tx1"/>
                        </a:solidFill>
                        <a:effectLst/>
                        <a:latin typeface="Gentona Book" pitchFamily="2" charset="77"/>
                        <a:ea typeface="Calibri" panose="020F0502020204030204" pitchFamily="34" charset="0"/>
                        <a:cs typeface="Arial" panose="020B0604020202020204" pitchFamily="34" charset="0"/>
                      </a:endParaRPr>
                    </a:p>
                  </a:txBody>
                  <a:tcPr marL="102870" marR="102870" marT="0" marB="0">
                    <a:solidFill>
                      <a:srgbClr val="FFC000"/>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3000" kern="100" dirty="0">
                          <a:solidFill>
                            <a:schemeClr val="tx1"/>
                          </a:solidFill>
                          <a:effectLst/>
                          <a:latin typeface="Gentona Book" pitchFamily="2" charset="77"/>
                        </a:rPr>
                        <a:t>Intermediate-Term</a:t>
                      </a:r>
                      <a:endParaRPr lang="en-US" sz="3000" kern="100" dirty="0">
                        <a:solidFill>
                          <a:schemeClr val="tx1"/>
                        </a:solidFill>
                        <a:effectLst/>
                        <a:latin typeface="Gentona Book" pitchFamily="2" charset="77"/>
                        <a:ea typeface="Calibri" panose="020F0502020204030204" pitchFamily="34" charset="0"/>
                        <a:cs typeface="Arial" panose="020B0604020202020204" pitchFamily="34" charset="0"/>
                      </a:endParaRPr>
                    </a:p>
                  </a:txBody>
                  <a:tcPr marL="102870" marR="102870" marT="0" marB="0">
                    <a:solidFill>
                      <a:srgbClr val="FFC000"/>
                    </a:solidFill>
                  </a:tcPr>
                </a:tc>
                <a:tc>
                  <a:txBody>
                    <a:bodyPr/>
                    <a:lstStyle/>
                    <a:p>
                      <a:pPr marL="0" marR="0" algn="ctr">
                        <a:lnSpc>
                          <a:spcPct val="115000"/>
                        </a:lnSpc>
                        <a:spcAft>
                          <a:spcPts val="1000"/>
                        </a:spcAft>
                        <a:buNone/>
                      </a:pPr>
                      <a:r>
                        <a:rPr lang="en-US" sz="3000" kern="100" dirty="0">
                          <a:solidFill>
                            <a:schemeClr val="tx1"/>
                          </a:solidFill>
                          <a:effectLst/>
                          <a:latin typeface="Gentona Book" pitchFamily="2" charset="77"/>
                        </a:rPr>
                        <a:t>Long-Term</a:t>
                      </a:r>
                      <a:endParaRPr lang="en-US" sz="3000" kern="100" dirty="0">
                        <a:solidFill>
                          <a:schemeClr val="tx1"/>
                        </a:solidFill>
                        <a:effectLst/>
                        <a:latin typeface="Gentona Book" pitchFamily="2" charset="77"/>
                        <a:ea typeface="Calibri" panose="020F0502020204030204" pitchFamily="34" charset="0"/>
                        <a:cs typeface="Arial" panose="020B0604020202020204" pitchFamily="34" charset="0"/>
                      </a:endParaRPr>
                    </a:p>
                  </a:txBody>
                  <a:tcPr marL="102870" marR="102870" marT="0" marB="0">
                    <a:solidFill>
                      <a:srgbClr val="FFC000"/>
                    </a:solidFill>
                  </a:tcPr>
                </a:tc>
                <a:tc>
                  <a:txBody>
                    <a:bodyPr/>
                    <a:lstStyle/>
                    <a:p>
                      <a:pPr marL="0" marR="0" algn="ctr">
                        <a:lnSpc>
                          <a:spcPct val="115000"/>
                        </a:lnSpc>
                        <a:spcAft>
                          <a:spcPts val="1000"/>
                        </a:spcAft>
                        <a:buNone/>
                      </a:pPr>
                      <a:r>
                        <a:rPr lang="en-US" sz="3000" kern="100" dirty="0">
                          <a:solidFill>
                            <a:schemeClr val="tx1"/>
                          </a:solidFill>
                          <a:effectLst/>
                          <a:latin typeface="Gentona Book" pitchFamily="2" charset="77"/>
                        </a:rPr>
                        <a:t>Longer-Term</a:t>
                      </a:r>
                      <a:endParaRPr lang="en-US" sz="3000" kern="100" dirty="0">
                        <a:solidFill>
                          <a:schemeClr val="tx1"/>
                        </a:solidFill>
                        <a:effectLst/>
                        <a:latin typeface="Gentona Book" pitchFamily="2" charset="77"/>
                        <a:ea typeface="Calibri" panose="020F0502020204030204" pitchFamily="34" charset="0"/>
                        <a:cs typeface="Arial" panose="020B0604020202020204" pitchFamily="34" charset="0"/>
                      </a:endParaRPr>
                    </a:p>
                  </a:txBody>
                  <a:tcPr marL="102870" marR="102870" marT="0" marB="0">
                    <a:solidFill>
                      <a:srgbClr val="FFC000"/>
                    </a:solidFill>
                  </a:tcPr>
                </a:tc>
                <a:extLst>
                  <a:ext uri="{0D108BD9-81ED-4DB2-BD59-A6C34878D82A}">
                    <a16:rowId xmlns:a16="http://schemas.microsoft.com/office/drawing/2014/main" val="3786795866"/>
                  </a:ext>
                </a:extLst>
              </a:tr>
              <a:tr h="2763905">
                <a:tc>
                  <a:txBody>
                    <a:bodyPr/>
                    <a:lstStyle/>
                    <a:p>
                      <a:pPr marL="0" marR="0">
                        <a:lnSpc>
                          <a:spcPct val="115000"/>
                        </a:lnSpc>
                        <a:spcAft>
                          <a:spcPts val="1000"/>
                        </a:spcAft>
                        <a:buNone/>
                      </a:pPr>
                      <a:r>
                        <a:rPr lang="en-US" sz="3000" kern="100" dirty="0">
                          <a:solidFill>
                            <a:schemeClr val="tx1"/>
                          </a:solidFill>
                          <a:effectLst/>
                          <a:latin typeface="Gentona Book" pitchFamily="2" charset="77"/>
                        </a:rPr>
                        <a:t>Example Outcome</a:t>
                      </a:r>
                      <a:endParaRPr lang="en-US" sz="3000" kern="100" dirty="0">
                        <a:solidFill>
                          <a:schemeClr val="tx1"/>
                        </a:solidFill>
                        <a:effectLst/>
                        <a:latin typeface="Gentona Book" pitchFamily="2" charset="77"/>
                        <a:ea typeface="Calibri" panose="020F0502020204030204" pitchFamily="34" charset="0"/>
                        <a:cs typeface="Arial" panose="020B0604020202020204" pitchFamily="34" charset="0"/>
                      </a:endParaRPr>
                    </a:p>
                  </a:txBody>
                  <a:tcPr marL="102870" marR="102870" marT="0" marB="0">
                    <a:solidFill>
                      <a:srgbClr val="F0AF15"/>
                    </a:solidFill>
                  </a:tcPr>
                </a:tc>
                <a:tc>
                  <a:txBody>
                    <a:bodyPr/>
                    <a:lstStyle/>
                    <a:p>
                      <a:pPr lvl="0"/>
                      <a:r>
                        <a:rPr lang="en-US" sz="3000" dirty="0">
                          <a:latin typeface="Gentona Book" pitchFamily="2" charset="77"/>
                        </a:rPr>
                        <a:t>Faculty demonstrate awareness of HLPs</a:t>
                      </a:r>
                    </a:p>
                  </a:txBody>
                  <a:tcPr marL="102870" marR="102870" marT="0" marB="0">
                    <a:solidFill>
                      <a:srgbClr val="F0AF15">
                        <a:alpha val="24729"/>
                      </a:srgbClr>
                    </a:solidFill>
                  </a:tcPr>
                </a:tc>
                <a:tc>
                  <a:txBody>
                    <a:bodyPr/>
                    <a:lstStyle/>
                    <a:p>
                      <a:pPr lvl="0"/>
                      <a:r>
                        <a:rPr lang="en-US" sz="3000" b="0" i="0" u="none" strike="noStrike" kern="1200" dirty="0">
                          <a:solidFill>
                            <a:schemeClr val="dk1"/>
                          </a:solidFill>
                          <a:effectLst/>
                          <a:latin typeface="Gentona Book" pitchFamily="2" charset="77"/>
                          <a:ea typeface="+mn-ea"/>
                          <a:cs typeface="+mn-cs"/>
                        </a:rPr>
                        <a:t>Faculty implement courses and field experiences that have been revised to include HLPs.</a:t>
                      </a:r>
                      <a:endParaRPr lang="en-US" sz="3000" dirty="0">
                        <a:latin typeface="Gentona Book" pitchFamily="2" charset="77"/>
                      </a:endParaRPr>
                    </a:p>
                  </a:txBody>
                  <a:tcPr marL="102870" marR="102870" marT="0" marB="0">
                    <a:solidFill>
                      <a:srgbClr val="F0AF15">
                        <a:alpha val="24729"/>
                      </a:srgbClr>
                    </a:solidFill>
                  </a:tcPr>
                </a:tc>
                <a:tc>
                  <a:txBody>
                    <a:bodyPr/>
                    <a:lstStyle/>
                    <a:p>
                      <a:pPr lvl="0"/>
                      <a:r>
                        <a:rPr lang="en-US" sz="3000" b="0" i="0" u="none" strike="noStrike" kern="1200" dirty="0">
                          <a:solidFill>
                            <a:schemeClr val="dk1"/>
                          </a:solidFill>
                          <a:effectLst/>
                          <a:latin typeface="Gentona Book" pitchFamily="2" charset="77"/>
                          <a:ea typeface="+mn-ea"/>
                          <a:cs typeface="+mn-cs"/>
                        </a:rPr>
                        <a:t>Candidates demonstrate knowledge of and/or use of HLPs during their preparation experience.</a:t>
                      </a:r>
                      <a:endParaRPr lang="en-US" sz="3000" dirty="0">
                        <a:latin typeface="Gentona Book" pitchFamily="2" charset="77"/>
                      </a:endParaRPr>
                    </a:p>
                  </a:txBody>
                  <a:tcPr marL="102870" marR="102870" marT="0" marB="0">
                    <a:solidFill>
                      <a:srgbClr val="F0AF15">
                        <a:alpha val="24729"/>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0" i="0" u="none" strike="noStrike" kern="1200" dirty="0">
                          <a:solidFill>
                            <a:schemeClr val="dk1"/>
                          </a:solidFill>
                          <a:effectLst/>
                          <a:latin typeface="Gentona Book" pitchFamily="2" charset="77"/>
                          <a:ea typeface="+mn-ea"/>
                          <a:cs typeface="+mn-cs"/>
                        </a:rPr>
                        <a:t>Candidates demonstrate use of HLPs </a:t>
                      </a:r>
                      <a:r>
                        <a:rPr lang="en-US" sz="3000" dirty="0">
                          <a:latin typeface="Gentona Book" pitchFamily="2" charset="77"/>
                        </a:rPr>
                        <a:t>as a beginning teacher</a:t>
                      </a:r>
                    </a:p>
                  </a:txBody>
                  <a:tcPr marL="102870" marR="102870" marT="0" marB="0">
                    <a:solidFill>
                      <a:srgbClr val="F0AF15">
                        <a:alpha val="24729"/>
                      </a:srgbClr>
                    </a:solidFill>
                  </a:tcPr>
                </a:tc>
                <a:extLst>
                  <a:ext uri="{0D108BD9-81ED-4DB2-BD59-A6C34878D82A}">
                    <a16:rowId xmlns:a16="http://schemas.microsoft.com/office/drawing/2014/main" val="3536065874"/>
                  </a:ext>
                </a:extLst>
              </a:tr>
              <a:tr h="6955310">
                <a:tc>
                  <a:txBody>
                    <a:bodyPr/>
                    <a:lstStyle/>
                    <a:p>
                      <a:pPr marL="0" marR="0">
                        <a:lnSpc>
                          <a:spcPct val="115000"/>
                        </a:lnSpc>
                        <a:spcAft>
                          <a:spcPts val="0"/>
                        </a:spcAft>
                        <a:buNone/>
                      </a:pPr>
                      <a:r>
                        <a:rPr lang="en-US" sz="3000" u="none" kern="100" dirty="0">
                          <a:solidFill>
                            <a:schemeClr val="tx1"/>
                          </a:solidFill>
                          <a:effectLst/>
                          <a:latin typeface="Gentona Book" pitchFamily="2" charset="77"/>
                        </a:rPr>
                        <a:t>Example Evidence</a:t>
                      </a:r>
                    </a:p>
                    <a:p>
                      <a:pPr marL="0" marR="0">
                        <a:lnSpc>
                          <a:spcPct val="115000"/>
                        </a:lnSpc>
                        <a:spcAft>
                          <a:spcPts val="0"/>
                        </a:spcAft>
                        <a:buNone/>
                      </a:pPr>
                      <a:r>
                        <a:rPr lang="en-US" sz="3000" kern="100" dirty="0">
                          <a:solidFill>
                            <a:schemeClr val="tx1"/>
                          </a:solidFill>
                          <a:effectLst/>
                          <a:latin typeface="Gentona Book" pitchFamily="2" charset="77"/>
                        </a:rPr>
                        <a:t>Sources</a:t>
                      </a:r>
                      <a:endParaRPr lang="en-US" sz="3000" kern="100" dirty="0">
                        <a:solidFill>
                          <a:schemeClr val="tx1"/>
                        </a:solidFill>
                        <a:effectLst/>
                        <a:latin typeface="Gentona Book" pitchFamily="2" charset="77"/>
                        <a:ea typeface="Calibri" panose="020F0502020204030204" pitchFamily="34" charset="0"/>
                        <a:cs typeface="Arial" panose="020B0604020202020204" pitchFamily="34" charset="0"/>
                      </a:endParaRPr>
                    </a:p>
                  </a:txBody>
                  <a:tcPr marL="102870" marR="102870" marT="0" marB="0">
                    <a:solidFill>
                      <a:srgbClr val="F0AF15"/>
                    </a:solidFill>
                  </a:tcPr>
                </a:tc>
                <a:tc>
                  <a:txBody>
                    <a:bodyPr/>
                    <a:lstStyle/>
                    <a:p>
                      <a:pPr marL="342900" marR="0" lvl="0" indent="-342900">
                        <a:lnSpc>
                          <a:spcPct val="115000"/>
                        </a:lnSpc>
                        <a:buFont typeface="Symbol" pitchFamily="2" charset="2"/>
                        <a:buChar char=""/>
                      </a:pPr>
                      <a:r>
                        <a:rPr lang="en-US" sz="3000" kern="100" dirty="0">
                          <a:effectLst/>
                          <a:latin typeface="Gentona Book" pitchFamily="2" charset="77"/>
                        </a:rPr>
                        <a:t>Pre/Post HLP Self-Assessment (e.g., Instruction section)</a:t>
                      </a:r>
                    </a:p>
                  </a:txBody>
                  <a:tcPr marL="102870" marR="102870" marT="0" marB="0">
                    <a:solidFill>
                      <a:srgbClr val="F0AF15">
                        <a:alpha val="50000"/>
                      </a:srgbClr>
                    </a:solidFill>
                  </a:tcPr>
                </a:tc>
                <a:tc>
                  <a:txBody>
                    <a:bodyPr/>
                    <a:lstStyle/>
                    <a:p>
                      <a:pPr marL="342900" marR="0" lvl="0" indent="-342900">
                        <a:lnSpc>
                          <a:spcPct val="115000"/>
                        </a:lnSpc>
                        <a:buFont typeface="Symbol" pitchFamily="2" charset="2"/>
                        <a:buChar char=""/>
                        <a:tabLst>
                          <a:tab pos="685800" algn="l"/>
                        </a:tabLst>
                      </a:pPr>
                      <a:r>
                        <a:rPr lang="en-US" sz="3000" b="0" i="0" u="none" strike="noStrike" kern="1200" dirty="0">
                          <a:solidFill>
                            <a:schemeClr val="dk1"/>
                          </a:solidFill>
                          <a:effectLst/>
                          <a:latin typeface="Gentona Book" pitchFamily="2" charset="77"/>
                          <a:ea typeface="+mn-ea"/>
                          <a:cs typeface="+mn-cs"/>
                        </a:rPr>
                        <a:t>Number of revised programs/syllabi implemented by faculty</a:t>
                      </a:r>
                    </a:p>
                  </a:txBody>
                  <a:tcPr marL="102870" marR="102870" marT="0" marB="0">
                    <a:solidFill>
                      <a:srgbClr val="F0AF15">
                        <a:alpha val="50000"/>
                      </a:srgbClr>
                    </a:solidFill>
                  </a:tcPr>
                </a:tc>
                <a:tc>
                  <a:txBody>
                    <a:bodyPr/>
                    <a:lstStyle/>
                    <a:p>
                      <a:pPr marL="0" marR="0" lvl="0" indent="0">
                        <a:lnSpc>
                          <a:spcPct val="115000"/>
                        </a:lnSpc>
                        <a:buFontTx/>
                        <a:buNone/>
                        <a:tabLst>
                          <a:tab pos="685800" algn="l"/>
                        </a:tabLst>
                      </a:pPr>
                      <a:r>
                        <a:rPr lang="en-US" sz="3000" b="1" kern="100" dirty="0">
                          <a:effectLst/>
                          <a:latin typeface="Gentona Book" pitchFamily="2" charset="77"/>
                          <a:ea typeface="Calibri" panose="020F0502020204030204" pitchFamily="34" charset="0"/>
                          <a:cs typeface="Arial" panose="020B0604020202020204" pitchFamily="34" charset="0"/>
                        </a:rPr>
                        <a:t>Knowledge</a:t>
                      </a:r>
                    </a:p>
                    <a:p>
                      <a:pPr marL="342900" marR="0" lvl="0" indent="-342900">
                        <a:lnSpc>
                          <a:spcPct val="115000"/>
                        </a:lnSpc>
                        <a:buFont typeface="Symbol" pitchFamily="2" charset="2"/>
                        <a:buChar char=""/>
                      </a:pPr>
                      <a:r>
                        <a:rPr lang="en-US" sz="3000" kern="100" dirty="0">
                          <a:effectLst/>
                          <a:latin typeface="Gentona Book" pitchFamily="2" charset="77"/>
                        </a:rPr>
                        <a:t>Pre/Post HLP Self-Assessment (e.g., Instruction section)</a:t>
                      </a:r>
                    </a:p>
                    <a:p>
                      <a:pPr marL="342900" marR="0" lvl="0" indent="-342900">
                        <a:lnSpc>
                          <a:spcPct val="115000"/>
                        </a:lnSpc>
                        <a:buFont typeface="Symbol" pitchFamily="2" charset="2"/>
                        <a:buChar char=""/>
                      </a:pPr>
                      <a:r>
                        <a:rPr lang="en-US" sz="3000" kern="100" dirty="0">
                          <a:effectLst/>
                          <a:latin typeface="Gentona Book" pitchFamily="2" charset="77"/>
                          <a:ea typeface="Calibri" panose="020F0502020204030204" pitchFamily="34" charset="0"/>
                          <a:cs typeface="Arial" panose="020B0604020202020204" pitchFamily="34" charset="0"/>
                        </a:rPr>
                        <a:t>Candidate performance on program-developed assessments</a:t>
                      </a:r>
                    </a:p>
                    <a:p>
                      <a:pPr marL="0" marR="0" lvl="0" indent="0">
                        <a:lnSpc>
                          <a:spcPct val="115000"/>
                        </a:lnSpc>
                        <a:buFontTx/>
                        <a:buNone/>
                        <a:tabLst>
                          <a:tab pos="685800" algn="l"/>
                        </a:tabLst>
                      </a:pPr>
                      <a:r>
                        <a:rPr lang="en-US" sz="3000" b="1" kern="100" dirty="0">
                          <a:effectLst/>
                          <a:latin typeface="Gentona Book" pitchFamily="2" charset="77"/>
                          <a:ea typeface="Calibri" panose="020F0502020204030204" pitchFamily="34" charset="0"/>
                          <a:cs typeface="Arial" panose="020B0604020202020204" pitchFamily="34" charset="0"/>
                        </a:rPr>
                        <a:t>Use</a:t>
                      </a:r>
                      <a:endParaRPr lang="en-US" sz="3000" kern="100" dirty="0">
                        <a:effectLst/>
                        <a:latin typeface="Gentona Book" pitchFamily="2" charset="77"/>
                        <a:ea typeface="Calibri" panose="020F0502020204030204" pitchFamily="34" charset="0"/>
                        <a:cs typeface="Arial" panose="020B0604020202020204" pitchFamily="34" charset="0"/>
                      </a:endParaRPr>
                    </a:p>
                    <a:p>
                      <a:pPr marL="342900" marR="0" lvl="0" indent="-342900">
                        <a:lnSpc>
                          <a:spcPct val="115000"/>
                        </a:lnSpc>
                        <a:buFont typeface="Symbol" pitchFamily="2" charset="2"/>
                        <a:buChar char=""/>
                        <a:tabLst>
                          <a:tab pos="685800" algn="l"/>
                        </a:tabLst>
                      </a:pPr>
                      <a:r>
                        <a:rPr lang="en-US" sz="3000" kern="100" dirty="0">
                          <a:effectLst/>
                          <a:latin typeface="Gentona Book" pitchFamily="2" charset="77"/>
                          <a:ea typeface="Calibri" panose="020F0502020204030204" pitchFamily="34" charset="0"/>
                          <a:cs typeface="Arial" panose="020B0604020202020204" pitchFamily="34" charset="0"/>
                        </a:rPr>
                        <a:t>Program-developed observation rubrics</a:t>
                      </a:r>
                    </a:p>
                    <a:p>
                      <a:pPr marL="342900" marR="0" lvl="0" indent="-342900">
                        <a:lnSpc>
                          <a:spcPct val="115000"/>
                        </a:lnSpc>
                        <a:buFont typeface="Symbol" pitchFamily="2" charset="2"/>
                        <a:buChar char=""/>
                        <a:tabLst>
                          <a:tab pos="685800" algn="l"/>
                        </a:tabLst>
                      </a:pPr>
                      <a:r>
                        <a:rPr lang="en-US" sz="3000" kern="100" dirty="0">
                          <a:effectLst/>
                          <a:latin typeface="Gentona Book" pitchFamily="2" charset="77"/>
                          <a:ea typeface="Calibri" panose="020F0502020204030204" pitchFamily="34" charset="0"/>
                          <a:cs typeface="Arial" panose="020B0604020202020204" pitchFamily="34" charset="0"/>
                        </a:rPr>
                        <a:t>HLP Look-For &amp; Coaching Tool</a:t>
                      </a:r>
                    </a:p>
                  </a:txBody>
                  <a:tcPr marL="102870" marR="102870" marT="0" marB="0">
                    <a:solidFill>
                      <a:srgbClr val="F0AF15">
                        <a:alpha val="50000"/>
                      </a:srgbClr>
                    </a:solidFill>
                  </a:tcPr>
                </a:tc>
                <a:tc>
                  <a:txBody>
                    <a:bodyPr/>
                    <a:lstStyle/>
                    <a:p>
                      <a:pPr marL="342900" marR="0" lvl="0" indent="-342900" algn="l" defTabSz="914400" rtl="0" eaLnBrk="1" fontAlgn="auto" latinLnBrk="0" hangingPunct="1">
                        <a:lnSpc>
                          <a:spcPct val="115000"/>
                        </a:lnSpc>
                        <a:spcBef>
                          <a:spcPts val="0"/>
                        </a:spcBef>
                        <a:spcAft>
                          <a:spcPts val="1000"/>
                        </a:spcAft>
                        <a:buClrTx/>
                        <a:buSzTx/>
                        <a:buFont typeface="Symbol" pitchFamily="2" charset="2"/>
                        <a:buChar char=""/>
                        <a:tabLst/>
                        <a:defRPr/>
                      </a:pPr>
                      <a:r>
                        <a:rPr lang="en-US" sz="3000" b="0" i="0" u="none" strike="noStrike" kern="1200" dirty="0">
                          <a:solidFill>
                            <a:schemeClr val="dk1"/>
                          </a:solidFill>
                          <a:effectLst/>
                          <a:latin typeface="Gentona Book" pitchFamily="2" charset="77"/>
                          <a:ea typeface="+mn-ea"/>
                          <a:cs typeface="+mn-cs"/>
                        </a:rPr>
                        <a:t>HLP Look-For &amp; Coaching Tool (once candidates have entered the field)</a:t>
                      </a:r>
                      <a:endParaRPr lang="en-US" sz="3000" b="0" dirty="0">
                        <a:effectLst/>
                        <a:latin typeface="Gentona Book" pitchFamily="2" charset="77"/>
                      </a:endParaRPr>
                    </a:p>
                    <a:p>
                      <a:pPr marL="342900" marR="0" lvl="0" indent="-342900">
                        <a:lnSpc>
                          <a:spcPct val="115000"/>
                        </a:lnSpc>
                        <a:spcAft>
                          <a:spcPts val="1000"/>
                        </a:spcAft>
                        <a:buFont typeface="Symbol" pitchFamily="2" charset="2"/>
                        <a:buChar char=""/>
                      </a:pPr>
                      <a:r>
                        <a:rPr lang="en-US" sz="3000" kern="100" dirty="0">
                          <a:effectLst/>
                          <a:latin typeface="Gentona Book" pitchFamily="2" charset="77"/>
                          <a:ea typeface="Calibri" panose="020F0502020204030204" pitchFamily="34" charset="0"/>
                          <a:cs typeface="Arial" panose="020B0604020202020204" pitchFamily="34" charset="0"/>
                        </a:rPr>
                        <a:t>Link</a:t>
                      </a:r>
                      <a:r>
                        <a:rPr lang="en-US" sz="3000" b="0" i="0" u="none" strike="noStrike" kern="100" dirty="0">
                          <a:solidFill>
                            <a:schemeClr val="dk1"/>
                          </a:solidFill>
                          <a:effectLst/>
                          <a:latin typeface="Gentona Book" pitchFamily="2" charset="77"/>
                          <a:ea typeface="Calibri" panose="020F0502020204030204" pitchFamily="34" charset="0"/>
                          <a:cs typeface="Arial" panose="020B0604020202020204" pitchFamily="34" charset="0"/>
                        </a:rPr>
                        <a:t> pre-existing data on teachers going through induction with EPPs (e.g., </a:t>
                      </a:r>
                      <a:r>
                        <a:rPr lang="en-US" sz="3000" b="0" i="0" u="none" strike="noStrike" kern="1200" dirty="0">
                          <a:solidFill>
                            <a:schemeClr val="dk1"/>
                          </a:solidFill>
                          <a:effectLst/>
                          <a:latin typeface="Gentona Book" pitchFamily="2" charset="77"/>
                          <a:ea typeface="+mn-ea"/>
                          <a:cs typeface="+mn-cs"/>
                        </a:rPr>
                        <a:t>pre/post HLP self-assessment data) </a:t>
                      </a:r>
                      <a:endParaRPr lang="en-US" sz="3000" kern="100" dirty="0">
                        <a:effectLst/>
                        <a:latin typeface="Gentona Book" pitchFamily="2" charset="77"/>
                        <a:ea typeface="Calibri" panose="020F0502020204030204" pitchFamily="34" charset="0"/>
                        <a:cs typeface="Arial" panose="020B0604020202020204" pitchFamily="34" charset="0"/>
                      </a:endParaRPr>
                    </a:p>
                    <a:p>
                      <a:pPr marL="342900" marR="0" lvl="0" indent="-342900">
                        <a:lnSpc>
                          <a:spcPct val="115000"/>
                        </a:lnSpc>
                        <a:spcAft>
                          <a:spcPts val="1000"/>
                        </a:spcAft>
                        <a:buFont typeface="Symbol" pitchFamily="2" charset="2"/>
                        <a:buChar char=""/>
                      </a:pPr>
                      <a:endParaRPr lang="en-US" sz="3000" kern="100" dirty="0">
                        <a:effectLst/>
                        <a:latin typeface="Gentona Book" pitchFamily="2" charset="77"/>
                        <a:ea typeface="Calibri" panose="020F0502020204030204" pitchFamily="34" charset="0"/>
                        <a:cs typeface="Arial" panose="020B0604020202020204" pitchFamily="34" charset="0"/>
                      </a:endParaRPr>
                    </a:p>
                  </a:txBody>
                  <a:tcPr marL="102870" marR="102870" marT="0" marB="0">
                    <a:solidFill>
                      <a:srgbClr val="F0AF15">
                        <a:alpha val="50000"/>
                      </a:srgbClr>
                    </a:solidFill>
                  </a:tcPr>
                </a:tc>
                <a:extLst>
                  <a:ext uri="{0D108BD9-81ED-4DB2-BD59-A6C34878D82A}">
                    <a16:rowId xmlns:a16="http://schemas.microsoft.com/office/drawing/2014/main" val="2223446004"/>
                  </a:ext>
                </a:extLst>
              </a:tr>
            </a:tbl>
          </a:graphicData>
        </a:graphic>
      </p:graphicFrame>
    </p:spTree>
    <p:extLst>
      <p:ext uri="{BB962C8B-B14F-4D97-AF65-F5344CB8AC3E}">
        <p14:creationId xmlns:p14="http://schemas.microsoft.com/office/powerpoint/2010/main" val="2861869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65942" y="389688"/>
            <a:ext cx="7986928" cy="9507624"/>
            <a:chOff x="0" y="0"/>
            <a:chExt cx="1913890" cy="2278291"/>
          </a:xfrm>
        </p:grpSpPr>
        <p:sp>
          <p:nvSpPr>
            <p:cNvPr id="3" name="Freeform 3"/>
            <p:cNvSpPr/>
            <p:nvPr/>
          </p:nvSpPr>
          <p:spPr>
            <a:xfrm>
              <a:off x="0" y="0"/>
              <a:ext cx="1913890" cy="2278291"/>
            </a:xfrm>
            <a:custGeom>
              <a:avLst/>
              <a:gdLst/>
              <a:ahLst/>
              <a:cxnLst/>
              <a:rect l="l" t="t" r="r" b="b"/>
              <a:pathLst>
                <a:path w="1913890" h="2278291">
                  <a:moveTo>
                    <a:pt x="1789430" y="2278291"/>
                  </a:moveTo>
                  <a:lnTo>
                    <a:pt x="124460" y="2278291"/>
                  </a:lnTo>
                  <a:cubicBezTo>
                    <a:pt x="55880" y="2278291"/>
                    <a:pt x="0" y="2222411"/>
                    <a:pt x="0" y="2153831"/>
                  </a:cubicBezTo>
                  <a:lnTo>
                    <a:pt x="0" y="124460"/>
                  </a:lnTo>
                  <a:cubicBezTo>
                    <a:pt x="0" y="55880"/>
                    <a:pt x="55880" y="0"/>
                    <a:pt x="124460" y="0"/>
                  </a:cubicBezTo>
                  <a:lnTo>
                    <a:pt x="1789430" y="0"/>
                  </a:lnTo>
                  <a:cubicBezTo>
                    <a:pt x="1858010" y="0"/>
                    <a:pt x="1913890" y="55880"/>
                    <a:pt x="1913890" y="124460"/>
                  </a:cubicBezTo>
                  <a:lnTo>
                    <a:pt x="1913890" y="2153831"/>
                  </a:lnTo>
                  <a:cubicBezTo>
                    <a:pt x="1913890" y="2222411"/>
                    <a:pt x="1858010" y="2278291"/>
                    <a:pt x="1789430" y="2278291"/>
                  </a:cubicBezTo>
                  <a:close/>
                </a:path>
              </a:pathLst>
            </a:custGeom>
            <a:solidFill>
              <a:srgbClr val="FFFFFF"/>
            </a:solidFill>
          </p:spPr>
          <p:txBody>
            <a:bodyPr/>
            <a:lstStyle/>
            <a:p>
              <a:endParaRPr lang="en-US"/>
            </a:p>
          </p:txBody>
        </p:sp>
      </p:grpSp>
      <p:grpSp>
        <p:nvGrpSpPr>
          <p:cNvPr id="4" name="Group 4">
            <a:extLst>
              <a:ext uri="{C183D7F6-B498-43B3-948B-1728B52AA6E4}">
                <adec:decorative xmlns:adec="http://schemas.microsoft.com/office/drawing/2017/decorative" val="1"/>
              </a:ext>
            </a:extLst>
          </p:cNvPr>
          <p:cNvGrpSpPr/>
          <p:nvPr/>
        </p:nvGrpSpPr>
        <p:grpSpPr>
          <a:xfrm>
            <a:off x="9396753" y="389688"/>
            <a:ext cx="7986928" cy="9507624"/>
            <a:chOff x="0" y="0"/>
            <a:chExt cx="1913890" cy="2278291"/>
          </a:xfrm>
        </p:grpSpPr>
        <p:sp>
          <p:nvSpPr>
            <p:cNvPr id="5" name="Freeform 5"/>
            <p:cNvSpPr/>
            <p:nvPr/>
          </p:nvSpPr>
          <p:spPr>
            <a:xfrm>
              <a:off x="0" y="0"/>
              <a:ext cx="1913890" cy="2278291"/>
            </a:xfrm>
            <a:custGeom>
              <a:avLst/>
              <a:gdLst/>
              <a:ahLst/>
              <a:cxnLst/>
              <a:rect l="l" t="t" r="r" b="b"/>
              <a:pathLst>
                <a:path w="1913890" h="2278291">
                  <a:moveTo>
                    <a:pt x="1789430" y="2278291"/>
                  </a:moveTo>
                  <a:lnTo>
                    <a:pt x="124460" y="2278291"/>
                  </a:lnTo>
                  <a:cubicBezTo>
                    <a:pt x="55880" y="2278291"/>
                    <a:pt x="0" y="2222411"/>
                    <a:pt x="0" y="2153831"/>
                  </a:cubicBezTo>
                  <a:lnTo>
                    <a:pt x="0" y="124460"/>
                  </a:lnTo>
                  <a:cubicBezTo>
                    <a:pt x="0" y="55880"/>
                    <a:pt x="55880" y="0"/>
                    <a:pt x="124460" y="0"/>
                  </a:cubicBezTo>
                  <a:lnTo>
                    <a:pt x="1789430" y="0"/>
                  </a:lnTo>
                  <a:cubicBezTo>
                    <a:pt x="1858010" y="0"/>
                    <a:pt x="1913890" y="55880"/>
                    <a:pt x="1913890" y="124460"/>
                  </a:cubicBezTo>
                  <a:lnTo>
                    <a:pt x="1913890" y="2153831"/>
                  </a:lnTo>
                  <a:cubicBezTo>
                    <a:pt x="1913890" y="2222411"/>
                    <a:pt x="1858010" y="2278291"/>
                    <a:pt x="1789430" y="2278291"/>
                  </a:cubicBezTo>
                  <a:close/>
                </a:path>
              </a:pathLst>
            </a:custGeom>
            <a:solidFill>
              <a:srgbClr val="FFFFFF"/>
            </a:solidFill>
          </p:spPr>
          <p:txBody>
            <a:bodyPr/>
            <a:lstStyle/>
            <a:p>
              <a:endParaRPr lang="en-US"/>
            </a:p>
          </p:txBody>
        </p:sp>
      </p:grpSp>
      <p:sp>
        <p:nvSpPr>
          <p:cNvPr id="6" name="Freeform 6">
            <a:extLst>
              <a:ext uri="{C183D7F6-B498-43B3-948B-1728B52AA6E4}">
                <adec:decorative xmlns:adec="http://schemas.microsoft.com/office/drawing/2017/decorative" val="1"/>
              </a:ext>
            </a:extLst>
          </p:cNvPr>
          <p:cNvSpPr/>
          <p:nvPr/>
        </p:nvSpPr>
        <p:spPr>
          <a:xfrm>
            <a:off x="4111927" y="701427"/>
            <a:ext cx="1694958" cy="1177225"/>
          </a:xfrm>
          <a:custGeom>
            <a:avLst/>
            <a:gdLst/>
            <a:ahLst/>
            <a:cxnLst/>
            <a:rect l="l" t="t" r="r" b="b"/>
            <a:pathLst>
              <a:path w="1694958" h="1177225">
                <a:moveTo>
                  <a:pt x="0" y="0"/>
                </a:moveTo>
                <a:lnTo>
                  <a:pt x="1694957" y="0"/>
                </a:lnTo>
                <a:lnTo>
                  <a:pt x="1694957" y="1177225"/>
                </a:lnTo>
                <a:lnTo>
                  <a:pt x="0" y="11772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C183D7F6-B498-43B3-948B-1728B52AA6E4}">
                <adec:decorative xmlns:adec="http://schemas.microsoft.com/office/drawing/2017/decorative" val="1"/>
              </a:ext>
            </a:extLst>
          </p:cNvPr>
          <p:cNvSpPr/>
          <p:nvPr/>
        </p:nvSpPr>
        <p:spPr>
          <a:xfrm>
            <a:off x="15036629" y="9134371"/>
            <a:ext cx="1806261" cy="374799"/>
          </a:xfrm>
          <a:custGeom>
            <a:avLst/>
            <a:gdLst/>
            <a:ahLst/>
            <a:cxnLst/>
            <a:rect l="l" t="t" r="r" b="b"/>
            <a:pathLst>
              <a:path w="1806261" h="374799">
                <a:moveTo>
                  <a:pt x="0" y="0"/>
                </a:moveTo>
                <a:lnTo>
                  <a:pt x="1806261" y="0"/>
                </a:lnTo>
                <a:lnTo>
                  <a:pt x="1806261" y="374799"/>
                </a:lnTo>
                <a:lnTo>
                  <a:pt x="0" y="374799"/>
                </a:lnTo>
                <a:lnTo>
                  <a:pt x="0" y="0"/>
                </a:lnTo>
                <a:close/>
              </a:path>
            </a:pathLst>
          </a:custGeom>
          <a:blipFill>
            <a:blip r:embed="rId4"/>
            <a:stretch>
              <a:fillRect/>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12616204" y="701427"/>
            <a:ext cx="1424781" cy="1177225"/>
          </a:xfrm>
          <a:custGeom>
            <a:avLst/>
            <a:gdLst/>
            <a:ahLst/>
            <a:cxnLst/>
            <a:rect l="l" t="t" r="r" b="b"/>
            <a:pathLst>
              <a:path w="1424781" h="1177225">
                <a:moveTo>
                  <a:pt x="0" y="0"/>
                </a:moveTo>
                <a:lnTo>
                  <a:pt x="1424781" y="0"/>
                </a:lnTo>
                <a:lnTo>
                  <a:pt x="1424781" y="1177225"/>
                </a:lnTo>
                <a:lnTo>
                  <a:pt x="0" y="1177225"/>
                </a:lnTo>
                <a:lnTo>
                  <a:pt x="0" y="0"/>
                </a:lnTo>
                <a:close/>
              </a:path>
            </a:pathLst>
          </a:custGeom>
          <a:blipFill>
            <a:blip r:embed="rId5"/>
            <a:stretch>
              <a:fillRect/>
            </a:stretch>
          </a:blipFill>
        </p:spPr>
        <p:txBody>
          <a:bodyPr/>
          <a:lstStyle/>
          <a:p>
            <a:endParaRPr lang="en-US"/>
          </a:p>
        </p:txBody>
      </p:sp>
      <p:sp>
        <p:nvSpPr>
          <p:cNvPr id="10" name="TextBox 10"/>
          <p:cNvSpPr txBox="1">
            <a:spLocks noGrp="1"/>
          </p:cNvSpPr>
          <p:nvPr>
            <p:ph type="title" idx="4294967295"/>
          </p:nvPr>
        </p:nvSpPr>
        <p:spPr>
          <a:xfrm>
            <a:off x="1817177" y="2162320"/>
            <a:ext cx="6284457" cy="13445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399"/>
              </a:lnSpc>
              <a:spcBef>
                <a:spcPts val="0"/>
              </a:spcBef>
              <a:spcAft>
                <a:spcPts val="0"/>
              </a:spcAft>
              <a:buClrTx/>
              <a:buSzTx/>
              <a:buFontTx/>
              <a:buNone/>
              <a:tabLst/>
              <a:defRPr/>
            </a:pPr>
            <a:r>
              <a:rPr kumimoji="0" lang="en-US" sz="4499" b="1" i="0" u="none" strike="noStrike" kern="1200" cap="none" spc="0" normalizeH="0" baseline="0" noProof="0" dirty="0">
                <a:ln>
                  <a:noFill/>
                </a:ln>
                <a:solidFill>
                  <a:srgbClr val="000000"/>
                </a:solidFill>
                <a:effectLst/>
                <a:uLnTx/>
                <a:uFillTx/>
                <a:latin typeface="Gentona Book" pitchFamily="2" charset="77"/>
                <a:ea typeface="Garet 1 Bold"/>
                <a:cs typeface="Garet 1 Bold"/>
                <a:sym typeface="Garet 1 Bold"/>
              </a:rPr>
              <a:t>How can this work be manageable?</a:t>
            </a:r>
          </a:p>
        </p:txBody>
      </p:sp>
      <p:sp>
        <p:nvSpPr>
          <p:cNvPr id="11" name="TextBox 11"/>
          <p:cNvSpPr txBox="1"/>
          <p:nvPr/>
        </p:nvSpPr>
        <p:spPr>
          <a:xfrm>
            <a:off x="2114495" y="3700009"/>
            <a:ext cx="5689820" cy="5659883"/>
          </a:xfrm>
          <a:prstGeom prst="rect">
            <a:avLst/>
          </a:prstGeom>
        </p:spPr>
        <p:txBody>
          <a:bodyPr lIns="0" tIns="0" rIns="0" bIns="0" rtlCol="0" anchor="t">
            <a:spAutoFit/>
          </a:bodyPr>
          <a:lstStyle/>
          <a:p>
            <a:pPr marL="342900" indent="-342900">
              <a:lnSpc>
                <a:spcPts val="3749"/>
              </a:lnSpc>
              <a:buFont typeface="Arial" panose="020B0604020202020204" pitchFamily="34" charset="0"/>
              <a:buChar char="•"/>
            </a:pPr>
            <a:r>
              <a:rPr lang="en-US" sz="3200" dirty="0">
                <a:latin typeface="Gentona Book" pitchFamily="2" charset="77"/>
              </a:rPr>
              <a:t>Create a Blueprint goal for the fall to update outcomes documentation</a:t>
            </a:r>
          </a:p>
          <a:p>
            <a:pPr marL="800100" lvl="1" indent="-342900">
              <a:lnSpc>
                <a:spcPts val="3749"/>
              </a:lnSpc>
              <a:buFont typeface="Arial" panose="020B0604020202020204" pitchFamily="34" charset="0"/>
              <a:buChar char="•"/>
            </a:pPr>
            <a:r>
              <a:rPr lang="en-US" sz="3200" dirty="0">
                <a:latin typeface="Gentona Book" pitchFamily="2" charset="77"/>
              </a:rPr>
              <a:t>Revisit how you could measure longer term outcomes</a:t>
            </a:r>
          </a:p>
          <a:p>
            <a:pPr marL="342900" indent="-342900">
              <a:lnSpc>
                <a:spcPts val="3749"/>
              </a:lnSpc>
              <a:buFont typeface="Arial" panose="020B0604020202020204" pitchFamily="34" charset="0"/>
              <a:buChar char="•"/>
            </a:pPr>
            <a:r>
              <a:rPr lang="en-US" sz="3200" dirty="0">
                <a:latin typeface="Gentona Book" pitchFamily="2" charset="77"/>
              </a:rPr>
              <a:t>Use data that is already being collected in your EPP (student assessment, candidate observation, accreditation)</a:t>
            </a:r>
          </a:p>
          <a:p>
            <a:pPr marL="342900" indent="-342900">
              <a:lnSpc>
                <a:spcPts val="3749"/>
              </a:lnSpc>
              <a:buFont typeface="Arial" panose="020B0604020202020204" pitchFamily="34" charset="0"/>
              <a:buChar char="•"/>
            </a:pPr>
            <a:r>
              <a:rPr lang="en-US" sz="3200" dirty="0">
                <a:latin typeface="Gentona Book" pitchFamily="2" charset="77"/>
              </a:rPr>
              <a:t>Others?</a:t>
            </a:r>
          </a:p>
          <a:p>
            <a:pPr marL="342900" indent="-342900">
              <a:lnSpc>
                <a:spcPts val="3749"/>
              </a:lnSpc>
              <a:buFont typeface="Arial" panose="020B0604020202020204" pitchFamily="34" charset="0"/>
              <a:buChar char="•"/>
            </a:pPr>
            <a:endParaRPr lang="en-US" sz="2499" dirty="0">
              <a:solidFill>
                <a:srgbClr val="000000"/>
              </a:solidFill>
              <a:latin typeface="Gentona Book" pitchFamily="2" charset="77"/>
              <a:ea typeface="Garet 1"/>
              <a:cs typeface="Garet 1"/>
              <a:sym typeface="Garet 1"/>
            </a:endParaRPr>
          </a:p>
        </p:txBody>
      </p:sp>
      <p:sp>
        <p:nvSpPr>
          <p:cNvPr id="13" name="TextBox 13"/>
          <p:cNvSpPr txBox="1"/>
          <p:nvPr/>
        </p:nvSpPr>
        <p:spPr>
          <a:xfrm>
            <a:off x="10186366" y="2162319"/>
            <a:ext cx="6284457" cy="2077492"/>
          </a:xfrm>
          <a:prstGeom prst="rect">
            <a:avLst/>
          </a:prstGeom>
        </p:spPr>
        <p:txBody>
          <a:bodyPr lIns="0" tIns="0" rIns="0" bIns="0" rtlCol="0" anchor="t">
            <a:spAutoFit/>
          </a:bodyPr>
          <a:lstStyle/>
          <a:p>
            <a:pPr marL="0" lvl="0" indent="0" algn="ctr">
              <a:lnSpc>
                <a:spcPts val="5399"/>
              </a:lnSpc>
              <a:spcBef>
                <a:spcPct val="0"/>
              </a:spcBef>
            </a:pPr>
            <a:r>
              <a:rPr lang="en-US" sz="4499" b="1" dirty="0">
                <a:solidFill>
                  <a:srgbClr val="000000"/>
                </a:solidFill>
                <a:latin typeface="Gentona Book" pitchFamily="2" charset="77"/>
                <a:ea typeface="Garet 1 Bold"/>
                <a:cs typeface="Garet 1 Bold"/>
                <a:sym typeface="Garet 1 Bold"/>
              </a:rPr>
              <a:t>How can this work be meaningful?</a:t>
            </a:r>
          </a:p>
          <a:p>
            <a:pPr algn="ctr">
              <a:lnSpc>
                <a:spcPts val="5399"/>
              </a:lnSpc>
              <a:spcBef>
                <a:spcPct val="0"/>
              </a:spcBef>
            </a:pPr>
            <a:endParaRPr lang="en-US" sz="4800" dirty="0">
              <a:latin typeface="Gentona Book" pitchFamily="2" charset="77"/>
            </a:endParaRPr>
          </a:p>
        </p:txBody>
      </p:sp>
      <p:sp>
        <p:nvSpPr>
          <p:cNvPr id="14" name="TextBox 14"/>
          <p:cNvSpPr txBox="1"/>
          <p:nvPr/>
        </p:nvSpPr>
        <p:spPr>
          <a:xfrm>
            <a:off x="10369384" y="3700010"/>
            <a:ext cx="5918420" cy="4270400"/>
          </a:xfrm>
          <a:prstGeom prst="rect">
            <a:avLst/>
          </a:prstGeom>
        </p:spPr>
        <p:txBody>
          <a:bodyPr lIns="0" tIns="0" rIns="0" bIns="0" rtlCol="0" anchor="t">
            <a:spAutoFit/>
          </a:bodyPr>
          <a:lstStyle/>
          <a:p>
            <a:pPr marL="342900" indent="-342900">
              <a:lnSpc>
                <a:spcPts val="3749"/>
              </a:lnSpc>
              <a:buFont typeface="Arial" panose="020B0604020202020204" pitchFamily="34" charset="0"/>
              <a:buChar char="•"/>
            </a:pPr>
            <a:r>
              <a:rPr lang="en-US" sz="3200" dirty="0">
                <a:latin typeface="Gentona Book" pitchFamily="2" charset="77"/>
              </a:rPr>
              <a:t>Elevate stories of success with key partners (e.g., district partners, deans).</a:t>
            </a:r>
          </a:p>
          <a:p>
            <a:pPr marL="342900" indent="-342900">
              <a:lnSpc>
                <a:spcPts val="3749"/>
              </a:lnSpc>
              <a:buFont typeface="Arial" panose="020B0604020202020204" pitchFamily="34" charset="0"/>
              <a:buChar char="•"/>
            </a:pPr>
            <a:r>
              <a:rPr lang="en-US" sz="3200" dirty="0">
                <a:latin typeface="Gentona Book" pitchFamily="2" charset="77"/>
              </a:rPr>
              <a:t>Collaborate across EPPs if there is overlap in the types of outcomes you’d like to measure</a:t>
            </a:r>
          </a:p>
          <a:p>
            <a:pPr marL="342900" indent="-342900">
              <a:lnSpc>
                <a:spcPts val="3749"/>
              </a:lnSpc>
              <a:buFont typeface="Arial" panose="020B0604020202020204" pitchFamily="34" charset="0"/>
              <a:buChar char="•"/>
            </a:pPr>
            <a:r>
              <a:rPr lang="en-US" sz="3200" dirty="0">
                <a:latin typeface="Gentona Book" pitchFamily="2" charset="77"/>
              </a:rPr>
              <a:t>Consider how this work could be published.</a:t>
            </a:r>
          </a:p>
        </p:txBody>
      </p:sp>
      <p:sp>
        <p:nvSpPr>
          <p:cNvPr id="15" name="TextBox 15"/>
          <p:cNvSpPr txBox="1"/>
          <p:nvPr/>
        </p:nvSpPr>
        <p:spPr>
          <a:xfrm>
            <a:off x="14956529" y="9518695"/>
            <a:ext cx="1966462" cy="217115"/>
          </a:xfrm>
          <a:prstGeom prst="rect">
            <a:avLst/>
          </a:prstGeom>
        </p:spPr>
        <p:txBody>
          <a:bodyPr lIns="0" tIns="0" rIns="0" bIns="0" rtlCol="0" anchor="t">
            <a:spAutoFit/>
          </a:bodyPr>
          <a:lstStyle/>
          <a:p>
            <a:pPr algn="ctr">
              <a:lnSpc>
                <a:spcPts val="1511"/>
              </a:lnSpc>
            </a:pPr>
            <a:r>
              <a:rPr lang="en-US" sz="1496" spc="19">
                <a:solidFill>
                  <a:srgbClr val="0F3869"/>
                </a:solidFill>
                <a:latin typeface="Apricots"/>
                <a:ea typeface="Apricots"/>
                <a:cs typeface="Apricots"/>
                <a:sym typeface="Apricots"/>
              </a:rPr>
              <a:t>Cross-State Convening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2166</TotalTime>
  <Words>2310</Words>
  <Application>Microsoft Macintosh PowerPoint</Application>
  <PresentationFormat>Custom</PresentationFormat>
  <Paragraphs>393</Paragraphs>
  <Slides>30</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Calibri</vt:lpstr>
      <vt:lpstr>Garet 1 Bold</vt:lpstr>
      <vt:lpstr>Symbol</vt:lpstr>
      <vt:lpstr>Gentona Book</vt:lpstr>
      <vt:lpstr>Bobby Jones</vt:lpstr>
      <vt:lpstr>Aptos</vt:lpstr>
      <vt:lpstr>Arial</vt:lpstr>
      <vt:lpstr>Josefin Sans</vt:lpstr>
      <vt:lpstr>Josefin Sans Bold</vt:lpstr>
      <vt:lpstr>Brasika</vt:lpstr>
      <vt:lpstr>Gentona Light</vt:lpstr>
      <vt:lpstr>Apricots</vt:lpstr>
      <vt:lpstr>Chewy</vt:lpstr>
      <vt:lpstr>Office Theme</vt:lpstr>
      <vt:lpstr>Cross-State Convening</vt:lpstr>
      <vt:lpstr>Downriver to results: using outcome  data to drive EPP improvement </vt:lpstr>
      <vt:lpstr>Where We’re Headed</vt:lpstr>
      <vt:lpstr>Overview</vt:lpstr>
      <vt:lpstr>Engagement</vt:lpstr>
      <vt:lpstr>Telling the Story of Our Successes:  Documenting Outcomes</vt:lpstr>
      <vt:lpstr>An Example</vt:lpstr>
      <vt:lpstr>Outcomes table</vt:lpstr>
      <vt:lpstr>How can this work be manageable?</vt:lpstr>
      <vt:lpstr>Resources</vt:lpstr>
      <vt:lpstr>Increase IHE capacity, in collaboration with SEA and LEAs, to offer high-quality instruction for teacher candidates. </vt:lpstr>
      <vt:lpstr>Improved outcomes for students with disabilities</vt:lpstr>
      <vt:lpstr>Objective </vt:lpstr>
      <vt:lpstr>Outputs/Expected Evidence</vt:lpstr>
      <vt:lpstr>How can we make data manageable and meaningful?</vt:lpstr>
      <vt:lpstr>Key Teacher Certification Programs</vt:lpstr>
      <vt:lpstr>BSE in Elementary Education</vt:lpstr>
      <vt:lpstr>Courses table 1</vt:lpstr>
      <vt:lpstr>BSE &amp; MAT in Special Education, Gen Cur</vt:lpstr>
      <vt:lpstr>Courses table 2</vt:lpstr>
      <vt:lpstr>Courses table 3</vt:lpstr>
      <vt:lpstr>Courses table 4</vt:lpstr>
      <vt:lpstr>Courses table 5</vt:lpstr>
      <vt:lpstr>Courses table 6</vt:lpstr>
      <vt:lpstr>Courses table 7</vt:lpstr>
      <vt:lpstr>Questions</vt:lpstr>
      <vt:lpstr>Breakouts</vt:lpstr>
      <vt:lpstr>Breakouts 2</vt:lpstr>
      <vt:lpstr>Thank you!</vt:lpstr>
      <vt:lpstr>Disclaimer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CCSC26 Slides</dc:title>
  <dc:subject/>
  <dc:creator/>
  <cp:keywords/>
  <dc:description/>
  <cp:lastModifiedBy>Emma R Ostovar</cp:lastModifiedBy>
  <cp:revision>22</cp:revision>
  <dcterms:created xsi:type="dcterms:W3CDTF">2006-08-16T00:00:00Z</dcterms:created>
  <dcterms:modified xsi:type="dcterms:W3CDTF">2026-02-24T18:40:03Z</dcterms:modified>
  <cp:category/>
  <dc:identifier>DAG8QWfQKQo</dc:identifier>
</cp:coreProperties>
</file>